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7" r:id="rId2"/>
    <p:sldId id="256"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CCCC"/>
    <a:srgbClr val="00CC99"/>
    <a:srgbClr val="006666"/>
    <a:srgbClr val="99FF99"/>
    <a:srgbClr val="99FFCC"/>
    <a:srgbClr val="FF7C8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1666" y="-195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190" cy="497048"/>
          </a:xfrm>
          <a:prstGeom prst="rect">
            <a:avLst/>
          </a:prstGeom>
        </p:spPr>
        <p:txBody>
          <a:bodyPr vert="horz" lIns="93218" tIns="46608" rIns="93218" bIns="466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384" y="0"/>
            <a:ext cx="2949190" cy="497048"/>
          </a:xfrm>
          <a:prstGeom prst="rect">
            <a:avLst/>
          </a:prstGeom>
        </p:spPr>
        <p:txBody>
          <a:bodyPr vert="horz" lIns="93218" tIns="46608" rIns="93218" bIns="46608" rtlCol="0"/>
          <a:lstStyle>
            <a:lvl1pPr algn="r">
              <a:defRPr sz="1200"/>
            </a:lvl1pPr>
          </a:lstStyle>
          <a:p>
            <a:fld id="{9F2F9435-1B85-46E9-9594-2ECDA30DA318}"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2112963" y="746125"/>
            <a:ext cx="2581275" cy="3727450"/>
          </a:xfrm>
          <a:prstGeom prst="rect">
            <a:avLst/>
          </a:prstGeom>
          <a:noFill/>
          <a:ln w="12700">
            <a:solidFill>
              <a:prstClr val="black"/>
            </a:solidFill>
          </a:ln>
        </p:spPr>
        <p:txBody>
          <a:bodyPr vert="horz" lIns="93218" tIns="46608" rIns="93218" bIns="46608" rtlCol="0" anchor="ctr"/>
          <a:lstStyle/>
          <a:p>
            <a:endParaRPr lang="ja-JP" altLang="en-US"/>
          </a:p>
        </p:txBody>
      </p:sp>
      <p:sp>
        <p:nvSpPr>
          <p:cNvPr id="5" name="ノート プレースホルダー 4"/>
          <p:cNvSpPr>
            <a:spLocks noGrp="1"/>
          </p:cNvSpPr>
          <p:nvPr>
            <p:ph type="body" sz="quarter" idx="3"/>
          </p:nvPr>
        </p:nvSpPr>
        <p:spPr>
          <a:xfrm>
            <a:off x="681211" y="4721954"/>
            <a:ext cx="5444784" cy="4471815"/>
          </a:xfrm>
          <a:prstGeom prst="rect">
            <a:avLst/>
          </a:prstGeom>
        </p:spPr>
        <p:txBody>
          <a:bodyPr vert="horz" lIns="93218" tIns="46608" rIns="93218" bIns="466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76"/>
            <a:ext cx="2949190" cy="497048"/>
          </a:xfrm>
          <a:prstGeom prst="rect">
            <a:avLst/>
          </a:prstGeom>
        </p:spPr>
        <p:txBody>
          <a:bodyPr vert="horz" lIns="93218" tIns="46608" rIns="93218" bIns="466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384" y="9440676"/>
            <a:ext cx="2949190" cy="497048"/>
          </a:xfrm>
          <a:prstGeom prst="rect">
            <a:avLst/>
          </a:prstGeom>
        </p:spPr>
        <p:txBody>
          <a:bodyPr vert="horz" lIns="93218" tIns="46608" rIns="93218" bIns="46608" rtlCol="0" anchor="b"/>
          <a:lstStyle>
            <a:lvl1pPr algn="r">
              <a:defRPr sz="1200"/>
            </a:lvl1pPr>
          </a:lstStyle>
          <a:p>
            <a:fld id="{9872A026-CD1F-4402-BF40-20774A9FC023}" type="slidenum">
              <a:rPr kumimoji="1" lang="ja-JP" altLang="en-US" smtClean="0"/>
              <a:t>‹#›</a:t>
            </a:fld>
            <a:endParaRPr kumimoji="1" lang="ja-JP" altLang="en-US"/>
          </a:p>
        </p:txBody>
      </p:sp>
    </p:spTree>
    <p:extLst>
      <p:ext uri="{BB962C8B-B14F-4D97-AF65-F5344CB8AC3E}">
        <p14:creationId xmlns:p14="http://schemas.microsoft.com/office/powerpoint/2010/main" val="32544328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72A026-CD1F-4402-BF40-20774A9FC023}" type="slidenum">
              <a:rPr kumimoji="1" lang="ja-JP" altLang="en-US" smtClean="0"/>
              <a:t>1</a:t>
            </a:fld>
            <a:endParaRPr kumimoji="1" lang="ja-JP" altLang="en-US"/>
          </a:p>
        </p:txBody>
      </p:sp>
    </p:spTree>
    <p:extLst>
      <p:ext uri="{BB962C8B-B14F-4D97-AF65-F5344CB8AC3E}">
        <p14:creationId xmlns:p14="http://schemas.microsoft.com/office/powerpoint/2010/main" val="1073700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0618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425344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338820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419003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158470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173731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419507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92514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368426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133745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7A208F-C38E-4DA7-8C07-501CCC04B924}" type="datetimeFigureOut">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713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ash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27A208F-C38E-4DA7-8C07-501CCC04B924}" type="datetimeFigureOut">
              <a:rPr kumimoji="1" lang="ja-JP" altLang="en-US" smtClean="0"/>
              <a:t>2024/3/15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107820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nrokaitaku@gbox.pref.osaka.lg.j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6" name="テキスト ボックス 25"/>
          <p:cNvSpPr txBox="1"/>
          <p:nvPr/>
        </p:nvSpPr>
        <p:spPr>
          <a:xfrm>
            <a:off x="104056" y="9087946"/>
            <a:ext cx="4930474" cy="746358"/>
          </a:xfrm>
          <a:prstGeom prst="rect">
            <a:avLst/>
          </a:prstGeom>
          <a:noFill/>
        </p:spPr>
        <p:txBody>
          <a:bodyPr wrap="square" rtlCol="0">
            <a:spAutoFit/>
          </a:bodyPr>
          <a:lstStyle/>
          <a:p>
            <a:r>
              <a:rPr lang="en-US" altLang="ja-JP" sz="850" b="1"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50" b="1" dirty="0">
                <a:latin typeface="HG丸ｺﾞｼｯｸM-PRO" panose="020F0600000000000000" pitchFamily="50" charset="-128"/>
                <a:ea typeface="HG丸ｺﾞｼｯｸM-PRO" panose="020F0600000000000000" pitchFamily="50" charset="-128"/>
                <a:cs typeface="Meiryo UI" panose="020B0604030504040204" pitchFamily="50" charset="-128"/>
              </a:rPr>
              <a:t>提出先及び問合せ先</a:t>
            </a:r>
            <a:r>
              <a:rPr lang="en-US" altLang="ja-JP" sz="850" b="1" dirty="0">
                <a:latin typeface="HG丸ｺﾞｼｯｸM-PRO" panose="020F0600000000000000" pitchFamily="50" charset="-128"/>
                <a:ea typeface="HG丸ｺﾞｼｯｸM-PRO" panose="020F0600000000000000" pitchFamily="50" charset="-128"/>
                <a:cs typeface="Meiryo UI" panose="020B0604030504040204" pitchFamily="50" charset="-128"/>
              </a:rPr>
              <a:t>】</a:t>
            </a:r>
          </a:p>
          <a:p>
            <a:r>
              <a:rPr kumimoji="1"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大阪府商工労働部 中小企業支援室ものづくり支援課 販路開拓支援グループ</a:t>
            </a:r>
            <a:endParaRPr kumimoji="1"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577-0011</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東大阪市荒本北</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1-4-</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１　クリエイション・コア東大阪　南館</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階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2112</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号室</a:t>
            </a:r>
            <a:endPar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TEL</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06-6748-1066</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E-mail</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hlinkClick r:id="rId3"/>
              </a:rPr>
              <a:t>hanrokaitaku@gbox.pref.osaka.lg.jp</a:t>
            </a:r>
            <a:endPar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URL</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https://www.pref.osaka.lg.jp/mono/shuttenshien/index.html</a:t>
            </a:r>
            <a:endParaRPr kumimoji="1"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nvGrpSpPr>
          <p:cNvPr id="27" name="グループ化 26"/>
          <p:cNvGrpSpPr/>
          <p:nvPr/>
        </p:nvGrpSpPr>
        <p:grpSpPr>
          <a:xfrm>
            <a:off x="4235564" y="9616435"/>
            <a:ext cx="1596160" cy="173070"/>
            <a:chOff x="4126422" y="9516555"/>
            <a:chExt cx="1596160" cy="173070"/>
          </a:xfrm>
        </p:grpSpPr>
        <p:sp>
          <p:nvSpPr>
            <p:cNvPr id="29" name="正方形/長方形 28"/>
            <p:cNvSpPr/>
            <p:nvPr/>
          </p:nvSpPr>
          <p:spPr>
            <a:xfrm>
              <a:off x="4126422" y="9516555"/>
              <a:ext cx="1119435" cy="17307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 出展支援事業</a:t>
              </a:r>
            </a:p>
          </p:txBody>
        </p:sp>
        <p:sp>
          <p:nvSpPr>
            <p:cNvPr id="30" name="正方形/長方形 29"/>
            <p:cNvSpPr/>
            <p:nvPr/>
          </p:nvSpPr>
          <p:spPr>
            <a:xfrm>
              <a:off x="5285201" y="9516555"/>
              <a:ext cx="437381" cy="173070"/>
            </a:xfrm>
            <a:prstGeom prst="rect">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検索</a:t>
              </a:r>
            </a:p>
          </p:txBody>
        </p:sp>
      </p:grpSp>
      <p:sp>
        <p:nvSpPr>
          <p:cNvPr id="2049" name="テキスト ボックス 2048"/>
          <p:cNvSpPr txBox="1"/>
          <p:nvPr/>
        </p:nvSpPr>
        <p:spPr>
          <a:xfrm>
            <a:off x="107083" y="911260"/>
            <a:ext cx="6609172" cy="369332"/>
          </a:xfrm>
          <a:prstGeom prst="rect">
            <a:avLst/>
          </a:prstGeom>
          <a:noFill/>
        </p:spPr>
        <p:txBody>
          <a:bodyPr wrap="square" rtlCol="0">
            <a:spAutoFit/>
          </a:bodyPr>
          <a:lstStyle/>
          <a:p>
            <a:r>
              <a:rPr lang="ja-JP" altLang="en-US"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大阪府では、</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新たな市場への参入や新製品・新技術の販路開拓をめざす府内</a:t>
            </a:r>
            <a:r>
              <a:rPr lang="ja-JP" altLang="en-US"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ものづくり中小企業を支援するため、大規模展</a:t>
            </a:r>
            <a:endParaRPr lang="en-US" altLang="ja-JP"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示商談会への出展を後押しする「令和</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６年度</a:t>
            </a:r>
            <a:r>
              <a:rPr lang="zh-TW"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大規模展示商談会</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活用事業（</a:t>
            </a:r>
            <a:r>
              <a:rPr lang="zh-TW"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出展支援事業</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）」を実施します。</a:t>
            </a:r>
            <a:endParaRPr lang="en-US" altLang="ja-JP"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052" name="テキスト ボックス 2051"/>
          <p:cNvSpPr txBox="1"/>
          <p:nvPr/>
        </p:nvSpPr>
        <p:spPr>
          <a:xfrm>
            <a:off x="2541066" y="4302765"/>
            <a:ext cx="4227008" cy="369332"/>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支援対象となる</a:t>
            </a:r>
            <a:r>
              <a:rPr kumimoji="1"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展示商談会は以下のとおりです。</a:t>
            </a:r>
            <a:endParaRPr kumimoji="1"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なお、各展示商談会の詳細は、主催者の公式ホームページ等でご確認ください。</a:t>
            </a:r>
            <a:endParaRPr kumimoji="1"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nvGrpSpPr>
          <p:cNvPr id="5" name="グループ化 4"/>
          <p:cNvGrpSpPr/>
          <p:nvPr/>
        </p:nvGrpSpPr>
        <p:grpSpPr>
          <a:xfrm>
            <a:off x="223696" y="3664435"/>
            <a:ext cx="6373657" cy="523220"/>
            <a:chOff x="377786" y="3354726"/>
            <a:chExt cx="6251089" cy="523220"/>
          </a:xfrm>
        </p:grpSpPr>
        <p:sp>
          <p:nvSpPr>
            <p:cNvPr id="2054" name="テキスト ボックス 2053"/>
            <p:cNvSpPr txBox="1"/>
            <p:nvPr/>
          </p:nvSpPr>
          <p:spPr>
            <a:xfrm>
              <a:off x="377786" y="3354726"/>
              <a:ext cx="6251089" cy="523220"/>
            </a:xfrm>
            <a:prstGeom prst="rect">
              <a:avLst/>
            </a:prstGeom>
            <a:solidFill>
              <a:schemeClr val="bg1"/>
            </a:solidFill>
            <a:ln w="50800" cmpd="dbl">
              <a:solidFill>
                <a:schemeClr val="tx1"/>
              </a:solidFill>
            </a:ln>
          </p:spPr>
          <p:txBody>
            <a:bodyPr wrap="square" rtlCol="0">
              <a:spAutoFit/>
            </a:bodyPr>
            <a:lstStyle/>
            <a:p>
              <a:r>
                <a:rPr kumimoji="1"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（１）大阪府内に</a:t>
              </a: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主たる事務所又は事業所</a:t>
              </a:r>
              <a:r>
                <a:rPr kumimoji="1"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がある中小企業者であること。</a:t>
              </a:r>
              <a:endParaRPr kumimoji="1" lang="en-US" altLang="ja-JP" sz="14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（２）業種が製造業又はソフトウェア業であること。</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ほか</a:t>
              </a: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0" name="テキスト ボックス 19"/>
            <p:cNvSpPr txBox="1"/>
            <p:nvPr/>
          </p:nvSpPr>
          <p:spPr>
            <a:xfrm>
              <a:off x="4911494" y="3628948"/>
              <a:ext cx="1694959" cy="230832"/>
            </a:xfrm>
            <a:prstGeom prst="rect">
              <a:avLst/>
            </a:prstGeom>
            <a:noFill/>
            <a:ln>
              <a:noFill/>
            </a:ln>
          </p:spPr>
          <p:txBody>
            <a:bodyPr wrap="square" rtlCol="0">
              <a:spAutoFit/>
            </a:bodyPr>
            <a:lstStyle/>
            <a:p>
              <a:r>
                <a:rPr kumimoji="1" lang="en-US" altLang="ja-JP" sz="900" b="1"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900" b="1" dirty="0">
                  <a:latin typeface="HG丸ｺﾞｼｯｸM-PRO" panose="020F0600000000000000" pitchFamily="50" charset="-128"/>
                  <a:ea typeface="HG丸ｺﾞｼｯｸM-PRO" panose="020F0600000000000000" pitchFamily="50" charset="-128"/>
                  <a:cs typeface="Meiryo UI" panose="020B0604030504040204" pitchFamily="50" charset="-128"/>
                </a:rPr>
                <a:t>詳細は裏面をご覧ください。</a:t>
              </a:r>
            </a:p>
          </p:txBody>
        </p:sp>
      </p:grpSp>
      <p:graphicFrame>
        <p:nvGraphicFramePr>
          <p:cNvPr id="2" name="表 1"/>
          <p:cNvGraphicFramePr>
            <a:graphicFrameLocks noGrp="1"/>
          </p:cNvGraphicFramePr>
          <p:nvPr>
            <p:extLst>
              <p:ext uri="{D42A27DB-BD31-4B8C-83A1-F6EECF244321}">
                <p14:modId xmlns:p14="http://schemas.microsoft.com/office/powerpoint/2010/main" val="1030238807"/>
              </p:ext>
            </p:extLst>
          </p:nvPr>
        </p:nvGraphicFramePr>
        <p:xfrm>
          <a:off x="216001" y="4767869"/>
          <a:ext cx="6381352" cy="4256449"/>
        </p:xfrm>
        <a:graphic>
          <a:graphicData uri="http://schemas.openxmlformats.org/drawingml/2006/table">
            <a:tbl>
              <a:tblPr firstRow="1" bandRow="1">
                <a:tableStyleId>{5C22544A-7EE6-4342-B048-85BDC9FD1C3A}</a:tableStyleId>
              </a:tblPr>
              <a:tblGrid>
                <a:gridCol w="263302">
                  <a:extLst>
                    <a:ext uri="{9D8B030D-6E8A-4147-A177-3AD203B41FA5}">
                      <a16:colId xmlns:a16="http://schemas.microsoft.com/office/drawing/2014/main" val="3417268227"/>
                    </a:ext>
                  </a:extLst>
                </a:gridCol>
                <a:gridCol w="2036569">
                  <a:extLst>
                    <a:ext uri="{9D8B030D-6E8A-4147-A177-3AD203B41FA5}">
                      <a16:colId xmlns:a16="http://schemas.microsoft.com/office/drawing/2014/main" val="954147893"/>
                    </a:ext>
                  </a:extLst>
                </a:gridCol>
                <a:gridCol w="1454692">
                  <a:extLst>
                    <a:ext uri="{9D8B030D-6E8A-4147-A177-3AD203B41FA5}">
                      <a16:colId xmlns:a16="http://schemas.microsoft.com/office/drawing/2014/main" val="1125372680"/>
                    </a:ext>
                  </a:extLst>
                </a:gridCol>
                <a:gridCol w="781949">
                  <a:extLst>
                    <a:ext uri="{9D8B030D-6E8A-4147-A177-3AD203B41FA5}">
                      <a16:colId xmlns:a16="http://schemas.microsoft.com/office/drawing/2014/main" val="2237692045"/>
                    </a:ext>
                  </a:extLst>
                </a:gridCol>
                <a:gridCol w="1124760">
                  <a:extLst>
                    <a:ext uri="{9D8B030D-6E8A-4147-A177-3AD203B41FA5}">
                      <a16:colId xmlns:a16="http://schemas.microsoft.com/office/drawing/2014/main" val="1377581425"/>
                    </a:ext>
                  </a:extLst>
                </a:gridCol>
                <a:gridCol w="720080">
                  <a:extLst>
                    <a:ext uri="{9D8B030D-6E8A-4147-A177-3AD203B41FA5}">
                      <a16:colId xmlns:a16="http://schemas.microsoft.com/office/drawing/2014/main" val="1820758240"/>
                    </a:ext>
                  </a:extLst>
                </a:gridCol>
              </a:tblGrid>
              <a:tr h="205672">
                <a:tc>
                  <a:txBody>
                    <a:bodyPr/>
                    <a:lstStyle/>
                    <a:p>
                      <a:pPr algn="ctr"/>
                      <a:r>
                        <a:rPr kumimoji="1" lang="en-US" altLang="ja-JP" sz="1000" b="1" dirty="0">
                          <a:solidFill>
                            <a:schemeClr val="bg1"/>
                          </a:solidFill>
                        </a:rPr>
                        <a:t>No.</a:t>
                      </a:r>
                      <a:endParaRPr kumimoji="1" lang="ja-JP" altLang="en-US" sz="10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展示商談会名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開催期間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会場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主催</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応募期間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extLst>
                  <a:ext uri="{0D108BD9-81ED-4DB2-BD59-A6C34878D82A}">
                    <a16:rowId xmlns:a16="http://schemas.microsoft.com/office/drawing/2014/main" val="4023005603"/>
                  </a:ext>
                </a:extLst>
              </a:tr>
              <a:tr h="343826">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1</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900" b="1"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altLang="ja-JP" sz="900" b="1"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36</a:t>
                      </a:r>
                      <a:r>
                        <a:rPr lang="ja-JP" altLang="en-US" sz="900" b="1"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回ものづくりワールド </a:t>
                      </a:r>
                      <a:r>
                        <a:rPr lang="en-US" altLang="ja-JP" sz="900" b="1"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r>
                        <a:rPr lang="en-US" altLang="ja-JP" sz="900" b="1"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R6.6.19(</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21</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endPar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endParaRPr 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RX Japan(</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R6.</a:t>
                      </a:r>
                      <a:endPar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3.25(</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4.26(</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ct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≪必着≫</a:t>
                      </a:r>
                    </a:p>
                  </a:txBody>
                  <a:tcPr marL="86409" marR="86409" marT="43205" marB="43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6803673"/>
                  </a:ext>
                </a:extLst>
              </a:tr>
              <a:tr h="530935">
                <a:tc>
                  <a:txBody>
                    <a:bodyPr/>
                    <a:lstStyle/>
                    <a:p>
                      <a:pPr algn="ctr"/>
                      <a:r>
                        <a:rPr kumimoji="1" lang="ja-JP" altLang="en-US" sz="900" b="1" dirty="0">
                          <a:solidFill>
                            <a:schemeClr val="tx1"/>
                          </a:solidFill>
                          <a:latin typeface="HG丸ｺﾞｼｯｸM-PRO" panose="020F0600000000000000" pitchFamily="50" charset="-128"/>
                          <a:ea typeface="HG丸ｺﾞｼｯｸM-PRO" panose="020F0600000000000000" pitchFamily="50" charset="-128"/>
                        </a:rPr>
                        <a:t>２</a:t>
                      </a:r>
                      <a:endParaRPr kumimoji="1" lang="en-US" altLang="ja-JP"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メンテナンス・レジリエンス</a:t>
                      </a:r>
                      <a:endPar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TOKYO2024/TECHNO-FRONTIER2024</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R6.7.24(</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26(</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p>
                    <a:p>
                      <a:pPr algn="ctr">
                        <a:spcAft>
                          <a:spcPts val="0"/>
                        </a:spcAft>
                      </a:pPr>
                      <a:r>
                        <a:rPr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一社</a:t>
                      </a:r>
                      <a:r>
                        <a:rPr kumimoji="1" lang="en-US"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日本能率協会</a:t>
                      </a:r>
                      <a:endParaRPr kumimoji="1" lang="en-US"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ほか</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900" b="1" u="none"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6247816"/>
                  </a:ext>
                </a:extLst>
              </a:tr>
              <a:tr h="441037">
                <a:tc>
                  <a:txBody>
                    <a:bodyPr/>
                    <a:lstStyle/>
                    <a:p>
                      <a:pPr algn="ctr"/>
                      <a:r>
                        <a:rPr lang="ja-JP" altLang="en-US" sz="900" b="1" dirty="0">
                          <a:latin typeface="HG丸ｺﾞｼｯｸM-PRO" panose="020F0600000000000000" pitchFamily="50" charset="-128"/>
                          <a:ea typeface="HG丸ｺﾞｼｯｸM-PRO" panose="020F0600000000000000" pitchFamily="50" charset="-128"/>
                        </a:rPr>
                        <a:t>３</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高精度・難加工技術展</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2024/</a:t>
                      </a:r>
                    </a:p>
                    <a:p>
                      <a:pPr algn="just">
                        <a:spcAft>
                          <a:spcPts val="0"/>
                        </a:spcAft>
                      </a:pP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表面改質展</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2024</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R6.9.18(</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endPar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endParaRPr lang="ja-JP" alt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日刊工業新聞社</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R6.</a:t>
                      </a: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3.25(</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7.26(</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必着≫</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6321078"/>
                  </a:ext>
                </a:extLst>
              </a:tr>
              <a:tr h="435516">
                <a:tc>
                  <a:txBody>
                    <a:bodyPr/>
                    <a:lstStyle/>
                    <a:p>
                      <a:pPr algn="ctr"/>
                      <a:r>
                        <a:rPr kumimoji="1" lang="ja-JP" altLang="en-US" sz="900" b="1" dirty="0">
                          <a:solidFill>
                            <a:schemeClr val="tx1"/>
                          </a:solidFill>
                          <a:latin typeface="HG丸ｺﾞｼｯｸM-PRO" panose="020F0600000000000000" pitchFamily="50" charset="-128"/>
                          <a:ea typeface="HG丸ｺﾞｼｯｸM-PRO" panose="020F0600000000000000" pitchFamily="50" charset="-128"/>
                        </a:rPr>
                        <a:t>４</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27</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回ものづくりワールド </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R6.10.2</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900" b="1" i="0" u="none" strike="noStrike" kern="1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1" lang="en-US" altLang="ja-JP" sz="900" b="1" i="0" u="none" strike="noStrike" kern="1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インテックス</a:t>
                      </a:r>
                    </a:p>
                    <a:p>
                      <a:pPr algn="ctr">
                        <a:spcAft>
                          <a:spcPts val="0"/>
                        </a:spcAft>
                      </a:pPr>
                      <a:r>
                        <a:rPr lang="ja-JP" altLang="en-US"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RX Japan(</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900" b="1" u="none"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8790291"/>
                  </a:ext>
                </a:extLst>
              </a:tr>
              <a:tr h="441037">
                <a:tc>
                  <a:txBody>
                    <a:bodyPr/>
                    <a:lstStyle/>
                    <a:p>
                      <a:pPr algn="ctr"/>
                      <a:r>
                        <a:rPr lang="en-US" altLang="ja-JP" sz="900" b="1" dirty="0">
                          <a:latin typeface="HG丸ｺﾞｼｯｸM-PRO" panose="020F0600000000000000" pitchFamily="50" charset="-128"/>
                          <a:ea typeface="HG丸ｺﾞｼｯｸM-PRO" panose="020F0600000000000000" pitchFamily="50" charset="-128"/>
                        </a:rPr>
                        <a:t>5</a:t>
                      </a:r>
                      <a:endParaRPr lang="ja-JP" altLang="en-US" sz="900" b="1" dirty="0">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モノづくりフェア</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2024</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R6.10.16(</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18(</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マリンメッセ</a:t>
                      </a:r>
                      <a:endPar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福岡</a:t>
                      </a:r>
                      <a:endParaRPr lang="ja-JP" alt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日刊工業新聞社</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900" b="1" u="none"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383214"/>
                  </a:ext>
                </a:extLst>
              </a:tr>
              <a:tr h="465438">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6</a:t>
                      </a:r>
                      <a:endParaRPr kumimoji="1" lang="ja-JP" altLang="en-US"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回高機能素材</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Week</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R6.10.29(</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火</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31(</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木</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幕張メッセ</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RX Japan(</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9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472498"/>
                  </a:ext>
                </a:extLst>
              </a:tr>
              <a:tr h="470942">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7</a:t>
                      </a:r>
                      <a:endParaRPr kumimoji="1" lang="ja-JP" altLang="en-US"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回オートモーティブワールド</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39</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回ネプコンジャパン</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R7.1.22(</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endPar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endParaRPr lang="ja-JP" alt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endParaRPr 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RX Japan(</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R6.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3.25(</a:t>
                      </a:r>
                      <a:r>
                        <a:rPr kumimoji="1" lang="ja-JP" altLang="en-US"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月</a:t>
                      </a: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 11.1(</a:t>
                      </a:r>
                      <a:r>
                        <a:rPr kumimoji="1" lang="ja-JP" altLang="en-US"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必着≫</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622420"/>
                  </a:ext>
                </a:extLst>
              </a:tr>
              <a:tr h="461023">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8</a:t>
                      </a:r>
                      <a:endParaRPr kumimoji="1" lang="ja-JP" altLang="en-US"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99</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回東京インターナショナル・</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ギフト・ショー春</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2025</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R7.2.12(</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14(</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endPar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endParaRPr 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ビジネスガイド社</a:t>
                      </a:r>
                      <a:endParaRPr lang="ja-JP" alt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526091"/>
                  </a:ext>
                </a:extLst>
              </a:tr>
              <a:tr h="461023">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9</a:t>
                      </a:r>
                      <a:endParaRPr kumimoji="1" lang="ja-JP" altLang="en-US"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回メディカル ジャパン大阪</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医療・介護・薬局</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Week </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R7.3.5(</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インテックス</a:t>
                      </a:r>
                      <a:endPar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a:t>
                      </a:r>
                      <a:endParaRPr lang="ja-JP" alt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RX Japan(</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9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6586337"/>
                  </a:ext>
                </a:extLst>
              </a:tr>
            </a:tbl>
          </a:graphicData>
        </a:graphic>
      </p:graphicFrame>
      <p:sp>
        <p:nvSpPr>
          <p:cNvPr id="6" name="正方形/長方形 5"/>
          <p:cNvSpPr/>
          <p:nvPr/>
        </p:nvSpPr>
        <p:spPr>
          <a:xfrm>
            <a:off x="0" y="128464"/>
            <a:ext cx="6858000" cy="769441"/>
          </a:xfrm>
          <a:prstGeom prst="rect">
            <a:avLst/>
          </a:prstGeom>
          <a:noFill/>
        </p:spPr>
        <p:txBody>
          <a:bodyPr wrap="square" lIns="91440" tIns="45720" rIns="91440" bIns="45720">
            <a:spAutoFit/>
          </a:bodyPr>
          <a:lstStyle/>
          <a:p>
            <a:pPr algn="ctr"/>
            <a:r>
              <a:rPr lang="ja-JP" altLang="en-US" sz="2000" dirty="0">
                <a:ln w="12700">
                  <a:solidFill>
                    <a:schemeClr val="tx1"/>
                  </a:solidFill>
                </a:ln>
                <a:latin typeface="HG丸ｺﾞｼｯｸM-PRO" panose="020F0600000000000000" pitchFamily="50" charset="-128"/>
                <a:ea typeface="HG丸ｺﾞｼｯｸM-PRO" panose="020F0600000000000000" pitchFamily="50" charset="-128"/>
              </a:rPr>
              <a:t>大規模展示商談会への出展を後押し！</a:t>
            </a:r>
            <a:endParaRPr lang="en-US" altLang="ja-JP" sz="2000" dirty="0">
              <a:ln w="12700">
                <a:solidFill>
                  <a:schemeClr val="tx1"/>
                </a:solidFill>
              </a:ln>
              <a:latin typeface="HG丸ｺﾞｼｯｸM-PRO" panose="020F0600000000000000" pitchFamily="50" charset="-128"/>
              <a:ea typeface="HG丸ｺﾞｼｯｸM-PRO" panose="020F0600000000000000" pitchFamily="50" charset="-128"/>
            </a:endParaRPr>
          </a:p>
          <a:p>
            <a:pPr algn="ctr"/>
            <a:r>
              <a:rPr lang="ja-JP" altLang="en-US" sz="2400" b="1" dirty="0">
                <a:ln w="12700">
                  <a:solidFill>
                    <a:schemeClr val="tx1"/>
                  </a:solidFill>
                </a:ln>
                <a:latin typeface="HG丸ｺﾞｼｯｸM-PRO" panose="020F0600000000000000" pitchFamily="50" charset="-128"/>
                <a:ea typeface="HG丸ｺﾞｼｯｸM-PRO" panose="020F0600000000000000" pitchFamily="50" charset="-128"/>
              </a:rPr>
              <a:t>「出展支援事業」</a:t>
            </a:r>
            <a:r>
              <a:rPr lang="ja-JP" altLang="en-US" sz="2000" dirty="0">
                <a:ln w="12700">
                  <a:solidFill>
                    <a:schemeClr val="tx1"/>
                  </a:solidFill>
                </a:ln>
                <a:latin typeface="HG丸ｺﾞｼｯｸM-PRO" panose="020F0600000000000000" pitchFamily="50" charset="-128"/>
                <a:ea typeface="HG丸ｺﾞｼｯｸM-PRO" panose="020F0600000000000000" pitchFamily="50" charset="-128"/>
              </a:rPr>
              <a:t>募集中！</a:t>
            </a:r>
            <a:endParaRPr lang="ja-JP" altLang="en-US" sz="2300" dirty="0">
              <a:ln w="12700">
                <a:solidFill>
                  <a:schemeClr val="tx1"/>
                </a:solidFill>
              </a:ln>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230168" y="1719542"/>
            <a:ext cx="6367184" cy="1380548"/>
          </a:xfrm>
          <a:prstGeom prst="rect">
            <a:avLst/>
          </a:prstGeom>
          <a:solidFill>
            <a:schemeClr val="bg1"/>
          </a:solidFill>
          <a:ln w="50800" cap="flat"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HG丸ｺﾞｼｯｸM-PRO" panose="020F0600000000000000" pitchFamily="50" charset="-128"/>
                <a:ea typeface="HG丸ｺﾞｼｯｸM-PRO" panose="020F0600000000000000" pitchFamily="50" charset="-128"/>
              </a:rPr>
              <a:t>（１）出展講習会の実施</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展示商談会を効果的に活用する販路開拓手法に関する出展講習会の受講</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（２）出展に係る経費の一部補助の実施　</a:t>
            </a:r>
            <a:r>
              <a:rPr lang="en-US" altLang="ja-JP" sz="1200" b="1" dirty="0">
                <a:solidFill>
                  <a:srgbClr val="FF0000"/>
                </a:solidFill>
                <a:latin typeface="HG丸ｺﾞｼｯｸM-PRO" panose="020F0600000000000000" pitchFamily="50" charset="-128"/>
                <a:ea typeface="HG丸ｺﾞｼｯｸM-PRO" panose="020F0600000000000000" pitchFamily="50" charset="-128"/>
              </a:rPr>
              <a:t>※</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上限</a:t>
            </a: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25</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万円</a:t>
            </a:r>
            <a:endParaRPr lang="en-US" altLang="ja-JP" sz="1200" b="1" u="sng"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補助対象経費（小間料金及び装飾経費）の</a:t>
            </a:r>
            <a:r>
              <a:rPr lang="en-US" altLang="ja-JP" sz="1000" dirty="0">
                <a:solidFill>
                  <a:schemeClr val="tx1"/>
                </a:solidFill>
                <a:latin typeface="HG丸ｺﾞｼｯｸM-PRO" panose="020F0600000000000000" pitchFamily="50" charset="-128"/>
                <a:ea typeface="HG丸ｺﾞｼｯｸM-PRO" panose="020F0600000000000000" pitchFamily="50" charset="-128"/>
              </a:rPr>
              <a:t>1/2</a:t>
            </a:r>
            <a:r>
              <a:rPr lang="ja-JP" altLang="en-US" sz="1000" dirty="0">
                <a:solidFill>
                  <a:schemeClr val="tx1"/>
                </a:solidFill>
                <a:latin typeface="HG丸ｺﾞｼｯｸM-PRO" panose="020F0600000000000000" pitchFamily="50" charset="-128"/>
                <a:ea typeface="HG丸ｺﾞｼｯｸM-PRO" panose="020F0600000000000000" pitchFamily="50" charset="-128"/>
              </a:rPr>
              <a:t>を補助　</a:t>
            </a:r>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（３）出展前後における課題解決アドバイスの実施</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専門コーディネーターが出展前後に出展等に関する様々な課題の解決をアドバイス</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4"/>
          <a:stretch>
            <a:fillRect/>
          </a:stretch>
        </p:blipFill>
        <p:spPr>
          <a:xfrm>
            <a:off x="5912846" y="9139530"/>
            <a:ext cx="687588" cy="693089"/>
          </a:xfrm>
          <a:prstGeom prst="rect">
            <a:avLst/>
          </a:prstGeom>
        </p:spPr>
      </p:pic>
      <p:grpSp>
        <p:nvGrpSpPr>
          <p:cNvPr id="21" name="グループ化 20"/>
          <p:cNvGrpSpPr/>
          <p:nvPr/>
        </p:nvGrpSpPr>
        <p:grpSpPr>
          <a:xfrm>
            <a:off x="207696" y="1280592"/>
            <a:ext cx="1637127" cy="369332"/>
            <a:chOff x="207696" y="1345328"/>
            <a:chExt cx="1637127" cy="369332"/>
          </a:xfrm>
        </p:grpSpPr>
        <p:grpSp>
          <p:nvGrpSpPr>
            <p:cNvPr id="14" name="グループ化 13"/>
            <p:cNvGrpSpPr/>
            <p:nvPr/>
          </p:nvGrpSpPr>
          <p:grpSpPr>
            <a:xfrm>
              <a:off x="304647" y="1345328"/>
              <a:ext cx="1336665" cy="369332"/>
              <a:chOff x="-2130156" y="1299506"/>
              <a:chExt cx="1336665" cy="369332"/>
            </a:xfrm>
          </p:grpSpPr>
          <p:sp>
            <p:nvSpPr>
              <p:cNvPr id="25"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13" name="テキスト ボックス 12"/>
              <p:cNvSpPr txBox="1"/>
              <p:nvPr/>
            </p:nvSpPr>
            <p:spPr>
              <a:xfrm>
                <a:off x="-1901487" y="1299506"/>
                <a:ext cx="1107996" cy="369332"/>
              </a:xfrm>
              <a:prstGeom prst="rect">
                <a:avLst/>
              </a:prstGeom>
              <a:noFill/>
            </p:spPr>
            <p:txBody>
              <a:bodyPr wrap="none" rtlCol="0">
                <a:spAutoFit/>
              </a:bodyPr>
              <a:lstStyle/>
              <a:p>
                <a:r>
                  <a:rPr lang="ja-JP" altLang="en-US" b="1" dirty="0">
                    <a:latin typeface="HG丸ｺﾞｼｯｸM-PRO" panose="020F0600000000000000" pitchFamily="50" charset="-128"/>
                    <a:ea typeface="HG丸ｺﾞｼｯｸM-PRO" panose="020F0600000000000000" pitchFamily="50" charset="-128"/>
                  </a:rPr>
                  <a:t>支援内容</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16" name="ホームベース 15"/>
            <p:cNvSpPr/>
            <p:nvPr/>
          </p:nvSpPr>
          <p:spPr>
            <a:xfrm>
              <a:off x="207696" y="1365145"/>
              <a:ext cx="1637127"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9" name="図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608" y="64020"/>
            <a:ext cx="943107" cy="266737"/>
          </a:xfrm>
          <a:prstGeom prst="rect">
            <a:avLst/>
          </a:prstGeom>
        </p:spPr>
      </p:pic>
      <p:grpSp>
        <p:nvGrpSpPr>
          <p:cNvPr id="33" name="グループ化 32"/>
          <p:cNvGrpSpPr/>
          <p:nvPr/>
        </p:nvGrpSpPr>
        <p:grpSpPr>
          <a:xfrm>
            <a:off x="207695" y="3191456"/>
            <a:ext cx="1637127" cy="369332"/>
            <a:chOff x="207696" y="1345328"/>
            <a:chExt cx="1637127" cy="369332"/>
          </a:xfrm>
        </p:grpSpPr>
        <p:grpSp>
          <p:nvGrpSpPr>
            <p:cNvPr id="34" name="グループ化 33"/>
            <p:cNvGrpSpPr/>
            <p:nvPr/>
          </p:nvGrpSpPr>
          <p:grpSpPr>
            <a:xfrm>
              <a:off x="304647" y="1345328"/>
              <a:ext cx="1343077" cy="369332"/>
              <a:chOff x="-2130156" y="1299506"/>
              <a:chExt cx="1343077" cy="369332"/>
            </a:xfrm>
          </p:grpSpPr>
          <p:sp>
            <p:nvSpPr>
              <p:cNvPr id="36"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37" name="テキスト ボックス 36"/>
              <p:cNvSpPr txBox="1"/>
              <p:nvPr/>
            </p:nvSpPr>
            <p:spPr>
              <a:xfrm>
                <a:off x="-1901487" y="1299506"/>
                <a:ext cx="1114408" cy="369332"/>
              </a:xfrm>
              <a:prstGeom prst="rect">
                <a:avLst/>
              </a:prstGeom>
              <a:noFill/>
            </p:spPr>
            <p:txBody>
              <a:bodyPr wrap="none" rtlCol="0">
                <a:spAutoFit/>
              </a:bodyPr>
              <a:lstStyle/>
              <a:p>
                <a:r>
                  <a:rPr lang="ja-JP" altLang="en-US" b="1" dirty="0">
                    <a:latin typeface="HG丸ｺﾞｼｯｸM-PRO" panose="020F0600000000000000" pitchFamily="50" charset="-128"/>
                    <a:ea typeface="HG丸ｺﾞｼｯｸM-PRO" panose="020F0600000000000000" pitchFamily="50" charset="-128"/>
                  </a:rPr>
                  <a:t>支援対象</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35" name="ホームベース 34"/>
            <p:cNvSpPr/>
            <p:nvPr/>
          </p:nvSpPr>
          <p:spPr>
            <a:xfrm>
              <a:off x="207696" y="1365145"/>
              <a:ext cx="1637127"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p:cNvGrpSpPr/>
          <p:nvPr/>
        </p:nvGrpSpPr>
        <p:grpSpPr>
          <a:xfrm>
            <a:off x="207694" y="4295636"/>
            <a:ext cx="2357210" cy="369332"/>
            <a:chOff x="207696" y="1345328"/>
            <a:chExt cx="2357210" cy="369332"/>
          </a:xfrm>
        </p:grpSpPr>
        <p:grpSp>
          <p:nvGrpSpPr>
            <p:cNvPr id="40" name="グループ化 39"/>
            <p:cNvGrpSpPr/>
            <p:nvPr/>
          </p:nvGrpSpPr>
          <p:grpSpPr>
            <a:xfrm>
              <a:off x="304647" y="1345328"/>
              <a:ext cx="2040383" cy="369332"/>
              <a:chOff x="-2130156" y="1299506"/>
              <a:chExt cx="2040383" cy="369332"/>
            </a:xfrm>
          </p:grpSpPr>
          <p:sp>
            <p:nvSpPr>
              <p:cNvPr id="42"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43" name="テキスト ボックス 42"/>
              <p:cNvSpPr txBox="1"/>
              <p:nvPr/>
            </p:nvSpPr>
            <p:spPr>
              <a:xfrm>
                <a:off x="-1901487" y="1299506"/>
                <a:ext cx="1811714" cy="369332"/>
              </a:xfrm>
              <a:prstGeom prst="rect">
                <a:avLst/>
              </a:prstGeom>
              <a:noFill/>
            </p:spPr>
            <p:txBody>
              <a:bodyPr wrap="none" rtlCol="0">
                <a:spAutoFit/>
              </a:bodyPr>
              <a:lstStyle/>
              <a:p>
                <a:r>
                  <a:rPr kumimoji="1" lang="ja-JP" altLang="en-US" b="1" dirty="0">
                    <a:latin typeface="HG丸ｺﾞｼｯｸM-PRO" panose="020F0600000000000000" pitchFamily="50" charset="-128"/>
                    <a:ea typeface="HG丸ｺﾞｼｯｸM-PRO" panose="020F0600000000000000" pitchFamily="50" charset="-128"/>
                  </a:rPr>
                  <a:t>対象展示商談会</a:t>
                </a:r>
              </a:p>
            </p:txBody>
          </p:sp>
        </p:grpSp>
        <p:sp>
          <p:nvSpPr>
            <p:cNvPr id="41" name="ホームベース 40"/>
            <p:cNvSpPr/>
            <p:nvPr/>
          </p:nvSpPr>
          <p:spPr>
            <a:xfrm>
              <a:off x="207696" y="1365145"/>
              <a:ext cx="2357210"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テキスト ボックス 2"/>
          <p:cNvSpPr txBox="1"/>
          <p:nvPr/>
        </p:nvSpPr>
        <p:spPr>
          <a:xfrm>
            <a:off x="5865842" y="5641182"/>
            <a:ext cx="731290" cy="230832"/>
          </a:xfrm>
          <a:prstGeom prst="rect">
            <a:avLst/>
          </a:prstGeom>
          <a:noFill/>
        </p:spPr>
        <p:txBody>
          <a:bodyPr wrap="none" rtlCol="0">
            <a:spAutoFit/>
          </a:bodyPr>
          <a:lstStyle/>
          <a:p>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第</a:t>
            </a:r>
            <a:r>
              <a:rPr lang="en-US" altLang="ja-JP" sz="900" b="1" dirty="0">
                <a:solidFill>
                  <a:srgbClr val="C00000"/>
                </a:solidFill>
                <a:latin typeface="HG丸ｺﾞｼｯｸM-PRO" panose="020F0600000000000000" pitchFamily="50" charset="-128"/>
                <a:ea typeface="HG丸ｺﾞｼｯｸM-PRO" panose="020F0600000000000000" pitchFamily="50" charset="-128"/>
              </a:rPr>
              <a:t>1</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期</a:t>
            </a:r>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endParaRPr kumimoji="1" lang="ja-JP" altLang="en-US" sz="900" b="1" dirty="0">
              <a:solidFill>
                <a:srgbClr val="C00000"/>
              </a:solidFill>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5869872" y="7421640"/>
            <a:ext cx="731290" cy="230832"/>
          </a:xfrm>
          <a:prstGeom prst="rect">
            <a:avLst/>
          </a:prstGeom>
          <a:noFill/>
        </p:spPr>
        <p:txBody>
          <a:bodyPr wrap="none" rtlCol="0">
            <a:spAutoFit/>
          </a:bodyPr>
          <a:lstStyle/>
          <a:p>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第</a:t>
            </a:r>
            <a:r>
              <a:rPr lang="en-US" altLang="ja-JP" sz="900" b="1" dirty="0">
                <a:solidFill>
                  <a:srgbClr val="C00000"/>
                </a:solidFill>
                <a:latin typeface="HG丸ｺﾞｼｯｸM-PRO" panose="020F0600000000000000" pitchFamily="50" charset="-128"/>
                <a:ea typeface="HG丸ｺﾞｼｯｸM-PRO" panose="020F0600000000000000" pitchFamily="50" charset="-128"/>
              </a:rPr>
              <a:t>2</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期</a:t>
            </a:r>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endParaRPr kumimoji="1" lang="ja-JP" altLang="en-US" sz="900" b="1" dirty="0">
              <a:solidFill>
                <a:srgbClr val="C00000"/>
              </a:solidFill>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5869872" y="8815400"/>
            <a:ext cx="731290" cy="230832"/>
          </a:xfrm>
          <a:prstGeom prst="rect">
            <a:avLst/>
          </a:prstGeom>
          <a:noFill/>
        </p:spPr>
        <p:txBody>
          <a:bodyPr wrap="none" rtlCol="0">
            <a:spAutoFit/>
          </a:bodyPr>
          <a:lstStyle/>
          <a:p>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第</a:t>
            </a:r>
            <a:r>
              <a:rPr lang="en-US" altLang="ja-JP" sz="900" b="1" dirty="0">
                <a:solidFill>
                  <a:srgbClr val="C00000"/>
                </a:solidFill>
                <a:latin typeface="HG丸ｺﾞｼｯｸM-PRO" panose="020F0600000000000000" pitchFamily="50" charset="-128"/>
                <a:ea typeface="HG丸ｺﾞｼｯｸM-PRO" panose="020F0600000000000000" pitchFamily="50" charset="-128"/>
              </a:rPr>
              <a:t>3</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期</a:t>
            </a:r>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endParaRPr kumimoji="1" lang="ja-JP" altLang="en-US" sz="900" b="1" dirty="0">
              <a:solidFill>
                <a:srgbClr val="C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2028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19" name="テキスト ボックス 18"/>
          <p:cNvSpPr txBox="1"/>
          <p:nvPr/>
        </p:nvSpPr>
        <p:spPr>
          <a:xfrm>
            <a:off x="44624" y="368797"/>
            <a:ext cx="6572371" cy="2205732"/>
          </a:xfrm>
          <a:prstGeom prst="rect">
            <a:avLst/>
          </a:prstGeom>
          <a:noFill/>
        </p:spPr>
        <p:txBody>
          <a:bodyPr wrap="square" rtlCol="0">
            <a:spAutoFit/>
          </a:bodyPr>
          <a:lstStyle/>
          <a:p>
            <a:pPr>
              <a:lnSpc>
                <a:spcPts val="1000"/>
              </a:lnSpc>
            </a:pPr>
            <a:r>
              <a:rPr kumimoji="1"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次の（</a:t>
            </a:r>
            <a:r>
              <a:rPr kumimoji="1"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）から（</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7</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rPr>
              <a:t>のほか、募集要項に記載の全ての応募資格に該当することが必要です。</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）大阪府内に主たる事務所又は事業所があること。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）中小企業者であり、かつみなし大企業でないこと。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）業種が製造業又はソフトウェア業であること。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100"/>
              </a:lnSpc>
            </a:pPr>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（ただし、食料品製造業、飲料・タバコ・飼料製造業を除く）</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）平成</a:t>
            </a:r>
            <a:r>
              <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rPr>
              <a:t>26</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年度以降に本事業による補助金の交付を受けたことがない者又は平成</a:t>
            </a:r>
            <a:r>
              <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rPr>
              <a:t>26</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年度以降に</a:t>
            </a:r>
            <a:endPar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　　  本事業による補助金の交付を受けた者で、そのときと異なる製品を異なる分野の展示商談会に</a:t>
            </a:r>
            <a:endPar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　　  出展する者であること。</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（当該補助金の交付は、府の一会計年度において</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回限り）</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5</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）製品の製造・技術等に関する事業を自ら行い、出展する展示商談会に適した</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技術又は製品を持つ者であること。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）府が主催する出展講習会への出席が可能であること。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7</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）府税に係る徴収金を完納していること。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ほか</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3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en-US" altLang="ja-JP" sz="5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応募資格の詳細については、募集要項をご確認ください。</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9" name="テキスト ボックス 28"/>
          <p:cNvSpPr txBox="1"/>
          <p:nvPr/>
        </p:nvSpPr>
        <p:spPr>
          <a:xfrm>
            <a:off x="48120" y="2869471"/>
            <a:ext cx="6665982" cy="2508379"/>
          </a:xfrm>
          <a:prstGeom prst="rect">
            <a:avLst/>
          </a:prstGeom>
          <a:noFill/>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応募企業は、次の（</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）大規模展示商談会活用事業（出展支援事業）申込書（様式</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）に必要事項を記入し、</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）から（</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8</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）までの応募書類を添付して郵送又は持参にてご提出ください。</a:t>
            </a:r>
            <a:endParaRPr kumimoji="1" lang="en-US" altLang="ja-JP" sz="10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）大規模展示商談会活用事業（出展支援事業）申込書（様式１）</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）展示商談会へ出展する技術や製品が明確にわかる資料</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）会社概要又はこれに準ずるもの</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）主要株式名簿及び出資比率のわかるもの</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5</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）直近</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期分の決算書類</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（貸借対照表、損益計算書、製造原価報告書、販売費及び一般管理費内訳書、個別注記表）</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）過去に展示商談会へ出展したことがある場合は、その際に出展した写真</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7</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）要件確認申立書（様式第</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1-1</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号）</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8</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）平成</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26</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年度以降に本事業による補助金の交付を受けた者は、そのときの展示商談会出展における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技術や製品が明確にわかる資料</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）府税事務所発行の「府税及びその附帯徴収金について未納の徴収金の額のないこと」の証明書</a:t>
            </a:r>
            <a:endParaRPr lang="en-US" altLang="ja-JP" sz="1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（発行</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ヵ月以内のもの。全税目について取得すること。）</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3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中小企業者がグループで申請する場合は、上記以外の書類が必要となります。</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詳細については、募集要項をご確認ください。</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3" name="テキスト ボックス 32"/>
          <p:cNvSpPr txBox="1"/>
          <p:nvPr/>
        </p:nvSpPr>
        <p:spPr>
          <a:xfrm>
            <a:off x="39718" y="5693013"/>
            <a:ext cx="6308111" cy="1220847"/>
          </a:xfrm>
          <a:prstGeom prst="rect">
            <a:avLst/>
          </a:prstGeom>
          <a:noFill/>
        </p:spPr>
        <p:txBody>
          <a:bodyPr wrap="square" rtlCol="0">
            <a:spAutoFit/>
          </a:bodyPr>
          <a:lstStyle/>
          <a:p>
            <a:pPr>
              <a:lnSpc>
                <a:spcPts val="1000"/>
              </a:lnSpc>
            </a:pPr>
            <a:r>
              <a:rPr lang="ja-JP" altLang="en-US" sz="900">
                <a:latin typeface="HG丸ｺﾞｼｯｸM-PRO" panose="020F0600000000000000" pitchFamily="50" charset="-128"/>
                <a:ea typeface="HG丸ｺﾞｼｯｸM-PRO" panose="020F0600000000000000" pitchFamily="50" charset="-128"/>
                <a:cs typeface="Meiryo UI" panose="020B0604030504040204" pitchFamily="50" charset="-128"/>
              </a:rPr>
              <a:t>  次のポイント</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を重視し、応募書類により総合的に判断して採択します。</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）市場の現況把握、自社及び出展する技術・製品の強みなどを分析できているか。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）出展する技術・製品の特徴を様々な視点から把握できているか。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）展示商談会において、どのように自社の技術や製品を</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PR</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し、商談につなげていくか。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）大規模展示商談会への出展経験、財務評価、府の顕彰事業認定</a:t>
            </a:r>
            <a:r>
              <a:rPr lang="en-US" altLang="ja-JP" sz="11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ほか</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3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匠企業（大阪ものづくり優良企業賞受賞企業、「大阪の元気！ものづくり企業」冊子掲載企業）、</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もしくは大阪製ブランドに認定された製品を持つ企業</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7" name="テキスト ボックス 36"/>
          <p:cNvSpPr txBox="1"/>
          <p:nvPr/>
        </p:nvSpPr>
        <p:spPr>
          <a:xfrm>
            <a:off x="39718" y="7250400"/>
            <a:ext cx="6773658" cy="2959785"/>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）出展する展示商談会への申込及び契約は、応募者が行ってください。</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）本事業に応募しても必ず採択されるとは限りませんので、本事業の応募後に出展する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展示商談会の申込等を行う場合、主催者に申込期間やキャンセル料等を確認の上、</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応募者の責任において行ってください。</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）補助金の交付決定を受けた事業主は、「大阪府障害者等の雇用の促進等と就労の支援に</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関する条例（ハートフル条例）」第</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17</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条の規定により、障がい者の雇用状況の報告を行い、   </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障がい者雇用率が未達成の事業主については、その達成に向けた取組等を行ってもらう</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必要があります。詳細については、以下</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URL</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をご確認ください。</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https://www.pref.osaka.lg.jp/koyotaisaku/sokushin-c/</a:t>
            </a:r>
          </a:p>
          <a:p>
            <a:endParaRPr lang="en-US" altLang="ja-JP" sz="3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本事業の不採択等が理由で出展をキャンセルする場合も、大阪府は当該展示商談会への出展申込及び契約等に関して</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一切の責任を負いません。</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応募書類に記載の企業情報は、本事業の審査業務及び</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MOBIO</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（ものづくりビジネスセンター大阪）事業のために使用し、</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他の目的には使用しません。</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審査の状況・採択結果に関する問い合わせには応じられませんので、あらかじめご了承ください。</a:t>
            </a:r>
            <a:b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また、本事業採択後、法令等に抵触することが判明した場合や主催者が展示商談会を中止又は延期して</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当該年度中に出展できない場合は、採択を取り消すことがあります。</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4148608" y="65976"/>
            <a:ext cx="184730" cy="461665"/>
          </a:xfrm>
          <a:prstGeom prst="rect">
            <a:avLst/>
          </a:prstGeom>
          <a:noFill/>
        </p:spPr>
        <p:txBody>
          <a:bodyPr wrap="none" lIns="91440" tIns="45720" rIns="91440" bIns="45720">
            <a:spAutoFit/>
          </a:bodyPr>
          <a:lstStyle/>
          <a:p>
            <a:pPr algn="ctr"/>
            <a:endParaRPr lang="ja-JP" altLang="en-US" sz="2400" b="1" cap="none" spc="0" dirty="0">
              <a:ln w="22225">
                <a:solidFill>
                  <a:schemeClr val="accent2"/>
                </a:solidFill>
                <a:prstDash val="solid"/>
              </a:ln>
              <a:solidFill>
                <a:schemeClr val="accent2">
                  <a:lumMod val="40000"/>
                  <a:lumOff val="60000"/>
                </a:schemeClr>
              </a:solidFill>
              <a:effectLst/>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2750" y="70067"/>
            <a:ext cx="1335079" cy="1159296"/>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6030" y="6597238"/>
            <a:ext cx="783330" cy="860802"/>
          </a:xfrm>
          <a:prstGeom prst="rect">
            <a:avLst/>
          </a:prstGeom>
        </p:spPr>
      </p:pic>
      <p:grpSp>
        <p:nvGrpSpPr>
          <p:cNvPr id="14" name="グループ化 13"/>
          <p:cNvGrpSpPr/>
          <p:nvPr/>
        </p:nvGrpSpPr>
        <p:grpSpPr>
          <a:xfrm>
            <a:off x="151518" y="24470"/>
            <a:ext cx="1621298" cy="369332"/>
            <a:chOff x="207696" y="1345328"/>
            <a:chExt cx="1621298" cy="369332"/>
          </a:xfrm>
        </p:grpSpPr>
        <p:grpSp>
          <p:nvGrpSpPr>
            <p:cNvPr id="15" name="グループ化 14"/>
            <p:cNvGrpSpPr/>
            <p:nvPr/>
          </p:nvGrpSpPr>
          <p:grpSpPr>
            <a:xfrm>
              <a:off x="304647" y="1345328"/>
              <a:ext cx="1343077" cy="369332"/>
              <a:chOff x="-2130156" y="1299506"/>
              <a:chExt cx="1343077" cy="369332"/>
            </a:xfrm>
          </p:grpSpPr>
          <p:sp>
            <p:nvSpPr>
              <p:cNvPr id="17"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18" name="テキスト ボックス 17"/>
              <p:cNvSpPr txBox="1"/>
              <p:nvPr/>
            </p:nvSpPr>
            <p:spPr>
              <a:xfrm>
                <a:off x="-1901487" y="1299506"/>
                <a:ext cx="1114408" cy="369332"/>
              </a:xfrm>
              <a:prstGeom prst="rect">
                <a:avLst/>
              </a:prstGeom>
              <a:noFill/>
            </p:spPr>
            <p:txBody>
              <a:bodyPr wrap="none" rtlCol="0">
                <a:spAutoFit/>
              </a:bodyPr>
              <a:lstStyle/>
              <a:p>
                <a:r>
                  <a:rPr kumimoji="1" lang="ja-JP" altLang="en-US" b="1" dirty="0">
                    <a:latin typeface="HG丸ｺﾞｼｯｸM-PRO" panose="020F0600000000000000" pitchFamily="50" charset="-128"/>
                    <a:ea typeface="HG丸ｺﾞｼｯｸM-PRO" panose="020F0600000000000000" pitchFamily="50" charset="-128"/>
                  </a:rPr>
                  <a:t>応募資格</a:t>
                </a:r>
              </a:p>
            </p:txBody>
          </p:sp>
        </p:grpSp>
        <p:sp>
          <p:nvSpPr>
            <p:cNvPr id="16" name="ホームベース 15"/>
            <p:cNvSpPr/>
            <p:nvPr/>
          </p:nvSpPr>
          <p:spPr>
            <a:xfrm>
              <a:off x="207696" y="1365145"/>
              <a:ext cx="1621298"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 name="グループ化 27"/>
          <p:cNvGrpSpPr/>
          <p:nvPr/>
        </p:nvGrpSpPr>
        <p:grpSpPr>
          <a:xfrm>
            <a:off x="151518" y="2549280"/>
            <a:ext cx="1621298" cy="369332"/>
            <a:chOff x="207696" y="1345328"/>
            <a:chExt cx="1621298" cy="369332"/>
          </a:xfrm>
        </p:grpSpPr>
        <p:grpSp>
          <p:nvGrpSpPr>
            <p:cNvPr id="30" name="グループ化 29"/>
            <p:cNvGrpSpPr/>
            <p:nvPr/>
          </p:nvGrpSpPr>
          <p:grpSpPr>
            <a:xfrm>
              <a:off x="304647" y="1345328"/>
              <a:ext cx="1343077" cy="369332"/>
              <a:chOff x="-2130156" y="1299506"/>
              <a:chExt cx="1343077" cy="369332"/>
            </a:xfrm>
          </p:grpSpPr>
          <p:sp>
            <p:nvSpPr>
              <p:cNvPr id="32"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34" name="テキスト ボックス 33"/>
              <p:cNvSpPr txBox="1"/>
              <p:nvPr/>
            </p:nvSpPr>
            <p:spPr>
              <a:xfrm>
                <a:off x="-1901487" y="1299506"/>
                <a:ext cx="1114408" cy="369332"/>
              </a:xfrm>
              <a:prstGeom prst="rect">
                <a:avLst/>
              </a:prstGeom>
              <a:noFill/>
            </p:spPr>
            <p:txBody>
              <a:bodyPr wrap="none" rtlCol="0">
                <a:spAutoFit/>
              </a:bodyPr>
              <a:lstStyle/>
              <a:p>
                <a:r>
                  <a:rPr kumimoji="1" lang="ja-JP" altLang="en-US" b="1" dirty="0">
                    <a:latin typeface="HG丸ｺﾞｼｯｸM-PRO" panose="020F0600000000000000" pitchFamily="50" charset="-128"/>
                    <a:ea typeface="HG丸ｺﾞｼｯｸM-PRO" panose="020F0600000000000000" pitchFamily="50" charset="-128"/>
                  </a:rPr>
                  <a:t>応募</a:t>
                </a:r>
                <a:r>
                  <a:rPr lang="ja-JP" altLang="en-US" b="1" dirty="0">
                    <a:latin typeface="HG丸ｺﾞｼｯｸM-PRO" panose="020F0600000000000000" pitchFamily="50" charset="-128"/>
                    <a:ea typeface="HG丸ｺﾞｼｯｸM-PRO" panose="020F0600000000000000" pitchFamily="50" charset="-128"/>
                  </a:rPr>
                  <a:t>方法</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31" name="ホームベース 30"/>
            <p:cNvSpPr/>
            <p:nvPr/>
          </p:nvSpPr>
          <p:spPr>
            <a:xfrm>
              <a:off x="207696" y="1365145"/>
              <a:ext cx="1621298"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p:cNvGrpSpPr/>
          <p:nvPr/>
        </p:nvGrpSpPr>
        <p:grpSpPr>
          <a:xfrm>
            <a:off x="151518" y="5351904"/>
            <a:ext cx="1621298" cy="369332"/>
            <a:chOff x="207696" y="1345328"/>
            <a:chExt cx="1621298" cy="369332"/>
          </a:xfrm>
        </p:grpSpPr>
        <p:grpSp>
          <p:nvGrpSpPr>
            <p:cNvPr id="36" name="グループ化 35"/>
            <p:cNvGrpSpPr/>
            <p:nvPr/>
          </p:nvGrpSpPr>
          <p:grpSpPr>
            <a:xfrm>
              <a:off x="304647" y="1345328"/>
              <a:ext cx="1343077" cy="369332"/>
              <a:chOff x="-2130156" y="1299506"/>
              <a:chExt cx="1343077" cy="369332"/>
            </a:xfrm>
          </p:grpSpPr>
          <p:sp>
            <p:nvSpPr>
              <p:cNvPr id="39"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40" name="テキスト ボックス 39"/>
              <p:cNvSpPr txBox="1"/>
              <p:nvPr/>
            </p:nvSpPr>
            <p:spPr>
              <a:xfrm>
                <a:off x="-1901487" y="1299506"/>
                <a:ext cx="1114408" cy="369332"/>
              </a:xfrm>
              <a:prstGeom prst="rect">
                <a:avLst/>
              </a:prstGeom>
              <a:noFill/>
            </p:spPr>
            <p:txBody>
              <a:bodyPr wrap="none" rtlCol="0">
                <a:spAutoFit/>
              </a:bodyPr>
              <a:lstStyle/>
              <a:p>
                <a:r>
                  <a:rPr lang="ja-JP" altLang="en-US" b="1" dirty="0">
                    <a:latin typeface="HG丸ｺﾞｼｯｸM-PRO" panose="020F0600000000000000" pitchFamily="50" charset="-128"/>
                    <a:ea typeface="HG丸ｺﾞｼｯｸM-PRO" panose="020F0600000000000000" pitchFamily="50" charset="-128"/>
                  </a:rPr>
                  <a:t>採択方法</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38" name="ホームベース 37"/>
            <p:cNvSpPr/>
            <p:nvPr/>
          </p:nvSpPr>
          <p:spPr>
            <a:xfrm>
              <a:off x="207696" y="1365145"/>
              <a:ext cx="1621298"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 name="グループ化 40"/>
          <p:cNvGrpSpPr/>
          <p:nvPr/>
        </p:nvGrpSpPr>
        <p:grpSpPr>
          <a:xfrm>
            <a:off x="151518" y="6913220"/>
            <a:ext cx="1621298" cy="369332"/>
            <a:chOff x="207696" y="1345328"/>
            <a:chExt cx="1440028" cy="369332"/>
          </a:xfrm>
        </p:grpSpPr>
        <p:grpSp>
          <p:nvGrpSpPr>
            <p:cNvPr id="42" name="グループ化 41"/>
            <p:cNvGrpSpPr/>
            <p:nvPr/>
          </p:nvGrpSpPr>
          <p:grpSpPr>
            <a:xfrm>
              <a:off x="304647" y="1345328"/>
              <a:ext cx="1148715" cy="369332"/>
              <a:chOff x="-2130156" y="1299506"/>
              <a:chExt cx="1148715" cy="369332"/>
            </a:xfrm>
          </p:grpSpPr>
          <p:sp>
            <p:nvSpPr>
              <p:cNvPr id="44"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45" name="テキスト ボックス 44"/>
              <p:cNvSpPr txBox="1"/>
              <p:nvPr/>
            </p:nvSpPr>
            <p:spPr>
              <a:xfrm>
                <a:off x="-1901487" y="1299506"/>
                <a:ext cx="920046" cy="369332"/>
              </a:xfrm>
              <a:prstGeom prst="rect">
                <a:avLst/>
              </a:prstGeom>
              <a:noFill/>
            </p:spPr>
            <p:txBody>
              <a:bodyPr wrap="none" rtlCol="0">
                <a:spAutoFit/>
              </a:bodyPr>
              <a:lstStyle/>
              <a:p>
                <a:r>
                  <a:rPr lang="ja-JP" altLang="en-US" b="1" dirty="0">
                    <a:latin typeface="HG丸ｺﾞｼｯｸM-PRO" panose="020F0600000000000000" pitchFamily="50" charset="-128"/>
                    <a:ea typeface="HG丸ｺﾞｼｯｸM-PRO" panose="020F0600000000000000" pitchFamily="50" charset="-128"/>
                  </a:rPr>
                  <a:t>注 意 点</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43" name="ホームベース 42"/>
            <p:cNvSpPr/>
            <p:nvPr/>
          </p:nvSpPr>
          <p:spPr>
            <a:xfrm>
              <a:off x="207696" y="1365145"/>
              <a:ext cx="1440028"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732650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1690</Words>
  <Application>Microsoft Office PowerPoint</Application>
  <PresentationFormat>A4 210 x 297 mm</PresentationFormat>
  <Paragraphs>167</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Meiryo UI</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2023-02-20T10:45:52Z</dcterms:created>
  <dcterms:modified xsi:type="dcterms:W3CDTF">2024-03-15T13:18:10Z</dcterms:modified>
</cp:coreProperties>
</file>