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906000" cy="6858000" type="A4"/>
  <p:notesSz cx="6646863" cy="9777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11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9B1BC86-1222-4D66-99D2-BC7B458EDD18}" type="datetimeFigureOut">
              <a:rPr kumimoji="1" lang="ja-JP" altLang="en-US" smtClean="0"/>
              <a:t>2023/3/16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88BB46-DFA5-4EAA-857E-3EC3301969C4}" type="slidenum">
              <a:rPr kumimoji="1" lang="ja-JP" altLang="en-US" smtClean="0"/>
              <a:t>‹#›</a:t>
            </a:fld>
            <a:endParaRPr kumimoji="1" lang="ja-JP" altLang="en-US"/>
          </a:p>
        </p:txBody>
      </p:sp>
    </p:spTree>
    <p:extLst>
      <p:ext uri="{BB962C8B-B14F-4D97-AF65-F5344CB8AC3E}">
        <p14:creationId xmlns:p14="http://schemas.microsoft.com/office/powerpoint/2010/main" val="975041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9B1BC86-1222-4D66-99D2-BC7B458EDD18}" type="datetimeFigureOut">
              <a:rPr kumimoji="1" lang="ja-JP" altLang="en-US" smtClean="0"/>
              <a:t>2023/3/16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88BB46-DFA5-4EAA-857E-3EC3301969C4}" type="slidenum">
              <a:rPr kumimoji="1" lang="ja-JP" altLang="en-US" smtClean="0"/>
              <a:t>‹#›</a:t>
            </a:fld>
            <a:endParaRPr kumimoji="1" lang="ja-JP" altLang="en-US"/>
          </a:p>
        </p:txBody>
      </p:sp>
    </p:spTree>
    <p:extLst>
      <p:ext uri="{BB962C8B-B14F-4D97-AF65-F5344CB8AC3E}">
        <p14:creationId xmlns:p14="http://schemas.microsoft.com/office/powerpoint/2010/main" val="2891452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9B1BC86-1222-4D66-99D2-BC7B458EDD18}" type="datetimeFigureOut">
              <a:rPr kumimoji="1" lang="ja-JP" altLang="en-US" smtClean="0"/>
              <a:t>2023/3/16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88BB46-DFA5-4EAA-857E-3EC3301969C4}" type="slidenum">
              <a:rPr kumimoji="1" lang="ja-JP" altLang="en-US" smtClean="0"/>
              <a:t>‹#›</a:t>
            </a:fld>
            <a:endParaRPr kumimoji="1" lang="ja-JP" altLang="en-US"/>
          </a:p>
        </p:txBody>
      </p:sp>
    </p:spTree>
    <p:extLst>
      <p:ext uri="{BB962C8B-B14F-4D97-AF65-F5344CB8AC3E}">
        <p14:creationId xmlns:p14="http://schemas.microsoft.com/office/powerpoint/2010/main" val="534337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9B1BC86-1222-4D66-99D2-BC7B458EDD18}" type="datetimeFigureOut">
              <a:rPr kumimoji="1" lang="ja-JP" altLang="en-US" smtClean="0"/>
              <a:t>2023/3/16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88BB46-DFA5-4EAA-857E-3EC3301969C4}" type="slidenum">
              <a:rPr kumimoji="1" lang="ja-JP" altLang="en-US" smtClean="0"/>
              <a:t>‹#›</a:t>
            </a:fld>
            <a:endParaRPr kumimoji="1" lang="ja-JP" altLang="en-US"/>
          </a:p>
        </p:txBody>
      </p:sp>
    </p:spTree>
    <p:extLst>
      <p:ext uri="{BB962C8B-B14F-4D97-AF65-F5344CB8AC3E}">
        <p14:creationId xmlns:p14="http://schemas.microsoft.com/office/powerpoint/2010/main" val="3853341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9B1BC86-1222-4D66-99D2-BC7B458EDD18}" type="datetimeFigureOut">
              <a:rPr kumimoji="1" lang="ja-JP" altLang="en-US" smtClean="0"/>
              <a:t>2023/3/16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88BB46-DFA5-4EAA-857E-3EC3301969C4}" type="slidenum">
              <a:rPr kumimoji="1" lang="ja-JP" altLang="en-US" smtClean="0"/>
              <a:t>‹#›</a:t>
            </a:fld>
            <a:endParaRPr kumimoji="1" lang="ja-JP" altLang="en-US"/>
          </a:p>
        </p:txBody>
      </p:sp>
    </p:spTree>
    <p:extLst>
      <p:ext uri="{BB962C8B-B14F-4D97-AF65-F5344CB8AC3E}">
        <p14:creationId xmlns:p14="http://schemas.microsoft.com/office/powerpoint/2010/main" val="2633917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9B1BC86-1222-4D66-99D2-BC7B458EDD18}" type="datetimeFigureOut">
              <a:rPr kumimoji="1" lang="ja-JP" altLang="en-US" smtClean="0"/>
              <a:t>2023/3/16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88BB46-DFA5-4EAA-857E-3EC3301969C4}" type="slidenum">
              <a:rPr kumimoji="1" lang="ja-JP" altLang="en-US" smtClean="0"/>
              <a:t>‹#›</a:t>
            </a:fld>
            <a:endParaRPr kumimoji="1" lang="ja-JP" altLang="en-US"/>
          </a:p>
        </p:txBody>
      </p:sp>
    </p:spTree>
    <p:extLst>
      <p:ext uri="{BB962C8B-B14F-4D97-AF65-F5344CB8AC3E}">
        <p14:creationId xmlns:p14="http://schemas.microsoft.com/office/powerpoint/2010/main" val="4094344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9B1BC86-1222-4D66-99D2-BC7B458EDD18}" type="datetimeFigureOut">
              <a:rPr kumimoji="1" lang="ja-JP" altLang="en-US" smtClean="0"/>
              <a:t>2023/3/16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788BB46-DFA5-4EAA-857E-3EC3301969C4}" type="slidenum">
              <a:rPr kumimoji="1" lang="ja-JP" altLang="en-US" smtClean="0"/>
              <a:t>‹#›</a:t>
            </a:fld>
            <a:endParaRPr kumimoji="1" lang="ja-JP" altLang="en-US"/>
          </a:p>
        </p:txBody>
      </p:sp>
    </p:spTree>
    <p:extLst>
      <p:ext uri="{BB962C8B-B14F-4D97-AF65-F5344CB8AC3E}">
        <p14:creationId xmlns:p14="http://schemas.microsoft.com/office/powerpoint/2010/main" val="2055336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9B1BC86-1222-4D66-99D2-BC7B458EDD18}" type="datetimeFigureOut">
              <a:rPr kumimoji="1" lang="ja-JP" altLang="en-US" smtClean="0"/>
              <a:t>2023/3/16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788BB46-DFA5-4EAA-857E-3EC3301969C4}" type="slidenum">
              <a:rPr kumimoji="1" lang="ja-JP" altLang="en-US" smtClean="0"/>
              <a:t>‹#›</a:t>
            </a:fld>
            <a:endParaRPr kumimoji="1" lang="ja-JP" altLang="en-US"/>
          </a:p>
        </p:txBody>
      </p:sp>
    </p:spTree>
    <p:extLst>
      <p:ext uri="{BB962C8B-B14F-4D97-AF65-F5344CB8AC3E}">
        <p14:creationId xmlns:p14="http://schemas.microsoft.com/office/powerpoint/2010/main" val="3005467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B1BC86-1222-4D66-99D2-BC7B458EDD18}" type="datetimeFigureOut">
              <a:rPr kumimoji="1" lang="ja-JP" altLang="en-US" smtClean="0"/>
              <a:t>2023/3/16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788BB46-DFA5-4EAA-857E-3EC3301969C4}" type="slidenum">
              <a:rPr kumimoji="1" lang="ja-JP" altLang="en-US" smtClean="0"/>
              <a:t>‹#›</a:t>
            </a:fld>
            <a:endParaRPr kumimoji="1" lang="ja-JP" altLang="en-US"/>
          </a:p>
        </p:txBody>
      </p:sp>
    </p:spTree>
    <p:extLst>
      <p:ext uri="{BB962C8B-B14F-4D97-AF65-F5344CB8AC3E}">
        <p14:creationId xmlns:p14="http://schemas.microsoft.com/office/powerpoint/2010/main" val="2871788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9B1BC86-1222-4D66-99D2-BC7B458EDD18}" type="datetimeFigureOut">
              <a:rPr kumimoji="1" lang="ja-JP" altLang="en-US" smtClean="0"/>
              <a:t>2023/3/16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88BB46-DFA5-4EAA-857E-3EC3301969C4}" type="slidenum">
              <a:rPr kumimoji="1" lang="ja-JP" altLang="en-US" smtClean="0"/>
              <a:t>‹#›</a:t>
            </a:fld>
            <a:endParaRPr kumimoji="1" lang="ja-JP" altLang="en-US"/>
          </a:p>
        </p:txBody>
      </p:sp>
    </p:spTree>
    <p:extLst>
      <p:ext uri="{BB962C8B-B14F-4D97-AF65-F5344CB8AC3E}">
        <p14:creationId xmlns:p14="http://schemas.microsoft.com/office/powerpoint/2010/main" val="3194263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9B1BC86-1222-4D66-99D2-BC7B458EDD18}" type="datetimeFigureOut">
              <a:rPr kumimoji="1" lang="ja-JP" altLang="en-US" smtClean="0"/>
              <a:t>2023/3/16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88BB46-DFA5-4EAA-857E-3EC3301969C4}" type="slidenum">
              <a:rPr kumimoji="1" lang="ja-JP" altLang="en-US" smtClean="0"/>
              <a:t>‹#›</a:t>
            </a:fld>
            <a:endParaRPr kumimoji="1" lang="ja-JP" altLang="en-US"/>
          </a:p>
        </p:txBody>
      </p:sp>
    </p:spTree>
    <p:extLst>
      <p:ext uri="{BB962C8B-B14F-4D97-AF65-F5344CB8AC3E}">
        <p14:creationId xmlns:p14="http://schemas.microsoft.com/office/powerpoint/2010/main" val="2042449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B1BC86-1222-4D66-99D2-BC7B458EDD18}" type="datetimeFigureOut">
              <a:rPr kumimoji="1" lang="ja-JP" altLang="en-US" smtClean="0"/>
              <a:t>2023/3/16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88BB46-DFA5-4EAA-857E-3EC3301969C4}" type="slidenum">
              <a:rPr kumimoji="1" lang="ja-JP" altLang="en-US" smtClean="0"/>
              <a:t>‹#›</a:t>
            </a:fld>
            <a:endParaRPr kumimoji="1" lang="ja-JP" altLang="en-US"/>
          </a:p>
        </p:txBody>
      </p:sp>
    </p:spTree>
    <p:extLst>
      <p:ext uri="{BB962C8B-B14F-4D97-AF65-F5344CB8AC3E}">
        <p14:creationId xmlns:p14="http://schemas.microsoft.com/office/powerpoint/2010/main" val="7950238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93183" y="345378"/>
            <a:ext cx="9453092" cy="400110"/>
          </a:xfrm>
          <a:prstGeom prst="rect">
            <a:avLst/>
          </a:prstGeom>
          <a:solidFill>
            <a:schemeClr val="tx2"/>
          </a:solidFill>
        </p:spPr>
        <p:txBody>
          <a:bodyPr wrap="square">
            <a:spAutoFit/>
          </a:bodyPr>
          <a:lstStyle/>
          <a:p>
            <a:pPr algn="ctr"/>
            <a:r>
              <a:rPr lang="ja-JP" altLang="en-US" sz="2000" b="1" dirty="0">
                <a:solidFill>
                  <a:schemeClr val="bg1"/>
                </a:solidFill>
                <a:latin typeface="ＭＳ ゴシック" panose="020B0609070205080204" pitchFamily="49" charset="-128"/>
                <a:ea typeface="ＭＳ ゴシック" panose="020B0609070205080204" pitchFamily="49" charset="-128"/>
              </a:rPr>
              <a:t>大阪府内の地方議会における府民の政治参画の推進に関する</a:t>
            </a:r>
            <a:r>
              <a:rPr lang="ja-JP" altLang="en-US" sz="2000" b="1" dirty="0" smtClean="0">
                <a:solidFill>
                  <a:schemeClr val="bg1"/>
                </a:solidFill>
                <a:latin typeface="ＭＳ ゴシック" panose="020B0609070205080204" pitchFamily="49" charset="-128"/>
                <a:ea typeface="ＭＳ ゴシック" panose="020B0609070205080204" pitchFamily="49" charset="-128"/>
              </a:rPr>
              <a:t>条例の</a:t>
            </a:r>
            <a:r>
              <a:rPr lang="ja-JP" altLang="en-US" sz="2000" b="1" dirty="0" smtClean="0">
                <a:solidFill>
                  <a:schemeClr val="bg1"/>
                </a:solidFill>
                <a:latin typeface="ＭＳ ゴシック" panose="020B0609070205080204" pitchFamily="49" charset="-128"/>
                <a:ea typeface="ＭＳ ゴシック" panose="020B0609070205080204" pitchFamily="49" charset="-128"/>
              </a:rPr>
              <a:t>概要</a:t>
            </a:r>
            <a:endParaRPr lang="ja-JP" altLang="en-US" sz="2000" b="1" dirty="0">
              <a:solidFill>
                <a:schemeClr val="bg1"/>
              </a:solidFill>
              <a:latin typeface="ＭＳ ゴシック" panose="020B0609070205080204" pitchFamily="49" charset="-128"/>
              <a:ea typeface="ＭＳ ゴシック" panose="020B0609070205080204" pitchFamily="49" charset="-128"/>
            </a:endParaRPr>
          </a:p>
        </p:txBody>
      </p:sp>
      <p:sp>
        <p:nvSpPr>
          <p:cNvPr id="2" name="正方形/長方形 1"/>
          <p:cNvSpPr/>
          <p:nvPr/>
        </p:nvSpPr>
        <p:spPr>
          <a:xfrm>
            <a:off x="180305" y="2003991"/>
            <a:ext cx="9465970" cy="939213"/>
          </a:xfrm>
          <a:prstGeom prst="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180304" y="2003991"/>
            <a:ext cx="1320531" cy="276999"/>
          </a:xfrm>
          <a:prstGeom prst="rect">
            <a:avLst/>
          </a:prstGeom>
          <a:solidFill>
            <a:schemeClr val="tx2"/>
          </a:solidFill>
        </p:spPr>
        <p:txBody>
          <a:bodyPr wrap="square">
            <a:spAutoFit/>
          </a:bodyPr>
          <a:lstStyle/>
          <a:p>
            <a:r>
              <a:rPr lang="ja-JP" altLang="en-US" sz="1200" b="1" dirty="0" smtClean="0">
                <a:solidFill>
                  <a:schemeClr val="bg1"/>
                </a:solidFill>
                <a:latin typeface="ＭＳ ゴシック" panose="020B0609070205080204" pitchFamily="49" charset="-128"/>
                <a:ea typeface="ＭＳ ゴシック" panose="020B0609070205080204" pitchFamily="49" charset="-128"/>
              </a:rPr>
              <a:t>目的（第１条）</a:t>
            </a:r>
            <a:endParaRPr lang="ja-JP" altLang="en-US" sz="1200" b="1" dirty="0">
              <a:solidFill>
                <a:schemeClr val="bg1"/>
              </a:solidFill>
              <a:latin typeface="ＭＳ ゴシック" panose="020B0609070205080204" pitchFamily="49" charset="-128"/>
              <a:ea typeface="ＭＳ ゴシック" panose="020B0609070205080204" pitchFamily="49" charset="-128"/>
            </a:endParaRPr>
          </a:p>
        </p:txBody>
      </p:sp>
      <p:sp>
        <p:nvSpPr>
          <p:cNvPr id="7" name="正方形/長方形 6"/>
          <p:cNvSpPr/>
          <p:nvPr/>
        </p:nvSpPr>
        <p:spPr>
          <a:xfrm>
            <a:off x="180305" y="819885"/>
            <a:ext cx="9465970" cy="1081825"/>
          </a:xfrm>
          <a:prstGeom prst="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180304" y="819885"/>
            <a:ext cx="1582019" cy="276999"/>
          </a:xfrm>
          <a:prstGeom prst="rect">
            <a:avLst/>
          </a:prstGeom>
          <a:solidFill>
            <a:schemeClr val="tx2"/>
          </a:solidFill>
        </p:spPr>
        <p:txBody>
          <a:bodyPr wrap="square">
            <a:spAutoFit/>
          </a:bodyPr>
          <a:lstStyle/>
          <a:p>
            <a:r>
              <a:rPr lang="ja-JP" altLang="en-US" sz="1200" b="1" dirty="0" smtClean="0">
                <a:solidFill>
                  <a:schemeClr val="bg1"/>
                </a:solidFill>
                <a:latin typeface="ＭＳ ゴシック" panose="020B0609070205080204" pitchFamily="49" charset="-128"/>
                <a:ea typeface="ＭＳ ゴシック" panose="020B0609070205080204" pitchFamily="49" charset="-128"/>
              </a:rPr>
              <a:t>背景・理念（前文）</a:t>
            </a:r>
            <a:endParaRPr lang="ja-JP" altLang="en-US" sz="1200" b="1" dirty="0">
              <a:solidFill>
                <a:schemeClr val="bg1"/>
              </a:solidFill>
              <a:latin typeface="ＭＳ ゴシック" panose="020B0609070205080204" pitchFamily="49" charset="-128"/>
              <a:ea typeface="ＭＳ ゴシック" panose="020B0609070205080204" pitchFamily="49" charset="-128"/>
            </a:endParaRPr>
          </a:p>
        </p:txBody>
      </p:sp>
      <p:sp>
        <p:nvSpPr>
          <p:cNvPr id="3" name="正方形/長方形 2"/>
          <p:cNvSpPr/>
          <p:nvPr/>
        </p:nvSpPr>
        <p:spPr>
          <a:xfrm>
            <a:off x="282299" y="2304246"/>
            <a:ext cx="4707654" cy="276999"/>
          </a:xfrm>
          <a:prstGeom prst="rect">
            <a:avLst/>
          </a:prstGeom>
        </p:spPr>
        <p:txBody>
          <a:bodyPr wrap="square">
            <a:spAutoFit/>
          </a:bodyPr>
          <a:lstStyle/>
          <a:p>
            <a:r>
              <a:rPr lang="ja-JP" altLang="en-US"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〇　</a:t>
            </a:r>
            <a:r>
              <a:rPr lang="ja-JP" altLang="ja-JP"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府内</a:t>
            </a:r>
            <a:r>
              <a:rPr lang="ja-JP" altLang="ja-JP" sz="1200" dirty="0">
                <a:latin typeface="ＭＳ ゴシック" panose="020B0609070205080204" pitchFamily="49" charset="-128"/>
                <a:ea typeface="ＭＳ ゴシック" panose="020B0609070205080204" pitchFamily="49" charset="-128"/>
                <a:cs typeface="Times New Roman" panose="02020603050405020304" pitchFamily="18" charset="0"/>
              </a:rPr>
              <a:t>全ての地方</a:t>
            </a:r>
            <a:r>
              <a:rPr lang="ja-JP" altLang="ja-JP"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議会</a:t>
            </a:r>
            <a:r>
              <a:rPr lang="ja-JP" altLang="en-US"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の</a:t>
            </a:r>
            <a:r>
              <a:rPr lang="ja-JP" altLang="ja-JP"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議員</a:t>
            </a:r>
            <a:r>
              <a:rPr lang="ja-JP" altLang="ja-JP" sz="1200" dirty="0">
                <a:latin typeface="ＭＳ ゴシック" panose="020B0609070205080204" pitchFamily="49" charset="-128"/>
                <a:ea typeface="ＭＳ ゴシック" panose="020B0609070205080204" pitchFamily="49" charset="-128"/>
                <a:cs typeface="Times New Roman" panose="02020603050405020304" pitchFamily="18" charset="0"/>
              </a:rPr>
              <a:t>による</a:t>
            </a:r>
            <a:r>
              <a:rPr lang="ja-JP" altLang="ja-JP"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ハラスメント</a:t>
            </a:r>
            <a:r>
              <a:rPr lang="ja-JP" altLang="en-US"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の根絶</a:t>
            </a:r>
            <a:endParaRPr lang="ja-JP" altLang="en-US" sz="1200" dirty="0">
              <a:latin typeface="ＭＳ ゴシック" panose="020B0609070205080204" pitchFamily="49" charset="-128"/>
              <a:ea typeface="ＭＳ ゴシック" panose="020B0609070205080204" pitchFamily="49" charset="-128"/>
            </a:endParaRPr>
          </a:p>
        </p:txBody>
      </p:sp>
      <p:sp>
        <p:nvSpPr>
          <p:cNvPr id="9" name="正方形/長方形 8"/>
          <p:cNvSpPr/>
          <p:nvPr/>
        </p:nvSpPr>
        <p:spPr>
          <a:xfrm>
            <a:off x="282299" y="2556531"/>
            <a:ext cx="5112965" cy="276999"/>
          </a:xfrm>
          <a:prstGeom prst="rect">
            <a:avLst/>
          </a:prstGeom>
        </p:spPr>
        <p:txBody>
          <a:bodyPr wrap="square">
            <a:spAutoFit/>
          </a:bodyPr>
          <a:lstStyle/>
          <a:p>
            <a:r>
              <a:rPr lang="ja-JP" altLang="en-US"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〇　</a:t>
            </a:r>
            <a:r>
              <a:rPr lang="ja-JP" altLang="ja-JP"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議員</a:t>
            </a:r>
            <a:r>
              <a:rPr lang="ja-JP" altLang="ja-JP" sz="1200" dirty="0">
                <a:latin typeface="ＭＳ ゴシック" panose="020B0609070205080204" pitchFamily="49" charset="-128"/>
                <a:ea typeface="ＭＳ ゴシック" panose="020B0609070205080204" pitchFamily="49" charset="-128"/>
                <a:cs typeface="Times New Roman" panose="02020603050405020304" pitchFamily="18" charset="0"/>
              </a:rPr>
              <a:t>若しくは議員になろうとする者に対するハラスメントを根絶</a:t>
            </a:r>
            <a:endParaRPr lang="ja-JP" altLang="en-US" sz="1200" dirty="0">
              <a:latin typeface="ＭＳ ゴシック" panose="020B0609070205080204" pitchFamily="49" charset="-128"/>
              <a:ea typeface="ＭＳ ゴシック" panose="020B0609070205080204" pitchFamily="49" charset="-128"/>
            </a:endParaRPr>
          </a:p>
        </p:txBody>
      </p:sp>
      <p:sp>
        <p:nvSpPr>
          <p:cNvPr id="10" name="正方形/長方形 9"/>
          <p:cNvSpPr/>
          <p:nvPr/>
        </p:nvSpPr>
        <p:spPr>
          <a:xfrm>
            <a:off x="6056363" y="2187199"/>
            <a:ext cx="3589912" cy="738664"/>
          </a:xfrm>
          <a:prstGeom prst="rect">
            <a:avLst/>
          </a:prstGeom>
        </p:spPr>
        <p:txBody>
          <a:bodyPr wrap="square">
            <a:spAutoFit/>
          </a:bodyPr>
          <a:lstStyle/>
          <a:p>
            <a:r>
              <a:rPr lang="ja-JP" altLang="en-US" sz="1400" dirty="0">
                <a:latin typeface="ＭＳ ゴシック" panose="020B0609070205080204" pitchFamily="49" charset="-128"/>
                <a:ea typeface="ＭＳ ゴシック" panose="020B0609070205080204" pitchFamily="49" charset="-128"/>
                <a:cs typeface="Times New Roman" panose="02020603050405020304" pitchFamily="18" charset="0"/>
              </a:rPr>
              <a:t>政治分野における男女共同参画の推進を図り、もって府内の地方議会における府民の政治参画の推進に寄与</a:t>
            </a:r>
            <a:endParaRPr lang="ja-JP" altLang="en-US" sz="1400" dirty="0">
              <a:latin typeface="ＭＳ ゴシック" panose="020B0609070205080204" pitchFamily="49" charset="-128"/>
              <a:ea typeface="ＭＳ ゴシック" panose="020B0609070205080204" pitchFamily="49" charset="-128"/>
            </a:endParaRPr>
          </a:p>
        </p:txBody>
      </p:sp>
      <p:sp>
        <p:nvSpPr>
          <p:cNvPr id="11" name="正方形/長方形 10"/>
          <p:cNvSpPr/>
          <p:nvPr/>
        </p:nvSpPr>
        <p:spPr>
          <a:xfrm>
            <a:off x="451573" y="1137754"/>
            <a:ext cx="5028252" cy="276999"/>
          </a:xfrm>
          <a:prstGeom prst="rect">
            <a:avLst/>
          </a:prstGeom>
        </p:spPr>
        <p:txBody>
          <a:bodyPr wrap="square">
            <a:spAutoFit/>
          </a:bodyPr>
          <a:lstStyle/>
          <a:p>
            <a:r>
              <a:rPr lang="ja-JP" altLang="en-US"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政治</a:t>
            </a:r>
            <a:r>
              <a:rPr lang="ja-JP" altLang="ja-JP" sz="1200" dirty="0">
                <a:latin typeface="ＭＳ ゴシック" panose="020B0609070205080204" pitchFamily="49" charset="-128"/>
                <a:ea typeface="ＭＳ ゴシック" panose="020B0609070205080204" pitchFamily="49" charset="-128"/>
                <a:cs typeface="Times New Roman" panose="02020603050405020304" pitchFamily="18" charset="0"/>
              </a:rPr>
              <a:t>分野における男女共同参画の推進に関する</a:t>
            </a:r>
            <a:r>
              <a:rPr lang="ja-JP" altLang="ja-JP"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法律</a:t>
            </a:r>
            <a:r>
              <a:rPr lang="ja-JP" altLang="en-US"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の改正</a:t>
            </a:r>
            <a:endParaRPr lang="ja-JP" altLang="en-US" sz="1200" dirty="0">
              <a:latin typeface="ＭＳ ゴシック" panose="020B0609070205080204" pitchFamily="49" charset="-128"/>
              <a:ea typeface="ＭＳ ゴシック" panose="020B0609070205080204" pitchFamily="49" charset="-128"/>
            </a:endParaRPr>
          </a:p>
        </p:txBody>
      </p:sp>
      <p:sp>
        <p:nvSpPr>
          <p:cNvPr id="12" name="正方形/長方形 11"/>
          <p:cNvSpPr/>
          <p:nvPr/>
        </p:nvSpPr>
        <p:spPr>
          <a:xfrm>
            <a:off x="451573" y="1414753"/>
            <a:ext cx="4146185" cy="461665"/>
          </a:xfrm>
          <a:prstGeom prst="rect">
            <a:avLst/>
          </a:prstGeom>
        </p:spPr>
        <p:txBody>
          <a:bodyPr wrap="square">
            <a:spAutoFit/>
          </a:bodyPr>
          <a:lstStyle/>
          <a:p>
            <a:r>
              <a:rPr lang="ja-JP" altLang="en-US" sz="12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様々</a:t>
            </a:r>
            <a:r>
              <a:rPr lang="ja-JP" altLang="ja-JP" sz="1200" dirty="0">
                <a:latin typeface="ＭＳ ゴシック" panose="020B0609070205080204" pitchFamily="49" charset="-128"/>
                <a:ea typeface="ＭＳ ゴシック" panose="020B0609070205080204" pitchFamily="49" charset="-128"/>
                <a:cs typeface="Times New Roman" panose="02020603050405020304" pitchFamily="18" charset="0"/>
              </a:rPr>
              <a:t>な形のハラスメント行為が、公平な政治参画へ</a:t>
            </a:r>
            <a:r>
              <a:rPr lang="ja-JP" altLang="ja-JP"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の</a:t>
            </a:r>
            <a:r>
              <a:rPr lang="en-US" altLang="ja-JP"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
            </a:r>
            <a:br>
              <a:rPr lang="en-US" altLang="ja-JP"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br>
            <a:r>
              <a:rPr lang="ja-JP" altLang="en-US"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機会を阻害</a:t>
            </a:r>
            <a:r>
              <a:rPr lang="ja-JP" altLang="ja-JP" sz="1200" dirty="0">
                <a:latin typeface="ＭＳ ゴシック" panose="020B0609070205080204" pitchFamily="49" charset="-128"/>
                <a:ea typeface="ＭＳ ゴシック" panose="020B0609070205080204" pitchFamily="49" charset="-128"/>
                <a:cs typeface="Times New Roman" panose="02020603050405020304" pitchFamily="18" charset="0"/>
              </a:rPr>
              <a:t>している実態</a:t>
            </a:r>
            <a:endParaRPr lang="ja-JP" altLang="en-US" sz="1200" dirty="0">
              <a:latin typeface="ＭＳ ゴシック" panose="020B0609070205080204" pitchFamily="49" charset="-128"/>
              <a:ea typeface="ＭＳ ゴシック" panose="020B0609070205080204" pitchFamily="49" charset="-128"/>
            </a:endParaRPr>
          </a:p>
        </p:txBody>
      </p:sp>
      <p:sp>
        <p:nvSpPr>
          <p:cNvPr id="13" name="正方形/長方形 12"/>
          <p:cNvSpPr/>
          <p:nvPr/>
        </p:nvSpPr>
        <p:spPr>
          <a:xfrm>
            <a:off x="5022556" y="958384"/>
            <a:ext cx="2379977" cy="830997"/>
          </a:xfrm>
          <a:prstGeom prst="rect">
            <a:avLst/>
          </a:prstGeom>
        </p:spPr>
        <p:txBody>
          <a:bodyPr wrap="square">
            <a:spAutoFit/>
          </a:bodyPr>
          <a:lstStyle/>
          <a:p>
            <a:r>
              <a:rPr lang="ja-JP" altLang="en-US"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地方議会に</a:t>
            </a:r>
            <a:r>
              <a:rPr lang="ja-JP" altLang="ja-JP"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多様</a:t>
            </a:r>
            <a:r>
              <a:rPr lang="ja-JP" altLang="ja-JP" sz="1200" dirty="0">
                <a:latin typeface="ＭＳ ゴシック" panose="020B0609070205080204" pitchFamily="49" charset="-128"/>
                <a:ea typeface="ＭＳ ゴシック" panose="020B0609070205080204" pitchFamily="49" charset="-128"/>
                <a:cs typeface="Times New Roman" panose="02020603050405020304" pitchFamily="18" charset="0"/>
              </a:rPr>
              <a:t>な民意を反映</a:t>
            </a:r>
            <a:r>
              <a:rPr lang="ja-JP" altLang="ja-JP"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させ</a:t>
            </a:r>
            <a:r>
              <a:rPr lang="ja-JP" altLang="en-US"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るため、</a:t>
            </a:r>
            <a:r>
              <a:rPr lang="ja-JP" altLang="ja-JP"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公平</a:t>
            </a:r>
            <a:r>
              <a:rPr lang="ja-JP" altLang="ja-JP" sz="1200" dirty="0">
                <a:latin typeface="ＭＳ ゴシック" panose="020B0609070205080204" pitchFamily="49" charset="-128"/>
                <a:ea typeface="ＭＳ ゴシック" panose="020B0609070205080204" pitchFamily="49" charset="-128"/>
                <a:cs typeface="Times New Roman" panose="02020603050405020304" pitchFamily="18" charset="0"/>
              </a:rPr>
              <a:t>な政治参画への機会を確保することは極めて</a:t>
            </a:r>
            <a:r>
              <a:rPr lang="ja-JP" altLang="ja-JP"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重要</a:t>
            </a:r>
            <a:r>
              <a:rPr lang="ja-JP" altLang="en-US"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であり環境整備が必要</a:t>
            </a:r>
            <a:endParaRPr lang="ja-JP" altLang="en-US" sz="1200" dirty="0">
              <a:latin typeface="ＭＳ ゴシック" panose="020B0609070205080204" pitchFamily="49" charset="-128"/>
              <a:ea typeface="ＭＳ ゴシック" panose="020B0609070205080204" pitchFamily="49" charset="-128"/>
            </a:endParaRPr>
          </a:p>
        </p:txBody>
      </p:sp>
      <p:sp>
        <p:nvSpPr>
          <p:cNvPr id="14" name="正方形/長方形 13"/>
          <p:cNvSpPr/>
          <p:nvPr/>
        </p:nvSpPr>
        <p:spPr>
          <a:xfrm>
            <a:off x="180305" y="3064362"/>
            <a:ext cx="5069779" cy="3722475"/>
          </a:xfrm>
          <a:prstGeom prst="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180304" y="3064362"/>
            <a:ext cx="1320531" cy="276999"/>
          </a:xfrm>
          <a:prstGeom prst="rect">
            <a:avLst/>
          </a:prstGeom>
          <a:solidFill>
            <a:schemeClr val="tx2"/>
          </a:solidFill>
        </p:spPr>
        <p:txBody>
          <a:bodyPr wrap="square">
            <a:spAutoFit/>
          </a:bodyPr>
          <a:lstStyle/>
          <a:p>
            <a:r>
              <a:rPr lang="ja-JP" altLang="en-US" sz="1200" b="1" dirty="0">
                <a:solidFill>
                  <a:schemeClr val="bg1"/>
                </a:solidFill>
                <a:latin typeface="ＭＳ ゴシック" panose="020B0609070205080204" pitchFamily="49" charset="-128"/>
                <a:ea typeface="ＭＳ ゴシック" panose="020B0609070205080204" pitchFamily="49" charset="-128"/>
              </a:rPr>
              <a:t>定義</a:t>
            </a:r>
            <a:r>
              <a:rPr lang="ja-JP" altLang="en-US" sz="1200" b="1" dirty="0" smtClean="0">
                <a:solidFill>
                  <a:schemeClr val="bg1"/>
                </a:solidFill>
                <a:latin typeface="ＭＳ ゴシック" panose="020B0609070205080204" pitchFamily="49" charset="-128"/>
                <a:ea typeface="ＭＳ ゴシック" panose="020B0609070205080204" pitchFamily="49" charset="-128"/>
              </a:rPr>
              <a:t>（第２条）</a:t>
            </a:r>
            <a:endParaRPr lang="ja-JP" altLang="en-US" sz="1200" b="1" dirty="0">
              <a:solidFill>
                <a:schemeClr val="bg1"/>
              </a:solidFill>
              <a:latin typeface="ＭＳ ゴシック" panose="020B0609070205080204" pitchFamily="49" charset="-128"/>
              <a:ea typeface="ＭＳ ゴシック" panose="020B0609070205080204" pitchFamily="49" charset="-128"/>
            </a:endParaRPr>
          </a:p>
        </p:txBody>
      </p:sp>
      <p:sp>
        <p:nvSpPr>
          <p:cNvPr id="20" name="正方形/長方形 19"/>
          <p:cNvSpPr/>
          <p:nvPr/>
        </p:nvSpPr>
        <p:spPr>
          <a:xfrm>
            <a:off x="193183" y="3364617"/>
            <a:ext cx="4953000" cy="1015663"/>
          </a:xfrm>
          <a:prstGeom prst="rect">
            <a:avLst/>
          </a:prstGeom>
        </p:spPr>
        <p:txBody>
          <a:bodyPr>
            <a:spAutoFit/>
          </a:bodyPr>
          <a:lstStyle/>
          <a:p>
            <a:pPr marL="144000" indent="-457200"/>
            <a:r>
              <a:rPr lang="ja-JP"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①</a:t>
            </a:r>
            <a:r>
              <a:rPr lang="ja-JP" altLang="en-US"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優越的</a:t>
            </a:r>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な関係を背景とした言動であって、政治活動等上必要かつ相当な範囲を超え、相手方の政治活動等の環境を害するもの</a:t>
            </a:r>
            <a:r>
              <a:rPr lang="ja-JP"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いわゆる</a:t>
            </a:r>
            <a:r>
              <a:rPr lang="ja-JP"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パワハラ）</a:t>
            </a:r>
            <a:endParaRPr lang="en-US"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r>
              <a:rPr lang="ja-JP" altLang="en-US" sz="1200" dirty="0" smtClean="0">
                <a:latin typeface="ＭＳ ゴシック" panose="020B0609070205080204" pitchFamily="49" charset="-128"/>
                <a:ea typeface="ＭＳ ゴシック" panose="020B0609070205080204" pitchFamily="49" charset="-128"/>
              </a:rPr>
              <a:t>　　</a:t>
            </a:r>
            <a:r>
              <a:rPr lang="en-US" altLang="ja-JP"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政治</a:t>
            </a:r>
            <a:r>
              <a:rPr lang="ja-JP" altLang="ja-JP" sz="1200" dirty="0">
                <a:latin typeface="ＭＳ ゴシック" panose="020B0609070205080204" pitchFamily="49" charset="-128"/>
                <a:ea typeface="ＭＳ ゴシック" panose="020B0609070205080204" pitchFamily="49" charset="-128"/>
              </a:rPr>
              <a:t>活動</a:t>
            </a:r>
            <a:r>
              <a:rPr lang="ja-JP" altLang="ja-JP" sz="1200" dirty="0" smtClean="0">
                <a:latin typeface="ＭＳ ゴシック" panose="020B0609070205080204" pitchFamily="49" charset="-128"/>
                <a:ea typeface="ＭＳ ゴシック" panose="020B0609070205080204" pitchFamily="49" charset="-128"/>
              </a:rPr>
              <a:t>等</a:t>
            </a: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議会</a:t>
            </a:r>
            <a:r>
              <a:rPr lang="ja-JP" altLang="ja-JP" sz="1200" dirty="0">
                <a:latin typeface="ＭＳ ゴシック" panose="020B0609070205080204" pitchFamily="49" charset="-128"/>
                <a:ea typeface="ＭＳ ゴシック" panose="020B0609070205080204" pitchFamily="49" charset="-128"/>
              </a:rPr>
              <a:t>活動、議員活動又は選挙活動（準備</a:t>
            </a:r>
            <a:r>
              <a:rPr lang="ja-JP" altLang="ja-JP" sz="1200" dirty="0" smtClean="0">
                <a:latin typeface="ＭＳ ゴシック" panose="020B0609070205080204" pitchFamily="49" charset="-128"/>
                <a:ea typeface="ＭＳ ゴシック" panose="020B0609070205080204" pitchFamily="49" charset="-128"/>
              </a:rPr>
              <a:t>活動</a:t>
            </a:r>
            <a:r>
              <a:rPr lang="en-US" altLang="ja-JP" sz="1200" dirty="0" smtClean="0">
                <a:latin typeface="ＭＳ ゴシック" panose="020B0609070205080204" pitchFamily="49" charset="-128"/>
                <a:ea typeface="ＭＳ ゴシック" panose="020B0609070205080204" pitchFamily="49" charset="-128"/>
              </a:rPr>
              <a:t/>
            </a:r>
            <a:br>
              <a:rPr lang="en-US" altLang="ja-JP" sz="1200" dirty="0" smtClean="0">
                <a:latin typeface="ＭＳ ゴシック" panose="020B0609070205080204" pitchFamily="49" charset="-128"/>
                <a:ea typeface="ＭＳ ゴシック" panose="020B0609070205080204" pitchFamily="49" charset="-128"/>
              </a:rPr>
            </a:br>
            <a:r>
              <a:rPr lang="ja-JP" altLang="en-US" sz="1200" dirty="0" smtClean="0">
                <a:latin typeface="ＭＳ ゴシック" panose="020B0609070205080204" pitchFamily="49" charset="-128"/>
                <a:ea typeface="ＭＳ ゴシック" panose="020B0609070205080204" pitchFamily="49" charset="-128"/>
              </a:rPr>
              <a:t>　　　　　　　　　　</a:t>
            </a:r>
            <a:r>
              <a:rPr lang="ja-JP" altLang="ja-JP" sz="1200" dirty="0" smtClean="0">
                <a:latin typeface="ＭＳ ゴシック" panose="020B0609070205080204" pitchFamily="49" charset="-128"/>
                <a:ea typeface="ＭＳ ゴシック" panose="020B0609070205080204" pitchFamily="49" charset="-128"/>
              </a:rPr>
              <a:t>を</a:t>
            </a:r>
            <a:r>
              <a:rPr lang="ja-JP" altLang="ja-JP" sz="1200" dirty="0">
                <a:latin typeface="ＭＳ ゴシック" panose="020B0609070205080204" pitchFamily="49" charset="-128"/>
                <a:ea typeface="ＭＳ ゴシック" panose="020B0609070205080204" pitchFamily="49" charset="-128"/>
              </a:rPr>
              <a:t>含む）、その他の政治</a:t>
            </a:r>
            <a:r>
              <a:rPr lang="ja-JP" altLang="ja-JP" sz="1200" dirty="0" smtClean="0">
                <a:latin typeface="ＭＳ ゴシック" panose="020B0609070205080204" pitchFamily="49" charset="-128"/>
                <a:ea typeface="ＭＳ ゴシック" panose="020B0609070205080204" pitchFamily="49" charset="-128"/>
              </a:rPr>
              <a:t>活動</a:t>
            </a:r>
            <a:endPar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3" name="正方形/長方形 22"/>
          <p:cNvSpPr/>
          <p:nvPr/>
        </p:nvSpPr>
        <p:spPr>
          <a:xfrm>
            <a:off x="193183" y="5112061"/>
            <a:ext cx="4953000" cy="461665"/>
          </a:xfrm>
          <a:prstGeom prst="rect">
            <a:avLst/>
          </a:prstGeom>
        </p:spPr>
        <p:txBody>
          <a:bodyPr>
            <a:spAutoFit/>
          </a:bodyPr>
          <a:lstStyle/>
          <a:p>
            <a:pPr marL="144000" indent="-457200" algn="just">
              <a:spcAft>
                <a:spcPts val="0"/>
              </a:spcAft>
            </a:pPr>
            <a:r>
              <a:rPr lang="ja-JP"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③</a:t>
            </a:r>
            <a:r>
              <a:rPr lang="en-US"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政治</a:t>
            </a:r>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活動等における妊娠又は出産に関する言動であって、相手方の政治活動等の環境を害するもの</a:t>
            </a:r>
            <a:r>
              <a:rPr lang="ja-JP"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いわゆる</a:t>
            </a:r>
            <a:r>
              <a:rPr lang="ja-JP"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マタハラ</a:t>
            </a:r>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4" name="正方形/長方形 23"/>
          <p:cNvSpPr/>
          <p:nvPr/>
        </p:nvSpPr>
        <p:spPr>
          <a:xfrm>
            <a:off x="193183" y="4415667"/>
            <a:ext cx="4953000" cy="646331"/>
          </a:xfrm>
          <a:prstGeom prst="rect">
            <a:avLst/>
          </a:prstGeom>
        </p:spPr>
        <p:txBody>
          <a:bodyPr>
            <a:spAutoFit/>
          </a:bodyPr>
          <a:lstStyle/>
          <a:p>
            <a:pPr marL="139700" indent="-139700" algn="just">
              <a:spcAft>
                <a:spcPts val="0"/>
              </a:spcAft>
            </a:pPr>
            <a:r>
              <a:rPr lang="ja-JP"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②</a:t>
            </a:r>
            <a:r>
              <a:rPr lang="ja-JP" altLang="en-US"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政治</a:t>
            </a:r>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活動等における性的な言動であって、相手方がその対応により政治活動等において不利益を受ける等、相手方の政治活動等の環境を害するもの</a:t>
            </a:r>
            <a:r>
              <a:rPr lang="ja-JP"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いわゆる</a:t>
            </a:r>
            <a:r>
              <a:rPr lang="ja-JP"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セクハラ）</a:t>
            </a:r>
            <a:endPar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5" name="正方形/長方形 24"/>
          <p:cNvSpPr/>
          <p:nvPr/>
        </p:nvSpPr>
        <p:spPr>
          <a:xfrm>
            <a:off x="7528305" y="1171981"/>
            <a:ext cx="2159894" cy="523220"/>
          </a:xfrm>
          <a:prstGeom prst="rect">
            <a:avLst/>
          </a:prstGeom>
        </p:spPr>
        <p:txBody>
          <a:bodyPr wrap="square">
            <a:spAutoFit/>
          </a:bodyPr>
          <a:lstStyle/>
          <a:p>
            <a:r>
              <a:rPr lang="ja-JP" altLang="ja-JP" sz="1400" dirty="0">
                <a:latin typeface="ＭＳ ゴシック" panose="020B0609070205080204" pitchFamily="49" charset="-128"/>
                <a:ea typeface="ＭＳ ゴシック" panose="020B0609070205080204" pitchFamily="49" charset="-128"/>
                <a:cs typeface="Times New Roman" panose="02020603050405020304" pitchFamily="18" charset="0"/>
              </a:rPr>
              <a:t>府内の地方議会における府民の政治参画を推進</a:t>
            </a:r>
            <a:endParaRPr lang="ja-JP" altLang="en-US" sz="1400" dirty="0">
              <a:latin typeface="ＭＳ ゴシック" panose="020B0609070205080204" pitchFamily="49" charset="-128"/>
              <a:ea typeface="ＭＳ ゴシック" panose="020B0609070205080204" pitchFamily="49" charset="-128"/>
            </a:endParaRPr>
          </a:p>
        </p:txBody>
      </p:sp>
      <p:sp>
        <p:nvSpPr>
          <p:cNvPr id="26" name="正方形/長方形 25"/>
          <p:cNvSpPr/>
          <p:nvPr/>
        </p:nvSpPr>
        <p:spPr>
          <a:xfrm>
            <a:off x="264231" y="1225876"/>
            <a:ext cx="441146" cy="539854"/>
          </a:xfrm>
          <a:prstGeom prst="rect">
            <a:avLst/>
          </a:prstGeom>
        </p:spPr>
        <p:txBody>
          <a:bodyPr vert="eaVert" wrap="square">
            <a:spAutoFit/>
          </a:bodyPr>
          <a:lstStyle/>
          <a:p>
            <a:pPr marL="139700" indent="-139700" algn="just">
              <a:lnSpc>
                <a:spcPts val="2000"/>
              </a:lnSpc>
              <a:spcAft>
                <a:spcPts val="0"/>
              </a:spcAft>
            </a:pPr>
            <a:r>
              <a:rPr lang="ja-JP" altLang="en-US"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背景</a:t>
            </a:r>
            <a:endPar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7" name="正方形/長方形 26"/>
          <p:cNvSpPr/>
          <p:nvPr/>
        </p:nvSpPr>
        <p:spPr>
          <a:xfrm>
            <a:off x="7508511" y="914791"/>
            <a:ext cx="637640" cy="348813"/>
          </a:xfrm>
          <a:prstGeom prst="rect">
            <a:avLst/>
          </a:prstGeom>
        </p:spPr>
        <p:txBody>
          <a:bodyPr wrap="square">
            <a:spAutoFit/>
          </a:bodyPr>
          <a:lstStyle/>
          <a:p>
            <a:pPr marL="139700" indent="-139700" algn="just">
              <a:lnSpc>
                <a:spcPts val="2000"/>
              </a:lnSpc>
              <a:spcAft>
                <a:spcPts val="0"/>
              </a:spcAft>
            </a:pPr>
            <a:r>
              <a:rPr lang="ja-JP" altLang="en-US"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理念</a:t>
            </a:r>
            <a:endPar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8" name="右矢印 27"/>
          <p:cNvSpPr/>
          <p:nvPr/>
        </p:nvSpPr>
        <p:spPr>
          <a:xfrm>
            <a:off x="4783891" y="1156188"/>
            <a:ext cx="206062" cy="4893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右矢印 28"/>
          <p:cNvSpPr/>
          <p:nvPr/>
        </p:nvSpPr>
        <p:spPr>
          <a:xfrm>
            <a:off x="7299502" y="1079719"/>
            <a:ext cx="206062" cy="4893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右中かっこ 29"/>
          <p:cNvSpPr/>
          <p:nvPr/>
        </p:nvSpPr>
        <p:spPr>
          <a:xfrm>
            <a:off x="5617990" y="2183536"/>
            <a:ext cx="215647" cy="646331"/>
          </a:xfrm>
          <a:prstGeom prst="rightBrace">
            <a:avLst/>
          </a:prstGeom>
          <a:ln w="1905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2" name="正方形/長方形 31"/>
          <p:cNvSpPr/>
          <p:nvPr/>
        </p:nvSpPr>
        <p:spPr>
          <a:xfrm>
            <a:off x="180304" y="5672450"/>
            <a:ext cx="4953000" cy="1015663"/>
          </a:xfrm>
          <a:prstGeom prst="rect">
            <a:avLst/>
          </a:prstGeom>
        </p:spPr>
        <p:txBody>
          <a:bodyPr>
            <a:spAutoFit/>
          </a:bodyPr>
          <a:lstStyle/>
          <a:p>
            <a:pPr marL="144000" indent="-457200" defTabSz="914400" eaLnBrk="0" fontAlgn="base" hangingPunct="0">
              <a:spcBef>
                <a:spcPct val="0"/>
              </a:spcBef>
              <a:spcAft>
                <a:spcPct val="0"/>
              </a:spcAft>
            </a:pPr>
            <a:r>
              <a:rPr lang="ja-JP" altLang="en-US"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④　その他①～③に類する「誹謗中傷</a:t>
            </a:r>
            <a:r>
              <a:rPr lang="ja-JP" altLang="en-US" sz="1200" dirty="0">
                <a:latin typeface="ＭＳ ゴシック" panose="020B0609070205080204" pitchFamily="49" charset="-128"/>
                <a:ea typeface="ＭＳ ゴシック" panose="020B0609070205080204" pitchFamily="49" charset="-128"/>
                <a:cs typeface="Times New Roman" panose="02020603050405020304" pitchFamily="18" charset="0"/>
              </a:rPr>
              <a:t>、事実に反する風説の流布その他の嫌がらせとなる</a:t>
            </a:r>
            <a:r>
              <a:rPr lang="ja-JP" altLang="en-US"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言動」</a:t>
            </a:r>
            <a:r>
              <a:rPr lang="ja-JP" altLang="en-US" sz="1200" dirty="0">
                <a:latin typeface="ＭＳ ゴシック" panose="020B0609070205080204" pitchFamily="49" charset="-128"/>
                <a:ea typeface="ＭＳ ゴシック" panose="020B0609070205080204" pitchFamily="49" charset="-128"/>
                <a:cs typeface="Times New Roman" panose="02020603050405020304" pitchFamily="18" charset="0"/>
              </a:rPr>
              <a:t>であって、身体的若しくは精神的な苦痛を与え、相手方の政治活動等の環境を害する</a:t>
            </a:r>
            <a:r>
              <a:rPr lang="ja-JP" altLang="en-US"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もの</a:t>
            </a:r>
            <a:endParaRPr lang="en-US" altLang="ja-JP" sz="12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marL="144000" indent="-457200" defTabSz="914400" eaLnBrk="0" fontAlgn="base" hangingPunct="0">
              <a:spcBef>
                <a:spcPct val="0"/>
              </a:spcBef>
              <a:spcAft>
                <a:spcPct val="0"/>
              </a:spcAft>
            </a:pPr>
            <a:r>
              <a:rPr lang="ja-JP" altLang="en-US" sz="12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日本</a:t>
            </a:r>
            <a:r>
              <a:rPr lang="ja-JP" altLang="en-US" sz="1200" dirty="0">
                <a:latin typeface="ＭＳ ゴシック" panose="020B0609070205080204" pitchFamily="49" charset="-128"/>
                <a:ea typeface="ＭＳ ゴシック" panose="020B0609070205080204" pitchFamily="49" charset="-128"/>
                <a:cs typeface="Times New Roman" panose="02020603050405020304" pitchFamily="18" charset="0"/>
              </a:rPr>
              <a:t>国憲法が保障する思想の自由、表現の自由等に配慮しても、なお、一般に許される限度を</a:t>
            </a:r>
            <a:r>
              <a:rPr lang="ja-JP" altLang="en-US"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超えるものに限る）</a:t>
            </a:r>
            <a:endParaRPr lang="ja-JP" altLang="en-US" sz="1200" dirty="0">
              <a:latin typeface="ＭＳ ゴシック" panose="020B0609070205080204" pitchFamily="49" charset="-128"/>
              <a:ea typeface="ＭＳ ゴシック" panose="020B0609070205080204" pitchFamily="49" charset="-128"/>
            </a:endParaRPr>
          </a:p>
        </p:txBody>
      </p:sp>
      <p:sp>
        <p:nvSpPr>
          <p:cNvPr id="33" name="正方形/長方形 32"/>
          <p:cNvSpPr/>
          <p:nvPr/>
        </p:nvSpPr>
        <p:spPr>
          <a:xfrm>
            <a:off x="5395264" y="3036377"/>
            <a:ext cx="4292935" cy="1129838"/>
          </a:xfrm>
          <a:prstGeom prst="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5395263" y="3036376"/>
            <a:ext cx="2357819" cy="276999"/>
          </a:xfrm>
          <a:prstGeom prst="rect">
            <a:avLst/>
          </a:prstGeom>
          <a:solidFill>
            <a:schemeClr val="tx2"/>
          </a:solidFill>
        </p:spPr>
        <p:txBody>
          <a:bodyPr wrap="square">
            <a:spAutoFit/>
          </a:bodyPr>
          <a:lstStyle/>
          <a:p>
            <a:r>
              <a:rPr lang="ja-JP" altLang="en-US" sz="1200" b="1" dirty="0">
                <a:solidFill>
                  <a:schemeClr val="bg1"/>
                </a:solidFill>
                <a:latin typeface="ＭＳ ゴシック" panose="020B0609070205080204" pitchFamily="49" charset="-128"/>
                <a:ea typeface="ＭＳ ゴシック" panose="020B0609070205080204" pitchFamily="49" charset="-128"/>
              </a:rPr>
              <a:t>府議会議員等の責務</a:t>
            </a:r>
            <a:r>
              <a:rPr lang="ja-JP" altLang="en-US" sz="1200" b="1" dirty="0" smtClean="0">
                <a:solidFill>
                  <a:schemeClr val="bg1"/>
                </a:solidFill>
                <a:latin typeface="ＭＳ ゴシック" panose="020B0609070205080204" pitchFamily="49" charset="-128"/>
                <a:ea typeface="ＭＳ ゴシック" panose="020B0609070205080204" pitchFamily="49" charset="-128"/>
              </a:rPr>
              <a:t>（第３条）</a:t>
            </a:r>
            <a:endParaRPr lang="ja-JP" altLang="en-US" sz="1200" b="1" dirty="0">
              <a:solidFill>
                <a:schemeClr val="bg1"/>
              </a:solidFill>
              <a:latin typeface="ＭＳ ゴシック" panose="020B0609070205080204" pitchFamily="49" charset="-128"/>
              <a:ea typeface="ＭＳ ゴシック" panose="020B0609070205080204" pitchFamily="49" charset="-128"/>
            </a:endParaRPr>
          </a:p>
        </p:txBody>
      </p:sp>
      <p:sp>
        <p:nvSpPr>
          <p:cNvPr id="39" name="正方形/長方形 38"/>
          <p:cNvSpPr/>
          <p:nvPr/>
        </p:nvSpPr>
        <p:spPr>
          <a:xfrm>
            <a:off x="5452304" y="3330288"/>
            <a:ext cx="4077514" cy="646331"/>
          </a:xfrm>
          <a:prstGeom prst="rect">
            <a:avLst/>
          </a:prstGeom>
        </p:spPr>
        <p:txBody>
          <a:bodyPr wrap="square">
            <a:spAutoFit/>
          </a:bodyPr>
          <a:lstStyle/>
          <a:p>
            <a:pPr marL="139700" indent="-139700" algn="just">
              <a:spcAft>
                <a:spcPts val="0"/>
              </a:spcAft>
            </a:pPr>
            <a:r>
              <a:rPr lang="ja-JP" altLang="en-US"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・政治</a:t>
            </a: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活動等における自らの言動を厳しく</a:t>
            </a:r>
            <a:r>
              <a:rPr lang="ja-JP" altLang="en-US"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律すること</a:t>
            </a:r>
            <a:endParaRPr lang="en-US"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marL="139700" indent="-139700" algn="just">
              <a:spcAft>
                <a:spcPts val="0"/>
              </a:spcAft>
            </a:pPr>
            <a:r>
              <a:rPr lang="ja-JP" altLang="en-US"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・率先</a:t>
            </a: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して府議会からハラスメントを根絶するよう</a:t>
            </a:r>
            <a:r>
              <a:rPr lang="ja-JP" altLang="en-US"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取り組むこと</a:t>
            </a:r>
            <a:endPar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40" name="正方形/長方形 39"/>
          <p:cNvSpPr/>
          <p:nvPr/>
        </p:nvSpPr>
        <p:spPr>
          <a:xfrm>
            <a:off x="5545631" y="3889215"/>
            <a:ext cx="4563399" cy="276999"/>
          </a:xfrm>
          <a:prstGeom prst="rect">
            <a:avLst/>
          </a:prstGeom>
        </p:spPr>
        <p:txBody>
          <a:bodyPr wrap="square">
            <a:spAutoFit/>
          </a:bodyPr>
          <a:lstStyle/>
          <a:p>
            <a:r>
              <a:rPr lang="ja-JP" altLang="ja-JP" sz="1200" dirty="0">
                <a:latin typeface="ＭＳ ゴシック" panose="020B0609070205080204" pitchFamily="49" charset="-128"/>
                <a:ea typeface="ＭＳ ゴシック" panose="020B0609070205080204" pitchFamily="49" charset="-128"/>
                <a:cs typeface="Times New Roman" panose="02020603050405020304" pitchFamily="18" charset="0"/>
              </a:rPr>
              <a:t>府議会議員等・・</a:t>
            </a:r>
            <a:r>
              <a:rPr lang="ja-JP" altLang="ja-JP" sz="1200" spc="-100" dirty="0">
                <a:latin typeface="ＭＳ ゴシック" panose="020B0609070205080204" pitchFamily="49" charset="-128"/>
                <a:ea typeface="ＭＳ ゴシック" panose="020B0609070205080204" pitchFamily="49" charset="-128"/>
                <a:cs typeface="Times New Roman" panose="02020603050405020304" pitchFamily="18" charset="0"/>
              </a:rPr>
              <a:t>府議会議員及び府議会議員になろうとする者</a:t>
            </a:r>
            <a:endParaRPr lang="ja-JP" altLang="en-US" sz="1200" spc="-100" dirty="0">
              <a:latin typeface="ＭＳ ゴシック" panose="020B0609070205080204" pitchFamily="49" charset="-128"/>
              <a:ea typeface="ＭＳ ゴシック" panose="020B0609070205080204" pitchFamily="49" charset="-128"/>
            </a:endParaRPr>
          </a:p>
        </p:txBody>
      </p:sp>
      <p:sp>
        <p:nvSpPr>
          <p:cNvPr id="41" name="正方形/長方形 40"/>
          <p:cNvSpPr/>
          <p:nvPr/>
        </p:nvSpPr>
        <p:spPr>
          <a:xfrm>
            <a:off x="5381837" y="4258548"/>
            <a:ext cx="4328833" cy="965382"/>
          </a:xfrm>
          <a:prstGeom prst="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5381836" y="4258547"/>
            <a:ext cx="1765939" cy="276999"/>
          </a:xfrm>
          <a:prstGeom prst="rect">
            <a:avLst/>
          </a:prstGeom>
          <a:solidFill>
            <a:schemeClr val="tx2"/>
          </a:solidFill>
        </p:spPr>
        <p:txBody>
          <a:bodyPr wrap="square">
            <a:spAutoFit/>
          </a:bodyPr>
          <a:lstStyle/>
          <a:p>
            <a:r>
              <a:rPr lang="ja-JP" altLang="en-US" sz="1200" b="1" dirty="0" smtClean="0">
                <a:solidFill>
                  <a:schemeClr val="bg1"/>
                </a:solidFill>
                <a:latin typeface="ＭＳ ゴシック" panose="020B0609070205080204" pitchFamily="49" charset="-128"/>
                <a:ea typeface="ＭＳ ゴシック" panose="020B0609070205080204" pitchFamily="49" charset="-128"/>
              </a:rPr>
              <a:t>府民の責務（第４条）</a:t>
            </a:r>
            <a:endParaRPr lang="ja-JP" altLang="en-US" sz="1200" b="1" dirty="0">
              <a:solidFill>
                <a:schemeClr val="bg1"/>
              </a:solidFill>
              <a:latin typeface="ＭＳ ゴシック" panose="020B0609070205080204" pitchFamily="49" charset="-128"/>
              <a:ea typeface="ＭＳ ゴシック" panose="020B0609070205080204" pitchFamily="49" charset="-128"/>
            </a:endParaRPr>
          </a:p>
        </p:txBody>
      </p:sp>
      <p:sp>
        <p:nvSpPr>
          <p:cNvPr id="43" name="正方形/長方形 42"/>
          <p:cNvSpPr/>
          <p:nvPr/>
        </p:nvSpPr>
        <p:spPr>
          <a:xfrm>
            <a:off x="5452304" y="4577599"/>
            <a:ext cx="4077514" cy="646331"/>
          </a:xfrm>
          <a:prstGeom prst="rect">
            <a:avLst/>
          </a:prstGeom>
        </p:spPr>
        <p:txBody>
          <a:bodyPr wrap="square">
            <a:spAutoFit/>
          </a:bodyPr>
          <a:lstStyle/>
          <a:p>
            <a:pPr marL="139700" indent="-139700" algn="just">
              <a:spcAft>
                <a:spcPts val="0"/>
              </a:spcAft>
            </a:pP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・政治分野における男女共同参画の推進に関する理解</a:t>
            </a:r>
          </a:p>
          <a:p>
            <a:pPr marL="139700" indent="-139700" algn="just">
              <a:spcAft>
                <a:spcPts val="0"/>
              </a:spcAft>
            </a:pP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・府内の地方議会に関するハラスメントの根絶に</a:t>
            </a:r>
            <a:r>
              <a:rPr lang="ja-JP" altLang="en-US"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協力するよう努めること</a:t>
            </a:r>
            <a:endPar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44" name="正方形/長方形 43"/>
          <p:cNvSpPr/>
          <p:nvPr/>
        </p:nvSpPr>
        <p:spPr>
          <a:xfrm>
            <a:off x="5381837" y="5316263"/>
            <a:ext cx="4328833" cy="1470574"/>
          </a:xfrm>
          <a:prstGeom prst="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p:cNvSpPr/>
          <p:nvPr/>
        </p:nvSpPr>
        <p:spPr>
          <a:xfrm>
            <a:off x="5381836" y="5316263"/>
            <a:ext cx="3852316" cy="276999"/>
          </a:xfrm>
          <a:prstGeom prst="rect">
            <a:avLst/>
          </a:prstGeom>
          <a:solidFill>
            <a:schemeClr val="tx2"/>
          </a:solidFill>
        </p:spPr>
        <p:txBody>
          <a:bodyPr wrap="square">
            <a:spAutoFit/>
          </a:bodyPr>
          <a:lstStyle/>
          <a:p>
            <a:r>
              <a:rPr lang="ja-JP" altLang="en-US" sz="1200" b="1" dirty="0" smtClean="0">
                <a:solidFill>
                  <a:schemeClr val="bg1"/>
                </a:solidFill>
                <a:latin typeface="ＭＳ ゴシック" panose="020B0609070205080204" pitchFamily="49" charset="-128"/>
                <a:ea typeface="ＭＳ ゴシック" panose="020B0609070205080204" pitchFamily="49" charset="-128"/>
              </a:rPr>
              <a:t>啓発・研修・人材育成等（第５条、第６条、第７条）</a:t>
            </a:r>
            <a:endParaRPr lang="ja-JP" altLang="en-US" sz="1200" b="1" dirty="0">
              <a:solidFill>
                <a:schemeClr val="bg1"/>
              </a:solidFill>
              <a:latin typeface="ＭＳ ゴシック" panose="020B0609070205080204" pitchFamily="49" charset="-128"/>
              <a:ea typeface="ＭＳ ゴシック" panose="020B0609070205080204" pitchFamily="49" charset="-128"/>
            </a:endParaRPr>
          </a:p>
        </p:txBody>
      </p:sp>
      <p:sp>
        <p:nvSpPr>
          <p:cNvPr id="46" name="正方形/長方形 45"/>
          <p:cNvSpPr/>
          <p:nvPr/>
        </p:nvSpPr>
        <p:spPr>
          <a:xfrm>
            <a:off x="5452304" y="5589885"/>
            <a:ext cx="4077514" cy="1200329"/>
          </a:xfrm>
          <a:prstGeom prst="rect">
            <a:avLst/>
          </a:prstGeom>
        </p:spPr>
        <p:txBody>
          <a:bodyPr wrap="square">
            <a:spAutoFit/>
          </a:bodyPr>
          <a:lstStyle/>
          <a:p>
            <a:pPr marL="139700" indent="-139700" algn="just">
              <a:spcAft>
                <a:spcPts val="0"/>
              </a:spcAft>
            </a:pPr>
            <a:r>
              <a:rPr lang="ja-JP" altLang="en-US"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・条例の趣旨の啓発</a:t>
            </a:r>
            <a:endParaRPr lang="en-US"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marL="139700" indent="-139700" algn="just">
              <a:spcAft>
                <a:spcPts val="0"/>
              </a:spcAft>
            </a:pPr>
            <a:r>
              <a:rPr lang="ja-JP" altLang="en-US"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・府</a:t>
            </a: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議会におけるハラスメント事案の発生防止、根絶に向けた</a:t>
            </a:r>
            <a:r>
              <a:rPr lang="ja-JP" altLang="en-US"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研修</a:t>
            </a:r>
            <a:endParaRPr lang="en-US"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marL="139700" indent="-139700" algn="just">
              <a:spcAft>
                <a:spcPts val="0"/>
              </a:spcAft>
            </a:pPr>
            <a:r>
              <a:rPr lang="ja-JP" altLang="en-US"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・ハラスメントに関する情報</a:t>
            </a: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の収集、整理、</a:t>
            </a:r>
            <a:r>
              <a:rPr lang="ja-JP" altLang="en-US"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分析</a:t>
            </a:r>
            <a:endParaRPr lang="en-US"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marL="139700" indent="-139700" algn="just">
              <a:spcAft>
                <a:spcPts val="0"/>
              </a:spcAft>
            </a:pPr>
            <a:r>
              <a:rPr lang="ja-JP" altLang="en-US"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・公選</a:t>
            </a: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による公職者等になろうとするものの人材育成等の</a:t>
            </a:r>
            <a:r>
              <a:rPr lang="ja-JP" altLang="en-US"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施策</a:t>
            </a:r>
            <a:endPar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610653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4" name="グループ化 133"/>
          <p:cNvGrpSpPr/>
          <p:nvPr/>
        </p:nvGrpSpPr>
        <p:grpSpPr>
          <a:xfrm>
            <a:off x="5400281" y="3460360"/>
            <a:ext cx="447561" cy="960008"/>
            <a:chOff x="-1158633" y="743671"/>
            <a:chExt cx="465927" cy="974339"/>
          </a:xfrm>
        </p:grpSpPr>
        <p:sp>
          <p:nvSpPr>
            <p:cNvPr id="135" name="楕円 134"/>
            <p:cNvSpPr/>
            <p:nvPr/>
          </p:nvSpPr>
          <p:spPr>
            <a:xfrm>
              <a:off x="-1158633" y="743671"/>
              <a:ext cx="465927" cy="42334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6" name="二等辺三角形 135"/>
            <p:cNvSpPr/>
            <p:nvPr/>
          </p:nvSpPr>
          <p:spPr>
            <a:xfrm>
              <a:off x="-1134464" y="792173"/>
              <a:ext cx="412124" cy="92583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2" name="右矢印 91"/>
          <p:cNvSpPr/>
          <p:nvPr/>
        </p:nvSpPr>
        <p:spPr>
          <a:xfrm flipH="1">
            <a:off x="1496304" y="1694003"/>
            <a:ext cx="739107" cy="631064"/>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810305" y="2229295"/>
            <a:ext cx="816529" cy="307777"/>
          </a:xfrm>
          <a:prstGeom prst="rect">
            <a:avLst/>
          </a:prstGeom>
          <a:noFill/>
        </p:spPr>
        <p:txBody>
          <a:bodyPr wrap="square" rtlCol="0">
            <a:spAutoFit/>
          </a:bodyPr>
          <a:lstStyle/>
          <a:p>
            <a:r>
              <a:rPr kumimoji="1" lang="ja-JP" altLang="en-US" sz="1400" dirty="0" smtClean="0">
                <a:latin typeface="ＭＳ ゴシック" panose="020B0609070205080204" pitchFamily="49" charset="-128"/>
                <a:ea typeface="ＭＳ ゴシック" panose="020B0609070205080204" pitchFamily="49" charset="-128"/>
              </a:rPr>
              <a:t>申立人</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38" name="テキスト ボックス 37"/>
          <p:cNvSpPr txBox="1"/>
          <p:nvPr/>
        </p:nvSpPr>
        <p:spPr>
          <a:xfrm>
            <a:off x="3185189" y="859235"/>
            <a:ext cx="870117" cy="307777"/>
          </a:xfrm>
          <a:prstGeom prst="rect">
            <a:avLst/>
          </a:prstGeom>
          <a:noFill/>
        </p:spPr>
        <p:txBody>
          <a:bodyPr wrap="square" rtlCol="0">
            <a:spAutoFit/>
          </a:bodyPr>
          <a:lstStyle/>
          <a:p>
            <a:r>
              <a:rPr kumimoji="1" lang="ja-JP" altLang="en-US" sz="1400" dirty="0" smtClean="0">
                <a:latin typeface="ＭＳ ゴシック" panose="020B0609070205080204" pitchFamily="49" charset="-128"/>
                <a:ea typeface="ＭＳ ゴシック" panose="020B0609070205080204" pitchFamily="49" charset="-128"/>
              </a:rPr>
              <a:t>相談員</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18" name="角丸四角形 17"/>
          <p:cNvSpPr/>
          <p:nvPr/>
        </p:nvSpPr>
        <p:spPr>
          <a:xfrm>
            <a:off x="5353799" y="792173"/>
            <a:ext cx="2323281" cy="1591216"/>
          </a:xfrm>
          <a:prstGeom prst="round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5424741" y="1078931"/>
            <a:ext cx="2185214" cy="310662"/>
          </a:xfrm>
          <a:prstGeom prst="rect">
            <a:avLst/>
          </a:prstGeom>
        </p:spPr>
        <p:txBody>
          <a:bodyPr wrap="none">
            <a:spAutoFit/>
          </a:bodyPr>
          <a:lstStyle/>
          <a:p>
            <a:pPr marL="139700" indent="-139700" algn="just">
              <a:lnSpc>
                <a:spcPts val="2000"/>
              </a:lnSpc>
              <a:spcAft>
                <a:spcPts val="0"/>
              </a:spcAft>
            </a:pPr>
            <a:r>
              <a:rPr lang="ja-JP"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議長が必要と認めた場合）</a:t>
            </a:r>
            <a:endPar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1" name="右矢印 20"/>
          <p:cNvSpPr/>
          <p:nvPr/>
        </p:nvSpPr>
        <p:spPr>
          <a:xfrm>
            <a:off x="4881181" y="1302274"/>
            <a:ext cx="386367" cy="631064"/>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角丸四角形 46"/>
          <p:cNvSpPr/>
          <p:nvPr/>
        </p:nvSpPr>
        <p:spPr>
          <a:xfrm>
            <a:off x="283335" y="620840"/>
            <a:ext cx="7567283" cy="1955454"/>
          </a:xfrm>
          <a:prstGeom prst="round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右矢印 50"/>
          <p:cNvSpPr/>
          <p:nvPr/>
        </p:nvSpPr>
        <p:spPr>
          <a:xfrm>
            <a:off x="1645022" y="971102"/>
            <a:ext cx="739107" cy="631064"/>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1703198" y="1133742"/>
            <a:ext cx="605307" cy="276999"/>
          </a:xfrm>
          <a:prstGeom prst="rect">
            <a:avLst/>
          </a:prstGeom>
          <a:noFill/>
        </p:spPr>
        <p:txBody>
          <a:bodyPr wrap="square" rtlCol="0">
            <a:spAutoFit/>
          </a:bodyPr>
          <a:lstStyle/>
          <a:p>
            <a:r>
              <a:rPr kumimoji="1" lang="ja-JP" altLang="en-US" sz="1200" dirty="0" smtClean="0">
                <a:latin typeface="ＭＳ ゴシック" panose="020B0609070205080204" pitchFamily="49" charset="-128"/>
                <a:ea typeface="ＭＳ ゴシック" panose="020B0609070205080204" pitchFamily="49" charset="-128"/>
              </a:rPr>
              <a:t>相談</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22" name="正方形/長方形 21"/>
          <p:cNvSpPr/>
          <p:nvPr/>
        </p:nvSpPr>
        <p:spPr>
          <a:xfrm>
            <a:off x="5487010" y="1366189"/>
            <a:ext cx="1956324" cy="1015663"/>
          </a:xfrm>
          <a:prstGeom prst="rect">
            <a:avLst/>
          </a:prstGeom>
        </p:spPr>
        <p:txBody>
          <a:bodyPr wrap="square">
            <a:spAutoFit/>
          </a:bodyPr>
          <a:lstStyle/>
          <a:p>
            <a:pPr marL="108000" indent="-457200"/>
            <a:r>
              <a:rPr lang="ja-JP" altLang="en-US"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ハラスメント</a:t>
            </a:r>
            <a:r>
              <a:rPr lang="ja-JP" altLang="ja-JP" sz="1200" dirty="0">
                <a:latin typeface="ＭＳ ゴシック" panose="020B0609070205080204" pitchFamily="49" charset="-128"/>
                <a:ea typeface="ＭＳ ゴシック" panose="020B0609070205080204" pitchFamily="49" charset="-128"/>
                <a:cs typeface="Times New Roman" panose="02020603050405020304" pitchFamily="18" charset="0"/>
              </a:rPr>
              <a:t>に関する事実を</a:t>
            </a:r>
            <a:r>
              <a:rPr lang="ja-JP" altLang="ja-JP"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確認</a:t>
            </a:r>
            <a:endParaRPr lang="en-US" altLang="ja-JP" sz="12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marL="108000" indent="-457200"/>
            <a:r>
              <a:rPr lang="ja-JP" altLang="en-US"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申立人</a:t>
            </a:r>
            <a:r>
              <a:rPr lang="ja-JP" altLang="ja-JP" sz="1200" dirty="0">
                <a:latin typeface="ＭＳ ゴシック" panose="020B0609070205080204" pitchFamily="49" charset="-128"/>
                <a:ea typeface="ＭＳ ゴシック" panose="020B0609070205080204" pitchFamily="49" charset="-128"/>
                <a:cs typeface="Times New Roman" panose="02020603050405020304" pitchFamily="18" charset="0"/>
              </a:rPr>
              <a:t>、被申立人</a:t>
            </a:r>
            <a:r>
              <a:rPr lang="ja-JP" altLang="en-US" sz="12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200" dirty="0">
                <a:latin typeface="ＭＳ ゴシック" panose="020B0609070205080204" pitchFamily="49" charset="-128"/>
                <a:ea typeface="ＭＳ ゴシック" panose="020B0609070205080204" pitchFamily="49" charset="-128"/>
                <a:cs typeface="Times New Roman" panose="02020603050405020304" pitchFamily="18" charset="0"/>
              </a:rPr>
              <a:t>その他関係者から</a:t>
            </a:r>
            <a:r>
              <a:rPr lang="ja-JP" altLang="ja-JP"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の聞き取り等</a:t>
            </a:r>
            <a:endParaRPr lang="ja-JP" altLang="en-US" sz="1200" dirty="0">
              <a:latin typeface="ＭＳ ゴシック" panose="020B0609070205080204" pitchFamily="49" charset="-128"/>
              <a:ea typeface="ＭＳ ゴシック" panose="020B0609070205080204" pitchFamily="49" charset="-128"/>
            </a:endParaRPr>
          </a:p>
        </p:txBody>
      </p:sp>
      <p:sp>
        <p:nvSpPr>
          <p:cNvPr id="35" name="正方形/長方形 34"/>
          <p:cNvSpPr/>
          <p:nvPr/>
        </p:nvSpPr>
        <p:spPr>
          <a:xfrm>
            <a:off x="2600743" y="1653416"/>
            <a:ext cx="2162024" cy="630942"/>
          </a:xfrm>
          <a:prstGeom prst="rect">
            <a:avLst/>
          </a:prstGeom>
          <a:noFill/>
        </p:spPr>
        <p:txBody>
          <a:bodyPr wrap="square">
            <a:spAutoFit/>
          </a:bodyPr>
          <a:lstStyle/>
          <a:p>
            <a:pPr>
              <a:lnSpc>
                <a:spcPts val="1440"/>
              </a:lnSpc>
            </a:pPr>
            <a:r>
              <a:rPr lang="ja-JP" altLang="ja-JP" sz="1200" dirty="0">
                <a:latin typeface="ＭＳ ゴシック" panose="020B0609070205080204" pitchFamily="49" charset="-128"/>
                <a:ea typeface="ＭＳ ゴシック" panose="020B0609070205080204" pitchFamily="49" charset="-128"/>
                <a:cs typeface="Times New Roman" panose="02020603050405020304" pitchFamily="18" charset="0"/>
              </a:rPr>
              <a:t>弁護士その他のハラスメント</a:t>
            </a:r>
            <a:r>
              <a:rPr lang="ja-JP" altLang="ja-JP" sz="1100" dirty="0">
                <a:latin typeface="ＭＳ ゴシック" panose="020B0609070205080204" pitchFamily="49" charset="-128"/>
                <a:ea typeface="ＭＳ ゴシック" panose="020B0609070205080204" pitchFamily="49" charset="-128"/>
                <a:cs typeface="Times New Roman" panose="02020603050405020304" pitchFamily="18" charset="0"/>
              </a:rPr>
              <a:t>事案</a:t>
            </a:r>
            <a:r>
              <a:rPr lang="ja-JP" altLang="ja-JP" sz="1200" dirty="0">
                <a:latin typeface="ＭＳ ゴシック" panose="020B0609070205080204" pitchFamily="49" charset="-128"/>
                <a:ea typeface="ＭＳ ゴシック" panose="020B0609070205080204" pitchFamily="49" charset="-128"/>
                <a:cs typeface="Times New Roman" panose="02020603050405020304" pitchFamily="18" charset="0"/>
              </a:rPr>
              <a:t>に関する専門的な知識又は経験を有する者数名</a:t>
            </a:r>
            <a:endParaRPr lang="ja-JP" altLang="en-US" sz="1200" dirty="0">
              <a:latin typeface="ＭＳ ゴシック" panose="020B0609070205080204" pitchFamily="49" charset="-128"/>
              <a:ea typeface="ＭＳ ゴシック" panose="020B0609070205080204" pitchFamily="49" charset="-128"/>
            </a:endParaRPr>
          </a:p>
        </p:txBody>
      </p:sp>
      <p:sp>
        <p:nvSpPr>
          <p:cNvPr id="56" name="角丸四角形 55"/>
          <p:cNvSpPr/>
          <p:nvPr/>
        </p:nvSpPr>
        <p:spPr>
          <a:xfrm>
            <a:off x="283335" y="3108738"/>
            <a:ext cx="6554787" cy="1311629"/>
          </a:xfrm>
          <a:prstGeom prst="round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p:cNvSpPr txBox="1"/>
          <p:nvPr/>
        </p:nvSpPr>
        <p:spPr>
          <a:xfrm>
            <a:off x="5345392" y="3141958"/>
            <a:ext cx="605307" cy="307777"/>
          </a:xfrm>
          <a:prstGeom prst="rect">
            <a:avLst/>
          </a:prstGeom>
          <a:noFill/>
        </p:spPr>
        <p:txBody>
          <a:bodyPr wrap="square" rtlCol="0">
            <a:spAutoFit/>
          </a:bodyPr>
          <a:lstStyle/>
          <a:p>
            <a:r>
              <a:rPr kumimoji="1" lang="ja-JP" altLang="en-US" sz="1400" dirty="0" smtClean="0">
                <a:latin typeface="ＭＳ ゴシック" panose="020B0609070205080204" pitchFamily="49" charset="-128"/>
                <a:ea typeface="ＭＳ ゴシック" panose="020B0609070205080204" pitchFamily="49" charset="-128"/>
              </a:rPr>
              <a:t>議長</a:t>
            </a:r>
            <a:endParaRPr kumimoji="1" lang="ja-JP" altLang="en-US" sz="1400" dirty="0">
              <a:latin typeface="ＭＳ ゴシック" panose="020B0609070205080204" pitchFamily="49" charset="-128"/>
              <a:ea typeface="ＭＳ ゴシック" panose="020B0609070205080204" pitchFamily="49" charset="-128"/>
            </a:endParaRPr>
          </a:p>
        </p:txBody>
      </p:sp>
      <p:cxnSp>
        <p:nvCxnSpPr>
          <p:cNvPr id="61" name="直線矢印コネクタ 60"/>
          <p:cNvCxnSpPr/>
          <p:nvPr/>
        </p:nvCxnSpPr>
        <p:spPr>
          <a:xfrm>
            <a:off x="4220408" y="2342672"/>
            <a:ext cx="816528" cy="987094"/>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62" name="正方形/長方形 61"/>
          <p:cNvSpPr/>
          <p:nvPr/>
        </p:nvSpPr>
        <p:spPr>
          <a:xfrm>
            <a:off x="7647760" y="2606832"/>
            <a:ext cx="2049684" cy="769441"/>
          </a:xfrm>
          <a:prstGeom prst="rect">
            <a:avLst/>
          </a:prstGeom>
        </p:spPr>
        <p:txBody>
          <a:bodyPr wrap="square">
            <a:spAutoFit/>
          </a:bodyPr>
          <a:lstStyle/>
          <a:p>
            <a:pPr marL="252000" indent="-457200"/>
            <a:r>
              <a:rPr lang="en-US" altLang="ja-JP" sz="1100" dirty="0" smtClean="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100" dirty="0" smtClean="0">
                <a:latin typeface="ＭＳ ゴシック" panose="020B0609070205080204" pitchFamily="49" charset="-128"/>
                <a:ea typeface="ＭＳ ゴシック" panose="020B0609070205080204" pitchFamily="49" charset="-128"/>
                <a:cs typeface="Times New Roman" panose="02020603050405020304" pitchFamily="18" charset="0"/>
              </a:rPr>
              <a:t>１　</a:t>
            </a:r>
            <a:r>
              <a:rPr lang="ja-JP" altLang="ja-JP" sz="1100" dirty="0" smtClean="0">
                <a:latin typeface="ＭＳ ゴシック" panose="020B0609070205080204" pitchFamily="49" charset="-128"/>
                <a:ea typeface="ＭＳ ゴシック" panose="020B0609070205080204" pitchFamily="49" charset="-128"/>
                <a:cs typeface="Times New Roman" panose="02020603050405020304" pitchFamily="18" charset="0"/>
              </a:rPr>
              <a:t>府</a:t>
            </a:r>
            <a:r>
              <a:rPr lang="ja-JP" altLang="ja-JP" sz="1100" dirty="0">
                <a:latin typeface="ＭＳ ゴシック" panose="020B0609070205080204" pitchFamily="49" charset="-128"/>
                <a:ea typeface="ＭＳ ゴシック" panose="020B0609070205080204" pitchFamily="49" charset="-128"/>
                <a:cs typeface="Times New Roman" panose="02020603050405020304" pitchFamily="18" charset="0"/>
              </a:rPr>
              <a:t>議会による被害防止措置が必要と相談員が認める場合において申立人が求めるとき</a:t>
            </a:r>
            <a:endParaRPr lang="ja-JP" altLang="en-US" sz="1100" dirty="0">
              <a:latin typeface="ＭＳ ゴシック" panose="020B0609070205080204" pitchFamily="49" charset="-128"/>
              <a:ea typeface="ＭＳ ゴシック" panose="020B0609070205080204" pitchFamily="49" charset="-128"/>
            </a:endParaRPr>
          </a:p>
        </p:txBody>
      </p:sp>
      <p:sp>
        <p:nvSpPr>
          <p:cNvPr id="63" name="テキスト ボックス 62"/>
          <p:cNvSpPr txBox="1"/>
          <p:nvPr/>
        </p:nvSpPr>
        <p:spPr>
          <a:xfrm>
            <a:off x="3123486" y="2625757"/>
            <a:ext cx="1612043" cy="477054"/>
          </a:xfrm>
          <a:prstGeom prst="rect">
            <a:avLst/>
          </a:prstGeom>
          <a:noFill/>
        </p:spPr>
        <p:txBody>
          <a:bodyPr wrap="square" rtlCol="0">
            <a:spAutoFit/>
          </a:bodyPr>
          <a:lstStyle/>
          <a:p>
            <a:r>
              <a:rPr kumimoji="1" lang="ja-JP" altLang="en-US" sz="1400" dirty="0" smtClean="0">
                <a:latin typeface="ＭＳ ゴシック" panose="020B0609070205080204" pitchFamily="49" charset="-128"/>
                <a:ea typeface="ＭＳ ゴシック" panose="020B0609070205080204" pitchFamily="49" charset="-128"/>
              </a:rPr>
              <a:t>調査結果の報告</a:t>
            </a:r>
            <a:endParaRPr kumimoji="1" lang="en-US" altLang="ja-JP" sz="1400" dirty="0" smtClean="0">
              <a:latin typeface="ＭＳ ゴシック" panose="020B0609070205080204" pitchFamily="49" charset="-128"/>
              <a:ea typeface="ＭＳ ゴシック" panose="020B0609070205080204" pitchFamily="49" charset="-128"/>
            </a:endParaRPr>
          </a:p>
          <a:p>
            <a:r>
              <a:rPr kumimoji="1" lang="en-US" altLang="ja-JP" sz="1100" dirty="0" smtClean="0">
                <a:latin typeface="ＭＳ ゴシック" panose="020B0609070205080204" pitchFamily="49" charset="-128"/>
                <a:ea typeface="ＭＳ ゴシック" panose="020B0609070205080204" pitchFamily="49" charset="-128"/>
              </a:rPr>
              <a:t>※</a:t>
            </a:r>
            <a:r>
              <a:rPr kumimoji="1" lang="ja-JP" altLang="en-US" sz="1100" dirty="0" smtClean="0">
                <a:latin typeface="ＭＳ ゴシック" panose="020B0609070205080204" pitchFamily="49" charset="-128"/>
                <a:ea typeface="ＭＳ ゴシック" panose="020B0609070205080204" pitchFamily="49" charset="-128"/>
              </a:rPr>
              <a:t>１</a:t>
            </a:r>
            <a:endParaRPr kumimoji="1" lang="ja-JP" altLang="en-US" sz="1100" dirty="0">
              <a:latin typeface="ＭＳ ゴシック" panose="020B0609070205080204" pitchFamily="49" charset="-128"/>
              <a:ea typeface="ＭＳ ゴシック" panose="020B0609070205080204" pitchFamily="49" charset="-128"/>
            </a:endParaRPr>
          </a:p>
        </p:txBody>
      </p:sp>
      <p:sp>
        <p:nvSpPr>
          <p:cNvPr id="64" name="角丸四角形 63"/>
          <p:cNvSpPr/>
          <p:nvPr/>
        </p:nvSpPr>
        <p:spPr>
          <a:xfrm>
            <a:off x="4685412" y="3732007"/>
            <a:ext cx="1827271" cy="591867"/>
          </a:xfrm>
          <a:prstGeom prst="round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p:nvPr/>
        </p:nvSpPr>
        <p:spPr>
          <a:xfrm>
            <a:off x="4783561" y="3789887"/>
            <a:ext cx="1228638" cy="307777"/>
          </a:xfrm>
          <a:prstGeom prst="rect">
            <a:avLst/>
          </a:prstGeom>
        </p:spPr>
        <p:txBody>
          <a:bodyPr wrap="square">
            <a:spAutoFit/>
          </a:bodyPr>
          <a:lstStyle/>
          <a:p>
            <a:pPr marL="139700" indent="-139700" algn="just">
              <a:spcAft>
                <a:spcPts val="0"/>
              </a:spcAft>
            </a:pPr>
            <a:r>
              <a:rPr lang="ja-JP" altLang="en-US" sz="1400" kern="100" dirty="0">
                <a:latin typeface="ＭＳ ゴシック" panose="020B0609070205080204" pitchFamily="49" charset="-128"/>
                <a:ea typeface="ＭＳ ゴシック" panose="020B0609070205080204" pitchFamily="49" charset="-128"/>
                <a:cs typeface="Times New Roman" panose="02020603050405020304" pitchFamily="18" charset="0"/>
              </a:rPr>
              <a:t>協</a:t>
            </a:r>
            <a:r>
              <a:rPr lang="ja-JP" altLang="en-US" sz="14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議会</a:t>
            </a: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en-US"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３</a:t>
            </a:r>
            <a:endPar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66" name="テキスト ボックス 65"/>
          <p:cNvSpPr txBox="1"/>
          <p:nvPr/>
        </p:nvSpPr>
        <p:spPr>
          <a:xfrm>
            <a:off x="915915" y="3572075"/>
            <a:ext cx="605307"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注意</a:t>
            </a:r>
          </a:p>
        </p:txBody>
      </p:sp>
      <p:sp>
        <p:nvSpPr>
          <p:cNvPr id="67" name="テキスト ボックス 66"/>
          <p:cNvSpPr txBox="1"/>
          <p:nvPr/>
        </p:nvSpPr>
        <p:spPr>
          <a:xfrm>
            <a:off x="1986114" y="3562080"/>
            <a:ext cx="1184876"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中止</a:t>
            </a:r>
            <a:r>
              <a:rPr kumimoji="1" lang="ja-JP" altLang="en-US" sz="1400" dirty="0" smtClean="0">
                <a:latin typeface="ＭＳ ゴシック" panose="020B0609070205080204" pitchFamily="49" charset="-128"/>
                <a:ea typeface="ＭＳ ゴシック" panose="020B0609070205080204" pitchFamily="49" charset="-128"/>
              </a:rPr>
              <a:t>の求め</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68" name="テキスト ボックス 67"/>
          <p:cNvSpPr txBox="1"/>
          <p:nvPr/>
        </p:nvSpPr>
        <p:spPr>
          <a:xfrm>
            <a:off x="3545451" y="3539442"/>
            <a:ext cx="605307" cy="307777"/>
          </a:xfrm>
          <a:prstGeom prst="rect">
            <a:avLst/>
          </a:prstGeom>
          <a:noFill/>
        </p:spPr>
        <p:txBody>
          <a:bodyPr wrap="square" rtlCol="0">
            <a:spAutoFit/>
          </a:bodyPr>
          <a:lstStyle/>
          <a:p>
            <a:r>
              <a:rPr kumimoji="1" lang="ja-JP" altLang="en-US" sz="1400" dirty="0" smtClean="0">
                <a:latin typeface="ＭＳ ゴシック" panose="020B0609070205080204" pitchFamily="49" charset="-128"/>
                <a:ea typeface="ＭＳ ゴシック" panose="020B0609070205080204" pitchFamily="49" charset="-128"/>
              </a:rPr>
              <a:t>勧告</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69" name="正方形/長方形 68"/>
          <p:cNvSpPr/>
          <p:nvPr/>
        </p:nvSpPr>
        <p:spPr>
          <a:xfrm>
            <a:off x="514588" y="3862210"/>
            <a:ext cx="4073347" cy="461665"/>
          </a:xfrm>
          <a:prstGeom prst="rect">
            <a:avLst/>
          </a:prstGeom>
        </p:spPr>
        <p:txBody>
          <a:bodyPr wrap="square">
            <a:spAutoFit/>
          </a:bodyPr>
          <a:lstStyle/>
          <a:p>
            <a:r>
              <a:rPr lang="ja-JP" altLang="ja-JP"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勧告</a:t>
            </a:r>
            <a:r>
              <a:rPr lang="ja-JP" altLang="ja-JP" sz="1200" dirty="0">
                <a:latin typeface="ＭＳ ゴシック" panose="020B0609070205080204" pitchFamily="49" charset="-128"/>
                <a:ea typeface="ＭＳ ゴシック" panose="020B0609070205080204" pitchFamily="49" charset="-128"/>
                <a:cs typeface="Times New Roman" panose="02020603050405020304" pitchFamily="18" charset="0"/>
              </a:rPr>
              <a:t>に応じない</a:t>
            </a:r>
            <a:r>
              <a:rPr lang="ja-JP" altLang="ja-JP"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とき</a:t>
            </a:r>
            <a:r>
              <a:rPr lang="ja-JP" altLang="en-US"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、被害継続・再発防止のためやむを得ないときは、</a:t>
            </a:r>
            <a:r>
              <a:rPr lang="ja-JP" altLang="ja-JP"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協</a:t>
            </a:r>
            <a:r>
              <a:rPr lang="ja-JP" altLang="ja-JP" sz="1200" dirty="0">
                <a:latin typeface="ＭＳ ゴシック" panose="020B0609070205080204" pitchFamily="49" charset="-128"/>
                <a:ea typeface="ＭＳ ゴシック" panose="020B0609070205080204" pitchFamily="49" charset="-128"/>
                <a:cs typeface="Times New Roman" panose="02020603050405020304" pitchFamily="18" charset="0"/>
              </a:rPr>
              <a:t>議会の議を経て</a:t>
            </a:r>
            <a:r>
              <a:rPr lang="ja-JP" altLang="ja-JP"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必要な事実を</a:t>
            </a:r>
            <a:r>
              <a:rPr lang="ja-JP" altLang="ja-JP"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公表</a:t>
            </a:r>
            <a:endParaRPr lang="ja-JP" altLang="en-US" sz="1200" dirty="0">
              <a:latin typeface="ＭＳ ゴシック" panose="020B0609070205080204" pitchFamily="49" charset="-128"/>
              <a:ea typeface="ＭＳ ゴシック" panose="020B0609070205080204" pitchFamily="49" charset="-128"/>
            </a:endParaRPr>
          </a:p>
        </p:txBody>
      </p:sp>
      <p:sp>
        <p:nvSpPr>
          <p:cNvPr id="70" name="楕円 69"/>
          <p:cNvSpPr/>
          <p:nvPr/>
        </p:nvSpPr>
        <p:spPr>
          <a:xfrm>
            <a:off x="2384131" y="743671"/>
            <a:ext cx="2378739" cy="1753802"/>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正方形/長方形 70"/>
          <p:cNvSpPr/>
          <p:nvPr/>
        </p:nvSpPr>
        <p:spPr>
          <a:xfrm>
            <a:off x="5516099" y="831793"/>
            <a:ext cx="543739" cy="348813"/>
          </a:xfrm>
          <a:prstGeom prst="rect">
            <a:avLst/>
          </a:prstGeom>
        </p:spPr>
        <p:txBody>
          <a:bodyPr wrap="none">
            <a:spAutoFit/>
          </a:bodyPr>
          <a:lstStyle/>
          <a:p>
            <a:pPr marL="139700" indent="-139700" algn="just">
              <a:lnSpc>
                <a:spcPts val="2000"/>
              </a:lnSpc>
              <a:spcAft>
                <a:spcPts val="0"/>
              </a:spcAft>
            </a:pPr>
            <a:r>
              <a:rPr lang="ja-JP" altLang="ja-JP" sz="14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調査</a:t>
            </a:r>
            <a:endParaRPr lang="ja-JP" alt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72" name="正方形/長方形 71"/>
          <p:cNvSpPr/>
          <p:nvPr/>
        </p:nvSpPr>
        <p:spPr>
          <a:xfrm>
            <a:off x="7741439" y="3817404"/>
            <a:ext cx="1979593" cy="769441"/>
          </a:xfrm>
          <a:prstGeom prst="rect">
            <a:avLst/>
          </a:prstGeom>
        </p:spPr>
        <p:txBody>
          <a:bodyPr wrap="square">
            <a:spAutoFit/>
          </a:bodyPr>
          <a:lstStyle/>
          <a:p>
            <a:pPr marL="252000" indent="-457200"/>
            <a:r>
              <a:rPr lang="en-US" altLang="ja-JP" sz="1100" dirty="0" smtClean="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100" dirty="0" smtClean="0">
                <a:latin typeface="ＭＳ ゴシック" panose="020B0609070205080204" pitchFamily="49" charset="-128"/>
                <a:ea typeface="ＭＳ ゴシック" panose="020B0609070205080204" pitchFamily="49" charset="-128"/>
                <a:cs typeface="Times New Roman" panose="02020603050405020304" pitchFamily="18" charset="0"/>
              </a:rPr>
              <a:t>３　</a:t>
            </a:r>
            <a:r>
              <a:rPr lang="ja-JP" altLang="ja-JP" sz="1100" dirty="0" smtClean="0">
                <a:latin typeface="ＭＳ ゴシック" panose="020B0609070205080204" pitchFamily="49" charset="-128"/>
                <a:ea typeface="ＭＳ ゴシック" panose="020B0609070205080204" pitchFamily="49" charset="-128"/>
                <a:cs typeface="Times New Roman" panose="02020603050405020304" pitchFamily="18" charset="0"/>
              </a:rPr>
              <a:t>議長</a:t>
            </a:r>
            <a:r>
              <a:rPr lang="ja-JP" altLang="ja-JP" sz="1100" dirty="0">
                <a:latin typeface="ＭＳ ゴシック" panose="020B0609070205080204" pitchFamily="49" charset="-128"/>
                <a:ea typeface="ＭＳ ゴシック" panose="020B0609070205080204" pitchFamily="49" charset="-128"/>
                <a:cs typeface="Times New Roman" panose="02020603050405020304" pitchFamily="18" charset="0"/>
              </a:rPr>
              <a:t>、副議長及び議会運営委員の所属する各会派から推薦された議員各一名</a:t>
            </a:r>
            <a:endParaRPr lang="ja-JP" altLang="en-US" sz="1100" dirty="0">
              <a:latin typeface="ＭＳ ゴシック" panose="020B0609070205080204" pitchFamily="49" charset="-128"/>
              <a:ea typeface="ＭＳ ゴシック" panose="020B0609070205080204" pitchFamily="49" charset="-128"/>
            </a:endParaRPr>
          </a:p>
        </p:txBody>
      </p:sp>
      <p:sp>
        <p:nvSpPr>
          <p:cNvPr id="75" name="テキスト ボックス 74"/>
          <p:cNvSpPr txBox="1"/>
          <p:nvPr/>
        </p:nvSpPr>
        <p:spPr>
          <a:xfrm>
            <a:off x="534961" y="3271565"/>
            <a:ext cx="1470890" cy="30777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ja-JP" altLang="en-US" sz="1400" dirty="0" smtClean="0">
                <a:latin typeface="ＭＳ ゴシック" panose="020B0609070205080204" pitchFamily="49" charset="-128"/>
                <a:ea typeface="ＭＳ ゴシック" panose="020B0609070205080204" pitchFamily="49" charset="-128"/>
              </a:rPr>
              <a:t>被害防止措置等</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76" name="角丸四角形 75"/>
          <p:cNvSpPr/>
          <p:nvPr/>
        </p:nvSpPr>
        <p:spPr>
          <a:xfrm>
            <a:off x="412123" y="3199478"/>
            <a:ext cx="4168747" cy="1117857"/>
          </a:xfrm>
          <a:prstGeom prst="round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1" name="直線矢印コネクタ 80"/>
          <p:cNvCxnSpPr/>
          <p:nvPr/>
        </p:nvCxnSpPr>
        <p:spPr>
          <a:xfrm>
            <a:off x="4548436" y="2192816"/>
            <a:ext cx="864736" cy="1011834"/>
          </a:xfrm>
          <a:prstGeom prst="straightConnector1">
            <a:avLst/>
          </a:prstGeom>
          <a:ln w="63500">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82" name="直線矢印コネクタ 81"/>
          <p:cNvCxnSpPr/>
          <p:nvPr/>
        </p:nvCxnSpPr>
        <p:spPr>
          <a:xfrm>
            <a:off x="6028019" y="3646776"/>
            <a:ext cx="1206998" cy="12602"/>
          </a:xfrm>
          <a:prstGeom prst="straightConnector1">
            <a:avLst/>
          </a:prstGeom>
          <a:ln w="63500">
            <a:prstDash val="sysDash"/>
            <a:tailEnd type="triangle"/>
          </a:ln>
        </p:spPr>
        <p:style>
          <a:lnRef idx="1">
            <a:schemeClr val="accent1"/>
          </a:lnRef>
          <a:fillRef idx="0">
            <a:schemeClr val="accent1"/>
          </a:fillRef>
          <a:effectRef idx="0">
            <a:schemeClr val="accent1"/>
          </a:effectRef>
          <a:fontRef idx="minor">
            <a:schemeClr val="tx1"/>
          </a:fontRef>
        </p:style>
      </p:cxnSp>
      <p:sp>
        <p:nvSpPr>
          <p:cNvPr id="90" name="テキスト ボックス 89"/>
          <p:cNvSpPr txBox="1"/>
          <p:nvPr/>
        </p:nvSpPr>
        <p:spPr>
          <a:xfrm>
            <a:off x="1600739" y="1876597"/>
            <a:ext cx="605307" cy="276999"/>
          </a:xfrm>
          <a:prstGeom prst="rect">
            <a:avLst/>
          </a:prstGeom>
          <a:noFill/>
        </p:spPr>
        <p:txBody>
          <a:bodyPr wrap="square" rtlCol="0">
            <a:spAutoFit/>
          </a:bodyPr>
          <a:lstStyle/>
          <a:p>
            <a:r>
              <a:rPr kumimoji="1" lang="ja-JP" altLang="en-US" sz="1200" dirty="0" smtClean="0">
                <a:latin typeface="ＭＳ ゴシック" panose="020B0609070205080204" pitchFamily="49" charset="-128"/>
                <a:ea typeface="ＭＳ ゴシック" panose="020B0609070205080204" pitchFamily="49" charset="-128"/>
              </a:rPr>
              <a:t>助言</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93" name="テキスト ボックス 92"/>
          <p:cNvSpPr txBox="1"/>
          <p:nvPr/>
        </p:nvSpPr>
        <p:spPr>
          <a:xfrm>
            <a:off x="538936" y="692830"/>
            <a:ext cx="987775" cy="31467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ja-JP" altLang="en-US" sz="1400" dirty="0" smtClean="0">
                <a:latin typeface="ＭＳ ゴシック" panose="020B0609070205080204" pitchFamily="49" charset="-128"/>
                <a:ea typeface="ＭＳ ゴシック" panose="020B0609070205080204" pitchFamily="49" charset="-128"/>
              </a:rPr>
              <a:t>相談体制</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94" name="正方形/長方形 93"/>
          <p:cNvSpPr/>
          <p:nvPr/>
        </p:nvSpPr>
        <p:spPr>
          <a:xfrm>
            <a:off x="7714801" y="3327519"/>
            <a:ext cx="1844675" cy="430887"/>
          </a:xfrm>
          <a:prstGeom prst="rect">
            <a:avLst/>
          </a:prstGeom>
        </p:spPr>
        <p:txBody>
          <a:bodyPr wrap="square">
            <a:spAutoFit/>
          </a:bodyPr>
          <a:lstStyle/>
          <a:p>
            <a:pPr marL="252000" indent="-457200"/>
            <a:r>
              <a:rPr lang="en-US" altLang="ja-JP" sz="1100" dirty="0" smtClean="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100" dirty="0" smtClean="0">
                <a:latin typeface="ＭＳ ゴシック" panose="020B0609070205080204" pitchFamily="49" charset="-128"/>
                <a:ea typeface="ＭＳ ゴシック" panose="020B0609070205080204" pitchFamily="49" charset="-128"/>
                <a:cs typeface="Times New Roman" panose="02020603050405020304" pitchFamily="18" charset="0"/>
              </a:rPr>
              <a:t>２　</a:t>
            </a:r>
            <a:r>
              <a:rPr lang="ja-JP" altLang="ja-JP" sz="1100" dirty="0" smtClean="0">
                <a:latin typeface="ＭＳ ゴシック" panose="020B0609070205080204" pitchFamily="49" charset="-128"/>
                <a:ea typeface="ＭＳ ゴシック" panose="020B0609070205080204" pitchFamily="49" charset="-128"/>
                <a:cs typeface="Times New Roman" panose="02020603050405020304" pitchFamily="18" charset="0"/>
              </a:rPr>
              <a:t>市町村</a:t>
            </a:r>
            <a:r>
              <a:rPr lang="ja-JP" altLang="ja-JP" sz="1100" dirty="0">
                <a:latin typeface="ＭＳ ゴシック" panose="020B0609070205080204" pitchFamily="49" charset="-128"/>
                <a:ea typeface="ＭＳ ゴシック" panose="020B0609070205080204" pitchFamily="49" charset="-128"/>
                <a:cs typeface="Times New Roman" panose="02020603050405020304" pitchFamily="18" charset="0"/>
              </a:rPr>
              <a:t>議会議員の</a:t>
            </a:r>
            <a:r>
              <a:rPr lang="ja-JP" altLang="ja-JP" sz="1100" dirty="0" smtClean="0">
                <a:latin typeface="ＭＳ ゴシック" panose="020B0609070205080204" pitchFamily="49" charset="-128"/>
                <a:ea typeface="ＭＳ ゴシック" panose="020B0609070205080204" pitchFamily="49" charset="-128"/>
                <a:cs typeface="Times New Roman" panose="02020603050405020304" pitchFamily="18" charset="0"/>
              </a:rPr>
              <a:t>承諾</a:t>
            </a:r>
            <a:r>
              <a:rPr lang="ja-JP" altLang="en-US" sz="1100" dirty="0" smtClean="0">
                <a:latin typeface="ＭＳ ゴシック" panose="020B0609070205080204" pitchFamily="49" charset="-128"/>
                <a:ea typeface="ＭＳ ゴシック" panose="020B0609070205080204" pitchFamily="49" charset="-128"/>
                <a:cs typeface="Times New Roman" panose="02020603050405020304" pitchFamily="18" charset="0"/>
              </a:rPr>
              <a:t>がある場合</a:t>
            </a:r>
            <a:endParaRPr lang="en-US" altLang="ja-JP" sz="1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95" name="正方形/長方形 94"/>
          <p:cNvSpPr/>
          <p:nvPr/>
        </p:nvSpPr>
        <p:spPr>
          <a:xfrm>
            <a:off x="5950699" y="3224615"/>
            <a:ext cx="1261884" cy="446276"/>
          </a:xfrm>
          <a:prstGeom prst="rect">
            <a:avLst/>
          </a:prstGeom>
        </p:spPr>
        <p:txBody>
          <a:bodyPr wrap="none">
            <a:spAutoFit/>
          </a:bodyPr>
          <a:lstStyle/>
          <a:p>
            <a:r>
              <a:rPr lang="ja-JP" altLang="en-US"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相談内容の通知</a:t>
            </a:r>
            <a:endParaRPr lang="en-US" altLang="ja-JP" sz="12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r>
              <a:rPr lang="en-US" altLang="ja-JP" sz="1100" dirty="0" smtClean="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100" dirty="0" smtClean="0">
                <a:latin typeface="ＭＳ ゴシック" panose="020B0609070205080204" pitchFamily="49" charset="-128"/>
                <a:ea typeface="ＭＳ ゴシック" panose="020B0609070205080204" pitchFamily="49" charset="-128"/>
                <a:cs typeface="Times New Roman" panose="02020603050405020304" pitchFamily="18" charset="0"/>
              </a:rPr>
              <a:t>２</a:t>
            </a:r>
            <a:endParaRPr lang="en-US" altLang="ja-JP" sz="1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97" name="テキスト ボックス 96"/>
          <p:cNvSpPr txBox="1"/>
          <p:nvPr/>
        </p:nvSpPr>
        <p:spPr>
          <a:xfrm>
            <a:off x="5126536" y="2702241"/>
            <a:ext cx="2202567" cy="261610"/>
          </a:xfrm>
          <a:prstGeom prst="rect">
            <a:avLst/>
          </a:prstGeom>
          <a:noFill/>
        </p:spPr>
        <p:txBody>
          <a:bodyPr wrap="square" rtlCol="0">
            <a:spAutoFit/>
          </a:bodyPr>
          <a:lstStyle/>
          <a:p>
            <a:r>
              <a:rPr kumimoji="1" lang="ja-JP" altLang="en-US" sz="1100" dirty="0" smtClean="0">
                <a:latin typeface="ＭＳ ゴシック" panose="020B0609070205080204" pitchFamily="49" charset="-128"/>
                <a:ea typeface="ＭＳ ゴシック" panose="020B0609070205080204" pitchFamily="49" charset="-128"/>
              </a:rPr>
              <a:t>申立人が市町村議会議員の場合</a:t>
            </a:r>
            <a:endParaRPr kumimoji="1" lang="ja-JP" altLang="en-US" sz="1100" dirty="0">
              <a:latin typeface="ＭＳ ゴシック" panose="020B0609070205080204" pitchFamily="49" charset="-128"/>
              <a:ea typeface="ＭＳ ゴシック" panose="020B0609070205080204" pitchFamily="49" charset="-128"/>
            </a:endParaRPr>
          </a:p>
        </p:txBody>
      </p:sp>
      <p:sp>
        <p:nvSpPr>
          <p:cNvPr id="100" name="テキスト ボックス 99"/>
          <p:cNvSpPr txBox="1"/>
          <p:nvPr/>
        </p:nvSpPr>
        <p:spPr>
          <a:xfrm>
            <a:off x="7190662" y="3075689"/>
            <a:ext cx="605307" cy="553998"/>
          </a:xfrm>
          <a:prstGeom prst="rect">
            <a:avLst/>
          </a:prstGeom>
          <a:noFill/>
        </p:spPr>
        <p:txBody>
          <a:bodyPr wrap="square" rtlCol="0">
            <a:spAutoFit/>
          </a:bodyPr>
          <a:lstStyle/>
          <a:p>
            <a:pPr algn="ctr"/>
            <a:r>
              <a:rPr kumimoji="1" lang="ja-JP" altLang="en-US" sz="1000" dirty="0" smtClean="0">
                <a:latin typeface="ＭＳ ゴシック" panose="020B0609070205080204" pitchFamily="49" charset="-128"/>
                <a:ea typeface="ＭＳ ゴシック" panose="020B0609070205080204" pitchFamily="49" charset="-128"/>
              </a:rPr>
              <a:t>市町村</a:t>
            </a:r>
            <a:endParaRPr kumimoji="1" lang="en-US" altLang="ja-JP" sz="1000" dirty="0" smtClean="0">
              <a:latin typeface="ＭＳ ゴシック" panose="020B0609070205080204" pitchFamily="49" charset="-128"/>
              <a:ea typeface="ＭＳ ゴシック" panose="020B0609070205080204" pitchFamily="49" charset="-128"/>
            </a:endParaRPr>
          </a:p>
          <a:p>
            <a:pPr algn="ctr"/>
            <a:r>
              <a:rPr kumimoji="1" lang="ja-JP" altLang="en-US" sz="1000" dirty="0" smtClean="0">
                <a:latin typeface="ＭＳ ゴシック" panose="020B0609070205080204" pitchFamily="49" charset="-128"/>
                <a:ea typeface="ＭＳ ゴシック" panose="020B0609070205080204" pitchFamily="49" charset="-128"/>
              </a:rPr>
              <a:t>議会</a:t>
            </a:r>
            <a:endParaRPr kumimoji="1" lang="en-US" altLang="ja-JP" sz="1000" dirty="0" smtClean="0">
              <a:latin typeface="ＭＳ ゴシック" panose="020B0609070205080204" pitchFamily="49" charset="-128"/>
              <a:ea typeface="ＭＳ ゴシック" panose="020B0609070205080204" pitchFamily="49" charset="-128"/>
            </a:endParaRPr>
          </a:p>
          <a:p>
            <a:pPr algn="ctr"/>
            <a:r>
              <a:rPr kumimoji="1" lang="ja-JP" altLang="en-US" sz="1000" dirty="0" smtClean="0">
                <a:latin typeface="ＭＳ ゴシック" panose="020B0609070205080204" pitchFamily="49" charset="-128"/>
                <a:ea typeface="ＭＳ ゴシック" panose="020B0609070205080204" pitchFamily="49" charset="-128"/>
              </a:rPr>
              <a:t>議長</a:t>
            </a:r>
            <a:endParaRPr kumimoji="1" lang="ja-JP" altLang="en-US" sz="1000" dirty="0">
              <a:latin typeface="ＭＳ ゴシック" panose="020B0609070205080204" pitchFamily="49" charset="-128"/>
              <a:ea typeface="ＭＳ ゴシック" panose="020B0609070205080204" pitchFamily="49" charset="-128"/>
            </a:endParaRPr>
          </a:p>
        </p:txBody>
      </p:sp>
      <p:cxnSp>
        <p:nvCxnSpPr>
          <p:cNvPr id="101" name="直線矢印コネクタ 100"/>
          <p:cNvCxnSpPr/>
          <p:nvPr/>
        </p:nvCxnSpPr>
        <p:spPr>
          <a:xfrm>
            <a:off x="1417282" y="3728095"/>
            <a:ext cx="588569" cy="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3" name="直線矢印コネクタ 102"/>
          <p:cNvCxnSpPr/>
          <p:nvPr/>
        </p:nvCxnSpPr>
        <p:spPr>
          <a:xfrm>
            <a:off x="3031678" y="3725963"/>
            <a:ext cx="588569" cy="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104" name="正方形/長方形 103"/>
          <p:cNvSpPr/>
          <p:nvPr/>
        </p:nvSpPr>
        <p:spPr>
          <a:xfrm>
            <a:off x="143124" y="205582"/>
            <a:ext cx="9644821" cy="4381264"/>
          </a:xfrm>
          <a:prstGeom prst="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正方形/長方形 106"/>
          <p:cNvSpPr/>
          <p:nvPr/>
        </p:nvSpPr>
        <p:spPr>
          <a:xfrm>
            <a:off x="143123" y="202363"/>
            <a:ext cx="5716764" cy="276999"/>
          </a:xfrm>
          <a:prstGeom prst="rect">
            <a:avLst/>
          </a:prstGeom>
          <a:solidFill>
            <a:schemeClr val="tx2"/>
          </a:solidFill>
        </p:spPr>
        <p:txBody>
          <a:bodyPr wrap="square">
            <a:spAutoFit/>
          </a:bodyPr>
          <a:lstStyle/>
          <a:p>
            <a:r>
              <a:rPr lang="ja-JP" altLang="en-US" sz="1200" b="1" dirty="0">
                <a:solidFill>
                  <a:schemeClr val="bg1"/>
                </a:solidFill>
                <a:latin typeface="ＭＳ ゴシック" panose="020B0609070205080204" pitchFamily="49" charset="-128"/>
                <a:ea typeface="ＭＳ ゴシック" panose="020B0609070205080204" pitchFamily="49" charset="-128"/>
              </a:rPr>
              <a:t>相談体制の整備・相談事案への対応・防止措置等（</a:t>
            </a:r>
            <a:r>
              <a:rPr lang="ja-JP" altLang="en-US" sz="1200" b="1" dirty="0" smtClean="0">
                <a:solidFill>
                  <a:schemeClr val="bg1"/>
                </a:solidFill>
                <a:latin typeface="ＭＳ ゴシック" panose="020B0609070205080204" pitchFamily="49" charset="-128"/>
                <a:ea typeface="ＭＳ ゴシック" panose="020B0609070205080204" pitchFamily="49" charset="-128"/>
              </a:rPr>
              <a:t>第８条、第９条、第１２条）</a:t>
            </a:r>
            <a:endParaRPr lang="ja-JP" altLang="en-US" sz="1200" b="1" dirty="0">
              <a:solidFill>
                <a:schemeClr val="bg1"/>
              </a:solidFill>
              <a:latin typeface="ＭＳ ゴシック" panose="020B0609070205080204" pitchFamily="49" charset="-128"/>
              <a:ea typeface="ＭＳ ゴシック" panose="020B0609070205080204" pitchFamily="49" charset="-128"/>
            </a:endParaRPr>
          </a:p>
        </p:txBody>
      </p:sp>
      <p:sp>
        <p:nvSpPr>
          <p:cNvPr id="108" name="正方形/長方形 107"/>
          <p:cNvSpPr/>
          <p:nvPr/>
        </p:nvSpPr>
        <p:spPr>
          <a:xfrm>
            <a:off x="143124" y="4698683"/>
            <a:ext cx="4752720" cy="1129838"/>
          </a:xfrm>
          <a:prstGeom prst="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正方形/長方形 108"/>
          <p:cNvSpPr/>
          <p:nvPr/>
        </p:nvSpPr>
        <p:spPr>
          <a:xfrm>
            <a:off x="143123" y="4698682"/>
            <a:ext cx="2541810" cy="276999"/>
          </a:xfrm>
          <a:prstGeom prst="rect">
            <a:avLst/>
          </a:prstGeom>
          <a:solidFill>
            <a:schemeClr val="tx2"/>
          </a:solidFill>
        </p:spPr>
        <p:txBody>
          <a:bodyPr wrap="square">
            <a:spAutoFit/>
          </a:bodyPr>
          <a:lstStyle/>
          <a:p>
            <a:r>
              <a:rPr lang="ja-JP" altLang="en-US" sz="1200" b="1" dirty="0">
                <a:solidFill>
                  <a:schemeClr val="bg1"/>
                </a:solidFill>
                <a:latin typeface="ＭＳ ゴシック" panose="020B0609070205080204" pitchFamily="49" charset="-128"/>
                <a:ea typeface="ＭＳ ゴシック" panose="020B0609070205080204" pitchFamily="49" charset="-128"/>
              </a:rPr>
              <a:t>市町村議会との連携</a:t>
            </a:r>
            <a:r>
              <a:rPr lang="ja-JP" altLang="en-US" sz="1200" b="1" dirty="0" smtClean="0">
                <a:solidFill>
                  <a:schemeClr val="bg1"/>
                </a:solidFill>
                <a:latin typeface="ＭＳ ゴシック" panose="020B0609070205080204" pitchFamily="49" charset="-128"/>
                <a:ea typeface="ＭＳ ゴシック" panose="020B0609070205080204" pitchFamily="49" charset="-128"/>
              </a:rPr>
              <a:t>（第１３条）</a:t>
            </a:r>
            <a:endParaRPr lang="ja-JP" altLang="en-US" sz="1200" b="1" dirty="0">
              <a:solidFill>
                <a:schemeClr val="bg1"/>
              </a:solidFill>
              <a:latin typeface="ＭＳ ゴシック" panose="020B0609070205080204" pitchFamily="49" charset="-128"/>
              <a:ea typeface="ＭＳ ゴシック" panose="020B0609070205080204" pitchFamily="49" charset="-128"/>
            </a:endParaRPr>
          </a:p>
        </p:txBody>
      </p:sp>
      <p:sp>
        <p:nvSpPr>
          <p:cNvPr id="112" name="正方形/長方形 111"/>
          <p:cNvSpPr/>
          <p:nvPr/>
        </p:nvSpPr>
        <p:spPr>
          <a:xfrm>
            <a:off x="340305" y="4996562"/>
            <a:ext cx="4555539" cy="830997"/>
          </a:xfrm>
          <a:prstGeom prst="rect">
            <a:avLst/>
          </a:prstGeom>
        </p:spPr>
        <p:txBody>
          <a:bodyPr wrap="square">
            <a:spAutoFit/>
          </a:bodyPr>
          <a:lstStyle/>
          <a:p>
            <a:pPr algn="just">
              <a:spcAft>
                <a:spcPts val="0"/>
              </a:spcAft>
            </a:pPr>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府内市町村議会に関するハラスメント根絶のための活動の支援、協働、その他の府内市町村議会との連携</a:t>
            </a:r>
          </a:p>
          <a:p>
            <a:pPr marL="139700" indent="-139700" algn="just">
              <a:spcAft>
                <a:spcPts val="0"/>
              </a:spcAft>
            </a:pPr>
            <a:r>
              <a:rPr lang="ja-JP"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市町村議会議員、事務職員が参加できる</a:t>
            </a:r>
            <a:r>
              <a:rPr lang="ja-JP"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研修</a:t>
            </a:r>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の実施</a:t>
            </a:r>
          </a:p>
          <a:p>
            <a:pPr marL="139700" indent="-139700" algn="just">
              <a:spcAft>
                <a:spcPts val="0"/>
              </a:spcAft>
            </a:pPr>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・市町村議会議員又</a:t>
            </a:r>
            <a:r>
              <a:rPr lang="ja-JP"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は市町村</a:t>
            </a:r>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議会からの相談に対する助言等</a:t>
            </a:r>
            <a:endPar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13" name="正方形/長方形 112"/>
          <p:cNvSpPr/>
          <p:nvPr/>
        </p:nvSpPr>
        <p:spPr>
          <a:xfrm>
            <a:off x="143124" y="5936368"/>
            <a:ext cx="4738057" cy="780425"/>
          </a:xfrm>
          <a:prstGeom prst="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正方形/長方形 113"/>
          <p:cNvSpPr/>
          <p:nvPr/>
        </p:nvSpPr>
        <p:spPr>
          <a:xfrm>
            <a:off x="143123" y="5936367"/>
            <a:ext cx="2357819" cy="276999"/>
          </a:xfrm>
          <a:prstGeom prst="rect">
            <a:avLst/>
          </a:prstGeom>
          <a:solidFill>
            <a:schemeClr val="tx2"/>
          </a:solidFill>
        </p:spPr>
        <p:txBody>
          <a:bodyPr wrap="square">
            <a:spAutoFit/>
          </a:bodyPr>
          <a:lstStyle/>
          <a:p>
            <a:r>
              <a:rPr lang="ja-JP" altLang="en-US" sz="1200" b="1" dirty="0">
                <a:solidFill>
                  <a:schemeClr val="bg1"/>
                </a:solidFill>
                <a:latin typeface="ＭＳ ゴシック" panose="020B0609070205080204" pitchFamily="49" charset="-128"/>
                <a:ea typeface="ＭＳ ゴシック" panose="020B0609070205080204" pitchFamily="49" charset="-128"/>
              </a:rPr>
              <a:t>取組状況の公表</a:t>
            </a:r>
            <a:r>
              <a:rPr lang="ja-JP" altLang="en-US" sz="1200" b="1" dirty="0" smtClean="0">
                <a:solidFill>
                  <a:schemeClr val="bg1"/>
                </a:solidFill>
                <a:latin typeface="ＭＳ ゴシック" panose="020B0609070205080204" pitchFamily="49" charset="-128"/>
                <a:ea typeface="ＭＳ ゴシック" panose="020B0609070205080204" pitchFamily="49" charset="-128"/>
              </a:rPr>
              <a:t>（第１４条）</a:t>
            </a:r>
            <a:endParaRPr lang="ja-JP" altLang="en-US" sz="1200" b="1" dirty="0">
              <a:solidFill>
                <a:schemeClr val="bg1"/>
              </a:solidFill>
              <a:latin typeface="ＭＳ ゴシック" panose="020B0609070205080204" pitchFamily="49" charset="-128"/>
              <a:ea typeface="ＭＳ ゴシック" panose="020B0609070205080204" pitchFamily="49" charset="-128"/>
            </a:endParaRPr>
          </a:p>
        </p:txBody>
      </p:sp>
      <p:sp>
        <p:nvSpPr>
          <p:cNvPr id="115" name="正方形/長方形 114"/>
          <p:cNvSpPr/>
          <p:nvPr/>
        </p:nvSpPr>
        <p:spPr>
          <a:xfrm>
            <a:off x="163801" y="6234247"/>
            <a:ext cx="4619759" cy="461665"/>
          </a:xfrm>
          <a:prstGeom prst="rect">
            <a:avLst/>
          </a:prstGeom>
        </p:spPr>
        <p:txBody>
          <a:bodyPr wrap="square">
            <a:spAutoFit/>
          </a:bodyPr>
          <a:lstStyle/>
          <a:p>
            <a:pPr marL="108000" indent="-457200"/>
            <a:r>
              <a:rPr lang="ja-JP" altLang="ja-JP" sz="1200" dirty="0">
                <a:latin typeface="ＭＳ ゴシック" panose="020B0609070205080204" pitchFamily="49" charset="-128"/>
                <a:ea typeface="ＭＳ ゴシック" panose="020B0609070205080204" pitchFamily="49" charset="-128"/>
                <a:cs typeface="Times New Roman" panose="02020603050405020304" pitchFamily="18" charset="0"/>
              </a:rPr>
              <a:t>・相談の受付状況、対応状況、研修の状況等、この条例に基づく取組の状況を随時公表</a:t>
            </a:r>
            <a:endParaRPr lang="ja-JP" altLang="en-US" sz="1200" dirty="0">
              <a:latin typeface="ＭＳ ゴシック" panose="020B0609070205080204" pitchFamily="49" charset="-128"/>
              <a:ea typeface="ＭＳ ゴシック" panose="020B0609070205080204" pitchFamily="49" charset="-128"/>
            </a:endParaRPr>
          </a:p>
        </p:txBody>
      </p:sp>
      <p:sp>
        <p:nvSpPr>
          <p:cNvPr id="116" name="正方形/長方形 115"/>
          <p:cNvSpPr/>
          <p:nvPr/>
        </p:nvSpPr>
        <p:spPr>
          <a:xfrm>
            <a:off x="5035873" y="4698683"/>
            <a:ext cx="4738057" cy="780425"/>
          </a:xfrm>
          <a:prstGeom prst="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正方形/長方形 116"/>
          <p:cNvSpPr/>
          <p:nvPr/>
        </p:nvSpPr>
        <p:spPr>
          <a:xfrm>
            <a:off x="5035872" y="4698682"/>
            <a:ext cx="2678929" cy="276999"/>
          </a:xfrm>
          <a:prstGeom prst="rect">
            <a:avLst/>
          </a:prstGeom>
          <a:solidFill>
            <a:schemeClr val="tx2"/>
          </a:solidFill>
        </p:spPr>
        <p:txBody>
          <a:bodyPr wrap="square">
            <a:spAutoFit/>
          </a:bodyPr>
          <a:lstStyle/>
          <a:p>
            <a:r>
              <a:rPr lang="ja-JP" altLang="en-US" sz="1200" b="1" dirty="0">
                <a:solidFill>
                  <a:schemeClr val="bg1"/>
                </a:solidFill>
                <a:latin typeface="ＭＳ ゴシック" panose="020B0609070205080204" pitchFamily="49" charset="-128"/>
                <a:ea typeface="ＭＳ ゴシック" panose="020B0609070205080204" pitchFamily="49" charset="-128"/>
              </a:rPr>
              <a:t>協議会の構成員の除斥</a:t>
            </a:r>
            <a:r>
              <a:rPr lang="ja-JP" altLang="en-US" sz="1200" b="1" dirty="0" smtClean="0">
                <a:solidFill>
                  <a:schemeClr val="bg1"/>
                </a:solidFill>
                <a:latin typeface="ＭＳ ゴシック" panose="020B0609070205080204" pitchFamily="49" charset="-128"/>
                <a:ea typeface="ＭＳ ゴシック" panose="020B0609070205080204" pitchFamily="49" charset="-128"/>
              </a:rPr>
              <a:t>（第</a:t>
            </a:r>
            <a:r>
              <a:rPr lang="ja-JP" altLang="en-US" sz="1200" b="1" dirty="0">
                <a:solidFill>
                  <a:schemeClr val="bg1"/>
                </a:solidFill>
                <a:latin typeface="ＭＳ ゴシック" panose="020B0609070205080204" pitchFamily="49" charset="-128"/>
                <a:ea typeface="ＭＳ ゴシック" panose="020B0609070205080204" pitchFamily="49" charset="-128"/>
              </a:rPr>
              <a:t>１６</a:t>
            </a:r>
            <a:r>
              <a:rPr lang="ja-JP" altLang="en-US" sz="1200" b="1" dirty="0" smtClean="0">
                <a:solidFill>
                  <a:schemeClr val="bg1"/>
                </a:solidFill>
                <a:latin typeface="ＭＳ ゴシック" panose="020B0609070205080204" pitchFamily="49" charset="-128"/>
                <a:ea typeface="ＭＳ ゴシック" panose="020B0609070205080204" pitchFamily="49" charset="-128"/>
              </a:rPr>
              <a:t>条）</a:t>
            </a:r>
            <a:endParaRPr lang="ja-JP" altLang="en-US" sz="1200" b="1" dirty="0">
              <a:solidFill>
                <a:schemeClr val="bg1"/>
              </a:solidFill>
              <a:latin typeface="ＭＳ ゴシック" panose="020B0609070205080204" pitchFamily="49" charset="-128"/>
              <a:ea typeface="ＭＳ ゴシック" panose="020B0609070205080204" pitchFamily="49" charset="-128"/>
            </a:endParaRPr>
          </a:p>
        </p:txBody>
      </p:sp>
      <p:sp>
        <p:nvSpPr>
          <p:cNvPr id="118" name="正方形/長方形 117"/>
          <p:cNvSpPr/>
          <p:nvPr/>
        </p:nvSpPr>
        <p:spPr>
          <a:xfrm>
            <a:off x="5056550" y="4996562"/>
            <a:ext cx="4502925" cy="461665"/>
          </a:xfrm>
          <a:prstGeom prst="rect">
            <a:avLst/>
          </a:prstGeom>
        </p:spPr>
        <p:txBody>
          <a:bodyPr wrap="square">
            <a:spAutoFit/>
          </a:bodyPr>
          <a:lstStyle/>
          <a:p>
            <a:pPr marL="108000" indent="-457200"/>
            <a:r>
              <a:rPr lang="ja-JP" altLang="ja-JP"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200" dirty="0">
                <a:latin typeface="ＭＳ ゴシック" panose="020B0609070205080204" pitchFamily="49" charset="-128"/>
                <a:ea typeface="ＭＳ ゴシック" panose="020B0609070205080204" pitchFamily="49" charset="-128"/>
                <a:cs typeface="Times New Roman" panose="02020603050405020304" pitchFamily="18" charset="0"/>
              </a:rPr>
              <a:t>協議会の構成員は、申立人又は被申立人となった場合においては、その議事に参与することが</a:t>
            </a:r>
            <a:r>
              <a:rPr lang="ja-JP" altLang="en-US"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できない</a:t>
            </a:r>
            <a:endParaRPr lang="ja-JP" altLang="en-US" sz="1200" dirty="0">
              <a:latin typeface="ＭＳ ゴシック" panose="020B0609070205080204" pitchFamily="49" charset="-128"/>
              <a:ea typeface="ＭＳ ゴシック" panose="020B0609070205080204" pitchFamily="49" charset="-128"/>
            </a:endParaRPr>
          </a:p>
        </p:txBody>
      </p:sp>
      <p:sp>
        <p:nvSpPr>
          <p:cNvPr id="119" name="正方形/長方形 118"/>
          <p:cNvSpPr/>
          <p:nvPr/>
        </p:nvSpPr>
        <p:spPr>
          <a:xfrm>
            <a:off x="5009680" y="5590946"/>
            <a:ext cx="4738057" cy="1104966"/>
          </a:xfrm>
          <a:prstGeom prst="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 name="正方形/長方形 119"/>
          <p:cNvSpPr/>
          <p:nvPr/>
        </p:nvSpPr>
        <p:spPr>
          <a:xfrm>
            <a:off x="5009680" y="5590945"/>
            <a:ext cx="1542390" cy="276999"/>
          </a:xfrm>
          <a:prstGeom prst="rect">
            <a:avLst/>
          </a:prstGeom>
          <a:solidFill>
            <a:schemeClr val="tx2"/>
          </a:solidFill>
        </p:spPr>
        <p:txBody>
          <a:bodyPr wrap="square">
            <a:spAutoFit/>
          </a:bodyPr>
          <a:lstStyle/>
          <a:p>
            <a:r>
              <a:rPr lang="ja-JP" altLang="en-US" sz="1200" b="1" dirty="0">
                <a:solidFill>
                  <a:schemeClr val="bg1"/>
                </a:solidFill>
                <a:latin typeface="ＭＳ ゴシック" panose="020B0609070205080204" pitchFamily="49" charset="-128"/>
                <a:ea typeface="ＭＳ ゴシック" panose="020B0609070205080204" pitchFamily="49" charset="-128"/>
              </a:rPr>
              <a:t>施行期日</a:t>
            </a:r>
            <a:r>
              <a:rPr lang="ja-JP" altLang="en-US" sz="1200" b="1" dirty="0" smtClean="0">
                <a:solidFill>
                  <a:schemeClr val="bg1"/>
                </a:solidFill>
                <a:latin typeface="ＭＳ ゴシック" panose="020B0609070205080204" pitchFamily="49" charset="-128"/>
                <a:ea typeface="ＭＳ ゴシック" panose="020B0609070205080204" pitchFamily="49" charset="-128"/>
              </a:rPr>
              <a:t>（附則）</a:t>
            </a:r>
            <a:endParaRPr lang="ja-JP" altLang="en-US" sz="1200" b="1" dirty="0">
              <a:solidFill>
                <a:schemeClr val="bg1"/>
              </a:solidFill>
              <a:latin typeface="ＭＳ ゴシック" panose="020B0609070205080204" pitchFamily="49" charset="-128"/>
              <a:ea typeface="ＭＳ ゴシック" panose="020B0609070205080204" pitchFamily="49" charset="-128"/>
            </a:endParaRPr>
          </a:p>
        </p:txBody>
      </p:sp>
      <p:sp>
        <p:nvSpPr>
          <p:cNvPr id="121" name="正方形/長方形 120"/>
          <p:cNvSpPr/>
          <p:nvPr/>
        </p:nvSpPr>
        <p:spPr>
          <a:xfrm>
            <a:off x="5011566" y="5956909"/>
            <a:ext cx="4502925" cy="830997"/>
          </a:xfrm>
          <a:prstGeom prst="rect">
            <a:avLst/>
          </a:prstGeom>
        </p:spPr>
        <p:txBody>
          <a:bodyPr wrap="square">
            <a:spAutoFit/>
          </a:bodyPr>
          <a:lstStyle/>
          <a:p>
            <a:pPr marL="108000" indent="-457200"/>
            <a:r>
              <a:rPr lang="ja-JP" altLang="en-US"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令和５年３月１日</a:t>
            </a:r>
            <a:endParaRPr lang="en-US" altLang="ja-JP" sz="12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r>
              <a:rPr lang="ja-JP" altLang="en-US"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ただし、</a:t>
            </a:r>
            <a:r>
              <a:rPr lang="ja-JP" altLang="en-US" sz="1200" dirty="0">
                <a:latin typeface="ＭＳ ゴシック" panose="020B0609070205080204" pitchFamily="49" charset="-128"/>
                <a:ea typeface="ＭＳ ゴシック" panose="020B0609070205080204" pitchFamily="49" charset="-128"/>
                <a:cs typeface="Times New Roman" panose="02020603050405020304" pitchFamily="18" charset="0"/>
              </a:rPr>
              <a:t>第</a:t>
            </a:r>
            <a:r>
              <a:rPr lang="ja-JP" altLang="en-US"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８条第２項</a:t>
            </a:r>
            <a:r>
              <a:rPr lang="ja-JP" altLang="en-US" sz="1200" dirty="0">
                <a:latin typeface="ＭＳ ゴシック" panose="020B0609070205080204" pitchFamily="49" charset="-128"/>
                <a:ea typeface="ＭＳ ゴシック" panose="020B0609070205080204" pitchFamily="49" charset="-128"/>
                <a:cs typeface="Times New Roman" panose="02020603050405020304" pitchFamily="18" charset="0"/>
              </a:rPr>
              <a:t>及び</a:t>
            </a:r>
            <a:r>
              <a:rPr lang="ja-JP" altLang="en-US"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第９条</a:t>
            </a:r>
            <a:r>
              <a:rPr lang="ja-JP" altLang="en-US" sz="1200" dirty="0">
                <a:latin typeface="ＭＳ ゴシック" panose="020B0609070205080204" pitchFamily="49" charset="-128"/>
                <a:ea typeface="ＭＳ ゴシック" panose="020B0609070205080204" pitchFamily="49" charset="-128"/>
                <a:cs typeface="Times New Roman" panose="02020603050405020304" pitchFamily="18" charset="0"/>
              </a:rPr>
              <a:t>から</a:t>
            </a:r>
            <a:r>
              <a:rPr lang="ja-JP" altLang="en-US"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第１６条</a:t>
            </a:r>
            <a:r>
              <a:rPr lang="ja-JP" altLang="en-US" sz="1200" dirty="0">
                <a:latin typeface="ＭＳ ゴシック" panose="020B0609070205080204" pitchFamily="49" charset="-128"/>
                <a:ea typeface="ＭＳ ゴシック" panose="020B0609070205080204" pitchFamily="49" charset="-128"/>
                <a:cs typeface="Times New Roman" panose="02020603050405020304" pitchFamily="18" charset="0"/>
              </a:rPr>
              <a:t>までの規定は</a:t>
            </a:r>
            <a:r>
              <a:rPr lang="ja-JP" altLang="en-US"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
            </a:r>
            <a:br>
              <a:rPr lang="en-US" altLang="ja-JP"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br>
            <a:r>
              <a:rPr lang="ja-JP" altLang="en-US"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令和５年３月２４日とする</a:t>
            </a:r>
            <a:endParaRPr lang="en-US" altLang="ja-JP" sz="12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marL="108000" indent="-457200"/>
            <a:endParaRPr lang="ja-JP" altLang="en-US" sz="1200" dirty="0">
              <a:latin typeface="ＭＳ ゴシック" panose="020B0609070205080204" pitchFamily="49" charset="-128"/>
              <a:ea typeface="ＭＳ ゴシック" panose="020B0609070205080204" pitchFamily="49" charset="-128"/>
            </a:endParaRPr>
          </a:p>
        </p:txBody>
      </p:sp>
      <p:grpSp>
        <p:nvGrpSpPr>
          <p:cNvPr id="124" name="グループ化 123"/>
          <p:cNvGrpSpPr/>
          <p:nvPr/>
        </p:nvGrpSpPr>
        <p:grpSpPr>
          <a:xfrm>
            <a:off x="862060" y="1104117"/>
            <a:ext cx="530306" cy="1051329"/>
            <a:chOff x="-1158633" y="743671"/>
            <a:chExt cx="465927" cy="974339"/>
          </a:xfrm>
        </p:grpSpPr>
        <p:sp>
          <p:nvSpPr>
            <p:cNvPr id="122" name="楕円 121"/>
            <p:cNvSpPr/>
            <p:nvPr/>
          </p:nvSpPr>
          <p:spPr>
            <a:xfrm>
              <a:off x="-1158633" y="743671"/>
              <a:ext cx="465927" cy="42334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 name="二等辺三角形 122"/>
            <p:cNvSpPr/>
            <p:nvPr/>
          </p:nvSpPr>
          <p:spPr>
            <a:xfrm>
              <a:off x="-1134464" y="792173"/>
              <a:ext cx="412124" cy="92583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5" name="グループ化 124"/>
          <p:cNvGrpSpPr/>
          <p:nvPr/>
        </p:nvGrpSpPr>
        <p:grpSpPr>
          <a:xfrm>
            <a:off x="2722377" y="1101329"/>
            <a:ext cx="289274" cy="531206"/>
            <a:chOff x="-1158633" y="743671"/>
            <a:chExt cx="465927" cy="974339"/>
          </a:xfrm>
        </p:grpSpPr>
        <p:sp>
          <p:nvSpPr>
            <p:cNvPr id="126" name="楕円 125"/>
            <p:cNvSpPr/>
            <p:nvPr/>
          </p:nvSpPr>
          <p:spPr>
            <a:xfrm>
              <a:off x="-1158633" y="743671"/>
              <a:ext cx="465927" cy="42334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二等辺三角形 126"/>
            <p:cNvSpPr/>
            <p:nvPr/>
          </p:nvSpPr>
          <p:spPr>
            <a:xfrm>
              <a:off x="-1134464" y="792173"/>
              <a:ext cx="412124" cy="92583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8" name="グループ化 127"/>
          <p:cNvGrpSpPr/>
          <p:nvPr/>
        </p:nvGrpSpPr>
        <p:grpSpPr>
          <a:xfrm>
            <a:off x="3404091" y="1101329"/>
            <a:ext cx="289274" cy="531206"/>
            <a:chOff x="-1158633" y="743671"/>
            <a:chExt cx="465927" cy="974339"/>
          </a:xfrm>
        </p:grpSpPr>
        <p:sp>
          <p:nvSpPr>
            <p:cNvPr id="129" name="楕円 128"/>
            <p:cNvSpPr/>
            <p:nvPr/>
          </p:nvSpPr>
          <p:spPr>
            <a:xfrm>
              <a:off x="-1158633" y="743671"/>
              <a:ext cx="465927" cy="42334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二等辺三角形 129"/>
            <p:cNvSpPr/>
            <p:nvPr/>
          </p:nvSpPr>
          <p:spPr>
            <a:xfrm>
              <a:off x="-1134464" y="792173"/>
              <a:ext cx="412124" cy="92583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1" name="グループ化 130"/>
          <p:cNvGrpSpPr/>
          <p:nvPr/>
        </p:nvGrpSpPr>
        <p:grpSpPr>
          <a:xfrm>
            <a:off x="4048968" y="1101329"/>
            <a:ext cx="289274" cy="531206"/>
            <a:chOff x="-1158633" y="743671"/>
            <a:chExt cx="465927" cy="974339"/>
          </a:xfrm>
        </p:grpSpPr>
        <p:sp>
          <p:nvSpPr>
            <p:cNvPr id="132" name="楕円 131"/>
            <p:cNvSpPr/>
            <p:nvPr/>
          </p:nvSpPr>
          <p:spPr>
            <a:xfrm>
              <a:off x="-1158633" y="743671"/>
              <a:ext cx="465927" cy="42334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3" name="二等辺三角形 132"/>
            <p:cNvSpPr/>
            <p:nvPr/>
          </p:nvSpPr>
          <p:spPr>
            <a:xfrm>
              <a:off x="-1134464" y="792173"/>
              <a:ext cx="412124" cy="92583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7" name="グループ化 136"/>
          <p:cNvGrpSpPr/>
          <p:nvPr/>
        </p:nvGrpSpPr>
        <p:grpSpPr>
          <a:xfrm>
            <a:off x="7358169" y="3561836"/>
            <a:ext cx="289274" cy="531206"/>
            <a:chOff x="-1158633" y="743671"/>
            <a:chExt cx="465927" cy="974339"/>
          </a:xfrm>
        </p:grpSpPr>
        <p:sp>
          <p:nvSpPr>
            <p:cNvPr id="138" name="楕円 137"/>
            <p:cNvSpPr/>
            <p:nvPr/>
          </p:nvSpPr>
          <p:spPr>
            <a:xfrm>
              <a:off x="-1158633" y="743671"/>
              <a:ext cx="465927" cy="42334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9" name="二等辺三角形 138"/>
            <p:cNvSpPr/>
            <p:nvPr/>
          </p:nvSpPr>
          <p:spPr>
            <a:xfrm>
              <a:off x="-1134464" y="792173"/>
              <a:ext cx="412124" cy="92583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40" name="テキスト ボックス 139"/>
          <p:cNvSpPr txBox="1"/>
          <p:nvPr/>
        </p:nvSpPr>
        <p:spPr>
          <a:xfrm>
            <a:off x="4746558" y="4078287"/>
            <a:ext cx="2202567" cy="261610"/>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防止措置</a:t>
            </a:r>
            <a:r>
              <a:rPr kumimoji="1" lang="ja-JP" altLang="en-US" sz="1100" dirty="0" smtClean="0">
                <a:latin typeface="ＭＳ ゴシック" panose="020B0609070205080204" pitchFamily="49" charset="-128"/>
                <a:ea typeface="ＭＳ ゴシック" panose="020B0609070205080204" pitchFamily="49" charset="-128"/>
              </a:rPr>
              <a:t>等を行うか協議</a:t>
            </a:r>
            <a:endParaRPr kumimoji="1" lang="ja-JP" altLang="en-US" sz="1100" dirty="0">
              <a:latin typeface="ＭＳ ゴシック" panose="020B0609070205080204" pitchFamily="49" charset="-128"/>
              <a:ea typeface="ＭＳ ゴシック" panose="020B0609070205080204" pitchFamily="49" charset="-128"/>
            </a:endParaRPr>
          </a:p>
        </p:txBody>
      </p:sp>
      <p:sp>
        <p:nvSpPr>
          <p:cNvPr id="73" name="テキスト ボックス 72"/>
          <p:cNvSpPr txBox="1"/>
          <p:nvPr/>
        </p:nvSpPr>
        <p:spPr>
          <a:xfrm>
            <a:off x="1449977" y="2165361"/>
            <a:ext cx="1345481" cy="430887"/>
          </a:xfrm>
          <a:prstGeom prst="rect">
            <a:avLst/>
          </a:prstGeom>
          <a:noFill/>
        </p:spPr>
        <p:txBody>
          <a:bodyPr wrap="square" rtlCol="0">
            <a:spAutoFit/>
          </a:bodyPr>
          <a:lstStyle/>
          <a:p>
            <a:r>
              <a:rPr kumimoji="1" lang="ja-JP" altLang="en-US" sz="1100" dirty="0" smtClean="0">
                <a:latin typeface="ＭＳ ゴシック" panose="020B0609070205080204" pitchFamily="49" charset="-128"/>
                <a:ea typeface="ＭＳ ゴシック" panose="020B0609070205080204" pitchFamily="49" charset="-128"/>
              </a:rPr>
              <a:t>自らとるべき措置、</a:t>
            </a:r>
            <a:endParaRPr kumimoji="1" lang="en-US" altLang="ja-JP" sz="1100" dirty="0" smtClean="0">
              <a:latin typeface="ＭＳ ゴシック" panose="020B0609070205080204" pitchFamily="49" charset="-128"/>
              <a:ea typeface="ＭＳ ゴシック" panose="020B0609070205080204" pitchFamily="49" charset="-128"/>
            </a:endParaRPr>
          </a:p>
          <a:p>
            <a:r>
              <a:rPr kumimoji="1" lang="ja-JP" altLang="en-US" sz="1100" dirty="0" smtClean="0">
                <a:latin typeface="ＭＳ ゴシック" panose="020B0609070205080204" pitchFamily="49" charset="-128"/>
                <a:ea typeface="ＭＳ ゴシック" panose="020B0609070205080204" pitchFamily="49" charset="-128"/>
              </a:rPr>
              <a:t>行動等について</a:t>
            </a:r>
            <a:endParaRPr kumimoji="1" lang="en-US" altLang="ja-JP" sz="1100" dirty="0" smtClean="0">
              <a:latin typeface="ＭＳ ゴシック" panose="020B0609070205080204" pitchFamily="49" charset="-128"/>
              <a:ea typeface="ＭＳ ゴシック" panose="020B0609070205080204" pitchFamily="49" charset="-128"/>
            </a:endParaRPr>
          </a:p>
        </p:txBody>
      </p:sp>
      <p:sp>
        <p:nvSpPr>
          <p:cNvPr id="77" name="正方形/長方形 76"/>
          <p:cNvSpPr/>
          <p:nvPr/>
        </p:nvSpPr>
        <p:spPr>
          <a:xfrm>
            <a:off x="7976735" y="620840"/>
            <a:ext cx="1663697" cy="1874154"/>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正方形/長方形 78"/>
          <p:cNvSpPr/>
          <p:nvPr/>
        </p:nvSpPr>
        <p:spPr>
          <a:xfrm>
            <a:off x="7969043" y="745225"/>
            <a:ext cx="1742016" cy="1785104"/>
          </a:xfrm>
          <a:prstGeom prst="rect">
            <a:avLst/>
          </a:prstGeom>
        </p:spPr>
        <p:txBody>
          <a:bodyPr wrap="square">
            <a:spAutoFit/>
          </a:bodyPr>
          <a:lstStyle/>
          <a:p>
            <a:pPr marL="252000" indent="-457200">
              <a:lnSpc>
                <a:spcPts val="1200"/>
              </a:lnSpc>
            </a:pPr>
            <a:r>
              <a:rPr lang="ja-JP" altLang="en-US" sz="1000" dirty="0" smtClean="0">
                <a:latin typeface="ＭＳ ゴシック" panose="020B0609070205080204" pitchFamily="49" charset="-128"/>
                <a:ea typeface="ＭＳ ゴシック" panose="020B0609070205080204" pitchFamily="49" charset="-128"/>
                <a:cs typeface="Times New Roman" panose="02020603050405020304" pitchFamily="18" charset="0"/>
              </a:rPr>
              <a:t>調査協力義務（第１０条）</a:t>
            </a:r>
            <a:endParaRPr lang="en-US" altLang="ja-JP" sz="10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marL="252000" indent="-457200">
              <a:lnSpc>
                <a:spcPts val="1200"/>
              </a:lnSpc>
            </a:pPr>
            <a:r>
              <a:rPr lang="ja-JP" altLang="en-US" sz="1000" dirty="0" smtClean="0">
                <a:latin typeface="ＭＳ ゴシック" panose="020B0609070205080204" pitchFamily="49" charset="-128"/>
                <a:ea typeface="ＭＳ ゴシック" panose="020B0609070205080204" pitchFamily="49" charset="-128"/>
                <a:cs typeface="Times New Roman" panose="02020603050405020304" pitchFamily="18" charset="0"/>
              </a:rPr>
              <a:t>　・申立人、被申立人、</a:t>
            </a:r>
            <a:r>
              <a:rPr lang="ja-JP" altLang="en-US" sz="1000" dirty="0">
                <a:latin typeface="ＭＳ ゴシック" panose="020B0609070205080204" pitchFamily="49" charset="-128"/>
                <a:ea typeface="ＭＳ ゴシック" panose="020B0609070205080204" pitchFamily="49" charset="-128"/>
                <a:cs typeface="Times New Roman" panose="02020603050405020304" pitchFamily="18" charset="0"/>
              </a:rPr>
              <a:t>関係者</a:t>
            </a:r>
            <a:r>
              <a:rPr lang="ja-JP" altLang="en-US" sz="1000" dirty="0" smtClean="0">
                <a:latin typeface="ＭＳ ゴシック" panose="020B0609070205080204" pitchFamily="49" charset="-128"/>
                <a:ea typeface="ＭＳ ゴシック" panose="020B0609070205080204" pitchFamily="49" charset="-128"/>
                <a:cs typeface="Times New Roman" panose="02020603050405020304" pitchFamily="18" charset="0"/>
              </a:rPr>
              <a:t>は相談員の調査に協力するよう努める</a:t>
            </a:r>
            <a:endParaRPr lang="en-US" altLang="ja-JP" sz="10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252000" indent="-457200">
              <a:lnSpc>
                <a:spcPts val="1200"/>
              </a:lnSpc>
            </a:pPr>
            <a:endParaRPr lang="en-US" altLang="ja-JP" sz="10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marL="252000" indent="-457200">
              <a:lnSpc>
                <a:spcPts val="1200"/>
              </a:lnSpc>
            </a:pPr>
            <a:r>
              <a:rPr lang="ja-JP" altLang="en-US" sz="1000" dirty="0" smtClean="0">
                <a:latin typeface="ＭＳ ゴシック" panose="020B0609070205080204" pitchFamily="49" charset="-128"/>
                <a:ea typeface="ＭＳ ゴシック" panose="020B0609070205080204" pitchFamily="49" charset="-128"/>
                <a:cs typeface="Times New Roman" panose="02020603050405020304" pitchFamily="18" charset="0"/>
              </a:rPr>
              <a:t>相談関係者の義務</a:t>
            </a:r>
            <a:endParaRPr lang="en-US" altLang="ja-JP" sz="10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marL="252000" indent="-457200">
              <a:lnSpc>
                <a:spcPts val="1200"/>
              </a:lnSpc>
            </a:pPr>
            <a:r>
              <a:rPr lang="ja-JP" altLang="en-US" sz="1000" dirty="0" smtClean="0">
                <a:latin typeface="ＭＳ ゴシック" panose="020B0609070205080204" pitchFamily="49" charset="-128"/>
                <a:ea typeface="ＭＳ ゴシック" panose="020B0609070205080204" pitchFamily="49" charset="-128"/>
                <a:cs typeface="Times New Roman" panose="02020603050405020304" pitchFamily="18" charset="0"/>
              </a:rPr>
              <a:t>（第１１条）</a:t>
            </a:r>
            <a:endParaRPr lang="en-US" altLang="ja-JP" sz="10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252000" indent="-457200">
              <a:lnSpc>
                <a:spcPts val="1200"/>
              </a:lnSpc>
            </a:pPr>
            <a:r>
              <a:rPr lang="ja-JP" altLang="en-US" sz="10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000" dirty="0" smtClean="0">
                <a:latin typeface="ＭＳ ゴシック" panose="020B0609070205080204" pitchFamily="49" charset="-128"/>
                <a:ea typeface="ＭＳ ゴシック" panose="020B0609070205080204" pitchFamily="49" charset="-128"/>
                <a:cs typeface="Times New Roman" panose="02020603050405020304" pitchFamily="18" charset="0"/>
              </a:rPr>
              <a:t>・秘密の保持</a:t>
            </a:r>
            <a:endParaRPr lang="en-US" altLang="ja-JP" sz="10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marL="252000" indent="-457200">
              <a:lnSpc>
                <a:spcPts val="1200"/>
              </a:lnSpc>
            </a:pPr>
            <a:r>
              <a:rPr lang="ja-JP" altLang="en-US" sz="10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000" dirty="0" smtClean="0">
                <a:latin typeface="ＭＳ ゴシック" panose="020B0609070205080204" pitchFamily="49" charset="-128"/>
                <a:ea typeface="ＭＳ ゴシック" panose="020B0609070205080204" pitchFamily="49" charset="-128"/>
                <a:cs typeface="Times New Roman" panose="02020603050405020304" pitchFamily="18" charset="0"/>
              </a:rPr>
              <a:t>・申立人、被申立人の正当な利益を守るための措置</a:t>
            </a:r>
            <a:endParaRPr lang="ja-JP" altLang="en-US" sz="10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14168248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266</TotalTime>
  <Words>962</Words>
  <Application>Microsoft Office PowerPoint</Application>
  <PresentationFormat>A4 210 x 297 mm</PresentationFormat>
  <Paragraphs>81</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ＭＳ ゴシック</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石井　素子</dc:creator>
  <cp:lastModifiedBy>倉敷　真由</cp:lastModifiedBy>
  <cp:revision>44</cp:revision>
  <cp:lastPrinted>2023-03-15T07:20:27Z</cp:lastPrinted>
  <dcterms:created xsi:type="dcterms:W3CDTF">2022-12-22T01:47:25Z</dcterms:created>
  <dcterms:modified xsi:type="dcterms:W3CDTF">2023-03-16T04:39:27Z</dcterms:modified>
</cp:coreProperties>
</file>