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handoutMasterIdLst>
    <p:handoutMasterId r:id="rId24"/>
  </p:handoutMasterIdLst>
  <p:sldIdLst>
    <p:sldId id="257" r:id="rId2"/>
    <p:sldId id="425" r:id="rId3"/>
    <p:sldId id="438" r:id="rId4"/>
    <p:sldId id="434" r:id="rId5"/>
    <p:sldId id="430" r:id="rId6"/>
    <p:sldId id="429" r:id="rId7"/>
    <p:sldId id="431" r:id="rId8"/>
    <p:sldId id="432" r:id="rId9"/>
    <p:sldId id="428" r:id="rId10"/>
    <p:sldId id="435" r:id="rId11"/>
    <p:sldId id="436" r:id="rId12"/>
    <p:sldId id="437" r:id="rId13"/>
    <p:sldId id="439" r:id="rId14"/>
    <p:sldId id="440" r:id="rId15"/>
    <p:sldId id="441" r:id="rId16"/>
    <p:sldId id="442" r:id="rId17"/>
    <p:sldId id="443" r:id="rId18"/>
    <p:sldId id="444" r:id="rId19"/>
    <p:sldId id="445" r:id="rId20"/>
    <p:sldId id="446" r:id="rId21"/>
    <p:sldId id="447" r:id="rId2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264" autoAdjust="0"/>
  </p:normalViewPr>
  <p:slideViewPr>
    <p:cSldViewPr snapToGrid="0" showGuides="1">
      <p:cViewPr varScale="1">
        <p:scale>
          <a:sx n="64" d="100"/>
          <a:sy n="64" d="100"/>
        </p:scale>
        <p:origin x="900" y="72"/>
      </p:cViewPr>
      <p:guideLst>
        <p:guide orient="horz" pos="2137"/>
        <p:guide pos="38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A5EC48D6-480D-442B-8414-D3A81B2B2000}" type="datetimeFigureOut">
              <a:rPr kumimoji="1" lang="ja-JP" altLang="en-US" smtClean="0"/>
              <a:t>2023/7/31</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53B3D79-EEB5-4AF4-B9E3-C88E4EC37DD3}" type="slidenum">
              <a:rPr kumimoji="1" lang="ja-JP" altLang="en-US" smtClean="0"/>
              <a:t>‹#›</a:t>
            </a:fld>
            <a:endParaRPr kumimoji="1" lang="ja-JP" altLang="en-US"/>
          </a:p>
        </p:txBody>
      </p:sp>
    </p:spTree>
    <p:extLst>
      <p:ext uri="{BB962C8B-B14F-4D97-AF65-F5344CB8AC3E}">
        <p14:creationId xmlns:p14="http://schemas.microsoft.com/office/powerpoint/2010/main" val="4096764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63A6B05-4CE9-4808-B359-DFA65154160C}" type="datetimeFigureOut">
              <a:rPr kumimoji="1" lang="ja-JP" altLang="en-US" smtClean="0"/>
              <a:t>2023/7/31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784EB24-C98A-4A24-B977-B3B4310A7A98}" type="slidenum">
              <a:rPr kumimoji="1" lang="ja-JP" altLang="en-US" smtClean="0"/>
              <a:t>‹#›</a:t>
            </a:fld>
            <a:endParaRPr kumimoji="1" lang="ja-JP" altLang="en-US"/>
          </a:p>
        </p:txBody>
      </p:sp>
    </p:spTree>
    <p:extLst>
      <p:ext uri="{BB962C8B-B14F-4D97-AF65-F5344CB8AC3E}">
        <p14:creationId xmlns:p14="http://schemas.microsoft.com/office/powerpoint/2010/main" val="22580947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1</a:t>
            </a:fld>
            <a:endParaRPr kumimoji="1" lang="ja-JP" altLang="en-US" dirty="0"/>
          </a:p>
        </p:txBody>
      </p:sp>
    </p:spTree>
    <p:extLst>
      <p:ext uri="{BB962C8B-B14F-4D97-AF65-F5344CB8AC3E}">
        <p14:creationId xmlns:p14="http://schemas.microsoft.com/office/powerpoint/2010/main" val="26586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10</a:t>
            </a:fld>
            <a:endParaRPr kumimoji="1" lang="ja-JP" altLang="en-US" dirty="0"/>
          </a:p>
        </p:txBody>
      </p:sp>
    </p:spTree>
    <p:extLst>
      <p:ext uri="{BB962C8B-B14F-4D97-AF65-F5344CB8AC3E}">
        <p14:creationId xmlns:p14="http://schemas.microsoft.com/office/powerpoint/2010/main" val="154089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11</a:t>
            </a:fld>
            <a:endParaRPr kumimoji="1" lang="ja-JP" altLang="en-US"/>
          </a:p>
        </p:txBody>
      </p:sp>
    </p:spTree>
    <p:extLst>
      <p:ext uri="{BB962C8B-B14F-4D97-AF65-F5344CB8AC3E}">
        <p14:creationId xmlns:p14="http://schemas.microsoft.com/office/powerpoint/2010/main" val="3049883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12</a:t>
            </a:fld>
            <a:endParaRPr kumimoji="1" lang="ja-JP" altLang="en-US"/>
          </a:p>
        </p:txBody>
      </p:sp>
    </p:spTree>
    <p:extLst>
      <p:ext uri="{BB962C8B-B14F-4D97-AF65-F5344CB8AC3E}">
        <p14:creationId xmlns:p14="http://schemas.microsoft.com/office/powerpoint/2010/main" val="4100355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13</a:t>
            </a:fld>
            <a:endParaRPr kumimoji="1" lang="ja-JP" altLang="en-US" dirty="0"/>
          </a:p>
        </p:txBody>
      </p:sp>
    </p:spTree>
    <p:extLst>
      <p:ext uri="{BB962C8B-B14F-4D97-AF65-F5344CB8AC3E}">
        <p14:creationId xmlns:p14="http://schemas.microsoft.com/office/powerpoint/2010/main" val="3734795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14</a:t>
            </a:fld>
            <a:endParaRPr kumimoji="1" lang="ja-JP" altLang="en-US"/>
          </a:p>
        </p:txBody>
      </p:sp>
    </p:spTree>
    <p:extLst>
      <p:ext uri="{BB962C8B-B14F-4D97-AF65-F5344CB8AC3E}">
        <p14:creationId xmlns:p14="http://schemas.microsoft.com/office/powerpoint/2010/main" val="47449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15</a:t>
            </a:fld>
            <a:endParaRPr kumimoji="1" lang="ja-JP" altLang="en-US"/>
          </a:p>
        </p:txBody>
      </p:sp>
    </p:spTree>
    <p:extLst>
      <p:ext uri="{BB962C8B-B14F-4D97-AF65-F5344CB8AC3E}">
        <p14:creationId xmlns:p14="http://schemas.microsoft.com/office/powerpoint/2010/main" val="4246988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16</a:t>
            </a:fld>
            <a:endParaRPr kumimoji="1" lang="ja-JP" altLang="en-US"/>
          </a:p>
        </p:txBody>
      </p:sp>
    </p:spTree>
    <p:extLst>
      <p:ext uri="{BB962C8B-B14F-4D97-AF65-F5344CB8AC3E}">
        <p14:creationId xmlns:p14="http://schemas.microsoft.com/office/powerpoint/2010/main" val="418175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17</a:t>
            </a:fld>
            <a:endParaRPr kumimoji="1" lang="ja-JP" altLang="en-US" dirty="0"/>
          </a:p>
        </p:txBody>
      </p:sp>
    </p:spTree>
    <p:extLst>
      <p:ext uri="{BB962C8B-B14F-4D97-AF65-F5344CB8AC3E}">
        <p14:creationId xmlns:p14="http://schemas.microsoft.com/office/powerpoint/2010/main" val="885476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18</a:t>
            </a:fld>
            <a:endParaRPr kumimoji="1" lang="ja-JP" altLang="en-US"/>
          </a:p>
        </p:txBody>
      </p:sp>
    </p:spTree>
    <p:extLst>
      <p:ext uri="{BB962C8B-B14F-4D97-AF65-F5344CB8AC3E}">
        <p14:creationId xmlns:p14="http://schemas.microsoft.com/office/powerpoint/2010/main" val="2200441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19</a:t>
            </a:fld>
            <a:endParaRPr kumimoji="1" lang="ja-JP" altLang="en-US"/>
          </a:p>
        </p:txBody>
      </p:sp>
    </p:spTree>
    <p:extLst>
      <p:ext uri="{BB962C8B-B14F-4D97-AF65-F5344CB8AC3E}">
        <p14:creationId xmlns:p14="http://schemas.microsoft.com/office/powerpoint/2010/main" val="17802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2</a:t>
            </a:fld>
            <a:endParaRPr kumimoji="1" lang="ja-JP" altLang="en-US"/>
          </a:p>
        </p:txBody>
      </p:sp>
    </p:spTree>
    <p:extLst>
      <p:ext uri="{BB962C8B-B14F-4D97-AF65-F5344CB8AC3E}">
        <p14:creationId xmlns:p14="http://schemas.microsoft.com/office/powerpoint/2010/main" val="2071907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20</a:t>
            </a:fld>
            <a:endParaRPr kumimoji="1" lang="ja-JP" altLang="en-US"/>
          </a:p>
        </p:txBody>
      </p:sp>
    </p:spTree>
    <p:extLst>
      <p:ext uri="{BB962C8B-B14F-4D97-AF65-F5344CB8AC3E}">
        <p14:creationId xmlns:p14="http://schemas.microsoft.com/office/powerpoint/2010/main" val="2980031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21</a:t>
            </a:fld>
            <a:endParaRPr kumimoji="1" lang="ja-JP" altLang="en-US" dirty="0"/>
          </a:p>
        </p:txBody>
      </p:sp>
    </p:spTree>
    <p:extLst>
      <p:ext uri="{BB962C8B-B14F-4D97-AF65-F5344CB8AC3E}">
        <p14:creationId xmlns:p14="http://schemas.microsoft.com/office/powerpoint/2010/main" val="246720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3</a:t>
            </a:fld>
            <a:endParaRPr kumimoji="1" lang="ja-JP" altLang="en-US"/>
          </a:p>
        </p:txBody>
      </p:sp>
    </p:spTree>
    <p:extLst>
      <p:ext uri="{BB962C8B-B14F-4D97-AF65-F5344CB8AC3E}">
        <p14:creationId xmlns:p14="http://schemas.microsoft.com/office/powerpoint/2010/main" val="249027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68563" y="555625"/>
            <a:ext cx="4927600" cy="2773363"/>
          </a:xfrm>
        </p:spPr>
      </p:sp>
      <p:sp>
        <p:nvSpPr>
          <p:cNvPr id="3" name="ノート プレースホルダー 2"/>
          <p:cNvSpPr>
            <a:spLocks noGrp="1"/>
          </p:cNvSpPr>
          <p:nvPr>
            <p:ph type="body" idx="1"/>
          </p:nvPr>
        </p:nvSpPr>
        <p:spPr>
          <a:xfrm>
            <a:off x="1345327" y="3514660"/>
            <a:ext cx="7175065" cy="3329678"/>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C7D251-BADA-47B2-8077-D37787017193}" type="slidenum">
              <a:rPr kumimoji="1" lang="ja-JP" altLang="en-US" smtClean="0"/>
              <a:t>4</a:t>
            </a:fld>
            <a:endParaRPr kumimoji="1" lang="ja-JP" altLang="en-US" dirty="0"/>
          </a:p>
        </p:txBody>
      </p:sp>
    </p:spTree>
    <p:extLst>
      <p:ext uri="{BB962C8B-B14F-4D97-AF65-F5344CB8AC3E}">
        <p14:creationId xmlns:p14="http://schemas.microsoft.com/office/powerpoint/2010/main" val="87752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5</a:t>
            </a:fld>
            <a:endParaRPr kumimoji="1" lang="ja-JP" altLang="en-US"/>
          </a:p>
        </p:txBody>
      </p:sp>
    </p:spTree>
    <p:extLst>
      <p:ext uri="{BB962C8B-B14F-4D97-AF65-F5344CB8AC3E}">
        <p14:creationId xmlns:p14="http://schemas.microsoft.com/office/powerpoint/2010/main" val="2780116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6</a:t>
            </a:fld>
            <a:endParaRPr kumimoji="1" lang="ja-JP" altLang="en-US"/>
          </a:p>
        </p:txBody>
      </p:sp>
    </p:spTree>
    <p:extLst>
      <p:ext uri="{BB962C8B-B14F-4D97-AF65-F5344CB8AC3E}">
        <p14:creationId xmlns:p14="http://schemas.microsoft.com/office/powerpoint/2010/main" val="419770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7</a:t>
            </a:fld>
            <a:endParaRPr kumimoji="1" lang="ja-JP" altLang="en-US"/>
          </a:p>
        </p:txBody>
      </p:sp>
    </p:spTree>
    <p:extLst>
      <p:ext uri="{BB962C8B-B14F-4D97-AF65-F5344CB8AC3E}">
        <p14:creationId xmlns:p14="http://schemas.microsoft.com/office/powerpoint/2010/main" val="404129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8</a:t>
            </a:fld>
            <a:endParaRPr kumimoji="1" lang="ja-JP" altLang="en-US"/>
          </a:p>
        </p:txBody>
      </p:sp>
    </p:spTree>
    <p:extLst>
      <p:ext uri="{BB962C8B-B14F-4D97-AF65-F5344CB8AC3E}">
        <p14:creationId xmlns:p14="http://schemas.microsoft.com/office/powerpoint/2010/main" val="423930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784EB24-C98A-4A24-B977-B3B4310A7A98}" type="slidenum">
              <a:rPr kumimoji="1" lang="ja-JP" altLang="en-US" smtClean="0"/>
              <a:t>9</a:t>
            </a:fld>
            <a:endParaRPr kumimoji="1" lang="ja-JP" altLang="en-US"/>
          </a:p>
        </p:txBody>
      </p:sp>
    </p:spTree>
    <p:extLst>
      <p:ext uri="{BB962C8B-B14F-4D97-AF65-F5344CB8AC3E}">
        <p14:creationId xmlns:p14="http://schemas.microsoft.com/office/powerpoint/2010/main" val="192972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B1291B3-6CD3-4F41-A396-E423BA6B1B54}" type="datetime1">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257792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284DA3-C134-48A1-AC60-CFCF8BBA4927}" type="datetime1">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147091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231F5A-4716-406D-9F26-E3FA3722DF59}" type="datetime1">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250535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5D6F502-BD9E-4A2F-B7DF-C510D60E7949}" type="datetime1">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52837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B2FCBCA-BCBA-49FE-A720-3BAE6978C049}" type="datetime1">
              <a:rPr kumimoji="1" lang="ja-JP" altLang="en-US" smtClean="0"/>
              <a:t>2023/7/31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103050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4B5330-DF1B-423A-A3F2-AEA74D7C294A}" type="datetime1">
              <a:rPr kumimoji="1" lang="ja-JP" altLang="en-US" smtClean="0"/>
              <a:t>2023/7/31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190349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B8818D-1DC5-4704-9074-1F4E28BC821C}" type="datetime1">
              <a:rPr kumimoji="1" lang="ja-JP" altLang="en-US" smtClean="0"/>
              <a:t>2023/7/31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230253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F122979-4C93-429A-84D3-2F547B85F49B}" type="datetime1">
              <a:rPr kumimoji="1" lang="ja-JP" altLang="en-US" smtClean="0"/>
              <a:t>2023/7/31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106677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995378E-4BF7-4B46-A843-0B12AA441FEC}" type="datetime1">
              <a:rPr kumimoji="1" lang="ja-JP" altLang="en-US" smtClean="0"/>
              <a:t>2023/7/31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4984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81F720-D4F9-4FEC-8B3F-3486117066DC}" type="datetime1">
              <a:rPr kumimoji="1" lang="ja-JP" altLang="en-US" smtClean="0"/>
              <a:t>2023/7/31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285964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F5D62B8-4D27-4F20-9E65-F363E9897037}" type="datetime1">
              <a:rPr kumimoji="1" lang="ja-JP" altLang="en-US" smtClean="0"/>
              <a:t>2023/7/31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276132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0846F-E5D1-45DD-986E-AA8CAA76B14C}" type="datetime1">
              <a:rPr kumimoji="1" lang="ja-JP" altLang="en-US" smtClean="0"/>
              <a:t>2023/7/31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174A2-C53D-4A76-B4F3-87135FF9437F}" type="slidenum">
              <a:rPr kumimoji="1" lang="ja-JP" altLang="en-US" smtClean="0"/>
              <a:t>‹#›</a:t>
            </a:fld>
            <a:endParaRPr kumimoji="1" lang="ja-JP" altLang="en-US"/>
          </a:p>
        </p:txBody>
      </p:sp>
    </p:spTree>
    <p:extLst>
      <p:ext uri="{BB962C8B-B14F-4D97-AF65-F5344CB8AC3E}">
        <p14:creationId xmlns:p14="http://schemas.microsoft.com/office/powerpoint/2010/main" val="58548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kinki.env.go.jp/recycle/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ref.osaka.lg.jp/shigenjunkan/saiga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wasteinfo2.nies.go.j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kouikishori.env.go.j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kinki.env.go.jp/recycle/index.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ref.osaka.lg.jp/shigenjunkan/saiga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wasteinfo2.nies.go.jp/" TargetMode="Externa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kouikishori.env.go.j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6056" y="2244435"/>
            <a:ext cx="11016344" cy="1674421"/>
          </a:xfrm>
        </p:spPr>
        <p:txBody>
          <a:bodyPr>
            <a:noAutofit/>
          </a:bodyPr>
          <a:lstStyle/>
          <a:p>
            <a:r>
              <a:rPr lang="ja-JP" altLang="en-US" sz="5400" b="1" dirty="0"/>
              <a:t>災害廃棄物対策に関する</a:t>
            </a:r>
            <a:r>
              <a:rPr lang="en-US" altLang="ja-JP" sz="5400" b="1" dirty="0"/>
              <a:t/>
            </a:r>
            <a:br>
              <a:rPr lang="en-US" altLang="ja-JP" sz="5400" b="1" dirty="0"/>
            </a:br>
            <a:r>
              <a:rPr lang="ja-JP" altLang="en-US" sz="5400" b="1" dirty="0"/>
              <a:t>基礎的な資料・ホームページの紹介</a:t>
            </a:r>
          </a:p>
        </p:txBody>
      </p:sp>
      <p:sp>
        <p:nvSpPr>
          <p:cNvPr id="3" name="コンテンツ プレースホルダー 2"/>
          <p:cNvSpPr>
            <a:spLocks noGrp="1"/>
          </p:cNvSpPr>
          <p:nvPr>
            <p:ph idx="1"/>
          </p:nvPr>
        </p:nvSpPr>
        <p:spPr>
          <a:xfrm>
            <a:off x="3981096" y="5035813"/>
            <a:ext cx="7376307" cy="975042"/>
          </a:xfrm>
        </p:spPr>
        <p:txBody>
          <a:bodyPr>
            <a:noAutofit/>
          </a:bodyPr>
          <a:lstStyle/>
          <a:p>
            <a:pPr marL="0" indent="0" algn="r">
              <a:buNone/>
            </a:pPr>
            <a:r>
              <a:rPr lang="ja-JP" altLang="en-US" sz="2400">
                <a:latin typeface="ＭＳ Ｐゴシック" panose="020B0600070205080204" pitchFamily="50" charset="-128"/>
                <a:ea typeface="ＭＳ Ｐゴシック" panose="020B0600070205080204" pitchFamily="50" charset="-128"/>
              </a:rPr>
              <a:t>令和５年</a:t>
            </a:r>
            <a:r>
              <a:rPr lang="ja-JP" altLang="en-US" sz="2400" dirty="0">
                <a:latin typeface="ＭＳ Ｐゴシック" panose="020B0600070205080204" pitchFamily="50" charset="-128"/>
                <a:ea typeface="ＭＳ Ｐゴシック" panose="020B0600070205080204" pitchFamily="50" charset="-128"/>
              </a:rPr>
              <a:t>７</a:t>
            </a:r>
            <a:r>
              <a:rPr lang="ja-JP" altLang="en-US" sz="2400">
                <a:latin typeface="ＭＳ Ｐゴシック" panose="020B0600070205080204" pitchFamily="50" charset="-128"/>
                <a:ea typeface="ＭＳ Ｐゴシック" panose="020B0600070205080204" pitchFamily="50" charset="-128"/>
              </a:rPr>
              <a:t>月</a:t>
            </a:r>
            <a:endParaRPr lang="en-US" altLang="ja-JP" sz="2400" dirty="0">
              <a:latin typeface="ＭＳ Ｐゴシック" panose="020B0600070205080204" pitchFamily="50" charset="-128"/>
              <a:ea typeface="ＭＳ Ｐゴシック" panose="020B0600070205080204" pitchFamily="50" charset="-128"/>
            </a:endParaRPr>
          </a:p>
          <a:p>
            <a:pPr marL="0" indent="0" algn="r">
              <a:buNone/>
            </a:pPr>
            <a:r>
              <a:rPr lang="ja-JP" altLang="en-US" sz="2400" dirty="0">
                <a:latin typeface="ＭＳ Ｐゴシック" panose="020B0600070205080204" pitchFamily="50" charset="-128"/>
                <a:ea typeface="ＭＳ Ｐゴシック" panose="020B0600070205080204" pitchFamily="50" charset="-128"/>
              </a:rPr>
              <a:t>大阪府　環境農林水産部　資源循環課</a:t>
            </a:r>
          </a:p>
        </p:txBody>
      </p:sp>
      <p:sp>
        <p:nvSpPr>
          <p:cNvPr id="5" name="スライド番号プレースホルダー 3"/>
          <p:cNvSpPr>
            <a:spLocks noGrp="1"/>
          </p:cNvSpPr>
          <p:nvPr>
            <p:ph type="sldNum" sz="quarter" idx="12"/>
          </p:nvPr>
        </p:nvSpPr>
        <p:spPr>
          <a:xfrm>
            <a:off x="8610600" y="6356350"/>
            <a:ext cx="2743200" cy="365125"/>
          </a:xfrm>
        </p:spPr>
        <p:txBody>
          <a:bodyPr/>
          <a:lstStyle/>
          <a:p>
            <a:fld id="{98C174A2-C53D-4A76-B4F3-87135FF9437F}" type="slidenum">
              <a:rPr kumimoji="1" lang="ja-JP" altLang="en-US" smtClean="0"/>
              <a:t>1</a:t>
            </a:fld>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06150" y="226893"/>
            <a:ext cx="952500" cy="676275"/>
          </a:xfrm>
          <a:prstGeom prst="rect">
            <a:avLst/>
          </a:prstGeom>
        </p:spPr>
      </p:pic>
    </p:spTree>
    <p:extLst>
      <p:ext uri="{BB962C8B-B14F-4D97-AF65-F5344CB8AC3E}">
        <p14:creationId xmlns:p14="http://schemas.microsoft.com/office/powerpoint/2010/main" val="30824232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378" y="2415321"/>
            <a:ext cx="10593422" cy="1766086"/>
          </a:xfrm>
        </p:spPr>
        <p:txBody>
          <a:bodyPr>
            <a:noAutofit/>
          </a:bodyPr>
          <a:lstStyle/>
          <a:p>
            <a:pPr algn="ctr"/>
            <a:r>
              <a:rPr lang="ja-JP" altLang="en-US" sz="5400" b="1" dirty="0">
                <a:latin typeface="ＭＳ Ｐゴシック" panose="020B0600070205080204" pitchFamily="50" charset="-128"/>
              </a:rPr>
              <a:t>２．環境省近畿地方環境事務所ホームページ</a:t>
            </a:r>
            <a:r>
              <a:rPr lang="en-US" altLang="ja-JP" sz="5400" b="1" dirty="0">
                <a:latin typeface="ＭＳ Ｐゴシック" panose="020B0600070205080204" pitchFamily="50" charset="-128"/>
              </a:rPr>
              <a:t/>
            </a:r>
            <a:br>
              <a:rPr lang="en-US" altLang="ja-JP" sz="5400" b="1" dirty="0">
                <a:latin typeface="ＭＳ Ｐゴシック" panose="020B0600070205080204" pitchFamily="50" charset="-128"/>
              </a:rPr>
            </a:br>
            <a:r>
              <a:rPr lang="en-US" altLang="ja-JP" dirty="0">
                <a:latin typeface="+mj-ea"/>
                <a:hlinkClick r:id="rId4"/>
              </a:rPr>
              <a:t>https://kinki.env.go.jp/recycle/index.html</a:t>
            </a:r>
            <a:endParaRPr kumimoji="1" lang="ja-JP" altLang="en-US" b="1" u="sng"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8C174A2-C53D-4A76-B4F3-87135FF9437F}" type="slidenum">
              <a:rPr kumimoji="1" lang="ja-JP" altLang="en-US" smtClean="0"/>
              <a:t>10</a:t>
            </a:fld>
            <a:endParaRPr kumimoji="1" lang="ja-JP" altLang="en-US"/>
          </a:p>
        </p:txBody>
      </p:sp>
    </p:spTree>
    <p:extLst>
      <p:ext uri="{BB962C8B-B14F-4D97-AF65-F5344CB8AC3E}">
        <p14:creationId xmlns:p14="http://schemas.microsoft.com/office/powerpoint/2010/main" val="3143679910"/>
      </p:ext>
    </p:extLst>
  </p:cSld>
  <p:clrMapOvr>
    <a:masterClrMapping/>
  </p:clrMapOvr>
  <mc:AlternateContent xmlns:mc="http://schemas.openxmlformats.org/markup-compatibility/2006" xmlns:p14="http://schemas.microsoft.com/office/powerpoint/2010/main">
    <mc:Choice Requires="p14">
      <p:transition spd="slow" p14:dur="2000" advTm="0">
        <p:sndAc>
          <p:stSnd>
            <p:snd r:embed="rId3" name="chimes.wav"/>
          </p:stSnd>
        </p:sndAc>
      </p:transition>
    </mc:Choice>
    <mc:Fallback xmlns="">
      <p:transition spd="slow" advTm="0">
        <p:sndAc>
          <p:stSnd>
            <p:snd r:embed="rId8"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036" t="5109" r="30590" b="42709"/>
          <a:stretch/>
        </p:blipFill>
        <p:spPr>
          <a:xfrm>
            <a:off x="294467" y="1296823"/>
            <a:ext cx="8636001" cy="3817258"/>
          </a:xfrm>
          <a:prstGeom prst="rect">
            <a:avLst/>
          </a:prstGeom>
          <a:ln>
            <a:solidFill>
              <a:schemeClr val="tx1"/>
            </a:solidFill>
          </a:ln>
        </p:spPr>
      </p:pic>
      <p:pic>
        <p:nvPicPr>
          <p:cNvPr id="8" name="図 7"/>
          <p:cNvPicPr>
            <a:picLocks noChangeAspect="1"/>
          </p:cNvPicPr>
          <p:nvPr/>
        </p:nvPicPr>
        <p:blipFill rotWithShape="1">
          <a:blip r:embed="rId4"/>
          <a:srcRect l="3961" t="12450" r="45952" b="50248"/>
          <a:stretch/>
        </p:blipFill>
        <p:spPr>
          <a:xfrm>
            <a:off x="5352142" y="3947826"/>
            <a:ext cx="6516915" cy="2728686"/>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a:bodyPr>
          <a:lstStyle/>
          <a:p>
            <a:pPr fontAlgn="base"/>
            <a:r>
              <a:rPr lang="ja-JP" altLang="en-US" sz="3200" b="1" dirty="0"/>
              <a:t>２－①災害廃棄物処理モデル事業（近畿ブロック内自治体の対策）</a:t>
            </a: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11</a:t>
            </a:fld>
            <a:endParaRPr kumimoji="1" lang="ja-JP" altLang="en-US"/>
          </a:p>
        </p:txBody>
      </p:sp>
      <p:sp>
        <p:nvSpPr>
          <p:cNvPr id="10" name="四角形吹き出し 9"/>
          <p:cNvSpPr/>
          <p:nvPr/>
        </p:nvSpPr>
        <p:spPr>
          <a:xfrm>
            <a:off x="4266049" y="90640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https://kinki.env.go.jp/recycle/index.html</a:t>
            </a:r>
            <a:endParaRPr kumimoji="1" lang="ja-JP" altLang="en-US" dirty="0">
              <a:latin typeface="HGSｺﾞｼｯｸE" panose="020B0900000000000000" pitchFamily="50" charset="-128"/>
              <a:ea typeface="HGSｺﾞｼｯｸE" panose="020B0900000000000000" pitchFamily="50" charset="-128"/>
            </a:endParaRPr>
          </a:p>
        </p:txBody>
      </p:sp>
      <p:sp>
        <p:nvSpPr>
          <p:cNvPr id="11" name="正方形/長方形 10"/>
          <p:cNvSpPr/>
          <p:nvPr/>
        </p:nvSpPr>
        <p:spPr>
          <a:xfrm>
            <a:off x="9982200" y="4333987"/>
            <a:ext cx="1691496" cy="50165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5"/>
          <a:srcRect l="4264" t="16220" r="52789" b="50645"/>
          <a:stretch/>
        </p:blipFill>
        <p:spPr>
          <a:xfrm>
            <a:off x="5352142" y="1421865"/>
            <a:ext cx="5588000" cy="2423887"/>
          </a:xfrm>
          <a:prstGeom prst="rect">
            <a:avLst/>
          </a:prstGeom>
          <a:ln>
            <a:solidFill>
              <a:schemeClr val="tx1"/>
            </a:solidFill>
          </a:ln>
        </p:spPr>
      </p:pic>
    </p:spTree>
    <p:extLst>
      <p:ext uri="{BB962C8B-B14F-4D97-AF65-F5344CB8AC3E}">
        <p14:creationId xmlns:p14="http://schemas.microsoft.com/office/powerpoint/2010/main" val="384470040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3037" t="5109" r="39848" b="42510"/>
          <a:stretch/>
        </p:blipFill>
        <p:spPr>
          <a:xfrm>
            <a:off x="294467" y="1608613"/>
            <a:ext cx="7431315" cy="3831772"/>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a:bodyPr>
          <a:lstStyle/>
          <a:p>
            <a:pPr fontAlgn="base"/>
            <a:r>
              <a:rPr lang="ja-JP" altLang="en-US" sz="3200" b="1" dirty="0"/>
              <a:t>２－①災害廃棄物処理モデル事業（府県提案型）</a:t>
            </a: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12</a:t>
            </a:fld>
            <a:endParaRPr kumimoji="1" lang="ja-JP" altLang="en-US"/>
          </a:p>
        </p:txBody>
      </p:sp>
      <p:sp>
        <p:nvSpPr>
          <p:cNvPr id="10" name="四角形吹き出し 9"/>
          <p:cNvSpPr/>
          <p:nvPr/>
        </p:nvSpPr>
        <p:spPr>
          <a:xfrm>
            <a:off x="4266049" y="121819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https://kinki.env.go.jp/recycle/post_75_00001.html</a:t>
            </a:r>
            <a:endParaRPr kumimoji="1" lang="ja-JP" altLang="en-US" dirty="0">
              <a:latin typeface="HGSｺﾞｼｯｸE" panose="020B0900000000000000" pitchFamily="50" charset="-128"/>
              <a:ea typeface="HGSｺﾞｼｯｸE" panose="020B0900000000000000" pitchFamily="50" charset="-128"/>
            </a:endParaRPr>
          </a:p>
        </p:txBody>
      </p:sp>
      <p:pic>
        <p:nvPicPr>
          <p:cNvPr id="9" name="図 8"/>
          <p:cNvPicPr>
            <a:picLocks noChangeAspect="1"/>
          </p:cNvPicPr>
          <p:nvPr/>
        </p:nvPicPr>
        <p:blipFill rotWithShape="1">
          <a:blip r:embed="rId4"/>
          <a:srcRect l="6192" t="63513" r="32789" b="11359"/>
          <a:stretch/>
        </p:blipFill>
        <p:spPr>
          <a:xfrm>
            <a:off x="4058172" y="1999036"/>
            <a:ext cx="7939314" cy="1838129"/>
          </a:xfrm>
          <a:prstGeom prst="rect">
            <a:avLst/>
          </a:prstGeom>
          <a:ln>
            <a:solidFill>
              <a:schemeClr val="tx1"/>
            </a:solidFill>
          </a:ln>
        </p:spPr>
      </p:pic>
    </p:spTree>
    <p:extLst>
      <p:ext uri="{BB962C8B-B14F-4D97-AF65-F5344CB8AC3E}">
        <p14:creationId xmlns:p14="http://schemas.microsoft.com/office/powerpoint/2010/main" val="6382756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378" y="2415321"/>
            <a:ext cx="10593422" cy="1766086"/>
          </a:xfrm>
        </p:spPr>
        <p:txBody>
          <a:bodyPr>
            <a:noAutofit/>
          </a:bodyPr>
          <a:lstStyle/>
          <a:p>
            <a:pPr algn="ctr"/>
            <a:r>
              <a:rPr lang="ja-JP" altLang="en-US" sz="5400" b="1" dirty="0">
                <a:latin typeface="ＭＳ Ｐゴシック" panose="020B0600070205080204" pitchFamily="50" charset="-128"/>
              </a:rPr>
              <a:t>３．大阪府ホームページ</a:t>
            </a:r>
            <a:r>
              <a:rPr lang="en-US" altLang="ja-JP" sz="5400" b="1" dirty="0">
                <a:latin typeface="ＭＳ Ｐゴシック" panose="020B0600070205080204" pitchFamily="50" charset="-128"/>
              </a:rPr>
              <a:t/>
            </a:r>
            <a:br>
              <a:rPr lang="en-US" altLang="ja-JP" sz="5400" b="1" dirty="0">
                <a:latin typeface="ＭＳ Ｐゴシック" panose="020B0600070205080204" pitchFamily="50" charset="-128"/>
              </a:rPr>
            </a:br>
            <a:r>
              <a:rPr lang="en-US" altLang="ja-JP" sz="3600" dirty="0">
                <a:latin typeface="+mj-ea"/>
                <a:hlinkClick r:id="rId4"/>
              </a:rPr>
              <a:t>https://www.pref.osaka.lg.jp/shigenjunkan/saigai/</a:t>
            </a:r>
            <a:endParaRPr kumimoji="1" lang="ja-JP" altLang="en-US" sz="3600" b="1" u="sng"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8C174A2-C53D-4A76-B4F3-87135FF9437F}" type="slidenum">
              <a:rPr kumimoji="1" lang="ja-JP" altLang="en-US" smtClean="0"/>
              <a:t>13</a:t>
            </a:fld>
            <a:endParaRPr kumimoji="1" lang="ja-JP" altLang="en-US"/>
          </a:p>
        </p:txBody>
      </p:sp>
    </p:spTree>
    <p:extLst>
      <p:ext uri="{BB962C8B-B14F-4D97-AF65-F5344CB8AC3E}">
        <p14:creationId xmlns:p14="http://schemas.microsoft.com/office/powerpoint/2010/main" val="2588195544"/>
      </p:ext>
    </p:extLst>
  </p:cSld>
  <p:clrMapOvr>
    <a:masterClrMapping/>
  </p:clrMapOvr>
  <mc:AlternateContent xmlns:mc="http://schemas.openxmlformats.org/markup-compatibility/2006" xmlns:p14="http://schemas.microsoft.com/office/powerpoint/2010/main">
    <mc:Choice Requires="p14">
      <p:transition spd="slow" p14:dur="2000" advTm="0">
        <p:sndAc>
          <p:stSnd>
            <p:snd r:embed="rId3" name="chimes.wav"/>
          </p:stSnd>
        </p:sndAc>
      </p:transition>
    </mc:Choice>
    <mc:Fallback xmlns="">
      <p:transition spd="slow" advTm="0">
        <p:sndAc>
          <p:stSnd>
            <p:snd r:embed="rId8"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11961" t="4910" r="18988" b="21547"/>
          <a:stretch/>
        </p:blipFill>
        <p:spPr>
          <a:xfrm>
            <a:off x="294467" y="1101611"/>
            <a:ext cx="8984342" cy="5379748"/>
          </a:xfrm>
          <a:prstGeom prst="rect">
            <a:avLst/>
          </a:prstGeom>
          <a:ln>
            <a:solidFill>
              <a:schemeClr val="tx1"/>
            </a:solidFill>
          </a:ln>
        </p:spPr>
      </p:pic>
      <p:pic>
        <p:nvPicPr>
          <p:cNvPr id="7" name="図 6"/>
          <p:cNvPicPr>
            <a:picLocks noChangeAspect="1"/>
          </p:cNvPicPr>
          <p:nvPr/>
        </p:nvPicPr>
        <p:blipFill rotWithShape="1">
          <a:blip r:embed="rId4"/>
          <a:srcRect l="15077" t="13343" r="52712" b="14000"/>
          <a:stretch/>
        </p:blipFill>
        <p:spPr>
          <a:xfrm>
            <a:off x="7598609" y="1406524"/>
            <a:ext cx="4191000" cy="5314951"/>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a:bodyPr>
          <a:lstStyle/>
          <a:p>
            <a:pPr fontAlgn="base"/>
            <a:r>
              <a:rPr lang="ja-JP" altLang="en-US" sz="3200" b="1" dirty="0"/>
              <a:t>３－①</a:t>
            </a:r>
            <a:r>
              <a:rPr lang="zh-TW" altLang="en-US" sz="3200" b="1" dirty="0">
                <a:latin typeface="ＭＳ Ｐゴシック" panose="020B0600070205080204" pitchFamily="50" charset="-128"/>
                <a:ea typeface="ＭＳ Ｐゴシック" panose="020B0600070205080204" pitchFamily="50" charset="-128"/>
              </a:rPr>
              <a:t>大阪府災害廃棄物処理計画</a:t>
            </a:r>
            <a:endParaRPr lang="ja-JP" altLang="en-US" sz="3200" b="1" dirty="0"/>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14</a:t>
            </a:fld>
            <a:endParaRPr kumimoji="1" lang="ja-JP" altLang="en-US"/>
          </a:p>
        </p:txBody>
      </p:sp>
      <p:sp>
        <p:nvSpPr>
          <p:cNvPr id="10" name="四角形吹き出し 9"/>
          <p:cNvSpPr/>
          <p:nvPr/>
        </p:nvSpPr>
        <p:spPr>
          <a:xfrm>
            <a:off x="4266049" y="90640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https://www.pref.osaka.lg.jp/shigenjunkan/saigai/syori.html</a:t>
            </a:r>
            <a:endParaRPr kumimoji="1" lang="ja-JP" altLang="en-US"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188343723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12720" t="4418" r="18334" b="21444"/>
          <a:stretch/>
        </p:blipFill>
        <p:spPr>
          <a:xfrm>
            <a:off x="231035" y="1296823"/>
            <a:ext cx="8970579" cy="5423339"/>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fontScale="90000"/>
          </a:bodyPr>
          <a:lstStyle/>
          <a:p>
            <a:pPr fontAlgn="base"/>
            <a:r>
              <a:rPr lang="ja-JP" altLang="en-US" sz="3200" b="1" dirty="0"/>
              <a:t>３－②災害廃棄物対策の取組み（市町村・一部事務組合向け研修）</a:t>
            </a: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15</a:t>
            </a:fld>
            <a:endParaRPr kumimoji="1" lang="ja-JP" altLang="en-US"/>
          </a:p>
        </p:txBody>
      </p:sp>
      <p:sp>
        <p:nvSpPr>
          <p:cNvPr id="10" name="四角形吹き出し 9"/>
          <p:cNvSpPr/>
          <p:nvPr/>
        </p:nvSpPr>
        <p:spPr>
          <a:xfrm>
            <a:off x="4266049" y="90640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https://www.pref.osaka.lg.jp/shigenjunkan/saigai/taisaku.html</a:t>
            </a:r>
            <a:endParaRPr kumimoji="1" lang="ja-JP" altLang="en-US" dirty="0">
              <a:latin typeface="HGSｺﾞｼｯｸE" panose="020B0900000000000000" pitchFamily="50" charset="-128"/>
              <a:ea typeface="HGSｺﾞｼｯｸE" panose="020B0900000000000000" pitchFamily="50" charset="-128"/>
            </a:endParaRPr>
          </a:p>
        </p:txBody>
      </p:sp>
      <p:pic>
        <p:nvPicPr>
          <p:cNvPr id="5" name="図 4"/>
          <p:cNvPicPr>
            <a:picLocks noChangeAspect="1"/>
          </p:cNvPicPr>
          <p:nvPr/>
        </p:nvPicPr>
        <p:blipFill rotWithShape="1">
          <a:blip r:embed="rId4"/>
          <a:srcRect l="13326" t="51610" r="18214" b="10238"/>
          <a:stretch/>
        </p:blipFill>
        <p:spPr>
          <a:xfrm>
            <a:off x="3165871" y="2222653"/>
            <a:ext cx="8907518" cy="2790833"/>
          </a:xfrm>
          <a:prstGeom prst="rect">
            <a:avLst/>
          </a:prstGeom>
          <a:ln>
            <a:solidFill>
              <a:schemeClr val="tx1"/>
            </a:solidFill>
          </a:ln>
        </p:spPr>
      </p:pic>
    </p:spTree>
    <p:extLst>
      <p:ext uri="{BB962C8B-B14F-4D97-AF65-F5344CB8AC3E}">
        <p14:creationId xmlns:p14="http://schemas.microsoft.com/office/powerpoint/2010/main" val="396551865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12236" t="5497" r="18213" b="25942"/>
          <a:stretch/>
        </p:blipFill>
        <p:spPr>
          <a:xfrm>
            <a:off x="294467" y="1812610"/>
            <a:ext cx="9049408" cy="5015410"/>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fontScale="90000"/>
          </a:bodyPr>
          <a:lstStyle/>
          <a:p>
            <a:pPr fontAlgn="base"/>
            <a:r>
              <a:rPr lang="ja-JP" altLang="en-US" sz="3200" b="1" dirty="0"/>
              <a:t>３－③災害ごみ処理に係るボランティア連携（令和４年度モデル事業）</a:t>
            </a: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16</a:t>
            </a:fld>
            <a:endParaRPr kumimoji="1" lang="ja-JP" altLang="en-US"/>
          </a:p>
        </p:txBody>
      </p:sp>
      <p:pic>
        <p:nvPicPr>
          <p:cNvPr id="7" name="図 6"/>
          <p:cNvPicPr>
            <a:picLocks noChangeAspect="1"/>
          </p:cNvPicPr>
          <p:nvPr/>
        </p:nvPicPr>
        <p:blipFill rotWithShape="1">
          <a:blip r:embed="rId4"/>
          <a:srcRect l="14134" t="19500" r="18496" b="13693"/>
          <a:stretch/>
        </p:blipFill>
        <p:spPr>
          <a:xfrm>
            <a:off x="3230400" y="1221873"/>
            <a:ext cx="8765628" cy="4887099"/>
          </a:xfrm>
          <a:prstGeom prst="rect">
            <a:avLst/>
          </a:prstGeom>
          <a:ln>
            <a:solidFill>
              <a:schemeClr val="tx1"/>
            </a:solidFill>
          </a:ln>
        </p:spPr>
      </p:pic>
      <p:sp>
        <p:nvSpPr>
          <p:cNvPr id="10" name="四角形吹き出し 9"/>
          <p:cNvSpPr/>
          <p:nvPr/>
        </p:nvSpPr>
        <p:spPr>
          <a:xfrm>
            <a:off x="4378397" y="80147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https://www.pref.osaka.lg.jp/shigenjunkan/saigai/volunteer.html</a:t>
            </a:r>
            <a:endParaRPr kumimoji="1" lang="ja-JP" altLang="en-US"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7171777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378" y="2415321"/>
            <a:ext cx="10593422" cy="1766086"/>
          </a:xfrm>
        </p:spPr>
        <p:txBody>
          <a:bodyPr>
            <a:noAutofit/>
          </a:bodyPr>
          <a:lstStyle/>
          <a:p>
            <a:pPr algn="ctr"/>
            <a:r>
              <a:rPr lang="ja-JP" altLang="en-US" sz="5400" b="1" dirty="0">
                <a:latin typeface="ＭＳ Ｐゴシック" panose="020B0600070205080204" pitchFamily="50" charset="-128"/>
              </a:rPr>
              <a:t>４．国立環境研究所ホームページ</a:t>
            </a:r>
            <a:r>
              <a:rPr lang="en-US" altLang="ja-JP" sz="5400" b="1" dirty="0">
                <a:latin typeface="ＭＳ Ｐゴシック" panose="020B0600070205080204" pitchFamily="50" charset="-128"/>
              </a:rPr>
              <a:t/>
            </a:r>
            <a:br>
              <a:rPr lang="en-US" altLang="ja-JP" sz="5400" b="1" dirty="0">
                <a:latin typeface="ＭＳ Ｐゴシック" panose="020B0600070205080204" pitchFamily="50" charset="-128"/>
              </a:rPr>
            </a:br>
            <a:r>
              <a:rPr lang="en-US" altLang="ja-JP" sz="5400" dirty="0">
                <a:latin typeface="+mj-ea"/>
                <a:hlinkClick r:id="rId4"/>
              </a:rPr>
              <a:t>https://dwasteinfo2.nies.go.jp/</a:t>
            </a:r>
            <a:endParaRPr kumimoji="1" lang="ja-JP" altLang="en-US" sz="5400" b="1" u="sng"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8C174A2-C53D-4A76-B4F3-87135FF9437F}" type="slidenum">
              <a:rPr kumimoji="1" lang="ja-JP" altLang="en-US" smtClean="0"/>
              <a:t>17</a:t>
            </a:fld>
            <a:endParaRPr kumimoji="1" lang="ja-JP" altLang="en-US"/>
          </a:p>
        </p:txBody>
      </p:sp>
    </p:spTree>
    <p:extLst>
      <p:ext uri="{BB962C8B-B14F-4D97-AF65-F5344CB8AC3E}">
        <p14:creationId xmlns:p14="http://schemas.microsoft.com/office/powerpoint/2010/main" val="3452007443"/>
      </p:ext>
    </p:extLst>
  </p:cSld>
  <p:clrMapOvr>
    <a:masterClrMapping/>
  </p:clrMapOvr>
  <mc:AlternateContent xmlns:mc="http://schemas.openxmlformats.org/markup-compatibility/2006" xmlns:p14="http://schemas.microsoft.com/office/powerpoint/2010/main">
    <mc:Choice Requires="p14">
      <p:transition spd="slow" p14:dur="2000" advTm="0">
        <p:sndAc>
          <p:stSnd>
            <p:snd r:embed="rId3" name="chimes.wav"/>
          </p:stSnd>
        </p:sndAc>
      </p:transition>
    </mc:Choice>
    <mc:Fallback xmlns="">
      <p:transition spd="slow" advTm="0">
        <p:sndAc>
          <p:stSnd>
            <p:snd r:embed="rId8"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10589" t="4594" r="16396" b="18069"/>
          <a:stretch/>
        </p:blipFill>
        <p:spPr>
          <a:xfrm>
            <a:off x="184105" y="1038547"/>
            <a:ext cx="9500116" cy="5657239"/>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a:bodyPr>
          <a:lstStyle/>
          <a:p>
            <a:pPr fontAlgn="base"/>
            <a:r>
              <a:rPr lang="ja-JP" altLang="en-US" sz="3200" b="1" dirty="0"/>
              <a:t>４－①</a:t>
            </a:r>
            <a:r>
              <a:rPr lang="ja-JP" altLang="en-US" sz="3200" b="1" dirty="0">
                <a:latin typeface="ＭＳ Ｐゴシック" panose="020B0600070205080204" pitchFamily="50" charset="-128"/>
              </a:rPr>
              <a:t>過去の災害において策定された処理実行計画</a:t>
            </a:r>
            <a:endParaRPr lang="ja-JP" altLang="en-US" sz="3200" b="1" dirty="0"/>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18</a:t>
            </a:fld>
            <a:endParaRPr kumimoji="1" lang="ja-JP" altLang="en-US"/>
          </a:p>
        </p:txBody>
      </p:sp>
      <p:sp>
        <p:nvSpPr>
          <p:cNvPr id="10" name="四角形吹き出し 9"/>
          <p:cNvSpPr/>
          <p:nvPr/>
        </p:nvSpPr>
        <p:spPr>
          <a:xfrm>
            <a:off x="4266049" y="90640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https://dwasteinfo2.nies.go.jp/page/page000015.html</a:t>
            </a:r>
            <a:endParaRPr kumimoji="1" lang="ja-JP" altLang="en-US" dirty="0">
              <a:latin typeface="HGSｺﾞｼｯｸE" panose="020B0900000000000000" pitchFamily="50" charset="-128"/>
              <a:ea typeface="HGSｺﾞｼｯｸE" panose="020B0900000000000000" pitchFamily="50" charset="-128"/>
            </a:endParaRPr>
          </a:p>
        </p:txBody>
      </p:sp>
      <p:pic>
        <p:nvPicPr>
          <p:cNvPr id="8" name="図 7"/>
          <p:cNvPicPr>
            <a:picLocks noChangeAspect="1"/>
          </p:cNvPicPr>
          <p:nvPr/>
        </p:nvPicPr>
        <p:blipFill rotWithShape="1">
          <a:blip r:embed="rId4"/>
          <a:srcRect l="22253" t="31789" r="31016" b="9375"/>
          <a:stretch/>
        </p:blipFill>
        <p:spPr>
          <a:xfrm>
            <a:off x="5959366" y="1464850"/>
            <a:ext cx="6080234" cy="4303987"/>
          </a:xfrm>
          <a:prstGeom prst="rect">
            <a:avLst/>
          </a:prstGeom>
          <a:ln>
            <a:solidFill>
              <a:schemeClr val="tx1"/>
            </a:solidFill>
          </a:ln>
        </p:spPr>
      </p:pic>
      <p:sp>
        <p:nvSpPr>
          <p:cNvPr id="11" name="正方形/長方形 10"/>
          <p:cNvSpPr/>
          <p:nvPr/>
        </p:nvSpPr>
        <p:spPr>
          <a:xfrm>
            <a:off x="3976061" y="2128345"/>
            <a:ext cx="1983305" cy="107205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74800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10782" t="4849" r="16274" b="20151"/>
          <a:stretch/>
        </p:blipFill>
        <p:spPr>
          <a:xfrm>
            <a:off x="289368" y="1101611"/>
            <a:ext cx="9490842" cy="5486400"/>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a:bodyPr>
          <a:lstStyle/>
          <a:p>
            <a:pPr fontAlgn="base"/>
            <a:r>
              <a:rPr lang="ja-JP" altLang="en-US" sz="3200" b="1" dirty="0"/>
              <a:t>４－②災害廃棄物処理計画検索システム</a:t>
            </a:r>
          </a:p>
        </p:txBody>
      </p:sp>
      <p:sp>
        <p:nvSpPr>
          <p:cNvPr id="16" name="正方形/長方形 15"/>
          <p:cNvSpPr/>
          <p:nvPr/>
        </p:nvSpPr>
        <p:spPr>
          <a:xfrm>
            <a:off x="7874245" y="2141532"/>
            <a:ext cx="1983305" cy="107205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19</a:t>
            </a:fld>
            <a:endParaRPr kumimoji="1" lang="ja-JP" altLang="en-US"/>
          </a:p>
        </p:txBody>
      </p:sp>
      <p:sp>
        <p:nvSpPr>
          <p:cNvPr id="17" name="正方形/長方形 16"/>
          <p:cNvSpPr/>
          <p:nvPr/>
        </p:nvSpPr>
        <p:spPr>
          <a:xfrm>
            <a:off x="2857813" y="3785550"/>
            <a:ext cx="6999737" cy="48282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4"/>
          <a:srcRect l="7752" t="13470" r="75890" b="20798"/>
          <a:stretch/>
        </p:blipFill>
        <p:spPr>
          <a:xfrm>
            <a:off x="9780210" y="1408283"/>
            <a:ext cx="2292666" cy="5179728"/>
          </a:xfrm>
          <a:prstGeom prst="rect">
            <a:avLst/>
          </a:prstGeom>
          <a:ln>
            <a:solidFill>
              <a:schemeClr val="tx1"/>
            </a:solidFill>
          </a:ln>
        </p:spPr>
      </p:pic>
      <p:sp>
        <p:nvSpPr>
          <p:cNvPr id="10" name="四角形吹き出し 9"/>
          <p:cNvSpPr/>
          <p:nvPr/>
        </p:nvSpPr>
        <p:spPr>
          <a:xfrm>
            <a:off x="4266049" y="90640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https://dwasteinfo2.nies.go.jp/page/page000261.html</a:t>
            </a:r>
            <a:endParaRPr kumimoji="1" lang="ja-JP" altLang="en-US" dirty="0">
              <a:latin typeface="HGSｺﾞｼｯｸE" panose="020B0900000000000000" pitchFamily="50" charset="-128"/>
              <a:ea typeface="HGSｺﾞｼｯｸE" panose="020B0900000000000000" pitchFamily="50" charset="-128"/>
            </a:endParaRPr>
          </a:p>
        </p:txBody>
      </p:sp>
      <p:sp>
        <p:nvSpPr>
          <p:cNvPr id="12" name="正方形/長方形 11"/>
          <p:cNvSpPr/>
          <p:nvPr/>
        </p:nvSpPr>
        <p:spPr>
          <a:xfrm>
            <a:off x="9960984" y="2926092"/>
            <a:ext cx="1983305" cy="39999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9960983" y="3900542"/>
            <a:ext cx="1983305" cy="39999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9960982" y="4844281"/>
            <a:ext cx="1983305" cy="60024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9934890" y="5936922"/>
            <a:ext cx="1983305" cy="60024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5"/>
          <a:srcRect l="27170" t="9489" r="12646" b="10739"/>
          <a:stretch/>
        </p:blipFill>
        <p:spPr>
          <a:xfrm>
            <a:off x="6793893" y="4362540"/>
            <a:ext cx="2986316" cy="2225471"/>
          </a:xfrm>
          <a:prstGeom prst="rect">
            <a:avLst/>
          </a:prstGeom>
          <a:ln>
            <a:solidFill>
              <a:schemeClr val="tx1"/>
            </a:solidFill>
          </a:ln>
        </p:spPr>
      </p:pic>
      <p:sp>
        <p:nvSpPr>
          <p:cNvPr id="18" name="四角形吹き出し 17"/>
          <p:cNvSpPr/>
          <p:nvPr/>
        </p:nvSpPr>
        <p:spPr>
          <a:xfrm>
            <a:off x="2079000" y="6428684"/>
            <a:ext cx="7523560" cy="390423"/>
          </a:xfrm>
          <a:prstGeom prst="wedgeRectCallout">
            <a:avLst>
              <a:gd name="adj1" fmla="val 52516"/>
              <a:gd name="adj2" fmla="val -13077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https://dwasteinfo.nies.go.jp/plan/plan_db/</a:t>
            </a:r>
            <a:endParaRPr kumimoji="1" lang="ja-JP" altLang="en-US"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383565310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4467" y="139486"/>
            <a:ext cx="11623729" cy="702213"/>
          </a:xfrm>
          <a:ln>
            <a:solidFill>
              <a:schemeClr val="tx1"/>
            </a:solidFill>
          </a:ln>
        </p:spPr>
        <p:txBody>
          <a:bodyPr>
            <a:normAutofit/>
          </a:bodyPr>
          <a:lstStyle/>
          <a:p>
            <a:pPr algn="ctr"/>
            <a:r>
              <a:rPr kumimoji="1" lang="ja-JP" altLang="en-US" sz="4000" b="1" dirty="0">
                <a:latin typeface="+mn-ea"/>
                <a:ea typeface="+mn-ea"/>
              </a:rPr>
              <a:t>環境省の関連ページ</a:t>
            </a:r>
          </a:p>
        </p:txBody>
      </p:sp>
      <p:sp>
        <p:nvSpPr>
          <p:cNvPr id="3" name="コンテンツ プレースホルダー 2"/>
          <p:cNvSpPr>
            <a:spLocks noGrp="1"/>
          </p:cNvSpPr>
          <p:nvPr>
            <p:ph idx="1"/>
          </p:nvPr>
        </p:nvSpPr>
        <p:spPr>
          <a:xfrm>
            <a:off x="277589" y="920529"/>
            <a:ext cx="11682187" cy="6035382"/>
          </a:xfrm>
        </p:spPr>
        <p:txBody>
          <a:bodyPr>
            <a:normAutofit/>
          </a:bodyPr>
          <a:lstStyle/>
          <a:p>
            <a:pPr marL="0" indent="0" algn="just">
              <a:buNone/>
            </a:pPr>
            <a:r>
              <a:rPr lang="ja-JP" altLang="en-US" sz="3500" dirty="0">
                <a:latin typeface="+mj-ea"/>
                <a:ea typeface="+mj-ea"/>
              </a:rPr>
              <a:t>１．環境省ホームページ</a:t>
            </a:r>
            <a:endParaRPr lang="en-US" altLang="ja-JP" sz="3500" dirty="0">
              <a:latin typeface="+mj-ea"/>
              <a:ea typeface="+mj-ea"/>
            </a:endParaRPr>
          </a:p>
          <a:p>
            <a:pPr marL="0" indent="0" algn="just">
              <a:spcBef>
                <a:spcPts val="0"/>
              </a:spcBef>
              <a:buNone/>
            </a:pPr>
            <a:r>
              <a:rPr kumimoji="1" lang="ja-JP" altLang="en-US" sz="3000" dirty="0">
                <a:latin typeface="+mj-ea"/>
                <a:ea typeface="+mj-ea"/>
              </a:rPr>
              <a:t>　</a:t>
            </a:r>
            <a:r>
              <a:rPr kumimoji="1" lang="ja-JP" altLang="en-US" sz="2600" dirty="0">
                <a:latin typeface="+mj-ea"/>
                <a:ea typeface="+mj-ea"/>
              </a:rPr>
              <a:t>災害廃棄物対策サイト（</a:t>
            </a:r>
            <a:r>
              <a:rPr lang="en-US" altLang="ja-JP" sz="2600" dirty="0">
                <a:latin typeface="+mj-ea"/>
                <a:hlinkClick r:id="rId3"/>
              </a:rPr>
              <a:t>http://kouikishori.env.go.jp/</a:t>
            </a:r>
            <a:r>
              <a:rPr lang="ja-JP" altLang="en-US" sz="2600" dirty="0">
                <a:latin typeface="+mj-ea"/>
              </a:rPr>
              <a:t>）において、</a:t>
            </a:r>
            <a:r>
              <a:rPr lang="ja-JP" altLang="en-US" sz="2600" dirty="0"/>
              <a:t>地震や風水害等の自然災害により発生する災害廃棄物の適正かつ円滑・迅速な処理のための対策（対策指針等）についてとりまとめられています。</a:t>
            </a:r>
            <a:endParaRPr kumimoji="1" lang="en-US" altLang="ja-JP" sz="2600" dirty="0">
              <a:latin typeface="+mj-ea"/>
              <a:ea typeface="+mj-ea"/>
            </a:endParaRPr>
          </a:p>
          <a:p>
            <a:pPr marL="971550" lvl="1" indent="-514350" algn="just">
              <a:buFont typeface="+mj-ea"/>
              <a:buAutoNum type="circleNumDbPlain"/>
            </a:pPr>
            <a:r>
              <a:rPr lang="zh-TW" altLang="en-US" sz="2600" dirty="0">
                <a:latin typeface="ＭＳ Ｐゴシック" panose="020B0600070205080204" pitchFamily="50" charset="-128"/>
                <a:ea typeface="ＭＳ Ｐゴシック" panose="020B0600070205080204" pitchFamily="50" charset="-128"/>
              </a:rPr>
              <a:t>災害廃棄物対策</a:t>
            </a:r>
            <a:r>
              <a:rPr lang="ja-JP" altLang="en-US" sz="2600" dirty="0">
                <a:latin typeface="ＭＳ Ｐゴシック" panose="020B0600070205080204" pitchFamily="50" charset="-128"/>
                <a:ea typeface="ＭＳ Ｐゴシック" panose="020B0600070205080204" pitchFamily="50" charset="-128"/>
              </a:rPr>
              <a:t>指針</a:t>
            </a:r>
            <a:endParaRPr lang="en-US" altLang="ja-JP" sz="2600" dirty="0">
              <a:latin typeface="ＭＳ Ｐゴシック" panose="020B0600070205080204" pitchFamily="50" charset="-128"/>
              <a:ea typeface="ＭＳ Ｐゴシック" panose="020B0600070205080204" pitchFamily="50" charset="-128"/>
            </a:endParaRPr>
          </a:p>
          <a:p>
            <a:pPr marL="971550" lvl="1" indent="-514350" algn="just">
              <a:buFont typeface="+mj-ea"/>
              <a:buAutoNum type="circleNumDbPlain"/>
            </a:pPr>
            <a:r>
              <a:rPr lang="ja-JP" altLang="en-US" sz="2600" dirty="0">
                <a:latin typeface="ＭＳ Ｐゴシック" panose="020B0600070205080204" pitchFamily="50" charset="-128"/>
              </a:rPr>
              <a:t>災害時の一般廃棄物処理に関する初動対応の手引き</a:t>
            </a:r>
            <a:endParaRPr kumimoji="1" lang="en-US" altLang="ja-JP" sz="2600" dirty="0">
              <a:latin typeface="ＭＳ Ｐゴシック" panose="020B0600070205080204" pitchFamily="50" charset="-128"/>
              <a:ea typeface="ＭＳ Ｐゴシック" panose="020B0600070205080204" pitchFamily="50" charset="-128"/>
            </a:endParaRPr>
          </a:p>
          <a:p>
            <a:pPr marL="971550" lvl="1" indent="-514350" algn="just">
              <a:buFont typeface="+mj-ea"/>
              <a:buAutoNum type="circleNumDbPlain"/>
            </a:pPr>
            <a:r>
              <a:rPr lang="ja-JP" altLang="en-US" sz="2600" dirty="0">
                <a:latin typeface="ＭＳ Ｐゴシック" panose="020B0600070205080204" pitchFamily="50" charset="-128"/>
              </a:rPr>
              <a:t>国の補助スキームについて（補助金）</a:t>
            </a:r>
            <a:endParaRPr lang="en-US" altLang="ja-JP" sz="2600" dirty="0">
              <a:latin typeface="ＭＳ Ｐゴシック" panose="020B0600070205080204" pitchFamily="50" charset="-128"/>
              <a:ea typeface="ＭＳ Ｐゴシック" panose="020B0600070205080204" pitchFamily="50" charset="-128"/>
            </a:endParaRPr>
          </a:p>
          <a:p>
            <a:pPr marL="971550" lvl="1" indent="-514350" algn="just">
              <a:buFont typeface="+mj-ea"/>
              <a:buAutoNum type="circleNumDbPlain"/>
            </a:pPr>
            <a:r>
              <a:rPr lang="ja-JP" altLang="en-US" sz="2600" dirty="0">
                <a:latin typeface="ＭＳ Ｐゴシック" panose="020B0600070205080204" pitchFamily="50" charset="-128"/>
              </a:rPr>
              <a:t>災害廃棄物処理モデル事業（自治体の対策）　等</a:t>
            </a:r>
            <a:endParaRPr lang="en-US" altLang="ja-JP" sz="2600" dirty="0">
              <a:latin typeface="ＭＳ Ｐゴシック" panose="020B0600070205080204" pitchFamily="50" charset="-128"/>
            </a:endParaRPr>
          </a:p>
          <a:p>
            <a:pPr marL="971550" lvl="1" indent="-514350" algn="just">
              <a:buFont typeface="+mj-ea"/>
              <a:buAutoNum type="circleNumDbPlain"/>
            </a:pPr>
            <a:endParaRPr kumimoji="1" lang="en-US" altLang="ja-JP" sz="2600" dirty="0">
              <a:latin typeface="ＭＳ Ｐゴシック" panose="020B0600070205080204" pitchFamily="50" charset="-128"/>
              <a:ea typeface="ＭＳ Ｐゴシック" panose="020B0600070205080204" pitchFamily="50" charset="-128"/>
            </a:endParaRPr>
          </a:p>
          <a:p>
            <a:pPr marL="0" indent="0" algn="just">
              <a:lnSpc>
                <a:spcPct val="100000"/>
              </a:lnSpc>
              <a:buNone/>
            </a:pPr>
            <a:r>
              <a:rPr lang="ja-JP" altLang="en-US" sz="3500" dirty="0">
                <a:latin typeface="+mj-ea"/>
                <a:ea typeface="+mj-ea"/>
              </a:rPr>
              <a:t>２．環境省近畿地方環境事務所ホームページ</a:t>
            </a:r>
            <a:endParaRPr lang="en-US" altLang="ja-JP" sz="3500" dirty="0">
              <a:latin typeface="+mj-ea"/>
              <a:ea typeface="+mj-ea"/>
            </a:endParaRPr>
          </a:p>
          <a:p>
            <a:pPr marL="0" indent="0" algn="just">
              <a:lnSpc>
                <a:spcPct val="100000"/>
              </a:lnSpc>
              <a:spcBef>
                <a:spcPts val="0"/>
              </a:spcBef>
              <a:buNone/>
            </a:pPr>
            <a:r>
              <a:rPr lang="ja-JP" altLang="en-US" sz="2400" dirty="0">
                <a:latin typeface="+mj-ea"/>
              </a:rPr>
              <a:t>　</a:t>
            </a:r>
            <a:r>
              <a:rPr lang="ja-JP" altLang="en-US" sz="2600" dirty="0">
                <a:latin typeface="+mj-ea"/>
              </a:rPr>
              <a:t>資源循環対策ページ（</a:t>
            </a:r>
            <a:r>
              <a:rPr lang="en-US" altLang="ja-JP" sz="2600" dirty="0">
                <a:latin typeface="+mj-ea"/>
                <a:hlinkClick r:id="rId4"/>
              </a:rPr>
              <a:t>https://kinki.env.go.jp/recycle/index.html</a:t>
            </a:r>
            <a:r>
              <a:rPr lang="ja-JP" altLang="en-US" sz="2600" dirty="0">
                <a:latin typeface="+mj-ea"/>
              </a:rPr>
              <a:t>）において、　　　　　近畿地方環境事務所の取組等についてとりまとめられています。</a:t>
            </a:r>
            <a:endParaRPr lang="en-US" altLang="ja-JP" sz="2600" dirty="0">
              <a:latin typeface="+mj-ea"/>
              <a:ea typeface="+mj-ea"/>
            </a:endParaRPr>
          </a:p>
          <a:p>
            <a:pPr marL="971550" lvl="1" indent="-514350" algn="just">
              <a:buFont typeface="+mj-ea"/>
              <a:buAutoNum type="circleNumDbPlain"/>
            </a:pPr>
            <a:r>
              <a:rPr lang="ja-JP" altLang="en-US" sz="2600" dirty="0">
                <a:latin typeface="ＭＳ Ｐゴシック" panose="020B0600070205080204" pitchFamily="50" charset="-128"/>
                <a:ea typeface="ＭＳ Ｐゴシック" panose="020B0600070205080204" pitchFamily="50" charset="-128"/>
              </a:rPr>
              <a:t>災害廃棄物処理モデル事業（近畿ブロック内自治体の対策）　等</a:t>
            </a:r>
            <a:endParaRPr lang="en-US" altLang="ja-JP" sz="2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2</a:t>
            </a:fld>
            <a:endParaRPr kumimoji="1" lang="ja-JP" altLang="en-US"/>
          </a:p>
        </p:txBody>
      </p:sp>
    </p:spTree>
    <p:extLst>
      <p:ext uri="{BB962C8B-B14F-4D97-AF65-F5344CB8AC3E}">
        <p14:creationId xmlns:p14="http://schemas.microsoft.com/office/powerpoint/2010/main" val="1790482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10726" t="4840" r="15807" b="25520"/>
          <a:stretch/>
        </p:blipFill>
        <p:spPr>
          <a:xfrm>
            <a:off x="294467" y="1315268"/>
            <a:ext cx="9558981" cy="5094237"/>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a:bodyPr>
          <a:lstStyle/>
          <a:p>
            <a:pPr fontAlgn="base"/>
            <a:r>
              <a:rPr lang="ja-JP" altLang="en-US" sz="3200" b="1" dirty="0"/>
              <a:t>４－③仮置場配置図自動作成ツール</a:t>
            </a: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20</a:t>
            </a:fld>
            <a:endParaRPr kumimoji="1" lang="ja-JP" altLang="en-US"/>
          </a:p>
        </p:txBody>
      </p:sp>
      <p:sp>
        <p:nvSpPr>
          <p:cNvPr id="10" name="四角形吹き出し 9"/>
          <p:cNvSpPr/>
          <p:nvPr/>
        </p:nvSpPr>
        <p:spPr>
          <a:xfrm>
            <a:off x="4266049" y="90640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https://dwasteinfo2.nies.go.jp/page/page000295.html</a:t>
            </a:r>
            <a:endParaRPr kumimoji="1" lang="ja-JP" altLang="en-US" dirty="0">
              <a:latin typeface="HGSｺﾞｼｯｸE" panose="020B0900000000000000" pitchFamily="50" charset="-128"/>
              <a:ea typeface="HGSｺﾞｼｯｸE" panose="020B0900000000000000" pitchFamily="50" charset="-128"/>
            </a:endParaRPr>
          </a:p>
        </p:txBody>
      </p:sp>
      <p:sp>
        <p:nvSpPr>
          <p:cNvPr id="13" name="正方形/長方形 12"/>
          <p:cNvSpPr/>
          <p:nvPr/>
        </p:nvSpPr>
        <p:spPr>
          <a:xfrm>
            <a:off x="2853710" y="4467549"/>
            <a:ext cx="6999737" cy="48282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870143" y="2355381"/>
            <a:ext cx="1983305" cy="107205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rotWithShape="1">
          <a:blip r:embed="rId4"/>
          <a:srcRect l="4723" t="14979" r="53231" b="57238"/>
          <a:stretch/>
        </p:blipFill>
        <p:spPr>
          <a:xfrm>
            <a:off x="6356728" y="3516947"/>
            <a:ext cx="5470635" cy="2032362"/>
          </a:xfrm>
          <a:prstGeom prst="rect">
            <a:avLst/>
          </a:prstGeom>
          <a:ln>
            <a:solidFill>
              <a:schemeClr val="tx1"/>
            </a:solidFill>
          </a:ln>
        </p:spPr>
      </p:pic>
      <p:pic>
        <p:nvPicPr>
          <p:cNvPr id="9" name="図 8"/>
          <p:cNvPicPr>
            <a:picLocks noChangeAspect="1"/>
          </p:cNvPicPr>
          <p:nvPr/>
        </p:nvPicPr>
        <p:blipFill rotWithShape="1">
          <a:blip r:embed="rId5"/>
          <a:srcRect l="48343" t="35452" r="16760" b="28987"/>
          <a:stretch/>
        </p:blipFill>
        <p:spPr>
          <a:xfrm>
            <a:off x="8674260" y="4603040"/>
            <a:ext cx="3153103" cy="1806465"/>
          </a:xfrm>
          <a:prstGeom prst="rect">
            <a:avLst/>
          </a:prstGeom>
          <a:ln>
            <a:solidFill>
              <a:schemeClr val="tx1"/>
            </a:solidFill>
          </a:ln>
        </p:spPr>
      </p:pic>
      <p:sp>
        <p:nvSpPr>
          <p:cNvPr id="17" name="四角形吹き出し 16"/>
          <p:cNvSpPr/>
          <p:nvPr/>
        </p:nvSpPr>
        <p:spPr>
          <a:xfrm>
            <a:off x="6909058" y="1518229"/>
            <a:ext cx="4918305" cy="390423"/>
          </a:xfrm>
          <a:prstGeom prst="wedgeRectCallout">
            <a:avLst>
              <a:gd name="adj1" fmla="val 20631"/>
              <a:gd name="adj2" fmla="val 44490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https://www.nies.go.jp/kari-hai/entry</a:t>
            </a:r>
            <a:endParaRPr kumimoji="1" lang="ja-JP" altLang="en-US"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16239322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378" y="2415321"/>
            <a:ext cx="10593422" cy="1766086"/>
          </a:xfrm>
        </p:spPr>
        <p:txBody>
          <a:bodyPr>
            <a:noAutofit/>
          </a:bodyPr>
          <a:lstStyle/>
          <a:p>
            <a:pPr algn="ctr"/>
            <a:r>
              <a:rPr lang="ja-JP" altLang="en-US" sz="5400" b="1" dirty="0">
                <a:latin typeface="ＭＳ Ｐゴシック" panose="020B0600070205080204" pitchFamily="50" charset="-128"/>
              </a:rPr>
              <a:t>ご清聴ありがとうございました</a:t>
            </a:r>
            <a:endParaRPr kumimoji="1" lang="ja-JP" altLang="en-US" sz="5400" b="1" u="sng"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8C174A2-C53D-4A76-B4F3-87135FF9437F}" type="slidenum">
              <a:rPr kumimoji="1" lang="ja-JP" altLang="en-US" smtClean="0"/>
              <a:t>21</a:t>
            </a:fld>
            <a:endParaRPr kumimoji="1" lang="ja-JP" altLang="en-US"/>
          </a:p>
        </p:txBody>
      </p:sp>
    </p:spTree>
    <p:extLst>
      <p:ext uri="{BB962C8B-B14F-4D97-AF65-F5344CB8AC3E}">
        <p14:creationId xmlns:p14="http://schemas.microsoft.com/office/powerpoint/2010/main" val="106216007"/>
      </p:ext>
    </p:extLst>
  </p:cSld>
  <p:clrMapOvr>
    <a:masterClrMapping/>
  </p:clrMapOvr>
  <mc:AlternateContent xmlns:mc="http://schemas.openxmlformats.org/markup-compatibility/2006" xmlns:p14="http://schemas.microsoft.com/office/powerpoint/2010/main">
    <mc:Choice Requires="p14">
      <p:transition spd="slow" p14:dur="2000" advTm="11335"/>
    </mc:Choice>
    <mc:Fallback xmlns="">
      <p:transition spd="slow" advTm="1133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4467" y="139486"/>
            <a:ext cx="11623729" cy="702213"/>
          </a:xfrm>
          <a:ln>
            <a:solidFill>
              <a:schemeClr val="tx1"/>
            </a:solidFill>
          </a:ln>
        </p:spPr>
        <p:txBody>
          <a:bodyPr>
            <a:normAutofit/>
          </a:bodyPr>
          <a:lstStyle/>
          <a:p>
            <a:pPr algn="ctr"/>
            <a:r>
              <a:rPr lang="ja-JP" altLang="en-US" sz="4000" b="1" dirty="0">
                <a:latin typeface="+mn-ea"/>
              </a:rPr>
              <a:t>府及び国立環境研究所の関連ページ</a:t>
            </a:r>
            <a:endParaRPr kumimoji="1" lang="ja-JP" altLang="en-US" sz="4000" b="1" dirty="0">
              <a:latin typeface="+mn-ea"/>
              <a:ea typeface="+mn-ea"/>
            </a:endParaRPr>
          </a:p>
        </p:txBody>
      </p:sp>
      <p:sp>
        <p:nvSpPr>
          <p:cNvPr id="3" name="コンテンツ プレースホルダー 2"/>
          <p:cNvSpPr>
            <a:spLocks noGrp="1"/>
          </p:cNvSpPr>
          <p:nvPr>
            <p:ph idx="1"/>
          </p:nvPr>
        </p:nvSpPr>
        <p:spPr>
          <a:xfrm>
            <a:off x="404001" y="878592"/>
            <a:ext cx="11404659" cy="5764053"/>
          </a:xfrm>
        </p:spPr>
        <p:txBody>
          <a:bodyPr>
            <a:normAutofit/>
          </a:bodyPr>
          <a:lstStyle/>
          <a:p>
            <a:pPr marL="0" indent="0" algn="just">
              <a:buNone/>
            </a:pPr>
            <a:r>
              <a:rPr lang="ja-JP" altLang="en-US" sz="3500" dirty="0">
                <a:latin typeface="+mj-ea"/>
                <a:ea typeface="+mj-ea"/>
              </a:rPr>
              <a:t>３．大阪府ホームページ</a:t>
            </a:r>
            <a:endParaRPr lang="en-US" altLang="ja-JP" sz="3500" dirty="0">
              <a:latin typeface="+mj-ea"/>
              <a:ea typeface="+mj-ea"/>
            </a:endParaRPr>
          </a:p>
          <a:p>
            <a:pPr marL="0" indent="0" algn="just">
              <a:spcBef>
                <a:spcPts val="0"/>
              </a:spcBef>
              <a:buNone/>
            </a:pPr>
            <a:r>
              <a:rPr kumimoji="1" lang="ja-JP" altLang="en-US" sz="3000" dirty="0">
                <a:latin typeface="+mj-ea"/>
                <a:ea typeface="+mj-ea"/>
              </a:rPr>
              <a:t>　</a:t>
            </a:r>
            <a:r>
              <a:rPr kumimoji="1" lang="ja-JP" altLang="en-US" sz="2600" dirty="0">
                <a:latin typeface="+mj-ea"/>
                <a:ea typeface="+mj-ea"/>
              </a:rPr>
              <a:t>災害廃棄物対策ページ（</a:t>
            </a:r>
            <a:r>
              <a:rPr lang="en-US" altLang="ja-JP" sz="2600" dirty="0">
                <a:latin typeface="+mj-ea"/>
                <a:hlinkClick r:id="rId3"/>
              </a:rPr>
              <a:t>https://www.pref.osaka.lg.jp/shigenjunkan/saigai/</a:t>
            </a:r>
            <a:r>
              <a:rPr lang="ja-JP" altLang="en-US" sz="2600" dirty="0">
                <a:latin typeface="+mj-ea"/>
              </a:rPr>
              <a:t>）において、府の計画や取組、市町村・一部事務組合向けの情報を掲載しています。</a:t>
            </a:r>
            <a:endParaRPr kumimoji="1" lang="en-US" altLang="ja-JP" sz="2600" dirty="0">
              <a:latin typeface="+mj-ea"/>
              <a:ea typeface="+mj-ea"/>
            </a:endParaRPr>
          </a:p>
          <a:p>
            <a:pPr marL="971550" lvl="1" indent="-514350" algn="just">
              <a:buFont typeface="+mj-ea"/>
              <a:buAutoNum type="circleNumDbPlain"/>
            </a:pPr>
            <a:r>
              <a:rPr lang="ja-JP" altLang="en-US" sz="2600" dirty="0">
                <a:latin typeface="ＭＳ Ｐゴシック" panose="020B0600070205080204" pitchFamily="50" charset="-128"/>
              </a:rPr>
              <a:t>大阪府災害廃棄物処理計画</a:t>
            </a:r>
            <a:endParaRPr lang="en-US" altLang="ja-JP" sz="2600" dirty="0">
              <a:latin typeface="ＭＳ Ｐゴシック" panose="020B0600070205080204" pitchFamily="50" charset="-128"/>
              <a:ea typeface="ＭＳ Ｐゴシック" panose="020B0600070205080204" pitchFamily="50" charset="-128"/>
            </a:endParaRPr>
          </a:p>
          <a:p>
            <a:pPr marL="971550" lvl="1" indent="-514350" algn="just">
              <a:buFont typeface="+mj-ea"/>
              <a:buAutoNum type="circleNumDbPlain"/>
            </a:pPr>
            <a:r>
              <a:rPr lang="ja-JP" altLang="en-US" sz="2600" dirty="0">
                <a:latin typeface="ＭＳ Ｐゴシック" panose="020B0600070205080204" pitchFamily="50" charset="-128"/>
              </a:rPr>
              <a:t>災害廃棄物対策の取組み（市町村・一部事務組合向け研修）</a:t>
            </a:r>
            <a:endParaRPr kumimoji="1" lang="en-US" altLang="ja-JP" sz="2600" dirty="0">
              <a:latin typeface="ＭＳ Ｐゴシック" panose="020B0600070205080204" pitchFamily="50" charset="-128"/>
              <a:ea typeface="ＭＳ Ｐゴシック" panose="020B0600070205080204" pitchFamily="50" charset="-128"/>
            </a:endParaRPr>
          </a:p>
          <a:p>
            <a:pPr marL="971550" lvl="1" indent="-514350" algn="just">
              <a:buFont typeface="+mj-ea"/>
              <a:buAutoNum type="circleNumDbPlain"/>
            </a:pPr>
            <a:r>
              <a:rPr lang="ja-JP" altLang="en-US" sz="2600" dirty="0">
                <a:latin typeface="ＭＳ Ｐゴシック" panose="020B0600070205080204" pitchFamily="50" charset="-128"/>
              </a:rPr>
              <a:t>災害ごみ処理に係るボランティア連携（令和４年度モデル事業）　等　</a:t>
            </a:r>
            <a:endParaRPr lang="en-US" altLang="ja-JP" sz="2600" dirty="0">
              <a:latin typeface="ＭＳ Ｐゴシック" panose="020B0600070205080204" pitchFamily="50" charset="-128"/>
            </a:endParaRPr>
          </a:p>
          <a:p>
            <a:pPr marL="971550" lvl="1" indent="-514350" algn="just">
              <a:buFont typeface="+mj-ea"/>
              <a:buAutoNum type="circleNumDbPlain"/>
            </a:pPr>
            <a:endParaRPr kumimoji="1" lang="en-US" altLang="ja-JP" sz="2600" dirty="0">
              <a:latin typeface="ＭＳ Ｐゴシック" panose="020B0600070205080204" pitchFamily="50" charset="-128"/>
              <a:ea typeface="ＭＳ Ｐゴシック" panose="020B0600070205080204" pitchFamily="50" charset="-128"/>
            </a:endParaRPr>
          </a:p>
          <a:p>
            <a:pPr marL="0" indent="0" algn="just">
              <a:lnSpc>
                <a:spcPct val="100000"/>
              </a:lnSpc>
              <a:buNone/>
            </a:pPr>
            <a:r>
              <a:rPr lang="ja-JP" altLang="en-US" sz="3500" dirty="0">
                <a:latin typeface="+mj-ea"/>
                <a:ea typeface="+mj-ea"/>
              </a:rPr>
              <a:t>４．国立環境研究所ホームページ</a:t>
            </a:r>
            <a:endParaRPr lang="en-US" altLang="ja-JP" sz="3500" dirty="0">
              <a:latin typeface="+mj-ea"/>
              <a:ea typeface="+mj-ea"/>
            </a:endParaRPr>
          </a:p>
          <a:p>
            <a:pPr marL="0" indent="0" algn="just">
              <a:lnSpc>
                <a:spcPct val="100000"/>
              </a:lnSpc>
              <a:spcBef>
                <a:spcPts val="0"/>
              </a:spcBef>
              <a:buNone/>
            </a:pPr>
            <a:r>
              <a:rPr lang="ja-JP" altLang="en-US" sz="2400" dirty="0">
                <a:latin typeface="+mj-ea"/>
              </a:rPr>
              <a:t>　</a:t>
            </a:r>
            <a:r>
              <a:rPr lang="ja-JP" altLang="en-US" sz="2600" dirty="0">
                <a:latin typeface="+mj-ea"/>
              </a:rPr>
              <a:t>災害廃棄物情報プラットフォーム（</a:t>
            </a:r>
            <a:r>
              <a:rPr lang="en-US" altLang="ja-JP" sz="2600" dirty="0">
                <a:latin typeface="+mj-ea"/>
                <a:hlinkClick r:id="rId4"/>
              </a:rPr>
              <a:t>https://dwasteinfo2.nies.go.jp/</a:t>
            </a:r>
            <a:r>
              <a:rPr lang="ja-JP" altLang="en-US" sz="2600" dirty="0">
                <a:latin typeface="+mj-ea"/>
              </a:rPr>
              <a:t>）において、　　　　　平時の対策、災害時の対応、過去の災害別資料等がとりまとめられています。</a:t>
            </a:r>
            <a:endParaRPr lang="en-US" altLang="ja-JP" sz="2600" dirty="0">
              <a:latin typeface="+mj-ea"/>
              <a:ea typeface="+mj-ea"/>
            </a:endParaRPr>
          </a:p>
          <a:p>
            <a:pPr marL="971550" lvl="1" indent="-514350" algn="just">
              <a:buFont typeface="+mj-ea"/>
              <a:buAutoNum type="circleNumDbPlain"/>
            </a:pPr>
            <a:r>
              <a:rPr lang="ja-JP" altLang="en-US" sz="2600" dirty="0">
                <a:latin typeface="ＭＳ Ｐゴシック" panose="020B0600070205080204" pitchFamily="50" charset="-128"/>
              </a:rPr>
              <a:t>過去の災害において策定された処理実行計画</a:t>
            </a:r>
            <a:endParaRPr lang="en-US" altLang="ja-JP" sz="2600" dirty="0">
              <a:latin typeface="ＭＳ Ｐゴシック" panose="020B0600070205080204" pitchFamily="50" charset="-128"/>
            </a:endParaRPr>
          </a:p>
          <a:p>
            <a:pPr marL="971550" lvl="1" indent="-514350" algn="just">
              <a:buFont typeface="+mj-ea"/>
              <a:buAutoNum type="circleNumDbPlain"/>
            </a:pPr>
            <a:r>
              <a:rPr lang="ja-JP" altLang="en-US" sz="2600" dirty="0">
                <a:latin typeface="ＭＳ Ｐゴシック" panose="020B0600070205080204" pitchFamily="50" charset="-128"/>
              </a:rPr>
              <a:t>災害廃棄物処理計画検索システム　</a:t>
            </a:r>
            <a:endParaRPr lang="en-US" altLang="ja-JP" sz="2600" dirty="0">
              <a:latin typeface="ＭＳ Ｐゴシック" panose="020B0600070205080204" pitchFamily="50" charset="-128"/>
            </a:endParaRPr>
          </a:p>
          <a:p>
            <a:pPr marL="971550" lvl="1" indent="-514350" algn="just">
              <a:buFont typeface="+mj-ea"/>
              <a:buAutoNum type="circleNumDbPlain"/>
            </a:pPr>
            <a:r>
              <a:rPr lang="ja-JP" altLang="en-US" sz="2600" dirty="0">
                <a:latin typeface="ＭＳ Ｐゴシック" panose="020B0600070205080204" pitchFamily="50" charset="-128"/>
              </a:rPr>
              <a:t>仮置場配置図自動作成ツール　等</a:t>
            </a:r>
            <a:endParaRPr lang="en-US" altLang="ja-JP" sz="2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3</a:t>
            </a:fld>
            <a:endParaRPr kumimoji="1" lang="ja-JP" altLang="en-US"/>
          </a:p>
        </p:txBody>
      </p:sp>
    </p:spTree>
    <p:extLst>
      <p:ext uri="{BB962C8B-B14F-4D97-AF65-F5344CB8AC3E}">
        <p14:creationId xmlns:p14="http://schemas.microsoft.com/office/powerpoint/2010/main" val="138884402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378" y="2415321"/>
            <a:ext cx="10593422" cy="1766086"/>
          </a:xfrm>
        </p:spPr>
        <p:txBody>
          <a:bodyPr>
            <a:noAutofit/>
          </a:bodyPr>
          <a:lstStyle/>
          <a:p>
            <a:pPr algn="ctr"/>
            <a:r>
              <a:rPr lang="ja-JP" altLang="en-US" sz="5400" b="1" dirty="0">
                <a:latin typeface="ＭＳ Ｐゴシック" panose="020B0600070205080204" pitchFamily="50" charset="-128"/>
              </a:rPr>
              <a:t>１．環境省ホームページ</a:t>
            </a:r>
            <a:r>
              <a:rPr lang="en-US" altLang="ja-JP" sz="5400" b="1" dirty="0">
                <a:latin typeface="ＭＳ Ｐゴシック" panose="020B0600070205080204" pitchFamily="50" charset="-128"/>
              </a:rPr>
              <a:t/>
            </a:r>
            <a:br>
              <a:rPr lang="en-US" altLang="ja-JP" sz="5400" b="1" dirty="0">
                <a:latin typeface="ＭＳ Ｐゴシック" panose="020B0600070205080204" pitchFamily="50" charset="-128"/>
              </a:rPr>
            </a:br>
            <a:r>
              <a:rPr lang="en-US" altLang="ja-JP" sz="5400" dirty="0">
                <a:latin typeface="+mj-ea"/>
                <a:hlinkClick r:id="rId4"/>
              </a:rPr>
              <a:t>http://kouikishori.env.go.jp/</a:t>
            </a:r>
            <a:endParaRPr kumimoji="1" lang="ja-JP" altLang="en-US" sz="5400" b="1" u="sng"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98C174A2-C53D-4A76-B4F3-87135FF9437F}" type="slidenum">
              <a:rPr kumimoji="1" lang="ja-JP" altLang="en-US" smtClean="0"/>
              <a:t>4</a:t>
            </a:fld>
            <a:endParaRPr kumimoji="1" lang="ja-JP" altLang="en-US"/>
          </a:p>
        </p:txBody>
      </p:sp>
    </p:spTree>
    <p:extLst>
      <p:ext uri="{BB962C8B-B14F-4D97-AF65-F5344CB8AC3E}">
        <p14:creationId xmlns:p14="http://schemas.microsoft.com/office/powerpoint/2010/main" val="4076324038"/>
      </p:ext>
    </p:extLst>
  </p:cSld>
  <p:clrMapOvr>
    <a:masterClrMapping/>
  </p:clrMapOvr>
  <p:transition advTm="0">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12863" t="4963" r="18203" b="20405"/>
          <a:stretch/>
        </p:blipFill>
        <p:spPr>
          <a:xfrm>
            <a:off x="294467" y="1324404"/>
            <a:ext cx="8969189" cy="5459506"/>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a:bodyPr>
          <a:lstStyle/>
          <a:p>
            <a:pPr fontAlgn="base"/>
            <a:r>
              <a:rPr lang="ja-JP" altLang="en-US" sz="3200" b="1" dirty="0"/>
              <a:t>１－①災害廃棄物対策指針</a:t>
            </a: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5</a:t>
            </a:fld>
            <a:endParaRPr kumimoji="1" lang="ja-JP" altLang="en-US"/>
          </a:p>
        </p:txBody>
      </p:sp>
      <p:sp>
        <p:nvSpPr>
          <p:cNvPr id="10" name="四角形吹き出し 9"/>
          <p:cNvSpPr/>
          <p:nvPr/>
        </p:nvSpPr>
        <p:spPr>
          <a:xfrm>
            <a:off x="4266049" y="90640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http://kouikishori.env.go.jp/guidance/guideline/</a:t>
            </a:r>
            <a:endParaRPr kumimoji="1" lang="ja-JP" altLang="en-US" dirty="0">
              <a:latin typeface="HGSｺﾞｼｯｸE" panose="020B0900000000000000" pitchFamily="50" charset="-128"/>
              <a:ea typeface="HGSｺﾞｼｯｸE" panose="020B0900000000000000" pitchFamily="50" charset="-128"/>
            </a:endParaRPr>
          </a:p>
        </p:txBody>
      </p:sp>
      <p:sp>
        <p:nvSpPr>
          <p:cNvPr id="11" name="正方形/長方形 10"/>
          <p:cNvSpPr/>
          <p:nvPr/>
        </p:nvSpPr>
        <p:spPr>
          <a:xfrm>
            <a:off x="370948" y="5510257"/>
            <a:ext cx="1691496" cy="50165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4"/>
          <a:srcRect l="33379" t="48958" r="39960" b="37153"/>
          <a:stretch/>
        </p:blipFill>
        <p:spPr>
          <a:xfrm>
            <a:off x="8201170" y="1785591"/>
            <a:ext cx="3847655" cy="1126928"/>
          </a:xfrm>
          <a:prstGeom prst="rect">
            <a:avLst/>
          </a:prstGeom>
          <a:ln>
            <a:solidFill>
              <a:schemeClr val="tx1"/>
            </a:solidFill>
          </a:ln>
        </p:spPr>
      </p:pic>
    </p:spTree>
    <p:extLst>
      <p:ext uri="{BB962C8B-B14F-4D97-AF65-F5344CB8AC3E}">
        <p14:creationId xmlns:p14="http://schemas.microsoft.com/office/powerpoint/2010/main" val="32707629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32086" t="15625" r="35359" b="11846"/>
          <a:stretch/>
        </p:blipFill>
        <p:spPr>
          <a:xfrm>
            <a:off x="7864288" y="1324404"/>
            <a:ext cx="4235824" cy="5305683"/>
          </a:xfrm>
          <a:prstGeom prst="rect">
            <a:avLst/>
          </a:prstGeom>
          <a:ln>
            <a:solidFill>
              <a:schemeClr val="tx1"/>
            </a:solidFill>
          </a:ln>
        </p:spPr>
      </p:pic>
      <p:pic>
        <p:nvPicPr>
          <p:cNvPr id="3" name="図 2"/>
          <p:cNvPicPr>
            <a:picLocks noChangeAspect="1"/>
          </p:cNvPicPr>
          <p:nvPr/>
        </p:nvPicPr>
        <p:blipFill rotWithShape="1">
          <a:blip r:embed="rId4"/>
          <a:srcRect l="13276" t="5148" r="17686" b="7353"/>
          <a:stretch/>
        </p:blipFill>
        <p:spPr>
          <a:xfrm>
            <a:off x="294467" y="1324404"/>
            <a:ext cx="7464486" cy="5319005"/>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a:bodyPr>
          <a:lstStyle/>
          <a:p>
            <a:pPr fontAlgn="base"/>
            <a:r>
              <a:rPr lang="ja-JP" altLang="en-US" sz="3200" b="1" dirty="0"/>
              <a:t>１－①災害廃棄物対策指針（技術資料・参考資料）</a:t>
            </a: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6</a:t>
            </a:fld>
            <a:endParaRPr kumimoji="1" lang="ja-JP" altLang="en-US"/>
          </a:p>
        </p:txBody>
      </p:sp>
      <p:sp>
        <p:nvSpPr>
          <p:cNvPr id="10" name="四角形吹き出し 9"/>
          <p:cNvSpPr/>
          <p:nvPr/>
        </p:nvSpPr>
        <p:spPr>
          <a:xfrm>
            <a:off x="4266049" y="90640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http://kouikishori.env.go.jp/guidance/download/</a:t>
            </a:r>
            <a:endParaRPr kumimoji="1" lang="ja-JP" altLang="en-US" dirty="0">
              <a:latin typeface="HGSｺﾞｼｯｸE" panose="020B0900000000000000" pitchFamily="50" charset="-128"/>
              <a:ea typeface="HGSｺﾞｼｯｸE" panose="020B0900000000000000" pitchFamily="50" charset="-128"/>
            </a:endParaRPr>
          </a:p>
        </p:txBody>
      </p:sp>
      <p:sp>
        <p:nvSpPr>
          <p:cNvPr id="11" name="正方形/長方形 10"/>
          <p:cNvSpPr/>
          <p:nvPr/>
        </p:nvSpPr>
        <p:spPr>
          <a:xfrm>
            <a:off x="294467" y="4784116"/>
            <a:ext cx="1691496" cy="50165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710676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12853" t="5239" r="18319" b="17579"/>
          <a:stretch/>
        </p:blipFill>
        <p:spPr>
          <a:xfrm>
            <a:off x="294467" y="1137853"/>
            <a:ext cx="8955314" cy="5646057"/>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a:bodyPr>
          <a:lstStyle/>
          <a:p>
            <a:pPr fontAlgn="base"/>
            <a:r>
              <a:rPr lang="ja-JP" altLang="en-US" sz="3200" b="1" dirty="0"/>
              <a:t>１－②災害時の一般廃棄物処理に関する初動対応の手引き</a:t>
            </a: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7</a:t>
            </a:fld>
            <a:endParaRPr kumimoji="1" lang="ja-JP" altLang="en-US"/>
          </a:p>
        </p:txBody>
      </p:sp>
      <p:sp>
        <p:nvSpPr>
          <p:cNvPr id="10" name="四角形吹き出し 9"/>
          <p:cNvSpPr/>
          <p:nvPr/>
        </p:nvSpPr>
        <p:spPr>
          <a:xfrm>
            <a:off x="4266049" y="90640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http://kouikishori.env.go.jp/guidance/initial_response_guide/</a:t>
            </a:r>
            <a:endParaRPr kumimoji="1" lang="ja-JP" altLang="en-US" dirty="0">
              <a:latin typeface="HGSｺﾞｼｯｸE" panose="020B0900000000000000" pitchFamily="50" charset="-128"/>
              <a:ea typeface="HGSｺﾞｼｯｸE" panose="020B0900000000000000" pitchFamily="50" charset="-128"/>
            </a:endParaRPr>
          </a:p>
        </p:txBody>
      </p:sp>
      <p:sp>
        <p:nvSpPr>
          <p:cNvPr id="11" name="正方形/長方形 10"/>
          <p:cNvSpPr/>
          <p:nvPr/>
        </p:nvSpPr>
        <p:spPr>
          <a:xfrm>
            <a:off x="399977" y="6356350"/>
            <a:ext cx="1691496" cy="42756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4"/>
          <a:srcRect l="33825" t="49355" r="21889" b="24711"/>
          <a:stretch/>
        </p:blipFill>
        <p:spPr>
          <a:xfrm>
            <a:off x="6247292" y="1479613"/>
            <a:ext cx="5762171" cy="1897095"/>
          </a:xfrm>
          <a:prstGeom prst="rect">
            <a:avLst/>
          </a:prstGeom>
          <a:ln>
            <a:solidFill>
              <a:schemeClr val="tx1"/>
            </a:solidFill>
          </a:ln>
        </p:spPr>
      </p:pic>
      <p:pic>
        <p:nvPicPr>
          <p:cNvPr id="6" name="図 5"/>
          <p:cNvPicPr>
            <a:picLocks noChangeAspect="1"/>
          </p:cNvPicPr>
          <p:nvPr/>
        </p:nvPicPr>
        <p:blipFill rotWithShape="1">
          <a:blip r:embed="rId5"/>
          <a:srcRect l="20718" t="22443" r="26094" b="15909"/>
          <a:stretch/>
        </p:blipFill>
        <p:spPr>
          <a:xfrm>
            <a:off x="7911982" y="4113780"/>
            <a:ext cx="4097481" cy="2670130"/>
          </a:xfrm>
          <a:prstGeom prst="rect">
            <a:avLst/>
          </a:prstGeom>
          <a:ln>
            <a:solidFill>
              <a:schemeClr val="tx1"/>
            </a:solidFill>
          </a:ln>
        </p:spPr>
      </p:pic>
    </p:spTree>
    <p:extLst>
      <p:ext uri="{BB962C8B-B14F-4D97-AF65-F5344CB8AC3E}">
        <p14:creationId xmlns:p14="http://schemas.microsoft.com/office/powerpoint/2010/main" val="14775461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12853" t="4712" r="20137" b="21557"/>
          <a:stretch/>
        </p:blipFill>
        <p:spPr>
          <a:xfrm>
            <a:off x="294467" y="1246711"/>
            <a:ext cx="8718904" cy="5393576"/>
          </a:xfrm>
          <a:prstGeom prst="rect">
            <a:avLst/>
          </a:prstGeom>
          <a:ln>
            <a:solidFill>
              <a:schemeClr val="tx1"/>
            </a:solidFill>
          </a:ln>
        </p:spPr>
      </p:pic>
      <p:sp>
        <p:nvSpPr>
          <p:cNvPr id="2" name="タイトル 1"/>
          <p:cNvSpPr>
            <a:spLocks noGrp="1"/>
          </p:cNvSpPr>
          <p:nvPr>
            <p:ph type="title"/>
          </p:nvPr>
        </p:nvSpPr>
        <p:spPr>
          <a:xfrm>
            <a:off x="294467" y="204187"/>
            <a:ext cx="11623729" cy="702213"/>
          </a:xfrm>
          <a:ln>
            <a:solidFill>
              <a:schemeClr val="tx1"/>
            </a:solidFill>
          </a:ln>
        </p:spPr>
        <p:txBody>
          <a:bodyPr>
            <a:normAutofit/>
          </a:bodyPr>
          <a:lstStyle/>
          <a:p>
            <a:pPr fontAlgn="base"/>
            <a:r>
              <a:rPr lang="ja-JP" altLang="en-US" sz="3200" b="1" dirty="0"/>
              <a:t>１－③国の補助スキームについて（補助金）</a:t>
            </a: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8</a:t>
            </a:fld>
            <a:endParaRPr kumimoji="1" lang="ja-JP" altLang="en-US"/>
          </a:p>
        </p:txBody>
      </p:sp>
      <p:sp>
        <p:nvSpPr>
          <p:cNvPr id="10" name="四角形吹き出し 9"/>
          <p:cNvSpPr/>
          <p:nvPr/>
        </p:nvSpPr>
        <p:spPr>
          <a:xfrm>
            <a:off x="4266049" y="90640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http://kouikishori.env.go.jp/action/auxiliary_scheme/</a:t>
            </a:r>
            <a:endParaRPr kumimoji="1" lang="ja-JP" altLang="en-US" dirty="0">
              <a:latin typeface="HGSｺﾞｼｯｸE" panose="020B0900000000000000" pitchFamily="50" charset="-128"/>
              <a:ea typeface="HGSｺﾞｼｯｸE" panose="020B0900000000000000" pitchFamily="50" charset="-128"/>
            </a:endParaRPr>
          </a:p>
        </p:txBody>
      </p:sp>
      <p:sp>
        <p:nvSpPr>
          <p:cNvPr id="9" name="正方形/長方形 8"/>
          <p:cNvSpPr/>
          <p:nvPr/>
        </p:nvSpPr>
        <p:spPr>
          <a:xfrm>
            <a:off x="425094" y="5300014"/>
            <a:ext cx="1824619" cy="50165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4"/>
          <a:srcRect l="33713" t="17609" r="26462" b="61504"/>
          <a:stretch/>
        </p:blipFill>
        <p:spPr>
          <a:xfrm>
            <a:off x="6840237" y="1999036"/>
            <a:ext cx="5181601" cy="1527935"/>
          </a:xfrm>
          <a:prstGeom prst="rect">
            <a:avLst/>
          </a:prstGeom>
          <a:ln>
            <a:solidFill>
              <a:schemeClr val="tx1"/>
            </a:solidFill>
          </a:ln>
        </p:spPr>
      </p:pic>
    </p:spTree>
    <p:extLst>
      <p:ext uri="{BB962C8B-B14F-4D97-AF65-F5344CB8AC3E}">
        <p14:creationId xmlns:p14="http://schemas.microsoft.com/office/powerpoint/2010/main" val="119943265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4467" y="139486"/>
            <a:ext cx="11623729" cy="702213"/>
          </a:xfrm>
          <a:ln>
            <a:solidFill>
              <a:schemeClr val="tx1"/>
            </a:solidFill>
          </a:ln>
        </p:spPr>
        <p:txBody>
          <a:bodyPr>
            <a:normAutofit/>
          </a:bodyPr>
          <a:lstStyle/>
          <a:p>
            <a:pPr fontAlgn="base"/>
            <a:r>
              <a:rPr lang="ja-JP" altLang="en-US" sz="3200" b="1" dirty="0"/>
              <a:t>１－④災害廃棄物処理モデル事業（自治体の対策）</a:t>
            </a:r>
          </a:p>
        </p:txBody>
      </p:sp>
      <p:sp>
        <p:nvSpPr>
          <p:cNvPr id="4" name="スライド番号プレースホルダー 3"/>
          <p:cNvSpPr>
            <a:spLocks noGrp="1"/>
          </p:cNvSpPr>
          <p:nvPr>
            <p:ph type="sldNum" sz="quarter" idx="12"/>
          </p:nvPr>
        </p:nvSpPr>
        <p:spPr/>
        <p:txBody>
          <a:bodyPr/>
          <a:lstStyle/>
          <a:p>
            <a:fld id="{98C174A2-C53D-4A76-B4F3-87135FF9437F}" type="slidenum">
              <a:rPr kumimoji="1" lang="ja-JP" altLang="en-US" smtClean="0"/>
              <a:t>9</a:t>
            </a:fld>
            <a:endParaRPr kumimoji="1" lang="ja-JP" altLang="en-US"/>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3115" y="1287225"/>
            <a:ext cx="7691438" cy="5495741"/>
          </a:xfrm>
          <a:prstGeom prst="rect">
            <a:avLst/>
          </a:prstGeom>
          <a:ln>
            <a:solidFill>
              <a:schemeClr val="tx1"/>
            </a:solidFill>
          </a:ln>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917656" y="1287225"/>
            <a:ext cx="4129088" cy="3228975"/>
          </a:xfrm>
          <a:prstGeom prst="rect">
            <a:avLst/>
          </a:prstGeom>
          <a:ln>
            <a:solidFill>
              <a:schemeClr val="tx1"/>
            </a:solidFill>
          </a:ln>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917656" y="4610011"/>
            <a:ext cx="4112419" cy="1809696"/>
          </a:xfrm>
          <a:prstGeom prst="rect">
            <a:avLst/>
          </a:prstGeom>
          <a:ln>
            <a:solidFill>
              <a:schemeClr val="tx1"/>
            </a:solidFill>
          </a:ln>
        </p:spPr>
      </p:pic>
      <p:sp>
        <p:nvSpPr>
          <p:cNvPr id="10" name="四角形吹き出し 9"/>
          <p:cNvSpPr/>
          <p:nvPr/>
        </p:nvSpPr>
        <p:spPr>
          <a:xfrm>
            <a:off x="4266049" y="906400"/>
            <a:ext cx="7523560" cy="390423"/>
          </a:xfrm>
          <a:prstGeom prst="wedgeRectCallout">
            <a:avLst>
              <a:gd name="adj1" fmla="val -39632"/>
              <a:gd name="adj2" fmla="val 6936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latin typeface="HGSｺﾞｼｯｸE" panose="020B0900000000000000" pitchFamily="50" charset="-128"/>
                <a:ea typeface="HGSｺﾞｼｯｸE" panose="020B0900000000000000" pitchFamily="50" charset="-128"/>
              </a:rPr>
              <a:t>http://kouikishori.env.go.jp/strengthening_measures/municipal_measures/</a:t>
            </a:r>
            <a:endParaRPr kumimoji="1" lang="ja-JP" altLang="en-US" dirty="0">
              <a:latin typeface="HGSｺﾞｼｯｸE" panose="020B0900000000000000" pitchFamily="50" charset="-128"/>
              <a:ea typeface="HGSｺﾞｼｯｸE" panose="020B0900000000000000" pitchFamily="50" charset="-128"/>
            </a:endParaRPr>
          </a:p>
        </p:txBody>
      </p:sp>
      <p:sp>
        <p:nvSpPr>
          <p:cNvPr id="11" name="正方形/長方形 10"/>
          <p:cNvSpPr/>
          <p:nvPr/>
        </p:nvSpPr>
        <p:spPr>
          <a:xfrm>
            <a:off x="294467" y="6330528"/>
            <a:ext cx="1691496" cy="50165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63205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610</Words>
  <Application>Microsoft Office PowerPoint</Application>
  <PresentationFormat>ワイド画面</PresentationFormat>
  <Paragraphs>101</Paragraphs>
  <Slides>21</Slides>
  <Notes>21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HGSｺﾞｼｯｸE</vt:lpstr>
      <vt:lpstr>ＭＳ Ｐゴシック</vt:lpstr>
      <vt:lpstr>游ゴシック</vt:lpstr>
      <vt:lpstr>Arial</vt:lpstr>
      <vt:lpstr>Georgia</vt:lpstr>
      <vt:lpstr>Office テーマ</vt:lpstr>
      <vt:lpstr>災害廃棄物対策に関する 基礎的な資料・ホームページの紹介</vt:lpstr>
      <vt:lpstr>環境省の関連ページ</vt:lpstr>
      <vt:lpstr>府及び国立環境研究所の関連ページ</vt:lpstr>
      <vt:lpstr>１．環境省ホームページ http://kouikishori.env.go.jp/</vt:lpstr>
      <vt:lpstr>１－①災害廃棄物対策指針</vt:lpstr>
      <vt:lpstr>１－①災害廃棄物対策指針（技術資料・参考資料）</vt:lpstr>
      <vt:lpstr>１－②災害時の一般廃棄物処理に関する初動対応の手引き</vt:lpstr>
      <vt:lpstr>１－③国の補助スキームについて（補助金）</vt:lpstr>
      <vt:lpstr>１－④災害廃棄物処理モデル事業（自治体の対策）</vt:lpstr>
      <vt:lpstr>２．環境省近畿地方環境事務所ホームページ https://kinki.env.go.jp/recycle/index.html</vt:lpstr>
      <vt:lpstr>２－①災害廃棄物処理モデル事業（近畿ブロック内自治体の対策）</vt:lpstr>
      <vt:lpstr>２－①災害廃棄物処理モデル事業（府県提案型）</vt:lpstr>
      <vt:lpstr>３．大阪府ホームページ https://www.pref.osaka.lg.jp/shigenjunkan/saigai/</vt:lpstr>
      <vt:lpstr>３－①大阪府災害廃棄物処理計画</vt:lpstr>
      <vt:lpstr>３－②災害廃棄物対策の取組み（市町村・一部事務組合向け研修）</vt:lpstr>
      <vt:lpstr>３－③災害ごみ処理に係るボランティア連携（令和４年度モデル事業）</vt:lpstr>
      <vt:lpstr>４．国立環境研究所ホームページ https://dwasteinfo2.nies.go.jp/</vt:lpstr>
      <vt:lpstr>４－①過去の災害において策定された処理実行計画</vt:lpstr>
      <vt:lpstr>４－②災害廃棄物処理計画検索システム</vt:lpstr>
      <vt:lpstr>４－③仮置場配置図自動作成ツール</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2023-07-31T10:45:46Z</dcterms:created>
  <dcterms:modified xsi:type="dcterms:W3CDTF">2023-07-31T10:47:51Z</dcterms:modified>
</cp:coreProperties>
</file>