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8" r:id="rId5"/>
    <p:sldId id="259" r:id="rId6"/>
    <p:sldId id="260" r:id="rId7"/>
    <p:sldId id="262" r:id="rId8"/>
    <p:sldId id="269" r:id="rId9"/>
    <p:sldId id="263" r:id="rId10"/>
    <p:sldId id="264" r:id="rId11"/>
    <p:sldId id="265" r:id="rId12"/>
    <p:sldId id="266" r:id="rId13"/>
    <p:sldId id="267" r:id="rId1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17" autoAdjust="0"/>
    <p:restoredTop sz="94660"/>
  </p:normalViewPr>
  <p:slideViewPr>
    <p:cSldViewPr>
      <p:cViewPr>
        <p:scale>
          <a:sx n="80" d="100"/>
          <a:sy n="80" d="100"/>
        </p:scale>
        <p:origin x="-1008" y="3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png"/><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png"/><Relationship Id="rId4"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C8A272AC-790F-4E7A-872B-C1D86BC2E8CD}" type="datetimeFigureOut">
              <a:rPr kumimoji="1" lang="ja-JP" altLang="en-US" smtClean="0"/>
              <a:t>2018/5/24</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5CD75088-DFF9-40EE-918D-DCA32D575AD4}" type="slidenum">
              <a:rPr kumimoji="1" lang="ja-JP" altLang="en-US" smtClean="0"/>
              <a:t>‹#›</a:t>
            </a:fld>
            <a:endParaRPr kumimoji="1" lang="ja-JP" altLang="en-US"/>
          </a:p>
        </p:txBody>
      </p:sp>
    </p:spTree>
    <p:extLst>
      <p:ext uri="{BB962C8B-B14F-4D97-AF65-F5344CB8AC3E}">
        <p14:creationId xmlns:p14="http://schemas.microsoft.com/office/powerpoint/2010/main" val="42679805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pPr>
              <a:defRPr/>
            </a:pPr>
            <a:r>
              <a:rPr lang="en-US" altLang="ja-JP" smtClean="0"/>
              <a:t>〔</a:t>
            </a:r>
            <a:r>
              <a:rPr lang="ja-JP" altLang="en-US" smtClean="0"/>
              <a:t>高齢社会対策部在宅支援課</a:t>
            </a:r>
            <a:r>
              <a:rPr lang="en-US" altLang="ja-JP" smtClean="0"/>
              <a:t>〕</a:t>
            </a:r>
            <a:endParaRPr lang="ja-JP" altLang="en-US"/>
          </a:p>
        </p:txBody>
      </p:sp>
      <p:sp>
        <p:nvSpPr>
          <p:cNvPr id="5" name="スライド番号プレースホルダー 4"/>
          <p:cNvSpPr>
            <a:spLocks noGrp="1"/>
          </p:cNvSpPr>
          <p:nvPr>
            <p:ph type="sldNum" sz="quarter" idx="11"/>
          </p:nvPr>
        </p:nvSpPr>
        <p:spPr/>
        <p:txBody>
          <a:bodyPr/>
          <a:lstStyle/>
          <a:p>
            <a:pPr>
              <a:defRPr/>
            </a:pPr>
            <a:fld id="{DED80488-49D4-4BF9-91F7-CFDC8331206A}" type="slidenum">
              <a:rPr lang="ja-JP" altLang="en-US" smtClean="0"/>
              <a:pPr>
                <a:defRPr/>
              </a:pPr>
              <a:t>2</a:t>
            </a:fld>
            <a:endParaRPr lang="en-US" altLang="ja-JP"/>
          </a:p>
        </p:txBody>
      </p:sp>
    </p:spTree>
    <p:extLst>
      <p:ext uri="{BB962C8B-B14F-4D97-AF65-F5344CB8AC3E}">
        <p14:creationId xmlns:p14="http://schemas.microsoft.com/office/powerpoint/2010/main" val="3515332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60CDEB6-74F8-49CC-B942-C19E93B02B0C}" type="slidenum">
              <a:rPr kumimoji="1" lang="ja-JP" altLang="en-US" smtClean="0"/>
              <a:t>10</a:t>
            </a:fld>
            <a:endParaRPr kumimoji="1" lang="ja-JP" altLang="en-US"/>
          </a:p>
        </p:txBody>
      </p:sp>
    </p:spTree>
    <p:extLst>
      <p:ext uri="{BB962C8B-B14F-4D97-AF65-F5344CB8AC3E}">
        <p14:creationId xmlns:p14="http://schemas.microsoft.com/office/powerpoint/2010/main" val="1065300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2018/5/24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2018/5/24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2018/5/24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2018/5/24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2018/5/24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2018/5/24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2018/5/24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2018/5/24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2018/5/24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2018/5/24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2018/5/24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2018/5/24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oleObject" Target="../embeddings/oleObject4.bin"/><Relationship Id="rId1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2.wmf"/><Relationship Id="rId12" Type="http://schemas.openxmlformats.org/officeDocument/2006/relationships/image" Target="../media/image3.wmf"/><Relationship Id="rId17" Type="http://schemas.openxmlformats.org/officeDocument/2006/relationships/image" Target="../media/image9.png"/><Relationship Id="rId2" Type="http://schemas.openxmlformats.org/officeDocument/2006/relationships/slideLayout" Target="../slideLayouts/slideLayout2.xml"/><Relationship Id="rId16" Type="http://schemas.openxmlformats.org/officeDocument/2006/relationships/image" Target="../media/image8.png"/><Relationship Id="rId20" Type="http://schemas.openxmlformats.org/officeDocument/2006/relationships/image" Target="../media/image12.jpe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3.bin"/><Relationship Id="rId5" Type="http://schemas.openxmlformats.org/officeDocument/2006/relationships/image" Target="../media/image1.png"/><Relationship Id="rId15" Type="http://schemas.openxmlformats.org/officeDocument/2006/relationships/oleObject" Target="../embeddings/oleObject5.bin"/><Relationship Id="rId10" Type="http://schemas.openxmlformats.org/officeDocument/2006/relationships/image" Target="../media/image7.jpeg"/><Relationship Id="rId19" Type="http://schemas.openxmlformats.org/officeDocument/2006/relationships/image" Target="../media/image11.png"/><Relationship Id="rId4" Type="http://schemas.openxmlformats.org/officeDocument/2006/relationships/oleObject" Target="../embeddings/oleObject1.bin"/><Relationship Id="rId9" Type="http://schemas.openxmlformats.org/officeDocument/2006/relationships/image" Target="../media/image6.jpeg"/><Relationship Id="rId14" Type="http://schemas.openxmlformats.org/officeDocument/2006/relationships/image" Target="../media/image4.wmf"/></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4.wmf"/><Relationship Id="rId18" Type="http://schemas.openxmlformats.org/officeDocument/2006/relationships/image" Target="../media/image13.png"/><Relationship Id="rId26" Type="http://schemas.openxmlformats.org/officeDocument/2006/relationships/image" Target="../media/image11.png"/><Relationship Id="rId3" Type="http://schemas.openxmlformats.org/officeDocument/2006/relationships/oleObject" Target="../embeddings/oleObject6.bin"/><Relationship Id="rId21" Type="http://schemas.openxmlformats.org/officeDocument/2006/relationships/image" Target="../media/image15.png"/><Relationship Id="rId7" Type="http://schemas.openxmlformats.org/officeDocument/2006/relationships/image" Target="../media/image5.jpeg"/><Relationship Id="rId12" Type="http://schemas.openxmlformats.org/officeDocument/2006/relationships/oleObject" Target="../embeddings/oleObject9.bin"/><Relationship Id="rId17" Type="http://schemas.openxmlformats.org/officeDocument/2006/relationships/image" Target="../media/image10.png"/><Relationship Id="rId25" Type="http://schemas.openxmlformats.org/officeDocument/2006/relationships/image" Target="../media/image18.png"/><Relationship Id="rId2" Type="http://schemas.openxmlformats.org/officeDocument/2006/relationships/slideLayout" Target="../slideLayouts/slideLayout2.xml"/><Relationship Id="rId16" Type="http://schemas.openxmlformats.org/officeDocument/2006/relationships/image" Target="../media/image9.png"/><Relationship Id="rId20" Type="http://schemas.openxmlformats.org/officeDocument/2006/relationships/hyperlink" Target="http://4.bp.blogspot.com/-iQ7CUthzPg8/UdYhKuwNgrI/AAAAAAAAV5k/o0tEGbK-PwI/s594/tatemono_koujou.png" TargetMode="External"/><Relationship Id="rId1" Type="http://schemas.openxmlformats.org/officeDocument/2006/relationships/vmlDrawing" Target="../drawings/vmlDrawing2.vml"/><Relationship Id="rId6" Type="http://schemas.openxmlformats.org/officeDocument/2006/relationships/image" Target="../media/image2.wmf"/><Relationship Id="rId11" Type="http://schemas.openxmlformats.org/officeDocument/2006/relationships/image" Target="../media/image3.wmf"/><Relationship Id="rId24" Type="http://schemas.openxmlformats.org/officeDocument/2006/relationships/image" Target="../media/image17.jpeg"/><Relationship Id="rId5" Type="http://schemas.openxmlformats.org/officeDocument/2006/relationships/oleObject" Target="../embeddings/oleObject7.bin"/><Relationship Id="rId15" Type="http://schemas.openxmlformats.org/officeDocument/2006/relationships/image" Target="../media/image8.png"/><Relationship Id="rId23" Type="http://schemas.openxmlformats.org/officeDocument/2006/relationships/image" Target="../media/image16.png"/><Relationship Id="rId10" Type="http://schemas.openxmlformats.org/officeDocument/2006/relationships/oleObject" Target="../embeddings/oleObject8.bin"/><Relationship Id="rId19" Type="http://schemas.openxmlformats.org/officeDocument/2006/relationships/image" Target="../media/image14.png"/><Relationship Id="rId4" Type="http://schemas.openxmlformats.org/officeDocument/2006/relationships/image" Target="../media/image1.png"/><Relationship Id="rId9" Type="http://schemas.openxmlformats.org/officeDocument/2006/relationships/image" Target="../media/image7.jpeg"/><Relationship Id="rId14" Type="http://schemas.openxmlformats.org/officeDocument/2006/relationships/oleObject" Target="../embeddings/oleObject10.bin"/><Relationship Id="rId22" Type="http://schemas.openxmlformats.org/officeDocument/2006/relationships/hyperlink" Target="http://1.bp.blogspot.com/-ct6oL7_T2ak/VSufQH3MbtI/AAAAAAAAs4o/00YajxaRC9o/s800/kensetsu_house_honegumi.png" TargetMode="External"/><Relationship Id="rId27"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png"/><Relationship Id="rId3" Type="http://schemas.openxmlformats.org/officeDocument/2006/relationships/image" Target="../media/image29.jpe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37.png"/><Relationship Id="rId5" Type="http://schemas.openxmlformats.org/officeDocument/2006/relationships/image" Target="../media/image31.jpeg"/><Relationship Id="rId10" Type="http://schemas.openxmlformats.org/officeDocument/2006/relationships/image" Target="../media/image36.png"/><Relationship Id="rId4" Type="http://schemas.openxmlformats.org/officeDocument/2006/relationships/image" Target="../media/image30.jpeg"/><Relationship Id="rId9" Type="http://schemas.openxmlformats.org/officeDocument/2006/relationships/image" Target="../media/image35.png"/><Relationship Id="rId14" Type="http://schemas.openxmlformats.org/officeDocument/2006/relationships/image" Target="../media/image4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035227461"/>
              </p:ext>
            </p:extLst>
          </p:nvPr>
        </p:nvGraphicFramePr>
        <p:xfrm>
          <a:off x="179512" y="1075924"/>
          <a:ext cx="8826015" cy="4729340"/>
        </p:xfrm>
        <a:graphic>
          <a:graphicData uri="http://schemas.openxmlformats.org/drawingml/2006/table">
            <a:tbl>
              <a:tblPr firstRow="1" bandRow="1">
                <a:tableStyleId>{7DF18680-E054-41AD-8BC1-D1AEF772440D}</a:tableStyleId>
              </a:tblPr>
              <a:tblGrid>
                <a:gridCol w="1765203"/>
                <a:gridCol w="1765203"/>
                <a:gridCol w="1765203"/>
                <a:gridCol w="1765203"/>
                <a:gridCol w="1765203"/>
              </a:tblGrid>
              <a:tr h="441491">
                <a:tc rowSpan="2">
                  <a:txBody>
                    <a:bodyP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441491">
                <a:tc vMerge="1">
                  <a:txBody>
                    <a:bodyPr/>
                    <a:lstStyle/>
                    <a:p>
                      <a:endParaRPr kumimoji="1" lang="ja-JP" altLang="en-US"/>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txBody>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製造</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建設</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運輸</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03256">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女性・若者</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若者は</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34</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歳以下</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２７４</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（５２）</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１８８</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（３１）</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５７</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（１４）</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２９</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（７）</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6104">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大学生</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新卒含む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５４</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（８）</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３６</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（５）</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９</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９</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（２）</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6104">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高校生</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１９</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（７）</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１４</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（５）</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（０）</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４</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（２）</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0894">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計</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３４７</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（６７）</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２３８</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（４１）</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６７</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（１５）</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４２</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（１１）</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テキスト ボックス 4"/>
          <p:cNvSpPr txBox="1"/>
          <p:nvPr/>
        </p:nvSpPr>
        <p:spPr>
          <a:xfrm>
            <a:off x="107504" y="5877272"/>
            <a:ext cx="3600400" cy="369332"/>
          </a:xfrm>
          <a:prstGeom prst="rect">
            <a:avLst/>
          </a:prstGeom>
          <a:noFill/>
        </p:spPr>
        <p:txBody>
          <a:bodyPr wrap="square" rtlCol="0">
            <a:spAutoFit/>
          </a:bodyPr>
          <a:lstStyle/>
          <a:p>
            <a:r>
              <a:rPr kumimoji="1" lang="en-US" altLang="ja-JP" dirty="0" smtClean="0"/>
              <a:t>※</a:t>
            </a:r>
            <a:r>
              <a:rPr kumimoji="1" lang="ja-JP" altLang="en-US" dirty="0" smtClean="0"/>
              <a:t>（　）内は女性の就職者数</a:t>
            </a:r>
            <a:endParaRPr kumimoji="1" lang="ja-JP" altLang="en-US" dirty="0"/>
          </a:p>
        </p:txBody>
      </p:sp>
      <p:sp>
        <p:nvSpPr>
          <p:cNvPr id="6" name="テキスト ボックス 5"/>
          <p:cNvSpPr txBox="1"/>
          <p:nvPr/>
        </p:nvSpPr>
        <p:spPr>
          <a:xfrm>
            <a:off x="86686" y="509191"/>
            <a:ext cx="9036496" cy="615553"/>
          </a:xfrm>
          <a:prstGeom prst="rect">
            <a:avLst/>
          </a:prstGeom>
          <a:noFill/>
        </p:spPr>
        <p:txBody>
          <a:bodyPr wrap="square" rtlCol="0">
            <a:spAutoFit/>
          </a:bodyPr>
          <a:lstStyle/>
          <a:p>
            <a:r>
              <a:rPr kumimoji="1" lang="ja-JP" altLang="en-US" b="1" u="sng" dirty="0" smtClean="0">
                <a:latin typeface="メイリオ" panose="020B0604030504040204" pitchFamily="50" charset="-128"/>
                <a:ea typeface="メイリオ" panose="020B0604030504040204" pitchFamily="50" charset="-128"/>
                <a:cs typeface="メイリオ" panose="020B0604030504040204" pitchFamily="50" charset="-128"/>
              </a:rPr>
              <a:t>大阪府の取組：平成</a:t>
            </a:r>
            <a:r>
              <a:rPr kumimoji="1" lang="en-US" altLang="ja-JP" b="1" u="sng" dirty="0" smtClean="0">
                <a:latin typeface="メイリオ" panose="020B0604030504040204" pitchFamily="50" charset="-128"/>
                <a:ea typeface="メイリオ" panose="020B0604030504040204" pitchFamily="50" charset="-128"/>
                <a:cs typeface="メイリオ" panose="020B0604030504040204" pitchFamily="50" charset="-128"/>
              </a:rPr>
              <a:t>29</a:t>
            </a:r>
            <a:r>
              <a:rPr kumimoji="1" lang="ja-JP" altLang="en-US" b="1" u="sng" dirty="0" smtClean="0">
                <a:latin typeface="メイリオ" panose="020B0604030504040204" pitchFamily="50" charset="-128"/>
                <a:ea typeface="メイリオ" panose="020B0604030504040204" pitchFamily="50" charset="-128"/>
                <a:cs typeface="メイリオ" panose="020B0604030504040204" pitchFamily="50" charset="-128"/>
              </a:rPr>
              <a:t>年度</a:t>
            </a:r>
            <a:r>
              <a:rPr kumimoji="1" lang="en-US" altLang="ja-JP" b="1" u="sng" dirty="0" smtClean="0">
                <a:latin typeface="メイリオ" panose="020B0604030504040204" pitchFamily="50" charset="-128"/>
                <a:ea typeface="メイリオ" panose="020B0604030504040204" pitchFamily="50" charset="-128"/>
                <a:cs typeface="メイリオ" panose="020B0604030504040204" pitchFamily="50" charset="-128"/>
              </a:rPr>
              <a:t>OSAKA</a:t>
            </a:r>
            <a:r>
              <a:rPr kumimoji="1" lang="ja-JP" altLang="en-US" b="1" u="sng" dirty="0" smtClean="0">
                <a:latin typeface="メイリオ" panose="020B0604030504040204" pitchFamily="50" charset="-128"/>
                <a:ea typeface="メイリオ" panose="020B0604030504040204" pitchFamily="50" charset="-128"/>
                <a:cs typeface="メイリオ" panose="020B0604030504040204" pitchFamily="50" charset="-128"/>
              </a:rPr>
              <a:t>しごとフィールドにおける就職支援</a:t>
            </a:r>
            <a:endParaRPr kumimoji="1" lang="en-US" altLang="ja-JP" b="1" u="sng"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女性・若者働き方改革推進事業における就職者数</a:t>
            </a:r>
            <a:r>
              <a:rPr kumimoji="1"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H30</a:t>
            </a:r>
            <a:r>
              <a:rPr kumimoji="1"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日</a:t>
            </a:r>
            <a:r>
              <a:rPr kumimoji="1"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時点）</a:t>
            </a:r>
            <a:endPar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179512" y="6146140"/>
            <a:ext cx="6912768" cy="523220"/>
          </a:xfrm>
          <a:prstGeom prst="rect">
            <a:avLst/>
          </a:prstGeom>
          <a:noFill/>
        </p:spPr>
        <p:txBody>
          <a:bodyPr wrap="square" rtlCol="0">
            <a:spAutoFit/>
          </a:bodyPr>
          <a:lstStyle/>
          <a:p>
            <a:r>
              <a:rPr kumimoji="1" lang="ja-JP" altLang="en-US" sz="2400" dirty="0" smtClean="0"/>
              <a:t>ＫＰＩ</a:t>
            </a:r>
            <a:r>
              <a:rPr lang="ja-JP" altLang="en-US" sz="2400" dirty="0"/>
              <a:t> </a:t>
            </a:r>
            <a:r>
              <a:rPr lang="ja-JP" altLang="en-US" sz="2400" dirty="0" smtClean="0"/>
              <a:t>： </a:t>
            </a:r>
            <a:r>
              <a:rPr lang="ja-JP" altLang="en-US" sz="2200" dirty="0"/>
              <a:t>平成</a:t>
            </a:r>
            <a:r>
              <a:rPr lang="en-US" altLang="ja-JP" sz="2400" dirty="0" smtClean="0"/>
              <a:t>29</a:t>
            </a:r>
            <a:r>
              <a:rPr lang="ja-JP" altLang="en-US" sz="2200" dirty="0" smtClean="0"/>
              <a:t>年度</a:t>
            </a:r>
            <a:r>
              <a:rPr lang="ja-JP" altLang="en-US" sz="2400" dirty="0"/>
              <a:t>　</a:t>
            </a:r>
            <a:r>
              <a:rPr lang="en-US" altLang="ja-JP" sz="2400" dirty="0" smtClean="0"/>
              <a:t>190</a:t>
            </a:r>
            <a:r>
              <a:rPr lang="ja-JP" altLang="en-US" sz="2200" dirty="0" smtClean="0"/>
              <a:t>人</a:t>
            </a:r>
            <a:r>
              <a:rPr lang="ja-JP" altLang="en-US" sz="2400" dirty="0"/>
              <a:t> </a:t>
            </a:r>
            <a:r>
              <a:rPr lang="ja-JP" altLang="en-US" sz="2400" dirty="0" smtClean="0"/>
              <a:t>⇒　</a:t>
            </a:r>
            <a:r>
              <a:rPr lang="ja-JP" altLang="en-US" sz="2400" dirty="0"/>
              <a:t>平成</a:t>
            </a:r>
            <a:r>
              <a:rPr lang="en-US" altLang="ja-JP" sz="2800" dirty="0" smtClean="0"/>
              <a:t>30</a:t>
            </a:r>
            <a:r>
              <a:rPr lang="ja-JP" altLang="en-US" sz="2400" dirty="0" smtClean="0"/>
              <a:t>年度　</a:t>
            </a:r>
            <a:r>
              <a:rPr lang="en-US" altLang="ja-JP" sz="2800" dirty="0" smtClean="0"/>
              <a:t>250</a:t>
            </a:r>
            <a:r>
              <a:rPr lang="ja-JP" altLang="en-US" sz="2400" dirty="0" smtClean="0"/>
              <a:t>人</a:t>
            </a:r>
            <a:endParaRPr kumimoji="1" lang="ja-JP" altLang="en-US" sz="2400" dirty="0"/>
          </a:p>
        </p:txBody>
      </p:sp>
      <p:sp>
        <p:nvSpPr>
          <p:cNvPr id="9" name="テキスト ボックス 8"/>
          <p:cNvSpPr txBox="1"/>
          <p:nvPr/>
        </p:nvSpPr>
        <p:spPr>
          <a:xfrm>
            <a:off x="8676456" y="6381328"/>
            <a:ext cx="216024" cy="369332"/>
          </a:xfrm>
          <a:prstGeom prst="rect">
            <a:avLst/>
          </a:prstGeom>
          <a:noFill/>
        </p:spPr>
        <p:txBody>
          <a:bodyPr wrap="square" rtlCol="0">
            <a:spAutoFit/>
          </a:bodyPr>
          <a:lstStyle/>
          <a:p>
            <a:r>
              <a:rPr kumimoji="1"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1</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0" name="正方形/長方形 9"/>
          <p:cNvSpPr/>
          <p:nvPr/>
        </p:nvSpPr>
        <p:spPr>
          <a:xfrm>
            <a:off x="7776456" y="512712"/>
            <a:ext cx="900000" cy="32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b="1" dirty="0" smtClean="0"/>
              <a:t>資料５</a:t>
            </a:r>
            <a:endParaRPr kumimoji="1" lang="ja-JP" altLang="en-US" sz="1200" b="1" dirty="0"/>
          </a:p>
        </p:txBody>
      </p:sp>
    </p:spTree>
    <p:extLst>
      <p:ext uri="{BB962C8B-B14F-4D97-AF65-F5344CB8AC3E}">
        <p14:creationId xmlns:p14="http://schemas.microsoft.com/office/powerpoint/2010/main" val="15207944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8452"/>
            <a:ext cx="9180512" cy="466602"/>
          </a:xfrm>
          <a:prstGeom prst="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b="1" dirty="0" smtClean="0">
                <a:latin typeface="+mj-ea"/>
                <a:ea typeface="+mj-ea"/>
              </a:rPr>
              <a:t>魅力発信ブース／</a:t>
            </a:r>
            <a:r>
              <a:rPr kumimoji="1" lang="en-US" altLang="ja-JP" sz="2800" b="1" dirty="0" smtClean="0">
                <a:latin typeface="+mj-ea"/>
                <a:ea typeface="+mj-ea"/>
              </a:rPr>
              <a:t>WEB</a:t>
            </a:r>
            <a:r>
              <a:rPr kumimoji="1" lang="ja-JP" altLang="en-US" sz="2800" b="1" dirty="0" smtClean="0">
                <a:latin typeface="+mj-ea"/>
                <a:ea typeface="+mj-ea"/>
              </a:rPr>
              <a:t>ページについて</a:t>
            </a:r>
            <a:endParaRPr kumimoji="1" lang="ja-JP" altLang="en-US" sz="2800" b="1" dirty="0">
              <a:latin typeface="+mj-ea"/>
              <a:ea typeface="+mj-ea"/>
            </a:endParaRPr>
          </a:p>
        </p:txBody>
      </p:sp>
      <p:sp>
        <p:nvSpPr>
          <p:cNvPr id="5" name="テキスト ボックス 4"/>
          <p:cNvSpPr txBox="1"/>
          <p:nvPr/>
        </p:nvSpPr>
        <p:spPr>
          <a:xfrm>
            <a:off x="859" y="476672"/>
            <a:ext cx="9143141" cy="307777"/>
          </a:xfrm>
          <a:prstGeom prst="rect">
            <a:avLst/>
          </a:prstGeom>
          <a:noFill/>
        </p:spPr>
        <p:txBody>
          <a:bodyPr wrap="square" rtlCol="0">
            <a:spAutoFit/>
          </a:bodyPr>
          <a:lstStyle/>
          <a:p>
            <a:r>
              <a:rPr lang="ja-JP" altLang="en-US" sz="1400" dirty="0" smtClean="0">
                <a:latin typeface="+mn-ea"/>
              </a:rPr>
              <a:t>魅力発信ブース（建設業界分野）について、更に発信効果を高めるため</a:t>
            </a:r>
            <a:r>
              <a:rPr kumimoji="1" lang="ja-JP" altLang="en-US" sz="1400" dirty="0" smtClean="0">
                <a:latin typeface="+mn-ea"/>
              </a:rPr>
              <a:t>レイアウト、掲載方法等を変更しました。</a:t>
            </a:r>
            <a:endParaRPr kumimoji="1" lang="ja-JP" altLang="en-US" sz="1400" dirty="0">
              <a:latin typeface="+mn-ea"/>
            </a:endParaRPr>
          </a:p>
        </p:txBody>
      </p:sp>
      <p:sp>
        <p:nvSpPr>
          <p:cNvPr id="18" name="正方形/長方形 17"/>
          <p:cNvSpPr/>
          <p:nvPr/>
        </p:nvSpPr>
        <p:spPr>
          <a:xfrm>
            <a:off x="107504" y="1075248"/>
            <a:ext cx="4392488"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19" name="正方形/長方形 18"/>
          <p:cNvSpPr/>
          <p:nvPr/>
        </p:nvSpPr>
        <p:spPr>
          <a:xfrm>
            <a:off x="4644008" y="1075248"/>
            <a:ext cx="4392488"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600" dirty="0" smtClean="0">
              <a:solidFill>
                <a:schemeClr val="tx1"/>
              </a:solidFill>
            </a:endParaRPr>
          </a:p>
        </p:txBody>
      </p:sp>
      <p:sp>
        <p:nvSpPr>
          <p:cNvPr id="20" name="正方形/長方形 19"/>
          <p:cNvSpPr/>
          <p:nvPr/>
        </p:nvSpPr>
        <p:spPr>
          <a:xfrm>
            <a:off x="107504" y="908720"/>
            <a:ext cx="1008112" cy="268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t>変更前</a:t>
            </a:r>
          </a:p>
        </p:txBody>
      </p:sp>
      <p:sp>
        <p:nvSpPr>
          <p:cNvPr id="21" name="正方形/長方形 20"/>
          <p:cNvSpPr/>
          <p:nvPr/>
        </p:nvSpPr>
        <p:spPr>
          <a:xfrm>
            <a:off x="4644008" y="908720"/>
            <a:ext cx="1008112" cy="268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t>変更後</a:t>
            </a:r>
            <a:endParaRPr lang="ja-JP" altLang="en-US" sz="1600" dirty="0"/>
          </a:p>
        </p:txBody>
      </p:sp>
      <p:sp>
        <p:nvSpPr>
          <p:cNvPr id="22" name="テキスト ボックス 21"/>
          <p:cNvSpPr txBox="1"/>
          <p:nvPr/>
        </p:nvSpPr>
        <p:spPr>
          <a:xfrm>
            <a:off x="4657436" y="1200679"/>
            <a:ext cx="4536504" cy="738664"/>
          </a:xfrm>
          <a:prstGeom prst="rect">
            <a:avLst/>
          </a:prstGeom>
          <a:noFill/>
        </p:spPr>
        <p:txBody>
          <a:bodyPr wrap="square" rtlCol="0">
            <a:spAutoFit/>
          </a:bodyPr>
          <a:lstStyle/>
          <a:p>
            <a:r>
              <a:rPr lang="ja-JP" altLang="en-US" sz="1400" dirty="0" smtClean="0">
                <a:solidFill>
                  <a:schemeClr val="tx1"/>
                </a:solidFill>
              </a:rPr>
              <a:t>・建設業で働く人の写真→詳細記事は</a:t>
            </a:r>
            <a:r>
              <a:rPr lang="en-US" altLang="ja-JP" sz="1400" dirty="0" smtClean="0">
                <a:solidFill>
                  <a:schemeClr val="tx1"/>
                </a:solidFill>
              </a:rPr>
              <a:t>WEB</a:t>
            </a:r>
            <a:r>
              <a:rPr lang="ja-JP" altLang="en-US" sz="1400" dirty="0" smtClean="0">
                <a:solidFill>
                  <a:schemeClr val="tx1"/>
                </a:solidFill>
              </a:rPr>
              <a:t>へ</a:t>
            </a:r>
            <a:r>
              <a:rPr lang="ja-JP" altLang="en-US" sz="900" dirty="0" smtClean="0">
                <a:solidFill>
                  <a:schemeClr val="tx1"/>
                </a:solidFill>
              </a:rPr>
              <a:t>（</a:t>
            </a:r>
            <a:r>
              <a:rPr lang="en-US" altLang="ja-JP" sz="900" dirty="0" smtClean="0">
                <a:solidFill>
                  <a:schemeClr val="tx1"/>
                </a:solidFill>
              </a:rPr>
              <a:t>QR</a:t>
            </a:r>
            <a:r>
              <a:rPr lang="ja-JP" altLang="en-US" sz="900" dirty="0" smtClean="0">
                <a:solidFill>
                  <a:schemeClr val="tx1"/>
                </a:solidFill>
              </a:rPr>
              <a:t>コードで誘導） 　</a:t>
            </a:r>
            <a:r>
              <a:rPr lang="ja-JP" altLang="en-US" sz="1400" dirty="0" smtClean="0">
                <a:solidFill>
                  <a:schemeClr val="tx1"/>
                </a:solidFill>
              </a:rPr>
              <a:t>　　　　　　　　　　　　　　　　　　</a:t>
            </a:r>
            <a:endParaRPr lang="en-US" altLang="ja-JP" sz="1400" dirty="0" smtClean="0">
              <a:solidFill>
                <a:schemeClr val="tx1"/>
              </a:solidFill>
            </a:endParaRPr>
          </a:p>
          <a:p>
            <a:r>
              <a:rPr lang="ja-JP" altLang="en-US" sz="1400" dirty="0" smtClean="0">
                <a:solidFill>
                  <a:schemeClr val="tx1"/>
                </a:solidFill>
              </a:rPr>
              <a:t>・プロのライターによる取材・記事発信</a:t>
            </a:r>
            <a:endParaRPr lang="en-US" altLang="ja-JP" sz="1400" dirty="0" smtClean="0">
              <a:solidFill>
                <a:schemeClr val="tx1"/>
              </a:solidFill>
            </a:endParaRPr>
          </a:p>
          <a:p>
            <a:r>
              <a:rPr lang="ja-JP" altLang="en-US" sz="1400" dirty="0" smtClean="0">
                <a:solidFill>
                  <a:schemeClr val="tx1"/>
                </a:solidFill>
              </a:rPr>
              <a:t>・建設業界セミナー、資料等の設置スペースを設定</a:t>
            </a:r>
            <a:endParaRPr lang="en-US" altLang="ja-JP" sz="1400" dirty="0" smtClean="0">
              <a:solidFill>
                <a:schemeClr val="tx1"/>
              </a:solidFill>
            </a:endParaRPr>
          </a:p>
        </p:txBody>
      </p:sp>
      <p:sp>
        <p:nvSpPr>
          <p:cNvPr id="23" name="テキスト ボックス 22"/>
          <p:cNvSpPr txBox="1"/>
          <p:nvPr/>
        </p:nvSpPr>
        <p:spPr>
          <a:xfrm>
            <a:off x="179512" y="1219263"/>
            <a:ext cx="4176464" cy="523220"/>
          </a:xfrm>
          <a:prstGeom prst="rect">
            <a:avLst/>
          </a:prstGeom>
          <a:noFill/>
        </p:spPr>
        <p:txBody>
          <a:bodyPr wrap="square" rtlCol="0">
            <a:spAutoFit/>
          </a:bodyPr>
          <a:lstStyle/>
          <a:p>
            <a:r>
              <a:rPr lang="ja-JP" altLang="en-US" sz="1400" dirty="0" smtClean="0">
                <a:solidFill>
                  <a:schemeClr val="tx1"/>
                </a:solidFill>
              </a:rPr>
              <a:t>・建設業で働く人のインタビュー記事掲載</a:t>
            </a:r>
            <a:endParaRPr lang="en-US" altLang="ja-JP" sz="1400" dirty="0" smtClean="0">
              <a:solidFill>
                <a:schemeClr val="tx1"/>
              </a:solidFill>
            </a:endParaRPr>
          </a:p>
          <a:p>
            <a:r>
              <a:rPr lang="ja-JP" altLang="en-US" sz="1400" dirty="0" smtClean="0">
                <a:solidFill>
                  <a:schemeClr val="tx1"/>
                </a:solidFill>
              </a:rPr>
              <a:t>・建設業</a:t>
            </a:r>
            <a:r>
              <a:rPr lang="ja-JP" altLang="en-US" sz="1400" dirty="0" smtClean="0"/>
              <a:t>で実際に</a:t>
            </a:r>
            <a:r>
              <a:rPr lang="ja-JP" altLang="en-US" sz="1400" dirty="0" smtClean="0">
                <a:solidFill>
                  <a:schemeClr val="tx1"/>
                </a:solidFill>
              </a:rPr>
              <a:t>使用する道具等の展示</a:t>
            </a:r>
          </a:p>
        </p:txBody>
      </p:sp>
      <p:sp>
        <p:nvSpPr>
          <p:cNvPr id="24" name="テキスト ボックス 23"/>
          <p:cNvSpPr txBox="1"/>
          <p:nvPr/>
        </p:nvSpPr>
        <p:spPr>
          <a:xfrm>
            <a:off x="859" y="3122689"/>
            <a:ext cx="3635037" cy="307777"/>
          </a:xfrm>
          <a:prstGeom prst="rect">
            <a:avLst/>
          </a:prstGeom>
          <a:solidFill>
            <a:srgbClr val="FFC000"/>
          </a:solidFill>
          <a:scene3d>
            <a:camera prst="orthographicFront"/>
            <a:lightRig rig="threePt" dir="t"/>
          </a:scene3d>
          <a:sp3d>
            <a:bevelT/>
          </a:sp3d>
        </p:spPr>
        <p:txBody>
          <a:bodyPr wrap="square" rtlCol="0">
            <a:spAutoFit/>
          </a:bodyPr>
          <a:lstStyle/>
          <a:p>
            <a:r>
              <a:rPr lang="ja-JP" altLang="en-US" sz="1400" dirty="0" smtClean="0">
                <a:latin typeface="+mn-ea"/>
              </a:rPr>
              <a:t>プロのライターによる取材・記事発信</a:t>
            </a:r>
            <a:endParaRPr lang="en-US" altLang="ja-JP" sz="1400" dirty="0" smtClean="0">
              <a:latin typeface="+mn-ea"/>
            </a:endParaRPr>
          </a:p>
        </p:txBody>
      </p:sp>
      <p:sp>
        <p:nvSpPr>
          <p:cNvPr id="25" name="テキスト ボックス 24"/>
          <p:cNvSpPr txBox="1"/>
          <p:nvPr/>
        </p:nvSpPr>
        <p:spPr>
          <a:xfrm>
            <a:off x="0" y="3457765"/>
            <a:ext cx="9193940" cy="307777"/>
          </a:xfrm>
          <a:prstGeom prst="rect">
            <a:avLst/>
          </a:prstGeom>
          <a:noFill/>
        </p:spPr>
        <p:txBody>
          <a:bodyPr wrap="square" rtlCol="0">
            <a:spAutoFit/>
          </a:bodyPr>
          <a:lstStyle/>
          <a:p>
            <a:r>
              <a:rPr lang="ja-JP" altLang="en-US" sz="1400" dirty="0" smtClean="0"/>
              <a:t>プロのライターによる取材、記事作成を依頼し、</a:t>
            </a:r>
            <a:r>
              <a:rPr lang="en-US" altLang="ja-JP" sz="1400" dirty="0" smtClean="0"/>
              <a:t>SNS</a:t>
            </a:r>
            <a:r>
              <a:rPr lang="ja-JP" altLang="en-US" sz="1400" dirty="0" smtClean="0"/>
              <a:t>等を活用して発信する。</a:t>
            </a:r>
            <a:endParaRPr lang="en-US" altLang="ja-JP" sz="1400" dirty="0"/>
          </a:p>
        </p:txBody>
      </p:sp>
      <p:sp>
        <p:nvSpPr>
          <p:cNvPr id="27" name="テキスト ボックス 26"/>
          <p:cNvSpPr txBox="1"/>
          <p:nvPr/>
        </p:nvSpPr>
        <p:spPr>
          <a:xfrm>
            <a:off x="764279" y="3842769"/>
            <a:ext cx="6192688" cy="738664"/>
          </a:xfrm>
          <a:prstGeom prst="rect">
            <a:avLst/>
          </a:prstGeom>
          <a:noFill/>
        </p:spPr>
        <p:txBody>
          <a:bodyPr wrap="square" rtlCol="0">
            <a:spAutoFit/>
          </a:bodyPr>
          <a:lstStyle/>
          <a:p>
            <a:r>
              <a:rPr lang="ja-JP" altLang="en-US" sz="1400" dirty="0" smtClean="0">
                <a:solidFill>
                  <a:schemeClr val="tx1"/>
                </a:solidFill>
              </a:rPr>
              <a:t>・インタビュイー・ライター：ニシキドアヤトさん（フォロワー 約</a:t>
            </a:r>
            <a:r>
              <a:rPr lang="en-US" altLang="ja-JP" sz="1400" dirty="0" smtClean="0">
                <a:solidFill>
                  <a:schemeClr val="tx1"/>
                </a:solidFill>
              </a:rPr>
              <a:t>5,000</a:t>
            </a:r>
            <a:r>
              <a:rPr lang="ja-JP" altLang="en-US" sz="1400" dirty="0" smtClean="0">
                <a:solidFill>
                  <a:schemeClr val="tx1"/>
                </a:solidFill>
              </a:rPr>
              <a:t>人）</a:t>
            </a:r>
            <a:endParaRPr lang="en-US" altLang="ja-JP" sz="1400" dirty="0" smtClean="0">
              <a:solidFill>
                <a:schemeClr val="tx1"/>
              </a:solidFill>
            </a:endParaRPr>
          </a:p>
          <a:p>
            <a:r>
              <a:rPr lang="ja-JP" altLang="en-US" sz="1400" dirty="0" smtClean="0"/>
              <a:t>・取材対象：株式会社浪花組（左官業）</a:t>
            </a:r>
            <a:endParaRPr lang="en-US" altLang="ja-JP" sz="1400" dirty="0" smtClean="0"/>
          </a:p>
          <a:p>
            <a:r>
              <a:rPr lang="ja-JP" altLang="en-US" sz="1400" dirty="0" smtClean="0"/>
              <a:t>・記事掲載時期：平成</a:t>
            </a:r>
            <a:r>
              <a:rPr lang="en-US" altLang="ja-JP" sz="1400" dirty="0" smtClean="0"/>
              <a:t>30</a:t>
            </a:r>
            <a:r>
              <a:rPr lang="ja-JP" altLang="en-US" sz="1400" dirty="0" smtClean="0"/>
              <a:t>年</a:t>
            </a:r>
            <a:r>
              <a:rPr lang="en-US" altLang="ja-JP" sz="1400" dirty="0" smtClean="0"/>
              <a:t>4</a:t>
            </a:r>
            <a:r>
              <a:rPr lang="ja-JP" altLang="en-US" sz="1400" dirty="0" smtClean="0"/>
              <a:t>月中（予定）</a:t>
            </a:r>
            <a:r>
              <a:rPr lang="en-US" altLang="ja-JP" sz="1050" dirty="0" smtClean="0"/>
              <a:t>※4</a:t>
            </a:r>
            <a:r>
              <a:rPr lang="ja-JP" altLang="en-US" sz="1050" dirty="0" smtClean="0"/>
              <a:t>月</a:t>
            </a:r>
            <a:r>
              <a:rPr lang="en-US" altLang="ja-JP" sz="1050" dirty="0" smtClean="0"/>
              <a:t>10</a:t>
            </a:r>
            <a:r>
              <a:rPr lang="ja-JP" altLang="en-US" sz="1050" dirty="0" smtClean="0"/>
              <a:t>日取材予定</a:t>
            </a:r>
            <a:endParaRPr lang="en-US" altLang="ja-JP" sz="1050" dirty="0" smtClean="0"/>
          </a:p>
        </p:txBody>
      </p:sp>
      <p:sp>
        <p:nvSpPr>
          <p:cNvPr id="28" name="テキスト ボックス 27"/>
          <p:cNvSpPr txBox="1"/>
          <p:nvPr/>
        </p:nvSpPr>
        <p:spPr>
          <a:xfrm>
            <a:off x="107504" y="3850027"/>
            <a:ext cx="1296144" cy="307777"/>
          </a:xfrm>
          <a:prstGeom prst="rect">
            <a:avLst/>
          </a:prstGeom>
          <a:noFill/>
        </p:spPr>
        <p:txBody>
          <a:bodyPr wrap="square" rtlCol="0">
            <a:spAutoFit/>
          </a:bodyPr>
          <a:lstStyle/>
          <a:p>
            <a:r>
              <a:rPr kumimoji="1" lang="en-US" altLang="ja-JP" sz="1400" dirty="0" smtClean="0"/>
              <a:t>【</a:t>
            </a:r>
            <a:r>
              <a:rPr kumimoji="1" lang="ja-JP" altLang="en-US" sz="1400" dirty="0" smtClean="0"/>
              <a:t>詳細</a:t>
            </a:r>
            <a:r>
              <a:rPr kumimoji="1" lang="en-US" altLang="ja-JP" sz="1400" dirty="0" smtClean="0"/>
              <a:t>】</a:t>
            </a:r>
            <a:endParaRPr kumimoji="1" lang="ja-JP" altLang="en-US" sz="1400" dirty="0"/>
          </a:p>
        </p:txBody>
      </p:sp>
      <p:sp>
        <p:nvSpPr>
          <p:cNvPr id="32" name="テキスト ボックス 31"/>
          <p:cNvSpPr txBox="1"/>
          <p:nvPr/>
        </p:nvSpPr>
        <p:spPr>
          <a:xfrm>
            <a:off x="859" y="2132856"/>
            <a:ext cx="3635037" cy="307777"/>
          </a:xfrm>
          <a:prstGeom prst="rect">
            <a:avLst/>
          </a:prstGeom>
          <a:solidFill>
            <a:srgbClr val="FFC000"/>
          </a:solidFill>
          <a:scene3d>
            <a:camera prst="orthographicFront"/>
            <a:lightRig rig="threePt" dir="t"/>
          </a:scene3d>
          <a:sp3d>
            <a:bevelT/>
          </a:sp3d>
        </p:spPr>
        <p:txBody>
          <a:bodyPr wrap="square" rtlCol="0">
            <a:spAutoFit/>
          </a:bodyPr>
          <a:lstStyle/>
          <a:p>
            <a:r>
              <a:rPr lang="ja-JP" altLang="en-US" sz="1400" dirty="0" smtClean="0">
                <a:solidFill>
                  <a:schemeClr val="tx1"/>
                </a:solidFill>
              </a:rPr>
              <a:t>建設業で働く人のインタビュー記事掲載</a:t>
            </a:r>
            <a:endParaRPr lang="en-US" altLang="ja-JP" sz="1400" dirty="0" smtClean="0">
              <a:solidFill>
                <a:schemeClr val="tx1"/>
              </a:solidFill>
            </a:endParaRPr>
          </a:p>
        </p:txBody>
      </p:sp>
      <p:sp>
        <p:nvSpPr>
          <p:cNvPr id="34" name="テキスト ボックス 33"/>
          <p:cNvSpPr txBox="1"/>
          <p:nvPr/>
        </p:nvSpPr>
        <p:spPr>
          <a:xfrm>
            <a:off x="-1116" y="2492896"/>
            <a:ext cx="9143141" cy="307777"/>
          </a:xfrm>
          <a:prstGeom prst="rect">
            <a:avLst/>
          </a:prstGeom>
          <a:noFill/>
        </p:spPr>
        <p:txBody>
          <a:bodyPr wrap="square" rtlCol="0">
            <a:spAutoFit/>
          </a:bodyPr>
          <a:lstStyle/>
          <a:p>
            <a:r>
              <a:rPr lang="ja-JP" altLang="en-US" sz="1400" dirty="0" smtClean="0">
                <a:latin typeface="+mn-ea"/>
              </a:rPr>
              <a:t>建設業で働く人のインタビュー記事を</a:t>
            </a:r>
            <a:r>
              <a:rPr lang="en-US" altLang="ja-JP" sz="1400" dirty="0" smtClean="0">
                <a:latin typeface="+mn-ea"/>
              </a:rPr>
              <a:t>QR</a:t>
            </a:r>
            <a:r>
              <a:rPr lang="ja-JP" altLang="en-US" sz="1400" dirty="0" smtClean="0">
                <a:latin typeface="+mn-ea"/>
              </a:rPr>
              <a:t>コードを活用して、展示パネル→</a:t>
            </a:r>
            <a:r>
              <a:rPr lang="en-US" altLang="ja-JP" sz="1400" dirty="0" smtClean="0">
                <a:latin typeface="+mn-ea"/>
              </a:rPr>
              <a:t>WEB</a:t>
            </a:r>
            <a:r>
              <a:rPr lang="ja-JP" altLang="en-US" sz="1400" dirty="0" smtClean="0">
                <a:latin typeface="+mn-ea"/>
              </a:rPr>
              <a:t>へ誘導する仕組みをつくる。</a:t>
            </a:r>
            <a:endParaRPr lang="en-US" altLang="ja-JP" sz="1400" dirty="0" smtClean="0">
              <a:latin typeface="+mn-ea"/>
            </a:endParaRPr>
          </a:p>
        </p:txBody>
      </p:sp>
      <p:sp>
        <p:nvSpPr>
          <p:cNvPr id="35" name="テキスト ボックス 34"/>
          <p:cNvSpPr txBox="1"/>
          <p:nvPr/>
        </p:nvSpPr>
        <p:spPr>
          <a:xfrm>
            <a:off x="859" y="4849415"/>
            <a:ext cx="4139093" cy="307777"/>
          </a:xfrm>
          <a:prstGeom prst="rect">
            <a:avLst/>
          </a:prstGeom>
          <a:solidFill>
            <a:srgbClr val="FFC000"/>
          </a:solidFill>
          <a:scene3d>
            <a:camera prst="orthographicFront"/>
            <a:lightRig rig="threePt" dir="t"/>
          </a:scene3d>
          <a:sp3d>
            <a:bevelT/>
          </a:sp3d>
        </p:spPr>
        <p:txBody>
          <a:bodyPr wrap="square" rtlCol="0">
            <a:spAutoFit/>
          </a:bodyPr>
          <a:lstStyle/>
          <a:p>
            <a:r>
              <a:rPr lang="ja-JP" altLang="en-US" sz="1400" dirty="0" smtClean="0">
                <a:solidFill>
                  <a:schemeClr val="tx1"/>
                </a:solidFill>
              </a:rPr>
              <a:t>建設業界セミナー、資料等の設置スペースを設定</a:t>
            </a:r>
            <a:endParaRPr lang="en-US" altLang="ja-JP" sz="1400" dirty="0" smtClean="0">
              <a:solidFill>
                <a:schemeClr val="tx1"/>
              </a:solidFill>
            </a:endParaRPr>
          </a:p>
        </p:txBody>
      </p:sp>
      <p:sp>
        <p:nvSpPr>
          <p:cNvPr id="36" name="テキスト ボックス 35"/>
          <p:cNvSpPr txBox="1"/>
          <p:nvPr/>
        </p:nvSpPr>
        <p:spPr>
          <a:xfrm>
            <a:off x="0" y="5157192"/>
            <a:ext cx="9193940" cy="307777"/>
          </a:xfrm>
          <a:prstGeom prst="rect">
            <a:avLst/>
          </a:prstGeom>
          <a:noFill/>
        </p:spPr>
        <p:txBody>
          <a:bodyPr wrap="square" rtlCol="0">
            <a:spAutoFit/>
          </a:bodyPr>
          <a:lstStyle/>
          <a:p>
            <a:r>
              <a:rPr lang="ja-JP" altLang="en-US" sz="1400" dirty="0" smtClean="0"/>
              <a:t>建設業界に関するセミナーや、合同企業説明会等を広報できるスペースを設置し広報スペースとして活用する。</a:t>
            </a:r>
            <a:endParaRPr lang="en-US" altLang="ja-JP" sz="1400" dirty="0"/>
          </a:p>
        </p:txBody>
      </p:sp>
      <p:sp>
        <p:nvSpPr>
          <p:cNvPr id="29" name="二等辺三角形 28"/>
          <p:cNvSpPr/>
          <p:nvPr/>
        </p:nvSpPr>
        <p:spPr>
          <a:xfrm rot="10800000">
            <a:off x="2987824" y="5589240"/>
            <a:ext cx="3240360" cy="321712"/>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0" y="6002124"/>
            <a:ext cx="9193940" cy="461665"/>
          </a:xfrm>
          <a:prstGeom prst="rect">
            <a:avLst/>
          </a:prstGeom>
          <a:noFill/>
        </p:spPr>
        <p:txBody>
          <a:bodyPr wrap="square" rtlCol="0">
            <a:spAutoFit/>
          </a:bodyPr>
          <a:lstStyle/>
          <a:p>
            <a:pPr algn="ctr"/>
            <a:r>
              <a:rPr lang="ja-JP" altLang="en-US" sz="2400" b="1" dirty="0" smtClean="0">
                <a:solidFill>
                  <a:srgbClr val="C00000"/>
                </a:solidFill>
                <a:latin typeface="+mn-ea"/>
              </a:rPr>
              <a:t>展示パネル＋</a:t>
            </a:r>
            <a:r>
              <a:rPr lang="en-US" altLang="ja-JP" sz="2400" b="1" dirty="0" smtClean="0">
                <a:solidFill>
                  <a:srgbClr val="C00000"/>
                </a:solidFill>
                <a:latin typeface="+mn-ea"/>
              </a:rPr>
              <a:t>WEB</a:t>
            </a:r>
            <a:r>
              <a:rPr lang="ja-JP" altLang="en-US" sz="2400" b="1" dirty="0" smtClean="0">
                <a:solidFill>
                  <a:srgbClr val="C00000"/>
                </a:solidFill>
                <a:latin typeface="+mn-ea"/>
              </a:rPr>
              <a:t>を活用し、若者等への魅力発信を更に強化</a:t>
            </a:r>
            <a:endParaRPr lang="en-US" altLang="ja-JP" sz="2400" b="1" dirty="0">
              <a:solidFill>
                <a:srgbClr val="C00000"/>
              </a:solidFill>
              <a:latin typeface="+mn-ea"/>
            </a:endParaRPr>
          </a:p>
        </p:txBody>
      </p:sp>
      <p:pic>
        <p:nvPicPr>
          <p:cNvPr id="1028" name="Picture 4" descr="ニシキドアヤト"/>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5453" y="3484311"/>
            <a:ext cx="1119944" cy="111994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22861"/>
          <a:stretch/>
        </p:blipFill>
        <p:spPr bwMode="auto">
          <a:xfrm>
            <a:off x="7180833" y="4044284"/>
            <a:ext cx="1678749" cy="3737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31401" y="3573016"/>
            <a:ext cx="468052" cy="427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正方形/長方形 25"/>
          <p:cNvSpPr/>
          <p:nvPr/>
        </p:nvSpPr>
        <p:spPr>
          <a:xfrm>
            <a:off x="395536" y="5949280"/>
            <a:ext cx="8464046" cy="514509"/>
          </a:xfrm>
          <a:prstGeom prst="rect">
            <a:avLst/>
          </a:prstGeom>
          <a:noFill/>
          <a:ln w="82550"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31" name="テキスト ボックス 30"/>
          <p:cNvSpPr txBox="1"/>
          <p:nvPr/>
        </p:nvSpPr>
        <p:spPr>
          <a:xfrm>
            <a:off x="8676456" y="6474822"/>
            <a:ext cx="517484" cy="369332"/>
          </a:xfrm>
          <a:prstGeom prst="rect">
            <a:avLst/>
          </a:prstGeom>
          <a:noFill/>
        </p:spPr>
        <p:txBody>
          <a:bodyPr wrap="square" rtlCol="0">
            <a:spAutoFit/>
          </a:bodyPr>
          <a:lstStyle/>
          <a:p>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10</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1699005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Oval 3"/>
          <p:cNvSpPr>
            <a:spLocks noChangeArrowheads="1"/>
          </p:cNvSpPr>
          <p:nvPr/>
        </p:nvSpPr>
        <p:spPr bwMode="auto">
          <a:xfrm>
            <a:off x="514513" y="5141241"/>
            <a:ext cx="4323362" cy="1528120"/>
          </a:xfrm>
          <a:prstGeom prst="ellipse">
            <a:avLst/>
          </a:prstGeom>
          <a:gradFill rotWithShape="0">
            <a:gsLst>
              <a:gs pos="0">
                <a:srgbClr val="FFCC99">
                  <a:gamma/>
                  <a:tint val="0"/>
                  <a:invGamma/>
                </a:srgbClr>
              </a:gs>
              <a:gs pos="100000">
                <a:srgbClr val="FFCC99"/>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ja-JP" altLang="en-US"/>
          </a:p>
        </p:txBody>
      </p:sp>
      <p:sp>
        <p:nvSpPr>
          <p:cNvPr id="494" name="角丸四角形 493"/>
          <p:cNvSpPr/>
          <p:nvPr/>
        </p:nvSpPr>
        <p:spPr>
          <a:xfrm>
            <a:off x="3309090" y="5478162"/>
            <a:ext cx="1493054" cy="850006"/>
          </a:xfrm>
          <a:prstGeom prst="roundRect">
            <a:avLst/>
          </a:prstGeom>
          <a:solidFill>
            <a:schemeClr val="bg1"/>
          </a:solidFill>
          <a:ln w="12700">
            <a:prstDash val="sysDash"/>
          </a:ln>
        </p:spPr>
        <p:style>
          <a:lnRef idx="2">
            <a:schemeClr val="accent1"/>
          </a:lnRef>
          <a:fillRef idx="1">
            <a:schemeClr val="lt1"/>
          </a:fillRef>
          <a:effectRef idx="0">
            <a:schemeClr val="accent1"/>
          </a:effectRef>
          <a:fontRef idx="minor">
            <a:schemeClr val="dk1"/>
          </a:fontRef>
        </p:style>
        <p:txBody>
          <a:bodyPr lIns="91429" tIns="45715" rIns="91429" bIns="45715" rtlCol="0" anchor="t" anchorCtr="0"/>
          <a:lstStyle/>
          <a:p>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947092667"/>
              </p:ext>
            </p:extLst>
          </p:nvPr>
        </p:nvGraphicFramePr>
        <p:xfrm>
          <a:off x="2355884" y="3191939"/>
          <a:ext cx="597877" cy="360519"/>
        </p:xfrm>
        <a:graphic>
          <a:graphicData uri="http://schemas.openxmlformats.org/presentationml/2006/ole">
            <mc:AlternateContent xmlns:mc="http://schemas.openxmlformats.org/markup-compatibility/2006">
              <mc:Choice xmlns:v="urn:schemas-microsoft-com:vml" Requires="v">
                <p:oleObj spid="_x0000_s1056" name="ｸﾘｯﾌﾟ" r:id="rId4" imgW="1161597" imgH="1428571" progId="MS_ClipArt_Gallery">
                  <p:embed/>
                </p:oleObj>
              </mc:Choice>
              <mc:Fallback>
                <p:oleObj name="ｸﾘｯﾌﾟ" r:id="rId4" imgW="1161597" imgH="1428571" progId="MS_ClipArt_Gallery">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5884" y="3191939"/>
                        <a:ext cx="597877" cy="360519"/>
                      </a:xfrm>
                      <a:prstGeom prst="rect">
                        <a:avLst/>
                      </a:prstGeom>
                      <a:noFill/>
                      <a:ln>
                        <a:noFill/>
                      </a:ln>
                      <a:effectLst/>
                      <a:extLst/>
                    </p:spPr>
                  </p:pic>
                </p:oleObj>
              </mc:Fallback>
            </mc:AlternateContent>
          </a:graphicData>
        </a:graphic>
      </p:graphicFrame>
      <p:graphicFrame>
        <p:nvGraphicFramePr>
          <p:cNvPr id="7" name="Object 17"/>
          <p:cNvGraphicFramePr>
            <a:graphicFrameLocks noChangeAspect="1"/>
          </p:cNvGraphicFramePr>
          <p:nvPr>
            <p:extLst>
              <p:ext uri="{D42A27DB-BD31-4B8C-83A1-F6EECF244321}">
                <p14:modId xmlns:p14="http://schemas.microsoft.com/office/powerpoint/2010/main" val="845906785"/>
              </p:ext>
            </p:extLst>
          </p:nvPr>
        </p:nvGraphicFramePr>
        <p:xfrm>
          <a:off x="2485304" y="2971966"/>
          <a:ext cx="637412" cy="601051"/>
        </p:xfrm>
        <a:graphic>
          <a:graphicData uri="http://schemas.openxmlformats.org/presentationml/2006/ole">
            <mc:AlternateContent xmlns:mc="http://schemas.openxmlformats.org/markup-compatibility/2006">
              <mc:Choice xmlns:v="urn:schemas-microsoft-com:vml" Requires="v">
                <p:oleObj spid="_x0000_s1057" name="ｸﾘｯﾌﾟ" r:id="rId6" imgW="2287440" imgH="1754640" progId="MS_ClipArt_Gallery.2">
                  <p:embed/>
                </p:oleObj>
              </mc:Choice>
              <mc:Fallback>
                <p:oleObj name="ｸﾘｯﾌﾟ" r:id="rId6" imgW="2287440" imgH="175464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5304" y="2971966"/>
                        <a:ext cx="637412" cy="601051"/>
                      </a:xfrm>
                      <a:prstGeom prst="rect">
                        <a:avLst/>
                      </a:prstGeom>
                      <a:noFill/>
                      <a:ln>
                        <a:noFill/>
                      </a:ln>
                      <a:effectLst/>
                      <a:extLst/>
                    </p:spPr>
                  </p:pic>
                </p:oleObj>
              </mc:Fallback>
            </mc:AlternateContent>
          </a:graphicData>
        </a:graphic>
      </p:graphicFrame>
      <p:sp>
        <p:nvSpPr>
          <p:cNvPr id="8" name="Oval 3"/>
          <p:cNvSpPr>
            <a:spLocks noChangeArrowheads="1"/>
          </p:cNvSpPr>
          <p:nvPr/>
        </p:nvSpPr>
        <p:spPr bwMode="auto">
          <a:xfrm>
            <a:off x="783271" y="1496302"/>
            <a:ext cx="3988135" cy="2220731"/>
          </a:xfrm>
          <a:prstGeom prst="ellipse">
            <a:avLst/>
          </a:prstGeom>
          <a:gradFill rotWithShape="0">
            <a:gsLst>
              <a:gs pos="0">
                <a:srgbClr val="FFCC99">
                  <a:gamma/>
                  <a:tint val="0"/>
                  <a:invGamma/>
                </a:srgbClr>
              </a:gs>
              <a:gs pos="100000">
                <a:srgbClr val="FFCC99"/>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ja-JP" altLang="en-US"/>
          </a:p>
        </p:txBody>
      </p:sp>
      <p:sp>
        <p:nvSpPr>
          <p:cNvPr id="9" name="円/楕円 8"/>
          <p:cNvSpPr/>
          <p:nvPr/>
        </p:nvSpPr>
        <p:spPr>
          <a:xfrm>
            <a:off x="872412" y="2754852"/>
            <a:ext cx="3699587" cy="962181"/>
          </a:xfrm>
          <a:prstGeom prst="ellipse">
            <a:avLst/>
          </a:prstGeom>
          <a:solidFill>
            <a:schemeClr val="bg1"/>
          </a:solidFill>
          <a:ln w="12700">
            <a:solidFill>
              <a:schemeClr val="bg1"/>
            </a:solidFill>
          </a:ln>
        </p:spPr>
        <p:style>
          <a:lnRef idx="1">
            <a:schemeClr val="accent1"/>
          </a:lnRef>
          <a:fillRef idx="2">
            <a:schemeClr val="accent1"/>
          </a:fillRef>
          <a:effectRef idx="1">
            <a:schemeClr val="accent1"/>
          </a:effectRef>
          <a:fontRef idx="minor">
            <a:schemeClr val="dk1"/>
          </a:fontRef>
        </p:style>
        <p:txBody>
          <a:bodyPr lIns="91420" tIns="45713" rIns="91420" bIns="45713" anchor="ctr"/>
          <a:lstStyle/>
          <a:p>
            <a:pPr algn="ctr">
              <a:defRPr/>
            </a:pPr>
            <a:endParaRPr lang="ja-JP" altLang="en-US" spc="-100">
              <a:solidFill>
                <a:prstClr val="black"/>
              </a:solidFill>
            </a:endParaRPr>
          </a:p>
        </p:txBody>
      </p:sp>
      <p:sp>
        <p:nvSpPr>
          <p:cNvPr id="10" name="角丸四角形 9"/>
          <p:cNvSpPr/>
          <p:nvPr/>
        </p:nvSpPr>
        <p:spPr>
          <a:xfrm>
            <a:off x="916208" y="2492897"/>
            <a:ext cx="3722260" cy="10486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p:cNvGrpSpPr/>
          <p:nvPr/>
        </p:nvGrpSpPr>
        <p:grpSpPr>
          <a:xfrm>
            <a:off x="3593635" y="2586204"/>
            <a:ext cx="778957" cy="914804"/>
            <a:chOff x="2564269" y="4914830"/>
            <a:chExt cx="841400" cy="1644092"/>
          </a:xfrm>
        </p:grpSpPr>
        <p:grpSp>
          <p:nvGrpSpPr>
            <p:cNvPr id="12" name="グループ化 11"/>
            <p:cNvGrpSpPr/>
            <p:nvPr/>
          </p:nvGrpSpPr>
          <p:grpSpPr>
            <a:xfrm>
              <a:off x="2564269" y="4914830"/>
              <a:ext cx="673440" cy="653862"/>
              <a:chOff x="2564269" y="4914830"/>
              <a:chExt cx="673440" cy="653862"/>
            </a:xfrm>
          </p:grpSpPr>
          <p:sp>
            <p:nvSpPr>
              <p:cNvPr id="390" name="円/楕円 389"/>
              <p:cNvSpPr/>
              <p:nvPr/>
            </p:nvSpPr>
            <p:spPr>
              <a:xfrm>
                <a:off x="2564269" y="4914830"/>
                <a:ext cx="673440" cy="615993"/>
              </a:xfrm>
              <a:prstGeom prst="ellipse">
                <a:avLst/>
              </a:prstGeom>
              <a:gradFill>
                <a:gsLst>
                  <a:gs pos="0">
                    <a:schemeClr val="accent5">
                      <a:lumMod val="60000"/>
                      <a:lumOff val="40000"/>
                    </a:schemeClr>
                  </a:gs>
                  <a:gs pos="100000">
                    <a:schemeClr val="accent5">
                      <a:lumMod val="75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1" name="正方形/長方形 390"/>
              <p:cNvSpPr/>
              <p:nvPr/>
            </p:nvSpPr>
            <p:spPr>
              <a:xfrm>
                <a:off x="2616407" y="5015553"/>
                <a:ext cx="587326" cy="553139"/>
              </a:xfrm>
              <a:prstGeom prst="rect">
                <a:avLst/>
              </a:prstGeom>
            </p:spPr>
            <p:txBody>
              <a:bodyPr wrap="none">
                <a:spAutoFit/>
              </a:bodyPr>
              <a:lstStyle/>
              <a:p>
                <a:pPr algn="ct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建設</a:t>
                </a:r>
              </a:p>
            </p:txBody>
          </p:sp>
        </p:grpSp>
        <p:grpSp>
          <p:nvGrpSpPr>
            <p:cNvPr id="13" name="グループ化 12"/>
            <p:cNvGrpSpPr/>
            <p:nvPr/>
          </p:nvGrpSpPr>
          <p:grpSpPr>
            <a:xfrm>
              <a:off x="2576736" y="5532384"/>
              <a:ext cx="828933" cy="1026538"/>
              <a:chOff x="2792760" y="5532384"/>
              <a:chExt cx="828933" cy="1026538"/>
            </a:xfrm>
          </p:grpSpPr>
          <p:pic>
            <p:nvPicPr>
              <p:cNvPr id="14" name="Picture 44" descr="C:\Users\Tomoya\Desktop\565564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3929" y="5985282"/>
                <a:ext cx="446215" cy="57364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47"/>
              <p:cNvGrpSpPr>
                <a:grpSpLocks/>
              </p:cNvGrpSpPr>
              <p:nvPr/>
            </p:nvGrpSpPr>
            <p:grpSpPr bwMode="auto">
              <a:xfrm flipH="1">
                <a:off x="2792760" y="5532384"/>
                <a:ext cx="828933" cy="424714"/>
                <a:chOff x="125" y="202"/>
                <a:chExt cx="676" cy="490"/>
              </a:xfrm>
            </p:grpSpPr>
            <p:sp>
              <p:nvSpPr>
                <p:cNvPr id="16" name="Freeform 48"/>
                <p:cNvSpPr>
                  <a:spLocks/>
                </p:cNvSpPr>
                <p:nvPr/>
              </p:nvSpPr>
              <p:spPr bwMode="auto">
                <a:xfrm>
                  <a:off x="212" y="515"/>
                  <a:ext cx="20" cy="69"/>
                </a:xfrm>
                <a:custGeom>
                  <a:avLst/>
                  <a:gdLst>
                    <a:gd name="T0" fmla="*/ 0 w 20"/>
                    <a:gd name="T1" fmla="*/ 0 h 69"/>
                    <a:gd name="T2" fmla="*/ 12 w 20"/>
                    <a:gd name="T3" fmla="*/ 0 h 69"/>
                    <a:gd name="T4" fmla="*/ 20 w 20"/>
                    <a:gd name="T5" fmla="*/ 59 h 69"/>
                    <a:gd name="T6" fmla="*/ 14 w 20"/>
                    <a:gd name="T7" fmla="*/ 67 h 69"/>
                    <a:gd name="T8" fmla="*/ 1 w 20"/>
                    <a:gd name="T9" fmla="*/ 69 h 69"/>
                    <a:gd name="T10" fmla="*/ 0 w 20"/>
                    <a:gd name="T11" fmla="*/ 0 h 69"/>
                  </a:gdLst>
                  <a:ahLst/>
                  <a:cxnLst>
                    <a:cxn ang="0">
                      <a:pos x="T0" y="T1"/>
                    </a:cxn>
                    <a:cxn ang="0">
                      <a:pos x="T2" y="T3"/>
                    </a:cxn>
                    <a:cxn ang="0">
                      <a:pos x="T4" y="T5"/>
                    </a:cxn>
                    <a:cxn ang="0">
                      <a:pos x="T6" y="T7"/>
                    </a:cxn>
                    <a:cxn ang="0">
                      <a:pos x="T8" y="T9"/>
                    </a:cxn>
                    <a:cxn ang="0">
                      <a:pos x="T10" y="T11"/>
                    </a:cxn>
                  </a:cxnLst>
                  <a:rect l="0" t="0" r="r" b="b"/>
                  <a:pathLst>
                    <a:path w="20" h="69">
                      <a:moveTo>
                        <a:pt x="0" y="0"/>
                      </a:moveTo>
                      <a:lnTo>
                        <a:pt x="12" y="0"/>
                      </a:lnTo>
                      <a:lnTo>
                        <a:pt x="20" y="59"/>
                      </a:lnTo>
                      <a:lnTo>
                        <a:pt x="14" y="67"/>
                      </a:lnTo>
                      <a:lnTo>
                        <a:pt x="1" y="69"/>
                      </a:lnTo>
                      <a:lnTo>
                        <a:pt x="0" y="0"/>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7" name="Group 49"/>
                <p:cNvGrpSpPr>
                  <a:grpSpLocks/>
                </p:cNvGrpSpPr>
                <p:nvPr/>
              </p:nvGrpSpPr>
              <p:grpSpPr bwMode="auto">
                <a:xfrm>
                  <a:off x="125" y="202"/>
                  <a:ext cx="676" cy="490"/>
                  <a:chOff x="123" y="167"/>
                  <a:chExt cx="676" cy="490"/>
                </a:xfrm>
              </p:grpSpPr>
              <p:sp>
                <p:nvSpPr>
                  <p:cNvPr id="18" name="Freeform 50"/>
                  <p:cNvSpPr>
                    <a:spLocks/>
                  </p:cNvSpPr>
                  <p:nvPr/>
                </p:nvSpPr>
                <p:spPr bwMode="auto">
                  <a:xfrm>
                    <a:off x="612" y="312"/>
                    <a:ext cx="4" cy="13"/>
                  </a:xfrm>
                  <a:custGeom>
                    <a:avLst/>
                    <a:gdLst>
                      <a:gd name="T0" fmla="*/ 0 w 4"/>
                      <a:gd name="T1" fmla="*/ 13 h 13"/>
                      <a:gd name="T2" fmla="*/ 1 w 4"/>
                      <a:gd name="T3" fmla="*/ 1 h 13"/>
                      <a:gd name="T4" fmla="*/ 4 w 4"/>
                      <a:gd name="T5" fmla="*/ 0 h 13"/>
                      <a:gd name="T6" fmla="*/ 4 w 4"/>
                      <a:gd name="T7" fmla="*/ 13 h 13"/>
                      <a:gd name="T8" fmla="*/ 0 w 4"/>
                      <a:gd name="T9" fmla="*/ 13 h 13"/>
                    </a:gdLst>
                    <a:ahLst/>
                    <a:cxnLst>
                      <a:cxn ang="0">
                        <a:pos x="T0" y="T1"/>
                      </a:cxn>
                      <a:cxn ang="0">
                        <a:pos x="T2" y="T3"/>
                      </a:cxn>
                      <a:cxn ang="0">
                        <a:pos x="T4" y="T5"/>
                      </a:cxn>
                      <a:cxn ang="0">
                        <a:pos x="T6" y="T7"/>
                      </a:cxn>
                      <a:cxn ang="0">
                        <a:pos x="T8" y="T9"/>
                      </a:cxn>
                    </a:cxnLst>
                    <a:rect l="0" t="0" r="r" b="b"/>
                    <a:pathLst>
                      <a:path w="4" h="13">
                        <a:moveTo>
                          <a:pt x="0" y="13"/>
                        </a:moveTo>
                        <a:lnTo>
                          <a:pt x="1" y="1"/>
                        </a:lnTo>
                        <a:lnTo>
                          <a:pt x="4" y="0"/>
                        </a:lnTo>
                        <a:lnTo>
                          <a:pt x="4" y="13"/>
                        </a:lnTo>
                        <a:lnTo>
                          <a:pt x="0" y="13"/>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9" name="Group 51"/>
                  <p:cNvGrpSpPr>
                    <a:grpSpLocks/>
                  </p:cNvGrpSpPr>
                  <p:nvPr/>
                </p:nvGrpSpPr>
                <p:grpSpPr bwMode="auto">
                  <a:xfrm>
                    <a:off x="123" y="167"/>
                    <a:ext cx="676" cy="490"/>
                    <a:chOff x="123" y="167"/>
                    <a:chExt cx="676" cy="490"/>
                  </a:xfrm>
                </p:grpSpPr>
                <p:sp>
                  <p:nvSpPr>
                    <p:cNvPr id="20" name="Freeform 52"/>
                    <p:cNvSpPr>
                      <a:spLocks/>
                    </p:cNvSpPr>
                    <p:nvPr/>
                  </p:nvSpPr>
                  <p:spPr bwMode="auto">
                    <a:xfrm>
                      <a:off x="606" y="325"/>
                      <a:ext cx="13" cy="17"/>
                    </a:xfrm>
                    <a:custGeom>
                      <a:avLst/>
                      <a:gdLst>
                        <a:gd name="T0" fmla="*/ 0 w 13"/>
                        <a:gd name="T1" fmla="*/ 13 h 17"/>
                        <a:gd name="T2" fmla="*/ 0 w 13"/>
                        <a:gd name="T3" fmla="*/ 0 h 17"/>
                        <a:gd name="T4" fmla="*/ 13 w 13"/>
                        <a:gd name="T5" fmla="*/ 0 h 17"/>
                        <a:gd name="T6" fmla="*/ 13 w 13"/>
                        <a:gd name="T7" fmla="*/ 17 h 17"/>
                        <a:gd name="T8" fmla="*/ 0 w 13"/>
                        <a:gd name="T9" fmla="*/ 13 h 17"/>
                      </a:gdLst>
                      <a:ahLst/>
                      <a:cxnLst>
                        <a:cxn ang="0">
                          <a:pos x="T0" y="T1"/>
                        </a:cxn>
                        <a:cxn ang="0">
                          <a:pos x="T2" y="T3"/>
                        </a:cxn>
                        <a:cxn ang="0">
                          <a:pos x="T4" y="T5"/>
                        </a:cxn>
                        <a:cxn ang="0">
                          <a:pos x="T6" y="T7"/>
                        </a:cxn>
                        <a:cxn ang="0">
                          <a:pos x="T8" y="T9"/>
                        </a:cxn>
                      </a:cxnLst>
                      <a:rect l="0" t="0" r="r" b="b"/>
                      <a:pathLst>
                        <a:path w="13" h="17">
                          <a:moveTo>
                            <a:pt x="0" y="13"/>
                          </a:moveTo>
                          <a:lnTo>
                            <a:pt x="0" y="0"/>
                          </a:lnTo>
                          <a:lnTo>
                            <a:pt x="13" y="0"/>
                          </a:lnTo>
                          <a:lnTo>
                            <a:pt x="13" y="17"/>
                          </a:lnTo>
                          <a:lnTo>
                            <a:pt x="0" y="13"/>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1" name="Group 53"/>
                    <p:cNvGrpSpPr>
                      <a:grpSpLocks/>
                    </p:cNvGrpSpPr>
                    <p:nvPr/>
                  </p:nvGrpSpPr>
                  <p:grpSpPr bwMode="auto">
                    <a:xfrm>
                      <a:off x="123" y="167"/>
                      <a:ext cx="676" cy="490"/>
                      <a:chOff x="123" y="167"/>
                      <a:chExt cx="676" cy="490"/>
                    </a:xfrm>
                  </p:grpSpPr>
                  <p:sp>
                    <p:nvSpPr>
                      <p:cNvPr id="22" name="Freeform 54"/>
                      <p:cNvSpPr>
                        <a:spLocks/>
                      </p:cNvSpPr>
                      <p:nvPr/>
                    </p:nvSpPr>
                    <p:spPr bwMode="auto">
                      <a:xfrm>
                        <a:off x="603" y="338"/>
                        <a:ext cx="20" cy="24"/>
                      </a:xfrm>
                      <a:custGeom>
                        <a:avLst/>
                        <a:gdLst>
                          <a:gd name="T0" fmla="*/ 20 w 20"/>
                          <a:gd name="T1" fmla="*/ 0 h 24"/>
                          <a:gd name="T2" fmla="*/ 0 w 20"/>
                          <a:gd name="T3" fmla="*/ 0 h 24"/>
                          <a:gd name="T4" fmla="*/ 3 w 20"/>
                          <a:gd name="T5" fmla="*/ 24 h 24"/>
                          <a:gd name="T6" fmla="*/ 20 w 20"/>
                          <a:gd name="T7" fmla="*/ 0 h 24"/>
                        </a:gdLst>
                        <a:ahLst/>
                        <a:cxnLst>
                          <a:cxn ang="0">
                            <a:pos x="T0" y="T1"/>
                          </a:cxn>
                          <a:cxn ang="0">
                            <a:pos x="T2" y="T3"/>
                          </a:cxn>
                          <a:cxn ang="0">
                            <a:pos x="T4" y="T5"/>
                          </a:cxn>
                          <a:cxn ang="0">
                            <a:pos x="T6" y="T7"/>
                          </a:cxn>
                        </a:cxnLst>
                        <a:rect l="0" t="0" r="r" b="b"/>
                        <a:pathLst>
                          <a:path w="20" h="24">
                            <a:moveTo>
                              <a:pt x="20" y="0"/>
                            </a:moveTo>
                            <a:lnTo>
                              <a:pt x="0" y="0"/>
                            </a:lnTo>
                            <a:lnTo>
                              <a:pt x="3" y="24"/>
                            </a:lnTo>
                            <a:lnTo>
                              <a:pt x="20" y="0"/>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3" name="Group 55"/>
                      <p:cNvGrpSpPr>
                        <a:grpSpLocks/>
                      </p:cNvGrpSpPr>
                      <p:nvPr/>
                    </p:nvGrpSpPr>
                    <p:grpSpPr bwMode="auto">
                      <a:xfrm>
                        <a:off x="123" y="167"/>
                        <a:ext cx="676" cy="490"/>
                        <a:chOff x="123" y="167"/>
                        <a:chExt cx="676" cy="490"/>
                      </a:xfrm>
                    </p:grpSpPr>
                    <p:grpSp>
                      <p:nvGrpSpPr>
                        <p:cNvPr id="24" name="Group 56"/>
                        <p:cNvGrpSpPr>
                          <a:grpSpLocks/>
                        </p:cNvGrpSpPr>
                        <p:nvPr/>
                      </p:nvGrpSpPr>
                      <p:grpSpPr bwMode="auto">
                        <a:xfrm>
                          <a:off x="123" y="167"/>
                          <a:ext cx="676" cy="490"/>
                          <a:chOff x="123" y="167"/>
                          <a:chExt cx="676" cy="490"/>
                        </a:xfrm>
                      </p:grpSpPr>
                      <p:sp>
                        <p:nvSpPr>
                          <p:cNvPr id="26" name="Freeform 57"/>
                          <p:cNvSpPr>
                            <a:spLocks/>
                          </p:cNvSpPr>
                          <p:nvPr/>
                        </p:nvSpPr>
                        <p:spPr bwMode="auto">
                          <a:xfrm>
                            <a:off x="521" y="332"/>
                            <a:ext cx="27" cy="35"/>
                          </a:xfrm>
                          <a:custGeom>
                            <a:avLst/>
                            <a:gdLst>
                              <a:gd name="T0" fmla="*/ 0 w 27"/>
                              <a:gd name="T1" fmla="*/ 2 h 35"/>
                              <a:gd name="T2" fmla="*/ 15 w 27"/>
                              <a:gd name="T3" fmla="*/ 0 h 35"/>
                              <a:gd name="T4" fmla="*/ 27 w 27"/>
                              <a:gd name="T5" fmla="*/ 23 h 35"/>
                              <a:gd name="T6" fmla="*/ 15 w 27"/>
                              <a:gd name="T7" fmla="*/ 35 h 35"/>
                              <a:gd name="T8" fmla="*/ 0 w 27"/>
                              <a:gd name="T9" fmla="*/ 2 h 35"/>
                            </a:gdLst>
                            <a:ahLst/>
                            <a:cxnLst>
                              <a:cxn ang="0">
                                <a:pos x="T0" y="T1"/>
                              </a:cxn>
                              <a:cxn ang="0">
                                <a:pos x="T2" y="T3"/>
                              </a:cxn>
                              <a:cxn ang="0">
                                <a:pos x="T4" y="T5"/>
                              </a:cxn>
                              <a:cxn ang="0">
                                <a:pos x="T6" y="T7"/>
                              </a:cxn>
                              <a:cxn ang="0">
                                <a:pos x="T8" y="T9"/>
                              </a:cxn>
                            </a:cxnLst>
                            <a:rect l="0" t="0" r="r" b="b"/>
                            <a:pathLst>
                              <a:path w="27" h="35">
                                <a:moveTo>
                                  <a:pt x="0" y="2"/>
                                </a:moveTo>
                                <a:lnTo>
                                  <a:pt x="15" y="0"/>
                                </a:lnTo>
                                <a:lnTo>
                                  <a:pt x="27" y="23"/>
                                </a:lnTo>
                                <a:lnTo>
                                  <a:pt x="15" y="35"/>
                                </a:lnTo>
                                <a:lnTo>
                                  <a:pt x="0" y="2"/>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7" name="Group 58"/>
                          <p:cNvGrpSpPr>
                            <a:grpSpLocks/>
                          </p:cNvGrpSpPr>
                          <p:nvPr/>
                        </p:nvGrpSpPr>
                        <p:grpSpPr bwMode="auto">
                          <a:xfrm>
                            <a:off x="123" y="167"/>
                            <a:ext cx="676" cy="490"/>
                            <a:chOff x="116" y="132"/>
                            <a:chExt cx="676" cy="490"/>
                          </a:xfrm>
                        </p:grpSpPr>
                        <p:grpSp>
                          <p:nvGrpSpPr>
                            <p:cNvPr id="28" name="Group 59"/>
                            <p:cNvGrpSpPr>
                              <a:grpSpLocks/>
                            </p:cNvGrpSpPr>
                            <p:nvPr/>
                          </p:nvGrpSpPr>
                          <p:grpSpPr bwMode="auto">
                            <a:xfrm>
                              <a:off x="116" y="132"/>
                              <a:ext cx="676" cy="490"/>
                              <a:chOff x="115" y="133"/>
                              <a:chExt cx="676" cy="490"/>
                            </a:xfrm>
                          </p:grpSpPr>
                          <p:sp>
                            <p:nvSpPr>
                              <p:cNvPr id="30" name="Freeform 60"/>
                              <p:cNvSpPr>
                                <a:spLocks/>
                              </p:cNvSpPr>
                              <p:nvPr/>
                            </p:nvSpPr>
                            <p:spPr bwMode="auto">
                              <a:xfrm>
                                <a:off x="644" y="259"/>
                                <a:ext cx="21" cy="40"/>
                              </a:xfrm>
                              <a:custGeom>
                                <a:avLst/>
                                <a:gdLst>
                                  <a:gd name="T0" fmla="*/ 17 w 21"/>
                                  <a:gd name="T1" fmla="*/ 32 h 40"/>
                                  <a:gd name="T2" fmla="*/ 21 w 21"/>
                                  <a:gd name="T3" fmla="*/ 1 h 40"/>
                                  <a:gd name="T4" fmla="*/ 11 w 21"/>
                                  <a:gd name="T5" fmla="*/ 0 h 40"/>
                                  <a:gd name="T6" fmla="*/ 0 w 21"/>
                                  <a:gd name="T7" fmla="*/ 30 h 40"/>
                                  <a:gd name="T8" fmla="*/ 0 w 21"/>
                                  <a:gd name="T9" fmla="*/ 40 h 40"/>
                                  <a:gd name="T10" fmla="*/ 19 w 21"/>
                                  <a:gd name="T11" fmla="*/ 40 h 40"/>
                                  <a:gd name="T12" fmla="*/ 17 w 21"/>
                                  <a:gd name="T13" fmla="*/ 32 h 40"/>
                                </a:gdLst>
                                <a:ahLst/>
                                <a:cxnLst>
                                  <a:cxn ang="0">
                                    <a:pos x="T0" y="T1"/>
                                  </a:cxn>
                                  <a:cxn ang="0">
                                    <a:pos x="T2" y="T3"/>
                                  </a:cxn>
                                  <a:cxn ang="0">
                                    <a:pos x="T4" y="T5"/>
                                  </a:cxn>
                                  <a:cxn ang="0">
                                    <a:pos x="T6" y="T7"/>
                                  </a:cxn>
                                  <a:cxn ang="0">
                                    <a:pos x="T8" y="T9"/>
                                  </a:cxn>
                                  <a:cxn ang="0">
                                    <a:pos x="T10" y="T11"/>
                                  </a:cxn>
                                  <a:cxn ang="0">
                                    <a:pos x="T12" y="T13"/>
                                  </a:cxn>
                                </a:cxnLst>
                                <a:rect l="0" t="0" r="r" b="b"/>
                                <a:pathLst>
                                  <a:path w="21" h="40">
                                    <a:moveTo>
                                      <a:pt x="17" y="32"/>
                                    </a:moveTo>
                                    <a:lnTo>
                                      <a:pt x="21" y="1"/>
                                    </a:lnTo>
                                    <a:lnTo>
                                      <a:pt x="11" y="0"/>
                                    </a:lnTo>
                                    <a:lnTo>
                                      <a:pt x="0" y="30"/>
                                    </a:lnTo>
                                    <a:lnTo>
                                      <a:pt x="0" y="40"/>
                                    </a:lnTo>
                                    <a:lnTo>
                                      <a:pt x="19" y="40"/>
                                    </a:lnTo>
                                    <a:lnTo>
                                      <a:pt x="17" y="32"/>
                                    </a:lnTo>
                                    <a:close/>
                                  </a:path>
                                </a:pathLst>
                              </a:custGeom>
                              <a:solidFill>
                                <a:srgbClr val="0000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1"/>
                              <p:cNvSpPr>
                                <a:spLocks/>
                              </p:cNvSpPr>
                              <p:nvPr/>
                            </p:nvSpPr>
                            <p:spPr bwMode="auto">
                              <a:xfrm>
                                <a:off x="605" y="288"/>
                                <a:ext cx="43" cy="22"/>
                              </a:xfrm>
                              <a:custGeom>
                                <a:avLst/>
                                <a:gdLst>
                                  <a:gd name="T0" fmla="*/ 38 w 43"/>
                                  <a:gd name="T1" fmla="*/ 0 h 22"/>
                                  <a:gd name="T2" fmla="*/ 10 w 43"/>
                                  <a:gd name="T3" fmla="*/ 0 h 22"/>
                                  <a:gd name="T4" fmla="*/ 0 w 43"/>
                                  <a:gd name="T5" fmla="*/ 13 h 22"/>
                                  <a:gd name="T6" fmla="*/ 7 w 43"/>
                                  <a:gd name="T7" fmla="*/ 22 h 22"/>
                                  <a:gd name="T8" fmla="*/ 14 w 43"/>
                                  <a:gd name="T9" fmla="*/ 11 h 22"/>
                                  <a:gd name="T10" fmla="*/ 43 w 43"/>
                                  <a:gd name="T11" fmla="*/ 11 h 22"/>
                                  <a:gd name="T12" fmla="*/ 43 w 43"/>
                                  <a:gd name="T13" fmla="*/ 0 h 22"/>
                                  <a:gd name="T14" fmla="*/ 38 w 4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22">
                                    <a:moveTo>
                                      <a:pt x="38" y="0"/>
                                    </a:moveTo>
                                    <a:lnTo>
                                      <a:pt x="10" y="0"/>
                                    </a:lnTo>
                                    <a:lnTo>
                                      <a:pt x="0" y="13"/>
                                    </a:lnTo>
                                    <a:lnTo>
                                      <a:pt x="7" y="22"/>
                                    </a:lnTo>
                                    <a:lnTo>
                                      <a:pt x="14" y="11"/>
                                    </a:lnTo>
                                    <a:lnTo>
                                      <a:pt x="43" y="11"/>
                                    </a:lnTo>
                                    <a:lnTo>
                                      <a:pt x="43" y="0"/>
                                    </a:lnTo>
                                    <a:lnTo>
                                      <a:pt x="38" y="0"/>
                                    </a:lnTo>
                                    <a:close/>
                                  </a:path>
                                </a:pathLst>
                              </a:custGeom>
                              <a:solidFill>
                                <a:srgbClr val="0000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Group 62"/>
                              <p:cNvGrpSpPr>
                                <a:grpSpLocks/>
                              </p:cNvGrpSpPr>
                              <p:nvPr/>
                            </p:nvGrpSpPr>
                            <p:grpSpPr bwMode="auto">
                              <a:xfrm>
                                <a:off x="115" y="133"/>
                                <a:ext cx="676" cy="490"/>
                                <a:chOff x="115" y="133"/>
                                <a:chExt cx="676" cy="490"/>
                              </a:xfrm>
                            </p:grpSpPr>
                            <p:grpSp>
                              <p:nvGrpSpPr>
                                <p:cNvPr id="33" name="Group 63"/>
                                <p:cNvGrpSpPr>
                                  <a:grpSpLocks/>
                                </p:cNvGrpSpPr>
                                <p:nvPr/>
                              </p:nvGrpSpPr>
                              <p:grpSpPr bwMode="auto">
                                <a:xfrm>
                                  <a:off x="115" y="133"/>
                                  <a:ext cx="676" cy="490"/>
                                  <a:chOff x="114" y="134"/>
                                  <a:chExt cx="676" cy="490"/>
                                </a:xfrm>
                              </p:grpSpPr>
                              <p:sp>
                                <p:nvSpPr>
                                  <p:cNvPr id="35" name="Freeform 64"/>
                                  <p:cNvSpPr>
                                    <a:spLocks/>
                                  </p:cNvSpPr>
                                  <p:nvPr/>
                                </p:nvSpPr>
                                <p:spPr bwMode="auto">
                                  <a:xfrm>
                                    <a:off x="422" y="297"/>
                                    <a:ext cx="27" cy="11"/>
                                  </a:xfrm>
                                  <a:custGeom>
                                    <a:avLst/>
                                    <a:gdLst>
                                      <a:gd name="T0" fmla="*/ 4 w 27"/>
                                      <a:gd name="T1" fmla="*/ 1 h 11"/>
                                      <a:gd name="T2" fmla="*/ 0 w 27"/>
                                      <a:gd name="T3" fmla="*/ 11 h 11"/>
                                      <a:gd name="T4" fmla="*/ 27 w 27"/>
                                      <a:gd name="T5" fmla="*/ 10 h 11"/>
                                      <a:gd name="T6" fmla="*/ 22 w 27"/>
                                      <a:gd name="T7" fmla="*/ 0 h 11"/>
                                      <a:gd name="T8" fmla="*/ 4 w 27"/>
                                      <a:gd name="T9" fmla="*/ 1 h 11"/>
                                    </a:gdLst>
                                    <a:ahLst/>
                                    <a:cxnLst>
                                      <a:cxn ang="0">
                                        <a:pos x="T0" y="T1"/>
                                      </a:cxn>
                                      <a:cxn ang="0">
                                        <a:pos x="T2" y="T3"/>
                                      </a:cxn>
                                      <a:cxn ang="0">
                                        <a:pos x="T4" y="T5"/>
                                      </a:cxn>
                                      <a:cxn ang="0">
                                        <a:pos x="T6" y="T7"/>
                                      </a:cxn>
                                      <a:cxn ang="0">
                                        <a:pos x="T8" y="T9"/>
                                      </a:cxn>
                                    </a:cxnLst>
                                    <a:rect l="0" t="0" r="r" b="b"/>
                                    <a:pathLst>
                                      <a:path w="27" h="11">
                                        <a:moveTo>
                                          <a:pt x="4" y="1"/>
                                        </a:moveTo>
                                        <a:lnTo>
                                          <a:pt x="0" y="11"/>
                                        </a:lnTo>
                                        <a:lnTo>
                                          <a:pt x="27" y="10"/>
                                        </a:lnTo>
                                        <a:lnTo>
                                          <a:pt x="22" y="0"/>
                                        </a:lnTo>
                                        <a:lnTo>
                                          <a:pt x="4" y="1"/>
                                        </a:lnTo>
                                        <a:close/>
                                      </a:path>
                                    </a:pathLst>
                                  </a:custGeom>
                                  <a:solidFill>
                                    <a:srgbClr val="FFCC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6" name="Group 65"/>
                                  <p:cNvGrpSpPr>
                                    <a:grpSpLocks/>
                                  </p:cNvGrpSpPr>
                                  <p:nvPr/>
                                </p:nvGrpSpPr>
                                <p:grpSpPr bwMode="auto">
                                  <a:xfrm>
                                    <a:off x="114" y="134"/>
                                    <a:ext cx="676" cy="490"/>
                                    <a:chOff x="114" y="134"/>
                                    <a:chExt cx="676" cy="490"/>
                                  </a:xfrm>
                                </p:grpSpPr>
                                <p:grpSp>
                                  <p:nvGrpSpPr>
                                    <p:cNvPr id="39" name="Group 66"/>
                                    <p:cNvGrpSpPr>
                                      <a:grpSpLocks/>
                                    </p:cNvGrpSpPr>
                                    <p:nvPr/>
                                  </p:nvGrpSpPr>
                                  <p:grpSpPr bwMode="auto">
                                    <a:xfrm>
                                      <a:off x="300" y="134"/>
                                      <a:ext cx="437" cy="344"/>
                                      <a:chOff x="300" y="134"/>
                                      <a:chExt cx="437" cy="344"/>
                                    </a:xfrm>
                                  </p:grpSpPr>
                                  <p:grpSp>
                                    <p:nvGrpSpPr>
                                      <p:cNvPr id="340" name="Group 67"/>
                                      <p:cNvGrpSpPr>
                                        <a:grpSpLocks/>
                                      </p:cNvGrpSpPr>
                                      <p:nvPr/>
                                    </p:nvGrpSpPr>
                                    <p:grpSpPr bwMode="auto">
                                      <a:xfrm>
                                        <a:off x="300" y="301"/>
                                        <a:ext cx="399" cy="177"/>
                                        <a:chOff x="300" y="301"/>
                                        <a:chExt cx="399" cy="177"/>
                                      </a:xfrm>
                                    </p:grpSpPr>
                                    <p:sp>
                                      <p:nvSpPr>
                                        <p:cNvPr id="357" name="Freeform 68"/>
                                        <p:cNvSpPr>
                                          <a:spLocks/>
                                        </p:cNvSpPr>
                                        <p:nvPr/>
                                      </p:nvSpPr>
                                      <p:spPr bwMode="auto">
                                        <a:xfrm>
                                          <a:off x="358" y="301"/>
                                          <a:ext cx="341" cy="158"/>
                                        </a:xfrm>
                                        <a:custGeom>
                                          <a:avLst/>
                                          <a:gdLst>
                                            <a:gd name="T0" fmla="*/ 126 w 341"/>
                                            <a:gd name="T1" fmla="*/ 2 h 158"/>
                                            <a:gd name="T2" fmla="*/ 154 w 341"/>
                                            <a:gd name="T3" fmla="*/ 0 h 158"/>
                                            <a:gd name="T4" fmla="*/ 170 w 341"/>
                                            <a:gd name="T5" fmla="*/ 33 h 158"/>
                                            <a:gd name="T6" fmla="*/ 171 w 341"/>
                                            <a:gd name="T7" fmla="*/ 74 h 158"/>
                                            <a:gd name="T8" fmla="*/ 179 w 341"/>
                                            <a:gd name="T9" fmla="*/ 88 h 158"/>
                                            <a:gd name="T10" fmla="*/ 341 w 341"/>
                                            <a:gd name="T11" fmla="*/ 101 h 158"/>
                                            <a:gd name="T12" fmla="*/ 339 w 341"/>
                                            <a:gd name="T13" fmla="*/ 123 h 158"/>
                                            <a:gd name="T14" fmla="*/ 337 w 341"/>
                                            <a:gd name="T15" fmla="*/ 147 h 158"/>
                                            <a:gd name="T16" fmla="*/ 30 w 341"/>
                                            <a:gd name="T17" fmla="*/ 158 h 158"/>
                                            <a:gd name="T18" fmla="*/ 25 w 341"/>
                                            <a:gd name="T19" fmla="*/ 139 h 158"/>
                                            <a:gd name="T20" fmla="*/ 0 w 341"/>
                                            <a:gd name="T21" fmla="*/ 23 h 158"/>
                                            <a:gd name="T22" fmla="*/ 2 w 341"/>
                                            <a:gd name="T23" fmla="*/ 32 h 158"/>
                                            <a:gd name="T24" fmla="*/ 126 w 341"/>
                                            <a:gd name="T25" fmla="*/ 31 h 158"/>
                                            <a:gd name="T26" fmla="*/ 126 w 341"/>
                                            <a:gd name="T27"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1" h="158">
                                              <a:moveTo>
                                                <a:pt x="126" y="2"/>
                                              </a:moveTo>
                                              <a:lnTo>
                                                <a:pt x="154" y="0"/>
                                              </a:lnTo>
                                              <a:lnTo>
                                                <a:pt x="170" y="33"/>
                                              </a:lnTo>
                                              <a:lnTo>
                                                <a:pt x="171" y="74"/>
                                              </a:lnTo>
                                              <a:lnTo>
                                                <a:pt x="179" y="88"/>
                                              </a:lnTo>
                                              <a:lnTo>
                                                <a:pt x="341" y="101"/>
                                              </a:lnTo>
                                              <a:lnTo>
                                                <a:pt x="339" y="123"/>
                                              </a:lnTo>
                                              <a:lnTo>
                                                <a:pt x="337" y="147"/>
                                              </a:lnTo>
                                              <a:lnTo>
                                                <a:pt x="30" y="158"/>
                                              </a:lnTo>
                                              <a:lnTo>
                                                <a:pt x="25" y="139"/>
                                              </a:lnTo>
                                              <a:lnTo>
                                                <a:pt x="0" y="23"/>
                                              </a:lnTo>
                                              <a:lnTo>
                                                <a:pt x="2" y="32"/>
                                              </a:lnTo>
                                              <a:lnTo>
                                                <a:pt x="126" y="31"/>
                                              </a:lnTo>
                                              <a:lnTo>
                                                <a:pt x="126" y="2"/>
                                              </a:lnTo>
                                              <a:close/>
                                            </a:path>
                                          </a:pathLst>
                                        </a:custGeom>
                                        <a:gradFill rotWithShape="1">
                                          <a:gsLst>
                                            <a:gs pos="0">
                                              <a:srgbClr val="FFCC00"/>
                                            </a:gs>
                                            <a:gs pos="100000">
                                              <a:srgbClr val="FFCC00">
                                                <a:gamma/>
                                                <a:shade val="0"/>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58" name="Group 69"/>
                                        <p:cNvGrpSpPr>
                                          <a:grpSpLocks/>
                                        </p:cNvGrpSpPr>
                                        <p:nvPr/>
                                      </p:nvGrpSpPr>
                                      <p:grpSpPr bwMode="auto">
                                        <a:xfrm>
                                          <a:off x="300" y="302"/>
                                          <a:ext cx="238" cy="176"/>
                                          <a:chOff x="300" y="303"/>
                                          <a:chExt cx="238" cy="176"/>
                                        </a:xfrm>
                                      </p:grpSpPr>
                                      <p:grpSp>
                                        <p:nvGrpSpPr>
                                          <p:cNvPr id="359" name="Group 70"/>
                                          <p:cNvGrpSpPr>
                                            <a:grpSpLocks/>
                                          </p:cNvGrpSpPr>
                                          <p:nvPr/>
                                        </p:nvGrpSpPr>
                                        <p:grpSpPr bwMode="auto">
                                          <a:xfrm>
                                            <a:off x="302" y="303"/>
                                            <a:ext cx="236" cy="176"/>
                                            <a:chOff x="302" y="303"/>
                                            <a:chExt cx="236" cy="176"/>
                                          </a:xfrm>
                                        </p:grpSpPr>
                                        <p:grpSp>
                                          <p:nvGrpSpPr>
                                            <p:cNvPr id="361" name="Group 71"/>
                                            <p:cNvGrpSpPr>
                                              <a:grpSpLocks/>
                                            </p:cNvGrpSpPr>
                                            <p:nvPr/>
                                          </p:nvGrpSpPr>
                                          <p:grpSpPr bwMode="auto">
                                            <a:xfrm>
                                              <a:off x="302" y="303"/>
                                              <a:ext cx="236" cy="176"/>
                                              <a:chOff x="302" y="303"/>
                                              <a:chExt cx="236" cy="176"/>
                                            </a:xfrm>
                                          </p:grpSpPr>
                                          <p:grpSp>
                                            <p:nvGrpSpPr>
                                              <p:cNvPr id="364" name="Group 72"/>
                                              <p:cNvGrpSpPr>
                                                <a:grpSpLocks/>
                                              </p:cNvGrpSpPr>
                                              <p:nvPr/>
                                            </p:nvGrpSpPr>
                                            <p:grpSpPr bwMode="auto">
                                              <a:xfrm>
                                                <a:off x="302" y="303"/>
                                                <a:ext cx="212" cy="176"/>
                                                <a:chOff x="302" y="303"/>
                                                <a:chExt cx="212" cy="176"/>
                                              </a:xfrm>
                                            </p:grpSpPr>
                                            <p:grpSp>
                                              <p:nvGrpSpPr>
                                                <p:cNvPr id="376" name="Group 73"/>
                                                <p:cNvGrpSpPr>
                                                  <a:grpSpLocks/>
                                                </p:cNvGrpSpPr>
                                                <p:nvPr/>
                                              </p:nvGrpSpPr>
                                              <p:grpSpPr bwMode="auto">
                                                <a:xfrm>
                                                  <a:off x="359" y="303"/>
                                                  <a:ext cx="155" cy="92"/>
                                                  <a:chOff x="359" y="303"/>
                                                  <a:chExt cx="155" cy="92"/>
                                                </a:xfrm>
                                              </p:grpSpPr>
                                              <p:grpSp>
                                                <p:nvGrpSpPr>
                                                  <p:cNvPr id="378" name="Group 74"/>
                                                  <p:cNvGrpSpPr>
                                                    <a:grpSpLocks/>
                                                  </p:cNvGrpSpPr>
                                                  <p:nvPr/>
                                                </p:nvGrpSpPr>
                                                <p:grpSpPr bwMode="auto">
                                                  <a:xfrm>
                                                    <a:off x="359" y="303"/>
                                                    <a:ext cx="155" cy="81"/>
                                                    <a:chOff x="360" y="303"/>
                                                    <a:chExt cx="155" cy="81"/>
                                                  </a:xfrm>
                                                </p:grpSpPr>
                                                <p:sp>
                                                  <p:nvSpPr>
                                                    <p:cNvPr id="380" name="Freeform 75"/>
                                                    <p:cNvSpPr>
                                                      <a:spLocks/>
                                                    </p:cNvSpPr>
                                                    <p:nvPr/>
                                                  </p:nvSpPr>
                                                  <p:spPr bwMode="auto">
                                                    <a:xfrm flipH="1">
                                                      <a:off x="360" y="332"/>
                                                      <a:ext cx="125" cy="52"/>
                                                    </a:xfrm>
                                                    <a:custGeom>
                                                      <a:avLst/>
                                                      <a:gdLst>
                                                        <a:gd name="T0" fmla="*/ 0 w 125"/>
                                                        <a:gd name="T1" fmla="*/ 1 h 52"/>
                                                        <a:gd name="T2" fmla="*/ 11 w 125"/>
                                                        <a:gd name="T3" fmla="*/ 52 h 52"/>
                                                        <a:gd name="T4" fmla="*/ 120 w 125"/>
                                                        <a:gd name="T5" fmla="*/ 49 h 52"/>
                                                        <a:gd name="T6" fmla="*/ 125 w 125"/>
                                                        <a:gd name="T7" fmla="*/ 0 h 52"/>
                                                        <a:gd name="T8" fmla="*/ 0 w 125"/>
                                                        <a:gd name="T9" fmla="*/ 1 h 52"/>
                                                      </a:gdLst>
                                                      <a:ahLst/>
                                                      <a:cxnLst>
                                                        <a:cxn ang="0">
                                                          <a:pos x="T0" y="T1"/>
                                                        </a:cxn>
                                                        <a:cxn ang="0">
                                                          <a:pos x="T2" y="T3"/>
                                                        </a:cxn>
                                                        <a:cxn ang="0">
                                                          <a:pos x="T4" y="T5"/>
                                                        </a:cxn>
                                                        <a:cxn ang="0">
                                                          <a:pos x="T6" y="T7"/>
                                                        </a:cxn>
                                                        <a:cxn ang="0">
                                                          <a:pos x="T8" y="T9"/>
                                                        </a:cxn>
                                                      </a:cxnLst>
                                                      <a:rect l="0" t="0" r="r" b="b"/>
                                                      <a:pathLst>
                                                        <a:path w="125" h="52">
                                                          <a:moveTo>
                                                            <a:pt x="0" y="1"/>
                                                          </a:moveTo>
                                                          <a:lnTo>
                                                            <a:pt x="11" y="52"/>
                                                          </a:lnTo>
                                                          <a:lnTo>
                                                            <a:pt x="120" y="49"/>
                                                          </a:lnTo>
                                                          <a:lnTo>
                                                            <a:pt x="125" y="0"/>
                                                          </a:lnTo>
                                                          <a:lnTo>
                                                            <a:pt x="0" y="1"/>
                                                          </a:lnTo>
                                                          <a:close/>
                                                        </a:path>
                                                      </a:pathLst>
                                                    </a:custGeom>
                                                    <a:gradFill rotWithShape="1">
                                                      <a:gsLst>
                                                        <a:gs pos="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81" name="Group 76"/>
                                                    <p:cNvGrpSpPr>
                                                      <a:grpSpLocks/>
                                                    </p:cNvGrpSpPr>
                                                    <p:nvPr/>
                                                  </p:nvGrpSpPr>
                                                  <p:grpSpPr bwMode="auto">
                                                    <a:xfrm>
                                                      <a:off x="360" y="303"/>
                                                      <a:ext cx="155" cy="64"/>
                                                      <a:chOff x="360" y="303"/>
                                                      <a:chExt cx="155" cy="64"/>
                                                    </a:xfrm>
                                                  </p:grpSpPr>
                                                  <p:grpSp>
                                                    <p:nvGrpSpPr>
                                                      <p:cNvPr id="382" name="Group 77"/>
                                                      <p:cNvGrpSpPr>
                                                        <a:grpSpLocks/>
                                                      </p:cNvGrpSpPr>
                                                      <p:nvPr/>
                                                    </p:nvGrpSpPr>
                                                    <p:grpSpPr bwMode="auto">
                                                      <a:xfrm>
                                                        <a:off x="360" y="303"/>
                                                        <a:ext cx="155" cy="64"/>
                                                        <a:chOff x="360" y="303"/>
                                                        <a:chExt cx="155" cy="64"/>
                                                      </a:xfrm>
                                                    </p:grpSpPr>
                                                    <p:grpSp>
                                                      <p:nvGrpSpPr>
                                                        <p:cNvPr id="384" name="Group 78"/>
                                                        <p:cNvGrpSpPr>
                                                          <a:grpSpLocks/>
                                                        </p:cNvGrpSpPr>
                                                        <p:nvPr/>
                                                      </p:nvGrpSpPr>
                                                      <p:grpSpPr bwMode="auto">
                                                        <a:xfrm>
                                                          <a:off x="360" y="303"/>
                                                          <a:ext cx="155" cy="64"/>
                                                          <a:chOff x="360" y="303"/>
                                                          <a:chExt cx="155" cy="64"/>
                                                        </a:xfrm>
                                                      </p:grpSpPr>
                                                      <p:grpSp>
                                                        <p:nvGrpSpPr>
                                                          <p:cNvPr id="386" name="Group 79"/>
                                                          <p:cNvGrpSpPr>
                                                            <a:grpSpLocks/>
                                                          </p:cNvGrpSpPr>
                                                          <p:nvPr/>
                                                        </p:nvGrpSpPr>
                                                        <p:grpSpPr bwMode="auto">
                                                          <a:xfrm>
                                                            <a:off x="360" y="303"/>
                                                            <a:ext cx="125" cy="30"/>
                                                            <a:chOff x="360" y="303"/>
                                                            <a:chExt cx="125" cy="30"/>
                                                          </a:xfrm>
                                                        </p:grpSpPr>
                                                        <p:sp>
                                                          <p:nvSpPr>
                                                            <p:cNvPr id="388" name="Freeform 80"/>
                                                            <p:cNvSpPr>
                                                              <a:spLocks/>
                                                            </p:cNvSpPr>
                                                            <p:nvPr/>
                                                          </p:nvSpPr>
                                                          <p:spPr bwMode="auto">
                                                            <a:xfrm>
                                                              <a:off x="360" y="303"/>
                                                              <a:ext cx="125" cy="30"/>
                                                            </a:xfrm>
                                                            <a:custGeom>
                                                              <a:avLst/>
                                                              <a:gdLst>
                                                                <a:gd name="T0" fmla="*/ 0 w 125"/>
                                                                <a:gd name="T1" fmla="*/ 22 h 30"/>
                                                                <a:gd name="T2" fmla="*/ 125 w 125"/>
                                                                <a:gd name="T3" fmla="*/ 0 h 30"/>
                                                                <a:gd name="T4" fmla="*/ 125 w 125"/>
                                                                <a:gd name="T5" fmla="*/ 29 h 30"/>
                                                                <a:gd name="T6" fmla="*/ 1 w 125"/>
                                                                <a:gd name="T7" fmla="*/ 30 h 30"/>
                                                                <a:gd name="T8" fmla="*/ 0 w 125"/>
                                                                <a:gd name="T9" fmla="*/ 22 h 30"/>
                                                              </a:gdLst>
                                                              <a:ahLst/>
                                                              <a:cxnLst>
                                                                <a:cxn ang="0">
                                                                  <a:pos x="T0" y="T1"/>
                                                                </a:cxn>
                                                                <a:cxn ang="0">
                                                                  <a:pos x="T2" y="T3"/>
                                                                </a:cxn>
                                                                <a:cxn ang="0">
                                                                  <a:pos x="T4" y="T5"/>
                                                                </a:cxn>
                                                                <a:cxn ang="0">
                                                                  <a:pos x="T6" y="T7"/>
                                                                </a:cxn>
                                                                <a:cxn ang="0">
                                                                  <a:pos x="T8" y="T9"/>
                                                                </a:cxn>
                                                              </a:cxnLst>
                                                              <a:rect l="0" t="0" r="r" b="b"/>
                                                              <a:pathLst>
                                                                <a:path w="125" h="30">
                                                                  <a:moveTo>
                                                                    <a:pt x="0" y="22"/>
                                                                  </a:moveTo>
                                                                  <a:lnTo>
                                                                    <a:pt x="125" y="0"/>
                                                                  </a:lnTo>
                                                                  <a:lnTo>
                                                                    <a:pt x="125" y="29"/>
                                                                  </a:lnTo>
                                                                  <a:lnTo>
                                                                    <a:pt x="1" y="30"/>
                                                                  </a:lnTo>
                                                                  <a:lnTo>
                                                                    <a:pt x="0" y="22"/>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89" name="Rectangle 81"/>
                                                            <p:cNvSpPr>
                                                              <a:spLocks noChangeArrowheads="1"/>
                                                            </p:cNvSpPr>
                                                            <p:nvPr/>
                                                          </p:nvSpPr>
                                                          <p:spPr bwMode="auto">
                                                            <a:xfrm>
                                                              <a:off x="400" y="322"/>
                                                              <a:ext cx="61" cy="8"/>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87" name="Rectangle 82"/>
                                                          <p:cNvSpPr>
                                                            <a:spLocks noChangeArrowheads="1"/>
                                                          </p:cNvSpPr>
                                                          <p:nvPr/>
                                                        </p:nvSpPr>
                                                        <p:spPr bwMode="auto">
                                                          <a:xfrm>
                                                            <a:off x="511" y="310"/>
                                                            <a:ext cx="4" cy="57"/>
                                                          </a:xfrm>
                                                          <a:prstGeom prst="rect">
                                                            <a:avLst/>
                                                          </a:prstGeom>
                                                          <a:gradFill rotWithShape="1">
                                                            <a:gsLst>
                                                              <a:gs pos="0">
                                                                <a:srgbClr val="FFCC00"/>
                                                              </a:gs>
                                                              <a:gs pos="50000">
                                                                <a:srgbClr val="FFCC00">
                                                                  <a:gamma/>
                                                                  <a:shade val="46275"/>
                                                                  <a:invGamma/>
                                                                </a:srgbClr>
                                                              </a:gs>
                                                              <a:gs pos="100000">
                                                                <a:srgbClr val="FFCC00"/>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85" name="Oval 83"/>
                                                        <p:cNvSpPr>
                                                          <a:spLocks noChangeArrowheads="1"/>
                                                        </p:cNvSpPr>
                                                        <p:nvPr/>
                                                      </p:nvSpPr>
                                                      <p:spPr bwMode="auto">
                                                        <a:xfrm>
                                                          <a:off x="367" y="337"/>
                                                          <a:ext cx="18" cy="19"/>
                                                        </a:xfrm>
                                                        <a:prstGeom prst="ellipse">
                                                          <a:avLst/>
                                                        </a:prstGeom>
                                                        <a:solidFill>
                                                          <a:srgbClr val="3366FF"/>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83" name="Rectangle 84"/>
                                                      <p:cNvSpPr>
                                                        <a:spLocks noChangeArrowheads="1"/>
                                                      </p:cNvSpPr>
                                                      <p:nvPr/>
                                                    </p:nvSpPr>
                                                    <p:spPr bwMode="auto">
                                                      <a:xfrm>
                                                        <a:off x="421" y="354"/>
                                                        <a:ext cx="17" cy="8"/>
                                                      </a:xfrm>
                                                      <a:prstGeom prst="rect">
                                                        <a:avLst/>
                                                      </a:prstGeom>
                                                      <a:solidFill>
                                                        <a:srgbClr val="333333"/>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379" name="Freeform 85"/>
                                                  <p:cNvSpPr>
                                                    <a:spLocks/>
                                                  </p:cNvSpPr>
                                                  <p:nvPr/>
                                                </p:nvSpPr>
                                                <p:spPr bwMode="auto">
                                                  <a:xfrm>
                                                    <a:off x="370" y="381"/>
                                                    <a:ext cx="109" cy="14"/>
                                                  </a:xfrm>
                                                  <a:custGeom>
                                                    <a:avLst/>
                                                    <a:gdLst>
                                                      <a:gd name="T0" fmla="*/ 0 w 109"/>
                                                      <a:gd name="T1" fmla="*/ 3 h 14"/>
                                                      <a:gd name="T2" fmla="*/ 4 w 109"/>
                                                      <a:gd name="T3" fmla="*/ 14 h 14"/>
                                                      <a:gd name="T4" fmla="*/ 108 w 109"/>
                                                      <a:gd name="T5" fmla="*/ 14 h 14"/>
                                                      <a:gd name="T6" fmla="*/ 109 w 109"/>
                                                      <a:gd name="T7" fmla="*/ 0 h 14"/>
                                                      <a:gd name="T8" fmla="*/ 0 w 109"/>
                                                      <a:gd name="T9" fmla="*/ 3 h 14"/>
                                                    </a:gdLst>
                                                    <a:ahLst/>
                                                    <a:cxnLst>
                                                      <a:cxn ang="0">
                                                        <a:pos x="T0" y="T1"/>
                                                      </a:cxn>
                                                      <a:cxn ang="0">
                                                        <a:pos x="T2" y="T3"/>
                                                      </a:cxn>
                                                      <a:cxn ang="0">
                                                        <a:pos x="T4" y="T5"/>
                                                      </a:cxn>
                                                      <a:cxn ang="0">
                                                        <a:pos x="T6" y="T7"/>
                                                      </a:cxn>
                                                      <a:cxn ang="0">
                                                        <a:pos x="T8" y="T9"/>
                                                      </a:cxn>
                                                    </a:cxnLst>
                                                    <a:rect l="0" t="0" r="r" b="b"/>
                                                    <a:pathLst>
                                                      <a:path w="109" h="14">
                                                        <a:moveTo>
                                                          <a:pt x="0" y="3"/>
                                                        </a:moveTo>
                                                        <a:lnTo>
                                                          <a:pt x="4" y="14"/>
                                                        </a:lnTo>
                                                        <a:lnTo>
                                                          <a:pt x="108" y="14"/>
                                                        </a:lnTo>
                                                        <a:lnTo>
                                                          <a:pt x="109" y="0"/>
                                                        </a:lnTo>
                                                        <a:lnTo>
                                                          <a:pt x="0" y="3"/>
                                                        </a:lnTo>
                                                        <a:close/>
                                                      </a:path>
                                                    </a:pathLst>
                                                  </a:custGeom>
                                                  <a:gradFill rotWithShape="1">
                                                    <a:gsLst>
                                                      <a:gs pos="0">
                                                        <a:srgbClr val="FFCC00">
                                                          <a:gamma/>
                                                          <a:shade val="46275"/>
                                                          <a:invGamma/>
                                                        </a:srgbClr>
                                                      </a:gs>
                                                      <a:gs pos="5000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77" name="Freeform 86"/>
                                                <p:cNvSpPr>
                                                  <a:spLocks/>
                                                </p:cNvSpPr>
                                                <p:nvPr/>
                                              </p:nvSpPr>
                                              <p:spPr bwMode="auto">
                                                <a:xfrm>
                                                  <a:off x="302" y="325"/>
                                                  <a:ext cx="96" cy="154"/>
                                                </a:xfrm>
                                                <a:custGeom>
                                                  <a:avLst/>
                                                  <a:gdLst>
                                                    <a:gd name="T0" fmla="*/ 56 w 96"/>
                                                    <a:gd name="T1" fmla="*/ 0 h 154"/>
                                                    <a:gd name="T2" fmla="*/ 12 w 96"/>
                                                    <a:gd name="T3" fmla="*/ 7 h 154"/>
                                                    <a:gd name="T4" fmla="*/ 0 w 96"/>
                                                    <a:gd name="T5" fmla="*/ 131 h 154"/>
                                                    <a:gd name="T6" fmla="*/ 19 w 96"/>
                                                    <a:gd name="T7" fmla="*/ 154 h 154"/>
                                                    <a:gd name="T8" fmla="*/ 96 w 96"/>
                                                    <a:gd name="T9" fmla="*/ 147 h 154"/>
                                                    <a:gd name="T10" fmla="*/ 56 w 96"/>
                                                    <a:gd name="T11" fmla="*/ 0 h 154"/>
                                                  </a:gdLst>
                                                  <a:ahLst/>
                                                  <a:cxnLst>
                                                    <a:cxn ang="0">
                                                      <a:pos x="T0" y="T1"/>
                                                    </a:cxn>
                                                    <a:cxn ang="0">
                                                      <a:pos x="T2" y="T3"/>
                                                    </a:cxn>
                                                    <a:cxn ang="0">
                                                      <a:pos x="T4" y="T5"/>
                                                    </a:cxn>
                                                    <a:cxn ang="0">
                                                      <a:pos x="T6" y="T7"/>
                                                    </a:cxn>
                                                    <a:cxn ang="0">
                                                      <a:pos x="T8" y="T9"/>
                                                    </a:cxn>
                                                    <a:cxn ang="0">
                                                      <a:pos x="T10" y="T11"/>
                                                    </a:cxn>
                                                  </a:cxnLst>
                                                  <a:rect l="0" t="0" r="r" b="b"/>
                                                  <a:pathLst>
                                                    <a:path w="96" h="154">
                                                      <a:moveTo>
                                                        <a:pt x="56" y="0"/>
                                                      </a:moveTo>
                                                      <a:lnTo>
                                                        <a:pt x="12" y="7"/>
                                                      </a:lnTo>
                                                      <a:lnTo>
                                                        <a:pt x="0" y="131"/>
                                                      </a:lnTo>
                                                      <a:lnTo>
                                                        <a:pt x="19" y="154"/>
                                                      </a:lnTo>
                                                      <a:lnTo>
                                                        <a:pt x="96" y="147"/>
                                                      </a:lnTo>
                                                      <a:lnTo>
                                                        <a:pt x="56" y="0"/>
                                                      </a:lnTo>
                                                      <a:close/>
                                                    </a:path>
                                                  </a:pathLst>
                                                </a:custGeom>
                                                <a:gradFill rotWithShape="1">
                                                  <a:gsLst>
                                                    <a:gs pos="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65" name="Group 87"/>
                                              <p:cNvGrpSpPr>
                                                <a:grpSpLocks/>
                                              </p:cNvGrpSpPr>
                                              <p:nvPr/>
                                            </p:nvGrpSpPr>
                                            <p:grpSpPr bwMode="auto">
                                              <a:xfrm>
                                                <a:off x="350" y="369"/>
                                                <a:ext cx="188" cy="95"/>
                                                <a:chOff x="350" y="369"/>
                                                <a:chExt cx="188" cy="95"/>
                                              </a:xfrm>
                                            </p:grpSpPr>
                                            <p:grpSp>
                                              <p:nvGrpSpPr>
                                                <p:cNvPr id="366" name="Group 88"/>
                                                <p:cNvGrpSpPr>
                                                  <a:grpSpLocks/>
                                                </p:cNvGrpSpPr>
                                                <p:nvPr/>
                                              </p:nvGrpSpPr>
                                              <p:grpSpPr bwMode="auto">
                                                <a:xfrm>
                                                  <a:off x="368" y="369"/>
                                                  <a:ext cx="170" cy="47"/>
                                                  <a:chOff x="368" y="369"/>
                                                  <a:chExt cx="170" cy="47"/>
                                                </a:xfrm>
                                              </p:grpSpPr>
                                              <p:grpSp>
                                                <p:nvGrpSpPr>
                                                  <p:cNvPr id="369" name="Group 89"/>
                                                  <p:cNvGrpSpPr>
                                                    <a:grpSpLocks/>
                                                  </p:cNvGrpSpPr>
                                                  <p:nvPr/>
                                                </p:nvGrpSpPr>
                                                <p:grpSpPr bwMode="auto">
                                                  <a:xfrm>
                                                    <a:off x="368" y="369"/>
                                                    <a:ext cx="169" cy="47"/>
                                                    <a:chOff x="368" y="369"/>
                                                    <a:chExt cx="169" cy="47"/>
                                                  </a:xfrm>
                                                </p:grpSpPr>
                                                <p:grpSp>
                                                  <p:nvGrpSpPr>
                                                    <p:cNvPr id="371" name="Group 90"/>
                                                    <p:cNvGrpSpPr>
                                                      <a:grpSpLocks/>
                                                    </p:cNvGrpSpPr>
                                                    <p:nvPr/>
                                                  </p:nvGrpSpPr>
                                                  <p:grpSpPr bwMode="auto">
                                                    <a:xfrm>
                                                      <a:off x="368" y="393"/>
                                                      <a:ext cx="141" cy="23"/>
                                                      <a:chOff x="368" y="393"/>
                                                      <a:chExt cx="141" cy="23"/>
                                                    </a:xfrm>
                                                  </p:grpSpPr>
                                                  <p:sp>
                                                    <p:nvSpPr>
                                                      <p:cNvPr id="374" name="Rectangle 91"/>
                                                      <p:cNvSpPr>
                                                        <a:spLocks noChangeArrowheads="1"/>
                                                      </p:cNvSpPr>
                                                      <p:nvPr/>
                                                    </p:nvSpPr>
                                                    <p:spPr bwMode="auto">
                                                      <a:xfrm rot="21131082">
                                                        <a:off x="422" y="393"/>
                                                        <a:ext cx="87" cy="16"/>
                                                      </a:xfrm>
                                                      <a:prstGeom prst="rect">
                                                        <a:avLst/>
                                                      </a:prstGeom>
                                                      <a:gradFill rotWithShape="1">
                                                        <a:gsLst>
                                                          <a:gs pos="0">
                                                            <a:srgbClr val="FFCC00"/>
                                                          </a:gs>
                                                          <a:gs pos="100000">
                                                            <a:srgbClr val="FFCC00">
                                                              <a:gamma/>
                                                              <a:shade val="46275"/>
                                                              <a:invGamma/>
                                                            </a:srgbClr>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75" name="Rectangle 92"/>
                                                      <p:cNvSpPr>
                                                        <a:spLocks noChangeArrowheads="1"/>
                                                      </p:cNvSpPr>
                                                      <p:nvPr/>
                                                    </p:nvSpPr>
                                                    <p:spPr bwMode="auto">
                                                      <a:xfrm rot="-588150">
                                                        <a:off x="368" y="408"/>
                                                        <a:ext cx="55" cy="8"/>
                                                      </a:xfrm>
                                                      <a:prstGeom prst="rect">
                                                        <a:avLst/>
                                                      </a:prstGeom>
                                                      <a:gradFill rotWithShape="1">
                                                        <a:gsLst>
                                                          <a:gs pos="0">
                                                            <a:srgbClr val="FFFFFF"/>
                                                          </a:gs>
                                                          <a:gs pos="100000">
                                                            <a:srgbClr val="FFFFFF">
                                                              <a:gamma/>
                                                              <a:shade val="46275"/>
                                                              <a:invGamma/>
                                                            </a:srgbClr>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72" name="Freeform 93"/>
                                                    <p:cNvSpPr>
                                                      <a:spLocks/>
                                                    </p:cNvSpPr>
                                                    <p:nvPr/>
                                                  </p:nvSpPr>
                                                  <p:spPr bwMode="auto">
                                                    <a:xfrm>
                                                      <a:off x="506" y="369"/>
                                                      <a:ext cx="31" cy="42"/>
                                                    </a:xfrm>
                                                    <a:custGeom>
                                                      <a:avLst/>
                                                      <a:gdLst>
                                                        <a:gd name="T0" fmla="*/ 7 w 31"/>
                                                        <a:gd name="T1" fmla="*/ 0 h 42"/>
                                                        <a:gd name="T2" fmla="*/ 0 w 31"/>
                                                        <a:gd name="T3" fmla="*/ 42 h 42"/>
                                                        <a:gd name="T4" fmla="*/ 31 w 31"/>
                                                        <a:gd name="T5" fmla="*/ 35 h 42"/>
                                                        <a:gd name="T6" fmla="*/ 31 w 31"/>
                                                        <a:gd name="T7" fmla="*/ 26 h 42"/>
                                                        <a:gd name="T8" fmla="*/ 24 w 31"/>
                                                        <a:gd name="T9" fmla="*/ 22 h 42"/>
                                                        <a:gd name="T10" fmla="*/ 21 w 31"/>
                                                        <a:gd name="T11" fmla="*/ 8 h 42"/>
                                                        <a:gd name="T12" fmla="*/ 7 w 31"/>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31" h="42">
                                                          <a:moveTo>
                                                            <a:pt x="7" y="0"/>
                                                          </a:moveTo>
                                                          <a:lnTo>
                                                            <a:pt x="0" y="42"/>
                                                          </a:lnTo>
                                                          <a:lnTo>
                                                            <a:pt x="31" y="35"/>
                                                          </a:lnTo>
                                                          <a:lnTo>
                                                            <a:pt x="31" y="26"/>
                                                          </a:lnTo>
                                                          <a:lnTo>
                                                            <a:pt x="24" y="22"/>
                                                          </a:lnTo>
                                                          <a:lnTo>
                                                            <a:pt x="21" y="8"/>
                                                          </a:lnTo>
                                                          <a:lnTo>
                                                            <a:pt x="7" y="0"/>
                                                          </a:lnTo>
                                                          <a:close/>
                                                        </a:path>
                                                      </a:pathLst>
                                                    </a:custGeom>
                                                    <a:solidFill>
                                                      <a:srgbClr val="FFCC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73" name="Oval 94"/>
                                                    <p:cNvSpPr>
                                                      <a:spLocks noChangeArrowheads="1"/>
                                                    </p:cNvSpPr>
                                                    <p:nvPr/>
                                                  </p:nvSpPr>
                                                  <p:spPr bwMode="auto">
                                                    <a:xfrm>
                                                      <a:off x="517" y="388"/>
                                                      <a:ext cx="8" cy="8"/>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70" name="Freeform 95"/>
                                                  <p:cNvSpPr>
                                                    <a:spLocks/>
                                                  </p:cNvSpPr>
                                                  <p:nvPr/>
                                                </p:nvSpPr>
                                                <p:spPr bwMode="auto">
                                                  <a:xfrm>
                                                    <a:off x="430" y="369"/>
                                                    <a:ext cx="108" cy="29"/>
                                                  </a:xfrm>
                                                  <a:custGeom>
                                                    <a:avLst/>
                                                    <a:gdLst>
                                                      <a:gd name="T0" fmla="*/ 0 w 108"/>
                                                      <a:gd name="T1" fmla="*/ 29 h 29"/>
                                                      <a:gd name="T2" fmla="*/ 0 w 108"/>
                                                      <a:gd name="T3" fmla="*/ 21 h 29"/>
                                                      <a:gd name="T4" fmla="*/ 22 w 108"/>
                                                      <a:gd name="T5" fmla="*/ 19 h 29"/>
                                                      <a:gd name="T6" fmla="*/ 45 w 108"/>
                                                      <a:gd name="T7" fmla="*/ 7 h 29"/>
                                                      <a:gd name="T8" fmla="*/ 57 w 108"/>
                                                      <a:gd name="T9" fmla="*/ 1 h 29"/>
                                                      <a:gd name="T10" fmla="*/ 68 w 108"/>
                                                      <a:gd name="T11" fmla="*/ 0 h 29"/>
                                                      <a:gd name="T12" fmla="*/ 77 w 108"/>
                                                      <a:gd name="T13" fmla="*/ 3 h 29"/>
                                                      <a:gd name="T14" fmla="*/ 108 w 108"/>
                                                      <a:gd name="T15" fmla="*/ 18 h 29"/>
                                                      <a:gd name="T16" fmla="*/ 108 w 108"/>
                                                      <a:gd name="T17" fmla="*/ 25 h 29"/>
                                                      <a:gd name="T18" fmla="*/ 72 w 108"/>
                                                      <a:gd name="T19" fmla="*/ 6 h 29"/>
                                                      <a:gd name="T20" fmla="*/ 62 w 108"/>
                                                      <a:gd name="T21" fmla="*/ 5 h 29"/>
                                                      <a:gd name="T22" fmla="*/ 50 w 108"/>
                                                      <a:gd name="T23" fmla="*/ 9 h 29"/>
                                                      <a:gd name="T24" fmla="*/ 36 w 108"/>
                                                      <a:gd name="T25" fmla="*/ 16 h 29"/>
                                                      <a:gd name="T26" fmla="*/ 22 w 108"/>
                                                      <a:gd name="T27" fmla="*/ 23 h 29"/>
                                                      <a:gd name="T28" fmla="*/ 3 w 108"/>
                                                      <a:gd name="T29" fmla="*/ 25 h 29"/>
                                                      <a:gd name="T30" fmla="*/ 3 w 108"/>
                                                      <a:gd name="T31" fmla="*/ 29 h 29"/>
                                                      <a:gd name="T32" fmla="*/ 0 w 108"/>
                                                      <a:gd name="T3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 h="29">
                                                        <a:moveTo>
                                                          <a:pt x="0" y="29"/>
                                                        </a:moveTo>
                                                        <a:lnTo>
                                                          <a:pt x="0" y="21"/>
                                                        </a:lnTo>
                                                        <a:lnTo>
                                                          <a:pt x="22" y="19"/>
                                                        </a:lnTo>
                                                        <a:lnTo>
                                                          <a:pt x="45" y="7"/>
                                                        </a:lnTo>
                                                        <a:lnTo>
                                                          <a:pt x="57" y="1"/>
                                                        </a:lnTo>
                                                        <a:lnTo>
                                                          <a:pt x="68" y="0"/>
                                                        </a:lnTo>
                                                        <a:lnTo>
                                                          <a:pt x="77" y="3"/>
                                                        </a:lnTo>
                                                        <a:lnTo>
                                                          <a:pt x="108" y="18"/>
                                                        </a:lnTo>
                                                        <a:lnTo>
                                                          <a:pt x="108" y="25"/>
                                                        </a:lnTo>
                                                        <a:lnTo>
                                                          <a:pt x="72" y="6"/>
                                                        </a:lnTo>
                                                        <a:lnTo>
                                                          <a:pt x="62" y="5"/>
                                                        </a:lnTo>
                                                        <a:lnTo>
                                                          <a:pt x="50" y="9"/>
                                                        </a:lnTo>
                                                        <a:lnTo>
                                                          <a:pt x="36" y="16"/>
                                                        </a:lnTo>
                                                        <a:lnTo>
                                                          <a:pt x="22" y="23"/>
                                                        </a:lnTo>
                                                        <a:lnTo>
                                                          <a:pt x="3" y="25"/>
                                                        </a:lnTo>
                                                        <a:lnTo>
                                                          <a:pt x="3" y="29"/>
                                                        </a:lnTo>
                                                        <a:lnTo>
                                                          <a:pt x="0" y="29"/>
                                                        </a:lnTo>
                                                        <a:close/>
                                                      </a:path>
                                                    </a:pathLst>
                                                  </a:custGeom>
                                                  <a:solidFill>
                                                    <a:srgbClr val="FFCC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67" name="Freeform 96"/>
                                                <p:cNvSpPr>
                                                  <a:spLocks/>
                                                </p:cNvSpPr>
                                                <p:nvPr/>
                                              </p:nvSpPr>
                                              <p:spPr bwMode="auto">
                                                <a:xfrm>
                                                  <a:off x="350" y="406"/>
                                                  <a:ext cx="33" cy="58"/>
                                                </a:xfrm>
                                                <a:custGeom>
                                                  <a:avLst/>
                                                  <a:gdLst>
                                                    <a:gd name="T0" fmla="*/ 1 w 33"/>
                                                    <a:gd name="T1" fmla="*/ 38 h 58"/>
                                                    <a:gd name="T2" fmla="*/ 0 w 33"/>
                                                    <a:gd name="T3" fmla="*/ 8 h 58"/>
                                                    <a:gd name="T4" fmla="*/ 3 w 33"/>
                                                    <a:gd name="T5" fmla="*/ 2 h 58"/>
                                                    <a:gd name="T6" fmla="*/ 11 w 33"/>
                                                    <a:gd name="T7" fmla="*/ 0 h 58"/>
                                                    <a:gd name="T8" fmla="*/ 15 w 33"/>
                                                    <a:gd name="T9" fmla="*/ 3 h 58"/>
                                                    <a:gd name="T10" fmla="*/ 19 w 33"/>
                                                    <a:gd name="T11" fmla="*/ 8 h 58"/>
                                                    <a:gd name="T12" fmla="*/ 28 w 33"/>
                                                    <a:gd name="T13" fmla="*/ 37 h 58"/>
                                                    <a:gd name="T14" fmla="*/ 33 w 33"/>
                                                    <a:gd name="T15" fmla="*/ 58 h 58"/>
                                                    <a:gd name="T16" fmla="*/ 3 w 33"/>
                                                    <a:gd name="T17" fmla="*/ 57 h 58"/>
                                                    <a:gd name="T18" fmla="*/ 1 w 33"/>
                                                    <a:gd name="T19" fmla="*/ 3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58">
                                                      <a:moveTo>
                                                        <a:pt x="1" y="38"/>
                                                      </a:moveTo>
                                                      <a:lnTo>
                                                        <a:pt x="0" y="8"/>
                                                      </a:lnTo>
                                                      <a:lnTo>
                                                        <a:pt x="3" y="2"/>
                                                      </a:lnTo>
                                                      <a:lnTo>
                                                        <a:pt x="11" y="0"/>
                                                      </a:lnTo>
                                                      <a:lnTo>
                                                        <a:pt x="15" y="3"/>
                                                      </a:lnTo>
                                                      <a:lnTo>
                                                        <a:pt x="19" y="8"/>
                                                      </a:lnTo>
                                                      <a:lnTo>
                                                        <a:pt x="28" y="37"/>
                                                      </a:lnTo>
                                                      <a:lnTo>
                                                        <a:pt x="33" y="58"/>
                                                      </a:lnTo>
                                                      <a:lnTo>
                                                        <a:pt x="3" y="57"/>
                                                      </a:lnTo>
                                                      <a:lnTo>
                                                        <a:pt x="1" y="38"/>
                                                      </a:lnTo>
                                                      <a:close/>
                                                    </a:path>
                                                  </a:pathLst>
                                                </a:custGeom>
                                                <a:gradFill rotWithShape="1">
                                                  <a:gsLst>
                                                    <a:gs pos="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68" name="Oval 97"/>
                                                <p:cNvSpPr>
                                                  <a:spLocks noChangeArrowheads="1"/>
                                                </p:cNvSpPr>
                                                <p:nvPr/>
                                              </p:nvSpPr>
                                              <p:spPr bwMode="auto">
                                                <a:xfrm>
                                                  <a:off x="355" y="413"/>
                                                  <a:ext cx="8" cy="9"/>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362" name="Freeform 98"/>
                                            <p:cNvSpPr>
                                              <a:spLocks/>
                                            </p:cNvSpPr>
                                            <p:nvPr/>
                                          </p:nvSpPr>
                                          <p:spPr bwMode="auto">
                                            <a:xfrm>
                                              <a:off x="320" y="305"/>
                                              <a:ext cx="155" cy="27"/>
                                            </a:xfrm>
                                            <a:custGeom>
                                              <a:avLst/>
                                              <a:gdLst>
                                                <a:gd name="T0" fmla="*/ 155 w 155"/>
                                                <a:gd name="T1" fmla="*/ 0 h 27"/>
                                                <a:gd name="T2" fmla="*/ 0 w 155"/>
                                                <a:gd name="T3" fmla="*/ 9 h 27"/>
                                                <a:gd name="T4" fmla="*/ 1 w 155"/>
                                                <a:gd name="T5" fmla="*/ 27 h 27"/>
                                                <a:gd name="T6" fmla="*/ 155 w 155"/>
                                                <a:gd name="T7" fmla="*/ 0 h 27"/>
                                              </a:gdLst>
                                              <a:ahLst/>
                                              <a:cxnLst>
                                                <a:cxn ang="0">
                                                  <a:pos x="T0" y="T1"/>
                                                </a:cxn>
                                                <a:cxn ang="0">
                                                  <a:pos x="T2" y="T3"/>
                                                </a:cxn>
                                                <a:cxn ang="0">
                                                  <a:pos x="T4" y="T5"/>
                                                </a:cxn>
                                                <a:cxn ang="0">
                                                  <a:pos x="T6" y="T7"/>
                                                </a:cxn>
                                              </a:cxnLst>
                                              <a:rect l="0" t="0" r="r" b="b"/>
                                              <a:pathLst>
                                                <a:path w="155" h="27">
                                                  <a:moveTo>
                                                    <a:pt x="155" y="0"/>
                                                  </a:moveTo>
                                                  <a:lnTo>
                                                    <a:pt x="0" y="9"/>
                                                  </a:lnTo>
                                                  <a:lnTo>
                                                    <a:pt x="1" y="27"/>
                                                  </a:lnTo>
                                                  <a:lnTo>
                                                    <a:pt x="155" y="0"/>
                                                  </a:lnTo>
                                                  <a:close/>
                                                </a:path>
                                              </a:pathLst>
                                            </a:custGeom>
                                            <a:gradFill rotWithShape="1">
                                              <a:gsLst>
                                                <a:gs pos="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63" name="Freeform 99"/>
                                            <p:cNvSpPr>
                                              <a:spLocks/>
                                            </p:cNvSpPr>
                                            <p:nvPr/>
                                          </p:nvSpPr>
                                          <p:spPr bwMode="auto">
                                            <a:xfrm>
                                              <a:off x="309" y="314"/>
                                              <a:ext cx="13" cy="27"/>
                                            </a:xfrm>
                                            <a:custGeom>
                                              <a:avLst/>
                                              <a:gdLst>
                                                <a:gd name="T0" fmla="*/ 11 w 13"/>
                                                <a:gd name="T1" fmla="*/ 0 h 27"/>
                                                <a:gd name="T2" fmla="*/ 0 w 13"/>
                                                <a:gd name="T3" fmla="*/ 3 h 27"/>
                                                <a:gd name="T4" fmla="*/ 0 w 13"/>
                                                <a:gd name="T5" fmla="*/ 27 h 27"/>
                                                <a:gd name="T6" fmla="*/ 6 w 13"/>
                                                <a:gd name="T7" fmla="*/ 27 h 27"/>
                                                <a:gd name="T8" fmla="*/ 7 w 13"/>
                                                <a:gd name="T9" fmla="*/ 18 h 27"/>
                                                <a:gd name="T10" fmla="*/ 13 w 13"/>
                                                <a:gd name="T11" fmla="*/ 17 h 27"/>
                                                <a:gd name="T12" fmla="*/ 11 w 1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3" h="27">
                                                  <a:moveTo>
                                                    <a:pt x="11" y="0"/>
                                                  </a:moveTo>
                                                  <a:lnTo>
                                                    <a:pt x="0" y="3"/>
                                                  </a:lnTo>
                                                  <a:lnTo>
                                                    <a:pt x="0" y="27"/>
                                                  </a:lnTo>
                                                  <a:lnTo>
                                                    <a:pt x="6" y="27"/>
                                                  </a:lnTo>
                                                  <a:lnTo>
                                                    <a:pt x="7" y="18"/>
                                                  </a:lnTo>
                                                  <a:lnTo>
                                                    <a:pt x="13" y="17"/>
                                                  </a:lnTo>
                                                  <a:lnTo>
                                                    <a:pt x="11" y="0"/>
                                                  </a:lnTo>
                                                  <a:close/>
                                                </a:path>
                                              </a:pathLst>
                                            </a:custGeom>
                                            <a:solidFill>
                                              <a:srgbClr val="FFCC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60" name="Freeform 100"/>
                                          <p:cNvSpPr>
                                            <a:spLocks/>
                                          </p:cNvSpPr>
                                          <p:nvPr/>
                                        </p:nvSpPr>
                                        <p:spPr bwMode="auto">
                                          <a:xfrm>
                                            <a:off x="300" y="341"/>
                                            <a:ext cx="14" cy="115"/>
                                          </a:xfrm>
                                          <a:custGeom>
                                            <a:avLst/>
                                            <a:gdLst>
                                              <a:gd name="T0" fmla="*/ 10 w 14"/>
                                              <a:gd name="T1" fmla="*/ 0 h 115"/>
                                              <a:gd name="T2" fmla="*/ 0 w 14"/>
                                              <a:gd name="T3" fmla="*/ 113 h 115"/>
                                              <a:gd name="T4" fmla="*/ 3 w 14"/>
                                              <a:gd name="T5" fmla="*/ 115 h 115"/>
                                              <a:gd name="T6" fmla="*/ 14 w 14"/>
                                              <a:gd name="T7" fmla="*/ 0 h 115"/>
                                              <a:gd name="T8" fmla="*/ 10 w 14"/>
                                              <a:gd name="T9" fmla="*/ 0 h 115"/>
                                            </a:gdLst>
                                            <a:ahLst/>
                                            <a:cxnLst>
                                              <a:cxn ang="0">
                                                <a:pos x="T0" y="T1"/>
                                              </a:cxn>
                                              <a:cxn ang="0">
                                                <a:pos x="T2" y="T3"/>
                                              </a:cxn>
                                              <a:cxn ang="0">
                                                <a:pos x="T4" y="T5"/>
                                              </a:cxn>
                                              <a:cxn ang="0">
                                                <a:pos x="T6" y="T7"/>
                                              </a:cxn>
                                              <a:cxn ang="0">
                                                <a:pos x="T8" y="T9"/>
                                              </a:cxn>
                                            </a:cxnLst>
                                            <a:rect l="0" t="0" r="r" b="b"/>
                                            <a:pathLst>
                                              <a:path w="14" h="115">
                                                <a:moveTo>
                                                  <a:pt x="10" y="0"/>
                                                </a:moveTo>
                                                <a:lnTo>
                                                  <a:pt x="0" y="113"/>
                                                </a:lnTo>
                                                <a:lnTo>
                                                  <a:pt x="3" y="115"/>
                                                </a:lnTo>
                                                <a:lnTo>
                                                  <a:pt x="14" y="0"/>
                                                </a:lnTo>
                                                <a:lnTo>
                                                  <a:pt x="10" y="0"/>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341" name="Group 101"/>
                                      <p:cNvGrpSpPr>
                                        <a:grpSpLocks/>
                                      </p:cNvGrpSpPr>
                                      <p:nvPr/>
                                    </p:nvGrpSpPr>
                                    <p:grpSpPr bwMode="auto">
                                      <a:xfrm>
                                        <a:off x="510" y="134"/>
                                        <a:ext cx="227" cy="279"/>
                                        <a:chOff x="510" y="134"/>
                                        <a:chExt cx="227" cy="279"/>
                                      </a:xfrm>
                                    </p:grpSpPr>
                                    <p:grpSp>
                                      <p:nvGrpSpPr>
                                        <p:cNvPr id="342" name="Group 102"/>
                                        <p:cNvGrpSpPr>
                                          <a:grpSpLocks/>
                                        </p:cNvGrpSpPr>
                                        <p:nvPr/>
                                      </p:nvGrpSpPr>
                                      <p:grpSpPr bwMode="auto">
                                        <a:xfrm>
                                          <a:off x="510" y="134"/>
                                          <a:ext cx="227" cy="278"/>
                                          <a:chOff x="510" y="134"/>
                                          <a:chExt cx="227" cy="278"/>
                                        </a:xfrm>
                                      </p:grpSpPr>
                                      <p:grpSp>
                                        <p:nvGrpSpPr>
                                          <p:cNvPr id="344" name="Group 103"/>
                                          <p:cNvGrpSpPr>
                                            <a:grpSpLocks/>
                                          </p:cNvGrpSpPr>
                                          <p:nvPr/>
                                        </p:nvGrpSpPr>
                                        <p:grpSpPr bwMode="auto">
                                          <a:xfrm>
                                            <a:off x="510" y="134"/>
                                            <a:ext cx="227" cy="265"/>
                                            <a:chOff x="510" y="134"/>
                                            <a:chExt cx="227" cy="265"/>
                                          </a:xfrm>
                                        </p:grpSpPr>
                                        <p:grpSp>
                                          <p:nvGrpSpPr>
                                            <p:cNvPr id="346" name="Group 104"/>
                                            <p:cNvGrpSpPr>
                                              <a:grpSpLocks/>
                                            </p:cNvGrpSpPr>
                                            <p:nvPr/>
                                          </p:nvGrpSpPr>
                                          <p:grpSpPr bwMode="auto">
                                            <a:xfrm>
                                              <a:off x="510" y="134"/>
                                              <a:ext cx="227" cy="197"/>
                                              <a:chOff x="510" y="134"/>
                                              <a:chExt cx="227" cy="197"/>
                                            </a:xfrm>
                                          </p:grpSpPr>
                                          <p:grpSp>
                                            <p:nvGrpSpPr>
                                              <p:cNvPr id="351" name="Group 105"/>
                                              <p:cNvGrpSpPr>
                                                <a:grpSpLocks/>
                                              </p:cNvGrpSpPr>
                                              <p:nvPr/>
                                            </p:nvGrpSpPr>
                                            <p:grpSpPr bwMode="auto">
                                              <a:xfrm>
                                                <a:off x="510" y="134"/>
                                                <a:ext cx="227" cy="164"/>
                                                <a:chOff x="510" y="134"/>
                                                <a:chExt cx="227" cy="164"/>
                                              </a:xfrm>
                                            </p:grpSpPr>
                                            <p:sp>
                                              <p:nvSpPr>
                                                <p:cNvPr id="355" name="Freeform 106"/>
                                                <p:cNvSpPr>
                                                  <a:spLocks/>
                                                </p:cNvSpPr>
                                                <p:nvPr/>
                                              </p:nvSpPr>
                                              <p:spPr bwMode="auto">
                                                <a:xfrm>
                                                  <a:off x="637" y="155"/>
                                                  <a:ext cx="71" cy="143"/>
                                                </a:xfrm>
                                                <a:custGeom>
                                                  <a:avLst/>
                                                  <a:gdLst>
                                                    <a:gd name="T0" fmla="*/ 38 w 71"/>
                                                    <a:gd name="T1" fmla="*/ 142 h 143"/>
                                                    <a:gd name="T2" fmla="*/ 44 w 71"/>
                                                    <a:gd name="T3" fmla="*/ 112 h 143"/>
                                                    <a:gd name="T4" fmla="*/ 0 w 71"/>
                                                    <a:gd name="T5" fmla="*/ 0 h 143"/>
                                                    <a:gd name="T6" fmla="*/ 21 w 71"/>
                                                    <a:gd name="T7" fmla="*/ 0 h 143"/>
                                                    <a:gd name="T8" fmla="*/ 71 w 71"/>
                                                    <a:gd name="T9" fmla="*/ 143 h 143"/>
                                                    <a:gd name="T10" fmla="*/ 38 w 71"/>
                                                    <a:gd name="T11" fmla="*/ 142 h 143"/>
                                                  </a:gdLst>
                                                  <a:ahLst/>
                                                  <a:cxnLst>
                                                    <a:cxn ang="0">
                                                      <a:pos x="T0" y="T1"/>
                                                    </a:cxn>
                                                    <a:cxn ang="0">
                                                      <a:pos x="T2" y="T3"/>
                                                    </a:cxn>
                                                    <a:cxn ang="0">
                                                      <a:pos x="T4" y="T5"/>
                                                    </a:cxn>
                                                    <a:cxn ang="0">
                                                      <a:pos x="T6" y="T7"/>
                                                    </a:cxn>
                                                    <a:cxn ang="0">
                                                      <a:pos x="T8" y="T9"/>
                                                    </a:cxn>
                                                    <a:cxn ang="0">
                                                      <a:pos x="T10" y="T11"/>
                                                    </a:cxn>
                                                  </a:cxnLst>
                                                  <a:rect l="0" t="0" r="r" b="b"/>
                                                  <a:pathLst>
                                                    <a:path w="71" h="143">
                                                      <a:moveTo>
                                                        <a:pt x="38" y="142"/>
                                                      </a:moveTo>
                                                      <a:lnTo>
                                                        <a:pt x="44" y="112"/>
                                                      </a:lnTo>
                                                      <a:lnTo>
                                                        <a:pt x="0" y="0"/>
                                                      </a:lnTo>
                                                      <a:lnTo>
                                                        <a:pt x="21" y="0"/>
                                                      </a:lnTo>
                                                      <a:lnTo>
                                                        <a:pt x="71" y="143"/>
                                                      </a:lnTo>
                                                      <a:lnTo>
                                                        <a:pt x="38" y="142"/>
                                                      </a:lnTo>
                                                      <a:close/>
                                                    </a:path>
                                                  </a:pathLst>
                                                </a:custGeom>
                                                <a:gradFill rotWithShape="1">
                                                  <a:gsLst>
                                                    <a:gs pos="0">
                                                      <a:srgbClr val="333333">
                                                        <a:gamma/>
                                                        <a:shade val="46275"/>
                                                        <a:invGamma/>
                                                      </a:srgbClr>
                                                    </a:gs>
                                                    <a:gs pos="50000">
                                                      <a:srgbClr val="333333"/>
                                                    </a:gs>
                                                    <a:gs pos="100000">
                                                      <a:srgbClr val="333333">
                                                        <a:gamma/>
                                                        <a:shade val="46275"/>
                                                        <a:invGamma/>
                                                      </a:srgbClr>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56" name="Freeform 107"/>
                                                <p:cNvSpPr>
                                                  <a:spLocks/>
                                                </p:cNvSpPr>
                                                <p:nvPr/>
                                              </p:nvSpPr>
                                              <p:spPr bwMode="auto">
                                                <a:xfrm>
                                                  <a:off x="510" y="134"/>
                                                  <a:ext cx="227" cy="28"/>
                                                </a:xfrm>
                                                <a:custGeom>
                                                  <a:avLst/>
                                                  <a:gdLst>
                                                    <a:gd name="T0" fmla="*/ 0 w 227"/>
                                                    <a:gd name="T1" fmla="*/ 0 h 28"/>
                                                    <a:gd name="T2" fmla="*/ 209 w 227"/>
                                                    <a:gd name="T3" fmla="*/ 14 h 28"/>
                                                    <a:gd name="T4" fmla="*/ 227 w 227"/>
                                                    <a:gd name="T5" fmla="*/ 26 h 28"/>
                                                    <a:gd name="T6" fmla="*/ 170 w 227"/>
                                                    <a:gd name="T7" fmla="*/ 28 h 28"/>
                                                    <a:gd name="T8" fmla="*/ 152 w 227"/>
                                                    <a:gd name="T9" fmla="*/ 24 h 28"/>
                                                    <a:gd name="T10" fmla="*/ 3 w 227"/>
                                                    <a:gd name="T11" fmla="*/ 9 h 28"/>
                                                    <a:gd name="T12" fmla="*/ 0 w 227"/>
                                                    <a:gd name="T13" fmla="*/ 6 h 28"/>
                                                    <a:gd name="T14" fmla="*/ 0 w 227"/>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7" h="28">
                                                      <a:moveTo>
                                                        <a:pt x="0" y="0"/>
                                                      </a:moveTo>
                                                      <a:lnTo>
                                                        <a:pt x="209" y="14"/>
                                                      </a:lnTo>
                                                      <a:lnTo>
                                                        <a:pt x="227" y="26"/>
                                                      </a:lnTo>
                                                      <a:lnTo>
                                                        <a:pt x="170" y="28"/>
                                                      </a:lnTo>
                                                      <a:lnTo>
                                                        <a:pt x="152" y="24"/>
                                                      </a:lnTo>
                                                      <a:lnTo>
                                                        <a:pt x="3" y="9"/>
                                                      </a:lnTo>
                                                      <a:lnTo>
                                                        <a:pt x="0" y="6"/>
                                                      </a:lnTo>
                                                      <a:lnTo>
                                                        <a:pt x="0" y="0"/>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52" name="Group 108"/>
                                              <p:cNvGrpSpPr>
                                                <a:grpSpLocks/>
                                              </p:cNvGrpSpPr>
                                              <p:nvPr/>
                                            </p:nvGrpSpPr>
                                            <p:grpSpPr bwMode="auto">
                                              <a:xfrm>
                                                <a:off x="596" y="297"/>
                                                <a:ext cx="119" cy="34"/>
                                                <a:chOff x="596" y="297"/>
                                                <a:chExt cx="119" cy="34"/>
                                              </a:xfrm>
                                            </p:grpSpPr>
                                            <p:sp>
                                              <p:nvSpPr>
                                                <p:cNvPr id="353" name="Freeform 109"/>
                                                <p:cNvSpPr>
                                                  <a:spLocks/>
                                                </p:cNvSpPr>
                                                <p:nvPr/>
                                              </p:nvSpPr>
                                              <p:spPr bwMode="auto">
                                                <a:xfrm>
                                                  <a:off x="596" y="297"/>
                                                  <a:ext cx="119" cy="34"/>
                                                </a:xfrm>
                                                <a:custGeom>
                                                  <a:avLst/>
                                                  <a:gdLst>
                                                    <a:gd name="T0" fmla="*/ 113 w 119"/>
                                                    <a:gd name="T1" fmla="*/ 1 h 34"/>
                                                    <a:gd name="T2" fmla="*/ 78 w 119"/>
                                                    <a:gd name="T3" fmla="*/ 0 h 34"/>
                                                    <a:gd name="T4" fmla="*/ 75 w 119"/>
                                                    <a:gd name="T5" fmla="*/ 3 h 34"/>
                                                    <a:gd name="T6" fmla="*/ 21 w 119"/>
                                                    <a:gd name="T7" fmla="*/ 2 h 34"/>
                                                    <a:gd name="T8" fmla="*/ 0 w 119"/>
                                                    <a:gd name="T9" fmla="*/ 34 h 34"/>
                                                    <a:gd name="T10" fmla="*/ 119 w 119"/>
                                                    <a:gd name="T11" fmla="*/ 34 h 34"/>
                                                    <a:gd name="T12" fmla="*/ 113 w 119"/>
                                                    <a:gd name="T13" fmla="*/ 1 h 34"/>
                                                  </a:gdLst>
                                                  <a:ahLst/>
                                                  <a:cxnLst>
                                                    <a:cxn ang="0">
                                                      <a:pos x="T0" y="T1"/>
                                                    </a:cxn>
                                                    <a:cxn ang="0">
                                                      <a:pos x="T2" y="T3"/>
                                                    </a:cxn>
                                                    <a:cxn ang="0">
                                                      <a:pos x="T4" y="T5"/>
                                                    </a:cxn>
                                                    <a:cxn ang="0">
                                                      <a:pos x="T6" y="T7"/>
                                                    </a:cxn>
                                                    <a:cxn ang="0">
                                                      <a:pos x="T8" y="T9"/>
                                                    </a:cxn>
                                                    <a:cxn ang="0">
                                                      <a:pos x="T10" y="T11"/>
                                                    </a:cxn>
                                                    <a:cxn ang="0">
                                                      <a:pos x="T12" y="T13"/>
                                                    </a:cxn>
                                                  </a:cxnLst>
                                                  <a:rect l="0" t="0" r="r" b="b"/>
                                                  <a:pathLst>
                                                    <a:path w="119" h="34">
                                                      <a:moveTo>
                                                        <a:pt x="113" y="1"/>
                                                      </a:moveTo>
                                                      <a:lnTo>
                                                        <a:pt x="78" y="0"/>
                                                      </a:lnTo>
                                                      <a:lnTo>
                                                        <a:pt x="75" y="3"/>
                                                      </a:lnTo>
                                                      <a:lnTo>
                                                        <a:pt x="21" y="2"/>
                                                      </a:lnTo>
                                                      <a:lnTo>
                                                        <a:pt x="0" y="34"/>
                                                      </a:lnTo>
                                                      <a:lnTo>
                                                        <a:pt x="119" y="34"/>
                                                      </a:lnTo>
                                                      <a:lnTo>
                                                        <a:pt x="113" y="1"/>
                                                      </a:lnTo>
                                                      <a:close/>
                                                    </a:path>
                                                  </a:pathLst>
                                                </a:custGeom>
                                                <a:gradFill rotWithShape="1">
                                                  <a:gsLst>
                                                    <a:gs pos="0">
                                                      <a:srgbClr val="333333"/>
                                                    </a:gs>
                                                    <a:gs pos="100000">
                                                      <a:srgbClr val="333333">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54" name="Rectangle 110"/>
                                                <p:cNvSpPr>
                                                  <a:spLocks noChangeArrowheads="1"/>
                                                </p:cNvSpPr>
                                                <p:nvPr/>
                                              </p:nvSpPr>
                                              <p:spPr bwMode="auto">
                                                <a:xfrm>
                                                  <a:off x="660" y="316"/>
                                                  <a:ext cx="48" cy="12"/>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347" name="Freeform 111"/>
                                            <p:cNvSpPr>
                                              <a:spLocks/>
                                            </p:cNvSpPr>
                                            <p:nvPr/>
                                          </p:nvSpPr>
                                          <p:spPr bwMode="auto">
                                            <a:xfrm>
                                              <a:off x="595" y="331"/>
                                              <a:ext cx="124" cy="68"/>
                                            </a:xfrm>
                                            <a:custGeom>
                                              <a:avLst/>
                                              <a:gdLst>
                                                <a:gd name="T0" fmla="*/ 0 w 124"/>
                                                <a:gd name="T1" fmla="*/ 0 h 68"/>
                                                <a:gd name="T2" fmla="*/ 0 w 124"/>
                                                <a:gd name="T3" fmla="*/ 68 h 68"/>
                                                <a:gd name="T4" fmla="*/ 124 w 124"/>
                                                <a:gd name="T5" fmla="*/ 66 h 68"/>
                                                <a:gd name="T6" fmla="*/ 124 w 124"/>
                                                <a:gd name="T7" fmla="*/ 54 h 68"/>
                                                <a:gd name="T8" fmla="*/ 120 w 124"/>
                                                <a:gd name="T9" fmla="*/ 0 h 68"/>
                                                <a:gd name="T10" fmla="*/ 0 w 124"/>
                                                <a:gd name="T11" fmla="*/ 0 h 68"/>
                                              </a:gdLst>
                                              <a:ahLst/>
                                              <a:cxnLst>
                                                <a:cxn ang="0">
                                                  <a:pos x="T0" y="T1"/>
                                                </a:cxn>
                                                <a:cxn ang="0">
                                                  <a:pos x="T2" y="T3"/>
                                                </a:cxn>
                                                <a:cxn ang="0">
                                                  <a:pos x="T4" y="T5"/>
                                                </a:cxn>
                                                <a:cxn ang="0">
                                                  <a:pos x="T6" y="T7"/>
                                                </a:cxn>
                                                <a:cxn ang="0">
                                                  <a:pos x="T8" y="T9"/>
                                                </a:cxn>
                                                <a:cxn ang="0">
                                                  <a:pos x="T10" y="T11"/>
                                                </a:cxn>
                                              </a:cxnLst>
                                              <a:rect l="0" t="0" r="r" b="b"/>
                                              <a:pathLst>
                                                <a:path w="124" h="68">
                                                  <a:moveTo>
                                                    <a:pt x="0" y="0"/>
                                                  </a:moveTo>
                                                  <a:lnTo>
                                                    <a:pt x="0" y="68"/>
                                                  </a:lnTo>
                                                  <a:lnTo>
                                                    <a:pt x="124" y="66"/>
                                                  </a:lnTo>
                                                  <a:lnTo>
                                                    <a:pt x="124" y="54"/>
                                                  </a:lnTo>
                                                  <a:lnTo>
                                                    <a:pt x="120" y="0"/>
                                                  </a:lnTo>
                                                  <a:lnTo>
                                                    <a:pt x="0" y="0"/>
                                                  </a:lnTo>
                                                  <a:close/>
                                                </a:path>
                                              </a:pathLst>
                                            </a:custGeom>
                                            <a:gradFill rotWithShape="1">
                                              <a:gsLst>
                                                <a:gs pos="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48" name="Group 112"/>
                                            <p:cNvGrpSpPr>
                                              <a:grpSpLocks/>
                                            </p:cNvGrpSpPr>
                                            <p:nvPr/>
                                          </p:nvGrpSpPr>
                                          <p:grpSpPr bwMode="auto">
                                            <a:xfrm>
                                              <a:off x="676" y="336"/>
                                              <a:ext cx="35" cy="20"/>
                                              <a:chOff x="676" y="336"/>
                                              <a:chExt cx="35" cy="20"/>
                                            </a:xfrm>
                                          </p:grpSpPr>
                                          <p:sp>
                                            <p:nvSpPr>
                                              <p:cNvPr id="349" name="Oval 113"/>
                                              <p:cNvSpPr>
                                                <a:spLocks noChangeArrowheads="1"/>
                                              </p:cNvSpPr>
                                              <p:nvPr/>
                                            </p:nvSpPr>
                                            <p:spPr bwMode="auto">
                                              <a:xfrm>
                                                <a:off x="692" y="336"/>
                                                <a:ext cx="19" cy="20"/>
                                              </a:xfrm>
                                              <a:prstGeom prst="ellipse">
                                                <a:avLst/>
                                              </a:prstGeom>
                                              <a:solidFill>
                                                <a:srgbClr val="3366FF"/>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50" name="Oval 114"/>
                                              <p:cNvSpPr>
                                                <a:spLocks noChangeArrowheads="1"/>
                                              </p:cNvSpPr>
                                              <p:nvPr/>
                                            </p:nvSpPr>
                                            <p:spPr bwMode="auto">
                                              <a:xfrm>
                                                <a:off x="676" y="342"/>
                                                <a:ext cx="11" cy="12"/>
                                              </a:xfrm>
                                              <a:prstGeom prst="ellipse">
                                                <a:avLst/>
                                              </a:prstGeom>
                                              <a:solidFill>
                                                <a:srgbClr val="008000"/>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345" name="Freeform 115"/>
                                          <p:cNvSpPr>
                                            <a:spLocks/>
                                          </p:cNvSpPr>
                                          <p:nvPr/>
                                        </p:nvSpPr>
                                        <p:spPr bwMode="auto">
                                          <a:xfrm>
                                            <a:off x="594" y="397"/>
                                            <a:ext cx="125" cy="15"/>
                                          </a:xfrm>
                                          <a:custGeom>
                                            <a:avLst/>
                                            <a:gdLst>
                                              <a:gd name="T0" fmla="*/ 125 w 125"/>
                                              <a:gd name="T1" fmla="*/ 0 h 15"/>
                                              <a:gd name="T2" fmla="*/ 123 w 125"/>
                                              <a:gd name="T3" fmla="*/ 11 h 15"/>
                                              <a:gd name="T4" fmla="*/ 113 w 125"/>
                                              <a:gd name="T5" fmla="*/ 9 h 15"/>
                                              <a:gd name="T6" fmla="*/ 0 w 125"/>
                                              <a:gd name="T7" fmla="*/ 15 h 15"/>
                                              <a:gd name="T8" fmla="*/ 0 w 125"/>
                                              <a:gd name="T9" fmla="*/ 1 h 15"/>
                                              <a:gd name="T10" fmla="*/ 125 w 125"/>
                                              <a:gd name="T11" fmla="*/ 0 h 15"/>
                                            </a:gdLst>
                                            <a:ahLst/>
                                            <a:cxnLst>
                                              <a:cxn ang="0">
                                                <a:pos x="T0" y="T1"/>
                                              </a:cxn>
                                              <a:cxn ang="0">
                                                <a:pos x="T2" y="T3"/>
                                              </a:cxn>
                                              <a:cxn ang="0">
                                                <a:pos x="T4" y="T5"/>
                                              </a:cxn>
                                              <a:cxn ang="0">
                                                <a:pos x="T6" y="T7"/>
                                              </a:cxn>
                                              <a:cxn ang="0">
                                                <a:pos x="T8" y="T9"/>
                                              </a:cxn>
                                              <a:cxn ang="0">
                                                <a:pos x="T10" y="T11"/>
                                              </a:cxn>
                                            </a:cxnLst>
                                            <a:rect l="0" t="0" r="r" b="b"/>
                                            <a:pathLst>
                                              <a:path w="125" h="15">
                                                <a:moveTo>
                                                  <a:pt x="125" y="0"/>
                                                </a:moveTo>
                                                <a:lnTo>
                                                  <a:pt x="123" y="11"/>
                                                </a:lnTo>
                                                <a:lnTo>
                                                  <a:pt x="113" y="9"/>
                                                </a:lnTo>
                                                <a:lnTo>
                                                  <a:pt x="0" y="15"/>
                                                </a:lnTo>
                                                <a:lnTo>
                                                  <a:pt x="0" y="1"/>
                                                </a:lnTo>
                                                <a:lnTo>
                                                  <a:pt x="125" y="0"/>
                                                </a:lnTo>
                                                <a:close/>
                                              </a:path>
                                            </a:pathLst>
                                          </a:custGeom>
                                          <a:gradFill rotWithShape="1">
                                            <a:gsLst>
                                              <a:gs pos="0">
                                                <a:srgbClr val="FFCC00">
                                                  <a:gamma/>
                                                  <a:shade val="46275"/>
                                                  <a:invGamma/>
                                                </a:srgbClr>
                                              </a:gs>
                                              <a:gs pos="5000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43" name="Freeform 116"/>
                                        <p:cNvSpPr>
                                          <a:spLocks/>
                                        </p:cNvSpPr>
                                        <p:nvPr/>
                                      </p:nvSpPr>
                                      <p:spPr bwMode="auto">
                                        <a:xfrm>
                                          <a:off x="537" y="383"/>
                                          <a:ext cx="58" cy="30"/>
                                        </a:xfrm>
                                        <a:custGeom>
                                          <a:avLst/>
                                          <a:gdLst>
                                            <a:gd name="T0" fmla="*/ 58 w 58"/>
                                            <a:gd name="T1" fmla="*/ 0 h 30"/>
                                            <a:gd name="T2" fmla="*/ 0 w 58"/>
                                            <a:gd name="T3" fmla="*/ 0 h 30"/>
                                            <a:gd name="T4" fmla="*/ 0 w 58"/>
                                            <a:gd name="T5" fmla="*/ 30 h 30"/>
                                            <a:gd name="T6" fmla="*/ 58 w 58"/>
                                            <a:gd name="T7" fmla="*/ 30 h 30"/>
                                            <a:gd name="T8" fmla="*/ 58 w 58"/>
                                            <a:gd name="T9" fmla="*/ 0 h 30"/>
                                          </a:gdLst>
                                          <a:ahLst/>
                                          <a:cxnLst>
                                            <a:cxn ang="0">
                                              <a:pos x="T0" y="T1"/>
                                            </a:cxn>
                                            <a:cxn ang="0">
                                              <a:pos x="T2" y="T3"/>
                                            </a:cxn>
                                            <a:cxn ang="0">
                                              <a:pos x="T4" y="T5"/>
                                            </a:cxn>
                                            <a:cxn ang="0">
                                              <a:pos x="T6" y="T7"/>
                                            </a:cxn>
                                            <a:cxn ang="0">
                                              <a:pos x="T8" y="T9"/>
                                            </a:cxn>
                                          </a:cxnLst>
                                          <a:rect l="0" t="0" r="r" b="b"/>
                                          <a:pathLst>
                                            <a:path w="58" h="30">
                                              <a:moveTo>
                                                <a:pt x="58" y="0"/>
                                              </a:moveTo>
                                              <a:lnTo>
                                                <a:pt x="0" y="0"/>
                                              </a:lnTo>
                                              <a:lnTo>
                                                <a:pt x="0" y="30"/>
                                              </a:lnTo>
                                              <a:lnTo>
                                                <a:pt x="58" y="30"/>
                                              </a:lnTo>
                                              <a:lnTo>
                                                <a:pt x="58" y="0"/>
                                              </a:lnTo>
                                              <a:close/>
                                            </a:path>
                                          </a:pathLst>
                                        </a:custGeom>
                                        <a:gradFill rotWithShape="1">
                                          <a:gsLst>
                                            <a:gs pos="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40" name="Group 117"/>
                                    <p:cNvGrpSpPr>
                                      <a:grpSpLocks/>
                                    </p:cNvGrpSpPr>
                                    <p:nvPr/>
                                  </p:nvGrpSpPr>
                                  <p:grpSpPr bwMode="auto">
                                    <a:xfrm>
                                      <a:off x="114" y="398"/>
                                      <a:ext cx="203" cy="226"/>
                                      <a:chOff x="114" y="398"/>
                                      <a:chExt cx="203" cy="226"/>
                                    </a:xfrm>
                                  </p:grpSpPr>
                                  <p:sp>
                                    <p:nvSpPr>
                                      <p:cNvPr id="316" name="Freeform 118"/>
                                      <p:cNvSpPr>
                                        <a:spLocks/>
                                      </p:cNvSpPr>
                                      <p:nvPr/>
                                    </p:nvSpPr>
                                    <p:spPr bwMode="auto">
                                      <a:xfrm>
                                        <a:off x="177" y="447"/>
                                        <a:ext cx="28" cy="68"/>
                                      </a:xfrm>
                                      <a:custGeom>
                                        <a:avLst/>
                                        <a:gdLst>
                                          <a:gd name="T0" fmla="*/ 25 w 28"/>
                                          <a:gd name="T1" fmla="*/ 0 h 68"/>
                                          <a:gd name="T2" fmla="*/ 28 w 28"/>
                                          <a:gd name="T3" fmla="*/ 68 h 68"/>
                                          <a:gd name="T4" fmla="*/ 4 w 28"/>
                                          <a:gd name="T5" fmla="*/ 67 h 68"/>
                                          <a:gd name="T6" fmla="*/ 0 w 28"/>
                                          <a:gd name="T7" fmla="*/ 3 h 68"/>
                                          <a:gd name="T8" fmla="*/ 25 w 28"/>
                                          <a:gd name="T9" fmla="*/ 0 h 68"/>
                                        </a:gdLst>
                                        <a:ahLst/>
                                        <a:cxnLst>
                                          <a:cxn ang="0">
                                            <a:pos x="T0" y="T1"/>
                                          </a:cxn>
                                          <a:cxn ang="0">
                                            <a:pos x="T2" y="T3"/>
                                          </a:cxn>
                                          <a:cxn ang="0">
                                            <a:pos x="T4" y="T5"/>
                                          </a:cxn>
                                          <a:cxn ang="0">
                                            <a:pos x="T6" y="T7"/>
                                          </a:cxn>
                                          <a:cxn ang="0">
                                            <a:pos x="T8" y="T9"/>
                                          </a:cxn>
                                        </a:cxnLst>
                                        <a:rect l="0" t="0" r="r" b="b"/>
                                        <a:pathLst>
                                          <a:path w="28" h="68">
                                            <a:moveTo>
                                              <a:pt x="25" y="0"/>
                                            </a:moveTo>
                                            <a:lnTo>
                                              <a:pt x="28" y="68"/>
                                            </a:lnTo>
                                            <a:lnTo>
                                              <a:pt x="4" y="67"/>
                                            </a:lnTo>
                                            <a:lnTo>
                                              <a:pt x="0" y="3"/>
                                            </a:lnTo>
                                            <a:lnTo>
                                              <a:pt x="25" y="0"/>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17" name="Group 119"/>
                                      <p:cNvGrpSpPr>
                                        <a:grpSpLocks/>
                                      </p:cNvGrpSpPr>
                                      <p:nvPr/>
                                    </p:nvGrpSpPr>
                                    <p:grpSpPr bwMode="auto">
                                      <a:xfrm>
                                        <a:off x="114" y="398"/>
                                        <a:ext cx="203" cy="226"/>
                                        <a:chOff x="114" y="399"/>
                                        <a:chExt cx="203" cy="226"/>
                                      </a:xfrm>
                                    </p:grpSpPr>
                                    <p:grpSp>
                                      <p:nvGrpSpPr>
                                        <p:cNvPr id="318" name="Group 120"/>
                                        <p:cNvGrpSpPr>
                                          <a:grpSpLocks/>
                                        </p:cNvGrpSpPr>
                                        <p:nvPr/>
                                      </p:nvGrpSpPr>
                                      <p:grpSpPr bwMode="auto">
                                        <a:xfrm>
                                          <a:off x="114" y="399"/>
                                          <a:ext cx="198" cy="226"/>
                                          <a:chOff x="114" y="399"/>
                                          <a:chExt cx="198" cy="226"/>
                                        </a:xfrm>
                                      </p:grpSpPr>
                                      <p:sp>
                                        <p:nvSpPr>
                                          <p:cNvPr id="320" name="Freeform 121"/>
                                          <p:cNvSpPr>
                                            <a:spLocks/>
                                          </p:cNvSpPr>
                                          <p:nvPr/>
                                        </p:nvSpPr>
                                        <p:spPr bwMode="auto">
                                          <a:xfrm>
                                            <a:off x="196" y="412"/>
                                            <a:ext cx="47" cy="41"/>
                                          </a:xfrm>
                                          <a:custGeom>
                                            <a:avLst/>
                                            <a:gdLst>
                                              <a:gd name="T0" fmla="*/ 5 w 47"/>
                                              <a:gd name="T1" fmla="*/ 0 h 41"/>
                                              <a:gd name="T2" fmla="*/ 47 w 47"/>
                                              <a:gd name="T3" fmla="*/ 37 h 41"/>
                                              <a:gd name="T4" fmla="*/ 42 w 47"/>
                                              <a:gd name="T5" fmla="*/ 41 h 41"/>
                                              <a:gd name="T6" fmla="*/ 0 w 47"/>
                                              <a:gd name="T7" fmla="*/ 5 h 41"/>
                                              <a:gd name="T8" fmla="*/ 5 w 47"/>
                                              <a:gd name="T9" fmla="*/ 0 h 41"/>
                                            </a:gdLst>
                                            <a:ahLst/>
                                            <a:cxnLst>
                                              <a:cxn ang="0">
                                                <a:pos x="T0" y="T1"/>
                                              </a:cxn>
                                              <a:cxn ang="0">
                                                <a:pos x="T2" y="T3"/>
                                              </a:cxn>
                                              <a:cxn ang="0">
                                                <a:pos x="T4" y="T5"/>
                                              </a:cxn>
                                              <a:cxn ang="0">
                                                <a:pos x="T6" y="T7"/>
                                              </a:cxn>
                                              <a:cxn ang="0">
                                                <a:pos x="T8" y="T9"/>
                                              </a:cxn>
                                            </a:cxnLst>
                                            <a:rect l="0" t="0" r="r" b="b"/>
                                            <a:pathLst>
                                              <a:path w="47" h="41">
                                                <a:moveTo>
                                                  <a:pt x="5" y="0"/>
                                                </a:moveTo>
                                                <a:lnTo>
                                                  <a:pt x="47" y="37"/>
                                                </a:lnTo>
                                                <a:lnTo>
                                                  <a:pt x="42" y="41"/>
                                                </a:lnTo>
                                                <a:lnTo>
                                                  <a:pt x="0" y="5"/>
                                                </a:lnTo>
                                                <a:lnTo>
                                                  <a:pt x="5" y="0"/>
                                                </a:lnTo>
                                                <a:close/>
                                              </a:path>
                                            </a:pathLst>
                                          </a:custGeom>
                                          <a:solidFill>
                                            <a:srgbClr val="FFCC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1" name="Group 122"/>
                                          <p:cNvGrpSpPr>
                                            <a:grpSpLocks/>
                                          </p:cNvGrpSpPr>
                                          <p:nvPr/>
                                        </p:nvGrpSpPr>
                                        <p:grpSpPr bwMode="auto">
                                          <a:xfrm>
                                            <a:off x="114" y="399"/>
                                            <a:ext cx="198" cy="226"/>
                                            <a:chOff x="114" y="399"/>
                                            <a:chExt cx="198" cy="226"/>
                                          </a:xfrm>
                                        </p:grpSpPr>
                                        <p:sp>
                                          <p:nvSpPr>
                                            <p:cNvPr id="322" name="Freeform 123"/>
                                            <p:cNvSpPr>
                                              <a:spLocks/>
                                            </p:cNvSpPr>
                                            <p:nvPr/>
                                          </p:nvSpPr>
                                          <p:spPr bwMode="auto">
                                            <a:xfrm>
                                              <a:off x="220" y="450"/>
                                              <a:ext cx="34" cy="61"/>
                                            </a:xfrm>
                                            <a:custGeom>
                                              <a:avLst/>
                                              <a:gdLst>
                                                <a:gd name="T0" fmla="*/ 4 w 34"/>
                                                <a:gd name="T1" fmla="*/ 8 h 61"/>
                                                <a:gd name="T2" fmla="*/ 22 w 34"/>
                                                <a:gd name="T3" fmla="*/ 0 h 61"/>
                                                <a:gd name="T4" fmla="*/ 34 w 34"/>
                                                <a:gd name="T5" fmla="*/ 12 h 61"/>
                                                <a:gd name="T6" fmla="*/ 33 w 34"/>
                                                <a:gd name="T7" fmla="*/ 24 h 61"/>
                                                <a:gd name="T8" fmla="*/ 33 w 34"/>
                                                <a:gd name="T9" fmla="*/ 52 h 61"/>
                                                <a:gd name="T10" fmla="*/ 23 w 34"/>
                                                <a:gd name="T11" fmla="*/ 61 h 61"/>
                                                <a:gd name="T12" fmla="*/ 0 w 34"/>
                                                <a:gd name="T13" fmla="*/ 16 h 61"/>
                                                <a:gd name="T14" fmla="*/ 4 w 34"/>
                                                <a:gd name="T15" fmla="*/ 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61">
                                                  <a:moveTo>
                                                    <a:pt x="4" y="8"/>
                                                  </a:moveTo>
                                                  <a:lnTo>
                                                    <a:pt x="22" y="0"/>
                                                  </a:lnTo>
                                                  <a:lnTo>
                                                    <a:pt x="34" y="12"/>
                                                  </a:lnTo>
                                                  <a:lnTo>
                                                    <a:pt x="33" y="24"/>
                                                  </a:lnTo>
                                                  <a:lnTo>
                                                    <a:pt x="33" y="52"/>
                                                  </a:lnTo>
                                                  <a:lnTo>
                                                    <a:pt x="23" y="61"/>
                                                  </a:lnTo>
                                                  <a:lnTo>
                                                    <a:pt x="0" y="16"/>
                                                  </a:lnTo>
                                                  <a:lnTo>
                                                    <a:pt x="4" y="8"/>
                                                  </a:lnTo>
                                                  <a:close/>
                                                </a:path>
                                              </a:pathLst>
                                            </a:custGeom>
                                            <a:solidFill>
                                              <a:srgbClr val="FFCC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3" name="Group 124"/>
                                            <p:cNvGrpSpPr>
                                              <a:grpSpLocks/>
                                            </p:cNvGrpSpPr>
                                            <p:nvPr/>
                                          </p:nvGrpSpPr>
                                          <p:grpSpPr bwMode="auto">
                                            <a:xfrm>
                                              <a:off x="210" y="435"/>
                                              <a:ext cx="99" cy="114"/>
                                              <a:chOff x="210" y="435"/>
                                              <a:chExt cx="99" cy="114"/>
                                            </a:xfrm>
                                          </p:grpSpPr>
                                          <p:sp>
                                            <p:nvSpPr>
                                              <p:cNvPr id="338" name="Freeform 125"/>
                                              <p:cNvSpPr>
                                                <a:spLocks/>
                                              </p:cNvSpPr>
                                              <p:nvPr/>
                                            </p:nvSpPr>
                                            <p:spPr bwMode="auto">
                                              <a:xfrm>
                                                <a:off x="210" y="435"/>
                                                <a:ext cx="90" cy="84"/>
                                              </a:xfrm>
                                              <a:custGeom>
                                                <a:avLst/>
                                                <a:gdLst>
                                                  <a:gd name="T0" fmla="*/ 0 w 90"/>
                                                  <a:gd name="T1" fmla="*/ 0 h 84"/>
                                                  <a:gd name="T2" fmla="*/ 6 w 90"/>
                                                  <a:gd name="T3" fmla="*/ 66 h 84"/>
                                                  <a:gd name="T4" fmla="*/ 1 w 90"/>
                                                  <a:gd name="T5" fmla="*/ 83 h 84"/>
                                                  <a:gd name="T6" fmla="*/ 18 w 90"/>
                                                  <a:gd name="T7" fmla="*/ 84 h 84"/>
                                                  <a:gd name="T8" fmla="*/ 73 w 90"/>
                                                  <a:gd name="T9" fmla="*/ 73 h 84"/>
                                                  <a:gd name="T10" fmla="*/ 90 w 90"/>
                                                  <a:gd name="T11" fmla="*/ 70 h 84"/>
                                                  <a:gd name="T12" fmla="*/ 88 w 90"/>
                                                  <a:gd name="T13" fmla="*/ 63 h 84"/>
                                                  <a:gd name="T14" fmla="*/ 35 w 90"/>
                                                  <a:gd name="T15" fmla="*/ 70 h 84"/>
                                                  <a:gd name="T16" fmla="*/ 29 w 90"/>
                                                  <a:gd name="T17" fmla="*/ 66 h 84"/>
                                                  <a:gd name="T18" fmla="*/ 9 w 90"/>
                                                  <a:gd name="T19" fmla="*/ 7 h 84"/>
                                                  <a:gd name="T20" fmla="*/ 0 w 90"/>
                                                  <a:gd name="T2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84">
                                                    <a:moveTo>
                                                      <a:pt x="0" y="0"/>
                                                    </a:moveTo>
                                                    <a:lnTo>
                                                      <a:pt x="6" y="66"/>
                                                    </a:lnTo>
                                                    <a:lnTo>
                                                      <a:pt x="1" y="83"/>
                                                    </a:lnTo>
                                                    <a:lnTo>
                                                      <a:pt x="18" y="84"/>
                                                    </a:lnTo>
                                                    <a:lnTo>
                                                      <a:pt x="73" y="73"/>
                                                    </a:lnTo>
                                                    <a:lnTo>
                                                      <a:pt x="90" y="70"/>
                                                    </a:lnTo>
                                                    <a:lnTo>
                                                      <a:pt x="88" y="63"/>
                                                    </a:lnTo>
                                                    <a:lnTo>
                                                      <a:pt x="35" y="70"/>
                                                    </a:lnTo>
                                                    <a:lnTo>
                                                      <a:pt x="29" y="66"/>
                                                    </a:lnTo>
                                                    <a:lnTo>
                                                      <a:pt x="9" y="7"/>
                                                    </a:lnTo>
                                                    <a:lnTo>
                                                      <a:pt x="0" y="0"/>
                                                    </a:lnTo>
                                                    <a:close/>
                                                  </a:path>
                                                </a:pathLst>
                                              </a:custGeom>
                                              <a:gradFill rotWithShape="1">
                                                <a:gsLst>
                                                  <a:gs pos="0">
                                                    <a:srgbClr val="FFCC00">
                                                      <a:gamma/>
                                                      <a:shade val="46275"/>
                                                      <a:invGamma/>
                                                    </a:srgbClr>
                                                  </a:gs>
                                                  <a:gs pos="50000">
                                                    <a:srgbClr val="FFCC00"/>
                                                  </a:gs>
                                                  <a:gs pos="100000">
                                                    <a:srgbClr val="FFCC00">
                                                      <a:gamma/>
                                                      <a:shade val="46275"/>
                                                      <a:invGamma/>
                                                    </a:srgbClr>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39" name="Freeform 126"/>
                                              <p:cNvSpPr>
                                                <a:spLocks/>
                                              </p:cNvSpPr>
                                              <p:nvPr/>
                                            </p:nvSpPr>
                                            <p:spPr bwMode="auto">
                                              <a:xfrm>
                                                <a:off x="212" y="503"/>
                                                <a:ext cx="97" cy="46"/>
                                              </a:xfrm>
                                              <a:custGeom>
                                                <a:avLst/>
                                                <a:gdLst>
                                                  <a:gd name="T0" fmla="*/ 0 w 97"/>
                                                  <a:gd name="T1" fmla="*/ 15 h 46"/>
                                                  <a:gd name="T2" fmla="*/ 4 w 97"/>
                                                  <a:gd name="T3" fmla="*/ 44 h 46"/>
                                                  <a:gd name="T4" fmla="*/ 15 w 97"/>
                                                  <a:gd name="T5" fmla="*/ 46 h 46"/>
                                                  <a:gd name="T6" fmla="*/ 97 w 97"/>
                                                  <a:gd name="T7" fmla="*/ 30 h 46"/>
                                                  <a:gd name="T8" fmla="*/ 93 w 97"/>
                                                  <a:gd name="T9" fmla="*/ 0 h 46"/>
                                                  <a:gd name="T10" fmla="*/ 15 w 97"/>
                                                  <a:gd name="T11" fmla="*/ 16 h 46"/>
                                                  <a:gd name="T12" fmla="*/ 0 w 97"/>
                                                  <a:gd name="T13" fmla="*/ 15 h 46"/>
                                                </a:gdLst>
                                                <a:ahLst/>
                                                <a:cxnLst>
                                                  <a:cxn ang="0">
                                                    <a:pos x="T0" y="T1"/>
                                                  </a:cxn>
                                                  <a:cxn ang="0">
                                                    <a:pos x="T2" y="T3"/>
                                                  </a:cxn>
                                                  <a:cxn ang="0">
                                                    <a:pos x="T4" y="T5"/>
                                                  </a:cxn>
                                                  <a:cxn ang="0">
                                                    <a:pos x="T6" y="T7"/>
                                                  </a:cxn>
                                                  <a:cxn ang="0">
                                                    <a:pos x="T8" y="T9"/>
                                                  </a:cxn>
                                                  <a:cxn ang="0">
                                                    <a:pos x="T10" y="T11"/>
                                                  </a:cxn>
                                                  <a:cxn ang="0">
                                                    <a:pos x="T12" y="T13"/>
                                                  </a:cxn>
                                                </a:cxnLst>
                                                <a:rect l="0" t="0" r="r" b="b"/>
                                                <a:pathLst>
                                                  <a:path w="97" h="46">
                                                    <a:moveTo>
                                                      <a:pt x="0" y="15"/>
                                                    </a:moveTo>
                                                    <a:lnTo>
                                                      <a:pt x="4" y="44"/>
                                                    </a:lnTo>
                                                    <a:lnTo>
                                                      <a:pt x="15" y="46"/>
                                                    </a:lnTo>
                                                    <a:lnTo>
                                                      <a:pt x="97" y="30"/>
                                                    </a:lnTo>
                                                    <a:lnTo>
                                                      <a:pt x="93" y="0"/>
                                                    </a:lnTo>
                                                    <a:lnTo>
                                                      <a:pt x="15" y="16"/>
                                                    </a:lnTo>
                                                    <a:lnTo>
                                                      <a:pt x="0" y="15"/>
                                                    </a:lnTo>
                                                    <a:close/>
                                                  </a:path>
                                                </a:pathLst>
                                              </a:custGeom>
                                              <a:gradFill rotWithShape="1">
                                                <a:gsLst>
                                                  <a:gs pos="0">
                                                    <a:srgbClr val="FFCC00">
                                                      <a:gamma/>
                                                      <a:shade val="46275"/>
                                                      <a:invGamma/>
                                                    </a:srgbClr>
                                                  </a:gs>
                                                  <a:gs pos="100000">
                                                    <a:srgbClr val="FFCC00"/>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24" name="Group 127"/>
                                            <p:cNvGrpSpPr>
                                              <a:grpSpLocks/>
                                            </p:cNvGrpSpPr>
                                            <p:nvPr/>
                                          </p:nvGrpSpPr>
                                          <p:grpSpPr bwMode="auto">
                                            <a:xfrm>
                                              <a:off x="114" y="399"/>
                                              <a:ext cx="198" cy="226"/>
                                              <a:chOff x="114" y="399"/>
                                              <a:chExt cx="198" cy="226"/>
                                            </a:xfrm>
                                          </p:grpSpPr>
                                          <p:grpSp>
                                            <p:nvGrpSpPr>
                                              <p:cNvPr id="326" name="Group 128"/>
                                              <p:cNvGrpSpPr>
                                                <a:grpSpLocks/>
                                              </p:cNvGrpSpPr>
                                              <p:nvPr/>
                                            </p:nvGrpSpPr>
                                            <p:grpSpPr bwMode="auto">
                                              <a:xfrm>
                                                <a:off x="114" y="399"/>
                                                <a:ext cx="91" cy="226"/>
                                                <a:chOff x="114" y="399"/>
                                                <a:chExt cx="91" cy="226"/>
                                              </a:xfrm>
                                            </p:grpSpPr>
                                            <p:grpSp>
                                              <p:nvGrpSpPr>
                                                <p:cNvPr id="330" name="Group 129"/>
                                                <p:cNvGrpSpPr>
                                                  <a:grpSpLocks/>
                                                </p:cNvGrpSpPr>
                                                <p:nvPr/>
                                              </p:nvGrpSpPr>
                                              <p:grpSpPr bwMode="auto">
                                                <a:xfrm>
                                                  <a:off x="114" y="399"/>
                                                  <a:ext cx="91" cy="226"/>
                                                  <a:chOff x="114" y="399"/>
                                                  <a:chExt cx="91" cy="226"/>
                                                </a:xfrm>
                                              </p:grpSpPr>
                                              <p:sp>
                                                <p:nvSpPr>
                                                  <p:cNvPr id="332" name="Freeform 130"/>
                                                  <p:cNvSpPr>
                                                    <a:spLocks/>
                                                  </p:cNvSpPr>
                                                  <p:nvPr/>
                                                </p:nvSpPr>
                                                <p:spPr bwMode="auto">
                                                  <a:xfrm>
                                                    <a:off x="147" y="399"/>
                                                    <a:ext cx="58" cy="156"/>
                                                  </a:xfrm>
                                                  <a:custGeom>
                                                    <a:avLst/>
                                                    <a:gdLst>
                                                      <a:gd name="T0" fmla="*/ 0 w 58"/>
                                                      <a:gd name="T1" fmla="*/ 27 h 156"/>
                                                      <a:gd name="T2" fmla="*/ 8 w 58"/>
                                                      <a:gd name="T3" fmla="*/ 21 h 156"/>
                                                      <a:gd name="T4" fmla="*/ 48 w 58"/>
                                                      <a:gd name="T5" fmla="*/ 0 h 156"/>
                                                      <a:gd name="T6" fmla="*/ 58 w 58"/>
                                                      <a:gd name="T7" fmla="*/ 9 h 156"/>
                                                      <a:gd name="T8" fmla="*/ 17 w 58"/>
                                                      <a:gd name="T9" fmla="*/ 55 h 156"/>
                                                      <a:gd name="T10" fmla="*/ 24 w 58"/>
                                                      <a:gd name="T11" fmla="*/ 143 h 156"/>
                                                      <a:gd name="T12" fmla="*/ 18 w 58"/>
                                                      <a:gd name="T13" fmla="*/ 156 h 156"/>
                                                      <a:gd name="T14" fmla="*/ 0 w 58"/>
                                                      <a:gd name="T15" fmla="*/ 27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156">
                                                        <a:moveTo>
                                                          <a:pt x="0" y="27"/>
                                                        </a:moveTo>
                                                        <a:lnTo>
                                                          <a:pt x="8" y="21"/>
                                                        </a:lnTo>
                                                        <a:lnTo>
                                                          <a:pt x="48" y="0"/>
                                                        </a:lnTo>
                                                        <a:lnTo>
                                                          <a:pt x="58" y="9"/>
                                                        </a:lnTo>
                                                        <a:lnTo>
                                                          <a:pt x="17" y="55"/>
                                                        </a:lnTo>
                                                        <a:lnTo>
                                                          <a:pt x="24" y="143"/>
                                                        </a:lnTo>
                                                        <a:lnTo>
                                                          <a:pt x="18" y="156"/>
                                                        </a:lnTo>
                                                        <a:lnTo>
                                                          <a:pt x="0" y="27"/>
                                                        </a:lnTo>
                                                        <a:close/>
                                                      </a:path>
                                                    </a:pathLst>
                                                  </a:custGeom>
                                                  <a:gradFill rotWithShape="1">
                                                    <a:gsLst>
                                                      <a:gs pos="0">
                                                        <a:srgbClr val="FFCC00"/>
                                                      </a:gs>
                                                      <a:gs pos="50000">
                                                        <a:srgbClr val="FFCC00">
                                                          <a:gamma/>
                                                          <a:shade val="46275"/>
                                                          <a:invGamma/>
                                                        </a:srgbClr>
                                                      </a:gs>
                                                      <a:gs pos="100000">
                                                        <a:srgbClr val="FFCC00"/>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33" name="Group 131"/>
                                                  <p:cNvGrpSpPr>
                                                    <a:grpSpLocks/>
                                                  </p:cNvGrpSpPr>
                                                  <p:nvPr/>
                                                </p:nvGrpSpPr>
                                                <p:grpSpPr bwMode="auto">
                                                  <a:xfrm>
                                                    <a:off x="114" y="426"/>
                                                    <a:ext cx="58" cy="199"/>
                                                    <a:chOff x="114" y="426"/>
                                                    <a:chExt cx="58" cy="199"/>
                                                  </a:xfrm>
                                                </p:grpSpPr>
                                                <p:sp>
                                                  <p:nvSpPr>
                                                    <p:cNvPr id="334" name="Freeform 132"/>
                                                    <p:cNvSpPr>
                                                      <a:spLocks/>
                                                    </p:cNvSpPr>
                                                    <p:nvPr/>
                                                  </p:nvSpPr>
                                                  <p:spPr bwMode="auto">
                                                    <a:xfrm>
                                                      <a:off x="142" y="426"/>
                                                      <a:ext cx="15" cy="35"/>
                                                    </a:xfrm>
                                                    <a:custGeom>
                                                      <a:avLst/>
                                                      <a:gdLst>
                                                        <a:gd name="T0" fmla="*/ 0 w 15"/>
                                                        <a:gd name="T1" fmla="*/ 35 h 35"/>
                                                        <a:gd name="T2" fmla="*/ 5 w 15"/>
                                                        <a:gd name="T3" fmla="*/ 0 h 35"/>
                                                        <a:gd name="T4" fmla="*/ 15 w 15"/>
                                                        <a:gd name="T5" fmla="*/ 31 h 35"/>
                                                        <a:gd name="T6" fmla="*/ 0 w 15"/>
                                                        <a:gd name="T7" fmla="*/ 35 h 35"/>
                                                      </a:gdLst>
                                                      <a:ahLst/>
                                                      <a:cxnLst>
                                                        <a:cxn ang="0">
                                                          <a:pos x="T0" y="T1"/>
                                                        </a:cxn>
                                                        <a:cxn ang="0">
                                                          <a:pos x="T2" y="T3"/>
                                                        </a:cxn>
                                                        <a:cxn ang="0">
                                                          <a:pos x="T4" y="T5"/>
                                                        </a:cxn>
                                                        <a:cxn ang="0">
                                                          <a:pos x="T6" y="T7"/>
                                                        </a:cxn>
                                                      </a:cxnLst>
                                                      <a:rect l="0" t="0" r="r" b="b"/>
                                                      <a:pathLst>
                                                        <a:path w="15" h="35">
                                                          <a:moveTo>
                                                            <a:pt x="0" y="35"/>
                                                          </a:moveTo>
                                                          <a:lnTo>
                                                            <a:pt x="5" y="0"/>
                                                          </a:lnTo>
                                                          <a:lnTo>
                                                            <a:pt x="15" y="31"/>
                                                          </a:lnTo>
                                                          <a:lnTo>
                                                            <a:pt x="0" y="35"/>
                                                          </a:lnTo>
                                                          <a:close/>
                                                        </a:path>
                                                      </a:pathLst>
                                                    </a:custGeom>
                                                    <a:gradFill rotWithShape="1">
                                                      <a:gsLst>
                                                        <a:gs pos="0">
                                                          <a:srgbClr val="FFCC00"/>
                                                        </a:gs>
                                                        <a:gs pos="50000">
                                                          <a:srgbClr val="FFCC00">
                                                            <a:gamma/>
                                                            <a:shade val="46275"/>
                                                            <a:invGamma/>
                                                          </a:srgbClr>
                                                        </a:gs>
                                                        <a:gs pos="100000">
                                                          <a:srgbClr val="FFCC00"/>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35" name="Group 133"/>
                                                    <p:cNvGrpSpPr>
                                                      <a:grpSpLocks/>
                                                    </p:cNvGrpSpPr>
                                                    <p:nvPr/>
                                                  </p:nvGrpSpPr>
                                                  <p:grpSpPr bwMode="auto">
                                                    <a:xfrm>
                                                      <a:off x="114" y="456"/>
                                                      <a:ext cx="58" cy="169"/>
                                                      <a:chOff x="114" y="456"/>
                                                      <a:chExt cx="58" cy="169"/>
                                                    </a:xfrm>
                                                  </p:grpSpPr>
                                                  <p:sp>
                                                    <p:nvSpPr>
                                                      <p:cNvPr id="336" name="Freeform 134"/>
                                                      <p:cNvSpPr>
                                                        <a:spLocks/>
                                                      </p:cNvSpPr>
                                                      <p:nvPr/>
                                                    </p:nvSpPr>
                                                    <p:spPr bwMode="auto">
                                                      <a:xfrm>
                                                        <a:off x="124" y="456"/>
                                                        <a:ext cx="46" cy="138"/>
                                                      </a:xfrm>
                                                      <a:custGeom>
                                                        <a:avLst/>
                                                        <a:gdLst>
                                                          <a:gd name="T0" fmla="*/ 0 w 46"/>
                                                          <a:gd name="T1" fmla="*/ 11 h 138"/>
                                                          <a:gd name="T2" fmla="*/ 22 w 46"/>
                                                          <a:gd name="T3" fmla="*/ 42 h 138"/>
                                                          <a:gd name="T4" fmla="*/ 30 w 46"/>
                                                          <a:gd name="T5" fmla="*/ 68 h 138"/>
                                                          <a:gd name="T6" fmla="*/ 29 w 46"/>
                                                          <a:gd name="T7" fmla="*/ 106 h 138"/>
                                                          <a:gd name="T8" fmla="*/ 11 w 46"/>
                                                          <a:gd name="T9" fmla="*/ 138 h 138"/>
                                                          <a:gd name="T10" fmla="*/ 46 w 46"/>
                                                          <a:gd name="T11" fmla="*/ 130 h 138"/>
                                                          <a:gd name="T12" fmla="*/ 38 w 46"/>
                                                          <a:gd name="T13" fmla="*/ 5 h 138"/>
                                                          <a:gd name="T14" fmla="*/ 34 w 46"/>
                                                          <a:gd name="T15" fmla="*/ 0 h 138"/>
                                                          <a:gd name="T16" fmla="*/ 29 w 46"/>
                                                          <a:gd name="T17" fmla="*/ 0 h 138"/>
                                                          <a:gd name="T18" fmla="*/ 0 w 46"/>
                                                          <a:gd name="T19" fmla="*/ 1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38">
                                                            <a:moveTo>
                                                              <a:pt x="0" y="11"/>
                                                            </a:moveTo>
                                                            <a:lnTo>
                                                              <a:pt x="22" y="42"/>
                                                            </a:lnTo>
                                                            <a:lnTo>
                                                              <a:pt x="30" y="68"/>
                                                            </a:lnTo>
                                                            <a:lnTo>
                                                              <a:pt x="29" y="106"/>
                                                            </a:lnTo>
                                                            <a:lnTo>
                                                              <a:pt x="11" y="138"/>
                                                            </a:lnTo>
                                                            <a:lnTo>
                                                              <a:pt x="46" y="130"/>
                                                            </a:lnTo>
                                                            <a:lnTo>
                                                              <a:pt x="38" y="5"/>
                                                            </a:lnTo>
                                                            <a:lnTo>
                                                              <a:pt x="34" y="0"/>
                                                            </a:lnTo>
                                                            <a:lnTo>
                                                              <a:pt x="29" y="0"/>
                                                            </a:lnTo>
                                                            <a:lnTo>
                                                              <a:pt x="0" y="11"/>
                                                            </a:lnTo>
                                                            <a:close/>
                                                          </a:path>
                                                        </a:pathLst>
                                                      </a:custGeom>
                                                      <a:gradFill rotWithShape="1">
                                                        <a:gsLst>
                                                          <a:gs pos="0">
                                                            <a:srgbClr val="FFCC00"/>
                                                          </a:gs>
                                                          <a:gs pos="50000">
                                                            <a:srgbClr val="FFCC00">
                                                              <a:gamma/>
                                                              <a:shade val="46275"/>
                                                              <a:invGamma/>
                                                            </a:srgbClr>
                                                          </a:gs>
                                                          <a:gs pos="100000">
                                                            <a:srgbClr val="FFCC00"/>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37" name="Freeform 135"/>
                                                      <p:cNvSpPr>
                                                        <a:spLocks/>
                                                      </p:cNvSpPr>
                                                      <p:nvPr/>
                                                    </p:nvSpPr>
                                                    <p:spPr bwMode="auto">
                                                      <a:xfrm>
                                                        <a:off x="114" y="586"/>
                                                        <a:ext cx="58" cy="39"/>
                                                      </a:xfrm>
                                                      <a:custGeom>
                                                        <a:avLst/>
                                                        <a:gdLst>
                                                          <a:gd name="T0" fmla="*/ 21 w 58"/>
                                                          <a:gd name="T1" fmla="*/ 8 h 39"/>
                                                          <a:gd name="T2" fmla="*/ 0 w 58"/>
                                                          <a:gd name="T3" fmla="*/ 39 h 39"/>
                                                          <a:gd name="T4" fmla="*/ 58 w 58"/>
                                                          <a:gd name="T5" fmla="*/ 11 h 39"/>
                                                          <a:gd name="T6" fmla="*/ 56 w 58"/>
                                                          <a:gd name="T7" fmla="*/ 0 h 39"/>
                                                          <a:gd name="T8" fmla="*/ 21 w 58"/>
                                                          <a:gd name="T9" fmla="*/ 8 h 39"/>
                                                        </a:gdLst>
                                                        <a:ahLst/>
                                                        <a:cxnLst>
                                                          <a:cxn ang="0">
                                                            <a:pos x="T0" y="T1"/>
                                                          </a:cxn>
                                                          <a:cxn ang="0">
                                                            <a:pos x="T2" y="T3"/>
                                                          </a:cxn>
                                                          <a:cxn ang="0">
                                                            <a:pos x="T4" y="T5"/>
                                                          </a:cxn>
                                                          <a:cxn ang="0">
                                                            <a:pos x="T6" y="T7"/>
                                                          </a:cxn>
                                                          <a:cxn ang="0">
                                                            <a:pos x="T8" y="T9"/>
                                                          </a:cxn>
                                                        </a:cxnLst>
                                                        <a:rect l="0" t="0" r="r" b="b"/>
                                                        <a:pathLst>
                                                          <a:path w="58" h="39">
                                                            <a:moveTo>
                                                              <a:pt x="21" y="8"/>
                                                            </a:moveTo>
                                                            <a:lnTo>
                                                              <a:pt x="0" y="39"/>
                                                            </a:lnTo>
                                                            <a:lnTo>
                                                              <a:pt x="58" y="11"/>
                                                            </a:lnTo>
                                                            <a:lnTo>
                                                              <a:pt x="56" y="0"/>
                                                            </a:lnTo>
                                                            <a:lnTo>
                                                              <a:pt x="21" y="8"/>
                                                            </a:lnTo>
                                                            <a:close/>
                                                          </a:path>
                                                        </a:pathLst>
                                                      </a:custGeom>
                                                      <a:solidFill>
                                                        <a:srgbClr val="80808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sp>
                                              <p:nvSpPr>
                                                <p:cNvPr id="331" name="Freeform 136"/>
                                                <p:cNvSpPr>
                                                  <a:spLocks/>
                                                </p:cNvSpPr>
                                                <p:nvPr/>
                                              </p:nvSpPr>
                                              <p:spPr bwMode="auto">
                                                <a:xfrm>
                                                  <a:off x="163" y="445"/>
                                                  <a:ext cx="42" cy="93"/>
                                                </a:xfrm>
                                                <a:custGeom>
                                                  <a:avLst/>
                                                  <a:gdLst>
                                                    <a:gd name="T0" fmla="*/ 7 w 42"/>
                                                    <a:gd name="T1" fmla="*/ 3 h 93"/>
                                                    <a:gd name="T2" fmla="*/ 37 w 42"/>
                                                    <a:gd name="T3" fmla="*/ 0 h 93"/>
                                                    <a:gd name="T4" fmla="*/ 38 w 42"/>
                                                    <a:gd name="T5" fmla="*/ 4 h 93"/>
                                                    <a:gd name="T6" fmla="*/ 16 w 42"/>
                                                    <a:gd name="T7" fmla="*/ 7 h 93"/>
                                                    <a:gd name="T8" fmla="*/ 17 w 42"/>
                                                    <a:gd name="T9" fmla="*/ 19 h 93"/>
                                                    <a:gd name="T10" fmla="*/ 39 w 42"/>
                                                    <a:gd name="T11" fmla="*/ 17 h 93"/>
                                                    <a:gd name="T12" fmla="*/ 39 w 42"/>
                                                    <a:gd name="T13" fmla="*/ 21 h 93"/>
                                                    <a:gd name="T14" fmla="*/ 18 w 42"/>
                                                    <a:gd name="T15" fmla="*/ 23 h 93"/>
                                                    <a:gd name="T16" fmla="*/ 19 w 42"/>
                                                    <a:gd name="T17" fmla="*/ 34 h 93"/>
                                                    <a:gd name="T18" fmla="*/ 38 w 42"/>
                                                    <a:gd name="T19" fmla="*/ 32 h 93"/>
                                                    <a:gd name="T20" fmla="*/ 38 w 42"/>
                                                    <a:gd name="T21" fmla="*/ 36 h 93"/>
                                                    <a:gd name="T22" fmla="*/ 19 w 42"/>
                                                    <a:gd name="T23" fmla="*/ 38 h 93"/>
                                                    <a:gd name="T24" fmla="*/ 20 w 42"/>
                                                    <a:gd name="T25" fmla="*/ 51 h 93"/>
                                                    <a:gd name="T26" fmla="*/ 40 w 42"/>
                                                    <a:gd name="T27" fmla="*/ 49 h 93"/>
                                                    <a:gd name="T28" fmla="*/ 40 w 42"/>
                                                    <a:gd name="T29" fmla="*/ 53 h 93"/>
                                                    <a:gd name="T30" fmla="*/ 21 w 42"/>
                                                    <a:gd name="T31" fmla="*/ 55 h 93"/>
                                                    <a:gd name="T32" fmla="*/ 20 w 42"/>
                                                    <a:gd name="T33" fmla="*/ 66 h 93"/>
                                                    <a:gd name="T34" fmla="*/ 42 w 42"/>
                                                    <a:gd name="T35" fmla="*/ 66 h 93"/>
                                                    <a:gd name="T36" fmla="*/ 42 w 42"/>
                                                    <a:gd name="T37" fmla="*/ 71 h 93"/>
                                                    <a:gd name="T38" fmla="*/ 18 w 42"/>
                                                    <a:gd name="T39" fmla="*/ 73 h 93"/>
                                                    <a:gd name="T40" fmla="*/ 7 w 42"/>
                                                    <a:gd name="T41" fmla="*/ 93 h 93"/>
                                                    <a:gd name="T42" fmla="*/ 0 w 42"/>
                                                    <a:gd name="T43" fmla="*/ 9 h 93"/>
                                                    <a:gd name="T44" fmla="*/ 7 w 42"/>
                                                    <a:gd name="T45" fmla="*/ 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93">
                                                      <a:moveTo>
                                                        <a:pt x="7" y="3"/>
                                                      </a:moveTo>
                                                      <a:lnTo>
                                                        <a:pt x="37" y="0"/>
                                                      </a:lnTo>
                                                      <a:lnTo>
                                                        <a:pt x="38" y="4"/>
                                                      </a:lnTo>
                                                      <a:lnTo>
                                                        <a:pt x="16" y="7"/>
                                                      </a:lnTo>
                                                      <a:lnTo>
                                                        <a:pt x="17" y="19"/>
                                                      </a:lnTo>
                                                      <a:lnTo>
                                                        <a:pt x="39" y="17"/>
                                                      </a:lnTo>
                                                      <a:lnTo>
                                                        <a:pt x="39" y="21"/>
                                                      </a:lnTo>
                                                      <a:lnTo>
                                                        <a:pt x="18" y="23"/>
                                                      </a:lnTo>
                                                      <a:lnTo>
                                                        <a:pt x="19" y="34"/>
                                                      </a:lnTo>
                                                      <a:lnTo>
                                                        <a:pt x="38" y="32"/>
                                                      </a:lnTo>
                                                      <a:lnTo>
                                                        <a:pt x="38" y="36"/>
                                                      </a:lnTo>
                                                      <a:lnTo>
                                                        <a:pt x="19" y="38"/>
                                                      </a:lnTo>
                                                      <a:lnTo>
                                                        <a:pt x="20" y="51"/>
                                                      </a:lnTo>
                                                      <a:lnTo>
                                                        <a:pt x="40" y="49"/>
                                                      </a:lnTo>
                                                      <a:lnTo>
                                                        <a:pt x="40" y="53"/>
                                                      </a:lnTo>
                                                      <a:lnTo>
                                                        <a:pt x="21" y="55"/>
                                                      </a:lnTo>
                                                      <a:lnTo>
                                                        <a:pt x="20" y="66"/>
                                                      </a:lnTo>
                                                      <a:lnTo>
                                                        <a:pt x="42" y="66"/>
                                                      </a:lnTo>
                                                      <a:lnTo>
                                                        <a:pt x="42" y="71"/>
                                                      </a:lnTo>
                                                      <a:lnTo>
                                                        <a:pt x="18" y="73"/>
                                                      </a:lnTo>
                                                      <a:lnTo>
                                                        <a:pt x="7" y="93"/>
                                                      </a:lnTo>
                                                      <a:lnTo>
                                                        <a:pt x="0" y="9"/>
                                                      </a:lnTo>
                                                      <a:lnTo>
                                                        <a:pt x="7" y="3"/>
                                                      </a:lnTo>
                                                      <a:close/>
                                                    </a:path>
                                                  </a:pathLst>
                                                </a:custGeom>
                                                <a:gradFill rotWithShape="1">
                                                  <a:gsLst>
                                                    <a:gs pos="0">
                                                      <a:srgbClr val="FFCC00">
                                                        <a:gamma/>
                                                        <a:shade val="46275"/>
                                                        <a:invGamma/>
                                                      </a:srgbClr>
                                                    </a:gs>
                                                    <a:gs pos="50000">
                                                      <a:srgbClr val="FFCC00"/>
                                                    </a:gs>
                                                    <a:gs pos="100000">
                                                      <a:srgbClr val="FFCC00">
                                                        <a:gamma/>
                                                        <a:shade val="46275"/>
                                                        <a:invGamma/>
                                                      </a:srgbClr>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27" name="Rectangle 137"/>
                                              <p:cNvSpPr>
                                                <a:spLocks noChangeArrowheads="1"/>
                                              </p:cNvSpPr>
                                              <p:nvPr/>
                                            </p:nvSpPr>
                                            <p:spPr bwMode="auto">
                                              <a:xfrm>
                                                <a:off x="203" y="481"/>
                                                <a:ext cx="49" cy="6"/>
                                              </a:xfrm>
                                              <a:prstGeom prst="rect">
                                                <a:avLst/>
                                              </a:prstGeom>
                                              <a:gradFill rotWithShape="1">
                                                <a:gsLst>
                                                  <a:gs pos="0">
                                                    <a:srgbClr val="FFFFFF"/>
                                                  </a:gs>
                                                  <a:gs pos="100000">
                                                    <a:srgbClr val="FFFFFF">
                                                      <a:gamma/>
                                                      <a:shade val="46275"/>
                                                      <a:invGamma/>
                                                    </a:srgbClr>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28" name="Rectangle 138"/>
                                              <p:cNvSpPr>
                                                <a:spLocks noChangeArrowheads="1"/>
                                              </p:cNvSpPr>
                                              <p:nvPr/>
                                            </p:nvSpPr>
                                            <p:spPr bwMode="auto">
                                              <a:xfrm>
                                                <a:off x="252" y="478"/>
                                                <a:ext cx="60" cy="12"/>
                                              </a:xfrm>
                                              <a:prstGeom prst="rect">
                                                <a:avLst/>
                                              </a:prstGeom>
                                              <a:gradFill rotWithShape="1">
                                                <a:gsLst>
                                                  <a:gs pos="0">
                                                    <a:srgbClr val="FFCC00"/>
                                                  </a:gs>
                                                  <a:gs pos="100000">
                                                    <a:srgbClr val="FFCC00">
                                                      <a:gamma/>
                                                      <a:shade val="46275"/>
                                                      <a:invGamma/>
                                                    </a:srgbClr>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29" name="Rectangle 139"/>
                                              <p:cNvSpPr>
                                                <a:spLocks noChangeArrowheads="1"/>
                                              </p:cNvSpPr>
                                              <p:nvPr/>
                                            </p:nvSpPr>
                                            <p:spPr bwMode="auto">
                                              <a:xfrm>
                                                <a:off x="189" y="480"/>
                                                <a:ext cx="15" cy="8"/>
                                              </a:xfrm>
                                              <a:prstGeom prst="rect">
                                                <a:avLst/>
                                              </a:prstGeom>
                                              <a:solidFill>
                                                <a:srgbClr val="FFCC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25" name="Oval 140"/>
                                            <p:cNvSpPr>
                                              <a:spLocks noChangeArrowheads="1"/>
                                            </p:cNvSpPr>
                                            <p:nvPr/>
                                          </p:nvSpPr>
                                          <p:spPr bwMode="auto">
                                            <a:xfrm>
                                              <a:off x="239" y="449"/>
                                              <a:ext cx="16"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319" name="Rectangle 141"/>
                                        <p:cNvSpPr>
                                          <a:spLocks noChangeArrowheads="1"/>
                                        </p:cNvSpPr>
                                        <p:nvPr/>
                                      </p:nvSpPr>
                                      <p:spPr bwMode="auto">
                                        <a:xfrm>
                                          <a:off x="252" y="472"/>
                                          <a:ext cx="65" cy="8"/>
                                        </a:xfrm>
                                        <a:prstGeom prst="rect">
                                          <a:avLst/>
                                        </a:prstGeom>
                                        <a:gradFill rotWithShape="1">
                                          <a:gsLst>
                                            <a:gs pos="0">
                                              <a:srgbClr val="FFCC00">
                                                <a:gamma/>
                                                <a:shade val="46275"/>
                                                <a:invGamma/>
                                              </a:srgbClr>
                                            </a:gs>
                                            <a:gs pos="50000">
                                              <a:srgbClr val="FFCC00"/>
                                            </a:gs>
                                            <a:gs pos="100000">
                                              <a:srgbClr val="FFCC00">
                                                <a:gamma/>
                                                <a:shade val="46275"/>
                                                <a:invGamma/>
                                              </a:srgbClr>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41" name="Group 142"/>
                                    <p:cNvGrpSpPr>
                                      <a:grpSpLocks/>
                                    </p:cNvGrpSpPr>
                                    <p:nvPr/>
                                  </p:nvGrpSpPr>
                                  <p:grpSpPr bwMode="auto">
                                    <a:xfrm>
                                      <a:off x="277" y="425"/>
                                      <a:ext cx="513" cy="164"/>
                                      <a:chOff x="283" y="433"/>
                                      <a:chExt cx="513" cy="164"/>
                                    </a:xfrm>
                                  </p:grpSpPr>
                                  <p:sp>
                                    <p:nvSpPr>
                                      <p:cNvPr id="42" name="Freeform 143"/>
                                      <p:cNvSpPr>
                                        <a:spLocks/>
                                      </p:cNvSpPr>
                                      <p:nvPr/>
                                    </p:nvSpPr>
                                    <p:spPr bwMode="auto">
                                      <a:xfrm>
                                        <a:off x="303" y="456"/>
                                        <a:ext cx="470" cy="119"/>
                                      </a:xfrm>
                                      <a:custGeom>
                                        <a:avLst/>
                                        <a:gdLst>
                                          <a:gd name="T0" fmla="*/ 16 w 470"/>
                                          <a:gd name="T1" fmla="*/ 26 h 119"/>
                                          <a:gd name="T2" fmla="*/ 38 w 470"/>
                                          <a:gd name="T3" fmla="*/ 13 h 119"/>
                                          <a:gd name="T4" fmla="*/ 178 w 470"/>
                                          <a:gd name="T5" fmla="*/ 11 h 119"/>
                                          <a:gd name="T6" fmla="*/ 255 w 470"/>
                                          <a:gd name="T7" fmla="*/ 0 h 119"/>
                                          <a:gd name="T8" fmla="*/ 377 w 470"/>
                                          <a:gd name="T9" fmla="*/ 4 h 119"/>
                                          <a:gd name="T10" fmla="*/ 412 w 470"/>
                                          <a:gd name="T11" fmla="*/ 0 h 119"/>
                                          <a:gd name="T12" fmla="*/ 442 w 470"/>
                                          <a:gd name="T13" fmla="*/ 0 h 119"/>
                                          <a:gd name="T14" fmla="*/ 465 w 470"/>
                                          <a:gd name="T15" fmla="*/ 23 h 119"/>
                                          <a:gd name="T16" fmla="*/ 470 w 470"/>
                                          <a:gd name="T17" fmla="*/ 57 h 119"/>
                                          <a:gd name="T18" fmla="*/ 458 w 470"/>
                                          <a:gd name="T19" fmla="*/ 80 h 119"/>
                                          <a:gd name="T20" fmla="*/ 419 w 470"/>
                                          <a:gd name="T21" fmla="*/ 99 h 119"/>
                                          <a:gd name="T22" fmla="*/ 45 w 470"/>
                                          <a:gd name="T23" fmla="*/ 119 h 119"/>
                                          <a:gd name="T24" fmla="*/ 15 w 470"/>
                                          <a:gd name="T25" fmla="*/ 104 h 119"/>
                                          <a:gd name="T26" fmla="*/ 2 w 470"/>
                                          <a:gd name="T27" fmla="*/ 77 h 119"/>
                                          <a:gd name="T28" fmla="*/ 0 w 470"/>
                                          <a:gd name="T29" fmla="*/ 54 h 119"/>
                                          <a:gd name="T30" fmla="*/ 16 w 470"/>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0" h="119">
                                            <a:moveTo>
                                              <a:pt x="16" y="26"/>
                                            </a:moveTo>
                                            <a:lnTo>
                                              <a:pt x="38" y="13"/>
                                            </a:lnTo>
                                            <a:lnTo>
                                              <a:pt x="178" y="11"/>
                                            </a:lnTo>
                                            <a:lnTo>
                                              <a:pt x="255" y="0"/>
                                            </a:lnTo>
                                            <a:lnTo>
                                              <a:pt x="377" y="4"/>
                                            </a:lnTo>
                                            <a:lnTo>
                                              <a:pt x="412" y="0"/>
                                            </a:lnTo>
                                            <a:lnTo>
                                              <a:pt x="442" y="0"/>
                                            </a:lnTo>
                                            <a:lnTo>
                                              <a:pt x="465" y="23"/>
                                            </a:lnTo>
                                            <a:lnTo>
                                              <a:pt x="470" y="57"/>
                                            </a:lnTo>
                                            <a:lnTo>
                                              <a:pt x="458" y="80"/>
                                            </a:lnTo>
                                            <a:lnTo>
                                              <a:pt x="419" y="99"/>
                                            </a:lnTo>
                                            <a:lnTo>
                                              <a:pt x="45" y="119"/>
                                            </a:lnTo>
                                            <a:lnTo>
                                              <a:pt x="15" y="104"/>
                                            </a:lnTo>
                                            <a:lnTo>
                                              <a:pt x="2" y="77"/>
                                            </a:lnTo>
                                            <a:lnTo>
                                              <a:pt x="0" y="54"/>
                                            </a:lnTo>
                                            <a:lnTo>
                                              <a:pt x="16" y="26"/>
                                            </a:lnTo>
                                            <a:close/>
                                          </a:path>
                                        </a:pathLst>
                                      </a:custGeom>
                                      <a:gradFill rotWithShape="1">
                                        <a:gsLst>
                                          <a:gs pos="0">
                                            <a:srgbClr val="808080"/>
                                          </a:gs>
                                          <a:gs pos="100000">
                                            <a:srgbClr val="80808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3" name="Group 144"/>
                                      <p:cNvGrpSpPr>
                                        <a:grpSpLocks/>
                                      </p:cNvGrpSpPr>
                                      <p:nvPr/>
                                    </p:nvGrpSpPr>
                                    <p:grpSpPr bwMode="auto">
                                      <a:xfrm>
                                        <a:off x="283" y="433"/>
                                        <a:ext cx="513" cy="164"/>
                                        <a:chOff x="283" y="433"/>
                                        <a:chExt cx="513" cy="164"/>
                                      </a:xfrm>
                                    </p:grpSpPr>
                                    <p:grpSp>
                                      <p:nvGrpSpPr>
                                        <p:cNvPr id="44" name="Group 145"/>
                                        <p:cNvGrpSpPr>
                                          <a:grpSpLocks/>
                                        </p:cNvGrpSpPr>
                                        <p:nvPr/>
                                      </p:nvGrpSpPr>
                                      <p:grpSpPr bwMode="auto">
                                        <a:xfrm>
                                          <a:off x="674" y="463"/>
                                          <a:ext cx="87" cy="78"/>
                                          <a:chOff x="674" y="463"/>
                                          <a:chExt cx="87" cy="78"/>
                                        </a:xfrm>
                                      </p:grpSpPr>
                                      <p:grpSp>
                                        <p:nvGrpSpPr>
                                          <p:cNvPr id="305" name="Group 146"/>
                                          <p:cNvGrpSpPr>
                                            <a:grpSpLocks/>
                                          </p:cNvGrpSpPr>
                                          <p:nvPr/>
                                        </p:nvGrpSpPr>
                                        <p:grpSpPr bwMode="auto">
                                          <a:xfrm>
                                            <a:off x="674" y="463"/>
                                            <a:ext cx="87" cy="77"/>
                                            <a:chOff x="674" y="463"/>
                                            <a:chExt cx="87" cy="77"/>
                                          </a:xfrm>
                                        </p:grpSpPr>
                                        <p:sp>
                                          <p:nvSpPr>
                                            <p:cNvPr id="312" name="Oval 147"/>
                                            <p:cNvSpPr>
                                              <a:spLocks noChangeArrowheads="1"/>
                                            </p:cNvSpPr>
                                            <p:nvPr/>
                                          </p:nvSpPr>
                                          <p:spPr bwMode="auto">
                                            <a:xfrm>
                                              <a:off x="674" y="463"/>
                                              <a:ext cx="87" cy="77"/>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13" name="Group 148"/>
                                            <p:cNvGrpSpPr>
                                              <a:grpSpLocks/>
                                            </p:cNvGrpSpPr>
                                            <p:nvPr/>
                                          </p:nvGrpSpPr>
                                          <p:grpSpPr bwMode="auto">
                                            <a:xfrm>
                                              <a:off x="694" y="477"/>
                                              <a:ext cx="46" cy="49"/>
                                              <a:chOff x="694" y="477"/>
                                              <a:chExt cx="46" cy="49"/>
                                            </a:xfrm>
                                          </p:grpSpPr>
                                          <p:sp>
                                            <p:nvSpPr>
                                              <p:cNvPr id="314" name="Oval 149"/>
                                              <p:cNvSpPr>
                                                <a:spLocks noChangeArrowheads="1"/>
                                              </p:cNvSpPr>
                                              <p:nvPr/>
                                            </p:nvSpPr>
                                            <p:spPr bwMode="auto">
                                              <a:xfrm>
                                                <a:off x="694" y="477"/>
                                                <a:ext cx="46" cy="49"/>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15" name="Oval 150"/>
                                              <p:cNvSpPr>
                                                <a:spLocks noChangeArrowheads="1"/>
                                              </p:cNvSpPr>
                                              <p:nvPr/>
                                            </p:nvSpPr>
                                            <p:spPr bwMode="auto">
                                              <a:xfrm>
                                                <a:off x="703" y="486"/>
                                                <a:ext cx="29" cy="30"/>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306" name="Oval 151"/>
                                          <p:cNvSpPr>
                                            <a:spLocks noChangeArrowheads="1"/>
                                          </p:cNvSpPr>
                                          <p:nvPr/>
                                        </p:nvSpPr>
                                        <p:spPr bwMode="auto">
                                          <a:xfrm>
                                            <a:off x="719" y="464"/>
                                            <a:ext cx="15"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07" name="Oval 152"/>
                                          <p:cNvSpPr>
                                            <a:spLocks noChangeArrowheads="1"/>
                                          </p:cNvSpPr>
                                          <p:nvPr/>
                                        </p:nvSpPr>
                                        <p:spPr bwMode="auto">
                                          <a:xfrm>
                                            <a:off x="685" y="472"/>
                                            <a:ext cx="15"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08" name="Oval 153"/>
                                          <p:cNvSpPr>
                                            <a:spLocks noChangeArrowheads="1"/>
                                          </p:cNvSpPr>
                                          <p:nvPr/>
                                        </p:nvSpPr>
                                        <p:spPr bwMode="auto">
                                          <a:xfrm>
                                            <a:off x="741" y="485"/>
                                            <a:ext cx="15"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09" name="Oval 154"/>
                                          <p:cNvSpPr>
                                            <a:spLocks noChangeArrowheads="1"/>
                                          </p:cNvSpPr>
                                          <p:nvPr/>
                                        </p:nvSpPr>
                                        <p:spPr bwMode="auto">
                                          <a:xfrm>
                                            <a:off x="734" y="514"/>
                                            <a:ext cx="15"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10" name="Oval 155"/>
                                          <p:cNvSpPr>
                                            <a:spLocks noChangeArrowheads="1"/>
                                          </p:cNvSpPr>
                                          <p:nvPr/>
                                        </p:nvSpPr>
                                        <p:spPr bwMode="auto">
                                          <a:xfrm>
                                            <a:off x="707" y="525"/>
                                            <a:ext cx="15"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11" name="Oval 156"/>
                                          <p:cNvSpPr>
                                            <a:spLocks noChangeArrowheads="1"/>
                                          </p:cNvSpPr>
                                          <p:nvPr/>
                                        </p:nvSpPr>
                                        <p:spPr bwMode="auto">
                                          <a:xfrm>
                                            <a:off x="680" y="508"/>
                                            <a:ext cx="15"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45" name="Group 157"/>
                                        <p:cNvGrpSpPr>
                                          <a:grpSpLocks/>
                                        </p:cNvGrpSpPr>
                                        <p:nvPr/>
                                      </p:nvGrpSpPr>
                                      <p:grpSpPr bwMode="auto">
                                        <a:xfrm>
                                          <a:off x="283" y="433"/>
                                          <a:ext cx="513" cy="164"/>
                                          <a:chOff x="283" y="433"/>
                                          <a:chExt cx="513" cy="164"/>
                                        </a:xfrm>
                                      </p:grpSpPr>
                                      <p:grpSp>
                                        <p:nvGrpSpPr>
                                          <p:cNvPr id="46" name="Group 158"/>
                                          <p:cNvGrpSpPr>
                                            <a:grpSpLocks/>
                                          </p:cNvGrpSpPr>
                                          <p:nvPr/>
                                        </p:nvGrpSpPr>
                                        <p:grpSpPr bwMode="auto">
                                          <a:xfrm>
                                            <a:off x="283" y="433"/>
                                            <a:ext cx="513" cy="164"/>
                                            <a:chOff x="284" y="434"/>
                                            <a:chExt cx="513" cy="164"/>
                                          </a:xfrm>
                                        </p:grpSpPr>
                                        <p:sp>
                                          <p:nvSpPr>
                                            <p:cNvPr id="80" name="Freeform 159"/>
                                            <p:cNvSpPr>
                                              <a:spLocks/>
                                            </p:cNvSpPr>
                                            <p:nvPr/>
                                          </p:nvSpPr>
                                          <p:spPr bwMode="auto">
                                            <a:xfrm>
                                              <a:off x="490" y="444"/>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160"/>
                                            <p:cNvSpPr>
                                              <a:spLocks/>
                                            </p:cNvSpPr>
                                            <p:nvPr/>
                                          </p:nvSpPr>
                                          <p:spPr bwMode="auto">
                                            <a:xfrm>
                                              <a:off x="515" y="439"/>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161"/>
                                            <p:cNvSpPr>
                                              <a:spLocks/>
                                            </p:cNvSpPr>
                                            <p:nvPr/>
                                          </p:nvSpPr>
                                          <p:spPr bwMode="auto">
                                            <a:xfrm rot="380412">
                                              <a:off x="543" y="43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162"/>
                                            <p:cNvSpPr>
                                              <a:spLocks/>
                                            </p:cNvSpPr>
                                            <p:nvPr/>
                                          </p:nvSpPr>
                                          <p:spPr bwMode="auto">
                                            <a:xfrm rot="1141235">
                                              <a:off x="570" y="439"/>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163"/>
                                            <p:cNvSpPr>
                                              <a:spLocks/>
                                            </p:cNvSpPr>
                                            <p:nvPr/>
                                          </p:nvSpPr>
                                          <p:spPr bwMode="auto">
                                            <a:xfrm rot="380412">
                                              <a:off x="593" y="439"/>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164"/>
                                            <p:cNvSpPr>
                                              <a:spLocks/>
                                            </p:cNvSpPr>
                                            <p:nvPr/>
                                          </p:nvSpPr>
                                          <p:spPr bwMode="auto">
                                            <a:xfrm rot="760823">
                                              <a:off x="619" y="440"/>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165"/>
                                            <p:cNvSpPr>
                                              <a:spLocks/>
                                            </p:cNvSpPr>
                                            <p:nvPr/>
                                          </p:nvSpPr>
                                          <p:spPr bwMode="auto">
                                            <a:xfrm rot="380412">
                                              <a:off x="644" y="441"/>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166"/>
                                            <p:cNvSpPr>
                                              <a:spLocks/>
                                            </p:cNvSpPr>
                                            <p:nvPr/>
                                          </p:nvSpPr>
                                          <p:spPr bwMode="auto">
                                            <a:xfrm rot="380412">
                                              <a:off x="669" y="440"/>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167"/>
                                            <p:cNvSpPr>
                                              <a:spLocks/>
                                            </p:cNvSpPr>
                                            <p:nvPr/>
                                          </p:nvSpPr>
                                          <p:spPr bwMode="auto">
                                            <a:xfrm>
                                              <a:off x="693" y="438"/>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168"/>
                                            <p:cNvSpPr>
                                              <a:spLocks/>
                                            </p:cNvSpPr>
                                            <p:nvPr/>
                                          </p:nvSpPr>
                                          <p:spPr bwMode="auto">
                                            <a:xfrm>
                                              <a:off x="718" y="434"/>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169"/>
                                            <p:cNvSpPr>
                                              <a:spLocks/>
                                            </p:cNvSpPr>
                                            <p:nvPr/>
                                          </p:nvSpPr>
                                          <p:spPr bwMode="auto">
                                            <a:xfrm rot="2816489">
                                              <a:off x="746" y="443"/>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170"/>
                                            <p:cNvSpPr>
                                              <a:spLocks/>
                                            </p:cNvSpPr>
                                            <p:nvPr/>
                                          </p:nvSpPr>
                                          <p:spPr bwMode="auto">
                                            <a:xfrm rot="3243990">
                                              <a:off x="765" y="460"/>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171"/>
                                            <p:cNvSpPr>
                                              <a:spLocks/>
                                            </p:cNvSpPr>
                                            <p:nvPr/>
                                          </p:nvSpPr>
                                          <p:spPr bwMode="auto">
                                            <a:xfrm rot="5400000">
                                              <a:off x="776" y="485"/>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172"/>
                                            <p:cNvSpPr>
                                              <a:spLocks/>
                                            </p:cNvSpPr>
                                            <p:nvPr/>
                                          </p:nvSpPr>
                                          <p:spPr bwMode="auto">
                                            <a:xfrm rot="6784224">
                                              <a:off x="773" y="512"/>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173"/>
                                            <p:cNvSpPr>
                                              <a:spLocks/>
                                            </p:cNvSpPr>
                                            <p:nvPr/>
                                          </p:nvSpPr>
                                          <p:spPr bwMode="auto">
                                            <a:xfrm rot="7699531">
                                              <a:off x="763" y="536"/>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74"/>
                                            <p:cNvSpPr>
                                              <a:spLocks/>
                                            </p:cNvSpPr>
                                            <p:nvPr/>
                                          </p:nvSpPr>
                                          <p:spPr bwMode="auto">
                                            <a:xfrm rot="9518947">
                                              <a:off x="742" y="554"/>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75"/>
                                            <p:cNvSpPr>
                                              <a:spLocks/>
                                            </p:cNvSpPr>
                                            <p:nvPr/>
                                          </p:nvSpPr>
                                          <p:spPr bwMode="auto">
                                            <a:xfrm rot="10800000">
                                              <a:off x="711" y="561"/>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97" name="Group 176"/>
                                            <p:cNvGrpSpPr>
                                              <a:grpSpLocks/>
                                            </p:cNvGrpSpPr>
                                            <p:nvPr/>
                                          </p:nvGrpSpPr>
                                          <p:grpSpPr bwMode="auto">
                                            <a:xfrm>
                                              <a:off x="464" y="447"/>
                                              <a:ext cx="27" cy="30"/>
                                              <a:chOff x="464" y="447"/>
                                              <a:chExt cx="27" cy="30"/>
                                            </a:xfrm>
                                          </p:grpSpPr>
                                          <p:sp>
                                            <p:nvSpPr>
                                              <p:cNvPr id="300" name="Freeform 177"/>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01" name="Group 178"/>
                                              <p:cNvGrpSpPr>
                                                <a:grpSpLocks/>
                                              </p:cNvGrpSpPr>
                                              <p:nvPr/>
                                            </p:nvGrpSpPr>
                                            <p:grpSpPr bwMode="auto">
                                              <a:xfrm rot="-354369">
                                                <a:off x="466" y="464"/>
                                                <a:ext cx="25" cy="13"/>
                                                <a:chOff x="504" y="739"/>
                                                <a:chExt cx="28" cy="16"/>
                                              </a:xfrm>
                                            </p:grpSpPr>
                                            <p:sp>
                                              <p:nvSpPr>
                                                <p:cNvPr id="302" name="Rectangle 17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03" name="Rectangle 18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Rectangle 18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98" name="Group 182"/>
                                            <p:cNvGrpSpPr>
                                              <a:grpSpLocks/>
                                            </p:cNvGrpSpPr>
                                            <p:nvPr/>
                                          </p:nvGrpSpPr>
                                          <p:grpSpPr bwMode="auto">
                                            <a:xfrm rot="-623483">
                                              <a:off x="492" y="460"/>
                                              <a:ext cx="25" cy="13"/>
                                              <a:chOff x="504" y="739"/>
                                              <a:chExt cx="28" cy="16"/>
                                            </a:xfrm>
                                          </p:grpSpPr>
                                          <p:sp>
                                            <p:nvSpPr>
                                              <p:cNvPr id="297" name="Rectangle 18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8" name="Rectangle 18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9" name="Rectangle 18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99" name="Group 186"/>
                                            <p:cNvGrpSpPr>
                                              <a:grpSpLocks/>
                                            </p:cNvGrpSpPr>
                                            <p:nvPr/>
                                          </p:nvGrpSpPr>
                                          <p:grpSpPr bwMode="auto">
                                            <a:xfrm rot="-623483">
                                              <a:off x="517" y="456"/>
                                              <a:ext cx="25" cy="13"/>
                                              <a:chOff x="504" y="739"/>
                                              <a:chExt cx="28" cy="16"/>
                                            </a:xfrm>
                                          </p:grpSpPr>
                                          <p:sp>
                                            <p:nvSpPr>
                                              <p:cNvPr id="294" name="Rectangle 18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5" name="Rectangle 18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6" name="Rectangle 18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0" name="Group 190"/>
                                            <p:cNvGrpSpPr>
                                              <a:grpSpLocks/>
                                            </p:cNvGrpSpPr>
                                            <p:nvPr/>
                                          </p:nvGrpSpPr>
                                          <p:grpSpPr bwMode="auto">
                                            <a:xfrm rot="-135677">
                                              <a:off x="542" y="454"/>
                                              <a:ext cx="25" cy="13"/>
                                              <a:chOff x="504" y="739"/>
                                              <a:chExt cx="28" cy="16"/>
                                            </a:xfrm>
                                          </p:grpSpPr>
                                          <p:sp>
                                            <p:nvSpPr>
                                              <p:cNvPr id="291" name="Rectangle 19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2" name="Rectangle 19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3" name="Rectangle 19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1" name="Group 194"/>
                                            <p:cNvGrpSpPr>
                                              <a:grpSpLocks/>
                                            </p:cNvGrpSpPr>
                                            <p:nvPr/>
                                          </p:nvGrpSpPr>
                                          <p:grpSpPr bwMode="auto">
                                            <a:xfrm rot="352128">
                                              <a:off x="565" y="450"/>
                                              <a:ext cx="32" cy="138"/>
                                              <a:chOff x="508" y="742"/>
                                              <a:chExt cx="36" cy="172"/>
                                            </a:xfrm>
                                          </p:grpSpPr>
                                          <p:sp>
                                            <p:nvSpPr>
                                              <p:cNvPr id="288" name="Rectangle 195"/>
                                              <p:cNvSpPr>
                                                <a:spLocks noChangeArrowheads="1"/>
                                              </p:cNvSpPr>
                                              <p:nvPr/>
                                            </p:nvSpPr>
                                            <p:spPr bwMode="auto">
                                              <a:xfrm>
                                                <a:off x="516" y="898"/>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89" name="Rectangle 19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0" name="Rectangle 19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2" name="Group 198"/>
                                            <p:cNvGrpSpPr>
                                              <a:grpSpLocks/>
                                            </p:cNvGrpSpPr>
                                            <p:nvPr/>
                                          </p:nvGrpSpPr>
                                          <p:grpSpPr bwMode="auto">
                                            <a:xfrm>
                                              <a:off x="594" y="456"/>
                                              <a:ext cx="25" cy="13"/>
                                              <a:chOff x="504" y="739"/>
                                              <a:chExt cx="28" cy="16"/>
                                            </a:xfrm>
                                          </p:grpSpPr>
                                          <p:sp>
                                            <p:nvSpPr>
                                              <p:cNvPr id="285" name="Rectangle 19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86" name="Rectangle 20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87" name="Rectangle 20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3" name="Group 202"/>
                                            <p:cNvGrpSpPr>
                                              <a:grpSpLocks/>
                                            </p:cNvGrpSpPr>
                                            <p:nvPr/>
                                          </p:nvGrpSpPr>
                                          <p:grpSpPr bwMode="auto">
                                            <a:xfrm rot="487806">
                                              <a:off x="620" y="456"/>
                                              <a:ext cx="24" cy="13"/>
                                              <a:chOff x="504" y="739"/>
                                              <a:chExt cx="28" cy="16"/>
                                            </a:xfrm>
                                          </p:grpSpPr>
                                          <p:sp>
                                            <p:nvSpPr>
                                              <p:cNvPr id="282" name="Rectangle 20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83" name="Rectangle 20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84" name="Rectangle 20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4" name="Group 206"/>
                                            <p:cNvGrpSpPr>
                                              <a:grpSpLocks/>
                                            </p:cNvGrpSpPr>
                                            <p:nvPr/>
                                          </p:nvGrpSpPr>
                                          <p:grpSpPr bwMode="auto">
                                            <a:xfrm>
                                              <a:off x="646" y="457"/>
                                              <a:ext cx="23" cy="13"/>
                                              <a:chOff x="504" y="739"/>
                                              <a:chExt cx="28" cy="16"/>
                                            </a:xfrm>
                                          </p:grpSpPr>
                                          <p:sp>
                                            <p:nvSpPr>
                                              <p:cNvPr id="279" name="Rectangle 20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80" name="Rectangle 20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81" name="Rectangle 20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5" name="Group 210"/>
                                            <p:cNvGrpSpPr>
                                              <a:grpSpLocks/>
                                            </p:cNvGrpSpPr>
                                            <p:nvPr/>
                                          </p:nvGrpSpPr>
                                          <p:grpSpPr bwMode="auto">
                                            <a:xfrm>
                                              <a:off x="670" y="456"/>
                                              <a:ext cx="23" cy="13"/>
                                              <a:chOff x="504" y="739"/>
                                              <a:chExt cx="28" cy="16"/>
                                            </a:xfrm>
                                          </p:grpSpPr>
                                          <p:sp>
                                            <p:nvSpPr>
                                              <p:cNvPr id="276" name="Rectangle 21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7" name="Rectangle 21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8" name="Rectangle 21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6" name="Group 214"/>
                                            <p:cNvGrpSpPr>
                                              <a:grpSpLocks/>
                                            </p:cNvGrpSpPr>
                                            <p:nvPr/>
                                          </p:nvGrpSpPr>
                                          <p:grpSpPr bwMode="auto">
                                            <a:xfrm rot="-468918">
                                              <a:off x="696" y="454"/>
                                              <a:ext cx="23" cy="13"/>
                                              <a:chOff x="504" y="739"/>
                                              <a:chExt cx="28" cy="16"/>
                                            </a:xfrm>
                                          </p:grpSpPr>
                                          <p:sp>
                                            <p:nvSpPr>
                                              <p:cNvPr id="273" name="Rectangle 215"/>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4" name="Rectangle 21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Rectangle 21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7" name="Group 218"/>
                                            <p:cNvGrpSpPr>
                                              <a:grpSpLocks/>
                                            </p:cNvGrpSpPr>
                                            <p:nvPr/>
                                          </p:nvGrpSpPr>
                                          <p:grpSpPr bwMode="auto">
                                            <a:xfrm rot="-468918">
                                              <a:off x="721" y="450"/>
                                              <a:ext cx="23" cy="13"/>
                                              <a:chOff x="504" y="739"/>
                                              <a:chExt cx="28" cy="16"/>
                                            </a:xfrm>
                                          </p:grpSpPr>
                                          <p:sp>
                                            <p:nvSpPr>
                                              <p:cNvPr id="270" name="Rectangle 21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Rectangle 22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Rectangle 22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8" name="Group 222"/>
                                            <p:cNvGrpSpPr>
                                              <a:grpSpLocks/>
                                            </p:cNvGrpSpPr>
                                            <p:nvPr/>
                                          </p:nvGrpSpPr>
                                          <p:grpSpPr bwMode="auto">
                                            <a:xfrm rot="2160902">
                                              <a:off x="736" y="455"/>
                                              <a:ext cx="23" cy="13"/>
                                              <a:chOff x="504" y="739"/>
                                              <a:chExt cx="28" cy="16"/>
                                            </a:xfrm>
                                          </p:grpSpPr>
                                          <p:sp>
                                            <p:nvSpPr>
                                              <p:cNvPr id="267" name="Rectangle 22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8" name="Rectangle 22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9" name="Rectangle 22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9" name="Group 226"/>
                                            <p:cNvGrpSpPr>
                                              <a:grpSpLocks/>
                                            </p:cNvGrpSpPr>
                                            <p:nvPr/>
                                          </p:nvGrpSpPr>
                                          <p:grpSpPr bwMode="auto">
                                            <a:xfrm rot="2648708">
                                              <a:off x="753" y="470"/>
                                              <a:ext cx="23" cy="13"/>
                                              <a:chOff x="504" y="739"/>
                                              <a:chExt cx="28" cy="16"/>
                                            </a:xfrm>
                                          </p:grpSpPr>
                                          <p:sp>
                                            <p:nvSpPr>
                                              <p:cNvPr id="264" name="Rectangle 22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5" name="Rectangle 22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6" name="Rectangle 22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0" name="Group 230"/>
                                            <p:cNvGrpSpPr>
                                              <a:grpSpLocks/>
                                            </p:cNvGrpSpPr>
                                            <p:nvPr/>
                                          </p:nvGrpSpPr>
                                          <p:grpSpPr bwMode="auto">
                                            <a:xfrm rot="5228716">
                                              <a:off x="762" y="488"/>
                                              <a:ext cx="23" cy="13"/>
                                              <a:chOff x="504" y="739"/>
                                              <a:chExt cx="28" cy="16"/>
                                            </a:xfrm>
                                          </p:grpSpPr>
                                          <p:sp>
                                            <p:nvSpPr>
                                              <p:cNvPr id="261" name="Rectangle 23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2" name="Rectangle 23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3" name="Rectangle 23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1" name="Group 234"/>
                                            <p:cNvGrpSpPr>
                                              <a:grpSpLocks/>
                                            </p:cNvGrpSpPr>
                                            <p:nvPr/>
                                          </p:nvGrpSpPr>
                                          <p:grpSpPr bwMode="auto">
                                            <a:xfrm rot="6364195">
                                              <a:off x="760" y="509"/>
                                              <a:ext cx="23" cy="13"/>
                                              <a:chOff x="504" y="739"/>
                                              <a:chExt cx="28" cy="16"/>
                                            </a:xfrm>
                                          </p:grpSpPr>
                                          <p:sp>
                                            <p:nvSpPr>
                                              <p:cNvPr id="258" name="Rectangle 235"/>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9" name="Rectangle 23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0" name="Rectangle 23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2" name="Group 238"/>
                                            <p:cNvGrpSpPr>
                                              <a:grpSpLocks/>
                                            </p:cNvGrpSpPr>
                                            <p:nvPr/>
                                          </p:nvGrpSpPr>
                                          <p:grpSpPr bwMode="auto">
                                            <a:xfrm rot="7499674">
                                              <a:off x="751" y="530"/>
                                              <a:ext cx="23" cy="13"/>
                                              <a:chOff x="504" y="739"/>
                                              <a:chExt cx="28" cy="16"/>
                                            </a:xfrm>
                                          </p:grpSpPr>
                                          <p:sp>
                                            <p:nvSpPr>
                                              <p:cNvPr id="255" name="Rectangle 23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6" name="Rectangle 24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7" name="Rectangle 24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3" name="Group 242"/>
                                            <p:cNvGrpSpPr>
                                              <a:grpSpLocks/>
                                            </p:cNvGrpSpPr>
                                            <p:nvPr/>
                                          </p:nvGrpSpPr>
                                          <p:grpSpPr bwMode="auto">
                                            <a:xfrm rot="8918615">
                                              <a:off x="735" y="543"/>
                                              <a:ext cx="23" cy="13"/>
                                              <a:chOff x="504" y="739"/>
                                              <a:chExt cx="28" cy="16"/>
                                            </a:xfrm>
                                          </p:grpSpPr>
                                          <p:sp>
                                            <p:nvSpPr>
                                              <p:cNvPr id="252" name="Rectangle 24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Rectangle 24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Rectangle 24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4" name="Group 246"/>
                                            <p:cNvGrpSpPr>
                                              <a:grpSpLocks/>
                                            </p:cNvGrpSpPr>
                                            <p:nvPr/>
                                          </p:nvGrpSpPr>
                                          <p:grpSpPr bwMode="auto">
                                            <a:xfrm rot="-468918">
                                              <a:off x="712" y="547"/>
                                              <a:ext cx="23" cy="13"/>
                                              <a:chOff x="504" y="739"/>
                                              <a:chExt cx="28" cy="16"/>
                                            </a:xfrm>
                                          </p:grpSpPr>
                                          <p:sp>
                                            <p:nvSpPr>
                                              <p:cNvPr id="249" name="Rectangle 24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0" name="Rectangle 24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1" name="Rectangle 24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5" name="Group 250"/>
                                            <p:cNvGrpSpPr>
                                              <a:grpSpLocks/>
                                            </p:cNvGrpSpPr>
                                            <p:nvPr/>
                                          </p:nvGrpSpPr>
                                          <p:grpSpPr bwMode="auto">
                                            <a:xfrm rot="457689">
                                              <a:off x="438" y="447"/>
                                              <a:ext cx="27" cy="30"/>
                                              <a:chOff x="464" y="447"/>
                                              <a:chExt cx="27" cy="30"/>
                                            </a:xfrm>
                                          </p:grpSpPr>
                                          <p:sp>
                                            <p:nvSpPr>
                                              <p:cNvPr id="244" name="Freeform 251"/>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45" name="Group 252"/>
                                              <p:cNvGrpSpPr>
                                                <a:grpSpLocks/>
                                              </p:cNvGrpSpPr>
                                              <p:nvPr/>
                                            </p:nvGrpSpPr>
                                            <p:grpSpPr bwMode="auto">
                                              <a:xfrm rot="-354369">
                                                <a:off x="466" y="464"/>
                                                <a:ext cx="25" cy="13"/>
                                                <a:chOff x="504" y="739"/>
                                                <a:chExt cx="28" cy="16"/>
                                              </a:xfrm>
                                            </p:grpSpPr>
                                            <p:sp>
                                              <p:nvSpPr>
                                                <p:cNvPr id="246" name="Rectangle 25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47" name="Rectangle 25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48" name="Rectangle 25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16" name="Group 256"/>
                                            <p:cNvGrpSpPr>
                                              <a:grpSpLocks/>
                                            </p:cNvGrpSpPr>
                                            <p:nvPr/>
                                          </p:nvGrpSpPr>
                                          <p:grpSpPr bwMode="auto">
                                            <a:xfrm rot="457689">
                                              <a:off x="409" y="447"/>
                                              <a:ext cx="27" cy="27"/>
                                              <a:chOff x="464" y="447"/>
                                              <a:chExt cx="27" cy="30"/>
                                            </a:xfrm>
                                          </p:grpSpPr>
                                          <p:sp>
                                            <p:nvSpPr>
                                              <p:cNvPr id="239" name="Freeform 257"/>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40" name="Group 258"/>
                                              <p:cNvGrpSpPr>
                                                <a:grpSpLocks/>
                                              </p:cNvGrpSpPr>
                                              <p:nvPr/>
                                            </p:nvGrpSpPr>
                                            <p:grpSpPr bwMode="auto">
                                              <a:xfrm rot="-354369">
                                                <a:off x="466" y="464"/>
                                                <a:ext cx="25" cy="13"/>
                                                <a:chOff x="504" y="739"/>
                                                <a:chExt cx="28" cy="16"/>
                                              </a:xfrm>
                                            </p:grpSpPr>
                                            <p:sp>
                                              <p:nvSpPr>
                                                <p:cNvPr id="241" name="Rectangle 25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42" name="Rectangle 26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43" name="Rectangle 26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17" name="Group 262"/>
                                            <p:cNvGrpSpPr>
                                              <a:grpSpLocks/>
                                            </p:cNvGrpSpPr>
                                            <p:nvPr/>
                                          </p:nvGrpSpPr>
                                          <p:grpSpPr bwMode="auto">
                                            <a:xfrm rot="457689">
                                              <a:off x="381" y="446"/>
                                              <a:ext cx="27" cy="27"/>
                                              <a:chOff x="464" y="447"/>
                                              <a:chExt cx="27" cy="30"/>
                                            </a:xfrm>
                                          </p:grpSpPr>
                                          <p:sp>
                                            <p:nvSpPr>
                                              <p:cNvPr id="234" name="Freeform 263"/>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35" name="Group 264"/>
                                              <p:cNvGrpSpPr>
                                                <a:grpSpLocks/>
                                              </p:cNvGrpSpPr>
                                              <p:nvPr/>
                                            </p:nvGrpSpPr>
                                            <p:grpSpPr bwMode="auto">
                                              <a:xfrm rot="-354369">
                                                <a:off x="466" y="464"/>
                                                <a:ext cx="25" cy="13"/>
                                                <a:chOff x="504" y="739"/>
                                                <a:chExt cx="28" cy="16"/>
                                              </a:xfrm>
                                            </p:grpSpPr>
                                            <p:sp>
                                              <p:nvSpPr>
                                                <p:cNvPr id="236" name="Rectangle 265"/>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Rectangle 26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38" name="Rectangle 26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18" name="Group 268"/>
                                            <p:cNvGrpSpPr>
                                              <a:grpSpLocks/>
                                            </p:cNvGrpSpPr>
                                            <p:nvPr/>
                                          </p:nvGrpSpPr>
                                          <p:grpSpPr bwMode="auto">
                                            <a:xfrm rot="457689">
                                              <a:off x="354" y="446"/>
                                              <a:ext cx="27" cy="27"/>
                                              <a:chOff x="464" y="447"/>
                                              <a:chExt cx="27" cy="30"/>
                                            </a:xfrm>
                                          </p:grpSpPr>
                                          <p:sp>
                                            <p:nvSpPr>
                                              <p:cNvPr id="229" name="Freeform 269"/>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30" name="Group 270"/>
                                              <p:cNvGrpSpPr>
                                                <a:grpSpLocks/>
                                              </p:cNvGrpSpPr>
                                              <p:nvPr/>
                                            </p:nvGrpSpPr>
                                            <p:grpSpPr bwMode="auto">
                                              <a:xfrm rot="-354369">
                                                <a:off x="466" y="464"/>
                                                <a:ext cx="25" cy="13"/>
                                                <a:chOff x="504" y="739"/>
                                                <a:chExt cx="28" cy="16"/>
                                              </a:xfrm>
                                            </p:grpSpPr>
                                            <p:sp>
                                              <p:nvSpPr>
                                                <p:cNvPr id="231" name="Rectangle 27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Rectangle 27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Rectangle 27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19" name="Group 274"/>
                                            <p:cNvGrpSpPr>
                                              <a:grpSpLocks/>
                                            </p:cNvGrpSpPr>
                                            <p:nvPr/>
                                          </p:nvGrpSpPr>
                                          <p:grpSpPr bwMode="auto">
                                            <a:xfrm>
                                              <a:off x="284" y="452"/>
                                              <a:ext cx="426" cy="146"/>
                                              <a:chOff x="288" y="452"/>
                                              <a:chExt cx="426" cy="146"/>
                                            </a:xfrm>
                                          </p:grpSpPr>
                                          <p:sp>
                                            <p:nvSpPr>
                                              <p:cNvPr id="120" name="Freeform 275"/>
                                              <p:cNvSpPr>
                                                <a:spLocks/>
                                              </p:cNvSpPr>
                                              <p:nvPr/>
                                            </p:nvSpPr>
                                            <p:spPr bwMode="auto">
                                              <a:xfrm rot="11329222">
                                                <a:off x="689" y="563"/>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276"/>
                                              <p:cNvSpPr>
                                                <a:spLocks/>
                                              </p:cNvSpPr>
                                              <p:nvPr/>
                                            </p:nvSpPr>
                                            <p:spPr bwMode="auto">
                                              <a:xfrm rot="11329222">
                                                <a:off x="657" y="56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22" name="Group 277"/>
                                              <p:cNvGrpSpPr>
                                                <a:grpSpLocks/>
                                              </p:cNvGrpSpPr>
                                              <p:nvPr/>
                                            </p:nvGrpSpPr>
                                            <p:grpSpPr bwMode="auto">
                                              <a:xfrm>
                                                <a:off x="691" y="550"/>
                                                <a:ext cx="23" cy="13"/>
                                                <a:chOff x="504" y="739"/>
                                                <a:chExt cx="28" cy="16"/>
                                              </a:xfrm>
                                            </p:grpSpPr>
                                            <p:sp>
                                              <p:nvSpPr>
                                                <p:cNvPr id="226" name="Rectangle 278"/>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Rectangle 279"/>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Rectangle 280"/>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23" name="Group 281"/>
                                              <p:cNvGrpSpPr>
                                                <a:grpSpLocks/>
                                              </p:cNvGrpSpPr>
                                              <p:nvPr/>
                                            </p:nvGrpSpPr>
                                            <p:grpSpPr bwMode="auto">
                                              <a:xfrm>
                                                <a:off x="660" y="554"/>
                                                <a:ext cx="23" cy="13"/>
                                                <a:chOff x="504" y="739"/>
                                                <a:chExt cx="28" cy="16"/>
                                              </a:xfrm>
                                            </p:grpSpPr>
                                            <p:sp>
                                              <p:nvSpPr>
                                                <p:cNvPr id="223" name="Rectangle 282"/>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Rectangle 283"/>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Rectangle 284"/>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24" name="Freeform 285"/>
                                              <p:cNvSpPr>
                                                <a:spLocks/>
                                              </p:cNvSpPr>
                                              <p:nvPr/>
                                            </p:nvSpPr>
                                            <p:spPr bwMode="auto">
                                              <a:xfrm rot="11329222">
                                                <a:off x="633" y="568"/>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25" name="Group 286"/>
                                              <p:cNvGrpSpPr>
                                                <a:grpSpLocks/>
                                              </p:cNvGrpSpPr>
                                              <p:nvPr/>
                                            </p:nvGrpSpPr>
                                            <p:grpSpPr bwMode="auto">
                                              <a:xfrm>
                                                <a:off x="633" y="556"/>
                                                <a:ext cx="23" cy="13"/>
                                                <a:chOff x="504" y="739"/>
                                                <a:chExt cx="28" cy="16"/>
                                              </a:xfrm>
                                            </p:grpSpPr>
                                            <p:sp>
                                              <p:nvSpPr>
                                                <p:cNvPr id="220" name="Rectangle 28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Rectangle 28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Rectangle 28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26" name="Freeform 290"/>
                                              <p:cNvSpPr>
                                                <a:spLocks/>
                                              </p:cNvSpPr>
                                              <p:nvPr/>
                                            </p:nvSpPr>
                                            <p:spPr bwMode="auto">
                                              <a:xfrm rot="11329222">
                                                <a:off x="607" y="569"/>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27" name="Group 291"/>
                                              <p:cNvGrpSpPr>
                                                <a:grpSpLocks/>
                                              </p:cNvGrpSpPr>
                                              <p:nvPr/>
                                            </p:nvGrpSpPr>
                                            <p:grpSpPr bwMode="auto">
                                              <a:xfrm>
                                                <a:off x="608" y="557"/>
                                                <a:ext cx="23" cy="13"/>
                                                <a:chOff x="504" y="739"/>
                                                <a:chExt cx="28" cy="16"/>
                                              </a:xfrm>
                                            </p:grpSpPr>
                                            <p:sp>
                                              <p:nvSpPr>
                                                <p:cNvPr id="217" name="Rectangle 292"/>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Rectangle 293"/>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Rectangle 294"/>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28" name="Freeform 295"/>
                                              <p:cNvSpPr>
                                                <a:spLocks/>
                                              </p:cNvSpPr>
                                              <p:nvPr/>
                                            </p:nvSpPr>
                                            <p:spPr bwMode="auto">
                                              <a:xfrm rot="11329222">
                                                <a:off x="579" y="571"/>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29" name="Group 296"/>
                                              <p:cNvGrpSpPr>
                                                <a:grpSpLocks/>
                                              </p:cNvGrpSpPr>
                                              <p:nvPr/>
                                            </p:nvGrpSpPr>
                                            <p:grpSpPr bwMode="auto">
                                              <a:xfrm>
                                                <a:off x="580" y="559"/>
                                                <a:ext cx="23" cy="13"/>
                                                <a:chOff x="504" y="739"/>
                                                <a:chExt cx="28" cy="16"/>
                                              </a:xfrm>
                                            </p:grpSpPr>
                                            <p:sp>
                                              <p:nvSpPr>
                                                <p:cNvPr id="214" name="Rectangle 29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Rectangle 29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Rectangle 29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30" name="Group 300"/>
                                              <p:cNvGrpSpPr>
                                                <a:grpSpLocks/>
                                              </p:cNvGrpSpPr>
                                              <p:nvPr/>
                                            </p:nvGrpSpPr>
                                            <p:grpSpPr bwMode="auto">
                                              <a:xfrm>
                                                <a:off x="288" y="452"/>
                                                <a:ext cx="291" cy="146"/>
                                                <a:chOff x="288" y="452"/>
                                                <a:chExt cx="291" cy="146"/>
                                              </a:xfrm>
                                            </p:grpSpPr>
                                            <p:sp>
                                              <p:nvSpPr>
                                                <p:cNvPr id="131" name="Freeform 301"/>
                                                <p:cNvSpPr>
                                                  <a:spLocks/>
                                                </p:cNvSpPr>
                                                <p:nvPr/>
                                              </p:nvSpPr>
                                              <p:spPr bwMode="auto">
                                                <a:xfrm rot="11329222">
                                                  <a:off x="527" y="574"/>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32" name="Group 302"/>
                                                <p:cNvGrpSpPr>
                                                  <a:grpSpLocks/>
                                                </p:cNvGrpSpPr>
                                                <p:nvPr/>
                                              </p:nvGrpSpPr>
                                              <p:grpSpPr bwMode="auto">
                                                <a:xfrm>
                                                  <a:off x="528" y="561"/>
                                                  <a:ext cx="23" cy="13"/>
                                                  <a:chOff x="504" y="739"/>
                                                  <a:chExt cx="28" cy="16"/>
                                                </a:xfrm>
                                              </p:grpSpPr>
                                              <p:sp>
                                                <p:nvSpPr>
                                                  <p:cNvPr id="211" name="Rectangle 30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Rectangle 30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Rectangle 30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33" name="Group 306"/>
                                                <p:cNvGrpSpPr>
                                                  <a:grpSpLocks/>
                                                </p:cNvGrpSpPr>
                                                <p:nvPr/>
                                              </p:nvGrpSpPr>
                                              <p:grpSpPr bwMode="auto">
                                                <a:xfrm rot="-1318578">
                                                  <a:off x="325" y="452"/>
                                                  <a:ext cx="27" cy="27"/>
                                                  <a:chOff x="464" y="447"/>
                                                  <a:chExt cx="27" cy="30"/>
                                                </a:xfrm>
                                              </p:grpSpPr>
                                              <p:sp>
                                                <p:nvSpPr>
                                                  <p:cNvPr id="206" name="Freeform 307"/>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07" name="Group 308"/>
                                                  <p:cNvGrpSpPr>
                                                    <a:grpSpLocks/>
                                                  </p:cNvGrpSpPr>
                                                  <p:nvPr/>
                                                </p:nvGrpSpPr>
                                                <p:grpSpPr bwMode="auto">
                                                  <a:xfrm rot="-354369">
                                                    <a:off x="466" y="464"/>
                                                    <a:ext cx="25" cy="13"/>
                                                    <a:chOff x="504" y="739"/>
                                                    <a:chExt cx="28" cy="16"/>
                                                  </a:xfrm>
                                                </p:grpSpPr>
                                                <p:sp>
                                                  <p:nvSpPr>
                                                    <p:cNvPr id="208" name="Rectangle 30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Rectangle 31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Rectangle 31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34" name="Group 312"/>
                                                <p:cNvGrpSpPr>
                                                  <a:grpSpLocks/>
                                                </p:cNvGrpSpPr>
                                                <p:nvPr/>
                                              </p:nvGrpSpPr>
                                              <p:grpSpPr bwMode="auto">
                                                <a:xfrm rot="-3094845">
                                                  <a:off x="300" y="472"/>
                                                  <a:ext cx="27" cy="27"/>
                                                  <a:chOff x="464" y="447"/>
                                                  <a:chExt cx="27" cy="30"/>
                                                </a:xfrm>
                                              </p:grpSpPr>
                                              <p:sp>
                                                <p:nvSpPr>
                                                  <p:cNvPr id="201" name="Freeform 313"/>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02" name="Group 314"/>
                                                  <p:cNvGrpSpPr>
                                                    <a:grpSpLocks/>
                                                  </p:cNvGrpSpPr>
                                                  <p:nvPr/>
                                                </p:nvGrpSpPr>
                                                <p:grpSpPr bwMode="auto">
                                                  <a:xfrm rot="-354369">
                                                    <a:off x="466" y="464"/>
                                                    <a:ext cx="25" cy="13"/>
                                                    <a:chOff x="504" y="739"/>
                                                    <a:chExt cx="28" cy="16"/>
                                                  </a:xfrm>
                                                </p:grpSpPr>
                                                <p:sp>
                                                  <p:nvSpPr>
                                                    <p:cNvPr id="203" name="Rectangle 315"/>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Rectangle 31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Rectangle 31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35" name="Group 318"/>
                                                <p:cNvGrpSpPr>
                                                  <a:grpSpLocks/>
                                                </p:cNvGrpSpPr>
                                                <p:nvPr/>
                                              </p:nvGrpSpPr>
                                              <p:grpSpPr bwMode="auto">
                                                <a:xfrm rot="16848479">
                                                  <a:off x="288" y="501"/>
                                                  <a:ext cx="27" cy="27"/>
                                                  <a:chOff x="464" y="447"/>
                                                  <a:chExt cx="27" cy="30"/>
                                                </a:xfrm>
                                              </p:grpSpPr>
                                              <p:sp>
                                                <p:nvSpPr>
                                                  <p:cNvPr id="196" name="Freeform 319"/>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97" name="Group 320"/>
                                                  <p:cNvGrpSpPr>
                                                    <a:grpSpLocks/>
                                                  </p:cNvGrpSpPr>
                                                  <p:nvPr/>
                                                </p:nvGrpSpPr>
                                                <p:grpSpPr bwMode="auto">
                                                  <a:xfrm rot="-354369">
                                                    <a:off x="466" y="464"/>
                                                    <a:ext cx="25" cy="13"/>
                                                    <a:chOff x="504" y="739"/>
                                                    <a:chExt cx="28" cy="16"/>
                                                  </a:xfrm>
                                                </p:grpSpPr>
                                                <p:sp>
                                                  <p:nvSpPr>
                                                    <p:cNvPr id="198" name="Rectangle 32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Rectangle 32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Rectangle 32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36" name="Group 324"/>
                                                <p:cNvGrpSpPr>
                                                  <a:grpSpLocks/>
                                                </p:cNvGrpSpPr>
                                                <p:nvPr/>
                                              </p:nvGrpSpPr>
                                              <p:grpSpPr bwMode="auto">
                                                <a:xfrm rot="58356343">
                                                  <a:off x="293" y="532"/>
                                                  <a:ext cx="27" cy="27"/>
                                                  <a:chOff x="464" y="447"/>
                                                  <a:chExt cx="27" cy="30"/>
                                                </a:xfrm>
                                              </p:grpSpPr>
                                              <p:sp>
                                                <p:nvSpPr>
                                                  <p:cNvPr id="191" name="Freeform 325"/>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92" name="Group 326"/>
                                                  <p:cNvGrpSpPr>
                                                    <a:grpSpLocks/>
                                                  </p:cNvGrpSpPr>
                                                  <p:nvPr/>
                                                </p:nvGrpSpPr>
                                                <p:grpSpPr bwMode="auto">
                                                  <a:xfrm rot="-354369">
                                                    <a:off x="466" y="464"/>
                                                    <a:ext cx="25" cy="13"/>
                                                    <a:chOff x="504" y="739"/>
                                                    <a:chExt cx="28" cy="16"/>
                                                  </a:xfrm>
                                                </p:grpSpPr>
                                                <p:sp>
                                                  <p:nvSpPr>
                                                    <p:cNvPr id="193" name="Rectangle 32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Rectangle 32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Rectangle 32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37" name="Group 330"/>
                                                <p:cNvGrpSpPr>
                                                  <a:grpSpLocks/>
                                                </p:cNvGrpSpPr>
                                                <p:nvPr/>
                                              </p:nvGrpSpPr>
                                              <p:grpSpPr bwMode="auto">
                                                <a:xfrm rot="78754482">
                                                  <a:off x="309" y="557"/>
                                                  <a:ext cx="27" cy="27"/>
                                                  <a:chOff x="464" y="447"/>
                                                  <a:chExt cx="27" cy="30"/>
                                                </a:xfrm>
                                              </p:grpSpPr>
                                              <p:sp>
                                                <p:nvSpPr>
                                                  <p:cNvPr id="186" name="Freeform 331"/>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87" name="Group 332"/>
                                                  <p:cNvGrpSpPr>
                                                    <a:grpSpLocks/>
                                                  </p:cNvGrpSpPr>
                                                  <p:nvPr/>
                                                </p:nvGrpSpPr>
                                                <p:grpSpPr bwMode="auto">
                                                  <a:xfrm rot="-354369">
                                                    <a:off x="466" y="464"/>
                                                    <a:ext cx="25" cy="13"/>
                                                    <a:chOff x="504" y="739"/>
                                                    <a:chExt cx="28" cy="16"/>
                                                  </a:xfrm>
                                                </p:grpSpPr>
                                                <p:sp>
                                                  <p:nvSpPr>
                                                    <p:cNvPr id="188" name="Rectangle 33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Rectangle 33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Rectangle 33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38" name="Group 336"/>
                                                <p:cNvGrpSpPr>
                                                  <a:grpSpLocks/>
                                                </p:cNvGrpSpPr>
                                                <p:nvPr/>
                                              </p:nvGrpSpPr>
                                              <p:grpSpPr bwMode="auto">
                                                <a:xfrm rot="76789724">
                                                  <a:off x="337" y="569"/>
                                                  <a:ext cx="27" cy="27"/>
                                                  <a:chOff x="464" y="447"/>
                                                  <a:chExt cx="27" cy="30"/>
                                                </a:xfrm>
                                              </p:grpSpPr>
                                              <p:sp>
                                                <p:nvSpPr>
                                                  <p:cNvPr id="181" name="Freeform 337"/>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82" name="Group 338"/>
                                                  <p:cNvGrpSpPr>
                                                    <a:grpSpLocks/>
                                                  </p:cNvGrpSpPr>
                                                  <p:nvPr/>
                                                </p:nvGrpSpPr>
                                                <p:grpSpPr bwMode="auto">
                                                  <a:xfrm rot="-354369">
                                                    <a:off x="466" y="464"/>
                                                    <a:ext cx="25" cy="13"/>
                                                    <a:chOff x="504" y="739"/>
                                                    <a:chExt cx="28" cy="16"/>
                                                  </a:xfrm>
                                                </p:grpSpPr>
                                                <p:sp>
                                                  <p:nvSpPr>
                                                    <p:cNvPr id="183" name="Rectangle 33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Rectangle 34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Rectangle 34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39" name="Group 342"/>
                                                <p:cNvGrpSpPr>
                                                  <a:grpSpLocks/>
                                                </p:cNvGrpSpPr>
                                                <p:nvPr/>
                                              </p:nvGrpSpPr>
                                              <p:grpSpPr bwMode="auto">
                                                <a:xfrm rot="75915271">
                                                  <a:off x="367" y="571"/>
                                                  <a:ext cx="27" cy="27"/>
                                                  <a:chOff x="464" y="447"/>
                                                  <a:chExt cx="27" cy="30"/>
                                                </a:xfrm>
                                              </p:grpSpPr>
                                              <p:sp>
                                                <p:nvSpPr>
                                                  <p:cNvPr id="176" name="Freeform 343"/>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77" name="Group 344"/>
                                                  <p:cNvGrpSpPr>
                                                    <a:grpSpLocks/>
                                                  </p:cNvGrpSpPr>
                                                  <p:nvPr/>
                                                </p:nvGrpSpPr>
                                                <p:grpSpPr bwMode="auto">
                                                  <a:xfrm rot="-354369">
                                                    <a:off x="466" y="464"/>
                                                    <a:ext cx="25" cy="13"/>
                                                    <a:chOff x="504" y="739"/>
                                                    <a:chExt cx="28" cy="16"/>
                                                  </a:xfrm>
                                                </p:grpSpPr>
                                                <p:sp>
                                                  <p:nvSpPr>
                                                    <p:cNvPr id="178" name="Rectangle 345"/>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Rectangle 34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Rectangle 34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40" name="Group 348"/>
                                                <p:cNvGrpSpPr>
                                                  <a:grpSpLocks/>
                                                </p:cNvGrpSpPr>
                                                <p:nvPr/>
                                              </p:nvGrpSpPr>
                                              <p:grpSpPr bwMode="auto">
                                                <a:xfrm rot="75915271">
                                                  <a:off x="394" y="570"/>
                                                  <a:ext cx="27" cy="27"/>
                                                  <a:chOff x="464" y="447"/>
                                                  <a:chExt cx="27" cy="30"/>
                                                </a:xfrm>
                                              </p:grpSpPr>
                                              <p:sp>
                                                <p:nvSpPr>
                                                  <p:cNvPr id="171" name="Freeform 349"/>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72" name="Group 350"/>
                                                  <p:cNvGrpSpPr>
                                                    <a:grpSpLocks/>
                                                  </p:cNvGrpSpPr>
                                                  <p:nvPr/>
                                                </p:nvGrpSpPr>
                                                <p:grpSpPr bwMode="auto">
                                                  <a:xfrm rot="-354369">
                                                    <a:off x="466" y="464"/>
                                                    <a:ext cx="25" cy="13"/>
                                                    <a:chOff x="504" y="739"/>
                                                    <a:chExt cx="28" cy="16"/>
                                                  </a:xfrm>
                                                </p:grpSpPr>
                                                <p:sp>
                                                  <p:nvSpPr>
                                                    <p:cNvPr id="173" name="Rectangle 35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Rectangle 35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Rectangle 35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41" name="Group 354"/>
                                                <p:cNvGrpSpPr>
                                                  <a:grpSpLocks/>
                                                </p:cNvGrpSpPr>
                                                <p:nvPr/>
                                              </p:nvGrpSpPr>
                                              <p:grpSpPr bwMode="auto">
                                                <a:xfrm rot="75915271">
                                                  <a:off x="421" y="568"/>
                                                  <a:ext cx="27" cy="27"/>
                                                  <a:chOff x="464" y="447"/>
                                                  <a:chExt cx="27" cy="30"/>
                                                </a:xfrm>
                                              </p:grpSpPr>
                                              <p:sp>
                                                <p:nvSpPr>
                                                  <p:cNvPr id="166" name="Freeform 355"/>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67" name="Group 356"/>
                                                  <p:cNvGrpSpPr>
                                                    <a:grpSpLocks/>
                                                  </p:cNvGrpSpPr>
                                                  <p:nvPr/>
                                                </p:nvGrpSpPr>
                                                <p:grpSpPr bwMode="auto">
                                                  <a:xfrm rot="-354369">
                                                    <a:off x="466" y="464"/>
                                                    <a:ext cx="25" cy="13"/>
                                                    <a:chOff x="504" y="739"/>
                                                    <a:chExt cx="28" cy="16"/>
                                                  </a:xfrm>
                                                </p:grpSpPr>
                                                <p:sp>
                                                  <p:nvSpPr>
                                                    <p:cNvPr id="168" name="Rectangle 35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Rectangle 35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Rectangle 35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42" name="Group 360"/>
                                                <p:cNvGrpSpPr>
                                                  <a:grpSpLocks/>
                                                </p:cNvGrpSpPr>
                                                <p:nvPr/>
                                              </p:nvGrpSpPr>
                                              <p:grpSpPr bwMode="auto">
                                                <a:xfrm rot="75915271">
                                                  <a:off x="448" y="568"/>
                                                  <a:ext cx="27" cy="27"/>
                                                  <a:chOff x="464" y="447"/>
                                                  <a:chExt cx="27" cy="30"/>
                                                </a:xfrm>
                                              </p:grpSpPr>
                                              <p:sp>
                                                <p:nvSpPr>
                                                  <p:cNvPr id="161" name="Freeform 361"/>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62" name="Group 362"/>
                                                  <p:cNvGrpSpPr>
                                                    <a:grpSpLocks/>
                                                  </p:cNvGrpSpPr>
                                                  <p:nvPr/>
                                                </p:nvGrpSpPr>
                                                <p:grpSpPr bwMode="auto">
                                                  <a:xfrm rot="-354369">
                                                    <a:off x="466" y="464"/>
                                                    <a:ext cx="25" cy="13"/>
                                                    <a:chOff x="504" y="739"/>
                                                    <a:chExt cx="28" cy="16"/>
                                                  </a:xfrm>
                                                </p:grpSpPr>
                                                <p:sp>
                                                  <p:nvSpPr>
                                                    <p:cNvPr id="163" name="Rectangle 36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Rectangle 36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Rectangle 36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43" name="Group 366"/>
                                                <p:cNvGrpSpPr>
                                                  <a:grpSpLocks/>
                                                </p:cNvGrpSpPr>
                                                <p:nvPr/>
                                              </p:nvGrpSpPr>
                                              <p:grpSpPr bwMode="auto">
                                                <a:xfrm rot="75915271">
                                                  <a:off x="475" y="566"/>
                                                  <a:ext cx="27" cy="27"/>
                                                  <a:chOff x="464" y="447"/>
                                                  <a:chExt cx="27" cy="30"/>
                                                </a:xfrm>
                                              </p:grpSpPr>
                                              <p:sp>
                                                <p:nvSpPr>
                                                  <p:cNvPr id="156" name="Freeform 367"/>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57" name="Group 368"/>
                                                  <p:cNvGrpSpPr>
                                                    <a:grpSpLocks/>
                                                  </p:cNvGrpSpPr>
                                                  <p:nvPr/>
                                                </p:nvGrpSpPr>
                                                <p:grpSpPr bwMode="auto">
                                                  <a:xfrm rot="-354369">
                                                    <a:off x="466" y="464"/>
                                                    <a:ext cx="25" cy="13"/>
                                                    <a:chOff x="504" y="739"/>
                                                    <a:chExt cx="28" cy="16"/>
                                                  </a:xfrm>
                                                </p:grpSpPr>
                                                <p:sp>
                                                  <p:nvSpPr>
                                                    <p:cNvPr id="158" name="Rectangle 36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Rectangle 37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Rectangle 37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44" name="Group 372"/>
                                                <p:cNvGrpSpPr>
                                                  <a:grpSpLocks/>
                                                </p:cNvGrpSpPr>
                                                <p:nvPr/>
                                              </p:nvGrpSpPr>
                                              <p:grpSpPr bwMode="auto">
                                                <a:xfrm rot="75915271">
                                                  <a:off x="501" y="564"/>
                                                  <a:ext cx="27" cy="27"/>
                                                  <a:chOff x="464" y="447"/>
                                                  <a:chExt cx="27" cy="30"/>
                                                </a:xfrm>
                                              </p:grpSpPr>
                                              <p:sp>
                                                <p:nvSpPr>
                                                  <p:cNvPr id="151" name="Freeform 373"/>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52" name="Group 374"/>
                                                  <p:cNvGrpSpPr>
                                                    <a:grpSpLocks/>
                                                  </p:cNvGrpSpPr>
                                                  <p:nvPr/>
                                                </p:nvGrpSpPr>
                                                <p:grpSpPr bwMode="auto">
                                                  <a:xfrm rot="-354369">
                                                    <a:off x="466" y="464"/>
                                                    <a:ext cx="25" cy="13"/>
                                                    <a:chOff x="504" y="739"/>
                                                    <a:chExt cx="28" cy="16"/>
                                                  </a:xfrm>
                                                </p:grpSpPr>
                                                <p:sp>
                                                  <p:nvSpPr>
                                                    <p:cNvPr id="153" name="Rectangle 375"/>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Rectangle 37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Rectangle 37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45" name="Group 378"/>
                                                <p:cNvGrpSpPr>
                                                  <a:grpSpLocks/>
                                                </p:cNvGrpSpPr>
                                                <p:nvPr/>
                                              </p:nvGrpSpPr>
                                              <p:grpSpPr bwMode="auto">
                                                <a:xfrm rot="75915271">
                                                  <a:off x="552" y="562"/>
                                                  <a:ext cx="27" cy="27"/>
                                                  <a:chOff x="464" y="447"/>
                                                  <a:chExt cx="27" cy="30"/>
                                                </a:xfrm>
                                              </p:grpSpPr>
                                              <p:sp>
                                                <p:nvSpPr>
                                                  <p:cNvPr id="146" name="Freeform 379"/>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47" name="Group 380"/>
                                                  <p:cNvGrpSpPr>
                                                    <a:grpSpLocks/>
                                                  </p:cNvGrpSpPr>
                                                  <p:nvPr/>
                                                </p:nvGrpSpPr>
                                                <p:grpSpPr bwMode="auto">
                                                  <a:xfrm rot="-354369">
                                                    <a:off x="466" y="464"/>
                                                    <a:ext cx="25" cy="13"/>
                                                    <a:chOff x="504" y="739"/>
                                                    <a:chExt cx="28" cy="16"/>
                                                  </a:xfrm>
                                                </p:grpSpPr>
                                                <p:sp>
                                                  <p:nvSpPr>
                                                    <p:cNvPr id="148" name="Rectangle 38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Rectangle 38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Rectangle 38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grpSp>
                                      </p:grpSp>
                                      <p:grpSp>
                                        <p:nvGrpSpPr>
                                          <p:cNvPr id="47" name="Group 384"/>
                                          <p:cNvGrpSpPr>
                                            <a:grpSpLocks/>
                                          </p:cNvGrpSpPr>
                                          <p:nvPr/>
                                        </p:nvGrpSpPr>
                                        <p:grpSpPr bwMode="auto">
                                          <a:xfrm>
                                            <a:off x="318" y="459"/>
                                            <a:ext cx="375" cy="107"/>
                                            <a:chOff x="318" y="459"/>
                                            <a:chExt cx="375" cy="107"/>
                                          </a:xfrm>
                                        </p:grpSpPr>
                                        <p:grpSp>
                                          <p:nvGrpSpPr>
                                            <p:cNvPr id="48" name="Group 385"/>
                                            <p:cNvGrpSpPr>
                                              <a:grpSpLocks/>
                                            </p:cNvGrpSpPr>
                                            <p:nvPr/>
                                          </p:nvGrpSpPr>
                                          <p:grpSpPr bwMode="auto">
                                            <a:xfrm>
                                              <a:off x="318" y="459"/>
                                              <a:ext cx="375" cy="107"/>
                                              <a:chOff x="318" y="458"/>
                                              <a:chExt cx="375" cy="107"/>
                                            </a:xfrm>
                                          </p:grpSpPr>
                                          <p:grpSp>
                                            <p:nvGrpSpPr>
                                              <p:cNvPr id="50" name="Group 386"/>
                                              <p:cNvGrpSpPr>
                                                <a:grpSpLocks/>
                                              </p:cNvGrpSpPr>
                                              <p:nvPr/>
                                            </p:nvGrpSpPr>
                                            <p:grpSpPr bwMode="auto">
                                              <a:xfrm>
                                                <a:off x="609" y="533"/>
                                                <a:ext cx="23" cy="21"/>
                                                <a:chOff x="612" y="547"/>
                                                <a:chExt cx="23" cy="21"/>
                                              </a:xfrm>
                                            </p:grpSpPr>
                                            <p:sp>
                                              <p:nvSpPr>
                                                <p:cNvPr id="78" name="Oval 387"/>
                                                <p:cNvSpPr>
                                                  <a:spLocks noChangeArrowheads="1"/>
                                                </p:cNvSpPr>
                                                <p:nvPr/>
                                              </p:nvSpPr>
                                              <p:spPr bwMode="auto">
                                                <a:xfrm>
                                                  <a:off x="612" y="547"/>
                                                  <a:ext cx="23" cy="21"/>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Oval 388"/>
                                                <p:cNvSpPr>
                                                  <a:spLocks noChangeArrowheads="1"/>
                                                </p:cNvSpPr>
                                                <p:nvPr/>
                                              </p:nvSpPr>
                                              <p:spPr bwMode="auto">
                                                <a:xfrm>
                                                  <a:off x="615" y="550"/>
                                                  <a:ext cx="17" cy="15"/>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51" name="Group 389"/>
                                              <p:cNvGrpSpPr>
                                                <a:grpSpLocks/>
                                              </p:cNvGrpSpPr>
                                              <p:nvPr/>
                                            </p:nvGrpSpPr>
                                            <p:grpSpPr bwMode="auto">
                                              <a:xfrm>
                                                <a:off x="531" y="538"/>
                                                <a:ext cx="23" cy="21"/>
                                                <a:chOff x="612" y="547"/>
                                                <a:chExt cx="23" cy="21"/>
                                              </a:xfrm>
                                            </p:grpSpPr>
                                            <p:sp>
                                              <p:nvSpPr>
                                                <p:cNvPr id="76" name="Oval 390"/>
                                                <p:cNvSpPr>
                                                  <a:spLocks noChangeArrowheads="1"/>
                                                </p:cNvSpPr>
                                                <p:nvPr/>
                                              </p:nvSpPr>
                                              <p:spPr bwMode="auto">
                                                <a:xfrm>
                                                  <a:off x="612" y="547"/>
                                                  <a:ext cx="23" cy="21"/>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Oval 391"/>
                                                <p:cNvSpPr>
                                                  <a:spLocks noChangeArrowheads="1"/>
                                                </p:cNvSpPr>
                                                <p:nvPr/>
                                              </p:nvSpPr>
                                              <p:spPr bwMode="auto">
                                                <a:xfrm>
                                                  <a:off x="615" y="550"/>
                                                  <a:ext cx="17" cy="15"/>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52" name="Group 392"/>
                                              <p:cNvGrpSpPr>
                                                <a:grpSpLocks/>
                                              </p:cNvGrpSpPr>
                                              <p:nvPr/>
                                            </p:nvGrpSpPr>
                                            <p:grpSpPr bwMode="auto">
                                              <a:xfrm>
                                                <a:off x="489" y="541"/>
                                                <a:ext cx="23" cy="21"/>
                                                <a:chOff x="612" y="547"/>
                                                <a:chExt cx="23" cy="21"/>
                                              </a:xfrm>
                                            </p:grpSpPr>
                                            <p:sp>
                                              <p:nvSpPr>
                                                <p:cNvPr id="74" name="Oval 393"/>
                                                <p:cNvSpPr>
                                                  <a:spLocks noChangeArrowheads="1"/>
                                                </p:cNvSpPr>
                                                <p:nvPr/>
                                              </p:nvSpPr>
                                              <p:spPr bwMode="auto">
                                                <a:xfrm>
                                                  <a:off x="612" y="547"/>
                                                  <a:ext cx="23" cy="21"/>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Oval 394"/>
                                                <p:cNvSpPr>
                                                  <a:spLocks noChangeArrowheads="1"/>
                                                </p:cNvSpPr>
                                                <p:nvPr/>
                                              </p:nvSpPr>
                                              <p:spPr bwMode="auto">
                                                <a:xfrm>
                                                  <a:off x="615" y="550"/>
                                                  <a:ext cx="17" cy="15"/>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53" name="Group 395"/>
                                              <p:cNvGrpSpPr>
                                                <a:grpSpLocks/>
                                              </p:cNvGrpSpPr>
                                              <p:nvPr/>
                                            </p:nvGrpSpPr>
                                            <p:grpSpPr bwMode="auto">
                                              <a:xfrm>
                                                <a:off x="443" y="544"/>
                                                <a:ext cx="23" cy="21"/>
                                                <a:chOff x="612" y="547"/>
                                                <a:chExt cx="23" cy="21"/>
                                              </a:xfrm>
                                            </p:grpSpPr>
                                            <p:sp>
                                              <p:nvSpPr>
                                                <p:cNvPr id="72" name="Oval 396"/>
                                                <p:cNvSpPr>
                                                  <a:spLocks noChangeArrowheads="1"/>
                                                </p:cNvSpPr>
                                                <p:nvPr/>
                                              </p:nvSpPr>
                                              <p:spPr bwMode="auto">
                                                <a:xfrm>
                                                  <a:off x="612" y="547"/>
                                                  <a:ext cx="23" cy="21"/>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Oval 397"/>
                                                <p:cNvSpPr>
                                                  <a:spLocks noChangeArrowheads="1"/>
                                                </p:cNvSpPr>
                                                <p:nvPr/>
                                              </p:nvSpPr>
                                              <p:spPr bwMode="auto">
                                                <a:xfrm>
                                                  <a:off x="615" y="550"/>
                                                  <a:ext cx="17" cy="15"/>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54" name="Group 398"/>
                                              <p:cNvGrpSpPr>
                                                <a:grpSpLocks/>
                                              </p:cNvGrpSpPr>
                                              <p:nvPr/>
                                            </p:nvGrpSpPr>
                                            <p:grpSpPr bwMode="auto">
                                              <a:xfrm>
                                                <a:off x="568" y="536"/>
                                                <a:ext cx="23" cy="21"/>
                                                <a:chOff x="612" y="547"/>
                                                <a:chExt cx="23" cy="21"/>
                                              </a:xfrm>
                                            </p:grpSpPr>
                                            <p:sp>
                                              <p:nvSpPr>
                                                <p:cNvPr id="70" name="Oval 399"/>
                                                <p:cNvSpPr>
                                                  <a:spLocks noChangeArrowheads="1"/>
                                                </p:cNvSpPr>
                                                <p:nvPr/>
                                              </p:nvSpPr>
                                              <p:spPr bwMode="auto">
                                                <a:xfrm>
                                                  <a:off x="612" y="547"/>
                                                  <a:ext cx="23" cy="21"/>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Oval 400"/>
                                                <p:cNvSpPr>
                                                  <a:spLocks noChangeArrowheads="1"/>
                                                </p:cNvSpPr>
                                                <p:nvPr/>
                                              </p:nvSpPr>
                                              <p:spPr bwMode="auto">
                                                <a:xfrm>
                                                  <a:off x="615" y="550"/>
                                                  <a:ext cx="17" cy="15"/>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55" name="Group 401"/>
                                              <p:cNvGrpSpPr>
                                                <a:grpSpLocks/>
                                              </p:cNvGrpSpPr>
                                              <p:nvPr/>
                                            </p:nvGrpSpPr>
                                            <p:grpSpPr bwMode="auto">
                                              <a:xfrm>
                                                <a:off x="318" y="458"/>
                                                <a:ext cx="375" cy="105"/>
                                                <a:chOff x="319" y="461"/>
                                                <a:chExt cx="375" cy="105"/>
                                              </a:xfrm>
                                            </p:grpSpPr>
                                            <p:grpSp>
                                              <p:nvGrpSpPr>
                                                <p:cNvPr id="56" name="Group 402"/>
                                                <p:cNvGrpSpPr>
                                                  <a:grpSpLocks/>
                                                </p:cNvGrpSpPr>
                                                <p:nvPr/>
                                              </p:nvGrpSpPr>
                                              <p:grpSpPr bwMode="auto">
                                                <a:xfrm>
                                                  <a:off x="319" y="477"/>
                                                  <a:ext cx="88" cy="89"/>
                                                  <a:chOff x="318" y="475"/>
                                                  <a:chExt cx="88" cy="89"/>
                                                </a:xfrm>
                                              </p:grpSpPr>
                                              <p:sp>
                                                <p:nvSpPr>
                                                  <p:cNvPr id="64" name="Oval 403"/>
                                                  <p:cNvSpPr>
                                                    <a:spLocks noChangeArrowheads="1"/>
                                                  </p:cNvSpPr>
                                                  <p:nvPr/>
                                                </p:nvSpPr>
                                                <p:spPr bwMode="auto">
                                                  <a:xfrm>
                                                    <a:off x="318" y="475"/>
                                                    <a:ext cx="88" cy="89"/>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65" name="Group 404"/>
                                                  <p:cNvGrpSpPr>
                                                    <a:grpSpLocks/>
                                                  </p:cNvGrpSpPr>
                                                  <p:nvPr/>
                                                </p:nvGrpSpPr>
                                                <p:grpSpPr bwMode="auto">
                                                  <a:xfrm>
                                                    <a:off x="328" y="485"/>
                                                    <a:ext cx="63" cy="58"/>
                                                    <a:chOff x="327" y="482"/>
                                                    <a:chExt cx="63" cy="58"/>
                                                  </a:xfrm>
                                                </p:grpSpPr>
                                                <p:sp>
                                                  <p:nvSpPr>
                                                    <p:cNvPr id="66" name="Oval 405"/>
                                                    <p:cNvSpPr>
                                                      <a:spLocks noChangeArrowheads="1"/>
                                                    </p:cNvSpPr>
                                                    <p:nvPr/>
                                                  </p:nvSpPr>
                                                  <p:spPr bwMode="auto">
                                                    <a:xfrm>
                                                      <a:off x="327" y="497"/>
                                                      <a:ext cx="16"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Oval 406"/>
                                                    <p:cNvSpPr>
                                                      <a:spLocks noChangeArrowheads="1"/>
                                                    </p:cNvSpPr>
                                                    <p:nvPr/>
                                                  </p:nvSpPr>
                                                  <p:spPr bwMode="auto">
                                                    <a:xfrm>
                                                      <a:off x="350" y="482"/>
                                                      <a:ext cx="16"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Oval 407"/>
                                                    <p:cNvSpPr>
                                                      <a:spLocks noChangeArrowheads="1"/>
                                                    </p:cNvSpPr>
                                                    <p:nvPr/>
                                                  </p:nvSpPr>
                                                  <p:spPr bwMode="auto">
                                                    <a:xfrm>
                                                      <a:off x="374" y="492"/>
                                                      <a:ext cx="16"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Oval 408"/>
                                                    <p:cNvSpPr>
                                                      <a:spLocks noChangeArrowheads="1"/>
                                                    </p:cNvSpPr>
                                                    <p:nvPr/>
                                                  </p:nvSpPr>
                                                  <p:spPr bwMode="auto">
                                                    <a:xfrm>
                                                      <a:off x="329" y="524"/>
                                                      <a:ext cx="16"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57" name="Freeform 409"/>
                                                <p:cNvSpPr>
                                                  <a:spLocks/>
                                                </p:cNvSpPr>
                                                <p:nvPr/>
                                              </p:nvSpPr>
                                              <p:spPr bwMode="auto">
                                                <a:xfrm>
                                                  <a:off x="472" y="503"/>
                                                  <a:ext cx="103" cy="19"/>
                                                </a:xfrm>
                                                <a:custGeom>
                                                  <a:avLst/>
                                                  <a:gdLst>
                                                    <a:gd name="T0" fmla="*/ 0 w 103"/>
                                                    <a:gd name="T1" fmla="*/ 19 h 19"/>
                                                    <a:gd name="T2" fmla="*/ 0 w 103"/>
                                                    <a:gd name="T3" fmla="*/ 8 h 19"/>
                                                    <a:gd name="T4" fmla="*/ 100 w 103"/>
                                                    <a:gd name="T5" fmla="*/ 0 h 19"/>
                                                    <a:gd name="T6" fmla="*/ 103 w 103"/>
                                                    <a:gd name="T7" fmla="*/ 13 h 19"/>
                                                    <a:gd name="T8" fmla="*/ 0 w 103"/>
                                                    <a:gd name="T9" fmla="*/ 19 h 19"/>
                                                  </a:gdLst>
                                                  <a:ahLst/>
                                                  <a:cxnLst>
                                                    <a:cxn ang="0">
                                                      <a:pos x="T0" y="T1"/>
                                                    </a:cxn>
                                                    <a:cxn ang="0">
                                                      <a:pos x="T2" y="T3"/>
                                                    </a:cxn>
                                                    <a:cxn ang="0">
                                                      <a:pos x="T4" y="T5"/>
                                                    </a:cxn>
                                                    <a:cxn ang="0">
                                                      <a:pos x="T6" y="T7"/>
                                                    </a:cxn>
                                                    <a:cxn ang="0">
                                                      <a:pos x="T8" y="T9"/>
                                                    </a:cxn>
                                                  </a:cxnLst>
                                                  <a:rect l="0" t="0" r="r" b="b"/>
                                                  <a:pathLst>
                                                    <a:path w="103" h="19">
                                                      <a:moveTo>
                                                        <a:pt x="0" y="19"/>
                                                      </a:moveTo>
                                                      <a:lnTo>
                                                        <a:pt x="0" y="8"/>
                                                      </a:lnTo>
                                                      <a:lnTo>
                                                        <a:pt x="100" y="0"/>
                                                      </a:lnTo>
                                                      <a:lnTo>
                                                        <a:pt x="103" y="13"/>
                                                      </a:lnTo>
                                                      <a:lnTo>
                                                        <a:pt x="0" y="19"/>
                                                      </a:lnTo>
                                                      <a:close/>
                                                    </a:path>
                                                  </a:pathLst>
                                                </a:custGeom>
                                                <a:gradFill rotWithShape="1">
                                                  <a:gsLst>
                                                    <a:gs pos="0">
                                                      <a:srgbClr val="333333"/>
                                                    </a:gs>
                                                    <a:gs pos="100000">
                                                      <a:srgbClr val="333333">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Rectangle 410"/>
                                                <p:cNvSpPr>
                                                  <a:spLocks noChangeArrowheads="1"/>
                                                </p:cNvSpPr>
                                                <p:nvPr/>
                                              </p:nvSpPr>
                                              <p:spPr bwMode="auto">
                                                <a:xfrm>
                                                  <a:off x="442" y="491"/>
                                                  <a:ext cx="8" cy="32"/>
                                                </a:xfrm>
                                                <a:prstGeom prst="rect">
                                                  <a:avLst/>
                                                </a:prstGeom>
                                                <a:solidFill>
                                                  <a:srgbClr val="333333"/>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Rectangle 411"/>
                                                <p:cNvSpPr>
                                                  <a:spLocks noChangeArrowheads="1"/>
                                                </p:cNvSpPr>
                                                <p:nvPr/>
                                              </p:nvSpPr>
                                              <p:spPr bwMode="auto">
                                                <a:xfrm>
                                                  <a:off x="628" y="470"/>
                                                  <a:ext cx="8" cy="43"/>
                                                </a:xfrm>
                                                <a:prstGeom prst="rect">
                                                  <a:avLst/>
                                                </a:prstGeom>
                                                <a:solidFill>
                                                  <a:srgbClr val="333333"/>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12"/>
                                                <p:cNvSpPr>
                                                  <a:spLocks/>
                                                </p:cNvSpPr>
                                                <p:nvPr/>
                                              </p:nvSpPr>
                                              <p:spPr bwMode="auto">
                                                <a:xfrm>
                                                  <a:off x="335" y="510"/>
                                                  <a:ext cx="359" cy="47"/>
                                                </a:xfrm>
                                                <a:custGeom>
                                                  <a:avLst/>
                                                  <a:gdLst>
                                                    <a:gd name="T0" fmla="*/ 0 w 359"/>
                                                    <a:gd name="T1" fmla="*/ 19 h 47"/>
                                                    <a:gd name="T2" fmla="*/ 350 w 359"/>
                                                    <a:gd name="T3" fmla="*/ 0 h 47"/>
                                                    <a:gd name="T4" fmla="*/ 359 w 359"/>
                                                    <a:gd name="T5" fmla="*/ 23 h 47"/>
                                                    <a:gd name="T6" fmla="*/ 11 w 359"/>
                                                    <a:gd name="T7" fmla="*/ 47 h 47"/>
                                                    <a:gd name="T8" fmla="*/ 0 w 359"/>
                                                    <a:gd name="T9" fmla="*/ 19 h 47"/>
                                                  </a:gdLst>
                                                  <a:ahLst/>
                                                  <a:cxnLst>
                                                    <a:cxn ang="0">
                                                      <a:pos x="T0" y="T1"/>
                                                    </a:cxn>
                                                    <a:cxn ang="0">
                                                      <a:pos x="T2" y="T3"/>
                                                    </a:cxn>
                                                    <a:cxn ang="0">
                                                      <a:pos x="T4" y="T5"/>
                                                    </a:cxn>
                                                    <a:cxn ang="0">
                                                      <a:pos x="T6" y="T7"/>
                                                    </a:cxn>
                                                    <a:cxn ang="0">
                                                      <a:pos x="T8" y="T9"/>
                                                    </a:cxn>
                                                  </a:cxnLst>
                                                  <a:rect l="0" t="0" r="r" b="b"/>
                                                  <a:pathLst>
                                                    <a:path w="359" h="47">
                                                      <a:moveTo>
                                                        <a:pt x="0" y="19"/>
                                                      </a:moveTo>
                                                      <a:lnTo>
                                                        <a:pt x="350" y="0"/>
                                                      </a:lnTo>
                                                      <a:lnTo>
                                                        <a:pt x="359" y="23"/>
                                                      </a:lnTo>
                                                      <a:lnTo>
                                                        <a:pt x="11" y="47"/>
                                                      </a:lnTo>
                                                      <a:lnTo>
                                                        <a:pt x="0" y="19"/>
                                                      </a:lnTo>
                                                      <a:close/>
                                                    </a:path>
                                                  </a:pathLst>
                                                </a:custGeom>
                                                <a:gradFill rotWithShape="1">
                                                  <a:gsLst>
                                                    <a:gs pos="0">
                                                      <a:srgbClr val="333333"/>
                                                    </a:gs>
                                                    <a:gs pos="100000">
                                                      <a:srgbClr val="333333">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13"/>
                                                <p:cNvSpPr>
                                                  <a:spLocks/>
                                                </p:cNvSpPr>
                                                <p:nvPr/>
                                              </p:nvSpPr>
                                              <p:spPr bwMode="auto">
                                                <a:xfrm>
                                                  <a:off x="351" y="513"/>
                                                  <a:ext cx="27" cy="26"/>
                                                </a:xfrm>
                                                <a:custGeom>
                                                  <a:avLst/>
                                                  <a:gdLst>
                                                    <a:gd name="T0" fmla="*/ 0 w 27"/>
                                                    <a:gd name="T1" fmla="*/ 1 h 26"/>
                                                    <a:gd name="T2" fmla="*/ 26 w 27"/>
                                                    <a:gd name="T3" fmla="*/ 0 h 26"/>
                                                    <a:gd name="T4" fmla="*/ 27 w 27"/>
                                                    <a:gd name="T5" fmla="*/ 25 h 26"/>
                                                    <a:gd name="T6" fmla="*/ 1 w 27"/>
                                                    <a:gd name="T7" fmla="*/ 26 h 26"/>
                                                    <a:gd name="T8" fmla="*/ 0 w 27"/>
                                                    <a:gd name="T9" fmla="*/ 1 h 26"/>
                                                  </a:gdLst>
                                                  <a:ahLst/>
                                                  <a:cxnLst>
                                                    <a:cxn ang="0">
                                                      <a:pos x="T0" y="T1"/>
                                                    </a:cxn>
                                                    <a:cxn ang="0">
                                                      <a:pos x="T2" y="T3"/>
                                                    </a:cxn>
                                                    <a:cxn ang="0">
                                                      <a:pos x="T4" y="T5"/>
                                                    </a:cxn>
                                                    <a:cxn ang="0">
                                                      <a:pos x="T6" y="T7"/>
                                                    </a:cxn>
                                                    <a:cxn ang="0">
                                                      <a:pos x="T8" y="T9"/>
                                                    </a:cxn>
                                                  </a:cxnLst>
                                                  <a:rect l="0" t="0" r="r" b="b"/>
                                                  <a:pathLst>
                                                    <a:path w="27" h="26">
                                                      <a:moveTo>
                                                        <a:pt x="0" y="1"/>
                                                      </a:moveTo>
                                                      <a:lnTo>
                                                        <a:pt x="26" y="0"/>
                                                      </a:lnTo>
                                                      <a:lnTo>
                                                        <a:pt x="27" y="25"/>
                                                      </a:lnTo>
                                                      <a:lnTo>
                                                        <a:pt x="1" y="26"/>
                                                      </a:lnTo>
                                                      <a:lnTo>
                                                        <a:pt x="0" y="1"/>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Oval 414"/>
                                                <p:cNvSpPr>
                                                  <a:spLocks noChangeArrowheads="1"/>
                                                </p:cNvSpPr>
                                                <p:nvPr/>
                                              </p:nvSpPr>
                                              <p:spPr bwMode="auto">
                                                <a:xfrm>
                                                  <a:off x="534" y="461"/>
                                                  <a:ext cx="23" cy="23"/>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Oval 415"/>
                                                <p:cNvSpPr>
                                                  <a:spLocks noChangeArrowheads="1"/>
                                                </p:cNvSpPr>
                                                <p:nvPr/>
                                              </p:nvSpPr>
                                              <p:spPr bwMode="auto">
                                                <a:xfrm>
                                                  <a:off x="540" y="467"/>
                                                  <a:ext cx="11" cy="11"/>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49" name="Rectangle 416"/>
                                            <p:cNvSpPr>
                                              <a:spLocks noChangeArrowheads="1"/>
                                            </p:cNvSpPr>
                                            <p:nvPr/>
                                          </p:nvSpPr>
                                          <p:spPr bwMode="auto">
                                            <a:xfrm rot="-180767">
                                              <a:off x="469" y="486"/>
                                              <a:ext cx="103" cy="37"/>
                                            </a:xfrm>
                                            <a:prstGeom prst="rect">
                                              <a:avLst/>
                                            </a:prstGeom>
                                            <a:solidFill>
                                              <a:srgbClr val="333333"/>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grpSp>
                              </p:grpSp>
                              <p:sp>
                                <p:nvSpPr>
                                  <p:cNvPr id="37" name="Freeform 417"/>
                                  <p:cNvSpPr>
                                    <a:spLocks/>
                                  </p:cNvSpPr>
                                  <p:nvPr/>
                                </p:nvSpPr>
                                <p:spPr bwMode="auto">
                                  <a:xfrm>
                                    <a:off x="425" y="200"/>
                                    <a:ext cx="19" cy="98"/>
                                  </a:xfrm>
                                  <a:custGeom>
                                    <a:avLst/>
                                    <a:gdLst>
                                      <a:gd name="T0" fmla="*/ 0 w 19"/>
                                      <a:gd name="T1" fmla="*/ 3 h 98"/>
                                      <a:gd name="T2" fmla="*/ 3 w 19"/>
                                      <a:gd name="T3" fmla="*/ 0 h 98"/>
                                      <a:gd name="T4" fmla="*/ 15 w 19"/>
                                      <a:gd name="T5" fmla="*/ 0 h 98"/>
                                      <a:gd name="T6" fmla="*/ 18 w 19"/>
                                      <a:gd name="T7" fmla="*/ 4 h 98"/>
                                      <a:gd name="T8" fmla="*/ 19 w 19"/>
                                      <a:gd name="T9" fmla="*/ 97 h 98"/>
                                      <a:gd name="T10" fmla="*/ 1 w 19"/>
                                      <a:gd name="T11" fmla="*/ 98 h 98"/>
                                      <a:gd name="T12" fmla="*/ 0 w 19"/>
                                      <a:gd name="T13" fmla="*/ 3 h 98"/>
                                    </a:gdLst>
                                    <a:ahLst/>
                                    <a:cxnLst>
                                      <a:cxn ang="0">
                                        <a:pos x="T0" y="T1"/>
                                      </a:cxn>
                                      <a:cxn ang="0">
                                        <a:pos x="T2" y="T3"/>
                                      </a:cxn>
                                      <a:cxn ang="0">
                                        <a:pos x="T4" y="T5"/>
                                      </a:cxn>
                                      <a:cxn ang="0">
                                        <a:pos x="T6" y="T7"/>
                                      </a:cxn>
                                      <a:cxn ang="0">
                                        <a:pos x="T8" y="T9"/>
                                      </a:cxn>
                                      <a:cxn ang="0">
                                        <a:pos x="T10" y="T11"/>
                                      </a:cxn>
                                      <a:cxn ang="0">
                                        <a:pos x="T12" y="T13"/>
                                      </a:cxn>
                                    </a:cxnLst>
                                    <a:rect l="0" t="0" r="r" b="b"/>
                                    <a:pathLst>
                                      <a:path w="19" h="98">
                                        <a:moveTo>
                                          <a:pt x="0" y="3"/>
                                        </a:moveTo>
                                        <a:lnTo>
                                          <a:pt x="3" y="0"/>
                                        </a:lnTo>
                                        <a:lnTo>
                                          <a:pt x="15" y="0"/>
                                        </a:lnTo>
                                        <a:lnTo>
                                          <a:pt x="18" y="4"/>
                                        </a:lnTo>
                                        <a:lnTo>
                                          <a:pt x="19" y="97"/>
                                        </a:lnTo>
                                        <a:lnTo>
                                          <a:pt x="1" y="98"/>
                                        </a:lnTo>
                                        <a:lnTo>
                                          <a:pt x="0" y="3"/>
                                        </a:lnTo>
                                        <a:close/>
                                      </a:path>
                                    </a:pathLst>
                                  </a:custGeom>
                                  <a:gradFill rotWithShape="1">
                                    <a:gsLst>
                                      <a:gs pos="0">
                                        <a:srgbClr val="333333">
                                          <a:gamma/>
                                          <a:shade val="46275"/>
                                          <a:invGamma/>
                                        </a:srgbClr>
                                      </a:gs>
                                      <a:gs pos="50000">
                                        <a:srgbClr val="333333"/>
                                      </a:gs>
                                      <a:gs pos="100000">
                                        <a:srgbClr val="333333">
                                          <a:gamma/>
                                          <a:shade val="46275"/>
                                          <a:invGamma/>
                                        </a:srgbClr>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418"/>
                                  <p:cNvSpPr>
                                    <a:spLocks/>
                                  </p:cNvSpPr>
                                  <p:nvPr/>
                                </p:nvSpPr>
                                <p:spPr bwMode="auto">
                                  <a:xfrm>
                                    <a:off x="422" y="163"/>
                                    <a:ext cx="17" cy="37"/>
                                  </a:xfrm>
                                  <a:custGeom>
                                    <a:avLst/>
                                    <a:gdLst>
                                      <a:gd name="T0" fmla="*/ 17 w 17"/>
                                      <a:gd name="T1" fmla="*/ 37 h 37"/>
                                      <a:gd name="T2" fmla="*/ 15 w 17"/>
                                      <a:gd name="T3" fmla="*/ 12 h 37"/>
                                      <a:gd name="T4" fmla="*/ 0 w 17"/>
                                      <a:gd name="T5" fmla="*/ 0 h 37"/>
                                      <a:gd name="T6" fmla="*/ 0 w 17"/>
                                      <a:gd name="T7" fmla="*/ 11 h 37"/>
                                      <a:gd name="T8" fmla="*/ 5 w 17"/>
                                      <a:gd name="T9" fmla="*/ 20 h 37"/>
                                      <a:gd name="T10" fmla="*/ 6 w 17"/>
                                      <a:gd name="T11" fmla="*/ 28 h 37"/>
                                      <a:gd name="T12" fmla="*/ 5 w 17"/>
                                      <a:gd name="T13" fmla="*/ 37 h 37"/>
                                      <a:gd name="T14" fmla="*/ 17 w 17"/>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7">
                                        <a:moveTo>
                                          <a:pt x="17" y="37"/>
                                        </a:moveTo>
                                        <a:lnTo>
                                          <a:pt x="15" y="12"/>
                                        </a:lnTo>
                                        <a:lnTo>
                                          <a:pt x="0" y="0"/>
                                        </a:lnTo>
                                        <a:lnTo>
                                          <a:pt x="0" y="11"/>
                                        </a:lnTo>
                                        <a:lnTo>
                                          <a:pt x="5" y="20"/>
                                        </a:lnTo>
                                        <a:lnTo>
                                          <a:pt x="6" y="28"/>
                                        </a:lnTo>
                                        <a:lnTo>
                                          <a:pt x="5" y="37"/>
                                        </a:lnTo>
                                        <a:lnTo>
                                          <a:pt x="17" y="3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4" name="Rectangle 419"/>
                                <p:cNvSpPr>
                                  <a:spLocks noChangeArrowheads="1"/>
                                </p:cNvSpPr>
                                <p:nvPr/>
                              </p:nvSpPr>
                              <p:spPr bwMode="auto">
                                <a:xfrm>
                                  <a:off x="653" y="291"/>
                                  <a:ext cx="18" cy="8"/>
                                </a:xfrm>
                                <a:prstGeom prst="rect">
                                  <a:avLst/>
                                </a:prstGeom>
                                <a:solidFill>
                                  <a:srgbClr val="333333"/>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29" name="Freeform 420"/>
                            <p:cNvSpPr>
                              <a:spLocks/>
                            </p:cNvSpPr>
                            <p:nvPr/>
                          </p:nvSpPr>
                          <p:spPr bwMode="auto">
                            <a:xfrm>
                              <a:off x="598" y="280"/>
                              <a:ext cx="49" cy="38"/>
                            </a:xfrm>
                            <a:custGeom>
                              <a:avLst/>
                              <a:gdLst>
                                <a:gd name="T0" fmla="*/ 49 w 49"/>
                                <a:gd name="T1" fmla="*/ 16 h 38"/>
                                <a:gd name="T2" fmla="*/ 41 w 49"/>
                                <a:gd name="T3" fmla="*/ 1 h 38"/>
                                <a:gd name="T4" fmla="*/ 6 w 49"/>
                                <a:gd name="T5" fmla="*/ 0 h 38"/>
                                <a:gd name="T6" fmla="*/ 1 w 49"/>
                                <a:gd name="T7" fmla="*/ 3 h 38"/>
                                <a:gd name="T8" fmla="*/ 0 w 49"/>
                                <a:gd name="T9" fmla="*/ 9 h 38"/>
                                <a:gd name="T10" fmla="*/ 7 w 49"/>
                                <a:gd name="T11" fmla="*/ 38 h 38"/>
                                <a:gd name="T12" fmla="*/ 11 w 49"/>
                                <a:gd name="T13" fmla="*/ 32 h 38"/>
                                <a:gd name="T14" fmla="*/ 5 w 49"/>
                                <a:gd name="T15" fmla="*/ 11 h 38"/>
                                <a:gd name="T16" fmla="*/ 5 w 49"/>
                                <a:gd name="T17" fmla="*/ 5 h 38"/>
                                <a:gd name="T18" fmla="*/ 39 w 49"/>
                                <a:gd name="T19" fmla="*/ 4 h 38"/>
                                <a:gd name="T20" fmla="*/ 47 w 49"/>
                                <a:gd name="T21" fmla="*/ 19 h 38"/>
                                <a:gd name="T22" fmla="*/ 49 w 49"/>
                                <a:gd name="T23" fmla="*/ 1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38">
                                  <a:moveTo>
                                    <a:pt x="49" y="16"/>
                                  </a:moveTo>
                                  <a:lnTo>
                                    <a:pt x="41" y="1"/>
                                  </a:lnTo>
                                  <a:lnTo>
                                    <a:pt x="6" y="0"/>
                                  </a:lnTo>
                                  <a:lnTo>
                                    <a:pt x="1" y="3"/>
                                  </a:lnTo>
                                  <a:lnTo>
                                    <a:pt x="0" y="9"/>
                                  </a:lnTo>
                                  <a:lnTo>
                                    <a:pt x="7" y="38"/>
                                  </a:lnTo>
                                  <a:lnTo>
                                    <a:pt x="11" y="32"/>
                                  </a:lnTo>
                                  <a:lnTo>
                                    <a:pt x="5" y="11"/>
                                  </a:lnTo>
                                  <a:lnTo>
                                    <a:pt x="5" y="5"/>
                                  </a:lnTo>
                                  <a:lnTo>
                                    <a:pt x="39" y="4"/>
                                  </a:lnTo>
                                  <a:lnTo>
                                    <a:pt x="47" y="19"/>
                                  </a:lnTo>
                                  <a:lnTo>
                                    <a:pt x="49" y="16"/>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25" name="Freeform 421"/>
                        <p:cNvSpPr>
                          <a:spLocks/>
                        </p:cNvSpPr>
                        <p:nvPr/>
                      </p:nvSpPr>
                      <p:spPr bwMode="auto">
                        <a:xfrm>
                          <a:off x="541" y="303"/>
                          <a:ext cx="13" cy="41"/>
                        </a:xfrm>
                        <a:custGeom>
                          <a:avLst/>
                          <a:gdLst>
                            <a:gd name="T0" fmla="*/ 0 w 13"/>
                            <a:gd name="T1" fmla="*/ 37 h 41"/>
                            <a:gd name="T2" fmla="*/ 9 w 13"/>
                            <a:gd name="T3" fmla="*/ 31 h 41"/>
                            <a:gd name="T4" fmla="*/ 9 w 13"/>
                            <a:gd name="T5" fmla="*/ 0 h 41"/>
                            <a:gd name="T6" fmla="*/ 13 w 13"/>
                            <a:gd name="T7" fmla="*/ 0 h 41"/>
                            <a:gd name="T8" fmla="*/ 13 w 13"/>
                            <a:gd name="T9" fmla="*/ 34 h 41"/>
                            <a:gd name="T10" fmla="*/ 1 w 13"/>
                            <a:gd name="T11" fmla="*/ 41 h 41"/>
                            <a:gd name="T12" fmla="*/ 0 w 13"/>
                            <a:gd name="T13" fmla="*/ 37 h 41"/>
                          </a:gdLst>
                          <a:ahLst/>
                          <a:cxnLst>
                            <a:cxn ang="0">
                              <a:pos x="T0" y="T1"/>
                            </a:cxn>
                            <a:cxn ang="0">
                              <a:pos x="T2" y="T3"/>
                            </a:cxn>
                            <a:cxn ang="0">
                              <a:pos x="T4" y="T5"/>
                            </a:cxn>
                            <a:cxn ang="0">
                              <a:pos x="T6" y="T7"/>
                            </a:cxn>
                            <a:cxn ang="0">
                              <a:pos x="T8" y="T9"/>
                            </a:cxn>
                            <a:cxn ang="0">
                              <a:pos x="T10" y="T11"/>
                            </a:cxn>
                            <a:cxn ang="0">
                              <a:pos x="T12" y="T13"/>
                            </a:cxn>
                          </a:cxnLst>
                          <a:rect l="0" t="0" r="r" b="b"/>
                          <a:pathLst>
                            <a:path w="13" h="41">
                              <a:moveTo>
                                <a:pt x="0" y="37"/>
                              </a:moveTo>
                              <a:lnTo>
                                <a:pt x="9" y="31"/>
                              </a:lnTo>
                              <a:lnTo>
                                <a:pt x="9" y="0"/>
                              </a:lnTo>
                              <a:lnTo>
                                <a:pt x="13" y="0"/>
                              </a:lnTo>
                              <a:lnTo>
                                <a:pt x="13" y="34"/>
                              </a:lnTo>
                              <a:lnTo>
                                <a:pt x="1" y="41"/>
                              </a:lnTo>
                              <a:lnTo>
                                <a:pt x="0" y="3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grpSp>
          </p:grpSp>
        </p:grpSp>
      </p:grpSp>
      <p:grpSp>
        <p:nvGrpSpPr>
          <p:cNvPr id="392" name="グループ化 391"/>
          <p:cNvGrpSpPr/>
          <p:nvPr/>
        </p:nvGrpSpPr>
        <p:grpSpPr>
          <a:xfrm>
            <a:off x="1205136" y="2564904"/>
            <a:ext cx="792090" cy="886740"/>
            <a:chOff x="1856656" y="2925462"/>
            <a:chExt cx="1027113" cy="2091570"/>
          </a:xfrm>
        </p:grpSpPr>
        <p:grpSp>
          <p:nvGrpSpPr>
            <p:cNvPr id="393" name="グループ化 392"/>
            <p:cNvGrpSpPr/>
            <p:nvPr/>
          </p:nvGrpSpPr>
          <p:grpSpPr>
            <a:xfrm>
              <a:off x="1929913" y="4114387"/>
              <a:ext cx="850457" cy="902645"/>
              <a:chOff x="537849" y="4304117"/>
              <a:chExt cx="850457" cy="902645"/>
            </a:xfrm>
          </p:grpSpPr>
          <p:pic>
            <p:nvPicPr>
              <p:cNvPr id="400" name="Picture 450" descr="C:\Users\Tomoya\Desktop\２yjimag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7849" y="4448400"/>
                <a:ext cx="444754" cy="648000"/>
              </a:xfrm>
              <a:prstGeom prst="rect">
                <a:avLst/>
              </a:prstGeom>
              <a:noFill/>
              <a:extLst>
                <a:ext uri="{909E8E84-426E-40DD-AFC4-6F175D3DCCD1}">
                  <a14:hiddenFill xmlns:a14="http://schemas.microsoft.com/office/drawing/2010/main">
                    <a:solidFill>
                      <a:srgbClr val="FFFFFF"/>
                    </a:solidFill>
                  </a14:hiddenFill>
                </a:ext>
              </a:extLst>
            </p:spPr>
          </p:pic>
          <p:pic>
            <p:nvPicPr>
              <p:cNvPr id="401" name="Picture 442" descr="C:\Users\Tomoya\Desktop\１yjimag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39800" y="4304117"/>
                <a:ext cx="448506" cy="9026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4" name="グループ化 393"/>
            <p:cNvGrpSpPr/>
            <p:nvPr/>
          </p:nvGrpSpPr>
          <p:grpSpPr>
            <a:xfrm>
              <a:off x="1928664" y="2925462"/>
              <a:ext cx="808451" cy="884512"/>
              <a:chOff x="2292546" y="4684354"/>
              <a:chExt cx="808451" cy="884512"/>
            </a:xfrm>
          </p:grpSpPr>
          <p:grpSp>
            <p:nvGrpSpPr>
              <p:cNvPr id="396" name="グループ化 395"/>
              <p:cNvGrpSpPr/>
              <p:nvPr/>
            </p:nvGrpSpPr>
            <p:grpSpPr>
              <a:xfrm>
                <a:off x="2292546" y="4684354"/>
                <a:ext cx="808451" cy="808450"/>
                <a:chOff x="3037219" y="-145137"/>
                <a:chExt cx="808451" cy="808450"/>
              </a:xfrm>
            </p:grpSpPr>
            <p:sp>
              <p:nvSpPr>
                <p:cNvPr id="398" name="円/楕円 397"/>
                <p:cNvSpPr/>
                <p:nvPr/>
              </p:nvSpPr>
              <p:spPr>
                <a:xfrm>
                  <a:off x="3037219" y="-145137"/>
                  <a:ext cx="808451" cy="808450"/>
                </a:xfrm>
                <a:prstGeom prst="ellipse">
                  <a:avLst/>
                </a:prstGeom>
                <a:gradFill>
                  <a:gsLst>
                    <a:gs pos="0">
                      <a:srgbClr val="ADDB7B"/>
                    </a:gs>
                    <a:gs pos="100000">
                      <a:srgbClr val="74B230"/>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9" name="円/楕円 398"/>
                <p:cNvSpPr/>
                <p:nvPr/>
              </p:nvSpPr>
              <p:spPr>
                <a:xfrm>
                  <a:off x="3140000" y="199917"/>
                  <a:ext cx="604590" cy="433319"/>
                </a:xfrm>
                <a:prstGeom prst="ellipse">
                  <a:avLst/>
                </a:prstGeom>
                <a:gradFill>
                  <a:gsLst>
                    <a:gs pos="0">
                      <a:schemeClr val="bg1">
                        <a:lumMod val="98000"/>
                        <a:alpha val="0"/>
                      </a:schemeClr>
                    </a:gs>
                    <a:gs pos="100000">
                      <a:schemeClr val="bg1">
                        <a:lumMod val="74000"/>
                        <a:lumOff val="26000"/>
                        <a:alpha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7" name="正方形/長方形 396"/>
              <p:cNvSpPr/>
              <p:nvPr/>
            </p:nvSpPr>
            <p:spPr>
              <a:xfrm>
                <a:off x="2335909" y="4842907"/>
                <a:ext cx="705073" cy="725959"/>
              </a:xfrm>
              <a:prstGeom prst="rect">
                <a:avLst/>
              </a:prstGeom>
            </p:spPr>
            <p:txBody>
              <a:bodyPr wrap="none">
                <a:spAutoFit/>
              </a:bodyPr>
              <a:lstStyle/>
              <a:p>
                <a:pPr algn="ct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製造</a:t>
                </a:r>
                <a:endParaRPr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graphicFrame>
          <p:nvGraphicFramePr>
            <p:cNvPr id="395" name="Object 20"/>
            <p:cNvGraphicFramePr>
              <a:graphicFrameLocks noChangeAspect="1"/>
            </p:cNvGraphicFramePr>
            <p:nvPr>
              <p:extLst>
                <p:ext uri="{D42A27DB-BD31-4B8C-83A1-F6EECF244321}">
                  <p14:modId xmlns:p14="http://schemas.microsoft.com/office/powerpoint/2010/main" val="1447890741"/>
                </p:ext>
              </p:extLst>
            </p:nvPr>
          </p:nvGraphicFramePr>
          <p:xfrm>
            <a:off x="1856656" y="3793800"/>
            <a:ext cx="1027113" cy="449652"/>
          </p:xfrm>
          <a:graphic>
            <a:graphicData uri="http://schemas.openxmlformats.org/presentationml/2006/ole">
              <mc:AlternateContent xmlns:mc="http://schemas.openxmlformats.org/markup-compatibility/2006">
                <mc:Choice xmlns:v="urn:schemas-microsoft-com:vml" Requires="v">
                  <p:oleObj spid="_x0000_s1058" name="ｸﾘｯﾌﾟ" r:id="rId11" imgW="4885560" imgH="2759400" progId="MS_ClipArt_Gallery.2">
                    <p:embed/>
                  </p:oleObj>
                </mc:Choice>
                <mc:Fallback>
                  <p:oleObj name="ｸﾘｯﾌﾟ" r:id="rId11" imgW="4885560" imgH="275940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56656" y="3793800"/>
                          <a:ext cx="1027113" cy="449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403" name="円/楕円 402"/>
          <p:cNvSpPr/>
          <p:nvPr/>
        </p:nvSpPr>
        <p:spPr>
          <a:xfrm>
            <a:off x="2470382" y="2570255"/>
            <a:ext cx="623463" cy="342750"/>
          </a:xfrm>
          <a:prstGeom prst="ellipse">
            <a:avLst/>
          </a:prstGeom>
          <a:gradFill>
            <a:gsLst>
              <a:gs pos="0">
                <a:srgbClr val="FF0000"/>
              </a:gs>
              <a:gs pos="100000">
                <a:srgbClr val="960000"/>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4" name="テキスト ボックス 403"/>
          <p:cNvSpPr txBox="1"/>
          <p:nvPr/>
        </p:nvSpPr>
        <p:spPr>
          <a:xfrm>
            <a:off x="2523771" y="2600467"/>
            <a:ext cx="543739" cy="307777"/>
          </a:xfrm>
          <a:prstGeom prst="rect">
            <a:avLst/>
          </a:prstGeom>
          <a:noFill/>
        </p:spPr>
        <p:txBody>
          <a:bodyPr wrap="none" rtlCol="0">
            <a:spAutoFit/>
          </a:bodyPr>
          <a:lstStyle/>
          <a:p>
            <a:pPr algn="ct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運輸</a:t>
            </a:r>
            <a:endParaRPr kumimoji="1" lang="ja-JP" altLang="en-US" sz="1400" dirty="0">
              <a:solidFill>
                <a:schemeClr val="bg1"/>
              </a:solidFill>
              <a:latin typeface="Arial Black" pitchFamily="34" charset="0"/>
            </a:endParaRPr>
          </a:p>
        </p:txBody>
      </p:sp>
      <p:grpSp>
        <p:nvGrpSpPr>
          <p:cNvPr id="405" name="Group 196"/>
          <p:cNvGrpSpPr>
            <a:grpSpLocks/>
          </p:cNvGrpSpPr>
          <p:nvPr/>
        </p:nvGrpSpPr>
        <p:grpSpPr bwMode="auto">
          <a:xfrm>
            <a:off x="2448234" y="2924945"/>
            <a:ext cx="661449" cy="207141"/>
            <a:chOff x="81" y="1191"/>
            <a:chExt cx="1593" cy="969"/>
          </a:xfrm>
        </p:grpSpPr>
        <p:grpSp>
          <p:nvGrpSpPr>
            <p:cNvPr id="406" name="Group 197"/>
            <p:cNvGrpSpPr>
              <a:grpSpLocks/>
            </p:cNvGrpSpPr>
            <p:nvPr/>
          </p:nvGrpSpPr>
          <p:grpSpPr bwMode="auto">
            <a:xfrm>
              <a:off x="108" y="1191"/>
              <a:ext cx="1566" cy="969"/>
              <a:chOff x="2693" y="2916"/>
              <a:chExt cx="1566" cy="969"/>
            </a:xfrm>
          </p:grpSpPr>
          <p:sp>
            <p:nvSpPr>
              <p:cNvPr id="425" name="Oval 198"/>
              <p:cNvSpPr>
                <a:spLocks noChangeArrowheads="1"/>
              </p:cNvSpPr>
              <p:nvPr/>
            </p:nvSpPr>
            <p:spPr bwMode="auto">
              <a:xfrm>
                <a:off x="2802" y="3612"/>
                <a:ext cx="273" cy="273"/>
              </a:xfrm>
              <a:prstGeom prst="ellipse">
                <a:avLst/>
              </a:prstGeom>
              <a:solidFill>
                <a:srgbClr val="333333"/>
              </a:solidFill>
              <a:ln w="5715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6" name="Oval 199"/>
              <p:cNvSpPr>
                <a:spLocks noChangeArrowheads="1"/>
              </p:cNvSpPr>
              <p:nvPr/>
            </p:nvSpPr>
            <p:spPr bwMode="auto">
              <a:xfrm>
                <a:off x="3800" y="3612"/>
                <a:ext cx="273" cy="273"/>
              </a:xfrm>
              <a:prstGeom prst="ellipse">
                <a:avLst/>
              </a:prstGeom>
              <a:solidFill>
                <a:srgbClr val="333333"/>
              </a:solidFill>
              <a:ln w="5715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7" name="Oval 200"/>
              <p:cNvSpPr>
                <a:spLocks noChangeArrowheads="1"/>
              </p:cNvSpPr>
              <p:nvPr/>
            </p:nvSpPr>
            <p:spPr bwMode="auto">
              <a:xfrm>
                <a:off x="3483" y="3612"/>
                <a:ext cx="273" cy="273"/>
              </a:xfrm>
              <a:prstGeom prst="ellipse">
                <a:avLst/>
              </a:prstGeom>
              <a:solidFill>
                <a:srgbClr val="333333"/>
              </a:solidFill>
              <a:ln w="5715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8" name="Freeform 201"/>
              <p:cNvSpPr>
                <a:spLocks/>
              </p:cNvSpPr>
              <p:nvPr/>
            </p:nvSpPr>
            <p:spPr bwMode="auto">
              <a:xfrm>
                <a:off x="2762" y="2916"/>
                <a:ext cx="1497" cy="817"/>
              </a:xfrm>
              <a:custGeom>
                <a:avLst/>
                <a:gdLst>
                  <a:gd name="T0" fmla="*/ 1497 w 1497"/>
                  <a:gd name="T1" fmla="*/ 0 h 817"/>
                  <a:gd name="T2" fmla="*/ 454 w 1497"/>
                  <a:gd name="T3" fmla="*/ 0 h 817"/>
                  <a:gd name="T4" fmla="*/ 454 w 1497"/>
                  <a:gd name="T5" fmla="*/ 227 h 817"/>
                  <a:gd name="T6" fmla="*/ 136 w 1497"/>
                  <a:gd name="T7" fmla="*/ 227 h 817"/>
                  <a:gd name="T8" fmla="*/ 91 w 1497"/>
                  <a:gd name="T9" fmla="*/ 545 h 817"/>
                  <a:gd name="T10" fmla="*/ 46 w 1497"/>
                  <a:gd name="T11" fmla="*/ 590 h 817"/>
                  <a:gd name="T12" fmla="*/ 46 w 1497"/>
                  <a:gd name="T13" fmla="*/ 726 h 817"/>
                  <a:gd name="T14" fmla="*/ 0 w 1497"/>
                  <a:gd name="T15" fmla="*/ 726 h 817"/>
                  <a:gd name="T16" fmla="*/ 0 w 1497"/>
                  <a:gd name="T17" fmla="*/ 817 h 817"/>
                  <a:gd name="T18" fmla="*/ 454 w 1497"/>
                  <a:gd name="T19" fmla="*/ 817 h 817"/>
                  <a:gd name="T20" fmla="*/ 454 w 1497"/>
                  <a:gd name="T21" fmla="*/ 726 h 817"/>
                  <a:gd name="T22" fmla="*/ 499 w 1497"/>
                  <a:gd name="T23" fmla="*/ 726 h 817"/>
                  <a:gd name="T24" fmla="*/ 499 w 1497"/>
                  <a:gd name="T25" fmla="*/ 772 h 817"/>
                  <a:gd name="T26" fmla="*/ 772 w 1497"/>
                  <a:gd name="T27" fmla="*/ 772 h 817"/>
                  <a:gd name="T28" fmla="*/ 772 w 1497"/>
                  <a:gd name="T29" fmla="*/ 726 h 817"/>
                  <a:gd name="T30" fmla="*/ 1497 w 1497"/>
                  <a:gd name="T31" fmla="*/ 726 h 817"/>
                  <a:gd name="T32" fmla="*/ 1497 w 1497"/>
                  <a:gd name="T33" fmla="*/ 0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7" h="817">
                    <a:moveTo>
                      <a:pt x="1497" y="0"/>
                    </a:moveTo>
                    <a:lnTo>
                      <a:pt x="454" y="0"/>
                    </a:lnTo>
                    <a:lnTo>
                      <a:pt x="454" y="227"/>
                    </a:lnTo>
                    <a:lnTo>
                      <a:pt x="136" y="227"/>
                    </a:lnTo>
                    <a:lnTo>
                      <a:pt x="91" y="545"/>
                    </a:lnTo>
                    <a:lnTo>
                      <a:pt x="46" y="590"/>
                    </a:lnTo>
                    <a:lnTo>
                      <a:pt x="46" y="726"/>
                    </a:lnTo>
                    <a:lnTo>
                      <a:pt x="0" y="726"/>
                    </a:lnTo>
                    <a:lnTo>
                      <a:pt x="0" y="817"/>
                    </a:lnTo>
                    <a:lnTo>
                      <a:pt x="454" y="817"/>
                    </a:lnTo>
                    <a:lnTo>
                      <a:pt x="454" y="726"/>
                    </a:lnTo>
                    <a:lnTo>
                      <a:pt x="499" y="726"/>
                    </a:lnTo>
                    <a:lnTo>
                      <a:pt x="499" y="772"/>
                    </a:lnTo>
                    <a:lnTo>
                      <a:pt x="772" y="772"/>
                    </a:lnTo>
                    <a:lnTo>
                      <a:pt x="772" y="726"/>
                    </a:lnTo>
                    <a:lnTo>
                      <a:pt x="1497" y="726"/>
                    </a:lnTo>
                    <a:lnTo>
                      <a:pt x="1497" y="0"/>
                    </a:lnTo>
                    <a:close/>
                  </a:path>
                </a:pathLst>
              </a:custGeom>
              <a:solidFill>
                <a:srgbClr val="333333"/>
              </a:solidFill>
              <a:ln w="5715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9" name="Oval 202"/>
              <p:cNvSpPr>
                <a:spLocks noChangeArrowheads="1"/>
              </p:cNvSpPr>
              <p:nvPr/>
            </p:nvSpPr>
            <p:spPr bwMode="auto">
              <a:xfrm>
                <a:off x="2693" y="3611"/>
                <a:ext cx="45" cy="90"/>
              </a:xfrm>
              <a:prstGeom prst="ellipse">
                <a:avLst/>
              </a:prstGeom>
              <a:solidFill>
                <a:srgbClr val="333333"/>
              </a:solidFill>
              <a:ln w="5715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grpSp>
        <p:grpSp>
          <p:nvGrpSpPr>
            <p:cNvPr id="407" name="Group 203"/>
            <p:cNvGrpSpPr>
              <a:grpSpLocks/>
            </p:cNvGrpSpPr>
            <p:nvPr/>
          </p:nvGrpSpPr>
          <p:grpSpPr bwMode="auto">
            <a:xfrm>
              <a:off x="81" y="1251"/>
              <a:ext cx="1497" cy="907"/>
              <a:chOff x="988" y="2976"/>
              <a:chExt cx="1497" cy="907"/>
            </a:xfrm>
          </p:grpSpPr>
          <p:sp>
            <p:nvSpPr>
              <p:cNvPr id="408" name="Oval 204"/>
              <p:cNvSpPr>
                <a:spLocks noChangeArrowheads="1"/>
              </p:cNvSpPr>
              <p:nvPr/>
            </p:nvSpPr>
            <p:spPr bwMode="auto">
              <a:xfrm>
                <a:off x="1015" y="3611"/>
                <a:ext cx="45" cy="90"/>
              </a:xfrm>
              <a:prstGeom prst="ellipse">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09" name="Rectangle 205"/>
              <p:cNvSpPr>
                <a:spLocks noChangeArrowheads="1"/>
              </p:cNvSpPr>
              <p:nvPr/>
            </p:nvSpPr>
            <p:spPr bwMode="auto">
              <a:xfrm>
                <a:off x="1442" y="3611"/>
                <a:ext cx="1043" cy="90"/>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0" name="Freeform 206"/>
              <p:cNvSpPr>
                <a:spLocks/>
              </p:cNvSpPr>
              <p:nvPr/>
            </p:nvSpPr>
            <p:spPr bwMode="auto">
              <a:xfrm>
                <a:off x="1034" y="3203"/>
                <a:ext cx="408" cy="590"/>
              </a:xfrm>
              <a:custGeom>
                <a:avLst/>
                <a:gdLst>
                  <a:gd name="T0" fmla="*/ 408 w 408"/>
                  <a:gd name="T1" fmla="*/ 590 h 590"/>
                  <a:gd name="T2" fmla="*/ 408 w 408"/>
                  <a:gd name="T3" fmla="*/ 0 h 590"/>
                  <a:gd name="T4" fmla="*/ 90 w 408"/>
                  <a:gd name="T5" fmla="*/ 0 h 590"/>
                  <a:gd name="T6" fmla="*/ 45 w 408"/>
                  <a:gd name="T7" fmla="*/ 318 h 590"/>
                  <a:gd name="T8" fmla="*/ 0 w 408"/>
                  <a:gd name="T9" fmla="*/ 363 h 590"/>
                  <a:gd name="T10" fmla="*/ 0 w 408"/>
                  <a:gd name="T11" fmla="*/ 590 h 590"/>
                  <a:gd name="T12" fmla="*/ 408 w 408"/>
                  <a:gd name="T13" fmla="*/ 590 h 590"/>
                </a:gdLst>
                <a:ahLst/>
                <a:cxnLst>
                  <a:cxn ang="0">
                    <a:pos x="T0" y="T1"/>
                  </a:cxn>
                  <a:cxn ang="0">
                    <a:pos x="T2" y="T3"/>
                  </a:cxn>
                  <a:cxn ang="0">
                    <a:pos x="T4" y="T5"/>
                  </a:cxn>
                  <a:cxn ang="0">
                    <a:pos x="T6" y="T7"/>
                  </a:cxn>
                  <a:cxn ang="0">
                    <a:pos x="T8" y="T9"/>
                  </a:cxn>
                  <a:cxn ang="0">
                    <a:pos x="T10" y="T11"/>
                  </a:cxn>
                  <a:cxn ang="0">
                    <a:pos x="T12" y="T13"/>
                  </a:cxn>
                </a:cxnLst>
                <a:rect l="0" t="0" r="r" b="b"/>
                <a:pathLst>
                  <a:path w="408" h="590">
                    <a:moveTo>
                      <a:pt x="408" y="590"/>
                    </a:moveTo>
                    <a:lnTo>
                      <a:pt x="408" y="0"/>
                    </a:lnTo>
                    <a:lnTo>
                      <a:pt x="90" y="0"/>
                    </a:lnTo>
                    <a:lnTo>
                      <a:pt x="45" y="318"/>
                    </a:lnTo>
                    <a:lnTo>
                      <a:pt x="0" y="363"/>
                    </a:lnTo>
                    <a:lnTo>
                      <a:pt x="0" y="590"/>
                    </a:lnTo>
                    <a:lnTo>
                      <a:pt x="408" y="590"/>
                    </a:lnTo>
                    <a:close/>
                  </a:path>
                </a:pathLst>
              </a:custGeom>
              <a:gradFill rotWithShape="1">
                <a:gsLst>
                  <a:gs pos="0">
                    <a:srgbClr val="3366FF"/>
                  </a:gs>
                  <a:gs pos="100000">
                    <a:srgbClr val="3366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1" name="Rectangle 207"/>
              <p:cNvSpPr>
                <a:spLocks noChangeArrowheads="1"/>
              </p:cNvSpPr>
              <p:nvPr/>
            </p:nvSpPr>
            <p:spPr bwMode="auto">
              <a:xfrm>
                <a:off x="1124" y="3611"/>
                <a:ext cx="273" cy="181"/>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2" name="Rectangle 208" descr="横線 (太)"/>
              <p:cNvSpPr>
                <a:spLocks noChangeArrowheads="1"/>
              </p:cNvSpPr>
              <p:nvPr/>
            </p:nvSpPr>
            <p:spPr bwMode="auto">
              <a:xfrm>
                <a:off x="1487" y="2976"/>
                <a:ext cx="998" cy="590"/>
              </a:xfrm>
              <a:prstGeom prst="rect">
                <a:avLst/>
              </a:prstGeom>
              <a:pattFill prst="dkHorz">
                <a:fgClr>
                  <a:srgbClr val="C0C0C0"/>
                </a:fgClr>
                <a:bgClr>
                  <a:srgbClr val="DDDDDD"/>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3" name="Rectangle 209"/>
              <p:cNvSpPr>
                <a:spLocks noChangeArrowheads="1"/>
              </p:cNvSpPr>
              <p:nvPr/>
            </p:nvSpPr>
            <p:spPr bwMode="auto">
              <a:xfrm>
                <a:off x="1487" y="3611"/>
                <a:ext cx="273" cy="136"/>
              </a:xfrm>
              <a:prstGeom prst="rect">
                <a:avLst/>
              </a:prstGeom>
              <a:gradFill rotWithShape="1">
                <a:gsLst>
                  <a:gs pos="0">
                    <a:srgbClr val="3366FF">
                      <a:gamma/>
                      <a:shade val="46275"/>
                      <a:invGamma/>
                    </a:srgbClr>
                  </a:gs>
                  <a:gs pos="100000">
                    <a:srgbClr val="33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4" name="Oval 210"/>
              <p:cNvSpPr>
                <a:spLocks noChangeArrowheads="1"/>
              </p:cNvSpPr>
              <p:nvPr/>
            </p:nvSpPr>
            <p:spPr bwMode="auto">
              <a:xfrm>
                <a:off x="1170" y="3656"/>
                <a:ext cx="181" cy="181"/>
              </a:xfrm>
              <a:prstGeom prst="ellipse">
                <a:avLst/>
              </a:prstGeom>
              <a:gradFill rotWithShape="1">
                <a:gsLst>
                  <a:gs pos="0">
                    <a:srgbClr val="C0C0C0"/>
                  </a:gs>
                  <a:gs pos="100000">
                    <a:srgbClr val="C0C0C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5" name="Oval 211"/>
              <p:cNvSpPr>
                <a:spLocks noChangeArrowheads="1"/>
              </p:cNvSpPr>
              <p:nvPr/>
            </p:nvSpPr>
            <p:spPr bwMode="auto">
              <a:xfrm>
                <a:off x="1850" y="3657"/>
                <a:ext cx="181" cy="181"/>
              </a:xfrm>
              <a:prstGeom prst="ellipse">
                <a:avLst/>
              </a:prstGeom>
              <a:gradFill rotWithShape="1">
                <a:gsLst>
                  <a:gs pos="0">
                    <a:srgbClr val="C0C0C0"/>
                  </a:gs>
                  <a:gs pos="100000">
                    <a:srgbClr val="C0C0C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6" name="Oval 212"/>
              <p:cNvSpPr>
                <a:spLocks noChangeArrowheads="1"/>
              </p:cNvSpPr>
              <p:nvPr/>
            </p:nvSpPr>
            <p:spPr bwMode="auto">
              <a:xfrm>
                <a:off x="2168" y="3657"/>
                <a:ext cx="181" cy="181"/>
              </a:xfrm>
              <a:prstGeom prst="ellipse">
                <a:avLst/>
              </a:prstGeom>
              <a:gradFill rotWithShape="1">
                <a:gsLst>
                  <a:gs pos="0">
                    <a:srgbClr val="C0C0C0"/>
                  </a:gs>
                  <a:gs pos="100000">
                    <a:srgbClr val="C0C0C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7" name="AutoShape 213"/>
              <p:cNvSpPr>
                <a:spLocks noChangeArrowheads="1"/>
              </p:cNvSpPr>
              <p:nvPr/>
            </p:nvSpPr>
            <p:spPr bwMode="auto">
              <a:xfrm>
                <a:off x="1805" y="3611"/>
                <a:ext cx="272" cy="272"/>
              </a:xfrm>
              <a:custGeom>
                <a:avLst/>
                <a:gdLst>
                  <a:gd name="G0" fmla="+- 5321 0 0"/>
                  <a:gd name="G1" fmla="+- 21600 0 5321"/>
                  <a:gd name="G2" fmla="+- 21600 0 5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321" y="10800"/>
                    </a:moveTo>
                    <a:cubicBezTo>
                      <a:pt x="5321" y="13826"/>
                      <a:pt x="7774" y="16279"/>
                      <a:pt x="10800" y="16279"/>
                    </a:cubicBezTo>
                    <a:cubicBezTo>
                      <a:pt x="13826" y="16279"/>
                      <a:pt x="16279" y="13826"/>
                      <a:pt x="16279" y="10800"/>
                    </a:cubicBezTo>
                    <a:cubicBezTo>
                      <a:pt x="16279" y="7774"/>
                      <a:pt x="13826" y="5321"/>
                      <a:pt x="10800" y="5321"/>
                    </a:cubicBezTo>
                    <a:cubicBezTo>
                      <a:pt x="7774" y="5321"/>
                      <a:pt x="5321" y="7774"/>
                      <a:pt x="5321" y="10800"/>
                    </a:cubicBezTo>
                    <a:close/>
                  </a:path>
                </a:pathLst>
              </a:custGeom>
              <a:gradFill rotWithShape="1">
                <a:gsLst>
                  <a:gs pos="0">
                    <a:schemeClr val="tx1">
                      <a:gamma/>
                      <a:tint val="54118"/>
                      <a:invGamma/>
                    </a:schemeClr>
                  </a:gs>
                  <a:gs pos="100000">
                    <a:schemeClr val="tx1"/>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8" name="AutoShape 214"/>
              <p:cNvSpPr>
                <a:spLocks noChangeArrowheads="1"/>
              </p:cNvSpPr>
              <p:nvPr/>
            </p:nvSpPr>
            <p:spPr bwMode="auto">
              <a:xfrm>
                <a:off x="2122" y="3611"/>
                <a:ext cx="272" cy="272"/>
              </a:xfrm>
              <a:custGeom>
                <a:avLst/>
                <a:gdLst>
                  <a:gd name="G0" fmla="+- 5321 0 0"/>
                  <a:gd name="G1" fmla="+- 21600 0 5321"/>
                  <a:gd name="G2" fmla="+- 21600 0 5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321" y="10800"/>
                    </a:moveTo>
                    <a:cubicBezTo>
                      <a:pt x="5321" y="13826"/>
                      <a:pt x="7774" y="16279"/>
                      <a:pt x="10800" y="16279"/>
                    </a:cubicBezTo>
                    <a:cubicBezTo>
                      <a:pt x="13826" y="16279"/>
                      <a:pt x="16279" y="13826"/>
                      <a:pt x="16279" y="10800"/>
                    </a:cubicBezTo>
                    <a:cubicBezTo>
                      <a:pt x="16279" y="7774"/>
                      <a:pt x="13826" y="5321"/>
                      <a:pt x="10800" y="5321"/>
                    </a:cubicBezTo>
                    <a:cubicBezTo>
                      <a:pt x="7774" y="5321"/>
                      <a:pt x="5321" y="7774"/>
                      <a:pt x="5321" y="10800"/>
                    </a:cubicBezTo>
                    <a:close/>
                  </a:path>
                </a:pathLst>
              </a:custGeom>
              <a:gradFill rotWithShape="1">
                <a:gsLst>
                  <a:gs pos="0">
                    <a:schemeClr val="tx1">
                      <a:gamma/>
                      <a:tint val="54118"/>
                      <a:invGamma/>
                    </a:schemeClr>
                  </a:gs>
                  <a:gs pos="100000">
                    <a:schemeClr val="tx1"/>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9" name="AutoShape 215"/>
              <p:cNvSpPr>
                <a:spLocks noChangeArrowheads="1"/>
              </p:cNvSpPr>
              <p:nvPr/>
            </p:nvSpPr>
            <p:spPr bwMode="auto">
              <a:xfrm>
                <a:off x="1124" y="3611"/>
                <a:ext cx="272" cy="272"/>
              </a:xfrm>
              <a:custGeom>
                <a:avLst/>
                <a:gdLst>
                  <a:gd name="G0" fmla="+- 5321 0 0"/>
                  <a:gd name="G1" fmla="+- 21600 0 5321"/>
                  <a:gd name="G2" fmla="+- 21600 0 5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321" y="10800"/>
                    </a:moveTo>
                    <a:cubicBezTo>
                      <a:pt x="5321" y="13826"/>
                      <a:pt x="7774" y="16279"/>
                      <a:pt x="10800" y="16279"/>
                    </a:cubicBezTo>
                    <a:cubicBezTo>
                      <a:pt x="13826" y="16279"/>
                      <a:pt x="16279" y="13826"/>
                      <a:pt x="16279" y="10800"/>
                    </a:cubicBezTo>
                    <a:cubicBezTo>
                      <a:pt x="16279" y="7774"/>
                      <a:pt x="13826" y="5321"/>
                      <a:pt x="10800" y="5321"/>
                    </a:cubicBezTo>
                    <a:cubicBezTo>
                      <a:pt x="7774" y="5321"/>
                      <a:pt x="5321" y="7774"/>
                      <a:pt x="5321" y="10800"/>
                    </a:cubicBezTo>
                    <a:close/>
                  </a:path>
                </a:pathLst>
              </a:custGeom>
              <a:gradFill rotWithShape="1">
                <a:gsLst>
                  <a:gs pos="0">
                    <a:schemeClr val="tx1">
                      <a:gamma/>
                      <a:tint val="54118"/>
                      <a:invGamma/>
                    </a:schemeClr>
                  </a:gs>
                  <a:gs pos="100000">
                    <a:schemeClr val="tx1"/>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0" name="Freeform 216"/>
              <p:cNvSpPr>
                <a:spLocks/>
              </p:cNvSpPr>
              <p:nvPr/>
            </p:nvSpPr>
            <p:spPr bwMode="auto">
              <a:xfrm>
                <a:off x="1124" y="3248"/>
                <a:ext cx="137" cy="272"/>
              </a:xfrm>
              <a:custGeom>
                <a:avLst/>
                <a:gdLst>
                  <a:gd name="T0" fmla="*/ 137 w 137"/>
                  <a:gd name="T1" fmla="*/ 0 h 272"/>
                  <a:gd name="T2" fmla="*/ 46 w 137"/>
                  <a:gd name="T3" fmla="*/ 0 h 272"/>
                  <a:gd name="T4" fmla="*/ 0 w 137"/>
                  <a:gd name="T5" fmla="*/ 272 h 272"/>
                  <a:gd name="T6" fmla="*/ 137 w 137"/>
                  <a:gd name="T7" fmla="*/ 272 h 272"/>
                  <a:gd name="T8" fmla="*/ 137 w 137"/>
                  <a:gd name="T9" fmla="*/ 0 h 272"/>
                </a:gdLst>
                <a:ahLst/>
                <a:cxnLst>
                  <a:cxn ang="0">
                    <a:pos x="T0" y="T1"/>
                  </a:cxn>
                  <a:cxn ang="0">
                    <a:pos x="T2" y="T3"/>
                  </a:cxn>
                  <a:cxn ang="0">
                    <a:pos x="T4" y="T5"/>
                  </a:cxn>
                  <a:cxn ang="0">
                    <a:pos x="T6" y="T7"/>
                  </a:cxn>
                  <a:cxn ang="0">
                    <a:pos x="T8" y="T9"/>
                  </a:cxn>
                </a:cxnLst>
                <a:rect l="0" t="0" r="r" b="b"/>
                <a:pathLst>
                  <a:path w="137" h="272">
                    <a:moveTo>
                      <a:pt x="137" y="0"/>
                    </a:moveTo>
                    <a:lnTo>
                      <a:pt x="46" y="0"/>
                    </a:lnTo>
                    <a:lnTo>
                      <a:pt x="0" y="272"/>
                    </a:lnTo>
                    <a:lnTo>
                      <a:pt x="137" y="272"/>
                    </a:lnTo>
                    <a:lnTo>
                      <a:pt x="137" y="0"/>
                    </a:lnTo>
                    <a:close/>
                  </a:path>
                </a:pathLst>
              </a:custGeom>
              <a:gradFill rotWithShape="1">
                <a:gsLst>
                  <a:gs pos="0">
                    <a:srgbClr val="99CCFF"/>
                  </a:gs>
                  <a:gs pos="100000">
                    <a:srgbClr val="99CCFF">
                      <a:gamma/>
                      <a:tint val="60392"/>
                      <a:invGamma/>
                    </a:srgb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1" name="Rectangle 217"/>
              <p:cNvSpPr>
                <a:spLocks noChangeArrowheads="1"/>
              </p:cNvSpPr>
              <p:nvPr/>
            </p:nvSpPr>
            <p:spPr bwMode="auto">
              <a:xfrm>
                <a:off x="1306" y="3248"/>
                <a:ext cx="91" cy="272"/>
              </a:xfrm>
              <a:prstGeom prst="rect">
                <a:avLst/>
              </a:prstGeom>
              <a:gradFill rotWithShape="1">
                <a:gsLst>
                  <a:gs pos="0">
                    <a:srgbClr val="99CCFF"/>
                  </a:gs>
                  <a:gs pos="100000">
                    <a:srgbClr val="99CCFF">
                      <a:gamma/>
                      <a:tint val="60392"/>
                      <a:invGamma/>
                    </a:srgb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2" name="Rectangle 218"/>
              <p:cNvSpPr>
                <a:spLocks noChangeArrowheads="1"/>
              </p:cNvSpPr>
              <p:nvPr/>
            </p:nvSpPr>
            <p:spPr bwMode="auto">
              <a:xfrm>
                <a:off x="988" y="3702"/>
                <a:ext cx="91" cy="91"/>
              </a:xfrm>
              <a:prstGeom prst="rect">
                <a:avLst/>
              </a:prstGeom>
              <a:gradFill rotWithShape="1">
                <a:gsLst>
                  <a:gs pos="0">
                    <a:srgbClr val="3366FF"/>
                  </a:gs>
                  <a:gs pos="100000">
                    <a:srgbClr val="3366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3" name="Freeform 219"/>
              <p:cNvSpPr>
                <a:spLocks/>
              </p:cNvSpPr>
              <p:nvPr/>
            </p:nvSpPr>
            <p:spPr bwMode="auto">
              <a:xfrm>
                <a:off x="1442" y="2976"/>
                <a:ext cx="1043" cy="635"/>
              </a:xfrm>
              <a:custGeom>
                <a:avLst/>
                <a:gdLst>
                  <a:gd name="T0" fmla="*/ 0 w 1043"/>
                  <a:gd name="T1" fmla="*/ 0 h 635"/>
                  <a:gd name="T2" fmla="*/ 45 w 1043"/>
                  <a:gd name="T3" fmla="*/ 0 h 635"/>
                  <a:gd name="T4" fmla="*/ 45 w 1043"/>
                  <a:gd name="T5" fmla="*/ 589 h 635"/>
                  <a:gd name="T6" fmla="*/ 1043 w 1043"/>
                  <a:gd name="T7" fmla="*/ 589 h 635"/>
                  <a:gd name="T8" fmla="*/ 1043 w 1043"/>
                  <a:gd name="T9" fmla="*/ 635 h 635"/>
                  <a:gd name="T10" fmla="*/ 0 w 1043"/>
                  <a:gd name="T11" fmla="*/ 635 h 635"/>
                  <a:gd name="T12" fmla="*/ 0 w 1043"/>
                  <a:gd name="T13" fmla="*/ 0 h 635"/>
                </a:gdLst>
                <a:ahLst/>
                <a:cxnLst>
                  <a:cxn ang="0">
                    <a:pos x="T0" y="T1"/>
                  </a:cxn>
                  <a:cxn ang="0">
                    <a:pos x="T2" y="T3"/>
                  </a:cxn>
                  <a:cxn ang="0">
                    <a:pos x="T4" y="T5"/>
                  </a:cxn>
                  <a:cxn ang="0">
                    <a:pos x="T6" y="T7"/>
                  </a:cxn>
                  <a:cxn ang="0">
                    <a:pos x="T8" y="T9"/>
                  </a:cxn>
                  <a:cxn ang="0">
                    <a:pos x="T10" y="T11"/>
                  </a:cxn>
                  <a:cxn ang="0">
                    <a:pos x="T12" y="T13"/>
                  </a:cxn>
                </a:cxnLst>
                <a:rect l="0" t="0" r="r" b="b"/>
                <a:pathLst>
                  <a:path w="1043" h="635">
                    <a:moveTo>
                      <a:pt x="0" y="0"/>
                    </a:moveTo>
                    <a:lnTo>
                      <a:pt x="45" y="0"/>
                    </a:lnTo>
                    <a:lnTo>
                      <a:pt x="45" y="589"/>
                    </a:lnTo>
                    <a:lnTo>
                      <a:pt x="1043" y="589"/>
                    </a:lnTo>
                    <a:lnTo>
                      <a:pt x="1043" y="635"/>
                    </a:lnTo>
                    <a:lnTo>
                      <a:pt x="0" y="635"/>
                    </a:lnTo>
                    <a:lnTo>
                      <a:pt x="0" y="0"/>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4" name="Rectangle 220"/>
              <p:cNvSpPr>
                <a:spLocks noChangeArrowheads="1"/>
              </p:cNvSpPr>
              <p:nvPr/>
            </p:nvSpPr>
            <p:spPr bwMode="auto">
              <a:xfrm>
                <a:off x="1487" y="2976"/>
                <a:ext cx="998" cy="590"/>
              </a:xfrm>
              <a:prstGeom prst="rect">
                <a:avLst/>
              </a:prstGeom>
              <a:gradFill rotWithShape="1">
                <a:gsLst>
                  <a:gs pos="0">
                    <a:srgbClr val="C0C0C0">
                      <a:gamma/>
                      <a:tint val="57255"/>
                      <a:invGamma/>
                    </a:srgbClr>
                  </a:gs>
                  <a:gs pos="100000">
                    <a:srgbClr val="C0C0C0">
                      <a:alpha val="20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grpSp>
      </p:grpSp>
      <p:sp>
        <p:nvSpPr>
          <p:cNvPr id="431" name="角丸四角形 430"/>
          <p:cNvSpPr/>
          <p:nvPr/>
        </p:nvSpPr>
        <p:spPr>
          <a:xfrm>
            <a:off x="1525688" y="3429000"/>
            <a:ext cx="2581028" cy="233710"/>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anchor="ctr" anchorCtr="1"/>
          <a:lstStyle/>
          <a:p>
            <a:pPr algn="ctr">
              <a:defRPr/>
            </a:pPr>
            <a:r>
              <a:rPr lang="ja-JP" altLang="en-US" sz="105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人材・人手不足に悩む３業界を中心に実施</a:t>
            </a:r>
            <a:endPar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32" name="グループ化 431"/>
          <p:cNvGrpSpPr/>
          <p:nvPr/>
        </p:nvGrpSpPr>
        <p:grpSpPr>
          <a:xfrm>
            <a:off x="2278822" y="1496302"/>
            <a:ext cx="1096736" cy="537514"/>
            <a:chOff x="2564687" y="3683143"/>
            <a:chExt cx="1092169" cy="703672"/>
          </a:xfrm>
        </p:grpSpPr>
        <p:sp>
          <p:nvSpPr>
            <p:cNvPr id="433" name="正方形/長方形 432"/>
            <p:cNvSpPr/>
            <p:nvPr/>
          </p:nvSpPr>
          <p:spPr>
            <a:xfrm>
              <a:off x="2564687" y="3956659"/>
              <a:ext cx="1092169" cy="430156"/>
            </a:xfrm>
            <a:prstGeom prst="rect">
              <a:avLst/>
            </a:prstGeom>
            <a:gradFill>
              <a:gsLst>
                <a:gs pos="100000">
                  <a:srgbClr val="FFC000">
                    <a:lumMod val="40000"/>
                    <a:lumOff val="60000"/>
                  </a:srgbClr>
                </a:gs>
                <a:gs pos="0">
                  <a:srgbClr val="FFC000">
                    <a:lumMod val="60000"/>
                    <a:lumOff val="40000"/>
                  </a:srgbClr>
                </a:gs>
              </a:gsLst>
              <a:lin ang="18900000" scaled="1"/>
            </a:gradFill>
            <a:ln w="19050" cap="flat" cmpd="sng" algn="ctr">
              <a:noFill/>
              <a:prstDash val="solid"/>
              <a:miter lim="800000"/>
            </a:ln>
            <a:effectLst/>
          </p:spPr>
          <p:txBody>
            <a:bodyPr rtlCol="0" anchor="ctr"/>
            <a:lstStyle/>
            <a:p>
              <a:pPr algn="ctr" fontAlgn="auto">
                <a:spcBef>
                  <a:spcPts val="0"/>
                </a:spcBef>
                <a:spcAft>
                  <a:spcPts val="0"/>
                </a:spcAft>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434" name="正方形/長方形 433"/>
            <p:cNvSpPr/>
            <p:nvPr/>
          </p:nvSpPr>
          <p:spPr>
            <a:xfrm>
              <a:off x="2579564"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35" name="正方形/長方形 434"/>
            <p:cNvSpPr/>
            <p:nvPr/>
          </p:nvSpPr>
          <p:spPr>
            <a:xfrm>
              <a:off x="2579564"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36" name="正方形/長方形 435"/>
            <p:cNvSpPr/>
            <p:nvPr/>
          </p:nvSpPr>
          <p:spPr>
            <a:xfrm>
              <a:off x="2579564"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37" name="ホームベース 436"/>
            <p:cNvSpPr/>
            <p:nvPr/>
          </p:nvSpPr>
          <p:spPr>
            <a:xfrm rot="16200000">
              <a:off x="2732586" y="3926606"/>
              <a:ext cx="668092" cy="245116"/>
            </a:xfrm>
            <a:prstGeom prst="homePlate">
              <a:avLst>
                <a:gd name="adj" fmla="val 35262"/>
              </a:avLst>
            </a:prstGeom>
            <a:gradFill>
              <a:gsLst>
                <a:gs pos="100000">
                  <a:srgbClr val="FFC000">
                    <a:lumMod val="40000"/>
                    <a:lumOff val="60000"/>
                  </a:srgbClr>
                </a:gs>
                <a:gs pos="0">
                  <a:srgbClr val="FFC000">
                    <a:lumMod val="60000"/>
                    <a:lumOff val="40000"/>
                  </a:srgbClr>
                </a:gs>
              </a:gsLst>
              <a:lin ang="18900000" scaled="1"/>
            </a:gradFill>
            <a:ln w="19050" cap="flat" cmpd="sng" algn="ctr">
              <a:noFill/>
              <a:prstDash val="solid"/>
              <a:miter lim="800000"/>
            </a:ln>
            <a:effectLst/>
          </p:spPr>
          <p:txBody>
            <a:bodyPr rtlCol="0" anchor="ctr"/>
            <a:lstStyle/>
            <a:p>
              <a:pPr algn="ctr" fontAlgn="auto">
                <a:spcBef>
                  <a:spcPts val="0"/>
                </a:spcBef>
                <a:spcAft>
                  <a:spcPts val="0"/>
                </a:spcAft>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438" name="正方形/長方形 437"/>
            <p:cNvSpPr/>
            <p:nvPr/>
          </p:nvSpPr>
          <p:spPr>
            <a:xfrm>
              <a:off x="2752370"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39" name="正方形/長方形 438"/>
            <p:cNvSpPr/>
            <p:nvPr/>
          </p:nvSpPr>
          <p:spPr>
            <a:xfrm>
              <a:off x="2752370"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0" name="正方形/長方形 439"/>
            <p:cNvSpPr/>
            <p:nvPr/>
          </p:nvSpPr>
          <p:spPr>
            <a:xfrm>
              <a:off x="2752370"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1" name="正方形/長方形 440"/>
            <p:cNvSpPr/>
            <p:nvPr/>
          </p:nvSpPr>
          <p:spPr>
            <a:xfrm>
              <a:off x="3249429"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2" name="正方形/長方形 441"/>
            <p:cNvSpPr/>
            <p:nvPr/>
          </p:nvSpPr>
          <p:spPr>
            <a:xfrm>
              <a:off x="3249429"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3" name="正方形/長方形 442"/>
            <p:cNvSpPr/>
            <p:nvPr/>
          </p:nvSpPr>
          <p:spPr>
            <a:xfrm>
              <a:off x="3249429"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4" name="正方形/長方形 443"/>
            <p:cNvSpPr/>
            <p:nvPr/>
          </p:nvSpPr>
          <p:spPr>
            <a:xfrm>
              <a:off x="3422234"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5" name="正方形/長方形 444"/>
            <p:cNvSpPr/>
            <p:nvPr/>
          </p:nvSpPr>
          <p:spPr>
            <a:xfrm>
              <a:off x="3422234"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6" name="正方形/長方形 445"/>
            <p:cNvSpPr/>
            <p:nvPr/>
          </p:nvSpPr>
          <p:spPr>
            <a:xfrm>
              <a:off x="3422234"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7" name="楕円 712"/>
            <p:cNvSpPr/>
            <p:nvPr/>
          </p:nvSpPr>
          <p:spPr>
            <a:xfrm>
              <a:off x="3010053" y="3821023"/>
              <a:ext cx="120867" cy="118983"/>
            </a:xfrm>
            <a:prstGeom prst="ellipse">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8" name="正方形/長方形 447"/>
            <p:cNvSpPr/>
            <p:nvPr/>
          </p:nvSpPr>
          <p:spPr>
            <a:xfrm>
              <a:off x="2992539" y="4284383"/>
              <a:ext cx="75893" cy="101638"/>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9" name="正方形/長方形 448"/>
            <p:cNvSpPr/>
            <p:nvPr/>
          </p:nvSpPr>
          <p:spPr>
            <a:xfrm>
              <a:off x="3191492" y="3956659"/>
              <a:ext cx="20971" cy="429361"/>
            </a:xfrm>
            <a:prstGeom prst="rect">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0" name="正方形/長方形 449"/>
            <p:cNvSpPr/>
            <p:nvPr/>
          </p:nvSpPr>
          <p:spPr>
            <a:xfrm>
              <a:off x="3067535" y="4284383"/>
              <a:ext cx="75893" cy="101638"/>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1" name="正方形/長方形 450"/>
            <p:cNvSpPr/>
            <p:nvPr/>
          </p:nvSpPr>
          <p:spPr>
            <a:xfrm>
              <a:off x="2987022" y="4297676"/>
              <a:ext cx="153168" cy="20793"/>
            </a:xfrm>
            <a:prstGeom prst="rect">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2" name="正方形/長方形 451"/>
            <p:cNvSpPr/>
            <p:nvPr/>
          </p:nvSpPr>
          <p:spPr>
            <a:xfrm>
              <a:off x="2975414" y="4297676"/>
              <a:ext cx="17474" cy="88742"/>
            </a:xfrm>
            <a:prstGeom prst="re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3" name="正方形/長方形 452"/>
            <p:cNvSpPr/>
            <p:nvPr/>
          </p:nvSpPr>
          <p:spPr>
            <a:xfrm>
              <a:off x="3143608" y="4297676"/>
              <a:ext cx="17474" cy="88742"/>
            </a:xfrm>
            <a:prstGeom prst="re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4" name="正方形/長方形 453"/>
            <p:cNvSpPr/>
            <p:nvPr/>
          </p:nvSpPr>
          <p:spPr>
            <a:xfrm>
              <a:off x="2975064" y="4266320"/>
              <a:ext cx="186437" cy="36125"/>
            </a:xfrm>
            <a:prstGeom prst="rect">
              <a:avLst/>
            </a:prstGeom>
            <a:solidFill>
              <a:srgbClr val="0070C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5" name="楕円 720"/>
            <p:cNvSpPr/>
            <p:nvPr/>
          </p:nvSpPr>
          <p:spPr>
            <a:xfrm>
              <a:off x="3010053" y="3808121"/>
              <a:ext cx="120867" cy="118983"/>
            </a:xfrm>
            <a:prstGeom prst="ellipse">
              <a:avLst/>
            </a:prstGeom>
            <a:solidFill>
              <a:sysClr val="window" lastClr="FFFFF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456" name="グループ化 455"/>
            <p:cNvGrpSpPr/>
            <p:nvPr/>
          </p:nvGrpSpPr>
          <p:grpSpPr>
            <a:xfrm>
              <a:off x="3031799" y="3817387"/>
              <a:ext cx="52713" cy="66444"/>
              <a:chOff x="4090249" y="1145285"/>
              <a:chExt cx="1147134" cy="1468851"/>
            </a:xfrm>
          </p:grpSpPr>
          <p:sp>
            <p:nvSpPr>
              <p:cNvPr id="459" name="台形 458"/>
              <p:cNvSpPr/>
              <p:nvPr/>
            </p:nvSpPr>
            <p:spPr>
              <a:xfrm>
                <a:off x="4784398" y="1145285"/>
                <a:ext cx="380279" cy="1107353"/>
              </a:xfrm>
              <a:prstGeom prst="trapezoid">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60" name="台形 459"/>
              <p:cNvSpPr/>
              <p:nvPr/>
            </p:nvSpPr>
            <p:spPr>
              <a:xfrm rot="16200000">
                <a:off x="4298708" y="1950928"/>
                <a:ext cx="380288" cy="797206"/>
              </a:xfrm>
              <a:prstGeom prst="trapezoid">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61" name="楕円 726"/>
              <p:cNvSpPr/>
              <p:nvPr/>
            </p:nvSpPr>
            <p:spPr>
              <a:xfrm>
                <a:off x="4707226" y="2083978"/>
                <a:ext cx="530157" cy="530158"/>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457" name="山形 456"/>
            <p:cNvSpPr/>
            <p:nvPr/>
          </p:nvSpPr>
          <p:spPr>
            <a:xfrm rot="16200000">
              <a:off x="2991937" y="3660823"/>
              <a:ext cx="145018" cy="245116"/>
            </a:xfrm>
            <a:prstGeom prst="chevron">
              <a:avLst>
                <a:gd name="adj" fmla="val 65327"/>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8" name="山形 457"/>
            <p:cNvSpPr/>
            <p:nvPr/>
          </p:nvSpPr>
          <p:spPr>
            <a:xfrm rot="16200000">
              <a:off x="2974243" y="3620880"/>
              <a:ext cx="180408" cy="304933"/>
            </a:xfrm>
            <a:prstGeom prst="chevron">
              <a:avLst>
                <a:gd name="adj" fmla="val 65327"/>
              </a:avLst>
            </a:prstGeom>
            <a:solidFill>
              <a:schemeClr val="tx1">
                <a:lumMod val="75000"/>
                <a:lumOff val="2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462" name="Rectangle 7"/>
          <p:cNvSpPr>
            <a:spLocks noChangeArrowheads="1"/>
          </p:cNvSpPr>
          <p:nvPr/>
        </p:nvSpPr>
        <p:spPr bwMode="auto">
          <a:xfrm>
            <a:off x="2215343" y="2060848"/>
            <a:ext cx="1027278" cy="209354"/>
          </a:xfrm>
          <a:prstGeom prst="rect">
            <a:avLst/>
          </a:prstGeom>
          <a:solidFill>
            <a:schemeClr val="bg1"/>
          </a:solidFill>
          <a:ln w="12700">
            <a:solidFill>
              <a:schemeClr val="tx1"/>
            </a:solidFill>
            <a:miter lim="800000"/>
            <a:headEnd/>
            <a:tailEnd/>
          </a:ln>
          <a:effectLst>
            <a:outerShdw dist="35921" dir="2700000" algn="ctr" rotWithShape="0">
              <a:schemeClr val="tx2"/>
            </a:outerShdw>
          </a:effectLst>
        </p:spPr>
        <p:txBody>
          <a:bodyPr wrap="none" lIns="36000" tIns="36000" rIns="36000" bIns="36000" anchor="ctr"/>
          <a:lstStyle/>
          <a:p>
            <a:pPr algn="ct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府立学校</a:t>
            </a:r>
            <a:endParaRPr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3" name="右カーブ矢印 462"/>
          <p:cNvSpPr/>
          <p:nvPr/>
        </p:nvSpPr>
        <p:spPr>
          <a:xfrm>
            <a:off x="853924" y="2205630"/>
            <a:ext cx="328160" cy="985003"/>
          </a:xfrm>
          <a:prstGeom prst="curvedRigh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anchor="ctr"/>
          <a:lstStyle/>
          <a:p>
            <a:pPr algn="ctr">
              <a:defRPr/>
            </a:pPr>
            <a:endParaRPr lang="ja-JP" altLang="en-US" spc="-100">
              <a:solidFill>
                <a:prstClr val="black"/>
              </a:solidFill>
            </a:endParaRPr>
          </a:p>
        </p:txBody>
      </p:sp>
      <p:sp>
        <p:nvSpPr>
          <p:cNvPr id="464" name="左カーブ矢印 463"/>
          <p:cNvSpPr/>
          <p:nvPr/>
        </p:nvSpPr>
        <p:spPr>
          <a:xfrm rot="10800000" flipH="1">
            <a:off x="4342433" y="2204865"/>
            <a:ext cx="296035" cy="953281"/>
          </a:xfrm>
          <a:prstGeom prst="curvedLeftArrow">
            <a:avLst>
              <a:gd name="adj1" fmla="val 25000"/>
              <a:gd name="adj2" fmla="val 50000"/>
              <a:gd name="adj3" fmla="val 16253"/>
            </a:avLst>
          </a:prstGeom>
        </p:spPr>
        <p:style>
          <a:lnRef idx="1">
            <a:schemeClr val="accent3"/>
          </a:lnRef>
          <a:fillRef idx="3">
            <a:schemeClr val="accent3"/>
          </a:fillRef>
          <a:effectRef idx="2">
            <a:schemeClr val="accent3"/>
          </a:effectRef>
          <a:fontRef idx="minor">
            <a:schemeClr val="lt1"/>
          </a:fontRef>
        </p:style>
        <p:txBody>
          <a:bodyPr lIns="91420" tIns="45713" rIns="91420" bIns="45713" anchor="ctr"/>
          <a:lstStyle/>
          <a:p>
            <a:pPr algn="ctr">
              <a:defRPr/>
            </a:pPr>
            <a:endParaRPr lang="ja-JP" altLang="en-US" spc="-100" dirty="0">
              <a:solidFill>
                <a:prstClr val="black"/>
              </a:solidFill>
            </a:endParaRPr>
          </a:p>
        </p:txBody>
      </p:sp>
      <p:sp>
        <p:nvSpPr>
          <p:cNvPr id="465" name="角丸四角形 464"/>
          <p:cNvSpPr/>
          <p:nvPr/>
        </p:nvSpPr>
        <p:spPr>
          <a:xfrm>
            <a:off x="1959339" y="2276873"/>
            <a:ext cx="1549158" cy="183403"/>
          </a:xfrm>
          <a:prstGeom prst="roundRect">
            <a:avLst/>
          </a:prstGeom>
          <a:solidFill>
            <a:schemeClr val="accent6">
              <a:lumMod val="60000"/>
              <a:lumOff val="40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コーディネーター配置</a:t>
            </a:r>
            <a:endParaRPr kumimoji="1"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466" name="Object 14"/>
          <p:cNvGraphicFramePr>
            <a:graphicFrameLocks noChangeAspect="1"/>
          </p:cNvGraphicFramePr>
          <p:nvPr>
            <p:extLst>
              <p:ext uri="{D42A27DB-BD31-4B8C-83A1-F6EECF244321}">
                <p14:modId xmlns:p14="http://schemas.microsoft.com/office/powerpoint/2010/main" val="1829663098"/>
              </p:ext>
            </p:extLst>
          </p:nvPr>
        </p:nvGraphicFramePr>
        <p:xfrm flipH="1">
          <a:off x="1447960" y="1844825"/>
          <a:ext cx="297544" cy="540997"/>
        </p:xfrm>
        <a:graphic>
          <a:graphicData uri="http://schemas.openxmlformats.org/presentationml/2006/ole">
            <mc:AlternateContent xmlns:mc="http://schemas.openxmlformats.org/markup-compatibility/2006">
              <mc:Choice xmlns:v="urn:schemas-microsoft-com:vml" Requires="v">
                <p:oleObj spid="_x0000_s1059" name="ｸﾘｯﾌﾟ" r:id="rId13" imgW="2860200" imgH="3696120" progId="MS_ClipArt_Gallery.2">
                  <p:embed/>
                </p:oleObj>
              </mc:Choice>
              <mc:Fallback>
                <p:oleObj name="ｸﾘｯﾌﾟ" r:id="rId13" imgW="2860200" imgH="3696120" progId="MS_ClipArt_Gallery.2">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1447960" y="1844825"/>
                        <a:ext cx="297544" cy="540997"/>
                      </a:xfrm>
                      <a:prstGeom prst="rect">
                        <a:avLst/>
                      </a:prstGeom>
                      <a:noFill/>
                      <a:ln>
                        <a:noFill/>
                      </a:ln>
                      <a:effectLst/>
                      <a:extLst/>
                    </p:spPr>
                  </p:pic>
                </p:oleObj>
              </mc:Fallback>
            </mc:AlternateContent>
          </a:graphicData>
        </a:graphic>
      </p:graphicFrame>
      <p:graphicFrame>
        <p:nvGraphicFramePr>
          <p:cNvPr id="467" name="Object 17"/>
          <p:cNvGraphicFramePr>
            <a:graphicFrameLocks noChangeAspect="1"/>
          </p:cNvGraphicFramePr>
          <p:nvPr>
            <p:extLst>
              <p:ext uri="{D42A27DB-BD31-4B8C-83A1-F6EECF244321}">
                <p14:modId xmlns:p14="http://schemas.microsoft.com/office/powerpoint/2010/main" val="2970506009"/>
              </p:ext>
            </p:extLst>
          </p:nvPr>
        </p:nvGraphicFramePr>
        <p:xfrm>
          <a:off x="3554606" y="1903446"/>
          <a:ext cx="552111" cy="445434"/>
        </p:xfrm>
        <a:graphic>
          <a:graphicData uri="http://schemas.openxmlformats.org/presentationml/2006/ole">
            <mc:AlternateContent xmlns:mc="http://schemas.openxmlformats.org/markup-compatibility/2006">
              <mc:Choice xmlns:v="urn:schemas-microsoft-com:vml" Requires="v">
                <p:oleObj spid="_x0000_s1060" name="ｸﾘｯﾌﾟ" r:id="rId15" imgW="2287440" imgH="1754640" progId="MS_ClipArt_Gallery.2">
                  <p:embed/>
                </p:oleObj>
              </mc:Choice>
              <mc:Fallback>
                <p:oleObj name="ｸﾘｯﾌﾟ" r:id="rId15" imgW="2287440" imgH="175464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4606" y="1903446"/>
                        <a:ext cx="552111" cy="445434"/>
                      </a:xfrm>
                      <a:prstGeom prst="rect">
                        <a:avLst/>
                      </a:prstGeom>
                      <a:noFill/>
                      <a:ln>
                        <a:noFill/>
                      </a:ln>
                      <a:effectLst/>
                      <a:extLst/>
                    </p:spPr>
                  </p:pic>
                </p:oleObj>
              </mc:Fallback>
            </mc:AlternateContent>
          </a:graphicData>
        </a:graphic>
      </p:graphicFrame>
      <p:pic>
        <p:nvPicPr>
          <p:cNvPr id="468" name="Picture 211" descr="D:\teradat\Desktop\school_blazer_couple.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79118" y="1607121"/>
            <a:ext cx="332345" cy="431972"/>
          </a:xfrm>
          <a:prstGeom prst="rect">
            <a:avLst/>
          </a:prstGeom>
          <a:noFill/>
          <a:extLst>
            <a:ext uri="{909E8E84-426E-40DD-AFC4-6F175D3DCCD1}">
              <a14:hiddenFill xmlns:a14="http://schemas.microsoft.com/office/drawing/2010/main">
                <a:solidFill>
                  <a:srgbClr val="FFFFFF"/>
                </a:solidFill>
              </a14:hiddenFill>
            </a:ext>
          </a:extLst>
        </p:spPr>
      </p:pic>
      <p:sp>
        <p:nvSpPr>
          <p:cNvPr id="470" name="角丸四角形 469"/>
          <p:cNvSpPr/>
          <p:nvPr/>
        </p:nvSpPr>
        <p:spPr>
          <a:xfrm>
            <a:off x="469301" y="1261458"/>
            <a:ext cx="8157303" cy="2671599"/>
          </a:xfrm>
          <a:prstGeom prst="roundRect">
            <a:avLst>
              <a:gd name="adj" fmla="val 2987"/>
            </a:avLst>
          </a:prstGeom>
          <a:noFill/>
          <a:ln w="63500" cmpd="dbl">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HGS創英角ﾎﾟｯﾌﾟ体" panose="040B0A00000000000000" pitchFamily="50" charset="-128"/>
              <a:ea typeface="HGS創英角ﾎﾟｯﾌﾟ体" panose="040B0A00000000000000" pitchFamily="50" charset="-128"/>
            </a:endParaRPr>
          </a:p>
        </p:txBody>
      </p:sp>
      <p:sp>
        <p:nvSpPr>
          <p:cNvPr id="477" name="六角形 476"/>
          <p:cNvSpPr/>
          <p:nvPr/>
        </p:nvSpPr>
        <p:spPr>
          <a:xfrm>
            <a:off x="360665" y="674068"/>
            <a:ext cx="1918156" cy="385192"/>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高校１～２年生</a:t>
            </a:r>
            <a:endParaRPr kumimoji="1" lang="ja-JP" altLang="en-US" dirty="0">
              <a:solidFill>
                <a:schemeClr val="tx1"/>
              </a:solidFill>
            </a:endParaRPr>
          </a:p>
        </p:txBody>
      </p:sp>
      <p:sp>
        <p:nvSpPr>
          <p:cNvPr id="478" name="六角形 477"/>
          <p:cNvSpPr/>
          <p:nvPr/>
        </p:nvSpPr>
        <p:spPr>
          <a:xfrm>
            <a:off x="384457" y="4267944"/>
            <a:ext cx="1830886" cy="385192"/>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高校３年生</a:t>
            </a:r>
            <a:endParaRPr kumimoji="1" lang="ja-JP" altLang="en-US" dirty="0">
              <a:solidFill>
                <a:schemeClr val="tx1"/>
              </a:solidFill>
            </a:endParaRPr>
          </a:p>
        </p:txBody>
      </p:sp>
      <p:sp>
        <p:nvSpPr>
          <p:cNvPr id="484" name="角丸四角形 483"/>
          <p:cNvSpPr/>
          <p:nvPr/>
        </p:nvSpPr>
        <p:spPr>
          <a:xfrm>
            <a:off x="566018" y="5478162"/>
            <a:ext cx="1812507" cy="850006"/>
          </a:xfrm>
          <a:prstGeom prst="roundRect">
            <a:avLst/>
          </a:prstGeom>
          <a:ln w="12700">
            <a:prstDash val="sysDash"/>
          </a:ln>
        </p:spPr>
        <p:style>
          <a:lnRef idx="2">
            <a:schemeClr val="accent1"/>
          </a:lnRef>
          <a:fillRef idx="1">
            <a:schemeClr val="lt1"/>
          </a:fillRef>
          <a:effectRef idx="0">
            <a:schemeClr val="accent1"/>
          </a:effectRef>
          <a:fontRef idx="minor">
            <a:schemeClr val="dk1"/>
          </a:fontRef>
        </p:style>
        <p:txBody>
          <a:bodyPr lIns="91429" tIns="45715" rIns="91429" bIns="45715" rtlCol="0" anchor="t" anchorCtr="0"/>
          <a:lstStyle/>
          <a:p>
            <a:endParaRPr lang="en-US" altLang="ja-JP" sz="1100" dirty="0" smtClean="0">
              <a:solidFill>
                <a:prstClr val="black"/>
              </a:solidFill>
            </a:endParaRPr>
          </a:p>
          <a:p>
            <a:endParaRPr lang="en-US" altLang="ja-JP" sz="1100" dirty="0">
              <a:solidFill>
                <a:prstClr val="black"/>
              </a:solidFill>
            </a:endParaRPr>
          </a:p>
          <a:p>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職業適性検査（ＧＡＴＢ）を利用し、</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自分がどの職種で活躍できる可能性が高いかを診断</a:t>
            </a:r>
          </a:p>
        </p:txBody>
      </p:sp>
      <p:sp>
        <p:nvSpPr>
          <p:cNvPr id="485" name="角丸四角形 484"/>
          <p:cNvSpPr/>
          <p:nvPr/>
        </p:nvSpPr>
        <p:spPr>
          <a:xfrm>
            <a:off x="789202" y="5301208"/>
            <a:ext cx="1323447" cy="224686"/>
          </a:xfrm>
          <a:prstGeom prst="roundRect">
            <a:avLst/>
          </a:prstGeom>
          <a:solidFill>
            <a:schemeClr val="tx2">
              <a:lumMod val="40000"/>
              <a:lumOff val="6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視野を広げる</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6" name="左右矢印 485"/>
          <p:cNvSpPr/>
          <p:nvPr/>
        </p:nvSpPr>
        <p:spPr>
          <a:xfrm>
            <a:off x="2268073" y="5803812"/>
            <a:ext cx="1173954" cy="235900"/>
          </a:xfrm>
          <a:prstGeom prst="leftRightArrow">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8" name="テキスト ボックス 487"/>
          <p:cNvSpPr txBox="1"/>
          <p:nvPr/>
        </p:nvSpPr>
        <p:spPr>
          <a:xfrm>
            <a:off x="641353" y="5596060"/>
            <a:ext cx="1625527" cy="230832"/>
          </a:xfrm>
          <a:prstGeom prst="rect">
            <a:avLst/>
          </a:prstGeom>
          <a:noFill/>
          <a:ln>
            <a:solidFill>
              <a:schemeClr val="tx1"/>
            </a:solidFill>
            <a:prstDash val="sysDash"/>
          </a:ln>
        </p:spPr>
        <p:txBody>
          <a:bodyPr wrap="square" rtlCol="0">
            <a:spAutoFit/>
          </a:bodyPr>
          <a:lstStyle/>
          <a:p>
            <a:pPr algn="ctr"/>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職業適性検査（ＧＡＴＢ）</a:t>
            </a:r>
            <a:endParaRPr lang="en-US" altLang="ja-JP" sz="9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92" name="Picture 20" descr="http://2.bp.blogspot.com/-N2B4cQztdK8/VozfJmKJDvI/AAAAAAAA2hM/C9P3FI3dztQ/s800/kaisya_soudan_woman_woman.pn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51561" r="8495" b="39287"/>
          <a:stretch/>
        </p:blipFill>
        <p:spPr bwMode="auto">
          <a:xfrm>
            <a:off x="3840841" y="5679455"/>
            <a:ext cx="274554" cy="303591"/>
          </a:xfrm>
          <a:prstGeom prst="rect">
            <a:avLst/>
          </a:prstGeom>
          <a:solidFill>
            <a:schemeClr val="bg1"/>
          </a:solidFill>
          <a:ln w="0">
            <a:noFill/>
            <a:prstDash val="sysDash"/>
          </a:ln>
          <a:extLst/>
        </p:spPr>
      </p:pic>
      <p:pic>
        <p:nvPicPr>
          <p:cNvPr id="493" name="Picture 2" descr="http://4.bp.blogspot.com/-5cpRpQyDkQQ/U5hUn7R6JWI/AAAAAAAAhMY/jard4JzIjlY/s800/sansyamendan_seifuku_boy.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442027" y="5589240"/>
            <a:ext cx="1044742" cy="717750"/>
          </a:xfrm>
          <a:prstGeom prst="rect">
            <a:avLst/>
          </a:prstGeom>
          <a:solidFill>
            <a:schemeClr val="bg1">
              <a:alpha val="0"/>
            </a:schemeClr>
          </a:solidFill>
        </p:spPr>
      </p:pic>
      <p:sp>
        <p:nvSpPr>
          <p:cNvPr id="495" name="テキスト ボックス 494"/>
          <p:cNvSpPr txBox="1"/>
          <p:nvPr/>
        </p:nvSpPr>
        <p:spPr>
          <a:xfrm>
            <a:off x="3375559" y="5340555"/>
            <a:ext cx="1360115" cy="369332"/>
          </a:xfrm>
          <a:prstGeom prst="rect">
            <a:avLst/>
          </a:prstGeom>
          <a:solidFill>
            <a:schemeClr val="bg1"/>
          </a:solidFill>
          <a:ln>
            <a:solidFill>
              <a:schemeClr val="tx1"/>
            </a:solidFill>
            <a:prstDash val="sysDash"/>
          </a:ln>
        </p:spPr>
        <p:txBody>
          <a:bodyPr wrap="square" rtlCol="0">
            <a:spAutoFit/>
          </a:bodyPr>
          <a:lstStyle/>
          <a:p>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アクティブカウンセラー</a:t>
            </a:r>
            <a:endParaRPr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4" name="角丸四角形 513"/>
          <p:cNvSpPr/>
          <p:nvPr/>
        </p:nvSpPr>
        <p:spPr>
          <a:xfrm>
            <a:off x="485200" y="4870506"/>
            <a:ext cx="8141404" cy="1870863"/>
          </a:xfrm>
          <a:prstGeom prst="roundRect">
            <a:avLst>
              <a:gd name="adj" fmla="val 2987"/>
            </a:avLst>
          </a:prstGeom>
          <a:noFill/>
          <a:ln w="63500" cmpd="dbl">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HGS創英角ﾎﾟｯﾌﾟ体" panose="040B0A00000000000000" pitchFamily="50" charset="-128"/>
              <a:ea typeface="HGS創英角ﾎﾟｯﾌﾟ体" panose="040B0A00000000000000" pitchFamily="50" charset="-128"/>
            </a:endParaRPr>
          </a:p>
        </p:txBody>
      </p:sp>
      <p:grpSp>
        <p:nvGrpSpPr>
          <p:cNvPr id="555" name="グループ化 554"/>
          <p:cNvGrpSpPr/>
          <p:nvPr/>
        </p:nvGrpSpPr>
        <p:grpSpPr>
          <a:xfrm>
            <a:off x="2511462" y="5013177"/>
            <a:ext cx="813986" cy="379643"/>
            <a:chOff x="2564687" y="3683143"/>
            <a:chExt cx="1092169" cy="703672"/>
          </a:xfrm>
        </p:grpSpPr>
        <p:sp>
          <p:nvSpPr>
            <p:cNvPr id="556" name="正方形/長方形 555"/>
            <p:cNvSpPr/>
            <p:nvPr/>
          </p:nvSpPr>
          <p:spPr>
            <a:xfrm>
              <a:off x="2564687" y="3956659"/>
              <a:ext cx="1092169" cy="430156"/>
            </a:xfrm>
            <a:prstGeom prst="rect">
              <a:avLst/>
            </a:prstGeom>
            <a:gradFill>
              <a:gsLst>
                <a:gs pos="100000">
                  <a:srgbClr val="FFC000">
                    <a:lumMod val="40000"/>
                    <a:lumOff val="60000"/>
                  </a:srgbClr>
                </a:gs>
                <a:gs pos="0">
                  <a:srgbClr val="FFC000">
                    <a:lumMod val="60000"/>
                    <a:lumOff val="40000"/>
                  </a:srgbClr>
                </a:gs>
              </a:gsLst>
              <a:lin ang="18900000" scaled="1"/>
            </a:gradFill>
            <a:ln w="19050" cap="flat" cmpd="sng" algn="ctr">
              <a:noFill/>
              <a:prstDash val="solid"/>
              <a:miter lim="800000"/>
            </a:ln>
            <a:effectLst/>
          </p:spPr>
          <p:txBody>
            <a:bodyPr rtlCol="0" anchor="ctr"/>
            <a:lstStyle/>
            <a:p>
              <a:pPr algn="ctr" fontAlgn="auto">
                <a:spcBef>
                  <a:spcPts val="0"/>
                </a:spcBef>
                <a:spcAft>
                  <a:spcPts val="0"/>
                </a:spcAft>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557" name="正方形/長方形 556"/>
            <p:cNvSpPr/>
            <p:nvPr/>
          </p:nvSpPr>
          <p:spPr>
            <a:xfrm>
              <a:off x="2579564"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58" name="正方形/長方形 557"/>
            <p:cNvSpPr/>
            <p:nvPr/>
          </p:nvSpPr>
          <p:spPr>
            <a:xfrm>
              <a:off x="2579564"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59" name="正方形/長方形 558"/>
            <p:cNvSpPr/>
            <p:nvPr/>
          </p:nvSpPr>
          <p:spPr>
            <a:xfrm>
              <a:off x="2579564"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0" name="ホームベース 559"/>
            <p:cNvSpPr/>
            <p:nvPr/>
          </p:nvSpPr>
          <p:spPr>
            <a:xfrm rot="16200000">
              <a:off x="2732586" y="3926606"/>
              <a:ext cx="668092" cy="245116"/>
            </a:xfrm>
            <a:prstGeom prst="homePlate">
              <a:avLst>
                <a:gd name="adj" fmla="val 35262"/>
              </a:avLst>
            </a:prstGeom>
            <a:gradFill>
              <a:gsLst>
                <a:gs pos="100000">
                  <a:srgbClr val="FFC000">
                    <a:lumMod val="40000"/>
                    <a:lumOff val="60000"/>
                  </a:srgbClr>
                </a:gs>
                <a:gs pos="0">
                  <a:srgbClr val="FFC000">
                    <a:lumMod val="60000"/>
                    <a:lumOff val="40000"/>
                  </a:srgbClr>
                </a:gs>
              </a:gsLst>
              <a:lin ang="18900000" scaled="1"/>
            </a:gradFill>
            <a:ln w="19050" cap="flat" cmpd="sng" algn="ctr">
              <a:noFill/>
              <a:prstDash val="solid"/>
              <a:miter lim="800000"/>
            </a:ln>
            <a:effectLst/>
          </p:spPr>
          <p:txBody>
            <a:bodyPr rtlCol="0" anchor="ctr"/>
            <a:lstStyle/>
            <a:p>
              <a:pPr algn="ctr" fontAlgn="auto">
                <a:spcBef>
                  <a:spcPts val="0"/>
                </a:spcBef>
                <a:spcAft>
                  <a:spcPts val="0"/>
                </a:spcAft>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561" name="正方形/長方形 560"/>
            <p:cNvSpPr/>
            <p:nvPr/>
          </p:nvSpPr>
          <p:spPr>
            <a:xfrm>
              <a:off x="2752370"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2" name="正方形/長方形 561"/>
            <p:cNvSpPr/>
            <p:nvPr/>
          </p:nvSpPr>
          <p:spPr>
            <a:xfrm>
              <a:off x="2752370"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3" name="正方形/長方形 562"/>
            <p:cNvSpPr/>
            <p:nvPr/>
          </p:nvSpPr>
          <p:spPr>
            <a:xfrm>
              <a:off x="2752370"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4" name="正方形/長方形 563"/>
            <p:cNvSpPr/>
            <p:nvPr/>
          </p:nvSpPr>
          <p:spPr>
            <a:xfrm>
              <a:off x="3249429"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5" name="正方形/長方形 564"/>
            <p:cNvSpPr/>
            <p:nvPr/>
          </p:nvSpPr>
          <p:spPr>
            <a:xfrm>
              <a:off x="3249429"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6" name="正方形/長方形 565"/>
            <p:cNvSpPr/>
            <p:nvPr/>
          </p:nvSpPr>
          <p:spPr>
            <a:xfrm>
              <a:off x="3249429"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7" name="正方形/長方形 566"/>
            <p:cNvSpPr/>
            <p:nvPr/>
          </p:nvSpPr>
          <p:spPr>
            <a:xfrm>
              <a:off x="3422234"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8" name="正方形/長方形 567"/>
            <p:cNvSpPr/>
            <p:nvPr/>
          </p:nvSpPr>
          <p:spPr>
            <a:xfrm>
              <a:off x="3422234"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9" name="正方形/長方形 568"/>
            <p:cNvSpPr/>
            <p:nvPr/>
          </p:nvSpPr>
          <p:spPr>
            <a:xfrm>
              <a:off x="3422234"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0" name="楕円 712"/>
            <p:cNvSpPr/>
            <p:nvPr/>
          </p:nvSpPr>
          <p:spPr>
            <a:xfrm>
              <a:off x="3010053" y="3821023"/>
              <a:ext cx="120867" cy="118983"/>
            </a:xfrm>
            <a:prstGeom prst="ellipse">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1" name="正方形/長方形 570"/>
            <p:cNvSpPr/>
            <p:nvPr/>
          </p:nvSpPr>
          <p:spPr>
            <a:xfrm>
              <a:off x="2992539" y="4284383"/>
              <a:ext cx="75893" cy="101638"/>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2" name="正方形/長方形 571"/>
            <p:cNvSpPr/>
            <p:nvPr/>
          </p:nvSpPr>
          <p:spPr>
            <a:xfrm>
              <a:off x="3191492" y="3956659"/>
              <a:ext cx="20971" cy="429361"/>
            </a:xfrm>
            <a:prstGeom prst="rect">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3" name="正方形/長方形 572"/>
            <p:cNvSpPr/>
            <p:nvPr/>
          </p:nvSpPr>
          <p:spPr>
            <a:xfrm>
              <a:off x="3067535" y="4284383"/>
              <a:ext cx="75893" cy="101638"/>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4" name="正方形/長方形 573"/>
            <p:cNvSpPr/>
            <p:nvPr/>
          </p:nvSpPr>
          <p:spPr>
            <a:xfrm>
              <a:off x="2987022" y="4297676"/>
              <a:ext cx="153168" cy="20793"/>
            </a:xfrm>
            <a:prstGeom prst="rect">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5" name="正方形/長方形 574"/>
            <p:cNvSpPr/>
            <p:nvPr/>
          </p:nvSpPr>
          <p:spPr>
            <a:xfrm>
              <a:off x="2975414" y="4297676"/>
              <a:ext cx="17474" cy="88742"/>
            </a:xfrm>
            <a:prstGeom prst="re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6" name="正方形/長方形 575"/>
            <p:cNvSpPr/>
            <p:nvPr/>
          </p:nvSpPr>
          <p:spPr>
            <a:xfrm>
              <a:off x="3143608" y="4297676"/>
              <a:ext cx="17474" cy="88742"/>
            </a:xfrm>
            <a:prstGeom prst="re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7" name="正方形/長方形 576"/>
            <p:cNvSpPr/>
            <p:nvPr/>
          </p:nvSpPr>
          <p:spPr>
            <a:xfrm>
              <a:off x="2975064" y="4266320"/>
              <a:ext cx="186437" cy="36125"/>
            </a:xfrm>
            <a:prstGeom prst="rect">
              <a:avLst/>
            </a:prstGeom>
            <a:solidFill>
              <a:srgbClr val="0070C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8" name="楕円 720"/>
            <p:cNvSpPr/>
            <p:nvPr/>
          </p:nvSpPr>
          <p:spPr>
            <a:xfrm>
              <a:off x="3010053" y="3808121"/>
              <a:ext cx="120867" cy="118983"/>
            </a:xfrm>
            <a:prstGeom prst="ellipse">
              <a:avLst/>
            </a:prstGeom>
            <a:solidFill>
              <a:sysClr val="window" lastClr="FFFFF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579" name="グループ化 578"/>
            <p:cNvGrpSpPr/>
            <p:nvPr/>
          </p:nvGrpSpPr>
          <p:grpSpPr>
            <a:xfrm>
              <a:off x="3031799" y="3817387"/>
              <a:ext cx="52713" cy="66444"/>
              <a:chOff x="4090249" y="1145285"/>
              <a:chExt cx="1147134" cy="1468851"/>
            </a:xfrm>
          </p:grpSpPr>
          <p:sp>
            <p:nvSpPr>
              <p:cNvPr id="582" name="台形 581"/>
              <p:cNvSpPr/>
              <p:nvPr/>
            </p:nvSpPr>
            <p:spPr>
              <a:xfrm>
                <a:off x="4784398" y="1145285"/>
                <a:ext cx="380279" cy="1107353"/>
              </a:xfrm>
              <a:prstGeom prst="trapezoid">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83" name="台形 582"/>
              <p:cNvSpPr/>
              <p:nvPr/>
            </p:nvSpPr>
            <p:spPr>
              <a:xfrm rot="16200000">
                <a:off x="4298708" y="1950928"/>
                <a:ext cx="380288" cy="797206"/>
              </a:xfrm>
              <a:prstGeom prst="trapezoid">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84" name="楕円 726"/>
              <p:cNvSpPr/>
              <p:nvPr/>
            </p:nvSpPr>
            <p:spPr>
              <a:xfrm>
                <a:off x="4707226" y="2083978"/>
                <a:ext cx="530157" cy="530158"/>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580" name="山形 579"/>
            <p:cNvSpPr/>
            <p:nvPr/>
          </p:nvSpPr>
          <p:spPr>
            <a:xfrm rot="16200000">
              <a:off x="2991937" y="3660823"/>
              <a:ext cx="145018" cy="245116"/>
            </a:xfrm>
            <a:prstGeom prst="chevron">
              <a:avLst>
                <a:gd name="adj" fmla="val 65327"/>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81" name="山形 580"/>
            <p:cNvSpPr/>
            <p:nvPr/>
          </p:nvSpPr>
          <p:spPr>
            <a:xfrm rot="16200000">
              <a:off x="2974243" y="3620880"/>
              <a:ext cx="180408" cy="304933"/>
            </a:xfrm>
            <a:prstGeom prst="chevron">
              <a:avLst>
                <a:gd name="adj" fmla="val 65327"/>
              </a:avLst>
            </a:prstGeom>
            <a:solidFill>
              <a:schemeClr val="tx1">
                <a:lumMod val="75000"/>
                <a:lumOff val="2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585" name="Rectangle 7"/>
          <p:cNvSpPr>
            <a:spLocks noChangeArrowheads="1"/>
          </p:cNvSpPr>
          <p:nvPr/>
        </p:nvSpPr>
        <p:spPr bwMode="auto">
          <a:xfrm>
            <a:off x="2444994" y="5389960"/>
            <a:ext cx="815556" cy="196086"/>
          </a:xfrm>
          <a:prstGeom prst="rect">
            <a:avLst/>
          </a:prstGeom>
          <a:solidFill>
            <a:schemeClr val="bg1"/>
          </a:solidFill>
          <a:ln w="12700">
            <a:solidFill>
              <a:schemeClr val="tx1"/>
            </a:solidFill>
            <a:miter lim="800000"/>
            <a:headEnd/>
            <a:tailEnd/>
          </a:ln>
          <a:effectLst>
            <a:outerShdw dist="35921" dir="2700000" algn="ctr" rotWithShape="0">
              <a:schemeClr val="tx2"/>
            </a:outerShdw>
          </a:effectLst>
        </p:spPr>
        <p:txBody>
          <a:bodyPr wrap="none" lIns="36000" tIns="36000" rIns="36000" bIns="36000" anchor="ctr"/>
          <a:lstStyle/>
          <a:p>
            <a:pPr algn="ct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府立学校</a:t>
            </a:r>
            <a:endParaRPr lang="ja-JP" altLang="en-US"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95" name="Picture 27" descr="女性　作業者　ワーカー"/>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722866" y="3112078"/>
            <a:ext cx="336004" cy="316922"/>
          </a:xfrm>
          <a:prstGeom prst="rect">
            <a:avLst/>
          </a:prstGeom>
          <a:noFill/>
          <a:extLst>
            <a:ext uri="{909E8E84-426E-40DD-AFC4-6F175D3DCCD1}">
              <a14:hiddenFill xmlns:a14="http://schemas.microsoft.com/office/drawing/2010/main">
                <a:solidFill>
                  <a:srgbClr val="FFFFFF"/>
                </a:solidFill>
              </a14:hiddenFill>
            </a:ext>
          </a:extLst>
        </p:spPr>
      </p:pic>
      <p:pic>
        <p:nvPicPr>
          <p:cNvPr id="596" name="Picture 485" descr="C:\Users\Tomoya\Desktop\514009s.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499842" y="3140969"/>
            <a:ext cx="281372" cy="290751"/>
          </a:xfrm>
          <a:prstGeom prst="rect">
            <a:avLst/>
          </a:prstGeom>
          <a:noFill/>
          <a:extLst>
            <a:ext uri="{909E8E84-426E-40DD-AFC4-6F175D3DCCD1}">
              <a14:hiddenFill xmlns:a14="http://schemas.microsoft.com/office/drawing/2010/main">
                <a:solidFill>
                  <a:srgbClr val="FFFFFF"/>
                </a:solidFill>
              </a14:hiddenFill>
            </a:ext>
          </a:extLst>
        </p:spPr>
      </p:pic>
      <p:sp>
        <p:nvSpPr>
          <p:cNvPr id="598" name="テキスト ボックス 597"/>
          <p:cNvSpPr txBox="1"/>
          <p:nvPr/>
        </p:nvSpPr>
        <p:spPr>
          <a:xfrm>
            <a:off x="5436096" y="3183360"/>
            <a:ext cx="3982204" cy="461665"/>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インターンシップ</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参加</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人数</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１１３名</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インターンシップ受入企業数　４３社</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7" name="角丸四角形 596"/>
          <p:cNvSpPr/>
          <p:nvPr/>
        </p:nvSpPr>
        <p:spPr>
          <a:xfrm>
            <a:off x="433572" y="1145851"/>
            <a:ext cx="2203172" cy="350451"/>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nchorCtr="0"/>
          <a:lstStyle/>
          <a:p>
            <a:pPr algn="ctr">
              <a:defRPr/>
            </a:pPr>
            <a:r>
              <a:rPr lang="ja-JP" altLang="en-US" sz="1200" b="1" dirty="0" smtClean="0">
                <a:solidFill>
                  <a:schemeClr val="tx1"/>
                </a:solidFill>
                <a:latin typeface="メイリオ" pitchFamily="50" charset="-128"/>
                <a:ea typeface="メイリオ" pitchFamily="50" charset="-128"/>
              </a:rPr>
              <a:t>魅力発信（インターンシップ）</a:t>
            </a:r>
            <a:endParaRPr lang="ja-JP" altLang="en-US" sz="1200" b="1" dirty="0">
              <a:solidFill>
                <a:schemeClr val="tx1"/>
              </a:solidFill>
              <a:latin typeface="メイリオ" pitchFamily="50" charset="-128"/>
              <a:ea typeface="メイリオ" pitchFamily="50" charset="-128"/>
            </a:endParaRPr>
          </a:p>
        </p:txBody>
      </p:sp>
      <p:sp>
        <p:nvSpPr>
          <p:cNvPr id="3" name="テキスト ボックス 2"/>
          <p:cNvSpPr txBox="1"/>
          <p:nvPr/>
        </p:nvSpPr>
        <p:spPr>
          <a:xfrm>
            <a:off x="2378525" y="692696"/>
            <a:ext cx="6248079" cy="369332"/>
          </a:xfrm>
          <a:prstGeom prst="rect">
            <a:avLst/>
          </a:prstGeom>
          <a:noFill/>
          <a:ln>
            <a:solidFill>
              <a:schemeClr val="tx1"/>
            </a:solidFill>
          </a:ln>
        </p:spPr>
        <p:txBody>
          <a:bodyPr wrap="square" rtlCol="0">
            <a:spAutoFit/>
          </a:bodyPr>
          <a:lstStyle/>
          <a:p>
            <a:r>
              <a:rPr kumimoji="1" lang="ja-JP" altLang="en-US" u="sng" dirty="0" smtClean="0"/>
              <a:t>狙い</a:t>
            </a:r>
            <a:r>
              <a:rPr lang="ja-JP" altLang="en-US" u="sng" dirty="0" smtClean="0"/>
              <a:t>：３</a:t>
            </a:r>
            <a:r>
              <a:rPr lang="ja-JP" altLang="en-US" u="sng" dirty="0"/>
              <a:t>業界の魅力を発信する</a:t>
            </a:r>
          </a:p>
        </p:txBody>
      </p:sp>
      <p:sp>
        <p:nvSpPr>
          <p:cNvPr id="536" name="正方形/長方形 535"/>
          <p:cNvSpPr/>
          <p:nvPr/>
        </p:nvSpPr>
        <p:spPr>
          <a:xfrm>
            <a:off x="5056922" y="1484784"/>
            <a:ext cx="3347133" cy="139120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7" name="テキスト ボックス 536"/>
          <p:cNvSpPr txBox="1"/>
          <p:nvPr/>
        </p:nvSpPr>
        <p:spPr>
          <a:xfrm>
            <a:off x="5066763" y="1772816"/>
            <a:ext cx="369332" cy="1224136"/>
          </a:xfrm>
          <a:prstGeom prst="rect">
            <a:avLst/>
          </a:prstGeom>
          <a:noFill/>
        </p:spPr>
        <p:txBody>
          <a:bodyPr vert="eaVert" wrap="squar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取組内容</a:t>
            </a:r>
          </a:p>
        </p:txBody>
      </p:sp>
      <p:cxnSp>
        <p:nvCxnSpPr>
          <p:cNvPr id="469" name="直線コネクタ 468"/>
          <p:cNvCxnSpPr/>
          <p:nvPr/>
        </p:nvCxnSpPr>
        <p:spPr>
          <a:xfrm>
            <a:off x="5436095" y="1484784"/>
            <a:ext cx="0" cy="139120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43" name="テキスト ボックス 542"/>
          <p:cNvSpPr txBox="1"/>
          <p:nvPr/>
        </p:nvSpPr>
        <p:spPr>
          <a:xfrm>
            <a:off x="5066763" y="3064892"/>
            <a:ext cx="369332" cy="1084189"/>
          </a:xfrm>
          <a:prstGeom prst="rect">
            <a:avLst/>
          </a:prstGeom>
          <a:noFill/>
        </p:spPr>
        <p:txBody>
          <a:bodyPr vert="eaVert" wrap="squar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実施結果</a:t>
            </a:r>
          </a:p>
        </p:txBody>
      </p:sp>
      <p:sp>
        <p:nvSpPr>
          <p:cNvPr id="544" name="正方形/長方形 543"/>
          <p:cNvSpPr/>
          <p:nvPr/>
        </p:nvSpPr>
        <p:spPr>
          <a:xfrm>
            <a:off x="5066763" y="2985286"/>
            <a:ext cx="3337291" cy="80602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545" name="直線コネクタ 544"/>
          <p:cNvCxnSpPr/>
          <p:nvPr/>
        </p:nvCxnSpPr>
        <p:spPr>
          <a:xfrm>
            <a:off x="5445937" y="2985285"/>
            <a:ext cx="0" cy="80602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49" name="テキスト ボックス 548"/>
          <p:cNvSpPr txBox="1"/>
          <p:nvPr/>
        </p:nvSpPr>
        <p:spPr>
          <a:xfrm>
            <a:off x="5494141" y="1702550"/>
            <a:ext cx="3982204" cy="830997"/>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府立学校にコーディネーターを派遣。</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高校１～２年生を対象に、</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３業界の企業へのインターンシップを</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実施し、業界の魅力発信に取り組んだ</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0" name="テキスト ボックス 549"/>
          <p:cNvSpPr txBox="1"/>
          <p:nvPr/>
        </p:nvSpPr>
        <p:spPr>
          <a:xfrm>
            <a:off x="2353408" y="4257839"/>
            <a:ext cx="6273196" cy="369332"/>
          </a:xfrm>
          <a:prstGeom prst="rect">
            <a:avLst/>
          </a:prstGeom>
          <a:noFill/>
          <a:ln>
            <a:solidFill>
              <a:schemeClr val="tx1"/>
            </a:solidFill>
          </a:ln>
        </p:spPr>
        <p:txBody>
          <a:bodyPr wrap="square" rtlCol="0">
            <a:spAutoFit/>
          </a:bodyPr>
          <a:lstStyle/>
          <a:p>
            <a:r>
              <a:rPr lang="ja-JP" altLang="en-US" u="sng" dirty="0" smtClean="0"/>
              <a:t>狙い：３</a:t>
            </a:r>
            <a:r>
              <a:rPr lang="ja-JP" altLang="en-US" u="sng" dirty="0"/>
              <a:t>業界への就職者を増やす</a:t>
            </a:r>
          </a:p>
        </p:txBody>
      </p:sp>
      <p:sp>
        <p:nvSpPr>
          <p:cNvPr id="551" name="正方形/長方形 550"/>
          <p:cNvSpPr/>
          <p:nvPr/>
        </p:nvSpPr>
        <p:spPr>
          <a:xfrm>
            <a:off x="5056922" y="4954263"/>
            <a:ext cx="3347133" cy="87698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552" name="直線コネクタ 551"/>
          <p:cNvCxnSpPr/>
          <p:nvPr/>
        </p:nvCxnSpPr>
        <p:spPr>
          <a:xfrm>
            <a:off x="5436095" y="4954264"/>
            <a:ext cx="0" cy="87698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53" name="テキスト ボックス 552"/>
          <p:cNvSpPr txBox="1"/>
          <p:nvPr/>
        </p:nvSpPr>
        <p:spPr>
          <a:xfrm>
            <a:off x="5494140" y="5046276"/>
            <a:ext cx="2733650" cy="830997"/>
          </a:xfrm>
          <a:prstGeom prst="rect">
            <a:avLst/>
          </a:prstGeom>
          <a:noFill/>
        </p:spPr>
        <p:txBody>
          <a:bodyPr wrap="square" rtlCol="0">
            <a:spAutoFit/>
          </a:bodyPr>
          <a:lstStyle/>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９月以降に就職活動を行っている生徒</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を対象に、カウンセリングを</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実施。３</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業界の魅力発信や、職業適性検査を用いて職種志向の転換を図る</a:t>
            </a:r>
          </a:p>
        </p:txBody>
      </p:sp>
      <p:sp>
        <p:nvSpPr>
          <p:cNvPr id="591" name="テキスト ボックス 590"/>
          <p:cNvSpPr txBox="1"/>
          <p:nvPr/>
        </p:nvSpPr>
        <p:spPr>
          <a:xfrm>
            <a:off x="5039461" y="5085184"/>
            <a:ext cx="369332" cy="1224136"/>
          </a:xfrm>
          <a:prstGeom prst="rect">
            <a:avLst/>
          </a:prstGeom>
          <a:noFill/>
        </p:spPr>
        <p:txBody>
          <a:bodyPr vert="eaVert" wrap="squar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592" name="テキスト ボックス 591"/>
          <p:cNvSpPr txBox="1"/>
          <p:nvPr/>
        </p:nvSpPr>
        <p:spPr>
          <a:xfrm>
            <a:off x="5508496" y="6093297"/>
            <a:ext cx="3982204" cy="461665"/>
          </a:xfrm>
          <a:prstGeom prst="rect">
            <a:avLst/>
          </a:prstGeom>
          <a:noFill/>
        </p:spPr>
        <p:txBody>
          <a:bodyPr wrap="square" rtlCol="0">
            <a:spAutoFit/>
          </a:bodyPr>
          <a:lstStyle/>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３業界への就職者数</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１９名（</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H30</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smtClean="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日時点）</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3" name="正方形/長方形 592"/>
          <p:cNvSpPr/>
          <p:nvPr/>
        </p:nvSpPr>
        <p:spPr>
          <a:xfrm>
            <a:off x="5067872" y="5948116"/>
            <a:ext cx="3337291" cy="72124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599" name="直線コネクタ 598"/>
          <p:cNvCxnSpPr/>
          <p:nvPr/>
        </p:nvCxnSpPr>
        <p:spPr>
          <a:xfrm>
            <a:off x="5436095" y="5948115"/>
            <a:ext cx="0" cy="72124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00" name="テキスト ボックス 599"/>
          <p:cNvSpPr txBox="1"/>
          <p:nvPr/>
        </p:nvSpPr>
        <p:spPr>
          <a:xfrm>
            <a:off x="5045566" y="5949281"/>
            <a:ext cx="369332" cy="1084189"/>
          </a:xfrm>
          <a:prstGeom prst="rect">
            <a:avLst/>
          </a:prstGeom>
          <a:noFill/>
        </p:spPr>
        <p:txBody>
          <a:bodyPr vert="eaVert" wrap="squar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実施結果</a:t>
            </a:r>
          </a:p>
        </p:txBody>
      </p:sp>
      <p:sp>
        <p:nvSpPr>
          <p:cNvPr id="530" name="角丸四角形 529"/>
          <p:cNvSpPr/>
          <p:nvPr/>
        </p:nvSpPr>
        <p:spPr>
          <a:xfrm>
            <a:off x="450407" y="4716806"/>
            <a:ext cx="2190121" cy="350451"/>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nchorCtr="0"/>
          <a:lstStyle/>
          <a:p>
            <a:pPr algn="ctr">
              <a:defRPr/>
            </a:pPr>
            <a:r>
              <a:rPr lang="ja-JP" altLang="en-US" sz="1200" b="1" dirty="0" smtClean="0">
                <a:solidFill>
                  <a:schemeClr val="tx1"/>
                </a:solidFill>
                <a:latin typeface="メイリオ" pitchFamily="50" charset="-128"/>
                <a:ea typeface="メイリオ" pitchFamily="50" charset="-128"/>
              </a:rPr>
              <a:t>雇用促進（カウンセラー派遣）</a:t>
            </a:r>
            <a:endParaRPr lang="ja-JP" altLang="en-US" sz="1200" b="1" dirty="0">
              <a:solidFill>
                <a:schemeClr val="tx1"/>
              </a:solidFill>
              <a:latin typeface="メイリオ" pitchFamily="50" charset="-128"/>
              <a:ea typeface="メイリオ" pitchFamily="50" charset="-128"/>
            </a:endParaRPr>
          </a:p>
        </p:txBody>
      </p:sp>
      <p:sp>
        <p:nvSpPr>
          <p:cNvPr id="531" name="タイトル 1"/>
          <p:cNvSpPr txBox="1">
            <a:spLocks/>
          </p:cNvSpPr>
          <p:nvPr/>
        </p:nvSpPr>
        <p:spPr>
          <a:xfrm>
            <a:off x="-7302" y="44624"/>
            <a:ext cx="9151303" cy="504056"/>
          </a:xfrm>
          <a:prstGeom prst="rect">
            <a:avLst/>
          </a:prstGeom>
          <a:solidFill>
            <a:schemeClr val="tx1"/>
          </a:solidFill>
        </p:spPr>
        <p:txBody>
          <a:bodyPr vert="horz" lIns="128016" tIns="64008" rIns="128016" bIns="64008" rtlCol="0" anchor="ctr">
            <a:norm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平成２９年度　　　高校生支援</a:t>
            </a:r>
            <a:endPar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8693073" y="6381328"/>
            <a:ext cx="199407" cy="369332"/>
          </a:xfrm>
          <a:prstGeom prst="rect">
            <a:avLst/>
          </a:prstGeom>
          <a:noFill/>
        </p:spPr>
        <p:txBody>
          <a:bodyPr wrap="square" rtlCol="0">
            <a:spAutoFit/>
          </a:bodyPr>
          <a:lstStyle/>
          <a:p>
            <a:r>
              <a:rPr kumimoji="1"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２</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1403472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Oval 3"/>
          <p:cNvSpPr>
            <a:spLocks noChangeArrowheads="1"/>
          </p:cNvSpPr>
          <p:nvPr/>
        </p:nvSpPr>
        <p:spPr bwMode="auto">
          <a:xfrm>
            <a:off x="182169" y="5141241"/>
            <a:ext cx="4323362" cy="1528120"/>
          </a:xfrm>
          <a:prstGeom prst="ellipse">
            <a:avLst/>
          </a:prstGeom>
          <a:gradFill rotWithShape="0">
            <a:gsLst>
              <a:gs pos="0">
                <a:srgbClr val="FFCC99">
                  <a:gamma/>
                  <a:tint val="0"/>
                  <a:invGamma/>
                </a:srgbClr>
              </a:gs>
              <a:gs pos="100000">
                <a:srgbClr val="FFCC99"/>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ja-JP" altLang="en-US"/>
          </a:p>
        </p:txBody>
      </p:sp>
      <p:sp>
        <p:nvSpPr>
          <p:cNvPr id="494" name="角丸四角形 493"/>
          <p:cNvSpPr/>
          <p:nvPr/>
        </p:nvSpPr>
        <p:spPr>
          <a:xfrm>
            <a:off x="2976746" y="5478162"/>
            <a:ext cx="1493054" cy="850006"/>
          </a:xfrm>
          <a:prstGeom prst="roundRect">
            <a:avLst/>
          </a:prstGeom>
          <a:solidFill>
            <a:schemeClr val="bg1"/>
          </a:solidFill>
          <a:ln w="12700">
            <a:prstDash val="sysDash"/>
          </a:ln>
        </p:spPr>
        <p:style>
          <a:lnRef idx="2">
            <a:schemeClr val="accent1"/>
          </a:lnRef>
          <a:fillRef idx="1">
            <a:schemeClr val="lt1"/>
          </a:fillRef>
          <a:effectRef idx="0">
            <a:schemeClr val="accent1"/>
          </a:effectRef>
          <a:fontRef idx="minor">
            <a:schemeClr val="dk1"/>
          </a:fontRef>
        </p:style>
        <p:txBody>
          <a:bodyPr lIns="91429" tIns="45715" rIns="91429" bIns="45715" rtlCol="0" anchor="t" anchorCtr="0"/>
          <a:lstStyle/>
          <a:p>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7" name="Oval 3"/>
          <p:cNvSpPr>
            <a:spLocks noChangeArrowheads="1"/>
          </p:cNvSpPr>
          <p:nvPr/>
        </p:nvSpPr>
        <p:spPr bwMode="auto">
          <a:xfrm>
            <a:off x="4837876" y="1649233"/>
            <a:ext cx="3980103" cy="1878132"/>
          </a:xfrm>
          <a:prstGeom prst="ellipse">
            <a:avLst/>
          </a:prstGeom>
          <a:gradFill rotWithShape="0">
            <a:gsLst>
              <a:gs pos="0">
                <a:srgbClr val="FFCC99">
                  <a:gamma/>
                  <a:tint val="0"/>
                  <a:invGamma/>
                </a:srgbClr>
              </a:gs>
              <a:gs pos="100000">
                <a:srgbClr val="FFCC99"/>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ja-JP" altLang="en-US"/>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3614343685"/>
              </p:ext>
            </p:extLst>
          </p:nvPr>
        </p:nvGraphicFramePr>
        <p:xfrm>
          <a:off x="2023541" y="3258431"/>
          <a:ext cx="597877" cy="360519"/>
        </p:xfrm>
        <a:graphic>
          <a:graphicData uri="http://schemas.openxmlformats.org/presentationml/2006/ole">
            <mc:AlternateContent xmlns:mc="http://schemas.openxmlformats.org/markup-compatibility/2006">
              <mc:Choice xmlns:v="urn:schemas-microsoft-com:vml" Requires="v">
                <p:oleObj spid="_x0000_s2080" name="ｸﾘｯﾌﾟ" r:id="rId3" imgW="1161597" imgH="1428571" progId="MS_ClipArt_Gallery">
                  <p:embed/>
                </p:oleObj>
              </mc:Choice>
              <mc:Fallback>
                <p:oleObj name="ｸﾘｯﾌﾟ" r:id="rId3" imgW="1161597" imgH="1428571" progId="MS_ClipArt_Gallery">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3541" y="3258431"/>
                        <a:ext cx="597877" cy="360519"/>
                      </a:xfrm>
                      <a:prstGeom prst="rect">
                        <a:avLst/>
                      </a:prstGeom>
                      <a:noFill/>
                      <a:ln>
                        <a:noFill/>
                      </a:ln>
                      <a:effectLst/>
                      <a:extLst/>
                    </p:spPr>
                  </p:pic>
                </p:oleObj>
              </mc:Fallback>
            </mc:AlternateContent>
          </a:graphicData>
        </a:graphic>
      </p:graphicFrame>
      <p:graphicFrame>
        <p:nvGraphicFramePr>
          <p:cNvPr id="7" name="Object 17"/>
          <p:cNvGraphicFramePr>
            <a:graphicFrameLocks noChangeAspect="1"/>
          </p:cNvGraphicFramePr>
          <p:nvPr>
            <p:extLst>
              <p:ext uri="{D42A27DB-BD31-4B8C-83A1-F6EECF244321}">
                <p14:modId xmlns:p14="http://schemas.microsoft.com/office/powerpoint/2010/main" val="3306725677"/>
              </p:ext>
            </p:extLst>
          </p:nvPr>
        </p:nvGraphicFramePr>
        <p:xfrm>
          <a:off x="2152960" y="3038458"/>
          <a:ext cx="637412" cy="601051"/>
        </p:xfrm>
        <a:graphic>
          <a:graphicData uri="http://schemas.openxmlformats.org/presentationml/2006/ole">
            <mc:AlternateContent xmlns:mc="http://schemas.openxmlformats.org/markup-compatibility/2006">
              <mc:Choice xmlns:v="urn:schemas-microsoft-com:vml" Requires="v">
                <p:oleObj spid="_x0000_s2081" name="ｸﾘｯﾌﾟ" r:id="rId5" imgW="2287440" imgH="1754640" progId="MS_ClipArt_Gallery.2">
                  <p:embed/>
                </p:oleObj>
              </mc:Choice>
              <mc:Fallback>
                <p:oleObj name="ｸﾘｯﾌﾟ" r:id="rId5" imgW="2287440" imgH="175464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960" y="3038458"/>
                        <a:ext cx="637412" cy="601051"/>
                      </a:xfrm>
                      <a:prstGeom prst="rect">
                        <a:avLst/>
                      </a:prstGeom>
                      <a:noFill/>
                      <a:ln>
                        <a:noFill/>
                      </a:ln>
                      <a:effectLst/>
                      <a:extLst/>
                    </p:spPr>
                  </p:pic>
                </p:oleObj>
              </mc:Fallback>
            </mc:AlternateContent>
          </a:graphicData>
        </a:graphic>
      </p:graphicFrame>
      <p:sp>
        <p:nvSpPr>
          <p:cNvPr id="8" name="Oval 3"/>
          <p:cNvSpPr>
            <a:spLocks noChangeArrowheads="1"/>
          </p:cNvSpPr>
          <p:nvPr/>
        </p:nvSpPr>
        <p:spPr bwMode="auto">
          <a:xfrm>
            <a:off x="450927" y="1562794"/>
            <a:ext cx="3988135" cy="2220731"/>
          </a:xfrm>
          <a:prstGeom prst="ellipse">
            <a:avLst/>
          </a:prstGeom>
          <a:gradFill rotWithShape="0">
            <a:gsLst>
              <a:gs pos="0">
                <a:srgbClr val="FFCC99">
                  <a:gamma/>
                  <a:tint val="0"/>
                  <a:invGamma/>
                </a:srgbClr>
              </a:gs>
              <a:gs pos="100000">
                <a:srgbClr val="FFCC99"/>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ja-JP" altLang="en-US"/>
          </a:p>
        </p:txBody>
      </p:sp>
      <p:sp>
        <p:nvSpPr>
          <p:cNvPr id="9" name="円/楕円 8"/>
          <p:cNvSpPr/>
          <p:nvPr/>
        </p:nvSpPr>
        <p:spPr>
          <a:xfrm>
            <a:off x="540068" y="2821344"/>
            <a:ext cx="3699587" cy="962181"/>
          </a:xfrm>
          <a:prstGeom prst="ellipse">
            <a:avLst/>
          </a:prstGeom>
          <a:solidFill>
            <a:schemeClr val="bg1"/>
          </a:solidFill>
          <a:ln w="12700">
            <a:solidFill>
              <a:schemeClr val="bg1"/>
            </a:solidFill>
          </a:ln>
        </p:spPr>
        <p:style>
          <a:lnRef idx="1">
            <a:schemeClr val="accent1"/>
          </a:lnRef>
          <a:fillRef idx="2">
            <a:schemeClr val="accent1"/>
          </a:fillRef>
          <a:effectRef idx="1">
            <a:schemeClr val="accent1"/>
          </a:effectRef>
          <a:fontRef idx="minor">
            <a:schemeClr val="dk1"/>
          </a:fontRef>
        </p:style>
        <p:txBody>
          <a:bodyPr lIns="91420" tIns="45713" rIns="91420" bIns="45713" anchor="ctr"/>
          <a:lstStyle/>
          <a:p>
            <a:pPr algn="ctr">
              <a:defRPr/>
            </a:pPr>
            <a:endParaRPr lang="ja-JP" altLang="en-US" spc="-100">
              <a:solidFill>
                <a:prstClr val="black"/>
              </a:solidFill>
            </a:endParaRPr>
          </a:p>
        </p:txBody>
      </p:sp>
      <p:sp>
        <p:nvSpPr>
          <p:cNvPr id="10" name="角丸四角形 9"/>
          <p:cNvSpPr/>
          <p:nvPr/>
        </p:nvSpPr>
        <p:spPr>
          <a:xfrm>
            <a:off x="583864" y="2559389"/>
            <a:ext cx="3722260" cy="10486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p:cNvGrpSpPr/>
          <p:nvPr/>
        </p:nvGrpSpPr>
        <p:grpSpPr>
          <a:xfrm>
            <a:off x="3261292" y="2652696"/>
            <a:ext cx="778957" cy="914804"/>
            <a:chOff x="2564269" y="4914830"/>
            <a:chExt cx="841400" cy="1644092"/>
          </a:xfrm>
        </p:grpSpPr>
        <p:grpSp>
          <p:nvGrpSpPr>
            <p:cNvPr id="12" name="グループ化 11"/>
            <p:cNvGrpSpPr/>
            <p:nvPr/>
          </p:nvGrpSpPr>
          <p:grpSpPr>
            <a:xfrm>
              <a:off x="2564269" y="4914830"/>
              <a:ext cx="673440" cy="653862"/>
              <a:chOff x="2564269" y="4914830"/>
              <a:chExt cx="673440" cy="653862"/>
            </a:xfrm>
          </p:grpSpPr>
          <p:sp>
            <p:nvSpPr>
              <p:cNvPr id="390" name="円/楕円 389"/>
              <p:cNvSpPr/>
              <p:nvPr/>
            </p:nvSpPr>
            <p:spPr>
              <a:xfrm>
                <a:off x="2564269" y="4914830"/>
                <a:ext cx="673440" cy="615993"/>
              </a:xfrm>
              <a:prstGeom prst="ellipse">
                <a:avLst/>
              </a:prstGeom>
              <a:gradFill>
                <a:gsLst>
                  <a:gs pos="0">
                    <a:schemeClr val="accent5">
                      <a:lumMod val="60000"/>
                      <a:lumOff val="40000"/>
                    </a:schemeClr>
                  </a:gs>
                  <a:gs pos="100000">
                    <a:schemeClr val="accent5">
                      <a:lumMod val="75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1" name="正方形/長方形 390"/>
              <p:cNvSpPr/>
              <p:nvPr/>
            </p:nvSpPr>
            <p:spPr>
              <a:xfrm>
                <a:off x="2616407" y="5015553"/>
                <a:ext cx="587326" cy="553139"/>
              </a:xfrm>
              <a:prstGeom prst="rect">
                <a:avLst/>
              </a:prstGeom>
            </p:spPr>
            <p:txBody>
              <a:bodyPr wrap="none">
                <a:spAutoFit/>
              </a:bodyPr>
              <a:lstStyle/>
              <a:p>
                <a:pPr algn="ct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建設</a:t>
                </a:r>
              </a:p>
            </p:txBody>
          </p:sp>
        </p:grpSp>
        <p:grpSp>
          <p:nvGrpSpPr>
            <p:cNvPr id="13" name="グループ化 12"/>
            <p:cNvGrpSpPr/>
            <p:nvPr/>
          </p:nvGrpSpPr>
          <p:grpSpPr>
            <a:xfrm>
              <a:off x="2576736" y="5532384"/>
              <a:ext cx="828933" cy="1026538"/>
              <a:chOff x="2792760" y="5532384"/>
              <a:chExt cx="828933" cy="1026538"/>
            </a:xfrm>
          </p:grpSpPr>
          <p:pic>
            <p:nvPicPr>
              <p:cNvPr id="14" name="Picture 44" descr="C:\Users\Tomoya\Desktop\565564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3929" y="5985282"/>
                <a:ext cx="446215" cy="57364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47"/>
              <p:cNvGrpSpPr>
                <a:grpSpLocks/>
              </p:cNvGrpSpPr>
              <p:nvPr/>
            </p:nvGrpSpPr>
            <p:grpSpPr bwMode="auto">
              <a:xfrm flipH="1">
                <a:off x="2792760" y="5532384"/>
                <a:ext cx="828933" cy="424714"/>
                <a:chOff x="125" y="202"/>
                <a:chExt cx="676" cy="490"/>
              </a:xfrm>
            </p:grpSpPr>
            <p:sp>
              <p:nvSpPr>
                <p:cNvPr id="16" name="Freeform 48"/>
                <p:cNvSpPr>
                  <a:spLocks/>
                </p:cNvSpPr>
                <p:nvPr/>
              </p:nvSpPr>
              <p:spPr bwMode="auto">
                <a:xfrm>
                  <a:off x="212" y="515"/>
                  <a:ext cx="20" cy="69"/>
                </a:xfrm>
                <a:custGeom>
                  <a:avLst/>
                  <a:gdLst>
                    <a:gd name="T0" fmla="*/ 0 w 20"/>
                    <a:gd name="T1" fmla="*/ 0 h 69"/>
                    <a:gd name="T2" fmla="*/ 12 w 20"/>
                    <a:gd name="T3" fmla="*/ 0 h 69"/>
                    <a:gd name="T4" fmla="*/ 20 w 20"/>
                    <a:gd name="T5" fmla="*/ 59 h 69"/>
                    <a:gd name="T6" fmla="*/ 14 w 20"/>
                    <a:gd name="T7" fmla="*/ 67 h 69"/>
                    <a:gd name="T8" fmla="*/ 1 w 20"/>
                    <a:gd name="T9" fmla="*/ 69 h 69"/>
                    <a:gd name="T10" fmla="*/ 0 w 20"/>
                    <a:gd name="T11" fmla="*/ 0 h 69"/>
                  </a:gdLst>
                  <a:ahLst/>
                  <a:cxnLst>
                    <a:cxn ang="0">
                      <a:pos x="T0" y="T1"/>
                    </a:cxn>
                    <a:cxn ang="0">
                      <a:pos x="T2" y="T3"/>
                    </a:cxn>
                    <a:cxn ang="0">
                      <a:pos x="T4" y="T5"/>
                    </a:cxn>
                    <a:cxn ang="0">
                      <a:pos x="T6" y="T7"/>
                    </a:cxn>
                    <a:cxn ang="0">
                      <a:pos x="T8" y="T9"/>
                    </a:cxn>
                    <a:cxn ang="0">
                      <a:pos x="T10" y="T11"/>
                    </a:cxn>
                  </a:cxnLst>
                  <a:rect l="0" t="0" r="r" b="b"/>
                  <a:pathLst>
                    <a:path w="20" h="69">
                      <a:moveTo>
                        <a:pt x="0" y="0"/>
                      </a:moveTo>
                      <a:lnTo>
                        <a:pt x="12" y="0"/>
                      </a:lnTo>
                      <a:lnTo>
                        <a:pt x="20" y="59"/>
                      </a:lnTo>
                      <a:lnTo>
                        <a:pt x="14" y="67"/>
                      </a:lnTo>
                      <a:lnTo>
                        <a:pt x="1" y="69"/>
                      </a:lnTo>
                      <a:lnTo>
                        <a:pt x="0" y="0"/>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7" name="Group 49"/>
                <p:cNvGrpSpPr>
                  <a:grpSpLocks/>
                </p:cNvGrpSpPr>
                <p:nvPr/>
              </p:nvGrpSpPr>
              <p:grpSpPr bwMode="auto">
                <a:xfrm>
                  <a:off x="125" y="202"/>
                  <a:ext cx="676" cy="490"/>
                  <a:chOff x="123" y="167"/>
                  <a:chExt cx="676" cy="490"/>
                </a:xfrm>
              </p:grpSpPr>
              <p:sp>
                <p:nvSpPr>
                  <p:cNvPr id="18" name="Freeform 50"/>
                  <p:cNvSpPr>
                    <a:spLocks/>
                  </p:cNvSpPr>
                  <p:nvPr/>
                </p:nvSpPr>
                <p:spPr bwMode="auto">
                  <a:xfrm>
                    <a:off x="612" y="312"/>
                    <a:ext cx="4" cy="13"/>
                  </a:xfrm>
                  <a:custGeom>
                    <a:avLst/>
                    <a:gdLst>
                      <a:gd name="T0" fmla="*/ 0 w 4"/>
                      <a:gd name="T1" fmla="*/ 13 h 13"/>
                      <a:gd name="T2" fmla="*/ 1 w 4"/>
                      <a:gd name="T3" fmla="*/ 1 h 13"/>
                      <a:gd name="T4" fmla="*/ 4 w 4"/>
                      <a:gd name="T5" fmla="*/ 0 h 13"/>
                      <a:gd name="T6" fmla="*/ 4 w 4"/>
                      <a:gd name="T7" fmla="*/ 13 h 13"/>
                      <a:gd name="T8" fmla="*/ 0 w 4"/>
                      <a:gd name="T9" fmla="*/ 13 h 13"/>
                    </a:gdLst>
                    <a:ahLst/>
                    <a:cxnLst>
                      <a:cxn ang="0">
                        <a:pos x="T0" y="T1"/>
                      </a:cxn>
                      <a:cxn ang="0">
                        <a:pos x="T2" y="T3"/>
                      </a:cxn>
                      <a:cxn ang="0">
                        <a:pos x="T4" y="T5"/>
                      </a:cxn>
                      <a:cxn ang="0">
                        <a:pos x="T6" y="T7"/>
                      </a:cxn>
                      <a:cxn ang="0">
                        <a:pos x="T8" y="T9"/>
                      </a:cxn>
                    </a:cxnLst>
                    <a:rect l="0" t="0" r="r" b="b"/>
                    <a:pathLst>
                      <a:path w="4" h="13">
                        <a:moveTo>
                          <a:pt x="0" y="13"/>
                        </a:moveTo>
                        <a:lnTo>
                          <a:pt x="1" y="1"/>
                        </a:lnTo>
                        <a:lnTo>
                          <a:pt x="4" y="0"/>
                        </a:lnTo>
                        <a:lnTo>
                          <a:pt x="4" y="13"/>
                        </a:lnTo>
                        <a:lnTo>
                          <a:pt x="0" y="13"/>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9" name="Group 51"/>
                  <p:cNvGrpSpPr>
                    <a:grpSpLocks/>
                  </p:cNvGrpSpPr>
                  <p:nvPr/>
                </p:nvGrpSpPr>
                <p:grpSpPr bwMode="auto">
                  <a:xfrm>
                    <a:off x="123" y="167"/>
                    <a:ext cx="676" cy="490"/>
                    <a:chOff x="123" y="167"/>
                    <a:chExt cx="676" cy="490"/>
                  </a:xfrm>
                </p:grpSpPr>
                <p:sp>
                  <p:nvSpPr>
                    <p:cNvPr id="20" name="Freeform 52"/>
                    <p:cNvSpPr>
                      <a:spLocks/>
                    </p:cNvSpPr>
                    <p:nvPr/>
                  </p:nvSpPr>
                  <p:spPr bwMode="auto">
                    <a:xfrm>
                      <a:off x="606" y="325"/>
                      <a:ext cx="13" cy="17"/>
                    </a:xfrm>
                    <a:custGeom>
                      <a:avLst/>
                      <a:gdLst>
                        <a:gd name="T0" fmla="*/ 0 w 13"/>
                        <a:gd name="T1" fmla="*/ 13 h 17"/>
                        <a:gd name="T2" fmla="*/ 0 w 13"/>
                        <a:gd name="T3" fmla="*/ 0 h 17"/>
                        <a:gd name="T4" fmla="*/ 13 w 13"/>
                        <a:gd name="T5" fmla="*/ 0 h 17"/>
                        <a:gd name="T6" fmla="*/ 13 w 13"/>
                        <a:gd name="T7" fmla="*/ 17 h 17"/>
                        <a:gd name="T8" fmla="*/ 0 w 13"/>
                        <a:gd name="T9" fmla="*/ 13 h 17"/>
                      </a:gdLst>
                      <a:ahLst/>
                      <a:cxnLst>
                        <a:cxn ang="0">
                          <a:pos x="T0" y="T1"/>
                        </a:cxn>
                        <a:cxn ang="0">
                          <a:pos x="T2" y="T3"/>
                        </a:cxn>
                        <a:cxn ang="0">
                          <a:pos x="T4" y="T5"/>
                        </a:cxn>
                        <a:cxn ang="0">
                          <a:pos x="T6" y="T7"/>
                        </a:cxn>
                        <a:cxn ang="0">
                          <a:pos x="T8" y="T9"/>
                        </a:cxn>
                      </a:cxnLst>
                      <a:rect l="0" t="0" r="r" b="b"/>
                      <a:pathLst>
                        <a:path w="13" h="17">
                          <a:moveTo>
                            <a:pt x="0" y="13"/>
                          </a:moveTo>
                          <a:lnTo>
                            <a:pt x="0" y="0"/>
                          </a:lnTo>
                          <a:lnTo>
                            <a:pt x="13" y="0"/>
                          </a:lnTo>
                          <a:lnTo>
                            <a:pt x="13" y="17"/>
                          </a:lnTo>
                          <a:lnTo>
                            <a:pt x="0" y="13"/>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1" name="Group 53"/>
                    <p:cNvGrpSpPr>
                      <a:grpSpLocks/>
                    </p:cNvGrpSpPr>
                    <p:nvPr/>
                  </p:nvGrpSpPr>
                  <p:grpSpPr bwMode="auto">
                    <a:xfrm>
                      <a:off x="123" y="167"/>
                      <a:ext cx="676" cy="490"/>
                      <a:chOff x="123" y="167"/>
                      <a:chExt cx="676" cy="490"/>
                    </a:xfrm>
                  </p:grpSpPr>
                  <p:sp>
                    <p:nvSpPr>
                      <p:cNvPr id="22" name="Freeform 54"/>
                      <p:cNvSpPr>
                        <a:spLocks/>
                      </p:cNvSpPr>
                      <p:nvPr/>
                    </p:nvSpPr>
                    <p:spPr bwMode="auto">
                      <a:xfrm>
                        <a:off x="603" y="338"/>
                        <a:ext cx="20" cy="24"/>
                      </a:xfrm>
                      <a:custGeom>
                        <a:avLst/>
                        <a:gdLst>
                          <a:gd name="T0" fmla="*/ 20 w 20"/>
                          <a:gd name="T1" fmla="*/ 0 h 24"/>
                          <a:gd name="T2" fmla="*/ 0 w 20"/>
                          <a:gd name="T3" fmla="*/ 0 h 24"/>
                          <a:gd name="T4" fmla="*/ 3 w 20"/>
                          <a:gd name="T5" fmla="*/ 24 h 24"/>
                          <a:gd name="T6" fmla="*/ 20 w 20"/>
                          <a:gd name="T7" fmla="*/ 0 h 24"/>
                        </a:gdLst>
                        <a:ahLst/>
                        <a:cxnLst>
                          <a:cxn ang="0">
                            <a:pos x="T0" y="T1"/>
                          </a:cxn>
                          <a:cxn ang="0">
                            <a:pos x="T2" y="T3"/>
                          </a:cxn>
                          <a:cxn ang="0">
                            <a:pos x="T4" y="T5"/>
                          </a:cxn>
                          <a:cxn ang="0">
                            <a:pos x="T6" y="T7"/>
                          </a:cxn>
                        </a:cxnLst>
                        <a:rect l="0" t="0" r="r" b="b"/>
                        <a:pathLst>
                          <a:path w="20" h="24">
                            <a:moveTo>
                              <a:pt x="20" y="0"/>
                            </a:moveTo>
                            <a:lnTo>
                              <a:pt x="0" y="0"/>
                            </a:lnTo>
                            <a:lnTo>
                              <a:pt x="3" y="24"/>
                            </a:lnTo>
                            <a:lnTo>
                              <a:pt x="20" y="0"/>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3" name="Group 55"/>
                      <p:cNvGrpSpPr>
                        <a:grpSpLocks/>
                      </p:cNvGrpSpPr>
                      <p:nvPr/>
                    </p:nvGrpSpPr>
                    <p:grpSpPr bwMode="auto">
                      <a:xfrm>
                        <a:off x="123" y="167"/>
                        <a:ext cx="676" cy="490"/>
                        <a:chOff x="123" y="167"/>
                        <a:chExt cx="676" cy="490"/>
                      </a:xfrm>
                    </p:grpSpPr>
                    <p:grpSp>
                      <p:nvGrpSpPr>
                        <p:cNvPr id="24" name="Group 56"/>
                        <p:cNvGrpSpPr>
                          <a:grpSpLocks/>
                        </p:cNvGrpSpPr>
                        <p:nvPr/>
                      </p:nvGrpSpPr>
                      <p:grpSpPr bwMode="auto">
                        <a:xfrm>
                          <a:off x="123" y="167"/>
                          <a:ext cx="676" cy="490"/>
                          <a:chOff x="123" y="167"/>
                          <a:chExt cx="676" cy="490"/>
                        </a:xfrm>
                      </p:grpSpPr>
                      <p:sp>
                        <p:nvSpPr>
                          <p:cNvPr id="26" name="Freeform 57"/>
                          <p:cNvSpPr>
                            <a:spLocks/>
                          </p:cNvSpPr>
                          <p:nvPr/>
                        </p:nvSpPr>
                        <p:spPr bwMode="auto">
                          <a:xfrm>
                            <a:off x="521" y="332"/>
                            <a:ext cx="27" cy="35"/>
                          </a:xfrm>
                          <a:custGeom>
                            <a:avLst/>
                            <a:gdLst>
                              <a:gd name="T0" fmla="*/ 0 w 27"/>
                              <a:gd name="T1" fmla="*/ 2 h 35"/>
                              <a:gd name="T2" fmla="*/ 15 w 27"/>
                              <a:gd name="T3" fmla="*/ 0 h 35"/>
                              <a:gd name="T4" fmla="*/ 27 w 27"/>
                              <a:gd name="T5" fmla="*/ 23 h 35"/>
                              <a:gd name="T6" fmla="*/ 15 w 27"/>
                              <a:gd name="T7" fmla="*/ 35 h 35"/>
                              <a:gd name="T8" fmla="*/ 0 w 27"/>
                              <a:gd name="T9" fmla="*/ 2 h 35"/>
                            </a:gdLst>
                            <a:ahLst/>
                            <a:cxnLst>
                              <a:cxn ang="0">
                                <a:pos x="T0" y="T1"/>
                              </a:cxn>
                              <a:cxn ang="0">
                                <a:pos x="T2" y="T3"/>
                              </a:cxn>
                              <a:cxn ang="0">
                                <a:pos x="T4" y="T5"/>
                              </a:cxn>
                              <a:cxn ang="0">
                                <a:pos x="T6" y="T7"/>
                              </a:cxn>
                              <a:cxn ang="0">
                                <a:pos x="T8" y="T9"/>
                              </a:cxn>
                            </a:cxnLst>
                            <a:rect l="0" t="0" r="r" b="b"/>
                            <a:pathLst>
                              <a:path w="27" h="35">
                                <a:moveTo>
                                  <a:pt x="0" y="2"/>
                                </a:moveTo>
                                <a:lnTo>
                                  <a:pt x="15" y="0"/>
                                </a:lnTo>
                                <a:lnTo>
                                  <a:pt x="27" y="23"/>
                                </a:lnTo>
                                <a:lnTo>
                                  <a:pt x="15" y="35"/>
                                </a:lnTo>
                                <a:lnTo>
                                  <a:pt x="0" y="2"/>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7" name="Group 58"/>
                          <p:cNvGrpSpPr>
                            <a:grpSpLocks/>
                          </p:cNvGrpSpPr>
                          <p:nvPr/>
                        </p:nvGrpSpPr>
                        <p:grpSpPr bwMode="auto">
                          <a:xfrm>
                            <a:off x="123" y="167"/>
                            <a:ext cx="676" cy="490"/>
                            <a:chOff x="116" y="132"/>
                            <a:chExt cx="676" cy="490"/>
                          </a:xfrm>
                        </p:grpSpPr>
                        <p:grpSp>
                          <p:nvGrpSpPr>
                            <p:cNvPr id="28" name="Group 59"/>
                            <p:cNvGrpSpPr>
                              <a:grpSpLocks/>
                            </p:cNvGrpSpPr>
                            <p:nvPr/>
                          </p:nvGrpSpPr>
                          <p:grpSpPr bwMode="auto">
                            <a:xfrm>
                              <a:off x="116" y="132"/>
                              <a:ext cx="676" cy="490"/>
                              <a:chOff x="115" y="133"/>
                              <a:chExt cx="676" cy="490"/>
                            </a:xfrm>
                          </p:grpSpPr>
                          <p:sp>
                            <p:nvSpPr>
                              <p:cNvPr id="30" name="Freeform 60"/>
                              <p:cNvSpPr>
                                <a:spLocks/>
                              </p:cNvSpPr>
                              <p:nvPr/>
                            </p:nvSpPr>
                            <p:spPr bwMode="auto">
                              <a:xfrm>
                                <a:off x="644" y="259"/>
                                <a:ext cx="21" cy="40"/>
                              </a:xfrm>
                              <a:custGeom>
                                <a:avLst/>
                                <a:gdLst>
                                  <a:gd name="T0" fmla="*/ 17 w 21"/>
                                  <a:gd name="T1" fmla="*/ 32 h 40"/>
                                  <a:gd name="T2" fmla="*/ 21 w 21"/>
                                  <a:gd name="T3" fmla="*/ 1 h 40"/>
                                  <a:gd name="T4" fmla="*/ 11 w 21"/>
                                  <a:gd name="T5" fmla="*/ 0 h 40"/>
                                  <a:gd name="T6" fmla="*/ 0 w 21"/>
                                  <a:gd name="T7" fmla="*/ 30 h 40"/>
                                  <a:gd name="T8" fmla="*/ 0 w 21"/>
                                  <a:gd name="T9" fmla="*/ 40 h 40"/>
                                  <a:gd name="T10" fmla="*/ 19 w 21"/>
                                  <a:gd name="T11" fmla="*/ 40 h 40"/>
                                  <a:gd name="T12" fmla="*/ 17 w 21"/>
                                  <a:gd name="T13" fmla="*/ 32 h 40"/>
                                </a:gdLst>
                                <a:ahLst/>
                                <a:cxnLst>
                                  <a:cxn ang="0">
                                    <a:pos x="T0" y="T1"/>
                                  </a:cxn>
                                  <a:cxn ang="0">
                                    <a:pos x="T2" y="T3"/>
                                  </a:cxn>
                                  <a:cxn ang="0">
                                    <a:pos x="T4" y="T5"/>
                                  </a:cxn>
                                  <a:cxn ang="0">
                                    <a:pos x="T6" y="T7"/>
                                  </a:cxn>
                                  <a:cxn ang="0">
                                    <a:pos x="T8" y="T9"/>
                                  </a:cxn>
                                  <a:cxn ang="0">
                                    <a:pos x="T10" y="T11"/>
                                  </a:cxn>
                                  <a:cxn ang="0">
                                    <a:pos x="T12" y="T13"/>
                                  </a:cxn>
                                </a:cxnLst>
                                <a:rect l="0" t="0" r="r" b="b"/>
                                <a:pathLst>
                                  <a:path w="21" h="40">
                                    <a:moveTo>
                                      <a:pt x="17" y="32"/>
                                    </a:moveTo>
                                    <a:lnTo>
                                      <a:pt x="21" y="1"/>
                                    </a:lnTo>
                                    <a:lnTo>
                                      <a:pt x="11" y="0"/>
                                    </a:lnTo>
                                    <a:lnTo>
                                      <a:pt x="0" y="30"/>
                                    </a:lnTo>
                                    <a:lnTo>
                                      <a:pt x="0" y="40"/>
                                    </a:lnTo>
                                    <a:lnTo>
                                      <a:pt x="19" y="40"/>
                                    </a:lnTo>
                                    <a:lnTo>
                                      <a:pt x="17" y="32"/>
                                    </a:lnTo>
                                    <a:close/>
                                  </a:path>
                                </a:pathLst>
                              </a:custGeom>
                              <a:solidFill>
                                <a:srgbClr val="0000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1"/>
                              <p:cNvSpPr>
                                <a:spLocks/>
                              </p:cNvSpPr>
                              <p:nvPr/>
                            </p:nvSpPr>
                            <p:spPr bwMode="auto">
                              <a:xfrm>
                                <a:off x="605" y="288"/>
                                <a:ext cx="43" cy="22"/>
                              </a:xfrm>
                              <a:custGeom>
                                <a:avLst/>
                                <a:gdLst>
                                  <a:gd name="T0" fmla="*/ 38 w 43"/>
                                  <a:gd name="T1" fmla="*/ 0 h 22"/>
                                  <a:gd name="T2" fmla="*/ 10 w 43"/>
                                  <a:gd name="T3" fmla="*/ 0 h 22"/>
                                  <a:gd name="T4" fmla="*/ 0 w 43"/>
                                  <a:gd name="T5" fmla="*/ 13 h 22"/>
                                  <a:gd name="T6" fmla="*/ 7 w 43"/>
                                  <a:gd name="T7" fmla="*/ 22 h 22"/>
                                  <a:gd name="T8" fmla="*/ 14 w 43"/>
                                  <a:gd name="T9" fmla="*/ 11 h 22"/>
                                  <a:gd name="T10" fmla="*/ 43 w 43"/>
                                  <a:gd name="T11" fmla="*/ 11 h 22"/>
                                  <a:gd name="T12" fmla="*/ 43 w 43"/>
                                  <a:gd name="T13" fmla="*/ 0 h 22"/>
                                  <a:gd name="T14" fmla="*/ 38 w 4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22">
                                    <a:moveTo>
                                      <a:pt x="38" y="0"/>
                                    </a:moveTo>
                                    <a:lnTo>
                                      <a:pt x="10" y="0"/>
                                    </a:lnTo>
                                    <a:lnTo>
                                      <a:pt x="0" y="13"/>
                                    </a:lnTo>
                                    <a:lnTo>
                                      <a:pt x="7" y="22"/>
                                    </a:lnTo>
                                    <a:lnTo>
                                      <a:pt x="14" y="11"/>
                                    </a:lnTo>
                                    <a:lnTo>
                                      <a:pt x="43" y="11"/>
                                    </a:lnTo>
                                    <a:lnTo>
                                      <a:pt x="43" y="0"/>
                                    </a:lnTo>
                                    <a:lnTo>
                                      <a:pt x="38" y="0"/>
                                    </a:lnTo>
                                    <a:close/>
                                  </a:path>
                                </a:pathLst>
                              </a:custGeom>
                              <a:solidFill>
                                <a:srgbClr val="0000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Group 62"/>
                              <p:cNvGrpSpPr>
                                <a:grpSpLocks/>
                              </p:cNvGrpSpPr>
                              <p:nvPr/>
                            </p:nvGrpSpPr>
                            <p:grpSpPr bwMode="auto">
                              <a:xfrm>
                                <a:off x="115" y="133"/>
                                <a:ext cx="676" cy="490"/>
                                <a:chOff x="115" y="133"/>
                                <a:chExt cx="676" cy="490"/>
                              </a:xfrm>
                            </p:grpSpPr>
                            <p:grpSp>
                              <p:nvGrpSpPr>
                                <p:cNvPr id="33" name="Group 63"/>
                                <p:cNvGrpSpPr>
                                  <a:grpSpLocks/>
                                </p:cNvGrpSpPr>
                                <p:nvPr/>
                              </p:nvGrpSpPr>
                              <p:grpSpPr bwMode="auto">
                                <a:xfrm>
                                  <a:off x="115" y="133"/>
                                  <a:ext cx="676" cy="490"/>
                                  <a:chOff x="114" y="134"/>
                                  <a:chExt cx="676" cy="490"/>
                                </a:xfrm>
                              </p:grpSpPr>
                              <p:sp>
                                <p:nvSpPr>
                                  <p:cNvPr id="35" name="Freeform 64"/>
                                  <p:cNvSpPr>
                                    <a:spLocks/>
                                  </p:cNvSpPr>
                                  <p:nvPr/>
                                </p:nvSpPr>
                                <p:spPr bwMode="auto">
                                  <a:xfrm>
                                    <a:off x="422" y="297"/>
                                    <a:ext cx="27" cy="11"/>
                                  </a:xfrm>
                                  <a:custGeom>
                                    <a:avLst/>
                                    <a:gdLst>
                                      <a:gd name="T0" fmla="*/ 4 w 27"/>
                                      <a:gd name="T1" fmla="*/ 1 h 11"/>
                                      <a:gd name="T2" fmla="*/ 0 w 27"/>
                                      <a:gd name="T3" fmla="*/ 11 h 11"/>
                                      <a:gd name="T4" fmla="*/ 27 w 27"/>
                                      <a:gd name="T5" fmla="*/ 10 h 11"/>
                                      <a:gd name="T6" fmla="*/ 22 w 27"/>
                                      <a:gd name="T7" fmla="*/ 0 h 11"/>
                                      <a:gd name="T8" fmla="*/ 4 w 27"/>
                                      <a:gd name="T9" fmla="*/ 1 h 11"/>
                                    </a:gdLst>
                                    <a:ahLst/>
                                    <a:cxnLst>
                                      <a:cxn ang="0">
                                        <a:pos x="T0" y="T1"/>
                                      </a:cxn>
                                      <a:cxn ang="0">
                                        <a:pos x="T2" y="T3"/>
                                      </a:cxn>
                                      <a:cxn ang="0">
                                        <a:pos x="T4" y="T5"/>
                                      </a:cxn>
                                      <a:cxn ang="0">
                                        <a:pos x="T6" y="T7"/>
                                      </a:cxn>
                                      <a:cxn ang="0">
                                        <a:pos x="T8" y="T9"/>
                                      </a:cxn>
                                    </a:cxnLst>
                                    <a:rect l="0" t="0" r="r" b="b"/>
                                    <a:pathLst>
                                      <a:path w="27" h="11">
                                        <a:moveTo>
                                          <a:pt x="4" y="1"/>
                                        </a:moveTo>
                                        <a:lnTo>
                                          <a:pt x="0" y="11"/>
                                        </a:lnTo>
                                        <a:lnTo>
                                          <a:pt x="27" y="10"/>
                                        </a:lnTo>
                                        <a:lnTo>
                                          <a:pt x="22" y="0"/>
                                        </a:lnTo>
                                        <a:lnTo>
                                          <a:pt x="4" y="1"/>
                                        </a:lnTo>
                                        <a:close/>
                                      </a:path>
                                    </a:pathLst>
                                  </a:custGeom>
                                  <a:solidFill>
                                    <a:srgbClr val="FFCC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6" name="Group 65"/>
                                  <p:cNvGrpSpPr>
                                    <a:grpSpLocks/>
                                  </p:cNvGrpSpPr>
                                  <p:nvPr/>
                                </p:nvGrpSpPr>
                                <p:grpSpPr bwMode="auto">
                                  <a:xfrm>
                                    <a:off x="114" y="134"/>
                                    <a:ext cx="676" cy="490"/>
                                    <a:chOff x="114" y="134"/>
                                    <a:chExt cx="676" cy="490"/>
                                  </a:xfrm>
                                </p:grpSpPr>
                                <p:grpSp>
                                  <p:nvGrpSpPr>
                                    <p:cNvPr id="39" name="Group 66"/>
                                    <p:cNvGrpSpPr>
                                      <a:grpSpLocks/>
                                    </p:cNvGrpSpPr>
                                    <p:nvPr/>
                                  </p:nvGrpSpPr>
                                  <p:grpSpPr bwMode="auto">
                                    <a:xfrm>
                                      <a:off x="300" y="134"/>
                                      <a:ext cx="437" cy="344"/>
                                      <a:chOff x="300" y="134"/>
                                      <a:chExt cx="437" cy="344"/>
                                    </a:xfrm>
                                  </p:grpSpPr>
                                  <p:grpSp>
                                    <p:nvGrpSpPr>
                                      <p:cNvPr id="340" name="Group 67"/>
                                      <p:cNvGrpSpPr>
                                        <a:grpSpLocks/>
                                      </p:cNvGrpSpPr>
                                      <p:nvPr/>
                                    </p:nvGrpSpPr>
                                    <p:grpSpPr bwMode="auto">
                                      <a:xfrm>
                                        <a:off x="300" y="301"/>
                                        <a:ext cx="399" cy="177"/>
                                        <a:chOff x="300" y="301"/>
                                        <a:chExt cx="399" cy="177"/>
                                      </a:xfrm>
                                    </p:grpSpPr>
                                    <p:sp>
                                      <p:nvSpPr>
                                        <p:cNvPr id="357" name="Freeform 68"/>
                                        <p:cNvSpPr>
                                          <a:spLocks/>
                                        </p:cNvSpPr>
                                        <p:nvPr/>
                                      </p:nvSpPr>
                                      <p:spPr bwMode="auto">
                                        <a:xfrm>
                                          <a:off x="358" y="301"/>
                                          <a:ext cx="341" cy="158"/>
                                        </a:xfrm>
                                        <a:custGeom>
                                          <a:avLst/>
                                          <a:gdLst>
                                            <a:gd name="T0" fmla="*/ 126 w 341"/>
                                            <a:gd name="T1" fmla="*/ 2 h 158"/>
                                            <a:gd name="T2" fmla="*/ 154 w 341"/>
                                            <a:gd name="T3" fmla="*/ 0 h 158"/>
                                            <a:gd name="T4" fmla="*/ 170 w 341"/>
                                            <a:gd name="T5" fmla="*/ 33 h 158"/>
                                            <a:gd name="T6" fmla="*/ 171 w 341"/>
                                            <a:gd name="T7" fmla="*/ 74 h 158"/>
                                            <a:gd name="T8" fmla="*/ 179 w 341"/>
                                            <a:gd name="T9" fmla="*/ 88 h 158"/>
                                            <a:gd name="T10" fmla="*/ 341 w 341"/>
                                            <a:gd name="T11" fmla="*/ 101 h 158"/>
                                            <a:gd name="T12" fmla="*/ 339 w 341"/>
                                            <a:gd name="T13" fmla="*/ 123 h 158"/>
                                            <a:gd name="T14" fmla="*/ 337 w 341"/>
                                            <a:gd name="T15" fmla="*/ 147 h 158"/>
                                            <a:gd name="T16" fmla="*/ 30 w 341"/>
                                            <a:gd name="T17" fmla="*/ 158 h 158"/>
                                            <a:gd name="T18" fmla="*/ 25 w 341"/>
                                            <a:gd name="T19" fmla="*/ 139 h 158"/>
                                            <a:gd name="T20" fmla="*/ 0 w 341"/>
                                            <a:gd name="T21" fmla="*/ 23 h 158"/>
                                            <a:gd name="T22" fmla="*/ 2 w 341"/>
                                            <a:gd name="T23" fmla="*/ 32 h 158"/>
                                            <a:gd name="T24" fmla="*/ 126 w 341"/>
                                            <a:gd name="T25" fmla="*/ 31 h 158"/>
                                            <a:gd name="T26" fmla="*/ 126 w 341"/>
                                            <a:gd name="T27"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1" h="158">
                                              <a:moveTo>
                                                <a:pt x="126" y="2"/>
                                              </a:moveTo>
                                              <a:lnTo>
                                                <a:pt x="154" y="0"/>
                                              </a:lnTo>
                                              <a:lnTo>
                                                <a:pt x="170" y="33"/>
                                              </a:lnTo>
                                              <a:lnTo>
                                                <a:pt x="171" y="74"/>
                                              </a:lnTo>
                                              <a:lnTo>
                                                <a:pt x="179" y="88"/>
                                              </a:lnTo>
                                              <a:lnTo>
                                                <a:pt x="341" y="101"/>
                                              </a:lnTo>
                                              <a:lnTo>
                                                <a:pt x="339" y="123"/>
                                              </a:lnTo>
                                              <a:lnTo>
                                                <a:pt x="337" y="147"/>
                                              </a:lnTo>
                                              <a:lnTo>
                                                <a:pt x="30" y="158"/>
                                              </a:lnTo>
                                              <a:lnTo>
                                                <a:pt x="25" y="139"/>
                                              </a:lnTo>
                                              <a:lnTo>
                                                <a:pt x="0" y="23"/>
                                              </a:lnTo>
                                              <a:lnTo>
                                                <a:pt x="2" y="32"/>
                                              </a:lnTo>
                                              <a:lnTo>
                                                <a:pt x="126" y="31"/>
                                              </a:lnTo>
                                              <a:lnTo>
                                                <a:pt x="126" y="2"/>
                                              </a:lnTo>
                                              <a:close/>
                                            </a:path>
                                          </a:pathLst>
                                        </a:custGeom>
                                        <a:gradFill rotWithShape="1">
                                          <a:gsLst>
                                            <a:gs pos="0">
                                              <a:srgbClr val="FFCC00"/>
                                            </a:gs>
                                            <a:gs pos="100000">
                                              <a:srgbClr val="FFCC00">
                                                <a:gamma/>
                                                <a:shade val="0"/>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58" name="Group 69"/>
                                        <p:cNvGrpSpPr>
                                          <a:grpSpLocks/>
                                        </p:cNvGrpSpPr>
                                        <p:nvPr/>
                                      </p:nvGrpSpPr>
                                      <p:grpSpPr bwMode="auto">
                                        <a:xfrm>
                                          <a:off x="300" y="302"/>
                                          <a:ext cx="238" cy="176"/>
                                          <a:chOff x="300" y="303"/>
                                          <a:chExt cx="238" cy="176"/>
                                        </a:xfrm>
                                      </p:grpSpPr>
                                      <p:grpSp>
                                        <p:nvGrpSpPr>
                                          <p:cNvPr id="359" name="Group 70"/>
                                          <p:cNvGrpSpPr>
                                            <a:grpSpLocks/>
                                          </p:cNvGrpSpPr>
                                          <p:nvPr/>
                                        </p:nvGrpSpPr>
                                        <p:grpSpPr bwMode="auto">
                                          <a:xfrm>
                                            <a:off x="302" y="303"/>
                                            <a:ext cx="236" cy="176"/>
                                            <a:chOff x="302" y="303"/>
                                            <a:chExt cx="236" cy="176"/>
                                          </a:xfrm>
                                        </p:grpSpPr>
                                        <p:grpSp>
                                          <p:nvGrpSpPr>
                                            <p:cNvPr id="361" name="Group 71"/>
                                            <p:cNvGrpSpPr>
                                              <a:grpSpLocks/>
                                            </p:cNvGrpSpPr>
                                            <p:nvPr/>
                                          </p:nvGrpSpPr>
                                          <p:grpSpPr bwMode="auto">
                                            <a:xfrm>
                                              <a:off x="302" y="303"/>
                                              <a:ext cx="236" cy="176"/>
                                              <a:chOff x="302" y="303"/>
                                              <a:chExt cx="236" cy="176"/>
                                            </a:xfrm>
                                          </p:grpSpPr>
                                          <p:grpSp>
                                            <p:nvGrpSpPr>
                                              <p:cNvPr id="364" name="Group 72"/>
                                              <p:cNvGrpSpPr>
                                                <a:grpSpLocks/>
                                              </p:cNvGrpSpPr>
                                              <p:nvPr/>
                                            </p:nvGrpSpPr>
                                            <p:grpSpPr bwMode="auto">
                                              <a:xfrm>
                                                <a:off x="302" y="303"/>
                                                <a:ext cx="212" cy="176"/>
                                                <a:chOff x="302" y="303"/>
                                                <a:chExt cx="212" cy="176"/>
                                              </a:xfrm>
                                            </p:grpSpPr>
                                            <p:grpSp>
                                              <p:nvGrpSpPr>
                                                <p:cNvPr id="376" name="Group 73"/>
                                                <p:cNvGrpSpPr>
                                                  <a:grpSpLocks/>
                                                </p:cNvGrpSpPr>
                                                <p:nvPr/>
                                              </p:nvGrpSpPr>
                                              <p:grpSpPr bwMode="auto">
                                                <a:xfrm>
                                                  <a:off x="359" y="303"/>
                                                  <a:ext cx="155" cy="92"/>
                                                  <a:chOff x="359" y="303"/>
                                                  <a:chExt cx="155" cy="92"/>
                                                </a:xfrm>
                                              </p:grpSpPr>
                                              <p:grpSp>
                                                <p:nvGrpSpPr>
                                                  <p:cNvPr id="378" name="Group 74"/>
                                                  <p:cNvGrpSpPr>
                                                    <a:grpSpLocks/>
                                                  </p:cNvGrpSpPr>
                                                  <p:nvPr/>
                                                </p:nvGrpSpPr>
                                                <p:grpSpPr bwMode="auto">
                                                  <a:xfrm>
                                                    <a:off x="359" y="303"/>
                                                    <a:ext cx="155" cy="81"/>
                                                    <a:chOff x="360" y="303"/>
                                                    <a:chExt cx="155" cy="81"/>
                                                  </a:xfrm>
                                                </p:grpSpPr>
                                                <p:sp>
                                                  <p:nvSpPr>
                                                    <p:cNvPr id="380" name="Freeform 75"/>
                                                    <p:cNvSpPr>
                                                      <a:spLocks/>
                                                    </p:cNvSpPr>
                                                    <p:nvPr/>
                                                  </p:nvSpPr>
                                                  <p:spPr bwMode="auto">
                                                    <a:xfrm flipH="1">
                                                      <a:off x="360" y="332"/>
                                                      <a:ext cx="125" cy="52"/>
                                                    </a:xfrm>
                                                    <a:custGeom>
                                                      <a:avLst/>
                                                      <a:gdLst>
                                                        <a:gd name="T0" fmla="*/ 0 w 125"/>
                                                        <a:gd name="T1" fmla="*/ 1 h 52"/>
                                                        <a:gd name="T2" fmla="*/ 11 w 125"/>
                                                        <a:gd name="T3" fmla="*/ 52 h 52"/>
                                                        <a:gd name="T4" fmla="*/ 120 w 125"/>
                                                        <a:gd name="T5" fmla="*/ 49 h 52"/>
                                                        <a:gd name="T6" fmla="*/ 125 w 125"/>
                                                        <a:gd name="T7" fmla="*/ 0 h 52"/>
                                                        <a:gd name="T8" fmla="*/ 0 w 125"/>
                                                        <a:gd name="T9" fmla="*/ 1 h 52"/>
                                                      </a:gdLst>
                                                      <a:ahLst/>
                                                      <a:cxnLst>
                                                        <a:cxn ang="0">
                                                          <a:pos x="T0" y="T1"/>
                                                        </a:cxn>
                                                        <a:cxn ang="0">
                                                          <a:pos x="T2" y="T3"/>
                                                        </a:cxn>
                                                        <a:cxn ang="0">
                                                          <a:pos x="T4" y="T5"/>
                                                        </a:cxn>
                                                        <a:cxn ang="0">
                                                          <a:pos x="T6" y="T7"/>
                                                        </a:cxn>
                                                        <a:cxn ang="0">
                                                          <a:pos x="T8" y="T9"/>
                                                        </a:cxn>
                                                      </a:cxnLst>
                                                      <a:rect l="0" t="0" r="r" b="b"/>
                                                      <a:pathLst>
                                                        <a:path w="125" h="52">
                                                          <a:moveTo>
                                                            <a:pt x="0" y="1"/>
                                                          </a:moveTo>
                                                          <a:lnTo>
                                                            <a:pt x="11" y="52"/>
                                                          </a:lnTo>
                                                          <a:lnTo>
                                                            <a:pt x="120" y="49"/>
                                                          </a:lnTo>
                                                          <a:lnTo>
                                                            <a:pt x="125" y="0"/>
                                                          </a:lnTo>
                                                          <a:lnTo>
                                                            <a:pt x="0" y="1"/>
                                                          </a:lnTo>
                                                          <a:close/>
                                                        </a:path>
                                                      </a:pathLst>
                                                    </a:custGeom>
                                                    <a:gradFill rotWithShape="1">
                                                      <a:gsLst>
                                                        <a:gs pos="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81" name="Group 76"/>
                                                    <p:cNvGrpSpPr>
                                                      <a:grpSpLocks/>
                                                    </p:cNvGrpSpPr>
                                                    <p:nvPr/>
                                                  </p:nvGrpSpPr>
                                                  <p:grpSpPr bwMode="auto">
                                                    <a:xfrm>
                                                      <a:off x="360" y="303"/>
                                                      <a:ext cx="155" cy="64"/>
                                                      <a:chOff x="360" y="303"/>
                                                      <a:chExt cx="155" cy="64"/>
                                                    </a:xfrm>
                                                  </p:grpSpPr>
                                                  <p:grpSp>
                                                    <p:nvGrpSpPr>
                                                      <p:cNvPr id="382" name="Group 77"/>
                                                      <p:cNvGrpSpPr>
                                                        <a:grpSpLocks/>
                                                      </p:cNvGrpSpPr>
                                                      <p:nvPr/>
                                                    </p:nvGrpSpPr>
                                                    <p:grpSpPr bwMode="auto">
                                                      <a:xfrm>
                                                        <a:off x="360" y="303"/>
                                                        <a:ext cx="155" cy="64"/>
                                                        <a:chOff x="360" y="303"/>
                                                        <a:chExt cx="155" cy="64"/>
                                                      </a:xfrm>
                                                    </p:grpSpPr>
                                                    <p:grpSp>
                                                      <p:nvGrpSpPr>
                                                        <p:cNvPr id="384" name="Group 78"/>
                                                        <p:cNvGrpSpPr>
                                                          <a:grpSpLocks/>
                                                        </p:cNvGrpSpPr>
                                                        <p:nvPr/>
                                                      </p:nvGrpSpPr>
                                                      <p:grpSpPr bwMode="auto">
                                                        <a:xfrm>
                                                          <a:off x="360" y="303"/>
                                                          <a:ext cx="155" cy="64"/>
                                                          <a:chOff x="360" y="303"/>
                                                          <a:chExt cx="155" cy="64"/>
                                                        </a:xfrm>
                                                      </p:grpSpPr>
                                                      <p:grpSp>
                                                        <p:nvGrpSpPr>
                                                          <p:cNvPr id="386" name="Group 79"/>
                                                          <p:cNvGrpSpPr>
                                                            <a:grpSpLocks/>
                                                          </p:cNvGrpSpPr>
                                                          <p:nvPr/>
                                                        </p:nvGrpSpPr>
                                                        <p:grpSpPr bwMode="auto">
                                                          <a:xfrm>
                                                            <a:off x="360" y="303"/>
                                                            <a:ext cx="125" cy="30"/>
                                                            <a:chOff x="360" y="303"/>
                                                            <a:chExt cx="125" cy="30"/>
                                                          </a:xfrm>
                                                        </p:grpSpPr>
                                                        <p:sp>
                                                          <p:nvSpPr>
                                                            <p:cNvPr id="388" name="Freeform 80"/>
                                                            <p:cNvSpPr>
                                                              <a:spLocks/>
                                                            </p:cNvSpPr>
                                                            <p:nvPr/>
                                                          </p:nvSpPr>
                                                          <p:spPr bwMode="auto">
                                                            <a:xfrm>
                                                              <a:off x="360" y="303"/>
                                                              <a:ext cx="125" cy="30"/>
                                                            </a:xfrm>
                                                            <a:custGeom>
                                                              <a:avLst/>
                                                              <a:gdLst>
                                                                <a:gd name="T0" fmla="*/ 0 w 125"/>
                                                                <a:gd name="T1" fmla="*/ 22 h 30"/>
                                                                <a:gd name="T2" fmla="*/ 125 w 125"/>
                                                                <a:gd name="T3" fmla="*/ 0 h 30"/>
                                                                <a:gd name="T4" fmla="*/ 125 w 125"/>
                                                                <a:gd name="T5" fmla="*/ 29 h 30"/>
                                                                <a:gd name="T6" fmla="*/ 1 w 125"/>
                                                                <a:gd name="T7" fmla="*/ 30 h 30"/>
                                                                <a:gd name="T8" fmla="*/ 0 w 125"/>
                                                                <a:gd name="T9" fmla="*/ 22 h 30"/>
                                                              </a:gdLst>
                                                              <a:ahLst/>
                                                              <a:cxnLst>
                                                                <a:cxn ang="0">
                                                                  <a:pos x="T0" y="T1"/>
                                                                </a:cxn>
                                                                <a:cxn ang="0">
                                                                  <a:pos x="T2" y="T3"/>
                                                                </a:cxn>
                                                                <a:cxn ang="0">
                                                                  <a:pos x="T4" y="T5"/>
                                                                </a:cxn>
                                                                <a:cxn ang="0">
                                                                  <a:pos x="T6" y="T7"/>
                                                                </a:cxn>
                                                                <a:cxn ang="0">
                                                                  <a:pos x="T8" y="T9"/>
                                                                </a:cxn>
                                                              </a:cxnLst>
                                                              <a:rect l="0" t="0" r="r" b="b"/>
                                                              <a:pathLst>
                                                                <a:path w="125" h="30">
                                                                  <a:moveTo>
                                                                    <a:pt x="0" y="22"/>
                                                                  </a:moveTo>
                                                                  <a:lnTo>
                                                                    <a:pt x="125" y="0"/>
                                                                  </a:lnTo>
                                                                  <a:lnTo>
                                                                    <a:pt x="125" y="29"/>
                                                                  </a:lnTo>
                                                                  <a:lnTo>
                                                                    <a:pt x="1" y="30"/>
                                                                  </a:lnTo>
                                                                  <a:lnTo>
                                                                    <a:pt x="0" y="22"/>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89" name="Rectangle 81"/>
                                                            <p:cNvSpPr>
                                                              <a:spLocks noChangeArrowheads="1"/>
                                                            </p:cNvSpPr>
                                                            <p:nvPr/>
                                                          </p:nvSpPr>
                                                          <p:spPr bwMode="auto">
                                                            <a:xfrm>
                                                              <a:off x="400" y="322"/>
                                                              <a:ext cx="61" cy="8"/>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87" name="Rectangle 82"/>
                                                          <p:cNvSpPr>
                                                            <a:spLocks noChangeArrowheads="1"/>
                                                          </p:cNvSpPr>
                                                          <p:nvPr/>
                                                        </p:nvSpPr>
                                                        <p:spPr bwMode="auto">
                                                          <a:xfrm>
                                                            <a:off x="511" y="310"/>
                                                            <a:ext cx="4" cy="57"/>
                                                          </a:xfrm>
                                                          <a:prstGeom prst="rect">
                                                            <a:avLst/>
                                                          </a:prstGeom>
                                                          <a:gradFill rotWithShape="1">
                                                            <a:gsLst>
                                                              <a:gs pos="0">
                                                                <a:srgbClr val="FFCC00"/>
                                                              </a:gs>
                                                              <a:gs pos="50000">
                                                                <a:srgbClr val="FFCC00">
                                                                  <a:gamma/>
                                                                  <a:shade val="46275"/>
                                                                  <a:invGamma/>
                                                                </a:srgbClr>
                                                              </a:gs>
                                                              <a:gs pos="100000">
                                                                <a:srgbClr val="FFCC00"/>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85" name="Oval 83"/>
                                                        <p:cNvSpPr>
                                                          <a:spLocks noChangeArrowheads="1"/>
                                                        </p:cNvSpPr>
                                                        <p:nvPr/>
                                                      </p:nvSpPr>
                                                      <p:spPr bwMode="auto">
                                                        <a:xfrm>
                                                          <a:off x="367" y="337"/>
                                                          <a:ext cx="18" cy="19"/>
                                                        </a:xfrm>
                                                        <a:prstGeom prst="ellipse">
                                                          <a:avLst/>
                                                        </a:prstGeom>
                                                        <a:solidFill>
                                                          <a:srgbClr val="3366FF"/>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83" name="Rectangle 84"/>
                                                      <p:cNvSpPr>
                                                        <a:spLocks noChangeArrowheads="1"/>
                                                      </p:cNvSpPr>
                                                      <p:nvPr/>
                                                    </p:nvSpPr>
                                                    <p:spPr bwMode="auto">
                                                      <a:xfrm>
                                                        <a:off x="421" y="354"/>
                                                        <a:ext cx="17" cy="8"/>
                                                      </a:xfrm>
                                                      <a:prstGeom prst="rect">
                                                        <a:avLst/>
                                                      </a:prstGeom>
                                                      <a:solidFill>
                                                        <a:srgbClr val="333333"/>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379" name="Freeform 85"/>
                                                  <p:cNvSpPr>
                                                    <a:spLocks/>
                                                  </p:cNvSpPr>
                                                  <p:nvPr/>
                                                </p:nvSpPr>
                                                <p:spPr bwMode="auto">
                                                  <a:xfrm>
                                                    <a:off x="370" y="381"/>
                                                    <a:ext cx="109" cy="14"/>
                                                  </a:xfrm>
                                                  <a:custGeom>
                                                    <a:avLst/>
                                                    <a:gdLst>
                                                      <a:gd name="T0" fmla="*/ 0 w 109"/>
                                                      <a:gd name="T1" fmla="*/ 3 h 14"/>
                                                      <a:gd name="T2" fmla="*/ 4 w 109"/>
                                                      <a:gd name="T3" fmla="*/ 14 h 14"/>
                                                      <a:gd name="T4" fmla="*/ 108 w 109"/>
                                                      <a:gd name="T5" fmla="*/ 14 h 14"/>
                                                      <a:gd name="T6" fmla="*/ 109 w 109"/>
                                                      <a:gd name="T7" fmla="*/ 0 h 14"/>
                                                      <a:gd name="T8" fmla="*/ 0 w 109"/>
                                                      <a:gd name="T9" fmla="*/ 3 h 14"/>
                                                    </a:gdLst>
                                                    <a:ahLst/>
                                                    <a:cxnLst>
                                                      <a:cxn ang="0">
                                                        <a:pos x="T0" y="T1"/>
                                                      </a:cxn>
                                                      <a:cxn ang="0">
                                                        <a:pos x="T2" y="T3"/>
                                                      </a:cxn>
                                                      <a:cxn ang="0">
                                                        <a:pos x="T4" y="T5"/>
                                                      </a:cxn>
                                                      <a:cxn ang="0">
                                                        <a:pos x="T6" y="T7"/>
                                                      </a:cxn>
                                                      <a:cxn ang="0">
                                                        <a:pos x="T8" y="T9"/>
                                                      </a:cxn>
                                                    </a:cxnLst>
                                                    <a:rect l="0" t="0" r="r" b="b"/>
                                                    <a:pathLst>
                                                      <a:path w="109" h="14">
                                                        <a:moveTo>
                                                          <a:pt x="0" y="3"/>
                                                        </a:moveTo>
                                                        <a:lnTo>
                                                          <a:pt x="4" y="14"/>
                                                        </a:lnTo>
                                                        <a:lnTo>
                                                          <a:pt x="108" y="14"/>
                                                        </a:lnTo>
                                                        <a:lnTo>
                                                          <a:pt x="109" y="0"/>
                                                        </a:lnTo>
                                                        <a:lnTo>
                                                          <a:pt x="0" y="3"/>
                                                        </a:lnTo>
                                                        <a:close/>
                                                      </a:path>
                                                    </a:pathLst>
                                                  </a:custGeom>
                                                  <a:gradFill rotWithShape="1">
                                                    <a:gsLst>
                                                      <a:gs pos="0">
                                                        <a:srgbClr val="FFCC00">
                                                          <a:gamma/>
                                                          <a:shade val="46275"/>
                                                          <a:invGamma/>
                                                        </a:srgbClr>
                                                      </a:gs>
                                                      <a:gs pos="5000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77" name="Freeform 86"/>
                                                <p:cNvSpPr>
                                                  <a:spLocks/>
                                                </p:cNvSpPr>
                                                <p:nvPr/>
                                              </p:nvSpPr>
                                              <p:spPr bwMode="auto">
                                                <a:xfrm>
                                                  <a:off x="302" y="325"/>
                                                  <a:ext cx="96" cy="154"/>
                                                </a:xfrm>
                                                <a:custGeom>
                                                  <a:avLst/>
                                                  <a:gdLst>
                                                    <a:gd name="T0" fmla="*/ 56 w 96"/>
                                                    <a:gd name="T1" fmla="*/ 0 h 154"/>
                                                    <a:gd name="T2" fmla="*/ 12 w 96"/>
                                                    <a:gd name="T3" fmla="*/ 7 h 154"/>
                                                    <a:gd name="T4" fmla="*/ 0 w 96"/>
                                                    <a:gd name="T5" fmla="*/ 131 h 154"/>
                                                    <a:gd name="T6" fmla="*/ 19 w 96"/>
                                                    <a:gd name="T7" fmla="*/ 154 h 154"/>
                                                    <a:gd name="T8" fmla="*/ 96 w 96"/>
                                                    <a:gd name="T9" fmla="*/ 147 h 154"/>
                                                    <a:gd name="T10" fmla="*/ 56 w 96"/>
                                                    <a:gd name="T11" fmla="*/ 0 h 154"/>
                                                  </a:gdLst>
                                                  <a:ahLst/>
                                                  <a:cxnLst>
                                                    <a:cxn ang="0">
                                                      <a:pos x="T0" y="T1"/>
                                                    </a:cxn>
                                                    <a:cxn ang="0">
                                                      <a:pos x="T2" y="T3"/>
                                                    </a:cxn>
                                                    <a:cxn ang="0">
                                                      <a:pos x="T4" y="T5"/>
                                                    </a:cxn>
                                                    <a:cxn ang="0">
                                                      <a:pos x="T6" y="T7"/>
                                                    </a:cxn>
                                                    <a:cxn ang="0">
                                                      <a:pos x="T8" y="T9"/>
                                                    </a:cxn>
                                                    <a:cxn ang="0">
                                                      <a:pos x="T10" y="T11"/>
                                                    </a:cxn>
                                                  </a:cxnLst>
                                                  <a:rect l="0" t="0" r="r" b="b"/>
                                                  <a:pathLst>
                                                    <a:path w="96" h="154">
                                                      <a:moveTo>
                                                        <a:pt x="56" y="0"/>
                                                      </a:moveTo>
                                                      <a:lnTo>
                                                        <a:pt x="12" y="7"/>
                                                      </a:lnTo>
                                                      <a:lnTo>
                                                        <a:pt x="0" y="131"/>
                                                      </a:lnTo>
                                                      <a:lnTo>
                                                        <a:pt x="19" y="154"/>
                                                      </a:lnTo>
                                                      <a:lnTo>
                                                        <a:pt x="96" y="147"/>
                                                      </a:lnTo>
                                                      <a:lnTo>
                                                        <a:pt x="56" y="0"/>
                                                      </a:lnTo>
                                                      <a:close/>
                                                    </a:path>
                                                  </a:pathLst>
                                                </a:custGeom>
                                                <a:gradFill rotWithShape="1">
                                                  <a:gsLst>
                                                    <a:gs pos="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65" name="Group 87"/>
                                              <p:cNvGrpSpPr>
                                                <a:grpSpLocks/>
                                              </p:cNvGrpSpPr>
                                              <p:nvPr/>
                                            </p:nvGrpSpPr>
                                            <p:grpSpPr bwMode="auto">
                                              <a:xfrm>
                                                <a:off x="350" y="369"/>
                                                <a:ext cx="188" cy="95"/>
                                                <a:chOff x="350" y="369"/>
                                                <a:chExt cx="188" cy="95"/>
                                              </a:xfrm>
                                            </p:grpSpPr>
                                            <p:grpSp>
                                              <p:nvGrpSpPr>
                                                <p:cNvPr id="366" name="Group 88"/>
                                                <p:cNvGrpSpPr>
                                                  <a:grpSpLocks/>
                                                </p:cNvGrpSpPr>
                                                <p:nvPr/>
                                              </p:nvGrpSpPr>
                                              <p:grpSpPr bwMode="auto">
                                                <a:xfrm>
                                                  <a:off x="368" y="369"/>
                                                  <a:ext cx="170" cy="47"/>
                                                  <a:chOff x="368" y="369"/>
                                                  <a:chExt cx="170" cy="47"/>
                                                </a:xfrm>
                                              </p:grpSpPr>
                                              <p:grpSp>
                                                <p:nvGrpSpPr>
                                                  <p:cNvPr id="369" name="Group 89"/>
                                                  <p:cNvGrpSpPr>
                                                    <a:grpSpLocks/>
                                                  </p:cNvGrpSpPr>
                                                  <p:nvPr/>
                                                </p:nvGrpSpPr>
                                                <p:grpSpPr bwMode="auto">
                                                  <a:xfrm>
                                                    <a:off x="368" y="369"/>
                                                    <a:ext cx="169" cy="47"/>
                                                    <a:chOff x="368" y="369"/>
                                                    <a:chExt cx="169" cy="47"/>
                                                  </a:xfrm>
                                                </p:grpSpPr>
                                                <p:grpSp>
                                                  <p:nvGrpSpPr>
                                                    <p:cNvPr id="371" name="Group 90"/>
                                                    <p:cNvGrpSpPr>
                                                      <a:grpSpLocks/>
                                                    </p:cNvGrpSpPr>
                                                    <p:nvPr/>
                                                  </p:nvGrpSpPr>
                                                  <p:grpSpPr bwMode="auto">
                                                    <a:xfrm>
                                                      <a:off x="368" y="393"/>
                                                      <a:ext cx="141" cy="23"/>
                                                      <a:chOff x="368" y="393"/>
                                                      <a:chExt cx="141" cy="23"/>
                                                    </a:xfrm>
                                                  </p:grpSpPr>
                                                  <p:sp>
                                                    <p:nvSpPr>
                                                      <p:cNvPr id="374" name="Rectangle 91"/>
                                                      <p:cNvSpPr>
                                                        <a:spLocks noChangeArrowheads="1"/>
                                                      </p:cNvSpPr>
                                                      <p:nvPr/>
                                                    </p:nvSpPr>
                                                    <p:spPr bwMode="auto">
                                                      <a:xfrm rot="21131082">
                                                        <a:off x="422" y="393"/>
                                                        <a:ext cx="87" cy="16"/>
                                                      </a:xfrm>
                                                      <a:prstGeom prst="rect">
                                                        <a:avLst/>
                                                      </a:prstGeom>
                                                      <a:gradFill rotWithShape="1">
                                                        <a:gsLst>
                                                          <a:gs pos="0">
                                                            <a:srgbClr val="FFCC00"/>
                                                          </a:gs>
                                                          <a:gs pos="100000">
                                                            <a:srgbClr val="FFCC00">
                                                              <a:gamma/>
                                                              <a:shade val="46275"/>
                                                              <a:invGamma/>
                                                            </a:srgbClr>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75" name="Rectangle 92"/>
                                                      <p:cNvSpPr>
                                                        <a:spLocks noChangeArrowheads="1"/>
                                                      </p:cNvSpPr>
                                                      <p:nvPr/>
                                                    </p:nvSpPr>
                                                    <p:spPr bwMode="auto">
                                                      <a:xfrm rot="-588150">
                                                        <a:off x="368" y="408"/>
                                                        <a:ext cx="55" cy="8"/>
                                                      </a:xfrm>
                                                      <a:prstGeom prst="rect">
                                                        <a:avLst/>
                                                      </a:prstGeom>
                                                      <a:gradFill rotWithShape="1">
                                                        <a:gsLst>
                                                          <a:gs pos="0">
                                                            <a:srgbClr val="FFFFFF"/>
                                                          </a:gs>
                                                          <a:gs pos="100000">
                                                            <a:srgbClr val="FFFFFF">
                                                              <a:gamma/>
                                                              <a:shade val="46275"/>
                                                              <a:invGamma/>
                                                            </a:srgbClr>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72" name="Freeform 93"/>
                                                    <p:cNvSpPr>
                                                      <a:spLocks/>
                                                    </p:cNvSpPr>
                                                    <p:nvPr/>
                                                  </p:nvSpPr>
                                                  <p:spPr bwMode="auto">
                                                    <a:xfrm>
                                                      <a:off x="506" y="369"/>
                                                      <a:ext cx="31" cy="42"/>
                                                    </a:xfrm>
                                                    <a:custGeom>
                                                      <a:avLst/>
                                                      <a:gdLst>
                                                        <a:gd name="T0" fmla="*/ 7 w 31"/>
                                                        <a:gd name="T1" fmla="*/ 0 h 42"/>
                                                        <a:gd name="T2" fmla="*/ 0 w 31"/>
                                                        <a:gd name="T3" fmla="*/ 42 h 42"/>
                                                        <a:gd name="T4" fmla="*/ 31 w 31"/>
                                                        <a:gd name="T5" fmla="*/ 35 h 42"/>
                                                        <a:gd name="T6" fmla="*/ 31 w 31"/>
                                                        <a:gd name="T7" fmla="*/ 26 h 42"/>
                                                        <a:gd name="T8" fmla="*/ 24 w 31"/>
                                                        <a:gd name="T9" fmla="*/ 22 h 42"/>
                                                        <a:gd name="T10" fmla="*/ 21 w 31"/>
                                                        <a:gd name="T11" fmla="*/ 8 h 42"/>
                                                        <a:gd name="T12" fmla="*/ 7 w 31"/>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31" h="42">
                                                          <a:moveTo>
                                                            <a:pt x="7" y="0"/>
                                                          </a:moveTo>
                                                          <a:lnTo>
                                                            <a:pt x="0" y="42"/>
                                                          </a:lnTo>
                                                          <a:lnTo>
                                                            <a:pt x="31" y="35"/>
                                                          </a:lnTo>
                                                          <a:lnTo>
                                                            <a:pt x="31" y="26"/>
                                                          </a:lnTo>
                                                          <a:lnTo>
                                                            <a:pt x="24" y="22"/>
                                                          </a:lnTo>
                                                          <a:lnTo>
                                                            <a:pt x="21" y="8"/>
                                                          </a:lnTo>
                                                          <a:lnTo>
                                                            <a:pt x="7" y="0"/>
                                                          </a:lnTo>
                                                          <a:close/>
                                                        </a:path>
                                                      </a:pathLst>
                                                    </a:custGeom>
                                                    <a:solidFill>
                                                      <a:srgbClr val="FFCC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73" name="Oval 94"/>
                                                    <p:cNvSpPr>
                                                      <a:spLocks noChangeArrowheads="1"/>
                                                    </p:cNvSpPr>
                                                    <p:nvPr/>
                                                  </p:nvSpPr>
                                                  <p:spPr bwMode="auto">
                                                    <a:xfrm>
                                                      <a:off x="517" y="388"/>
                                                      <a:ext cx="8" cy="8"/>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70" name="Freeform 95"/>
                                                  <p:cNvSpPr>
                                                    <a:spLocks/>
                                                  </p:cNvSpPr>
                                                  <p:nvPr/>
                                                </p:nvSpPr>
                                                <p:spPr bwMode="auto">
                                                  <a:xfrm>
                                                    <a:off x="430" y="369"/>
                                                    <a:ext cx="108" cy="29"/>
                                                  </a:xfrm>
                                                  <a:custGeom>
                                                    <a:avLst/>
                                                    <a:gdLst>
                                                      <a:gd name="T0" fmla="*/ 0 w 108"/>
                                                      <a:gd name="T1" fmla="*/ 29 h 29"/>
                                                      <a:gd name="T2" fmla="*/ 0 w 108"/>
                                                      <a:gd name="T3" fmla="*/ 21 h 29"/>
                                                      <a:gd name="T4" fmla="*/ 22 w 108"/>
                                                      <a:gd name="T5" fmla="*/ 19 h 29"/>
                                                      <a:gd name="T6" fmla="*/ 45 w 108"/>
                                                      <a:gd name="T7" fmla="*/ 7 h 29"/>
                                                      <a:gd name="T8" fmla="*/ 57 w 108"/>
                                                      <a:gd name="T9" fmla="*/ 1 h 29"/>
                                                      <a:gd name="T10" fmla="*/ 68 w 108"/>
                                                      <a:gd name="T11" fmla="*/ 0 h 29"/>
                                                      <a:gd name="T12" fmla="*/ 77 w 108"/>
                                                      <a:gd name="T13" fmla="*/ 3 h 29"/>
                                                      <a:gd name="T14" fmla="*/ 108 w 108"/>
                                                      <a:gd name="T15" fmla="*/ 18 h 29"/>
                                                      <a:gd name="T16" fmla="*/ 108 w 108"/>
                                                      <a:gd name="T17" fmla="*/ 25 h 29"/>
                                                      <a:gd name="T18" fmla="*/ 72 w 108"/>
                                                      <a:gd name="T19" fmla="*/ 6 h 29"/>
                                                      <a:gd name="T20" fmla="*/ 62 w 108"/>
                                                      <a:gd name="T21" fmla="*/ 5 h 29"/>
                                                      <a:gd name="T22" fmla="*/ 50 w 108"/>
                                                      <a:gd name="T23" fmla="*/ 9 h 29"/>
                                                      <a:gd name="T24" fmla="*/ 36 w 108"/>
                                                      <a:gd name="T25" fmla="*/ 16 h 29"/>
                                                      <a:gd name="T26" fmla="*/ 22 w 108"/>
                                                      <a:gd name="T27" fmla="*/ 23 h 29"/>
                                                      <a:gd name="T28" fmla="*/ 3 w 108"/>
                                                      <a:gd name="T29" fmla="*/ 25 h 29"/>
                                                      <a:gd name="T30" fmla="*/ 3 w 108"/>
                                                      <a:gd name="T31" fmla="*/ 29 h 29"/>
                                                      <a:gd name="T32" fmla="*/ 0 w 108"/>
                                                      <a:gd name="T3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 h="29">
                                                        <a:moveTo>
                                                          <a:pt x="0" y="29"/>
                                                        </a:moveTo>
                                                        <a:lnTo>
                                                          <a:pt x="0" y="21"/>
                                                        </a:lnTo>
                                                        <a:lnTo>
                                                          <a:pt x="22" y="19"/>
                                                        </a:lnTo>
                                                        <a:lnTo>
                                                          <a:pt x="45" y="7"/>
                                                        </a:lnTo>
                                                        <a:lnTo>
                                                          <a:pt x="57" y="1"/>
                                                        </a:lnTo>
                                                        <a:lnTo>
                                                          <a:pt x="68" y="0"/>
                                                        </a:lnTo>
                                                        <a:lnTo>
                                                          <a:pt x="77" y="3"/>
                                                        </a:lnTo>
                                                        <a:lnTo>
                                                          <a:pt x="108" y="18"/>
                                                        </a:lnTo>
                                                        <a:lnTo>
                                                          <a:pt x="108" y="25"/>
                                                        </a:lnTo>
                                                        <a:lnTo>
                                                          <a:pt x="72" y="6"/>
                                                        </a:lnTo>
                                                        <a:lnTo>
                                                          <a:pt x="62" y="5"/>
                                                        </a:lnTo>
                                                        <a:lnTo>
                                                          <a:pt x="50" y="9"/>
                                                        </a:lnTo>
                                                        <a:lnTo>
                                                          <a:pt x="36" y="16"/>
                                                        </a:lnTo>
                                                        <a:lnTo>
                                                          <a:pt x="22" y="23"/>
                                                        </a:lnTo>
                                                        <a:lnTo>
                                                          <a:pt x="3" y="25"/>
                                                        </a:lnTo>
                                                        <a:lnTo>
                                                          <a:pt x="3" y="29"/>
                                                        </a:lnTo>
                                                        <a:lnTo>
                                                          <a:pt x="0" y="29"/>
                                                        </a:lnTo>
                                                        <a:close/>
                                                      </a:path>
                                                    </a:pathLst>
                                                  </a:custGeom>
                                                  <a:solidFill>
                                                    <a:srgbClr val="FFCC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67" name="Freeform 96"/>
                                                <p:cNvSpPr>
                                                  <a:spLocks/>
                                                </p:cNvSpPr>
                                                <p:nvPr/>
                                              </p:nvSpPr>
                                              <p:spPr bwMode="auto">
                                                <a:xfrm>
                                                  <a:off x="350" y="406"/>
                                                  <a:ext cx="33" cy="58"/>
                                                </a:xfrm>
                                                <a:custGeom>
                                                  <a:avLst/>
                                                  <a:gdLst>
                                                    <a:gd name="T0" fmla="*/ 1 w 33"/>
                                                    <a:gd name="T1" fmla="*/ 38 h 58"/>
                                                    <a:gd name="T2" fmla="*/ 0 w 33"/>
                                                    <a:gd name="T3" fmla="*/ 8 h 58"/>
                                                    <a:gd name="T4" fmla="*/ 3 w 33"/>
                                                    <a:gd name="T5" fmla="*/ 2 h 58"/>
                                                    <a:gd name="T6" fmla="*/ 11 w 33"/>
                                                    <a:gd name="T7" fmla="*/ 0 h 58"/>
                                                    <a:gd name="T8" fmla="*/ 15 w 33"/>
                                                    <a:gd name="T9" fmla="*/ 3 h 58"/>
                                                    <a:gd name="T10" fmla="*/ 19 w 33"/>
                                                    <a:gd name="T11" fmla="*/ 8 h 58"/>
                                                    <a:gd name="T12" fmla="*/ 28 w 33"/>
                                                    <a:gd name="T13" fmla="*/ 37 h 58"/>
                                                    <a:gd name="T14" fmla="*/ 33 w 33"/>
                                                    <a:gd name="T15" fmla="*/ 58 h 58"/>
                                                    <a:gd name="T16" fmla="*/ 3 w 33"/>
                                                    <a:gd name="T17" fmla="*/ 57 h 58"/>
                                                    <a:gd name="T18" fmla="*/ 1 w 33"/>
                                                    <a:gd name="T19" fmla="*/ 3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58">
                                                      <a:moveTo>
                                                        <a:pt x="1" y="38"/>
                                                      </a:moveTo>
                                                      <a:lnTo>
                                                        <a:pt x="0" y="8"/>
                                                      </a:lnTo>
                                                      <a:lnTo>
                                                        <a:pt x="3" y="2"/>
                                                      </a:lnTo>
                                                      <a:lnTo>
                                                        <a:pt x="11" y="0"/>
                                                      </a:lnTo>
                                                      <a:lnTo>
                                                        <a:pt x="15" y="3"/>
                                                      </a:lnTo>
                                                      <a:lnTo>
                                                        <a:pt x="19" y="8"/>
                                                      </a:lnTo>
                                                      <a:lnTo>
                                                        <a:pt x="28" y="37"/>
                                                      </a:lnTo>
                                                      <a:lnTo>
                                                        <a:pt x="33" y="58"/>
                                                      </a:lnTo>
                                                      <a:lnTo>
                                                        <a:pt x="3" y="57"/>
                                                      </a:lnTo>
                                                      <a:lnTo>
                                                        <a:pt x="1" y="38"/>
                                                      </a:lnTo>
                                                      <a:close/>
                                                    </a:path>
                                                  </a:pathLst>
                                                </a:custGeom>
                                                <a:gradFill rotWithShape="1">
                                                  <a:gsLst>
                                                    <a:gs pos="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68" name="Oval 97"/>
                                                <p:cNvSpPr>
                                                  <a:spLocks noChangeArrowheads="1"/>
                                                </p:cNvSpPr>
                                                <p:nvPr/>
                                              </p:nvSpPr>
                                              <p:spPr bwMode="auto">
                                                <a:xfrm>
                                                  <a:off x="355" y="413"/>
                                                  <a:ext cx="8" cy="9"/>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362" name="Freeform 98"/>
                                            <p:cNvSpPr>
                                              <a:spLocks/>
                                            </p:cNvSpPr>
                                            <p:nvPr/>
                                          </p:nvSpPr>
                                          <p:spPr bwMode="auto">
                                            <a:xfrm>
                                              <a:off x="320" y="305"/>
                                              <a:ext cx="155" cy="27"/>
                                            </a:xfrm>
                                            <a:custGeom>
                                              <a:avLst/>
                                              <a:gdLst>
                                                <a:gd name="T0" fmla="*/ 155 w 155"/>
                                                <a:gd name="T1" fmla="*/ 0 h 27"/>
                                                <a:gd name="T2" fmla="*/ 0 w 155"/>
                                                <a:gd name="T3" fmla="*/ 9 h 27"/>
                                                <a:gd name="T4" fmla="*/ 1 w 155"/>
                                                <a:gd name="T5" fmla="*/ 27 h 27"/>
                                                <a:gd name="T6" fmla="*/ 155 w 155"/>
                                                <a:gd name="T7" fmla="*/ 0 h 27"/>
                                              </a:gdLst>
                                              <a:ahLst/>
                                              <a:cxnLst>
                                                <a:cxn ang="0">
                                                  <a:pos x="T0" y="T1"/>
                                                </a:cxn>
                                                <a:cxn ang="0">
                                                  <a:pos x="T2" y="T3"/>
                                                </a:cxn>
                                                <a:cxn ang="0">
                                                  <a:pos x="T4" y="T5"/>
                                                </a:cxn>
                                                <a:cxn ang="0">
                                                  <a:pos x="T6" y="T7"/>
                                                </a:cxn>
                                              </a:cxnLst>
                                              <a:rect l="0" t="0" r="r" b="b"/>
                                              <a:pathLst>
                                                <a:path w="155" h="27">
                                                  <a:moveTo>
                                                    <a:pt x="155" y="0"/>
                                                  </a:moveTo>
                                                  <a:lnTo>
                                                    <a:pt x="0" y="9"/>
                                                  </a:lnTo>
                                                  <a:lnTo>
                                                    <a:pt x="1" y="27"/>
                                                  </a:lnTo>
                                                  <a:lnTo>
                                                    <a:pt x="155" y="0"/>
                                                  </a:lnTo>
                                                  <a:close/>
                                                </a:path>
                                              </a:pathLst>
                                            </a:custGeom>
                                            <a:gradFill rotWithShape="1">
                                              <a:gsLst>
                                                <a:gs pos="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63" name="Freeform 99"/>
                                            <p:cNvSpPr>
                                              <a:spLocks/>
                                            </p:cNvSpPr>
                                            <p:nvPr/>
                                          </p:nvSpPr>
                                          <p:spPr bwMode="auto">
                                            <a:xfrm>
                                              <a:off x="309" y="314"/>
                                              <a:ext cx="13" cy="27"/>
                                            </a:xfrm>
                                            <a:custGeom>
                                              <a:avLst/>
                                              <a:gdLst>
                                                <a:gd name="T0" fmla="*/ 11 w 13"/>
                                                <a:gd name="T1" fmla="*/ 0 h 27"/>
                                                <a:gd name="T2" fmla="*/ 0 w 13"/>
                                                <a:gd name="T3" fmla="*/ 3 h 27"/>
                                                <a:gd name="T4" fmla="*/ 0 w 13"/>
                                                <a:gd name="T5" fmla="*/ 27 h 27"/>
                                                <a:gd name="T6" fmla="*/ 6 w 13"/>
                                                <a:gd name="T7" fmla="*/ 27 h 27"/>
                                                <a:gd name="T8" fmla="*/ 7 w 13"/>
                                                <a:gd name="T9" fmla="*/ 18 h 27"/>
                                                <a:gd name="T10" fmla="*/ 13 w 13"/>
                                                <a:gd name="T11" fmla="*/ 17 h 27"/>
                                                <a:gd name="T12" fmla="*/ 11 w 1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3" h="27">
                                                  <a:moveTo>
                                                    <a:pt x="11" y="0"/>
                                                  </a:moveTo>
                                                  <a:lnTo>
                                                    <a:pt x="0" y="3"/>
                                                  </a:lnTo>
                                                  <a:lnTo>
                                                    <a:pt x="0" y="27"/>
                                                  </a:lnTo>
                                                  <a:lnTo>
                                                    <a:pt x="6" y="27"/>
                                                  </a:lnTo>
                                                  <a:lnTo>
                                                    <a:pt x="7" y="18"/>
                                                  </a:lnTo>
                                                  <a:lnTo>
                                                    <a:pt x="13" y="17"/>
                                                  </a:lnTo>
                                                  <a:lnTo>
                                                    <a:pt x="11" y="0"/>
                                                  </a:lnTo>
                                                  <a:close/>
                                                </a:path>
                                              </a:pathLst>
                                            </a:custGeom>
                                            <a:solidFill>
                                              <a:srgbClr val="FFCC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60" name="Freeform 100"/>
                                          <p:cNvSpPr>
                                            <a:spLocks/>
                                          </p:cNvSpPr>
                                          <p:nvPr/>
                                        </p:nvSpPr>
                                        <p:spPr bwMode="auto">
                                          <a:xfrm>
                                            <a:off x="300" y="341"/>
                                            <a:ext cx="14" cy="115"/>
                                          </a:xfrm>
                                          <a:custGeom>
                                            <a:avLst/>
                                            <a:gdLst>
                                              <a:gd name="T0" fmla="*/ 10 w 14"/>
                                              <a:gd name="T1" fmla="*/ 0 h 115"/>
                                              <a:gd name="T2" fmla="*/ 0 w 14"/>
                                              <a:gd name="T3" fmla="*/ 113 h 115"/>
                                              <a:gd name="T4" fmla="*/ 3 w 14"/>
                                              <a:gd name="T5" fmla="*/ 115 h 115"/>
                                              <a:gd name="T6" fmla="*/ 14 w 14"/>
                                              <a:gd name="T7" fmla="*/ 0 h 115"/>
                                              <a:gd name="T8" fmla="*/ 10 w 14"/>
                                              <a:gd name="T9" fmla="*/ 0 h 115"/>
                                            </a:gdLst>
                                            <a:ahLst/>
                                            <a:cxnLst>
                                              <a:cxn ang="0">
                                                <a:pos x="T0" y="T1"/>
                                              </a:cxn>
                                              <a:cxn ang="0">
                                                <a:pos x="T2" y="T3"/>
                                              </a:cxn>
                                              <a:cxn ang="0">
                                                <a:pos x="T4" y="T5"/>
                                              </a:cxn>
                                              <a:cxn ang="0">
                                                <a:pos x="T6" y="T7"/>
                                              </a:cxn>
                                              <a:cxn ang="0">
                                                <a:pos x="T8" y="T9"/>
                                              </a:cxn>
                                            </a:cxnLst>
                                            <a:rect l="0" t="0" r="r" b="b"/>
                                            <a:pathLst>
                                              <a:path w="14" h="115">
                                                <a:moveTo>
                                                  <a:pt x="10" y="0"/>
                                                </a:moveTo>
                                                <a:lnTo>
                                                  <a:pt x="0" y="113"/>
                                                </a:lnTo>
                                                <a:lnTo>
                                                  <a:pt x="3" y="115"/>
                                                </a:lnTo>
                                                <a:lnTo>
                                                  <a:pt x="14" y="0"/>
                                                </a:lnTo>
                                                <a:lnTo>
                                                  <a:pt x="10" y="0"/>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341" name="Group 101"/>
                                      <p:cNvGrpSpPr>
                                        <a:grpSpLocks/>
                                      </p:cNvGrpSpPr>
                                      <p:nvPr/>
                                    </p:nvGrpSpPr>
                                    <p:grpSpPr bwMode="auto">
                                      <a:xfrm>
                                        <a:off x="510" y="134"/>
                                        <a:ext cx="227" cy="279"/>
                                        <a:chOff x="510" y="134"/>
                                        <a:chExt cx="227" cy="279"/>
                                      </a:xfrm>
                                    </p:grpSpPr>
                                    <p:grpSp>
                                      <p:nvGrpSpPr>
                                        <p:cNvPr id="342" name="Group 102"/>
                                        <p:cNvGrpSpPr>
                                          <a:grpSpLocks/>
                                        </p:cNvGrpSpPr>
                                        <p:nvPr/>
                                      </p:nvGrpSpPr>
                                      <p:grpSpPr bwMode="auto">
                                        <a:xfrm>
                                          <a:off x="510" y="134"/>
                                          <a:ext cx="227" cy="278"/>
                                          <a:chOff x="510" y="134"/>
                                          <a:chExt cx="227" cy="278"/>
                                        </a:xfrm>
                                      </p:grpSpPr>
                                      <p:grpSp>
                                        <p:nvGrpSpPr>
                                          <p:cNvPr id="344" name="Group 103"/>
                                          <p:cNvGrpSpPr>
                                            <a:grpSpLocks/>
                                          </p:cNvGrpSpPr>
                                          <p:nvPr/>
                                        </p:nvGrpSpPr>
                                        <p:grpSpPr bwMode="auto">
                                          <a:xfrm>
                                            <a:off x="510" y="134"/>
                                            <a:ext cx="227" cy="265"/>
                                            <a:chOff x="510" y="134"/>
                                            <a:chExt cx="227" cy="265"/>
                                          </a:xfrm>
                                        </p:grpSpPr>
                                        <p:grpSp>
                                          <p:nvGrpSpPr>
                                            <p:cNvPr id="346" name="Group 104"/>
                                            <p:cNvGrpSpPr>
                                              <a:grpSpLocks/>
                                            </p:cNvGrpSpPr>
                                            <p:nvPr/>
                                          </p:nvGrpSpPr>
                                          <p:grpSpPr bwMode="auto">
                                            <a:xfrm>
                                              <a:off x="510" y="134"/>
                                              <a:ext cx="227" cy="197"/>
                                              <a:chOff x="510" y="134"/>
                                              <a:chExt cx="227" cy="197"/>
                                            </a:xfrm>
                                          </p:grpSpPr>
                                          <p:grpSp>
                                            <p:nvGrpSpPr>
                                              <p:cNvPr id="351" name="Group 105"/>
                                              <p:cNvGrpSpPr>
                                                <a:grpSpLocks/>
                                              </p:cNvGrpSpPr>
                                              <p:nvPr/>
                                            </p:nvGrpSpPr>
                                            <p:grpSpPr bwMode="auto">
                                              <a:xfrm>
                                                <a:off x="510" y="134"/>
                                                <a:ext cx="227" cy="164"/>
                                                <a:chOff x="510" y="134"/>
                                                <a:chExt cx="227" cy="164"/>
                                              </a:xfrm>
                                            </p:grpSpPr>
                                            <p:sp>
                                              <p:nvSpPr>
                                                <p:cNvPr id="355" name="Freeform 106"/>
                                                <p:cNvSpPr>
                                                  <a:spLocks/>
                                                </p:cNvSpPr>
                                                <p:nvPr/>
                                              </p:nvSpPr>
                                              <p:spPr bwMode="auto">
                                                <a:xfrm>
                                                  <a:off x="637" y="155"/>
                                                  <a:ext cx="71" cy="143"/>
                                                </a:xfrm>
                                                <a:custGeom>
                                                  <a:avLst/>
                                                  <a:gdLst>
                                                    <a:gd name="T0" fmla="*/ 38 w 71"/>
                                                    <a:gd name="T1" fmla="*/ 142 h 143"/>
                                                    <a:gd name="T2" fmla="*/ 44 w 71"/>
                                                    <a:gd name="T3" fmla="*/ 112 h 143"/>
                                                    <a:gd name="T4" fmla="*/ 0 w 71"/>
                                                    <a:gd name="T5" fmla="*/ 0 h 143"/>
                                                    <a:gd name="T6" fmla="*/ 21 w 71"/>
                                                    <a:gd name="T7" fmla="*/ 0 h 143"/>
                                                    <a:gd name="T8" fmla="*/ 71 w 71"/>
                                                    <a:gd name="T9" fmla="*/ 143 h 143"/>
                                                    <a:gd name="T10" fmla="*/ 38 w 71"/>
                                                    <a:gd name="T11" fmla="*/ 142 h 143"/>
                                                  </a:gdLst>
                                                  <a:ahLst/>
                                                  <a:cxnLst>
                                                    <a:cxn ang="0">
                                                      <a:pos x="T0" y="T1"/>
                                                    </a:cxn>
                                                    <a:cxn ang="0">
                                                      <a:pos x="T2" y="T3"/>
                                                    </a:cxn>
                                                    <a:cxn ang="0">
                                                      <a:pos x="T4" y="T5"/>
                                                    </a:cxn>
                                                    <a:cxn ang="0">
                                                      <a:pos x="T6" y="T7"/>
                                                    </a:cxn>
                                                    <a:cxn ang="0">
                                                      <a:pos x="T8" y="T9"/>
                                                    </a:cxn>
                                                    <a:cxn ang="0">
                                                      <a:pos x="T10" y="T11"/>
                                                    </a:cxn>
                                                  </a:cxnLst>
                                                  <a:rect l="0" t="0" r="r" b="b"/>
                                                  <a:pathLst>
                                                    <a:path w="71" h="143">
                                                      <a:moveTo>
                                                        <a:pt x="38" y="142"/>
                                                      </a:moveTo>
                                                      <a:lnTo>
                                                        <a:pt x="44" y="112"/>
                                                      </a:lnTo>
                                                      <a:lnTo>
                                                        <a:pt x="0" y="0"/>
                                                      </a:lnTo>
                                                      <a:lnTo>
                                                        <a:pt x="21" y="0"/>
                                                      </a:lnTo>
                                                      <a:lnTo>
                                                        <a:pt x="71" y="143"/>
                                                      </a:lnTo>
                                                      <a:lnTo>
                                                        <a:pt x="38" y="142"/>
                                                      </a:lnTo>
                                                      <a:close/>
                                                    </a:path>
                                                  </a:pathLst>
                                                </a:custGeom>
                                                <a:gradFill rotWithShape="1">
                                                  <a:gsLst>
                                                    <a:gs pos="0">
                                                      <a:srgbClr val="333333">
                                                        <a:gamma/>
                                                        <a:shade val="46275"/>
                                                        <a:invGamma/>
                                                      </a:srgbClr>
                                                    </a:gs>
                                                    <a:gs pos="50000">
                                                      <a:srgbClr val="333333"/>
                                                    </a:gs>
                                                    <a:gs pos="100000">
                                                      <a:srgbClr val="333333">
                                                        <a:gamma/>
                                                        <a:shade val="46275"/>
                                                        <a:invGamma/>
                                                      </a:srgbClr>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56" name="Freeform 107"/>
                                                <p:cNvSpPr>
                                                  <a:spLocks/>
                                                </p:cNvSpPr>
                                                <p:nvPr/>
                                              </p:nvSpPr>
                                              <p:spPr bwMode="auto">
                                                <a:xfrm>
                                                  <a:off x="510" y="134"/>
                                                  <a:ext cx="227" cy="28"/>
                                                </a:xfrm>
                                                <a:custGeom>
                                                  <a:avLst/>
                                                  <a:gdLst>
                                                    <a:gd name="T0" fmla="*/ 0 w 227"/>
                                                    <a:gd name="T1" fmla="*/ 0 h 28"/>
                                                    <a:gd name="T2" fmla="*/ 209 w 227"/>
                                                    <a:gd name="T3" fmla="*/ 14 h 28"/>
                                                    <a:gd name="T4" fmla="*/ 227 w 227"/>
                                                    <a:gd name="T5" fmla="*/ 26 h 28"/>
                                                    <a:gd name="T6" fmla="*/ 170 w 227"/>
                                                    <a:gd name="T7" fmla="*/ 28 h 28"/>
                                                    <a:gd name="T8" fmla="*/ 152 w 227"/>
                                                    <a:gd name="T9" fmla="*/ 24 h 28"/>
                                                    <a:gd name="T10" fmla="*/ 3 w 227"/>
                                                    <a:gd name="T11" fmla="*/ 9 h 28"/>
                                                    <a:gd name="T12" fmla="*/ 0 w 227"/>
                                                    <a:gd name="T13" fmla="*/ 6 h 28"/>
                                                    <a:gd name="T14" fmla="*/ 0 w 227"/>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7" h="28">
                                                      <a:moveTo>
                                                        <a:pt x="0" y="0"/>
                                                      </a:moveTo>
                                                      <a:lnTo>
                                                        <a:pt x="209" y="14"/>
                                                      </a:lnTo>
                                                      <a:lnTo>
                                                        <a:pt x="227" y="26"/>
                                                      </a:lnTo>
                                                      <a:lnTo>
                                                        <a:pt x="170" y="28"/>
                                                      </a:lnTo>
                                                      <a:lnTo>
                                                        <a:pt x="152" y="24"/>
                                                      </a:lnTo>
                                                      <a:lnTo>
                                                        <a:pt x="3" y="9"/>
                                                      </a:lnTo>
                                                      <a:lnTo>
                                                        <a:pt x="0" y="6"/>
                                                      </a:lnTo>
                                                      <a:lnTo>
                                                        <a:pt x="0" y="0"/>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52" name="Group 108"/>
                                              <p:cNvGrpSpPr>
                                                <a:grpSpLocks/>
                                              </p:cNvGrpSpPr>
                                              <p:nvPr/>
                                            </p:nvGrpSpPr>
                                            <p:grpSpPr bwMode="auto">
                                              <a:xfrm>
                                                <a:off x="596" y="297"/>
                                                <a:ext cx="119" cy="34"/>
                                                <a:chOff x="596" y="297"/>
                                                <a:chExt cx="119" cy="34"/>
                                              </a:xfrm>
                                            </p:grpSpPr>
                                            <p:sp>
                                              <p:nvSpPr>
                                                <p:cNvPr id="353" name="Freeform 109"/>
                                                <p:cNvSpPr>
                                                  <a:spLocks/>
                                                </p:cNvSpPr>
                                                <p:nvPr/>
                                              </p:nvSpPr>
                                              <p:spPr bwMode="auto">
                                                <a:xfrm>
                                                  <a:off x="596" y="297"/>
                                                  <a:ext cx="119" cy="34"/>
                                                </a:xfrm>
                                                <a:custGeom>
                                                  <a:avLst/>
                                                  <a:gdLst>
                                                    <a:gd name="T0" fmla="*/ 113 w 119"/>
                                                    <a:gd name="T1" fmla="*/ 1 h 34"/>
                                                    <a:gd name="T2" fmla="*/ 78 w 119"/>
                                                    <a:gd name="T3" fmla="*/ 0 h 34"/>
                                                    <a:gd name="T4" fmla="*/ 75 w 119"/>
                                                    <a:gd name="T5" fmla="*/ 3 h 34"/>
                                                    <a:gd name="T6" fmla="*/ 21 w 119"/>
                                                    <a:gd name="T7" fmla="*/ 2 h 34"/>
                                                    <a:gd name="T8" fmla="*/ 0 w 119"/>
                                                    <a:gd name="T9" fmla="*/ 34 h 34"/>
                                                    <a:gd name="T10" fmla="*/ 119 w 119"/>
                                                    <a:gd name="T11" fmla="*/ 34 h 34"/>
                                                    <a:gd name="T12" fmla="*/ 113 w 119"/>
                                                    <a:gd name="T13" fmla="*/ 1 h 34"/>
                                                  </a:gdLst>
                                                  <a:ahLst/>
                                                  <a:cxnLst>
                                                    <a:cxn ang="0">
                                                      <a:pos x="T0" y="T1"/>
                                                    </a:cxn>
                                                    <a:cxn ang="0">
                                                      <a:pos x="T2" y="T3"/>
                                                    </a:cxn>
                                                    <a:cxn ang="0">
                                                      <a:pos x="T4" y="T5"/>
                                                    </a:cxn>
                                                    <a:cxn ang="0">
                                                      <a:pos x="T6" y="T7"/>
                                                    </a:cxn>
                                                    <a:cxn ang="0">
                                                      <a:pos x="T8" y="T9"/>
                                                    </a:cxn>
                                                    <a:cxn ang="0">
                                                      <a:pos x="T10" y="T11"/>
                                                    </a:cxn>
                                                    <a:cxn ang="0">
                                                      <a:pos x="T12" y="T13"/>
                                                    </a:cxn>
                                                  </a:cxnLst>
                                                  <a:rect l="0" t="0" r="r" b="b"/>
                                                  <a:pathLst>
                                                    <a:path w="119" h="34">
                                                      <a:moveTo>
                                                        <a:pt x="113" y="1"/>
                                                      </a:moveTo>
                                                      <a:lnTo>
                                                        <a:pt x="78" y="0"/>
                                                      </a:lnTo>
                                                      <a:lnTo>
                                                        <a:pt x="75" y="3"/>
                                                      </a:lnTo>
                                                      <a:lnTo>
                                                        <a:pt x="21" y="2"/>
                                                      </a:lnTo>
                                                      <a:lnTo>
                                                        <a:pt x="0" y="34"/>
                                                      </a:lnTo>
                                                      <a:lnTo>
                                                        <a:pt x="119" y="34"/>
                                                      </a:lnTo>
                                                      <a:lnTo>
                                                        <a:pt x="113" y="1"/>
                                                      </a:lnTo>
                                                      <a:close/>
                                                    </a:path>
                                                  </a:pathLst>
                                                </a:custGeom>
                                                <a:gradFill rotWithShape="1">
                                                  <a:gsLst>
                                                    <a:gs pos="0">
                                                      <a:srgbClr val="333333"/>
                                                    </a:gs>
                                                    <a:gs pos="100000">
                                                      <a:srgbClr val="333333">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54" name="Rectangle 110"/>
                                                <p:cNvSpPr>
                                                  <a:spLocks noChangeArrowheads="1"/>
                                                </p:cNvSpPr>
                                                <p:nvPr/>
                                              </p:nvSpPr>
                                              <p:spPr bwMode="auto">
                                                <a:xfrm>
                                                  <a:off x="660" y="316"/>
                                                  <a:ext cx="48" cy="12"/>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347" name="Freeform 111"/>
                                            <p:cNvSpPr>
                                              <a:spLocks/>
                                            </p:cNvSpPr>
                                            <p:nvPr/>
                                          </p:nvSpPr>
                                          <p:spPr bwMode="auto">
                                            <a:xfrm>
                                              <a:off x="595" y="331"/>
                                              <a:ext cx="124" cy="68"/>
                                            </a:xfrm>
                                            <a:custGeom>
                                              <a:avLst/>
                                              <a:gdLst>
                                                <a:gd name="T0" fmla="*/ 0 w 124"/>
                                                <a:gd name="T1" fmla="*/ 0 h 68"/>
                                                <a:gd name="T2" fmla="*/ 0 w 124"/>
                                                <a:gd name="T3" fmla="*/ 68 h 68"/>
                                                <a:gd name="T4" fmla="*/ 124 w 124"/>
                                                <a:gd name="T5" fmla="*/ 66 h 68"/>
                                                <a:gd name="T6" fmla="*/ 124 w 124"/>
                                                <a:gd name="T7" fmla="*/ 54 h 68"/>
                                                <a:gd name="T8" fmla="*/ 120 w 124"/>
                                                <a:gd name="T9" fmla="*/ 0 h 68"/>
                                                <a:gd name="T10" fmla="*/ 0 w 124"/>
                                                <a:gd name="T11" fmla="*/ 0 h 68"/>
                                              </a:gdLst>
                                              <a:ahLst/>
                                              <a:cxnLst>
                                                <a:cxn ang="0">
                                                  <a:pos x="T0" y="T1"/>
                                                </a:cxn>
                                                <a:cxn ang="0">
                                                  <a:pos x="T2" y="T3"/>
                                                </a:cxn>
                                                <a:cxn ang="0">
                                                  <a:pos x="T4" y="T5"/>
                                                </a:cxn>
                                                <a:cxn ang="0">
                                                  <a:pos x="T6" y="T7"/>
                                                </a:cxn>
                                                <a:cxn ang="0">
                                                  <a:pos x="T8" y="T9"/>
                                                </a:cxn>
                                                <a:cxn ang="0">
                                                  <a:pos x="T10" y="T11"/>
                                                </a:cxn>
                                              </a:cxnLst>
                                              <a:rect l="0" t="0" r="r" b="b"/>
                                              <a:pathLst>
                                                <a:path w="124" h="68">
                                                  <a:moveTo>
                                                    <a:pt x="0" y="0"/>
                                                  </a:moveTo>
                                                  <a:lnTo>
                                                    <a:pt x="0" y="68"/>
                                                  </a:lnTo>
                                                  <a:lnTo>
                                                    <a:pt x="124" y="66"/>
                                                  </a:lnTo>
                                                  <a:lnTo>
                                                    <a:pt x="124" y="54"/>
                                                  </a:lnTo>
                                                  <a:lnTo>
                                                    <a:pt x="120" y="0"/>
                                                  </a:lnTo>
                                                  <a:lnTo>
                                                    <a:pt x="0" y="0"/>
                                                  </a:lnTo>
                                                  <a:close/>
                                                </a:path>
                                              </a:pathLst>
                                            </a:custGeom>
                                            <a:gradFill rotWithShape="1">
                                              <a:gsLst>
                                                <a:gs pos="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48" name="Group 112"/>
                                            <p:cNvGrpSpPr>
                                              <a:grpSpLocks/>
                                            </p:cNvGrpSpPr>
                                            <p:nvPr/>
                                          </p:nvGrpSpPr>
                                          <p:grpSpPr bwMode="auto">
                                            <a:xfrm>
                                              <a:off x="676" y="336"/>
                                              <a:ext cx="35" cy="20"/>
                                              <a:chOff x="676" y="336"/>
                                              <a:chExt cx="35" cy="20"/>
                                            </a:xfrm>
                                          </p:grpSpPr>
                                          <p:sp>
                                            <p:nvSpPr>
                                              <p:cNvPr id="349" name="Oval 113"/>
                                              <p:cNvSpPr>
                                                <a:spLocks noChangeArrowheads="1"/>
                                              </p:cNvSpPr>
                                              <p:nvPr/>
                                            </p:nvSpPr>
                                            <p:spPr bwMode="auto">
                                              <a:xfrm>
                                                <a:off x="692" y="336"/>
                                                <a:ext cx="19" cy="20"/>
                                              </a:xfrm>
                                              <a:prstGeom prst="ellipse">
                                                <a:avLst/>
                                              </a:prstGeom>
                                              <a:solidFill>
                                                <a:srgbClr val="3366FF"/>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50" name="Oval 114"/>
                                              <p:cNvSpPr>
                                                <a:spLocks noChangeArrowheads="1"/>
                                              </p:cNvSpPr>
                                              <p:nvPr/>
                                            </p:nvSpPr>
                                            <p:spPr bwMode="auto">
                                              <a:xfrm>
                                                <a:off x="676" y="342"/>
                                                <a:ext cx="11" cy="12"/>
                                              </a:xfrm>
                                              <a:prstGeom prst="ellipse">
                                                <a:avLst/>
                                              </a:prstGeom>
                                              <a:solidFill>
                                                <a:srgbClr val="008000"/>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345" name="Freeform 115"/>
                                          <p:cNvSpPr>
                                            <a:spLocks/>
                                          </p:cNvSpPr>
                                          <p:nvPr/>
                                        </p:nvSpPr>
                                        <p:spPr bwMode="auto">
                                          <a:xfrm>
                                            <a:off x="594" y="397"/>
                                            <a:ext cx="125" cy="15"/>
                                          </a:xfrm>
                                          <a:custGeom>
                                            <a:avLst/>
                                            <a:gdLst>
                                              <a:gd name="T0" fmla="*/ 125 w 125"/>
                                              <a:gd name="T1" fmla="*/ 0 h 15"/>
                                              <a:gd name="T2" fmla="*/ 123 w 125"/>
                                              <a:gd name="T3" fmla="*/ 11 h 15"/>
                                              <a:gd name="T4" fmla="*/ 113 w 125"/>
                                              <a:gd name="T5" fmla="*/ 9 h 15"/>
                                              <a:gd name="T6" fmla="*/ 0 w 125"/>
                                              <a:gd name="T7" fmla="*/ 15 h 15"/>
                                              <a:gd name="T8" fmla="*/ 0 w 125"/>
                                              <a:gd name="T9" fmla="*/ 1 h 15"/>
                                              <a:gd name="T10" fmla="*/ 125 w 125"/>
                                              <a:gd name="T11" fmla="*/ 0 h 15"/>
                                            </a:gdLst>
                                            <a:ahLst/>
                                            <a:cxnLst>
                                              <a:cxn ang="0">
                                                <a:pos x="T0" y="T1"/>
                                              </a:cxn>
                                              <a:cxn ang="0">
                                                <a:pos x="T2" y="T3"/>
                                              </a:cxn>
                                              <a:cxn ang="0">
                                                <a:pos x="T4" y="T5"/>
                                              </a:cxn>
                                              <a:cxn ang="0">
                                                <a:pos x="T6" y="T7"/>
                                              </a:cxn>
                                              <a:cxn ang="0">
                                                <a:pos x="T8" y="T9"/>
                                              </a:cxn>
                                              <a:cxn ang="0">
                                                <a:pos x="T10" y="T11"/>
                                              </a:cxn>
                                            </a:cxnLst>
                                            <a:rect l="0" t="0" r="r" b="b"/>
                                            <a:pathLst>
                                              <a:path w="125" h="15">
                                                <a:moveTo>
                                                  <a:pt x="125" y="0"/>
                                                </a:moveTo>
                                                <a:lnTo>
                                                  <a:pt x="123" y="11"/>
                                                </a:lnTo>
                                                <a:lnTo>
                                                  <a:pt x="113" y="9"/>
                                                </a:lnTo>
                                                <a:lnTo>
                                                  <a:pt x="0" y="15"/>
                                                </a:lnTo>
                                                <a:lnTo>
                                                  <a:pt x="0" y="1"/>
                                                </a:lnTo>
                                                <a:lnTo>
                                                  <a:pt x="125" y="0"/>
                                                </a:lnTo>
                                                <a:close/>
                                              </a:path>
                                            </a:pathLst>
                                          </a:custGeom>
                                          <a:gradFill rotWithShape="1">
                                            <a:gsLst>
                                              <a:gs pos="0">
                                                <a:srgbClr val="FFCC00">
                                                  <a:gamma/>
                                                  <a:shade val="46275"/>
                                                  <a:invGamma/>
                                                </a:srgbClr>
                                              </a:gs>
                                              <a:gs pos="5000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43" name="Freeform 116"/>
                                        <p:cNvSpPr>
                                          <a:spLocks/>
                                        </p:cNvSpPr>
                                        <p:nvPr/>
                                      </p:nvSpPr>
                                      <p:spPr bwMode="auto">
                                        <a:xfrm>
                                          <a:off x="537" y="383"/>
                                          <a:ext cx="58" cy="30"/>
                                        </a:xfrm>
                                        <a:custGeom>
                                          <a:avLst/>
                                          <a:gdLst>
                                            <a:gd name="T0" fmla="*/ 58 w 58"/>
                                            <a:gd name="T1" fmla="*/ 0 h 30"/>
                                            <a:gd name="T2" fmla="*/ 0 w 58"/>
                                            <a:gd name="T3" fmla="*/ 0 h 30"/>
                                            <a:gd name="T4" fmla="*/ 0 w 58"/>
                                            <a:gd name="T5" fmla="*/ 30 h 30"/>
                                            <a:gd name="T6" fmla="*/ 58 w 58"/>
                                            <a:gd name="T7" fmla="*/ 30 h 30"/>
                                            <a:gd name="T8" fmla="*/ 58 w 58"/>
                                            <a:gd name="T9" fmla="*/ 0 h 30"/>
                                          </a:gdLst>
                                          <a:ahLst/>
                                          <a:cxnLst>
                                            <a:cxn ang="0">
                                              <a:pos x="T0" y="T1"/>
                                            </a:cxn>
                                            <a:cxn ang="0">
                                              <a:pos x="T2" y="T3"/>
                                            </a:cxn>
                                            <a:cxn ang="0">
                                              <a:pos x="T4" y="T5"/>
                                            </a:cxn>
                                            <a:cxn ang="0">
                                              <a:pos x="T6" y="T7"/>
                                            </a:cxn>
                                            <a:cxn ang="0">
                                              <a:pos x="T8" y="T9"/>
                                            </a:cxn>
                                          </a:cxnLst>
                                          <a:rect l="0" t="0" r="r" b="b"/>
                                          <a:pathLst>
                                            <a:path w="58" h="30">
                                              <a:moveTo>
                                                <a:pt x="58" y="0"/>
                                              </a:moveTo>
                                              <a:lnTo>
                                                <a:pt x="0" y="0"/>
                                              </a:lnTo>
                                              <a:lnTo>
                                                <a:pt x="0" y="30"/>
                                              </a:lnTo>
                                              <a:lnTo>
                                                <a:pt x="58" y="30"/>
                                              </a:lnTo>
                                              <a:lnTo>
                                                <a:pt x="58" y="0"/>
                                              </a:lnTo>
                                              <a:close/>
                                            </a:path>
                                          </a:pathLst>
                                        </a:custGeom>
                                        <a:gradFill rotWithShape="1">
                                          <a:gsLst>
                                            <a:gs pos="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40" name="Group 117"/>
                                    <p:cNvGrpSpPr>
                                      <a:grpSpLocks/>
                                    </p:cNvGrpSpPr>
                                    <p:nvPr/>
                                  </p:nvGrpSpPr>
                                  <p:grpSpPr bwMode="auto">
                                    <a:xfrm>
                                      <a:off x="114" y="398"/>
                                      <a:ext cx="203" cy="226"/>
                                      <a:chOff x="114" y="398"/>
                                      <a:chExt cx="203" cy="226"/>
                                    </a:xfrm>
                                  </p:grpSpPr>
                                  <p:sp>
                                    <p:nvSpPr>
                                      <p:cNvPr id="316" name="Freeform 118"/>
                                      <p:cNvSpPr>
                                        <a:spLocks/>
                                      </p:cNvSpPr>
                                      <p:nvPr/>
                                    </p:nvSpPr>
                                    <p:spPr bwMode="auto">
                                      <a:xfrm>
                                        <a:off x="177" y="447"/>
                                        <a:ext cx="28" cy="68"/>
                                      </a:xfrm>
                                      <a:custGeom>
                                        <a:avLst/>
                                        <a:gdLst>
                                          <a:gd name="T0" fmla="*/ 25 w 28"/>
                                          <a:gd name="T1" fmla="*/ 0 h 68"/>
                                          <a:gd name="T2" fmla="*/ 28 w 28"/>
                                          <a:gd name="T3" fmla="*/ 68 h 68"/>
                                          <a:gd name="T4" fmla="*/ 4 w 28"/>
                                          <a:gd name="T5" fmla="*/ 67 h 68"/>
                                          <a:gd name="T6" fmla="*/ 0 w 28"/>
                                          <a:gd name="T7" fmla="*/ 3 h 68"/>
                                          <a:gd name="T8" fmla="*/ 25 w 28"/>
                                          <a:gd name="T9" fmla="*/ 0 h 68"/>
                                        </a:gdLst>
                                        <a:ahLst/>
                                        <a:cxnLst>
                                          <a:cxn ang="0">
                                            <a:pos x="T0" y="T1"/>
                                          </a:cxn>
                                          <a:cxn ang="0">
                                            <a:pos x="T2" y="T3"/>
                                          </a:cxn>
                                          <a:cxn ang="0">
                                            <a:pos x="T4" y="T5"/>
                                          </a:cxn>
                                          <a:cxn ang="0">
                                            <a:pos x="T6" y="T7"/>
                                          </a:cxn>
                                          <a:cxn ang="0">
                                            <a:pos x="T8" y="T9"/>
                                          </a:cxn>
                                        </a:cxnLst>
                                        <a:rect l="0" t="0" r="r" b="b"/>
                                        <a:pathLst>
                                          <a:path w="28" h="68">
                                            <a:moveTo>
                                              <a:pt x="25" y="0"/>
                                            </a:moveTo>
                                            <a:lnTo>
                                              <a:pt x="28" y="68"/>
                                            </a:lnTo>
                                            <a:lnTo>
                                              <a:pt x="4" y="67"/>
                                            </a:lnTo>
                                            <a:lnTo>
                                              <a:pt x="0" y="3"/>
                                            </a:lnTo>
                                            <a:lnTo>
                                              <a:pt x="25" y="0"/>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17" name="Group 119"/>
                                      <p:cNvGrpSpPr>
                                        <a:grpSpLocks/>
                                      </p:cNvGrpSpPr>
                                      <p:nvPr/>
                                    </p:nvGrpSpPr>
                                    <p:grpSpPr bwMode="auto">
                                      <a:xfrm>
                                        <a:off x="114" y="398"/>
                                        <a:ext cx="203" cy="226"/>
                                        <a:chOff x="114" y="399"/>
                                        <a:chExt cx="203" cy="226"/>
                                      </a:xfrm>
                                    </p:grpSpPr>
                                    <p:grpSp>
                                      <p:nvGrpSpPr>
                                        <p:cNvPr id="318" name="Group 120"/>
                                        <p:cNvGrpSpPr>
                                          <a:grpSpLocks/>
                                        </p:cNvGrpSpPr>
                                        <p:nvPr/>
                                      </p:nvGrpSpPr>
                                      <p:grpSpPr bwMode="auto">
                                        <a:xfrm>
                                          <a:off x="114" y="399"/>
                                          <a:ext cx="198" cy="226"/>
                                          <a:chOff x="114" y="399"/>
                                          <a:chExt cx="198" cy="226"/>
                                        </a:xfrm>
                                      </p:grpSpPr>
                                      <p:sp>
                                        <p:nvSpPr>
                                          <p:cNvPr id="320" name="Freeform 121"/>
                                          <p:cNvSpPr>
                                            <a:spLocks/>
                                          </p:cNvSpPr>
                                          <p:nvPr/>
                                        </p:nvSpPr>
                                        <p:spPr bwMode="auto">
                                          <a:xfrm>
                                            <a:off x="196" y="412"/>
                                            <a:ext cx="47" cy="41"/>
                                          </a:xfrm>
                                          <a:custGeom>
                                            <a:avLst/>
                                            <a:gdLst>
                                              <a:gd name="T0" fmla="*/ 5 w 47"/>
                                              <a:gd name="T1" fmla="*/ 0 h 41"/>
                                              <a:gd name="T2" fmla="*/ 47 w 47"/>
                                              <a:gd name="T3" fmla="*/ 37 h 41"/>
                                              <a:gd name="T4" fmla="*/ 42 w 47"/>
                                              <a:gd name="T5" fmla="*/ 41 h 41"/>
                                              <a:gd name="T6" fmla="*/ 0 w 47"/>
                                              <a:gd name="T7" fmla="*/ 5 h 41"/>
                                              <a:gd name="T8" fmla="*/ 5 w 47"/>
                                              <a:gd name="T9" fmla="*/ 0 h 41"/>
                                            </a:gdLst>
                                            <a:ahLst/>
                                            <a:cxnLst>
                                              <a:cxn ang="0">
                                                <a:pos x="T0" y="T1"/>
                                              </a:cxn>
                                              <a:cxn ang="0">
                                                <a:pos x="T2" y="T3"/>
                                              </a:cxn>
                                              <a:cxn ang="0">
                                                <a:pos x="T4" y="T5"/>
                                              </a:cxn>
                                              <a:cxn ang="0">
                                                <a:pos x="T6" y="T7"/>
                                              </a:cxn>
                                              <a:cxn ang="0">
                                                <a:pos x="T8" y="T9"/>
                                              </a:cxn>
                                            </a:cxnLst>
                                            <a:rect l="0" t="0" r="r" b="b"/>
                                            <a:pathLst>
                                              <a:path w="47" h="41">
                                                <a:moveTo>
                                                  <a:pt x="5" y="0"/>
                                                </a:moveTo>
                                                <a:lnTo>
                                                  <a:pt x="47" y="37"/>
                                                </a:lnTo>
                                                <a:lnTo>
                                                  <a:pt x="42" y="41"/>
                                                </a:lnTo>
                                                <a:lnTo>
                                                  <a:pt x="0" y="5"/>
                                                </a:lnTo>
                                                <a:lnTo>
                                                  <a:pt x="5" y="0"/>
                                                </a:lnTo>
                                                <a:close/>
                                              </a:path>
                                            </a:pathLst>
                                          </a:custGeom>
                                          <a:solidFill>
                                            <a:srgbClr val="FFCC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1" name="Group 122"/>
                                          <p:cNvGrpSpPr>
                                            <a:grpSpLocks/>
                                          </p:cNvGrpSpPr>
                                          <p:nvPr/>
                                        </p:nvGrpSpPr>
                                        <p:grpSpPr bwMode="auto">
                                          <a:xfrm>
                                            <a:off x="114" y="399"/>
                                            <a:ext cx="198" cy="226"/>
                                            <a:chOff x="114" y="399"/>
                                            <a:chExt cx="198" cy="226"/>
                                          </a:xfrm>
                                        </p:grpSpPr>
                                        <p:sp>
                                          <p:nvSpPr>
                                            <p:cNvPr id="322" name="Freeform 123"/>
                                            <p:cNvSpPr>
                                              <a:spLocks/>
                                            </p:cNvSpPr>
                                            <p:nvPr/>
                                          </p:nvSpPr>
                                          <p:spPr bwMode="auto">
                                            <a:xfrm>
                                              <a:off x="220" y="450"/>
                                              <a:ext cx="34" cy="61"/>
                                            </a:xfrm>
                                            <a:custGeom>
                                              <a:avLst/>
                                              <a:gdLst>
                                                <a:gd name="T0" fmla="*/ 4 w 34"/>
                                                <a:gd name="T1" fmla="*/ 8 h 61"/>
                                                <a:gd name="T2" fmla="*/ 22 w 34"/>
                                                <a:gd name="T3" fmla="*/ 0 h 61"/>
                                                <a:gd name="T4" fmla="*/ 34 w 34"/>
                                                <a:gd name="T5" fmla="*/ 12 h 61"/>
                                                <a:gd name="T6" fmla="*/ 33 w 34"/>
                                                <a:gd name="T7" fmla="*/ 24 h 61"/>
                                                <a:gd name="T8" fmla="*/ 33 w 34"/>
                                                <a:gd name="T9" fmla="*/ 52 h 61"/>
                                                <a:gd name="T10" fmla="*/ 23 w 34"/>
                                                <a:gd name="T11" fmla="*/ 61 h 61"/>
                                                <a:gd name="T12" fmla="*/ 0 w 34"/>
                                                <a:gd name="T13" fmla="*/ 16 h 61"/>
                                                <a:gd name="T14" fmla="*/ 4 w 34"/>
                                                <a:gd name="T15" fmla="*/ 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61">
                                                  <a:moveTo>
                                                    <a:pt x="4" y="8"/>
                                                  </a:moveTo>
                                                  <a:lnTo>
                                                    <a:pt x="22" y="0"/>
                                                  </a:lnTo>
                                                  <a:lnTo>
                                                    <a:pt x="34" y="12"/>
                                                  </a:lnTo>
                                                  <a:lnTo>
                                                    <a:pt x="33" y="24"/>
                                                  </a:lnTo>
                                                  <a:lnTo>
                                                    <a:pt x="33" y="52"/>
                                                  </a:lnTo>
                                                  <a:lnTo>
                                                    <a:pt x="23" y="61"/>
                                                  </a:lnTo>
                                                  <a:lnTo>
                                                    <a:pt x="0" y="16"/>
                                                  </a:lnTo>
                                                  <a:lnTo>
                                                    <a:pt x="4" y="8"/>
                                                  </a:lnTo>
                                                  <a:close/>
                                                </a:path>
                                              </a:pathLst>
                                            </a:custGeom>
                                            <a:solidFill>
                                              <a:srgbClr val="FFCC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3" name="Group 124"/>
                                            <p:cNvGrpSpPr>
                                              <a:grpSpLocks/>
                                            </p:cNvGrpSpPr>
                                            <p:nvPr/>
                                          </p:nvGrpSpPr>
                                          <p:grpSpPr bwMode="auto">
                                            <a:xfrm>
                                              <a:off x="210" y="435"/>
                                              <a:ext cx="99" cy="114"/>
                                              <a:chOff x="210" y="435"/>
                                              <a:chExt cx="99" cy="114"/>
                                            </a:xfrm>
                                          </p:grpSpPr>
                                          <p:sp>
                                            <p:nvSpPr>
                                              <p:cNvPr id="338" name="Freeform 125"/>
                                              <p:cNvSpPr>
                                                <a:spLocks/>
                                              </p:cNvSpPr>
                                              <p:nvPr/>
                                            </p:nvSpPr>
                                            <p:spPr bwMode="auto">
                                              <a:xfrm>
                                                <a:off x="210" y="435"/>
                                                <a:ext cx="90" cy="84"/>
                                              </a:xfrm>
                                              <a:custGeom>
                                                <a:avLst/>
                                                <a:gdLst>
                                                  <a:gd name="T0" fmla="*/ 0 w 90"/>
                                                  <a:gd name="T1" fmla="*/ 0 h 84"/>
                                                  <a:gd name="T2" fmla="*/ 6 w 90"/>
                                                  <a:gd name="T3" fmla="*/ 66 h 84"/>
                                                  <a:gd name="T4" fmla="*/ 1 w 90"/>
                                                  <a:gd name="T5" fmla="*/ 83 h 84"/>
                                                  <a:gd name="T6" fmla="*/ 18 w 90"/>
                                                  <a:gd name="T7" fmla="*/ 84 h 84"/>
                                                  <a:gd name="T8" fmla="*/ 73 w 90"/>
                                                  <a:gd name="T9" fmla="*/ 73 h 84"/>
                                                  <a:gd name="T10" fmla="*/ 90 w 90"/>
                                                  <a:gd name="T11" fmla="*/ 70 h 84"/>
                                                  <a:gd name="T12" fmla="*/ 88 w 90"/>
                                                  <a:gd name="T13" fmla="*/ 63 h 84"/>
                                                  <a:gd name="T14" fmla="*/ 35 w 90"/>
                                                  <a:gd name="T15" fmla="*/ 70 h 84"/>
                                                  <a:gd name="T16" fmla="*/ 29 w 90"/>
                                                  <a:gd name="T17" fmla="*/ 66 h 84"/>
                                                  <a:gd name="T18" fmla="*/ 9 w 90"/>
                                                  <a:gd name="T19" fmla="*/ 7 h 84"/>
                                                  <a:gd name="T20" fmla="*/ 0 w 90"/>
                                                  <a:gd name="T2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84">
                                                    <a:moveTo>
                                                      <a:pt x="0" y="0"/>
                                                    </a:moveTo>
                                                    <a:lnTo>
                                                      <a:pt x="6" y="66"/>
                                                    </a:lnTo>
                                                    <a:lnTo>
                                                      <a:pt x="1" y="83"/>
                                                    </a:lnTo>
                                                    <a:lnTo>
                                                      <a:pt x="18" y="84"/>
                                                    </a:lnTo>
                                                    <a:lnTo>
                                                      <a:pt x="73" y="73"/>
                                                    </a:lnTo>
                                                    <a:lnTo>
                                                      <a:pt x="90" y="70"/>
                                                    </a:lnTo>
                                                    <a:lnTo>
                                                      <a:pt x="88" y="63"/>
                                                    </a:lnTo>
                                                    <a:lnTo>
                                                      <a:pt x="35" y="70"/>
                                                    </a:lnTo>
                                                    <a:lnTo>
                                                      <a:pt x="29" y="66"/>
                                                    </a:lnTo>
                                                    <a:lnTo>
                                                      <a:pt x="9" y="7"/>
                                                    </a:lnTo>
                                                    <a:lnTo>
                                                      <a:pt x="0" y="0"/>
                                                    </a:lnTo>
                                                    <a:close/>
                                                  </a:path>
                                                </a:pathLst>
                                              </a:custGeom>
                                              <a:gradFill rotWithShape="1">
                                                <a:gsLst>
                                                  <a:gs pos="0">
                                                    <a:srgbClr val="FFCC00">
                                                      <a:gamma/>
                                                      <a:shade val="46275"/>
                                                      <a:invGamma/>
                                                    </a:srgbClr>
                                                  </a:gs>
                                                  <a:gs pos="50000">
                                                    <a:srgbClr val="FFCC00"/>
                                                  </a:gs>
                                                  <a:gs pos="100000">
                                                    <a:srgbClr val="FFCC00">
                                                      <a:gamma/>
                                                      <a:shade val="46275"/>
                                                      <a:invGamma/>
                                                    </a:srgbClr>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39" name="Freeform 126"/>
                                              <p:cNvSpPr>
                                                <a:spLocks/>
                                              </p:cNvSpPr>
                                              <p:nvPr/>
                                            </p:nvSpPr>
                                            <p:spPr bwMode="auto">
                                              <a:xfrm>
                                                <a:off x="212" y="503"/>
                                                <a:ext cx="97" cy="46"/>
                                              </a:xfrm>
                                              <a:custGeom>
                                                <a:avLst/>
                                                <a:gdLst>
                                                  <a:gd name="T0" fmla="*/ 0 w 97"/>
                                                  <a:gd name="T1" fmla="*/ 15 h 46"/>
                                                  <a:gd name="T2" fmla="*/ 4 w 97"/>
                                                  <a:gd name="T3" fmla="*/ 44 h 46"/>
                                                  <a:gd name="T4" fmla="*/ 15 w 97"/>
                                                  <a:gd name="T5" fmla="*/ 46 h 46"/>
                                                  <a:gd name="T6" fmla="*/ 97 w 97"/>
                                                  <a:gd name="T7" fmla="*/ 30 h 46"/>
                                                  <a:gd name="T8" fmla="*/ 93 w 97"/>
                                                  <a:gd name="T9" fmla="*/ 0 h 46"/>
                                                  <a:gd name="T10" fmla="*/ 15 w 97"/>
                                                  <a:gd name="T11" fmla="*/ 16 h 46"/>
                                                  <a:gd name="T12" fmla="*/ 0 w 97"/>
                                                  <a:gd name="T13" fmla="*/ 15 h 46"/>
                                                </a:gdLst>
                                                <a:ahLst/>
                                                <a:cxnLst>
                                                  <a:cxn ang="0">
                                                    <a:pos x="T0" y="T1"/>
                                                  </a:cxn>
                                                  <a:cxn ang="0">
                                                    <a:pos x="T2" y="T3"/>
                                                  </a:cxn>
                                                  <a:cxn ang="0">
                                                    <a:pos x="T4" y="T5"/>
                                                  </a:cxn>
                                                  <a:cxn ang="0">
                                                    <a:pos x="T6" y="T7"/>
                                                  </a:cxn>
                                                  <a:cxn ang="0">
                                                    <a:pos x="T8" y="T9"/>
                                                  </a:cxn>
                                                  <a:cxn ang="0">
                                                    <a:pos x="T10" y="T11"/>
                                                  </a:cxn>
                                                  <a:cxn ang="0">
                                                    <a:pos x="T12" y="T13"/>
                                                  </a:cxn>
                                                </a:cxnLst>
                                                <a:rect l="0" t="0" r="r" b="b"/>
                                                <a:pathLst>
                                                  <a:path w="97" h="46">
                                                    <a:moveTo>
                                                      <a:pt x="0" y="15"/>
                                                    </a:moveTo>
                                                    <a:lnTo>
                                                      <a:pt x="4" y="44"/>
                                                    </a:lnTo>
                                                    <a:lnTo>
                                                      <a:pt x="15" y="46"/>
                                                    </a:lnTo>
                                                    <a:lnTo>
                                                      <a:pt x="97" y="30"/>
                                                    </a:lnTo>
                                                    <a:lnTo>
                                                      <a:pt x="93" y="0"/>
                                                    </a:lnTo>
                                                    <a:lnTo>
                                                      <a:pt x="15" y="16"/>
                                                    </a:lnTo>
                                                    <a:lnTo>
                                                      <a:pt x="0" y="15"/>
                                                    </a:lnTo>
                                                    <a:close/>
                                                  </a:path>
                                                </a:pathLst>
                                              </a:custGeom>
                                              <a:gradFill rotWithShape="1">
                                                <a:gsLst>
                                                  <a:gs pos="0">
                                                    <a:srgbClr val="FFCC00">
                                                      <a:gamma/>
                                                      <a:shade val="46275"/>
                                                      <a:invGamma/>
                                                    </a:srgbClr>
                                                  </a:gs>
                                                  <a:gs pos="100000">
                                                    <a:srgbClr val="FFCC00"/>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24" name="Group 127"/>
                                            <p:cNvGrpSpPr>
                                              <a:grpSpLocks/>
                                            </p:cNvGrpSpPr>
                                            <p:nvPr/>
                                          </p:nvGrpSpPr>
                                          <p:grpSpPr bwMode="auto">
                                            <a:xfrm>
                                              <a:off x="114" y="399"/>
                                              <a:ext cx="198" cy="226"/>
                                              <a:chOff x="114" y="399"/>
                                              <a:chExt cx="198" cy="226"/>
                                            </a:xfrm>
                                          </p:grpSpPr>
                                          <p:grpSp>
                                            <p:nvGrpSpPr>
                                              <p:cNvPr id="326" name="Group 128"/>
                                              <p:cNvGrpSpPr>
                                                <a:grpSpLocks/>
                                              </p:cNvGrpSpPr>
                                              <p:nvPr/>
                                            </p:nvGrpSpPr>
                                            <p:grpSpPr bwMode="auto">
                                              <a:xfrm>
                                                <a:off x="114" y="399"/>
                                                <a:ext cx="91" cy="226"/>
                                                <a:chOff x="114" y="399"/>
                                                <a:chExt cx="91" cy="226"/>
                                              </a:xfrm>
                                            </p:grpSpPr>
                                            <p:grpSp>
                                              <p:nvGrpSpPr>
                                                <p:cNvPr id="330" name="Group 129"/>
                                                <p:cNvGrpSpPr>
                                                  <a:grpSpLocks/>
                                                </p:cNvGrpSpPr>
                                                <p:nvPr/>
                                              </p:nvGrpSpPr>
                                              <p:grpSpPr bwMode="auto">
                                                <a:xfrm>
                                                  <a:off x="114" y="399"/>
                                                  <a:ext cx="91" cy="226"/>
                                                  <a:chOff x="114" y="399"/>
                                                  <a:chExt cx="91" cy="226"/>
                                                </a:xfrm>
                                              </p:grpSpPr>
                                              <p:sp>
                                                <p:nvSpPr>
                                                  <p:cNvPr id="332" name="Freeform 130"/>
                                                  <p:cNvSpPr>
                                                    <a:spLocks/>
                                                  </p:cNvSpPr>
                                                  <p:nvPr/>
                                                </p:nvSpPr>
                                                <p:spPr bwMode="auto">
                                                  <a:xfrm>
                                                    <a:off x="147" y="399"/>
                                                    <a:ext cx="58" cy="156"/>
                                                  </a:xfrm>
                                                  <a:custGeom>
                                                    <a:avLst/>
                                                    <a:gdLst>
                                                      <a:gd name="T0" fmla="*/ 0 w 58"/>
                                                      <a:gd name="T1" fmla="*/ 27 h 156"/>
                                                      <a:gd name="T2" fmla="*/ 8 w 58"/>
                                                      <a:gd name="T3" fmla="*/ 21 h 156"/>
                                                      <a:gd name="T4" fmla="*/ 48 w 58"/>
                                                      <a:gd name="T5" fmla="*/ 0 h 156"/>
                                                      <a:gd name="T6" fmla="*/ 58 w 58"/>
                                                      <a:gd name="T7" fmla="*/ 9 h 156"/>
                                                      <a:gd name="T8" fmla="*/ 17 w 58"/>
                                                      <a:gd name="T9" fmla="*/ 55 h 156"/>
                                                      <a:gd name="T10" fmla="*/ 24 w 58"/>
                                                      <a:gd name="T11" fmla="*/ 143 h 156"/>
                                                      <a:gd name="T12" fmla="*/ 18 w 58"/>
                                                      <a:gd name="T13" fmla="*/ 156 h 156"/>
                                                      <a:gd name="T14" fmla="*/ 0 w 58"/>
                                                      <a:gd name="T15" fmla="*/ 27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156">
                                                        <a:moveTo>
                                                          <a:pt x="0" y="27"/>
                                                        </a:moveTo>
                                                        <a:lnTo>
                                                          <a:pt x="8" y="21"/>
                                                        </a:lnTo>
                                                        <a:lnTo>
                                                          <a:pt x="48" y="0"/>
                                                        </a:lnTo>
                                                        <a:lnTo>
                                                          <a:pt x="58" y="9"/>
                                                        </a:lnTo>
                                                        <a:lnTo>
                                                          <a:pt x="17" y="55"/>
                                                        </a:lnTo>
                                                        <a:lnTo>
                                                          <a:pt x="24" y="143"/>
                                                        </a:lnTo>
                                                        <a:lnTo>
                                                          <a:pt x="18" y="156"/>
                                                        </a:lnTo>
                                                        <a:lnTo>
                                                          <a:pt x="0" y="27"/>
                                                        </a:lnTo>
                                                        <a:close/>
                                                      </a:path>
                                                    </a:pathLst>
                                                  </a:custGeom>
                                                  <a:gradFill rotWithShape="1">
                                                    <a:gsLst>
                                                      <a:gs pos="0">
                                                        <a:srgbClr val="FFCC00"/>
                                                      </a:gs>
                                                      <a:gs pos="50000">
                                                        <a:srgbClr val="FFCC00">
                                                          <a:gamma/>
                                                          <a:shade val="46275"/>
                                                          <a:invGamma/>
                                                        </a:srgbClr>
                                                      </a:gs>
                                                      <a:gs pos="100000">
                                                        <a:srgbClr val="FFCC00"/>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33" name="Group 131"/>
                                                  <p:cNvGrpSpPr>
                                                    <a:grpSpLocks/>
                                                  </p:cNvGrpSpPr>
                                                  <p:nvPr/>
                                                </p:nvGrpSpPr>
                                                <p:grpSpPr bwMode="auto">
                                                  <a:xfrm>
                                                    <a:off x="114" y="426"/>
                                                    <a:ext cx="58" cy="199"/>
                                                    <a:chOff x="114" y="426"/>
                                                    <a:chExt cx="58" cy="199"/>
                                                  </a:xfrm>
                                                </p:grpSpPr>
                                                <p:sp>
                                                  <p:nvSpPr>
                                                    <p:cNvPr id="334" name="Freeform 132"/>
                                                    <p:cNvSpPr>
                                                      <a:spLocks/>
                                                    </p:cNvSpPr>
                                                    <p:nvPr/>
                                                  </p:nvSpPr>
                                                  <p:spPr bwMode="auto">
                                                    <a:xfrm>
                                                      <a:off x="142" y="426"/>
                                                      <a:ext cx="15" cy="35"/>
                                                    </a:xfrm>
                                                    <a:custGeom>
                                                      <a:avLst/>
                                                      <a:gdLst>
                                                        <a:gd name="T0" fmla="*/ 0 w 15"/>
                                                        <a:gd name="T1" fmla="*/ 35 h 35"/>
                                                        <a:gd name="T2" fmla="*/ 5 w 15"/>
                                                        <a:gd name="T3" fmla="*/ 0 h 35"/>
                                                        <a:gd name="T4" fmla="*/ 15 w 15"/>
                                                        <a:gd name="T5" fmla="*/ 31 h 35"/>
                                                        <a:gd name="T6" fmla="*/ 0 w 15"/>
                                                        <a:gd name="T7" fmla="*/ 35 h 35"/>
                                                      </a:gdLst>
                                                      <a:ahLst/>
                                                      <a:cxnLst>
                                                        <a:cxn ang="0">
                                                          <a:pos x="T0" y="T1"/>
                                                        </a:cxn>
                                                        <a:cxn ang="0">
                                                          <a:pos x="T2" y="T3"/>
                                                        </a:cxn>
                                                        <a:cxn ang="0">
                                                          <a:pos x="T4" y="T5"/>
                                                        </a:cxn>
                                                        <a:cxn ang="0">
                                                          <a:pos x="T6" y="T7"/>
                                                        </a:cxn>
                                                      </a:cxnLst>
                                                      <a:rect l="0" t="0" r="r" b="b"/>
                                                      <a:pathLst>
                                                        <a:path w="15" h="35">
                                                          <a:moveTo>
                                                            <a:pt x="0" y="35"/>
                                                          </a:moveTo>
                                                          <a:lnTo>
                                                            <a:pt x="5" y="0"/>
                                                          </a:lnTo>
                                                          <a:lnTo>
                                                            <a:pt x="15" y="31"/>
                                                          </a:lnTo>
                                                          <a:lnTo>
                                                            <a:pt x="0" y="35"/>
                                                          </a:lnTo>
                                                          <a:close/>
                                                        </a:path>
                                                      </a:pathLst>
                                                    </a:custGeom>
                                                    <a:gradFill rotWithShape="1">
                                                      <a:gsLst>
                                                        <a:gs pos="0">
                                                          <a:srgbClr val="FFCC00"/>
                                                        </a:gs>
                                                        <a:gs pos="50000">
                                                          <a:srgbClr val="FFCC00">
                                                            <a:gamma/>
                                                            <a:shade val="46275"/>
                                                            <a:invGamma/>
                                                          </a:srgbClr>
                                                        </a:gs>
                                                        <a:gs pos="100000">
                                                          <a:srgbClr val="FFCC00"/>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35" name="Group 133"/>
                                                    <p:cNvGrpSpPr>
                                                      <a:grpSpLocks/>
                                                    </p:cNvGrpSpPr>
                                                    <p:nvPr/>
                                                  </p:nvGrpSpPr>
                                                  <p:grpSpPr bwMode="auto">
                                                    <a:xfrm>
                                                      <a:off x="114" y="456"/>
                                                      <a:ext cx="58" cy="169"/>
                                                      <a:chOff x="114" y="456"/>
                                                      <a:chExt cx="58" cy="169"/>
                                                    </a:xfrm>
                                                  </p:grpSpPr>
                                                  <p:sp>
                                                    <p:nvSpPr>
                                                      <p:cNvPr id="336" name="Freeform 134"/>
                                                      <p:cNvSpPr>
                                                        <a:spLocks/>
                                                      </p:cNvSpPr>
                                                      <p:nvPr/>
                                                    </p:nvSpPr>
                                                    <p:spPr bwMode="auto">
                                                      <a:xfrm>
                                                        <a:off x="124" y="456"/>
                                                        <a:ext cx="46" cy="138"/>
                                                      </a:xfrm>
                                                      <a:custGeom>
                                                        <a:avLst/>
                                                        <a:gdLst>
                                                          <a:gd name="T0" fmla="*/ 0 w 46"/>
                                                          <a:gd name="T1" fmla="*/ 11 h 138"/>
                                                          <a:gd name="T2" fmla="*/ 22 w 46"/>
                                                          <a:gd name="T3" fmla="*/ 42 h 138"/>
                                                          <a:gd name="T4" fmla="*/ 30 w 46"/>
                                                          <a:gd name="T5" fmla="*/ 68 h 138"/>
                                                          <a:gd name="T6" fmla="*/ 29 w 46"/>
                                                          <a:gd name="T7" fmla="*/ 106 h 138"/>
                                                          <a:gd name="T8" fmla="*/ 11 w 46"/>
                                                          <a:gd name="T9" fmla="*/ 138 h 138"/>
                                                          <a:gd name="T10" fmla="*/ 46 w 46"/>
                                                          <a:gd name="T11" fmla="*/ 130 h 138"/>
                                                          <a:gd name="T12" fmla="*/ 38 w 46"/>
                                                          <a:gd name="T13" fmla="*/ 5 h 138"/>
                                                          <a:gd name="T14" fmla="*/ 34 w 46"/>
                                                          <a:gd name="T15" fmla="*/ 0 h 138"/>
                                                          <a:gd name="T16" fmla="*/ 29 w 46"/>
                                                          <a:gd name="T17" fmla="*/ 0 h 138"/>
                                                          <a:gd name="T18" fmla="*/ 0 w 46"/>
                                                          <a:gd name="T19" fmla="*/ 1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38">
                                                            <a:moveTo>
                                                              <a:pt x="0" y="11"/>
                                                            </a:moveTo>
                                                            <a:lnTo>
                                                              <a:pt x="22" y="42"/>
                                                            </a:lnTo>
                                                            <a:lnTo>
                                                              <a:pt x="30" y="68"/>
                                                            </a:lnTo>
                                                            <a:lnTo>
                                                              <a:pt x="29" y="106"/>
                                                            </a:lnTo>
                                                            <a:lnTo>
                                                              <a:pt x="11" y="138"/>
                                                            </a:lnTo>
                                                            <a:lnTo>
                                                              <a:pt x="46" y="130"/>
                                                            </a:lnTo>
                                                            <a:lnTo>
                                                              <a:pt x="38" y="5"/>
                                                            </a:lnTo>
                                                            <a:lnTo>
                                                              <a:pt x="34" y="0"/>
                                                            </a:lnTo>
                                                            <a:lnTo>
                                                              <a:pt x="29" y="0"/>
                                                            </a:lnTo>
                                                            <a:lnTo>
                                                              <a:pt x="0" y="11"/>
                                                            </a:lnTo>
                                                            <a:close/>
                                                          </a:path>
                                                        </a:pathLst>
                                                      </a:custGeom>
                                                      <a:gradFill rotWithShape="1">
                                                        <a:gsLst>
                                                          <a:gs pos="0">
                                                            <a:srgbClr val="FFCC00"/>
                                                          </a:gs>
                                                          <a:gs pos="50000">
                                                            <a:srgbClr val="FFCC00">
                                                              <a:gamma/>
                                                              <a:shade val="46275"/>
                                                              <a:invGamma/>
                                                            </a:srgbClr>
                                                          </a:gs>
                                                          <a:gs pos="100000">
                                                            <a:srgbClr val="FFCC00"/>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37" name="Freeform 135"/>
                                                      <p:cNvSpPr>
                                                        <a:spLocks/>
                                                      </p:cNvSpPr>
                                                      <p:nvPr/>
                                                    </p:nvSpPr>
                                                    <p:spPr bwMode="auto">
                                                      <a:xfrm>
                                                        <a:off x="114" y="586"/>
                                                        <a:ext cx="58" cy="39"/>
                                                      </a:xfrm>
                                                      <a:custGeom>
                                                        <a:avLst/>
                                                        <a:gdLst>
                                                          <a:gd name="T0" fmla="*/ 21 w 58"/>
                                                          <a:gd name="T1" fmla="*/ 8 h 39"/>
                                                          <a:gd name="T2" fmla="*/ 0 w 58"/>
                                                          <a:gd name="T3" fmla="*/ 39 h 39"/>
                                                          <a:gd name="T4" fmla="*/ 58 w 58"/>
                                                          <a:gd name="T5" fmla="*/ 11 h 39"/>
                                                          <a:gd name="T6" fmla="*/ 56 w 58"/>
                                                          <a:gd name="T7" fmla="*/ 0 h 39"/>
                                                          <a:gd name="T8" fmla="*/ 21 w 58"/>
                                                          <a:gd name="T9" fmla="*/ 8 h 39"/>
                                                        </a:gdLst>
                                                        <a:ahLst/>
                                                        <a:cxnLst>
                                                          <a:cxn ang="0">
                                                            <a:pos x="T0" y="T1"/>
                                                          </a:cxn>
                                                          <a:cxn ang="0">
                                                            <a:pos x="T2" y="T3"/>
                                                          </a:cxn>
                                                          <a:cxn ang="0">
                                                            <a:pos x="T4" y="T5"/>
                                                          </a:cxn>
                                                          <a:cxn ang="0">
                                                            <a:pos x="T6" y="T7"/>
                                                          </a:cxn>
                                                          <a:cxn ang="0">
                                                            <a:pos x="T8" y="T9"/>
                                                          </a:cxn>
                                                        </a:cxnLst>
                                                        <a:rect l="0" t="0" r="r" b="b"/>
                                                        <a:pathLst>
                                                          <a:path w="58" h="39">
                                                            <a:moveTo>
                                                              <a:pt x="21" y="8"/>
                                                            </a:moveTo>
                                                            <a:lnTo>
                                                              <a:pt x="0" y="39"/>
                                                            </a:lnTo>
                                                            <a:lnTo>
                                                              <a:pt x="58" y="11"/>
                                                            </a:lnTo>
                                                            <a:lnTo>
                                                              <a:pt x="56" y="0"/>
                                                            </a:lnTo>
                                                            <a:lnTo>
                                                              <a:pt x="21" y="8"/>
                                                            </a:lnTo>
                                                            <a:close/>
                                                          </a:path>
                                                        </a:pathLst>
                                                      </a:custGeom>
                                                      <a:solidFill>
                                                        <a:srgbClr val="80808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sp>
                                              <p:nvSpPr>
                                                <p:cNvPr id="331" name="Freeform 136"/>
                                                <p:cNvSpPr>
                                                  <a:spLocks/>
                                                </p:cNvSpPr>
                                                <p:nvPr/>
                                              </p:nvSpPr>
                                              <p:spPr bwMode="auto">
                                                <a:xfrm>
                                                  <a:off x="163" y="445"/>
                                                  <a:ext cx="42" cy="93"/>
                                                </a:xfrm>
                                                <a:custGeom>
                                                  <a:avLst/>
                                                  <a:gdLst>
                                                    <a:gd name="T0" fmla="*/ 7 w 42"/>
                                                    <a:gd name="T1" fmla="*/ 3 h 93"/>
                                                    <a:gd name="T2" fmla="*/ 37 w 42"/>
                                                    <a:gd name="T3" fmla="*/ 0 h 93"/>
                                                    <a:gd name="T4" fmla="*/ 38 w 42"/>
                                                    <a:gd name="T5" fmla="*/ 4 h 93"/>
                                                    <a:gd name="T6" fmla="*/ 16 w 42"/>
                                                    <a:gd name="T7" fmla="*/ 7 h 93"/>
                                                    <a:gd name="T8" fmla="*/ 17 w 42"/>
                                                    <a:gd name="T9" fmla="*/ 19 h 93"/>
                                                    <a:gd name="T10" fmla="*/ 39 w 42"/>
                                                    <a:gd name="T11" fmla="*/ 17 h 93"/>
                                                    <a:gd name="T12" fmla="*/ 39 w 42"/>
                                                    <a:gd name="T13" fmla="*/ 21 h 93"/>
                                                    <a:gd name="T14" fmla="*/ 18 w 42"/>
                                                    <a:gd name="T15" fmla="*/ 23 h 93"/>
                                                    <a:gd name="T16" fmla="*/ 19 w 42"/>
                                                    <a:gd name="T17" fmla="*/ 34 h 93"/>
                                                    <a:gd name="T18" fmla="*/ 38 w 42"/>
                                                    <a:gd name="T19" fmla="*/ 32 h 93"/>
                                                    <a:gd name="T20" fmla="*/ 38 w 42"/>
                                                    <a:gd name="T21" fmla="*/ 36 h 93"/>
                                                    <a:gd name="T22" fmla="*/ 19 w 42"/>
                                                    <a:gd name="T23" fmla="*/ 38 h 93"/>
                                                    <a:gd name="T24" fmla="*/ 20 w 42"/>
                                                    <a:gd name="T25" fmla="*/ 51 h 93"/>
                                                    <a:gd name="T26" fmla="*/ 40 w 42"/>
                                                    <a:gd name="T27" fmla="*/ 49 h 93"/>
                                                    <a:gd name="T28" fmla="*/ 40 w 42"/>
                                                    <a:gd name="T29" fmla="*/ 53 h 93"/>
                                                    <a:gd name="T30" fmla="*/ 21 w 42"/>
                                                    <a:gd name="T31" fmla="*/ 55 h 93"/>
                                                    <a:gd name="T32" fmla="*/ 20 w 42"/>
                                                    <a:gd name="T33" fmla="*/ 66 h 93"/>
                                                    <a:gd name="T34" fmla="*/ 42 w 42"/>
                                                    <a:gd name="T35" fmla="*/ 66 h 93"/>
                                                    <a:gd name="T36" fmla="*/ 42 w 42"/>
                                                    <a:gd name="T37" fmla="*/ 71 h 93"/>
                                                    <a:gd name="T38" fmla="*/ 18 w 42"/>
                                                    <a:gd name="T39" fmla="*/ 73 h 93"/>
                                                    <a:gd name="T40" fmla="*/ 7 w 42"/>
                                                    <a:gd name="T41" fmla="*/ 93 h 93"/>
                                                    <a:gd name="T42" fmla="*/ 0 w 42"/>
                                                    <a:gd name="T43" fmla="*/ 9 h 93"/>
                                                    <a:gd name="T44" fmla="*/ 7 w 42"/>
                                                    <a:gd name="T45" fmla="*/ 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93">
                                                      <a:moveTo>
                                                        <a:pt x="7" y="3"/>
                                                      </a:moveTo>
                                                      <a:lnTo>
                                                        <a:pt x="37" y="0"/>
                                                      </a:lnTo>
                                                      <a:lnTo>
                                                        <a:pt x="38" y="4"/>
                                                      </a:lnTo>
                                                      <a:lnTo>
                                                        <a:pt x="16" y="7"/>
                                                      </a:lnTo>
                                                      <a:lnTo>
                                                        <a:pt x="17" y="19"/>
                                                      </a:lnTo>
                                                      <a:lnTo>
                                                        <a:pt x="39" y="17"/>
                                                      </a:lnTo>
                                                      <a:lnTo>
                                                        <a:pt x="39" y="21"/>
                                                      </a:lnTo>
                                                      <a:lnTo>
                                                        <a:pt x="18" y="23"/>
                                                      </a:lnTo>
                                                      <a:lnTo>
                                                        <a:pt x="19" y="34"/>
                                                      </a:lnTo>
                                                      <a:lnTo>
                                                        <a:pt x="38" y="32"/>
                                                      </a:lnTo>
                                                      <a:lnTo>
                                                        <a:pt x="38" y="36"/>
                                                      </a:lnTo>
                                                      <a:lnTo>
                                                        <a:pt x="19" y="38"/>
                                                      </a:lnTo>
                                                      <a:lnTo>
                                                        <a:pt x="20" y="51"/>
                                                      </a:lnTo>
                                                      <a:lnTo>
                                                        <a:pt x="40" y="49"/>
                                                      </a:lnTo>
                                                      <a:lnTo>
                                                        <a:pt x="40" y="53"/>
                                                      </a:lnTo>
                                                      <a:lnTo>
                                                        <a:pt x="21" y="55"/>
                                                      </a:lnTo>
                                                      <a:lnTo>
                                                        <a:pt x="20" y="66"/>
                                                      </a:lnTo>
                                                      <a:lnTo>
                                                        <a:pt x="42" y="66"/>
                                                      </a:lnTo>
                                                      <a:lnTo>
                                                        <a:pt x="42" y="71"/>
                                                      </a:lnTo>
                                                      <a:lnTo>
                                                        <a:pt x="18" y="73"/>
                                                      </a:lnTo>
                                                      <a:lnTo>
                                                        <a:pt x="7" y="93"/>
                                                      </a:lnTo>
                                                      <a:lnTo>
                                                        <a:pt x="0" y="9"/>
                                                      </a:lnTo>
                                                      <a:lnTo>
                                                        <a:pt x="7" y="3"/>
                                                      </a:lnTo>
                                                      <a:close/>
                                                    </a:path>
                                                  </a:pathLst>
                                                </a:custGeom>
                                                <a:gradFill rotWithShape="1">
                                                  <a:gsLst>
                                                    <a:gs pos="0">
                                                      <a:srgbClr val="FFCC00">
                                                        <a:gamma/>
                                                        <a:shade val="46275"/>
                                                        <a:invGamma/>
                                                      </a:srgbClr>
                                                    </a:gs>
                                                    <a:gs pos="50000">
                                                      <a:srgbClr val="FFCC00"/>
                                                    </a:gs>
                                                    <a:gs pos="100000">
                                                      <a:srgbClr val="FFCC00">
                                                        <a:gamma/>
                                                        <a:shade val="46275"/>
                                                        <a:invGamma/>
                                                      </a:srgbClr>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27" name="Rectangle 137"/>
                                              <p:cNvSpPr>
                                                <a:spLocks noChangeArrowheads="1"/>
                                              </p:cNvSpPr>
                                              <p:nvPr/>
                                            </p:nvSpPr>
                                            <p:spPr bwMode="auto">
                                              <a:xfrm>
                                                <a:off x="203" y="481"/>
                                                <a:ext cx="49" cy="6"/>
                                              </a:xfrm>
                                              <a:prstGeom prst="rect">
                                                <a:avLst/>
                                              </a:prstGeom>
                                              <a:gradFill rotWithShape="1">
                                                <a:gsLst>
                                                  <a:gs pos="0">
                                                    <a:srgbClr val="FFFFFF"/>
                                                  </a:gs>
                                                  <a:gs pos="100000">
                                                    <a:srgbClr val="FFFFFF">
                                                      <a:gamma/>
                                                      <a:shade val="46275"/>
                                                      <a:invGamma/>
                                                    </a:srgbClr>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28" name="Rectangle 138"/>
                                              <p:cNvSpPr>
                                                <a:spLocks noChangeArrowheads="1"/>
                                              </p:cNvSpPr>
                                              <p:nvPr/>
                                            </p:nvSpPr>
                                            <p:spPr bwMode="auto">
                                              <a:xfrm>
                                                <a:off x="252" y="478"/>
                                                <a:ext cx="60" cy="12"/>
                                              </a:xfrm>
                                              <a:prstGeom prst="rect">
                                                <a:avLst/>
                                              </a:prstGeom>
                                              <a:gradFill rotWithShape="1">
                                                <a:gsLst>
                                                  <a:gs pos="0">
                                                    <a:srgbClr val="FFCC00"/>
                                                  </a:gs>
                                                  <a:gs pos="100000">
                                                    <a:srgbClr val="FFCC00">
                                                      <a:gamma/>
                                                      <a:shade val="46275"/>
                                                      <a:invGamma/>
                                                    </a:srgbClr>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29" name="Rectangle 139"/>
                                              <p:cNvSpPr>
                                                <a:spLocks noChangeArrowheads="1"/>
                                              </p:cNvSpPr>
                                              <p:nvPr/>
                                            </p:nvSpPr>
                                            <p:spPr bwMode="auto">
                                              <a:xfrm>
                                                <a:off x="189" y="480"/>
                                                <a:ext cx="15" cy="8"/>
                                              </a:xfrm>
                                              <a:prstGeom prst="rect">
                                                <a:avLst/>
                                              </a:prstGeom>
                                              <a:solidFill>
                                                <a:srgbClr val="FFCC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25" name="Oval 140"/>
                                            <p:cNvSpPr>
                                              <a:spLocks noChangeArrowheads="1"/>
                                            </p:cNvSpPr>
                                            <p:nvPr/>
                                          </p:nvSpPr>
                                          <p:spPr bwMode="auto">
                                            <a:xfrm>
                                              <a:off x="239" y="449"/>
                                              <a:ext cx="16"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319" name="Rectangle 141"/>
                                        <p:cNvSpPr>
                                          <a:spLocks noChangeArrowheads="1"/>
                                        </p:cNvSpPr>
                                        <p:nvPr/>
                                      </p:nvSpPr>
                                      <p:spPr bwMode="auto">
                                        <a:xfrm>
                                          <a:off x="252" y="472"/>
                                          <a:ext cx="65" cy="8"/>
                                        </a:xfrm>
                                        <a:prstGeom prst="rect">
                                          <a:avLst/>
                                        </a:prstGeom>
                                        <a:gradFill rotWithShape="1">
                                          <a:gsLst>
                                            <a:gs pos="0">
                                              <a:srgbClr val="FFCC00">
                                                <a:gamma/>
                                                <a:shade val="46275"/>
                                                <a:invGamma/>
                                              </a:srgbClr>
                                            </a:gs>
                                            <a:gs pos="50000">
                                              <a:srgbClr val="FFCC00"/>
                                            </a:gs>
                                            <a:gs pos="100000">
                                              <a:srgbClr val="FFCC00">
                                                <a:gamma/>
                                                <a:shade val="46275"/>
                                                <a:invGamma/>
                                              </a:srgbClr>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41" name="Group 142"/>
                                    <p:cNvGrpSpPr>
                                      <a:grpSpLocks/>
                                    </p:cNvGrpSpPr>
                                    <p:nvPr/>
                                  </p:nvGrpSpPr>
                                  <p:grpSpPr bwMode="auto">
                                    <a:xfrm>
                                      <a:off x="277" y="425"/>
                                      <a:ext cx="513" cy="164"/>
                                      <a:chOff x="283" y="433"/>
                                      <a:chExt cx="513" cy="164"/>
                                    </a:xfrm>
                                  </p:grpSpPr>
                                  <p:sp>
                                    <p:nvSpPr>
                                      <p:cNvPr id="42" name="Freeform 143"/>
                                      <p:cNvSpPr>
                                        <a:spLocks/>
                                      </p:cNvSpPr>
                                      <p:nvPr/>
                                    </p:nvSpPr>
                                    <p:spPr bwMode="auto">
                                      <a:xfrm>
                                        <a:off x="303" y="456"/>
                                        <a:ext cx="470" cy="119"/>
                                      </a:xfrm>
                                      <a:custGeom>
                                        <a:avLst/>
                                        <a:gdLst>
                                          <a:gd name="T0" fmla="*/ 16 w 470"/>
                                          <a:gd name="T1" fmla="*/ 26 h 119"/>
                                          <a:gd name="T2" fmla="*/ 38 w 470"/>
                                          <a:gd name="T3" fmla="*/ 13 h 119"/>
                                          <a:gd name="T4" fmla="*/ 178 w 470"/>
                                          <a:gd name="T5" fmla="*/ 11 h 119"/>
                                          <a:gd name="T6" fmla="*/ 255 w 470"/>
                                          <a:gd name="T7" fmla="*/ 0 h 119"/>
                                          <a:gd name="T8" fmla="*/ 377 w 470"/>
                                          <a:gd name="T9" fmla="*/ 4 h 119"/>
                                          <a:gd name="T10" fmla="*/ 412 w 470"/>
                                          <a:gd name="T11" fmla="*/ 0 h 119"/>
                                          <a:gd name="T12" fmla="*/ 442 w 470"/>
                                          <a:gd name="T13" fmla="*/ 0 h 119"/>
                                          <a:gd name="T14" fmla="*/ 465 w 470"/>
                                          <a:gd name="T15" fmla="*/ 23 h 119"/>
                                          <a:gd name="T16" fmla="*/ 470 w 470"/>
                                          <a:gd name="T17" fmla="*/ 57 h 119"/>
                                          <a:gd name="T18" fmla="*/ 458 w 470"/>
                                          <a:gd name="T19" fmla="*/ 80 h 119"/>
                                          <a:gd name="T20" fmla="*/ 419 w 470"/>
                                          <a:gd name="T21" fmla="*/ 99 h 119"/>
                                          <a:gd name="T22" fmla="*/ 45 w 470"/>
                                          <a:gd name="T23" fmla="*/ 119 h 119"/>
                                          <a:gd name="T24" fmla="*/ 15 w 470"/>
                                          <a:gd name="T25" fmla="*/ 104 h 119"/>
                                          <a:gd name="T26" fmla="*/ 2 w 470"/>
                                          <a:gd name="T27" fmla="*/ 77 h 119"/>
                                          <a:gd name="T28" fmla="*/ 0 w 470"/>
                                          <a:gd name="T29" fmla="*/ 54 h 119"/>
                                          <a:gd name="T30" fmla="*/ 16 w 470"/>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0" h="119">
                                            <a:moveTo>
                                              <a:pt x="16" y="26"/>
                                            </a:moveTo>
                                            <a:lnTo>
                                              <a:pt x="38" y="13"/>
                                            </a:lnTo>
                                            <a:lnTo>
                                              <a:pt x="178" y="11"/>
                                            </a:lnTo>
                                            <a:lnTo>
                                              <a:pt x="255" y="0"/>
                                            </a:lnTo>
                                            <a:lnTo>
                                              <a:pt x="377" y="4"/>
                                            </a:lnTo>
                                            <a:lnTo>
                                              <a:pt x="412" y="0"/>
                                            </a:lnTo>
                                            <a:lnTo>
                                              <a:pt x="442" y="0"/>
                                            </a:lnTo>
                                            <a:lnTo>
                                              <a:pt x="465" y="23"/>
                                            </a:lnTo>
                                            <a:lnTo>
                                              <a:pt x="470" y="57"/>
                                            </a:lnTo>
                                            <a:lnTo>
                                              <a:pt x="458" y="80"/>
                                            </a:lnTo>
                                            <a:lnTo>
                                              <a:pt x="419" y="99"/>
                                            </a:lnTo>
                                            <a:lnTo>
                                              <a:pt x="45" y="119"/>
                                            </a:lnTo>
                                            <a:lnTo>
                                              <a:pt x="15" y="104"/>
                                            </a:lnTo>
                                            <a:lnTo>
                                              <a:pt x="2" y="77"/>
                                            </a:lnTo>
                                            <a:lnTo>
                                              <a:pt x="0" y="54"/>
                                            </a:lnTo>
                                            <a:lnTo>
                                              <a:pt x="16" y="26"/>
                                            </a:lnTo>
                                            <a:close/>
                                          </a:path>
                                        </a:pathLst>
                                      </a:custGeom>
                                      <a:gradFill rotWithShape="1">
                                        <a:gsLst>
                                          <a:gs pos="0">
                                            <a:srgbClr val="808080"/>
                                          </a:gs>
                                          <a:gs pos="100000">
                                            <a:srgbClr val="80808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3" name="Group 144"/>
                                      <p:cNvGrpSpPr>
                                        <a:grpSpLocks/>
                                      </p:cNvGrpSpPr>
                                      <p:nvPr/>
                                    </p:nvGrpSpPr>
                                    <p:grpSpPr bwMode="auto">
                                      <a:xfrm>
                                        <a:off x="283" y="433"/>
                                        <a:ext cx="513" cy="164"/>
                                        <a:chOff x="283" y="433"/>
                                        <a:chExt cx="513" cy="164"/>
                                      </a:xfrm>
                                    </p:grpSpPr>
                                    <p:grpSp>
                                      <p:nvGrpSpPr>
                                        <p:cNvPr id="44" name="Group 145"/>
                                        <p:cNvGrpSpPr>
                                          <a:grpSpLocks/>
                                        </p:cNvGrpSpPr>
                                        <p:nvPr/>
                                      </p:nvGrpSpPr>
                                      <p:grpSpPr bwMode="auto">
                                        <a:xfrm>
                                          <a:off x="674" y="463"/>
                                          <a:ext cx="87" cy="78"/>
                                          <a:chOff x="674" y="463"/>
                                          <a:chExt cx="87" cy="78"/>
                                        </a:xfrm>
                                      </p:grpSpPr>
                                      <p:grpSp>
                                        <p:nvGrpSpPr>
                                          <p:cNvPr id="305" name="Group 146"/>
                                          <p:cNvGrpSpPr>
                                            <a:grpSpLocks/>
                                          </p:cNvGrpSpPr>
                                          <p:nvPr/>
                                        </p:nvGrpSpPr>
                                        <p:grpSpPr bwMode="auto">
                                          <a:xfrm>
                                            <a:off x="674" y="463"/>
                                            <a:ext cx="87" cy="77"/>
                                            <a:chOff x="674" y="463"/>
                                            <a:chExt cx="87" cy="77"/>
                                          </a:xfrm>
                                        </p:grpSpPr>
                                        <p:sp>
                                          <p:nvSpPr>
                                            <p:cNvPr id="312" name="Oval 147"/>
                                            <p:cNvSpPr>
                                              <a:spLocks noChangeArrowheads="1"/>
                                            </p:cNvSpPr>
                                            <p:nvPr/>
                                          </p:nvSpPr>
                                          <p:spPr bwMode="auto">
                                            <a:xfrm>
                                              <a:off x="674" y="463"/>
                                              <a:ext cx="87" cy="77"/>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13" name="Group 148"/>
                                            <p:cNvGrpSpPr>
                                              <a:grpSpLocks/>
                                            </p:cNvGrpSpPr>
                                            <p:nvPr/>
                                          </p:nvGrpSpPr>
                                          <p:grpSpPr bwMode="auto">
                                            <a:xfrm>
                                              <a:off x="694" y="477"/>
                                              <a:ext cx="46" cy="49"/>
                                              <a:chOff x="694" y="477"/>
                                              <a:chExt cx="46" cy="49"/>
                                            </a:xfrm>
                                          </p:grpSpPr>
                                          <p:sp>
                                            <p:nvSpPr>
                                              <p:cNvPr id="314" name="Oval 149"/>
                                              <p:cNvSpPr>
                                                <a:spLocks noChangeArrowheads="1"/>
                                              </p:cNvSpPr>
                                              <p:nvPr/>
                                            </p:nvSpPr>
                                            <p:spPr bwMode="auto">
                                              <a:xfrm>
                                                <a:off x="694" y="477"/>
                                                <a:ext cx="46" cy="49"/>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15" name="Oval 150"/>
                                              <p:cNvSpPr>
                                                <a:spLocks noChangeArrowheads="1"/>
                                              </p:cNvSpPr>
                                              <p:nvPr/>
                                            </p:nvSpPr>
                                            <p:spPr bwMode="auto">
                                              <a:xfrm>
                                                <a:off x="703" y="486"/>
                                                <a:ext cx="29" cy="30"/>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306" name="Oval 151"/>
                                          <p:cNvSpPr>
                                            <a:spLocks noChangeArrowheads="1"/>
                                          </p:cNvSpPr>
                                          <p:nvPr/>
                                        </p:nvSpPr>
                                        <p:spPr bwMode="auto">
                                          <a:xfrm>
                                            <a:off x="719" y="464"/>
                                            <a:ext cx="15"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07" name="Oval 152"/>
                                          <p:cNvSpPr>
                                            <a:spLocks noChangeArrowheads="1"/>
                                          </p:cNvSpPr>
                                          <p:nvPr/>
                                        </p:nvSpPr>
                                        <p:spPr bwMode="auto">
                                          <a:xfrm>
                                            <a:off x="685" y="472"/>
                                            <a:ext cx="15"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08" name="Oval 153"/>
                                          <p:cNvSpPr>
                                            <a:spLocks noChangeArrowheads="1"/>
                                          </p:cNvSpPr>
                                          <p:nvPr/>
                                        </p:nvSpPr>
                                        <p:spPr bwMode="auto">
                                          <a:xfrm>
                                            <a:off x="741" y="485"/>
                                            <a:ext cx="15"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09" name="Oval 154"/>
                                          <p:cNvSpPr>
                                            <a:spLocks noChangeArrowheads="1"/>
                                          </p:cNvSpPr>
                                          <p:nvPr/>
                                        </p:nvSpPr>
                                        <p:spPr bwMode="auto">
                                          <a:xfrm>
                                            <a:off x="734" y="514"/>
                                            <a:ext cx="15"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10" name="Oval 155"/>
                                          <p:cNvSpPr>
                                            <a:spLocks noChangeArrowheads="1"/>
                                          </p:cNvSpPr>
                                          <p:nvPr/>
                                        </p:nvSpPr>
                                        <p:spPr bwMode="auto">
                                          <a:xfrm>
                                            <a:off x="707" y="525"/>
                                            <a:ext cx="15"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11" name="Oval 156"/>
                                          <p:cNvSpPr>
                                            <a:spLocks noChangeArrowheads="1"/>
                                          </p:cNvSpPr>
                                          <p:nvPr/>
                                        </p:nvSpPr>
                                        <p:spPr bwMode="auto">
                                          <a:xfrm>
                                            <a:off x="680" y="508"/>
                                            <a:ext cx="15"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45" name="Group 157"/>
                                        <p:cNvGrpSpPr>
                                          <a:grpSpLocks/>
                                        </p:cNvGrpSpPr>
                                        <p:nvPr/>
                                      </p:nvGrpSpPr>
                                      <p:grpSpPr bwMode="auto">
                                        <a:xfrm>
                                          <a:off x="283" y="433"/>
                                          <a:ext cx="513" cy="164"/>
                                          <a:chOff x="283" y="433"/>
                                          <a:chExt cx="513" cy="164"/>
                                        </a:xfrm>
                                      </p:grpSpPr>
                                      <p:grpSp>
                                        <p:nvGrpSpPr>
                                          <p:cNvPr id="46" name="Group 158"/>
                                          <p:cNvGrpSpPr>
                                            <a:grpSpLocks/>
                                          </p:cNvGrpSpPr>
                                          <p:nvPr/>
                                        </p:nvGrpSpPr>
                                        <p:grpSpPr bwMode="auto">
                                          <a:xfrm>
                                            <a:off x="283" y="433"/>
                                            <a:ext cx="513" cy="164"/>
                                            <a:chOff x="284" y="434"/>
                                            <a:chExt cx="513" cy="164"/>
                                          </a:xfrm>
                                        </p:grpSpPr>
                                        <p:sp>
                                          <p:nvSpPr>
                                            <p:cNvPr id="80" name="Freeform 159"/>
                                            <p:cNvSpPr>
                                              <a:spLocks/>
                                            </p:cNvSpPr>
                                            <p:nvPr/>
                                          </p:nvSpPr>
                                          <p:spPr bwMode="auto">
                                            <a:xfrm>
                                              <a:off x="490" y="444"/>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160"/>
                                            <p:cNvSpPr>
                                              <a:spLocks/>
                                            </p:cNvSpPr>
                                            <p:nvPr/>
                                          </p:nvSpPr>
                                          <p:spPr bwMode="auto">
                                            <a:xfrm>
                                              <a:off x="515" y="439"/>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161"/>
                                            <p:cNvSpPr>
                                              <a:spLocks/>
                                            </p:cNvSpPr>
                                            <p:nvPr/>
                                          </p:nvSpPr>
                                          <p:spPr bwMode="auto">
                                            <a:xfrm rot="380412">
                                              <a:off x="543" y="43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162"/>
                                            <p:cNvSpPr>
                                              <a:spLocks/>
                                            </p:cNvSpPr>
                                            <p:nvPr/>
                                          </p:nvSpPr>
                                          <p:spPr bwMode="auto">
                                            <a:xfrm rot="1141235">
                                              <a:off x="570" y="439"/>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163"/>
                                            <p:cNvSpPr>
                                              <a:spLocks/>
                                            </p:cNvSpPr>
                                            <p:nvPr/>
                                          </p:nvSpPr>
                                          <p:spPr bwMode="auto">
                                            <a:xfrm rot="380412">
                                              <a:off x="593" y="439"/>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164"/>
                                            <p:cNvSpPr>
                                              <a:spLocks/>
                                            </p:cNvSpPr>
                                            <p:nvPr/>
                                          </p:nvSpPr>
                                          <p:spPr bwMode="auto">
                                            <a:xfrm rot="760823">
                                              <a:off x="619" y="440"/>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165"/>
                                            <p:cNvSpPr>
                                              <a:spLocks/>
                                            </p:cNvSpPr>
                                            <p:nvPr/>
                                          </p:nvSpPr>
                                          <p:spPr bwMode="auto">
                                            <a:xfrm rot="380412">
                                              <a:off x="644" y="441"/>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166"/>
                                            <p:cNvSpPr>
                                              <a:spLocks/>
                                            </p:cNvSpPr>
                                            <p:nvPr/>
                                          </p:nvSpPr>
                                          <p:spPr bwMode="auto">
                                            <a:xfrm rot="380412">
                                              <a:off x="669" y="440"/>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167"/>
                                            <p:cNvSpPr>
                                              <a:spLocks/>
                                            </p:cNvSpPr>
                                            <p:nvPr/>
                                          </p:nvSpPr>
                                          <p:spPr bwMode="auto">
                                            <a:xfrm>
                                              <a:off x="693" y="438"/>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168"/>
                                            <p:cNvSpPr>
                                              <a:spLocks/>
                                            </p:cNvSpPr>
                                            <p:nvPr/>
                                          </p:nvSpPr>
                                          <p:spPr bwMode="auto">
                                            <a:xfrm>
                                              <a:off x="718" y="434"/>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169"/>
                                            <p:cNvSpPr>
                                              <a:spLocks/>
                                            </p:cNvSpPr>
                                            <p:nvPr/>
                                          </p:nvSpPr>
                                          <p:spPr bwMode="auto">
                                            <a:xfrm rot="2816489">
                                              <a:off x="746" y="443"/>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170"/>
                                            <p:cNvSpPr>
                                              <a:spLocks/>
                                            </p:cNvSpPr>
                                            <p:nvPr/>
                                          </p:nvSpPr>
                                          <p:spPr bwMode="auto">
                                            <a:xfrm rot="3243990">
                                              <a:off x="765" y="460"/>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171"/>
                                            <p:cNvSpPr>
                                              <a:spLocks/>
                                            </p:cNvSpPr>
                                            <p:nvPr/>
                                          </p:nvSpPr>
                                          <p:spPr bwMode="auto">
                                            <a:xfrm rot="5400000">
                                              <a:off x="776" y="485"/>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172"/>
                                            <p:cNvSpPr>
                                              <a:spLocks/>
                                            </p:cNvSpPr>
                                            <p:nvPr/>
                                          </p:nvSpPr>
                                          <p:spPr bwMode="auto">
                                            <a:xfrm rot="6784224">
                                              <a:off x="773" y="512"/>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173"/>
                                            <p:cNvSpPr>
                                              <a:spLocks/>
                                            </p:cNvSpPr>
                                            <p:nvPr/>
                                          </p:nvSpPr>
                                          <p:spPr bwMode="auto">
                                            <a:xfrm rot="7699531">
                                              <a:off x="763" y="536"/>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74"/>
                                            <p:cNvSpPr>
                                              <a:spLocks/>
                                            </p:cNvSpPr>
                                            <p:nvPr/>
                                          </p:nvSpPr>
                                          <p:spPr bwMode="auto">
                                            <a:xfrm rot="9518947">
                                              <a:off x="742" y="554"/>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75"/>
                                            <p:cNvSpPr>
                                              <a:spLocks/>
                                            </p:cNvSpPr>
                                            <p:nvPr/>
                                          </p:nvSpPr>
                                          <p:spPr bwMode="auto">
                                            <a:xfrm rot="10800000">
                                              <a:off x="711" y="561"/>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97" name="Group 176"/>
                                            <p:cNvGrpSpPr>
                                              <a:grpSpLocks/>
                                            </p:cNvGrpSpPr>
                                            <p:nvPr/>
                                          </p:nvGrpSpPr>
                                          <p:grpSpPr bwMode="auto">
                                            <a:xfrm>
                                              <a:off x="464" y="447"/>
                                              <a:ext cx="27" cy="30"/>
                                              <a:chOff x="464" y="447"/>
                                              <a:chExt cx="27" cy="30"/>
                                            </a:xfrm>
                                          </p:grpSpPr>
                                          <p:sp>
                                            <p:nvSpPr>
                                              <p:cNvPr id="300" name="Freeform 177"/>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01" name="Group 178"/>
                                              <p:cNvGrpSpPr>
                                                <a:grpSpLocks/>
                                              </p:cNvGrpSpPr>
                                              <p:nvPr/>
                                            </p:nvGrpSpPr>
                                            <p:grpSpPr bwMode="auto">
                                              <a:xfrm rot="-354369">
                                                <a:off x="466" y="464"/>
                                                <a:ext cx="25" cy="13"/>
                                                <a:chOff x="504" y="739"/>
                                                <a:chExt cx="28" cy="16"/>
                                              </a:xfrm>
                                            </p:grpSpPr>
                                            <p:sp>
                                              <p:nvSpPr>
                                                <p:cNvPr id="302" name="Rectangle 17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03" name="Rectangle 18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Rectangle 18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98" name="Group 182"/>
                                            <p:cNvGrpSpPr>
                                              <a:grpSpLocks/>
                                            </p:cNvGrpSpPr>
                                            <p:nvPr/>
                                          </p:nvGrpSpPr>
                                          <p:grpSpPr bwMode="auto">
                                            <a:xfrm rot="-623483">
                                              <a:off x="492" y="460"/>
                                              <a:ext cx="25" cy="13"/>
                                              <a:chOff x="504" y="739"/>
                                              <a:chExt cx="28" cy="16"/>
                                            </a:xfrm>
                                          </p:grpSpPr>
                                          <p:sp>
                                            <p:nvSpPr>
                                              <p:cNvPr id="297" name="Rectangle 18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8" name="Rectangle 18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9" name="Rectangle 18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99" name="Group 186"/>
                                            <p:cNvGrpSpPr>
                                              <a:grpSpLocks/>
                                            </p:cNvGrpSpPr>
                                            <p:nvPr/>
                                          </p:nvGrpSpPr>
                                          <p:grpSpPr bwMode="auto">
                                            <a:xfrm rot="-623483">
                                              <a:off x="517" y="456"/>
                                              <a:ext cx="25" cy="13"/>
                                              <a:chOff x="504" y="739"/>
                                              <a:chExt cx="28" cy="16"/>
                                            </a:xfrm>
                                          </p:grpSpPr>
                                          <p:sp>
                                            <p:nvSpPr>
                                              <p:cNvPr id="294" name="Rectangle 18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5" name="Rectangle 18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6" name="Rectangle 18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0" name="Group 190"/>
                                            <p:cNvGrpSpPr>
                                              <a:grpSpLocks/>
                                            </p:cNvGrpSpPr>
                                            <p:nvPr/>
                                          </p:nvGrpSpPr>
                                          <p:grpSpPr bwMode="auto">
                                            <a:xfrm rot="-135677">
                                              <a:off x="542" y="454"/>
                                              <a:ext cx="25" cy="13"/>
                                              <a:chOff x="504" y="739"/>
                                              <a:chExt cx="28" cy="16"/>
                                            </a:xfrm>
                                          </p:grpSpPr>
                                          <p:sp>
                                            <p:nvSpPr>
                                              <p:cNvPr id="291" name="Rectangle 19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2" name="Rectangle 19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3" name="Rectangle 19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1" name="Group 194"/>
                                            <p:cNvGrpSpPr>
                                              <a:grpSpLocks/>
                                            </p:cNvGrpSpPr>
                                            <p:nvPr/>
                                          </p:nvGrpSpPr>
                                          <p:grpSpPr bwMode="auto">
                                            <a:xfrm rot="352128">
                                              <a:off x="565" y="450"/>
                                              <a:ext cx="32" cy="138"/>
                                              <a:chOff x="508" y="742"/>
                                              <a:chExt cx="36" cy="172"/>
                                            </a:xfrm>
                                          </p:grpSpPr>
                                          <p:sp>
                                            <p:nvSpPr>
                                              <p:cNvPr id="288" name="Rectangle 195"/>
                                              <p:cNvSpPr>
                                                <a:spLocks noChangeArrowheads="1"/>
                                              </p:cNvSpPr>
                                              <p:nvPr/>
                                            </p:nvSpPr>
                                            <p:spPr bwMode="auto">
                                              <a:xfrm>
                                                <a:off x="516" y="898"/>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89" name="Rectangle 19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0" name="Rectangle 19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2" name="Group 198"/>
                                            <p:cNvGrpSpPr>
                                              <a:grpSpLocks/>
                                            </p:cNvGrpSpPr>
                                            <p:nvPr/>
                                          </p:nvGrpSpPr>
                                          <p:grpSpPr bwMode="auto">
                                            <a:xfrm>
                                              <a:off x="594" y="456"/>
                                              <a:ext cx="25" cy="13"/>
                                              <a:chOff x="504" y="739"/>
                                              <a:chExt cx="28" cy="16"/>
                                            </a:xfrm>
                                          </p:grpSpPr>
                                          <p:sp>
                                            <p:nvSpPr>
                                              <p:cNvPr id="285" name="Rectangle 19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86" name="Rectangle 20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87" name="Rectangle 20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3" name="Group 202"/>
                                            <p:cNvGrpSpPr>
                                              <a:grpSpLocks/>
                                            </p:cNvGrpSpPr>
                                            <p:nvPr/>
                                          </p:nvGrpSpPr>
                                          <p:grpSpPr bwMode="auto">
                                            <a:xfrm rot="487806">
                                              <a:off x="620" y="456"/>
                                              <a:ext cx="24" cy="13"/>
                                              <a:chOff x="504" y="739"/>
                                              <a:chExt cx="28" cy="16"/>
                                            </a:xfrm>
                                          </p:grpSpPr>
                                          <p:sp>
                                            <p:nvSpPr>
                                              <p:cNvPr id="282" name="Rectangle 20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83" name="Rectangle 20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84" name="Rectangle 20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4" name="Group 206"/>
                                            <p:cNvGrpSpPr>
                                              <a:grpSpLocks/>
                                            </p:cNvGrpSpPr>
                                            <p:nvPr/>
                                          </p:nvGrpSpPr>
                                          <p:grpSpPr bwMode="auto">
                                            <a:xfrm>
                                              <a:off x="646" y="457"/>
                                              <a:ext cx="23" cy="13"/>
                                              <a:chOff x="504" y="739"/>
                                              <a:chExt cx="28" cy="16"/>
                                            </a:xfrm>
                                          </p:grpSpPr>
                                          <p:sp>
                                            <p:nvSpPr>
                                              <p:cNvPr id="279" name="Rectangle 20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80" name="Rectangle 20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81" name="Rectangle 20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5" name="Group 210"/>
                                            <p:cNvGrpSpPr>
                                              <a:grpSpLocks/>
                                            </p:cNvGrpSpPr>
                                            <p:nvPr/>
                                          </p:nvGrpSpPr>
                                          <p:grpSpPr bwMode="auto">
                                            <a:xfrm>
                                              <a:off x="670" y="456"/>
                                              <a:ext cx="23" cy="13"/>
                                              <a:chOff x="504" y="739"/>
                                              <a:chExt cx="28" cy="16"/>
                                            </a:xfrm>
                                          </p:grpSpPr>
                                          <p:sp>
                                            <p:nvSpPr>
                                              <p:cNvPr id="276" name="Rectangle 21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7" name="Rectangle 21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8" name="Rectangle 21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6" name="Group 214"/>
                                            <p:cNvGrpSpPr>
                                              <a:grpSpLocks/>
                                            </p:cNvGrpSpPr>
                                            <p:nvPr/>
                                          </p:nvGrpSpPr>
                                          <p:grpSpPr bwMode="auto">
                                            <a:xfrm rot="-468918">
                                              <a:off x="696" y="454"/>
                                              <a:ext cx="23" cy="13"/>
                                              <a:chOff x="504" y="739"/>
                                              <a:chExt cx="28" cy="16"/>
                                            </a:xfrm>
                                          </p:grpSpPr>
                                          <p:sp>
                                            <p:nvSpPr>
                                              <p:cNvPr id="273" name="Rectangle 215"/>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4" name="Rectangle 21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Rectangle 21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7" name="Group 218"/>
                                            <p:cNvGrpSpPr>
                                              <a:grpSpLocks/>
                                            </p:cNvGrpSpPr>
                                            <p:nvPr/>
                                          </p:nvGrpSpPr>
                                          <p:grpSpPr bwMode="auto">
                                            <a:xfrm rot="-468918">
                                              <a:off x="721" y="450"/>
                                              <a:ext cx="23" cy="13"/>
                                              <a:chOff x="504" y="739"/>
                                              <a:chExt cx="28" cy="16"/>
                                            </a:xfrm>
                                          </p:grpSpPr>
                                          <p:sp>
                                            <p:nvSpPr>
                                              <p:cNvPr id="270" name="Rectangle 21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Rectangle 22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Rectangle 22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8" name="Group 222"/>
                                            <p:cNvGrpSpPr>
                                              <a:grpSpLocks/>
                                            </p:cNvGrpSpPr>
                                            <p:nvPr/>
                                          </p:nvGrpSpPr>
                                          <p:grpSpPr bwMode="auto">
                                            <a:xfrm rot="2160902">
                                              <a:off x="736" y="455"/>
                                              <a:ext cx="23" cy="13"/>
                                              <a:chOff x="504" y="739"/>
                                              <a:chExt cx="28" cy="16"/>
                                            </a:xfrm>
                                          </p:grpSpPr>
                                          <p:sp>
                                            <p:nvSpPr>
                                              <p:cNvPr id="267" name="Rectangle 22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8" name="Rectangle 22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9" name="Rectangle 22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9" name="Group 226"/>
                                            <p:cNvGrpSpPr>
                                              <a:grpSpLocks/>
                                            </p:cNvGrpSpPr>
                                            <p:nvPr/>
                                          </p:nvGrpSpPr>
                                          <p:grpSpPr bwMode="auto">
                                            <a:xfrm rot="2648708">
                                              <a:off x="753" y="470"/>
                                              <a:ext cx="23" cy="13"/>
                                              <a:chOff x="504" y="739"/>
                                              <a:chExt cx="28" cy="16"/>
                                            </a:xfrm>
                                          </p:grpSpPr>
                                          <p:sp>
                                            <p:nvSpPr>
                                              <p:cNvPr id="264" name="Rectangle 22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5" name="Rectangle 22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6" name="Rectangle 22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0" name="Group 230"/>
                                            <p:cNvGrpSpPr>
                                              <a:grpSpLocks/>
                                            </p:cNvGrpSpPr>
                                            <p:nvPr/>
                                          </p:nvGrpSpPr>
                                          <p:grpSpPr bwMode="auto">
                                            <a:xfrm rot="5228716">
                                              <a:off x="762" y="488"/>
                                              <a:ext cx="23" cy="13"/>
                                              <a:chOff x="504" y="739"/>
                                              <a:chExt cx="28" cy="16"/>
                                            </a:xfrm>
                                          </p:grpSpPr>
                                          <p:sp>
                                            <p:nvSpPr>
                                              <p:cNvPr id="261" name="Rectangle 23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2" name="Rectangle 23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3" name="Rectangle 23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1" name="Group 234"/>
                                            <p:cNvGrpSpPr>
                                              <a:grpSpLocks/>
                                            </p:cNvGrpSpPr>
                                            <p:nvPr/>
                                          </p:nvGrpSpPr>
                                          <p:grpSpPr bwMode="auto">
                                            <a:xfrm rot="6364195">
                                              <a:off x="760" y="509"/>
                                              <a:ext cx="23" cy="13"/>
                                              <a:chOff x="504" y="739"/>
                                              <a:chExt cx="28" cy="16"/>
                                            </a:xfrm>
                                          </p:grpSpPr>
                                          <p:sp>
                                            <p:nvSpPr>
                                              <p:cNvPr id="258" name="Rectangle 235"/>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9" name="Rectangle 23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0" name="Rectangle 23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2" name="Group 238"/>
                                            <p:cNvGrpSpPr>
                                              <a:grpSpLocks/>
                                            </p:cNvGrpSpPr>
                                            <p:nvPr/>
                                          </p:nvGrpSpPr>
                                          <p:grpSpPr bwMode="auto">
                                            <a:xfrm rot="7499674">
                                              <a:off x="751" y="530"/>
                                              <a:ext cx="23" cy="13"/>
                                              <a:chOff x="504" y="739"/>
                                              <a:chExt cx="28" cy="16"/>
                                            </a:xfrm>
                                          </p:grpSpPr>
                                          <p:sp>
                                            <p:nvSpPr>
                                              <p:cNvPr id="255" name="Rectangle 23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6" name="Rectangle 24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7" name="Rectangle 24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3" name="Group 242"/>
                                            <p:cNvGrpSpPr>
                                              <a:grpSpLocks/>
                                            </p:cNvGrpSpPr>
                                            <p:nvPr/>
                                          </p:nvGrpSpPr>
                                          <p:grpSpPr bwMode="auto">
                                            <a:xfrm rot="8918615">
                                              <a:off x="735" y="543"/>
                                              <a:ext cx="23" cy="13"/>
                                              <a:chOff x="504" y="739"/>
                                              <a:chExt cx="28" cy="16"/>
                                            </a:xfrm>
                                          </p:grpSpPr>
                                          <p:sp>
                                            <p:nvSpPr>
                                              <p:cNvPr id="252" name="Rectangle 24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Rectangle 24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Rectangle 24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4" name="Group 246"/>
                                            <p:cNvGrpSpPr>
                                              <a:grpSpLocks/>
                                            </p:cNvGrpSpPr>
                                            <p:nvPr/>
                                          </p:nvGrpSpPr>
                                          <p:grpSpPr bwMode="auto">
                                            <a:xfrm rot="-468918">
                                              <a:off x="712" y="547"/>
                                              <a:ext cx="23" cy="13"/>
                                              <a:chOff x="504" y="739"/>
                                              <a:chExt cx="28" cy="16"/>
                                            </a:xfrm>
                                          </p:grpSpPr>
                                          <p:sp>
                                            <p:nvSpPr>
                                              <p:cNvPr id="249" name="Rectangle 24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0" name="Rectangle 24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1" name="Rectangle 24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5" name="Group 250"/>
                                            <p:cNvGrpSpPr>
                                              <a:grpSpLocks/>
                                            </p:cNvGrpSpPr>
                                            <p:nvPr/>
                                          </p:nvGrpSpPr>
                                          <p:grpSpPr bwMode="auto">
                                            <a:xfrm rot="457689">
                                              <a:off x="438" y="447"/>
                                              <a:ext cx="27" cy="30"/>
                                              <a:chOff x="464" y="447"/>
                                              <a:chExt cx="27" cy="30"/>
                                            </a:xfrm>
                                          </p:grpSpPr>
                                          <p:sp>
                                            <p:nvSpPr>
                                              <p:cNvPr id="244" name="Freeform 251"/>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45" name="Group 252"/>
                                              <p:cNvGrpSpPr>
                                                <a:grpSpLocks/>
                                              </p:cNvGrpSpPr>
                                              <p:nvPr/>
                                            </p:nvGrpSpPr>
                                            <p:grpSpPr bwMode="auto">
                                              <a:xfrm rot="-354369">
                                                <a:off x="466" y="464"/>
                                                <a:ext cx="25" cy="13"/>
                                                <a:chOff x="504" y="739"/>
                                                <a:chExt cx="28" cy="16"/>
                                              </a:xfrm>
                                            </p:grpSpPr>
                                            <p:sp>
                                              <p:nvSpPr>
                                                <p:cNvPr id="246" name="Rectangle 25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47" name="Rectangle 25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48" name="Rectangle 25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16" name="Group 256"/>
                                            <p:cNvGrpSpPr>
                                              <a:grpSpLocks/>
                                            </p:cNvGrpSpPr>
                                            <p:nvPr/>
                                          </p:nvGrpSpPr>
                                          <p:grpSpPr bwMode="auto">
                                            <a:xfrm rot="457689">
                                              <a:off x="409" y="447"/>
                                              <a:ext cx="27" cy="27"/>
                                              <a:chOff x="464" y="447"/>
                                              <a:chExt cx="27" cy="30"/>
                                            </a:xfrm>
                                          </p:grpSpPr>
                                          <p:sp>
                                            <p:nvSpPr>
                                              <p:cNvPr id="239" name="Freeform 257"/>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40" name="Group 258"/>
                                              <p:cNvGrpSpPr>
                                                <a:grpSpLocks/>
                                              </p:cNvGrpSpPr>
                                              <p:nvPr/>
                                            </p:nvGrpSpPr>
                                            <p:grpSpPr bwMode="auto">
                                              <a:xfrm rot="-354369">
                                                <a:off x="466" y="464"/>
                                                <a:ext cx="25" cy="13"/>
                                                <a:chOff x="504" y="739"/>
                                                <a:chExt cx="28" cy="16"/>
                                              </a:xfrm>
                                            </p:grpSpPr>
                                            <p:sp>
                                              <p:nvSpPr>
                                                <p:cNvPr id="241" name="Rectangle 25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42" name="Rectangle 26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43" name="Rectangle 26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17" name="Group 262"/>
                                            <p:cNvGrpSpPr>
                                              <a:grpSpLocks/>
                                            </p:cNvGrpSpPr>
                                            <p:nvPr/>
                                          </p:nvGrpSpPr>
                                          <p:grpSpPr bwMode="auto">
                                            <a:xfrm rot="457689">
                                              <a:off x="381" y="446"/>
                                              <a:ext cx="27" cy="27"/>
                                              <a:chOff x="464" y="447"/>
                                              <a:chExt cx="27" cy="30"/>
                                            </a:xfrm>
                                          </p:grpSpPr>
                                          <p:sp>
                                            <p:nvSpPr>
                                              <p:cNvPr id="234" name="Freeform 263"/>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35" name="Group 264"/>
                                              <p:cNvGrpSpPr>
                                                <a:grpSpLocks/>
                                              </p:cNvGrpSpPr>
                                              <p:nvPr/>
                                            </p:nvGrpSpPr>
                                            <p:grpSpPr bwMode="auto">
                                              <a:xfrm rot="-354369">
                                                <a:off x="466" y="464"/>
                                                <a:ext cx="25" cy="13"/>
                                                <a:chOff x="504" y="739"/>
                                                <a:chExt cx="28" cy="16"/>
                                              </a:xfrm>
                                            </p:grpSpPr>
                                            <p:sp>
                                              <p:nvSpPr>
                                                <p:cNvPr id="236" name="Rectangle 265"/>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Rectangle 26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38" name="Rectangle 26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18" name="Group 268"/>
                                            <p:cNvGrpSpPr>
                                              <a:grpSpLocks/>
                                            </p:cNvGrpSpPr>
                                            <p:nvPr/>
                                          </p:nvGrpSpPr>
                                          <p:grpSpPr bwMode="auto">
                                            <a:xfrm rot="457689">
                                              <a:off x="354" y="446"/>
                                              <a:ext cx="27" cy="27"/>
                                              <a:chOff x="464" y="447"/>
                                              <a:chExt cx="27" cy="30"/>
                                            </a:xfrm>
                                          </p:grpSpPr>
                                          <p:sp>
                                            <p:nvSpPr>
                                              <p:cNvPr id="229" name="Freeform 269"/>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30" name="Group 270"/>
                                              <p:cNvGrpSpPr>
                                                <a:grpSpLocks/>
                                              </p:cNvGrpSpPr>
                                              <p:nvPr/>
                                            </p:nvGrpSpPr>
                                            <p:grpSpPr bwMode="auto">
                                              <a:xfrm rot="-354369">
                                                <a:off x="466" y="464"/>
                                                <a:ext cx="25" cy="13"/>
                                                <a:chOff x="504" y="739"/>
                                                <a:chExt cx="28" cy="16"/>
                                              </a:xfrm>
                                            </p:grpSpPr>
                                            <p:sp>
                                              <p:nvSpPr>
                                                <p:cNvPr id="231" name="Rectangle 27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Rectangle 27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Rectangle 27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19" name="Group 274"/>
                                            <p:cNvGrpSpPr>
                                              <a:grpSpLocks/>
                                            </p:cNvGrpSpPr>
                                            <p:nvPr/>
                                          </p:nvGrpSpPr>
                                          <p:grpSpPr bwMode="auto">
                                            <a:xfrm>
                                              <a:off x="284" y="452"/>
                                              <a:ext cx="426" cy="146"/>
                                              <a:chOff x="288" y="452"/>
                                              <a:chExt cx="426" cy="146"/>
                                            </a:xfrm>
                                          </p:grpSpPr>
                                          <p:sp>
                                            <p:nvSpPr>
                                              <p:cNvPr id="120" name="Freeform 275"/>
                                              <p:cNvSpPr>
                                                <a:spLocks/>
                                              </p:cNvSpPr>
                                              <p:nvPr/>
                                            </p:nvSpPr>
                                            <p:spPr bwMode="auto">
                                              <a:xfrm rot="11329222">
                                                <a:off x="689" y="563"/>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276"/>
                                              <p:cNvSpPr>
                                                <a:spLocks/>
                                              </p:cNvSpPr>
                                              <p:nvPr/>
                                            </p:nvSpPr>
                                            <p:spPr bwMode="auto">
                                              <a:xfrm rot="11329222">
                                                <a:off x="657" y="56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22" name="Group 277"/>
                                              <p:cNvGrpSpPr>
                                                <a:grpSpLocks/>
                                              </p:cNvGrpSpPr>
                                              <p:nvPr/>
                                            </p:nvGrpSpPr>
                                            <p:grpSpPr bwMode="auto">
                                              <a:xfrm>
                                                <a:off x="691" y="550"/>
                                                <a:ext cx="23" cy="13"/>
                                                <a:chOff x="504" y="739"/>
                                                <a:chExt cx="28" cy="16"/>
                                              </a:xfrm>
                                            </p:grpSpPr>
                                            <p:sp>
                                              <p:nvSpPr>
                                                <p:cNvPr id="226" name="Rectangle 278"/>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Rectangle 279"/>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Rectangle 280"/>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23" name="Group 281"/>
                                              <p:cNvGrpSpPr>
                                                <a:grpSpLocks/>
                                              </p:cNvGrpSpPr>
                                              <p:nvPr/>
                                            </p:nvGrpSpPr>
                                            <p:grpSpPr bwMode="auto">
                                              <a:xfrm>
                                                <a:off x="660" y="554"/>
                                                <a:ext cx="23" cy="13"/>
                                                <a:chOff x="504" y="739"/>
                                                <a:chExt cx="28" cy="16"/>
                                              </a:xfrm>
                                            </p:grpSpPr>
                                            <p:sp>
                                              <p:nvSpPr>
                                                <p:cNvPr id="223" name="Rectangle 282"/>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Rectangle 283"/>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Rectangle 284"/>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24" name="Freeform 285"/>
                                              <p:cNvSpPr>
                                                <a:spLocks/>
                                              </p:cNvSpPr>
                                              <p:nvPr/>
                                            </p:nvSpPr>
                                            <p:spPr bwMode="auto">
                                              <a:xfrm rot="11329222">
                                                <a:off x="633" y="568"/>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25" name="Group 286"/>
                                              <p:cNvGrpSpPr>
                                                <a:grpSpLocks/>
                                              </p:cNvGrpSpPr>
                                              <p:nvPr/>
                                            </p:nvGrpSpPr>
                                            <p:grpSpPr bwMode="auto">
                                              <a:xfrm>
                                                <a:off x="633" y="556"/>
                                                <a:ext cx="23" cy="13"/>
                                                <a:chOff x="504" y="739"/>
                                                <a:chExt cx="28" cy="16"/>
                                              </a:xfrm>
                                            </p:grpSpPr>
                                            <p:sp>
                                              <p:nvSpPr>
                                                <p:cNvPr id="220" name="Rectangle 28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Rectangle 28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Rectangle 28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26" name="Freeform 290"/>
                                              <p:cNvSpPr>
                                                <a:spLocks/>
                                              </p:cNvSpPr>
                                              <p:nvPr/>
                                            </p:nvSpPr>
                                            <p:spPr bwMode="auto">
                                              <a:xfrm rot="11329222">
                                                <a:off x="607" y="569"/>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27" name="Group 291"/>
                                              <p:cNvGrpSpPr>
                                                <a:grpSpLocks/>
                                              </p:cNvGrpSpPr>
                                              <p:nvPr/>
                                            </p:nvGrpSpPr>
                                            <p:grpSpPr bwMode="auto">
                                              <a:xfrm>
                                                <a:off x="608" y="557"/>
                                                <a:ext cx="23" cy="13"/>
                                                <a:chOff x="504" y="739"/>
                                                <a:chExt cx="28" cy="16"/>
                                              </a:xfrm>
                                            </p:grpSpPr>
                                            <p:sp>
                                              <p:nvSpPr>
                                                <p:cNvPr id="217" name="Rectangle 292"/>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Rectangle 293"/>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Rectangle 294"/>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28" name="Freeform 295"/>
                                              <p:cNvSpPr>
                                                <a:spLocks/>
                                              </p:cNvSpPr>
                                              <p:nvPr/>
                                            </p:nvSpPr>
                                            <p:spPr bwMode="auto">
                                              <a:xfrm rot="11329222">
                                                <a:off x="579" y="571"/>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29" name="Group 296"/>
                                              <p:cNvGrpSpPr>
                                                <a:grpSpLocks/>
                                              </p:cNvGrpSpPr>
                                              <p:nvPr/>
                                            </p:nvGrpSpPr>
                                            <p:grpSpPr bwMode="auto">
                                              <a:xfrm>
                                                <a:off x="580" y="559"/>
                                                <a:ext cx="23" cy="13"/>
                                                <a:chOff x="504" y="739"/>
                                                <a:chExt cx="28" cy="16"/>
                                              </a:xfrm>
                                            </p:grpSpPr>
                                            <p:sp>
                                              <p:nvSpPr>
                                                <p:cNvPr id="214" name="Rectangle 29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Rectangle 29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Rectangle 29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30" name="Group 300"/>
                                              <p:cNvGrpSpPr>
                                                <a:grpSpLocks/>
                                              </p:cNvGrpSpPr>
                                              <p:nvPr/>
                                            </p:nvGrpSpPr>
                                            <p:grpSpPr bwMode="auto">
                                              <a:xfrm>
                                                <a:off x="288" y="452"/>
                                                <a:ext cx="291" cy="146"/>
                                                <a:chOff x="288" y="452"/>
                                                <a:chExt cx="291" cy="146"/>
                                              </a:xfrm>
                                            </p:grpSpPr>
                                            <p:sp>
                                              <p:nvSpPr>
                                                <p:cNvPr id="131" name="Freeform 301"/>
                                                <p:cNvSpPr>
                                                  <a:spLocks/>
                                                </p:cNvSpPr>
                                                <p:nvPr/>
                                              </p:nvSpPr>
                                              <p:spPr bwMode="auto">
                                                <a:xfrm rot="11329222">
                                                  <a:off x="527" y="574"/>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32" name="Group 302"/>
                                                <p:cNvGrpSpPr>
                                                  <a:grpSpLocks/>
                                                </p:cNvGrpSpPr>
                                                <p:nvPr/>
                                              </p:nvGrpSpPr>
                                              <p:grpSpPr bwMode="auto">
                                                <a:xfrm>
                                                  <a:off x="528" y="561"/>
                                                  <a:ext cx="23" cy="13"/>
                                                  <a:chOff x="504" y="739"/>
                                                  <a:chExt cx="28" cy="16"/>
                                                </a:xfrm>
                                              </p:grpSpPr>
                                              <p:sp>
                                                <p:nvSpPr>
                                                  <p:cNvPr id="211" name="Rectangle 30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Rectangle 30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Rectangle 30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33" name="Group 306"/>
                                                <p:cNvGrpSpPr>
                                                  <a:grpSpLocks/>
                                                </p:cNvGrpSpPr>
                                                <p:nvPr/>
                                              </p:nvGrpSpPr>
                                              <p:grpSpPr bwMode="auto">
                                                <a:xfrm rot="-1318578">
                                                  <a:off x="325" y="452"/>
                                                  <a:ext cx="27" cy="27"/>
                                                  <a:chOff x="464" y="447"/>
                                                  <a:chExt cx="27" cy="30"/>
                                                </a:xfrm>
                                              </p:grpSpPr>
                                              <p:sp>
                                                <p:nvSpPr>
                                                  <p:cNvPr id="206" name="Freeform 307"/>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07" name="Group 308"/>
                                                  <p:cNvGrpSpPr>
                                                    <a:grpSpLocks/>
                                                  </p:cNvGrpSpPr>
                                                  <p:nvPr/>
                                                </p:nvGrpSpPr>
                                                <p:grpSpPr bwMode="auto">
                                                  <a:xfrm rot="-354369">
                                                    <a:off x="466" y="464"/>
                                                    <a:ext cx="25" cy="13"/>
                                                    <a:chOff x="504" y="739"/>
                                                    <a:chExt cx="28" cy="16"/>
                                                  </a:xfrm>
                                                </p:grpSpPr>
                                                <p:sp>
                                                  <p:nvSpPr>
                                                    <p:cNvPr id="208" name="Rectangle 30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Rectangle 31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Rectangle 31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34" name="Group 312"/>
                                                <p:cNvGrpSpPr>
                                                  <a:grpSpLocks/>
                                                </p:cNvGrpSpPr>
                                                <p:nvPr/>
                                              </p:nvGrpSpPr>
                                              <p:grpSpPr bwMode="auto">
                                                <a:xfrm rot="-3094845">
                                                  <a:off x="300" y="472"/>
                                                  <a:ext cx="27" cy="27"/>
                                                  <a:chOff x="464" y="447"/>
                                                  <a:chExt cx="27" cy="30"/>
                                                </a:xfrm>
                                              </p:grpSpPr>
                                              <p:sp>
                                                <p:nvSpPr>
                                                  <p:cNvPr id="201" name="Freeform 313"/>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02" name="Group 314"/>
                                                  <p:cNvGrpSpPr>
                                                    <a:grpSpLocks/>
                                                  </p:cNvGrpSpPr>
                                                  <p:nvPr/>
                                                </p:nvGrpSpPr>
                                                <p:grpSpPr bwMode="auto">
                                                  <a:xfrm rot="-354369">
                                                    <a:off x="466" y="464"/>
                                                    <a:ext cx="25" cy="13"/>
                                                    <a:chOff x="504" y="739"/>
                                                    <a:chExt cx="28" cy="16"/>
                                                  </a:xfrm>
                                                </p:grpSpPr>
                                                <p:sp>
                                                  <p:nvSpPr>
                                                    <p:cNvPr id="203" name="Rectangle 315"/>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Rectangle 31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Rectangle 31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35" name="Group 318"/>
                                                <p:cNvGrpSpPr>
                                                  <a:grpSpLocks/>
                                                </p:cNvGrpSpPr>
                                                <p:nvPr/>
                                              </p:nvGrpSpPr>
                                              <p:grpSpPr bwMode="auto">
                                                <a:xfrm rot="16848479">
                                                  <a:off x="288" y="501"/>
                                                  <a:ext cx="27" cy="27"/>
                                                  <a:chOff x="464" y="447"/>
                                                  <a:chExt cx="27" cy="30"/>
                                                </a:xfrm>
                                              </p:grpSpPr>
                                              <p:sp>
                                                <p:nvSpPr>
                                                  <p:cNvPr id="196" name="Freeform 319"/>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97" name="Group 320"/>
                                                  <p:cNvGrpSpPr>
                                                    <a:grpSpLocks/>
                                                  </p:cNvGrpSpPr>
                                                  <p:nvPr/>
                                                </p:nvGrpSpPr>
                                                <p:grpSpPr bwMode="auto">
                                                  <a:xfrm rot="-354369">
                                                    <a:off x="466" y="464"/>
                                                    <a:ext cx="25" cy="13"/>
                                                    <a:chOff x="504" y="739"/>
                                                    <a:chExt cx="28" cy="16"/>
                                                  </a:xfrm>
                                                </p:grpSpPr>
                                                <p:sp>
                                                  <p:nvSpPr>
                                                    <p:cNvPr id="198" name="Rectangle 32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Rectangle 32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Rectangle 32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36" name="Group 324"/>
                                                <p:cNvGrpSpPr>
                                                  <a:grpSpLocks/>
                                                </p:cNvGrpSpPr>
                                                <p:nvPr/>
                                              </p:nvGrpSpPr>
                                              <p:grpSpPr bwMode="auto">
                                                <a:xfrm rot="58356343">
                                                  <a:off x="293" y="532"/>
                                                  <a:ext cx="27" cy="27"/>
                                                  <a:chOff x="464" y="447"/>
                                                  <a:chExt cx="27" cy="30"/>
                                                </a:xfrm>
                                              </p:grpSpPr>
                                              <p:sp>
                                                <p:nvSpPr>
                                                  <p:cNvPr id="191" name="Freeform 325"/>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92" name="Group 326"/>
                                                  <p:cNvGrpSpPr>
                                                    <a:grpSpLocks/>
                                                  </p:cNvGrpSpPr>
                                                  <p:nvPr/>
                                                </p:nvGrpSpPr>
                                                <p:grpSpPr bwMode="auto">
                                                  <a:xfrm rot="-354369">
                                                    <a:off x="466" y="464"/>
                                                    <a:ext cx="25" cy="13"/>
                                                    <a:chOff x="504" y="739"/>
                                                    <a:chExt cx="28" cy="16"/>
                                                  </a:xfrm>
                                                </p:grpSpPr>
                                                <p:sp>
                                                  <p:nvSpPr>
                                                    <p:cNvPr id="193" name="Rectangle 32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Rectangle 32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Rectangle 32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37" name="Group 330"/>
                                                <p:cNvGrpSpPr>
                                                  <a:grpSpLocks/>
                                                </p:cNvGrpSpPr>
                                                <p:nvPr/>
                                              </p:nvGrpSpPr>
                                              <p:grpSpPr bwMode="auto">
                                                <a:xfrm rot="78754482">
                                                  <a:off x="309" y="557"/>
                                                  <a:ext cx="27" cy="27"/>
                                                  <a:chOff x="464" y="447"/>
                                                  <a:chExt cx="27" cy="30"/>
                                                </a:xfrm>
                                              </p:grpSpPr>
                                              <p:sp>
                                                <p:nvSpPr>
                                                  <p:cNvPr id="186" name="Freeform 331"/>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87" name="Group 332"/>
                                                  <p:cNvGrpSpPr>
                                                    <a:grpSpLocks/>
                                                  </p:cNvGrpSpPr>
                                                  <p:nvPr/>
                                                </p:nvGrpSpPr>
                                                <p:grpSpPr bwMode="auto">
                                                  <a:xfrm rot="-354369">
                                                    <a:off x="466" y="464"/>
                                                    <a:ext cx="25" cy="13"/>
                                                    <a:chOff x="504" y="739"/>
                                                    <a:chExt cx="28" cy="16"/>
                                                  </a:xfrm>
                                                </p:grpSpPr>
                                                <p:sp>
                                                  <p:nvSpPr>
                                                    <p:cNvPr id="188" name="Rectangle 33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Rectangle 33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Rectangle 33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38" name="Group 336"/>
                                                <p:cNvGrpSpPr>
                                                  <a:grpSpLocks/>
                                                </p:cNvGrpSpPr>
                                                <p:nvPr/>
                                              </p:nvGrpSpPr>
                                              <p:grpSpPr bwMode="auto">
                                                <a:xfrm rot="76789724">
                                                  <a:off x="337" y="569"/>
                                                  <a:ext cx="27" cy="27"/>
                                                  <a:chOff x="464" y="447"/>
                                                  <a:chExt cx="27" cy="30"/>
                                                </a:xfrm>
                                              </p:grpSpPr>
                                              <p:sp>
                                                <p:nvSpPr>
                                                  <p:cNvPr id="181" name="Freeform 337"/>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82" name="Group 338"/>
                                                  <p:cNvGrpSpPr>
                                                    <a:grpSpLocks/>
                                                  </p:cNvGrpSpPr>
                                                  <p:nvPr/>
                                                </p:nvGrpSpPr>
                                                <p:grpSpPr bwMode="auto">
                                                  <a:xfrm rot="-354369">
                                                    <a:off x="466" y="464"/>
                                                    <a:ext cx="25" cy="13"/>
                                                    <a:chOff x="504" y="739"/>
                                                    <a:chExt cx="28" cy="16"/>
                                                  </a:xfrm>
                                                </p:grpSpPr>
                                                <p:sp>
                                                  <p:nvSpPr>
                                                    <p:cNvPr id="183" name="Rectangle 33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Rectangle 34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Rectangle 34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39" name="Group 342"/>
                                                <p:cNvGrpSpPr>
                                                  <a:grpSpLocks/>
                                                </p:cNvGrpSpPr>
                                                <p:nvPr/>
                                              </p:nvGrpSpPr>
                                              <p:grpSpPr bwMode="auto">
                                                <a:xfrm rot="75915271">
                                                  <a:off x="367" y="571"/>
                                                  <a:ext cx="27" cy="27"/>
                                                  <a:chOff x="464" y="447"/>
                                                  <a:chExt cx="27" cy="30"/>
                                                </a:xfrm>
                                              </p:grpSpPr>
                                              <p:sp>
                                                <p:nvSpPr>
                                                  <p:cNvPr id="176" name="Freeform 343"/>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77" name="Group 344"/>
                                                  <p:cNvGrpSpPr>
                                                    <a:grpSpLocks/>
                                                  </p:cNvGrpSpPr>
                                                  <p:nvPr/>
                                                </p:nvGrpSpPr>
                                                <p:grpSpPr bwMode="auto">
                                                  <a:xfrm rot="-354369">
                                                    <a:off x="466" y="464"/>
                                                    <a:ext cx="25" cy="13"/>
                                                    <a:chOff x="504" y="739"/>
                                                    <a:chExt cx="28" cy="16"/>
                                                  </a:xfrm>
                                                </p:grpSpPr>
                                                <p:sp>
                                                  <p:nvSpPr>
                                                    <p:cNvPr id="178" name="Rectangle 345"/>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Rectangle 34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Rectangle 34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40" name="Group 348"/>
                                                <p:cNvGrpSpPr>
                                                  <a:grpSpLocks/>
                                                </p:cNvGrpSpPr>
                                                <p:nvPr/>
                                              </p:nvGrpSpPr>
                                              <p:grpSpPr bwMode="auto">
                                                <a:xfrm rot="75915271">
                                                  <a:off x="394" y="570"/>
                                                  <a:ext cx="27" cy="27"/>
                                                  <a:chOff x="464" y="447"/>
                                                  <a:chExt cx="27" cy="30"/>
                                                </a:xfrm>
                                              </p:grpSpPr>
                                              <p:sp>
                                                <p:nvSpPr>
                                                  <p:cNvPr id="171" name="Freeform 349"/>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72" name="Group 350"/>
                                                  <p:cNvGrpSpPr>
                                                    <a:grpSpLocks/>
                                                  </p:cNvGrpSpPr>
                                                  <p:nvPr/>
                                                </p:nvGrpSpPr>
                                                <p:grpSpPr bwMode="auto">
                                                  <a:xfrm rot="-354369">
                                                    <a:off x="466" y="464"/>
                                                    <a:ext cx="25" cy="13"/>
                                                    <a:chOff x="504" y="739"/>
                                                    <a:chExt cx="28" cy="16"/>
                                                  </a:xfrm>
                                                </p:grpSpPr>
                                                <p:sp>
                                                  <p:nvSpPr>
                                                    <p:cNvPr id="173" name="Rectangle 35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Rectangle 35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Rectangle 35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41" name="Group 354"/>
                                                <p:cNvGrpSpPr>
                                                  <a:grpSpLocks/>
                                                </p:cNvGrpSpPr>
                                                <p:nvPr/>
                                              </p:nvGrpSpPr>
                                              <p:grpSpPr bwMode="auto">
                                                <a:xfrm rot="75915271">
                                                  <a:off x="421" y="568"/>
                                                  <a:ext cx="27" cy="27"/>
                                                  <a:chOff x="464" y="447"/>
                                                  <a:chExt cx="27" cy="30"/>
                                                </a:xfrm>
                                              </p:grpSpPr>
                                              <p:sp>
                                                <p:nvSpPr>
                                                  <p:cNvPr id="166" name="Freeform 355"/>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67" name="Group 356"/>
                                                  <p:cNvGrpSpPr>
                                                    <a:grpSpLocks/>
                                                  </p:cNvGrpSpPr>
                                                  <p:nvPr/>
                                                </p:nvGrpSpPr>
                                                <p:grpSpPr bwMode="auto">
                                                  <a:xfrm rot="-354369">
                                                    <a:off x="466" y="464"/>
                                                    <a:ext cx="25" cy="13"/>
                                                    <a:chOff x="504" y="739"/>
                                                    <a:chExt cx="28" cy="16"/>
                                                  </a:xfrm>
                                                </p:grpSpPr>
                                                <p:sp>
                                                  <p:nvSpPr>
                                                    <p:cNvPr id="168" name="Rectangle 35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Rectangle 35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Rectangle 35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42" name="Group 360"/>
                                                <p:cNvGrpSpPr>
                                                  <a:grpSpLocks/>
                                                </p:cNvGrpSpPr>
                                                <p:nvPr/>
                                              </p:nvGrpSpPr>
                                              <p:grpSpPr bwMode="auto">
                                                <a:xfrm rot="75915271">
                                                  <a:off x="448" y="568"/>
                                                  <a:ext cx="27" cy="27"/>
                                                  <a:chOff x="464" y="447"/>
                                                  <a:chExt cx="27" cy="30"/>
                                                </a:xfrm>
                                              </p:grpSpPr>
                                              <p:sp>
                                                <p:nvSpPr>
                                                  <p:cNvPr id="161" name="Freeform 361"/>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62" name="Group 362"/>
                                                  <p:cNvGrpSpPr>
                                                    <a:grpSpLocks/>
                                                  </p:cNvGrpSpPr>
                                                  <p:nvPr/>
                                                </p:nvGrpSpPr>
                                                <p:grpSpPr bwMode="auto">
                                                  <a:xfrm rot="-354369">
                                                    <a:off x="466" y="464"/>
                                                    <a:ext cx="25" cy="13"/>
                                                    <a:chOff x="504" y="739"/>
                                                    <a:chExt cx="28" cy="16"/>
                                                  </a:xfrm>
                                                </p:grpSpPr>
                                                <p:sp>
                                                  <p:nvSpPr>
                                                    <p:cNvPr id="163" name="Rectangle 36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Rectangle 36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Rectangle 36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43" name="Group 366"/>
                                                <p:cNvGrpSpPr>
                                                  <a:grpSpLocks/>
                                                </p:cNvGrpSpPr>
                                                <p:nvPr/>
                                              </p:nvGrpSpPr>
                                              <p:grpSpPr bwMode="auto">
                                                <a:xfrm rot="75915271">
                                                  <a:off x="475" y="566"/>
                                                  <a:ext cx="27" cy="27"/>
                                                  <a:chOff x="464" y="447"/>
                                                  <a:chExt cx="27" cy="30"/>
                                                </a:xfrm>
                                              </p:grpSpPr>
                                              <p:sp>
                                                <p:nvSpPr>
                                                  <p:cNvPr id="156" name="Freeform 367"/>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57" name="Group 368"/>
                                                  <p:cNvGrpSpPr>
                                                    <a:grpSpLocks/>
                                                  </p:cNvGrpSpPr>
                                                  <p:nvPr/>
                                                </p:nvGrpSpPr>
                                                <p:grpSpPr bwMode="auto">
                                                  <a:xfrm rot="-354369">
                                                    <a:off x="466" y="464"/>
                                                    <a:ext cx="25" cy="13"/>
                                                    <a:chOff x="504" y="739"/>
                                                    <a:chExt cx="28" cy="16"/>
                                                  </a:xfrm>
                                                </p:grpSpPr>
                                                <p:sp>
                                                  <p:nvSpPr>
                                                    <p:cNvPr id="158" name="Rectangle 36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Rectangle 37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Rectangle 37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44" name="Group 372"/>
                                                <p:cNvGrpSpPr>
                                                  <a:grpSpLocks/>
                                                </p:cNvGrpSpPr>
                                                <p:nvPr/>
                                              </p:nvGrpSpPr>
                                              <p:grpSpPr bwMode="auto">
                                                <a:xfrm rot="75915271">
                                                  <a:off x="501" y="564"/>
                                                  <a:ext cx="27" cy="27"/>
                                                  <a:chOff x="464" y="447"/>
                                                  <a:chExt cx="27" cy="30"/>
                                                </a:xfrm>
                                              </p:grpSpPr>
                                              <p:sp>
                                                <p:nvSpPr>
                                                  <p:cNvPr id="151" name="Freeform 373"/>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52" name="Group 374"/>
                                                  <p:cNvGrpSpPr>
                                                    <a:grpSpLocks/>
                                                  </p:cNvGrpSpPr>
                                                  <p:nvPr/>
                                                </p:nvGrpSpPr>
                                                <p:grpSpPr bwMode="auto">
                                                  <a:xfrm rot="-354369">
                                                    <a:off x="466" y="464"/>
                                                    <a:ext cx="25" cy="13"/>
                                                    <a:chOff x="504" y="739"/>
                                                    <a:chExt cx="28" cy="16"/>
                                                  </a:xfrm>
                                                </p:grpSpPr>
                                                <p:sp>
                                                  <p:nvSpPr>
                                                    <p:cNvPr id="153" name="Rectangle 375"/>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Rectangle 37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Rectangle 37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45" name="Group 378"/>
                                                <p:cNvGrpSpPr>
                                                  <a:grpSpLocks/>
                                                </p:cNvGrpSpPr>
                                                <p:nvPr/>
                                              </p:nvGrpSpPr>
                                              <p:grpSpPr bwMode="auto">
                                                <a:xfrm rot="75915271">
                                                  <a:off x="552" y="562"/>
                                                  <a:ext cx="27" cy="27"/>
                                                  <a:chOff x="464" y="447"/>
                                                  <a:chExt cx="27" cy="30"/>
                                                </a:xfrm>
                                              </p:grpSpPr>
                                              <p:sp>
                                                <p:nvSpPr>
                                                  <p:cNvPr id="146" name="Freeform 379"/>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47" name="Group 380"/>
                                                  <p:cNvGrpSpPr>
                                                    <a:grpSpLocks/>
                                                  </p:cNvGrpSpPr>
                                                  <p:nvPr/>
                                                </p:nvGrpSpPr>
                                                <p:grpSpPr bwMode="auto">
                                                  <a:xfrm rot="-354369">
                                                    <a:off x="466" y="464"/>
                                                    <a:ext cx="25" cy="13"/>
                                                    <a:chOff x="504" y="739"/>
                                                    <a:chExt cx="28" cy="16"/>
                                                  </a:xfrm>
                                                </p:grpSpPr>
                                                <p:sp>
                                                  <p:nvSpPr>
                                                    <p:cNvPr id="148" name="Rectangle 38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Rectangle 38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Rectangle 38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grpSp>
                                      </p:grpSp>
                                      <p:grpSp>
                                        <p:nvGrpSpPr>
                                          <p:cNvPr id="47" name="Group 384"/>
                                          <p:cNvGrpSpPr>
                                            <a:grpSpLocks/>
                                          </p:cNvGrpSpPr>
                                          <p:nvPr/>
                                        </p:nvGrpSpPr>
                                        <p:grpSpPr bwMode="auto">
                                          <a:xfrm>
                                            <a:off x="318" y="459"/>
                                            <a:ext cx="375" cy="107"/>
                                            <a:chOff x="318" y="459"/>
                                            <a:chExt cx="375" cy="107"/>
                                          </a:xfrm>
                                        </p:grpSpPr>
                                        <p:grpSp>
                                          <p:nvGrpSpPr>
                                            <p:cNvPr id="48" name="Group 385"/>
                                            <p:cNvGrpSpPr>
                                              <a:grpSpLocks/>
                                            </p:cNvGrpSpPr>
                                            <p:nvPr/>
                                          </p:nvGrpSpPr>
                                          <p:grpSpPr bwMode="auto">
                                            <a:xfrm>
                                              <a:off x="318" y="459"/>
                                              <a:ext cx="375" cy="107"/>
                                              <a:chOff x="318" y="458"/>
                                              <a:chExt cx="375" cy="107"/>
                                            </a:xfrm>
                                          </p:grpSpPr>
                                          <p:grpSp>
                                            <p:nvGrpSpPr>
                                              <p:cNvPr id="50" name="Group 386"/>
                                              <p:cNvGrpSpPr>
                                                <a:grpSpLocks/>
                                              </p:cNvGrpSpPr>
                                              <p:nvPr/>
                                            </p:nvGrpSpPr>
                                            <p:grpSpPr bwMode="auto">
                                              <a:xfrm>
                                                <a:off x="609" y="533"/>
                                                <a:ext cx="23" cy="21"/>
                                                <a:chOff x="612" y="547"/>
                                                <a:chExt cx="23" cy="21"/>
                                              </a:xfrm>
                                            </p:grpSpPr>
                                            <p:sp>
                                              <p:nvSpPr>
                                                <p:cNvPr id="78" name="Oval 387"/>
                                                <p:cNvSpPr>
                                                  <a:spLocks noChangeArrowheads="1"/>
                                                </p:cNvSpPr>
                                                <p:nvPr/>
                                              </p:nvSpPr>
                                              <p:spPr bwMode="auto">
                                                <a:xfrm>
                                                  <a:off x="612" y="547"/>
                                                  <a:ext cx="23" cy="21"/>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Oval 388"/>
                                                <p:cNvSpPr>
                                                  <a:spLocks noChangeArrowheads="1"/>
                                                </p:cNvSpPr>
                                                <p:nvPr/>
                                              </p:nvSpPr>
                                              <p:spPr bwMode="auto">
                                                <a:xfrm>
                                                  <a:off x="615" y="550"/>
                                                  <a:ext cx="17" cy="15"/>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51" name="Group 389"/>
                                              <p:cNvGrpSpPr>
                                                <a:grpSpLocks/>
                                              </p:cNvGrpSpPr>
                                              <p:nvPr/>
                                            </p:nvGrpSpPr>
                                            <p:grpSpPr bwMode="auto">
                                              <a:xfrm>
                                                <a:off x="531" y="538"/>
                                                <a:ext cx="23" cy="21"/>
                                                <a:chOff x="612" y="547"/>
                                                <a:chExt cx="23" cy="21"/>
                                              </a:xfrm>
                                            </p:grpSpPr>
                                            <p:sp>
                                              <p:nvSpPr>
                                                <p:cNvPr id="76" name="Oval 390"/>
                                                <p:cNvSpPr>
                                                  <a:spLocks noChangeArrowheads="1"/>
                                                </p:cNvSpPr>
                                                <p:nvPr/>
                                              </p:nvSpPr>
                                              <p:spPr bwMode="auto">
                                                <a:xfrm>
                                                  <a:off x="612" y="547"/>
                                                  <a:ext cx="23" cy="21"/>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Oval 391"/>
                                                <p:cNvSpPr>
                                                  <a:spLocks noChangeArrowheads="1"/>
                                                </p:cNvSpPr>
                                                <p:nvPr/>
                                              </p:nvSpPr>
                                              <p:spPr bwMode="auto">
                                                <a:xfrm>
                                                  <a:off x="615" y="550"/>
                                                  <a:ext cx="17" cy="15"/>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52" name="Group 392"/>
                                              <p:cNvGrpSpPr>
                                                <a:grpSpLocks/>
                                              </p:cNvGrpSpPr>
                                              <p:nvPr/>
                                            </p:nvGrpSpPr>
                                            <p:grpSpPr bwMode="auto">
                                              <a:xfrm>
                                                <a:off x="489" y="541"/>
                                                <a:ext cx="23" cy="21"/>
                                                <a:chOff x="612" y="547"/>
                                                <a:chExt cx="23" cy="21"/>
                                              </a:xfrm>
                                            </p:grpSpPr>
                                            <p:sp>
                                              <p:nvSpPr>
                                                <p:cNvPr id="74" name="Oval 393"/>
                                                <p:cNvSpPr>
                                                  <a:spLocks noChangeArrowheads="1"/>
                                                </p:cNvSpPr>
                                                <p:nvPr/>
                                              </p:nvSpPr>
                                              <p:spPr bwMode="auto">
                                                <a:xfrm>
                                                  <a:off x="612" y="547"/>
                                                  <a:ext cx="23" cy="21"/>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Oval 394"/>
                                                <p:cNvSpPr>
                                                  <a:spLocks noChangeArrowheads="1"/>
                                                </p:cNvSpPr>
                                                <p:nvPr/>
                                              </p:nvSpPr>
                                              <p:spPr bwMode="auto">
                                                <a:xfrm>
                                                  <a:off x="615" y="550"/>
                                                  <a:ext cx="17" cy="15"/>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53" name="Group 395"/>
                                              <p:cNvGrpSpPr>
                                                <a:grpSpLocks/>
                                              </p:cNvGrpSpPr>
                                              <p:nvPr/>
                                            </p:nvGrpSpPr>
                                            <p:grpSpPr bwMode="auto">
                                              <a:xfrm>
                                                <a:off x="443" y="544"/>
                                                <a:ext cx="23" cy="21"/>
                                                <a:chOff x="612" y="547"/>
                                                <a:chExt cx="23" cy="21"/>
                                              </a:xfrm>
                                            </p:grpSpPr>
                                            <p:sp>
                                              <p:nvSpPr>
                                                <p:cNvPr id="72" name="Oval 396"/>
                                                <p:cNvSpPr>
                                                  <a:spLocks noChangeArrowheads="1"/>
                                                </p:cNvSpPr>
                                                <p:nvPr/>
                                              </p:nvSpPr>
                                              <p:spPr bwMode="auto">
                                                <a:xfrm>
                                                  <a:off x="612" y="547"/>
                                                  <a:ext cx="23" cy="21"/>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Oval 397"/>
                                                <p:cNvSpPr>
                                                  <a:spLocks noChangeArrowheads="1"/>
                                                </p:cNvSpPr>
                                                <p:nvPr/>
                                              </p:nvSpPr>
                                              <p:spPr bwMode="auto">
                                                <a:xfrm>
                                                  <a:off x="615" y="550"/>
                                                  <a:ext cx="17" cy="15"/>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54" name="Group 398"/>
                                              <p:cNvGrpSpPr>
                                                <a:grpSpLocks/>
                                              </p:cNvGrpSpPr>
                                              <p:nvPr/>
                                            </p:nvGrpSpPr>
                                            <p:grpSpPr bwMode="auto">
                                              <a:xfrm>
                                                <a:off x="568" y="536"/>
                                                <a:ext cx="23" cy="21"/>
                                                <a:chOff x="612" y="547"/>
                                                <a:chExt cx="23" cy="21"/>
                                              </a:xfrm>
                                            </p:grpSpPr>
                                            <p:sp>
                                              <p:nvSpPr>
                                                <p:cNvPr id="70" name="Oval 399"/>
                                                <p:cNvSpPr>
                                                  <a:spLocks noChangeArrowheads="1"/>
                                                </p:cNvSpPr>
                                                <p:nvPr/>
                                              </p:nvSpPr>
                                              <p:spPr bwMode="auto">
                                                <a:xfrm>
                                                  <a:off x="612" y="547"/>
                                                  <a:ext cx="23" cy="21"/>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Oval 400"/>
                                                <p:cNvSpPr>
                                                  <a:spLocks noChangeArrowheads="1"/>
                                                </p:cNvSpPr>
                                                <p:nvPr/>
                                              </p:nvSpPr>
                                              <p:spPr bwMode="auto">
                                                <a:xfrm>
                                                  <a:off x="615" y="550"/>
                                                  <a:ext cx="17" cy="15"/>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55" name="Group 401"/>
                                              <p:cNvGrpSpPr>
                                                <a:grpSpLocks/>
                                              </p:cNvGrpSpPr>
                                              <p:nvPr/>
                                            </p:nvGrpSpPr>
                                            <p:grpSpPr bwMode="auto">
                                              <a:xfrm>
                                                <a:off x="318" y="458"/>
                                                <a:ext cx="375" cy="105"/>
                                                <a:chOff x="319" y="461"/>
                                                <a:chExt cx="375" cy="105"/>
                                              </a:xfrm>
                                            </p:grpSpPr>
                                            <p:grpSp>
                                              <p:nvGrpSpPr>
                                                <p:cNvPr id="56" name="Group 402"/>
                                                <p:cNvGrpSpPr>
                                                  <a:grpSpLocks/>
                                                </p:cNvGrpSpPr>
                                                <p:nvPr/>
                                              </p:nvGrpSpPr>
                                              <p:grpSpPr bwMode="auto">
                                                <a:xfrm>
                                                  <a:off x="319" y="477"/>
                                                  <a:ext cx="88" cy="89"/>
                                                  <a:chOff x="318" y="475"/>
                                                  <a:chExt cx="88" cy="89"/>
                                                </a:xfrm>
                                              </p:grpSpPr>
                                              <p:sp>
                                                <p:nvSpPr>
                                                  <p:cNvPr id="64" name="Oval 403"/>
                                                  <p:cNvSpPr>
                                                    <a:spLocks noChangeArrowheads="1"/>
                                                  </p:cNvSpPr>
                                                  <p:nvPr/>
                                                </p:nvSpPr>
                                                <p:spPr bwMode="auto">
                                                  <a:xfrm>
                                                    <a:off x="318" y="475"/>
                                                    <a:ext cx="88" cy="89"/>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65" name="Group 404"/>
                                                  <p:cNvGrpSpPr>
                                                    <a:grpSpLocks/>
                                                  </p:cNvGrpSpPr>
                                                  <p:nvPr/>
                                                </p:nvGrpSpPr>
                                                <p:grpSpPr bwMode="auto">
                                                  <a:xfrm>
                                                    <a:off x="328" y="485"/>
                                                    <a:ext cx="63" cy="58"/>
                                                    <a:chOff x="327" y="482"/>
                                                    <a:chExt cx="63" cy="58"/>
                                                  </a:xfrm>
                                                </p:grpSpPr>
                                                <p:sp>
                                                  <p:nvSpPr>
                                                    <p:cNvPr id="66" name="Oval 405"/>
                                                    <p:cNvSpPr>
                                                      <a:spLocks noChangeArrowheads="1"/>
                                                    </p:cNvSpPr>
                                                    <p:nvPr/>
                                                  </p:nvSpPr>
                                                  <p:spPr bwMode="auto">
                                                    <a:xfrm>
                                                      <a:off x="327" y="497"/>
                                                      <a:ext cx="16"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Oval 406"/>
                                                    <p:cNvSpPr>
                                                      <a:spLocks noChangeArrowheads="1"/>
                                                    </p:cNvSpPr>
                                                    <p:nvPr/>
                                                  </p:nvSpPr>
                                                  <p:spPr bwMode="auto">
                                                    <a:xfrm>
                                                      <a:off x="350" y="482"/>
                                                      <a:ext cx="16"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Oval 407"/>
                                                    <p:cNvSpPr>
                                                      <a:spLocks noChangeArrowheads="1"/>
                                                    </p:cNvSpPr>
                                                    <p:nvPr/>
                                                  </p:nvSpPr>
                                                  <p:spPr bwMode="auto">
                                                    <a:xfrm>
                                                      <a:off x="374" y="492"/>
                                                      <a:ext cx="16"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Oval 408"/>
                                                    <p:cNvSpPr>
                                                      <a:spLocks noChangeArrowheads="1"/>
                                                    </p:cNvSpPr>
                                                    <p:nvPr/>
                                                  </p:nvSpPr>
                                                  <p:spPr bwMode="auto">
                                                    <a:xfrm>
                                                      <a:off x="329" y="524"/>
                                                      <a:ext cx="16"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57" name="Freeform 409"/>
                                                <p:cNvSpPr>
                                                  <a:spLocks/>
                                                </p:cNvSpPr>
                                                <p:nvPr/>
                                              </p:nvSpPr>
                                              <p:spPr bwMode="auto">
                                                <a:xfrm>
                                                  <a:off x="472" y="503"/>
                                                  <a:ext cx="103" cy="19"/>
                                                </a:xfrm>
                                                <a:custGeom>
                                                  <a:avLst/>
                                                  <a:gdLst>
                                                    <a:gd name="T0" fmla="*/ 0 w 103"/>
                                                    <a:gd name="T1" fmla="*/ 19 h 19"/>
                                                    <a:gd name="T2" fmla="*/ 0 w 103"/>
                                                    <a:gd name="T3" fmla="*/ 8 h 19"/>
                                                    <a:gd name="T4" fmla="*/ 100 w 103"/>
                                                    <a:gd name="T5" fmla="*/ 0 h 19"/>
                                                    <a:gd name="T6" fmla="*/ 103 w 103"/>
                                                    <a:gd name="T7" fmla="*/ 13 h 19"/>
                                                    <a:gd name="T8" fmla="*/ 0 w 103"/>
                                                    <a:gd name="T9" fmla="*/ 19 h 19"/>
                                                  </a:gdLst>
                                                  <a:ahLst/>
                                                  <a:cxnLst>
                                                    <a:cxn ang="0">
                                                      <a:pos x="T0" y="T1"/>
                                                    </a:cxn>
                                                    <a:cxn ang="0">
                                                      <a:pos x="T2" y="T3"/>
                                                    </a:cxn>
                                                    <a:cxn ang="0">
                                                      <a:pos x="T4" y="T5"/>
                                                    </a:cxn>
                                                    <a:cxn ang="0">
                                                      <a:pos x="T6" y="T7"/>
                                                    </a:cxn>
                                                    <a:cxn ang="0">
                                                      <a:pos x="T8" y="T9"/>
                                                    </a:cxn>
                                                  </a:cxnLst>
                                                  <a:rect l="0" t="0" r="r" b="b"/>
                                                  <a:pathLst>
                                                    <a:path w="103" h="19">
                                                      <a:moveTo>
                                                        <a:pt x="0" y="19"/>
                                                      </a:moveTo>
                                                      <a:lnTo>
                                                        <a:pt x="0" y="8"/>
                                                      </a:lnTo>
                                                      <a:lnTo>
                                                        <a:pt x="100" y="0"/>
                                                      </a:lnTo>
                                                      <a:lnTo>
                                                        <a:pt x="103" y="13"/>
                                                      </a:lnTo>
                                                      <a:lnTo>
                                                        <a:pt x="0" y="19"/>
                                                      </a:lnTo>
                                                      <a:close/>
                                                    </a:path>
                                                  </a:pathLst>
                                                </a:custGeom>
                                                <a:gradFill rotWithShape="1">
                                                  <a:gsLst>
                                                    <a:gs pos="0">
                                                      <a:srgbClr val="333333"/>
                                                    </a:gs>
                                                    <a:gs pos="100000">
                                                      <a:srgbClr val="333333">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Rectangle 410"/>
                                                <p:cNvSpPr>
                                                  <a:spLocks noChangeArrowheads="1"/>
                                                </p:cNvSpPr>
                                                <p:nvPr/>
                                              </p:nvSpPr>
                                              <p:spPr bwMode="auto">
                                                <a:xfrm>
                                                  <a:off x="442" y="491"/>
                                                  <a:ext cx="8" cy="32"/>
                                                </a:xfrm>
                                                <a:prstGeom prst="rect">
                                                  <a:avLst/>
                                                </a:prstGeom>
                                                <a:solidFill>
                                                  <a:srgbClr val="333333"/>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Rectangle 411"/>
                                                <p:cNvSpPr>
                                                  <a:spLocks noChangeArrowheads="1"/>
                                                </p:cNvSpPr>
                                                <p:nvPr/>
                                              </p:nvSpPr>
                                              <p:spPr bwMode="auto">
                                                <a:xfrm>
                                                  <a:off x="628" y="470"/>
                                                  <a:ext cx="8" cy="43"/>
                                                </a:xfrm>
                                                <a:prstGeom prst="rect">
                                                  <a:avLst/>
                                                </a:prstGeom>
                                                <a:solidFill>
                                                  <a:srgbClr val="333333"/>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12"/>
                                                <p:cNvSpPr>
                                                  <a:spLocks/>
                                                </p:cNvSpPr>
                                                <p:nvPr/>
                                              </p:nvSpPr>
                                              <p:spPr bwMode="auto">
                                                <a:xfrm>
                                                  <a:off x="335" y="510"/>
                                                  <a:ext cx="359" cy="47"/>
                                                </a:xfrm>
                                                <a:custGeom>
                                                  <a:avLst/>
                                                  <a:gdLst>
                                                    <a:gd name="T0" fmla="*/ 0 w 359"/>
                                                    <a:gd name="T1" fmla="*/ 19 h 47"/>
                                                    <a:gd name="T2" fmla="*/ 350 w 359"/>
                                                    <a:gd name="T3" fmla="*/ 0 h 47"/>
                                                    <a:gd name="T4" fmla="*/ 359 w 359"/>
                                                    <a:gd name="T5" fmla="*/ 23 h 47"/>
                                                    <a:gd name="T6" fmla="*/ 11 w 359"/>
                                                    <a:gd name="T7" fmla="*/ 47 h 47"/>
                                                    <a:gd name="T8" fmla="*/ 0 w 359"/>
                                                    <a:gd name="T9" fmla="*/ 19 h 47"/>
                                                  </a:gdLst>
                                                  <a:ahLst/>
                                                  <a:cxnLst>
                                                    <a:cxn ang="0">
                                                      <a:pos x="T0" y="T1"/>
                                                    </a:cxn>
                                                    <a:cxn ang="0">
                                                      <a:pos x="T2" y="T3"/>
                                                    </a:cxn>
                                                    <a:cxn ang="0">
                                                      <a:pos x="T4" y="T5"/>
                                                    </a:cxn>
                                                    <a:cxn ang="0">
                                                      <a:pos x="T6" y="T7"/>
                                                    </a:cxn>
                                                    <a:cxn ang="0">
                                                      <a:pos x="T8" y="T9"/>
                                                    </a:cxn>
                                                  </a:cxnLst>
                                                  <a:rect l="0" t="0" r="r" b="b"/>
                                                  <a:pathLst>
                                                    <a:path w="359" h="47">
                                                      <a:moveTo>
                                                        <a:pt x="0" y="19"/>
                                                      </a:moveTo>
                                                      <a:lnTo>
                                                        <a:pt x="350" y="0"/>
                                                      </a:lnTo>
                                                      <a:lnTo>
                                                        <a:pt x="359" y="23"/>
                                                      </a:lnTo>
                                                      <a:lnTo>
                                                        <a:pt x="11" y="47"/>
                                                      </a:lnTo>
                                                      <a:lnTo>
                                                        <a:pt x="0" y="19"/>
                                                      </a:lnTo>
                                                      <a:close/>
                                                    </a:path>
                                                  </a:pathLst>
                                                </a:custGeom>
                                                <a:gradFill rotWithShape="1">
                                                  <a:gsLst>
                                                    <a:gs pos="0">
                                                      <a:srgbClr val="333333"/>
                                                    </a:gs>
                                                    <a:gs pos="100000">
                                                      <a:srgbClr val="333333">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13"/>
                                                <p:cNvSpPr>
                                                  <a:spLocks/>
                                                </p:cNvSpPr>
                                                <p:nvPr/>
                                              </p:nvSpPr>
                                              <p:spPr bwMode="auto">
                                                <a:xfrm>
                                                  <a:off x="351" y="513"/>
                                                  <a:ext cx="27" cy="26"/>
                                                </a:xfrm>
                                                <a:custGeom>
                                                  <a:avLst/>
                                                  <a:gdLst>
                                                    <a:gd name="T0" fmla="*/ 0 w 27"/>
                                                    <a:gd name="T1" fmla="*/ 1 h 26"/>
                                                    <a:gd name="T2" fmla="*/ 26 w 27"/>
                                                    <a:gd name="T3" fmla="*/ 0 h 26"/>
                                                    <a:gd name="T4" fmla="*/ 27 w 27"/>
                                                    <a:gd name="T5" fmla="*/ 25 h 26"/>
                                                    <a:gd name="T6" fmla="*/ 1 w 27"/>
                                                    <a:gd name="T7" fmla="*/ 26 h 26"/>
                                                    <a:gd name="T8" fmla="*/ 0 w 27"/>
                                                    <a:gd name="T9" fmla="*/ 1 h 26"/>
                                                  </a:gdLst>
                                                  <a:ahLst/>
                                                  <a:cxnLst>
                                                    <a:cxn ang="0">
                                                      <a:pos x="T0" y="T1"/>
                                                    </a:cxn>
                                                    <a:cxn ang="0">
                                                      <a:pos x="T2" y="T3"/>
                                                    </a:cxn>
                                                    <a:cxn ang="0">
                                                      <a:pos x="T4" y="T5"/>
                                                    </a:cxn>
                                                    <a:cxn ang="0">
                                                      <a:pos x="T6" y="T7"/>
                                                    </a:cxn>
                                                    <a:cxn ang="0">
                                                      <a:pos x="T8" y="T9"/>
                                                    </a:cxn>
                                                  </a:cxnLst>
                                                  <a:rect l="0" t="0" r="r" b="b"/>
                                                  <a:pathLst>
                                                    <a:path w="27" h="26">
                                                      <a:moveTo>
                                                        <a:pt x="0" y="1"/>
                                                      </a:moveTo>
                                                      <a:lnTo>
                                                        <a:pt x="26" y="0"/>
                                                      </a:lnTo>
                                                      <a:lnTo>
                                                        <a:pt x="27" y="25"/>
                                                      </a:lnTo>
                                                      <a:lnTo>
                                                        <a:pt x="1" y="26"/>
                                                      </a:lnTo>
                                                      <a:lnTo>
                                                        <a:pt x="0" y="1"/>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Oval 414"/>
                                                <p:cNvSpPr>
                                                  <a:spLocks noChangeArrowheads="1"/>
                                                </p:cNvSpPr>
                                                <p:nvPr/>
                                              </p:nvSpPr>
                                              <p:spPr bwMode="auto">
                                                <a:xfrm>
                                                  <a:off x="534" y="461"/>
                                                  <a:ext cx="23" cy="23"/>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Oval 415"/>
                                                <p:cNvSpPr>
                                                  <a:spLocks noChangeArrowheads="1"/>
                                                </p:cNvSpPr>
                                                <p:nvPr/>
                                              </p:nvSpPr>
                                              <p:spPr bwMode="auto">
                                                <a:xfrm>
                                                  <a:off x="540" y="467"/>
                                                  <a:ext cx="11" cy="11"/>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49" name="Rectangle 416"/>
                                            <p:cNvSpPr>
                                              <a:spLocks noChangeArrowheads="1"/>
                                            </p:cNvSpPr>
                                            <p:nvPr/>
                                          </p:nvSpPr>
                                          <p:spPr bwMode="auto">
                                            <a:xfrm rot="-180767">
                                              <a:off x="469" y="486"/>
                                              <a:ext cx="103" cy="37"/>
                                            </a:xfrm>
                                            <a:prstGeom prst="rect">
                                              <a:avLst/>
                                            </a:prstGeom>
                                            <a:solidFill>
                                              <a:srgbClr val="333333"/>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grpSp>
                              </p:grpSp>
                              <p:sp>
                                <p:nvSpPr>
                                  <p:cNvPr id="37" name="Freeform 417"/>
                                  <p:cNvSpPr>
                                    <a:spLocks/>
                                  </p:cNvSpPr>
                                  <p:nvPr/>
                                </p:nvSpPr>
                                <p:spPr bwMode="auto">
                                  <a:xfrm>
                                    <a:off x="425" y="200"/>
                                    <a:ext cx="19" cy="98"/>
                                  </a:xfrm>
                                  <a:custGeom>
                                    <a:avLst/>
                                    <a:gdLst>
                                      <a:gd name="T0" fmla="*/ 0 w 19"/>
                                      <a:gd name="T1" fmla="*/ 3 h 98"/>
                                      <a:gd name="T2" fmla="*/ 3 w 19"/>
                                      <a:gd name="T3" fmla="*/ 0 h 98"/>
                                      <a:gd name="T4" fmla="*/ 15 w 19"/>
                                      <a:gd name="T5" fmla="*/ 0 h 98"/>
                                      <a:gd name="T6" fmla="*/ 18 w 19"/>
                                      <a:gd name="T7" fmla="*/ 4 h 98"/>
                                      <a:gd name="T8" fmla="*/ 19 w 19"/>
                                      <a:gd name="T9" fmla="*/ 97 h 98"/>
                                      <a:gd name="T10" fmla="*/ 1 w 19"/>
                                      <a:gd name="T11" fmla="*/ 98 h 98"/>
                                      <a:gd name="T12" fmla="*/ 0 w 19"/>
                                      <a:gd name="T13" fmla="*/ 3 h 98"/>
                                    </a:gdLst>
                                    <a:ahLst/>
                                    <a:cxnLst>
                                      <a:cxn ang="0">
                                        <a:pos x="T0" y="T1"/>
                                      </a:cxn>
                                      <a:cxn ang="0">
                                        <a:pos x="T2" y="T3"/>
                                      </a:cxn>
                                      <a:cxn ang="0">
                                        <a:pos x="T4" y="T5"/>
                                      </a:cxn>
                                      <a:cxn ang="0">
                                        <a:pos x="T6" y="T7"/>
                                      </a:cxn>
                                      <a:cxn ang="0">
                                        <a:pos x="T8" y="T9"/>
                                      </a:cxn>
                                      <a:cxn ang="0">
                                        <a:pos x="T10" y="T11"/>
                                      </a:cxn>
                                      <a:cxn ang="0">
                                        <a:pos x="T12" y="T13"/>
                                      </a:cxn>
                                    </a:cxnLst>
                                    <a:rect l="0" t="0" r="r" b="b"/>
                                    <a:pathLst>
                                      <a:path w="19" h="98">
                                        <a:moveTo>
                                          <a:pt x="0" y="3"/>
                                        </a:moveTo>
                                        <a:lnTo>
                                          <a:pt x="3" y="0"/>
                                        </a:lnTo>
                                        <a:lnTo>
                                          <a:pt x="15" y="0"/>
                                        </a:lnTo>
                                        <a:lnTo>
                                          <a:pt x="18" y="4"/>
                                        </a:lnTo>
                                        <a:lnTo>
                                          <a:pt x="19" y="97"/>
                                        </a:lnTo>
                                        <a:lnTo>
                                          <a:pt x="1" y="98"/>
                                        </a:lnTo>
                                        <a:lnTo>
                                          <a:pt x="0" y="3"/>
                                        </a:lnTo>
                                        <a:close/>
                                      </a:path>
                                    </a:pathLst>
                                  </a:custGeom>
                                  <a:gradFill rotWithShape="1">
                                    <a:gsLst>
                                      <a:gs pos="0">
                                        <a:srgbClr val="333333">
                                          <a:gamma/>
                                          <a:shade val="46275"/>
                                          <a:invGamma/>
                                        </a:srgbClr>
                                      </a:gs>
                                      <a:gs pos="50000">
                                        <a:srgbClr val="333333"/>
                                      </a:gs>
                                      <a:gs pos="100000">
                                        <a:srgbClr val="333333">
                                          <a:gamma/>
                                          <a:shade val="46275"/>
                                          <a:invGamma/>
                                        </a:srgbClr>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418"/>
                                  <p:cNvSpPr>
                                    <a:spLocks/>
                                  </p:cNvSpPr>
                                  <p:nvPr/>
                                </p:nvSpPr>
                                <p:spPr bwMode="auto">
                                  <a:xfrm>
                                    <a:off x="422" y="163"/>
                                    <a:ext cx="17" cy="37"/>
                                  </a:xfrm>
                                  <a:custGeom>
                                    <a:avLst/>
                                    <a:gdLst>
                                      <a:gd name="T0" fmla="*/ 17 w 17"/>
                                      <a:gd name="T1" fmla="*/ 37 h 37"/>
                                      <a:gd name="T2" fmla="*/ 15 w 17"/>
                                      <a:gd name="T3" fmla="*/ 12 h 37"/>
                                      <a:gd name="T4" fmla="*/ 0 w 17"/>
                                      <a:gd name="T5" fmla="*/ 0 h 37"/>
                                      <a:gd name="T6" fmla="*/ 0 w 17"/>
                                      <a:gd name="T7" fmla="*/ 11 h 37"/>
                                      <a:gd name="T8" fmla="*/ 5 w 17"/>
                                      <a:gd name="T9" fmla="*/ 20 h 37"/>
                                      <a:gd name="T10" fmla="*/ 6 w 17"/>
                                      <a:gd name="T11" fmla="*/ 28 h 37"/>
                                      <a:gd name="T12" fmla="*/ 5 w 17"/>
                                      <a:gd name="T13" fmla="*/ 37 h 37"/>
                                      <a:gd name="T14" fmla="*/ 17 w 17"/>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7">
                                        <a:moveTo>
                                          <a:pt x="17" y="37"/>
                                        </a:moveTo>
                                        <a:lnTo>
                                          <a:pt x="15" y="12"/>
                                        </a:lnTo>
                                        <a:lnTo>
                                          <a:pt x="0" y="0"/>
                                        </a:lnTo>
                                        <a:lnTo>
                                          <a:pt x="0" y="11"/>
                                        </a:lnTo>
                                        <a:lnTo>
                                          <a:pt x="5" y="20"/>
                                        </a:lnTo>
                                        <a:lnTo>
                                          <a:pt x="6" y="28"/>
                                        </a:lnTo>
                                        <a:lnTo>
                                          <a:pt x="5" y="37"/>
                                        </a:lnTo>
                                        <a:lnTo>
                                          <a:pt x="17" y="3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4" name="Rectangle 419"/>
                                <p:cNvSpPr>
                                  <a:spLocks noChangeArrowheads="1"/>
                                </p:cNvSpPr>
                                <p:nvPr/>
                              </p:nvSpPr>
                              <p:spPr bwMode="auto">
                                <a:xfrm>
                                  <a:off x="653" y="291"/>
                                  <a:ext cx="18" cy="8"/>
                                </a:xfrm>
                                <a:prstGeom prst="rect">
                                  <a:avLst/>
                                </a:prstGeom>
                                <a:solidFill>
                                  <a:srgbClr val="333333"/>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29" name="Freeform 420"/>
                            <p:cNvSpPr>
                              <a:spLocks/>
                            </p:cNvSpPr>
                            <p:nvPr/>
                          </p:nvSpPr>
                          <p:spPr bwMode="auto">
                            <a:xfrm>
                              <a:off x="598" y="280"/>
                              <a:ext cx="49" cy="38"/>
                            </a:xfrm>
                            <a:custGeom>
                              <a:avLst/>
                              <a:gdLst>
                                <a:gd name="T0" fmla="*/ 49 w 49"/>
                                <a:gd name="T1" fmla="*/ 16 h 38"/>
                                <a:gd name="T2" fmla="*/ 41 w 49"/>
                                <a:gd name="T3" fmla="*/ 1 h 38"/>
                                <a:gd name="T4" fmla="*/ 6 w 49"/>
                                <a:gd name="T5" fmla="*/ 0 h 38"/>
                                <a:gd name="T6" fmla="*/ 1 w 49"/>
                                <a:gd name="T7" fmla="*/ 3 h 38"/>
                                <a:gd name="T8" fmla="*/ 0 w 49"/>
                                <a:gd name="T9" fmla="*/ 9 h 38"/>
                                <a:gd name="T10" fmla="*/ 7 w 49"/>
                                <a:gd name="T11" fmla="*/ 38 h 38"/>
                                <a:gd name="T12" fmla="*/ 11 w 49"/>
                                <a:gd name="T13" fmla="*/ 32 h 38"/>
                                <a:gd name="T14" fmla="*/ 5 w 49"/>
                                <a:gd name="T15" fmla="*/ 11 h 38"/>
                                <a:gd name="T16" fmla="*/ 5 w 49"/>
                                <a:gd name="T17" fmla="*/ 5 h 38"/>
                                <a:gd name="T18" fmla="*/ 39 w 49"/>
                                <a:gd name="T19" fmla="*/ 4 h 38"/>
                                <a:gd name="T20" fmla="*/ 47 w 49"/>
                                <a:gd name="T21" fmla="*/ 19 h 38"/>
                                <a:gd name="T22" fmla="*/ 49 w 49"/>
                                <a:gd name="T23" fmla="*/ 1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38">
                                  <a:moveTo>
                                    <a:pt x="49" y="16"/>
                                  </a:moveTo>
                                  <a:lnTo>
                                    <a:pt x="41" y="1"/>
                                  </a:lnTo>
                                  <a:lnTo>
                                    <a:pt x="6" y="0"/>
                                  </a:lnTo>
                                  <a:lnTo>
                                    <a:pt x="1" y="3"/>
                                  </a:lnTo>
                                  <a:lnTo>
                                    <a:pt x="0" y="9"/>
                                  </a:lnTo>
                                  <a:lnTo>
                                    <a:pt x="7" y="38"/>
                                  </a:lnTo>
                                  <a:lnTo>
                                    <a:pt x="11" y="32"/>
                                  </a:lnTo>
                                  <a:lnTo>
                                    <a:pt x="5" y="11"/>
                                  </a:lnTo>
                                  <a:lnTo>
                                    <a:pt x="5" y="5"/>
                                  </a:lnTo>
                                  <a:lnTo>
                                    <a:pt x="39" y="4"/>
                                  </a:lnTo>
                                  <a:lnTo>
                                    <a:pt x="47" y="19"/>
                                  </a:lnTo>
                                  <a:lnTo>
                                    <a:pt x="49" y="16"/>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25" name="Freeform 421"/>
                        <p:cNvSpPr>
                          <a:spLocks/>
                        </p:cNvSpPr>
                        <p:nvPr/>
                      </p:nvSpPr>
                      <p:spPr bwMode="auto">
                        <a:xfrm>
                          <a:off x="541" y="303"/>
                          <a:ext cx="13" cy="41"/>
                        </a:xfrm>
                        <a:custGeom>
                          <a:avLst/>
                          <a:gdLst>
                            <a:gd name="T0" fmla="*/ 0 w 13"/>
                            <a:gd name="T1" fmla="*/ 37 h 41"/>
                            <a:gd name="T2" fmla="*/ 9 w 13"/>
                            <a:gd name="T3" fmla="*/ 31 h 41"/>
                            <a:gd name="T4" fmla="*/ 9 w 13"/>
                            <a:gd name="T5" fmla="*/ 0 h 41"/>
                            <a:gd name="T6" fmla="*/ 13 w 13"/>
                            <a:gd name="T7" fmla="*/ 0 h 41"/>
                            <a:gd name="T8" fmla="*/ 13 w 13"/>
                            <a:gd name="T9" fmla="*/ 34 h 41"/>
                            <a:gd name="T10" fmla="*/ 1 w 13"/>
                            <a:gd name="T11" fmla="*/ 41 h 41"/>
                            <a:gd name="T12" fmla="*/ 0 w 13"/>
                            <a:gd name="T13" fmla="*/ 37 h 41"/>
                          </a:gdLst>
                          <a:ahLst/>
                          <a:cxnLst>
                            <a:cxn ang="0">
                              <a:pos x="T0" y="T1"/>
                            </a:cxn>
                            <a:cxn ang="0">
                              <a:pos x="T2" y="T3"/>
                            </a:cxn>
                            <a:cxn ang="0">
                              <a:pos x="T4" y="T5"/>
                            </a:cxn>
                            <a:cxn ang="0">
                              <a:pos x="T6" y="T7"/>
                            </a:cxn>
                            <a:cxn ang="0">
                              <a:pos x="T8" y="T9"/>
                            </a:cxn>
                            <a:cxn ang="0">
                              <a:pos x="T10" y="T11"/>
                            </a:cxn>
                            <a:cxn ang="0">
                              <a:pos x="T12" y="T13"/>
                            </a:cxn>
                          </a:cxnLst>
                          <a:rect l="0" t="0" r="r" b="b"/>
                          <a:pathLst>
                            <a:path w="13" h="41">
                              <a:moveTo>
                                <a:pt x="0" y="37"/>
                              </a:moveTo>
                              <a:lnTo>
                                <a:pt x="9" y="31"/>
                              </a:lnTo>
                              <a:lnTo>
                                <a:pt x="9" y="0"/>
                              </a:lnTo>
                              <a:lnTo>
                                <a:pt x="13" y="0"/>
                              </a:lnTo>
                              <a:lnTo>
                                <a:pt x="13" y="34"/>
                              </a:lnTo>
                              <a:lnTo>
                                <a:pt x="1" y="41"/>
                              </a:lnTo>
                              <a:lnTo>
                                <a:pt x="0" y="3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grpSp>
          </p:grpSp>
        </p:grpSp>
      </p:grpSp>
      <p:grpSp>
        <p:nvGrpSpPr>
          <p:cNvPr id="392" name="グループ化 391"/>
          <p:cNvGrpSpPr/>
          <p:nvPr/>
        </p:nvGrpSpPr>
        <p:grpSpPr>
          <a:xfrm>
            <a:off x="872793" y="2631396"/>
            <a:ext cx="792090" cy="886740"/>
            <a:chOff x="1856656" y="2925462"/>
            <a:chExt cx="1027113" cy="2091570"/>
          </a:xfrm>
        </p:grpSpPr>
        <p:grpSp>
          <p:nvGrpSpPr>
            <p:cNvPr id="393" name="グループ化 392"/>
            <p:cNvGrpSpPr/>
            <p:nvPr/>
          </p:nvGrpSpPr>
          <p:grpSpPr>
            <a:xfrm>
              <a:off x="1929913" y="4114387"/>
              <a:ext cx="850457" cy="902645"/>
              <a:chOff x="537849" y="4304117"/>
              <a:chExt cx="850457" cy="902645"/>
            </a:xfrm>
          </p:grpSpPr>
          <p:pic>
            <p:nvPicPr>
              <p:cNvPr id="400" name="Picture 450" descr="C:\Users\Tomoya\Desktop\２yjimag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849" y="4448400"/>
                <a:ext cx="444754" cy="648000"/>
              </a:xfrm>
              <a:prstGeom prst="rect">
                <a:avLst/>
              </a:prstGeom>
              <a:noFill/>
              <a:extLst>
                <a:ext uri="{909E8E84-426E-40DD-AFC4-6F175D3DCCD1}">
                  <a14:hiddenFill xmlns:a14="http://schemas.microsoft.com/office/drawing/2010/main">
                    <a:solidFill>
                      <a:srgbClr val="FFFFFF"/>
                    </a:solidFill>
                  </a14:hiddenFill>
                </a:ext>
              </a:extLst>
            </p:spPr>
          </p:pic>
          <p:pic>
            <p:nvPicPr>
              <p:cNvPr id="401" name="Picture 442" descr="C:\Users\Tomoya\Desktop\１yjimag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39800" y="4304117"/>
                <a:ext cx="448506" cy="9026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4" name="グループ化 393"/>
            <p:cNvGrpSpPr/>
            <p:nvPr/>
          </p:nvGrpSpPr>
          <p:grpSpPr>
            <a:xfrm>
              <a:off x="1928664" y="2925462"/>
              <a:ext cx="808451" cy="884512"/>
              <a:chOff x="2292546" y="4684354"/>
              <a:chExt cx="808451" cy="884512"/>
            </a:xfrm>
          </p:grpSpPr>
          <p:grpSp>
            <p:nvGrpSpPr>
              <p:cNvPr id="396" name="グループ化 395"/>
              <p:cNvGrpSpPr/>
              <p:nvPr/>
            </p:nvGrpSpPr>
            <p:grpSpPr>
              <a:xfrm>
                <a:off x="2292546" y="4684354"/>
                <a:ext cx="808451" cy="808450"/>
                <a:chOff x="3037219" y="-145137"/>
                <a:chExt cx="808451" cy="808450"/>
              </a:xfrm>
            </p:grpSpPr>
            <p:sp>
              <p:nvSpPr>
                <p:cNvPr id="398" name="円/楕円 397"/>
                <p:cNvSpPr/>
                <p:nvPr/>
              </p:nvSpPr>
              <p:spPr>
                <a:xfrm>
                  <a:off x="3037219" y="-145137"/>
                  <a:ext cx="808451" cy="808450"/>
                </a:xfrm>
                <a:prstGeom prst="ellipse">
                  <a:avLst/>
                </a:prstGeom>
                <a:gradFill>
                  <a:gsLst>
                    <a:gs pos="0">
                      <a:srgbClr val="ADDB7B"/>
                    </a:gs>
                    <a:gs pos="100000">
                      <a:srgbClr val="74B230"/>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9" name="円/楕円 398"/>
                <p:cNvSpPr/>
                <p:nvPr/>
              </p:nvSpPr>
              <p:spPr>
                <a:xfrm>
                  <a:off x="3140000" y="199917"/>
                  <a:ext cx="604590" cy="433319"/>
                </a:xfrm>
                <a:prstGeom prst="ellipse">
                  <a:avLst/>
                </a:prstGeom>
                <a:gradFill>
                  <a:gsLst>
                    <a:gs pos="0">
                      <a:schemeClr val="bg1">
                        <a:lumMod val="98000"/>
                        <a:alpha val="0"/>
                      </a:schemeClr>
                    </a:gs>
                    <a:gs pos="100000">
                      <a:schemeClr val="bg1">
                        <a:lumMod val="74000"/>
                        <a:lumOff val="26000"/>
                        <a:alpha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7" name="正方形/長方形 396"/>
              <p:cNvSpPr/>
              <p:nvPr/>
            </p:nvSpPr>
            <p:spPr>
              <a:xfrm>
                <a:off x="2335909" y="4842907"/>
                <a:ext cx="705073" cy="725959"/>
              </a:xfrm>
              <a:prstGeom prst="rect">
                <a:avLst/>
              </a:prstGeom>
            </p:spPr>
            <p:txBody>
              <a:bodyPr wrap="none">
                <a:spAutoFit/>
              </a:bodyPr>
              <a:lstStyle/>
              <a:p>
                <a:pPr algn="ct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製造</a:t>
                </a:r>
                <a:endParaRPr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graphicFrame>
          <p:nvGraphicFramePr>
            <p:cNvPr id="395" name="Object 20"/>
            <p:cNvGraphicFramePr>
              <a:graphicFrameLocks noChangeAspect="1"/>
            </p:cNvGraphicFramePr>
            <p:nvPr>
              <p:extLst>
                <p:ext uri="{D42A27DB-BD31-4B8C-83A1-F6EECF244321}">
                  <p14:modId xmlns:p14="http://schemas.microsoft.com/office/powerpoint/2010/main" val="3000282840"/>
                </p:ext>
              </p:extLst>
            </p:nvPr>
          </p:nvGraphicFramePr>
          <p:xfrm>
            <a:off x="1856656" y="3793800"/>
            <a:ext cx="1027113" cy="449652"/>
          </p:xfrm>
          <a:graphic>
            <a:graphicData uri="http://schemas.openxmlformats.org/presentationml/2006/ole">
              <mc:AlternateContent xmlns:mc="http://schemas.openxmlformats.org/markup-compatibility/2006">
                <mc:Choice xmlns:v="urn:schemas-microsoft-com:vml" Requires="v">
                  <p:oleObj spid="_x0000_s2082" name="ｸﾘｯﾌﾟ" r:id="rId10" imgW="4885560" imgH="2759400" progId="MS_ClipArt_Gallery.2">
                    <p:embed/>
                  </p:oleObj>
                </mc:Choice>
                <mc:Fallback>
                  <p:oleObj name="ｸﾘｯﾌﾟ" r:id="rId10" imgW="4885560" imgH="2759400" progId="MS_ClipArt_Gallery.2">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56656" y="3793800"/>
                          <a:ext cx="1027113" cy="449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403" name="円/楕円 402"/>
          <p:cNvSpPr/>
          <p:nvPr/>
        </p:nvSpPr>
        <p:spPr>
          <a:xfrm>
            <a:off x="2138038" y="2636747"/>
            <a:ext cx="623463" cy="342750"/>
          </a:xfrm>
          <a:prstGeom prst="ellipse">
            <a:avLst/>
          </a:prstGeom>
          <a:gradFill>
            <a:gsLst>
              <a:gs pos="0">
                <a:srgbClr val="FF0000"/>
              </a:gs>
              <a:gs pos="100000">
                <a:srgbClr val="960000"/>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4" name="テキスト ボックス 403"/>
          <p:cNvSpPr txBox="1"/>
          <p:nvPr/>
        </p:nvSpPr>
        <p:spPr>
          <a:xfrm>
            <a:off x="2191427" y="2666959"/>
            <a:ext cx="543739" cy="307777"/>
          </a:xfrm>
          <a:prstGeom prst="rect">
            <a:avLst/>
          </a:prstGeom>
          <a:noFill/>
        </p:spPr>
        <p:txBody>
          <a:bodyPr wrap="none" rtlCol="0">
            <a:spAutoFit/>
          </a:bodyPr>
          <a:lstStyle/>
          <a:p>
            <a:pPr algn="ct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運輸</a:t>
            </a:r>
            <a:endParaRPr kumimoji="1" lang="ja-JP" altLang="en-US" sz="1400" dirty="0">
              <a:solidFill>
                <a:schemeClr val="bg1"/>
              </a:solidFill>
              <a:latin typeface="Arial Black" pitchFamily="34" charset="0"/>
            </a:endParaRPr>
          </a:p>
        </p:txBody>
      </p:sp>
      <p:grpSp>
        <p:nvGrpSpPr>
          <p:cNvPr id="405" name="Group 196"/>
          <p:cNvGrpSpPr>
            <a:grpSpLocks/>
          </p:cNvGrpSpPr>
          <p:nvPr/>
        </p:nvGrpSpPr>
        <p:grpSpPr bwMode="auto">
          <a:xfrm>
            <a:off x="2115890" y="2991437"/>
            <a:ext cx="661449" cy="207141"/>
            <a:chOff x="81" y="1191"/>
            <a:chExt cx="1593" cy="969"/>
          </a:xfrm>
        </p:grpSpPr>
        <p:grpSp>
          <p:nvGrpSpPr>
            <p:cNvPr id="406" name="Group 197"/>
            <p:cNvGrpSpPr>
              <a:grpSpLocks/>
            </p:cNvGrpSpPr>
            <p:nvPr/>
          </p:nvGrpSpPr>
          <p:grpSpPr bwMode="auto">
            <a:xfrm>
              <a:off x="108" y="1191"/>
              <a:ext cx="1566" cy="969"/>
              <a:chOff x="2693" y="2916"/>
              <a:chExt cx="1566" cy="969"/>
            </a:xfrm>
          </p:grpSpPr>
          <p:sp>
            <p:nvSpPr>
              <p:cNvPr id="425" name="Oval 198"/>
              <p:cNvSpPr>
                <a:spLocks noChangeArrowheads="1"/>
              </p:cNvSpPr>
              <p:nvPr/>
            </p:nvSpPr>
            <p:spPr bwMode="auto">
              <a:xfrm>
                <a:off x="2802" y="3612"/>
                <a:ext cx="273" cy="273"/>
              </a:xfrm>
              <a:prstGeom prst="ellipse">
                <a:avLst/>
              </a:prstGeom>
              <a:solidFill>
                <a:srgbClr val="333333"/>
              </a:solidFill>
              <a:ln w="5715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6" name="Oval 199"/>
              <p:cNvSpPr>
                <a:spLocks noChangeArrowheads="1"/>
              </p:cNvSpPr>
              <p:nvPr/>
            </p:nvSpPr>
            <p:spPr bwMode="auto">
              <a:xfrm>
                <a:off x="3800" y="3612"/>
                <a:ext cx="273" cy="273"/>
              </a:xfrm>
              <a:prstGeom prst="ellipse">
                <a:avLst/>
              </a:prstGeom>
              <a:solidFill>
                <a:srgbClr val="333333"/>
              </a:solidFill>
              <a:ln w="5715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7" name="Oval 200"/>
              <p:cNvSpPr>
                <a:spLocks noChangeArrowheads="1"/>
              </p:cNvSpPr>
              <p:nvPr/>
            </p:nvSpPr>
            <p:spPr bwMode="auto">
              <a:xfrm>
                <a:off x="3483" y="3612"/>
                <a:ext cx="273" cy="273"/>
              </a:xfrm>
              <a:prstGeom prst="ellipse">
                <a:avLst/>
              </a:prstGeom>
              <a:solidFill>
                <a:srgbClr val="333333"/>
              </a:solidFill>
              <a:ln w="5715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8" name="Freeform 201"/>
              <p:cNvSpPr>
                <a:spLocks/>
              </p:cNvSpPr>
              <p:nvPr/>
            </p:nvSpPr>
            <p:spPr bwMode="auto">
              <a:xfrm>
                <a:off x="2762" y="2916"/>
                <a:ext cx="1497" cy="817"/>
              </a:xfrm>
              <a:custGeom>
                <a:avLst/>
                <a:gdLst>
                  <a:gd name="T0" fmla="*/ 1497 w 1497"/>
                  <a:gd name="T1" fmla="*/ 0 h 817"/>
                  <a:gd name="T2" fmla="*/ 454 w 1497"/>
                  <a:gd name="T3" fmla="*/ 0 h 817"/>
                  <a:gd name="T4" fmla="*/ 454 w 1497"/>
                  <a:gd name="T5" fmla="*/ 227 h 817"/>
                  <a:gd name="T6" fmla="*/ 136 w 1497"/>
                  <a:gd name="T7" fmla="*/ 227 h 817"/>
                  <a:gd name="T8" fmla="*/ 91 w 1497"/>
                  <a:gd name="T9" fmla="*/ 545 h 817"/>
                  <a:gd name="T10" fmla="*/ 46 w 1497"/>
                  <a:gd name="T11" fmla="*/ 590 h 817"/>
                  <a:gd name="T12" fmla="*/ 46 w 1497"/>
                  <a:gd name="T13" fmla="*/ 726 h 817"/>
                  <a:gd name="T14" fmla="*/ 0 w 1497"/>
                  <a:gd name="T15" fmla="*/ 726 h 817"/>
                  <a:gd name="T16" fmla="*/ 0 w 1497"/>
                  <a:gd name="T17" fmla="*/ 817 h 817"/>
                  <a:gd name="T18" fmla="*/ 454 w 1497"/>
                  <a:gd name="T19" fmla="*/ 817 h 817"/>
                  <a:gd name="T20" fmla="*/ 454 w 1497"/>
                  <a:gd name="T21" fmla="*/ 726 h 817"/>
                  <a:gd name="T22" fmla="*/ 499 w 1497"/>
                  <a:gd name="T23" fmla="*/ 726 h 817"/>
                  <a:gd name="T24" fmla="*/ 499 w 1497"/>
                  <a:gd name="T25" fmla="*/ 772 h 817"/>
                  <a:gd name="T26" fmla="*/ 772 w 1497"/>
                  <a:gd name="T27" fmla="*/ 772 h 817"/>
                  <a:gd name="T28" fmla="*/ 772 w 1497"/>
                  <a:gd name="T29" fmla="*/ 726 h 817"/>
                  <a:gd name="T30" fmla="*/ 1497 w 1497"/>
                  <a:gd name="T31" fmla="*/ 726 h 817"/>
                  <a:gd name="T32" fmla="*/ 1497 w 1497"/>
                  <a:gd name="T33" fmla="*/ 0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7" h="817">
                    <a:moveTo>
                      <a:pt x="1497" y="0"/>
                    </a:moveTo>
                    <a:lnTo>
                      <a:pt x="454" y="0"/>
                    </a:lnTo>
                    <a:lnTo>
                      <a:pt x="454" y="227"/>
                    </a:lnTo>
                    <a:lnTo>
                      <a:pt x="136" y="227"/>
                    </a:lnTo>
                    <a:lnTo>
                      <a:pt x="91" y="545"/>
                    </a:lnTo>
                    <a:lnTo>
                      <a:pt x="46" y="590"/>
                    </a:lnTo>
                    <a:lnTo>
                      <a:pt x="46" y="726"/>
                    </a:lnTo>
                    <a:lnTo>
                      <a:pt x="0" y="726"/>
                    </a:lnTo>
                    <a:lnTo>
                      <a:pt x="0" y="817"/>
                    </a:lnTo>
                    <a:lnTo>
                      <a:pt x="454" y="817"/>
                    </a:lnTo>
                    <a:lnTo>
                      <a:pt x="454" y="726"/>
                    </a:lnTo>
                    <a:lnTo>
                      <a:pt x="499" y="726"/>
                    </a:lnTo>
                    <a:lnTo>
                      <a:pt x="499" y="772"/>
                    </a:lnTo>
                    <a:lnTo>
                      <a:pt x="772" y="772"/>
                    </a:lnTo>
                    <a:lnTo>
                      <a:pt x="772" y="726"/>
                    </a:lnTo>
                    <a:lnTo>
                      <a:pt x="1497" y="726"/>
                    </a:lnTo>
                    <a:lnTo>
                      <a:pt x="1497" y="0"/>
                    </a:lnTo>
                    <a:close/>
                  </a:path>
                </a:pathLst>
              </a:custGeom>
              <a:solidFill>
                <a:srgbClr val="333333"/>
              </a:solidFill>
              <a:ln w="5715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9" name="Oval 202"/>
              <p:cNvSpPr>
                <a:spLocks noChangeArrowheads="1"/>
              </p:cNvSpPr>
              <p:nvPr/>
            </p:nvSpPr>
            <p:spPr bwMode="auto">
              <a:xfrm>
                <a:off x="2693" y="3611"/>
                <a:ext cx="45" cy="90"/>
              </a:xfrm>
              <a:prstGeom prst="ellipse">
                <a:avLst/>
              </a:prstGeom>
              <a:solidFill>
                <a:srgbClr val="333333"/>
              </a:solidFill>
              <a:ln w="5715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grpSp>
        <p:grpSp>
          <p:nvGrpSpPr>
            <p:cNvPr id="407" name="Group 203"/>
            <p:cNvGrpSpPr>
              <a:grpSpLocks/>
            </p:cNvGrpSpPr>
            <p:nvPr/>
          </p:nvGrpSpPr>
          <p:grpSpPr bwMode="auto">
            <a:xfrm>
              <a:off x="81" y="1251"/>
              <a:ext cx="1497" cy="907"/>
              <a:chOff x="988" y="2976"/>
              <a:chExt cx="1497" cy="907"/>
            </a:xfrm>
          </p:grpSpPr>
          <p:sp>
            <p:nvSpPr>
              <p:cNvPr id="408" name="Oval 204"/>
              <p:cNvSpPr>
                <a:spLocks noChangeArrowheads="1"/>
              </p:cNvSpPr>
              <p:nvPr/>
            </p:nvSpPr>
            <p:spPr bwMode="auto">
              <a:xfrm>
                <a:off x="1015" y="3611"/>
                <a:ext cx="45" cy="90"/>
              </a:xfrm>
              <a:prstGeom prst="ellipse">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09" name="Rectangle 205"/>
              <p:cNvSpPr>
                <a:spLocks noChangeArrowheads="1"/>
              </p:cNvSpPr>
              <p:nvPr/>
            </p:nvSpPr>
            <p:spPr bwMode="auto">
              <a:xfrm>
                <a:off x="1442" y="3611"/>
                <a:ext cx="1043" cy="90"/>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0" name="Freeform 206"/>
              <p:cNvSpPr>
                <a:spLocks/>
              </p:cNvSpPr>
              <p:nvPr/>
            </p:nvSpPr>
            <p:spPr bwMode="auto">
              <a:xfrm>
                <a:off x="1034" y="3203"/>
                <a:ext cx="408" cy="590"/>
              </a:xfrm>
              <a:custGeom>
                <a:avLst/>
                <a:gdLst>
                  <a:gd name="T0" fmla="*/ 408 w 408"/>
                  <a:gd name="T1" fmla="*/ 590 h 590"/>
                  <a:gd name="T2" fmla="*/ 408 w 408"/>
                  <a:gd name="T3" fmla="*/ 0 h 590"/>
                  <a:gd name="T4" fmla="*/ 90 w 408"/>
                  <a:gd name="T5" fmla="*/ 0 h 590"/>
                  <a:gd name="T6" fmla="*/ 45 w 408"/>
                  <a:gd name="T7" fmla="*/ 318 h 590"/>
                  <a:gd name="T8" fmla="*/ 0 w 408"/>
                  <a:gd name="T9" fmla="*/ 363 h 590"/>
                  <a:gd name="T10" fmla="*/ 0 w 408"/>
                  <a:gd name="T11" fmla="*/ 590 h 590"/>
                  <a:gd name="T12" fmla="*/ 408 w 408"/>
                  <a:gd name="T13" fmla="*/ 590 h 590"/>
                </a:gdLst>
                <a:ahLst/>
                <a:cxnLst>
                  <a:cxn ang="0">
                    <a:pos x="T0" y="T1"/>
                  </a:cxn>
                  <a:cxn ang="0">
                    <a:pos x="T2" y="T3"/>
                  </a:cxn>
                  <a:cxn ang="0">
                    <a:pos x="T4" y="T5"/>
                  </a:cxn>
                  <a:cxn ang="0">
                    <a:pos x="T6" y="T7"/>
                  </a:cxn>
                  <a:cxn ang="0">
                    <a:pos x="T8" y="T9"/>
                  </a:cxn>
                  <a:cxn ang="0">
                    <a:pos x="T10" y="T11"/>
                  </a:cxn>
                  <a:cxn ang="0">
                    <a:pos x="T12" y="T13"/>
                  </a:cxn>
                </a:cxnLst>
                <a:rect l="0" t="0" r="r" b="b"/>
                <a:pathLst>
                  <a:path w="408" h="590">
                    <a:moveTo>
                      <a:pt x="408" y="590"/>
                    </a:moveTo>
                    <a:lnTo>
                      <a:pt x="408" y="0"/>
                    </a:lnTo>
                    <a:lnTo>
                      <a:pt x="90" y="0"/>
                    </a:lnTo>
                    <a:lnTo>
                      <a:pt x="45" y="318"/>
                    </a:lnTo>
                    <a:lnTo>
                      <a:pt x="0" y="363"/>
                    </a:lnTo>
                    <a:lnTo>
                      <a:pt x="0" y="590"/>
                    </a:lnTo>
                    <a:lnTo>
                      <a:pt x="408" y="590"/>
                    </a:lnTo>
                    <a:close/>
                  </a:path>
                </a:pathLst>
              </a:custGeom>
              <a:gradFill rotWithShape="1">
                <a:gsLst>
                  <a:gs pos="0">
                    <a:srgbClr val="3366FF"/>
                  </a:gs>
                  <a:gs pos="100000">
                    <a:srgbClr val="3366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1" name="Rectangle 207"/>
              <p:cNvSpPr>
                <a:spLocks noChangeArrowheads="1"/>
              </p:cNvSpPr>
              <p:nvPr/>
            </p:nvSpPr>
            <p:spPr bwMode="auto">
              <a:xfrm>
                <a:off x="1124" y="3611"/>
                <a:ext cx="273" cy="181"/>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2" name="Rectangle 208" descr="横線 (太)"/>
              <p:cNvSpPr>
                <a:spLocks noChangeArrowheads="1"/>
              </p:cNvSpPr>
              <p:nvPr/>
            </p:nvSpPr>
            <p:spPr bwMode="auto">
              <a:xfrm>
                <a:off x="1487" y="2976"/>
                <a:ext cx="998" cy="590"/>
              </a:xfrm>
              <a:prstGeom prst="rect">
                <a:avLst/>
              </a:prstGeom>
              <a:pattFill prst="dkHorz">
                <a:fgClr>
                  <a:srgbClr val="C0C0C0"/>
                </a:fgClr>
                <a:bgClr>
                  <a:srgbClr val="DDDDDD"/>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3" name="Rectangle 209"/>
              <p:cNvSpPr>
                <a:spLocks noChangeArrowheads="1"/>
              </p:cNvSpPr>
              <p:nvPr/>
            </p:nvSpPr>
            <p:spPr bwMode="auto">
              <a:xfrm>
                <a:off x="1487" y="3611"/>
                <a:ext cx="273" cy="136"/>
              </a:xfrm>
              <a:prstGeom prst="rect">
                <a:avLst/>
              </a:prstGeom>
              <a:gradFill rotWithShape="1">
                <a:gsLst>
                  <a:gs pos="0">
                    <a:srgbClr val="3366FF">
                      <a:gamma/>
                      <a:shade val="46275"/>
                      <a:invGamma/>
                    </a:srgbClr>
                  </a:gs>
                  <a:gs pos="100000">
                    <a:srgbClr val="33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4" name="Oval 210"/>
              <p:cNvSpPr>
                <a:spLocks noChangeArrowheads="1"/>
              </p:cNvSpPr>
              <p:nvPr/>
            </p:nvSpPr>
            <p:spPr bwMode="auto">
              <a:xfrm>
                <a:off x="1170" y="3656"/>
                <a:ext cx="181" cy="181"/>
              </a:xfrm>
              <a:prstGeom prst="ellipse">
                <a:avLst/>
              </a:prstGeom>
              <a:gradFill rotWithShape="1">
                <a:gsLst>
                  <a:gs pos="0">
                    <a:srgbClr val="C0C0C0"/>
                  </a:gs>
                  <a:gs pos="100000">
                    <a:srgbClr val="C0C0C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5" name="Oval 211"/>
              <p:cNvSpPr>
                <a:spLocks noChangeArrowheads="1"/>
              </p:cNvSpPr>
              <p:nvPr/>
            </p:nvSpPr>
            <p:spPr bwMode="auto">
              <a:xfrm>
                <a:off x="1850" y="3657"/>
                <a:ext cx="181" cy="181"/>
              </a:xfrm>
              <a:prstGeom prst="ellipse">
                <a:avLst/>
              </a:prstGeom>
              <a:gradFill rotWithShape="1">
                <a:gsLst>
                  <a:gs pos="0">
                    <a:srgbClr val="C0C0C0"/>
                  </a:gs>
                  <a:gs pos="100000">
                    <a:srgbClr val="C0C0C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6" name="Oval 212"/>
              <p:cNvSpPr>
                <a:spLocks noChangeArrowheads="1"/>
              </p:cNvSpPr>
              <p:nvPr/>
            </p:nvSpPr>
            <p:spPr bwMode="auto">
              <a:xfrm>
                <a:off x="2168" y="3657"/>
                <a:ext cx="181" cy="181"/>
              </a:xfrm>
              <a:prstGeom prst="ellipse">
                <a:avLst/>
              </a:prstGeom>
              <a:gradFill rotWithShape="1">
                <a:gsLst>
                  <a:gs pos="0">
                    <a:srgbClr val="C0C0C0"/>
                  </a:gs>
                  <a:gs pos="100000">
                    <a:srgbClr val="C0C0C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7" name="AutoShape 213"/>
              <p:cNvSpPr>
                <a:spLocks noChangeArrowheads="1"/>
              </p:cNvSpPr>
              <p:nvPr/>
            </p:nvSpPr>
            <p:spPr bwMode="auto">
              <a:xfrm>
                <a:off x="1805" y="3611"/>
                <a:ext cx="272" cy="272"/>
              </a:xfrm>
              <a:custGeom>
                <a:avLst/>
                <a:gdLst>
                  <a:gd name="G0" fmla="+- 5321 0 0"/>
                  <a:gd name="G1" fmla="+- 21600 0 5321"/>
                  <a:gd name="G2" fmla="+- 21600 0 5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321" y="10800"/>
                    </a:moveTo>
                    <a:cubicBezTo>
                      <a:pt x="5321" y="13826"/>
                      <a:pt x="7774" y="16279"/>
                      <a:pt x="10800" y="16279"/>
                    </a:cubicBezTo>
                    <a:cubicBezTo>
                      <a:pt x="13826" y="16279"/>
                      <a:pt x="16279" y="13826"/>
                      <a:pt x="16279" y="10800"/>
                    </a:cubicBezTo>
                    <a:cubicBezTo>
                      <a:pt x="16279" y="7774"/>
                      <a:pt x="13826" y="5321"/>
                      <a:pt x="10800" y="5321"/>
                    </a:cubicBezTo>
                    <a:cubicBezTo>
                      <a:pt x="7774" y="5321"/>
                      <a:pt x="5321" y="7774"/>
                      <a:pt x="5321" y="10800"/>
                    </a:cubicBezTo>
                    <a:close/>
                  </a:path>
                </a:pathLst>
              </a:custGeom>
              <a:gradFill rotWithShape="1">
                <a:gsLst>
                  <a:gs pos="0">
                    <a:schemeClr val="tx1">
                      <a:gamma/>
                      <a:tint val="54118"/>
                      <a:invGamma/>
                    </a:schemeClr>
                  </a:gs>
                  <a:gs pos="100000">
                    <a:schemeClr val="tx1"/>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8" name="AutoShape 214"/>
              <p:cNvSpPr>
                <a:spLocks noChangeArrowheads="1"/>
              </p:cNvSpPr>
              <p:nvPr/>
            </p:nvSpPr>
            <p:spPr bwMode="auto">
              <a:xfrm>
                <a:off x="2122" y="3611"/>
                <a:ext cx="272" cy="272"/>
              </a:xfrm>
              <a:custGeom>
                <a:avLst/>
                <a:gdLst>
                  <a:gd name="G0" fmla="+- 5321 0 0"/>
                  <a:gd name="G1" fmla="+- 21600 0 5321"/>
                  <a:gd name="G2" fmla="+- 21600 0 5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321" y="10800"/>
                    </a:moveTo>
                    <a:cubicBezTo>
                      <a:pt x="5321" y="13826"/>
                      <a:pt x="7774" y="16279"/>
                      <a:pt x="10800" y="16279"/>
                    </a:cubicBezTo>
                    <a:cubicBezTo>
                      <a:pt x="13826" y="16279"/>
                      <a:pt x="16279" y="13826"/>
                      <a:pt x="16279" y="10800"/>
                    </a:cubicBezTo>
                    <a:cubicBezTo>
                      <a:pt x="16279" y="7774"/>
                      <a:pt x="13826" y="5321"/>
                      <a:pt x="10800" y="5321"/>
                    </a:cubicBezTo>
                    <a:cubicBezTo>
                      <a:pt x="7774" y="5321"/>
                      <a:pt x="5321" y="7774"/>
                      <a:pt x="5321" y="10800"/>
                    </a:cubicBezTo>
                    <a:close/>
                  </a:path>
                </a:pathLst>
              </a:custGeom>
              <a:gradFill rotWithShape="1">
                <a:gsLst>
                  <a:gs pos="0">
                    <a:schemeClr val="tx1">
                      <a:gamma/>
                      <a:tint val="54118"/>
                      <a:invGamma/>
                    </a:schemeClr>
                  </a:gs>
                  <a:gs pos="100000">
                    <a:schemeClr val="tx1"/>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9" name="AutoShape 215"/>
              <p:cNvSpPr>
                <a:spLocks noChangeArrowheads="1"/>
              </p:cNvSpPr>
              <p:nvPr/>
            </p:nvSpPr>
            <p:spPr bwMode="auto">
              <a:xfrm>
                <a:off x="1124" y="3611"/>
                <a:ext cx="272" cy="272"/>
              </a:xfrm>
              <a:custGeom>
                <a:avLst/>
                <a:gdLst>
                  <a:gd name="G0" fmla="+- 5321 0 0"/>
                  <a:gd name="G1" fmla="+- 21600 0 5321"/>
                  <a:gd name="G2" fmla="+- 21600 0 5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321" y="10800"/>
                    </a:moveTo>
                    <a:cubicBezTo>
                      <a:pt x="5321" y="13826"/>
                      <a:pt x="7774" y="16279"/>
                      <a:pt x="10800" y="16279"/>
                    </a:cubicBezTo>
                    <a:cubicBezTo>
                      <a:pt x="13826" y="16279"/>
                      <a:pt x="16279" y="13826"/>
                      <a:pt x="16279" y="10800"/>
                    </a:cubicBezTo>
                    <a:cubicBezTo>
                      <a:pt x="16279" y="7774"/>
                      <a:pt x="13826" y="5321"/>
                      <a:pt x="10800" y="5321"/>
                    </a:cubicBezTo>
                    <a:cubicBezTo>
                      <a:pt x="7774" y="5321"/>
                      <a:pt x="5321" y="7774"/>
                      <a:pt x="5321" y="10800"/>
                    </a:cubicBezTo>
                    <a:close/>
                  </a:path>
                </a:pathLst>
              </a:custGeom>
              <a:gradFill rotWithShape="1">
                <a:gsLst>
                  <a:gs pos="0">
                    <a:schemeClr val="tx1">
                      <a:gamma/>
                      <a:tint val="54118"/>
                      <a:invGamma/>
                    </a:schemeClr>
                  </a:gs>
                  <a:gs pos="100000">
                    <a:schemeClr val="tx1"/>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0" name="Freeform 216"/>
              <p:cNvSpPr>
                <a:spLocks/>
              </p:cNvSpPr>
              <p:nvPr/>
            </p:nvSpPr>
            <p:spPr bwMode="auto">
              <a:xfrm>
                <a:off x="1124" y="3248"/>
                <a:ext cx="137" cy="272"/>
              </a:xfrm>
              <a:custGeom>
                <a:avLst/>
                <a:gdLst>
                  <a:gd name="T0" fmla="*/ 137 w 137"/>
                  <a:gd name="T1" fmla="*/ 0 h 272"/>
                  <a:gd name="T2" fmla="*/ 46 w 137"/>
                  <a:gd name="T3" fmla="*/ 0 h 272"/>
                  <a:gd name="T4" fmla="*/ 0 w 137"/>
                  <a:gd name="T5" fmla="*/ 272 h 272"/>
                  <a:gd name="T6" fmla="*/ 137 w 137"/>
                  <a:gd name="T7" fmla="*/ 272 h 272"/>
                  <a:gd name="T8" fmla="*/ 137 w 137"/>
                  <a:gd name="T9" fmla="*/ 0 h 272"/>
                </a:gdLst>
                <a:ahLst/>
                <a:cxnLst>
                  <a:cxn ang="0">
                    <a:pos x="T0" y="T1"/>
                  </a:cxn>
                  <a:cxn ang="0">
                    <a:pos x="T2" y="T3"/>
                  </a:cxn>
                  <a:cxn ang="0">
                    <a:pos x="T4" y="T5"/>
                  </a:cxn>
                  <a:cxn ang="0">
                    <a:pos x="T6" y="T7"/>
                  </a:cxn>
                  <a:cxn ang="0">
                    <a:pos x="T8" y="T9"/>
                  </a:cxn>
                </a:cxnLst>
                <a:rect l="0" t="0" r="r" b="b"/>
                <a:pathLst>
                  <a:path w="137" h="272">
                    <a:moveTo>
                      <a:pt x="137" y="0"/>
                    </a:moveTo>
                    <a:lnTo>
                      <a:pt x="46" y="0"/>
                    </a:lnTo>
                    <a:lnTo>
                      <a:pt x="0" y="272"/>
                    </a:lnTo>
                    <a:lnTo>
                      <a:pt x="137" y="272"/>
                    </a:lnTo>
                    <a:lnTo>
                      <a:pt x="137" y="0"/>
                    </a:lnTo>
                    <a:close/>
                  </a:path>
                </a:pathLst>
              </a:custGeom>
              <a:gradFill rotWithShape="1">
                <a:gsLst>
                  <a:gs pos="0">
                    <a:srgbClr val="99CCFF"/>
                  </a:gs>
                  <a:gs pos="100000">
                    <a:srgbClr val="99CCFF">
                      <a:gamma/>
                      <a:tint val="60392"/>
                      <a:invGamma/>
                    </a:srgb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1" name="Rectangle 217"/>
              <p:cNvSpPr>
                <a:spLocks noChangeArrowheads="1"/>
              </p:cNvSpPr>
              <p:nvPr/>
            </p:nvSpPr>
            <p:spPr bwMode="auto">
              <a:xfrm>
                <a:off x="1306" y="3248"/>
                <a:ext cx="91" cy="272"/>
              </a:xfrm>
              <a:prstGeom prst="rect">
                <a:avLst/>
              </a:prstGeom>
              <a:gradFill rotWithShape="1">
                <a:gsLst>
                  <a:gs pos="0">
                    <a:srgbClr val="99CCFF"/>
                  </a:gs>
                  <a:gs pos="100000">
                    <a:srgbClr val="99CCFF">
                      <a:gamma/>
                      <a:tint val="60392"/>
                      <a:invGamma/>
                    </a:srgb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2" name="Rectangle 218"/>
              <p:cNvSpPr>
                <a:spLocks noChangeArrowheads="1"/>
              </p:cNvSpPr>
              <p:nvPr/>
            </p:nvSpPr>
            <p:spPr bwMode="auto">
              <a:xfrm>
                <a:off x="988" y="3702"/>
                <a:ext cx="91" cy="91"/>
              </a:xfrm>
              <a:prstGeom prst="rect">
                <a:avLst/>
              </a:prstGeom>
              <a:gradFill rotWithShape="1">
                <a:gsLst>
                  <a:gs pos="0">
                    <a:srgbClr val="3366FF"/>
                  </a:gs>
                  <a:gs pos="100000">
                    <a:srgbClr val="3366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3" name="Freeform 219"/>
              <p:cNvSpPr>
                <a:spLocks/>
              </p:cNvSpPr>
              <p:nvPr/>
            </p:nvSpPr>
            <p:spPr bwMode="auto">
              <a:xfrm>
                <a:off x="1442" y="2976"/>
                <a:ext cx="1043" cy="635"/>
              </a:xfrm>
              <a:custGeom>
                <a:avLst/>
                <a:gdLst>
                  <a:gd name="T0" fmla="*/ 0 w 1043"/>
                  <a:gd name="T1" fmla="*/ 0 h 635"/>
                  <a:gd name="T2" fmla="*/ 45 w 1043"/>
                  <a:gd name="T3" fmla="*/ 0 h 635"/>
                  <a:gd name="T4" fmla="*/ 45 w 1043"/>
                  <a:gd name="T5" fmla="*/ 589 h 635"/>
                  <a:gd name="T6" fmla="*/ 1043 w 1043"/>
                  <a:gd name="T7" fmla="*/ 589 h 635"/>
                  <a:gd name="T8" fmla="*/ 1043 w 1043"/>
                  <a:gd name="T9" fmla="*/ 635 h 635"/>
                  <a:gd name="T10" fmla="*/ 0 w 1043"/>
                  <a:gd name="T11" fmla="*/ 635 h 635"/>
                  <a:gd name="T12" fmla="*/ 0 w 1043"/>
                  <a:gd name="T13" fmla="*/ 0 h 635"/>
                </a:gdLst>
                <a:ahLst/>
                <a:cxnLst>
                  <a:cxn ang="0">
                    <a:pos x="T0" y="T1"/>
                  </a:cxn>
                  <a:cxn ang="0">
                    <a:pos x="T2" y="T3"/>
                  </a:cxn>
                  <a:cxn ang="0">
                    <a:pos x="T4" y="T5"/>
                  </a:cxn>
                  <a:cxn ang="0">
                    <a:pos x="T6" y="T7"/>
                  </a:cxn>
                  <a:cxn ang="0">
                    <a:pos x="T8" y="T9"/>
                  </a:cxn>
                  <a:cxn ang="0">
                    <a:pos x="T10" y="T11"/>
                  </a:cxn>
                  <a:cxn ang="0">
                    <a:pos x="T12" y="T13"/>
                  </a:cxn>
                </a:cxnLst>
                <a:rect l="0" t="0" r="r" b="b"/>
                <a:pathLst>
                  <a:path w="1043" h="635">
                    <a:moveTo>
                      <a:pt x="0" y="0"/>
                    </a:moveTo>
                    <a:lnTo>
                      <a:pt x="45" y="0"/>
                    </a:lnTo>
                    <a:lnTo>
                      <a:pt x="45" y="589"/>
                    </a:lnTo>
                    <a:lnTo>
                      <a:pt x="1043" y="589"/>
                    </a:lnTo>
                    <a:lnTo>
                      <a:pt x="1043" y="635"/>
                    </a:lnTo>
                    <a:lnTo>
                      <a:pt x="0" y="635"/>
                    </a:lnTo>
                    <a:lnTo>
                      <a:pt x="0" y="0"/>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4" name="Rectangle 220"/>
              <p:cNvSpPr>
                <a:spLocks noChangeArrowheads="1"/>
              </p:cNvSpPr>
              <p:nvPr/>
            </p:nvSpPr>
            <p:spPr bwMode="auto">
              <a:xfrm>
                <a:off x="1487" y="2976"/>
                <a:ext cx="998" cy="590"/>
              </a:xfrm>
              <a:prstGeom prst="rect">
                <a:avLst/>
              </a:prstGeom>
              <a:gradFill rotWithShape="1">
                <a:gsLst>
                  <a:gs pos="0">
                    <a:srgbClr val="C0C0C0">
                      <a:gamma/>
                      <a:tint val="57255"/>
                      <a:invGamma/>
                    </a:srgbClr>
                  </a:gs>
                  <a:gs pos="100000">
                    <a:srgbClr val="C0C0C0">
                      <a:alpha val="20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grpSp>
      </p:grpSp>
      <p:sp>
        <p:nvSpPr>
          <p:cNvPr id="431" name="角丸四角形 430"/>
          <p:cNvSpPr/>
          <p:nvPr/>
        </p:nvSpPr>
        <p:spPr>
          <a:xfrm>
            <a:off x="1193345" y="3495492"/>
            <a:ext cx="2581028" cy="233710"/>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anchor="ctr" anchorCtr="1"/>
          <a:lstStyle/>
          <a:p>
            <a:pPr algn="ctr">
              <a:defRPr/>
            </a:pPr>
            <a:r>
              <a:rPr lang="ja-JP" altLang="en-US" sz="105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人材・人手不足に悩む３業界を中心に実施</a:t>
            </a:r>
            <a:endPar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32" name="グループ化 431"/>
          <p:cNvGrpSpPr/>
          <p:nvPr/>
        </p:nvGrpSpPr>
        <p:grpSpPr>
          <a:xfrm>
            <a:off x="1946478" y="1562794"/>
            <a:ext cx="1096736" cy="537514"/>
            <a:chOff x="2564687" y="3683143"/>
            <a:chExt cx="1092169" cy="703672"/>
          </a:xfrm>
        </p:grpSpPr>
        <p:sp>
          <p:nvSpPr>
            <p:cNvPr id="433" name="正方形/長方形 432"/>
            <p:cNvSpPr/>
            <p:nvPr/>
          </p:nvSpPr>
          <p:spPr>
            <a:xfrm>
              <a:off x="2564687" y="3956659"/>
              <a:ext cx="1092169" cy="430156"/>
            </a:xfrm>
            <a:prstGeom prst="rect">
              <a:avLst/>
            </a:prstGeom>
            <a:gradFill>
              <a:gsLst>
                <a:gs pos="100000">
                  <a:srgbClr val="FFC000">
                    <a:lumMod val="40000"/>
                    <a:lumOff val="60000"/>
                  </a:srgbClr>
                </a:gs>
                <a:gs pos="0">
                  <a:srgbClr val="FFC000">
                    <a:lumMod val="60000"/>
                    <a:lumOff val="40000"/>
                  </a:srgbClr>
                </a:gs>
              </a:gsLst>
              <a:lin ang="18900000" scaled="1"/>
            </a:gradFill>
            <a:ln w="19050" cap="flat" cmpd="sng" algn="ctr">
              <a:noFill/>
              <a:prstDash val="solid"/>
              <a:miter lim="800000"/>
            </a:ln>
            <a:effectLst/>
          </p:spPr>
          <p:txBody>
            <a:bodyPr rtlCol="0" anchor="ctr"/>
            <a:lstStyle/>
            <a:p>
              <a:pPr algn="ctr" fontAlgn="auto">
                <a:spcBef>
                  <a:spcPts val="0"/>
                </a:spcBef>
                <a:spcAft>
                  <a:spcPts val="0"/>
                </a:spcAft>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434" name="正方形/長方形 433"/>
            <p:cNvSpPr/>
            <p:nvPr/>
          </p:nvSpPr>
          <p:spPr>
            <a:xfrm>
              <a:off x="2579564"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35" name="正方形/長方形 434"/>
            <p:cNvSpPr/>
            <p:nvPr/>
          </p:nvSpPr>
          <p:spPr>
            <a:xfrm>
              <a:off x="2579564"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36" name="正方形/長方形 435"/>
            <p:cNvSpPr/>
            <p:nvPr/>
          </p:nvSpPr>
          <p:spPr>
            <a:xfrm>
              <a:off x="2579564"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37" name="ホームベース 436"/>
            <p:cNvSpPr/>
            <p:nvPr/>
          </p:nvSpPr>
          <p:spPr>
            <a:xfrm rot="16200000">
              <a:off x="2732586" y="3926606"/>
              <a:ext cx="668092" cy="245116"/>
            </a:xfrm>
            <a:prstGeom prst="homePlate">
              <a:avLst>
                <a:gd name="adj" fmla="val 35262"/>
              </a:avLst>
            </a:prstGeom>
            <a:gradFill>
              <a:gsLst>
                <a:gs pos="100000">
                  <a:srgbClr val="FFC000">
                    <a:lumMod val="40000"/>
                    <a:lumOff val="60000"/>
                  </a:srgbClr>
                </a:gs>
                <a:gs pos="0">
                  <a:srgbClr val="FFC000">
                    <a:lumMod val="60000"/>
                    <a:lumOff val="40000"/>
                  </a:srgbClr>
                </a:gs>
              </a:gsLst>
              <a:lin ang="18900000" scaled="1"/>
            </a:gradFill>
            <a:ln w="19050" cap="flat" cmpd="sng" algn="ctr">
              <a:noFill/>
              <a:prstDash val="solid"/>
              <a:miter lim="800000"/>
            </a:ln>
            <a:effectLst/>
          </p:spPr>
          <p:txBody>
            <a:bodyPr rtlCol="0" anchor="ctr"/>
            <a:lstStyle/>
            <a:p>
              <a:pPr algn="ctr" fontAlgn="auto">
                <a:spcBef>
                  <a:spcPts val="0"/>
                </a:spcBef>
                <a:spcAft>
                  <a:spcPts val="0"/>
                </a:spcAft>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438" name="正方形/長方形 437"/>
            <p:cNvSpPr/>
            <p:nvPr/>
          </p:nvSpPr>
          <p:spPr>
            <a:xfrm>
              <a:off x="2752370"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39" name="正方形/長方形 438"/>
            <p:cNvSpPr/>
            <p:nvPr/>
          </p:nvSpPr>
          <p:spPr>
            <a:xfrm>
              <a:off x="2752370"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0" name="正方形/長方形 439"/>
            <p:cNvSpPr/>
            <p:nvPr/>
          </p:nvSpPr>
          <p:spPr>
            <a:xfrm>
              <a:off x="2752370"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1" name="正方形/長方形 440"/>
            <p:cNvSpPr/>
            <p:nvPr/>
          </p:nvSpPr>
          <p:spPr>
            <a:xfrm>
              <a:off x="3249429"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2" name="正方形/長方形 441"/>
            <p:cNvSpPr/>
            <p:nvPr/>
          </p:nvSpPr>
          <p:spPr>
            <a:xfrm>
              <a:off x="3249429"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3" name="正方形/長方形 442"/>
            <p:cNvSpPr/>
            <p:nvPr/>
          </p:nvSpPr>
          <p:spPr>
            <a:xfrm>
              <a:off x="3249429"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4" name="正方形/長方形 443"/>
            <p:cNvSpPr/>
            <p:nvPr/>
          </p:nvSpPr>
          <p:spPr>
            <a:xfrm>
              <a:off x="3422234"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5" name="正方形/長方形 444"/>
            <p:cNvSpPr/>
            <p:nvPr/>
          </p:nvSpPr>
          <p:spPr>
            <a:xfrm>
              <a:off x="3422234"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6" name="正方形/長方形 445"/>
            <p:cNvSpPr/>
            <p:nvPr/>
          </p:nvSpPr>
          <p:spPr>
            <a:xfrm>
              <a:off x="3422234"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7" name="楕円 712"/>
            <p:cNvSpPr/>
            <p:nvPr/>
          </p:nvSpPr>
          <p:spPr>
            <a:xfrm>
              <a:off x="3010053" y="3821023"/>
              <a:ext cx="120867" cy="118983"/>
            </a:xfrm>
            <a:prstGeom prst="ellipse">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8" name="正方形/長方形 447"/>
            <p:cNvSpPr/>
            <p:nvPr/>
          </p:nvSpPr>
          <p:spPr>
            <a:xfrm>
              <a:off x="2992539" y="4284383"/>
              <a:ext cx="75893" cy="101638"/>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9" name="正方形/長方形 448"/>
            <p:cNvSpPr/>
            <p:nvPr/>
          </p:nvSpPr>
          <p:spPr>
            <a:xfrm>
              <a:off x="3191492" y="3956659"/>
              <a:ext cx="20971" cy="429361"/>
            </a:xfrm>
            <a:prstGeom prst="rect">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0" name="正方形/長方形 449"/>
            <p:cNvSpPr/>
            <p:nvPr/>
          </p:nvSpPr>
          <p:spPr>
            <a:xfrm>
              <a:off x="3067535" y="4284383"/>
              <a:ext cx="75893" cy="101638"/>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1" name="正方形/長方形 450"/>
            <p:cNvSpPr/>
            <p:nvPr/>
          </p:nvSpPr>
          <p:spPr>
            <a:xfrm>
              <a:off x="2987022" y="4297676"/>
              <a:ext cx="153168" cy="20793"/>
            </a:xfrm>
            <a:prstGeom prst="rect">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2" name="正方形/長方形 451"/>
            <p:cNvSpPr/>
            <p:nvPr/>
          </p:nvSpPr>
          <p:spPr>
            <a:xfrm>
              <a:off x="2975414" y="4297676"/>
              <a:ext cx="17474" cy="88742"/>
            </a:xfrm>
            <a:prstGeom prst="re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3" name="正方形/長方形 452"/>
            <p:cNvSpPr/>
            <p:nvPr/>
          </p:nvSpPr>
          <p:spPr>
            <a:xfrm>
              <a:off x="3143608" y="4297676"/>
              <a:ext cx="17474" cy="88742"/>
            </a:xfrm>
            <a:prstGeom prst="re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4" name="正方形/長方形 453"/>
            <p:cNvSpPr/>
            <p:nvPr/>
          </p:nvSpPr>
          <p:spPr>
            <a:xfrm>
              <a:off x="2975064" y="4266320"/>
              <a:ext cx="186437" cy="36125"/>
            </a:xfrm>
            <a:prstGeom prst="rect">
              <a:avLst/>
            </a:prstGeom>
            <a:solidFill>
              <a:srgbClr val="0070C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5" name="楕円 720"/>
            <p:cNvSpPr/>
            <p:nvPr/>
          </p:nvSpPr>
          <p:spPr>
            <a:xfrm>
              <a:off x="3010053" y="3808121"/>
              <a:ext cx="120867" cy="118983"/>
            </a:xfrm>
            <a:prstGeom prst="ellipse">
              <a:avLst/>
            </a:prstGeom>
            <a:solidFill>
              <a:sysClr val="window" lastClr="FFFFF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456" name="グループ化 455"/>
            <p:cNvGrpSpPr/>
            <p:nvPr/>
          </p:nvGrpSpPr>
          <p:grpSpPr>
            <a:xfrm>
              <a:off x="3031799" y="3817387"/>
              <a:ext cx="52713" cy="66444"/>
              <a:chOff x="4090249" y="1145285"/>
              <a:chExt cx="1147134" cy="1468851"/>
            </a:xfrm>
          </p:grpSpPr>
          <p:sp>
            <p:nvSpPr>
              <p:cNvPr id="459" name="台形 458"/>
              <p:cNvSpPr/>
              <p:nvPr/>
            </p:nvSpPr>
            <p:spPr>
              <a:xfrm>
                <a:off x="4784398" y="1145285"/>
                <a:ext cx="380279" cy="1107353"/>
              </a:xfrm>
              <a:prstGeom prst="trapezoid">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60" name="台形 459"/>
              <p:cNvSpPr/>
              <p:nvPr/>
            </p:nvSpPr>
            <p:spPr>
              <a:xfrm rot="16200000">
                <a:off x="4298708" y="1950928"/>
                <a:ext cx="380288" cy="797206"/>
              </a:xfrm>
              <a:prstGeom prst="trapezoid">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61" name="楕円 726"/>
              <p:cNvSpPr/>
              <p:nvPr/>
            </p:nvSpPr>
            <p:spPr>
              <a:xfrm>
                <a:off x="4707226" y="2083978"/>
                <a:ext cx="530157" cy="530158"/>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457" name="山形 456"/>
            <p:cNvSpPr/>
            <p:nvPr/>
          </p:nvSpPr>
          <p:spPr>
            <a:xfrm rot="16200000">
              <a:off x="2991937" y="3660823"/>
              <a:ext cx="145018" cy="245116"/>
            </a:xfrm>
            <a:prstGeom prst="chevron">
              <a:avLst>
                <a:gd name="adj" fmla="val 65327"/>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8" name="山形 457"/>
            <p:cNvSpPr/>
            <p:nvPr/>
          </p:nvSpPr>
          <p:spPr>
            <a:xfrm rot="16200000">
              <a:off x="2974243" y="3620880"/>
              <a:ext cx="180408" cy="304933"/>
            </a:xfrm>
            <a:prstGeom prst="chevron">
              <a:avLst>
                <a:gd name="adj" fmla="val 65327"/>
              </a:avLst>
            </a:prstGeom>
            <a:solidFill>
              <a:schemeClr val="tx1">
                <a:lumMod val="75000"/>
                <a:lumOff val="2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462" name="Rectangle 7"/>
          <p:cNvSpPr>
            <a:spLocks noChangeArrowheads="1"/>
          </p:cNvSpPr>
          <p:nvPr/>
        </p:nvSpPr>
        <p:spPr bwMode="auto">
          <a:xfrm>
            <a:off x="1882999" y="2127340"/>
            <a:ext cx="1027278" cy="209354"/>
          </a:xfrm>
          <a:prstGeom prst="rect">
            <a:avLst/>
          </a:prstGeom>
          <a:solidFill>
            <a:schemeClr val="bg1"/>
          </a:solidFill>
          <a:ln w="12700">
            <a:solidFill>
              <a:schemeClr val="tx1"/>
            </a:solidFill>
            <a:miter lim="800000"/>
            <a:headEnd/>
            <a:tailEnd/>
          </a:ln>
          <a:effectLst>
            <a:outerShdw dist="35921" dir="2700000" algn="ctr" rotWithShape="0">
              <a:schemeClr val="tx2"/>
            </a:outerShdw>
          </a:effectLst>
        </p:spPr>
        <p:txBody>
          <a:bodyPr wrap="none" lIns="36000" tIns="36000" rIns="36000" bIns="36000" anchor="ctr"/>
          <a:lstStyle/>
          <a:p>
            <a:pPr algn="ct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府立学校</a:t>
            </a:r>
            <a:endParaRPr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3" name="右カーブ矢印 462"/>
          <p:cNvSpPr/>
          <p:nvPr/>
        </p:nvSpPr>
        <p:spPr>
          <a:xfrm>
            <a:off x="521581" y="2272122"/>
            <a:ext cx="328160" cy="985003"/>
          </a:xfrm>
          <a:prstGeom prst="curvedRigh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anchor="ctr"/>
          <a:lstStyle/>
          <a:p>
            <a:pPr algn="ctr">
              <a:defRPr/>
            </a:pPr>
            <a:endParaRPr lang="ja-JP" altLang="en-US" spc="-100">
              <a:solidFill>
                <a:prstClr val="black"/>
              </a:solidFill>
            </a:endParaRPr>
          </a:p>
        </p:txBody>
      </p:sp>
      <p:sp>
        <p:nvSpPr>
          <p:cNvPr id="464" name="左カーブ矢印 463"/>
          <p:cNvSpPr/>
          <p:nvPr/>
        </p:nvSpPr>
        <p:spPr>
          <a:xfrm rot="10800000" flipH="1">
            <a:off x="4010090" y="2271357"/>
            <a:ext cx="296035" cy="953281"/>
          </a:xfrm>
          <a:prstGeom prst="curvedLeftArrow">
            <a:avLst>
              <a:gd name="adj1" fmla="val 25000"/>
              <a:gd name="adj2" fmla="val 50000"/>
              <a:gd name="adj3" fmla="val 16253"/>
            </a:avLst>
          </a:prstGeom>
        </p:spPr>
        <p:style>
          <a:lnRef idx="1">
            <a:schemeClr val="accent3"/>
          </a:lnRef>
          <a:fillRef idx="3">
            <a:schemeClr val="accent3"/>
          </a:fillRef>
          <a:effectRef idx="2">
            <a:schemeClr val="accent3"/>
          </a:effectRef>
          <a:fontRef idx="minor">
            <a:schemeClr val="lt1"/>
          </a:fontRef>
        </p:style>
        <p:txBody>
          <a:bodyPr lIns="91420" tIns="45713" rIns="91420" bIns="45713" anchor="ctr"/>
          <a:lstStyle/>
          <a:p>
            <a:pPr algn="ctr">
              <a:defRPr/>
            </a:pPr>
            <a:endParaRPr lang="ja-JP" altLang="en-US" spc="-100" dirty="0">
              <a:solidFill>
                <a:prstClr val="black"/>
              </a:solidFill>
            </a:endParaRPr>
          </a:p>
        </p:txBody>
      </p:sp>
      <p:sp>
        <p:nvSpPr>
          <p:cNvPr id="465" name="角丸四角形 464"/>
          <p:cNvSpPr/>
          <p:nvPr/>
        </p:nvSpPr>
        <p:spPr>
          <a:xfrm>
            <a:off x="1626995" y="2343365"/>
            <a:ext cx="1549158" cy="183403"/>
          </a:xfrm>
          <a:prstGeom prst="roundRect">
            <a:avLst/>
          </a:prstGeom>
          <a:solidFill>
            <a:schemeClr val="accent6">
              <a:lumMod val="60000"/>
              <a:lumOff val="40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コーディネーター配置</a:t>
            </a:r>
            <a:endParaRPr kumimoji="1"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466" name="Object 14"/>
          <p:cNvGraphicFramePr>
            <a:graphicFrameLocks noChangeAspect="1"/>
          </p:cNvGraphicFramePr>
          <p:nvPr>
            <p:extLst>
              <p:ext uri="{D42A27DB-BD31-4B8C-83A1-F6EECF244321}">
                <p14:modId xmlns:p14="http://schemas.microsoft.com/office/powerpoint/2010/main" val="2634559363"/>
              </p:ext>
            </p:extLst>
          </p:nvPr>
        </p:nvGraphicFramePr>
        <p:xfrm flipH="1">
          <a:off x="1115616" y="1911317"/>
          <a:ext cx="297544" cy="540997"/>
        </p:xfrm>
        <a:graphic>
          <a:graphicData uri="http://schemas.openxmlformats.org/presentationml/2006/ole">
            <mc:AlternateContent xmlns:mc="http://schemas.openxmlformats.org/markup-compatibility/2006">
              <mc:Choice xmlns:v="urn:schemas-microsoft-com:vml" Requires="v">
                <p:oleObj spid="_x0000_s2083" name="ｸﾘｯﾌﾟ" r:id="rId12" imgW="2860200" imgH="3696120" progId="MS_ClipArt_Gallery.2">
                  <p:embed/>
                </p:oleObj>
              </mc:Choice>
              <mc:Fallback>
                <p:oleObj name="ｸﾘｯﾌﾟ" r:id="rId12" imgW="2860200" imgH="369612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a:off x="1115616" y="1911317"/>
                        <a:ext cx="297544" cy="540997"/>
                      </a:xfrm>
                      <a:prstGeom prst="rect">
                        <a:avLst/>
                      </a:prstGeom>
                      <a:noFill/>
                      <a:ln>
                        <a:noFill/>
                      </a:ln>
                      <a:effectLst/>
                      <a:extLst/>
                    </p:spPr>
                  </p:pic>
                </p:oleObj>
              </mc:Fallback>
            </mc:AlternateContent>
          </a:graphicData>
        </a:graphic>
      </p:graphicFrame>
      <p:graphicFrame>
        <p:nvGraphicFramePr>
          <p:cNvPr id="467" name="Object 17"/>
          <p:cNvGraphicFramePr>
            <a:graphicFrameLocks noChangeAspect="1"/>
          </p:cNvGraphicFramePr>
          <p:nvPr>
            <p:extLst>
              <p:ext uri="{D42A27DB-BD31-4B8C-83A1-F6EECF244321}">
                <p14:modId xmlns:p14="http://schemas.microsoft.com/office/powerpoint/2010/main" val="353277260"/>
              </p:ext>
            </p:extLst>
          </p:nvPr>
        </p:nvGraphicFramePr>
        <p:xfrm>
          <a:off x="3222262" y="1969938"/>
          <a:ext cx="552111" cy="445434"/>
        </p:xfrm>
        <a:graphic>
          <a:graphicData uri="http://schemas.openxmlformats.org/presentationml/2006/ole">
            <mc:AlternateContent xmlns:mc="http://schemas.openxmlformats.org/markup-compatibility/2006">
              <mc:Choice xmlns:v="urn:schemas-microsoft-com:vml" Requires="v">
                <p:oleObj spid="_x0000_s2084" name="ｸﾘｯﾌﾟ" r:id="rId14" imgW="2287440" imgH="1754640" progId="MS_ClipArt_Gallery.2">
                  <p:embed/>
                </p:oleObj>
              </mc:Choice>
              <mc:Fallback>
                <p:oleObj name="ｸﾘｯﾌﾟ" r:id="rId14" imgW="2287440" imgH="175464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262" y="1969938"/>
                        <a:ext cx="552111" cy="445434"/>
                      </a:xfrm>
                      <a:prstGeom prst="rect">
                        <a:avLst/>
                      </a:prstGeom>
                      <a:noFill/>
                      <a:ln>
                        <a:noFill/>
                      </a:ln>
                      <a:effectLst/>
                      <a:extLst/>
                    </p:spPr>
                  </p:pic>
                </p:oleObj>
              </mc:Fallback>
            </mc:AlternateContent>
          </a:graphicData>
        </a:graphic>
      </p:graphicFrame>
      <p:pic>
        <p:nvPicPr>
          <p:cNvPr id="468" name="Picture 211" descr="D:\teradat\Desktop\school_blazer_couple.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846774" y="1673613"/>
            <a:ext cx="332345" cy="431972"/>
          </a:xfrm>
          <a:prstGeom prst="rect">
            <a:avLst/>
          </a:prstGeom>
          <a:noFill/>
          <a:extLst>
            <a:ext uri="{909E8E84-426E-40DD-AFC4-6F175D3DCCD1}">
              <a14:hiddenFill xmlns:a14="http://schemas.microsoft.com/office/drawing/2010/main">
                <a:solidFill>
                  <a:srgbClr val="FFFFFF"/>
                </a:solidFill>
              </a14:hiddenFill>
            </a:ext>
          </a:extLst>
        </p:spPr>
      </p:pic>
      <p:sp>
        <p:nvSpPr>
          <p:cNvPr id="470" name="角丸四角形 469"/>
          <p:cNvSpPr/>
          <p:nvPr/>
        </p:nvSpPr>
        <p:spPr>
          <a:xfrm>
            <a:off x="136957" y="1327950"/>
            <a:ext cx="4485613" cy="2671599"/>
          </a:xfrm>
          <a:prstGeom prst="roundRect">
            <a:avLst>
              <a:gd name="adj" fmla="val 2987"/>
            </a:avLst>
          </a:prstGeom>
          <a:noFill/>
          <a:ln w="63500" cmpd="dbl">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HGS創英角ﾎﾟｯﾌﾟ体" panose="040B0A00000000000000" pitchFamily="50" charset="-128"/>
              <a:ea typeface="HGS創英角ﾎﾟｯﾌﾟ体" panose="040B0A00000000000000" pitchFamily="50" charset="-128"/>
            </a:endParaRPr>
          </a:p>
        </p:txBody>
      </p:sp>
      <p:sp>
        <p:nvSpPr>
          <p:cNvPr id="474" name="角丸四角形 473"/>
          <p:cNvSpPr/>
          <p:nvPr/>
        </p:nvSpPr>
        <p:spPr>
          <a:xfrm>
            <a:off x="4771407" y="1327950"/>
            <a:ext cx="4187542" cy="2671599"/>
          </a:xfrm>
          <a:prstGeom prst="roundRect">
            <a:avLst>
              <a:gd name="adj" fmla="val 2987"/>
            </a:avLst>
          </a:prstGeom>
          <a:noFill/>
          <a:ln w="63500" cmpd="dbl">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HGS創英角ﾎﾟｯﾌﾟ体" panose="040B0A00000000000000" pitchFamily="50" charset="-128"/>
              <a:ea typeface="HGS創英角ﾎﾟｯﾌﾟ体" panose="040B0A00000000000000" pitchFamily="50" charset="-128"/>
            </a:endParaRPr>
          </a:p>
        </p:txBody>
      </p:sp>
      <p:sp>
        <p:nvSpPr>
          <p:cNvPr id="479" name="角丸四角形 478"/>
          <p:cNvSpPr/>
          <p:nvPr/>
        </p:nvSpPr>
        <p:spPr>
          <a:xfrm>
            <a:off x="4771407" y="4869160"/>
            <a:ext cx="4187542" cy="1872208"/>
          </a:xfrm>
          <a:prstGeom prst="roundRect">
            <a:avLst>
              <a:gd name="adj" fmla="val 2987"/>
            </a:avLst>
          </a:prstGeom>
          <a:noFill/>
          <a:ln w="63500" cmpd="dbl">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HGS創英角ﾎﾟｯﾌﾟ体" panose="040B0A00000000000000" pitchFamily="50" charset="-128"/>
              <a:ea typeface="HGS創英角ﾎﾟｯﾌﾟ体" panose="040B0A00000000000000" pitchFamily="50" charset="-128"/>
            </a:endParaRPr>
          </a:p>
        </p:txBody>
      </p:sp>
      <p:sp>
        <p:nvSpPr>
          <p:cNvPr id="484" name="角丸四角形 483"/>
          <p:cNvSpPr/>
          <p:nvPr/>
        </p:nvSpPr>
        <p:spPr>
          <a:xfrm>
            <a:off x="233675" y="5478162"/>
            <a:ext cx="1812507" cy="850006"/>
          </a:xfrm>
          <a:prstGeom prst="roundRect">
            <a:avLst/>
          </a:prstGeom>
          <a:ln w="12700">
            <a:prstDash val="sysDash"/>
          </a:ln>
        </p:spPr>
        <p:style>
          <a:lnRef idx="2">
            <a:schemeClr val="accent1"/>
          </a:lnRef>
          <a:fillRef idx="1">
            <a:schemeClr val="lt1"/>
          </a:fillRef>
          <a:effectRef idx="0">
            <a:schemeClr val="accent1"/>
          </a:effectRef>
          <a:fontRef idx="minor">
            <a:schemeClr val="dk1"/>
          </a:fontRef>
        </p:style>
        <p:txBody>
          <a:bodyPr lIns="91429" tIns="45715" rIns="91429" bIns="45715" rtlCol="0" anchor="t" anchorCtr="0"/>
          <a:lstStyle/>
          <a:p>
            <a:endParaRPr lang="en-US" altLang="ja-JP" sz="1100" dirty="0" smtClean="0">
              <a:solidFill>
                <a:prstClr val="black"/>
              </a:solidFill>
            </a:endParaRPr>
          </a:p>
          <a:p>
            <a:endParaRPr lang="en-US" altLang="ja-JP" sz="1100" dirty="0">
              <a:solidFill>
                <a:prstClr val="black"/>
              </a:solidFill>
            </a:endParaRPr>
          </a:p>
          <a:p>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職業適性検査（ＧＡＴＢ）を利用し、</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自分がどの職種で活躍できる可能性が高いかを診断</a:t>
            </a:r>
          </a:p>
        </p:txBody>
      </p:sp>
      <p:sp>
        <p:nvSpPr>
          <p:cNvPr id="485" name="角丸四角形 484"/>
          <p:cNvSpPr/>
          <p:nvPr/>
        </p:nvSpPr>
        <p:spPr>
          <a:xfrm>
            <a:off x="456858" y="5301208"/>
            <a:ext cx="1323447" cy="224686"/>
          </a:xfrm>
          <a:prstGeom prst="roundRect">
            <a:avLst/>
          </a:prstGeom>
          <a:solidFill>
            <a:schemeClr val="tx2">
              <a:lumMod val="40000"/>
              <a:lumOff val="6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視野を広げる</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6" name="左右矢印 485"/>
          <p:cNvSpPr/>
          <p:nvPr/>
        </p:nvSpPr>
        <p:spPr>
          <a:xfrm>
            <a:off x="1935729" y="5803812"/>
            <a:ext cx="1173954" cy="235900"/>
          </a:xfrm>
          <a:prstGeom prst="leftRightArrow">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8" name="テキスト ボックス 487"/>
          <p:cNvSpPr txBox="1"/>
          <p:nvPr/>
        </p:nvSpPr>
        <p:spPr>
          <a:xfrm>
            <a:off x="309009" y="5596060"/>
            <a:ext cx="1625527" cy="230832"/>
          </a:xfrm>
          <a:prstGeom prst="rect">
            <a:avLst/>
          </a:prstGeom>
          <a:noFill/>
          <a:ln>
            <a:solidFill>
              <a:schemeClr val="tx1"/>
            </a:solidFill>
            <a:prstDash val="sysDash"/>
          </a:ln>
        </p:spPr>
        <p:txBody>
          <a:bodyPr wrap="square" rtlCol="0">
            <a:spAutoFit/>
          </a:bodyPr>
          <a:lstStyle/>
          <a:p>
            <a:pPr algn="ctr"/>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職業適性検査（ＧＡＴＢ）</a:t>
            </a:r>
            <a:endParaRPr lang="en-US" altLang="ja-JP" sz="9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92" name="Picture 20" descr="http://2.bp.blogspot.com/-N2B4cQztdK8/VozfJmKJDvI/AAAAAAAA2hM/C9P3FI3dztQ/s800/kaisya_soudan_woman_woman.pn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51561" r="8495" b="39287"/>
          <a:stretch/>
        </p:blipFill>
        <p:spPr bwMode="auto">
          <a:xfrm>
            <a:off x="3508497" y="5679455"/>
            <a:ext cx="274554" cy="303591"/>
          </a:xfrm>
          <a:prstGeom prst="rect">
            <a:avLst/>
          </a:prstGeom>
          <a:solidFill>
            <a:schemeClr val="bg1"/>
          </a:solidFill>
          <a:ln w="0">
            <a:noFill/>
            <a:prstDash val="sysDash"/>
          </a:ln>
          <a:extLst/>
        </p:spPr>
      </p:pic>
      <p:pic>
        <p:nvPicPr>
          <p:cNvPr id="493" name="Picture 2" descr="http://4.bp.blogspot.com/-5cpRpQyDkQQ/U5hUn7R6JWI/AAAAAAAAhMY/jard4JzIjlY/s800/sansyamendan_seifuku_boy.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109684" y="5589240"/>
            <a:ext cx="1044742" cy="717750"/>
          </a:xfrm>
          <a:prstGeom prst="rect">
            <a:avLst/>
          </a:prstGeom>
          <a:solidFill>
            <a:schemeClr val="bg1">
              <a:alpha val="0"/>
            </a:schemeClr>
          </a:solidFill>
        </p:spPr>
      </p:pic>
      <p:sp>
        <p:nvSpPr>
          <p:cNvPr id="495" name="テキスト ボックス 494"/>
          <p:cNvSpPr txBox="1"/>
          <p:nvPr/>
        </p:nvSpPr>
        <p:spPr>
          <a:xfrm>
            <a:off x="3043216" y="5340555"/>
            <a:ext cx="1360115" cy="369332"/>
          </a:xfrm>
          <a:prstGeom prst="rect">
            <a:avLst/>
          </a:prstGeom>
          <a:solidFill>
            <a:schemeClr val="bg1"/>
          </a:solidFill>
          <a:ln>
            <a:solidFill>
              <a:schemeClr val="tx1"/>
            </a:solidFill>
            <a:prstDash val="sysDash"/>
          </a:ln>
        </p:spPr>
        <p:txBody>
          <a:bodyPr wrap="square" rtlCol="0">
            <a:spAutoFit/>
          </a:bodyPr>
          <a:lstStyle/>
          <a:p>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アクティブカウンセラー</a:t>
            </a:r>
            <a:endParaRPr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96" name="Picture 2" descr="http://4.bp.blogspot.com/-v-d7JYMZJn0/VvKZKMuZhzI/AAAAAAAA5FQ/p8m3U0QRZ8kI8mbkOv0uMEZrwT7F5Baiw/s800/seminor_woman.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720606" y="2204865"/>
            <a:ext cx="1111338" cy="1002991"/>
          </a:xfrm>
          <a:prstGeom prst="rect">
            <a:avLst/>
          </a:prstGeom>
          <a:noFill/>
          <a:extLst>
            <a:ext uri="{909E8E84-426E-40DD-AFC4-6F175D3DCCD1}">
              <a14:hiddenFill xmlns:a14="http://schemas.microsoft.com/office/drawing/2010/main">
                <a:solidFill>
                  <a:srgbClr val="FFFFFF"/>
                </a:solidFill>
              </a14:hiddenFill>
            </a:ext>
          </a:extLst>
        </p:spPr>
      </p:pic>
      <p:pic>
        <p:nvPicPr>
          <p:cNvPr id="497" name="Picture 14" descr="クリックすると新しいウィンドウで開きます"/>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400109" y="2691338"/>
            <a:ext cx="473184" cy="395356"/>
          </a:xfrm>
          <a:prstGeom prst="rect">
            <a:avLst/>
          </a:prstGeom>
          <a:noFill/>
          <a:extLst>
            <a:ext uri="{909E8E84-426E-40DD-AFC4-6F175D3DCCD1}">
              <a14:hiddenFill xmlns:a14="http://schemas.microsoft.com/office/drawing/2010/main">
                <a:solidFill>
                  <a:srgbClr val="FFFFFF"/>
                </a:solidFill>
              </a14:hiddenFill>
            </a:ext>
          </a:extLst>
        </p:spPr>
      </p:pic>
      <p:grpSp>
        <p:nvGrpSpPr>
          <p:cNvPr id="498" name="グループ化 497"/>
          <p:cNvGrpSpPr/>
          <p:nvPr/>
        </p:nvGrpSpPr>
        <p:grpSpPr>
          <a:xfrm>
            <a:off x="5967848" y="2410070"/>
            <a:ext cx="431591" cy="232358"/>
            <a:chOff x="8440917" y="3944244"/>
            <a:chExt cx="1099222" cy="663917"/>
          </a:xfrm>
        </p:grpSpPr>
        <p:pic>
          <p:nvPicPr>
            <p:cNvPr id="499" name="Picture 28" descr="工場のイラスト">
              <a:hlinkClick r:id="rId20"/>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512925" y="3944244"/>
              <a:ext cx="553023" cy="375885"/>
            </a:xfrm>
            <a:prstGeom prst="rect">
              <a:avLst/>
            </a:prstGeom>
            <a:noFill/>
            <a:extLst>
              <a:ext uri="{909E8E84-426E-40DD-AFC4-6F175D3DCCD1}">
                <a14:hiddenFill xmlns:a14="http://schemas.microsoft.com/office/drawing/2010/main">
                  <a:solidFill>
                    <a:srgbClr val="FFFFFF"/>
                  </a:solidFill>
                </a14:hiddenFill>
              </a:ext>
            </a:extLst>
          </p:spPr>
        </p:pic>
        <p:pic>
          <p:nvPicPr>
            <p:cNvPr id="500" name="Picture 24" descr="建築中の家のイラスト">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872965" y="4104105"/>
              <a:ext cx="667174" cy="434613"/>
            </a:xfrm>
            <a:prstGeom prst="rect">
              <a:avLst/>
            </a:prstGeom>
            <a:noFill/>
            <a:extLst>
              <a:ext uri="{909E8E84-426E-40DD-AFC4-6F175D3DCCD1}">
                <a14:hiddenFill xmlns:a14="http://schemas.microsoft.com/office/drawing/2010/main">
                  <a:solidFill>
                    <a:srgbClr val="FFFFFF"/>
                  </a:solidFill>
                </a14:hiddenFill>
              </a:ext>
            </a:extLst>
          </p:spPr>
        </p:pic>
        <p:pic>
          <p:nvPicPr>
            <p:cNvPr id="501" name="Picture 29" descr="C:\Users\OkunoYuko\AppData\Local\Microsoft\Windows\Temporary Internet Files\Content.IE5\AA021D9O\lgi01a201409190600[1].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8440917" y="4434057"/>
              <a:ext cx="539331" cy="174104"/>
            </a:xfrm>
            <a:prstGeom prst="rect">
              <a:avLst/>
            </a:prstGeom>
            <a:noFill/>
            <a:extLst>
              <a:ext uri="{909E8E84-426E-40DD-AFC4-6F175D3DCCD1}">
                <a14:hiddenFill xmlns:a14="http://schemas.microsoft.com/office/drawing/2010/main">
                  <a:solidFill>
                    <a:srgbClr val="FFFFFF"/>
                  </a:solidFill>
                </a14:hiddenFill>
              </a:ext>
            </a:extLst>
          </p:spPr>
        </p:pic>
      </p:grpSp>
      <p:pic>
        <p:nvPicPr>
          <p:cNvPr id="510" name="図 50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104933" y="2204865"/>
            <a:ext cx="851141" cy="990141"/>
          </a:xfrm>
          <a:prstGeom prst="rect">
            <a:avLst/>
          </a:prstGeom>
        </p:spPr>
      </p:pic>
      <p:sp>
        <p:nvSpPr>
          <p:cNvPr id="514" name="角丸四角形 513"/>
          <p:cNvSpPr/>
          <p:nvPr/>
        </p:nvSpPr>
        <p:spPr>
          <a:xfrm>
            <a:off x="152856" y="4870506"/>
            <a:ext cx="4485613" cy="1870863"/>
          </a:xfrm>
          <a:prstGeom prst="roundRect">
            <a:avLst>
              <a:gd name="adj" fmla="val 2987"/>
            </a:avLst>
          </a:prstGeom>
          <a:noFill/>
          <a:ln w="63500" cmpd="dbl">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HGS創英角ﾎﾟｯﾌﾟ体" panose="040B0A00000000000000" pitchFamily="50" charset="-128"/>
              <a:ea typeface="HGS創英角ﾎﾟｯﾌﾟ体" panose="040B0A00000000000000" pitchFamily="50" charset="-128"/>
            </a:endParaRPr>
          </a:p>
        </p:txBody>
      </p:sp>
      <p:grpSp>
        <p:nvGrpSpPr>
          <p:cNvPr id="555" name="グループ化 554"/>
          <p:cNvGrpSpPr/>
          <p:nvPr/>
        </p:nvGrpSpPr>
        <p:grpSpPr>
          <a:xfrm>
            <a:off x="2179119" y="5013177"/>
            <a:ext cx="813986" cy="379643"/>
            <a:chOff x="2564687" y="3683143"/>
            <a:chExt cx="1092169" cy="703672"/>
          </a:xfrm>
        </p:grpSpPr>
        <p:sp>
          <p:nvSpPr>
            <p:cNvPr id="556" name="正方形/長方形 555"/>
            <p:cNvSpPr/>
            <p:nvPr/>
          </p:nvSpPr>
          <p:spPr>
            <a:xfrm>
              <a:off x="2564687" y="3956659"/>
              <a:ext cx="1092169" cy="430156"/>
            </a:xfrm>
            <a:prstGeom prst="rect">
              <a:avLst/>
            </a:prstGeom>
            <a:gradFill>
              <a:gsLst>
                <a:gs pos="100000">
                  <a:srgbClr val="FFC000">
                    <a:lumMod val="40000"/>
                    <a:lumOff val="60000"/>
                  </a:srgbClr>
                </a:gs>
                <a:gs pos="0">
                  <a:srgbClr val="FFC000">
                    <a:lumMod val="60000"/>
                    <a:lumOff val="40000"/>
                  </a:srgbClr>
                </a:gs>
              </a:gsLst>
              <a:lin ang="18900000" scaled="1"/>
            </a:gradFill>
            <a:ln w="19050" cap="flat" cmpd="sng" algn="ctr">
              <a:noFill/>
              <a:prstDash val="solid"/>
              <a:miter lim="800000"/>
            </a:ln>
            <a:effectLst/>
          </p:spPr>
          <p:txBody>
            <a:bodyPr rtlCol="0" anchor="ctr"/>
            <a:lstStyle/>
            <a:p>
              <a:pPr algn="ctr" fontAlgn="auto">
                <a:spcBef>
                  <a:spcPts val="0"/>
                </a:spcBef>
                <a:spcAft>
                  <a:spcPts val="0"/>
                </a:spcAft>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557" name="正方形/長方形 556"/>
            <p:cNvSpPr/>
            <p:nvPr/>
          </p:nvSpPr>
          <p:spPr>
            <a:xfrm>
              <a:off x="2579564"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58" name="正方形/長方形 557"/>
            <p:cNvSpPr/>
            <p:nvPr/>
          </p:nvSpPr>
          <p:spPr>
            <a:xfrm>
              <a:off x="2579564"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59" name="正方形/長方形 558"/>
            <p:cNvSpPr/>
            <p:nvPr/>
          </p:nvSpPr>
          <p:spPr>
            <a:xfrm>
              <a:off x="2579564"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0" name="ホームベース 559"/>
            <p:cNvSpPr/>
            <p:nvPr/>
          </p:nvSpPr>
          <p:spPr>
            <a:xfrm rot="16200000">
              <a:off x="2732586" y="3926606"/>
              <a:ext cx="668092" cy="245116"/>
            </a:xfrm>
            <a:prstGeom prst="homePlate">
              <a:avLst>
                <a:gd name="adj" fmla="val 35262"/>
              </a:avLst>
            </a:prstGeom>
            <a:gradFill>
              <a:gsLst>
                <a:gs pos="100000">
                  <a:srgbClr val="FFC000">
                    <a:lumMod val="40000"/>
                    <a:lumOff val="60000"/>
                  </a:srgbClr>
                </a:gs>
                <a:gs pos="0">
                  <a:srgbClr val="FFC000">
                    <a:lumMod val="60000"/>
                    <a:lumOff val="40000"/>
                  </a:srgbClr>
                </a:gs>
              </a:gsLst>
              <a:lin ang="18900000" scaled="1"/>
            </a:gradFill>
            <a:ln w="19050" cap="flat" cmpd="sng" algn="ctr">
              <a:noFill/>
              <a:prstDash val="solid"/>
              <a:miter lim="800000"/>
            </a:ln>
            <a:effectLst/>
          </p:spPr>
          <p:txBody>
            <a:bodyPr rtlCol="0" anchor="ctr"/>
            <a:lstStyle/>
            <a:p>
              <a:pPr algn="ctr" fontAlgn="auto">
                <a:spcBef>
                  <a:spcPts val="0"/>
                </a:spcBef>
                <a:spcAft>
                  <a:spcPts val="0"/>
                </a:spcAft>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561" name="正方形/長方形 560"/>
            <p:cNvSpPr/>
            <p:nvPr/>
          </p:nvSpPr>
          <p:spPr>
            <a:xfrm>
              <a:off x="2752370"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2" name="正方形/長方形 561"/>
            <p:cNvSpPr/>
            <p:nvPr/>
          </p:nvSpPr>
          <p:spPr>
            <a:xfrm>
              <a:off x="2752370"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3" name="正方形/長方形 562"/>
            <p:cNvSpPr/>
            <p:nvPr/>
          </p:nvSpPr>
          <p:spPr>
            <a:xfrm>
              <a:off x="2752370"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4" name="正方形/長方形 563"/>
            <p:cNvSpPr/>
            <p:nvPr/>
          </p:nvSpPr>
          <p:spPr>
            <a:xfrm>
              <a:off x="3249429"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5" name="正方形/長方形 564"/>
            <p:cNvSpPr/>
            <p:nvPr/>
          </p:nvSpPr>
          <p:spPr>
            <a:xfrm>
              <a:off x="3249429"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6" name="正方形/長方形 565"/>
            <p:cNvSpPr/>
            <p:nvPr/>
          </p:nvSpPr>
          <p:spPr>
            <a:xfrm>
              <a:off x="3249429"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7" name="正方形/長方形 566"/>
            <p:cNvSpPr/>
            <p:nvPr/>
          </p:nvSpPr>
          <p:spPr>
            <a:xfrm>
              <a:off x="3422234"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8" name="正方形/長方形 567"/>
            <p:cNvSpPr/>
            <p:nvPr/>
          </p:nvSpPr>
          <p:spPr>
            <a:xfrm>
              <a:off x="3422234"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9" name="正方形/長方形 568"/>
            <p:cNvSpPr/>
            <p:nvPr/>
          </p:nvSpPr>
          <p:spPr>
            <a:xfrm>
              <a:off x="3422234"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0" name="楕円 712"/>
            <p:cNvSpPr/>
            <p:nvPr/>
          </p:nvSpPr>
          <p:spPr>
            <a:xfrm>
              <a:off x="3010053" y="3821023"/>
              <a:ext cx="120867" cy="118983"/>
            </a:xfrm>
            <a:prstGeom prst="ellipse">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1" name="正方形/長方形 570"/>
            <p:cNvSpPr/>
            <p:nvPr/>
          </p:nvSpPr>
          <p:spPr>
            <a:xfrm>
              <a:off x="2992539" y="4284383"/>
              <a:ext cx="75893" cy="101638"/>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2" name="正方形/長方形 571"/>
            <p:cNvSpPr/>
            <p:nvPr/>
          </p:nvSpPr>
          <p:spPr>
            <a:xfrm>
              <a:off x="3191492" y="3956659"/>
              <a:ext cx="20971" cy="429361"/>
            </a:xfrm>
            <a:prstGeom prst="rect">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3" name="正方形/長方形 572"/>
            <p:cNvSpPr/>
            <p:nvPr/>
          </p:nvSpPr>
          <p:spPr>
            <a:xfrm>
              <a:off x="3067535" y="4284383"/>
              <a:ext cx="75893" cy="101638"/>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4" name="正方形/長方形 573"/>
            <p:cNvSpPr/>
            <p:nvPr/>
          </p:nvSpPr>
          <p:spPr>
            <a:xfrm>
              <a:off x="2987022" y="4297676"/>
              <a:ext cx="153168" cy="20793"/>
            </a:xfrm>
            <a:prstGeom prst="rect">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5" name="正方形/長方形 574"/>
            <p:cNvSpPr/>
            <p:nvPr/>
          </p:nvSpPr>
          <p:spPr>
            <a:xfrm>
              <a:off x="2975414" y="4297676"/>
              <a:ext cx="17474" cy="88742"/>
            </a:xfrm>
            <a:prstGeom prst="re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6" name="正方形/長方形 575"/>
            <p:cNvSpPr/>
            <p:nvPr/>
          </p:nvSpPr>
          <p:spPr>
            <a:xfrm>
              <a:off x="3143608" y="4297676"/>
              <a:ext cx="17474" cy="88742"/>
            </a:xfrm>
            <a:prstGeom prst="re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7" name="正方形/長方形 576"/>
            <p:cNvSpPr/>
            <p:nvPr/>
          </p:nvSpPr>
          <p:spPr>
            <a:xfrm>
              <a:off x="2975064" y="4266320"/>
              <a:ext cx="186437" cy="36125"/>
            </a:xfrm>
            <a:prstGeom prst="rect">
              <a:avLst/>
            </a:prstGeom>
            <a:solidFill>
              <a:srgbClr val="0070C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8" name="楕円 720"/>
            <p:cNvSpPr/>
            <p:nvPr/>
          </p:nvSpPr>
          <p:spPr>
            <a:xfrm>
              <a:off x="3010053" y="3808121"/>
              <a:ext cx="120867" cy="118983"/>
            </a:xfrm>
            <a:prstGeom prst="ellipse">
              <a:avLst/>
            </a:prstGeom>
            <a:solidFill>
              <a:sysClr val="window" lastClr="FFFFF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579" name="グループ化 578"/>
            <p:cNvGrpSpPr/>
            <p:nvPr/>
          </p:nvGrpSpPr>
          <p:grpSpPr>
            <a:xfrm>
              <a:off x="3031799" y="3817387"/>
              <a:ext cx="52713" cy="66444"/>
              <a:chOff x="4090249" y="1145285"/>
              <a:chExt cx="1147134" cy="1468851"/>
            </a:xfrm>
          </p:grpSpPr>
          <p:sp>
            <p:nvSpPr>
              <p:cNvPr id="582" name="台形 581"/>
              <p:cNvSpPr/>
              <p:nvPr/>
            </p:nvSpPr>
            <p:spPr>
              <a:xfrm>
                <a:off x="4784398" y="1145285"/>
                <a:ext cx="380279" cy="1107353"/>
              </a:xfrm>
              <a:prstGeom prst="trapezoid">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83" name="台形 582"/>
              <p:cNvSpPr/>
              <p:nvPr/>
            </p:nvSpPr>
            <p:spPr>
              <a:xfrm rot="16200000">
                <a:off x="4298708" y="1950928"/>
                <a:ext cx="380288" cy="797206"/>
              </a:xfrm>
              <a:prstGeom prst="trapezoid">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84" name="楕円 726"/>
              <p:cNvSpPr/>
              <p:nvPr/>
            </p:nvSpPr>
            <p:spPr>
              <a:xfrm>
                <a:off x="4707226" y="2083978"/>
                <a:ext cx="530157" cy="530158"/>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580" name="山形 579"/>
            <p:cNvSpPr/>
            <p:nvPr/>
          </p:nvSpPr>
          <p:spPr>
            <a:xfrm rot="16200000">
              <a:off x="2991937" y="3660823"/>
              <a:ext cx="145018" cy="245116"/>
            </a:xfrm>
            <a:prstGeom prst="chevron">
              <a:avLst>
                <a:gd name="adj" fmla="val 65327"/>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81" name="山形 580"/>
            <p:cNvSpPr/>
            <p:nvPr/>
          </p:nvSpPr>
          <p:spPr>
            <a:xfrm rot="16200000">
              <a:off x="2974243" y="3620880"/>
              <a:ext cx="180408" cy="304933"/>
            </a:xfrm>
            <a:prstGeom prst="chevron">
              <a:avLst>
                <a:gd name="adj" fmla="val 65327"/>
              </a:avLst>
            </a:prstGeom>
            <a:solidFill>
              <a:schemeClr val="tx1">
                <a:lumMod val="75000"/>
                <a:lumOff val="2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585" name="Rectangle 7"/>
          <p:cNvSpPr>
            <a:spLocks noChangeArrowheads="1"/>
          </p:cNvSpPr>
          <p:nvPr/>
        </p:nvSpPr>
        <p:spPr bwMode="auto">
          <a:xfrm>
            <a:off x="2112650" y="5389960"/>
            <a:ext cx="815556" cy="196086"/>
          </a:xfrm>
          <a:prstGeom prst="rect">
            <a:avLst/>
          </a:prstGeom>
          <a:solidFill>
            <a:schemeClr val="bg1"/>
          </a:solidFill>
          <a:ln w="12700">
            <a:solidFill>
              <a:schemeClr val="tx1"/>
            </a:solidFill>
            <a:miter lim="800000"/>
            <a:headEnd/>
            <a:tailEnd/>
          </a:ln>
          <a:effectLst>
            <a:outerShdw dist="35921" dir="2700000" algn="ctr" rotWithShape="0">
              <a:schemeClr val="tx2"/>
            </a:outerShdw>
          </a:effectLst>
        </p:spPr>
        <p:txBody>
          <a:bodyPr wrap="none" lIns="36000" tIns="36000" rIns="36000" bIns="36000" anchor="ctr"/>
          <a:lstStyle/>
          <a:p>
            <a:pPr algn="ct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府立学校</a:t>
            </a:r>
            <a:endParaRPr lang="ja-JP" altLang="en-US"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8" name="Oval 3"/>
          <p:cNvSpPr>
            <a:spLocks noChangeArrowheads="1"/>
          </p:cNvSpPr>
          <p:nvPr/>
        </p:nvSpPr>
        <p:spPr bwMode="auto">
          <a:xfrm>
            <a:off x="4904346" y="5229200"/>
            <a:ext cx="3888432" cy="1215658"/>
          </a:xfrm>
          <a:prstGeom prst="ellipse">
            <a:avLst/>
          </a:prstGeom>
          <a:gradFill rotWithShape="0">
            <a:gsLst>
              <a:gs pos="0">
                <a:srgbClr val="FFCC99">
                  <a:gamma/>
                  <a:tint val="0"/>
                  <a:invGamma/>
                </a:srgbClr>
              </a:gs>
              <a:gs pos="100000">
                <a:srgbClr val="FFCC99"/>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ja-JP" altLang="en-US"/>
          </a:p>
        </p:txBody>
      </p:sp>
      <p:pic>
        <p:nvPicPr>
          <p:cNvPr id="589" name="Picture 2" descr="http://4.bp.blogspot.com/-v-d7JYMZJn0/VvKZKMuZhzI/AAAAAAAA5FQ/p8m3U0QRZ8kI8mbkOv0uMEZrwT7F5Baiw/s800/seminor_woman.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573611" y="5210651"/>
            <a:ext cx="1214771" cy="109634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5701972" y="5445224"/>
            <a:ext cx="774485" cy="338554"/>
          </a:xfrm>
          <a:prstGeom prst="rect">
            <a:avLst/>
          </a:prstGeom>
          <a:noFill/>
        </p:spPr>
        <p:txBody>
          <a:bodyPr wrap="square" rtlCol="0">
            <a:spAutoFit/>
          </a:bodyPr>
          <a:lstStyle/>
          <a:p>
            <a:pPr algn="ct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高校生</a:t>
            </a:r>
            <a:endPar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採用</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0" name="テキスト ボックス 589"/>
          <p:cNvSpPr txBox="1"/>
          <p:nvPr/>
        </p:nvSpPr>
        <p:spPr>
          <a:xfrm>
            <a:off x="6774452" y="5723964"/>
            <a:ext cx="2118028" cy="369332"/>
          </a:xfrm>
          <a:prstGeom prst="rect">
            <a:avLst/>
          </a:prstGeom>
          <a:noFill/>
        </p:spPr>
        <p:txBody>
          <a:bodyPr wrap="square" rtlCol="0">
            <a:spAutoFit/>
          </a:bodyPr>
          <a:lstStyle/>
          <a:p>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企業向け高校生採用セミナー実施</a:t>
            </a:r>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連携先：大阪労働局</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95" name="Picture 27" descr="女性　作業者　ワーカー"/>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390523" y="3178570"/>
            <a:ext cx="336004" cy="316922"/>
          </a:xfrm>
          <a:prstGeom prst="rect">
            <a:avLst/>
          </a:prstGeom>
          <a:noFill/>
          <a:extLst>
            <a:ext uri="{909E8E84-426E-40DD-AFC4-6F175D3DCCD1}">
              <a14:hiddenFill xmlns:a14="http://schemas.microsoft.com/office/drawing/2010/main">
                <a:solidFill>
                  <a:srgbClr val="FFFFFF"/>
                </a:solidFill>
              </a14:hiddenFill>
            </a:ext>
          </a:extLst>
        </p:spPr>
      </p:pic>
      <p:pic>
        <p:nvPicPr>
          <p:cNvPr id="596" name="Picture 485" descr="C:\Users\Tomoya\Desktop\514009s.jp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167498" y="3207461"/>
            <a:ext cx="281372" cy="290751"/>
          </a:xfrm>
          <a:prstGeom prst="rect">
            <a:avLst/>
          </a:prstGeom>
          <a:noFill/>
          <a:extLst>
            <a:ext uri="{909E8E84-426E-40DD-AFC4-6F175D3DCCD1}">
              <a14:hiddenFill xmlns:a14="http://schemas.microsoft.com/office/drawing/2010/main">
                <a:solidFill>
                  <a:srgbClr val="FFFFFF"/>
                </a:solidFill>
              </a14:hiddenFill>
            </a:ext>
          </a:extLst>
        </p:spPr>
      </p:pic>
      <p:sp>
        <p:nvSpPr>
          <p:cNvPr id="599" name="タイトル 1"/>
          <p:cNvSpPr txBox="1">
            <a:spLocks/>
          </p:cNvSpPr>
          <p:nvPr/>
        </p:nvSpPr>
        <p:spPr>
          <a:xfrm>
            <a:off x="-7302" y="44624"/>
            <a:ext cx="9151303" cy="504056"/>
          </a:xfrm>
          <a:prstGeom prst="rect">
            <a:avLst/>
          </a:prstGeom>
          <a:solidFill>
            <a:schemeClr val="tx1"/>
          </a:solidFill>
        </p:spPr>
        <p:txBody>
          <a:bodyPr vert="horz" lIns="128016" tIns="64008" rIns="128016" bIns="64008" rtlCol="0" anchor="ctr">
            <a:norm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平成３０年度　　　高校生支援</a:t>
            </a:r>
            <a:endPar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1" name="六角形 600"/>
          <p:cNvSpPr/>
          <p:nvPr/>
        </p:nvSpPr>
        <p:spPr>
          <a:xfrm>
            <a:off x="185051" y="674068"/>
            <a:ext cx="1918156" cy="385192"/>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高校１～２年生</a:t>
            </a:r>
            <a:endParaRPr kumimoji="1" lang="ja-JP" altLang="en-US" sz="1600" dirty="0">
              <a:solidFill>
                <a:schemeClr val="tx1"/>
              </a:solidFill>
            </a:endParaRPr>
          </a:p>
        </p:txBody>
      </p:sp>
      <p:sp>
        <p:nvSpPr>
          <p:cNvPr id="602" name="六角形 601"/>
          <p:cNvSpPr/>
          <p:nvPr/>
        </p:nvSpPr>
        <p:spPr>
          <a:xfrm>
            <a:off x="251519" y="4231193"/>
            <a:ext cx="1830886" cy="385192"/>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高校３年生</a:t>
            </a:r>
            <a:endParaRPr kumimoji="1" lang="ja-JP" altLang="en-US" dirty="0">
              <a:solidFill>
                <a:schemeClr val="tx1"/>
              </a:solidFill>
            </a:endParaRPr>
          </a:p>
        </p:txBody>
      </p:sp>
      <p:sp>
        <p:nvSpPr>
          <p:cNvPr id="603" name="テキスト ボックス 602"/>
          <p:cNvSpPr txBox="1"/>
          <p:nvPr/>
        </p:nvSpPr>
        <p:spPr>
          <a:xfrm>
            <a:off x="2202910" y="692696"/>
            <a:ext cx="6248079" cy="369332"/>
          </a:xfrm>
          <a:prstGeom prst="rect">
            <a:avLst/>
          </a:prstGeom>
          <a:noFill/>
          <a:ln>
            <a:solidFill>
              <a:schemeClr val="tx1"/>
            </a:solidFill>
          </a:ln>
        </p:spPr>
        <p:txBody>
          <a:bodyPr wrap="square" rtlCol="0">
            <a:spAutoFit/>
          </a:bodyPr>
          <a:lstStyle/>
          <a:p>
            <a:r>
              <a:rPr kumimoji="1" lang="ja-JP" altLang="en-US" u="sng" dirty="0" smtClean="0"/>
              <a:t>狙い：３業界</a:t>
            </a:r>
            <a:r>
              <a:rPr lang="ja-JP" altLang="en-US" u="sng" dirty="0" smtClean="0"/>
              <a:t>の魅力を発信する</a:t>
            </a:r>
            <a:endParaRPr kumimoji="1" lang="ja-JP" altLang="en-US" u="sng" dirty="0"/>
          </a:p>
        </p:txBody>
      </p:sp>
      <p:sp>
        <p:nvSpPr>
          <p:cNvPr id="604" name="テキスト ボックス 603"/>
          <p:cNvSpPr txBox="1"/>
          <p:nvPr/>
        </p:nvSpPr>
        <p:spPr>
          <a:xfrm>
            <a:off x="2220471" y="4221088"/>
            <a:ext cx="6273196" cy="369332"/>
          </a:xfrm>
          <a:prstGeom prst="rect">
            <a:avLst/>
          </a:prstGeom>
          <a:noFill/>
          <a:ln>
            <a:solidFill>
              <a:schemeClr val="tx1"/>
            </a:solidFill>
          </a:ln>
        </p:spPr>
        <p:txBody>
          <a:bodyPr wrap="square" rtlCol="0">
            <a:spAutoFit/>
          </a:bodyPr>
          <a:lstStyle/>
          <a:p>
            <a:r>
              <a:rPr kumimoji="1" lang="ja-JP" altLang="en-US" u="sng" dirty="0" smtClean="0"/>
              <a:t>狙い：３業界への就職者を増やす</a:t>
            </a:r>
            <a:endParaRPr kumimoji="1" lang="ja-JP" altLang="en-US" u="sng" dirty="0"/>
          </a:p>
        </p:txBody>
      </p:sp>
      <p:sp>
        <p:nvSpPr>
          <p:cNvPr id="605" name="角丸四角形 604"/>
          <p:cNvSpPr/>
          <p:nvPr/>
        </p:nvSpPr>
        <p:spPr>
          <a:xfrm>
            <a:off x="42416" y="1206342"/>
            <a:ext cx="2203172" cy="350451"/>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nchorCtr="0"/>
          <a:lstStyle/>
          <a:p>
            <a:pPr>
              <a:defRPr/>
            </a:pPr>
            <a:r>
              <a:rPr lang="ja-JP" altLang="en-US" sz="1200" b="1" dirty="0" smtClean="0">
                <a:solidFill>
                  <a:schemeClr val="tx1"/>
                </a:solidFill>
                <a:latin typeface="メイリオ" pitchFamily="50" charset="-128"/>
                <a:ea typeface="メイリオ" pitchFamily="50" charset="-128"/>
              </a:rPr>
              <a:t>魅力発信①（インターンシップ）</a:t>
            </a:r>
            <a:endParaRPr lang="ja-JP" altLang="en-US" sz="1200" b="1" dirty="0">
              <a:solidFill>
                <a:schemeClr val="tx1"/>
              </a:solidFill>
              <a:latin typeface="メイリオ" pitchFamily="50" charset="-128"/>
              <a:ea typeface="メイリオ" pitchFamily="50" charset="-128"/>
            </a:endParaRPr>
          </a:p>
        </p:txBody>
      </p:sp>
      <p:sp>
        <p:nvSpPr>
          <p:cNvPr id="606" name="角丸四角形 605"/>
          <p:cNvSpPr/>
          <p:nvPr/>
        </p:nvSpPr>
        <p:spPr>
          <a:xfrm>
            <a:off x="4695240" y="1196752"/>
            <a:ext cx="3241531" cy="360040"/>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nchorCtr="0"/>
          <a:lstStyle/>
          <a:p>
            <a:pPr>
              <a:defRPr/>
            </a:pPr>
            <a:r>
              <a:rPr lang="ja-JP" altLang="en-US" sz="1200" b="1" dirty="0" smtClean="0">
                <a:solidFill>
                  <a:schemeClr val="tx1"/>
                </a:solidFill>
                <a:latin typeface="メイリオ" pitchFamily="50" charset="-128"/>
                <a:ea typeface="メイリオ" pitchFamily="50" charset="-128"/>
              </a:rPr>
              <a:t>魅力発信②（高校生向けセミナー・イベント）</a:t>
            </a:r>
            <a:endParaRPr lang="ja-JP" altLang="en-US" sz="1200" b="1" dirty="0">
              <a:solidFill>
                <a:schemeClr val="tx1"/>
              </a:solidFill>
              <a:latin typeface="メイリオ" pitchFamily="50" charset="-128"/>
              <a:ea typeface="メイリオ" pitchFamily="50" charset="-128"/>
            </a:endParaRPr>
          </a:p>
        </p:txBody>
      </p:sp>
      <p:sp>
        <p:nvSpPr>
          <p:cNvPr id="607" name="角丸四角形 606"/>
          <p:cNvSpPr/>
          <p:nvPr/>
        </p:nvSpPr>
        <p:spPr>
          <a:xfrm>
            <a:off x="52114" y="4725145"/>
            <a:ext cx="2190121" cy="350451"/>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nchorCtr="0"/>
          <a:lstStyle/>
          <a:p>
            <a:pPr>
              <a:defRPr/>
            </a:pPr>
            <a:r>
              <a:rPr lang="ja-JP" altLang="en-US" sz="1200" b="1" dirty="0" smtClean="0">
                <a:solidFill>
                  <a:schemeClr val="tx1"/>
                </a:solidFill>
                <a:latin typeface="メイリオ" pitchFamily="50" charset="-128"/>
                <a:ea typeface="メイリオ" pitchFamily="50" charset="-128"/>
              </a:rPr>
              <a:t>雇用促進①（カウンセラー派遣）</a:t>
            </a:r>
            <a:endParaRPr lang="ja-JP" altLang="en-US" sz="1200" b="1" dirty="0">
              <a:solidFill>
                <a:schemeClr val="tx1"/>
              </a:solidFill>
              <a:latin typeface="メイリオ" pitchFamily="50" charset="-128"/>
              <a:ea typeface="メイリオ" pitchFamily="50" charset="-128"/>
            </a:endParaRPr>
          </a:p>
        </p:txBody>
      </p:sp>
      <p:sp>
        <p:nvSpPr>
          <p:cNvPr id="608" name="角丸四角形 607"/>
          <p:cNvSpPr/>
          <p:nvPr/>
        </p:nvSpPr>
        <p:spPr>
          <a:xfrm>
            <a:off x="4704938" y="4806742"/>
            <a:ext cx="3518364" cy="345017"/>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nchorCtr="0"/>
          <a:lstStyle/>
          <a:p>
            <a:pPr>
              <a:defRPr/>
            </a:pPr>
            <a:r>
              <a:rPr lang="ja-JP" altLang="en-US" sz="1200" b="1" dirty="0" smtClean="0">
                <a:solidFill>
                  <a:schemeClr val="tx1"/>
                </a:solidFill>
                <a:latin typeface="メイリオ" pitchFamily="50" charset="-128"/>
                <a:ea typeface="メイリオ" pitchFamily="50" charset="-128"/>
              </a:rPr>
              <a:t>雇用促進</a:t>
            </a:r>
            <a:r>
              <a:rPr lang="ja-JP" altLang="en-US" sz="1200" b="1" dirty="0">
                <a:solidFill>
                  <a:schemeClr val="tx1"/>
                </a:solidFill>
                <a:latin typeface="メイリオ" pitchFamily="50" charset="-128"/>
                <a:ea typeface="メイリオ" pitchFamily="50" charset="-128"/>
              </a:rPr>
              <a:t>②</a:t>
            </a:r>
            <a:r>
              <a:rPr lang="ja-JP" altLang="en-US" sz="1200" b="1" dirty="0" smtClean="0">
                <a:solidFill>
                  <a:schemeClr val="tx1"/>
                </a:solidFill>
                <a:latin typeface="メイリオ" pitchFamily="50" charset="-128"/>
                <a:ea typeface="メイリオ" pitchFamily="50" charset="-128"/>
              </a:rPr>
              <a:t>（合同求人説明会、企業向けセミナー）</a:t>
            </a:r>
            <a:endParaRPr lang="ja-JP" altLang="en-US" sz="1200" b="1" dirty="0">
              <a:solidFill>
                <a:schemeClr val="tx1"/>
              </a:solidFill>
              <a:latin typeface="メイリオ" pitchFamily="50" charset="-128"/>
              <a:ea typeface="メイリオ" pitchFamily="50" charset="-128"/>
            </a:endParaRPr>
          </a:p>
        </p:txBody>
      </p:sp>
      <p:sp>
        <p:nvSpPr>
          <p:cNvPr id="3" name="正方形/長方形 2"/>
          <p:cNvSpPr/>
          <p:nvPr/>
        </p:nvSpPr>
        <p:spPr>
          <a:xfrm>
            <a:off x="2849146" y="1412776"/>
            <a:ext cx="1610201" cy="236456"/>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目標：参加者数</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a:t>
            </a:r>
            <a:endPar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6" name="正方形/長方形 585"/>
          <p:cNvSpPr/>
          <p:nvPr/>
        </p:nvSpPr>
        <p:spPr>
          <a:xfrm>
            <a:off x="6085839" y="3501008"/>
            <a:ext cx="1610201" cy="21602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目標：参加者数</a:t>
            </a:r>
            <a:r>
              <a:rPr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a:t>
            </a:r>
            <a:endParaRPr kumimoji="1"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7" name="正方形/長方形 596"/>
          <p:cNvSpPr/>
          <p:nvPr/>
        </p:nvSpPr>
        <p:spPr>
          <a:xfrm>
            <a:off x="1248554" y="6453336"/>
            <a:ext cx="1610201" cy="21602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目標：就職者数</a:t>
            </a:r>
            <a:r>
              <a:rPr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a:t>
            </a:r>
            <a:endParaRPr kumimoji="1"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2" name="正方形/長方形 611"/>
          <p:cNvSpPr/>
          <p:nvPr/>
        </p:nvSpPr>
        <p:spPr>
          <a:xfrm>
            <a:off x="6167254" y="6390620"/>
            <a:ext cx="1610201" cy="21602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目標：参加企業数</a:t>
            </a:r>
            <a:r>
              <a:rPr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社</a:t>
            </a:r>
            <a:endParaRPr kumimoji="1"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8" name="テキスト ボックス 597"/>
          <p:cNvSpPr txBox="1"/>
          <p:nvPr/>
        </p:nvSpPr>
        <p:spPr>
          <a:xfrm>
            <a:off x="8981105" y="6444044"/>
            <a:ext cx="199407" cy="369332"/>
          </a:xfrm>
          <a:prstGeom prst="rect">
            <a:avLst/>
          </a:prstGeom>
          <a:noFill/>
        </p:spPr>
        <p:txBody>
          <a:bodyPr wrap="square" rtlCol="0">
            <a:spAutoFit/>
          </a:bodyPr>
          <a:lstStyle/>
          <a:p>
            <a:pPr algn="ctr"/>
            <a:r>
              <a:rPr kumimoji="1"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３</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609" name="テキスト ボックス 608"/>
          <p:cNvSpPr txBox="1"/>
          <p:nvPr/>
        </p:nvSpPr>
        <p:spPr>
          <a:xfrm>
            <a:off x="5188060" y="1791230"/>
            <a:ext cx="3305607" cy="369332"/>
          </a:xfrm>
          <a:prstGeom prst="rect">
            <a:avLst/>
          </a:prstGeom>
          <a:solidFill>
            <a:schemeClr val="bg1"/>
          </a:solidFill>
          <a:ln>
            <a:solidFill>
              <a:schemeClr val="tx1"/>
            </a:solidFill>
          </a:ln>
        </p:spPr>
        <p:txBody>
          <a:bodyPr wrap="square" rtlCol="0">
            <a:spAutoFit/>
          </a:bodyPr>
          <a:lstStyle/>
          <a:p>
            <a:r>
              <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OSAKA</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しごとフィールド、府立学校、その他イベント会場等</a:t>
            </a:r>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7" name="テキスト ボックス 536"/>
          <p:cNvSpPr txBox="1"/>
          <p:nvPr/>
        </p:nvSpPr>
        <p:spPr>
          <a:xfrm>
            <a:off x="2910277" y="6309320"/>
            <a:ext cx="2118028" cy="230832"/>
          </a:xfrm>
          <a:prstGeom prst="rect">
            <a:avLst/>
          </a:prstGeom>
          <a:noFill/>
        </p:spPr>
        <p:txBody>
          <a:bodyPr wrap="square" rtlCol="0">
            <a:spAutoFit/>
          </a:bodyPr>
          <a:lstStyle/>
          <a:p>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（合同求人説明会への誘導含む）</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89350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871" y="342943"/>
            <a:ext cx="9145781" cy="360040"/>
          </a:xfrm>
          <a:prstGeom prst="rect">
            <a:avLst/>
          </a:prstGeom>
          <a:solidFill>
            <a:schemeClr val="tx1"/>
          </a:solidFill>
        </p:spPr>
        <p:txBody>
          <a:bodyPr vert="horz" lIns="91429" tIns="45715" rIns="91429" bIns="45715" rtlCol="0" anchor="ctr">
            <a:norm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1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大阪府の取組　平成２９年度　　ＯＳＡＫＡしごとフィールドを軸とした企業の環境整備</a:t>
            </a:r>
          </a:p>
        </p:txBody>
      </p:sp>
      <p:sp>
        <p:nvSpPr>
          <p:cNvPr id="49" name="正方形/長方形 48"/>
          <p:cNvSpPr/>
          <p:nvPr/>
        </p:nvSpPr>
        <p:spPr>
          <a:xfrm>
            <a:off x="107824" y="805851"/>
            <a:ext cx="8886529" cy="58635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73098" y="110094"/>
            <a:ext cx="1205119" cy="263809"/>
          </a:xfrm>
          <a:prstGeom prst="rect">
            <a:avLst/>
          </a:prstGeom>
          <a:solidFill>
            <a:schemeClr val="accent5">
              <a:lumMod val="60000"/>
              <a:lumOff val="40000"/>
            </a:schemeClr>
          </a:solidFill>
          <a:ln w="15875">
            <a:solidFill>
              <a:schemeClr val="tx1"/>
            </a:solidFill>
          </a:ln>
        </p:spPr>
        <p:txBody>
          <a:bodyPr wrap="square" lIns="65306" tIns="32653" rIns="65306" bIns="32653" rtlCol="0">
            <a:spAutoFit/>
          </a:bodyPr>
          <a:lstStyle/>
          <a:p>
            <a:pPr algn="ctr"/>
            <a:r>
              <a:rPr lang="ja-JP" altLang="en-US" sz="1300" dirty="0">
                <a:latin typeface="Meiryo UI" panose="020B0604030504040204" pitchFamily="50" charset="-128"/>
                <a:ea typeface="Meiryo UI" panose="020B0604030504040204" pitchFamily="50" charset="-128"/>
                <a:cs typeface="Meiryo UI" panose="020B0604030504040204" pitchFamily="50" charset="-128"/>
              </a:rPr>
              <a:t>主な取組報告</a:t>
            </a:r>
          </a:p>
        </p:txBody>
      </p:sp>
      <p:sp>
        <p:nvSpPr>
          <p:cNvPr id="41" name="テキスト ボックス 40"/>
          <p:cNvSpPr txBox="1"/>
          <p:nvPr/>
        </p:nvSpPr>
        <p:spPr>
          <a:xfrm>
            <a:off x="405823" y="908720"/>
            <a:ext cx="7008407" cy="329761"/>
          </a:xfrm>
          <a:prstGeom prst="rect">
            <a:avLst/>
          </a:prstGeom>
          <a:noFill/>
          <a:ln>
            <a:solidFill>
              <a:schemeClr val="tx1"/>
            </a:solidFill>
          </a:ln>
        </p:spPr>
        <p:txBody>
          <a:bodyPr wrap="square" lIns="65306" tIns="32653" rIns="65306" bIns="32653" rtlCol="0">
            <a:spAutoFit/>
          </a:bodyPr>
          <a:lstStyle/>
          <a:p>
            <a:r>
              <a:rPr lang="ja-JP" altLang="en-US" sz="1700" dirty="0">
                <a:latin typeface="Meiryo UI" panose="020B0604030504040204" pitchFamily="50" charset="-128"/>
                <a:ea typeface="Meiryo UI" panose="020B0604030504040204" pitchFamily="50" charset="-128"/>
                <a:cs typeface="Meiryo UI" panose="020B0604030504040204" pitchFamily="50" charset="-128"/>
              </a:rPr>
              <a:t>取組名　府</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総合労働事務所</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職場環境改善セミナー</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&amp;</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相談会</a:t>
            </a:r>
          </a:p>
        </p:txBody>
      </p:sp>
      <p:grpSp>
        <p:nvGrpSpPr>
          <p:cNvPr id="7" name="グループ化 6"/>
          <p:cNvGrpSpPr/>
          <p:nvPr/>
        </p:nvGrpSpPr>
        <p:grpSpPr>
          <a:xfrm>
            <a:off x="2519914" y="1870285"/>
            <a:ext cx="6177564" cy="874383"/>
            <a:chOff x="3610147" y="2402260"/>
            <a:chExt cx="8648589" cy="1224136"/>
          </a:xfrm>
        </p:grpSpPr>
        <p:sp>
          <p:nvSpPr>
            <p:cNvPr id="40" name="正方形/長方形 39"/>
            <p:cNvSpPr/>
            <p:nvPr/>
          </p:nvSpPr>
          <p:spPr>
            <a:xfrm>
              <a:off x="3664496" y="2417902"/>
              <a:ext cx="512240" cy="108215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5" name="グループ化 4"/>
            <p:cNvGrpSpPr/>
            <p:nvPr/>
          </p:nvGrpSpPr>
          <p:grpSpPr>
            <a:xfrm>
              <a:off x="3610147" y="2402260"/>
              <a:ext cx="8648589" cy="1224136"/>
              <a:chOff x="3610147" y="2280320"/>
              <a:chExt cx="8648589" cy="1224136"/>
            </a:xfrm>
          </p:grpSpPr>
          <p:sp>
            <p:nvSpPr>
              <p:cNvPr id="52" name="正方形/長方形 51"/>
              <p:cNvSpPr/>
              <p:nvPr/>
            </p:nvSpPr>
            <p:spPr>
              <a:xfrm>
                <a:off x="3664496" y="2280320"/>
                <a:ext cx="8594240" cy="10801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テキスト ボックス 17"/>
              <p:cNvSpPr txBox="1"/>
              <p:nvPr/>
            </p:nvSpPr>
            <p:spPr>
              <a:xfrm>
                <a:off x="3610147" y="2280320"/>
                <a:ext cx="538609" cy="1224136"/>
              </a:xfrm>
              <a:prstGeom prst="rect">
                <a:avLst/>
              </a:prstGeom>
              <a:noFill/>
            </p:spPr>
            <p:txBody>
              <a:bodyPr vert="eaVert" wrap="squar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取組内容</a:t>
                </a:r>
              </a:p>
            </p:txBody>
          </p:sp>
        </p:grpSp>
      </p:grpSp>
      <p:grpSp>
        <p:nvGrpSpPr>
          <p:cNvPr id="6" name="グループ化 5"/>
          <p:cNvGrpSpPr/>
          <p:nvPr/>
        </p:nvGrpSpPr>
        <p:grpSpPr>
          <a:xfrm>
            <a:off x="2548352" y="2703067"/>
            <a:ext cx="6163423" cy="774421"/>
            <a:chOff x="3629943" y="3395280"/>
            <a:chExt cx="8628793" cy="1084189"/>
          </a:xfrm>
        </p:grpSpPr>
        <p:grpSp>
          <p:nvGrpSpPr>
            <p:cNvPr id="17" name="グループ化 16"/>
            <p:cNvGrpSpPr/>
            <p:nvPr/>
          </p:nvGrpSpPr>
          <p:grpSpPr>
            <a:xfrm rot="10800000">
              <a:off x="3656311" y="3395280"/>
              <a:ext cx="8602425" cy="1084188"/>
              <a:chOff x="3656312" y="3864496"/>
              <a:chExt cx="4270478" cy="1084188"/>
            </a:xfrm>
          </p:grpSpPr>
          <p:sp>
            <p:nvSpPr>
              <p:cNvPr id="46" name="正方形/長方形 45"/>
              <p:cNvSpPr/>
              <p:nvPr/>
            </p:nvSpPr>
            <p:spPr>
              <a:xfrm>
                <a:off x="3656312" y="3864496"/>
                <a:ext cx="4270478"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 name="正方形/長方形 54"/>
              <p:cNvSpPr/>
              <p:nvPr/>
            </p:nvSpPr>
            <p:spPr>
              <a:xfrm>
                <a:off x="7668436" y="3864496"/>
                <a:ext cx="258354"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56" name="テキスト ボックス 55"/>
            <p:cNvSpPr txBox="1"/>
            <p:nvPr/>
          </p:nvSpPr>
          <p:spPr>
            <a:xfrm>
              <a:off x="3629943" y="3395280"/>
              <a:ext cx="538609" cy="1084189"/>
            </a:xfrm>
            <a:prstGeom prst="rect">
              <a:avLst/>
            </a:prstGeom>
            <a:noFill/>
          </p:spPr>
          <p:txBody>
            <a:bodyPr vert="eaVert" wrap="squar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実施結果</a:t>
              </a:r>
            </a:p>
          </p:txBody>
        </p:sp>
      </p:grpSp>
      <p:sp>
        <p:nvSpPr>
          <p:cNvPr id="19" name="テキスト ボックス 18"/>
          <p:cNvSpPr txBox="1"/>
          <p:nvPr/>
        </p:nvSpPr>
        <p:spPr>
          <a:xfrm>
            <a:off x="5034909" y="1217326"/>
            <a:ext cx="4114743" cy="329761"/>
          </a:xfrm>
          <a:prstGeom prst="rect">
            <a:avLst/>
          </a:prstGeom>
          <a:noFill/>
        </p:spPr>
        <p:txBody>
          <a:bodyPr wrap="square" lIns="65306" tIns="32653" rIns="65306" bIns="32653" rtlCol="0">
            <a:spAutoFit/>
          </a:bodyPr>
          <a:lstStyle/>
          <a:p>
            <a:r>
              <a:rPr lang="ja-JP" altLang="en-US" sz="1700" dirty="0">
                <a:latin typeface="Meiryo UI" panose="020B0604030504040204" pitchFamily="50" charset="-128"/>
                <a:ea typeface="Meiryo UI" panose="020B0604030504040204" pitchFamily="50" charset="-128"/>
                <a:cs typeface="Meiryo UI" panose="020B0604030504040204" pitchFamily="50" charset="-128"/>
              </a:rPr>
              <a:t>実施時期　平成</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日（月）</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400419" y="1473006"/>
            <a:ext cx="8593934" cy="373729"/>
          </a:xfrm>
          <a:prstGeom prst="rect">
            <a:avLst/>
          </a:prstGeom>
          <a:noFill/>
        </p:spPr>
        <p:txBody>
          <a:bodyPr wrap="square" lIns="65306" tIns="32653" rIns="65306" bIns="32653" rtlCol="0">
            <a:spAutoFit/>
          </a:bodyPr>
          <a:lstStyle/>
          <a:p>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狙い：人材確保・定着につながる職場環境改善に向けた取組の必要性を説く</a:t>
            </a:r>
          </a:p>
        </p:txBody>
      </p:sp>
      <p:sp>
        <p:nvSpPr>
          <p:cNvPr id="2" name="テキスト ボックス 1"/>
          <p:cNvSpPr txBox="1"/>
          <p:nvPr/>
        </p:nvSpPr>
        <p:spPr>
          <a:xfrm>
            <a:off x="2957227" y="2828535"/>
            <a:ext cx="5163739" cy="461665"/>
          </a:xfrm>
          <a:prstGeom prst="rect">
            <a:avLst/>
          </a:prstGeom>
          <a:noFill/>
        </p:spPr>
        <p:txBody>
          <a:bodyPr wrap="square" lIns="65306" tIns="32653" rIns="65306" bIns="32653"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参加者　セミナー</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76</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名、相談会</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名</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満足度　セミナー</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82</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％、相談会</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2918930" y="1883221"/>
            <a:ext cx="5778548" cy="813409"/>
          </a:xfrm>
          <a:prstGeom prst="rect">
            <a:avLst/>
          </a:prstGeom>
          <a:noFill/>
        </p:spPr>
        <p:txBody>
          <a:bodyPr wrap="square" lIns="65306" tIns="32653" rIns="65306" bIns="32653" rtlCol="0">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一社</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大阪府建団連、ＨＷ大阪東と連携し、人材確保・定着につながる職場環境改善に向けたセミナーと専門家による個別相談会を実施。</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セミナーテーマ：①魅力のある求人票の書き方　②明日から始める魅力ある職場環境づくり</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③職場環境改善に関する助成金</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97" y="1978451"/>
            <a:ext cx="2158217" cy="1326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テキスト ボックス 34"/>
          <p:cNvSpPr txBox="1"/>
          <p:nvPr/>
        </p:nvSpPr>
        <p:spPr>
          <a:xfrm>
            <a:off x="461716" y="3910642"/>
            <a:ext cx="8280921" cy="329761"/>
          </a:xfrm>
          <a:prstGeom prst="rect">
            <a:avLst/>
          </a:prstGeom>
          <a:noFill/>
          <a:ln>
            <a:solidFill>
              <a:schemeClr val="tx1"/>
            </a:solidFill>
          </a:ln>
        </p:spPr>
        <p:txBody>
          <a:bodyPr wrap="square" lIns="65306" tIns="32653" rIns="65306" bIns="32653"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取組名　中小企業人材支援センター</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働き方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改革支援センター</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における企業向けセミナー</a:t>
            </a:r>
          </a:p>
        </p:txBody>
      </p:sp>
      <p:grpSp>
        <p:nvGrpSpPr>
          <p:cNvPr id="36" name="グループ化 35"/>
          <p:cNvGrpSpPr/>
          <p:nvPr/>
        </p:nvGrpSpPr>
        <p:grpSpPr>
          <a:xfrm>
            <a:off x="2534210" y="5037185"/>
            <a:ext cx="6177563" cy="876284"/>
            <a:chOff x="3567538" y="6600487"/>
            <a:chExt cx="8648589" cy="1226798"/>
          </a:xfrm>
        </p:grpSpPr>
        <p:sp>
          <p:nvSpPr>
            <p:cNvPr id="37" name="正方形/長方形 36"/>
            <p:cNvSpPr/>
            <p:nvPr/>
          </p:nvSpPr>
          <p:spPr>
            <a:xfrm>
              <a:off x="3619193" y="6600487"/>
              <a:ext cx="512240" cy="108215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38" name="グループ化 37"/>
            <p:cNvGrpSpPr/>
            <p:nvPr/>
          </p:nvGrpSpPr>
          <p:grpSpPr>
            <a:xfrm>
              <a:off x="3567538" y="6603149"/>
              <a:ext cx="8648589" cy="1224136"/>
              <a:chOff x="3567538" y="6512627"/>
              <a:chExt cx="8648589" cy="1224136"/>
            </a:xfrm>
          </p:grpSpPr>
          <p:sp>
            <p:nvSpPr>
              <p:cNvPr id="39" name="正方形/長方形 38"/>
              <p:cNvSpPr/>
              <p:nvPr/>
            </p:nvSpPr>
            <p:spPr>
              <a:xfrm>
                <a:off x="3621887" y="6512627"/>
                <a:ext cx="8594240" cy="10801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テキスト ボックス 41"/>
              <p:cNvSpPr txBox="1"/>
              <p:nvPr/>
            </p:nvSpPr>
            <p:spPr>
              <a:xfrm>
                <a:off x="3567538" y="6512627"/>
                <a:ext cx="538609" cy="1224136"/>
              </a:xfrm>
              <a:prstGeom prst="rect">
                <a:avLst/>
              </a:prstGeom>
              <a:noFill/>
            </p:spPr>
            <p:txBody>
              <a:bodyPr vert="eaVert" wrap="squar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取組内容</a:t>
                </a:r>
              </a:p>
            </p:txBody>
          </p:sp>
        </p:grpSp>
      </p:grpSp>
      <p:grpSp>
        <p:nvGrpSpPr>
          <p:cNvPr id="43" name="グループ化 42"/>
          <p:cNvGrpSpPr/>
          <p:nvPr/>
        </p:nvGrpSpPr>
        <p:grpSpPr>
          <a:xfrm>
            <a:off x="2548352" y="5848811"/>
            <a:ext cx="6163423" cy="774421"/>
            <a:chOff x="3587334" y="7627587"/>
            <a:chExt cx="8628793" cy="1084189"/>
          </a:xfrm>
        </p:grpSpPr>
        <p:grpSp>
          <p:nvGrpSpPr>
            <p:cNvPr id="44" name="グループ化 43"/>
            <p:cNvGrpSpPr/>
            <p:nvPr/>
          </p:nvGrpSpPr>
          <p:grpSpPr>
            <a:xfrm rot="10800000">
              <a:off x="3613702" y="7627587"/>
              <a:ext cx="8602425" cy="1084188"/>
              <a:chOff x="3656312" y="3864496"/>
              <a:chExt cx="4270478" cy="1084188"/>
            </a:xfrm>
          </p:grpSpPr>
          <p:sp>
            <p:nvSpPr>
              <p:cNvPr id="47" name="正方形/長方形 46"/>
              <p:cNvSpPr/>
              <p:nvPr/>
            </p:nvSpPr>
            <p:spPr>
              <a:xfrm>
                <a:off x="3656312" y="3864496"/>
                <a:ext cx="4270478"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8" name="正方形/長方形 47"/>
              <p:cNvSpPr/>
              <p:nvPr/>
            </p:nvSpPr>
            <p:spPr>
              <a:xfrm>
                <a:off x="7668436" y="3864496"/>
                <a:ext cx="258354"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5" name="テキスト ボックス 44"/>
            <p:cNvSpPr txBox="1"/>
            <p:nvPr/>
          </p:nvSpPr>
          <p:spPr>
            <a:xfrm>
              <a:off x="3587334" y="7627587"/>
              <a:ext cx="538609" cy="1084189"/>
            </a:xfrm>
            <a:prstGeom prst="rect">
              <a:avLst/>
            </a:prstGeom>
            <a:noFill/>
          </p:spPr>
          <p:txBody>
            <a:bodyPr vert="eaVert" wrap="squar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実施結果</a:t>
              </a:r>
            </a:p>
          </p:txBody>
        </p:sp>
      </p:grpSp>
      <p:sp>
        <p:nvSpPr>
          <p:cNvPr id="50" name="テキスト ボックス 49"/>
          <p:cNvSpPr txBox="1"/>
          <p:nvPr/>
        </p:nvSpPr>
        <p:spPr>
          <a:xfrm>
            <a:off x="5583122" y="4251152"/>
            <a:ext cx="3651834" cy="329761"/>
          </a:xfrm>
          <a:prstGeom prst="rect">
            <a:avLst/>
          </a:prstGeom>
          <a:noFill/>
        </p:spPr>
        <p:txBody>
          <a:bodyPr wrap="square" lIns="65306" tIns="32653" rIns="65306" bIns="32653" rtlCol="0">
            <a:spAutoFit/>
          </a:bodyPr>
          <a:lstStyle/>
          <a:p>
            <a:r>
              <a:rPr lang="ja-JP" altLang="en-US" sz="1700" dirty="0">
                <a:latin typeface="Meiryo UI" panose="020B0604030504040204" pitchFamily="50" charset="-128"/>
                <a:ea typeface="Meiryo UI" panose="020B0604030504040204" pitchFamily="50" charset="-128"/>
                <a:cs typeface="Meiryo UI" panose="020B0604030504040204" pitchFamily="50" charset="-128"/>
              </a:rPr>
              <a:t>実施時期　</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H29.</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６～</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H30.3</a:t>
            </a:r>
          </a:p>
        </p:txBody>
      </p:sp>
      <p:sp>
        <p:nvSpPr>
          <p:cNvPr id="51" name="テキスト ボックス 50"/>
          <p:cNvSpPr txBox="1"/>
          <p:nvPr/>
        </p:nvSpPr>
        <p:spPr>
          <a:xfrm>
            <a:off x="444885" y="4580912"/>
            <a:ext cx="8203925" cy="373729"/>
          </a:xfrm>
          <a:prstGeom prst="rect">
            <a:avLst/>
          </a:prstGeom>
          <a:noFill/>
        </p:spPr>
        <p:txBody>
          <a:bodyPr wrap="square" lIns="65306" tIns="32653" rIns="65306" bIns="32653" rtlCol="0">
            <a:spAutoFit/>
          </a:bodyPr>
          <a:lstStyle/>
          <a:p>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狙い：中小企業の成長を担う人材の育成や定着などをサポートする</a:t>
            </a:r>
          </a:p>
        </p:txBody>
      </p:sp>
      <p:sp>
        <p:nvSpPr>
          <p:cNvPr id="53" name="テキスト ボックス 52"/>
          <p:cNvSpPr txBox="1"/>
          <p:nvPr/>
        </p:nvSpPr>
        <p:spPr>
          <a:xfrm>
            <a:off x="2949602" y="6026791"/>
            <a:ext cx="5699207" cy="505633"/>
          </a:xfrm>
          <a:prstGeom prst="rect">
            <a:avLst/>
          </a:prstGeom>
          <a:noFill/>
        </p:spPr>
        <p:txBody>
          <a:bodyPr wrap="square" lIns="65306" tIns="32653" rIns="65306" bIns="32653"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総参加社数：２３６社（２６６名）</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アンケート結果：各回において満足度９０％超</a:t>
            </a:r>
          </a:p>
        </p:txBody>
      </p:sp>
      <p:sp>
        <p:nvSpPr>
          <p:cNvPr id="54" name="テキスト ボックス 53"/>
          <p:cNvSpPr txBox="1"/>
          <p:nvPr/>
        </p:nvSpPr>
        <p:spPr>
          <a:xfrm>
            <a:off x="2949602" y="5073356"/>
            <a:ext cx="5738846" cy="769441"/>
          </a:xfrm>
          <a:prstGeom prst="rect">
            <a:avLst/>
          </a:prstGeom>
          <a:noFill/>
        </p:spPr>
        <p:txBody>
          <a:bodyPr wrap="square" lIns="65306" tIns="32653" rIns="65306" bIns="32653"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中小企業の成長を担う若者・女性の育成や定着などに向けた支援をするための有料セミナーを</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若者力</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活用セミナー</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のブランドで計１０回開催。</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テーマ例：早期離職を防げ！新入若手社員が会社に馴染みやすい職場づくり</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会社が維持成長し従業員がいきいき働く真の</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働き方改革</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の進め方</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7" name="Picture 3" descr="C:\Users\KotaniMa\AppData\Local\Microsoft\Windows\Temporary Internet Files\Content.Outlook\VQXHR0DY\DSC_068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884" y="5073356"/>
            <a:ext cx="1983224" cy="1459069"/>
          </a:xfrm>
          <a:prstGeom prst="rect">
            <a:avLst/>
          </a:prstGeom>
          <a:noFill/>
          <a:extLst>
            <a:ext uri="{909E8E84-426E-40DD-AFC4-6F175D3DCCD1}">
              <a14:hiddenFill xmlns:a14="http://schemas.microsoft.com/office/drawing/2010/main">
                <a:solidFill>
                  <a:srgbClr val="FFFFFF"/>
                </a:solidFill>
              </a14:hiddenFill>
            </a:ext>
          </a:extLst>
        </p:spPr>
      </p:pic>
      <p:sp>
        <p:nvSpPr>
          <p:cNvPr id="58" name="テキスト ボックス 57"/>
          <p:cNvSpPr txBox="1"/>
          <p:nvPr/>
        </p:nvSpPr>
        <p:spPr>
          <a:xfrm>
            <a:off x="8652012" y="6318102"/>
            <a:ext cx="323371" cy="329761"/>
          </a:xfrm>
          <a:prstGeom prst="rect">
            <a:avLst/>
          </a:prstGeom>
          <a:noFill/>
        </p:spPr>
        <p:txBody>
          <a:bodyPr wrap="square" lIns="65306" tIns="32653" rIns="65306" bIns="32653" rtlCol="0">
            <a:spAutoFit/>
          </a:bodyPr>
          <a:lstStyle/>
          <a:p>
            <a:r>
              <a:rPr lang="ja-JP" altLang="en-US" sz="1700" dirty="0">
                <a:latin typeface="Arial Unicode MS" panose="020B0604020202020204" pitchFamily="50" charset="-128"/>
                <a:ea typeface="Arial Unicode MS" panose="020B0604020202020204" pitchFamily="50" charset="-128"/>
                <a:cs typeface="Arial Unicode MS" panose="020B0604020202020204" pitchFamily="50" charset="-128"/>
              </a:rPr>
              <a:t>４</a:t>
            </a:r>
          </a:p>
        </p:txBody>
      </p:sp>
    </p:spTree>
    <p:extLst>
      <p:ext uri="{BB962C8B-B14F-4D97-AF65-F5344CB8AC3E}">
        <p14:creationId xmlns:p14="http://schemas.microsoft.com/office/powerpoint/2010/main" val="1765698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3491880" y="4851683"/>
            <a:ext cx="4957584" cy="1088683"/>
            <a:chOff x="35496" y="3774907"/>
            <a:chExt cx="2703572" cy="995859"/>
          </a:xfrm>
        </p:grpSpPr>
        <p:sp>
          <p:nvSpPr>
            <p:cNvPr id="63" name="角丸四角形 62"/>
            <p:cNvSpPr/>
            <p:nvPr/>
          </p:nvSpPr>
          <p:spPr>
            <a:xfrm>
              <a:off x="35496" y="3978678"/>
              <a:ext cx="2703572" cy="79208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6350">
                  <a:solidFill>
                    <a:schemeClr val="tx1"/>
                  </a:solidFill>
                </a:ln>
              </a:endParaRPr>
            </a:p>
          </p:txBody>
        </p:sp>
        <p:sp>
          <p:nvSpPr>
            <p:cNvPr id="64" name="テキスト ボックス 63"/>
            <p:cNvSpPr txBox="1"/>
            <p:nvPr/>
          </p:nvSpPr>
          <p:spPr>
            <a:xfrm>
              <a:off x="182061" y="3774907"/>
              <a:ext cx="2353027" cy="338554"/>
            </a:xfrm>
            <a:prstGeom prst="rect">
              <a:avLst/>
            </a:prstGeom>
            <a:solidFill>
              <a:schemeClr val="bg1"/>
            </a:solidFill>
            <a:ln>
              <a:solidFill>
                <a:schemeClr val="tx1"/>
              </a:solidFill>
            </a:ln>
          </p:spPr>
          <p:txBody>
            <a:bodyPr wrap="square" rtlCol="0">
              <a:spAutoFit/>
            </a:bodyPr>
            <a:lstStyle/>
            <a:p>
              <a:pPr algn="ctr"/>
              <a:r>
                <a:rPr kumimoji="1" lang="ja-JP" altLang="en-US" sz="1600" b="1" dirty="0" smtClean="0"/>
                <a:t>大阪人材確保推進会議</a:t>
              </a:r>
              <a:endParaRPr kumimoji="1" lang="en-US" altLang="ja-JP" sz="1600" b="1" dirty="0" smtClean="0"/>
            </a:p>
          </p:txBody>
        </p:sp>
      </p:grpSp>
      <p:sp>
        <p:nvSpPr>
          <p:cNvPr id="65" name="上下矢印 64"/>
          <p:cNvSpPr/>
          <p:nvPr/>
        </p:nvSpPr>
        <p:spPr>
          <a:xfrm>
            <a:off x="4932040" y="4248865"/>
            <a:ext cx="1929274" cy="544418"/>
          </a:xfrm>
          <a:prstGeom prst="upDownArrow">
            <a:avLst>
              <a:gd name="adj1" fmla="val 46942"/>
              <a:gd name="adj2" fmla="val 23287"/>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2448272" y="0"/>
            <a:ext cx="2304256" cy="908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2448272" y="908720"/>
            <a:ext cx="2304256" cy="115212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2448272" y="2060848"/>
            <a:ext cx="2304256" cy="331236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448272" y="5517232"/>
            <a:ext cx="2304256" cy="134076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124744" y="188640"/>
            <a:ext cx="2124744" cy="369332"/>
          </a:xfrm>
          <a:prstGeom prst="rect">
            <a:avLst/>
          </a:prstGeom>
          <a:noFill/>
        </p:spPr>
        <p:txBody>
          <a:bodyPr wrap="square" rtlCol="0">
            <a:spAutoFit/>
          </a:bodyPr>
          <a:lstStyle/>
          <a:p>
            <a:r>
              <a:rPr kumimoji="1" lang="ja-JP" altLang="en-US" dirty="0" smtClean="0"/>
              <a:t>タイトル</a:t>
            </a:r>
            <a:endParaRPr kumimoji="1" lang="ja-JP" altLang="en-US" dirty="0"/>
          </a:p>
        </p:txBody>
      </p:sp>
      <p:sp>
        <p:nvSpPr>
          <p:cNvPr id="9" name="テキスト ボックス 8"/>
          <p:cNvSpPr txBox="1"/>
          <p:nvPr/>
        </p:nvSpPr>
        <p:spPr>
          <a:xfrm>
            <a:off x="-2143138" y="1300118"/>
            <a:ext cx="2124744" cy="369332"/>
          </a:xfrm>
          <a:prstGeom prst="rect">
            <a:avLst/>
          </a:prstGeom>
          <a:noFill/>
        </p:spPr>
        <p:txBody>
          <a:bodyPr wrap="square" rtlCol="0">
            <a:spAutoFit/>
          </a:bodyPr>
          <a:lstStyle/>
          <a:p>
            <a:r>
              <a:rPr kumimoji="1" lang="ja-JP" altLang="en-US" dirty="0" smtClean="0"/>
              <a:t>目的</a:t>
            </a:r>
            <a:endParaRPr kumimoji="1" lang="ja-JP" altLang="en-US" dirty="0"/>
          </a:p>
        </p:txBody>
      </p:sp>
      <p:sp>
        <p:nvSpPr>
          <p:cNvPr id="10" name="テキスト ボックス 9"/>
          <p:cNvSpPr txBox="1"/>
          <p:nvPr/>
        </p:nvSpPr>
        <p:spPr>
          <a:xfrm>
            <a:off x="-2292162" y="3224869"/>
            <a:ext cx="2124744" cy="369332"/>
          </a:xfrm>
          <a:prstGeom prst="rect">
            <a:avLst/>
          </a:prstGeom>
          <a:noFill/>
        </p:spPr>
        <p:txBody>
          <a:bodyPr wrap="square" rtlCol="0">
            <a:spAutoFit/>
          </a:bodyPr>
          <a:lstStyle/>
          <a:p>
            <a:r>
              <a:rPr kumimoji="1" lang="ja-JP" altLang="en-US" dirty="0" smtClean="0"/>
              <a:t>ポンチ絵</a:t>
            </a:r>
            <a:endParaRPr kumimoji="1" lang="ja-JP" altLang="en-US" dirty="0"/>
          </a:p>
        </p:txBody>
      </p:sp>
      <p:sp>
        <p:nvSpPr>
          <p:cNvPr id="11" name="テキスト ボックス 10"/>
          <p:cNvSpPr txBox="1"/>
          <p:nvPr/>
        </p:nvSpPr>
        <p:spPr>
          <a:xfrm>
            <a:off x="-2095215" y="5786926"/>
            <a:ext cx="2124744" cy="369332"/>
          </a:xfrm>
          <a:prstGeom prst="rect">
            <a:avLst/>
          </a:prstGeom>
          <a:noFill/>
        </p:spPr>
        <p:txBody>
          <a:bodyPr wrap="square" rtlCol="0">
            <a:spAutoFit/>
          </a:bodyPr>
          <a:lstStyle/>
          <a:p>
            <a:r>
              <a:rPr kumimoji="1" lang="ja-JP" altLang="en-US" smtClean="0"/>
              <a:t>ＫＰＩ</a:t>
            </a:r>
            <a:endParaRPr kumimoji="1" lang="ja-JP" altLang="en-US" dirty="0"/>
          </a:p>
        </p:txBody>
      </p:sp>
      <p:sp>
        <p:nvSpPr>
          <p:cNvPr id="12" name="テキスト ボックス 11"/>
          <p:cNvSpPr txBox="1"/>
          <p:nvPr/>
        </p:nvSpPr>
        <p:spPr>
          <a:xfrm>
            <a:off x="90950" y="557972"/>
            <a:ext cx="8790943" cy="400110"/>
          </a:xfrm>
          <a:prstGeom prst="rect">
            <a:avLst/>
          </a:prstGeom>
          <a:solidFill>
            <a:schemeClr val="accent1">
              <a:lumMod val="40000"/>
              <a:lumOff val="60000"/>
            </a:schemeClr>
          </a:solidFill>
          <a:ln>
            <a:solidFill>
              <a:schemeClr val="tx1"/>
            </a:solidFill>
          </a:ln>
        </p:spPr>
        <p:txBody>
          <a:bodyPr wrap="square" rtlCol="0">
            <a:spAutoFit/>
          </a:bodyPr>
          <a:lstStyle/>
          <a:p>
            <a:pPr algn="ctr"/>
            <a:r>
              <a:rPr kumimoji="1" lang="ja-JP" altLang="en-US" sz="2000" dirty="0" smtClean="0">
                <a:latin typeface="HGPｺﾞｼｯｸE" panose="020B0900000000000000" pitchFamily="50" charset="-128"/>
                <a:ea typeface="HGPｺﾞｼｯｸE" panose="020B0900000000000000" pitchFamily="50" charset="-128"/>
              </a:rPr>
              <a:t>平成３０年度　中小企業人材支援</a:t>
            </a:r>
            <a:r>
              <a:rPr lang="ja-JP" altLang="en-US" sz="2000" dirty="0" smtClean="0">
                <a:latin typeface="HGPｺﾞｼｯｸE" panose="020B0900000000000000" pitchFamily="50" charset="-128"/>
                <a:ea typeface="HGPｺﾞｼｯｸE" panose="020B0900000000000000" pitchFamily="50" charset="-128"/>
              </a:rPr>
              <a:t>センター（大阪</a:t>
            </a:r>
            <a:r>
              <a:rPr lang="ja-JP" altLang="en-US" sz="2000" dirty="0">
                <a:latin typeface="HGPｺﾞｼｯｸE" panose="020B0900000000000000" pitchFamily="50" charset="-128"/>
                <a:ea typeface="HGPｺﾞｼｯｸE" panose="020B0900000000000000" pitchFamily="50" charset="-128"/>
              </a:rPr>
              <a:t>働き方改革支援センター）</a:t>
            </a:r>
            <a:r>
              <a:rPr kumimoji="1" lang="ja-JP" altLang="en-US" sz="2000" dirty="0" smtClean="0">
                <a:latin typeface="HGPｺﾞｼｯｸE" panose="020B0900000000000000" pitchFamily="50" charset="-128"/>
                <a:ea typeface="HGPｺﾞｼｯｸE" panose="020B0900000000000000" pitchFamily="50" charset="-128"/>
              </a:rPr>
              <a:t>　概要</a:t>
            </a:r>
            <a:endParaRPr kumimoji="1" lang="ja-JP" altLang="en-US" sz="2000" dirty="0">
              <a:latin typeface="HGPｺﾞｼｯｸE" panose="020B0900000000000000" pitchFamily="50" charset="-128"/>
              <a:ea typeface="HGPｺﾞｼｯｸE" panose="020B0900000000000000" pitchFamily="50" charset="-128"/>
            </a:endParaRPr>
          </a:p>
        </p:txBody>
      </p:sp>
      <p:grpSp>
        <p:nvGrpSpPr>
          <p:cNvPr id="17" name="グループ化 16"/>
          <p:cNvGrpSpPr/>
          <p:nvPr/>
        </p:nvGrpSpPr>
        <p:grpSpPr>
          <a:xfrm>
            <a:off x="101537" y="1022491"/>
            <a:ext cx="8912785" cy="1836603"/>
            <a:chOff x="69621" y="877951"/>
            <a:chExt cx="8496944" cy="1777437"/>
          </a:xfrm>
        </p:grpSpPr>
        <p:sp>
          <p:nvSpPr>
            <p:cNvPr id="15" name="正方形/長方形 14"/>
            <p:cNvSpPr/>
            <p:nvPr/>
          </p:nvSpPr>
          <p:spPr>
            <a:xfrm>
              <a:off x="69621" y="1068152"/>
              <a:ext cx="8496944" cy="13167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222002" y="877951"/>
              <a:ext cx="1800200" cy="391398"/>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設置の目的</a:t>
              </a:r>
              <a:endParaRPr kumimoji="1" lang="ja-JP" altLang="en-US" b="1" dirty="0">
                <a:solidFill>
                  <a:schemeClr val="tx1"/>
                </a:solidFill>
              </a:endParaRPr>
            </a:p>
          </p:txBody>
        </p:sp>
        <p:sp>
          <p:nvSpPr>
            <p:cNvPr id="16" name="テキスト ボックス 15"/>
            <p:cNvSpPr txBox="1"/>
            <p:nvPr/>
          </p:nvSpPr>
          <p:spPr>
            <a:xfrm>
              <a:off x="101537" y="1300118"/>
              <a:ext cx="8430903" cy="1355270"/>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700" dirty="0"/>
                <a:t>労働</a:t>
              </a:r>
              <a:r>
                <a:rPr lang="ja-JP" altLang="en-US" sz="1700" dirty="0" smtClean="0"/>
                <a:t>市場の大幅</a:t>
              </a:r>
              <a:r>
                <a:rPr lang="ja-JP" altLang="en-US" sz="1700" dirty="0"/>
                <a:t>な改善が</a:t>
              </a:r>
              <a:r>
                <a:rPr lang="ja-JP" altLang="en-US" sz="1700" dirty="0" smtClean="0"/>
                <a:t>見られる一方、企業の人材不足はますます深刻化している</a:t>
              </a:r>
              <a:endParaRPr kumimoji="1" lang="en-US" altLang="ja-JP" sz="1700" dirty="0" smtClean="0"/>
            </a:p>
            <a:p>
              <a:pPr marL="285750" indent="-285750">
                <a:buFont typeface="Wingdings" panose="05000000000000000000" pitchFamily="2" charset="2"/>
                <a:buChar char="Ø"/>
              </a:pPr>
              <a:r>
                <a:rPr lang="ja-JP" altLang="en-US" sz="1700" dirty="0" smtClean="0"/>
                <a:t>人材確保に関する相談窓口を設置し、業界のイメージアップや働く環境整備を支援</a:t>
              </a:r>
              <a:endParaRPr lang="en-US" altLang="ja-JP" sz="1700" dirty="0" smtClean="0"/>
            </a:p>
            <a:p>
              <a:pPr marL="285750" indent="-285750">
                <a:buFont typeface="Wingdings" panose="05000000000000000000" pitchFamily="2" charset="2"/>
                <a:buChar char="Ø"/>
              </a:pPr>
              <a:r>
                <a:rPr lang="ja-JP" altLang="en-US" sz="1700" dirty="0" smtClean="0"/>
                <a:t>平成３０年</a:t>
              </a:r>
              <a:r>
                <a:rPr lang="ja-JP" altLang="en-US" sz="1700" dirty="0"/>
                <a:t>度</a:t>
              </a:r>
              <a:r>
                <a:rPr lang="ja-JP" altLang="en-US" sz="1700" dirty="0" smtClean="0"/>
                <a:t>はセミナーやコンサルティング、求職者との交流会等を通じて、企業の人材確保力をＵＰさせる支援を充実</a:t>
              </a:r>
              <a:endParaRPr lang="en-US" altLang="ja-JP" sz="1700" dirty="0" smtClean="0"/>
            </a:p>
            <a:p>
              <a:pPr marL="285750" indent="-285750">
                <a:buFont typeface="Wingdings" panose="05000000000000000000" pitchFamily="2" charset="2"/>
                <a:buChar char="Ø"/>
              </a:pPr>
              <a:endParaRPr lang="en-US" altLang="ja-JP" sz="1700" dirty="0" smtClean="0"/>
            </a:p>
          </p:txBody>
        </p:sp>
      </p:grpSp>
      <p:sp>
        <p:nvSpPr>
          <p:cNvPr id="18" name="角丸四角形 17"/>
          <p:cNvSpPr/>
          <p:nvPr/>
        </p:nvSpPr>
        <p:spPr>
          <a:xfrm>
            <a:off x="3131840" y="2866970"/>
            <a:ext cx="5856533" cy="129153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6350">
                <a:solidFill>
                  <a:schemeClr val="tx1"/>
                </a:solidFill>
              </a:ln>
            </a:endParaRPr>
          </a:p>
        </p:txBody>
      </p:sp>
      <p:pic>
        <p:nvPicPr>
          <p:cNvPr id="1026" name="Picture 2" descr="D:\konyaD\Desktop\作業中\busi_worker_point_sid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1268" y="3005391"/>
            <a:ext cx="608196" cy="790867"/>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3347863" y="2697693"/>
            <a:ext cx="5470845" cy="338554"/>
          </a:xfrm>
          <a:prstGeom prst="rect">
            <a:avLst/>
          </a:prstGeom>
          <a:solidFill>
            <a:schemeClr val="accent1">
              <a:lumMod val="75000"/>
            </a:schemeClr>
          </a:solidFill>
          <a:ln>
            <a:solidFill>
              <a:schemeClr val="tx1"/>
            </a:solidFill>
          </a:ln>
        </p:spPr>
        <p:txBody>
          <a:bodyPr wrap="square" rtlCol="0">
            <a:spAutoFit/>
          </a:bodyPr>
          <a:lstStyle/>
          <a:p>
            <a:pPr algn="ctr"/>
            <a:r>
              <a:rPr kumimoji="1" lang="ja-JP" altLang="en-US" sz="1600" dirty="0" smtClean="0">
                <a:solidFill>
                  <a:schemeClr val="bg1"/>
                </a:solidFill>
                <a:latin typeface="HGPｺﾞｼｯｸE" panose="020B0900000000000000" pitchFamily="50" charset="-128"/>
                <a:ea typeface="HGPｺﾞｼｯｸE" panose="020B0900000000000000" pitchFamily="50" charset="-128"/>
              </a:rPr>
              <a:t>中小企業人材支援センター</a:t>
            </a:r>
            <a:r>
              <a:rPr lang="ja-JP" altLang="en-US" sz="1600" dirty="0" smtClean="0">
                <a:solidFill>
                  <a:schemeClr val="bg1"/>
                </a:solidFill>
                <a:latin typeface="HGPｺﾞｼｯｸE" panose="020B0900000000000000" pitchFamily="50" charset="-128"/>
                <a:ea typeface="HGPｺﾞｼｯｸE" panose="020B0900000000000000" pitchFamily="50" charset="-128"/>
              </a:rPr>
              <a:t>（大阪</a:t>
            </a:r>
            <a:r>
              <a:rPr lang="ja-JP" altLang="en-US" sz="1600" dirty="0">
                <a:solidFill>
                  <a:schemeClr val="bg1"/>
                </a:solidFill>
                <a:latin typeface="HGPｺﾞｼｯｸE" panose="020B0900000000000000" pitchFamily="50" charset="-128"/>
                <a:ea typeface="HGPｺﾞｼｯｸE" panose="020B0900000000000000" pitchFamily="50" charset="-128"/>
              </a:rPr>
              <a:t>働き方改革支援</a:t>
            </a:r>
            <a:r>
              <a:rPr lang="ja-JP" altLang="en-US" sz="1600" dirty="0" smtClean="0">
                <a:solidFill>
                  <a:schemeClr val="bg1"/>
                </a:solidFill>
                <a:latin typeface="HGPｺﾞｼｯｸE" panose="020B0900000000000000" pitchFamily="50" charset="-128"/>
                <a:ea typeface="HGPｺﾞｼｯｸE" panose="020B0900000000000000" pitchFamily="50" charset="-128"/>
              </a:rPr>
              <a:t>センター）</a:t>
            </a:r>
            <a:endParaRPr kumimoji="1" lang="ja-JP" altLang="en-US" sz="1600" dirty="0">
              <a:solidFill>
                <a:schemeClr val="bg1"/>
              </a:solidFill>
              <a:latin typeface="HGPｺﾞｼｯｸE" panose="020B0900000000000000" pitchFamily="50" charset="-128"/>
              <a:ea typeface="HGPｺﾞｼｯｸE" panose="020B0900000000000000" pitchFamily="50" charset="-128"/>
            </a:endParaRPr>
          </a:p>
        </p:txBody>
      </p:sp>
      <p:pic>
        <p:nvPicPr>
          <p:cNvPr id="1028" name="Picture 4" descr="D:\konyaD\Desktop\作業中\th_business_icon_simple_company.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78739" y="5325744"/>
            <a:ext cx="445908" cy="445908"/>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p:cNvSpPr txBox="1"/>
          <p:nvPr/>
        </p:nvSpPr>
        <p:spPr>
          <a:xfrm>
            <a:off x="212468" y="4675750"/>
            <a:ext cx="3041330" cy="353943"/>
          </a:xfrm>
          <a:prstGeom prst="rect">
            <a:avLst/>
          </a:prstGeom>
          <a:noFill/>
        </p:spPr>
        <p:txBody>
          <a:bodyPr wrap="square" rtlCol="0">
            <a:spAutoFit/>
          </a:bodyPr>
          <a:lstStyle/>
          <a:p>
            <a:r>
              <a:rPr kumimoji="1" lang="ja-JP" altLang="en-US" sz="1700" dirty="0" smtClean="0"/>
              <a:t>大学生、フリーター、女性　等</a:t>
            </a:r>
            <a:endParaRPr kumimoji="1" lang="ja-JP" altLang="en-US" sz="1700" dirty="0"/>
          </a:p>
        </p:txBody>
      </p:sp>
      <p:sp>
        <p:nvSpPr>
          <p:cNvPr id="27" name="テキスト ボックス 26"/>
          <p:cNvSpPr txBox="1"/>
          <p:nvPr/>
        </p:nvSpPr>
        <p:spPr>
          <a:xfrm>
            <a:off x="3221948" y="2859094"/>
            <a:ext cx="5922358" cy="1169551"/>
          </a:xfrm>
          <a:prstGeom prst="rect">
            <a:avLst/>
          </a:prstGeom>
          <a:noFill/>
        </p:spPr>
        <p:txBody>
          <a:bodyPr wrap="square" rtlCol="0">
            <a:spAutoFit/>
          </a:bodyPr>
          <a:lstStyle/>
          <a:p>
            <a:endParaRPr kumimoji="1" lang="en-US" altLang="ja-JP" sz="1400" dirty="0" smtClean="0"/>
          </a:p>
          <a:p>
            <a:r>
              <a:rPr kumimoji="1" lang="ja-JP" altLang="en-US" sz="1400" dirty="0" smtClean="0"/>
              <a:t>・人材確保に関するコンサルティング、セミナーの実施</a:t>
            </a:r>
            <a:endParaRPr kumimoji="1" lang="en-US" altLang="ja-JP" sz="1400" dirty="0" smtClean="0"/>
          </a:p>
          <a:p>
            <a:r>
              <a:rPr lang="ja-JP" altLang="en-US" sz="1400" dirty="0" smtClean="0"/>
              <a:t>・ワークアップ計画の実施</a:t>
            </a:r>
            <a:endParaRPr lang="en-US" altLang="ja-JP" sz="1400" dirty="0" smtClean="0"/>
          </a:p>
          <a:p>
            <a:r>
              <a:rPr lang="ja-JP" altLang="en-US" sz="1400" dirty="0" smtClean="0"/>
              <a:t>・支援の効果を検証するための企業及び求職者調査</a:t>
            </a:r>
            <a:endParaRPr lang="en-US" altLang="ja-JP" sz="1400" dirty="0" smtClean="0"/>
          </a:p>
          <a:p>
            <a:r>
              <a:rPr kumimoji="1" lang="ja-JP" altLang="en-US" sz="1400" dirty="0" smtClean="0"/>
              <a:t>・ＯＳＡＫＡしごとフィールドの求職者支援と連携し、企業の人材確保を支援</a:t>
            </a:r>
            <a:endParaRPr kumimoji="1" lang="ja-JP" altLang="en-US" sz="1400" dirty="0"/>
          </a:p>
        </p:txBody>
      </p:sp>
      <p:grpSp>
        <p:nvGrpSpPr>
          <p:cNvPr id="28" name="グループ化 27"/>
          <p:cNvGrpSpPr/>
          <p:nvPr/>
        </p:nvGrpSpPr>
        <p:grpSpPr>
          <a:xfrm>
            <a:off x="930919" y="5971781"/>
            <a:ext cx="6834794" cy="728517"/>
            <a:chOff x="101536" y="1445168"/>
            <a:chExt cx="8942731" cy="1268893"/>
          </a:xfrm>
        </p:grpSpPr>
        <p:sp>
          <p:nvSpPr>
            <p:cNvPr id="29" name="正方形/長方形 28"/>
            <p:cNvSpPr/>
            <p:nvPr/>
          </p:nvSpPr>
          <p:spPr>
            <a:xfrm>
              <a:off x="101536" y="1613617"/>
              <a:ext cx="8942731" cy="11004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284840" y="1445168"/>
              <a:ext cx="1234362" cy="391398"/>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ＫＰＩ</a:t>
              </a:r>
              <a:endParaRPr kumimoji="1" lang="ja-JP" altLang="en-US" b="1" dirty="0">
                <a:solidFill>
                  <a:schemeClr val="tx1"/>
                </a:solidFill>
              </a:endParaRPr>
            </a:p>
          </p:txBody>
        </p:sp>
        <p:sp>
          <p:nvSpPr>
            <p:cNvPr id="31" name="テキスト ボックス 30"/>
            <p:cNvSpPr txBox="1"/>
            <p:nvPr/>
          </p:nvSpPr>
          <p:spPr>
            <a:xfrm>
              <a:off x="121516" y="1807091"/>
              <a:ext cx="8430903" cy="455069"/>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700" dirty="0" smtClean="0"/>
                <a:t>同センターの支援を受けて人材確保に繋がった企業数：２００社</a:t>
              </a:r>
              <a:endParaRPr lang="en-US" altLang="ja-JP" sz="1700" dirty="0" smtClean="0"/>
            </a:p>
          </p:txBody>
        </p:sp>
      </p:grpSp>
      <p:sp>
        <p:nvSpPr>
          <p:cNvPr id="34" name="角丸四角形 33"/>
          <p:cNvSpPr/>
          <p:nvPr/>
        </p:nvSpPr>
        <p:spPr>
          <a:xfrm>
            <a:off x="6230" y="4401107"/>
            <a:ext cx="3341632" cy="1201991"/>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6350">
                <a:solidFill>
                  <a:schemeClr val="tx1"/>
                </a:solidFill>
              </a:ln>
            </a:endParaRPr>
          </a:p>
        </p:txBody>
      </p:sp>
      <p:pic>
        <p:nvPicPr>
          <p:cNvPr id="1029" name="Picture 5" descr="D:\konyaD\Desktop\作業中\9fb7dd1886b7c403b8b7d593df71180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468" y="5115258"/>
            <a:ext cx="840749" cy="560583"/>
          </a:xfrm>
          <a:prstGeom prst="rect">
            <a:avLst/>
          </a:prstGeom>
          <a:noFill/>
          <a:extLst>
            <a:ext uri="{909E8E84-426E-40DD-AFC4-6F175D3DCCD1}">
              <a14:hiddenFill xmlns:a14="http://schemas.microsoft.com/office/drawing/2010/main">
                <a:solidFill>
                  <a:srgbClr val="FFFFFF"/>
                </a:solidFill>
              </a14:hiddenFill>
            </a:ext>
          </a:extLst>
        </p:spPr>
      </p:pic>
      <p:sp>
        <p:nvSpPr>
          <p:cNvPr id="47" name="角丸四角形 46"/>
          <p:cNvSpPr/>
          <p:nvPr/>
        </p:nvSpPr>
        <p:spPr>
          <a:xfrm>
            <a:off x="24881" y="2750906"/>
            <a:ext cx="2703572" cy="79208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6350">
                <a:solidFill>
                  <a:schemeClr val="tx1"/>
                </a:solidFill>
              </a:ln>
            </a:endParaRPr>
          </a:p>
        </p:txBody>
      </p:sp>
      <p:sp>
        <p:nvSpPr>
          <p:cNvPr id="48" name="テキスト ボックス 47"/>
          <p:cNvSpPr txBox="1"/>
          <p:nvPr/>
        </p:nvSpPr>
        <p:spPr>
          <a:xfrm>
            <a:off x="171446" y="2700575"/>
            <a:ext cx="2353027" cy="338554"/>
          </a:xfrm>
          <a:prstGeom prst="rect">
            <a:avLst/>
          </a:prstGeom>
          <a:solidFill>
            <a:schemeClr val="bg1"/>
          </a:solidFill>
          <a:ln>
            <a:solidFill>
              <a:schemeClr val="tx1"/>
            </a:solidFill>
          </a:ln>
        </p:spPr>
        <p:txBody>
          <a:bodyPr wrap="square" rtlCol="0">
            <a:spAutoFit/>
          </a:bodyPr>
          <a:lstStyle/>
          <a:p>
            <a:pPr algn="ctr"/>
            <a:r>
              <a:rPr kumimoji="1" lang="en-US" altLang="ja-JP" sz="1600" b="1" dirty="0" smtClean="0"/>
              <a:t>OSAKA</a:t>
            </a:r>
            <a:r>
              <a:rPr kumimoji="1" lang="ja-JP" altLang="en-US" sz="1600" b="1" dirty="0" smtClean="0"/>
              <a:t>しごとフィールド</a:t>
            </a:r>
            <a:endParaRPr kumimoji="1" lang="en-US" altLang="ja-JP" sz="1600" b="1" dirty="0" smtClean="0"/>
          </a:p>
        </p:txBody>
      </p:sp>
      <p:sp>
        <p:nvSpPr>
          <p:cNvPr id="25" name="左右矢印 24"/>
          <p:cNvSpPr/>
          <p:nvPr/>
        </p:nvSpPr>
        <p:spPr>
          <a:xfrm>
            <a:off x="2565633" y="2617812"/>
            <a:ext cx="688165" cy="504080"/>
          </a:xfrm>
          <a:prstGeom prst="leftRightArrow">
            <a:avLst>
              <a:gd name="adj1" fmla="val 50000"/>
              <a:gd name="adj2" fmla="val 57042"/>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5533722" y="4369458"/>
            <a:ext cx="649405" cy="338554"/>
          </a:xfrm>
          <a:prstGeom prst="rect">
            <a:avLst/>
          </a:prstGeom>
          <a:noFill/>
        </p:spPr>
        <p:txBody>
          <a:bodyPr wrap="square" rtlCol="0">
            <a:spAutoFit/>
          </a:bodyPr>
          <a:lstStyle/>
          <a:p>
            <a:r>
              <a:rPr kumimoji="1" lang="ja-JP" altLang="en-US" sz="1600" b="1" dirty="0" smtClean="0"/>
              <a:t>連携</a:t>
            </a:r>
            <a:endParaRPr kumimoji="1" lang="ja-JP" altLang="en-US" sz="1600" b="1" dirty="0"/>
          </a:p>
        </p:txBody>
      </p:sp>
      <p:pic>
        <p:nvPicPr>
          <p:cNvPr id="1030" name="Picture 6" descr="D:\konyaD\Desktop\作業中\illust368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8024" y="4993953"/>
            <a:ext cx="1115774" cy="709536"/>
          </a:xfrm>
          <a:prstGeom prst="rect">
            <a:avLst/>
          </a:prstGeom>
          <a:noFill/>
          <a:extLst>
            <a:ext uri="{909E8E84-426E-40DD-AFC4-6F175D3DCCD1}">
              <a14:hiddenFill xmlns:a14="http://schemas.microsoft.com/office/drawing/2010/main">
                <a:solidFill>
                  <a:srgbClr val="FFFFFF"/>
                </a:solidFill>
              </a14:hiddenFill>
            </a:ext>
          </a:extLst>
        </p:spPr>
      </p:pic>
      <p:sp>
        <p:nvSpPr>
          <p:cNvPr id="54" name="テキスト ボックス 53"/>
          <p:cNvSpPr txBox="1"/>
          <p:nvPr/>
        </p:nvSpPr>
        <p:spPr>
          <a:xfrm>
            <a:off x="136749" y="2987212"/>
            <a:ext cx="2747138" cy="523220"/>
          </a:xfrm>
          <a:prstGeom prst="rect">
            <a:avLst/>
          </a:prstGeom>
          <a:noFill/>
        </p:spPr>
        <p:txBody>
          <a:bodyPr wrap="square" rtlCol="0">
            <a:spAutoFit/>
          </a:bodyPr>
          <a:lstStyle/>
          <a:p>
            <a:endParaRPr kumimoji="1" lang="en-US" altLang="ja-JP" sz="1400" dirty="0" smtClean="0"/>
          </a:p>
          <a:p>
            <a:r>
              <a:rPr kumimoji="1" lang="ja-JP" altLang="en-US" sz="1400" dirty="0" smtClean="0"/>
              <a:t>・求職者に３業界の魅力を伝える</a:t>
            </a:r>
            <a:endParaRPr kumimoji="1" lang="ja-JP" altLang="en-US" sz="1400" dirty="0"/>
          </a:p>
        </p:txBody>
      </p:sp>
      <p:sp>
        <p:nvSpPr>
          <p:cNvPr id="57" name="テキスト ボックス 56"/>
          <p:cNvSpPr txBox="1"/>
          <p:nvPr/>
        </p:nvSpPr>
        <p:spPr>
          <a:xfrm>
            <a:off x="2604393" y="2735069"/>
            <a:ext cx="649405" cy="338554"/>
          </a:xfrm>
          <a:prstGeom prst="rect">
            <a:avLst/>
          </a:prstGeom>
          <a:noFill/>
        </p:spPr>
        <p:txBody>
          <a:bodyPr wrap="square" rtlCol="0">
            <a:spAutoFit/>
          </a:bodyPr>
          <a:lstStyle/>
          <a:p>
            <a:r>
              <a:rPr lang="ja-JP" altLang="en-US" sz="1600" b="1" dirty="0"/>
              <a:t>一体</a:t>
            </a:r>
            <a:endParaRPr kumimoji="1" lang="ja-JP" altLang="en-US" sz="1600" b="1" dirty="0"/>
          </a:p>
        </p:txBody>
      </p:sp>
      <p:sp>
        <p:nvSpPr>
          <p:cNvPr id="3" name="上矢印 2"/>
          <p:cNvSpPr/>
          <p:nvPr/>
        </p:nvSpPr>
        <p:spPr>
          <a:xfrm>
            <a:off x="153818" y="3840903"/>
            <a:ext cx="2694454" cy="528555"/>
          </a:xfrm>
          <a:prstGeom prst="up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728696" y="3943262"/>
            <a:ext cx="1683064" cy="415498"/>
          </a:xfrm>
          <a:prstGeom prst="rect">
            <a:avLst/>
          </a:prstGeom>
          <a:noFill/>
        </p:spPr>
        <p:txBody>
          <a:bodyPr wrap="square" rtlCol="0">
            <a:spAutoFit/>
          </a:bodyPr>
          <a:lstStyle/>
          <a:p>
            <a:pPr algn="ctr"/>
            <a:r>
              <a:rPr kumimoji="1" lang="ja-JP" altLang="en-US" sz="1050" b="1" dirty="0" smtClean="0"/>
              <a:t>求職者の掘り起こし</a:t>
            </a:r>
            <a:endParaRPr kumimoji="1" lang="en-US" altLang="ja-JP" sz="1050" b="1" dirty="0" smtClean="0"/>
          </a:p>
          <a:p>
            <a:pPr algn="ctr"/>
            <a:r>
              <a:rPr lang="ja-JP" altLang="en-US" sz="1050" b="1" dirty="0" smtClean="0"/>
              <a:t>ＯＳＦへの誘導</a:t>
            </a:r>
            <a:endParaRPr kumimoji="1" lang="ja-JP" altLang="en-US" sz="1050" b="1" dirty="0"/>
          </a:p>
        </p:txBody>
      </p:sp>
      <p:pic>
        <p:nvPicPr>
          <p:cNvPr id="1027" name="Picture 3" descr="C:\Users\FujiwaraYumi\AppData\Local\Microsoft\Windows\Temporary Internet Files\Content.IE5\DYE7Q1DG\lgi01a2013102117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4350" y="5000764"/>
            <a:ext cx="471755" cy="748957"/>
          </a:xfrm>
          <a:prstGeom prst="rect">
            <a:avLst/>
          </a:prstGeom>
          <a:noFill/>
          <a:extLst>
            <a:ext uri="{909E8E84-426E-40DD-AFC4-6F175D3DCCD1}">
              <a14:hiddenFill xmlns:a14="http://schemas.microsoft.com/office/drawing/2010/main">
                <a:solidFill>
                  <a:srgbClr val="FFFFFF"/>
                </a:solidFill>
              </a14:hiddenFill>
            </a:ext>
          </a:extLst>
        </p:spPr>
      </p:pic>
      <p:sp>
        <p:nvSpPr>
          <p:cNvPr id="68" name="テキスト ボックス 67"/>
          <p:cNvSpPr txBox="1"/>
          <p:nvPr/>
        </p:nvSpPr>
        <p:spPr>
          <a:xfrm>
            <a:off x="3800144" y="5179366"/>
            <a:ext cx="4341055" cy="738664"/>
          </a:xfrm>
          <a:prstGeom prst="rect">
            <a:avLst/>
          </a:prstGeom>
          <a:noFill/>
        </p:spPr>
        <p:txBody>
          <a:bodyPr wrap="square" rtlCol="0">
            <a:spAutoFit/>
          </a:bodyPr>
          <a:lstStyle/>
          <a:p>
            <a:endParaRPr kumimoji="1" lang="en-US" altLang="ja-JP" sz="1400" dirty="0" smtClean="0"/>
          </a:p>
          <a:p>
            <a:r>
              <a:rPr lang="ja-JP" altLang="en-US" sz="1400" dirty="0"/>
              <a:t>・中小企業人材支援センターの</a:t>
            </a:r>
            <a:r>
              <a:rPr kumimoji="1" lang="ja-JP" altLang="en-US" sz="1400" dirty="0" smtClean="0"/>
              <a:t>事業ＰＲ</a:t>
            </a:r>
            <a:endParaRPr kumimoji="1" lang="en-US" altLang="ja-JP" sz="1400" dirty="0" smtClean="0"/>
          </a:p>
          <a:p>
            <a:r>
              <a:rPr lang="ja-JP" altLang="en-US" sz="1400" dirty="0" smtClean="0"/>
              <a:t>・先進事例の紹介や、講師の派遣</a:t>
            </a:r>
            <a:endParaRPr kumimoji="1" lang="ja-JP" altLang="en-US" sz="1400" dirty="0"/>
          </a:p>
        </p:txBody>
      </p:sp>
      <p:sp>
        <p:nvSpPr>
          <p:cNvPr id="42" name="テキスト ボックス 41"/>
          <p:cNvSpPr txBox="1"/>
          <p:nvPr/>
        </p:nvSpPr>
        <p:spPr>
          <a:xfrm>
            <a:off x="107504" y="241410"/>
            <a:ext cx="8799665" cy="369332"/>
          </a:xfrm>
          <a:prstGeom prst="rect">
            <a:avLst/>
          </a:prstGeom>
          <a:noFill/>
        </p:spPr>
        <p:txBody>
          <a:bodyPr wrap="square" rtlCol="0">
            <a:spAutoFit/>
          </a:bodyPr>
          <a:lstStyle/>
          <a:p>
            <a:r>
              <a:rPr kumimoji="1" lang="ja-JP" altLang="en-US" b="1" u="sng" dirty="0" smtClean="0">
                <a:latin typeface="メイリオ" panose="020B0604030504040204" pitchFamily="50" charset="-128"/>
                <a:ea typeface="メイリオ" panose="020B0604030504040204" pitchFamily="50" charset="-128"/>
                <a:cs typeface="メイリオ" panose="020B0604030504040204" pitchFamily="50" charset="-128"/>
              </a:rPr>
              <a:t>大阪府の取組：</a:t>
            </a:r>
            <a:r>
              <a:rPr lang="ja-JP" altLang="en-US" b="1" u="sng" dirty="0">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b="1" u="sng" dirty="0" smtClean="0">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b="1" u="sng" dirty="0" smtClean="0">
                <a:latin typeface="メイリオ" panose="020B0604030504040204" pitchFamily="50" charset="-128"/>
                <a:ea typeface="メイリオ" panose="020B0604030504040204" pitchFamily="50" charset="-128"/>
                <a:cs typeface="メイリオ" panose="020B0604030504040204" pitchFamily="50" charset="-128"/>
              </a:rPr>
              <a:t>年度ＯＳＡＫＡしごとフィールドを軸とした企業の環境整備</a:t>
            </a:r>
            <a:endParaRPr kumimoji="1" lang="ja-JP" altLang="en-US"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テキスト ボックス 42"/>
          <p:cNvSpPr txBox="1"/>
          <p:nvPr/>
        </p:nvSpPr>
        <p:spPr>
          <a:xfrm>
            <a:off x="8676456" y="6381328"/>
            <a:ext cx="216024" cy="369332"/>
          </a:xfrm>
          <a:prstGeom prst="rect">
            <a:avLst/>
          </a:prstGeom>
          <a:noFill/>
        </p:spPr>
        <p:txBody>
          <a:bodyPr wrap="square" rtlCol="0">
            <a:spAutoFit/>
          </a:bodyPr>
          <a:lstStyle/>
          <a:p>
            <a:r>
              <a:rPr kumimoji="1"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５</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1025620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角丸四角形 76"/>
          <p:cNvSpPr/>
          <p:nvPr/>
        </p:nvSpPr>
        <p:spPr>
          <a:xfrm>
            <a:off x="35496" y="1956993"/>
            <a:ext cx="1910308" cy="17586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年度スケジュール</a:t>
            </a:r>
          </a:p>
        </p:txBody>
      </p:sp>
      <p:sp>
        <p:nvSpPr>
          <p:cNvPr id="6" name="正方形/長方形 5"/>
          <p:cNvSpPr/>
          <p:nvPr/>
        </p:nvSpPr>
        <p:spPr>
          <a:xfrm>
            <a:off x="-108520" y="-27384"/>
            <a:ext cx="9361040"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　職場環境改善のためのプログラム（パッションプログラム）事業概要</a:t>
            </a:r>
          </a:p>
        </p:txBody>
      </p:sp>
      <p:sp>
        <p:nvSpPr>
          <p:cNvPr id="5" name="正方形/長方形 4"/>
          <p:cNvSpPr/>
          <p:nvPr/>
        </p:nvSpPr>
        <p:spPr>
          <a:xfrm>
            <a:off x="43976" y="1270501"/>
            <a:ext cx="8967120" cy="646331"/>
          </a:xfrm>
          <a:prstGeom prst="rect">
            <a:avLst/>
          </a:prstGeom>
        </p:spPr>
        <p:txBody>
          <a:bodyPr wrap="square">
            <a:spAutoFit/>
          </a:bodyPr>
          <a:lstStyle/>
          <a:p>
            <a:pPr algn="just"/>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・若者が「魅⼒に感じる」職場づくりを推進するため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のプログラムを提供。職場</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環境改善（ハード、ソフト）だけでなく、魅⼒発信の⼟台となる広報</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組織づくり</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も取組む。業界</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団体から推薦を受けた企業に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対して「職場環境充実ワークアップ計画（</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STEP1</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２）」と「魅力発信力向上ワークアップ計画（</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STEP3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）」を実施する。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983" y="2613161"/>
            <a:ext cx="673658" cy="515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正方形/長方形 12"/>
          <p:cNvSpPr/>
          <p:nvPr/>
        </p:nvSpPr>
        <p:spPr>
          <a:xfrm>
            <a:off x="59169" y="565671"/>
            <a:ext cx="8865290" cy="461665"/>
          </a:xfrm>
          <a:prstGeom prst="rect">
            <a:avLst/>
          </a:prstGeom>
        </p:spPr>
        <p:txBody>
          <a:bodyPr wrap="square">
            <a:spAutoFit/>
          </a:bodyPr>
          <a:lstStyle/>
          <a:p>
            <a:pPr algn="just"/>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製造・運輸・建設の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業界の企業に、女性、若者の採用、定着に効果的な職場環境整備を推奨し、自社の魅力を見つけ、それを伝える広報力を身につけてもらう。プログラム受講企業を「大阪人材確保推進会議</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E</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カンパニー（仮称）に認定し、業界のイメージアップを推進する。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35496" y="379263"/>
            <a:ext cx="8975600" cy="672543"/>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35496" y="1092020"/>
            <a:ext cx="8975600" cy="771759"/>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9545377" y="1628800"/>
            <a:ext cx="8996175" cy="2769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9952844" y="1628800"/>
            <a:ext cx="442750"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10693200" y="1628800"/>
            <a:ext cx="492443"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７</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11430266" y="1628800"/>
            <a:ext cx="492443"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８</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12160484" y="1628800"/>
            <a:ext cx="492443" cy="276999"/>
          </a:xfrm>
          <a:prstGeom prst="rect">
            <a:avLst/>
          </a:prstGeom>
          <a:noFill/>
        </p:spPr>
        <p:txBody>
          <a:bodyPr wrap="none" rtlCol="0">
            <a:spAutoFit/>
          </a:bodyPr>
          <a:lstStyle/>
          <a:p>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９</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12843302" y="1628800"/>
            <a:ext cx="546945" cy="276999"/>
          </a:xfrm>
          <a:prstGeom prst="rect">
            <a:avLst/>
          </a:prstGeom>
          <a:noFill/>
        </p:spPr>
        <p:txBody>
          <a:bodyPr wrap="none" rtlCol="0">
            <a:spAutoFit/>
          </a:bodyPr>
          <a:lstStyle/>
          <a:p>
            <a:r>
              <a:rPr lang="en-US" altLang="ja-JP" sz="1200" b="1"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13573520" y="1628800"/>
            <a:ext cx="546945" cy="276999"/>
          </a:xfrm>
          <a:prstGeom prst="rect">
            <a:avLst/>
          </a:prstGeom>
          <a:noFill/>
        </p:spPr>
        <p:txBody>
          <a:bodyPr wrap="none" rtlCol="0">
            <a:spAutoFit/>
          </a:bodyPr>
          <a:lstStyle/>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14310586" y="1628800"/>
            <a:ext cx="546945" cy="276999"/>
          </a:xfrm>
          <a:prstGeom prst="rect">
            <a:avLst/>
          </a:prstGeom>
          <a:noFill/>
        </p:spPr>
        <p:txBody>
          <a:bodyPr wrap="none" rtlCol="0">
            <a:spAutoFit/>
          </a:bodyPr>
          <a:lstStyle/>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15040804" y="1628800"/>
            <a:ext cx="442750" cy="276999"/>
          </a:xfrm>
          <a:prstGeom prst="rect">
            <a:avLst/>
          </a:prstGeom>
          <a:noFill/>
        </p:spPr>
        <p:txBody>
          <a:bodyPr wrap="none" rtlCol="0">
            <a:spAutoFit/>
          </a:bodyPr>
          <a:lstStyle/>
          <a:p>
            <a:r>
              <a:rPr lang="en-US" altLang="ja-JP" sz="1200" b="1"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15733760" y="1628800"/>
            <a:ext cx="442750" cy="276999"/>
          </a:xfrm>
          <a:prstGeom prst="rect">
            <a:avLst/>
          </a:prstGeom>
          <a:noFill/>
        </p:spPr>
        <p:txBody>
          <a:bodyPr wrap="none" rtlCol="0">
            <a:spAutoFit/>
          </a:bodyPr>
          <a:lstStyle/>
          <a:p>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16416578" y="1628800"/>
            <a:ext cx="442750" cy="276999"/>
          </a:xfrm>
          <a:prstGeom prst="rect">
            <a:avLst/>
          </a:prstGeom>
          <a:noFill/>
        </p:spPr>
        <p:txBody>
          <a:bodyPr wrap="none" rtlCol="0">
            <a:spAutoFit/>
          </a:bodyPr>
          <a:lstStyle/>
          <a:p>
            <a:r>
              <a:rPr lang="en-US" altLang="ja-JP" sz="1200" b="1"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17146796" y="1628800"/>
            <a:ext cx="442750" cy="276999"/>
          </a:xfrm>
          <a:prstGeom prst="rect">
            <a:avLst/>
          </a:prstGeom>
          <a:noFill/>
        </p:spPr>
        <p:txBody>
          <a:bodyPr wrap="none" rtlCol="0">
            <a:spAutoFit/>
          </a:bodyPr>
          <a:lstStyle/>
          <a:p>
            <a:r>
              <a:rPr lang="en-US" altLang="ja-JP" sz="1200" b="1"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17883862" y="1628800"/>
            <a:ext cx="442750" cy="276999"/>
          </a:xfrm>
          <a:prstGeom prst="rect">
            <a:avLst/>
          </a:prstGeom>
          <a:noFill/>
        </p:spPr>
        <p:txBody>
          <a:bodyPr wrap="none" rtlCol="0">
            <a:spAutoFit/>
          </a:bodyPr>
          <a:lstStyle/>
          <a:p>
            <a:r>
              <a:rPr lang="en-US" altLang="ja-JP" sz="1200" b="1"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10400724" y="3879923"/>
            <a:ext cx="492443" cy="2429397"/>
          </a:xfrm>
          <a:prstGeom prst="rect">
            <a:avLst/>
          </a:prstGeom>
          <a:noFill/>
        </p:spPr>
        <p:txBody>
          <a:bodyPr vert="eaVert"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業界団体を通して企業募集を実施</a:t>
            </a:r>
          </a:p>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チェックシートをクリアした企業が</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参加</a:t>
            </a:r>
            <a:endParaRPr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二等辺三角形 30"/>
          <p:cNvSpPr/>
          <p:nvPr/>
        </p:nvSpPr>
        <p:spPr>
          <a:xfrm rot="5400000">
            <a:off x="10736947" y="5124501"/>
            <a:ext cx="646894" cy="128667"/>
          </a:xfrm>
          <a:prstGeom prst="triangle">
            <a:avLst/>
          </a:prstGeom>
          <a:solidFill>
            <a:srgbClr val="FF000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11416481" y="5739004"/>
            <a:ext cx="1541850" cy="593502"/>
          </a:xfrm>
          <a:prstGeom prst="round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11422973" y="5739004"/>
            <a:ext cx="1535358" cy="261610"/>
          </a:xfrm>
          <a:prstGeom prst="rect">
            <a:avLst/>
          </a:prstGeom>
          <a:noFill/>
        </p:spPr>
        <p:txBody>
          <a:bodyPr wrap="square" rtlCol="0">
            <a:spAutoFit/>
          </a:bodyPr>
          <a:lstStyle/>
          <a:p>
            <a:pPr algn="ct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STEP1</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11422973" y="5921977"/>
            <a:ext cx="1535358" cy="400110"/>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採用・定着の課題に対し</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セミナーを実施</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12519006" y="4973042"/>
            <a:ext cx="2088232" cy="261610"/>
          </a:xfrm>
          <a:prstGeom prst="rect">
            <a:avLst/>
          </a:prstGeom>
          <a:noFill/>
        </p:spPr>
        <p:txBody>
          <a:bodyPr wrap="square" rtlCol="0">
            <a:spAutoFit/>
          </a:bodyPr>
          <a:lstStyle/>
          <a:p>
            <a:pPr algn="ct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STEP</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12406705" y="5156006"/>
            <a:ext cx="2200533" cy="553998"/>
          </a:xfrm>
          <a:prstGeom prst="rect">
            <a:avLst/>
          </a:prstGeom>
          <a:noFill/>
        </p:spPr>
        <p:txBody>
          <a:bodyPr wrap="square" rtlCol="0">
            <a:spAutoFit/>
          </a:bodyPr>
          <a:lstStyle/>
          <a:p>
            <a:pPr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自社</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の魅力を再発見し、魅力発信のベースを作成するワークショップと、自社の職場環境を改善するセミナーを実施</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a:xfrm>
            <a:off x="12406705" y="5012231"/>
            <a:ext cx="2200533" cy="673780"/>
          </a:xfrm>
          <a:prstGeom prst="round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13429503" y="4291447"/>
            <a:ext cx="1177735" cy="261610"/>
          </a:xfrm>
          <a:prstGeom prst="rect">
            <a:avLst/>
          </a:prstGeom>
          <a:noFill/>
        </p:spPr>
        <p:txBody>
          <a:bodyPr wrap="square" rtlCol="0">
            <a:spAutoFit/>
          </a:bodyPr>
          <a:lstStyle/>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ポスターセッション</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14620500" y="3740816"/>
            <a:ext cx="1276189" cy="261610"/>
          </a:xfrm>
          <a:prstGeom prst="rect">
            <a:avLst/>
          </a:prstGeom>
          <a:noFill/>
        </p:spPr>
        <p:txBody>
          <a:bodyPr wrap="square" rtlCol="0">
            <a:spAutoFit/>
          </a:bodyPr>
          <a:lstStyle/>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合同企業説明会</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13409228" y="4291448"/>
            <a:ext cx="1198010" cy="673780"/>
          </a:xfrm>
          <a:prstGeom prst="round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角丸四角形 40"/>
          <p:cNvSpPr/>
          <p:nvPr/>
        </p:nvSpPr>
        <p:spPr>
          <a:xfrm>
            <a:off x="14653120" y="3747213"/>
            <a:ext cx="1198010" cy="673780"/>
          </a:xfrm>
          <a:prstGeom prst="round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13420240" y="4452895"/>
            <a:ext cx="1186998" cy="553998"/>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魅力発信のべースとなる自社広報ポスターの発表</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会</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14670502" y="3913295"/>
            <a:ext cx="1186998" cy="553998"/>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プログラムの効果を確認する合同企業説明会を実施</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右中かっこ 43"/>
          <p:cNvSpPr/>
          <p:nvPr/>
        </p:nvSpPr>
        <p:spPr>
          <a:xfrm rot="16200000">
            <a:off x="13564678" y="1443845"/>
            <a:ext cx="255942" cy="4473717"/>
          </a:xfrm>
          <a:prstGeom prst="rightBrace">
            <a:avLst>
              <a:gd name="adj1" fmla="val 8333"/>
              <a:gd name="adj2" fmla="val 3625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5" name="テキスト ボックス 44"/>
          <p:cNvSpPr txBox="1"/>
          <p:nvPr/>
        </p:nvSpPr>
        <p:spPr>
          <a:xfrm>
            <a:off x="12122829" y="3153735"/>
            <a:ext cx="1996059" cy="430887"/>
          </a:xfrm>
          <a:prstGeom prst="rect">
            <a:avLst/>
          </a:prstGeom>
          <a:noFill/>
        </p:spPr>
        <p:txBody>
          <a:bodyPr wrap="none" rtlCol="0">
            <a:spAutoFit/>
          </a:bodyPr>
          <a:lstStyle/>
          <a:p>
            <a:pPr algn="ctr"/>
            <a:r>
              <a:rPr kumimoji="1" lang="ja-JP" altLang="en-US" sz="1100" b="1" dirty="0" smtClean="0">
                <a:latin typeface="Meiryo UI" panose="020B0604030504040204" pitchFamily="50" charset="-128"/>
                <a:ea typeface="Meiryo UI" panose="020B0604030504040204" pitchFamily="50" charset="-128"/>
              </a:rPr>
              <a:t>職場環境充実ワークアップ計画</a:t>
            </a:r>
            <a:endParaRPr kumimoji="1" lang="en-US" altLang="ja-JP" sz="1100" b="1" dirty="0" smtClean="0">
              <a:latin typeface="Meiryo UI" panose="020B0604030504040204" pitchFamily="50" charset="-128"/>
              <a:ea typeface="Meiryo UI" panose="020B0604030504040204" pitchFamily="50" charset="-128"/>
            </a:endParaRPr>
          </a:p>
          <a:p>
            <a:pPr algn="ctr"/>
            <a:r>
              <a:rPr lang="ja-JP" altLang="en-US" sz="1100" b="1" dirty="0" smtClean="0">
                <a:latin typeface="Meiryo UI" panose="020B0604030504040204" pitchFamily="50" charset="-128"/>
                <a:ea typeface="Meiryo UI" panose="020B0604030504040204" pitchFamily="50" charset="-128"/>
              </a:rPr>
              <a:t>（パッションプログラム</a:t>
            </a:r>
            <a:r>
              <a:rPr lang="en-US" altLang="ja-JP" sz="1100" b="1" dirty="0" smtClean="0">
                <a:latin typeface="Meiryo UI" panose="020B0604030504040204" pitchFamily="50" charset="-128"/>
                <a:ea typeface="Meiryo UI" panose="020B0604030504040204" pitchFamily="50" charset="-128"/>
              </a:rPr>
              <a:t>Ⅰ</a:t>
            </a:r>
            <a:r>
              <a:rPr lang="ja-JP" altLang="en-US" sz="1100" b="1" dirty="0" smtClean="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
        <p:nvSpPr>
          <p:cNvPr id="46" name="角丸四角形 45"/>
          <p:cNvSpPr/>
          <p:nvPr/>
        </p:nvSpPr>
        <p:spPr>
          <a:xfrm>
            <a:off x="14638129" y="2714448"/>
            <a:ext cx="1529107" cy="871335"/>
          </a:xfrm>
          <a:prstGeom prst="round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14638129" y="2708920"/>
            <a:ext cx="1529107" cy="261610"/>
          </a:xfrm>
          <a:prstGeom prst="rect">
            <a:avLst/>
          </a:prstGeom>
          <a:noFill/>
        </p:spPr>
        <p:txBody>
          <a:bodyPr wrap="square" rtlCol="0">
            <a:spAutoFit/>
          </a:bodyPr>
          <a:lstStyle/>
          <a:p>
            <a:pPr algn="ct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STEP</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14607238" y="2877897"/>
            <a:ext cx="1614374" cy="707886"/>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調査データや合同企業</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説明会結果をもとにした</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広報研究会やコンサルタントによる現場指導を実施</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円/楕円 48"/>
          <p:cNvSpPr/>
          <p:nvPr/>
        </p:nvSpPr>
        <p:spPr>
          <a:xfrm>
            <a:off x="16267416" y="2552069"/>
            <a:ext cx="720000" cy="720000"/>
          </a:xfrm>
          <a:prstGeom prst="ellipse">
            <a:avLst/>
          </a:prstGeom>
          <a:solidFill>
            <a:srgbClr val="FFC000">
              <a:alpha val="53000"/>
            </a:srgbClr>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16186992" y="2753978"/>
            <a:ext cx="914400" cy="400110"/>
          </a:xfrm>
          <a:prstGeom prst="rect">
            <a:avLst/>
          </a:prstGeom>
          <a:noFill/>
        </p:spPr>
        <p:txBody>
          <a:bodyPr wrap="square" rtlCol="0">
            <a:spAutoFit/>
          </a:bodyPr>
          <a:lstStyle/>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プログラム</a:t>
            </a:r>
            <a:endParaRPr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修了</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式</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右中かっこ 50"/>
          <p:cNvSpPr/>
          <p:nvPr/>
        </p:nvSpPr>
        <p:spPr>
          <a:xfrm rot="16200000">
            <a:off x="16001880" y="1579367"/>
            <a:ext cx="235782" cy="173529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2" name="テキスト ボックス 51"/>
          <p:cNvSpPr txBox="1"/>
          <p:nvPr/>
        </p:nvSpPr>
        <p:spPr>
          <a:xfrm>
            <a:off x="15157176" y="1942958"/>
            <a:ext cx="2012089" cy="400110"/>
          </a:xfrm>
          <a:prstGeom prst="rect">
            <a:avLst/>
          </a:prstGeom>
          <a:noFill/>
        </p:spPr>
        <p:txBody>
          <a:bodyPr wrap="none" rtlCol="0">
            <a:spAutoFit/>
          </a:bodyPr>
          <a:lstStyle/>
          <a:p>
            <a:pPr algn="ctr"/>
            <a:r>
              <a:rPr lang="ja-JP" altLang="en-US" sz="1000" b="1" dirty="0">
                <a:latin typeface="Meiryo UI" panose="020B0604030504040204" pitchFamily="50" charset="-128"/>
                <a:ea typeface="Meiryo UI" panose="020B0604030504040204" pitchFamily="50" charset="-128"/>
              </a:rPr>
              <a:t>魅力</a:t>
            </a:r>
            <a:r>
              <a:rPr lang="ja-JP" altLang="en-US" sz="1000" b="1" dirty="0" smtClean="0">
                <a:latin typeface="Meiryo UI" panose="020B0604030504040204" pitchFamily="50" charset="-128"/>
                <a:ea typeface="Meiryo UI" panose="020B0604030504040204" pitchFamily="50" charset="-128"/>
              </a:rPr>
              <a:t>発信力向上</a:t>
            </a:r>
            <a:r>
              <a:rPr kumimoji="1" lang="ja-JP" altLang="en-US" sz="1000" b="1" dirty="0" smtClean="0">
                <a:latin typeface="Meiryo UI" panose="020B0604030504040204" pitchFamily="50" charset="-128"/>
                <a:ea typeface="Meiryo UI" panose="020B0604030504040204" pitchFamily="50" charset="-128"/>
              </a:rPr>
              <a:t>ワークアップ計画</a:t>
            </a:r>
            <a:endParaRPr kumimoji="1" lang="en-US" altLang="ja-JP" sz="1000" b="1" dirty="0" smtClean="0">
              <a:latin typeface="Meiryo UI" panose="020B0604030504040204" pitchFamily="50" charset="-128"/>
              <a:ea typeface="Meiryo UI" panose="020B0604030504040204" pitchFamily="50" charset="-128"/>
            </a:endParaRPr>
          </a:p>
          <a:p>
            <a:pPr algn="ctr"/>
            <a:r>
              <a:rPr lang="ja-JP" altLang="en-US" sz="1000" b="1" dirty="0" smtClean="0">
                <a:latin typeface="Meiryo UI" panose="020B0604030504040204" pitchFamily="50" charset="-128"/>
                <a:ea typeface="Meiryo UI" panose="020B0604030504040204" pitchFamily="50" charset="-128"/>
              </a:rPr>
              <a:t>（パッションプログラム</a:t>
            </a:r>
            <a:r>
              <a:rPr lang="en-US" altLang="ja-JP" sz="1000" b="1" dirty="0">
                <a:latin typeface="Meiryo UI" panose="020B0604030504040204" pitchFamily="50" charset="-128"/>
                <a:ea typeface="Meiryo UI" panose="020B0604030504040204" pitchFamily="50" charset="-128"/>
              </a:rPr>
              <a:t>Ⅱ</a:t>
            </a:r>
            <a:r>
              <a:rPr lang="ja-JP" altLang="en-US" sz="1000" b="1" dirty="0" smtClean="0">
                <a:latin typeface="Meiryo UI" panose="020B0604030504040204" pitchFamily="50" charset="-128"/>
                <a:ea typeface="Meiryo UI" panose="020B0604030504040204" pitchFamily="50" charset="-128"/>
              </a:rPr>
              <a:t>）</a:t>
            </a:r>
            <a:endParaRPr kumimoji="1" lang="ja-JP" altLang="en-US" sz="1000" b="1" dirty="0">
              <a:latin typeface="Meiryo UI" panose="020B0604030504040204" pitchFamily="50" charset="-128"/>
              <a:ea typeface="Meiryo UI" panose="020B0604030504040204" pitchFamily="50" charset="-128"/>
            </a:endParaRPr>
          </a:p>
        </p:txBody>
      </p:sp>
      <p:sp>
        <p:nvSpPr>
          <p:cNvPr id="53" name="円/楕円 52"/>
          <p:cNvSpPr/>
          <p:nvPr/>
        </p:nvSpPr>
        <p:spPr>
          <a:xfrm>
            <a:off x="17724963" y="2564904"/>
            <a:ext cx="720000" cy="720000"/>
          </a:xfrm>
          <a:prstGeom prst="ellipse">
            <a:avLst/>
          </a:prstGeom>
          <a:solidFill>
            <a:srgbClr val="FF0000">
              <a:alpha val="34000"/>
            </a:srgbClr>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p:cNvSpPr txBox="1"/>
          <p:nvPr/>
        </p:nvSpPr>
        <p:spPr>
          <a:xfrm>
            <a:off x="17665252" y="2690058"/>
            <a:ext cx="914400" cy="553998"/>
          </a:xfrm>
          <a:prstGeom prst="rect">
            <a:avLst/>
          </a:prstGeom>
          <a:noFill/>
        </p:spPr>
        <p:txBody>
          <a:bodyPr wrap="square" rtlCol="0">
            <a:spAutoFit/>
          </a:bodyPr>
          <a:lstStyle/>
          <a:p>
            <a:pPr algn="ctr"/>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E</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カンパニー（仮）</a:t>
            </a:r>
            <a:endParaRPr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認定</a:t>
            </a:r>
          </a:p>
        </p:txBody>
      </p:sp>
      <p:sp>
        <p:nvSpPr>
          <p:cNvPr id="55" name="角丸四角形 54"/>
          <p:cNvSpPr/>
          <p:nvPr/>
        </p:nvSpPr>
        <p:spPr>
          <a:xfrm>
            <a:off x="17037760" y="2507262"/>
            <a:ext cx="351664" cy="1510865"/>
          </a:xfrm>
          <a:prstGeom prst="roundRect">
            <a:avLst/>
          </a:prstGeom>
          <a:solidFill>
            <a:srgbClr val="FFFFFF"/>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17037760" y="2507262"/>
            <a:ext cx="346249" cy="1510865"/>
          </a:xfrm>
          <a:prstGeom prst="rect">
            <a:avLst/>
          </a:prstGeom>
          <a:noFill/>
        </p:spPr>
        <p:txBody>
          <a:bodyPr vert="eaVert" wrap="square" rtlCol="0">
            <a:spAutoFit/>
          </a:bodyPr>
          <a:lstStyle/>
          <a:p>
            <a:pPr algn="ct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調査結果発表</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二等辺三角形 56"/>
          <p:cNvSpPr/>
          <p:nvPr/>
        </p:nvSpPr>
        <p:spPr>
          <a:xfrm rot="5400000">
            <a:off x="17267836" y="2838732"/>
            <a:ext cx="646894" cy="172346"/>
          </a:xfrm>
          <a:prstGeom prst="triangle">
            <a:avLst/>
          </a:prstGeom>
          <a:solidFill>
            <a:srgbClr val="FF000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角丸四角形 57"/>
          <p:cNvSpPr/>
          <p:nvPr/>
        </p:nvSpPr>
        <p:spPr>
          <a:xfrm>
            <a:off x="13419365" y="3751833"/>
            <a:ext cx="1198010" cy="482022"/>
          </a:xfrm>
          <a:prstGeom prst="round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13454596" y="3731291"/>
            <a:ext cx="1177735" cy="261610"/>
          </a:xfrm>
          <a:prstGeom prst="rect">
            <a:avLst/>
          </a:prstGeom>
          <a:noFill/>
        </p:spPr>
        <p:txBody>
          <a:bodyPr wrap="square" rtlCol="0">
            <a:spAutoFit/>
          </a:bodyPr>
          <a:lstStyle/>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特別セミナー</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13429503" y="3878378"/>
            <a:ext cx="1186998" cy="400110"/>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特別講師を招いた特別セミナーを実施</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右矢印 60"/>
          <p:cNvSpPr/>
          <p:nvPr/>
        </p:nvSpPr>
        <p:spPr>
          <a:xfrm rot="20561362">
            <a:off x="13683228" y="5261390"/>
            <a:ext cx="4348542" cy="520688"/>
          </a:xfrm>
          <a:prstGeom prst="rightArrow">
            <a:avLst/>
          </a:prstGeom>
          <a:gradFill flip="none" rotWithShape="1">
            <a:gsLst>
              <a:gs pos="0">
                <a:schemeClr val="accent1">
                  <a:tint val="66000"/>
                  <a:satMod val="160000"/>
                </a:schemeClr>
              </a:gs>
              <a:gs pos="0">
                <a:srgbClr val="FF0000"/>
              </a:gs>
              <a:gs pos="95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12185092" y="4409752"/>
            <a:ext cx="1061138" cy="461665"/>
          </a:xfrm>
          <a:prstGeom prst="rect">
            <a:avLst/>
          </a:prstGeom>
          <a:noFill/>
        </p:spPr>
        <p:txBody>
          <a:bodyPr wrap="square" rtlCol="0">
            <a:spAutoFit/>
          </a:bodyPr>
          <a:lstStyle/>
          <a:p>
            <a:pPr algn="just"/>
            <a:r>
              <a:rPr kumimoji="1" lang="ja-JP" altLang="en-US" sz="800" dirty="0" smtClean="0">
                <a:latin typeface="Meiryo UI" panose="020B0604030504040204" pitchFamily="50" charset="-128"/>
                <a:ea typeface="Meiryo UI" panose="020B0604030504040204" pitchFamily="50" charset="-128"/>
              </a:rPr>
              <a:t>各社の社員が自社の魅力を伝えるポスター制作を実施</a:t>
            </a:r>
            <a:endParaRPr kumimoji="1" lang="ja-JP" altLang="en-US" sz="800" dirty="0">
              <a:latin typeface="Meiryo UI" panose="020B0604030504040204" pitchFamily="50" charset="-128"/>
              <a:ea typeface="Meiryo UI" panose="020B0604030504040204" pitchFamily="50" charset="-128"/>
            </a:endParaRPr>
          </a:p>
        </p:txBody>
      </p:sp>
      <p:sp>
        <p:nvSpPr>
          <p:cNvPr id="63" name="右矢印 62"/>
          <p:cNvSpPr/>
          <p:nvPr/>
        </p:nvSpPr>
        <p:spPr>
          <a:xfrm>
            <a:off x="13253224" y="4452895"/>
            <a:ext cx="123111" cy="387286"/>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右矢印 63"/>
          <p:cNvSpPr/>
          <p:nvPr/>
        </p:nvSpPr>
        <p:spPr>
          <a:xfrm rot="16200000">
            <a:off x="12896775" y="4732910"/>
            <a:ext cx="123112" cy="387286"/>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右矢印 64"/>
          <p:cNvSpPr/>
          <p:nvPr/>
        </p:nvSpPr>
        <p:spPr>
          <a:xfrm>
            <a:off x="12288515" y="5076931"/>
            <a:ext cx="123111" cy="387286"/>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右矢印 65"/>
          <p:cNvSpPr/>
          <p:nvPr/>
        </p:nvSpPr>
        <p:spPr>
          <a:xfrm rot="16200000">
            <a:off x="11838560" y="5453066"/>
            <a:ext cx="123112" cy="387286"/>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p:cNvSpPr txBox="1"/>
          <p:nvPr/>
        </p:nvSpPr>
        <p:spPr>
          <a:xfrm>
            <a:off x="11178543" y="5006485"/>
            <a:ext cx="1151592" cy="584775"/>
          </a:xfrm>
          <a:prstGeom prst="rect">
            <a:avLst/>
          </a:prstGeom>
          <a:noFill/>
        </p:spPr>
        <p:txBody>
          <a:bodyPr wrap="square" rtlCol="0">
            <a:spAutoFit/>
          </a:bodyPr>
          <a:lstStyle/>
          <a:p>
            <a:pPr algn="just"/>
            <a:r>
              <a:rPr kumimoji="1" lang="ja-JP" altLang="en-US" sz="800" dirty="0" smtClean="0">
                <a:latin typeface="Meiryo UI" panose="020B0604030504040204" pitchFamily="50" charset="-128"/>
                <a:ea typeface="Meiryo UI" panose="020B0604030504040204" pitchFamily="50" charset="-128"/>
              </a:rPr>
              <a:t>社員が自社の魅力を再認識する機会提供。職場環境改善の一つとして取組む</a:t>
            </a:r>
            <a:endParaRPr kumimoji="1" lang="ja-JP" altLang="en-US" sz="800" dirty="0">
              <a:latin typeface="Meiryo UI" panose="020B0604030504040204" pitchFamily="50" charset="-128"/>
              <a:ea typeface="Meiryo UI" panose="020B0604030504040204" pitchFamily="50" charset="-128"/>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3" y="2179464"/>
            <a:ext cx="8910513" cy="4653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角丸四角形 71"/>
          <p:cNvSpPr/>
          <p:nvPr/>
        </p:nvSpPr>
        <p:spPr>
          <a:xfrm>
            <a:off x="47800" y="1100045"/>
            <a:ext cx="1605780" cy="19110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年度　概　要</a:t>
            </a:r>
          </a:p>
        </p:txBody>
      </p:sp>
      <p:sp>
        <p:nvSpPr>
          <p:cNvPr id="74" name="角丸四角形 73"/>
          <p:cNvSpPr/>
          <p:nvPr/>
        </p:nvSpPr>
        <p:spPr>
          <a:xfrm>
            <a:off x="51562" y="380448"/>
            <a:ext cx="1584176" cy="19110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Meiryo UI" panose="020B0604030504040204" pitchFamily="50" charset="-128"/>
                <a:ea typeface="Meiryo UI" panose="020B0604030504040204" pitchFamily="50" charset="-128"/>
              </a:rPr>
              <a:t>目　的・　狙　</a:t>
            </a:r>
            <a:r>
              <a:rPr lang="ja-JP" altLang="en-US" sz="1200" b="1" dirty="0" err="1">
                <a:solidFill>
                  <a:schemeClr val="bg1"/>
                </a:solidFill>
                <a:latin typeface="Meiryo UI" panose="020B0604030504040204" pitchFamily="50" charset="-128"/>
                <a:ea typeface="Meiryo UI" panose="020B0604030504040204" pitchFamily="50" charset="-128"/>
              </a:rPr>
              <a:t>い</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78" name="円/楕円 77"/>
          <p:cNvSpPr/>
          <p:nvPr/>
        </p:nvSpPr>
        <p:spPr>
          <a:xfrm>
            <a:off x="3347864" y="6309320"/>
            <a:ext cx="635847" cy="438461"/>
          </a:xfrm>
          <a:prstGeom prst="ellipse">
            <a:avLst/>
          </a:prstGeom>
          <a:solidFill>
            <a:srgbClr val="00B0F0">
              <a:alpha val="53000"/>
            </a:srgbClr>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78</a:t>
            </a:r>
            <a:r>
              <a:rPr kumimoji="1" lang="ja-JP" altLang="en-US" sz="900" dirty="0" smtClean="0">
                <a:solidFill>
                  <a:schemeClr val="tx1"/>
                </a:solidFill>
                <a:latin typeface="Meiryo UI" panose="020B0604030504040204" pitchFamily="50" charset="-128"/>
                <a:ea typeface="Meiryo UI" panose="020B0604030504040204" pitchFamily="50" charset="-128"/>
              </a:rPr>
              <a:t>社</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79" name="円/楕円 78"/>
          <p:cNvSpPr/>
          <p:nvPr/>
        </p:nvSpPr>
        <p:spPr>
          <a:xfrm>
            <a:off x="4841959" y="5956644"/>
            <a:ext cx="635847" cy="438461"/>
          </a:xfrm>
          <a:prstGeom prst="ellipse">
            <a:avLst/>
          </a:prstGeom>
          <a:solidFill>
            <a:srgbClr val="00B0F0">
              <a:alpha val="53000"/>
            </a:srgbClr>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schemeClr val="tx1"/>
                </a:solidFill>
                <a:latin typeface="Meiryo UI" panose="020B0604030504040204" pitchFamily="50" charset="-128"/>
                <a:ea typeface="Meiryo UI" panose="020B0604030504040204" pitchFamily="50" charset="-128"/>
              </a:rPr>
              <a:t>35</a:t>
            </a:r>
            <a:r>
              <a:rPr kumimoji="1" lang="ja-JP" altLang="en-US" sz="900" dirty="0" smtClean="0">
                <a:solidFill>
                  <a:schemeClr val="tx1"/>
                </a:solidFill>
                <a:latin typeface="Meiryo UI" panose="020B0604030504040204" pitchFamily="50" charset="-128"/>
                <a:ea typeface="Meiryo UI" panose="020B0604030504040204" pitchFamily="50" charset="-128"/>
              </a:rPr>
              <a:t>社</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80" name="円/楕円 79"/>
          <p:cNvSpPr/>
          <p:nvPr/>
        </p:nvSpPr>
        <p:spPr>
          <a:xfrm>
            <a:off x="4901642" y="5013176"/>
            <a:ext cx="635847" cy="438461"/>
          </a:xfrm>
          <a:prstGeom prst="ellipse">
            <a:avLst/>
          </a:prstGeom>
          <a:solidFill>
            <a:srgbClr val="00B0F0">
              <a:alpha val="53000"/>
            </a:srgbClr>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schemeClr val="tx1"/>
                </a:solidFill>
                <a:latin typeface="Meiryo UI" panose="020B0604030504040204" pitchFamily="50" charset="-128"/>
                <a:ea typeface="Meiryo UI" panose="020B0604030504040204" pitchFamily="50" charset="-128"/>
              </a:rPr>
              <a:t>28</a:t>
            </a:r>
            <a:r>
              <a:rPr kumimoji="1" lang="ja-JP" altLang="en-US" sz="900" dirty="0" smtClean="0">
                <a:solidFill>
                  <a:schemeClr val="tx1"/>
                </a:solidFill>
                <a:latin typeface="Meiryo UI" panose="020B0604030504040204" pitchFamily="50" charset="-128"/>
                <a:ea typeface="Meiryo UI" panose="020B0604030504040204" pitchFamily="50" charset="-128"/>
              </a:rPr>
              <a:t>社</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81" name="円/楕円 80"/>
          <p:cNvSpPr/>
          <p:nvPr/>
        </p:nvSpPr>
        <p:spPr>
          <a:xfrm>
            <a:off x="6210949" y="4444865"/>
            <a:ext cx="635847" cy="438461"/>
          </a:xfrm>
          <a:prstGeom prst="ellipse">
            <a:avLst/>
          </a:prstGeom>
          <a:solidFill>
            <a:srgbClr val="00B0F0">
              <a:alpha val="53000"/>
            </a:srgbClr>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schemeClr val="tx1"/>
                </a:solidFill>
                <a:latin typeface="Meiryo UI" panose="020B0604030504040204" pitchFamily="50" charset="-128"/>
                <a:ea typeface="Meiryo UI" panose="020B0604030504040204" pitchFamily="50" charset="-128"/>
              </a:rPr>
              <a:t>23</a:t>
            </a:r>
            <a:r>
              <a:rPr kumimoji="1" lang="ja-JP" altLang="en-US" sz="900" dirty="0" smtClean="0">
                <a:solidFill>
                  <a:schemeClr val="tx1"/>
                </a:solidFill>
                <a:latin typeface="Meiryo UI" panose="020B0604030504040204" pitchFamily="50" charset="-128"/>
                <a:ea typeface="Meiryo UI" panose="020B0604030504040204" pitchFamily="50" charset="-128"/>
              </a:rPr>
              <a:t>社</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82" name="円/楕円 81"/>
          <p:cNvSpPr/>
          <p:nvPr/>
        </p:nvSpPr>
        <p:spPr>
          <a:xfrm>
            <a:off x="6096393" y="2924944"/>
            <a:ext cx="635847" cy="438461"/>
          </a:xfrm>
          <a:prstGeom prst="ellipse">
            <a:avLst/>
          </a:prstGeom>
          <a:solidFill>
            <a:srgbClr val="00B0F0">
              <a:alpha val="53000"/>
            </a:srgbClr>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schemeClr val="tx1"/>
                </a:solidFill>
                <a:latin typeface="Meiryo UI" panose="020B0604030504040204" pitchFamily="50" charset="-128"/>
                <a:ea typeface="Meiryo UI" panose="020B0604030504040204" pitchFamily="50" charset="-128"/>
              </a:rPr>
              <a:t>27</a:t>
            </a:r>
            <a:r>
              <a:rPr kumimoji="1" lang="ja-JP" altLang="en-US" sz="900" dirty="0" smtClean="0">
                <a:solidFill>
                  <a:schemeClr val="tx1"/>
                </a:solidFill>
                <a:latin typeface="Meiryo UI" panose="020B0604030504040204" pitchFamily="50" charset="-128"/>
                <a:ea typeface="Meiryo UI" panose="020B0604030504040204" pitchFamily="50" charset="-128"/>
              </a:rPr>
              <a:t>社</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83" name="正方形/長方形 82"/>
          <p:cNvSpPr/>
          <p:nvPr/>
        </p:nvSpPr>
        <p:spPr>
          <a:xfrm>
            <a:off x="22303" y="1939817"/>
            <a:ext cx="9081554" cy="4892967"/>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8676456" y="6381328"/>
            <a:ext cx="216024" cy="369332"/>
          </a:xfrm>
          <a:prstGeom prst="rect">
            <a:avLst/>
          </a:prstGeom>
          <a:noFill/>
        </p:spPr>
        <p:txBody>
          <a:bodyPr wrap="square" rtlCol="0">
            <a:spAutoFit/>
          </a:bodyPr>
          <a:lstStyle/>
          <a:p>
            <a:r>
              <a:rPr kumimoji="1"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６</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3265745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44"/>
          <p:cNvSpPr/>
          <p:nvPr/>
        </p:nvSpPr>
        <p:spPr>
          <a:xfrm>
            <a:off x="121120" y="2493769"/>
            <a:ext cx="1930600" cy="1190153"/>
          </a:xfrm>
          <a:prstGeom prst="roundRect">
            <a:avLst>
              <a:gd name="adj" fmla="val 712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4770007" y="4167180"/>
            <a:ext cx="2034241" cy="907413"/>
          </a:xfrm>
          <a:prstGeom prst="roundRect">
            <a:avLst>
              <a:gd name="adj" fmla="val 712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08520" y="-27384"/>
            <a:ext cx="9361040"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　職場環境改善のためのプログラム（パッションプログラム）実施結果</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月末まで）</a:t>
            </a:r>
          </a:p>
        </p:txBody>
      </p:sp>
      <p:sp>
        <p:nvSpPr>
          <p:cNvPr id="7" name="正方形/長方形 6"/>
          <p:cNvSpPr/>
          <p:nvPr/>
        </p:nvSpPr>
        <p:spPr>
          <a:xfrm>
            <a:off x="59244" y="451270"/>
            <a:ext cx="4417222" cy="3297685"/>
          </a:xfrm>
          <a:prstGeom prst="rect">
            <a:avLst/>
          </a:prstGeom>
          <a:noFill/>
          <a:ln w="31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527117" y="451270"/>
            <a:ext cx="4583430" cy="6253566"/>
          </a:xfrm>
          <a:prstGeom prst="rect">
            <a:avLst/>
          </a:prstGeom>
          <a:noFill/>
          <a:ln w="31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4572000" y="459297"/>
            <a:ext cx="1584176" cy="19110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041905" y="411988"/>
            <a:ext cx="697883" cy="276999"/>
          </a:xfrm>
          <a:prstGeom prst="rect">
            <a:avLst/>
          </a:prstGeom>
        </p:spPr>
        <p:txBody>
          <a:bodyPr wrap="none">
            <a:spAutoFit/>
          </a:bodyPr>
          <a:lstStyle/>
          <a:p>
            <a:r>
              <a:rPr lang="en-US" altLang="ja-JP" sz="1200" b="1" dirty="0">
                <a:solidFill>
                  <a:schemeClr val="bg1"/>
                </a:solidFill>
                <a:latin typeface="Meiryo UI" panose="020B0604030504040204" pitchFamily="50" charset="-128"/>
                <a:ea typeface="Meiryo UI" panose="020B0604030504040204" pitchFamily="50" charset="-128"/>
              </a:rPr>
              <a:t>STEP2</a:t>
            </a:r>
          </a:p>
        </p:txBody>
      </p:sp>
      <p:sp>
        <p:nvSpPr>
          <p:cNvPr id="13" name="角丸四角形 12"/>
          <p:cNvSpPr/>
          <p:nvPr/>
        </p:nvSpPr>
        <p:spPr>
          <a:xfrm>
            <a:off x="70272" y="452456"/>
            <a:ext cx="1584176" cy="1899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514777" y="404664"/>
            <a:ext cx="697883" cy="276999"/>
          </a:xfrm>
          <a:prstGeom prst="rect">
            <a:avLst/>
          </a:prstGeom>
        </p:spPr>
        <p:txBody>
          <a:bodyPr wrap="none">
            <a:spAutoFit/>
          </a:bodyPr>
          <a:lstStyle/>
          <a:p>
            <a:r>
              <a:rPr lang="en-US" altLang="ja-JP" sz="1200" b="1" dirty="0">
                <a:solidFill>
                  <a:schemeClr val="bg1"/>
                </a:solidFill>
                <a:latin typeface="Meiryo UI" panose="020B0604030504040204" pitchFamily="50" charset="-128"/>
                <a:ea typeface="Meiryo UI" panose="020B0604030504040204" pitchFamily="50" charset="-128"/>
              </a:rPr>
              <a:t>STEP1</a:t>
            </a:r>
          </a:p>
        </p:txBody>
      </p:sp>
      <p:sp>
        <p:nvSpPr>
          <p:cNvPr id="15" name="角丸四角形 14"/>
          <p:cNvSpPr/>
          <p:nvPr/>
        </p:nvSpPr>
        <p:spPr>
          <a:xfrm>
            <a:off x="73196" y="3843701"/>
            <a:ext cx="1584176" cy="19110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526452" y="3797093"/>
            <a:ext cx="697883" cy="276999"/>
          </a:xfrm>
          <a:prstGeom prst="rect">
            <a:avLst/>
          </a:prstGeom>
        </p:spPr>
        <p:txBody>
          <a:bodyPr wrap="none">
            <a:spAutoFit/>
          </a:bodyPr>
          <a:lstStyle/>
          <a:p>
            <a:r>
              <a:rPr lang="en-US" altLang="ja-JP" sz="1200" b="1" dirty="0" smtClean="0">
                <a:solidFill>
                  <a:schemeClr val="bg1"/>
                </a:solidFill>
                <a:latin typeface="Meiryo UI" panose="020B0604030504040204" pitchFamily="50" charset="-128"/>
                <a:ea typeface="Meiryo UI" panose="020B0604030504040204" pitchFamily="50" charset="-128"/>
              </a:rPr>
              <a:t>STEP3</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17" name="正方形/長方形 16"/>
          <p:cNvSpPr/>
          <p:nvPr/>
        </p:nvSpPr>
        <p:spPr>
          <a:xfrm>
            <a:off x="59244" y="3818448"/>
            <a:ext cx="4417222" cy="2886388"/>
          </a:xfrm>
          <a:prstGeom prst="rect">
            <a:avLst/>
          </a:prstGeom>
          <a:noFill/>
          <a:ln w="317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36334" y="619463"/>
            <a:ext cx="2248414" cy="1061829"/>
          </a:xfrm>
          <a:prstGeom prst="rect">
            <a:avLst/>
          </a:prstGeom>
          <a:noFill/>
        </p:spPr>
        <p:txBody>
          <a:bodyPr wrap="square" rtlCol="0">
            <a:spAutoFit/>
          </a:bodyPr>
          <a:lstStyle/>
          <a:p>
            <a:r>
              <a:rPr lang="ja-JP" altLang="en-US" sz="1050" b="1" dirty="0" smtClean="0">
                <a:latin typeface="Meiryo UI" panose="020B0604030504040204" pitchFamily="50" charset="-128"/>
                <a:ea typeface="Meiryo UI" panose="020B0604030504040204" pitchFamily="50" charset="-128"/>
              </a:rPr>
              <a:t>♦</a:t>
            </a:r>
            <a:r>
              <a:rPr lang="en-US" altLang="ja-JP" sz="1050" b="1" dirty="0" smtClean="0">
                <a:latin typeface="Meiryo UI" panose="020B0604030504040204" pitchFamily="50" charset="-128"/>
                <a:ea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rPr>
              <a:t>採用できない</a:t>
            </a:r>
            <a:r>
              <a:rPr lang="en-US" altLang="ja-JP" sz="1050" b="1" dirty="0" smtClean="0">
                <a:latin typeface="Meiryo UI" panose="020B0604030504040204" pitchFamily="50" charset="-128"/>
                <a:ea typeface="Meiryo UI" panose="020B0604030504040204" pitchFamily="50" charset="-128"/>
              </a:rPr>
              <a:t>｣</a:t>
            </a:r>
            <a:r>
              <a:rPr lang="ja-JP" altLang="en-US" sz="1050" b="1" dirty="0" err="1" smtClean="0">
                <a:latin typeface="Meiryo UI" panose="020B0604030504040204" pitchFamily="50" charset="-128"/>
                <a:ea typeface="Meiryo UI" panose="020B0604030504040204" pitchFamily="50" charset="-128"/>
              </a:rPr>
              <a:t>を解</a:t>
            </a:r>
            <a:r>
              <a:rPr lang="ja-JP" altLang="en-US" sz="1050" b="1" dirty="0" smtClean="0">
                <a:latin typeface="Meiryo UI" panose="020B0604030504040204" pitchFamily="50" charset="-128"/>
                <a:ea typeface="Meiryo UI" panose="020B0604030504040204" pitchFamily="50" charset="-128"/>
              </a:rPr>
              <a:t>決したい！</a:t>
            </a:r>
            <a:endParaRPr lang="en-US" altLang="ja-JP" sz="1050" b="1"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・「応募がない」を解決したい</a:t>
            </a:r>
            <a:endParaRPr kumimoji="1"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8/8(</a:t>
            </a:r>
            <a:r>
              <a:rPr lang="ja-JP" altLang="en-US" sz="1000" dirty="0">
                <a:latin typeface="Meiryo UI" panose="020B0604030504040204" pitchFamily="50" charset="-128"/>
                <a:ea typeface="Meiryo UI" panose="020B0604030504040204" pitchFamily="50" charset="-128"/>
              </a:rPr>
              <a:t>火</a:t>
            </a:r>
            <a:r>
              <a:rPr lang="en-US" altLang="ja-JP" sz="1000" dirty="0">
                <a:latin typeface="Meiryo UI" panose="020B0604030504040204" pitchFamily="50" charset="-128"/>
                <a:ea typeface="Meiryo UI" panose="020B0604030504040204" pitchFamily="50" charset="-128"/>
              </a:rPr>
              <a:t>)13:00</a:t>
            </a:r>
            <a:r>
              <a:rPr lang="ja-JP" altLang="en-US" sz="1000" dirty="0" err="1">
                <a:latin typeface="Meiryo UI" panose="020B0604030504040204" pitchFamily="50" charset="-128"/>
                <a:ea typeface="Meiryo UI" panose="020B0604030504040204" pitchFamily="50" charset="-128"/>
              </a:rPr>
              <a:t>ｰ</a:t>
            </a:r>
            <a:r>
              <a:rPr lang="en-US" altLang="ja-JP" sz="1000" dirty="0">
                <a:latin typeface="Meiryo UI" panose="020B0604030504040204" pitchFamily="50" charset="-128"/>
                <a:ea typeface="Meiryo UI" panose="020B0604030504040204" pitchFamily="50" charset="-128"/>
              </a:rPr>
              <a:t>17:00</a:t>
            </a:r>
          </a:p>
          <a:p>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「内定辞退」を防ぎたい</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8/21(</a:t>
            </a:r>
            <a:r>
              <a:rPr lang="ja-JP" altLang="en-US" sz="1000" dirty="0">
                <a:latin typeface="Meiryo UI" panose="020B0604030504040204" pitchFamily="50" charset="-128"/>
                <a:ea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rPr>
              <a:t>)13:00</a:t>
            </a:r>
            <a:r>
              <a:rPr lang="ja-JP" altLang="en-US" sz="1000" dirty="0" err="1">
                <a:latin typeface="Meiryo UI" panose="020B0604030504040204" pitchFamily="50" charset="-128"/>
                <a:ea typeface="Meiryo UI" panose="020B0604030504040204" pitchFamily="50" charset="-128"/>
              </a:rPr>
              <a:t>ｰ</a:t>
            </a:r>
            <a:r>
              <a:rPr lang="en-US" altLang="ja-JP" sz="1000" dirty="0">
                <a:latin typeface="Meiryo UI" panose="020B0604030504040204" pitchFamily="50" charset="-128"/>
                <a:ea typeface="Meiryo UI" panose="020B0604030504040204" pitchFamily="50" charset="-128"/>
              </a:rPr>
              <a:t>17:00</a:t>
            </a:r>
          </a:p>
          <a:p>
            <a:endParaRPr lang="en-US" altLang="ja-JP" sz="1050" dirty="0" smtClean="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35496" y="1495242"/>
            <a:ext cx="1961108" cy="900246"/>
          </a:xfrm>
          <a:prstGeom prst="rect">
            <a:avLst/>
          </a:prstGeom>
          <a:noFill/>
        </p:spPr>
        <p:txBody>
          <a:bodyPr wrap="square" rtlCol="0">
            <a:spAutoFit/>
          </a:bodyPr>
          <a:lstStyle/>
          <a:p>
            <a:r>
              <a:rPr lang="ja-JP" altLang="en-US" sz="1050" b="1" dirty="0" smtClean="0">
                <a:latin typeface="Meiryo UI" panose="020B0604030504040204" pitchFamily="50" charset="-128"/>
                <a:ea typeface="Meiryo UI" panose="020B0604030504040204" pitchFamily="50" charset="-128"/>
              </a:rPr>
              <a:t>♦「定着しない」を解決したい！</a:t>
            </a:r>
            <a:endParaRPr lang="en-US" altLang="ja-JP" sz="1050" b="1"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・「若手が辞める」を解決したい</a:t>
            </a:r>
            <a:endParaRPr kumimoji="1"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rPr>
              <a:t>8/9</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水</a:t>
            </a:r>
            <a:r>
              <a:rPr lang="en-US" altLang="ja-JP" sz="1000" dirty="0">
                <a:latin typeface="Meiryo UI" panose="020B0604030504040204" pitchFamily="50" charset="-128"/>
                <a:ea typeface="Meiryo UI" panose="020B0604030504040204" pitchFamily="50" charset="-128"/>
              </a:rPr>
              <a:t>)13:00</a:t>
            </a:r>
            <a:r>
              <a:rPr lang="ja-JP" altLang="en-US" sz="1000" dirty="0" err="1">
                <a:latin typeface="Meiryo UI" panose="020B0604030504040204" pitchFamily="50" charset="-128"/>
                <a:ea typeface="Meiryo UI" panose="020B0604030504040204" pitchFamily="50" charset="-128"/>
              </a:rPr>
              <a:t>ｰ</a:t>
            </a:r>
            <a:r>
              <a:rPr lang="en-US" altLang="ja-JP" sz="1000" dirty="0">
                <a:latin typeface="Meiryo UI" panose="020B0604030504040204" pitchFamily="50" charset="-128"/>
                <a:ea typeface="Meiryo UI" panose="020B0604030504040204" pitchFamily="50" charset="-128"/>
              </a:rPr>
              <a:t>17:00</a:t>
            </a:r>
          </a:p>
          <a:p>
            <a:r>
              <a:rPr lang="ja-JP" altLang="en-US"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社員が育たない」を解決</a:t>
            </a:r>
            <a:r>
              <a:rPr lang="ja-JP" altLang="en-US" sz="1050" dirty="0" smtClean="0">
                <a:latin typeface="Meiryo UI" panose="020B0604030504040204" pitchFamily="50" charset="-128"/>
                <a:ea typeface="Meiryo UI" panose="020B0604030504040204" pitchFamily="50" charset="-128"/>
              </a:rPr>
              <a:t>したい</a:t>
            </a:r>
            <a:endParaRPr kumimoji="1" lang="en-US" altLang="ja-JP" sz="105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8/28(</a:t>
            </a:r>
            <a:r>
              <a:rPr lang="ja-JP" altLang="en-US" sz="900" dirty="0" smtClean="0">
                <a:latin typeface="Meiryo UI" panose="020B0604030504040204" pitchFamily="50" charset="-128"/>
                <a:ea typeface="Meiryo UI" panose="020B0604030504040204" pitchFamily="50" charset="-128"/>
              </a:rPr>
              <a:t>月</a:t>
            </a:r>
            <a:r>
              <a:rPr lang="en-US" altLang="ja-JP"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13</a:t>
            </a:r>
            <a:r>
              <a:rPr lang="en-US" altLang="ja-JP"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00</a:t>
            </a:r>
            <a:r>
              <a:rPr lang="ja-JP" altLang="en-US" sz="900" dirty="0" err="1">
                <a:latin typeface="Meiryo UI" panose="020B0604030504040204" pitchFamily="50" charset="-128"/>
                <a:ea typeface="Meiryo UI" panose="020B0604030504040204" pitchFamily="50" charset="-128"/>
              </a:rPr>
              <a:t>ｰ</a:t>
            </a:r>
            <a:r>
              <a:rPr lang="en-US" altLang="ja-JP" sz="900" dirty="0" smtClean="0">
                <a:latin typeface="Meiryo UI" panose="020B0604030504040204" pitchFamily="50" charset="-128"/>
                <a:ea typeface="Meiryo UI" panose="020B0604030504040204" pitchFamily="50" charset="-128"/>
              </a:rPr>
              <a:t>17:00</a:t>
            </a:r>
          </a:p>
        </p:txBody>
      </p:sp>
      <p:sp>
        <p:nvSpPr>
          <p:cNvPr id="60" name="テキスト ボックス 59"/>
          <p:cNvSpPr txBox="1"/>
          <p:nvPr/>
        </p:nvSpPr>
        <p:spPr>
          <a:xfrm>
            <a:off x="4520944" y="647459"/>
            <a:ext cx="2283304" cy="1785104"/>
          </a:xfrm>
          <a:prstGeom prst="rect">
            <a:avLst/>
          </a:prstGeom>
          <a:noFill/>
        </p:spPr>
        <p:txBody>
          <a:bodyPr wrap="square" rtlCol="0">
            <a:spAutoFit/>
          </a:bodyPr>
          <a:lstStyle/>
          <a:p>
            <a:r>
              <a:rPr lang="ja-JP" altLang="en-US" sz="1050" b="1" dirty="0" smtClean="0">
                <a:latin typeface="Meiryo UI" panose="020B0604030504040204" pitchFamily="50" charset="-128"/>
                <a:ea typeface="Meiryo UI" panose="020B0604030504040204" pitchFamily="50" charset="-128"/>
              </a:rPr>
              <a:t>♦</a:t>
            </a:r>
            <a:r>
              <a:rPr lang="en-US" altLang="ja-JP" sz="1050" b="1" spc="-100" dirty="0" smtClean="0">
                <a:latin typeface="Meiryo UI" panose="020B0604030504040204" pitchFamily="50" charset="-128"/>
                <a:ea typeface="Meiryo UI" panose="020B0604030504040204" pitchFamily="50" charset="-128"/>
              </a:rPr>
              <a:t>Yahoo</a:t>
            </a:r>
            <a:r>
              <a:rPr lang="ja-JP" altLang="en-US" sz="1050" b="1" spc="-100" dirty="0">
                <a:latin typeface="Meiryo UI" panose="020B0604030504040204" pitchFamily="50" charset="-128"/>
                <a:ea typeface="Meiryo UI" panose="020B0604030504040204" pitchFamily="50" charset="-128"/>
              </a:rPr>
              <a:t>特別セミナー＆</a:t>
            </a:r>
            <a:r>
              <a:rPr lang="en-US" altLang="ja-JP" sz="1050" b="1" spc="-100" dirty="0">
                <a:latin typeface="Meiryo UI" panose="020B0604030504040204" pitchFamily="50" charset="-128"/>
                <a:ea typeface="Meiryo UI" panose="020B0604030504040204" pitchFamily="50" charset="-128"/>
              </a:rPr>
              <a:t>STEP2</a:t>
            </a:r>
            <a:r>
              <a:rPr lang="ja-JP" altLang="en-US" sz="1050" b="1" spc="-100" dirty="0" smtClean="0">
                <a:latin typeface="Meiryo UI" panose="020B0604030504040204" pitchFamily="50" charset="-128"/>
                <a:ea typeface="Meiryo UI" panose="020B0604030504040204" pitchFamily="50" charset="-128"/>
              </a:rPr>
              <a:t>決起会</a:t>
            </a:r>
            <a:endParaRPr lang="en-US" altLang="ja-JP" sz="1050" b="1" spc="-1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9/1(</a:t>
            </a:r>
            <a:r>
              <a:rPr lang="ja-JP" altLang="en-US" sz="900" dirty="0" smtClean="0">
                <a:latin typeface="Meiryo UI" panose="020B0604030504040204" pitchFamily="50" charset="-128"/>
                <a:ea typeface="Meiryo UI" panose="020B0604030504040204" pitchFamily="50" charset="-128"/>
              </a:rPr>
              <a:t>金</a:t>
            </a:r>
            <a:r>
              <a:rPr lang="en-US" altLang="ja-JP" sz="900" dirty="0" smtClean="0">
                <a:latin typeface="Meiryo UI" panose="020B0604030504040204" pitchFamily="50" charset="-128"/>
                <a:ea typeface="Meiryo UI" panose="020B0604030504040204" pitchFamily="50" charset="-128"/>
              </a:rPr>
              <a:t>)18:30-20:00</a:t>
            </a:r>
          </a:p>
          <a:p>
            <a:r>
              <a:rPr kumimoji="1" lang="ja-JP" altLang="en-US" sz="1050" b="1" dirty="0" smtClean="0">
                <a:latin typeface="Meiryo UI" panose="020B0604030504040204" pitchFamily="50" charset="-128"/>
                <a:ea typeface="Meiryo UI" panose="020B0604030504040204" pitchFamily="50" charset="-128"/>
              </a:rPr>
              <a:t>♦</a:t>
            </a:r>
            <a:r>
              <a:rPr kumimoji="1" lang="ja-JP" altLang="en-US" sz="1050" b="1" spc="-100" dirty="0" smtClean="0">
                <a:latin typeface="Meiryo UI" panose="020B0604030504040204" pitchFamily="50" charset="-128"/>
                <a:ea typeface="Meiryo UI" panose="020B0604030504040204" pitchFamily="50" charset="-128"/>
              </a:rPr>
              <a:t>自社の魅力を再発見するワークショップ</a:t>
            </a:r>
            <a:endParaRPr kumimoji="1" lang="en-US" altLang="ja-JP" sz="1050" b="1" spc="-1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10</a:t>
            </a:r>
            <a:r>
              <a:rPr kumimoji="1" lang="en-US" altLang="ja-JP" sz="900" dirty="0" smtClean="0">
                <a:latin typeface="Meiryo UI" panose="020B0604030504040204" pitchFamily="50" charset="-128"/>
                <a:ea typeface="Meiryo UI" panose="020B0604030504040204" pitchFamily="50" charset="-128"/>
              </a:rPr>
              <a:t>/12(</a:t>
            </a:r>
            <a:r>
              <a:rPr lang="ja-JP" altLang="en-US" sz="900" dirty="0">
                <a:latin typeface="Meiryo UI" panose="020B0604030504040204" pitchFamily="50" charset="-128"/>
                <a:ea typeface="Meiryo UI" panose="020B0604030504040204" pitchFamily="50" charset="-128"/>
              </a:rPr>
              <a:t>木</a:t>
            </a:r>
            <a:r>
              <a:rPr kumimoji="1" lang="en-US" altLang="ja-JP" sz="900" dirty="0" smtClean="0">
                <a:latin typeface="Meiryo UI" panose="020B0604030504040204" pitchFamily="50" charset="-128"/>
                <a:ea typeface="Meiryo UI" panose="020B0604030504040204" pitchFamily="50" charset="-128"/>
              </a:rPr>
              <a:t>)14</a:t>
            </a:r>
            <a:r>
              <a:rPr lang="en-US" altLang="ja-JP" sz="900" dirty="0" smtClean="0">
                <a:latin typeface="Meiryo UI" panose="020B0604030504040204" pitchFamily="50" charset="-128"/>
                <a:ea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rPr>
              <a:t>00</a:t>
            </a:r>
            <a:r>
              <a:rPr kumimoji="1" lang="ja-JP" altLang="en-US" sz="900" dirty="0" err="1" smtClean="0">
                <a:latin typeface="Meiryo UI" panose="020B0604030504040204" pitchFamily="50" charset="-128"/>
                <a:ea typeface="Meiryo UI" panose="020B0604030504040204" pitchFamily="50" charset="-128"/>
              </a:rPr>
              <a:t>ｰ</a:t>
            </a:r>
            <a:r>
              <a:rPr kumimoji="1" lang="en-US" altLang="ja-JP" sz="900" dirty="0" smtClean="0">
                <a:latin typeface="Meiryo UI" panose="020B0604030504040204" pitchFamily="50" charset="-128"/>
                <a:ea typeface="Meiryo UI" panose="020B0604030504040204" pitchFamily="50" charset="-128"/>
              </a:rPr>
              <a:t>18</a:t>
            </a:r>
            <a:r>
              <a:rPr lang="en-US" altLang="ja-JP" sz="900" dirty="0" smtClean="0">
                <a:latin typeface="Meiryo UI" panose="020B0604030504040204" pitchFamily="50" charset="-128"/>
                <a:ea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rPr>
              <a:t>00</a:t>
            </a:r>
          </a:p>
          <a:p>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11/6(</a:t>
            </a:r>
            <a:r>
              <a:rPr lang="ja-JP" altLang="en-US" sz="900" dirty="0" smtClean="0">
                <a:latin typeface="Meiryo UI" panose="020B0604030504040204" pitchFamily="50" charset="-128"/>
                <a:ea typeface="Meiryo UI" panose="020B0604030504040204" pitchFamily="50" charset="-128"/>
              </a:rPr>
              <a:t>月</a:t>
            </a:r>
            <a:r>
              <a:rPr lang="en-US" altLang="ja-JP" sz="900" dirty="0" smtClean="0">
                <a:latin typeface="Meiryo UI" panose="020B0604030504040204" pitchFamily="50" charset="-128"/>
                <a:ea typeface="Meiryo UI" panose="020B0604030504040204" pitchFamily="50" charset="-128"/>
              </a:rPr>
              <a:t>)14:00</a:t>
            </a:r>
            <a:r>
              <a:rPr lang="ja-JP" altLang="en-US" sz="900" dirty="0" err="1">
                <a:latin typeface="Meiryo UI" panose="020B0604030504040204" pitchFamily="50" charset="-128"/>
                <a:ea typeface="Meiryo UI" panose="020B0604030504040204" pitchFamily="50" charset="-128"/>
              </a:rPr>
              <a:t>ｰ</a:t>
            </a:r>
            <a:r>
              <a:rPr lang="en-US" altLang="ja-JP" sz="900" dirty="0" smtClean="0">
                <a:latin typeface="Meiryo UI" panose="020B0604030504040204" pitchFamily="50" charset="-128"/>
                <a:ea typeface="Meiryo UI" panose="020B0604030504040204" pitchFamily="50" charset="-128"/>
              </a:rPr>
              <a:t>18:00</a:t>
            </a:r>
            <a:r>
              <a:rPr lang="ja-JP" altLang="en-US" sz="900" dirty="0" smtClean="0">
                <a:latin typeface="Meiryo UI" panose="020B0604030504040204" pitchFamily="50" charset="-128"/>
                <a:ea typeface="Meiryo UI" panose="020B0604030504040204" pitchFamily="50" charset="-128"/>
              </a:rPr>
              <a:t>　</a:t>
            </a:r>
            <a:endParaRPr lang="en-US" altLang="ja-JP" sz="900" dirty="0" smtClean="0">
              <a:latin typeface="Meiryo UI" panose="020B0604030504040204" pitchFamily="50" charset="-128"/>
              <a:ea typeface="Meiryo UI" panose="020B0604030504040204" pitchFamily="50" charset="-128"/>
            </a:endParaRPr>
          </a:p>
          <a:p>
            <a:r>
              <a:rPr lang="ja-JP" altLang="en-US" sz="1050" b="1" dirty="0" smtClean="0">
                <a:latin typeface="Meiryo UI" panose="020B0604030504040204" pitchFamily="50" charset="-128"/>
                <a:ea typeface="Meiryo UI" panose="020B0604030504040204" pitchFamily="50" charset="-128"/>
              </a:rPr>
              <a:t>♦</a:t>
            </a:r>
            <a:r>
              <a:rPr lang="ja-JP" altLang="en-US" sz="1050" b="1" spc="-100" dirty="0" smtClean="0">
                <a:latin typeface="Meiryo UI" panose="020B0604030504040204" pitchFamily="50" charset="-128"/>
                <a:ea typeface="Meiryo UI" panose="020B0604030504040204" pitchFamily="50" charset="-128"/>
              </a:rPr>
              <a:t>自社</a:t>
            </a:r>
            <a:r>
              <a:rPr lang="ja-JP" altLang="en-US" sz="1050" b="1" spc="-100" dirty="0">
                <a:latin typeface="Meiryo UI" panose="020B0604030504040204" pitchFamily="50" charset="-128"/>
                <a:ea typeface="Meiryo UI" panose="020B0604030504040204" pitchFamily="50" charset="-128"/>
              </a:rPr>
              <a:t>の環境整備</a:t>
            </a:r>
            <a:r>
              <a:rPr lang="ja-JP" altLang="en-US" sz="1050" b="1" spc="-100" dirty="0" smtClean="0">
                <a:latin typeface="Meiryo UI" panose="020B0604030504040204" pitchFamily="50" charset="-128"/>
                <a:ea typeface="Meiryo UI" panose="020B0604030504040204" pitchFamily="50" charset="-128"/>
              </a:rPr>
              <a:t>を推進</a:t>
            </a:r>
            <a:r>
              <a:rPr lang="ja-JP" altLang="en-US" sz="1050" b="1" spc="-100" dirty="0">
                <a:latin typeface="Meiryo UI" panose="020B0604030504040204" pitchFamily="50" charset="-128"/>
                <a:ea typeface="Meiryo UI" panose="020B0604030504040204" pitchFamily="50" charset="-128"/>
              </a:rPr>
              <a:t>する</a:t>
            </a:r>
            <a:r>
              <a:rPr lang="ja-JP" altLang="en-US" sz="1050" b="1" spc="-100" dirty="0" smtClean="0">
                <a:latin typeface="Meiryo UI" panose="020B0604030504040204" pitchFamily="50" charset="-128"/>
                <a:ea typeface="Meiryo UI" panose="020B0604030504040204" pitchFamily="50" charset="-128"/>
              </a:rPr>
              <a:t>セミナー</a:t>
            </a:r>
            <a:endParaRPr lang="en-US" altLang="ja-JP" sz="1050" b="1" spc="-1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10/5(</a:t>
            </a:r>
            <a:r>
              <a:rPr lang="ja-JP" altLang="en-US" sz="900" dirty="0" smtClean="0">
                <a:latin typeface="Meiryo UI" panose="020B0604030504040204" pitchFamily="50" charset="-128"/>
                <a:ea typeface="Meiryo UI" panose="020B0604030504040204" pitchFamily="50" charset="-128"/>
              </a:rPr>
              <a:t>木</a:t>
            </a:r>
            <a:r>
              <a:rPr lang="en-US" altLang="ja-JP"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 15</a:t>
            </a:r>
            <a:r>
              <a:rPr lang="en-US" altLang="ja-JP" sz="900" dirty="0" smtClean="0">
                <a:latin typeface="Meiryo UI" panose="020B0604030504040204" pitchFamily="50" charset="-128"/>
                <a:ea typeface="Meiryo UI" panose="020B0604030504040204" pitchFamily="50" charset="-128"/>
              </a:rPr>
              <a:t>:00</a:t>
            </a:r>
            <a:r>
              <a:rPr lang="ja-JP" altLang="en-US" sz="900" dirty="0" err="1">
                <a:latin typeface="Meiryo UI" panose="020B0604030504040204" pitchFamily="50" charset="-128"/>
                <a:ea typeface="Meiryo UI" panose="020B0604030504040204" pitchFamily="50" charset="-128"/>
              </a:rPr>
              <a:t>ｰ</a:t>
            </a:r>
            <a:r>
              <a:rPr lang="en-US" altLang="ja-JP" sz="900" dirty="0" smtClean="0">
                <a:latin typeface="Meiryo UI" panose="020B0604030504040204" pitchFamily="50" charset="-128"/>
                <a:ea typeface="Meiryo UI" panose="020B0604030504040204" pitchFamily="50" charset="-128"/>
              </a:rPr>
              <a:t>17:00</a:t>
            </a:r>
          </a:p>
          <a:p>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11/2(</a:t>
            </a:r>
            <a:r>
              <a:rPr lang="ja-JP" altLang="en-US" sz="900" dirty="0" smtClean="0">
                <a:latin typeface="Meiryo UI" panose="020B0604030504040204" pitchFamily="50" charset="-128"/>
                <a:ea typeface="Meiryo UI" panose="020B0604030504040204" pitchFamily="50" charset="-128"/>
              </a:rPr>
              <a:t>木</a:t>
            </a:r>
            <a:r>
              <a:rPr lang="en-US" altLang="ja-JP" sz="900" dirty="0" smtClean="0">
                <a:latin typeface="Meiryo UI" panose="020B0604030504040204" pitchFamily="50" charset="-128"/>
                <a:ea typeface="Meiryo UI" panose="020B0604030504040204" pitchFamily="50" charset="-128"/>
              </a:rPr>
              <a:t>) 15:00</a:t>
            </a:r>
            <a:r>
              <a:rPr lang="ja-JP" altLang="en-US" sz="900" dirty="0" err="1" smtClean="0">
                <a:latin typeface="Meiryo UI" panose="020B0604030504040204" pitchFamily="50" charset="-128"/>
                <a:ea typeface="Meiryo UI" panose="020B0604030504040204" pitchFamily="50" charset="-128"/>
              </a:rPr>
              <a:t>ｰ</a:t>
            </a:r>
            <a:r>
              <a:rPr lang="en-US" altLang="ja-JP" sz="900" dirty="0" smtClean="0">
                <a:latin typeface="Meiryo UI" panose="020B0604030504040204" pitchFamily="50" charset="-128"/>
                <a:ea typeface="Meiryo UI" panose="020B0604030504040204" pitchFamily="50" charset="-128"/>
              </a:rPr>
              <a:t>17:00</a:t>
            </a:r>
          </a:p>
          <a:p>
            <a:r>
              <a:rPr lang="ja-JP" altLang="en-US" sz="1050" b="1" dirty="0">
                <a:latin typeface="Meiryo UI" panose="020B0604030504040204" pitchFamily="50" charset="-128"/>
                <a:ea typeface="Meiryo UI" panose="020B0604030504040204" pitchFamily="50" charset="-128"/>
              </a:rPr>
              <a:t>♦</a:t>
            </a:r>
            <a:r>
              <a:rPr lang="ja-JP" altLang="en-US" sz="1050" b="1" spc="-100" dirty="0" smtClean="0">
                <a:latin typeface="Meiryo UI" panose="020B0604030504040204" pitchFamily="50" charset="-128"/>
                <a:ea typeface="Meiryo UI" panose="020B0604030504040204" pitchFamily="50" charset="-128"/>
              </a:rPr>
              <a:t>魅力発信ポスターセッション</a:t>
            </a:r>
            <a:r>
              <a:rPr lang="en-US" altLang="ja-JP" sz="1050" b="1" spc="-100" dirty="0" smtClean="0">
                <a:latin typeface="Meiryo UI" panose="020B0604030504040204" pitchFamily="50" charset="-128"/>
                <a:ea typeface="Meiryo UI" panose="020B0604030504040204" pitchFamily="50" charset="-128"/>
              </a:rPr>
              <a:t>(</a:t>
            </a:r>
            <a:r>
              <a:rPr lang="ja-JP" altLang="en-US" sz="1050" b="1" spc="-100" dirty="0" smtClean="0">
                <a:latin typeface="Meiryo UI" panose="020B0604030504040204" pitchFamily="50" charset="-128"/>
                <a:ea typeface="Meiryo UI" panose="020B0604030504040204" pitchFamily="50" charset="-128"/>
              </a:rPr>
              <a:t>投票</a:t>
            </a:r>
            <a:r>
              <a:rPr lang="en-US" altLang="ja-JP" sz="1050" b="1" spc="-100" dirty="0" smtClean="0">
                <a:latin typeface="Meiryo UI" panose="020B0604030504040204" pitchFamily="50" charset="-128"/>
                <a:ea typeface="Meiryo UI" panose="020B0604030504040204" pitchFamily="50" charset="-128"/>
              </a:rPr>
              <a:t>)</a:t>
            </a:r>
            <a:r>
              <a:rPr lang="ja-JP" altLang="en-US" sz="1050" b="1" spc="-100" dirty="0" smtClean="0">
                <a:latin typeface="Meiryo UI" panose="020B0604030504040204" pitchFamily="50" charset="-128"/>
                <a:ea typeface="Meiryo UI" panose="020B0604030504040204" pitchFamily="50" charset="-128"/>
              </a:rPr>
              <a:t>　　　　　　　</a:t>
            </a:r>
            <a:endParaRPr lang="en-US" altLang="ja-JP" sz="1050" b="1" spc="-100" dirty="0" smtClean="0">
              <a:latin typeface="Meiryo UI" panose="020B0604030504040204" pitchFamily="50" charset="-128"/>
              <a:ea typeface="Meiryo UI" panose="020B0604030504040204" pitchFamily="50" charset="-128"/>
            </a:endParaRPr>
          </a:p>
          <a:p>
            <a:r>
              <a:rPr lang="ja-JP" altLang="en-US" sz="1050" b="1" spc="-100" dirty="0">
                <a:latin typeface="Meiryo UI" panose="020B0604030504040204" pitchFamily="50" charset="-128"/>
                <a:ea typeface="Meiryo UI" panose="020B0604030504040204" pitchFamily="50" charset="-128"/>
              </a:rPr>
              <a:t>　</a:t>
            </a:r>
            <a:r>
              <a:rPr lang="ja-JP" altLang="en-US" sz="1050" b="1" spc="-100" dirty="0" smtClean="0">
                <a:latin typeface="Meiryo UI" panose="020B0604030504040204" pitchFamily="50" charset="-128"/>
                <a:ea typeface="Meiryo UI" panose="020B0604030504040204" pitchFamily="50" charset="-128"/>
              </a:rPr>
              <a:t>　</a:t>
            </a:r>
            <a:r>
              <a:rPr lang="en-US" altLang="ja-JP" sz="1050" b="1" spc="-100" dirty="0" smtClean="0">
                <a:latin typeface="Meiryo UI" panose="020B0604030504040204" pitchFamily="50" charset="-128"/>
                <a:ea typeface="Meiryo UI" panose="020B0604030504040204" pitchFamily="50" charset="-128"/>
              </a:rPr>
              <a:t>&amp;</a:t>
            </a:r>
            <a:r>
              <a:rPr lang="ja-JP" altLang="en-US" sz="1050" b="1" spc="-100" dirty="0" smtClean="0">
                <a:latin typeface="Meiryo UI" panose="020B0604030504040204" pitchFamily="50" charset="-128"/>
                <a:ea typeface="Meiryo UI" panose="020B0604030504040204" pitchFamily="50" charset="-128"/>
              </a:rPr>
              <a:t>世</a:t>
            </a:r>
            <a:r>
              <a:rPr lang="ja-JP" altLang="en-US" sz="1050" b="1" dirty="0" smtClean="0">
                <a:latin typeface="Meiryo UI" panose="020B0604030504040204" pitchFamily="50" charset="-128"/>
                <a:ea typeface="Meiryo UI" panose="020B0604030504040204" pitchFamily="50" charset="-128"/>
              </a:rPr>
              <a:t>耕氏特別セミナー</a:t>
            </a:r>
            <a:endParaRPr lang="en-US" altLang="ja-JP" sz="1050" b="1"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11/21(</a:t>
            </a:r>
            <a:r>
              <a:rPr lang="ja-JP" altLang="en-US" sz="900" dirty="0" smtClean="0">
                <a:latin typeface="Meiryo UI" panose="020B0604030504040204" pitchFamily="50" charset="-128"/>
                <a:ea typeface="Meiryo UI" panose="020B0604030504040204" pitchFamily="50" charset="-128"/>
              </a:rPr>
              <a:t>火</a:t>
            </a:r>
            <a:r>
              <a:rPr lang="en-US" altLang="ja-JP" sz="900" dirty="0" smtClean="0">
                <a:latin typeface="Meiryo UI" panose="020B0604030504040204" pitchFamily="50" charset="-128"/>
                <a:ea typeface="Meiryo UI" panose="020B0604030504040204" pitchFamily="50" charset="-128"/>
              </a:rPr>
              <a:t>)13:30-17:00</a:t>
            </a:r>
          </a:p>
        </p:txBody>
      </p:sp>
      <p:pic>
        <p:nvPicPr>
          <p:cNvPr id="19" name="Picture 9" descr="\\nas_share\N_Share\05_第一統括グループ\★OSAKAしごとフィールド運営委託事業\05_実施メニュー\B_女性・若者働き方改革推進事業\パッション関連\02_パッション\STEP2\9月1日\当日映像\デジカメ撮影分\DSCN168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120" b="11819"/>
          <a:stretch/>
        </p:blipFill>
        <p:spPr bwMode="auto">
          <a:xfrm>
            <a:off x="7038786" y="2722291"/>
            <a:ext cx="1993063" cy="1151909"/>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6956806" y="2467496"/>
            <a:ext cx="2011543" cy="253916"/>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rPr>
              <a:t>9/1</a:t>
            </a:r>
            <a:r>
              <a:rPr lang="ja-JP" altLang="en-US" sz="1000" dirty="0" smtClean="0">
                <a:latin typeface="Meiryo UI" panose="020B0604030504040204" pitchFamily="50" charset="-128"/>
                <a:ea typeface="Meiryo UI" panose="020B0604030504040204" pitchFamily="50" charset="-128"/>
              </a:rPr>
              <a:t>決起会</a:t>
            </a:r>
            <a:endParaRPr lang="en-US" altLang="ja-JP" sz="1000" dirty="0" smtClean="0">
              <a:latin typeface="Meiryo UI" panose="020B0604030504040204" pitchFamily="50" charset="-128"/>
              <a:ea typeface="Meiryo UI" panose="020B0604030504040204" pitchFamily="50" charset="-128"/>
            </a:endParaRPr>
          </a:p>
        </p:txBody>
      </p:sp>
      <p:pic>
        <p:nvPicPr>
          <p:cNvPr id="21" name="Picture 1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338" b="12603"/>
          <a:stretch/>
        </p:blipFill>
        <p:spPr bwMode="auto">
          <a:xfrm>
            <a:off x="7038785" y="4108995"/>
            <a:ext cx="1993063" cy="116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テキスト ボックス 21"/>
          <p:cNvSpPr txBox="1"/>
          <p:nvPr/>
        </p:nvSpPr>
        <p:spPr>
          <a:xfrm>
            <a:off x="6902754" y="3869764"/>
            <a:ext cx="2011543" cy="253916"/>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rPr>
              <a:t>11/21</a:t>
            </a:r>
            <a:r>
              <a:rPr lang="ja-JP" altLang="en-US" sz="1000" dirty="0" smtClean="0">
                <a:latin typeface="Meiryo UI" panose="020B0604030504040204" pitchFamily="50" charset="-128"/>
                <a:ea typeface="Meiryo UI" panose="020B0604030504040204" pitchFamily="50" charset="-128"/>
              </a:rPr>
              <a:t>ポスターセッション</a:t>
            </a:r>
            <a:endParaRPr lang="en-US" altLang="ja-JP" sz="1000" dirty="0" smtClean="0">
              <a:latin typeface="Meiryo UI" panose="020B0604030504040204" pitchFamily="50" charset="-128"/>
              <a:ea typeface="Meiryo UI" panose="020B0604030504040204" pitchFamily="50" charset="-128"/>
            </a:endParaRPr>
          </a:p>
        </p:txBody>
      </p:sp>
      <p:pic>
        <p:nvPicPr>
          <p:cNvPr id="1026" name="Picture 2" descr="\\nas_share\N_Share\05_第一統括グループ\★OSAKAしごとフィールド運営委託事業\H29\05_実施メニュー\B_女性・若者働き方改革推進事業\パッション関連\02_パッション\STEP1\写真\IMG_480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916" r="1579" b="17749"/>
          <a:stretch/>
        </p:blipFill>
        <p:spPr bwMode="auto">
          <a:xfrm>
            <a:off x="2336411" y="2539504"/>
            <a:ext cx="1979954" cy="114441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nas_share\N_Share\05_第一統括グループ\★OSAKAしごとフィールド運営委託事業\H29\05_実施メニュー\B_女性・若者働き方改革推進事業\パッション関連\05_パッション合説\18_記録写真\10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4128" b="7840"/>
          <a:stretch/>
        </p:blipFill>
        <p:spPr bwMode="auto">
          <a:xfrm>
            <a:off x="7038786" y="5506932"/>
            <a:ext cx="1993744" cy="1166813"/>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p:cNvSpPr txBox="1"/>
          <p:nvPr/>
        </p:nvSpPr>
        <p:spPr>
          <a:xfrm>
            <a:off x="6908341" y="5289340"/>
            <a:ext cx="2465045" cy="2462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rPr>
              <a:t>12/6OSAKA</a:t>
            </a:r>
            <a:r>
              <a:rPr lang="ja-JP" altLang="en-US" sz="1000" dirty="0" smtClean="0">
                <a:latin typeface="Meiryo UI" panose="020B0604030504040204" pitchFamily="50" charset="-128"/>
                <a:ea typeface="Meiryo UI" panose="020B0604030504040204" pitchFamily="50" charset="-128"/>
              </a:rPr>
              <a:t>ジョブマッチ（</a:t>
            </a:r>
            <a:r>
              <a:rPr lang="en-US" altLang="ja-JP" sz="1000" dirty="0" smtClean="0">
                <a:latin typeface="Meiryo UI" panose="020B0604030504040204" pitchFamily="50" charset="-128"/>
                <a:ea typeface="Meiryo UI" panose="020B0604030504040204" pitchFamily="50" charset="-128"/>
              </a:rPr>
              <a:t>72</a:t>
            </a:r>
            <a:r>
              <a:rPr lang="ja-JP" altLang="en-US" sz="1000" dirty="0" smtClean="0">
                <a:latin typeface="Meiryo UI" panose="020B0604030504040204" pitchFamily="50" charset="-128"/>
                <a:ea typeface="Meiryo UI" panose="020B0604030504040204" pitchFamily="50" charset="-128"/>
              </a:rPr>
              <a:t>社</a:t>
            </a:r>
            <a:r>
              <a:rPr lang="en-US" altLang="ja-JP" sz="1000" dirty="0" smtClean="0">
                <a:latin typeface="Meiryo UI" panose="020B0604030504040204" pitchFamily="50" charset="-128"/>
                <a:ea typeface="Meiryo UI" panose="020B0604030504040204" pitchFamily="50" charset="-128"/>
              </a:rPr>
              <a:t>266</a:t>
            </a:r>
            <a:r>
              <a:rPr lang="ja-JP" altLang="en-US" sz="1000" dirty="0" smtClean="0">
                <a:latin typeface="Meiryo UI" panose="020B0604030504040204" pitchFamily="50" charset="-128"/>
                <a:ea typeface="Meiryo UI" panose="020B0604030504040204" pitchFamily="50" charset="-128"/>
              </a:rPr>
              <a:t>人）</a:t>
            </a:r>
            <a:endParaRPr lang="en-US" altLang="ja-JP" sz="1000" dirty="0" smtClean="0">
              <a:latin typeface="Meiryo UI" panose="020B0604030504040204" pitchFamily="50" charset="-128"/>
              <a:ea typeface="Meiryo UI" panose="020B0604030504040204" pitchFamily="50" charset="-128"/>
            </a:endParaRPr>
          </a:p>
        </p:txBody>
      </p:sp>
      <p:pic>
        <p:nvPicPr>
          <p:cNvPr id="1028" name="Picture 4" descr="\\nas_share\N_Share\05_第一統括グループ\★OSAKAしごとフィールド運営委託事業\H29\05_実施メニュー\B_女性・若者働き方改革推進事業\パッション関連\02_パッション\STEP3\写真\0122\IMG_589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2874" b="8551"/>
          <a:stretch/>
        </p:blipFill>
        <p:spPr bwMode="auto">
          <a:xfrm>
            <a:off x="2320864" y="5494347"/>
            <a:ext cx="1979954" cy="1166813"/>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ボックス 26"/>
          <p:cNvSpPr txBox="1"/>
          <p:nvPr/>
        </p:nvSpPr>
        <p:spPr>
          <a:xfrm>
            <a:off x="39742" y="4085243"/>
            <a:ext cx="2577534" cy="1061829"/>
          </a:xfrm>
          <a:prstGeom prst="rect">
            <a:avLst/>
          </a:prstGeom>
          <a:noFill/>
        </p:spPr>
        <p:txBody>
          <a:bodyPr wrap="square" rtlCol="0">
            <a:spAutoFit/>
          </a:bodyPr>
          <a:lstStyle/>
          <a:p>
            <a:r>
              <a:rPr lang="ja-JP" altLang="en-US" sz="1050" b="1" dirty="0">
                <a:latin typeface="Meiryo UI" panose="020B0604030504040204" pitchFamily="50" charset="-128"/>
                <a:ea typeface="Meiryo UI" panose="020B0604030504040204" pitchFamily="50" charset="-128"/>
              </a:rPr>
              <a:t>♦発信力向上のための</a:t>
            </a:r>
            <a:r>
              <a:rPr lang="ja-JP" altLang="en-US" sz="1050" b="1" dirty="0" smtClean="0">
                <a:latin typeface="Meiryo UI" panose="020B0604030504040204" pitchFamily="50" charset="-128"/>
                <a:ea typeface="Meiryo UI" panose="020B0604030504040204" pitchFamily="50" charset="-128"/>
              </a:rPr>
              <a:t>プレゼントレーニング</a:t>
            </a:r>
            <a:endParaRPr lang="en-US" altLang="ja-JP" sz="105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1/22(</a:t>
            </a:r>
            <a:r>
              <a:rPr lang="ja-JP" altLang="en-US" sz="900" dirty="0" smtClean="0">
                <a:latin typeface="Meiryo UI" panose="020B0604030504040204" pitchFamily="50" charset="-128"/>
                <a:ea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14:00</a:t>
            </a:r>
            <a:r>
              <a:rPr lang="ja-JP" altLang="en-US" sz="900" dirty="0" err="1">
                <a:latin typeface="Meiryo UI" panose="020B0604030504040204" pitchFamily="50" charset="-128"/>
                <a:ea typeface="Meiryo UI" panose="020B0604030504040204" pitchFamily="50" charset="-128"/>
              </a:rPr>
              <a:t>ｰ</a:t>
            </a:r>
            <a:r>
              <a:rPr lang="en-US" altLang="ja-JP" sz="900" dirty="0" smtClean="0">
                <a:latin typeface="Meiryo UI" panose="020B0604030504040204" pitchFamily="50" charset="-128"/>
                <a:ea typeface="Meiryo UI" panose="020B0604030504040204" pitchFamily="50" charset="-128"/>
              </a:rPr>
              <a:t>17:00</a:t>
            </a:r>
          </a:p>
          <a:p>
            <a:r>
              <a:rPr lang="ja-JP" altLang="en-US" sz="1050" b="1" dirty="0" smtClean="0">
                <a:latin typeface="Meiryo UI" panose="020B0604030504040204" pitchFamily="50" charset="-128"/>
                <a:ea typeface="Meiryo UI" panose="020B0604030504040204" pitchFamily="50" charset="-128"/>
              </a:rPr>
              <a:t>♦人材</a:t>
            </a:r>
            <a:r>
              <a:rPr lang="ja-JP" altLang="en-US" sz="1050" b="1" dirty="0">
                <a:latin typeface="Meiryo UI" panose="020B0604030504040204" pitchFamily="50" charset="-128"/>
                <a:ea typeface="Meiryo UI" panose="020B0604030504040204" pitchFamily="50" charset="-128"/>
              </a:rPr>
              <a:t>確保のための</a:t>
            </a:r>
            <a:r>
              <a:rPr lang="en-US" altLang="ja-JP" sz="1050" b="1" dirty="0">
                <a:latin typeface="Meiryo UI" panose="020B0604030504040204" pitchFamily="50" charset="-128"/>
                <a:ea typeface="Meiryo UI" panose="020B0604030504040204" pitchFamily="50" charset="-128"/>
              </a:rPr>
              <a:t>SNS</a:t>
            </a:r>
            <a:r>
              <a:rPr lang="ja-JP" altLang="en-US" sz="1050" b="1" dirty="0">
                <a:latin typeface="Meiryo UI" panose="020B0604030504040204" pitchFamily="50" charset="-128"/>
                <a:ea typeface="Meiryo UI" panose="020B0604030504040204" pitchFamily="50" charset="-128"/>
              </a:rPr>
              <a:t>活用</a:t>
            </a:r>
            <a:r>
              <a:rPr lang="ja-JP" altLang="en-US" sz="1050" b="1" dirty="0" smtClean="0">
                <a:latin typeface="Meiryo UI" panose="020B0604030504040204" pitchFamily="50" charset="-128"/>
                <a:ea typeface="Meiryo UI" panose="020B0604030504040204" pitchFamily="50" charset="-128"/>
              </a:rPr>
              <a:t>方法</a:t>
            </a:r>
            <a:endParaRPr lang="en-US" altLang="ja-JP" sz="1050" b="1"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2/23(</a:t>
            </a:r>
            <a:r>
              <a:rPr lang="ja-JP" altLang="en-US" sz="900" dirty="0" smtClean="0">
                <a:latin typeface="Meiryo UI" panose="020B0604030504040204" pitchFamily="50" charset="-128"/>
                <a:ea typeface="Meiryo UI" panose="020B0604030504040204" pitchFamily="50" charset="-128"/>
              </a:rPr>
              <a:t>金</a:t>
            </a:r>
            <a:r>
              <a:rPr lang="en-US" altLang="ja-JP"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14:00</a:t>
            </a:r>
            <a:r>
              <a:rPr lang="ja-JP" altLang="en-US" sz="900" dirty="0" err="1">
                <a:latin typeface="Meiryo UI" panose="020B0604030504040204" pitchFamily="50" charset="-128"/>
                <a:ea typeface="Meiryo UI" panose="020B0604030504040204" pitchFamily="50" charset="-128"/>
              </a:rPr>
              <a:t>ｰ</a:t>
            </a:r>
            <a:r>
              <a:rPr lang="en-US" altLang="ja-JP" sz="900" dirty="0" smtClean="0">
                <a:latin typeface="Meiryo UI" panose="020B0604030504040204" pitchFamily="50" charset="-128"/>
                <a:ea typeface="Meiryo UI" panose="020B0604030504040204" pitchFamily="50" charset="-128"/>
              </a:rPr>
              <a:t>17:00</a:t>
            </a:r>
            <a:r>
              <a:rPr lang="ja-JP" altLang="en-US" sz="1050" dirty="0" smtClean="0">
                <a:latin typeface="Meiryo UI" panose="020B0604030504040204" pitchFamily="50" charset="-128"/>
                <a:ea typeface="Meiryo UI" panose="020B0604030504040204" pitchFamily="50" charset="-128"/>
              </a:rPr>
              <a:t>　</a:t>
            </a:r>
            <a:endParaRPr lang="en-US" altLang="ja-JP" sz="1050" dirty="0" smtClean="0">
              <a:latin typeface="Meiryo UI" panose="020B0604030504040204" pitchFamily="50" charset="-128"/>
              <a:ea typeface="Meiryo UI" panose="020B0604030504040204" pitchFamily="50" charset="-128"/>
            </a:endParaRPr>
          </a:p>
          <a:p>
            <a:r>
              <a:rPr lang="ja-JP" altLang="en-US" sz="1050" b="1" dirty="0" smtClean="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修了証</a:t>
            </a:r>
            <a:r>
              <a:rPr lang="ja-JP" altLang="en-US" sz="1050" b="1" dirty="0" smtClean="0">
                <a:latin typeface="Meiryo UI" panose="020B0604030504040204" pitchFamily="50" charset="-128"/>
                <a:ea typeface="Meiryo UI" panose="020B0604030504040204" pitchFamily="50" charset="-128"/>
              </a:rPr>
              <a:t>授与式＆特別セミナー</a:t>
            </a:r>
            <a:endParaRPr lang="en-US" altLang="ja-JP" sz="1050" b="1"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3/20(</a:t>
            </a:r>
            <a:r>
              <a:rPr lang="ja-JP" altLang="en-US" sz="900" dirty="0">
                <a:latin typeface="Meiryo UI" panose="020B0604030504040204" pitchFamily="50" charset="-128"/>
                <a:ea typeface="Meiryo UI" panose="020B0604030504040204" pitchFamily="50" charset="-128"/>
              </a:rPr>
              <a:t>火</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14:00</a:t>
            </a:r>
            <a:r>
              <a:rPr lang="ja-JP" altLang="en-US" sz="900" dirty="0" err="1">
                <a:latin typeface="Meiryo UI" panose="020B0604030504040204" pitchFamily="50" charset="-128"/>
                <a:ea typeface="Meiryo UI" panose="020B0604030504040204" pitchFamily="50" charset="-128"/>
              </a:rPr>
              <a:t>ｰ</a:t>
            </a:r>
            <a:r>
              <a:rPr lang="en-US" altLang="ja-JP" sz="900" dirty="0">
                <a:latin typeface="Meiryo UI" panose="020B0604030504040204" pitchFamily="50" charset="-128"/>
                <a:ea typeface="Meiryo UI" panose="020B0604030504040204" pitchFamily="50" charset="-128"/>
              </a:rPr>
              <a:t>17:00 </a:t>
            </a:r>
            <a:endParaRPr lang="en-US" altLang="ja-JP" sz="900" dirty="0" smtClean="0">
              <a:latin typeface="Meiryo UI" panose="020B0604030504040204" pitchFamily="50" charset="-128"/>
              <a:ea typeface="Meiryo UI" panose="020B0604030504040204" pitchFamily="50" charset="-128"/>
            </a:endParaRPr>
          </a:p>
        </p:txBody>
      </p:sp>
      <p:pic>
        <p:nvPicPr>
          <p:cNvPr id="2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30116" y="2539504"/>
            <a:ext cx="1100635" cy="1466902"/>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9" name="Picture 5" descr="E:\DCIM\100CASIO\CIMG3583.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078" t="26105" r="8080" b="9143"/>
          <a:stretch/>
        </p:blipFill>
        <p:spPr bwMode="auto">
          <a:xfrm>
            <a:off x="10476656" y="3092509"/>
            <a:ext cx="1993063" cy="1127557"/>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p:cNvSpPr txBox="1"/>
          <p:nvPr/>
        </p:nvSpPr>
        <p:spPr>
          <a:xfrm>
            <a:off x="10381033" y="2889561"/>
            <a:ext cx="2011543" cy="2462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rPr>
              <a:t>11/21</a:t>
            </a:r>
            <a:r>
              <a:rPr lang="ja-JP" altLang="en-US" sz="1000" dirty="0" smtClean="0">
                <a:latin typeface="Meiryo UI" panose="020B0604030504040204" pitchFamily="50" charset="-128"/>
                <a:ea typeface="Meiryo UI" panose="020B0604030504040204" pitchFamily="50" charset="-128"/>
              </a:rPr>
              <a:t>特別セミナー</a:t>
            </a:r>
            <a:endParaRPr lang="en-US" altLang="ja-JP" sz="1000" dirty="0" smtClean="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2267744" y="2323480"/>
            <a:ext cx="2011543" cy="253916"/>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rPr>
              <a:t>8/8</a:t>
            </a:r>
            <a:r>
              <a:rPr lang="ja-JP" altLang="en-US" sz="1000" dirty="0" smtClean="0">
                <a:latin typeface="Meiryo UI" panose="020B0604030504040204" pitchFamily="50" charset="-128"/>
                <a:ea typeface="Meiryo UI" panose="020B0604030504040204" pitchFamily="50" charset="-128"/>
              </a:rPr>
              <a:t>セミナーの様子</a:t>
            </a:r>
            <a:endParaRPr lang="en-US" altLang="ja-JP" sz="1000" dirty="0" smtClean="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2288678" y="5309924"/>
            <a:ext cx="2011543" cy="253916"/>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rPr>
              <a:t>1/22</a:t>
            </a:r>
            <a:r>
              <a:rPr lang="ja-JP" altLang="en-US" sz="1000" dirty="0" smtClean="0">
                <a:latin typeface="Meiryo UI" panose="020B0604030504040204" pitchFamily="50" charset="-128"/>
                <a:ea typeface="Meiryo UI" panose="020B0604030504040204" pitchFamily="50" charset="-128"/>
              </a:rPr>
              <a:t>セミナーの様子</a:t>
            </a:r>
            <a:endParaRPr lang="en-US" altLang="ja-JP" sz="1000" dirty="0" smtClean="0">
              <a:latin typeface="Meiryo UI" panose="020B0604030504040204" pitchFamily="50" charset="-128"/>
              <a:ea typeface="Meiryo UI" panose="020B0604030504040204" pitchFamily="50" charset="-128"/>
            </a:endParaRPr>
          </a:p>
        </p:txBody>
      </p:sp>
      <p:sp>
        <p:nvSpPr>
          <p:cNvPr id="35" name="角丸四角形 34"/>
          <p:cNvSpPr/>
          <p:nvPr/>
        </p:nvSpPr>
        <p:spPr>
          <a:xfrm>
            <a:off x="250641" y="2628559"/>
            <a:ext cx="792088" cy="21817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189784" y="2616380"/>
            <a:ext cx="980554" cy="253916"/>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rPr>
              <a:t>アンケート結果</a:t>
            </a:r>
            <a:endParaRPr lang="en-US" altLang="ja-JP" sz="1000" dirty="0" smtClean="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262917" y="2874331"/>
            <a:ext cx="1644787" cy="253916"/>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「大変よかった」「よかった」</a:t>
            </a:r>
            <a:endParaRPr lang="en-US" altLang="ja-JP" sz="1050" dirty="0" smtClean="0">
              <a:latin typeface="Meiryo UI" panose="020B0604030504040204" pitchFamily="50" charset="-128"/>
              <a:ea typeface="Meiryo UI" panose="020B0604030504040204" pitchFamily="50" charset="-128"/>
            </a:endParaRPr>
          </a:p>
        </p:txBody>
      </p:sp>
      <p:sp>
        <p:nvSpPr>
          <p:cNvPr id="3" name="正方形/長方形 2"/>
          <p:cNvSpPr/>
          <p:nvPr/>
        </p:nvSpPr>
        <p:spPr>
          <a:xfrm>
            <a:off x="467089" y="3112657"/>
            <a:ext cx="1297150" cy="523220"/>
          </a:xfrm>
          <a:prstGeom prst="rect">
            <a:avLst/>
          </a:prstGeom>
        </p:spPr>
        <p:txBody>
          <a:bodyPr wrap="none">
            <a:spAutoFit/>
          </a:bodyPr>
          <a:lstStyle/>
          <a:p>
            <a:r>
              <a:rPr lang="en-US" altLang="ja-JP" sz="2800" b="1" dirty="0" smtClean="0">
                <a:latin typeface="Meiryo UI" panose="020B0604030504040204" pitchFamily="50" charset="-128"/>
                <a:ea typeface="Meiryo UI" panose="020B0604030504040204" pitchFamily="50" charset="-128"/>
              </a:rPr>
              <a:t>96.5</a:t>
            </a:r>
            <a:r>
              <a:rPr lang="ja-JP" altLang="en-US" b="1" dirty="0" smtClean="0">
                <a:latin typeface="Meiryo UI" panose="020B0604030504040204" pitchFamily="50" charset="-128"/>
                <a:ea typeface="Meiryo UI" panose="020B0604030504040204" pitchFamily="50" charset="-128"/>
              </a:rPr>
              <a:t>％</a:t>
            </a:r>
            <a:endParaRPr lang="ja-JP" altLang="en-US" sz="2800" b="1" dirty="0">
              <a:latin typeface="Meiryo UI" panose="020B0604030504040204" pitchFamily="50" charset="-128"/>
              <a:ea typeface="Meiryo UI" panose="020B0604030504040204" pitchFamily="50" charset="-128"/>
            </a:endParaRPr>
          </a:p>
        </p:txBody>
      </p:sp>
      <p:sp>
        <p:nvSpPr>
          <p:cNvPr id="41" name="角丸四角形 40"/>
          <p:cNvSpPr/>
          <p:nvPr/>
        </p:nvSpPr>
        <p:spPr>
          <a:xfrm>
            <a:off x="4884855" y="4252113"/>
            <a:ext cx="792088" cy="21817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4847946" y="4241410"/>
            <a:ext cx="980554" cy="253916"/>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rPr>
              <a:t>アンケート結果</a:t>
            </a:r>
            <a:endParaRPr lang="en-US" altLang="ja-JP" sz="1000" dirty="0" smtClean="0">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4921079" y="4498529"/>
            <a:ext cx="1644787" cy="253916"/>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「大変よかった」「よかった」</a:t>
            </a:r>
            <a:endParaRPr lang="en-US" altLang="ja-JP" sz="1050" dirty="0" smtClean="0">
              <a:latin typeface="Meiryo UI" panose="020B0604030504040204" pitchFamily="50" charset="-128"/>
              <a:ea typeface="Meiryo UI" panose="020B0604030504040204" pitchFamily="50" charset="-128"/>
            </a:endParaRPr>
          </a:p>
        </p:txBody>
      </p:sp>
      <p:sp>
        <p:nvSpPr>
          <p:cNvPr id="44" name="正方形/長方形 43"/>
          <p:cNvSpPr/>
          <p:nvPr/>
        </p:nvSpPr>
        <p:spPr>
          <a:xfrm>
            <a:off x="5340851" y="4657868"/>
            <a:ext cx="1225015" cy="507832"/>
          </a:xfrm>
          <a:prstGeom prst="rect">
            <a:avLst/>
          </a:prstGeom>
        </p:spPr>
        <p:txBody>
          <a:bodyPr wrap="none">
            <a:spAutoFit/>
          </a:bodyPr>
          <a:lstStyle/>
          <a:p>
            <a:r>
              <a:rPr lang="en-US" altLang="ja-JP" sz="2400" b="1" dirty="0" smtClean="0">
                <a:latin typeface="Meiryo UI" panose="020B0604030504040204" pitchFamily="50" charset="-128"/>
                <a:ea typeface="Meiryo UI" panose="020B0604030504040204" pitchFamily="50" charset="-128"/>
              </a:rPr>
              <a:t>91.4</a:t>
            </a:r>
            <a:r>
              <a:rPr lang="ja-JP" altLang="en-US" sz="2400" b="1" dirty="0" smtClean="0">
                <a:latin typeface="Meiryo UI" panose="020B0604030504040204" pitchFamily="50" charset="-128"/>
                <a:ea typeface="Meiryo UI" panose="020B0604030504040204" pitchFamily="50" charset="-128"/>
              </a:rPr>
              <a:t>％</a:t>
            </a:r>
            <a:endParaRPr lang="ja-JP" altLang="en-US" sz="2400" b="1" dirty="0">
              <a:latin typeface="Meiryo UI" panose="020B0604030504040204" pitchFamily="50" charset="-128"/>
              <a:ea typeface="Meiryo UI" panose="020B0604030504040204" pitchFamily="50" charset="-128"/>
            </a:endParaRPr>
          </a:p>
        </p:txBody>
      </p:sp>
      <p:sp>
        <p:nvSpPr>
          <p:cNvPr id="46" name="角丸四角形 45"/>
          <p:cNvSpPr/>
          <p:nvPr/>
        </p:nvSpPr>
        <p:spPr>
          <a:xfrm>
            <a:off x="98946" y="5665929"/>
            <a:ext cx="1942876" cy="972929"/>
          </a:xfrm>
          <a:prstGeom prst="roundRect">
            <a:avLst>
              <a:gd name="adj" fmla="val 712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46"/>
          <p:cNvSpPr/>
          <p:nvPr/>
        </p:nvSpPr>
        <p:spPr>
          <a:xfrm>
            <a:off x="201518" y="5716853"/>
            <a:ext cx="792088" cy="21817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132327" y="5718773"/>
            <a:ext cx="980554" cy="253916"/>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rPr>
              <a:t>アンケート結果</a:t>
            </a:r>
            <a:endParaRPr lang="en-US" altLang="ja-JP" sz="1000" dirty="0" smtClean="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205460" y="5946096"/>
            <a:ext cx="1657063" cy="253916"/>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「大変よかった」「よかった」</a:t>
            </a:r>
            <a:endParaRPr lang="en-US" altLang="ja-JP" sz="1050" dirty="0" smtClean="0">
              <a:latin typeface="Meiryo UI" panose="020B0604030504040204" pitchFamily="50" charset="-128"/>
              <a:ea typeface="Meiryo UI" panose="020B0604030504040204" pitchFamily="50" charset="-128"/>
            </a:endParaRPr>
          </a:p>
        </p:txBody>
      </p:sp>
      <p:sp>
        <p:nvSpPr>
          <p:cNvPr id="50" name="正方形/長方形 49"/>
          <p:cNvSpPr/>
          <p:nvPr/>
        </p:nvSpPr>
        <p:spPr>
          <a:xfrm>
            <a:off x="459210" y="6120740"/>
            <a:ext cx="1172116" cy="523220"/>
          </a:xfrm>
          <a:prstGeom prst="rect">
            <a:avLst/>
          </a:prstGeom>
        </p:spPr>
        <p:txBody>
          <a:bodyPr wrap="none">
            <a:spAutoFit/>
          </a:bodyPr>
          <a:lstStyle/>
          <a:p>
            <a:r>
              <a:rPr lang="en-US" altLang="ja-JP" sz="2800" b="1" dirty="0" smtClean="0">
                <a:latin typeface="Meiryo UI" panose="020B0604030504040204" pitchFamily="50" charset="-128"/>
                <a:ea typeface="Meiryo UI" panose="020B0604030504040204" pitchFamily="50" charset="-128"/>
              </a:rPr>
              <a:t>100</a:t>
            </a:r>
            <a:r>
              <a:rPr lang="ja-JP" altLang="en-US" sz="2000" b="1" dirty="0" smtClean="0">
                <a:latin typeface="Meiryo UI" panose="020B0604030504040204" pitchFamily="50" charset="-128"/>
                <a:ea typeface="Meiryo UI" panose="020B0604030504040204" pitchFamily="50" charset="-128"/>
              </a:rPr>
              <a:t>％</a:t>
            </a:r>
            <a:endParaRPr lang="ja-JP" altLang="en-US" sz="2800" b="1" dirty="0">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954708" y="5719392"/>
            <a:ext cx="1097012" cy="246221"/>
          </a:xfrm>
          <a:prstGeom prst="rect">
            <a:avLst/>
          </a:prstGeom>
          <a:noFill/>
        </p:spPr>
        <p:txBody>
          <a:bodyPr wrap="square" rtlCol="0">
            <a:spAutoFit/>
          </a:bodyPr>
          <a:lstStyle/>
          <a:p>
            <a:r>
              <a:rPr lang="en-US" altLang="ja-JP" sz="1000" dirty="0" smtClean="0">
                <a:solidFill>
                  <a:srgbClr val="FF0000"/>
                </a:solidFill>
                <a:latin typeface="Meiryo UI" panose="020B0604030504040204" pitchFamily="50" charset="-128"/>
                <a:ea typeface="Meiryo UI" panose="020B0604030504040204" pitchFamily="50" charset="-128"/>
              </a:rPr>
              <a:t>※1/22</a:t>
            </a:r>
            <a:r>
              <a:rPr lang="ja-JP" altLang="en-US" sz="1000" dirty="0" smtClean="0">
                <a:solidFill>
                  <a:srgbClr val="FF0000"/>
                </a:solidFill>
                <a:latin typeface="Meiryo UI" panose="020B0604030504040204" pitchFamily="50" charset="-128"/>
                <a:ea typeface="Meiryo UI" panose="020B0604030504040204" pitchFamily="50" charset="-128"/>
              </a:rPr>
              <a:t>結果のみ</a:t>
            </a:r>
            <a:endParaRPr lang="en-US" altLang="ja-JP" sz="1000" dirty="0" smtClean="0">
              <a:solidFill>
                <a:srgbClr val="FF0000"/>
              </a:solidFill>
              <a:latin typeface="Meiryo UI" panose="020B0604030504040204" pitchFamily="50" charset="-128"/>
              <a:ea typeface="Meiryo UI" panose="020B0604030504040204" pitchFamily="50" charset="-128"/>
            </a:endParaRPr>
          </a:p>
        </p:txBody>
      </p:sp>
      <p:sp>
        <p:nvSpPr>
          <p:cNvPr id="54" name="角丸四角形 53"/>
          <p:cNvSpPr/>
          <p:nvPr/>
        </p:nvSpPr>
        <p:spPr>
          <a:xfrm>
            <a:off x="4764077" y="5630631"/>
            <a:ext cx="2047156" cy="1051429"/>
          </a:xfrm>
          <a:prstGeom prst="roundRect">
            <a:avLst>
              <a:gd name="adj" fmla="val 712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角丸四角形 54"/>
          <p:cNvSpPr/>
          <p:nvPr/>
        </p:nvSpPr>
        <p:spPr>
          <a:xfrm>
            <a:off x="4890596" y="5716208"/>
            <a:ext cx="792088" cy="21817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4829739" y="5704029"/>
            <a:ext cx="980554" cy="253916"/>
          </a:xfrm>
          <a:prstGeom prst="rect">
            <a:avLst/>
          </a:prstGeom>
          <a:noFill/>
        </p:spPr>
        <p:txBody>
          <a:bodyPr wrap="square" rtlCol="0">
            <a:spAutoFit/>
          </a:bodyPr>
          <a:lstStyle/>
          <a:p>
            <a:pPr algn="ctr"/>
            <a:r>
              <a:rPr lang="ja-JP" altLang="en-US" sz="1000" dirty="0" smtClean="0">
                <a:latin typeface="Meiryo UI" panose="020B0604030504040204" pitchFamily="50" charset="-128"/>
                <a:ea typeface="Meiryo UI" panose="020B0604030504040204" pitchFamily="50" charset="-128"/>
              </a:rPr>
              <a:t>実　績</a:t>
            </a:r>
            <a:endParaRPr lang="en-US" altLang="ja-JP" sz="1000" dirty="0" smtClean="0">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4788024" y="5903001"/>
            <a:ext cx="1961108" cy="830997"/>
          </a:xfrm>
          <a:prstGeom prst="rect">
            <a:avLst/>
          </a:prstGeom>
          <a:noFill/>
        </p:spPr>
        <p:txBody>
          <a:bodyPr wrap="square" rtlCol="0">
            <a:spAutoFit/>
          </a:bodyPr>
          <a:lstStyle/>
          <a:p>
            <a:pPr algn="ctr"/>
            <a:r>
              <a:rPr lang="ja-JP" altLang="en-US" sz="1100" dirty="0" smtClean="0">
                <a:latin typeface="Meiryo UI" panose="020B0604030504040204" pitchFamily="50" charset="-128"/>
                <a:ea typeface="Meiryo UI" panose="020B0604030504040204" pitchFamily="50" charset="-128"/>
              </a:rPr>
              <a:t>総訪問数</a:t>
            </a:r>
            <a:r>
              <a:rPr lang="ja-JP" altLang="en-US" sz="1400" b="1" dirty="0" smtClean="0">
                <a:latin typeface="Meiryo UI" panose="020B0604030504040204" pitchFamily="50" charset="-128"/>
                <a:ea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rPr>
              <a:t>1,265</a:t>
            </a:r>
          </a:p>
          <a:p>
            <a:pPr algn="ctr"/>
            <a:r>
              <a:rPr lang="en-US" altLang="ja-JP" sz="1100" dirty="0">
                <a:latin typeface="Meiryo UI" panose="020B0604030504040204" pitchFamily="50" charset="-128"/>
                <a:ea typeface="Meiryo UI" panose="020B0604030504040204" pitchFamily="50" charset="-128"/>
              </a:rPr>
              <a:t>1</a:t>
            </a:r>
            <a:r>
              <a:rPr lang="ja-JP" altLang="en-US" sz="1100" dirty="0" smtClean="0">
                <a:latin typeface="Meiryo UI" panose="020B0604030504040204" pitchFamily="50" charset="-128"/>
                <a:ea typeface="Meiryo UI" panose="020B0604030504040204" pitchFamily="50" charset="-128"/>
              </a:rPr>
              <a:t>人あたり　</a:t>
            </a:r>
            <a:r>
              <a:rPr lang="en-US" altLang="ja-JP" sz="1600" b="1" u="sng" dirty="0" smtClean="0">
                <a:latin typeface="Meiryo UI" panose="020B0604030504040204" pitchFamily="50" charset="-128"/>
                <a:ea typeface="Meiryo UI" panose="020B0604030504040204" pitchFamily="50" charset="-128"/>
              </a:rPr>
              <a:t>4.76</a:t>
            </a:r>
            <a:r>
              <a:rPr lang="ja-JP" altLang="en-US" sz="1400" b="1" u="sng" dirty="0" smtClean="0">
                <a:latin typeface="Meiryo UI" panose="020B0604030504040204" pitchFamily="50" charset="-128"/>
                <a:ea typeface="Meiryo UI" panose="020B0604030504040204" pitchFamily="50" charset="-128"/>
              </a:rPr>
              <a:t>社</a:t>
            </a:r>
            <a:endParaRPr lang="en-US" altLang="ja-JP" sz="1200" b="1" u="sng"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1</a:t>
            </a:r>
            <a:r>
              <a:rPr lang="ja-JP" altLang="en-US" sz="1100" dirty="0" smtClean="0">
                <a:latin typeface="Meiryo UI" panose="020B0604030504040204" pitchFamily="50" charset="-128"/>
                <a:ea typeface="Meiryo UI" panose="020B0604030504040204" pitchFamily="50" charset="-128"/>
              </a:rPr>
              <a:t>社あたり </a:t>
            </a:r>
            <a:r>
              <a:rPr lang="en-US" altLang="ja-JP" sz="1600" b="1" u="sng" dirty="0" smtClean="0">
                <a:latin typeface="Meiryo UI" panose="020B0604030504040204" pitchFamily="50" charset="-128"/>
                <a:ea typeface="Meiryo UI" panose="020B0604030504040204" pitchFamily="50" charset="-128"/>
              </a:rPr>
              <a:t>17.57</a:t>
            </a:r>
            <a:r>
              <a:rPr lang="ja-JP" altLang="en-US" sz="1400" b="1" u="sng" dirty="0">
                <a:latin typeface="Meiryo UI" panose="020B0604030504040204" pitchFamily="50" charset="-128"/>
                <a:ea typeface="Meiryo UI" panose="020B0604030504040204" pitchFamily="50" charset="-128"/>
              </a:rPr>
              <a:t>人</a:t>
            </a:r>
            <a:endParaRPr lang="en-US" altLang="ja-JP" sz="1200" b="1" u="sng" dirty="0" smtClean="0">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5652120" y="5704648"/>
            <a:ext cx="1250634" cy="246221"/>
          </a:xfrm>
          <a:prstGeom prst="rect">
            <a:avLst/>
          </a:prstGeom>
          <a:noFill/>
        </p:spPr>
        <p:txBody>
          <a:bodyPr wrap="square" rtlCol="0">
            <a:spAutoFit/>
          </a:bodyPr>
          <a:lstStyle/>
          <a:p>
            <a:r>
              <a:rPr lang="ja-JP" altLang="en-US" sz="1000" dirty="0">
                <a:solidFill>
                  <a:srgbClr val="FF0000"/>
                </a:solidFill>
                <a:latin typeface="Meiryo UI" panose="020B0604030504040204" pitchFamily="50" charset="-128"/>
                <a:ea typeface="Meiryo UI" panose="020B0604030504040204" pitchFamily="50" charset="-128"/>
              </a:rPr>
              <a:t>全参</a:t>
            </a:r>
            <a:r>
              <a:rPr lang="ja-JP" altLang="en-US" sz="1000" dirty="0" smtClean="0">
                <a:solidFill>
                  <a:srgbClr val="FF0000"/>
                </a:solidFill>
                <a:latin typeface="Meiryo UI" panose="020B0604030504040204" pitchFamily="50" charset="-128"/>
                <a:ea typeface="Meiryo UI" panose="020B0604030504040204" pitchFamily="50" charset="-128"/>
              </a:rPr>
              <a:t>加企業の結果</a:t>
            </a:r>
            <a:endParaRPr lang="en-US" altLang="ja-JP" sz="1000" dirty="0" smtClean="0">
              <a:solidFill>
                <a:srgbClr val="FF0000"/>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4499992" y="5050852"/>
            <a:ext cx="2639279" cy="415498"/>
          </a:xfrm>
          <a:prstGeom prst="rect">
            <a:avLst/>
          </a:prstGeom>
        </p:spPr>
        <p:txBody>
          <a:bodyPr wrap="square">
            <a:spAutoFit/>
          </a:bodyPr>
          <a:lstStyle/>
          <a:p>
            <a:r>
              <a:rPr lang="ja-JP" altLang="en-US" sz="1050" b="1" dirty="0">
                <a:latin typeface="Meiryo UI" panose="020B0604030504040204" pitchFamily="50" charset="-128"/>
                <a:ea typeface="Meiryo UI" panose="020B0604030504040204" pitchFamily="50" charset="-128"/>
              </a:rPr>
              <a:t>♦</a:t>
            </a:r>
            <a:r>
              <a:rPr lang="en-US" altLang="ja-JP" sz="1050" b="1" dirty="0">
                <a:latin typeface="Meiryo UI" panose="020B0604030504040204" pitchFamily="50" charset="-128"/>
                <a:ea typeface="Meiryo UI" panose="020B0604030504040204" pitchFamily="50" charset="-128"/>
              </a:rPr>
              <a:t>OSAKA</a:t>
            </a:r>
            <a:r>
              <a:rPr lang="ja-JP" altLang="en-US" sz="1050" b="1" dirty="0">
                <a:latin typeface="Meiryo UI" panose="020B0604030504040204" pitchFamily="50" charset="-128"/>
                <a:ea typeface="Meiryo UI" panose="020B0604030504040204" pitchFamily="50" charset="-128"/>
              </a:rPr>
              <a:t>ジョブマッチ（合同企業説明会</a:t>
            </a:r>
            <a:r>
              <a:rPr lang="ja-JP" altLang="en-US" sz="1050" dirty="0">
                <a:latin typeface="Meiryo UI" panose="020B0604030504040204" pitchFamily="50" charset="-128"/>
                <a:ea typeface="Meiryo UI" panose="020B0604030504040204" pitchFamily="50" charset="-128"/>
              </a:rPr>
              <a:t>）</a:t>
            </a:r>
          </a:p>
          <a:p>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12/6</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水</a:t>
            </a:r>
            <a:r>
              <a:rPr lang="en-US" altLang="ja-JP"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11:00-18:00</a:t>
            </a:r>
            <a:r>
              <a:rPr lang="ja-JP" altLang="en-US" sz="1050" dirty="0" smtClean="0">
                <a:latin typeface="Meiryo UI" panose="020B0604030504040204" pitchFamily="50" charset="-128"/>
                <a:ea typeface="Meiryo UI" panose="020B0604030504040204" pitchFamily="50" charset="-128"/>
              </a:rPr>
              <a:t>　</a:t>
            </a:r>
            <a:endParaRPr lang="en-US" altLang="ja-JP" sz="1050" dirty="0" smtClean="0">
              <a:latin typeface="Meiryo UI" panose="020B0604030504040204" pitchFamily="50" charset="-128"/>
              <a:ea typeface="Meiryo UI" panose="020B0604030504040204" pitchFamily="50" charset="-128"/>
            </a:endParaRPr>
          </a:p>
        </p:txBody>
      </p:sp>
      <p:sp>
        <p:nvSpPr>
          <p:cNvPr id="62" name="右矢印 61"/>
          <p:cNvSpPr/>
          <p:nvPr/>
        </p:nvSpPr>
        <p:spPr>
          <a:xfrm>
            <a:off x="10512996" y="4293927"/>
            <a:ext cx="216024" cy="24231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51720" y="734801"/>
            <a:ext cx="1121219" cy="158777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7"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75856" y="717361"/>
            <a:ext cx="1133534" cy="160521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8"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97908" y="811312"/>
            <a:ext cx="1086460" cy="1564304"/>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9" name="Picture 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36234" y="811312"/>
            <a:ext cx="1100261" cy="1584176"/>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0" name="Picture 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15193" y="2541416"/>
            <a:ext cx="1075482" cy="146499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3" name="テキスト ボックス 72"/>
          <p:cNvSpPr txBox="1"/>
          <p:nvPr/>
        </p:nvSpPr>
        <p:spPr>
          <a:xfrm>
            <a:off x="35496" y="5131792"/>
            <a:ext cx="1982771" cy="415498"/>
          </a:xfrm>
          <a:prstGeom prst="rect">
            <a:avLst/>
          </a:prstGeom>
          <a:noFill/>
        </p:spPr>
        <p:txBody>
          <a:bodyPr wrap="square" rtlCol="0">
            <a:spAutoFit/>
          </a:bodyPr>
          <a:lstStyle/>
          <a:p>
            <a:r>
              <a:rPr lang="ja-JP" altLang="en-US" sz="1050" b="1" dirty="0" smtClean="0">
                <a:latin typeface="Meiryo UI" panose="020B0604030504040204" pitchFamily="50" charset="-128"/>
                <a:ea typeface="Meiryo UI" panose="020B0604030504040204" pitchFamily="50" charset="-128"/>
              </a:rPr>
              <a:t>♦中小企業診断士による</a:t>
            </a:r>
            <a:endParaRPr lang="en-US" altLang="ja-JP" sz="1050" b="1" dirty="0" smtClean="0">
              <a:latin typeface="Meiryo UI" panose="020B0604030504040204" pitchFamily="50" charset="-128"/>
              <a:ea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rPr>
              <a:t>　</a:t>
            </a:r>
            <a:r>
              <a:rPr lang="ja-JP" altLang="en-US" sz="1050" b="1" dirty="0" smtClean="0">
                <a:latin typeface="Meiryo UI" panose="020B0604030504040204" pitchFamily="50" charset="-128"/>
                <a:ea typeface="Meiryo UI" panose="020B0604030504040204" pitchFamily="50" charset="-128"/>
              </a:rPr>
              <a:t>コンサルティングプログラム</a:t>
            </a:r>
            <a:endParaRPr lang="en-US" altLang="ja-JP" sz="1050" b="1" dirty="0" smtClean="0">
              <a:latin typeface="Meiryo UI" panose="020B0604030504040204" pitchFamily="50" charset="-128"/>
              <a:ea typeface="Meiryo UI" panose="020B0604030504040204" pitchFamily="50" charset="-128"/>
            </a:endParaRPr>
          </a:p>
        </p:txBody>
      </p:sp>
      <p:pic>
        <p:nvPicPr>
          <p:cNvPr id="1030" name="Picture 6"/>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3599" r="9597"/>
          <a:stretch/>
        </p:blipFill>
        <p:spPr bwMode="auto">
          <a:xfrm>
            <a:off x="2641906" y="4051672"/>
            <a:ext cx="1642061" cy="1266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 name="テキスト ボックス 74"/>
          <p:cNvSpPr txBox="1"/>
          <p:nvPr/>
        </p:nvSpPr>
        <p:spPr>
          <a:xfrm>
            <a:off x="1636136" y="424306"/>
            <a:ext cx="2011543" cy="261610"/>
          </a:xfrm>
          <a:prstGeom prst="rect">
            <a:avLst/>
          </a:prstGeom>
          <a:noFill/>
        </p:spPr>
        <p:txBody>
          <a:bodyPr wrap="square" rtlCol="0">
            <a:spAutoFit/>
          </a:bodyPr>
          <a:lstStyle/>
          <a:p>
            <a:r>
              <a:rPr lang="ja-JP" altLang="en-US" sz="1100" b="1" dirty="0" smtClean="0">
                <a:latin typeface="Meiryo UI" panose="020B0604030504040204" pitchFamily="50" charset="-128"/>
                <a:ea typeface="Meiryo UI" panose="020B0604030504040204" pitchFamily="50" charset="-128"/>
              </a:rPr>
              <a:t>参加企業　</a:t>
            </a:r>
            <a:r>
              <a:rPr lang="en-US" altLang="ja-JP" sz="1100" b="1" dirty="0" smtClean="0">
                <a:latin typeface="Meiryo UI" panose="020B0604030504040204" pitchFamily="50" charset="-128"/>
                <a:ea typeface="Meiryo UI" panose="020B0604030504040204" pitchFamily="50" charset="-128"/>
              </a:rPr>
              <a:t>78</a:t>
            </a:r>
            <a:r>
              <a:rPr lang="ja-JP" altLang="en-US" sz="1100" b="1" dirty="0" smtClean="0">
                <a:latin typeface="Meiryo UI" panose="020B0604030504040204" pitchFamily="50" charset="-128"/>
                <a:ea typeface="Meiryo UI" panose="020B0604030504040204" pitchFamily="50" charset="-128"/>
              </a:rPr>
              <a:t>社</a:t>
            </a:r>
            <a:endParaRPr lang="en-US" altLang="ja-JP" sz="1100" b="1" dirty="0" smtClean="0">
              <a:latin typeface="Meiryo UI" panose="020B0604030504040204" pitchFamily="50" charset="-128"/>
              <a:ea typeface="Meiryo UI" panose="020B0604030504040204" pitchFamily="50" charset="-128"/>
            </a:endParaRPr>
          </a:p>
        </p:txBody>
      </p:sp>
      <p:sp>
        <p:nvSpPr>
          <p:cNvPr id="76" name="テキスト ボックス 75"/>
          <p:cNvSpPr txBox="1"/>
          <p:nvPr/>
        </p:nvSpPr>
        <p:spPr>
          <a:xfrm>
            <a:off x="6178104" y="423255"/>
            <a:ext cx="2011543" cy="261610"/>
          </a:xfrm>
          <a:prstGeom prst="rect">
            <a:avLst/>
          </a:prstGeom>
          <a:noFill/>
        </p:spPr>
        <p:txBody>
          <a:bodyPr wrap="square" rtlCol="0">
            <a:spAutoFit/>
          </a:bodyPr>
          <a:lstStyle/>
          <a:p>
            <a:r>
              <a:rPr lang="ja-JP" altLang="en-US" sz="1100" b="1" dirty="0" smtClean="0">
                <a:latin typeface="Meiryo UI" panose="020B0604030504040204" pitchFamily="50" charset="-128"/>
                <a:ea typeface="Meiryo UI" panose="020B0604030504040204" pitchFamily="50" charset="-128"/>
              </a:rPr>
              <a:t>参加企業　</a:t>
            </a:r>
            <a:r>
              <a:rPr lang="en-US" altLang="ja-JP" sz="1100" b="1" dirty="0" smtClean="0">
                <a:latin typeface="Meiryo UI" panose="020B0604030504040204" pitchFamily="50" charset="-128"/>
                <a:ea typeface="Meiryo UI" panose="020B0604030504040204" pitchFamily="50" charset="-128"/>
              </a:rPr>
              <a:t>35</a:t>
            </a:r>
            <a:r>
              <a:rPr lang="ja-JP" altLang="en-US" sz="1100" b="1" dirty="0" smtClean="0">
                <a:latin typeface="Meiryo UI" panose="020B0604030504040204" pitchFamily="50" charset="-128"/>
                <a:ea typeface="Meiryo UI" panose="020B0604030504040204" pitchFamily="50" charset="-128"/>
              </a:rPr>
              <a:t>社</a:t>
            </a:r>
            <a:endParaRPr lang="en-US" altLang="ja-JP" sz="1100" b="1" dirty="0" smtClean="0">
              <a:latin typeface="Meiryo UI" panose="020B0604030504040204" pitchFamily="50" charset="-128"/>
              <a:ea typeface="Meiryo UI" panose="020B0604030504040204" pitchFamily="50" charset="-128"/>
            </a:endParaRPr>
          </a:p>
        </p:txBody>
      </p:sp>
      <p:sp>
        <p:nvSpPr>
          <p:cNvPr id="77" name="テキスト ボックス 76"/>
          <p:cNvSpPr txBox="1"/>
          <p:nvPr/>
        </p:nvSpPr>
        <p:spPr>
          <a:xfrm>
            <a:off x="1670472" y="3797548"/>
            <a:ext cx="1224136" cy="261610"/>
          </a:xfrm>
          <a:prstGeom prst="rect">
            <a:avLst/>
          </a:prstGeom>
          <a:noFill/>
        </p:spPr>
        <p:txBody>
          <a:bodyPr wrap="square" rtlCol="0">
            <a:spAutoFit/>
          </a:bodyPr>
          <a:lstStyle/>
          <a:p>
            <a:r>
              <a:rPr lang="ja-JP" altLang="en-US" sz="1100" b="1" dirty="0" smtClean="0">
                <a:latin typeface="Meiryo UI" panose="020B0604030504040204" pitchFamily="50" charset="-128"/>
                <a:ea typeface="Meiryo UI" panose="020B0604030504040204" pitchFamily="50" charset="-128"/>
              </a:rPr>
              <a:t>参加企業　</a:t>
            </a:r>
            <a:r>
              <a:rPr lang="en-US" altLang="ja-JP" sz="1100" b="1" dirty="0" smtClean="0">
                <a:latin typeface="Meiryo UI" panose="020B0604030504040204" pitchFamily="50" charset="-128"/>
                <a:ea typeface="Meiryo UI" panose="020B0604030504040204" pitchFamily="50" charset="-128"/>
              </a:rPr>
              <a:t>27</a:t>
            </a:r>
            <a:r>
              <a:rPr lang="ja-JP" altLang="en-US" sz="1100" b="1" dirty="0" smtClean="0">
                <a:latin typeface="Meiryo UI" panose="020B0604030504040204" pitchFamily="50" charset="-128"/>
                <a:ea typeface="Meiryo UI" panose="020B0604030504040204" pitchFamily="50" charset="-128"/>
              </a:rPr>
              <a:t>社</a:t>
            </a:r>
            <a:endParaRPr lang="en-US" altLang="ja-JP" sz="1100" b="1" dirty="0" smtClean="0">
              <a:latin typeface="Meiryo UI" panose="020B0604030504040204" pitchFamily="50" charset="-128"/>
              <a:ea typeface="Meiryo UI" panose="020B0604030504040204" pitchFamily="50" charset="-128"/>
            </a:endParaRPr>
          </a:p>
        </p:txBody>
      </p:sp>
      <p:sp>
        <p:nvSpPr>
          <p:cNvPr id="78" name="テキスト ボックス 77"/>
          <p:cNvSpPr txBox="1"/>
          <p:nvPr/>
        </p:nvSpPr>
        <p:spPr>
          <a:xfrm>
            <a:off x="4515882" y="5387050"/>
            <a:ext cx="2301224" cy="246221"/>
          </a:xfrm>
          <a:prstGeom prst="rect">
            <a:avLst/>
          </a:prstGeom>
          <a:noFill/>
        </p:spPr>
        <p:txBody>
          <a:bodyPr wrap="square" rtlCol="0">
            <a:spAutoFit/>
          </a:bodyPr>
          <a:lstStyle/>
          <a:p>
            <a:r>
              <a:rPr lang="en-US" altLang="ja-JP" sz="1000" dirty="0" smtClean="0">
                <a:solidFill>
                  <a:srgbClr val="FF0000"/>
                </a:solidFill>
                <a:latin typeface="Meiryo UI" panose="020B0604030504040204" pitchFamily="50" charset="-128"/>
                <a:ea typeface="Meiryo UI" panose="020B0604030504040204" pitchFamily="50" charset="-128"/>
              </a:rPr>
              <a:t>※</a:t>
            </a:r>
            <a:r>
              <a:rPr lang="ja-JP" altLang="en-US" sz="1000" dirty="0" smtClean="0">
                <a:solidFill>
                  <a:srgbClr val="FF0000"/>
                </a:solidFill>
                <a:latin typeface="Meiryo UI" panose="020B0604030504040204" pitchFamily="50" charset="-128"/>
                <a:ea typeface="Meiryo UI" panose="020B0604030504040204" pitchFamily="50" charset="-128"/>
              </a:rPr>
              <a:t>うち本事業参加企業</a:t>
            </a:r>
            <a:r>
              <a:rPr lang="en-US" altLang="ja-JP" sz="1000" dirty="0" smtClean="0">
                <a:solidFill>
                  <a:srgbClr val="FF0000"/>
                </a:solidFill>
                <a:latin typeface="Meiryo UI" panose="020B0604030504040204" pitchFamily="50" charset="-128"/>
                <a:ea typeface="Meiryo UI" panose="020B0604030504040204" pitchFamily="50" charset="-128"/>
              </a:rPr>
              <a:t>23</a:t>
            </a:r>
            <a:r>
              <a:rPr lang="ja-JP" altLang="en-US" sz="1000" dirty="0" smtClean="0">
                <a:solidFill>
                  <a:srgbClr val="FF0000"/>
                </a:solidFill>
                <a:latin typeface="Meiryo UI" panose="020B0604030504040204" pitchFamily="50" charset="-128"/>
                <a:ea typeface="Meiryo UI" panose="020B0604030504040204" pitchFamily="50" charset="-128"/>
              </a:rPr>
              <a:t>社</a:t>
            </a:r>
            <a:endParaRPr lang="en-US" altLang="ja-JP" sz="1000" dirty="0" smtClean="0">
              <a:solidFill>
                <a:srgbClr val="FF0000"/>
              </a:solidFill>
              <a:latin typeface="Meiryo UI" panose="020B0604030504040204" pitchFamily="50" charset="-128"/>
              <a:ea typeface="Meiryo UI" panose="020B0604030504040204" pitchFamily="50" charset="-128"/>
            </a:endParaRPr>
          </a:p>
        </p:txBody>
      </p:sp>
      <p:sp>
        <p:nvSpPr>
          <p:cNvPr id="2" name="右矢印 1"/>
          <p:cNvSpPr/>
          <p:nvPr/>
        </p:nvSpPr>
        <p:spPr>
          <a:xfrm>
            <a:off x="4383311" y="2138578"/>
            <a:ext cx="287611" cy="8056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右矢印 70"/>
          <p:cNvSpPr/>
          <p:nvPr/>
        </p:nvSpPr>
        <p:spPr>
          <a:xfrm rot="19789815" flipH="1">
            <a:off x="4280830" y="3905239"/>
            <a:ext cx="391757" cy="8056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8860337" y="6618838"/>
            <a:ext cx="216024" cy="338554"/>
          </a:xfrm>
          <a:prstGeom prst="rect">
            <a:avLst/>
          </a:prstGeom>
          <a:noFill/>
        </p:spPr>
        <p:txBody>
          <a:bodyPr wrap="square" rtlCol="0">
            <a:spAutoFit/>
          </a:bodyPr>
          <a:lstStyle/>
          <a:p>
            <a:r>
              <a:rPr kumimoji="1" lang="ja-JP" altLang="en-US" sz="1600" dirty="0" smtClean="0">
                <a:latin typeface="Arial Unicode MS" panose="020B0604020202020204" pitchFamily="50" charset="-128"/>
                <a:ea typeface="Arial Unicode MS" panose="020B0604020202020204" pitchFamily="50" charset="-128"/>
                <a:cs typeface="Arial Unicode MS" panose="020B0604020202020204" pitchFamily="50" charset="-128"/>
              </a:rPr>
              <a:t>７</a:t>
            </a:r>
            <a:endParaRPr kumimoji="1" lang="ja-JP" altLang="en-US" sz="16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2236107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extLst>
              <p:ext uri="{D42A27DB-BD31-4B8C-83A1-F6EECF244321}">
                <p14:modId xmlns:p14="http://schemas.microsoft.com/office/powerpoint/2010/main" val="820809877"/>
              </p:ext>
            </p:extLst>
          </p:nvPr>
        </p:nvGraphicFramePr>
        <p:xfrm>
          <a:off x="282607" y="3397127"/>
          <a:ext cx="8122357" cy="2517986"/>
        </p:xfrm>
        <a:graphic>
          <a:graphicData uri="http://schemas.openxmlformats.org/drawingml/2006/table">
            <a:tbl>
              <a:tblPr firstRow="1" bandRow="1">
                <a:tableStyleId>{C4B1156A-380E-4F78-BDF5-A606A8083BF9}</a:tableStyleId>
              </a:tblPr>
              <a:tblGrid>
                <a:gridCol w="706949"/>
                <a:gridCol w="739036"/>
                <a:gridCol w="776614"/>
                <a:gridCol w="764087"/>
                <a:gridCol w="751562"/>
                <a:gridCol w="839244"/>
                <a:gridCol w="789139"/>
                <a:gridCol w="764088"/>
                <a:gridCol w="651354"/>
                <a:gridCol w="626301"/>
                <a:gridCol w="713983"/>
              </a:tblGrid>
              <a:tr h="212748">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40000"/>
                        <a:lumOff val="60000"/>
                      </a:schemeClr>
                    </a:solidFill>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40000"/>
                        <a:lumOff val="60000"/>
                      </a:schemeClr>
                    </a:solidFill>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40000"/>
                        <a:lumOff val="60000"/>
                      </a:schemeClr>
                    </a:solidFill>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40000"/>
                        <a:lumOff val="60000"/>
                      </a:schemeClr>
                    </a:solidFill>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40000"/>
                        <a:lumOff val="60000"/>
                      </a:schemeClr>
                    </a:solidFill>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40000"/>
                        <a:lumOff val="60000"/>
                      </a:schemeClr>
                    </a:solidFill>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40000"/>
                        <a:lumOff val="60000"/>
                      </a:schemeClr>
                    </a:solidFill>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40000"/>
                        <a:lumOff val="60000"/>
                      </a:schemeClr>
                    </a:solidFill>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40000"/>
                        <a:lumOff val="60000"/>
                      </a:schemeClr>
                    </a:solidFill>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40000"/>
                        <a:lumOff val="60000"/>
                      </a:schemeClr>
                    </a:solidFill>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40000"/>
                        <a:lumOff val="60000"/>
                      </a:schemeClr>
                    </a:solidFill>
                  </a:tcPr>
                </a:tc>
              </a:tr>
              <a:tr h="1128850">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r>
              <a:tr h="1114816">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r>
            </a:tbl>
          </a:graphicData>
        </a:graphic>
      </p:graphicFrame>
      <p:sp>
        <p:nvSpPr>
          <p:cNvPr id="16" name="左右矢印 15"/>
          <p:cNvSpPr/>
          <p:nvPr/>
        </p:nvSpPr>
        <p:spPr>
          <a:xfrm>
            <a:off x="1188793" y="3763653"/>
            <a:ext cx="763295" cy="338860"/>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1227145" y="3789040"/>
            <a:ext cx="761747" cy="400110"/>
          </a:xfrm>
          <a:prstGeom prst="rect">
            <a:avLst/>
          </a:prstGeom>
          <a:noFill/>
          <a:ln>
            <a:noFill/>
          </a:ln>
        </p:spPr>
        <p:txBody>
          <a:bodyPr vert="horz" wrap="none" rtlCol="0">
            <a:spAutoFit/>
          </a:bodyPr>
          <a:lstStyle/>
          <a:p>
            <a:pPr algn="ct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STEP</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１</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７５</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左右矢印 63"/>
          <p:cNvSpPr/>
          <p:nvPr/>
        </p:nvSpPr>
        <p:spPr>
          <a:xfrm>
            <a:off x="2070616" y="4086736"/>
            <a:ext cx="1150018" cy="314588"/>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テキスト ボックス 83"/>
          <p:cNvSpPr txBox="1"/>
          <p:nvPr/>
        </p:nvSpPr>
        <p:spPr>
          <a:xfrm>
            <a:off x="8465609" y="4487845"/>
            <a:ext cx="646331" cy="569387"/>
          </a:xfrm>
          <a:prstGeom prst="rect">
            <a:avLst/>
          </a:prstGeom>
          <a:noFill/>
        </p:spPr>
        <p:txBody>
          <a:bodyPr vert="horz" wrap="none" rtlCol="0">
            <a:spAutoFit/>
          </a:bodyPr>
          <a:lstStyle/>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E</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カンパニー</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（仮称）</a:t>
            </a:r>
            <a:endParaRPr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認定式</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左右矢印 61"/>
          <p:cNvSpPr/>
          <p:nvPr/>
        </p:nvSpPr>
        <p:spPr>
          <a:xfrm>
            <a:off x="3322527" y="4238486"/>
            <a:ext cx="1457194" cy="314588"/>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左右矢印 62"/>
          <p:cNvSpPr/>
          <p:nvPr/>
        </p:nvSpPr>
        <p:spPr>
          <a:xfrm>
            <a:off x="2501594" y="4865943"/>
            <a:ext cx="763295" cy="338860"/>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2527836" y="4901098"/>
            <a:ext cx="761747" cy="400110"/>
          </a:xfrm>
          <a:prstGeom prst="rect">
            <a:avLst/>
          </a:prstGeom>
          <a:noFill/>
        </p:spPr>
        <p:txBody>
          <a:bodyPr vert="horz" wrap="none" rtlCol="0">
            <a:spAutoFit/>
          </a:bodyPr>
          <a:lstStyle/>
          <a:p>
            <a:pPr algn="ct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STEP</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１</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７５</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左右矢印 69"/>
          <p:cNvSpPr/>
          <p:nvPr/>
        </p:nvSpPr>
        <p:spPr>
          <a:xfrm>
            <a:off x="3385157" y="5167225"/>
            <a:ext cx="1207884" cy="314588"/>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2312122" y="4098895"/>
            <a:ext cx="675186" cy="400110"/>
          </a:xfrm>
          <a:prstGeom prst="rect">
            <a:avLst/>
          </a:prstGeom>
          <a:noFill/>
        </p:spPr>
        <p:txBody>
          <a:bodyPr vert="horz" wrap="none" rtlCol="0">
            <a:spAutoFit/>
          </a:bodyPr>
          <a:lstStyle/>
          <a:p>
            <a:pPr algn="ct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STEP</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２</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社）</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テキスト ボックス 73"/>
          <p:cNvSpPr txBox="1"/>
          <p:nvPr/>
        </p:nvSpPr>
        <p:spPr>
          <a:xfrm>
            <a:off x="3479885" y="4266412"/>
            <a:ext cx="675186" cy="400110"/>
          </a:xfrm>
          <a:prstGeom prst="rect">
            <a:avLst/>
          </a:prstGeom>
          <a:noFill/>
        </p:spPr>
        <p:txBody>
          <a:bodyPr vert="horz" wrap="none" rtlCol="0">
            <a:spAutoFit/>
          </a:bodyPr>
          <a:lstStyle/>
          <a:p>
            <a:pPr algn="ct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STEP</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３</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社）</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84"/>
          <p:cNvSpPr txBox="1"/>
          <p:nvPr/>
        </p:nvSpPr>
        <p:spPr>
          <a:xfrm>
            <a:off x="3649974" y="5192567"/>
            <a:ext cx="675186" cy="400110"/>
          </a:xfrm>
          <a:prstGeom prst="rect">
            <a:avLst/>
          </a:prstGeom>
          <a:noFill/>
        </p:spPr>
        <p:txBody>
          <a:bodyPr vert="horz" wrap="none" rtlCol="0">
            <a:spAutoFit/>
          </a:bodyPr>
          <a:lstStyle/>
          <a:p>
            <a:pPr algn="ct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STEP</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２</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社）</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0" name="グループ化 19"/>
          <p:cNvGrpSpPr/>
          <p:nvPr/>
        </p:nvGrpSpPr>
        <p:grpSpPr>
          <a:xfrm>
            <a:off x="4025749" y="4228834"/>
            <a:ext cx="777031" cy="343433"/>
            <a:chOff x="5410827" y="627401"/>
            <a:chExt cx="777031" cy="343433"/>
          </a:xfrm>
        </p:grpSpPr>
        <p:sp>
          <p:nvSpPr>
            <p:cNvPr id="89" name="円/楕円 88"/>
            <p:cNvSpPr/>
            <p:nvPr/>
          </p:nvSpPr>
          <p:spPr>
            <a:xfrm>
              <a:off x="5517447" y="627401"/>
              <a:ext cx="565842" cy="343433"/>
            </a:xfrm>
            <a:prstGeom prst="ellipse">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テキスト ボックス 89"/>
            <p:cNvSpPr txBox="1"/>
            <p:nvPr/>
          </p:nvSpPr>
          <p:spPr>
            <a:xfrm>
              <a:off x="5410827" y="627401"/>
              <a:ext cx="777031" cy="338554"/>
            </a:xfrm>
            <a:prstGeom prst="rect">
              <a:avLst/>
            </a:prstGeom>
            <a:noFill/>
          </p:spPr>
          <p:txBody>
            <a:bodyPr wrap="square" rtlCol="0">
              <a:spAutoFit/>
            </a:bodyPr>
            <a:lstStyle/>
            <a:p>
              <a:pPr algn="ct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プログラム</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修了</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式</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1" name="左右矢印 90"/>
          <p:cNvSpPr/>
          <p:nvPr/>
        </p:nvSpPr>
        <p:spPr>
          <a:xfrm>
            <a:off x="4618093" y="5328627"/>
            <a:ext cx="1442675" cy="314588"/>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テキスト ボックス 91"/>
          <p:cNvSpPr txBox="1"/>
          <p:nvPr/>
        </p:nvSpPr>
        <p:spPr>
          <a:xfrm>
            <a:off x="4775451" y="5344027"/>
            <a:ext cx="675186" cy="400110"/>
          </a:xfrm>
          <a:prstGeom prst="rect">
            <a:avLst/>
          </a:prstGeom>
          <a:noFill/>
        </p:spPr>
        <p:txBody>
          <a:bodyPr vert="horz" wrap="none" rtlCol="0">
            <a:spAutoFit/>
          </a:bodyPr>
          <a:lstStyle/>
          <a:p>
            <a:pPr algn="ct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STEP</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３</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社）</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3" name="グループ化 92"/>
          <p:cNvGrpSpPr/>
          <p:nvPr/>
        </p:nvGrpSpPr>
        <p:grpSpPr>
          <a:xfrm>
            <a:off x="5283737" y="5318975"/>
            <a:ext cx="777031" cy="343433"/>
            <a:chOff x="5410827" y="627401"/>
            <a:chExt cx="777031" cy="343433"/>
          </a:xfrm>
        </p:grpSpPr>
        <p:sp>
          <p:nvSpPr>
            <p:cNvPr id="94" name="円/楕円 93"/>
            <p:cNvSpPr/>
            <p:nvPr/>
          </p:nvSpPr>
          <p:spPr>
            <a:xfrm>
              <a:off x="5517447" y="627401"/>
              <a:ext cx="565842" cy="343433"/>
            </a:xfrm>
            <a:prstGeom prst="ellipse">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テキスト ボックス 94"/>
            <p:cNvSpPr txBox="1"/>
            <p:nvPr/>
          </p:nvSpPr>
          <p:spPr>
            <a:xfrm>
              <a:off x="5410827" y="627401"/>
              <a:ext cx="777031" cy="338554"/>
            </a:xfrm>
            <a:prstGeom prst="rect">
              <a:avLst/>
            </a:prstGeom>
            <a:noFill/>
          </p:spPr>
          <p:txBody>
            <a:bodyPr wrap="square" rtlCol="0">
              <a:spAutoFit/>
            </a:bodyPr>
            <a:lstStyle/>
            <a:p>
              <a:pPr algn="ct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プログラム</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修了</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式</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6" name="テキスト ボックス 95"/>
          <p:cNvSpPr txBox="1"/>
          <p:nvPr/>
        </p:nvSpPr>
        <p:spPr>
          <a:xfrm>
            <a:off x="5035646" y="4415650"/>
            <a:ext cx="538930" cy="338554"/>
          </a:xfrm>
          <a:prstGeom prst="rect">
            <a:avLst/>
          </a:prstGeom>
          <a:noFill/>
          <a:ln w="12700">
            <a:noFill/>
          </a:ln>
        </p:spPr>
        <p:txBody>
          <a:bodyPr vert="horz" wrap="none" rtlCol="0">
            <a:spAutoFit/>
          </a:bodyPr>
          <a:lstStyle/>
          <a:p>
            <a:pPr algn="ct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ポスター</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セッション</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テキスト ボックス 96"/>
          <p:cNvSpPr txBox="1"/>
          <p:nvPr/>
        </p:nvSpPr>
        <p:spPr>
          <a:xfrm>
            <a:off x="5763250" y="4415650"/>
            <a:ext cx="595035" cy="338554"/>
          </a:xfrm>
          <a:prstGeom prst="rect">
            <a:avLst/>
          </a:prstGeom>
          <a:noFill/>
          <a:ln w="12700">
            <a:noFill/>
          </a:ln>
        </p:spPr>
        <p:txBody>
          <a:bodyPr vert="horz" wrap="none" rtlCol="0">
            <a:spAutoFit/>
          </a:bodyPr>
          <a:lstStyle/>
          <a:p>
            <a:pPr algn="ct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合同企業</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説明会</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テキスト ボックス 97"/>
          <p:cNvSpPr txBox="1"/>
          <p:nvPr/>
        </p:nvSpPr>
        <p:spPr>
          <a:xfrm>
            <a:off x="7032556" y="5567707"/>
            <a:ext cx="595035" cy="338554"/>
          </a:xfrm>
          <a:prstGeom prst="rect">
            <a:avLst/>
          </a:prstGeom>
          <a:noFill/>
          <a:ln w="12700">
            <a:noFill/>
          </a:ln>
        </p:spPr>
        <p:txBody>
          <a:bodyPr vert="horz" wrap="none" rtlCol="0">
            <a:spAutoFit/>
          </a:bodyPr>
          <a:lstStyle/>
          <a:p>
            <a:pPr algn="ct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合同企業</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説明会</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テキスト ボックス 98"/>
          <p:cNvSpPr txBox="1"/>
          <p:nvPr/>
        </p:nvSpPr>
        <p:spPr>
          <a:xfrm>
            <a:off x="6490481" y="5592759"/>
            <a:ext cx="538930" cy="338554"/>
          </a:xfrm>
          <a:prstGeom prst="rect">
            <a:avLst/>
          </a:prstGeom>
          <a:noFill/>
          <a:ln w="12700">
            <a:noFill/>
          </a:ln>
        </p:spPr>
        <p:txBody>
          <a:bodyPr vert="horz" wrap="none" rtlCol="0">
            <a:spAutoFit/>
          </a:bodyPr>
          <a:lstStyle/>
          <a:p>
            <a:pPr algn="ct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ポスター</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セッション</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32039" y="3801231"/>
            <a:ext cx="323165" cy="900246"/>
          </a:xfrm>
          <a:prstGeom prst="rect">
            <a:avLst/>
          </a:prstGeom>
          <a:noFill/>
        </p:spPr>
        <p:txBody>
          <a:bodyPr vert="eaVert" wrap="none" rtlCol="0">
            <a:spAutoFit/>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（１クール目）</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テキスト ボックス 100"/>
          <p:cNvSpPr txBox="1"/>
          <p:nvPr/>
        </p:nvSpPr>
        <p:spPr>
          <a:xfrm>
            <a:off x="35800" y="5002948"/>
            <a:ext cx="323165" cy="900246"/>
          </a:xfrm>
          <a:prstGeom prst="rect">
            <a:avLst/>
          </a:prstGeom>
          <a:noFill/>
        </p:spPr>
        <p:txBody>
          <a:bodyPr vert="eaVert" wrap="none" rtlCol="0">
            <a:spAutoFit/>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（２クール目）</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342678" y="3816408"/>
            <a:ext cx="877163" cy="230832"/>
          </a:xfrm>
          <a:prstGeom prst="rect">
            <a:avLst/>
          </a:prstGeom>
          <a:noFill/>
        </p:spPr>
        <p:txBody>
          <a:bodyPr wrap="none" rtlCol="0">
            <a:spAutoFit/>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（受講受付）</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テキスト ボックス 102"/>
          <p:cNvSpPr txBox="1"/>
          <p:nvPr/>
        </p:nvSpPr>
        <p:spPr>
          <a:xfrm>
            <a:off x="1664691" y="4928573"/>
            <a:ext cx="877163" cy="230832"/>
          </a:xfrm>
          <a:prstGeom prst="rect">
            <a:avLst/>
          </a:prstGeom>
          <a:noFill/>
        </p:spPr>
        <p:txBody>
          <a:bodyPr wrap="none" rtlCol="0">
            <a:spAutoFit/>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（受講受付）</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1733781" y="3896718"/>
            <a:ext cx="461665" cy="784830"/>
          </a:xfrm>
          <a:prstGeom prst="rect">
            <a:avLst/>
          </a:prstGeom>
          <a:noFill/>
        </p:spPr>
        <p:txBody>
          <a:bodyPr vert="eaVert" wrap="none" rtlCol="0">
            <a:spAutoFit/>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各業界団体へ</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申込み</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テキスト ボックス 103"/>
          <p:cNvSpPr txBox="1"/>
          <p:nvPr/>
        </p:nvSpPr>
        <p:spPr>
          <a:xfrm>
            <a:off x="3066642" y="5001716"/>
            <a:ext cx="461665" cy="784830"/>
          </a:xfrm>
          <a:prstGeom prst="rect">
            <a:avLst/>
          </a:prstGeom>
          <a:noFill/>
        </p:spPr>
        <p:txBody>
          <a:bodyPr vert="eaVert" wrap="none" rtlCol="0">
            <a:spAutoFit/>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各業界団体へ</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申込み</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テキスト ボックス 104"/>
          <p:cNvSpPr txBox="1"/>
          <p:nvPr/>
        </p:nvSpPr>
        <p:spPr>
          <a:xfrm>
            <a:off x="983726" y="3649137"/>
            <a:ext cx="323165" cy="900247"/>
          </a:xfrm>
          <a:prstGeom prst="rect">
            <a:avLst/>
          </a:prstGeom>
          <a:noFill/>
        </p:spPr>
        <p:txBody>
          <a:bodyPr vert="eaVert" wrap="none" rtlCol="0">
            <a:spAutoFit/>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事務局</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へ</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申込み</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テキスト ボックス 105"/>
          <p:cNvSpPr txBox="1"/>
          <p:nvPr/>
        </p:nvSpPr>
        <p:spPr>
          <a:xfrm>
            <a:off x="2296527" y="4753660"/>
            <a:ext cx="323165" cy="900247"/>
          </a:xfrm>
          <a:prstGeom prst="rect">
            <a:avLst/>
          </a:prstGeom>
          <a:noFill/>
        </p:spPr>
        <p:txBody>
          <a:bodyPr vert="eaVert" wrap="none" rtlCol="0">
            <a:spAutoFit/>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事務局</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へ</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申込み</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3" name="表 122"/>
          <p:cNvGraphicFramePr>
            <a:graphicFrameLocks noGrp="1"/>
          </p:cNvGraphicFramePr>
          <p:nvPr>
            <p:extLst>
              <p:ext uri="{D42A27DB-BD31-4B8C-83A1-F6EECF244321}">
                <p14:modId xmlns:p14="http://schemas.microsoft.com/office/powerpoint/2010/main" val="282660386"/>
              </p:ext>
            </p:extLst>
          </p:nvPr>
        </p:nvGraphicFramePr>
        <p:xfrm>
          <a:off x="179512" y="1562754"/>
          <a:ext cx="8712968" cy="1290182"/>
        </p:xfrm>
        <a:graphic>
          <a:graphicData uri="http://schemas.openxmlformats.org/drawingml/2006/table">
            <a:tbl>
              <a:tblPr firstRow="1" bandRow="1">
                <a:tableStyleId>{22838BEF-8BB2-4498-84A7-C5851F593DF1}</a:tableStyleId>
              </a:tblPr>
              <a:tblGrid>
                <a:gridCol w="1304933"/>
                <a:gridCol w="7408035"/>
              </a:tblGrid>
              <a:tr h="276668">
                <a:tc>
                  <a:txBody>
                    <a:bodyPr/>
                    <a:lstStyle/>
                    <a:p>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STEP</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「人材確保」をテーマに、</a:t>
                      </a:r>
                      <a:r>
                        <a:rPr kumimoji="1" lang="ja-JP" altLang="en-US" sz="1200" b="0" u="sng" dirty="0" smtClean="0">
                          <a:latin typeface="Meiryo UI" panose="020B0604030504040204" pitchFamily="50" charset="-128"/>
                          <a:ea typeface="Meiryo UI" panose="020B0604030504040204" pitchFamily="50" charset="-128"/>
                          <a:cs typeface="Meiryo UI" panose="020B0604030504040204" pitchFamily="50" charset="-128"/>
                        </a:rPr>
                        <a:t>業界団体所属有無を問わず</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業界の企業を対象に実施。</a:t>
                      </a:r>
                    </a:p>
                  </a:txBody>
                  <a:tcPr>
                    <a:noFill/>
                  </a:tcPr>
                </a:tc>
              </a:tr>
              <a:tr h="276668">
                <a:tc>
                  <a:txBody>
                    <a:bodyPr/>
                    <a:lstStyle/>
                    <a:p>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STEP</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STEP</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１を受講した業界団体所属企業を対象に、</a:t>
                      </a:r>
                      <a:r>
                        <a:rPr kumimoji="1" lang="ja-JP" altLang="en-US" sz="1200" b="0" u="sng" dirty="0" smtClean="0">
                          <a:latin typeface="Meiryo UI" panose="020B0604030504040204" pitchFamily="50" charset="-128"/>
                          <a:ea typeface="Meiryo UI" panose="020B0604030504040204" pitchFamily="50" charset="-128"/>
                          <a:cs typeface="Meiryo UI" panose="020B0604030504040204" pitchFamily="50" charset="-128"/>
                        </a:rPr>
                        <a:t>「職場環境整備」をテーマ</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としたワーク形式のセミナーを実施。</a:t>
                      </a:r>
                    </a:p>
                  </a:txBody>
                  <a:tcPr>
                    <a:noFill/>
                  </a:tcPr>
                </a:tc>
              </a:tr>
              <a:tr h="276668">
                <a:tc>
                  <a:txBody>
                    <a:bodyPr/>
                    <a:lstStyle/>
                    <a:p>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STEP</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STEP2</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受講企業を対象に、女性、若者に向けた「魅力発信」をテーマとしたセミナー、ワークを実施。</a:t>
                      </a:r>
                    </a:p>
                  </a:txBody>
                  <a:tcPr>
                    <a:noFill/>
                  </a:tcPr>
                </a:tc>
              </a:tr>
              <a:tr h="460178">
                <a:tc>
                  <a:txBody>
                    <a:bodyPr/>
                    <a:lstStyle/>
                    <a:p>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ポスターセッション</a:t>
                      </a:r>
                      <a:endParaRPr kumimoji="1" lang="en-US" altLang="ja-JP" sz="11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合同企業説明会</a:t>
                      </a:r>
                      <a:endParaRPr kumimoji="1" lang="ja-JP" altLang="en-US" sz="1100" b="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r>
                        <a:rPr kumimoji="1" lang="en-US" altLang="ja-JP" sz="1200" b="0" u="sng" dirty="0" smtClean="0">
                          <a:latin typeface="Meiryo UI" panose="020B0604030504040204" pitchFamily="50" charset="-128"/>
                          <a:ea typeface="Meiryo UI" panose="020B0604030504040204" pitchFamily="50" charset="-128"/>
                          <a:cs typeface="Meiryo UI" panose="020B0604030504040204" pitchFamily="50" charset="-128"/>
                        </a:rPr>
                        <a:t>STEP</a:t>
                      </a:r>
                      <a:r>
                        <a:rPr kumimoji="1" lang="ja-JP" altLang="en-US" sz="1200" b="0" u="sng" dirty="0" smtClean="0">
                          <a:latin typeface="Meiryo UI" panose="020B0604030504040204" pitchFamily="50" charset="-128"/>
                          <a:ea typeface="Meiryo UI" panose="020B0604030504040204" pitchFamily="50" charset="-128"/>
                          <a:cs typeface="Meiryo UI" panose="020B0604030504040204" pitchFamily="50" charset="-128"/>
                        </a:rPr>
                        <a:t>３受講企業を対象に</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、自社の</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PR</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ポスターの人気投票（求職者等）の結果報告、講評を行う「ポスターセッション」、</a:t>
                      </a: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若者を対象とした「合同企業説明会」を実施（任意参加）。</a:t>
                      </a:r>
                    </a:p>
                  </a:txBody>
                  <a:tcPr>
                    <a:noFill/>
                  </a:tcPr>
                </a:tc>
              </a:tr>
            </a:tbl>
          </a:graphicData>
        </a:graphic>
      </p:graphicFrame>
      <p:sp>
        <p:nvSpPr>
          <p:cNvPr id="3" name="テキスト ボックス 2"/>
          <p:cNvSpPr txBox="1"/>
          <p:nvPr/>
        </p:nvSpPr>
        <p:spPr>
          <a:xfrm>
            <a:off x="1716880" y="1221669"/>
            <a:ext cx="1965603" cy="230832"/>
          </a:xfrm>
          <a:prstGeom prst="rect">
            <a:avLst/>
          </a:prstGeom>
          <a:noFill/>
        </p:spPr>
        <p:txBody>
          <a:bodyPr wrap="none" rtlCol="0">
            <a:spAutoFit/>
          </a:bodyPr>
          <a:lstStyle/>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下線部分は</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年度からの変更点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下カーブ矢印 6"/>
          <p:cNvSpPr/>
          <p:nvPr/>
        </p:nvSpPr>
        <p:spPr>
          <a:xfrm>
            <a:off x="4861110" y="3988760"/>
            <a:ext cx="3927664" cy="427603"/>
          </a:xfrm>
          <a:prstGeom prst="curvedDownArrow">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下カーブ矢印 53"/>
          <p:cNvSpPr/>
          <p:nvPr/>
        </p:nvSpPr>
        <p:spPr>
          <a:xfrm rot="21066382" flipV="1">
            <a:off x="6133046" y="5230751"/>
            <a:ext cx="2610327" cy="301523"/>
          </a:xfrm>
          <a:prstGeom prst="curvedDownArrow">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正方形/長方形 52"/>
          <p:cNvSpPr/>
          <p:nvPr/>
        </p:nvSpPr>
        <p:spPr>
          <a:xfrm>
            <a:off x="-108520" y="-27385"/>
            <a:ext cx="9361040" cy="5150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　職場環境改善のためのプログラム</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（ワークアップ計画）</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実施</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計画</a:t>
            </a:r>
            <a:endPar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9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年度までは「パッションプログラム」と記載</a:t>
            </a:r>
            <a:endPar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p:cNvSpPr/>
          <p:nvPr/>
        </p:nvSpPr>
        <p:spPr>
          <a:xfrm>
            <a:off x="186351" y="692696"/>
            <a:ext cx="8850143" cy="461665"/>
          </a:xfrm>
          <a:prstGeom prst="rect">
            <a:avLst/>
          </a:prstGeom>
        </p:spPr>
        <p:txBody>
          <a:bodyPr wrap="square">
            <a:spAutoFit/>
          </a:bodyPr>
          <a:lstStyle/>
          <a:p>
            <a:pPr algn="just"/>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製造・運輸・建設の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業界の企業に、女性、若者の採用、定着に効果的な職場環境整備を推奨し、自社の魅力を見つけ、それを伝える広報力を身につけてもらう。プログラム受講企業を「大阪人材確保推進会議</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E</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カンパニー（仮称）に認定し、業界のイメージアップを推進する。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正方形/長方形 57"/>
          <p:cNvSpPr/>
          <p:nvPr/>
        </p:nvSpPr>
        <p:spPr>
          <a:xfrm>
            <a:off x="90672" y="535497"/>
            <a:ext cx="8945823" cy="585913"/>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角丸四角形 58"/>
          <p:cNvSpPr/>
          <p:nvPr/>
        </p:nvSpPr>
        <p:spPr>
          <a:xfrm>
            <a:off x="90673" y="535497"/>
            <a:ext cx="1584176" cy="19110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319890" y="487705"/>
            <a:ext cx="1168910" cy="276999"/>
          </a:xfrm>
          <a:prstGeom prst="rect">
            <a:avLst/>
          </a:prstGeom>
        </p:spPr>
        <p:txBody>
          <a:bodyPr wrap="none">
            <a:spAutoFit/>
          </a:bodyPr>
          <a:lstStyle/>
          <a:p>
            <a:r>
              <a:rPr lang="ja-JP" altLang="en-US" sz="1200" b="1" dirty="0" smtClean="0">
                <a:solidFill>
                  <a:schemeClr val="bg1"/>
                </a:solidFill>
                <a:latin typeface="Meiryo UI" panose="020B0604030504040204" pitchFamily="50" charset="-128"/>
                <a:ea typeface="Meiryo UI" panose="020B0604030504040204" pitchFamily="50" charset="-128"/>
              </a:rPr>
              <a:t>目　的・　狙　</a:t>
            </a:r>
            <a:r>
              <a:rPr lang="ja-JP" altLang="en-US" sz="1200" b="1" dirty="0" err="1" smtClean="0">
                <a:solidFill>
                  <a:schemeClr val="bg1"/>
                </a:solidFill>
                <a:latin typeface="Meiryo UI" panose="020B0604030504040204" pitchFamily="50" charset="-128"/>
                <a:ea typeface="Meiryo UI" panose="020B0604030504040204" pitchFamily="50" charset="-128"/>
              </a:rPr>
              <a:t>い</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61" name="正方形/長方形 60"/>
          <p:cNvSpPr/>
          <p:nvPr/>
        </p:nvSpPr>
        <p:spPr>
          <a:xfrm>
            <a:off x="1630150" y="514127"/>
            <a:ext cx="2049480" cy="230832"/>
          </a:xfrm>
          <a:prstGeom prst="rect">
            <a:avLst/>
          </a:prstGeom>
        </p:spPr>
        <p:txBody>
          <a:bodyPr wrap="square">
            <a:spAutoFit/>
          </a:bodyPr>
          <a:lstStyle/>
          <a:p>
            <a:pPr algn="just"/>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年度と同じ</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角丸四角形 65"/>
          <p:cNvSpPr/>
          <p:nvPr/>
        </p:nvSpPr>
        <p:spPr>
          <a:xfrm>
            <a:off x="107504" y="1221669"/>
            <a:ext cx="1605780" cy="19110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概　要</a:t>
            </a:r>
          </a:p>
        </p:txBody>
      </p:sp>
      <p:sp>
        <p:nvSpPr>
          <p:cNvPr id="67" name="正方形/長方形 66"/>
          <p:cNvSpPr/>
          <p:nvPr/>
        </p:nvSpPr>
        <p:spPr>
          <a:xfrm>
            <a:off x="101599" y="1221669"/>
            <a:ext cx="8945823" cy="1703275"/>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角丸四角形 67"/>
          <p:cNvSpPr/>
          <p:nvPr/>
        </p:nvSpPr>
        <p:spPr>
          <a:xfrm>
            <a:off x="141412" y="3140968"/>
            <a:ext cx="1910308" cy="17586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スケジュール</a:t>
            </a:r>
          </a:p>
        </p:txBody>
      </p:sp>
      <p:sp>
        <p:nvSpPr>
          <p:cNvPr id="69" name="正方形/長方形 68"/>
          <p:cNvSpPr/>
          <p:nvPr/>
        </p:nvSpPr>
        <p:spPr>
          <a:xfrm>
            <a:off x="90095" y="3045080"/>
            <a:ext cx="8945823" cy="3120224"/>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8676456" y="6381328"/>
            <a:ext cx="216024" cy="369332"/>
          </a:xfrm>
          <a:prstGeom prst="rect">
            <a:avLst/>
          </a:prstGeom>
          <a:noFill/>
        </p:spPr>
        <p:txBody>
          <a:bodyPr wrap="square" rtlCol="0">
            <a:spAutoFit/>
          </a:bodyPr>
          <a:lstStyle/>
          <a:p>
            <a:r>
              <a:rPr kumimoji="1"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８</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2359401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吹き出し 8"/>
          <p:cNvSpPr/>
          <p:nvPr/>
        </p:nvSpPr>
        <p:spPr>
          <a:xfrm>
            <a:off x="1240077" y="5599134"/>
            <a:ext cx="6864263" cy="945515"/>
          </a:xfrm>
          <a:prstGeom prst="wedgeRoundRectCallout">
            <a:avLst>
              <a:gd name="adj1" fmla="val -27402"/>
              <a:gd name="adj2" fmla="val -686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155" t="31164" r="33282" b="19007"/>
          <a:stretch/>
        </p:blipFill>
        <p:spPr bwMode="auto">
          <a:xfrm>
            <a:off x="2650057" y="476672"/>
            <a:ext cx="3836377" cy="3521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30070" y="4005064"/>
            <a:ext cx="9226664" cy="1384995"/>
          </a:xfrm>
          <a:prstGeom prst="rect">
            <a:avLst/>
          </a:prstGeom>
          <a:noFill/>
        </p:spPr>
        <p:txBody>
          <a:bodyPr wrap="square" rtlCol="0">
            <a:spAutoFit/>
          </a:bodyPr>
          <a:lstStyle/>
          <a:p>
            <a:r>
              <a:rPr kumimoji="1"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「大阪人材確保推進会議　Ｅ（イー）カンパニー（仮称）」</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とは・・・</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人材確保のため、業界の常識等にとらわれず女性・若者に魅力ある職場づくりと女性・若者に向けた情報発信・着信に取り組む、</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熱心で</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ａｇｅｒ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・これからの変化や成長が楽しみでわくわくする（</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Ｅ</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ｘｃｉｔｅｄ）、</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・意欲と行動力のある</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すぐれた（</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Ｅ</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ｘｃｅｌｌｅｎｔ）</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良い（イー）企業。</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389144" y="5676074"/>
            <a:ext cx="6533568" cy="830997"/>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「大阪人材確保推進会議　Ｅ（イー）カンパニー（仮称）」になると、</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大阪府（大阪人材確保推進会議）のホームページへの企業情報の掲載、ロゴマークの使用等に加え、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大阪人材確保推進会議の取組みへの協力実績に応じ、合同企業説明会への無料出展等の</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特典があります！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55122" y="4005064"/>
            <a:ext cx="9013722" cy="13681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439615" y="6538186"/>
            <a:ext cx="5668539"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年度大阪人材確保推進会議等で「エクセレントカンパニー（仮称）」と表記していたものです。</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108520" y="-27384"/>
            <a:ext cx="9361040"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「大阪人材確保推進会議　</a:t>
            </a:r>
            <a:r>
              <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E</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カンパニー（仮称）」</a:t>
            </a:r>
            <a:endPar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8676456" y="6381328"/>
            <a:ext cx="216024" cy="369332"/>
          </a:xfrm>
          <a:prstGeom prst="rect">
            <a:avLst/>
          </a:prstGeom>
          <a:noFill/>
        </p:spPr>
        <p:txBody>
          <a:bodyPr wrap="square" rtlCol="0">
            <a:spAutoFit/>
          </a:bodyPr>
          <a:lstStyle/>
          <a:p>
            <a:r>
              <a:rPr kumimoji="1"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９</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751423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A98A65C1A014B341A97BA722E0505EDA" ma:contentTypeVersion="1" ma:contentTypeDescription="新しいドキュメントを作成します。" ma:contentTypeScope="" ma:versionID="dd495fcff02c6b4f65d281801c45340f">
  <xsd:schema xmlns:xsd="http://www.w3.org/2001/XMLSchema" xmlns:xs="http://www.w3.org/2001/XMLSchema" xmlns:p="http://schemas.microsoft.com/office/2006/metadata/properties" xmlns:ns1="http://schemas.microsoft.com/sharepoint/v3" targetNamespace="http://schemas.microsoft.com/office/2006/metadata/properties" ma:root="true" ma:fieldsID="b80dedcaabf93eecb3f8d093b26cd29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7A2D09-B325-4615-8F56-55451150553F}">
  <ds:schemaRef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purl.org/dc/terms/"/>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5F4480EB-4383-4840-81DF-4FC7EAC749CB}">
  <ds:schemaRefs>
    <ds:schemaRef ds:uri="http://schemas.microsoft.com/sharepoint/v3/contenttype/forms"/>
  </ds:schemaRefs>
</ds:datastoreItem>
</file>

<file path=customXml/itemProps3.xml><?xml version="1.0" encoding="utf-8"?>
<ds:datastoreItem xmlns:ds="http://schemas.openxmlformats.org/officeDocument/2006/customXml" ds:itemID="{8283B58D-9688-4584-90AA-9C9EAE9F24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808</TotalTime>
  <Words>1906</Words>
  <Application>Microsoft Office PowerPoint</Application>
  <PresentationFormat>画面に合わせる (4:3)</PresentationFormat>
  <Paragraphs>387</Paragraphs>
  <Slides>10</Slides>
  <Notes>2</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10</vt:i4>
      </vt:variant>
    </vt:vector>
  </HeadingPairs>
  <TitlesOfParts>
    <vt:vector size="12" baseType="lpstr">
      <vt:lpstr>Office テーマ</vt:lpstr>
      <vt:lpstr>ｸﾘｯﾌﾟ</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和田　洋一</dc:creator>
  <cp:lastModifiedBy>阿比留　加奈子</cp:lastModifiedBy>
  <cp:revision>24</cp:revision>
  <cp:lastPrinted>2018-03-22T06:09:05Z</cp:lastPrinted>
  <dcterms:created xsi:type="dcterms:W3CDTF">2018-02-09T10:29:24Z</dcterms:created>
  <dcterms:modified xsi:type="dcterms:W3CDTF">2018-05-24T03:29:17Z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0x010100A98A65C1A014B341A97BA722E0505EDA</vt:lpwstr>
  </property>
</Properties>
</file>