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44" r:id="rId2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85"/>
    <a:srgbClr val="2A2FF6"/>
    <a:srgbClr val="070A97"/>
    <a:srgbClr val="FFFD73"/>
    <a:srgbClr val="0A0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8587" autoAdjust="0"/>
  </p:normalViewPr>
  <p:slideViewPr>
    <p:cSldViewPr>
      <p:cViewPr>
        <p:scale>
          <a:sx n="120" d="100"/>
          <a:sy n="120" d="100"/>
        </p:scale>
        <p:origin x="2466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306737" cy="718309"/>
          </a:xfrm>
          <a:prstGeom prst="rect">
            <a:avLst/>
          </a:prstGeom>
        </p:spPr>
        <p:txBody>
          <a:bodyPr vert="horz" lIns="132692" tIns="66347" rIns="132692" bIns="66347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90" y="0"/>
            <a:ext cx="4306737" cy="718309"/>
          </a:xfrm>
          <a:prstGeom prst="rect">
            <a:avLst/>
          </a:prstGeom>
        </p:spPr>
        <p:txBody>
          <a:bodyPr vert="horz" lIns="132692" tIns="66347" rIns="132692" bIns="66347" rtlCol="0"/>
          <a:lstStyle>
            <a:lvl1pPr algn="r">
              <a:defRPr sz="17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2016/9/7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13647860"/>
            <a:ext cx="4306737" cy="718308"/>
          </a:xfrm>
          <a:prstGeom prst="rect">
            <a:avLst/>
          </a:prstGeom>
        </p:spPr>
        <p:txBody>
          <a:bodyPr vert="horz" lIns="132692" tIns="66347" rIns="132692" bIns="66347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90" y="13647860"/>
            <a:ext cx="4306737" cy="718308"/>
          </a:xfrm>
          <a:prstGeom prst="rect">
            <a:avLst/>
          </a:prstGeom>
        </p:spPr>
        <p:txBody>
          <a:bodyPr vert="horz" lIns="132692" tIns="66347" rIns="132692" bIns="66347" rtlCol="0" anchor="b"/>
          <a:lstStyle>
            <a:lvl1pPr algn="r">
              <a:defRPr sz="17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4307047" cy="718423"/>
          </a:xfrm>
          <a:prstGeom prst="rect">
            <a:avLst/>
          </a:prstGeom>
        </p:spPr>
        <p:txBody>
          <a:bodyPr vert="horz" lIns="132692" tIns="66347" rIns="132692" bIns="66347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8" y="7"/>
            <a:ext cx="4307047" cy="718423"/>
          </a:xfrm>
          <a:prstGeom prst="rect">
            <a:avLst/>
          </a:prstGeom>
        </p:spPr>
        <p:txBody>
          <a:bodyPr vert="horz" lIns="132692" tIns="66347" rIns="132692" bIns="66347" rtlCol="0"/>
          <a:lstStyle>
            <a:lvl1pPr algn="r">
              <a:defRPr sz="17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2016/9/7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92" tIns="66347" rIns="132692" bIns="663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825021"/>
            <a:ext cx="7951470" cy="6465808"/>
          </a:xfrm>
          <a:prstGeom prst="rect">
            <a:avLst/>
          </a:prstGeom>
        </p:spPr>
        <p:txBody>
          <a:bodyPr vert="horz" lIns="132692" tIns="66347" rIns="132692" bIns="6634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13647553"/>
            <a:ext cx="4307047" cy="718423"/>
          </a:xfrm>
          <a:prstGeom prst="rect">
            <a:avLst/>
          </a:prstGeom>
        </p:spPr>
        <p:txBody>
          <a:bodyPr vert="horz" lIns="132692" tIns="66347" rIns="132692" bIns="66347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8" y="13647553"/>
            <a:ext cx="4307047" cy="718423"/>
          </a:xfrm>
          <a:prstGeom prst="rect">
            <a:avLst/>
          </a:prstGeom>
        </p:spPr>
        <p:txBody>
          <a:bodyPr vert="horz" lIns="132692" tIns="66347" rIns="132692" bIns="66347" rtlCol="0" anchor="b"/>
          <a:lstStyle>
            <a:lvl1pPr algn="r">
              <a:defRPr sz="17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02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3823-FE4D-4EB0-A1FD-C4E083B546CF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22E-F9E2-44AE-8FD2-003E7A0937C8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9C69-25A1-4CDF-A795-38DDD023E555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1478-96A3-49BD-A92D-847A9D73243C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40AB-E191-4913-A8D1-F647B9F79B9B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9678-6705-4F46-9C00-A2558E77B7B4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2F82-27AE-4476-A575-3A7857F5BFFA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5CB1-1EEB-40F1-BACB-7D4257BC498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57F71-7B69-4207-942F-4C57850FEC2C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DCA3-D7F6-4610-B2E3-064A696DF7C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F9B1-0958-4233-AF52-20524D721411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B7B2-9C44-40C1-A90F-E0DF3161146E}" type="datetime1">
              <a:rPr kumimoji="1" lang="ja-JP" altLang="en-US" smtClean="0"/>
              <a:t>2016/9/7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-151928" y="8613371"/>
            <a:ext cx="1946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（現時点の見通し）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3" name="表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19620"/>
              </p:ext>
            </p:extLst>
          </p:nvPr>
        </p:nvGraphicFramePr>
        <p:xfrm>
          <a:off x="4764532" y="4440560"/>
          <a:ext cx="3985979" cy="158417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8453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19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55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95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837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収支不足見込額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仮試算）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659">
                <a:tc>
                  <a:txBody>
                    <a:bodyPr/>
                    <a:lstStyle/>
                    <a:p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41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歳入の確保・歳出の見直し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411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財政運営上の対応・取組み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1258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予算の編成・執行を通じた取組み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425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87441" y="-38338"/>
            <a:ext cx="6508478" cy="51398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defTabSz="1792224"/>
            <a:r>
              <a:rPr lang="ja-JP" altLang="en-US" b="1" dirty="0" smtClean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r>
              <a:rPr lang="en-US" altLang="ja-JP" sz="2200" b="1" dirty="0" smtClean="0">
                <a:solidFill>
                  <a:prstClr val="black"/>
                </a:solidFill>
                <a:latin typeface="Meiryo UI"/>
                <a:ea typeface="Meiryo UI"/>
              </a:rPr>
              <a:t>『</a:t>
            </a:r>
            <a:r>
              <a:rPr lang="ja-JP" altLang="en-US" sz="2200" b="1" dirty="0" smtClean="0">
                <a:solidFill>
                  <a:prstClr val="black"/>
                </a:solidFill>
                <a:latin typeface="Meiryo UI"/>
                <a:ea typeface="Meiryo UI"/>
              </a:rPr>
              <a:t>当面の財政運営の取組み（</a:t>
            </a:r>
            <a:r>
              <a:rPr lang="ja-JP" altLang="en-US" sz="2200" b="1" dirty="0">
                <a:solidFill>
                  <a:prstClr val="black"/>
                </a:solidFill>
                <a:latin typeface="Meiryo UI"/>
                <a:ea typeface="Meiryo UI"/>
              </a:rPr>
              <a:t>素案）</a:t>
            </a:r>
            <a:r>
              <a:rPr lang="en-US" altLang="ja-JP" sz="2200" b="1" dirty="0">
                <a:solidFill>
                  <a:prstClr val="black"/>
                </a:solidFill>
                <a:latin typeface="Meiryo UI"/>
                <a:ea typeface="Meiryo UI"/>
              </a:rPr>
              <a:t>』</a:t>
            </a:r>
            <a:r>
              <a:rPr lang="ja-JP" altLang="en-US" sz="2200" b="1" dirty="0">
                <a:solidFill>
                  <a:prstClr val="black"/>
                </a:solidFill>
                <a:latin typeface="Meiryo UI"/>
                <a:ea typeface="Meiryo UI"/>
              </a:rPr>
              <a:t>　（概要版）　　　　　</a:t>
            </a:r>
          </a:p>
        </p:txBody>
      </p:sp>
      <p:sp>
        <p:nvSpPr>
          <p:cNvPr id="41" name="ホームベース 40"/>
          <p:cNvSpPr/>
          <p:nvPr/>
        </p:nvSpPr>
        <p:spPr>
          <a:xfrm>
            <a:off x="136103" y="552127"/>
            <a:ext cx="1656185" cy="267176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１．策定の背景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87441" y="912168"/>
            <a:ext cx="4341151" cy="1349169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bIns="3600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年度当初予算及び平成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月試算の収支見通し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月試算から大幅に悪化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円を超える収支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が続く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その後も</a:t>
            </a:r>
            <a:r>
              <a:rPr lang="en-US" altLang="ja-JP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spc="-1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億円規模の収支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不足の見込み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⇒財政調整基金が枯渇し、平成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年度当初予算編成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極めて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厳しく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なると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予想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ことから、対策を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ホームベース 55"/>
          <p:cNvSpPr/>
          <p:nvPr/>
        </p:nvSpPr>
        <p:spPr>
          <a:xfrm>
            <a:off x="136102" y="3350003"/>
            <a:ext cx="4464497" cy="274062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２．平成</a:t>
            </a:r>
            <a:r>
              <a: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年度に活用可能な財政調整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基金と収支見通し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39438" y="5923214"/>
            <a:ext cx="4176464" cy="226591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■財政調整基金残高の推移（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月時点）（単位：億円）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672585" y="6024736"/>
            <a:ext cx="4057989" cy="408551"/>
          </a:xfrm>
          <a:prstGeom prst="roundRect">
            <a:avLst>
              <a:gd name="adj" fmla="val 5749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marL="177800" indent="-177800">
              <a:lnSpc>
                <a:spcPct val="11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＊取組例のうち現時点で金額を見込めないものについては、予算の編成・執行を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じ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取組み等で具体化していきます。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4719121" y="552127"/>
            <a:ext cx="4011475" cy="267176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中期見通し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月仮試算）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744617" y="917156"/>
            <a:ext cx="3816424" cy="931116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・当面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月試算に比べて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億円／年程度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億円規模の収支不足が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年度まで続く厳しい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見通し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4753125" y="3108425"/>
            <a:ext cx="3067976" cy="24198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．仮試算の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収支不足への対応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816624" y="1360766"/>
            <a:ext cx="37444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内閣府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試算の経済成長率・消費者物価上昇率・長期金利や歳入・歳出の状況など、現時点で見込むことができる条件を前提に推計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。この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試算は不確定要素を多く含んでおり、将来に向かって相当の幅をもってみる必要。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4799075" y="3421534"/>
            <a:ext cx="7650397" cy="931116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予算編成過程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・地方税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財政制度の変更などに留意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・公共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施設等整備基金や行革推進債など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を適切に活用　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・取組編の内容など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を検討・具体化　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ホームベース 79"/>
          <p:cNvSpPr/>
          <p:nvPr/>
        </p:nvSpPr>
        <p:spPr>
          <a:xfrm>
            <a:off x="4744616" y="6613500"/>
            <a:ext cx="3913928" cy="30477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0" tIns="63990" rIns="127980" bIns="63990" rtlCol="0" anchor="ctr"/>
          <a:lstStyle/>
          <a:p>
            <a:pPr>
              <a:lnSpc>
                <a:spcPts val="238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の役割を的確に果たしていくために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4753126" y="8968056"/>
            <a:ext cx="7840362" cy="513064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成長や府民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安全・安心を実現し、より一層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の府民福祉の向上を図っていく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ため、国に対し地方税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財政制度をはじめと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する制度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の抜本的な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改革を求めるとともに、府自らも、徹底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した「選択と集中」を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図り、引き続き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たゆみない改革の取組みを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進めていく</a:t>
            </a:r>
            <a:endParaRPr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352129" y="2580546"/>
            <a:ext cx="4176464" cy="70788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年度税制改正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月の消費税・地方消費税率の改定に合わせて税収の偏在是正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措置が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地方財政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社会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保障関係経費が増えるにもかかわらず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、地方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財源は横ばい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7441" y="3704474"/>
            <a:ext cx="3045007" cy="304038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年度決算見込及び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仮試算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Rectangle 2"/>
          <p:cNvSpPr>
            <a:spLocks noGrp="1" noChangeArrowheads="1"/>
          </p:cNvSpPr>
          <p:nvPr>
            <p:ph type="title"/>
          </p:nvPr>
        </p:nvSpPr>
        <p:spPr>
          <a:xfrm>
            <a:off x="9325359" y="644992"/>
            <a:ext cx="3124113" cy="267176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1100" b="1" i="1" dirty="0" smtClean="0">
                <a:solidFill>
                  <a:schemeClr val="bg1"/>
                </a:solidFill>
              </a:rPr>
              <a:t>中期見通し　 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【</a:t>
            </a:r>
            <a:r>
              <a:rPr lang="ja-JP" altLang="en-US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28</a:t>
            </a:r>
            <a:r>
              <a:rPr lang="ja-JP" altLang="en-US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年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9</a:t>
            </a:r>
            <a:r>
              <a:rPr lang="ja-JP" altLang="en-US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月仮試算　</a:t>
            </a:r>
            <a:r>
              <a:rPr lang="en-US" altLang="ja-JP" sz="1100" b="1" i="1" dirty="0" smtClean="0">
                <a:solidFill>
                  <a:schemeClr val="bg1"/>
                </a:solidFill>
                <a:latin typeface="ＭＳ Ｐゴシック" pitchFamily="50" charset="-128"/>
              </a:rPr>
              <a:t>】</a:t>
            </a:r>
          </a:p>
        </p:txBody>
      </p: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71120"/>
              </p:ext>
            </p:extLst>
          </p:nvPr>
        </p:nvGraphicFramePr>
        <p:xfrm>
          <a:off x="8856788" y="4583272"/>
          <a:ext cx="3808708" cy="199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237"/>
                <a:gridCol w="3093471"/>
              </a:tblGrid>
              <a:tr h="220277">
                <a:tc>
                  <a:txBody>
                    <a:bodyPr/>
                    <a:lstStyle/>
                    <a:p>
                      <a:pPr algn="dist"/>
                      <a:endPara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　　　容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167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の確保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（１）府税収入等の確保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（２）府有財産等の売却・有効活用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（３）広告収入・寄附金等の確保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（４）適切な受益者負担の実現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4846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の見直し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（１）ＰＤＣＡサイクルに基づく事業の重点化と資産の適正化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（２）府と国・市町村や民間との役割分担と連携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（３）業務の改善と効率化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224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財政運営上の対応・取組み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（１）基本理念に基づく財政運営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（２）財務マネジメント機能の強化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8813069" y="4425752"/>
            <a:ext cx="1620179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取組編</a:t>
            </a:r>
            <a:r>
              <a:rPr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の内容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888632" y="2188561"/>
            <a:ext cx="3529727" cy="646331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税制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改正、地方財政対策（地方交付税・臨時財政対策債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○国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の経済見通し（経済成長率・物価上昇率・長期金利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○直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近の経済動向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など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949" y="912169"/>
            <a:ext cx="406736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角丸四角形 63"/>
          <p:cNvSpPr/>
          <p:nvPr/>
        </p:nvSpPr>
        <p:spPr>
          <a:xfrm>
            <a:off x="220540" y="8833048"/>
            <a:ext cx="4295362" cy="489642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年度については、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活用可能な基金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残高（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914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億円）が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試算上の収支不足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額（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560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億円）を上回る。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8703638" y="3535071"/>
            <a:ext cx="3600400" cy="723137"/>
          </a:xfrm>
          <a:prstGeom prst="roundRect">
            <a:avLst/>
          </a:prstGeom>
          <a:noFill/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＜それでもなお収支不足額が生じる場合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財政調整基金の機動的な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年度を通じた効果的・効率的な予算執行により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kumimoji="1" lang="ja-JP" altLang="en-US" sz="1100" dirty="0"/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27915"/>
              </p:ext>
            </p:extLst>
          </p:nvPr>
        </p:nvGraphicFramePr>
        <p:xfrm>
          <a:off x="425718" y="4268213"/>
          <a:ext cx="3960439" cy="159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1804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2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37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1764"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月時点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最終予算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378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当初予算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月時点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決算見込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号補正後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715</a:t>
                      </a:r>
                    </a:p>
                    <a:p>
                      <a:pPr algn="ctr"/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決算剰余金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1/2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の編入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＋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取崩抑制額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348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" name="Rectangle 2"/>
          <p:cNvSpPr txBox="1">
            <a:spLocks noChangeArrowheads="1"/>
          </p:cNvSpPr>
          <p:nvPr/>
        </p:nvSpPr>
        <p:spPr>
          <a:xfrm>
            <a:off x="568153" y="4080520"/>
            <a:ext cx="1296143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財政調整基金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取崩し等の見込額</a:t>
            </a:r>
            <a:endParaRPr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761221" y="6982820"/>
            <a:ext cx="3059880" cy="1634204"/>
          </a:xfrm>
          <a:prstGeom prst="roundRect">
            <a:avLst>
              <a:gd name="adj" fmla="val 574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◆極めて硬直化した大阪府財政の状況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＜歳入面＞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・都市部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に不利な税制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社会保障関係経費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の増加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かかわらず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地方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一般財源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総額の抑制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＜歳出面＞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・歳出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一般財源の約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％を義務的経費が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占める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・減債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の計画的な復元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770" y="6712007"/>
            <a:ext cx="4960230" cy="2242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テキスト ボックス 12"/>
          <p:cNvSpPr txBox="1"/>
          <p:nvPr/>
        </p:nvSpPr>
        <p:spPr>
          <a:xfrm>
            <a:off x="7796509" y="7750710"/>
            <a:ext cx="720081" cy="54054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4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（主なもの）</a:t>
            </a:r>
            <a:endParaRPr kumimoji="1" lang="en-US" altLang="ja-JP" sz="4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・私学助成</a:t>
            </a:r>
            <a:endParaRPr kumimoji="1" lang="en-US" altLang="ja-JP" sz="4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福祉医療費助成</a:t>
            </a:r>
            <a:endParaRPr kumimoji="1" lang="en-US" altLang="ja-JP" sz="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・特別会計への繰出金</a:t>
            </a:r>
            <a:endParaRPr kumimoji="1" lang="en-US" altLang="ja-JP" sz="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・地方独立法人への</a:t>
            </a:r>
            <a:endParaRPr kumimoji="1" lang="en-US" altLang="ja-JP" sz="4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運営費交付金など</a:t>
            </a:r>
            <a:endParaRPr lang="en-US" altLang="ja-JP" sz="450" dirty="0">
              <a:solidFill>
                <a:sysClr val="windowText" lastClr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>
          <a:xfrm>
            <a:off x="9123837" y="6632604"/>
            <a:ext cx="1504605" cy="288147"/>
          </a:xfrm>
          <a:prstGeom prst="rect">
            <a:avLst/>
          </a:prstGeom>
          <a:solidFill>
            <a:srgbClr val="00B0F0"/>
          </a:solidFill>
        </p:spPr>
        <p:txBody>
          <a:bodyPr wrap="square" lIns="128016" tIns="36000" rIns="128016" bIns="3600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</a:t>
            </a:r>
            <a:r>
              <a:rPr lang="ja-JP" altLang="en-US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lang="en-US" altLang="ja-JP" sz="7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（一般財源ベース）</a:t>
            </a:r>
            <a:endParaRPr lang="en-US" altLang="ja-JP" sz="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72" y="6149805"/>
            <a:ext cx="4178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5" name="直線矢印コネクタ 64"/>
          <p:cNvCxnSpPr/>
          <p:nvPr/>
        </p:nvCxnSpPr>
        <p:spPr>
          <a:xfrm flipV="1">
            <a:off x="3441680" y="7540178"/>
            <a:ext cx="137847" cy="12928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"/>
          <p:cNvSpPr txBox="1">
            <a:spLocks noChangeArrowheads="1"/>
          </p:cNvSpPr>
          <p:nvPr/>
        </p:nvSpPr>
        <p:spPr>
          <a:xfrm>
            <a:off x="220540" y="2352328"/>
            <a:ext cx="1798279" cy="2616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収支悪化の要因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Rectangle 2"/>
          <p:cNvSpPr txBox="1">
            <a:spLocks noChangeArrowheads="1"/>
          </p:cNvSpPr>
          <p:nvPr/>
        </p:nvSpPr>
        <p:spPr>
          <a:xfrm>
            <a:off x="4744616" y="1946702"/>
            <a:ext cx="2232248" cy="2616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粗い試算</a:t>
            </a:r>
            <a:r>
              <a: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における変動要因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1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00B0F0"/>
        </a:solidFill>
      </a:spPr>
      <a:bodyPr wrap="square" lIns="128016" tIns="64008" rIns="128016" bIns="64008">
        <a:spAutoFit/>
      </a:bodyPr>
      <a:lstStyle>
        <a:defPPr>
          <a:defRPr sz="700" b="1" dirty="0" smtClean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A3 297x420 mm</PresentationFormat>
  <Paragraphs>109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中期見通し　 【　28年9月仮試算　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2016-09-07T11:03:48Z</dcterms:created>
  <dcterms:modified xsi:type="dcterms:W3CDTF">2016-09-07T11:04:00Z</dcterms:modified>
</cp:coreProperties>
</file>