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088" r:id="rId2"/>
    <p:sldId id="1089" r:id="rId3"/>
    <p:sldId id="1096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85"/>
    <a:srgbClr val="0A0FE0"/>
    <a:srgbClr val="2A2FF6"/>
    <a:srgbClr val="070A97"/>
    <a:srgbClr val="FFF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1" autoAdjust="0"/>
    <p:restoredTop sz="94700" autoAdjust="0"/>
  </p:normalViewPr>
  <p:slideViewPr>
    <p:cSldViewPr>
      <p:cViewPr>
        <p:scale>
          <a:sx n="75" d="100"/>
          <a:sy n="75" d="100"/>
        </p:scale>
        <p:origin x="-12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2016/9/7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2016/9/7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3823-FE4D-4EB0-A1FD-C4E083B546CF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022E-F9E2-44AE-8FD2-003E7A0937C8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9C69-25A1-4CDF-A795-38DDD023E555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1478-96A3-49BD-A92D-847A9D73243C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40AB-E191-4913-A8D1-F647B9F79B9B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9678-6705-4F46-9C00-A2558E77B7B4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2F82-27AE-4476-A575-3A7857F5BFFA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5CB1-1EEB-40F1-BACB-7D4257BC4981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7F71-7B69-4207-942F-4C57850FEC2C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CA3-D7F6-4610-B2E3-064A696DF7C1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F9B1-0958-4233-AF52-20524D721411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B7B2-9C44-40C1-A90F-E0DF3161146E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323528" y="3501008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75556" y="2910717"/>
            <a:ext cx="799288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３．中期見通し（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月仮試算）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116632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867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251520" y="548680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25152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３．中期見通し（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年９月仮試算）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84967" y="663079"/>
            <a:ext cx="8707513" cy="461665"/>
          </a:xfrm>
          <a:prstGeom prst="rect">
            <a:avLst/>
          </a:prstGeom>
          <a:solidFill>
            <a:srgbClr val="000099"/>
          </a:solidFill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i="1" dirty="0" smtClean="0">
                <a:solidFill>
                  <a:schemeClr val="bg1"/>
                </a:solidFill>
              </a:rPr>
              <a:t>　</a:t>
            </a:r>
            <a:r>
              <a:rPr lang="ja-JP" altLang="en-US" sz="2400" b="1" i="1" dirty="0">
                <a:solidFill>
                  <a:schemeClr val="bg1"/>
                </a:solidFill>
              </a:rPr>
              <a:t>中期見通し</a:t>
            </a:r>
            <a:r>
              <a:rPr lang="en-US" altLang="ja-JP" sz="2400" b="1" i="1" dirty="0">
                <a:solidFill>
                  <a:schemeClr val="bg1"/>
                </a:solidFill>
              </a:rPr>
              <a:t>【28</a:t>
            </a:r>
            <a:r>
              <a:rPr lang="ja-JP" altLang="en-US" sz="2400" b="1" i="1" dirty="0">
                <a:solidFill>
                  <a:schemeClr val="bg1"/>
                </a:solidFill>
              </a:rPr>
              <a:t>年</a:t>
            </a:r>
            <a:r>
              <a:rPr lang="en-US" altLang="ja-JP" sz="2400" b="1" i="1" dirty="0">
                <a:solidFill>
                  <a:schemeClr val="bg1"/>
                </a:solidFill>
              </a:rPr>
              <a:t>9</a:t>
            </a:r>
            <a:r>
              <a:rPr lang="ja-JP" altLang="en-US" sz="2400" b="1" i="1" dirty="0">
                <a:solidFill>
                  <a:schemeClr val="bg1"/>
                </a:solidFill>
              </a:rPr>
              <a:t>月仮試算</a:t>
            </a:r>
            <a:r>
              <a:rPr lang="en-US" altLang="ja-JP" sz="2400" b="1" i="1" dirty="0">
                <a:solidFill>
                  <a:schemeClr val="bg1"/>
                </a:solidFill>
              </a:rPr>
              <a:t>】</a:t>
            </a:r>
            <a:r>
              <a:rPr lang="ja-JP" altLang="en-US" sz="2400" b="1" i="1" dirty="0">
                <a:solidFill>
                  <a:schemeClr val="bg1"/>
                </a:solidFill>
              </a:rPr>
              <a:t>の前提条件</a:t>
            </a:r>
            <a:endParaRPr lang="en-US" altLang="ja-JP" sz="2400" b="1" i="1" dirty="0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673" y="1087405"/>
            <a:ext cx="8920855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dirty="0" smtClean="0"/>
              <a:t>■推計期間：　平成</a:t>
            </a:r>
            <a:r>
              <a:rPr kumimoji="1" lang="en-US" altLang="ja-JP" sz="1050" dirty="0" smtClean="0"/>
              <a:t>29</a:t>
            </a:r>
            <a:r>
              <a:rPr kumimoji="1" lang="ja-JP" altLang="en-US" sz="1050" dirty="0" smtClean="0"/>
              <a:t>年度～</a:t>
            </a:r>
            <a:r>
              <a:rPr lang="en-US" altLang="ja-JP" sz="1050" dirty="0" smtClean="0"/>
              <a:t>36</a:t>
            </a:r>
            <a:r>
              <a:rPr kumimoji="1" lang="ja-JP" altLang="en-US" sz="1050" dirty="0" smtClean="0"/>
              <a:t>年度</a:t>
            </a:r>
            <a:endParaRPr lang="en-US" altLang="ja-JP" sz="1050" dirty="0"/>
          </a:p>
          <a:p>
            <a:pPr algn="l"/>
            <a:r>
              <a:rPr kumimoji="1" lang="ja-JP" altLang="en-US" sz="1050" dirty="0" smtClean="0"/>
              <a:t>■推計ベース：　</a:t>
            </a:r>
            <a:r>
              <a:rPr kumimoji="1" lang="en-US" altLang="ja-JP" sz="1050" dirty="0" smtClean="0"/>
              <a:t>28</a:t>
            </a:r>
            <a:r>
              <a:rPr kumimoji="1" lang="ja-JP" altLang="en-US" sz="1050" dirty="0" smtClean="0"/>
              <a:t>年度当初予算を基本としつつ、府税、交付税等、公債費、</a:t>
            </a:r>
            <a:r>
              <a:rPr lang="ja-JP" altLang="en-US" sz="1050" dirty="0" smtClean="0">
                <a:latin typeface="ＭＳ Ｐゴシック" pitchFamily="50" charset="-128"/>
              </a:rPr>
              <a:t>一部</a:t>
            </a:r>
            <a:r>
              <a:rPr lang="ja-JP" altLang="en-US" sz="1050" dirty="0">
                <a:latin typeface="ＭＳ Ｐゴシック" pitchFamily="50" charset="-128"/>
              </a:rPr>
              <a:t>の</a:t>
            </a:r>
            <a:r>
              <a:rPr lang="ja-JP" altLang="en-US" sz="1050" dirty="0" smtClean="0">
                <a:latin typeface="ＭＳ Ｐゴシック" pitchFamily="50" charset="-128"/>
              </a:rPr>
              <a:t>事業等</a:t>
            </a:r>
            <a:r>
              <a:rPr kumimoji="1" lang="ja-JP" altLang="en-US" sz="1050" dirty="0" smtClean="0"/>
              <a:t>は、直近の状況を踏まえて推計</a:t>
            </a:r>
            <a:endParaRPr kumimoji="1" lang="ja-JP" altLang="en-US" sz="1050" dirty="0"/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484784"/>
            <a:ext cx="80391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78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4673"/>
            <a:ext cx="8229600" cy="637200"/>
          </a:xfrm>
          <a:solidFill>
            <a:srgbClr val="000099"/>
          </a:solidFill>
        </p:spPr>
        <p:txBody>
          <a:bodyPr>
            <a:normAutofit/>
          </a:bodyPr>
          <a:lstStyle/>
          <a:p>
            <a:pPr eaLnBrk="1" hangingPunct="1"/>
            <a:r>
              <a:rPr lang="ja-JP" altLang="en-US" sz="2800" b="1" i="1" dirty="0" smtClean="0">
                <a:solidFill>
                  <a:schemeClr val="bg1"/>
                </a:solidFill>
              </a:rPr>
              <a:t>　</a:t>
            </a:r>
            <a:r>
              <a:rPr lang="ja-JP" altLang="en-US" sz="2800" b="1" i="1" dirty="0">
                <a:solidFill>
                  <a:schemeClr val="bg1"/>
                </a:solidFill>
              </a:rPr>
              <a:t>中期</a:t>
            </a:r>
            <a:r>
              <a:rPr lang="ja-JP" altLang="en-US" sz="2800" b="1" i="1" dirty="0" smtClean="0">
                <a:solidFill>
                  <a:schemeClr val="bg1"/>
                </a:solidFill>
              </a:rPr>
              <a:t>見通し</a:t>
            </a:r>
            <a:r>
              <a:rPr lang="en-US" altLang="ja-JP" sz="2800" b="1" i="1" dirty="0" smtClean="0">
                <a:solidFill>
                  <a:schemeClr val="bg1"/>
                </a:solidFill>
              </a:rPr>
              <a:t>【28</a:t>
            </a:r>
            <a:r>
              <a:rPr lang="ja-JP" altLang="en-US" sz="2800" b="1" i="1" dirty="0" smtClean="0">
                <a:solidFill>
                  <a:schemeClr val="bg1"/>
                </a:solidFill>
              </a:rPr>
              <a:t>年</a:t>
            </a:r>
            <a:r>
              <a:rPr lang="en-US" altLang="ja-JP" sz="2800" b="1" i="1" dirty="0" smtClean="0">
                <a:solidFill>
                  <a:schemeClr val="bg1"/>
                </a:solidFill>
              </a:rPr>
              <a:t>9</a:t>
            </a:r>
            <a:r>
              <a:rPr lang="ja-JP" altLang="en-US" sz="2800" b="1" i="1" dirty="0" smtClean="0">
                <a:solidFill>
                  <a:schemeClr val="bg1"/>
                </a:solidFill>
              </a:rPr>
              <a:t>月仮試算</a:t>
            </a:r>
            <a:r>
              <a:rPr lang="en-US" altLang="ja-JP" sz="2800" b="1" i="1" dirty="0" smtClean="0">
                <a:solidFill>
                  <a:schemeClr val="bg1"/>
                </a:solidFill>
              </a:rPr>
              <a:t>】</a:t>
            </a:r>
            <a:endParaRPr lang="en-US" altLang="ja-JP" sz="2800" b="1" i="1" dirty="0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116632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16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8" y="1099325"/>
            <a:ext cx="9078788" cy="506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5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　中期見通し【28年9月仮試算】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2016-09-07T11:09:12Z</dcterms:created>
  <dcterms:modified xsi:type="dcterms:W3CDTF">2016-09-07T11:09:17Z</dcterms:modified>
</cp:coreProperties>
</file>