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126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CB4ED38-A1A7-4B4B-A64A-9F3E38AF4FBA}"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53DEAD5-EBCA-492A-9AB6-921DE4103773}" type="slidenum">
              <a:rPr lang="ja-JP" altLang="en-US"/>
              <a:pPr>
                <a:defRPr/>
              </a:pPr>
              <a:t>‹#›</a:t>
            </a:fld>
            <a:endParaRPr lang="ja-JP" altLang="en-US"/>
          </a:p>
        </p:txBody>
      </p:sp>
    </p:spTree>
    <p:extLst>
      <p:ext uri="{BB962C8B-B14F-4D97-AF65-F5344CB8AC3E}">
        <p14:creationId xmlns:p14="http://schemas.microsoft.com/office/powerpoint/2010/main" val="62114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320BF54-2558-451E-B672-23D92FBD5C42}"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919A422-AC04-4D9D-99C5-A987409292CE}" type="slidenum">
              <a:rPr lang="ja-JP" altLang="en-US"/>
              <a:pPr>
                <a:defRPr/>
              </a:pPr>
              <a:t>‹#›</a:t>
            </a:fld>
            <a:endParaRPr lang="ja-JP" altLang="en-US"/>
          </a:p>
        </p:txBody>
      </p:sp>
    </p:spTree>
    <p:extLst>
      <p:ext uri="{BB962C8B-B14F-4D97-AF65-F5344CB8AC3E}">
        <p14:creationId xmlns:p14="http://schemas.microsoft.com/office/powerpoint/2010/main" val="374236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C3E2E09-8DB9-4609-96DF-0BBF4D7689A9}"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E8CFE1-E0CA-4517-87FD-8D8A8F07868F}" type="slidenum">
              <a:rPr lang="ja-JP" altLang="en-US"/>
              <a:pPr>
                <a:defRPr/>
              </a:pPr>
              <a:t>‹#›</a:t>
            </a:fld>
            <a:endParaRPr lang="ja-JP" altLang="en-US"/>
          </a:p>
        </p:txBody>
      </p:sp>
    </p:spTree>
    <p:extLst>
      <p:ext uri="{BB962C8B-B14F-4D97-AF65-F5344CB8AC3E}">
        <p14:creationId xmlns:p14="http://schemas.microsoft.com/office/powerpoint/2010/main" val="40026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EC0F747-5748-449E-8ACD-39904507C22A}"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8CACA23-2DE8-424A-8D04-96FF9C642650}" type="slidenum">
              <a:rPr lang="ja-JP" altLang="en-US"/>
              <a:pPr>
                <a:defRPr/>
              </a:pPr>
              <a:t>‹#›</a:t>
            </a:fld>
            <a:endParaRPr lang="ja-JP" altLang="en-US"/>
          </a:p>
        </p:txBody>
      </p:sp>
    </p:spTree>
    <p:extLst>
      <p:ext uri="{BB962C8B-B14F-4D97-AF65-F5344CB8AC3E}">
        <p14:creationId xmlns:p14="http://schemas.microsoft.com/office/powerpoint/2010/main" val="257968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3A910CA-DB3E-488B-9A6A-01EE029BEC8E}" type="datetimeFigureOut">
              <a:rPr lang="ja-JP" altLang="en-US"/>
              <a:pPr>
                <a:defRPr/>
              </a:pPr>
              <a:t>2019/5/29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FA03E31-AC65-4992-A1AA-A8FC95E4843D}" type="slidenum">
              <a:rPr lang="ja-JP" altLang="en-US"/>
              <a:pPr>
                <a:defRPr/>
              </a:pPr>
              <a:t>‹#›</a:t>
            </a:fld>
            <a:endParaRPr lang="ja-JP" altLang="en-US"/>
          </a:p>
        </p:txBody>
      </p:sp>
    </p:spTree>
    <p:extLst>
      <p:ext uri="{BB962C8B-B14F-4D97-AF65-F5344CB8AC3E}">
        <p14:creationId xmlns:p14="http://schemas.microsoft.com/office/powerpoint/2010/main" val="354023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D0ABC7A-CBE3-4FFC-8887-5182F2D8F96A}" type="datetimeFigureOut">
              <a:rPr lang="ja-JP" altLang="en-US"/>
              <a:pPr>
                <a:defRPr/>
              </a:pPr>
              <a:t>2019/5/29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F278793-42DD-435A-9539-6E5A49E43AAB}" type="slidenum">
              <a:rPr lang="ja-JP" altLang="en-US"/>
              <a:pPr>
                <a:defRPr/>
              </a:pPr>
              <a:t>‹#›</a:t>
            </a:fld>
            <a:endParaRPr lang="ja-JP" altLang="en-US"/>
          </a:p>
        </p:txBody>
      </p:sp>
    </p:spTree>
    <p:extLst>
      <p:ext uri="{BB962C8B-B14F-4D97-AF65-F5344CB8AC3E}">
        <p14:creationId xmlns:p14="http://schemas.microsoft.com/office/powerpoint/2010/main" val="177194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988DD43F-8D2C-4345-BB9F-CDA60AA9D42D}" type="datetimeFigureOut">
              <a:rPr lang="ja-JP" altLang="en-US"/>
              <a:pPr>
                <a:defRPr/>
              </a:pPr>
              <a:t>2019/5/29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202412A-A034-4EBF-A6B2-77C014548691}" type="slidenum">
              <a:rPr lang="ja-JP" altLang="en-US"/>
              <a:pPr>
                <a:defRPr/>
              </a:pPr>
              <a:t>‹#›</a:t>
            </a:fld>
            <a:endParaRPr lang="ja-JP" altLang="en-US"/>
          </a:p>
        </p:txBody>
      </p:sp>
    </p:spTree>
    <p:extLst>
      <p:ext uri="{BB962C8B-B14F-4D97-AF65-F5344CB8AC3E}">
        <p14:creationId xmlns:p14="http://schemas.microsoft.com/office/powerpoint/2010/main" val="102678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F158E59B-C2E1-4B9A-BD54-3141026838CF}" type="datetimeFigureOut">
              <a:rPr lang="ja-JP" altLang="en-US"/>
              <a:pPr>
                <a:defRPr/>
              </a:pPr>
              <a:t>2019/5/29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56B6096-29D1-4F28-8F53-DB37FEDA10D4}" type="slidenum">
              <a:rPr lang="ja-JP" altLang="en-US"/>
              <a:pPr>
                <a:defRPr/>
              </a:pPr>
              <a:t>‹#›</a:t>
            </a:fld>
            <a:endParaRPr lang="ja-JP" altLang="en-US"/>
          </a:p>
        </p:txBody>
      </p:sp>
    </p:spTree>
    <p:extLst>
      <p:ext uri="{BB962C8B-B14F-4D97-AF65-F5344CB8AC3E}">
        <p14:creationId xmlns:p14="http://schemas.microsoft.com/office/powerpoint/2010/main" val="242413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FF9E86D-1A77-4E3A-878B-2A42349B0A16}" type="datetimeFigureOut">
              <a:rPr lang="ja-JP" altLang="en-US"/>
              <a:pPr>
                <a:defRPr/>
              </a:pPr>
              <a:t>2019/5/29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1A8E235-5FEE-49B2-A54A-9C3C34FC5075}" type="slidenum">
              <a:rPr lang="ja-JP" altLang="en-US"/>
              <a:pPr>
                <a:defRPr/>
              </a:pPr>
              <a:t>‹#›</a:t>
            </a:fld>
            <a:endParaRPr lang="ja-JP" altLang="en-US"/>
          </a:p>
        </p:txBody>
      </p:sp>
    </p:spTree>
    <p:extLst>
      <p:ext uri="{BB962C8B-B14F-4D97-AF65-F5344CB8AC3E}">
        <p14:creationId xmlns:p14="http://schemas.microsoft.com/office/powerpoint/2010/main" val="220322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D74220B-E5D5-4506-A522-056BFE3D0084}" type="datetimeFigureOut">
              <a:rPr lang="ja-JP" altLang="en-US"/>
              <a:pPr>
                <a:defRPr/>
              </a:pPr>
              <a:t>2019/5/29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675530C-3A55-4AE0-994D-1F75F874E319}" type="slidenum">
              <a:rPr lang="ja-JP" altLang="en-US"/>
              <a:pPr>
                <a:defRPr/>
              </a:pPr>
              <a:t>‹#›</a:t>
            </a:fld>
            <a:endParaRPr lang="ja-JP" altLang="en-US"/>
          </a:p>
        </p:txBody>
      </p:sp>
    </p:spTree>
    <p:extLst>
      <p:ext uri="{BB962C8B-B14F-4D97-AF65-F5344CB8AC3E}">
        <p14:creationId xmlns:p14="http://schemas.microsoft.com/office/powerpoint/2010/main" val="412717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1E555DD-C173-450D-A4D3-66DE04E12941}" type="datetimeFigureOut">
              <a:rPr lang="ja-JP" altLang="en-US"/>
              <a:pPr>
                <a:defRPr/>
              </a:pPr>
              <a:t>2019/5/29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B9D15F-6331-429A-911D-9AC22A2DB681}" type="slidenum">
              <a:rPr lang="ja-JP" altLang="en-US"/>
              <a:pPr>
                <a:defRPr/>
              </a:pPr>
              <a:t>‹#›</a:t>
            </a:fld>
            <a:endParaRPr lang="ja-JP" altLang="en-US"/>
          </a:p>
        </p:txBody>
      </p:sp>
    </p:spTree>
    <p:extLst>
      <p:ext uri="{BB962C8B-B14F-4D97-AF65-F5344CB8AC3E}">
        <p14:creationId xmlns:p14="http://schemas.microsoft.com/office/powerpoint/2010/main" val="7939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8332AD9-5B7D-46B9-A962-DC12C8543710}" type="datetimeFigureOut">
              <a:rPr lang="ja-JP" altLang="en-US"/>
              <a:pPr>
                <a:defRPr/>
              </a:pPr>
              <a:t>2019/5/29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09626AC-7896-4F2C-AD29-EF4AD397642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388" y="890588"/>
            <a:ext cx="4365625" cy="1223962"/>
          </a:xfrm>
          <a:prstGeom prst="roundRect">
            <a:avLst/>
          </a:prstGeom>
          <a:solidFill>
            <a:sysClr val="window" lastClr="FFFFFF"/>
          </a:solidFill>
          <a:ln w="25400" cap="flat" cmpd="sng" algn="ctr">
            <a:solidFill>
              <a:srgbClr val="F79646"/>
            </a:solidFill>
            <a:prstDash val="solid"/>
          </a:ln>
          <a:effectLst/>
        </p:spPr>
        <p:txBody>
          <a:bodyPr anchor="ctr"/>
          <a:lstStyle/>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○現計画（</a:t>
            </a:r>
            <a:r>
              <a:rPr lang="en-US" sz="1100" kern="100" dirty="0">
                <a:latin typeface="HG丸ｺﾞｼｯｸM-PRO" panose="020F0600000000000000" pitchFamily="50" charset="-128"/>
                <a:ea typeface="HG丸ｺﾞｼｯｸM-PRO" panose="020F0600000000000000" pitchFamily="50" charset="-128"/>
                <a:cs typeface="Times New Roman"/>
              </a:rPr>
              <a:t>2014</a:t>
            </a:r>
            <a:r>
              <a:rPr lang="ja-JP" sz="1100" kern="100" dirty="0">
                <a:latin typeface="HG丸ｺﾞｼｯｸM-PRO" panose="020F0600000000000000" pitchFamily="50" charset="-128"/>
                <a:ea typeface="HG丸ｺﾞｼｯｸM-PRO" panose="020F0600000000000000" pitchFamily="50" charset="-128"/>
                <a:cs typeface="Times New Roman"/>
              </a:rPr>
              <a:t>～</a:t>
            </a:r>
            <a:r>
              <a:rPr lang="en-US" sz="1100" kern="100" dirty="0">
                <a:latin typeface="HG丸ｺﾞｼｯｸM-PRO" panose="020F0600000000000000" pitchFamily="50" charset="-128"/>
                <a:ea typeface="HG丸ｺﾞｼｯｸM-PRO" panose="020F0600000000000000" pitchFamily="50" charset="-128"/>
                <a:cs typeface="Times New Roman"/>
              </a:rPr>
              <a:t>2018</a:t>
            </a:r>
            <a:r>
              <a:rPr lang="ja-JP" sz="1100" kern="100" dirty="0">
                <a:latin typeface="HG丸ｺﾞｼｯｸM-PRO" panose="020F0600000000000000" pitchFamily="50" charset="-128"/>
                <a:ea typeface="HG丸ｺﾞｼｯｸM-PRO" panose="020F0600000000000000" pitchFamily="50" charset="-128"/>
                <a:cs typeface="Times New Roman"/>
              </a:rPr>
              <a:t>）は着実に実行</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国際会議の件数目標超過・</a:t>
            </a:r>
            <a:r>
              <a:rPr lang="en-US" sz="1100" kern="100" dirty="0">
                <a:latin typeface="HG丸ｺﾞｼｯｸM-PRO" panose="020F0600000000000000" pitchFamily="50" charset="-128"/>
                <a:ea typeface="HG丸ｺﾞｼｯｸM-PRO" panose="020F0600000000000000" pitchFamily="50" charset="-128"/>
                <a:cs typeface="Times New Roman"/>
              </a:rPr>
              <a:t>2</a:t>
            </a:r>
            <a:r>
              <a:rPr lang="ja-JP" sz="1100" kern="100" dirty="0">
                <a:latin typeface="HG丸ｺﾞｼｯｸM-PRO" panose="020F0600000000000000" pitchFamily="50" charset="-128"/>
                <a:ea typeface="HG丸ｺﾞｼｯｸM-PRO" panose="020F0600000000000000" pitchFamily="50" charset="-128"/>
                <a:cs typeface="Times New Roman"/>
              </a:rPr>
              <a:t>年前倒しで黒字化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をめぐる環境変化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都市間競争の激化、「大阪における</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推進方針」策定な</a:t>
            </a:r>
            <a:r>
              <a:rPr lang="ja-JP" altLang="en-US" sz="1100" kern="100" dirty="0">
                <a:latin typeface="HG丸ｺﾞｼｯｸM-PRO" panose="020F0600000000000000" pitchFamily="50" charset="-128"/>
                <a:ea typeface="HG丸ｺﾞｼｯｸM-PRO" panose="020F0600000000000000" pitchFamily="50" charset="-128"/>
                <a:cs typeface="Times New Roman"/>
              </a:rPr>
              <a:t>ど</a:t>
            </a:r>
            <a:r>
              <a:rPr lang="ja-JP" sz="1100" kern="100" dirty="0">
                <a:latin typeface="HG丸ｺﾞｼｯｸM-PRO" panose="020F0600000000000000" pitchFamily="50" charset="-128"/>
                <a:ea typeface="HG丸ｺﾞｼｯｸM-PRO" panose="020F0600000000000000" pitchFamily="50" charset="-128"/>
                <a:cs typeface="Times New Roman"/>
              </a:rPr>
              <a:t>大きな環境変化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○当社の方針</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3335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オール大阪の</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推進体制の中で最大限その役割を果たす。</a:t>
            </a:r>
            <a:endParaRPr 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5" name="正方形/長方形 4"/>
          <p:cNvSpPr/>
          <p:nvPr/>
        </p:nvSpPr>
        <p:spPr>
          <a:xfrm>
            <a:off x="147638" y="674688"/>
            <a:ext cx="1371600"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sz="1200" b="1" kern="100" dirty="0">
                <a:ea typeface="HG丸ｺﾞｼｯｸM-PRO"/>
                <a:cs typeface="Times New Roman"/>
              </a:rPr>
              <a:t>策定の目的</a:t>
            </a:r>
            <a:endParaRPr lang="ja-JP" sz="1050" kern="100" dirty="0">
              <a:ea typeface="ＭＳ 明朝"/>
              <a:cs typeface="Times New Roman"/>
            </a:endParaRPr>
          </a:p>
        </p:txBody>
      </p:sp>
      <p:sp>
        <p:nvSpPr>
          <p:cNvPr id="6" name="角丸四角形 5"/>
          <p:cNvSpPr/>
          <p:nvPr/>
        </p:nvSpPr>
        <p:spPr>
          <a:xfrm>
            <a:off x="65088" y="2486025"/>
            <a:ext cx="9059862" cy="1250950"/>
          </a:xfrm>
          <a:prstGeom prst="roundRect">
            <a:avLst>
              <a:gd name="adj" fmla="val 10417"/>
            </a:avLst>
          </a:prstGeom>
          <a:solidFill>
            <a:sysClr val="window" lastClr="FFFFFF"/>
          </a:solidFill>
          <a:ln w="25400" cap="flat" cmpd="sng" algn="ctr">
            <a:solidFill>
              <a:srgbClr val="F79646"/>
            </a:solidFill>
            <a:prstDash val="solid"/>
          </a:ln>
          <a:effectLst/>
        </p:spPr>
        <p:txBody>
          <a:bodyPr anchor="ctr"/>
          <a:lstStyle/>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○計画の目的</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sz="1100" kern="100" dirty="0">
                <a:latin typeface="HG丸ｺﾞｼｯｸM-PRO" panose="020F0600000000000000" pitchFamily="50" charset="-128"/>
                <a:ea typeface="HG丸ｺﾞｼｯｸM-PRO" panose="020F0600000000000000" pitchFamily="50" charset="-128"/>
                <a:cs typeface="Times New Roman"/>
              </a:rPr>
              <a:t>2019</a:t>
            </a:r>
            <a:r>
              <a:rPr lang="ja-JP" sz="1100" kern="100" dirty="0">
                <a:latin typeface="HG丸ｺﾞｼｯｸM-PRO" panose="020F0600000000000000" pitchFamily="50" charset="-128"/>
                <a:ea typeface="HG丸ｺﾞｼｯｸM-PRO" panose="020F0600000000000000" pitchFamily="50" charset="-128"/>
                <a:cs typeface="Times New Roman"/>
              </a:rPr>
              <a:t>年度以降も当社が大阪国際会議場の指定管理者として国際会議をはじめとする多角的な催事を実施し、安定した経営を持続するため、経営の基本方針と経営目標を定める。</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○計画期間</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sz="1100" kern="100" dirty="0">
                <a:latin typeface="HG丸ｺﾞｼｯｸM-PRO" panose="020F0600000000000000" pitchFamily="50" charset="-128"/>
                <a:ea typeface="HG丸ｺﾞｼｯｸM-PRO" panose="020F0600000000000000" pitchFamily="50" charset="-128"/>
                <a:cs typeface="Times New Roman"/>
              </a:rPr>
              <a:t>2019</a:t>
            </a:r>
            <a:r>
              <a:rPr lang="ja-JP" sz="1100" kern="100" dirty="0">
                <a:latin typeface="HG丸ｺﾞｼｯｸM-PRO" panose="020F0600000000000000" pitchFamily="50" charset="-128"/>
                <a:ea typeface="HG丸ｺﾞｼｯｸM-PRO" panose="020F0600000000000000" pitchFamily="50" charset="-128"/>
                <a:cs typeface="Times New Roman"/>
              </a:rPr>
              <a:t>年度～</a:t>
            </a:r>
            <a:r>
              <a:rPr lang="en-US" sz="1100" kern="100" dirty="0">
                <a:latin typeface="HG丸ｺﾞｼｯｸM-PRO" panose="020F0600000000000000" pitchFamily="50" charset="-128"/>
                <a:ea typeface="HG丸ｺﾞｼｯｸM-PRO" panose="020F0600000000000000" pitchFamily="50" charset="-128"/>
                <a:cs typeface="Times New Roman"/>
              </a:rPr>
              <a:t>2028</a:t>
            </a:r>
            <a:r>
              <a:rPr lang="ja-JP" sz="1100" kern="100" dirty="0">
                <a:latin typeface="HG丸ｺﾞｼｯｸM-PRO" panose="020F0600000000000000" pitchFamily="50" charset="-128"/>
                <a:ea typeface="HG丸ｺﾞｼｯｸM-PRO" panose="020F0600000000000000" pitchFamily="50" charset="-128"/>
                <a:cs typeface="Times New Roman"/>
              </a:rPr>
              <a:t>年度（</a:t>
            </a:r>
            <a:r>
              <a:rPr lang="en-US" sz="1100" kern="100" dirty="0">
                <a:latin typeface="HG丸ｺﾞｼｯｸM-PRO" panose="020F0600000000000000" pitchFamily="50" charset="-128"/>
                <a:ea typeface="HG丸ｺﾞｼｯｸM-PRO" panose="020F0600000000000000" pitchFamily="50" charset="-128"/>
                <a:cs typeface="Times New Roman"/>
              </a:rPr>
              <a:t>10</a:t>
            </a:r>
            <a:r>
              <a:rPr lang="ja-JP" sz="1100" kern="100" dirty="0">
                <a:latin typeface="HG丸ｺﾞｼｯｸM-PRO" panose="020F0600000000000000" pitchFamily="50" charset="-128"/>
                <a:ea typeface="HG丸ｺﾞｼｯｸM-PRO" panose="020F0600000000000000" pitchFamily="50" charset="-128"/>
                <a:cs typeface="Times New Roman"/>
              </a:rPr>
              <a:t>年間）</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90805"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・国際会議の誘致が長期間にわたることや長期間にわたる改修計画策定の必要性等から前計画より長期の</a:t>
            </a:r>
            <a:r>
              <a:rPr lang="en-US" sz="1100" kern="100" dirty="0">
                <a:latin typeface="HG丸ｺﾞｼｯｸM-PRO" panose="020F0600000000000000" pitchFamily="50" charset="-128"/>
                <a:ea typeface="HG丸ｺﾞｼｯｸM-PRO" panose="020F0600000000000000" pitchFamily="50" charset="-128"/>
                <a:cs typeface="Times New Roman"/>
              </a:rPr>
              <a:t>10</a:t>
            </a:r>
            <a:r>
              <a:rPr lang="ja-JP" sz="1100" kern="100" dirty="0">
                <a:latin typeface="HG丸ｺﾞｼｯｸM-PRO" panose="020F0600000000000000" pitchFamily="50" charset="-128"/>
                <a:ea typeface="HG丸ｺﾞｼｯｸM-PRO" panose="020F0600000000000000" pitchFamily="50" charset="-128"/>
                <a:cs typeface="Times New Roman"/>
              </a:rPr>
              <a:t>年計画とする。</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90805"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・長期の社会変動予測は困難なため、</a:t>
            </a:r>
            <a:r>
              <a:rPr lang="en-US" sz="1100" kern="100" dirty="0">
                <a:latin typeface="HG丸ｺﾞｼｯｸM-PRO" panose="020F0600000000000000" pitchFamily="50" charset="-128"/>
                <a:ea typeface="HG丸ｺﾞｼｯｸM-PRO" panose="020F0600000000000000" pitchFamily="50" charset="-128"/>
                <a:cs typeface="Times New Roman"/>
              </a:rPr>
              <a:t>202</a:t>
            </a:r>
            <a:r>
              <a:rPr lang="ja-JP" altLang="en-US" sz="1100" kern="100" dirty="0">
                <a:latin typeface="HG丸ｺﾞｼｯｸM-PRO" panose="020F0600000000000000" pitchFamily="50" charset="-128"/>
                <a:ea typeface="HG丸ｺﾞｼｯｸM-PRO" panose="020F0600000000000000" pitchFamily="50" charset="-128"/>
                <a:cs typeface="Times New Roman"/>
              </a:rPr>
              <a:t>４</a:t>
            </a:r>
            <a:r>
              <a:rPr lang="ja-JP" sz="1100" kern="100" dirty="0">
                <a:latin typeface="HG丸ｺﾞｼｯｸM-PRO" panose="020F0600000000000000" pitchFamily="50" charset="-128"/>
                <a:ea typeface="HG丸ｺﾞｼｯｸM-PRO" panose="020F0600000000000000" pitchFamily="50" charset="-128"/>
                <a:cs typeface="Times New Roman"/>
              </a:rPr>
              <a:t>年度以降は方向性を中心に記載</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年度中に</a:t>
            </a:r>
            <a:r>
              <a:rPr lang="en-US" altLang="ja-JP" sz="1100" kern="100" dirty="0">
                <a:latin typeface="HG丸ｺﾞｼｯｸM-PRO" panose="020F0600000000000000" pitchFamily="50" charset="-128"/>
                <a:ea typeface="HG丸ｺﾞｼｯｸM-PRO" panose="020F0600000000000000" pitchFamily="50" charset="-128"/>
                <a:cs typeface="Times New Roman"/>
              </a:rPr>
              <a:t>2024</a:t>
            </a:r>
            <a:r>
              <a:rPr lang="ja-JP" altLang="en-US" sz="1100" kern="100" dirty="0">
                <a:latin typeface="HG丸ｺﾞｼｯｸM-PRO" panose="020F0600000000000000" pitchFamily="50" charset="-128"/>
                <a:ea typeface="HG丸ｺﾞｼｯｸM-PRO" panose="020F0600000000000000" pitchFamily="50" charset="-128"/>
                <a:cs typeface="Times New Roman"/>
              </a:rPr>
              <a:t>年度以上の数値目標等を策定。</a:t>
            </a:r>
            <a:endParaRPr 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7" name="正方形/長方形 6"/>
          <p:cNvSpPr/>
          <p:nvPr/>
        </p:nvSpPr>
        <p:spPr>
          <a:xfrm>
            <a:off x="147638" y="2268538"/>
            <a:ext cx="2305050" cy="22542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中長期経営計画の位置づけ</a:t>
            </a:r>
            <a:endParaRPr lang="ja-JP" sz="1050" kern="100" dirty="0">
              <a:latin typeface="Century"/>
              <a:ea typeface="ＭＳ 明朝"/>
              <a:cs typeface="Times New Roman"/>
            </a:endParaRPr>
          </a:p>
        </p:txBody>
      </p:sp>
      <p:sp>
        <p:nvSpPr>
          <p:cNvPr id="8" name="角丸四角形 7"/>
          <p:cNvSpPr/>
          <p:nvPr/>
        </p:nvSpPr>
        <p:spPr>
          <a:xfrm>
            <a:off x="4464050" y="890588"/>
            <a:ext cx="4660900" cy="1216025"/>
          </a:xfrm>
          <a:prstGeom prst="roundRect">
            <a:avLst/>
          </a:prstGeom>
          <a:solidFill>
            <a:sysClr val="window" lastClr="FFFFFF"/>
          </a:solidFill>
          <a:ln w="25400" cap="flat" cmpd="sng" algn="ctr">
            <a:solidFill>
              <a:srgbClr val="F79646"/>
            </a:solidFill>
            <a:prstDash val="solid"/>
          </a:ln>
          <a:effectLst/>
        </p:spPr>
        <p:txBody>
          <a:bodyPr anchor="ctr"/>
          <a:lstStyle/>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○外部環境の変化</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国の</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戦略、オール大阪での</a:t>
            </a:r>
            <a:r>
              <a:rPr lang="en-US" sz="1100" kern="100" dirty="0">
                <a:latin typeface="HG丸ｺﾞｼｯｸM-PRO" panose="020F0600000000000000" pitchFamily="50" charset="-128"/>
                <a:ea typeface="HG丸ｺﾞｼｯｸM-PRO" panose="020F0600000000000000" pitchFamily="50" charset="-128"/>
                <a:cs typeface="Times New Roman"/>
              </a:rPr>
              <a:t>MICE</a:t>
            </a:r>
            <a:r>
              <a:rPr lang="ja-JP" sz="1100" kern="100" dirty="0">
                <a:latin typeface="HG丸ｺﾞｼｯｸM-PRO" panose="020F0600000000000000" pitchFamily="50" charset="-128"/>
                <a:ea typeface="HG丸ｺﾞｼｯｸM-PRO" panose="020F0600000000000000" pitchFamily="50" charset="-128"/>
                <a:cs typeface="Times New Roman"/>
              </a:rPr>
              <a:t>推進、</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sz="1100" kern="100" dirty="0">
                <a:latin typeface="HG丸ｺﾞｼｯｸM-PRO" panose="020F0600000000000000" pitchFamily="50" charset="-128"/>
                <a:ea typeface="HG丸ｺﾞｼｯｸM-PRO" panose="020F0600000000000000" pitchFamily="50" charset="-128"/>
                <a:cs typeface="Times New Roman"/>
              </a:rPr>
              <a:t>2025</a:t>
            </a:r>
            <a:r>
              <a:rPr lang="ja-JP" sz="1100" kern="100" dirty="0">
                <a:latin typeface="HG丸ｺﾞｼｯｸM-PRO" panose="020F0600000000000000" pitchFamily="50" charset="-128"/>
                <a:ea typeface="HG丸ｺﾞｼｯｸM-PRO" panose="020F0600000000000000" pitchFamily="50" charset="-128"/>
                <a:cs typeface="Times New Roman"/>
              </a:rPr>
              <a:t>万博誘致、</a:t>
            </a:r>
            <a:r>
              <a:rPr lang="en-US" sz="1100" kern="100" dirty="0">
                <a:latin typeface="HG丸ｺﾞｼｯｸM-PRO" panose="020F0600000000000000" pitchFamily="50" charset="-128"/>
                <a:ea typeface="HG丸ｺﾞｼｯｸM-PRO" panose="020F0600000000000000" pitchFamily="50" charset="-128"/>
                <a:cs typeface="Times New Roman"/>
              </a:rPr>
              <a:t>IR</a:t>
            </a:r>
            <a:r>
              <a:rPr lang="ja-JP" sz="1100" kern="100" dirty="0">
                <a:latin typeface="HG丸ｺﾞｼｯｸM-PRO" panose="020F0600000000000000" pitchFamily="50" charset="-128"/>
                <a:ea typeface="HG丸ｺﾞｼｯｸM-PRO" panose="020F0600000000000000" pitchFamily="50" charset="-128"/>
                <a:cs typeface="Times New Roman"/>
              </a:rPr>
              <a:t>構想、競合施設の新・増設、</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sz="1100" kern="100" dirty="0">
                <a:latin typeface="HG丸ｺﾞｼｯｸM-PRO" panose="020F0600000000000000" pitchFamily="50" charset="-128"/>
                <a:ea typeface="HG丸ｺﾞｼｯｸM-PRO" panose="020F0600000000000000" pitchFamily="50" charset="-128"/>
                <a:cs typeface="Times New Roman"/>
              </a:rPr>
              <a:t>梅田・中之島エリアの再開発など</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○内部環境・課題</a:t>
            </a:r>
            <a:endParaRPr lang="ja-JP" sz="10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fontAlgn="auto" hangingPunct="1">
              <a:spcBef>
                <a:spcPts val="0"/>
              </a:spcBef>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施設のキャパシティ不足、施設の経年劣化、閑散期対策、指定管理制度の制約など</a:t>
            </a:r>
            <a:endParaRPr 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9" name="正方形/長方形 8"/>
          <p:cNvSpPr/>
          <p:nvPr/>
        </p:nvSpPr>
        <p:spPr>
          <a:xfrm>
            <a:off x="4557713" y="665163"/>
            <a:ext cx="1924050" cy="22542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経営環境の変化と課題</a:t>
            </a:r>
            <a:endParaRPr lang="ja-JP" sz="1050" kern="100" dirty="0">
              <a:latin typeface="Century"/>
              <a:ea typeface="ＭＳ 明朝"/>
              <a:cs typeface="Times New Roman"/>
            </a:endParaRPr>
          </a:p>
        </p:txBody>
      </p:sp>
      <p:sp>
        <p:nvSpPr>
          <p:cNvPr id="10" name="角丸四角形 9"/>
          <p:cNvSpPr/>
          <p:nvPr/>
        </p:nvSpPr>
        <p:spPr>
          <a:xfrm>
            <a:off x="1246188" y="5876925"/>
            <a:ext cx="6697662" cy="4699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ja-JP" sz="1200" kern="100" dirty="0">
                <a:ea typeface="HG丸ｺﾞｼｯｸM-PRO"/>
                <a:cs typeface="Times New Roman"/>
              </a:rPr>
              <a:t>中長期経営計画のビジョン</a:t>
            </a:r>
            <a:r>
              <a:rPr lang="ja-JP" sz="1400" kern="100" dirty="0">
                <a:ea typeface="HG丸ｺﾞｼｯｸM-PRO"/>
                <a:cs typeface="Times New Roman"/>
              </a:rPr>
              <a:t>『</a:t>
            </a:r>
            <a:r>
              <a:rPr lang="ja-JP" sz="1400" b="1" kern="100" dirty="0">
                <a:ea typeface="HG丸ｺﾞｼｯｸM-PRO"/>
                <a:cs typeface="Times New Roman"/>
              </a:rPr>
              <a:t>アジア有数の都市型</a:t>
            </a:r>
            <a:r>
              <a:rPr lang="en-US" altLang="ja-JP" sz="1400" b="1" kern="100" dirty="0">
                <a:ea typeface="HG丸ｺﾞｼｯｸM-PRO"/>
                <a:cs typeface="Times New Roman"/>
              </a:rPr>
              <a:t> </a:t>
            </a:r>
            <a:r>
              <a:rPr lang="ja-JP" altLang="en-US" sz="1400" b="1" kern="100" dirty="0">
                <a:ea typeface="HG丸ｺﾞｼｯｸM-PRO"/>
                <a:cs typeface="Times New Roman"/>
              </a:rPr>
              <a:t>ＭＩＣＥ</a:t>
            </a:r>
            <a:r>
              <a:rPr lang="ja-JP" sz="1400" b="1" kern="100" dirty="0">
                <a:ea typeface="HG丸ｺﾞｼｯｸM-PRO"/>
                <a:cs typeface="Times New Roman"/>
              </a:rPr>
              <a:t>施設に</a:t>
            </a:r>
            <a:r>
              <a:rPr lang="ja-JP" sz="1400" kern="100" dirty="0">
                <a:ea typeface="HG丸ｺﾞｼｯｸM-PRO"/>
                <a:cs typeface="Times New Roman"/>
              </a:rPr>
              <a:t>』</a:t>
            </a:r>
            <a:endParaRPr lang="ja-JP" sz="1050" kern="100" dirty="0">
              <a:ea typeface="ＭＳ 明朝"/>
              <a:cs typeface="Times New Roman"/>
            </a:endParaRPr>
          </a:p>
        </p:txBody>
      </p:sp>
      <p:sp>
        <p:nvSpPr>
          <p:cNvPr id="2057" name="正方形/長方形 10"/>
          <p:cNvSpPr>
            <a:spLocks noChangeArrowheads="1"/>
          </p:cNvSpPr>
          <p:nvPr/>
        </p:nvSpPr>
        <p:spPr bwMode="auto">
          <a:xfrm>
            <a:off x="2235200" y="115888"/>
            <a:ext cx="4600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a:latin typeface="HGSｺﾞｼｯｸM" panose="020B0600000000000000" pitchFamily="50" charset="-128"/>
                <a:ea typeface="HGSｺﾞｼｯｸM" panose="020B0600000000000000" pitchFamily="50" charset="-128"/>
              </a:rPr>
              <a:t>㈱</a:t>
            </a:r>
            <a:r>
              <a:rPr lang="ja-JP" altLang="ja-JP" sz="1800" b="1">
                <a:latin typeface="HGSｺﾞｼｯｸM" panose="020B0600000000000000" pitchFamily="50" charset="-128"/>
                <a:ea typeface="HGSｺﾞｼｯｸM" panose="020B0600000000000000" pitchFamily="50" charset="-128"/>
              </a:rPr>
              <a:t>大阪国際会議場中長期経営計画</a:t>
            </a:r>
            <a:r>
              <a:rPr lang="ja-JP" altLang="en-US" sz="1800" b="1">
                <a:latin typeface="HGSｺﾞｼｯｸM" panose="020B0600000000000000" pitchFamily="50" charset="-128"/>
                <a:ea typeface="HGSｺﾞｼｯｸM" panose="020B0600000000000000" pitchFamily="50" charset="-128"/>
              </a:rPr>
              <a:t>案</a:t>
            </a:r>
            <a:r>
              <a:rPr lang="ja-JP" altLang="ja-JP" sz="1800" b="1">
                <a:latin typeface="HGSｺﾞｼｯｸM" panose="020B0600000000000000" pitchFamily="50" charset="-128"/>
                <a:ea typeface="HGSｺﾞｼｯｸM" panose="020B0600000000000000" pitchFamily="50" charset="-128"/>
              </a:rPr>
              <a:t>の</a:t>
            </a:r>
            <a:r>
              <a:rPr lang="ja-JP" altLang="en-US" sz="1800" b="1">
                <a:latin typeface="HGSｺﾞｼｯｸM" panose="020B0600000000000000" pitchFamily="50" charset="-128"/>
                <a:ea typeface="HGSｺﾞｼｯｸM" panose="020B0600000000000000" pitchFamily="50" charset="-128"/>
              </a:rPr>
              <a:t>概要</a:t>
            </a:r>
            <a:endParaRPr lang="ja-JP" altLang="ja-JP" sz="1800">
              <a:latin typeface="HGSｺﾞｼｯｸM" panose="020B0600000000000000" pitchFamily="50" charset="-128"/>
              <a:ea typeface="HGSｺﾞｼｯｸM" panose="020B0600000000000000" pitchFamily="50" charset="-128"/>
            </a:endParaRPr>
          </a:p>
        </p:txBody>
      </p:sp>
      <p:sp>
        <p:nvSpPr>
          <p:cNvPr id="17" name="正方形/長方形 16"/>
          <p:cNvSpPr/>
          <p:nvPr/>
        </p:nvSpPr>
        <p:spPr>
          <a:xfrm>
            <a:off x="276225" y="4313238"/>
            <a:ext cx="1724025" cy="38893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①国際会議の誘致強化</a:t>
            </a:r>
            <a:endParaRPr lang="ja-JP" sz="1050" kern="100" dirty="0">
              <a:latin typeface="Century"/>
              <a:ea typeface="ＭＳ 明朝"/>
              <a:cs typeface="Times New Roman"/>
            </a:endParaRPr>
          </a:p>
        </p:txBody>
      </p:sp>
      <p:sp>
        <p:nvSpPr>
          <p:cNvPr id="18" name="正方形/長方形 17"/>
          <p:cNvSpPr/>
          <p:nvPr/>
        </p:nvSpPr>
        <p:spPr>
          <a:xfrm>
            <a:off x="2144713" y="4291013"/>
            <a:ext cx="2314575" cy="373062"/>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000" b="1" kern="100" dirty="0">
                <a:solidFill>
                  <a:srgbClr val="FFFFFF"/>
                </a:solidFill>
                <a:latin typeface="Century"/>
                <a:ea typeface="HG丸ｺﾞｼｯｸM-PRO"/>
                <a:cs typeface="Times New Roman"/>
              </a:rPr>
              <a:t>②収益の最大化と会社の持続的発展により大阪の発展に貢献</a:t>
            </a:r>
            <a:endParaRPr lang="ja-JP" sz="1050" kern="100" dirty="0">
              <a:latin typeface="Century"/>
              <a:ea typeface="ＭＳ 明朝"/>
              <a:cs typeface="Times New Roman"/>
            </a:endParaRPr>
          </a:p>
        </p:txBody>
      </p:sp>
      <p:sp>
        <p:nvSpPr>
          <p:cNvPr id="19" name="正方形/長方形 18"/>
          <p:cNvSpPr/>
          <p:nvPr/>
        </p:nvSpPr>
        <p:spPr>
          <a:xfrm>
            <a:off x="4600575" y="4300538"/>
            <a:ext cx="1901825" cy="38258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100" b="1" kern="100" dirty="0">
                <a:solidFill>
                  <a:srgbClr val="FFFFFF"/>
                </a:solidFill>
                <a:latin typeface="Century"/>
                <a:ea typeface="HG丸ｺﾞｼｯｸM-PRO"/>
                <a:cs typeface="Times New Roman"/>
              </a:rPr>
              <a:t>③快適で魅力あふれる</a:t>
            </a:r>
            <a:endParaRPr lang="en-US" altLang="ja-JP" sz="1100" b="1" kern="100" dirty="0">
              <a:solidFill>
                <a:srgbClr val="FFFFFF"/>
              </a:solidFill>
              <a:latin typeface="Century"/>
              <a:ea typeface="HG丸ｺﾞｼｯｸM-PRO"/>
              <a:cs typeface="Times New Roman"/>
            </a:endParaRPr>
          </a:p>
          <a:p>
            <a:pPr algn="ctr" eaLnBrk="1" fontAlgn="auto" hangingPunct="1">
              <a:spcBef>
                <a:spcPts val="0"/>
              </a:spcBef>
              <a:spcAft>
                <a:spcPts val="0"/>
              </a:spcAft>
              <a:defRPr/>
            </a:pPr>
            <a:r>
              <a:rPr lang="ja-JP" sz="1100" b="1" kern="100" dirty="0">
                <a:solidFill>
                  <a:srgbClr val="FFFFFF"/>
                </a:solidFill>
                <a:latin typeface="Century"/>
                <a:ea typeface="HG丸ｺﾞｼｯｸM-PRO"/>
                <a:cs typeface="Times New Roman"/>
              </a:rPr>
              <a:t>大阪国際会議場</a:t>
            </a:r>
            <a:r>
              <a:rPr lang="ja-JP" altLang="en-US" sz="1100" b="1" kern="100" dirty="0">
                <a:solidFill>
                  <a:srgbClr val="FFFFFF"/>
                </a:solidFill>
                <a:latin typeface="Century"/>
                <a:ea typeface="HG丸ｺﾞｼｯｸM-PRO"/>
                <a:cs typeface="Times New Roman"/>
              </a:rPr>
              <a:t>を</a:t>
            </a:r>
            <a:endParaRPr lang="ja-JP" sz="1000" kern="100" dirty="0">
              <a:latin typeface="Century"/>
              <a:ea typeface="ＭＳ 明朝"/>
              <a:cs typeface="Times New Roman"/>
            </a:endParaRPr>
          </a:p>
        </p:txBody>
      </p:sp>
      <p:sp>
        <p:nvSpPr>
          <p:cNvPr id="20" name="正方形/長方形 19"/>
          <p:cNvSpPr/>
          <p:nvPr/>
        </p:nvSpPr>
        <p:spPr>
          <a:xfrm>
            <a:off x="6643688" y="4310063"/>
            <a:ext cx="2349500" cy="373062"/>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④お客様の安全安心を第一に</a:t>
            </a:r>
            <a:endParaRPr lang="ja-JP" sz="1050" kern="100" dirty="0">
              <a:latin typeface="Century"/>
              <a:ea typeface="ＭＳ 明朝"/>
              <a:cs typeface="Times New Roman"/>
            </a:endParaRPr>
          </a:p>
        </p:txBody>
      </p:sp>
      <p:sp>
        <p:nvSpPr>
          <p:cNvPr id="22" name="角丸四角形 21"/>
          <p:cNvSpPr/>
          <p:nvPr/>
        </p:nvSpPr>
        <p:spPr>
          <a:xfrm>
            <a:off x="65088" y="4208463"/>
            <a:ext cx="9051925" cy="1138237"/>
          </a:xfrm>
          <a:prstGeom prst="roundRect">
            <a:avLst>
              <a:gd name="adj" fmla="val 10417"/>
            </a:avLst>
          </a:prstGeom>
          <a:noFill/>
          <a:ln w="25400" cap="flat" cmpd="sng" algn="ctr">
            <a:solidFill>
              <a:srgbClr val="FF0000"/>
            </a:solidFill>
            <a:prstDash val="dash"/>
          </a:ln>
          <a:effectLst/>
        </p:spPr>
        <p:txBody>
          <a:bodyPr anchor="ctr"/>
          <a:lstStyle/>
          <a:p>
            <a:pPr eaLnBrk="1" fontAlgn="auto" hangingPunct="1">
              <a:spcBef>
                <a:spcPts val="0"/>
              </a:spcBef>
              <a:spcAft>
                <a:spcPts val="0"/>
              </a:spcAft>
              <a:defRPr/>
            </a:pPr>
            <a:endParaRPr lang="ja-JP" sz="1000" kern="100" dirty="0">
              <a:latin typeface="Century"/>
              <a:ea typeface="ＭＳ 明朝"/>
              <a:cs typeface="Times New Roman"/>
            </a:endParaRPr>
          </a:p>
        </p:txBody>
      </p:sp>
      <p:sp>
        <p:nvSpPr>
          <p:cNvPr id="21" name="正方形/長方形 20"/>
          <p:cNvSpPr/>
          <p:nvPr/>
        </p:nvSpPr>
        <p:spPr>
          <a:xfrm>
            <a:off x="3267075" y="3875088"/>
            <a:ext cx="2581275" cy="33337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ja-JP" sz="1200" b="1" kern="100" dirty="0">
                <a:solidFill>
                  <a:srgbClr val="FFFFFF"/>
                </a:solidFill>
                <a:latin typeface="Century"/>
                <a:ea typeface="HG丸ｺﾞｼｯｸM-PRO"/>
                <a:cs typeface="Times New Roman"/>
              </a:rPr>
              <a:t>４つの柱</a:t>
            </a:r>
            <a:r>
              <a:rPr lang="ja-JP" altLang="en-US" sz="1200" b="1" kern="100" dirty="0">
                <a:solidFill>
                  <a:srgbClr val="FFFFFF"/>
                </a:solidFill>
                <a:latin typeface="Century"/>
                <a:ea typeface="HG丸ｺﾞｼｯｸM-PRO"/>
                <a:cs typeface="Times New Roman"/>
              </a:rPr>
              <a:t>と３</a:t>
            </a:r>
            <a:r>
              <a:rPr lang="ja-JP" sz="1200" b="1" kern="100" dirty="0">
                <a:solidFill>
                  <a:srgbClr val="FFFFFF"/>
                </a:solidFill>
                <a:latin typeface="Century"/>
                <a:ea typeface="HG丸ｺﾞｼｯｸM-PRO"/>
                <a:cs typeface="Times New Roman"/>
              </a:rPr>
              <a:t>つの基盤</a:t>
            </a:r>
            <a:endParaRPr lang="ja-JP" sz="1050" kern="100" dirty="0">
              <a:latin typeface="Century"/>
              <a:ea typeface="ＭＳ 明朝"/>
              <a:cs typeface="Times New Roman"/>
            </a:endParaRPr>
          </a:p>
        </p:txBody>
      </p:sp>
      <p:sp>
        <p:nvSpPr>
          <p:cNvPr id="2064" name="上矢印 22"/>
          <p:cNvSpPr>
            <a:spLocks noChangeArrowheads="1"/>
          </p:cNvSpPr>
          <p:nvPr/>
        </p:nvSpPr>
        <p:spPr bwMode="auto">
          <a:xfrm rot="10800000">
            <a:off x="3419475" y="5418138"/>
            <a:ext cx="2089150" cy="387350"/>
          </a:xfrm>
          <a:prstGeom prst="upArrow">
            <a:avLst>
              <a:gd name="adj1" fmla="val 50000"/>
              <a:gd name="adj2" fmla="val 50000"/>
            </a:avLst>
          </a:prstGeom>
          <a:solidFill>
            <a:srgbClr val="4F81BD"/>
          </a:solidFill>
          <a:ln w="25400" algn="ctr">
            <a:solidFill>
              <a:srgbClr val="385D8A"/>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 name="角丸四角形 24"/>
          <p:cNvSpPr/>
          <p:nvPr/>
        </p:nvSpPr>
        <p:spPr>
          <a:xfrm>
            <a:off x="222250" y="4818063"/>
            <a:ext cx="2689225" cy="352425"/>
          </a:xfrm>
          <a:prstGeom prst="roundRect">
            <a:avLst/>
          </a:prstGeom>
          <a:solidFill>
            <a:sysClr val="window" lastClr="FFFFFF"/>
          </a:solidFill>
          <a:ln w="25400" cap="flat" cmpd="sng" algn="ctr">
            <a:solidFill>
              <a:srgbClr val="F79646"/>
            </a:solidFill>
            <a:prstDash val="solid"/>
          </a:ln>
          <a:effectLst/>
        </p:spPr>
        <p:txBody>
          <a:bodyPr anchor="ctr"/>
          <a:lstStyle/>
          <a:p>
            <a:pPr algn="ctr" eaLnBrk="1" fontAlgn="auto" hangingPunct="1">
              <a:spcBef>
                <a:spcPts val="0"/>
              </a:spcBef>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ⓐ人材確保・育成</a:t>
            </a: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7" name="角丸四角形 26"/>
          <p:cNvSpPr/>
          <p:nvPr/>
        </p:nvSpPr>
        <p:spPr>
          <a:xfrm>
            <a:off x="2998788" y="4829175"/>
            <a:ext cx="2928937" cy="352425"/>
          </a:xfrm>
          <a:prstGeom prst="roundRect">
            <a:avLst/>
          </a:prstGeom>
          <a:solidFill>
            <a:sysClr val="window" lastClr="FFFFFF"/>
          </a:solidFill>
          <a:ln w="25400" cap="flat" cmpd="sng" algn="ctr">
            <a:solidFill>
              <a:srgbClr val="F79646"/>
            </a:solidFill>
            <a:prstDash val="solid"/>
          </a:ln>
          <a:effectLst/>
        </p:spPr>
        <p:txBody>
          <a:bodyPr anchor="ctr"/>
          <a:lstStyle/>
          <a:p>
            <a:pPr algn="ctr" eaLnBrk="1" fontAlgn="auto" hangingPunct="1">
              <a:spcBef>
                <a:spcPts val="0"/>
              </a:spcBef>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ⓑ地域社会との共生</a:t>
            </a: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8" name="角丸四角形 27"/>
          <p:cNvSpPr/>
          <p:nvPr/>
        </p:nvSpPr>
        <p:spPr>
          <a:xfrm>
            <a:off x="6000750" y="4814888"/>
            <a:ext cx="2992438" cy="352425"/>
          </a:xfrm>
          <a:prstGeom prst="roundRect">
            <a:avLst/>
          </a:prstGeom>
          <a:solidFill>
            <a:sysClr val="window" lastClr="FFFFFF"/>
          </a:solidFill>
          <a:ln w="25400" cap="flat" cmpd="sng" algn="ctr">
            <a:solidFill>
              <a:srgbClr val="F79646"/>
            </a:solidFill>
            <a:prstDash val="solid"/>
          </a:ln>
          <a:effectLst/>
        </p:spPr>
        <p:txBody>
          <a:bodyPr anchor="ctr"/>
          <a:lstStyle/>
          <a:p>
            <a:pPr algn="ctr" eaLnBrk="1" fontAlgn="auto" hangingPunct="1">
              <a:spcBef>
                <a:spcPts val="0"/>
              </a:spcBef>
              <a:spcAft>
                <a:spcPts val="0"/>
              </a:spcAft>
              <a:defRPr/>
            </a:pPr>
            <a:r>
              <a:rPr lang="en-US" altLang="ja-JP" sz="1050" kern="100" dirty="0">
                <a:latin typeface="HG丸ｺﾞｼｯｸM-PRO" panose="020F0600000000000000" pitchFamily="50" charset="-128"/>
                <a:ea typeface="HG丸ｺﾞｼｯｸM-PRO" panose="020F0600000000000000" pitchFamily="50" charset="-128"/>
                <a:cs typeface="Times New Roman"/>
              </a:rPr>
              <a:t>©</a:t>
            </a:r>
            <a:r>
              <a:rPr lang="ja-JP" altLang="en-US" sz="1050" kern="100" dirty="0">
                <a:latin typeface="HG丸ｺﾞｼｯｸM-PRO" panose="020F0600000000000000" pitchFamily="50" charset="-128"/>
                <a:ea typeface="HG丸ｺﾞｼｯｸM-PRO" panose="020F0600000000000000" pitchFamily="50" charset="-128"/>
                <a:cs typeface="Times New Roman"/>
              </a:rPr>
              <a:t>経営体質の強化</a:t>
            </a: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3" name="正方形/長方形 22"/>
          <p:cNvSpPr>
            <a:spLocks noChangeArrowheads="1"/>
          </p:cNvSpPr>
          <p:nvPr/>
        </p:nvSpPr>
        <p:spPr bwMode="auto">
          <a:xfrm>
            <a:off x="7999100" y="98466"/>
            <a:ext cx="1038225" cy="476250"/>
          </a:xfrm>
          <a:prstGeom prst="rect">
            <a:avLst/>
          </a:prstGeom>
          <a:solidFill>
            <a:srgbClr val="002060"/>
          </a:solidFill>
          <a:ln w="127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rPr>
              <a:t>資料７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3663" y="548680"/>
            <a:ext cx="4471987" cy="2556000"/>
          </a:xfrm>
          <a:prstGeom prst="roundRect">
            <a:avLst>
              <a:gd name="adj" fmla="val 4284"/>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smtClean="0">
                <a:latin typeface="HG丸ｺﾞｼｯｸM-PRO" panose="020F0600000000000000" pitchFamily="50" charset="-128"/>
                <a:ea typeface="HG丸ｺﾞｼｯｸM-PRO" panose="020F0600000000000000" pitchFamily="50" charset="-128"/>
                <a:cs typeface="Times New Roman"/>
              </a:rPr>
              <a:t>〇目標</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国際会議</a:t>
            </a:r>
            <a:r>
              <a:rPr lang="en-US" altLang="ja-JP" sz="1100" b="1" kern="100" dirty="0">
                <a:latin typeface="HG丸ｺﾞｼｯｸM-PRO" panose="020F0600000000000000" pitchFamily="50" charset="-128"/>
                <a:ea typeface="HG丸ｺﾞｼｯｸM-PRO" panose="020F0600000000000000" pitchFamily="50" charset="-128"/>
                <a:cs typeface="Times New Roman"/>
              </a:rPr>
              <a:t>7</a:t>
            </a:r>
            <a:r>
              <a:rPr lang="en-US" altLang="ja-JP" sz="1100" b="1" kern="100" dirty="0">
                <a:solidFill>
                  <a:schemeClr val="tx2">
                    <a:lumMod val="75000"/>
                  </a:schemeClr>
                </a:solidFill>
                <a:latin typeface="HG丸ｺﾞｼｯｸM-PRO" panose="020F0600000000000000" pitchFamily="50" charset="-128"/>
                <a:ea typeface="HG丸ｺﾞｼｯｸM-PRO" panose="020F0600000000000000" pitchFamily="50" charset="-128"/>
                <a:cs typeface="Times New Roman"/>
              </a:rPr>
              <a:t>0</a:t>
            </a:r>
            <a:r>
              <a:rPr lang="ja-JP" altLang="en-US" sz="1100" b="1" kern="100">
                <a:latin typeface="HG丸ｺﾞｼｯｸM-PRO" panose="020F0600000000000000" pitchFamily="50" charset="-128"/>
                <a:ea typeface="HG丸ｺﾞｼｯｸM-PRO" panose="020F0600000000000000" pitchFamily="50" charset="-128"/>
                <a:cs typeface="Times New Roman"/>
              </a:rPr>
              <a:t>件</a:t>
            </a:r>
            <a:r>
              <a:rPr lang="ja-JP" altLang="en-US" sz="1100" b="1" kern="100" smtClean="0">
                <a:latin typeface="HG丸ｺﾞｼｯｸM-PRO" panose="020F0600000000000000" pitchFamily="50" charset="-128"/>
                <a:ea typeface="HG丸ｺﾞｼｯｸM-PRO" panose="020F0600000000000000" pitchFamily="50" charset="-128"/>
                <a:cs typeface="Times New Roman"/>
              </a:rPr>
              <a:t>開催</a:t>
            </a:r>
            <a:endParaRPr lang="en-US" altLang="ja-JP" sz="1100" kern="100" dirty="0" smtClean="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国際会議</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50</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件成約</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JNTO</a:t>
            </a:r>
            <a:r>
              <a:rPr lang="ja-JP" altLang="en-US" sz="1100" kern="100" dirty="0">
                <a:latin typeface="HG丸ｺﾞｼｯｸM-PRO" panose="020F0600000000000000" pitchFamily="50" charset="-128"/>
                <a:ea typeface="HG丸ｺﾞｼｯｸM-PRO" panose="020F0600000000000000" pitchFamily="50" charset="-128"/>
                <a:cs typeface="Times New Roman"/>
              </a:rPr>
              <a:t>基準　</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　　　　</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〇これからの取組み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1</a:t>
            </a:r>
            <a:r>
              <a:rPr lang="ja-JP" altLang="en-US" sz="1100" kern="100" dirty="0">
                <a:latin typeface="HG丸ｺﾞｼｯｸM-PRO" panose="020F0600000000000000" pitchFamily="50" charset="-128"/>
                <a:ea typeface="HG丸ｺﾞｼｯｸM-PRO" panose="020F0600000000000000" pitchFamily="50" charset="-128"/>
                <a:cs typeface="Times New Roman"/>
              </a:rPr>
              <a:t>）国内外にわたる戦略的な人的ネットワーク構築と情報収集</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力の強化を</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2</a:t>
            </a:r>
            <a:r>
              <a:rPr lang="ja-JP" altLang="en-US" sz="1100" kern="100" dirty="0">
                <a:latin typeface="HG丸ｺﾞｼｯｸM-PRO" panose="020F0600000000000000" pitchFamily="50" charset="-128"/>
                <a:ea typeface="HG丸ｺﾞｼｯｸM-PRO" panose="020F0600000000000000" pitchFamily="50" charset="-128"/>
                <a:cs typeface="Times New Roman"/>
              </a:rPr>
              <a:t>）国際会議誘致のための</a:t>
            </a:r>
            <a:r>
              <a:rPr lang="en-US" altLang="ja-JP" sz="1100" kern="100" dirty="0">
                <a:latin typeface="HG丸ｺﾞｼｯｸM-PRO" panose="020F0600000000000000" pitchFamily="50" charset="-128"/>
                <a:ea typeface="HG丸ｺﾞｼｯｸM-PRO" panose="020F0600000000000000" pitchFamily="50" charset="-128"/>
                <a:cs typeface="Times New Roman"/>
              </a:rPr>
              <a:t>7</a:t>
            </a:r>
            <a:r>
              <a:rPr lang="ja-JP" altLang="en-US" sz="1100" kern="100" dirty="0" err="1">
                <a:latin typeface="HG丸ｺﾞｼｯｸM-PRO" panose="020F0600000000000000" pitchFamily="50" charset="-128"/>
                <a:ea typeface="HG丸ｺﾞｼｯｸM-PRO" panose="020F0600000000000000" pitchFamily="50" charset="-128"/>
                <a:cs typeface="Times New Roman"/>
              </a:rPr>
              <a:t>つの</a:t>
            </a:r>
            <a:r>
              <a:rPr lang="ja-JP" altLang="en-US" sz="1100" kern="100" dirty="0">
                <a:latin typeface="HG丸ｺﾞｼｯｸM-PRO" panose="020F0600000000000000" pitchFamily="50" charset="-128"/>
                <a:ea typeface="HG丸ｺﾞｼｯｸM-PRO" panose="020F0600000000000000" pitchFamily="50" charset="-128"/>
                <a:cs typeface="Times New Roman"/>
              </a:rPr>
              <a:t>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ⅰ</a:t>
            </a:r>
            <a:r>
              <a:rPr lang="ja-JP" altLang="en-US" sz="1050" kern="100" dirty="0">
                <a:latin typeface="HG丸ｺﾞｼｯｸM-PRO" panose="020F0600000000000000" pitchFamily="50" charset="-128"/>
                <a:ea typeface="HG丸ｺﾞｼｯｸM-PRO" panose="020F0600000000000000" pitchFamily="50" charset="-128"/>
                <a:cs typeface="Times New Roman"/>
              </a:rPr>
              <a:t>国際会議の特性に応じた戦略的誘致推進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（対象）医学系会議、自然科学系会議、政府・国際機関主催会議</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ⅱ</a:t>
            </a:r>
            <a:r>
              <a:rPr lang="ja-JP" altLang="en-US" sz="1050" kern="100" dirty="0">
                <a:latin typeface="HG丸ｺﾞｼｯｸM-PRO" panose="020F0600000000000000" pitchFamily="50" charset="-128"/>
                <a:ea typeface="HG丸ｺﾞｼｯｸM-PRO" panose="020F0600000000000000" pitchFamily="50" charset="-128"/>
                <a:cs typeface="Times New Roman"/>
              </a:rPr>
              <a:t>データに基づく特性に応じたマーケティング戦略の推進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ⅲ</a:t>
            </a:r>
            <a:r>
              <a:rPr lang="ja-JP" altLang="en-US" sz="1050" kern="100" dirty="0">
                <a:latin typeface="HG丸ｺﾞｼｯｸM-PRO" panose="020F0600000000000000" pitchFamily="50" charset="-128"/>
                <a:ea typeface="HG丸ｺﾞｼｯｸM-PRO" panose="020F0600000000000000" pitchFamily="50" charset="-128"/>
                <a:cs typeface="Times New Roman"/>
              </a:rPr>
              <a:t>「中之島</a:t>
            </a:r>
            <a:r>
              <a:rPr lang="en-US" altLang="ja-JP" sz="1050" kern="100" dirty="0">
                <a:latin typeface="HG丸ｺﾞｼｯｸM-PRO" panose="020F0600000000000000" pitchFamily="50" charset="-128"/>
                <a:ea typeface="HG丸ｺﾞｼｯｸM-PRO" panose="020F0600000000000000" pitchFamily="50" charset="-128"/>
                <a:cs typeface="Times New Roman"/>
              </a:rPr>
              <a:t>MICE</a:t>
            </a:r>
            <a:r>
              <a:rPr lang="ja-JP" altLang="en-US" sz="1050" kern="100" dirty="0">
                <a:latin typeface="HG丸ｺﾞｼｯｸM-PRO" panose="020F0600000000000000" pitchFamily="50" charset="-128"/>
                <a:ea typeface="HG丸ｺﾞｼｯｸM-PRO" panose="020F0600000000000000" pitchFamily="50" charset="-128"/>
                <a:cs typeface="Times New Roman"/>
              </a:rPr>
              <a:t>アライアンス」など地域一体での国際会議誘</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致推進の取組み</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ⅳ</a:t>
            </a:r>
            <a:r>
              <a:rPr lang="ja-JP" altLang="en-US" sz="1050" kern="100" dirty="0">
                <a:latin typeface="HG丸ｺﾞｼｯｸM-PRO" panose="020F0600000000000000" pitchFamily="50" charset="-128"/>
                <a:ea typeface="HG丸ｺﾞｼｯｸM-PRO" panose="020F0600000000000000" pitchFamily="50" charset="-128"/>
                <a:cs typeface="Times New Roman"/>
              </a:rPr>
              <a:t>主催者への支援制度拡充と戦略的活用</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ⅴ</a:t>
            </a:r>
            <a:r>
              <a:rPr lang="ja-JP" altLang="en-US" sz="1050" kern="100" dirty="0">
                <a:latin typeface="HG丸ｺﾞｼｯｸM-PRO" panose="020F0600000000000000" pitchFamily="50" charset="-128"/>
                <a:ea typeface="HG丸ｺﾞｼｯｸM-PRO" panose="020F0600000000000000" pitchFamily="50" charset="-128"/>
                <a:cs typeface="Times New Roman"/>
              </a:rPr>
              <a:t>国際会議のキーパーソン等との新たなネットワーク形成</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ⅵ</a:t>
            </a:r>
            <a:r>
              <a:rPr lang="ja-JP" altLang="en-US" sz="1050" kern="100" dirty="0">
                <a:latin typeface="HG丸ｺﾞｼｯｸM-PRO" panose="020F0600000000000000" pitchFamily="50" charset="-128"/>
                <a:ea typeface="HG丸ｺﾞｼｯｸM-PRO" panose="020F0600000000000000" pitchFamily="50" charset="-128"/>
                <a:cs typeface="Times New Roman"/>
              </a:rPr>
              <a:t>「オール大阪」による国際会議の戦略的誘致推進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en-US" altLang="ja-JP" sz="1050" kern="100" dirty="0">
                <a:latin typeface="HG丸ｺﾞｼｯｸM-PRO" panose="020F0600000000000000" pitchFamily="50" charset="-128"/>
                <a:ea typeface="HG丸ｺﾞｼｯｸM-PRO" panose="020F0600000000000000" pitchFamily="50" charset="-128"/>
                <a:cs typeface="Times New Roman"/>
              </a:rPr>
              <a:t>ⅶ</a:t>
            </a:r>
            <a:r>
              <a:rPr lang="ja-JP" altLang="en-US" sz="1050" kern="100" dirty="0">
                <a:latin typeface="HG丸ｺﾞｼｯｸM-PRO" panose="020F0600000000000000" pitchFamily="50" charset="-128"/>
                <a:ea typeface="HG丸ｺﾞｼｯｸM-PRO" panose="020F0600000000000000" pitchFamily="50" charset="-128"/>
                <a:cs typeface="Times New Roman"/>
              </a:rPr>
              <a:t>誘致体制の強化・誘致のための人材育成　　　　　　　等</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4" name="角丸四角形 3"/>
          <p:cNvSpPr/>
          <p:nvPr/>
        </p:nvSpPr>
        <p:spPr>
          <a:xfrm>
            <a:off x="4700588" y="568325"/>
            <a:ext cx="4343400" cy="2556000"/>
          </a:xfrm>
          <a:prstGeom prst="roundRect">
            <a:avLst>
              <a:gd name="adj" fmla="val 4948"/>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目標</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売上</a:t>
            </a:r>
            <a:r>
              <a:rPr lang="en-US" altLang="ja-JP" sz="1100" b="1" kern="100" dirty="0">
                <a:latin typeface="HG丸ｺﾞｼｯｸM-PRO" panose="020F0600000000000000" pitchFamily="50" charset="-128"/>
                <a:ea typeface="HG丸ｺﾞｼｯｸM-PRO" panose="020F0600000000000000" pitchFamily="50" charset="-128"/>
                <a:cs typeface="Times New Roman"/>
              </a:rPr>
              <a:t>21</a:t>
            </a:r>
            <a:r>
              <a:rPr lang="ja-JP" altLang="en-US" sz="1100" b="1" kern="100" dirty="0">
                <a:latin typeface="HG丸ｺﾞｼｯｸM-PRO" panose="020F0600000000000000" pitchFamily="50" charset="-128"/>
                <a:ea typeface="HG丸ｺﾞｼｯｸM-PRO" panose="020F0600000000000000" pitchFamily="50" charset="-128"/>
                <a:cs typeface="Times New Roman"/>
              </a:rPr>
              <a:t>億円</a:t>
            </a:r>
            <a:r>
              <a:rPr lang="ja-JP" altLang="en-US" sz="1100" kern="100" dirty="0">
                <a:latin typeface="HG丸ｺﾞｼｯｸM-PRO" panose="020F0600000000000000" pitchFamily="50" charset="-128"/>
                <a:ea typeface="HG丸ｺﾞｼｯｸM-PRO" panose="020F0600000000000000" pitchFamily="50" charset="-128"/>
                <a:cs typeface="Times New Roman"/>
              </a:rPr>
              <a:t>（受取地代除く　</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主要</a:t>
            </a:r>
            <a:r>
              <a:rPr lang="en-US" altLang="ja-JP" sz="1100" b="1" kern="100" dirty="0">
                <a:latin typeface="HG丸ｺﾞｼｯｸM-PRO" panose="020F0600000000000000" pitchFamily="50" charset="-128"/>
                <a:ea typeface="HG丸ｺﾞｼｯｸM-PRO" panose="020F0600000000000000" pitchFamily="50" charset="-128"/>
                <a:cs typeface="Times New Roman"/>
              </a:rPr>
              <a:t>3</a:t>
            </a:r>
            <a:r>
              <a:rPr lang="ja-JP" altLang="en-US" sz="1100" b="1" kern="100" dirty="0">
                <a:latin typeface="HG丸ｺﾞｼｯｸM-PRO" panose="020F0600000000000000" pitchFamily="50" charset="-128"/>
                <a:ea typeface="HG丸ｺﾞｼｯｸM-PRO" panose="020F0600000000000000" pitchFamily="50" charset="-128"/>
                <a:cs typeface="Times New Roman"/>
              </a:rPr>
              <a:t>施設稼働率　</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　</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87.3</a:t>
            </a:r>
            <a:r>
              <a:rPr lang="ja-JP" altLang="en-US" sz="1100" b="1"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en-US" sz="1100" kern="100" dirty="0">
                <a:latin typeface="HG丸ｺﾞｼｯｸM-PRO" panose="020F0600000000000000" pitchFamily="50" charset="-128"/>
                <a:ea typeface="HG丸ｺﾞｼｯｸM-PRO" panose="020F0600000000000000" pitchFamily="50" charset="-128"/>
                <a:cs typeface="Times New Roman"/>
              </a:rPr>
              <a:t>年度</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a:t>
            </a:r>
            <a:endParaRPr lang="en-US" altLang="ja-JP" sz="1100" kern="100" dirty="0" smtClean="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b="1"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　　　　　　全館利用単位稼働率　</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41.7%</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100" kern="100" dirty="0" smtClean="0">
                <a:latin typeface="HG丸ｺﾞｼｯｸM-PRO" panose="020F0600000000000000" pitchFamily="50" charset="-128"/>
                <a:ea typeface="HG丸ｺﾞｼｯｸM-PRO" panose="020F0600000000000000" pitchFamily="50" charset="-128"/>
                <a:cs typeface="Times New Roman"/>
              </a:rPr>
              <a:t>2023</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年度）</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○これからの取組み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～施設事業を強化するとともにサービス事業を拡大～</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（１）施設事業の強化（稼働率の向上）</a:t>
            </a:r>
            <a:endParaRPr 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sz="1100" kern="100" dirty="0">
                <a:latin typeface="HG丸ｺﾞｼｯｸM-PRO" panose="020F0600000000000000" pitchFamily="50" charset="-128"/>
                <a:ea typeface="HG丸ｺﾞｼｯｸM-PRO" panose="020F0600000000000000" pitchFamily="50" charset="-128"/>
                <a:cs typeface="Times New Roman"/>
              </a:rPr>
              <a:t>ⅰ</a:t>
            </a:r>
            <a:r>
              <a:rPr lang="ja-JP" altLang="en-US" sz="1100" kern="100" dirty="0">
                <a:latin typeface="HG丸ｺﾞｼｯｸM-PRO" panose="020F0600000000000000" pitchFamily="50" charset="-128"/>
                <a:ea typeface="HG丸ｺﾞｼｯｸM-PRO" panose="020F0600000000000000" pitchFamily="50" charset="-128"/>
                <a:cs typeface="Times New Roman"/>
              </a:rPr>
              <a:t>利用者ニーズを的確に把握</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ⅱ</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s-OICC</a:t>
            </a:r>
            <a:r>
              <a:rPr lang="ja-JP" altLang="en-US" sz="1100" kern="100" dirty="0">
                <a:latin typeface="HG丸ｺﾞｼｯｸM-PRO" panose="020F0600000000000000" pitchFamily="50" charset="-128"/>
                <a:ea typeface="HG丸ｺﾞｼｯｸM-PRO" panose="020F0600000000000000" pitchFamily="50" charset="-128"/>
                <a:cs typeface="Times New Roman"/>
              </a:rPr>
              <a:t>」と「</a:t>
            </a:r>
            <a:r>
              <a:rPr lang="en-US" altLang="ja-JP" sz="1100" kern="100" dirty="0">
                <a:latin typeface="HG丸ｺﾞｼｯｸM-PRO" panose="020F0600000000000000" pitchFamily="50" charset="-128"/>
                <a:ea typeface="HG丸ｺﾞｼｯｸM-PRO" panose="020F0600000000000000" pitchFamily="50" charset="-128"/>
                <a:cs typeface="Times New Roman"/>
              </a:rPr>
              <a:t>e-OICC</a:t>
            </a:r>
            <a:r>
              <a:rPr lang="ja-JP" altLang="en-US" sz="1100" kern="100" dirty="0">
                <a:latin typeface="HG丸ｺﾞｼｯｸM-PRO" panose="020F0600000000000000" pitchFamily="50" charset="-128"/>
                <a:ea typeface="HG丸ｺﾞｼｯｸM-PRO" panose="020F0600000000000000" pitchFamily="50" charset="-128"/>
                <a:cs typeface="Times New Roman"/>
              </a:rPr>
              <a:t>」の推進（③参照）</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ⅲ</a:t>
            </a:r>
            <a:r>
              <a:rPr lang="ja-JP" altLang="en-US" sz="1100" kern="100" dirty="0">
                <a:latin typeface="HG丸ｺﾞｼｯｸM-PRO" panose="020F0600000000000000" pitchFamily="50" charset="-128"/>
                <a:ea typeface="HG丸ｺﾞｼｯｸM-PRO" panose="020F0600000000000000" pitchFamily="50" charset="-128"/>
                <a:cs typeface="Times New Roman"/>
              </a:rPr>
              <a:t>閑散期の割引料金制度導入</a:t>
            </a:r>
            <a:endParaRPr 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a:t>
            </a:r>
            <a:r>
              <a:rPr lang="ja-JP" altLang="en-US" sz="1100" kern="100" dirty="0">
                <a:latin typeface="HG丸ｺﾞｼｯｸM-PRO" panose="020F0600000000000000" pitchFamily="50" charset="-128"/>
                <a:ea typeface="HG丸ｺﾞｼｯｸM-PRO" panose="020F0600000000000000" pitchFamily="50" charset="-128"/>
                <a:cs typeface="Times New Roman"/>
              </a:rPr>
              <a:t>）サービス事業の強化・新サービス事業への取組み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ⅰ</a:t>
            </a:r>
            <a:r>
              <a:rPr lang="ja-JP" altLang="en-US" sz="1100" kern="100" dirty="0">
                <a:latin typeface="HG丸ｺﾞｼｯｸM-PRO" panose="020F0600000000000000" pitchFamily="50" charset="-128"/>
                <a:ea typeface="HG丸ｺﾞｼｯｸM-PRO" panose="020F0600000000000000" pitchFamily="50" charset="-128"/>
                <a:cs typeface="Times New Roman"/>
              </a:rPr>
              <a:t>ワンストップサービスなど会議関連サービスの充実</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ⅱ</a:t>
            </a:r>
            <a:r>
              <a:rPr lang="ja-JP" altLang="en-US" sz="1100" kern="100" dirty="0">
                <a:latin typeface="HG丸ｺﾞｼｯｸM-PRO" panose="020F0600000000000000" pitchFamily="50" charset="-128"/>
                <a:ea typeface="HG丸ｺﾞｼｯｸM-PRO" panose="020F0600000000000000" pitchFamily="50" charset="-128"/>
                <a:cs typeface="Times New Roman"/>
              </a:rPr>
              <a:t>来場者をおもてなしする飲食・物販事業（昼食用弁当の</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直販化等）　</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3</a:t>
            </a:r>
            <a:r>
              <a:rPr lang="ja-JP" altLang="en-US" sz="1100" kern="100" dirty="0">
                <a:latin typeface="HG丸ｺﾞｼｯｸM-PRO" panose="020F0600000000000000" pitchFamily="50" charset="-128"/>
                <a:ea typeface="HG丸ｺﾞｼｯｸM-PRO" panose="020F0600000000000000" pitchFamily="50" charset="-128"/>
                <a:cs typeface="Times New Roman"/>
              </a:rPr>
              <a:t>）その他の取組み</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料金体系の検討、経費節減　　</a:t>
            </a:r>
            <a:r>
              <a:rPr lang="ja-JP"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kern="100" dirty="0">
                <a:latin typeface="HG丸ｺﾞｼｯｸM-PRO" panose="020F0600000000000000" pitchFamily="50" charset="-128"/>
                <a:ea typeface="HG丸ｺﾞｼｯｸM-PRO" panose="020F0600000000000000" pitchFamily="50" charset="-128"/>
                <a:cs typeface="Times New Roman"/>
              </a:rPr>
              <a:t>等</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endParaRPr lang="ja-JP" sz="1100" kern="100" dirty="0">
              <a:latin typeface="HG丸ｺﾞｼｯｸM-PRO" panose="020F0600000000000000" pitchFamily="50" charset="-128"/>
              <a:ea typeface="HG丸ｺﾞｼｯｸM-PRO" panose="020F0600000000000000" pitchFamily="50" charset="-128"/>
              <a:cs typeface="Times New Roman"/>
            </a:endParaRPr>
          </a:p>
        </p:txBody>
      </p:sp>
      <p:sp>
        <p:nvSpPr>
          <p:cNvPr id="5" name="正方形/長方形 4"/>
          <p:cNvSpPr/>
          <p:nvPr/>
        </p:nvSpPr>
        <p:spPr>
          <a:xfrm>
            <a:off x="4699000" y="330200"/>
            <a:ext cx="3824288" cy="265113"/>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hangingPunct="1">
              <a:spcAft>
                <a:spcPts val="0"/>
              </a:spcAft>
              <a:defRPr/>
            </a:pPr>
            <a:r>
              <a:rPr lang="ja-JP" sz="1050" b="1" kern="100" dirty="0">
                <a:solidFill>
                  <a:srgbClr val="FFFFFF"/>
                </a:solidFill>
                <a:latin typeface="Century"/>
                <a:ea typeface="HG丸ｺﾞｼｯｸM-PRO"/>
                <a:cs typeface="Times New Roman"/>
              </a:rPr>
              <a:t>②収益の最大化と会社の持続的発展により大阪の発展に貢献</a:t>
            </a:r>
            <a:endParaRPr lang="ja-JP" sz="1100" kern="100" dirty="0">
              <a:latin typeface="Century"/>
              <a:ea typeface="ＭＳ 明朝"/>
              <a:cs typeface="Times New Roman"/>
            </a:endParaRPr>
          </a:p>
        </p:txBody>
      </p:sp>
      <p:sp>
        <p:nvSpPr>
          <p:cNvPr id="6" name="正方形/長方形 5"/>
          <p:cNvSpPr/>
          <p:nvPr/>
        </p:nvSpPr>
        <p:spPr>
          <a:xfrm>
            <a:off x="134938" y="260648"/>
            <a:ext cx="1771650" cy="2794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hangingPunct="1">
              <a:spcAft>
                <a:spcPts val="0"/>
              </a:spcAft>
              <a:defRPr/>
            </a:pPr>
            <a:r>
              <a:rPr lang="ja-JP" sz="1200" b="1" kern="100" dirty="0">
                <a:solidFill>
                  <a:srgbClr val="FFFFFF"/>
                </a:solidFill>
                <a:latin typeface="Century"/>
                <a:ea typeface="HG丸ｺﾞｼｯｸM-PRO"/>
                <a:cs typeface="Times New Roman"/>
              </a:rPr>
              <a:t>①国際会議の誘致強化</a:t>
            </a:r>
            <a:endParaRPr lang="ja-JP" sz="1050" kern="100" dirty="0">
              <a:latin typeface="Century"/>
              <a:ea typeface="ＭＳ 明朝"/>
              <a:cs typeface="Times New Roman"/>
            </a:endParaRPr>
          </a:p>
        </p:txBody>
      </p:sp>
      <p:sp>
        <p:nvSpPr>
          <p:cNvPr id="8" name="角丸四角形 7"/>
          <p:cNvSpPr/>
          <p:nvPr/>
        </p:nvSpPr>
        <p:spPr>
          <a:xfrm>
            <a:off x="80963" y="3376613"/>
            <a:ext cx="4470400" cy="1997075"/>
          </a:xfrm>
          <a:prstGeom prst="roundRect">
            <a:avLst>
              <a:gd name="adj" fmla="val 5618"/>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r>
              <a:rPr lang="ja-JP" sz="11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100" kern="100" dirty="0" smtClean="0">
                <a:latin typeface="HG丸ｺﾞｼｯｸM-PRO" panose="020F0600000000000000" pitchFamily="50" charset="-128"/>
                <a:ea typeface="HG丸ｺﾞｼｯｸM-PRO" panose="020F0600000000000000" pitchFamily="50" charset="-128"/>
                <a:cs typeface="Times New Roman"/>
              </a:rPr>
              <a:t>目標</a:t>
            </a: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利用者</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満足度</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98</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％（常に</a:t>
            </a:r>
            <a:r>
              <a:rPr lang="en-US" altLang="ja-JP" sz="1100" b="1" kern="100" dirty="0" smtClean="0">
                <a:latin typeface="HG丸ｺﾞｼｯｸM-PRO" panose="020F0600000000000000" pitchFamily="50" charset="-128"/>
                <a:ea typeface="HG丸ｺﾞｼｯｸM-PRO" panose="020F0600000000000000" pitchFamily="50" charset="-128"/>
                <a:cs typeface="Times New Roman"/>
              </a:rPr>
              <a:t>100</a:t>
            </a:r>
            <a:r>
              <a:rPr lang="ja-JP" altLang="en-US" sz="1100" b="1" kern="100" dirty="0">
                <a:latin typeface="HG丸ｺﾞｼｯｸM-PRO" panose="020F0600000000000000" pitchFamily="50" charset="-128"/>
                <a:ea typeface="HG丸ｺﾞｼｯｸM-PRO" panose="020F0600000000000000" pitchFamily="50" charset="-128"/>
                <a:cs typeface="Times New Roman"/>
              </a:rPr>
              <a:t>％を</a:t>
            </a:r>
            <a:r>
              <a:rPr lang="ja-JP" altLang="en-US" sz="1100" b="1" kern="100" dirty="0" smtClean="0">
                <a:latin typeface="HG丸ｺﾞｼｯｸM-PRO" panose="020F0600000000000000" pitchFamily="50" charset="-128"/>
                <a:ea typeface="HG丸ｺﾞｼｯｸM-PRO" panose="020F0600000000000000" pitchFamily="50" charset="-128"/>
                <a:cs typeface="Times New Roman"/>
              </a:rPr>
              <a:t>目指す）</a:t>
            </a:r>
            <a:endParaRPr lang="en-US" altLang="ja-JP" sz="1100" b="1"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○これからの取組み</a:t>
            </a:r>
          </a:p>
          <a:p>
            <a:pPr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ⅰ</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ja-JP" sz="1100" kern="100" dirty="0" err="1">
                <a:latin typeface="HG丸ｺﾞｼｯｸM-PRO" panose="020F0600000000000000" pitchFamily="50" charset="-128"/>
                <a:ea typeface="HG丸ｺﾞｼｯｸM-PRO" panose="020F0600000000000000" pitchFamily="50" charset="-128"/>
                <a:cs typeface="Times New Roman"/>
              </a:rPr>
              <a:t>ｓ</a:t>
            </a:r>
            <a:r>
              <a:rPr lang="en-US" altLang="ja-JP" sz="1100" kern="100" dirty="0">
                <a:latin typeface="HG丸ｺﾞｼｯｸM-PRO" panose="020F0600000000000000" pitchFamily="50" charset="-128"/>
                <a:ea typeface="HG丸ｺﾞｼｯｸM-PRO" panose="020F0600000000000000" pitchFamily="50" charset="-128"/>
                <a:cs typeface="Times New Roman"/>
              </a:rPr>
              <a:t>-OICC</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ja-JP" altLang="ja-JP" sz="1100" kern="100" dirty="0">
                <a:latin typeface="HG丸ｺﾞｼｯｸM-PRO" panose="020F0600000000000000" pitchFamily="50" charset="-128"/>
                <a:ea typeface="HG丸ｺﾞｼｯｸM-PRO" panose="020F0600000000000000" pitchFamily="50" charset="-128"/>
                <a:cs typeface="Times New Roman"/>
              </a:rPr>
              <a:t>お客様に</a:t>
            </a:r>
            <a:r>
              <a:rPr lang="ja-JP" altLang="en-US" sz="1100" kern="100" dirty="0">
                <a:latin typeface="HG丸ｺﾞｼｯｸM-PRO" panose="020F0600000000000000" pitchFamily="50" charset="-128"/>
                <a:ea typeface="HG丸ｺﾞｼｯｸM-PRO" panose="020F0600000000000000" pitchFamily="50" charset="-128"/>
                <a:cs typeface="Times New Roman"/>
              </a:rPr>
              <a:t>ご満足</a:t>
            </a:r>
            <a:r>
              <a:rPr lang="ja-JP" altLang="ja-JP" sz="1100" kern="100" dirty="0">
                <a:latin typeface="HG丸ｺﾞｼｯｸM-PRO" panose="020F0600000000000000" pitchFamily="50" charset="-128"/>
                <a:ea typeface="HG丸ｺﾞｼｯｸM-PRO" panose="020F0600000000000000" pitchFamily="50" charset="-128"/>
                <a:cs typeface="Times New Roman"/>
              </a:rPr>
              <a:t>いただけるサービスの提供</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ｓ→</a:t>
            </a:r>
            <a:r>
              <a:rPr lang="en-US" altLang="ja-JP" sz="1100" kern="100" dirty="0">
                <a:latin typeface="HG丸ｺﾞｼｯｸM-PRO" panose="020F0600000000000000" pitchFamily="50" charset="-128"/>
                <a:ea typeface="HG丸ｺﾞｼｯｸM-PRO" panose="020F0600000000000000" pitchFamily="50" charset="-128"/>
                <a:cs typeface="Times New Roman"/>
              </a:rPr>
              <a:t>safety</a:t>
            </a:r>
            <a:r>
              <a:rPr lang="ja-JP" altLang="ja-JP" sz="1100" kern="100" dirty="0" err="1">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speedy</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smile</a:t>
            </a: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CS</a:t>
            </a:r>
            <a:r>
              <a:rPr lang="ja-JP" altLang="en-US" sz="1100" kern="100" dirty="0">
                <a:latin typeface="HG丸ｺﾞｼｯｸM-PRO" panose="020F0600000000000000" pitchFamily="50" charset="-128"/>
                <a:ea typeface="HG丸ｺﾞｼｯｸM-PRO" panose="020F0600000000000000" pitchFamily="50" charset="-128"/>
                <a:cs typeface="Times New Roman"/>
              </a:rPr>
              <a:t>向上有識者会議の新設、オール</a:t>
            </a:r>
            <a:r>
              <a:rPr lang="en-US" altLang="ja-JP" sz="1100" kern="100" dirty="0">
                <a:latin typeface="HG丸ｺﾞｼｯｸM-PRO" panose="020F0600000000000000" pitchFamily="50" charset="-128"/>
                <a:ea typeface="HG丸ｺﾞｼｯｸM-PRO" panose="020F0600000000000000" pitchFamily="50" charset="-128"/>
                <a:cs typeface="Times New Roman"/>
              </a:rPr>
              <a:t>OICC</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CS</a:t>
            </a:r>
            <a:r>
              <a:rPr lang="ja-JP" altLang="en-US" sz="1100" kern="100" dirty="0">
                <a:latin typeface="HG丸ｺﾞｼｯｸM-PRO" panose="020F0600000000000000" pitchFamily="50" charset="-128"/>
                <a:ea typeface="HG丸ｺﾞｼｯｸM-PRO" panose="020F0600000000000000" pitchFamily="50" charset="-128"/>
                <a:cs typeface="Times New Roman"/>
              </a:rPr>
              <a:t>向上委員会設置</a:t>
            </a:r>
            <a:endParaRPr lang="ja-JP"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ⅱ</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e-OICC</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＝電子化の推進とおもてなしの心によるサービス</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e</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electronics</a:t>
            </a:r>
            <a:r>
              <a:rPr lang="ja-JP" altLang="en-US" sz="1100" kern="100" dirty="0" err="1">
                <a:latin typeface="HG丸ｺﾞｼｯｸM-PRO" panose="020F0600000000000000" pitchFamily="50" charset="-128"/>
                <a:ea typeface="HG丸ｺﾞｼｯｸM-PRO" panose="020F0600000000000000" pitchFamily="50" charset="-128"/>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entertainment</a:t>
            </a:r>
            <a:endParaRPr lang="ja-JP"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sz="1100" kern="100" dirty="0">
                <a:latin typeface="HG丸ｺﾞｼｯｸM-PRO" panose="020F0600000000000000" pitchFamily="50" charset="-128"/>
                <a:ea typeface="HG丸ｺﾞｼｯｸM-PRO" panose="020F0600000000000000" pitchFamily="50" charset="-128"/>
                <a:cs typeface="Times New Roman"/>
              </a:rPr>
              <a:t>　ⅲ</a:t>
            </a:r>
            <a:r>
              <a:rPr lang="ja-JP" altLang="en-US" sz="1100" kern="100" dirty="0">
                <a:latin typeface="HG丸ｺﾞｼｯｸM-PRO" panose="020F0600000000000000" pitchFamily="50" charset="-128"/>
                <a:ea typeface="HG丸ｺﾞｼｯｸM-PRO" panose="020F0600000000000000" pitchFamily="50" charset="-128"/>
                <a:cs typeface="Times New Roman"/>
              </a:rPr>
              <a:t>「オール</a:t>
            </a:r>
            <a:r>
              <a:rPr lang="en-US" altLang="ja-JP" sz="1100" kern="100" dirty="0">
                <a:latin typeface="HG丸ｺﾞｼｯｸM-PRO" panose="020F0600000000000000" pitchFamily="50" charset="-128"/>
                <a:ea typeface="HG丸ｺﾞｼｯｸM-PRO" panose="020F0600000000000000" pitchFamily="50" charset="-128"/>
                <a:cs typeface="Times New Roman"/>
              </a:rPr>
              <a:t>OICC</a:t>
            </a:r>
            <a:r>
              <a:rPr lang="ja-JP" altLang="en-US" sz="1100" kern="100" dirty="0">
                <a:latin typeface="HG丸ｺﾞｼｯｸM-PRO" panose="020F0600000000000000" pitchFamily="50" charset="-128"/>
                <a:ea typeface="HG丸ｺﾞｼｯｸM-PRO" panose="020F0600000000000000" pitchFamily="50" charset="-128"/>
                <a:cs typeface="Times New Roman"/>
              </a:rPr>
              <a:t>」でお客様満足度向上</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当社とパートナー会社（再委託会社）一丸でサービス高度化。</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ⅳ</a:t>
            </a:r>
            <a:r>
              <a:rPr lang="ja-JP" altLang="en-US" sz="1100" kern="100" dirty="0">
                <a:latin typeface="HG丸ｺﾞｼｯｸM-PRO" panose="020F0600000000000000" pitchFamily="50" charset="-128"/>
                <a:ea typeface="HG丸ｺﾞｼｯｸM-PRO" panose="020F0600000000000000" pitchFamily="50" charset="-128"/>
                <a:cs typeface="Times New Roman"/>
              </a:rPr>
              <a:t>世界水準の安全・快適な</a:t>
            </a:r>
            <a:r>
              <a:rPr lang="en-US" altLang="ja-JP" sz="1100" kern="100" dirty="0">
                <a:latin typeface="HG丸ｺﾞｼｯｸM-PRO" panose="020F0600000000000000" pitchFamily="50" charset="-128"/>
                <a:ea typeface="HG丸ｺﾞｼｯｸM-PRO" panose="020F0600000000000000" pitchFamily="50" charset="-128"/>
                <a:cs typeface="Times New Roman"/>
              </a:rPr>
              <a:t>MICE</a:t>
            </a:r>
            <a:r>
              <a:rPr lang="ja-JP" altLang="en-US" sz="1100" kern="100" dirty="0">
                <a:latin typeface="HG丸ｺﾞｼｯｸM-PRO" panose="020F0600000000000000" pitchFamily="50" charset="-128"/>
                <a:ea typeface="HG丸ｺﾞｼｯｸM-PRO" panose="020F0600000000000000" pitchFamily="50" charset="-128"/>
                <a:cs typeface="Times New Roman"/>
              </a:rPr>
              <a:t>施設を目指す設備投資</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10</a:t>
            </a:r>
            <a:r>
              <a:rPr lang="ja-JP" altLang="en-US" sz="1100" kern="100" dirty="0">
                <a:latin typeface="HG丸ｺﾞｼｯｸM-PRO" panose="020F0600000000000000" pitchFamily="50" charset="-128"/>
                <a:ea typeface="HG丸ｺﾞｼｯｸM-PRO" panose="020F0600000000000000" pitchFamily="50" charset="-128"/>
                <a:cs typeface="Times New Roman"/>
              </a:rPr>
              <a:t>年間で</a:t>
            </a:r>
            <a:r>
              <a:rPr lang="en-US" altLang="ja-JP" sz="1100" kern="100" dirty="0">
                <a:latin typeface="HG丸ｺﾞｼｯｸM-PRO" panose="020F0600000000000000" pitchFamily="50" charset="-128"/>
                <a:ea typeface="HG丸ｺﾞｼｯｸM-PRO" panose="020F0600000000000000" pitchFamily="50" charset="-128"/>
                <a:cs typeface="Times New Roman"/>
              </a:rPr>
              <a:t>10</a:t>
            </a:r>
            <a:r>
              <a:rPr lang="ja-JP" altLang="en-US" sz="1100" kern="100" dirty="0">
                <a:latin typeface="HG丸ｺﾞｼｯｸM-PRO" panose="020F0600000000000000" pitchFamily="50" charset="-128"/>
                <a:ea typeface="HG丸ｺﾞｼｯｸM-PRO" panose="020F0600000000000000" pitchFamily="50" charset="-128"/>
                <a:cs typeface="Times New Roman"/>
              </a:rPr>
              <a:t>億円の機能強化のための設備投資を実施。　　等</a:t>
            </a:r>
            <a:endParaRPr lang="ja-JP" sz="1100" kern="100" dirty="0">
              <a:latin typeface="HG丸ｺﾞｼｯｸM-PRO" panose="020F0600000000000000" pitchFamily="50" charset="-128"/>
              <a:ea typeface="HG丸ｺﾞｼｯｸM-PRO" panose="020F0600000000000000" pitchFamily="50" charset="-128"/>
              <a:cs typeface="Times New Roman"/>
            </a:endParaRPr>
          </a:p>
        </p:txBody>
      </p:sp>
      <p:sp>
        <p:nvSpPr>
          <p:cNvPr id="7" name="正方形/長方形 6"/>
          <p:cNvSpPr/>
          <p:nvPr/>
        </p:nvSpPr>
        <p:spPr>
          <a:xfrm>
            <a:off x="101600" y="3181350"/>
            <a:ext cx="2952750" cy="247650"/>
          </a:xfrm>
          <a:prstGeom prst="rect">
            <a:avLst/>
          </a:prstGeom>
          <a:solidFill>
            <a:srgbClr val="4F81BD"/>
          </a:solidFill>
          <a:ln w="25400" cap="flat" cmpd="sng" algn="ctr">
            <a:solidFill>
              <a:srgbClr val="4F81BD">
                <a:shade val="50000"/>
              </a:srgbClr>
            </a:solidFill>
            <a:prstDash val="solid"/>
          </a:ln>
          <a:effectLst/>
        </p:spPr>
        <p:txBody>
          <a:bodyPr anchor="ctr"/>
          <a:lstStyle/>
          <a:p>
            <a:pPr eaLnBrk="1" hangingPunct="1">
              <a:spcAft>
                <a:spcPts val="0"/>
              </a:spcAft>
              <a:defRPr/>
            </a:pPr>
            <a:r>
              <a:rPr lang="ja-JP" sz="1200" b="1" kern="100" dirty="0">
                <a:solidFill>
                  <a:srgbClr val="FFFFFF"/>
                </a:solidFill>
                <a:latin typeface="Century"/>
                <a:ea typeface="HG丸ｺﾞｼｯｸM-PRO"/>
                <a:cs typeface="Times New Roman"/>
              </a:rPr>
              <a:t>③快適で魅力あふれる大阪国際会議場</a:t>
            </a:r>
            <a:endParaRPr lang="ja-JP" sz="1050" kern="100" dirty="0">
              <a:latin typeface="Century"/>
              <a:ea typeface="ＭＳ 明朝"/>
              <a:cs typeface="Times New Roman"/>
            </a:endParaRPr>
          </a:p>
        </p:txBody>
      </p:sp>
      <p:sp>
        <p:nvSpPr>
          <p:cNvPr id="11" name="角丸四角形 10"/>
          <p:cNvSpPr/>
          <p:nvPr/>
        </p:nvSpPr>
        <p:spPr>
          <a:xfrm>
            <a:off x="4716463" y="3376613"/>
            <a:ext cx="4335462" cy="1997075"/>
          </a:xfrm>
          <a:prstGeom prst="roundRect">
            <a:avLst>
              <a:gd name="adj" fmla="val 6170"/>
            </a:avLst>
          </a:prstGeom>
          <a:solidFill>
            <a:sysClr val="window" lastClr="FFFFFF"/>
          </a:solidFill>
          <a:ln w="25400" cap="flat" cmpd="sng" algn="ctr">
            <a:solidFill>
              <a:srgbClr val="F79646"/>
            </a:solidFill>
            <a:prstDash val="solid"/>
          </a:ln>
          <a:effectLst/>
        </p:spPr>
        <p:txBody>
          <a:bodyPr anchor="ctr"/>
          <a:lstStyle/>
          <a:p>
            <a:pPr eaLnBrk="1" hangingPunct="1">
              <a:spcAft>
                <a:spcPts val="0"/>
              </a:spcAft>
              <a:defRPr/>
            </a:pPr>
            <a:endParaRPr lang="en-US" altLang="ja-JP" sz="1100" kern="100" dirty="0">
              <a:latin typeface="Century"/>
              <a:ea typeface="HG丸ｺﾞｼｯｸM-PRO"/>
              <a:cs typeface="Times New Roman"/>
            </a:endParaRPr>
          </a:p>
          <a:p>
            <a:pPr eaLnBrk="1" hangingPunct="1">
              <a:spcAft>
                <a:spcPts val="0"/>
              </a:spcAft>
              <a:defRPr/>
            </a:pPr>
            <a:endParaRPr lang="en-US" altLang="ja-JP" sz="1100" kern="100" dirty="0">
              <a:latin typeface="Century"/>
              <a:ea typeface="HG丸ｺﾞｼｯｸM-PRO"/>
              <a:cs typeface="Times New Roman"/>
            </a:endParaRPr>
          </a:p>
          <a:p>
            <a:pPr eaLnBrk="1" hangingPunct="1">
              <a:spcAft>
                <a:spcPts val="0"/>
              </a:spcAft>
              <a:defRPr/>
            </a:pPr>
            <a:r>
              <a:rPr lang="ja-JP" sz="1100" kern="100" dirty="0" smtClean="0">
                <a:latin typeface="Century"/>
                <a:ea typeface="HG丸ｺﾞｼｯｸM-PRO"/>
                <a:cs typeface="Times New Roman"/>
              </a:rPr>
              <a:t>○</a:t>
            </a:r>
            <a:r>
              <a:rPr lang="ja-JP" altLang="en-US" sz="1100" kern="100" dirty="0" smtClean="0">
                <a:latin typeface="Century"/>
                <a:ea typeface="HG丸ｺﾞｼｯｸM-PRO"/>
                <a:cs typeface="Times New Roman"/>
              </a:rPr>
              <a:t>目標</a:t>
            </a:r>
            <a:r>
              <a:rPr lang="ja-JP" altLang="en-US" sz="1100" kern="100" dirty="0">
                <a:latin typeface="Century"/>
                <a:ea typeface="HG丸ｺﾞｼｯｸM-PRO"/>
                <a:cs typeface="Times New Roman"/>
              </a:rPr>
              <a:t>　開業以来の</a:t>
            </a:r>
            <a:r>
              <a:rPr lang="ja-JP" altLang="en-US" sz="1100" b="1" kern="100" dirty="0">
                <a:latin typeface="Century"/>
                <a:ea typeface="HG丸ｺﾞｼｯｸM-PRO"/>
                <a:cs typeface="Times New Roman"/>
              </a:rPr>
              <a:t>人身事故ゼロ</a:t>
            </a:r>
            <a:r>
              <a:rPr lang="ja-JP" altLang="en-US" sz="1100" kern="100" dirty="0">
                <a:latin typeface="Century"/>
                <a:ea typeface="HG丸ｺﾞｼｯｸM-PRO"/>
                <a:cs typeface="Times New Roman"/>
              </a:rPr>
              <a:t>を継続</a:t>
            </a:r>
            <a:endParaRPr lang="en-US" altLang="ja-JP" sz="1100" kern="100" dirty="0">
              <a:latin typeface="Century"/>
              <a:ea typeface="HG丸ｺﾞｼｯｸM-PRO"/>
              <a:cs typeface="Times New Roman"/>
            </a:endParaRPr>
          </a:p>
          <a:p>
            <a:pPr eaLnBrk="1" hangingPunct="1">
              <a:spcAft>
                <a:spcPts val="0"/>
              </a:spcAft>
              <a:defRPr/>
            </a:pPr>
            <a:r>
              <a:rPr lang="ja-JP" sz="1100" kern="100" dirty="0">
                <a:latin typeface="Century"/>
                <a:ea typeface="HG丸ｺﾞｼｯｸM-PRO"/>
                <a:cs typeface="Times New Roman"/>
              </a:rPr>
              <a:t>○これからの取組み</a:t>
            </a:r>
            <a:endParaRPr lang="ja-JP" sz="1100" kern="100" dirty="0">
              <a:latin typeface="Century"/>
              <a:ea typeface="ＭＳ 明朝"/>
              <a:cs typeface="Times New Roman"/>
            </a:endParaRPr>
          </a:p>
          <a:p>
            <a:pPr eaLnBrk="1" hangingPunct="1">
              <a:spcAft>
                <a:spcPts val="0"/>
              </a:spcAft>
              <a:defRPr/>
            </a:pPr>
            <a:r>
              <a:rPr lang="ja-JP" sz="1100" kern="100" dirty="0">
                <a:latin typeface="Century"/>
                <a:ea typeface="HG丸ｺﾞｼｯｸM-PRO"/>
                <a:cs typeface="Times New Roman"/>
              </a:rPr>
              <a:t>　ⅰ大規模改修の計画的実施</a:t>
            </a:r>
            <a:endParaRPr lang="ja-JP" sz="1100" kern="100" dirty="0">
              <a:latin typeface="Century"/>
              <a:ea typeface="ＭＳ 明朝"/>
              <a:cs typeface="Times New Roman"/>
            </a:endParaRPr>
          </a:p>
          <a:p>
            <a:pPr indent="152400" eaLnBrk="1" hangingPunct="1">
              <a:spcAft>
                <a:spcPts val="0"/>
              </a:spcAft>
              <a:defRPr/>
            </a:pPr>
            <a:r>
              <a:rPr lang="ja-JP" altLang="en-US" sz="1100" kern="100" dirty="0">
                <a:latin typeface="Century"/>
                <a:ea typeface="HG丸ｺﾞｼｯｸM-PRO"/>
                <a:cs typeface="Times New Roman"/>
              </a:rPr>
              <a:t>　　大阪府の「中長期保全計画」の具体化を提案し、協働し</a:t>
            </a:r>
            <a:endParaRPr lang="en-US" altLang="ja-JP" sz="1100" kern="100" dirty="0">
              <a:latin typeface="Century"/>
              <a:ea typeface="HG丸ｺﾞｼｯｸM-PRO"/>
              <a:cs typeface="Times New Roman"/>
            </a:endParaRPr>
          </a:p>
          <a:p>
            <a:pPr indent="152400" eaLnBrk="1" hangingPunct="1">
              <a:spcAft>
                <a:spcPts val="0"/>
              </a:spcAft>
              <a:defRPr/>
            </a:pPr>
            <a:r>
              <a:rPr lang="ja-JP" altLang="en-US" sz="1100" kern="100" dirty="0">
                <a:latin typeface="Century"/>
                <a:ea typeface="HG丸ｺﾞｼｯｸM-PRO"/>
                <a:cs typeface="Times New Roman"/>
              </a:rPr>
              <a:t>　</a:t>
            </a:r>
            <a:r>
              <a:rPr lang="ja-JP" altLang="en-US" sz="1100" kern="100" dirty="0" err="1">
                <a:latin typeface="Century"/>
                <a:ea typeface="HG丸ｺﾞｼｯｸM-PRO"/>
                <a:cs typeface="Times New Roman"/>
              </a:rPr>
              <a:t>て</a:t>
            </a:r>
            <a:r>
              <a:rPr lang="ja-JP" altLang="en-US" sz="1100" kern="100" dirty="0">
                <a:latin typeface="Century"/>
                <a:ea typeface="HG丸ｺﾞｼｯｸM-PRO"/>
                <a:cs typeface="Times New Roman"/>
              </a:rPr>
              <a:t>実施</a:t>
            </a:r>
            <a:endParaRPr lang="en-US" altLang="ja-JP" sz="1100" kern="100" dirty="0">
              <a:latin typeface="Century"/>
              <a:ea typeface="HG丸ｺﾞｼｯｸM-PRO"/>
              <a:cs typeface="Times New Roman"/>
            </a:endParaRPr>
          </a:p>
          <a:p>
            <a:pPr indent="152400" eaLnBrk="1" hangingPunct="1">
              <a:spcAft>
                <a:spcPts val="0"/>
              </a:spcAft>
              <a:defRPr/>
            </a:pPr>
            <a:r>
              <a:rPr lang="en-US" altLang="ja-JP" sz="1100" kern="100" dirty="0">
                <a:latin typeface="Century"/>
                <a:ea typeface="HG丸ｺﾞｼｯｸM-PRO"/>
                <a:cs typeface="Times New Roman"/>
              </a:rPr>
              <a:t>ⅱ</a:t>
            </a:r>
            <a:r>
              <a:rPr lang="ja-JP" altLang="en-US" sz="1100" kern="100" dirty="0">
                <a:latin typeface="Century"/>
                <a:ea typeface="HG丸ｺﾞｼｯｸM-PRO"/>
                <a:cs typeface="Times New Roman"/>
              </a:rPr>
              <a:t>設備の特性に応じた保守点検により顧客満足と経済性を両立</a:t>
            </a:r>
            <a:endParaRPr lang="en-US" altLang="ja-JP" sz="1100" kern="100" dirty="0">
              <a:latin typeface="Century"/>
              <a:ea typeface="HG丸ｺﾞｼｯｸM-PRO"/>
              <a:cs typeface="Times New Roman"/>
            </a:endParaRPr>
          </a:p>
          <a:p>
            <a:pPr indent="152400" eaLnBrk="1" hangingPunct="1">
              <a:spcAft>
                <a:spcPts val="0"/>
              </a:spcAft>
              <a:defRPr/>
            </a:pPr>
            <a:r>
              <a:rPr lang="ja-JP" altLang="en-US" sz="1100" kern="100" dirty="0">
                <a:latin typeface="Century"/>
                <a:ea typeface="HG丸ｺﾞｼｯｸM-PRO"/>
                <a:cs typeface="Times New Roman"/>
              </a:rPr>
              <a:t>　　毎年度</a:t>
            </a:r>
            <a:r>
              <a:rPr lang="en-US" altLang="ja-JP" sz="1100" kern="100" dirty="0">
                <a:latin typeface="Century"/>
                <a:ea typeface="HG丸ｺﾞｼｯｸM-PRO"/>
                <a:cs typeface="Times New Roman"/>
              </a:rPr>
              <a:t>1</a:t>
            </a:r>
            <a:r>
              <a:rPr lang="ja-JP" altLang="en-US" sz="1100" kern="100" dirty="0">
                <a:latin typeface="Century"/>
                <a:ea typeface="HG丸ｺﾞｼｯｸM-PRO"/>
                <a:cs typeface="Times New Roman"/>
              </a:rPr>
              <a:t>億円の修繕費を執行。</a:t>
            </a:r>
            <a:endParaRPr lang="en-US" altLang="ja-JP" sz="1100" kern="100" dirty="0">
              <a:latin typeface="Century"/>
              <a:ea typeface="HG丸ｺﾞｼｯｸM-PRO"/>
              <a:cs typeface="Times New Roman"/>
            </a:endParaRPr>
          </a:p>
          <a:p>
            <a:pPr indent="152400" eaLnBrk="1" hangingPunct="1">
              <a:spcAft>
                <a:spcPts val="0"/>
              </a:spcAft>
              <a:defRPr/>
            </a:pPr>
            <a:r>
              <a:rPr lang="en-US" altLang="ja-JP" sz="1100" kern="100" dirty="0">
                <a:latin typeface="Century"/>
                <a:ea typeface="HG丸ｺﾞｼｯｸM-PRO"/>
                <a:cs typeface="Times New Roman"/>
              </a:rPr>
              <a:t>ⅲ</a:t>
            </a:r>
            <a:r>
              <a:rPr lang="ja-JP" altLang="en-US" sz="1100" kern="100" dirty="0">
                <a:latin typeface="Century"/>
                <a:ea typeface="HG丸ｺﾞｼｯｸM-PRO"/>
                <a:cs typeface="Times New Roman"/>
              </a:rPr>
              <a:t>お客様の安全を第一とした主催者・来場者を含む防災体制</a:t>
            </a:r>
            <a:endParaRPr lang="en-US" altLang="ja-JP" sz="1100" kern="100" dirty="0">
              <a:latin typeface="Century"/>
              <a:ea typeface="HG丸ｺﾞｼｯｸM-PRO"/>
              <a:cs typeface="Times New Roman"/>
            </a:endParaRPr>
          </a:p>
          <a:p>
            <a:pPr indent="152400" eaLnBrk="1" hangingPunct="1">
              <a:spcAft>
                <a:spcPts val="0"/>
              </a:spcAft>
              <a:defRPr/>
            </a:pPr>
            <a:r>
              <a:rPr lang="ja-JP" altLang="en-US" sz="1100" kern="100" dirty="0">
                <a:latin typeface="Century"/>
                <a:ea typeface="HG丸ｺﾞｼｯｸM-PRO"/>
                <a:cs typeface="Times New Roman"/>
              </a:rPr>
              <a:t>　強化・充実</a:t>
            </a:r>
            <a:endParaRPr lang="ja-JP" sz="1100" kern="100" dirty="0">
              <a:latin typeface="Century"/>
              <a:ea typeface="ＭＳ 明朝"/>
              <a:cs typeface="Times New Roman"/>
            </a:endParaRPr>
          </a:p>
          <a:p>
            <a:pPr marL="304800" indent="-304800" eaLnBrk="1" hangingPunct="1">
              <a:spcAft>
                <a:spcPts val="0"/>
              </a:spcAft>
              <a:defRPr/>
            </a:pPr>
            <a:r>
              <a:rPr lang="ja-JP" sz="1100" kern="100" dirty="0">
                <a:latin typeface="Century"/>
                <a:ea typeface="HG丸ｺﾞｼｯｸM-PRO"/>
                <a:cs typeface="Times New Roman"/>
              </a:rPr>
              <a:t>　</a:t>
            </a:r>
            <a:r>
              <a:rPr lang="en-US" altLang="ja-JP" sz="1100" kern="100" dirty="0">
                <a:latin typeface="HG丸ｺﾞｼｯｸM-PRO" panose="020F0600000000000000" pitchFamily="50" charset="-128"/>
                <a:ea typeface="HG丸ｺﾞｼｯｸM-PRO" panose="020F0600000000000000" pitchFamily="50" charset="-128"/>
                <a:cs typeface="Times New Roman"/>
              </a:rPr>
              <a:t>ⅳ3R</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en-US" altLang="ja-JP" sz="1100" kern="100" dirty="0" err="1">
                <a:latin typeface="HG丸ｺﾞｼｯｸM-PRO" panose="020F0600000000000000" pitchFamily="50" charset="-128"/>
                <a:ea typeface="HG丸ｺﾞｼｯｸM-PRO" panose="020F0600000000000000" pitchFamily="50" charset="-128"/>
                <a:cs typeface="Times New Roman"/>
              </a:rPr>
              <a:t>Reduce,Reuse,Recycle</a:t>
            </a:r>
            <a:r>
              <a:rPr lang="en-US" altLang="ja-JP" sz="1100" kern="100" dirty="0">
                <a:latin typeface="HG丸ｺﾞｼｯｸM-PRO" panose="020F0600000000000000" pitchFamily="50" charset="-128"/>
                <a:ea typeface="HG丸ｺﾞｼｯｸM-PRO" panose="020F0600000000000000" pitchFamily="50" charset="-128"/>
                <a:cs typeface="Times New Roman"/>
              </a:rPr>
              <a:t>)</a:t>
            </a:r>
            <a:r>
              <a:rPr lang="ja-JP" altLang="en-US" sz="1100" kern="100" dirty="0">
                <a:latin typeface="HG丸ｺﾞｼｯｸM-PRO" panose="020F0600000000000000" pitchFamily="50" charset="-128"/>
                <a:ea typeface="HG丸ｺﾞｼｯｸM-PRO" panose="020F0600000000000000" pitchFamily="50" charset="-128"/>
                <a:cs typeface="Times New Roman"/>
              </a:rPr>
              <a:t>で地球環境に配慮</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marL="304800" indent="-304800"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en-US" altLang="ja-JP" sz="1100" kern="100" dirty="0" err="1">
                <a:latin typeface="HG丸ｺﾞｼｯｸM-PRO" panose="020F0600000000000000" pitchFamily="50" charset="-128"/>
                <a:ea typeface="HG丸ｺﾞｼｯｸM-PRO" panose="020F0600000000000000" pitchFamily="50" charset="-128"/>
                <a:cs typeface="Times New Roman"/>
              </a:rPr>
              <a:t>ⅴESCO</a:t>
            </a:r>
            <a:r>
              <a:rPr lang="ja-JP" altLang="en-US" sz="1100" kern="100" dirty="0">
                <a:latin typeface="HG丸ｺﾞｼｯｸM-PRO" panose="020F0600000000000000" pitchFamily="50" charset="-128"/>
                <a:ea typeface="HG丸ｺﾞｼｯｸM-PRO" panose="020F0600000000000000" pitchFamily="50" charset="-128"/>
                <a:cs typeface="Times New Roman"/>
              </a:rPr>
              <a:t>事業への協力</a:t>
            </a:r>
            <a:r>
              <a:rPr lang="ja-JP" altLang="en-US" sz="1100" kern="100" dirty="0">
                <a:latin typeface="Century"/>
                <a:ea typeface="HG丸ｺﾞｼｯｸM-PRO"/>
                <a:cs typeface="Times New Roman"/>
              </a:rPr>
              <a:t>　　　　　　　　　　　　　　　等</a:t>
            </a:r>
            <a:endParaRPr lang="ja-JP" sz="1100" kern="100" dirty="0">
              <a:latin typeface="Century"/>
              <a:ea typeface="ＭＳ 明朝"/>
              <a:cs typeface="Times New Roman"/>
            </a:endParaRPr>
          </a:p>
          <a:p>
            <a:pPr marL="304800" indent="-304800" eaLnBrk="1" hangingPunct="1">
              <a:spcAft>
                <a:spcPts val="0"/>
              </a:spcAft>
              <a:defRPr/>
            </a:pPr>
            <a:r>
              <a:rPr lang="en-US" sz="1100" kern="100" dirty="0">
                <a:latin typeface="HG丸ｺﾞｼｯｸM-PRO"/>
                <a:ea typeface="ＭＳ 明朝"/>
                <a:cs typeface="Times New Roman"/>
              </a:rPr>
              <a:t> </a:t>
            </a:r>
            <a:endParaRPr lang="ja-JP" sz="1100" kern="100" dirty="0">
              <a:latin typeface="Century"/>
              <a:ea typeface="ＭＳ 明朝"/>
              <a:cs typeface="Times New Roman"/>
            </a:endParaRPr>
          </a:p>
          <a:p>
            <a:pPr marL="304800" indent="-304800" eaLnBrk="1" hangingPunct="1">
              <a:spcAft>
                <a:spcPts val="0"/>
              </a:spcAft>
              <a:defRPr/>
            </a:pPr>
            <a:r>
              <a:rPr lang="en-US" sz="1100" kern="100" dirty="0">
                <a:latin typeface="HG丸ｺﾞｼｯｸM-PRO"/>
                <a:ea typeface="ＭＳ 明朝"/>
                <a:cs typeface="Times New Roman"/>
              </a:rPr>
              <a:t> </a:t>
            </a:r>
            <a:endParaRPr lang="ja-JP" sz="1100" kern="100" dirty="0">
              <a:latin typeface="Century"/>
              <a:ea typeface="ＭＳ 明朝"/>
              <a:cs typeface="Times New Roman"/>
            </a:endParaRPr>
          </a:p>
        </p:txBody>
      </p:sp>
      <p:sp>
        <p:nvSpPr>
          <p:cNvPr id="12" name="正方形/長方形 11"/>
          <p:cNvSpPr/>
          <p:nvPr/>
        </p:nvSpPr>
        <p:spPr>
          <a:xfrm>
            <a:off x="4794250" y="3189288"/>
            <a:ext cx="2581275" cy="239712"/>
          </a:xfrm>
          <a:prstGeom prst="rect">
            <a:avLst/>
          </a:prstGeom>
          <a:solidFill>
            <a:srgbClr val="4F81BD"/>
          </a:solidFill>
          <a:ln w="25400" cap="flat" cmpd="sng" algn="ctr">
            <a:solidFill>
              <a:srgbClr val="4F81BD">
                <a:shade val="50000"/>
              </a:srgbClr>
            </a:solidFill>
            <a:prstDash val="solid"/>
          </a:ln>
          <a:effectLst/>
        </p:spPr>
        <p:txBody>
          <a:bodyPr anchor="ctr"/>
          <a:lstStyle/>
          <a:p>
            <a:pPr eaLnBrk="1" hangingPunct="1">
              <a:spcAft>
                <a:spcPts val="0"/>
              </a:spcAft>
              <a:defRPr/>
            </a:pPr>
            <a:r>
              <a:rPr lang="ja-JP" sz="1200" b="1" kern="100" dirty="0">
                <a:solidFill>
                  <a:srgbClr val="FFFFFF"/>
                </a:solidFill>
                <a:latin typeface="Century"/>
                <a:ea typeface="HG丸ｺﾞｼｯｸM-PRO"/>
                <a:cs typeface="Times New Roman"/>
              </a:rPr>
              <a:t>④お客様の安全安心を第一に</a:t>
            </a:r>
            <a:endParaRPr lang="ja-JP" sz="1050" kern="100" dirty="0">
              <a:latin typeface="Century"/>
              <a:ea typeface="ＭＳ 明朝"/>
              <a:cs typeface="Times New Roman"/>
            </a:endParaRPr>
          </a:p>
        </p:txBody>
      </p:sp>
      <p:sp>
        <p:nvSpPr>
          <p:cNvPr id="3082" name="正方形/長方形 12"/>
          <p:cNvSpPr>
            <a:spLocks noChangeArrowheads="1"/>
          </p:cNvSpPr>
          <p:nvPr/>
        </p:nvSpPr>
        <p:spPr bwMode="auto">
          <a:xfrm>
            <a:off x="2843213" y="53975"/>
            <a:ext cx="3457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latin typeface="HG丸ｺﾞｼｯｸM-PRO" panose="020F0600000000000000" pitchFamily="50" charset="-128"/>
                <a:ea typeface="HG丸ｺﾞｼｯｸM-PRO" panose="020F0600000000000000" pitchFamily="50" charset="-128"/>
              </a:rPr>
              <a:t>中</a:t>
            </a:r>
            <a:r>
              <a:rPr lang="ja-JP" altLang="ja-JP" sz="1200" b="1">
                <a:latin typeface="HG丸ｺﾞｼｯｸM-PRO" panose="020F0600000000000000" pitchFamily="50" charset="-128"/>
                <a:ea typeface="HG丸ｺﾞｼｯｸM-PRO" panose="020F0600000000000000" pitchFamily="50" charset="-128"/>
              </a:rPr>
              <a:t>長期経営計画の</a:t>
            </a:r>
            <a:r>
              <a:rPr lang="ja-JP" altLang="en-US" sz="1200" b="1">
                <a:latin typeface="HG丸ｺﾞｼｯｸM-PRO" panose="020F0600000000000000" pitchFamily="50" charset="-128"/>
                <a:ea typeface="HG丸ｺﾞｼｯｸM-PRO" panose="020F0600000000000000" pitchFamily="50" charset="-128"/>
              </a:rPr>
              <a:t>４つの柱と</a:t>
            </a:r>
            <a:r>
              <a:rPr lang="en-US" altLang="ja-JP" sz="1200" b="1">
                <a:latin typeface="HG丸ｺﾞｼｯｸM-PRO" panose="020F0600000000000000" pitchFamily="50" charset="-128"/>
                <a:ea typeface="HG丸ｺﾞｼｯｸM-PRO" panose="020F0600000000000000" pitchFamily="50" charset="-128"/>
              </a:rPr>
              <a:t>3</a:t>
            </a:r>
            <a:r>
              <a:rPr lang="ja-JP" altLang="en-US" sz="1200" b="1">
                <a:latin typeface="HG丸ｺﾞｼｯｸM-PRO" panose="020F0600000000000000" pitchFamily="50" charset="-128"/>
                <a:ea typeface="HG丸ｺﾞｼｯｸM-PRO" panose="020F0600000000000000" pitchFamily="50" charset="-128"/>
              </a:rPr>
              <a:t>つの基盤</a:t>
            </a:r>
            <a:endParaRPr lang="ja-JP" altLang="ja-JP" sz="120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112713" y="5699125"/>
            <a:ext cx="3038475" cy="1133475"/>
          </a:xfrm>
          <a:prstGeom prst="roundRect">
            <a:avLst>
              <a:gd name="adj" fmla="val 1554"/>
            </a:avLst>
          </a:prstGeom>
          <a:solidFill>
            <a:sysClr val="window" lastClr="FFFFFF"/>
          </a:solidFill>
          <a:ln w="25400" cap="flat" cmpd="sng" algn="ctr">
            <a:solidFill>
              <a:srgbClr val="F79646"/>
            </a:solidFill>
            <a:prstDash val="solid"/>
          </a:ln>
          <a:effectLst/>
        </p:spPr>
        <p:txBody>
          <a:bodyPr anchor="ctr"/>
          <a:lstStyle/>
          <a:p>
            <a:pPr marL="152400" indent="-152400" eaLnBrk="1" hangingPunct="1">
              <a:spcAft>
                <a:spcPts val="0"/>
              </a:spcAft>
              <a:defRPr/>
            </a:pPr>
            <a:r>
              <a:rPr lang="ja-JP" altLang="en-US" sz="1100" b="1" kern="100" dirty="0">
                <a:latin typeface="Century"/>
                <a:ea typeface="HG丸ｺﾞｼｯｸM-PRO"/>
                <a:cs typeface="Times New Roman"/>
              </a:rPr>
              <a:t>ⓐ</a:t>
            </a:r>
            <a:r>
              <a:rPr lang="ja-JP" sz="1100" b="1" kern="100" dirty="0">
                <a:latin typeface="Century"/>
                <a:ea typeface="HG丸ｺﾞｼｯｸM-PRO"/>
                <a:cs typeface="Times New Roman"/>
              </a:rPr>
              <a:t>人材確保</a:t>
            </a:r>
            <a:r>
              <a:rPr lang="ja-JP" altLang="en-US" sz="1100" b="1" kern="100" dirty="0">
                <a:latin typeface="Century"/>
                <a:ea typeface="HG丸ｺﾞｼｯｸM-PRO"/>
                <a:cs typeface="Times New Roman"/>
              </a:rPr>
              <a:t>・育成</a:t>
            </a:r>
            <a:endParaRPr lang="en-US" altLang="ja-JP" sz="1100" b="1" kern="100" dirty="0">
              <a:latin typeface="Century"/>
              <a:ea typeface="HG丸ｺﾞｼｯｸM-PRO"/>
              <a:cs typeface="Times New Roman"/>
            </a:endParaRPr>
          </a:p>
          <a:p>
            <a:pPr marL="152400" indent="-152400" eaLnBrk="1" hangingPunct="1">
              <a:spcAft>
                <a:spcPts val="0"/>
              </a:spcAft>
              <a:defRPr/>
            </a:pPr>
            <a:r>
              <a:rPr lang="ja-JP" altLang="en-US" sz="1100" b="1" kern="100" dirty="0">
                <a:latin typeface="Century"/>
                <a:ea typeface="HG丸ｺﾞｼｯｸM-PRO"/>
                <a:cs typeface="Times New Roman"/>
              </a:rPr>
              <a:t>　</a:t>
            </a:r>
            <a:r>
              <a:rPr lang="ja-JP" sz="1100" kern="100" dirty="0">
                <a:latin typeface="Century"/>
                <a:ea typeface="HG丸ｺﾞｼｯｸM-PRO"/>
                <a:cs typeface="Times New Roman"/>
              </a:rPr>
              <a:t>～経営を担う基幹社員の育成と全社的な</a:t>
            </a:r>
            <a:r>
              <a:rPr lang="ja-JP" altLang="en-US" sz="1100" kern="100" dirty="0">
                <a:latin typeface="Century"/>
                <a:ea typeface="HG丸ｺﾞｼｯｸM-PRO"/>
                <a:cs typeface="Times New Roman"/>
              </a:rPr>
              <a:t>　</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sz="1100" kern="100" dirty="0">
                <a:latin typeface="Century"/>
                <a:ea typeface="HG丸ｺﾞｼｯｸM-PRO"/>
                <a:cs typeface="Times New Roman"/>
              </a:rPr>
              <a:t>専門能力の向上～</a:t>
            </a:r>
            <a:endParaRPr lang="en-US" altLang="ja-JP" sz="1100" kern="100" dirty="0">
              <a:latin typeface="Century"/>
              <a:ea typeface="HG丸ｺﾞｼｯｸM-PRO"/>
              <a:cs typeface="Times New Roman"/>
            </a:endParaRPr>
          </a:p>
          <a:p>
            <a:pPr marL="152400" indent="-152400" eaLnBrk="1" hangingPunct="1">
              <a:spcAft>
                <a:spcPts val="0"/>
              </a:spcAft>
              <a:defRPr/>
            </a:pPr>
            <a:r>
              <a:rPr lang="ja-JP" sz="1100" kern="100" dirty="0">
                <a:latin typeface="Century"/>
                <a:ea typeface="HG丸ｺﾞｼｯｸM-PRO"/>
                <a:cs typeface="Times New Roman"/>
              </a:rPr>
              <a:t>　ⅰプロパー化の推進</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sz="1100" kern="100" dirty="0">
                <a:latin typeface="Century"/>
                <a:ea typeface="HG丸ｺﾞｼｯｸM-PRO"/>
                <a:cs typeface="Times New Roman"/>
              </a:rPr>
              <a:t>ⅱシンプルで対話型の人事評価</a:t>
            </a:r>
            <a:r>
              <a:rPr lang="ja-JP" altLang="en-US" sz="1100" kern="100" dirty="0">
                <a:latin typeface="Century"/>
                <a:ea typeface="HG丸ｺﾞｼｯｸM-PRO"/>
                <a:cs typeface="Times New Roman"/>
              </a:rPr>
              <a:t>・育成</a:t>
            </a:r>
            <a:r>
              <a:rPr lang="ja-JP" sz="1100" kern="100" dirty="0">
                <a:latin typeface="Century"/>
                <a:ea typeface="HG丸ｺﾞｼｯｸM-PRO"/>
                <a:cs typeface="Times New Roman"/>
              </a:rPr>
              <a:t>制度</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sz="1100" kern="100" dirty="0">
                <a:latin typeface="Century"/>
                <a:ea typeface="HG丸ｺﾞｼｯｸM-PRO"/>
                <a:cs typeface="Times New Roman"/>
              </a:rPr>
              <a:t>ⅲ人材開発プログラム構築　　　など</a:t>
            </a:r>
            <a:endParaRPr lang="ja-JP" sz="1100" kern="100" dirty="0">
              <a:latin typeface="Century"/>
              <a:ea typeface="ＭＳ 明朝"/>
              <a:cs typeface="Times New Roman"/>
            </a:endParaRPr>
          </a:p>
        </p:txBody>
      </p:sp>
      <p:sp>
        <p:nvSpPr>
          <p:cNvPr id="16" name="角丸四角形 15"/>
          <p:cNvSpPr/>
          <p:nvPr/>
        </p:nvSpPr>
        <p:spPr>
          <a:xfrm>
            <a:off x="6084888" y="5699125"/>
            <a:ext cx="2951162" cy="1136650"/>
          </a:xfrm>
          <a:prstGeom prst="roundRect">
            <a:avLst>
              <a:gd name="adj" fmla="val 949"/>
            </a:avLst>
          </a:prstGeom>
          <a:solidFill>
            <a:sysClr val="window" lastClr="FFFFFF"/>
          </a:solidFill>
          <a:ln w="25400" cap="flat" cmpd="sng" algn="ctr">
            <a:solidFill>
              <a:srgbClr val="F79646"/>
            </a:solidFill>
            <a:prstDash val="solid"/>
          </a:ln>
          <a:effectLst/>
        </p:spPr>
        <p:txBody>
          <a:bodyPr anchor="ctr"/>
          <a:lstStyle/>
          <a:p>
            <a:pPr marL="152400" indent="-152400" eaLnBrk="1" hangingPunct="1">
              <a:spcAft>
                <a:spcPts val="0"/>
              </a:spcAft>
              <a:defRPr/>
            </a:pPr>
            <a:r>
              <a:rPr lang="en-US" altLang="ja-JP" sz="1100" b="1" kern="100" dirty="0">
                <a:latin typeface="HG丸ｺﾞｼｯｸM-PRO" panose="020F0600000000000000" pitchFamily="50" charset="-128"/>
                <a:ea typeface="HG丸ｺﾞｼｯｸM-PRO" panose="020F0600000000000000" pitchFamily="50" charset="-128"/>
                <a:cs typeface="Times New Roman"/>
              </a:rPr>
              <a:t>©</a:t>
            </a:r>
            <a:r>
              <a:rPr lang="ja-JP" altLang="ja-JP" sz="1100" b="1" kern="100" dirty="0">
                <a:latin typeface="Century"/>
                <a:ea typeface="HG丸ｺﾞｼｯｸM-PRO"/>
                <a:cs typeface="Times New Roman"/>
              </a:rPr>
              <a:t>経営体質強化</a:t>
            </a:r>
            <a:endParaRPr lang="en-US" altLang="ja-JP" sz="1100" b="1" kern="100" dirty="0">
              <a:latin typeface="Century"/>
              <a:ea typeface="HG丸ｺﾞｼｯｸM-PRO"/>
              <a:cs typeface="Times New Roman"/>
            </a:endParaRPr>
          </a:p>
          <a:p>
            <a:pPr eaLnBrk="1" hangingPunct="1">
              <a:spcAft>
                <a:spcPts val="0"/>
              </a:spcAft>
              <a:defRPr/>
            </a:pPr>
            <a:r>
              <a:rPr lang="ja-JP" altLang="en-US" sz="1100" kern="100" dirty="0">
                <a:latin typeface="Century"/>
                <a:ea typeface="HG丸ｺﾞｼｯｸM-PRO"/>
                <a:cs typeface="Times New Roman"/>
              </a:rPr>
              <a:t>　</a:t>
            </a:r>
            <a:r>
              <a:rPr lang="ja-JP" altLang="ja-JP" sz="1100" kern="100" dirty="0">
                <a:latin typeface="Century"/>
                <a:ea typeface="HG丸ｺﾞｼｯｸM-PRO"/>
                <a:cs typeface="Times New Roman"/>
              </a:rPr>
              <a:t>～</a:t>
            </a:r>
            <a:r>
              <a:rPr lang="en-US" altLang="ja-JP" sz="1100" kern="100" dirty="0">
                <a:latin typeface="HG丸ｺﾞｼｯｸM-PRO" panose="020F0600000000000000" pitchFamily="50" charset="-128"/>
                <a:ea typeface="HG丸ｺﾞｼｯｸM-PRO" panose="020F0600000000000000" pitchFamily="50" charset="-128"/>
                <a:cs typeface="Times New Roman"/>
              </a:rPr>
              <a:t>2023</a:t>
            </a:r>
            <a:r>
              <a:rPr lang="ja-JP" altLang="ja-JP" sz="1100" kern="100" dirty="0">
                <a:latin typeface="HG丸ｺﾞｼｯｸM-PRO" panose="020F0600000000000000" pitchFamily="50" charset="-128"/>
                <a:ea typeface="HG丸ｺﾞｼｯｸM-PRO" panose="020F0600000000000000" pitchFamily="50" charset="-128"/>
                <a:cs typeface="Times New Roman"/>
              </a:rPr>
              <a:t>年度、</a:t>
            </a:r>
            <a:r>
              <a:rPr lang="ja-JP" altLang="ja-JP" sz="1100" b="1" kern="100" dirty="0">
                <a:latin typeface="HG丸ｺﾞｼｯｸM-PRO" panose="020F0600000000000000" pitchFamily="50" charset="-128"/>
                <a:ea typeface="HG丸ｺﾞｼｯｸM-PRO" panose="020F0600000000000000" pitchFamily="50" charset="-128"/>
                <a:cs typeface="Times New Roman"/>
              </a:rPr>
              <a:t>営業利益</a:t>
            </a:r>
            <a:r>
              <a:rPr lang="ja-JP" altLang="en-US" sz="1100" b="1" kern="100" dirty="0">
                <a:latin typeface="HG丸ｺﾞｼｯｸM-PRO" panose="020F0600000000000000" pitchFamily="50" charset="-128"/>
                <a:ea typeface="HG丸ｺﾞｼｯｸM-PRO" panose="020F0600000000000000" pitchFamily="50" charset="-128"/>
                <a:cs typeface="Times New Roman"/>
              </a:rPr>
              <a:t>　</a:t>
            </a:r>
            <a:r>
              <a:rPr lang="en-US" altLang="ja-JP" sz="1100" b="1" kern="100" dirty="0">
                <a:latin typeface="HG丸ｺﾞｼｯｸM-PRO" panose="020F0600000000000000" pitchFamily="50" charset="-128"/>
                <a:ea typeface="HG丸ｺﾞｼｯｸM-PRO" panose="020F0600000000000000" pitchFamily="50" charset="-128"/>
                <a:cs typeface="Times New Roman"/>
              </a:rPr>
              <a:t>5,000</a:t>
            </a:r>
            <a:r>
              <a:rPr lang="ja-JP" altLang="ja-JP" sz="1100" b="1" kern="100" dirty="0">
                <a:latin typeface="HG丸ｺﾞｼｯｸM-PRO" panose="020F0600000000000000" pitchFamily="50" charset="-128"/>
                <a:ea typeface="HG丸ｺﾞｼｯｸM-PRO" panose="020F0600000000000000" pitchFamily="50" charset="-128"/>
                <a:cs typeface="Times New Roman"/>
              </a:rPr>
              <a:t>万円</a:t>
            </a:r>
            <a:r>
              <a:rPr lang="ja-JP" altLang="ja-JP" sz="1100" kern="100" dirty="0">
                <a:latin typeface="HG丸ｺﾞｼｯｸM-PRO" panose="020F0600000000000000" pitchFamily="50" charset="-128"/>
                <a:ea typeface="HG丸ｺﾞｼｯｸM-PRO" panose="020F0600000000000000" pitchFamily="50" charset="-128"/>
                <a:cs typeface="Times New Roman"/>
              </a:rPr>
              <a:t>～</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ja-JP" sz="1100" kern="100" dirty="0">
                <a:latin typeface="HG丸ｺﾞｼｯｸM-PRO" panose="020F0600000000000000" pitchFamily="50" charset="-128"/>
                <a:ea typeface="HG丸ｺﾞｼｯｸM-PRO" panose="020F0600000000000000" pitchFamily="50" charset="-128"/>
                <a:cs typeface="Times New Roman"/>
              </a:rPr>
              <a:t>施設利用収入をコアにした経営から</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a:t>
            </a:r>
            <a:r>
              <a:rPr lang="ja-JP" altLang="ja-JP" sz="1100" kern="100" dirty="0">
                <a:latin typeface="HG丸ｺﾞｼｯｸM-PRO" panose="020F0600000000000000" pitchFamily="50" charset="-128"/>
                <a:ea typeface="HG丸ｺﾞｼｯｸM-PRO" panose="020F0600000000000000" pitchFamily="50" charset="-128"/>
                <a:cs typeface="Times New Roman"/>
              </a:rPr>
              <a:t>施設事業</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r>
              <a:rPr lang="ja-JP" altLang="ja-JP" sz="1100" kern="100" dirty="0">
                <a:latin typeface="HG丸ｺﾞｼｯｸM-PRO" panose="020F0600000000000000" pitchFamily="50" charset="-128"/>
                <a:ea typeface="HG丸ｺﾞｼｯｸM-PRO" panose="020F0600000000000000" pitchFamily="50" charset="-128"/>
                <a:cs typeface="Times New Roman"/>
              </a:rPr>
              <a:t>サービス事業</a:t>
            </a:r>
            <a:r>
              <a:rPr lang="ja-JP" altLang="en-US" sz="1100" kern="100" dirty="0">
                <a:latin typeface="HG丸ｺﾞｼｯｸM-PRO" panose="020F0600000000000000" pitchFamily="50" charset="-128"/>
                <a:ea typeface="HG丸ｺﾞｼｯｸM-PRO" panose="020F0600000000000000" pitchFamily="50" charset="-128"/>
                <a:cs typeface="Times New Roman"/>
              </a:rPr>
              <a:t>」</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　の二</a:t>
            </a:r>
            <a:r>
              <a:rPr lang="ja-JP" altLang="ja-JP" sz="1100" kern="100" dirty="0">
                <a:latin typeface="HG丸ｺﾞｼｯｸM-PRO" panose="020F0600000000000000" pitchFamily="50" charset="-128"/>
                <a:ea typeface="HG丸ｺﾞｼｯｸM-PRO" panose="020F0600000000000000" pitchFamily="50" charset="-128"/>
                <a:cs typeface="Times New Roman"/>
              </a:rPr>
              <a:t>分野で成長を目指</a:t>
            </a:r>
            <a:r>
              <a:rPr lang="ja-JP" altLang="en-US" sz="1100" kern="100" dirty="0">
                <a:latin typeface="HG丸ｺﾞｼｯｸM-PRO" panose="020F0600000000000000" pitchFamily="50" charset="-128"/>
                <a:ea typeface="HG丸ｺﾞｼｯｸM-PRO" panose="020F0600000000000000" pitchFamily="50" charset="-128"/>
                <a:cs typeface="Times New Roman"/>
              </a:rPr>
              <a:t>す。</a:t>
            </a:r>
            <a:endParaRPr lang="en-US" altLang="ja-JP" sz="1100" kern="100" dirty="0">
              <a:latin typeface="HG丸ｺﾞｼｯｸM-PRO" panose="020F0600000000000000" pitchFamily="50" charset="-128"/>
              <a:ea typeface="HG丸ｺﾞｼｯｸM-PRO" panose="020F0600000000000000" pitchFamily="50" charset="-128"/>
              <a:cs typeface="Times New Roman"/>
            </a:endParaRPr>
          </a:p>
          <a:p>
            <a:pPr eaLnBrk="1" hangingPunct="1">
              <a:spcAft>
                <a:spcPts val="0"/>
              </a:spcAft>
              <a:defRPr/>
            </a:pPr>
            <a:r>
              <a:rPr lang="ja-JP" altLang="en-US" sz="1100" kern="100" dirty="0">
                <a:latin typeface="HG丸ｺﾞｼｯｸM-PRO" panose="020F0600000000000000" pitchFamily="50" charset="-128"/>
                <a:ea typeface="HG丸ｺﾞｼｯｸM-PRO" panose="020F0600000000000000" pitchFamily="50" charset="-128"/>
                <a:cs typeface="Times New Roman"/>
              </a:rPr>
              <a:t>⇒サービス事業のシェアを</a:t>
            </a:r>
            <a:r>
              <a:rPr lang="en-US" altLang="ja-JP" sz="1000" kern="100" dirty="0">
                <a:latin typeface="HG丸ｺﾞｼｯｸM-PRO" panose="020F0600000000000000" pitchFamily="50" charset="-128"/>
                <a:ea typeface="HG丸ｺﾞｼｯｸM-PRO" panose="020F0600000000000000" pitchFamily="50" charset="-128"/>
                <a:cs typeface="Times New Roman"/>
              </a:rPr>
              <a:t>30</a:t>
            </a:r>
            <a:r>
              <a:rPr lang="ja-JP" altLang="en-US" sz="1000" kern="100" dirty="0">
                <a:latin typeface="HG丸ｺﾞｼｯｸM-PRO" panose="020F0600000000000000" pitchFamily="50" charset="-128"/>
                <a:ea typeface="HG丸ｺﾞｼｯｸM-PRO" panose="020F0600000000000000" pitchFamily="50" charset="-128"/>
                <a:cs typeface="Times New Roman"/>
              </a:rPr>
              <a:t>％から</a:t>
            </a:r>
            <a:r>
              <a:rPr lang="en-US" altLang="ja-JP" sz="1000" kern="100" dirty="0">
                <a:latin typeface="HG丸ｺﾞｼｯｸM-PRO" panose="020F0600000000000000" pitchFamily="50" charset="-128"/>
                <a:ea typeface="HG丸ｺﾞｼｯｸM-PRO" panose="020F0600000000000000" pitchFamily="50" charset="-128"/>
                <a:cs typeface="Times New Roman"/>
              </a:rPr>
              <a:t>40</a:t>
            </a:r>
            <a:r>
              <a:rPr lang="ja-JP" altLang="en-US" sz="1000" kern="100" dirty="0">
                <a:latin typeface="HG丸ｺﾞｼｯｸM-PRO" panose="020F0600000000000000" pitchFamily="50" charset="-128"/>
                <a:ea typeface="HG丸ｺﾞｼｯｸM-PRO" panose="020F0600000000000000" pitchFamily="50" charset="-128"/>
                <a:cs typeface="Times New Roman"/>
              </a:rPr>
              <a:t>％に</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p:txBody>
      </p:sp>
      <p:sp>
        <p:nvSpPr>
          <p:cNvPr id="17" name="角丸四角形 16"/>
          <p:cNvSpPr/>
          <p:nvPr/>
        </p:nvSpPr>
        <p:spPr>
          <a:xfrm>
            <a:off x="3132138" y="5699125"/>
            <a:ext cx="2952750" cy="1136650"/>
          </a:xfrm>
          <a:prstGeom prst="roundRect">
            <a:avLst>
              <a:gd name="adj" fmla="val 0"/>
            </a:avLst>
          </a:prstGeom>
          <a:solidFill>
            <a:sysClr val="window" lastClr="FFFFFF"/>
          </a:solidFill>
          <a:ln w="25400" cap="flat" cmpd="sng" algn="ctr">
            <a:solidFill>
              <a:srgbClr val="F79646"/>
            </a:solidFill>
            <a:prstDash val="solid"/>
          </a:ln>
          <a:effectLst/>
        </p:spPr>
        <p:txBody>
          <a:bodyPr anchor="ctr"/>
          <a:lstStyle/>
          <a:p>
            <a:pPr marL="152400" indent="-152400" eaLnBrk="1" hangingPunct="1">
              <a:spcAft>
                <a:spcPts val="0"/>
              </a:spcAft>
              <a:defRPr/>
            </a:pPr>
            <a:r>
              <a:rPr lang="ja-JP" altLang="en-US" sz="1100" b="1" kern="100" dirty="0">
                <a:latin typeface="Century"/>
                <a:ea typeface="HG丸ｺﾞｼｯｸM-PRO"/>
                <a:cs typeface="Times New Roman"/>
              </a:rPr>
              <a:t>ⓑ</a:t>
            </a:r>
            <a:r>
              <a:rPr lang="en-US" altLang="ja-JP" sz="1100" b="1" kern="100" dirty="0">
                <a:latin typeface="HG丸ｺﾞｼｯｸM-PRO" panose="020F0600000000000000" pitchFamily="50" charset="-128"/>
                <a:ea typeface="HG丸ｺﾞｼｯｸM-PRO" panose="020F0600000000000000" pitchFamily="50" charset="-128"/>
                <a:cs typeface="Times New Roman"/>
              </a:rPr>
              <a:t> </a:t>
            </a:r>
            <a:r>
              <a:rPr lang="ja-JP" altLang="en-US" sz="1100" b="1" kern="100" dirty="0">
                <a:latin typeface="HG丸ｺﾞｼｯｸM-PRO" panose="020F0600000000000000" pitchFamily="50" charset="-128"/>
                <a:ea typeface="HG丸ｺﾞｼｯｸM-PRO" panose="020F0600000000000000" pitchFamily="50" charset="-128"/>
                <a:cs typeface="Times New Roman"/>
              </a:rPr>
              <a:t>地域社会との共生</a:t>
            </a:r>
            <a:endParaRPr lang="en-US" altLang="ja-JP" sz="1100" b="1" kern="100" dirty="0">
              <a:latin typeface="HG丸ｺﾞｼｯｸM-PRO" panose="020F0600000000000000" pitchFamily="50" charset="-128"/>
              <a:ea typeface="HG丸ｺﾞｼｯｸM-PRO" panose="020F0600000000000000" pitchFamily="50" charset="-128"/>
              <a:cs typeface="Times New Roman"/>
            </a:endParaRPr>
          </a:p>
          <a:p>
            <a:pPr marL="152400" indent="-152400" eaLnBrk="1" hangingPunct="1">
              <a:spcAft>
                <a:spcPts val="0"/>
              </a:spcAft>
              <a:defRPr/>
            </a:pPr>
            <a:r>
              <a:rPr lang="ja-JP" altLang="en-US" sz="1100" b="1" kern="100" dirty="0">
                <a:latin typeface="HG丸ｺﾞｼｯｸM-PRO" panose="020F0600000000000000" pitchFamily="50" charset="-128"/>
                <a:ea typeface="HG丸ｺﾞｼｯｸM-PRO" panose="020F0600000000000000" pitchFamily="50" charset="-128"/>
                <a:cs typeface="Times New Roman"/>
              </a:rPr>
              <a:t>　</a:t>
            </a:r>
            <a:r>
              <a:rPr lang="ja-JP" altLang="ja-JP" sz="1100" kern="100" dirty="0">
                <a:latin typeface="Century"/>
                <a:ea typeface="HG丸ｺﾞｼｯｸM-PRO"/>
                <a:cs typeface="Times New Roman"/>
              </a:rPr>
              <a:t>～</a:t>
            </a:r>
            <a:r>
              <a:rPr lang="ja-JP" altLang="en-US" sz="1100" kern="100" dirty="0">
                <a:latin typeface="Century"/>
                <a:ea typeface="HG丸ｺﾞｼｯｸM-PRO"/>
                <a:cs typeface="Times New Roman"/>
              </a:rPr>
              <a:t>地域社会の一員として、地域住民　</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とともに地域の発展を担う～</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altLang="ja-JP" sz="1100" kern="100" dirty="0">
                <a:latin typeface="Century"/>
                <a:ea typeface="HG丸ｺﾞｼｯｸM-PRO"/>
                <a:cs typeface="Times New Roman"/>
              </a:rPr>
              <a:t>ⅰ</a:t>
            </a:r>
            <a:r>
              <a:rPr lang="ja-JP" altLang="en-US" sz="1100" kern="100" dirty="0">
                <a:latin typeface="Century"/>
                <a:ea typeface="HG丸ｺﾞｼｯｸM-PRO"/>
                <a:cs typeface="Times New Roman"/>
              </a:rPr>
              <a:t>地域貢献（地域振興、防災への協力）</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ja-JP" altLang="ja-JP" sz="1100" kern="100" dirty="0">
                <a:latin typeface="Century"/>
                <a:ea typeface="HG丸ｺﾞｼｯｸM-PRO"/>
                <a:cs typeface="Times New Roman"/>
              </a:rPr>
              <a:t>ⅱ</a:t>
            </a:r>
            <a:r>
              <a:rPr lang="ja-JP" altLang="en-US" sz="1100" kern="100" dirty="0">
                <a:latin typeface="Century"/>
                <a:ea typeface="HG丸ｺﾞｼｯｸM-PRO"/>
                <a:cs typeface="Times New Roman"/>
              </a:rPr>
              <a:t>文化・芸術振興、次世代育成</a:t>
            </a:r>
            <a:endParaRPr lang="en-US" altLang="ja-JP" sz="1100" kern="100" dirty="0">
              <a:latin typeface="Century"/>
              <a:ea typeface="HG丸ｺﾞｼｯｸM-PRO"/>
              <a:cs typeface="Times New Roman"/>
            </a:endParaRPr>
          </a:p>
          <a:p>
            <a:pPr marL="152400" indent="-152400" eaLnBrk="1" hangingPunct="1">
              <a:spcAft>
                <a:spcPts val="0"/>
              </a:spcAft>
              <a:defRPr/>
            </a:pPr>
            <a:r>
              <a:rPr lang="ja-JP" altLang="en-US" sz="1100" kern="100" dirty="0">
                <a:latin typeface="Century"/>
                <a:ea typeface="HG丸ｺﾞｼｯｸM-PRO"/>
                <a:cs typeface="Times New Roman"/>
              </a:rPr>
              <a:t>　</a:t>
            </a:r>
            <a:r>
              <a:rPr lang="en-US" altLang="ja-JP" sz="1100" kern="100" dirty="0">
                <a:latin typeface="Century"/>
                <a:ea typeface="HG丸ｺﾞｼｯｸM-PRO"/>
                <a:cs typeface="Times New Roman"/>
              </a:rPr>
              <a:t>ⅲ</a:t>
            </a:r>
            <a:r>
              <a:rPr lang="ja-JP" altLang="en-US" sz="1100" kern="100" dirty="0">
                <a:latin typeface="Century"/>
                <a:ea typeface="HG丸ｺﾞｼｯｸM-PRO"/>
                <a:cs typeface="Times New Roman"/>
              </a:rPr>
              <a:t>地域情報発信・中之島ブランドの向上</a:t>
            </a:r>
            <a:endParaRPr lang="en-US" altLang="ja-JP" sz="1100" kern="100" dirty="0">
              <a:latin typeface="Century"/>
              <a:ea typeface="HG丸ｺﾞｼｯｸM-PRO"/>
              <a:cs typeface="Times New Roman"/>
            </a:endParaRPr>
          </a:p>
        </p:txBody>
      </p:sp>
      <p:sp>
        <p:nvSpPr>
          <p:cNvPr id="15" name="正方形/長方形 14"/>
          <p:cNvSpPr/>
          <p:nvPr/>
        </p:nvSpPr>
        <p:spPr>
          <a:xfrm>
            <a:off x="95250" y="5456238"/>
            <a:ext cx="8956675" cy="2540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hangingPunct="1">
              <a:spcAft>
                <a:spcPts val="0"/>
              </a:spcAft>
              <a:defRPr/>
            </a:pPr>
            <a:r>
              <a:rPr lang="ja-JP" altLang="en-US" sz="1200" b="1" kern="100" dirty="0">
                <a:solidFill>
                  <a:srgbClr val="FFFFFF"/>
                </a:solidFill>
                <a:latin typeface="Century"/>
                <a:ea typeface="HG丸ｺﾞｼｯｸM-PRO"/>
                <a:cs typeface="Times New Roman"/>
              </a:rPr>
              <a:t>３　</a:t>
            </a:r>
            <a:r>
              <a:rPr lang="ja-JP" sz="1200" b="1" kern="100" dirty="0">
                <a:solidFill>
                  <a:srgbClr val="FFFFFF"/>
                </a:solidFill>
                <a:latin typeface="Century"/>
                <a:ea typeface="HG丸ｺﾞｼｯｸM-PRO"/>
                <a:cs typeface="Times New Roman"/>
              </a:rPr>
              <a:t>つ</a:t>
            </a:r>
            <a:r>
              <a:rPr lang="ja-JP" altLang="en-US" sz="1200" b="1" kern="100" dirty="0">
                <a:solidFill>
                  <a:srgbClr val="FFFFFF"/>
                </a:solidFill>
                <a:latin typeface="Century"/>
                <a:ea typeface="HG丸ｺﾞｼｯｸM-PRO"/>
                <a:cs typeface="Times New Roman"/>
              </a:rPr>
              <a:t>　</a:t>
            </a:r>
            <a:r>
              <a:rPr lang="ja-JP" sz="1200" b="1" kern="100" dirty="0">
                <a:solidFill>
                  <a:srgbClr val="FFFFFF"/>
                </a:solidFill>
                <a:latin typeface="Century"/>
                <a:ea typeface="HG丸ｺﾞｼｯｸM-PRO"/>
                <a:cs typeface="Times New Roman"/>
              </a:rPr>
              <a:t>の</a:t>
            </a:r>
            <a:r>
              <a:rPr lang="ja-JP" altLang="en-US" sz="1200" b="1" kern="100" dirty="0">
                <a:solidFill>
                  <a:srgbClr val="FFFFFF"/>
                </a:solidFill>
                <a:latin typeface="Century"/>
                <a:ea typeface="HG丸ｺﾞｼｯｸM-PRO"/>
                <a:cs typeface="Times New Roman"/>
              </a:rPr>
              <a:t>　</a:t>
            </a:r>
            <a:r>
              <a:rPr lang="ja-JP" sz="1200" b="1" kern="100" dirty="0">
                <a:solidFill>
                  <a:srgbClr val="FFFFFF"/>
                </a:solidFill>
                <a:latin typeface="Century"/>
                <a:ea typeface="HG丸ｺﾞｼｯｸM-PRO"/>
                <a:cs typeface="Times New Roman"/>
              </a:rPr>
              <a:t>基</a:t>
            </a:r>
            <a:r>
              <a:rPr lang="ja-JP" altLang="en-US" sz="1200" b="1" kern="100" dirty="0">
                <a:solidFill>
                  <a:srgbClr val="FFFFFF"/>
                </a:solidFill>
                <a:latin typeface="Century"/>
                <a:ea typeface="HG丸ｺﾞｼｯｸM-PRO"/>
                <a:cs typeface="Times New Roman"/>
              </a:rPr>
              <a:t>　</a:t>
            </a:r>
            <a:r>
              <a:rPr lang="ja-JP" sz="1200" b="1" kern="100" dirty="0">
                <a:solidFill>
                  <a:srgbClr val="FFFFFF"/>
                </a:solidFill>
                <a:latin typeface="Century"/>
                <a:ea typeface="HG丸ｺﾞｼｯｸM-PRO"/>
                <a:cs typeface="Times New Roman"/>
              </a:rPr>
              <a:t>盤</a:t>
            </a:r>
            <a:endParaRPr lang="ja-JP" sz="1050" kern="100" dirty="0">
              <a:latin typeface="Century"/>
              <a:ea typeface="ＭＳ 明朝"/>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1"/>
          <p:cNvSpPr txBox="1">
            <a:spLocks noChangeArrowheads="1"/>
          </p:cNvSpPr>
          <p:nvPr/>
        </p:nvSpPr>
        <p:spPr bwMode="auto">
          <a:xfrm>
            <a:off x="2555875" y="404813"/>
            <a:ext cx="4248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800" dirty="0"/>
              <a:t>これまでの実績と中長期経営計画の目標</a:t>
            </a:r>
          </a:p>
        </p:txBody>
      </p:sp>
      <p:graphicFrame>
        <p:nvGraphicFramePr>
          <p:cNvPr id="3" name="表 2"/>
          <p:cNvGraphicFramePr>
            <a:graphicFrameLocks noGrp="1"/>
          </p:cNvGraphicFramePr>
          <p:nvPr>
            <p:extLst>
              <p:ext uri="{D42A27DB-BD31-4B8C-83A1-F6EECF244321}">
                <p14:modId xmlns:p14="http://schemas.microsoft.com/office/powerpoint/2010/main" val="227313803"/>
              </p:ext>
            </p:extLst>
          </p:nvPr>
        </p:nvGraphicFramePr>
        <p:xfrm>
          <a:off x="468313" y="774701"/>
          <a:ext cx="8178801" cy="4955036"/>
        </p:xfrm>
        <a:graphic>
          <a:graphicData uri="http://schemas.openxmlformats.org/drawingml/2006/table">
            <a:tbl>
              <a:tblPr firstRow="1" bandRow="1">
                <a:tableStyleId>{5C22544A-7EE6-4342-B048-85BDC9FD1C3A}</a:tableStyleId>
              </a:tblPr>
              <a:tblGrid>
                <a:gridCol w="1655415">
                  <a:extLst>
                    <a:ext uri="{9D8B030D-6E8A-4147-A177-3AD203B41FA5}">
                      <a16:colId xmlns:a16="http://schemas.microsoft.com/office/drawing/2014/main" val="253335123"/>
                    </a:ext>
                  </a:extLst>
                </a:gridCol>
                <a:gridCol w="593035">
                  <a:extLst>
                    <a:ext uri="{9D8B030D-6E8A-4147-A177-3AD203B41FA5}">
                      <a16:colId xmlns:a16="http://schemas.microsoft.com/office/drawing/2014/main" val="848399746"/>
                    </a:ext>
                  </a:extLst>
                </a:gridCol>
                <a:gridCol w="593035">
                  <a:extLst>
                    <a:ext uri="{9D8B030D-6E8A-4147-A177-3AD203B41FA5}">
                      <a16:colId xmlns:a16="http://schemas.microsoft.com/office/drawing/2014/main" val="2554305208"/>
                    </a:ext>
                  </a:extLst>
                </a:gridCol>
                <a:gridCol w="593035">
                  <a:extLst>
                    <a:ext uri="{9D8B030D-6E8A-4147-A177-3AD203B41FA5}">
                      <a16:colId xmlns:a16="http://schemas.microsoft.com/office/drawing/2014/main" val="2145446007"/>
                    </a:ext>
                  </a:extLst>
                </a:gridCol>
                <a:gridCol w="593035">
                  <a:extLst>
                    <a:ext uri="{9D8B030D-6E8A-4147-A177-3AD203B41FA5}">
                      <a16:colId xmlns:a16="http://schemas.microsoft.com/office/drawing/2014/main" val="1078756267"/>
                    </a:ext>
                  </a:extLst>
                </a:gridCol>
                <a:gridCol w="593035">
                  <a:extLst>
                    <a:ext uri="{9D8B030D-6E8A-4147-A177-3AD203B41FA5}">
                      <a16:colId xmlns:a16="http://schemas.microsoft.com/office/drawing/2014/main" val="2413552614"/>
                    </a:ext>
                  </a:extLst>
                </a:gridCol>
                <a:gridCol w="593036">
                  <a:extLst>
                    <a:ext uri="{9D8B030D-6E8A-4147-A177-3AD203B41FA5}">
                      <a16:colId xmlns:a16="http://schemas.microsoft.com/office/drawing/2014/main" val="2314890242"/>
                    </a:ext>
                  </a:extLst>
                </a:gridCol>
                <a:gridCol w="593035">
                  <a:extLst>
                    <a:ext uri="{9D8B030D-6E8A-4147-A177-3AD203B41FA5}">
                      <a16:colId xmlns:a16="http://schemas.microsoft.com/office/drawing/2014/main" val="3180583377"/>
                    </a:ext>
                  </a:extLst>
                </a:gridCol>
                <a:gridCol w="593035">
                  <a:extLst>
                    <a:ext uri="{9D8B030D-6E8A-4147-A177-3AD203B41FA5}">
                      <a16:colId xmlns:a16="http://schemas.microsoft.com/office/drawing/2014/main" val="3651635015"/>
                    </a:ext>
                  </a:extLst>
                </a:gridCol>
                <a:gridCol w="593035">
                  <a:extLst>
                    <a:ext uri="{9D8B030D-6E8A-4147-A177-3AD203B41FA5}">
                      <a16:colId xmlns:a16="http://schemas.microsoft.com/office/drawing/2014/main" val="1938507985"/>
                    </a:ext>
                  </a:extLst>
                </a:gridCol>
                <a:gridCol w="593035">
                  <a:extLst>
                    <a:ext uri="{9D8B030D-6E8A-4147-A177-3AD203B41FA5}">
                      <a16:colId xmlns:a16="http://schemas.microsoft.com/office/drawing/2014/main" val="258522350"/>
                    </a:ext>
                  </a:extLst>
                </a:gridCol>
                <a:gridCol w="593035">
                  <a:extLst>
                    <a:ext uri="{9D8B030D-6E8A-4147-A177-3AD203B41FA5}">
                      <a16:colId xmlns:a16="http://schemas.microsoft.com/office/drawing/2014/main" val="1779471619"/>
                    </a:ext>
                  </a:extLst>
                </a:gridCol>
              </a:tblGrid>
              <a:tr h="358505">
                <a:tc>
                  <a:txBody>
                    <a:bodyPr/>
                    <a:lstStyle/>
                    <a:p>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marL="91431" marR="9143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2014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smtClean="0">
                          <a:solidFill>
                            <a:schemeClr val="tx1"/>
                          </a:solidFill>
                        </a:rPr>
                        <a:t>2018</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2019</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200" dirty="0" smtClean="0">
                          <a:solidFill>
                            <a:schemeClr val="tx1"/>
                          </a:solidFill>
                        </a:rPr>
                        <a:t>2028</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46739135"/>
                  </a:ext>
                </a:extLst>
              </a:tr>
              <a:tr h="507901">
                <a:tc>
                  <a:txBody>
                    <a:bodyPr/>
                    <a:lstStyle/>
                    <a:p>
                      <a:pPr algn="l"/>
                      <a:r>
                        <a:rPr kumimoji="1" lang="ja-JP" altLang="en-US" sz="1400" dirty="0" smtClean="0">
                          <a:solidFill>
                            <a:schemeClr val="tx1"/>
                          </a:solidFill>
                        </a:rPr>
                        <a:t>国際会議開催件数</a:t>
                      </a:r>
                      <a:endParaRPr kumimoji="1" lang="en-US" altLang="ja-JP" sz="1400" dirty="0" smtClean="0">
                        <a:solidFill>
                          <a:schemeClr val="tx1"/>
                        </a:solidFill>
                      </a:endParaRPr>
                    </a:p>
                    <a:p>
                      <a:pPr algn="l"/>
                      <a:r>
                        <a:rPr kumimoji="1" lang="ja-JP" altLang="en-US" sz="1400" dirty="0" smtClean="0">
                          <a:solidFill>
                            <a:schemeClr val="tx1"/>
                          </a:solidFill>
                        </a:rPr>
                        <a:t>　　　　　　　　　（件）</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35</a:t>
                      </a:r>
                    </a:p>
                    <a:p>
                      <a:pPr algn="r"/>
                      <a:r>
                        <a:rPr kumimoji="1" lang="ja-JP" altLang="en-US" sz="1200" dirty="0" smtClean="0">
                          <a:solidFill>
                            <a:schemeClr val="tx1"/>
                          </a:solidFill>
                        </a:rPr>
                        <a:t>（</a:t>
                      </a:r>
                      <a:r>
                        <a:rPr kumimoji="1" lang="en-US" altLang="ja-JP" sz="1200" dirty="0" smtClean="0">
                          <a:solidFill>
                            <a:schemeClr val="tx1"/>
                          </a:solidFill>
                        </a:rPr>
                        <a:t>30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40</a:t>
                      </a:r>
                    </a:p>
                    <a:p>
                      <a:pPr algn="r"/>
                      <a:r>
                        <a:rPr kumimoji="1" lang="ja-JP" altLang="en-US" sz="1200" dirty="0" smtClean="0">
                          <a:solidFill>
                            <a:schemeClr val="tx1"/>
                          </a:solidFill>
                        </a:rPr>
                        <a:t>（</a:t>
                      </a:r>
                      <a:r>
                        <a:rPr kumimoji="1" lang="en-US" altLang="ja-JP" sz="1200" dirty="0" smtClean="0">
                          <a:solidFill>
                            <a:schemeClr val="tx1"/>
                          </a:solidFill>
                        </a:rPr>
                        <a:t>35</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58</a:t>
                      </a:r>
                    </a:p>
                    <a:p>
                      <a:pPr algn="r"/>
                      <a:r>
                        <a:rPr kumimoji="1" lang="ja-JP" altLang="en-US" sz="1200" dirty="0" smtClean="0">
                          <a:solidFill>
                            <a:schemeClr val="tx1"/>
                          </a:solidFill>
                        </a:rPr>
                        <a:t>（</a:t>
                      </a:r>
                      <a:r>
                        <a:rPr kumimoji="1" lang="en-US" altLang="ja-JP" sz="1200" dirty="0" smtClean="0">
                          <a:solidFill>
                            <a:schemeClr val="tx1"/>
                          </a:solidFill>
                        </a:rPr>
                        <a:t>40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57</a:t>
                      </a:r>
                    </a:p>
                    <a:p>
                      <a:pPr algn="r"/>
                      <a:r>
                        <a:rPr kumimoji="1" lang="ja-JP" altLang="en-US" sz="1200" dirty="0" smtClean="0">
                          <a:solidFill>
                            <a:schemeClr val="tx1"/>
                          </a:solidFill>
                        </a:rPr>
                        <a:t>（</a:t>
                      </a:r>
                      <a:r>
                        <a:rPr kumimoji="1" lang="en-US" altLang="ja-JP" sz="1200" dirty="0" smtClean="0">
                          <a:solidFill>
                            <a:schemeClr val="tx1"/>
                          </a:solidFill>
                        </a:rPr>
                        <a:t>50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64</a:t>
                      </a:r>
                      <a:r>
                        <a:rPr kumimoji="1" lang="ja-JP" altLang="en-US" sz="1200" dirty="0" smtClean="0">
                          <a:solidFill>
                            <a:schemeClr val="tx1"/>
                          </a:solidFill>
                        </a:rPr>
                        <a:t>（</a:t>
                      </a:r>
                      <a:r>
                        <a:rPr kumimoji="1" lang="en-US" altLang="ja-JP" sz="1200" dirty="0" smtClean="0">
                          <a:solidFill>
                            <a:schemeClr val="tx1"/>
                          </a:solidFill>
                        </a:rPr>
                        <a:t>60</a:t>
                      </a:r>
                      <a:r>
                        <a:rPr kumimoji="1" lang="ja-JP" altLang="en-US"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70</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459887"/>
                  </a:ext>
                </a:extLst>
              </a:tr>
              <a:tr h="493546">
                <a:tc>
                  <a:txBody>
                    <a:bodyPr/>
                    <a:lstStyle/>
                    <a:p>
                      <a:pPr algn="l"/>
                      <a:r>
                        <a:rPr kumimoji="1" lang="ja-JP" altLang="en-US" sz="1200" dirty="0" smtClean="0">
                          <a:solidFill>
                            <a:schemeClr val="bg1"/>
                          </a:solidFill>
                        </a:rPr>
                        <a:t>国際会議   </a:t>
                      </a:r>
                      <a:r>
                        <a:rPr kumimoji="1" lang="ja-JP" altLang="en-US" sz="1200" dirty="0" smtClean="0">
                          <a:solidFill>
                            <a:schemeClr val="tx1"/>
                          </a:solidFill>
                        </a:rPr>
                        <a:t>成約件数</a:t>
                      </a:r>
                      <a:endParaRPr kumimoji="1" lang="en-US" altLang="ja-JP" sz="1200" dirty="0" smtClean="0">
                        <a:solidFill>
                          <a:schemeClr val="tx1"/>
                        </a:solidFill>
                      </a:endParaRPr>
                    </a:p>
                    <a:p>
                      <a:pPr algn="r"/>
                      <a:r>
                        <a:rPr kumimoji="1" lang="ja-JP" altLang="en-US" sz="1200" dirty="0" smtClean="0">
                          <a:solidFill>
                            <a:schemeClr val="tx1"/>
                          </a:solidFill>
                        </a:rPr>
                        <a:t>（件）</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55</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958131"/>
                  </a:ext>
                </a:extLst>
              </a:tr>
              <a:tr h="50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売上（施設</a:t>
                      </a:r>
                      <a:r>
                        <a:rPr kumimoji="1" lang="en-US" altLang="ja-JP" sz="1400" dirty="0" smtClean="0">
                          <a:solidFill>
                            <a:schemeClr val="tx1"/>
                          </a:solidFill>
                        </a:rPr>
                        <a:t>+</a:t>
                      </a:r>
                      <a:r>
                        <a:rPr kumimoji="1" lang="ja-JP" altLang="en-US" sz="1400" dirty="0" smtClean="0">
                          <a:solidFill>
                            <a:schemeClr val="tx1"/>
                          </a:solidFill>
                        </a:rPr>
                        <a:t>ｻｰﾋﾞｽ）</a:t>
                      </a:r>
                      <a:endParaRPr kumimoji="1" lang="en-US" altLang="ja-JP" sz="1400" dirty="0" smtClean="0">
                        <a:solidFill>
                          <a:schemeClr val="tx1"/>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（百万円）</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i="1" dirty="0" smtClean="0">
                          <a:solidFill>
                            <a:schemeClr val="tx1"/>
                          </a:solidFill>
                        </a:rPr>
                        <a:t>1,450</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1,662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1,836</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1,806</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1,852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dirty="0" smtClean="0">
                          <a:solidFill>
                            <a:schemeClr val="tx1"/>
                          </a:solidFill>
                        </a:rPr>
                        <a:t>1,977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2,101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2,113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2,124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2,157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2,157</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7846515"/>
                  </a:ext>
                </a:extLst>
              </a:tr>
              <a:tr h="507901">
                <a:tc>
                  <a:txBody>
                    <a:bodyPr/>
                    <a:lstStyle/>
                    <a:p>
                      <a:r>
                        <a:rPr kumimoji="1" lang="ja-JP" altLang="en-US" sz="1400" dirty="0" smtClean="0">
                          <a:solidFill>
                            <a:schemeClr val="tx1"/>
                          </a:solidFill>
                        </a:rPr>
                        <a:t>営業利益</a:t>
                      </a:r>
                      <a:endParaRPr kumimoji="1" lang="en-US" altLang="ja-JP" sz="1400" dirty="0" smtClean="0">
                        <a:solidFill>
                          <a:schemeClr val="tx1"/>
                        </a:solidFill>
                      </a:endParaRPr>
                    </a:p>
                    <a:p>
                      <a:pPr algn="r"/>
                      <a:r>
                        <a:rPr kumimoji="1" lang="ja-JP" altLang="en-US" sz="1400" dirty="0" smtClean="0">
                          <a:solidFill>
                            <a:schemeClr val="tx1"/>
                          </a:solidFill>
                        </a:rPr>
                        <a:t>（百万円）</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i="1" dirty="0" smtClean="0">
                          <a:solidFill>
                            <a:schemeClr val="tx1"/>
                          </a:solidFill>
                        </a:rPr>
                        <a:t>△</a:t>
                      </a:r>
                      <a:r>
                        <a:rPr kumimoji="1" lang="en-US" altLang="ja-JP" sz="1200" i="1" dirty="0" smtClean="0">
                          <a:solidFill>
                            <a:schemeClr val="tx1"/>
                          </a:solidFill>
                        </a:rPr>
                        <a:t>266</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ja-JP" altLang="en-US" sz="1200" i="1" dirty="0" smtClean="0">
                          <a:solidFill>
                            <a:schemeClr val="tx1"/>
                          </a:solidFill>
                        </a:rPr>
                        <a:t>△</a:t>
                      </a:r>
                      <a:r>
                        <a:rPr kumimoji="1" lang="en-US" altLang="ja-JP" sz="1200" i="1" dirty="0" smtClean="0">
                          <a:solidFill>
                            <a:schemeClr val="tx1"/>
                          </a:solidFill>
                        </a:rPr>
                        <a:t>119</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21</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12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dirty="0" smtClean="0">
                          <a:solidFill>
                            <a:schemeClr val="tx1"/>
                          </a:solidFill>
                        </a:rPr>
                        <a:t>31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35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51</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9059048"/>
                  </a:ext>
                </a:extLst>
              </a:tr>
              <a:tr h="507901">
                <a:tc>
                  <a:txBody>
                    <a:bodyPr/>
                    <a:lstStyle/>
                    <a:p>
                      <a:r>
                        <a:rPr kumimoji="1" lang="ja-JP" altLang="en-US" sz="1400" dirty="0" smtClean="0">
                          <a:solidFill>
                            <a:schemeClr val="tx1"/>
                          </a:solidFill>
                        </a:rPr>
                        <a:t>経常利益</a:t>
                      </a:r>
                      <a:endParaRPr kumimoji="1" lang="en-US" altLang="ja-JP" sz="1400" dirty="0" smtClean="0">
                        <a:solidFill>
                          <a:schemeClr val="tx1"/>
                        </a:solidFill>
                      </a:endParaRPr>
                    </a:p>
                    <a:p>
                      <a:pPr algn="r"/>
                      <a:r>
                        <a:rPr kumimoji="1" lang="ja-JP" altLang="en-US" sz="1400" dirty="0" smtClean="0">
                          <a:solidFill>
                            <a:schemeClr val="tx1"/>
                          </a:solidFill>
                        </a:rPr>
                        <a:t>（百万円）</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dirty="0" smtClean="0">
                          <a:solidFill>
                            <a:schemeClr val="tx1"/>
                          </a:solidFill>
                        </a:rPr>
                        <a:t>△</a:t>
                      </a:r>
                      <a:r>
                        <a:rPr kumimoji="1" lang="en-US" altLang="ja-JP" sz="1200" dirty="0" smtClean="0">
                          <a:solidFill>
                            <a:schemeClr val="tx1"/>
                          </a:solidFill>
                        </a:rPr>
                        <a:t>222</a:t>
                      </a:r>
                    </a:p>
                    <a:p>
                      <a:pPr algn="r"/>
                      <a:r>
                        <a:rPr kumimoji="1" lang="ja-JP" altLang="en-US" sz="1000" dirty="0" smtClean="0">
                          <a:solidFill>
                            <a:schemeClr val="tx1"/>
                          </a:solidFill>
                        </a:rPr>
                        <a:t>（△</a:t>
                      </a:r>
                      <a:r>
                        <a:rPr kumimoji="1" lang="en-US" altLang="ja-JP" sz="1000" dirty="0" smtClean="0">
                          <a:solidFill>
                            <a:schemeClr val="tx1"/>
                          </a:solidFill>
                        </a:rPr>
                        <a:t>74</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a:t>
                      </a:r>
                      <a:r>
                        <a:rPr kumimoji="1" lang="en-US" altLang="ja-JP" sz="1200" dirty="0" smtClean="0">
                          <a:solidFill>
                            <a:schemeClr val="tx1"/>
                          </a:solidFill>
                        </a:rPr>
                        <a:t>81</a:t>
                      </a:r>
                      <a:r>
                        <a:rPr kumimoji="1" lang="ja-JP" altLang="en-US" sz="1000" dirty="0" smtClean="0">
                          <a:solidFill>
                            <a:schemeClr val="tx1"/>
                          </a:solidFill>
                        </a:rPr>
                        <a:t>（△</a:t>
                      </a:r>
                      <a:r>
                        <a:rPr kumimoji="1" lang="en-US" altLang="ja-JP" sz="1000" dirty="0" smtClean="0">
                          <a:solidFill>
                            <a:schemeClr val="tx1"/>
                          </a:solidFill>
                        </a:rPr>
                        <a:t>48</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50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28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58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48</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12</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i="1" dirty="0" smtClean="0">
                          <a:solidFill>
                            <a:schemeClr val="tx1"/>
                          </a:solidFill>
                        </a:rPr>
                        <a:t>67</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68</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62</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59</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75</a:t>
                      </a:r>
                      <a:endParaRPr kumimoji="1" lang="ja-JP" altLang="en-US" sz="1200" i="1"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i="1" dirty="0" smtClean="0">
                          <a:solidFill>
                            <a:schemeClr val="tx1"/>
                          </a:solidFill>
                        </a:rPr>
                        <a:t>75</a:t>
                      </a:r>
                      <a:endParaRPr kumimoji="1" lang="ja-JP" altLang="en-US" sz="1200" i="1"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3774244"/>
                  </a:ext>
                </a:extLst>
              </a:tr>
              <a:tr h="493546">
                <a:tc>
                  <a:txBody>
                    <a:bodyPr/>
                    <a:lstStyle/>
                    <a:p>
                      <a:pPr algn="l"/>
                      <a:r>
                        <a:rPr kumimoji="1" lang="ja-JP" altLang="en-US" sz="1150" dirty="0" smtClean="0">
                          <a:solidFill>
                            <a:schemeClr val="tx1"/>
                          </a:solidFill>
                        </a:rPr>
                        <a:t>主要３施設日数稼働率</a:t>
                      </a:r>
                      <a:endParaRPr kumimoji="1" lang="en-US" altLang="ja-JP" sz="1150" dirty="0" smtClean="0">
                        <a:solidFill>
                          <a:schemeClr val="tx1"/>
                        </a:solidFill>
                      </a:endParaRPr>
                    </a:p>
                    <a:p>
                      <a:pPr algn="l"/>
                      <a:r>
                        <a:rPr kumimoji="1" lang="ja-JP" altLang="en-US" sz="1400" dirty="0" smtClean="0">
                          <a:solidFill>
                            <a:schemeClr val="tx1"/>
                          </a:solidFill>
                        </a:rPr>
                        <a:t>　　　　　　　　　（％）</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74.0</a:t>
                      </a:r>
                    </a:p>
                    <a:p>
                      <a:pPr algn="r"/>
                      <a:r>
                        <a:rPr kumimoji="1" lang="ja-JP" altLang="en-US" sz="1000" dirty="0" smtClean="0">
                          <a:solidFill>
                            <a:schemeClr val="tx1"/>
                          </a:solidFill>
                        </a:rPr>
                        <a:t>（</a:t>
                      </a:r>
                      <a:r>
                        <a:rPr kumimoji="1" lang="en-US" altLang="ja-JP" sz="1000" dirty="0" smtClean="0">
                          <a:solidFill>
                            <a:schemeClr val="tx1"/>
                          </a:solidFill>
                        </a:rPr>
                        <a:t>82.0</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81.9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84.0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85.6</a:t>
                      </a:r>
                    </a:p>
                    <a:p>
                      <a:pPr algn="r"/>
                      <a:r>
                        <a:rPr kumimoji="1" lang="ja-JP" altLang="en-US" sz="1000" dirty="0" smtClean="0">
                          <a:solidFill>
                            <a:schemeClr val="tx1"/>
                          </a:solidFill>
                        </a:rPr>
                        <a:t>（</a:t>
                      </a:r>
                      <a:r>
                        <a:rPr kumimoji="1" lang="en-US" altLang="ja-JP" sz="1000" dirty="0" smtClean="0">
                          <a:solidFill>
                            <a:schemeClr val="tx1"/>
                          </a:solidFill>
                        </a:rPr>
                        <a:t>86.0</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83.1</a:t>
                      </a:r>
                    </a:p>
                    <a:p>
                      <a:pPr algn="r"/>
                      <a:r>
                        <a:rPr kumimoji="1" lang="ja-JP" altLang="en-US" sz="1000" dirty="0" smtClean="0">
                          <a:solidFill>
                            <a:schemeClr val="tx1"/>
                          </a:solidFill>
                        </a:rPr>
                        <a:t>（</a:t>
                      </a:r>
                      <a:r>
                        <a:rPr kumimoji="1" lang="en-US" altLang="ja-JP" sz="1000" dirty="0" smtClean="0">
                          <a:solidFill>
                            <a:schemeClr val="tx1"/>
                          </a:solidFill>
                        </a:rPr>
                        <a:t>88.0</a:t>
                      </a:r>
                      <a:r>
                        <a:rPr kumimoji="1" lang="ja-JP" altLang="en-US" sz="1000" dirty="0" smtClean="0">
                          <a:solidFill>
                            <a:schemeClr val="tx1"/>
                          </a:solidFill>
                        </a:rPr>
                        <a:t>）</a:t>
                      </a:r>
                      <a:endParaRPr kumimoji="1" lang="ja-JP" altLang="en-US" sz="10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86.2</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90.0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86.9</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87.3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87.3</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9987267"/>
                  </a:ext>
                </a:extLst>
              </a:tr>
              <a:tr h="493546">
                <a:tc>
                  <a:txBody>
                    <a:bodyPr/>
                    <a:lstStyle/>
                    <a:p>
                      <a:pPr algn="l"/>
                      <a:r>
                        <a:rPr kumimoji="1" lang="ja-JP" altLang="en-US" sz="1150" dirty="0" smtClean="0">
                          <a:solidFill>
                            <a:schemeClr val="tx1"/>
                          </a:solidFill>
                        </a:rPr>
                        <a:t>            全館単位稼働率 </a:t>
                      </a:r>
                      <a:endParaRPr kumimoji="1" lang="en-US" altLang="ja-JP" sz="1150" dirty="0" smtClean="0">
                        <a:solidFill>
                          <a:schemeClr val="tx1"/>
                        </a:solidFill>
                      </a:endParaRPr>
                    </a:p>
                    <a:p>
                      <a:pPr algn="r"/>
                      <a:r>
                        <a:rPr kumimoji="1" lang="ja-JP" altLang="en-US" sz="1150" dirty="0" smtClean="0">
                          <a:solidFill>
                            <a:schemeClr val="tx1"/>
                          </a:solidFill>
                        </a:rPr>
                        <a:t>（％）</a:t>
                      </a:r>
                      <a:endParaRPr kumimoji="1" lang="ja-JP" altLang="en-US" sz="115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43.5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42.0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51.3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41.1</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41.3</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41.4</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41.5</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41.7</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7618453"/>
                  </a:ext>
                </a:extLst>
              </a:tr>
              <a:tr h="50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お客様不満足度</a:t>
                      </a:r>
                      <a:endParaRPr kumimoji="1" lang="en-US" altLang="ja-JP" sz="14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6.6</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5.7</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7.9</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5.2</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5.0</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7.5</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36948"/>
                  </a:ext>
                </a:extLst>
              </a:tr>
              <a:tr h="50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お客様満足度（再利用の意思）　（％）</a:t>
                      </a:r>
                      <a:endParaRPr kumimoji="1" lang="ja-JP" altLang="en-US" sz="14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endParaRPr kumimoji="1" lang="ja-JP" altLang="en-US" sz="1200" dirty="0" smtClean="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98.0</a:t>
                      </a:r>
                      <a:endParaRPr kumimoji="1" lang="ja-JP" altLang="en-US" sz="1200" dirty="0">
                        <a:solidFill>
                          <a:schemeClr val="tx1"/>
                        </a:solidFill>
                      </a:endParaRPr>
                    </a:p>
                  </a:txBody>
                  <a:tcPr marL="91431" marR="91431" marT="45697" marB="45697"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7593693"/>
                  </a:ext>
                </a:extLst>
              </a:tr>
            </a:tbl>
          </a:graphicData>
        </a:graphic>
      </p:graphicFrame>
      <p:sp>
        <p:nvSpPr>
          <p:cNvPr id="4218" name="テキスト ボックス 3"/>
          <p:cNvSpPr txBox="1">
            <a:spLocks noChangeArrowheads="1"/>
          </p:cNvSpPr>
          <p:nvPr/>
        </p:nvSpPr>
        <p:spPr bwMode="auto">
          <a:xfrm>
            <a:off x="468313" y="5847358"/>
            <a:ext cx="817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t>（注）</a:t>
            </a:r>
            <a:r>
              <a:rPr lang="en-US" altLang="ja-JP" sz="1200" dirty="0"/>
              <a:t>2014</a:t>
            </a:r>
            <a:r>
              <a:rPr lang="ja-JP" altLang="en-US" sz="1200" dirty="0"/>
              <a:t>年度から</a:t>
            </a:r>
            <a:r>
              <a:rPr lang="en-US" altLang="ja-JP" sz="1200" dirty="0"/>
              <a:t>2018</a:t>
            </a:r>
            <a:r>
              <a:rPr lang="ja-JP" altLang="en-US" sz="1200" dirty="0"/>
              <a:t>年度の（　）内は前中期経営計画の数値目標。売上及び営業利益は数値目標とされていない。また、</a:t>
            </a:r>
            <a:endParaRPr lang="en-US" altLang="ja-JP" sz="1200" dirty="0"/>
          </a:p>
          <a:p>
            <a:pPr>
              <a:spcBef>
                <a:spcPct val="0"/>
              </a:spcBef>
              <a:buFontTx/>
              <a:buNone/>
            </a:pPr>
            <a:r>
              <a:rPr lang="ja-JP" altLang="en-US" sz="1200" dirty="0"/>
              <a:t>　今回の中長期経営計画では経常利益は数値目標としていない。</a:t>
            </a:r>
            <a:endParaRPr lang="en-US" altLang="ja-JP" sz="12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432</Words>
  <Application>Microsoft Office PowerPoint</Application>
  <PresentationFormat>画面に合わせる (4:3)</PresentationFormat>
  <Paragraphs>255</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HGSｺﾞｼｯｸM</vt:lpstr>
      <vt:lpstr>HG丸ｺﾞｼｯｸM-PRO</vt:lpstr>
      <vt:lpstr>Meiryo UI</vt:lpstr>
      <vt:lpstr>ＭＳ Ｐゴシック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2019-05-29T06:48:18Z</dcterms:created>
  <dcterms:modified xsi:type="dcterms:W3CDTF">2019-05-29T06:48:34Z</dcterms:modified>
</cp:coreProperties>
</file>