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drawings/drawing6.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0.xml" ContentType="application/vnd.openxmlformats-officedocument.drawingml.chart+xml"/>
  <Override PartName="/ppt/drawings/drawing7.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handoutMasterIdLst>
    <p:handoutMasterId r:id="rId46"/>
  </p:handoutMasterIdLst>
  <p:sldIdLst>
    <p:sldId id="287" r:id="rId2"/>
    <p:sldId id="283" r:id="rId3"/>
    <p:sldId id="304" r:id="rId4"/>
    <p:sldId id="305" r:id="rId5"/>
    <p:sldId id="325" r:id="rId6"/>
    <p:sldId id="300" r:id="rId7"/>
    <p:sldId id="365" r:id="rId8"/>
    <p:sldId id="347" r:id="rId9"/>
    <p:sldId id="373" r:id="rId10"/>
    <p:sldId id="354" r:id="rId11"/>
    <p:sldId id="355" r:id="rId12"/>
    <p:sldId id="372" r:id="rId13"/>
    <p:sldId id="366" r:id="rId14"/>
    <p:sldId id="349" r:id="rId15"/>
    <p:sldId id="364" r:id="rId16"/>
    <p:sldId id="359" r:id="rId17"/>
    <p:sldId id="375" r:id="rId18"/>
    <p:sldId id="385" r:id="rId19"/>
    <p:sldId id="367" r:id="rId20"/>
    <p:sldId id="338" r:id="rId21"/>
    <p:sldId id="356" r:id="rId22"/>
    <p:sldId id="362" r:id="rId23"/>
    <p:sldId id="379" r:id="rId24"/>
    <p:sldId id="380" r:id="rId25"/>
    <p:sldId id="334" r:id="rId26"/>
    <p:sldId id="358" r:id="rId27"/>
    <p:sldId id="363" r:id="rId28"/>
    <p:sldId id="381" r:id="rId29"/>
    <p:sldId id="342" r:id="rId30"/>
    <p:sldId id="360" r:id="rId31"/>
    <p:sldId id="353" r:id="rId32"/>
    <p:sldId id="371" r:id="rId33"/>
    <p:sldId id="343" r:id="rId34"/>
    <p:sldId id="368" r:id="rId35"/>
    <p:sldId id="288" r:id="rId36"/>
    <p:sldId id="387" r:id="rId37"/>
    <p:sldId id="376" r:id="rId38"/>
    <p:sldId id="386" r:id="rId39"/>
    <p:sldId id="377" r:id="rId40"/>
    <p:sldId id="384" r:id="rId41"/>
    <p:sldId id="388" r:id="rId42"/>
    <p:sldId id="389" r:id="rId43"/>
    <p:sldId id="390" r:id="rId44"/>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CCFF"/>
    <a:srgbClr val="FFFF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333" autoAdjust="0"/>
  </p:normalViewPr>
  <p:slideViewPr>
    <p:cSldViewPr>
      <p:cViewPr varScale="1">
        <p:scale>
          <a:sx n="60" d="100"/>
          <a:sy n="60" d="100"/>
        </p:scale>
        <p:origin x="125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______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28484" cap="rnd">
              <a:solidFill>
                <a:schemeClr val="accent2"/>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3"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Sheet1!$B$2:$B$6</c:f>
              <c:numCache>
                <c:formatCode>General</c:formatCode>
                <c:ptCount val="5"/>
                <c:pt idx="0">
                  <c:v>30</c:v>
                </c:pt>
                <c:pt idx="1">
                  <c:v>35</c:v>
                </c:pt>
                <c:pt idx="2">
                  <c:v>40</c:v>
                </c:pt>
                <c:pt idx="3">
                  <c:v>50</c:v>
                </c:pt>
                <c:pt idx="4">
                  <c:v>60</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目標</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General</c:formatCode>
                      <c:ptCount val="5"/>
                      <c:pt idx="0">
                        <c:v>2014</c:v>
                      </c:pt>
                      <c:pt idx="1">
                        <c:v>2015</c:v>
                      </c:pt>
                      <c:pt idx="2">
                        <c:v>2016</c:v>
                      </c:pt>
                      <c:pt idx="3">
                        <c:v>2017</c:v>
                      </c:pt>
                      <c:pt idx="4">
                        <c:v>2018</c:v>
                      </c:pt>
                    </c:numCache>
                  </c:numRef>
                </c15:cat>
              </c15:filteredCategoryTitle>
            </c:ext>
            <c:ext xmlns:c16="http://schemas.microsoft.com/office/drawing/2014/chart" uri="{C3380CC4-5D6E-409C-BE32-E72D297353CC}">
              <c16:uniqueId val="{00000000-A8D8-46C7-A855-FE0097FEB0CE}"/>
            </c:ext>
          </c:extLst>
        </c:ser>
        <c:ser>
          <c:idx val="1"/>
          <c:order val="1"/>
          <c:spPr>
            <a:ln w="28484" cap="rnd">
              <a:solidFill>
                <a:srgbClr val="0070C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3"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Sheet1!$C$2:$C$6</c:f>
              <c:numCache>
                <c:formatCode>General</c:formatCode>
                <c:ptCount val="5"/>
                <c:pt idx="0">
                  <c:v>35</c:v>
                </c:pt>
                <c:pt idx="1">
                  <c:v>40</c:v>
                </c:pt>
                <c:pt idx="2">
                  <c:v>58</c:v>
                </c:pt>
                <c:pt idx="3">
                  <c:v>57</c:v>
                </c:pt>
                <c:pt idx="4">
                  <c:v>64</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実績</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General</c:formatCode>
                      <c:ptCount val="5"/>
                      <c:pt idx="0">
                        <c:v>2014</c:v>
                      </c:pt>
                      <c:pt idx="1">
                        <c:v>2015</c:v>
                      </c:pt>
                      <c:pt idx="2">
                        <c:v>2016</c:v>
                      </c:pt>
                      <c:pt idx="3">
                        <c:v>2017</c:v>
                      </c:pt>
                      <c:pt idx="4">
                        <c:v>2018</c:v>
                      </c:pt>
                    </c:numCache>
                  </c:numRef>
                </c15:cat>
              </c15:filteredCategoryTitle>
            </c:ext>
            <c:ext xmlns:c16="http://schemas.microsoft.com/office/drawing/2014/chart" uri="{C3380CC4-5D6E-409C-BE32-E72D297353CC}">
              <c16:uniqueId val="{00000001-A8D8-46C7-A855-FE0097FEB0CE}"/>
            </c:ext>
          </c:extLst>
        </c:ser>
        <c:dLbls>
          <c:showLegendKey val="0"/>
          <c:showVal val="0"/>
          <c:showCatName val="0"/>
          <c:showSerName val="0"/>
          <c:showPercent val="0"/>
          <c:showBubbleSize val="0"/>
        </c:dLbls>
        <c:smooth val="0"/>
        <c:axId val="846331312"/>
        <c:axId val="1"/>
      </c:lineChart>
      <c:catAx>
        <c:axId val="846331312"/>
        <c:scaling>
          <c:orientation val="minMax"/>
        </c:scaling>
        <c:delete val="0"/>
        <c:axPos val="b"/>
        <c:numFmt formatCode="General" sourceLinked="1"/>
        <c:majorTickMark val="none"/>
        <c:minorTickMark val="none"/>
        <c:tickLblPos val="nextTo"/>
        <c:spPr>
          <a:noFill/>
          <a:ln w="9495" cap="flat" cmpd="sng" algn="ctr">
            <a:solidFill>
              <a:schemeClr val="tx1">
                <a:lumMod val="15000"/>
                <a:lumOff val="85000"/>
              </a:schemeClr>
            </a:solidFill>
            <a:round/>
          </a:ln>
          <a:effectLst/>
        </c:spPr>
        <c:txPr>
          <a:bodyPr rot="-60000000" spcFirstLastPara="1" vertOverflow="ellipsis" vert="horz" wrap="square" anchor="ctr" anchorCtr="1"/>
          <a:lstStyle/>
          <a:p>
            <a:pPr>
              <a:defRPr sz="1193"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min val="20"/>
        </c:scaling>
        <c:delete val="0"/>
        <c:axPos val="l"/>
        <c:majorGridlines>
          <c:spPr>
            <a:ln w="949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3" b="0" i="0" u="none" strike="noStrike" kern="1200" baseline="0">
                <a:solidFill>
                  <a:schemeClr val="tx1">
                    <a:lumMod val="65000"/>
                    <a:lumOff val="35000"/>
                  </a:schemeClr>
                </a:solidFill>
                <a:latin typeface="+mn-lt"/>
                <a:ea typeface="+mn-ea"/>
                <a:cs typeface="+mn-cs"/>
              </a:defRPr>
            </a:pPr>
            <a:endParaRPr lang="ja-JP"/>
          </a:p>
        </c:txPr>
        <c:crossAx val="846331312"/>
        <c:crosses val="autoZero"/>
        <c:crossBetween val="between"/>
      </c:valAx>
      <c:spPr>
        <a:noFill/>
        <a:ln w="25319">
          <a:noFill/>
        </a:ln>
      </c:spPr>
    </c:plotArea>
    <c:legend>
      <c:legendPos val="b"/>
      <c:layout/>
      <c:overlay val="0"/>
      <c:spPr>
        <a:noFill/>
        <a:ln>
          <a:noFill/>
        </a:ln>
        <a:effectLst/>
      </c:spPr>
      <c:txPr>
        <a:bodyPr rot="0" spcFirstLastPara="1" vertOverflow="ellipsis" vert="horz" wrap="square" anchor="ctr" anchorCtr="1"/>
        <a:lstStyle/>
        <a:p>
          <a:pPr>
            <a:defRPr sz="1193"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ja-JP" altLang="en-US" dirty="0" smtClean="0"/>
              <a:t>中長期収支計画</a:t>
            </a:r>
            <a:endParaRPr lang="ja-JP" altLang="en-US" dirty="0"/>
          </a:p>
        </c:rich>
      </c:tx>
      <c:layout/>
      <c:overlay val="0"/>
      <c:spPr>
        <a:noFill/>
        <a:ln>
          <a:noFill/>
        </a:ln>
        <a:effectLst/>
      </c:spPr>
    </c:title>
    <c:autoTitleDeleted val="0"/>
    <c:plotArea>
      <c:layout/>
      <c:barChart>
        <c:barDir val="col"/>
        <c:grouping val="clustered"/>
        <c:varyColors val="0"/>
        <c:ser>
          <c:idx val="0"/>
          <c:order val="0"/>
          <c:spPr>
            <a:solidFill>
              <a:schemeClr val="tx2">
                <a:lumMod val="40000"/>
                <a:lumOff val="60000"/>
              </a:schemeClr>
            </a:solidFill>
            <a:ln>
              <a:noFill/>
            </a:ln>
            <a:effectLst/>
          </c:spPr>
          <c:invertIfNegative val="0"/>
          <c:dLbls>
            <c:dLbl>
              <c:idx val="0"/>
              <c:layout>
                <c:manualLayout>
                  <c:x val="-4.1666666666666666E-3"/>
                  <c:y val="-1.874999999999999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CCF-4843-B07A-B6339F5BC3B4}"/>
                </c:ext>
              </c:extLst>
            </c:dLbl>
            <c:spPr>
              <a:noFill/>
              <a:ln>
                <a:noFill/>
              </a:ln>
              <a:effectLst/>
            </c:spPr>
            <c:txPr>
              <a:bodyPr rot="0" spcFirstLastPara="1" vertOverflow="ellipsis" vert="horz" wrap="square" lIns="38100" tIns="19050" rIns="38100" bIns="19050" anchor="ctr" anchorCtr="1">
                <a:spAutoFit/>
              </a:bodyPr>
              <a:lstStyle/>
              <a:p>
                <a:pPr>
                  <a:defRPr sz="1196"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Sheet1!$B$2:$B$9</c:f>
              <c:numCache>
                <c:formatCode>#,##0_ </c:formatCode>
                <c:ptCount val="8"/>
                <c:pt idx="0">
                  <c:v>2067</c:v>
                </c:pt>
                <c:pt idx="1">
                  <c:v>2285</c:v>
                </c:pt>
                <c:pt idx="2">
                  <c:v>2409</c:v>
                </c:pt>
                <c:pt idx="3">
                  <c:v>2421</c:v>
                </c:pt>
                <c:pt idx="4">
                  <c:v>2432</c:v>
                </c:pt>
                <c:pt idx="5">
                  <c:v>2465</c:v>
                </c:pt>
                <c:pt idx="7">
                  <c:v>2465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売上高（地代含む）</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2018</c:v>
                      </c:pt>
                      <c:pt idx="1">
                        <c:v>2019</c:v>
                      </c:pt>
                      <c:pt idx="2">
                        <c:v>2020</c:v>
                      </c:pt>
                      <c:pt idx="3">
                        <c:v>2021</c:v>
                      </c:pt>
                      <c:pt idx="4">
                        <c:v>2022</c:v>
                      </c:pt>
                      <c:pt idx="5">
                        <c:v>2023</c:v>
                      </c:pt>
                      <c:pt idx="7">
                        <c:v>2028</c:v>
                      </c:pt>
                    </c:numCache>
                  </c:numRef>
                </c15:cat>
              </c15:filteredCategoryTitle>
            </c:ext>
            <c:ext xmlns:c16="http://schemas.microsoft.com/office/drawing/2014/chart" uri="{C3380CC4-5D6E-409C-BE32-E72D297353CC}">
              <c16:uniqueId val="{00000001-7CCF-4843-B07A-B6339F5BC3B4}"/>
            </c:ext>
          </c:extLst>
        </c:ser>
        <c:ser>
          <c:idx val="1"/>
          <c:order val="1"/>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6"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Sheet1!$C$2:$C$9</c:f>
              <c:numCache>
                <c:formatCode>#,##0_ </c:formatCode>
                <c:ptCount val="8"/>
                <c:pt idx="0">
                  <c:v>2055</c:v>
                </c:pt>
                <c:pt idx="1">
                  <c:v>2254</c:v>
                </c:pt>
                <c:pt idx="2">
                  <c:v>2373</c:v>
                </c:pt>
                <c:pt idx="3">
                  <c:v>2385</c:v>
                </c:pt>
                <c:pt idx="4">
                  <c:v>2397</c:v>
                </c:pt>
                <c:pt idx="5">
                  <c:v>2414</c:v>
                </c:pt>
                <c:pt idx="7">
                  <c:v>2414</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営業費用</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2018</c:v>
                      </c:pt>
                      <c:pt idx="1">
                        <c:v>2019</c:v>
                      </c:pt>
                      <c:pt idx="2">
                        <c:v>2020</c:v>
                      </c:pt>
                      <c:pt idx="3">
                        <c:v>2021</c:v>
                      </c:pt>
                      <c:pt idx="4">
                        <c:v>2022</c:v>
                      </c:pt>
                      <c:pt idx="5">
                        <c:v>2023</c:v>
                      </c:pt>
                      <c:pt idx="7">
                        <c:v>2028</c:v>
                      </c:pt>
                    </c:numCache>
                  </c:numRef>
                </c15:cat>
              </c15:filteredCategoryTitle>
            </c:ext>
            <c:ext xmlns:c16="http://schemas.microsoft.com/office/drawing/2014/chart" uri="{C3380CC4-5D6E-409C-BE32-E72D297353CC}">
              <c16:uniqueId val="{00000002-7CCF-4843-B07A-B6339F5BC3B4}"/>
            </c:ext>
          </c:extLst>
        </c:ser>
        <c:dLbls>
          <c:showLegendKey val="0"/>
          <c:showVal val="0"/>
          <c:showCatName val="0"/>
          <c:showSerName val="0"/>
          <c:showPercent val="0"/>
          <c:showBubbleSize val="0"/>
        </c:dLbls>
        <c:gapWidth val="150"/>
        <c:axId val="1594906239"/>
        <c:axId val="1"/>
      </c:barChart>
      <c:catAx>
        <c:axId val="1594906239"/>
        <c:scaling>
          <c:orientation val="minMax"/>
        </c:scaling>
        <c:delete val="0"/>
        <c:axPos val="b"/>
        <c:numFmt formatCode="General" sourceLinked="1"/>
        <c:majorTickMark val="none"/>
        <c:minorTickMark val="none"/>
        <c:tickLblPos val="nextTo"/>
        <c:spPr>
          <a:noFill/>
          <a:ln w="9516" cap="flat" cmpd="sng" algn="ctr">
            <a:solidFill>
              <a:schemeClr val="tx1">
                <a:lumMod val="15000"/>
                <a:lumOff val="85000"/>
              </a:schemeClr>
            </a:solidFill>
            <a:round/>
          </a:ln>
          <a:effectLst/>
        </c:spPr>
        <c:txPr>
          <a:bodyPr rot="-60000000" spcFirstLastPara="1" vertOverflow="ellipsis" vert="horz" wrap="square" anchor="ctr" anchorCtr="1"/>
          <a:lstStyle/>
          <a:p>
            <a:pPr>
              <a:defRPr sz="1196"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1"/>
      </c:catAx>
      <c:valAx>
        <c:axId val="1"/>
        <c:scaling>
          <c:orientation val="minMax"/>
        </c:scaling>
        <c:delete val="0"/>
        <c:axPos val="l"/>
        <c:majorGridlines>
          <c:spPr>
            <a:ln w="9516"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196" b="0" i="0" u="none" strike="noStrike" kern="1200" baseline="0">
                <a:solidFill>
                  <a:schemeClr val="tx1">
                    <a:lumMod val="65000"/>
                    <a:lumOff val="35000"/>
                  </a:schemeClr>
                </a:solidFill>
                <a:latin typeface="+mn-lt"/>
                <a:ea typeface="+mn-ea"/>
                <a:cs typeface="+mn-cs"/>
              </a:defRPr>
            </a:pPr>
            <a:endParaRPr lang="ja-JP"/>
          </a:p>
        </c:txPr>
        <c:crossAx val="1594906239"/>
        <c:crosses val="autoZero"/>
        <c:crossBetween val="between"/>
      </c:valAx>
      <c:spPr>
        <a:noFill/>
        <a:ln w="25375">
          <a:noFill/>
        </a:ln>
      </c:spPr>
    </c:plotArea>
    <c:legend>
      <c:legendPos val="b"/>
      <c:layout>
        <c:manualLayout>
          <c:xMode val="edge"/>
          <c:yMode val="edge"/>
          <c:x val="0.3323284211639792"/>
          <c:y val="0.89269079345850999"/>
          <c:w val="0.34206205332645756"/>
          <c:h val="6.5622097718554429E-2"/>
        </c:manualLayout>
      </c:layout>
      <c:overlay val="0"/>
      <c:spPr>
        <a:noFill/>
        <a:ln>
          <a:noFill/>
        </a:ln>
        <a:effectLst/>
      </c:spPr>
      <c:txPr>
        <a:bodyPr rot="0" spcFirstLastPara="1" vertOverflow="ellipsis" vert="horz" wrap="square" anchor="ctr" anchorCtr="1"/>
        <a:lstStyle/>
        <a:p>
          <a:pPr>
            <a:defRPr sz="1196"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92" b="0" i="0" u="none" strike="noStrike" kern="1200" spc="0" baseline="0">
                <a:solidFill>
                  <a:schemeClr val="tx1">
                    <a:lumMod val="65000"/>
                    <a:lumOff val="35000"/>
                  </a:schemeClr>
                </a:solidFill>
                <a:latin typeface="+mn-lt"/>
                <a:ea typeface="+mn-ea"/>
                <a:cs typeface="+mn-cs"/>
              </a:defRPr>
            </a:pPr>
            <a:r>
              <a:rPr lang="ja-JP" altLang="en-US" sz="2200" b="1"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国際会議開催件数</a:t>
            </a:r>
            <a:endParaRPr lang="ja-JP" altLang="en-US" sz="2200" b="1"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c:rich>
      </c:tx>
      <c:layout/>
      <c:overlay val="0"/>
      <c:spPr>
        <a:noFill/>
        <a:ln w="31265">
          <a:noFill/>
        </a:ln>
      </c:spPr>
    </c:title>
    <c:autoTitleDeleted val="0"/>
    <c:plotArea>
      <c:layout>
        <c:manualLayout>
          <c:layoutTarget val="inner"/>
          <c:xMode val="edge"/>
          <c:yMode val="edge"/>
          <c:x val="8.2856084954763834E-2"/>
          <c:y val="0.10940873304285249"/>
          <c:w val="0.93953419879420663"/>
          <c:h val="0.74912518503084879"/>
        </c:manualLayout>
      </c:layout>
      <c:lineChart>
        <c:grouping val="standard"/>
        <c:varyColors val="0"/>
        <c:ser>
          <c:idx val="0"/>
          <c:order val="0"/>
          <c:tx>
            <c:strRef>
              <c:f>Sheet1!$B$1</c:f>
              <c:strCache>
                <c:ptCount val="1"/>
                <c:pt idx="0">
                  <c:v>国際会議件数（JNTO基準）</c:v>
                </c:pt>
              </c:strCache>
            </c:strRef>
          </c:tx>
          <c:spPr>
            <a:ln w="46897">
              <a:solidFill>
                <a:srgbClr val="FF0000"/>
              </a:solidFill>
              <a:prstDash val="solid"/>
            </a:ln>
          </c:spPr>
          <c:marker>
            <c:symbol val="none"/>
          </c:marker>
          <c:dLbls>
            <c:spPr>
              <a:noFill/>
              <a:ln w="31265">
                <a:noFill/>
              </a:ln>
            </c:spPr>
            <c:txPr>
              <a:bodyPr rot="0" spcFirstLastPara="1" vertOverflow="ellipsis" vert="horz" wrap="square" lIns="38100" tIns="19050" rIns="38100" bIns="19050" anchor="ctr" anchorCtr="1">
                <a:spAutoFit/>
              </a:bodyPr>
              <a:lstStyle/>
              <a:p>
                <a:pPr>
                  <a:defRPr sz="1473"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2018</c:v>
                </c:pt>
                <c:pt idx="1">
                  <c:v>2019</c:v>
                </c:pt>
                <c:pt idx="2">
                  <c:v>2020</c:v>
                </c:pt>
                <c:pt idx="3">
                  <c:v>2021</c:v>
                </c:pt>
                <c:pt idx="4">
                  <c:v>2022</c:v>
                </c:pt>
                <c:pt idx="5">
                  <c:v>2023</c:v>
                </c:pt>
                <c:pt idx="6">
                  <c:v>　～2028</c:v>
                </c:pt>
              </c:strCache>
            </c:strRef>
          </c:cat>
          <c:val>
            <c:numRef>
              <c:f>Sheet1!$B$2:$B$8</c:f>
              <c:numCache>
                <c:formatCode>General</c:formatCode>
                <c:ptCount val="7"/>
                <c:pt idx="0">
                  <c:v>60</c:v>
                </c:pt>
                <c:pt idx="1">
                  <c:v>60</c:v>
                </c:pt>
                <c:pt idx="2">
                  <c:v>62</c:v>
                </c:pt>
                <c:pt idx="3">
                  <c:v>62</c:v>
                </c:pt>
                <c:pt idx="4">
                  <c:v>65</c:v>
                </c:pt>
                <c:pt idx="5">
                  <c:v>70</c:v>
                </c:pt>
                <c:pt idx="6">
                  <c:v>70</c:v>
                </c:pt>
              </c:numCache>
            </c:numRef>
          </c:val>
          <c:smooth val="0"/>
          <c:extLst>
            <c:ext xmlns:c16="http://schemas.microsoft.com/office/drawing/2014/chart" uri="{C3380CC4-5D6E-409C-BE32-E72D297353CC}">
              <c16:uniqueId val="{00000000-9700-467E-B8D6-347BFA89698E}"/>
            </c:ext>
          </c:extLst>
        </c:ser>
        <c:dLbls>
          <c:showLegendKey val="0"/>
          <c:showVal val="0"/>
          <c:showCatName val="0"/>
          <c:showSerName val="0"/>
          <c:showPercent val="0"/>
          <c:showBubbleSize val="0"/>
        </c:dLbls>
        <c:smooth val="0"/>
        <c:axId val="1838180096"/>
        <c:axId val="1"/>
      </c:lineChart>
      <c:catAx>
        <c:axId val="1838180096"/>
        <c:scaling>
          <c:orientation val="minMax"/>
        </c:scaling>
        <c:delete val="0"/>
        <c:axPos val="b"/>
        <c:numFmt formatCode="General" sourceLinked="1"/>
        <c:majorTickMark val="none"/>
        <c:minorTickMark val="none"/>
        <c:tickLblPos val="nextTo"/>
        <c:spPr>
          <a:noFill/>
          <a:ln w="11724" cap="flat" cmpd="sng" algn="ctr">
            <a:solidFill>
              <a:schemeClr val="tx1">
                <a:lumMod val="15000"/>
                <a:lumOff val="85000"/>
              </a:schemeClr>
            </a:solidFill>
            <a:round/>
          </a:ln>
          <a:effectLst/>
        </c:spPr>
        <c:txPr>
          <a:bodyPr rot="-60000000" spcFirstLastPara="1" vertOverflow="ellipsis" vert="horz" wrap="square" anchor="ctr" anchorCtr="1"/>
          <a:lstStyle/>
          <a:p>
            <a:pPr>
              <a:defRPr sz="1473" b="0" i="0" u="none" strike="noStrike" kern="1200" baseline="0">
                <a:solidFill>
                  <a:schemeClr val="tx1"/>
                </a:solidFill>
                <a:latin typeface="+mn-lt"/>
                <a:ea typeface="+mn-ea"/>
                <a:cs typeface="+mn-cs"/>
              </a:defRPr>
            </a:pPr>
            <a:endParaRPr lang="ja-JP"/>
          </a:p>
        </c:txPr>
        <c:crossAx val="1"/>
        <c:crosses val="autoZero"/>
        <c:auto val="1"/>
        <c:lblAlgn val="ctr"/>
        <c:lblOffset val="100"/>
        <c:noMultiLvlLbl val="0"/>
      </c:catAx>
      <c:valAx>
        <c:axId val="1"/>
        <c:scaling>
          <c:orientation val="minMax"/>
          <c:max val="72"/>
          <c:min val="55"/>
        </c:scaling>
        <c:delete val="0"/>
        <c:axPos val="l"/>
        <c:majorGridlines>
          <c:spPr>
            <a:ln w="11724" cap="flat" cmpd="sng" algn="ctr">
              <a:solidFill>
                <a:schemeClr val="tx1">
                  <a:lumMod val="15000"/>
                  <a:lumOff val="85000"/>
                </a:schemeClr>
              </a:solidFill>
              <a:round/>
            </a:ln>
            <a:effectLst/>
          </c:spPr>
        </c:majorGridlines>
        <c:numFmt formatCode="General" sourceLinked="1"/>
        <c:majorTickMark val="none"/>
        <c:minorTickMark val="none"/>
        <c:tickLblPos val="nextTo"/>
        <c:spPr>
          <a:ln w="7816">
            <a:noFill/>
          </a:ln>
        </c:spPr>
        <c:txPr>
          <a:bodyPr rot="-60000000" spcFirstLastPara="1" vertOverflow="ellipsis" vert="horz" wrap="square" anchor="ctr" anchorCtr="1"/>
          <a:lstStyle/>
          <a:p>
            <a:pPr>
              <a:defRPr sz="1473" b="0" i="0" u="none" strike="noStrike" kern="1200" baseline="0">
                <a:solidFill>
                  <a:schemeClr val="tx1"/>
                </a:solidFill>
                <a:latin typeface="+mn-lt"/>
                <a:ea typeface="+mn-ea"/>
                <a:cs typeface="+mn-cs"/>
              </a:defRPr>
            </a:pPr>
            <a:endParaRPr lang="ja-JP"/>
          </a:p>
        </c:txPr>
        <c:crossAx val="1838180096"/>
        <c:crosses val="autoZero"/>
        <c:crossBetween val="between"/>
        <c:majorUnit val="5"/>
      </c:valAx>
      <c:spPr>
        <a:noFill/>
        <a:ln w="31265">
          <a:noFill/>
        </a:ln>
      </c:spPr>
    </c:plotArea>
    <c:legend>
      <c:legendPos val="b"/>
      <c:layout>
        <c:manualLayout>
          <c:xMode val="edge"/>
          <c:yMode val="edge"/>
          <c:x val="0.18785636460518779"/>
          <c:y val="0.9309136987500547"/>
          <c:w val="0.61878097562011936"/>
          <c:h val="6.9086301249945428E-2"/>
        </c:manualLayout>
      </c:layout>
      <c:overlay val="0"/>
      <c:spPr>
        <a:noFill/>
        <a:ln w="31265">
          <a:noFill/>
        </a:ln>
      </c:spPr>
      <c:txPr>
        <a:bodyPr rot="0" spcFirstLastPara="1" vertOverflow="ellipsis" vert="horz" wrap="square" anchor="ctr" anchorCtr="1"/>
        <a:lstStyle/>
        <a:p>
          <a:pPr>
            <a:defRPr sz="1473"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c:spPr>
  <c:txPr>
    <a:bodyPr/>
    <a:lstStyle/>
    <a:p>
      <a:pPr>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69910903994144E-2"/>
          <c:y val="0.25912166371849665"/>
          <c:w val="0.90620319964448393"/>
          <c:h val="0.62520537633165441"/>
        </c:manualLayout>
      </c:layout>
      <c:barChart>
        <c:barDir val="col"/>
        <c:grouping val="stacked"/>
        <c:varyColors val="0"/>
        <c:ser>
          <c:idx val="0"/>
          <c:order val="0"/>
          <c:spPr>
            <a:solidFill>
              <a:srgbClr val="0390D7"/>
            </a:solidFill>
            <a:ln w="25183">
              <a:noFill/>
            </a:ln>
          </c:spPr>
          <c:invertIfNegative val="0"/>
          <c:dLbls>
            <c:dLbl>
              <c:idx val="0"/>
              <c:layout/>
              <c:tx>
                <c:rich>
                  <a:bodyPr/>
                  <a:lstStyle/>
                  <a:p>
                    <a:r>
                      <a:rPr lang="en-US" altLang="ja-JP"/>
                      <a:t>35</a:t>
                    </a:r>
                  </a:p>
                </c:rich>
              </c:tx>
              <c:dLblPos val="ct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DBB-491F-8E26-79EEC6AD3C51}"/>
                </c:ext>
              </c:extLst>
            </c:dLbl>
            <c:spPr>
              <a:noFill/>
              <a:ln w="25183">
                <a:noFill/>
              </a:ln>
            </c:spPr>
            <c:txPr>
              <a:bodyPr rot="0" spcFirstLastPara="1" vertOverflow="ellipsis" vert="horz" wrap="square" lIns="38100" tIns="19050" rIns="38100" bIns="19050" anchor="ctr" anchorCtr="1">
                <a:spAutoFit/>
              </a:bodyPr>
              <a:lstStyle/>
              <a:p>
                <a:pPr>
                  <a:defRPr sz="1091" b="0"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Sheet1!$B$2:$B$3</c:f>
              <c:numCache>
                <c:formatCode>General</c:formatCode>
                <c:ptCount val="2"/>
                <c:pt idx="0">
                  <c:v>34.6</c:v>
                </c:pt>
                <c:pt idx="1">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医学系</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過去5年平均(2014～2018)</c:v>
                      </c:pt>
                      <c:pt idx="1">
                        <c:v>2023</c:v>
                      </c:pt>
                    </c:strCache>
                  </c:strRef>
                </c15:cat>
              </c15:filteredCategoryTitle>
            </c:ext>
            <c:ext xmlns:c16="http://schemas.microsoft.com/office/drawing/2014/chart" uri="{C3380CC4-5D6E-409C-BE32-E72D297353CC}">
              <c16:uniqueId val="{00000001-EDBB-491F-8E26-79EEC6AD3C51}"/>
            </c:ext>
          </c:extLst>
        </c:ser>
        <c:ser>
          <c:idx val="1"/>
          <c:order val="1"/>
          <c:spPr>
            <a:solidFill>
              <a:srgbClr val="92D050"/>
            </a:solidFill>
            <a:ln w="25183">
              <a:noFill/>
            </a:ln>
          </c:spPr>
          <c:invertIfNegative val="0"/>
          <c:dLbls>
            <c:dLbl>
              <c:idx val="0"/>
              <c:layout/>
              <c:tx>
                <c:rich>
                  <a:bodyPr/>
                  <a:lstStyle/>
                  <a:p>
                    <a:r>
                      <a:rPr lang="en-US" altLang="ja-JP"/>
                      <a:t>5</a:t>
                    </a:r>
                  </a:p>
                </c:rich>
              </c:tx>
              <c:dLblPos val="ct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DBB-491F-8E26-79EEC6AD3C51}"/>
                </c:ext>
              </c:extLst>
            </c:dLbl>
            <c:spPr>
              <a:noFill/>
              <a:ln w="25183">
                <a:noFill/>
              </a:ln>
            </c:spPr>
            <c:txPr>
              <a:bodyPr rot="0" spcFirstLastPara="1" vertOverflow="ellipsis" vert="horz" wrap="square" lIns="38100" tIns="19050" rIns="38100" bIns="19050" anchor="ctr" anchorCtr="1">
                <a:spAutoFit/>
              </a:bodyPr>
              <a:lstStyle/>
              <a:p>
                <a:pPr>
                  <a:defRPr sz="1091"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Sheet1!$C$2:$C$3</c:f>
              <c:numCache>
                <c:formatCode>General</c:formatCode>
                <c:ptCount val="2"/>
                <c:pt idx="0">
                  <c:v>4.5999999999999996</c:v>
                </c:pt>
                <c:pt idx="1">
                  <c:v>15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自然科学系</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過去5年平均(2014～2018)</c:v>
                      </c:pt>
                      <c:pt idx="1">
                        <c:v>2023</c:v>
                      </c:pt>
                    </c:strCache>
                  </c:strRef>
                </c15:cat>
              </c15:filteredCategoryTitle>
            </c:ext>
            <c:ext xmlns:c16="http://schemas.microsoft.com/office/drawing/2014/chart" uri="{C3380CC4-5D6E-409C-BE32-E72D297353CC}">
              <c16:uniqueId val="{00000003-EDBB-491F-8E26-79EEC6AD3C51}"/>
            </c:ext>
          </c:extLst>
        </c:ser>
        <c:ser>
          <c:idx val="2"/>
          <c:order val="2"/>
          <c:spPr>
            <a:solidFill>
              <a:srgbClr val="A5A5A5"/>
            </a:solidFill>
            <a:ln w="25183">
              <a:noFill/>
            </a:ln>
          </c:spPr>
          <c:invertIfNegative val="0"/>
          <c:dLbls>
            <c:dLbl>
              <c:idx val="0"/>
              <c:layout/>
              <c:tx>
                <c:rich>
                  <a:bodyPr/>
                  <a:lstStyle/>
                  <a:p>
                    <a:r>
                      <a:rPr lang="en-US" altLang="ja-JP"/>
                      <a:t>10</a:t>
                    </a:r>
                  </a:p>
                </c:rich>
              </c:tx>
              <c:dLblPos val="ct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DBB-491F-8E26-79EEC6AD3C51}"/>
                </c:ext>
              </c:extLst>
            </c:dLbl>
            <c:spPr>
              <a:noFill/>
              <a:ln w="25183">
                <a:noFill/>
              </a:ln>
            </c:spPr>
            <c:txPr>
              <a:bodyPr rot="0" spcFirstLastPara="1" vertOverflow="ellipsis" vert="horz" wrap="square" lIns="38100" tIns="19050" rIns="38100" bIns="19050" anchor="ctr" anchorCtr="1">
                <a:spAutoFit/>
              </a:bodyPr>
              <a:lstStyle/>
              <a:p>
                <a:pPr>
                  <a:defRPr sz="1091"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Sheet1!$D$2:$D$3</c:f>
              <c:numCache>
                <c:formatCode>General</c:formatCode>
                <c:ptCount val="2"/>
                <c:pt idx="0">
                  <c:v>10.8</c:v>
                </c:pt>
                <c:pt idx="1">
                  <c:v>10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その他</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過去5年平均(2014～2018)</c:v>
                      </c:pt>
                      <c:pt idx="1">
                        <c:v>2023</c:v>
                      </c:pt>
                    </c:strCache>
                  </c:strRef>
                </c15:cat>
              </c15:filteredCategoryTitle>
            </c:ext>
            <c:ext xmlns:c16="http://schemas.microsoft.com/office/drawing/2014/chart" uri="{C3380CC4-5D6E-409C-BE32-E72D297353CC}">
              <c16:uniqueId val="{00000005-EDBB-491F-8E26-79EEC6AD3C51}"/>
            </c:ext>
          </c:extLst>
        </c:ser>
        <c:dLbls>
          <c:showLegendKey val="0"/>
          <c:showVal val="0"/>
          <c:showCatName val="0"/>
          <c:showSerName val="0"/>
          <c:showPercent val="0"/>
          <c:showBubbleSize val="0"/>
        </c:dLbls>
        <c:gapWidth val="150"/>
        <c:overlap val="100"/>
        <c:serLines>
          <c:spPr>
            <a:ln w="9444" cap="flat" cmpd="sng" algn="ctr">
              <a:solidFill>
                <a:schemeClr val="tx1">
                  <a:lumMod val="35000"/>
                  <a:lumOff val="65000"/>
                </a:schemeClr>
              </a:solidFill>
              <a:round/>
            </a:ln>
            <a:effectLst/>
          </c:spPr>
        </c:serLines>
        <c:axId val="1565777119"/>
        <c:axId val="1"/>
      </c:barChart>
      <c:catAx>
        <c:axId val="1565777119"/>
        <c:scaling>
          <c:orientation val="minMax"/>
        </c:scaling>
        <c:delete val="0"/>
        <c:axPos val="b"/>
        <c:numFmt formatCode="General" sourceLinked="1"/>
        <c:majorTickMark val="none"/>
        <c:minorTickMark val="none"/>
        <c:tickLblPos val="nextTo"/>
        <c:spPr>
          <a:noFill/>
          <a:ln w="9444" cap="flat" cmpd="sng" algn="ctr">
            <a:solidFill>
              <a:schemeClr val="tx1">
                <a:lumMod val="15000"/>
                <a:lumOff val="85000"/>
              </a:schemeClr>
            </a:solidFill>
            <a:round/>
          </a:ln>
          <a:effectLst/>
        </c:spPr>
        <c:txPr>
          <a:bodyPr rot="-60000000" spcFirstLastPara="1" vertOverflow="ellipsis" vert="horz" wrap="square" anchor="ctr" anchorCtr="1"/>
          <a:lstStyle/>
          <a:p>
            <a:pPr>
              <a:lnSpc>
                <a:spcPts val="1200"/>
              </a:lnSpc>
              <a:defRPr sz="991"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
        <c:crosses val="autoZero"/>
        <c:auto val="1"/>
        <c:lblAlgn val="ctr"/>
        <c:lblOffset val="100"/>
        <c:noMultiLvlLbl val="0"/>
      </c:catAx>
      <c:valAx>
        <c:axId val="1"/>
        <c:scaling>
          <c:orientation val="minMax"/>
          <c:max val="70"/>
          <c:min val="0"/>
        </c:scaling>
        <c:delete val="0"/>
        <c:axPos val="l"/>
        <c:majorGridlines>
          <c:spPr>
            <a:ln w="9444" cap="flat" cmpd="sng" algn="ctr">
              <a:solidFill>
                <a:schemeClr val="tx1">
                  <a:lumMod val="15000"/>
                  <a:lumOff val="85000"/>
                </a:schemeClr>
              </a:solidFill>
              <a:round/>
            </a:ln>
            <a:effectLst/>
          </c:spPr>
        </c:majorGridlines>
        <c:numFmt formatCode="General" sourceLinked="1"/>
        <c:majorTickMark val="none"/>
        <c:minorTickMark val="none"/>
        <c:tickLblPos val="nextTo"/>
        <c:spPr>
          <a:ln w="6296">
            <a:noFill/>
          </a:ln>
        </c:spPr>
        <c:txPr>
          <a:bodyPr rot="-60000000" spcFirstLastPara="1" vertOverflow="ellipsis" vert="horz" wrap="square" anchor="ctr" anchorCtr="1"/>
          <a:lstStyle/>
          <a:p>
            <a:pPr>
              <a:lnSpc>
                <a:spcPts val="600"/>
              </a:lnSpc>
              <a:defRPr sz="892"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565777119"/>
        <c:crosses val="autoZero"/>
        <c:crossBetween val="between"/>
      </c:valAx>
      <c:spPr>
        <a:noFill/>
        <a:ln w="25183">
          <a:noFill/>
        </a:ln>
      </c:spPr>
    </c:plotArea>
    <c:legend>
      <c:legendPos val="b"/>
      <c:layout/>
      <c:overlay val="0"/>
      <c:spPr>
        <a:noFill/>
        <a:ln w="25183">
          <a:noFill/>
        </a:ln>
      </c:spPr>
      <c:txPr>
        <a:bodyPr rot="0" spcFirstLastPara="1" vertOverflow="ellipsis" vert="horz" wrap="square" anchor="ctr" anchorCtr="1"/>
        <a:lstStyle/>
        <a:p>
          <a:pPr>
            <a:defRPr sz="892"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c:spPr>
  <c:txPr>
    <a:bodyPr/>
    <a:lstStyle/>
    <a:p>
      <a:pPr>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55415341294259"/>
          <c:y val="0.1252060569351908"/>
          <c:w val="0.79660330283472602"/>
          <c:h val="0.7693741606867136"/>
        </c:manualLayout>
      </c:layout>
      <c:lineChart>
        <c:grouping val="standard"/>
        <c:varyColors val="0"/>
        <c:ser>
          <c:idx val="0"/>
          <c:order val="0"/>
          <c:spPr>
            <a:ln w="28443" cap="rnd">
              <a:solidFill>
                <a:schemeClr val="accent2"/>
              </a:solidFill>
              <a:prstDash val="sysDot"/>
              <a:round/>
            </a:ln>
            <a:effectLst/>
          </c:spPr>
          <c:marker>
            <c:symbol val="circle"/>
            <c:size val="5"/>
            <c:spPr>
              <a:solidFill>
                <a:schemeClr val="accent2"/>
              </a:solidFill>
              <a:ln w="9481">
                <a:solidFill>
                  <a:schemeClr val="accent2"/>
                </a:solidFill>
              </a:ln>
              <a:effectLst/>
            </c:spPr>
          </c:marker>
          <c:dLbls>
            <c:dLbl>
              <c:idx val="0"/>
              <c:layout>
                <c:manualLayout>
                  <c:x val="-6.3436969767469847E-2"/>
                  <c:y val="-3.34234516703443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530-423E-8133-9CCA5D0BF8F6}"/>
                </c:ext>
              </c:extLst>
            </c:dLbl>
            <c:dLbl>
              <c:idx val="1"/>
              <c:layout>
                <c:manualLayout>
                  <c:x val="-0.10933386626264487"/>
                  <c:y val="-5.419331245961252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530-423E-8133-9CCA5D0BF8F6}"/>
                </c:ext>
              </c:extLst>
            </c:dLbl>
            <c:dLbl>
              <c:idx val="2"/>
              <c:layout>
                <c:manualLayout>
                  <c:x val="-3.705320074929503E-2"/>
                  <c:y val="4.080822541810372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530-423E-8133-9CCA5D0BF8F6}"/>
                </c:ext>
              </c:extLst>
            </c:dLbl>
            <c:dLbl>
              <c:idx val="3"/>
              <c:layout>
                <c:manualLayout>
                  <c:x val="-4.0465541654465885E-2"/>
                  <c:y val="4.223187822784360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530-423E-8133-9CCA5D0BF8F6}"/>
                </c:ext>
              </c:extLst>
            </c:dLbl>
            <c:dLbl>
              <c:idx val="4"/>
              <c:layout>
                <c:manualLayout>
                  <c:x val="-7.641365257259297E-3"/>
                  <c:y val="0"/>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530-423E-8133-9CCA5D0BF8F6}"/>
                </c:ext>
              </c:extLst>
            </c:dLbl>
            <c:spPr>
              <a:noFill/>
              <a:ln w="25341">
                <a:noFill/>
              </a:ln>
            </c:spPr>
            <c:txPr>
              <a:bodyPr rot="0" spcFirstLastPara="1" vertOverflow="ellipsis" vert="horz" wrap="square" lIns="38100" tIns="19050" rIns="38100" bIns="19050" anchor="ctr" anchorCtr="1">
                <a:spAutoFit/>
              </a:bodyPr>
              <a:lstStyle/>
              <a:p>
                <a:pPr>
                  <a:defRPr sz="996"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Sheet1!$B$2:$B$6</c:f>
              <c:numCache>
                <c:formatCode>0;"▲ "0</c:formatCode>
                <c:ptCount val="5"/>
                <c:pt idx="0">
                  <c:v>-73.7</c:v>
                </c:pt>
                <c:pt idx="1">
                  <c:v>-47.7</c:v>
                </c:pt>
                <c:pt idx="2">
                  <c:v>-27.7</c:v>
                </c:pt>
                <c:pt idx="3">
                  <c:v>-7.7</c:v>
                </c:pt>
                <c:pt idx="4">
                  <c:v>12.3</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経常損益（計画）</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General</c:formatCode>
                      <c:ptCount val="5"/>
                      <c:pt idx="0">
                        <c:v>2014</c:v>
                      </c:pt>
                      <c:pt idx="1">
                        <c:v>2015</c:v>
                      </c:pt>
                      <c:pt idx="2">
                        <c:v>2016</c:v>
                      </c:pt>
                      <c:pt idx="3">
                        <c:v>2017</c:v>
                      </c:pt>
                      <c:pt idx="4">
                        <c:v>2018</c:v>
                      </c:pt>
                    </c:numCache>
                  </c:numRef>
                </c15:cat>
              </c15:filteredCategoryTitle>
            </c:ext>
            <c:ext xmlns:c16="http://schemas.microsoft.com/office/drawing/2014/chart" uri="{C3380CC4-5D6E-409C-BE32-E72D297353CC}">
              <c16:uniqueId val="{00000005-C530-423E-8133-9CCA5D0BF8F6}"/>
            </c:ext>
          </c:extLst>
        </c:ser>
        <c:ser>
          <c:idx val="1"/>
          <c:order val="1"/>
          <c:spPr>
            <a:ln w="28443" cap="rnd">
              <a:solidFill>
                <a:srgbClr val="0390D7"/>
              </a:solidFill>
              <a:round/>
            </a:ln>
            <a:effectLst/>
          </c:spPr>
          <c:marker>
            <c:symbol val="circle"/>
            <c:size val="5"/>
            <c:spPr>
              <a:solidFill>
                <a:srgbClr val="0390D7"/>
              </a:solidFill>
              <a:ln w="9481">
                <a:solidFill>
                  <a:srgbClr val="0390D7"/>
                </a:solidFill>
              </a:ln>
              <a:effectLst/>
            </c:spPr>
          </c:marker>
          <c:dPt>
            <c:idx val="4"/>
            <c:bubble3D val="0"/>
            <c:spPr>
              <a:ln w="28443" cap="rnd">
                <a:solidFill>
                  <a:srgbClr val="0390D7"/>
                </a:solidFill>
                <a:prstDash val="sysDot"/>
                <a:round/>
              </a:ln>
              <a:effectLst/>
            </c:spPr>
            <c:extLst>
              <c:ext xmlns:c16="http://schemas.microsoft.com/office/drawing/2014/chart" uri="{C3380CC4-5D6E-409C-BE32-E72D297353CC}">
                <c16:uniqueId val="{00000007-C530-423E-8133-9CCA5D0BF8F6}"/>
              </c:ext>
            </c:extLst>
          </c:dPt>
          <c:dLbls>
            <c:dLbl>
              <c:idx val="0"/>
              <c:layout>
                <c:manualLayout>
                  <c:x val="-0.16288733288411023"/>
                  <c:y val="-6.003901424856678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530-423E-8133-9CCA5D0BF8F6}"/>
                </c:ext>
              </c:extLst>
            </c:dLbl>
            <c:dLbl>
              <c:idx val="1"/>
              <c:layout>
                <c:manualLayout>
                  <c:x val="-0.1778016805409651"/>
                  <c:y val="3.51926995732508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530-423E-8133-9CCA5D0BF8F6}"/>
                </c:ext>
              </c:extLst>
            </c:dLbl>
            <c:dLbl>
              <c:idx val="2"/>
              <c:layout>
                <c:manualLayout>
                  <c:x val="-3.7149269357122518E-2"/>
                  <c:y val="-3.34234516703443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530-423E-8133-9CCA5D0BF8F6}"/>
                </c:ext>
              </c:extLst>
            </c:dLbl>
            <c:dLbl>
              <c:idx val="3"/>
              <c:layout>
                <c:manualLayout>
                  <c:x val="-4.3829146293035325E-2"/>
                  <c:y val="-4.080822541810372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530-423E-8133-9CCA5D0BF8F6}"/>
                </c:ext>
              </c:extLst>
            </c:dLbl>
            <c:dLbl>
              <c:idx val="4"/>
              <c:layout>
                <c:manualLayout>
                  <c:x val="-4.3301069791136015E-2"/>
                  <c:y val="-4.50788880540946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530-423E-8133-9CCA5D0BF8F6}"/>
                </c:ext>
              </c:extLst>
            </c:dLbl>
            <c:spPr>
              <a:noFill/>
              <a:ln w="25341">
                <a:noFill/>
              </a:ln>
            </c:spPr>
            <c:txPr>
              <a:bodyPr rot="0" spcFirstLastPara="1" vertOverflow="ellipsis" vert="horz" wrap="square" lIns="38100" tIns="19050" rIns="38100" bIns="19050" anchor="ctr" anchorCtr="1">
                <a:spAutoFit/>
              </a:bodyPr>
              <a:lstStyle/>
              <a:p>
                <a:pPr>
                  <a:defRPr sz="996"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Sheet1!$C$2:$C$6</c:f>
              <c:numCache>
                <c:formatCode>0;"▲ "0</c:formatCode>
                <c:ptCount val="5"/>
                <c:pt idx="0">
                  <c:v>-222.4</c:v>
                </c:pt>
                <c:pt idx="1">
                  <c:v>-81</c:v>
                </c:pt>
                <c:pt idx="2">
                  <c:v>50</c:v>
                </c:pt>
                <c:pt idx="3">
                  <c:v>58</c:v>
                </c:pt>
                <c:pt idx="4">
                  <c:v>48</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経常損益（実績）</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General</c:formatCode>
                      <c:ptCount val="5"/>
                      <c:pt idx="0">
                        <c:v>2014</c:v>
                      </c:pt>
                      <c:pt idx="1">
                        <c:v>2015</c:v>
                      </c:pt>
                      <c:pt idx="2">
                        <c:v>2016</c:v>
                      </c:pt>
                      <c:pt idx="3">
                        <c:v>2017</c:v>
                      </c:pt>
                      <c:pt idx="4">
                        <c:v>2018</c:v>
                      </c:pt>
                    </c:numCache>
                  </c:numRef>
                </c15:cat>
              </c15:filteredCategoryTitle>
            </c:ext>
            <c:ext xmlns:c16="http://schemas.microsoft.com/office/drawing/2014/chart" uri="{C3380CC4-5D6E-409C-BE32-E72D297353CC}">
              <c16:uniqueId val="{0000000C-C530-423E-8133-9CCA5D0BF8F6}"/>
            </c:ext>
          </c:extLst>
        </c:ser>
        <c:ser>
          <c:idx val="2"/>
          <c:order val="2"/>
          <c:spPr>
            <a:ln w="28443" cap="rnd">
              <a:solidFill>
                <a:schemeClr val="accent6"/>
              </a:solidFill>
              <a:prstDash val="solid"/>
              <a:round/>
            </a:ln>
            <a:effectLst/>
          </c:spPr>
          <c:marker>
            <c:symbol val="circle"/>
            <c:size val="5"/>
            <c:spPr>
              <a:solidFill>
                <a:schemeClr val="accent6"/>
              </a:solidFill>
              <a:ln w="9481">
                <a:solidFill>
                  <a:schemeClr val="accent6"/>
                </a:solidFill>
              </a:ln>
              <a:effectLst/>
            </c:spPr>
          </c:marker>
          <c:dPt>
            <c:idx val="4"/>
            <c:bubble3D val="0"/>
            <c:spPr>
              <a:ln w="28443" cap="rnd">
                <a:solidFill>
                  <a:schemeClr val="accent6"/>
                </a:solidFill>
                <a:prstDash val="sysDot"/>
                <a:round/>
              </a:ln>
              <a:effectLst/>
            </c:spPr>
            <c:extLst>
              <c:ext xmlns:c16="http://schemas.microsoft.com/office/drawing/2014/chart" uri="{C3380CC4-5D6E-409C-BE32-E72D297353CC}">
                <c16:uniqueId val="{0000000E-C530-423E-8133-9CCA5D0BF8F6}"/>
              </c:ext>
            </c:extLst>
          </c:dPt>
          <c:dLbls>
            <c:dLbl>
              <c:idx val="0"/>
              <c:layout>
                <c:manualLayout>
                  <c:x val="-2.2147258692537454E-2"/>
                  <c:y val="9.6153882553709959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C530-423E-8133-9CCA5D0BF8F6}"/>
                </c:ext>
              </c:extLst>
            </c:dLbl>
            <c:dLbl>
              <c:idx val="2"/>
              <c:layout>
                <c:manualLayout>
                  <c:x val="-1.9607843137254992E-2"/>
                  <c:y val="-3.20000000000000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C530-423E-8133-9CCA5D0BF8F6}"/>
                </c:ext>
              </c:extLst>
            </c:dLbl>
            <c:dLbl>
              <c:idx val="3"/>
              <c:layout>
                <c:manualLayout>
                  <c:x val="-1.2735608762098829E-2"/>
                  <c:y val="-2.253944402704733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C530-423E-8133-9CCA5D0BF8F6}"/>
                </c:ext>
              </c:extLst>
            </c:dLbl>
            <c:dLbl>
              <c:idx val="4"/>
              <c:delete val="1"/>
              <c:extLst>
                <c:ext xmlns:c15="http://schemas.microsoft.com/office/drawing/2012/chart" uri="{CE6537A1-D6FC-4f65-9D91-7224C49458BB}"/>
                <c:ext xmlns:c16="http://schemas.microsoft.com/office/drawing/2014/chart" uri="{C3380CC4-5D6E-409C-BE32-E72D297353CC}">
                  <c16:uniqueId val="{0000000E-C530-423E-8133-9CCA5D0BF8F6}"/>
                </c:ext>
              </c:extLst>
            </c:dLbl>
            <c:spPr>
              <a:noFill/>
              <a:ln w="25341">
                <a:noFill/>
              </a:ln>
            </c:spPr>
            <c:txPr>
              <a:bodyPr rot="0" spcFirstLastPara="1" vertOverflow="ellipsis" vert="horz" wrap="square" lIns="38100" tIns="19050" rIns="38100" bIns="19050" anchor="ctr" anchorCtr="1">
                <a:spAutoFit/>
              </a:bodyPr>
              <a:lstStyle/>
              <a:p>
                <a:pPr>
                  <a:defRPr sz="996"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Sheet1!$D$2:$D$6</c:f>
              <c:numCache>
                <c:formatCode>0;"▲ "0</c:formatCode>
                <c:ptCount val="5"/>
                <c:pt idx="0">
                  <c:v>-265.89999999999998</c:v>
                </c:pt>
                <c:pt idx="1">
                  <c:v>-119.2</c:v>
                </c:pt>
                <c:pt idx="2">
                  <c:v>11.5</c:v>
                </c:pt>
                <c:pt idx="3">
                  <c:v>20.8</c:v>
                </c:pt>
                <c:pt idx="4">
                  <c:v>12.3</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営業損益</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General</c:formatCode>
                      <c:ptCount val="5"/>
                      <c:pt idx="0">
                        <c:v>2014</c:v>
                      </c:pt>
                      <c:pt idx="1">
                        <c:v>2015</c:v>
                      </c:pt>
                      <c:pt idx="2">
                        <c:v>2016</c:v>
                      </c:pt>
                      <c:pt idx="3">
                        <c:v>2017</c:v>
                      </c:pt>
                      <c:pt idx="4">
                        <c:v>2018</c:v>
                      </c:pt>
                    </c:numCache>
                  </c:numRef>
                </c15:cat>
              </c15:filteredCategoryTitle>
            </c:ext>
            <c:ext xmlns:c16="http://schemas.microsoft.com/office/drawing/2014/chart" uri="{C3380CC4-5D6E-409C-BE32-E72D297353CC}">
              <c16:uniqueId val="{00000012-C530-423E-8133-9CCA5D0BF8F6}"/>
            </c:ext>
          </c:extLst>
        </c:ser>
        <c:dLbls>
          <c:showLegendKey val="0"/>
          <c:showVal val="0"/>
          <c:showCatName val="0"/>
          <c:showSerName val="0"/>
          <c:showPercent val="0"/>
          <c:showBubbleSize val="0"/>
        </c:dLbls>
        <c:marker val="1"/>
        <c:smooth val="0"/>
        <c:axId val="1565423983"/>
        <c:axId val="1"/>
      </c:lineChart>
      <c:catAx>
        <c:axId val="1565423983"/>
        <c:scaling>
          <c:orientation val="minMax"/>
        </c:scaling>
        <c:delete val="0"/>
        <c:axPos val="b"/>
        <c:numFmt formatCode="General" sourceLinked="1"/>
        <c:majorTickMark val="none"/>
        <c:minorTickMark val="none"/>
        <c:tickLblPos val="nextTo"/>
        <c:spPr>
          <a:noFill/>
          <a:ln w="9481" cap="flat" cmpd="sng" algn="ctr">
            <a:solidFill>
              <a:schemeClr val="tx1">
                <a:lumMod val="15000"/>
                <a:lumOff val="85000"/>
              </a:schemeClr>
            </a:solidFill>
            <a:round/>
          </a:ln>
          <a:effectLst/>
        </c:spPr>
        <c:txPr>
          <a:bodyPr rot="-60000000" spcFirstLastPara="1" vertOverflow="ellipsis" vert="horz" wrap="square" anchor="ctr" anchorCtr="1"/>
          <a:lstStyle/>
          <a:p>
            <a:pPr>
              <a:defRPr sz="996"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1"/>
        <c:crossesAt val="-300"/>
        <c:auto val="1"/>
        <c:lblAlgn val="ctr"/>
        <c:lblOffset val="100"/>
        <c:noMultiLvlLbl val="1"/>
      </c:catAx>
      <c:valAx>
        <c:axId val="1"/>
        <c:scaling>
          <c:orientation val="minMax"/>
        </c:scaling>
        <c:delete val="0"/>
        <c:axPos val="l"/>
        <c:majorGridlines>
          <c:spPr>
            <a:ln w="9481" cap="flat" cmpd="sng" algn="ctr">
              <a:solidFill>
                <a:schemeClr val="tx1">
                  <a:lumMod val="15000"/>
                  <a:lumOff val="85000"/>
                </a:schemeClr>
              </a:solidFill>
              <a:round/>
            </a:ln>
            <a:effectLst/>
          </c:spPr>
        </c:majorGridlines>
        <c:numFmt formatCode="#,##0;&quot;▲ &quot;#,##0" sourceLinked="0"/>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896"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1565423983"/>
        <c:crosses val="autoZero"/>
        <c:crossBetween val="between"/>
      </c:valAx>
      <c:spPr>
        <a:noFill/>
        <a:ln w="25341">
          <a:noFill/>
        </a:ln>
      </c:spPr>
    </c:plotArea>
    <c:legend>
      <c:legendPos val="r"/>
      <c:layout>
        <c:manualLayout>
          <c:xMode val="edge"/>
          <c:yMode val="edge"/>
          <c:x val="0.47506214041125655"/>
          <c:y val="0.57567552257406673"/>
          <c:w val="0.49833133441101313"/>
          <c:h val="0.32499594025566958"/>
        </c:manualLayout>
      </c:layout>
      <c:overlay val="0"/>
      <c:spPr>
        <a:solidFill>
          <a:schemeClr val="bg1"/>
        </a:solidFill>
        <a:ln>
          <a:solidFill>
            <a:schemeClr val="bg1">
              <a:lumMod val="65000"/>
            </a:schemeClr>
          </a:solidFill>
        </a:ln>
        <a:effectLst/>
      </c:spPr>
      <c:txPr>
        <a:bodyPr rot="0" spcFirstLastPara="1" vertOverflow="ellipsis" vert="horz" wrap="square" anchor="ctr" anchorCtr="1"/>
        <a:lstStyle/>
        <a:p>
          <a:pPr>
            <a:defRPr sz="796"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w="9481" cap="flat" cmpd="sng" algn="ctr">
      <a:solidFill>
        <a:schemeClr val="tx1">
          <a:lumMod val="15000"/>
          <a:lumOff val="85000"/>
        </a:schemeClr>
      </a:solidFill>
      <a:round/>
    </a:ln>
    <a:effectLst/>
  </c:spPr>
  <c:txPr>
    <a:bodyPr/>
    <a:lstStyle/>
    <a:p>
      <a:pPr>
        <a:defRPr/>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79" b="0" i="0" u="none" strike="noStrike" kern="1200" spc="0" baseline="0">
                <a:solidFill>
                  <a:schemeClr val="tx1">
                    <a:lumMod val="65000"/>
                    <a:lumOff val="35000"/>
                  </a:schemeClr>
                </a:solidFill>
                <a:latin typeface="+mn-lt"/>
                <a:ea typeface="+mn-ea"/>
                <a:cs typeface="+mn-cs"/>
              </a:defRPr>
            </a:pPr>
            <a:r>
              <a:rPr lang="ja-JP" altLang="en-US" b="1" dirty="0" smtClean="0">
                <a:solidFill>
                  <a:schemeClr val="tx1"/>
                </a:solidFill>
                <a:latin typeface="HG丸ｺﾞｼｯｸM-PRO" panose="020F0600000000000000" pitchFamily="50" charset="-128"/>
                <a:ea typeface="HG丸ｺﾞｼｯｸM-PRO" panose="020F0600000000000000" pitchFamily="50" charset="-128"/>
              </a:rPr>
              <a:t>売上の目標</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c:rich>
      </c:tx>
      <c:layout/>
      <c:overlay val="0"/>
      <c:spPr>
        <a:noFill/>
        <a:ln w="31118">
          <a:noFill/>
        </a:ln>
      </c:spPr>
    </c:title>
    <c:autoTitleDeleted val="0"/>
    <c:plotArea>
      <c:layout/>
      <c:barChart>
        <c:barDir val="col"/>
        <c:grouping val="stacked"/>
        <c:varyColors val="0"/>
        <c:ser>
          <c:idx val="0"/>
          <c:order val="0"/>
          <c:spPr>
            <a:solidFill>
              <a:schemeClr val="tx2">
                <a:lumMod val="40000"/>
                <a:lumOff val="60000"/>
              </a:schemeClr>
            </a:solidFill>
            <a:ln>
              <a:noFill/>
            </a:ln>
            <a:effectLst/>
          </c:spPr>
          <c:invertIfNegative val="0"/>
          <c:dLbls>
            <c:spPr>
              <a:noFill/>
              <a:ln w="31118">
                <a:noFill/>
              </a:ln>
            </c:spPr>
            <c:txPr>
              <a:bodyPr rot="0" spcFirstLastPara="1" vertOverflow="ellipsis" vert="horz" wrap="square" lIns="38100" tIns="19050" rIns="38100" bIns="19050" anchor="ctr" anchorCtr="1">
                <a:spAutoFit/>
              </a:bodyPr>
              <a:lstStyle/>
              <a:p>
                <a:pPr>
                  <a:defRPr sz="1466"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Sheet1!$B$2:$B$9</c:f>
              <c:numCache>
                <c:formatCode>#,##0_ </c:formatCode>
                <c:ptCount val="8"/>
                <c:pt idx="0">
                  <c:v>1291</c:v>
                </c:pt>
                <c:pt idx="1">
                  <c:v>1286</c:v>
                </c:pt>
                <c:pt idx="2">
                  <c:v>1289</c:v>
                </c:pt>
                <c:pt idx="3">
                  <c:v>1293</c:v>
                </c:pt>
                <c:pt idx="4">
                  <c:v>1296</c:v>
                </c:pt>
                <c:pt idx="5">
                  <c:v>1301</c:v>
                </c:pt>
                <c:pt idx="7">
                  <c:v>1301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施設事業</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2018</c:v>
                      </c:pt>
                      <c:pt idx="1">
                        <c:v>2019</c:v>
                      </c:pt>
                      <c:pt idx="2">
                        <c:v>2020</c:v>
                      </c:pt>
                      <c:pt idx="3">
                        <c:v>2021</c:v>
                      </c:pt>
                      <c:pt idx="4">
                        <c:v>2022</c:v>
                      </c:pt>
                      <c:pt idx="5">
                        <c:v>2023</c:v>
                      </c:pt>
                      <c:pt idx="7">
                        <c:v>2028</c:v>
                      </c:pt>
                    </c:numCache>
                  </c:numRef>
                </c15:cat>
              </c15:filteredCategoryTitle>
            </c:ext>
            <c:ext xmlns:c16="http://schemas.microsoft.com/office/drawing/2014/chart" uri="{C3380CC4-5D6E-409C-BE32-E72D297353CC}">
              <c16:uniqueId val="{00000000-D3CA-4617-ACA5-CCE22173DA8C}"/>
            </c:ext>
          </c:extLst>
        </c:ser>
        <c:ser>
          <c:idx val="1"/>
          <c:order val="1"/>
          <c:spPr>
            <a:solidFill>
              <a:schemeClr val="accent6">
                <a:lumMod val="60000"/>
                <a:lumOff val="40000"/>
              </a:schemeClr>
            </a:solidFill>
            <a:ln>
              <a:noFill/>
            </a:ln>
            <a:effectLst/>
          </c:spPr>
          <c:invertIfNegative val="0"/>
          <c:dLbls>
            <c:dLbl>
              <c:idx val="1"/>
              <c:layout/>
              <c:tx>
                <c:rich>
                  <a:bodyPr/>
                  <a:lstStyle/>
                  <a:p>
                    <a:r>
                      <a:rPr lang="en-US" altLang="ja-JP" smtClean="0"/>
                      <a:t>691</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583-4674-B826-6BA7F8442EB4}"/>
                </c:ext>
              </c:extLst>
            </c:dLbl>
            <c:spPr>
              <a:noFill/>
              <a:ln w="31118">
                <a:noFill/>
              </a:ln>
            </c:spPr>
            <c:txPr>
              <a:bodyPr rot="0" spcFirstLastPara="1" vertOverflow="ellipsis" vert="horz" wrap="square" lIns="38100" tIns="19050" rIns="38100" bIns="19050" anchor="ctr" anchorCtr="1">
                <a:spAutoFit/>
              </a:bodyPr>
              <a:lstStyle/>
              <a:p>
                <a:pPr>
                  <a:defRPr sz="1466"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Sheet1!$C$2:$C$9</c:f>
              <c:numCache>
                <c:formatCode>#,##0_ </c:formatCode>
                <c:ptCount val="8"/>
                <c:pt idx="0">
                  <c:v>561</c:v>
                </c:pt>
                <c:pt idx="1">
                  <c:v>691</c:v>
                </c:pt>
                <c:pt idx="2">
                  <c:v>812</c:v>
                </c:pt>
                <c:pt idx="3">
                  <c:v>820</c:v>
                </c:pt>
                <c:pt idx="4">
                  <c:v>828</c:v>
                </c:pt>
                <c:pt idx="5">
                  <c:v>856</c:v>
                </c:pt>
                <c:pt idx="7">
                  <c:v>856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サービス事業</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2018</c:v>
                      </c:pt>
                      <c:pt idx="1">
                        <c:v>2019</c:v>
                      </c:pt>
                      <c:pt idx="2">
                        <c:v>2020</c:v>
                      </c:pt>
                      <c:pt idx="3">
                        <c:v>2021</c:v>
                      </c:pt>
                      <c:pt idx="4">
                        <c:v>2022</c:v>
                      </c:pt>
                      <c:pt idx="5">
                        <c:v>2023</c:v>
                      </c:pt>
                      <c:pt idx="7">
                        <c:v>2028</c:v>
                      </c:pt>
                    </c:numCache>
                  </c:numRef>
                </c15:cat>
              </c15:filteredCategoryTitle>
            </c:ext>
            <c:ext xmlns:c16="http://schemas.microsoft.com/office/drawing/2014/chart" uri="{C3380CC4-5D6E-409C-BE32-E72D297353CC}">
              <c16:uniqueId val="{00000001-D3CA-4617-ACA5-CCE22173DA8C}"/>
            </c:ext>
          </c:extLst>
        </c:ser>
        <c:ser>
          <c:idx val="2"/>
          <c:order val="2"/>
          <c:spPr>
            <a:noFill/>
            <a:ln w="31118">
              <a:noFill/>
            </a:ln>
          </c:spPr>
          <c:invertIfNegative val="0"/>
          <c:dLbls>
            <c:dLbl>
              <c:idx val="0"/>
              <c:layout>
                <c:manualLayout>
                  <c:x val="-3.9707778255264285E-3"/>
                  <c:y val="0.1584411422821605"/>
                </c:manualLayout>
              </c:layout>
              <c:tx>
                <c:rich>
                  <a:bodyPr rot="0" spcFirstLastPara="1" vertOverflow="ellipsis" vert="horz" wrap="square" lIns="38100" tIns="19050" rIns="38100" bIns="19050" anchor="ctr" anchorCtr="1">
                    <a:noAutofit/>
                  </a:bodyPr>
                  <a:lstStyle/>
                  <a:p>
                    <a:pPr>
                      <a:defRPr sz="1466" b="0" i="0" u="none" strike="noStrike" kern="1200" baseline="0">
                        <a:solidFill>
                          <a:schemeClr val="tx1"/>
                        </a:solidFill>
                        <a:latin typeface="+mn-lt"/>
                        <a:ea typeface="+mn-ea"/>
                        <a:cs typeface="+mn-cs"/>
                      </a:defRPr>
                    </a:pPr>
                    <a:fld id="{5BF841A0-706B-4905-BF55-EBBD3696A59B}" type="VALUE">
                      <a:rPr lang="en-US" altLang="ja-JP">
                        <a:solidFill>
                          <a:schemeClr val="tx1"/>
                        </a:solidFill>
                      </a:rPr>
                      <a:pPr>
                        <a:defRPr sz="1466" b="0" i="0" u="none" strike="noStrike" kern="1200" baseline="0">
                          <a:solidFill>
                            <a:schemeClr val="tx1"/>
                          </a:solidFill>
                          <a:latin typeface="+mn-lt"/>
                          <a:ea typeface="+mn-ea"/>
                          <a:cs typeface="+mn-cs"/>
                        </a:defRPr>
                      </a:pPr>
                      <a:t>[値]</a:t>
                    </a:fld>
                    <a:endParaRPr lang="ja-JP" altLang="en-US"/>
                  </a:p>
                </c:rich>
              </c:tx>
              <c:spPr>
                <a:noFill/>
                <a:ln w="31118">
                  <a:noFill/>
                </a:ln>
              </c:spPr>
              <c:dLblPos val="ctr"/>
              <c:showLegendKey val="0"/>
              <c:showVal val="1"/>
              <c:showCatName val="0"/>
              <c:showSerName val="0"/>
              <c:showPercent val="0"/>
              <c:showBubbleSize val="0"/>
              <c:extLst>
                <c:ext xmlns:c15="http://schemas.microsoft.com/office/drawing/2012/chart" uri="{CE6537A1-D6FC-4f65-9D91-7224C49458BB}">
                  <c15:layout>
                    <c:manualLayout>
                      <c:w val="8.8319724967769658E-2"/>
                      <c:h val="7.5914725409123029E-2"/>
                    </c:manualLayout>
                  </c15:layout>
                  <c15:dlblFieldTable/>
                  <c15:showDataLabelsRange val="0"/>
                </c:ext>
                <c:ext xmlns:c16="http://schemas.microsoft.com/office/drawing/2014/chart" uri="{C3380CC4-5D6E-409C-BE32-E72D297353CC}">
                  <c16:uniqueId val="{00000000-5FAB-49EF-BBCC-3219849CC52D}"/>
                </c:ext>
              </c:extLst>
            </c:dLbl>
            <c:dLbl>
              <c:idx val="1"/>
              <c:layout/>
              <c:tx>
                <c:rich>
                  <a:bodyPr/>
                  <a:lstStyle/>
                  <a:p>
                    <a:r>
                      <a:rPr lang="en-US" altLang="ja-JP" dirty="0" smtClean="0"/>
                      <a:t>1,977</a:t>
                    </a:r>
                  </a:p>
                  <a:p>
                    <a:endParaRPr lang="en-US" altLang="ja-JP" dirty="0"/>
                  </a:p>
                </c:rich>
              </c:tx>
              <c:dLblPos val="inBase"/>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583-4674-B826-6BA7F8442EB4}"/>
                </c:ext>
              </c:extLst>
            </c:dLbl>
            <c:spPr>
              <a:noFill/>
              <a:ln w="31118">
                <a:noFill/>
              </a:ln>
            </c:spPr>
            <c:txPr>
              <a:bodyPr rot="0" spcFirstLastPara="1" vertOverflow="ellipsis" vert="horz" wrap="square" lIns="38100" tIns="19050" rIns="38100" bIns="19050" anchor="ctr" anchorCtr="1">
                <a:spAutoFit/>
              </a:bodyPr>
              <a:lstStyle/>
              <a:p>
                <a:pPr>
                  <a:defRPr sz="1466"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Sheet1!$D$2:$D$9</c:f>
              <c:numCache>
                <c:formatCode>#,##0_ </c:formatCode>
                <c:ptCount val="8"/>
                <c:pt idx="0">
                  <c:v>1852</c:v>
                </c:pt>
                <c:pt idx="1">
                  <c:v>1856</c:v>
                </c:pt>
                <c:pt idx="2">
                  <c:v>2101</c:v>
                </c:pt>
                <c:pt idx="3">
                  <c:v>2113</c:v>
                </c:pt>
                <c:pt idx="4">
                  <c:v>2124</c:v>
                </c:pt>
                <c:pt idx="5">
                  <c:v>2157</c:v>
                </c:pt>
                <c:pt idx="7">
                  <c:v>2157</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合計(上段）</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2018</c:v>
                      </c:pt>
                      <c:pt idx="1">
                        <c:v>2019</c:v>
                      </c:pt>
                      <c:pt idx="2">
                        <c:v>2020</c:v>
                      </c:pt>
                      <c:pt idx="3">
                        <c:v>2021</c:v>
                      </c:pt>
                      <c:pt idx="4">
                        <c:v>2022</c:v>
                      </c:pt>
                      <c:pt idx="5">
                        <c:v>2023</c:v>
                      </c:pt>
                      <c:pt idx="7">
                        <c:v>2028</c:v>
                      </c:pt>
                    </c:numCache>
                  </c:numRef>
                </c15:cat>
              </c15:filteredCategoryTitle>
            </c:ext>
            <c:ext xmlns:c16="http://schemas.microsoft.com/office/drawing/2014/chart" uri="{C3380CC4-5D6E-409C-BE32-E72D297353CC}">
              <c16:uniqueId val="{00000002-D3CA-4617-ACA5-CCE22173DA8C}"/>
            </c:ext>
          </c:extLst>
        </c:ser>
        <c:dLbls>
          <c:showLegendKey val="0"/>
          <c:showVal val="0"/>
          <c:showCatName val="0"/>
          <c:showSerName val="0"/>
          <c:showPercent val="0"/>
          <c:showBubbleSize val="0"/>
        </c:dLbls>
        <c:gapWidth val="150"/>
        <c:overlap val="100"/>
        <c:axId val="850260880"/>
        <c:axId val="1"/>
      </c:barChart>
      <c:catAx>
        <c:axId val="850260880"/>
        <c:scaling>
          <c:orientation val="minMax"/>
        </c:scaling>
        <c:delete val="0"/>
        <c:axPos val="b"/>
        <c:numFmt formatCode="General" sourceLinked="1"/>
        <c:majorTickMark val="out"/>
        <c:minorTickMark val="none"/>
        <c:tickLblPos val="nextTo"/>
        <c:spPr>
          <a:noFill/>
          <a:ln w="11670" cap="flat" cmpd="sng" algn="ctr">
            <a:solidFill>
              <a:schemeClr val="tx1">
                <a:lumMod val="15000"/>
                <a:lumOff val="85000"/>
              </a:schemeClr>
            </a:solidFill>
            <a:round/>
          </a:ln>
          <a:effectLst/>
        </c:spPr>
        <c:txPr>
          <a:bodyPr rot="-60000000" spcFirstLastPara="1" vertOverflow="ellipsis" vert="horz" wrap="square" anchor="ctr" anchorCtr="1"/>
          <a:lstStyle/>
          <a:p>
            <a:pPr>
              <a:defRPr sz="1466" b="0" i="0" u="none" strike="noStrike" kern="1200" baseline="0">
                <a:solidFill>
                  <a:schemeClr val="tx1"/>
                </a:solidFill>
                <a:latin typeface="+mn-lt"/>
                <a:ea typeface="+mn-ea"/>
                <a:cs typeface="+mn-cs"/>
              </a:defRPr>
            </a:pPr>
            <a:endParaRPr lang="ja-JP"/>
          </a:p>
        </c:txPr>
        <c:crossAx val="1"/>
        <c:crosses val="autoZero"/>
        <c:auto val="1"/>
        <c:lblAlgn val="ctr"/>
        <c:lblOffset val="100"/>
        <c:noMultiLvlLbl val="0"/>
      </c:catAx>
      <c:valAx>
        <c:axId val="1"/>
        <c:scaling>
          <c:orientation val="minMax"/>
          <c:max val="2500"/>
        </c:scaling>
        <c:delete val="0"/>
        <c:axPos val="l"/>
        <c:majorGridlines>
          <c:spPr>
            <a:ln w="11670" cap="flat" cmpd="sng" algn="ctr">
              <a:solidFill>
                <a:schemeClr val="tx1">
                  <a:lumMod val="15000"/>
                  <a:lumOff val="85000"/>
                </a:schemeClr>
              </a:solidFill>
              <a:round/>
            </a:ln>
            <a:effectLst/>
          </c:spPr>
        </c:majorGridlines>
        <c:numFmt formatCode="#,##0_ " sourceLinked="1"/>
        <c:majorTickMark val="out"/>
        <c:minorTickMark val="none"/>
        <c:tickLblPos val="nextTo"/>
        <c:spPr>
          <a:ln w="7779">
            <a:noFill/>
          </a:ln>
        </c:spPr>
        <c:txPr>
          <a:bodyPr rot="-60000000" spcFirstLastPara="1" vertOverflow="ellipsis" vert="horz" wrap="square" anchor="ctr" anchorCtr="1"/>
          <a:lstStyle/>
          <a:p>
            <a:pPr>
              <a:defRPr sz="1466" b="0" i="0" u="none" strike="noStrike" kern="1200" baseline="0">
                <a:solidFill>
                  <a:schemeClr val="tx1"/>
                </a:solidFill>
                <a:latin typeface="+mn-lt"/>
                <a:ea typeface="+mn-ea"/>
                <a:cs typeface="+mn-cs"/>
              </a:defRPr>
            </a:pPr>
            <a:endParaRPr lang="ja-JP"/>
          </a:p>
        </c:txPr>
        <c:crossAx val="850260880"/>
        <c:crosses val="autoZero"/>
        <c:crossBetween val="between"/>
      </c:valAx>
      <c:spPr>
        <a:noFill/>
        <a:ln w="31257">
          <a:noFill/>
        </a:ln>
      </c:spPr>
    </c:plotArea>
    <c:legend>
      <c:legendPos val="b"/>
      <c:layout/>
      <c:overlay val="0"/>
      <c:spPr>
        <a:noFill/>
        <a:ln w="31118">
          <a:noFill/>
        </a:ln>
      </c:spPr>
      <c:txPr>
        <a:bodyPr rot="0" spcFirstLastPara="1" vertOverflow="ellipsis" vert="horz" wrap="square" anchor="ctr" anchorCtr="1"/>
        <a:lstStyle/>
        <a:p>
          <a:pPr>
            <a:defRPr sz="1466"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c:spPr>
  <c:txPr>
    <a:bodyPr/>
    <a:lstStyle/>
    <a:p>
      <a:pPr>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94" b="0" i="0" u="none" strike="noStrike" kern="1200" spc="0" baseline="0">
                <a:solidFill>
                  <a:schemeClr val="tx1">
                    <a:lumMod val="65000"/>
                    <a:lumOff val="35000"/>
                  </a:schemeClr>
                </a:solidFill>
                <a:latin typeface="+mn-ea"/>
                <a:ea typeface="+mn-ea"/>
                <a:cs typeface="+mn-cs"/>
              </a:defRPr>
            </a:pPr>
            <a:r>
              <a:rPr lang="ja-JP" altLang="en-US" sz="1794" b="1" dirty="0">
                <a:solidFill>
                  <a:schemeClr val="tx1"/>
                </a:solidFill>
                <a:latin typeface="HG丸ｺﾞｼｯｸM-PRO" panose="020F0600000000000000" pitchFamily="50" charset="-128"/>
                <a:ea typeface="HG丸ｺﾞｼｯｸM-PRO" panose="020F0600000000000000" pitchFamily="50" charset="-128"/>
              </a:rPr>
              <a:t>主要</a:t>
            </a:r>
            <a:r>
              <a:rPr lang="en-US" altLang="ja-JP" sz="1794" b="1" dirty="0">
                <a:solidFill>
                  <a:schemeClr val="tx1"/>
                </a:solidFill>
                <a:latin typeface="HG丸ｺﾞｼｯｸM-PRO" panose="020F0600000000000000" pitchFamily="50" charset="-128"/>
                <a:ea typeface="HG丸ｺﾞｼｯｸM-PRO" panose="020F0600000000000000" pitchFamily="50" charset="-128"/>
              </a:rPr>
              <a:t>3</a:t>
            </a:r>
            <a:r>
              <a:rPr lang="ja-JP" altLang="en-US" sz="1794" b="1" dirty="0" smtClean="0">
                <a:solidFill>
                  <a:schemeClr val="tx1"/>
                </a:solidFill>
                <a:latin typeface="HG丸ｺﾞｼｯｸM-PRO" panose="020F0600000000000000" pitchFamily="50" charset="-128"/>
                <a:ea typeface="HG丸ｺﾞｼｯｸM-PRO" panose="020F0600000000000000" pitchFamily="50" charset="-128"/>
              </a:rPr>
              <a:t>施設日数稼働率の目標</a:t>
            </a:r>
            <a:endParaRPr lang="ja-JP" altLang="en-US" sz="1800" b="1" dirty="0">
              <a:solidFill>
                <a:schemeClr val="tx1"/>
              </a:solidFill>
              <a:latin typeface="HG丸ｺﾞｼｯｸM-PRO" panose="020F0600000000000000" pitchFamily="50" charset="-128"/>
              <a:ea typeface="HG丸ｺﾞｼｯｸM-PRO" panose="020F0600000000000000" pitchFamily="50" charset="-128"/>
            </a:endParaRPr>
          </a:p>
        </c:rich>
      </c:tx>
      <c:layout/>
      <c:overlay val="0"/>
      <c:spPr>
        <a:noFill/>
        <a:ln w="25323">
          <a:noFill/>
        </a:ln>
      </c:spPr>
    </c:title>
    <c:autoTitleDeleted val="0"/>
    <c:plotArea>
      <c:layout>
        <c:manualLayout>
          <c:layoutTarget val="inner"/>
          <c:xMode val="edge"/>
          <c:yMode val="edge"/>
          <c:x val="8.0235161000385843E-2"/>
          <c:y val="9.6022437655809381E-2"/>
          <c:w val="0.88514589641625796"/>
          <c:h val="0.74390046935867571"/>
        </c:manualLayout>
      </c:layout>
      <c:lineChart>
        <c:grouping val="standard"/>
        <c:varyColors val="0"/>
        <c:ser>
          <c:idx val="0"/>
          <c:order val="0"/>
          <c:tx>
            <c:strRef>
              <c:f>Sheet1!$B$1</c:f>
              <c:strCache>
                <c:ptCount val="1"/>
                <c:pt idx="0">
                  <c:v>主要3施設（メインホール、イベントホール、10階会議室）稼働率</c:v>
                </c:pt>
              </c:strCache>
            </c:strRef>
          </c:tx>
          <c:spPr>
            <a:ln w="16736" cap="rnd">
              <a:solidFill>
                <a:schemeClr val="accent1"/>
              </a:solidFill>
              <a:round/>
            </a:ln>
            <a:effectLst/>
          </c:spPr>
          <c:marker>
            <c:symbol val="none"/>
          </c:marker>
          <c:dLbls>
            <c:dLbl>
              <c:idx val="5"/>
              <c:delete val="1"/>
              <c:extLst>
                <c:ext xmlns:c15="http://schemas.microsoft.com/office/drawing/2012/chart" uri="{CE6537A1-D6FC-4f65-9D91-7224C49458BB}"/>
                <c:ext xmlns:c16="http://schemas.microsoft.com/office/drawing/2014/chart" uri="{C3380CC4-5D6E-409C-BE32-E72D297353CC}">
                  <c16:uniqueId val="{00000000-9558-4353-B1D8-86F68ED321E4}"/>
                </c:ext>
              </c:extLst>
            </c:dLbl>
            <c:spPr>
              <a:noFill/>
              <a:ln w="25347">
                <a:noFill/>
              </a:ln>
            </c:spPr>
            <c:txPr>
              <a:bodyPr wrap="square" lIns="38100" tIns="19050" rIns="38100" bIns="19050" anchor="ctr">
                <a:spAutoFit/>
              </a:bodyPr>
              <a:lstStyle/>
              <a:p>
                <a:pPr>
                  <a:defRPr>
                    <a:solidFill>
                      <a:schemeClr val="tx1"/>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2018</c:v>
                </c:pt>
                <c:pt idx="1">
                  <c:v>2019</c:v>
                </c:pt>
                <c:pt idx="2">
                  <c:v>2020</c:v>
                </c:pt>
                <c:pt idx="3">
                  <c:v>2021</c:v>
                </c:pt>
                <c:pt idx="4">
                  <c:v>2022</c:v>
                </c:pt>
                <c:pt idx="5">
                  <c:v>2023</c:v>
                </c:pt>
                <c:pt idx="7">
                  <c:v>2028</c:v>
                </c:pt>
              </c:numCache>
            </c:numRef>
          </c:cat>
          <c:val>
            <c:numRef>
              <c:f>Sheet1!$B$2:$B$9</c:f>
              <c:numCache>
                <c:formatCode>General</c:formatCode>
                <c:ptCount val="8"/>
                <c:pt idx="1">
                  <c:v>86.2</c:v>
                </c:pt>
                <c:pt idx="2">
                  <c:v>86.4</c:v>
                </c:pt>
                <c:pt idx="3">
                  <c:v>86.7</c:v>
                </c:pt>
                <c:pt idx="4">
                  <c:v>86.9</c:v>
                </c:pt>
                <c:pt idx="5">
                  <c:v>87.3</c:v>
                </c:pt>
                <c:pt idx="6">
                  <c:v>87.3</c:v>
                </c:pt>
                <c:pt idx="7">
                  <c:v>87.3</c:v>
                </c:pt>
              </c:numCache>
            </c:numRef>
          </c:val>
          <c:smooth val="0"/>
          <c:extLst>
            <c:ext xmlns:c16="http://schemas.microsoft.com/office/drawing/2014/chart" uri="{C3380CC4-5D6E-409C-BE32-E72D297353CC}">
              <c16:uniqueId val="{00000001-9558-4353-B1D8-86F68ED321E4}"/>
            </c:ext>
          </c:extLst>
        </c:ser>
        <c:dLbls>
          <c:showLegendKey val="0"/>
          <c:showVal val="0"/>
          <c:showCatName val="0"/>
          <c:showSerName val="0"/>
          <c:showPercent val="0"/>
          <c:showBubbleSize val="0"/>
        </c:dLbls>
        <c:smooth val="0"/>
        <c:axId val="891276079"/>
        <c:axId val="1"/>
      </c:lineChart>
      <c:catAx>
        <c:axId val="891276079"/>
        <c:scaling>
          <c:orientation val="minMax"/>
        </c:scaling>
        <c:delete val="0"/>
        <c:axPos val="b"/>
        <c:numFmt formatCode="General" sourceLinked="1"/>
        <c:majorTickMark val="none"/>
        <c:minorTickMark val="none"/>
        <c:tickLblPos val="nextTo"/>
        <c:spPr>
          <a:noFill/>
          <a:ln w="5579" cap="flat" cmpd="sng" algn="ctr">
            <a:solidFill>
              <a:schemeClr val="tx1">
                <a:lumMod val="15000"/>
                <a:lumOff val="85000"/>
              </a:schemeClr>
            </a:solidFill>
            <a:round/>
          </a:ln>
          <a:effectLst/>
        </c:spPr>
        <c:txPr>
          <a:bodyPr rot="-60000000" spcFirstLastPara="1" vertOverflow="ellipsis" vert="horz" wrap="square" anchor="ctr" anchorCtr="1"/>
          <a:lstStyle/>
          <a:p>
            <a:pPr>
              <a:defRPr sz="701" b="0" i="0" u="none" strike="noStrike" kern="1200" baseline="0">
                <a:solidFill>
                  <a:schemeClr val="tx1"/>
                </a:solidFill>
                <a:latin typeface="+mn-lt"/>
                <a:ea typeface="+mn-ea"/>
                <a:cs typeface="+mn-cs"/>
              </a:defRPr>
            </a:pPr>
            <a:endParaRPr lang="ja-JP"/>
          </a:p>
        </c:txPr>
        <c:crossAx val="1"/>
        <c:crosses val="autoZero"/>
        <c:auto val="1"/>
        <c:lblAlgn val="ctr"/>
        <c:lblOffset val="100"/>
        <c:noMultiLvlLbl val="0"/>
      </c:catAx>
      <c:valAx>
        <c:axId val="1"/>
        <c:scaling>
          <c:orientation val="minMax"/>
          <c:max val="87.5"/>
          <c:min val="85"/>
        </c:scaling>
        <c:delete val="0"/>
        <c:axPos val="l"/>
        <c:majorGridlines>
          <c:spPr>
            <a:ln w="5579" cap="flat" cmpd="sng" algn="ctr">
              <a:solidFill>
                <a:schemeClr val="tx1">
                  <a:lumMod val="15000"/>
                  <a:lumOff val="85000"/>
                </a:schemeClr>
              </a:solidFill>
              <a:round/>
            </a:ln>
            <a:effectLst/>
          </c:spPr>
        </c:majorGridlines>
        <c:numFmt formatCode="General" sourceLinked="1"/>
        <c:majorTickMark val="none"/>
        <c:minorTickMark val="none"/>
        <c:tickLblPos val="nextTo"/>
        <c:spPr>
          <a:ln w="6331">
            <a:noFill/>
          </a:ln>
        </c:spPr>
        <c:txPr>
          <a:bodyPr rot="-60000000" spcFirstLastPara="1" vertOverflow="ellipsis" vert="horz" wrap="square" anchor="ctr" anchorCtr="1"/>
          <a:lstStyle/>
          <a:p>
            <a:pPr>
              <a:defRPr sz="701" b="0" i="0" u="none" strike="noStrike" kern="1200" baseline="0">
                <a:solidFill>
                  <a:schemeClr val="tx1"/>
                </a:solidFill>
                <a:latin typeface="+mn-lt"/>
                <a:ea typeface="+mn-ea"/>
                <a:cs typeface="+mn-cs"/>
              </a:defRPr>
            </a:pPr>
            <a:endParaRPr lang="ja-JP"/>
          </a:p>
        </c:txPr>
        <c:crossAx val="891276079"/>
        <c:crosses val="autoZero"/>
        <c:crossBetween val="between"/>
      </c:valAx>
      <c:spPr>
        <a:noFill/>
        <a:ln w="25347">
          <a:noFill/>
        </a:ln>
      </c:spPr>
    </c:plotArea>
    <c:legend>
      <c:legendPos val="b"/>
      <c:layout>
        <c:manualLayout>
          <c:xMode val="edge"/>
          <c:yMode val="edge"/>
          <c:x val="0.14114870180959874"/>
          <c:y val="0.74315043623499633"/>
          <c:w val="0.78693941778127463"/>
          <c:h val="3.8140736360524105E-2"/>
        </c:manualLayout>
      </c:layout>
      <c:overlay val="0"/>
      <c:spPr>
        <a:noFill/>
        <a:ln w="25323">
          <a:noFill/>
        </a:ln>
      </c:spPr>
      <c:txPr>
        <a:bodyPr rot="0" spcFirstLastPara="1" vertOverflow="ellipsis" vert="horz" wrap="square" anchor="ctr" anchorCtr="1"/>
        <a:lstStyle/>
        <a:p>
          <a:pPr>
            <a:defRPr sz="701"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43" b="0" i="0" u="none" strike="noStrike" kern="1200" spc="0" baseline="0">
                <a:solidFill>
                  <a:schemeClr val="tx1">
                    <a:lumMod val="65000"/>
                    <a:lumOff val="35000"/>
                  </a:schemeClr>
                </a:solidFill>
                <a:latin typeface="+mn-lt"/>
                <a:ea typeface="+mn-ea"/>
                <a:cs typeface="+mn-cs"/>
              </a:defRPr>
            </a:pPr>
            <a:r>
              <a:rPr lang="ja-JP" altLang="en-US" b="1" dirty="0" smtClean="0">
                <a:solidFill>
                  <a:schemeClr val="tx1"/>
                </a:solidFill>
                <a:latin typeface="HG丸ｺﾞｼｯｸM-PRO" panose="020F0600000000000000" pitchFamily="50" charset="-128"/>
                <a:ea typeface="HG丸ｺﾞｼｯｸM-PRO" panose="020F0600000000000000" pitchFamily="50" charset="-128"/>
              </a:rPr>
              <a:t>営業利益の目標</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c:rich>
      </c:tx>
      <c:layout>
        <c:manualLayout>
          <c:xMode val="edge"/>
          <c:yMode val="edge"/>
          <c:x val="0.25677902955620568"/>
          <c:y val="0"/>
        </c:manualLayout>
      </c:layout>
      <c:overlay val="0"/>
      <c:spPr>
        <a:noFill/>
        <a:ln w="25252">
          <a:noFill/>
        </a:ln>
      </c:spPr>
    </c:title>
    <c:autoTitleDeleted val="0"/>
    <c:plotArea>
      <c:layout/>
      <c:lineChart>
        <c:grouping val="standard"/>
        <c:varyColors val="0"/>
        <c:ser>
          <c:idx val="0"/>
          <c:order val="0"/>
          <c:spPr>
            <a:ln w="25417">
              <a:solidFill>
                <a:srgbClr val="FF0000"/>
              </a:solidFill>
              <a:prstDash val="solid"/>
            </a:ln>
          </c:spPr>
          <c:marker>
            <c:symbol val="none"/>
          </c:marker>
          <c:dLbls>
            <c:dLbl>
              <c:idx val="1"/>
              <c:layout/>
              <c:tx>
                <c:rich>
                  <a:bodyPr/>
                  <a:lstStyle/>
                  <a:p>
                    <a:r>
                      <a:rPr lang="en-US" altLang="ja-JP" smtClean="0"/>
                      <a:t>31</a:t>
                    </a:r>
                    <a:endParaRPr lang="en-US" altLang="ja-JP" dirty="0"/>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D56-47A2-9C45-FB958DED6003}"/>
                </c:ext>
              </c:extLst>
            </c:dLbl>
            <c:dLbl>
              <c:idx val="6"/>
              <c:delete val="1"/>
              <c:extLst>
                <c:ext xmlns:c15="http://schemas.microsoft.com/office/drawing/2012/chart" uri="{CE6537A1-D6FC-4f65-9D91-7224C49458BB}"/>
                <c:ext xmlns:c16="http://schemas.microsoft.com/office/drawing/2014/chart" uri="{C3380CC4-5D6E-409C-BE32-E72D297353CC}">
                  <c16:uniqueId val="{00000000-C4CA-49A7-9AF3-26B921239AC4}"/>
                </c:ext>
              </c:extLst>
            </c:dLbl>
            <c:spPr>
              <a:noFill/>
              <a:ln w="25252">
                <a:noFill/>
              </a:ln>
            </c:spPr>
            <c:txPr>
              <a:bodyPr rot="0" spcFirstLastPara="1" vertOverflow="ellipsis" vert="horz" wrap="square" lIns="38100" tIns="19050" rIns="38100" bIns="19050" anchor="ctr" anchorCtr="0">
                <a:spAutoFit/>
              </a:bodyPr>
              <a:lstStyle/>
              <a:p>
                <a:pPr>
                  <a:defRPr sz="1186"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Sheet1!$B$2:$B$9</c:f>
              <c:numCache>
                <c:formatCode>General</c:formatCode>
                <c:ptCount val="8"/>
                <c:pt idx="1">
                  <c:v>31</c:v>
                </c:pt>
                <c:pt idx="2">
                  <c:v>36</c:v>
                </c:pt>
                <c:pt idx="3">
                  <c:v>36</c:v>
                </c:pt>
                <c:pt idx="4">
                  <c:v>35</c:v>
                </c:pt>
                <c:pt idx="5">
                  <c:v>51</c:v>
                </c:pt>
                <c:pt idx="6">
                  <c:v>51</c:v>
                </c:pt>
                <c:pt idx="7">
                  <c:v>51</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営業利益</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2018</c:v>
                      </c:pt>
                      <c:pt idx="1">
                        <c:v>2019</c:v>
                      </c:pt>
                      <c:pt idx="2">
                        <c:v>2020</c:v>
                      </c:pt>
                      <c:pt idx="3">
                        <c:v>2021</c:v>
                      </c:pt>
                      <c:pt idx="4">
                        <c:v>2022</c:v>
                      </c:pt>
                      <c:pt idx="5">
                        <c:v>2023</c:v>
                      </c:pt>
                      <c:pt idx="7">
                        <c:v>2028</c:v>
                      </c:pt>
                    </c:numCache>
                  </c:numRef>
                </c15:cat>
              </c15:filteredCategoryTitle>
            </c:ext>
            <c:ext xmlns:c16="http://schemas.microsoft.com/office/drawing/2014/chart" uri="{C3380CC4-5D6E-409C-BE32-E72D297353CC}">
              <c16:uniqueId val="{00000001-C4CA-49A7-9AF3-26B921239AC4}"/>
            </c:ext>
          </c:extLst>
        </c:ser>
        <c:ser>
          <c:idx val="1"/>
          <c:order val="1"/>
          <c:spPr>
            <a:ln>
              <a:solidFill>
                <a:srgbClr val="00B050"/>
              </a:solidFill>
              <a:prstDash val="sysDash"/>
            </a:ln>
          </c:spPr>
          <c:marker>
            <c:symbol val="none"/>
          </c:marker>
          <c:dLbls>
            <c:spPr>
              <a:noFill/>
              <a:ln w="25417">
                <a:noFill/>
              </a:ln>
            </c:spPr>
            <c:txPr>
              <a:bodyPr wrap="square" lIns="38100" tIns="19050" rIns="38100" bIns="19050" anchor="ctr">
                <a:spAutoFit/>
              </a:bodyPr>
              <a:lstStyle/>
              <a:p>
                <a:pPr>
                  <a:defRPr>
                    <a:solidFill>
                      <a:schemeClr val="tx1"/>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Sheet1!$C$2:$C$9</c:f>
              <c:numCache>
                <c:formatCode>General</c:formatCode>
                <c:ptCount val="8"/>
                <c:pt idx="1">
                  <c:v>67</c:v>
                </c:pt>
                <c:pt idx="2">
                  <c:v>68</c:v>
                </c:pt>
                <c:pt idx="3">
                  <c:v>62</c:v>
                </c:pt>
                <c:pt idx="4">
                  <c:v>59</c:v>
                </c:pt>
                <c:pt idx="5">
                  <c:v>74</c:v>
                </c:pt>
                <c:pt idx="6">
                  <c:v>74</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(参考)経常利益</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2018</c:v>
                      </c:pt>
                      <c:pt idx="1">
                        <c:v>2019</c:v>
                      </c:pt>
                      <c:pt idx="2">
                        <c:v>2020</c:v>
                      </c:pt>
                      <c:pt idx="3">
                        <c:v>2021</c:v>
                      </c:pt>
                      <c:pt idx="4">
                        <c:v>2022</c:v>
                      </c:pt>
                      <c:pt idx="5">
                        <c:v>2023</c:v>
                      </c:pt>
                      <c:pt idx="7">
                        <c:v>2028</c:v>
                      </c:pt>
                    </c:numCache>
                  </c:numRef>
                </c15:cat>
              </c15:filteredCategoryTitle>
            </c:ext>
            <c:ext xmlns:c16="http://schemas.microsoft.com/office/drawing/2014/chart" uri="{C3380CC4-5D6E-409C-BE32-E72D297353CC}">
              <c16:uniqueId val="{00000002-C4CA-49A7-9AF3-26B921239AC4}"/>
            </c:ext>
          </c:extLst>
        </c:ser>
        <c:dLbls>
          <c:showLegendKey val="0"/>
          <c:showVal val="0"/>
          <c:showCatName val="0"/>
          <c:showSerName val="0"/>
          <c:showPercent val="0"/>
          <c:showBubbleSize val="0"/>
        </c:dLbls>
        <c:smooth val="0"/>
        <c:axId val="426923711"/>
        <c:axId val="1"/>
      </c:lineChart>
      <c:catAx>
        <c:axId val="426923711"/>
        <c:scaling>
          <c:orientation val="minMax"/>
        </c:scaling>
        <c:delete val="0"/>
        <c:axPos val="b"/>
        <c:numFmt formatCode="General" sourceLinked="1"/>
        <c:majorTickMark val="none"/>
        <c:minorTickMark val="none"/>
        <c:tickLblPos val="nextTo"/>
        <c:spPr>
          <a:noFill/>
          <a:ln w="9447" cap="flat" cmpd="sng" algn="ctr">
            <a:solidFill>
              <a:schemeClr val="tx1">
                <a:lumMod val="15000"/>
                <a:lumOff val="85000"/>
              </a:schemeClr>
            </a:solidFill>
            <a:round/>
          </a:ln>
          <a:effectLst/>
        </c:spPr>
        <c:txPr>
          <a:bodyPr rot="-60000000" spcFirstLastPara="1" vertOverflow="ellipsis" vert="horz" wrap="square" anchor="ctr" anchorCtr="1"/>
          <a:lstStyle/>
          <a:p>
            <a:pPr>
              <a:defRPr sz="1186" b="0" i="0" u="none" strike="noStrike" kern="1200" baseline="0">
                <a:solidFill>
                  <a:schemeClr val="tx1"/>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447" cap="flat" cmpd="sng" algn="ctr">
              <a:solidFill>
                <a:schemeClr val="tx1">
                  <a:lumMod val="15000"/>
                  <a:lumOff val="85000"/>
                </a:schemeClr>
              </a:solidFill>
              <a:round/>
            </a:ln>
            <a:effectLst/>
          </c:spPr>
        </c:majorGridlines>
        <c:numFmt formatCode="General" sourceLinked="1"/>
        <c:majorTickMark val="none"/>
        <c:minorTickMark val="none"/>
        <c:tickLblPos val="nextTo"/>
        <c:spPr>
          <a:ln w="6312">
            <a:noFill/>
          </a:ln>
        </c:spPr>
        <c:txPr>
          <a:bodyPr rot="-60000000" spcFirstLastPara="1" vertOverflow="ellipsis" vert="horz" wrap="square" anchor="ctr" anchorCtr="1"/>
          <a:lstStyle/>
          <a:p>
            <a:pPr>
              <a:defRPr sz="1186" b="0" i="0" u="none" strike="noStrike" kern="1200" baseline="0">
                <a:solidFill>
                  <a:schemeClr val="tx1"/>
                </a:solidFill>
                <a:latin typeface="+mn-lt"/>
                <a:ea typeface="+mn-ea"/>
                <a:cs typeface="+mn-cs"/>
              </a:defRPr>
            </a:pPr>
            <a:endParaRPr lang="ja-JP"/>
          </a:p>
        </c:txPr>
        <c:crossAx val="426923711"/>
        <c:crosses val="autoZero"/>
        <c:crossBetween val="between"/>
      </c:valAx>
      <c:spPr>
        <a:noFill/>
        <a:ln w="25417">
          <a:noFill/>
        </a:ln>
      </c:spPr>
    </c:plotArea>
    <c:legend>
      <c:legendPos val="b"/>
      <c:layout/>
      <c:overlay val="0"/>
      <c:spPr>
        <a:noFill/>
        <a:ln w="25252">
          <a:noFill/>
        </a:ln>
      </c:spPr>
      <c:txPr>
        <a:bodyPr rot="0" spcFirstLastPara="1" vertOverflow="ellipsis" vert="horz" wrap="square" anchor="ctr" anchorCtr="1"/>
        <a:lstStyle/>
        <a:p>
          <a:pPr>
            <a:defRPr sz="1186"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c:spPr>
  <c:txPr>
    <a:bodyPr/>
    <a:lstStyle/>
    <a:p>
      <a:pPr>
        <a:defRPr/>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48" b="1" i="0" u="none" strike="noStrike" kern="1200" spc="20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1048" b="1" spc="200" baseline="0" dirty="0" smtClean="0">
                <a:solidFill>
                  <a:sysClr val="windowText" lastClr="000000"/>
                </a:solidFill>
                <a:latin typeface="メイリオ" panose="020B0604030504040204" pitchFamily="50" charset="-128"/>
                <a:ea typeface="メイリオ" panose="020B0604030504040204" pitchFamily="50" charset="-128"/>
              </a:rPr>
              <a:t>利用者満足度調査の結果</a:t>
            </a:r>
            <a:endParaRPr lang="ja-JP" altLang="en-US" sz="1050" b="1" spc="200" baseline="0" dirty="0">
              <a:solidFill>
                <a:sysClr val="windowText" lastClr="000000"/>
              </a:solidFill>
              <a:latin typeface="メイリオ" panose="020B0604030504040204" pitchFamily="50" charset="-128"/>
              <a:ea typeface="メイリオ" panose="020B0604030504040204" pitchFamily="50" charset="-128"/>
            </a:endParaRPr>
          </a:p>
        </c:rich>
      </c:tx>
      <c:layout>
        <c:manualLayout>
          <c:xMode val="edge"/>
          <c:yMode val="edge"/>
          <c:x val="0.25679380167569144"/>
          <c:y val="8.2199952278692433E-4"/>
        </c:manualLayout>
      </c:layout>
      <c:overlay val="0"/>
      <c:spPr>
        <a:noFill/>
        <a:ln>
          <a:noFill/>
        </a:ln>
        <a:effectLst/>
      </c:spPr>
    </c:title>
    <c:autoTitleDeleted val="0"/>
    <c:plotArea>
      <c:layout>
        <c:manualLayout>
          <c:layoutTarget val="inner"/>
          <c:xMode val="edge"/>
          <c:yMode val="edge"/>
          <c:x val="8.5819196651051532E-2"/>
          <c:y val="0.20397749010187285"/>
          <c:w val="0.89009513724016598"/>
          <c:h val="0.55907412807966905"/>
        </c:manualLayout>
      </c:layout>
      <c:barChart>
        <c:barDir val="col"/>
        <c:grouping val="stacked"/>
        <c:varyColors val="0"/>
        <c:ser>
          <c:idx val="0"/>
          <c:order val="0"/>
          <c:spPr>
            <a:solidFill>
              <a:srgbClr val="5DC8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99"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Sheet1!$B$2:$B$5</c:f>
              <c:numCache>
                <c:formatCode>General</c:formatCode>
                <c:ptCount val="4"/>
                <c:pt idx="0">
                  <c:v>20.9</c:v>
                </c:pt>
                <c:pt idx="1">
                  <c:v>20.9</c:v>
                </c:pt>
                <c:pt idx="2">
                  <c:v>24.2</c:v>
                </c:pt>
                <c:pt idx="3">
                  <c:v>23.4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やや満足</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2014</c:v>
                      </c:pt>
                      <c:pt idx="1">
                        <c:v>2015</c:v>
                      </c:pt>
                      <c:pt idx="2">
                        <c:v>2016</c:v>
                      </c:pt>
                      <c:pt idx="3">
                        <c:v>2017</c:v>
                      </c:pt>
                    </c:numCache>
                  </c:numRef>
                </c15:cat>
              </c15:filteredCategoryTitle>
            </c:ext>
            <c:ext xmlns:c16="http://schemas.microsoft.com/office/drawing/2014/chart" uri="{C3380CC4-5D6E-409C-BE32-E72D297353CC}">
              <c16:uniqueId val="{00000000-E376-4DA4-A896-41A7256FC4F4}"/>
            </c:ext>
          </c:extLst>
        </c:ser>
        <c:ser>
          <c:idx val="1"/>
          <c:order val="1"/>
          <c:spPr>
            <a:solidFill>
              <a:srgbClr val="0390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99"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Sheet1!$C$2:$C$5</c:f>
              <c:numCache>
                <c:formatCode>General</c:formatCode>
                <c:ptCount val="4"/>
                <c:pt idx="0">
                  <c:v>72.5</c:v>
                </c:pt>
                <c:pt idx="1">
                  <c:v>73.400000000000006</c:v>
                </c:pt>
                <c:pt idx="2">
                  <c:v>67.900000000000006</c:v>
                </c:pt>
                <c:pt idx="3">
                  <c:v>71.400000000000006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満足</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2014</c:v>
                      </c:pt>
                      <c:pt idx="1">
                        <c:v>2015</c:v>
                      </c:pt>
                      <c:pt idx="2">
                        <c:v>2016</c:v>
                      </c:pt>
                      <c:pt idx="3">
                        <c:v>2017</c:v>
                      </c:pt>
                    </c:numCache>
                  </c:numRef>
                </c15:cat>
              </c15:filteredCategoryTitle>
            </c:ext>
            <c:ext xmlns:c16="http://schemas.microsoft.com/office/drawing/2014/chart" uri="{C3380CC4-5D6E-409C-BE32-E72D297353CC}">
              <c16:uniqueId val="{00000001-E376-4DA4-A896-41A7256FC4F4}"/>
            </c:ext>
          </c:extLst>
        </c:ser>
        <c:ser>
          <c:idx val="2"/>
          <c:order val="2"/>
          <c:spPr>
            <a:noFill/>
            <a:ln>
              <a:noFill/>
            </a:ln>
            <a:effectLst/>
          </c:spPr>
          <c:invertIfNegative val="0"/>
          <c:dLbls>
            <c:dLbl>
              <c:idx val="0"/>
              <c:layout>
                <c:manualLayout>
                  <c:x val="-1.5880996405792606E-3"/>
                  <c:y val="0.1261426220027581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376-4DA4-A896-41A7256FC4F4}"/>
                </c:ext>
              </c:extLst>
            </c:dLbl>
            <c:dLbl>
              <c:idx val="1"/>
              <c:layout>
                <c:manualLayout>
                  <c:x val="5.2534989854500381E-3"/>
                  <c:y val="0.1237964322256328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376-4DA4-A896-41A7256FC4F4}"/>
                </c:ext>
              </c:extLst>
            </c:dLbl>
            <c:dLbl>
              <c:idx val="2"/>
              <c:layout>
                <c:manualLayout>
                  <c:x val="5.350729575689453E-3"/>
                  <c:y val="0.1345691534320921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376-4DA4-A896-41A7256FC4F4}"/>
                </c:ext>
              </c:extLst>
            </c:dLbl>
            <c:dLbl>
              <c:idx val="3"/>
              <c:layout>
                <c:manualLayout>
                  <c:x val="1.5235562573146723E-3"/>
                  <c:y val="0.1153699007962987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376-4DA4-A896-41A7256FC4F4}"/>
                </c:ext>
              </c:extLst>
            </c:dLbl>
            <c:spPr>
              <a:noFill/>
              <a:ln>
                <a:noFill/>
              </a:ln>
              <a:effectLst/>
            </c:spPr>
            <c:txPr>
              <a:bodyPr rot="0" spcFirstLastPara="1" vertOverflow="ellipsis" vert="horz" wrap="square" lIns="38100" tIns="19050" rIns="38100" bIns="19050" anchor="ctr" anchorCtr="1">
                <a:spAutoFit/>
              </a:bodyPr>
              <a:lstStyle/>
              <a:p>
                <a:pPr>
                  <a:defRPr sz="1148"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Sheet1!$D$2:$D$5</c:f>
              <c:numCache>
                <c:formatCode>General</c:formatCode>
                <c:ptCount val="4"/>
                <c:pt idx="0">
                  <c:v>93.4</c:v>
                </c:pt>
                <c:pt idx="1">
                  <c:v>94.300000000000011</c:v>
                </c:pt>
                <c:pt idx="2">
                  <c:v>92.100000000000009</c:v>
                </c:pt>
                <c:pt idx="3">
                  <c:v>94.800000000000011</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列1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2014</c:v>
                      </c:pt>
                      <c:pt idx="1">
                        <c:v>2015</c:v>
                      </c:pt>
                      <c:pt idx="2">
                        <c:v>2016</c:v>
                      </c:pt>
                      <c:pt idx="3">
                        <c:v>2017</c:v>
                      </c:pt>
                    </c:numCache>
                  </c:numRef>
                </c15:cat>
              </c15:filteredCategoryTitle>
            </c:ext>
            <c:ext xmlns:c16="http://schemas.microsoft.com/office/drawing/2014/chart" uri="{C3380CC4-5D6E-409C-BE32-E72D297353CC}">
              <c16:uniqueId val="{00000006-E376-4DA4-A896-41A7256FC4F4}"/>
            </c:ext>
          </c:extLst>
        </c:ser>
        <c:dLbls>
          <c:showLegendKey val="0"/>
          <c:showVal val="0"/>
          <c:showCatName val="0"/>
          <c:showSerName val="0"/>
          <c:showPercent val="0"/>
          <c:showBubbleSize val="0"/>
        </c:dLbls>
        <c:gapWidth val="182"/>
        <c:overlap val="100"/>
        <c:axId val="1565424815"/>
        <c:axId val="1"/>
      </c:barChart>
      <c:catAx>
        <c:axId val="1565424815"/>
        <c:scaling>
          <c:orientation val="minMax"/>
        </c:scaling>
        <c:delete val="0"/>
        <c:axPos val="b"/>
        <c:numFmt formatCode="General" sourceLinked="1"/>
        <c:majorTickMark val="none"/>
        <c:minorTickMark val="none"/>
        <c:tickLblPos val="nextTo"/>
        <c:spPr>
          <a:noFill/>
          <a:ln w="9511" cap="flat" cmpd="sng" algn="ctr">
            <a:solidFill>
              <a:schemeClr val="tx1">
                <a:lumMod val="15000"/>
                <a:lumOff val="85000"/>
              </a:schemeClr>
            </a:solidFill>
            <a:round/>
          </a:ln>
          <a:effectLst/>
        </c:spPr>
        <c:txPr>
          <a:bodyPr rot="-60000000" spcFirstLastPara="1" vertOverflow="ellipsis" vert="horz" wrap="square" anchor="ctr" anchorCtr="1"/>
          <a:lstStyle/>
          <a:p>
            <a:pPr>
              <a:defRPr sz="998"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9511"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19"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1565424815"/>
        <c:crosses val="autoZero"/>
        <c:crossBetween val="between"/>
      </c:valAx>
      <c:spPr>
        <a:noFill/>
        <a:ln w="25361">
          <a:noFill/>
        </a:ln>
      </c:spPr>
    </c:plotArea>
    <c:legend>
      <c:legendPos val="b"/>
      <c:legendEntry>
        <c:idx val="2"/>
        <c:delete val="1"/>
      </c:legendEntry>
      <c:layout>
        <c:manualLayout>
          <c:xMode val="edge"/>
          <c:yMode val="edge"/>
          <c:x val="0.27212913701102676"/>
          <c:y val="0.88663763620456537"/>
          <c:w val="0.45810408834030875"/>
          <c:h val="9.4156525888809406E-2"/>
        </c:manualLayout>
      </c:layout>
      <c:overlay val="0"/>
      <c:spPr>
        <a:noFill/>
        <a:ln>
          <a:noFill/>
        </a:ln>
        <a:effectLst/>
      </c:spPr>
      <c:txPr>
        <a:bodyPr rot="0" spcFirstLastPara="1" vertOverflow="ellipsis" vert="horz" wrap="square" anchor="ctr" anchorCtr="1"/>
        <a:lstStyle/>
        <a:p>
          <a:pPr>
            <a:defRPr sz="899"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183489360934829E-2"/>
          <c:y val="0.1861277109560926"/>
          <c:w val="0.53752583183939295"/>
          <c:h val="0.64197449199764389"/>
        </c:manualLayout>
      </c:layout>
      <c:lineChart>
        <c:grouping val="standard"/>
        <c:varyColors val="0"/>
        <c:dLbls>
          <c:showLegendKey val="0"/>
          <c:showVal val="0"/>
          <c:showCatName val="0"/>
          <c:showSerName val="0"/>
          <c:showPercent val="0"/>
          <c:showBubbleSize val="0"/>
        </c:dLbls>
        <c:marker val="1"/>
        <c:smooth val="0"/>
        <c:axId val="1565428975"/>
        <c:axId val="1"/>
      </c:lineChart>
      <c:catAx>
        <c:axId val="1565428975"/>
        <c:scaling>
          <c:orientation val="minMax"/>
        </c:scaling>
        <c:delete val="0"/>
        <c:axPos val="b"/>
        <c:majorTickMark val="out"/>
        <c:minorTickMark val="none"/>
        <c:tickLblPos val="nextTo"/>
        <c:txPr>
          <a:bodyPr/>
          <a:lstStyle/>
          <a:p>
            <a:pPr>
              <a:defRPr sz="812"/>
            </a:pPr>
            <a:endParaRPr lang="ja-JP"/>
          </a:p>
        </c:txPr>
        <c:crossAx val="1"/>
        <c:crosses val="autoZero"/>
        <c:auto val="1"/>
        <c:lblAlgn val="ctr"/>
        <c:lblOffset val="100"/>
        <c:noMultiLvlLbl val="0"/>
      </c:catAx>
      <c:valAx>
        <c:axId val="1"/>
        <c:scaling>
          <c:orientation val="minMax"/>
        </c:scaling>
        <c:delete val="0"/>
        <c:axPos val="l"/>
        <c:majorTickMark val="out"/>
        <c:minorTickMark val="none"/>
        <c:tickLblPos val="nextTo"/>
        <c:crossAx val="1565428975"/>
        <c:crosses val="autoZero"/>
        <c:crossBetween val="between"/>
      </c:valAx>
      <c:spPr>
        <a:noFill/>
        <a:ln w="22925">
          <a:noFill/>
        </a:ln>
      </c:spPr>
    </c:plotArea>
    <c:legend>
      <c:legendPos val="r"/>
      <c:layout/>
      <c:overlay val="0"/>
      <c:spPr>
        <a:solidFill>
          <a:schemeClr val="bg1"/>
        </a:solidFill>
        <a:ln>
          <a:solidFill>
            <a:schemeClr val="tx1"/>
          </a:solidFill>
        </a:ln>
      </c:spPr>
    </c:legend>
    <c:plotVisOnly val="1"/>
    <c:dispBlanksAs val="gap"/>
    <c:showDLblsOverMax val="0"/>
  </c:chart>
  <c:spPr>
    <a:ln w="22925">
      <a:solidFill>
        <a:schemeClr val="tx1"/>
      </a:solidFill>
    </a:ln>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0.11374</cdr:x>
      <cdr:y>0.42579</cdr:y>
    </cdr:from>
    <cdr:to>
      <cdr:x>0.47268</cdr:x>
      <cdr:y>0.52197</cdr:y>
    </cdr:to>
    <cdr:sp macro="" textlink="">
      <cdr:nvSpPr>
        <cdr:cNvPr id="2" name="正方形/長方形 1"/>
        <cdr:cNvSpPr/>
      </cdr:nvSpPr>
      <cdr:spPr>
        <a:xfrm xmlns:a="http://schemas.openxmlformats.org/drawingml/2006/main">
          <a:off x="524653" y="1902804"/>
          <a:ext cx="1655787" cy="42984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400" dirty="0" smtClean="0">
              <a:solidFill>
                <a:schemeClr val="tx1">
                  <a:lumMod val="95000"/>
                  <a:lumOff val="5000"/>
                </a:schemeClr>
              </a:solidFill>
            </a:rPr>
            <a:t>● </a:t>
          </a:r>
          <a:r>
            <a:rPr lang="en-US" altLang="ja-JP" sz="1400" dirty="0" smtClean="0">
              <a:solidFill>
                <a:schemeClr val="tx1">
                  <a:lumMod val="95000"/>
                  <a:lumOff val="5000"/>
                </a:schemeClr>
              </a:solidFill>
            </a:rPr>
            <a:t>64</a:t>
          </a:r>
          <a:r>
            <a:rPr lang="ja-JP" altLang="en-US" sz="1400" dirty="0" smtClean="0">
              <a:solidFill>
                <a:schemeClr val="tx1">
                  <a:lumMod val="95000"/>
                  <a:lumOff val="5000"/>
                </a:schemeClr>
              </a:solidFill>
            </a:rPr>
            <a:t>（</a:t>
          </a:r>
          <a:r>
            <a:rPr lang="ja-JP" altLang="en-US" dirty="0" smtClean="0">
              <a:solidFill>
                <a:schemeClr val="tx1">
                  <a:lumMod val="95000"/>
                  <a:lumOff val="5000"/>
                </a:schemeClr>
              </a:solidFill>
            </a:rPr>
            <a:t>実績見込）</a:t>
          </a:r>
          <a:endParaRPr lang="ja-JP" dirty="0">
            <a:solidFill>
              <a:schemeClr val="tx1">
                <a:lumMod val="95000"/>
                <a:lumOff val="5000"/>
              </a:schemeClr>
            </a:solidFill>
          </a:endParaRPr>
        </a:p>
      </cdr:txBody>
    </cdr:sp>
  </cdr:relSizeAnchor>
  <cdr:relSizeAnchor xmlns:cdr="http://schemas.openxmlformats.org/drawingml/2006/chartDrawing">
    <cdr:from>
      <cdr:x>0.03808</cdr:x>
      <cdr:y>0.11378</cdr:y>
    </cdr:from>
    <cdr:to>
      <cdr:x>0.18063</cdr:x>
      <cdr:y>0.17232</cdr:y>
    </cdr:to>
    <cdr:sp macro="" textlink="">
      <cdr:nvSpPr>
        <cdr:cNvPr id="3" name="テキスト ボックス 8"/>
        <cdr:cNvSpPr txBox="1">
          <a:spLocks xmlns:a="http://schemas.openxmlformats.org/drawingml/2006/main" noChangeArrowheads="1"/>
        </cdr:cNvSpPr>
      </cdr:nvSpPr>
      <cdr:spPr bwMode="auto">
        <a:xfrm xmlns:a="http://schemas.openxmlformats.org/drawingml/2006/main">
          <a:off x="175666" y="508471"/>
          <a:ext cx="657573" cy="2616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xmlns:a="http://schemas.openxmlformats.org/drawingml/2006/main">
          <a:pPr>
            <a:spcBef>
              <a:spcPct val="0"/>
            </a:spcBef>
            <a:buFontTx/>
            <a:buNone/>
          </a:pPr>
          <a:r>
            <a:rPr lang="ja-JP" altLang="en-US" dirty="0" smtClean="0">
              <a:latin typeface="HG丸ｺﾞｼｯｸM-PRO" panose="020F0600000000000000" pitchFamily="50" charset="-128"/>
              <a:ea typeface="HG丸ｺﾞｼｯｸM-PRO" panose="020F0600000000000000" pitchFamily="50" charset="-128"/>
            </a:rPr>
            <a:t>件</a:t>
          </a:r>
          <a:endParaRPr lang="ja-JP" altLang="en-US" dirty="0">
            <a:latin typeface="HG丸ｺﾞｼｯｸM-PRO" panose="020F0600000000000000" pitchFamily="50" charset="-128"/>
            <a:ea typeface="HG丸ｺﾞｼｯｸM-PRO" panose="020F0600000000000000"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0.08879</cdr:x>
      <cdr:y>0.09098</cdr:y>
    </cdr:from>
    <cdr:to>
      <cdr:x>0.9486</cdr:x>
      <cdr:y>0.18909</cdr:y>
    </cdr:to>
    <cdr:sp macro="" textlink="">
      <cdr:nvSpPr>
        <cdr:cNvPr id="2" name="テキスト ボックス 1"/>
        <cdr:cNvSpPr txBox="1"/>
      </cdr:nvSpPr>
      <cdr:spPr>
        <a:xfrm xmlns:a="http://schemas.openxmlformats.org/drawingml/2006/main">
          <a:off x="323170" y="425555"/>
          <a:ext cx="3129643" cy="4589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000" dirty="0" smtClean="0">
              <a:latin typeface="HG丸ｺﾞｼｯｸM-PRO" panose="020F0600000000000000" pitchFamily="50" charset="-128"/>
              <a:ea typeface="HG丸ｺﾞｼｯｸM-PRO" panose="020F0600000000000000" pitchFamily="50" charset="-128"/>
            </a:rPr>
            <a:t>分野別国際会議開催件数</a:t>
          </a:r>
          <a:endParaRPr lang="ja-JP" altLang="en-US" sz="2000" dirty="0">
            <a:latin typeface="HG丸ｺﾞｼｯｸM-PRO" panose="020F0600000000000000" pitchFamily="50" charset="-128"/>
            <a:ea typeface="HG丸ｺﾞｼｯｸM-PRO" panose="020F0600000000000000"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0.00244</cdr:y>
    </cdr:from>
    <cdr:to>
      <cdr:x>0.29679</cdr:x>
      <cdr:y>0.13644</cdr:y>
    </cdr:to>
    <cdr:sp macro="" textlink="">
      <cdr:nvSpPr>
        <cdr:cNvPr id="2" name="テキスト ボックス 18"/>
        <cdr:cNvSpPr txBox="1"/>
      </cdr:nvSpPr>
      <cdr:spPr>
        <a:xfrm xmlns:a="http://schemas.openxmlformats.org/drawingml/2006/main">
          <a:off x="0" y="6179"/>
          <a:ext cx="850948" cy="338658"/>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900" dirty="0" smtClean="0">
              <a:latin typeface="メイリオ" panose="020B0604030504040204" pitchFamily="50" charset="-128"/>
              <a:ea typeface="メイリオ" panose="020B0604030504040204" pitchFamily="50" charset="-128"/>
            </a:rPr>
            <a:t>（百万円）</a:t>
          </a:r>
          <a:endParaRPr kumimoji="1" lang="ja-JP" altLang="en-US" sz="900" dirty="0">
            <a:latin typeface="メイリオ" panose="020B0604030504040204" pitchFamily="50" charset="-128"/>
            <a:ea typeface="メイリオ"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0.0009</cdr:x>
      <cdr:y>0.93232</cdr:y>
    </cdr:from>
    <cdr:to>
      <cdr:x>0.98387</cdr:x>
      <cdr:y>1</cdr:y>
    </cdr:to>
    <cdr:sp macro="" textlink="">
      <cdr:nvSpPr>
        <cdr:cNvPr id="3" name="正方形/長方形 2"/>
        <cdr:cNvSpPr/>
      </cdr:nvSpPr>
      <cdr:spPr>
        <a:xfrm xmlns:a="http://schemas.openxmlformats.org/drawingml/2006/main">
          <a:off x="3631" y="4038210"/>
          <a:ext cx="3966705" cy="29314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xmlns:a="http://schemas.openxmlformats.org/drawingml/2006/main">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全館利用単位稼働率の目標　　　　</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（単位：％）</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0.04474</cdr:y>
    </cdr:from>
    <cdr:to>
      <cdr:x>0.3054</cdr:x>
      <cdr:y>0.10283</cdr:y>
    </cdr:to>
    <cdr:sp macro="" textlink="">
      <cdr:nvSpPr>
        <cdr:cNvPr id="2" name="テキスト ボックス 8"/>
        <cdr:cNvSpPr txBox="1"/>
      </cdr:nvSpPr>
      <cdr:spPr>
        <a:xfrm xmlns:a="http://schemas.openxmlformats.org/drawingml/2006/main">
          <a:off x="-684213" y="213374"/>
          <a:ext cx="110780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xmlns:a="http://schemas.openxmlformats.org/drawingml/2006/main">
          <a:r>
            <a:rPr kumimoji="1" lang="ja-JP" altLang="en-US" sz="1200" dirty="0" smtClean="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百万円</a:t>
          </a:r>
          <a:endParaRPr kumimoji="1" lang="ja-JP" altLang="en-US" dirty="0">
            <a:latin typeface="HG丸ｺﾞｼｯｸM-PRO" panose="020F0600000000000000" pitchFamily="50" charset="-128"/>
            <a:ea typeface="HG丸ｺﾞｼｯｸM-PRO" panose="020F0600000000000000"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0.73068</cdr:x>
      <cdr:y>0.22835</cdr:y>
    </cdr:from>
    <cdr:to>
      <cdr:x>0.98361</cdr:x>
      <cdr:y>0.5685</cdr:y>
    </cdr:to>
    <cdr:sp macro="" textlink="">
      <cdr:nvSpPr>
        <cdr:cNvPr id="3" name="テキスト ボックス 2"/>
        <cdr:cNvSpPr txBox="1"/>
      </cdr:nvSpPr>
      <cdr:spPr>
        <a:xfrm xmlns:a="http://schemas.openxmlformats.org/drawingml/2006/main">
          <a:off x="3302000" y="613833"/>
          <a:ext cx="11430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0.01042</cdr:x>
      <cdr:y>0.10845</cdr:y>
    </cdr:from>
    <cdr:to>
      <cdr:x>0.99479</cdr:x>
      <cdr:y>0.36073</cdr:y>
    </cdr:to>
    <cdr:sp macro="" textlink="">
      <cdr:nvSpPr>
        <cdr:cNvPr id="4" name="テキスト ボックス 3"/>
        <cdr:cNvSpPr txBox="1"/>
      </cdr:nvSpPr>
      <cdr:spPr>
        <a:xfrm xmlns:a="http://schemas.openxmlformats.org/drawingml/2006/main">
          <a:off x="46463" y="275881"/>
          <a:ext cx="4390793" cy="6417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nSpc>
              <a:spcPts val="1900"/>
            </a:lnSpc>
          </a:pPr>
          <a:r>
            <a:rPr lang="ja-JP" altLang="en-US" sz="1200" dirty="0"/>
            <a:t>成果</a:t>
          </a:r>
          <a:endParaRPr lang="en-US" altLang="ja-JP" sz="1200" dirty="0"/>
        </a:p>
        <a:p xmlns:a="http://schemas.openxmlformats.org/drawingml/2006/main">
          <a:pPr>
            <a:lnSpc>
              <a:spcPts val="1900"/>
            </a:lnSpc>
          </a:pPr>
          <a:r>
            <a:rPr lang="ja-JP" altLang="en-US" sz="1200" dirty="0"/>
            <a:t>　開業以来、自責による人身事故ゼロを更新中</a:t>
          </a:r>
          <a:endParaRPr lang="en-US" altLang="ja-JP" sz="1200" dirty="0"/>
        </a:p>
        <a:p xmlns:a="http://schemas.openxmlformats.org/drawingml/2006/main">
          <a:pPr>
            <a:lnSpc>
              <a:spcPts val="1400"/>
            </a:lnSpc>
          </a:pPr>
          <a:endParaRPr lang="en-US" altLang="ja-JP" sz="1200" dirty="0"/>
        </a:p>
        <a:p xmlns:a="http://schemas.openxmlformats.org/drawingml/2006/main">
          <a:pPr>
            <a:lnSpc>
              <a:spcPts val="1400"/>
            </a:lnSpc>
          </a:pPr>
          <a:endParaRPr lang="en-US" altLang="ja-JP" sz="1200" dirty="0"/>
        </a:p>
        <a:p xmlns:a="http://schemas.openxmlformats.org/drawingml/2006/main">
          <a:pPr>
            <a:lnSpc>
              <a:spcPts val="1300"/>
            </a:lnSpc>
          </a:pPr>
          <a:endParaRPr lang="ja-JP" altLang="en-US" sz="1200" dirty="0"/>
        </a:p>
      </cdr:txBody>
    </cdr:sp>
  </cdr:relSizeAnchor>
</c:userShapes>
</file>

<file path=ppt/drawings/drawing7.xml><?xml version="1.0" encoding="utf-8"?>
<c:userShapes xmlns:c="http://schemas.openxmlformats.org/drawingml/2006/chart">
  <cdr:relSizeAnchor xmlns:cdr="http://schemas.openxmlformats.org/drawingml/2006/chartDrawing">
    <cdr:from>
      <cdr:x>0.06667</cdr:x>
      <cdr:y>0.07087</cdr:y>
    </cdr:from>
    <cdr:to>
      <cdr:x>0.18761</cdr:x>
      <cdr:y>0.14468</cdr:y>
    </cdr:to>
    <cdr:sp macro="" textlink="">
      <cdr:nvSpPr>
        <cdr:cNvPr id="2" name="テキスト ボックス 8"/>
        <cdr:cNvSpPr txBox="1"/>
      </cdr:nvSpPr>
      <cdr:spPr>
        <a:xfrm xmlns:a="http://schemas.openxmlformats.org/drawingml/2006/main">
          <a:off x="504215" y="280815"/>
          <a:ext cx="914651" cy="29245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xmlns:a="http://schemas.openxmlformats.org/drawingml/2006/main">
          <a:r>
            <a:rPr kumimoji="1" lang="ja-JP" altLang="en-US" sz="1200" dirty="0" smtClean="0">
              <a:latin typeface="HG丸ｺﾞｼｯｸM-PRO" panose="020F0600000000000000" pitchFamily="50" charset="-128"/>
              <a:ea typeface="HG丸ｺﾞｼｯｸM-PRO" panose="020F0600000000000000" pitchFamily="50" charset="-128"/>
            </a:rPr>
            <a:t>百万円</a:t>
          </a:r>
          <a:endParaRPr kumimoji="1" lang="ja-JP" altLang="en-US" sz="1200" dirty="0">
            <a:latin typeface="HG丸ｺﾞｼｯｸM-PRO" panose="020F0600000000000000" pitchFamily="50" charset="-128"/>
            <a:ea typeface="HG丸ｺﾞｼｯｸM-PRO" panose="020F0600000000000000"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966"/>
          </a:xfrm>
          <a:prstGeom prst="rect">
            <a:avLst/>
          </a:prstGeom>
        </p:spPr>
        <p:txBody>
          <a:bodyPr vert="horz" lIns="92222" tIns="46112" rIns="92222" bIns="46112" rtlCol="0"/>
          <a:lstStyle>
            <a:lvl1pPr algn="l">
              <a:defRPr sz="1200"/>
            </a:lvl1pPr>
          </a:lstStyle>
          <a:p>
            <a:pPr>
              <a:defRPr/>
            </a:pPr>
            <a:endParaRPr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22" tIns="46112" rIns="92222" bIns="46112" rtlCol="0"/>
          <a:lstStyle>
            <a:lvl1pPr algn="r">
              <a:defRPr sz="1200"/>
            </a:lvl1pPr>
          </a:lstStyle>
          <a:p>
            <a:pPr>
              <a:defRPr/>
            </a:pPr>
            <a:fld id="{A2B83764-D38D-4CF8-AE4E-7D5ECD08E67E}" type="datetimeFigureOut">
              <a:rPr lang="ja-JP" altLang="en-US"/>
              <a:pPr>
                <a:defRPr/>
              </a:pPr>
              <a:t>2019/5/29</a:t>
            </a:fld>
            <a:endParaRPr lang="ja-JP" altLang="en-US"/>
          </a:p>
        </p:txBody>
      </p:sp>
      <p:sp>
        <p:nvSpPr>
          <p:cNvPr id="4" name="フッター プレースホルダー 3"/>
          <p:cNvSpPr>
            <a:spLocks noGrp="1"/>
          </p:cNvSpPr>
          <p:nvPr>
            <p:ph type="ftr" sz="quarter" idx="2"/>
          </p:nvPr>
        </p:nvSpPr>
        <p:spPr>
          <a:xfrm>
            <a:off x="3" y="9440372"/>
            <a:ext cx="2950375" cy="498966"/>
          </a:xfrm>
          <a:prstGeom prst="rect">
            <a:avLst/>
          </a:prstGeom>
        </p:spPr>
        <p:txBody>
          <a:bodyPr vert="horz" lIns="92222" tIns="46112" rIns="92222" bIns="46112" rtlCol="0" anchor="b"/>
          <a:lstStyle>
            <a:lvl1pPr algn="l">
              <a:defRPr sz="1200"/>
            </a:lvl1pPr>
          </a:lstStyle>
          <a:p>
            <a:pPr>
              <a:defRPr/>
            </a:pPr>
            <a:endParaRPr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22" tIns="46112" rIns="92222" bIns="46112" rtlCol="0" anchor="b"/>
          <a:lstStyle>
            <a:lvl1pPr algn="r">
              <a:defRPr sz="1200"/>
            </a:lvl1pPr>
          </a:lstStyle>
          <a:p>
            <a:pPr>
              <a:defRPr/>
            </a:pPr>
            <a:fld id="{5A2FACD6-2EB1-407A-A8D6-8B741A80225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50375" cy="497367"/>
          </a:xfrm>
          <a:prstGeom prst="rect">
            <a:avLst/>
          </a:prstGeom>
        </p:spPr>
        <p:txBody>
          <a:bodyPr vert="horz" lIns="92222" tIns="46112" rIns="92222" bIns="46112" rtlCol="0"/>
          <a:lstStyle>
            <a:lvl1pPr algn="l" eaLnBrk="1" hangingPunct="1">
              <a:defRPr sz="12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a:xfrm>
            <a:off x="3855221" y="3"/>
            <a:ext cx="2950374" cy="497367"/>
          </a:xfrm>
          <a:prstGeom prst="rect">
            <a:avLst/>
          </a:prstGeom>
        </p:spPr>
        <p:txBody>
          <a:bodyPr vert="horz" lIns="92222" tIns="46112" rIns="92222" bIns="46112" rtlCol="0"/>
          <a:lstStyle>
            <a:lvl1pPr algn="r" eaLnBrk="1" hangingPunct="1">
              <a:defRPr sz="1200">
                <a:ea typeface="ＭＳ Ｐゴシック" charset="-128"/>
              </a:defRPr>
            </a:lvl1pPr>
          </a:lstStyle>
          <a:p>
            <a:pPr>
              <a:defRPr/>
            </a:pPr>
            <a:fld id="{11359DF4-324B-4B76-B70F-25DA9D8EFA5C}" type="datetimeFigureOut">
              <a:rPr lang="ja-JP" altLang="en-US"/>
              <a:pPr>
                <a:defRPr/>
              </a:pPr>
              <a:t>2019/5/29</a:t>
            </a:fld>
            <a:endParaRPr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22" tIns="46112" rIns="92222" bIns="46112" rtlCol="0" anchor="ctr"/>
          <a:lstStyle/>
          <a:p>
            <a:pPr lvl="0"/>
            <a:endParaRPr lang="ja-JP" altLang="en-US" noProof="0" smtClean="0"/>
          </a:p>
        </p:txBody>
      </p:sp>
      <p:sp>
        <p:nvSpPr>
          <p:cNvPr id="5" name="ノート プレースホルダー 4"/>
          <p:cNvSpPr>
            <a:spLocks noGrp="1"/>
          </p:cNvSpPr>
          <p:nvPr>
            <p:ph type="body" sz="quarter" idx="3"/>
          </p:nvPr>
        </p:nvSpPr>
        <p:spPr>
          <a:xfrm>
            <a:off x="680241" y="4720985"/>
            <a:ext cx="5446723" cy="4473102"/>
          </a:xfrm>
          <a:prstGeom prst="rect">
            <a:avLst/>
          </a:prstGeom>
        </p:spPr>
        <p:txBody>
          <a:bodyPr vert="horz" lIns="92222" tIns="46112" rIns="92222" bIns="46112"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3" y="9440372"/>
            <a:ext cx="2950375" cy="497366"/>
          </a:xfrm>
          <a:prstGeom prst="rect">
            <a:avLst/>
          </a:prstGeom>
        </p:spPr>
        <p:txBody>
          <a:bodyPr vert="horz" lIns="92222" tIns="46112" rIns="92222" bIns="46112" rtlCol="0" anchor="b"/>
          <a:lstStyle>
            <a:lvl1pPr algn="l" eaLnBrk="1" hangingPunct="1">
              <a:defRPr sz="12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a:xfrm>
            <a:off x="3855221" y="9440372"/>
            <a:ext cx="2950374" cy="497366"/>
          </a:xfrm>
          <a:prstGeom prst="rect">
            <a:avLst/>
          </a:prstGeom>
        </p:spPr>
        <p:txBody>
          <a:bodyPr vert="horz" wrap="square" lIns="92222" tIns="46112" rIns="92222" bIns="46112" numCol="1" anchor="b" anchorCtr="0" compatLnSpc="1">
            <a:prstTxWarp prst="textNoShape">
              <a:avLst/>
            </a:prstTxWarp>
          </a:bodyPr>
          <a:lstStyle>
            <a:lvl1pPr algn="r" eaLnBrk="1" hangingPunct="1">
              <a:defRPr sz="1200"/>
            </a:lvl1pPr>
          </a:lstStyle>
          <a:p>
            <a:pPr>
              <a:defRPr/>
            </a:pPr>
            <a:fld id="{D7514D7B-2931-4FCC-97DC-9193498AECD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1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F2C71F4-ECD0-4BBE-A19C-4C5FAB9766F4}" type="slidenum">
              <a:rPr lang="ja-JP" altLang="en-US" smtClean="0"/>
              <a:pPr/>
              <a:t>1</a:t>
            </a:fld>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266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301" indent="-28819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769"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3878"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4985"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819F87A-670C-4A13-AE41-184F17E7E400}" type="slidenum">
              <a:rPr lang="ja-JP" altLang="en-US" smtClean="0">
                <a:solidFill>
                  <a:srgbClr val="000000"/>
                </a:solidFill>
              </a:rPr>
              <a:pPr>
                <a:spcBef>
                  <a:spcPct val="0"/>
                </a:spcBef>
              </a:pPr>
              <a:t>13</a:t>
            </a:fld>
            <a:endParaRPr lang="ja-JP" alt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317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F21F667-3205-40F5-A5F5-73C1B042B56E}" type="slidenum">
              <a:rPr lang="ja-JP" altLang="en-US" smtClean="0"/>
              <a:pPr/>
              <a:t>17</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337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B1D4D63-FE69-4B07-A38D-5F5AA76B90A7}" type="slidenum">
              <a:rPr lang="ja-JP" altLang="en-US" smtClean="0"/>
              <a:pPr/>
              <a:t>18</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358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BC4E66C-2306-4C05-90C8-DFA5CCE7F9AA}" type="slidenum">
              <a:rPr lang="ja-JP" altLang="en-US" smtClean="0">
                <a:solidFill>
                  <a:srgbClr val="000000"/>
                </a:solidFill>
              </a:rPr>
              <a:pPr/>
              <a:t>19</a:t>
            </a:fld>
            <a:endParaRPr lang="ja-JP" alt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09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3605504-28B0-4F23-BB27-A84BAF5A19F1}" type="slidenum">
              <a:rPr lang="ja-JP" altLang="en-US" smtClean="0"/>
              <a:pPr/>
              <a:t>23</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30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FBC10FB-E974-4D95-A125-70BD48E5EC56}" type="slidenum">
              <a:rPr lang="ja-JP" altLang="en-US" smtClean="0"/>
              <a:pPr/>
              <a:t>24</a:t>
            </a:fld>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450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301" indent="-28819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769"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3878"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4985"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68841A9-D636-46D4-B99B-0F5411FE5113}" type="slidenum">
              <a:rPr lang="ja-JP" altLang="en-US" smtClean="0"/>
              <a:pPr>
                <a:spcBef>
                  <a:spcPct val="0"/>
                </a:spcBef>
              </a:pPr>
              <a:t>25</a:t>
            </a:fld>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71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32243E9-66DC-4D10-A48C-86AC7AF29068}" type="slidenum">
              <a:rPr lang="ja-JP" altLang="en-US" smtClean="0"/>
              <a:pPr/>
              <a:t>26</a:t>
            </a:fld>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D309FA9-AF92-4FE0-BBC9-B403EC9334D8}" type="slidenum">
              <a:rPr lang="ja-JP" altLang="en-US" smtClean="0"/>
              <a:pPr/>
              <a:t>27</a:t>
            </a:fld>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A34AA79-54DF-42F8-8BE3-2B66057010C0}" type="slidenum">
              <a:rPr lang="ja-JP" altLang="en-US" smtClean="0"/>
              <a:pPr/>
              <a:t>28</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1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301" indent="-28819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769"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3878"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4985"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11F5802A-CF68-40E7-B227-6ACD60C00B9D}" type="slidenum">
              <a:rPr lang="ja-JP" altLang="en-US" smtClean="0"/>
              <a:pPr>
                <a:spcBef>
                  <a:spcPct val="0"/>
                </a:spcBef>
              </a:pPr>
              <a:t>3</a:t>
            </a:fld>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32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FFAF1E-FCED-41A0-8C40-0B76D0856018}" type="slidenum">
              <a:rPr lang="ja-JP" altLang="en-US" smtClean="0"/>
              <a:pPr/>
              <a:t>29</a:t>
            </a:fld>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83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301" indent="-28819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769"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3878"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4985"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042E413-DED5-4305-9CCB-0671A094E8B6}" type="slidenum">
              <a:rPr lang="ja-JP" altLang="en-US" smtClean="0"/>
              <a:pPr>
                <a:spcBef>
                  <a:spcPct val="0"/>
                </a:spcBef>
              </a:pPr>
              <a:t>33</a:t>
            </a:fld>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604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301" indent="-28819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769"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3878"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4985"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617710B4-B43F-4683-8F0B-B9E5E8A6E9E9}" type="slidenum">
              <a:rPr lang="ja-JP" altLang="en-US" smtClean="0">
                <a:solidFill>
                  <a:srgbClr val="000000"/>
                </a:solidFill>
              </a:rPr>
              <a:pPr>
                <a:spcBef>
                  <a:spcPct val="0"/>
                </a:spcBef>
              </a:pPr>
              <a:t>34</a:t>
            </a:fld>
            <a:endParaRPr lang="ja-JP" alt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624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301" indent="-28819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769"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3878"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4985"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7476EBC-2106-4082-8DAF-3280E00FF2F6}" type="slidenum">
              <a:rPr lang="ja-JP" altLang="en-US" smtClean="0"/>
              <a:pPr>
                <a:spcBef>
                  <a:spcPct val="0"/>
                </a:spcBef>
              </a:pPr>
              <a:t>35</a:t>
            </a:fld>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645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301" indent="-28819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769"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3878"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4985"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DCB1EB1-2882-4B4D-889D-22B06DFF88CA}" type="slidenum">
              <a:rPr lang="ja-JP" altLang="en-US" smtClean="0"/>
              <a:pPr>
                <a:spcBef>
                  <a:spcPct val="0"/>
                </a:spcBef>
              </a:pPr>
              <a:t>36</a:t>
            </a:fld>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665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CC2E781-A590-4DBC-9AC0-E35E5F69B851}" type="slidenum">
              <a:rPr lang="ja-JP" altLang="en-US" smtClean="0"/>
              <a:pPr/>
              <a:t>37</a:t>
            </a:fld>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86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898344D-780C-4C5D-B0F4-574AE74DB51E}" type="slidenum">
              <a:rPr lang="ja-JP" altLang="en-US" smtClean="0"/>
              <a:pPr/>
              <a:t>38</a:t>
            </a:fld>
            <a:endParaRPr lang="ja-JP"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706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EA43F8F-0491-499B-AB4E-33C5BCD246AD}" type="slidenum">
              <a:rPr lang="ja-JP" altLang="en-US" smtClean="0"/>
              <a:pPr/>
              <a:t>39</a:t>
            </a:fld>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727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E4B6393-B30A-4E9E-AA37-AEC35B5D943D}" type="slidenum">
              <a:rPr lang="ja-JP" altLang="en-US" smtClean="0"/>
              <a:pPr/>
              <a:t>40</a:t>
            </a:fld>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747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B095EEE-B063-48A0-81EC-2827E7C55060}" type="slidenum">
              <a:rPr lang="ja-JP" altLang="en-US" smtClean="0"/>
              <a:pPr/>
              <a:t>41</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112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5973A5A-359B-4071-AC38-3C380EB5D094}" type="slidenum">
              <a:rPr lang="ja-JP" altLang="en-US" smtClean="0"/>
              <a:pPr/>
              <a:t>5</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301" indent="-28819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769"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3878"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4985" indent="-23055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82C4A0C-592C-4C59-BD96-42382E5BC0BA}" type="slidenum">
              <a:rPr lang="ja-JP" altLang="en-US" smtClean="0"/>
              <a:pPr>
                <a:spcBef>
                  <a:spcPct val="0"/>
                </a:spcBef>
              </a:pPr>
              <a:t>6</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153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A63F15C-AD0D-4A3F-B36B-8C9032ECE289}" type="slidenum">
              <a:rPr lang="ja-JP" altLang="en-US" smtClean="0">
                <a:solidFill>
                  <a:srgbClr val="000000"/>
                </a:solidFill>
              </a:rPr>
              <a:pPr/>
              <a:t>7</a:t>
            </a:fld>
            <a:endParaRPr lang="ja-JP"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84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E08D387-7E0C-48EB-B511-1D09011D15BC}" type="slidenum">
              <a:rPr lang="ja-JP" altLang="en-US" smtClean="0"/>
              <a:pPr/>
              <a:t>9</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204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1FE1C5A-8487-4C16-B2F9-66D8DBD41561}" type="slidenum">
              <a:rPr lang="ja-JP" altLang="en-US" smtClean="0"/>
              <a:pPr/>
              <a:t>10</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225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54064C7-BE52-4157-AE0E-8AF888252A50}" type="slidenum">
              <a:rPr lang="ja-JP" altLang="en-US" smtClean="0"/>
              <a:pPr/>
              <a:t>11</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245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301" indent="-288193">
              <a:defRPr kumimoji="1">
                <a:solidFill>
                  <a:schemeClr val="tx1"/>
                </a:solidFill>
                <a:latin typeface="Calibri" panose="020F0502020204030204" pitchFamily="34" charset="0"/>
                <a:ea typeface="ＭＳ Ｐゴシック" panose="020B0600070205080204" pitchFamily="50" charset="-128"/>
              </a:defRPr>
            </a:lvl2pPr>
            <a:lvl3pPr marL="1152769" indent="-230555">
              <a:defRPr kumimoji="1">
                <a:solidFill>
                  <a:schemeClr val="tx1"/>
                </a:solidFill>
                <a:latin typeface="Calibri" panose="020F0502020204030204" pitchFamily="34" charset="0"/>
                <a:ea typeface="ＭＳ Ｐゴシック" panose="020B0600070205080204" pitchFamily="50" charset="-128"/>
              </a:defRPr>
            </a:lvl3pPr>
            <a:lvl4pPr marL="1613878" indent="-230555">
              <a:defRPr kumimoji="1">
                <a:solidFill>
                  <a:schemeClr val="tx1"/>
                </a:solidFill>
                <a:latin typeface="Calibri" panose="020F0502020204030204" pitchFamily="34" charset="0"/>
                <a:ea typeface="ＭＳ Ｐゴシック" panose="020B0600070205080204" pitchFamily="50" charset="-128"/>
              </a:defRPr>
            </a:lvl4pPr>
            <a:lvl5pPr marL="2074985" indent="-230555">
              <a:defRPr kumimoji="1">
                <a:solidFill>
                  <a:schemeClr val="tx1"/>
                </a:solidFill>
                <a:latin typeface="Calibri" panose="020F0502020204030204" pitchFamily="34" charset="0"/>
                <a:ea typeface="ＭＳ Ｐゴシック" panose="020B0600070205080204" pitchFamily="50" charset="-128"/>
              </a:defRPr>
            </a:lvl5pPr>
            <a:lvl6pPr marL="2536093"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1"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308"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9416" indent="-23055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52FA315-006D-4867-8750-57C944198089}" type="slidenum">
              <a:rPr lang="ja-JP" altLang="en-US" smtClean="0"/>
              <a:pPr/>
              <a:t>12</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A138386-E2FB-4249-A59F-3D9BEEFA86EF}" type="datetimeFigureOut">
              <a:rPr lang="ja-JP" altLang="en-US"/>
              <a:pPr>
                <a:defRPr/>
              </a:pPr>
              <a:t>2019/5/29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B91859B-7C71-4156-B955-F4CB7833C9F2}" type="slidenum">
              <a:rPr lang="ja-JP" altLang="en-US"/>
              <a:pPr>
                <a:defRPr/>
              </a:pPr>
              <a:t>‹#›</a:t>
            </a:fld>
            <a:endParaRPr lang="ja-JP" altLang="en-US"/>
          </a:p>
        </p:txBody>
      </p:sp>
    </p:spTree>
    <p:extLst>
      <p:ext uri="{BB962C8B-B14F-4D97-AF65-F5344CB8AC3E}">
        <p14:creationId xmlns:p14="http://schemas.microsoft.com/office/powerpoint/2010/main" val="50992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334ACC6-DF11-42CC-9F73-2A3911B03D52}" type="datetimeFigureOut">
              <a:rPr lang="ja-JP" altLang="en-US"/>
              <a:pPr>
                <a:defRPr/>
              </a:pPr>
              <a:t>2019/5/29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720CF45-5E76-4254-ACAF-1382589014DC}" type="slidenum">
              <a:rPr lang="ja-JP" altLang="en-US"/>
              <a:pPr>
                <a:defRPr/>
              </a:pPr>
              <a:t>‹#›</a:t>
            </a:fld>
            <a:endParaRPr lang="ja-JP" altLang="en-US"/>
          </a:p>
        </p:txBody>
      </p:sp>
    </p:spTree>
    <p:extLst>
      <p:ext uri="{BB962C8B-B14F-4D97-AF65-F5344CB8AC3E}">
        <p14:creationId xmlns:p14="http://schemas.microsoft.com/office/powerpoint/2010/main" val="331260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C80EEA4-89E3-443C-87E8-577082AEEFA4}" type="datetimeFigureOut">
              <a:rPr lang="ja-JP" altLang="en-US"/>
              <a:pPr>
                <a:defRPr/>
              </a:pPr>
              <a:t>2019/5/29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18DE76E-1C2C-42B6-89A9-2FE6F6FCDD26}" type="slidenum">
              <a:rPr lang="ja-JP" altLang="en-US"/>
              <a:pPr>
                <a:defRPr/>
              </a:pPr>
              <a:t>‹#›</a:t>
            </a:fld>
            <a:endParaRPr lang="ja-JP" altLang="en-US"/>
          </a:p>
        </p:txBody>
      </p:sp>
    </p:spTree>
    <p:extLst>
      <p:ext uri="{BB962C8B-B14F-4D97-AF65-F5344CB8AC3E}">
        <p14:creationId xmlns:p14="http://schemas.microsoft.com/office/powerpoint/2010/main" val="157023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45B8DC5-741A-4C32-84E9-503A37FAFAA8}" type="datetimeFigureOut">
              <a:rPr lang="ja-JP" altLang="en-US"/>
              <a:pPr>
                <a:defRPr/>
              </a:pPr>
              <a:t>2019/5/29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35233F3-0030-4D1C-9AA4-8B7C6E81D97B}" type="slidenum">
              <a:rPr lang="ja-JP" altLang="en-US"/>
              <a:pPr>
                <a:defRPr/>
              </a:pPr>
              <a:t>‹#›</a:t>
            </a:fld>
            <a:endParaRPr lang="ja-JP" altLang="en-US"/>
          </a:p>
        </p:txBody>
      </p:sp>
    </p:spTree>
    <p:extLst>
      <p:ext uri="{BB962C8B-B14F-4D97-AF65-F5344CB8AC3E}">
        <p14:creationId xmlns:p14="http://schemas.microsoft.com/office/powerpoint/2010/main" val="40576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94F993E-5E6B-47FB-8E5F-D70B883D4C29}" type="datetimeFigureOut">
              <a:rPr lang="ja-JP" altLang="en-US"/>
              <a:pPr>
                <a:defRPr/>
              </a:pPr>
              <a:t>2019/5/29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E3DCDFE-11E2-4792-B586-FBE4742468D4}" type="slidenum">
              <a:rPr lang="ja-JP" altLang="en-US"/>
              <a:pPr>
                <a:defRPr/>
              </a:pPr>
              <a:t>‹#›</a:t>
            </a:fld>
            <a:endParaRPr lang="ja-JP" altLang="en-US"/>
          </a:p>
        </p:txBody>
      </p:sp>
    </p:spTree>
    <p:extLst>
      <p:ext uri="{BB962C8B-B14F-4D97-AF65-F5344CB8AC3E}">
        <p14:creationId xmlns:p14="http://schemas.microsoft.com/office/powerpoint/2010/main" val="267066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CD726792-6482-4F7D-9815-B799E72CC7F8}" type="datetimeFigureOut">
              <a:rPr lang="ja-JP" altLang="en-US"/>
              <a:pPr>
                <a:defRPr/>
              </a:pPr>
              <a:t>2019/5/29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0ADE1A1-9312-411B-9F14-ABE62F3338B9}" type="slidenum">
              <a:rPr lang="ja-JP" altLang="en-US"/>
              <a:pPr>
                <a:defRPr/>
              </a:pPr>
              <a:t>‹#›</a:t>
            </a:fld>
            <a:endParaRPr lang="ja-JP" altLang="en-US"/>
          </a:p>
        </p:txBody>
      </p:sp>
    </p:spTree>
    <p:extLst>
      <p:ext uri="{BB962C8B-B14F-4D97-AF65-F5344CB8AC3E}">
        <p14:creationId xmlns:p14="http://schemas.microsoft.com/office/powerpoint/2010/main" val="294769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08243825-55A7-450A-8BD2-8A40A1890219}" type="datetimeFigureOut">
              <a:rPr lang="ja-JP" altLang="en-US"/>
              <a:pPr>
                <a:defRPr/>
              </a:pPr>
              <a:t>2019/5/29</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2689EF62-221E-44C8-AEDD-E5917D2BB638}" type="slidenum">
              <a:rPr lang="ja-JP" altLang="en-US"/>
              <a:pPr>
                <a:defRPr/>
              </a:pPr>
              <a:t>‹#›</a:t>
            </a:fld>
            <a:endParaRPr lang="ja-JP" altLang="en-US"/>
          </a:p>
        </p:txBody>
      </p:sp>
    </p:spTree>
    <p:extLst>
      <p:ext uri="{BB962C8B-B14F-4D97-AF65-F5344CB8AC3E}">
        <p14:creationId xmlns:p14="http://schemas.microsoft.com/office/powerpoint/2010/main" val="257949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3A478561-996F-4E2E-95CC-82E3D061B506}" type="datetimeFigureOut">
              <a:rPr lang="ja-JP" altLang="en-US"/>
              <a:pPr>
                <a:defRPr/>
              </a:pPr>
              <a:t>2019/5/29</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11D65F71-DF0C-4997-9731-285036507266}" type="slidenum">
              <a:rPr lang="ja-JP" altLang="en-US"/>
              <a:pPr>
                <a:defRPr/>
              </a:pPr>
              <a:t>‹#›</a:t>
            </a:fld>
            <a:endParaRPr lang="ja-JP" altLang="en-US"/>
          </a:p>
        </p:txBody>
      </p:sp>
    </p:spTree>
    <p:extLst>
      <p:ext uri="{BB962C8B-B14F-4D97-AF65-F5344CB8AC3E}">
        <p14:creationId xmlns:p14="http://schemas.microsoft.com/office/powerpoint/2010/main" val="46302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4E20DFB-8B8B-49A3-8E4D-5C3F7FBA566F}" type="datetimeFigureOut">
              <a:rPr lang="ja-JP" altLang="en-US"/>
              <a:pPr>
                <a:defRPr/>
              </a:pPr>
              <a:t>2019/5/29</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650F4C48-6E1B-496B-97D1-9AAFD1EAADB1}" type="slidenum">
              <a:rPr lang="ja-JP" altLang="en-US"/>
              <a:pPr>
                <a:defRPr/>
              </a:pPr>
              <a:t>‹#›</a:t>
            </a:fld>
            <a:endParaRPr lang="ja-JP" altLang="en-US"/>
          </a:p>
        </p:txBody>
      </p:sp>
    </p:spTree>
    <p:extLst>
      <p:ext uri="{BB962C8B-B14F-4D97-AF65-F5344CB8AC3E}">
        <p14:creationId xmlns:p14="http://schemas.microsoft.com/office/powerpoint/2010/main" val="1402951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55B451B-2EE2-4689-BB1A-A7620CCFC877}" type="datetimeFigureOut">
              <a:rPr lang="ja-JP" altLang="en-US"/>
              <a:pPr>
                <a:defRPr/>
              </a:pPr>
              <a:t>2019/5/29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1008DC2-E871-4805-994F-E0225378EEB9}" type="slidenum">
              <a:rPr lang="ja-JP" altLang="en-US"/>
              <a:pPr>
                <a:defRPr/>
              </a:pPr>
              <a:t>‹#›</a:t>
            </a:fld>
            <a:endParaRPr lang="ja-JP" altLang="en-US"/>
          </a:p>
        </p:txBody>
      </p:sp>
    </p:spTree>
    <p:extLst>
      <p:ext uri="{BB962C8B-B14F-4D97-AF65-F5344CB8AC3E}">
        <p14:creationId xmlns:p14="http://schemas.microsoft.com/office/powerpoint/2010/main" val="94908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C936498-438B-48F9-86BA-1181365EA2C8}" type="datetimeFigureOut">
              <a:rPr lang="ja-JP" altLang="en-US"/>
              <a:pPr>
                <a:defRPr/>
              </a:pPr>
              <a:t>2019/5/29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D927B1A-A863-4195-A942-4BE2C3DFE851}" type="slidenum">
              <a:rPr lang="ja-JP" altLang="en-US"/>
              <a:pPr>
                <a:defRPr/>
              </a:pPr>
              <a:t>‹#›</a:t>
            </a:fld>
            <a:endParaRPr lang="ja-JP" altLang="en-US"/>
          </a:p>
        </p:txBody>
      </p:sp>
    </p:spTree>
    <p:extLst>
      <p:ext uri="{BB962C8B-B14F-4D97-AF65-F5344CB8AC3E}">
        <p14:creationId xmlns:p14="http://schemas.microsoft.com/office/powerpoint/2010/main" val="309350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7A46205-AF5A-4E0A-84CA-9AA4CF3FCE82}" type="datetimeFigureOut">
              <a:rPr lang="ja-JP" altLang="en-US"/>
              <a:pPr>
                <a:defRPr/>
              </a:pPr>
              <a:t>2019/5/29</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D4F0FF3-D9EB-4720-B017-BD87FAC1834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ctrTitle"/>
          </p:nvPr>
        </p:nvSpPr>
        <p:spPr>
          <a:xfrm>
            <a:off x="106363" y="1419225"/>
            <a:ext cx="8931275" cy="1470025"/>
          </a:xfrm>
        </p:spPr>
        <p:txBody>
          <a:bodyPr/>
          <a:lstStyle/>
          <a:p>
            <a:r>
              <a:rPr lang="ja-JP" altLang="en-US" sz="2800" b="1" dirty="0" smtClean="0">
                <a:latin typeface="HGｺﾞｼｯｸM" panose="020B0609000000000000" pitchFamily="49" charset="-128"/>
                <a:ea typeface="HGｺﾞｼｯｸM" panose="020B0609000000000000" pitchFamily="49" charset="-128"/>
              </a:rPr>
              <a:t>株式会社大阪国際会議場中長期経営計画 </a:t>
            </a:r>
            <a:r>
              <a:rPr lang="en-US" altLang="ja-JP" sz="2800" b="1" dirty="0" smtClean="0">
                <a:latin typeface="HGｺﾞｼｯｸM" panose="020B0609000000000000" pitchFamily="49" charset="-128"/>
                <a:ea typeface="HGｺﾞｼｯｸM" panose="020B0609000000000000" pitchFamily="49" charset="-128"/>
              </a:rPr>
              <a:t>2019</a:t>
            </a:r>
            <a:r>
              <a:rPr lang="ja-JP" altLang="en-US" sz="2800" b="1" dirty="0" smtClean="0">
                <a:latin typeface="HGｺﾞｼｯｸM" panose="020B0609000000000000" pitchFamily="49" charset="-128"/>
                <a:ea typeface="HGｺﾞｼｯｸM" panose="020B0609000000000000" pitchFamily="49" charset="-128"/>
              </a:rPr>
              <a:t>－</a:t>
            </a:r>
            <a:r>
              <a:rPr lang="en-US" altLang="ja-JP" sz="2800" b="1" dirty="0" smtClean="0">
                <a:latin typeface="HGｺﾞｼｯｸM" panose="020B0609000000000000" pitchFamily="49" charset="-128"/>
                <a:ea typeface="HGｺﾞｼｯｸM" panose="020B0609000000000000" pitchFamily="49" charset="-128"/>
              </a:rPr>
              <a:t>2028</a:t>
            </a:r>
            <a:br>
              <a:rPr lang="en-US" altLang="ja-JP" sz="2800" b="1" dirty="0" smtClean="0">
                <a:latin typeface="HGｺﾞｼｯｸM" panose="020B0609000000000000" pitchFamily="49" charset="-128"/>
                <a:ea typeface="HGｺﾞｼｯｸM" panose="020B0609000000000000" pitchFamily="49" charset="-128"/>
              </a:rPr>
            </a:br>
            <a:r>
              <a:rPr lang="ja-JP" altLang="en-US" sz="2800" b="1" dirty="0" smtClean="0">
                <a:latin typeface="HGｺﾞｼｯｸM" panose="020B0609000000000000" pitchFamily="49" charset="-128"/>
                <a:ea typeface="HGｺﾞｼｯｸM" panose="020B0609000000000000" pitchFamily="49" charset="-128"/>
              </a:rPr>
              <a:t>（案）</a:t>
            </a:r>
          </a:p>
        </p:txBody>
      </p:sp>
      <p:sp>
        <p:nvSpPr>
          <p:cNvPr id="4099" name="サブタイトル 2"/>
          <p:cNvSpPr>
            <a:spLocks noGrp="1"/>
          </p:cNvSpPr>
          <p:nvPr>
            <p:ph type="subTitle" idx="1"/>
          </p:nvPr>
        </p:nvSpPr>
        <p:spPr>
          <a:xfrm>
            <a:off x="1747837" y="5874279"/>
            <a:ext cx="5648325" cy="504825"/>
          </a:xfrm>
        </p:spPr>
        <p:txBody>
          <a:bodyPr/>
          <a:lstStyle/>
          <a:p>
            <a:r>
              <a:rPr lang="ja-JP" altLang="en-US" sz="2000" dirty="0" smtClean="0">
                <a:solidFill>
                  <a:schemeClr val="tx1"/>
                </a:solidFill>
                <a:latin typeface="HGｺﾞｼｯｸM" panose="020B0609000000000000" pitchFamily="49" charset="-128"/>
                <a:ea typeface="HGｺﾞｼｯｸM" panose="020B0609000000000000" pitchFamily="49" charset="-128"/>
              </a:rPr>
              <a:t>株式会社大阪国際会議場</a:t>
            </a:r>
          </a:p>
        </p:txBody>
      </p:sp>
      <p:cxnSp>
        <p:nvCxnSpPr>
          <p:cNvPr id="4" name="直線コネクタ 3"/>
          <p:cNvCxnSpPr/>
          <p:nvPr/>
        </p:nvCxnSpPr>
        <p:spPr>
          <a:xfrm>
            <a:off x="0" y="5516563"/>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41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188" y="251896"/>
            <a:ext cx="2025650" cy="53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図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781300"/>
            <a:ext cx="4349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a:spLocks noChangeArrowheads="1"/>
          </p:cNvSpPr>
          <p:nvPr/>
        </p:nvSpPr>
        <p:spPr bwMode="auto">
          <a:xfrm>
            <a:off x="7730486" y="836712"/>
            <a:ext cx="1038225" cy="476250"/>
          </a:xfrm>
          <a:prstGeom prst="rect">
            <a:avLst/>
          </a:prstGeom>
          <a:solidFill>
            <a:srgbClr val="002060"/>
          </a:solidFill>
          <a:ln w="12700" algn="ctr">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smtClean="0">
                <a:ln>
                  <a:noFill/>
                </a:ln>
                <a:solidFill>
                  <a:srgbClr val="FFFFFF"/>
                </a:solidFill>
                <a:effectLst/>
                <a:latin typeface="Meiryo UI" panose="020B0604030504040204" pitchFamily="50" charset="-128"/>
                <a:ea typeface="Meiryo UI" panose="020B0604030504040204" pitchFamily="50" charset="-128"/>
              </a:rPr>
              <a:t>資料８</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テキスト ボックス 18"/>
          <p:cNvSpPr>
            <a:spLocks noGrp="1" noChangeArrowheads="1"/>
          </p:cNvSpPr>
          <p:nvPr>
            <p:ph type="title"/>
          </p:nvPr>
        </p:nvSpPr>
        <p:spPr>
          <a:xfrm>
            <a:off x="0" y="138113"/>
            <a:ext cx="9144000" cy="461962"/>
          </a:xfrm>
          <a:noFill/>
        </p:spPr>
        <p:txBody>
          <a:bodyPr>
            <a:spAutoFit/>
          </a:bodyPr>
          <a:lstStyle/>
          <a:p>
            <a:pP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①．国際会議の誘致強化</a:t>
            </a:r>
            <a:endParaRPr lang="ja-JP" altLang="en-US" sz="1800" smtClean="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41275" y="628650"/>
            <a:ext cx="9115425" cy="5930900"/>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900" b="1" dirty="0">
              <a:solidFill>
                <a:prstClr val="black"/>
              </a:solidFill>
              <a:latin typeface="ＭＳ Ｐゴシック" panose="020B0600070205080204" pitchFamily="50" charset="-128"/>
            </a:endParaRPr>
          </a:p>
          <a:p>
            <a:pPr eaLnBrk="1" hangingPunct="1">
              <a:defRPr/>
            </a:pPr>
            <a:r>
              <a:rPr lang="ja-JP" altLang="en-US" sz="1600" b="1" dirty="0" smtClean="0">
                <a:solidFill>
                  <a:prstClr val="black"/>
                </a:solidFill>
                <a:latin typeface="ＭＳ Ｐゴシック" panose="020B0600070205080204" pitchFamily="50" charset="-128"/>
              </a:rPr>
              <a:t>（４</a:t>
            </a:r>
            <a:r>
              <a:rPr lang="ja-JP" altLang="en-US" sz="1600" b="1" dirty="0">
                <a:solidFill>
                  <a:prstClr val="black"/>
                </a:solidFill>
                <a:latin typeface="ＭＳ Ｐゴシック" panose="020B0600070205080204" pitchFamily="50" charset="-128"/>
              </a:rPr>
              <a:t>）</a:t>
            </a:r>
            <a:r>
              <a:rPr lang="ja-JP" altLang="en-US" sz="1600" b="1" dirty="0" smtClean="0">
                <a:solidFill>
                  <a:prstClr val="black"/>
                </a:solidFill>
                <a:latin typeface="ＭＳ Ｐゴシック" panose="020B0600070205080204" pitchFamily="50" charset="-128"/>
              </a:rPr>
              <a:t>主催者</a:t>
            </a:r>
            <a:r>
              <a:rPr lang="ja-JP" altLang="en-US" sz="1600" b="1" dirty="0">
                <a:solidFill>
                  <a:prstClr val="black"/>
                </a:solidFill>
                <a:latin typeface="ＭＳ Ｐゴシック" panose="020B0600070205080204" pitchFamily="50" charset="-128"/>
              </a:rPr>
              <a:t>への支援制度拡充と戦略的活用</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①支援金制度の戦略的で柔軟な活用</a:t>
            </a:r>
            <a:endParaRPr lang="en-US" altLang="ja-JP" sz="1600" b="1" dirty="0">
              <a:solidFill>
                <a:prstClr val="black"/>
              </a:solidFill>
              <a:latin typeface="ＭＳ Ｐゴシック" panose="020B0600070205080204" pitchFamily="50" charset="-128"/>
            </a:endParaRPr>
          </a:p>
          <a:p>
            <a:r>
              <a:rPr lang="ja-JP" altLang="en-US" sz="1600" b="1" dirty="0">
                <a:solidFill>
                  <a:prstClr val="black"/>
                </a:solidFill>
                <a:latin typeface="ＭＳ Ｐゴシック" panose="020B0600070205080204" pitchFamily="50" charset="-128"/>
              </a:rPr>
              <a:t>　　　　　　　</a:t>
            </a:r>
            <a:r>
              <a:rPr lang="ja-JP" altLang="ja-JP" sz="1600" b="1" dirty="0">
                <a:solidFill>
                  <a:schemeClr val="tx1"/>
                </a:solidFill>
              </a:rPr>
              <a:t>国際会議の誘致に際しては、大阪観光局と連携しながら</a:t>
            </a:r>
            <a:r>
              <a:rPr lang="ja-JP" altLang="ja-JP" sz="1600" b="1" dirty="0" smtClean="0">
                <a:solidFill>
                  <a:schemeClr val="tx1"/>
                </a:solidFill>
              </a:rPr>
              <a:t>、「</a:t>
            </a:r>
            <a:r>
              <a:rPr lang="ja-JP" altLang="ja-JP" sz="1600" b="1" dirty="0">
                <a:solidFill>
                  <a:schemeClr val="tx1"/>
                </a:solidFill>
              </a:rPr>
              <a:t>オール大阪」で誘致に</a:t>
            </a:r>
            <a:r>
              <a:rPr lang="ja-JP" altLang="ja-JP" sz="1600" b="1" dirty="0" smtClean="0">
                <a:solidFill>
                  <a:schemeClr val="tx1"/>
                </a:solidFill>
              </a:rPr>
              <a:t>取り組む</a:t>
            </a:r>
            <a:r>
              <a:rPr lang="ja-JP" altLang="en-US" sz="1600" b="1" dirty="0" smtClean="0">
                <a:solidFill>
                  <a:schemeClr val="tx1"/>
                </a:solidFill>
              </a:rPr>
              <a:t>　　　　</a:t>
            </a:r>
            <a:endParaRPr lang="en-US" altLang="ja-JP" sz="1600" b="1" dirty="0" smtClean="0">
              <a:solidFill>
                <a:schemeClr val="tx1"/>
              </a:solidFill>
            </a:endParaRPr>
          </a:p>
          <a:p>
            <a:r>
              <a:rPr lang="ja-JP" altLang="en-US" sz="1600" b="1" dirty="0">
                <a:solidFill>
                  <a:schemeClr val="tx1"/>
                </a:solidFill>
              </a:rPr>
              <a:t>　</a:t>
            </a:r>
            <a:r>
              <a:rPr lang="ja-JP" altLang="en-US" sz="1600" b="1" dirty="0" smtClean="0">
                <a:solidFill>
                  <a:schemeClr val="tx1"/>
                </a:solidFill>
              </a:rPr>
              <a:t>　　　　　　</a:t>
            </a:r>
            <a:r>
              <a:rPr lang="ja-JP" altLang="ja-JP" sz="1600" b="1" dirty="0" smtClean="0">
                <a:solidFill>
                  <a:schemeClr val="tx1"/>
                </a:solidFill>
              </a:rPr>
              <a:t>具体的</a:t>
            </a:r>
            <a:r>
              <a:rPr lang="ja-JP" altLang="ja-JP" sz="1600" b="1" dirty="0">
                <a:solidFill>
                  <a:schemeClr val="tx1"/>
                </a:solidFill>
              </a:rPr>
              <a:t>には、準備費用のうち、経費の一部（視察の際の会場仮設営費用など）</a:t>
            </a:r>
            <a:r>
              <a:rPr lang="ja-JP" altLang="ja-JP" sz="1600" b="1" dirty="0" smtClean="0">
                <a:solidFill>
                  <a:schemeClr val="tx1"/>
                </a:solidFill>
              </a:rPr>
              <a:t>を最大６００万</a:t>
            </a:r>
            <a:r>
              <a:rPr lang="ja-JP" altLang="en-US" sz="1600" b="1" dirty="0" smtClean="0">
                <a:solidFill>
                  <a:schemeClr val="tx1"/>
                </a:solidFill>
              </a:rPr>
              <a:t>　　　</a:t>
            </a:r>
            <a:endParaRPr lang="en-US" altLang="ja-JP" sz="1600" b="1" dirty="0" smtClean="0">
              <a:solidFill>
                <a:schemeClr val="tx1"/>
              </a:solidFill>
            </a:endParaRPr>
          </a:p>
          <a:p>
            <a:r>
              <a:rPr lang="ja-JP" altLang="en-US" sz="1600" b="1" dirty="0">
                <a:solidFill>
                  <a:schemeClr val="tx1"/>
                </a:solidFill>
              </a:rPr>
              <a:t>　</a:t>
            </a:r>
            <a:r>
              <a:rPr lang="ja-JP" altLang="en-US" sz="1600" b="1" dirty="0" smtClean="0">
                <a:solidFill>
                  <a:schemeClr val="tx1"/>
                </a:solidFill>
              </a:rPr>
              <a:t>　　　　　</a:t>
            </a:r>
            <a:r>
              <a:rPr lang="ja-JP" altLang="ja-JP" sz="1600" b="1" dirty="0" smtClean="0">
                <a:solidFill>
                  <a:schemeClr val="tx1"/>
                </a:solidFill>
              </a:rPr>
              <a:t>円</a:t>
            </a:r>
            <a:r>
              <a:rPr lang="ja-JP" altLang="ja-JP" sz="1600" b="1" dirty="0">
                <a:solidFill>
                  <a:schemeClr val="tx1"/>
                </a:solidFill>
              </a:rPr>
              <a:t>の誘致支援費として当社が負担するなどタイムリーにかつ戦略的に</a:t>
            </a:r>
            <a:r>
              <a:rPr lang="ja-JP" altLang="ja-JP" sz="1600" b="1" dirty="0" smtClean="0">
                <a:solidFill>
                  <a:schemeClr val="tx1"/>
                </a:solidFill>
              </a:rPr>
              <a:t>支援</a:t>
            </a:r>
            <a:endParaRPr lang="en-US" altLang="ja-JP" sz="1600" b="1" dirty="0" smtClean="0">
              <a:solidFill>
                <a:schemeClr val="tx1"/>
              </a:solidFill>
            </a:endParaRPr>
          </a:p>
          <a:p>
            <a:r>
              <a:rPr lang="ja-JP" altLang="en-US" sz="1600" b="1" dirty="0">
                <a:solidFill>
                  <a:schemeClr val="tx1"/>
                </a:solidFill>
                <a:latin typeface="ＭＳ Ｐゴシック" panose="020B0600070205080204" pitchFamily="50" charset="-128"/>
              </a:rPr>
              <a:t>　　　　②閑散期における国際会議誘致のための「新割引制度」</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en-US" altLang="ja-JP" sz="1600" b="1" dirty="0">
                <a:solidFill>
                  <a:schemeClr val="tx1"/>
                </a:solidFill>
                <a:latin typeface="ＭＳ Ｐゴシック" panose="020B0600070205080204" pitchFamily="50" charset="-128"/>
              </a:rPr>
              <a:t>8</a:t>
            </a:r>
            <a:r>
              <a:rPr lang="ja-JP" altLang="en-US" sz="1600" b="1" dirty="0" smtClean="0">
                <a:solidFill>
                  <a:schemeClr val="tx1"/>
                </a:solidFill>
                <a:latin typeface="ＭＳ Ｐゴシック" panose="020B0600070205080204" pitchFamily="50" charset="-128"/>
              </a:rPr>
              <a:t>月、月曜日開催の催事の一部に大阪府と協議して割引料金を適用（新）</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③主催者へのトータルサポート</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国際会議の誘致構想段階から開催決定、会議本番、アフターコンベンションまで国内の窓口</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となる団体をサポート</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・提案書の作成支援</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・知事・市長の招待状の要請</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・海外キーパーソンの視察受け入れ（会場の設営等を</a:t>
            </a:r>
            <a:r>
              <a:rPr lang="ja-JP" altLang="en-US" sz="1600" b="1" dirty="0" smtClean="0">
                <a:solidFill>
                  <a:schemeClr val="tx1"/>
                </a:solidFill>
                <a:latin typeface="ＭＳ Ｐゴシック" panose="020B0600070205080204" pitchFamily="50" charset="-128"/>
              </a:rPr>
              <a:t>含む）</a:t>
            </a:r>
            <a:r>
              <a:rPr lang="ja-JP" altLang="en-US" sz="1600" b="1" dirty="0">
                <a:solidFill>
                  <a:schemeClr val="tx1"/>
                </a:solidFill>
                <a:latin typeface="ＭＳ Ｐゴシック" panose="020B0600070205080204" pitchFamily="50" charset="-128"/>
              </a:rPr>
              <a:t>　　　　　　等</a:t>
            </a:r>
            <a:endParaRPr lang="en-US" altLang="ja-JP" sz="1600" b="1" dirty="0">
              <a:solidFill>
                <a:schemeClr val="tx1"/>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smtClean="0">
                <a:solidFill>
                  <a:schemeClr val="tx1"/>
                </a:solidFill>
                <a:latin typeface="ＭＳ Ｐゴシック" panose="020B0600070205080204" pitchFamily="50" charset="-128"/>
              </a:rPr>
              <a:t>（５</a:t>
            </a:r>
            <a:r>
              <a:rPr lang="ja-JP" altLang="en-US" sz="1600" b="1" dirty="0">
                <a:solidFill>
                  <a:schemeClr val="tx1"/>
                </a:solidFill>
                <a:latin typeface="ＭＳ Ｐゴシック" panose="020B0600070205080204" pitchFamily="50" charset="-128"/>
              </a:rPr>
              <a:t>）</a:t>
            </a:r>
            <a:r>
              <a:rPr lang="ja-JP" altLang="en-US" sz="1600" b="1" dirty="0" smtClean="0">
                <a:solidFill>
                  <a:schemeClr val="tx1"/>
                </a:solidFill>
                <a:latin typeface="ＭＳ Ｐゴシック" panose="020B0600070205080204" pitchFamily="50" charset="-128"/>
              </a:rPr>
              <a:t>国際</a:t>
            </a:r>
            <a:r>
              <a:rPr lang="ja-JP" altLang="en-US" sz="1600" b="1" dirty="0">
                <a:solidFill>
                  <a:schemeClr val="tx1"/>
                </a:solidFill>
                <a:latin typeface="ＭＳ Ｐゴシック" panose="020B0600070205080204" pitchFamily="50" charset="-128"/>
              </a:rPr>
              <a:t>会議のキーパーソン等との新たなネットワーク形成</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①大阪大学、国立循環器病研究センター、大阪府立大学、大阪市立大学等との既存ネットワーク</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をさらに強化</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②新たなネットワーク</a:t>
            </a:r>
            <a:r>
              <a:rPr lang="ja-JP" altLang="en-US" sz="1600" b="1" dirty="0" smtClean="0">
                <a:solidFill>
                  <a:schemeClr val="tx1"/>
                </a:solidFill>
                <a:latin typeface="ＭＳ Ｐゴシック" panose="020B0600070205080204" pitchFamily="50" charset="-128"/>
              </a:rPr>
              <a:t>形成（新）</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・基礎医学系、自然科学系の研究者</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・大阪、関西以外の大学、研究機関。府内大学等を通じアジアの主要大学とも</a:t>
            </a:r>
            <a:r>
              <a:rPr lang="ja-JP" altLang="en-US" sz="1600" b="1" dirty="0" smtClean="0">
                <a:solidFill>
                  <a:prstClr val="black"/>
                </a:solidFill>
                <a:latin typeface="ＭＳ Ｐゴシック" panose="020B0600070205080204" pitchFamily="50" charset="-128"/>
              </a:rPr>
              <a:t>連携</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en-US" altLang="ja-JP" sz="1600" b="1" dirty="0">
                <a:solidFill>
                  <a:prstClr val="black"/>
                </a:solidFill>
                <a:latin typeface="ＭＳ Ｐゴシック" panose="020B0600070205080204" pitchFamily="50" charset="-128"/>
              </a:rPr>
              <a:t>ICCA</a:t>
            </a:r>
            <a:r>
              <a:rPr lang="ja-JP" altLang="en-US" sz="1600" b="1" dirty="0" err="1">
                <a:solidFill>
                  <a:prstClr val="black"/>
                </a:solidFill>
                <a:latin typeface="ＭＳ Ｐゴシック" panose="020B0600070205080204" pitchFamily="50" charset="-128"/>
              </a:rPr>
              <a:t>、</a:t>
            </a:r>
            <a:r>
              <a:rPr lang="ja-JP" altLang="en-US" sz="1600" b="1" dirty="0">
                <a:solidFill>
                  <a:prstClr val="black"/>
                </a:solidFill>
                <a:latin typeface="ＭＳ Ｐゴシック" panose="020B0600070205080204" pitchFamily="50" charset="-128"/>
              </a:rPr>
              <a:t>コア</a:t>
            </a:r>
            <a:r>
              <a:rPr lang="en-US" altLang="ja-JP" sz="1600" b="1" dirty="0">
                <a:solidFill>
                  <a:prstClr val="black"/>
                </a:solidFill>
                <a:latin typeface="ＭＳ Ｐゴシック" panose="020B0600070205080204" pitchFamily="50" charset="-128"/>
              </a:rPr>
              <a:t>PCO</a:t>
            </a:r>
            <a:r>
              <a:rPr lang="ja-JP" altLang="en-US" sz="1600" b="1" dirty="0">
                <a:solidFill>
                  <a:prstClr val="black"/>
                </a:solidFill>
                <a:latin typeface="ＭＳ Ｐゴシック" panose="020B0600070205080204" pitchFamily="50" charset="-128"/>
              </a:rPr>
              <a:t>からの情報による国際的なネットワーク形成</a:t>
            </a:r>
            <a:endParaRPr lang="en-US" altLang="ja-JP" sz="1600" b="1" dirty="0">
              <a:solidFill>
                <a:prstClr val="black"/>
              </a:solidFill>
              <a:latin typeface="ＭＳ Ｐゴシック" panose="020B0600070205080204" pitchFamily="50" charset="-128"/>
            </a:endParaRPr>
          </a:p>
        </p:txBody>
      </p:sp>
      <p:sp>
        <p:nvSpPr>
          <p:cNvPr id="19460"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8</a:t>
            </a:r>
            <a:endParaRPr lang="ja-JP" altLang="en-US" sz="1800">
              <a:solidFill>
                <a:srgbClr val="000000"/>
              </a:solidFill>
            </a:endParaRPr>
          </a:p>
        </p:txBody>
      </p:sp>
      <p:sp>
        <p:nvSpPr>
          <p:cNvPr id="5" name="テキスト ボックス 4"/>
          <p:cNvSpPr txBox="1"/>
          <p:nvPr/>
        </p:nvSpPr>
        <p:spPr>
          <a:xfrm>
            <a:off x="7235825" y="346075"/>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3/4</a:t>
            </a:r>
            <a:endParaRPr lang="ja-JP" altLang="en-US"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テキスト ボックス 18"/>
          <p:cNvSpPr>
            <a:spLocks noGrp="1" noChangeArrowheads="1"/>
          </p:cNvSpPr>
          <p:nvPr>
            <p:ph type="title"/>
          </p:nvPr>
        </p:nvSpPr>
        <p:spPr>
          <a:xfrm>
            <a:off x="0" y="138113"/>
            <a:ext cx="9144000" cy="461962"/>
          </a:xfrm>
          <a:noFill/>
        </p:spPr>
        <p:txBody>
          <a:bodyPr>
            <a:spAutoFit/>
          </a:bodyPr>
          <a:lstStyle/>
          <a:p>
            <a:pP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①．国際会議の誘致強化</a:t>
            </a:r>
            <a:endParaRPr lang="ja-JP" altLang="en-US" sz="1800" smtClean="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36513" y="676275"/>
            <a:ext cx="9115425" cy="6065838"/>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600" b="1" dirty="0" smtClean="0">
                <a:solidFill>
                  <a:prstClr val="black"/>
                </a:solidFill>
                <a:latin typeface="ＭＳ Ｐゴシック" panose="020B0600070205080204" pitchFamily="50" charset="-128"/>
              </a:rPr>
              <a:t>（６</a:t>
            </a:r>
            <a:r>
              <a:rPr lang="ja-JP" altLang="en-US" sz="1600" b="1" dirty="0">
                <a:solidFill>
                  <a:prstClr val="black"/>
                </a:solidFill>
                <a:latin typeface="ＭＳ Ｐゴシック" panose="020B0600070205080204" pitchFamily="50" charset="-128"/>
              </a:rPr>
              <a:t>）</a:t>
            </a:r>
            <a:r>
              <a:rPr lang="ja-JP" altLang="en-US" sz="1600" b="1" dirty="0" smtClean="0">
                <a:solidFill>
                  <a:prstClr val="black"/>
                </a:solidFill>
                <a:latin typeface="ＭＳ Ｐゴシック" panose="020B0600070205080204" pitchFamily="50" charset="-128"/>
              </a:rPr>
              <a:t>「</a:t>
            </a:r>
            <a:r>
              <a:rPr lang="ja-JP" altLang="en-US" sz="1600" b="1" dirty="0">
                <a:solidFill>
                  <a:prstClr val="black"/>
                </a:solidFill>
                <a:latin typeface="ＭＳ Ｐゴシック" panose="020B0600070205080204" pitchFamily="50" charset="-128"/>
              </a:rPr>
              <a:t>オール大阪」による国際会議の戦略的誘致推進</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①国際会議の戦略的誘致体制強化のために提案</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　大阪</a:t>
            </a:r>
            <a:r>
              <a:rPr lang="ja-JP" altLang="en-US" sz="1600" b="1" dirty="0">
                <a:solidFill>
                  <a:prstClr val="black"/>
                </a:solidFill>
                <a:latin typeface="ＭＳ Ｐゴシック" panose="020B0600070205080204" pitchFamily="50" charset="-128"/>
              </a:rPr>
              <a:t>における</a:t>
            </a:r>
            <a:r>
              <a:rPr lang="en-US" altLang="ja-JP" sz="1600" b="1" dirty="0">
                <a:solidFill>
                  <a:prstClr val="black"/>
                </a:solidFill>
                <a:latin typeface="ＭＳ Ｐゴシック" panose="020B0600070205080204" pitchFamily="50" charset="-128"/>
              </a:rPr>
              <a:t>MICE</a:t>
            </a:r>
            <a:r>
              <a:rPr lang="ja-JP" altLang="en-US" sz="1600" b="1" dirty="0">
                <a:solidFill>
                  <a:prstClr val="black"/>
                </a:solidFill>
                <a:latin typeface="ＭＳ Ｐゴシック" panose="020B0600070205080204" pitchFamily="50" charset="-128"/>
              </a:rPr>
              <a:t>の戦略的誘致機能を高めるため、大阪府・市、</a:t>
            </a:r>
            <a:r>
              <a:rPr lang="ja-JP" altLang="en-US" sz="1600" b="1" dirty="0">
                <a:solidFill>
                  <a:schemeClr val="tx1"/>
                </a:solidFill>
                <a:latin typeface="ＭＳ Ｐゴシック" panose="020B0600070205080204" pitchFamily="50" charset="-128"/>
              </a:rPr>
              <a:t>経済団体</a:t>
            </a:r>
            <a:r>
              <a:rPr lang="ja-JP" altLang="en-US" sz="1600" b="1" dirty="0" smtClean="0">
                <a:solidFill>
                  <a:schemeClr val="tx1"/>
                </a:solidFill>
                <a:latin typeface="ＭＳ Ｐゴシック" panose="020B0600070205080204" pitchFamily="50" charset="-128"/>
              </a:rPr>
              <a:t>、大阪観光局の</a:t>
            </a:r>
            <a:endParaRPr lang="en-US" altLang="ja-JP" sz="1600" b="1" dirty="0" smtClean="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ja-JP" altLang="en-US" sz="1600" b="1" dirty="0" smtClean="0">
                <a:solidFill>
                  <a:schemeClr val="tx1"/>
                </a:solidFill>
                <a:latin typeface="ＭＳ Ｐゴシック" panose="020B0600070205080204" pitchFamily="50" charset="-128"/>
              </a:rPr>
              <a:t>　　　　　トップレベル</a:t>
            </a:r>
            <a:r>
              <a:rPr lang="ja-JP" altLang="en-US" sz="1600" b="1" dirty="0">
                <a:solidFill>
                  <a:schemeClr val="tx1"/>
                </a:solidFill>
                <a:latin typeface="ＭＳ Ｐゴシック" panose="020B0600070205080204" pitchFamily="50" charset="-128"/>
              </a:rPr>
              <a:t>の体制づくりや企業、大学等のキーパーソンによるトップセールスを含む</a:t>
            </a:r>
            <a:r>
              <a:rPr lang="ja-JP" altLang="en-US" sz="1600" b="1" dirty="0" smtClean="0">
                <a:solidFill>
                  <a:schemeClr val="tx1"/>
                </a:solidFill>
                <a:latin typeface="ＭＳ Ｐゴシック" panose="020B0600070205080204" pitchFamily="50" charset="-128"/>
              </a:rPr>
              <a:t>アドバイ</a:t>
            </a:r>
            <a:endParaRPr lang="en-US" altLang="ja-JP" sz="1600" b="1" dirty="0" smtClean="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ja-JP" altLang="en-US" sz="1600" b="1" dirty="0" smtClean="0">
                <a:solidFill>
                  <a:schemeClr val="tx1"/>
                </a:solidFill>
                <a:latin typeface="ＭＳ Ｐゴシック" panose="020B0600070205080204" pitchFamily="50" charset="-128"/>
              </a:rPr>
              <a:t>　　　　　ザリー制度さらに</a:t>
            </a:r>
            <a:r>
              <a:rPr lang="ja-JP" altLang="en-US" sz="1600" b="1" dirty="0">
                <a:solidFill>
                  <a:schemeClr val="tx1"/>
                </a:solidFill>
                <a:latin typeface="ＭＳ Ｐゴシック" panose="020B0600070205080204" pitchFamily="50" charset="-128"/>
              </a:rPr>
              <a:t>大阪の</a:t>
            </a:r>
            <a:r>
              <a:rPr lang="en-US" altLang="ja-JP" sz="1600" b="1" dirty="0">
                <a:solidFill>
                  <a:schemeClr val="tx1"/>
                </a:solidFill>
                <a:latin typeface="ＭＳ Ｐゴシック" panose="020B0600070205080204" pitchFamily="50" charset="-128"/>
              </a:rPr>
              <a:t>MICE</a:t>
            </a:r>
            <a:r>
              <a:rPr lang="ja-JP" altLang="en-US" sz="1600" b="1" dirty="0">
                <a:solidFill>
                  <a:schemeClr val="tx1"/>
                </a:solidFill>
                <a:latin typeface="ＭＳ Ｐゴシック" panose="020B0600070205080204" pitchFamily="50" charset="-128"/>
              </a:rPr>
              <a:t>関係企業等が協力して</a:t>
            </a:r>
            <a:r>
              <a:rPr lang="en-US" altLang="ja-JP" sz="1600" b="1" dirty="0">
                <a:solidFill>
                  <a:schemeClr val="tx1"/>
                </a:solidFill>
                <a:latin typeface="ＭＳ Ｐゴシック" panose="020B0600070205080204" pitchFamily="50" charset="-128"/>
              </a:rPr>
              <a:t>MICE</a:t>
            </a:r>
            <a:r>
              <a:rPr lang="ja-JP" altLang="en-US" sz="1600" b="1" dirty="0">
                <a:solidFill>
                  <a:schemeClr val="tx1"/>
                </a:solidFill>
                <a:latin typeface="ＭＳ Ｐゴシック" panose="020B0600070205080204" pitchFamily="50" charset="-128"/>
              </a:rPr>
              <a:t>人材を育成する仕組み等に</a:t>
            </a:r>
            <a:r>
              <a:rPr lang="ja-JP" altLang="en-US" sz="1600" b="1" dirty="0" smtClean="0">
                <a:solidFill>
                  <a:schemeClr val="tx1"/>
                </a:solidFill>
                <a:latin typeface="ＭＳ Ｐゴシック" panose="020B0600070205080204" pitchFamily="50" charset="-128"/>
              </a:rPr>
              <a:t>ついて</a:t>
            </a:r>
            <a:endParaRPr lang="en-US" altLang="ja-JP" sz="1600" b="1" dirty="0" smtClean="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ja-JP" altLang="en-US" sz="1600" b="1" dirty="0" smtClean="0">
                <a:solidFill>
                  <a:schemeClr val="tx1"/>
                </a:solidFill>
                <a:latin typeface="ＭＳ Ｐゴシック" panose="020B0600070205080204" pitchFamily="50" charset="-128"/>
              </a:rPr>
              <a:t>　　　　　関係</a:t>
            </a:r>
            <a:r>
              <a:rPr lang="ja-JP" altLang="en-US" sz="1600" b="1" dirty="0">
                <a:solidFill>
                  <a:schemeClr val="tx1"/>
                </a:solidFill>
                <a:latin typeface="ＭＳ Ｐゴシック" panose="020B0600070205080204" pitchFamily="50" charset="-128"/>
              </a:rPr>
              <a:t>機関</a:t>
            </a:r>
            <a:r>
              <a:rPr lang="ja-JP" altLang="en-US" sz="1600" b="1" dirty="0" smtClean="0">
                <a:solidFill>
                  <a:schemeClr val="tx1"/>
                </a:solidFill>
                <a:latin typeface="ＭＳ Ｐゴシック" panose="020B0600070205080204" pitchFamily="50" charset="-128"/>
              </a:rPr>
              <a:t>に提案</a:t>
            </a:r>
            <a:r>
              <a:rPr lang="ja-JP" altLang="en-US" sz="1600" b="1" dirty="0">
                <a:solidFill>
                  <a:schemeClr val="tx1"/>
                </a:solidFill>
                <a:latin typeface="ＭＳ Ｐゴシック" panose="020B0600070205080204" pitchFamily="50" charset="-128"/>
              </a:rPr>
              <a:t>し、実現に</a:t>
            </a:r>
            <a:r>
              <a:rPr lang="ja-JP" altLang="en-US" sz="1600" b="1" dirty="0" smtClean="0">
                <a:solidFill>
                  <a:schemeClr val="tx1"/>
                </a:solidFill>
                <a:latin typeface="ＭＳ Ｐゴシック" panose="020B0600070205080204" pitchFamily="50" charset="-128"/>
              </a:rPr>
              <a:t>向け取り組む（新）</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②大阪観光局との連携</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「大阪</a:t>
            </a:r>
            <a:r>
              <a:rPr lang="en-US" altLang="ja-JP" sz="1600" b="1" dirty="0">
                <a:solidFill>
                  <a:schemeClr val="tx1"/>
                </a:solidFill>
                <a:latin typeface="ＭＳ Ｐゴシック" panose="020B0600070205080204" pitchFamily="50" charset="-128"/>
              </a:rPr>
              <a:t>MICE</a:t>
            </a:r>
            <a:r>
              <a:rPr lang="ja-JP" altLang="en-US" sz="1600" b="1" dirty="0">
                <a:solidFill>
                  <a:schemeClr val="tx1"/>
                </a:solidFill>
                <a:latin typeface="ＭＳ Ｐゴシック" panose="020B0600070205080204" pitchFamily="50" charset="-128"/>
              </a:rPr>
              <a:t>タスクフォース」・・・大阪観光局と当社の責任者による誘致のための定期</a:t>
            </a:r>
            <a:r>
              <a:rPr lang="ja-JP" altLang="en-US" sz="1600" b="1" dirty="0" smtClean="0">
                <a:solidFill>
                  <a:schemeClr val="tx1"/>
                </a:solidFill>
                <a:latin typeface="ＭＳ Ｐゴシック" panose="020B0600070205080204" pitchFamily="50" charset="-128"/>
              </a:rPr>
              <a:t>会合</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国際会議誘致のための共同セールスの</a:t>
            </a:r>
            <a:r>
              <a:rPr lang="ja-JP" altLang="en-US" sz="1600" b="1" dirty="0" smtClean="0">
                <a:solidFill>
                  <a:schemeClr val="tx1"/>
                </a:solidFill>
                <a:latin typeface="ＭＳ Ｐゴシック" panose="020B0600070205080204" pitchFamily="50" charset="-128"/>
              </a:rPr>
              <a:t>実施</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③府内</a:t>
            </a:r>
            <a:r>
              <a:rPr lang="en-US" altLang="ja-JP" sz="1600" b="1" dirty="0">
                <a:solidFill>
                  <a:schemeClr val="tx1"/>
                </a:solidFill>
                <a:latin typeface="ＭＳ Ｐゴシック" panose="020B0600070205080204" pitchFamily="50" charset="-128"/>
              </a:rPr>
              <a:t>MICE</a:t>
            </a:r>
            <a:r>
              <a:rPr lang="ja-JP" altLang="en-US" sz="1600" b="1" dirty="0">
                <a:solidFill>
                  <a:schemeClr val="tx1"/>
                </a:solidFill>
                <a:latin typeface="ＭＳ Ｐゴシック" panose="020B0600070205080204" pitchFamily="50" charset="-128"/>
              </a:rPr>
              <a:t>関連事業者の連携</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・インテックス大阪との連携・・・共同誘致、関連する展示会と会議の同時開催等</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・大阪</a:t>
            </a:r>
            <a:r>
              <a:rPr lang="en-US" altLang="ja-JP" sz="1600" b="1" dirty="0">
                <a:solidFill>
                  <a:schemeClr val="tx1"/>
                </a:solidFill>
                <a:latin typeface="ＭＳ Ｐゴシック" panose="020B0600070205080204" pitchFamily="50" charset="-128"/>
              </a:rPr>
              <a:t>MICE</a:t>
            </a:r>
            <a:r>
              <a:rPr lang="ja-JP" altLang="en-US" sz="1600" b="1" dirty="0">
                <a:solidFill>
                  <a:schemeClr val="tx1"/>
                </a:solidFill>
                <a:latin typeface="ＭＳ Ｐゴシック" panose="020B0600070205080204" pitchFamily="50" charset="-128"/>
              </a:rPr>
              <a:t>ビジネスアライアンスへの参加・・・</a:t>
            </a:r>
            <a:r>
              <a:rPr lang="en-US" altLang="ja-JP" sz="1600" b="1" dirty="0">
                <a:solidFill>
                  <a:schemeClr val="tx1"/>
                </a:solidFill>
                <a:latin typeface="ＭＳ Ｐゴシック" panose="020B0600070205080204" pitchFamily="50" charset="-128"/>
              </a:rPr>
              <a:t>MICE</a:t>
            </a:r>
            <a:r>
              <a:rPr lang="ja-JP" altLang="en-US" sz="1600" b="1" dirty="0">
                <a:solidFill>
                  <a:schemeClr val="tx1"/>
                </a:solidFill>
                <a:latin typeface="ＭＳ Ｐゴシック" panose="020B0600070205080204" pitchFamily="50" charset="-128"/>
              </a:rPr>
              <a:t>関連事業者約</a:t>
            </a:r>
            <a:r>
              <a:rPr lang="en-US" altLang="ja-JP" sz="1600" b="1" dirty="0">
                <a:solidFill>
                  <a:schemeClr val="tx1"/>
                </a:solidFill>
                <a:latin typeface="ＭＳ Ｐゴシック" panose="020B0600070205080204" pitchFamily="50" charset="-128"/>
              </a:rPr>
              <a:t>80</a:t>
            </a:r>
            <a:r>
              <a:rPr lang="ja-JP" altLang="en-US" sz="1600" b="1" dirty="0">
                <a:solidFill>
                  <a:schemeClr val="tx1"/>
                </a:solidFill>
                <a:latin typeface="ＭＳ Ｐゴシック" panose="020B0600070205080204" pitchFamily="50" charset="-128"/>
              </a:rPr>
              <a:t>社が参加するアライア</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ンスに参加し、</a:t>
            </a:r>
            <a:r>
              <a:rPr lang="en-US" altLang="ja-JP" sz="1600" b="1" dirty="0">
                <a:solidFill>
                  <a:schemeClr val="tx1"/>
                </a:solidFill>
                <a:latin typeface="ＭＳ Ｐゴシック" panose="020B0600070205080204" pitchFamily="50" charset="-128"/>
              </a:rPr>
              <a:t>MICE</a:t>
            </a:r>
            <a:r>
              <a:rPr lang="ja-JP" altLang="en-US" sz="1600" b="1" dirty="0">
                <a:solidFill>
                  <a:schemeClr val="tx1"/>
                </a:solidFill>
                <a:latin typeface="ＭＳ Ｐゴシック" panose="020B0600070205080204" pitchFamily="50" charset="-128"/>
              </a:rPr>
              <a:t>関連産業振興の一翼を</a:t>
            </a:r>
            <a:r>
              <a:rPr lang="ja-JP" altLang="en-US" sz="1600" b="1" dirty="0" smtClean="0">
                <a:solidFill>
                  <a:schemeClr val="tx1"/>
                </a:solidFill>
                <a:latin typeface="ＭＳ Ｐゴシック" panose="020B0600070205080204" pitchFamily="50" charset="-128"/>
              </a:rPr>
              <a:t>担う</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endParaRPr lang="en-US" altLang="ja-JP" sz="1600" b="1" dirty="0">
              <a:solidFill>
                <a:schemeClr val="tx1"/>
              </a:solidFill>
              <a:latin typeface="ＭＳ Ｐゴシック" panose="020B0600070205080204" pitchFamily="50" charset="-128"/>
            </a:endParaRPr>
          </a:p>
          <a:p>
            <a:pPr eaLnBrk="1" hangingPunct="1">
              <a:defRPr/>
            </a:pPr>
            <a:endParaRPr lang="en-US" altLang="ja-JP" sz="900" b="1" dirty="0">
              <a:solidFill>
                <a:schemeClr val="tx1"/>
              </a:solidFill>
              <a:latin typeface="ＭＳ Ｐゴシック" panose="020B0600070205080204" pitchFamily="50" charset="-128"/>
            </a:endParaRPr>
          </a:p>
          <a:p>
            <a:pPr eaLnBrk="1" hangingPunct="1">
              <a:defRPr/>
            </a:pPr>
            <a:r>
              <a:rPr lang="ja-JP" altLang="en-US" sz="1600" b="1" dirty="0" smtClean="0">
                <a:solidFill>
                  <a:schemeClr val="tx1"/>
                </a:solidFill>
                <a:latin typeface="ＭＳ Ｐゴシック" panose="020B0600070205080204" pitchFamily="50" charset="-128"/>
              </a:rPr>
              <a:t>（７</a:t>
            </a:r>
            <a:r>
              <a:rPr lang="ja-JP" altLang="en-US" sz="1600" b="1" dirty="0">
                <a:solidFill>
                  <a:schemeClr val="tx1"/>
                </a:solidFill>
                <a:latin typeface="ＭＳ Ｐゴシック" panose="020B0600070205080204" pitchFamily="50" charset="-128"/>
              </a:rPr>
              <a:t>）</a:t>
            </a:r>
            <a:r>
              <a:rPr lang="ja-JP" altLang="en-US" sz="1600" b="1" dirty="0" smtClean="0">
                <a:solidFill>
                  <a:schemeClr val="tx1"/>
                </a:solidFill>
                <a:latin typeface="ＭＳ Ｐゴシック" panose="020B0600070205080204" pitchFamily="50" charset="-128"/>
              </a:rPr>
              <a:t>誘致</a:t>
            </a:r>
            <a:r>
              <a:rPr lang="ja-JP" altLang="en-US" sz="1600" b="1" dirty="0">
                <a:solidFill>
                  <a:schemeClr val="tx1"/>
                </a:solidFill>
                <a:latin typeface="ＭＳ Ｐゴシック" panose="020B0600070205080204" pitchFamily="50" charset="-128"/>
              </a:rPr>
              <a:t>体制の強化・誘致のための人材育成</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①社内誘致体制の強化</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・国際会議誘致の専門組織を「誘致課」（医学系）、「誘致開発課」（自然科学系、政府・国際</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機関系）の二課体制に再編（</a:t>
            </a:r>
            <a:r>
              <a:rPr lang="en-US" altLang="ja-JP" sz="1600" b="1" dirty="0">
                <a:solidFill>
                  <a:schemeClr val="tx1"/>
                </a:solidFill>
                <a:latin typeface="ＭＳ Ｐゴシック" panose="020B0600070205080204" pitchFamily="50" charset="-128"/>
              </a:rPr>
              <a:t>2018.4</a:t>
            </a:r>
            <a:r>
              <a:rPr lang="ja-JP" altLang="en-US" sz="1600" b="1" dirty="0">
                <a:solidFill>
                  <a:schemeClr val="tx1"/>
                </a:solidFill>
                <a:latin typeface="ＭＳ Ｐゴシック" panose="020B0600070205080204" pitchFamily="50" charset="-128"/>
              </a:rPr>
              <a:t>～）</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・役員及び関係課長等で構成する「国際会議誘致戦略会議」</a:t>
            </a:r>
            <a:r>
              <a:rPr lang="ja-JP" altLang="en-US" sz="1600" b="1" dirty="0" smtClean="0">
                <a:solidFill>
                  <a:schemeClr val="tx1"/>
                </a:solidFill>
                <a:latin typeface="ＭＳ Ｐゴシック" panose="020B0600070205080204" pitchFamily="50" charset="-128"/>
              </a:rPr>
              <a:t>設置（新）</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②人材確保・育成</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en-US" altLang="ja-JP" sz="1600" b="1" dirty="0" smtClean="0">
                <a:solidFill>
                  <a:schemeClr val="tx1"/>
                </a:solidFill>
                <a:latin typeface="ＭＳ Ｐゴシック" panose="020B0600070205080204" pitchFamily="50" charset="-128"/>
              </a:rPr>
              <a:t>OJT</a:t>
            </a:r>
            <a:r>
              <a:rPr lang="ja-JP" altLang="en-US" sz="1600" b="1" dirty="0">
                <a:solidFill>
                  <a:schemeClr val="tx1"/>
                </a:solidFill>
                <a:latin typeface="ＭＳ Ｐゴシック" panose="020B0600070205080204" pitchFamily="50" charset="-128"/>
              </a:rPr>
              <a:t>を基本としつつ、パシフィコ横浜や福岡国際会議場など国内外の施設への派遣研修を</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ja-JP" altLang="en-US" sz="1600" b="1" dirty="0" smtClean="0">
                <a:solidFill>
                  <a:schemeClr val="tx1"/>
                </a:solidFill>
                <a:latin typeface="ＭＳ Ｐゴシック" panose="020B0600070205080204" pitchFamily="50" charset="-128"/>
              </a:rPr>
              <a:t>行う</a:t>
            </a:r>
            <a:r>
              <a:rPr lang="ja-JP" altLang="en-US" sz="1600" b="1" dirty="0">
                <a:solidFill>
                  <a:schemeClr val="tx1"/>
                </a:solidFill>
                <a:latin typeface="ＭＳ Ｐゴシック" panose="020B0600070205080204" pitchFamily="50" charset="-128"/>
              </a:rPr>
              <a:t>など長期にわたり大阪の</a:t>
            </a:r>
            <a:r>
              <a:rPr lang="en-US" altLang="ja-JP" sz="1600" b="1" dirty="0">
                <a:solidFill>
                  <a:schemeClr val="tx1"/>
                </a:solidFill>
                <a:latin typeface="ＭＳ Ｐゴシック" panose="020B0600070205080204" pitchFamily="50" charset="-128"/>
              </a:rPr>
              <a:t>MICE</a:t>
            </a:r>
            <a:r>
              <a:rPr lang="ja-JP" altLang="en-US" sz="1600" b="1" dirty="0">
                <a:solidFill>
                  <a:schemeClr val="tx1"/>
                </a:solidFill>
                <a:latin typeface="ＭＳ Ｐゴシック" panose="020B0600070205080204" pitchFamily="50" charset="-128"/>
              </a:rPr>
              <a:t>に有為な人材を</a:t>
            </a:r>
            <a:r>
              <a:rPr lang="ja-JP" altLang="en-US" sz="1600" b="1" dirty="0" smtClean="0">
                <a:solidFill>
                  <a:schemeClr val="tx1"/>
                </a:solidFill>
                <a:latin typeface="ＭＳ Ｐゴシック" panose="020B0600070205080204" pitchFamily="50" charset="-128"/>
              </a:rPr>
              <a:t>育成（新）</a:t>
            </a:r>
            <a:endParaRPr lang="ja-JP" altLang="en-US" sz="1600" b="1" dirty="0">
              <a:solidFill>
                <a:schemeClr val="tx1"/>
              </a:solidFill>
              <a:latin typeface="ＭＳ Ｐゴシック" panose="020B0600070205080204" pitchFamily="50" charset="-128"/>
            </a:endParaRPr>
          </a:p>
        </p:txBody>
      </p:sp>
      <p:sp>
        <p:nvSpPr>
          <p:cNvPr id="21508"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9</a:t>
            </a:r>
            <a:endParaRPr lang="ja-JP" altLang="en-US" sz="1800">
              <a:solidFill>
                <a:srgbClr val="000000"/>
              </a:solidFill>
            </a:endParaRPr>
          </a:p>
        </p:txBody>
      </p:sp>
      <p:sp>
        <p:nvSpPr>
          <p:cNvPr id="5" name="テキスト ボックス 4"/>
          <p:cNvSpPr txBox="1"/>
          <p:nvPr/>
        </p:nvSpPr>
        <p:spPr>
          <a:xfrm>
            <a:off x="7235825" y="36988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4/4</a:t>
            </a:r>
            <a:endParaRPr lang="ja-JP" altLang="en-US" sz="1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4"/>
          <p:cNvSpPr>
            <a:spLocks noGrp="1"/>
          </p:cNvSpPr>
          <p:nvPr>
            <p:ph type="title"/>
          </p:nvPr>
        </p:nvSpPr>
        <p:spPr>
          <a:xfrm>
            <a:off x="1116013" y="260350"/>
            <a:ext cx="6840537" cy="576263"/>
          </a:xfrm>
        </p:spPr>
        <p:txBody>
          <a:bodyPr/>
          <a:lstStyle/>
          <a:p>
            <a:r>
              <a:rPr lang="en-US" altLang="ja-JP" sz="2400" smtClean="0">
                <a:solidFill>
                  <a:srgbClr val="000000"/>
                </a:solidFill>
                <a:latin typeface="HG丸ｺﾞｼｯｸM-PRO" panose="020F0600000000000000" pitchFamily="50" charset="-128"/>
                <a:ea typeface="HG丸ｺﾞｼｯｸM-PRO" panose="020F0600000000000000" pitchFamily="50" charset="-128"/>
              </a:rPr>
              <a:t>4-</a:t>
            </a:r>
            <a:r>
              <a:rPr lang="ja-JP" altLang="en-US" sz="2400" smtClean="0">
                <a:solidFill>
                  <a:srgbClr val="000000"/>
                </a:solidFill>
                <a:latin typeface="HG丸ｺﾞｼｯｸM-PRO" panose="020F0600000000000000" pitchFamily="50" charset="-128"/>
                <a:ea typeface="HG丸ｺﾞｼｯｸM-PRO" panose="020F0600000000000000" pitchFamily="50" charset="-128"/>
              </a:rPr>
              <a:t>①．国際会議の誘致強化（数値目標）</a:t>
            </a:r>
            <a:endParaRPr lang="ja-JP" altLang="en-US" sz="2400" smtClean="0">
              <a:latin typeface="HG丸ｺﾞｼｯｸM-PRO" panose="020F0600000000000000" pitchFamily="50" charset="-128"/>
              <a:ea typeface="HG丸ｺﾞｼｯｸM-PRO" panose="020F0600000000000000" pitchFamily="50" charset="-128"/>
            </a:endParaRPr>
          </a:p>
        </p:txBody>
      </p:sp>
      <p:graphicFrame>
        <p:nvGraphicFramePr>
          <p:cNvPr id="2" name="コンテンツ プレースホルダー 9"/>
          <p:cNvGraphicFramePr>
            <a:graphicFrameLocks noGrp="1"/>
          </p:cNvGraphicFramePr>
          <p:nvPr>
            <p:ph idx="1"/>
            <p:extLst>
              <p:ext uri="{D42A27DB-BD31-4B8C-83A1-F6EECF244321}">
                <p14:modId xmlns:p14="http://schemas.microsoft.com/office/powerpoint/2010/main" val="3869650244"/>
              </p:ext>
            </p:extLst>
          </p:nvPr>
        </p:nvGraphicFramePr>
        <p:xfrm>
          <a:off x="611560" y="976313"/>
          <a:ext cx="4612902" cy="425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12"/>
          <p:cNvGraphicFramePr>
            <a:graphicFrameLocks/>
          </p:cNvGraphicFramePr>
          <p:nvPr>
            <p:extLst>
              <p:ext uri="{D42A27DB-BD31-4B8C-83A1-F6EECF244321}">
                <p14:modId xmlns:p14="http://schemas.microsoft.com/office/powerpoint/2010/main" val="2037298120"/>
              </p:ext>
            </p:extLst>
          </p:nvPr>
        </p:nvGraphicFramePr>
        <p:xfrm>
          <a:off x="5505450" y="630238"/>
          <a:ext cx="3600450" cy="4670425"/>
        </p:xfrm>
        <a:graphic>
          <a:graphicData uri="http://schemas.openxmlformats.org/drawingml/2006/chart">
            <c:chart xmlns:c="http://schemas.openxmlformats.org/drawingml/2006/chart" xmlns:r="http://schemas.openxmlformats.org/officeDocument/2006/relationships" r:id="rId4"/>
          </a:graphicData>
        </a:graphic>
      </p:graphicFrame>
      <p:sp>
        <p:nvSpPr>
          <p:cNvPr id="23557" name="テキスト ボックス 3"/>
          <p:cNvSpPr txBox="1">
            <a:spLocks noChangeArrowheads="1"/>
          </p:cNvSpPr>
          <p:nvPr/>
        </p:nvSpPr>
        <p:spPr bwMode="auto">
          <a:xfrm>
            <a:off x="8704263" y="6478588"/>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10</a:t>
            </a:r>
            <a:endParaRPr lang="ja-JP" altLang="en-US" sz="1800">
              <a:solidFill>
                <a:srgbClr val="000000"/>
              </a:solidFill>
            </a:endParaRPr>
          </a:p>
        </p:txBody>
      </p:sp>
      <p:sp>
        <p:nvSpPr>
          <p:cNvPr id="6" name="テキスト ボックス 8"/>
          <p:cNvSpPr txBox="1">
            <a:spLocks noChangeArrowheads="1"/>
          </p:cNvSpPr>
          <p:nvPr/>
        </p:nvSpPr>
        <p:spPr bwMode="auto">
          <a:xfrm>
            <a:off x="5580112" y="1484784"/>
            <a:ext cx="6575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buFontTx/>
              <a:buNone/>
            </a:pPr>
            <a:r>
              <a:rPr lang="ja-JP" altLang="en-US" dirty="0" smtClean="0">
                <a:latin typeface="HG丸ｺﾞｼｯｸM-PRO" panose="020F0600000000000000" pitchFamily="50" charset="-128"/>
                <a:ea typeface="HG丸ｺﾞｼｯｸM-PRO" panose="020F0600000000000000" pitchFamily="50" charset="-128"/>
              </a:rPr>
              <a:t>件</a:t>
            </a:r>
            <a:endParaRPr lang="ja-JP" altLang="en-US"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755576" y="5359405"/>
            <a:ext cx="4468884" cy="301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国際会議成約件数　　　　　　　　　　　　　　　　　　　</a:t>
            </a:r>
            <a:r>
              <a:rPr kumimoji="1" lang="ja-JP" altLang="en-US" sz="1100" dirty="0" smtClean="0">
                <a:solidFill>
                  <a:schemeClr val="tx1"/>
                </a:solidFill>
              </a:rPr>
              <a:t>（単位：件）</a:t>
            </a:r>
            <a:endParaRPr kumimoji="1" lang="ja-JP" altLang="en-US" sz="11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937100186"/>
              </p:ext>
            </p:extLst>
          </p:nvPr>
        </p:nvGraphicFramePr>
        <p:xfrm>
          <a:off x="827585" y="5661248"/>
          <a:ext cx="4396875" cy="609600"/>
        </p:xfrm>
        <a:graphic>
          <a:graphicData uri="http://schemas.openxmlformats.org/drawingml/2006/table">
            <a:tbl>
              <a:tblPr firstRow="1" bandRow="1">
                <a:tableStyleId>{69CF1AB2-1976-4502-BF36-3FF5EA218861}</a:tableStyleId>
              </a:tblPr>
              <a:tblGrid>
                <a:gridCol w="628125">
                  <a:extLst>
                    <a:ext uri="{9D8B030D-6E8A-4147-A177-3AD203B41FA5}">
                      <a16:colId xmlns:a16="http://schemas.microsoft.com/office/drawing/2014/main" val="3455792438"/>
                    </a:ext>
                  </a:extLst>
                </a:gridCol>
                <a:gridCol w="628125">
                  <a:extLst>
                    <a:ext uri="{9D8B030D-6E8A-4147-A177-3AD203B41FA5}">
                      <a16:colId xmlns:a16="http://schemas.microsoft.com/office/drawing/2014/main" val="646267436"/>
                    </a:ext>
                  </a:extLst>
                </a:gridCol>
                <a:gridCol w="628125">
                  <a:extLst>
                    <a:ext uri="{9D8B030D-6E8A-4147-A177-3AD203B41FA5}">
                      <a16:colId xmlns:a16="http://schemas.microsoft.com/office/drawing/2014/main" val="597134112"/>
                    </a:ext>
                  </a:extLst>
                </a:gridCol>
                <a:gridCol w="628125">
                  <a:extLst>
                    <a:ext uri="{9D8B030D-6E8A-4147-A177-3AD203B41FA5}">
                      <a16:colId xmlns:a16="http://schemas.microsoft.com/office/drawing/2014/main" val="1003200320"/>
                    </a:ext>
                  </a:extLst>
                </a:gridCol>
                <a:gridCol w="628125">
                  <a:extLst>
                    <a:ext uri="{9D8B030D-6E8A-4147-A177-3AD203B41FA5}">
                      <a16:colId xmlns:a16="http://schemas.microsoft.com/office/drawing/2014/main" val="1909630914"/>
                    </a:ext>
                  </a:extLst>
                </a:gridCol>
                <a:gridCol w="628125">
                  <a:extLst>
                    <a:ext uri="{9D8B030D-6E8A-4147-A177-3AD203B41FA5}">
                      <a16:colId xmlns:a16="http://schemas.microsoft.com/office/drawing/2014/main" val="15319027"/>
                    </a:ext>
                  </a:extLst>
                </a:gridCol>
                <a:gridCol w="628125">
                  <a:extLst>
                    <a:ext uri="{9D8B030D-6E8A-4147-A177-3AD203B41FA5}">
                      <a16:colId xmlns:a16="http://schemas.microsoft.com/office/drawing/2014/main" val="3601932147"/>
                    </a:ext>
                  </a:extLst>
                </a:gridCol>
              </a:tblGrid>
              <a:tr h="272538">
                <a:tc>
                  <a:txBody>
                    <a:bodyPr/>
                    <a:lstStyle/>
                    <a:p>
                      <a:pPr algn="ctr"/>
                      <a:r>
                        <a:rPr kumimoji="1" lang="en-US" altLang="ja-JP" sz="1400" dirty="0" smtClean="0"/>
                        <a:t>2018</a:t>
                      </a:r>
                      <a:endParaRPr kumimoji="1" lang="ja-JP" altLang="en-US" sz="1400" dirty="0"/>
                    </a:p>
                  </a:txBody>
                  <a:tcPr/>
                </a:tc>
                <a:tc>
                  <a:txBody>
                    <a:bodyPr/>
                    <a:lstStyle/>
                    <a:p>
                      <a:pPr algn="ctr"/>
                      <a:r>
                        <a:rPr kumimoji="1" lang="en-US" altLang="ja-JP" sz="1400" dirty="0" smtClean="0"/>
                        <a:t>2019</a:t>
                      </a:r>
                      <a:endParaRPr kumimoji="1" lang="ja-JP" altLang="en-US" sz="1400" dirty="0"/>
                    </a:p>
                  </a:txBody>
                  <a:tcPr/>
                </a:tc>
                <a:tc>
                  <a:txBody>
                    <a:bodyPr/>
                    <a:lstStyle/>
                    <a:p>
                      <a:pPr algn="ctr"/>
                      <a:r>
                        <a:rPr kumimoji="1" lang="en-US" altLang="ja-JP" sz="1400" dirty="0" smtClean="0"/>
                        <a:t>2020</a:t>
                      </a:r>
                      <a:endParaRPr kumimoji="1" lang="ja-JP" altLang="en-US" sz="1400" dirty="0"/>
                    </a:p>
                  </a:txBody>
                  <a:tcPr/>
                </a:tc>
                <a:tc>
                  <a:txBody>
                    <a:bodyPr/>
                    <a:lstStyle/>
                    <a:p>
                      <a:pPr algn="ctr"/>
                      <a:r>
                        <a:rPr kumimoji="1" lang="en-US" altLang="ja-JP" sz="1400" dirty="0" smtClean="0"/>
                        <a:t>2021</a:t>
                      </a:r>
                      <a:endParaRPr kumimoji="1" lang="ja-JP" altLang="en-US" sz="1400" dirty="0"/>
                    </a:p>
                  </a:txBody>
                  <a:tcPr/>
                </a:tc>
                <a:tc>
                  <a:txBody>
                    <a:bodyPr/>
                    <a:lstStyle/>
                    <a:p>
                      <a:pPr algn="ctr"/>
                      <a:r>
                        <a:rPr kumimoji="1" lang="en-US" altLang="ja-JP" sz="1400" dirty="0" smtClean="0"/>
                        <a:t>2022</a:t>
                      </a:r>
                      <a:endParaRPr kumimoji="1" lang="ja-JP" altLang="en-US" sz="1400" dirty="0"/>
                    </a:p>
                  </a:txBody>
                  <a:tcPr/>
                </a:tc>
                <a:tc>
                  <a:txBody>
                    <a:bodyPr/>
                    <a:lstStyle/>
                    <a:p>
                      <a:pPr algn="ctr"/>
                      <a:r>
                        <a:rPr kumimoji="1" lang="en-US" altLang="ja-JP" sz="1400" dirty="0" smtClean="0"/>
                        <a:t>2023</a:t>
                      </a:r>
                      <a:endParaRPr kumimoji="1" lang="ja-JP" altLang="en-US" sz="1400" dirty="0"/>
                    </a:p>
                  </a:txBody>
                  <a:tcPr/>
                </a:tc>
                <a:tc>
                  <a:txBody>
                    <a:bodyPr/>
                    <a:lstStyle/>
                    <a:p>
                      <a:pPr algn="ctr"/>
                      <a:r>
                        <a:rPr kumimoji="1" lang="en-US" altLang="ja-JP" sz="1400" dirty="0" smtClean="0"/>
                        <a:t>2028</a:t>
                      </a:r>
                      <a:endParaRPr kumimoji="1" lang="ja-JP" altLang="en-US" sz="1400" dirty="0"/>
                    </a:p>
                  </a:txBody>
                  <a:tcPr/>
                </a:tc>
                <a:extLst>
                  <a:ext uri="{0D108BD9-81ED-4DB2-BD59-A6C34878D82A}">
                    <a16:rowId xmlns:a16="http://schemas.microsoft.com/office/drawing/2014/main" val="4108873887"/>
                  </a:ext>
                </a:extLst>
              </a:tr>
              <a:tr h="272538">
                <a:tc>
                  <a:txBody>
                    <a:bodyPr/>
                    <a:lstStyle/>
                    <a:p>
                      <a:pPr algn="ctr"/>
                      <a:r>
                        <a:rPr kumimoji="1" lang="en-US" altLang="ja-JP" sz="1400" dirty="0" smtClean="0"/>
                        <a:t>60</a:t>
                      </a:r>
                      <a:endParaRPr kumimoji="1" lang="ja-JP" altLang="en-US" sz="1400" dirty="0"/>
                    </a:p>
                  </a:txBody>
                  <a:tcPr/>
                </a:tc>
                <a:tc>
                  <a:txBody>
                    <a:bodyPr/>
                    <a:lstStyle/>
                    <a:p>
                      <a:pPr algn="ctr"/>
                      <a:r>
                        <a:rPr kumimoji="1" lang="en-US" altLang="ja-JP" sz="1400" dirty="0" smtClean="0"/>
                        <a:t>55</a:t>
                      </a:r>
                      <a:endParaRPr kumimoji="1" lang="ja-JP" altLang="en-US" sz="1400" dirty="0"/>
                    </a:p>
                  </a:txBody>
                  <a:tcPr/>
                </a:tc>
                <a:tc>
                  <a:txBody>
                    <a:bodyPr/>
                    <a:lstStyle/>
                    <a:p>
                      <a:pPr algn="ctr"/>
                      <a:r>
                        <a:rPr kumimoji="1" lang="en-US" altLang="ja-JP" sz="1400" dirty="0" smtClean="0"/>
                        <a:t>55</a:t>
                      </a:r>
                      <a:endParaRPr kumimoji="1" lang="ja-JP" altLang="en-US" sz="1400" dirty="0"/>
                    </a:p>
                  </a:txBody>
                  <a:tcPr/>
                </a:tc>
                <a:tc>
                  <a:txBody>
                    <a:bodyPr/>
                    <a:lstStyle/>
                    <a:p>
                      <a:pPr algn="ctr"/>
                      <a:r>
                        <a:rPr kumimoji="1" lang="en-US" altLang="ja-JP" sz="1400" dirty="0" smtClean="0"/>
                        <a:t>53</a:t>
                      </a:r>
                      <a:endParaRPr kumimoji="1" lang="ja-JP" altLang="en-US" sz="1400" dirty="0"/>
                    </a:p>
                  </a:txBody>
                  <a:tcPr/>
                </a:tc>
                <a:tc>
                  <a:txBody>
                    <a:bodyPr/>
                    <a:lstStyle/>
                    <a:p>
                      <a:pPr algn="ctr"/>
                      <a:r>
                        <a:rPr kumimoji="1" lang="en-US" altLang="ja-JP" sz="1400" dirty="0" smtClean="0"/>
                        <a:t>50</a:t>
                      </a:r>
                      <a:endParaRPr kumimoji="1" lang="ja-JP" altLang="en-US" sz="1400" dirty="0"/>
                    </a:p>
                  </a:txBody>
                  <a:tcPr/>
                </a:tc>
                <a:tc>
                  <a:txBody>
                    <a:bodyPr/>
                    <a:lstStyle/>
                    <a:p>
                      <a:pPr algn="ctr"/>
                      <a:r>
                        <a:rPr kumimoji="1" lang="en-US" altLang="ja-JP" sz="1400" dirty="0" smtClean="0"/>
                        <a:t>50</a:t>
                      </a:r>
                      <a:endParaRPr kumimoji="1" lang="ja-JP" altLang="en-US" sz="1400" dirty="0"/>
                    </a:p>
                  </a:txBody>
                  <a:tcPr/>
                </a:tc>
                <a:tc>
                  <a:txBody>
                    <a:bodyPr/>
                    <a:lstStyle/>
                    <a:p>
                      <a:pPr algn="ctr"/>
                      <a:r>
                        <a:rPr kumimoji="1" lang="en-US" altLang="ja-JP" sz="1400" dirty="0" smtClean="0"/>
                        <a:t>55</a:t>
                      </a:r>
                      <a:endParaRPr kumimoji="1" lang="ja-JP" altLang="en-US" sz="1400" dirty="0"/>
                    </a:p>
                  </a:txBody>
                  <a:tcPr/>
                </a:tc>
                <a:extLst>
                  <a:ext uri="{0D108BD9-81ED-4DB2-BD59-A6C34878D82A}">
                    <a16:rowId xmlns:a16="http://schemas.microsoft.com/office/drawing/2014/main" val="1006031457"/>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5250" y="692150"/>
            <a:ext cx="4289425" cy="4733925"/>
          </a:xfrm>
          <a:prstGeom prst="rect">
            <a:avLst/>
          </a:prstGeom>
          <a:solidFill>
            <a:srgbClr val="66CCFF">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prstClr val="black"/>
                </a:solidFill>
              </a:rPr>
              <a:t>　　</a:t>
            </a:r>
            <a:endParaRPr lang="en-US" altLang="ja-JP" dirty="0">
              <a:solidFill>
                <a:prstClr val="black"/>
              </a:solidFill>
            </a:endParaRPr>
          </a:p>
          <a:p>
            <a:pPr eaLnBrk="1" hangingPunct="1">
              <a:defRPr/>
            </a:pPr>
            <a:endParaRPr lang="en-US" altLang="ja-JP" dirty="0">
              <a:solidFill>
                <a:prstClr val="black"/>
              </a:solidFill>
            </a:endParaRPr>
          </a:p>
          <a:p>
            <a:pPr eaLnBrk="1" hangingPunct="1">
              <a:defRPr/>
            </a:pPr>
            <a:endParaRPr lang="en-US" altLang="ja-JP" dirty="0">
              <a:solidFill>
                <a:prstClr val="black"/>
              </a:solidFill>
            </a:endParaRPr>
          </a:p>
        </p:txBody>
      </p:sp>
      <p:sp>
        <p:nvSpPr>
          <p:cNvPr id="25603" name="テキスト ボックス 9"/>
          <p:cNvSpPr txBox="1">
            <a:spLocks noChangeArrowheads="1"/>
          </p:cNvSpPr>
          <p:nvPr/>
        </p:nvSpPr>
        <p:spPr bwMode="auto">
          <a:xfrm>
            <a:off x="123825" y="2593975"/>
            <a:ext cx="4173538" cy="2122488"/>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mn-ea"/>
                <a:ea typeface="+mn-ea"/>
              </a:rPr>
              <a:t>（</a:t>
            </a:r>
            <a:r>
              <a:rPr lang="en-US" altLang="ja-JP" sz="1200" dirty="0">
                <a:solidFill>
                  <a:srgbClr val="000000"/>
                </a:solidFill>
                <a:latin typeface="+mn-ea"/>
                <a:ea typeface="+mn-ea"/>
              </a:rPr>
              <a:t>1</a:t>
            </a:r>
            <a:r>
              <a:rPr lang="ja-JP" altLang="en-US" sz="1200" dirty="0">
                <a:solidFill>
                  <a:srgbClr val="000000"/>
                </a:solidFill>
                <a:latin typeface="+mn-ea"/>
                <a:ea typeface="+mn-ea"/>
              </a:rPr>
              <a:t>）</a:t>
            </a:r>
            <a:r>
              <a:rPr lang="en-US" altLang="ja-JP" sz="1200" dirty="0">
                <a:solidFill>
                  <a:srgbClr val="000000"/>
                </a:solidFill>
                <a:latin typeface="+mn-ea"/>
                <a:ea typeface="+mn-ea"/>
              </a:rPr>
              <a:t>MICE</a:t>
            </a:r>
            <a:r>
              <a:rPr lang="ja-JP" altLang="en-US" sz="1200" dirty="0">
                <a:solidFill>
                  <a:srgbClr val="000000"/>
                </a:solidFill>
                <a:latin typeface="+mn-ea"/>
                <a:ea typeface="+mn-ea"/>
              </a:rPr>
              <a:t>誘致専門組織の整備</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a:t>
            </a:r>
            <a:r>
              <a:rPr lang="en-US" altLang="ja-JP" sz="1200" dirty="0">
                <a:solidFill>
                  <a:srgbClr val="000000"/>
                </a:solidFill>
                <a:latin typeface="+mn-ea"/>
                <a:ea typeface="+mn-ea"/>
              </a:rPr>
              <a:t>2</a:t>
            </a:r>
            <a:r>
              <a:rPr lang="ja-JP" altLang="en-US" sz="1200" dirty="0">
                <a:solidFill>
                  <a:srgbClr val="000000"/>
                </a:solidFill>
                <a:latin typeface="+mn-ea"/>
                <a:ea typeface="+mn-ea"/>
              </a:rPr>
              <a:t>）稼働率の向上</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・仮予約期限の徹底</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・予約状況の</a:t>
            </a:r>
            <a:r>
              <a:rPr lang="en-US" altLang="ja-JP" sz="1200" dirty="0">
                <a:solidFill>
                  <a:srgbClr val="000000"/>
                </a:solidFill>
                <a:latin typeface="+mn-ea"/>
                <a:ea typeface="+mn-ea"/>
              </a:rPr>
              <a:t>HP</a:t>
            </a:r>
            <a:r>
              <a:rPr lang="ja-JP" altLang="en-US" sz="1200" dirty="0">
                <a:solidFill>
                  <a:srgbClr val="000000"/>
                </a:solidFill>
                <a:latin typeface="+mn-ea"/>
                <a:ea typeface="+mn-ea"/>
              </a:rPr>
              <a:t>による公表</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a:t>
            </a:r>
            <a:r>
              <a:rPr lang="en-US" altLang="ja-JP" sz="1200" dirty="0">
                <a:solidFill>
                  <a:srgbClr val="000000"/>
                </a:solidFill>
                <a:latin typeface="+mn-ea"/>
                <a:ea typeface="+mn-ea"/>
              </a:rPr>
              <a:t>3</a:t>
            </a:r>
            <a:r>
              <a:rPr lang="ja-JP" altLang="en-US" sz="1200" dirty="0">
                <a:solidFill>
                  <a:srgbClr val="000000"/>
                </a:solidFill>
                <a:latin typeface="+mn-ea"/>
                <a:ea typeface="+mn-ea"/>
              </a:rPr>
              <a:t>）ワンストップサービスの導入・拡大</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a:t>
            </a:r>
            <a:r>
              <a:rPr lang="en-US" altLang="ja-JP" sz="1200" dirty="0">
                <a:solidFill>
                  <a:srgbClr val="000000"/>
                </a:solidFill>
                <a:latin typeface="+mn-ea"/>
                <a:ea typeface="+mn-ea"/>
              </a:rPr>
              <a:t>4</a:t>
            </a:r>
            <a:r>
              <a:rPr lang="ja-JP" altLang="en-US" sz="1200" dirty="0">
                <a:solidFill>
                  <a:srgbClr val="000000"/>
                </a:solidFill>
                <a:latin typeface="+mn-ea"/>
                <a:ea typeface="+mn-ea"/>
              </a:rPr>
              <a:t>）ニーズに応じた貸出用備品の充実</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・プロジェクター等新規備品購入</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・自社貸出用備品の拡大</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a:t>
            </a:r>
            <a:r>
              <a:rPr lang="en-US" altLang="ja-JP" sz="1200" dirty="0">
                <a:solidFill>
                  <a:srgbClr val="000000"/>
                </a:solidFill>
                <a:latin typeface="+mn-ea"/>
                <a:ea typeface="+mn-ea"/>
              </a:rPr>
              <a:t>5</a:t>
            </a:r>
            <a:r>
              <a:rPr lang="ja-JP" altLang="en-US" sz="1200" dirty="0">
                <a:solidFill>
                  <a:srgbClr val="000000"/>
                </a:solidFill>
                <a:latin typeface="+mn-ea"/>
                <a:ea typeface="+mn-ea"/>
              </a:rPr>
              <a:t>）来館者サービスの充実による増収策</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a:t>
            </a:r>
            <a:r>
              <a:rPr lang="en-US" altLang="ja-JP" sz="1200" dirty="0">
                <a:solidFill>
                  <a:srgbClr val="000000"/>
                </a:solidFill>
                <a:latin typeface="+mn-ea"/>
                <a:ea typeface="+mn-ea"/>
              </a:rPr>
              <a:t>1</a:t>
            </a:r>
            <a:r>
              <a:rPr lang="ja-JP" altLang="en-US" sz="1200" dirty="0">
                <a:solidFill>
                  <a:srgbClr val="000000"/>
                </a:solidFill>
                <a:latin typeface="+mn-ea"/>
                <a:ea typeface="+mn-ea"/>
              </a:rPr>
              <a:t>階プラザにキッチンカー</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・自販機増設</a:t>
            </a:r>
            <a:endParaRPr lang="en-US" altLang="ja-JP" sz="1200" dirty="0">
              <a:solidFill>
                <a:srgbClr val="000000"/>
              </a:solidFill>
              <a:latin typeface="+mn-ea"/>
              <a:ea typeface="+mn-ea"/>
            </a:endParaRPr>
          </a:p>
        </p:txBody>
      </p:sp>
      <p:sp>
        <p:nvSpPr>
          <p:cNvPr id="8" name="角丸四角形 7"/>
          <p:cNvSpPr/>
          <p:nvPr/>
        </p:nvSpPr>
        <p:spPr>
          <a:xfrm>
            <a:off x="55563" y="4716463"/>
            <a:ext cx="1643062" cy="3476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200" b="1" dirty="0">
                <a:solidFill>
                  <a:prstClr val="black"/>
                </a:solidFill>
              </a:rPr>
              <a:t>経費節減</a:t>
            </a:r>
            <a:endParaRPr lang="en-US" altLang="ja-JP" sz="1200" b="1" dirty="0">
              <a:solidFill>
                <a:prstClr val="black"/>
              </a:solidFill>
            </a:endParaRPr>
          </a:p>
        </p:txBody>
      </p:sp>
      <p:sp>
        <p:nvSpPr>
          <p:cNvPr id="25605" name="テキスト ボックス 20"/>
          <p:cNvSpPr txBox="1">
            <a:spLocks noChangeArrowheads="1"/>
          </p:cNvSpPr>
          <p:nvPr/>
        </p:nvSpPr>
        <p:spPr bwMode="auto">
          <a:xfrm>
            <a:off x="122238" y="4973638"/>
            <a:ext cx="4175125" cy="430212"/>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dirty="0">
                <a:solidFill>
                  <a:srgbClr val="000000"/>
                </a:solidFill>
              </a:rPr>
              <a:t>（</a:t>
            </a:r>
            <a:r>
              <a:rPr lang="en-US" altLang="ja-JP" sz="1100" dirty="0">
                <a:solidFill>
                  <a:srgbClr val="000000"/>
                </a:solidFill>
              </a:rPr>
              <a:t>1</a:t>
            </a:r>
            <a:r>
              <a:rPr lang="ja-JP" altLang="en-US" sz="1100" dirty="0">
                <a:solidFill>
                  <a:srgbClr val="000000"/>
                </a:solidFill>
              </a:rPr>
              <a:t>）委託料・電気使用量の削減（毎年度</a:t>
            </a:r>
            <a:r>
              <a:rPr lang="en-US" altLang="ja-JP" sz="1100" dirty="0">
                <a:solidFill>
                  <a:srgbClr val="000000"/>
                </a:solidFill>
              </a:rPr>
              <a:t>5,000</a:t>
            </a:r>
            <a:r>
              <a:rPr lang="ja-JP" altLang="en-US" sz="1100" dirty="0">
                <a:solidFill>
                  <a:srgbClr val="000000"/>
                </a:solidFill>
              </a:rPr>
              <a:t>万円以上の削減達成）</a:t>
            </a:r>
            <a:endParaRPr lang="en-US" altLang="ja-JP" sz="1100" dirty="0">
              <a:solidFill>
                <a:srgbClr val="000000"/>
              </a:solidFill>
            </a:endParaRPr>
          </a:p>
          <a:p>
            <a:pPr eaLnBrk="1" hangingPunct="1">
              <a:spcBef>
                <a:spcPct val="0"/>
              </a:spcBef>
              <a:buFontTx/>
              <a:buNone/>
            </a:pPr>
            <a:r>
              <a:rPr lang="ja-JP" altLang="en-US" sz="1100" dirty="0">
                <a:solidFill>
                  <a:srgbClr val="000000"/>
                </a:solidFill>
              </a:rPr>
              <a:t>（</a:t>
            </a:r>
            <a:r>
              <a:rPr lang="en-US" altLang="ja-JP" sz="1100" dirty="0">
                <a:solidFill>
                  <a:srgbClr val="000000"/>
                </a:solidFill>
              </a:rPr>
              <a:t>2</a:t>
            </a:r>
            <a:r>
              <a:rPr lang="ja-JP" altLang="en-US" sz="1100" dirty="0">
                <a:solidFill>
                  <a:srgbClr val="000000"/>
                </a:solidFill>
              </a:rPr>
              <a:t>）電気・ガス契約料金の見直し（（</a:t>
            </a:r>
            <a:r>
              <a:rPr lang="en-US" altLang="ja-JP" sz="1100" dirty="0">
                <a:solidFill>
                  <a:srgbClr val="000000"/>
                </a:solidFill>
              </a:rPr>
              <a:t>1</a:t>
            </a:r>
            <a:r>
              <a:rPr lang="ja-JP" altLang="en-US" sz="1100" dirty="0">
                <a:solidFill>
                  <a:srgbClr val="000000"/>
                </a:solidFill>
              </a:rPr>
              <a:t>）に加え年間</a:t>
            </a:r>
            <a:r>
              <a:rPr lang="en-US" altLang="ja-JP" sz="1100" dirty="0">
                <a:solidFill>
                  <a:srgbClr val="000000"/>
                </a:solidFill>
              </a:rPr>
              <a:t>5,000</a:t>
            </a:r>
            <a:r>
              <a:rPr lang="ja-JP" altLang="en-US" sz="1100" dirty="0">
                <a:solidFill>
                  <a:srgbClr val="000000"/>
                </a:solidFill>
              </a:rPr>
              <a:t>万円削減）</a:t>
            </a:r>
            <a:endParaRPr lang="en-US" altLang="ja-JP" sz="1100" dirty="0">
              <a:solidFill>
                <a:srgbClr val="000000"/>
              </a:solidFill>
            </a:endParaRPr>
          </a:p>
        </p:txBody>
      </p:sp>
      <p:sp>
        <p:nvSpPr>
          <p:cNvPr id="11" name="右矢印 10"/>
          <p:cNvSpPr/>
          <p:nvPr/>
        </p:nvSpPr>
        <p:spPr>
          <a:xfrm>
            <a:off x="4405313" y="1341438"/>
            <a:ext cx="215900" cy="23749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2" name="右矢印 11"/>
          <p:cNvSpPr/>
          <p:nvPr/>
        </p:nvSpPr>
        <p:spPr>
          <a:xfrm rot="5400000">
            <a:off x="6765132" y="2917031"/>
            <a:ext cx="215900" cy="182403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3" name="正方形/長方形 12"/>
          <p:cNvSpPr/>
          <p:nvPr/>
        </p:nvSpPr>
        <p:spPr>
          <a:xfrm>
            <a:off x="4595813" y="4008438"/>
            <a:ext cx="4522787" cy="1417637"/>
          </a:xfrm>
          <a:prstGeom prst="rect">
            <a:avLst/>
          </a:prstGeom>
          <a:solidFill>
            <a:srgbClr val="00B0F0">
              <a:alpha val="4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7" name="角丸四角形 16"/>
          <p:cNvSpPr/>
          <p:nvPr/>
        </p:nvSpPr>
        <p:spPr>
          <a:xfrm>
            <a:off x="4621213" y="3835400"/>
            <a:ext cx="1481137" cy="354013"/>
          </a:xfrm>
          <a:prstGeom prst="roundRect">
            <a:avLst>
              <a:gd name="adj" fmla="val 241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prstClr val="white"/>
                </a:solidFill>
              </a:rPr>
              <a:t>環境の変化と課題</a:t>
            </a:r>
          </a:p>
        </p:txBody>
      </p:sp>
      <p:sp>
        <p:nvSpPr>
          <p:cNvPr id="18" name="角丸四角形 17"/>
          <p:cNvSpPr/>
          <p:nvPr/>
        </p:nvSpPr>
        <p:spPr>
          <a:xfrm>
            <a:off x="0" y="490538"/>
            <a:ext cx="2411413" cy="355600"/>
          </a:xfrm>
          <a:prstGeom prst="roundRect">
            <a:avLst>
              <a:gd name="adj" fmla="val 339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dirty="0">
                <a:solidFill>
                  <a:prstClr val="white"/>
                </a:solidFill>
              </a:rPr>
              <a:t>これまでの取組み</a:t>
            </a:r>
          </a:p>
        </p:txBody>
      </p:sp>
      <p:sp>
        <p:nvSpPr>
          <p:cNvPr id="19" name="正方形/長方形 18"/>
          <p:cNvSpPr/>
          <p:nvPr/>
        </p:nvSpPr>
        <p:spPr>
          <a:xfrm>
            <a:off x="49213" y="5705475"/>
            <a:ext cx="9069387" cy="1144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100" dirty="0">
              <a:solidFill>
                <a:prstClr val="white"/>
              </a:solidFill>
            </a:endParaRPr>
          </a:p>
          <a:p>
            <a:pPr eaLnBrk="1" hangingPunct="1">
              <a:defRPr/>
            </a:pPr>
            <a:endParaRPr lang="ja-JP" altLang="en-US" sz="1100" dirty="0">
              <a:solidFill>
                <a:prstClr val="white"/>
              </a:solidFill>
            </a:endParaRPr>
          </a:p>
        </p:txBody>
      </p:sp>
      <p:sp>
        <p:nvSpPr>
          <p:cNvPr id="20" name="角丸四角形 19"/>
          <p:cNvSpPr/>
          <p:nvPr/>
        </p:nvSpPr>
        <p:spPr>
          <a:xfrm>
            <a:off x="49213" y="5607050"/>
            <a:ext cx="1749425" cy="355600"/>
          </a:xfrm>
          <a:prstGeom prst="roundRect">
            <a:avLst>
              <a:gd name="adj" fmla="val 160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prstClr val="white"/>
                </a:solidFill>
              </a:rPr>
              <a:t>これからの取組み</a:t>
            </a:r>
          </a:p>
        </p:txBody>
      </p:sp>
      <p:sp>
        <p:nvSpPr>
          <p:cNvPr id="25613" name="テキスト ボックス 18"/>
          <p:cNvSpPr txBox="1">
            <a:spLocks noChangeArrowheads="1"/>
          </p:cNvSpPr>
          <p:nvPr/>
        </p:nvSpPr>
        <p:spPr bwMode="auto">
          <a:xfrm>
            <a:off x="-44346" y="6042025"/>
            <a:ext cx="64394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smtClean="0">
                <a:solidFill>
                  <a:srgbClr val="000000"/>
                </a:solidFill>
              </a:rPr>
              <a:t>　</a:t>
            </a:r>
            <a:r>
              <a:rPr lang="ja-JP" altLang="en-US" sz="1600" b="1" dirty="0" smtClean="0"/>
              <a:t>１</a:t>
            </a:r>
            <a:r>
              <a:rPr lang="ja-JP" altLang="en-US" sz="1600" b="1" dirty="0"/>
              <a:t>．</a:t>
            </a:r>
            <a:r>
              <a:rPr lang="ja-JP" altLang="en-US" sz="1600" b="1" dirty="0" smtClean="0"/>
              <a:t>利用者</a:t>
            </a:r>
            <a:r>
              <a:rPr lang="ja-JP" altLang="en-US" sz="1600" b="1" dirty="0"/>
              <a:t>満足度を高めることによる</a:t>
            </a:r>
            <a:r>
              <a:rPr lang="ja-JP" altLang="en-US" sz="1600" b="1" dirty="0" smtClean="0"/>
              <a:t>増収（施設事業＋サービス事業）</a:t>
            </a:r>
            <a:endParaRPr lang="ja-JP" altLang="en-US" sz="1600" b="1" dirty="0"/>
          </a:p>
          <a:p>
            <a:pPr eaLnBrk="1" hangingPunct="1">
              <a:spcBef>
                <a:spcPct val="0"/>
              </a:spcBef>
              <a:buFontTx/>
              <a:buNone/>
            </a:pPr>
            <a:r>
              <a:rPr lang="ja-JP" altLang="en-US" sz="1600" b="1" dirty="0" smtClean="0"/>
              <a:t>　</a:t>
            </a:r>
            <a:r>
              <a:rPr lang="ja-JP" altLang="en-US" sz="1600" b="1" dirty="0"/>
              <a:t>２</a:t>
            </a:r>
            <a:r>
              <a:rPr lang="ja-JP" altLang="en-US" sz="1600" b="1" dirty="0" smtClean="0"/>
              <a:t>．料金</a:t>
            </a:r>
            <a:r>
              <a:rPr lang="ja-JP" altLang="en-US" sz="1600" b="1" dirty="0"/>
              <a:t>体系の検討</a:t>
            </a:r>
          </a:p>
          <a:p>
            <a:pPr eaLnBrk="1" hangingPunct="1">
              <a:spcBef>
                <a:spcPct val="0"/>
              </a:spcBef>
              <a:buFontTx/>
              <a:buNone/>
            </a:pPr>
            <a:r>
              <a:rPr lang="ja-JP" altLang="en-US" sz="1600" b="1" dirty="0" smtClean="0"/>
              <a:t>　３．経費</a:t>
            </a:r>
            <a:r>
              <a:rPr lang="ja-JP" altLang="en-US" sz="1600" b="1" dirty="0"/>
              <a:t>の削減</a:t>
            </a:r>
          </a:p>
        </p:txBody>
      </p:sp>
      <p:sp>
        <p:nvSpPr>
          <p:cNvPr id="25" name="ホームベース 24"/>
          <p:cNvSpPr/>
          <p:nvPr/>
        </p:nvSpPr>
        <p:spPr>
          <a:xfrm rot="5400000">
            <a:off x="4488656" y="4191794"/>
            <a:ext cx="268288" cy="27368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25617" name="タイトル 1"/>
          <p:cNvSpPr>
            <a:spLocks noGrp="1"/>
          </p:cNvSpPr>
          <p:nvPr>
            <p:ph type="title"/>
          </p:nvPr>
        </p:nvSpPr>
        <p:spPr>
          <a:xfrm>
            <a:off x="0" y="0"/>
            <a:ext cx="9144000" cy="476250"/>
          </a:xfrm>
          <a:solidFill>
            <a:srgbClr val="002060"/>
          </a:solidFill>
        </p:spPr>
        <p:txBody>
          <a:bodyPr/>
          <a:lstStyle/>
          <a:p>
            <a:r>
              <a:rPr lang="en-US" altLang="ja-JP" sz="2400" b="1" smtClean="0">
                <a:solidFill>
                  <a:schemeClr val="bg1"/>
                </a:solidFill>
                <a:latin typeface="HG丸ｺﾞｼｯｸM-PRO" panose="020F0600000000000000" pitchFamily="50" charset="-128"/>
                <a:ea typeface="HG丸ｺﾞｼｯｸM-PRO" panose="020F0600000000000000" pitchFamily="50" charset="-128"/>
              </a:rPr>
              <a:t>4-</a:t>
            </a:r>
            <a:r>
              <a:rPr lang="ja-JP" altLang="en-US" sz="2400" b="1" smtClean="0">
                <a:solidFill>
                  <a:schemeClr val="bg1"/>
                </a:solidFill>
                <a:latin typeface="HG丸ｺﾞｼｯｸM-PRO" panose="020F0600000000000000" pitchFamily="50" charset="-128"/>
                <a:ea typeface="HG丸ｺﾞｼｯｸM-PRO" panose="020F0600000000000000" pitchFamily="50" charset="-128"/>
              </a:rPr>
              <a:t>②．収益の最大化と会社の持続的成長により大阪の発展に貢献</a:t>
            </a:r>
          </a:p>
        </p:txBody>
      </p:sp>
      <p:sp>
        <p:nvSpPr>
          <p:cNvPr id="28" name="正方形/長方形 27"/>
          <p:cNvSpPr/>
          <p:nvPr/>
        </p:nvSpPr>
        <p:spPr>
          <a:xfrm>
            <a:off x="4732338" y="4192588"/>
            <a:ext cx="4248150" cy="1211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000" dirty="0">
                <a:solidFill>
                  <a:prstClr val="black"/>
                </a:solidFill>
              </a:rPr>
              <a:t>①</a:t>
            </a:r>
            <a:r>
              <a:rPr lang="en-US" altLang="ja-JP" sz="1000" dirty="0">
                <a:solidFill>
                  <a:prstClr val="black"/>
                </a:solidFill>
              </a:rPr>
              <a:t>2014</a:t>
            </a:r>
            <a:r>
              <a:rPr lang="ja-JP" altLang="en-US" sz="1000" dirty="0">
                <a:solidFill>
                  <a:prstClr val="black"/>
                </a:solidFill>
              </a:rPr>
              <a:t>年度～</a:t>
            </a:r>
            <a:r>
              <a:rPr lang="en-US" altLang="ja-JP" sz="1000" dirty="0">
                <a:solidFill>
                  <a:prstClr val="black"/>
                </a:solidFill>
              </a:rPr>
              <a:t>2015</a:t>
            </a:r>
            <a:r>
              <a:rPr lang="ja-JP" altLang="en-US" sz="1000" dirty="0">
                <a:solidFill>
                  <a:prstClr val="black"/>
                </a:solidFill>
              </a:rPr>
              <a:t>年度は計画を超える赤字を</a:t>
            </a:r>
            <a:r>
              <a:rPr lang="ja-JP" altLang="en-US" sz="1000" dirty="0">
                <a:solidFill>
                  <a:schemeClr val="tx1"/>
                </a:solidFill>
              </a:rPr>
              <a:t>計上。</a:t>
            </a:r>
            <a:r>
              <a:rPr lang="en-US" altLang="ja-JP" sz="1000" dirty="0">
                <a:solidFill>
                  <a:schemeClr val="tx1"/>
                </a:solidFill>
              </a:rPr>
              <a:t>2016</a:t>
            </a:r>
            <a:r>
              <a:rPr lang="ja-JP" altLang="en-US" sz="1000" dirty="0" smtClean="0">
                <a:solidFill>
                  <a:schemeClr val="tx1"/>
                </a:solidFill>
              </a:rPr>
              <a:t>年度からは黒字</a:t>
            </a:r>
            <a:endParaRPr lang="en-US" altLang="ja-JP" sz="1000" dirty="0">
              <a:solidFill>
                <a:schemeClr val="tx1"/>
              </a:solidFill>
            </a:endParaRPr>
          </a:p>
          <a:p>
            <a:pPr eaLnBrk="1" hangingPunct="1">
              <a:defRPr/>
            </a:pPr>
            <a:r>
              <a:rPr lang="ja-JP" altLang="en-US" sz="1000" dirty="0">
                <a:solidFill>
                  <a:schemeClr val="tx1"/>
                </a:solidFill>
              </a:rPr>
              <a:t>　　</a:t>
            </a:r>
            <a:r>
              <a:rPr lang="ja-JP" altLang="en-US" sz="1000" dirty="0" smtClean="0">
                <a:solidFill>
                  <a:schemeClr val="tx1"/>
                </a:solidFill>
              </a:rPr>
              <a:t>達成。</a:t>
            </a:r>
            <a:r>
              <a:rPr lang="en-US" altLang="ja-JP" sz="1000" dirty="0" smtClean="0">
                <a:solidFill>
                  <a:schemeClr val="tx1"/>
                </a:solidFill>
              </a:rPr>
              <a:t>2019</a:t>
            </a:r>
            <a:r>
              <a:rPr lang="ja-JP" altLang="en-US" sz="1000" dirty="0" smtClean="0">
                <a:solidFill>
                  <a:schemeClr val="tx1"/>
                </a:solidFill>
              </a:rPr>
              <a:t>年度以降</a:t>
            </a:r>
            <a:r>
              <a:rPr lang="ja-JP" altLang="en-US" sz="1000" dirty="0">
                <a:solidFill>
                  <a:schemeClr val="tx1"/>
                </a:solidFill>
              </a:rPr>
              <a:t>も継続的な</a:t>
            </a:r>
            <a:r>
              <a:rPr lang="ja-JP" altLang="en-US" sz="1000" dirty="0" smtClean="0">
                <a:solidFill>
                  <a:schemeClr val="tx1"/>
                </a:solidFill>
              </a:rPr>
              <a:t>黒字が</a:t>
            </a:r>
            <a:r>
              <a:rPr lang="ja-JP" altLang="en-US" sz="1000" dirty="0">
                <a:solidFill>
                  <a:schemeClr val="tx1"/>
                </a:solidFill>
              </a:rPr>
              <a:t>重要。</a:t>
            </a:r>
            <a:endParaRPr lang="en-US" altLang="ja-JP" sz="1000" dirty="0">
              <a:solidFill>
                <a:schemeClr val="tx1"/>
              </a:solidFill>
            </a:endParaRPr>
          </a:p>
          <a:p>
            <a:pPr eaLnBrk="1" hangingPunct="1">
              <a:defRPr/>
            </a:pPr>
            <a:r>
              <a:rPr lang="ja-JP" altLang="en-US" sz="1000" dirty="0">
                <a:solidFill>
                  <a:schemeClr val="tx1"/>
                </a:solidFill>
              </a:rPr>
              <a:t>②現キャパシティでは、施設利用料中心の売上高はほぼ</a:t>
            </a:r>
            <a:r>
              <a:rPr lang="ja-JP" altLang="en-US" sz="1000" dirty="0" smtClean="0">
                <a:solidFill>
                  <a:schemeClr val="tx1"/>
                </a:solidFill>
              </a:rPr>
              <a:t>限界。</a:t>
            </a:r>
            <a:endParaRPr lang="en-US" altLang="ja-JP" sz="1000" dirty="0">
              <a:solidFill>
                <a:schemeClr val="tx1"/>
              </a:solidFill>
            </a:endParaRPr>
          </a:p>
          <a:p>
            <a:pPr eaLnBrk="1" hangingPunct="1">
              <a:defRPr/>
            </a:pPr>
            <a:r>
              <a:rPr lang="ja-JP" altLang="en-US" sz="1000" dirty="0">
                <a:solidFill>
                  <a:schemeClr val="tx1"/>
                </a:solidFill>
              </a:rPr>
              <a:t>③閑散期（</a:t>
            </a:r>
            <a:r>
              <a:rPr lang="en-US" altLang="ja-JP" sz="1000" dirty="0">
                <a:solidFill>
                  <a:schemeClr val="tx1"/>
                </a:solidFill>
              </a:rPr>
              <a:t>GW</a:t>
            </a:r>
            <a:r>
              <a:rPr lang="ja-JP" altLang="en-US" sz="1000" dirty="0" err="1">
                <a:solidFill>
                  <a:schemeClr val="tx1"/>
                </a:solidFill>
              </a:rPr>
              <a:t>、</a:t>
            </a:r>
            <a:r>
              <a:rPr lang="ja-JP" altLang="en-US" sz="1000" dirty="0">
                <a:solidFill>
                  <a:schemeClr val="tx1"/>
                </a:solidFill>
              </a:rPr>
              <a:t>夏休み、年末年始）の販売促進。</a:t>
            </a:r>
            <a:endParaRPr lang="en-US" altLang="ja-JP" sz="1000" dirty="0">
              <a:solidFill>
                <a:schemeClr val="tx1"/>
              </a:solidFill>
            </a:endParaRPr>
          </a:p>
          <a:p>
            <a:pPr eaLnBrk="1" hangingPunct="1">
              <a:defRPr/>
            </a:pPr>
            <a:r>
              <a:rPr lang="ja-JP" altLang="en-US" sz="1000" dirty="0">
                <a:solidFill>
                  <a:schemeClr val="tx1"/>
                </a:solidFill>
              </a:rPr>
              <a:t>④戦略的料金体系の検討</a:t>
            </a:r>
            <a:endParaRPr lang="en-US" altLang="ja-JP" sz="1000" dirty="0">
              <a:solidFill>
                <a:schemeClr val="tx1"/>
              </a:solidFill>
            </a:endParaRPr>
          </a:p>
          <a:p>
            <a:pPr eaLnBrk="1" hangingPunct="1">
              <a:defRPr/>
            </a:pPr>
            <a:r>
              <a:rPr lang="ja-JP" altLang="en-US" sz="1000" dirty="0" smtClean="0">
                <a:solidFill>
                  <a:schemeClr val="tx1"/>
                </a:solidFill>
              </a:rPr>
              <a:t>⑤条例外の備品について利用者からの要望がある</a:t>
            </a:r>
            <a:endParaRPr lang="en-US" altLang="ja-JP" sz="1000" dirty="0">
              <a:solidFill>
                <a:schemeClr val="tx1"/>
              </a:solidFill>
            </a:endParaRPr>
          </a:p>
          <a:p>
            <a:pPr eaLnBrk="1" hangingPunct="1">
              <a:defRPr/>
            </a:pPr>
            <a:r>
              <a:rPr lang="ja-JP" altLang="en-US" sz="1000" dirty="0">
                <a:solidFill>
                  <a:schemeClr val="tx1"/>
                </a:solidFill>
              </a:rPr>
              <a:t>⑥</a:t>
            </a:r>
            <a:r>
              <a:rPr lang="ja-JP" altLang="en-US" sz="1000" dirty="0" smtClean="0">
                <a:solidFill>
                  <a:schemeClr val="tx1"/>
                </a:solidFill>
              </a:rPr>
              <a:t>ワンストップサービスの拡大が求められている</a:t>
            </a:r>
            <a:endParaRPr lang="ja-JP" altLang="en-US" sz="1000" dirty="0">
              <a:solidFill>
                <a:schemeClr val="tx1"/>
              </a:solidFill>
            </a:endParaRPr>
          </a:p>
        </p:txBody>
      </p:sp>
      <p:sp>
        <p:nvSpPr>
          <p:cNvPr id="25620"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11</a:t>
            </a:r>
            <a:endParaRPr lang="ja-JP" altLang="en-US" sz="1800">
              <a:solidFill>
                <a:srgbClr val="000000"/>
              </a:solidFill>
            </a:endParaRPr>
          </a:p>
        </p:txBody>
      </p:sp>
      <p:sp>
        <p:nvSpPr>
          <p:cNvPr id="26" name="角丸四角形 25"/>
          <p:cNvSpPr/>
          <p:nvPr/>
        </p:nvSpPr>
        <p:spPr>
          <a:xfrm>
            <a:off x="134938" y="2249488"/>
            <a:ext cx="1643062" cy="3476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200" b="1" dirty="0">
                <a:solidFill>
                  <a:prstClr val="black"/>
                </a:solidFill>
              </a:rPr>
              <a:t>収益増大</a:t>
            </a:r>
            <a:endParaRPr lang="en-US" altLang="ja-JP" sz="1200" b="1" dirty="0">
              <a:solidFill>
                <a:prstClr val="black"/>
              </a:solidFill>
            </a:endParaRPr>
          </a:p>
        </p:txBody>
      </p:sp>
      <p:sp>
        <p:nvSpPr>
          <p:cNvPr id="25622" name="テキスト ボックス 9"/>
          <p:cNvSpPr txBox="1">
            <a:spLocks noChangeArrowheads="1"/>
          </p:cNvSpPr>
          <p:nvPr/>
        </p:nvSpPr>
        <p:spPr bwMode="auto">
          <a:xfrm>
            <a:off x="171450" y="1203325"/>
            <a:ext cx="4173538" cy="830263"/>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solidFill>
                  <a:srgbClr val="000000"/>
                </a:solidFill>
              </a:rPr>
              <a:t>経済波及効果</a:t>
            </a:r>
            <a:endParaRPr lang="en-US" altLang="ja-JP" sz="1200">
              <a:solidFill>
                <a:srgbClr val="000000"/>
              </a:solidFill>
            </a:endParaRPr>
          </a:p>
          <a:p>
            <a:pPr eaLnBrk="1" hangingPunct="1">
              <a:spcBef>
                <a:spcPct val="0"/>
              </a:spcBef>
              <a:buFontTx/>
              <a:buNone/>
            </a:pPr>
            <a:r>
              <a:rPr lang="ja-JP" altLang="en-US" sz="1200">
                <a:solidFill>
                  <a:srgbClr val="000000"/>
                </a:solidFill>
              </a:rPr>
              <a:t>　</a:t>
            </a:r>
            <a:r>
              <a:rPr lang="en-US" altLang="ja-JP" sz="1200">
                <a:solidFill>
                  <a:srgbClr val="000000"/>
                </a:solidFill>
              </a:rPr>
              <a:t>2016</a:t>
            </a:r>
            <a:r>
              <a:rPr lang="ja-JP" altLang="en-US" sz="1200">
                <a:solidFill>
                  <a:srgbClr val="000000"/>
                </a:solidFill>
              </a:rPr>
              <a:t>年度　大阪府域内</a:t>
            </a:r>
            <a:r>
              <a:rPr lang="en-US" altLang="ja-JP" sz="1200">
                <a:solidFill>
                  <a:srgbClr val="000000"/>
                </a:solidFill>
              </a:rPr>
              <a:t>276</a:t>
            </a:r>
            <a:r>
              <a:rPr lang="ja-JP" altLang="en-US" sz="1200">
                <a:solidFill>
                  <a:srgbClr val="000000"/>
                </a:solidFill>
              </a:rPr>
              <a:t>億円</a:t>
            </a:r>
            <a:endParaRPr lang="en-US" altLang="ja-JP" sz="1200">
              <a:solidFill>
                <a:srgbClr val="000000"/>
              </a:solidFill>
            </a:endParaRPr>
          </a:p>
          <a:p>
            <a:pPr eaLnBrk="1" hangingPunct="1">
              <a:spcBef>
                <a:spcPct val="0"/>
              </a:spcBef>
              <a:buFontTx/>
              <a:buNone/>
            </a:pPr>
            <a:r>
              <a:rPr lang="ja-JP" altLang="en-US" sz="1200">
                <a:solidFill>
                  <a:srgbClr val="000000"/>
                </a:solidFill>
              </a:rPr>
              <a:t>　　（観光庁「</a:t>
            </a:r>
            <a:r>
              <a:rPr lang="en-US" altLang="ja-JP" sz="1200">
                <a:solidFill>
                  <a:srgbClr val="000000"/>
                </a:solidFill>
              </a:rPr>
              <a:t>MICE </a:t>
            </a:r>
            <a:r>
              <a:rPr lang="ja-JP" altLang="en-US" sz="1200">
                <a:solidFill>
                  <a:srgbClr val="000000"/>
                </a:solidFill>
              </a:rPr>
              <a:t>開催による経済波及効果測定のための簡</a:t>
            </a:r>
            <a:endParaRPr lang="en-US" altLang="ja-JP" sz="1200">
              <a:solidFill>
                <a:srgbClr val="000000"/>
              </a:solidFill>
            </a:endParaRPr>
          </a:p>
          <a:p>
            <a:pPr eaLnBrk="1" hangingPunct="1">
              <a:spcBef>
                <a:spcPct val="0"/>
              </a:spcBef>
              <a:buFontTx/>
              <a:buNone/>
            </a:pPr>
            <a:r>
              <a:rPr lang="ja-JP" altLang="en-US" sz="1200">
                <a:solidFill>
                  <a:srgbClr val="000000"/>
                </a:solidFill>
              </a:rPr>
              <a:t>　　　易測定モデル」により算出）</a:t>
            </a:r>
            <a:endParaRPr lang="en-US" altLang="ja-JP" sz="1200">
              <a:solidFill>
                <a:srgbClr val="000000"/>
              </a:solidFill>
            </a:endParaRPr>
          </a:p>
        </p:txBody>
      </p:sp>
      <p:sp>
        <p:nvSpPr>
          <p:cNvPr id="31" name="角丸四角形 30"/>
          <p:cNvSpPr/>
          <p:nvPr/>
        </p:nvSpPr>
        <p:spPr>
          <a:xfrm>
            <a:off x="155575" y="841375"/>
            <a:ext cx="2400300" cy="3476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200" b="1" dirty="0">
                <a:solidFill>
                  <a:prstClr val="black"/>
                </a:solidFill>
              </a:rPr>
              <a:t>大阪府への貢献</a:t>
            </a:r>
            <a:endParaRPr lang="en-US" altLang="ja-JP" sz="1200" b="1" dirty="0">
              <a:solidFill>
                <a:prstClr val="black"/>
              </a:solidFill>
            </a:endParaRPr>
          </a:p>
        </p:txBody>
      </p:sp>
      <p:sp>
        <p:nvSpPr>
          <p:cNvPr id="25624" name="正方形/長方形 1"/>
          <p:cNvSpPr>
            <a:spLocks noChangeArrowheads="1"/>
          </p:cNvSpPr>
          <p:nvPr/>
        </p:nvSpPr>
        <p:spPr bwMode="auto">
          <a:xfrm>
            <a:off x="7553325" y="909638"/>
            <a:ext cx="1604963"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00" dirty="0" smtClean="0">
                <a:solidFill>
                  <a:srgbClr val="000000"/>
                </a:solidFill>
              </a:rPr>
              <a:t>・</a:t>
            </a:r>
            <a:r>
              <a:rPr lang="en-US" altLang="ja-JP" sz="1000" dirty="0" smtClean="0">
                <a:solidFill>
                  <a:srgbClr val="000000"/>
                </a:solidFill>
              </a:rPr>
              <a:t>2016</a:t>
            </a:r>
            <a:r>
              <a:rPr lang="ja-JP" altLang="en-US" sz="1000" dirty="0">
                <a:solidFill>
                  <a:srgbClr val="000000"/>
                </a:solidFill>
              </a:rPr>
              <a:t>年度から</a:t>
            </a:r>
            <a:r>
              <a:rPr lang="en-US" altLang="ja-JP" sz="1000" dirty="0">
                <a:solidFill>
                  <a:srgbClr val="000000"/>
                </a:solidFill>
              </a:rPr>
              <a:t>2</a:t>
            </a:r>
            <a:r>
              <a:rPr lang="ja-JP" altLang="en-US" sz="1000" dirty="0">
                <a:solidFill>
                  <a:srgbClr val="000000"/>
                </a:solidFill>
              </a:rPr>
              <a:t>期連続営</a:t>
            </a:r>
            <a:endParaRPr lang="en-US" altLang="ja-JP" sz="1000" dirty="0">
              <a:solidFill>
                <a:srgbClr val="000000"/>
              </a:solidFill>
            </a:endParaRPr>
          </a:p>
          <a:p>
            <a:pPr>
              <a:spcBef>
                <a:spcPct val="0"/>
              </a:spcBef>
              <a:buFontTx/>
              <a:buNone/>
            </a:pPr>
            <a:r>
              <a:rPr lang="ja-JP" altLang="en-US" sz="1000" dirty="0">
                <a:solidFill>
                  <a:srgbClr val="000000"/>
                </a:solidFill>
              </a:rPr>
              <a:t>業黒字達成（計画より</a:t>
            </a:r>
            <a:r>
              <a:rPr lang="en-US" altLang="ja-JP" sz="1000" dirty="0">
                <a:solidFill>
                  <a:srgbClr val="000000"/>
                </a:solidFill>
              </a:rPr>
              <a:t>2</a:t>
            </a:r>
            <a:r>
              <a:rPr lang="ja-JP" altLang="en-US" sz="1000" dirty="0">
                <a:solidFill>
                  <a:srgbClr val="000000"/>
                </a:solidFill>
              </a:rPr>
              <a:t>年</a:t>
            </a:r>
            <a:endParaRPr lang="en-US" altLang="ja-JP" sz="1000" dirty="0">
              <a:solidFill>
                <a:srgbClr val="000000"/>
              </a:solidFill>
            </a:endParaRPr>
          </a:p>
          <a:p>
            <a:pPr>
              <a:spcBef>
                <a:spcPct val="0"/>
              </a:spcBef>
              <a:buFontTx/>
              <a:buNone/>
            </a:pPr>
            <a:r>
              <a:rPr lang="ja-JP" altLang="en-US" sz="1000" dirty="0">
                <a:solidFill>
                  <a:srgbClr val="000000"/>
                </a:solidFill>
              </a:rPr>
              <a:t>前倒し</a:t>
            </a:r>
            <a:r>
              <a:rPr lang="ja-JP" altLang="en-US" sz="1000" dirty="0" smtClean="0">
                <a:solidFill>
                  <a:srgbClr val="000000"/>
                </a:solidFill>
              </a:rPr>
              <a:t>）</a:t>
            </a:r>
            <a:endParaRPr lang="ja-JP" altLang="en-US" sz="1000" dirty="0">
              <a:solidFill>
                <a:srgbClr val="000000"/>
              </a:solidFill>
            </a:endParaRPr>
          </a:p>
          <a:p>
            <a:pPr>
              <a:spcBef>
                <a:spcPct val="0"/>
              </a:spcBef>
              <a:buFontTx/>
              <a:buNone/>
            </a:pPr>
            <a:r>
              <a:rPr lang="ja-JP" altLang="en-US" sz="1000" dirty="0" smtClean="0">
                <a:solidFill>
                  <a:srgbClr val="000000"/>
                </a:solidFill>
              </a:rPr>
              <a:t>・</a:t>
            </a:r>
            <a:r>
              <a:rPr lang="en-US" altLang="ja-JP" sz="1000" dirty="0" smtClean="0">
                <a:solidFill>
                  <a:srgbClr val="000000"/>
                </a:solidFill>
              </a:rPr>
              <a:t>2018</a:t>
            </a:r>
            <a:r>
              <a:rPr lang="ja-JP" altLang="en-US" sz="1000" dirty="0">
                <a:solidFill>
                  <a:srgbClr val="000000"/>
                </a:solidFill>
              </a:rPr>
              <a:t>年度も黒字</a:t>
            </a:r>
            <a:r>
              <a:rPr lang="ja-JP" altLang="en-US" sz="1000" dirty="0" smtClean="0">
                <a:solidFill>
                  <a:srgbClr val="000000"/>
                </a:solidFill>
              </a:rPr>
              <a:t>基調</a:t>
            </a:r>
            <a:endParaRPr lang="ja-JP" altLang="en-US" sz="1000" dirty="0">
              <a:solidFill>
                <a:srgbClr val="000000"/>
              </a:solidFill>
            </a:endParaRPr>
          </a:p>
          <a:p>
            <a:pPr>
              <a:spcBef>
                <a:spcPct val="0"/>
              </a:spcBef>
              <a:buFontTx/>
              <a:buNone/>
            </a:pPr>
            <a:r>
              <a:rPr lang="en-US" altLang="ja-JP" sz="1000" dirty="0">
                <a:solidFill>
                  <a:srgbClr val="000000"/>
                </a:solidFill>
              </a:rPr>
              <a:t>【</a:t>
            </a:r>
            <a:r>
              <a:rPr lang="ja-JP" altLang="en-US" sz="1000" dirty="0">
                <a:solidFill>
                  <a:srgbClr val="000000"/>
                </a:solidFill>
              </a:rPr>
              <a:t>主要な増減理由</a:t>
            </a:r>
            <a:r>
              <a:rPr lang="en-US" altLang="ja-JP" sz="1000" dirty="0">
                <a:solidFill>
                  <a:srgbClr val="000000"/>
                </a:solidFill>
              </a:rPr>
              <a:t>】</a:t>
            </a:r>
          </a:p>
          <a:p>
            <a:pPr>
              <a:spcBef>
                <a:spcPct val="0"/>
              </a:spcBef>
              <a:buFontTx/>
              <a:buNone/>
            </a:pPr>
            <a:r>
              <a:rPr lang="ja-JP" altLang="en-US" sz="1000" dirty="0">
                <a:solidFill>
                  <a:srgbClr val="000000"/>
                </a:solidFill>
              </a:rPr>
              <a:t>・納付金が</a:t>
            </a:r>
            <a:r>
              <a:rPr lang="en-US" altLang="ja-JP" sz="1000" dirty="0">
                <a:solidFill>
                  <a:srgbClr val="000000"/>
                </a:solidFill>
              </a:rPr>
              <a:t>2014</a:t>
            </a:r>
            <a:r>
              <a:rPr lang="ja-JP" altLang="en-US" sz="1000" dirty="0">
                <a:solidFill>
                  <a:srgbClr val="000000"/>
                </a:solidFill>
              </a:rPr>
              <a:t>年度以降</a:t>
            </a:r>
            <a:endParaRPr lang="en-US" altLang="ja-JP" sz="1000" dirty="0">
              <a:solidFill>
                <a:srgbClr val="000000"/>
              </a:solidFill>
            </a:endParaRPr>
          </a:p>
          <a:p>
            <a:pPr>
              <a:spcBef>
                <a:spcPct val="0"/>
              </a:spcBef>
              <a:buFontTx/>
              <a:buNone/>
            </a:pPr>
            <a:r>
              <a:rPr lang="ja-JP" altLang="en-US" sz="1000" dirty="0">
                <a:solidFill>
                  <a:srgbClr val="000000"/>
                </a:solidFill>
              </a:rPr>
              <a:t>　</a:t>
            </a:r>
            <a:r>
              <a:rPr lang="en-US" altLang="ja-JP" sz="1000" dirty="0">
                <a:solidFill>
                  <a:srgbClr val="000000"/>
                </a:solidFill>
              </a:rPr>
              <a:t>7</a:t>
            </a:r>
            <a:r>
              <a:rPr lang="ja-JP" altLang="en-US" sz="1000" dirty="0">
                <a:solidFill>
                  <a:srgbClr val="000000"/>
                </a:solidFill>
              </a:rPr>
              <a:t>億円になり費用増</a:t>
            </a:r>
          </a:p>
          <a:p>
            <a:pPr>
              <a:spcBef>
                <a:spcPct val="0"/>
              </a:spcBef>
              <a:buFontTx/>
              <a:buNone/>
            </a:pPr>
            <a:r>
              <a:rPr lang="ja-JP" altLang="en-US" sz="1000" dirty="0">
                <a:solidFill>
                  <a:srgbClr val="000000"/>
                </a:solidFill>
              </a:rPr>
              <a:t>・</a:t>
            </a:r>
            <a:r>
              <a:rPr lang="en-US" altLang="ja-JP" sz="1000" dirty="0">
                <a:solidFill>
                  <a:srgbClr val="000000"/>
                </a:solidFill>
              </a:rPr>
              <a:t>2014</a:t>
            </a:r>
            <a:r>
              <a:rPr lang="ja-JP" altLang="en-US" sz="1000" dirty="0">
                <a:solidFill>
                  <a:srgbClr val="000000"/>
                </a:solidFill>
              </a:rPr>
              <a:t>年度は大規模修繕</a:t>
            </a:r>
            <a:endParaRPr lang="en-US" altLang="ja-JP" sz="1000" dirty="0">
              <a:solidFill>
                <a:srgbClr val="000000"/>
              </a:solidFill>
            </a:endParaRPr>
          </a:p>
          <a:p>
            <a:pPr>
              <a:spcBef>
                <a:spcPct val="0"/>
              </a:spcBef>
              <a:buFontTx/>
              <a:buNone/>
            </a:pPr>
            <a:r>
              <a:rPr lang="ja-JP" altLang="en-US" sz="1000" dirty="0">
                <a:solidFill>
                  <a:srgbClr val="000000"/>
                </a:solidFill>
              </a:rPr>
              <a:t>　等により</a:t>
            </a:r>
            <a:r>
              <a:rPr lang="ja-JP" altLang="en-US" sz="1000" dirty="0" smtClean="0">
                <a:solidFill>
                  <a:srgbClr val="000000"/>
                </a:solidFill>
              </a:rPr>
              <a:t>収入減</a:t>
            </a:r>
            <a:endParaRPr lang="ja-JP" altLang="en-US" sz="1000" dirty="0">
              <a:solidFill>
                <a:srgbClr val="000000"/>
              </a:solidFill>
            </a:endParaRPr>
          </a:p>
          <a:p>
            <a:pPr>
              <a:spcBef>
                <a:spcPct val="0"/>
              </a:spcBef>
              <a:buFontTx/>
              <a:buNone/>
            </a:pPr>
            <a:r>
              <a:rPr lang="ja-JP" altLang="en-US" sz="1000" dirty="0">
                <a:solidFill>
                  <a:srgbClr val="000000"/>
                </a:solidFill>
              </a:rPr>
              <a:t>・</a:t>
            </a:r>
            <a:r>
              <a:rPr lang="en-US" altLang="ja-JP" sz="1000" dirty="0">
                <a:solidFill>
                  <a:srgbClr val="000000"/>
                </a:solidFill>
              </a:rPr>
              <a:t>2015</a:t>
            </a:r>
            <a:r>
              <a:rPr lang="ja-JP" altLang="en-US" sz="1000" dirty="0">
                <a:solidFill>
                  <a:srgbClr val="000000"/>
                </a:solidFill>
              </a:rPr>
              <a:t>年度以降は催事関</a:t>
            </a:r>
            <a:endParaRPr lang="en-US" altLang="ja-JP" sz="1000" dirty="0">
              <a:solidFill>
                <a:srgbClr val="000000"/>
              </a:solidFill>
            </a:endParaRPr>
          </a:p>
          <a:p>
            <a:pPr>
              <a:spcBef>
                <a:spcPct val="0"/>
              </a:spcBef>
              <a:buFontTx/>
              <a:buNone/>
            </a:pPr>
            <a:r>
              <a:rPr lang="ja-JP" altLang="en-US" sz="1000" dirty="0">
                <a:solidFill>
                  <a:srgbClr val="000000"/>
                </a:solidFill>
              </a:rPr>
              <a:t>　連収入が売上に</a:t>
            </a:r>
            <a:r>
              <a:rPr lang="ja-JP" altLang="en-US" sz="1000" dirty="0" smtClean="0">
                <a:solidFill>
                  <a:srgbClr val="000000"/>
                </a:solidFill>
              </a:rPr>
              <a:t>寄与</a:t>
            </a:r>
            <a:endParaRPr lang="ja-JP" altLang="en-US" sz="1000" dirty="0">
              <a:solidFill>
                <a:srgbClr val="000000"/>
              </a:solidFill>
            </a:endParaRPr>
          </a:p>
          <a:p>
            <a:pPr>
              <a:spcBef>
                <a:spcPct val="0"/>
              </a:spcBef>
              <a:buFontTx/>
              <a:buNone/>
            </a:pPr>
            <a:r>
              <a:rPr lang="ja-JP" altLang="en-US" sz="1000" dirty="0">
                <a:solidFill>
                  <a:srgbClr val="000000"/>
                </a:solidFill>
              </a:rPr>
              <a:t>・</a:t>
            </a:r>
            <a:r>
              <a:rPr lang="en-US" altLang="ja-JP" sz="1000" dirty="0">
                <a:solidFill>
                  <a:srgbClr val="000000"/>
                </a:solidFill>
              </a:rPr>
              <a:t>2016</a:t>
            </a:r>
            <a:r>
              <a:rPr lang="ja-JP" altLang="en-US" sz="1000" dirty="0">
                <a:solidFill>
                  <a:srgbClr val="000000"/>
                </a:solidFill>
              </a:rPr>
              <a:t>年度は、高稼働に加</a:t>
            </a:r>
            <a:endParaRPr lang="en-US" altLang="ja-JP" sz="1000" dirty="0">
              <a:solidFill>
                <a:srgbClr val="000000"/>
              </a:solidFill>
            </a:endParaRPr>
          </a:p>
          <a:p>
            <a:pPr>
              <a:spcBef>
                <a:spcPct val="0"/>
              </a:spcBef>
              <a:buFontTx/>
              <a:buNone/>
            </a:pPr>
            <a:r>
              <a:rPr lang="ja-JP" altLang="en-US" sz="1000" dirty="0">
                <a:solidFill>
                  <a:srgbClr val="000000"/>
                </a:solidFill>
              </a:rPr>
              <a:t>　え、ワンストップサービス</a:t>
            </a:r>
            <a:endParaRPr lang="en-US" altLang="ja-JP" sz="1000" dirty="0">
              <a:solidFill>
                <a:srgbClr val="000000"/>
              </a:solidFill>
            </a:endParaRPr>
          </a:p>
          <a:p>
            <a:pPr>
              <a:spcBef>
                <a:spcPct val="0"/>
              </a:spcBef>
              <a:buFontTx/>
              <a:buNone/>
            </a:pPr>
            <a:r>
              <a:rPr lang="ja-JP" altLang="en-US" sz="1000" dirty="0">
                <a:solidFill>
                  <a:srgbClr val="000000"/>
                </a:solidFill>
              </a:rPr>
              <a:t>　による催事関連収入が</a:t>
            </a:r>
            <a:endParaRPr lang="en-US" altLang="ja-JP" sz="1000" dirty="0">
              <a:solidFill>
                <a:srgbClr val="000000"/>
              </a:solidFill>
            </a:endParaRPr>
          </a:p>
          <a:p>
            <a:pPr>
              <a:spcBef>
                <a:spcPct val="0"/>
              </a:spcBef>
              <a:buFontTx/>
              <a:buNone/>
            </a:pPr>
            <a:r>
              <a:rPr lang="ja-JP" altLang="en-US" sz="1000" dirty="0">
                <a:solidFill>
                  <a:srgbClr val="000000"/>
                </a:solidFill>
              </a:rPr>
              <a:t>　売上に</a:t>
            </a:r>
            <a:r>
              <a:rPr lang="ja-JP" altLang="en-US" sz="1000" dirty="0" smtClean="0">
                <a:solidFill>
                  <a:srgbClr val="000000"/>
                </a:solidFill>
              </a:rPr>
              <a:t>寄与</a:t>
            </a:r>
            <a:endParaRPr lang="ja-JP" altLang="en-US" sz="1000" dirty="0">
              <a:solidFill>
                <a:srgbClr val="000000"/>
              </a:solidFill>
            </a:endParaRPr>
          </a:p>
        </p:txBody>
      </p:sp>
      <p:sp>
        <p:nvSpPr>
          <p:cNvPr id="29" name="正方形/長方形 28"/>
          <p:cNvSpPr/>
          <p:nvPr/>
        </p:nvSpPr>
        <p:spPr>
          <a:xfrm>
            <a:off x="4641850" y="706438"/>
            <a:ext cx="4473575" cy="2943225"/>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prstClr val="black"/>
                </a:solidFill>
              </a:rPr>
              <a:t>　　</a:t>
            </a:r>
            <a:endParaRPr lang="en-US" altLang="ja-JP" dirty="0">
              <a:solidFill>
                <a:prstClr val="black"/>
              </a:solidFill>
            </a:endParaRPr>
          </a:p>
          <a:p>
            <a:pPr eaLnBrk="1" hangingPunct="1">
              <a:defRPr/>
            </a:pPr>
            <a:endParaRPr lang="en-US" altLang="ja-JP" dirty="0">
              <a:solidFill>
                <a:prstClr val="black"/>
              </a:solidFill>
            </a:endParaRPr>
          </a:p>
          <a:p>
            <a:pPr eaLnBrk="1" hangingPunct="1">
              <a:defRPr/>
            </a:pPr>
            <a:endParaRPr lang="en-US" altLang="ja-JP" dirty="0">
              <a:solidFill>
                <a:prstClr val="black"/>
              </a:solidFill>
            </a:endParaRPr>
          </a:p>
        </p:txBody>
      </p:sp>
      <p:graphicFrame>
        <p:nvGraphicFramePr>
          <p:cNvPr id="2" name="グラフ 31"/>
          <p:cNvGraphicFramePr>
            <a:graphicFrameLocks/>
          </p:cNvGraphicFramePr>
          <p:nvPr>
            <p:extLst>
              <p:ext uri="{D42A27DB-BD31-4B8C-83A1-F6EECF244321}">
                <p14:modId xmlns:p14="http://schemas.microsoft.com/office/powerpoint/2010/main" val="2119923954"/>
              </p:ext>
            </p:extLst>
          </p:nvPr>
        </p:nvGraphicFramePr>
        <p:xfrm>
          <a:off x="4729163" y="925513"/>
          <a:ext cx="2867025" cy="2641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角丸四角形 13"/>
          <p:cNvSpPr/>
          <p:nvPr/>
        </p:nvSpPr>
        <p:spPr>
          <a:xfrm>
            <a:off x="4622800" y="514350"/>
            <a:ext cx="1328738" cy="355600"/>
          </a:xfrm>
          <a:prstGeom prst="roundRect">
            <a:avLst>
              <a:gd name="adj" fmla="val 27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prstClr val="white"/>
                </a:solidFill>
              </a:rPr>
              <a:t>実　　　績</a:t>
            </a:r>
          </a:p>
        </p:txBody>
      </p:sp>
      <p:sp>
        <p:nvSpPr>
          <p:cNvPr id="32" name="正方形/長方形 31"/>
          <p:cNvSpPr/>
          <p:nvPr/>
        </p:nvSpPr>
        <p:spPr>
          <a:xfrm>
            <a:off x="6395099" y="5940899"/>
            <a:ext cx="2280589" cy="8775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100" dirty="0" smtClean="0">
                <a:solidFill>
                  <a:prstClr val="black"/>
                </a:solidFill>
              </a:rPr>
              <a:t>2023</a:t>
            </a:r>
            <a:r>
              <a:rPr lang="ja-JP" altLang="en-US" sz="1100" dirty="0" smtClean="0">
                <a:solidFill>
                  <a:prstClr val="black"/>
                </a:solidFill>
              </a:rPr>
              <a:t>年度</a:t>
            </a:r>
            <a:endParaRPr lang="en-US" altLang="ja-JP" sz="1000" dirty="0">
              <a:solidFill>
                <a:prstClr val="black"/>
              </a:solidFill>
            </a:endParaRPr>
          </a:p>
          <a:p>
            <a:pPr eaLnBrk="1" hangingPunct="1">
              <a:defRPr/>
            </a:pPr>
            <a:r>
              <a:rPr lang="ja-JP" altLang="en-US" sz="1100" dirty="0" smtClean="0">
                <a:solidFill>
                  <a:prstClr val="black"/>
                </a:solidFill>
              </a:rPr>
              <a:t>主要</a:t>
            </a:r>
            <a:r>
              <a:rPr lang="en-US" altLang="ja-JP" sz="1100" dirty="0" smtClean="0">
                <a:solidFill>
                  <a:prstClr val="black"/>
                </a:solidFill>
              </a:rPr>
              <a:t>3</a:t>
            </a:r>
            <a:r>
              <a:rPr lang="ja-JP" altLang="en-US" sz="1100" dirty="0" smtClean="0">
                <a:solidFill>
                  <a:prstClr val="black"/>
                </a:solidFill>
              </a:rPr>
              <a:t>施設日数稼働率</a:t>
            </a:r>
            <a:r>
              <a:rPr lang="en-US" altLang="ja-JP" sz="1400" dirty="0" smtClean="0">
                <a:solidFill>
                  <a:prstClr val="black"/>
                </a:solidFill>
              </a:rPr>
              <a:t>87.3</a:t>
            </a:r>
            <a:r>
              <a:rPr lang="ja-JP" altLang="en-US" sz="1400" dirty="0" smtClean="0">
                <a:solidFill>
                  <a:prstClr val="black"/>
                </a:solidFill>
              </a:rPr>
              <a:t>％</a:t>
            </a:r>
            <a:endParaRPr lang="en-US" altLang="ja-JP" sz="1400" dirty="0" smtClean="0">
              <a:solidFill>
                <a:prstClr val="black"/>
              </a:solidFill>
            </a:endParaRPr>
          </a:p>
          <a:p>
            <a:pPr eaLnBrk="1" hangingPunct="1">
              <a:defRPr/>
            </a:pPr>
            <a:r>
              <a:rPr lang="ja-JP" altLang="en-US" sz="1400" dirty="0">
                <a:solidFill>
                  <a:prstClr val="black"/>
                </a:solidFill>
              </a:rPr>
              <a:t>　</a:t>
            </a:r>
            <a:r>
              <a:rPr lang="ja-JP" altLang="en-US" sz="1400" dirty="0" smtClean="0">
                <a:solidFill>
                  <a:prstClr val="black"/>
                </a:solidFill>
              </a:rPr>
              <a:t>　　　　　　　　</a:t>
            </a:r>
            <a:r>
              <a:rPr lang="ja-JP" altLang="en-US" sz="1100" dirty="0" smtClean="0">
                <a:solidFill>
                  <a:prstClr val="black"/>
                </a:solidFill>
              </a:rPr>
              <a:t>（</a:t>
            </a:r>
            <a:r>
              <a:rPr lang="ja-JP" altLang="en-US" sz="1100" dirty="0">
                <a:solidFill>
                  <a:prstClr val="black"/>
                </a:solidFill>
              </a:rPr>
              <a:t>過去最高実績</a:t>
            </a:r>
            <a:r>
              <a:rPr lang="ja-JP" altLang="en-US" sz="1100" dirty="0" smtClean="0">
                <a:solidFill>
                  <a:prstClr val="black"/>
                </a:solidFill>
              </a:rPr>
              <a:t>）</a:t>
            </a:r>
            <a:endParaRPr lang="en-US" altLang="ja-JP" sz="1100" dirty="0" smtClean="0">
              <a:solidFill>
                <a:prstClr val="black"/>
              </a:solidFill>
            </a:endParaRPr>
          </a:p>
          <a:p>
            <a:pPr eaLnBrk="1" hangingPunct="1">
              <a:defRPr/>
            </a:pPr>
            <a:r>
              <a:rPr lang="ja-JP" altLang="en-US" sz="1100" dirty="0" smtClean="0">
                <a:solidFill>
                  <a:prstClr val="black"/>
                </a:solidFill>
              </a:rPr>
              <a:t>全館利用単位稼働率</a:t>
            </a:r>
            <a:r>
              <a:rPr lang="en-US" altLang="ja-JP" sz="1400" dirty="0" smtClean="0">
                <a:solidFill>
                  <a:prstClr val="black"/>
                </a:solidFill>
              </a:rPr>
              <a:t>41.7</a:t>
            </a:r>
            <a:r>
              <a:rPr lang="ja-JP" altLang="en-US" sz="1400" dirty="0" smtClean="0">
                <a:solidFill>
                  <a:prstClr val="black"/>
                </a:solidFill>
              </a:rPr>
              <a:t>％</a:t>
            </a:r>
            <a:endParaRPr lang="en-US" altLang="ja-JP" sz="1400" dirty="0">
              <a:solidFill>
                <a:prstClr val="black"/>
              </a:solidFill>
            </a:endParaRPr>
          </a:p>
        </p:txBody>
      </p:sp>
      <p:sp>
        <p:nvSpPr>
          <p:cNvPr id="33" name="正方形/長方形 32"/>
          <p:cNvSpPr/>
          <p:nvPr/>
        </p:nvSpPr>
        <p:spPr>
          <a:xfrm>
            <a:off x="6395099" y="5694362"/>
            <a:ext cx="2280589" cy="2465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100" dirty="0">
                <a:solidFill>
                  <a:prstClr val="black"/>
                </a:solidFill>
              </a:rPr>
              <a:t>2023</a:t>
            </a:r>
            <a:r>
              <a:rPr lang="ja-JP" altLang="en-US" sz="1100" dirty="0">
                <a:solidFill>
                  <a:prstClr val="black"/>
                </a:solidFill>
              </a:rPr>
              <a:t>年度　</a:t>
            </a:r>
            <a:r>
              <a:rPr lang="ja-JP" altLang="en-US" sz="1100" dirty="0" smtClean="0">
                <a:solidFill>
                  <a:prstClr val="black"/>
                </a:solidFill>
              </a:rPr>
              <a:t>売上</a:t>
            </a:r>
            <a:r>
              <a:rPr lang="en-US" altLang="ja-JP" sz="1400" dirty="0" smtClean="0">
                <a:solidFill>
                  <a:prstClr val="black"/>
                </a:solidFill>
              </a:rPr>
              <a:t>21</a:t>
            </a:r>
            <a:r>
              <a:rPr lang="ja-JP" altLang="en-US" sz="1100" dirty="0">
                <a:solidFill>
                  <a:prstClr val="black"/>
                </a:solidFill>
              </a:rPr>
              <a:t>億円以上</a:t>
            </a:r>
            <a:endParaRPr lang="en-US" altLang="ja-JP" sz="1100" dirty="0">
              <a:solidFill>
                <a:prstClr val="black"/>
              </a:solidFill>
            </a:endParaRPr>
          </a:p>
        </p:txBody>
      </p:sp>
      <p:sp>
        <p:nvSpPr>
          <p:cNvPr id="35" name="正方形/長方形 34"/>
          <p:cNvSpPr/>
          <p:nvPr/>
        </p:nvSpPr>
        <p:spPr>
          <a:xfrm>
            <a:off x="6395099" y="5517232"/>
            <a:ext cx="2280590" cy="1849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solidFill>
                  <a:prstClr val="white"/>
                </a:solidFill>
              </a:rPr>
              <a:t>目　　標</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テキスト ボックス 18"/>
          <p:cNvSpPr>
            <a:spLocks noGrp="1" noChangeArrowheads="1"/>
          </p:cNvSpPr>
          <p:nvPr>
            <p:ph type="title"/>
          </p:nvPr>
        </p:nvSpPr>
        <p:spPr>
          <a:xfrm>
            <a:off x="0" y="66675"/>
            <a:ext cx="9144000" cy="461963"/>
          </a:xfrm>
          <a:noFill/>
        </p:spPr>
        <p:txBody>
          <a:bodyPr>
            <a:spAutoFit/>
          </a:bodyPr>
          <a:lstStyle/>
          <a:p>
            <a:pPr algn="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②</a:t>
            </a:r>
            <a:r>
              <a:rPr lang="en-US" altLang="ja-JP" sz="2400" smtClean="0">
                <a:latin typeface="HG丸ｺﾞｼｯｸM-PRO" panose="020F0600000000000000" pitchFamily="50" charset="-128"/>
                <a:ea typeface="HG丸ｺﾞｼｯｸM-PRO" panose="020F0600000000000000" pitchFamily="50" charset="-128"/>
              </a:rPr>
              <a:t>.</a:t>
            </a:r>
            <a:r>
              <a:rPr lang="ja-JP" altLang="en-US" sz="2400" smtClean="0">
                <a:latin typeface="HG丸ｺﾞｼｯｸM-PRO" panose="020F0600000000000000" pitchFamily="50" charset="-128"/>
                <a:ea typeface="HG丸ｺﾞｼｯｸM-PRO" panose="020F0600000000000000" pitchFamily="50" charset="-128"/>
              </a:rPr>
              <a:t>収益の最大化と会社の持続的成長により大阪の発展に貢献</a:t>
            </a:r>
          </a:p>
        </p:txBody>
      </p:sp>
      <p:sp>
        <p:nvSpPr>
          <p:cNvPr id="4" name="正方形/長方形 3"/>
          <p:cNvSpPr/>
          <p:nvPr/>
        </p:nvSpPr>
        <p:spPr>
          <a:xfrm>
            <a:off x="107950" y="777082"/>
            <a:ext cx="8928100" cy="5888037"/>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600" b="1" dirty="0" smtClean="0">
              <a:solidFill>
                <a:schemeClr val="tx1"/>
              </a:solidFill>
              <a:latin typeface="+mn-ea"/>
            </a:endParaRPr>
          </a:p>
          <a:p>
            <a:pPr eaLnBrk="1" hangingPunct="1">
              <a:defRPr/>
            </a:pPr>
            <a:r>
              <a:rPr lang="ja-JP" altLang="en-US" sz="1600" b="1" dirty="0" smtClean="0">
                <a:solidFill>
                  <a:schemeClr val="tx1"/>
                </a:solidFill>
                <a:latin typeface="+mn-ea"/>
              </a:rPr>
              <a:t>１．利用者</a:t>
            </a:r>
            <a:r>
              <a:rPr lang="ja-JP" altLang="en-US" sz="1600" b="1" dirty="0">
                <a:solidFill>
                  <a:schemeClr val="tx1"/>
                </a:solidFill>
                <a:latin typeface="+mn-ea"/>
              </a:rPr>
              <a:t>満足度を高めることによる増収</a:t>
            </a:r>
            <a:endParaRPr lang="en-US" altLang="ja-JP" sz="1600" b="1" dirty="0">
              <a:solidFill>
                <a:schemeClr val="tx1"/>
              </a:solidFill>
              <a:latin typeface="+mn-ea"/>
            </a:endParaRPr>
          </a:p>
          <a:p>
            <a:pPr algn="ctr" eaLnBrk="1" hangingPunct="1">
              <a:defRPr/>
            </a:pPr>
            <a:r>
              <a:rPr lang="ja-JP" altLang="en-US" sz="1600" b="1" dirty="0" smtClean="0">
                <a:solidFill>
                  <a:schemeClr val="tx1"/>
                </a:solidFill>
                <a:latin typeface="+mn-ea"/>
              </a:rPr>
              <a:t>～</a:t>
            </a:r>
            <a:r>
              <a:rPr lang="ja-JP" altLang="en-US" sz="1600" b="1" dirty="0">
                <a:solidFill>
                  <a:schemeClr val="tx1"/>
                </a:solidFill>
                <a:latin typeface="+mn-ea"/>
              </a:rPr>
              <a:t>収益事業の</a:t>
            </a:r>
            <a:r>
              <a:rPr lang="en-US" altLang="ja-JP" sz="1600" b="1" dirty="0">
                <a:solidFill>
                  <a:schemeClr val="tx1"/>
                </a:solidFill>
                <a:latin typeface="+mn-ea"/>
              </a:rPr>
              <a:t>2</a:t>
            </a:r>
            <a:r>
              <a:rPr lang="ja-JP" altLang="en-US" sz="1600" b="1" dirty="0">
                <a:solidFill>
                  <a:schemeClr val="tx1"/>
                </a:solidFill>
                <a:latin typeface="+mn-ea"/>
              </a:rPr>
              <a:t>本柱となる「施設事業」及び「サービス事業」によるさらなる成長～</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当社</a:t>
            </a:r>
            <a:r>
              <a:rPr lang="ja-JP" altLang="en-US" sz="1600" b="1" dirty="0">
                <a:solidFill>
                  <a:schemeClr val="tx1"/>
                </a:solidFill>
                <a:latin typeface="+mn-ea"/>
              </a:rPr>
              <a:t>は、これまでホールや会議室の施設を貸し出す「施設事業」を中心に事業を進めてまいり</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ました</a:t>
            </a:r>
            <a:r>
              <a:rPr lang="ja-JP" altLang="en-US" sz="1600" b="1" dirty="0">
                <a:solidFill>
                  <a:schemeClr val="tx1"/>
                </a:solidFill>
                <a:latin typeface="+mn-ea"/>
              </a:rPr>
              <a:t>。これからは、施設事業の充実強化に一層努めるとともに、高質な備品の提供、催事に関</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err="1" smtClean="0">
                <a:solidFill>
                  <a:schemeClr val="tx1"/>
                </a:solidFill>
                <a:latin typeface="+mn-ea"/>
              </a:rPr>
              <a:t>係</a:t>
            </a:r>
            <a:r>
              <a:rPr lang="ja-JP" altLang="en-US" sz="1600" b="1" dirty="0" err="1">
                <a:solidFill>
                  <a:schemeClr val="tx1"/>
                </a:solidFill>
                <a:latin typeface="+mn-ea"/>
              </a:rPr>
              <a:t>する</a:t>
            </a:r>
            <a:r>
              <a:rPr lang="ja-JP" altLang="en-US" sz="1600" b="1" dirty="0">
                <a:solidFill>
                  <a:schemeClr val="tx1"/>
                </a:solidFill>
                <a:latin typeface="+mn-ea"/>
              </a:rPr>
              <a:t>各種サービス、来場者向けの物販、飲食等の「サービス事業」を施設事業に並ぶ事業とし</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err="1" smtClean="0">
                <a:solidFill>
                  <a:schemeClr val="tx1"/>
                </a:solidFill>
                <a:latin typeface="+mn-ea"/>
              </a:rPr>
              <a:t>て</a:t>
            </a:r>
            <a:r>
              <a:rPr lang="ja-JP" altLang="en-US" sz="1600" b="1" dirty="0">
                <a:solidFill>
                  <a:schemeClr val="tx1"/>
                </a:solidFill>
                <a:latin typeface="+mn-ea"/>
              </a:rPr>
              <a:t>位置づけ、その収益の拡大を図ってまいります。</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endParaRPr lang="en-US" altLang="ja-JP" sz="1600" b="1" dirty="0">
              <a:solidFill>
                <a:schemeClr val="tx1"/>
              </a:solidFill>
              <a:latin typeface="+mn-ea"/>
            </a:endParaRPr>
          </a:p>
          <a:p>
            <a:pPr eaLnBrk="1" hangingPunct="1">
              <a:defRPr/>
            </a:pPr>
            <a:r>
              <a:rPr lang="ja-JP" altLang="en-US" sz="1600" b="1" dirty="0" smtClean="0">
                <a:solidFill>
                  <a:schemeClr val="tx1"/>
                </a:solidFill>
                <a:latin typeface="+mn-ea"/>
              </a:rPr>
              <a:t>（１</a:t>
            </a:r>
            <a:r>
              <a:rPr lang="ja-JP" altLang="en-US" sz="1600" b="1" dirty="0">
                <a:solidFill>
                  <a:schemeClr val="tx1"/>
                </a:solidFill>
                <a:latin typeface="+mn-ea"/>
              </a:rPr>
              <a:t>）</a:t>
            </a:r>
            <a:r>
              <a:rPr lang="ja-JP" altLang="en-US" sz="1600" b="1" dirty="0" smtClean="0">
                <a:solidFill>
                  <a:schemeClr val="tx1"/>
                </a:solidFill>
                <a:latin typeface="+mn-ea"/>
              </a:rPr>
              <a:t>施設</a:t>
            </a:r>
            <a:r>
              <a:rPr lang="ja-JP" altLang="en-US" sz="1600" b="1" dirty="0">
                <a:solidFill>
                  <a:schemeClr val="tx1"/>
                </a:solidFill>
                <a:latin typeface="+mn-ea"/>
              </a:rPr>
              <a:t>事業の強化</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施設</a:t>
            </a:r>
            <a:r>
              <a:rPr lang="ja-JP" altLang="en-US" sz="1600" b="1" dirty="0">
                <a:solidFill>
                  <a:schemeClr val="tx1"/>
                </a:solidFill>
                <a:latin typeface="+mn-ea"/>
              </a:rPr>
              <a:t>稼働率の一層の向上を図るため、次のサービス改善等に</a:t>
            </a:r>
            <a:r>
              <a:rPr lang="ja-JP" altLang="en-US" sz="1600" b="1" dirty="0" smtClean="0">
                <a:solidFill>
                  <a:schemeClr val="tx1"/>
                </a:solidFill>
                <a:latin typeface="+mn-ea"/>
              </a:rPr>
              <a:t>取り組む。</a:t>
            </a:r>
            <a:endParaRPr lang="en-US" altLang="ja-JP" sz="1600" b="1" dirty="0" smtClean="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　　　</a:t>
            </a:r>
            <a:r>
              <a:rPr lang="ja-JP" altLang="en-US" sz="1600" b="1" dirty="0">
                <a:solidFill>
                  <a:schemeClr val="tx1"/>
                </a:solidFill>
                <a:latin typeface="+mn-ea"/>
              </a:rPr>
              <a:t>　①利用者ニーズの的確に把握</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潜在</a:t>
            </a:r>
            <a:r>
              <a:rPr lang="ja-JP" altLang="en-US" sz="1600" b="1" dirty="0">
                <a:solidFill>
                  <a:schemeClr val="tx1"/>
                </a:solidFill>
                <a:latin typeface="+mn-ea"/>
              </a:rPr>
              <a:t>顧客のニーズ把握、外部委員によるサービスのチェック等</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②</a:t>
            </a:r>
            <a:r>
              <a:rPr lang="en-US" altLang="ja-JP" sz="1600" b="1" dirty="0">
                <a:solidFill>
                  <a:schemeClr val="tx1"/>
                </a:solidFill>
                <a:latin typeface="+mn-ea"/>
              </a:rPr>
              <a:t> </a:t>
            </a:r>
            <a:r>
              <a:rPr lang="ja-JP" altLang="en-US" sz="1600" b="1" dirty="0">
                <a:solidFill>
                  <a:schemeClr val="tx1"/>
                </a:solidFill>
                <a:latin typeface="+mn-ea"/>
              </a:rPr>
              <a:t>「</a:t>
            </a:r>
            <a:r>
              <a:rPr lang="en-US" altLang="ja-JP" sz="1600" b="1" dirty="0">
                <a:solidFill>
                  <a:schemeClr val="tx1"/>
                </a:solidFill>
              </a:rPr>
              <a:t>s-OICC</a:t>
            </a:r>
            <a:r>
              <a:rPr lang="ja-JP" altLang="en-US" sz="1600" b="1" dirty="0">
                <a:solidFill>
                  <a:schemeClr val="tx1"/>
                </a:solidFill>
                <a:latin typeface="+mn-ea"/>
              </a:rPr>
              <a:t>」によるお客様目線の速やかな改善（詳細は</a:t>
            </a:r>
            <a:r>
              <a:rPr lang="en-US" altLang="ja-JP" sz="1600" b="1" dirty="0">
                <a:solidFill>
                  <a:schemeClr val="tx1"/>
                </a:solidFill>
                <a:latin typeface="+mn-ea"/>
              </a:rPr>
              <a:t>4</a:t>
            </a:r>
            <a:r>
              <a:rPr lang="ja-JP" altLang="en-US" sz="1600" b="1" dirty="0">
                <a:solidFill>
                  <a:schemeClr val="tx1"/>
                </a:solidFill>
                <a:latin typeface="+mn-ea"/>
              </a:rPr>
              <a:t>③</a:t>
            </a:r>
            <a:r>
              <a:rPr lang="en-US" altLang="ja-JP" sz="1600" b="1" dirty="0">
                <a:solidFill>
                  <a:schemeClr val="tx1"/>
                </a:solidFill>
                <a:latin typeface="+mn-ea"/>
              </a:rPr>
              <a:t>1.</a:t>
            </a:r>
            <a:r>
              <a:rPr lang="ja-JP" altLang="en-US" sz="1600" b="1" dirty="0">
                <a:solidFill>
                  <a:schemeClr val="tx1"/>
                </a:solidFill>
                <a:latin typeface="+mn-ea"/>
              </a:rPr>
              <a:t>）</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a:t>
            </a:r>
            <a:r>
              <a:rPr lang="en-US" altLang="ja-JP" sz="1600" b="1" dirty="0" smtClean="0">
                <a:solidFill>
                  <a:schemeClr val="tx1"/>
                </a:solidFill>
              </a:rPr>
              <a:t>s-OICC</a:t>
            </a:r>
            <a:r>
              <a:rPr lang="ja-JP" altLang="en-US" sz="1600" b="1" dirty="0">
                <a:solidFill>
                  <a:schemeClr val="tx1"/>
                </a:solidFill>
                <a:latin typeface="+mn-ea"/>
              </a:rPr>
              <a:t>委員会」によるニーズの集約、整理・検討及び「オール</a:t>
            </a:r>
            <a:r>
              <a:rPr lang="en-US" altLang="ja-JP" sz="1600" b="1" dirty="0">
                <a:solidFill>
                  <a:schemeClr val="tx1"/>
                </a:solidFill>
                <a:latin typeface="+mn-ea"/>
              </a:rPr>
              <a:t>OICC</a:t>
            </a:r>
            <a:r>
              <a:rPr lang="ja-JP" altLang="en-US" sz="1600" b="1" dirty="0">
                <a:solidFill>
                  <a:schemeClr val="tx1"/>
                </a:solidFill>
                <a:latin typeface="+mn-ea"/>
              </a:rPr>
              <a:t>」による</a:t>
            </a:r>
            <a:r>
              <a:rPr lang="ja-JP" altLang="en-US" sz="1600" b="1" dirty="0" smtClean="0">
                <a:solidFill>
                  <a:schemeClr val="tx1"/>
                </a:solidFill>
                <a:latin typeface="+mn-ea"/>
              </a:rPr>
              <a:t>改善（新）</a:t>
            </a:r>
            <a:endParaRPr lang="en-US" altLang="ja-JP" sz="1600" b="1" dirty="0">
              <a:solidFill>
                <a:schemeClr val="tx1"/>
              </a:solidFill>
              <a:latin typeface="+mn-ea"/>
            </a:endParaRPr>
          </a:p>
          <a:p>
            <a:pPr eaLnBrk="1" hangingPunct="1">
              <a:defRPr/>
            </a:pPr>
            <a:r>
              <a:rPr lang="en-US" altLang="ja-JP" sz="1600" b="1" dirty="0">
                <a:solidFill>
                  <a:schemeClr val="tx1"/>
                </a:solidFill>
                <a:latin typeface="+mn-ea"/>
              </a:rPr>
              <a:t>           </a:t>
            </a:r>
            <a:r>
              <a:rPr lang="ja-JP" altLang="en-US" sz="1600" b="1" dirty="0" smtClean="0">
                <a:solidFill>
                  <a:schemeClr val="tx1"/>
                </a:solidFill>
                <a:latin typeface="+mn-ea"/>
              </a:rPr>
              <a:t>③「</a:t>
            </a:r>
            <a:r>
              <a:rPr lang="en-US" altLang="ja-JP" sz="1600" b="1" dirty="0" smtClean="0">
                <a:solidFill>
                  <a:schemeClr val="tx1"/>
                </a:solidFill>
              </a:rPr>
              <a:t>e-OICC</a:t>
            </a:r>
            <a:r>
              <a:rPr lang="ja-JP" altLang="en-US" sz="1600" b="1" dirty="0" smtClean="0">
                <a:solidFill>
                  <a:schemeClr val="tx1"/>
                </a:solidFill>
                <a:latin typeface="+mn-ea"/>
              </a:rPr>
              <a:t>」</a:t>
            </a:r>
            <a:r>
              <a:rPr lang="ja-JP" altLang="en-US" sz="1600" b="1" dirty="0">
                <a:solidFill>
                  <a:schemeClr val="tx1"/>
                </a:solidFill>
                <a:latin typeface="+mn-ea"/>
              </a:rPr>
              <a:t>＝</a:t>
            </a:r>
            <a:r>
              <a:rPr lang="en-US" altLang="ja-JP" sz="1600" b="1" dirty="0">
                <a:solidFill>
                  <a:schemeClr val="tx1"/>
                </a:solidFill>
                <a:latin typeface="+mn-ea"/>
              </a:rPr>
              <a:t>ICT</a:t>
            </a:r>
            <a:r>
              <a:rPr lang="ja-JP" altLang="en-US" sz="1600" b="1" dirty="0">
                <a:solidFill>
                  <a:schemeClr val="tx1"/>
                </a:solidFill>
                <a:latin typeface="+mn-ea"/>
              </a:rPr>
              <a:t>技術の導入と「おもてなし」のグレードアップ（詳細は</a:t>
            </a:r>
            <a:r>
              <a:rPr lang="en-US" altLang="ja-JP" sz="1600" b="1" dirty="0" smtClean="0">
                <a:solidFill>
                  <a:schemeClr val="tx1"/>
                </a:solidFill>
                <a:latin typeface="+mn-ea"/>
              </a:rPr>
              <a:t>4-</a:t>
            </a:r>
            <a:r>
              <a:rPr lang="ja-JP" altLang="en-US" sz="1600" b="1" dirty="0" smtClean="0">
                <a:solidFill>
                  <a:schemeClr val="tx1"/>
                </a:solidFill>
                <a:latin typeface="+mn-ea"/>
              </a:rPr>
              <a:t>③ </a:t>
            </a:r>
            <a:r>
              <a:rPr lang="en-US" altLang="ja-JP" sz="1600" b="1" dirty="0" smtClean="0">
                <a:solidFill>
                  <a:schemeClr val="tx1"/>
                </a:solidFill>
                <a:latin typeface="+mn-ea"/>
              </a:rPr>
              <a:t>2</a:t>
            </a:r>
            <a:r>
              <a:rPr lang="en-US" altLang="ja-JP" sz="1600" b="1" dirty="0">
                <a:solidFill>
                  <a:schemeClr val="tx1"/>
                </a:solidFill>
                <a:latin typeface="+mn-ea"/>
              </a:rPr>
              <a:t>.</a:t>
            </a:r>
            <a:r>
              <a:rPr lang="ja-JP" altLang="en-US" sz="1600" b="1" dirty="0" err="1">
                <a:solidFill>
                  <a:schemeClr val="tx1"/>
                </a:solidFill>
                <a:latin typeface="+mn-ea"/>
              </a:rPr>
              <a:t>、</a:t>
            </a:r>
            <a:r>
              <a:rPr lang="en-US" altLang="ja-JP" sz="1600" b="1" dirty="0" smtClean="0">
                <a:solidFill>
                  <a:schemeClr val="tx1"/>
                </a:solidFill>
                <a:latin typeface="+mn-ea"/>
              </a:rPr>
              <a:t>4-</a:t>
            </a:r>
            <a:r>
              <a:rPr lang="ja-JP" altLang="en-US" sz="1600" b="1" dirty="0" smtClean="0">
                <a:solidFill>
                  <a:schemeClr val="tx1"/>
                </a:solidFill>
                <a:latin typeface="+mn-ea"/>
              </a:rPr>
              <a:t>④</a:t>
            </a:r>
            <a:r>
              <a:rPr lang="ja-JP" altLang="en-US" sz="1600" b="1" dirty="0">
                <a:solidFill>
                  <a:schemeClr val="tx1"/>
                </a:solidFill>
                <a:latin typeface="+mn-ea"/>
              </a:rPr>
              <a:t>）</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en-US" altLang="ja-JP" sz="1600" b="1" dirty="0" smtClean="0">
                <a:solidFill>
                  <a:schemeClr val="tx1"/>
                </a:solidFill>
                <a:latin typeface="+mn-ea"/>
              </a:rPr>
              <a:t>ICT</a:t>
            </a:r>
            <a:r>
              <a:rPr lang="ja-JP" altLang="en-US" sz="1600" b="1" dirty="0">
                <a:solidFill>
                  <a:schemeClr val="tx1"/>
                </a:solidFill>
                <a:latin typeface="+mn-ea"/>
              </a:rPr>
              <a:t>技術の導入、コンビニ機能、ラウンジの整備など施設・設備の機能強化、改善を推進</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する</a:t>
            </a:r>
            <a:r>
              <a:rPr lang="ja-JP" altLang="en-US" sz="1600" b="1" dirty="0">
                <a:solidFill>
                  <a:schemeClr val="tx1"/>
                </a:solidFill>
                <a:latin typeface="+mn-ea"/>
              </a:rPr>
              <a:t>ための毎年度平均</a:t>
            </a:r>
            <a:r>
              <a:rPr lang="en-US" altLang="ja-JP" sz="1600" b="1" dirty="0">
                <a:solidFill>
                  <a:schemeClr val="tx1"/>
                </a:solidFill>
                <a:latin typeface="+mn-ea"/>
              </a:rPr>
              <a:t>1</a:t>
            </a:r>
            <a:r>
              <a:rPr lang="ja-JP" altLang="en-US" sz="1600" b="1" dirty="0">
                <a:solidFill>
                  <a:schemeClr val="tx1"/>
                </a:solidFill>
                <a:latin typeface="+mn-ea"/>
              </a:rPr>
              <a:t>億円（従来より</a:t>
            </a:r>
            <a:r>
              <a:rPr lang="en-US" altLang="ja-JP" sz="1600" b="1" dirty="0">
                <a:solidFill>
                  <a:schemeClr val="tx1"/>
                </a:solidFill>
                <a:latin typeface="+mn-ea"/>
              </a:rPr>
              <a:t>2</a:t>
            </a:r>
            <a:r>
              <a:rPr lang="ja-JP" altLang="en-US" sz="1600" b="1" dirty="0">
                <a:solidFill>
                  <a:schemeClr val="tx1"/>
                </a:solidFill>
                <a:latin typeface="+mn-ea"/>
              </a:rPr>
              <a:t>千万円増）の設備投資</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④ </a:t>
            </a:r>
            <a:r>
              <a:rPr lang="en-US" altLang="ja-JP" sz="1600" b="1" dirty="0">
                <a:solidFill>
                  <a:schemeClr val="tx1"/>
                </a:solidFill>
                <a:latin typeface="+mn-ea"/>
              </a:rPr>
              <a:t>8</a:t>
            </a:r>
            <a:r>
              <a:rPr lang="ja-JP" altLang="en-US" sz="1600" b="1" dirty="0">
                <a:solidFill>
                  <a:schemeClr val="tx1"/>
                </a:solidFill>
                <a:latin typeface="+mn-ea"/>
              </a:rPr>
              <a:t>月、月曜日（閑散期）開催</a:t>
            </a:r>
            <a:r>
              <a:rPr lang="ja-JP" altLang="en-US" sz="1600" b="1" dirty="0" smtClean="0">
                <a:solidFill>
                  <a:schemeClr val="tx1"/>
                </a:solidFill>
                <a:latin typeface="+mn-ea"/>
              </a:rPr>
              <a:t>の催事の一部に大阪府</a:t>
            </a:r>
            <a:r>
              <a:rPr lang="ja-JP" altLang="en-US" sz="1600" b="1" dirty="0">
                <a:solidFill>
                  <a:schemeClr val="tx1"/>
                </a:solidFill>
                <a:latin typeface="+mn-ea"/>
              </a:rPr>
              <a:t>と協議</a:t>
            </a:r>
            <a:r>
              <a:rPr lang="ja-JP" altLang="en-US" sz="1600" b="1" dirty="0" smtClean="0">
                <a:solidFill>
                  <a:schemeClr val="tx1"/>
                </a:solidFill>
                <a:latin typeface="+mn-ea"/>
              </a:rPr>
              <a:t>して割引</a:t>
            </a:r>
            <a:r>
              <a:rPr lang="ja-JP" altLang="en-US" sz="1600" b="1" dirty="0">
                <a:solidFill>
                  <a:schemeClr val="tx1"/>
                </a:solidFill>
                <a:latin typeface="+mn-ea"/>
              </a:rPr>
              <a:t>料金</a:t>
            </a:r>
            <a:r>
              <a:rPr lang="ja-JP" altLang="en-US" sz="1600" b="1" dirty="0" smtClean="0">
                <a:solidFill>
                  <a:schemeClr val="tx1"/>
                </a:solidFill>
                <a:latin typeface="+mn-ea"/>
              </a:rPr>
              <a:t>を適用</a:t>
            </a:r>
            <a:endParaRPr lang="en-US" altLang="ja-JP" sz="1600" b="1" dirty="0" smtClean="0">
              <a:solidFill>
                <a:schemeClr val="tx1"/>
              </a:solidFill>
              <a:latin typeface="+mn-ea"/>
            </a:endParaRPr>
          </a:p>
          <a:p>
            <a:pPr eaLnBrk="1" hangingPunct="1">
              <a:defRPr/>
            </a:pPr>
            <a:r>
              <a:rPr lang="ja-JP" altLang="en-US" sz="1600" b="1" dirty="0" smtClean="0">
                <a:solidFill>
                  <a:schemeClr val="tx1"/>
                </a:solidFill>
                <a:latin typeface="+mn-ea"/>
              </a:rPr>
              <a:t>　　　　稼働率の数値目標</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・主要三施設の日数稼働率（</a:t>
            </a:r>
            <a:r>
              <a:rPr lang="en-US" altLang="ja-JP" sz="1600" b="1" dirty="0">
                <a:solidFill>
                  <a:schemeClr val="tx1"/>
                </a:solidFill>
                <a:latin typeface="+mn-ea"/>
              </a:rPr>
              <a:t>87.3%</a:t>
            </a:r>
            <a:r>
              <a:rPr lang="ja-JP" altLang="en-US" sz="1600" b="1" dirty="0">
                <a:solidFill>
                  <a:schemeClr val="tx1"/>
                </a:solidFill>
                <a:latin typeface="+mn-ea"/>
              </a:rPr>
              <a:t>－過去最高の稼働率）</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　</a:t>
            </a:r>
            <a:r>
              <a:rPr lang="ja-JP" altLang="en-US" sz="1600" b="1" dirty="0">
                <a:solidFill>
                  <a:schemeClr val="tx1"/>
                </a:solidFill>
                <a:latin typeface="+mn-ea"/>
              </a:rPr>
              <a:t>　・全館の利用単位稼働率　 （</a:t>
            </a:r>
            <a:r>
              <a:rPr lang="en-US" altLang="ja-JP" sz="1600" b="1" dirty="0">
                <a:solidFill>
                  <a:schemeClr val="tx1"/>
                </a:solidFill>
                <a:latin typeface="+mn-ea"/>
              </a:rPr>
              <a:t>41.7%</a:t>
            </a:r>
            <a:r>
              <a:rPr lang="ja-JP" altLang="en-US" sz="1600" b="1" dirty="0">
                <a:solidFill>
                  <a:schemeClr val="tx1"/>
                </a:solidFill>
                <a:latin typeface="+mn-ea"/>
              </a:rPr>
              <a:t>） </a:t>
            </a:r>
            <a:endParaRPr lang="en-US" altLang="ja-JP" sz="1600" b="1" dirty="0">
              <a:solidFill>
                <a:schemeClr val="tx1"/>
              </a:solidFill>
              <a:latin typeface="+mn-ea"/>
            </a:endParaRPr>
          </a:p>
          <a:p>
            <a:pPr eaLnBrk="1" hangingPunct="1">
              <a:defRPr/>
            </a:pPr>
            <a:endParaRPr lang="en-US" altLang="ja-JP" sz="1600" b="1" dirty="0">
              <a:solidFill>
                <a:schemeClr val="tx1"/>
              </a:solidFill>
              <a:latin typeface="+mn-ea"/>
            </a:endParaRPr>
          </a:p>
          <a:p>
            <a:pPr eaLnBrk="1" hangingPunct="1">
              <a:defRPr/>
            </a:pPr>
            <a:endParaRPr lang="en-US" altLang="ja-JP" sz="1600" b="1" dirty="0">
              <a:solidFill>
                <a:schemeClr val="tx1"/>
              </a:solidFill>
            </a:endParaRPr>
          </a:p>
          <a:p>
            <a:pPr eaLnBrk="1" hangingPunct="1">
              <a:defRPr/>
            </a:pPr>
            <a:r>
              <a:rPr lang="ja-JP" altLang="en-US" sz="1600" b="1" dirty="0">
                <a:solidFill>
                  <a:schemeClr val="tx1"/>
                </a:solidFill>
              </a:rPr>
              <a:t>　　</a:t>
            </a:r>
            <a:endParaRPr lang="en-US" altLang="ja-JP" sz="1600" b="1" dirty="0">
              <a:solidFill>
                <a:schemeClr val="tx1"/>
              </a:solidFill>
            </a:endParaRPr>
          </a:p>
        </p:txBody>
      </p:sp>
      <p:sp>
        <p:nvSpPr>
          <p:cNvPr id="27652"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12</a:t>
            </a:r>
            <a:endParaRPr lang="ja-JP" altLang="en-US" sz="1800"/>
          </a:p>
        </p:txBody>
      </p:sp>
      <p:sp>
        <p:nvSpPr>
          <p:cNvPr id="5" name="テキスト ボックス 4"/>
          <p:cNvSpPr txBox="1"/>
          <p:nvPr/>
        </p:nvSpPr>
        <p:spPr>
          <a:xfrm>
            <a:off x="7156450" y="498475"/>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1/3</a:t>
            </a:r>
            <a:endParaRPr lang="ja-JP" altLang="en-US" sz="1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テキスト ボックス 18"/>
          <p:cNvSpPr>
            <a:spLocks noGrp="1" noChangeArrowheads="1"/>
          </p:cNvSpPr>
          <p:nvPr>
            <p:ph type="title"/>
          </p:nvPr>
        </p:nvSpPr>
        <p:spPr>
          <a:xfrm>
            <a:off x="0" y="141288"/>
            <a:ext cx="9144000" cy="460375"/>
          </a:xfrm>
          <a:noFill/>
        </p:spPr>
        <p:txBody>
          <a:bodyPr>
            <a:spAutoFit/>
          </a:bodyPr>
          <a:lstStyle/>
          <a:p>
            <a:pPr algn="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②</a:t>
            </a:r>
            <a:r>
              <a:rPr lang="en-US" altLang="ja-JP" sz="2400" smtClean="0">
                <a:latin typeface="HG丸ｺﾞｼｯｸM-PRO" panose="020F0600000000000000" pitchFamily="50" charset="-128"/>
                <a:ea typeface="HG丸ｺﾞｼｯｸM-PRO" panose="020F0600000000000000" pitchFamily="50" charset="-128"/>
              </a:rPr>
              <a:t>.</a:t>
            </a:r>
            <a:r>
              <a:rPr lang="ja-JP" altLang="en-US" sz="2400" smtClean="0">
                <a:latin typeface="HG丸ｺﾞｼｯｸM-PRO" panose="020F0600000000000000" pitchFamily="50" charset="-128"/>
                <a:ea typeface="HG丸ｺﾞｼｯｸM-PRO" panose="020F0600000000000000" pitchFamily="50" charset="-128"/>
              </a:rPr>
              <a:t>収益の最大化と会社の持続的成長により大阪の発展に貢献</a:t>
            </a:r>
          </a:p>
        </p:txBody>
      </p:sp>
      <p:sp>
        <p:nvSpPr>
          <p:cNvPr id="4" name="正方形/長方形 3"/>
          <p:cNvSpPr/>
          <p:nvPr/>
        </p:nvSpPr>
        <p:spPr>
          <a:xfrm>
            <a:off x="107950" y="811213"/>
            <a:ext cx="8928100" cy="5888037"/>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lnSpc>
                <a:spcPts val="1500"/>
              </a:lnSpc>
              <a:defRPr/>
            </a:pPr>
            <a:endParaRPr lang="en-US" altLang="ja-JP" sz="1600" b="1" dirty="0" smtClean="0">
              <a:solidFill>
                <a:schemeClr val="tx1"/>
              </a:solidFill>
            </a:endParaRPr>
          </a:p>
          <a:p>
            <a:pPr eaLnBrk="1" hangingPunct="1">
              <a:defRPr/>
            </a:pPr>
            <a:r>
              <a:rPr lang="ja-JP" altLang="en-US" sz="1600" b="1" dirty="0" smtClean="0">
                <a:solidFill>
                  <a:schemeClr val="tx1"/>
                </a:solidFill>
              </a:rPr>
              <a:t>（２）サービス</a:t>
            </a:r>
            <a:r>
              <a:rPr lang="ja-JP" altLang="en-US" sz="1600" b="1" dirty="0">
                <a:solidFill>
                  <a:schemeClr val="tx1"/>
                </a:solidFill>
              </a:rPr>
              <a:t>事業の強化・新サービス事業への取組み</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サービス</a:t>
            </a:r>
            <a:r>
              <a:rPr lang="ja-JP" altLang="en-US" sz="1600" b="1" dirty="0">
                <a:solidFill>
                  <a:schemeClr val="tx1"/>
                </a:solidFill>
              </a:rPr>
              <a:t>事業を施設事業に次ぐ収益の二つめの柱として</a:t>
            </a:r>
            <a:r>
              <a:rPr lang="ja-JP" altLang="en-US" sz="1600" b="1" dirty="0" smtClean="0">
                <a:solidFill>
                  <a:schemeClr val="tx1"/>
                </a:solidFill>
              </a:rPr>
              <a:t>成長させる。</a:t>
            </a:r>
            <a:endParaRPr lang="en-US" altLang="ja-JP" sz="1600" b="1" dirty="0">
              <a:solidFill>
                <a:schemeClr val="tx1"/>
              </a:solidFill>
            </a:endParaRPr>
          </a:p>
          <a:p>
            <a:pPr eaLnBrk="1" hangingPunct="1">
              <a:defRPr/>
            </a:pPr>
            <a:r>
              <a:rPr lang="ja-JP" altLang="en-US" sz="1600" b="1" dirty="0">
                <a:solidFill>
                  <a:schemeClr val="tx1"/>
                </a:solidFill>
              </a:rPr>
              <a:t>　　　　　①会議関連サービスのグレードアップ</a:t>
            </a:r>
            <a:endParaRPr lang="en-US" altLang="ja-JP" sz="1600" b="1" dirty="0">
              <a:solidFill>
                <a:schemeClr val="tx1"/>
              </a:solidFill>
            </a:endParaRPr>
          </a:p>
          <a:p>
            <a:pPr eaLnBrk="1" hangingPunct="1">
              <a:defRPr/>
            </a:pPr>
            <a:r>
              <a:rPr lang="ja-JP" altLang="en-US" sz="1600" b="1" dirty="0">
                <a:solidFill>
                  <a:schemeClr val="tx1"/>
                </a:solidFill>
              </a:rPr>
              <a:t>　　　　　　</a:t>
            </a:r>
            <a:r>
              <a:rPr lang="en-US" altLang="ja-JP" sz="1600" b="1" dirty="0">
                <a:solidFill>
                  <a:schemeClr val="tx1"/>
                </a:solidFill>
              </a:rPr>
              <a:t>ⅰ</a:t>
            </a:r>
            <a:r>
              <a:rPr lang="ja-JP" altLang="en-US" sz="1600" b="1" dirty="0">
                <a:solidFill>
                  <a:schemeClr val="tx1"/>
                </a:solidFill>
              </a:rPr>
              <a:t>主催者を支援するワンストップ・サービスの充実</a:t>
            </a:r>
            <a:endParaRPr lang="en-US" altLang="ja-JP" sz="1600" b="1" dirty="0">
              <a:solidFill>
                <a:schemeClr val="tx1"/>
              </a:solidFill>
            </a:endParaRPr>
          </a:p>
          <a:p>
            <a:pPr eaLnBrk="1" hangingPunct="1">
              <a:defRPr/>
            </a:pPr>
            <a:r>
              <a:rPr lang="ja-JP" altLang="en-US" sz="1600" b="1" dirty="0">
                <a:solidFill>
                  <a:schemeClr val="tx1"/>
                </a:solidFill>
              </a:rPr>
              <a:t>　　　　　　　　アフターコンベンション（リバークルーズ等のアトラクションを提案）の充実</a:t>
            </a:r>
            <a:endParaRPr lang="en-US" altLang="ja-JP" sz="1600" b="1" dirty="0">
              <a:solidFill>
                <a:schemeClr val="tx1"/>
              </a:solidFill>
            </a:endParaRPr>
          </a:p>
          <a:p>
            <a:pPr eaLnBrk="1" hangingPunct="1">
              <a:defRPr/>
            </a:pPr>
            <a:r>
              <a:rPr lang="ja-JP" altLang="en-US" sz="1600" b="1" dirty="0">
                <a:solidFill>
                  <a:schemeClr val="tx1"/>
                </a:solidFill>
              </a:rPr>
              <a:t>　　　　　　　　記念写真・記念映像の撮影</a:t>
            </a:r>
            <a:endParaRPr lang="en-US" altLang="ja-JP" sz="1600" b="1" dirty="0">
              <a:solidFill>
                <a:schemeClr val="tx1"/>
              </a:solidFill>
            </a:endParaRPr>
          </a:p>
          <a:p>
            <a:pPr eaLnBrk="1" hangingPunct="1">
              <a:defRPr/>
            </a:pPr>
            <a:r>
              <a:rPr lang="ja-JP" altLang="en-US" sz="1600" b="1" dirty="0">
                <a:solidFill>
                  <a:schemeClr val="tx1"/>
                </a:solidFill>
              </a:rPr>
              <a:t>　　　　　　　　催事主催者の事務局運営を支援するサービスの提供（ホテル紹介、貸切バス斡旋等）</a:t>
            </a:r>
            <a:endParaRPr lang="en-US" altLang="ja-JP" sz="1600" b="1" dirty="0">
              <a:solidFill>
                <a:schemeClr val="tx1"/>
              </a:solidFill>
            </a:endParaRPr>
          </a:p>
          <a:p>
            <a:pPr eaLnBrk="1" hangingPunct="1">
              <a:defRPr/>
            </a:pPr>
            <a:r>
              <a:rPr lang="ja-JP" altLang="en-US" sz="1600" b="1" dirty="0">
                <a:solidFill>
                  <a:schemeClr val="tx1"/>
                </a:solidFill>
              </a:rPr>
              <a:t>　　　　　　</a:t>
            </a:r>
            <a:r>
              <a:rPr lang="en-US" altLang="ja-JP" sz="1600" b="1" dirty="0">
                <a:solidFill>
                  <a:schemeClr val="tx1"/>
                </a:solidFill>
              </a:rPr>
              <a:t>ⅱ</a:t>
            </a:r>
            <a:r>
              <a:rPr lang="ja-JP" altLang="en-US" sz="1600" b="1" dirty="0">
                <a:solidFill>
                  <a:schemeClr val="tx1"/>
                </a:solidFill>
              </a:rPr>
              <a:t>顧客ニーズを先取りする設備・備品の提供</a:t>
            </a:r>
            <a:endParaRPr lang="en-US" altLang="ja-JP" sz="1600" b="1" dirty="0">
              <a:solidFill>
                <a:schemeClr val="tx1"/>
              </a:solidFill>
            </a:endParaRPr>
          </a:p>
          <a:p>
            <a:pPr eaLnBrk="1" hangingPunct="1">
              <a:defRPr/>
            </a:pPr>
            <a:r>
              <a:rPr lang="ja-JP" altLang="en-US" sz="1600" b="1" dirty="0">
                <a:solidFill>
                  <a:schemeClr val="tx1"/>
                </a:solidFill>
              </a:rPr>
              <a:t>　　　　　　　　プロジェクターを定期的に更新し常に最新機種を提供</a:t>
            </a:r>
            <a:endParaRPr lang="en-US" altLang="ja-JP" sz="1600" b="1" dirty="0">
              <a:solidFill>
                <a:schemeClr val="tx1"/>
              </a:solidFill>
            </a:endParaRPr>
          </a:p>
          <a:p>
            <a:pPr eaLnBrk="1" hangingPunct="1">
              <a:defRPr/>
            </a:pPr>
            <a:r>
              <a:rPr lang="ja-JP" altLang="en-US" sz="1600" b="1" dirty="0">
                <a:solidFill>
                  <a:schemeClr val="tx1"/>
                </a:solidFill>
              </a:rPr>
              <a:t>　　　　　　　　大型デジタルサイネージの導入により、分かりやすく楽しめる会議空間を提供</a:t>
            </a:r>
            <a:endParaRPr lang="en-US" altLang="ja-JP" sz="1600" b="1" dirty="0">
              <a:solidFill>
                <a:schemeClr val="tx1"/>
              </a:solidFill>
            </a:endParaRPr>
          </a:p>
          <a:p>
            <a:pPr eaLnBrk="1" hangingPunct="1">
              <a:defRPr/>
            </a:pPr>
            <a:r>
              <a:rPr lang="ja-JP" altLang="en-US" sz="1600" b="1" dirty="0">
                <a:solidFill>
                  <a:schemeClr val="tx1"/>
                </a:solidFill>
              </a:rPr>
              <a:t>　　　　　　　　国際会議仕様の会議室用机、イスに更新し快適な会議環境を提供　　　　　　　　等</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②</a:t>
            </a:r>
            <a:r>
              <a:rPr lang="ja-JP" altLang="en-US" sz="1600" b="1" dirty="0">
                <a:solidFill>
                  <a:schemeClr val="tx1"/>
                </a:solidFill>
              </a:rPr>
              <a:t>来場者をおもてなしする飲食・物販</a:t>
            </a:r>
            <a:r>
              <a:rPr lang="ja-JP" altLang="en-US" sz="1600" b="1" dirty="0" smtClean="0">
                <a:solidFill>
                  <a:schemeClr val="tx1"/>
                </a:solidFill>
              </a:rPr>
              <a:t>事業（新）</a:t>
            </a:r>
            <a:endParaRPr lang="en-US" altLang="ja-JP" sz="1600" b="1" dirty="0">
              <a:solidFill>
                <a:schemeClr val="tx1"/>
              </a:solidFill>
            </a:endParaRPr>
          </a:p>
          <a:p>
            <a:pPr eaLnBrk="1" hangingPunct="1">
              <a:defRPr/>
            </a:pPr>
            <a:r>
              <a:rPr lang="ja-JP" altLang="en-US" sz="1600" b="1" dirty="0">
                <a:solidFill>
                  <a:schemeClr val="tx1"/>
                </a:solidFill>
              </a:rPr>
              <a:t>　　　　　　　　中之島に立地する国際会議施設にふさわしいレストラン、食堂を運営</a:t>
            </a:r>
            <a:endParaRPr lang="en-US" altLang="ja-JP" sz="1600" b="1" dirty="0">
              <a:solidFill>
                <a:schemeClr val="tx1"/>
              </a:solidFill>
            </a:endParaRPr>
          </a:p>
          <a:p>
            <a:pPr eaLnBrk="1" hangingPunct="1">
              <a:defRPr/>
            </a:pPr>
            <a:r>
              <a:rPr lang="ja-JP" altLang="en-US" sz="1600" b="1" dirty="0">
                <a:solidFill>
                  <a:schemeClr val="tx1"/>
                </a:solidFill>
              </a:rPr>
              <a:t>　　　　　　　　ケータリングの充実・・・・・複数のケータリング事業者を選定し、お客様ニーズに対応</a:t>
            </a:r>
            <a:endParaRPr lang="en-US" altLang="ja-JP" sz="1600" b="1" dirty="0">
              <a:solidFill>
                <a:schemeClr val="tx1"/>
              </a:solidFill>
            </a:endParaRPr>
          </a:p>
          <a:p>
            <a:pPr eaLnBrk="1" hangingPunct="1">
              <a:defRPr/>
            </a:pPr>
            <a:r>
              <a:rPr lang="ja-JP" altLang="en-US" sz="1600" b="1" dirty="0">
                <a:solidFill>
                  <a:schemeClr val="tx1"/>
                </a:solidFill>
              </a:rPr>
              <a:t>　　　　　　　　昼食用弁当の直販化・・・・「食の都・大阪」にふさわしい多様な昼食用弁当を用意し、</a:t>
            </a:r>
            <a:endParaRPr lang="en-US" altLang="ja-JP" sz="1600" b="1" dirty="0">
              <a:solidFill>
                <a:schemeClr val="tx1"/>
              </a:solidFill>
            </a:endParaRPr>
          </a:p>
          <a:p>
            <a:pPr eaLnBrk="1" hangingPunct="1">
              <a:defRPr/>
            </a:pPr>
            <a:r>
              <a:rPr lang="ja-JP" altLang="en-US" sz="1600" b="1" dirty="0">
                <a:solidFill>
                  <a:schemeClr val="tx1"/>
                </a:solidFill>
              </a:rPr>
              <a:t>　　　　　　　　　　　　　　　　　　　　　　　　複数事業者の多彩なお弁当からインターネット等で</a:t>
            </a:r>
            <a:r>
              <a:rPr lang="ja-JP" altLang="en-US" sz="1600" b="1" dirty="0" smtClean="0">
                <a:solidFill>
                  <a:schemeClr val="tx1"/>
                </a:solidFill>
              </a:rPr>
              <a:t>予約</a:t>
            </a:r>
            <a:r>
              <a:rPr lang="ja-JP" altLang="en-US" sz="1600" b="1" dirty="0">
                <a:solidFill>
                  <a:schemeClr val="tx1"/>
                </a:solidFill>
              </a:rPr>
              <a:t>　　　　</a:t>
            </a:r>
            <a:endParaRPr lang="en-US" altLang="ja-JP" sz="1600" b="1" dirty="0">
              <a:solidFill>
                <a:schemeClr val="tx1"/>
              </a:solidFill>
            </a:endParaRPr>
          </a:p>
          <a:p>
            <a:pPr eaLnBrk="1" hangingPunct="1">
              <a:defRPr/>
            </a:pPr>
            <a:r>
              <a:rPr lang="ja-JP" altLang="en-US" sz="1600" b="1" dirty="0">
                <a:solidFill>
                  <a:schemeClr val="tx1"/>
                </a:solidFill>
              </a:rPr>
              <a:t>　　　　　　　　コンビニ機能の充実（文具販売、軽食販売、</a:t>
            </a:r>
            <a:r>
              <a:rPr lang="en-US" altLang="ja-JP" sz="1600" b="1" dirty="0">
                <a:solidFill>
                  <a:schemeClr val="tx1"/>
                </a:solidFill>
              </a:rPr>
              <a:t>ATM</a:t>
            </a:r>
            <a:r>
              <a:rPr lang="ja-JP" altLang="en-US" sz="1600" b="1" dirty="0" err="1">
                <a:solidFill>
                  <a:schemeClr val="tx1"/>
                </a:solidFill>
              </a:rPr>
              <a:t>、</a:t>
            </a:r>
            <a:r>
              <a:rPr lang="ja-JP" altLang="en-US" sz="1600" b="1" dirty="0">
                <a:solidFill>
                  <a:schemeClr val="tx1"/>
                </a:solidFill>
              </a:rPr>
              <a:t>複写サービス、ロッカー等）　　　　　　</a:t>
            </a:r>
            <a:endParaRPr lang="en-US" altLang="ja-JP" sz="1600" b="1" dirty="0">
              <a:solidFill>
                <a:schemeClr val="tx1"/>
              </a:solidFill>
            </a:endParaRPr>
          </a:p>
          <a:p>
            <a:pPr eaLnBrk="1" hangingPunct="1">
              <a:defRPr/>
            </a:pPr>
            <a:r>
              <a:rPr lang="ja-JP" altLang="en-US" sz="1600" b="1" dirty="0">
                <a:solidFill>
                  <a:schemeClr val="tx1"/>
                </a:solidFill>
              </a:rPr>
              <a:t>　　　　　　　　おみやげ販売・・・・・・・・・・コンビニでの直販、インターネットによる販売など</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 ③</a:t>
            </a:r>
            <a:r>
              <a:rPr lang="ja-JP" altLang="en-US" sz="1600" b="1" dirty="0">
                <a:solidFill>
                  <a:schemeClr val="tx1"/>
                </a:solidFill>
              </a:rPr>
              <a:t>その他</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エクスカーションメニュー</a:t>
            </a:r>
            <a:r>
              <a:rPr lang="ja-JP" altLang="en-US" sz="1600" b="1" dirty="0">
                <a:solidFill>
                  <a:schemeClr val="tx1"/>
                </a:solidFill>
              </a:rPr>
              <a:t>の開発</a:t>
            </a:r>
            <a:endParaRPr lang="en-US" altLang="ja-JP" sz="1600" b="1" dirty="0">
              <a:solidFill>
                <a:schemeClr val="tx1"/>
              </a:solidFill>
            </a:endParaRPr>
          </a:p>
          <a:p>
            <a:pPr eaLnBrk="1" hangingPunct="1">
              <a:defRPr/>
            </a:pPr>
            <a:r>
              <a:rPr lang="ja-JP" altLang="en-US" sz="1600" b="1" dirty="0">
                <a:solidFill>
                  <a:schemeClr val="tx1"/>
                </a:solidFill>
              </a:rPr>
              <a:t>　　　　　　　　ラウンジなどお客様の憩いのスペース創出</a:t>
            </a:r>
            <a:endParaRPr lang="en-US" altLang="ja-JP" sz="1600" b="1" dirty="0">
              <a:solidFill>
                <a:schemeClr val="tx1"/>
              </a:solidFill>
            </a:endParaRPr>
          </a:p>
          <a:p>
            <a:pPr eaLnBrk="1" hangingPunct="1">
              <a:defRPr/>
            </a:pPr>
            <a:r>
              <a:rPr lang="ja-JP" altLang="en-US" sz="1600" b="1" dirty="0" smtClean="0">
                <a:solidFill>
                  <a:schemeClr val="tx1"/>
                </a:solidFill>
              </a:rPr>
              <a:t>　　　　　　　　駐車場</a:t>
            </a:r>
            <a:r>
              <a:rPr lang="ja-JP" altLang="en-US" sz="1600" b="1" dirty="0">
                <a:solidFill>
                  <a:schemeClr val="tx1"/>
                </a:solidFill>
              </a:rPr>
              <a:t>利用率の向上・・・インターネットによる駐車場予約システム</a:t>
            </a:r>
            <a:r>
              <a:rPr lang="ja-JP" altLang="en-US" sz="1600" b="1" dirty="0" smtClean="0">
                <a:solidFill>
                  <a:schemeClr val="tx1"/>
                </a:solidFill>
              </a:rPr>
              <a:t>（</a:t>
            </a:r>
            <a:r>
              <a:rPr lang="en-US" altLang="ja-JP" sz="1600" b="1" dirty="0" err="1" smtClean="0">
                <a:solidFill>
                  <a:schemeClr val="tx1"/>
                </a:solidFill>
              </a:rPr>
              <a:t>akippa</a:t>
            </a:r>
            <a:r>
              <a:rPr lang="en-US" altLang="ja-JP" sz="1600" b="1" dirty="0" smtClean="0">
                <a:solidFill>
                  <a:schemeClr val="tx1"/>
                </a:solidFill>
              </a:rPr>
              <a:t>)</a:t>
            </a:r>
            <a:r>
              <a:rPr lang="ja-JP" altLang="en-US" sz="1600" b="1" dirty="0">
                <a:solidFill>
                  <a:schemeClr val="tx1"/>
                </a:solidFill>
              </a:rPr>
              <a:t>の活用</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広告</a:t>
            </a:r>
            <a:r>
              <a:rPr lang="ja-JP" altLang="en-US" sz="1600" b="1" dirty="0">
                <a:solidFill>
                  <a:schemeClr val="tx1"/>
                </a:solidFill>
              </a:rPr>
              <a:t>事業の検討　　等</a:t>
            </a:r>
            <a:endParaRPr lang="en-US" altLang="ja-JP" sz="1600" b="1" dirty="0">
              <a:solidFill>
                <a:schemeClr val="tx1"/>
              </a:solidFill>
            </a:endParaRPr>
          </a:p>
          <a:p>
            <a:pPr eaLnBrk="1" hangingPunct="1">
              <a:defRPr/>
            </a:pPr>
            <a:endParaRPr lang="en-US" altLang="ja-JP" sz="1600" b="1" dirty="0">
              <a:solidFill>
                <a:schemeClr val="tx1"/>
              </a:solidFill>
            </a:endParaRPr>
          </a:p>
          <a:p>
            <a:pPr eaLnBrk="1" hangingPunct="1">
              <a:defRPr/>
            </a:pPr>
            <a:endParaRPr lang="en-US" altLang="ja-JP" sz="1600" b="1" dirty="0">
              <a:solidFill>
                <a:schemeClr val="tx1"/>
              </a:solidFill>
            </a:endParaRPr>
          </a:p>
        </p:txBody>
      </p:sp>
      <p:sp>
        <p:nvSpPr>
          <p:cNvPr id="28676"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13</a:t>
            </a:r>
            <a:endParaRPr lang="ja-JP" altLang="en-US" sz="1800"/>
          </a:p>
        </p:txBody>
      </p:sp>
      <p:sp>
        <p:nvSpPr>
          <p:cNvPr id="5" name="テキスト ボックス 4"/>
          <p:cNvSpPr txBox="1"/>
          <p:nvPr/>
        </p:nvSpPr>
        <p:spPr>
          <a:xfrm>
            <a:off x="7156450" y="555625"/>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2/3</a:t>
            </a:r>
            <a:endParaRPr lang="ja-JP" altLang="en-US" sz="1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テキスト ボックス 18"/>
          <p:cNvSpPr>
            <a:spLocks noGrp="1" noChangeArrowheads="1"/>
          </p:cNvSpPr>
          <p:nvPr>
            <p:ph type="title"/>
          </p:nvPr>
        </p:nvSpPr>
        <p:spPr>
          <a:xfrm>
            <a:off x="0" y="141288"/>
            <a:ext cx="8958263" cy="460375"/>
          </a:xfrm>
          <a:noFill/>
        </p:spPr>
        <p:txBody>
          <a:bodyPr>
            <a:spAutoFit/>
          </a:bodyPr>
          <a:lstStyle/>
          <a:p>
            <a:pPr algn="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②</a:t>
            </a:r>
            <a:r>
              <a:rPr lang="en-US" altLang="ja-JP" sz="2400" smtClean="0">
                <a:latin typeface="HG丸ｺﾞｼｯｸM-PRO" panose="020F0600000000000000" pitchFamily="50" charset="-128"/>
                <a:ea typeface="HG丸ｺﾞｼｯｸM-PRO" panose="020F0600000000000000" pitchFamily="50" charset="-128"/>
              </a:rPr>
              <a:t>.</a:t>
            </a:r>
            <a:r>
              <a:rPr lang="ja-JP" altLang="en-US" sz="2400" smtClean="0">
                <a:latin typeface="HG丸ｺﾞｼｯｸM-PRO" panose="020F0600000000000000" pitchFamily="50" charset="-128"/>
                <a:ea typeface="HG丸ｺﾞｼｯｸM-PRO" panose="020F0600000000000000" pitchFamily="50" charset="-128"/>
              </a:rPr>
              <a:t>収益の最大化と会社の持続的成長により大阪の発展に貢献</a:t>
            </a:r>
          </a:p>
        </p:txBody>
      </p:sp>
      <p:sp>
        <p:nvSpPr>
          <p:cNvPr id="4" name="正方形/長方形 3"/>
          <p:cNvSpPr/>
          <p:nvPr/>
        </p:nvSpPr>
        <p:spPr>
          <a:xfrm>
            <a:off x="152400" y="846138"/>
            <a:ext cx="8928100" cy="5859462"/>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600" b="1" dirty="0" smtClean="0">
              <a:solidFill>
                <a:schemeClr val="tx1"/>
              </a:solidFill>
              <a:latin typeface="+mn-ea"/>
            </a:endParaRPr>
          </a:p>
          <a:p>
            <a:pPr eaLnBrk="1" hangingPunct="1">
              <a:defRPr/>
            </a:pPr>
            <a:r>
              <a:rPr lang="ja-JP" altLang="en-US" sz="1600" b="1" dirty="0" smtClean="0">
                <a:solidFill>
                  <a:schemeClr val="tx1"/>
                </a:solidFill>
                <a:latin typeface="+mn-ea"/>
              </a:rPr>
              <a:t>２．料金</a:t>
            </a:r>
            <a:r>
              <a:rPr lang="ja-JP" altLang="en-US" sz="1600" b="1" dirty="0">
                <a:solidFill>
                  <a:schemeClr val="tx1"/>
                </a:solidFill>
                <a:latin typeface="+mn-ea"/>
              </a:rPr>
              <a:t>体系の検討</a:t>
            </a:r>
            <a:endParaRPr lang="en-US" altLang="ja-JP" sz="1600" b="1" dirty="0">
              <a:solidFill>
                <a:schemeClr val="tx1"/>
              </a:solidFill>
              <a:latin typeface="+mn-ea"/>
            </a:endParaRPr>
          </a:p>
          <a:p>
            <a:pPr eaLnBrk="1" hangingPunct="1">
              <a:defRPr/>
            </a:pPr>
            <a:r>
              <a:rPr lang="ja-JP" altLang="en-US" sz="1600" b="1" dirty="0">
                <a:solidFill>
                  <a:schemeClr val="tx1"/>
                </a:solidFill>
              </a:rPr>
              <a:t>　　　次の利用料金について、大阪府と協議の上、最適な料金の設定を</a:t>
            </a:r>
            <a:r>
              <a:rPr lang="ja-JP" altLang="en-US" sz="1600" b="1" dirty="0" smtClean="0">
                <a:solidFill>
                  <a:schemeClr val="tx1"/>
                </a:solidFill>
              </a:rPr>
              <a:t>行います（新</a:t>
            </a:r>
            <a:r>
              <a:rPr lang="ja-JP" altLang="en-US" sz="1600" b="1" dirty="0">
                <a:solidFill>
                  <a:schemeClr val="tx1"/>
                </a:solidFill>
              </a:rPr>
              <a:t>）</a:t>
            </a:r>
            <a:endParaRPr lang="en-US" altLang="ja-JP" sz="1600" b="1" dirty="0">
              <a:solidFill>
                <a:schemeClr val="tx1"/>
              </a:solidFill>
            </a:endParaRPr>
          </a:p>
          <a:p>
            <a:pPr eaLnBrk="1" hangingPunct="1">
              <a:defRPr/>
            </a:pPr>
            <a:r>
              <a:rPr lang="ja-JP" altLang="en-US" sz="1600" b="1" dirty="0" smtClean="0">
                <a:solidFill>
                  <a:schemeClr val="tx1"/>
                </a:solidFill>
              </a:rPr>
              <a:t>（１）会場</a:t>
            </a:r>
            <a:r>
              <a:rPr lang="ja-JP" altLang="en-US" sz="1600" b="1" dirty="0">
                <a:solidFill>
                  <a:schemeClr val="tx1"/>
                </a:solidFill>
              </a:rPr>
              <a:t>利用・・・①時間区分の再検討</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一日</a:t>
            </a:r>
            <a:r>
              <a:rPr lang="ja-JP" altLang="en-US" sz="1600" b="1" dirty="0">
                <a:solidFill>
                  <a:schemeClr val="tx1"/>
                </a:solidFill>
              </a:rPr>
              <a:t>三区分制の検討、「任意の</a:t>
            </a:r>
            <a:r>
              <a:rPr lang="en-US" altLang="ja-JP" sz="1600" b="1" dirty="0">
                <a:solidFill>
                  <a:schemeClr val="tx1"/>
                </a:solidFill>
              </a:rPr>
              <a:t>3</a:t>
            </a:r>
            <a:r>
              <a:rPr lang="ja-JP" altLang="en-US" sz="1600" b="1" dirty="0">
                <a:solidFill>
                  <a:schemeClr val="tx1"/>
                </a:solidFill>
              </a:rPr>
              <a:t>時間」利用の廃止・制限検討等</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②</a:t>
            </a:r>
            <a:r>
              <a:rPr lang="ja-JP" altLang="en-US" sz="1600" b="1" dirty="0">
                <a:solidFill>
                  <a:schemeClr val="tx1"/>
                </a:solidFill>
              </a:rPr>
              <a:t>プラザ・ホワイエ料金の見直し</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興行</a:t>
            </a:r>
            <a:r>
              <a:rPr lang="ja-JP" altLang="en-US" sz="1600" b="1" dirty="0">
                <a:solidFill>
                  <a:schemeClr val="tx1"/>
                </a:solidFill>
              </a:rPr>
              <a:t>等で物販に使用する場合の料金の検討</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③</a:t>
            </a:r>
            <a:r>
              <a:rPr lang="ja-JP" altLang="en-US" sz="1600" b="1" dirty="0">
                <a:solidFill>
                  <a:schemeClr val="tx1"/>
                </a:solidFill>
              </a:rPr>
              <a:t>閑散期の割引料金制度導入（再掲</a:t>
            </a:r>
            <a:r>
              <a:rPr lang="ja-JP" altLang="en-US" sz="1600" b="1" dirty="0" smtClean="0">
                <a:solidFill>
                  <a:schemeClr val="tx1"/>
                </a:solidFill>
              </a:rPr>
              <a:t>）</a:t>
            </a:r>
            <a:endParaRPr lang="en-US" altLang="ja-JP" sz="1600" b="1" dirty="0">
              <a:solidFill>
                <a:schemeClr val="tx1"/>
              </a:solidFill>
            </a:endParaRPr>
          </a:p>
          <a:p>
            <a:pPr eaLnBrk="1" hangingPunct="1">
              <a:defRPr/>
            </a:pPr>
            <a:r>
              <a:rPr lang="ja-JP" altLang="en-US" sz="1600" b="1" dirty="0" smtClean="0">
                <a:solidFill>
                  <a:schemeClr val="tx1"/>
                </a:solidFill>
              </a:rPr>
              <a:t>（２）備品</a:t>
            </a:r>
            <a:r>
              <a:rPr lang="ja-JP" altLang="en-US" sz="1600" b="1" dirty="0">
                <a:solidFill>
                  <a:schemeClr val="tx1"/>
                </a:solidFill>
              </a:rPr>
              <a:t>利用・・・個別料金設定方式を弾力化（個別品名方式からカテゴリー別方式に変更）</a:t>
            </a:r>
            <a:endParaRPr lang="en-US" altLang="ja-JP" sz="1600" b="1" dirty="0">
              <a:solidFill>
                <a:schemeClr val="tx1"/>
              </a:solidFill>
            </a:endParaRPr>
          </a:p>
          <a:p>
            <a:pPr eaLnBrk="1" hangingPunct="1">
              <a:defRPr/>
            </a:pPr>
            <a:endParaRPr lang="en-US" altLang="ja-JP" sz="1600" b="1" dirty="0">
              <a:solidFill>
                <a:schemeClr val="tx1"/>
              </a:solidFill>
            </a:endParaRPr>
          </a:p>
          <a:p>
            <a:pPr eaLnBrk="1" hangingPunct="1">
              <a:defRPr/>
            </a:pPr>
            <a:r>
              <a:rPr lang="ja-JP" altLang="en-US" sz="1600" b="1" dirty="0" smtClean="0">
                <a:solidFill>
                  <a:schemeClr val="tx1"/>
                </a:solidFill>
              </a:rPr>
              <a:t>３</a:t>
            </a:r>
            <a:r>
              <a:rPr lang="ja-JP" altLang="en-US" sz="1600" b="1" dirty="0">
                <a:solidFill>
                  <a:schemeClr val="tx1"/>
                </a:solidFill>
              </a:rPr>
              <a:t>．</a:t>
            </a:r>
            <a:r>
              <a:rPr lang="ja-JP" altLang="en-US" sz="1600" b="1" dirty="0" smtClean="0">
                <a:solidFill>
                  <a:schemeClr val="tx1"/>
                </a:solidFill>
              </a:rPr>
              <a:t>経費</a:t>
            </a:r>
            <a:r>
              <a:rPr lang="ja-JP" altLang="en-US" sz="1600" b="1" dirty="0">
                <a:solidFill>
                  <a:schemeClr val="tx1"/>
                </a:solidFill>
              </a:rPr>
              <a:t>の削減～年間</a:t>
            </a:r>
            <a:r>
              <a:rPr lang="en-US" altLang="ja-JP" sz="1600" b="1" dirty="0">
                <a:solidFill>
                  <a:schemeClr val="tx1"/>
                </a:solidFill>
              </a:rPr>
              <a:t>50,000</a:t>
            </a:r>
            <a:r>
              <a:rPr lang="ja-JP" altLang="en-US" sz="1600" b="1" dirty="0">
                <a:solidFill>
                  <a:schemeClr val="tx1"/>
                </a:solidFill>
              </a:rPr>
              <a:t>千円の効果～</a:t>
            </a:r>
            <a:endParaRPr lang="en-US" altLang="ja-JP" sz="1600" b="1" dirty="0">
              <a:solidFill>
                <a:schemeClr val="tx1"/>
              </a:solidFill>
            </a:endParaRPr>
          </a:p>
          <a:p>
            <a:pPr eaLnBrk="1" hangingPunct="1">
              <a:defRPr/>
            </a:pPr>
            <a:r>
              <a:rPr lang="ja-JP" altLang="en-US" sz="1600" b="1" dirty="0" smtClean="0">
                <a:solidFill>
                  <a:schemeClr val="tx1"/>
                </a:solidFill>
              </a:rPr>
              <a:t>（１</a:t>
            </a:r>
            <a:r>
              <a:rPr lang="ja-JP" altLang="en-US" sz="1600" b="1" dirty="0">
                <a:solidFill>
                  <a:schemeClr val="tx1"/>
                </a:solidFill>
              </a:rPr>
              <a:t>）</a:t>
            </a:r>
            <a:r>
              <a:rPr lang="ja-JP" altLang="en-US" sz="1600" b="1" dirty="0" smtClean="0">
                <a:solidFill>
                  <a:schemeClr val="tx1"/>
                </a:solidFill>
              </a:rPr>
              <a:t>水道</a:t>
            </a:r>
            <a:r>
              <a:rPr lang="ja-JP" altLang="en-US" sz="1600" b="1" dirty="0">
                <a:solidFill>
                  <a:schemeClr val="tx1"/>
                </a:solidFill>
              </a:rPr>
              <a:t>光熱費の縮減（年間</a:t>
            </a:r>
            <a:r>
              <a:rPr lang="en-US" altLang="ja-JP" sz="1600" b="1" dirty="0">
                <a:solidFill>
                  <a:schemeClr val="tx1"/>
                </a:solidFill>
              </a:rPr>
              <a:t>15,000</a:t>
            </a:r>
            <a:r>
              <a:rPr lang="ja-JP" altLang="en-US" sz="1600" b="1" dirty="0">
                <a:solidFill>
                  <a:schemeClr val="tx1"/>
                </a:solidFill>
              </a:rPr>
              <a:t>千円）</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電気・ガス使用量の節減及び電気・ガスの一括調達により水道光熱水費を縮減</a:t>
            </a:r>
            <a:endParaRPr lang="en-US" altLang="ja-JP" sz="1600" b="1" dirty="0">
              <a:solidFill>
                <a:schemeClr val="tx1"/>
              </a:solidFill>
            </a:endParaRPr>
          </a:p>
          <a:p>
            <a:pPr eaLnBrk="1" hangingPunct="1">
              <a:defRPr/>
            </a:pPr>
            <a:r>
              <a:rPr lang="ja-JP" altLang="en-US" sz="1600" b="1" dirty="0" smtClean="0">
                <a:solidFill>
                  <a:schemeClr val="tx1"/>
                </a:solidFill>
              </a:rPr>
              <a:t>（２</a:t>
            </a:r>
            <a:r>
              <a:rPr lang="ja-JP" altLang="en-US" sz="1600" b="1" dirty="0">
                <a:solidFill>
                  <a:schemeClr val="tx1"/>
                </a:solidFill>
              </a:rPr>
              <a:t>）</a:t>
            </a:r>
            <a:r>
              <a:rPr lang="ja-JP" altLang="en-US" sz="1600" b="1" dirty="0" smtClean="0">
                <a:solidFill>
                  <a:schemeClr val="tx1"/>
                </a:solidFill>
              </a:rPr>
              <a:t>労働</a:t>
            </a:r>
            <a:r>
              <a:rPr lang="ja-JP" altLang="en-US" sz="1600" b="1" dirty="0">
                <a:solidFill>
                  <a:schemeClr val="tx1"/>
                </a:solidFill>
              </a:rPr>
              <a:t>生産性の</a:t>
            </a:r>
            <a:r>
              <a:rPr lang="ja-JP" altLang="en-US" sz="1600" b="1" dirty="0" smtClean="0">
                <a:solidFill>
                  <a:schemeClr val="tx1"/>
                </a:solidFill>
              </a:rPr>
              <a:t>向上</a:t>
            </a:r>
            <a:r>
              <a:rPr lang="ja-JP" altLang="en-US" sz="1600" b="1" dirty="0">
                <a:solidFill>
                  <a:schemeClr val="tx1"/>
                </a:solidFill>
              </a:rPr>
              <a:t>（年間</a:t>
            </a:r>
            <a:r>
              <a:rPr lang="en-US" altLang="ja-JP" sz="1600" b="1" dirty="0">
                <a:solidFill>
                  <a:schemeClr val="tx1"/>
                </a:solidFill>
              </a:rPr>
              <a:t>20,000</a:t>
            </a:r>
            <a:r>
              <a:rPr lang="ja-JP" altLang="en-US" sz="1600" b="1" dirty="0">
                <a:solidFill>
                  <a:schemeClr val="tx1"/>
                </a:solidFill>
              </a:rPr>
              <a:t>千円）</a:t>
            </a:r>
            <a:endParaRPr lang="en-US" altLang="ja-JP" sz="1600" b="1" dirty="0">
              <a:solidFill>
                <a:schemeClr val="tx1"/>
              </a:solidFill>
            </a:endParaRPr>
          </a:p>
          <a:p>
            <a:pPr eaLnBrk="1" hangingPunct="1">
              <a:defRPr/>
            </a:pPr>
            <a:r>
              <a:rPr lang="ja-JP" altLang="en-US" sz="1600" b="1" dirty="0">
                <a:solidFill>
                  <a:schemeClr val="tx1"/>
                </a:solidFill>
              </a:rPr>
              <a:t>　　　　</a:t>
            </a:r>
            <a:r>
              <a:rPr lang="en-US" altLang="ja-JP" sz="1600" b="1" dirty="0" smtClean="0">
                <a:solidFill>
                  <a:schemeClr val="tx1"/>
                </a:solidFill>
              </a:rPr>
              <a:t>IT</a:t>
            </a:r>
            <a:r>
              <a:rPr lang="ja-JP" altLang="en-US" sz="1600" b="1" dirty="0">
                <a:solidFill>
                  <a:schemeClr val="tx1"/>
                </a:solidFill>
              </a:rPr>
              <a:t>投資や業務プロセスの見直しによる効率化、研修等による社員の能力向上等により</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社員</a:t>
            </a:r>
            <a:r>
              <a:rPr lang="ja-JP" altLang="en-US" sz="1600" b="1" dirty="0">
                <a:solidFill>
                  <a:schemeClr val="tx1"/>
                </a:solidFill>
              </a:rPr>
              <a:t>一人当たりの労働生産性を向上</a:t>
            </a:r>
            <a:endParaRPr lang="en-US" altLang="ja-JP" sz="1600" b="1" dirty="0">
              <a:solidFill>
                <a:schemeClr val="tx1"/>
              </a:solidFill>
            </a:endParaRPr>
          </a:p>
          <a:p>
            <a:pPr eaLnBrk="1" hangingPunct="1">
              <a:defRPr/>
            </a:pPr>
            <a:r>
              <a:rPr lang="ja-JP" altLang="en-US" sz="1600" b="1" dirty="0" smtClean="0">
                <a:solidFill>
                  <a:schemeClr val="tx1"/>
                </a:solidFill>
              </a:rPr>
              <a:t>（３</a:t>
            </a:r>
            <a:r>
              <a:rPr lang="ja-JP" altLang="en-US" sz="1600" b="1" dirty="0">
                <a:solidFill>
                  <a:schemeClr val="tx1"/>
                </a:solidFill>
              </a:rPr>
              <a:t>）</a:t>
            </a:r>
            <a:r>
              <a:rPr lang="ja-JP" altLang="en-US" sz="1600" b="1" dirty="0" smtClean="0">
                <a:solidFill>
                  <a:schemeClr val="tx1"/>
                </a:solidFill>
              </a:rPr>
              <a:t>戦略的</a:t>
            </a:r>
            <a:r>
              <a:rPr lang="ja-JP" altLang="en-US" sz="1600" b="1" dirty="0">
                <a:solidFill>
                  <a:schemeClr val="tx1"/>
                </a:solidFill>
              </a:rPr>
              <a:t>調達の実施（年間</a:t>
            </a:r>
            <a:r>
              <a:rPr lang="en-US" altLang="ja-JP" sz="1600" b="1" dirty="0">
                <a:solidFill>
                  <a:schemeClr val="tx1"/>
                </a:solidFill>
              </a:rPr>
              <a:t>15,000</a:t>
            </a:r>
            <a:r>
              <a:rPr lang="ja-JP" altLang="en-US" sz="1600" b="1" dirty="0">
                <a:solidFill>
                  <a:schemeClr val="tx1"/>
                </a:solidFill>
              </a:rPr>
              <a:t>千円）</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複数</a:t>
            </a:r>
            <a:r>
              <a:rPr lang="ja-JP" altLang="en-US" sz="1600" b="1" dirty="0">
                <a:solidFill>
                  <a:schemeClr val="tx1"/>
                </a:solidFill>
              </a:rPr>
              <a:t>工事の一括発注、複数年度契約の活用</a:t>
            </a:r>
            <a:endParaRPr lang="en-US" altLang="ja-JP" sz="1600" b="1" dirty="0">
              <a:solidFill>
                <a:schemeClr val="tx1"/>
              </a:solidFill>
            </a:endParaRPr>
          </a:p>
          <a:p>
            <a:pPr eaLnBrk="1" hangingPunct="1">
              <a:defRPr/>
            </a:pPr>
            <a:endParaRPr lang="en-US" altLang="ja-JP" sz="1600" b="1" dirty="0">
              <a:solidFill>
                <a:schemeClr val="tx1"/>
              </a:solidFill>
            </a:endParaRPr>
          </a:p>
        </p:txBody>
      </p:sp>
      <p:sp>
        <p:nvSpPr>
          <p:cNvPr id="29700"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14</a:t>
            </a:r>
            <a:endParaRPr lang="ja-JP" altLang="en-US" sz="1800"/>
          </a:p>
        </p:txBody>
      </p:sp>
      <p:sp>
        <p:nvSpPr>
          <p:cNvPr id="5" name="テキスト ボックス 4"/>
          <p:cNvSpPr txBox="1"/>
          <p:nvPr/>
        </p:nvSpPr>
        <p:spPr>
          <a:xfrm>
            <a:off x="7200900" y="569913"/>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3/3</a:t>
            </a:r>
            <a:endParaRPr lang="ja-JP" altLang="en-US" sz="1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4"/>
          <p:cNvSpPr>
            <a:spLocks noGrp="1"/>
          </p:cNvSpPr>
          <p:nvPr>
            <p:ph type="title"/>
          </p:nvPr>
        </p:nvSpPr>
        <p:spPr>
          <a:xfrm>
            <a:off x="1116013" y="260350"/>
            <a:ext cx="6840537" cy="669925"/>
          </a:xfrm>
        </p:spPr>
        <p:txBody>
          <a:bodyPr/>
          <a:lstStyle/>
          <a:p>
            <a:pPr algn="l"/>
            <a:r>
              <a:rPr lang="en-US" altLang="ja-JP" sz="2400" smtClean="0">
                <a:solidFill>
                  <a:srgbClr val="000000"/>
                </a:solidFill>
                <a:latin typeface="HG丸ｺﾞｼｯｸM-PRO" panose="020F0600000000000000" pitchFamily="50" charset="-128"/>
                <a:ea typeface="HG丸ｺﾞｼｯｸM-PRO" panose="020F0600000000000000" pitchFamily="50" charset="-128"/>
              </a:rPr>
              <a:t>4-</a:t>
            </a:r>
            <a:r>
              <a:rPr lang="ja-JP" altLang="en-US" sz="2400" smtClean="0">
                <a:solidFill>
                  <a:srgbClr val="000000"/>
                </a:solidFill>
                <a:latin typeface="HG丸ｺﾞｼｯｸM-PRO" panose="020F0600000000000000" pitchFamily="50" charset="-128"/>
                <a:ea typeface="HG丸ｺﾞｼｯｸM-PRO" panose="020F0600000000000000" pitchFamily="50" charset="-128"/>
              </a:rPr>
              <a:t>②．</a:t>
            </a:r>
            <a:r>
              <a:rPr lang="ja-JP" altLang="en-US" sz="2400" smtClean="0">
                <a:latin typeface="HG丸ｺﾞｼｯｸM-PRO" panose="020F0600000000000000" pitchFamily="50" charset="-128"/>
                <a:ea typeface="HG丸ｺﾞｼｯｸM-PRO" panose="020F0600000000000000" pitchFamily="50" charset="-128"/>
              </a:rPr>
              <a:t>収益の最大化と会社の持続的成長により</a:t>
            </a:r>
            <a:r>
              <a:rPr lang="en-US" altLang="ja-JP" sz="2400" smtClean="0">
                <a:latin typeface="HG丸ｺﾞｼｯｸM-PRO" panose="020F0600000000000000" pitchFamily="50" charset="-128"/>
                <a:ea typeface="HG丸ｺﾞｼｯｸM-PRO" panose="020F0600000000000000" pitchFamily="50" charset="-128"/>
              </a:rPr>
              <a:t/>
            </a:r>
            <a:br>
              <a:rPr lang="en-US" altLang="ja-JP" sz="2400" smtClean="0">
                <a:latin typeface="HG丸ｺﾞｼｯｸM-PRO" panose="020F0600000000000000" pitchFamily="50" charset="-128"/>
                <a:ea typeface="HG丸ｺﾞｼｯｸM-PRO" panose="020F0600000000000000" pitchFamily="50" charset="-128"/>
              </a:rPr>
            </a:br>
            <a:r>
              <a:rPr lang="ja-JP" altLang="en-US" sz="2400" smtClean="0">
                <a:latin typeface="HG丸ｺﾞｼｯｸM-PRO" panose="020F0600000000000000" pitchFamily="50" charset="-128"/>
                <a:ea typeface="HG丸ｺﾞｼｯｸM-PRO" panose="020F0600000000000000" pitchFamily="50" charset="-128"/>
              </a:rPr>
              <a:t>　　　大阪の発展に貢献</a:t>
            </a:r>
            <a:r>
              <a:rPr lang="ja-JP" altLang="en-US" sz="2400" smtClean="0">
                <a:solidFill>
                  <a:srgbClr val="000000"/>
                </a:solidFill>
                <a:latin typeface="HG丸ｺﾞｼｯｸM-PRO" panose="020F0600000000000000" pitchFamily="50" charset="-128"/>
                <a:ea typeface="HG丸ｺﾞｼｯｸM-PRO" panose="020F0600000000000000" pitchFamily="50" charset="-128"/>
              </a:rPr>
              <a:t>（数値目標</a:t>
            </a:r>
            <a:r>
              <a:rPr lang="en-US" altLang="ja-JP" sz="2400" smtClean="0">
                <a:solidFill>
                  <a:srgbClr val="000000"/>
                </a:solidFill>
                <a:latin typeface="HG丸ｺﾞｼｯｸM-PRO" panose="020F0600000000000000" pitchFamily="50" charset="-128"/>
                <a:ea typeface="HG丸ｺﾞｼｯｸM-PRO" panose="020F0600000000000000" pitchFamily="50" charset="-128"/>
              </a:rPr>
              <a:t>1/2</a:t>
            </a:r>
            <a:r>
              <a:rPr lang="ja-JP" altLang="en-US" sz="2400" smtClean="0">
                <a:solidFill>
                  <a:srgbClr val="000000"/>
                </a:solidFill>
                <a:latin typeface="HG丸ｺﾞｼｯｸM-PRO" panose="020F0600000000000000" pitchFamily="50" charset="-128"/>
                <a:ea typeface="HG丸ｺﾞｼｯｸM-PRO" panose="020F0600000000000000" pitchFamily="50" charset="-128"/>
              </a:rPr>
              <a:t>）</a:t>
            </a:r>
            <a:endParaRPr lang="ja-JP" altLang="en-US" sz="2400" smtClean="0">
              <a:latin typeface="HG丸ｺﾞｼｯｸM-PRO" panose="020F0600000000000000" pitchFamily="50" charset="-128"/>
              <a:ea typeface="HG丸ｺﾞｼｯｸM-PRO" panose="020F0600000000000000" pitchFamily="50" charset="-128"/>
            </a:endParaRPr>
          </a:p>
        </p:txBody>
      </p:sp>
      <p:sp>
        <p:nvSpPr>
          <p:cNvPr id="30723" name="テキスト ボックス 3"/>
          <p:cNvSpPr txBox="1">
            <a:spLocks noChangeArrowheads="1"/>
          </p:cNvSpPr>
          <p:nvPr/>
        </p:nvSpPr>
        <p:spPr bwMode="auto">
          <a:xfrm>
            <a:off x="8704263" y="6478588"/>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15</a:t>
            </a:r>
            <a:endParaRPr lang="ja-JP" altLang="en-US" sz="1800">
              <a:solidFill>
                <a:srgbClr val="000000"/>
              </a:solidFill>
            </a:endParaRPr>
          </a:p>
        </p:txBody>
      </p:sp>
      <p:graphicFrame>
        <p:nvGraphicFramePr>
          <p:cNvPr id="2" name="グラフ 5"/>
          <p:cNvGraphicFramePr>
            <a:graphicFrameLocks/>
          </p:cNvGraphicFramePr>
          <p:nvPr>
            <p:extLst>
              <p:ext uri="{D42A27DB-BD31-4B8C-83A1-F6EECF244321}">
                <p14:modId xmlns:p14="http://schemas.microsoft.com/office/powerpoint/2010/main" val="4158863862"/>
              </p:ext>
            </p:extLst>
          </p:nvPr>
        </p:nvGraphicFramePr>
        <p:xfrm>
          <a:off x="801688" y="1398588"/>
          <a:ext cx="7388225" cy="4833937"/>
        </p:xfrm>
        <a:graphic>
          <a:graphicData uri="http://schemas.openxmlformats.org/drawingml/2006/chart">
            <c:chart xmlns:c="http://schemas.openxmlformats.org/drawingml/2006/chart" xmlns:r="http://schemas.openxmlformats.org/officeDocument/2006/relationships" r:id="rId3"/>
          </a:graphicData>
        </a:graphic>
      </p:graphicFrame>
      <p:sp>
        <p:nvSpPr>
          <p:cNvPr id="30725" name="テキスト ボックス 8"/>
          <p:cNvSpPr txBox="1">
            <a:spLocks noChangeArrowheads="1"/>
          </p:cNvSpPr>
          <p:nvPr/>
        </p:nvSpPr>
        <p:spPr bwMode="auto">
          <a:xfrm>
            <a:off x="1087381" y="1733677"/>
            <a:ext cx="109401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dirty="0" smtClean="0">
                <a:latin typeface="HG丸ｺﾞｼｯｸM-PRO" panose="020F0600000000000000" pitchFamily="50" charset="-128"/>
                <a:ea typeface="HG丸ｺﾞｼｯｸM-PRO" panose="020F0600000000000000" pitchFamily="50" charset="-128"/>
              </a:rPr>
              <a:t>　百万円</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1547664" y="2591986"/>
            <a:ext cx="864096" cy="42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dirty="0" smtClean="0">
                <a:solidFill>
                  <a:schemeClr val="tx1">
                    <a:lumMod val="95000"/>
                    <a:lumOff val="5000"/>
                  </a:schemeClr>
                </a:solidFill>
              </a:rPr>
              <a:t>（実績見込）</a:t>
            </a:r>
            <a:endParaRPr lang="ja-JP" sz="10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コンテンツ プレースホルダー 7"/>
          <p:cNvGraphicFramePr>
            <a:graphicFrameLocks noGrp="1"/>
          </p:cNvGraphicFramePr>
          <p:nvPr>
            <p:ph idx="1"/>
            <p:extLst>
              <p:ext uri="{D42A27DB-BD31-4B8C-83A1-F6EECF244321}">
                <p14:modId xmlns:p14="http://schemas.microsoft.com/office/powerpoint/2010/main" val="3602926395"/>
              </p:ext>
            </p:extLst>
          </p:nvPr>
        </p:nvGraphicFramePr>
        <p:xfrm>
          <a:off x="4716460" y="1468438"/>
          <a:ext cx="4035425" cy="4331356"/>
        </p:xfrm>
        <a:graphic>
          <a:graphicData uri="http://schemas.openxmlformats.org/drawingml/2006/chart">
            <c:chart xmlns:c="http://schemas.openxmlformats.org/drawingml/2006/chart" xmlns:r="http://schemas.openxmlformats.org/officeDocument/2006/relationships" r:id="rId3"/>
          </a:graphicData>
        </a:graphic>
      </p:graphicFrame>
      <p:sp>
        <p:nvSpPr>
          <p:cNvPr id="32771" name="タイトル 4"/>
          <p:cNvSpPr>
            <a:spLocks noGrp="1"/>
          </p:cNvSpPr>
          <p:nvPr>
            <p:ph type="title"/>
          </p:nvPr>
        </p:nvSpPr>
        <p:spPr/>
        <p:txBody>
          <a:bodyPr/>
          <a:lstStyle/>
          <a:p>
            <a:pPr algn="l"/>
            <a:r>
              <a:rPr lang="en-US" altLang="ja-JP" sz="2400" dirty="0" smtClean="0">
                <a:solidFill>
                  <a:srgbClr val="000000"/>
                </a:solidFill>
                <a:latin typeface="HG丸ｺﾞｼｯｸM-PRO" panose="020F0600000000000000" pitchFamily="50" charset="-128"/>
                <a:ea typeface="HG丸ｺﾞｼｯｸM-PRO" panose="020F0600000000000000" pitchFamily="50" charset="-128"/>
              </a:rPr>
              <a:t>4-</a:t>
            </a:r>
            <a:r>
              <a:rPr lang="ja-JP" altLang="en-US" sz="2400" dirty="0" smtClean="0">
                <a:solidFill>
                  <a:srgbClr val="000000"/>
                </a:solidFill>
                <a:latin typeface="HG丸ｺﾞｼｯｸM-PRO" panose="020F0600000000000000" pitchFamily="50" charset="-128"/>
                <a:ea typeface="HG丸ｺﾞｼｯｸM-PRO" panose="020F0600000000000000" pitchFamily="50" charset="-128"/>
              </a:rPr>
              <a:t>②．</a:t>
            </a:r>
            <a:r>
              <a:rPr lang="ja-JP" altLang="en-US" sz="2400" dirty="0" smtClean="0">
                <a:latin typeface="HG丸ｺﾞｼｯｸM-PRO" panose="020F0600000000000000" pitchFamily="50" charset="-128"/>
                <a:ea typeface="HG丸ｺﾞｼｯｸM-PRO" panose="020F0600000000000000" pitchFamily="50" charset="-128"/>
              </a:rPr>
              <a:t>収益の最大化と会社の持続的成長により</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　　　大阪の発展に貢献</a:t>
            </a:r>
            <a:r>
              <a:rPr lang="ja-JP" altLang="en-US" sz="2400" dirty="0" smtClean="0">
                <a:solidFill>
                  <a:srgbClr val="000000"/>
                </a:solidFill>
                <a:latin typeface="HG丸ｺﾞｼｯｸM-PRO" panose="020F0600000000000000" pitchFamily="50" charset="-128"/>
                <a:ea typeface="HG丸ｺﾞｼｯｸM-PRO" panose="020F0600000000000000" pitchFamily="50" charset="-128"/>
              </a:rPr>
              <a:t>（数値目標</a:t>
            </a:r>
            <a:r>
              <a:rPr lang="en-US" altLang="ja-JP" sz="2400" dirty="0" smtClean="0">
                <a:solidFill>
                  <a:srgbClr val="000000"/>
                </a:solidFill>
                <a:latin typeface="HG丸ｺﾞｼｯｸM-PRO" panose="020F0600000000000000" pitchFamily="50" charset="-128"/>
                <a:ea typeface="HG丸ｺﾞｼｯｸM-PRO" panose="020F0600000000000000" pitchFamily="50" charset="-128"/>
              </a:rPr>
              <a:t>2/2</a:t>
            </a:r>
            <a:r>
              <a:rPr lang="ja-JP" altLang="en-US" sz="2400" dirty="0" smtClean="0">
                <a:solidFill>
                  <a:srgbClr val="000000"/>
                </a:solidFill>
                <a:latin typeface="HG丸ｺﾞｼｯｸM-PRO" panose="020F0600000000000000" pitchFamily="50" charset="-128"/>
                <a:ea typeface="HG丸ｺﾞｼｯｸM-PRO" panose="020F0600000000000000" pitchFamily="50" charset="-128"/>
              </a:rPr>
              <a:t>）</a:t>
            </a:r>
            <a:endParaRPr lang="ja-JP" altLang="en-US" sz="2400" dirty="0" smtClean="0">
              <a:latin typeface="HG丸ｺﾞｼｯｸM-PRO" panose="020F0600000000000000" pitchFamily="50" charset="-128"/>
              <a:ea typeface="HG丸ｺﾞｼｯｸM-PRO" panose="020F0600000000000000" pitchFamily="50" charset="-128"/>
            </a:endParaRPr>
          </a:p>
        </p:txBody>
      </p:sp>
      <p:sp>
        <p:nvSpPr>
          <p:cNvPr id="32772" name="テキスト ボックス 3"/>
          <p:cNvSpPr txBox="1">
            <a:spLocks noChangeArrowheads="1"/>
          </p:cNvSpPr>
          <p:nvPr/>
        </p:nvSpPr>
        <p:spPr bwMode="auto">
          <a:xfrm>
            <a:off x="8704263" y="6478588"/>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16</a:t>
            </a:r>
            <a:endParaRPr lang="ja-JP" altLang="en-US" sz="1800">
              <a:solidFill>
                <a:srgbClr val="000000"/>
              </a:solidFill>
            </a:endParaRPr>
          </a:p>
        </p:txBody>
      </p:sp>
      <p:graphicFrame>
        <p:nvGraphicFramePr>
          <p:cNvPr id="2" name="グラフ 12"/>
          <p:cNvGraphicFramePr>
            <a:graphicFrameLocks/>
          </p:cNvGraphicFramePr>
          <p:nvPr>
            <p:extLst>
              <p:ext uri="{D42A27DB-BD31-4B8C-83A1-F6EECF244321}">
                <p14:modId xmlns:p14="http://schemas.microsoft.com/office/powerpoint/2010/main" val="4020652116"/>
              </p:ext>
            </p:extLst>
          </p:nvPr>
        </p:nvGraphicFramePr>
        <p:xfrm>
          <a:off x="684213" y="1468438"/>
          <a:ext cx="3627437" cy="4768850"/>
        </p:xfrm>
        <a:graphic>
          <a:graphicData uri="http://schemas.openxmlformats.org/drawingml/2006/chart">
            <c:chart xmlns:c="http://schemas.openxmlformats.org/drawingml/2006/chart" xmlns:r="http://schemas.openxmlformats.org/officeDocument/2006/relationships" r:id="rId4"/>
          </a:graphicData>
        </a:graphic>
      </p:graphicFrame>
      <p:sp>
        <p:nvSpPr>
          <p:cNvPr id="32774" name="テキスト ボックス 1"/>
          <p:cNvSpPr txBox="1">
            <a:spLocks noChangeArrowheads="1"/>
          </p:cNvSpPr>
          <p:nvPr/>
        </p:nvSpPr>
        <p:spPr bwMode="auto">
          <a:xfrm>
            <a:off x="4860156" y="1628800"/>
            <a:ext cx="431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00"/>
              <a:t>％</a:t>
            </a:r>
          </a:p>
        </p:txBody>
      </p:sp>
      <p:sp>
        <p:nvSpPr>
          <p:cNvPr id="7" name="正方形/長方形 6"/>
          <p:cNvSpPr/>
          <p:nvPr/>
        </p:nvSpPr>
        <p:spPr>
          <a:xfrm>
            <a:off x="5076056" y="3432685"/>
            <a:ext cx="1655756" cy="42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dirty="0" smtClean="0">
                <a:solidFill>
                  <a:schemeClr val="tx1"/>
                </a:solidFill>
              </a:rPr>
              <a:t>●</a:t>
            </a:r>
            <a:endParaRPr lang="en-US" altLang="ja-JP" sz="1000" dirty="0" smtClean="0">
              <a:solidFill>
                <a:schemeClr val="tx1"/>
              </a:solidFill>
            </a:endParaRPr>
          </a:p>
          <a:p>
            <a:r>
              <a:rPr lang="ja-JP" altLang="en-US" sz="1400" dirty="0" smtClean="0">
                <a:solidFill>
                  <a:schemeClr val="tx1"/>
                </a:solidFill>
              </a:rPr>
              <a:t> </a:t>
            </a:r>
            <a:r>
              <a:rPr lang="en-US" altLang="ja-JP" sz="1000" dirty="0" smtClean="0">
                <a:solidFill>
                  <a:schemeClr val="tx1"/>
                </a:solidFill>
              </a:rPr>
              <a:t>86.2</a:t>
            </a:r>
            <a:r>
              <a:rPr lang="ja-JP" altLang="en-US" sz="1000" dirty="0" smtClean="0">
                <a:solidFill>
                  <a:schemeClr val="tx1"/>
                </a:solidFill>
              </a:rPr>
              <a:t>（実績見込）</a:t>
            </a:r>
            <a:endParaRPr lang="ja-JP" sz="1000" dirty="0">
              <a:solidFill>
                <a:schemeClr val="tx1"/>
              </a:solidFill>
            </a:endParaRPr>
          </a:p>
        </p:txBody>
      </p:sp>
      <p:sp>
        <p:nvSpPr>
          <p:cNvPr id="8" name="正方形/長方形 7"/>
          <p:cNvSpPr/>
          <p:nvPr/>
        </p:nvSpPr>
        <p:spPr>
          <a:xfrm>
            <a:off x="1115616" y="4869160"/>
            <a:ext cx="1655756" cy="42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dirty="0" smtClean="0">
                <a:solidFill>
                  <a:schemeClr val="tx1"/>
                </a:solidFill>
              </a:rPr>
              <a:t>●</a:t>
            </a:r>
            <a:endParaRPr lang="en-US" altLang="ja-JP" sz="1000" dirty="0" smtClean="0">
              <a:solidFill>
                <a:schemeClr val="tx1"/>
              </a:solidFill>
            </a:endParaRPr>
          </a:p>
          <a:p>
            <a:r>
              <a:rPr lang="en-US" altLang="ja-JP" sz="1000" dirty="0" smtClean="0">
                <a:solidFill>
                  <a:schemeClr val="tx1"/>
                </a:solidFill>
              </a:rPr>
              <a:t>12</a:t>
            </a:r>
            <a:r>
              <a:rPr lang="ja-JP" altLang="en-US" sz="1000" dirty="0" smtClean="0">
                <a:solidFill>
                  <a:schemeClr val="tx1"/>
                </a:solidFill>
              </a:rPr>
              <a:t>（</a:t>
            </a:r>
            <a:r>
              <a:rPr lang="ja-JP" altLang="en-US" sz="900" dirty="0" smtClean="0">
                <a:solidFill>
                  <a:schemeClr val="tx1"/>
                </a:solidFill>
              </a:rPr>
              <a:t>営業利益実績見込</a:t>
            </a:r>
            <a:r>
              <a:rPr lang="ja-JP" altLang="en-US" sz="1000" dirty="0" smtClean="0">
                <a:solidFill>
                  <a:schemeClr val="tx1"/>
                </a:solidFill>
              </a:rPr>
              <a:t>）</a:t>
            </a:r>
            <a:endParaRPr lang="ja-JP" sz="1000" dirty="0">
              <a:solidFill>
                <a:schemeClr val="tx1"/>
              </a:solidFill>
            </a:endParaRPr>
          </a:p>
        </p:txBody>
      </p:sp>
      <p:sp>
        <p:nvSpPr>
          <p:cNvPr id="9" name="正方形/長方形 8"/>
          <p:cNvSpPr/>
          <p:nvPr/>
        </p:nvSpPr>
        <p:spPr>
          <a:xfrm>
            <a:off x="1115616" y="3356992"/>
            <a:ext cx="1655756" cy="42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dirty="0" smtClean="0">
                <a:solidFill>
                  <a:schemeClr val="tx1">
                    <a:lumMod val="95000"/>
                    <a:lumOff val="5000"/>
                  </a:schemeClr>
                </a:solidFill>
              </a:rPr>
              <a:t>●</a:t>
            </a:r>
            <a:endParaRPr lang="en-US" altLang="ja-JP" sz="1000" dirty="0" smtClean="0">
              <a:solidFill>
                <a:schemeClr val="tx1">
                  <a:lumMod val="95000"/>
                  <a:lumOff val="5000"/>
                </a:schemeClr>
              </a:solidFill>
            </a:endParaRPr>
          </a:p>
          <a:p>
            <a:r>
              <a:rPr lang="en-US" altLang="ja-JP" sz="1000" dirty="0" smtClean="0">
                <a:solidFill>
                  <a:schemeClr val="tx1">
                    <a:lumMod val="95000"/>
                    <a:lumOff val="5000"/>
                  </a:schemeClr>
                </a:solidFill>
              </a:rPr>
              <a:t>48</a:t>
            </a:r>
            <a:r>
              <a:rPr lang="ja-JP" altLang="en-US" sz="900" dirty="0" smtClean="0">
                <a:solidFill>
                  <a:schemeClr val="tx1"/>
                </a:solidFill>
              </a:rPr>
              <a:t>（経常利益実績見込）</a:t>
            </a:r>
            <a:endParaRPr lang="ja-JP" sz="900" dirty="0">
              <a:solidFill>
                <a:schemeClr val="tx1"/>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4117332684"/>
              </p:ext>
            </p:extLst>
          </p:nvPr>
        </p:nvGraphicFramePr>
        <p:xfrm>
          <a:off x="4788024" y="5771728"/>
          <a:ext cx="3894828" cy="609600"/>
        </p:xfrm>
        <a:graphic>
          <a:graphicData uri="http://schemas.openxmlformats.org/drawingml/2006/table">
            <a:tbl>
              <a:tblPr firstRow="1" bandRow="1">
                <a:tableStyleId>{69CF1AB2-1976-4502-BF36-3FF5EA218861}</a:tableStyleId>
              </a:tblPr>
              <a:tblGrid>
                <a:gridCol w="556404">
                  <a:extLst>
                    <a:ext uri="{9D8B030D-6E8A-4147-A177-3AD203B41FA5}">
                      <a16:colId xmlns:a16="http://schemas.microsoft.com/office/drawing/2014/main" val="3455792438"/>
                    </a:ext>
                  </a:extLst>
                </a:gridCol>
                <a:gridCol w="556404">
                  <a:extLst>
                    <a:ext uri="{9D8B030D-6E8A-4147-A177-3AD203B41FA5}">
                      <a16:colId xmlns:a16="http://schemas.microsoft.com/office/drawing/2014/main" val="646267436"/>
                    </a:ext>
                  </a:extLst>
                </a:gridCol>
                <a:gridCol w="556404">
                  <a:extLst>
                    <a:ext uri="{9D8B030D-6E8A-4147-A177-3AD203B41FA5}">
                      <a16:colId xmlns:a16="http://schemas.microsoft.com/office/drawing/2014/main" val="597134112"/>
                    </a:ext>
                  </a:extLst>
                </a:gridCol>
                <a:gridCol w="556404">
                  <a:extLst>
                    <a:ext uri="{9D8B030D-6E8A-4147-A177-3AD203B41FA5}">
                      <a16:colId xmlns:a16="http://schemas.microsoft.com/office/drawing/2014/main" val="1003200320"/>
                    </a:ext>
                  </a:extLst>
                </a:gridCol>
                <a:gridCol w="556404">
                  <a:extLst>
                    <a:ext uri="{9D8B030D-6E8A-4147-A177-3AD203B41FA5}">
                      <a16:colId xmlns:a16="http://schemas.microsoft.com/office/drawing/2014/main" val="1909630914"/>
                    </a:ext>
                  </a:extLst>
                </a:gridCol>
                <a:gridCol w="556404">
                  <a:extLst>
                    <a:ext uri="{9D8B030D-6E8A-4147-A177-3AD203B41FA5}">
                      <a16:colId xmlns:a16="http://schemas.microsoft.com/office/drawing/2014/main" val="15319027"/>
                    </a:ext>
                  </a:extLst>
                </a:gridCol>
                <a:gridCol w="556404">
                  <a:extLst>
                    <a:ext uri="{9D8B030D-6E8A-4147-A177-3AD203B41FA5}">
                      <a16:colId xmlns:a16="http://schemas.microsoft.com/office/drawing/2014/main" val="3601932147"/>
                    </a:ext>
                  </a:extLst>
                </a:gridCol>
              </a:tblGrid>
              <a:tr h="272538">
                <a:tc>
                  <a:txBody>
                    <a:bodyPr/>
                    <a:lstStyle/>
                    <a:p>
                      <a:pPr algn="ctr"/>
                      <a:r>
                        <a:rPr kumimoji="1" lang="en-US" altLang="ja-JP" sz="1400" dirty="0" smtClean="0"/>
                        <a:t>2018</a:t>
                      </a:r>
                      <a:endParaRPr kumimoji="1" lang="ja-JP" altLang="en-US" sz="1400" dirty="0"/>
                    </a:p>
                  </a:txBody>
                  <a:tcPr/>
                </a:tc>
                <a:tc>
                  <a:txBody>
                    <a:bodyPr/>
                    <a:lstStyle/>
                    <a:p>
                      <a:pPr algn="ctr"/>
                      <a:r>
                        <a:rPr kumimoji="1" lang="en-US" altLang="ja-JP" sz="1400" dirty="0" smtClean="0"/>
                        <a:t>2019</a:t>
                      </a:r>
                      <a:endParaRPr kumimoji="1" lang="ja-JP" altLang="en-US" sz="1400" dirty="0"/>
                    </a:p>
                  </a:txBody>
                  <a:tcPr/>
                </a:tc>
                <a:tc>
                  <a:txBody>
                    <a:bodyPr/>
                    <a:lstStyle/>
                    <a:p>
                      <a:pPr algn="ctr"/>
                      <a:r>
                        <a:rPr kumimoji="1" lang="en-US" altLang="ja-JP" sz="1400" dirty="0" smtClean="0"/>
                        <a:t>2020</a:t>
                      </a:r>
                      <a:endParaRPr kumimoji="1" lang="ja-JP" altLang="en-US" sz="1400" dirty="0"/>
                    </a:p>
                  </a:txBody>
                  <a:tcPr/>
                </a:tc>
                <a:tc>
                  <a:txBody>
                    <a:bodyPr/>
                    <a:lstStyle/>
                    <a:p>
                      <a:pPr algn="ctr"/>
                      <a:r>
                        <a:rPr kumimoji="1" lang="en-US" altLang="ja-JP" sz="1400" dirty="0" smtClean="0"/>
                        <a:t>2021</a:t>
                      </a:r>
                      <a:endParaRPr kumimoji="1" lang="ja-JP" altLang="en-US" sz="1400" dirty="0"/>
                    </a:p>
                  </a:txBody>
                  <a:tcPr/>
                </a:tc>
                <a:tc>
                  <a:txBody>
                    <a:bodyPr/>
                    <a:lstStyle/>
                    <a:p>
                      <a:pPr algn="ctr"/>
                      <a:r>
                        <a:rPr kumimoji="1" lang="en-US" altLang="ja-JP" sz="1400" dirty="0" smtClean="0"/>
                        <a:t>2022</a:t>
                      </a:r>
                      <a:endParaRPr kumimoji="1" lang="ja-JP" altLang="en-US" sz="1400" dirty="0"/>
                    </a:p>
                  </a:txBody>
                  <a:tcPr/>
                </a:tc>
                <a:tc>
                  <a:txBody>
                    <a:bodyPr/>
                    <a:lstStyle/>
                    <a:p>
                      <a:pPr algn="ctr"/>
                      <a:r>
                        <a:rPr kumimoji="1" lang="en-US" altLang="ja-JP" sz="1400" dirty="0" smtClean="0"/>
                        <a:t>2023</a:t>
                      </a:r>
                      <a:endParaRPr kumimoji="1" lang="ja-JP" altLang="en-US" sz="1400" dirty="0"/>
                    </a:p>
                  </a:txBody>
                  <a:tcPr/>
                </a:tc>
                <a:tc>
                  <a:txBody>
                    <a:bodyPr/>
                    <a:lstStyle/>
                    <a:p>
                      <a:pPr algn="ctr"/>
                      <a:r>
                        <a:rPr kumimoji="1" lang="en-US" altLang="ja-JP" sz="1400" dirty="0" smtClean="0"/>
                        <a:t>2028</a:t>
                      </a:r>
                      <a:endParaRPr kumimoji="1" lang="ja-JP" altLang="en-US" sz="1400" dirty="0"/>
                    </a:p>
                  </a:txBody>
                  <a:tcPr/>
                </a:tc>
                <a:extLst>
                  <a:ext uri="{0D108BD9-81ED-4DB2-BD59-A6C34878D82A}">
                    <a16:rowId xmlns:a16="http://schemas.microsoft.com/office/drawing/2014/main" val="4108873887"/>
                  </a:ext>
                </a:extLst>
              </a:tr>
              <a:tr h="272538">
                <a:tc>
                  <a:txBody>
                    <a:bodyPr/>
                    <a:lstStyle/>
                    <a:p>
                      <a:pPr algn="ctr"/>
                      <a:r>
                        <a:rPr kumimoji="1" lang="en-US" altLang="ja-JP" sz="1400" dirty="0" smtClean="0"/>
                        <a:t>41.1</a:t>
                      </a:r>
                      <a:endParaRPr kumimoji="1" lang="ja-JP" altLang="en-US" sz="1400" dirty="0"/>
                    </a:p>
                  </a:txBody>
                  <a:tcPr/>
                </a:tc>
                <a:tc>
                  <a:txBody>
                    <a:bodyPr/>
                    <a:lstStyle/>
                    <a:p>
                      <a:pPr algn="ctr"/>
                      <a:r>
                        <a:rPr kumimoji="1" lang="en-US" altLang="ja-JP" sz="1400" dirty="0" smtClean="0"/>
                        <a:t>41.2</a:t>
                      </a:r>
                      <a:endParaRPr kumimoji="1" lang="ja-JP" altLang="en-US" sz="1400" dirty="0"/>
                    </a:p>
                  </a:txBody>
                  <a:tcPr/>
                </a:tc>
                <a:tc>
                  <a:txBody>
                    <a:bodyPr/>
                    <a:lstStyle/>
                    <a:p>
                      <a:pPr algn="ctr"/>
                      <a:r>
                        <a:rPr kumimoji="1" lang="en-US" altLang="ja-JP" sz="1400" dirty="0" smtClean="0"/>
                        <a:t>41.3</a:t>
                      </a:r>
                      <a:endParaRPr kumimoji="1" lang="ja-JP" altLang="en-US" sz="1400" dirty="0"/>
                    </a:p>
                  </a:txBody>
                  <a:tcPr/>
                </a:tc>
                <a:tc>
                  <a:txBody>
                    <a:bodyPr/>
                    <a:lstStyle/>
                    <a:p>
                      <a:pPr algn="ctr"/>
                      <a:r>
                        <a:rPr kumimoji="1" lang="en-US" altLang="ja-JP" sz="1400" dirty="0" smtClean="0"/>
                        <a:t>41.4</a:t>
                      </a:r>
                      <a:endParaRPr kumimoji="1" lang="ja-JP" altLang="en-US" sz="1400" dirty="0"/>
                    </a:p>
                  </a:txBody>
                  <a:tcPr/>
                </a:tc>
                <a:tc>
                  <a:txBody>
                    <a:bodyPr/>
                    <a:lstStyle/>
                    <a:p>
                      <a:pPr algn="ctr"/>
                      <a:r>
                        <a:rPr kumimoji="1" lang="en-US" altLang="ja-JP" sz="1400" dirty="0" smtClean="0"/>
                        <a:t>41.5</a:t>
                      </a:r>
                      <a:endParaRPr kumimoji="1" lang="ja-JP" altLang="en-US" sz="1400" dirty="0"/>
                    </a:p>
                  </a:txBody>
                  <a:tcPr/>
                </a:tc>
                <a:tc>
                  <a:txBody>
                    <a:bodyPr/>
                    <a:lstStyle/>
                    <a:p>
                      <a:pPr algn="ctr"/>
                      <a:r>
                        <a:rPr kumimoji="1" lang="en-US" altLang="ja-JP" sz="1400" dirty="0" smtClean="0"/>
                        <a:t>41.7</a:t>
                      </a:r>
                      <a:endParaRPr kumimoji="1" lang="ja-JP" altLang="en-US" sz="1400" dirty="0"/>
                    </a:p>
                  </a:txBody>
                  <a:tcPr/>
                </a:tc>
                <a:tc>
                  <a:txBody>
                    <a:bodyPr/>
                    <a:lstStyle/>
                    <a:p>
                      <a:pPr algn="ctr"/>
                      <a:r>
                        <a:rPr kumimoji="1" lang="en-US" altLang="ja-JP" sz="1400" dirty="0" smtClean="0"/>
                        <a:t>41.7</a:t>
                      </a:r>
                      <a:endParaRPr kumimoji="1" lang="ja-JP" altLang="en-US" sz="1400" dirty="0"/>
                    </a:p>
                  </a:txBody>
                  <a:tcPr/>
                </a:tc>
                <a:extLst>
                  <a:ext uri="{0D108BD9-81ED-4DB2-BD59-A6C34878D82A}">
                    <a16:rowId xmlns:a16="http://schemas.microsoft.com/office/drawing/2014/main" val="1006031457"/>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9213" y="633413"/>
            <a:ext cx="4327525" cy="4540250"/>
          </a:xfrm>
          <a:prstGeom prst="rect">
            <a:avLst/>
          </a:prstGeom>
          <a:solidFill>
            <a:srgbClr val="66CCFF">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prstClr val="black"/>
                </a:solidFill>
              </a:rPr>
              <a:t>　　</a:t>
            </a:r>
            <a:endParaRPr lang="en-US" altLang="ja-JP" dirty="0">
              <a:solidFill>
                <a:prstClr val="black"/>
              </a:solidFill>
            </a:endParaRPr>
          </a:p>
          <a:p>
            <a:pPr eaLnBrk="1" hangingPunct="1">
              <a:defRPr/>
            </a:pPr>
            <a:endParaRPr lang="en-US" altLang="ja-JP" dirty="0">
              <a:solidFill>
                <a:prstClr val="black"/>
              </a:solidFill>
            </a:endParaRPr>
          </a:p>
          <a:p>
            <a:pPr eaLnBrk="1" hangingPunct="1">
              <a:defRPr/>
            </a:pPr>
            <a:endParaRPr lang="en-US" altLang="ja-JP" dirty="0">
              <a:solidFill>
                <a:prstClr val="black"/>
              </a:solidFill>
            </a:endParaRPr>
          </a:p>
        </p:txBody>
      </p:sp>
      <p:sp>
        <p:nvSpPr>
          <p:cNvPr id="11" name="右矢印 10"/>
          <p:cNvSpPr/>
          <p:nvPr/>
        </p:nvSpPr>
        <p:spPr>
          <a:xfrm>
            <a:off x="4405313" y="1487488"/>
            <a:ext cx="215900" cy="139065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2" name="右矢印 11"/>
          <p:cNvSpPr/>
          <p:nvPr/>
        </p:nvSpPr>
        <p:spPr>
          <a:xfrm rot="5400000">
            <a:off x="6676232" y="2929731"/>
            <a:ext cx="215900" cy="182403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3" name="正方形/長方形 12"/>
          <p:cNvSpPr/>
          <p:nvPr/>
        </p:nvSpPr>
        <p:spPr>
          <a:xfrm>
            <a:off x="4621213" y="4019550"/>
            <a:ext cx="4494212" cy="1154113"/>
          </a:xfrm>
          <a:prstGeom prst="rect">
            <a:avLst/>
          </a:prstGeom>
          <a:solidFill>
            <a:srgbClr val="00B0F0">
              <a:alpha val="4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7" name="角丸四角形 16"/>
          <p:cNvSpPr/>
          <p:nvPr/>
        </p:nvSpPr>
        <p:spPr>
          <a:xfrm>
            <a:off x="4621213" y="3841750"/>
            <a:ext cx="1724025" cy="354013"/>
          </a:xfrm>
          <a:prstGeom prst="roundRect">
            <a:avLst>
              <a:gd name="adj" fmla="val 4031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prstClr val="white"/>
                </a:solidFill>
              </a:rPr>
              <a:t>環境の変化と課題</a:t>
            </a:r>
          </a:p>
        </p:txBody>
      </p:sp>
      <p:sp>
        <p:nvSpPr>
          <p:cNvPr id="19" name="正方形/長方形 18"/>
          <p:cNvSpPr/>
          <p:nvPr/>
        </p:nvSpPr>
        <p:spPr>
          <a:xfrm>
            <a:off x="12700" y="5519738"/>
            <a:ext cx="9131300" cy="1338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100" dirty="0">
              <a:solidFill>
                <a:prstClr val="white"/>
              </a:solidFill>
            </a:endParaRPr>
          </a:p>
          <a:p>
            <a:pPr eaLnBrk="1" hangingPunct="1">
              <a:defRPr/>
            </a:pPr>
            <a:endParaRPr lang="ja-JP" altLang="en-US" sz="1100" dirty="0">
              <a:solidFill>
                <a:prstClr val="white"/>
              </a:solidFill>
            </a:endParaRPr>
          </a:p>
        </p:txBody>
      </p:sp>
      <p:sp>
        <p:nvSpPr>
          <p:cNvPr id="20" name="角丸四角形 19"/>
          <p:cNvSpPr/>
          <p:nvPr/>
        </p:nvSpPr>
        <p:spPr>
          <a:xfrm>
            <a:off x="49213" y="5283200"/>
            <a:ext cx="1749425" cy="355600"/>
          </a:xfrm>
          <a:prstGeom prst="roundRect">
            <a:avLst>
              <a:gd name="adj" fmla="val 160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prstClr val="white"/>
                </a:solidFill>
              </a:rPr>
              <a:t>これからの取組み</a:t>
            </a:r>
          </a:p>
        </p:txBody>
      </p:sp>
      <p:sp>
        <p:nvSpPr>
          <p:cNvPr id="23" name="正方形/長方形 22"/>
          <p:cNvSpPr/>
          <p:nvPr/>
        </p:nvSpPr>
        <p:spPr>
          <a:xfrm>
            <a:off x="7546974" y="5840413"/>
            <a:ext cx="1128713" cy="8429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050" dirty="0">
                <a:solidFill>
                  <a:prstClr val="black"/>
                </a:solidFill>
              </a:rPr>
              <a:t>2023</a:t>
            </a:r>
            <a:r>
              <a:rPr lang="ja-JP" altLang="en-US" sz="1050" dirty="0">
                <a:solidFill>
                  <a:prstClr val="black"/>
                </a:solidFill>
              </a:rPr>
              <a:t>年度</a:t>
            </a:r>
            <a:endParaRPr lang="en-US" altLang="ja-JP" sz="1050" dirty="0">
              <a:solidFill>
                <a:prstClr val="black"/>
              </a:solidFill>
            </a:endParaRPr>
          </a:p>
          <a:p>
            <a:pPr algn="ctr" eaLnBrk="1" hangingPunct="1">
              <a:defRPr/>
            </a:pPr>
            <a:r>
              <a:rPr lang="ja-JP" altLang="en-US" sz="1050" dirty="0">
                <a:solidFill>
                  <a:prstClr val="black"/>
                </a:solidFill>
              </a:rPr>
              <a:t>利用者満足度</a:t>
            </a:r>
            <a:endParaRPr lang="en-US" altLang="ja-JP" sz="1600" dirty="0">
              <a:solidFill>
                <a:prstClr val="black"/>
              </a:solidFill>
            </a:endParaRPr>
          </a:p>
          <a:p>
            <a:pPr algn="ctr" eaLnBrk="1" hangingPunct="1">
              <a:defRPr/>
            </a:pPr>
            <a:r>
              <a:rPr lang="en-US" altLang="ja-JP" sz="1600" dirty="0">
                <a:solidFill>
                  <a:prstClr val="black"/>
                </a:solidFill>
              </a:rPr>
              <a:t>100</a:t>
            </a:r>
            <a:r>
              <a:rPr lang="ja-JP" altLang="en-US" sz="1600" dirty="0">
                <a:solidFill>
                  <a:prstClr val="black"/>
                </a:solidFill>
              </a:rPr>
              <a:t>％</a:t>
            </a:r>
            <a:endParaRPr lang="en-US" altLang="ja-JP" sz="1600" dirty="0">
              <a:solidFill>
                <a:prstClr val="black"/>
              </a:solidFill>
            </a:endParaRPr>
          </a:p>
          <a:p>
            <a:pPr algn="ctr" eaLnBrk="1" hangingPunct="1">
              <a:defRPr/>
            </a:pPr>
            <a:r>
              <a:rPr lang="ja-JP" altLang="en-US" sz="1050">
                <a:solidFill>
                  <a:prstClr val="black"/>
                </a:solidFill>
              </a:rPr>
              <a:t>を目指す</a:t>
            </a:r>
            <a:endParaRPr lang="ja-JP" altLang="en-US" sz="1050" dirty="0">
              <a:solidFill>
                <a:prstClr val="black"/>
              </a:solidFill>
            </a:endParaRPr>
          </a:p>
        </p:txBody>
      </p:sp>
      <p:sp>
        <p:nvSpPr>
          <p:cNvPr id="24" name="正方形/長方形 23"/>
          <p:cNvSpPr/>
          <p:nvPr/>
        </p:nvSpPr>
        <p:spPr>
          <a:xfrm>
            <a:off x="7546975" y="5534025"/>
            <a:ext cx="1128713" cy="279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solidFill>
                  <a:prstClr val="white"/>
                </a:solidFill>
              </a:rPr>
              <a:t>目　　標</a:t>
            </a:r>
          </a:p>
        </p:txBody>
      </p:sp>
      <p:sp>
        <p:nvSpPr>
          <p:cNvPr id="25" name="ホームベース 24"/>
          <p:cNvSpPr/>
          <p:nvPr/>
        </p:nvSpPr>
        <p:spPr>
          <a:xfrm rot="5400000">
            <a:off x="4382294" y="4013994"/>
            <a:ext cx="242888" cy="27368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34828" name="テキスト ボックス 9"/>
          <p:cNvSpPr txBox="1">
            <a:spLocks noChangeArrowheads="1"/>
          </p:cNvSpPr>
          <p:nvPr/>
        </p:nvSpPr>
        <p:spPr bwMode="auto">
          <a:xfrm>
            <a:off x="133350" y="819150"/>
            <a:ext cx="4168775" cy="4340225"/>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rPr>
              <a:t>（</a:t>
            </a:r>
            <a:r>
              <a:rPr lang="en-US" altLang="ja-JP" sz="1200" dirty="0">
                <a:solidFill>
                  <a:srgbClr val="000000"/>
                </a:solidFill>
              </a:rPr>
              <a:t>1</a:t>
            </a:r>
            <a:r>
              <a:rPr lang="ja-JP" altLang="en-US" sz="1200" dirty="0">
                <a:solidFill>
                  <a:srgbClr val="000000"/>
                </a:solidFill>
              </a:rPr>
              <a:t>）お客様満足度の更なる向上</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①ハード面の整備</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a:t>
            </a:r>
            <a:r>
              <a:rPr lang="ja-JP" altLang="en-US" sz="1200" dirty="0"/>
              <a:t>　</a:t>
            </a:r>
            <a:r>
              <a:rPr lang="ja-JP" altLang="en-US" sz="1200" dirty="0" smtClean="0"/>
              <a:t>・礼拝室・</a:t>
            </a:r>
            <a:r>
              <a:rPr lang="ja-JP" altLang="en-US" sz="1200" dirty="0"/>
              <a:t>授乳室設置</a:t>
            </a:r>
            <a:endParaRPr lang="en-US" altLang="ja-JP" sz="1200" dirty="0"/>
          </a:p>
          <a:p>
            <a:pPr eaLnBrk="1" hangingPunct="1">
              <a:spcBef>
                <a:spcPct val="0"/>
              </a:spcBef>
              <a:buFontTx/>
              <a:buNone/>
            </a:pPr>
            <a:r>
              <a:rPr lang="en-US" altLang="ja-JP" sz="1200" dirty="0"/>
              <a:t>         </a:t>
            </a:r>
            <a:r>
              <a:rPr lang="ja-JP" altLang="en-US" sz="1200" dirty="0"/>
              <a:t>・キッチンカー</a:t>
            </a:r>
            <a:endParaRPr lang="en-US" altLang="ja-JP" sz="1200" dirty="0"/>
          </a:p>
          <a:p>
            <a:pPr eaLnBrk="1" hangingPunct="1">
              <a:spcBef>
                <a:spcPct val="0"/>
              </a:spcBef>
              <a:buFontTx/>
              <a:buNone/>
            </a:pPr>
            <a:r>
              <a:rPr lang="ja-JP" altLang="en-US" sz="1200" dirty="0"/>
              <a:t>　　　・ビジネスコーナー、憩いのスペース新設</a:t>
            </a:r>
            <a:endParaRPr lang="en-US" altLang="ja-JP" sz="1200" dirty="0"/>
          </a:p>
          <a:p>
            <a:pPr eaLnBrk="1" hangingPunct="1">
              <a:spcBef>
                <a:spcPct val="0"/>
              </a:spcBef>
              <a:buFontTx/>
              <a:buNone/>
            </a:pPr>
            <a:r>
              <a:rPr lang="ja-JP" altLang="en-US" sz="1200" dirty="0"/>
              <a:t>　　　・世界最高水準のプロジェクター及びスピーカー設置</a:t>
            </a:r>
            <a:endParaRPr lang="en-US" altLang="ja-JP" sz="1200" dirty="0"/>
          </a:p>
          <a:p>
            <a:pPr eaLnBrk="1" hangingPunct="1">
              <a:spcBef>
                <a:spcPct val="0"/>
              </a:spcBef>
              <a:buFontTx/>
              <a:buNone/>
            </a:pPr>
            <a:r>
              <a:rPr lang="ja-JP" altLang="en-US" sz="1200" dirty="0"/>
              <a:t>　　　・ユニバーサルデザインを用いた館内・</a:t>
            </a:r>
            <a:r>
              <a:rPr lang="en-US" altLang="ja-JP" sz="1200" dirty="0"/>
              <a:t>HP</a:t>
            </a:r>
            <a:r>
              <a:rPr lang="ja-JP" altLang="en-US" sz="1200" dirty="0"/>
              <a:t>・パンフ表示</a:t>
            </a:r>
            <a:endParaRPr lang="en-US" altLang="ja-JP" sz="1200" dirty="0"/>
          </a:p>
          <a:p>
            <a:pPr eaLnBrk="1" hangingPunct="1">
              <a:spcBef>
                <a:spcPct val="0"/>
              </a:spcBef>
              <a:buFontTx/>
              <a:buNone/>
            </a:pPr>
            <a:r>
              <a:rPr lang="ja-JP" altLang="en-US" sz="1200" dirty="0"/>
              <a:t>　　②</a:t>
            </a:r>
            <a:r>
              <a:rPr lang="ja-JP" altLang="en-US" sz="1200" dirty="0" smtClean="0"/>
              <a:t>ソフト面の</a:t>
            </a:r>
            <a:r>
              <a:rPr lang="ja-JP" altLang="en-US" sz="1200" dirty="0">
                <a:solidFill>
                  <a:srgbClr val="000000"/>
                </a:solidFill>
              </a:rPr>
              <a:t>充実</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・ワンストップサービス</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・ＨＰを活用したペーパレス化（電子申込み）</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・広報誌による催事ＰＲ</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a:t>
            </a:r>
            <a:r>
              <a:rPr lang="en-US" altLang="ja-JP" sz="1200" dirty="0">
                <a:solidFill>
                  <a:srgbClr val="000000"/>
                </a:solidFill>
              </a:rPr>
              <a:t>2</a:t>
            </a:r>
            <a:r>
              <a:rPr lang="ja-JP" altLang="en-US" sz="1200" dirty="0">
                <a:solidFill>
                  <a:srgbClr val="000000"/>
                </a:solidFill>
              </a:rPr>
              <a:t>）主催者・来場者の生の声の把握とそれに基づくスピー</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ディーな改善（サイクル化）</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・経営会議における情報共有と組織的対応</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・来場者アンケートＢＯＸ設置</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・主催者の生の声収集</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・「ヒヤリ・ハット」事例の報告体制構築</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・グーグルの評価コメントの分析</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a:t>
            </a:r>
            <a:r>
              <a:rPr lang="en-US" altLang="ja-JP" sz="1200" dirty="0">
                <a:solidFill>
                  <a:srgbClr val="000000"/>
                </a:solidFill>
              </a:rPr>
              <a:t>3</a:t>
            </a:r>
            <a:r>
              <a:rPr lang="ja-JP" altLang="en-US" sz="1200" dirty="0">
                <a:solidFill>
                  <a:srgbClr val="000000"/>
                </a:solidFill>
              </a:rPr>
              <a:t>）再委託先の公募（飲食施設・ケータリング）</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a:t>
            </a:r>
            <a:r>
              <a:rPr lang="en-US" altLang="ja-JP" sz="1200" dirty="0">
                <a:solidFill>
                  <a:srgbClr val="000000"/>
                </a:solidFill>
              </a:rPr>
              <a:t>4</a:t>
            </a:r>
            <a:r>
              <a:rPr lang="ja-JP" altLang="en-US" sz="1200" dirty="0">
                <a:solidFill>
                  <a:srgbClr val="000000"/>
                </a:solidFill>
              </a:rPr>
              <a:t>）地域との連携</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・「中之島夏まつり」への協力</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・「生きた建築フェスティバル」への参加</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・「光の饗宴」に協賛、参加（</a:t>
            </a:r>
            <a:r>
              <a:rPr lang="en-US" altLang="ja-JP" sz="1200" dirty="0">
                <a:solidFill>
                  <a:srgbClr val="000000"/>
                </a:solidFill>
              </a:rPr>
              <a:t>1</a:t>
            </a:r>
            <a:r>
              <a:rPr lang="ja-JP" altLang="en-US" sz="1200" dirty="0">
                <a:solidFill>
                  <a:srgbClr val="000000"/>
                </a:solidFill>
              </a:rPr>
              <a:t>階にクリスマスツリー設置）</a:t>
            </a:r>
            <a:endParaRPr lang="en-US" altLang="ja-JP" sz="1200" dirty="0">
              <a:solidFill>
                <a:srgbClr val="000000"/>
              </a:solidFill>
            </a:endParaRPr>
          </a:p>
        </p:txBody>
      </p:sp>
      <p:sp>
        <p:nvSpPr>
          <p:cNvPr id="29" name="正方形/長方形 28"/>
          <p:cNvSpPr/>
          <p:nvPr/>
        </p:nvSpPr>
        <p:spPr>
          <a:xfrm>
            <a:off x="4745038" y="4289425"/>
            <a:ext cx="4291012" cy="866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000" dirty="0">
                <a:solidFill>
                  <a:prstClr val="black"/>
                </a:solidFill>
              </a:rPr>
              <a:t>①利用者の声への迅速な対応と</a:t>
            </a:r>
            <a:r>
              <a:rPr lang="ja-JP" altLang="en-US" sz="1000" dirty="0" smtClean="0">
                <a:solidFill>
                  <a:schemeClr val="tx1"/>
                </a:solidFill>
              </a:rPr>
              <a:t>フィードバックの徹底</a:t>
            </a:r>
            <a:endParaRPr lang="en-US" altLang="ja-JP" sz="1000" dirty="0" smtClean="0">
              <a:solidFill>
                <a:schemeClr val="tx1"/>
              </a:solidFill>
            </a:endParaRPr>
          </a:p>
          <a:p>
            <a:pPr eaLnBrk="1" hangingPunct="1">
              <a:defRPr/>
            </a:pPr>
            <a:r>
              <a:rPr lang="ja-JP" altLang="en-US" sz="1000" dirty="0" smtClean="0">
                <a:solidFill>
                  <a:schemeClr val="tx1"/>
                </a:solidFill>
              </a:rPr>
              <a:t>②</a:t>
            </a:r>
            <a:r>
              <a:rPr lang="ja-JP" altLang="en-US" sz="1000" dirty="0">
                <a:solidFill>
                  <a:schemeClr val="tx1"/>
                </a:solidFill>
              </a:rPr>
              <a:t>館内サインの分かりにくさや電光サイン</a:t>
            </a:r>
            <a:r>
              <a:rPr lang="ja-JP" altLang="en-US" sz="1000" dirty="0" smtClean="0">
                <a:solidFill>
                  <a:schemeClr val="tx1"/>
                </a:solidFill>
              </a:rPr>
              <a:t>陳腐化への不満の声</a:t>
            </a:r>
            <a:endParaRPr lang="en-US" altLang="ja-JP" sz="1000" dirty="0">
              <a:solidFill>
                <a:schemeClr val="tx1"/>
              </a:solidFill>
            </a:endParaRPr>
          </a:p>
          <a:p>
            <a:pPr eaLnBrk="1" hangingPunct="1">
              <a:defRPr/>
            </a:pPr>
            <a:r>
              <a:rPr lang="ja-JP" altLang="en-US" sz="1000" dirty="0">
                <a:solidFill>
                  <a:schemeClr val="tx1"/>
                </a:solidFill>
              </a:rPr>
              <a:t>③備品の</a:t>
            </a:r>
            <a:r>
              <a:rPr lang="ja-JP" altLang="en-US" sz="1000" dirty="0" smtClean="0">
                <a:solidFill>
                  <a:schemeClr val="tx1"/>
                </a:solidFill>
              </a:rPr>
              <a:t>陳腐化への不満の声</a:t>
            </a:r>
            <a:endParaRPr lang="en-US" altLang="ja-JP" sz="1000" dirty="0">
              <a:solidFill>
                <a:schemeClr val="tx1"/>
              </a:solidFill>
            </a:endParaRPr>
          </a:p>
          <a:p>
            <a:pPr eaLnBrk="1" hangingPunct="1">
              <a:defRPr/>
            </a:pPr>
            <a:r>
              <a:rPr lang="ja-JP" altLang="en-US" sz="1000" dirty="0">
                <a:solidFill>
                  <a:schemeClr val="tx1"/>
                </a:solidFill>
              </a:rPr>
              <a:t>④飲食施設及びケータリング（質・料金）への不満の</a:t>
            </a:r>
            <a:r>
              <a:rPr lang="ja-JP" altLang="en-US" sz="1000" dirty="0" smtClean="0">
                <a:solidFill>
                  <a:schemeClr val="tx1"/>
                </a:solidFill>
              </a:rPr>
              <a:t>声</a:t>
            </a:r>
            <a:endParaRPr lang="en-US" altLang="ja-JP" sz="1000" dirty="0" smtClean="0">
              <a:solidFill>
                <a:schemeClr val="tx1"/>
              </a:solidFill>
            </a:endParaRPr>
          </a:p>
          <a:p>
            <a:pPr eaLnBrk="1" hangingPunct="1">
              <a:defRPr/>
            </a:pPr>
            <a:r>
              <a:rPr lang="ja-JP" altLang="en-US" sz="1000" dirty="0" smtClean="0">
                <a:solidFill>
                  <a:schemeClr val="tx1"/>
                </a:solidFill>
              </a:rPr>
              <a:t>このようなお客様のニーズに基づくサービスの改善が課題</a:t>
            </a:r>
            <a:endParaRPr lang="ja-JP" altLang="en-US" sz="1000" dirty="0">
              <a:solidFill>
                <a:schemeClr val="tx1"/>
              </a:solidFill>
            </a:endParaRPr>
          </a:p>
        </p:txBody>
      </p:sp>
      <p:sp>
        <p:nvSpPr>
          <p:cNvPr id="34830" name="タイトル 1"/>
          <p:cNvSpPr>
            <a:spLocks noGrp="1"/>
          </p:cNvSpPr>
          <p:nvPr>
            <p:ph type="title"/>
          </p:nvPr>
        </p:nvSpPr>
        <p:spPr>
          <a:xfrm>
            <a:off x="0" y="0"/>
            <a:ext cx="9144000" cy="476250"/>
          </a:xfrm>
          <a:solidFill>
            <a:srgbClr val="002060"/>
          </a:solidFill>
        </p:spPr>
        <p:txBody>
          <a:bodyPr/>
          <a:lstStyle/>
          <a:p>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４</a:t>
            </a:r>
            <a:r>
              <a:rPr lang="en-US" altLang="ja-JP" sz="2400" b="1"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③</a:t>
            </a:r>
            <a:r>
              <a:rPr lang="en-US" altLang="ja-JP" sz="2400" b="1"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快適で魅力あふれる大阪国際会議場を</a:t>
            </a:r>
          </a:p>
        </p:txBody>
      </p:sp>
      <p:sp>
        <p:nvSpPr>
          <p:cNvPr id="34831"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17</a:t>
            </a:r>
            <a:endParaRPr lang="ja-JP" altLang="en-US" sz="1800">
              <a:solidFill>
                <a:srgbClr val="000000"/>
              </a:solidFill>
            </a:endParaRPr>
          </a:p>
        </p:txBody>
      </p:sp>
      <p:sp>
        <p:nvSpPr>
          <p:cNvPr id="34832" name="テキスト ボックス 1"/>
          <p:cNvSpPr txBox="1">
            <a:spLocks noChangeArrowheads="1"/>
          </p:cNvSpPr>
          <p:nvPr/>
        </p:nvSpPr>
        <p:spPr bwMode="auto">
          <a:xfrm>
            <a:off x="61823" y="5819372"/>
            <a:ext cx="7743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b="1" dirty="0" smtClean="0">
                <a:solidFill>
                  <a:srgbClr val="000000"/>
                </a:solidFill>
              </a:rPr>
              <a:t>１．お客</a:t>
            </a:r>
            <a:r>
              <a:rPr lang="ja-JP" altLang="en-US" sz="1600" b="1" dirty="0">
                <a:solidFill>
                  <a:srgbClr val="000000"/>
                </a:solidFill>
              </a:rPr>
              <a:t>様のニーズに基づく改善活動「</a:t>
            </a:r>
            <a:r>
              <a:rPr lang="en-US" altLang="ja-JP" sz="1600" b="1" dirty="0">
                <a:solidFill>
                  <a:srgbClr val="000000"/>
                </a:solidFill>
              </a:rPr>
              <a:t>s-OICC</a:t>
            </a:r>
            <a:r>
              <a:rPr lang="ja-JP" altLang="en-US" sz="1600" b="1" dirty="0">
                <a:solidFill>
                  <a:srgbClr val="000000"/>
                </a:solidFill>
              </a:rPr>
              <a:t>」</a:t>
            </a:r>
            <a:r>
              <a:rPr lang="en-US" altLang="ja-JP" sz="1600" b="1" dirty="0">
                <a:solidFill>
                  <a:srgbClr val="000000"/>
                </a:solidFill>
              </a:rPr>
              <a:t>(</a:t>
            </a:r>
            <a:r>
              <a:rPr lang="en-US" altLang="ja-JP" sz="1600" b="1" dirty="0" err="1">
                <a:solidFill>
                  <a:srgbClr val="000000"/>
                </a:solidFill>
              </a:rPr>
              <a:t>safety,smile</a:t>
            </a:r>
            <a:r>
              <a:rPr lang="en-US" altLang="ja-JP" sz="1600" b="1" dirty="0">
                <a:solidFill>
                  <a:srgbClr val="000000"/>
                </a:solidFill>
              </a:rPr>
              <a:t> &amp; speedy)</a:t>
            </a:r>
            <a:r>
              <a:rPr lang="ja-JP" altLang="en-US" sz="1600" b="1" dirty="0">
                <a:solidFill>
                  <a:srgbClr val="000000"/>
                </a:solidFill>
              </a:rPr>
              <a:t>推進</a:t>
            </a:r>
            <a:endParaRPr lang="en-US" altLang="ja-JP" sz="1600" b="1" dirty="0">
              <a:solidFill>
                <a:srgbClr val="000000"/>
              </a:solidFill>
            </a:endParaRPr>
          </a:p>
          <a:p>
            <a:pPr>
              <a:spcBef>
                <a:spcPct val="0"/>
              </a:spcBef>
              <a:buFontTx/>
              <a:buNone/>
            </a:pPr>
            <a:r>
              <a:rPr lang="ja-JP" altLang="en-US" sz="1600" b="1" dirty="0" smtClean="0">
                <a:solidFill>
                  <a:srgbClr val="000000"/>
                </a:solidFill>
              </a:rPr>
              <a:t>２</a:t>
            </a:r>
            <a:r>
              <a:rPr lang="ja-JP" altLang="en-US" sz="1600" b="1" dirty="0">
                <a:solidFill>
                  <a:srgbClr val="000000"/>
                </a:solidFill>
              </a:rPr>
              <a:t>．</a:t>
            </a:r>
            <a:r>
              <a:rPr lang="ja-JP" altLang="en-US" sz="1600" b="1" dirty="0" smtClean="0">
                <a:solidFill>
                  <a:srgbClr val="000000"/>
                </a:solidFill>
              </a:rPr>
              <a:t>先進的</a:t>
            </a:r>
            <a:r>
              <a:rPr lang="ja-JP" altLang="en-US" sz="1600" b="1" dirty="0">
                <a:solidFill>
                  <a:srgbClr val="000000"/>
                </a:solidFill>
              </a:rPr>
              <a:t>なおもてなしを実現する「</a:t>
            </a:r>
            <a:r>
              <a:rPr lang="en-US" altLang="ja-JP" sz="1600" b="1" dirty="0">
                <a:solidFill>
                  <a:srgbClr val="000000"/>
                </a:solidFill>
              </a:rPr>
              <a:t>e-OICC</a:t>
            </a:r>
            <a:r>
              <a:rPr lang="ja-JP" altLang="en-US" sz="1600" b="1" dirty="0">
                <a:solidFill>
                  <a:srgbClr val="000000"/>
                </a:solidFill>
              </a:rPr>
              <a:t>」</a:t>
            </a:r>
            <a:r>
              <a:rPr lang="en-US" altLang="ja-JP" sz="1600" b="1" dirty="0">
                <a:solidFill>
                  <a:srgbClr val="000000"/>
                </a:solidFill>
              </a:rPr>
              <a:t>(electronics &amp; entertainment)</a:t>
            </a:r>
            <a:r>
              <a:rPr lang="ja-JP" altLang="en-US" sz="1600" b="1" dirty="0">
                <a:solidFill>
                  <a:srgbClr val="000000"/>
                </a:solidFill>
              </a:rPr>
              <a:t>推進</a:t>
            </a:r>
            <a:endParaRPr lang="en-US" altLang="ja-JP" sz="1600" b="1" dirty="0">
              <a:solidFill>
                <a:srgbClr val="000000"/>
              </a:solidFill>
            </a:endParaRPr>
          </a:p>
          <a:p>
            <a:pPr>
              <a:spcBef>
                <a:spcPct val="0"/>
              </a:spcBef>
              <a:buFontTx/>
              <a:buNone/>
            </a:pPr>
            <a:r>
              <a:rPr lang="ja-JP" altLang="en-US" sz="1600" b="1" dirty="0" smtClean="0">
                <a:solidFill>
                  <a:srgbClr val="000000"/>
                </a:solidFill>
              </a:rPr>
              <a:t>３</a:t>
            </a:r>
            <a:r>
              <a:rPr lang="ja-JP" altLang="en-US" sz="1600" b="1" dirty="0">
                <a:solidFill>
                  <a:srgbClr val="000000"/>
                </a:solidFill>
              </a:rPr>
              <a:t>．</a:t>
            </a:r>
            <a:r>
              <a:rPr lang="ja-JP" altLang="en-US" sz="1600" b="1" dirty="0" smtClean="0">
                <a:solidFill>
                  <a:srgbClr val="000000"/>
                </a:solidFill>
              </a:rPr>
              <a:t>「</a:t>
            </a:r>
            <a:r>
              <a:rPr lang="ja-JP" altLang="en-US" sz="1600" b="1" dirty="0">
                <a:solidFill>
                  <a:srgbClr val="000000"/>
                </a:solidFill>
              </a:rPr>
              <a:t>オール</a:t>
            </a:r>
            <a:r>
              <a:rPr lang="en-US" altLang="ja-JP" sz="1600" b="1" dirty="0">
                <a:solidFill>
                  <a:srgbClr val="000000"/>
                </a:solidFill>
              </a:rPr>
              <a:t>OICC</a:t>
            </a:r>
            <a:r>
              <a:rPr lang="ja-JP" altLang="en-US" sz="1600" b="1" dirty="0">
                <a:solidFill>
                  <a:srgbClr val="000000"/>
                </a:solidFill>
              </a:rPr>
              <a:t>」で「お客様満足度</a:t>
            </a:r>
            <a:r>
              <a:rPr lang="en-US" altLang="ja-JP" sz="1600" b="1" dirty="0">
                <a:solidFill>
                  <a:srgbClr val="000000"/>
                </a:solidFill>
              </a:rPr>
              <a:t>100</a:t>
            </a:r>
            <a:r>
              <a:rPr lang="ja-JP" altLang="en-US" sz="1600" b="1" dirty="0">
                <a:solidFill>
                  <a:srgbClr val="000000"/>
                </a:solidFill>
              </a:rPr>
              <a:t>％」を目指す</a:t>
            </a:r>
          </a:p>
        </p:txBody>
      </p:sp>
      <p:sp>
        <p:nvSpPr>
          <p:cNvPr id="18" name="角丸四角形 17"/>
          <p:cNvSpPr/>
          <p:nvPr/>
        </p:nvSpPr>
        <p:spPr>
          <a:xfrm>
            <a:off x="-3175" y="482600"/>
            <a:ext cx="1695450" cy="355600"/>
          </a:xfrm>
          <a:prstGeom prst="roundRect">
            <a:avLst>
              <a:gd name="adj" fmla="val 2428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prstClr val="white"/>
                </a:solidFill>
              </a:rPr>
              <a:t>これまでの取組み</a:t>
            </a:r>
          </a:p>
        </p:txBody>
      </p:sp>
      <p:sp>
        <p:nvSpPr>
          <p:cNvPr id="21" name="テキスト ボックス 3"/>
          <p:cNvSpPr txBox="1"/>
          <p:nvPr/>
        </p:nvSpPr>
        <p:spPr>
          <a:xfrm>
            <a:off x="7675563" y="908050"/>
            <a:ext cx="1336675" cy="2546350"/>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ts val="1500"/>
              </a:lnSpc>
              <a:defRPr/>
            </a:pPr>
            <a:r>
              <a:rPr lang="ja-JP" altLang="en-US" dirty="0">
                <a:solidFill>
                  <a:prstClr val="black"/>
                </a:solidFill>
              </a:rPr>
              <a:t>過去</a:t>
            </a:r>
            <a:r>
              <a:rPr lang="en-US" altLang="ja-JP" dirty="0">
                <a:solidFill>
                  <a:prstClr val="black"/>
                </a:solidFill>
              </a:rPr>
              <a:t>5</a:t>
            </a:r>
            <a:r>
              <a:rPr lang="ja-JP" altLang="en-US" dirty="0">
                <a:solidFill>
                  <a:prstClr val="black"/>
                </a:solidFill>
              </a:rPr>
              <a:t>年間</a:t>
            </a:r>
            <a:r>
              <a:rPr lang="ja-JP" altLang="ja-JP" dirty="0">
                <a:solidFill>
                  <a:prstClr val="black"/>
                </a:solidFill>
              </a:rPr>
              <a:t>満足度は</a:t>
            </a:r>
            <a:endParaRPr lang="ja-JP" altLang="ja-JP" sz="1000" dirty="0">
              <a:solidFill>
                <a:prstClr val="black"/>
              </a:solidFill>
            </a:endParaRPr>
          </a:p>
          <a:p>
            <a:pPr>
              <a:lnSpc>
                <a:spcPts val="1500"/>
              </a:lnSpc>
              <a:defRPr/>
            </a:pPr>
            <a:r>
              <a:rPr lang="ja-JP" altLang="ja-JP" dirty="0" smtClean="0">
                <a:solidFill>
                  <a:prstClr val="black"/>
                </a:solidFill>
              </a:rPr>
              <a:t>向上</a:t>
            </a:r>
            <a:endParaRPr lang="ja-JP" altLang="ja-JP" sz="1000" dirty="0">
              <a:solidFill>
                <a:prstClr val="black"/>
              </a:solidFill>
            </a:endParaRPr>
          </a:p>
          <a:p>
            <a:pPr>
              <a:lnSpc>
                <a:spcPts val="1000"/>
              </a:lnSpc>
              <a:defRPr/>
            </a:pPr>
            <a:endParaRPr lang="en-US" altLang="ja-JP" sz="1000" dirty="0">
              <a:solidFill>
                <a:prstClr val="black"/>
              </a:solidFill>
            </a:endParaRPr>
          </a:p>
          <a:p>
            <a:pPr>
              <a:lnSpc>
                <a:spcPts val="1400"/>
              </a:lnSpc>
              <a:defRPr/>
            </a:pPr>
            <a:r>
              <a:rPr lang="en-US" altLang="ja-JP" sz="1000" dirty="0">
                <a:solidFill>
                  <a:prstClr val="black"/>
                </a:solidFill>
              </a:rPr>
              <a:t>【</a:t>
            </a:r>
            <a:r>
              <a:rPr lang="ja-JP" altLang="en-US" sz="1000" dirty="0">
                <a:solidFill>
                  <a:prstClr val="black"/>
                </a:solidFill>
              </a:rPr>
              <a:t>主な増減理由</a:t>
            </a:r>
            <a:r>
              <a:rPr lang="en-US" altLang="ja-JP" sz="1000" dirty="0">
                <a:solidFill>
                  <a:prstClr val="black"/>
                </a:solidFill>
              </a:rPr>
              <a:t>】</a:t>
            </a:r>
          </a:p>
          <a:p>
            <a:pPr>
              <a:lnSpc>
                <a:spcPts val="1400"/>
              </a:lnSpc>
              <a:defRPr/>
            </a:pPr>
            <a:r>
              <a:rPr lang="ja-JP" altLang="en-US" sz="1000" dirty="0">
                <a:solidFill>
                  <a:prstClr val="black"/>
                </a:solidFill>
              </a:rPr>
              <a:t>・</a:t>
            </a:r>
            <a:r>
              <a:rPr lang="en-US" altLang="ja-JP" sz="1000" dirty="0" smtClean="0">
                <a:solidFill>
                  <a:prstClr val="black"/>
                </a:solidFill>
              </a:rPr>
              <a:t>2016</a:t>
            </a:r>
            <a:r>
              <a:rPr lang="ja-JP" altLang="en-US" sz="1000" dirty="0" smtClean="0">
                <a:solidFill>
                  <a:prstClr val="black"/>
                </a:solidFill>
              </a:rPr>
              <a:t>年度は備品に</a:t>
            </a:r>
            <a:r>
              <a:rPr lang="ja-JP" altLang="en-US" sz="1000" dirty="0" err="1" smtClean="0">
                <a:solidFill>
                  <a:prstClr val="black"/>
                </a:solidFill>
              </a:rPr>
              <a:t>つ</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いてのご意見が多</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かった。</a:t>
            </a:r>
            <a:r>
              <a:rPr lang="en-US" altLang="ja-JP" sz="1000" dirty="0" smtClean="0">
                <a:solidFill>
                  <a:prstClr val="black"/>
                </a:solidFill>
              </a:rPr>
              <a:t>2017</a:t>
            </a:r>
            <a:r>
              <a:rPr lang="ja-JP" altLang="en-US" sz="1000" dirty="0" smtClean="0">
                <a:solidFill>
                  <a:prstClr val="black"/>
                </a:solidFill>
              </a:rPr>
              <a:t>年度は</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お客様の声に応え、</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高輝度プロジェクター</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など高機能の備品を</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導入するとともに、老</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朽化した備品を一部</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更新したことにより満</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足度が向上した</a:t>
            </a:r>
            <a:r>
              <a:rPr lang="ja-JP" altLang="en-US" sz="1000" dirty="0">
                <a:solidFill>
                  <a:prstClr val="black"/>
                </a:solidFill>
              </a:rPr>
              <a:t>。</a:t>
            </a:r>
            <a:endParaRPr lang="en-US" altLang="ja-JP" sz="1000" dirty="0">
              <a:solidFill>
                <a:prstClr val="black"/>
              </a:solidFill>
            </a:endParaRPr>
          </a:p>
          <a:p>
            <a:pPr>
              <a:lnSpc>
                <a:spcPts val="1000"/>
              </a:lnSpc>
              <a:defRPr/>
            </a:pPr>
            <a:endParaRPr lang="en-US" altLang="ja-JP" sz="1000" dirty="0">
              <a:solidFill>
                <a:prstClr val="black"/>
              </a:solidFill>
            </a:endParaRPr>
          </a:p>
          <a:p>
            <a:pPr>
              <a:lnSpc>
                <a:spcPts val="1400"/>
              </a:lnSpc>
              <a:defRPr/>
            </a:pPr>
            <a:r>
              <a:rPr lang="ja-JP" altLang="en-US" sz="1000" dirty="0">
                <a:solidFill>
                  <a:prstClr val="black"/>
                </a:solidFill>
              </a:rPr>
              <a:t>　</a:t>
            </a:r>
            <a:endParaRPr lang="en-US" altLang="ja-JP" sz="1000" dirty="0">
              <a:solidFill>
                <a:prstClr val="black"/>
              </a:solidFill>
            </a:endParaRPr>
          </a:p>
          <a:p>
            <a:pPr>
              <a:lnSpc>
                <a:spcPts val="1100"/>
              </a:lnSpc>
              <a:defRPr/>
            </a:pPr>
            <a:endParaRPr lang="en-US" altLang="ja-JP" sz="1000" dirty="0">
              <a:solidFill>
                <a:prstClr val="black"/>
              </a:solidFill>
            </a:endParaRPr>
          </a:p>
          <a:p>
            <a:pPr>
              <a:lnSpc>
                <a:spcPts val="900"/>
              </a:lnSpc>
              <a:defRPr/>
            </a:pPr>
            <a:r>
              <a:rPr lang="ja-JP" altLang="en-US" sz="1000" dirty="0">
                <a:solidFill>
                  <a:prstClr val="black"/>
                </a:solidFill>
              </a:rPr>
              <a:t>　</a:t>
            </a:r>
            <a:endParaRPr lang="en-US" altLang="ja-JP" sz="1000" dirty="0">
              <a:solidFill>
                <a:prstClr val="black"/>
              </a:solidFill>
            </a:endParaRPr>
          </a:p>
        </p:txBody>
      </p:sp>
      <p:sp>
        <p:nvSpPr>
          <p:cNvPr id="26" name="正方形/長方形 25"/>
          <p:cNvSpPr/>
          <p:nvPr/>
        </p:nvSpPr>
        <p:spPr>
          <a:xfrm>
            <a:off x="4641850" y="706438"/>
            <a:ext cx="4473575" cy="2943225"/>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prstClr val="black"/>
                </a:solidFill>
              </a:rPr>
              <a:t>　　</a:t>
            </a:r>
            <a:endParaRPr lang="en-US" altLang="ja-JP" dirty="0">
              <a:solidFill>
                <a:prstClr val="black"/>
              </a:solidFill>
            </a:endParaRPr>
          </a:p>
          <a:p>
            <a:pPr eaLnBrk="1" hangingPunct="1">
              <a:defRPr/>
            </a:pPr>
            <a:endParaRPr lang="en-US" altLang="ja-JP" dirty="0">
              <a:solidFill>
                <a:prstClr val="black"/>
              </a:solidFill>
            </a:endParaRPr>
          </a:p>
          <a:p>
            <a:pPr eaLnBrk="1" hangingPunct="1">
              <a:defRPr/>
            </a:pPr>
            <a:endParaRPr lang="en-US" altLang="ja-JP" dirty="0">
              <a:solidFill>
                <a:prstClr val="black"/>
              </a:solidFill>
            </a:endParaRPr>
          </a:p>
        </p:txBody>
      </p:sp>
      <p:sp>
        <p:nvSpPr>
          <p:cNvPr id="14" name="角丸四角形 13"/>
          <p:cNvSpPr/>
          <p:nvPr/>
        </p:nvSpPr>
        <p:spPr>
          <a:xfrm>
            <a:off x="4621213" y="512763"/>
            <a:ext cx="1328737" cy="325437"/>
          </a:xfrm>
          <a:prstGeom prst="roundRect">
            <a:avLst>
              <a:gd name="adj" fmla="val 27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prstClr val="white"/>
                </a:solidFill>
              </a:rPr>
              <a:t>実　　　績</a:t>
            </a:r>
          </a:p>
        </p:txBody>
      </p:sp>
      <p:graphicFrame>
        <p:nvGraphicFramePr>
          <p:cNvPr id="2" name="グラフ 21"/>
          <p:cNvGraphicFramePr>
            <a:graphicFrameLocks/>
          </p:cNvGraphicFramePr>
          <p:nvPr>
            <p:extLst>
              <p:ext uri="{D42A27DB-BD31-4B8C-83A1-F6EECF244321}">
                <p14:modId xmlns:p14="http://schemas.microsoft.com/office/powerpoint/2010/main" val="1797962918"/>
              </p:ext>
            </p:extLst>
          </p:nvPr>
        </p:nvGraphicFramePr>
        <p:xfrm>
          <a:off x="4641850" y="895350"/>
          <a:ext cx="3162300" cy="25098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ctrTitle"/>
          </p:nvPr>
        </p:nvSpPr>
        <p:spPr>
          <a:xfrm>
            <a:off x="684213" y="115888"/>
            <a:ext cx="7772400" cy="433387"/>
          </a:xfrm>
        </p:spPr>
        <p:txBody>
          <a:bodyPr/>
          <a:lstStyle/>
          <a:p>
            <a:r>
              <a:rPr lang="ja-JP" altLang="en-US" sz="2800" smtClean="0">
                <a:latin typeface="HGｺﾞｼｯｸM" panose="020B0609000000000000" pitchFamily="49" charset="-128"/>
                <a:ea typeface="HGｺﾞｼｯｸM" panose="020B0609000000000000" pitchFamily="49" charset="-128"/>
              </a:rPr>
              <a:t>中長期経営計画の目次</a:t>
            </a:r>
          </a:p>
        </p:txBody>
      </p:sp>
      <p:sp>
        <p:nvSpPr>
          <p:cNvPr id="6147" name="正方形/長方形 1"/>
          <p:cNvSpPr>
            <a:spLocks noChangeArrowheads="1"/>
          </p:cNvSpPr>
          <p:nvPr/>
        </p:nvSpPr>
        <p:spPr bwMode="auto">
          <a:xfrm>
            <a:off x="217488" y="404813"/>
            <a:ext cx="89154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36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１．はじめに（策定の目的</a:t>
            </a: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1</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２．中長期経営計画の</a:t>
            </a:r>
            <a:r>
              <a:rPr lang="ja-JP" altLang="en-US" sz="2000" dirty="0" smtClean="0">
                <a:latin typeface="HG丸ｺﾞｼｯｸM-PRO" panose="020F0600000000000000" pitchFamily="50" charset="-128"/>
                <a:ea typeface="HG丸ｺﾞｼｯｸM-PRO" panose="020F0600000000000000" pitchFamily="50" charset="-128"/>
              </a:rPr>
              <a:t>位置付け　</a:t>
            </a: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2</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３．経営環境の変化と当社の</a:t>
            </a:r>
            <a:r>
              <a:rPr lang="ja-JP" altLang="en-US" sz="2000" dirty="0" smtClean="0">
                <a:latin typeface="HG丸ｺﾞｼｯｸM-PRO" panose="020F0600000000000000" pitchFamily="50" charset="-128"/>
                <a:ea typeface="HG丸ｺﾞｼｯｸM-PRO" panose="020F0600000000000000" pitchFamily="50" charset="-128"/>
              </a:rPr>
              <a:t>課題　</a:t>
            </a: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3</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４．計画の</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err="1">
                <a:latin typeface="HG丸ｺﾞｼｯｸM-PRO" panose="020F0600000000000000" pitchFamily="50" charset="-128"/>
                <a:ea typeface="HG丸ｺﾞｼｯｸM-PRO" panose="020F0600000000000000" pitchFamily="50" charset="-128"/>
              </a:rPr>
              <a:t>つの</a:t>
            </a:r>
            <a:r>
              <a:rPr lang="ja-JP" altLang="en-US" sz="2000" dirty="0">
                <a:latin typeface="HG丸ｺﾞｼｯｸM-PRO" panose="020F0600000000000000" pitchFamily="50" charset="-128"/>
                <a:ea typeface="HG丸ｺﾞｼｯｸM-PRO" panose="020F0600000000000000" pitchFamily="50" charset="-128"/>
              </a:rPr>
              <a:t>柱（①～④）と</a:t>
            </a:r>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err="1">
                <a:latin typeface="HG丸ｺﾞｼｯｸM-PRO" panose="020F0600000000000000" pitchFamily="50" charset="-128"/>
                <a:ea typeface="HG丸ｺﾞｼｯｸM-PRO" panose="020F0600000000000000" pitchFamily="50" charset="-128"/>
              </a:rPr>
              <a:t>つの</a:t>
            </a:r>
            <a:r>
              <a:rPr lang="ja-JP" altLang="en-US" sz="2000" dirty="0">
                <a:latin typeface="HG丸ｺﾞｼｯｸM-PRO" panose="020F0600000000000000" pitchFamily="50" charset="-128"/>
                <a:ea typeface="HG丸ｺﾞｼｯｸM-PRO" panose="020F0600000000000000" pitchFamily="50" charset="-128"/>
              </a:rPr>
              <a:t>基盤（ⓐ～</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4</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　 ①国際会議の誘致</a:t>
            </a:r>
            <a:r>
              <a:rPr lang="ja-JP" altLang="en-US" sz="2000" dirty="0" smtClean="0">
                <a:latin typeface="HG丸ｺﾞｼｯｸM-PRO" panose="020F0600000000000000" pitchFamily="50" charset="-128"/>
                <a:ea typeface="HG丸ｺﾞｼｯｸM-PRO" panose="020F0600000000000000" pitchFamily="50" charset="-128"/>
              </a:rPr>
              <a:t>強化　</a:t>
            </a:r>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5</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    ②収益の最大化と会社の持続的成長により大阪の発展に</a:t>
            </a:r>
            <a:r>
              <a:rPr lang="ja-JP" altLang="en-US" sz="2000" dirty="0" smtClean="0">
                <a:latin typeface="HG丸ｺﾞｼｯｸM-PRO" panose="020F0600000000000000" pitchFamily="50" charset="-128"/>
                <a:ea typeface="HG丸ｺﾞｼｯｸM-PRO" panose="020F0600000000000000" pitchFamily="50" charset="-128"/>
              </a:rPr>
              <a:t>貢献</a:t>
            </a:r>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11</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    ③快適で魅力あふれる大阪国際会議場</a:t>
            </a:r>
            <a:r>
              <a:rPr lang="ja-JP" altLang="en-US" sz="2000" dirty="0" smtClean="0">
                <a:latin typeface="HG丸ｺﾞｼｯｸM-PRO" panose="020F0600000000000000" pitchFamily="50" charset="-128"/>
                <a:ea typeface="HG丸ｺﾞｼｯｸM-PRO" panose="020F0600000000000000" pitchFamily="50" charset="-128"/>
              </a:rPr>
              <a:t>を　</a:t>
            </a: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17</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    ④お客様の安全・安心を第一</a:t>
            </a:r>
            <a:r>
              <a:rPr lang="ja-JP" altLang="en-US" sz="2000" dirty="0" smtClean="0">
                <a:latin typeface="HG丸ｺﾞｼｯｸM-PRO" panose="020F0600000000000000" pitchFamily="50" charset="-128"/>
                <a:ea typeface="HG丸ｺﾞｼｯｸM-PRO" panose="020F0600000000000000" pitchFamily="50" charset="-128"/>
              </a:rPr>
              <a:t>に</a:t>
            </a:r>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23</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　 ⓐ人材確保・</a:t>
            </a:r>
            <a:r>
              <a:rPr lang="ja-JP" altLang="en-US" sz="2000" dirty="0" smtClean="0">
                <a:latin typeface="HG丸ｺﾞｼｯｸM-PRO" panose="020F0600000000000000" pitchFamily="50" charset="-128"/>
                <a:ea typeface="HG丸ｺﾞｼｯｸM-PRO" panose="020F0600000000000000" pitchFamily="50" charset="-128"/>
              </a:rPr>
              <a:t>育成　</a:t>
            </a: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27</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　 ⓑ地域社会との</a:t>
            </a:r>
            <a:r>
              <a:rPr lang="ja-JP" altLang="en-US" sz="2000" dirty="0" smtClean="0">
                <a:latin typeface="HG丸ｺﾞｼｯｸM-PRO" panose="020F0600000000000000" pitchFamily="50" charset="-128"/>
                <a:ea typeface="HG丸ｺﾞｼｯｸM-PRO" panose="020F0600000000000000" pitchFamily="50" charset="-128"/>
              </a:rPr>
              <a:t>共生</a:t>
            </a:r>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29</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経営体質</a:t>
            </a:r>
            <a:r>
              <a:rPr lang="ja-JP" altLang="en-US" sz="2000" dirty="0" smtClean="0">
                <a:latin typeface="HG丸ｺﾞｼｯｸM-PRO" panose="020F0600000000000000" pitchFamily="50" charset="-128"/>
                <a:ea typeface="HG丸ｺﾞｼｯｸM-PRO" panose="020F0600000000000000" pitchFamily="50" charset="-128"/>
              </a:rPr>
              <a:t>強化</a:t>
            </a:r>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31</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smtClean="0">
                <a:latin typeface="HG丸ｺﾞｼｯｸM-PRO" panose="020F0600000000000000" pitchFamily="50" charset="-128"/>
                <a:ea typeface="HG丸ｺﾞｼｯｸM-PRO" panose="020F0600000000000000" pitchFamily="50" charset="-128"/>
              </a:rPr>
              <a:t>５．数値目標　</a:t>
            </a:r>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33</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None/>
            </a:pPr>
            <a:r>
              <a:rPr lang="ja-JP" altLang="en-US" sz="2000" dirty="0" smtClean="0">
                <a:latin typeface="HG丸ｺﾞｼｯｸM-PRO" panose="020F0600000000000000" pitchFamily="50" charset="-128"/>
                <a:ea typeface="HG丸ｺﾞｼｯｸM-PRO" panose="020F0600000000000000" pitchFamily="50" charset="-128"/>
              </a:rPr>
              <a:t>６．収支</a:t>
            </a:r>
            <a:r>
              <a:rPr lang="ja-JP" altLang="en-US" sz="2000" dirty="0">
                <a:latin typeface="HG丸ｺﾞｼｯｸM-PRO" panose="020F0600000000000000" pitchFamily="50" charset="-128"/>
                <a:ea typeface="HG丸ｺﾞｼｯｸM-PRO" panose="020F0600000000000000" pitchFamily="50" charset="-128"/>
              </a:rPr>
              <a:t>計画及び組織・</a:t>
            </a:r>
            <a:r>
              <a:rPr lang="ja-JP" altLang="en-US" sz="2000" dirty="0" smtClean="0">
                <a:latin typeface="HG丸ｺﾞｼｯｸM-PRO" panose="020F0600000000000000" pitchFamily="50" charset="-128"/>
                <a:ea typeface="HG丸ｺﾞｼｯｸM-PRO" panose="020F0600000000000000" pitchFamily="50" charset="-128"/>
              </a:rPr>
              <a:t>定数</a:t>
            </a:r>
            <a:r>
              <a:rPr lang="ja-JP" altLang="en-US" sz="2000" dirty="0" smtClean="0">
                <a:latin typeface="メイリオ" panose="020B0604030504040204" pitchFamily="50" charset="-128"/>
                <a:ea typeface="メイリオ" panose="020B0604030504040204" pitchFamily="50" charset="-128"/>
              </a:rPr>
              <a:t>　・・・・・・・・・・・・・・・・ </a:t>
            </a:r>
            <a:r>
              <a:rPr lang="en-US" altLang="ja-JP" sz="2000" dirty="0" smtClean="0">
                <a:latin typeface="メイリオ" panose="020B0604030504040204" pitchFamily="50" charset="-128"/>
                <a:ea typeface="メイリオ" panose="020B0604030504040204" pitchFamily="50" charset="-128"/>
              </a:rPr>
              <a:t>35</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smtClean="0">
                <a:latin typeface="HG丸ｺﾞｼｯｸM-PRO" panose="020F0600000000000000" pitchFamily="50" charset="-128"/>
                <a:ea typeface="HG丸ｺﾞｼｯｸM-PRO" panose="020F0600000000000000" pitchFamily="50" charset="-128"/>
              </a:rPr>
              <a:t>７．前中期</a:t>
            </a:r>
            <a:r>
              <a:rPr lang="ja-JP" altLang="en-US" sz="2000" dirty="0">
                <a:latin typeface="HG丸ｺﾞｼｯｸM-PRO" panose="020F0600000000000000" pitchFamily="50" charset="-128"/>
                <a:ea typeface="HG丸ｺﾞｼｯｸM-PRO" panose="020F0600000000000000" pitchFamily="50" charset="-128"/>
              </a:rPr>
              <a:t>経営計画の達成</a:t>
            </a:r>
            <a:r>
              <a:rPr lang="ja-JP" altLang="en-US" sz="2000" dirty="0" smtClean="0">
                <a:latin typeface="HG丸ｺﾞｼｯｸM-PRO" panose="020F0600000000000000" pitchFamily="50" charset="-128"/>
                <a:ea typeface="HG丸ｺﾞｼｯｸM-PRO" panose="020F0600000000000000" pitchFamily="50" charset="-128"/>
              </a:rPr>
              <a:t>状況</a:t>
            </a:r>
            <a:r>
              <a:rPr lang="ja-JP" altLang="en-US" sz="2000" dirty="0" smtClean="0">
                <a:latin typeface="メイリオ" panose="020B0604030504040204" pitchFamily="50" charset="-128"/>
                <a:ea typeface="メイリオ" panose="020B0604030504040204" pitchFamily="50" charset="-128"/>
              </a:rPr>
              <a:t>　・・・・・・・・・・・・・・・ </a:t>
            </a:r>
            <a:r>
              <a:rPr lang="en-US" altLang="ja-JP" sz="2000" dirty="0" smtClean="0">
                <a:latin typeface="メイリオ" panose="020B0604030504040204" pitchFamily="50" charset="-128"/>
                <a:ea typeface="メイリオ" panose="020B0604030504040204" pitchFamily="50" charset="-128"/>
              </a:rPr>
              <a:t>38</a:t>
            </a:r>
            <a:endParaRPr lang="en-US" altLang="ja-JP" sz="2000" dirty="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テキスト ボックス 18"/>
          <p:cNvSpPr>
            <a:spLocks noGrp="1" noChangeArrowheads="1"/>
          </p:cNvSpPr>
          <p:nvPr>
            <p:ph type="title"/>
          </p:nvPr>
        </p:nvSpPr>
        <p:spPr>
          <a:xfrm>
            <a:off x="334963" y="9525"/>
            <a:ext cx="8496300" cy="461963"/>
          </a:xfrm>
          <a:noFill/>
        </p:spPr>
        <p:txBody>
          <a:bodyPr>
            <a:spAutoFit/>
          </a:bodyPr>
          <a:lstStyle/>
          <a:p>
            <a:pPr eaLnBrk="1" hangingPunct="1"/>
            <a:r>
              <a:rPr lang="en-US" altLang="ja-JP" sz="2400" dirty="0" smtClean="0">
                <a:latin typeface="HG丸ｺﾞｼｯｸM-PRO" panose="020F0600000000000000" pitchFamily="50" charset="-128"/>
                <a:ea typeface="HG丸ｺﾞｼｯｸM-PRO" panose="020F0600000000000000" pitchFamily="50" charset="-128"/>
              </a:rPr>
              <a:t>4-</a:t>
            </a:r>
            <a:r>
              <a:rPr lang="ja-JP" altLang="en-US" sz="2400" dirty="0" smtClean="0">
                <a:latin typeface="HG丸ｺﾞｼｯｸM-PRO" panose="020F0600000000000000" pitchFamily="50" charset="-128"/>
                <a:ea typeface="HG丸ｺﾞｼｯｸM-PRO" panose="020F0600000000000000" pitchFamily="50" charset="-128"/>
              </a:rPr>
              <a:t>③</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快適で魅力溢れる大阪国際会議場を</a:t>
            </a:r>
          </a:p>
        </p:txBody>
      </p:sp>
      <p:sp>
        <p:nvSpPr>
          <p:cNvPr id="4" name="正方形/長方形 3"/>
          <p:cNvSpPr/>
          <p:nvPr/>
        </p:nvSpPr>
        <p:spPr>
          <a:xfrm>
            <a:off x="107950" y="771525"/>
            <a:ext cx="8950325" cy="5897563"/>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600" b="1" dirty="0" smtClean="0">
                <a:solidFill>
                  <a:prstClr val="black"/>
                </a:solidFill>
              </a:rPr>
              <a:t>１</a:t>
            </a:r>
            <a:r>
              <a:rPr lang="ja-JP" altLang="en-US" sz="1600" b="1" dirty="0">
                <a:solidFill>
                  <a:prstClr val="black"/>
                </a:solidFill>
              </a:rPr>
              <a:t>．</a:t>
            </a:r>
            <a:r>
              <a:rPr lang="ja-JP" altLang="en-US" sz="1600" b="1" dirty="0" smtClean="0">
                <a:solidFill>
                  <a:prstClr val="black"/>
                </a:solidFill>
              </a:rPr>
              <a:t>「</a:t>
            </a:r>
            <a:r>
              <a:rPr lang="en-US" altLang="ja-JP" sz="1600" b="1" dirty="0">
                <a:solidFill>
                  <a:prstClr val="black"/>
                </a:solidFill>
              </a:rPr>
              <a:t>s-OICC</a:t>
            </a:r>
            <a:r>
              <a:rPr lang="ja-JP" altLang="en-US" sz="1600" b="1" dirty="0">
                <a:solidFill>
                  <a:prstClr val="black"/>
                </a:solidFill>
              </a:rPr>
              <a:t>」＝</a:t>
            </a:r>
            <a:r>
              <a:rPr lang="ja-JP" altLang="en-US" sz="1600" b="1" dirty="0">
                <a:solidFill>
                  <a:schemeClr val="tx1"/>
                </a:solidFill>
              </a:rPr>
              <a:t>お客様のニーズ等に基づくサービスの改善</a:t>
            </a:r>
            <a:endParaRPr lang="en-US" altLang="ja-JP" sz="1600" b="1" dirty="0">
              <a:solidFill>
                <a:schemeClr val="tx1"/>
              </a:solidFill>
            </a:endParaRPr>
          </a:p>
          <a:p>
            <a:pPr eaLnBrk="1" hangingPunct="1">
              <a:defRPr/>
            </a:pPr>
            <a:r>
              <a:rPr lang="ja-JP" altLang="en-US" sz="1600" b="1" dirty="0" smtClean="0">
                <a:solidFill>
                  <a:schemeClr val="tx1"/>
                </a:solidFill>
              </a:rPr>
              <a:t>（１）お客</a:t>
            </a:r>
            <a:r>
              <a:rPr lang="ja-JP" altLang="en-US" sz="1600" b="1" dirty="0">
                <a:solidFill>
                  <a:schemeClr val="tx1"/>
                </a:solidFill>
              </a:rPr>
              <a:t>様ニーズの把握</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a:t>
            </a:r>
            <a:r>
              <a:rPr lang="ja-JP" altLang="en-US" sz="1600" b="1" dirty="0">
                <a:solidFill>
                  <a:schemeClr val="tx1"/>
                </a:solidFill>
              </a:rPr>
              <a:t>主催者からのご意見の把握・・・ヒアリング、アンケート、ロイヤルカスタマー会</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a:t>
            </a:r>
            <a:r>
              <a:rPr lang="ja-JP" altLang="en-US" sz="1600" b="1" dirty="0">
                <a:solidFill>
                  <a:schemeClr val="tx1"/>
                </a:solidFill>
              </a:rPr>
              <a:t>来場者からのご意見の把握・・・アンケート</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a:t>
            </a:r>
            <a:r>
              <a:rPr lang="ja-JP" altLang="en-US" sz="1600" b="1" dirty="0">
                <a:solidFill>
                  <a:schemeClr val="tx1"/>
                </a:solidFill>
              </a:rPr>
              <a:t>共通のご意見把握方法・・・・・・・</a:t>
            </a:r>
            <a:r>
              <a:rPr lang="en-US" altLang="ja-JP" sz="1600" b="1" dirty="0">
                <a:solidFill>
                  <a:schemeClr val="tx1"/>
                </a:solidFill>
              </a:rPr>
              <a:t>WEB</a:t>
            </a:r>
            <a:r>
              <a:rPr lang="ja-JP" altLang="en-US" sz="1600" b="1" dirty="0">
                <a:solidFill>
                  <a:schemeClr val="tx1"/>
                </a:solidFill>
              </a:rPr>
              <a:t>口コミ、総合案内所への問い合わせ　　　等</a:t>
            </a:r>
            <a:endParaRPr lang="en-US" altLang="ja-JP" sz="1600" b="1" dirty="0">
              <a:solidFill>
                <a:schemeClr val="tx1"/>
              </a:solidFill>
            </a:endParaRPr>
          </a:p>
          <a:p>
            <a:pPr eaLnBrk="1" hangingPunct="1">
              <a:defRPr/>
            </a:pPr>
            <a:r>
              <a:rPr lang="ja-JP" altLang="en-US" sz="1600" b="1" dirty="0">
                <a:solidFill>
                  <a:schemeClr val="tx1"/>
                </a:solidFill>
              </a:rPr>
              <a:t>　</a:t>
            </a:r>
            <a:endParaRPr lang="en-US" altLang="ja-JP" sz="1600" b="1" dirty="0">
              <a:solidFill>
                <a:schemeClr val="tx1"/>
              </a:solidFill>
            </a:endParaRPr>
          </a:p>
          <a:p>
            <a:pPr eaLnBrk="1" hangingPunct="1">
              <a:defRPr/>
            </a:pPr>
            <a:r>
              <a:rPr lang="ja-JP" altLang="en-US" sz="1600" b="1" dirty="0" smtClean="0">
                <a:solidFill>
                  <a:schemeClr val="tx1"/>
                </a:solidFill>
              </a:rPr>
              <a:t>（２</a:t>
            </a:r>
            <a:r>
              <a:rPr lang="ja-JP" altLang="en-US" sz="1600" b="1" dirty="0">
                <a:solidFill>
                  <a:schemeClr val="tx1"/>
                </a:solidFill>
              </a:rPr>
              <a:t>）</a:t>
            </a:r>
            <a:r>
              <a:rPr lang="ja-JP" altLang="en-US" sz="1600" b="1" dirty="0" smtClean="0">
                <a:solidFill>
                  <a:prstClr val="black"/>
                </a:solidFill>
              </a:rPr>
              <a:t>「</a:t>
            </a:r>
            <a:r>
              <a:rPr lang="en-US" altLang="ja-JP" sz="1600" b="1" dirty="0">
                <a:solidFill>
                  <a:prstClr val="black"/>
                </a:solidFill>
              </a:rPr>
              <a:t>s-OICC</a:t>
            </a:r>
            <a:r>
              <a:rPr lang="ja-JP" altLang="en-US" sz="1600" b="1" dirty="0">
                <a:solidFill>
                  <a:prstClr val="black"/>
                </a:solidFill>
              </a:rPr>
              <a:t>委員会」を中心に</a:t>
            </a:r>
            <a:r>
              <a:rPr lang="en-US" altLang="ja-JP" sz="1600" b="1" dirty="0">
                <a:solidFill>
                  <a:prstClr val="black"/>
                </a:solidFill>
              </a:rPr>
              <a:t>safety</a:t>
            </a:r>
            <a:r>
              <a:rPr lang="ja-JP" altLang="en-US" sz="1600" b="1" dirty="0" err="1">
                <a:solidFill>
                  <a:prstClr val="black"/>
                </a:solidFill>
              </a:rPr>
              <a:t>、</a:t>
            </a:r>
            <a:r>
              <a:rPr lang="en-US" altLang="ja-JP" sz="1600" b="1" dirty="0">
                <a:solidFill>
                  <a:prstClr val="black"/>
                </a:solidFill>
              </a:rPr>
              <a:t>smile</a:t>
            </a:r>
            <a:r>
              <a:rPr lang="ja-JP" altLang="en-US" sz="1600" b="1" dirty="0" err="1">
                <a:solidFill>
                  <a:prstClr val="black"/>
                </a:solidFill>
              </a:rPr>
              <a:t>、</a:t>
            </a:r>
            <a:r>
              <a:rPr lang="en-US" altLang="ja-JP" sz="1600" b="1" dirty="0">
                <a:solidFill>
                  <a:schemeClr val="tx1"/>
                </a:solidFill>
              </a:rPr>
              <a:t>speedy</a:t>
            </a:r>
            <a:r>
              <a:rPr lang="ja-JP" altLang="en-US" sz="1600" b="1" dirty="0">
                <a:solidFill>
                  <a:schemeClr val="tx1"/>
                </a:solidFill>
              </a:rPr>
              <a:t>を</a:t>
            </a:r>
            <a:r>
              <a:rPr lang="ja-JP" altLang="en-US" sz="1600" b="1" dirty="0" smtClean="0">
                <a:solidFill>
                  <a:schemeClr val="tx1"/>
                </a:solidFill>
              </a:rPr>
              <a:t>実現（新）</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役員</a:t>
            </a:r>
            <a:r>
              <a:rPr lang="ja-JP" altLang="en-US" sz="1600" b="1" dirty="0">
                <a:solidFill>
                  <a:schemeClr val="tx1"/>
                </a:solidFill>
              </a:rPr>
              <a:t>、幹部社員で構成する</a:t>
            </a:r>
            <a:r>
              <a:rPr lang="en-US" altLang="ja-JP" sz="1600" b="1" dirty="0">
                <a:solidFill>
                  <a:schemeClr val="tx1"/>
                </a:solidFill>
              </a:rPr>
              <a:t>s-OICC</a:t>
            </a:r>
            <a:r>
              <a:rPr lang="ja-JP" altLang="en-US" sz="1600" b="1" dirty="0">
                <a:solidFill>
                  <a:schemeClr val="tx1"/>
                </a:solidFill>
              </a:rPr>
              <a:t>委員会で利用者ニーズ、潜在需要、他施設の取組み等を</a:t>
            </a:r>
            <a:endParaRPr lang="en-US" altLang="ja-JP" sz="1600" b="1" dirty="0">
              <a:solidFill>
                <a:schemeClr val="tx1"/>
              </a:solidFill>
            </a:endParaRPr>
          </a:p>
          <a:p>
            <a:pPr eaLnBrk="1" hangingPunct="1">
              <a:defRPr/>
            </a:pPr>
            <a:r>
              <a:rPr lang="ja-JP" altLang="en-US" sz="1600" b="1" dirty="0">
                <a:solidFill>
                  <a:schemeClr val="tx1"/>
                </a:solidFill>
              </a:rPr>
              <a:t>　　　　集約・検討し、改善することにより、お客様に、</a:t>
            </a:r>
            <a:r>
              <a:rPr lang="en-US" altLang="ja-JP" sz="1600" b="1" dirty="0">
                <a:solidFill>
                  <a:schemeClr val="tx1"/>
                </a:solidFill>
              </a:rPr>
              <a:t> safety</a:t>
            </a:r>
            <a:r>
              <a:rPr lang="ja-JP" altLang="en-US" sz="1600" b="1" dirty="0" err="1">
                <a:solidFill>
                  <a:schemeClr val="tx1"/>
                </a:solidFill>
              </a:rPr>
              <a:t>、</a:t>
            </a:r>
            <a:r>
              <a:rPr lang="en-US" altLang="ja-JP" sz="1600" b="1" dirty="0">
                <a:solidFill>
                  <a:schemeClr val="tx1"/>
                </a:solidFill>
              </a:rPr>
              <a:t>smile</a:t>
            </a:r>
            <a:r>
              <a:rPr lang="ja-JP" altLang="en-US" sz="1600" b="1" dirty="0" err="1">
                <a:solidFill>
                  <a:schemeClr val="tx1"/>
                </a:solidFill>
              </a:rPr>
              <a:t>、</a:t>
            </a:r>
            <a:r>
              <a:rPr lang="en-US" altLang="ja-JP" sz="1600" b="1" dirty="0">
                <a:solidFill>
                  <a:schemeClr val="tx1"/>
                </a:solidFill>
              </a:rPr>
              <a:t>speedy</a:t>
            </a:r>
            <a:r>
              <a:rPr lang="ja-JP" altLang="en-US" sz="1600" b="1" dirty="0">
                <a:solidFill>
                  <a:schemeClr val="tx1"/>
                </a:solidFill>
              </a:rPr>
              <a:t>なサ</a:t>
            </a:r>
            <a:r>
              <a:rPr lang="ja-JP" altLang="en-US" sz="1600" b="1" dirty="0">
                <a:solidFill>
                  <a:prstClr val="black"/>
                </a:solidFill>
              </a:rPr>
              <a:t>ービスを提供します。</a:t>
            </a:r>
            <a:endParaRPr lang="en-US" altLang="ja-JP" sz="1600" b="1" dirty="0">
              <a:solidFill>
                <a:prstClr val="black"/>
              </a:solidFill>
            </a:endParaRPr>
          </a:p>
          <a:p>
            <a:pPr eaLnBrk="1" hangingPunct="1">
              <a:defRPr/>
            </a:pPr>
            <a:r>
              <a:rPr lang="ja-JP" altLang="en-US" sz="1600" b="1" dirty="0">
                <a:solidFill>
                  <a:prstClr val="black"/>
                </a:solidFill>
              </a:rPr>
              <a:t>　　　①</a:t>
            </a:r>
            <a:r>
              <a:rPr lang="en-US" altLang="ja-JP" sz="1600" b="1" dirty="0">
                <a:solidFill>
                  <a:prstClr val="black"/>
                </a:solidFill>
              </a:rPr>
              <a:t>safety</a:t>
            </a:r>
            <a:r>
              <a:rPr lang="ja-JP" altLang="en-US" sz="1600" b="1" dirty="0">
                <a:solidFill>
                  <a:prstClr val="black"/>
                </a:solidFill>
              </a:rPr>
              <a:t>（安全）</a:t>
            </a:r>
            <a:endParaRPr lang="en-US" altLang="ja-JP" sz="1600" b="1" dirty="0">
              <a:solidFill>
                <a:prstClr val="black"/>
              </a:solidFill>
            </a:endParaRPr>
          </a:p>
          <a:p>
            <a:pPr eaLnBrk="1" hangingPunct="1">
              <a:defRPr/>
            </a:pPr>
            <a:r>
              <a:rPr lang="ja-JP" altLang="en-US" sz="1600" b="1" dirty="0">
                <a:solidFill>
                  <a:prstClr val="black"/>
                </a:solidFill>
              </a:rPr>
              <a:t>　　　　　　日常点検の徹底、適時の修理交換による予防保全とお客様の安全を第一にした危機管理・</a:t>
            </a:r>
            <a:endParaRPr lang="en-US" altLang="ja-JP" sz="1600" b="1" dirty="0">
              <a:solidFill>
                <a:prstClr val="black"/>
              </a:solidFill>
            </a:endParaRPr>
          </a:p>
          <a:p>
            <a:pPr eaLnBrk="1" hangingPunct="1">
              <a:defRPr/>
            </a:pPr>
            <a:r>
              <a:rPr lang="ja-JP" altLang="en-US" sz="1600" b="1" dirty="0">
                <a:solidFill>
                  <a:prstClr val="black"/>
                </a:solidFill>
              </a:rPr>
              <a:t>　　　　　　防災体制の</a:t>
            </a:r>
            <a:r>
              <a:rPr lang="ja-JP" altLang="en-US" sz="1600" b="1" dirty="0" smtClean="0">
                <a:solidFill>
                  <a:prstClr val="black"/>
                </a:solidFill>
              </a:rPr>
              <a:t>整備</a:t>
            </a:r>
            <a:r>
              <a:rPr lang="ja-JP" altLang="en-US" sz="1600" b="1" dirty="0">
                <a:solidFill>
                  <a:prstClr val="black"/>
                </a:solidFill>
              </a:rPr>
              <a:t>　　等</a:t>
            </a:r>
            <a:endParaRPr lang="en-US" altLang="ja-JP" sz="1600" b="1" dirty="0">
              <a:solidFill>
                <a:prstClr val="black"/>
              </a:solidFill>
            </a:endParaRPr>
          </a:p>
          <a:p>
            <a:pPr eaLnBrk="1" hangingPunct="1">
              <a:defRPr/>
            </a:pPr>
            <a:r>
              <a:rPr lang="ja-JP" altLang="en-US" sz="1600" b="1" dirty="0">
                <a:solidFill>
                  <a:prstClr val="black"/>
                </a:solidFill>
              </a:rPr>
              <a:t>　　　②</a:t>
            </a:r>
            <a:r>
              <a:rPr lang="en-US" altLang="ja-JP" sz="1600" b="1" dirty="0">
                <a:solidFill>
                  <a:prstClr val="black"/>
                </a:solidFill>
              </a:rPr>
              <a:t>smile</a:t>
            </a:r>
            <a:r>
              <a:rPr lang="ja-JP" altLang="en-US" sz="1600" b="1" dirty="0">
                <a:solidFill>
                  <a:prstClr val="black"/>
                </a:solidFill>
              </a:rPr>
              <a:t>（笑顔）</a:t>
            </a:r>
            <a:endParaRPr lang="en-US" altLang="ja-JP" sz="1600" b="1" dirty="0">
              <a:solidFill>
                <a:prstClr val="black"/>
              </a:solidFill>
            </a:endParaRPr>
          </a:p>
          <a:p>
            <a:pPr eaLnBrk="1" hangingPunct="1">
              <a:defRPr/>
            </a:pPr>
            <a:r>
              <a:rPr lang="ja-JP" altLang="en-US" sz="1600" b="1" dirty="0">
                <a:solidFill>
                  <a:prstClr val="black"/>
                </a:solidFill>
              </a:rPr>
              <a:t>　　　　　　「心のバリアフリー」をめざし、すべての方にとって「やさしい」施設を実現します。</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CS</a:t>
            </a:r>
            <a:r>
              <a:rPr lang="ja-JP" altLang="en-US" sz="1600" b="1" dirty="0">
                <a:solidFill>
                  <a:prstClr val="black"/>
                </a:solidFill>
              </a:rPr>
              <a:t>向上有識者会議の新設・・・他の企業の</a:t>
            </a:r>
            <a:r>
              <a:rPr lang="en-US" altLang="ja-JP" sz="1600" b="1" dirty="0">
                <a:solidFill>
                  <a:prstClr val="black"/>
                </a:solidFill>
              </a:rPr>
              <a:t>CS</a:t>
            </a:r>
            <a:r>
              <a:rPr lang="ja-JP" altLang="en-US" sz="1600" b="1" dirty="0">
                <a:solidFill>
                  <a:prstClr val="black"/>
                </a:solidFill>
              </a:rPr>
              <a:t>担当者等で構成し、当社の</a:t>
            </a:r>
            <a:r>
              <a:rPr lang="en-US" altLang="ja-JP" sz="1600" b="1" dirty="0">
                <a:solidFill>
                  <a:prstClr val="black"/>
                </a:solidFill>
              </a:rPr>
              <a:t>CS</a:t>
            </a:r>
            <a:r>
              <a:rPr lang="ja-JP" altLang="en-US" sz="1600" b="1" dirty="0">
                <a:solidFill>
                  <a:prstClr val="black"/>
                </a:solidFill>
              </a:rPr>
              <a:t>について点検・</a:t>
            </a:r>
            <a:endParaRPr lang="en-US" altLang="ja-JP" sz="1600" b="1" dirty="0">
              <a:solidFill>
                <a:prstClr val="black"/>
              </a:solidFill>
            </a:endParaRPr>
          </a:p>
          <a:p>
            <a:pPr eaLnBrk="1" hangingPunct="1">
              <a:defRPr/>
            </a:pPr>
            <a:r>
              <a:rPr lang="ja-JP" altLang="en-US" sz="1600" b="1" dirty="0">
                <a:solidFill>
                  <a:prstClr val="black"/>
                </a:solidFill>
              </a:rPr>
              <a:t>　　　　　　　助言を</a:t>
            </a:r>
            <a:r>
              <a:rPr lang="ja-JP" altLang="en-US" sz="1600" b="1" dirty="0" smtClean="0">
                <a:solidFill>
                  <a:prstClr val="black"/>
                </a:solidFill>
              </a:rPr>
              <a:t>いただく</a:t>
            </a:r>
            <a:endParaRPr lang="en-US" altLang="ja-JP" sz="1600" b="1" dirty="0">
              <a:solidFill>
                <a:prstClr val="black"/>
              </a:solidFill>
            </a:endParaRPr>
          </a:p>
          <a:p>
            <a:pPr eaLnBrk="1" hangingPunct="1">
              <a:defRPr/>
            </a:pPr>
            <a:r>
              <a:rPr lang="ja-JP" altLang="en-US" sz="1600" b="1" dirty="0">
                <a:solidFill>
                  <a:prstClr val="black"/>
                </a:solidFill>
              </a:rPr>
              <a:t>　　　　　　・ロイヤルカスタマー会・・・・・・・大口顧客からのご意見、提言を</a:t>
            </a:r>
            <a:r>
              <a:rPr lang="ja-JP" altLang="en-US" sz="1600" b="1" dirty="0" smtClean="0">
                <a:solidFill>
                  <a:prstClr val="black"/>
                </a:solidFill>
              </a:rPr>
              <a:t>いただく</a:t>
            </a:r>
            <a:endParaRPr lang="en-US" altLang="ja-JP" sz="1600" b="1" dirty="0">
              <a:solidFill>
                <a:prstClr val="black"/>
              </a:solidFill>
            </a:endParaRPr>
          </a:p>
          <a:p>
            <a:pPr eaLnBrk="1" hangingPunct="1">
              <a:defRPr/>
            </a:pPr>
            <a:r>
              <a:rPr lang="ja-JP" altLang="en-US" sz="1600" b="1" dirty="0">
                <a:solidFill>
                  <a:prstClr val="black"/>
                </a:solidFill>
              </a:rPr>
              <a:t>　　　　　　・オール</a:t>
            </a:r>
            <a:r>
              <a:rPr lang="en-US" altLang="ja-JP" sz="1600" b="1" dirty="0">
                <a:solidFill>
                  <a:prstClr val="black"/>
                </a:solidFill>
              </a:rPr>
              <a:t>OICC CS</a:t>
            </a:r>
            <a:r>
              <a:rPr lang="ja-JP" altLang="en-US" sz="1600" b="1" dirty="0">
                <a:solidFill>
                  <a:prstClr val="black"/>
                </a:solidFill>
              </a:rPr>
              <a:t>向上委員会の新設・・・パートナー会社を含むオール</a:t>
            </a:r>
            <a:r>
              <a:rPr lang="en-US" altLang="ja-JP" sz="1600" b="1" dirty="0">
                <a:solidFill>
                  <a:prstClr val="black"/>
                </a:solidFill>
              </a:rPr>
              <a:t>OICC</a:t>
            </a:r>
            <a:r>
              <a:rPr lang="ja-JP" altLang="en-US" sz="1600" b="1" dirty="0">
                <a:solidFill>
                  <a:prstClr val="black"/>
                </a:solidFill>
              </a:rPr>
              <a:t>で</a:t>
            </a:r>
            <a:r>
              <a:rPr lang="en-US" altLang="ja-JP" sz="1600" b="1" dirty="0">
                <a:solidFill>
                  <a:prstClr val="black"/>
                </a:solidFill>
              </a:rPr>
              <a:t>CS</a:t>
            </a:r>
            <a:r>
              <a:rPr lang="ja-JP" altLang="en-US" sz="1600" b="1" dirty="0" smtClean="0">
                <a:solidFill>
                  <a:prstClr val="black"/>
                </a:solidFill>
              </a:rPr>
              <a:t>向上</a:t>
            </a:r>
            <a:endParaRPr lang="en-US" altLang="ja-JP" sz="1600" b="1" dirty="0">
              <a:solidFill>
                <a:prstClr val="black"/>
              </a:solidFill>
            </a:endParaRPr>
          </a:p>
          <a:p>
            <a:pPr eaLnBrk="1" hangingPunct="1">
              <a:defRPr/>
            </a:pPr>
            <a:r>
              <a:rPr lang="ja-JP" altLang="en-US" sz="1600" b="1" dirty="0">
                <a:solidFill>
                  <a:prstClr val="black"/>
                </a:solidFill>
              </a:rPr>
              <a:t>　　　　　　・ハンディキャップのある方の視点に基づく改善・・・</a:t>
            </a:r>
            <a:r>
              <a:rPr lang="en-US" altLang="ja-JP" sz="1600" b="1" dirty="0">
                <a:solidFill>
                  <a:prstClr val="black"/>
                </a:solidFill>
              </a:rPr>
              <a:t>NPO</a:t>
            </a:r>
            <a:r>
              <a:rPr lang="ja-JP" altLang="en-US" sz="1600" b="1" dirty="0">
                <a:solidFill>
                  <a:prstClr val="black"/>
                </a:solidFill>
              </a:rPr>
              <a:t>等と連携し、多様な利用者の視点</a:t>
            </a:r>
            <a:endParaRPr lang="en-US" altLang="ja-JP" sz="1600" b="1" dirty="0">
              <a:solidFill>
                <a:prstClr val="black"/>
              </a:solidFill>
            </a:endParaRPr>
          </a:p>
          <a:p>
            <a:pPr eaLnBrk="1" hangingPunct="1">
              <a:defRPr/>
            </a:pPr>
            <a:r>
              <a:rPr lang="ja-JP" altLang="en-US" sz="1600" b="1" dirty="0">
                <a:solidFill>
                  <a:prstClr val="black"/>
                </a:solidFill>
              </a:rPr>
              <a:t>　　　　　　から施設・設備を改善を</a:t>
            </a:r>
            <a:r>
              <a:rPr lang="ja-JP" altLang="en-US" sz="1600" b="1" dirty="0" smtClean="0">
                <a:solidFill>
                  <a:prstClr val="black"/>
                </a:solidFill>
              </a:rPr>
              <a:t>図る</a:t>
            </a:r>
            <a:r>
              <a:rPr lang="ja-JP" altLang="en-US" sz="1600" b="1" dirty="0">
                <a:solidFill>
                  <a:prstClr val="black"/>
                </a:solidFill>
              </a:rPr>
              <a:t>　　等</a:t>
            </a:r>
            <a:endParaRPr lang="en-US" altLang="ja-JP" sz="1600" b="1" dirty="0">
              <a:solidFill>
                <a:prstClr val="black"/>
              </a:solidFill>
            </a:endParaRPr>
          </a:p>
          <a:p>
            <a:pPr eaLnBrk="1" hangingPunct="1">
              <a:defRPr/>
            </a:pPr>
            <a:r>
              <a:rPr lang="ja-JP" altLang="en-US" sz="1600" b="1" dirty="0">
                <a:solidFill>
                  <a:prstClr val="black"/>
                </a:solidFill>
              </a:rPr>
              <a:t>　　　③</a:t>
            </a:r>
            <a:r>
              <a:rPr lang="en-US" altLang="ja-JP" sz="1600" b="1" dirty="0">
                <a:solidFill>
                  <a:prstClr val="black"/>
                </a:solidFill>
              </a:rPr>
              <a:t>speedy</a:t>
            </a:r>
            <a:r>
              <a:rPr lang="ja-JP" altLang="en-US" sz="1600" b="1" dirty="0">
                <a:solidFill>
                  <a:prstClr val="black"/>
                </a:solidFill>
              </a:rPr>
              <a:t>（迅速）</a:t>
            </a:r>
            <a:endParaRPr lang="en-US" altLang="ja-JP" sz="1600" b="1" dirty="0">
              <a:solidFill>
                <a:prstClr val="black"/>
              </a:solidFill>
            </a:endParaRPr>
          </a:p>
          <a:p>
            <a:pPr eaLnBrk="1" hangingPunct="1">
              <a:defRPr/>
            </a:pPr>
            <a:r>
              <a:rPr lang="ja-JP" altLang="en-US" sz="1600" b="1" dirty="0">
                <a:solidFill>
                  <a:prstClr val="black"/>
                </a:solidFill>
              </a:rPr>
              <a:t>　　　　　　・即時に改善可能なもの・・・・・・・・・担当部課、パートナー企業で即時</a:t>
            </a:r>
            <a:r>
              <a:rPr lang="ja-JP" altLang="en-US" sz="1600" b="1" dirty="0" smtClean="0">
                <a:solidFill>
                  <a:prstClr val="black"/>
                </a:solidFill>
              </a:rPr>
              <a:t>実施</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1</a:t>
            </a:r>
            <a:r>
              <a:rPr lang="ja-JP" altLang="en-US" sz="1600" b="1" dirty="0">
                <a:solidFill>
                  <a:prstClr val="black"/>
                </a:solidFill>
              </a:rPr>
              <a:t>年前後で改善可能なもの・・・・・・次年度事業計画に</a:t>
            </a:r>
            <a:r>
              <a:rPr lang="ja-JP" altLang="en-US" sz="1600" b="1" dirty="0" smtClean="0">
                <a:solidFill>
                  <a:prstClr val="black"/>
                </a:solidFill>
              </a:rPr>
              <a:t>反映</a:t>
            </a:r>
            <a:endParaRPr lang="en-US" altLang="ja-JP" sz="1600" b="1" dirty="0">
              <a:solidFill>
                <a:prstClr val="black"/>
              </a:solidFill>
            </a:endParaRPr>
          </a:p>
          <a:p>
            <a:pPr eaLnBrk="1" hangingPunct="1">
              <a:defRPr/>
            </a:pPr>
            <a:r>
              <a:rPr lang="ja-JP" altLang="en-US" sz="1600" b="1" dirty="0">
                <a:solidFill>
                  <a:prstClr val="black"/>
                </a:solidFill>
              </a:rPr>
              <a:t>　　　　　　・中長期の取組みが必要なもの・・・中長期経営計画に</a:t>
            </a:r>
            <a:r>
              <a:rPr lang="ja-JP" altLang="en-US" sz="1600" b="1" dirty="0" smtClean="0">
                <a:solidFill>
                  <a:prstClr val="black"/>
                </a:solidFill>
              </a:rPr>
              <a:t>反映</a:t>
            </a:r>
            <a:endParaRPr lang="en-US" altLang="ja-JP" sz="1600" b="1" dirty="0">
              <a:solidFill>
                <a:prstClr val="black"/>
              </a:solidFill>
            </a:endParaRPr>
          </a:p>
          <a:p>
            <a:pPr eaLnBrk="1" hangingPunct="1">
              <a:defRPr/>
            </a:pPr>
            <a:endParaRPr lang="en-US" altLang="ja-JP" sz="1600" b="1" dirty="0">
              <a:solidFill>
                <a:prstClr val="black"/>
              </a:solidFill>
            </a:endParaRPr>
          </a:p>
          <a:p>
            <a:pPr eaLnBrk="1" hangingPunct="1">
              <a:defRPr/>
            </a:pPr>
            <a:endParaRPr lang="en-US" altLang="ja-JP" dirty="0">
              <a:solidFill>
                <a:prstClr val="black"/>
              </a:solidFill>
            </a:endParaRPr>
          </a:p>
          <a:p>
            <a:pPr eaLnBrk="1" hangingPunct="1">
              <a:defRPr/>
            </a:pPr>
            <a:r>
              <a:rPr lang="ja-JP" altLang="en-US" dirty="0">
                <a:solidFill>
                  <a:prstClr val="black"/>
                </a:solidFill>
              </a:rPr>
              <a:t>　　　　　　</a:t>
            </a:r>
            <a:endParaRPr lang="en-US" altLang="ja-JP" dirty="0">
              <a:solidFill>
                <a:prstClr val="black"/>
              </a:solidFill>
            </a:endParaRPr>
          </a:p>
          <a:p>
            <a:pPr eaLnBrk="1" hangingPunct="1">
              <a:defRPr/>
            </a:pPr>
            <a:r>
              <a:rPr lang="ja-JP" altLang="en-US" dirty="0">
                <a:solidFill>
                  <a:prstClr val="black"/>
                </a:solidFill>
              </a:rPr>
              <a:t>　</a:t>
            </a:r>
            <a:endParaRPr lang="en-US" altLang="ja-JP" sz="1900" dirty="0">
              <a:solidFill>
                <a:schemeClr val="tx1"/>
              </a:solidFill>
            </a:endParaRPr>
          </a:p>
          <a:p>
            <a:pPr eaLnBrk="1" hangingPunct="1">
              <a:defRPr/>
            </a:pPr>
            <a:r>
              <a:rPr lang="ja-JP" altLang="en-US" sz="1900" dirty="0">
                <a:solidFill>
                  <a:schemeClr val="tx1"/>
                </a:solidFill>
              </a:rPr>
              <a:t>　</a:t>
            </a:r>
            <a:endParaRPr lang="en-US" altLang="ja-JP" sz="1900" dirty="0">
              <a:solidFill>
                <a:schemeClr val="tx1"/>
              </a:solidFill>
            </a:endParaRPr>
          </a:p>
        </p:txBody>
      </p:sp>
      <p:sp>
        <p:nvSpPr>
          <p:cNvPr id="36868"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18</a:t>
            </a:r>
            <a:endParaRPr lang="ja-JP" altLang="en-US" sz="1800"/>
          </a:p>
        </p:txBody>
      </p:sp>
      <p:sp>
        <p:nvSpPr>
          <p:cNvPr id="5" name="テキスト ボックス 4"/>
          <p:cNvSpPr txBox="1"/>
          <p:nvPr/>
        </p:nvSpPr>
        <p:spPr>
          <a:xfrm>
            <a:off x="7178675" y="466725"/>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1/5</a:t>
            </a:r>
            <a:endParaRPr lang="ja-JP" altLang="en-US" sz="1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テキスト ボックス 18"/>
          <p:cNvSpPr>
            <a:spLocks noGrp="1" noChangeArrowheads="1"/>
          </p:cNvSpPr>
          <p:nvPr>
            <p:ph type="title"/>
          </p:nvPr>
        </p:nvSpPr>
        <p:spPr>
          <a:xfrm>
            <a:off x="334963" y="9525"/>
            <a:ext cx="8496300" cy="461963"/>
          </a:xfrm>
          <a:noFill/>
        </p:spPr>
        <p:txBody>
          <a:bodyPr>
            <a:spAutoFit/>
          </a:bodyPr>
          <a:lstStyle/>
          <a:p>
            <a:pPr eaLnBrk="1" hangingPunct="1"/>
            <a:r>
              <a:rPr lang="en-US" altLang="ja-JP" sz="2400" dirty="0" smtClean="0">
                <a:latin typeface="HG丸ｺﾞｼｯｸM-PRO" panose="020F0600000000000000" pitchFamily="50" charset="-128"/>
                <a:ea typeface="HG丸ｺﾞｼｯｸM-PRO" panose="020F0600000000000000" pitchFamily="50" charset="-128"/>
              </a:rPr>
              <a:t>4-</a:t>
            </a:r>
            <a:r>
              <a:rPr lang="ja-JP" altLang="en-US" sz="2400" dirty="0" smtClean="0">
                <a:latin typeface="HG丸ｺﾞｼｯｸM-PRO" panose="020F0600000000000000" pitchFamily="50" charset="-128"/>
                <a:ea typeface="HG丸ｺﾞｼｯｸM-PRO" panose="020F0600000000000000" pitchFamily="50" charset="-128"/>
              </a:rPr>
              <a:t>③</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快適で魅力溢れる大阪国際会議場を</a:t>
            </a:r>
            <a:endParaRPr lang="ja-JP" altLang="en-US" sz="1400" dirty="0" smtClean="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20650" y="760413"/>
            <a:ext cx="8994775" cy="5981700"/>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600" b="1" dirty="0" smtClean="0">
                <a:solidFill>
                  <a:prstClr val="black"/>
                </a:solidFill>
              </a:rPr>
              <a:t>２．「</a:t>
            </a:r>
            <a:r>
              <a:rPr lang="en-US" altLang="ja-JP" sz="1600" b="1" dirty="0">
                <a:solidFill>
                  <a:prstClr val="black"/>
                </a:solidFill>
              </a:rPr>
              <a:t>e-OICC</a:t>
            </a:r>
            <a:r>
              <a:rPr lang="ja-JP" altLang="en-US" sz="1600" b="1" dirty="0">
                <a:solidFill>
                  <a:prstClr val="black"/>
                </a:solidFill>
              </a:rPr>
              <a:t>」＝</a:t>
            </a:r>
            <a:r>
              <a:rPr lang="en-US" altLang="ja-JP" sz="1600" b="1" dirty="0">
                <a:solidFill>
                  <a:prstClr val="black"/>
                </a:solidFill>
              </a:rPr>
              <a:t>ICT</a:t>
            </a:r>
            <a:r>
              <a:rPr lang="ja-JP" altLang="en-US" sz="1600" b="1" dirty="0">
                <a:solidFill>
                  <a:prstClr val="black"/>
                </a:solidFill>
              </a:rPr>
              <a:t>など電子化の推進とおもてなしの心による先進的サービスの</a:t>
            </a:r>
            <a:r>
              <a:rPr lang="ja-JP" altLang="en-US" sz="1600" b="1" dirty="0" smtClean="0">
                <a:solidFill>
                  <a:schemeClr val="tx1"/>
                </a:solidFill>
              </a:rPr>
              <a:t>実施（新）</a:t>
            </a:r>
            <a:endParaRPr lang="en-US" altLang="ja-JP" sz="1600" b="1" dirty="0">
              <a:solidFill>
                <a:schemeClr val="tx1"/>
              </a:solidFill>
            </a:endParaRPr>
          </a:p>
          <a:p>
            <a:pPr eaLnBrk="1" hangingPunct="1">
              <a:defRPr/>
            </a:pPr>
            <a:r>
              <a:rPr lang="ja-JP" altLang="en-US" sz="1600" b="1" dirty="0">
                <a:solidFill>
                  <a:schemeClr val="tx1"/>
                </a:solidFill>
              </a:rPr>
              <a:t>　　　　役員、幹部社員で構成する</a:t>
            </a:r>
            <a:r>
              <a:rPr lang="en-US" altLang="ja-JP" sz="1600" b="1" dirty="0">
                <a:solidFill>
                  <a:schemeClr val="tx1"/>
                </a:solidFill>
              </a:rPr>
              <a:t>e-OICC</a:t>
            </a:r>
            <a:r>
              <a:rPr lang="ja-JP" altLang="en-US" sz="1600" b="1" dirty="0">
                <a:solidFill>
                  <a:schemeClr val="tx1"/>
                </a:solidFill>
              </a:rPr>
              <a:t>委員会で</a:t>
            </a:r>
            <a:r>
              <a:rPr lang="en-US" altLang="ja-JP" sz="1600" b="1" dirty="0">
                <a:solidFill>
                  <a:schemeClr val="tx1"/>
                </a:solidFill>
              </a:rPr>
              <a:t>electronics</a:t>
            </a:r>
            <a:r>
              <a:rPr lang="ja-JP" altLang="en-US" sz="1600" b="1" dirty="0">
                <a:solidFill>
                  <a:schemeClr val="tx1"/>
                </a:solidFill>
              </a:rPr>
              <a:t>（電子化）と</a:t>
            </a:r>
            <a:r>
              <a:rPr lang="en-US" altLang="ja-JP" sz="1600" b="1" dirty="0">
                <a:solidFill>
                  <a:schemeClr val="tx1"/>
                </a:solidFill>
              </a:rPr>
              <a:t>entertainment</a:t>
            </a:r>
            <a:r>
              <a:rPr lang="ja-JP" altLang="en-US" sz="1600" b="1" dirty="0">
                <a:solidFill>
                  <a:schemeClr val="tx1"/>
                </a:solidFill>
              </a:rPr>
              <a:t>（おもてなし）</a:t>
            </a:r>
            <a:endParaRPr lang="en-US" altLang="ja-JP" sz="1600" b="1" dirty="0">
              <a:solidFill>
                <a:schemeClr val="tx1"/>
              </a:solidFill>
            </a:endParaRPr>
          </a:p>
          <a:p>
            <a:pPr eaLnBrk="1" hangingPunct="1">
              <a:defRPr/>
            </a:pPr>
            <a:r>
              <a:rPr lang="ja-JP" altLang="en-US" sz="1600" b="1" dirty="0">
                <a:solidFill>
                  <a:prstClr val="black"/>
                </a:solidFill>
              </a:rPr>
              <a:t>　　による先進的サービスを推進し、お客様満足度を向上させます。</a:t>
            </a:r>
            <a:endParaRPr lang="en-US" altLang="ja-JP" sz="1600" b="1" dirty="0">
              <a:solidFill>
                <a:prstClr val="black"/>
              </a:solidFill>
            </a:endParaRPr>
          </a:p>
          <a:p>
            <a:pPr eaLnBrk="1" hangingPunct="1">
              <a:defRPr/>
            </a:pPr>
            <a:r>
              <a:rPr lang="ja-JP" altLang="en-US" sz="1600" b="1" dirty="0" smtClean="0">
                <a:solidFill>
                  <a:prstClr val="black"/>
                </a:solidFill>
              </a:rPr>
              <a:t>（１</a:t>
            </a:r>
            <a:r>
              <a:rPr lang="ja-JP" altLang="en-US" sz="1600" b="1" dirty="0">
                <a:solidFill>
                  <a:prstClr val="black"/>
                </a:solidFill>
              </a:rPr>
              <a:t>）</a:t>
            </a:r>
            <a:r>
              <a:rPr lang="en-US" altLang="ja-JP" sz="1600" b="1" dirty="0" smtClean="0">
                <a:solidFill>
                  <a:prstClr val="black"/>
                </a:solidFill>
              </a:rPr>
              <a:t>electronics</a:t>
            </a:r>
            <a:r>
              <a:rPr lang="ja-JP" altLang="en-US" sz="1600" b="1" dirty="0">
                <a:solidFill>
                  <a:prstClr val="black"/>
                </a:solidFill>
              </a:rPr>
              <a:t>（電子化）の推進</a:t>
            </a:r>
            <a:endParaRPr lang="en-US" altLang="ja-JP" sz="1600" b="1" dirty="0">
              <a:solidFill>
                <a:prstClr val="black"/>
              </a:solidFill>
            </a:endParaRPr>
          </a:p>
          <a:p>
            <a:pPr eaLnBrk="1" hangingPunct="1">
              <a:defRPr/>
            </a:pPr>
            <a:r>
              <a:rPr lang="ja-JP" altLang="en-US" sz="1600" b="1" dirty="0">
                <a:solidFill>
                  <a:prstClr val="black"/>
                </a:solidFill>
              </a:rPr>
              <a:t>　　　　</a:t>
            </a:r>
            <a:r>
              <a:rPr lang="ja-JP" altLang="en-US" sz="1600" b="1" dirty="0" smtClean="0">
                <a:solidFill>
                  <a:prstClr val="black"/>
                </a:solidFill>
              </a:rPr>
              <a:t>①</a:t>
            </a:r>
            <a:r>
              <a:rPr lang="ja-JP" altLang="en-US" sz="1600" b="1" dirty="0">
                <a:solidFill>
                  <a:prstClr val="black"/>
                </a:solidFill>
              </a:rPr>
              <a:t>玄関ホール他各所でデジタルサイネージの活用</a:t>
            </a:r>
            <a:endParaRPr lang="en-US" altLang="ja-JP" sz="1600" b="1" dirty="0">
              <a:solidFill>
                <a:prstClr val="black"/>
              </a:solidFill>
            </a:endParaRPr>
          </a:p>
          <a:p>
            <a:pPr eaLnBrk="1" hangingPunct="1">
              <a:defRPr/>
            </a:pPr>
            <a:r>
              <a:rPr lang="ja-JP" altLang="en-US" sz="1600" b="1" dirty="0">
                <a:solidFill>
                  <a:prstClr val="black"/>
                </a:solidFill>
              </a:rPr>
              <a:t>　　　　　　・玄関の大型デジタルサイネージや各所のデジタルサイネージで、わかりやすい館内案内</a:t>
            </a:r>
            <a:endParaRPr lang="en-US" altLang="ja-JP" sz="1600" b="1" dirty="0">
              <a:solidFill>
                <a:prstClr val="black"/>
              </a:solidFill>
            </a:endParaRPr>
          </a:p>
          <a:p>
            <a:pPr eaLnBrk="1" hangingPunct="1">
              <a:defRPr/>
            </a:pPr>
            <a:r>
              <a:rPr lang="ja-JP" altLang="en-US" sz="1600" b="1" dirty="0">
                <a:solidFill>
                  <a:prstClr val="black"/>
                </a:solidFill>
              </a:rPr>
              <a:t>　　　　　　や催事情報はもとより近隣商業施設の情報や天気予報、交通情報等の情報を提供</a:t>
            </a:r>
            <a:endParaRPr lang="en-US" altLang="ja-JP" sz="1600" b="1" dirty="0">
              <a:solidFill>
                <a:prstClr val="black"/>
              </a:solidFill>
            </a:endParaRPr>
          </a:p>
          <a:p>
            <a:pPr eaLnBrk="1" hangingPunct="1">
              <a:defRPr/>
            </a:pPr>
            <a:r>
              <a:rPr lang="ja-JP" altLang="en-US" sz="1600" b="1" dirty="0">
                <a:solidFill>
                  <a:prstClr val="black"/>
                </a:solidFill>
              </a:rPr>
              <a:t>　　　　　　・タッチパネルや</a:t>
            </a:r>
            <a:r>
              <a:rPr lang="en-US" altLang="ja-JP" sz="1600" b="1" dirty="0">
                <a:solidFill>
                  <a:prstClr val="black"/>
                </a:solidFill>
              </a:rPr>
              <a:t>AI</a:t>
            </a:r>
            <a:r>
              <a:rPr lang="ja-JP" altLang="en-US" sz="1600" b="1" dirty="0">
                <a:solidFill>
                  <a:prstClr val="black"/>
                </a:solidFill>
              </a:rPr>
              <a:t>による応答などにより楽しめる案内設備を整備</a:t>
            </a:r>
            <a:endParaRPr lang="en-US" altLang="ja-JP" sz="1600" b="1" dirty="0">
              <a:solidFill>
                <a:prstClr val="black"/>
              </a:solidFill>
            </a:endParaRPr>
          </a:p>
          <a:p>
            <a:pPr eaLnBrk="1" hangingPunct="1">
              <a:defRPr/>
            </a:pPr>
            <a:r>
              <a:rPr lang="ja-JP" altLang="en-US" sz="1600" b="1" dirty="0">
                <a:solidFill>
                  <a:prstClr val="black"/>
                </a:solidFill>
              </a:rPr>
              <a:t>　　　　</a:t>
            </a:r>
            <a:r>
              <a:rPr lang="ja-JP" altLang="en-US" sz="1600" b="1" dirty="0" smtClean="0">
                <a:solidFill>
                  <a:prstClr val="black"/>
                </a:solidFill>
              </a:rPr>
              <a:t>②</a:t>
            </a:r>
            <a:r>
              <a:rPr lang="ja-JP" altLang="en-US" sz="1600" b="1" dirty="0">
                <a:solidFill>
                  <a:prstClr val="black"/>
                </a:solidFill>
              </a:rPr>
              <a:t>インターネット環境の整備</a:t>
            </a:r>
            <a:endParaRPr lang="en-US" altLang="ja-JP" sz="1600" b="1" dirty="0">
              <a:solidFill>
                <a:prstClr val="black"/>
              </a:solidFill>
            </a:endParaRPr>
          </a:p>
          <a:p>
            <a:pPr eaLnBrk="1" hangingPunct="1">
              <a:defRPr/>
            </a:pPr>
            <a:r>
              <a:rPr lang="ja-JP" altLang="en-US" sz="1600" b="1" dirty="0">
                <a:solidFill>
                  <a:prstClr val="black"/>
                </a:solidFill>
              </a:rPr>
              <a:t>　　　　　　　独自の</a:t>
            </a:r>
            <a:r>
              <a:rPr lang="en-US" altLang="ja-JP" sz="1600" b="1" dirty="0">
                <a:solidFill>
                  <a:prstClr val="black"/>
                </a:solidFill>
              </a:rPr>
              <a:t>Free Wi-Fi</a:t>
            </a:r>
            <a:r>
              <a:rPr lang="ja-JP" altLang="en-US" sz="1600" b="1" dirty="0">
                <a:solidFill>
                  <a:prstClr val="black"/>
                </a:solidFill>
              </a:rPr>
              <a:t>に加え、</a:t>
            </a:r>
            <a:r>
              <a:rPr lang="en-US" altLang="ja-JP" sz="1600" b="1" dirty="0">
                <a:solidFill>
                  <a:prstClr val="black"/>
                </a:solidFill>
              </a:rPr>
              <a:t>Osaka</a:t>
            </a:r>
            <a:r>
              <a:rPr lang="ja-JP" altLang="en-US" sz="1600" b="1" dirty="0">
                <a:solidFill>
                  <a:prstClr val="black"/>
                </a:solidFill>
              </a:rPr>
              <a:t> </a:t>
            </a:r>
            <a:r>
              <a:rPr lang="en-US" altLang="ja-JP" sz="1600" b="1" dirty="0">
                <a:solidFill>
                  <a:prstClr val="black"/>
                </a:solidFill>
              </a:rPr>
              <a:t>Free Wi-Fi</a:t>
            </a:r>
            <a:r>
              <a:rPr lang="ja-JP" altLang="en-US" sz="1600" b="1" dirty="0">
                <a:solidFill>
                  <a:prstClr val="black"/>
                </a:solidFill>
              </a:rPr>
              <a:t>も利用できる環境整備（</a:t>
            </a:r>
            <a:r>
              <a:rPr lang="en-US" altLang="ja-JP" sz="1600" b="1" dirty="0">
                <a:solidFill>
                  <a:prstClr val="black"/>
                </a:solidFill>
              </a:rPr>
              <a:t>2018.</a:t>
            </a:r>
            <a:r>
              <a:rPr lang="ja-JP" altLang="en-US" sz="1600" b="1" dirty="0">
                <a:solidFill>
                  <a:prstClr val="black"/>
                </a:solidFill>
              </a:rPr>
              <a:t>～）</a:t>
            </a:r>
            <a:endParaRPr lang="en-US" altLang="ja-JP" sz="1600" b="1" dirty="0">
              <a:solidFill>
                <a:prstClr val="black"/>
              </a:solidFill>
            </a:endParaRPr>
          </a:p>
          <a:p>
            <a:pPr eaLnBrk="1" hangingPunct="1">
              <a:defRPr/>
            </a:pPr>
            <a:r>
              <a:rPr lang="ja-JP" altLang="en-US" sz="1600" b="1" dirty="0">
                <a:solidFill>
                  <a:prstClr val="black"/>
                </a:solidFill>
              </a:rPr>
              <a:t>　　　　</a:t>
            </a:r>
            <a:r>
              <a:rPr lang="ja-JP" altLang="en-US" sz="1600" b="1" dirty="0" smtClean="0">
                <a:solidFill>
                  <a:prstClr val="black"/>
                </a:solidFill>
              </a:rPr>
              <a:t>③</a:t>
            </a:r>
            <a:r>
              <a:rPr lang="en-US" altLang="ja-JP" sz="1600" b="1" dirty="0" smtClean="0">
                <a:solidFill>
                  <a:prstClr val="black"/>
                </a:solidFill>
              </a:rPr>
              <a:t> </a:t>
            </a:r>
            <a:r>
              <a:rPr lang="en-US" altLang="ja-JP" sz="1600" b="1" dirty="0">
                <a:solidFill>
                  <a:prstClr val="black"/>
                </a:solidFill>
              </a:rPr>
              <a:t>ICT</a:t>
            </a:r>
            <a:r>
              <a:rPr lang="ja-JP" altLang="en-US" sz="1600" b="1" dirty="0">
                <a:solidFill>
                  <a:prstClr val="black"/>
                </a:solidFill>
              </a:rPr>
              <a:t>技術の導入による高度なサービス提供</a:t>
            </a:r>
            <a:endParaRPr lang="en-US" altLang="ja-JP" sz="1600" b="1" dirty="0">
              <a:solidFill>
                <a:prstClr val="black"/>
              </a:solidFill>
            </a:endParaRPr>
          </a:p>
          <a:p>
            <a:pPr eaLnBrk="1" hangingPunct="1">
              <a:defRPr/>
            </a:pPr>
            <a:r>
              <a:rPr lang="ja-JP" altLang="en-US" sz="1600" b="1" dirty="0">
                <a:solidFill>
                  <a:prstClr val="black"/>
                </a:solidFill>
              </a:rPr>
              <a:t>　　　　　　　予約サービス、入退出管理や空調・照明、音響の細かな調整等に電子化技術を活用　</a:t>
            </a:r>
            <a:r>
              <a:rPr lang="ja-JP" altLang="en-US" sz="1600" b="1" dirty="0" smtClean="0">
                <a:solidFill>
                  <a:prstClr val="black"/>
                </a:solidFill>
              </a:rPr>
              <a:t>等</a:t>
            </a:r>
            <a:r>
              <a:rPr lang="ja-JP" altLang="en-US" sz="1600" dirty="0" smtClean="0">
                <a:solidFill>
                  <a:prstClr val="black"/>
                </a:solidFill>
              </a:rPr>
              <a:t> </a:t>
            </a:r>
            <a:endParaRPr lang="en-US" altLang="ja-JP" sz="1600" dirty="0">
              <a:solidFill>
                <a:prstClr val="black"/>
              </a:solidFill>
            </a:endParaRPr>
          </a:p>
          <a:p>
            <a:pPr eaLnBrk="1" hangingPunct="1">
              <a:defRPr/>
            </a:pPr>
            <a:r>
              <a:rPr lang="ja-JP" altLang="en-US" sz="1600" b="1" dirty="0">
                <a:solidFill>
                  <a:prstClr val="black"/>
                </a:solidFill>
              </a:rPr>
              <a:t>　　</a:t>
            </a:r>
            <a:endParaRPr lang="en-US" altLang="ja-JP" sz="1600" b="1" dirty="0">
              <a:solidFill>
                <a:prstClr val="black"/>
              </a:solidFill>
            </a:endParaRPr>
          </a:p>
          <a:p>
            <a:pPr eaLnBrk="1" hangingPunct="1">
              <a:defRPr/>
            </a:pPr>
            <a:r>
              <a:rPr lang="ja-JP" altLang="en-US" sz="1600" b="1" dirty="0" smtClean="0">
                <a:solidFill>
                  <a:prstClr val="black"/>
                </a:solidFill>
              </a:rPr>
              <a:t>（</a:t>
            </a:r>
            <a:r>
              <a:rPr lang="ja-JP" altLang="en-US" sz="1600" b="1" dirty="0">
                <a:solidFill>
                  <a:prstClr val="black"/>
                </a:solidFill>
              </a:rPr>
              <a:t>２</a:t>
            </a:r>
            <a:r>
              <a:rPr lang="ja-JP" altLang="en-US" sz="1600" b="1" dirty="0" smtClean="0">
                <a:solidFill>
                  <a:prstClr val="black"/>
                </a:solidFill>
              </a:rPr>
              <a:t>）</a:t>
            </a:r>
            <a:r>
              <a:rPr lang="en-US" altLang="ja-JP" sz="1600" b="1" dirty="0">
                <a:solidFill>
                  <a:prstClr val="black"/>
                </a:solidFill>
              </a:rPr>
              <a:t>entertainment</a:t>
            </a:r>
            <a:r>
              <a:rPr lang="ja-JP" altLang="en-US" sz="1600" b="1" dirty="0">
                <a:solidFill>
                  <a:prstClr val="black"/>
                </a:solidFill>
              </a:rPr>
              <a:t>（おもてなし）の充実</a:t>
            </a:r>
            <a:endParaRPr lang="en-US" altLang="ja-JP" sz="1600" b="1" dirty="0">
              <a:solidFill>
                <a:prstClr val="black"/>
              </a:solidFill>
            </a:endParaRPr>
          </a:p>
          <a:p>
            <a:pPr eaLnBrk="1" hangingPunct="1">
              <a:defRPr/>
            </a:pPr>
            <a:r>
              <a:rPr lang="ja-JP" altLang="en-US" sz="1600" b="1" dirty="0">
                <a:solidFill>
                  <a:prstClr val="black"/>
                </a:solidFill>
              </a:rPr>
              <a:t>　　　　</a:t>
            </a:r>
            <a:r>
              <a:rPr lang="ja-JP" altLang="en-US" sz="1600" b="1" dirty="0" smtClean="0">
                <a:solidFill>
                  <a:prstClr val="black"/>
                </a:solidFill>
              </a:rPr>
              <a:t>①</a:t>
            </a:r>
            <a:r>
              <a:rPr lang="ja-JP" altLang="en-US" sz="1600" b="1" dirty="0">
                <a:solidFill>
                  <a:prstClr val="black"/>
                </a:solidFill>
              </a:rPr>
              <a:t>コンビニエンス機能の集約・強化</a:t>
            </a:r>
            <a:endParaRPr lang="en-US" altLang="ja-JP" sz="1600" b="1" dirty="0">
              <a:solidFill>
                <a:prstClr val="black"/>
              </a:solidFill>
            </a:endParaRPr>
          </a:p>
          <a:p>
            <a:pPr eaLnBrk="1" hangingPunct="1">
              <a:defRPr/>
            </a:pPr>
            <a:r>
              <a:rPr lang="ja-JP" altLang="en-US" sz="1600" b="1" dirty="0">
                <a:solidFill>
                  <a:prstClr val="black"/>
                </a:solidFill>
              </a:rPr>
              <a:t>　　　　　　　コンビニエンス機能（文具・軽食販売、</a:t>
            </a:r>
            <a:r>
              <a:rPr lang="en-US" altLang="ja-JP" sz="1600" b="1" dirty="0">
                <a:solidFill>
                  <a:prstClr val="black"/>
                </a:solidFill>
              </a:rPr>
              <a:t>ATM</a:t>
            </a:r>
            <a:r>
              <a:rPr lang="ja-JP" altLang="en-US" sz="1600" b="1" dirty="0" err="1">
                <a:solidFill>
                  <a:prstClr val="black"/>
                </a:solidFill>
              </a:rPr>
              <a:t>、</a:t>
            </a:r>
            <a:r>
              <a:rPr lang="ja-JP" altLang="en-US" sz="1600" b="1" dirty="0">
                <a:solidFill>
                  <a:prstClr val="black"/>
                </a:solidFill>
              </a:rPr>
              <a:t>複写サービス、ロッカー等）を地下１階に</a:t>
            </a:r>
            <a:r>
              <a:rPr lang="ja-JP" altLang="en-US" sz="1600" b="1" dirty="0" smtClean="0">
                <a:solidFill>
                  <a:prstClr val="black"/>
                </a:solidFill>
              </a:rPr>
              <a:t>集約</a:t>
            </a:r>
            <a:endParaRPr lang="en-US" altLang="ja-JP" sz="1600" b="1" dirty="0" smtClean="0">
              <a:solidFill>
                <a:prstClr val="black"/>
              </a:solidFill>
            </a:endParaRPr>
          </a:p>
          <a:p>
            <a:pPr eaLnBrk="1" hangingPunct="1">
              <a:defRPr/>
            </a:pPr>
            <a:r>
              <a:rPr lang="ja-JP" altLang="en-US" sz="1600" b="1" dirty="0">
                <a:solidFill>
                  <a:prstClr val="black"/>
                </a:solidFill>
              </a:rPr>
              <a:t>　</a:t>
            </a:r>
            <a:r>
              <a:rPr lang="ja-JP" altLang="en-US" sz="1600" b="1" dirty="0" smtClean="0">
                <a:solidFill>
                  <a:prstClr val="black"/>
                </a:solidFill>
              </a:rPr>
              <a:t>　　　　　し、来場者</a:t>
            </a:r>
            <a:r>
              <a:rPr lang="ja-JP" altLang="en-US" sz="1600" b="1" dirty="0">
                <a:solidFill>
                  <a:prstClr val="black"/>
                </a:solidFill>
              </a:rPr>
              <a:t>に</a:t>
            </a:r>
            <a:r>
              <a:rPr lang="en-US" altLang="ja-JP" sz="1600" b="1" dirty="0">
                <a:solidFill>
                  <a:prstClr val="black"/>
                </a:solidFill>
              </a:rPr>
              <a:t>OICC</a:t>
            </a:r>
            <a:r>
              <a:rPr lang="ja-JP" altLang="en-US" sz="1600" b="1" dirty="0">
                <a:solidFill>
                  <a:prstClr val="black"/>
                </a:solidFill>
              </a:rPr>
              <a:t>を一層便利にご利用いただけるように</a:t>
            </a:r>
            <a:r>
              <a:rPr lang="ja-JP" altLang="en-US" sz="1600" b="1" dirty="0" smtClean="0">
                <a:solidFill>
                  <a:prstClr val="black"/>
                </a:solidFill>
              </a:rPr>
              <a:t>します</a:t>
            </a:r>
            <a:endParaRPr lang="en-US" altLang="ja-JP" sz="1600" b="1" dirty="0">
              <a:solidFill>
                <a:prstClr val="black"/>
              </a:solidFill>
            </a:endParaRPr>
          </a:p>
          <a:p>
            <a:pPr eaLnBrk="1" hangingPunct="1">
              <a:defRPr/>
            </a:pPr>
            <a:r>
              <a:rPr lang="ja-JP" altLang="en-US" sz="1600" b="1" dirty="0">
                <a:solidFill>
                  <a:prstClr val="black"/>
                </a:solidFill>
              </a:rPr>
              <a:t>　　　　</a:t>
            </a:r>
            <a:r>
              <a:rPr lang="ja-JP" altLang="en-US" sz="1600" b="1" dirty="0" smtClean="0">
                <a:solidFill>
                  <a:prstClr val="black"/>
                </a:solidFill>
              </a:rPr>
              <a:t>②</a:t>
            </a:r>
            <a:r>
              <a:rPr lang="ja-JP" altLang="en-US" sz="1600" b="1" dirty="0">
                <a:solidFill>
                  <a:prstClr val="black"/>
                </a:solidFill>
              </a:rPr>
              <a:t>「</a:t>
            </a:r>
            <a:r>
              <a:rPr lang="en-US" altLang="ja-JP" sz="1600" b="1" dirty="0">
                <a:solidFill>
                  <a:prstClr val="black"/>
                </a:solidFill>
              </a:rPr>
              <a:t>OICC</a:t>
            </a:r>
            <a:r>
              <a:rPr lang="ja-JP" altLang="en-US" sz="1600" b="1" dirty="0">
                <a:solidFill>
                  <a:prstClr val="black"/>
                </a:solidFill>
              </a:rPr>
              <a:t>ライブラリー（仮称）」設置</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OICC</a:t>
            </a:r>
            <a:r>
              <a:rPr lang="ja-JP" altLang="en-US" sz="1600" b="1" dirty="0">
                <a:solidFill>
                  <a:prstClr val="black"/>
                </a:solidFill>
              </a:rPr>
              <a:t>ライブラリー（仮称）」を設置し、</a:t>
            </a:r>
            <a:r>
              <a:rPr lang="en-US" altLang="ja-JP" sz="1600" b="1" dirty="0">
                <a:solidFill>
                  <a:prstClr val="black"/>
                </a:solidFill>
              </a:rPr>
              <a:t>MICE</a:t>
            </a:r>
            <a:r>
              <a:rPr lang="ja-JP" altLang="en-US" sz="1600" b="1" dirty="0">
                <a:solidFill>
                  <a:prstClr val="black"/>
                </a:solidFill>
              </a:rPr>
              <a:t>関連情報と大阪の歴史・文化等の魅力を伝える</a:t>
            </a:r>
            <a:endParaRPr lang="en-US" altLang="ja-JP" sz="1600" b="1" dirty="0">
              <a:solidFill>
                <a:prstClr val="black"/>
              </a:solidFill>
            </a:endParaRPr>
          </a:p>
          <a:p>
            <a:pPr eaLnBrk="1" hangingPunct="1">
              <a:defRPr/>
            </a:pPr>
            <a:r>
              <a:rPr lang="ja-JP" altLang="en-US" sz="1600" b="1" dirty="0">
                <a:solidFill>
                  <a:prstClr val="black"/>
                </a:solidFill>
              </a:rPr>
              <a:t>　　　　　　情報を集約。広く研究者や学生にも利用いただき、</a:t>
            </a:r>
            <a:r>
              <a:rPr lang="en-US" altLang="ja-JP" sz="1600" b="1" dirty="0">
                <a:solidFill>
                  <a:prstClr val="black"/>
                </a:solidFill>
              </a:rPr>
              <a:t>MICE</a:t>
            </a:r>
            <a:r>
              <a:rPr lang="ja-JP" altLang="en-US" sz="1600" b="1" dirty="0">
                <a:solidFill>
                  <a:prstClr val="black"/>
                </a:solidFill>
              </a:rPr>
              <a:t>に関する産学連携拠点を</a:t>
            </a:r>
            <a:r>
              <a:rPr lang="ja-JP" altLang="en-US" sz="1600" b="1" dirty="0" smtClean="0">
                <a:solidFill>
                  <a:prstClr val="black"/>
                </a:solidFill>
              </a:rPr>
              <a:t>目指します</a:t>
            </a:r>
            <a:endParaRPr lang="en-US" altLang="ja-JP" sz="1600" b="1" dirty="0">
              <a:solidFill>
                <a:prstClr val="black"/>
              </a:solidFill>
            </a:endParaRPr>
          </a:p>
          <a:p>
            <a:pPr eaLnBrk="1" hangingPunct="1">
              <a:defRPr/>
            </a:pPr>
            <a:r>
              <a:rPr lang="ja-JP" altLang="en-US" sz="1600" b="1" dirty="0">
                <a:solidFill>
                  <a:prstClr val="black"/>
                </a:solidFill>
              </a:rPr>
              <a:t>　　　　</a:t>
            </a:r>
            <a:r>
              <a:rPr lang="ja-JP" altLang="en-US" sz="1600" b="1" dirty="0" smtClean="0">
                <a:solidFill>
                  <a:prstClr val="black"/>
                </a:solidFill>
              </a:rPr>
              <a:t>③</a:t>
            </a:r>
            <a:r>
              <a:rPr lang="ja-JP" altLang="en-US" sz="1600" b="1" dirty="0">
                <a:solidFill>
                  <a:prstClr val="black"/>
                </a:solidFill>
              </a:rPr>
              <a:t>ラウンジの整備</a:t>
            </a:r>
            <a:endParaRPr lang="en-US" altLang="ja-JP" sz="1600" b="1" dirty="0">
              <a:solidFill>
                <a:prstClr val="black"/>
              </a:solidFill>
            </a:endParaRPr>
          </a:p>
          <a:p>
            <a:pPr eaLnBrk="1" hangingPunct="1">
              <a:defRPr/>
            </a:pPr>
            <a:r>
              <a:rPr lang="ja-JP" altLang="en-US" sz="1600" b="1" dirty="0">
                <a:solidFill>
                  <a:prstClr val="black"/>
                </a:solidFill>
              </a:rPr>
              <a:t>　　　　　　　来場者に、会議等の合間のひと時を寛いで過ごしいただける「ラウンジ」を整備</a:t>
            </a:r>
            <a:r>
              <a:rPr lang="ja-JP" altLang="en-US" sz="1600" b="1" dirty="0" smtClean="0">
                <a:solidFill>
                  <a:prstClr val="black"/>
                </a:solidFill>
              </a:rPr>
              <a:t>します</a:t>
            </a:r>
            <a:endParaRPr lang="en-US" altLang="ja-JP" sz="1600" b="1" dirty="0">
              <a:solidFill>
                <a:prstClr val="black"/>
              </a:solidFill>
            </a:endParaRPr>
          </a:p>
          <a:p>
            <a:pPr eaLnBrk="1" hangingPunct="1">
              <a:defRPr/>
            </a:pPr>
            <a:r>
              <a:rPr lang="ja-JP" altLang="en-US" sz="1600" b="1" dirty="0">
                <a:solidFill>
                  <a:prstClr val="black"/>
                </a:solidFill>
              </a:rPr>
              <a:t>　　　　　　　　</a:t>
            </a:r>
            <a:endParaRPr lang="en-US" altLang="ja-JP" sz="1600" b="1" dirty="0">
              <a:solidFill>
                <a:prstClr val="black"/>
              </a:solidFill>
            </a:endParaRPr>
          </a:p>
        </p:txBody>
      </p:sp>
      <p:sp>
        <p:nvSpPr>
          <p:cNvPr id="37892"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19</a:t>
            </a:r>
            <a:endParaRPr lang="ja-JP" altLang="en-US" sz="1800"/>
          </a:p>
        </p:txBody>
      </p:sp>
      <p:sp>
        <p:nvSpPr>
          <p:cNvPr id="5" name="テキスト ボックス 4"/>
          <p:cNvSpPr txBox="1"/>
          <p:nvPr/>
        </p:nvSpPr>
        <p:spPr>
          <a:xfrm>
            <a:off x="7191375" y="46513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2/5</a:t>
            </a:r>
            <a:endParaRPr lang="ja-JP" altLang="en-US" sz="1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18"/>
          <p:cNvSpPr>
            <a:spLocks noGrp="1" noChangeArrowheads="1"/>
          </p:cNvSpPr>
          <p:nvPr>
            <p:ph type="title"/>
          </p:nvPr>
        </p:nvSpPr>
        <p:spPr>
          <a:xfrm>
            <a:off x="334963" y="9525"/>
            <a:ext cx="8496300" cy="461963"/>
          </a:xfrm>
          <a:noFill/>
        </p:spPr>
        <p:txBody>
          <a:bodyPr>
            <a:spAutoFit/>
          </a:bodyPr>
          <a:lstStyle/>
          <a:p>
            <a:pPr eaLnBrk="1" hangingPunct="1"/>
            <a:r>
              <a:rPr lang="en-US" altLang="ja-JP" sz="2400" dirty="0" smtClean="0">
                <a:latin typeface="HG丸ｺﾞｼｯｸM-PRO" panose="020F0600000000000000" pitchFamily="50" charset="-128"/>
                <a:ea typeface="HG丸ｺﾞｼｯｸM-PRO" panose="020F0600000000000000" pitchFamily="50" charset="-128"/>
              </a:rPr>
              <a:t>4-</a:t>
            </a:r>
            <a:r>
              <a:rPr lang="ja-JP" altLang="en-US" sz="2400" dirty="0" smtClean="0">
                <a:latin typeface="HG丸ｺﾞｼｯｸM-PRO" panose="020F0600000000000000" pitchFamily="50" charset="-128"/>
                <a:ea typeface="HG丸ｺﾞｼｯｸM-PRO" panose="020F0600000000000000" pitchFamily="50" charset="-128"/>
              </a:rPr>
              <a:t>③</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快適で魅力溢れる大阪国際会議場を</a:t>
            </a:r>
            <a:endParaRPr lang="ja-JP" altLang="en-US" sz="1400" dirty="0" smtClean="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07950" y="706438"/>
            <a:ext cx="8950325" cy="6003925"/>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600" b="1" dirty="0">
                <a:solidFill>
                  <a:prstClr val="black"/>
                </a:solidFill>
              </a:rPr>
              <a:t>　　　</a:t>
            </a:r>
            <a:r>
              <a:rPr lang="ja-JP" altLang="en-US" sz="1600" b="1" dirty="0" smtClean="0">
                <a:solidFill>
                  <a:prstClr val="black"/>
                </a:solidFill>
              </a:rPr>
              <a:t>　④</a:t>
            </a:r>
            <a:r>
              <a:rPr lang="ja-JP" altLang="en-US" sz="1600" b="1" dirty="0">
                <a:solidFill>
                  <a:prstClr val="black"/>
                </a:solidFill>
              </a:rPr>
              <a:t>屋上庭園の開放</a:t>
            </a:r>
            <a:endParaRPr lang="en-US" altLang="ja-JP" sz="1600" b="1" dirty="0">
              <a:solidFill>
                <a:prstClr val="black"/>
              </a:solidFill>
            </a:endParaRPr>
          </a:p>
          <a:p>
            <a:pPr eaLnBrk="1" hangingPunct="1">
              <a:defRPr/>
            </a:pPr>
            <a:r>
              <a:rPr lang="ja-JP" altLang="en-US" sz="1600" b="1" dirty="0">
                <a:solidFill>
                  <a:prstClr val="black"/>
                </a:solidFill>
              </a:rPr>
              <a:t>　　　　　　　　特別会議場をご利用されたお客様にティーパーティー等の場として淀川の水と葦を</a:t>
            </a:r>
            <a:endParaRPr lang="en-US" altLang="ja-JP" sz="1600" b="1" dirty="0">
              <a:solidFill>
                <a:prstClr val="black"/>
              </a:solidFill>
            </a:endParaRPr>
          </a:p>
          <a:p>
            <a:pPr eaLnBrk="1" hangingPunct="1">
              <a:defRPr/>
            </a:pPr>
            <a:r>
              <a:rPr lang="ja-JP" altLang="en-US" sz="1600" b="1" dirty="0">
                <a:solidFill>
                  <a:prstClr val="black"/>
                </a:solidFill>
              </a:rPr>
              <a:t>　　　　　　　イメージした屋上庭園をご利用いただけるように</a:t>
            </a:r>
            <a:r>
              <a:rPr lang="ja-JP" altLang="en-US" sz="1600" b="1" dirty="0" smtClean="0">
                <a:solidFill>
                  <a:prstClr val="black"/>
                </a:solidFill>
              </a:rPr>
              <a:t>します。</a:t>
            </a:r>
            <a:endParaRPr lang="en-US" altLang="ja-JP" sz="1600" b="1" dirty="0">
              <a:solidFill>
                <a:prstClr val="black"/>
              </a:solidFill>
            </a:endParaRPr>
          </a:p>
          <a:p>
            <a:pPr eaLnBrk="1" hangingPunct="1">
              <a:defRPr/>
            </a:pPr>
            <a:r>
              <a:rPr lang="ja-JP" altLang="en-US" sz="1600" b="1" dirty="0">
                <a:solidFill>
                  <a:prstClr val="black"/>
                </a:solidFill>
              </a:rPr>
              <a:t>　　　　⑤レストラン、食堂、カフェ</a:t>
            </a:r>
            <a:endParaRPr lang="en-US" altLang="ja-JP" sz="1600" b="1" dirty="0">
              <a:solidFill>
                <a:prstClr val="black"/>
              </a:solidFill>
            </a:endParaRPr>
          </a:p>
          <a:p>
            <a:pPr eaLnBrk="1" hangingPunct="1">
              <a:defRPr/>
            </a:pPr>
            <a:r>
              <a:rPr lang="ja-JP" altLang="en-US" sz="1600" b="1" dirty="0">
                <a:solidFill>
                  <a:prstClr val="black"/>
                </a:solidFill>
              </a:rPr>
              <a:t>　　　　　　　３つの飲食施設については、それぞれの特性をいかしつつ中之島にふさわしい「おしゃれで</a:t>
            </a:r>
            <a:endParaRPr lang="en-US" altLang="ja-JP" sz="1600" b="1" dirty="0">
              <a:solidFill>
                <a:prstClr val="black"/>
              </a:solidFill>
            </a:endParaRPr>
          </a:p>
          <a:p>
            <a:pPr eaLnBrk="1" hangingPunct="1">
              <a:defRPr/>
            </a:pPr>
            <a:r>
              <a:rPr lang="ja-JP" altLang="en-US" sz="1600" b="1" dirty="0">
                <a:solidFill>
                  <a:prstClr val="black"/>
                </a:solidFill>
              </a:rPr>
              <a:t>　　　　　　楽しい」場となるよう改善</a:t>
            </a:r>
            <a:r>
              <a:rPr lang="ja-JP" altLang="en-US" sz="1600" b="1" dirty="0" smtClean="0">
                <a:solidFill>
                  <a:prstClr val="black"/>
                </a:solidFill>
              </a:rPr>
              <a:t>します。</a:t>
            </a:r>
            <a:endParaRPr lang="en-US" altLang="ja-JP" sz="1600" b="1" dirty="0">
              <a:solidFill>
                <a:prstClr val="black"/>
              </a:solidFill>
            </a:endParaRPr>
          </a:p>
          <a:p>
            <a:pPr eaLnBrk="1" hangingPunct="1">
              <a:defRPr/>
            </a:pPr>
            <a:r>
              <a:rPr lang="ja-JP" altLang="en-US" sz="1600" b="1" dirty="0">
                <a:solidFill>
                  <a:prstClr val="black"/>
                </a:solidFill>
              </a:rPr>
              <a:t>　　　　　　また、「食の都　大阪」にふさわしい昼食用弁当を直販方式で提供</a:t>
            </a:r>
            <a:r>
              <a:rPr lang="ja-JP" altLang="en-US" sz="1600" b="1" dirty="0" smtClean="0">
                <a:solidFill>
                  <a:prstClr val="black"/>
                </a:solidFill>
              </a:rPr>
              <a:t>します。</a:t>
            </a:r>
            <a:r>
              <a:rPr lang="ja-JP" altLang="en-US" sz="1600" b="1" dirty="0">
                <a:solidFill>
                  <a:prstClr val="black"/>
                </a:solidFill>
              </a:rPr>
              <a:t>　　　　</a:t>
            </a:r>
            <a:endParaRPr lang="en-US" altLang="ja-JP" sz="1600" b="1" dirty="0">
              <a:solidFill>
                <a:prstClr val="black"/>
              </a:solidFill>
            </a:endParaRPr>
          </a:p>
          <a:p>
            <a:pPr eaLnBrk="1" hangingPunct="1">
              <a:defRPr/>
            </a:pPr>
            <a:r>
              <a:rPr lang="ja-JP" altLang="en-US" sz="1600" b="1" dirty="0">
                <a:solidFill>
                  <a:prstClr val="black"/>
                </a:solidFill>
              </a:rPr>
              <a:t>　　　　⑥多彩な決済手段に対応</a:t>
            </a:r>
            <a:endParaRPr lang="en-US" altLang="ja-JP" sz="1600" b="1" dirty="0">
              <a:solidFill>
                <a:prstClr val="black"/>
              </a:solidFill>
            </a:endParaRPr>
          </a:p>
          <a:p>
            <a:pPr eaLnBrk="1" hangingPunct="1">
              <a:defRPr/>
            </a:pPr>
            <a:r>
              <a:rPr lang="ja-JP" altLang="en-US" sz="1600" b="1" dirty="0">
                <a:solidFill>
                  <a:prstClr val="black"/>
                </a:solidFill>
              </a:rPr>
              <a:t>　　　　　・利用料金のクレジットカード決済を導入するほか、飲食、物販等の支払にスマホ決済を導入</a:t>
            </a:r>
            <a:endParaRPr lang="en-US" altLang="ja-JP" sz="1600" b="1" dirty="0">
              <a:solidFill>
                <a:prstClr val="black"/>
              </a:solidFill>
            </a:endParaRPr>
          </a:p>
          <a:p>
            <a:pPr eaLnBrk="1" hangingPunct="1">
              <a:defRPr/>
            </a:pPr>
            <a:r>
              <a:rPr lang="ja-JP" altLang="en-US" sz="1600" b="1" dirty="0">
                <a:solidFill>
                  <a:prstClr val="black"/>
                </a:solidFill>
              </a:rPr>
              <a:t>　　　　⑦中之島各美術館との連携</a:t>
            </a:r>
            <a:endParaRPr lang="en-US" altLang="ja-JP" sz="1600" b="1" dirty="0">
              <a:solidFill>
                <a:prstClr val="black"/>
              </a:solidFill>
            </a:endParaRPr>
          </a:p>
          <a:p>
            <a:pPr eaLnBrk="1" hangingPunct="1">
              <a:defRPr/>
            </a:pPr>
            <a:r>
              <a:rPr lang="ja-JP" altLang="en-US" sz="1600" b="1" dirty="0">
                <a:solidFill>
                  <a:prstClr val="black"/>
                </a:solidFill>
              </a:rPr>
              <a:t>　　　　　　　アフターコンベンションの充実のため、中之島の４美術館と連携して、割引クーポンを発行</a:t>
            </a:r>
            <a:endParaRPr lang="en-US" altLang="ja-JP" sz="1600" b="1" dirty="0">
              <a:solidFill>
                <a:prstClr val="black"/>
              </a:solidFill>
            </a:endParaRPr>
          </a:p>
          <a:p>
            <a:pPr eaLnBrk="1" hangingPunct="1">
              <a:defRPr/>
            </a:pPr>
            <a:r>
              <a:rPr lang="ja-JP" altLang="en-US" sz="1600" b="1" dirty="0">
                <a:solidFill>
                  <a:prstClr val="black"/>
                </a:solidFill>
              </a:rPr>
              <a:t>　　　　　　することを検討</a:t>
            </a:r>
            <a:r>
              <a:rPr lang="ja-JP" altLang="en-US" sz="1600" b="1" dirty="0" smtClean="0">
                <a:solidFill>
                  <a:prstClr val="black"/>
                </a:solidFill>
              </a:rPr>
              <a:t>します。</a:t>
            </a:r>
            <a:r>
              <a:rPr lang="ja-JP" altLang="en-US" sz="1600" b="1" dirty="0">
                <a:solidFill>
                  <a:prstClr val="black"/>
                </a:solidFill>
              </a:rPr>
              <a:t>　</a:t>
            </a:r>
            <a:r>
              <a:rPr lang="ja-JP" altLang="en-US" sz="1600" b="1" dirty="0" smtClean="0">
                <a:solidFill>
                  <a:prstClr val="black"/>
                </a:solidFill>
              </a:rPr>
              <a:t>　　　　　　　　　　　　　　　　　　　　　　　　　　　　　　　　　　　　　　等</a:t>
            </a:r>
            <a:endParaRPr lang="en-US" altLang="ja-JP" sz="1600" b="1" dirty="0">
              <a:solidFill>
                <a:prstClr val="black"/>
              </a:solidFill>
            </a:endParaRPr>
          </a:p>
          <a:p>
            <a:pPr eaLnBrk="1" hangingPunct="1">
              <a:defRPr/>
            </a:pPr>
            <a:endParaRPr lang="en-US" altLang="ja-JP" sz="1600" b="1" dirty="0">
              <a:solidFill>
                <a:prstClr val="black"/>
              </a:solidFill>
            </a:endParaRPr>
          </a:p>
          <a:p>
            <a:pPr eaLnBrk="1" hangingPunct="1">
              <a:defRPr/>
            </a:pPr>
            <a:r>
              <a:rPr lang="ja-JP" altLang="en-US" sz="1600" b="1" dirty="0" smtClean="0">
                <a:solidFill>
                  <a:prstClr val="black"/>
                </a:solidFill>
                <a:latin typeface="+mj-ea"/>
                <a:ea typeface="+mj-ea"/>
              </a:rPr>
              <a:t>３</a:t>
            </a:r>
            <a:r>
              <a:rPr lang="ja-JP" altLang="en-US" sz="1600" b="1" dirty="0">
                <a:solidFill>
                  <a:prstClr val="black"/>
                </a:solidFill>
                <a:latin typeface="+mj-ea"/>
                <a:ea typeface="+mj-ea"/>
              </a:rPr>
              <a:t>．</a:t>
            </a:r>
            <a:r>
              <a:rPr lang="ja-JP" altLang="en-US" sz="1600" b="1" dirty="0" smtClean="0">
                <a:solidFill>
                  <a:prstClr val="black"/>
                </a:solidFill>
                <a:latin typeface="+mj-ea"/>
                <a:ea typeface="+mj-ea"/>
              </a:rPr>
              <a:t>「</a:t>
            </a:r>
            <a:r>
              <a:rPr lang="ja-JP" altLang="en-US" sz="1600" b="1" dirty="0">
                <a:solidFill>
                  <a:prstClr val="black"/>
                </a:solidFill>
                <a:latin typeface="+mj-ea"/>
                <a:ea typeface="+mj-ea"/>
              </a:rPr>
              <a:t>オールＯＩＣＣ」でお客様満足度を向上</a:t>
            </a:r>
            <a:endParaRPr lang="en-US" altLang="ja-JP" sz="1600" b="1" dirty="0">
              <a:solidFill>
                <a:prstClr val="black"/>
              </a:solidFill>
              <a:latin typeface="+mj-ea"/>
              <a:ea typeface="+mj-ea"/>
            </a:endParaRPr>
          </a:p>
          <a:p>
            <a:pPr eaLnBrk="1" hangingPunct="1">
              <a:defRPr/>
            </a:pPr>
            <a:r>
              <a:rPr lang="ja-JP" altLang="en-US" sz="1600" b="1" dirty="0">
                <a:solidFill>
                  <a:prstClr val="black"/>
                </a:solidFill>
                <a:latin typeface="+mj-ea"/>
                <a:ea typeface="+mj-ea"/>
              </a:rPr>
              <a:t>　</a:t>
            </a:r>
            <a:r>
              <a:rPr lang="ja-JP" altLang="en-US" sz="1600" b="1" dirty="0" smtClean="0">
                <a:solidFill>
                  <a:prstClr val="black"/>
                </a:solidFill>
                <a:latin typeface="+mj-ea"/>
                <a:ea typeface="+mj-ea"/>
              </a:rPr>
              <a:t>　</a:t>
            </a:r>
            <a:r>
              <a:rPr lang="ja-JP" altLang="en-US" sz="1600" b="1" dirty="0">
                <a:solidFill>
                  <a:prstClr val="black"/>
                </a:solidFill>
                <a:latin typeface="+mj-ea"/>
                <a:ea typeface="+mj-ea"/>
              </a:rPr>
              <a:t>　</a:t>
            </a:r>
            <a:r>
              <a:rPr lang="ja-JP" altLang="en-US" sz="1600" b="1" dirty="0" smtClean="0">
                <a:solidFill>
                  <a:prstClr val="black"/>
                </a:solidFill>
                <a:latin typeface="+mj-ea"/>
                <a:ea typeface="+mj-ea"/>
              </a:rPr>
              <a:t>設備</a:t>
            </a:r>
            <a:r>
              <a:rPr lang="ja-JP" altLang="en-US" sz="1600" b="1" dirty="0">
                <a:solidFill>
                  <a:prstClr val="black"/>
                </a:solidFill>
                <a:latin typeface="+mj-ea"/>
                <a:ea typeface="+mj-ea"/>
              </a:rPr>
              <a:t>管理、警備、清掃、技術サービスなど施設サービスの現場を担う委託事業者は、当社と</a:t>
            </a:r>
            <a:r>
              <a:rPr lang="ja-JP" altLang="en-US" sz="1600" b="1" dirty="0" smtClean="0">
                <a:solidFill>
                  <a:prstClr val="black"/>
                </a:solidFill>
                <a:latin typeface="+mj-ea"/>
                <a:ea typeface="+mj-ea"/>
              </a:rPr>
              <a:t>ともに</a:t>
            </a:r>
            <a:endParaRPr lang="en-US" altLang="ja-JP" sz="1600" b="1" dirty="0" smtClean="0">
              <a:solidFill>
                <a:prstClr val="black"/>
              </a:solidFill>
              <a:latin typeface="+mj-ea"/>
              <a:ea typeface="+mj-ea"/>
            </a:endParaRPr>
          </a:p>
          <a:p>
            <a:pPr eaLnBrk="1" hangingPunct="1">
              <a:defRPr/>
            </a:pPr>
            <a:r>
              <a:rPr lang="ja-JP" altLang="en-US" sz="1600" b="1" dirty="0">
                <a:solidFill>
                  <a:prstClr val="black"/>
                </a:solidFill>
                <a:latin typeface="+mj-ea"/>
                <a:ea typeface="+mj-ea"/>
              </a:rPr>
              <a:t>　</a:t>
            </a:r>
            <a:r>
              <a:rPr lang="ja-JP" altLang="en-US" sz="1600" b="1" dirty="0" smtClean="0">
                <a:solidFill>
                  <a:prstClr val="black"/>
                </a:solidFill>
                <a:latin typeface="+mj-ea"/>
                <a:ea typeface="+mj-ea"/>
              </a:rPr>
              <a:t>　お客</a:t>
            </a:r>
            <a:r>
              <a:rPr lang="ja-JP" altLang="en-US" sz="1600" b="1" dirty="0">
                <a:solidFill>
                  <a:prstClr val="black"/>
                </a:solidFill>
                <a:latin typeface="+mj-ea"/>
                <a:ea typeface="+mj-ea"/>
              </a:rPr>
              <a:t>様サービスを担う「パートナー会社」として</a:t>
            </a:r>
            <a:r>
              <a:rPr lang="ja-JP" altLang="en-US" sz="1600" b="1" dirty="0" smtClean="0">
                <a:solidFill>
                  <a:prstClr val="black"/>
                </a:solidFill>
                <a:latin typeface="+mj-ea"/>
                <a:ea typeface="+mj-ea"/>
              </a:rPr>
              <a:t>位置付けています。</a:t>
            </a:r>
            <a:endParaRPr lang="en-US" altLang="ja-JP" sz="1600" b="1" dirty="0" smtClean="0">
              <a:solidFill>
                <a:prstClr val="black"/>
              </a:solidFill>
              <a:latin typeface="+mj-ea"/>
              <a:ea typeface="+mj-ea"/>
            </a:endParaRPr>
          </a:p>
          <a:p>
            <a:pPr eaLnBrk="1" hangingPunct="1">
              <a:defRPr/>
            </a:pPr>
            <a:r>
              <a:rPr lang="ja-JP" altLang="en-US" sz="1600" b="1" dirty="0">
                <a:solidFill>
                  <a:prstClr val="black"/>
                </a:solidFill>
                <a:latin typeface="+mj-ea"/>
                <a:ea typeface="+mj-ea"/>
              </a:rPr>
              <a:t>　</a:t>
            </a:r>
            <a:r>
              <a:rPr lang="ja-JP" altLang="en-US" sz="1600" b="1" dirty="0" smtClean="0">
                <a:solidFill>
                  <a:prstClr val="black"/>
                </a:solidFill>
                <a:latin typeface="+mj-ea"/>
                <a:ea typeface="+mj-ea"/>
              </a:rPr>
              <a:t>　　パートナー</a:t>
            </a:r>
            <a:r>
              <a:rPr lang="ja-JP" altLang="en-US" sz="1600" b="1" dirty="0">
                <a:solidFill>
                  <a:prstClr val="black"/>
                </a:solidFill>
                <a:latin typeface="+mj-ea"/>
                <a:ea typeface="+mj-ea"/>
              </a:rPr>
              <a:t>会社と当社とが「オール</a:t>
            </a:r>
            <a:r>
              <a:rPr lang="en-US" altLang="ja-JP" sz="1600" b="1" dirty="0">
                <a:solidFill>
                  <a:prstClr val="black"/>
                </a:solidFill>
                <a:latin typeface="+mj-ea"/>
                <a:ea typeface="+mj-ea"/>
              </a:rPr>
              <a:t>OICC</a:t>
            </a:r>
            <a:r>
              <a:rPr lang="ja-JP" altLang="en-US" sz="1600" b="1" dirty="0" smtClean="0">
                <a:solidFill>
                  <a:prstClr val="black"/>
                </a:solidFill>
                <a:latin typeface="+mj-ea"/>
                <a:ea typeface="+mj-ea"/>
              </a:rPr>
              <a:t>」一丸でサービス</a:t>
            </a:r>
            <a:r>
              <a:rPr lang="ja-JP" altLang="en-US" sz="1600" b="1" dirty="0">
                <a:solidFill>
                  <a:prstClr val="black"/>
                </a:solidFill>
                <a:latin typeface="+mj-ea"/>
                <a:ea typeface="+mj-ea"/>
              </a:rPr>
              <a:t>の改善、高度化を実行</a:t>
            </a:r>
            <a:r>
              <a:rPr lang="ja-JP" altLang="en-US" sz="1600" b="1" dirty="0" smtClean="0">
                <a:solidFill>
                  <a:prstClr val="black"/>
                </a:solidFill>
                <a:latin typeface="+mj-ea"/>
                <a:ea typeface="+mj-ea"/>
              </a:rPr>
              <a:t>します。</a:t>
            </a:r>
            <a:endParaRPr lang="en-US" altLang="ja-JP" sz="1600" b="1" dirty="0" smtClean="0">
              <a:solidFill>
                <a:prstClr val="black"/>
              </a:solidFill>
              <a:latin typeface="+mj-ea"/>
              <a:ea typeface="+mj-ea"/>
            </a:endParaRPr>
          </a:p>
          <a:p>
            <a:pPr eaLnBrk="1" hangingPunct="1">
              <a:defRPr/>
            </a:pPr>
            <a:r>
              <a:rPr lang="ja-JP" altLang="en-US" sz="1600" b="1" dirty="0" smtClean="0">
                <a:solidFill>
                  <a:prstClr val="black"/>
                </a:solidFill>
                <a:latin typeface="+mj-ea"/>
                <a:ea typeface="+mj-ea"/>
              </a:rPr>
              <a:t>（１）パートナー会社トップとの意見交換</a:t>
            </a:r>
            <a:endParaRPr lang="en-US" altLang="ja-JP" sz="1600" b="1" dirty="0">
              <a:solidFill>
                <a:prstClr val="black"/>
              </a:solidFill>
              <a:latin typeface="+mj-ea"/>
              <a:ea typeface="+mj-ea"/>
            </a:endParaRPr>
          </a:p>
          <a:p>
            <a:pPr eaLnBrk="1" hangingPunct="1">
              <a:defRPr/>
            </a:pPr>
            <a:r>
              <a:rPr lang="ja-JP" altLang="en-US" sz="1600" b="1" dirty="0" smtClean="0">
                <a:solidFill>
                  <a:prstClr val="black"/>
                </a:solidFill>
                <a:latin typeface="+mj-ea"/>
                <a:ea typeface="+mj-ea"/>
              </a:rPr>
              <a:t>（２）</a:t>
            </a:r>
            <a:r>
              <a:rPr lang="ja-JP" altLang="en-US" sz="1600" b="1" dirty="0">
                <a:solidFill>
                  <a:prstClr val="black"/>
                </a:solidFill>
              </a:rPr>
              <a:t>オール</a:t>
            </a:r>
            <a:r>
              <a:rPr lang="en-US" altLang="ja-JP" sz="1600" b="1" dirty="0">
                <a:solidFill>
                  <a:prstClr val="black"/>
                </a:solidFill>
              </a:rPr>
              <a:t>OICC CS</a:t>
            </a:r>
            <a:r>
              <a:rPr lang="ja-JP" altLang="en-US" sz="1600" b="1" dirty="0">
                <a:solidFill>
                  <a:prstClr val="black"/>
                </a:solidFill>
              </a:rPr>
              <a:t>向上</a:t>
            </a:r>
            <a:r>
              <a:rPr lang="ja-JP" altLang="en-US" sz="1600" b="1" dirty="0" smtClean="0">
                <a:solidFill>
                  <a:prstClr val="black"/>
                </a:solidFill>
              </a:rPr>
              <a:t>委員会（再掲）</a:t>
            </a:r>
            <a:endParaRPr lang="en-US" altLang="ja-JP" sz="1600" b="1" dirty="0">
              <a:solidFill>
                <a:prstClr val="black"/>
              </a:solidFill>
              <a:latin typeface="+mj-ea"/>
              <a:ea typeface="+mj-ea"/>
            </a:endParaRPr>
          </a:p>
          <a:p>
            <a:pPr eaLnBrk="1" hangingPunct="1">
              <a:defRPr/>
            </a:pPr>
            <a:r>
              <a:rPr lang="ja-JP" altLang="en-US" sz="1600" b="1" dirty="0" smtClean="0">
                <a:solidFill>
                  <a:prstClr val="black"/>
                </a:solidFill>
                <a:latin typeface="+mj-ea"/>
                <a:ea typeface="+mj-ea"/>
              </a:rPr>
              <a:t>（３）毎朝</a:t>
            </a:r>
            <a:r>
              <a:rPr lang="ja-JP" altLang="en-US" sz="1600" b="1" dirty="0">
                <a:solidFill>
                  <a:prstClr val="black"/>
                </a:solidFill>
                <a:latin typeface="+mj-ea"/>
                <a:ea typeface="+mj-ea"/>
              </a:rPr>
              <a:t>の現場責任者の会議でお客様からのご意見、施設設備の不具合等を情報共有し</a:t>
            </a:r>
            <a:r>
              <a:rPr lang="ja-JP" altLang="en-US" sz="1600" b="1" dirty="0" smtClean="0">
                <a:solidFill>
                  <a:prstClr val="black"/>
                </a:solidFill>
                <a:latin typeface="+mj-ea"/>
                <a:ea typeface="+mj-ea"/>
              </a:rPr>
              <a:t>、改善</a:t>
            </a:r>
            <a:r>
              <a:rPr lang="ja-JP" altLang="en-US" sz="1600" b="1" dirty="0">
                <a:solidFill>
                  <a:prstClr val="black"/>
                </a:solidFill>
                <a:latin typeface="+mj-ea"/>
                <a:ea typeface="+mj-ea"/>
              </a:rPr>
              <a:t>策</a:t>
            </a:r>
            <a:r>
              <a:rPr lang="ja-JP" altLang="en-US" sz="1600" b="1" dirty="0" smtClean="0">
                <a:solidFill>
                  <a:prstClr val="black"/>
                </a:solidFill>
                <a:latin typeface="+mj-ea"/>
                <a:ea typeface="+mj-ea"/>
              </a:rPr>
              <a:t>を　</a:t>
            </a:r>
            <a:endParaRPr lang="en-US" altLang="ja-JP" sz="1600" b="1" dirty="0" smtClean="0">
              <a:solidFill>
                <a:prstClr val="black"/>
              </a:solidFill>
              <a:latin typeface="+mj-ea"/>
              <a:ea typeface="+mj-ea"/>
            </a:endParaRPr>
          </a:p>
          <a:p>
            <a:pPr eaLnBrk="1" hangingPunct="1">
              <a:defRPr/>
            </a:pPr>
            <a:r>
              <a:rPr lang="ja-JP" altLang="en-US" sz="1600" b="1" dirty="0">
                <a:solidFill>
                  <a:prstClr val="black"/>
                </a:solidFill>
                <a:latin typeface="+mj-ea"/>
                <a:ea typeface="+mj-ea"/>
              </a:rPr>
              <a:t>　</a:t>
            </a:r>
            <a:r>
              <a:rPr lang="ja-JP" altLang="en-US" sz="1600" b="1" dirty="0" smtClean="0">
                <a:solidFill>
                  <a:prstClr val="black"/>
                </a:solidFill>
                <a:latin typeface="+mj-ea"/>
                <a:ea typeface="+mj-ea"/>
              </a:rPr>
              <a:t>検討</a:t>
            </a:r>
            <a:r>
              <a:rPr lang="ja-JP" altLang="en-US" sz="1600" b="1" dirty="0">
                <a:solidFill>
                  <a:prstClr val="black"/>
                </a:solidFill>
                <a:latin typeface="+mj-ea"/>
                <a:ea typeface="+mj-ea"/>
              </a:rPr>
              <a:t>します。必要に応じ</a:t>
            </a:r>
            <a:r>
              <a:rPr lang="ja-JP" altLang="en-US" sz="1600" b="1" dirty="0" smtClean="0">
                <a:solidFill>
                  <a:prstClr val="black"/>
                </a:solidFill>
                <a:latin typeface="+mj-ea"/>
                <a:ea typeface="+mj-ea"/>
              </a:rPr>
              <a:t>「</a:t>
            </a:r>
            <a:r>
              <a:rPr lang="en-US" altLang="ja-JP" sz="1600" b="1" dirty="0" smtClean="0">
                <a:solidFill>
                  <a:prstClr val="black"/>
                </a:solidFill>
                <a:ea typeface="+mj-ea"/>
              </a:rPr>
              <a:t>s</a:t>
            </a:r>
            <a:r>
              <a:rPr lang="en-US" altLang="ja-JP" sz="1600" b="1" dirty="0">
                <a:solidFill>
                  <a:prstClr val="black"/>
                </a:solidFill>
                <a:ea typeface="+mj-ea"/>
              </a:rPr>
              <a:t>‐</a:t>
            </a:r>
            <a:r>
              <a:rPr lang="en-US" altLang="ja-JP" sz="1600" b="1" dirty="0" smtClean="0">
                <a:solidFill>
                  <a:prstClr val="black"/>
                </a:solidFill>
                <a:ea typeface="+mj-ea"/>
              </a:rPr>
              <a:t>OICC</a:t>
            </a:r>
            <a:r>
              <a:rPr lang="ja-JP" altLang="en-US" sz="1600" b="1" dirty="0" smtClean="0">
                <a:solidFill>
                  <a:prstClr val="black"/>
                </a:solidFill>
                <a:latin typeface="+mj-ea"/>
                <a:ea typeface="+mj-ea"/>
              </a:rPr>
              <a:t>委員会</a:t>
            </a:r>
            <a:r>
              <a:rPr lang="ja-JP" altLang="en-US" sz="1600" b="1" dirty="0">
                <a:solidFill>
                  <a:prstClr val="black"/>
                </a:solidFill>
                <a:latin typeface="+mj-ea"/>
                <a:ea typeface="+mj-ea"/>
              </a:rPr>
              <a:t>」へ報告</a:t>
            </a:r>
            <a:r>
              <a:rPr lang="ja-JP" altLang="en-US" sz="1600" b="1" dirty="0" smtClean="0">
                <a:solidFill>
                  <a:prstClr val="black"/>
                </a:solidFill>
                <a:latin typeface="+mj-ea"/>
                <a:ea typeface="+mj-ea"/>
              </a:rPr>
              <a:t>します。</a:t>
            </a:r>
            <a:endParaRPr lang="en-US" altLang="ja-JP" sz="1600" b="1" dirty="0">
              <a:solidFill>
                <a:prstClr val="black"/>
              </a:solidFill>
              <a:latin typeface="+mj-ea"/>
              <a:ea typeface="+mj-ea"/>
            </a:endParaRPr>
          </a:p>
          <a:p>
            <a:pPr eaLnBrk="1" hangingPunct="1">
              <a:defRPr/>
            </a:pPr>
            <a:r>
              <a:rPr lang="ja-JP" altLang="en-US" sz="1600" b="1" dirty="0" smtClean="0">
                <a:solidFill>
                  <a:prstClr val="black"/>
                </a:solidFill>
                <a:latin typeface="+mj-ea"/>
                <a:ea typeface="+mj-ea"/>
              </a:rPr>
              <a:t>（４）「</a:t>
            </a:r>
            <a:r>
              <a:rPr lang="en-US" altLang="ja-JP" sz="1600" b="1" dirty="0" smtClean="0">
                <a:solidFill>
                  <a:prstClr val="black"/>
                </a:solidFill>
              </a:rPr>
              <a:t>s</a:t>
            </a:r>
            <a:r>
              <a:rPr lang="en-US" altLang="ja-JP" sz="1600" b="1" dirty="0" smtClean="0">
                <a:solidFill>
                  <a:prstClr val="black"/>
                </a:solidFill>
                <a:ea typeface="+mj-ea"/>
              </a:rPr>
              <a:t>-OICC</a:t>
            </a:r>
            <a:r>
              <a:rPr lang="ja-JP" altLang="en-US" sz="1600" b="1" dirty="0">
                <a:solidFill>
                  <a:prstClr val="black"/>
                </a:solidFill>
                <a:latin typeface="+mj-ea"/>
                <a:ea typeface="+mj-ea"/>
              </a:rPr>
              <a:t>委員会」、「</a:t>
            </a:r>
            <a:r>
              <a:rPr lang="en-US" altLang="ja-JP" sz="1600" b="1" dirty="0">
                <a:solidFill>
                  <a:prstClr val="black"/>
                </a:solidFill>
                <a:ea typeface="+mj-ea"/>
              </a:rPr>
              <a:t>e-OICC</a:t>
            </a:r>
            <a:r>
              <a:rPr lang="ja-JP" altLang="en-US" sz="1600" b="1" dirty="0">
                <a:solidFill>
                  <a:prstClr val="black"/>
                </a:solidFill>
                <a:latin typeface="+mj-ea"/>
                <a:ea typeface="+mj-ea"/>
              </a:rPr>
              <a:t>委員会」が策定したお客様サービスや施設・設備運用の改善策</a:t>
            </a:r>
            <a:r>
              <a:rPr lang="ja-JP" altLang="en-US" sz="1600" b="1" dirty="0" smtClean="0">
                <a:solidFill>
                  <a:prstClr val="black"/>
                </a:solidFill>
                <a:latin typeface="+mj-ea"/>
                <a:ea typeface="+mj-ea"/>
              </a:rPr>
              <a:t>を当社関</a:t>
            </a:r>
            <a:endParaRPr lang="en-US" altLang="ja-JP" sz="1600" b="1" dirty="0" smtClean="0">
              <a:solidFill>
                <a:prstClr val="black"/>
              </a:solidFill>
              <a:latin typeface="+mj-ea"/>
              <a:ea typeface="+mj-ea"/>
            </a:endParaRPr>
          </a:p>
          <a:p>
            <a:pPr eaLnBrk="1" hangingPunct="1">
              <a:defRPr/>
            </a:pPr>
            <a:r>
              <a:rPr lang="ja-JP" altLang="en-US" sz="1600" b="1" dirty="0">
                <a:solidFill>
                  <a:prstClr val="black"/>
                </a:solidFill>
                <a:latin typeface="+mj-ea"/>
                <a:ea typeface="+mj-ea"/>
              </a:rPr>
              <a:t>　</a:t>
            </a:r>
            <a:r>
              <a:rPr lang="ja-JP" altLang="en-US" sz="1600" b="1" dirty="0" smtClean="0">
                <a:solidFill>
                  <a:prstClr val="black"/>
                </a:solidFill>
                <a:latin typeface="+mj-ea"/>
                <a:ea typeface="+mj-ea"/>
              </a:rPr>
              <a:t>係</a:t>
            </a:r>
            <a:r>
              <a:rPr lang="ja-JP" altLang="en-US" sz="1600" b="1" dirty="0">
                <a:solidFill>
                  <a:prstClr val="black"/>
                </a:solidFill>
                <a:latin typeface="+mj-ea"/>
                <a:ea typeface="+mj-ea"/>
              </a:rPr>
              <a:t>部課とパートナー会社とで協働して実行</a:t>
            </a:r>
            <a:r>
              <a:rPr lang="ja-JP" altLang="en-US" sz="1600" b="1" dirty="0" smtClean="0">
                <a:solidFill>
                  <a:prstClr val="black"/>
                </a:solidFill>
                <a:latin typeface="+mj-ea"/>
                <a:ea typeface="+mj-ea"/>
              </a:rPr>
              <a:t>します。また</a:t>
            </a:r>
            <a:r>
              <a:rPr lang="ja-JP" altLang="en-US" sz="1600" b="1" dirty="0">
                <a:solidFill>
                  <a:prstClr val="black"/>
                </a:solidFill>
                <a:latin typeface="+mj-ea"/>
                <a:ea typeface="+mj-ea"/>
              </a:rPr>
              <a:t>、その効果を把握し、さらなる</a:t>
            </a:r>
            <a:r>
              <a:rPr lang="ja-JP" altLang="en-US" sz="1600" b="1" dirty="0" smtClean="0">
                <a:solidFill>
                  <a:prstClr val="black"/>
                </a:solidFill>
                <a:latin typeface="+mj-ea"/>
                <a:ea typeface="+mj-ea"/>
              </a:rPr>
              <a:t>改善に努めます。</a:t>
            </a:r>
            <a:endParaRPr lang="en-US" altLang="ja-JP" sz="1600" b="1" dirty="0">
              <a:solidFill>
                <a:prstClr val="black"/>
              </a:solidFill>
              <a:latin typeface="+mj-ea"/>
              <a:ea typeface="+mj-ea"/>
            </a:endParaRPr>
          </a:p>
        </p:txBody>
      </p:sp>
      <p:sp>
        <p:nvSpPr>
          <p:cNvPr id="38916"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20</a:t>
            </a:r>
            <a:endParaRPr lang="ja-JP" altLang="en-US" sz="1800">
              <a:solidFill>
                <a:srgbClr val="000000"/>
              </a:solidFill>
            </a:endParaRPr>
          </a:p>
        </p:txBody>
      </p:sp>
      <p:sp>
        <p:nvSpPr>
          <p:cNvPr id="5" name="テキスト ボックス 4"/>
          <p:cNvSpPr txBox="1"/>
          <p:nvPr/>
        </p:nvSpPr>
        <p:spPr>
          <a:xfrm>
            <a:off x="7178675" y="47148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3/5</a:t>
            </a:r>
            <a:endParaRPr lang="ja-JP" altLang="en-US" sz="1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7950" y="779463"/>
            <a:ext cx="8950325" cy="5818187"/>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600" b="1" dirty="0" smtClean="0">
                <a:solidFill>
                  <a:schemeClr val="tx1"/>
                </a:solidFill>
                <a:latin typeface="+mn-ea"/>
              </a:rPr>
              <a:t>４</a:t>
            </a:r>
            <a:r>
              <a:rPr lang="ja-JP" altLang="en-US" sz="1600" b="1" dirty="0">
                <a:solidFill>
                  <a:schemeClr val="tx1"/>
                </a:solidFill>
                <a:latin typeface="+mn-ea"/>
              </a:rPr>
              <a:t>．</a:t>
            </a:r>
            <a:r>
              <a:rPr lang="ja-JP" altLang="en-US" sz="1600" b="1" dirty="0" smtClean="0">
                <a:solidFill>
                  <a:prstClr val="black"/>
                </a:solidFill>
                <a:latin typeface="ＭＳ Ｐゴシック" panose="020B0600070205080204" pitchFamily="50" charset="-128"/>
              </a:rPr>
              <a:t>世界</a:t>
            </a:r>
            <a:r>
              <a:rPr lang="ja-JP" altLang="en-US" sz="1600" b="1" dirty="0">
                <a:solidFill>
                  <a:prstClr val="black"/>
                </a:solidFill>
                <a:latin typeface="ＭＳ Ｐゴシック" panose="020B0600070205080204" pitchFamily="50" charset="-128"/>
              </a:rPr>
              <a:t>水準の安全・快適な</a:t>
            </a:r>
            <a:r>
              <a:rPr lang="en-US" altLang="ja-JP" sz="1600" b="1" dirty="0">
                <a:solidFill>
                  <a:prstClr val="black"/>
                </a:solidFill>
                <a:latin typeface="ＭＳ Ｐゴシック" panose="020B0600070205080204" pitchFamily="50" charset="-128"/>
              </a:rPr>
              <a:t>MICE</a:t>
            </a:r>
            <a:r>
              <a:rPr lang="ja-JP" altLang="en-US" sz="1600" b="1" dirty="0">
                <a:solidFill>
                  <a:prstClr val="black"/>
                </a:solidFill>
                <a:latin typeface="ＭＳ Ｐゴシック" panose="020B0600070205080204" pitchFamily="50" charset="-128"/>
              </a:rPr>
              <a:t>施設を目指す</a:t>
            </a:r>
            <a:r>
              <a:rPr lang="ja-JP" altLang="en-US" sz="1600" b="1" dirty="0">
                <a:solidFill>
                  <a:schemeClr val="tx1"/>
                </a:solidFill>
                <a:latin typeface="+mn-ea"/>
              </a:rPr>
              <a:t>設備</a:t>
            </a:r>
            <a:r>
              <a:rPr lang="ja-JP" altLang="en-US" sz="1600" b="1" dirty="0" smtClean="0">
                <a:solidFill>
                  <a:schemeClr val="tx1"/>
                </a:solidFill>
                <a:latin typeface="+mn-ea"/>
              </a:rPr>
              <a:t>投資（新）</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お客様のニーズを先取りし、「</a:t>
            </a:r>
            <a:r>
              <a:rPr lang="ja-JP" altLang="en-US" sz="1600" b="1" dirty="0" err="1">
                <a:solidFill>
                  <a:schemeClr val="tx1"/>
                </a:solidFill>
                <a:latin typeface="+mn-ea"/>
              </a:rPr>
              <a:t>ｓ</a:t>
            </a:r>
            <a:r>
              <a:rPr lang="en-US" altLang="ja-JP" sz="1600" b="1" dirty="0">
                <a:solidFill>
                  <a:schemeClr val="tx1"/>
                </a:solidFill>
                <a:latin typeface="+mn-ea"/>
              </a:rPr>
              <a:t>-OICC</a:t>
            </a:r>
            <a:r>
              <a:rPr lang="ja-JP" altLang="en-US" sz="1600" b="1" dirty="0">
                <a:solidFill>
                  <a:schemeClr val="tx1"/>
                </a:solidFill>
                <a:latin typeface="+mn-ea"/>
              </a:rPr>
              <a:t>」と「</a:t>
            </a:r>
            <a:r>
              <a:rPr lang="en-US" altLang="ja-JP" sz="1600" b="1" dirty="0">
                <a:solidFill>
                  <a:schemeClr val="tx1"/>
                </a:solidFill>
                <a:latin typeface="+mn-ea"/>
              </a:rPr>
              <a:t>e-OICC</a:t>
            </a:r>
            <a:r>
              <a:rPr lang="ja-JP" altLang="en-US" sz="1600" b="1" dirty="0">
                <a:solidFill>
                  <a:schemeClr val="tx1"/>
                </a:solidFill>
                <a:latin typeface="+mn-ea"/>
              </a:rPr>
              <a:t>」を両輪として、</a:t>
            </a:r>
            <a:r>
              <a:rPr lang="en-US" altLang="ja-JP" sz="1600" b="1" dirty="0">
                <a:solidFill>
                  <a:schemeClr val="tx1"/>
                </a:solidFill>
                <a:latin typeface="+mn-ea"/>
              </a:rPr>
              <a:t>2019</a:t>
            </a:r>
            <a:r>
              <a:rPr lang="ja-JP" altLang="en-US" sz="1600" b="1" dirty="0">
                <a:solidFill>
                  <a:schemeClr val="tx1"/>
                </a:solidFill>
                <a:latin typeface="+mn-ea"/>
              </a:rPr>
              <a:t>年度から</a:t>
            </a:r>
            <a:r>
              <a:rPr lang="en-US" altLang="ja-JP" sz="1600" b="1" dirty="0">
                <a:solidFill>
                  <a:schemeClr val="tx1"/>
                </a:solidFill>
                <a:latin typeface="+mn-ea"/>
              </a:rPr>
              <a:t>2028</a:t>
            </a:r>
            <a:r>
              <a:rPr lang="ja-JP" altLang="en-US" sz="1600" b="1" dirty="0">
                <a:solidFill>
                  <a:schemeClr val="tx1"/>
                </a:solidFill>
                <a:latin typeface="+mn-ea"/>
              </a:rPr>
              <a:t>年度</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までの</a:t>
            </a:r>
            <a:r>
              <a:rPr lang="en-US" altLang="ja-JP" sz="1600" b="1" dirty="0">
                <a:solidFill>
                  <a:schemeClr val="tx1"/>
                </a:solidFill>
                <a:latin typeface="+mn-ea"/>
              </a:rPr>
              <a:t>10</a:t>
            </a:r>
            <a:r>
              <a:rPr lang="ja-JP" altLang="en-US" sz="1600" b="1" dirty="0">
                <a:solidFill>
                  <a:schemeClr val="tx1"/>
                </a:solidFill>
                <a:latin typeface="+mn-ea"/>
              </a:rPr>
              <a:t>年間に、</a:t>
            </a:r>
            <a:r>
              <a:rPr lang="en-US" altLang="ja-JP" sz="1600" b="1" dirty="0">
                <a:solidFill>
                  <a:schemeClr val="tx1"/>
                </a:solidFill>
                <a:latin typeface="+mn-ea"/>
              </a:rPr>
              <a:t>10</a:t>
            </a:r>
            <a:r>
              <a:rPr lang="ja-JP" altLang="en-US" sz="1600" b="1" dirty="0">
                <a:solidFill>
                  <a:schemeClr val="tx1"/>
                </a:solidFill>
                <a:latin typeface="+mn-ea"/>
              </a:rPr>
              <a:t>億円の機能強化のため、下記の設備投資を実施します。</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併せて、お客様の安全・安心を守るための施設・設備の維持更新等のため、</a:t>
            </a:r>
            <a:r>
              <a:rPr lang="ja-JP" altLang="en-US" sz="1600" b="1" dirty="0">
                <a:solidFill>
                  <a:schemeClr val="tx1"/>
                </a:solidFill>
              </a:rPr>
              <a:t>修繕費を年間</a:t>
            </a:r>
            <a:endParaRPr lang="en-US" altLang="ja-JP" sz="1600" b="1" dirty="0">
              <a:solidFill>
                <a:schemeClr val="tx1"/>
              </a:solidFill>
            </a:endParaRPr>
          </a:p>
          <a:p>
            <a:pPr eaLnBrk="1" hangingPunct="1">
              <a:defRPr/>
            </a:pPr>
            <a:r>
              <a:rPr lang="ja-JP" altLang="en-US" sz="1600" b="1" dirty="0">
                <a:solidFill>
                  <a:schemeClr val="tx1"/>
                </a:solidFill>
              </a:rPr>
              <a:t>　　　　　</a:t>
            </a:r>
            <a:r>
              <a:rPr lang="en-US" altLang="ja-JP" sz="1600" b="1" dirty="0">
                <a:solidFill>
                  <a:schemeClr val="tx1"/>
                </a:solidFill>
              </a:rPr>
              <a:t>1</a:t>
            </a:r>
            <a:r>
              <a:rPr lang="ja-JP" altLang="en-US" sz="1600" b="1" dirty="0">
                <a:solidFill>
                  <a:schemeClr val="tx1"/>
                </a:solidFill>
              </a:rPr>
              <a:t>億円執行し（</a:t>
            </a:r>
            <a:r>
              <a:rPr lang="en-US" altLang="ja-JP" sz="1600" b="1" dirty="0">
                <a:solidFill>
                  <a:schemeClr val="tx1"/>
                </a:solidFill>
              </a:rPr>
              <a:t>4-</a:t>
            </a:r>
            <a:r>
              <a:rPr lang="ja-JP" altLang="en-US" sz="1600" b="1" dirty="0">
                <a:solidFill>
                  <a:schemeClr val="tx1"/>
                </a:solidFill>
              </a:rPr>
              <a:t>④参照）、合計で</a:t>
            </a:r>
            <a:r>
              <a:rPr lang="en-US" altLang="ja-JP" sz="1600" b="1" dirty="0">
                <a:solidFill>
                  <a:schemeClr val="tx1"/>
                </a:solidFill>
              </a:rPr>
              <a:t>10</a:t>
            </a:r>
            <a:r>
              <a:rPr lang="ja-JP" altLang="en-US" sz="1600" b="1" dirty="0">
                <a:solidFill>
                  <a:schemeClr val="tx1"/>
                </a:solidFill>
              </a:rPr>
              <a:t>年間</a:t>
            </a:r>
            <a:r>
              <a:rPr lang="en-US" altLang="ja-JP" sz="1600" b="1" dirty="0">
                <a:solidFill>
                  <a:schemeClr val="tx1"/>
                </a:solidFill>
              </a:rPr>
              <a:t>20</a:t>
            </a:r>
            <a:r>
              <a:rPr lang="ja-JP" altLang="en-US" sz="1600" b="1" dirty="0">
                <a:solidFill>
                  <a:schemeClr val="tx1"/>
                </a:solidFill>
              </a:rPr>
              <a:t>億円の</a:t>
            </a:r>
            <a:r>
              <a:rPr lang="ja-JP" altLang="en-US" sz="1600" b="1" dirty="0">
                <a:solidFill>
                  <a:schemeClr val="tx1"/>
                </a:solidFill>
                <a:latin typeface="+mn-ea"/>
              </a:rPr>
              <a:t>設備投資を行います。</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これら設備投資と</a:t>
            </a:r>
            <a:r>
              <a:rPr lang="en-US" altLang="ja-JP" sz="1600" b="1" dirty="0">
                <a:solidFill>
                  <a:schemeClr val="tx1"/>
                </a:solidFill>
                <a:latin typeface="+mn-ea"/>
              </a:rPr>
              <a:t>1</a:t>
            </a:r>
            <a:r>
              <a:rPr lang="ja-JP" altLang="en-US" sz="1600" b="1" dirty="0">
                <a:solidFill>
                  <a:schemeClr val="tx1"/>
                </a:solidFill>
                <a:latin typeface="+mn-ea"/>
              </a:rPr>
              <a:t>～</a:t>
            </a:r>
            <a:r>
              <a:rPr lang="en-US" altLang="ja-JP" sz="1600" b="1" dirty="0">
                <a:solidFill>
                  <a:schemeClr val="tx1"/>
                </a:solidFill>
                <a:latin typeface="+mn-ea"/>
              </a:rPr>
              <a:t>3</a:t>
            </a:r>
            <a:r>
              <a:rPr lang="ja-JP" altLang="en-US" sz="1600" b="1" dirty="0">
                <a:solidFill>
                  <a:schemeClr val="tx1"/>
                </a:solidFill>
                <a:latin typeface="+mn-ea"/>
              </a:rPr>
              <a:t>の取組みにより、ハード・ソフトの両面から幅広いお客様に支持される</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「アジア有数の都市型</a:t>
            </a:r>
            <a:r>
              <a:rPr lang="en-US" altLang="ja-JP" sz="1600" b="1" dirty="0">
                <a:solidFill>
                  <a:schemeClr val="tx1"/>
                </a:solidFill>
                <a:latin typeface="+mn-ea"/>
              </a:rPr>
              <a:t>MICE</a:t>
            </a:r>
            <a:r>
              <a:rPr lang="ja-JP" altLang="en-US" sz="1600" b="1" dirty="0">
                <a:solidFill>
                  <a:schemeClr val="tx1"/>
                </a:solidFill>
                <a:latin typeface="+mn-ea"/>
              </a:rPr>
              <a:t>施設」の実現を目指します。</a:t>
            </a:r>
            <a:endParaRPr lang="en-US" altLang="ja-JP" sz="1600" b="1" dirty="0">
              <a:solidFill>
                <a:schemeClr val="tx1"/>
              </a:solidFill>
              <a:latin typeface="+mn-ea"/>
            </a:endParaRPr>
          </a:p>
          <a:p>
            <a:pPr eaLnBrk="1" hangingPunct="1">
              <a:defRPr/>
            </a:pP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  なお</a:t>
            </a:r>
            <a:r>
              <a:rPr lang="ja-JP" altLang="en-US" sz="1600" b="1" dirty="0">
                <a:solidFill>
                  <a:schemeClr val="tx1"/>
                </a:solidFill>
                <a:latin typeface="+mn-ea"/>
              </a:rPr>
              <a:t>、投資額は、</a:t>
            </a:r>
            <a:r>
              <a:rPr lang="en-US" altLang="ja-JP" sz="1600" b="1" dirty="0">
                <a:solidFill>
                  <a:schemeClr val="tx1"/>
                </a:solidFill>
                <a:latin typeface="+mn-ea"/>
              </a:rPr>
              <a:t>5</a:t>
            </a:r>
            <a:r>
              <a:rPr lang="ja-JP" altLang="en-US" sz="1600" b="1" dirty="0">
                <a:solidFill>
                  <a:schemeClr val="tx1"/>
                </a:solidFill>
                <a:latin typeface="+mn-ea"/>
              </a:rPr>
              <a:t>年経過の段階で社会経済情勢を踏まえて、点検・検討します。また、単年</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度の投資額はお客様のニーズや経営状況等をみながら毎年度決定します。</a:t>
            </a:r>
            <a:endParaRPr lang="en-US" altLang="ja-JP" sz="1600" b="1" dirty="0">
              <a:solidFill>
                <a:schemeClr val="tx1"/>
              </a:solidFill>
              <a:latin typeface="+mn-ea"/>
            </a:endParaRPr>
          </a:p>
          <a:p>
            <a:pPr eaLnBrk="1" hangingPunct="1">
              <a:defRPr/>
            </a:pPr>
            <a:endParaRPr lang="en-US" altLang="ja-JP" sz="1600" b="1" dirty="0">
              <a:solidFill>
                <a:schemeClr val="tx1"/>
              </a:solidFill>
              <a:latin typeface="+mn-ea"/>
            </a:endParaRPr>
          </a:p>
          <a:p>
            <a:pPr eaLnBrk="1" hangingPunct="1">
              <a:defRPr/>
            </a:pPr>
            <a:r>
              <a:rPr lang="ja-JP" altLang="en-US" sz="1600" b="1" dirty="0" smtClean="0">
                <a:solidFill>
                  <a:schemeClr val="tx1"/>
                </a:solidFill>
                <a:latin typeface="+mn-ea"/>
              </a:rPr>
              <a:t>（１</a:t>
            </a:r>
            <a:r>
              <a:rPr lang="ja-JP" altLang="en-US" sz="1600" b="1" dirty="0">
                <a:solidFill>
                  <a:schemeClr val="tx1"/>
                </a:solidFill>
                <a:latin typeface="+mn-ea"/>
              </a:rPr>
              <a:t>）</a:t>
            </a:r>
            <a:r>
              <a:rPr lang="ja-JP" altLang="en-US" sz="1600" b="1" dirty="0" smtClean="0">
                <a:solidFill>
                  <a:schemeClr val="tx1"/>
                </a:solidFill>
                <a:latin typeface="+mn-ea"/>
              </a:rPr>
              <a:t>快適</a:t>
            </a:r>
            <a:r>
              <a:rPr lang="ja-JP" altLang="en-US" sz="1600" b="1" dirty="0">
                <a:solidFill>
                  <a:schemeClr val="tx1"/>
                </a:solidFill>
                <a:latin typeface="+mn-ea"/>
              </a:rPr>
              <a:t>な催事空間の整備</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①</a:t>
            </a:r>
            <a:r>
              <a:rPr lang="ja-JP" altLang="en-US" sz="1600" b="1" dirty="0">
                <a:solidFill>
                  <a:schemeClr val="tx1"/>
                </a:solidFill>
                <a:latin typeface="+mn-ea"/>
              </a:rPr>
              <a:t>メインホールのリニューアル（音響効果の検討、</a:t>
            </a:r>
            <a:r>
              <a:rPr lang="en-US" altLang="ja-JP" sz="1600" b="1" dirty="0">
                <a:solidFill>
                  <a:schemeClr val="tx1"/>
                </a:solidFill>
                <a:latin typeface="+mn-ea"/>
              </a:rPr>
              <a:t>2</a:t>
            </a:r>
            <a:r>
              <a:rPr lang="ja-JP" altLang="en-US" sz="1600" b="1" dirty="0">
                <a:solidFill>
                  <a:schemeClr val="tx1"/>
                </a:solidFill>
                <a:latin typeface="+mn-ea"/>
              </a:rPr>
              <a:t>階手すり増設、座面シート更新</a:t>
            </a:r>
            <a:r>
              <a:rPr lang="ja-JP" altLang="en-US" sz="1600" b="1" dirty="0" smtClean="0">
                <a:solidFill>
                  <a:schemeClr val="tx1"/>
                </a:solidFill>
                <a:latin typeface="+mn-ea"/>
              </a:rPr>
              <a:t>、電源コンセ</a:t>
            </a:r>
            <a:endParaRPr lang="en-US" altLang="ja-JP" sz="1600" b="1" dirty="0" smtClean="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　　　　　ント</a:t>
            </a:r>
            <a:r>
              <a:rPr lang="ja-JP" altLang="en-US" sz="1600" b="1" dirty="0">
                <a:solidFill>
                  <a:schemeClr val="tx1"/>
                </a:solidFill>
                <a:latin typeface="+mn-ea"/>
              </a:rPr>
              <a:t>増設等） </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②</a:t>
            </a:r>
            <a:r>
              <a:rPr lang="en-US" altLang="ja-JP" sz="1600" b="1" dirty="0" smtClean="0">
                <a:solidFill>
                  <a:schemeClr val="tx1"/>
                </a:solidFill>
                <a:latin typeface="+mn-ea"/>
              </a:rPr>
              <a:t> </a:t>
            </a:r>
            <a:r>
              <a:rPr lang="en-US" altLang="ja-JP" sz="1600" b="1" dirty="0">
                <a:solidFill>
                  <a:schemeClr val="tx1"/>
                </a:solidFill>
                <a:latin typeface="+mn-ea"/>
              </a:rPr>
              <a:t>10</a:t>
            </a:r>
            <a:r>
              <a:rPr lang="ja-JP" altLang="en-US" sz="1600" b="1" dirty="0">
                <a:solidFill>
                  <a:schemeClr val="tx1"/>
                </a:solidFill>
                <a:latin typeface="+mn-ea"/>
              </a:rPr>
              <a:t>階固定間仕切りを可動間仕切りに変更</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prstClr val="black"/>
                </a:solidFill>
                <a:latin typeface="ＭＳ Ｐゴシック" panose="020B0600070205080204" pitchFamily="50" charset="-128"/>
              </a:rPr>
              <a:t>③</a:t>
            </a:r>
            <a:r>
              <a:rPr lang="ja-JP" altLang="en-US" sz="1600" b="1" dirty="0">
                <a:solidFill>
                  <a:prstClr val="black"/>
                </a:solidFill>
                <a:latin typeface="ＭＳ Ｐゴシック" panose="020B0600070205080204" pitchFamily="50" charset="-128"/>
              </a:rPr>
              <a:t>館内サインの見直し</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④</a:t>
            </a:r>
            <a:r>
              <a:rPr lang="en-US" altLang="ja-JP" sz="1600" b="1" dirty="0">
                <a:solidFill>
                  <a:prstClr val="black"/>
                </a:solidFill>
                <a:latin typeface="ＭＳ Ｐゴシック" panose="020B0600070205080204" pitchFamily="50" charset="-128"/>
              </a:rPr>
              <a:t>LGBT</a:t>
            </a:r>
            <a:r>
              <a:rPr lang="ja-JP" altLang="en-US" sz="1600" b="1" dirty="0">
                <a:solidFill>
                  <a:prstClr val="black"/>
                </a:solidFill>
                <a:latin typeface="ＭＳ Ｐゴシック" panose="020B0600070205080204" pitchFamily="50" charset="-128"/>
              </a:rPr>
              <a:t>対応トイレの設置　　　</a:t>
            </a:r>
            <a:r>
              <a:rPr lang="ja-JP" altLang="en-US" sz="1600" b="1" dirty="0" smtClean="0">
                <a:solidFill>
                  <a:prstClr val="black"/>
                </a:solidFill>
                <a:latin typeface="ＭＳ Ｐゴシック" panose="020B0600070205080204" pitchFamily="50" charset="-128"/>
              </a:rPr>
              <a:t>等</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smtClean="0">
                <a:solidFill>
                  <a:prstClr val="black"/>
                </a:solidFill>
                <a:latin typeface="ＭＳ Ｐゴシック" panose="020B0600070205080204" pitchFamily="50" charset="-128"/>
              </a:rPr>
              <a:t>（２</a:t>
            </a:r>
            <a:r>
              <a:rPr lang="ja-JP" altLang="en-US" sz="1600" b="1" dirty="0">
                <a:solidFill>
                  <a:prstClr val="black"/>
                </a:solidFill>
                <a:latin typeface="ＭＳ Ｐゴシック" panose="020B0600070205080204" pitchFamily="50" charset="-128"/>
              </a:rPr>
              <a:t>）</a:t>
            </a:r>
            <a:r>
              <a:rPr lang="ja-JP" altLang="en-US" sz="1600" b="1" dirty="0" smtClean="0">
                <a:solidFill>
                  <a:prstClr val="black"/>
                </a:solidFill>
                <a:latin typeface="ＭＳ Ｐゴシック" panose="020B0600070205080204" pitchFamily="50" charset="-128"/>
              </a:rPr>
              <a:t>世界</a:t>
            </a:r>
            <a:r>
              <a:rPr lang="ja-JP" altLang="en-US" sz="1600" b="1" dirty="0">
                <a:solidFill>
                  <a:prstClr val="black"/>
                </a:solidFill>
                <a:latin typeface="ＭＳ Ｐゴシック" panose="020B0600070205080204" pitchFamily="50" charset="-128"/>
              </a:rPr>
              <a:t>最先端の音響・映像システム導入</a:t>
            </a:r>
            <a:r>
              <a:rPr lang="ja-JP" altLang="en-US" sz="1600" b="1" dirty="0">
                <a:solidFill>
                  <a:schemeClr val="tx1"/>
                </a:solidFill>
                <a:latin typeface="+mn-ea"/>
              </a:rPr>
              <a:t>　</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①</a:t>
            </a:r>
            <a:r>
              <a:rPr lang="ja-JP" altLang="en-US" sz="1600" b="1" dirty="0">
                <a:solidFill>
                  <a:schemeClr val="tx1"/>
                </a:solidFill>
                <a:latin typeface="+mn-ea"/>
              </a:rPr>
              <a:t>プロジェクター、スピーカー等は常に最新機種を導入</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②</a:t>
            </a:r>
            <a:r>
              <a:rPr lang="ja-JP" altLang="en-US" sz="1600" b="1" dirty="0">
                <a:solidFill>
                  <a:schemeClr val="tx1"/>
                </a:solidFill>
                <a:latin typeface="+mn-ea"/>
              </a:rPr>
              <a:t>館内映像配信システム（催事の映像を他の会議室で映写）を導入　　　等</a:t>
            </a:r>
            <a:endParaRPr lang="en-US" altLang="ja-JP" sz="1600" b="1" dirty="0">
              <a:solidFill>
                <a:schemeClr val="tx1"/>
              </a:solidFill>
              <a:latin typeface="+mn-ea"/>
            </a:endParaRPr>
          </a:p>
          <a:p>
            <a:pPr eaLnBrk="1" hangingPunct="1">
              <a:defRPr/>
            </a:pPr>
            <a:r>
              <a:rPr lang="ja-JP" altLang="en-US" sz="1600" b="1" dirty="0" smtClean="0">
                <a:solidFill>
                  <a:schemeClr val="tx1"/>
                </a:solidFill>
                <a:latin typeface="+mn-ea"/>
              </a:rPr>
              <a:t>（３</a:t>
            </a:r>
            <a:r>
              <a:rPr lang="ja-JP" altLang="en-US" sz="1600" b="1" dirty="0">
                <a:solidFill>
                  <a:schemeClr val="tx1"/>
                </a:solidFill>
                <a:latin typeface="+mn-ea"/>
              </a:rPr>
              <a:t>）</a:t>
            </a:r>
            <a:r>
              <a:rPr lang="ja-JP" altLang="en-US" sz="1600" b="1" dirty="0" smtClean="0">
                <a:solidFill>
                  <a:schemeClr val="tx1"/>
                </a:solidFill>
                <a:latin typeface="+mn-ea"/>
              </a:rPr>
              <a:t>会議室</a:t>
            </a:r>
            <a:r>
              <a:rPr lang="ja-JP" altLang="en-US" sz="1600" b="1" dirty="0">
                <a:solidFill>
                  <a:schemeClr val="tx1"/>
                </a:solidFill>
                <a:latin typeface="+mn-ea"/>
              </a:rPr>
              <a:t>の状況、利用目的に応じた空調・照明機能の強化</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endParaRPr lang="en-US" altLang="ja-JP" sz="1600" b="1" dirty="0">
              <a:solidFill>
                <a:schemeClr val="tx1"/>
              </a:solidFill>
              <a:latin typeface="+mn-ea"/>
            </a:endParaRPr>
          </a:p>
        </p:txBody>
      </p:sp>
      <p:sp>
        <p:nvSpPr>
          <p:cNvPr id="39939"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21</a:t>
            </a:r>
            <a:endParaRPr lang="ja-JP" altLang="en-US" sz="1800"/>
          </a:p>
        </p:txBody>
      </p:sp>
      <p:sp>
        <p:nvSpPr>
          <p:cNvPr id="5" name="テキスト ボックス 4"/>
          <p:cNvSpPr txBox="1"/>
          <p:nvPr/>
        </p:nvSpPr>
        <p:spPr>
          <a:xfrm>
            <a:off x="7178675" y="47148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4/5</a:t>
            </a:r>
            <a:endParaRPr lang="ja-JP" altLang="en-US" sz="1400" b="1" dirty="0"/>
          </a:p>
        </p:txBody>
      </p:sp>
      <p:sp>
        <p:nvSpPr>
          <p:cNvPr id="39941" name="テキスト ボックス 18"/>
          <p:cNvSpPr>
            <a:spLocks noGrp="1" noChangeArrowheads="1"/>
          </p:cNvSpPr>
          <p:nvPr>
            <p:ph type="title"/>
          </p:nvPr>
        </p:nvSpPr>
        <p:spPr>
          <a:xfrm>
            <a:off x="904875" y="9525"/>
            <a:ext cx="7356475" cy="461963"/>
          </a:xfrm>
          <a:noFill/>
        </p:spPr>
        <p:txBody>
          <a:bodyPr>
            <a:spAutoFit/>
          </a:bodyPr>
          <a:lstStyle/>
          <a:p>
            <a:pPr eaLnBrk="1" hangingPunct="1"/>
            <a:r>
              <a:rPr lang="en-US" altLang="ja-JP" sz="2400" dirty="0" smtClean="0">
                <a:latin typeface="HG丸ｺﾞｼｯｸM-PRO" panose="020F0600000000000000" pitchFamily="50" charset="-128"/>
                <a:ea typeface="HG丸ｺﾞｼｯｸM-PRO" panose="020F0600000000000000" pitchFamily="50" charset="-128"/>
              </a:rPr>
              <a:t>4-</a:t>
            </a:r>
            <a:r>
              <a:rPr lang="ja-JP" altLang="en-US" sz="2400" dirty="0" smtClean="0">
                <a:latin typeface="HG丸ｺﾞｼｯｸM-PRO" panose="020F0600000000000000" pitchFamily="50" charset="-128"/>
                <a:ea typeface="HG丸ｺﾞｼｯｸM-PRO" panose="020F0600000000000000" pitchFamily="50" charset="-128"/>
              </a:rPr>
              <a:t>③</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快適で魅力溢れる大阪国際会議場を</a:t>
            </a:r>
            <a:endParaRPr lang="ja-JP" altLang="en-US" sz="1400" dirty="0" smtClean="0">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7950" y="779463"/>
            <a:ext cx="8950325" cy="5818187"/>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lnSpc>
                <a:spcPts val="1400"/>
              </a:lnSpc>
              <a:defRPr/>
            </a:pPr>
            <a:endParaRPr lang="en-US" altLang="ja-JP" sz="1600" b="1" dirty="0" smtClean="0">
              <a:solidFill>
                <a:schemeClr val="tx1"/>
              </a:solidFill>
              <a:latin typeface="+mn-ea"/>
            </a:endParaRPr>
          </a:p>
          <a:p>
            <a:pPr eaLnBrk="1" hangingPunct="1">
              <a:defRPr/>
            </a:pPr>
            <a:r>
              <a:rPr lang="ja-JP" altLang="en-US" sz="1600" b="1" dirty="0" smtClean="0">
                <a:solidFill>
                  <a:schemeClr val="tx1"/>
                </a:solidFill>
                <a:latin typeface="+mn-ea"/>
              </a:rPr>
              <a:t>（</a:t>
            </a:r>
            <a:r>
              <a:rPr lang="ja-JP" altLang="en-US" sz="1600" b="1" dirty="0">
                <a:solidFill>
                  <a:schemeClr val="tx1"/>
                </a:solidFill>
                <a:latin typeface="+mn-ea"/>
              </a:rPr>
              <a:t>４）セキュリティ強化、地震対策等来場者の安全・安心確保</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①</a:t>
            </a:r>
            <a:r>
              <a:rPr lang="ja-JP" altLang="en-US" sz="1600" b="1" dirty="0">
                <a:solidFill>
                  <a:schemeClr val="tx1"/>
                </a:solidFill>
                <a:latin typeface="+mn-ea"/>
              </a:rPr>
              <a:t>防犯カメラや監視カメラの増設や高機能化</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②</a:t>
            </a:r>
            <a:r>
              <a:rPr lang="ja-JP" altLang="en-US" sz="1600" b="1" dirty="0">
                <a:solidFill>
                  <a:schemeClr val="tx1"/>
                </a:solidFill>
                <a:latin typeface="+mn-ea"/>
              </a:rPr>
              <a:t>建物安全度診断サポートシステム　　等</a:t>
            </a:r>
            <a:endParaRPr lang="en-US" altLang="ja-JP" sz="1600" b="1" dirty="0">
              <a:solidFill>
                <a:schemeClr val="tx1"/>
              </a:solidFill>
              <a:latin typeface="+mn-ea"/>
            </a:endParaRPr>
          </a:p>
          <a:p>
            <a:pPr eaLnBrk="1" hangingPunct="1">
              <a:defRPr/>
            </a:pPr>
            <a:r>
              <a:rPr lang="ja-JP" altLang="en-US" sz="1600" b="1" dirty="0" smtClean="0">
                <a:solidFill>
                  <a:schemeClr val="tx1"/>
                </a:solidFill>
                <a:latin typeface="+mn-ea"/>
              </a:rPr>
              <a:t>（５</a:t>
            </a:r>
            <a:r>
              <a:rPr lang="ja-JP" altLang="en-US" sz="1600" b="1" dirty="0">
                <a:solidFill>
                  <a:schemeClr val="tx1"/>
                </a:solidFill>
                <a:latin typeface="+mn-ea"/>
              </a:rPr>
              <a:t>）</a:t>
            </a:r>
            <a:r>
              <a:rPr lang="ja-JP" altLang="en-US" sz="1600" b="1" dirty="0" smtClean="0">
                <a:solidFill>
                  <a:schemeClr val="tx1"/>
                </a:solidFill>
                <a:latin typeface="+mn-ea"/>
              </a:rPr>
              <a:t>国際</a:t>
            </a:r>
            <a:r>
              <a:rPr lang="ja-JP" altLang="en-US" sz="1600" b="1" dirty="0">
                <a:solidFill>
                  <a:schemeClr val="tx1"/>
                </a:solidFill>
                <a:latin typeface="+mn-ea"/>
              </a:rPr>
              <a:t>会議仕様の机、いすの導入</a:t>
            </a:r>
            <a:endParaRPr lang="en-US" altLang="ja-JP" sz="1600" b="1" dirty="0">
              <a:solidFill>
                <a:schemeClr val="tx1"/>
              </a:solidFill>
              <a:latin typeface="+mn-ea"/>
            </a:endParaRPr>
          </a:p>
          <a:p>
            <a:pPr eaLnBrk="1" hangingPunct="1">
              <a:defRPr/>
            </a:pPr>
            <a:r>
              <a:rPr lang="ja-JP" altLang="en-US" sz="1600" b="1" dirty="0" smtClean="0">
                <a:solidFill>
                  <a:schemeClr val="tx1"/>
                </a:solidFill>
                <a:latin typeface="+mn-ea"/>
              </a:rPr>
              <a:t>（６</a:t>
            </a:r>
            <a:r>
              <a:rPr lang="ja-JP" altLang="en-US" sz="1600" b="1" dirty="0">
                <a:solidFill>
                  <a:schemeClr val="tx1"/>
                </a:solidFill>
                <a:latin typeface="+mn-ea"/>
              </a:rPr>
              <a:t>）</a:t>
            </a:r>
            <a:r>
              <a:rPr lang="ja-JP" altLang="en-US" sz="1600" b="1" dirty="0" smtClean="0">
                <a:solidFill>
                  <a:schemeClr val="tx1"/>
                </a:solidFill>
                <a:latin typeface="+mn-ea"/>
              </a:rPr>
              <a:t>アクセス</a:t>
            </a:r>
            <a:r>
              <a:rPr lang="ja-JP" altLang="en-US" sz="1600" b="1" dirty="0">
                <a:solidFill>
                  <a:schemeClr val="tx1"/>
                </a:solidFill>
                <a:latin typeface="+mn-ea"/>
              </a:rPr>
              <a:t>向上、施設周辺の整備</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en-US" altLang="ja-JP" sz="1600" b="1" dirty="0" smtClean="0">
                <a:solidFill>
                  <a:schemeClr val="tx1"/>
                </a:solidFill>
                <a:latin typeface="+mn-ea"/>
              </a:rPr>
              <a:t>OICC</a:t>
            </a:r>
            <a:r>
              <a:rPr lang="ja-JP" altLang="en-US" sz="1600" b="1" dirty="0">
                <a:solidFill>
                  <a:schemeClr val="tx1"/>
                </a:solidFill>
                <a:latin typeface="+mn-ea"/>
              </a:rPr>
              <a:t>が、地域の活性化につながるよう関係機関と協議し、整備を推進します。</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①</a:t>
            </a:r>
            <a:r>
              <a:rPr lang="en-US" altLang="ja-JP" sz="1600" b="1" dirty="0">
                <a:solidFill>
                  <a:prstClr val="black"/>
                </a:solidFill>
                <a:latin typeface="ＭＳ Ｐゴシック" panose="020B0600070205080204" pitchFamily="50" charset="-128"/>
              </a:rPr>
              <a:t>JR</a:t>
            </a:r>
            <a:r>
              <a:rPr lang="ja-JP" altLang="en-US" sz="1600" b="1" dirty="0">
                <a:solidFill>
                  <a:prstClr val="black"/>
                </a:solidFill>
                <a:latin typeface="ＭＳ Ｐゴシック" panose="020B0600070205080204" pitchFamily="50" charset="-128"/>
              </a:rPr>
              <a:t>「福島駅」、大阪メトロ」「阿波座駅」から会議場まで間を「</a:t>
            </a:r>
            <a:r>
              <a:rPr lang="en-US" altLang="ja-JP" sz="1600" b="1" dirty="0">
                <a:solidFill>
                  <a:prstClr val="black"/>
                </a:solidFill>
                <a:latin typeface="ＭＳ Ｐゴシック" panose="020B0600070205080204" pitchFamily="50" charset="-128"/>
              </a:rPr>
              <a:t>OICC</a:t>
            </a:r>
            <a:r>
              <a:rPr lang="ja-JP" altLang="en-US" sz="1600" b="1" dirty="0">
                <a:solidFill>
                  <a:prstClr val="black"/>
                </a:solidFill>
                <a:latin typeface="ＭＳ Ｐゴシック" panose="020B0600070205080204" pitchFamily="50" charset="-128"/>
              </a:rPr>
              <a:t>・</a:t>
            </a:r>
            <a:r>
              <a:rPr lang="en-US" altLang="ja-JP" sz="1600" b="1" dirty="0">
                <a:solidFill>
                  <a:prstClr val="black"/>
                </a:solidFill>
                <a:latin typeface="ＭＳ Ｐゴシック" panose="020B0600070205080204" pitchFamily="50" charset="-128"/>
              </a:rPr>
              <a:t>MICE</a:t>
            </a:r>
            <a:r>
              <a:rPr lang="ja-JP" altLang="en-US" sz="1600" b="1" dirty="0">
                <a:solidFill>
                  <a:prstClr val="black"/>
                </a:solidFill>
                <a:latin typeface="ＭＳ Ｐゴシック" panose="020B0600070205080204" pitchFamily="50" charset="-128"/>
              </a:rPr>
              <a:t>ロード」に</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②</a:t>
            </a:r>
            <a:r>
              <a:rPr lang="ja-JP" altLang="en-US" sz="1600" b="1" dirty="0">
                <a:solidFill>
                  <a:prstClr val="black"/>
                </a:solidFill>
                <a:latin typeface="ＭＳ Ｐゴシック" panose="020B0600070205080204" pitchFamily="50" charset="-128"/>
              </a:rPr>
              <a:t>京阪「中之島駅」から会議場までをプロムナード化</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③</a:t>
            </a:r>
            <a:r>
              <a:rPr lang="ja-JP" altLang="en-US" sz="1600" b="1" dirty="0">
                <a:solidFill>
                  <a:prstClr val="black"/>
                </a:solidFill>
                <a:latin typeface="ＭＳ Ｐゴシック" panose="020B0600070205080204" pitchFamily="50" charset="-128"/>
              </a:rPr>
              <a:t>リーガロイヤルホテルとの連絡通路の整備</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smtClean="0">
                <a:solidFill>
                  <a:prstClr val="black"/>
                </a:solidFill>
                <a:latin typeface="ＭＳ Ｐゴシック" panose="020B0600070205080204" pitchFamily="50" charset="-128"/>
              </a:rPr>
              <a:t>（７）エンターテイメント性</a:t>
            </a:r>
            <a:r>
              <a:rPr lang="ja-JP" altLang="en-US" sz="1600" b="1" dirty="0">
                <a:solidFill>
                  <a:prstClr val="black"/>
                </a:solidFill>
                <a:latin typeface="ＭＳ Ｐゴシック" panose="020B0600070205080204" pitchFamily="50" charset="-128"/>
              </a:rPr>
              <a:t>の向上</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①</a:t>
            </a:r>
            <a:r>
              <a:rPr lang="en-US" altLang="ja-JP" sz="1600" b="1" dirty="0">
                <a:solidFill>
                  <a:prstClr val="black"/>
                </a:solidFill>
                <a:latin typeface="ＭＳ Ｐゴシック" panose="020B0600070205080204" pitchFamily="50" charset="-128"/>
              </a:rPr>
              <a:t>1</a:t>
            </a:r>
            <a:r>
              <a:rPr lang="ja-JP" altLang="en-US" sz="1600" b="1" dirty="0">
                <a:solidFill>
                  <a:prstClr val="black"/>
                </a:solidFill>
                <a:latin typeface="ＭＳ Ｐゴシック" panose="020B0600070205080204" pitchFamily="50" charset="-128"/>
              </a:rPr>
              <a:t>階エントランスに大型タッチパネル式デジタルサイネージを導入</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②</a:t>
            </a:r>
            <a:r>
              <a:rPr lang="ja-JP" altLang="en-US" sz="1600" b="1" dirty="0">
                <a:solidFill>
                  <a:prstClr val="black"/>
                </a:solidFill>
                <a:latin typeface="ＭＳ Ｐゴシック" panose="020B0600070205080204" pitchFamily="50" charset="-128"/>
              </a:rPr>
              <a:t>各フロアエレベーター前に会場案内用サイネージ導入</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③</a:t>
            </a:r>
            <a:r>
              <a:rPr lang="ja-JP" altLang="en-US" sz="1600" b="1" dirty="0">
                <a:solidFill>
                  <a:prstClr val="black"/>
                </a:solidFill>
                <a:latin typeface="ＭＳ Ｐゴシック" panose="020B0600070205080204" pitchFamily="50" charset="-128"/>
              </a:rPr>
              <a:t>季節感ある花壇を中之島通側に新設　　　　等　</a:t>
            </a:r>
            <a:endParaRPr lang="en-US" altLang="ja-JP" sz="1600" b="1" dirty="0">
              <a:solidFill>
                <a:prstClr val="black"/>
              </a:solidFill>
              <a:latin typeface="ＭＳ Ｐゴシック" panose="020B0600070205080204" pitchFamily="50" charset="-128"/>
            </a:endParaRPr>
          </a:p>
          <a:p>
            <a:pPr eaLnBrk="1" hangingPunct="1">
              <a:defRPr/>
            </a:pP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smtClean="0">
                <a:solidFill>
                  <a:prstClr val="black"/>
                </a:solidFill>
                <a:latin typeface="ＭＳ Ｐゴシック" panose="020B0600070205080204" pitchFamily="50" charset="-128"/>
              </a:rPr>
              <a:t>５．数値</a:t>
            </a:r>
            <a:r>
              <a:rPr lang="ja-JP" altLang="en-US" sz="1600" b="1" dirty="0">
                <a:solidFill>
                  <a:prstClr val="black"/>
                </a:solidFill>
                <a:latin typeface="ＭＳ Ｐゴシック" panose="020B0600070205080204" pitchFamily="50" charset="-128"/>
              </a:rPr>
              <a:t>目標の考え方</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常に利用者満足度</a:t>
            </a:r>
            <a:r>
              <a:rPr lang="en-US" altLang="ja-JP" sz="1600" b="1" dirty="0">
                <a:solidFill>
                  <a:prstClr val="black"/>
                </a:solidFill>
                <a:latin typeface="ＭＳ Ｐゴシック" panose="020B0600070205080204" pitchFamily="50" charset="-128"/>
              </a:rPr>
              <a:t>100</a:t>
            </a:r>
            <a:r>
              <a:rPr lang="ja-JP" altLang="en-US" sz="1600" b="1" dirty="0">
                <a:solidFill>
                  <a:prstClr val="black"/>
                </a:solidFill>
                <a:latin typeface="ＭＳ Ｐゴシック" panose="020B0600070205080204" pitchFamily="50" charset="-128"/>
              </a:rPr>
              <a:t>％を目標に事業運営に取組みます。</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具体的には、満足度を総合的に評価する項目である「再利用したいか」という問いに対し</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「たいへん思う」、「思う」の比率を毎年度　</a:t>
            </a:r>
            <a:r>
              <a:rPr lang="en-US" altLang="ja-JP" sz="1600" b="1" dirty="0">
                <a:solidFill>
                  <a:prstClr val="black"/>
                </a:solidFill>
                <a:latin typeface="ＭＳ Ｐゴシック" panose="020B0600070205080204" pitchFamily="50" charset="-128"/>
              </a:rPr>
              <a:t>98</a:t>
            </a:r>
            <a:r>
              <a:rPr lang="ja-JP" altLang="en-US" sz="1600" b="1" dirty="0">
                <a:solidFill>
                  <a:prstClr val="black"/>
                </a:solidFill>
                <a:latin typeface="ＭＳ Ｐゴシック" panose="020B0600070205080204" pitchFamily="50" charset="-128"/>
              </a:rPr>
              <a:t>％以上にすることを目標に取り組みます。</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（参考　</a:t>
            </a:r>
            <a:r>
              <a:rPr lang="en-US" altLang="ja-JP" sz="1600" b="1" dirty="0">
                <a:solidFill>
                  <a:prstClr val="black"/>
                </a:solidFill>
                <a:latin typeface="ＭＳ Ｐゴシック" panose="020B0600070205080204" pitchFamily="50" charset="-128"/>
              </a:rPr>
              <a:t>2016</a:t>
            </a:r>
            <a:r>
              <a:rPr lang="ja-JP" altLang="en-US" sz="1600" b="1" dirty="0">
                <a:solidFill>
                  <a:prstClr val="black"/>
                </a:solidFill>
                <a:latin typeface="ＭＳ Ｐゴシック" panose="020B0600070205080204" pitchFamily="50" charset="-128"/>
              </a:rPr>
              <a:t>年度</a:t>
            </a:r>
            <a:r>
              <a:rPr lang="en-US" altLang="ja-JP" sz="1600" b="1" dirty="0">
                <a:solidFill>
                  <a:prstClr val="black"/>
                </a:solidFill>
                <a:latin typeface="ＭＳ Ｐゴシック" panose="020B0600070205080204" pitchFamily="50" charset="-128"/>
              </a:rPr>
              <a:t>98.1</a:t>
            </a:r>
            <a:r>
              <a:rPr lang="ja-JP" altLang="en-US" sz="1600" b="1" dirty="0">
                <a:solidFill>
                  <a:prstClr val="black"/>
                </a:solidFill>
                <a:latin typeface="ＭＳ Ｐゴシック" panose="020B0600070205080204" pitchFamily="50" charset="-128"/>
              </a:rPr>
              <a:t>％、</a:t>
            </a:r>
            <a:r>
              <a:rPr lang="en-US" altLang="ja-JP" sz="1600" b="1" dirty="0">
                <a:solidFill>
                  <a:prstClr val="black"/>
                </a:solidFill>
                <a:latin typeface="ＭＳ Ｐゴシック" panose="020B0600070205080204" pitchFamily="50" charset="-128"/>
              </a:rPr>
              <a:t>2017</a:t>
            </a:r>
            <a:r>
              <a:rPr lang="ja-JP" altLang="en-US" sz="1600" b="1" dirty="0">
                <a:solidFill>
                  <a:prstClr val="black"/>
                </a:solidFill>
                <a:latin typeface="ＭＳ Ｐゴシック" panose="020B0600070205080204" pitchFamily="50" charset="-128"/>
              </a:rPr>
              <a:t>年度</a:t>
            </a:r>
            <a:r>
              <a:rPr lang="en-US" altLang="ja-JP" sz="1600" b="1" dirty="0">
                <a:solidFill>
                  <a:prstClr val="black"/>
                </a:solidFill>
                <a:latin typeface="ＭＳ Ｐゴシック" panose="020B0600070205080204" pitchFamily="50" charset="-128"/>
              </a:rPr>
              <a:t>98.7</a:t>
            </a:r>
            <a:r>
              <a:rPr lang="ja-JP" altLang="en-US" sz="1600" b="1" dirty="0">
                <a:solidFill>
                  <a:prstClr val="black"/>
                </a:solidFill>
                <a:latin typeface="ＭＳ Ｐゴシック" panose="020B0600070205080204" pitchFamily="50" charset="-128"/>
              </a:rPr>
              <a:t>％）　　　　</a:t>
            </a:r>
            <a:r>
              <a:rPr lang="ja-JP" altLang="en-US" sz="1600" b="1" dirty="0">
                <a:solidFill>
                  <a:schemeClr val="tx1"/>
                </a:solidFill>
                <a:latin typeface="+mn-ea"/>
              </a:rPr>
              <a:t>　　　　　　　　　</a:t>
            </a:r>
            <a:endParaRPr lang="en-US" altLang="ja-JP" sz="1600" b="1" dirty="0">
              <a:solidFill>
                <a:schemeClr val="tx1"/>
              </a:solidFill>
              <a:latin typeface="+mn-ea"/>
            </a:endParaRPr>
          </a:p>
        </p:txBody>
      </p:sp>
      <p:sp>
        <p:nvSpPr>
          <p:cNvPr id="41987"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22</a:t>
            </a:r>
            <a:endParaRPr lang="ja-JP" altLang="en-US" sz="1800"/>
          </a:p>
        </p:txBody>
      </p:sp>
      <p:sp>
        <p:nvSpPr>
          <p:cNvPr id="5" name="テキスト ボックス 4"/>
          <p:cNvSpPr txBox="1"/>
          <p:nvPr/>
        </p:nvSpPr>
        <p:spPr>
          <a:xfrm>
            <a:off x="7178675" y="47148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5/5</a:t>
            </a:r>
            <a:endParaRPr lang="ja-JP" altLang="en-US" sz="1400" b="1" dirty="0"/>
          </a:p>
        </p:txBody>
      </p:sp>
      <p:sp>
        <p:nvSpPr>
          <p:cNvPr id="41989" name="テキスト ボックス 18"/>
          <p:cNvSpPr>
            <a:spLocks noGrp="1" noChangeArrowheads="1"/>
          </p:cNvSpPr>
          <p:nvPr>
            <p:ph type="title"/>
          </p:nvPr>
        </p:nvSpPr>
        <p:spPr>
          <a:xfrm>
            <a:off x="904875" y="9525"/>
            <a:ext cx="7356475" cy="461963"/>
          </a:xfrm>
          <a:noFill/>
        </p:spPr>
        <p:txBody>
          <a:bodyPr>
            <a:spAutoFit/>
          </a:bodyPr>
          <a:lstStyle/>
          <a:p>
            <a:pPr eaLnBrk="1" hangingPunct="1"/>
            <a:r>
              <a:rPr lang="en-US" altLang="ja-JP" sz="2400" dirty="0" smtClean="0">
                <a:latin typeface="HG丸ｺﾞｼｯｸM-PRO" panose="020F0600000000000000" pitchFamily="50" charset="-128"/>
                <a:ea typeface="HG丸ｺﾞｼｯｸM-PRO" panose="020F0600000000000000" pitchFamily="50" charset="-128"/>
              </a:rPr>
              <a:t>4-</a:t>
            </a:r>
            <a:r>
              <a:rPr lang="ja-JP" altLang="en-US" sz="2400" dirty="0" smtClean="0">
                <a:latin typeface="HG丸ｺﾞｼｯｸM-PRO" panose="020F0600000000000000" pitchFamily="50" charset="-128"/>
                <a:ea typeface="HG丸ｺﾞｼｯｸM-PRO" panose="020F0600000000000000" pitchFamily="50" charset="-128"/>
              </a:rPr>
              <a:t>③</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快適で魅力溢れる大阪国際会議場を</a:t>
            </a:r>
            <a:endParaRPr lang="ja-JP" altLang="en-US" sz="1400" dirty="0" smtClean="0">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750" y="741363"/>
            <a:ext cx="4354513" cy="4124325"/>
          </a:xfrm>
          <a:prstGeom prst="rect">
            <a:avLst/>
          </a:prstGeom>
          <a:solidFill>
            <a:srgbClr val="66CCFF">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schemeClr val="tx1"/>
                </a:solidFill>
              </a:rPr>
              <a:t>　　</a:t>
            </a:r>
            <a:endParaRPr lang="en-US" altLang="ja-JP" dirty="0">
              <a:solidFill>
                <a:schemeClr val="tx1"/>
              </a:solidFill>
            </a:endParaRPr>
          </a:p>
          <a:p>
            <a:pPr eaLnBrk="1" hangingPunct="1">
              <a:defRPr/>
            </a:pPr>
            <a:endParaRPr lang="en-US" altLang="ja-JP" dirty="0">
              <a:solidFill>
                <a:schemeClr val="tx1"/>
              </a:solidFill>
            </a:endParaRPr>
          </a:p>
          <a:p>
            <a:pPr eaLnBrk="1" hangingPunct="1">
              <a:defRPr/>
            </a:pPr>
            <a:endParaRPr lang="en-US" altLang="ja-JP" dirty="0">
              <a:solidFill>
                <a:schemeClr val="tx1"/>
              </a:solidFill>
            </a:endParaRPr>
          </a:p>
        </p:txBody>
      </p:sp>
      <p:sp>
        <p:nvSpPr>
          <p:cNvPr id="8" name="角丸四角形 7"/>
          <p:cNvSpPr/>
          <p:nvPr/>
        </p:nvSpPr>
        <p:spPr>
          <a:xfrm>
            <a:off x="100013" y="3168650"/>
            <a:ext cx="1643062" cy="3476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200" b="1" dirty="0">
                <a:solidFill>
                  <a:schemeClr val="tx1"/>
                </a:solidFill>
              </a:rPr>
              <a:t>計画以外の取組み</a:t>
            </a:r>
            <a:endParaRPr lang="en-US" altLang="ja-JP" sz="1200" b="1" dirty="0">
              <a:solidFill>
                <a:schemeClr val="tx1"/>
              </a:solidFill>
            </a:endParaRPr>
          </a:p>
        </p:txBody>
      </p:sp>
      <p:sp>
        <p:nvSpPr>
          <p:cNvPr id="11" name="右矢印 10"/>
          <p:cNvSpPr/>
          <p:nvPr/>
        </p:nvSpPr>
        <p:spPr>
          <a:xfrm>
            <a:off x="4432300" y="1414463"/>
            <a:ext cx="215900" cy="138906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2" name="右矢印 11"/>
          <p:cNvSpPr/>
          <p:nvPr/>
        </p:nvSpPr>
        <p:spPr>
          <a:xfrm rot="5400000">
            <a:off x="6747669" y="2316957"/>
            <a:ext cx="225425" cy="182403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3" name="正方形/長方形 12"/>
          <p:cNvSpPr/>
          <p:nvPr/>
        </p:nvSpPr>
        <p:spPr>
          <a:xfrm>
            <a:off x="4695825" y="3527425"/>
            <a:ext cx="4448175" cy="1270000"/>
          </a:xfrm>
          <a:prstGeom prst="rect">
            <a:avLst/>
          </a:prstGeom>
          <a:solidFill>
            <a:srgbClr val="00B0F0">
              <a:alpha val="4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角丸四角形 16"/>
          <p:cNvSpPr/>
          <p:nvPr/>
        </p:nvSpPr>
        <p:spPr>
          <a:xfrm>
            <a:off x="4706938" y="3367088"/>
            <a:ext cx="1724025" cy="354012"/>
          </a:xfrm>
          <a:prstGeom prst="roundRect">
            <a:avLst>
              <a:gd name="adj" fmla="val 4031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t>環境の変化と課題</a:t>
            </a:r>
          </a:p>
        </p:txBody>
      </p:sp>
      <p:sp>
        <p:nvSpPr>
          <p:cNvPr id="18" name="角丸四角形 17"/>
          <p:cNvSpPr/>
          <p:nvPr/>
        </p:nvSpPr>
        <p:spPr>
          <a:xfrm>
            <a:off x="41275" y="630238"/>
            <a:ext cx="1852613" cy="355600"/>
          </a:xfrm>
          <a:prstGeom prst="roundRect">
            <a:avLst>
              <a:gd name="adj" fmla="val 339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dirty="0"/>
              <a:t>これまでの取組み</a:t>
            </a:r>
          </a:p>
        </p:txBody>
      </p:sp>
      <p:sp>
        <p:nvSpPr>
          <p:cNvPr id="19" name="正方形/長方形 18"/>
          <p:cNvSpPr/>
          <p:nvPr/>
        </p:nvSpPr>
        <p:spPr>
          <a:xfrm>
            <a:off x="71437" y="5159375"/>
            <a:ext cx="9001125" cy="15303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100" dirty="0"/>
          </a:p>
          <a:p>
            <a:pPr eaLnBrk="1" hangingPunct="1">
              <a:defRPr/>
            </a:pPr>
            <a:endParaRPr lang="ja-JP" altLang="en-US" sz="1100" dirty="0"/>
          </a:p>
        </p:txBody>
      </p:sp>
      <p:sp>
        <p:nvSpPr>
          <p:cNvPr id="20" name="角丸四角形 19"/>
          <p:cNvSpPr/>
          <p:nvPr/>
        </p:nvSpPr>
        <p:spPr>
          <a:xfrm>
            <a:off x="0" y="4975225"/>
            <a:ext cx="1749425" cy="355600"/>
          </a:xfrm>
          <a:prstGeom prst="roundRect">
            <a:avLst>
              <a:gd name="adj" fmla="val 160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t>これからの取組み</a:t>
            </a:r>
          </a:p>
        </p:txBody>
      </p:sp>
      <p:sp>
        <p:nvSpPr>
          <p:cNvPr id="25" name="ホームベース 24"/>
          <p:cNvSpPr/>
          <p:nvPr/>
        </p:nvSpPr>
        <p:spPr>
          <a:xfrm rot="5400000">
            <a:off x="4414044" y="3658394"/>
            <a:ext cx="261938" cy="27368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5612" name="テキスト ボックス 19"/>
          <p:cNvSpPr txBox="1">
            <a:spLocks noChangeArrowheads="1"/>
          </p:cNvSpPr>
          <p:nvPr/>
        </p:nvSpPr>
        <p:spPr bwMode="auto">
          <a:xfrm>
            <a:off x="103188" y="5351463"/>
            <a:ext cx="77247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600" b="1" dirty="0" smtClean="0">
                <a:latin typeface="+mn-ea"/>
                <a:ea typeface="+mn-ea"/>
              </a:rPr>
              <a:t>１</a:t>
            </a:r>
            <a:r>
              <a:rPr lang="ja-JP" altLang="en-US" sz="1600" b="1" dirty="0">
                <a:latin typeface="+mn-ea"/>
                <a:ea typeface="+mn-ea"/>
              </a:rPr>
              <a:t>．</a:t>
            </a:r>
            <a:r>
              <a:rPr lang="ja-JP" altLang="en-US" sz="1600" b="1" dirty="0" smtClean="0">
                <a:latin typeface="+mn-ea"/>
                <a:ea typeface="+mn-ea"/>
              </a:rPr>
              <a:t>大阪府が策定した「中長期保全計画」における必要な修繕工事の実施への協働</a:t>
            </a:r>
            <a:endParaRPr lang="en-US" altLang="ja-JP" sz="1600" b="1" dirty="0" smtClean="0">
              <a:latin typeface="+mn-ea"/>
              <a:ea typeface="+mn-ea"/>
            </a:endParaRPr>
          </a:p>
          <a:p>
            <a:pPr eaLnBrk="1" hangingPunct="1">
              <a:spcBef>
                <a:spcPct val="0"/>
              </a:spcBef>
              <a:buFontTx/>
              <a:buNone/>
              <a:defRPr/>
            </a:pPr>
            <a:r>
              <a:rPr lang="ja-JP" altLang="en-US" sz="1600" b="1" dirty="0" smtClean="0">
                <a:latin typeface="+mn-ea"/>
                <a:ea typeface="+mn-ea"/>
              </a:rPr>
              <a:t>２</a:t>
            </a:r>
            <a:r>
              <a:rPr lang="ja-JP" altLang="en-US" sz="1600" b="1" dirty="0">
                <a:latin typeface="+mn-ea"/>
                <a:ea typeface="+mn-ea"/>
              </a:rPr>
              <a:t>．</a:t>
            </a:r>
            <a:r>
              <a:rPr lang="ja-JP" altLang="en-US" sz="1600" b="1" dirty="0" smtClean="0">
                <a:latin typeface="+mn-ea"/>
                <a:ea typeface="+mn-ea"/>
              </a:rPr>
              <a:t>設備の特性に応じた保守点検により顧客満足と経済性とを両立</a:t>
            </a:r>
            <a:endParaRPr lang="en-US" altLang="ja-JP" sz="1600" b="1" dirty="0" smtClean="0">
              <a:latin typeface="+mn-ea"/>
              <a:ea typeface="+mn-ea"/>
            </a:endParaRPr>
          </a:p>
          <a:p>
            <a:pPr eaLnBrk="1" hangingPunct="1">
              <a:spcBef>
                <a:spcPct val="0"/>
              </a:spcBef>
              <a:buFontTx/>
              <a:buNone/>
              <a:defRPr/>
            </a:pPr>
            <a:r>
              <a:rPr lang="ja-JP" altLang="en-US" sz="1600" b="1" dirty="0" smtClean="0">
                <a:latin typeface="+mn-ea"/>
                <a:ea typeface="+mn-ea"/>
              </a:rPr>
              <a:t>３</a:t>
            </a:r>
            <a:r>
              <a:rPr lang="ja-JP" altLang="en-US" sz="1600" b="1" dirty="0">
                <a:latin typeface="+mn-ea"/>
                <a:ea typeface="+mn-ea"/>
              </a:rPr>
              <a:t>．</a:t>
            </a:r>
            <a:r>
              <a:rPr lang="ja-JP" altLang="en-US" sz="1600" b="1" dirty="0" smtClean="0">
                <a:latin typeface="+mn-ea"/>
                <a:ea typeface="+mn-ea"/>
              </a:rPr>
              <a:t>お客様の安全を第一とした主催者・来場者を含む防災体制強化・充実</a:t>
            </a:r>
            <a:endParaRPr lang="en-US" altLang="ja-JP" sz="1600" b="1" dirty="0" smtClean="0">
              <a:latin typeface="+mn-ea"/>
              <a:ea typeface="+mn-ea"/>
            </a:endParaRPr>
          </a:p>
          <a:p>
            <a:pPr eaLnBrk="1" hangingPunct="1">
              <a:spcBef>
                <a:spcPct val="0"/>
              </a:spcBef>
              <a:buFontTx/>
              <a:buNone/>
              <a:defRPr/>
            </a:pPr>
            <a:r>
              <a:rPr lang="ja-JP" altLang="en-US" sz="1600" b="1" dirty="0" smtClean="0">
                <a:latin typeface="+mn-ea"/>
                <a:ea typeface="+mn-ea"/>
              </a:rPr>
              <a:t>４．３</a:t>
            </a:r>
            <a:r>
              <a:rPr lang="en-US" altLang="ja-JP" sz="1600" b="1" dirty="0" smtClean="0">
                <a:latin typeface="+mn-ea"/>
                <a:ea typeface="+mn-ea"/>
              </a:rPr>
              <a:t>R</a:t>
            </a:r>
            <a:r>
              <a:rPr lang="ja-JP" altLang="en-US" sz="1600" b="1" dirty="0" smtClean="0">
                <a:latin typeface="+mn-ea"/>
                <a:ea typeface="+mn-ea"/>
              </a:rPr>
              <a:t>（</a:t>
            </a:r>
            <a:r>
              <a:rPr lang="en-US" altLang="ja-JP" sz="1600" b="1" dirty="0" err="1" smtClean="0">
                <a:latin typeface="+mn-ea"/>
                <a:ea typeface="+mn-ea"/>
              </a:rPr>
              <a:t>Reduce,Reuse,Recycle</a:t>
            </a:r>
            <a:r>
              <a:rPr lang="en-US" altLang="ja-JP" sz="1600" b="1" dirty="0" smtClean="0">
                <a:latin typeface="+mn-ea"/>
                <a:ea typeface="+mn-ea"/>
              </a:rPr>
              <a:t>)</a:t>
            </a:r>
            <a:r>
              <a:rPr lang="ja-JP" altLang="en-US" sz="1600" b="1" dirty="0" smtClean="0">
                <a:latin typeface="+mn-ea"/>
                <a:ea typeface="+mn-ea"/>
              </a:rPr>
              <a:t>で地球環境に配慮</a:t>
            </a:r>
            <a:endParaRPr lang="en-US" altLang="ja-JP" sz="1600" b="1" dirty="0" smtClean="0">
              <a:latin typeface="+mn-ea"/>
              <a:ea typeface="+mn-ea"/>
            </a:endParaRPr>
          </a:p>
          <a:p>
            <a:pPr eaLnBrk="1" hangingPunct="1">
              <a:spcBef>
                <a:spcPct val="0"/>
              </a:spcBef>
              <a:buFontTx/>
              <a:buNone/>
              <a:defRPr/>
            </a:pPr>
            <a:r>
              <a:rPr lang="ja-JP" altLang="en-US" sz="1600" b="1" dirty="0" smtClean="0">
                <a:latin typeface="+mn-ea"/>
                <a:ea typeface="+mn-ea"/>
              </a:rPr>
              <a:t>５．ＥＳＣＯ事業への協力</a:t>
            </a:r>
          </a:p>
        </p:txBody>
      </p:sp>
      <p:sp>
        <p:nvSpPr>
          <p:cNvPr id="44045" name="テキスト ボックス 24"/>
          <p:cNvSpPr txBox="1">
            <a:spLocks noChangeArrowheads="1"/>
          </p:cNvSpPr>
          <p:nvPr/>
        </p:nvSpPr>
        <p:spPr bwMode="auto">
          <a:xfrm>
            <a:off x="122238" y="1095375"/>
            <a:ext cx="4173537" cy="3416300"/>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mn-ea"/>
                <a:ea typeface="+mn-ea"/>
              </a:rPr>
              <a:t>（</a:t>
            </a:r>
            <a:r>
              <a:rPr lang="en-US" altLang="ja-JP" sz="1200" dirty="0">
                <a:latin typeface="+mn-ea"/>
                <a:ea typeface="+mn-ea"/>
              </a:rPr>
              <a:t>1</a:t>
            </a:r>
            <a:r>
              <a:rPr lang="ja-JP" altLang="en-US" sz="1200" dirty="0">
                <a:latin typeface="+mn-ea"/>
                <a:ea typeface="+mn-ea"/>
              </a:rPr>
              <a:t>）「中期修繕計画」を策定し、着実に実施</a:t>
            </a:r>
            <a:endParaRPr lang="en-US" altLang="ja-JP" sz="1200" dirty="0">
              <a:latin typeface="+mn-ea"/>
              <a:ea typeface="+mn-ea"/>
            </a:endParaRPr>
          </a:p>
          <a:p>
            <a:pPr eaLnBrk="1" hangingPunct="1">
              <a:spcBef>
                <a:spcPct val="0"/>
              </a:spcBef>
              <a:buFontTx/>
              <a:buNone/>
            </a:pPr>
            <a:r>
              <a:rPr lang="ja-JP" altLang="en-US" sz="1200" dirty="0">
                <a:latin typeface="+mn-ea"/>
                <a:ea typeface="+mn-ea"/>
              </a:rPr>
              <a:t>　　　・コージェネ設備分解整備</a:t>
            </a:r>
            <a:endParaRPr lang="en-US" altLang="ja-JP" sz="1200" dirty="0">
              <a:latin typeface="+mn-ea"/>
              <a:ea typeface="+mn-ea"/>
            </a:endParaRPr>
          </a:p>
          <a:p>
            <a:pPr eaLnBrk="1" hangingPunct="1">
              <a:spcBef>
                <a:spcPct val="0"/>
              </a:spcBef>
              <a:buFontTx/>
              <a:buNone/>
            </a:pPr>
            <a:r>
              <a:rPr lang="ja-JP" altLang="en-US" sz="1200" dirty="0">
                <a:latin typeface="+mn-ea"/>
                <a:ea typeface="+mn-ea"/>
              </a:rPr>
              <a:t>　　　・空気熱源氷蓄熱（Ｒ</a:t>
            </a:r>
            <a:r>
              <a:rPr lang="en-US" altLang="ja-JP" sz="1200" dirty="0">
                <a:latin typeface="+mn-ea"/>
                <a:ea typeface="+mn-ea"/>
              </a:rPr>
              <a:t>1</a:t>
            </a:r>
            <a:r>
              <a:rPr lang="ja-JP" altLang="en-US" sz="1200" dirty="0" err="1">
                <a:latin typeface="+mn-ea"/>
                <a:ea typeface="+mn-ea"/>
              </a:rPr>
              <a:t>、</a:t>
            </a:r>
            <a:r>
              <a:rPr lang="ja-JP" altLang="en-US" sz="1200" dirty="0">
                <a:latin typeface="+mn-ea"/>
                <a:ea typeface="+mn-ea"/>
              </a:rPr>
              <a:t>Ｒ</a:t>
            </a:r>
            <a:r>
              <a:rPr lang="en-US" altLang="ja-JP" sz="1200" dirty="0">
                <a:latin typeface="+mn-ea"/>
                <a:ea typeface="+mn-ea"/>
              </a:rPr>
              <a:t>2</a:t>
            </a:r>
            <a:r>
              <a:rPr lang="ja-JP" altLang="en-US" sz="1200" dirty="0">
                <a:latin typeface="+mn-ea"/>
                <a:ea typeface="+mn-ea"/>
              </a:rPr>
              <a:t>）分解整備</a:t>
            </a:r>
            <a:endParaRPr lang="en-US" altLang="ja-JP" sz="1200" dirty="0">
              <a:latin typeface="+mn-ea"/>
              <a:ea typeface="+mn-ea"/>
            </a:endParaRPr>
          </a:p>
          <a:p>
            <a:pPr eaLnBrk="1" hangingPunct="1">
              <a:spcBef>
                <a:spcPct val="0"/>
              </a:spcBef>
              <a:buFontTx/>
              <a:buNone/>
            </a:pPr>
            <a:r>
              <a:rPr lang="ja-JP" altLang="en-US" sz="1200" dirty="0">
                <a:latin typeface="+mn-ea"/>
                <a:ea typeface="+mn-ea"/>
              </a:rPr>
              <a:t>　　　・空調設備　蒸気吸収機・低温吸収機分解整備</a:t>
            </a:r>
            <a:endParaRPr lang="en-US" altLang="ja-JP" sz="1200" dirty="0">
              <a:latin typeface="+mn-ea"/>
              <a:ea typeface="+mn-ea"/>
            </a:endParaRPr>
          </a:p>
          <a:p>
            <a:pPr eaLnBrk="1" hangingPunct="1">
              <a:spcBef>
                <a:spcPct val="0"/>
              </a:spcBef>
              <a:buFontTx/>
              <a:buNone/>
            </a:pPr>
            <a:r>
              <a:rPr lang="ja-JP" altLang="en-US" sz="1200" dirty="0">
                <a:latin typeface="+mn-ea"/>
                <a:ea typeface="+mn-ea"/>
              </a:rPr>
              <a:t>　　　・排熱ﾎﾞｲﾗｰ整備</a:t>
            </a:r>
            <a:endParaRPr lang="en-US" altLang="ja-JP" sz="1200" dirty="0">
              <a:latin typeface="+mn-ea"/>
              <a:ea typeface="+mn-ea"/>
            </a:endParaRPr>
          </a:p>
          <a:p>
            <a:pPr eaLnBrk="1" hangingPunct="1">
              <a:spcBef>
                <a:spcPct val="0"/>
              </a:spcBef>
              <a:buFontTx/>
              <a:buNone/>
            </a:pPr>
            <a:r>
              <a:rPr lang="ja-JP" altLang="en-US" sz="1200" dirty="0">
                <a:latin typeface="+mn-ea"/>
                <a:ea typeface="+mn-ea"/>
              </a:rPr>
              <a:t>　　　・ボイラー高圧蒸気減圧弁取替え</a:t>
            </a:r>
            <a:endParaRPr lang="en-US" altLang="ja-JP" sz="1200" dirty="0">
              <a:latin typeface="+mn-ea"/>
              <a:ea typeface="+mn-ea"/>
            </a:endParaRPr>
          </a:p>
          <a:p>
            <a:pPr eaLnBrk="1" hangingPunct="1">
              <a:spcBef>
                <a:spcPct val="0"/>
              </a:spcBef>
              <a:buFontTx/>
              <a:buNone/>
            </a:pPr>
            <a:r>
              <a:rPr lang="ja-JP" altLang="en-US" sz="1200" dirty="0">
                <a:latin typeface="+mn-ea"/>
                <a:ea typeface="+mn-ea"/>
              </a:rPr>
              <a:t>　　　・ターボ冷凍機分解整備</a:t>
            </a:r>
            <a:endParaRPr lang="en-US" altLang="ja-JP" sz="1200" dirty="0">
              <a:latin typeface="+mn-ea"/>
              <a:ea typeface="+mn-ea"/>
            </a:endParaRPr>
          </a:p>
          <a:p>
            <a:pPr eaLnBrk="1" hangingPunct="1">
              <a:spcBef>
                <a:spcPct val="0"/>
              </a:spcBef>
              <a:buFontTx/>
              <a:buNone/>
            </a:pPr>
            <a:r>
              <a:rPr lang="ja-JP" altLang="en-US" sz="1200" dirty="0">
                <a:latin typeface="+mn-ea"/>
                <a:ea typeface="+mn-ea"/>
              </a:rPr>
              <a:t>（</a:t>
            </a:r>
            <a:r>
              <a:rPr lang="en-US" altLang="ja-JP" sz="1200" dirty="0">
                <a:latin typeface="+mn-ea"/>
                <a:ea typeface="+mn-ea"/>
              </a:rPr>
              <a:t>2</a:t>
            </a:r>
            <a:r>
              <a:rPr lang="ja-JP" altLang="en-US" sz="1200" dirty="0">
                <a:latin typeface="+mn-ea"/>
                <a:ea typeface="+mn-ea"/>
              </a:rPr>
              <a:t>）安全安心を確保するための設備投資を積極的に実施</a:t>
            </a:r>
            <a:endParaRPr lang="en-US" altLang="ja-JP" sz="1200" dirty="0">
              <a:latin typeface="+mn-ea"/>
              <a:ea typeface="+mn-ea"/>
            </a:endParaRPr>
          </a:p>
          <a:p>
            <a:pPr eaLnBrk="1" hangingPunct="1">
              <a:spcBef>
                <a:spcPct val="0"/>
              </a:spcBef>
              <a:buFontTx/>
              <a:buNone/>
            </a:pPr>
            <a:r>
              <a:rPr lang="ja-JP" altLang="en-US" sz="1200" dirty="0">
                <a:latin typeface="+mn-ea"/>
                <a:ea typeface="+mn-ea"/>
              </a:rPr>
              <a:t>　　　・あみだ池筋名板設置</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　　　・１階フロア図表示</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　　　・メインホール</a:t>
            </a:r>
            <a:r>
              <a:rPr lang="en-US" altLang="ja-JP" sz="1200" dirty="0">
                <a:latin typeface="+mn-ea"/>
                <a:ea typeface="+mn-ea"/>
              </a:rPr>
              <a:t>2</a:t>
            </a:r>
            <a:r>
              <a:rPr lang="ja-JP" altLang="en-US" sz="1200" dirty="0">
                <a:latin typeface="+mn-ea"/>
                <a:ea typeface="+mn-ea"/>
              </a:rPr>
              <a:t>階席手摺</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　　　・メインホール階段手摺</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　　　・ＣＡＴＶ用カメラによるセキュリティ強化</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　　　・緊急地震速報装置放送設備接続工事</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　　　・レスキュースライダーの購入</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a:t>
            </a:r>
            <a:r>
              <a:rPr lang="en-US" altLang="ja-JP" sz="1200" dirty="0">
                <a:latin typeface="+mn-ea"/>
                <a:ea typeface="+mn-ea"/>
              </a:rPr>
              <a:t>3</a:t>
            </a:r>
            <a:r>
              <a:rPr lang="ja-JP" altLang="en-US" sz="1200" dirty="0">
                <a:latin typeface="+mn-ea"/>
                <a:ea typeface="+mn-ea"/>
              </a:rPr>
              <a:t>）防災訓練の実施</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　　　・火災、水害、地震の際の利用者の避難誘導訓練等</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a:t>
            </a:r>
            <a:r>
              <a:rPr lang="en-US" altLang="ja-JP" sz="1200" dirty="0">
                <a:latin typeface="+mn-ea"/>
                <a:ea typeface="+mn-ea"/>
              </a:rPr>
              <a:t>4</a:t>
            </a:r>
            <a:r>
              <a:rPr lang="ja-JP" altLang="en-US" sz="1200" dirty="0">
                <a:latin typeface="+mn-ea"/>
                <a:ea typeface="+mn-ea"/>
              </a:rPr>
              <a:t>）ヒヤリハット事例の収集と改善の実施</a:t>
            </a:r>
            <a:endParaRPr lang="en-US" altLang="ja-JP" sz="1200" dirty="0">
              <a:latin typeface="+mn-ea"/>
              <a:ea typeface="+mn-ea"/>
            </a:endParaRPr>
          </a:p>
        </p:txBody>
      </p:sp>
      <p:graphicFrame>
        <p:nvGraphicFramePr>
          <p:cNvPr id="2" name="オブジェクト 1"/>
          <p:cNvGraphicFramePr>
            <a:graphicFrameLocks/>
          </p:cNvGraphicFramePr>
          <p:nvPr/>
        </p:nvGraphicFramePr>
        <p:xfrm>
          <a:off x="4649788" y="817563"/>
          <a:ext cx="4449762" cy="2279650"/>
        </p:xfrm>
        <a:graphic>
          <a:graphicData uri="http://schemas.openxmlformats.org/drawingml/2006/chart">
            <c:chart xmlns:c="http://schemas.openxmlformats.org/drawingml/2006/chart" xmlns:r="http://schemas.openxmlformats.org/officeDocument/2006/relationships" r:id="rId4"/>
          </a:graphicData>
        </a:graphic>
      </p:graphicFrame>
      <p:sp>
        <p:nvSpPr>
          <p:cNvPr id="14" name="角丸四角形 13"/>
          <p:cNvSpPr/>
          <p:nvPr/>
        </p:nvSpPr>
        <p:spPr>
          <a:xfrm>
            <a:off x="4648200" y="630238"/>
            <a:ext cx="1328738" cy="355600"/>
          </a:xfrm>
          <a:prstGeom prst="roundRect">
            <a:avLst>
              <a:gd name="adj" fmla="val 435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t>実　　　績</a:t>
            </a:r>
          </a:p>
        </p:txBody>
      </p:sp>
      <p:sp>
        <p:nvSpPr>
          <p:cNvPr id="35" name="正方形/長方形 34"/>
          <p:cNvSpPr/>
          <p:nvPr/>
        </p:nvSpPr>
        <p:spPr>
          <a:xfrm>
            <a:off x="4795838" y="3794125"/>
            <a:ext cx="424815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000" dirty="0" smtClean="0">
              <a:solidFill>
                <a:schemeClr val="tx1"/>
              </a:solidFill>
            </a:endParaRPr>
          </a:p>
          <a:p>
            <a:pPr eaLnBrk="1" hangingPunct="1">
              <a:defRPr/>
            </a:pPr>
            <a:r>
              <a:rPr lang="ja-JP" altLang="en-US" sz="1000" dirty="0" smtClean="0">
                <a:solidFill>
                  <a:schemeClr val="tx1"/>
                </a:solidFill>
              </a:rPr>
              <a:t>①  </a:t>
            </a:r>
            <a:r>
              <a:rPr lang="ja-JP" altLang="en-US" sz="1000" dirty="0">
                <a:solidFill>
                  <a:schemeClr val="tx1"/>
                </a:solidFill>
              </a:rPr>
              <a:t>オールインワン型の</a:t>
            </a:r>
            <a:r>
              <a:rPr lang="en-US" altLang="ja-JP" sz="1000" dirty="0">
                <a:solidFill>
                  <a:schemeClr val="tx1"/>
                </a:solidFill>
              </a:rPr>
              <a:t>MICE</a:t>
            </a:r>
            <a:r>
              <a:rPr lang="ja-JP" altLang="en-US" sz="1000" dirty="0">
                <a:solidFill>
                  <a:schemeClr val="tx1"/>
                </a:solidFill>
              </a:rPr>
              <a:t>施設（ホテル、会議場、展示場</a:t>
            </a:r>
            <a:r>
              <a:rPr lang="ja-JP" altLang="en-US" sz="1000" dirty="0" smtClean="0">
                <a:solidFill>
                  <a:schemeClr val="tx1"/>
                </a:solidFill>
              </a:rPr>
              <a:t>）の需要増</a:t>
            </a:r>
            <a:endParaRPr lang="en-US" altLang="ja-JP" sz="1000" dirty="0">
              <a:solidFill>
                <a:schemeClr val="tx1"/>
              </a:solidFill>
            </a:endParaRPr>
          </a:p>
          <a:p>
            <a:pPr eaLnBrk="1" hangingPunct="1">
              <a:defRPr/>
            </a:pPr>
            <a:r>
              <a:rPr lang="ja-JP" altLang="en-US" sz="1000" dirty="0">
                <a:solidFill>
                  <a:schemeClr val="tx1"/>
                </a:solidFill>
              </a:rPr>
              <a:t>②  施設の経年</a:t>
            </a:r>
            <a:r>
              <a:rPr lang="ja-JP" altLang="en-US" sz="1000" dirty="0" smtClean="0">
                <a:solidFill>
                  <a:schemeClr val="tx1"/>
                </a:solidFill>
              </a:rPr>
              <a:t>劣化への対応</a:t>
            </a:r>
            <a:endParaRPr lang="en-US" altLang="ja-JP" sz="1000" dirty="0">
              <a:solidFill>
                <a:schemeClr val="tx1"/>
              </a:solidFill>
            </a:endParaRPr>
          </a:p>
          <a:p>
            <a:pPr eaLnBrk="1" hangingPunct="1">
              <a:defRPr/>
            </a:pPr>
            <a:r>
              <a:rPr lang="ja-JP" altLang="en-US" sz="1000" dirty="0">
                <a:solidFill>
                  <a:schemeClr val="tx1"/>
                </a:solidFill>
              </a:rPr>
              <a:t>③  大規模改修</a:t>
            </a:r>
            <a:r>
              <a:rPr lang="ja-JP" altLang="en-US" sz="1000" dirty="0" smtClean="0">
                <a:solidFill>
                  <a:schemeClr val="tx1"/>
                </a:solidFill>
              </a:rPr>
              <a:t>工事（府の負担工事）に</a:t>
            </a:r>
            <a:r>
              <a:rPr lang="ja-JP" altLang="en-US" sz="1000" dirty="0">
                <a:solidFill>
                  <a:schemeClr val="tx1"/>
                </a:solidFill>
              </a:rPr>
              <a:t>よる休館や売り止めの</a:t>
            </a:r>
            <a:r>
              <a:rPr lang="ja-JP" altLang="en-US" sz="1000" dirty="0" smtClean="0">
                <a:solidFill>
                  <a:schemeClr val="tx1"/>
                </a:solidFill>
              </a:rPr>
              <a:t>発生への対応</a:t>
            </a:r>
            <a:endParaRPr lang="en-US" altLang="ja-JP" sz="1000" dirty="0">
              <a:solidFill>
                <a:schemeClr val="tx1"/>
              </a:solidFill>
            </a:endParaRPr>
          </a:p>
          <a:p>
            <a:pPr eaLnBrk="1" hangingPunct="1">
              <a:defRPr/>
            </a:pPr>
            <a:endParaRPr lang="ja-JP" altLang="en-US" sz="1000" dirty="0">
              <a:solidFill>
                <a:schemeClr val="tx1"/>
              </a:solidFill>
            </a:endParaRPr>
          </a:p>
        </p:txBody>
      </p:sp>
      <p:sp>
        <p:nvSpPr>
          <p:cNvPr id="44049" name="タイトル 1"/>
          <p:cNvSpPr>
            <a:spLocks noGrp="1"/>
          </p:cNvSpPr>
          <p:nvPr>
            <p:ph type="title"/>
          </p:nvPr>
        </p:nvSpPr>
        <p:spPr>
          <a:xfrm>
            <a:off x="0" y="0"/>
            <a:ext cx="9144000" cy="476250"/>
          </a:xfrm>
          <a:solidFill>
            <a:srgbClr val="002060"/>
          </a:solidFill>
        </p:spPr>
        <p:txBody>
          <a:bodyPr/>
          <a:lstStyle/>
          <a:p>
            <a:r>
              <a:rPr lang="ja-JP" altLang="en-US" sz="2400" b="1" smtClean="0">
                <a:solidFill>
                  <a:schemeClr val="bg1"/>
                </a:solidFill>
                <a:latin typeface="HG丸ｺﾞｼｯｸM-PRO" panose="020F0600000000000000" pitchFamily="50" charset="-128"/>
                <a:ea typeface="HG丸ｺﾞｼｯｸM-PRO" panose="020F0600000000000000" pitchFamily="50" charset="-128"/>
              </a:rPr>
              <a:t>４</a:t>
            </a:r>
            <a:r>
              <a:rPr lang="en-US" altLang="ja-JP" sz="2400" b="1" smtClean="0">
                <a:solidFill>
                  <a:schemeClr val="bg1"/>
                </a:solidFill>
                <a:latin typeface="HG丸ｺﾞｼｯｸM-PRO" panose="020F0600000000000000" pitchFamily="50" charset="-128"/>
                <a:ea typeface="HG丸ｺﾞｼｯｸM-PRO" panose="020F0600000000000000" pitchFamily="50" charset="-128"/>
              </a:rPr>
              <a:t>-</a:t>
            </a:r>
            <a:r>
              <a:rPr lang="ja-JP" altLang="en-US" sz="2400" b="1" smtClean="0">
                <a:solidFill>
                  <a:schemeClr val="bg1"/>
                </a:solidFill>
                <a:latin typeface="HG丸ｺﾞｼｯｸM-PRO" panose="020F0600000000000000" pitchFamily="50" charset="-128"/>
                <a:ea typeface="HG丸ｺﾞｼｯｸM-PRO" panose="020F0600000000000000" pitchFamily="50" charset="-128"/>
              </a:rPr>
              <a:t>④お客様の安全安心を第一に</a:t>
            </a:r>
          </a:p>
        </p:txBody>
      </p:sp>
      <p:sp>
        <p:nvSpPr>
          <p:cNvPr id="44050"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23</a:t>
            </a:r>
            <a:endParaRPr lang="ja-JP" altLang="en-US" sz="1800"/>
          </a:p>
        </p:txBody>
      </p:sp>
      <p:graphicFrame>
        <p:nvGraphicFramePr>
          <p:cNvPr id="44051" name="オブジェクト 2"/>
          <p:cNvGraphicFramePr>
            <a:graphicFrameLocks noChangeAspect="1"/>
          </p:cNvGraphicFramePr>
          <p:nvPr/>
        </p:nvGraphicFramePr>
        <p:xfrm>
          <a:off x="4916488" y="1557338"/>
          <a:ext cx="3886200" cy="1382712"/>
        </p:xfrm>
        <a:graphic>
          <a:graphicData uri="http://schemas.openxmlformats.org/presentationml/2006/ole">
            <mc:AlternateContent xmlns:mc="http://schemas.openxmlformats.org/markup-compatibility/2006">
              <mc:Choice xmlns:v="urn:schemas-microsoft-com:vml" Requires="v">
                <p:oleObj spid="_x0000_s44236" name="ワークシート" r:id="rId5" imgW="3886287" imgH="1209765" progId="Excel.Sheet.12">
                  <p:embed/>
                </p:oleObj>
              </mc:Choice>
              <mc:Fallback>
                <p:oleObj name="ワークシート" r:id="rId5" imgW="3886287" imgH="1209765" progId="Excel.Sheet.12">
                  <p:embed/>
                  <p:pic>
                    <p:nvPicPr>
                      <p:cNvPr id="0" name="オブジェクト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6488" y="1557338"/>
                        <a:ext cx="388620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正方形/長方形 21"/>
          <p:cNvSpPr/>
          <p:nvPr/>
        </p:nvSpPr>
        <p:spPr>
          <a:xfrm>
            <a:off x="7821613" y="5348288"/>
            <a:ext cx="1136650" cy="279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t>目　　標</a:t>
            </a:r>
          </a:p>
        </p:txBody>
      </p:sp>
      <p:sp>
        <p:nvSpPr>
          <p:cNvPr id="23" name="正方形/長方形 22"/>
          <p:cNvSpPr/>
          <p:nvPr/>
        </p:nvSpPr>
        <p:spPr>
          <a:xfrm>
            <a:off x="7829550" y="5622925"/>
            <a:ext cx="1128713" cy="8429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dirty="0">
                <a:solidFill>
                  <a:schemeClr val="tx1"/>
                </a:solidFill>
              </a:rPr>
              <a:t>開業以来の</a:t>
            </a:r>
            <a:endParaRPr lang="en-US" altLang="ja-JP" sz="1100" dirty="0">
              <a:solidFill>
                <a:schemeClr val="tx1"/>
              </a:solidFill>
            </a:endParaRPr>
          </a:p>
          <a:p>
            <a:pPr algn="ctr" eaLnBrk="1" hangingPunct="1">
              <a:defRPr/>
            </a:pPr>
            <a:r>
              <a:rPr lang="ja-JP" altLang="en-US" sz="1100" b="1" dirty="0">
                <a:solidFill>
                  <a:schemeClr val="tx1"/>
                </a:solidFill>
              </a:rPr>
              <a:t>人身事故ゼロ</a:t>
            </a:r>
            <a:r>
              <a:rPr lang="ja-JP" altLang="en-US" sz="1100" dirty="0">
                <a:solidFill>
                  <a:schemeClr val="tx1"/>
                </a:solidFill>
              </a:rPr>
              <a:t>を</a:t>
            </a:r>
            <a:endParaRPr lang="en-US" altLang="ja-JP" sz="1100" dirty="0">
              <a:solidFill>
                <a:schemeClr val="tx1"/>
              </a:solidFill>
            </a:endParaRPr>
          </a:p>
          <a:p>
            <a:pPr algn="ctr" eaLnBrk="1" hangingPunct="1">
              <a:defRPr/>
            </a:pPr>
            <a:r>
              <a:rPr lang="ja-JP" altLang="en-US" sz="1100" dirty="0">
                <a:solidFill>
                  <a:schemeClr val="tx1"/>
                </a:solidFill>
              </a:rPr>
              <a:t>継続</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31763" y="774700"/>
            <a:ext cx="8950325" cy="5976938"/>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2000" dirty="0">
              <a:solidFill>
                <a:schemeClr val="tx1"/>
              </a:solidFill>
            </a:endParaRPr>
          </a:p>
        </p:txBody>
      </p:sp>
      <p:sp>
        <p:nvSpPr>
          <p:cNvPr id="46083" name="テキスト ボックス 18"/>
          <p:cNvSpPr>
            <a:spLocks noGrp="1" noChangeArrowheads="1"/>
          </p:cNvSpPr>
          <p:nvPr>
            <p:ph type="title"/>
          </p:nvPr>
        </p:nvSpPr>
        <p:spPr>
          <a:xfrm>
            <a:off x="323850" y="125413"/>
            <a:ext cx="8496300" cy="461962"/>
          </a:xfrm>
          <a:noFill/>
        </p:spPr>
        <p:txBody>
          <a:bodyPr>
            <a:spAutoFit/>
          </a:bodyPr>
          <a:lstStyle/>
          <a:p>
            <a:pPr eaLnBrk="1" hangingPunct="1"/>
            <a:r>
              <a:rPr lang="ja-JP" altLang="en-US" sz="2400" smtClean="0">
                <a:latin typeface="HG丸ｺﾞｼｯｸM-PRO" panose="020F0600000000000000" pitchFamily="50" charset="-128"/>
                <a:ea typeface="HG丸ｺﾞｼｯｸM-PRO" panose="020F0600000000000000" pitchFamily="50" charset="-128"/>
              </a:rPr>
              <a:t>４</a:t>
            </a:r>
            <a:r>
              <a:rPr lang="en-US" altLang="ja-JP" sz="2400" smtClean="0">
                <a:latin typeface="HG丸ｺﾞｼｯｸM-PRO" panose="020F0600000000000000" pitchFamily="50" charset="-128"/>
                <a:ea typeface="HG丸ｺﾞｼｯｸM-PRO" panose="020F0600000000000000" pitchFamily="50" charset="-128"/>
              </a:rPr>
              <a:t>-</a:t>
            </a:r>
            <a:r>
              <a:rPr lang="ja-JP" altLang="en-US" sz="2400" smtClean="0">
                <a:latin typeface="HG丸ｺﾞｼｯｸM-PRO" panose="020F0600000000000000" pitchFamily="50" charset="-128"/>
                <a:ea typeface="HG丸ｺﾞｼｯｸM-PRO" panose="020F0600000000000000" pitchFamily="50" charset="-128"/>
              </a:rPr>
              <a:t>④</a:t>
            </a:r>
            <a:r>
              <a:rPr lang="en-US" altLang="ja-JP" sz="2400" smtClean="0">
                <a:latin typeface="HG丸ｺﾞｼｯｸM-PRO" panose="020F0600000000000000" pitchFamily="50" charset="-128"/>
                <a:ea typeface="HG丸ｺﾞｼｯｸM-PRO" panose="020F0600000000000000" pitchFamily="50" charset="-128"/>
              </a:rPr>
              <a:t>.</a:t>
            </a:r>
            <a:r>
              <a:rPr lang="ja-JP" altLang="en-US" sz="2400" smtClean="0">
                <a:latin typeface="HG丸ｺﾞｼｯｸM-PRO" panose="020F0600000000000000" pitchFamily="50" charset="-128"/>
                <a:ea typeface="HG丸ｺﾞｼｯｸM-PRO" panose="020F0600000000000000" pitchFamily="50" charset="-128"/>
              </a:rPr>
              <a:t>お客様の安全安心を第一に</a:t>
            </a:r>
          </a:p>
        </p:txBody>
      </p:sp>
      <p:sp>
        <p:nvSpPr>
          <p:cNvPr id="12" name="正方形/長方形 11"/>
          <p:cNvSpPr/>
          <p:nvPr/>
        </p:nvSpPr>
        <p:spPr>
          <a:xfrm>
            <a:off x="92075" y="779463"/>
            <a:ext cx="8951913" cy="5976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600" b="1" dirty="0" smtClean="0">
                <a:solidFill>
                  <a:schemeClr val="tx1"/>
                </a:solidFill>
              </a:rPr>
              <a:t>１</a:t>
            </a:r>
            <a:r>
              <a:rPr lang="ja-JP" altLang="en-US" sz="1600" b="1" dirty="0">
                <a:solidFill>
                  <a:schemeClr val="tx1"/>
                </a:solidFill>
              </a:rPr>
              <a:t>．</a:t>
            </a:r>
            <a:r>
              <a:rPr lang="ja-JP" altLang="en-US" sz="1600" b="1" dirty="0" smtClean="0">
                <a:solidFill>
                  <a:schemeClr val="tx1"/>
                </a:solidFill>
                <a:latin typeface="+mj-ea"/>
              </a:rPr>
              <a:t>大阪府</a:t>
            </a:r>
            <a:r>
              <a:rPr lang="ja-JP" altLang="en-US" sz="1600" b="1" dirty="0">
                <a:solidFill>
                  <a:schemeClr val="tx1"/>
                </a:solidFill>
                <a:latin typeface="+mj-ea"/>
              </a:rPr>
              <a:t>が策定した「中長期保全計画</a:t>
            </a:r>
            <a:r>
              <a:rPr lang="ja-JP" altLang="en-US" sz="1600" b="1" dirty="0" smtClean="0">
                <a:solidFill>
                  <a:schemeClr val="tx1"/>
                </a:solidFill>
                <a:latin typeface="+mj-ea"/>
              </a:rPr>
              <a:t>」における必要な修繕工事の実施</a:t>
            </a:r>
            <a:r>
              <a:rPr lang="ja-JP" altLang="en-US" sz="1600" b="1" dirty="0">
                <a:solidFill>
                  <a:schemeClr val="tx1"/>
                </a:solidFill>
                <a:latin typeface="+mj-ea"/>
              </a:rPr>
              <a:t>への</a:t>
            </a:r>
            <a:r>
              <a:rPr lang="ja-JP" altLang="en-US" sz="1600" b="1" dirty="0" smtClean="0">
                <a:solidFill>
                  <a:schemeClr val="tx1"/>
                </a:solidFill>
                <a:latin typeface="+mj-ea"/>
              </a:rPr>
              <a:t>協働</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ja-JP" sz="1600" b="1" dirty="0">
                <a:solidFill>
                  <a:schemeClr val="tx1"/>
                </a:solidFill>
                <a:latin typeface="+mn-ea"/>
              </a:rPr>
              <a:t>大阪府立国際会議場は、</a:t>
            </a:r>
            <a:r>
              <a:rPr lang="en-US" altLang="ja-JP" sz="1600" b="1" dirty="0">
                <a:solidFill>
                  <a:schemeClr val="tx1"/>
                </a:solidFill>
                <a:latin typeface="+mn-ea"/>
              </a:rPr>
              <a:t>2000</a:t>
            </a:r>
            <a:r>
              <a:rPr lang="ja-JP" altLang="ja-JP" sz="1600" b="1" dirty="0">
                <a:solidFill>
                  <a:schemeClr val="tx1"/>
                </a:solidFill>
                <a:latin typeface="+mn-ea"/>
              </a:rPr>
              <a:t>年に開業して以来、これまで大きな改修工事をしていませんが、</a:t>
            </a:r>
            <a:r>
              <a:rPr lang="ja-JP" altLang="ja-JP" sz="1600" b="1" dirty="0" err="1">
                <a:solidFill>
                  <a:schemeClr val="tx1"/>
                </a:solidFill>
                <a:latin typeface="+mn-ea"/>
              </a:rPr>
              <a:t>こ</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ja-JP" sz="1600" b="1" dirty="0">
                <a:solidFill>
                  <a:schemeClr val="tx1"/>
                </a:solidFill>
                <a:latin typeface="+mn-ea"/>
              </a:rPr>
              <a:t>の中長期計画期間中には、大規模な改修工事が必要となっています。</a:t>
            </a:r>
          </a:p>
          <a:p>
            <a:r>
              <a:rPr lang="ja-JP" altLang="en-US" sz="1600" b="1" dirty="0">
                <a:solidFill>
                  <a:schemeClr val="tx1"/>
                </a:solidFill>
                <a:latin typeface="+mn-ea"/>
              </a:rPr>
              <a:t>　　　　</a:t>
            </a:r>
            <a:r>
              <a:rPr lang="ja-JP" altLang="ja-JP" sz="1600" b="1" dirty="0">
                <a:solidFill>
                  <a:schemeClr val="tx1"/>
                </a:solidFill>
                <a:latin typeface="+mn-ea"/>
              </a:rPr>
              <a:t>すでに大阪府においては、</a:t>
            </a:r>
            <a:r>
              <a:rPr lang="ja-JP" altLang="ja-JP" sz="1600" b="1" dirty="0" smtClean="0">
                <a:solidFill>
                  <a:schemeClr val="tx1"/>
                </a:solidFill>
                <a:latin typeface="+mn-ea"/>
              </a:rPr>
              <a:t>中</a:t>
            </a:r>
            <a:r>
              <a:rPr lang="ja-JP" altLang="en-US" sz="1600" b="1" dirty="0" smtClean="0">
                <a:solidFill>
                  <a:schemeClr val="tx1"/>
                </a:solidFill>
                <a:latin typeface="+mn-ea"/>
              </a:rPr>
              <a:t>長</a:t>
            </a:r>
            <a:r>
              <a:rPr lang="ja-JP" altLang="ja-JP" sz="1600" b="1" dirty="0" smtClean="0">
                <a:solidFill>
                  <a:schemeClr val="tx1"/>
                </a:solidFill>
                <a:latin typeface="+mn-ea"/>
              </a:rPr>
              <a:t>期</a:t>
            </a:r>
            <a:r>
              <a:rPr lang="ja-JP" altLang="ja-JP" sz="1600" b="1" dirty="0">
                <a:solidFill>
                  <a:schemeClr val="tx1"/>
                </a:solidFill>
                <a:latin typeface="+mn-ea"/>
              </a:rPr>
              <a:t>保全計画（</a:t>
            </a:r>
            <a:r>
              <a:rPr lang="en-US" altLang="ja-JP" sz="1600" b="1" dirty="0" smtClean="0">
                <a:solidFill>
                  <a:schemeClr val="tx1"/>
                </a:solidFill>
                <a:latin typeface="+mn-ea"/>
              </a:rPr>
              <a:t>2017</a:t>
            </a:r>
            <a:r>
              <a:rPr lang="ja-JP" altLang="ja-JP" sz="1600" b="1" dirty="0" smtClean="0">
                <a:solidFill>
                  <a:schemeClr val="tx1"/>
                </a:solidFill>
                <a:latin typeface="+mn-ea"/>
              </a:rPr>
              <a:t>年度</a:t>
            </a:r>
            <a:r>
              <a:rPr lang="ja-JP" altLang="ja-JP" sz="1600" b="1" dirty="0">
                <a:solidFill>
                  <a:schemeClr val="tx1"/>
                </a:solidFill>
                <a:latin typeface="+mn-ea"/>
              </a:rPr>
              <a:t>～</a:t>
            </a:r>
            <a:r>
              <a:rPr lang="en-US" altLang="ja-JP" sz="1600" b="1" dirty="0">
                <a:solidFill>
                  <a:schemeClr val="tx1"/>
                </a:solidFill>
                <a:latin typeface="+mn-ea"/>
              </a:rPr>
              <a:t>2046</a:t>
            </a:r>
            <a:r>
              <a:rPr lang="ja-JP" altLang="ja-JP" sz="1600" b="1" dirty="0">
                <a:solidFill>
                  <a:schemeClr val="tx1"/>
                </a:solidFill>
                <a:latin typeface="+mn-ea"/>
              </a:rPr>
              <a:t>年度）を策定し、その実施に</a:t>
            </a:r>
            <a:r>
              <a:rPr lang="ja-JP" altLang="ja-JP" sz="1600" b="1" dirty="0" smtClean="0">
                <a:solidFill>
                  <a:schemeClr val="tx1"/>
                </a:solidFill>
                <a:latin typeface="+mn-ea"/>
              </a:rPr>
              <a:t>向</a:t>
            </a:r>
            <a:r>
              <a:rPr lang="ja-JP" altLang="en-US" sz="1600" b="1" dirty="0" smtClean="0">
                <a:solidFill>
                  <a:schemeClr val="tx1"/>
                </a:solidFill>
                <a:latin typeface="+mn-ea"/>
              </a:rPr>
              <a:t>け</a:t>
            </a:r>
            <a:endParaRPr lang="en-US" altLang="ja-JP" sz="1600" b="1" dirty="0" smtClean="0">
              <a:solidFill>
                <a:schemeClr val="tx1"/>
              </a:solidFill>
              <a:latin typeface="+mn-ea"/>
            </a:endParaRPr>
          </a:p>
          <a:p>
            <a:r>
              <a:rPr lang="ja-JP" altLang="en-US" sz="1600" b="1" dirty="0">
                <a:solidFill>
                  <a:schemeClr val="tx1"/>
                </a:solidFill>
                <a:latin typeface="+mn-ea"/>
              </a:rPr>
              <a:t>　</a:t>
            </a:r>
            <a:r>
              <a:rPr lang="ja-JP" altLang="en-US" sz="1600" b="1" dirty="0" smtClean="0">
                <a:solidFill>
                  <a:schemeClr val="tx1"/>
                </a:solidFill>
                <a:latin typeface="+mn-ea"/>
              </a:rPr>
              <a:t>　　　</a:t>
            </a:r>
            <a:r>
              <a:rPr lang="ja-JP" altLang="ja-JP" sz="1600" b="1" dirty="0" err="1" smtClean="0">
                <a:solidFill>
                  <a:schemeClr val="tx1"/>
                </a:solidFill>
                <a:latin typeface="+mn-ea"/>
              </a:rPr>
              <a:t>た</a:t>
            </a:r>
            <a:r>
              <a:rPr lang="ja-JP" altLang="ja-JP" sz="1600" b="1" dirty="0" smtClean="0">
                <a:solidFill>
                  <a:schemeClr val="tx1"/>
                </a:solidFill>
                <a:latin typeface="+mn-ea"/>
              </a:rPr>
              <a:t>検討</a:t>
            </a:r>
            <a:r>
              <a:rPr lang="ja-JP" altLang="ja-JP" sz="1600" b="1" dirty="0">
                <a:solidFill>
                  <a:schemeClr val="tx1"/>
                </a:solidFill>
                <a:latin typeface="+mn-ea"/>
              </a:rPr>
              <a:t>が行われています。</a:t>
            </a:r>
          </a:p>
          <a:p>
            <a:r>
              <a:rPr lang="ja-JP" altLang="en-US" sz="1600" b="1" dirty="0">
                <a:solidFill>
                  <a:schemeClr val="tx1"/>
                </a:solidFill>
                <a:latin typeface="+mn-ea"/>
              </a:rPr>
              <a:t>　　　　</a:t>
            </a:r>
            <a:r>
              <a:rPr lang="ja-JP" altLang="ja-JP" sz="1600" b="1" dirty="0">
                <a:solidFill>
                  <a:schemeClr val="tx1"/>
                </a:solidFill>
                <a:latin typeface="+mn-ea"/>
              </a:rPr>
              <a:t>この計画では、次のような施設・設備の修繕工事が予定されており、一部の工事については、相</a:t>
            </a:r>
            <a:endParaRPr lang="en-US" altLang="ja-JP" sz="1600" b="1" dirty="0">
              <a:solidFill>
                <a:schemeClr val="tx1"/>
              </a:solidFill>
              <a:latin typeface="+mn-ea"/>
            </a:endParaRPr>
          </a:p>
          <a:p>
            <a:r>
              <a:rPr lang="ja-JP" altLang="en-US" sz="1600" b="1" dirty="0">
                <a:solidFill>
                  <a:schemeClr val="tx1"/>
                </a:solidFill>
                <a:latin typeface="+mn-ea"/>
              </a:rPr>
              <a:t>　　　</a:t>
            </a:r>
            <a:r>
              <a:rPr lang="ja-JP" altLang="ja-JP" sz="1600" b="1" dirty="0">
                <a:solidFill>
                  <a:schemeClr val="tx1"/>
                </a:solidFill>
                <a:latin typeface="+mn-ea"/>
              </a:rPr>
              <a:t>当長期にわたる全面休館や施設利用の一部休止が必要なものもあり、当社の催事の誘致、開催</a:t>
            </a:r>
            <a:endParaRPr lang="en-US" altLang="ja-JP" sz="1600" b="1" dirty="0">
              <a:solidFill>
                <a:schemeClr val="tx1"/>
              </a:solidFill>
              <a:latin typeface="+mn-ea"/>
            </a:endParaRPr>
          </a:p>
          <a:p>
            <a:r>
              <a:rPr lang="ja-JP" altLang="en-US" sz="1600" b="1" dirty="0">
                <a:solidFill>
                  <a:schemeClr val="tx1"/>
                </a:solidFill>
                <a:latin typeface="+mn-ea"/>
              </a:rPr>
              <a:t>　　　</a:t>
            </a:r>
            <a:r>
              <a:rPr lang="ja-JP" altLang="ja-JP" sz="1600" b="1" dirty="0">
                <a:solidFill>
                  <a:schemeClr val="tx1"/>
                </a:solidFill>
                <a:latin typeface="+mn-ea"/>
              </a:rPr>
              <a:t>施設管理に大きな影響が生じるものと見込まれます。</a:t>
            </a:r>
            <a:endParaRPr lang="en-US" altLang="ja-JP" sz="1600" b="1" dirty="0">
              <a:solidFill>
                <a:schemeClr val="tx1"/>
              </a:solidFill>
              <a:latin typeface="+mn-ea"/>
            </a:endParaRPr>
          </a:p>
          <a:p>
            <a:pPr eaLnBrk="1" hangingPunct="1">
              <a:defRPr/>
            </a:pPr>
            <a:r>
              <a:rPr lang="ja-JP" altLang="en-US" sz="1600" dirty="0">
                <a:solidFill>
                  <a:schemeClr val="tx1"/>
                </a:solidFill>
              </a:rPr>
              <a:t>　　　　　</a:t>
            </a:r>
            <a:r>
              <a:rPr lang="ja-JP" altLang="en-US" sz="1600" b="1" dirty="0">
                <a:solidFill>
                  <a:schemeClr val="tx1"/>
                </a:solidFill>
              </a:rPr>
              <a:t>＜想定される大規模修繕工事の例＞　</a:t>
            </a:r>
            <a:endParaRPr lang="en-US" altLang="ja-JP" sz="1600" b="1" dirty="0">
              <a:solidFill>
                <a:schemeClr val="tx1"/>
              </a:solidFill>
            </a:endParaRPr>
          </a:p>
          <a:p>
            <a:pPr eaLnBrk="1" hangingPunct="1">
              <a:defRPr/>
            </a:pPr>
            <a:r>
              <a:rPr lang="ja-JP" altLang="en-US" sz="1600" b="1" dirty="0">
                <a:solidFill>
                  <a:schemeClr val="tx1"/>
                </a:solidFill>
              </a:rPr>
              <a:t>　　　　①メインホール－照明、調光盤、吊物機構、特定天井、床機構改修工事　　　　　　　　　　　　　　　　</a:t>
            </a:r>
            <a:endParaRPr lang="en-US" altLang="ja-JP" sz="1600" b="1" dirty="0">
              <a:solidFill>
                <a:schemeClr val="tx1"/>
              </a:solidFill>
            </a:endParaRPr>
          </a:p>
          <a:p>
            <a:pPr eaLnBrk="1" hangingPunct="1">
              <a:defRPr/>
            </a:pPr>
            <a:r>
              <a:rPr lang="ja-JP" altLang="en-US" sz="1600" b="1" dirty="0">
                <a:solidFill>
                  <a:schemeClr val="tx1"/>
                </a:solidFill>
              </a:rPr>
              <a:t>　　　　②イベントホール－音響設備、特定天井、可動壁、吊物機構改修工事　</a:t>
            </a:r>
            <a:endParaRPr lang="en-US" altLang="ja-JP" sz="1600" b="1" dirty="0">
              <a:solidFill>
                <a:schemeClr val="tx1"/>
              </a:solidFill>
            </a:endParaRPr>
          </a:p>
          <a:p>
            <a:pPr eaLnBrk="1" hangingPunct="1">
              <a:defRPr/>
            </a:pPr>
            <a:r>
              <a:rPr lang="ja-JP" altLang="en-US" sz="1600" b="1" dirty="0">
                <a:solidFill>
                  <a:schemeClr val="tx1"/>
                </a:solidFill>
              </a:rPr>
              <a:t>　　　　③屋上屋根防水工事、受配電設備改修工事、各会議室の特定天井、吊物機構改修など</a:t>
            </a:r>
            <a:endParaRPr lang="en-US" altLang="ja-JP" sz="1600" b="1" dirty="0">
              <a:solidFill>
                <a:schemeClr val="tx1"/>
              </a:solidFill>
            </a:endParaRPr>
          </a:p>
          <a:p>
            <a:pPr eaLnBrk="1" hangingPunct="1">
              <a:defRPr/>
            </a:pPr>
            <a:endParaRPr lang="en-US" altLang="ja-JP" sz="1600" b="1" dirty="0">
              <a:solidFill>
                <a:schemeClr val="tx1"/>
              </a:solidFill>
            </a:endParaRPr>
          </a:p>
          <a:p>
            <a:pPr eaLnBrk="1" hangingPunct="1">
              <a:defRPr/>
            </a:pPr>
            <a:r>
              <a:rPr lang="ja-JP" altLang="en-US" sz="1600" b="1" dirty="0">
                <a:solidFill>
                  <a:schemeClr val="tx1"/>
                </a:solidFill>
                <a:latin typeface="+mn-ea"/>
              </a:rPr>
              <a:t>　　　　また、</a:t>
            </a:r>
            <a:r>
              <a:rPr lang="ja-JP" altLang="en-US" sz="1600" b="1" dirty="0">
                <a:solidFill>
                  <a:schemeClr val="tx1"/>
                </a:solidFill>
              </a:rPr>
              <a:t>大規模修繕実施の計画の具体化のため、施設・設備の劣化状況や点検結果の情報をもと</a:t>
            </a:r>
            <a:endParaRPr lang="en-US" altLang="ja-JP" sz="1600" b="1" dirty="0">
              <a:solidFill>
                <a:schemeClr val="tx1"/>
              </a:solidFill>
            </a:endParaRPr>
          </a:p>
          <a:p>
            <a:pPr eaLnBrk="1" hangingPunct="1">
              <a:defRPr/>
            </a:pPr>
            <a:r>
              <a:rPr lang="ja-JP" altLang="en-US" sz="1600" b="1" dirty="0">
                <a:solidFill>
                  <a:schemeClr val="tx1"/>
                </a:solidFill>
              </a:rPr>
              <a:t>　　　に、必要な修繕工事の項目や、最適な実施時期・手法等、大阪府に必要な提案を行い、密に</a:t>
            </a:r>
            <a:r>
              <a:rPr lang="ja-JP" altLang="en-US" sz="1600" b="1" dirty="0">
                <a:solidFill>
                  <a:prstClr val="black"/>
                </a:solidFill>
              </a:rPr>
              <a:t>調</a:t>
            </a:r>
            <a:endParaRPr lang="en-US" altLang="ja-JP" sz="1600" b="1" dirty="0">
              <a:solidFill>
                <a:prstClr val="black"/>
              </a:solidFill>
            </a:endParaRPr>
          </a:p>
          <a:p>
            <a:pPr eaLnBrk="1" hangingPunct="1">
              <a:defRPr/>
            </a:pPr>
            <a:r>
              <a:rPr lang="ja-JP" altLang="en-US" sz="1600" b="1" dirty="0">
                <a:solidFill>
                  <a:prstClr val="black"/>
                </a:solidFill>
              </a:rPr>
              <a:t>　　　整・連携して、お客様に安全・快適に施設を利用していただけるよう、</a:t>
            </a:r>
            <a:r>
              <a:rPr lang="ja-JP" altLang="en-US" sz="1600" b="1" dirty="0">
                <a:solidFill>
                  <a:schemeClr val="tx1"/>
                </a:solidFill>
              </a:rPr>
              <a:t>施設・設備の適正な維持管</a:t>
            </a:r>
            <a:endParaRPr lang="en-US" altLang="ja-JP" sz="1600" b="1" dirty="0">
              <a:solidFill>
                <a:schemeClr val="tx1"/>
              </a:solidFill>
            </a:endParaRPr>
          </a:p>
          <a:p>
            <a:pPr eaLnBrk="1" hangingPunct="1">
              <a:defRPr/>
            </a:pPr>
            <a:r>
              <a:rPr lang="ja-JP" altLang="en-US" sz="1600" b="1" dirty="0">
                <a:solidFill>
                  <a:schemeClr val="tx1"/>
                </a:solidFill>
              </a:rPr>
              <a:t>　　　理について協働していきます。</a:t>
            </a:r>
            <a:r>
              <a:rPr lang="ja-JP" altLang="ja-JP" sz="1600" b="1" dirty="0">
                <a:solidFill>
                  <a:schemeClr val="tx1"/>
                </a:solidFill>
                <a:latin typeface="+mn-ea"/>
              </a:rPr>
              <a:t>併せて、当社が大阪府の大規模修繕と並行して行うことにより効率</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ja-JP" sz="1600" b="1" dirty="0">
                <a:solidFill>
                  <a:schemeClr val="tx1"/>
                </a:solidFill>
                <a:latin typeface="+mn-ea"/>
              </a:rPr>
              <a:t>的</a:t>
            </a:r>
            <a:r>
              <a:rPr lang="ja-JP" altLang="en-US" sz="1600" b="1" dirty="0">
                <a:solidFill>
                  <a:schemeClr val="tx1"/>
                </a:solidFill>
                <a:latin typeface="+mn-ea"/>
              </a:rPr>
              <a:t>かつ</a:t>
            </a:r>
            <a:r>
              <a:rPr lang="ja-JP" altLang="ja-JP" sz="1600" b="1" dirty="0">
                <a:solidFill>
                  <a:schemeClr val="tx1"/>
                </a:solidFill>
                <a:latin typeface="+mn-ea"/>
              </a:rPr>
              <a:t>効果的に実施できると考えられる次のような施設・設備の機能強化工事を大阪府と早期に</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ja-JP" sz="1600" b="1" dirty="0">
                <a:solidFill>
                  <a:schemeClr val="tx1"/>
                </a:solidFill>
                <a:latin typeface="+mn-ea"/>
              </a:rPr>
              <a:t>調整の上、適時に実施してまいります。</a:t>
            </a:r>
          </a:p>
          <a:p>
            <a:r>
              <a:rPr lang="ja-JP" altLang="en-US" sz="1600" b="1" dirty="0">
                <a:solidFill>
                  <a:schemeClr val="tx1"/>
                </a:solidFill>
                <a:latin typeface="+mn-ea"/>
              </a:rPr>
              <a:t>　　　　</a:t>
            </a:r>
            <a:r>
              <a:rPr lang="ja-JP" altLang="ja-JP" sz="1600" b="1" dirty="0">
                <a:solidFill>
                  <a:schemeClr val="tx1"/>
                </a:solidFill>
                <a:latin typeface="+mn-ea"/>
              </a:rPr>
              <a:t>①</a:t>
            </a:r>
            <a:r>
              <a:rPr lang="en-US" altLang="ja-JP" sz="1600" b="1" dirty="0">
                <a:solidFill>
                  <a:schemeClr val="tx1"/>
                </a:solidFill>
                <a:latin typeface="+mn-ea"/>
              </a:rPr>
              <a:t>10</a:t>
            </a:r>
            <a:r>
              <a:rPr lang="ja-JP" altLang="en-US" sz="1600" b="1" dirty="0">
                <a:solidFill>
                  <a:schemeClr val="tx1"/>
                </a:solidFill>
                <a:latin typeface="+mn-ea"/>
              </a:rPr>
              <a:t>階会議室－可動壁設置工事</a:t>
            </a:r>
            <a:endParaRPr lang="ja-JP" altLang="ja-JP" sz="1600" b="1" dirty="0">
              <a:solidFill>
                <a:schemeClr val="tx1"/>
              </a:solidFill>
              <a:latin typeface="+mn-ea"/>
            </a:endParaRPr>
          </a:p>
          <a:p>
            <a:r>
              <a:rPr lang="ja-JP" altLang="en-US" sz="1600" b="1" dirty="0">
                <a:solidFill>
                  <a:schemeClr val="tx1"/>
                </a:solidFill>
                <a:latin typeface="+mn-ea"/>
              </a:rPr>
              <a:t>　　　　</a:t>
            </a:r>
            <a:r>
              <a:rPr lang="ja-JP" altLang="ja-JP" sz="1600" b="1" dirty="0">
                <a:solidFill>
                  <a:schemeClr val="tx1"/>
                </a:solidFill>
                <a:latin typeface="+mn-ea"/>
              </a:rPr>
              <a:t>②</a:t>
            </a:r>
            <a:r>
              <a:rPr lang="ja-JP" altLang="en-US" sz="1600" b="1" dirty="0">
                <a:solidFill>
                  <a:schemeClr val="tx1"/>
                </a:solidFill>
                <a:latin typeface="+mn-ea"/>
              </a:rPr>
              <a:t>什器備品保全工事、冷温水ポンプ保全工事、電動ブラインド更新工事　など</a:t>
            </a:r>
            <a:endParaRPr lang="ja-JP" altLang="ja-JP" sz="1600" b="1" dirty="0">
              <a:solidFill>
                <a:schemeClr val="tx1"/>
              </a:solidFill>
              <a:latin typeface="+mn-ea"/>
            </a:endParaRPr>
          </a:p>
          <a:p>
            <a:r>
              <a:rPr lang="en-US" altLang="ja-JP" sz="1600" b="1" dirty="0">
                <a:solidFill>
                  <a:schemeClr val="tx1"/>
                </a:solidFill>
                <a:latin typeface="+mn-ea"/>
              </a:rPr>
              <a:t> </a:t>
            </a:r>
            <a:r>
              <a:rPr lang="ja-JP" altLang="en-US" sz="1600" b="1" dirty="0">
                <a:solidFill>
                  <a:schemeClr val="tx1"/>
                </a:solidFill>
                <a:latin typeface="+mn-ea"/>
              </a:rPr>
              <a:t>　　　　</a:t>
            </a:r>
            <a:r>
              <a:rPr lang="ja-JP" altLang="ja-JP" sz="1600" b="1" dirty="0">
                <a:solidFill>
                  <a:schemeClr val="tx1"/>
                </a:solidFill>
                <a:latin typeface="+mn-ea"/>
              </a:rPr>
              <a:t>なお、大規模改修が実施される場合、当社の収支に大きな影響があることから、該当年度の収</a:t>
            </a:r>
            <a:endParaRPr lang="en-US" altLang="ja-JP" sz="1600" b="1" dirty="0">
              <a:solidFill>
                <a:schemeClr val="tx1"/>
              </a:solidFill>
              <a:latin typeface="+mn-ea"/>
            </a:endParaRPr>
          </a:p>
          <a:p>
            <a:r>
              <a:rPr lang="ja-JP" altLang="en-US" sz="1600" b="1" dirty="0">
                <a:solidFill>
                  <a:schemeClr val="tx1"/>
                </a:solidFill>
                <a:latin typeface="+mn-ea"/>
              </a:rPr>
              <a:t>　　　</a:t>
            </a:r>
            <a:r>
              <a:rPr lang="ja-JP" altLang="ja-JP" sz="1600" b="1" dirty="0">
                <a:solidFill>
                  <a:schemeClr val="tx1"/>
                </a:solidFill>
                <a:latin typeface="+mn-ea"/>
              </a:rPr>
              <a:t>支計画については、大阪府と協議いたします。 </a:t>
            </a:r>
            <a:r>
              <a:rPr lang="ja-JP" altLang="en-US" sz="1600" b="1" dirty="0">
                <a:solidFill>
                  <a:schemeClr val="tx1"/>
                </a:solidFill>
              </a:rPr>
              <a:t>　　</a:t>
            </a:r>
            <a:endParaRPr lang="en-US" altLang="ja-JP" sz="1600" b="1" dirty="0">
              <a:solidFill>
                <a:schemeClr val="tx1"/>
              </a:solidFill>
            </a:endParaRPr>
          </a:p>
          <a:p>
            <a:pPr eaLnBrk="1" hangingPunct="1">
              <a:defRPr/>
            </a:pPr>
            <a:r>
              <a:rPr lang="ja-JP" altLang="en-US" sz="1600" b="1" dirty="0">
                <a:solidFill>
                  <a:schemeClr val="tx1"/>
                </a:solidFill>
              </a:rPr>
              <a:t>　　　</a:t>
            </a:r>
            <a:endParaRPr lang="en-US" altLang="ja-JP" sz="1600" b="1" dirty="0">
              <a:solidFill>
                <a:schemeClr val="tx1"/>
              </a:solidFill>
            </a:endParaRPr>
          </a:p>
          <a:p>
            <a:pPr eaLnBrk="1" hangingPunct="1">
              <a:defRPr/>
            </a:pPr>
            <a:r>
              <a:rPr lang="ja-JP" altLang="en-US" sz="1600" b="1" dirty="0">
                <a:solidFill>
                  <a:schemeClr val="tx1"/>
                </a:solidFill>
              </a:rPr>
              <a:t>　　　</a:t>
            </a:r>
            <a:endParaRPr lang="en-US" altLang="ja-JP" sz="1600" b="1" dirty="0">
              <a:solidFill>
                <a:schemeClr val="tx1"/>
              </a:solidFill>
            </a:endParaRPr>
          </a:p>
          <a:p>
            <a:pPr eaLnBrk="1" hangingPunct="1">
              <a:defRPr/>
            </a:pPr>
            <a:r>
              <a:rPr lang="ja-JP" altLang="en-US" sz="1600" b="1" dirty="0">
                <a:solidFill>
                  <a:schemeClr val="tx1"/>
                </a:solidFill>
                <a:latin typeface="+mn-ea"/>
              </a:rPr>
              <a:t>　</a:t>
            </a:r>
            <a:endParaRPr lang="en-US" altLang="ja-JP" sz="1600" b="1" dirty="0">
              <a:solidFill>
                <a:schemeClr val="tx1"/>
              </a:solidFill>
            </a:endParaRPr>
          </a:p>
          <a:p>
            <a:pPr eaLnBrk="1" hangingPunct="1">
              <a:defRPr/>
            </a:pPr>
            <a:endParaRPr lang="en-US" altLang="ja-JP" sz="1600" b="1" dirty="0">
              <a:solidFill>
                <a:schemeClr val="tx1"/>
              </a:solidFill>
            </a:endParaRPr>
          </a:p>
          <a:p>
            <a:pPr eaLnBrk="1" hangingPunct="1">
              <a:defRPr/>
            </a:pPr>
            <a:r>
              <a:rPr lang="ja-JP" altLang="en-US" sz="1600" b="1" dirty="0">
                <a:solidFill>
                  <a:schemeClr val="tx1"/>
                </a:solidFill>
              </a:rPr>
              <a:t>　　　　</a:t>
            </a:r>
            <a:endParaRPr lang="en-US" altLang="ja-JP" dirty="0">
              <a:solidFill>
                <a:schemeClr val="tx1"/>
              </a:solidFill>
            </a:endParaRPr>
          </a:p>
          <a:p>
            <a:pPr eaLnBrk="1" hangingPunct="1">
              <a:defRPr/>
            </a:pPr>
            <a:endParaRPr lang="en-US" altLang="ja-JP" dirty="0">
              <a:solidFill>
                <a:schemeClr val="tx1"/>
              </a:solidFill>
            </a:endParaRPr>
          </a:p>
        </p:txBody>
      </p:sp>
      <p:sp>
        <p:nvSpPr>
          <p:cNvPr id="46085"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24</a:t>
            </a:r>
            <a:endParaRPr lang="ja-JP" altLang="en-US" sz="1800"/>
          </a:p>
        </p:txBody>
      </p:sp>
      <p:sp>
        <p:nvSpPr>
          <p:cNvPr id="7" name="テキスト ボックス 6"/>
          <p:cNvSpPr txBox="1"/>
          <p:nvPr/>
        </p:nvSpPr>
        <p:spPr>
          <a:xfrm>
            <a:off x="7164388" y="565150"/>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1/3</a:t>
            </a:r>
            <a:endParaRPr lang="ja-JP" altLang="en-US" sz="1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テキスト ボックス 18"/>
          <p:cNvSpPr>
            <a:spLocks noGrp="1" noChangeArrowheads="1"/>
          </p:cNvSpPr>
          <p:nvPr>
            <p:ph type="title"/>
          </p:nvPr>
        </p:nvSpPr>
        <p:spPr>
          <a:xfrm>
            <a:off x="334963" y="9525"/>
            <a:ext cx="8496300" cy="461963"/>
          </a:xfrm>
          <a:noFill/>
        </p:spPr>
        <p:txBody>
          <a:bodyPr>
            <a:spAutoFit/>
          </a:bodyPr>
          <a:lstStyle/>
          <a:p>
            <a:pP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④．お客様の安全安心を第一に</a:t>
            </a:r>
            <a:endParaRPr lang="ja-JP" altLang="en-US" sz="1400" smtClean="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07950" y="766763"/>
            <a:ext cx="8950325" cy="5975350"/>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600" b="1" dirty="0" smtClean="0">
                <a:solidFill>
                  <a:prstClr val="black"/>
                </a:solidFill>
              </a:rPr>
              <a:t>２</a:t>
            </a:r>
            <a:r>
              <a:rPr lang="ja-JP" altLang="en-US" sz="1600" b="1" dirty="0">
                <a:solidFill>
                  <a:prstClr val="black"/>
                </a:solidFill>
              </a:rPr>
              <a:t>．</a:t>
            </a:r>
            <a:r>
              <a:rPr lang="ja-JP" altLang="en-US" sz="1600" b="1" dirty="0" smtClean="0">
                <a:solidFill>
                  <a:prstClr val="black"/>
                </a:solidFill>
              </a:rPr>
              <a:t>設備</a:t>
            </a:r>
            <a:r>
              <a:rPr lang="ja-JP" altLang="en-US" sz="1600" b="1" dirty="0">
                <a:solidFill>
                  <a:prstClr val="black"/>
                </a:solidFill>
              </a:rPr>
              <a:t>の特徴に応じた保守点検の実施によりお客様満足度と経済性を両立</a:t>
            </a:r>
            <a:endParaRPr lang="en-US" altLang="ja-JP" sz="1600" b="1" dirty="0">
              <a:solidFill>
                <a:prstClr val="black"/>
              </a:solidFill>
            </a:endParaRPr>
          </a:p>
          <a:p>
            <a:pPr eaLnBrk="1" hangingPunct="1">
              <a:defRPr/>
            </a:pPr>
            <a:r>
              <a:rPr lang="ja-JP" altLang="en-US" sz="1600" b="1" dirty="0" smtClean="0">
                <a:solidFill>
                  <a:prstClr val="black"/>
                </a:solidFill>
              </a:rPr>
              <a:t>（１</a:t>
            </a:r>
            <a:r>
              <a:rPr lang="ja-JP" altLang="en-US" sz="1600" b="1" dirty="0">
                <a:solidFill>
                  <a:prstClr val="black"/>
                </a:solidFill>
              </a:rPr>
              <a:t>）</a:t>
            </a:r>
            <a:r>
              <a:rPr lang="ja-JP" altLang="en-US" sz="1600" b="1" dirty="0" smtClean="0">
                <a:solidFill>
                  <a:prstClr val="black"/>
                </a:solidFill>
              </a:rPr>
              <a:t>設備</a:t>
            </a:r>
            <a:r>
              <a:rPr lang="ja-JP" altLang="en-US" sz="1600" b="1" dirty="0">
                <a:solidFill>
                  <a:prstClr val="black"/>
                </a:solidFill>
              </a:rPr>
              <a:t>の特徴に応じた保守点検</a:t>
            </a:r>
            <a:endParaRPr lang="en-US" altLang="ja-JP" sz="1600" b="1" dirty="0">
              <a:solidFill>
                <a:prstClr val="black"/>
              </a:solidFill>
            </a:endParaRPr>
          </a:p>
          <a:p>
            <a:pPr eaLnBrk="1" hangingPunct="1">
              <a:defRPr/>
            </a:pPr>
            <a:r>
              <a:rPr lang="ja-JP" altLang="en-US" sz="1600" b="1" dirty="0">
                <a:solidFill>
                  <a:prstClr val="black"/>
                </a:solidFill>
              </a:rPr>
              <a:t>　　　　施設、設備、備品の特徴に応じて、予知保全、定期保全、予防保全、事後保全の保全方法を</a:t>
            </a:r>
            <a:endParaRPr lang="en-US" altLang="ja-JP" sz="1600" b="1" dirty="0">
              <a:solidFill>
                <a:prstClr val="black"/>
              </a:solidFill>
            </a:endParaRPr>
          </a:p>
          <a:p>
            <a:pPr eaLnBrk="1" hangingPunct="1">
              <a:defRPr/>
            </a:pPr>
            <a:r>
              <a:rPr lang="ja-JP" altLang="en-US" sz="1600" b="1" dirty="0">
                <a:solidFill>
                  <a:prstClr val="black"/>
                </a:solidFill>
              </a:rPr>
              <a:t>　　　使い分け、経済性を確保しつつ、お客様の安全・安心を確保し、快適さを向上</a:t>
            </a:r>
            <a:r>
              <a:rPr lang="ja-JP" altLang="en-US" sz="1600" b="1" dirty="0" smtClean="0">
                <a:solidFill>
                  <a:prstClr val="black"/>
                </a:solidFill>
              </a:rPr>
              <a:t>します</a:t>
            </a:r>
            <a:endParaRPr lang="en-US" altLang="ja-JP" sz="1600" b="1" dirty="0">
              <a:solidFill>
                <a:prstClr val="black"/>
              </a:solidFill>
            </a:endParaRPr>
          </a:p>
          <a:p>
            <a:pPr eaLnBrk="1" hangingPunct="1">
              <a:defRPr/>
            </a:pPr>
            <a:r>
              <a:rPr lang="ja-JP" altLang="en-US" sz="1600" b="1" dirty="0">
                <a:solidFill>
                  <a:prstClr val="black"/>
                </a:solidFill>
              </a:rPr>
              <a:t>　　　　　①予知保全・・・設備の状態を監視し、機能低下があれば修繕・交換</a:t>
            </a:r>
            <a:endParaRPr lang="en-US" altLang="ja-JP" sz="1600" b="1" dirty="0">
              <a:solidFill>
                <a:prstClr val="black"/>
              </a:solidFill>
            </a:endParaRPr>
          </a:p>
          <a:p>
            <a:pPr eaLnBrk="1" hangingPunct="1">
              <a:defRPr/>
            </a:pPr>
            <a:r>
              <a:rPr lang="ja-JP" altLang="en-US" sz="1600" b="1" dirty="0">
                <a:solidFill>
                  <a:prstClr val="black"/>
                </a:solidFill>
              </a:rPr>
              <a:t>　　　　　②定期保全・・・一定の期間が到来すれば部品を交換</a:t>
            </a:r>
            <a:endParaRPr lang="en-US" altLang="ja-JP" sz="1600" b="1" dirty="0">
              <a:solidFill>
                <a:prstClr val="black"/>
              </a:solidFill>
            </a:endParaRPr>
          </a:p>
          <a:p>
            <a:pPr eaLnBrk="1" hangingPunct="1">
              <a:defRPr/>
            </a:pPr>
            <a:r>
              <a:rPr lang="ja-JP" altLang="en-US" sz="1600" b="1" dirty="0">
                <a:solidFill>
                  <a:prstClr val="black"/>
                </a:solidFill>
              </a:rPr>
              <a:t>　　　　　③予防保全・・・一定の稼働時間が到来すれば部品を交換（定期保全よりコスト減）</a:t>
            </a:r>
            <a:endParaRPr lang="en-US" altLang="ja-JP" sz="1600" b="1" dirty="0">
              <a:solidFill>
                <a:prstClr val="black"/>
              </a:solidFill>
            </a:endParaRPr>
          </a:p>
          <a:p>
            <a:pPr eaLnBrk="1" hangingPunct="1">
              <a:defRPr/>
            </a:pPr>
            <a:r>
              <a:rPr lang="ja-JP" altLang="en-US" sz="1600" b="1" dirty="0">
                <a:solidFill>
                  <a:prstClr val="black"/>
                </a:solidFill>
              </a:rPr>
              <a:t>　　　　　④事後保全・・・故障後に取り替え（影響が軽微で、復旧に時間を要しないもの）</a:t>
            </a:r>
            <a:endParaRPr lang="en-US" altLang="ja-JP" sz="1600" b="1" dirty="0">
              <a:solidFill>
                <a:prstClr val="black"/>
              </a:solidFill>
            </a:endParaRPr>
          </a:p>
          <a:p>
            <a:pPr eaLnBrk="1" hangingPunct="1">
              <a:defRPr/>
            </a:pPr>
            <a:endParaRPr lang="en-US" altLang="ja-JP" sz="1600" b="1" dirty="0">
              <a:solidFill>
                <a:prstClr val="black"/>
              </a:solidFill>
            </a:endParaRPr>
          </a:p>
          <a:p>
            <a:pPr eaLnBrk="1" hangingPunct="1">
              <a:defRPr/>
            </a:pPr>
            <a:r>
              <a:rPr lang="ja-JP" altLang="en-US" sz="1600" b="1" dirty="0" smtClean="0">
                <a:solidFill>
                  <a:prstClr val="black"/>
                </a:solidFill>
              </a:rPr>
              <a:t>（２</a:t>
            </a:r>
            <a:r>
              <a:rPr lang="ja-JP" altLang="en-US" sz="1600" b="1" dirty="0">
                <a:solidFill>
                  <a:prstClr val="black"/>
                </a:solidFill>
              </a:rPr>
              <a:t>）</a:t>
            </a:r>
            <a:r>
              <a:rPr lang="ja-JP" altLang="en-US" sz="1600" b="1" dirty="0" smtClean="0">
                <a:solidFill>
                  <a:prstClr val="black"/>
                </a:solidFill>
              </a:rPr>
              <a:t>毎年度</a:t>
            </a:r>
            <a:r>
              <a:rPr lang="en-US" altLang="ja-JP" sz="1600" b="1" dirty="0">
                <a:solidFill>
                  <a:prstClr val="black"/>
                </a:solidFill>
              </a:rPr>
              <a:t>1</a:t>
            </a:r>
            <a:r>
              <a:rPr lang="ja-JP" altLang="en-US" sz="1600" b="1" dirty="0">
                <a:solidFill>
                  <a:prstClr val="black"/>
                </a:solidFill>
              </a:rPr>
              <a:t>億円以上修繕費を執行</a:t>
            </a:r>
            <a:endParaRPr lang="en-US" altLang="ja-JP" sz="1600" b="1" dirty="0">
              <a:solidFill>
                <a:prstClr val="black"/>
              </a:solidFill>
            </a:endParaRPr>
          </a:p>
          <a:p>
            <a:pPr eaLnBrk="1" hangingPunct="1">
              <a:defRPr/>
            </a:pPr>
            <a:r>
              <a:rPr lang="ja-JP" altLang="en-US" sz="1600" b="1" dirty="0">
                <a:solidFill>
                  <a:prstClr val="black"/>
                </a:solidFill>
              </a:rPr>
              <a:t>　　　　</a:t>
            </a:r>
            <a:r>
              <a:rPr lang="ja-JP" altLang="en-US" sz="1600" b="1" dirty="0" smtClean="0">
                <a:solidFill>
                  <a:prstClr val="black"/>
                </a:solidFill>
              </a:rPr>
              <a:t>お客</a:t>
            </a:r>
            <a:r>
              <a:rPr lang="ja-JP" altLang="en-US" sz="1600" b="1" dirty="0">
                <a:solidFill>
                  <a:prstClr val="black"/>
                </a:solidFill>
              </a:rPr>
              <a:t>様の安全・安心を確保し、施設の価値を維持し、長寿命化するため、毎年度</a:t>
            </a:r>
            <a:r>
              <a:rPr lang="en-US" altLang="ja-JP" sz="1600" b="1" dirty="0">
                <a:solidFill>
                  <a:prstClr val="black"/>
                </a:solidFill>
              </a:rPr>
              <a:t>1</a:t>
            </a:r>
            <a:r>
              <a:rPr lang="ja-JP" altLang="en-US" sz="1600" b="1" dirty="0">
                <a:solidFill>
                  <a:prstClr val="black"/>
                </a:solidFill>
              </a:rPr>
              <a:t>億円以上、</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smtClean="0">
                <a:solidFill>
                  <a:prstClr val="black"/>
                </a:solidFill>
              </a:rPr>
              <a:t>10</a:t>
            </a:r>
            <a:r>
              <a:rPr lang="ja-JP" altLang="en-US" sz="1600" b="1" dirty="0">
                <a:solidFill>
                  <a:prstClr val="black"/>
                </a:solidFill>
              </a:rPr>
              <a:t>年間で</a:t>
            </a:r>
            <a:r>
              <a:rPr lang="en-US" altLang="ja-JP" sz="1600" b="1" dirty="0">
                <a:solidFill>
                  <a:prstClr val="black"/>
                </a:solidFill>
              </a:rPr>
              <a:t>10</a:t>
            </a:r>
            <a:r>
              <a:rPr lang="ja-JP" altLang="en-US" sz="1600" b="1" dirty="0">
                <a:solidFill>
                  <a:prstClr val="black"/>
                </a:solidFill>
              </a:rPr>
              <a:t>億円の修繕費を執行</a:t>
            </a:r>
            <a:r>
              <a:rPr lang="ja-JP" altLang="en-US" sz="1600" b="1" dirty="0" smtClean="0">
                <a:solidFill>
                  <a:prstClr val="black"/>
                </a:solidFill>
              </a:rPr>
              <a:t>します</a:t>
            </a:r>
            <a:endParaRPr lang="en-US" altLang="ja-JP" sz="1600" b="1" dirty="0">
              <a:solidFill>
                <a:prstClr val="black"/>
              </a:solidFill>
            </a:endParaRPr>
          </a:p>
          <a:p>
            <a:pPr eaLnBrk="1" hangingPunct="1">
              <a:defRPr/>
            </a:pPr>
            <a:endParaRPr lang="en-US" altLang="ja-JP" sz="1600" b="1" dirty="0">
              <a:solidFill>
                <a:prstClr val="black"/>
              </a:solidFill>
            </a:endParaRPr>
          </a:p>
          <a:p>
            <a:pPr eaLnBrk="1" hangingPunct="1">
              <a:defRPr/>
            </a:pPr>
            <a:r>
              <a:rPr lang="ja-JP" altLang="en-US" sz="1600" b="1" dirty="0">
                <a:solidFill>
                  <a:prstClr val="black"/>
                </a:solidFill>
              </a:rPr>
              <a:t>　　　　　①お客様の安全・安心・快適のために</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ⅰ</a:t>
            </a:r>
            <a:r>
              <a:rPr lang="ja-JP" altLang="en-US" sz="1600" b="1" dirty="0">
                <a:solidFill>
                  <a:prstClr val="black"/>
                </a:solidFill>
              </a:rPr>
              <a:t>床タイルカーペット貼り替え</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ⅱ</a:t>
            </a:r>
            <a:r>
              <a:rPr lang="ja-JP" altLang="en-US" sz="1600" b="1" dirty="0">
                <a:solidFill>
                  <a:prstClr val="black"/>
                </a:solidFill>
              </a:rPr>
              <a:t>会議室壁面塗装工事</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ⅲ</a:t>
            </a:r>
            <a:r>
              <a:rPr lang="ja-JP" altLang="en-US" sz="1600" b="1" dirty="0">
                <a:solidFill>
                  <a:prstClr val="black"/>
                </a:solidFill>
              </a:rPr>
              <a:t>自動ドアのドアエンジン、制御基板交換</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ⅳ</a:t>
            </a:r>
            <a:r>
              <a:rPr lang="ja-JP" altLang="en-US" sz="1600" b="1" dirty="0">
                <a:solidFill>
                  <a:prstClr val="black"/>
                </a:solidFill>
              </a:rPr>
              <a:t>手動ブラインド整備</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ⅴ</a:t>
            </a:r>
            <a:r>
              <a:rPr lang="ja-JP" altLang="en-US" sz="1600" b="1" dirty="0">
                <a:solidFill>
                  <a:prstClr val="black"/>
                </a:solidFill>
              </a:rPr>
              <a:t>誘導灯、消火器の取り替え　　　　　　　　　　　　　　　　　　等</a:t>
            </a:r>
            <a:endParaRPr lang="en-US" altLang="ja-JP" sz="1600" b="1" dirty="0">
              <a:solidFill>
                <a:prstClr val="black"/>
              </a:solidFill>
            </a:endParaRPr>
          </a:p>
          <a:p>
            <a:pPr eaLnBrk="1" hangingPunct="1">
              <a:defRPr/>
            </a:pPr>
            <a:r>
              <a:rPr lang="ja-JP" altLang="en-US" sz="1600" b="1" dirty="0">
                <a:solidFill>
                  <a:prstClr val="black"/>
                </a:solidFill>
              </a:rPr>
              <a:t>　　　　　②バックヤードの保全で施設の価値をキープ</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ⅰ</a:t>
            </a:r>
            <a:r>
              <a:rPr lang="ja-JP" altLang="en-US" sz="1600" b="1" dirty="0">
                <a:solidFill>
                  <a:prstClr val="black"/>
                </a:solidFill>
              </a:rPr>
              <a:t>床下階の送風機、空調機の整備</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ⅱ</a:t>
            </a:r>
            <a:r>
              <a:rPr lang="ja-JP" altLang="en-US" sz="1600" b="1" dirty="0">
                <a:solidFill>
                  <a:prstClr val="black"/>
                </a:solidFill>
              </a:rPr>
              <a:t>量水器の取り替え</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ⅲ</a:t>
            </a:r>
            <a:r>
              <a:rPr lang="ja-JP" altLang="en-US" sz="1600" b="1" dirty="0">
                <a:solidFill>
                  <a:prstClr val="black"/>
                </a:solidFill>
              </a:rPr>
              <a:t>積算電力系の取り替え　　　　　　　　　　　　　　　　　　　　　等</a:t>
            </a:r>
            <a:endParaRPr lang="en-US" altLang="ja-JP" sz="1600" b="1" dirty="0">
              <a:solidFill>
                <a:prstClr val="black"/>
              </a:solidFill>
            </a:endParaRPr>
          </a:p>
          <a:p>
            <a:pPr eaLnBrk="1" hangingPunct="1">
              <a:defRPr/>
            </a:pPr>
            <a:r>
              <a:rPr lang="ja-JP" altLang="en-US" sz="1600" b="1" dirty="0">
                <a:solidFill>
                  <a:prstClr val="black"/>
                </a:solidFill>
              </a:rPr>
              <a:t>　　　　</a:t>
            </a:r>
            <a:endParaRPr lang="en-US" altLang="ja-JP" sz="1600" b="1" dirty="0">
              <a:solidFill>
                <a:prstClr val="black"/>
              </a:solidFill>
            </a:endParaRPr>
          </a:p>
          <a:p>
            <a:pPr eaLnBrk="1" hangingPunct="1">
              <a:defRPr/>
            </a:pPr>
            <a:endParaRPr lang="en-US" altLang="ja-JP" sz="1600" b="1" dirty="0">
              <a:solidFill>
                <a:prstClr val="black"/>
              </a:solidFill>
            </a:endParaRPr>
          </a:p>
          <a:p>
            <a:pPr eaLnBrk="1" hangingPunct="1">
              <a:defRPr/>
            </a:pPr>
            <a:endParaRPr lang="en-US" altLang="ja-JP" sz="1600" b="1" dirty="0">
              <a:solidFill>
                <a:prstClr val="black"/>
              </a:solidFill>
              <a:latin typeface="ＭＳ Ｐゴシック" panose="020B0600070205080204" pitchFamily="50" charset="-128"/>
            </a:endParaRPr>
          </a:p>
          <a:p>
            <a:pPr eaLnBrk="1" hangingPunct="1">
              <a:defRPr/>
            </a:pPr>
            <a:endParaRPr lang="en-US" altLang="ja-JP" sz="1600" b="1" dirty="0">
              <a:solidFill>
                <a:prstClr val="black"/>
              </a:solidFill>
              <a:latin typeface="ＭＳ Ｐゴシック" panose="020B0600070205080204" pitchFamily="50" charset="-128"/>
            </a:endParaRPr>
          </a:p>
        </p:txBody>
      </p:sp>
      <p:sp>
        <p:nvSpPr>
          <p:cNvPr id="48132"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25</a:t>
            </a:r>
            <a:endParaRPr lang="ja-JP" altLang="en-US" sz="1800">
              <a:solidFill>
                <a:srgbClr val="000000"/>
              </a:solidFill>
            </a:endParaRPr>
          </a:p>
        </p:txBody>
      </p:sp>
      <p:sp>
        <p:nvSpPr>
          <p:cNvPr id="5" name="テキスト ボックス 4"/>
          <p:cNvSpPr txBox="1"/>
          <p:nvPr/>
        </p:nvSpPr>
        <p:spPr>
          <a:xfrm>
            <a:off x="7178675" y="47148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2/3</a:t>
            </a:r>
            <a:endParaRPr lang="ja-JP" altLang="en-US" sz="1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テキスト ボックス 18"/>
          <p:cNvSpPr>
            <a:spLocks noGrp="1" noChangeArrowheads="1"/>
          </p:cNvSpPr>
          <p:nvPr>
            <p:ph type="title"/>
          </p:nvPr>
        </p:nvSpPr>
        <p:spPr>
          <a:xfrm>
            <a:off x="334963" y="9525"/>
            <a:ext cx="8496300" cy="461963"/>
          </a:xfrm>
          <a:noFill/>
        </p:spPr>
        <p:txBody>
          <a:bodyPr>
            <a:spAutoFit/>
          </a:bodyPr>
          <a:lstStyle/>
          <a:p>
            <a:pP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④．お客様の安全安心を第一に</a:t>
            </a:r>
            <a:endParaRPr lang="ja-JP" altLang="en-US" sz="1400" smtClean="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07950" y="766763"/>
            <a:ext cx="8950325" cy="5975350"/>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600" b="1" dirty="0">
              <a:solidFill>
                <a:prstClr val="black"/>
              </a:solidFill>
            </a:endParaRPr>
          </a:p>
          <a:p>
            <a:pPr eaLnBrk="1" hangingPunct="1">
              <a:defRPr/>
            </a:pPr>
            <a:r>
              <a:rPr lang="ja-JP" altLang="en-US" sz="1600" b="1" dirty="0" smtClean="0">
                <a:solidFill>
                  <a:prstClr val="black"/>
                </a:solidFill>
                <a:latin typeface="ＭＳ Ｐゴシック" panose="020B0600070205080204" pitchFamily="50" charset="-128"/>
              </a:rPr>
              <a:t>３</a:t>
            </a:r>
            <a:r>
              <a:rPr lang="ja-JP" altLang="en-US" sz="1600" b="1" dirty="0">
                <a:solidFill>
                  <a:prstClr val="black"/>
                </a:solidFill>
                <a:latin typeface="ＭＳ Ｐゴシック" panose="020B0600070205080204" pitchFamily="50" charset="-128"/>
              </a:rPr>
              <a:t>．</a:t>
            </a:r>
            <a:r>
              <a:rPr lang="ja-JP" altLang="en-US" sz="1600" b="1" dirty="0" smtClean="0">
                <a:solidFill>
                  <a:prstClr val="black"/>
                </a:solidFill>
                <a:latin typeface="ＭＳ Ｐゴシック" panose="020B0600070205080204" pitchFamily="50" charset="-128"/>
              </a:rPr>
              <a:t>危機</a:t>
            </a:r>
            <a:r>
              <a:rPr lang="ja-JP" altLang="en-US" sz="1600" b="1" dirty="0">
                <a:solidFill>
                  <a:prstClr val="black"/>
                </a:solidFill>
                <a:latin typeface="ＭＳ Ｐゴシック" panose="020B0600070205080204" pitchFamily="50" charset="-128"/>
              </a:rPr>
              <a:t>管理・災害対策の推進</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①危機管理体制</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危機管理マニュアルに基づき、事故、災害等に備えるとともに、災害があっても事業継続、</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早期復旧ができるよう</a:t>
            </a:r>
            <a:r>
              <a:rPr lang="en-US" altLang="ja-JP" sz="1600" b="1" dirty="0">
                <a:solidFill>
                  <a:prstClr val="black"/>
                </a:solidFill>
                <a:latin typeface="ＭＳ Ｐゴシック" panose="020B0600070205080204" pitchFamily="50" charset="-128"/>
              </a:rPr>
              <a:t>BCP</a:t>
            </a:r>
            <a:r>
              <a:rPr lang="ja-JP" altLang="en-US" sz="1600" b="1" dirty="0">
                <a:solidFill>
                  <a:prstClr val="black"/>
                </a:solidFill>
                <a:latin typeface="ＭＳ Ｐゴシック" panose="020B0600070205080204" pitchFamily="50" charset="-128"/>
              </a:rPr>
              <a:t>（事業継続計画）を</a:t>
            </a:r>
            <a:r>
              <a:rPr lang="ja-JP" altLang="en-US" sz="1600" b="1" dirty="0" smtClean="0">
                <a:solidFill>
                  <a:prstClr val="black"/>
                </a:solidFill>
                <a:latin typeface="ＭＳ Ｐゴシック" panose="020B0600070205080204" pitchFamily="50" charset="-128"/>
              </a:rPr>
              <a:t>策定</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②防災訓練の実施</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法定の消防訓練のほか、水防訓練等地域の特性に応じた防災訓練を</a:t>
            </a:r>
            <a:r>
              <a:rPr lang="ja-JP" altLang="en-US" sz="1600" b="1" dirty="0" smtClean="0">
                <a:solidFill>
                  <a:prstClr val="black"/>
                </a:solidFill>
                <a:latin typeface="ＭＳ Ｐゴシック" panose="020B0600070205080204" pitchFamily="50" charset="-128"/>
              </a:rPr>
              <a:t>実施</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訓練においてはお客様の避難誘導など人命第一を基本に</a:t>
            </a:r>
            <a:r>
              <a:rPr lang="ja-JP" altLang="en-US" sz="1600" b="1" dirty="0" smtClean="0">
                <a:solidFill>
                  <a:prstClr val="black"/>
                </a:solidFill>
                <a:latin typeface="ＭＳ Ｐゴシック" panose="020B0600070205080204" pitchFamily="50" charset="-128"/>
              </a:rPr>
              <a:t>実施</a:t>
            </a:r>
            <a:endParaRPr lang="en-US" altLang="ja-JP" sz="1600" b="1" dirty="0">
              <a:solidFill>
                <a:prstClr val="black"/>
              </a:solidFill>
              <a:latin typeface="ＭＳ Ｐゴシック" panose="020B0600070205080204" pitchFamily="50" charset="-128"/>
            </a:endParaRPr>
          </a:p>
          <a:p>
            <a:pPr eaLnBrk="1" hangingPunct="1">
              <a:defRPr/>
            </a:pP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smtClean="0">
                <a:solidFill>
                  <a:prstClr val="black"/>
                </a:solidFill>
                <a:latin typeface="ＭＳ Ｐゴシック" panose="020B0600070205080204" pitchFamily="50" charset="-128"/>
              </a:rPr>
              <a:t>４</a:t>
            </a:r>
            <a:r>
              <a:rPr lang="ja-JP" altLang="en-US" sz="1600" b="1" dirty="0">
                <a:solidFill>
                  <a:prstClr val="black"/>
                </a:solidFill>
                <a:latin typeface="ＭＳ Ｐゴシック" panose="020B0600070205080204" pitchFamily="50" charset="-128"/>
              </a:rPr>
              <a:t>．</a:t>
            </a:r>
            <a:r>
              <a:rPr lang="ja-JP" altLang="en-US" sz="1600" b="1" dirty="0" smtClean="0">
                <a:solidFill>
                  <a:prstClr val="black"/>
                </a:solidFill>
                <a:latin typeface="ＭＳ Ｐゴシック" panose="020B0600070205080204" pitchFamily="50" charset="-128"/>
              </a:rPr>
              <a:t>環境</a:t>
            </a:r>
            <a:r>
              <a:rPr lang="ja-JP" altLang="en-US" sz="1600" b="1" dirty="0">
                <a:solidFill>
                  <a:prstClr val="black"/>
                </a:solidFill>
                <a:latin typeface="ＭＳ Ｐゴシック" panose="020B0600070205080204" pitchFamily="50" charset="-128"/>
              </a:rPr>
              <a:t>保全への取組み</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①関西エコオフィス宣言</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②「みんなで節電アクション！」、「大阪マラソンクリーン</a:t>
            </a:r>
            <a:r>
              <a:rPr lang="en-US" altLang="ja-JP" sz="1600" b="1" dirty="0">
                <a:solidFill>
                  <a:prstClr val="black"/>
                </a:solidFill>
                <a:latin typeface="ＭＳ Ｐゴシック" panose="020B0600070205080204" pitchFamily="50" charset="-128"/>
              </a:rPr>
              <a:t>UP</a:t>
            </a:r>
            <a:r>
              <a:rPr lang="ja-JP" altLang="en-US" sz="1600" b="1" dirty="0">
                <a:solidFill>
                  <a:prstClr val="black"/>
                </a:solidFill>
                <a:latin typeface="ＭＳ Ｐゴシック" panose="020B0600070205080204" pitchFamily="50" charset="-128"/>
              </a:rPr>
              <a:t>作戦」、「エコキャップ推進運動」</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に継続参加　　　　　　　　　　　　　　　　　　　　　　　　　　　　　　　　　　　　　　　　　　　　　等</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smtClean="0">
                <a:solidFill>
                  <a:prstClr val="black"/>
                </a:solidFill>
                <a:latin typeface="ＭＳ Ｐゴシック" panose="020B0600070205080204" pitchFamily="50" charset="-128"/>
              </a:rPr>
              <a:t>５</a:t>
            </a:r>
            <a:r>
              <a:rPr lang="ja-JP" altLang="en-US" sz="1600" b="1" dirty="0">
                <a:solidFill>
                  <a:prstClr val="black"/>
                </a:solidFill>
                <a:latin typeface="ＭＳ Ｐゴシック" panose="020B0600070205080204" pitchFamily="50" charset="-128"/>
              </a:rPr>
              <a:t>．</a:t>
            </a:r>
            <a:r>
              <a:rPr lang="en-US" altLang="ja-JP" sz="1600" b="1" dirty="0" smtClean="0">
                <a:solidFill>
                  <a:prstClr val="black"/>
                </a:solidFill>
                <a:latin typeface="ＭＳ Ｐゴシック" panose="020B0600070205080204" pitchFamily="50" charset="-128"/>
              </a:rPr>
              <a:t>ESCO</a:t>
            </a:r>
            <a:r>
              <a:rPr lang="ja-JP" altLang="en-US" sz="1600" b="1" dirty="0">
                <a:solidFill>
                  <a:prstClr val="black"/>
                </a:solidFill>
                <a:latin typeface="ＭＳ Ｐゴシック" panose="020B0600070205080204" pitchFamily="50" charset="-128"/>
              </a:rPr>
              <a:t>事業への協力</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en-US" altLang="ja-JP" sz="1600" b="1" dirty="0" smtClean="0">
                <a:solidFill>
                  <a:prstClr val="black"/>
                </a:solidFill>
                <a:latin typeface="ＭＳ Ｐゴシック" panose="020B0600070205080204" pitchFamily="50" charset="-128"/>
              </a:rPr>
              <a:t>ESCO</a:t>
            </a:r>
            <a:r>
              <a:rPr lang="ja-JP" altLang="en-US" sz="1600" b="1" dirty="0">
                <a:solidFill>
                  <a:prstClr val="black"/>
                </a:solidFill>
                <a:latin typeface="ＭＳ Ｐゴシック" panose="020B0600070205080204" pitchFamily="50" charset="-128"/>
              </a:rPr>
              <a:t>事業が円滑的確に行われるよう大阪府及び</a:t>
            </a:r>
            <a:r>
              <a:rPr lang="en-US" altLang="ja-JP" sz="1600" b="1" dirty="0">
                <a:solidFill>
                  <a:prstClr val="black"/>
                </a:solidFill>
                <a:latin typeface="ＭＳ Ｐゴシック" panose="020B0600070205080204" pitchFamily="50" charset="-128"/>
              </a:rPr>
              <a:t>ESCO</a:t>
            </a:r>
            <a:r>
              <a:rPr lang="ja-JP" altLang="en-US" sz="1600" b="1" dirty="0">
                <a:solidFill>
                  <a:prstClr val="black"/>
                </a:solidFill>
                <a:latin typeface="ＭＳ Ｐゴシック" panose="020B0600070205080204" pitchFamily="50" charset="-128"/>
              </a:rPr>
              <a:t>事業者に</a:t>
            </a:r>
            <a:r>
              <a:rPr lang="ja-JP" altLang="en-US" sz="1600" b="1" dirty="0" smtClean="0">
                <a:solidFill>
                  <a:prstClr val="black"/>
                </a:solidFill>
                <a:latin typeface="ＭＳ Ｐゴシック" panose="020B0600070205080204" pitchFamily="50" charset="-128"/>
              </a:rPr>
              <a:t>協力</a:t>
            </a:r>
            <a:endParaRPr lang="en-US" altLang="ja-JP" sz="1600" b="1" dirty="0">
              <a:solidFill>
                <a:prstClr val="black"/>
              </a:solidFill>
              <a:latin typeface="ＭＳ Ｐゴシック" panose="020B0600070205080204" pitchFamily="50" charset="-128"/>
            </a:endParaRPr>
          </a:p>
          <a:p>
            <a:pPr eaLnBrk="1" hangingPunct="1">
              <a:defRPr/>
            </a:pPr>
            <a:r>
              <a:rPr lang="en-US" altLang="ja-JP" sz="1600" b="1" dirty="0" smtClean="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特</a:t>
            </a:r>
            <a:r>
              <a:rPr lang="ja-JP" altLang="en-US" sz="1600" b="1" dirty="0">
                <a:solidFill>
                  <a:prstClr val="black"/>
                </a:solidFill>
                <a:latin typeface="ＭＳ Ｐゴシック" panose="020B0600070205080204" pitchFamily="50" charset="-128"/>
              </a:rPr>
              <a:t>に</a:t>
            </a:r>
            <a:r>
              <a:rPr lang="en-US" altLang="ja-JP" sz="1600" b="1" dirty="0">
                <a:solidFill>
                  <a:prstClr val="black"/>
                </a:solidFill>
                <a:latin typeface="ＭＳ Ｐゴシック" panose="020B0600070205080204" pitchFamily="50" charset="-128"/>
              </a:rPr>
              <a:t>ESCO</a:t>
            </a:r>
            <a:r>
              <a:rPr lang="ja-JP" altLang="en-US" sz="1600" b="1" dirty="0" smtClean="0">
                <a:solidFill>
                  <a:prstClr val="black"/>
                </a:solidFill>
                <a:latin typeface="ＭＳ Ｐゴシック" panose="020B0600070205080204" pitchFamily="50" charset="-128"/>
              </a:rPr>
              <a:t>の効果</a:t>
            </a:r>
            <a:r>
              <a:rPr lang="ja-JP" altLang="en-US" sz="1600" b="1" dirty="0">
                <a:solidFill>
                  <a:prstClr val="black"/>
                </a:solidFill>
                <a:latin typeface="ＭＳ Ｐゴシック" panose="020B0600070205080204" pitchFamily="50" charset="-128"/>
              </a:rPr>
              <a:t>検証に欠かせない実負荷試験の実施について、施設管理者と</a:t>
            </a:r>
            <a:r>
              <a:rPr lang="ja-JP" altLang="en-US" sz="1600" b="1" dirty="0" smtClean="0">
                <a:solidFill>
                  <a:prstClr val="black"/>
                </a:solidFill>
                <a:latin typeface="ＭＳ Ｐゴシック" panose="020B0600070205080204" pitchFamily="50" charset="-128"/>
              </a:rPr>
              <a:t>して</a:t>
            </a:r>
            <a:r>
              <a:rPr lang="ja-JP" altLang="en-US" sz="1600" b="1" dirty="0">
                <a:solidFill>
                  <a:prstClr val="black"/>
                </a:solidFill>
                <a:latin typeface="ＭＳ Ｐゴシック" panose="020B0600070205080204" pitchFamily="50" charset="-128"/>
              </a:rPr>
              <a:t>協力</a:t>
            </a:r>
            <a:endParaRPr lang="en-US" altLang="ja-JP" sz="1600" b="1" dirty="0">
              <a:solidFill>
                <a:prstClr val="black"/>
              </a:solidFill>
              <a:latin typeface="ＭＳ Ｐゴシック" panose="020B0600070205080204" pitchFamily="50" charset="-128"/>
            </a:endParaRPr>
          </a:p>
          <a:p>
            <a:pPr eaLnBrk="1" hangingPunct="1">
              <a:defRPr/>
            </a:pPr>
            <a:endParaRPr lang="en-US" altLang="ja-JP" sz="1600" b="1" dirty="0">
              <a:solidFill>
                <a:prstClr val="black"/>
              </a:solidFill>
              <a:latin typeface="ＭＳ Ｐゴシック" panose="020B0600070205080204" pitchFamily="50" charset="-128"/>
            </a:endParaRPr>
          </a:p>
          <a:p>
            <a:pPr eaLnBrk="1" hangingPunct="1">
              <a:defRPr/>
            </a:pPr>
            <a:endParaRPr lang="en-US" altLang="ja-JP" sz="1600" b="1" dirty="0">
              <a:solidFill>
                <a:prstClr val="black"/>
              </a:solidFill>
              <a:latin typeface="ＭＳ Ｐゴシック" panose="020B0600070205080204" pitchFamily="50" charset="-128"/>
            </a:endParaRPr>
          </a:p>
        </p:txBody>
      </p:sp>
      <p:sp>
        <p:nvSpPr>
          <p:cNvPr id="50180"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26</a:t>
            </a:r>
            <a:endParaRPr lang="ja-JP" altLang="en-US" sz="1800">
              <a:solidFill>
                <a:srgbClr val="000000"/>
              </a:solidFill>
            </a:endParaRPr>
          </a:p>
        </p:txBody>
      </p:sp>
      <p:sp>
        <p:nvSpPr>
          <p:cNvPr id="5" name="テキスト ボックス 4"/>
          <p:cNvSpPr txBox="1"/>
          <p:nvPr/>
        </p:nvSpPr>
        <p:spPr>
          <a:xfrm>
            <a:off x="7178675" y="47148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3/3</a:t>
            </a:r>
            <a:endParaRPr lang="ja-JP" altLang="en-US" sz="1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正方形/長方形 4"/>
          <p:cNvSpPr>
            <a:spLocks noChangeArrowheads="1"/>
          </p:cNvSpPr>
          <p:nvPr/>
        </p:nvSpPr>
        <p:spPr bwMode="auto">
          <a:xfrm>
            <a:off x="0" y="671513"/>
            <a:ext cx="9144000" cy="575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smtClean="0"/>
              <a:t>（１</a:t>
            </a:r>
            <a:r>
              <a:rPr lang="ja-JP" altLang="en-US" sz="2400" dirty="0"/>
              <a:t>）</a:t>
            </a:r>
            <a:r>
              <a:rPr lang="ja-JP" altLang="en-US" sz="2400" dirty="0" smtClean="0"/>
              <a:t>目標</a:t>
            </a:r>
            <a:r>
              <a:rPr lang="ja-JP" altLang="en-US" sz="2400" dirty="0"/>
              <a:t>　　　今後当社の経営を担う基幹社員育成と全社的な専門</a:t>
            </a:r>
            <a:endParaRPr lang="en-US" altLang="ja-JP" sz="2400" dirty="0"/>
          </a:p>
          <a:p>
            <a:pPr eaLnBrk="1" hangingPunct="1">
              <a:spcBef>
                <a:spcPct val="0"/>
              </a:spcBef>
              <a:buFontTx/>
              <a:buNone/>
            </a:pPr>
            <a:r>
              <a:rPr lang="ja-JP" altLang="en-US" sz="2400" dirty="0"/>
              <a:t>　　　　　　　　 能力向上を図る</a:t>
            </a:r>
            <a:endParaRPr lang="en-US" altLang="ja-JP" sz="2400" dirty="0"/>
          </a:p>
          <a:p>
            <a:pPr eaLnBrk="1" hangingPunct="1">
              <a:spcBef>
                <a:spcPct val="0"/>
              </a:spcBef>
              <a:buFontTx/>
              <a:buNone/>
            </a:pPr>
            <a:endParaRPr lang="en-US" altLang="ja-JP" sz="1200" dirty="0"/>
          </a:p>
          <a:p>
            <a:pPr eaLnBrk="1" hangingPunct="1">
              <a:spcBef>
                <a:spcPct val="0"/>
              </a:spcBef>
              <a:buFontTx/>
              <a:buNone/>
            </a:pPr>
            <a:r>
              <a:rPr lang="ja-JP" altLang="en-US" sz="2400" dirty="0" smtClean="0"/>
              <a:t>（２</a:t>
            </a:r>
            <a:r>
              <a:rPr lang="ja-JP" altLang="en-US" sz="2400" dirty="0"/>
              <a:t>）</a:t>
            </a:r>
            <a:r>
              <a:rPr lang="ja-JP" altLang="en-US" sz="2400" dirty="0" smtClean="0"/>
              <a:t>課題</a:t>
            </a:r>
            <a:r>
              <a:rPr lang="ja-JP" altLang="en-US" sz="2400" dirty="0"/>
              <a:t>　　　継続的な人材確保と体系的な人材育成　</a:t>
            </a:r>
            <a:endParaRPr lang="en-US" altLang="ja-JP" sz="2400" dirty="0"/>
          </a:p>
          <a:p>
            <a:pPr eaLnBrk="1" hangingPunct="1">
              <a:spcBef>
                <a:spcPct val="0"/>
              </a:spcBef>
              <a:buFontTx/>
              <a:buNone/>
            </a:pPr>
            <a:endParaRPr lang="en-US" altLang="ja-JP" sz="1200" dirty="0"/>
          </a:p>
          <a:p>
            <a:pPr eaLnBrk="1" hangingPunct="1">
              <a:spcBef>
                <a:spcPct val="0"/>
              </a:spcBef>
              <a:buFontTx/>
              <a:buNone/>
            </a:pPr>
            <a:r>
              <a:rPr lang="ja-JP" altLang="en-US" sz="2400" dirty="0" smtClean="0"/>
              <a:t>（３</a:t>
            </a:r>
            <a:r>
              <a:rPr lang="ja-JP" altLang="en-US" sz="2400" dirty="0"/>
              <a:t>）</a:t>
            </a:r>
            <a:r>
              <a:rPr lang="ja-JP" altLang="en-US" sz="2400" dirty="0" smtClean="0"/>
              <a:t>取組み</a:t>
            </a:r>
            <a:r>
              <a:rPr lang="ja-JP" altLang="en-US" sz="2400" dirty="0"/>
              <a:t>　 </a:t>
            </a:r>
            <a:r>
              <a:rPr lang="ja-JP" altLang="en-US" sz="1800" dirty="0"/>
              <a:t>①「プロパー化」推進</a:t>
            </a:r>
            <a:endParaRPr lang="en-US" altLang="ja-JP" sz="1800" dirty="0"/>
          </a:p>
          <a:p>
            <a:pPr eaLnBrk="1" hangingPunct="1">
              <a:spcBef>
                <a:spcPct val="0"/>
              </a:spcBef>
              <a:buFontTx/>
              <a:buNone/>
            </a:pPr>
            <a:r>
              <a:rPr lang="ja-JP" altLang="en-US" sz="1800" dirty="0"/>
              <a:t>　　　　　　　           　　</a:t>
            </a:r>
            <a:r>
              <a:rPr lang="ja-JP" altLang="en-US" sz="1800" dirty="0" smtClean="0"/>
              <a:t>  ・</a:t>
            </a:r>
            <a:r>
              <a:rPr lang="ja-JP" altLang="en-US" sz="1800" dirty="0"/>
              <a:t>継続的な社員採用</a:t>
            </a:r>
            <a:endParaRPr lang="en-US" altLang="ja-JP" sz="1800" dirty="0"/>
          </a:p>
          <a:p>
            <a:pPr eaLnBrk="1" hangingPunct="1">
              <a:spcBef>
                <a:spcPct val="0"/>
              </a:spcBef>
              <a:buFontTx/>
              <a:buNone/>
            </a:pPr>
            <a:r>
              <a:rPr lang="ja-JP" altLang="en-US" sz="1800" dirty="0"/>
              <a:t>　　　　　　　　　　　　　　</a:t>
            </a:r>
            <a:r>
              <a:rPr lang="en-US" altLang="ja-JP" sz="1800" dirty="0" smtClean="0"/>
              <a:t>2019</a:t>
            </a:r>
            <a:r>
              <a:rPr lang="ja-JP" altLang="en-US" sz="1800" dirty="0"/>
              <a:t>年度から</a:t>
            </a:r>
            <a:r>
              <a:rPr lang="en-US" altLang="ja-JP" sz="1800" dirty="0"/>
              <a:t>2020</a:t>
            </a:r>
            <a:r>
              <a:rPr lang="ja-JP" altLang="en-US" sz="1800" dirty="0"/>
              <a:t>年度にかけて国際会議の誘致力強化、管理機能</a:t>
            </a:r>
            <a:endParaRPr lang="en-US" altLang="ja-JP" sz="1800" dirty="0"/>
          </a:p>
          <a:p>
            <a:pPr eaLnBrk="1" hangingPunct="1">
              <a:spcBef>
                <a:spcPct val="0"/>
              </a:spcBef>
              <a:buFontTx/>
              <a:buNone/>
            </a:pPr>
            <a:r>
              <a:rPr lang="ja-JP" altLang="en-US" sz="1800" dirty="0"/>
              <a:t>　　　　　　　　　　　　　　</a:t>
            </a:r>
            <a:r>
              <a:rPr lang="ja-JP" altLang="en-US" sz="1800" dirty="0" smtClean="0"/>
              <a:t>及び</a:t>
            </a:r>
            <a:r>
              <a:rPr lang="ja-JP" altLang="en-US" sz="1800" dirty="0"/>
              <a:t>企画機能の充実のためプロパー</a:t>
            </a:r>
            <a:r>
              <a:rPr lang="ja-JP" altLang="en-US" sz="1800" dirty="0" smtClean="0"/>
              <a:t>社員の採用</a:t>
            </a:r>
            <a:r>
              <a:rPr lang="ja-JP" altLang="en-US" sz="1800" dirty="0"/>
              <a:t>を</a:t>
            </a:r>
            <a:r>
              <a:rPr lang="ja-JP" altLang="en-US" sz="1800" dirty="0" smtClean="0"/>
              <a:t>目指す</a:t>
            </a:r>
            <a:r>
              <a:rPr lang="ja-JP" altLang="en-US" sz="1600" dirty="0" smtClean="0"/>
              <a:t>（府と協議）</a:t>
            </a:r>
            <a:endParaRPr lang="en-US" altLang="ja-JP" sz="1600" dirty="0" smtClean="0"/>
          </a:p>
          <a:p>
            <a:pPr eaLnBrk="1" hangingPunct="1">
              <a:spcBef>
                <a:spcPct val="0"/>
              </a:spcBef>
              <a:buFontTx/>
              <a:buNone/>
            </a:pPr>
            <a:r>
              <a:rPr lang="ja-JP" altLang="en-US" sz="1800" dirty="0" smtClean="0"/>
              <a:t>　　　　　　　　　　　　　 </a:t>
            </a:r>
            <a:r>
              <a:rPr lang="ja-JP" altLang="en-US" sz="1800" dirty="0"/>
              <a:t>・計画的なジョブローテーション</a:t>
            </a:r>
            <a:endParaRPr lang="en-US" altLang="ja-JP" sz="1800" dirty="0"/>
          </a:p>
          <a:p>
            <a:pPr algn="just">
              <a:lnSpc>
                <a:spcPts val="1700"/>
              </a:lnSpc>
              <a:spcBef>
                <a:spcPct val="0"/>
              </a:spcBef>
              <a:buFont typeface="Arial" panose="020B0604020202020204" pitchFamily="34" charset="0"/>
              <a:buNone/>
            </a:pPr>
            <a:r>
              <a:rPr lang="ja-JP" altLang="en-US" sz="1800" dirty="0"/>
              <a:t>　　　　　　　　　　　②ＯＩＣＣらしいシンプルで対話型の人事評価・育成制度</a:t>
            </a:r>
            <a:endParaRPr lang="en-US" altLang="ja-JP" sz="1800" dirty="0"/>
          </a:p>
          <a:p>
            <a:pPr eaLnBrk="1" hangingPunct="1">
              <a:spcBef>
                <a:spcPct val="0"/>
              </a:spcBef>
              <a:buFont typeface="Arial" panose="020B0604020202020204" pitchFamily="34" charset="0"/>
              <a:buNone/>
            </a:pPr>
            <a:r>
              <a:rPr lang="ja-JP" altLang="en-US" sz="1800" dirty="0"/>
              <a:t>　　　　　　　　　　 　　　・評価者と被評価者との対話重視</a:t>
            </a:r>
            <a:endParaRPr lang="en-US" altLang="ja-JP" sz="1800" dirty="0"/>
          </a:p>
          <a:p>
            <a:pPr eaLnBrk="1" hangingPunct="1">
              <a:spcBef>
                <a:spcPct val="0"/>
              </a:spcBef>
              <a:buFont typeface="Arial" panose="020B0604020202020204" pitchFamily="34" charset="0"/>
              <a:buNone/>
            </a:pPr>
            <a:r>
              <a:rPr lang="ja-JP" altLang="en-US" sz="1800" dirty="0"/>
              <a:t>　　　　　　　　　　　  　  ・評価者会議の実施</a:t>
            </a:r>
            <a:endParaRPr lang="en-US" altLang="ja-JP" sz="1800" dirty="0"/>
          </a:p>
          <a:p>
            <a:pPr eaLnBrk="1" hangingPunct="1">
              <a:spcBef>
                <a:spcPct val="0"/>
              </a:spcBef>
              <a:buFont typeface="Arial" panose="020B0604020202020204" pitchFamily="34" charset="0"/>
              <a:buNone/>
            </a:pPr>
            <a:r>
              <a:rPr lang="ja-JP" altLang="en-US" sz="1800" dirty="0"/>
              <a:t>　　 　              　　　</a:t>
            </a:r>
            <a:r>
              <a:rPr lang="ja-JP" altLang="en-US" sz="1800" dirty="0">
                <a:solidFill>
                  <a:srgbClr val="000000"/>
                </a:solidFill>
              </a:rPr>
              <a:t>③「人材開発プログラム」の構築</a:t>
            </a:r>
            <a:endParaRPr lang="en-US" altLang="ja-JP" sz="1800" dirty="0">
              <a:solidFill>
                <a:srgbClr val="000000"/>
              </a:solidFill>
            </a:endParaRPr>
          </a:p>
          <a:p>
            <a:pPr eaLnBrk="1" hangingPunct="1">
              <a:spcBef>
                <a:spcPct val="0"/>
              </a:spcBef>
              <a:buFont typeface="Arial" panose="020B0604020202020204" pitchFamily="34" charset="0"/>
              <a:buNone/>
            </a:pPr>
            <a:r>
              <a:rPr lang="ja-JP" altLang="en-US" sz="1800" dirty="0">
                <a:solidFill>
                  <a:srgbClr val="000000"/>
                </a:solidFill>
              </a:rPr>
              <a:t>　　　　　　　　　　　　　</a:t>
            </a:r>
            <a:r>
              <a:rPr lang="ja-JP" altLang="en-US" sz="1800" dirty="0" smtClean="0">
                <a:solidFill>
                  <a:srgbClr val="000000"/>
                </a:solidFill>
              </a:rPr>
              <a:t> ・</a:t>
            </a:r>
            <a:r>
              <a:rPr lang="ja-JP" altLang="en-US" sz="1800" dirty="0">
                <a:solidFill>
                  <a:srgbClr val="000000"/>
                </a:solidFill>
              </a:rPr>
              <a:t>求める社員像の明示</a:t>
            </a:r>
            <a:endParaRPr lang="en-US" altLang="ja-JP" sz="1800" dirty="0">
              <a:solidFill>
                <a:srgbClr val="000000"/>
              </a:solidFill>
            </a:endParaRPr>
          </a:p>
          <a:p>
            <a:pPr eaLnBrk="1" hangingPunct="1">
              <a:spcBef>
                <a:spcPct val="0"/>
              </a:spcBef>
              <a:buFont typeface="Arial" panose="020B0604020202020204" pitchFamily="34" charset="0"/>
              <a:buNone/>
            </a:pPr>
            <a:r>
              <a:rPr lang="ja-JP" altLang="en-US" sz="1800" dirty="0">
                <a:solidFill>
                  <a:srgbClr val="000000"/>
                </a:solidFill>
              </a:rPr>
              <a:t>　　　　　　　　　　　　　</a:t>
            </a:r>
            <a:r>
              <a:rPr lang="ja-JP" altLang="en-US" sz="1800" dirty="0" smtClean="0">
                <a:solidFill>
                  <a:srgbClr val="000000"/>
                </a:solidFill>
              </a:rPr>
              <a:t> ・</a:t>
            </a:r>
            <a:r>
              <a:rPr lang="ja-JP" altLang="en-US" sz="1800" dirty="0">
                <a:solidFill>
                  <a:srgbClr val="000000"/>
                </a:solidFill>
              </a:rPr>
              <a:t>階層別研修（</a:t>
            </a:r>
            <a:r>
              <a:rPr lang="en-US" altLang="ja-JP" sz="1800" dirty="0">
                <a:solidFill>
                  <a:srgbClr val="000000"/>
                </a:solidFill>
              </a:rPr>
              <a:t>OJT</a:t>
            </a:r>
            <a:r>
              <a:rPr lang="ja-JP" altLang="en-US" sz="1800" dirty="0" err="1">
                <a:solidFill>
                  <a:srgbClr val="000000"/>
                </a:solidFill>
              </a:rPr>
              <a:t>、</a:t>
            </a:r>
            <a:r>
              <a:rPr lang="en-US" altLang="ja-JP" sz="1800" dirty="0">
                <a:solidFill>
                  <a:srgbClr val="000000"/>
                </a:solidFill>
              </a:rPr>
              <a:t>Off-</a:t>
            </a:r>
            <a:r>
              <a:rPr lang="ja-JP" altLang="en-US" sz="1800" dirty="0">
                <a:solidFill>
                  <a:srgbClr val="000000"/>
                </a:solidFill>
              </a:rPr>
              <a:t>ＪＴ）</a:t>
            </a:r>
            <a:endParaRPr lang="en-US" altLang="ja-JP" sz="1800" dirty="0">
              <a:solidFill>
                <a:srgbClr val="000000"/>
              </a:solidFill>
            </a:endParaRPr>
          </a:p>
          <a:p>
            <a:pPr eaLnBrk="1" hangingPunct="1">
              <a:spcBef>
                <a:spcPct val="0"/>
              </a:spcBef>
              <a:buFont typeface="Arial" panose="020B0604020202020204" pitchFamily="34" charset="0"/>
              <a:buNone/>
            </a:pPr>
            <a:r>
              <a:rPr lang="ja-JP" altLang="en-US" sz="1800" dirty="0">
                <a:solidFill>
                  <a:srgbClr val="000000"/>
                </a:solidFill>
              </a:rPr>
              <a:t>　　　　　　　　　　　　　</a:t>
            </a:r>
            <a:r>
              <a:rPr lang="ja-JP" altLang="en-US" sz="1800" dirty="0" smtClean="0">
                <a:solidFill>
                  <a:srgbClr val="000000"/>
                </a:solidFill>
              </a:rPr>
              <a:t> ・</a:t>
            </a:r>
            <a:r>
              <a:rPr lang="ja-JP" altLang="en-US" sz="1800" dirty="0">
                <a:solidFill>
                  <a:srgbClr val="000000"/>
                </a:solidFill>
              </a:rPr>
              <a:t>自己啓発支援の充実</a:t>
            </a:r>
            <a:endParaRPr lang="en-US" altLang="ja-JP" sz="1800" dirty="0">
              <a:solidFill>
                <a:srgbClr val="000000"/>
              </a:solidFill>
            </a:endParaRPr>
          </a:p>
          <a:p>
            <a:pPr eaLnBrk="1" hangingPunct="1">
              <a:spcBef>
                <a:spcPct val="0"/>
              </a:spcBef>
              <a:buFont typeface="Arial" panose="020B0604020202020204" pitchFamily="34" charset="0"/>
              <a:buNone/>
            </a:pPr>
            <a:r>
              <a:rPr lang="ja-JP" altLang="en-US" sz="1800" dirty="0">
                <a:solidFill>
                  <a:srgbClr val="000000"/>
                </a:solidFill>
              </a:rPr>
              <a:t>　　　　　　　　　　　　　</a:t>
            </a:r>
            <a:r>
              <a:rPr lang="ja-JP" altLang="en-US" sz="1800" dirty="0" smtClean="0">
                <a:solidFill>
                  <a:srgbClr val="000000"/>
                </a:solidFill>
              </a:rPr>
              <a:t> ・</a:t>
            </a:r>
            <a:r>
              <a:rPr lang="ja-JP" altLang="en-US" sz="1800" dirty="0">
                <a:solidFill>
                  <a:srgbClr val="000000"/>
                </a:solidFill>
              </a:rPr>
              <a:t>国内の国際会議施設との交流研修</a:t>
            </a:r>
            <a:endParaRPr lang="en-US" altLang="ja-JP" sz="1800" dirty="0">
              <a:solidFill>
                <a:srgbClr val="000000"/>
              </a:solidFill>
            </a:endParaRPr>
          </a:p>
          <a:p>
            <a:pPr eaLnBrk="1" hangingPunct="1">
              <a:spcBef>
                <a:spcPct val="0"/>
              </a:spcBef>
              <a:buFont typeface="Arial" panose="020B0604020202020204" pitchFamily="34" charset="0"/>
              <a:buNone/>
            </a:pPr>
            <a:r>
              <a:rPr lang="ja-JP" altLang="en-US" sz="1800" dirty="0">
                <a:solidFill>
                  <a:srgbClr val="000000"/>
                </a:solidFill>
              </a:rPr>
              <a:t>　　　　　　　　　　　　　</a:t>
            </a:r>
            <a:r>
              <a:rPr lang="ja-JP" altLang="en-US" sz="1800" dirty="0" smtClean="0">
                <a:solidFill>
                  <a:srgbClr val="000000"/>
                </a:solidFill>
              </a:rPr>
              <a:t> ・</a:t>
            </a:r>
            <a:r>
              <a:rPr lang="en-US" altLang="ja-JP" sz="1800" dirty="0">
                <a:solidFill>
                  <a:srgbClr val="000000"/>
                </a:solidFill>
              </a:rPr>
              <a:t>ICCA</a:t>
            </a:r>
            <a:r>
              <a:rPr lang="ja-JP" altLang="en-US" sz="1800" dirty="0">
                <a:solidFill>
                  <a:srgbClr val="000000"/>
                </a:solidFill>
              </a:rPr>
              <a:t>総会、海外見本市等への海外調査派遣研修</a:t>
            </a:r>
            <a:endParaRPr lang="en-US" altLang="ja-JP" sz="1800" dirty="0">
              <a:solidFill>
                <a:srgbClr val="000000"/>
              </a:solidFill>
            </a:endParaRPr>
          </a:p>
          <a:p>
            <a:pPr eaLnBrk="1" hangingPunct="1">
              <a:spcBef>
                <a:spcPct val="0"/>
              </a:spcBef>
              <a:buFontTx/>
              <a:buNone/>
            </a:pPr>
            <a:endParaRPr lang="en-US" altLang="ja-JP" sz="1800" dirty="0"/>
          </a:p>
        </p:txBody>
      </p:sp>
      <p:sp>
        <p:nvSpPr>
          <p:cNvPr id="52227"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a:solidFill>
                  <a:schemeClr val="bg1"/>
                </a:solidFill>
                <a:latin typeface="HG丸ｺﾞｼｯｸM-PRO" panose="020F0600000000000000" pitchFamily="50" charset="-128"/>
                <a:ea typeface="HG丸ｺﾞｼｯｸM-PRO" panose="020F0600000000000000" pitchFamily="50" charset="-128"/>
              </a:rPr>
              <a:t>4-</a:t>
            </a:r>
            <a:r>
              <a:rPr lang="ja-JP" altLang="en-US" sz="2800" b="1">
                <a:solidFill>
                  <a:schemeClr val="bg1"/>
                </a:solidFill>
                <a:latin typeface="HG丸ｺﾞｼｯｸM-PRO" panose="020F0600000000000000" pitchFamily="50" charset="-128"/>
                <a:ea typeface="HG丸ｺﾞｼｯｸM-PRO" panose="020F0600000000000000" pitchFamily="50" charset="-128"/>
              </a:rPr>
              <a:t>ⓐ．人材</a:t>
            </a:r>
            <a:r>
              <a:rPr lang="ja-JP" altLang="en-US" sz="2800" b="1">
                <a:solidFill>
                  <a:srgbClr val="FFFFFF"/>
                </a:solidFill>
                <a:latin typeface="HG丸ｺﾞｼｯｸM-PRO" panose="020F0600000000000000" pitchFamily="50" charset="-128"/>
                <a:ea typeface="HG丸ｺﾞｼｯｸM-PRO" panose="020F0600000000000000" pitchFamily="50" charset="-128"/>
              </a:rPr>
              <a:t>確保</a:t>
            </a:r>
            <a:r>
              <a:rPr lang="ja-JP" altLang="en-US" sz="2800" b="1">
                <a:solidFill>
                  <a:schemeClr val="bg1"/>
                </a:solidFill>
                <a:latin typeface="HG丸ｺﾞｼｯｸM-PRO" panose="020F0600000000000000" pitchFamily="50" charset="-128"/>
                <a:ea typeface="HG丸ｺﾞｼｯｸM-PRO" panose="020F0600000000000000" pitchFamily="50" charset="-128"/>
              </a:rPr>
              <a:t>・育成</a:t>
            </a:r>
            <a:r>
              <a:rPr lang="ja-JP" altLang="en-US" sz="1800" b="1">
                <a:solidFill>
                  <a:schemeClr val="bg1"/>
                </a:solidFill>
                <a:latin typeface="HG丸ｺﾞｼｯｸM-PRO" panose="020F0600000000000000" pitchFamily="50" charset="-128"/>
                <a:ea typeface="HG丸ｺﾞｼｯｸM-PRO" panose="020F0600000000000000" pitchFamily="50" charset="-128"/>
              </a:rPr>
              <a:t>（</a:t>
            </a:r>
            <a:r>
              <a:rPr lang="en-US" altLang="ja-JP" sz="1800" b="1">
                <a:solidFill>
                  <a:schemeClr val="bg1"/>
                </a:solidFill>
                <a:latin typeface="HG丸ｺﾞｼｯｸM-PRO" panose="020F0600000000000000" pitchFamily="50" charset="-128"/>
                <a:ea typeface="HG丸ｺﾞｼｯｸM-PRO" panose="020F0600000000000000" pitchFamily="50" charset="-128"/>
              </a:rPr>
              <a:t>1/2</a:t>
            </a:r>
            <a:r>
              <a:rPr lang="ja-JP" altLang="en-US" sz="1800" b="1">
                <a:solidFill>
                  <a:schemeClr val="bg1"/>
                </a:solidFill>
                <a:latin typeface="HG丸ｺﾞｼｯｸM-PRO" panose="020F0600000000000000" pitchFamily="50" charset="-128"/>
                <a:ea typeface="HG丸ｺﾞｼｯｸM-PRO" panose="020F0600000000000000" pitchFamily="50" charset="-128"/>
              </a:rPr>
              <a:t>）</a:t>
            </a:r>
            <a:endParaRPr lang="ja-JP" altLang="en-US" sz="2800" b="1">
              <a:solidFill>
                <a:schemeClr val="bg1"/>
              </a:solidFill>
              <a:latin typeface="HG丸ｺﾞｼｯｸM-PRO" panose="020F0600000000000000" pitchFamily="50" charset="-128"/>
              <a:ea typeface="HG丸ｺﾞｼｯｸM-PRO" panose="020F0600000000000000" pitchFamily="50" charset="-128"/>
            </a:endParaRPr>
          </a:p>
        </p:txBody>
      </p:sp>
      <p:sp>
        <p:nvSpPr>
          <p:cNvPr id="52228"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27</a:t>
            </a:r>
            <a:endParaRPr lang="ja-JP" altLang="en-US"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ctrTitle"/>
          </p:nvPr>
        </p:nvSpPr>
        <p:spPr>
          <a:xfrm>
            <a:off x="0" y="0"/>
            <a:ext cx="9144000" cy="620713"/>
          </a:xfrm>
          <a:solidFill>
            <a:srgbClr val="002060"/>
          </a:solidFill>
        </p:spPr>
        <p:txBody>
          <a:bodyPr/>
          <a:lstStyle/>
          <a:p>
            <a:r>
              <a:rPr lang="en-US" altLang="ja-JP" sz="2800" smtClean="0">
                <a:solidFill>
                  <a:schemeClr val="bg1"/>
                </a:solidFill>
                <a:latin typeface="HG丸ｺﾞｼｯｸM-PRO" panose="020F0600000000000000" pitchFamily="50" charset="-128"/>
                <a:ea typeface="HG丸ｺﾞｼｯｸM-PRO" panose="020F0600000000000000" pitchFamily="50" charset="-128"/>
              </a:rPr>
              <a:t>1</a:t>
            </a:r>
            <a:r>
              <a:rPr lang="ja-JP" altLang="en-US" sz="2800" smtClean="0">
                <a:solidFill>
                  <a:schemeClr val="bg1"/>
                </a:solidFill>
                <a:latin typeface="HG丸ｺﾞｼｯｸM-PRO" panose="020F0600000000000000" pitchFamily="50" charset="-128"/>
                <a:ea typeface="HG丸ｺﾞｼｯｸM-PRO" panose="020F0600000000000000" pitchFamily="50" charset="-128"/>
              </a:rPr>
              <a:t>．はじめに</a:t>
            </a:r>
          </a:p>
        </p:txBody>
      </p:sp>
      <p:sp>
        <p:nvSpPr>
          <p:cNvPr id="3" name="サブタイトル 2"/>
          <p:cNvSpPr>
            <a:spLocks noGrp="1"/>
          </p:cNvSpPr>
          <p:nvPr>
            <p:ph type="subTitle" idx="1"/>
          </p:nvPr>
        </p:nvSpPr>
        <p:spPr>
          <a:xfrm>
            <a:off x="0" y="746125"/>
            <a:ext cx="9115425" cy="5734050"/>
          </a:xfrm>
        </p:spPr>
        <p:txBody>
          <a:bodyPr>
            <a:normAutofit fontScale="25000" lnSpcReduction="20000"/>
          </a:bodyPr>
          <a:lstStyle/>
          <a:p>
            <a:pPr algn="l">
              <a:lnSpc>
                <a:spcPct val="120000"/>
              </a:lnSpc>
              <a:buFont typeface="Arial" charset="0"/>
              <a:buNone/>
              <a:defRPr/>
            </a:pPr>
            <a:r>
              <a:rPr lang="ja-JP" altLang="en-US" sz="2900" dirty="0" smtClean="0"/>
              <a:t>　</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大阪府立国際会議場は、</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2000</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4</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月にオープンして以来、大規模な国際会議や企業の展示会、コンサートなど多くの方々にご利用をいただいております。</a:t>
            </a: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endParaRPr lang="en-US" altLang="ja-JP" sz="5600" b="1" dirty="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　当社は、開館以来この国際会議場の運営に</a:t>
            </a:r>
            <a:r>
              <a:rPr lang="ja-JP" altLang="en-US" sz="5600" b="1" dirty="0">
                <a:solidFill>
                  <a:schemeClr val="tx1"/>
                </a:solidFill>
                <a:latin typeface="HG丸ｺﾞｼｯｸM-PRO" panose="020F0600000000000000" pitchFamily="50" charset="-128"/>
                <a:ea typeface="HG丸ｺﾞｼｯｸM-PRO" panose="020F0600000000000000" pitchFamily="50" charset="-128"/>
              </a:rPr>
              <a:t>携わり</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、大阪府から公募により指定管理者の指定をいただいた</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2014</a:t>
            </a:r>
            <a:r>
              <a:rPr lang="ja-JP" altLang="en-US" sz="5600" b="1" dirty="0">
                <a:solidFill>
                  <a:schemeClr val="tx1"/>
                </a:solidFill>
                <a:latin typeface="HG丸ｺﾞｼｯｸM-PRO" panose="020F0600000000000000" pitchFamily="50" charset="-128"/>
                <a:ea typeface="HG丸ｺﾞｼｯｸM-PRO" panose="020F0600000000000000" pitchFamily="50" charset="-128"/>
              </a:rPr>
              <a:t>年度から</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は、「中期経営計画≪平成</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26</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年度～平成</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30</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度≫」に基づき、①国際会議の誘致力の強化、②利用者満足度の向上、③施設・設備の長寿命化と機能向上を基本方針とし、大阪の発展と国際化に貢献するとともに、収益性の向上に取り組んでまいりました。おかげさまで、国際会議の開催件数は、計画期間の各年度において、すべて目標値を超過達成し、また、</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2016</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年度には黒字化の目標を</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年前倒しで達成することができました。</a:t>
            </a: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　今日、</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MICE</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のもつ社会経済的な意義が広く認知され、</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MICE</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をめぐり、国内はもとより世界の諸都市が競争を繰り広げています。大阪においても、</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2025</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年を目標年次とする「大阪における</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MICE</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推進方針」が、</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2017</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3</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月に、大阪府・市、経済団体等で合意され、オール大阪での</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MICE</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推進の取組みが始まっています。</a:t>
            </a: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　このたび、大阪府から</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2019</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年度から</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2028</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年度の当会議場の指定管理者に選定いただいたことを踏まえ</a:t>
            </a:r>
            <a:r>
              <a:rPr lang="ja-JP" altLang="en-US" sz="5600" b="1" smtClean="0">
                <a:solidFill>
                  <a:schemeClr val="tx1"/>
                </a:solidFill>
                <a:latin typeface="HG丸ｺﾞｼｯｸM-PRO" panose="020F0600000000000000" pitchFamily="50" charset="-128"/>
                <a:ea typeface="HG丸ｺﾞｼｯｸM-PRO" panose="020F0600000000000000" pitchFamily="50" charset="-128"/>
              </a:rPr>
              <a:t>、当施設の</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設立目的である国際会議等の誘致・開催を通じて大阪の産業振興や地域活性化に貢献するため、オール大阪の</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MICE</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推進体制の中で最大限その役割を果たすとともに、会社が安定した経営が持続できるよう、新しい中長期経営計画を策定いたしました。</a:t>
            </a: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r>
              <a:rPr lang="ja-JP" altLang="en-US" sz="5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当社といたしましては、これまでの実績を踏まえながら、将来にわたって、この新しい計画に基づき、大阪府立国際会議場の指定管理者として、大阪の国際化と地域の産業・文化の振興のため尽力してまいる所存です。</a:t>
            </a: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2019</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年３月</a:t>
            </a:r>
            <a:endParaRPr lang="en-US" altLang="ja-JP" sz="5600" b="1" dirty="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　　　　　　　　　　　　　　　　　　　　　　　　　　　　　　　　　　　　　　株式会社大阪</a:t>
            </a:r>
            <a:r>
              <a:rPr lang="ja-JP" altLang="en-US" sz="5600" b="1" dirty="0">
                <a:solidFill>
                  <a:schemeClr val="tx1"/>
                </a:solidFill>
                <a:latin typeface="HG丸ｺﾞｼｯｸM-PRO" panose="020F0600000000000000" pitchFamily="50" charset="-128"/>
                <a:ea typeface="HG丸ｺﾞｼｯｸM-PRO" panose="020F0600000000000000" pitchFamily="50" charset="-128"/>
              </a:rPr>
              <a:t>国際</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会議場</a:t>
            </a:r>
            <a:endParaRPr lang="en-US" altLang="ja-JP" sz="5600" b="1" dirty="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5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　　　　　　代表取締役　福島　伸一</a:t>
            </a: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buFont typeface="Arial" charset="0"/>
              <a:buNone/>
              <a:defRPr/>
            </a:pPr>
            <a:endParaRPr lang="en-US" altLang="ja-JP" sz="3400" b="1" dirty="0">
              <a:solidFill>
                <a:schemeClr val="tx1"/>
              </a:solidFill>
            </a:endParaRPr>
          </a:p>
          <a:p>
            <a:pPr algn="l">
              <a:buFont typeface="Arial" charset="0"/>
              <a:buNone/>
              <a:defRPr/>
            </a:pPr>
            <a:r>
              <a:rPr lang="ja-JP" altLang="en-US" sz="1600" b="1" dirty="0" smtClean="0">
                <a:solidFill>
                  <a:schemeClr val="tx1"/>
                </a:solidFill>
              </a:rPr>
              <a:t>　</a:t>
            </a:r>
            <a:endParaRPr lang="en-US" altLang="ja-JP" sz="1600" b="1" dirty="0" smtClean="0">
              <a:solidFill>
                <a:schemeClr val="tx1"/>
              </a:solidFill>
            </a:endParaRPr>
          </a:p>
          <a:p>
            <a:pPr algn="l">
              <a:buFont typeface="Arial" charset="0"/>
              <a:buNone/>
              <a:defRPr/>
            </a:pPr>
            <a:endParaRPr lang="en-US" altLang="ja-JP" sz="1600" b="1" dirty="0">
              <a:solidFill>
                <a:schemeClr val="tx1"/>
              </a:solidFill>
            </a:endParaRPr>
          </a:p>
          <a:p>
            <a:pPr algn="l">
              <a:buFont typeface="Arial" charset="0"/>
              <a:buNone/>
              <a:defRPr/>
            </a:pPr>
            <a:endParaRPr lang="en-US" altLang="ja-JP" sz="1600" b="1" dirty="0" smtClean="0">
              <a:solidFill>
                <a:schemeClr val="tx1"/>
              </a:solidFill>
            </a:endParaRPr>
          </a:p>
        </p:txBody>
      </p:sp>
      <p:sp>
        <p:nvSpPr>
          <p:cNvPr id="7172" name="テキスト ボックス 1"/>
          <p:cNvSpPr txBox="1">
            <a:spLocks noChangeArrowheads="1"/>
          </p:cNvSpPr>
          <p:nvPr/>
        </p:nvSpPr>
        <p:spPr bwMode="auto">
          <a:xfrm>
            <a:off x="8675688" y="6480175"/>
            <a:ext cx="439737" cy="369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1</a:t>
            </a:r>
            <a:endParaRPr lang="ja-JP" altLang="en-US" sz="1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正方形/長方形 4"/>
          <p:cNvSpPr>
            <a:spLocks noChangeArrowheads="1"/>
          </p:cNvSpPr>
          <p:nvPr/>
        </p:nvSpPr>
        <p:spPr bwMode="auto">
          <a:xfrm>
            <a:off x="1258888" y="735013"/>
            <a:ext cx="777716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800" dirty="0">
                <a:solidFill>
                  <a:srgbClr val="000000"/>
                </a:solidFill>
              </a:rPr>
              <a:t>④ワークライフバランスへの配慮</a:t>
            </a:r>
            <a:endParaRPr lang="en-US" altLang="ja-JP" sz="1800" dirty="0">
              <a:solidFill>
                <a:srgbClr val="000000"/>
              </a:solidFill>
            </a:endParaRPr>
          </a:p>
          <a:p>
            <a:pPr eaLnBrk="1" hangingPunct="1">
              <a:spcBef>
                <a:spcPct val="0"/>
              </a:spcBef>
              <a:buFont typeface="Arial" panose="020B0604020202020204" pitchFamily="34" charset="0"/>
              <a:buNone/>
            </a:pPr>
            <a:r>
              <a:rPr lang="ja-JP" altLang="en-US" sz="1800" dirty="0">
                <a:solidFill>
                  <a:srgbClr val="000000"/>
                </a:solidFill>
              </a:rPr>
              <a:t>　　　　　・１か月単位の変形労働制</a:t>
            </a:r>
            <a:endParaRPr lang="en-US" altLang="ja-JP" sz="1800" dirty="0">
              <a:solidFill>
                <a:srgbClr val="000000"/>
              </a:solidFill>
            </a:endParaRPr>
          </a:p>
          <a:p>
            <a:pPr eaLnBrk="1" hangingPunct="1">
              <a:spcBef>
                <a:spcPct val="0"/>
              </a:spcBef>
              <a:buFont typeface="Arial" panose="020B0604020202020204" pitchFamily="34" charset="0"/>
              <a:buNone/>
            </a:pPr>
            <a:r>
              <a:rPr lang="ja-JP" altLang="en-US" sz="1800" dirty="0">
                <a:solidFill>
                  <a:srgbClr val="000000"/>
                </a:solidFill>
              </a:rPr>
              <a:t>　　　　　・早朝、夜間業務の外部委託</a:t>
            </a:r>
            <a:endParaRPr lang="en-US" altLang="ja-JP" sz="1800" dirty="0">
              <a:solidFill>
                <a:srgbClr val="000000"/>
              </a:solidFill>
            </a:endParaRPr>
          </a:p>
          <a:p>
            <a:pPr eaLnBrk="1" hangingPunct="1">
              <a:spcBef>
                <a:spcPct val="0"/>
              </a:spcBef>
              <a:buFont typeface="Arial" panose="020B0604020202020204" pitchFamily="34" charset="0"/>
              <a:buNone/>
            </a:pPr>
            <a:r>
              <a:rPr lang="ja-JP" altLang="en-US" sz="1800" dirty="0" smtClean="0"/>
              <a:t>⑤</a:t>
            </a:r>
            <a:r>
              <a:rPr lang="ja-JP" altLang="en-US" sz="1800" dirty="0"/>
              <a:t>働き甲斐のある職場</a:t>
            </a:r>
            <a:endParaRPr lang="en-US" altLang="ja-JP" sz="1800" dirty="0"/>
          </a:p>
          <a:p>
            <a:pPr eaLnBrk="1" hangingPunct="1">
              <a:spcBef>
                <a:spcPct val="0"/>
              </a:spcBef>
              <a:buFontTx/>
              <a:buNone/>
            </a:pPr>
            <a:r>
              <a:rPr lang="ja-JP" altLang="en-US" sz="1800" dirty="0"/>
              <a:t>　　　　　・シニア層の活用（６５歳までの雇用など）</a:t>
            </a:r>
            <a:endParaRPr lang="en-US" altLang="ja-JP" sz="1800" dirty="0"/>
          </a:p>
          <a:p>
            <a:pPr eaLnBrk="1" hangingPunct="1">
              <a:spcBef>
                <a:spcPct val="0"/>
              </a:spcBef>
              <a:buFontTx/>
              <a:buNone/>
            </a:pPr>
            <a:r>
              <a:rPr lang="ja-JP" altLang="en-US" sz="1800" dirty="0"/>
              <a:t>　　　　　・派遣社員、契約社員の活用と労働条件等の改善</a:t>
            </a:r>
            <a:endParaRPr lang="en-US" altLang="ja-JP" sz="1800" dirty="0"/>
          </a:p>
          <a:p>
            <a:pPr eaLnBrk="1" hangingPunct="1">
              <a:spcBef>
                <a:spcPct val="0"/>
              </a:spcBef>
              <a:buFont typeface="Arial" panose="020B0604020202020204" pitchFamily="34" charset="0"/>
              <a:buNone/>
            </a:pPr>
            <a:r>
              <a:rPr lang="ja-JP" altLang="en-US" sz="1800" dirty="0"/>
              <a:t>⑥社員の健康づくり</a:t>
            </a:r>
            <a:endParaRPr lang="en-US" altLang="ja-JP" sz="1800" dirty="0"/>
          </a:p>
          <a:p>
            <a:pPr eaLnBrk="1" hangingPunct="1">
              <a:spcBef>
                <a:spcPct val="0"/>
              </a:spcBef>
              <a:buFont typeface="Arial" panose="020B0604020202020204" pitchFamily="34" charset="0"/>
              <a:buNone/>
            </a:pPr>
            <a:r>
              <a:rPr lang="ja-JP" altLang="en-US" sz="1800" dirty="0"/>
              <a:t>　　　　 ・人間ドック（全額会社負担）に加えてストレスチェックを導入（</a:t>
            </a:r>
            <a:r>
              <a:rPr lang="en-US" altLang="ja-JP" sz="1800" dirty="0"/>
              <a:t>2019.4</a:t>
            </a:r>
            <a:r>
              <a:rPr lang="ja-JP" altLang="en-US" sz="1800" dirty="0"/>
              <a:t>～） ⑦明るく風通しの良い職場</a:t>
            </a:r>
            <a:endParaRPr lang="en-US" altLang="ja-JP" sz="1800" dirty="0"/>
          </a:p>
          <a:p>
            <a:pPr eaLnBrk="1" hangingPunct="1">
              <a:spcBef>
                <a:spcPct val="0"/>
              </a:spcBef>
              <a:buFontTx/>
              <a:buNone/>
            </a:pPr>
            <a:r>
              <a:rPr lang="ja-JP" altLang="en-US" sz="1800" dirty="0"/>
              <a:t>　　      ・パワハラ、セクハラを許さない職場</a:t>
            </a:r>
            <a:endParaRPr lang="en-US" altLang="ja-JP" sz="1800" dirty="0"/>
          </a:p>
          <a:p>
            <a:pPr eaLnBrk="1" hangingPunct="1">
              <a:spcBef>
                <a:spcPct val="0"/>
              </a:spcBef>
              <a:buFontTx/>
              <a:buNone/>
            </a:pPr>
            <a:r>
              <a:rPr lang="ja-JP" altLang="en-US" sz="1800" dirty="0"/>
              <a:t>　　　　・人権啓発研修の継続実施</a:t>
            </a:r>
            <a:endParaRPr lang="en-US" altLang="ja-JP" sz="1800" dirty="0"/>
          </a:p>
          <a:p>
            <a:pPr eaLnBrk="1" hangingPunct="1">
              <a:spcBef>
                <a:spcPct val="0"/>
              </a:spcBef>
              <a:buFontTx/>
              <a:buNone/>
            </a:pPr>
            <a:r>
              <a:rPr lang="ja-JP" altLang="en-US" sz="1800" dirty="0"/>
              <a:t>　　　　・社内リレーションの促進</a:t>
            </a:r>
            <a:endParaRPr lang="en-US" altLang="ja-JP" sz="1800" dirty="0"/>
          </a:p>
          <a:p>
            <a:pPr eaLnBrk="1" hangingPunct="1">
              <a:spcBef>
                <a:spcPct val="0"/>
              </a:spcBef>
              <a:buFontTx/>
              <a:buNone/>
            </a:pPr>
            <a:r>
              <a:rPr lang="ja-JP" altLang="en-US" sz="1800" dirty="0"/>
              <a:t>　　　　　　リクレーション活動等を通じて仕事以外での社員間のコミュニケー</a:t>
            </a:r>
            <a:endParaRPr lang="en-US" altLang="ja-JP" sz="1800" dirty="0"/>
          </a:p>
          <a:p>
            <a:pPr eaLnBrk="1" hangingPunct="1">
              <a:spcBef>
                <a:spcPct val="0"/>
              </a:spcBef>
              <a:buFontTx/>
              <a:buNone/>
            </a:pPr>
            <a:r>
              <a:rPr lang="ja-JP" altLang="en-US" sz="1800" dirty="0"/>
              <a:t>　　　　　　ション活動を</a:t>
            </a:r>
            <a:r>
              <a:rPr lang="ja-JP" altLang="en-US" sz="1800" dirty="0" smtClean="0"/>
              <a:t>サポート</a:t>
            </a:r>
            <a:endParaRPr lang="en-US" altLang="ja-JP" sz="2400" dirty="0"/>
          </a:p>
        </p:txBody>
      </p:sp>
      <p:sp>
        <p:nvSpPr>
          <p:cNvPr id="54275"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a:solidFill>
                  <a:schemeClr val="bg1"/>
                </a:solidFill>
                <a:latin typeface="HG丸ｺﾞｼｯｸM-PRO" panose="020F0600000000000000" pitchFamily="50" charset="-128"/>
                <a:ea typeface="HG丸ｺﾞｼｯｸM-PRO" panose="020F0600000000000000" pitchFamily="50" charset="-128"/>
              </a:rPr>
              <a:t>4-</a:t>
            </a:r>
            <a:r>
              <a:rPr lang="ja-JP" altLang="en-US" sz="2800" b="1">
                <a:solidFill>
                  <a:schemeClr val="bg1"/>
                </a:solidFill>
                <a:latin typeface="HG丸ｺﾞｼｯｸM-PRO" panose="020F0600000000000000" pitchFamily="50" charset="-128"/>
                <a:ea typeface="HG丸ｺﾞｼｯｸM-PRO" panose="020F0600000000000000" pitchFamily="50" charset="-128"/>
              </a:rPr>
              <a:t>ⓐ．人材</a:t>
            </a:r>
            <a:r>
              <a:rPr lang="ja-JP" altLang="en-US" sz="2800" b="1">
                <a:solidFill>
                  <a:srgbClr val="FFFFFF"/>
                </a:solidFill>
                <a:latin typeface="HG丸ｺﾞｼｯｸM-PRO" panose="020F0600000000000000" pitchFamily="50" charset="-128"/>
                <a:ea typeface="HG丸ｺﾞｼｯｸM-PRO" panose="020F0600000000000000" pitchFamily="50" charset="-128"/>
              </a:rPr>
              <a:t>確保</a:t>
            </a:r>
            <a:r>
              <a:rPr lang="ja-JP" altLang="en-US" sz="2800" b="1">
                <a:solidFill>
                  <a:schemeClr val="bg1"/>
                </a:solidFill>
                <a:latin typeface="HG丸ｺﾞｼｯｸM-PRO" panose="020F0600000000000000" pitchFamily="50" charset="-128"/>
                <a:ea typeface="HG丸ｺﾞｼｯｸM-PRO" panose="020F0600000000000000" pitchFamily="50" charset="-128"/>
              </a:rPr>
              <a:t>・育成</a:t>
            </a:r>
            <a:r>
              <a:rPr lang="ja-JP" altLang="en-US" sz="1800" b="1">
                <a:solidFill>
                  <a:schemeClr val="bg1"/>
                </a:solidFill>
                <a:latin typeface="HG丸ｺﾞｼｯｸM-PRO" panose="020F0600000000000000" pitchFamily="50" charset="-128"/>
                <a:ea typeface="HG丸ｺﾞｼｯｸM-PRO" panose="020F0600000000000000" pitchFamily="50" charset="-128"/>
              </a:rPr>
              <a:t>（</a:t>
            </a:r>
            <a:r>
              <a:rPr lang="en-US" altLang="ja-JP" sz="1800" b="1">
                <a:solidFill>
                  <a:schemeClr val="bg1"/>
                </a:solidFill>
                <a:latin typeface="HG丸ｺﾞｼｯｸM-PRO" panose="020F0600000000000000" pitchFamily="50" charset="-128"/>
                <a:ea typeface="HG丸ｺﾞｼｯｸM-PRO" panose="020F0600000000000000" pitchFamily="50" charset="-128"/>
              </a:rPr>
              <a:t>2/2</a:t>
            </a:r>
            <a:r>
              <a:rPr lang="ja-JP" altLang="en-US" sz="1800" b="1">
                <a:solidFill>
                  <a:schemeClr val="bg1"/>
                </a:solidFill>
                <a:latin typeface="HG丸ｺﾞｼｯｸM-PRO" panose="020F0600000000000000" pitchFamily="50" charset="-128"/>
                <a:ea typeface="HG丸ｺﾞｼｯｸM-PRO" panose="020F0600000000000000" pitchFamily="50" charset="-128"/>
              </a:rPr>
              <a:t>）</a:t>
            </a:r>
            <a:endParaRPr lang="ja-JP" altLang="en-US" sz="2800" b="1">
              <a:solidFill>
                <a:schemeClr val="bg1"/>
              </a:solidFill>
              <a:latin typeface="HG丸ｺﾞｼｯｸM-PRO" panose="020F0600000000000000" pitchFamily="50" charset="-128"/>
              <a:ea typeface="HG丸ｺﾞｼｯｸM-PRO" panose="020F0600000000000000" pitchFamily="50" charset="-128"/>
            </a:endParaRPr>
          </a:p>
        </p:txBody>
      </p:sp>
      <p:sp>
        <p:nvSpPr>
          <p:cNvPr id="54276"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28</a:t>
            </a:r>
            <a:endParaRPr lang="ja-JP" altLang="en-US" sz="1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a:solidFill>
                  <a:srgbClr val="FFFFFF"/>
                </a:solidFill>
                <a:latin typeface="HG丸ｺﾞｼｯｸM-PRO" panose="020F0600000000000000" pitchFamily="50" charset="-128"/>
                <a:ea typeface="HG丸ｺﾞｼｯｸM-PRO" panose="020F0600000000000000" pitchFamily="50" charset="-128"/>
              </a:rPr>
              <a:t>4-</a:t>
            </a:r>
            <a:r>
              <a:rPr lang="ja-JP" altLang="en-US" sz="2800" b="1">
                <a:solidFill>
                  <a:srgbClr val="FFFFFF"/>
                </a:solidFill>
                <a:latin typeface="HG丸ｺﾞｼｯｸM-PRO" panose="020F0600000000000000" pitchFamily="50" charset="-128"/>
                <a:ea typeface="HG丸ｺﾞｼｯｸM-PRO" panose="020F0600000000000000" pitchFamily="50" charset="-128"/>
              </a:rPr>
              <a:t>ⓑ．地域社会との共生</a:t>
            </a:r>
            <a:r>
              <a:rPr lang="ja-JP" altLang="en-US" sz="1800" b="1">
                <a:solidFill>
                  <a:srgbClr val="FFFFFF"/>
                </a:solidFill>
                <a:latin typeface="HG丸ｺﾞｼｯｸM-PRO" panose="020F0600000000000000" pitchFamily="50" charset="-128"/>
                <a:ea typeface="HG丸ｺﾞｼｯｸM-PRO" panose="020F0600000000000000" pitchFamily="50" charset="-128"/>
              </a:rPr>
              <a:t>（</a:t>
            </a:r>
            <a:r>
              <a:rPr lang="en-US" altLang="ja-JP" sz="1800" b="1">
                <a:solidFill>
                  <a:srgbClr val="FFFFFF"/>
                </a:solidFill>
                <a:latin typeface="HG丸ｺﾞｼｯｸM-PRO" panose="020F0600000000000000" pitchFamily="50" charset="-128"/>
                <a:ea typeface="HG丸ｺﾞｼｯｸM-PRO" panose="020F0600000000000000" pitchFamily="50" charset="-128"/>
              </a:rPr>
              <a:t>1/2</a:t>
            </a:r>
            <a:r>
              <a:rPr lang="ja-JP" altLang="en-US" sz="1800" b="1">
                <a:solidFill>
                  <a:srgbClr val="FFFFFF"/>
                </a:solidFill>
                <a:latin typeface="HG丸ｺﾞｼｯｸM-PRO" panose="020F0600000000000000" pitchFamily="50" charset="-128"/>
                <a:ea typeface="HG丸ｺﾞｼｯｸM-PRO" panose="020F0600000000000000" pitchFamily="50" charset="-128"/>
              </a:rPr>
              <a:t>）</a:t>
            </a:r>
            <a:endParaRPr lang="ja-JP" altLang="en-US" sz="2800" b="1">
              <a:solidFill>
                <a:srgbClr val="FFFFFF"/>
              </a:solidFill>
              <a:latin typeface="HG丸ｺﾞｼｯｸM-PRO" panose="020F0600000000000000" pitchFamily="50" charset="-128"/>
              <a:ea typeface="HG丸ｺﾞｼｯｸM-PRO" panose="020F0600000000000000" pitchFamily="50" charset="-128"/>
            </a:endParaRPr>
          </a:p>
        </p:txBody>
      </p:sp>
      <p:sp>
        <p:nvSpPr>
          <p:cNvPr id="55299"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29</a:t>
            </a:r>
            <a:endParaRPr lang="ja-JP" altLang="en-US" sz="1800">
              <a:solidFill>
                <a:srgbClr val="000000"/>
              </a:solidFill>
            </a:endParaRPr>
          </a:p>
        </p:txBody>
      </p:sp>
      <p:sp>
        <p:nvSpPr>
          <p:cNvPr id="50180" name="正方形/長方形 1"/>
          <p:cNvSpPr>
            <a:spLocks noChangeArrowheads="1"/>
          </p:cNvSpPr>
          <p:nvPr/>
        </p:nvSpPr>
        <p:spPr bwMode="auto">
          <a:xfrm>
            <a:off x="250825" y="620713"/>
            <a:ext cx="8713788"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000" dirty="0" smtClean="0">
                <a:solidFill>
                  <a:srgbClr val="000000"/>
                </a:solidFill>
              </a:rPr>
              <a:t>（１）目標と課題</a:t>
            </a:r>
            <a:endParaRPr lang="en-US" altLang="ja-JP" sz="2000" dirty="0" smtClean="0">
              <a:solidFill>
                <a:srgbClr val="000000"/>
              </a:solidFill>
            </a:endParaRPr>
          </a:p>
          <a:p>
            <a:pPr algn="just">
              <a:lnSpc>
                <a:spcPts val="1700"/>
              </a:lnSpc>
              <a:spcAft>
                <a:spcPts val="0"/>
              </a:spcAft>
              <a:buFont typeface="Arial" panose="020B0604020202020204" pitchFamily="34" charset="0"/>
              <a:buNone/>
              <a:defRPr/>
            </a:pPr>
            <a:r>
              <a:rPr lang="ja-JP" altLang="en-US" sz="2000" dirty="0" smtClean="0">
                <a:solidFill>
                  <a:srgbClr val="000000"/>
                </a:solidFill>
              </a:rPr>
              <a:t>　　</a:t>
            </a:r>
            <a:r>
              <a:rPr lang="ja-JP" altLang="ja-JP" sz="1800" kern="100" spc="30" dirty="0" smtClean="0">
                <a:latin typeface="+mj-ea"/>
                <a:ea typeface="+mj-ea"/>
                <a:cs typeface="Times New Roman" panose="02020603050405020304" pitchFamily="18" charset="0"/>
              </a:rPr>
              <a:t>大阪の歴史と文化ゾーンとして、また水の都大阪の中心地として栄えてきた</a:t>
            </a:r>
            <a:r>
              <a:rPr lang="ja-JP" altLang="ja-JP" sz="1800" kern="100" dirty="0" smtClean="0">
                <a:latin typeface="+mj-ea"/>
                <a:ea typeface="+mj-ea"/>
                <a:cs typeface="Times New Roman" panose="02020603050405020304" pitchFamily="18" charset="0"/>
              </a:rPr>
              <a:t>大阪・</a:t>
            </a:r>
            <a:endParaRPr lang="en-US" altLang="ja-JP" sz="1800" kern="100" dirty="0" smtClean="0">
              <a:latin typeface="+mj-ea"/>
              <a:ea typeface="+mj-ea"/>
              <a:cs typeface="Times New Roman" panose="02020603050405020304" pitchFamily="18" charset="0"/>
            </a:endParaRPr>
          </a:p>
          <a:p>
            <a:pPr algn="just">
              <a:lnSpc>
                <a:spcPts val="1700"/>
              </a:lnSpc>
              <a:spcAft>
                <a:spcPts val="0"/>
              </a:spcAft>
              <a:buFont typeface="Arial" panose="020B0604020202020204" pitchFamily="34" charset="0"/>
              <a:buNone/>
              <a:defRPr/>
            </a:pPr>
            <a:r>
              <a:rPr lang="ja-JP" altLang="en-US" sz="1800" kern="100" dirty="0" smtClean="0">
                <a:latin typeface="+mj-ea"/>
                <a:ea typeface="+mj-ea"/>
                <a:cs typeface="Times New Roman" panose="02020603050405020304" pitchFamily="18" charset="0"/>
              </a:rPr>
              <a:t>　</a:t>
            </a:r>
            <a:r>
              <a:rPr lang="ja-JP" altLang="ja-JP" sz="1800" kern="100" dirty="0" smtClean="0">
                <a:latin typeface="+mj-ea"/>
                <a:ea typeface="+mj-ea"/>
                <a:cs typeface="Times New Roman" panose="02020603050405020304" pitchFamily="18" charset="0"/>
              </a:rPr>
              <a:t>中之島に位置する当社のメリットを最大限に活かし、</a:t>
            </a:r>
            <a:r>
              <a:rPr lang="en-US" altLang="ja-JP" sz="1800" kern="100" dirty="0" smtClean="0">
                <a:latin typeface="+mj-ea"/>
                <a:ea typeface="+mj-ea"/>
                <a:cs typeface="Times New Roman" panose="02020603050405020304" pitchFamily="18" charset="0"/>
              </a:rPr>
              <a:t>MICE</a:t>
            </a:r>
            <a:r>
              <a:rPr lang="ja-JP" altLang="ja-JP" sz="1800" kern="100" dirty="0" smtClean="0">
                <a:latin typeface="+mj-ea"/>
                <a:ea typeface="+mj-ea"/>
                <a:cs typeface="Times New Roman" panose="02020603050405020304" pitchFamily="18" charset="0"/>
              </a:rPr>
              <a:t>事業を展開する</a:t>
            </a:r>
            <a:r>
              <a:rPr lang="ja-JP" altLang="ja-JP" sz="1800" kern="100" spc="30" dirty="0" smtClean="0">
                <a:latin typeface="+mj-ea"/>
                <a:ea typeface="+mj-ea"/>
                <a:cs typeface="Times New Roman" panose="02020603050405020304" pitchFamily="18" charset="0"/>
              </a:rPr>
              <a:t>とともに、</a:t>
            </a:r>
            <a:endParaRPr lang="en-US" altLang="ja-JP" sz="1800" kern="100" spc="30" dirty="0" smtClean="0">
              <a:latin typeface="+mj-ea"/>
              <a:ea typeface="+mj-ea"/>
              <a:cs typeface="Times New Roman" panose="02020603050405020304" pitchFamily="18" charset="0"/>
            </a:endParaRPr>
          </a:p>
          <a:p>
            <a:pPr algn="just">
              <a:lnSpc>
                <a:spcPts val="1700"/>
              </a:lnSpc>
              <a:spcAft>
                <a:spcPts val="0"/>
              </a:spcAft>
              <a:buFont typeface="Arial" panose="020B0604020202020204" pitchFamily="34" charset="0"/>
              <a:buNone/>
              <a:defRPr/>
            </a:pPr>
            <a:r>
              <a:rPr lang="ja-JP" altLang="en-US" sz="1800" kern="100" spc="30" dirty="0" smtClean="0">
                <a:latin typeface="+mj-ea"/>
                <a:ea typeface="+mj-ea"/>
                <a:cs typeface="Times New Roman" panose="02020603050405020304" pitchFamily="18" charset="0"/>
              </a:rPr>
              <a:t>　</a:t>
            </a:r>
            <a:r>
              <a:rPr lang="ja-JP" altLang="ja-JP" sz="1800" kern="100" spc="30" dirty="0" smtClean="0">
                <a:latin typeface="+mj-ea"/>
                <a:ea typeface="+mj-ea"/>
                <a:cs typeface="Times New Roman" panose="02020603050405020304" pitchFamily="18" charset="0"/>
              </a:rPr>
              <a:t>中之島の企業市民として、</a:t>
            </a:r>
            <a:r>
              <a:rPr lang="en-US" altLang="ja-JP" sz="1800" kern="100" spc="30" dirty="0" smtClean="0">
                <a:latin typeface="+mj-ea"/>
                <a:ea typeface="+mj-ea"/>
                <a:cs typeface="Times New Roman" panose="02020603050405020304" pitchFamily="18" charset="0"/>
                <a:sym typeface="ＭＳ 明朝" panose="02020609040205080304" pitchFamily="17" charset="-128"/>
              </a:rPr>
              <a:t>①</a:t>
            </a:r>
            <a:r>
              <a:rPr lang="en-US" altLang="ja-JP" sz="1800" kern="100" spc="30" dirty="0" smtClean="0">
                <a:latin typeface="+mj-ea"/>
                <a:ea typeface="+mj-ea"/>
                <a:cs typeface="Times New Roman" panose="02020603050405020304" pitchFamily="18" charset="0"/>
              </a:rPr>
              <a:t> </a:t>
            </a:r>
            <a:r>
              <a:rPr lang="ja-JP" altLang="ja-JP" sz="1800" kern="100" spc="30" dirty="0" smtClean="0">
                <a:latin typeface="+mj-ea"/>
                <a:ea typeface="+mj-ea"/>
                <a:cs typeface="Times New Roman" panose="02020603050405020304" pitchFamily="18" charset="0"/>
              </a:rPr>
              <a:t>地域との共生、</a:t>
            </a:r>
            <a:r>
              <a:rPr lang="en-US" altLang="ja-JP" sz="1800" kern="100" spc="30" dirty="0" smtClean="0">
                <a:latin typeface="+mj-ea"/>
                <a:ea typeface="+mj-ea"/>
                <a:cs typeface="Times New Roman" panose="02020603050405020304" pitchFamily="18" charset="0"/>
                <a:sym typeface="ＭＳ 明朝" panose="02020609040205080304" pitchFamily="17" charset="-128"/>
              </a:rPr>
              <a:t>②</a:t>
            </a:r>
            <a:r>
              <a:rPr lang="en-US" altLang="ja-JP" sz="1800" kern="100" spc="30" dirty="0" smtClean="0">
                <a:latin typeface="+mj-ea"/>
                <a:ea typeface="+mj-ea"/>
                <a:cs typeface="Times New Roman" panose="02020603050405020304" pitchFamily="18" charset="0"/>
              </a:rPr>
              <a:t> </a:t>
            </a:r>
            <a:r>
              <a:rPr lang="ja-JP" altLang="ja-JP" sz="1800" kern="100" spc="30" dirty="0" smtClean="0">
                <a:latin typeface="+mj-ea"/>
                <a:ea typeface="+mj-ea"/>
                <a:cs typeface="Times New Roman" panose="02020603050405020304" pitchFamily="18" charset="0"/>
              </a:rPr>
              <a:t>水都大阪の推進、</a:t>
            </a:r>
            <a:r>
              <a:rPr lang="en-US" altLang="ja-JP" sz="1800" kern="100" spc="20" dirty="0" smtClean="0">
                <a:latin typeface="+mj-ea"/>
                <a:ea typeface="+mj-ea"/>
                <a:cs typeface="Times New Roman" panose="02020603050405020304" pitchFamily="18" charset="0"/>
                <a:sym typeface="ＭＳ 明朝" panose="02020609040205080304" pitchFamily="17" charset="-128"/>
              </a:rPr>
              <a:t>③</a:t>
            </a:r>
            <a:r>
              <a:rPr lang="en-US" altLang="ja-JP" sz="1800" kern="100" spc="20" dirty="0" smtClean="0">
                <a:latin typeface="+mj-ea"/>
                <a:ea typeface="+mj-ea"/>
                <a:cs typeface="Times New Roman" panose="02020603050405020304" pitchFamily="18" charset="0"/>
              </a:rPr>
              <a:t> </a:t>
            </a:r>
            <a:r>
              <a:rPr lang="ja-JP" altLang="ja-JP" sz="1800" kern="100" spc="20" dirty="0" smtClean="0">
                <a:latin typeface="+mj-ea"/>
                <a:ea typeface="+mj-ea"/>
                <a:cs typeface="Times New Roman" panose="02020603050405020304" pitchFamily="18" charset="0"/>
              </a:rPr>
              <a:t>「中之島</a:t>
            </a:r>
            <a:r>
              <a:rPr lang="en-US" altLang="ja-JP" sz="1800" kern="100" spc="20" dirty="0" smtClean="0">
                <a:latin typeface="+mj-ea"/>
                <a:ea typeface="+mj-ea"/>
                <a:cs typeface="Times New Roman" panose="02020603050405020304" pitchFamily="18" charset="0"/>
              </a:rPr>
              <a:t>MICE</a:t>
            </a:r>
          </a:p>
          <a:p>
            <a:pPr algn="just">
              <a:lnSpc>
                <a:spcPts val="1700"/>
              </a:lnSpc>
              <a:spcAft>
                <a:spcPts val="0"/>
              </a:spcAft>
              <a:buFont typeface="Arial" panose="020B0604020202020204" pitchFamily="34" charset="0"/>
              <a:buNone/>
              <a:defRPr/>
            </a:pPr>
            <a:r>
              <a:rPr lang="ja-JP" altLang="en-US" sz="1800" kern="100" spc="20" dirty="0" smtClean="0">
                <a:latin typeface="+mj-ea"/>
                <a:ea typeface="+mj-ea"/>
                <a:cs typeface="Times New Roman" panose="02020603050405020304" pitchFamily="18" charset="0"/>
              </a:rPr>
              <a:t>　</a:t>
            </a:r>
            <a:r>
              <a:rPr lang="ja-JP" altLang="ja-JP" sz="1800" kern="100" spc="20" dirty="0" smtClean="0">
                <a:latin typeface="+mj-ea"/>
                <a:ea typeface="+mj-ea"/>
                <a:cs typeface="Times New Roman" panose="02020603050405020304" pitchFamily="18" charset="0"/>
              </a:rPr>
              <a:t>アライアンス」での取り組み、</a:t>
            </a:r>
            <a:r>
              <a:rPr lang="en-US" altLang="ja-JP" sz="1800" kern="100" spc="20" dirty="0" smtClean="0">
                <a:latin typeface="+mj-ea"/>
                <a:ea typeface="+mj-ea"/>
                <a:cs typeface="Times New Roman" panose="02020603050405020304" pitchFamily="18" charset="0"/>
                <a:sym typeface="ＭＳ 明朝" panose="02020609040205080304" pitchFamily="17" charset="-128"/>
              </a:rPr>
              <a:t>④</a:t>
            </a:r>
            <a:r>
              <a:rPr lang="en-US" altLang="ja-JP" sz="1800" kern="100" spc="20" dirty="0" smtClean="0">
                <a:latin typeface="+mj-ea"/>
                <a:ea typeface="+mj-ea"/>
                <a:cs typeface="Times New Roman" panose="02020603050405020304" pitchFamily="18" charset="0"/>
              </a:rPr>
              <a:t> </a:t>
            </a:r>
            <a:r>
              <a:rPr lang="ja-JP" altLang="ja-JP" sz="1800" kern="100" spc="20" dirty="0" smtClean="0">
                <a:latin typeface="+mj-ea"/>
                <a:ea typeface="+mj-ea"/>
                <a:cs typeface="Times New Roman" panose="02020603050405020304" pitchFamily="18" charset="0"/>
              </a:rPr>
              <a:t>次世代育成の支援</a:t>
            </a:r>
            <a:r>
              <a:rPr lang="ja-JP" altLang="en-US" sz="1800" kern="100" spc="20" dirty="0" smtClean="0">
                <a:latin typeface="+mj-ea"/>
                <a:ea typeface="+mj-ea"/>
                <a:cs typeface="Times New Roman" panose="02020603050405020304" pitchFamily="18" charset="0"/>
              </a:rPr>
              <a:t>　</a:t>
            </a:r>
            <a:r>
              <a:rPr lang="ja-JP" altLang="ja-JP" sz="1800" kern="100" spc="20" dirty="0" smtClean="0">
                <a:latin typeface="+mj-ea"/>
                <a:ea typeface="+mj-ea"/>
                <a:cs typeface="Times New Roman" panose="02020603050405020304" pitchFamily="18" charset="0"/>
              </a:rPr>
              <a:t>により中之島ブランドの向上に</a:t>
            </a:r>
            <a:endParaRPr lang="en-US" altLang="ja-JP" sz="1800" kern="100" spc="20" dirty="0" smtClean="0">
              <a:latin typeface="+mj-ea"/>
              <a:ea typeface="+mj-ea"/>
              <a:cs typeface="Times New Roman" panose="02020603050405020304" pitchFamily="18" charset="0"/>
            </a:endParaRPr>
          </a:p>
          <a:p>
            <a:pPr algn="just">
              <a:lnSpc>
                <a:spcPts val="1700"/>
              </a:lnSpc>
              <a:spcAft>
                <a:spcPts val="0"/>
              </a:spcAft>
              <a:buFont typeface="Arial" panose="020B0604020202020204" pitchFamily="34" charset="0"/>
              <a:buNone/>
              <a:defRPr/>
            </a:pPr>
            <a:r>
              <a:rPr lang="ja-JP" altLang="en-US" sz="1800" kern="100" spc="20" dirty="0" smtClean="0">
                <a:latin typeface="+mj-ea"/>
                <a:ea typeface="+mj-ea"/>
                <a:cs typeface="Times New Roman" panose="02020603050405020304" pitchFamily="18" charset="0"/>
              </a:rPr>
              <a:t>　</a:t>
            </a:r>
            <a:r>
              <a:rPr lang="ja-JP" altLang="ja-JP" sz="1800" kern="100" spc="20" dirty="0" smtClean="0">
                <a:latin typeface="+mj-ea"/>
                <a:ea typeface="+mj-ea"/>
                <a:cs typeface="Times New Roman" panose="02020603050405020304" pitchFamily="18" charset="0"/>
              </a:rPr>
              <a:t>貢献し、さらに中之島のまちづくりに積極的に参画します</a:t>
            </a:r>
            <a:r>
              <a:rPr lang="ja-JP" altLang="ja-JP" sz="1800" kern="100" dirty="0" smtClean="0">
                <a:latin typeface="+mj-ea"/>
                <a:ea typeface="+mj-ea"/>
                <a:cs typeface="Times New Roman" panose="02020603050405020304" pitchFamily="18" charset="0"/>
              </a:rPr>
              <a:t>。</a:t>
            </a:r>
            <a:endParaRPr lang="ja-JP" altLang="en-US" sz="1800" dirty="0" smtClean="0"/>
          </a:p>
        </p:txBody>
      </p:sp>
      <p:sp>
        <p:nvSpPr>
          <p:cNvPr id="55301" name="テキスト ボックス 1"/>
          <p:cNvSpPr txBox="1">
            <a:spLocks noChangeArrowheads="1"/>
          </p:cNvSpPr>
          <p:nvPr/>
        </p:nvSpPr>
        <p:spPr bwMode="auto">
          <a:xfrm>
            <a:off x="323850" y="2636838"/>
            <a:ext cx="8640763"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t>（２）取組み　</a:t>
            </a:r>
            <a:r>
              <a:rPr lang="en-US" altLang="ja-JP" sz="2000" dirty="0" smtClean="0"/>
              <a:t>―</a:t>
            </a:r>
            <a:r>
              <a:rPr lang="ja-JP" altLang="en-US" sz="2000" dirty="0" smtClean="0"/>
              <a:t>地域</a:t>
            </a:r>
            <a:r>
              <a:rPr lang="ja-JP" altLang="en-US" sz="2000" dirty="0"/>
              <a:t>社会の一員として地域住民とともに地域の発展を</a:t>
            </a:r>
            <a:r>
              <a:rPr lang="ja-JP" altLang="en-US" sz="2000" dirty="0" smtClean="0"/>
              <a:t>担う</a:t>
            </a:r>
            <a:r>
              <a:rPr lang="en-US" altLang="ja-JP" sz="2000" dirty="0" smtClean="0"/>
              <a:t>―</a:t>
            </a:r>
            <a:endParaRPr lang="en-US" altLang="ja-JP" sz="2000" dirty="0"/>
          </a:p>
          <a:p>
            <a:pPr>
              <a:spcBef>
                <a:spcPct val="0"/>
              </a:spcBef>
              <a:buFontTx/>
              <a:buNone/>
            </a:pPr>
            <a:r>
              <a:rPr lang="ja-JP" altLang="en-US" sz="2000" dirty="0"/>
              <a:t>　　①地域貢献のための取組み</a:t>
            </a:r>
            <a:endParaRPr lang="en-US" altLang="ja-JP" sz="2000" dirty="0"/>
          </a:p>
          <a:p>
            <a:pPr>
              <a:spcBef>
                <a:spcPct val="0"/>
              </a:spcBef>
              <a:buFontTx/>
              <a:buNone/>
            </a:pPr>
            <a:r>
              <a:rPr lang="ja-JP" altLang="en-US" sz="2000" dirty="0"/>
              <a:t>　　　</a:t>
            </a:r>
            <a:r>
              <a:rPr lang="ja-JP" altLang="en-US" sz="1800" dirty="0"/>
              <a:t>  ・「中之島なつまつり」、「中之島リバーフェスタ」を近隣企業とともに開催</a:t>
            </a:r>
            <a:endParaRPr lang="en-US" altLang="ja-JP" sz="1800" dirty="0"/>
          </a:p>
          <a:p>
            <a:pPr>
              <a:spcBef>
                <a:spcPct val="0"/>
              </a:spcBef>
              <a:buFontTx/>
              <a:buNone/>
            </a:pPr>
            <a:r>
              <a:rPr lang="ja-JP" altLang="en-US" sz="1800" dirty="0"/>
              <a:t>　　　　・「中之島精霊流し」、「中之島もちつき大会」に参加・協力</a:t>
            </a:r>
            <a:endParaRPr lang="en-US" altLang="ja-JP" sz="1800" dirty="0"/>
          </a:p>
          <a:p>
            <a:pPr>
              <a:spcBef>
                <a:spcPct val="0"/>
              </a:spcBef>
              <a:buFontTx/>
              <a:buNone/>
            </a:pPr>
            <a:r>
              <a:rPr lang="ja-JP" altLang="en-US" sz="1800" dirty="0"/>
              <a:t>　　　　・「水都大阪」推進事業への参画</a:t>
            </a:r>
            <a:endParaRPr lang="en-US" altLang="ja-JP" sz="1800" dirty="0"/>
          </a:p>
          <a:p>
            <a:pPr>
              <a:spcBef>
                <a:spcPct val="0"/>
              </a:spcBef>
              <a:buFontTx/>
              <a:buNone/>
            </a:pPr>
            <a:r>
              <a:rPr lang="ja-JP" altLang="en-US" sz="1800" dirty="0"/>
              <a:t>　　　　・大規模災害時に施設の一部を災害対策に提供</a:t>
            </a:r>
            <a:endParaRPr lang="en-US" altLang="ja-JP" sz="1800" dirty="0"/>
          </a:p>
          <a:p>
            <a:pPr>
              <a:spcBef>
                <a:spcPct val="0"/>
              </a:spcBef>
              <a:buFontTx/>
              <a:buNone/>
            </a:pPr>
            <a:r>
              <a:rPr lang="ja-JP" altLang="en-US" sz="1800" dirty="0"/>
              <a:t>　　　　・「クリエイティブ・アイランド・ラボ中之島」事業への協力</a:t>
            </a:r>
            <a:endParaRPr lang="en-US" altLang="ja-JP" sz="1800" dirty="0"/>
          </a:p>
          <a:p>
            <a:pPr>
              <a:spcBef>
                <a:spcPct val="0"/>
              </a:spcBef>
              <a:buFontTx/>
              <a:buNone/>
            </a:pPr>
            <a:r>
              <a:rPr lang="ja-JP" altLang="en-US" sz="1800" dirty="0"/>
              <a:t>　　　　・「中之島まちみらい協議会」への参画　　　　等</a:t>
            </a:r>
            <a:endParaRPr lang="en-US" altLang="ja-JP" sz="1800" dirty="0"/>
          </a:p>
          <a:p>
            <a:pPr>
              <a:spcBef>
                <a:spcPct val="0"/>
              </a:spcBef>
              <a:buFontTx/>
              <a:buNone/>
            </a:pPr>
            <a:endParaRPr lang="en-US" altLang="ja-JP" sz="1800" dirty="0"/>
          </a:p>
          <a:p>
            <a:pPr>
              <a:spcBef>
                <a:spcPct val="0"/>
              </a:spcBef>
              <a:buFontTx/>
              <a:buNone/>
            </a:pPr>
            <a:r>
              <a:rPr lang="ja-JP" altLang="en-US" sz="2000" dirty="0"/>
              <a:t>　　②文化・芸術振興のための取組み</a:t>
            </a:r>
            <a:endParaRPr lang="en-US" altLang="ja-JP" sz="2000" dirty="0"/>
          </a:p>
          <a:p>
            <a:pPr>
              <a:spcBef>
                <a:spcPct val="0"/>
              </a:spcBef>
              <a:buFontTx/>
              <a:buNone/>
            </a:pPr>
            <a:r>
              <a:rPr lang="ja-JP" altLang="en-US" sz="2000" dirty="0"/>
              <a:t>　　　  </a:t>
            </a:r>
            <a:r>
              <a:rPr lang="ja-JP" altLang="en-US" sz="1800" dirty="0"/>
              <a:t>・「大阪文化芸術フェス」への協力</a:t>
            </a:r>
            <a:endParaRPr lang="en-US" altLang="ja-JP" sz="1800" dirty="0"/>
          </a:p>
          <a:p>
            <a:pPr>
              <a:spcBef>
                <a:spcPct val="0"/>
              </a:spcBef>
              <a:buFontTx/>
              <a:buNone/>
            </a:pPr>
            <a:r>
              <a:rPr lang="ja-JP" altLang="en-US" sz="1800" dirty="0"/>
              <a:t>　　　　・「光の饗宴」、「生きた建築ミュージアムフェスティバル」への参加</a:t>
            </a:r>
            <a:endParaRPr lang="en-US" altLang="ja-JP" sz="1800" dirty="0"/>
          </a:p>
          <a:p>
            <a:pPr>
              <a:spcBef>
                <a:spcPct val="0"/>
              </a:spcBef>
              <a:buFontTx/>
              <a:buNone/>
            </a:pPr>
            <a:r>
              <a:rPr lang="ja-JP" altLang="en-US" sz="1800" dirty="0"/>
              <a:t>　　　　・地元アーティストとのコラボレーション企画　　等</a:t>
            </a:r>
            <a:endParaRPr lang="ja-JP" alt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a:solidFill>
                  <a:srgbClr val="FFFFFF"/>
                </a:solidFill>
                <a:latin typeface="HG丸ｺﾞｼｯｸM-PRO" panose="020F0600000000000000" pitchFamily="50" charset="-128"/>
                <a:ea typeface="HG丸ｺﾞｼｯｸM-PRO" panose="020F0600000000000000" pitchFamily="50" charset="-128"/>
              </a:rPr>
              <a:t>4-</a:t>
            </a:r>
            <a:r>
              <a:rPr lang="ja-JP" altLang="en-US" sz="2800" b="1">
                <a:solidFill>
                  <a:srgbClr val="FFFFFF"/>
                </a:solidFill>
                <a:latin typeface="HG丸ｺﾞｼｯｸM-PRO" panose="020F0600000000000000" pitchFamily="50" charset="-128"/>
                <a:ea typeface="HG丸ｺﾞｼｯｸM-PRO" panose="020F0600000000000000" pitchFamily="50" charset="-128"/>
              </a:rPr>
              <a:t>ⓑ．地域社会との共生</a:t>
            </a:r>
            <a:r>
              <a:rPr lang="ja-JP" altLang="en-US" sz="1800" b="1">
                <a:solidFill>
                  <a:srgbClr val="FFFFFF"/>
                </a:solidFill>
                <a:latin typeface="HG丸ｺﾞｼｯｸM-PRO" panose="020F0600000000000000" pitchFamily="50" charset="-128"/>
                <a:ea typeface="HG丸ｺﾞｼｯｸM-PRO" panose="020F0600000000000000" pitchFamily="50" charset="-128"/>
              </a:rPr>
              <a:t>（</a:t>
            </a:r>
            <a:r>
              <a:rPr lang="en-US" altLang="ja-JP" sz="1800" b="1">
                <a:solidFill>
                  <a:srgbClr val="FFFFFF"/>
                </a:solidFill>
                <a:latin typeface="HG丸ｺﾞｼｯｸM-PRO" panose="020F0600000000000000" pitchFamily="50" charset="-128"/>
                <a:ea typeface="HG丸ｺﾞｼｯｸM-PRO" panose="020F0600000000000000" pitchFamily="50" charset="-128"/>
              </a:rPr>
              <a:t>2/2</a:t>
            </a:r>
            <a:r>
              <a:rPr lang="ja-JP" altLang="en-US" sz="1800" b="1">
                <a:solidFill>
                  <a:srgbClr val="FFFFFF"/>
                </a:solidFill>
                <a:latin typeface="HG丸ｺﾞｼｯｸM-PRO" panose="020F0600000000000000" pitchFamily="50" charset="-128"/>
                <a:ea typeface="HG丸ｺﾞｼｯｸM-PRO" panose="020F0600000000000000" pitchFamily="50" charset="-128"/>
              </a:rPr>
              <a:t>）</a:t>
            </a:r>
            <a:endParaRPr lang="ja-JP" altLang="en-US" sz="2800" b="1">
              <a:solidFill>
                <a:srgbClr val="FFFFFF"/>
              </a:solidFill>
              <a:latin typeface="HG丸ｺﾞｼｯｸM-PRO" panose="020F0600000000000000" pitchFamily="50" charset="-128"/>
              <a:ea typeface="HG丸ｺﾞｼｯｸM-PRO" panose="020F0600000000000000" pitchFamily="50" charset="-128"/>
            </a:endParaRPr>
          </a:p>
        </p:txBody>
      </p:sp>
      <p:sp>
        <p:nvSpPr>
          <p:cNvPr id="56323"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30</a:t>
            </a:r>
            <a:endParaRPr lang="ja-JP" altLang="en-US" sz="1800">
              <a:solidFill>
                <a:srgbClr val="000000"/>
              </a:solidFill>
            </a:endParaRPr>
          </a:p>
        </p:txBody>
      </p:sp>
      <p:sp>
        <p:nvSpPr>
          <p:cNvPr id="56324" name="正方形/長方形 1"/>
          <p:cNvSpPr>
            <a:spLocks noChangeArrowheads="1"/>
          </p:cNvSpPr>
          <p:nvPr/>
        </p:nvSpPr>
        <p:spPr bwMode="auto">
          <a:xfrm>
            <a:off x="250825" y="620713"/>
            <a:ext cx="8713788" cy="571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endParaRPr lang="en-US" altLang="ja-JP" sz="1800" dirty="0">
              <a:solidFill>
                <a:srgbClr val="000000"/>
              </a:solidFill>
            </a:endParaRPr>
          </a:p>
          <a:p>
            <a:pPr>
              <a:spcBef>
                <a:spcPct val="0"/>
              </a:spcBef>
              <a:buFontTx/>
              <a:buNone/>
            </a:pPr>
            <a:r>
              <a:rPr lang="ja-JP" altLang="en-US" sz="1800" dirty="0">
                <a:solidFill>
                  <a:srgbClr val="000000"/>
                </a:solidFill>
              </a:rPr>
              <a:t>　　　 </a:t>
            </a:r>
            <a:r>
              <a:rPr lang="ja-JP" altLang="en-US" sz="2000" dirty="0">
                <a:solidFill>
                  <a:srgbClr val="000000"/>
                </a:solidFill>
              </a:rPr>
              <a:t>③次世代育成のための取組み</a:t>
            </a:r>
            <a:endParaRPr lang="en-US" altLang="ja-JP" sz="2000" dirty="0">
              <a:solidFill>
                <a:srgbClr val="000000"/>
              </a:solidFill>
            </a:endParaRPr>
          </a:p>
          <a:p>
            <a:pPr>
              <a:spcBef>
                <a:spcPct val="0"/>
              </a:spcBef>
              <a:buFontTx/>
              <a:buNone/>
            </a:pPr>
            <a:r>
              <a:rPr lang="ja-JP" altLang="en-US" sz="1800" dirty="0">
                <a:solidFill>
                  <a:srgbClr val="000000"/>
                </a:solidFill>
              </a:rPr>
              <a:t>　　　　　　・大学への講師派遣事業（</a:t>
            </a:r>
            <a:r>
              <a:rPr lang="en-US" altLang="ja-JP" sz="1800" dirty="0">
                <a:solidFill>
                  <a:srgbClr val="000000"/>
                </a:solidFill>
              </a:rPr>
              <a:t>PBL)</a:t>
            </a:r>
            <a:r>
              <a:rPr lang="ja-JP" altLang="en-US" sz="1800" dirty="0">
                <a:solidFill>
                  <a:srgbClr val="000000"/>
                </a:solidFill>
              </a:rPr>
              <a:t>実施</a:t>
            </a:r>
            <a:endParaRPr lang="en-US" altLang="ja-JP" sz="1800" dirty="0">
              <a:solidFill>
                <a:srgbClr val="000000"/>
              </a:solidFill>
            </a:endParaRPr>
          </a:p>
          <a:p>
            <a:pPr>
              <a:spcBef>
                <a:spcPct val="0"/>
              </a:spcBef>
              <a:buFontTx/>
              <a:buNone/>
            </a:pPr>
            <a:r>
              <a:rPr lang="ja-JP" altLang="en-US" sz="1800" dirty="0">
                <a:solidFill>
                  <a:srgbClr val="000000"/>
                </a:solidFill>
              </a:rPr>
              <a:t>　　　　　　・観光や</a:t>
            </a:r>
            <a:r>
              <a:rPr lang="en-US" altLang="ja-JP" sz="1800" dirty="0">
                <a:solidFill>
                  <a:srgbClr val="000000"/>
                </a:solidFill>
              </a:rPr>
              <a:t>MICE</a:t>
            </a:r>
            <a:r>
              <a:rPr lang="ja-JP" altLang="en-US" sz="1800" dirty="0">
                <a:solidFill>
                  <a:srgbClr val="000000"/>
                </a:solidFill>
              </a:rPr>
              <a:t>について大学と連携し、大阪の魅力発信や</a:t>
            </a:r>
            <a:r>
              <a:rPr lang="en-US" altLang="ja-JP" sz="1800" dirty="0">
                <a:solidFill>
                  <a:srgbClr val="000000"/>
                </a:solidFill>
              </a:rPr>
              <a:t>MICE</a:t>
            </a:r>
            <a:r>
              <a:rPr lang="ja-JP" altLang="en-US" sz="1800" dirty="0">
                <a:solidFill>
                  <a:srgbClr val="000000"/>
                </a:solidFill>
              </a:rPr>
              <a:t>振興について</a:t>
            </a:r>
            <a:endParaRPr lang="en-US" altLang="ja-JP" sz="1800" dirty="0">
              <a:solidFill>
                <a:srgbClr val="000000"/>
              </a:solidFill>
            </a:endParaRPr>
          </a:p>
          <a:p>
            <a:pPr>
              <a:spcBef>
                <a:spcPct val="0"/>
              </a:spcBef>
              <a:buFontTx/>
              <a:buNone/>
            </a:pPr>
            <a:r>
              <a:rPr lang="ja-JP" altLang="en-US" sz="1800" dirty="0">
                <a:solidFill>
                  <a:srgbClr val="000000"/>
                </a:solidFill>
              </a:rPr>
              <a:t>　　　　　　ワークショップ等で調査研究</a:t>
            </a:r>
            <a:endParaRPr lang="en-US" altLang="ja-JP" sz="1800" dirty="0">
              <a:solidFill>
                <a:srgbClr val="000000"/>
              </a:solidFill>
            </a:endParaRPr>
          </a:p>
          <a:p>
            <a:pPr>
              <a:spcBef>
                <a:spcPct val="0"/>
              </a:spcBef>
              <a:buFontTx/>
              <a:buNone/>
            </a:pPr>
            <a:r>
              <a:rPr lang="ja-JP" altLang="en-US" sz="1800" dirty="0">
                <a:solidFill>
                  <a:srgbClr val="000000"/>
                </a:solidFill>
              </a:rPr>
              <a:t>　　　　　　・地元小学生のための館内見学会実施</a:t>
            </a:r>
            <a:endParaRPr lang="en-US" altLang="ja-JP" sz="1800" dirty="0">
              <a:solidFill>
                <a:srgbClr val="000000"/>
              </a:solidFill>
            </a:endParaRPr>
          </a:p>
          <a:p>
            <a:pPr>
              <a:spcBef>
                <a:spcPct val="0"/>
              </a:spcBef>
              <a:buFontTx/>
              <a:buNone/>
            </a:pPr>
            <a:r>
              <a:rPr lang="ja-JP" altLang="en-US" sz="1800" dirty="0">
                <a:solidFill>
                  <a:srgbClr val="000000"/>
                </a:solidFill>
              </a:rPr>
              <a:t>　　　　　　・中之島の公共施設と連携して小学生向け企画「中之島探検隊（仮称）」を実施</a:t>
            </a:r>
            <a:endParaRPr lang="en-US" altLang="ja-JP" sz="1800" dirty="0">
              <a:solidFill>
                <a:srgbClr val="000000"/>
              </a:solidFill>
            </a:endParaRPr>
          </a:p>
          <a:p>
            <a:pPr>
              <a:spcBef>
                <a:spcPct val="0"/>
              </a:spcBef>
              <a:buFontTx/>
              <a:buNone/>
            </a:pPr>
            <a:r>
              <a:rPr lang="ja-JP" altLang="en-US" sz="1800" dirty="0">
                <a:solidFill>
                  <a:srgbClr val="000000"/>
                </a:solidFill>
              </a:rPr>
              <a:t>　　　　　　　　　　　　　　　　　　　　　　　　　　　　　　　　　　　　　　　　　　　　　　　　　　　　等</a:t>
            </a:r>
            <a:endParaRPr lang="en-US" altLang="ja-JP" sz="1800" dirty="0">
              <a:solidFill>
                <a:srgbClr val="000000"/>
              </a:solidFill>
            </a:endParaRPr>
          </a:p>
          <a:p>
            <a:pPr>
              <a:spcBef>
                <a:spcPct val="0"/>
              </a:spcBef>
              <a:buFontTx/>
              <a:buNone/>
            </a:pPr>
            <a:endParaRPr lang="en-US" altLang="ja-JP" sz="1800" dirty="0">
              <a:solidFill>
                <a:srgbClr val="000000"/>
              </a:solidFill>
            </a:endParaRPr>
          </a:p>
          <a:p>
            <a:pPr>
              <a:spcBef>
                <a:spcPct val="0"/>
              </a:spcBef>
              <a:buFontTx/>
              <a:buNone/>
            </a:pPr>
            <a:r>
              <a:rPr lang="ja-JP" altLang="en-US" sz="2000" dirty="0">
                <a:solidFill>
                  <a:srgbClr val="000000"/>
                </a:solidFill>
              </a:rPr>
              <a:t>　　　④地域情報の発信</a:t>
            </a:r>
            <a:endParaRPr lang="en-US" altLang="ja-JP" sz="2000" dirty="0">
              <a:solidFill>
                <a:srgbClr val="000000"/>
              </a:solidFill>
            </a:endParaRPr>
          </a:p>
          <a:p>
            <a:pPr>
              <a:spcBef>
                <a:spcPct val="0"/>
              </a:spcBef>
              <a:buFontTx/>
              <a:buNone/>
            </a:pPr>
            <a:r>
              <a:rPr lang="ja-JP" altLang="en-US" sz="2000" dirty="0">
                <a:solidFill>
                  <a:srgbClr val="000000"/>
                </a:solidFill>
              </a:rPr>
              <a:t>　　　　　</a:t>
            </a:r>
            <a:r>
              <a:rPr lang="ja-JP" altLang="en-US" sz="1800" dirty="0">
                <a:solidFill>
                  <a:srgbClr val="000000"/>
                </a:solidFill>
              </a:rPr>
              <a:t>・「中之島　文化・歴史マップ（仮称）」を中之島の関連施設で作成し、配布</a:t>
            </a:r>
            <a:endParaRPr lang="en-US" altLang="ja-JP" sz="1800" dirty="0">
              <a:solidFill>
                <a:srgbClr val="000000"/>
              </a:solidFill>
            </a:endParaRPr>
          </a:p>
          <a:p>
            <a:pPr>
              <a:spcBef>
                <a:spcPct val="0"/>
              </a:spcBef>
              <a:buFontTx/>
              <a:buNone/>
            </a:pPr>
            <a:r>
              <a:rPr lang="ja-JP" altLang="en-US" sz="1800" dirty="0">
                <a:solidFill>
                  <a:srgbClr val="000000"/>
                </a:solidFill>
              </a:rPr>
              <a:t>　　　　　  ・「中之島　グルメマップ（仮称）」を地元飲食店と協力して作成し、来場者等に</a:t>
            </a:r>
            <a:endParaRPr lang="en-US" altLang="ja-JP" sz="1800" dirty="0">
              <a:solidFill>
                <a:srgbClr val="000000"/>
              </a:solidFill>
            </a:endParaRPr>
          </a:p>
          <a:p>
            <a:pPr>
              <a:spcBef>
                <a:spcPct val="0"/>
              </a:spcBef>
              <a:buFontTx/>
              <a:buNone/>
            </a:pPr>
            <a:r>
              <a:rPr lang="ja-JP" altLang="en-US" sz="1800" dirty="0">
                <a:solidFill>
                  <a:srgbClr val="000000"/>
                </a:solidFill>
              </a:rPr>
              <a:t>　　　　　　配布</a:t>
            </a:r>
            <a:endParaRPr lang="en-US" altLang="ja-JP" sz="1800" dirty="0">
              <a:solidFill>
                <a:srgbClr val="000000"/>
              </a:solidFill>
            </a:endParaRPr>
          </a:p>
          <a:p>
            <a:pPr>
              <a:spcBef>
                <a:spcPct val="0"/>
              </a:spcBef>
              <a:buFontTx/>
              <a:buNone/>
            </a:pPr>
            <a:r>
              <a:rPr lang="ja-JP" altLang="en-US" sz="1800" dirty="0">
                <a:solidFill>
                  <a:srgbClr val="000000"/>
                </a:solidFill>
              </a:rPr>
              <a:t>　　　　　　　　　　　　　　　　　　　　　　　　　　　　　　　　　　　　　　　　　　　　　　　　　　　　等</a:t>
            </a:r>
            <a:endParaRPr lang="en-US" altLang="ja-JP" sz="1800" dirty="0">
              <a:solidFill>
                <a:srgbClr val="000000"/>
              </a:solidFill>
            </a:endParaRPr>
          </a:p>
          <a:p>
            <a:pPr>
              <a:spcBef>
                <a:spcPct val="0"/>
              </a:spcBef>
              <a:buFontTx/>
              <a:buNone/>
            </a:pPr>
            <a:endParaRPr lang="en-US" altLang="ja-JP" sz="1800" dirty="0">
              <a:solidFill>
                <a:srgbClr val="000000"/>
              </a:solidFill>
            </a:endParaRPr>
          </a:p>
          <a:p>
            <a:pPr>
              <a:spcBef>
                <a:spcPct val="0"/>
              </a:spcBef>
              <a:buFontTx/>
              <a:buNone/>
            </a:pPr>
            <a:r>
              <a:rPr lang="ja-JP" altLang="en-US" sz="1800" dirty="0">
                <a:solidFill>
                  <a:srgbClr val="000000"/>
                </a:solidFill>
              </a:rPr>
              <a:t>　　　</a:t>
            </a:r>
            <a:r>
              <a:rPr lang="ja-JP" altLang="en-US" sz="2000" dirty="0">
                <a:solidFill>
                  <a:srgbClr val="000000"/>
                </a:solidFill>
              </a:rPr>
              <a:t>⑤「</a:t>
            </a:r>
            <a:r>
              <a:rPr lang="en-US" altLang="ja-JP" sz="2000" dirty="0">
                <a:solidFill>
                  <a:srgbClr val="000000"/>
                </a:solidFill>
              </a:rPr>
              <a:t>OICC</a:t>
            </a:r>
            <a:r>
              <a:rPr lang="ja-JP" altLang="en-US" sz="2000" dirty="0">
                <a:solidFill>
                  <a:srgbClr val="000000"/>
                </a:solidFill>
              </a:rPr>
              <a:t>フォーラム」の検討</a:t>
            </a:r>
            <a:endParaRPr lang="en-US" altLang="ja-JP" sz="2000" dirty="0">
              <a:solidFill>
                <a:srgbClr val="000000"/>
              </a:solidFill>
            </a:endParaRPr>
          </a:p>
          <a:p>
            <a:pPr algn="just">
              <a:lnSpc>
                <a:spcPts val="1700"/>
              </a:lnSpc>
              <a:buFont typeface="Arial" panose="020B0604020202020204" pitchFamily="34" charset="0"/>
              <a:buNone/>
            </a:pPr>
            <a:r>
              <a:rPr lang="ja-JP" altLang="en-US" sz="1800" dirty="0">
                <a:solidFill>
                  <a:srgbClr val="000000"/>
                </a:solidFill>
              </a:rPr>
              <a:t>           ・</a:t>
            </a:r>
            <a:r>
              <a:rPr lang="en-US" altLang="ja-JP" sz="1800" dirty="0">
                <a:latin typeface="ＭＳ Ｐゴシック" panose="020B0600070205080204" pitchFamily="50" charset="-128"/>
                <a:cs typeface="Times New Roman" panose="02020603050405020304" pitchFamily="18" charset="0"/>
              </a:rPr>
              <a:t>AI</a:t>
            </a:r>
            <a:r>
              <a:rPr lang="ja-JP" altLang="ja-JP" sz="1800" dirty="0" err="1">
                <a:latin typeface="ＭＳ Ｐゴシック" panose="020B0600070205080204" pitchFamily="50" charset="-128"/>
                <a:cs typeface="Times New Roman" panose="02020603050405020304" pitchFamily="18" charset="0"/>
              </a:rPr>
              <a:t>、</a:t>
            </a:r>
            <a:r>
              <a:rPr lang="en-US" altLang="ja-JP" sz="1800" dirty="0" err="1">
                <a:latin typeface="ＭＳ Ｐゴシック" panose="020B0600070205080204" pitchFamily="50" charset="-128"/>
                <a:cs typeface="Times New Roman" panose="02020603050405020304" pitchFamily="18" charset="0"/>
              </a:rPr>
              <a:t>IoT</a:t>
            </a:r>
            <a:r>
              <a:rPr lang="ja-JP" altLang="ja-JP" sz="1800" dirty="0" err="1">
                <a:latin typeface="ＭＳ Ｐゴシック" panose="020B0600070205080204" pitchFamily="50" charset="-128"/>
                <a:cs typeface="Times New Roman" panose="02020603050405020304" pitchFamily="18" charset="0"/>
              </a:rPr>
              <a:t>、</a:t>
            </a:r>
            <a:r>
              <a:rPr lang="ja-JP" altLang="ja-JP" sz="1800" dirty="0">
                <a:latin typeface="ＭＳ Ｐゴシック" panose="020B0600070205080204" pitchFamily="50" charset="-128"/>
                <a:cs typeface="Times New Roman" panose="02020603050405020304" pitchFamily="18" charset="0"/>
              </a:rPr>
              <a:t>ロボット等の「第</a:t>
            </a:r>
            <a:r>
              <a:rPr lang="en-US" altLang="ja-JP" sz="1800" dirty="0">
                <a:latin typeface="ＭＳ Ｐゴシック" panose="020B0600070205080204" pitchFamily="50" charset="-128"/>
                <a:cs typeface="Times New Roman" panose="02020603050405020304" pitchFamily="18" charset="0"/>
              </a:rPr>
              <a:t>4</a:t>
            </a:r>
            <a:r>
              <a:rPr lang="ja-JP" altLang="ja-JP" sz="1800" dirty="0">
                <a:latin typeface="ＭＳ Ｐゴシック" panose="020B0600070205080204" pitchFamily="50" charset="-128"/>
                <a:cs typeface="Times New Roman" panose="02020603050405020304" pitchFamily="18" charset="0"/>
              </a:rPr>
              <a:t>次産業革命」、ライフサイエンスなどに係る産学連携</a:t>
            </a:r>
            <a:endParaRPr lang="en-US" altLang="ja-JP" sz="1800" dirty="0">
              <a:latin typeface="ＭＳ Ｐゴシック" panose="020B060007020508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800" dirty="0">
                <a:latin typeface="ＭＳ Ｐゴシック" panose="020B0600070205080204" pitchFamily="50" charset="-128"/>
                <a:cs typeface="Times New Roman" panose="02020603050405020304" pitchFamily="18" charset="0"/>
              </a:rPr>
              <a:t>　　　　</a:t>
            </a:r>
            <a:r>
              <a:rPr lang="ja-JP" altLang="ja-JP" sz="1800" dirty="0">
                <a:latin typeface="ＭＳ Ｐゴシック" panose="020B0600070205080204" pitchFamily="50" charset="-128"/>
                <a:cs typeface="Times New Roman" panose="02020603050405020304" pitchFamily="18" charset="0"/>
              </a:rPr>
              <a:t>やイノベーションの機会創出に貢献するため、経済団体と共催で、在阪の企業、</a:t>
            </a:r>
            <a:endParaRPr lang="en-US" altLang="ja-JP" sz="1800" dirty="0">
              <a:latin typeface="ＭＳ Ｐゴシック" panose="020B060007020508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800" dirty="0">
                <a:latin typeface="ＭＳ Ｐゴシック" panose="020B0600070205080204" pitchFamily="50" charset="-128"/>
                <a:cs typeface="Times New Roman" panose="02020603050405020304" pitchFamily="18" charset="0"/>
              </a:rPr>
              <a:t>　　　　</a:t>
            </a:r>
            <a:r>
              <a:rPr lang="ja-JP" altLang="ja-JP" sz="1800" dirty="0">
                <a:latin typeface="ＭＳ Ｐゴシック" panose="020B0600070205080204" pitchFamily="50" charset="-128"/>
                <a:cs typeface="Times New Roman" panose="02020603050405020304" pitchFamily="18" charset="0"/>
              </a:rPr>
              <a:t>研究機関、また大学等に参加いただく「</a:t>
            </a:r>
            <a:r>
              <a:rPr lang="en-US" altLang="ja-JP" sz="1800" dirty="0">
                <a:latin typeface="ＭＳ Ｐゴシック" panose="020B0600070205080204" pitchFamily="50" charset="-128"/>
                <a:cs typeface="Times New Roman" panose="02020603050405020304" pitchFamily="18" charset="0"/>
              </a:rPr>
              <a:t>OICC</a:t>
            </a:r>
            <a:r>
              <a:rPr lang="ja-JP" altLang="ja-JP" sz="1800" dirty="0">
                <a:latin typeface="ＭＳ Ｐゴシック" panose="020B0600070205080204" pitchFamily="50" charset="-128"/>
                <a:cs typeface="Times New Roman" panose="02020603050405020304" pitchFamily="18" charset="0"/>
              </a:rPr>
              <a:t>フォーラム（仮称）」の</a:t>
            </a:r>
            <a:r>
              <a:rPr lang="ja-JP" altLang="ja-JP" sz="1800" dirty="0">
                <a:solidFill>
                  <a:srgbClr val="000000"/>
                </a:solidFill>
                <a:latin typeface="ＭＳ Ｐゴシック" panose="020B0600070205080204" pitchFamily="50" charset="-128"/>
                <a:cs typeface="Times New Roman" panose="02020603050405020304" pitchFamily="18" charset="0"/>
              </a:rPr>
              <a:t>開催を企画</a:t>
            </a:r>
            <a:endParaRPr lang="en-US" altLang="ja-JP" sz="1800" dirty="0">
              <a:solidFill>
                <a:srgbClr val="000000"/>
              </a:solidFill>
              <a:latin typeface="ＭＳ Ｐゴシック" panose="020B060007020508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800" dirty="0">
                <a:solidFill>
                  <a:srgbClr val="000000"/>
                </a:solidFill>
                <a:latin typeface="ＭＳ Ｐゴシック" panose="020B0600070205080204" pitchFamily="50" charset="-128"/>
                <a:cs typeface="Times New Roman" panose="02020603050405020304" pitchFamily="18" charset="0"/>
              </a:rPr>
              <a:t>　　　　</a:t>
            </a:r>
            <a:r>
              <a:rPr lang="ja-JP" altLang="ja-JP" sz="1800" dirty="0">
                <a:solidFill>
                  <a:srgbClr val="000000"/>
                </a:solidFill>
                <a:latin typeface="ＭＳ Ｐゴシック" panose="020B0600070205080204" pitchFamily="50" charset="-128"/>
                <a:cs typeface="Times New Roman" panose="02020603050405020304" pitchFamily="18" charset="0"/>
              </a:rPr>
              <a:t>検討</a:t>
            </a:r>
            <a:r>
              <a:rPr lang="ja-JP" altLang="en-US" sz="1800" dirty="0">
                <a:solidFill>
                  <a:srgbClr val="000000"/>
                </a:solidFill>
              </a:rPr>
              <a:t>　 　　　　　</a:t>
            </a:r>
            <a:endParaRPr lang="ja-JP" altLang="en-US"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正方形/長方形 4"/>
          <p:cNvSpPr>
            <a:spLocks noChangeArrowheads="1"/>
          </p:cNvSpPr>
          <p:nvPr/>
        </p:nvSpPr>
        <p:spPr bwMode="auto">
          <a:xfrm>
            <a:off x="150813" y="765175"/>
            <a:ext cx="8858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　　</a:t>
            </a:r>
            <a:endParaRPr lang="en-US" altLang="ja-JP" sz="1800"/>
          </a:p>
        </p:txBody>
      </p:sp>
      <p:sp>
        <p:nvSpPr>
          <p:cNvPr id="57347"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a:solidFill>
                  <a:schemeClr val="bg1"/>
                </a:solidFill>
                <a:latin typeface="HG丸ｺﾞｼｯｸM-PRO" panose="020F0600000000000000" pitchFamily="50" charset="-128"/>
                <a:ea typeface="HG丸ｺﾞｼｯｸM-PRO" panose="020F0600000000000000" pitchFamily="50" charset="-128"/>
              </a:rPr>
              <a:t>4-©</a:t>
            </a:r>
            <a:r>
              <a:rPr lang="ja-JP" altLang="en-US" sz="2800" b="1">
                <a:solidFill>
                  <a:schemeClr val="bg1"/>
                </a:solidFill>
                <a:latin typeface="HG丸ｺﾞｼｯｸM-PRO" panose="020F0600000000000000" pitchFamily="50" charset="-128"/>
                <a:ea typeface="HG丸ｺﾞｼｯｸM-PRO" panose="020F0600000000000000" pitchFamily="50" charset="-128"/>
              </a:rPr>
              <a:t>経営体質強化</a:t>
            </a:r>
          </a:p>
        </p:txBody>
      </p:sp>
      <p:sp>
        <p:nvSpPr>
          <p:cNvPr id="18436" name="正方形/長方形 6"/>
          <p:cNvSpPr>
            <a:spLocks noChangeArrowheads="1"/>
          </p:cNvSpPr>
          <p:nvPr/>
        </p:nvSpPr>
        <p:spPr bwMode="auto">
          <a:xfrm>
            <a:off x="7937" y="949325"/>
            <a:ext cx="9147938" cy="533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2400" dirty="0" smtClean="0"/>
              <a:t>（１）目標         </a:t>
            </a:r>
            <a:r>
              <a:rPr lang="en-US" altLang="ja-JP" sz="2400" dirty="0" smtClean="0"/>
              <a:t>『2023</a:t>
            </a:r>
            <a:r>
              <a:rPr lang="ja-JP" altLang="en-US" sz="2400" dirty="0" smtClean="0"/>
              <a:t>年度は、営業利益</a:t>
            </a:r>
            <a:r>
              <a:rPr lang="en-US" altLang="ja-JP" sz="2400" dirty="0" smtClean="0"/>
              <a:t>5</a:t>
            </a:r>
            <a:r>
              <a:rPr lang="ja-JP" altLang="en-US" sz="2400" dirty="0" smtClean="0"/>
              <a:t>千万円以上の黒字を目指す</a:t>
            </a:r>
            <a:r>
              <a:rPr lang="en-US" altLang="ja-JP" sz="2400" dirty="0" smtClean="0"/>
              <a:t>』</a:t>
            </a:r>
          </a:p>
          <a:p>
            <a:pPr eaLnBrk="1" hangingPunct="1">
              <a:spcBef>
                <a:spcPct val="0"/>
              </a:spcBef>
              <a:buFontTx/>
              <a:buNone/>
              <a:defRPr/>
            </a:pPr>
            <a:endParaRPr lang="en-US" altLang="ja-JP" sz="2400" dirty="0" smtClean="0"/>
          </a:p>
          <a:p>
            <a:pPr eaLnBrk="1" hangingPunct="1">
              <a:spcBef>
                <a:spcPct val="0"/>
              </a:spcBef>
              <a:buFontTx/>
              <a:buNone/>
              <a:defRPr/>
            </a:pPr>
            <a:r>
              <a:rPr lang="ja-JP" altLang="en-US" sz="2400" dirty="0" smtClean="0"/>
              <a:t>（２</a:t>
            </a:r>
            <a:r>
              <a:rPr lang="ja-JP" altLang="en-US" sz="2400" dirty="0"/>
              <a:t>）</a:t>
            </a:r>
            <a:r>
              <a:rPr lang="ja-JP" altLang="en-US" sz="2400" dirty="0" smtClean="0"/>
              <a:t>課題　　　</a:t>
            </a:r>
            <a:r>
              <a:rPr lang="ja-JP" altLang="en-US" sz="2400" dirty="0"/>
              <a:t> </a:t>
            </a:r>
            <a:r>
              <a:rPr lang="ja-JP" altLang="en-US" sz="1800" dirty="0" smtClean="0"/>
              <a:t>①施設事業（施設利用料）の売上確保</a:t>
            </a:r>
            <a:endParaRPr lang="en-US" altLang="ja-JP" sz="1800" dirty="0"/>
          </a:p>
          <a:p>
            <a:pPr eaLnBrk="1" hangingPunct="1">
              <a:spcBef>
                <a:spcPct val="0"/>
              </a:spcBef>
              <a:buFontTx/>
              <a:buNone/>
              <a:defRPr/>
            </a:pPr>
            <a:r>
              <a:rPr lang="en-US" altLang="ja-JP" sz="1800" dirty="0" smtClean="0"/>
              <a:t>                                  </a:t>
            </a:r>
            <a:r>
              <a:rPr lang="ja-JP" altLang="en-US" sz="1800" dirty="0" smtClean="0"/>
              <a:t>②サービス事業の売上拡大</a:t>
            </a:r>
            <a:endParaRPr lang="en-US" altLang="ja-JP" sz="1800" dirty="0" smtClean="0"/>
          </a:p>
          <a:p>
            <a:pPr eaLnBrk="1" hangingPunct="1">
              <a:spcBef>
                <a:spcPct val="0"/>
              </a:spcBef>
              <a:buFontTx/>
              <a:buNone/>
              <a:defRPr/>
            </a:pPr>
            <a:r>
              <a:rPr lang="ja-JP" altLang="en-US" sz="1800" dirty="0" smtClean="0"/>
              <a:t>　　　　　　　　　　 　 ③維持・修繕費等固定費の更なる節減</a:t>
            </a:r>
            <a:endParaRPr lang="en-US" altLang="ja-JP" sz="1800" dirty="0" smtClean="0"/>
          </a:p>
          <a:p>
            <a:pPr eaLnBrk="1" hangingPunct="1">
              <a:spcBef>
                <a:spcPct val="0"/>
              </a:spcBef>
              <a:buFontTx/>
              <a:buNone/>
              <a:defRPr/>
            </a:pPr>
            <a:r>
              <a:rPr lang="ja-JP" altLang="en-US" sz="2400" dirty="0" smtClean="0"/>
              <a:t>　　　　　　　　 </a:t>
            </a:r>
            <a:endParaRPr lang="en-US" altLang="ja-JP" sz="2400" dirty="0" smtClean="0"/>
          </a:p>
          <a:p>
            <a:pPr fontAlgn="auto">
              <a:spcBef>
                <a:spcPts val="0"/>
              </a:spcBef>
              <a:spcAft>
                <a:spcPts val="0"/>
              </a:spcAft>
              <a:buFont typeface="Arial" charset="0"/>
              <a:buNone/>
              <a:defRPr/>
            </a:pPr>
            <a:r>
              <a:rPr lang="ja-JP" altLang="en-US" sz="2400" dirty="0" smtClean="0"/>
              <a:t>（３</a:t>
            </a:r>
            <a:r>
              <a:rPr lang="ja-JP" altLang="en-US" sz="2400" dirty="0"/>
              <a:t>）</a:t>
            </a:r>
            <a:r>
              <a:rPr lang="ja-JP" altLang="en-US" sz="2400" dirty="0" smtClean="0"/>
              <a:t>取組み　</a:t>
            </a:r>
            <a:r>
              <a:rPr lang="ja-JP" altLang="en-US" sz="1600" dirty="0" smtClean="0"/>
              <a:t>・</a:t>
            </a:r>
            <a:r>
              <a:rPr lang="ja-JP" altLang="en-US" sz="1600" dirty="0" smtClean="0">
                <a:latin typeface="+mj-ea"/>
              </a:rPr>
              <a:t>これ</a:t>
            </a:r>
            <a:r>
              <a:rPr lang="ja-JP" altLang="en-US" sz="1600" dirty="0">
                <a:latin typeface="+mj-ea"/>
              </a:rPr>
              <a:t>までの</a:t>
            </a:r>
            <a:r>
              <a:rPr lang="ja-JP" altLang="en-US" sz="1600" dirty="0" smtClean="0">
                <a:latin typeface="+mj-ea"/>
              </a:rPr>
              <a:t>施設利用料収入をコアとした経営</a:t>
            </a:r>
            <a:r>
              <a:rPr lang="ja-JP" altLang="en-US" sz="1600" dirty="0">
                <a:latin typeface="+mj-ea"/>
              </a:rPr>
              <a:t>から</a:t>
            </a:r>
            <a:r>
              <a:rPr lang="ja-JP" altLang="en-US" sz="1600" dirty="0" smtClean="0">
                <a:latin typeface="+mj-ea"/>
              </a:rPr>
              <a:t>、当社事業を「施設事業（備品利用</a:t>
            </a:r>
            <a:endParaRPr lang="en-US" altLang="ja-JP" sz="1600" dirty="0" smtClean="0">
              <a:latin typeface="+mj-ea"/>
            </a:endParaRPr>
          </a:p>
          <a:p>
            <a:pPr fontAlgn="auto">
              <a:spcBef>
                <a:spcPts val="0"/>
              </a:spcBef>
              <a:spcAft>
                <a:spcPts val="0"/>
              </a:spcAft>
              <a:buFont typeface="Arial" charset="0"/>
              <a:buNone/>
              <a:defRPr/>
            </a:pPr>
            <a:r>
              <a:rPr lang="ja-JP" altLang="en-US" sz="1600" dirty="0" smtClean="0">
                <a:latin typeface="+mj-ea"/>
              </a:rPr>
              <a:t>　　　　　　　　　　　　　料除く）」と「サービス事業」とに</a:t>
            </a:r>
            <a:r>
              <a:rPr lang="ja-JP" altLang="en-US" sz="1600" dirty="0">
                <a:latin typeface="+mj-ea"/>
              </a:rPr>
              <a:t>整理し</a:t>
            </a:r>
            <a:r>
              <a:rPr lang="ja-JP" altLang="en-US" sz="1600" dirty="0" smtClean="0">
                <a:latin typeface="+mj-ea"/>
              </a:rPr>
              <a:t>、両分野での成長を目指します</a:t>
            </a:r>
            <a:endParaRPr lang="en-US" altLang="ja-JP" sz="1600" dirty="0" smtClean="0">
              <a:latin typeface="+mj-ea"/>
            </a:endParaRPr>
          </a:p>
          <a:p>
            <a:pPr fontAlgn="auto">
              <a:spcBef>
                <a:spcPts val="0"/>
              </a:spcBef>
              <a:spcAft>
                <a:spcPts val="0"/>
              </a:spcAft>
              <a:buFont typeface="Arial" charset="0"/>
              <a:buNone/>
              <a:defRPr/>
            </a:pPr>
            <a:r>
              <a:rPr lang="ja-JP" altLang="en-US" sz="1600" dirty="0">
                <a:latin typeface="+mj-ea"/>
              </a:rPr>
              <a:t>　</a:t>
            </a:r>
            <a:r>
              <a:rPr lang="ja-JP" altLang="en-US" sz="1600" dirty="0" smtClean="0">
                <a:latin typeface="+mj-ea"/>
              </a:rPr>
              <a:t>　　　　　　　     　　・今後は、「サービス事業」のウェイトを高めることにより、会社の持続的発展を目指し</a:t>
            </a:r>
            <a:endParaRPr lang="en-US" altLang="ja-JP" sz="1600" dirty="0" smtClean="0">
              <a:latin typeface="+mj-ea"/>
            </a:endParaRPr>
          </a:p>
          <a:p>
            <a:pPr fontAlgn="auto">
              <a:spcBef>
                <a:spcPts val="0"/>
              </a:spcBef>
              <a:spcAft>
                <a:spcPts val="0"/>
              </a:spcAft>
              <a:buFont typeface="Arial" charset="0"/>
              <a:buNone/>
              <a:defRPr/>
            </a:pPr>
            <a:r>
              <a:rPr lang="ja-JP" altLang="en-US" sz="1600" dirty="0">
                <a:latin typeface="+mj-ea"/>
              </a:rPr>
              <a:t>　</a:t>
            </a:r>
            <a:r>
              <a:rPr lang="ja-JP" altLang="en-US" sz="1600" dirty="0" smtClean="0">
                <a:latin typeface="+mj-ea"/>
              </a:rPr>
              <a:t>　　　　　　　　　　　　ます</a:t>
            </a:r>
            <a:endParaRPr lang="en-US" altLang="ja-JP" sz="1600" dirty="0" smtClean="0">
              <a:latin typeface="+mj-ea"/>
            </a:endParaRPr>
          </a:p>
          <a:p>
            <a:pPr fontAlgn="auto">
              <a:spcBef>
                <a:spcPts val="0"/>
              </a:spcBef>
              <a:spcAft>
                <a:spcPts val="0"/>
              </a:spcAft>
              <a:buFont typeface="Arial" charset="0"/>
              <a:buNone/>
              <a:defRPr/>
            </a:pPr>
            <a:r>
              <a:rPr lang="ja-JP" altLang="en-US" sz="1600" dirty="0">
                <a:latin typeface="+mj-ea"/>
              </a:rPr>
              <a:t>　</a:t>
            </a:r>
            <a:r>
              <a:rPr lang="ja-JP" altLang="en-US" sz="1600" dirty="0" smtClean="0">
                <a:latin typeface="+mj-ea"/>
              </a:rPr>
              <a:t>　　　　　　     　　　・サービス事業売上高</a:t>
            </a:r>
            <a:r>
              <a:rPr lang="en-US" altLang="ja-JP" sz="1600" dirty="0" smtClean="0">
                <a:latin typeface="+mj-ea"/>
              </a:rPr>
              <a:t>/</a:t>
            </a:r>
            <a:r>
              <a:rPr lang="ja-JP" altLang="en-US" sz="1600" dirty="0" smtClean="0">
                <a:latin typeface="+mj-ea"/>
              </a:rPr>
              <a:t>売上高（地代除く）を現在の</a:t>
            </a:r>
            <a:r>
              <a:rPr lang="en-US" altLang="ja-JP" sz="1600" dirty="0" smtClean="0">
                <a:latin typeface="+mj-ea"/>
              </a:rPr>
              <a:t>30</a:t>
            </a:r>
            <a:r>
              <a:rPr lang="ja-JP" altLang="en-US" sz="1600" dirty="0" smtClean="0">
                <a:latin typeface="+mj-ea"/>
              </a:rPr>
              <a:t>％から</a:t>
            </a:r>
            <a:r>
              <a:rPr lang="en-US" altLang="ja-JP" sz="1600" dirty="0" smtClean="0">
                <a:latin typeface="+mj-ea"/>
              </a:rPr>
              <a:t>2023</a:t>
            </a:r>
            <a:r>
              <a:rPr lang="ja-JP" altLang="en-US" sz="1600" dirty="0" smtClean="0">
                <a:latin typeface="+mj-ea"/>
              </a:rPr>
              <a:t>年度には</a:t>
            </a:r>
            <a:r>
              <a:rPr lang="en-US" altLang="ja-JP" sz="1600" dirty="0" smtClean="0">
                <a:latin typeface="+mj-ea"/>
              </a:rPr>
              <a:t>40</a:t>
            </a:r>
            <a:r>
              <a:rPr lang="ja-JP" altLang="en-US" sz="1600" dirty="0" smtClean="0">
                <a:latin typeface="+mj-ea"/>
              </a:rPr>
              <a:t>％に拡大</a:t>
            </a:r>
            <a:endParaRPr lang="en-US" altLang="ja-JP" sz="1600" dirty="0" smtClean="0">
              <a:latin typeface="+mj-ea"/>
            </a:endParaRPr>
          </a:p>
          <a:p>
            <a:pPr fontAlgn="auto">
              <a:spcBef>
                <a:spcPts val="0"/>
              </a:spcBef>
              <a:spcAft>
                <a:spcPts val="0"/>
              </a:spcAft>
              <a:buFont typeface="Arial" charset="0"/>
              <a:buNone/>
              <a:defRPr/>
            </a:pPr>
            <a:r>
              <a:rPr lang="ja-JP" altLang="en-US" sz="1600" dirty="0">
                <a:latin typeface="+mj-ea"/>
              </a:rPr>
              <a:t>　</a:t>
            </a:r>
            <a:r>
              <a:rPr lang="ja-JP" altLang="en-US" sz="1600" dirty="0" smtClean="0">
                <a:latin typeface="+mj-ea"/>
              </a:rPr>
              <a:t>　　　　　　　　　　　　します</a:t>
            </a:r>
            <a:r>
              <a:rPr lang="en-US" altLang="ja-JP" sz="1600" dirty="0" smtClean="0">
                <a:latin typeface="+mj-ea"/>
              </a:rPr>
              <a:t>(</a:t>
            </a:r>
            <a:r>
              <a:rPr lang="ja-JP" altLang="en-US" sz="1600" dirty="0" smtClean="0"/>
              <a:t>詳細は</a:t>
            </a:r>
            <a:r>
              <a:rPr lang="ja-JP" altLang="en-US" sz="1600" dirty="0"/>
              <a:t>次</a:t>
            </a:r>
            <a:r>
              <a:rPr lang="ja-JP" altLang="en-US" sz="1600" dirty="0" smtClean="0"/>
              <a:t>ページ「事業構造の考え方（案）」</a:t>
            </a:r>
            <a:r>
              <a:rPr lang="en-US" altLang="ja-JP" sz="1600" dirty="0" smtClean="0"/>
              <a:t>)</a:t>
            </a:r>
            <a:r>
              <a:rPr lang="ja-JP" altLang="en-US" sz="1600" dirty="0" smtClean="0"/>
              <a:t>のとおり</a:t>
            </a:r>
            <a:endParaRPr lang="en-US" altLang="ja-JP" sz="1600" dirty="0" smtClean="0"/>
          </a:p>
          <a:p>
            <a:pPr fontAlgn="auto">
              <a:spcBef>
                <a:spcPts val="0"/>
              </a:spcBef>
              <a:spcAft>
                <a:spcPts val="0"/>
              </a:spcAft>
              <a:buFont typeface="Arial" charset="0"/>
              <a:buNone/>
              <a:defRPr/>
            </a:pPr>
            <a:r>
              <a:rPr lang="en-US" altLang="ja-JP" sz="1600" dirty="0"/>
              <a:t> </a:t>
            </a:r>
            <a:r>
              <a:rPr lang="en-US" altLang="ja-JP" sz="1600" dirty="0" smtClean="0"/>
              <a:t>                </a:t>
            </a:r>
            <a:r>
              <a:rPr lang="ja-JP" altLang="en-US" sz="1600" dirty="0" smtClean="0"/>
              <a:t>　　　　 　　・併せて、当会議場の施設やサービス、さらに開催される国際会議</a:t>
            </a:r>
            <a:r>
              <a:rPr lang="ja-JP" altLang="en-US" sz="1600" dirty="0"/>
              <a:t>等</a:t>
            </a:r>
            <a:r>
              <a:rPr lang="ja-JP" altLang="en-US" sz="1600" dirty="0" smtClean="0"/>
              <a:t>を広報誌、ホーム</a:t>
            </a:r>
            <a:endParaRPr lang="en-US" altLang="ja-JP" sz="1600" dirty="0" smtClean="0"/>
          </a:p>
          <a:p>
            <a:pPr fontAlgn="auto">
              <a:spcBef>
                <a:spcPts val="0"/>
              </a:spcBef>
              <a:spcAft>
                <a:spcPts val="0"/>
              </a:spcAft>
              <a:buFont typeface="Arial" charset="0"/>
              <a:buNone/>
              <a:defRPr/>
            </a:pPr>
            <a:r>
              <a:rPr lang="ja-JP" altLang="en-US" sz="1600" dirty="0"/>
              <a:t>　</a:t>
            </a:r>
            <a:r>
              <a:rPr lang="ja-JP" altLang="en-US" sz="1600" dirty="0" smtClean="0"/>
              <a:t>　　　　　　　　　　　　ページや報道機関を通じて広報し、利用者増加と大阪の</a:t>
            </a:r>
            <a:r>
              <a:rPr lang="en-US" altLang="ja-JP" sz="1600" dirty="0" smtClean="0"/>
              <a:t>MICE</a:t>
            </a:r>
            <a:r>
              <a:rPr lang="ja-JP" altLang="en-US" sz="1600" dirty="0" smtClean="0"/>
              <a:t>事業振興に貢献します　　</a:t>
            </a:r>
            <a:endParaRPr lang="en-US" altLang="ja-JP" sz="1600" dirty="0" smtClean="0"/>
          </a:p>
          <a:p>
            <a:pPr fontAlgn="auto">
              <a:spcBef>
                <a:spcPts val="0"/>
              </a:spcBef>
              <a:spcAft>
                <a:spcPts val="0"/>
              </a:spcAft>
              <a:buFont typeface="Arial" charset="0"/>
              <a:buNone/>
              <a:defRPr/>
            </a:pPr>
            <a:r>
              <a:rPr lang="ja-JP" altLang="en-US" sz="1600" dirty="0"/>
              <a:t>　</a:t>
            </a:r>
            <a:r>
              <a:rPr lang="ja-JP" altLang="en-US" sz="1600" dirty="0" smtClean="0"/>
              <a:t>　　　　　　　　　　　・</a:t>
            </a:r>
            <a:r>
              <a:rPr lang="ja-JP" altLang="en-US" sz="1600" dirty="0"/>
              <a:t>電気・</a:t>
            </a:r>
            <a:r>
              <a:rPr lang="ja-JP" altLang="en-US" sz="1600" dirty="0" smtClean="0"/>
              <a:t>ガスの</a:t>
            </a:r>
            <a:r>
              <a:rPr lang="ja-JP" altLang="en-US" sz="1600" dirty="0"/>
              <a:t>節減及び電気・ガスの一括調達により水道光熱水費を</a:t>
            </a:r>
            <a:r>
              <a:rPr lang="ja-JP" altLang="en-US" sz="1600" dirty="0" smtClean="0"/>
              <a:t>縮減します</a:t>
            </a:r>
            <a:endParaRPr lang="en-US" altLang="ja-JP" sz="1600" dirty="0"/>
          </a:p>
          <a:p>
            <a:pPr eaLnBrk="1" hangingPunct="1">
              <a:buNone/>
              <a:defRPr/>
            </a:pPr>
            <a:r>
              <a:rPr lang="ja-JP" altLang="en-US" sz="1600" dirty="0"/>
              <a:t>　　　　　</a:t>
            </a:r>
            <a:r>
              <a:rPr lang="ja-JP" altLang="en-US" sz="1600" dirty="0" smtClean="0"/>
              <a:t>　　　　　　　・</a:t>
            </a:r>
            <a:r>
              <a:rPr lang="en-US" altLang="ja-JP" sz="1600" dirty="0" smtClean="0"/>
              <a:t>IT</a:t>
            </a:r>
            <a:r>
              <a:rPr lang="ja-JP" altLang="en-US" sz="1600" dirty="0"/>
              <a:t>投資や業務プロセスの見直しによる効率化、研修等による社員の能力向上等に</a:t>
            </a:r>
            <a:r>
              <a:rPr lang="ja-JP" altLang="en-US" sz="1600" dirty="0" err="1" smtClean="0"/>
              <a:t>よ</a:t>
            </a:r>
            <a:endParaRPr lang="en-US" altLang="ja-JP" sz="1600" dirty="0" smtClean="0"/>
          </a:p>
          <a:p>
            <a:pPr eaLnBrk="1" hangingPunct="1">
              <a:buNone/>
              <a:defRPr/>
            </a:pPr>
            <a:r>
              <a:rPr lang="ja-JP" altLang="en-US" sz="1600" dirty="0"/>
              <a:t>　</a:t>
            </a:r>
            <a:r>
              <a:rPr lang="ja-JP" altLang="en-US" sz="1600" dirty="0" smtClean="0"/>
              <a:t>　　　　　　　　　　　　</a:t>
            </a:r>
            <a:r>
              <a:rPr lang="ja-JP" altLang="en-US" sz="1600" dirty="0" err="1" smtClean="0"/>
              <a:t>り</a:t>
            </a:r>
            <a:r>
              <a:rPr lang="ja-JP" altLang="en-US" sz="1600" dirty="0" smtClean="0"/>
              <a:t>社員</a:t>
            </a:r>
            <a:r>
              <a:rPr lang="ja-JP" altLang="en-US" sz="1600" dirty="0"/>
              <a:t>一人当たりの労働生産性を</a:t>
            </a:r>
            <a:r>
              <a:rPr lang="ja-JP" altLang="en-US" sz="1600" dirty="0" smtClean="0"/>
              <a:t>向上させます</a:t>
            </a:r>
            <a:endParaRPr lang="en-US" altLang="ja-JP" sz="1600" dirty="0"/>
          </a:p>
          <a:p>
            <a:pPr fontAlgn="auto">
              <a:spcBef>
                <a:spcPts val="0"/>
              </a:spcBef>
              <a:spcAft>
                <a:spcPts val="0"/>
              </a:spcAft>
              <a:buFont typeface="Arial" charset="0"/>
              <a:buNone/>
              <a:defRPr/>
            </a:pPr>
            <a:endParaRPr lang="en-US" altLang="ja-JP" sz="1800" dirty="0" smtClean="0">
              <a:solidFill>
                <a:srgbClr val="FF0000"/>
              </a:solidFill>
            </a:endParaRPr>
          </a:p>
        </p:txBody>
      </p:sp>
      <p:sp>
        <p:nvSpPr>
          <p:cNvPr id="57349"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31</a:t>
            </a:r>
            <a:endParaRPr lang="ja-JP" altLang="en-US" sz="1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4925" y="1530350"/>
            <a:ext cx="5576888" cy="1620838"/>
          </a:xfrm>
          <a:prstGeom prst="rect">
            <a:avLst/>
          </a:prstGeom>
          <a:solidFill>
            <a:srgbClr val="FFFF00">
              <a:alpha val="15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prstClr val="white"/>
                </a:solidFill>
              </a:rPr>
              <a:t>)</a:t>
            </a:r>
            <a:endParaRPr lang="ja-JP" altLang="en-US" dirty="0">
              <a:solidFill>
                <a:prstClr val="white"/>
              </a:solidFill>
            </a:endParaRPr>
          </a:p>
        </p:txBody>
      </p:sp>
      <p:sp>
        <p:nvSpPr>
          <p:cNvPr id="21" name="正方形/長方形 20"/>
          <p:cNvSpPr/>
          <p:nvPr/>
        </p:nvSpPr>
        <p:spPr>
          <a:xfrm>
            <a:off x="34925" y="3144838"/>
            <a:ext cx="5576888" cy="3703637"/>
          </a:xfrm>
          <a:prstGeom prst="rect">
            <a:avLst/>
          </a:prstGeom>
          <a:solidFill>
            <a:srgbClr val="FFFF00">
              <a:alpha val="15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59396" name="テキスト ボックス 3"/>
          <p:cNvSpPr txBox="1">
            <a:spLocks noChangeArrowheads="1"/>
          </p:cNvSpPr>
          <p:nvPr/>
        </p:nvSpPr>
        <p:spPr bwMode="auto">
          <a:xfrm>
            <a:off x="2743200" y="-19050"/>
            <a:ext cx="3484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rPr>
              <a:t>事業構造の</a:t>
            </a:r>
            <a:r>
              <a:rPr lang="ja-JP" altLang="en-US" sz="2400" dirty="0" smtClean="0">
                <a:solidFill>
                  <a:srgbClr val="000000"/>
                </a:solidFill>
              </a:rPr>
              <a:t>考え方（案）</a:t>
            </a:r>
            <a:endParaRPr lang="ja-JP" altLang="en-US" sz="2400" dirty="0">
              <a:solidFill>
                <a:srgbClr val="000000"/>
              </a:solidFill>
            </a:endParaRPr>
          </a:p>
        </p:txBody>
      </p:sp>
      <p:sp>
        <p:nvSpPr>
          <p:cNvPr id="5" name="角丸四角形 4"/>
          <p:cNvSpPr/>
          <p:nvPr/>
        </p:nvSpPr>
        <p:spPr>
          <a:xfrm>
            <a:off x="79375" y="1916113"/>
            <a:ext cx="2478088" cy="968375"/>
          </a:xfrm>
          <a:prstGeom prst="roundRect">
            <a:avLst/>
          </a:prstGeom>
          <a:solidFill>
            <a:srgbClr val="00B0F0">
              <a:alpha val="46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prstClr val="black"/>
                </a:solidFill>
              </a:rPr>
              <a:t>施設事業</a:t>
            </a:r>
            <a:endParaRPr lang="ja-JP" altLang="en-US" sz="1400" dirty="0">
              <a:solidFill>
                <a:prstClr val="black"/>
              </a:solidFill>
            </a:endParaRPr>
          </a:p>
        </p:txBody>
      </p:sp>
      <p:sp>
        <p:nvSpPr>
          <p:cNvPr id="59398" name="テキスト ボックス 5"/>
          <p:cNvSpPr txBox="1">
            <a:spLocks noChangeArrowheads="1"/>
          </p:cNvSpPr>
          <p:nvPr/>
        </p:nvSpPr>
        <p:spPr bwMode="auto">
          <a:xfrm>
            <a:off x="1689100" y="1547813"/>
            <a:ext cx="2239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0000"/>
                </a:solidFill>
              </a:rPr>
              <a:t>【</a:t>
            </a:r>
            <a:r>
              <a:rPr lang="ja-JP" altLang="en-US" sz="1800" dirty="0">
                <a:solidFill>
                  <a:srgbClr val="000000"/>
                </a:solidFill>
              </a:rPr>
              <a:t>事業構造の考え方</a:t>
            </a:r>
            <a:r>
              <a:rPr lang="en-US" altLang="ja-JP" sz="1800" dirty="0">
                <a:solidFill>
                  <a:srgbClr val="000000"/>
                </a:solidFill>
              </a:rPr>
              <a:t>】</a:t>
            </a:r>
            <a:endParaRPr lang="ja-JP" altLang="en-US" sz="1800" dirty="0">
              <a:solidFill>
                <a:srgbClr val="000000"/>
              </a:solidFill>
            </a:endParaRPr>
          </a:p>
        </p:txBody>
      </p:sp>
      <p:sp>
        <p:nvSpPr>
          <p:cNvPr id="7" name="右矢印 6"/>
          <p:cNvSpPr/>
          <p:nvPr/>
        </p:nvSpPr>
        <p:spPr>
          <a:xfrm>
            <a:off x="2743200" y="2084388"/>
            <a:ext cx="246063" cy="558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8" name="角丸四角形 7"/>
          <p:cNvSpPr/>
          <p:nvPr/>
        </p:nvSpPr>
        <p:spPr>
          <a:xfrm>
            <a:off x="3090863" y="1916113"/>
            <a:ext cx="2344737" cy="484187"/>
          </a:xfrm>
          <a:prstGeom prst="roundRect">
            <a:avLst/>
          </a:prstGeom>
          <a:solidFill>
            <a:srgbClr val="92D050">
              <a:alpha val="49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prstClr val="black"/>
                </a:solidFill>
              </a:rPr>
              <a:t>施設事業</a:t>
            </a:r>
            <a:endParaRPr lang="ja-JP" altLang="en-US" sz="1100" dirty="0">
              <a:solidFill>
                <a:prstClr val="black"/>
              </a:solidFill>
            </a:endParaRPr>
          </a:p>
        </p:txBody>
      </p:sp>
      <p:sp>
        <p:nvSpPr>
          <p:cNvPr id="9" name="角丸四角形 8"/>
          <p:cNvSpPr/>
          <p:nvPr/>
        </p:nvSpPr>
        <p:spPr>
          <a:xfrm>
            <a:off x="3114675" y="2400300"/>
            <a:ext cx="2320925" cy="484188"/>
          </a:xfrm>
          <a:prstGeom prst="roundRect">
            <a:avLst/>
          </a:prstGeom>
          <a:solidFill>
            <a:srgbClr val="FFC000">
              <a:alpha val="49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prstClr val="black"/>
                </a:solidFill>
              </a:rPr>
              <a:t>サービス事業</a:t>
            </a:r>
            <a:endParaRPr lang="ja-JP" altLang="en-US" sz="1100" dirty="0">
              <a:solidFill>
                <a:prstClr val="black"/>
              </a:solidFill>
            </a:endParaRPr>
          </a:p>
        </p:txBody>
      </p:sp>
      <p:graphicFrame>
        <p:nvGraphicFramePr>
          <p:cNvPr id="11" name="表 10"/>
          <p:cNvGraphicFramePr>
            <a:graphicFrameLocks noGrp="1"/>
          </p:cNvGraphicFramePr>
          <p:nvPr>
            <p:extLst>
              <p:ext uri="{D42A27DB-BD31-4B8C-83A1-F6EECF244321}">
                <p14:modId xmlns:p14="http://schemas.microsoft.com/office/powerpoint/2010/main" val="3269760930"/>
              </p:ext>
            </p:extLst>
          </p:nvPr>
        </p:nvGraphicFramePr>
        <p:xfrm>
          <a:off x="114300" y="3467100"/>
          <a:ext cx="2606675" cy="3108336"/>
        </p:xfrm>
        <a:graphic>
          <a:graphicData uri="http://schemas.openxmlformats.org/drawingml/2006/table">
            <a:tbl>
              <a:tblPr/>
              <a:tblGrid>
                <a:gridCol w="1832438">
                  <a:extLst>
                    <a:ext uri="{9D8B030D-6E8A-4147-A177-3AD203B41FA5}">
                      <a16:colId xmlns:a16="http://schemas.microsoft.com/office/drawing/2014/main" val="20000"/>
                    </a:ext>
                  </a:extLst>
                </a:gridCol>
                <a:gridCol w="774237">
                  <a:extLst>
                    <a:ext uri="{9D8B030D-6E8A-4147-A177-3AD203B41FA5}">
                      <a16:colId xmlns:a16="http://schemas.microsoft.com/office/drawing/2014/main" val="20001"/>
                    </a:ext>
                  </a:extLst>
                </a:gridCol>
              </a:tblGrid>
              <a:tr h="259027">
                <a:tc>
                  <a:txBody>
                    <a:bodyPr/>
                    <a:lstStyle/>
                    <a:p>
                      <a:r>
                        <a:rPr kumimoji="1" lang="ja-JP" altLang="en-US" sz="1100" b="1" dirty="0" smtClean="0">
                          <a:solidFill>
                            <a:schemeClr val="tx1"/>
                          </a:solidFill>
                        </a:rPr>
                        <a:t>施設利用収入</a:t>
                      </a:r>
                      <a:endParaRPr kumimoji="1" lang="ja-JP" altLang="en-US" sz="1100" b="1" dirty="0">
                        <a:solidFill>
                          <a:schemeClr val="tx1"/>
                        </a:solidFill>
                      </a:endParaRPr>
                    </a:p>
                  </a:txBody>
                  <a:tcPr marL="91457" marR="91457" marT="45694" marB="45694">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ysDot"/>
                      <a:round/>
                      <a:headEnd type="none" w="med" len="med"/>
                      <a:tailEnd type="none" w="med" len="med"/>
                    </a:lnB>
                    <a:solidFill>
                      <a:srgbClr val="00B0F0">
                        <a:alpha val="46000"/>
                      </a:srgbClr>
                    </a:solidFill>
                  </a:tcPr>
                </a:tc>
                <a:tc>
                  <a:txBody>
                    <a:bodyPr/>
                    <a:lstStyle/>
                    <a:p>
                      <a:pPr algn="r"/>
                      <a:r>
                        <a:rPr kumimoji="1" lang="en-US" altLang="ja-JP" sz="1100" b="1" dirty="0" smtClean="0">
                          <a:solidFill>
                            <a:schemeClr val="tx1"/>
                          </a:solidFill>
                        </a:rPr>
                        <a:t>1,711</a:t>
                      </a:r>
                      <a:endParaRPr kumimoji="1" lang="ja-JP" altLang="en-US" sz="1100" b="1"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extLst>
                  <a:ext uri="{0D108BD9-81ED-4DB2-BD59-A6C34878D82A}">
                    <a16:rowId xmlns:a16="http://schemas.microsoft.com/office/drawing/2014/main" val="10000"/>
                  </a:ext>
                </a:extLst>
              </a:tr>
              <a:tr h="259027">
                <a:tc>
                  <a:txBody>
                    <a:bodyPr/>
                    <a:lstStyle/>
                    <a:p>
                      <a:r>
                        <a:rPr kumimoji="1" lang="ja-JP" altLang="en-US" sz="1100" dirty="0" smtClean="0">
                          <a:solidFill>
                            <a:schemeClr val="tx1"/>
                          </a:solidFill>
                        </a:rPr>
                        <a:t>　　①施設利用料</a:t>
                      </a:r>
                      <a:endParaRPr kumimoji="1" lang="ja-JP" altLang="en-US" sz="1100"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1,195</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extLst>
                  <a:ext uri="{0D108BD9-81ED-4DB2-BD59-A6C34878D82A}">
                    <a16:rowId xmlns:a16="http://schemas.microsoft.com/office/drawing/2014/main" val="10001"/>
                  </a:ext>
                </a:extLst>
              </a:tr>
              <a:tr h="259027">
                <a:tc>
                  <a:txBody>
                    <a:bodyPr/>
                    <a:lstStyle/>
                    <a:p>
                      <a:r>
                        <a:rPr kumimoji="1" lang="ja-JP" altLang="en-US" sz="1100" dirty="0" smtClean="0">
                          <a:solidFill>
                            <a:schemeClr val="tx1"/>
                          </a:solidFill>
                        </a:rPr>
                        <a:t>　　②備品利用料</a:t>
                      </a:r>
                      <a:endParaRPr kumimoji="1" lang="ja-JP" altLang="en-US" sz="1100"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273</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extLst>
                  <a:ext uri="{0D108BD9-81ED-4DB2-BD59-A6C34878D82A}">
                    <a16:rowId xmlns:a16="http://schemas.microsoft.com/office/drawing/2014/main" val="10002"/>
                  </a:ext>
                </a:extLst>
              </a:tr>
              <a:tr h="259027">
                <a:tc>
                  <a:txBody>
                    <a:bodyPr/>
                    <a:lstStyle/>
                    <a:p>
                      <a:r>
                        <a:rPr kumimoji="1" lang="ja-JP" altLang="en-US" sz="1100" dirty="0" smtClean="0">
                          <a:solidFill>
                            <a:schemeClr val="tx1"/>
                          </a:solidFill>
                        </a:rPr>
                        <a:t>　　③駐車場利用料</a:t>
                      </a:r>
                      <a:endParaRPr kumimoji="1" lang="ja-JP" altLang="en-US" sz="1100"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32</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extLst>
                  <a:ext uri="{0D108BD9-81ED-4DB2-BD59-A6C34878D82A}">
                    <a16:rowId xmlns:a16="http://schemas.microsoft.com/office/drawing/2014/main" val="10003"/>
                  </a:ext>
                </a:extLst>
              </a:tr>
              <a:tr h="259027">
                <a:tc>
                  <a:txBody>
                    <a:bodyPr/>
                    <a:lstStyle/>
                    <a:p>
                      <a:r>
                        <a:rPr kumimoji="1" lang="ja-JP" altLang="en-US" sz="1100" dirty="0" smtClean="0">
                          <a:solidFill>
                            <a:schemeClr val="tx1"/>
                          </a:solidFill>
                        </a:rPr>
                        <a:t>　　④催事関連収入</a:t>
                      </a:r>
                      <a:endParaRPr kumimoji="1" lang="ja-JP" altLang="en-US" sz="1100"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145</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extLst>
                  <a:ext uri="{0D108BD9-81ED-4DB2-BD59-A6C34878D82A}">
                    <a16:rowId xmlns:a16="http://schemas.microsoft.com/office/drawing/2014/main" val="10004"/>
                  </a:ext>
                </a:extLst>
              </a:tr>
              <a:tr h="259027">
                <a:tc>
                  <a:txBody>
                    <a:bodyPr/>
                    <a:lstStyle/>
                    <a:p>
                      <a:r>
                        <a:rPr kumimoji="1" lang="ja-JP" altLang="en-US" sz="1100" dirty="0" smtClean="0">
                          <a:solidFill>
                            <a:schemeClr val="tx1"/>
                          </a:solidFill>
                        </a:rPr>
                        <a:t>　　⑤テナント</a:t>
                      </a:r>
                      <a:endParaRPr kumimoji="1" lang="ja-JP" altLang="en-US" sz="1100"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47</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extLst>
                  <a:ext uri="{0D108BD9-81ED-4DB2-BD59-A6C34878D82A}">
                    <a16:rowId xmlns:a16="http://schemas.microsoft.com/office/drawing/2014/main" val="10005"/>
                  </a:ext>
                </a:extLst>
              </a:tr>
              <a:tr h="259027">
                <a:tc>
                  <a:txBody>
                    <a:bodyPr/>
                    <a:lstStyle/>
                    <a:p>
                      <a:r>
                        <a:rPr kumimoji="1" lang="ja-JP" altLang="en-US" sz="1100" dirty="0" smtClean="0">
                          <a:solidFill>
                            <a:schemeClr val="tx1"/>
                          </a:solidFill>
                        </a:rPr>
                        <a:t>　　⑥キャンセル</a:t>
                      </a:r>
                      <a:endParaRPr kumimoji="1" lang="ja-JP" altLang="en-US" sz="1100"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18</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extLst>
                  <a:ext uri="{0D108BD9-81ED-4DB2-BD59-A6C34878D82A}">
                    <a16:rowId xmlns:a16="http://schemas.microsoft.com/office/drawing/2014/main" val="10006"/>
                  </a:ext>
                </a:extLst>
              </a:tr>
              <a:tr h="259027">
                <a:tc>
                  <a:txBody>
                    <a:bodyPr/>
                    <a:lstStyle/>
                    <a:p>
                      <a:r>
                        <a:rPr kumimoji="1" lang="ja-JP" altLang="en-US" sz="1100" dirty="0" smtClean="0">
                          <a:solidFill>
                            <a:schemeClr val="tx1"/>
                          </a:solidFill>
                        </a:rPr>
                        <a:t>　　⑦その他利用料</a:t>
                      </a:r>
                      <a:endParaRPr kumimoji="1" lang="ja-JP" altLang="en-US" sz="1100"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46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2</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46000"/>
                      </a:srgbClr>
                    </a:solidFill>
                  </a:tcPr>
                </a:tc>
                <a:extLst>
                  <a:ext uri="{0D108BD9-81ED-4DB2-BD59-A6C34878D82A}">
                    <a16:rowId xmlns:a16="http://schemas.microsoft.com/office/drawing/2014/main" val="10007"/>
                  </a:ext>
                </a:extLst>
              </a:tr>
              <a:tr h="259027">
                <a:tc>
                  <a:txBody>
                    <a:bodyPr/>
                    <a:lstStyle/>
                    <a:p>
                      <a:r>
                        <a:rPr kumimoji="1" lang="ja-JP" altLang="en-US" sz="1100" b="1" dirty="0" smtClean="0">
                          <a:solidFill>
                            <a:schemeClr val="tx1"/>
                          </a:solidFill>
                        </a:rPr>
                        <a:t>⑧売上管理手数料収入</a:t>
                      </a:r>
                      <a:endParaRPr kumimoji="1" lang="ja-JP" altLang="en-US" sz="1100" b="1"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92</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9027">
                <a:tc>
                  <a:txBody>
                    <a:bodyPr/>
                    <a:lstStyle/>
                    <a:p>
                      <a:r>
                        <a:rPr kumimoji="1" lang="ja-JP" altLang="en-US" sz="1100" b="1" dirty="0" smtClean="0">
                          <a:solidFill>
                            <a:schemeClr val="tx1"/>
                          </a:solidFill>
                        </a:rPr>
                        <a:t>⑨受取地代収入等</a:t>
                      </a:r>
                      <a:endParaRPr kumimoji="1" lang="ja-JP" altLang="en-US" sz="1100" b="1"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221</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59027">
                <a:tc>
                  <a:txBody>
                    <a:bodyPr/>
                    <a:lstStyle/>
                    <a:p>
                      <a:r>
                        <a:rPr kumimoji="1" lang="ja-JP" altLang="en-US" sz="1100" b="1" dirty="0" smtClean="0">
                          <a:solidFill>
                            <a:schemeClr val="tx1"/>
                          </a:solidFill>
                        </a:rPr>
                        <a:t>⑩その他の営業収入</a:t>
                      </a:r>
                      <a:endParaRPr kumimoji="1" lang="ja-JP" altLang="en-US" sz="1100" b="1"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2</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59027">
                <a:tc>
                  <a:txBody>
                    <a:bodyPr/>
                    <a:lstStyle/>
                    <a:p>
                      <a:pPr algn="ctr"/>
                      <a:r>
                        <a:rPr kumimoji="1" lang="ja-JP" altLang="en-US" sz="1100" dirty="0" smtClean="0"/>
                        <a:t>合　計</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2,027</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737138483"/>
              </p:ext>
            </p:extLst>
          </p:nvPr>
        </p:nvGraphicFramePr>
        <p:xfrm>
          <a:off x="3133725" y="3467100"/>
          <a:ext cx="2301875" cy="3184530"/>
        </p:xfrm>
        <a:graphic>
          <a:graphicData uri="http://schemas.openxmlformats.org/drawingml/2006/table">
            <a:tbl>
              <a:tblPr/>
              <a:tblGrid>
                <a:gridCol w="1643475">
                  <a:extLst>
                    <a:ext uri="{9D8B030D-6E8A-4147-A177-3AD203B41FA5}">
                      <a16:colId xmlns:a16="http://schemas.microsoft.com/office/drawing/2014/main" val="20000"/>
                    </a:ext>
                  </a:extLst>
                </a:gridCol>
                <a:gridCol w="658400">
                  <a:extLst>
                    <a:ext uri="{9D8B030D-6E8A-4147-A177-3AD203B41FA5}">
                      <a16:colId xmlns:a16="http://schemas.microsoft.com/office/drawing/2014/main" val="20001"/>
                    </a:ext>
                  </a:extLst>
                </a:gridCol>
              </a:tblGrid>
              <a:tr h="243802">
                <a:tc>
                  <a:txBody>
                    <a:bodyPr/>
                    <a:lstStyle/>
                    <a:p>
                      <a:pPr>
                        <a:lnSpc>
                          <a:spcPts val="1200"/>
                        </a:lnSpc>
                      </a:pPr>
                      <a:r>
                        <a:rPr kumimoji="1" lang="ja-JP" altLang="en-US" sz="1100" b="1" dirty="0" smtClean="0">
                          <a:solidFill>
                            <a:schemeClr val="tx1"/>
                          </a:solidFill>
                        </a:rPr>
                        <a:t>施設事業</a:t>
                      </a:r>
                      <a:endParaRPr kumimoji="1" lang="ja-JP" altLang="en-US" sz="1100" b="1" dirty="0">
                        <a:solidFill>
                          <a:schemeClr val="tx1"/>
                        </a:solidFill>
                      </a:endParaRPr>
                    </a:p>
                  </a:txBody>
                  <a:tcPr marL="91387" marR="91387" marT="45701" marB="45701">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ysDot"/>
                      <a:round/>
                      <a:headEnd type="none" w="med" len="med"/>
                      <a:tailEnd type="none" w="med" len="med"/>
                    </a:lnB>
                    <a:solidFill>
                      <a:srgbClr val="92D050">
                        <a:alpha val="41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100" b="1" dirty="0" smtClean="0"/>
                        <a:t>1,301</a:t>
                      </a:r>
                      <a:endParaRPr kumimoji="1" lang="ja-JP" altLang="en-US" sz="1100" b="1" dirty="0"/>
                    </a:p>
                  </a:txBody>
                  <a:tcPr marL="91387" marR="91387" marT="45701" marB="45701">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92D050">
                        <a:alpha val="41000"/>
                      </a:srgbClr>
                    </a:solidFill>
                  </a:tcPr>
                </a:tc>
                <a:extLst>
                  <a:ext uri="{0D108BD9-81ED-4DB2-BD59-A6C34878D82A}">
                    <a16:rowId xmlns:a16="http://schemas.microsoft.com/office/drawing/2014/main" val="10000"/>
                  </a:ext>
                </a:extLst>
              </a:tr>
              <a:tr h="243802">
                <a:tc>
                  <a:txBody>
                    <a:bodyPr/>
                    <a:lstStyle/>
                    <a:p>
                      <a:pPr>
                        <a:lnSpc>
                          <a:spcPts val="1200"/>
                        </a:lnSpc>
                      </a:pPr>
                      <a:r>
                        <a:rPr kumimoji="1" lang="ja-JP" altLang="en-US" sz="1000" dirty="0" smtClean="0">
                          <a:solidFill>
                            <a:schemeClr val="tx1"/>
                          </a:solidFill>
                        </a:rPr>
                        <a:t>　　①施設利用料</a:t>
                      </a:r>
                      <a:endParaRPr kumimoji="1" lang="ja-JP" altLang="en-US" sz="1000"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alpha val="41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1,236</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alpha val="41000"/>
                      </a:srgbClr>
                    </a:solidFill>
                  </a:tcPr>
                </a:tc>
                <a:extLst>
                  <a:ext uri="{0D108BD9-81ED-4DB2-BD59-A6C34878D82A}">
                    <a16:rowId xmlns:a16="http://schemas.microsoft.com/office/drawing/2014/main" val="10001"/>
                  </a:ext>
                </a:extLst>
              </a:tr>
              <a:tr h="243802">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1100" b="1" dirty="0" smtClean="0">
                          <a:solidFill>
                            <a:schemeClr val="tx1"/>
                          </a:solidFill>
                        </a:rPr>
                        <a:t>　　</a:t>
                      </a:r>
                      <a:r>
                        <a:rPr lang="ja-JP" altLang="en-US" sz="1000" b="0" dirty="0" smtClean="0">
                          <a:solidFill>
                            <a:schemeClr val="tx1"/>
                          </a:solidFill>
                        </a:rPr>
                        <a:t>⑥</a:t>
                      </a:r>
                      <a:r>
                        <a:rPr kumimoji="1" lang="ja-JP" altLang="en-US" sz="1000" b="0" dirty="0" smtClean="0">
                          <a:solidFill>
                            <a:schemeClr val="tx1"/>
                          </a:solidFill>
                        </a:rPr>
                        <a:t>キャンセル</a:t>
                      </a:r>
                      <a:endParaRPr lang="ja-JP" altLang="en-US" sz="1000" b="0"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alpha val="41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18</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alpha val="41000"/>
                      </a:srgbClr>
                    </a:solidFill>
                  </a:tcPr>
                </a:tc>
                <a:extLst>
                  <a:ext uri="{0D108BD9-81ED-4DB2-BD59-A6C34878D82A}">
                    <a16:rowId xmlns:a16="http://schemas.microsoft.com/office/drawing/2014/main" val="10002"/>
                  </a:ext>
                </a:extLst>
              </a:tr>
              <a:tr h="243802">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1100" b="0" dirty="0" smtClean="0">
                          <a:solidFill>
                            <a:schemeClr val="tx1"/>
                          </a:solidFill>
                        </a:rPr>
                        <a:t>　　⑤テナント</a:t>
                      </a:r>
                      <a:endParaRPr lang="ja-JP" altLang="en-US" sz="1100" b="0"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41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b="0" dirty="0" smtClean="0"/>
                        <a:t>47</a:t>
                      </a:r>
                      <a:endParaRPr kumimoji="1" lang="ja-JP" altLang="en-US" sz="1000" b="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41000"/>
                      </a:srgbClr>
                    </a:solidFill>
                  </a:tcPr>
                </a:tc>
                <a:extLst>
                  <a:ext uri="{0D108BD9-81ED-4DB2-BD59-A6C34878D82A}">
                    <a16:rowId xmlns:a16="http://schemas.microsoft.com/office/drawing/2014/main" val="10003"/>
                  </a:ext>
                </a:extLst>
              </a:tr>
              <a:tr h="243802">
                <a:tc>
                  <a:txBody>
                    <a:bodyPr/>
                    <a:lstStyle/>
                    <a:p>
                      <a:pPr>
                        <a:lnSpc>
                          <a:spcPts val="1200"/>
                        </a:lnSpc>
                      </a:pPr>
                      <a:r>
                        <a:rPr lang="ja-JP" altLang="en-US" sz="1100" b="1" dirty="0" smtClean="0">
                          <a:solidFill>
                            <a:schemeClr val="tx1"/>
                          </a:solidFill>
                        </a:rPr>
                        <a:t>サービス事業</a:t>
                      </a:r>
                      <a:endParaRPr lang="ja-JP" altLang="en-US" sz="1100" b="1"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100" b="1" dirty="0" smtClean="0"/>
                        <a:t>856</a:t>
                      </a:r>
                      <a:endParaRPr kumimoji="1" lang="ja-JP" altLang="en-US" sz="1100" b="1"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extLst>
                  <a:ext uri="{0D108BD9-81ED-4DB2-BD59-A6C34878D82A}">
                    <a16:rowId xmlns:a16="http://schemas.microsoft.com/office/drawing/2014/main" val="10004"/>
                  </a:ext>
                </a:extLst>
              </a:tr>
              <a:tr h="243802">
                <a:tc>
                  <a:txBody>
                    <a:bodyPr/>
                    <a:lstStyle/>
                    <a:p>
                      <a:pPr>
                        <a:lnSpc>
                          <a:spcPts val="1200"/>
                        </a:lnSpc>
                      </a:pPr>
                      <a:r>
                        <a:rPr kumimoji="1" lang="ja-JP" altLang="en-US" sz="1000" dirty="0" smtClean="0">
                          <a:solidFill>
                            <a:schemeClr val="tx1"/>
                          </a:solidFill>
                        </a:rPr>
                        <a:t>　　②備品利用料</a:t>
                      </a:r>
                      <a:endParaRPr kumimoji="1" lang="ja-JP" altLang="en-US" sz="1000"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310</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extLst>
                  <a:ext uri="{0D108BD9-81ED-4DB2-BD59-A6C34878D82A}">
                    <a16:rowId xmlns:a16="http://schemas.microsoft.com/office/drawing/2014/main" val="10005"/>
                  </a:ext>
                </a:extLst>
              </a:tr>
              <a:tr h="243802">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00" dirty="0" smtClean="0">
                          <a:solidFill>
                            <a:schemeClr val="tx1"/>
                          </a:solidFill>
                        </a:rPr>
                        <a:t>　　④催事関連収入</a:t>
                      </a: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149</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extLst>
                  <a:ext uri="{0D108BD9-81ED-4DB2-BD59-A6C34878D82A}">
                    <a16:rowId xmlns:a16="http://schemas.microsoft.com/office/drawing/2014/main" val="10006"/>
                  </a:ext>
                </a:extLst>
              </a:tr>
              <a:tr h="243802">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00" dirty="0" smtClean="0">
                          <a:solidFill>
                            <a:schemeClr val="tx1"/>
                          </a:solidFill>
                        </a:rPr>
                        <a:t>　</a:t>
                      </a:r>
                      <a:r>
                        <a:rPr kumimoji="1" lang="ja-JP" altLang="en-US" sz="1000" b="0" dirty="0" smtClean="0">
                          <a:solidFill>
                            <a:schemeClr val="tx1"/>
                          </a:solidFill>
                        </a:rPr>
                        <a:t>　⑧売上管理手数料収入</a:t>
                      </a:r>
                      <a:endParaRPr kumimoji="1" lang="ja-JP" altLang="en-US" sz="1000" dirty="0" smtClean="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52</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extLst>
                  <a:ext uri="{0D108BD9-81ED-4DB2-BD59-A6C34878D82A}">
                    <a16:rowId xmlns:a16="http://schemas.microsoft.com/office/drawing/2014/main" val="10007"/>
                  </a:ext>
                </a:extLst>
              </a:tr>
              <a:tr h="243802">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00" dirty="0" smtClean="0">
                          <a:solidFill>
                            <a:schemeClr val="tx1"/>
                          </a:solidFill>
                        </a:rPr>
                        <a:t>　　③駐車場利用料</a:t>
                      </a:r>
                      <a:endParaRPr kumimoji="1" lang="ja-JP" altLang="en-US" sz="1000"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35</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extLst>
                  <a:ext uri="{0D108BD9-81ED-4DB2-BD59-A6C34878D82A}">
                    <a16:rowId xmlns:a16="http://schemas.microsoft.com/office/drawing/2014/main" val="10008"/>
                  </a:ext>
                </a:extLst>
              </a:tr>
              <a:tr h="243802">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00" dirty="0" smtClean="0">
                          <a:solidFill>
                            <a:schemeClr val="tx1"/>
                          </a:solidFill>
                        </a:rPr>
                        <a:t>　　サービス収入</a:t>
                      </a:r>
                      <a:endParaRPr kumimoji="1" lang="ja-JP" altLang="en-US" sz="1000"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301</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extLst>
                  <a:ext uri="{0D108BD9-81ED-4DB2-BD59-A6C34878D82A}">
                    <a16:rowId xmlns:a16="http://schemas.microsoft.com/office/drawing/2014/main" val="10009"/>
                  </a:ext>
                </a:extLst>
              </a:tr>
              <a:tr h="243802">
                <a:tc>
                  <a:txBody>
                    <a:bodyPr/>
                    <a:lstStyle/>
                    <a:p>
                      <a:pPr>
                        <a:lnSpc>
                          <a:spcPts val="1200"/>
                        </a:lnSpc>
                      </a:pPr>
                      <a:r>
                        <a:rPr kumimoji="1" lang="ja-JP" altLang="en-US" sz="1000" dirty="0" smtClean="0">
                          <a:solidFill>
                            <a:schemeClr val="tx1"/>
                          </a:solidFill>
                        </a:rPr>
                        <a:t>　　⑦＋⑩その他利用料</a:t>
                      </a:r>
                      <a:endParaRPr kumimoji="1" lang="ja-JP" altLang="en-US" sz="1000"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50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9</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10"/>
                  </a:ext>
                </a:extLst>
              </a:tr>
              <a:tr h="251354">
                <a:tc>
                  <a:txBody>
                    <a:bodyPr/>
                    <a:lstStyle/>
                    <a:p>
                      <a:pPr>
                        <a:lnSpc>
                          <a:spcPts val="1200"/>
                        </a:lnSpc>
                      </a:pPr>
                      <a:r>
                        <a:rPr kumimoji="1" lang="ja-JP" altLang="en-US" sz="1000" b="1" dirty="0" smtClean="0">
                          <a:solidFill>
                            <a:schemeClr val="tx1"/>
                          </a:solidFill>
                        </a:rPr>
                        <a:t>⑨受取地代収入</a:t>
                      </a:r>
                      <a:endParaRPr kumimoji="1" lang="ja-JP" altLang="en-US" sz="1000" b="1"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b="1" dirty="0" smtClean="0"/>
                        <a:t>300</a:t>
                      </a:r>
                      <a:endParaRPr kumimoji="1" lang="ja-JP" altLang="en-US" sz="1000" b="1"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51354">
                <a:tc>
                  <a:txBody>
                    <a:bodyPr/>
                    <a:lstStyle/>
                    <a:p>
                      <a:pPr algn="ctr">
                        <a:lnSpc>
                          <a:spcPts val="1200"/>
                        </a:lnSpc>
                      </a:pPr>
                      <a:r>
                        <a:rPr kumimoji="1" lang="ja-JP" altLang="en-US" sz="1000" dirty="0" smtClean="0"/>
                        <a:t>合　計</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2,457</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59495" name="テキスト ボックス 15"/>
          <p:cNvSpPr txBox="1">
            <a:spLocks noChangeArrowheads="1"/>
          </p:cNvSpPr>
          <p:nvPr/>
        </p:nvSpPr>
        <p:spPr bwMode="auto">
          <a:xfrm>
            <a:off x="6030913" y="3189288"/>
            <a:ext cx="1635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solidFill>
                  <a:srgbClr val="000000"/>
                </a:solidFill>
              </a:rPr>
              <a:t>＜収入構造イメージ＞</a:t>
            </a:r>
          </a:p>
        </p:txBody>
      </p:sp>
      <p:sp>
        <p:nvSpPr>
          <p:cNvPr id="17" name="角丸四角形 16"/>
          <p:cNvSpPr/>
          <p:nvPr/>
        </p:nvSpPr>
        <p:spPr>
          <a:xfrm>
            <a:off x="0" y="442913"/>
            <a:ext cx="9144000" cy="9699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dirty="0">
                <a:solidFill>
                  <a:prstClr val="black"/>
                </a:solidFill>
                <a:latin typeface="ＭＳ Ｐゴシック" panose="020B0600070205080204" pitchFamily="50" charset="-128"/>
              </a:rPr>
              <a:t>　 これまでの施設利用料収入をコアとした経営から、当社事業を施設事業とサービス事業とに位置付け、両分野での成長を目指す。</a:t>
            </a:r>
            <a:endParaRPr lang="en-US" altLang="ja-JP"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dirty="0">
                <a:solidFill>
                  <a:prstClr val="black"/>
                </a:solidFill>
                <a:latin typeface="ＭＳ Ｐゴシック" panose="020B0600070205080204" pitchFamily="50" charset="-128"/>
              </a:rPr>
              <a:t>　　今後は、サービス事業のウェイトを高めることにより会社の持続的発展を目指す。</a:t>
            </a:r>
          </a:p>
        </p:txBody>
      </p:sp>
      <p:sp>
        <p:nvSpPr>
          <p:cNvPr id="19" name="正方形/長方形 18"/>
          <p:cNvSpPr/>
          <p:nvPr/>
        </p:nvSpPr>
        <p:spPr>
          <a:xfrm>
            <a:off x="5867400" y="1547813"/>
            <a:ext cx="3276600" cy="4833937"/>
          </a:xfrm>
          <a:prstGeom prst="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ja-JP" altLang="en-US" sz="1600" dirty="0">
                <a:solidFill>
                  <a:prstClr val="black"/>
                </a:solidFill>
              </a:rPr>
              <a:t>新たなサービスの創出（案）</a:t>
            </a:r>
            <a:endParaRPr lang="en-US" altLang="ja-JP" sz="1600" dirty="0">
              <a:solidFill>
                <a:prstClr val="black"/>
              </a:solidFill>
            </a:endParaRPr>
          </a:p>
          <a:p>
            <a:pPr eaLnBrk="1" fontAlgn="auto" hangingPunct="1">
              <a:spcBef>
                <a:spcPts val="0"/>
              </a:spcBef>
              <a:spcAft>
                <a:spcPts val="0"/>
              </a:spcAft>
              <a:defRPr/>
            </a:pPr>
            <a:endParaRPr lang="en-US" altLang="ja-JP" sz="1400" dirty="0" smtClean="0">
              <a:solidFill>
                <a:prstClr val="black"/>
              </a:solidFill>
            </a:endParaRPr>
          </a:p>
          <a:p>
            <a:pPr eaLnBrk="1" fontAlgn="auto" hangingPunct="1">
              <a:spcBef>
                <a:spcPts val="0"/>
              </a:spcBef>
              <a:spcAft>
                <a:spcPts val="0"/>
              </a:spcAft>
              <a:defRPr/>
            </a:pPr>
            <a:endParaRPr lang="en-US" altLang="ja-JP" sz="1400" dirty="0">
              <a:solidFill>
                <a:prstClr val="black"/>
              </a:solidFill>
            </a:endParaRPr>
          </a:p>
          <a:p>
            <a:pPr eaLnBrk="1" fontAlgn="auto" hangingPunct="1">
              <a:spcBef>
                <a:spcPts val="0"/>
              </a:spcBef>
              <a:spcAft>
                <a:spcPts val="0"/>
              </a:spcAft>
              <a:defRPr/>
            </a:pPr>
            <a:r>
              <a:rPr lang="ja-JP" altLang="en-US" sz="1400" dirty="0">
                <a:solidFill>
                  <a:schemeClr val="tx1"/>
                </a:solidFill>
                <a:latin typeface="+mn-ea"/>
              </a:rPr>
              <a:t>（</a:t>
            </a:r>
            <a:r>
              <a:rPr lang="en-US" altLang="ja-JP" sz="1400" dirty="0">
                <a:solidFill>
                  <a:schemeClr val="tx1"/>
                </a:solidFill>
                <a:latin typeface="+mn-ea"/>
              </a:rPr>
              <a:t>1</a:t>
            </a:r>
            <a:r>
              <a:rPr lang="ja-JP" altLang="en-US" sz="1400" dirty="0" smtClean="0">
                <a:solidFill>
                  <a:schemeClr val="tx1"/>
                </a:solidFill>
                <a:latin typeface="+mn-ea"/>
              </a:rPr>
              <a:t>）</a:t>
            </a:r>
            <a:r>
              <a:rPr lang="ja-JP" altLang="en-US" sz="1400" dirty="0">
                <a:solidFill>
                  <a:schemeClr val="tx1"/>
                </a:solidFill>
                <a:latin typeface="+mn-ea"/>
              </a:rPr>
              <a:t>会議関連サービスの</a:t>
            </a:r>
            <a:r>
              <a:rPr lang="ja-JP" altLang="en-US" sz="1400" dirty="0" smtClean="0">
                <a:solidFill>
                  <a:schemeClr val="tx1"/>
                </a:solidFill>
                <a:latin typeface="+mn-ea"/>
              </a:rPr>
              <a:t>グレードアップ</a:t>
            </a:r>
            <a:endParaRPr lang="en-US" altLang="ja-JP" sz="1400" dirty="0" smtClean="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a:t>
            </a:r>
            <a:r>
              <a:rPr lang="ja-JP" altLang="en-US" sz="1400" dirty="0" smtClean="0">
                <a:solidFill>
                  <a:schemeClr val="tx1"/>
                </a:solidFill>
                <a:latin typeface="+mn-ea"/>
              </a:rPr>
              <a:t>①ワンストップ</a:t>
            </a:r>
            <a:r>
              <a:rPr lang="ja-JP" altLang="en-US" sz="1400" dirty="0">
                <a:solidFill>
                  <a:schemeClr val="tx1"/>
                </a:solidFill>
                <a:latin typeface="+mn-ea"/>
              </a:rPr>
              <a:t>・サービスの充実</a:t>
            </a:r>
            <a:endParaRPr lang="en-US" altLang="ja-JP" sz="1400" dirty="0">
              <a:solidFill>
                <a:schemeClr val="tx1"/>
              </a:solidFill>
              <a:latin typeface="+mn-ea"/>
            </a:endParaRPr>
          </a:p>
          <a:p>
            <a:pPr eaLnBrk="1" fontAlgn="auto" hangingPunct="1">
              <a:spcBef>
                <a:spcPts val="0"/>
              </a:spcBef>
              <a:spcAft>
                <a:spcPts val="0"/>
              </a:spcAft>
              <a:defRPr/>
            </a:pPr>
            <a:r>
              <a:rPr lang="ja-JP" altLang="en-US" sz="1400" dirty="0" smtClean="0">
                <a:solidFill>
                  <a:schemeClr val="tx1"/>
                </a:solidFill>
                <a:latin typeface="+mn-ea"/>
              </a:rPr>
              <a:t>　　　・アフターコンベンション</a:t>
            </a:r>
            <a:endParaRPr lang="en-US" altLang="ja-JP" sz="1400" dirty="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a:t>
            </a:r>
            <a:r>
              <a:rPr lang="ja-JP" altLang="en-US" sz="1400" dirty="0" smtClean="0">
                <a:solidFill>
                  <a:schemeClr val="tx1"/>
                </a:solidFill>
                <a:latin typeface="+mn-ea"/>
              </a:rPr>
              <a:t>・記念写真、記念映像の撮影</a:t>
            </a:r>
            <a:endParaRPr lang="en-US" altLang="ja-JP" sz="1400" dirty="0" smtClean="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a:t>
            </a:r>
            <a:r>
              <a:rPr lang="ja-JP" altLang="en-US" sz="1400" dirty="0" smtClean="0">
                <a:solidFill>
                  <a:schemeClr val="tx1"/>
                </a:solidFill>
                <a:latin typeface="+mn-ea"/>
              </a:rPr>
              <a:t>　　・ホテル紹介、貸切バス斡旋　など</a:t>
            </a:r>
            <a:endParaRPr lang="en-US" altLang="ja-JP" sz="1400" dirty="0" smtClean="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a:t>
            </a:r>
            <a:r>
              <a:rPr lang="ja-JP" altLang="en-US" sz="1400" dirty="0" smtClean="0">
                <a:solidFill>
                  <a:schemeClr val="tx1"/>
                </a:solidFill>
                <a:latin typeface="+mn-ea"/>
              </a:rPr>
              <a:t>　②</a:t>
            </a:r>
            <a:r>
              <a:rPr lang="ja-JP" altLang="en-US" sz="1400" dirty="0">
                <a:solidFill>
                  <a:schemeClr val="tx1"/>
                </a:solidFill>
                <a:latin typeface="+mn-ea"/>
              </a:rPr>
              <a:t>ニーズを先取り</a:t>
            </a:r>
            <a:r>
              <a:rPr lang="ja-JP" altLang="en-US" sz="1400" dirty="0" smtClean="0">
                <a:solidFill>
                  <a:schemeClr val="tx1"/>
                </a:solidFill>
                <a:latin typeface="+mn-ea"/>
              </a:rPr>
              <a:t>する備品等の提供</a:t>
            </a:r>
            <a:endParaRPr lang="en-US" altLang="ja-JP" sz="1400" dirty="0" smtClean="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a:t>
            </a:r>
            <a:r>
              <a:rPr lang="ja-JP" altLang="en-US" sz="1400" dirty="0" smtClean="0">
                <a:solidFill>
                  <a:schemeClr val="tx1"/>
                </a:solidFill>
                <a:latin typeface="+mn-ea"/>
              </a:rPr>
              <a:t>・プロジェクターの更新</a:t>
            </a:r>
            <a:endParaRPr lang="en-US" altLang="ja-JP" sz="1400" dirty="0" smtClean="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a:t>
            </a:r>
            <a:r>
              <a:rPr lang="ja-JP" altLang="en-US" sz="1400" dirty="0" smtClean="0">
                <a:solidFill>
                  <a:schemeClr val="tx1"/>
                </a:solidFill>
                <a:latin typeface="+mn-ea"/>
              </a:rPr>
              <a:t>　　・大型デジタルサイネージの導入</a:t>
            </a:r>
            <a:endParaRPr lang="en-US" altLang="ja-JP" sz="1400" dirty="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a:t>
            </a:r>
            <a:r>
              <a:rPr lang="en-US" altLang="ja-JP" sz="1400" dirty="0">
                <a:solidFill>
                  <a:schemeClr val="tx1"/>
                </a:solidFill>
                <a:latin typeface="+mn-ea"/>
              </a:rPr>
              <a:t>2</a:t>
            </a:r>
            <a:r>
              <a:rPr lang="ja-JP" altLang="en-US" sz="1400" dirty="0" smtClean="0">
                <a:solidFill>
                  <a:schemeClr val="tx1"/>
                </a:solidFill>
                <a:latin typeface="+mn-ea"/>
              </a:rPr>
              <a:t>）来場者をおもてなしする飲食・物販</a:t>
            </a:r>
            <a:endParaRPr lang="en-US" altLang="ja-JP" sz="1400" dirty="0">
              <a:solidFill>
                <a:schemeClr val="tx1"/>
              </a:solidFill>
              <a:latin typeface="+mn-ea"/>
            </a:endParaRPr>
          </a:p>
          <a:p>
            <a:pPr eaLnBrk="1" fontAlgn="auto" hangingPunct="1">
              <a:spcBef>
                <a:spcPts val="0"/>
              </a:spcBef>
              <a:spcAft>
                <a:spcPts val="0"/>
              </a:spcAft>
              <a:defRPr/>
            </a:pPr>
            <a:r>
              <a:rPr lang="ja-JP" altLang="en-US" sz="1400" dirty="0" smtClean="0">
                <a:solidFill>
                  <a:schemeClr val="tx1"/>
                </a:solidFill>
                <a:latin typeface="+mn-ea"/>
              </a:rPr>
              <a:t>　　　・ケータリングの充実</a:t>
            </a:r>
            <a:endParaRPr lang="en-US" altLang="ja-JP" sz="1400" dirty="0" smtClean="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・弁当の</a:t>
            </a:r>
            <a:r>
              <a:rPr lang="ja-JP" altLang="en-US" sz="1400" dirty="0" smtClean="0">
                <a:solidFill>
                  <a:schemeClr val="tx1"/>
                </a:solidFill>
                <a:latin typeface="+mn-ea"/>
              </a:rPr>
              <a:t>直販化</a:t>
            </a:r>
            <a:endParaRPr lang="en-US" altLang="ja-JP" sz="1400" dirty="0" smtClean="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a:t>
            </a:r>
            <a:r>
              <a:rPr lang="ja-JP" altLang="en-US" sz="1400" dirty="0" smtClean="0">
                <a:solidFill>
                  <a:schemeClr val="tx1"/>
                </a:solidFill>
                <a:latin typeface="+mn-ea"/>
              </a:rPr>
              <a:t>・コンビニ機能の充実</a:t>
            </a:r>
            <a:endParaRPr lang="en-US" altLang="ja-JP" sz="1400" dirty="0" smtClean="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a:t>
            </a:r>
            <a:r>
              <a:rPr lang="ja-JP" altLang="en-US" sz="1400" dirty="0" smtClean="0">
                <a:solidFill>
                  <a:schemeClr val="tx1"/>
                </a:solidFill>
                <a:latin typeface="+mn-ea"/>
              </a:rPr>
              <a:t>・おみやげ販売</a:t>
            </a:r>
            <a:r>
              <a:rPr lang="ja-JP" altLang="en-US" sz="1400" dirty="0">
                <a:solidFill>
                  <a:schemeClr val="tx1"/>
                </a:solidFill>
                <a:latin typeface="+mn-ea"/>
              </a:rPr>
              <a:t>　　</a:t>
            </a:r>
            <a:r>
              <a:rPr lang="ja-JP" altLang="en-US" sz="1400" dirty="0" smtClean="0">
                <a:solidFill>
                  <a:schemeClr val="tx1"/>
                </a:solidFill>
                <a:latin typeface="+mn-ea"/>
              </a:rPr>
              <a:t>など</a:t>
            </a:r>
            <a:endParaRPr lang="en-US" altLang="ja-JP" sz="1400" dirty="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a:t>
            </a:r>
            <a:r>
              <a:rPr lang="en-US" altLang="ja-JP" sz="1400" dirty="0">
                <a:solidFill>
                  <a:schemeClr val="tx1"/>
                </a:solidFill>
                <a:latin typeface="+mn-ea"/>
              </a:rPr>
              <a:t>3</a:t>
            </a:r>
            <a:r>
              <a:rPr lang="ja-JP" altLang="en-US" sz="1400" dirty="0" smtClean="0">
                <a:solidFill>
                  <a:schemeClr val="tx1"/>
                </a:solidFill>
                <a:latin typeface="+mn-ea"/>
              </a:rPr>
              <a:t>）エクスカーションメニュー</a:t>
            </a:r>
            <a:r>
              <a:rPr lang="ja-JP" altLang="en-US" sz="1400" dirty="0">
                <a:solidFill>
                  <a:schemeClr val="tx1"/>
                </a:solidFill>
                <a:latin typeface="+mn-ea"/>
              </a:rPr>
              <a:t>開発</a:t>
            </a:r>
            <a:endParaRPr lang="en-US" altLang="ja-JP" sz="1400" dirty="0">
              <a:solidFill>
                <a:schemeClr val="tx1"/>
              </a:solidFill>
              <a:latin typeface="+mn-ea"/>
            </a:endParaRPr>
          </a:p>
          <a:p>
            <a:pPr eaLnBrk="1" fontAlgn="auto" hangingPunct="1">
              <a:spcBef>
                <a:spcPts val="0"/>
              </a:spcBef>
              <a:spcAft>
                <a:spcPts val="0"/>
              </a:spcAft>
              <a:defRPr/>
            </a:pPr>
            <a:r>
              <a:rPr lang="ja-JP" altLang="en-US" sz="1400" dirty="0" smtClean="0">
                <a:solidFill>
                  <a:schemeClr val="tx1"/>
                </a:solidFill>
                <a:latin typeface="+mn-ea"/>
              </a:rPr>
              <a:t>（</a:t>
            </a:r>
            <a:r>
              <a:rPr lang="en-US" altLang="ja-JP" sz="1400" dirty="0">
                <a:solidFill>
                  <a:schemeClr val="tx1"/>
                </a:solidFill>
                <a:latin typeface="+mn-ea"/>
              </a:rPr>
              <a:t>4</a:t>
            </a:r>
            <a:r>
              <a:rPr lang="ja-JP" altLang="en-US" sz="1400" dirty="0" smtClean="0">
                <a:solidFill>
                  <a:schemeClr val="tx1"/>
                </a:solidFill>
                <a:latin typeface="+mn-ea"/>
              </a:rPr>
              <a:t>） </a:t>
            </a:r>
            <a:r>
              <a:rPr lang="ja-JP" altLang="en-US" sz="1400" dirty="0">
                <a:solidFill>
                  <a:schemeClr val="tx1"/>
                </a:solidFill>
                <a:latin typeface="+mn-ea"/>
              </a:rPr>
              <a:t>ラウンジなどお客様の憩いのスペー</a:t>
            </a:r>
            <a:endParaRPr lang="en-US" altLang="ja-JP" sz="1400" dirty="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ス</a:t>
            </a:r>
            <a:r>
              <a:rPr lang="ja-JP" altLang="en-US" sz="1400" dirty="0" smtClean="0">
                <a:solidFill>
                  <a:schemeClr val="tx1"/>
                </a:solidFill>
                <a:latin typeface="+mn-ea"/>
              </a:rPr>
              <a:t>創出</a:t>
            </a:r>
            <a:r>
              <a:rPr lang="ja-JP" altLang="en-US" sz="1400" dirty="0">
                <a:solidFill>
                  <a:schemeClr val="tx1"/>
                </a:solidFill>
                <a:latin typeface="+mn-ea"/>
              </a:rPr>
              <a:t>　　　</a:t>
            </a:r>
            <a:endParaRPr lang="en-US" altLang="ja-JP" sz="1400" dirty="0">
              <a:solidFill>
                <a:schemeClr val="tx1"/>
              </a:solidFill>
              <a:latin typeface="+mn-ea"/>
            </a:endParaRPr>
          </a:p>
          <a:p>
            <a:pPr eaLnBrk="1" fontAlgn="auto" hangingPunct="1">
              <a:spcBef>
                <a:spcPts val="0"/>
              </a:spcBef>
              <a:spcAft>
                <a:spcPts val="0"/>
              </a:spcAft>
              <a:defRPr/>
            </a:pPr>
            <a:r>
              <a:rPr lang="ja-JP" altLang="en-US" sz="1400" dirty="0" smtClean="0">
                <a:solidFill>
                  <a:schemeClr val="tx1"/>
                </a:solidFill>
                <a:latin typeface="+mn-ea"/>
              </a:rPr>
              <a:t>（</a:t>
            </a:r>
            <a:r>
              <a:rPr lang="en-US" altLang="ja-JP" sz="1400" dirty="0" smtClean="0">
                <a:solidFill>
                  <a:schemeClr val="tx1"/>
                </a:solidFill>
                <a:latin typeface="+mn-ea"/>
              </a:rPr>
              <a:t>5</a:t>
            </a:r>
            <a:r>
              <a:rPr lang="ja-JP" altLang="en-US" sz="1400" dirty="0" smtClean="0">
                <a:solidFill>
                  <a:schemeClr val="tx1"/>
                </a:solidFill>
                <a:latin typeface="+mn-ea"/>
              </a:rPr>
              <a:t>）駐車場利用の拡大（</a:t>
            </a:r>
            <a:r>
              <a:rPr lang="en-US" altLang="ja-JP" sz="1400" dirty="0" err="1">
                <a:solidFill>
                  <a:schemeClr val="tx1"/>
                </a:solidFill>
                <a:latin typeface="+mn-ea"/>
              </a:rPr>
              <a:t>akippa</a:t>
            </a:r>
            <a:r>
              <a:rPr lang="ja-JP" altLang="en-US" sz="1400" dirty="0">
                <a:solidFill>
                  <a:prstClr val="black"/>
                </a:solidFill>
                <a:latin typeface="+mn-ea"/>
              </a:rPr>
              <a:t>活用など）</a:t>
            </a:r>
          </a:p>
        </p:txBody>
      </p:sp>
      <p:sp>
        <p:nvSpPr>
          <p:cNvPr id="59498"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32</a:t>
            </a:r>
            <a:endParaRPr lang="ja-JP" altLang="en-US" sz="1800">
              <a:solidFill>
                <a:srgbClr val="000000"/>
              </a:solidFill>
            </a:endParaRPr>
          </a:p>
        </p:txBody>
      </p:sp>
      <p:sp>
        <p:nvSpPr>
          <p:cNvPr id="59499" name="テキスト ボックス 5"/>
          <p:cNvSpPr txBox="1">
            <a:spLocks noChangeArrowheads="1"/>
          </p:cNvSpPr>
          <p:nvPr/>
        </p:nvSpPr>
        <p:spPr bwMode="auto">
          <a:xfrm>
            <a:off x="0" y="3152775"/>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000000"/>
                </a:solidFill>
              </a:rPr>
              <a:t>【2017</a:t>
            </a:r>
            <a:r>
              <a:rPr lang="ja-JP" altLang="en-US" sz="1400" dirty="0">
                <a:solidFill>
                  <a:srgbClr val="000000"/>
                </a:solidFill>
              </a:rPr>
              <a:t>年度実績</a:t>
            </a:r>
            <a:r>
              <a:rPr lang="en-US" altLang="ja-JP" sz="1400" dirty="0">
                <a:solidFill>
                  <a:srgbClr val="000000"/>
                </a:solidFill>
              </a:rPr>
              <a:t>】</a:t>
            </a:r>
            <a:endParaRPr lang="ja-JP" altLang="en-US" sz="1400" dirty="0">
              <a:solidFill>
                <a:srgbClr val="000000"/>
              </a:solidFill>
            </a:endParaRPr>
          </a:p>
        </p:txBody>
      </p:sp>
      <p:sp>
        <p:nvSpPr>
          <p:cNvPr id="59500" name="テキスト ボックス 5"/>
          <p:cNvSpPr txBox="1">
            <a:spLocks noChangeArrowheads="1"/>
          </p:cNvSpPr>
          <p:nvPr/>
        </p:nvSpPr>
        <p:spPr bwMode="auto">
          <a:xfrm>
            <a:off x="2951163" y="3173413"/>
            <a:ext cx="1736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rPr>
              <a:t>【2023</a:t>
            </a:r>
            <a:r>
              <a:rPr lang="ja-JP" altLang="en-US" sz="1400">
                <a:solidFill>
                  <a:srgbClr val="000000"/>
                </a:solidFill>
              </a:rPr>
              <a:t>年度計画</a:t>
            </a:r>
            <a:r>
              <a:rPr lang="en-US" altLang="ja-JP" sz="1400">
                <a:solidFill>
                  <a:srgbClr val="000000"/>
                </a:solidFill>
              </a:rPr>
              <a:t>(</a:t>
            </a:r>
            <a:r>
              <a:rPr lang="ja-JP" altLang="en-US" sz="1400">
                <a:solidFill>
                  <a:srgbClr val="000000"/>
                </a:solidFill>
              </a:rPr>
              <a:t>案</a:t>
            </a:r>
            <a:r>
              <a:rPr lang="en-US" altLang="ja-JP" sz="1400">
                <a:solidFill>
                  <a:srgbClr val="000000"/>
                </a:solidFill>
              </a:rPr>
              <a:t>)】</a:t>
            </a:r>
            <a:endParaRPr lang="ja-JP" altLang="en-US" sz="1400">
              <a:solidFill>
                <a:srgbClr val="000000"/>
              </a:solidFill>
            </a:endParaRPr>
          </a:p>
        </p:txBody>
      </p:sp>
      <p:sp>
        <p:nvSpPr>
          <p:cNvPr id="23" name="右矢印 22"/>
          <p:cNvSpPr/>
          <p:nvPr/>
        </p:nvSpPr>
        <p:spPr>
          <a:xfrm>
            <a:off x="2808288" y="4175125"/>
            <a:ext cx="227012" cy="558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59502" name="テキスト ボックス 1"/>
          <p:cNvSpPr txBox="1">
            <a:spLocks noChangeArrowheads="1"/>
          </p:cNvSpPr>
          <p:nvPr/>
        </p:nvSpPr>
        <p:spPr bwMode="auto">
          <a:xfrm>
            <a:off x="1830388" y="3246438"/>
            <a:ext cx="1017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a:solidFill>
                  <a:srgbClr val="000000"/>
                </a:solidFill>
              </a:rPr>
              <a:t>（単位：百万円）</a:t>
            </a:r>
          </a:p>
        </p:txBody>
      </p:sp>
      <p:sp>
        <p:nvSpPr>
          <p:cNvPr id="59503" name="テキスト ボックス 19"/>
          <p:cNvSpPr txBox="1">
            <a:spLocks noChangeArrowheads="1"/>
          </p:cNvSpPr>
          <p:nvPr/>
        </p:nvSpPr>
        <p:spPr bwMode="auto">
          <a:xfrm>
            <a:off x="4572000" y="3252788"/>
            <a:ext cx="1017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a:solidFill>
                  <a:srgbClr val="000000"/>
                </a:solidFill>
              </a:rPr>
              <a:t>（単位：百万円）</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テキスト ボックス 3"/>
          <p:cNvSpPr txBox="1">
            <a:spLocks noChangeArrowheads="1"/>
          </p:cNvSpPr>
          <p:nvPr/>
        </p:nvSpPr>
        <p:spPr bwMode="auto">
          <a:xfrm>
            <a:off x="82550" y="981075"/>
            <a:ext cx="897731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PｺﾞｼｯｸM" panose="020B0600000000000000" pitchFamily="50" charset="-128"/>
                <a:ea typeface="HGPｺﾞｼｯｸM" panose="020B0600000000000000" pitchFamily="50" charset="-128"/>
              </a:rPr>
              <a:t>１．国際会議開催件数　 　</a:t>
            </a:r>
            <a:r>
              <a:rPr lang="ja-JP" altLang="en-US" sz="2800" dirty="0" smtClean="0">
                <a:latin typeface="HGPｺﾞｼｯｸM" panose="020B0600000000000000" pitchFamily="50" charset="-128"/>
                <a:ea typeface="HGPｺﾞｼｯｸM" panose="020B0600000000000000" pitchFamily="50" charset="-128"/>
              </a:rPr>
              <a:t>　</a:t>
            </a:r>
            <a:r>
              <a:rPr lang="en-US" altLang="ja-JP" sz="2800" dirty="0" smtClean="0">
                <a:latin typeface="HGPｺﾞｼｯｸM" panose="020B0600000000000000" pitchFamily="50" charset="-128"/>
                <a:ea typeface="HGPｺﾞｼｯｸM" panose="020B0600000000000000" pitchFamily="50" charset="-128"/>
              </a:rPr>
              <a:t>2023</a:t>
            </a:r>
            <a:r>
              <a:rPr lang="ja-JP" altLang="en-US" sz="2800" dirty="0">
                <a:latin typeface="HGPｺﾞｼｯｸM" panose="020B0600000000000000" pitchFamily="50" charset="-128"/>
                <a:ea typeface="HGPｺﾞｼｯｸM" panose="020B0600000000000000" pitchFamily="50" charset="-128"/>
              </a:rPr>
              <a:t>年度に</a:t>
            </a:r>
            <a:r>
              <a:rPr lang="en-US" altLang="ja-JP" sz="2800" dirty="0">
                <a:latin typeface="HGPｺﾞｼｯｸM" panose="020B0600000000000000" pitchFamily="50" charset="-128"/>
                <a:ea typeface="HGPｺﾞｼｯｸM" panose="020B0600000000000000" pitchFamily="50" charset="-128"/>
              </a:rPr>
              <a:t>70</a:t>
            </a:r>
            <a:r>
              <a:rPr lang="ja-JP" altLang="en-US" sz="2800" dirty="0">
                <a:latin typeface="HGPｺﾞｼｯｸM" panose="020B0600000000000000" pitchFamily="50" charset="-128"/>
                <a:ea typeface="HGPｺﾞｼｯｸM" panose="020B0600000000000000" pitchFamily="50" charset="-128"/>
              </a:rPr>
              <a:t>件</a:t>
            </a:r>
            <a:r>
              <a:rPr lang="ja-JP" altLang="en-US" sz="2400" dirty="0" smtClean="0">
                <a:latin typeface="HGPｺﾞｼｯｸM" panose="020B0600000000000000" pitchFamily="50" charset="-128"/>
                <a:ea typeface="HGPｺﾞｼｯｸM" panose="020B0600000000000000" pitchFamily="50" charset="-128"/>
              </a:rPr>
              <a:t>（ＪＮＴＯ基準</a:t>
            </a:r>
            <a:r>
              <a:rPr lang="ja-JP" altLang="en-US" sz="2400" dirty="0">
                <a:latin typeface="HGPｺﾞｼｯｸM" panose="020B0600000000000000" pitchFamily="50" charset="-128"/>
                <a:ea typeface="HGPｺﾞｼｯｸM" panose="020B0600000000000000" pitchFamily="50" charset="-128"/>
              </a:rPr>
              <a:t>）</a:t>
            </a:r>
            <a:endParaRPr lang="en-US" altLang="ja-JP" sz="1800" dirty="0">
              <a:latin typeface="HGPｺﾞｼｯｸM" panose="020B0600000000000000" pitchFamily="50" charset="-128"/>
              <a:ea typeface="HGPｺﾞｼｯｸM" panose="020B0600000000000000" pitchFamily="50" charset="-128"/>
            </a:endParaRPr>
          </a:p>
          <a:p>
            <a:pPr eaLnBrk="1" hangingPunct="1">
              <a:spcBef>
                <a:spcPct val="0"/>
              </a:spcBef>
              <a:buFontTx/>
              <a:buNone/>
            </a:pPr>
            <a:r>
              <a:rPr lang="ja-JP" altLang="en-US" sz="1800" dirty="0">
                <a:latin typeface="HGPｺﾞｼｯｸM" panose="020B0600000000000000" pitchFamily="50" charset="-128"/>
                <a:ea typeface="HGPｺﾞｼｯｸM" panose="020B0600000000000000" pitchFamily="50" charset="-128"/>
              </a:rPr>
              <a:t>　　　　　　　　　　　　　　　　　　　　　　　　　　　</a:t>
            </a:r>
            <a:r>
              <a:rPr lang="en-US" altLang="ja-JP" sz="1800" dirty="0" smtClean="0">
                <a:latin typeface="HGPｺﾞｼｯｸM" panose="020B0600000000000000" pitchFamily="50" charset="-128"/>
                <a:ea typeface="HGPｺﾞｼｯｸM" panose="020B0600000000000000" pitchFamily="50" charset="-128"/>
              </a:rPr>
              <a:t>※2018</a:t>
            </a:r>
            <a:r>
              <a:rPr lang="ja-JP" altLang="en-US" sz="1800" dirty="0" smtClean="0">
                <a:latin typeface="HGPｺﾞｼｯｸM" panose="020B0600000000000000" pitchFamily="50" charset="-128"/>
                <a:ea typeface="HGPｺﾞｼｯｸM" panose="020B0600000000000000" pitchFamily="50" charset="-128"/>
              </a:rPr>
              <a:t>年度目標</a:t>
            </a:r>
            <a:r>
              <a:rPr lang="en-US" altLang="ja-JP" sz="1800" dirty="0" smtClean="0">
                <a:latin typeface="HGPｺﾞｼｯｸM" panose="020B0600000000000000" pitchFamily="50" charset="-128"/>
                <a:ea typeface="HGPｺﾞｼｯｸM" panose="020B0600000000000000" pitchFamily="50" charset="-128"/>
              </a:rPr>
              <a:t>60</a:t>
            </a:r>
            <a:r>
              <a:rPr lang="ja-JP" altLang="en-US" sz="1800" dirty="0" smtClean="0">
                <a:latin typeface="HGPｺﾞｼｯｸM" panose="020B0600000000000000" pitchFamily="50" charset="-128"/>
                <a:ea typeface="HGPｺﾞｼｯｸM" panose="020B0600000000000000" pitchFamily="50" charset="-128"/>
              </a:rPr>
              <a:t>件　実績見込</a:t>
            </a:r>
            <a:r>
              <a:rPr lang="en-US" altLang="ja-JP" sz="1800" dirty="0" smtClean="0">
                <a:latin typeface="HGPｺﾞｼｯｸM" panose="020B0600000000000000" pitchFamily="50" charset="-128"/>
                <a:ea typeface="HGPｺﾞｼｯｸM" panose="020B0600000000000000" pitchFamily="50" charset="-128"/>
              </a:rPr>
              <a:t>64</a:t>
            </a:r>
            <a:r>
              <a:rPr lang="ja-JP" altLang="en-US" sz="1800" dirty="0" smtClean="0">
                <a:latin typeface="HGPｺﾞｼｯｸM" panose="020B0600000000000000" pitchFamily="50" charset="-128"/>
                <a:ea typeface="HGPｺﾞｼｯｸM" panose="020B0600000000000000" pitchFamily="50" charset="-128"/>
              </a:rPr>
              <a:t>件</a:t>
            </a:r>
            <a:endParaRPr lang="en-US" altLang="ja-JP" sz="1800" dirty="0" smtClean="0">
              <a:latin typeface="HGPｺﾞｼｯｸM" panose="020B0600000000000000" pitchFamily="50" charset="-128"/>
              <a:ea typeface="HGPｺﾞｼｯｸM" panose="020B0600000000000000" pitchFamily="50" charset="-128"/>
            </a:endParaRPr>
          </a:p>
          <a:p>
            <a:pPr eaLnBrk="1" hangingPunct="1">
              <a:spcBef>
                <a:spcPct val="0"/>
              </a:spcBef>
              <a:buFontTx/>
              <a:buNone/>
            </a:pPr>
            <a:r>
              <a:rPr lang="ja-JP" altLang="en-US" sz="1800" dirty="0">
                <a:latin typeface="HGPｺﾞｼｯｸM" panose="020B0600000000000000" pitchFamily="50" charset="-128"/>
                <a:ea typeface="HGPｺﾞｼｯｸM" panose="020B0600000000000000" pitchFamily="50" charset="-128"/>
              </a:rPr>
              <a:t>　</a:t>
            </a:r>
            <a:r>
              <a:rPr lang="ja-JP" altLang="en-US" sz="1800" dirty="0" smtClean="0">
                <a:latin typeface="HGPｺﾞｼｯｸM" panose="020B0600000000000000" pitchFamily="50" charset="-128"/>
                <a:ea typeface="HGPｺﾞｼｯｸM" panose="020B0600000000000000" pitchFamily="50" charset="-128"/>
              </a:rPr>
              <a:t>　　　           国際会議成約件数　　　　　　　</a:t>
            </a:r>
            <a:r>
              <a:rPr lang="en-US" altLang="ja-JP" sz="1800" dirty="0" smtClean="0">
                <a:latin typeface="HGPｺﾞｼｯｸM" panose="020B0600000000000000" pitchFamily="50" charset="-128"/>
                <a:ea typeface="HGPｺﾞｼｯｸM" panose="020B0600000000000000" pitchFamily="50" charset="-128"/>
              </a:rPr>
              <a:t>2023</a:t>
            </a:r>
            <a:r>
              <a:rPr lang="ja-JP" altLang="en-US" sz="1800" dirty="0" smtClean="0">
                <a:latin typeface="HGPｺﾞｼｯｸM" panose="020B0600000000000000" pitchFamily="50" charset="-128"/>
                <a:ea typeface="HGPｺﾞｼｯｸM" panose="020B0600000000000000" pitchFamily="50" charset="-128"/>
              </a:rPr>
              <a:t>年度目標</a:t>
            </a:r>
            <a:r>
              <a:rPr lang="en-US" altLang="ja-JP" sz="1800" dirty="0" smtClean="0">
                <a:latin typeface="HGPｺﾞｼｯｸM" panose="020B0600000000000000" pitchFamily="50" charset="-128"/>
                <a:ea typeface="HGPｺﾞｼｯｸM" panose="020B0600000000000000" pitchFamily="50" charset="-128"/>
              </a:rPr>
              <a:t>50</a:t>
            </a:r>
            <a:r>
              <a:rPr lang="ja-JP" altLang="en-US" sz="1800" dirty="0" smtClean="0">
                <a:latin typeface="HGPｺﾞｼｯｸM" panose="020B0600000000000000" pitchFamily="50" charset="-128"/>
                <a:ea typeface="HGPｺﾞｼｯｸM" panose="020B0600000000000000" pitchFamily="50" charset="-128"/>
              </a:rPr>
              <a:t>件　　　　　　　　　　　　　　　　　　　　　　　　　　　　　　　　　　　　</a:t>
            </a:r>
            <a:endParaRPr lang="en-US" altLang="ja-JP" sz="1800" dirty="0">
              <a:latin typeface="HGPｺﾞｼｯｸM" panose="020B0600000000000000" pitchFamily="50" charset="-128"/>
              <a:ea typeface="HGPｺﾞｼｯｸM" panose="020B0600000000000000" pitchFamily="50" charset="-128"/>
            </a:endParaRPr>
          </a:p>
          <a:p>
            <a:pPr eaLnBrk="1" hangingPunct="1">
              <a:spcBef>
                <a:spcPct val="0"/>
              </a:spcBef>
              <a:buFont typeface="Arial" panose="020B0604020202020204" pitchFamily="34" charset="0"/>
              <a:buNone/>
            </a:pPr>
            <a:r>
              <a:rPr lang="ja-JP" altLang="en-US" sz="2800" dirty="0">
                <a:latin typeface="HGPｺﾞｼｯｸM" panose="020B0600000000000000" pitchFamily="50" charset="-128"/>
                <a:ea typeface="HGPｺﾞｼｯｸM" panose="020B0600000000000000" pitchFamily="50" charset="-128"/>
              </a:rPr>
              <a:t>２．売上 </a:t>
            </a:r>
            <a:r>
              <a:rPr lang="en-US" altLang="ja-JP" sz="1600" dirty="0">
                <a:latin typeface="HGPｺﾞｼｯｸM" panose="020B0600000000000000" pitchFamily="50" charset="-128"/>
                <a:ea typeface="HGPｺﾞｼｯｸM" panose="020B0600000000000000" pitchFamily="50" charset="-128"/>
              </a:rPr>
              <a:t>(</a:t>
            </a:r>
            <a:r>
              <a:rPr lang="ja-JP" altLang="en-US" sz="1600" dirty="0">
                <a:latin typeface="HGPｺﾞｼｯｸM" panose="020B0600000000000000" pitchFamily="50" charset="-128"/>
                <a:ea typeface="HGPｺﾞｼｯｸM" panose="020B0600000000000000" pitchFamily="50" charset="-128"/>
              </a:rPr>
              <a:t>施設事業＋サービス事業）       </a:t>
            </a:r>
            <a:r>
              <a:rPr lang="en-US" altLang="ja-JP" sz="2800" dirty="0" smtClean="0">
                <a:latin typeface="HGPｺﾞｼｯｸM" panose="020B0600000000000000" pitchFamily="50" charset="-128"/>
                <a:ea typeface="HGPｺﾞｼｯｸM" panose="020B0600000000000000" pitchFamily="50" charset="-128"/>
              </a:rPr>
              <a:t>2023</a:t>
            </a:r>
            <a:r>
              <a:rPr lang="ja-JP" altLang="en-US" sz="2800" dirty="0">
                <a:latin typeface="HGPｺﾞｼｯｸM" panose="020B0600000000000000" pitchFamily="50" charset="-128"/>
                <a:ea typeface="HGPｺﾞｼｯｸM" panose="020B0600000000000000" pitchFamily="50" charset="-128"/>
              </a:rPr>
              <a:t>年度に</a:t>
            </a:r>
            <a:r>
              <a:rPr lang="en-US" altLang="ja-JP" sz="2800" dirty="0">
                <a:latin typeface="HGPｺﾞｼｯｸM" panose="020B0600000000000000" pitchFamily="50" charset="-128"/>
                <a:ea typeface="HGPｺﾞｼｯｸM" panose="020B0600000000000000" pitchFamily="50" charset="-128"/>
              </a:rPr>
              <a:t>21</a:t>
            </a:r>
            <a:r>
              <a:rPr lang="ja-JP" altLang="en-US" sz="2800" dirty="0">
                <a:latin typeface="HGPｺﾞｼｯｸM" panose="020B0600000000000000" pitchFamily="50" charset="-128"/>
                <a:ea typeface="HGPｺﾞｼｯｸM" panose="020B0600000000000000" pitchFamily="50" charset="-128"/>
              </a:rPr>
              <a:t>億円以上</a:t>
            </a:r>
            <a:endParaRPr lang="en-US" altLang="ja-JP" sz="1800" dirty="0">
              <a:latin typeface="HGPｺﾞｼｯｸM" panose="020B0600000000000000" pitchFamily="50" charset="-128"/>
              <a:ea typeface="HGPｺﾞｼｯｸM" panose="020B0600000000000000" pitchFamily="50" charset="-128"/>
            </a:endParaRPr>
          </a:p>
          <a:p>
            <a:pPr eaLnBrk="1" hangingPunct="1">
              <a:spcBef>
                <a:spcPct val="0"/>
              </a:spcBef>
              <a:buFontTx/>
              <a:buNone/>
            </a:pPr>
            <a:r>
              <a:rPr lang="ja-JP" altLang="en-US" sz="1800" dirty="0">
                <a:latin typeface="HGPｺﾞｼｯｸM" panose="020B0600000000000000" pitchFamily="50" charset="-128"/>
                <a:ea typeface="HGPｺﾞｼｯｸM" panose="020B0600000000000000" pitchFamily="50" charset="-128"/>
              </a:rPr>
              <a:t>　　　　　　　　　　　　　　　　　　　　　　　　　</a:t>
            </a:r>
            <a:r>
              <a:rPr lang="ja-JP" altLang="en-US" sz="1800" dirty="0" smtClean="0">
                <a:latin typeface="HGPｺﾞｼｯｸM" panose="020B0600000000000000" pitchFamily="50" charset="-128"/>
                <a:ea typeface="HGPｺﾞｼｯｸM" panose="020B0600000000000000" pitchFamily="50" charset="-128"/>
              </a:rPr>
              <a:t>　　</a:t>
            </a:r>
            <a:r>
              <a:rPr lang="en-US" altLang="ja-JP" sz="1800" dirty="0" smtClean="0">
                <a:latin typeface="HGPｺﾞｼｯｸM" panose="020B0600000000000000" pitchFamily="50" charset="-128"/>
                <a:ea typeface="HGPｺﾞｼｯｸM" panose="020B0600000000000000" pitchFamily="50" charset="-128"/>
              </a:rPr>
              <a:t>※2018</a:t>
            </a:r>
            <a:r>
              <a:rPr lang="ja-JP" altLang="en-US" sz="1800" dirty="0" smtClean="0">
                <a:latin typeface="HGPｺﾞｼｯｸM" panose="020B0600000000000000" pitchFamily="50" charset="-128"/>
                <a:ea typeface="HGPｺﾞｼｯｸM" panose="020B0600000000000000" pitchFamily="50" charset="-128"/>
              </a:rPr>
              <a:t>年度目標</a:t>
            </a:r>
            <a:r>
              <a:rPr lang="en-US" altLang="ja-JP" sz="1800" dirty="0" smtClean="0">
                <a:latin typeface="HGPｺﾞｼｯｸM" panose="020B0600000000000000" pitchFamily="50" charset="-128"/>
                <a:ea typeface="HGPｺﾞｼｯｸM" panose="020B0600000000000000" pitchFamily="50" charset="-128"/>
              </a:rPr>
              <a:t>18.5</a:t>
            </a:r>
            <a:r>
              <a:rPr lang="ja-JP" altLang="en-US" sz="1800" dirty="0" smtClean="0">
                <a:latin typeface="HGPｺﾞｼｯｸM" panose="020B0600000000000000" pitchFamily="50" charset="-128"/>
                <a:ea typeface="HGPｺﾞｼｯｸM" panose="020B0600000000000000" pitchFamily="50" charset="-128"/>
              </a:rPr>
              <a:t>億円　実績見込</a:t>
            </a:r>
            <a:r>
              <a:rPr lang="en-US" altLang="ja-JP" sz="1800" dirty="0" smtClean="0">
                <a:latin typeface="HGPｺﾞｼｯｸM" panose="020B0600000000000000" pitchFamily="50" charset="-128"/>
                <a:ea typeface="HGPｺﾞｼｯｸM" panose="020B0600000000000000" pitchFamily="50" charset="-128"/>
              </a:rPr>
              <a:t>18.5</a:t>
            </a:r>
            <a:r>
              <a:rPr lang="ja-JP" altLang="en-US" sz="1800" dirty="0" smtClean="0">
                <a:latin typeface="HGPｺﾞｼｯｸM" panose="020B0600000000000000" pitchFamily="50" charset="-128"/>
                <a:ea typeface="HGPｺﾞｼｯｸM" panose="020B0600000000000000" pitchFamily="50" charset="-128"/>
              </a:rPr>
              <a:t>憶円</a:t>
            </a:r>
            <a:endParaRPr lang="en-US" altLang="ja-JP" sz="1800" b="1" dirty="0">
              <a:latin typeface="HGPｺﾞｼｯｸM" panose="020B0600000000000000" pitchFamily="50" charset="-128"/>
              <a:ea typeface="HGPｺﾞｼｯｸM" panose="020B0600000000000000" pitchFamily="50" charset="-128"/>
            </a:endParaRPr>
          </a:p>
          <a:p>
            <a:pPr eaLnBrk="1" hangingPunct="1">
              <a:spcBef>
                <a:spcPct val="0"/>
              </a:spcBef>
              <a:buFontTx/>
              <a:buNone/>
            </a:pPr>
            <a:endParaRPr lang="en-US" altLang="ja-JP" sz="1800" dirty="0">
              <a:latin typeface="HGPｺﾞｼｯｸM" panose="020B0600000000000000" pitchFamily="50" charset="-128"/>
              <a:ea typeface="HGPｺﾞｼｯｸM" panose="020B0600000000000000" pitchFamily="50" charset="-128"/>
            </a:endParaRPr>
          </a:p>
          <a:p>
            <a:pPr eaLnBrk="1" hangingPunct="1">
              <a:spcBef>
                <a:spcPct val="0"/>
              </a:spcBef>
              <a:buFont typeface="Arial" panose="020B0604020202020204" pitchFamily="34" charset="0"/>
              <a:buNone/>
            </a:pPr>
            <a:r>
              <a:rPr lang="ja-JP" altLang="en-US" sz="2800" dirty="0">
                <a:latin typeface="HGPｺﾞｼｯｸM" panose="020B0600000000000000" pitchFamily="50" charset="-128"/>
                <a:ea typeface="HGPｺﾞｼｯｸM" panose="020B0600000000000000" pitchFamily="50" charset="-128"/>
              </a:rPr>
              <a:t>３．営業利益　　　　　　　　　 </a:t>
            </a:r>
            <a:r>
              <a:rPr lang="en-US" altLang="ja-JP" sz="2800" dirty="0" smtClean="0">
                <a:latin typeface="HGPｺﾞｼｯｸM" panose="020B0600000000000000" pitchFamily="50" charset="-128"/>
                <a:ea typeface="HGPｺﾞｼｯｸM" panose="020B0600000000000000" pitchFamily="50" charset="-128"/>
              </a:rPr>
              <a:t>2023</a:t>
            </a:r>
            <a:r>
              <a:rPr lang="ja-JP" altLang="en-US" sz="2800" dirty="0">
                <a:latin typeface="HGPｺﾞｼｯｸM" panose="020B0600000000000000" pitchFamily="50" charset="-128"/>
                <a:ea typeface="HGPｺﾞｼｯｸM" panose="020B0600000000000000" pitchFamily="50" charset="-128"/>
              </a:rPr>
              <a:t>年度に</a:t>
            </a:r>
            <a:r>
              <a:rPr lang="en-US" altLang="ja-JP" sz="2800" dirty="0">
                <a:latin typeface="HGPｺﾞｼｯｸM" panose="020B0600000000000000" pitchFamily="50" charset="-128"/>
                <a:ea typeface="HGPｺﾞｼｯｸM" panose="020B0600000000000000" pitchFamily="50" charset="-128"/>
              </a:rPr>
              <a:t>5</a:t>
            </a:r>
            <a:r>
              <a:rPr lang="ja-JP" altLang="en-US" sz="2800" dirty="0">
                <a:latin typeface="HGPｺﾞｼｯｸM" panose="020B0600000000000000" pitchFamily="50" charset="-128"/>
                <a:ea typeface="HGPｺﾞｼｯｸM" panose="020B0600000000000000" pitchFamily="50" charset="-128"/>
              </a:rPr>
              <a:t>千万円以上</a:t>
            </a:r>
            <a:endParaRPr lang="en-US" altLang="ja-JP" sz="1800" dirty="0">
              <a:latin typeface="HGPｺﾞｼｯｸM" panose="020B0600000000000000" pitchFamily="50" charset="-128"/>
              <a:ea typeface="HGPｺﾞｼｯｸM" panose="020B0600000000000000" pitchFamily="50" charset="-128"/>
            </a:endParaRPr>
          </a:p>
          <a:p>
            <a:pPr eaLnBrk="1" hangingPunct="1">
              <a:spcBef>
                <a:spcPct val="0"/>
              </a:spcBef>
              <a:buFontTx/>
              <a:buNone/>
            </a:pPr>
            <a:r>
              <a:rPr lang="ja-JP" altLang="en-US" sz="1800" dirty="0">
                <a:latin typeface="HGPｺﾞｼｯｸM" panose="020B0600000000000000" pitchFamily="50" charset="-128"/>
                <a:ea typeface="HGPｺﾞｼｯｸM" panose="020B0600000000000000" pitchFamily="50" charset="-128"/>
              </a:rPr>
              <a:t>　　　　　　　　　　　　　　　　</a:t>
            </a:r>
            <a:r>
              <a:rPr lang="ja-JP" altLang="en-US" sz="1800" dirty="0" smtClean="0">
                <a:latin typeface="HGPｺﾞｼｯｸM" panose="020B0600000000000000" pitchFamily="50" charset="-128"/>
                <a:ea typeface="HGPｺﾞｼｯｸM" panose="020B0600000000000000" pitchFamily="50" charset="-128"/>
              </a:rPr>
              <a:t>　　　　　　　　　　　</a:t>
            </a:r>
            <a:r>
              <a:rPr lang="en-US" altLang="ja-JP" sz="1800" dirty="0" smtClean="0">
                <a:latin typeface="HGPｺﾞｼｯｸM" panose="020B0600000000000000" pitchFamily="50" charset="-128"/>
                <a:ea typeface="HGPｺﾞｼｯｸM" panose="020B0600000000000000" pitchFamily="50" charset="-128"/>
              </a:rPr>
              <a:t>※2018</a:t>
            </a:r>
            <a:r>
              <a:rPr lang="ja-JP" altLang="en-US" sz="1800" dirty="0" smtClean="0">
                <a:latin typeface="HGPｺﾞｼｯｸM" panose="020B0600000000000000" pitchFamily="50" charset="-128"/>
                <a:ea typeface="HGPｺﾞｼｯｸM" panose="020B0600000000000000" pitchFamily="50" charset="-128"/>
              </a:rPr>
              <a:t>年度目標</a:t>
            </a:r>
            <a:r>
              <a:rPr lang="en-US" altLang="ja-JP" sz="1800" dirty="0" smtClean="0">
                <a:latin typeface="HGPｺﾞｼｯｸM" panose="020B0600000000000000" pitchFamily="50" charset="-128"/>
                <a:ea typeface="HGPｺﾞｼｯｸM" panose="020B0600000000000000" pitchFamily="50" charset="-128"/>
              </a:rPr>
              <a:t>12</a:t>
            </a:r>
            <a:r>
              <a:rPr lang="ja-JP" altLang="en-US" sz="1800" dirty="0" smtClean="0">
                <a:latin typeface="HGPｺﾞｼｯｸM" panose="020B0600000000000000" pitchFamily="50" charset="-128"/>
                <a:ea typeface="HGPｺﾞｼｯｸM" panose="020B0600000000000000" pitchFamily="50" charset="-128"/>
              </a:rPr>
              <a:t>百万円　実績見込</a:t>
            </a:r>
            <a:r>
              <a:rPr lang="en-US" altLang="ja-JP" sz="1800" dirty="0" smtClean="0">
                <a:latin typeface="HGPｺﾞｼｯｸM" panose="020B0600000000000000" pitchFamily="50" charset="-128"/>
                <a:ea typeface="HGPｺﾞｼｯｸM" panose="020B0600000000000000" pitchFamily="50" charset="-128"/>
              </a:rPr>
              <a:t>12</a:t>
            </a:r>
            <a:r>
              <a:rPr lang="ja-JP" altLang="en-US" sz="1800" dirty="0" smtClean="0">
                <a:latin typeface="HGPｺﾞｼｯｸM" panose="020B0600000000000000" pitchFamily="50" charset="-128"/>
                <a:ea typeface="HGPｺﾞｼｯｸM" panose="020B0600000000000000" pitchFamily="50" charset="-128"/>
              </a:rPr>
              <a:t>百万円</a:t>
            </a:r>
            <a:endParaRPr lang="en-US" altLang="ja-JP" sz="1800" dirty="0">
              <a:latin typeface="HGPｺﾞｼｯｸM" panose="020B0600000000000000" pitchFamily="50" charset="-128"/>
              <a:ea typeface="HGPｺﾞｼｯｸM" panose="020B0600000000000000" pitchFamily="50" charset="-128"/>
            </a:endParaRPr>
          </a:p>
          <a:p>
            <a:pPr eaLnBrk="1" hangingPunct="1">
              <a:spcBef>
                <a:spcPct val="0"/>
              </a:spcBef>
              <a:buFont typeface="Arial" panose="020B0604020202020204" pitchFamily="34" charset="0"/>
              <a:buNone/>
            </a:pPr>
            <a:r>
              <a:rPr lang="ja-JP" altLang="en-US" sz="1800" dirty="0">
                <a:latin typeface="HGPｺﾞｼｯｸM" panose="020B0600000000000000" pitchFamily="50" charset="-128"/>
                <a:ea typeface="HGPｺﾞｼｯｸM" panose="020B0600000000000000" pitchFamily="50" charset="-128"/>
              </a:rPr>
              <a:t>　　　　　　　　　　</a:t>
            </a:r>
            <a:endParaRPr lang="en-US" altLang="ja-JP" sz="1800" dirty="0">
              <a:latin typeface="HGPｺﾞｼｯｸM" panose="020B0600000000000000" pitchFamily="50" charset="-128"/>
              <a:ea typeface="HGPｺﾞｼｯｸM" panose="020B0600000000000000" pitchFamily="50" charset="-128"/>
            </a:endParaRPr>
          </a:p>
          <a:p>
            <a:pPr eaLnBrk="1" hangingPunct="1">
              <a:spcBef>
                <a:spcPct val="0"/>
              </a:spcBef>
              <a:buNone/>
            </a:pPr>
            <a:r>
              <a:rPr lang="ja-JP" altLang="en-US" sz="2800" dirty="0">
                <a:latin typeface="HGPｺﾞｼｯｸM" panose="020B0600000000000000" pitchFamily="50" charset="-128"/>
                <a:ea typeface="HGPｺﾞｼｯｸM" panose="020B0600000000000000" pitchFamily="50" charset="-128"/>
              </a:rPr>
              <a:t>４．</a:t>
            </a:r>
            <a:r>
              <a:rPr lang="ja-JP" altLang="en-US" sz="2400" dirty="0">
                <a:latin typeface="HGPｺﾞｼｯｸM" panose="020B0600000000000000" pitchFamily="50" charset="-128"/>
                <a:ea typeface="HGPｺﾞｼｯｸM" panose="020B0600000000000000" pitchFamily="50" charset="-128"/>
              </a:rPr>
              <a:t>主要３施設日数稼働率</a:t>
            </a:r>
            <a:r>
              <a:rPr lang="ja-JP" altLang="en-US" sz="2800" dirty="0">
                <a:latin typeface="HGPｺﾞｼｯｸM" panose="020B0600000000000000" pitchFamily="50" charset="-128"/>
                <a:ea typeface="HGPｺﾞｼｯｸM" panose="020B0600000000000000" pitchFamily="50" charset="-128"/>
              </a:rPr>
              <a:t>　　　</a:t>
            </a:r>
            <a:r>
              <a:rPr lang="en-US" altLang="ja-JP" sz="2800" dirty="0" smtClean="0">
                <a:latin typeface="HGPｺﾞｼｯｸM" panose="020B0600000000000000" pitchFamily="50" charset="-128"/>
                <a:ea typeface="HGPｺﾞｼｯｸM" panose="020B0600000000000000" pitchFamily="50" charset="-128"/>
              </a:rPr>
              <a:t>87.3</a:t>
            </a:r>
            <a:r>
              <a:rPr lang="ja-JP" altLang="en-US" sz="2800" dirty="0" smtClean="0">
                <a:latin typeface="HGPｺﾞｼｯｸM" panose="020B0600000000000000" pitchFamily="50" charset="-128"/>
                <a:ea typeface="HGPｺﾞｼｯｸM" panose="020B0600000000000000" pitchFamily="50" charset="-128"/>
              </a:rPr>
              <a:t>％ </a:t>
            </a:r>
            <a:r>
              <a:rPr lang="ja-JP" altLang="en-US" sz="2400" dirty="0" smtClean="0">
                <a:latin typeface="HGPｺﾞｼｯｸM" panose="020B0600000000000000" pitchFamily="50" charset="-128"/>
                <a:ea typeface="HGPｺﾞｼｯｸM" panose="020B0600000000000000" pitchFamily="50" charset="-128"/>
              </a:rPr>
              <a:t>（</a:t>
            </a:r>
            <a:r>
              <a:rPr lang="ja-JP" altLang="en-US" sz="2400" dirty="0">
                <a:latin typeface="HGPｺﾞｼｯｸM" panose="020B0600000000000000" pitchFamily="50" charset="-128"/>
                <a:ea typeface="HGPｺﾞｼｯｸM" panose="020B0600000000000000" pitchFamily="50" charset="-128"/>
              </a:rPr>
              <a:t>過去最高実績以上）</a:t>
            </a:r>
            <a:endParaRPr lang="en-US" altLang="ja-JP" sz="1800" dirty="0">
              <a:latin typeface="HGPｺﾞｼｯｸM" panose="020B0600000000000000" pitchFamily="50" charset="-128"/>
              <a:ea typeface="HGPｺﾞｼｯｸM" panose="020B0600000000000000" pitchFamily="50" charset="-128"/>
            </a:endParaRPr>
          </a:p>
          <a:p>
            <a:pPr eaLnBrk="1" hangingPunct="1">
              <a:spcBef>
                <a:spcPct val="0"/>
              </a:spcBef>
              <a:buFont typeface="Arial" panose="020B0604020202020204" pitchFamily="34" charset="0"/>
              <a:buNone/>
            </a:pPr>
            <a:r>
              <a:rPr lang="ja-JP" altLang="en-US" sz="1800" dirty="0">
                <a:latin typeface="HGPｺﾞｼｯｸM" panose="020B0600000000000000" pitchFamily="50" charset="-128"/>
                <a:ea typeface="HGPｺﾞｼｯｸM" panose="020B0600000000000000" pitchFamily="50" charset="-128"/>
              </a:rPr>
              <a:t>　　　　　</a:t>
            </a:r>
            <a:r>
              <a:rPr lang="en-US" altLang="ja-JP" sz="1800" dirty="0">
                <a:latin typeface="HGPｺﾞｼｯｸM" panose="020B0600000000000000" pitchFamily="50" charset="-128"/>
                <a:ea typeface="HGPｺﾞｼｯｸM" panose="020B0600000000000000" pitchFamily="50" charset="-128"/>
              </a:rPr>
              <a:t>    </a:t>
            </a:r>
            <a:r>
              <a:rPr lang="ja-JP" altLang="en-US" sz="1800" dirty="0">
                <a:latin typeface="HGPｺﾞｼｯｸM" panose="020B0600000000000000" pitchFamily="50" charset="-128"/>
                <a:ea typeface="HGPｺﾞｼｯｸM" panose="020B0600000000000000" pitchFamily="50" charset="-128"/>
              </a:rPr>
              <a:t>　　　　　　　　　　　　　　　　　　　　</a:t>
            </a:r>
            <a:r>
              <a:rPr lang="en-US" altLang="ja-JP" sz="1800" dirty="0" smtClean="0">
                <a:latin typeface="HGPｺﾞｼｯｸM" panose="020B0600000000000000" pitchFamily="50" charset="-128"/>
                <a:ea typeface="HGPｺﾞｼｯｸM" panose="020B0600000000000000" pitchFamily="50" charset="-128"/>
              </a:rPr>
              <a:t>※2018</a:t>
            </a:r>
            <a:r>
              <a:rPr lang="ja-JP" altLang="en-US" sz="1800" dirty="0" smtClean="0">
                <a:latin typeface="HGPｺﾞｼｯｸM" panose="020B0600000000000000" pitchFamily="50" charset="-128"/>
                <a:ea typeface="HGPｺﾞｼｯｸM" panose="020B0600000000000000" pitchFamily="50" charset="-128"/>
              </a:rPr>
              <a:t>年度目標</a:t>
            </a:r>
            <a:r>
              <a:rPr lang="en-US" altLang="ja-JP" sz="1800" dirty="0" smtClean="0">
                <a:latin typeface="HGPｺﾞｼｯｸM" panose="020B0600000000000000" pitchFamily="50" charset="-128"/>
                <a:ea typeface="HGPｺﾞｼｯｸM" panose="020B0600000000000000" pitchFamily="50" charset="-128"/>
              </a:rPr>
              <a:t>90.0</a:t>
            </a:r>
            <a:r>
              <a:rPr lang="ja-JP" altLang="en-US" sz="1800" dirty="0" smtClean="0">
                <a:latin typeface="HGPｺﾞｼｯｸM" panose="020B0600000000000000" pitchFamily="50" charset="-128"/>
                <a:ea typeface="HGPｺﾞｼｯｸM" panose="020B0600000000000000" pitchFamily="50" charset="-128"/>
              </a:rPr>
              <a:t>％　実績見込</a:t>
            </a:r>
            <a:r>
              <a:rPr lang="en-US" altLang="ja-JP" sz="1800" dirty="0" smtClean="0">
                <a:latin typeface="HGPｺﾞｼｯｸM" panose="020B0600000000000000" pitchFamily="50" charset="-128"/>
                <a:ea typeface="HGPｺﾞｼｯｸM" panose="020B0600000000000000" pitchFamily="50" charset="-128"/>
              </a:rPr>
              <a:t>86.2</a:t>
            </a:r>
            <a:r>
              <a:rPr lang="ja-JP" altLang="en-US" sz="1800" dirty="0" smtClean="0">
                <a:latin typeface="HGPｺﾞｼｯｸM" panose="020B0600000000000000" pitchFamily="50" charset="-128"/>
                <a:ea typeface="HGPｺﾞｼｯｸM" panose="020B0600000000000000" pitchFamily="50" charset="-128"/>
              </a:rPr>
              <a:t>％</a:t>
            </a:r>
            <a:endParaRPr lang="en-US" altLang="ja-JP" sz="1800" dirty="0" smtClean="0">
              <a:latin typeface="HGPｺﾞｼｯｸM" panose="020B0600000000000000" pitchFamily="50" charset="-128"/>
              <a:ea typeface="HGPｺﾞｼｯｸM" panose="020B0600000000000000" pitchFamily="50" charset="-128"/>
            </a:endParaRPr>
          </a:p>
          <a:p>
            <a:pPr eaLnBrk="1" hangingPunct="1">
              <a:spcBef>
                <a:spcPct val="0"/>
              </a:spcBef>
              <a:buFont typeface="Arial" panose="020B0604020202020204" pitchFamily="34" charset="0"/>
              <a:buNone/>
            </a:pPr>
            <a:r>
              <a:rPr lang="ja-JP" altLang="en-US" sz="1800" dirty="0">
                <a:latin typeface="HGPｺﾞｼｯｸM" panose="020B0600000000000000" pitchFamily="50" charset="-128"/>
                <a:ea typeface="HGPｺﾞｼｯｸM" panose="020B0600000000000000" pitchFamily="50" charset="-128"/>
              </a:rPr>
              <a:t>　</a:t>
            </a:r>
            <a:r>
              <a:rPr lang="ja-JP" altLang="en-US" sz="1800" dirty="0" smtClean="0">
                <a:latin typeface="HGPｺﾞｼｯｸM" panose="020B0600000000000000" pitchFamily="50" charset="-128"/>
                <a:ea typeface="HGPｺﾞｼｯｸM" panose="020B0600000000000000" pitchFamily="50" charset="-128"/>
              </a:rPr>
              <a:t>　　　　　　</a:t>
            </a:r>
            <a:r>
              <a:rPr lang="ja-JP" altLang="en-US" sz="1800" dirty="0">
                <a:latin typeface="HGPｺﾞｼｯｸM" panose="020B0600000000000000" pitchFamily="50" charset="-128"/>
                <a:ea typeface="HGPｺﾞｼｯｸM" panose="020B0600000000000000" pitchFamily="50" charset="-128"/>
              </a:rPr>
              <a:t> </a:t>
            </a:r>
            <a:r>
              <a:rPr lang="ja-JP" altLang="en-US" sz="1800" dirty="0" smtClean="0">
                <a:latin typeface="HGPｺﾞｼｯｸM" panose="020B0600000000000000" pitchFamily="50" charset="-128"/>
                <a:ea typeface="HGPｺﾞｼｯｸM" panose="020B0600000000000000" pitchFamily="50" charset="-128"/>
              </a:rPr>
              <a:t>全館利用単位稼働率　　　　　　　</a:t>
            </a:r>
            <a:r>
              <a:rPr lang="ja-JP" altLang="en-US" sz="1800" dirty="0">
                <a:latin typeface="HGPｺﾞｼｯｸM" panose="020B0600000000000000" pitchFamily="50" charset="-128"/>
                <a:ea typeface="HGPｺﾞｼｯｸM" panose="020B0600000000000000" pitchFamily="50" charset="-128"/>
              </a:rPr>
              <a:t> </a:t>
            </a:r>
            <a:r>
              <a:rPr lang="en-US" altLang="ja-JP" sz="1800" dirty="0" smtClean="0">
                <a:latin typeface="HGPｺﾞｼｯｸM" panose="020B0600000000000000" pitchFamily="50" charset="-128"/>
                <a:ea typeface="HGPｺﾞｼｯｸM" panose="020B0600000000000000" pitchFamily="50" charset="-128"/>
              </a:rPr>
              <a:t>2023</a:t>
            </a:r>
            <a:r>
              <a:rPr lang="ja-JP" altLang="en-US" sz="1800" dirty="0" smtClean="0">
                <a:latin typeface="HGPｺﾞｼｯｸM" panose="020B0600000000000000" pitchFamily="50" charset="-128"/>
                <a:ea typeface="HGPｺﾞｼｯｸM" panose="020B0600000000000000" pitchFamily="50" charset="-128"/>
              </a:rPr>
              <a:t>年度目標</a:t>
            </a:r>
            <a:r>
              <a:rPr lang="en-US" altLang="ja-JP" sz="1800" dirty="0" smtClean="0">
                <a:latin typeface="HGPｺﾞｼｯｸM" panose="020B0600000000000000" pitchFamily="50" charset="-128"/>
                <a:ea typeface="HGPｺﾞｼｯｸM" panose="020B0600000000000000" pitchFamily="50" charset="-128"/>
              </a:rPr>
              <a:t>41.7</a:t>
            </a:r>
            <a:r>
              <a:rPr lang="ja-JP" altLang="en-US" sz="1800" dirty="0" smtClean="0">
                <a:latin typeface="HGPｺﾞｼｯｸM" panose="020B0600000000000000" pitchFamily="50" charset="-128"/>
                <a:ea typeface="HGPｺﾞｼｯｸM" panose="020B0600000000000000" pitchFamily="50" charset="-128"/>
              </a:rPr>
              <a:t>％</a:t>
            </a:r>
            <a:endParaRPr lang="en-US" altLang="ja-JP" sz="1800" dirty="0">
              <a:latin typeface="HGPｺﾞｼｯｸM" panose="020B0600000000000000" pitchFamily="50" charset="-128"/>
              <a:ea typeface="HGPｺﾞｼｯｸM" panose="020B0600000000000000" pitchFamily="50" charset="-128"/>
            </a:endParaRPr>
          </a:p>
          <a:p>
            <a:pPr eaLnBrk="1" hangingPunct="1">
              <a:spcBef>
                <a:spcPct val="0"/>
              </a:spcBef>
              <a:buFontTx/>
              <a:buNone/>
            </a:pPr>
            <a:endParaRPr lang="en-US" altLang="ja-JP" sz="1800" dirty="0">
              <a:latin typeface="HGPｺﾞｼｯｸM" panose="020B0600000000000000" pitchFamily="50" charset="-128"/>
              <a:ea typeface="HGPｺﾞｼｯｸM" panose="020B0600000000000000" pitchFamily="50" charset="-128"/>
            </a:endParaRPr>
          </a:p>
          <a:p>
            <a:pPr eaLnBrk="1" hangingPunct="1">
              <a:spcBef>
                <a:spcPct val="0"/>
              </a:spcBef>
              <a:buFontTx/>
              <a:buNone/>
            </a:pPr>
            <a:r>
              <a:rPr lang="ja-JP" altLang="en-US" sz="2800" dirty="0">
                <a:latin typeface="HGPｺﾞｼｯｸM" panose="020B0600000000000000" pitchFamily="50" charset="-128"/>
                <a:ea typeface="HGPｺﾞｼｯｸM" panose="020B0600000000000000" pitchFamily="50" charset="-128"/>
              </a:rPr>
              <a:t>５</a:t>
            </a:r>
            <a:r>
              <a:rPr lang="ja-JP" altLang="en-US" sz="2800" dirty="0" smtClean="0">
                <a:latin typeface="HGPｺﾞｼｯｸM" panose="020B0600000000000000" pitchFamily="50" charset="-128"/>
                <a:ea typeface="HGPｺﾞｼｯｸM" panose="020B0600000000000000" pitchFamily="50" charset="-128"/>
              </a:rPr>
              <a:t>．</a:t>
            </a:r>
            <a:r>
              <a:rPr lang="ja-JP" altLang="en-US" sz="2800" dirty="0">
                <a:latin typeface="HGPｺﾞｼｯｸM" panose="020B0600000000000000" pitchFamily="50" charset="-128"/>
                <a:ea typeface="HGPｺﾞｼｯｸM" panose="020B0600000000000000" pitchFamily="50" charset="-128"/>
              </a:rPr>
              <a:t>お客様満足度</a:t>
            </a:r>
            <a:r>
              <a:rPr lang="ja-JP" altLang="en-US" sz="1400" dirty="0">
                <a:latin typeface="HGPｺﾞｼｯｸM" panose="020B0600000000000000" pitchFamily="50" charset="-128"/>
                <a:ea typeface="HGPｺﾞｼｯｸM" panose="020B0600000000000000" pitchFamily="50" charset="-128"/>
              </a:rPr>
              <a:t>（再利用の意向） </a:t>
            </a:r>
            <a:r>
              <a:rPr lang="ja-JP" altLang="en-US" sz="2800" dirty="0">
                <a:latin typeface="HGPｺﾞｼｯｸM" panose="020B0600000000000000" pitchFamily="50" charset="-128"/>
                <a:ea typeface="HGPｺﾞｼｯｸM" panose="020B0600000000000000" pitchFamily="50" charset="-128"/>
              </a:rPr>
              <a:t> </a:t>
            </a:r>
            <a:r>
              <a:rPr lang="ja-JP" altLang="en-US" sz="2800" dirty="0" smtClean="0">
                <a:latin typeface="HGPｺﾞｼｯｸM" panose="020B0600000000000000" pitchFamily="50" charset="-128"/>
                <a:ea typeface="HGPｺﾞｼｯｸM" panose="020B0600000000000000" pitchFamily="50" charset="-128"/>
              </a:rPr>
              <a:t>  </a:t>
            </a:r>
            <a:r>
              <a:rPr lang="en-US" altLang="ja-JP" sz="2800" dirty="0" smtClean="0">
                <a:latin typeface="HGPｺﾞｼｯｸM" panose="020B0600000000000000" pitchFamily="50" charset="-128"/>
                <a:ea typeface="HGPｺﾞｼｯｸM" panose="020B0600000000000000" pitchFamily="50" charset="-128"/>
              </a:rPr>
              <a:t>98</a:t>
            </a:r>
            <a:r>
              <a:rPr lang="ja-JP" altLang="en-US" sz="2800" dirty="0" smtClean="0">
                <a:latin typeface="HGPｺﾞｼｯｸM" panose="020B0600000000000000" pitchFamily="50" charset="-128"/>
                <a:ea typeface="HGPｺﾞｼｯｸM" panose="020B0600000000000000" pitchFamily="50" charset="-128"/>
              </a:rPr>
              <a:t>％ </a:t>
            </a:r>
            <a:r>
              <a:rPr lang="ja-JP" altLang="en-US" sz="2400" dirty="0" smtClean="0">
                <a:latin typeface="HGPｺﾞｼｯｸM" panose="020B0600000000000000" pitchFamily="50" charset="-128"/>
                <a:ea typeface="HGPｺﾞｼｯｸM" panose="020B0600000000000000" pitchFamily="50" charset="-128"/>
              </a:rPr>
              <a:t>（常に</a:t>
            </a:r>
            <a:r>
              <a:rPr lang="en-US" altLang="ja-JP" sz="2400" dirty="0">
                <a:latin typeface="HGPｺﾞｼｯｸM" panose="020B0600000000000000" pitchFamily="50" charset="-128"/>
                <a:ea typeface="HGPｺﾞｼｯｸM" panose="020B0600000000000000" pitchFamily="50" charset="-128"/>
              </a:rPr>
              <a:t>100</a:t>
            </a:r>
            <a:r>
              <a:rPr lang="ja-JP" altLang="en-US" sz="2400" dirty="0">
                <a:latin typeface="HGPｺﾞｼｯｸM" panose="020B0600000000000000" pitchFamily="50" charset="-128"/>
                <a:ea typeface="HGPｺﾞｼｯｸM" panose="020B0600000000000000" pitchFamily="50" charset="-128"/>
              </a:rPr>
              <a:t>％を</a:t>
            </a:r>
            <a:r>
              <a:rPr lang="ja-JP" altLang="en-US" sz="2400" dirty="0" smtClean="0">
                <a:latin typeface="HGPｺﾞｼｯｸM" panose="020B0600000000000000" pitchFamily="50" charset="-128"/>
                <a:ea typeface="HGPｺﾞｼｯｸM" panose="020B0600000000000000" pitchFamily="50" charset="-128"/>
              </a:rPr>
              <a:t>目指す）</a:t>
            </a:r>
            <a:endParaRPr lang="en-US" altLang="ja-JP" sz="2400" dirty="0">
              <a:latin typeface="HGPｺﾞｼｯｸM" panose="020B0600000000000000" pitchFamily="50" charset="-128"/>
              <a:ea typeface="HGPｺﾞｼｯｸM" panose="020B0600000000000000" pitchFamily="50" charset="-128"/>
            </a:endParaRPr>
          </a:p>
          <a:p>
            <a:pPr eaLnBrk="1" hangingPunct="1">
              <a:spcBef>
                <a:spcPct val="0"/>
              </a:spcBef>
              <a:buFontTx/>
              <a:buNone/>
            </a:pPr>
            <a:endParaRPr lang="en-US" altLang="ja-JP" sz="1800" dirty="0">
              <a:latin typeface="HGPｺﾞｼｯｸM" panose="020B0600000000000000" pitchFamily="50" charset="-128"/>
              <a:ea typeface="HGPｺﾞｼｯｸM" panose="020B0600000000000000" pitchFamily="50" charset="-128"/>
            </a:endParaRPr>
          </a:p>
        </p:txBody>
      </p:sp>
      <p:sp>
        <p:nvSpPr>
          <p:cNvPr id="61443" name="テキスト ボックス 4"/>
          <p:cNvSpPr txBox="1">
            <a:spLocks noChangeArrowheads="1"/>
          </p:cNvSpPr>
          <p:nvPr/>
        </p:nvSpPr>
        <p:spPr bwMode="auto">
          <a:xfrm>
            <a:off x="8647113" y="6488113"/>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33</a:t>
            </a:r>
            <a:endParaRPr lang="ja-JP" altLang="en-US" sz="1800"/>
          </a:p>
        </p:txBody>
      </p:sp>
      <p:sp>
        <p:nvSpPr>
          <p:cNvPr id="61444"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dirty="0">
                <a:solidFill>
                  <a:schemeClr val="bg1"/>
                </a:solidFill>
                <a:latin typeface="HG丸ｺﾞｼｯｸM-PRO" panose="020F0600000000000000" pitchFamily="50" charset="-128"/>
                <a:ea typeface="HG丸ｺﾞｼｯｸM-PRO" panose="020F0600000000000000" pitchFamily="50" charset="-128"/>
              </a:rPr>
              <a:t>5.</a:t>
            </a:r>
            <a:r>
              <a:rPr lang="ja-JP" altLang="en-US" sz="2800" b="1" dirty="0">
                <a:solidFill>
                  <a:schemeClr val="bg1"/>
                </a:solidFill>
                <a:latin typeface="HG丸ｺﾞｼｯｸM-PRO" panose="020F0600000000000000" pitchFamily="50" charset="-128"/>
                <a:ea typeface="HG丸ｺﾞｼｯｸM-PRO" panose="020F0600000000000000" pitchFamily="50" charset="-128"/>
              </a:rPr>
              <a:t>数値</a:t>
            </a: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目標</a:t>
            </a:r>
            <a:endParaRPr lang="ja-JP" altLang="en-US" sz="2800" b="1" dirty="0">
              <a:solidFill>
                <a:schemeClr val="bg1"/>
              </a:solidFill>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テキスト ボックス 4"/>
          <p:cNvSpPr txBox="1">
            <a:spLocks noChangeArrowheads="1"/>
          </p:cNvSpPr>
          <p:nvPr/>
        </p:nvSpPr>
        <p:spPr bwMode="auto">
          <a:xfrm>
            <a:off x="8647113" y="6488113"/>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34</a:t>
            </a:r>
            <a:endParaRPr lang="ja-JP" altLang="en-US" sz="1800"/>
          </a:p>
        </p:txBody>
      </p:sp>
      <p:sp>
        <p:nvSpPr>
          <p:cNvPr id="63491"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a:solidFill>
                  <a:schemeClr val="bg1"/>
                </a:solidFill>
                <a:latin typeface="HG丸ｺﾞｼｯｸM-PRO" panose="020F0600000000000000" pitchFamily="50" charset="-128"/>
                <a:ea typeface="HG丸ｺﾞｼｯｸM-PRO" panose="020F0600000000000000" pitchFamily="50" charset="-128"/>
              </a:rPr>
              <a:t>5.</a:t>
            </a:r>
            <a:r>
              <a:rPr lang="ja-JP" altLang="en-US" sz="2800" b="1">
                <a:solidFill>
                  <a:schemeClr val="bg1"/>
                </a:solidFill>
                <a:latin typeface="HG丸ｺﾞｼｯｸM-PRO" panose="020F0600000000000000" pitchFamily="50" charset="-128"/>
                <a:ea typeface="HG丸ｺﾞｼｯｸM-PRO" panose="020F0600000000000000" pitchFamily="50" charset="-128"/>
              </a:rPr>
              <a:t>数値目標（年次目標）</a:t>
            </a:r>
          </a:p>
        </p:txBody>
      </p:sp>
      <p:graphicFrame>
        <p:nvGraphicFramePr>
          <p:cNvPr id="2" name="表 1"/>
          <p:cNvGraphicFramePr>
            <a:graphicFrameLocks noGrp="1"/>
          </p:cNvGraphicFramePr>
          <p:nvPr>
            <p:extLst>
              <p:ext uri="{D42A27DB-BD31-4B8C-83A1-F6EECF244321}">
                <p14:modId xmlns:p14="http://schemas.microsoft.com/office/powerpoint/2010/main" val="1034077934"/>
              </p:ext>
            </p:extLst>
          </p:nvPr>
        </p:nvGraphicFramePr>
        <p:xfrm>
          <a:off x="468313" y="1141413"/>
          <a:ext cx="8178803" cy="4826001"/>
        </p:xfrm>
        <a:graphic>
          <a:graphicData uri="http://schemas.openxmlformats.org/drawingml/2006/table">
            <a:tbl>
              <a:tblPr firstRow="1" bandRow="1">
                <a:tableStyleId>{5C22544A-7EE6-4342-B048-85BDC9FD1C3A}</a:tableStyleId>
              </a:tblPr>
              <a:tblGrid>
                <a:gridCol w="2088033">
                  <a:extLst>
                    <a:ext uri="{9D8B030D-6E8A-4147-A177-3AD203B41FA5}">
                      <a16:colId xmlns:a16="http://schemas.microsoft.com/office/drawing/2014/main" val="253335123"/>
                    </a:ext>
                  </a:extLst>
                </a:gridCol>
                <a:gridCol w="870110">
                  <a:extLst>
                    <a:ext uri="{9D8B030D-6E8A-4147-A177-3AD203B41FA5}">
                      <a16:colId xmlns:a16="http://schemas.microsoft.com/office/drawing/2014/main" val="848399746"/>
                    </a:ext>
                  </a:extLst>
                </a:gridCol>
                <a:gridCol w="870110">
                  <a:extLst>
                    <a:ext uri="{9D8B030D-6E8A-4147-A177-3AD203B41FA5}">
                      <a16:colId xmlns:a16="http://schemas.microsoft.com/office/drawing/2014/main" val="4292456432"/>
                    </a:ext>
                  </a:extLst>
                </a:gridCol>
                <a:gridCol w="870110">
                  <a:extLst>
                    <a:ext uri="{9D8B030D-6E8A-4147-A177-3AD203B41FA5}">
                      <a16:colId xmlns:a16="http://schemas.microsoft.com/office/drawing/2014/main" val="2413552614"/>
                    </a:ext>
                  </a:extLst>
                </a:gridCol>
                <a:gridCol w="870110">
                  <a:extLst>
                    <a:ext uri="{9D8B030D-6E8A-4147-A177-3AD203B41FA5}">
                      <a16:colId xmlns:a16="http://schemas.microsoft.com/office/drawing/2014/main" val="3651635015"/>
                    </a:ext>
                  </a:extLst>
                </a:gridCol>
                <a:gridCol w="870110">
                  <a:extLst>
                    <a:ext uri="{9D8B030D-6E8A-4147-A177-3AD203B41FA5}">
                      <a16:colId xmlns:a16="http://schemas.microsoft.com/office/drawing/2014/main" val="1938507985"/>
                    </a:ext>
                  </a:extLst>
                </a:gridCol>
                <a:gridCol w="870110">
                  <a:extLst>
                    <a:ext uri="{9D8B030D-6E8A-4147-A177-3AD203B41FA5}">
                      <a16:colId xmlns:a16="http://schemas.microsoft.com/office/drawing/2014/main" val="258522350"/>
                    </a:ext>
                  </a:extLst>
                </a:gridCol>
                <a:gridCol w="870110">
                  <a:extLst>
                    <a:ext uri="{9D8B030D-6E8A-4147-A177-3AD203B41FA5}">
                      <a16:colId xmlns:a16="http://schemas.microsoft.com/office/drawing/2014/main" val="1779471619"/>
                    </a:ext>
                  </a:extLst>
                </a:gridCol>
              </a:tblGrid>
              <a:tr h="794517">
                <a:tc>
                  <a:txBody>
                    <a:bodyPr/>
                    <a:lstStyle/>
                    <a:p>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91431" marR="91431"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800" dirty="0" smtClean="0">
                          <a:solidFill>
                            <a:schemeClr val="tx1"/>
                          </a:solidFill>
                        </a:rPr>
                        <a:t>2018</a:t>
                      </a:r>
                    </a:p>
                    <a:p>
                      <a:pPr algn="ctr"/>
                      <a:r>
                        <a:rPr kumimoji="1" lang="en-US" altLang="ja-JP" sz="1100" dirty="0" smtClean="0">
                          <a:solidFill>
                            <a:schemeClr val="tx1"/>
                          </a:solidFill>
                        </a:rPr>
                        <a:t>(</a:t>
                      </a:r>
                      <a:r>
                        <a:rPr kumimoji="1" lang="ja-JP" altLang="en-US" sz="1100" dirty="0" smtClean="0">
                          <a:solidFill>
                            <a:schemeClr val="tx1"/>
                          </a:solidFill>
                        </a:rPr>
                        <a:t>実績見込</a:t>
                      </a:r>
                      <a:r>
                        <a:rPr kumimoji="1" lang="en-US" altLang="ja-JP" sz="1100" dirty="0" smtClean="0">
                          <a:solidFill>
                            <a:schemeClr val="tx1"/>
                          </a:solidFill>
                        </a:rPr>
                        <a:t>)</a:t>
                      </a:r>
                      <a:endParaRPr kumimoji="1" lang="ja-JP" altLang="en-US" sz="11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800" dirty="0" smtClean="0">
                          <a:solidFill>
                            <a:schemeClr val="tx1"/>
                          </a:solidFill>
                        </a:rPr>
                        <a:t>2019</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800" dirty="0" smtClean="0">
                          <a:solidFill>
                            <a:schemeClr val="tx1"/>
                          </a:solidFill>
                        </a:rPr>
                        <a:t>2020</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800" dirty="0" smtClean="0">
                          <a:solidFill>
                            <a:schemeClr val="tx1"/>
                          </a:solidFill>
                        </a:rPr>
                        <a:t>2021</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800" dirty="0" smtClean="0">
                          <a:solidFill>
                            <a:schemeClr val="tx1"/>
                          </a:solidFill>
                        </a:rPr>
                        <a:t>2022</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800" dirty="0" smtClean="0">
                          <a:solidFill>
                            <a:schemeClr val="tx1"/>
                          </a:solidFill>
                        </a:rPr>
                        <a:t>2023</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800" dirty="0" smtClean="0">
                          <a:solidFill>
                            <a:schemeClr val="tx1"/>
                          </a:solidFill>
                        </a:rPr>
                        <a:t>2028</a:t>
                      </a:r>
                      <a:endParaRPr kumimoji="1" lang="ja-JP" altLang="en-US" sz="1800" dirty="0">
                        <a:solidFill>
                          <a:schemeClr val="tx1"/>
                        </a:solidFill>
                      </a:endParaRPr>
                    </a:p>
                  </a:txBody>
                  <a:tcPr marL="91431" marR="91431" marT="45708" marB="4570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46739135"/>
                  </a:ext>
                </a:extLst>
              </a:tr>
              <a:tr h="794517">
                <a:tc>
                  <a:txBody>
                    <a:bodyPr/>
                    <a:lstStyle/>
                    <a:p>
                      <a:pPr algn="l"/>
                      <a:r>
                        <a:rPr kumimoji="1" lang="ja-JP" altLang="en-US" sz="1800" dirty="0" smtClean="0">
                          <a:solidFill>
                            <a:schemeClr val="tx1"/>
                          </a:solidFill>
                        </a:rPr>
                        <a:t>国際会議開催件数 </a:t>
                      </a:r>
                      <a:endParaRPr kumimoji="1" lang="en-US" altLang="ja-JP" sz="1800" dirty="0" smtClean="0">
                        <a:solidFill>
                          <a:schemeClr val="tx1"/>
                        </a:solidFill>
                      </a:endParaRPr>
                    </a:p>
                    <a:p>
                      <a:pPr algn="l"/>
                      <a:r>
                        <a:rPr kumimoji="1" lang="en-US" altLang="ja-JP" sz="1800" dirty="0" smtClean="0">
                          <a:solidFill>
                            <a:schemeClr val="tx1"/>
                          </a:solidFill>
                        </a:rPr>
                        <a:t> </a:t>
                      </a:r>
                      <a:r>
                        <a:rPr kumimoji="1" lang="en-US" altLang="ja-JP" sz="1400" dirty="0" smtClean="0">
                          <a:solidFill>
                            <a:schemeClr val="tx1"/>
                          </a:solidFill>
                        </a:rPr>
                        <a:t>※</a:t>
                      </a:r>
                      <a:r>
                        <a:rPr kumimoji="1" lang="ja-JP" altLang="en-US" sz="1400" dirty="0" smtClean="0">
                          <a:solidFill>
                            <a:schemeClr val="tx1"/>
                          </a:solidFill>
                        </a:rPr>
                        <a:t>成約件数　　　　</a:t>
                      </a:r>
                      <a:r>
                        <a:rPr kumimoji="1" lang="ja-JP" altLang="en-US" sz="1600" dirty="0" smtClean="0">
                          <a:solidFill>
                            <a:schemeClr val="tx1"/>
                          </a:solidFill>
                        </a:rPr>
                        <a:t>（件）</a:t>
                      </a:r>
                      <a:endParaRPr kumimoji="1" lang="ja-JP" altLang="en-US" sz="16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64</a:t>
                      </a:r>
                    </a:p>
                    <a:p>
                      <a:pPr algn="r"/>
                      <a:r>
                        <a:rPr kumimoji="1" lang="en-US" altLang="ja-JP" sz="1600" dirty="0" smtClean="0">
                          <a:solidFill>
                            <a:schemeClr val="tx1"/>
                          </a:solidFill>
                        </a:rPr>
                        <a:t>※60</a:t>
                      </a:r>
                      <a:endParaRPr kumimoji="1" lang="ja-JP" altLang="en-US" sz="16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60</a:t>
                      </a:r>
                    </a:p>
                    <a:p>
                      <a:pPr algn="r"/>
                      <a:r>
                        <a:rPr kumimoji="1" lang="en-US" altLang="ja-JP" sz="1600" dirty="0" smtClean="0">
                          <a:solidFill>
                            <a:schemeClr val="tx1"/>
                          </a:solidFill>
                        </a:rPr>
                        <a:t>※55</a:t>
                      </a:r>
                      <a:endParaRPr kumimoji="1" lang="ja-JP" altLang="en-US" sz="16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62</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※55</a:t>
                      </a:r>
                      <a:endParaRPr kumimoji="1" lang="ja-JP" altLang="en-US" sz="16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62</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※53</a:t>
                      </a:r>
                      <a:endParaRPr kumimoji="1" lang="ja-JP" altLang="en-US" sz="1600" dirty="0" smtClean="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65</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※50</a:t>
                      </a:r>
                      <a:endParaRPr kumimoji="1" lang="ja-JP" altLang="en-US" sz="1600" dirty="0" smtClean="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70</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※50</a:t>
                      </a:r>
                      <a:endParaRPr kumimoji="1" lang="ja-JP" altLang="en-US" sz="1600" dirty="0" smtClean="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70</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※55</a:t>
                      </a:r>
                      <a:endParaRPr kumimoji="1" lang="ja-JP" altLang="en-US" sz="1600" dirty="0" smtClean="0">
                        <a:solidFill>
                          <a:schemeClr val="tx1"/>
                        </a:solidFill>
                      </a:endParaRPr>
                    </a:p>
                  </a:txBody>
                  <a:tcPr marL="91431" marR="91431" marT="45708" marB="4570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459887"/>
                  </a:ext>
                </a:extLst>
              </a:tr>
              <a:tr h="8534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rPr>
                        <a:t>売上</a:t>
                      </a:r>
                      <a:r>
                        <a:rPr kumimoji="1" lang="ja-JP" altLang="en-US" sz="1600" dirty="0" smtClean="0">
                          <a:solidFill>
                            <a:schemeClr val="tx1"/>
                          </a:solidFill>
                        </a:rPr>
                        <a:t>（施設事業＋サービス事業）</a:t>
                      </a:r>
                      <a:endParaRPr kumimoji="1" lang="en-US" altLang="ja-JP" sz="1600" dirty="0" smtClean="0">
                        <a:solidFill>
                          <a:schemeClr val="tx1"/>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（百万円）</a:t>
                      </a:r>
                      <a:endParaRPr kumimoji="1" lang="ja-JP" altLang="en-US" sz="16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1,852</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1,977</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2,101</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2,113</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2,124</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2,157</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2,157</a:t>
                      </a:r>
                      <a:endParaRPr kumimoji="1" lang="ja-JP" altLang="en-US" sz="1800" dirty="0">
                        <a:solidFill>
                          <a:schemeClr val="tx1"/>
                        </a:solidFill>
                      </a:endParaRPr>
                    </a:p>
                  </a:txBody>
                  <a:tcPr marL="91431" marR="91431" marT="45708" marB="4570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7846515"/>
                  </a:ext>
                </a:extLst>
              </a:tr>
              <a:tr h="794517">
                <a:tc>
                  <a:txBody>
                    <a:bodyPr/>
                    <a:lstStyle/>
                    <a:p>
                      <a:r>
                        <a:rPr kumimoji="1" lang="ja-JP" altLang="en-US" sz="1800" dirty="0" smtClean="0">
                          <a:solidFill>
                            <a:schemeClr val="tx1"/>
                          </a:solidFill>
                        </a:rPr>
                        <a:t>営業利益</a:t>
                      </a:r>
                      <a:endParaRPr kumimoji="1" lang="en-US" altLang="ja-JP" sz="1800" dirty="0" smtClean="0">
                        <a:solidFill>
                          <a:schemeClr val="tx1"/>
                        </a:solidFill>
                      </a:endParaRPr>
                    </a:p>
                    <a:p>
                      <a:pPr algn="r"/>
                      <a:r>
                        <a:rPr kumimoji="1" lang="ja-JP" altLang="en-US" sz="1600" dirty="0" smtClean="0">
                          <a:solidFill>
                            <a:schemeClr val="tx1"/>
                          </a:solidFill>
                        </a:rPr>
                        <a:t>（百万円）</a:t>
                      </a:r>
                      <a:endParaRPr kumimoji="1" lang="ja-JP" altLang="en-US" sz="16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12</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31</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36</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36</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35</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51</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51</a:t>
                      </a:r>
                      <a:endParaRPr kumimoji="1" lang="ja-JP" altLang="en-US" sz="1800" dirty="0">
                        <a:solidFill>
                          <a:schemeClr val="tx1"/>
                        </a:solidFill>
                      </a:endParaRPr>
                    </a:p>
                  </a:txBody>
                  <a:tcPr marL="91431" marR="91431" marT="45708" marB="4570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9059048"/>
                  </a:ext>
                </a:extLst>
              </a:tr>
              <a:tr h="794517">
                <a:tc>
                  <a:txBody>
                    <a:bodyPr/>
                    <a:lstStyle/>
                    <a:p>
                      <a:pPr algn="l"/>
                      <a:r>
                        <a:rPr kumimoji="1" lang="ja-JP" altLang="en-US" sz="1500" dirty="0" smtClean="0">
                          <a:solidFill>
                            <a:schemeClr val="tx1"/>
                          </a:solidFill>
                        </a:rPr>
                        <a:t>主要３施設日数稼働率</a:t>
                      </a:r>
                      <a:endParaRPr kumimoji="1" lang="en-US" altLang="ja-JP" sz="1500" dirty="0" smtClean="0">
                        <a:solidFill>
                          <a:schemeClr val="tx1"/>
                        </a:solidFill>
                      </a:endParaRPr>
                    </a:p>
                    <a:p>
                      <a:pPr algn="l"/>
                      <a:r>
                        <a:rPr kumimoji="1" lang="en-US" altLang="ja-JP" sz="1200" dirty="0" smtClean="0">
                          <a:solidFill>
                            <a:schemeClr val="tx1"/>
                          </a:solidFill>
                          <a:latin typeface="+mn-ea"/>
                          <a:ea typeface="+mn-ea"/>
                        </a:rPr>
                        <a:t>※</a:t>
                      </a:r>
                      <a:r>
                        <a:rPr kumimoji="1" lang="ja-JP" altLang="en-US" sz="1200" dirty="0" smtClean="0">
                          <a:solidFill>
                            <a:schemeClr val="tx1"/>
                          </a:solidFill>
                          <a:latin typeface="+mn-ea"/>
                          <a:ea typeface="+mn-ea"/>
                        </a:rPr>
                        <a:t>全館利用単位稼働率（％）</a:t>
                      </a:r>
                      <a:endParaRPr kumimoji="1" lang="ja-JP" altLang="en-US" sz="1200" dirty="0">
                        <a:solidFill>
                          <a:schemeClr val="tx1"/>
                        </a:solidFill>
                        <a:latin typeface="+mn-ea"/>
                        <a:ea typeface="+mn-ea"/>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86.2</a:t>
                      </a:r>
                    </a:p>
                    <a:p>
                      <a:pPr algn="r"/>
                      <a:r>
                        <a:rPr kumimoji="1" lang="en-US" altLang="ja-JP" sz="1600" dirty="0" smtClean="0">
                          <a:solidFill>
                            <a:schemeClr val="tx1"/>
                          </a:solidFill>
                        </a:rPr>
                        <a:t>※41.1</a:t>
                      </a:r>
                      <a:endParaRPr kumimoji="1" lang="ja-JP" altLang="en-US" sz="16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86.2</a:t>
                      </a:r>
                    </a:p>
                    <a:p>
                      <a:pPr algn="r"/>
                      <a:r>
                        <a:rPr kumimoji="1" lang="en-US" altLang="ja-JP" sz="1600" dirty="0" smtClean="0">
                          <a:solidFill>
                            <a:schemeClr val="tx1"/>
                          </a:solidFill>
                        </a:rPr>
                        <a:t>※41.2</a:t>
                      </a:r>
                      <a:endParaRPr kumimoji="1" lang="ja-JP" altLang="en-US" sz="16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86.4</a:t>
                      </a:r>
                    </a:p>
                    <a:p>
                      <a:pPr algn="r"/>
                      <a:r>
                        <a:rPr kumimoji="1" lang="en-US" altLang="ja-JP" sz="1600" dirty="0" smtClean="0">
                          <a:solidFill>
                            <a:schemeClr val="tx1"/>
                          </a:solidFill>
                        </a:rPr>
                        <a:t>※41.3</a:t>
                      </a:r>
                      <a:endParaRPr kumimoji="1" lang="ja-JP" altLang="en-US" sz="16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86.7</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※41.4</a:t>
                      </a:r>
                      <a:endParaRPr kumimoji="1" lang="ja-JP" altLang="en-US" sz="1600" dirty="0" smtClean="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86.9</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※41.5</a:t>
                      </a: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87.3</a:t>
                      </a:r>
                    </a:p>
                    <a:p>
                      <a:pPr algn="r"/>
                      <a:r>
                        <a:rPr kumimoji="1" lang="en-US" altLang="ja-JP" sz="1600" i="0" u="none" dirty="0" smtClean="0">
                          <a:solidFill>
                            <a:schemeClr val="tx1"/>
                          </a:solidFill>
                        </a:rPr>
                        <a:t>※41.7</a:t>
                      </a:r>
                      <a:endParaRPr kumimoji="1" lang="ja-JP" altLang="en-US" sz="1600" i="0" u="none"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87.3</a:t>
                      </a:r>
                    </a:p>
                    <a:p>
                      <a:pPr algn="r"/>
                      <a:r>
                        <a:rPr kumimoji="1" lang="en-US" altLang="ja-JP" sz="1600" dirty="0" smtClean="0">
                          <a:solidFill>
                            <a:schemeClr val="tx1"/>
                          </a:solidFill>
                        </a:rPr>
                        <a:t>※41.7</a:t>
                      </a:r>
                      <a:endParaRPr kumimoji="1" lang="ja-JP" altLang="en-US" sz="1600" dirty="0">
                        <a:solidFill>
                          <a:schemeClr val="tx1"/>
                        </a:solidFill>
                      </a:endParaRPr>
                    </a:p>
                  </a:txBody>
                  <a:tcPr marL="91431" marR="91431" marT="45708" marB="4570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9987267"/>
                  </a:ext>
                </a:extLst>
              </a:tr>
              <a:tr h="794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rPr>
                        <a:t>お客様満足度</a:t>
                      </a:r>
                      <a:endParaRPr kumimoji="1" lang="en-US" altLang="ja-JP" sz="1800" dirty="0" smtClean="0">
                        <a:solidFill>
                          <a:schemeClr val="tx1"/>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（再利用の意向）（％）</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97.8</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98.0</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98.0</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98.0</a:t>
                      </a:r>
                      <a:endParaRPr kumimoji="1" lang="ja-JP" altLang="en-US" sz="1800" dirty="0" smtClean="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98.0</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98.0</a:t>
                      </a:r>
                      <a:endParaRPr kumimoji="1" lang="ja-JP" altLang="en-US" sz="1800" dirty="0" smtClean="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98.0</a:t>
                      </a:r>
                      <a:endParaRPr kumimoji="1" lang="ja-JP" altLang="en-US" sz="1800" dirty="0" smtClean="0">
                        <a:solidFill>
                          <a:schemeClr val="tx1"/>
                        </a:solidFill>
                      </a:endParaRPr>
                    </a:p>
                  </a:txBody>
                  <a:tcPr marL="91431" marR="91431" marT="45708" marB="4570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8836948"/>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a:xfrm>
            <a:off x="469900" y="111125"/>
            <a:ext cx="8229600" cy="561975"/>
          </a:xfrm>
        </p:spPr>
        <p:txBody>
          <a:bodyPr/>
          <a:lstStyle/>
          <a:p>
            <a:r>
              <a:rPr lang="en-US" altLang="ja-JP" sz="2800" smtClean="0">
                <a:latin typeface="HG丸ｺﾞｼｯｸM-PRO" panose="020F0600000000000000" pitchFamily="50" charset="-128"/>
                <a:ea typeface="HG丸ｺﾞｼｯｸM-PRO" panose="020F0600000000000000" pitchFamily="50" charset="-128"/>
              </a:rPr>
              <a:t>6-1.</a:t>
            </a:r>
            <a:r>
              <a:rPr lang="ja-JP" altLang="en-US" sz="2800" smtClean="0">
                <a:latin typeface="HG丸ｺﾞｼｯｸM-PRO" panose="020F0600000000000000" pitchFamily="50" charset="-128"/>
                <a:ea typeface="HG丸ｺﾞｼｯｸM-PRO" panose="020F0600000000000000" pitchFamily="50" charset="-128"/>
              </a:rPr>
              <a:t> 収支計画</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595662806"/>
              </p:ext>
            </p:extLst>
          </p:nvPr>
        </p:nvGraphicFramePr>
        <p:xfrm>
          <a:off x="469900" y="682893"/>
          <a:ext cx="8229600" cy="5886454"/>
        </p:xfrm>
        <a:graphic>
          <a:graphicData uri="http://schemas.openxmlformats.org/drawingml/2006/table">
            <a:tbl>
              <a:tblPr firstRow="1" bandRow="1">
                <a:tableStyleId>{5C22544A-7EE6-4342-B048-85BDC9FD1C3A}</a:tableStyleId>
              </a:tblPr>
              <a:tblGrid>
                <a:gridCol w="429088">
                  <a:extLst>
                    <a:ext uri="{9D8B030D-6E8A-4147-A177-3AD203B41FA5}">
                      <a16:colId xmlns:a16="http://schemas.microsoft.com/office/drawing/2014/main" val="2977604527"/>
                    </a:ext>
                  </a:extLst>
                </a:gridCol>
                <a:gridCol w="1399712">
                  <a:extLst>
                    <a:ext uri="{9D8B030D-6E8A-4147-A177-3AD203B41FA5}">
                      <a16:colId xmlns:a16="http://schemas.microsoft.com/office/drawing/2014/main" val="410773181"/>
                    </a:ext>
                  </a:extLst>
                </a:gridCol>
                <a:gridCol w="914400">
                  <a:extLst>
                    <a:ext uri="{9D8B030D-6E8A-4147-A177-3AD203B41FA5}">
                      <a16:colId xmlns:a16="http://schemas.microsoft.com/office/drawing/2014/main" val="2068270345"/>
                    </a:ext>
                  </a:extLst>
                </a:gridCol>
                <a:gridCol w="914400">
                  <a:extLst>
                    <a:ext uri="{9D8B030D-6E8A-4147-A177-3AD203B41FA5}">
                      <a16:colId xmlns:a16="http://schemas.microsoft.com/office/drawing/2014/main" val="316727666"/>
                    </a:ext>
                  </a:extLst>
                </a:gridCol>
                <a:gridCol w="914400">
                  <a:extLst>
                    <a:ext uri="{9D8B030D-6E8A-4147-A177-3AD203B41FA5}">
                      <a16:colId xmlns:a16="http://schemas.microsoft.com/office/drawing/2014/main" val="1983784541"/>
                    </a:ext>
                  </a:extLst>
                </a:gridCol>
                <a:gridCol w="914400">
                  <a:extLst>
                    <a:ext uri="{9D8B030D-6E8A-4147-A177-3AD203B41FA5}">
                      <a16:colId xmlns:a16="http://schemas.microsoft.com/office/drawing/2014/main" val="2300566237"/>
                    </a:ext>
                  </a:extLst>
                </a:gridCol>
                <a:gridCol w="914400">
                  <a:extLst>
                    <a:ext uri="{9D8B030D-6E8A-4147-A177-3AD203B41FA5}">
                      <a16:colId xmlns:a16="http://schemas.microsoft.com/office/drawing/2014/main" val="1063540346"/>
                    </a:ext>
                  </a:extLst>
                </a:gridCol>
                <a:gridCol w="914400">
                  <a:extLst>
                    <a:ext uri="{9D8B030D-6E8A-4147-A177-3AD203B41FA5}">
                      <a16:colId xmlns:a16="http://schemas.microsoft.com/office/drawing/2014/main" val="4082452283"/>
                    </a:ext>
                  </a:extLst>
                </a:gridCol>
                <a:gridCol w="914400">
                  <a:extLst>
                    <a:ext uri="{9D8B030D-6E8A-4147-A177-3AD203B41FA5}">
                      <a16:colId xmlns:a16="http://schemas.microsoft.com/office/drawing/2014/main" val="2927939887"/>
                    </a:ext>
                  </a:extLst>
                </a:gridCol>
              </a:tblGrid>
              <a:tr h="396534">
                <a:tc gridSpan="2">
                  <a:txBody>
                    <a:bodyPr/>
                    <a:lstStyle/>
                    <a:p>
                      <a:pPr algn="ct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科目＼年度</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t>2018</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2019</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2020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2021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2022</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2023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2028</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58141989"/>
                  </a:ext>
                </a:extLst>
              </a:tr>
              <a:tr h="396534">
                <a:tc rowSpan="5">
                  <a:txBody>
                    <a:bodyPr/>
                    <a:lstStyle/>
                    <a:p>
                      <a:pPr algn="ct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売上の部</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施設事業</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1,291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1,286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1,289</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1,293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1,296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1,301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1,301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5321005"/>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サービス事業</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561</a:t>
                      </a: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691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812</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820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828</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856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856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2695670"/>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売上高小計</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1,852</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1,977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2,101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2,113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2,124</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2,157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2,157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52104106"/>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受取地代</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215</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308</a:t>
                      </a: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308</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308</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308</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308</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308</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0481637"/>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売上高総計</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2,067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2,285</a:t>
                      </a: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2,409</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2,421</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2,432</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2,465</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2,465</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85509320"/>
                  </a:ext>
                </a:extLst>
              </a:tr>
              <a:tr h="396534">
                <a:tc rowSpan="6">
                  <a:txBody>
                    <a:bodyPr/>
                    <a:lstStyle/>
                    <a:p>
                      <a:pPr algn="ct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営業費用の部</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施設運営費</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672</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709</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664</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664</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664</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664</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664</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9899051"/>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会社運営費</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552</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569</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599</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610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621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633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633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6455603"/>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催事関連費用</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130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128</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129</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130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130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9094937"/>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1" dirty="0" smtClean="0">
                          <a:solidFill>
                            <a:schemeClr val="tx1"/>
                          </a:solidFill>
                          <a:latin typeface="HG丸ｺﾞｼｯｸM-PRO" panose="020F0600000000000000" pitchFamily="50" charset="-128"/>
                          <a:ea typeface="HG丸ｺﾞｼｯｸM-PRO" panose="020F0600000000000000" pitchFamily="50" charset="-128"/>
                        </a:rPr>
                        <a:t>新サービス費用</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99</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233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233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233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237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237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9362906"/>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大阪府納付金</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700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750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750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750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750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750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750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5064877"/>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営業費用計</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2,055</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2,254</a:t>
                      </a: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2,373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2,385</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2,397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2,414</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2,414</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300022"/>
                  </a:ext>
                </a:extLst>
              </a:tr>
              <a:tr h="396534">
                <a:tc gridSpan="2">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営業利益</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35</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51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51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80450161"/>
                  </a:ext>
                </a:extLst>
              </a:tr>
              <a:tr h="365756">
                <a:tc gridSpan="2">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受取利息等</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32</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5325906"/>
                  </a:ext>
                </a:extLst>
              </a:tr>
              <a:tr h="365756">
                <a:tc gridSpan="2">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経常利益</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48</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68</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62</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59</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75</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75</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2543126"/>
                  </a:ext>
                </a:extLst>
              </a:tr>
            </a:tbl>
          </a:graphicData>
        </a:graphic>
      </p:graphicFrame>
      <p:sp>
        <p:nvSpPr>
          <p:cNvPr id="65688" name="テキスト ボックス 4"/>
          <p:cNvSpPr txBox="1">
            <a:spLocks noChangeArrowheads="1"/>
          </p:cNvSpPr>
          <p:nvPr/>
        </p:nvSpPr>
        <p:spPr bwMode="auto">
          <a:xfrm>
            <a:off x="7762017" y="6579140"/>
            <a:ext cx="10449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000" dirty="0" smtClean="0">
                <a:latin typeface="HG丸ｺﾞｼｯｸM-PRO" panose="020F0600000000000000" pitchFamily="50" charset="-128"/>
                <a:ea typeface="HG丸ｺﾞｼｯｸM-PRO" panose="020F0600000000000000" pitchFamily="50" charset="-128"/>
              </a:rPr>
              <a:t>(</a:t>
            </a:r>
            <a:r>
              <a:rPr lang="ja-JP" altLang="en-US" sz="1000" dirty="0" smtClean="0">
                <a:latin typeface="HG丸ｺﾞｼｯｸM-PRO" panose="020F0600000000000000" pitchFamily="50" charset="-128"/>
                <a:ea typeface="HG丸ｺﾞｼｯｸM-PRO" panose="020F0600000000000000" pitchFamily="50" charset="-128"/>
              </a:rPr>
              <a:t>単位</a:t>
            </a:r>
            <a:r>
              <a:rPr lang="en-US" altLang="ja-JP" sz="1000" dirty="0" smtClean="0">
                <a:latin typeface="HG丸ｺﾞｼｯｸM-PRO" panose="020F0600000000000000" pitchFamily="50" charset="-128"/>
                <a:ea typeface="HG丸ｺﾞｼｯｸM-PRO" panose="020F0600000000000000" pitchFamily="50" charset="-128"/>
              </a:rPr>
              <a:t>:</a:t>
            </a:r>
            <a:r>
              <a:rPr lang="ja-JP" altLang="en-US" sz="1000" dirty="0" smtClean="0">
                <a:latin typeface="HG丸ｺﾞｼｯｸM-PRO" panose="020F0600000000000000" pitchFamily="50" charset="-128"/>
                <a:ea typeface="HG丸ｺﾞｼｯｸM-PRO" panose="020F0600000000000000" pitchFamily="50" charset="-128"/>
              </a:rPr>
              <a:t>百万円</a:t>
            </a:r>
            <a:r>
              <a:rPr lang="en-US" altLang="ja-JP" sz="1000" dirty="0" smtClean="0">
                <a:latin typeface="HG丸ｺﾞｼｯｸM-PRO" panose="020F0600000000000000" pitchFamily="50" charset="-128"/>
                <a:ea typeface="HG丸ｺﾞｼｯｸM-PRO" panose="020F0600000000000000" pitchFamily="50" charset="-128"/>
              </a:rPr>
              <a:t>)</a:t>
            </a:r>
          </a:p>
        </p:txBody>
      </p:sp>
      <p:sp>
        <p:nvSpPr>
          <p:cNvPr id="65689" name="テキスト ボックス 4"/>
          <p:cNvSpPr txBox="1">
            <a:spLocks noChangeArrowheads="1"/>
          </p:cNvSpPr>
          <p:nvPr/>
        </p:nvSpPr>
        <p:spPr bwMode="auto">
          <a:xfrm>
            <a:off x="8647113" y="6488113"/>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35</a:t>
            </a:r>
            <a:endParaRPr lang="ja-JP" altLang="en-US" sz="1800"/>
          </a:p>
        </p:txBody>
      </p:sp>
      <p:sp>
        <p:nvSpPr>
          <p:cNvPr id="65690"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a:solidFill>
                  <a:schemeClr val="bg1"/>
                </a:solidFill>
                <a:latin typeface="HG丸ｺﾞｼｯｸM-PRO" panose="020F0600000000000000" pitchFamily="50" charset="-128"/>
                <a:ea typeface="HG丸ｺﾞｼｯｸM-PRO" panose="020F0600000000000000" pitchFamily="50" charset="-128"/>
              </a:rPr>
              <a:t>6-1</a:t>
            </a:r>
            <a:r>
              <a:rPr lang="ja-JP" altLang="en-US" sz="2800" b="1">
                <a:solidFill>
                  <a:schemeClr val="bg1"/>
                </a:solidFill>
                <a:latin typeface="HG丸ｺﾞｼｯｸM-PRO" panose="020F0600000000000000" pitchFamily="50" charset="-128"/>
                <a:ea typeface="HG丸ｺﾞｼｯｸM-PRO" panose="020F0600000000000000" pitchFamily="50" charset="-128"/>
              </a:rPr>
              <a:t>　収支計画</a:t>
            </a:r>
          </a:p>
        </p:txBody>
      </p:sp>
      <p:sp>
        <p:nvSpPr>
          <p:cNvPr id="7" name="テキスト ボックス 4"/>
          <p:cNvSpPr txBox="1">
            <a:spLocks noChangeArrowheads="1"/>
          </p:cNvSpPr>
          <p:nvPr/>
        </p:nvSpPr>
        <p:spPr bwMode="auto">
          <a:xfrm>
            <a:off x="323528" y="6557590"/>
            <a:ext cx="63367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smtClean="0">
                <a:latin typeface="HG丸ｺﾞｼｯｸM-PRO" panose="020F0600000000000000" pitchFamily="50" charset="-128"/>
                <a:ea typeface="HG丸ｺﾞｼｯｸM-PRO" panose="020F0600000000000000" pitchFamily="50" charset="-128"/>
              </a:rPr>
              <a:t>※</a:t>
            </a:r>
            <a:r>
              <a:rPr lang="ja-JP" altLang="en-US" sz="1000" dirty="0" smtClean="0">
                <a:latin typeface="HG丸ｺﾞｼｯｸM-PRO" panose="020F0600000000000000" pitchFamily="50" charset="-128"/>
                <a:ea typeface="HG丸ｺﾞｼｯｸM-PRO" panose="020F0600000000000000" pitchFamily="50" charset="-128"/>
              </a:rPr>
              <a:t>単位未満は四捨五入としたため、内訳の計と合計が一致しない場合がある</a:t>
            </a:r>
            <a:endParaRPr lang="en-US" altLang="ja-JP" sz="1000" dirty="0" smtClean="0">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3"/>
          <p:cNvGraphicFramePr>
            <a:graphicFrameLocks/>
          </p:cNvGraphicFramePr>
          <p:nvPr>
            <p:extLst>
              <p:ext uri="{D42A27DB-BD31-4B8C-83A1-F6EECF244321}">
                <p14:modId xmlns:p14="http://schemas.microsoft.com/office/powerpoint/2010/main" val="1155890277"/>
              </p:ext>
            </p:extLst>
          </p:nvPr>
        </p:nvGraphicFramePr>
        <p:xfrm>
          <a:off x="755650" y="620713"/>
          <a:ext cx="7561263" cy="3960812"/>
        </p:xfrm>
        <a:graphic>
          <a:graphicData uri="http://schemas.openxmlformats.org/drawingml/2006/chart">
            <c:chart xmlns:c="http://schemas.openxmlformats.org/drawingml/2006/chart" xmlns:r="http://schemas.openxmlformats.org/officeDocument/2006/relationships" r:id="rId3"/>
          </a:graphicData>
        </a:graphic>
      </p:graphicFrame>
      <p:sp>
        <p:nvSpPr>
          <p:cNvPr id="67587" name="テキスト ボックス 14"/>
          <p:cNvSpPr txBox="1">
            <a:spLocks noChangeArrowheads="1"/>
          </p:cNvSpPr>
          <p:nvPr/>
        </p:nvSpPr>
        <p:spPr bwMode="auto">
          <a:xfrm>
            <a:off x="1751806" y="4861316"/>
            <a:ext cx="6337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大阪府立国際会議場の運営による経済波及効果（</a:t>
            </a:r>
            <a:r>
              <a:rPr lang="en-US" altLang="ja-JP" sz="1800" dirty="0">
                <a:latin typeface="HG丸ｺﾞｼｯｸM-PRO" panose="020F0600000000000000" pitchFamily="50" charset="-128"/>
                <a:ea typeface="HG丸ｺﾞｼｯｸM-PRO" panose="020F0600000000000000" pitchFamily="50" charset="-128"/>
              </a:rPr>
              <a:t>2023</a:t>
            </a:r>
            <a:r>
              <a:rPr lang="ja-JP" altLang="en-US" sz="1800" dirty="0">
                <a:latin typeface="HG丸ｺﾞｼｯｸM-PRO" panose="020F0600000000000000" pitchFamily="50" charset="-128"/>
                <a:ea typeface="HG丸ｺﾞｼｯｸM-PRO" panose="020F0600000000000000" pitchFamily="50" charset="-128"/>
              </a:rPr>
              <a:t>）</a:t>
            </a:r>
            <a:r>
              <a:rPr lang="ja-JP" altLang="en-US" sz="1800" dirty="0"/>
              <a:t>　</a:t>
            </a:r>
          </a:p>
        </p:txBody>
      </p:sp>
      <p:graphicFrame>
        <p:nvGraphicFramePr>
          <p:cNvPr id="16" name="表 15"/>
          <p:cNvGraphicFramePr>
            <a:graphicFrameLocks noGrp="1"/>
          </p:cNvGraphicFramePr>
          <p:nvPr/>
        </p:nvGraphicFramePr>
        <p:xfrm>
          <a:off x="755650" y="5373688"/>
          <a:ext cx="7824788" cy="741362"/>
        </p:xfrm>
        <a:graphic>
          <a:graphicData uri="http://schemas.openxmlformats.org/drawingml/2006/table">
            <a:tbl>
              <a:tblPr firstRow="1" bandRow="1">
                <a:tableStyleId>{5C22544A-7EE6-4342-B048-85BDC9FD1C3A}</a:tableStyleId>
              </a:tblPr>
              <a:tblGrid>
                <a:gridCol w="1956197">
                  <a:extLst>
                    <a:ext uri="{9D8B030D-6E8A-4147-A177-3AD203B41FA5}">
                      <a16:colId xmlns:a16="http://schemas.microsoft.com/office/drawing/2014/main" val="3018979306"/>
                    </a:ext>
                  </a:extLst>
                </a:gridCol>
                <a:gridCol w="1956197">
                  <a:extLst>
                    <a:ext uri="{9D8B030D-6E8A-4147-A177-3AD203B41FA5}">
                      <a16:colId xmlns:a16="http://schemas.microsoft.com/office/drawing/2014/main" val="3866333023"/>
                    </a:ext>
                  </a:extLst>
                </a:gridCol>
                <a:gridCol w="1956197">
                  <a:extLst>
                    <a:ext uri="{9D8B030D-6E8A-4147-A177-3AD203B41FA5}">
                      <a16:colId xmlns:a16="http://schemas.microsoft.com/office/drawing/2014/main" val="4262597974"/>
                    </a:ext>
                  </a:extLst>
                </a:gridCol>
                <a:gridCol w="1956197">
                  <a:extLst>
                    <a:ext uri="{9D8B030D-6E8A-4147-A177-3AD203B41FA5}">
                      <a16:colId xmlns:a16="http://schemas.microsoft.com/office/drawing/2014/main" val="3819195375"/>
                    </a:ext>
                  </a:extLst>
                </a:gridCol>
              </a:tblGrid>
              <a:tr h="370681">
                <a:tc>
                  <a:txBody>
                    <a:bodyPr/>
                    <a:lstStyle/>
                    <a:p>
                      <a:pPr algn="ct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売上</a:t>
                      </a: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（地代除く）</a:t>
                      </a:r>
                      <a:endParaRPr kumimoji="1" lang="ja-JP" altLang="en-US" sz="1600" b="0" dirty="0">
                        <a:solidFill>
                          <a:schemeClr val="tx1"/>
                        </a:solidFill>
                        <a:latin typeface="HG丸ｺﾞｼｯｸM-PRO" panose="020F0600000000000000" pitchFamily="50" charset="-128"/>
                        <a:ea typeface="HG丸ｺﾞｼｯｸM-PRO" panose="020F0600000000000000" pitchFamily="50" charset="-128"/>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大阪市内</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大阪府内</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国内</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54549693"/>
                  </a:ext>
                </a:extLst>
              </a:tr>
              <a:tr h="370681">
                <a:tc>
                  <a:txBody>
                    <a:bodyPr/>
                    <a:lstStyle/>
                    <a:p>
                      <a:pPr algn="r"/>
                      <a: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t>2,157</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t>21,918</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t>30,029</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t>62,066</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698532"/>
                  </a:ext>
                </a:extLst>
              </a:tr>
            </a:tbl>
          </a:graphicData>
        </a:graphic>
      </p:graphicFrame>
      <p:sp>
        <p:nvSpPr>
          <p:cNvPr id="67605" name="テキスト ボックス 16"/>
          <p:cNvSpPr txBox="1">
            <a:spLocks noChangeArrowheads="1"/>
          </p:cNvSpPr>
          <p:nvPr/>
        </p:nvSpPr>
        <p:spPr bwMode="auto">
          <a:xfrm>
            <a:off x="7451725" y="5075238"/>
            <a:ext cx="1274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latin typeface="HG丸ｺﾞｼｯｸM-PRO" panose="020F0600000000000000" pitchFamily="50" charset="-128"/>
                <a:ea typeface="HG丸ｺﾞｼｯｸM-PRO" panose="020F0600000000000000" pitchFamily="50" charset="-128"/>
              </a:rPr>
              <a:t>単位：百万円</a:t>
            </a:r>
          </a:p>
        </p:txBody>
      </p:sp>
      <p:sp>
        <p:nvSpPr>
          <p:cNvPr id="67606" name="テキスト ボックス 3"/>
          <p:cNvSpPr txBox="1">
            <a:spLocks noChangeArrowheads="1"/>
          </p:cNvSpPr>
          <p:nvPr/>
        </p:nvSpPr>
        <p:spPr bwMode="auto">
          <a:xfrm>
            <a:off x="8704263" y="6478588"/>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36</a:t>
            </a:r>
            <a:endParaRPr lang="ja-JP" altLang="en-US" sz="1800">
              <a:solidFill>
                <a:srgbClr val="000000"/>
              </a:solidFill>
            </a:endParaRPr>
          </a:p>
        </p:txBody>
      </p:sp>
      <p:sp>
        <p:nvSpPr>
          <p:cNvPr id="67607" name="テキスト ボックス 1"/>
          <p:cNvSpPr txBox="1">
            <a:spLocks noChangeArrowheads="1"/>
          </p:cNvSpPr>
          <p:nvPr/>
        </p:nvSpPr>
        <p:spPr bwMode="auto">
          <a:xfrm>
            <a:off x="755650" y="6130925"/>
            <a:ext cx="5976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t>観光庁「</a:t>
            </a:r>
            <a:r>
              <a:rPr lang="en-US" altLang="ja-JP" sz="1200"/>
              <a:t>MICE</a:t>
            </a:r>
            <a:r>
              <a:rPr lang="ja-JP" altLang="en-US" sz="1200"/>
              <a:t>開催による経済波及効果測定のための簡易モデル」による。</a:t>
            </a:r>
          </a:p>
        </p:txBody>
      </p:sp>
      <p:sp>
        <p:nvSpPr>
          <p:cNvPr id="67608" name="テキスト ボックス 2"/>
          <p:cNvSpPr txBox="1">
            <a:spLocks noChangeArrowheads="1"/>
          </p:cNvSpPr>
          <p:nvPr/>
        </p:nvSpPr>
        <p:spPr bwMode="auto">
          <a:xfrm>
            <a:off x="6424613" y="4197350"/>
            <a:ext cx="2474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t>（詳細は</a:t>
            </a:r>
            <a:r>
              <a:rPr lang="en-US" altLang="ja-JP" sz="1200"/>
              <a:t>34</a:t>
            </a:r>
            <a:r>
              <a:rPr lang="ja-JP" altLang="en-US" sz="1200"/>
              <a:t>ページ参照）</a:t>
            </a:r>
          </a:p>
        </p:txBody>
      </p:sp>
      <p:sp>
        <p:nvSpPr>
          <p:cNvPr id="67609" name="テキスト ボックス 1"/>
          <p:cNvSpPr txBox="1">
            <a:spLocks noChangeArrowheads="1"/>
          </p:cNvSpPr>
          <p:nvPr/>
        </p:nvSpPr>
        <p:spPr bwMode="auto">
          <a:xfrm>
            <a:off x="1116013" y="4473575"/>
            <a:ext cx="7251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rgbClr val="000000"/>
                </a:solidFill>
              </a:rPr>
              <a:t>なお、休館を伴う大規模工事実施時の収支計画については、大阪府と協議いたします。</a:t>
            </a:r>
            <a:endParaRPr lang="en-US" altLang="ja-JP" sz="1200" b="1" dirty="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736374014"/>
              </p:ext>
            </p:extLst>
          </p:nvPr>
        </p:nvGraphicFramePr>
        <p:xfrm>
          <a:off x="900113" y="1196975"/>
          <a:ext cx="7416800" cy="2778128"/>
        </p:xfrm>
        <a:graphic>
          <a:graphicData uri="http://schemas.openxmlformats.org/drawingml/2006/table">
            <a:tbl>
              <a:tblPr/>
              <a:tblGrid>
                <a:gridCol w="863633">
                  <a:extLst>
                    <a:ext uri="{9D8B030D-6E8A-4147-A177-3AD203B41FA5}">
                      <a16:colId xmlns:a16="http://schemas.microsoft.com/office/drawing/2014/main" val="2226703939"/>
                    </a:ext>
                  </a:extLst>
                </a:gridCol>
                <a:gridCol w="5184923">
                  <a:extLst>
                    <a:ext uri="{9D8B030D-6E8A-4147-A177-3AD203B41FA5}">
                      <a16:colId xmlns:a16="http://schemas.microsoft.com/office/drawing/2014/main" val="240067902"/>
                    </a:ext>
                  </a:extLst>
                </a:gridCol>
                <a:gridCol w="1368244">
                  <a:extLst>
                    <a:ext uri="{9D8B030D-6E8A-4147-A177-3AD203B41FA5}">
                      <a16:colId xmlns:a16="http://schemas.microsoft.com/office/drawing/2014/main" val="833348661"/>
                    </a:ext>
                  </a:extLst>
                </a:gridCol>
              </a:tblGrid>
              <a:tr h="359760">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just" defTabSz="914400" rtl="0" eaLnBrk="1" fontAlgn="base" latinLnBrk="0" hangingPunct="1">
                        <a:lnSpc>
                          <a:spcPts val="17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メイリオ" panose="020B0604030504040204" pitchFamily="50" charset="-128"/>
                          <a:ea typeface="ＭＳ 明朝" panose="02020609040205080304" pitchFamily="17" charset="-128"/>
                          <a:cs typeface="Times New Roman" panose="02020603050405020304" pitchFamily="18" charset="0"/>
                        </a:rPr>
                        <a:t> </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部　　門</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just" defTabSz="914400" rtl="0" eaLnBrk="1" fontAlgn="base" latinLnBrk="0" hangingPunct="1">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配置数（人）</a:t>
                      </a:r>
                      <a:endParaRPr kumimoji="1" lang="ja-JP"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extLst>
                  <a:ext uri="{0D108BD9-81ED-4DB2-BD59-A6C34878D82A}">
                    <a16:rowId xmlns:a16="http://schemas.microsoft.com/office/drawing/2014/main" val="1952931006"/>
                  </a:ext>
                </a:extLst>
              </a:tr>
              <a:tr h="302296">
                <a:tc rowSpan="4">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プロパ</a:t>
                      </a:r>
                      <a:r>
                        <a:rPr kumimoji="1" lang="ja-JP" altLang="en-US" sz="1600" b="0" i="0" u="none" strike="noStrike" cap="none" normalizeH="0" baseline="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ｌ</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vert="eaVert"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just"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総務管理・経営企画</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1" hangingPunct="1">
                        <a:lnSpc>
                          <a:spcPts val="17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a:t>
                      </a:r>
                      <a:endParaRPr kumimoji="1" lang="ja-JP"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4630048"/>
                  </a:ext>
                </a:extLst>
              </a:tr>
              <a:tr h="302296">
                <a:tc vMerge="1">
                  <a:txBody>
                    <a:bodyPr/>
                    <a:lstStyle/>
                    <a:p>
                      <a:endParaRPr kumimoji="1" lang="ja-JP" altLang="en-US"/>
                    </a:p>
                  </a:txBody>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just"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国際会議等誘致</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1" hangingPunct="1">
                        <a:lnSpc>
                          <a:spcPts val="17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a:t>
                      </a:r>
                      <a:endParaRPr kumimoji="1" lang="ja-JP"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6786647"/>
                  </a:ext>
                </a:extLst>
              </a:tr>
              <a:tr h="302296">
                <a:tc vMerge="1">
                  <a:txBody>
                    <a:bodyPr/>
                    <a:lstStyle/>
                    <a:p>
                      <a:endParaRPr kumimoji="1" lang="ja-JP" altLang="en-US"/>
                    </a:p>
                  </a:txBody>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just"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予約・催事運営</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1" hangingPunct="1">
                        <a:lnSpc>
                          <a:spcPts val="17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a:t>
                      </a:r>
                      <a:endParaRPr kumimoji="1" lang="ja-JP"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967613"/>
                  </a:ext>
                </a:extLst>
              </a:tr>
              <a:tr h="302296">
                <a:tc vMerge="1">
                  <a:txBody>
                    <a:bodyPr/>
                    <a:lstStyle/>
                    <a:p>
                      <a:endParaRPr kumimoji="1" lang="ja-JP" altLang="en-US"/>
                    </a:p>
                  </a:txBody>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合　　計</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1" hangingPunct="1">
                        <a:lnSpc>
                          <a:spcPts val="17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16</a:t>
                      </a:r>
                      <a:endParaRPr kumimoji="1" lang="ja-JP"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5364479"/>
                  </a:ext>
                </a:extLst>
              </a:tr>
              <a:tr h="302296">
                <a:tc rowSpan="4">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全　　社</a:t>
                      </a:r>
                      <a:endParaRPr kumimoji="1" lang="ja-JP" altLang="ja-JP" sz="1600" b="0" i="0" u="none" strike="noStrike" cap="none" normalizeH="0" baseline="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vert="eaVert"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just"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総務管理・経営企画</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1" hangingPunct="1">
                        <a:lnSpc>
                          <a:spcPts val="17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14</a:t>
                      </a:r>
                      <a:endParaRPr kumimoji="1" lang="ja-JP"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0032658"/>
                  </a:ext>
                </a:extLst>
              </a:tr>
              <a:tr h="302296">
                <a:tc vMerge="1">
                  <a:txBody>
                    <a:bodyPr/>
                    <a:lstStyle/>
                    <a:p>
                      <a:endParaRPr kumimoji="1" lang="ja-JP" altLang="en-US"/>
                    </a:p>
                  </a:txBody>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just"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国際会議等誘致</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1" hangingPunct="1">
                        <a:lnSpc>
                          <a:spcPts val="17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8</a:t>
                      </a:r>
                      <a:endParaRPr kumimoji="1" lang="ja-JP"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5727002"/>
                  </a:ext>
                </a:extLst>
              </a:tr>
              <a:tr h="302296">
                <a:tc vMerge="1">
                  <a:txBody>
                    <a:bodyPr/>
                    <a:lstStyle/>
                    <a:p>
                      <a:endParaRPr kumimoji="1" lang="ja-JP" altLang="en-US"/>
                    </a:p>
                  </a:txBody>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just"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予約・催事運営</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1" hangingPunct="1">
                        <a:lnSpc>
                          <a:spcPts val="17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14</a:t>
                      </a:r>
                      <a:endParaRPr kumimoji="1" lang="ja-JP"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6437938"/>
                  </a:ext>
                </a:extLst>
              </a:tr>
              <a:tr h="302296">
                <a:tc vMerge="1">
                  <a:txBody>
                    <a:bodyPr/>
                    <a:lstStyle/>
                    <a:p>
                      <a:endParaRPr kumimoji="1" lang="ja-JP" altLang="en-US"/>
                    </a:p>
                  </a:txBody>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合　　計</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1" hangingPunct="1">
                        <a:lnSpc>
                          <a:spcPts val="17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36</a:t>
                      </a:r>
                      <a:endParaRPr kumimoji="1" lang="ja-JP"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3915868"/>
                  </a:ext>
                </a:extLst>
              </a:tr>
            </a:tbl>
          </a:graphicData>
        </a:graphic>
      </p:graphicFrame>
      <p:sp>
        <p:nvSpPr>
          <p:cNvPr id="69670" name="テキスト ボックス 4"/>
          <p:cNvSpPr txBox="1">
            <a:spLocks noChangeArrowheads="1"/>
          </p:cNvSpPr>
          <p:nvPr/>
        </p:nvSpPr>
        <p:spPr bwMode="auto">
          <a:xfrm>
            <a:off x="8647113" y="6488113"/>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37</a:t>
            </a:r>
            <a:endParaRPr lang="ja-JP" altLang="en-US" sz="1800"/>
          </a:p>
        </p:txBody>
      </p:sp>
      <p:sp>
        <p:nvSpPr>
          <p:cNvPr id="69671" name="正方形/長方形 1"/>
          <p:cNvSpPr>
            <a:spLocks noChangeArrowheads="1"/>
          </p:cNvSpPr>
          <p:nvPr/>
        </p:nvSpPr>
        <p:spPr bwMode="auto">
          <a:xfrm>
            <a:off x="900113" y="4279900"/>
            <a:ext cx="7488237"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750" indent="1397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lnSpc>
                <a:spcPts val="1700"/>
              </a:lnSpc>
              <a:spcBef>
                <a:spcPct val="0"/>
              </a:spcBef>
              <a:buFontTx/>
              <a:buNone/>
            </a:pP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 </a:t>
            </a:r>
            <a:r>
              <a:rPr lang="en-US" altLang="ja-JP" sz="1400" dirty="0">
                <a:latin typeface="メイリオ" panose="020B0604030504040204" pitchFamily="50" charset="-128"/>
                <a:ea typeface="ＭＳ 明朝" panose="02020609040205080304" pitchFamily="17" charset="-128"/>
                <a:cs typeface="Times New Roman" panose="02020603050405020304" pitchFamily="18" charset="0"/>
              </a:rPr>
              <a:t>2019</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年度か</a:t>
            </a: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ら</a:t>
            </a:r>
            <a:r>
              <a:rPr lang="en-US" altLang="ja-JP" sz="1400" dirty="0">
                <a:latin typeface="メイリオ" panose="020B0604030504040204" pitchFamily="50" charset="-128"/>
                <a:ea typeface="メイリオ" panose="020B0604030504040204" pitchFamily="50" charset="-128"/>
                <a:cs typeface="Times New Roman" panose="02020603050405020304" pitchFamily="18" charset="0"/>
              </a:rPr>
              <a:t>2020</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年度にかけて</a:t>
            </a: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①</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国際会議の誘致</a:t>
            </a: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力、②</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管理</a:t>
            </a: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機能及び③</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企画</a:t>
            </a: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機能</a:t>
            </a:r>
            <a:endParaRPr lang="en-US" altLang="ja-JP" sz="1400" dirty="0">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spcBef>
                <a:spcPct val="0"/>
              </a:spcBef>
              <a:buFontTx/>
              <a:buNone/>
            </a:pP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強化を目的に体制整備を行います。</a:t>
            </a:r>
            <a:endParaRPr lang="en-US" altLang="ja-JP" sz="1400" dirty="0">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spcBef>
                <a:spcPct val="0"/>
              </a:spcBef>
              <a:buFontTx/>
              <a:buNone/>
            </a:pP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a:t>
            </a:r>
            <a:r>
              <a:rPr lang="en-US" altLang="ja-JP" sz="1400" dirty="0">
                <a:latin typeface="メイリオ" panose="020B0604030504040204" pitchFamily="50" charset="-128"/>
                <a:ea typeface="メイリオ" panose="020B0604030504040204" pitchFamily="50" charset="-128"/>
                <a:cs typeface="Times New Roman" panose="02020603050405020304" pitchFamily="18" charset="0"/>
              </a:rPr>
              <a:t>2024</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年度以降は、引き続き</a:t>
            </a:r>
            <a:r>
              <a:rPr lang="en-US" altLang="ja-JP" sz="1400" dirty="0">
                <a:latin typeface="ＭＳ 明朝" panose="02020609040205080304" pitchFamily="17" charset="-128"/>
                <a:ea typeface="メイリオ" panose="020B0604030504040204" pitchFamily="50" charset="-128"/>
                <a:cs typeface="Times New Roman" panose="02020603050405020304" pitchFamily="18" charset="0"/>
                <a:sym typeface="ＭＳ 明朝" panose="02020609040205080304" pitchFamily="17" charset="-128"/>
              </a:rPr>
              <a:t>①</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プロパー化の推進及び</a:t>
            </a:r>
            <a:r>
              <a:rPr lang="en-US" altLang="ja-JP" sz="1400" dirty="0">
                <a:latin typeface="ＭＳ 明朝" panose="02020609040205080304" pitchFamily="17" charset="-128"/>
                <a:ea typeface="メイリオ" panose="020B0604030504040204" pitchFamily="50" charset="-128"/>
                <a:cs typeface="Times New Roman" panose="02020603050405020304" pitchFamily="18" charset="0"/>
                <a:sym typeface="ＭＳ 明朝" panose="02020609040205080304" pitchFamily="17" charset="-128"/>
              </a:rPr>
              <a:t>②</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誘致力の強化に</a:t>
            </a:r>
            <a:r>
              <a:rPr lang="ja-JP" altLang="ja-JP" sz="1400" dirty="0" err="1">
                <a:latin typeface="Century" panose="02040604050505020304" pitchFamily="18" charset="0"/>
                <a:ea typeface="メイリオ" panose="020B0604030504040204" pitchFamily="50" charset="-128"/>
                <a:cs typeface="Times New Roman" panose="02020603050405020304" pitchFamily="18" charset="0"/>
              </a:rPr>
              <a:t>努める</a:t>
            </a:r>
            <a:r>
              <a:rPr lang="ja-JP" altLang="en-US" sz="1400" dirty="0" err="1">
                <a:latin typeface="Century" panose="02040604050505020304" pitchFamily="18" charset="0"/>
                <a:ea typeface="メイリオ" panose="020B0604030504040204" pitchFamily="50" charset="-128"/>
                <a:cs typeface="Times New Roman" panose="02020603050405020304" pitchFamily="18" charset="0"/>
              </a:rPr>
              <a:t>ととも</a:t>
            </a:r>
            <a:endParaRPr lang="en-US" altLang="ja-JP" sz="1400" dirty="0">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spcBef>
                <a:spcPct val="0"/>
              </a:spcBef>
              <a:buFontTx/>
              <a:buNone/>
            </a:pP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に</a:t>
            </a:r>
            <a:r>
              <a:rPr lang="en-US" altLang="ja-JP" sz="1400" dirty="0">
                <a:latin typeface="ＭＳ 明朝" panose="02020609040205080304" pitchFamily="17" charset="-128"/>
                <a:ea typeface="メイリオ" panose="020B0604030504040204" pitchFamily="50" charset="-128"/>
                <a:cs typeface="Times New Roman" panose="02020603050405020304" pitchFamily="18" charset="0"/>
                <a:sym typeface="ＭＳ 明朝" panose="02020609040205080304" pitchFamily="17" charset="-128"/>
              </a:rPr>
              <a:t>③</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催事運営にあたる業務部門の</a:t>
            </a:r>
            <a:r>
              <a:rPr lang="en-US" altLang="ja-JP" sz="1400" dirty="0">
                <a:latin typeface="Century" panose="02040604050505020304" pitchFamily="18" charset="0"/>
                <a:ea typeface="メイリオ" panose="020B0604030504040204" pitchFamily="50" charset="-128"/>
                <a:cs typeface="Times New Roman" panose="02020603050405020304" pitchFamily="18" charset="0"/>
              </a:rPr>
              <a:t>ICT</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化による効率化等を検討</a:t>
            </a: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します</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a:t>
            </a:r>
            <a:endParaRPr lang="en-US" altLang="ja-JP" sz="1400" dirty="0">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spcBef>
                <a:spcPct val="0"/>
              </a:spcBef>
              <a:buFontTx/>
              <a:buNone/>
            </a:pP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・なお、従業員を採用する場合は、公募方式による最適任者の採用を基本とします</a:t>
            </a:r>
            <a:r>
              <a:rPr lang="ja-JP" altLang="en-US" sz="1400" dirty="0" smtClean="0">
                <a:latin typeface="Century" panose="02040604050505020304" pitchFamily="18" charset="0"/>
                <a:ea typeface="メイリオ" panose="020B0604030504040204" pitchFamily="50" charset="-128"/>
                <a:cs typeface="Times New Roman" panose="02020603050405020304" pitchFamily="18" charset="0"/>
              </a:rPr>
              <a:t>。</a:t>
            </a:r>
            <a:endParaRPr lang="en-US" altLang="ja-JP" sz="1400" dirty="0" smtClean="0">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spcBef>
                <a:spcPct val="0"/>
              </a:spcBef>
              <a:buFontTx/>
              <a:buNone/>
            </a:pP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　</a:t>
            </a:r>
            <a:r>
              <a:rPr lang="ja-JP" altLang="en-US" sz="1400" dirty="0" smtClean="0">
                <a:latin typeface="Century" panose="02040604050505020304" pitchFamily="18" charset="0"/>
                <a:ea typeface="メイリオ" panose="020B0604030504040204" pitchFamily="50" charset="-128"/>
                <a:cs typeface="Times New Roman" panose="02020603050405020304" pitchFamily="18" charset="0"/>
              </a:rPr>
              <a:t>（プロパー社員の採用に当たっては大阪府と協議します。）</a:t>
            </a:r>
            <a:endParaRPr lang="ja-JP" altLang="ja-JP" sz="14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69672"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a:solidFill>
                  <a:schemeClr val="bg1"/>
                </a:solidFill>
                <a:latin typeface="HG丸ｺﾞｼｯｸM-PRO" panose="020F0600000000000000" pitchFamily="50" charset="-128"/>
                <a:ea typeface="HG丸ｺﾞｼｯｸM-PRO" panose="020F0600000000000000" pitchFamily="50" charset="-128"/>
              </a:rPr>
              <a:t>6-2</a:t>
            </a:r>
            <a:r>
              <a:rPr lang="ja-JP" altLang="en-US" sz="2800" b="1">
                <a:solidFill>
                  <a:schemeClr val="bg1"/>
                </a:solidFill>
                <a:latin typeface="HG丸ｺﾞｼｯｸM-PRO" panose="020F0600000000000000" pitchFamily="50" charset="-128"/>
                <a:ea typeface="HG丸ｺﾞｼｯｸM-PRO" panose="020F0600000000000000" pitchFamily="50" charset="-128"/>
              </a:rPr>
              <a:t>　組織・定数</a:t>
            </a:r>
          </a:p>
        </p:txBody>
      </p:sp>
      <p:sp>
        <p:nvSpPr>
          <p:cNvPr id="69673" name="テキスト ボックス 4"/>
          <p:cNvSpPr txBox="1">
            <a:spLocks noChangeArrowheads="1"/>
          </p:cNvSpPr>
          <p:nvPr/>
        </p:nvSpPr>
        <p:spPr bwMode="auto">
          <a:xfrm>
            <a:off x="2484438" y="708025"/>
            <a:ext cx="431958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t>部門別従業員配置（</a:t>
            </a:r>
            <a:r>
              <a:rPr lang="en-US" altLang="ja-JP" sz="2000"/>
              <a:t>2018</a:t>
            </a:r>
            <a:r>
              <a:rPr lang="ja-JP" altLang="en-US" sz="2000"/>
              <a:t>年</a:t>
            </a:r>
            <a:r>
              <a:rPr lang="en-US" altLang="ja-JP" sz="2000"/>
              <a:t>4</a:t>
            </a:r>
            <a:r>
              <a:rPr lang="ja-JP" altLang="en-US" sz="2000"/>
              <a:t>月）</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22225" y="0"/>
            <a:ext cx="9166225" cy="620713"/>
          </a:xfrm>
          <a:solidFill>
            <a:srgbClr val="002060"/>
          </a:solidFill>
        </p:spPr>
        <p:txBody>
          <a:bodyPr/>
          <a:lstStyle/>
          <a:p>
            <a:r>
              <a:rPr lang="ja-JP" altLang="en-US" sz="2800" dirty="0" smtClean="0">
                <a:solidFill>
                  <a:schemeClr val="bg1"/>
                </a:solidFill>
                <a:latin typeface="HG丸ｺﾞｼｯｸM-PRO" panose="020F0600000000000000" pitchFamily="50" charset="-128"/>
                <a:ea typeface="HG丸ｺﾞｼｯｸM-PRO" panose="020F0600000000000000" pitchFamily="50" charset="-128"/>
              </a:rPr>
              <a:t>２．中長期経営計画の位置づけ</a:t>
            </a:r>
          </a:p>
        </p:txBody>
      </p:sp>
      <p:sp>
        <p:nvSpPr>
          <p:cNvPr id="3" name="コンテンツ プレースホルダー 2"/>
          <p:cNvSpPr>
            <a:spLocks noGrp="1"/>
          </p:cNvSpPr>
          <p:nvPr>
            <p:ph idx="1"/>
          </p:nvPr>
        </p:nvSpPr>
        <p:spPr>
          <a:xfrm>
            <a:off x="107950" y="765175"/>
            <a:ext cx="9036050" cy="5543550"/>
          </a:xfrm>
        </p:spPr>
        <p:txBody>
          <a:bodyPr>
            <a:normAutofit fontScale="92500"/>
          </a:bodyPr>
          <a:lstStyle/>
          <a:p>
            <a:pPr marL="0" indent="0">
              <a:buFont typeface="Arial" charset="0"/>
              <a:buNone/>
              <a:defRPr/>
            </a:pPr>
            <a:r>
              <a:rPr lang="ja-JP" altLang="en-US" sz="1800" b="1" dirty="0" smtClean="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１</a:t>
            </a:r>
            <a:r>
              <a:rPr lang="ja-JP" altLang="en-US" sz="1800" b="1" dirty="0" smtClean="0">
                <a:latin typeface="HG丸ｺﾞｼｯｸM-PRO" panose="020F0600000000000000" pitchFamily="50" charset="-128"/>
                <a:ea typeface="HG丸ｺﾞｼｯｸM-PRO" panose="020F0600000000000000" pitchFamily="50" charset="-128"/>
              </a:rPr>
              <a:t>）計画の目的</a:t>
            </a:r>
            <a:endParaRPr lang="en-US" altLang="ja-JP" sz="18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この計画は、大阪府立国際会議場の新たな指定期間となる</a:t>
            </a:r>
            <a:r>
              <a:rPr lang="en-US" altLang="ja-JP" sz="1600" b="1" dirty="0" smtClean="0">
                <a:latin typeface="HG丸ｺﾞｼｯｸM-PRO" panose="020F0600000000000000" pitchFamily="50" charset="-128"/>
                <a:ea typeface="HG丸ｺﾞｼｯｸM-PRO" panose="020F0600000000000000" pitchFamily="50" charset="-128"/>
              </a:rPr>
              <a:t>2019</a:t>
            </a:r>
            <a:r>
              <a:rPr lang="ja-JP" altLang="en-US" sz="1600" b="1" dirty="0" smtClean="0">
                <a:latin typeface="HG丸ｺﾞｼｯｸM-PRO" panose="020F0600000000000000" pitchFamily="50" charset="-128"/>
                <a:ea typeface="HG丸ｺﾞｼｯｸM-PRO" panose="020F0600000000000000" pitchFamily="50" charset="-128"/>
              </a:rPr>
              <a:t>年度以降の期間について、</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当社が、指定管理者として、国際会議の誘致・開催や多角的な催事の実施など国際会議場の的</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en-US" altLang="ja-JP" sz="1600" b="1" dirty="0">
                <a:latin typeface="HG丸ｺﾞｼｯｸM-PRO" panose="020F0600000000000000" pitchFamily="50" charset="-128"/>
                <a:ea typeface="HG丸ｺﾞｼｯｸM-PRO" panose="020F0600000000000000" pitchFamily="50" charset="-128"/>
              </a:rPr>
              <a:t> </a:t>
            </a:r>
            <a:r>
              <a:rPr lang="en-US" altLang="ja-JP" sz="1600" b="1" dirty="0" smtClean="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確な運営と安定した経営を持続するため、経営の基本方針と経営目標を設定するとともに全社</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en-US" altLang="ja-JP" sz="1600" b="1" dirty="0">
                <a:latin typeface="HG丸ｺﾞｼｯｸM-PRO" panose="020F0600000000000000" pitchFamily="50" charset="-128"/>
                <a:ea typeface="HG丸ｺﾞｼｯｸM-PRO" panose="020F0600000000000000" pitchFamily="50" charset="-128"/>
              </a:rPr>
              <a:t> </a:t>
            </a:r>
            <a:r>
              <a:rPr lang="en-US" altLang="ja-JP" sz="1600" b="1" dirty="0" smtClean="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が一丸となって達成するための、取組み方策を示すため策定するものです。</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endParaRPr lang="en-US" altLang="ja-JP" sz="18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800" b="1" dirty="0" smtClean="0">
                <a:latin typeface="HG丸ｺﾞｼｯｸM-PRO" panose="020F0600000000000000" pitchFamily="50" charset="-128"/>
                <a:ea typeface="HG丸ｺﾞｼｯｸM-PRO" panose="020F0600000000000000" pitchFamily="50" charset="-128"/>
              </a:rPr>
              <a:t>（２）計画の期間</a:t>
            </a:r>
            <a:endParaRPr lang="en-US" altLang="ja-JP" sz="18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　　</a:t>
            </a:r>
            <a:r>
              <a:rPr lang="en-US" altLang="ja-JP" sz="1800" b="1" dirty="0" smtClean="0">
                <a:latin typeface="HG丸ｺﾞｼｯｸM-PRO" panose="020F0600000000000000" pitchFamily="50" charset="-128"/>
                <a:ea typeface="HG丸ｺﾞｼｯｸM-PRO" panose="020F0600000000000000" pitchFamily="50" charset="-128"/>
              </a:rPr>
              <a:t>2019</a:t>
            </a:r>
            <a:r>
              <a:rPr lang="ja-JP" altLang="en-US" sz="1800" b="1" dirty="0" smtClean="0">
                <a:latin typeface="HG丸ｺﾞｼｯｸM-PRO" panose="020F0600000000000000" pitchFamily="50" charset="-128"/>
                <a:ea typeface="HG丸ｺﾞｼｯｸM-PRO" panose="020F0600000000000000" pitchFamily="50" charset="-128"/>
              </a:rPr>
              <a:t>年から</a:t>
            </a:r>
            <a:r>
              <a:rPr lang="en-US" altLang="ja-JP" sz="1800" b="1" dirty="0" smtClean="0">
                <a:latin typeface="HG丸ｺﾞｼｯｸM-PRO" panose="020F0600000000000000" pitchFamily="50" charset="-128"/>
                <a:ea typeface="HG丸ｺﾞｼｯｸM-PRO" panose="020F0600000000000000" pitchFamily="50" charset="-128"/>
              </a:rPr>
              <a:t>2028</a:t>
            </a:r>
            <a:r>
              <a:rPr lang="ja-JP" altLang="en-US" sz="1800" b="1" dirty="0" smtClean="0">
                <a:latin typeface="HG丸ｺﾞｼｯｸM-PRO" panose="020F0600000000000000" pitchFamily="50" charset="-128"/>
                <a:ea typeface="HG丸ｺﾞｼｯｸM-PRO" panose="020F0600000000000000" pitchFamily="50" charset="-128"/>
              </a:rPr>
              <a:t>年まで（</a:t>
            </a:r>
            <a:r>
              <a:rPr lang="en-US" altLang="ja-JP" sz="1800" b="1" dirty="0" smtClean="0">
                <a:latin typeface="HG丸ｺﾞｼｯｸM-PRO" panose="020F0600000000000000" pitchFamily="50" charset="-128"/>
                <a:ea typeface="HG丸ｺﾞｼｯｸM-PRO" panose="020F0600000000000000" pitchFamily="50" charset="-128"/>
              </a:rPr>
              <a:t>10</a:t>
            </a:r>
            <a:r>
              <a:rPr lang="ja-JP" altLang="en-US" sz="1800" b="1" dirty="0" smtClean="0">
                <a:latin typeface="HG丸ｺﾞｼｯｸM-PRO" panose="020F0600000000000000" pitchFamily="50" charset="-128"/>
                <a:ea typeface="HG丸ｺﾞｼｯｸM-PRO" panose="020F0600000000000000" pitchFamily="50" charset="-128"/>
              </a:rPr>
              <a:t>年間）</a:t>
            </a:r>
            <a:endParaRPr lang="en-US" altLang="ja-JP" sz="18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800" dirty="0"/>
              <a:t>　</a:t>
            </a:r>
            <a:r>
              <a:rPr lang="ja-JP" altLang="en-US" sz="1800" dirty="0" smtClean="0"/>
              <a:t>　　　　</a:t>
            </a: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計画期間を、次の理由から</a:t>
            </a:r>
            <a:r>
              <a:rPr lang="en-US" altLang="ja-JP" sz="1600" b="1" dirty="0" smtClean="0">
                <a:latin typeface="HG丸ｺﾞｼｯｸM-PRO" panose="020F0600000000000000" pitchFamily="50" charset="-128"/>
                <a:ea typeface="HG丸ｺﾞｼｯｸM-PRO" panose="020F0600000000000000" pitchFamily="50" charset="-128"/>
              </a:rPr>
              <a:t>10</a:t>
            </a:r>
            <a:r>
              <a:rPr lang="ja-JP" altLang="en-US" sz="1600" b="1" dirty="0" smtClean="0">
                <a:latin typeface="HG丸ｺﾞｼｯｸM-PRO" panose="020F0600000000000000" pitchFamily="50" charset="-128"/>
                <a:ea typeface="HG丸ｺﾞｼｯｸM-PRO" panose="020F0600000000000000" pitchFamily="50" charset="-128"/>
              </a:rPr>
              <a:t>年間としました。</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・国際会議の誘致は、短期でも</a:t>
            </a:r>
            <a:r>
              <a:rPr lang="en-US" altLang="ja-JP" sz="1600" b="1" dirty="0" smtClean="0">
                <a:latin typeface="HG丸ｺﾞｼｯｸM-PRO" panose="020F0600000000000000" pitchFamily="50" charset="-128"/>
                <a:ea typeface="HG丸ｺﾞｼｯｸM-PRO" panose="020F0600000000000000" pitchFamily="50" charset="-128"/>
              </a:rPr>
              <a:t>2</a:t>
            </a:r>
            <a:r>
              <a:rPr lang="ja-JP" altLang="en-US" sz="1600" b="1" dirty="0" smtClean="0">
                <a:latin typeface="HG丸ｺﾞｼｯｸM-PRO" panose="020F0600000000000000" pitchFamily="50" charset="-128"/>
                <a:ea typeface="HG丸ｺﾞｼｯｸM-PRO" panose="020F0600000000000000" pitchFamily="50" charset="-128"/>
              </a:rPr>
              <a:t>年、通常</a:t>
            </a:r>
            <a:r>
              <a:rPr lang="en-US" altLang="ja-JP" sz="1600" b="1" dirty="0" smtClean="0">
                <a:latin typeface="HG丸ｺﾞｼｯｸM-PRO" panose="020F0600000000000000" pitchFamily="50" charset="-128"/>
                <a:ea typeface="HG丸ｺﾞｼｯｸM-PRO" panose="020F0600000000000000" pitchFamily="50" charset="-128"/>
              </a:rPr>
              <a:t>4</a:t>
            </a:r>
            <a:r>
              <a:rPr lang="ja-JP" altLang="en-US" sz="1600" b="1" dirty="0" smtClean="0">
                <a:latin typeface="HG丸ｺﾞｼｯｸM-PRO" panose="020F0600000000000000" pitchFamily="50" charset="-128"/>
                <a:ea typeface="HG丸ｺﾞｼｯｸM-PRO" panose="020F0600000000000000" pitchFamily="50" charset="-128"/>
              </a:rPr>
              <a:t>年程度が必要であることから、長期間にわたる</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誘致活動計画が必要であること</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開業</a:t>
            </a:r>
            <a:r>
              <a:rPr lang="ja-JP" altLang="en-US" sz="1600" b="1" dirty="0" smtClean="0">
                <a:latin typeface="HG丸ｺﾞｼｯｸM-PRO" panose="020F0600000000000000" pitchFamily="50" charset="-128"/>
                <a:ea typeface="HG丸ｺﾞｼｯｸM-PRO" panose="020F0600000000000000" pitchFamily="50" charset="-128"/>
              </a:rPr>
              <a:t>後</a:t>
            </a:r>
            <a:r>
              <a:rPr lang="en-US" altLang="ja-JP" sz="1600" b="1" dirty="0" smtClean="0">
                <a:latin typeface="HG丸ｺﾞｼｯｸM-PRO" panose="020F0600000000000000" pitchFamily="50" charset="-128"/>
                <a:ea typeface="HG丸ｺﾞｼｯｸM-PRO" panose="020F0600000000000000" pitchFamily="50" charset="-128"/>
              </a:rPr>
              <a:t>20</a:t>
            </a:r>
            <a:r>
              <a:rPr lang="ja-JP" altLang="en-US" sz="1600" b="1" dirty="0" smtClean="0">
                <a:latin typeface="HG丸ｺﾞｼｯｸM-PRO" panose="020F0600000000000000" pitchFamily="50" charset="-128"/>
                <a:ea typeface="HG丸ｺﾞｼｯｸM-PRO" panose="020F0600000000000000" pitchFamily="50" charset="-128"/>
              </a:rPr>
              <a:t>年を迎え実施が必要となる大規模修繕について、長期的な見通しの下に修繕・改</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修計画を大阪府に提案し、また、その実施に協力できる計画とする必要があること</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・開催が</a:t>
            </a:r>
            <a:r>
              <a:rPr lang="ja-JP" altLang="en-US" sz="1600" b="1" dirty="0">
                <a:latin typeface="HG丸ｺﾞｼｯｸM-PRO" panose="020F0600000000000000" pitchFamily="50" charset="-128"/>
                <a:ea typeface="HG丸ｺﾞｼｯｸM-PRO" panose="020F0600000000000000" pitchFamily="50" charset="-128"/>
              </a:rPr>
              <a:t>決定</a:t>
            </a:r>
            <a:r>
              <a:rPr lang="ja-JP" altLang="en-US" sz="1600" b="1" dirty="0" smtClean="0">
                <a:latin typeface="HG丸ｺﾞｼｯｸM-PRO" panose="020F0600000000000000" pitchFamily="50" charset="-128"/>
                <a:ea typeface="HG丸ｺﾞｼｯｸM-PRO" panose="020F0600000000000000" pitchFamily="50" charset="-128"/>
              </a:rPr>
              <a:t>した</a:t>
            </a:r>
            <a:r>
              <a:rPr lang="en-US" altLang="ja-JP" sz="1600" b="1" dirty="0" smtClean="0">
                <a:latin typeface="HG丸ｺﾞｼｯｸM-PRO" panose="020F0600000000000000" pitchFamily="50" charset="-128"/>
                <a:ea typeface="HG丸ｺﾞｼｯｸM-PRO" panose="020F0600000000000000" pitchFamily="50" charset="-128"/>
              </a:rPr>
              <a:t>2025</a:t>
            </a:r>
            <a:r>
              <a:rPr lang="ja-JP" altLang="en-US" sz="1600" b="1" dirty="0" smtClean="0">
                <a:latin typeface="HG丸ｺﾞｼｯｸM-PRO" panose="020F0600000000000000" pitchFamily="50" charset="-128"/>
                <a:ea typeface="HG丸ｺﾞｼｯｸM-PRO" panose="020F0600000000000000" pitchFamily="50" charset="-128"/>
              </a:rPr>
              <a:t>年大阪・関西万国博覧会等大規模な国際的催事について的確に支援</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協力できる計画とする必要があるこ</a:t>
            </a:r>
            <a:r>
              <a:rPr lang="ja-JP" altLang="en-US" sz="1600" b="1" dirty="0">
                <a:latin typeface="HG丸ｺﾞｼｯｸM-PRO" panose="020F0600000000000000" pitchFamily="50" charset="-128"/>
                <a:ea typeface="HG丸ｺﾞｼｯｸM-PRO" panose="020F0600000000000000" pitchFamily="50" charset="-128"/>
              </a:rPr>
              <a:t>と</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smtClean="0">
                <a:latin typeface="HG丸ｺﾞｼｯｸM-PRO" panose="020F0600000000000000" pitchFamily="50" charset="-128"/>
                <a:ea typeface="HG丸ｺﾞｼｯｸM-PRO" panose="020F0600000000000000" pitchFamily="50" charset="-128"/>
              </a:rPr>
              <a:t>　　　　</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なお、長期の社会経済変動を的確に予想することは困難なため、当初の</a:t>
            </a:r>
            <a:r>
              <a:rPr lang="en-US" altLang="ja-JP" sz="1600" b="1" dirty="0" smtClean="0">
                <a:latin typeface="HG丸ｺﾞｼｯｸM-PRO" panose="020F0600000000000000" pitchFamily="50" charset="-128"/>
                <a:ea typeface="HG丸ｺﾞｼｯｸM-PRO" panose="020F0600000000000000" pitchFamily="50" charset="-128"/>
              </a:rPr>
              <a:t>5</a:t>
            </a:r>
            <a:r>
              <a:rPr lang="ja-JP" altLang="en-US" sz="1600" b="1" dirty="0" smtClean="0">
                <a:latin typeface="HG丸ｺﾞｼｯｸM-PRO" panose="020F0600000000000000" pitchFamily="50" charset="-128"/>
                <a:ea typeface="HG丸ｺﾞｼｯｸM-PRO" panose="020F0600000000000000" pitchFamily="50" charset="-128"/>
              </a:rPr>
              <a:t>年間（</a:t>
            </a:r>
            <a:r>
              <a:rPr lang="en-US" altLang="ja-JP" sz="1600" b="1" dirty="0">
                <a:latin typeface="HG丸ｺﾞｼｯｸM-PRO" panose="020F0600000000000000" pitchFamily="50" charset="-128"/>
                <a:ea typeface="HG丸ｺﾞｼｯｸM-PRO" panose="020F0600000000000000" pitchFamily="50" charset="-128"/>
              </a:rPr>
              <a:t>2019</a:t>
            </a:r>
            <a:r>
              <a:rPr lang="ja-JP" altLang="en-US" sz="1600" b="1" dirty="0" smtClean="0">
                <a:latin typeface="HG丸ｺﾞｼｯｸM-PRO" panose="020F0600000000000000" pitchFamily="50" charset="-128"/>
                <a:ea typeface="HG丸ｺﾞｼｯｸM-PRO" panose="020F0600000000000000" pitchFamily="50" charset="-128"/>
              </a:rPr>
              <a:t>年度</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en-US" altLang="ja-JP" sz="1600" b="1" dirty="0">
                <a:latin typeface="HG丸ｺﾞｼｯｸM-PRO" panose="020F0600000000000000" pitchFamily="50" charset="-128"/>
                <a:ea typeface="HG丸ｺﾞｼｯｸM-PRO" panose="020F0600000000000000" pitchFamily="50" charset="-128"/>
              </a:rPr>
              <a:t> </a:t>
            </a:r>
            <a:r>
              <a:rPr lang="en-US" altLang="ja-JP" sz="1600" b="1" dirty="0" smtClean="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から</a:t>
            </a:r>
            <a:r>
              <a:rPr lang="en-US" altLang="ja-JP" sz="1600" b="1" dirty="0" smtClean="0">
                <a:latin typeface="HG丸ｺﾞｼｯｸM-PRO" panose="020F0600000000000000" pitchFamily="50" charset="-128"/>
                <a:ea typeface="HG丸ｺﾞｼｯｸM-PRO" panose="020F0600000000000000" pitchFamily="50" charset="-128"/>
              </a:rPr>
              <a:t>2023</a:t>
            </a:r>
            <a:r>
              <a:rPr lang="ja-JP" altLang="en-US" sz="1600" b="1" dirty="0">
                <a:latin typeface="HG丸ｺﾞｼｯｸM-PRO" panose="020F0600000000000000" pitchFamily="50" charset="-128"/>
                <a:ea typeface="HG丸ｺﾞｼｯｸM-PRO" panose="020F0600000000000000" pitchFamily="50" charset="-128"/>
              </a:rPr>
              <a:t>年度</a:t>
            </a:r>
            <a:r>
              <a:rPr lang="ja-JP" altLang="en-US" sz="1600" b="1" dirty="0" smtClean="0">
                <a:latin typeface="HG丸ｺﾞｼｯｸM-PRO" panose="020F0600000000000000" pitchFamily="50" charset="-128"/>
                <a:ea typeface="HG丸ｺﾞｼｯｸM-PRO" panose="020F0600000000000000" pitchFamily="50" charset="-128"/>
              </a:rPr>
              <a:t>）以降は方向性を中心に記載しております。</a:t>
            </a:r>
            <a:r>
              <a:rPr lang="en-US" altLang="ja-JP" sz="1600" b="1" dirty="0" smtClean="0">
                <a:latin typeface="HG丸ｺﾞｼｯｸM-PRO" panose="020F0600000000000000" pitchFamily="50" charset="-128"/>
                <a:ea typeface="HG丸ｺﾞｼｯｸM-PRO" panose="020F0600000000000000" pitchFamily="50" charset="-128"/>
              </a:rPr>
              <a:t>2024</a:t>
            </a:r>
            <a:r>
              <a:rPr lang="ja-JP" altLang="en-US" sz="1600" b="1" dirty="0" smtClean="0">
                <a:latin typeface="HG丸ｺﾞｼｯｸM-PRO" panose="020F0600000000000000" pitchFamily="50" charset="-128"/>
                <a:ea typeface="HG丸ｺﾞｼｯｸM-PRO" panose="020F0600000000000000" pitchFamily="50" charset="-128"/>
              </a:rPr>
              <a:t>年度以降の数値目標を含む</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計画は、</a:t>
            </a:r>
            <a:r>
              <a:rPr lang="en-US" altLang="ja-JP" sz="1600" b="1" dirty="0" smtClean="0">
                <a:latin typeface="HG丸ｺﾞｼｯｸM-PRO" panose="020F0600000000000000" pitchFamily="50" charset="-128"/>
                <a:ea typeface="HG丸ｺﾞｼｯｸM-PRO" panose="020F0600000000000000" pitchFamily="50" charset="-128"/>
              </a:rPr>
              <a:t>2023</a:t>
            </a:r>
            <a:r>
              <a:rPr lang="ja-JP" altLang="en-US" sz="1600" b="1" dirty="0" smtClean="0">
                <a:latin typeface="HG丸ｺﾞｼｯｸM-PRO" panose="020F0600000000000000" pitchFamily="50" charset="-128"/>
                <a:ea typeface="HG丸ｺﾞｼｯｸM-PRO" panose="020F0600000000000000" pitchFamily="50" charset="-128"/>
              </a:rPr>
              <a:t>年度</a:t>
            </a:r>
            <a:r>
              <a:rPr lang="ja-JP" altLang="en-US" sz="1600" b="1" dirty="0">
                <a:latin typeface="HG丸ｺﾞｼｯｸM-PRO" panose="020F0600000000000000" pitchFamily="50" charset="-128"/>
                <a:ea typeface="HG丸ｺﾞｼｯｸM-PRO" panose="020F0600000000000000" pitchFamily="50" charset="-128"/>
              </a:rPr>
              <a:t>中</a:t>
            </a:r>
            <a:r>
              <a:rPr lang="ja-JP" altLang="en-US" sz="1600" b="1" dirty="0" smtClean="0">
                <a:latin typeface="HG丸ｺﾞｼｯｸM-PRO" panose="020F0600000000000000" pitchFamily="50" charset="-128"/>
                <a:ea typeface="HG丸ｺﾞｼｯｸM-PRO" panose="020F0600000000000000" pitchFamily="50" charset="-128"/>
              </a:rPr>
              <a:t>に</a:t>
            </a:r>
            <a:r>
              <a:rPr lang="ja-JP" altLang="en-US" sz="1600" b="1" dirty="0">
                <a:latin typeface="HG丸ｺﾞｼｯｸM-PRO" panose="020F0600000000000000" pitchFamily="50" charset="-128"/>
                <a:ea typeface="HG丸ｺﾞｼｯｸM-PRO" panose="020F0600000000000000" pitchFamily="50" charset="-128"/>
              </a:rPr>
              <a:t>策定</a:t>
            </a:r>
            <a:r>
              <a:rPr lang="ja-JP" altLang="en-US" sz="1600" b="1" dirty="0" smtClean="0">
                <a:latin typeface="HG丸ｺﾞｼｯｸM-PRO" panose="020F0600000000000000" pitchFamily="50" charset="-128"/>
                <a:ea typeface="HG丸ｺﾞｼｯｸM-PRO" panose="020F0600000000000000" pitchFamily="50" charset="-128"/>
              </a:rPr>
              <a:t>いたします</a:t>
            </a:r>
            <a:r>
              <a:rPr lang="ja-JP" altLang="en-US" sz="1600" b="1" dirty="0">
                <a:latin typeface="HG丸ｺﾞｼｯｸM-PRO" panose="020F0600000000000000" pitchFamily="50" charset="-128"/>
                <a:ea typeface="HG丸ｺﾞｼｯｸM-PRO" panose="020F0600000000000000" pitchFamily="50" charset="-128"/>
              </a:rPr>
              <a:t>。</a:t>
            </a:r>
            <a:endParaRPr lang="en-US" altLang="ja-JP" sz="1600" b="1" dirty="0" smtClean="0">
              <a:latin typeface="HG丸ｺﾞｼｯｸM-PRO" panose="020F0600000000000000" pitchFamily="50" charset="-128"/>
              <a:ea typeface="HG丸ｺﾞｼｯｸM-PRO" panose="020F0600000000000000" pitchFamily="50" charset="-128"/>
            </a:endParaRPr>
          </a:p>
        </p:txBody>
      </p:sp>
      <p:sp>
        <p:nvSpPr>
          <p:cNvPr id="9220" name="テキスト ボックス 1"/>
          <p:cNvSpPr txBox="1">
            <a:spLocks noChangeArrowheads="1"/>
          </p:cNvSpPr>
          <p:nvPr/>
        </p:nvSpPr>
        <p:spPr bwMode="auto">
          <a:xfrm>
            <a:off x="8675688" y="6480175"/>
            <a:ext cx="439737" cy="369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2</a:t>
            </a:r>
            <a:endParaRPr lang="ja-JP" altLang="en-US" sz="18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4"/>
          <p:cNvSpPr txBox="1">
            <a:spLocks noChangeArrowheads="1"/>
          </p:cNvSpPr>
          <p:nvPr/>
        </p:nvSpPr>
        <p:spPr bwMode="auto">
          <a:xfrm>
            <a:off x="8647113" y="6488113"/>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dirty="0"/>
              <a:t>38</a:t>
            </a:r>
            <a:endParaRPr lang="ja-JP" altLang="en-US" sz="1800" dirty="0"/>
          </a:p>
        </p:txBody>
      </p:sp>
      <p:sp>
        <p:nvSpPr>
          <p:cNvPr id="71683"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dirty="0">
                <a:solidFill>
                  <a:schemeClr val="bg1"/>
                </a:solidFill>
                <a:latin typeface="HG丸ｺﾞｼｯｸM-PRO" panose="020F0600000000000000" pitchFamily="50" charset="-128"/>
                <a:ea typeface="HG丸ｺﾞｼｯｸM-PRO" panose="020F0600000000000000" pitchFamily="50" charset="-128"/>
              </a:rPr>
              <a:t>7.</a:t>
            </a:r>
            <a:r>
              <a:rPr lang="ja-JP" altLang="en-US" sz="2800" b="1" dirty="0">
                <a:solidFill>
                  <a:schemeClr val="bg1"/>
                </a:solidFill>
                <a:latin typeface="HG丸ｺﾞｼｯｸM-PRO" panose="020F0600000000000000" pitchFamily="50" charset="-128"/>
                <a:ea typeface="HG丸ｺﾞｼｯｸM-PRO" panose="020F0600000000000000" pitchFamily="50" charset="-128"/>
              </a:rPr>
              <a:t>前中期経営計画の達成状況</a:t>
            </a:r>
          </a:p>
        </p:txBody>
      </p:sp>
      <p:sp>
        <p:nvSpPr>
          <p:cNvPr id="71684" name="テキスト ボックス 1"/>
          <p:cNvSpPr txBox="1">
            <a:spLocks noChangeArrowheads="1"/>
          </p:cNvSpPr>
          <p:nvPr/>
        </p:nvSpPr>
        <p:spPr bwMode="auto">
          <a:xfrm>
            <a:off x="800100" y="620713"/>
            <a:ext cx="80645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b="1" dirty="0">
                <a:latin typeface="ＭＳ Ｐゴシック" panose="020B0600070205080204" pitchFamily="50" charset="-128"/>
              </a:rPr>
              <a:t>計画期間　　　</a:t>
            </a:r>
            <a:r>
              <a:rPr lang="en-US" altLang="ja-JP" sz="1600" dirty="0">
                <a:latin typeface="ＭＳ Ｐゴシック" panose="020B0600070205080204" pitchFamily="50" charset="-128"/>
              </a:rPr>
              <a:t>2014</a:t>
            </a:r>
            <a:r>
              <a:rPr lang="ja-JP" altLang="en-US" sz="1600" dirty="0">
                <a:latin typeface="ＭＳ Ｐゴシック" panose="020B0600070205080204" pitchFamily="50" charset="-128"/>
              </a:rPr>
              <a:t>年度～</a:t>
            </a:r>
            <a:r>
              <a:rPr lang="en-US" altLang="ja-JP" sz="1600" dirty="0">
                <a:latin typeface="ＭＳ Ｐゴシック" panose="020B0600070205080204" pitchFamily="50" charset="-128"/>
              </a:rPr>
              <a:t>2018</a:t>
            </a:r>
            <a:r>
              <a:rPr lang="ja-JP" altLang="en-US" sz="1600" dirty="0">
                <a:latin typeface="ＭＳ Ｐゴシック" panose="020B0600070205080204" pitchFamily="50" charset="-128"/>
              </a:rPr>
              <a:t>年度</a:t>
            </a:r>
            <a:endParaRPr lang="en-US" altLang="ja-JP" sz="1600" dirty="0">
              <a:latin typeface="ＭＳ Ｐゴシック" panose="020B0600070205080204" pitchFamily="50" charset="-128"/>
            </a:endParaRPr>
          </a:p>
          <a:p>
            <a:pPr>
              <a:spcBef>
                <a:spcPct val="0"/>
              </a:spcBef>
              <a:buFontTx/>
              <a:buNone/>
            </a:pPr>
            <a:endParaRPr lang="en-US" altLang="ja-JP" sz="1600" b="1" dirty="0">
              <a:latin typeface="ＭＳ Ｐゴシック" panose="020B0600070205080204" pitchFamily="50" charset="-128"/>
            </a:endParaRPr>
          </a:p>
          <a:p>
            <a:pPr>
              <a:spcBef>
                <a:spcPct val="0"/>
              </a:spcBef>
              <a:buFontTx/>
              <a:buNone/>
            </a:pPr>
            <a:r>
              <a:rPr lang="ja-JP" altLang="en-US" sz="1600" b="1" dirty="0">
                <a:latin typeface="ＭＳ Ｐゴシック" panose="020B0600070205080204" pitchFamily="50" charset="-128"/>
              </a:rPr>
              <a:t>ビ</a:t>
            </a:r>
            <a:r>
              <a:rPr lang="ja-JP" altLang="en-US" sz="1600" b="1" dirty="0"/>
              <a:t>ジョン</a:t>
            </a:r>
            <a:r>
              <a:rPr lang="ja-JP" altLang="en-US" sz="1600" dirty="0"/>
              <a:t>　　　　“総合交流施設運営のリーディングカンパニー”を目指して</a:t>
            </a:r>
            <a:endParaRPr lang="en-US" altLang="ja-JP" sz="1600" dirty="0"/>
          </a:p>
          <a:p>
            <a:pPr>
              <a:spcBef>
                <a:spcPct val="0"/>
              </a:spcBef>
              <a:buFontTx/>
              <a:buNone/>
            </a:pPr>
            <a:endParaRPr lang="en-US" altLang="ja-JP" sz="1600" dirty="0"/>
          </a:p>
          <a:p>
            <a:pPr>
              <a:spcBef>
                <a:spcPct val="0"/>
              </a:spcBef>
              <a:buFontTx/>
              <a:buNone/>
            </a:pPr>
            <a:r>
              <a:rPr lang="ja-JP" altLang="en-US" sz="1600" b="1" dirty="0"/>
              <a:t>基本方針</a:t>
            </a:r>
            <a:r>
              <a:rPr lang="ja-JP" altLang="en-US" sz="1600" dirty="0"/>
              <a:t>　　　（１）国際会議の誘致力の強化</a:t>
            </a:r>
            <a:endParaRPr lang="en-US" altLang="ja-JP" sz="1600" dirty="0"/>
          </a:p>
          <a:p>
            <a:pPr>
              <a:spcBef>
                <a:spcPct val="0"/>
              </a:spcBef>
              <a:buFontTx/>
              <a:buNone/>
            </a:pPr>
            <a:r>
              <a:rPr lang="ja-JP" altLang="en-US" sz="1600" dirty="0"/>
              <a:t>　　　　　　　　　（２）利用者満足度の向上</a:t>
            </a:r>
            <a:endParaRPr lang="en-US" altLang="ja-JP" sz="1600" dirty="0"/>
          </a:p>
          <a:p>
            <a:pPr>
              <a:spcBef>
                <a:spcPct val="0"/>
              </a:spcBef>
              <a:buFontTx/>
              <a:buNone/>
            </a:pPr>
            <a:r>
              <a:rPr lang="ja-JP" altLang="en-US" sz="1600" dirty="0"/>
              <a:t>　　　　　　　　　（３）施設・設備の長寿命化と機能向上</a:t>
            </a:r>
            <a:endParaRPr lang="en-US" altLang="ja-JP" sz="1600" dirty="0"/>
          </a:p>
          <a:p>
            <a:pPr>
              <a:spcBef>
                <a:spcPct val="0"/>
              </a:spcBef>
              <a:buFontTx/>
              <a:buNone/>
            </a:pPr>
            <a:r>
              <a:rPr lang="ja-JP" altLang="en-US" sz="1600" b="1" dirty="0"/>
              <a:t>数値目標</a:t>
            </a:r>
          </a:p>
        </p:txBody>
      </p:sp>
      <p:graphicFrame>
        <p:nvGraphicFramePr>
          <p:cNvPr id="5" name="表 4"/>
          <p:cNvGraphicFramePr>
            <a:graphicFrameLocks noGrp="1"/>
          </p:cNvGraphicFramePr>
          <p:nvPr>
            <p:extLst>
              <p:ext uri="{D42A27DB-BD31-4B8C-83A1-F6EECF244321}">
                <p14:modId xmlns:p14="http://schemas.microsoft.com/office/powerpoint/2010/main" val="3378350505"/>
              </p:ext>
            </p:extLst>
          </p:nvPr>
        </p:nvGraphicFramePr>
        <p:xfrm>
          <a:off x="1073150" y="2647950"/>
          <a:ext cx="7791452" cy="3602041"/>
        </p:xfrm>
        <a:graphic>
          <a:graphicData uri="http://schemas.openxmlformats.org/drawingml/2006/table">
            <a:tbl>
              <a:tblPr firstRow="1" bandRow="1">
                <a:tableStyleId>{5C22544A-7EE6-4342-B048-85BDC9FD1C3A}</a:tableStyleId>
              </a:tblPr>
              <a:tblGrid>
                <a:gridCol w="1224049">
                  <a:extLst>
                    <a:ext uri="{9D8B030D-6E8A-4147-A177-3AD203B41FA5}">
                      <a16:colId xmlns:a16="http://schemas.microsoft.com/office/drawing/2014/main" val="523565117"/>
                    </a:ext>
                  </a:extLst>
                </a:gridCol>
                <a:gridCol w="723814">
                  <a:extLst>
                    <a:ext uri="{9D8B030D-6E8A-4147-A177-3AD203B41FA5}">
                      <a16:colId xmlns:a16="http://schemas.microsoft.com/office/drawing/2014/main" val="1706296854"/>
                    </a:ext>
                  </a:extLst>
                </a:gridCol>
                <a:gridCol w="805675">
                  <a:extLst>
                    <a:ext uri="{9D8B030D-6E8A-4147-A177-3AD203B41FA5}">
                      <a16:colId xmlns:a16="http://schemas.microsoft.com/office/drawing/2014/main" val="150437270"/>
                    </a:ext>
                  </a:extLst>
                </a:gridCol>
                <a:gridCol w="805675">
                  <a:extLst>
                    <a:ext uri="{9D8B030D-6E8A-4147-A177-3AD203B41FA5}">
                      <a16:colId xmlns:a16="http://schemas.microsoft.com/office/drawing/2014/main" val="2996589361"/>
                    </a:ext>
                  </a:extLst>
                </a:gridCol>
                <a:gridCol w="805675">
                  <a:extLst>
                    <a:ext uri="{9D8B030D-6E8A-4147-A177-3AD203B41FA5}">
                      <a16:colId xmlns:a16="http://schemas.microsoft.com/office/drawing/2014/main" val="2543067792"/>
                    </a:ext>
                  </a:extLst>
                </a:gridCol>
                <a:gridCol w="805675">
                  <a:extLst>
                    <a:ext uri="{9D8B030D-6E8A-4147-A177-3AD203B41FA5}">
                      <a16:colId xmlns:a16="http://schemas.microsoft.com/office/drawing/2014/main" val="1499148525"/>
                    </a:ext>
                  </a:extLst>
                </a:gridCol>
                <a:gridCol w="805675">
                  <a:extLst>
                    <a:ext uri="{9D8B030D-6E8A-4147-A177-3AD203B41FA5}">
                      <a16:colId xmlns:a16="http://schemas.microsoft.com/office/drawing/2014/main" val="1483122283"/>
                    </a:ext>
                  </a:extLst>
                </a:gridCol>
                <a:gridCol w="1815214">
                  <a:extLst>
                    <a:ext uri="{9D8B030D-6E8A-4147-A177-3AD203B41FA5}">
                      <a16:colId xmlns:a16="http://schemas.microsoft.com/office/drawing/2014/main" val="1514648301"/>
                    </a:ext>
                  </a:extLst>
                </a:gridCol>
              </a:tblGrid>
              <a:tr h="370878">
                <a:tc gridSpan="2">
                  <a:txBody>
                    <a:bodyPr/>
                    <a:lstStyle/>
                    <a:p>
                      <a:pPr algn="ctr"/>
                      <a:r>
                        <a:rPr kumimoji="1" lang="ja-JP" altLang="en-US" sz="1600" b="1" dirty="0" smtClean="0">
                          <a:solidFill>
                            <a:schemeClr val="tx1"/>
                          </a:solidFill>
                        </a:rPr>
                        <a:t>目標項目</a:t>
                      </a:r>
                      <a:endParaRPr kumimoji="1" lang="ja-JP" altLang="en-US" sz="1600" b="1"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1" dirty="0" smtClean="0">
                          <a:solidFill>
                            <a:schemeClr val="tx1"/>
                          </a:solidFill>
                        </a:rPr>
                        <a:t>2014</a:t>
                      </a:r>
                      <a:endParaRPr kumimoji="1" lang="ja-JP" altLang="en-US" sz="1600" b="1"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600" b="1" dirty="0" smtClean="0">
                          <a:solidFill>
                            <a:schemeClr val="tx1"/>
                          </a:solidFill>
                        </a:rPr>
                        <a:t>2015</a:t>
                      </a:r>
                      <a:endParaRPr kumimoji="1" lang="ja-JP" altLang="en-US" sz="1600" b="1"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600" b="1" dirty="0" smtClean="0">
                          <a:solidFill>
                            <a:schemeClr val="tx1"/>
                          </a:solidFill>
                        </a:rPr>
                        <a:t>2016</a:t>
                      </a:r>
                      <a:endParaRPr kumimoji="1" lang="ja-JP" altLang="en-US" sz="1600" b="1"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600" b="1" dirty="0" smtClean="0">
                          <a:solidFill>
                            <a:schemeClr val="tx1"/>
                          </a:solidFill>
                        </a:rPr>
                        <a:t>2017</a:t>
                      </a:r>
                      <a:endParaRPr kumimoji="1" lang="ja-JP" altLang="en-US" sz="1600" b="1"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600" b="1" dirty="0" smtClean="0">
                          <a:solidFill>
                            <a:schemeClr val="tx1"/>
                          </a:solidFill>
                        </a:rPr>
                        <a:t>2018</a:t>
                      </a:r>
                      <a:endParaRPr kumimoji="1" lang="ja-JP" altLang="en-US" sz="1600" b="1"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600" b="1" dirty="0" smtClean="0">
                          <a:solidFill>
                            <a:schemeClr val="tx1"/>
                          </a:solidFill>
                        </a:rPr>
                        <a:t>摘要</a:t>
                      </a:r>
                      <a:endParaRPr kumimoji="1" lang="ja-JP" altLang="en-US" sz="1600" b="1"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40893377"/>
                  </a:ext>
                </a:extLst>
              </a:tr>
              <a:tr h="370878">
                <a:tc rowSpan="2">
                  <a:txBody>
                    <a:bodyPr/>
                    <a:lstStyle/>
                    <a:p>
                      <a:r>
                        <a:rPr kumimoji="1" lang="ja-JP" altLang="en-US" sz="1600" b="0" dirty="0" smtClean="0">
                          <a:solidFill>
                            <a:schemeClr val="tx1"/>
                          </a:solidFill>
                        </a:rPr>
                        <a:t>国際会議開催件数（件）</a:t>
                      </a:r>
                      <a:endParaRPr kumimoji="1" lang="ja-JP" altLang="en-US" sz="1600" b="0" dirty="0">
                        <a:solidFill>
                          <a:schemeClr val="tx1"/>
                        </a:solidFill>
                      </a:endParaRPr>
                    </a:p>
                  </a:txBody>
                  <a:tcPr marL="91433" marR="9143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目標</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30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35</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40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50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60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456497"/>
                  </a:ext>
                </a:extLst>
              </a:tr>
              <a:tr h="370878">
                <a:tc vMerge="1">
                  <a:txBody>
                    <a:bodyPr/>
                    <a:lstStyle/>
                    <a:p>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実績</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35</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40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58</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57</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64</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kumimoji="1" lang="ja-JP" altLang="en-US" sz="1600" b="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4053392"/>
                  </a:ext>
                </a:extLst>
              </a:tr>
              <a:tr h="370878">
                <a:tc rowSpan="2">
                  <a:txBody>
                    <a:bodyPr/>
                    <a:lstStyle/>
                    <a:p>
                      <a:r>
                        <a:rPr kumimoji="1" lang="ja-JP" altLang="en-US" sz="1600" b="0" dirty="0" smtClean="0">
                          <a:solidFill>
                            <a:schemeClr val="tx1"/>
                          </a:solidFill>
                        </a:rPr>
                        <a:t>主要施設稼働率（％）</a:t>
                      </a:r>
                      <a:endParaRPr kumimoji="1" lang="ja-JP" altLang="en-US" sz="1600" b="0" dirty="0">
                        <a:solidFill>
                          <a:schemeClr val="tx1"/>
                        </a:solidFill>
                      </a:endParaRPr>
                    </a:p>
                  </a:txBody>
                  <a:tcPr marL="91433" marR="9143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目標</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82.0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84.0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86.0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88.0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90.0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7356652"/>
                  </a:ext>
                </a:extLst>
              </a:tr>
              <a:tr h="370878">
                <a:tc vMerge="1">
                  <a:txBody>
                    <a:bodyPr/>
                    <a:lstStyle/>
                    <a:p>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実績</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74.0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81.9</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85.6</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83.1</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86.2</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313764"/>
                  </a:ext>
                </a:extLst>
              </a:tr>
              <a:tr h="370878">
                <a:tc rowSpan="2">
                  <a:txBody>
                    <a:bodyPr/>
                    <a:lstStyle/>
                    <a:p>
                      <a:r>
                        <a:rPr kumimoji="1" lang="ja-JP" altLang="en-US" sz="1600" b="0" dirty="0" smtClean="0">
                          <a:solidFill>
                            <a:schemeClr val="tx1"/>
                          </a:solidFill>
                        </a:rPr>
                        <a:t>利用者不満足度（％）</a:t>
                      </a:r>
                      <a:endParaRPr kumimoji="1" lang="ja-JP" altLang="en-US" sz="1600" b="0" dirty="0">
                        <a:solidFill>
                          <a:schemeClr val="tx1"/>
                        </a:solidFill>
                      </a:endParaRPr>
                    </a:p>
                  </a:txBody>
                  <a:tcPr marL="91433" marR="9143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目標</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7.8</a:t>
                      </a:r>
                      <a:r>
                        <a:rPr kumimoji="1" lang="ja-JP" altLang="en-US" sz="1600" b="0" dirty="0" smtClean="0">
                          <a:solidFill>
                            <a:schemeClr val="tx1"/>
                          </a:solidFill>
                          <a:latin typeface="+mn-ea"/>
                          <a:ea typeface="+mn-ea"/>
                        </a:rPr>
                        <a:t>）</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7.7</a:t>
                      </a:r>
                      <a:r>
                        <a:rPr kumimoji="1" lang="ja-JP" altLang="en-US" sz="1600" b="0" dirty="0" smtClean="0">
                          <a:solidFill>
                            <a:schemeClr val="tx1"/>
                          </a:solidFill>
                          <a:latin typeface="+mn-ea"/>
                          <a:ea typeface="+mn-ea"/>
                        </a:rPr>
                        <a:t>）</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7.6</a:t>
                      </a:r>
                      <a:r>
                        <a:rPr kumimoji="1" lang="ja-JP" altLang="en-US" sz="1600" b="0" dirty="0" smtClean="0">
                          <a:solidFill>
                            <a:schemeClr val="tx1"/>
                          </a:solidFill>
                          <a:latin typeface="+mn-ea"/>
                          <a:ea typeface="+mn-ea"/>
                        </a:rPr>
                        <a:t>）</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7.5</a:t>
                      </a:r>
                      <a:r>
                        <a:rPr kumimoji="1" lang="ja-JP" altLang="en-US" sz="1600" b="0" dirty="0" smtClean="0">
                          <a:solidFill>
                            <a:schemeClr val="tx1"/>
                          </a:solidFill>
                          <a:latin typeface="+mn-ea"/>
                          <a:ea typeface="+mn-ea"/>
                        </a:rPr>
                        <a:t>）</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7.5</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mn-ea"/>
                          <a:ea typeface="+mn-ea"/>
                        </a:rPr>
                        <a:t>年次目標設定なし</a:t>
                      </a:r>
                      <a:endParaRPr kumimoji="1" lang="ja-JP" altLang="en-US" sz="12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7990542"/>
                  </a:ext>
                </a:extLst>
              </a:tr>
              <a:tr h="370878">
                <a:tc vMerge="1">
                  <a:txBody>
                    <a:bodyPr/>
                    <a:lstStyle/>
                    <a:p>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実績</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6.6</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5.7</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7.9</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5.2</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5.0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1997820"/>
                  </a:ext>
                </a:extLst>
              </a:tr>
              <a:tr h="335315">
                <a:tc rowSpan="2">
                  <a:txBody>
                    <a:bodyPr/>
                    <a:lstStyle/>
                    <a:p>
                      <a:r>
                        <a:rPr kumimoji="1" lang="ja-JP" altLang="en-US" sz="1600" b="0" dirty="0" smtClean="0">
                          <a:solidFill>
                            <a:schemeClr val="tx1"/>
                          </a:solidFill>
                        </a:rPr>
                        <a:t>経常損益（百万円）</a:t>
                      </a:r>
                      <a:endParaRPr kumimoji="1" lang="ja-JP" altLang="en-US" sz="1600" b="0" dirty="0">
                        <a:solidFill>
                          <a:schemeClr val="tx1"/>
                        </a:solidFill>
                      </a:endParaRPr>
                    </a:p>
                  </a:txBody>
                  <a:tcPr marL="91433" marR="9143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目標</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74</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48</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28</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8</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12</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945955"/>
                  </a:ext>
                </a:extLst>
              </a:tr>
              <a:tr h="335290">
                <a:tc vMerge="1">
                  <a:txBody>
                    <a:bodyPr/>
                    <a:lstStyle/>
                    <a:p>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実績</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222</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81</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50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58</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en-US" altLang="ja-JP" sz="1600" dirty="0" smtClean="0">
                          <a:solidFill>
                            <a:schemeClr val="tx1"/>
                          </a:solidFill>
                          <a:latin typeface="+mn-ea"/>
                          <a:ea typeface="+mn-ea"/>
                        </a:rPr>
                        <a:t>48</a:t>
                      </a:r>
                      <a:endParaRPr lang="ja-JP" altLang="en-US" sz="160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1" lang="en-US" altLang="ja-JP" sz="1200" b="0" dirty="0" smtClean="0">
                          <a:solidFill>
                            <a:schemeClr val="tx1"/>
                          </a:solidFill>
                          <a:latin typeface="+mn-ea"/>
                          <a:ea typeface="+mn-ea"/>
                        </a:rPr>
                        <a:t>2016</a:t>
                      </a:r>
                      <a:r>
                        <a:rPr kumimoji="1" lang="ja-JP" altLang="en-US" sz="1200" b="0" dirty="0" smtClean="0">
                          <a:solidFill>
                            <a:schemeClr val="tx1"/>
                          </a:solidFill>
                          <a:latin typeface="+mn-ea"/>
                          <a:ea typeface="+mn-ea"/>
                        </a:rPr>
                        <a:t>年度から営業黒字</a:t>
                      </a:r>
                      <a:endParaRPr kumimoji="1" lang="ja-JP" altLang="en-US" sz="12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1883022"/>
                  </a:ext>
                </a:extLst>
              </a:tr>
              <a:tr h="335290">
                <a:tc>
                  <a:txBody>
                    <a:bodyPr/>
                    <a:lstStyle/>
                    <a:p>
                      <a:r>
                        <a:rPr kumimoji="1" lang="ja-JP" altLang="en-US" sz="1200" b="0" dirty="0" smtClean="0"/>
                        <a:t>売上（百万円）</a:t>
                      </a:r>
                      <a:endParaRPr kumimoji="1" lang="ja-JP" altLang="en-US" sz="1200" b="0" dirty="0"/>
                    </a:p>
                  </a:txBody>
                  <a:tcPr marL="91433" marR="9143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実績</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1,450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1,662</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1,836</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1,806</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en-US" altLang="ja-JP" sz="1600" b="0" dirty="0" smtClean="0">
                          <a:solidFill>
                            <a:schemeClr val="tx1"/>
                          </a:solidFill>
                          <a:latin typeface="+mn-ea"/>
                          <a:ea typeface="+mn-ea"/>
                        </a:rPr>
                        <a:t>1,852</a:t>
                      </a:r>
                      <a:endParaRPr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1" lang="ja-JP" altLang="en-US" sz="1200" b="0" dirty="0" smtClean="0">
                          <a:solidFill>
                            <a:schemeClr val="tx1"/>
                          </a:solidFill>
                          <a:latin typeface="+mn-ea"/>
                          <a:ea typeface="+mn-ea"/>
                        </a:rPr>
                        <a:t>施設事業＋ｻｰﾋﾞｽ事業</a:t>
                      </a:r>
                      <a:endParaRPr kumimoji="1" lang="ja-JP" altLang="en-US" sz="12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754945"/>
                  </a:ext>
                </a:extLst>
              </a:tr>
            </a:tbl>
          </a:graphicData>
        </a:graphic>
      </p:graphicFrame>
      <p:sp>
        <p:nvSpPr>
          <p:cNvPr id="6" name="テキスト ボックス 5"/>
          <p:cNvSpPr txBox="1"/>
          <p:nvPr/>
        </p:nvSpPr>
        <p:spPr>
          <a:xfrm>
            <a:off x="1079499" y="6249988"/>
            <a:ext cx="7567613" cy="306387"/>
          </a:xfrm>
          <a:prstGeom prst="rect">
            <a:avLst/>
          </a:prstGeom>
          <a:noFill/>
        </p:spPr>
        <p:txBody>
          <a:bodyPr wrap="square">
            <a:spAutoFit/>
          </a:bodyPr>
          <a:lstStyle/>
          <a:p>
            <a:pPr>
              <a:defRPr/>
            </a:pPr>
            <a:r>
              <a:rPr lang="en-US" altLang="ja-JP" sz="1400" dirty="0">
                <a:latin typeface="+mj-ea"/>
                <a:ea typeface="+mj-ea"/>
              </a:rPr>
              <a:t>2018</a:t>
            </a:r>
            <a:r>
              <a:rPr lang="ja-JP" altLang="en-US" sz="1400" dirty="0">
                <a:latin typeface="+mj-ea"/>
                <a:ea typeface="+mj-ea"/>
              </a:rPr>
              <a:t>年度</a:t>
            </a:r>
            <a:r>
              <a:rPr lang="ja-JP" altLang="en-US" sz="1400" dirty="0" smtClean="0">
                <a:latin typeface="+mj-ea"/>
                <a:ea typeface="+mj-ea"/>
              </a:rPr>
              <a:t>は</a:t>
            </a:r>
            <a:r>
              <a:rPr lang="en-US" altLang="ja-JP" sz="1400" dirty="0" smtClean="0">
                <a:latin typeface="+mj-ea"/>
                <a:ea typeface="+mj-ea"/>
              </a:rPr>
              <a:t>12</a:t>
            </a:r>
            <a:r>
              <a:rPr lang="ja-JP" altLang="en-US" sz="1400" dirty="0" smtClean="0">
                <a:latin typeface="+mj-ea"/>
                <a:ea typeface="+mj-ea"/>
              </a:rPr>
              <a:t>月末実績</a:t>
            </a:r>
            <a:r>
              <a:rPr lang="ja-JP" altLang="en-US" sz="1400" dirty="0">
                <a:latin typeface="+mj-ea"/>
                <a:ea typeface="+mj-ea"/>
              </a:rPr>
              <a:t>（経常損益、売上は事業計画）。売上は数値目標ではなく参考。</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テキスト ボックス 5"/>
          <p:cNvSpPr txBox="1">
            <a:spLocks noChangeArrowheads="1"/>
          </p:cNvSpPr>
          <p:nvPr/>
        </p:nvSpPr>
        <p:spPr bwMode="auto">
          <a:xfrm>
            <a:off x="7803776" y="45621"/>
            <a:ext cx="13103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latin typeface="ＭＳ Ｐゴシック" panose="020B0600070205080204" pitchFamily="50" charset="-128"/>
              </a:rPr>
              <a:t>（ </a:t>
            </a:r>
            <a:r>
              <a:rPr lang="ja-JP" altLang="en-US" sz="1600" dirty="0" smtClean="0">
                <a:latin typeface="ＭＳ Ｐゴシック" panose="020B0600070205080204" pitchFamily="50" charset="-128"/>
              </a:rPr>
              <a:t>参考</a:t>
            </a:r>
            <a:r>
              <a:rPr lang="en-US" altLang="ja-JP" sz="1600" dirty="0" smtClean="0">
                <a:latin typeface="ＭＳ Ｐゴシック" panose="020B0600070205080204" pitchFamily="50" charset="-128"/>
              </a:rPr>
              <a:t>1</a:t>
            </a:r>
            <a:r>
              <a:rPr lang="ja-JP" altLang="en-US" sz="1600" dirty="0" smtClean="0">
                <a:latin typeface="ＭＳ Ｐゴシック" panose="020B0600070205080204" pitchFamily="50" charset="-128"/>
              </a:rPr>
              <a:t> </a:t>
            </a:r>
            <a:r>
              <a:rPr lang="ja-JP" altLang="en-US" sz="1600" dirty="0">
                <a:latin typeface="ＭＳ Ｐゴシック" panose="020B0600070205080204" pitchFamily="50" charset="-128"/>
              </a:rPr>
              <a:t>）</a:t>
            </a:r>
          </a:p>
        </p:txBody>
      </p:sp>
      <p:sp>
        <p:nvSpPr>
          <p:cNvPr id="73731" name="テキスト ボックス 7"/>
          <p:cNvSpPr txBox="1">
            <a:spLocks noChangeArrowheads="1"/>
          </p:cNvSpPr>
          <p:nvPr/>
        </p:nvSpPr>
        <p:spPr bwMode="auto">
          <a:xfrm>
            <a:off x="193675" y="995363"/>
            <a:ext cx="893445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a:t>
            </a:r>
            <a:r>
              <a:rPr lang="ja-JP"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当社は、これまで記載したとおり、長期的な戦略の下、国際会議の誘致・開催に取り組み</a:t>
            </a: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a:t>
            </a:r>
            <a:r>
              <a:rPr lang="ja-JP"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着実に成果をあげてきており、今後も、これまでの蓄積を活かしながら、積極的な誘致活動</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a:t>
            </a:r>
            <a:r>
              <a:rPr lang="ja-JP"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に取り組みます。</a:t>
            </a: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し</a:t>
            </a:r>
            <a:r>
              <a:rPr lang="ja-JP"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かし、現在の大阪府立国際会議場では、施設のキャパシティが限界に近</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a:t>
            </a:r>
            <a:r>
              <a:rPr lang="ja-JP"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付きつつあることも明らかです。</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・一方、</a:t>
            </a:r>
            <a:r>
              <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MICE</a:t>
            </a: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をめぐる都市間競争は激しく、国の内外で会議場、展示場及びホテルを備えた</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オール・イン・ワン型施設の整備が進んでいます（参考</a:t>
            </a:r>
            <a:r>
              <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1</a:t>
            </a: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）。また、大阪における</a:t>
            </a:r>
            <a:r>
              <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MICE</a:t>
            </a: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開催を一層推進するために、オール大阪で「大阪における</a:t>
            </a:r>
            <a:r>
              <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MICE</a:t>
            </a: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推進方針」（参考</a:t>
            </a:r>
            <a:r>
              <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2</a:t>
            </a: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）が</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策定されました。</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これを実現するためには、大阪を代表する</a:t>
            </a:r>
            <a:r>
              <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MICE</a:t>
            </a: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施設である当会議場を展示機能を強化する</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等により世界標準であるオール・イン・ワン型施設にしていく必要があります。そして、</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a:t>
            </a:r>
            <a:r>
              <a:rPr lang="ja-JP" altLang="ja-JP" sz="1600">
                <a:latin typeface="Century" panose="02040604050505020304" pitchFamily="18" charset="0"/>
                <a:ea typeface="メイリオ" panose="020B0604030504040204" pitchFamily="50" charset="-128"/>
                <a:cs typeface="Times New Roman" panose="02020603050405020304" pitchFamily="18" charset="0"/>
              </a:rPr>
              <a:t>現在、夢洲に構想中のメガ</a:t>
            </a:r>
            <a:r>
              <a:rPr lang="en-US" altLang="ja-JP" sz="1600">
                <a:latin typeface="Century" panose="02040604050505020304" pitchFamily="18" charset="0"/>
                <a:ea typeface="メイリオ" panose="020B0604030504040204" pitchFamily="50" charset="-128"/>
                <a:cs typeface="Times New Roman" panose="02020603050405020304" pitchFamily="18" charset="0"/>
              </a:rPr>
              <a:t>MICE</a:t>
            </a:r>
            <a:r>
              <a:rPr lang="ja-JP" altLang="ja-JP" sz="1600">
                <a:latin typeface="Century" panose="02040604050505020304" pitchFamily="18" charset="0"/>
                <a:ea typeface="メイリオ" panose="020B0604030504040204" pitchFamily="50" charset="-128"/>
                <a:cs typeface="Times New Roman" panose="02020603050405020304" pitchFamily="18" charset="0"/>
              </a:rPr>
              <a:t>施設と役割を分担し、</a:t>
            </a:r>
            <a:r>
              <a:rPr lang="ja-JP" altLang="en-US" sz="1600">
                <a:latin typeface="Century" panose="02040604050505020304" pitchFamily="18" charset="0"/>
                <a:ea typeface="メイリオ" panose="020B0604030504040204" pitchFamily="50" charset="-128"/>
                <a:cs typeface="Times New Roman" panose="02020603050405020304" pitchFamily="18" charset="0"/>
              </a:rPr>
              <a:t>強化された</a:t>
            </a:r>
            <a:r>
              <a:rPr lang="ja-JP" altLang="ja-JP" sz="1600">
                <a:latin typeface="Century" panose="02040604050505020304" pitchFamily="18" charset="0"/>
                <a:ea typeface="メイリオ" panose="020B0604030504040204" pitchFamily="50" charset="-128"/>
                <a:cs typeface="Times New Roman" panose="02020603050405020304" pitchFamily="18" charset="0"/>
              </a:rPr>
              <a:t>当施設</a:t>
            </a:r>
            <a:r>
              <a:rPr lang="ja-JP" altLang="en-US" sz="1600">
                <a:latin typeface="Century" panose="02040604050505020304" pitchFamily="18" charset="0"/>
                <a:ea typeface="メイリオ" panose="020B0604030504040204" pitchFamily="50" charset="-128"/>
                <a:cs typeface="Times New Roman" panose="02020603050405020304" pitchFamily="18" charset="0"/>
              </a:rPr>
              <a:t>が、</a:t>
            </a:r>
            <a:r>
              <a:rPr lang="ja-JP" altLang="ja-JP" sz="1600">
                <a:latin typeface="Century" panose="02040604050505020304" pitchFamily="18" charset="0"/>
                <a:ea typeface="メイリオ" panose="020B0604030504040204" pitchFamily="50" charset="-128"/>
                <a:cs typeface="Times New Roman" panose="02020603050405020304" pitchFamily="18" charset="0"/>
              </a:rPr>
              <a:t>「都市型</a:t>
            </a:r>
            <a:endParaRPr lang="en-US" altLang="ja-JP" sz="1600">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latin typeface="Century" panose="02040604050505020304" pitchFamily="18" charset="0"/>
                <a:ea typeface="メイリオ" panose="020B0604030504040204" pitchFamily="50" charset="-128"/>
                <a:cs typeface="Times New Roman" panose="02020603050405020304" pitchFamily="18" charset="0"/>
              </a:rPr>
              <a:t>　</a:t>
            </a:r>
            <a:r>
              <a:rPr lang="en-US" altLang="ja-JP" sz="1600">
                <a:latin typeface="Century" panose="02040604050505020304" pitchFamily="18" charset="0"/>
                <a:ea typeface="メイリオ" panose="020B0604030504040204" pitchFamily="50" charset="-128"/>
                <a:cs typeface="Times New Roman" panose="02020603050405020304" pitchFamily="18" charset="0"/>
              </a:rPr>
              <a:t>MICE</a:t>
            </a:r>
            <a:r>
              <a:rPr lang="ja-JP" altLang="ja-JP" sz="1600">
                <a:latin typeface="Century" panose="02040604050505020304" pitchFamily="18" charset="0"/>
                <a:ea typeface="メイリオ" panose="020B0604030504040204" pitchFamily="50" charset="-128"/>
                <a:cs typeface="Times New Roman" panose="02020603050405020304" pitchFamily="18" charset="0"/>
              </a:rPr>
              <a:t>施設」として</a:t>
            </a:r>
            <a:r>
              <a:rPr lang="ja-JP" altLang="en-US" sz="1600">
                <a:latin typeface="Century" panose="02040604050505020304" pitchFamily="18" charset="0"/>
                <a:ea typeface="メイリオ" panose="020B0604030504040204" pitchFamily="50" charset="-128"/>
                <a:cs typeface="Times New Roman" panose="02020603050405020304" pitchFamily="18" charset="0"/>
              </a:rPr>
              <a:t>、その役割を発揮することにより、</a:t>
            </a:r>
            <a:r>
              <a:rPr lang="ja-JP" altLang="ja-JP" sz="1600">
                <a:latin typeface="Century" panose="02040604050505020304" pitchFamily="18" charset="0"/>
                <a:ea typeface="メイリオ" panose="020B0604030504040204" pitchFamily="50" charset="-128"/>
                <a:cs typeface="Times New Roman" panose="02020603050405020304" pitchFamily="18" charset="0"/>
              </a:rPr>
              <a:t>大阪全体の</a:t>
            </a:r>
            <a:r>
              <a:rPr lang="en-US" altLang="ja-JP" sz="1600">
                <a:latin typeface="Century" panose="02040604050505020304" pitchFamily="18" charset="0"/>
                <a:ea typeface="メイリオ" panose="020B0604030504040204" pitchFamily="50" charset="-128"/>
                <a:cs typeface="Times New Roman" panose="02020603050405020304" pitchFamily="18" charset="0"/>
              </a:rPr>
              <a:t>MICE</a:t>
            </a:r>
            <a:r>
              <a:rPr lang="ja-JP" altLang="ja-JP" sz="1600">
                <a:latin typeface="Century" panose="02040604050505020304" pitchFamily="18" charset="0"/>
                <a:ea typeface="メイリオ" panose="020B0604030504040204" pitchFamily="50" charset="-128"/>
                <a:cs typeface="Times New Roman" panose="02020603050405020304" pitchFamily="18" charset="0"/>
              </a:rPr>
              <a:t>機能は一段と向上</a:t>
            </a:r>
            <a:endParaRPr lang="en-US" altLang="ja-JP" sz="1600">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latin typeface="Century" panose="02040604050505020304" pitchFamily="18" charset="0"/>
                <a:ea typeface="メイリオ" panose="020B0604030504040204" pitchFamily="50" charset="-128"/>
                <a:cs typeface="Times New Roman" panose="02020603050405020304" pitchFamily="18" charset="0"/>
              </a:rPr>
              <a:t>　</a:t>
            </a:r>
            <a:r>
              <a:rPr lang="ja-JP" altLang="ja-JP" sz="1600">
                <a:latin typeface="Century" panose="02040604050505020304" pitchFamily="18" charset="0"/>
                <a:ea typeface="メイリオ" panose="020B0604030504040204" pitchFamily="50" charset="-128"/>
                <a:cs typeface="Times New Roman" panose="02020603050405020304" pitchFamily="18" charset="0"/>
              </a:rPr>
              <a:t>します。</a:t>
            </a:r>
            <a:endParaRPr lang="en-US" altLang="ja-JP" sz="1600">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a:t>
            </a:r>
            <a:r>
              <a:rPr lang="ja-JP" altLang="ja-JP" sz="1600">
                <a:solidFill>
                  <a:srgbClr val="000000"/>
                </a:solidFill>
                <a:ea typeface="メイリオ" panose="020B0604030504040204" pitchFamily="50" charset="-128"/>
                <a:cs typeface="Times New Roman" panose="02020603050405020304" pitchFamily="18" charset="0"/>
              </a:rPr>
              <a:t>当社といたしましても、この構想を推進するため、</a:t>
            </a:r>
            <a:r>
              <a:rPr lang="ja-JP" altLang="en-US" sz="1600">
                <a:solidFill>
                  <a:srgbClr val="000000"/>
                </a:solidFill>
                <a:ea typeface="メイリオ" panose="020B0604030504040204" pitchFamily="50" charset="-128"/>
                <a:cs typeface="Times New Roman" panose="02020603050405020304" pitchFamily="18" charset="0"/>
              </a:rPr>
              <a:t>中之島</a:t>
            </a:r>
            <a:r>
              <a:rPr lang="en-US" altLang="ja-JP" sz="1600">
                <a:solidFill>
                  <a:srgbClr val="000000"/>
                </a:solidFill>
                <a:ea typeface="メイリオ" panose="020B0604030504040204" pitchFamily="50" charset="-128"/>
                <a:cs typeface="Times New Roman" panose="02020603050405020304" pitchFamily="18" charset="0"/>
              </a:rPr>
              <a:t>5</a:t>
            </a:r>
            <a:r>
              <a:rPr lang="ja-JP" altLang="en-US" sz="1600">
                <a:solidFill>
                  <a:srgbClr val="000000"/>
                </a:solidFill>
                <a:ea typeface="メイリオ" panose="020B0604030504040204" pitchFamily="50" charset="-128"/>
                <a:cs typeface="Times New Roman" panose="02020603050405020304" pitchFamily="18" charset="0"/>
              </a:rPr>
              <a:t>丁目のまちづくりに参画し、さら</a:t>
            </a:r>
            <a:endParaRPr lang="en-US" altLang="ja-JP" sz="1600">
              <a:solidFill>
                <a:srgbClr val="000000"/>
              </a:solidFill>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ea typeface="メイリオ" panose="020B0604030504040204" pitchFamily="50" charset="-128"/>
                <a:cs typeface="Times New Roman" panose="02020603050405020304" pitchFamily="18" charset="0"/>
              </a:rPr>
              <a:t>　に</a:t>
            </a:r>
            <a:r>
              <a:rPr lang="ja-JP" altLang="ja-JP" sz="1600">
                <a:solidFill>
                  <a:srgbClr val="000000"/>
                </a:solidFill>
                <a:ea typeface="メイリオ" panose="020B0604030504040204" pitchFamily="50" charset="-128"/>
                <a:cs typeface="Times New Roman" panose="02020603050405020304" pitchFamily="18" charset="0"/>
              </a:rPr>
              <a:t>実効あるコミットメントをしてまいります</a:t>
            </a:r>
            <a:endParaRPr lang="en-US" altLang="ja-JP" sz="1600">
              <a:solidFill>
                <a:srgbClr val="000000"/>
              </a:solidFill>
              <a:ea typeface="メイリオ" panose="020B0604030504040204" pitchFamily="50" charset="-128"/>
              <a:cs typeface="Times New Roman" panose="02020603050405020304" pitchFamily="18" charset="0"/>
            </a:endParaRPr>
          </a:p>
        </p:txBody>
      </p:sp>
      <p:sp>
        <p:nvSpPr>
          <p:cNvPr id="73732" name="テキスト ボックス 3"/>
          <p:cNvSpPr txBox="1">
            <a:spLocks noChangeArrowheads="1"/>
          </p:cNvSpPr>
          <p:nvPr/>
        </p:nvSpPr>
        <p:spPr bwMode="auto">
          <a:xfrm>
            <a:off x="8388350" y="6480175"/>
            <a:ext cx="727075" cy="307975"/>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00"/>
                </a:solidFill>
              </a:rPr>
              <a:t>参</a:t>
            </a:r>
            <a:r>
              <a:rPr lang="en-US" altLang="ja-JP" sz="1400">
                <a:solidFill>
                  <a:srgbClr val="000000"/>
                </a:solidFill>
              </a:rPr>
              <a:t>1</a:t>
            </a:r>
            <a:endParaRPr lang="ja-JP" altLang="en-US" sz="1400">
              <a:solidFill>
                <a:srgbClr val="000000"/>
              </a:solidFill>
            </a:endParaRPr>
          </a:p>
        </p:txBody>
      </p:sp>
      <p:sp>
        <p:nvSpPr>
          <p:cNvPr id="2" name="角丸四角形 1"/>
          <p:cNvSpPr/>
          <p:nvPr/>
        </p:nvSpPr>
        <p:spPr>
          <a:xfrm>
            <a:off x="206375" y="384175"/>
            <a:ext cx="8909050" cy="5159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ja-JP" dirty="0">
              <a:solidFill>
                <a:prstClr val="white"/>
              </a:solidFill>
            </a:endParaRPr>
          </a:p>
          <a:p>
            <a:pPr eaLnBrk="1" hangingPunct="1">
              <a:defRPr/>
            </a:pPr>
            <a:r>
              <a:rPr lang="ja-JP" altLang="en-US" dirty="0">
                <a:solidFill>
                  <a:prstClr val="white"/>
                </a:solidFill>
              </a:rPr>
              <a:t>　</a:t>
            </a:r>
            <a:r>
              <a:rPr lang="ja-JP" altLang="en-US" b="1" dirty="0">
                <a:solidFill>
                  <a:prstClr val="black"/>
                </a:solidFill>
              </a:rPr>
              <a:t>大阪府立国際会議場の成長と国際競争力強化のためにオール・イン・ワン型施設に！</a:t>
            </a:r>
            <a:endParaRPr lang="en-US" altLang="ja-JP" b="1" dirty="0">
              <a:solidFill>
                <a:prstClr val="black"/>
              </a:solidFill>
            </a:endParaRPr>
          </a:p>
          <a:p>
            <a:pPr algn="ctr" eaLnBrk="1" hangingPunct="1">
              <a:defRPr/>
            </a:pPr>
            <a:endParaRPr lang="ja-JP" altLang="en-US" dirty="0">
              <a:solidFill>
                <a:prstClr val="black"/>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104497140"/>
              </p:ext>
            </p:extLst>
          </p:nvPr>
        </p:nvGraphicFramePr>
        <p:xfrm>
          <a:off x="468313" y="1123950"/>
          <a:ext cx="8351837" cy="5252023"/>
        </p:xfrm>
        <a:graphic>
          <a:graphicData uri="http://schemas.openxmlformats.org/drawingml/2006/table">
            <a:tbl>
              <a:tblPr firstRow="1" firstCol="1" bandRow="1"/>
              <a:tblGrid>
                <a:gridCol w="1943447">
                  <a:extLst>
                    <a:ext uri="{9D8B030D-6E8A-4147-A177-3AD203B41FA5}">
                      <a16:colId xmlns:a16="http://schemas.microsoft.com/office/drawing/2014/main" val="999977188"/>
                    </a:ext>
                  </a:extLst>
                </a:gridCol>
                <a:gridCol w="648072">
                  <a:extLst>
                    <a:ext uri="{9D8B030D-6E8A-4147-A177-3AD203B41FA5}">
                      <a16:colId xmlns:a16="http://schemas.microsoft.com/office/drawing/2014/main" val="4157361044"/>
                    </a:ext>
                  </a:extLst>
                </a:gridCol>
                <a:gridCol w="1008112">
                  <a:extLst>
                    <a:ext uri="{9D8B030D-6E8A-4147-A177-3AD203B41FA5}">
                      <a16:colId xmlns:a16="http://schemas.microsoft.com/office/drawing/2014/main" val="4033782174"/>
                    </a:ext>
                  </a:extLst>
                </a:gridCol>
                <a:gridCol w="936104">
                  <a:extLst>
                    <a:ext uri="{9D8B030D-6E8A-4147-A177-3AD203B41FA5}">
                      <a16:colId xmlns:a16="http://schemas.microsoft.com/office/drawing/2014/main" val="774028122"/>
                    </a:ext>
                  </a:extLst>
                </a:gridCol>
                <a:gridCol w="1080120">
                  <a:extLst>
                    <a:ext uri="{9D8B030D-6E8A-4147-A177-3AD203B41FA5}">
                      <a16:colId xmlns:a16="http://schemas.microsoft.com/office/drawing/2014/main" val="2607324397"/>
                    </a:ext>
                  </a:extLst>
                </a:gridCol>
                <a:gridCol w="2735982">
                  <a:extLst>
                    <a:ext uri="{9D8B030D-6E8A-4147-A177-3AD203B41FA5}">
                      <a16:colId xmlns:a16="http://schemas.microsoft.com/office/drawing/2014/main" val="3751300667"/>
                    </a:ext>
                  </a:extLst>
                </a:gridCol>
              </a:tblGrid>
              <a:tr h="288042">
                <a:tc rowSpan="2">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施設名</a:t>
                      </a: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エリア</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開業年</a:t>
                      </a:r>
                    </a:p>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a:lnSpc>
                          <a:spcPts val="1200"/>
                        </a:lnSpc>
                        <a:spcAft>
                          <a:spcPts val="0"/>
                        </a:spcAft>
                      </a:pPr>
                      <a:r>
                        <a:rPr lang="ja-JP" sz="1200" kern="100" spc="-5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最大規模の会議場収容人数</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1200"/>
                        </a:lnSpc>
                        <a:spcAft>
                          <a:spcPts val="0"/>
                        </a:spcAft>
                      </a:pPr>
                      <a:r>
                        <a:rPr lang="ja-JP" sz="1200" kern="100" spc="-5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（名）</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a:spcAft>
                          <a:spcPts val="0"/>
                        </a:spcAft>
                      </a:pPr>
                      <a:r>
                        <a:rPr lang="ja-JP" sz="1200" kern="100" spc="-5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展示</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ja-JP" sz="1200" kern="100" spc="-5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面積</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ja-JP" sz="1200" kern="100" spc="-5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増設予定</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203239269"/>
                  </a:ext>
                </a:extLst>
              </a:tr>
              <a:tr h="63399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竣工年</a:t>
                      </a:r>
                    </a:p>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規模等</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50888603"/>
                  </a:ext>
                </a:extLst>
              </a:tr>
              <a:tr h="337061">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大阪府立国際会議場</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2,800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2,600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550642"/>
                  </a:ext>
                </a:extLst>
              </a:tr>
              <a:tr h="365769">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インテックス大阪</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1985</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70,000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143920"/>
                  </a:ext>
                </a:extLst>
              </a:tr>
              <a:tr h="337061">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国立京都国際会館</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1966</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1,840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4,500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2018</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多目的ホール：</a:t>
                      </a:r>
                      <a:r>
                        <a:rPr 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2,000</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9314074"/>
                  </a:ext>
                </a:extLst>
              </a:tr>
              <a:tr h="415131">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神戸国際展示場</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神戸国際会議場</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1981</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4,000</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700</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2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13,600</a:t>
                      </a:r>
                    </a:p>
                    <a:p>
                      <a:pPr algn="r">
                        <a:spcAft>
                          <a:spcPts val="0"/>
                        </a:spcAft>
                      </a:pPr>
                      <a:r>
                        <a:rPr lang="en-US" altLang="ja-JP" sz="1200" kern="100" dirty="0" smtClean="0">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13,600</a:t>
                      </a: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展示場：</a:t>
                      </a:r>
                      <a:r>
                        <a:rPr 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15,000</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20,000</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1858186"/>
                  </a:ext>
                </a:extLst>
              </a:tr>
              <a:tr h="481514">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パシフィコ横浜</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1991</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5,000</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20,000</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2020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多目的ホール：</a:t>
                      </a:r>
                      <a:r>
                        <a:rPr 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7,600</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200"/>
                        </a:lnSpc>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会議室：</a:t>
                      </a:r>
                      <a:r>
                        <a:rPr 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6,600</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991357"/>
                  </a:ext>
                </a:extLst>
              </a:tr>
              <a:tr h="365769">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ポートメッセ名古屋</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1973</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750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34,000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2019</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展示場：</a:t>
                      </a:r>
                      <a:r>
                        <a:rPr 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60,000</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180119"/>
                  </a:ext>
                </a:extLst>
              </a:tr>
              <a:tr h="448861">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マリンメッセ福岡</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福岡国際会議場</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1995</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2003</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9,100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1,320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2021</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展示場：</a:t>
                      </a:r>
                      <a:r>
                        <a:rPr 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5,000</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169169"/>
                  </a:ext>
                </a:extLst>
              </a:tr>
              <a:tr h="365769">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ソウル（</a:t>
                      </a: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KINTEX</a:t>
                      </a: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2005</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1,600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50966"/>
                  </a:ext>
                </a:extLst>
              </a:tr>
              <a:tr h="481514">
                <a:tc>
                  <a:txBody>
                    <a:bodyPr/>
                    <a:lstStyle/>
                    <a:p>
                      <a:pPr algn="just">
                        <a:lnSpc>
                          <a:spcPts val="1200"/>
                        </a:lnSpc>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シンガポール</a:t>
                      </a:r>
                    </a:p>
                    <a:p>
                      <a:pPr algn="just">
                        <a:lnSpc>
                          <a:spcPts val="1200"/>
                        </a:lnSpc>
                        <a:spcAft>
                          <a:spcPts val="0"/>
                        </a:spcAft>
                      </a:pPr>
                      <a:r>
                        <a:rPr lang="ja-JP" sz="1200" kern="10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（マリーナ・ベイサンズ）</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11,000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32,000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193322"/>
                  </a:ext>
                </a:extLst>
              </a:tr>
              <a:tr h="365769">
                <a:tc>
                  <a:txBody>
                    <a:bodyPr/>
                    <a:lstStyle/>
                    <a:p>
                      <a:pPr algn="just">
                        <a:spcAft>
                          <a:spcPts val="0"/>
                        </a:spcAft>
                      </a:pPr>
                      <a:r>
                        <a:rPr lang="ja-JP" sz="1200" kern="100" spc="-2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シドニー（</a:t>
                      </a:r>
                      <a:r>
                        <a:rPr lang="en-US" sz="1200" kern="100" spc="-2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ICC Sydney</a:t>
                      </a:r>
                      <a:r>
                        <a:rPr lang="ja-JP" sz="1200" kern="100" spc="-2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2016</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8,000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288590"/>
                  </a:ext>
                </a:extLst>
              </a:tr>
              <a:tr h="365769">
                <a:tc>
                  <a:txBody>
                    <a:bodyPr/>
                    <a:lstStyle/>
                    <a:p>
                      <a:pPr algn="just">
                        <a:lnSpc>
                          <a:spcPts val="1200"/>
                        </a:lnSpc>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メルボルン（</a:t>
                      </a: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MCEC</a:t>
                      </a: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2008</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15,000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392126"/>
                  </a:ext>
                </a:extLst>
              </a:tr>
            </a:tbl>
          </a:graphicData>
        </a:graphic>
      </p:graphicFrame>
      <p:sp>
        <p:nvSpPr>
          <p:cNvPr id="5" name="Rectangle 21"/>
          <p:cNvSpPr>
            <a:spLocks noGrp="1" noChangeArrowheads="1"/>
          </p:cNvSpPr>
          <p:nvPr>
            <p:ph type="title"/>
          </p:nvPr>
        </p:nvSpPr>
        <p:spPr>
          <a:xfrm>
            <a:off x="457200" y="549275"/>
            <a:ext cx="4330700" cy="503238"/>
          </a:xfrm>
          <a:solidFill>
            <a:sysClr val="windowText" lastClr="000000">
              <a:lumMod val="65000"/>
              <a:lumOff val="35000"/>
            </a:sysClr>
          </a:solidFill>
          <a:ln>
            <a:miter lim="800000"/>
            <a:headEnd/>
            <a:tailEnd/>
          </a:ln>
        </p:spPr>
        <p:txBody>
          <a:bodyPr rot="0" lIns="74295" tIns="8890" rIns="74295" bIns="8890" anchor="t" upright="1">
            <a:noAutofit/>
          </a:bodyPr>
          <a:lstStyle/>
          <a:p>
            <a:pPr algn="just" eaLnBrk="1" fontAlgn="auto" hangingPunct="1">
              <a:lnSpc>
                <a:spcPts val="1500"/>
              </a:lnSpc>
              <a:spcBef>
                <a:spcPts val="0"/>
              </a:spcBef>
              <a:spcAft>
                <a:spcPts val="0"/>
              </a:spcAft>
              <a:defRPr/>
            </a:pPr>
            <a:r>
              <a:rPr kumimoji="0" lang="en-US" altLang="ja-JP" sz="1600" kern="100" dirty="0">
                <a:solidFill>
                  <a:sysClr val="windowText" lastClr="000000"/>
                </a:solidFill>
                <a:latin typeface="Century" panose="02040604050505020304" pitchFamily="18" charset="0"/>
                <a:ea typeface="ＭＳ 明朝" panose="02020609040205080304" pitchFamily="17" charset="-128"/>
                <a:cs typeface="Times New Roman" panose="02020603050405020304" pitchFamily="18" charset="0"/>
              </a:rPr>
              <a:t/>
            </a:r>
            <a:br>
              <a:rPr kumimoji="0" lang="en-US" altLang="ja-JP" sz="1600" kern="100" dirty="0">
                <a:solidFill>
                  <a:sysClr val="windowText" lastClr="000000"/>
                </a:solidFill>
                <a:latin typeface="Century" panose="02040604050505020304" pitchFamily="18" charset="0"/>
                <a:ea typeface="ＭＳ 明朝" panose="02020609040205080304" pitchFamily="17" charset="-128"/>
                <a:cs typeface="Times New Roman" panose="02020603050405020304" pitchFamily="18" charset="0"/>
              </a:rPr>
            </a:br>
            <a:r>
              <a:rPr kumimoji="0" lang="en-US" altLang="ja-JP" sz="1600" b="1" kern="100" spc="10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a:t>
            </a:r>
            <a:r>
              <a:rPr kumimoji="0" lang="ja-JP" altLang="en-US" sz="1600" b="1" kern="100" spc="100" dirty="0" smtClean="0">
                <a:solidFill>
                  <a:srgbClr val="FFFFFF"/>
                </a:solidFill>
                <a:latin typeface="メイリオ" panose="020B0604030504040204" pitchFamily="50" charset="-128"/>
                <a:ea typeface="メイリオ" panose="020B0604030504040204" pitchFamily="50" charset="-128"/>
                <a:cs typeface="Times New Roman" panose="02020603050405020304" pitchFamily="18" charset="0"/>
              </a:rPr>
              <a:t>参考</a:t>
            </a:r>
            <a:r>
              <a:rPr kumimoji="0" lang="en-US" altLang="ja-JP" sz="1600" b="1" kern="100" spc="100" dirty="0" smtClean="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2</a:t>
            </a:r>
            <a:r>
              <a:rPr kumimoji="0" lang="en-US" altLang="ja-JP" sz="1600" b="1" kern="100" spc="10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a:t>
            </a:r>
            <a:r>
              <a:rPr kumimoji="0" lang="ja-JP" altLang="en-US" sz="1600" b="1" kern="100" spc="10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新設増設が続くＭＩＣＥ施設</a:t>
            </a:r>
            <a:endParaRPr kumimoji="0" lang="ja-JP" altLang="en-US" sz="1600" kern="100" dirty="0">
              <a:solidFill>
                <a:sysClr val="windowText" lastClr="00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75874" name="テキスト ボックス 3"/>
          <p:cNvSpPr txBox="1">
            <a:spLocks noChangeArrowheads="1"/>
          </p:cNvSpPr>
          <p:nvPr/>
        </p:nvSpPr>
        <p:spPr bwMode="auto">
          <a:xfrm>
            <a:off x="8459788" y="6480175"/>
            <a:ext cx="655637" cy="307975"/>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00"/>
                </a:solidFill>
              </a:rPr>
              <a:t>参</a:t>
            </a:r>
            <a:r>
              <a:rPr lang="en-US" altLang="ja-JP" sz="1400">
                <a:solidFill>
                  <a:srgbClr val="000000"/>
                </a:solidFill>
              </a:rPr>
              <a:t>2</a:t>
            </a:r>
            <a:endParaRPr lang="ja-JP" altLang="en-US" sz="140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コンテンツ プレースホルダー 2"/>
          <p:cNvSpPr>
            <a:spLocks noGrp="1"/>
          </p:cNvSpPr>
          <p:nvPr>
            <p:ph idx="1"/>
          </p:nvPr>
        </p:nvSpPr>
        <p:spPr>
          <a:xfrm>
            <a:off x="457200" y="908050"/>
            <a:ext cx="8229600" cy="1081088"/>
          </a:xfrm>
        </p:spPr>
        <p:txBody>
          <a:bodyPr/>
          <a:lstStyle/>
          <a:p>
            <a:pPr marL="0" indent="0">
              <a:buFont typeface="Arial" panose="020B0604020202020204" pitchFamily="34" charset="0"/>
              <a:buNone/>
            </a:pPr>
            <a:r>
              <a:rPr lang="ja-JP" altLang="ja-JP" sz="1600" b="1" smtClean="0">
                <a:latin typeface="メイリオ" panose="020B0604030504040204" pitchFamily="50" charset="-128"/>
                <a:ea typeface="メイリオ" panose="020B0604030504040204" pitchFamily="50" charset="-128"/>
              </a:rPr>
              <a:t>大阪</a:t>
            </a:r>
            <a:r>
              <a:rPr lang="en-US" altLang="ja-JP" sz="1600" b="1" smtClean="0">
                <a:latin typeface="メイリオ" panose="020B0604030504040204" pitchFamily="50" charset="-128"/>
                <a:ea typeface="メイリオ" panose="020B0604030504040204" pitchFamily="50" charset="-128"/>
              </a:rPr>
              <a:t>MICE</a:t>
            </a:r>
            <a:r>
              <a:rPr lang="ja-JP" altLang="ja-JP" sz="1600" b="1" smtClean="0">
                <a:latin typeface="メイリオ" panose="020B0604030504040204" pitchFamily="50" charset="-128"/>
                <a:ea typeface="メイリオ" panose="020B0604030504040204" pitchFamily="50" charset="-128"/>
              </a:rPr>
              <a:t>推進委員会準備会</a:t>
            </a:r>
            <a:r>
              <a:rPr lang="ja-JP" altLang="en-US" sz="1600" b="1" smtClean="0">
                <a:latin typeface="メイリオ" panose="020B0604030504040204" pitchFamily="50" charset="-128"/>
                <a:ea typeface="メイリオ" panose="020B0604030504040204" pitchFamily="50" charset="-128"/>
              </a:rPr>
              <a:t>（策定主体）</a:t>
            </a:r>
            <a:r>
              <a:rPr lang="ja-JP" altLang="ja-JP" sz="1600" b="1" smtClean="0">
                <a:latin typeface="メイリオ" panose="020B0604030504040204" pitchFamily="50" charset="-128"/>
                <a:ea typeface="メイリオ" panose="020B0604030504040204" pitchFamily="50" charset="-128"/>
              </a:rPr>
              <a:t>　構成団体</a:t>
            </a:r>
            <a:endParaRPr lang="ja-JP" altLang="ja-JP" sz="1600" smtClean="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ja-JP" altLang="en-US" sz="1600" smtClean="0">
              <a:latin typeface="HG丸ｺﾞｼｯｸM-PRO" panose="020F0600000000000000" pitchFamily="50" charset="-128"/>
              <a:ea typeface="HG丸ｺﾞｼｯｸM-PRO" panose="020F0600000000000000" pitchFamily="50" charset="-128"/>
            </a:endParaRPr>
          </a:p>
        </p:txBody>
      </p:sp>
      <p:sp>
        <p:nvSpPr>
          <p:cNvPr id="4" name="Rectangle 21"/>
          <p:cNvSpPr>
            <a:spLocks noGrp="1" noChangeArrowheads="1"/>
          </p:cNvSpPr>
          <p:nvPr>
            <p:ph type="title"/>
          </p:nvPr>
        </p:nvSpPr>
        <p:spPr>
          <a:xfrm>
            <a:off x="457200" y="274638"/>
            <a:ext cx="7138988" cy="490537"/>
          </a:xfrm>
          <a:solidFill>
            <a:schemeClr val="tx1">
              <a:lumMod val="65000"/>
              <a:lumOff val="35000"/>
            </a:schemeClr>
          </a:solidFill>
          <a:ln>
            <a:miter lim="800000"/>
            <a:headEnd/>
            <a:tailEnd/>
          </a:ln>
        </p:spPr>
        <p:txBody>
          <a:bodyPr rot="0" lIns="74295" tIns="36000" rIns="74295" bIns="0" anchor="t" upright="1">
            <a:noAutofit/>
          </a:bodyPr>
          <a:lstStyle/>
          <a:p>
            <a:pPr algn="just">
              <a:lnSpc>
                <a:spcPts val="1500"/>
              </a:lnSpc>
              <a:spcAft>
                <a:spcPts val="0"/>
              </a:spcAft>
              <a:defRPr/>
            </a:pPr>
            <a:r>
              <a:rPr lang="en-US" altLang="ja-JP" sz="1600" kern="100" dirty="0" smtClean="0">
                <a:latin typeface="Century" panose="02040604050505020304" pitchFamily="18" charset="0"/>
                <a:ea typeface="ＭＳ 明朝" panose="02020609040205080304" pitchFamily="17" charset="-128"/>
                <a:cs typeface="Times New Roman" panose="02020603050405020304" pitchFamily="18" charset="0"/>
              </a:rPr>
              <a:t/>
            </a:r>
            <a:br>
              <a:rPr lang="en-US" altLang="ja-JP" sz="1600" kern="100" dirty="0" smtClean="0">
                <a:latin typeface="Century" panose="02040604050505020304" pitchFamily="18" charset="0"/>
                <a:ea typeface="ＭＳ 明朝" panose="02020609040205080304" pitchFamily="17" charset="-128"/>
                <a:cs typeface="Times New Roman" panose="02020603050405020304" pitchFamily="18" charset="0"/>
              </a:rPr>
            </a:br>
            <a:r>
              <a:rPr lang="ja-JP" altLang="ja-JP" sz="1600" b="1" kern="100" spc="10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a:t>
            </a:r>
            <a:r>
              <a:rPr lang="ja-JP" altLang="ja-JP" sz="1600" b="1" kern="100" spc="100" dirty="0" smtClean="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参考</a:t>
            </a:r>
            <a:r>
              <a:rPr lang="en-US" altLang="ja-JP" sz="1600" b="1" kern="100" spc="100" dirty="0" smtClean="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3</a:t>
            </a:r>
            <a:r>
              <a:rPr lang="ja-JP" altLang="ja-JP" sz="1600" b="1" kern="100" spc="10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a:t>
            </a:r>
            <a:r>
              <a:rPr lang="ja-JP" altLang="ja-JP" sz="1600" b="1" kern="100" spc="4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『大阪におけるＭＩＣＥ推進方針』（</a:t>
            </a:r>
            <a:r>
              <a:rPr lang="en-US" altLang="ja-JP" sz="1600" b="1" kern="100" spc="4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2017</a:t>
            </a:r>
            <a:r>
              <a:rPr lang="ja-JP" altLang="ja-JP" sz="1600" b="1" kern="100" spc="4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年</a:t>
            </a:r>
            <a:r>
              <a:rPr lang="en-US" altLang="ja-JP" sz="1600" b="1" kern="100" spc="4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3</a:t>
            </a:r>
            <a:r>
              <a:rPr lang="ja-JP" altLang="ja-JP" sz="1600" b="1" kern="100" spc="4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月策定）の抜粋</a:t>
            </a:r>
            <a:endParaRPr 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5" name="表 4"/>
          <p:cNvGraphicFramePr>
            <a:graphicFrameLocks noGrp="1"/>
          </p:cNvGraphicFramePr>
          <p:nvPr/>
        </p:nvGraphicFramePr>
        <p:xfrm>
          <a:off x="755650" y="1268413"/>
          <a:ext cx="7993063" cy="579437"/>
        </p:xfrm>
        <a:graphic>
          <a:graphicData uri="http://schemas.openxmlformats.org/drawingml/2006/table">
            <a:tbl>
              <a:tblPr firstRow="1" bandRow="1">
                <a:tableStyleId>{5C22544A-7EE6-4342-B048-85BDC9FD1C3A}</a:tableStyleId>
              </a:tblPr>
              <a:tblGrid>
                <a:gridCol w="7993063">
                  <a:extLst>
                    <a:ext uri="{9D8B030D-6E8A-4147-A177-3AD203B41FA5}">
                      <a16:colId xmlns:a16="http://schemas.microsoft.com/office/drawing/2014/main" val="3439369626"/>
                    </a:ext>
                  </a:extLst>
                </a:gridCol>
              </a:tblGrid>
              <a:tr h="579437">
                <a:tc>
                  <a:txBody>
                    <a:bodyPr/>
                    <a:lstStyle/>
                    <a:p>
                      <a:r>
                        <a:rPr kumimoji="1" lang="ja-JP" altLang="ja-JP" sz="1600" b="0" kern="1200" dirty="0" smtClean="0">
                          <a:solidFill>
                            <a:schemeClr val="tx1"/>
                          </a:solidFill>
                          <a:effectLst/>
                          <a:latin typeface="メイリオ" panose="020B0604030504040204" pitchFamily="50" charset="-128"/>
                          <a:ea typeface="メイリオ" panose="020B0604030504040204" pitchFamily="50" charset="-128"/>
                          <a:cs typeface="+mn-cs"/>
                        </a:rPr>
                        <a:t>大阪府、大阪市、大阪商工会議所、公益社団法人関西経済連合会、</a:t>
                      </a:r>
                    </a:p>
                    <a:p>
                      <a:r>
                        <a:rPr kumimoji="1" lang="ja-JP" altLang="ja-JP" sz="1600" b="0" kern="1200" dirty="0" smtClean="0">
                          <a:solidFill>
                            <a:schemeClr val="tx1"/>
                          </a:solidFill>
                          <a:effectLst/>
                          <a:latin typeface="メイリオ" panose="020B0604030504040204" pitchFamily="50" charset="-128"/>
                          <a:ea typeface="メイリオ" panose="020B0604030504040204" pitchFamily="50" charset="-128"/>
                          <a:cs typeface="+mn-cs"/>
                        </a:rPr>
                        <a:t>一般社団法人関西経済同友会、公益財団法人大阪観光局（事務局）</a:t>
                      </a:r>
                      <a:endParaRPr kumimoji="1" lang="ja-JP" altLang="en-US" sz="1600" b="0" dirty="0">
                        <a:solidFill>
                          <a:schemeClr val="tx1"/>
                        </a:solidFill>
                        <a:latin typeface="メイリオ" panose="020B0604030504040204" pitchFamily="50" charset="-128"/>
                        <a:ea typeface="メイリオ" panose="020B0604030504040204" pitchFamily="50" charset="-128"/>
                      </a:endParaRPr>
                    </a:p>
                  </a:txBody>
                  <a:tcPr marL="91452" marR="91452"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6412759"/>
                  </a:ext>
                </a:extLst>
              </a:tr>
            </a:tbl>
          </a:graphicData>
        </a:graphic>
      </p:graphicFrame>
      <p:sp>
        <p:nvSpPr>
          <p:cNvPr id="76810" name="正方形/長方形 5"/>
          <p:cNvSpPr>
            <a:spLocks noChangeArrowheads="1"/>
          </p:cNvSpPr>
          <p:nvPr/>
        </p:nvSpPr>
        <p:spPr bwMode="auto">
          <a:xfrm>
            <a:off x="457200" y="2117725"/>
            <a:ext cx="86058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lnSpc>
                <a:spcPts val="1700"/>
              </a:lnSpc>
              <a:spcBef>
                <a:spcPts val="600"/>
              </a:spcBef>
              <a:buFontTx/>
              <a:buNone/>
            </a:pPr>
            <a:r>
              <a:rPr lang="en-US" altLang="ja-JP" sz="1600" b="1">
                <a:latin typeface="メイリオ" panose="020B0604030504040204" pitchFamily="50" charset="-128"/>
                <a:ea typeface="ＭＳ 明朝" panose="02020609040205080304" pitchFamily="17" charset="-128"/>
                <a:cs typeface="Times New Roman" panose="02020603050405020304" pitchFamily="18" charset="0"/>
              </a:rPr>
              <a:t>MICE</a:t>
            </a:r>
            <a:r>
              <a:rPr lang="ja-JP" altLang="ja-JP" sz="1600" b="1">
                <a:latin typeface="Century" panose="02040604050505020304" pitchFamily="18" charset="0"/>
                <a:ea typeface="メイリオ" panose="020B0604030504040204" pitchFamily="50" charset="-128"/>
                <a:cs typeface="Times New Roman" panose="02020603050405020304" pitchFamily="18" charset="0"/>
              </a:rPr>
              <a:t>推進の基本的な考え方</a:t>
            </a:r>
            <a:r>
              <a:rPr lang="ja-JP" altLang="ja-JP" sz="1600">
                <a:latin typeface="Century" panose="02040604050505020304" pitchFamily="18" charset="0"/>
                <a:ea typeface="メイリオ" panose="020B0604030504040204" pitchFamily="50" charset="-128"/>
                <a:cs typeface="Times New Roman" panose="02020603050405020304" pitchFamily="18" charset="0"/>
              </a:rPr>
              <a:t>　＜世界有数の高付加価値経済</a:t>
            </a:r>
            <a:r>
              <a:rPr lang="en-US" altLang="ja-JP" sz="1600">
                <a:latin typeface="Century" panose="02040604050505020304" pitchFamily="18" charset="0"/>
                <a:ea typeface="メイリオ" panose="020B0604030504040204" pitchFamily="50" charset="-128"/>
                <a:cs typeface="Times New Roman" panose="02020603050405020304" pitchFamily="18" charset="0"/>
              </a:rPr>
              <a:t>MICE</a:t>
            </a:r>
            <a:r>
              <a:rPr lang="ja-JP" altLang="ja-JP" sz="1600">
                <a:latin typeface="Century" panose="02040604050505020304" pitchFamily="18" charset="0"/>
                <a:ea typeface="メイリオ" panose="020B0604030504040204" pitchFamily="50" charset="-128"/>
                <a:cs typeface="Times New Roman" panose="02020603050405020304" pitchFamily="18" charset="0"/>
              </a:rPr>
              <a:t>戦略都市をめざす＞</a:t>
            </a:r>
            <a:endParaRPr lang="ja-JP" altLang="ja-JP" sz="1600">
              <a:latin typeface="Century" panose="02040604050505020304" pitchFamily="18" charset="0"/>
              <a:ea typeface="ＭＳ 明朝" panose="02020609040205080304" pitchFamily="17" charset="-128"/>
              <a:cs typeface="Times New Roman" panose="02020603050405020304" pitchFamily="18" charset="0"/>
            </a:endParaRPr>
          </a:p>
        </p:txBody>
      </p:sp>
      <p:sp>
        <p:nvSpPr>
          <p:cNvPr id="7681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p>
        </p:txBody>
      </p:sp>
      <p:sp>
        <p:nvSpPr>
          <p:cNvPr id="76812" name="正方形/長方形 14"/>
          <p:cNvSpPr>
            <a:spLocks noChangeArrowheads="1"/>
          </p:cNvSpPr>
          <p:nvPr/>
        </p:nvSpPr>
        <p:spPr bwMode="auto">
          <a:xfrm>
            <a:off x="755650" y="2439988"/>
            <a:ext cx="7993063" cy="1570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1333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latin typeface="メイリオ" panose="020B0604030504040204" pitchFamily="50" charset="-128"/>
                <a:ea typeface="メイリオ" panose="020B0604030504040204" pitchFamily="50" charset="-128"/>
                <a:cs typeface="Times New Roman" panose="02020603050405020304" pitchFamily="18" charset="0"/>
                <a:sym typeface="Segoe UI Emoji" panose="020B0502040204020203" pitchFamily="34" charset="0"/>
              </a:rPr>
              <a:t>◆</a:t>
            </a:r>
            <a:r>
              <a:rPr lang="en-US" altLang="ja-JP" sz="160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大阪経済活性化につなげていくため、大阪府・市・経済団体・大阪観光局が一体</a:t>
            </a:r>
            <a:endParaRPr lang="en-US" altLang="ja-JP" sz="1600">
              <a:latin typeface="メイリオ" panose="020B0604030504040204" pitchFamily="50" charset="-128"/>
              <a:ea typeface="メイリオ" panose="020B0604030504040204" pitchFamily="50" charset="-128"/>
              <a:cs typeface="Times New Roman" panose="02020603050405020304" pitchFamily="18" charset="0"/>
            </a:endParaRPr>
          </a:p>
          <a:p>
            <a:pPr>
              <a:spcBef>
                <a:spcPct val="0"/>
              </a:spcBef>
              <a:buFontTx/>
              <a:buNone/>
            </a:pP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　となり、戦略的に</a:t>
            </a:r>
            <a:r>
              <a:rPr lang="en-US" altLang="ja-JP" sz="1600">
                <a:latin typeface="メイリオ" panose="020B0604030504040204" pitchFamily="50" charset="-128"/>
                <a:ea typeface="メイリオ" panose="020B0604030504040204" pitchFamily="50" charset="-128"/>
                <a:cs typeface="Times New Roman" panose="02020603050405020304" pitchFamily="18" charset="0"/>
              </a:rPr>
              <a:t>MICE</a:t>
            </a: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誘致を推進</a:t>
            </a:r>
          </a:p>
          <a:p>
            <a:pPr>
              <a:spcBef>
                <a:spcPct val="0"/>
              </a:spcBef>
              <a:buFontTx/>
              <a:buNone/>
            </a:pPr>
            <a:r>
              <a:rPr lang="ja-JP" altLang="en-US" sz="1600">
                <a:latin typeface="メイリオ" panose="020B0604030504040204" pitchFamily="50" charset="-128"/>
                <a:ea typeface="メイリオ" panose="020B0604030504040204" pitchFamily="50" charset="-128"/>
                <a:cs typeface="Times New Roman" panose="02020603050405020304" pitchFamily="18" charset="0"/>
                <a:sym typeface="Segoe UI Emoji" panose="020B0502040204020203" pitchFamily="34" charset="0"/>
              </a:rPr>
              <a:t>◆</a:t>
            </a: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 関西のゲートウェイ・関西広域の成長拠点として、大阪・関西の経済成長を牽引</a:t>
            </a:r>
            <a:endParaRPr lang="en-US" altLang="ja-JP" sz="1600">
              <a:latin typeface="メイリオ" panose="020B0604030504040204" pitchFamily="50" charset="-128"/>
              <a:ea typeface="メイリオ" panose="020B0604030504040204" pitchFamily="50" charset="-128"/>
              <a:cs typeface="Times New Roman" panose="02020603050405020304" pitchFamily="18" charset="0"/>
            </a:endParaRPr>
          </a:p>
          <a:p>
            <a:pPr>
              <a:spcBef>
                <a:spcPct val="0"/>
              </a:spcBef>
              <a:buFontTx/>
              <a:buNone/>
            </a:pP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　する</a:t>
            </a:r>
            <a:r>
              <a:rPr lang="en-US" altLang="ja-JP" sz="1600">
                <a:latin typeface="メイリオ" panose="020B0604030504040204" pitchFamily="50" charset="-128"/>
                <a:ea typeface="メイリオ" panose="020B0604030504040204" pitchFamily="50" charset="-128"/>
                <a:cs typeface="Times New Roman" panose="02020603050405020304" pitchFamily="18" charset="0"/>
              </a:rPr>
              <a:t>MICE</a:t>
            </a: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を誘致・開催</a:t>
            </a:r>
          </a:p>
          <a:p>
            <a:pPr>
              <a:spcBef>
                <a:spcPct val="0"/>
              </a:spcBef>
              <a:buFontTx/>
              <a:buNone/>
            </a:pP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 戦略的</a:t>
            </a:r>
            <a:r>
              <a:rPr lang="en-US" altLang="ja-JP" sz="1600">
                <a:latin typeface="メイリオ" panose="020B0604030504040204" pitchFamily="50" charset="-128"/>
                <a:ea typeface="メイリオ" panose="020B0604030504040204" pitchFamily="50" charset="-128"/>
                <a:cs typeface="Times New Roman" panose="02020603050405020304" pitchFamily="18" charset="0"/>
              </a:rPr>
              <a:t>MICE</a:t>
            </a: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誘致の推進　　・ 主要</a:t>
            </a:r>
            <a:r>
              <a:rPr lang="en-US" altLang="ja-JP" sz="1600">
                <a:latin typeface="メイリオ" panose="020B0604030504040204" pitchFamily="50" charset="-128"/>
                <a:ea typeface="メイリオ" panose="020B0604030504040204" pitchFamily="50" charset="-128"/>
                <a:cs typeface="Times New Roman" panose="02020603050405020304" pitchFamily="18" charset="0"/>
              </a:rPr>
              <a:t>MICE</a:t>
            </a: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拠点の役割分担・機能強化</a:t>
            </a:r>
          </a:p>
          <a:p>
            <a:pPr>
              <a:spcBef>
                <a:spcPct val="0"/>
              </a:spcBef>
              <a:buFontTx/>
              <a:buNone/>
            </a:pP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a:latin typeface="メイリオ" panose="020B0604030504040204" pitchFamily="50" charset="-128"/>
                <a:ea typeface="メイリオ" panose="020B0604030504040204" pitchFamily="50" charset="-128"/>
                <a:cs typeface="Times New Roman" panose="02020603050405020304" pitchFamily="18" charset="0"/>
              </a:rPr>
              <a:t>MICE</a:t>
            </a: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クラスターの連携</a:t>
            </a:r>
          </a:p>
        </p:txBody>
      </p:sp>
      <p:sp>
        <p:nvSpPr>
          <p:cNvPr id="16" name="正方形/長方形 15"/>
          <p:cNvSpPr/>
          <p:nvPr/>
        </p:nvSpPr>
        <p:spPr>
          <a:xfrm>
            <a:off x="457200" y="4140200"/>
            <a:ext cx="1881188" cy="368300"/>
          </a:xfrm>
          <a:prstGeom prst="rect">
            <a:avLst/>
          </a:prstGeom>
        </p:spPr>
        <p:txBody>
          <a:bodyPr wrap="none">
            <a:spAutoFit/>
          </a:bodyPr>
          <a:lstStyle/>
          <a:p>
            <a:pPr>
              <a:defRPr/>
            </a:pPr>
            <a:r>
              <a:rPr lang="ja-JP" altLang="ja-JP" b="1" kern="100" dirty="0">
                <a:ea typeface="メイリオ" panose="020B0604030504040204" pitchFamily="50" charset="-128"/>
                <a:cs typeface="Times New Roman" panose="02020603050405020304" pitchFamily="18" charset="0"/>
              </a:rPr>
              <a:t>達成目標（</a:t>
            </a:r>
            <a:r>
              <a:rPr lang="en-US" altLang="ja-JP" b="1" kern="100" dirty="0">
                <a:ea typeface="メイリオ" panose="020B0604030504040204" pitchFamily="50" charset="-128"/>
                <a:cs typeface="Times New Roman" panose="02020603050405020304" pitchFamily="18" charset="0"/>
              </a:rPr>
              <a:t>KPI</a:t>
            </a:r>
            <a:r>
              <a:rPr lang="ja-JP" altLang="ja-JP" b="1" kern="100" dirty="0">
                <a:ea typeface="メイリオ" panose="020B0604030504040204" pitchFamily="50" charset="-128"/>
                <a:cs typeface="Times New Roman" panose="02020603050405020304" pitchFamily="18" charset="0"/>
              </a:rPr>
              <a:t>）</a:t>
            </a:r>
            <a:endParaRPr lang="ja-JP" altLang="en-US" dirty="0"/>
          </a:p>
        </p:txBody>
      </p:sp>
      <p:sp>
        <p:nvSpPr>
          <p:cNvPr id="76814" name="テキスト ボックス 17"/>
          <p:cNvSpPr txBox="1">
            <a:spLocks noChangeArrowheads="1"/>
          </p:cNvSpPr>
          <p:nvPr/>
        </p:nvSpPr>
        <p:spPr bwMode="auto">
          <a:xfrm>
            <a:off x="755650" y="4508500"/>
            <a:ext cx="7993063"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a:latin typeface="メイリオ" panose="020B0604030504040204" pitchFamily="50" charset="-128"/>
                <a:ea typeface="メイリオ" panose="020B0604030504040204" pitchFamily="50" charset="-128"/>
              </a:rPr>
              <a:t>　◆都市別国際会議開催ランキング　世界第</a:t>
            </a:r>
            <a:r>
              <a:rPr lang="en-US" altLang="ja-JP" sz="1600">
                <a:latin typeface="メイリオ" panose="020B0604030504040204" pitchFamily="50" charset="-128"/>
                <a:ea typeface="メイリオ" panose="020B0604030504040204" pitchFamily="50" charset="-128"/>
              </a:rPr>
              <a:t>30</a:t>
            </a:r>
            <a:r>
              <a:rPr lang="ja-JP" altLang="en-US" sz="1600">
                <a:latin typeface="メイリオ" panose="020B0604030504040204" pitchFamily="50" charset="-128"/>
                <a:ea typeface="メイリオ" panose="020B0604030504040204" pitchFamily="50" charset="-128"/>
              </a:rPr>
              <a:t>位以内（アジア・太平洋・中東地域</a:t>
            </a:r>
            <a:endParaRPr lang="en-US" altLang="ja-JP" sz="1600">
              <a:latin typeface="メイリオ" panose="020B0604030504040204" pitchFamily="50" charset="-128"/>
              <a:ea typeface="メイリオ" panose="020B0604030504040204" pitchFamily="50" charset="-128"/>
            </a:endParaRPr>
          </a:p>
          <a:p>
            <a:pPr>
              <a:spcBef>
                <a:spcPct val="0"/>
              </a:spcBef>
              <a:buFontTx/>
              <a:buNone/>
            </a:pPr>
            <a:r>
              <a:rPr lang="ja-JP" altLang="en-US" sz="1600">
                <a:latin typeface="メイリオ" panose="020B0604030504040204" pitchFamily="50" charset="-128"/>
                <a:ea typeface="メイリオ" panose="020B0604030504040204" pitchFamily="50" charset="-128"/>
              </a:rPr>
              <a:t>　　</a:t>
            </a:r>
            <a:r>
              <a:rPr lang="en-US" altLang="ja-JP" sz="1600">
                <a:latin typeface="メイリオ" panose="020B0604030504040204" pitchFamily="50" charset="-128"/>
                <a:ea typeface="メイリオ" panose="020B0604030504040204" pitchFamily="50" charset="-128"/>
              </a:rPr>
              <a:t>10</a:t>
            </a:r>
            <a:r>
              <a:rPr lang="ja-JP" altLang="en-US" sz="1600">
                <a:latin typeface="メイリオ" panose="020B0604030504040204" pitchFamily="50" charset="-128"/>
                <a:ea typeface="メイリオ" panose="020B0604030504040204" pitchFamily="50" charset="-128"/>
              </a:rPr>
              <a:t>位以内）（</a:t>
            </a:r>
            <a:r>
              <a:rPr lang="en-US" altLang="ja-JP" sz="1600">
                <a:latin typeface="メイリオ" panose="020B0604030504040204" pitchFamily="50" charset="-128"/>
                <a:ea typeface="メイリオ" panose="020B0604030504040204" pitchFamily="50" charset="-128"/>
              </a:rPr>
              <a:t>ICCA</a:t>
            </a:r>
            <a:r>
              <a:rPr lang="ja-JP" altLang="en-US" sz="1600">
                <a:latin typeface="メイリオ" panose="020B0604030504040204" pitchFamily="50" charset="-128"/>
                <a:ea typeface="メイリオ" panose="020B0604030504040204" pitchFamily="50" charset="-128"/>
              </a:rPr>
              <a:t>基準）（平成</a:t>
            </a:r>
            <a:r>
              <a:rPr lang="en-US" altLang="ja-JP" sz="1600">
                <a:latin typeface="メイリオ" panose="020B0604030504040204" pitchFamily="50" charset="-128"/>
                <a:ea typeface="メイリオ" panose="020B0604030504040204" pitchFamily="50" charset="-128"/>
              </a:rPr>
              <a:t>27</a:t>
            </a:r>
            <a:r>
              <a:rPr lang="ja-JP" altLang="en-US" sz="1600">
                <a:latin typeface="メイリオ" panose="020B0604030504040204" pitchFamily="50" charset="-128"/>
                <a:ea typeface="メイリオ" panose="020B0604030504040204" pitchFamily="50" charset="-128"/>
              </a:rPr>
              <a:t>年世界第</a:t>
            </a:r>
            <a:r>
              <a:rPr lang="en-US" altLang="ja-JP" sz="1600">
                <a:latin typeface="メイリオ" panose="020B0604030504040204" pitchFamily="50" charset="-128"/>
                <a:ea typeface="メイリオ" panose="020B0604030504040204" pitchFamily="50" charset="-128"/>
              </a:rPr>
              <a:t>115</a:t>
            </a:r>
            <a:r>
              <a:rPr lang="ja-JP" altLang="en-US" sz="1600">
                <a:latin typeface="メイリオ" panose="020B0604030504040204" pitchFamily="50" charset="-128"/>
                <a:ea typeface="メイリオ" panose="020B0604030504040204" pitchFamily="50" charset="-128"/>
              </a:rPr>
              <a:t>位 アジア</a:t>
            </a:r>
            <a:r>
              <a:rPr lang="en-US" altLang="ja-JP" sz="1600">
                <a:latin typeface="メイリオ" panose="020B0604030504040204" pitchFamily="50" charset="-128"/>
                <a:ea typeface="メイリオ" panose="020B0604030504040204" pitchFamily="50" charset="-128"/>
              </a:rPr>
              <a:t>25</a:t>
            </a:r>
            <a:r>
              <a:rPr lang="ja-JP" altLang="en-US" sz="1600">
                <a:latin typeface="メイリオ" panose="020B0604030504040204" pitchFamily="50" charset="-128"/>
                <a:ea typeface="メイリオ" panose="020B0604030504040204" pitchFamily="50" charset="-128"/>
              </a:rPr>
              <a:t>位）</a:t>
            </a:r>
            <a:endParaRPr lang="en-US" altLang="ja-JP" sz="1600">
              <a:latin typeface="メイリオ" panose="020B0604030504040204" pitchFamily="50" charset="-128"/>
              <a:ea typeface="メイリオ" panose="020B0604030504040204" pitchFamily="50" charset="-128"/>
            </a:endParaRPr>
          </a:p>
          <a:p>
            <a:pPr>
              <a:spcBef>
                <a:spcPct val="0"/>
              </a:spcBef>
              <a:buFontTx/>
              <a:buNone/>
            </a:pPr>
            <a:r>
              <a:rPr lang="ja-JP" altLang="en-US" sz="1600">
                <a:latin typeface="メイリオ" panose="020B0604030504040204" pitchFamily="50" charset="-128"/>
                <a:ea typeface="メイリオ" panose="020B0604030504040204" pitchFamily="50" charset="-128"/>
              </a:rPr>
              <a:t>　◆府内国際会議開催件数</a:t>
            </a:r>
            <a:r>
              <a:rPr lang="en-US" altLang="ja-JP" sz="1600">
                <a:latin typeface="メイリオ" panose="020B0604030504040204" pitchFamily="50" charset="-128"/>
                <a:ea typeface="メイリオ" panose="020B0604030504040204" pitchFamily="50" charset="-128"/>
              </a:rPr>
              <a:t>600</a:t>
            </a:r>
            <a:r>
              <a:rPr lang="ja-JP" altLang="en-US" sz="1600">
                <a:latin typeface="メイリオ" panose="020B0604030504040204" pitchFamily="50" charset="-128"/>
                <a:ea typeface="メイリオ" panose="020B0604030504040204" pitchFamily="50" charset="-128"/>
              </a:rPr>
              <a:t>件以上（</a:t>
            </a:r>
            <a:r>
              <a:rPr lang="en-US" altLang="ja-JP" sz="1600">
                <a:latin typeface="メイリオ" panose="020B0604030504040204" pitchFamily="50" charset="-128"/>
                <a:ea typeface="メイリオ" panose="020B0604030504040204" pitchFamily="50" charset="-128"/>
              </a:rPr>
              <a:t>JNTO</a:t>
            </a:r>
            <a:r>
              <a:rPr lang="ja-JP" altLang="en-US" sz="1600">
                <a:latin typeface="メイリオ" panose="020B0604030504040204" pitchFamily="50" charset="-128"/>
                <a:ea typeface="メイリオ" panose="020B0604030504040204" pitchFamily="50" charset="-128"/>
              </a:rPr>
              <a:t>基準）（平成</a:t>
            </a:r>
            <a:r>
              <a:rPr lang="en-US" altLang="ja-JP" sz="1600">
                <a:latin typeface="メイリオ" panose="020B0604030504040204" pitchFamily="50" charset="-128"/>
                <a:ea typeface="メイリオ" panose="020B0604030504040204" pitchFamily="50" charset="-128"/>
              </a:rPr>
              <a:t>27</a:t>
            </a:r>
            <a:r>
              <a:rPr lang="ja-JP" altLang="en-US" sz="1600">
                <a:latin typeface="メイリオ" panose="020B0604030504040204" pitchFamily="50" charset="-128"/>
                <a:ea typeface="メイリオ" panose="020B0604030504040204" pitchFamily="50" charset="-128"/>
              </a:rPr>
              <a:t>年</a:t>
            </a:r>
            <a:r>
              <a:rPr lang="en-US" altLang="ja-JP" sz="1600">
                <a:latin typeface="メイリオ" panose="020B0604030504040204" pitchFamily="50" charset="-128"/>
                <a:ea typeface="メイリオ" panose="020B0604030504040204" pitchFamily="50" charset="-128"/>
              </a:rPr>
              <a:t>242</a:t>
            </a:r>
            <a:r>
              <a:rPr lang="ja-JP" altLang="en-US" sz="1600">
                <a:latin typeface="メイリオ" panose="020B0604030504040204" pitchFamily="50" charset="-128"/>
                <a:ea typeface="メイリオ" panose="020B0604030504040204" pitchFamily="50" charset="-128"/>
              </a:rPr>
              <a:t>件）</a:t>
            </a:r>
            <a:endParaRPr lang="en-US" altLang="ja-JP" sz="1600">
              <a:latin typeface="メイリオ" panose="020B0604030504040204" pitchFamily="50" charset="-128"/>
              <a:ea typeface="メイリオ" panose="020B0604030504040204" pitchFamily="50" charset="-128"/>
            </a:endParaRPr>
          </a:p>
          <a:p>
            <a:pPr>
              <a:spcBef>
                <a:spcPct val="0"/>
              </a:spcBef>
              <a:buFontTx/>
              <a:buNone/>
            </a:pPr>
            <a:r>
              <a:rPr lang="ja-JP" altLang="en-US" sz="1600">
                <a:latin typeface="メイリオ" panose="020B0604030504040204" pitchFamily="50" charset="-128"/>
                <a:ea typeface="メイリオ" panose="020B0604030504040204" pitchFamily="50" charset="-128"/>
              </a:rPr>
              <a:t>　◆経済波及効果</a:t>
            </a:r>
            <a:r>
              <a:rPr lang="en-US" altLang="ja-JP" sz="1600">
                <a:latin typeface="メイリオ" panose="020B0604030504040204" pitchFamily="50" charset="-128"/>
                <a:ea typeface="メイリオ" panose="020B0604030504040204" pitchFamily="50" charset="-128"/>
              </a:rPr>
              <a:t>400p</a:t>
            </a:r>
            <a:r>
              <a:rPr lang="ja-JP" altLang="en-US" sz="1600">
                <a:latin typeface="メイリオ" panose="020B0604030504040204" pitchFamily="50" charset="-128"/>
                <a:ea typeface="メイリオ" panose="020B0604030504040204" pitchFamily="50" charset="-128"/>
              </a:rPr>
              <a:t>区円以上（国際会議、インセンティブツアーのみ）</a:t>
            </a:r>
            <a:endParaRPr lang="en-US" altLang="ja-JP" sz="1600">
              <a:latin typeface="メイリオ" panose="020B0604030504040204" pitchFamily="50" charset="-128"/>
              <a:ea typeface="メイリオ" panose="020B0604030504040204" pitchFamily="50" charset="-128"/>
            </a:endParaRPr>
          </a:p>
          <a:p>
            <a:pPr>
              <a:spcBef>
                <a:spcPct val="0"/>
              </a:spcBef>
              <a:buFontTx/>
              <a:buNone/>
            </a:pPr>
            <a:r>
              <a:rPr lang="ja-JP" altLang="en-US" sz="1600">
                <a:latin typeface="メイリオ" panose="020B0604030504040204" pitchFamily="50" charset="-128"/>
                <a:ea typeface="メイリオ" panose="020B0604030504040204" pitchFamily="50" charset="-128"/>
              </a:rPr>
              <a:t>　（平成</a:t>
            </a:r>
            <a:r>
              <a:rPr lang="en-US" altLang="ja-JP" sz="1600">
                <a:latin typeface="メイリオ" panose="020B0604030504040204" pitchFamily="50" charset="-128"/>
                <a:ea typeface="メイリオ" panose="020B0604030504040204" pitchFamily="50" charset="-128"/>
              </a:rPr>
              <a:t>27</a:t>
            </a:r>
            <a:r>
              <a:rPr lang="ja-JP" altLang="en-US" sz="1600">
                <a:latin typeface="メイリオ" panose="020B0604030504040204" pitchFamily="50" charset="-128"/>
                <a:ea typeface="メイリオ" panose="020B0604030504040204" pitchFamily="50" charset="-128"/>
              </a:rPr>
              <a:t>年</a:t>
            </a:r>
            <a:r>
              <a:rPr lang="en-US" altLang="ja-JP" sz="1600">
                <a:latin typeface="メイリオ" panose="020B0604030504040204" pitchFamily="50" charset="-128"/>
                <a:ea typeface="メイリオ" panose="020B0604030504040204" pitchFamily="50" charset="-128"/>
              </a:rPr>
              <a:t>164</a:t>
            </a:r>
            <a:r>
              <a:rPr lang="ja-JP" altLang="en-US" sz="1600">
                <a:latin typeface="メイリオ" panose="020B0604030504040204" pitchFamily="50" charset="-128"/>
                <a:ea typeface="メイリオ" panose="020B0604030504040204" pitchFamily="50" charset="-128"/>
              </a:rPr>
              <a:t>億円）　</a:t>
            </a:r>
          </a:p>
        </p:txBody>
      </p:sp>
      <p:sp>
        <p:nvSpPr>
          <p:cNvPr id="76815" name="テキスト ボックス 3"/>
          <p:cNvSpPr txBox="1">
            <a:spLocks noChangeArrowheads="1"/>
          </p:cNvSpPr>
          <p:nvPr/>
        </p:nvSpPr>
        <p:spPr bwMode="auto">
          <a:xfrm>
            <a:off x="8532813" y="6480175"/>
            <a:ext cx="582612" cy="307975"/>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00"/>
                </a:solidFill>
              </a:rPr>
              <a:t>参</a:t>
            </a:r>
            <a:r>
              <a:rPr lang="en-US" altLang="ja-JP" sz="1400">
                <a:solidFill>
                  <a:srgbClr val="000000"/>
                </a:solidFill>
              </a:rPr>
              <a:t>3</a:t>
            </a:r>
            <a:endParaRPr lang="ja-JP" altLang="en-US" sz="1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33338" y="587375"/>
            <a:ext cx="9074150" cy="62611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ctr" eaLnBrk="1" hangingPunct="1">
              <a:defRPr/>
            </a:pPr>
            <a:endParaRPr lang="ja-JP" altLang="en-US"/>
          </a:p>
        </p:txBody>
      </p:sp>
      <p:sp>
        <p:nvSpPr>
          <p:cNvPr id="5" name="円/楕円 4"/>
          <p:cNvSpPr/>
          <p:nvPr/>
        </p:nvSpPr>
        <p:spPr>
          <a:xfrm>
            <a:off x="1382713" y="1663700"/>
            <a:ext cx="6523037" cy="410527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102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213" y="2909888"/>
            <a:ext cx="11715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表 9"/>
          <p:cNvGraphicFramePr>
            <a:graphicFrameLocks noGrp="1"/>
          </p:cNvGraphicFramePr>
          <p:nvPr/>
        </p:nvGraphicFramePr>
        <p:xfrm>
          <a:off x="1917700" y="1900238"/>
          <a:ext cx="1717675" cy="838200"/>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20000"/>
                    </a:ext>
                  </a:extLst>
                </a:gridCol>
              </a:tblGrid>
              <a:tr h="153451">
                <a:tc>
                  <a:txBody>
                    <a:bodyPr/>
                    <a:lstStyle/>
                    <a:p>
                      <a:pPr algn="ctr"/>
                      <a:r>
                        <a:rPr kumimoji="1" lang="ja-JP" altLang="en-US" sz="1100"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施設のキャパシティ不足</a:t>
                      </a:r>
                    </a:p>
                  </a:txBody>
                  <a:tcPr marL="35984" marR="35984">
                    <a:solidFill>
                      <a:schemeClr val="bg1"/>
                    </a:solidFill>
                  </a:tcPr>
                </a:tc>
                <a:extLst>
                  <a:ext uri="{0D108BD9-81ED-4DB2-BD59-A6C34878D82A}">
                    <a16:rowId xmlns:a16="http://schemas.microsoft.com/office/drawing/2014/main" val="10000"/>
                  </a:ext>
                </a:extLst>
              </a:tr>
              <a:tr h="370840">
                <a:tc>
                  <a:txBody>
                    <a:bodyPr/>
                    <a:lstStyle/>
                    <a:p>
                      <a:pPr>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・大・中型催事の通りすぎ</a:t>
                      </a:r>
                    </a:p>
                    <a:p>
                      <a:pPr>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・繁忙期の取りこぼし</a:t>
                      </a:r>
                    </a:p>
                    <a:p>
                      <a:pPr>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・常時満杯の印象が定着</a:t>
                      </a:r>
                    </a:p>
                  </a:txBody>
                  <a:tcPr marL="91400" marR="91400">
                    <a:solidFill>
                      <a:schemeClr val="bg1"/>
                    </a:solidFill>
                  </a:tcPr>
                </a:tc>
                <a:extLst>
                  <a:ext uri="{0D108BD9-81ED-4DB2-BD59-A6C34878D82A}">
                    <a16:rowId xmlns:a16="http://schemas.microsoft.com/office/drawing/2014/main" val="10001"/>
                  </a:ext>
                </a:extLst>
              </a:tr>
            </a:tbl>
          </a:graphicData>
        </a:graphic>
      </p:graphicFrame>
      <p:graphicFrame>
        <p:nvGraphicFramePr>
          <p:cNvPr id="11" name="表 10"/>
          <p:cNvGraphicFramePr>
            <a:graphicFrameLocks noGrp="1"/>
          </p:cNvGraphicFramePr>
          <p:nvPr/>
        </p:nvGraphicFramePr>
        <p:xfrm>
          <a:off x="3725863" y="1779588"/>
          <a:ext cx="1717675" cy="644525"/>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20000"/>
                    </a:ext>
                  </a:extLst>
                </a:gridCol>
              </a:tblGrid>
              <a:tr h="274194">
                <a:tc>
                  <a:txBody>
                    <a:bodyPr/>
                    <a:lstStyle/>
                    <a:p>
                      <a:pPr algn="ctr" eaLnBrk="1" hangingPunct="1">
                        <a:spcBef>
                          <a:spcPct val="0"/>
                        </a:spcBef>
                        <a:buFontTx/>
                        <a:buNone/>
                      </a:pPr>
                      <a:r>
                        <a:rPr kumimoji="1" lang="ja-JP" altLang="en-US" sz="1200" b="1" kern="1200"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国 際 会 議 誘 致 数</a:t>
                      </a:r>
                      <a:endParaRPr kumimoji="1" lang="ja-JP" altLang="en-US" sz="1200" b="1" kern="1200"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00" marR="91400" marT="45657" marB="45657">
                    <a:solidFill>
                      <a:schemeClr val="bg1"/>
                    </a:solidFill>
                  </a:tcPr>
                </a:tc>
                <a:extLst>
                  <a:ext uri="{0D108BD9-81ED-4DB2-BD59-A6C34878D82A}">
                    <a16:rowId xmlns:a16="http://schemas.microsoft.com/office/drawing/2014/main" val="10000"/>
                  </a:ext>
                </a:extLst>
              </a:tr>
              <a:tr h="370331">
                <a:tc>
                  <a:txBody>
                    <a:bodyPr/>
                    <a:lstStyle/>
                    <a:p>
                      <a:pPr marL="92075" indent="-92075"/>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・医学系主体の誘致活動では国際会議件数は</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件が限界</a:t>
                      </a:r>
                    </a:p>
                  </a:txBody>
                  <a:tcPr marL="91400" marR="91400" marT="45657" marB="45657">
                    <a:solidFill>
                      <a:schemeClr val="bg1"/>
                    </a:solidFill>
                  </a:tcPr>
                </a:tc>
                <a:extLst>
                  <a:ext uri="{0D108BD9-81ED-4DB2-BD59-A6C34878D82A}">
                    <a16:rowId xmlns:a16="http://schemas.microsoft.com/office/drawing/2014/main" val="1000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233827961"/>
              </p:ext>
            </p:extLst>
          </p:nvPr>
        </p:nvGraphicFramePr>
        <p:xfrm>
          <a:off x="1042988" y="2852738"/>
          <a:ext cx="2592387" cy="990602"/>
        </p:xfrm>
        <a:graphic>
          <a:graphicData uri="http://schemas.openxmlformats.org/drawingml/2006/table">
            <a:tbl>
              <a:tblPr firstRow="1" bandRow="1">
                <a:tableStyleId>{5C22544A-7EE6-4342-B048-85BDC9FD1C3A}</a:tableStyleId>
              </a:tblPr>
              <a:tblGrid>
                <a:gridCol w="2592387">
                  <a:extLst>
                    <a:ext uri="{9D8B030D-6E8A-4147-A177-3AD203B41FA5}">
                      <a16:colId xmlns:a16="http://schemas.microsoft.com/office/drawing/2014/main" val="20000"/>
                    </a:ext>
                  </a:extLst>
                </a:gridCol>
              </a:tblGrid>
              <a:tr h="274322">
                <a:tc>
                  <a:txBody>
                    <a:bodyPr/>
                    <a:lstStyle/>
                    <a:p>
                      <a:pPr algn="ctr" eaLnBrk="1" hangingPunct="1">
                        <a:spcBef>
                          <a:spcPct val="0"/>
                        </a:spcBef>
                        <a:buFontTx/>
                        <a:buNone/>
                      </a:pPr>
                      <a:r>
                        <a:rPr lang="ja-JP" altLang="en-US" sz="12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施 設 の 経 年 劣 化</a:t>
                      </a:r>
                    </a:p>
                  </a:txBody>
                  <a:tcPr marL="91422" marR="91422" marT="45722" marB="45722">
                    <a:solidFill>
                      <a:schemeClr val="bg1"/>
                    </a:solidFill>
                  </a:tcPr>
                </a:tc>
                <a:extLst>
                  <a:ext uri="{0D108BD9-81ED-4DB2-BD59-A6C34878D82A}">
                    <a16:rowId xmlns:a16="http://schemas.microsoft.com/office/drawing/2014/main" val="10000"/>
                  </a:ext>
                </a:extLst>
              </a:tr>
              <a:tr h="716278">
                <a:tc>
                  <a:txBody>
                    <a:bodyPr/>
                    <a:lstStyle/>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・開業以来</a:t>
                      </a:r>
                      <a:r>
                        <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が経過し施設の経年劣化によるリスク</a:t>
                      </a:r>
                    </a:p>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・大規模改修工事（府の負担工事）による休館や売り止めの発生</a:t>
                      </a:r>
                    </a:p>
                  </a:txBody>
                  <a:tcPr marL="91422" marR="91422" marT="45722" marB="45722">
                    <a:solidFill>
                      <a:schemeClr val="bg1"/>
                    </a:solidFill>
                  </a:tcPr>
                </a:tc>
                <a:extLst>
                  <a:ext uri="{0D108BD9-81ED-4DB2-BD59-A6C34878D82A}">
                    <a16:rowId xmlns:a16="http://schemas.microsoft.com/office/drawing/2014/main" val="10001"/>
                  </a:ext>
                </a:extLst>
              </a:tr>
            </a:tbl>
          </a:graphicData>
        </a:graphic>
      </p:graphicFrame>
      <p:graphicFrame>
        <p:nvGraphicFramePr>
          <p:cNvPr id="13" name="表 12"/>
          <p:cNvGraphicFramePr>
            <a:graphicFrameLocks noGrp="1"/>
          </p:cNvGraphicFramePr>
          <p:nvPr/>
        </p:nvGraphicFramePr>
        <p:xfrm>
          <a:off x="5508625" y="1925638"/>
          <a:ext cx="1717675" cy="644525"/>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20000"/>
                    </a:ext>
                  </a:extLst>
                </a:gridCol>
              </a:tblGrid>
              <a:tr h="274194">
                <a:tc>
                  <a:txBody>
                    <a:bodyPr/>
                    <a:lstStyle/>
                    <a:p>
                      <a:pPr algn="ctr"/>
                      <a:r>
                        <a:rPr kumimoji="1" lang="ja-JP" altLang="en-US" sz="1200"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売　上　増</a:t>
                      </a:r>
                    </a:p>
                  </a:txBody>
                  <a:tcPr marL="91400" marR="91400" marT="45657" marB="45657">
                    <a:solidFill>
                      <a:schemeClr val="bg1"/>
                    </a:solidFill>
                  </a:tcPr>
                </a:tc>
                <a:extLst>
                  <a:ext uri="{0D108BD9-81ED-4DB2-BD59-A6C34878D82A}">
                    <a16:rowId xmlns:a16="http://schemas.microsoft.com/office/drawing/2014/main" val="10000"/>
                  </a:ext>
                </a:extLst>
              </a:tr>
              <a:tr h="370331">
                <a:tc>
                  <a:txBody>
                    <a:bodyPr/>
                    <a:lstStyle/>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・現行の施設利用料では売上はほぼ限界</a:t>
                      </a:r>
                    </a:p>
                  </a:txBody>
                  <a:tcPr marL="91400" marR="91400" marT="45657" marB="45657">
                    <a:solidFill>
                      <a:schemeClr val="bg1"/>
                    </a:solidFill>
                  </a:tcPr>
                </a:tc>
                <a:extLst>
                  <a:ext uri="{0D108BD9-81ED-4DB2-BD59-A6C34878D82A}">
                    <a16:rowId xmlns:a16="http://schemas.microsoft.com/office/drawing/2014/main" val="10001"/>
                  </a:ext>
                </a:extLst>
              </a:tr>
            </a:tbl>
          </a:graphicData>
        </a:graphic>
      </p:graphicFrame>
      <p:graphicFrame>
        <p:nvGraphicFramePr>
          <p:cNvPr id="14" name="表 13"/>
          <p:cNvGraphicFramePr>
            <a:graphicFrameLocks noGrp="1"/>
          </p:cNvGraphicFramePr>
          <p:nvPr/>
        </p:nvGraphicFramePr>
        <p:xfrm>
          <a:off x="5508625" y="2625725"/>
          <a:ext cx="1717675" cy="646113"/>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20000"/>
                    </a:ext>
                  </a:extLst>
                </a:gridCol>
              </a:tblGrid>
              <a:tr h="274725">
                <a:tc>
                  <a:txBody>
                    <a:bodyPr/>
                    <a:lstStyle/>
                    <a:p>
                      <a:pPr algn="ctr" eaLnBrk="1" hangingPunct="1">
                        <a:spcBef>
                          <a:spcPct val="0"/>
                        </a:spcBef>
                        <a:buFontTx/>
                        <a:buNone/>
                      </a:pPr>
                      <a:r>
                        <a:rPr lang="ja-JP" altLang="en-US" sz="12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閑　散　期　対　策</a:t>
                      </a:r>
                      <a:endParaRPr lang="ja-JP" altLang="en-US" sz="12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00" marR="91400" marT="45788" marB="45788">
                    <a:solidFill>
                      <a:schemeClr val="bg1"/>
                    </a:solidFill>
                  </a:tcPr>
                </a:tc>
                <a:extLst>
                  <a:ext uri="{0D108BD9-81ED-4DB2-BD59-A6C34878D82A}">
                    <a16:rowId xmlns:a16="http://schemas.microsoft.com/office/drawing/2014/main" val="10000"/>
                  </a:ext>
                </a:extLst>
              </a:tr>
              <a:tr h="371388">
                <a:tc>
                  <a:txBody>
                    <a:bodyPr/>
                    <a:lstStyle/>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・ＧＷ、お盆、年末年始に会議室・ｲﾍﾞﾝﾄﾎｰﾙの稼働減少</a:t>
                      </a:r>
                    </a:p>
                  </a:txBody>
                  <a:tcPr marL="91400" marR="91400" marT="45788" marB="45788">
                    <a:solidFill>
                      <a:schemeClr val="bg1"/>
                    </a:solidFill>
                  </a:tcPr>
                </a:tc>
                <a:extLst>
                  <a:ext uri="{0D108BD9-81ED-4DB2-BD59-A6C34878D82A}">
                    <a16:rowId xmlns:a16="http://schemas.microsoft.com/office/drawing/2014/main" val="10001"/>
                  </a:ext>
                </a:extLst>
              </a:tr>
            </a:tbl>
          </a:graphicData>
        </a:graphic>
      </p:graphicFrame>
      <p:graphicFrame>
        <p:nvGraphicFramePr>
          <p:cNvPr id="15" name="表 14"/>
          <p:cNvGraphicFramePr>
            <a:graphicFrameLocks noGrp="1"/>
          </p:cNvGraphicFramePr>
          <p:nvPr/>
        </p:nvGraphicFramePr>
        <p:xfrm>
          <a:off x="5508625" y="3327400"/>
          <a:ext cx="1717675" cy="928696"/>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20000"/>
                    </a:ext>
                  </a:extLst>
                </a:gridCol>
              </a:tblGrid>
              <a:tr h="212886">
                <a:tc>
                  <a:txBody>
                    <a:bodyPr/>
                    <a:lstStyle/>
                    <a:p>
                      <a:pPr algn="ctr" eaLnBrk="1" hangingPunct="1">
                        <a:spcBef>
                          <a:spcPct val="0"/>
                        </a:spcBef>
                        <a:buFontTx/>
                        <a:buNone/>
                      </a:pPr>
                      <a:r>
                        <a:rPr lang="ja-JP" altLang="en-US" sz="8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マーケット・顧客ニーズへの対応</a:t>
                      </a:r>
                    </a:p>
                  </a:txBody>
                  <a:tcPr marL="91400" marR="91400" marT="45484" marB="45484">
                    <a:solidFill>
                      <a:schemeClr val="bg1"/>
                    </a:solidFill>
                  </a:tcPr>
                </a:tc>
                <a:extLst>
                  <a:ext uri="{0D108BD9-81ED-4DB2-BD59-A6C34878D82A}">
                    <a16:rowId xmlns:a16="http://schemas.microsoft.com/office/drawing/2014/main" val="10000"/>
                  </a:ext>
                </a:extLst>
              </a:tr>
              <a:tr h="715802">
                <a:tc>
                  <a:txBody>
                    <a:bodyPr/>
                    <a:lstStyle/>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・館内サインの見直しや電光サイン陳腐化</a:t>
                      </a:r>
                    </a:p>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・備品の陳腐化</a:t>
                      </a:r>
                    </a:p>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・ﾜﾝｽﾄｯﾌﾟｻｰﾋﾞｽのﾆｰｽﾞ対応</a:t>
                      </a:r>
                    </a:p>
                  </a:txBody>
                  <a:tcPr marL="91400" marR="91400" marT="45484" marB="45484">
                    <a:solidFill>
                      <a:schemeClr val="bg1"/>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2108313943"/>
              </p:ext>
            </p:extLst>
          </p:nvPr>
        </p:nvGraphicFramePr>
        <p:xfrm>
          <a:off x="3708400" y="4725988"/>
          <a:ext cx="1717675" cy="746132"/>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20000"/>
                    </a:ext>
                  </a:extLst>
                </a:gridCol>
              </a:tblGrid>
              <a:tr h="243524">
                <a:tc>
                  <a:txBody>
                    <a:bodyPr/>
                    <a:lstStyle/>
                    <a:p>
                      <a:pPr algn="ctr" eaLnBrk="1" hangingPunct="1">
                        <a:spcBef>
                          <a:spcPct val="0"/>
                        </a:spcBef>
                        <a:buFontTx/>
                        <a:buNone/>
                      </a:pPr>
                      <a:r>
                        <a:rPr lang="ja-JP" altLang="en-US" sz="1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指定管理制度による制約</a:t>
                      </a:r>
                    </a:p>
                  </a:txBody>
                  <a:tcPr marL="91400" marR="91400" marT="45563" marB="45563">
                    <a:solidFill>
                      <a:schemeClr val="bg1"/>
                    </a:solidFill>
                  </a:tcPr>
                </a:tc>
                <a:extLst>
                  <a:ext uri="{0D108BD9-81ED-4DB2-BD59-A6C34878D82A}">
                    <a16:rowId xmlns:a16="http://schemas.microsoft.com/office/drawing/2014/main" val="10000"/>
                  </a:ext>
                </a:extLst>
              </a:tr>
              <a:tr h="502601">
                <a:tc>
                  <a:txBody>
                    <a:bodyPr/>
                    <a:lstStyle/>
                    <a:p>
                      <a:pPr marL="92075" indent="-92075">
                        <a:spcAft>
                          <a:spcPts val="300"/>
                        </a:spcAft>
                        <a:tabLst>
                          <a:tab pos="92075" algn="l"/>
                        </a:tabLs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・事業の範囲、料金制度等について法律、条例上の制約がある</a:t>
                      </a:r>
                    </a:p>
                  </a:txBody>
                  <a:tcPr marL="91400" marR="91400" marT="45563" marB="45563">
                    <a:solidFill>
                      <a:schemeClr val="bg1"/>
                    </a:solidFill>
                  </a:tcPr>
                </a:tc>
                <a:extLst>
                  <a:ext uri="{0D108BD9-81ED-4DB2-BD59-A6C34878D82A}">
                    <a16:rowId xmlns:a16="http://schemas.microsoft.com/office/drawing/2014/main" val="10001"/>
                  </a:ext>
                </a:extLst>
              </a:tr>
            </a:tbl>
          </a:graphicData>
        </a:graphic>
      </p:graphicFrame>
      <p:graphicFrame>
        <p:nvGraphicFramePr>
          <p:cNvPr id="17" name="表 16"/>
          <p:cNvGraphicFramePr>
            <a:graphicFrameLocks noGrp="1"/>
          </p:cNvGraphicFramePr>
          <p:nvPr/>
        </p:nvGraphicFramePr>
        <p:xfrm>
          <a:off x="1684338" y="3933825"/>
          <a:ext cx="1951037" cy="814396"/>
        </p:xfrm>
        <a:graphic>
          <a:graphicData uri="http://schemas.openxmlformats.org/drawingml/2006/table">
            <a:tbl>
              <a:tblPr firstRow="1" bandRow="1">
                <a:tableStyleId>{5C22544A-7EE6-4342-B048-85BDC9FD1C3A}</a:tableStyleId>
              </a:tblPr>
              <a:tblGrid>
                <a:gridCol w="1951037">
                  <a:extLst>
                    <a:ext uri="{9D8B030D-6E8A-4147-A177-3AD203B41FA5}">
                      <a16:colId xmlns:a16="http://schemas.microsoft.com/office/drawing/2014/main" val="20000"/>
                    </a:ext>
                  </a:extLst>
                </a:gridCol>
              </a:tblGrid>
              <a:tr h="273845">
                <a:tc>
                  <a:txBody>
                    <a:bodyPr/>
                    <a:lstStyle/>
                    <a:p>
                      <a:pPr algn="ctr" eaLnBrk="1" hangingPunct="1">
                        <a:spcBef>
                          <a:spcPct val="0"/>
                        </a:spcBef>
                        <a:buFontTx/>
                        <a:buNone/>
                      </a:pPr>
                      <a:r>
                        <a:rPr lang="ja-JP" altLang="en-US" sz="12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組　織　力</a:t>
                      </a:r>
                    </a:p>
                  </a:txBody>
                  <a:tcPr marL="91399" marR="91399" marT="45484" marB="45484">
                    <a:solidFill>
                      <a:schemeClr val="bg1"/>
                    </a:solidFill>
                  </a:tcPr>
                </a:tc>
                <a:extLst>
                  <a:ext uri="{0D108BD9-81ED-4DB2-BD59-A6C34878D82A}">
                    <a16:rowId xmlns:a16="http://schemas.microsoft.com/office/drawing/2014/main" val="10000"/>
                  </a:ext>
                </a:extLst>
              </a:tr>
              <a:tr h="540543">
                <a:tc>
                  <a:txBody>
                    <a:bodyPr/>
                    <a:lstStyle/>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・将来を見据えた人材の確保と人材育成</a:t>
                      </a:r>
                    </a:p>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・顧客ネットワークとスキル継承</a:t>
                      </a:r>
                    </a:p>
                  </a:txBody>
                  <a:tcPr marL="91399" marR="91399" marT="45484" marB="45484">
                    <a:solidFill>
                      <a:schemeClr val="bg1"/>
                    </a:solidFill>
                  </a:tcPr>
                </a:tc>
                <a:extLst>
                  <a:ext uri="{0D108BD9-81ED-4DB2-BD59-A6C34878D82A}">
                    <a16:rowId xmlns:a16="http://schemas.microsoft.com/office/drawing/2014/main" val="10001"/>
                  </a:ext>
                </a:extLst>
              </a:tr>
            </a:tbl>
          </a:graphicData>
        </a:graphic>
      </p:graphicFrame>
      <p:graphicFrame>
        <p:nvGraphicFramePr>
          <p:cNvPr id="18" name="表 17"/>
          <p:cNvGraphicFramePr>
            <a:graphicFrameLocks noGrp="1"/>
          </p:cNvGraphicFramePr>
          <p:nvPr/>
        </p:nvGraphicFramePr>
        <p:xfrm>
          <a:off x="5508625" y="4329113"/>
          <a:ext cx="1717675" cy="952500"/>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20000"/>
                    </a:ext>
                  </a:extLst>
                </a:gridCol>
              </a:tblGrid>
              <a:tr h="153451">
                <a:tc>
                  <a:txBody>
                    <a:bodyPr/>
                    <a:lstStyle/>
                    <a:p>
                      <a:pPr algn="ctr" eaLnBrk="1" hangingPunct="1">
                        <a:spcBef>
                          <a:spcPct val="0"/>
                        </a:spcBef>
                        <a:buFontTx/>
                        <a:buNone/>
                      </a:pPr>
                      <a:r>
                        <a:rPr lang="ja-JP" altLang="en-US" sz="12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安定的な利益確保</a:t>
                      </a:r>
                    </a:p>
                  </a:txBody>
                  <a:tcPr marL="91400" marR="91400">
                    <a:solidFill>
                      <a:schemeClr val="bg1"/>
                    </a:solidFill>
                  </a:tcPr>
                </a:tc>
                <a:extLst>
                  <a:ext uri="{0D108BD9-81ED-4DB2-BD59-A6C34878D82A}">
                    <a16:rowId xmlns:a16="http://schemas.microsoft.com/office/drawing/2014/main" val="10000"/>
                  </a:ext>
                </a:extLst>
              </a:tr>
              <a:tr h="370840">
                <a:tc>
                  <a:txBody>
                    <a:bodyPr/>
                    <a:lstStyle/>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2015</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年度は赤字計上</a:t>
                      </a:r>
                    </a:p>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2016</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年度は黒字化を達成したが、</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2019</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年度以降も黒字継続が課題</a:t>
                      </a:r>
                    </a:p>
                  </a:txBody>
                  <a:tcPr marL="35984" marR="35984">
                    <a:solidFill>
                      <a:schemeClr val="bg1"/>
                    </a:solidFill>
                  </a:tcPr>
                </a:tc>
                <a:extLst>
                  <a:ext uri="{0D108BD9-81ED-4DB2-BD59-A6C34878D82A}">
                    <a16:rowId xmlns:a16="http://schemas.microsoft.com/office/drawing/2014/main" val="10001"/>
                  </a:ext>
                </a:extLst>
              </a:tr>
            </a:tbl>
          </a:graphicData>
        </a:graphic>
      </p:graphicFrame>
      <p:sp>
        <p:nvSpPr>
          <p:cNvPr id="19" name="テキスト ボックス 18"/>
          <p:cNvSpPr txBox="1"/>
          <p:nvPr/>
        </p:nvSpPr>
        <p:spPr>
          <a:xfrm>
            <a:off x="7316788" y="4814888"/>
            <a:ext cx="1660525" cy="698500"/>
          </a:xfrm>
          <a:prstGeom prst="rect">
            <a:avLst/>
          </a:prstGeom>
          <a:solidFill>
            <a:schemeClr val="accent5">
              <a:lumMod val="40000"/>
              <a:lumOff val="60000"/>
            </a:schemeClr>
          </a:solidFill>
        </p:spPr>
        <p:txBody>
          <a:bodyPr lIns="36000" tIns="72000" rIns="36000" bIns="72000">
            <a:spAutoFit/>
          </a:bodyPr>
          <a:lstStyle/>
          <a:p>
            <a:pPr algn="ctr" eaLnBrk="1" hangingPunct="1">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他都市での</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MICE</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施設の新築、増築による競争激化</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3743325" y="693738"/>
            <a:ext cx="1728788" cy="733425"/>
          </a:xfrm>
          <a:prstGeom prst="rect">
            <a:avLst/>
          </a:prstGeom>
          <a:solidFill>
            <a:schemeClr val="accent5">
              <a:lumMod val="40000"/>
              <a:lumOff val="60000"/>
            </a:schemeClr>
          </a:solidFill>
        </p:spPr>
        <p:txBody>
          <a:bodyPr tIns="180000" bIns="180000">
            <a:spAutoFit/>
          </a:bodyPr>
          <a:lstStyle/>
          <a:p>
            <a:pPr algn="ctr" eaLnBrk="1" hangingPunct="1">
              <a:defRPr/>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年大阪・関西</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万博が開催</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1874838" y="5937250"/>
            <a:ext cx="1658937" cy="587375"/>
          </a:xfrm>
          <a:prstGeom prst="rect">
            <a:avLst/>
          </a:prstGeom>
          <a:solidFill>
            <a:schemeClr val="accent5">
              <a:lumMod val="40000"/>
              <a:lumOff val="60000"/>
            </a:schemeClr>
          </a:solidFill>
        </p:spPr>
        <p:txBody>
          <a:bodyPr tIns="108000" bIns="108000">
            <a:spAutoFit/>
          </a:bodyPr>
          <a:lstStyle/>
          <a:p>
            <a:pPr algn="ctr" eaLnBrk="1" hangingPunct="1">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ＡＩ、ﾛﾎﾞｯﾄ、Ｉ</a:t>
            </a:r>
            <a:r>
              <a:rPr lang="en-US" altLang="ja-JP" sz="1200" b="1" dirty="0" err="1">
                <a:latin typeface="メイリオ" panose="020B0604030504040204" pitchFamily="50" charset="-128"/>
                <a:ea typeface="メイリオ" panose="020B0604030504040204" pitchFamily="50" charset="-128"/>
                <a:cs typeface="メイリオ" panose="020B0604030504040204" pitchFamily="50" charset="-128"/>
              </a:rPr>
              <a:t>oT</a:t>
            </a:r>
          </a:p>
          <a:p>
            <a:pPr algn="ctr" eaLnBrk="1" hangingPunct="1">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ﾋﾞｯｸﾞﾃﾞｰﾀ</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50800" y="4814888"/>
            <a:ext cx="1658938" cy="660400"/>
          </a:xfrm>
          <a:prstGeom prst="rect">
            <a:avLst/>
          </a:prstGeom>
          <a:solidFill>
            <a:schemeClr val="accent5">
              <a:lumMod val="40000"/>
              <a:lumOff val="60000"/>
            </a:schemeClr>
          </a:solidFill>
        </p:spPr>
        <p:txBody>
          <a:bodyPr lIns="72000" tIns="108000" rIns="36000" bIns="108000">
            <a:spAutoFit/>
          </a:bodyPr>
          <a:lstStyle/>
          <a:p>
            <a:pPr algn="ctr" eaLnBrk="1" hangingPunct="1">
              <a:lnSpc>
                <a:spcPct val="120000"/>
              </a:lnSpc>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府・市・経済団体の成長戦略への位置付け</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7313613" y="1920875"/>
            <a:ext cx="1660525" cy="698500"/>
          </a:xfrm>
          <a:prstGeom prst="rect">
            <a:avLst/>
          </a:prstGeom>
          <a:solidFill>
            <a:schemeClr val="accent5">
              <a:lumMod val="40000"/>
              <a:lumOff val="60000"/>
            </a:schemeClr>
          </a:solidFill>
        </p:spPr>
        <p:txBody>
          <a:bodyPr tIns="72000" bIns="72000">
            <a:spAutoFit/>
          </a:bodyPr>
          <a:lstStyle/>
          <a:p>
            <a:pPr algn="ctr" eaLnBrk="1" hangingPunct="1">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ＭＩＣＥ施設の設置・運営事業者をコンセッションで選定</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5402263" y="5845175"/>
            <a:ext cx="1835150" cy="660400"/>
          </a:xfrm>
          <a:prstGeom prst="rect">
            <a:avLst/>
          </a:prstGeom>
          <a:solidFill>
            <a:schemeClr val="accent5">
              <a:lumMod val="40000"/>
              <a:lumOff val="60000"/>
            </a:schemeClr>
          </a:solidFill>
        </p:spPr>
        <p:txBody>
          <a:bodyPr lIns="36000" tIns="108000" rIns="36000" bIns="108000">
            <a:spAutoFit/>
          </a:bodyPr>
          <a:lstStyle/>
          <a:p>
            <a:pPr algn="ctr" eaLnBrk="1" hangingPunct="1">
              <a:lnSpc>
                <a:spcPct val="120000"/>
              </a:lnSpc>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ネットや</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普及による</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lnSpc>
                <a:spcPct val="120000"/>
              </a:lnSpc>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ビジネスモデルの変化</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5508625" y="1160463"/>
            <a:ext cx="1728788" cy="588962"/>
          </a:xfrm>
          <a:prstGeom prst="rect">
            <a:avLst/>
          </a:prstGeom>
          <a:solidFill>
            <a:schemeClr val="accent5">
              <a:lumMod val="40000"/>
              <a:lumOff val="60000"/>
            </a:schemeClr>
          </a:solidFill>
        </p:spPr>
        <p:txBody>
          <a:bodyPr tIns="72000" bIns="72000">
            <a:spAutoFit/>
          </a:bodyPr>
          <a:lstStyle/>
          <a:p>
            <a:pPr algn="ctr" eaLnBrk="1" hangingPunct="1">
              <a:lnSpc>
                <a:spcPct val="120000"/>
              </a:lnSpc>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梅田・中之島エリア</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lnSpc>
                <a:spcPct val="120000"/>
              </a:lnSpc>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の再開発</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1908175" y="1231900"/>
            <a:ext cx="1727200" cy="547688"/>
          </a:xfrm>
          <a:prstGeom prst="rect">
            <a:avLst/>
          </a:prstGeom>
          <a:solidFill>
            <a:schemeClr val="accent5">
              <a:lumMod val="40000"/>
              <a:lumOff val="60000"/>
            </a:schemeClr>
          </a:solidFill>
        </p:spPr>
        <p:txBody>
          <a:bodyPr tIns="180000" bIns="180000">
            <a:spAutoFit/>
          </a:bodyPr>
          <a:lstStyle/>
          <a:p>
            <a:pPr algn="ctr" eaLnBrk="1" hangingPunct="1">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大阪にＩＲ誘致</a:t>
            </a:r>
          </a:p>
        </p:txBody>
      </p:sp>
      <p:sp>
        <p:nvSpPr>
          <p:cNvPr id="27" name="テキスト ボックス 26"/>
          <p:cNvSpPr txBox="1"/>
          <p:nvPr/>
        </p:nvSpPr>
        <p:spPr>
          <a:xfrm>
            <a:off x="34925" y="1989138"/>
            <a:ext cx="1658938" cy="661987"/>
          </a:xfrm>
          <a:prstGeom prst="rect">
            <a:avLst/>
          </a:prstGeom>
          <a:solidFill>
            <a:schemeClr val="accent5">
              <a:lumMod val="40000"/>
              <a:lumOff val="60000"/>
            </a:schemeClr>
          </a:solidFill>
        </p:spPr>
        <p:txBody>
          <a:bodyPr lIns="72000" tIns="108000" rIns="72000" bIns="108000">
            <a:spAutoFit/>
          </a:bodyPr>
          <a:lstStyle/>
          <a:p>
            <a:pPr algn="ctr" eaLnBrk="1" hangingPunct="1">
              <a:lnSpc>
                <a:spcPct val="120000"/>
              </a:lnSpc>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国による</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MICE</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事業の</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lnSpc>
                <a:spcPct val="120000"/>
              </a:lnSpc>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戦略的推進</a:t>
            </a:r>
          </a:p>
        </p:txBody>
      </p:sp>
      <p:sp>
        <p:nvSpPr>
          <p:cNvPr id="10326" name="タイトル 1"/>
          <p:cNvSpPr txBox="1">
            <a:spLocks/>
          </p:cNvSpPr>
          <p:nvPr/>
        </p:nvSpPr>
        <p:spPr bwMode="auto">
          <a:xfrm>
            <a:off x="0" y="4763"/>
            <a:ext cx="9144000" cy="47148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800">
                <a:solidFill>
                  <a:schemeClr val="bg1"/>
                </a:solidFill>
                <a:latin typeface="HG丸ｺﾞｼｯｸM-PRO" panose="020F0600000000000000" pitchFamily="50" charset="-128"/>
                <a:ea typeface="HG丸ｺﾞｼｯｸM-PRO" panose="020F0600000000000000" pitchFamily="50" charset="-128"/>
              </a:rPr>
              <a:t>３．経営環境の変化と当社の課題</a:t>
            </a:r>
          </a:p>
        </p:txBody>
      </p:sp>
      <p:sp>
        <p:nvSpPr>
          <p:cNvPr id="10327" name="テキスト ボックス 1"/>
          <p:cNvSpPr txBox="1">
            <a:spLocks noChangeArrowheads="1"/>
          </p:cNvSpPr>
          <p:nvPr/>
        </p:nvSpPr>
        <p:spPr bwMode="auto">
          <a:xfrm>
            <a:off x="8675688" y="6480175"/>
            <a:ext cx="439737" cy="369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3</a:t>
            </a:r>
            <a:endParaRPr lang="ja-JP" altLang="en-US" sz="1800"/>
          </a:p>
        </p:txBody>
      </p:sp>
      <p:graphicFrame>
        <p:nvGraphicFramePr>
          <p:cNvPr id="29" name="表 28"/>
          <p:cNvGraphicFramePr>
            <a:graphicFrameLocks noGrp="1"/>
          </p:cNvGraphicFramePr>
          <p:nvPr/>
        </p:nvGraphicFramePr>
        <p:xfrm>
          <a:off x="1908175" y="4814888"/>
          <a:ext cx="1717675" cy="815975"/>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20000"/>
                    </a:ext>
                  </a:extLst>
                </a:gridCol>
              </a:tblGrid>
              <a:tr h="274757">
                <a:tc>
                  <a:txBody>
                    <a:bodyPr/>
                    <a:lstStyle/>
                    <a:p>
                      <a:pPr algn="ctr" eaLnBrk="1" hangingPunct="1">
                        <a:spcBef>
                          <a:spcPct val="0"/>
                        </a:spcBef>
                        <a:buFontTx/>
                        <a:buNone/>
                      </a:pPr>
                      <a:r>
                        <a:rPr lang="ja-JP" altLang="en-US" sz="12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アクセス不便</a:t>
                      </a:r>
                      <a:endParaRPr lang="ja-JP" altLang="en-US" sz="12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00" marR="91400" marT="45793" marB="45793">
                    <a:solidFill>
                      <a:schemeClr val="bg1"/>
                    </a:solidFill>
                  </a:tcPr>
                </a:tc>
                <a:extLst>
                  <a:ext uri="{0D108BD9-81ED-4DB2-BD59-A6C34878D82A}">
                    <a16:rowId xmlns:a16="http://schemas.microsoft.com/office/drawing/2014/main" val="10000"/>
                  </a:ext>
                </a:extLst>
              </a:tr>
              <a:tr h="541218">
                <a:tc>
                  <a:txBody>
                    <a:bodyPr/>
                    <a:lstStyle/>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・京阪直結だが、</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JR</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・地下鉄の最寄駅から時間がかかる</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・会場直行のバスがない</a:t>
                      </a:r>
                    </a:p>
                  </a:txBody>
                  <a:tcPr marL="91400" marR="91400" marT="45793" marB="45793">
                    <a:solidFill>
                      <a:schemeClr val="bg1"/>
                    </a:solidFill>
                  </a:tcPr>
                </a:tc>
                <a:extLst>
                  <a:ext uri="{0D108BD9-81ED-4DB2-BD59-A6C34878D82A}">
                    <a16:rowId xmlns:a16="http://schemas.microsoft.com/office/drawing/2014/main" val="10001"/>
                  </a:ext>
                </a:extLst>
              </a:tr>
            </a:tbl>
          </a:graphicData>
        </a:graphic>
      </p:graphicFrame>
      <p:sp>
        <p:nvSpPr>
          <p:cNvPr id="28" name="テキスト ボックス 27"/>
          <p:cNvSpPr txBox="1"/>
          <p:nvPr/>
        </p:nvSpPr>
        <p:spPr>
          <a:xfrm>
            <a:off x="3605213" y="5880100"/>
            <a:ext cx="1727200" cy="679450"/>
          </a:xfrm>
          <a:prstGeom prst="rect">
            <a:avLst/>
          </a:prstGeom>
          <a:solidFill>
            <a:schemeClr val="accent5">
              <a:lumMod val="40000"/>
              <a:lumOff val="60000"/>
            </a:schemeClr>
          </a:solidFill>
        </p:spPr>
        <p:txBody>
          <a:bodyPr tIns="180000" bIns="180000">
            <a:spAutoFit/>
          </a:bodyPr>
          <a:lstStyle/>
          <a:p>
            <a:pPr algn="ctr" eaLnBrk="1" hangingPunct="1">
              <a:lnSpc>
                <a:spcPts val="1200"/>
              </a:lnSpc>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ゴールデンスポーツイヤーズ</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2019-2021</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90488" y="620713"/>
            <a:ext cx="8912225" cy="1084262"/>
          </a:xfrm>
          <a:prstGeom prst="roundRect">
            <a:avLst>
              <a:gd name="adj" fmla="val 2826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b="1" dirty="0">
                <a:solidFill>
                  <a:schemeClr val="tx1"/>
                </a:solidFill>
              </a:rPr>
              <a:t>～経営理念～</a:t>
            </a:r>
            <a:endParaRPr lang="en-US" altLang="ja-JP" sz="2000" b="1" dirty="0">
              <a:solidFill>
                <a:schemeClr val="tx1"/>
              </a:solidFill>
            </a:endParaRPr>
          </a:p>
          <a:p>
            <a:pPr eaLnBrk="1" hangingPunct="1">
              <a:defRPr/>
            </a:pPr>
            <a:r>
              <a:rPr lang="ja-JP" altLang="en-US" sz="2000" b="1" dirty="0">
                <a:solidFill>
                  <a:schemeClr val="tx1"/>
                </a:solidFill>
              </a:rPr>
              <a:t>私たちは、大阪府立国際会議場を世界の人・モノ・情報が行き交う総合交流施設として運営し、大阪の発展と国際化に貢献して</a:t>
            </a:r>
            <a:r>
              <a:rPr lang="ja-JP" altLang="en-US" sz="2000" b="1" dirty="0" smtClean="0">
                <a:solidFill>
                  <a:schemeClr val="tx1"/>
                </a:solidFill>
              </a:rPr>
              <a:t>まいります</a:t>
            </a:r>
            <a:endParaRPr lang="ja-JP" altLang="en-US" sz="2000" b="1" dirty="0">
              <a:solidFill>
                <a:schemeClr val="tx1"/>
              </a:solidFill>
            </a:endParaRPr>
          </a:p>
        </p:txBody>
      </p:sp>
      <p:sp>
        <p:nvSpPr>
          <p:cNvPr id="18" name="正方形/長方形 17"/>
          <p:cNvSpPr/>
          <p:nvPr/>
        </p:nvSpPr>
        <p:spPr>
          <a:xfrm>
            <a:off x="90488" y="5373688"/>
            <a:ext cx="8912225" cy="129222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bg1"/>
                </a:solidFill>
              </a:rPr>
              <a:t>４つの柱を支える３つの基盤</a:t>
            </a:r>
            <a:endParaRPr lang="en-US" altLang="ja-JP" sz="2400" b="1" dirty="0">
              <a:solidFill>
                <a:schemeClr val="bg1"/>
              </a:solidFill>
            </a:endParaRPr>
          </a:p>
          <a:p>
            <a:pPr algn="ctr" eaLnBrk="1" hangingPunct="1">
              <a:defRPr/>
            </a:pPr>
            <a:endParaRPr lang="en-US" altLang="ja-JP" sz="2400" b="1" dirty="0">
              <a:solidFill>
                <a:schemeClr val="bg1"/>
              </a:solidFill>
            </a:endParaRPr>
          </a:p>
          <a:p>
            <a:pPr algn="ctr" eaLnBrk="1" hangingPunct="1">
              <a:defRPr/>
            </a:pPr>
            <a:endParaRPr lang="en-US" altLang="ja-JP" dirty="0"/>
          </a:p>
          <a:p>
            <a:pPr algn="ctr" eaLnBrk="1" hangingPunct="1">
              <a:defRPr/>
            </a:pPr>
            <a:endParaRPr lang="ja-JP" altLang="en-US" dirty="0"/>
          </a:p>
        </p:txBody>
      </p:sp>
      <p:sp>
        <p:nvSpPr>
          <p:cNvPr id="5123" name="正方形/長方形 5"/>
          <p:cNvSpPr>
            <a:spLocks noChangeArrowheads="1"/>
          </p:cNvSpPr>
          <p:nvPr/>
        </p:nvSpPr>
        <p:spPr bwMode="auto">
          <a:xfrm>
            <a:off x="-6350" y="14288"/>
            <a:ext cx="9144000" cy="523875"/>
          </a:xfrm>
          <a:prstGeom prst="rect">
            <a:avLst/>
          </a:prstGeom>
          <a:solidFill>
            <a:schemeClr val="tx2">
              <a:lumMod val="50000"/>
            </a:schemeClr>
          </a:solid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en-US" altLang="ja-JP" sz="2800" b="1" dirty="0" smtClean="0">
                <a:solidFill>
                  <a:schemeClr val="bg1"/>
                </a:solidFill>
                <a:latin typeface="HG丸ｺﾞｼｯｸM-PRO" panose="020F0600000000000000" pitchFamily="50" charset="-128"/>
                <a:ea typeface="HG丸ｺﾞｼｯｸM-PRO" panose="020F0600000000000000" pitchFamily="50" charset="-128"/>
              </a:rPr>
              <a:t>4</a:t>
            </a:r>
            <a:r>
              <a:rPr lang="en-US" altLang="ja-JP" sz="2800" b="1" dirty="0">
                <a:solidFill>
                  <a:schemeClr val="bg1"/>
                </a:solidFill>
                <a:latin typeface="HG丸ｺﾞｼｯｸM-PRO" panose="020F0600000000000000" pitchFamily="50" charset="-128"/>
                <a:ea typeface="HG丸ｺﾞｼｯｸM-PRO" panose="020F0600000000000000" pitchFamily="50" charset="-128"/>
              </a:rPr>
              <a:t>.</a:t>
            </a: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中長期経営計画の</a:t>
            </a:r>
            <a:r>
              <a:rPr lang="en-US" altLang="ja-JP" sz="2800" b="1" dirty="0" smtClean="0">
                <a:solidFill>
                  <a:schemeClr val="bg1"/>
                </a:solidFill>
                <a:latin typeface="HG丸ｺﾞｼｯｸM-PRO" panose="020F0600000000000000" pitchFamily="50" charset="-128"/>
                <a:ea typeface="HG丸ｺﾞｼｯｸM-PRO" panose="020F0600000000000000" pitchFamily="50" charset="-128"/>
              </a:rPr>
              <a:t>4</a:t>
            </a:r>
            <a:r>
              <a:rPr lang="ja-JP" altLang="en-US" sz="2800" b="1" dirty="0" err="1" smtClean="0">
                <a:solidFill>
                  <a:schemeClr val="bg1"/>
                </a:solidFill>
                <a:latin typeface="HG丸ｺﾞｼｯｸM-PRO" panose="020F0600000000000000" pitchFamily="50" charset="-128"/>
                <a:ea typeface="HG丸ｺﾞｼｯｸM-PRO" panose="020F0600000000000000" pitchFamily="50" charset="-128"/>
              </a:rPr>
              <a:t>つの</a:t>
            </a: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柱と</a:t>
            </a:r>
            <a:r>
              <a:rPr lang="en-US" altLang="ja-JP" sz="2800" b="1" dirty="0" smtClean="0">
                <a:solidFill>
                  <a:schemeClr val="bg1"/>
                </a:solidFill>
                <a:latin typeface="HG丸ｺﾞｼｯｸM-PRO" panose="020F0600000000000000" pitchFamily="50" charset="-128"/>
                <a:ea typeface="HG丸ｺﾞｼｯｸM-PRO" panose="020F0600000000000000" pitchFamily="50" charset="-128"/>
              </a:rPr>
              <a:t>3</a:t>
            </a:r>
            <a:r>
              <a:rPr lang="ja-JP" altLang="en-US" sz="2800" b="1" dirty="0" err="1" smtClean="0">
                <a:solidFill>
                  <a:schemeClr val="bg1"/>
                </a:solidFill>
                <a:latin typeface="HG丸ｺﾞｼｯｸM-PRO" panose="020F0600000000000000" pitchFamily="50" charset="-128"/>
                <a:ea typeface="HG丸ｺﾞｼｯｸM-PRO" panose="020F0600000000000000" pitchFamily="50" charset="-128"/>
              </a:rPr>
              <a:t>つの</a:t>
            </a: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基盤</a:t>
            </a:r>
          </a:p>
        </p:txBody>
      </p:sp>
      <p:sp>
        <p:nvSpPr>
          <p:cNvPr id="12293"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4</a:t>
            </a:r>
            <a:endParaRPr lang="ja-JP" altLang="en-US" sz="1800"/>
          </a:p>
        </p:txBody>
      </p:sp>
      <p:sp>
        <p:nvSpPr>
          <p:cNvPr id="7" name="正方形/長方形 6"/>
          <p:cNvSpPr/>
          <p:nvPr/>
        </p:nvSpPr>
        <p:spPr>
          <a:xfrm>
            <a:off x="315913" y="1736725"/>
            <a:ext cx="8064500"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tx1"/>
                </a:solidFill>
                <a:latin typeface="+mj-ea"/>
                <a:ea typeface="+mj-ea"/>
              </a:rPr>
              <a:t>ビジョン　</a:t>
            </a:r>
            <a:r>
              <a:rPr lang="en-US" altLang="ja-JP" sz="2400" b="1" dirty="0">
                <a:solidFill>
                  <a:schemeClr val="tx1"/>
                </a:solidFill>
                <a:latin typeface="+mj-ea"/>
                <a:ea typeface="+mj-ea"/>
              </a:rPr>
              <a:t>『</a:t>
            </a:r>
            <a:r>
              <a:rPr lang="ja-JP" altLang="en-US" sz="2400" b="1" dirty="0">
                <a:solidFill>
                  <a:schemeClr val="tx1"/>
                </a:solidFill>
                <a:latin typeface="+mj-ea"/>
                <a:ea typeface="+mj-ea"/>
              </a:rPr>
              <a:t>アジア有数の都市型ＭＩＣＥ施設に </a:t>
            </a:r>
            <a:r>
              <a:rPr lang="en-US" altLang="ja-JP" sz="2400" b="1" dirty="0">
                <a:solidFill>
                  <a:schemeClr val="tx1"/>
                </a:solidFill>
                <a:latin typeface="+mj-ea"/>
                <a:ea typeface="+mj-ea"/>
              </a:rPr>
              <a:t>』</a:t>
            </a:r>
            <a:endParaRPr lang="ja-JP" altLang="en-US" sz="2400" b="1" dirty="0">
              <a:solidFill>
                <a:schemeClr val="tx1"/>
              </a:solidFill>
              <a:latin typeface="+mj-ea"/>
              <a:ea typeface="+mj-ea"/>
            </a:endParaRPr>
          </a:p>
        </p:txBody>
      </p:sp>
      <p:sp>
        <p:nvSpPr>
          <p:cNvPr id="2" name="正方形/長方形 1"/>
          <p:cNvSpPr/>
          <p:nvPr/>
        </p:nvSpPr>
        <p:spPr>
          <a:xfrm>
            <a:off x="90488" y="2349500"/>
            <a:ext cx="8912225" cy="29511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sz="2400" b="1" dirty="0">
              <a:solidFill>
                <a:schemeClr val="bg1"/>
              </a:solidFill>
            </a:endParaRPr>
          </a:p>
          <a:p>
            <a:pPr algn="ctr" eaLnBrk="1" hangingPunct="1">
              <a:defRPr/>
            </a:pPr>
            <a:endParaRPr lang="en-US" altLang="ja-JP" sz="2400" b="1" dirty="0">
              <a:solidFill>
                <a:schemeClr val="bg1"/>
              </a:solidFill>
            </a:endParaRPr>
          </a:p>
          <a:p>
            <a:pPr algn="ctr" eaLnBrk="1" hangingPunct="1">
              <a:defRPr/>
            </a:pPr>
            <a:r>
              <a:rPr lang="ja-JP" altLang="en-US" sz="2400" b="1" dirty="0">
                <a:solidFill>
                  <a:schemeClr val="bg1"/>
                </a:solidFill>
              </a:rPr>
              <a:t>中長期経営計画の４つの柱</a:t>
            </a:r>
            <a:endParaRPr lang="en-US" altLang="ja-JP" sz="2400" dirty="0">
              <a:solidFill>
                <a:schemeClr val="bg1"/>
              </a:solidFill>
            </a:endParaRPr>
          </a:p>
          <a:p>
            <a:pPr algn="ctr" eaLnBrk="1" hangingPunct="1">
              <a:defRPr/>
            </a:pPr>
            <a:endParaRPr lang="en-US" altLang="ja-JP" sz="2400" dirty="0">
              <a:solidFill>
                <a:schemeClr val="bg1"/>
              </a:solidFill>
            </a:endParaRPr>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ja-JP" altLang="en-US" dirty="0"/>
          </a:p>
        </p:txBody>
      </p:sp>
      <p:sp>
        <p:nvSpPr>
          <p:cNvPr id="5" name="角丸四角形 4"/>
          <p:cNvSpPr/>
          <p:nvPr/>
        </p:nvSpPr>
        <p:spPr>
          <a:xfrm>
            <a:off x="611188" y="2909888"/>
            <a:ext cx="7769225" cy="5349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smtClean="0">
                <a:solidFill>
                  <a:schemeClr val="tx1"/>
                </a:solidFill>
              </a:rPr>
              <a:t>①国際</a:t>
            </a:r>
            <a:r>
              <a:rPr lang="ja-JP" altLang="en-US" sz="2000" b="1" dirty="0">
                <a:solidFill>
                  <a:schemeClr val="tx1"/>
                </a:solidFill>
              </a:rPr>
              <a:t>会議の誘致強化　</a:t>
            </a:r>
            <a:r>
              <a:rPr lang="ja-JP" altLang="en-US" sz="2000" b="1" dirty="0">
                <a:solidFill>
                  <a:schemeClr val="tx1"/>
                </a:solidFill>
                <a:latin typeface="Calibri Light" panose="020F0302020204030204" pitchFamily="34" charset="0"/>
                <a:cs typeface="Calibri Light" panose="020F0302020204030204" pitchFamily="34" charset="0"/>
              </a:rPr>
              <a:t> </a:t>
            </a:r>
            <a:r>
              <a:rPr lang="ja-JP" altLang="en-US" sz="1600" b="1" dirty="0">
                <a:solidFill>
                  <a:schemeClr val="tx1"/>
                </a:solidFill>
                <a:cs typeface="Calibri" panose="020F0502020204030204" pitchFamily="34" charset="0"/>
              </a:rPr>
              <a:t>－ 開催件数・グレードともにワンランク上を目指す！－</a:t>
            </a:r>
          </a:p>
        </p:txBody>
      </p:sp>
      <p:sp>
        <p:nvSpPr>
          <p:cNvPr id="15" name="角丸四角形 14"/>
          <p:cNvSpPr/>
          <p:nvPr/>
        </p:nvSpPr>
        <p:spPr>
          <a:xfrm>
            <a:off x="611188" y="3500438"/>
            <a:ext cx="7769225" cy="5238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smtClean="0">
                <a:solidFill>
                  <a:schemeClr val="tx1"/>
                </a:solidFill>
              </a:rPr>
              <a:t>②収益</a:t>
            </a:r>
            <a:r>
              <a:rPr lang="ja-JP" altLang="en-US" sz="2000" b="1" dirty="0">
                <a:solidFill>
                  <a:schemeClr val="tx1"/>
                </a:solidFill>
              </a:rPr>
              <a:t>の最大化と会社の持続的成長により大阪の発展に貢献</a:t>
            </a:r>
          </a:p>
        </p:txBody>
      </p:sp>
      <p:sp>
        <p:nvSpPr>
          <p:cNvPr id="16" name="角丸四角形 15"/>
          <p:cNvSpPr/>
          <p:nvPr/>
        </p:nvSpPr>
        <p:spPr>
          <a:xfrm>
            <a:off x="611188" y="4076700"/>
            <a:ext cx="7769225" cy="5222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smtClean="0">
                <a:solidFill>
                  <a:schemeClr val="tx1"/>
                </a:solidFill>
              </a:rPr>
              <a:t>③快適</a:t>
            </a:r>
            <a:r>
              <a:rPr lang="ja-JP" altLang="en-US" sz="2000" b="1" dirty="0">
                <a:solidFill>
                  <a:schemeClr val="tx1"/>
                </a:solidFill>
              </a:rPr>
              <a:t>で魅力あふれる大阪国際会議場を　</a:t>
            </a:r>
            <a:r>
              <a:rPr lang="ja-JP" altLang="en-US" sz="1600" b="1" dirty="0">
                <a:solidFill>
                  <a:schemeClr val="tx1"/>
                </a:solidFill>
              </a:rPr>
              <a:t>　－</a:t>
            </a:r>
            <a:r>
              <a:rPr lang="en-US" altLang="ja-JP" sz="1600" b="1" dirty="0">
                <a:solidFill>
                  <a:schemeClr val="tx1"/>
                </a:solidFill>
              </a:rPr>
              <a:t>s-OICC</a:t>
            </a:r>
            <a:r>
              <a:rPr lang="ja-JP" altLang="en-US" sz="1600" b="1" dirty="0">
                <a:solidFill>
                  <a:schemeClr val="tx1"/>
                </a:solidFill>
              </a:rPr>
              <a:t>＆</a:t>
            </a:r>
            <a:r>
              <a:rPr lang="en-US" altLang="ja-JP" sz="1600" b="1" dirty="0">
                <a:solidFill>
                  <a:schemeClr val="tx1"/>
                </a:solidFill>
              </a:rPr>
              <a:t> e-OICC</a:t>
            </a:r>
            <a:r>
              <a:rPr lang="ja-JP" altLang="en-US" sz="1600" b="1" dirty="0">
                <a:solidFill>
                  <a:schemeClr val="tx1"/>
                </a:solidFill>
              </a:rPr>
              <a:t>の推進－</a:t>
            </a:r>
          </a:p>
        </p:txBody>
      </p:sp>
      <p:sp>
        <p:nvSpPr>
          <p:cNvPr id="17" name="角丸四角形 16"/>
          <p:cNvSpPr/>
          <p:nvPr/>
        </p:nvSpPr>
        <p:spPr>
          <a:xfrm>
            <a:off x="611188" y="4652963"/>
            <a:ext cx="7769225" cy="5127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smtClean="0">
                <a:solidFill>
                  <a:schemeClr val="tx1"/>
                </a:solidFill>
              </a:rPr>
              <a:t>④お客</a:t>
            </a:r>
            <a:r>
              <a:rPr lang="ja-JP" altLang="en-US" sz="2000" b="1" dirty="0">
                <a:solidFill>
                  <a:schemeClr val="tx1"/>
                </a:solidFill>
              </a:rPr>
              <a:t>様の安全・安心を第一に</a:t>
            </a:r>
          </a:p>
        </p:txBody>
      </p:sp>
      <p:sp>
        <p:nvSpPr>
          <p:cNvPr id="14" name="角丸四角形 13"/>
          <p:cNvSpPr/>
          <p:nvPr/>
        </p:nvSpPr>
        <p:spPr>
          <a:xfrm>
            <a:off x="468313" y="5732463"/>
            <a:ext cx="2519362" cy="7540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2000" b="1" dirty="0" smtClean="0">
                <a:solidFill>
                  <a:schemeClr val="tx1"/>
                </a:solidFill>
                <a:latin typeface="+mj-ea"/>
              </a:rPr>
              <a:t>人材</a:t>
            </a:r>
            <a:r>
              <a:rPr lang="ja-JP" altLang="en-US" sz="2000" b="1" dirty="0">
                <a:solidFill>
                  <a:schemeClr val="tx1"/>
                </a:solidFill>
                <a:latin typeface="+mj-ea"/>
              </a:rPr>
              <a:t>確保・育成</a:t>
            </a:r>
          </a:p>
        </p:txBody>
      </p:sp>
      <p:sp>
        <p:nvSpPr>
          <p:cNvPr id="19" name="角丸四角形 18"/>
          <p:cNvSpPr/>
          <p:nvPr/>
        </p:nvSpPr>
        <p:spPr>
          <a:xfrm>
            <a:off x="6300788" y="5756275"/>
            <a:ext cx="2511425" cy="730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2000" b="1" dirty="0" smtClean="0">
                <a:solidFill>
                  <a:schemeClr val="tx1"/>
                </a:solidFill>
                <a:latin typeface="+mj-ea"/>
              </a:rPr>
              <a:t>経営体質強化</a:t>
            </a:r>
            <a:endParaRPr lang="ja-JP" altLang="en-US" sz="2000" b="1" dirty="0">
              <a:solidFill>
                <a:schemeClr val="tx1"/>
              </a:solidFill>
              <a:latin typeface="+mj-ea"/>
            </a:endParaRPr>
          </a:p>
        </p:txBody>
      </p:sp>
      <p:sp>
        <p:nvSpPr>
          <p:cNvPr id="20" name="角丸四角形 19"/>
          <p:cNvSpPr/>
          <p:nvPr/>
        </p:nvSpPr>
        <p:spPr>
          <a:xfrm>
            <a:off x="3267075" y="5756275"/>
            <a:ext cx="2778125" cy="730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2000" b="1" dirty="0" smtClean="0">
                <a:solidFill>
                  <a:schemeClr val="tx1"/>
                </a:solidFill>
                <a:latin typeface="+mj-ea"/>
              </a:rPr>
              <a:t>地域</a:t>
            </a:r>
            <a:r>
              <a:rPr lang="ja-JP" altLang="en-US" sz="2000" b="1" dirty="0">
                <a:solidFill>
                  <a:schemeClr val="tx1"/>
                </a:solidFill>
                <a:latin typeface="+mj-ea"/>
              </a:rPr>
              <a:t>社会との共生</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4605338" y="3702050"/>
            <a:ext cx="4498975" cy="1685925"/>
          </a:xfrm>
          <a:prstGeom prst="rect">
            <a:avLst/>
          </a:prstGeom>
          <a:solidFill>
            <a:srgbClr val="00B0F0">
              <a:alpha val="4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4" name="正方形/長方形 3"/>
          <p:cNvSpPr/>
          <p:nvPr/>
        </p:nvSpPr>
        <p:spPr>
          <a:xfrm>
            <a:off x="50800" y="668338"/>
            <a:ext cx="4354513" cy="4725987"/>
          </a:xfrm>
          <a:prstGeom prst="rect">
            <a:avLst/>
          </a:prstGeom>
          <a:solidFill>
            <a:srgbClr val="66CCFF">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prstClr val="black"/>
                </a:solidFill>
              </a:rPr>
              <a:t>　　</a:t>
            </a:r>
            <a:endParaRPr lang="en-US" altLang="ja-JP" dirty="0">
              <a:solidFill>
                <a:prstClr val="black"/>
              </a:solidFill>
            </a:endParaRPr>
          </a:p>
          <a:p>
            <a:pPr eaLnBrk="1" hangingPunct="1">
              <a:defRPr/>
            </a:pPr>
            <a:endParaRPr lang="en-US" altLang="ja-JP" dirty="0">
              <a:solidFill>
                <a:prstClr val="black"/>
              </a:solidFill>
            </a:endParaRPr>
          </a:p>
          <a:p>
            <a:pPr eaLnBrk="1" hangingPunct="1">
              <a:defRPr/>
            </a:pPr>
            <a:endParaRPr lang="en-US" altLang="ja-JP" dirty="0">
              <a:solidFill>
                <a:prstClr val="black"/>
              </a:solidFill>
            </a:endParaRPr>
          </a:p>
        </p:txBody>
      </p:sp>
      <p:sp>
        <p:nvSpPr>
          <p:cNvPr id="14340" name="テキスト ボックス 9"/>
          <p:cNvSpPr txBox="1">
            <a:spLocks noChangeArrowheads="1"/>
          </p:cNvSpPr>
          <p:nvPr/>
        </p:nvSpPr>
        <p:spPr bwMode="auto">
          <a:xfrm>
            <a:off x="111125" y="1020763"/>
            <a:ext cx="4232275" cy="3600450"/>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mn-ea"/>
                <a:ea typeface="+mn-ea"/>
              </a:rPr>
              <a:t>（</a:t>
            </a:r>
            <a:r>
              <a:rPr lang="en-US" altLang="ja-JP" sz="1200" dirty="0">
                <a:solidFill>
                  <a:srgbClr val="000000"/>
                </a:solidFill>
                <a:latin typeface="+mn-ea"/>
                <a:ea typeface="+mn-ea"/>
              </a:rPr>
              <a:t>1</a:t>
            </a:r>
            <a:r>
              <a:rPr lang="ja-JP" altLang="en-US" sz="1200" dirty="0">
                <a:solidFill>
                  <a:srgbClr val="000000"/>
                </a:solidFill>
                <a:latin typeface="+mn-ea"/>
                <a:ea typeface="+mn-ea"/>
              </a:rPr>
              <a:t>）攻めの営業</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①「営業新戦略本部」設置</a:t>
            </a:r>
          </a:p>
          <a:p>
            <a:pPr eaLnBrk="1" hangingPunct="1">
              <a:spcBef>
                <a:spcPct val="0"/>
              </a:spcBef>
              <a:buFontTx/>
              <a:buNone/>
            </a:pPr>
            <a:r>
              <a:rPr lang="en-US" altLang="ja-JP" sz="1200" dirty="0">
                <a:solidFill>
                  <a:srgbClr val="000000"/>
                </a:solidFill>
                <a:latin typeface="+mn-ea"/>
                <a:ea typeface="+mn-ea"/>
              </a:rPr>
              <a:t>    </a:t>
            </a:r>
            <a:r>
              <a:rPr lang="ja-JP" altLang="en-US" sz="1200" dirty="0">
                <a:solidFill>
                  <a:srgbClr val="000000"/>
                </a:solidFill>
                <a:latin typeface="+mn-ea"/>
                <a:ea typeface="+mn-ea"/>
              </a:rPr>
              <a:t>　　トップセールス</a:t>
            </a:r>
            <a:r>
              <a:rPr lang="en-US" altLang="ja-JP" sz="1200" dirty="0">
                <a:solidFill>
                  <a:srgbClr val="000000"/>
                </a:solidFill>
                <a:latin typeface="+mn-ea"/>
                <a:ea typeface="+mn-ea"/>
              </a:rPr>
              <a:t>50</a:t>
            </a:r>
            <a:r>
              <a:rPr lang="ja-JP" altLang="en-US" sz="1200" dirty="0">
                <a:solidFill>
                  <a:srgbClr val="000000"/>
                </a:solidFill>
                <a:latin typeface="+mn-ea"/>
                <a:ea typeface="+mn-ea"/>
              </a:rPr>
              <a:t>社</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②誘致力強化</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誘致一課設置、キーパーソンへの接触、インテックス大阪</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との共同誘致</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③「中之島</a:t>
            </a:r>
            <a:r>
              <a:rPr lang="en-US" altLang="ja-JP" sz="1200" dirty="0">
                <a:solidFill>
                  <a:srgbClr val="000000"/>
                </a:solidFill>
                <a:latin typeface="+mn-ea"/>
                <a:ea typeface="+mn-ea"/>
              </a:rPr>
              <a:t>MICE</a:t>
            </a:r>
            <a:r>
              <a:rPr lang="ja-JP" altLang="en-US" sz="1200" dirty="0">
                <a:solidFill>
                  <a:srgbClr val="000000"/>
                </a:solidFill>
                <a:latin typeface="+mn-ea"/>
                <a:ea typeface="+mn-ea"/>
              </a:rPr>
              <a:t>関連事業者協議会」設置</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④アドバイザー制度導入</a:t>
            </a:r>
            <a:endParaRPr lang="en-US" altLang="ja-JP" sz="1200" dirty="0">
              <a:solidFill>
                <a:srgbClr val="000000"/>
              </a:solidFill>
              <a:latin typeface="+mn-ea"/>
              <a:ea typeface="+mn-ea"/>
            </a:endParaRPr>
          </a:p>
          <a:p>
            <a:pPr eaLnBrk="1" hangingPunct="1">
              <a:spcBef>
                <a:spcPct val="0"/>
              </a:spcBef>
              <a:buFontTx/>
              <a:buNone/>
            </a:pP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a:t>
            </a:r>
            <a:r>
              <a:rPr lang="en-US" altLang="ja-JP" sz="1200" dirty="0">
                <a:solidFill>
                  <a:srgbClr val="000000"/>
                </a:solidFill>
                <a:latin typeface="+mn-ea"/>
                <a:ea typeface="+mn-ea"/>
              </a:rPr>
              <a:t>2</a:t>
            </a:r>
            <a:r>
              <a:rPr lang="ja-JP" altLang="en-US" sz="1200" dirty="0">
                <a:solidFill>
                  <a:srgbClr val="000000"/>
                </a:solidFill>
                <a:latin typeface="+mn-ea"/>
                <a:ea typeface="+mn-ea"/>
              </a:rPr>
              <a:t>）誘致・開催支援</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①誘致・開催の助成制度創設</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（最大</a:t>
            </a:r>
            <a:r>
              <a:rPr lang="en-US" altLang="ja-JP" sz="1200" dirty="0">
                <a:solidFill>
                  <a:srgbClr val="000000"/>
                </a:solidFill>
                <a:latin typeface="+mn-ea"/>
                <a:ea typeface="+mn-ea"/>
              </a:rPr>
              <a:t>600</a:t>
            </a:r>
            <a:r>
              <a:rPr lang="ja-JP" altLang="en-US" sz="1200" dirty="0">
                <a:solidFill>
                  <a:srgbClr val="000000"/>
                </a:solidFill>
                <a:latin typeface="+mn-ea"/>
                <a:ea typeface="+mn-ea"/>
              </a:rPr>
              <a:t>万円を主催者に助成）・・・</a:t>
            </a:r>
            <a:r>
              <a:rPr lang="en-US" altLang="ja-JP" sz="1200" dirty="0">
                <a:solidFill>
                  <a:srgbClr val="000000"/>
                </a:solidFill>
                <a:latin typeface="+mn-ea"/>
                <a:ea typeface="+mn-ea"/>
              </a:rPr>
              <a:t>7</a:t>
            </a:r>
            <a:r>
              <a:rPr lang="ja-JP" altLang="en-US" sz="1200" dirty="0">
                <a:solidFill>
                  <a:srgbClr val="000000"/>
                </a:solidFill>
                <a:latin typeface="+mn-ea"/>
                <a:ea typeface="+mn-ea"/>
              </a:rPr>
              <a:t>件　金額</a:t>
            </a:r>
            <a:r>
              <a:rPr lang="en-US" altLang="ja-JP" sz="1200" dirty="0">
                <a:solidFill>
                  <a:srgbClr val="000000"/>
                </a:solidFill>
                <a:latin typeface="+mn-ea"/>
                <a:ea typeface="+mn-ea"/>
              </a:rPr>
              <a:t>1,512</a:t>
            </a:r>
            <a:r>
              <a:rPr lang="ja-JP" altLang="en-US" sz="1200" dirty="0">
                <a:solidFill>
                  <a:srgbClr val="000000"/>
                </a:solidFill>
                <a:latin typeface="+mn-ea"/>
                <a:ea typeface="+mn-ea"/>
              </a:rPr>
              <a:t>万円</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②国際会議等の利用申込み時期を随時受付に拡大</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③国際会議等の立候補意向段階から開催段階までトータル</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サポート</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④利用者の利便性を考えたインフラ整備</a:t>
            </a:r>
            <a:r>
              <a:rPr lang="ja-JP" altLang="en-US" sz="1200" dirty="0" smtClean="0">
                <a:latin typeface="+mn-ea"/>
                <a:ea typeface="+mn-ea"/>
              </a:rPr>
              <a:t>（礼拝室　等</a:t>
            </a:r>
            <a:r>
              <a:rPr lang="ja-JP" altLang="en-US" sz="1200" dirty="0">
                <a:solidFill>
                  <a:srgbClr val="000000"/>
                </a:solidFill>
                <a:latin typeface="+mn-ea"/>
                <a:ea typeface="+mn-ea"/>
              </a:rPr>
              <a:t>）</a:t>
            </a:r>
            <a:endParaRPr lang="en-US" altLang="ja-JP" sz="1200" dirty="0">
              <a:solidFill>
                <a:srgbClr val="000000"/>
              </a:solidFill>
              <a:latin typeface="+mn-ea"/>
              <a:ea typeface="+mn-ea"/>
            </a:endParaRPr>
          </a:p>
          <a:p>
            <a:pPr eaLnBrk="1" hangingPunct="1">
              <a:spcBef>
                <a:spcPct val="0"/>
              </a:spcBef>
              <a:buFontTx/>
              <a:buNone/>
            </a:pP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a:t>
            </a:r>
            <a:r>
              <a:rPr lang="en-US" altLang="ja-JP" sz="1200" dirty="0">
                <a:solidFill>
                  <a:srgbClr val="000000"/>
                </a:solidFill>
                <a:latin typeface="+mn-ea"/>
                <a:ea typeface="+mn-ea"/>
              </a:rPr>
              <a:t>3</a:t>
            </a:r>
            <a:r>
              <a:rPr lang="ja-JP" altLang="en-US" sz="1200" dirty="0">
                <a:solidFill>
                  <a:srgbClr val="000000"/>
                </a:solidFill>
                <a:latin typeface="+mn-ea"/>
                <a:ea typeface="+mn-ea"/>
              </a:rPr>
              <a:t>）他機関との連携</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①大阪観光局・府・市との連携・協力を深化</a:t>
            </a:r>
          </a:p>
        </p:txBody>
      </p:sp>
      <p:sp>
        <p:nvSpPr>
          <p:cNvPr id="11" name="右矢印 10"/>
          <p:cNvSpPr/>
          <p:nvPr/>
        </p:nvSpPr>
        <p:spPr>
          <a:xfrm>
            <a:off x="4437063" y="1341438"/>
            <a:ext cx="168275" cy="15113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2" name="右矢印 11"/>
          <p:cNvSpPr/>
          <p:nvPr/>
        </p:nvSpPr>
        <p:spPr>
          <a:xfrm rot="5400000">
            <a:off x="6801644" y="2821781"/>
            <a:ext cx="206375" cy="155416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7" name="角丸四角形 16"/>
          <p:cNvSpPr/>
          <p:nvPr/>
        </p:nvSpPr>
        <p:spPr>
          <a:xfrm>
            <a:off x="4605338" y="3494088"/>
            <a:ext cx="1481137" cy="354012"/>
          </a:xfrm>
          <a:prstGeom prst="roundRect">
            <a:avLst>
              <a:gd name="adj" fmla="val 241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prstClr val="white"/>
                </a:solidFill>
              </a:rPr>
              <a:t>環境の変化と課題</a:t>
            </a:r>
          </a:p>
        </p:txBody>
      </p:sp>
      <p:sp>
        <p:nvSpPr>
          <p:cNvPr id="18" name="角丸四角形 17"/>
          <p:cNvSpPr/>
          <p:nvPr/>
        </p:nvSpPr>
        <p:spPr>
          <a:xfrm>
            <a:off x="19050" y="520700"/>
            <a:ext cx="1852613" cy="355600"/>
          </a:xfrm>
          <a:prstGeom prst="roundRect">
            <a:avLst>
              <a:gd name="adj" fmla="val 339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dirty="0">
                <a:solidFill>
                  <a:prstClr val="white"/>
                </a:solidFill>
              </a:rPr>
              <a:t>これまでの取組み</a:t>
            </a:r>
          </a:p>
        </p:txBody>
      </p:sp>
      <p:sp>
        <p:nvSpPr>
          <p:cNvPr id="19" name="正方形/長方形 18"/>
          <p:cNvSpPr/>
          <p:nvPr/>
        </p:nvSpPr>
        <p:spPr>
          <a:xfrm>
            <a:off x="49213" y="5716588"/>
            <a:ext cx="9055100" cy="10874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100" dirty="0">
              <a:solidFill>
                <a:prstClr val="white"/>
              </a:solidFill>
            </a:endParaRPr>
          </a:p>
          <a:p>
            <a:pPr eaLnBrk="1" hangingPunct="1">
              <a:defRPr/>
            </a:pPr>
            <a:endParaRPr lang="ja-JP" altLang="en-US" sz="1100" dirty="0">
              <a:solidFill>
                <a:prstClr val="white"/>
              </a:solidFill>
            </a:endParaRPr>
          </a:p>
        </p:txBody>
      </p:sp>
      <p:sp>
        <p:nvSpPr>
          <p:cNvPr id="20" name="角丸四角形 19"/>
          <p:cNvSpPr/>
          <p:nvPr/>
        </p:nvSpPr>
        <p:spPr>
          <a:xfrm>
            <a:off x="49213" y="5553075"/>
            <a:ext cx="1749425" cy="355600"/>
          </a:xfrm>
          <a:prstGeom prst="roundRect">
            <a:avLst>
              <a:gd name="adj" fmla="val 160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prstClr val="white"/>
                </a:solidFill>
              </a:rPr>
              <a:t>これからの取組み</a:t>
            </a:r>
          </a:p>
        </p:txBody>
      </p:sp>
      <p:sp>
        <p:nvSpPr>
          <p:cNvPr id="23" name="正方形/長方形 22"/>
          <p:cNvSpPr/>
          <p:nvPr/>
        </p:nvSpPr>
        <p:spPr>
          <a:xfrm>
            <a:off x="7236296" y="6021288"/>
            <a:ext cx="1428280" cy="782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400" dirty="0">
                <a:solidFill>
                  <a:prstClr val="black"/>
                </a:solidFill>
              </a:rPr>
              <a:t>2023</a:t>
            </a:r>
            <a:r>
              <a:rPr lang="ja-JP" altLang="en-US" sz="1400" dirty="0">
                <a:solidFill>
                  <a:prstClr val="black"/>
                </a:solidFill>
              </a:rPr>
              <a:t>年度</a:t>
            </a:r>
            <a:endParaRPr lang="en-US" altLang="ja-JP" sz="1400" dirty="0">
              <a:solidFill>
                <a:prstClr val="black"/>
              </a:solidFill>
            </a:endParaRPr>
          </a:p>
          <a:p>
            <a:pPr algn="ctr" eaLnBrk="1" hangingPunct="1">
              <a:defRPr/>
            </a:pPr>
            <a:r>
              <a:rPr lang="ja-JP" altLang="en-US" sz="1200" dirty="0" smtClean="0">
                <a:solidFill>
                  <a:prstClr val="black"/>
                </a:solidFill>
              </a:rPr>
              <a:t>年間開催</a:t>
            </a:r>
            <a:r>
              <a:rPr lang="ja-JP" altLang="en-US" sz="1200" dirty="0">
                <a:solidFill>
                  <a:prstClr val="black"/>
                </a:solidFill>
              </a:rPr>
              <a:t>件数</a:t>
            </a:r>
            <a:r>
              <a:rPr lang="en-US" altLang="ja-JP" sz="1200" dirty="0" smtClean="0">
                <a:solidFill>
                  <a:prstClr val="black"/>
                </a:solidFill>
              </a:rPr>
              <a:t>70</a:t>
            </a:r>
            <a:r>
              <a:rPr lang="ja-JP" altLang="en-US" sz="1200" dirty="0" smtClean="0">
                <a:solidFill>
                  <a:prstClr val="black"/>
                </a:solidFill>
              </a:rPr>
              <a:t>件</a:t>
            </a:r>
            <a:endParaRPr lang="en-US" altLang="ja-JP" sz="1200" dirty="0" smtClean="0">
              <a:solidFill>
                <a:prstClr val="black"/>
              </a:solidFill>
            </a:endParaRPr>
          </a:p>
          <a:p>
            <a:pPr algn="ctr" eaLnBrk="1" hangingPunct="1">
              <a:defRPr/>
            </a:pPr>
            <a:r>
              <a:rPr lang="ja-JP" altLang="en-US" sz="1200" dirty="0" smtClean="0">
                <a:solidFill>
                  <a:prstClr val="black"/>
                </a:solidFill>
              </a:rPr>
              <a:t>　　　成約件数</a:t>
            </a:r>
            <a:r>
              <a:rPr lang="en-US" altLang="ja-JP" sz="1200" dirty="0" smtClean="0">
                <a:solidFill>
                  <a:prstClr val="black"/>
                </a:solidFill>
              </a:rPr>
              <a:t>50</a:t>
            </a:r>
            <a:r>
              <a:rPr lang="ja-JP" altLang="en-US" sz="1200" dirty="0" smtClean="0">
                <a:solidFill>
                  <a:prstClr val="black"/>
                </a:solidFill>
              </a:rPr>
              <a:t>件</a:t>
            </a:r>
            <a:endParaRPr lang="ja-JP" altLang="en-US" sz="1200" dirty="0">
              <a:solidFill>
                <a:prstClr val="black"/>
              </a:solidFill>
            </a:endParaRPr>
          </a:p>
        </p:txBody>
      </p:sp>
      <p:sp>
        <p:nvSpPr>
          <p:cNvPr id="24" name="正方形/長方形 23"/>
          <p:cNvSpPr/>
          <p:nvPr/>
        </p:nvSpPr>
        <p:spPr>
          <a:xfrm>
            <a:off x="7236296" y="5733256"/>
            <a:ext cx="1428280" cy="30321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solidFill>
                  <a:prstClr val="white"/>
                </a:solidFill>
              </a:rPr>
              <a:t>目　　標</a:t>
            </a:r>
          </a:p>
        </p:txBody>
      </p:sp>
      <p:sp>
        <p:nvSpPr>
          <p:cNvPr id="25" name="ホームベース 24"/>
          <p:cNvSpPr/>
          <p:nvPr/>
        </p:nvSpPr>
        <p:spPr>
          <a:xfrm rot="5400000">
            <a:off x="4298156" y="4183857"/>
            <a:ext cx="214313" cy="27368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4350" name="タイトル 1"/>
          <p:cNvSpPr>
            <a:spLocks noGrp="1"/>
          </p:cNvSpPr>
          <p:nvPr>
            <p:ph type="title"/>
          </p:nvPr>
        </p:nvSpPr>
        <p:spPr>
          <a:xfrm>
            <a:off x="0" y="0"/>
            <a:ext cx="9144000" cy="476250"/>
          </a:xfrm>
          <a:solidFill>
            <a:srgbClr val="002060"/>
          </a:solidFill>
        </p:spPr>
        <p:txBody>
          <a:bodyPr/>
          <a:lstStyle/>
          <a:p>
            <a:r>
              <a:rPr lang="en-US" altLang="ja-JP" sz="2400" b="1" smtClean="0">
                <a:solidFill>
                  <a:schemeClr val="bg1"/>
                </a:solidFill>
                <a:latin typeface="HG丸ｺﾞｼｯｸM-PRO" panose="020F0600000000000000" pitchFamily="50" charset="-128"/>
                <a:ea typeface="HG丸ｺﾞｼｯｸM-PRO" panose="020F0600000000000000" pitchFamily="50" charset="-128"/>
              </a:rPr>
              <a:t>4-</a:t>
            </a:r>
            <a:r>
              <a:rPr lang="ja-JP" altLang="en-US" sz="2400" b="1" smtClean="0">
                <a:solidFill>
                  <a:schemeClr val="bg1"/>
                </a:solidFill>
                <a:latin typeface="HG丸ｺﾞｼｯｸM-PRO" panose="020F0600000000000000" pitchFamily="50" charset="-128"/>
                <a:ea typeface="HG丸ｺﾞｼｯｸM-PRO" panose="020F0600000000000000" pitchFamily="50" charset="-128"/>
              </a:rPr>
              <a:t>①．国際会議の誘致強化</a:t>
            </a:r>
          </a:p>
        </p:txBody>
      </p:sp>
      <p:sp>
        <p:nvSpPr>
          <p:cNvPr id="29" name="正方形/長方形 28"/>
          <p:cNvSpPr/>
          <p:nvPr/>
        </p:nvSpPr>
        <p:spPr>
          <a:xfrm>
            <a:off x="4705350" y="3956050"/>
            <a:ext cx="4398963" cy="68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000" dirty="0">
                <a:solidFill>
                  <a:prstClr val="black"/>
                </a:solidFill>
              </a:rPr>
              <a:t>（外部）</a:t>
            </a:r>
            <a:endParaRPr lang="en-US" altLang="ja-JP" sz="1000" dirty="0">
              <a:solidFill>
                <a:prstClr val="black"/>
              </a:solidFill>
            </a:endParaRPr>
          </a:p>
          <a:p>
            <a:pPr eaLnBrk="1" hangingPunct="1">
              <a:defRPr/>
            </a:pPr>
            <a:r>
              <a:rPr lang="ja-JP" altLang="en-US" sz="1000" dirty="0">
                <a:solidFill>
                  <a:prstClr val="black"/>
                </a:solidFill>
              </a:rPr>
              <a:t>①国の成長</a:t>
            </a:r>
            <a:r>
              <a:rPr lang="ja-JP" altLang="en-US" sz="1000" dirty="0" smtClean="0">
                <a:solidFill>
                  <a:prstClr val="black"/>
                </a:solidFill>
              </a:rPr>
              <a:t>戦略</a:t>
            </a:r>
            <a:r>
              <a:rPr lang="ja-JP" altLang="en-US" sz="1000" dirty="0" smtClean="0">
                <a:solidFill>
                  <a:schemeClr val="tx1"/>
                </a:solidFill>
              </a:rPr>
              <a:t>としてＭＩＣＥを推進する必要がある</a:t>
            </a:r>
            <a:endParaRPr lang="en-US" altLang="ja-JP" sz="1000" dirty="0">
              <a:solidFill>
                <a:schemeClr val="tx1"/>
              </a:solidFill>
            </a:endParaRPr>
          </a:p>
          <a:p>
            <a:pPr eaLnBrk="1" hangingPunct="1">
              <a:defRPr/>
            </a:pPr>
            <a:r>
              <a:rPr lang="ja-JP" altLang="en-US" sz="1000" dirty="0" smtClean="0">
                <a:solidFill>
                  <a:schemeClr val="tx1"/>
                </a:solidFill>
              </a:rPr>
              <a:t>②「</a:t>
            </a:r>
            <a:r>
              <a:rPr lang="ja-JP" altLang="en-US" sz="1000" dirty="0">
                <a:solidFill>
                  <a:schemeClr val="tx1"/>
                </a:solidFill>
              </a:rPr>
              <a:t>大阪におけるＭＩＣＥ推進方針</a:t>
            </a:r>
            <a:r>
              <a:rPr lang="ja-JP" altLang="en-US" sz="1000" dirty="0" smtClean="0">
                <a:solidFill>
                  <a:schemeClr val="tx1"/>
                </a:solidFill>
              </a:rPr>
              <a:t>」（</a:t>
            </a:r>
            <a:r>
              <a:rPr lang="en-US" altLang="ja-JP" sz="1000" dirty="0">
                <a:solidFill>
                  <a:schemeClr val="tx1"/>
                </a:solidFill>
              </a:rPr>
              <a:t>2017.3</a:t>
            </a:r>
            <a:r>
              <a:rPr lang="ja-JP" altLang="en-US" sz="1000" dirty="0" smtClean="0">
                <a:solidFill>
                  <a:schemeClr val="tx1"/>
                </a:solidFill>
              </a:rPr>
              <a:t>）での役割を果たす</a:t>
            </a:r>
            <a:endParaRPr lang="en-US" altLang="ja-JP" sz="1000" dirty="0">
              <a:solidFill>
                <a:schemeClr val="tx1"/>
              </a:solidFill>
            </a:endParaRPr>
          </a:p>
          <a:p>
            <a:pPr eaLnBrk="1" hangingPunct="1">
              <a:defRPr/>
            </a:pPr>
            <a:r>
              <a:rPr lang="ja-JP" altLang="en-US" sz="1000" dirty="0">
                <a:solidFill>
                  <a:schemeClr val="tx1"/>
                </a:solidFill>
              </a:rPr>
              <a:t>③都市間・施設間競争の</a:t>
            </a:r>
            <a:r>
              <a:rPr lang="ja-JP" altLang="en-US" sz="1000" dirty="0" smtClean="0">
                <a:solidFill>
                  <a:schemeClr val="tx1"/>
                </a:solidFill>
              </a:rPr>
              <a:t>激化（横浜</a:t>
            </a:r>
            <a:r>
              <a:rPr lang="ja-JP" altLang="en-US" sz="1000" dirty="0">
                <a:solidFill>
                  <a:schemeClr val="tx1"/>
                </a:solidFill>
              </a:rPr>
              <a:t>、京都、名古屋で施設増設</a:t>
            </a:r>
            <a:r>
              <a:rPr lang="ja-JP" altLang="en-US" sz="1000" dirty="0" smtClean="0">
                <a:solidFill>
                  <a:schemeClr val="tx1"/>
                </a:solidFill>
              </a:rPr>
              <a:t>計画）への対応</a:t>
            </a:r>
            <a:endParaRPr lang="ja-JP" altLang="en-US" sz="1000" dirty="0">
              <a:solidFill>
                <a:schemeClr val="tx1"/>
              </a:solidFill>
            </a:endParaRPr>
          </a:p>
        </p:txBody>
      </p:sp>
      <p:sp>
        <p:nvSpPr>
          <p:cNvPr id="30" name="正方形/長方形 29"/>
          <p:cNvSpPr/>
          <p:nvPr/>
        </p:nvSpPr>
        <p:spPr>
          <a:xfrm>
            <a:off x="4703763" y="4659313"/>
            <a:ext cx="4400550"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000" dirty="0">
                <a:solidFill>
                  <a:prstClr val="black"/>
                </a:solidFill>
              </a:rPr>
              <a:t>（内部）</a:t>
            </a:r>
            <a:endParaRPr lang="en-US" altLang="ja-JP" sz="1000" dirty="0">
              <a:solidFill>
                <a:prstClr val="black"/>
              </a:solidFill>
            </a:endParaRPr>
          </a:p>
          <a:p>
            <a:pPr eaLnBrk="1" hangingPunct="1">
              <a:defRPr/>
            </a:pPr>
            <a:r>
              <a:rPr lang="ja-JP" altLang="en-US" sz="1000" dirty="0">
                <a:solidFill>
                  <a:prstClr val="black"/>
                </a:solidFill>
              </a:rPr>
              <a:t>①医学会誘致に大きな成果。しかし自然科学系、政府・国際機関主催会議が弱</a:t>
            </a:r>
            <a:endParaRPr lang="en-US" altLang="ja-JP" sz="1000" dirty="0">
              <a:solidFill>
                <a:prstClr val="black"/>
              </a:solidFill>
            </a:endParaRPr>
          </a:p>
          <a:p>
            <a:pPr eaLnBrk="1" hangingPunct="1">
              <a:defRPr/>
            </a:pPr>
            <a:r>
              <a:rPr lang="ja-JP" altLang="en-US" sz="1000" dirty="0">
                <a:solidFill>
                  <a:prstClr val="black"/>
                </a:solidFill>
              </a:rPr>
              <a:t>　い　（医学会</a:t>
            </a:r>
            <a:r>
              <a:rPr lang="en-US" altLang="ja-JP" sz="1000" dirty="0">
                <a:solidFill>
                  <a:prstClr val="black"/>
                </a:solidFill>
              </a:rPr>
              <a:t>50</a:t>
            </a:r>
            <a:r>
              <a:rPr lang="ja-JP" altLang="en-US" sz="1000" dirty="0">
                <a:solidFill>
                  <a:prstClr val="black"/>
                </a:solidFill>
              </a:rPr>
              <a:t>～</a:t>
            </a:r>
            <a:r>
              <a:rPr lang="en-US" altLang="ja-JP" sz="1000" dirty="0">
                <a:solidFill>
                  <a:prstClr val="black"/>
                </a:solidFill>
              </a:rPr>
              <a:t>60</a:t>
            </a:r>
            <a:r>
              <a:rPr lang="ja-JP" altLang="en-US" sz="1000" dirty="0">
                <a:solidFill>
                  <a:prstClr val="black"/>
                </a:solidFill>
              </a:rPr>
              <a:t>件が限界）</a:t>
            </a:r>
            <a:endParaRPr lang="en-US" altLang="ja-JP" sz="1000" strike="sngStrike" dirty="0">
              <a:solidFill>
                <a:srgbClr val="FF0000"/>
              </a:solidFill>
            </a:endParaRPr>
          </a:p>
          <a:p>
            <a:pPr eaLnBrk="1" hangingPunct="1">
              <a:defRPr/>
            </a:pPr>
            <a:r>
              <a:rPr lang="ja-JP" altLang="en-US" sz="1000" dirty="0">
                <a:solidFill>
                  <a:schemeClr val="tx1"/>
                </a:solidFill>
              </a:rPr>
              <a:t>②国際会議誘致のための人材の確保及び育成</a:t>
            </a:r>
            <a:endParaRPr lang="en-US" altLang="ja-JP" sz="1000" dirty="0">
              <a:solidFill>
                <a:schemeClr val="tx1"/>
              </a:solidFill>
            </a:endParaRPr>
          </a:p>
        </p:txBody>
      </p:sp>
      <p:sp>
        <p:nvSpPr>
          <p:cNvPr id="14353" name="テキスト ボックス 3"/>
          <p:cNvSpPr txBox="1">
            <a:spLocks noChangeArrowheads="1"/>
          </p:cNvSpPr>
          <p:nvPr/>
        </p:nvSpPr>
        <p:spPr bwMode="auto">
          <a:xfrm>
            <a:off x="8704263"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5</a:t>
            </a:r>
            <a:endParaRPr lang="ja-JP" altLang="en-US" sz="1800">
              <a:solidFill>
                <a:srgbClr val="000000"/>
              </a:solidFill>
            </a:endParaRPr>
          </a:p>
        </p:txBody>
      </p:sp>
      <p:sp>
        <p:nvSpPr>
          <p:cNvPr id="14354" name="テキスト ボックス 1"/>
          <p:cNvSpPr txBox="1">
            <a:spLocks noChangeArrowheads="1"/>
          </p:cNvSpPr>
          <p:nvPr/>
        </p:nvSpPr>
        <p:spPr bwMode="auto">
          <a:xfrm>
            <a:off x="111125" y="5883275"/>
            <a:ext cx="74501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defRPr/>
            </a:pPr>
            <a:r>
              <a:rPr lang="en-US" altLang="ja-JP" sz="1200" b="1" dirty="0">
                <a:latin typeface="+mn-ea"/>
              </a:rPr>
              <a:t>1.</a:t>
            </a:r>
            <a:r>
              <a:rPr lang="ja-JP" altLang="en-US" sz="1200" b="1" dirty="0">
                <a:latin typeface="+mn-ea"/>
              </a:rPr>
              <a:t>国内外にわたる戦略的な人的ネットワーク構築と情報収集力の強化を</a:t>
            </a:r>
            <a:endParaRPr lang="en-US" altLang="ja-JP" sz="1200" b="1" dirty="0">
              <a:latin typeface="+mn-ea"/>
            </a:endParaRPr>
          </a:p>
          <a:p>
            <a:pPr eaLnBrk="1" hangingPunct="1">
              <a:buNone/>
              <a:defRPr/>
            </a:pPr>
            <a:r>
              <a:rPr lang="en-US" altLang="ja-JP" sz="1200" b="1" dirty="0">
                <a:latin typeface="ＭＳ Ｐゴシック" panose="020B0600070205080204" pitchFamily="50" charset="-128"/>
              </a:rPr>
              <a:t>2.</a:t>
            </a:r>
            <a:r>
              <a:rPr lang="ja-JP" altLang="en-US" sz="1200" b="1" dirty="0">
                <a:latin typeface="ＭＳ Ｐゴシック" panose="020B0600070205080204" pitchFamily="50" charset="-128"/>
              </a:rPr>
              <a:t>国際会議誘致のための</a:t>
            </a:r>
            <a:r>
              <a:rPr lang="en-US" altLang="ja-JP" sz="1200" b="1" dirty="0">
                <a:latin typeface="ＭＳ Ｐゴシック" panose="020B0600070205080204" pitchFamily="50" charset="-128"/>
              </a:rPr>
              <a:t>7</a:t>
            </a:r>
            <a:r>
              <a:rPr lang="ja-JP" altLang="en-US" sz="1200" b="1" dirty="0" err="1">
                <a:latin typeface="ＭＳ Ｐゴシック" panose="020B0600070205080204" pitchFamily="50" charset="-128"/>
              </a:rPr>
              <a:t>つの</a:t>
            </a:r>
            <a:r>
              <a:rPr lang="ja-JP" altLang="en-US" sz="1200" b="1" dirty="0" smtClean="0">
                <a:latin typeface="ＭＳ Ｐゴシック" panose="020B0600070205080204" pitchFamily="50" charset="-128"/>
              </a:rPr>
              <a:t>取組み</a:t>
            </a:r>
            <a:endParaRPr lang="en-US" altLang="ja-JP" sz="1200" b="1" dirty="0" smtClean="0">
              <a:latin typeface="ＭＳ Ｐゴシック" panose="020B0600070205080204" pitchFamily="50" charset="-128"/>
            </a:endParaRPr>
          </a:p>
          <a:p>
            <a:pPr eaLnBrk="1" hangingPunct="1">
              <a:buNone/>
              <a:defRPr/>
            </a:pPr>
            <a:r>
              <a:rPr lang="ja-JP" altLang="en-US" sz="1000" dirty="0" smtClean="0">
                <a:latin typeface="+mn-ea"/>
                <a:ea typeface="+mn-ea"/>
              </a:rPr>
              <a:t>　①</a:t>
            </a:r>
            <a:r>
              <a:rPr lang="ja-JP" altLang="en-US" sz="1000" kern="100" dirty="0" smtClean="0">
                <a:latin typeface="+mn-ea"/>
                <a:ea typeface="+mn-ea"/>
                <a:cs typeface="Times New Roman"/>
              </a:rPr>
              <a:t>特性</a:t>
            </a:r>
            <a:r>
              <a:rPr lang="ja-JP" altLang="en-US" sz="1000" kern="100" dirty="0">
                <a:latin typeface="+mn-ea"/>
                <a:ea typeface="+mn-ea"/>
                <a:cs typeface="Times New Roman"/>
              </a:rPr>
              <a:t>に応じた戦略的誘致</a:t>
            </a:r>
            <a:r>
              <a:rPr lang="ja-JP" altLang="en-US" sz="1000" kern="100" dirty="0" smtClean="0">
                <a:latin typeface="+mn-ea"/>
                <a:ea typeface="+mn-ea"/>
                <a:cs typeface="Times New Roman"/>
              </a:rPr>
              <a:t>推進　②データに基づく</a:t>
            </a:r>
            <a:r>
              <a:rPr lang="ja-JP" altLang="en-US" sz="1000" dirty="0" smtClean="0">
                <a:latin typeface="ＭＳ Ｐゴシック" panose="020B0600070205080204" pitchFamily="50" charset="-128"/>
              </a:rPr>
              <a:t>マーケティング</a:t>
            </a:r>
            <a:r>
              <a:rPr lang="ja-JP" altLang="en-US" sz="1000" dirty="0">
                <a:latin typeface="ＭＳ Ｐゴシック" panose="020B0600070205080204" pitchFamily="50" charset="-128"/>
              </a:rPr>
              <a:t>戦略の</a:t>
            </a:r>
            <a:r>
              <a:rPr lang="ja-JP" altLang="en-US" sz="1000" dirty="0" smtClean="0">
                <a:latin typeface="ＭＳ Ｐゴシック" panose="020B0600070205080204" pitchFamily="50" charset="-128"/>
              </a:rPr>
              <a:t>推進　③地域</a:t>
            </a:r>
            <a:r>
              <a:rPr lang="ja-JP" altLang="en-US" sz="1000" dirty="0">
                <a:latin typeface="ＭＳ Ｐゴシック" panose="020B0600070205080204" pitchFamily="50" charset="-128"/>
              </a:rPr>
              <a:t>一体での国際会議誘致</a:t>
            </a:r>
            <a:r>
              <a:rPr lang="ja-JP" altLang="en-US" sz="1000" dirty="0" smtClean="0">
                <a:latin typeface="ＭＳ Ｐゴシック" panose="020B0600070205080204" pitchFamily="50" charset="-128"/>
              </a:rPr>
              <a:t>推進</a:t>
            </a:r>
            <a:endParaRPr lang="en-US" altLang="ja-JP" sz="1000" dirty="0" smtClean="0">
              <a:latin typeface="ＭＳ Ｐゴシック" panose="020B0600070205080204" pitchFamily="50" charset="-128"/>
            </a:endParaRPr>
          </a:p>
          <a:p>
            <a:pPr eaLnBrk="1" hangingPunct="1">
              <a:buNone/>
              <a:defRPr/>
            </a:pPr>
            <a:r>
              <a:rPr lang="ja-JP" altLang="en-US" sz="1000" dirty="0">
                <a:latin typeface="ＭＳ Ｐゴシック" panose="020B0600070205080204" pitchFamily="50" charset="-128"/>
              </a:rPr>
              <a:t>　</a:t>
            </a:r>
            <a:r>
              <a:rPr lang="ja-JP" altLang="en-US" sz="1000" dirty="0" smtClean="0">
                <a:latin typeface="ＭＳ Ｐゴシック" panose="020B0600070205080204" pitchFamily="50" charset="-128"/>
              </a:rPr>
              <a:t>④支援制度の拡充　⑤キーパーソン</a:t>
            </a:r>
            <a:r>
              <a:rPr lang="ja-JP" altLang="en-US" sz="1000" dirty="0">
                <a:latin typeface="ＭＳ Ｐゴシック" panose="020B0600070205080204" pitchFamily="50" charset="-128"/>
              </a:rPr>
              <a:t>等との新たなネットワーク</a:t>
            </a:r>
            <a:r>
              <a:rPr lang="ja-JP" altLang="en-US" sz="1000" dirty="0" smtClean="0">
                <a:latin typeface="ＭＳ Ｐゴシック" panose="020B0600070205080204" pitchFamily="50" charset="-128"/>
              </a:rPr>
              <a:t>形成　⑥</a:t>
            </a:r>
            <a:r>
              <a:rPr lang="ja-JP" altLang="en-US" sz="1000" dirty="0">
                <a:latin typeface="ＭＳ Ｐゴシック" panose="020B0600070205080204" pitchFamily="50" charset="-128"/>
              </a:rPr>
              <a:t>「オール大阪」に</a:t>
            </a:r>
            <a:r>
              <a:rPr lang="ja-JP" altLang="en-US" sz="1000" dirty="0" smtClean="0">
                <a:latin typeface="ＭＳ Ｐゴシック" panose="020B0600070205080204" pitchFamily="50" charset="-128"/>
              </a:rPr>
              <a:t>よる誘致推進　⑦誘致のための人材育成</a:t>
            </a:r>
            <a:endParaRPr lang="en-US" altLang="ja-JP" sz="1000" dirty="0">
              <a:latin typeface="ＭＳ Ｐゴシック" panose="020B0600070205080204" pitchFamily="50" charset="-128"/>
            </a:endParaRPr>
          </a:p>
          <a:p>
            <a:pPr eaLnBrk="1" hangingPunct="1">
              <a:buNone/>
              <a:defRPr/>
            </a:pPr>
            <a:endParaRPr lang="en-US" altLang="ja-JP" sz="1100" dirty="0">
              <a:solidFill>
                <a:prstClr val="black"/>
              </a:solidFill>
              <a:latin typeface="ＭＳ Ｐゴシック" panose="020B0600070205080204" pitchFamily="50" charset="-128"/>
            </a:endParaRPr>
          </a:p>
          <a:p>
            <a:pPr eaLnBrk="1" hangingPunct="1">
              <a:buNone/>
              <a:defRPr/>
            </a:pPr>
            <a:endParaRPr lang="en-US" altLang="ja-JP" sz="1100" b="1" dirty="0">
              <a:latin typeface="ＭＳ Ｐゴシック" panose="020B0600070205080204" pitchFamily="50" charset="-128"/>
            </a:endParaRPr>
          </a:p>
          <a:p>
            <a:pPr eaLnBrk="1" hangingPunct="1">
              <a:buNone/>
              <a:defRPr/>
            </a:pPr>
            <a:endParaRPr lang="en-US" altLang="ja-JP" sz="1100" b="1" dirty="0">
              <a:latin typeface="ＭＳ Ｐゴシック" panose="020B0600070205080204" pitchFamily="50" charset="-128"/>
            </a:endParaRPr>
          </a:p>
        </p:txBody>
      </p:sp>
      <p:sp>
        <p:nvSpPr>
          <p:cNvPr id="26" name="テキスト ボックス 1"/>
          <p:cNvSpPr txBox="1"/>
          <p:nvPr/>
        </p:nvSpPr>
        <p:spPr>
          <a:xfrm>
            <a:off x="7464425" y="749300"/>
            <a:ext cx="1690688" cy="2679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defRPr/>
            </a:pPr>
            <a:r>
              <a:rPr lang="en-US" altLang="ja-JP" sz="1050" dirty="0" smtClean="0">
                <a:solidFill>
                  <a:prstClr val="black"/>
                </a:solidFill>
              </a:rPr>
              <a:t>【</a:t>
            </a:r>
            <a:r>
              <a:rPr lang="ja-JP" altLang="en-US" sz="1050" dirty="0" smtClean="0">
                <a:solidFill>
                  <a:prstClr val="black"/>
                </a:solidFill>
              </a:rPr>
              <a:t>主要</a:t>
            </a:r>
            <a:r>
              <a:rPr lang="ja-JP" altLang="en-US" sz="1050" dirty="0">
                <a:solidFill>
                  <a:prstClr val="black"/>
                </a:solidFill>
              </a:rPr>
              <a:t>な国際</a:t>
            </a:r>
            <a:r>
              <a:rPr lang="ja-JP" altLang="en-US" sz="1050" dirty="0" smtClean="0">
                <a:solidFill>
                  <a:prstClr val="black"/>
                </a:solidFill>
              </a:rPr>
              <a:t>会議</a:t>
            </a:r>
            <a:r>
              <a:rPr lang="en-US" altLang="ja-JP" sz="1050" dirty="0" smtClean="0">
                <a:solidFill>
                  <a:prstClr val="black"/>
                </a:solidFill>
              </a:rPr>
              <a:t>】</a:t>
            </a:r>
          </a:p>
          <a:p>
            <a:pPr>
              <a:lnSpc>
                <a:spcPts val="1300"/>
              </a:lnSpc>
              <a:defRPr/>
            </a:pPr>
            <a:r>
              <a:rPr lang="ja-JP" altLang="en-US" sz="1050" dirty="0" smtClean="0">
                <a:solidFill>
                  <a:prstClr val="black"/>
                </a:solidFill>
              </a:rPr>
              <a:t>・第</a:t>
            </a:r>
            <a:r>
              <a:rPr lang="en-US" altLang="ja-JP" sz="1050" dirty="0" smtClean="0">
                <a:solidFill>
                  <a:prstClr val="black"/>
                </a:solidFill>
              </a:rPr>
              <a:t>79</a:t>
            </a:r>
            <a:r>
              <a:rPr lang="ja-JP" altLang="en-US" sz="1050" dirty="0" smtClean="0">
                <a:solidFill>
                  <a:prstClr val="black"/>
                </a:solidFill>
              </a:rPr>
              <a:t>回日本循環器学会</a:t>
            </a:r>
            <a:endParaRPr lang="en-US" altLang="ja-JP" sz="1050" dirty="0" smtClean="0">
              <a:solidFill>
                <a:prstClr val="black"/>
              </a:solidFill>
            </a:endParaRPr>
          </a:p>
          <a:p>
            <a:pPr>
              <a:lnSpc>
                <a:spcPts val="1300"/>
              </a:lnSpc>
              <a:defRPr/>
            </a:pPr>
            <a:r>
              <a:rPr lang="en-US" altLang="ja-JP" sz="1050" dirty="0" smtClean="0">
                <a:solidFill>
                  <a:prstClr val="black"/>
                </a:solidFill>
              </a:rPr>
              <a:t>  </a:t>
            </a:r>
            <a:r>
              <a:rPr lang="ja-JP" altLang="en-US" sz="1050" dirty="0" smtClean="0">
                <a:solidFill>
                  <a:prstClr val="black"/>
                </a:solidFill>
              </a:rPr>
              <a:t>学術集会</a:t>
            </a:r>
            <a:endParaRPr lang="en-US" altLang="ja-JP" sz="1050" dirty="0" smtClean="0">
              <a:solidFill>
                <a:prstClr val="black"/>
              </a:solidFill>
            </a:endParaRPr>
          </a:p>
          <a:p>
            <a:pPr>
              <a:lnSpc>
                <a:spcPts val="1200"/>
              </a:lnSpc>
              <a:defRPr/>
            </a:pPr>
            <a:r>
              <a:rPr lang="ja-JP" altLang="en-US" sz="1050" dirty="0" smtClean="0">
                <a:solidFill>
                  <a:prstClr val="black"/>
                </a:solidFill>
              </a:rPr>
              <a:t>・第</a:t>
            </a:r>
            <a:r>
              <a:rPr lang="en-US" altLang="ja-JP" sz="1050" dirty="0" smtClean="0">
                <a:solidFill>
                  <a:prstClr val="black"/>
                </a:solidFill>
              </a:rPr>
              <a:t>116</a:t>
            </a:r>
            <a:r>
              <a:rPr lang="ja-JP" altLang="en-US" sz="1050" dirty="0" smtClean="0">
                <a:solidFill>
                  <a:prstClr val="black"/>
                </a:solidFill>
              </a:rPr>
              <a:t>回日本外科学会</a:t>
            </a:r>
            <a:endParaRPr lang="en-US" altLang="ja-JP" sz="1050" dirty="0" smtClean="0">
              <a:solidFill>
                <a:prstClr val="black"/>
              </a:solidFill>
            </a:endParaRPr>
          </a:p>
          <a:p>
            <a:pPr>
              <a:lnSpc>
                <a:spcPts val="1300"/>
              </a:lnSpc>
              <a:defRPr/>
            </a:pPr>
            <a:r>
              <a:rPr lang="en-US" altLang="ja-JP" sz="1050" dirty="0" smtClean="0">
                <a:solidFill>
                  <a:prstClr val="black"/>
                </a:solidFill>
              </a:rPr>
              <a:t>   </a:t>
            </a:r>
            <a:r>
              <a:rPr lang="ja-JP" altLang="en-US" sz="1050" dirty="0" smtClean="0">
                <a:solidFill>
                  <a:prstClr val="black"/>
                </a:solidFill>
              </a:rPr>
              <a:t>定期学術集会</a:t>
            </a:r>
            <a:endParaRPr lang="en-US" altLang="ja-JP" sz="1050" dirty="0" smtClean="0">
              <a:solidFill>
                <a:prstClr val="black"/>
              </a:solidFill>
            </a:endParaRPr>
          </a:p>
          <a:p>
            <a:pPr>
              <a:lnSpc>
                <a:spcPts val="1200"/>
              </a:lnSpc>
              <a:defRPr/>
            </a:pPr>
            <a:r>
              <a:rPr lang="ja-JP" altLang="en-US" sz="1050" dirty="0" smtClean="0">
                <a:solidFill>
                  <a:prstClr val="black"/>
                </a:solidFill>
              </a:rPr>
              <a:t>・</a:t>
            </a:r>
            <a:r>
              <a:rPr lang="en-US" altLang="ja-JP" sz="1050" dirty="0" smtClean="0">
                <a:solidFill>
                  <a:prstClr val="black"/>
                </a:solidFill>
              </a:rPr>
              <a:t>26th COLING2016</a:t>
            </a:r>
          </a:p>
          <a:p>
            <a:pPr>
              <a:lnSpc>
                <a:spcPts val="1300"/>
              </a:lnSpc>
              <a:defRPr/>
            </a:pPr>
            <a:r>
              <a:rPr lang="ja-JP" altLang="en-US" sz="1050" dirty="0" smtClean="0">
                <a:solidFill>
                  <a:prstClr val="black"/>
                </a:solidFill>
              </a:rPr>
              <a:t>・</a:t>
            </a:r>
            <a:r>
              <a:rPr lang="en-US" altLang="ja-JP" sz="1050" dirty="0" smtClean="0">
                <a:solidFill>
                  <a:prstClr val="black"/>
                </a:solidFill>
              </a:rPr>
              <a:t>IEEE </a:t>
            </a:r>
            <a:r>
              <a:rPr lang="ja-JP" altLang="en-US" sz="1050" dirty="0" smtClean="0">
                <a:solidFill>
                  <a:prstClr val="black"/>
                </a:solidFill>
              </a:rPr>
              <a:t>システム制御理論</a:t>
            </a:r>
            <a:endParaRPr lang="en-US" altLang="ja-JP" sz="1050" dirty="0" smtClean="0">
              <a:solidFill>
                <a:prstClr val="black"/>
              </a:solidFill>
            </a:endParaRPr>
          </a:p>
          <a:p>
            <a:pPr>
              <a:lnSpc>
                <a:spcPts val="1300"/>
              </a:lnSpc>
              <a:defRPr/>
            </a:pPr>
            <a:r>
              <a:rPr lang="en-US" altLang="ja-JP" sz="1050" dirty="0" smtClean="0">
                <a:solidFill>
                  <a:prstClr val="black"/>
                </a:solidFill>
              </a:rPr>
              <a:t>   </a:t>
            </a:r>
            <a:r>
              <a:rPr lang="ja-JP" altLang="en-US" sz="1050" dirty="0" smtClean="0">
                <a:solidFill>
                  <a:prstClr val="black"/>
                </a:solidFill>
              </a:rPr>
              <a:t>国際会議</a:t>
            </a:r>
            <a:endParaRPr lang="en-US" altLang="ja-JP" sz="1050" dirty="0" smtClean="0">
              <a:solidFill>
                <a:prstClr val="black"/>
              </a:solidFill>
            </a:endParaRPr>
          </a:p>
          <a:p>
            <a:pPr>
              <a:lnSpc>
                <a:spcPts val="1300"/>
              </a:lnSpc>
              <a:defRPr/>
            </a:pPr>
            <a:r>
              <a:rPr lang="ja-JP" altLang="en-US" sz="1050" dirty="0" smtClean="0">
                <a:solidFill>
                  <a:prstClr val="black"/>
                </a:solidFill>
              </a:rPr>
              <a:t>・日米数理生物学会合同</a:t>
            </a:r>
            <a:endParaRPr lang="en-US" altLang="ja-JP" sz="1050" dirty="0" smtClean="0">
              <a:solidFill>
                <a:prstClr val="black"/>
              </a:solidFill>
            </a:endParaRPr>
          </a:p>
          <a:p>
            <a:pPr>
              <a:lnSpc>
                <a:spcPts val="1200"/>
              </a:lnSpc>
              <a:defRPr/>
            </a:pPr>
            <a:r>
              <a:rPr lang="en-US" altLang="ja-JP" sz="1050" dirty="0" smtClean="0">
                <a:solidFill>
                  <a:prstClr val="black"/>
                </a:solidFill>
              </a:rPr>
              <a:t>   </a:t>
            </a:r>
            <a:r>
              <a:rPr lang="ja-JP" altLang="en-US" sz="1050" dirty="0" smtClean="0">
                <a:solidFill>
                  <a:prstClr val="black"/>
                </a:solidFill>
              </a:rPr>
              <a:t>大会</a:t>
            </a:r>
            <a:endParaRPr lang="en-US" altLang="ja-JP" sz="1050" dirty="0" smtClean="0">
              <a:solidFill>
                <a:prstClr val="black"/>
              </a:solidFill>
            </a:endParaRPr>
          </a:p>
          <a:p>
            <a:pPr>
              <a:lnSpc>
                <a:spcPts val="1200"/>
              </a:lnSpc>
              <a:defRPr/>
            </a:pPr>
            <a:r>
              <a:rPr lang="ja-JP" altLang="en-US" sz="1050" dirty="0" smtClean="0">
                <a:solidFill>
                  <a:prstClr val="black"/>
                </a:solidFill>
              </a:rPr>
              <a:t>・第</a:t>
            </a:r>
            <a:r>
              <a:rPr lang="en-US" altLang="ja-JP" sz="1050" dirty="0" smtClean="0">
                <a:solidFill>
                  <a:prstClr val="black"/>
                </a:solidFill>
              </a:rPr>
              <a:t>4</a:t>
            </a:r>
            <a:r>
              <a:rPr lang="ja-JP" altLang="en-US" sz="1050" dirty="0" smtClean="0">
                <a:solidFill>
                  <a:prstClr val="black"/>
                </a:solidFill>
              </a:rPr>
              <a:t>回アジア太平洋生殖</a:t>
            </a:r>
            <a:endParaRPr lang="en-US" altLang="ja-JP" sz="1050" dirty="0" smtClean="0">
              <a:solidFill>
                <a:prstClr val="black"/>
              </a:solidFill>
            </a:endParaRPr>
          </a:p>
          <a:p>
            <a:pPr>
              <a:lnSpc>
                <a:spcPts val="1300"/>
              </a:lnSpc>
              <a:defRPr/>
            </a:pPr>
            <a:r>
              <a:rPr lang="en-US" altLang="ja-JP" sz="1050" dirty="0" smtClean="0">
                <a:solidFill>
                  <a:prstClr val="black"/>
                </a:solidFill>
              </a:rPr>
              <a:t>   </a:t>
            </a:r>
            <a:r>
              <a:rPr lang="ja-JP" altLang="en-US" sz="1050" dirty="0" smtClean="0">
                <a:solidFill>
                  <a:prstClr val="black"/>
                </a:solidFill>
              </a:rPr>
              <a:t>医学会</a:t>
            </a:r>
            <a:endParaRPr lang="en-US" altLang="ja-JP" sz="1050" dirty="0" smtClean="0">
              <a:solidFill>
                <a:prstClr val="black"/>
              </a:solidFill>
            </a:endParaRPr>
          </a:p>
          <a:p>
            <a:pPr>
              <a:lnSpc>
                <a:spcPts val="1200"/>
              </a:lnSpc>
              <a:defRPr/>
            </a:pPr>
            <a:r>
              <a:rPr lang="ja-JP" altLang="en-US" sz="1050" dirty="0" smtClean="0">
                <a:solidFill>
                  <a:prstClr val="black"/>
                </a:solidFill>
              </a:rPr>
              <a:t>・第</a:t>
            </a:r>
            <a:r>
              <a:rPr lang="en-US" altLang="ja-JP" sz="1050" dirty="0" smtClean="0">
                <a:solidFill>
                  <a:prstClr val="black"/>
                </a:solidFill>
              </a:rPr>
              <a:t>40</a:t>
            </a:r>
            <a:r>
              <a:rPr lang="ja-JP" altLang="en-US" sz="1050" dirty="0" smtClean="0">
                <a:solidFill>
                  <a:prstClr val="black"/>
                </a:solidFill>
              </a:rPr>
              <a:t>回国際騒音制御工学</a:t>
            </a:r>
            <a:endParaRPr lang="en-US" altLang="ja-JP" sz="1050" dirty="0" smtClean="0">
              <a:solidFill>
                <a:prstClr val="black"/>
              </a:solidFill>
            </a:endParaRPr>
          </a:p>
          <a:p>
            <a:pPr>
              <a:lnSpc>
                <a:spcPts val="1300"/>
              </a:lnSpc>
              <a:defRPr/>
            </a:pPr>
            <a:r>
              <a:rPr lang="en-US" altLang="ja-JP" sz="1050" dirty="0" smtClean="0">
                <a:solidFill>
                  <a:prstClr val="black"/>
                </a:solidFill>
              </a:rPr>
              <a:t>  </a:t>
            </a:r>
            <a:r>
              <a:rPr lang="ja-JP" altLang="en-US" sz="1050" dirty="0" smtClean="0">
                <a:solidFill>
                  <a:prstClr val="black"/>
                </a:solidFill>
              </a:rPr>
              <a:t>会議</a:t>
            </a:r>
            <a:endParaRPr lang="en-US" altLang="ja-JP" sz="1050" dirty="0" smtClean="0">
              <a:solidFill>
                <a:prstClr val="black"/>
              </a:solidFill>
            </a:endParaRPr>
          </a:p>
          <a:p>
            <a:pPr>
              <a:lnSpc>
                <a:spcPts val="1200"/>
              </a:lnSpc>
              <a:defRPr/>
            </a:pPr>
            <a:r>
              <a:rPr lang="ja-JP" altLang="en-US" sz="1050" dirty="0" smtClean="0">
                <a:solidFill>
                  <a:prstClr val="black"/>
                </a:solidFill>
              </a:rPr>
              <a:t>・第</a:t>
            </a:r>
            <a:r>
              <a:rPr lang="en-US" altLang="ja-JP" sz="1050" dirty="0" smtClean="0">
                <a:solidFill>
                  <a:prstClr val="black"/>
                </a:solidFill>
              </a:rPr>
              <a:t>3</a:t>
            </a:r>
            <a:r>
              <a:rPr lang="ja-JP" altLang="en-US" sz="1050" dirty="0" smtClean="0">
                <a:solidFill>
                  <a:prstClr val="black"/>
                </a:solidFill>
              </a:rPr>
              <a:t>回国際セラミックス</a:t>
            </a:r>
            <a:endParaRPr lang="en-US" altLang="ja-JP" sz="1050" dirty="0" smtClean="0">
              <a:solidFill>
                <a:prstClr val="black"/>
              </a:solidFill>
            </a:endParaRPr>
          </a:p>
          <a:p>
            <a:pPr>
              <a:lnSpc>
                <a:spcPts val="1200"/>
              </a:lnSpc>
              <a:defRPr/>
            </a:pPr>
            <a:r>
              <a:rPr lang="en-US" altLang="ja-JP" sz="1050" dirty="0" smtClean="0">
                <a:solidFill>
                  <a:prstClr val="black"/>
                </a:solidFill>
              </a:rPr>
              <a:t>  </a:t>
            </a:r>
            <a:r>
              <a:rPr lang="ja-JP" altLang="en-US" sz="1050" dirty="0" smtClean="0">
                <a:solidFill>
                  <a:prstClr val="black"/>
                </a:solidFill>
              </a:rPr>
              <a:t>会議                             </a:t>
            </a:r>
            <a:r>
              <a:rPr lang="ja-JP" altLang="en-US" sz="1050" dirty="0">
                <a:solidFill>
                  <a:prstClr val="black"/>
                </a:solidFill>
              </a:rPr>
              <a:t>等</a:t>
            </a:r>
            <a:endParaRPr lang="en-US" altLang="ja-JP" sz="1050" dirty="0" smtClean="0">
              <a:solidFill>
                <a:prstClr val="black"/>
              </a:solidFill>
            </a:endParaRPr>
          </a:p>
        </p:txBody>
      </p:sp>
      <p:sp>
        <p:nvSpPr>
          <p:cNvPr id="14356" name="Rectangle 25"/>
          <p:cNvSpPr>
            <a:spLocks noChangeArrowheads="1"/>
          </p:cNvSpPr>
          <p:nvPr/>
        </p:nvSpPr>
        <p:spPr bwMode="auto">
          <a:xfrm>
            <a:off x="-5727700" y="-41227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14357" name="Rectangle 27"/>
          <p:cNvSpPr>
            <a:spLocks noChangeArrowheads="1"/>
          </p:cNvSpPr>
          <p:nvPr/>
        </p:nvSpPr>
        <p:spPr bwMode="auto">
          <a:xfrm>
            <a:off x="-5548313" y="-3665538"/>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14358" name="テキスト ボックス 9"/>
          <p:cNvSpPr txBox="1">
            <a:spLocks noChangeArrowheads="1"/>
          </p:cNvSpPr>
          <p:nvPr/>
        </p:nvSpPr>
        <p:spPr bwMode="auto">
          <a:xfrm>
            <a:off x="4776788" y="914400"/>
            <a:ext cx="2519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b="1">
                <a:solidFill>
                  <a:srgbClr val="000000"/>
                </a:solidFill>
                <a:latin typeface="メイリオ" panose="020B0604030504040204" pitchFamily="50" charset="-128"/>
                <a:ea typeface="メイリオ" panose="020B0604030504040204" pitchFamily="50" charset="-128"/>
              </a:rPr>
              <a:t>目標を大きく上回る開催件数</a:t>
            </a:r>
          </a:p>
        </p:txBody>
      </p:sp>
      <p:sp>
        <p:nvSpPr>
          <p:cNvPr id="33" name="正方形/長方形 32"/>
          <p:cNvSpPr/>
          <p:nvPr/>
        </p:nvSpPr>
        <p:spPr>
          <a:xfrm>
            <a:off x="4641850" y="682625"/>
            <a:ext cx="4462463" cy="2746375"/>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prstClr val="black"/>
                </a:solidFill>
              </a:rPr>
              <a:t>　　</a:t>
            </a:r>
            <a:endParaRPr lang="en-US" altLang="ja-JP" dirty="0">
              <a:solidFill>
                <a:prstClr val="black"/>
              </a:solidFill>
            </a:endParaRPr>
          </a:p>
          <a:p>
            <a:pPr eaLnBrk="1" hangingPunct="1">
              <a:defRPr/>
            </a:pPr>
            <a:endParaRPr lang="en-US" altLang="ja-JP" dirty="0">
              <a:solidFill>
                <a:prstClr val="black"/>
              </a:solidFill>
            </a:endParaRPr>
          </a:p>
          <a:p>
            <a:pPr eaLnBrk="1" hangingPunct="1">
              <a:defRPr/>
            </a:pPr>
            <a:endParaRPr lang="en-US" altLang="ja-JP" dirty="0">
              <a:solidFill>
                <a:prstClr val="black"/>
              </a:solidFill>
            </a:endParaRPr>
          </a:p>
        </p:txBody>
      </p:sp>
      <p:sp>
        <p:nvSpPr>
          <p:cNvPr id="14" name="角丸四角形 13"/>
          <p:cNvSpPr/>
          <p:nvPr/>
        </p:nvSpPr>
        <p:spPr>
          <a:xfrm>
            <a:off x="4637088" y="512763"/>
            <a:ext cx="1330325" cy="355600"/>
          </a:xfrm>
          <a:prstGeom prst="roundRect">
            <a:avLst>
              <a:gd name="adj" fmla="val 27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prstClr val="white"/>
                </a:solidFill>
              </a:rPr>
              <a:t>実　　　績</a:t>
            </a:r>
          </a:p>
        </p:txBody>
      </p:sp>
      <p:graphicFrame>
        <p:nvGraphicFramePr>
          <p:cNvPr id="2" name="グラフ 5"/>
          <p:cNvGraphicFramePr>
            <a:graphicFrameLocks/>
          </p:cNvGraphicFramePr>
          <p:nvPr>
            <p:extLst>
              <p:ext uri="{D42A27DB-BD31-4B8C-83A1-F6EECF244321}">
                <p14:modId xmlns:p14="http://schemas.microsoft.com/office/powerpoint/2010/main" val="61656834"/>
              </p:ext>
            </p:extLst>
          </p:nvPr>
        </p:nvGraphicFramePr>
        <p:xfrm>
          <a:off x="4773613" y="1141413"/>
          <a:ext cx="2640012" cy="22320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テキスト ボックス 18"/>
          <p:cNvSpPr>
            <a:spLocks noGrp="1" noChangeArrowheads="1"/>
          </p:cNvSpPr>
          <p:nvPr>
            <p:ph type="title"/>
          </p:nvPr>
        </p:nvSpPr>
        <p:spPr>
          <a:xfrm>
            <a:off x="2114550" y="109538"/>
            <a:ext cx="4410075" cy="461962"/>
          </a:xfrm>
          <a:noFill/>
        </p:spPr>
        <p:txBody>
          <a:bodyPr>
            <a:spAutoFit/>
          </a:bodyPr>
          <a:lstStyle/>
          <a:p>
            <a:pP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①．国際会議の誘致強化</a:t>
            </a:r>
            <a:endParaRPr lang="ja-JP" altLang="en-US" sz="1800" smtClean="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0" y="657225"/>
            <a:ext cx="9115425" cy="6192838"/>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600" b="1" dirty="0">
              <a:solidFill>
                <a:schemeClr val="tx1"/>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a:p>
            <a:pPr eaLnBrk="1" hangingPunct="1">
              <a:defRPr/>
            </a:pPr>
            <a:r>
              <a:rPr lang="ja-JP" altLang="en-US" b="1" dirty="0" smtClean="0">
                <a:solidFill>
                  <a:schemeClr val="tx1"/>
                </a:solidFill>
                <a:latin typeface="+mn-ea"/>
              </a:rPr>
              <a:t>１</a:t>
            </a:r>
            <a:r>
              <a:rPr lang="ja-JP" altLang="en-US" b="1" dirty="0">
                <a:solidFill>
                  <a:schemeClr val="tx1"/>
                </a:solidFill>
                <a:latin typeface="+mn-ea"/>
              </a:rPr>
              <a:t>．</a:t>
            </a:r>
            <a:r>
              <a:rPr lang="ja-JP" altLang="en-US" b="1" dirty="0" smtClean="0">
                <a:solidFill>
                  <a:schemeClr val="tx1"/>
                </a:solidFill>
                <a:latin typeface="+mn-ea"/>
              </a:rPr>
              <a:t>国内外</a:t>
            </a:r>
            <a:r>
              <a:rPr lang="ja-JP" altLang="en-US" b="1" dirty="0">
                <a:solidFill>
                  <a:schemeClr val="tx1"/>
                </a:solidFill>
                <a:latin typeface="+mn-ea"/>
              </a:rPr>
              <a:t>にわたる戦略的な人的ネットワーク構築と情報収集力の強化を</a:t>
            </a:r>
            <a:endParaRPr lang="en-US" altLang="ja-JP" b="1" dirty="0">
              <a:solidFill>
                <a:schemeClr val="tx1"/>
              </a:solidFill>
              <a:latin typeface="+mn-ea"/>
            </a:endParaRPr>
          </a:p>
          <a:p>
            <a:pPr eaLnBrk="1" hangingPunct="1">
              <a:defRPr/>
            </a:pPr>
            <a:r>
              <a:rPr lang="ja-JP" altLang="en-US" sz="1600" b="1" dirty="0">
                <a:solidFill>
                  <a:schemeClr val="tx1"/>
                </a:solidFill>
                <a:latin typeface="ＭＳ Ｐゴシック" panose="020B0600070205080204" pitchFamily="50" charset="-128"/>
              </a:rPr>
              <a:t>　　　</a:t>
            </a:r>
            <a:endParaRPr lang="en-US" altLang="ja-JP" sz="1600" b="1" dirty="0">
              <a:solidFill>
                <a:schemeClr val="tx1"/>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p:txBody>
      </p:sp>
      <p:sp>
        <p:nvSpPr>
          <p:cNvPr id="16388"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6</a:t>
            </a:r>
            <a:endParaRPr lang="ja-JP" altLang="en-US" sz="1800"/>
          </a:p>
        </p:txBody>
      </p:sp>
      <p:sp>
        <p:nvSpPr>
          <p:cNvPr id="2" name="テキスト ボックス 1"/>
          <p:cNvSpPr txBox="1"/>
          <p:nvPr/>
        </p:nvSpPr>
        <p:spPr>
          <a:xfrm>
            <a:off x="323850" y="658813"/>
            <a:ext cx="7993063" cy="368300"/>
          </a:xfrm>
          <a:prstGeom prst="rect">
            <a:avLst/>
          </a:prstGeom>
          <a:solidFill>
            <a:schemeClr val="accent6">
              <a:lumMod val="75000"/>
            </a:schemeClr>
          </a:solidFill>
        </p:spPr>
        <p:txBody>
          <a:bodyPr>
            <a:spAutoFit/>
          </a:bodyPr>
          <a:lstStyle/>
          <a:p>
            <a:pPr algn="ctr">
              <a:defRPr/>
            </a:pPr>
            <a:r>
              <a:rPr lang="ja-JP" altLang="en-US" dirty="0">
                <a:solidFill>
                  <a:schemeClr val="bg1"/>
                </a:solidFill>
              </a:rPr>
              <a:t>戦略的な人的ネットワーク構築と情報収集力を基礎に国際会議誘致に取り組む</a:t>
            </a:r>
          </a:p>
        </p:txBody>
      </p:sp>
      <p:sp>
        <p:nvSpPr>
          <p:cNvPr id="3" name="テキスト ボックス 2"/>
          <p:cNvSpPr txBox="1"/>
          <p:nvPr/>
        </p:nvSpPr>
        <p:spPr>
          <a:xfrm>
            <a:off x="7243763" y="35083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1/4</a:t>
            </a:r>
            <a:endParaRPr lang="ja-JP" altLang="en-US" sz="1400" b="1" dirty="0"/>
          </a:p>
        </p:txBody>
      </p:sp>
      <p:grpSp>
        <p:nvGrpSpPr>
          <p:cNvPr id="16391" name="グループ化 6"/>
          <p:cNvGrpSpPr>
            <a:grpSpLocks/>
          </p:cNvGrpSpPr>
          <p:nvPr/>
        </p:nvGrpSpPr>
        <p:grpSpPr bwMode="auto">
          <a:xfrm>
            <a:off x="688975" y="1628775"/>
            <a:ext cx="4924425" cy="5221288"/>
            <a:chOff x="0" y="-104775"/>
            <a:chExt cx="4924425" cy="5221605"/>
          </a:xfrm>
        </p:grpSpPr>
        <p:pic>
          <p:nvPicPr>
            <p:cNvPr id="16393"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75"/>
              <a:ext cx="4924425" cy="497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549"/>
            <p:cNvSpPr txBox="1">
              <a:spLocks noChangeArrowheads="1"/>
            </p:cNvSpPr>
            <p:nvPr/>
          </p:nvSpPr>
          <p:spPr bwMode="auto">
            <a:xfrm>
              <a:off x="477838" y="-104775"/>
              <a:ext cx="3968750" cy="24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upright="1"/>
            <a:lstStyle/>
            <a:p>
              <a:pPr algn="ctr">
                <a:lnSpc>
                  <a:spcPts val="1200"/>
                </a:lnSpc>
                <a:spcAft>
                  <a:spcPts val="0"/>
                </a:spcAft>
                <a:defRPr/>
              </a:pPr>
              <a:r>
                <a:rPr lang="ja-JP" sz="1100" b="1" kern="100" spc="100" dirty="0">
                  <a:solidFill>
                    <a:srgbClr val="000000"/>
                  </a:solidFill>
                  <a:latin typeface="ＭＳ Ｐゴシック" panose="020B0600070205080204" pitchFamily="50" charset="-128"/>
                  <a:cs typeface="Times New Roman" panose="02020603050405020304" pitchFamily="18" charset="0"/>
                </a:rPr>
                <a:t>当社の目指す戦略的情報ネットワーク</a:t>
              </a:r>
              <a:endParaRPr lang="ja-JP" sz="1050" kern="100" dirty="0">
                <a:latin typeface="ＭＳ Ｐゴシック" panose="020B0600070205080204" pitchFamily="50" charset="-128"/>
                <a:cs typeface="Times New Roman" panose="02020603050405020304" pitchFamily="18" charset="0"/>
              </a:endParaRPr>
            </a:p>
          </p:txBody>
        </p:sp>
      </p:grpSp>
      <p:sp>
        <p:nvSpPr>
          <p:cNvPr id="16392" name="テキスト ボックス 3"/>
          <p:cNvSpPr txBox="1">
            <a:spLocks noChangeArrowheads="1"/>
          </p:cNvSpPr>
          <p:nvPr/>
        </p:nvSpPr>
        <p:spPr bwMode="auto">
          <a:xfrm>
            <a:off x="5621338" y="1884363"/>
            <a:ext cx="32448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t>　</a:t>
            </a:r>
            <a:r>
              <a:rPr lang="ja-JP" altLang="en-US" sz="1600" dirty="0">
                <a:latin typeface="+mn-ea"/>
                <a:ea typeface="+mn-ea"/>
              </a:rPr>
              <a:t>当社がこれまで培ってきた大阪府内の医学系大学や大阪府・大阪市、経済界とのネットワークに加えて、自然科学系キーパーソンや大阪・関西以外の大学、さらには海外にもネットワークを広げ、このネットワークを基盤に、戦略的に国際会議誘致に取り組みます。</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18"/>
          <p:cNvSpPr>
            <a:spLocks noGrp="1" noChangeArrowheads="1"/>
          </p:cNvSpPr>
          <p:nvPr>
            <p:ph type="title"/>
          </p:nvPr>
        </p:nvSpPr>
        <p:spPr>
          <a:xfrm>
            <a:off x="2114550" y="109538"/>
            <a:ext cx="4410075" cy="461962"/>
          </a:xfrm>
          <a:noFill/>
        </p:spPr>
        <p:txBody>
          <a:bodyPr>
            <a:spAutoFit/>
          </a:bodyPr>
          <a:lstStyle/>
          <a:p>
            <a:pP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①．国際会議の誘致強化</a:t>
            </a:r>
            <a:endParaRPr lang="ja-JP" altLang="en-US" sz="1800" smtClean="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0" y="600075"/>
            <a:ext cx="9115425" cy="6192838"/>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b="1" dirty="0" smtClean="0">
                <a:solidFill>
                  <a:schemeClr val="tx1"/>
                </a:solidFill>
                <a:latin typeface="ＭＳ Ｐゴシック" panose="020B0600070205080204" pitchFamily="50" charset="-128"/>
              </a:rPr>
              <a:t>２．国際</a:t>
            </a:r>
            <a:r>
              <a:rPr lang="ja-JP" altLang="en-US" b="1" dirty="0">
                <a:solidFill>
                  <a:schemeClr val="tx1"/>
                </a:solidFill>
                <a:latin typeface="ＭＳ Ｐゴシック" panose="020B0600070205080204" pitchFamily="50" charset="-128"/>
              </a:rPr>
              <a:t>会議誘致のための</a:t>
            </a:r>
            <a:r>
              <a:rPr lang="en-US" altLang="ja-JP" b="1" dirty="0">
                <a:solidFill>
                  <a:schemeClr val="tx1"/>
                </a:solidFill>
                <a:latin typeface="ＭＳ Ｐゴシック" panose="020B0600070205080204" pitchFamily="50" charset="-128"/>
              </a:rPr>
              <a:t>7</a:t>
            </a:r>
            <a:r>
              <a:rPr lang="ja-JP" altLang="en-US" b="1" dirty="0" err="1">
                <a:solidFill>
                  <a:schemeClr val="tx1"/>
                </a:solidFill>
                <a:latin typeface="ＭＳ Ｐゴシック" panose="020B0600070205080204" pitchFamily="50" charset="-128"/>
              </a:rPr>
              <a:t>つの</a:t>
            </a:r>
            <a:r>
              <a:rPr lang="ja-JP" altLang="en-US" b="1" dirty="0">
                <a:solidFill>
                  <a:schemeClr val="tx1"/>
                </a:solidFill>
                <a:latin typeface="ＭＳ Ｐゴシック" panose="020B0600070205080204" pitchFamily="50" charset="-128"/>
              </a:rPr>
              <a:t>取組み</a:t>
            </a:r>
            <a:endParaRPr lang="en-US" altLang="ja-JP" b="1" dirty="0">
              <a:solidFill>
                <a:schemeClr val="tx1"/>
              </a:solidFill>
              <a:latin typeface="ＭＳ Ｐゴシック" panose="020B0600070205080204" pitchFamily="50" charset="-128"/>
            </a:endParaRPr>
          </a:p>
          <a:p>
            <a:pPr eaLnBrk="1" hangingPunct="1">
              <a:defRPr/>
            </a:pPr>
            <a:r>
              <a:rPr lang="ja-JP" altLang="en-US" sz="1600" b="1" dirty="0" smtClean="0">
                <a:solidFill>
                  <a:schemeClr val="tx1"/>
                </a:solidFill>
                <a:latin typeface="ＭＳ Ｐゴシック" panose="020B0600070205080204" pitchFamily="50" charset="-128"/>
              </a:rPr>
              <a:t>（１</a:t>
            </a:r>
            <a:r>
              <a:rPr lang="ja-JP" altLang="en-US" sz="1600" b="1" dirty="0">
                <a:solidFill>
                  <a:schemeClr val="tx1"/>
                </a:solidFill>
                <a:latin typeface="ＭＳ Ｐゴシック" panose="020B0600070205080204" pitchFamily="50" charset="-128"/>
              </a:rPr>
              <a:t>）</a:t>
            </a:r>
            <a:r>
              <a:rPr lang="ja-JP" altLang="en-US" sz="1600" b="1" dirty="0" smtClean="0">
                <a:solidFill>
                  <a:schemeClr val="tx1"/>
                </a:solidFill>
                <a:latin typeface="ＭＳ Ｐゴシック" panose="020B0600070205080204" pitchFamily="50" charset="-128"/>
              </a:rPr>
              <a:t>国際</a:t>
            </a:r>
            <a:r>
              <a:rPr lang="ja-JP" altLang="en-US" sz="1600" b="1" dirty="0">
                <a:solidFill>
                  <a:schemeClr val="tx1"/>
                </a:solidFill>
                <a:latin typeface="ＭＳ Ｐゴシック" panose="020B0600070205080204" pitchFamily="50" charset="-128"/>
              </a:rPr>
              <a:t>会議の特性に応じた戦略的誘致推進</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①医学系国際学術会議</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これまで構築してきた医学系キーパーソンとのネットワークを</a:t>
            </a:r>
            <a:r>
              <a:rPr lang="ja-JP" altLang="en-US" sz="1600" b="1" dirty="0" smtClean="0">
                <a:solidFill>
                  <a:schemeClr val="tx1"/>
                </a:solidFill>
                <a:latin typeface="ＭＳ Ｐゴシック" panose="020B0600070205080204" pitchFamily="50" charset="-128"/>
              </a:rPr>
              <a:t>強化</a:t>
            </a:r>
            <a:endParaRPr lang="en-US" altLang="ja-JP" sz="1600" b="1" dirty="0" smtClean="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ja-JP" altLang="en-US" sz="1600" b="1" dirty="0" smtClean="0">
                <a:solidFill>
                  <a:schemeClr val="tx1"/>
                </a:solidFill>
                <a:latin typeface="ＭＳ Ｐゴシック" panose="020B0600070205080204" pitchFamily="50" charset="-128"/>
              </a:rPr>
              <a:t>　　　　　　幅広い</a:t>
            </a:r>
            <a:r>
              <a:rPr lang="ja-JP" altLang="en-US" sz="1600" b="1" dirty="0">
                <a:solidFill>
                  <a:schemeClr val="tx1"/>
                </a:solidFill>
                <a:latin typeface="ＭＳ Ｐゴシック" panose="020B0600070205080204" pitchFamily="50" charset="-128"/>
              </a:rPr>
              <a:t>教育・研究</a:t>
            </a:r>
            <a:r>
              <a:rPr lang="ja-JP" altLang="en-US" sz="1600" b="1" dirty="0" smtClean="0">
                <a:solidFill>
                  <a:schemeClr val="tx1"/>
                </a:solidFill>
                <a:latin typeface="ＭＳ Ｐゴシック" panose="020B0600070205080204" pitchFamily="50" charset="-128"/>
              </a:rPr>
              <a:t>機関の</a:t>
            </a:r>
            <a:r>
              <a:rPr lang="ja-JP" altLang="en-US" sz="1600" b="1" dirty="0">
                <a:solidFill>
                  <a:schemeClr val="tx1"/>
                </a:solidFill>
                <a:latin typeface="ＭＳ Ｐゴシック" panose="020B0600070205080204" pitchFamily="50" charset="-128"/>
              </a:rPr>
              <a:t>臨床・基礎医学部門のキーパーソンにもネットワークを拡大し</a:t>
            </a:r>
            <a:r>
              <a:rPr lang="ja-JP" altLang="en-US" sz="1600" b="1" dirty="0" smtClean="0">
                <a:solidFill>
                  <a:schemeClr val="tx1"/>
                </a:solidFill>
                <a:latin typeface="ＭＳ Ｐゴシック" panose="020B0600070205080204" pitchFamily="50" charset="-128"/>
              </a:rPr>
              <a:t>、</a:t>
            </a:r>
            <a:endParaRPr lang="en-US" altLang="ja-JP" sz="1600" b="1" dirty="0" smtClean="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ja-JP" altLang="en-US" sz="1600" b="1" dirty="0" smtClean="0">
                <a:solidFill>
                  <a:schemeClr val="tx1"/>
                </a:solidFill>
                <a:latin typeface="ＭＳ Ｐゴシック" panose="020B0600070205080204" pitchFamily="50" charset="-128"/>
              </a:rPr>
              <a:t>　　　　　　誘致</a:t>
            </a:r>
            <a:r>
              <a:rPr lang="ja-JP" altLang="en-US" sz="1600" b="1" dirty="0">
                <a:solidFill>
                  <a:schemeClr val="tx1"/>
                </a:solidFill>
                <a:latin typeface="ＭＳ Ｐゴシック" panose="020B0600070205080204" pitchFamily="50" charset="-128"/>
              </a:rPr>
              <a:t>件数を</a:t>
            </a:r>
            <a:r>
              <a:rPr lang="ja-JP" altLang="en-US" sz="1600" b="1" dirty="0" smtClean="0">
                <a:solidFill>
                  <a:schemeClr val="tx1"/>
                </a:solidFill>
                <a:latin typeface="ＭＳ Ｐゴシック" panose="020B0600070205080204" pitchFamily="50" charset="-128"/>
              </a:rPr>
              <a:t>伸長</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②自然科学系国際学術会議</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en-US" altLang="ja-JP" sz="1600" b="1" dirty="0">
                <a:solidFill>
                  <a:schemeClr val="tx1"/>
                </a:solidFill>
                <a:latin typeface="ＭＳ Ｐゴシック" panose="020B0600070205080204" pitchFamily="50" charset="-128"/>
              </a:rPr>
              <a:t>ⅰ</a:t>
            </a:r>
            <a:r>
              <a:rPr lang="ja-JP" altLang="en-US" sz="1600" b="1" dirty="0">
                <a:solidFill>
                  <a:schemeClr val="tx1"/>
                </a:solidFill>
                <a:latin typeface="ＭＳ Ｐゴシック" panose="020B0600070205080204" pitchFamily="50" charset="-128"/>
              </a:rPr>
              <a:t>自然科学系国際会議誘致のためのアドバイザー</a:t>
            </a:r>
            <a:r>
              <a:rPr lang="ja-JP" altLang="en-US" sz="1600" b="1" dirty="0" smtClean="0">
                <a:solidFill>
                  <a:schemeClr val="tx1"/>
                </a:solidFill>
                <a:latin typeface="ＭＳ Ｐゴシック" panose="020B0600070205080204" pitchFamily="50" charset="-128"/>
              </a:rPr>
              <a:t>会議を設置し</a:t>
            </a:r>
            <a:r>
              <a:rPr lang="ja-JP" altLang="en-US" sz="1600" b="1" dirty="0">
                <a:solidFill>
                  <a:schemeClr val="tx1"/>
                </a:solidFill>
                <a:latin typeface="ＭＳ Ｐゴシック" panose="020B0600070205080204" pitchFamily="50" charset="-128"/>
              </a:rPr>
              <a:t>（</a:t>
            </a:r>
            <a:r>
              <a:rPr lang="en-US" altLang="ja-JP" sz="1600" b="1" dirty="0">
                <a:solidFill>
                  <a:schemeClr val="tx1"/>
                </a:solidFill>
                <a:latin typeface="ＭＳ Ｐゴシック" panose="020B0600070205080204" pitchFamily="50" charset="-128"/>
              </a:rPr>
              <a:t>2018.1</a:t>
            </a:r>
            <a:r>
              <a:rPr lang="ja-JP" altLang="en-US" sz="1600" b="1" dirty="0" smtClean="0">
                <a:solidFill>
                  <a:schemeClr val="tx1"/>
                </a:solidFill>
                <a:latin typeface="ＭＳ Ｐゴシック" panose="020B0600070205080204" pitchFamily="50" charset="-128"/>
              </a:rPr>
              <a:t>）助言・提言をいただく</a:t>
            </a:r>
            <a:r>
              <a:rPr lang="ja-JP" altLang="en-US" sz="1600" b="1" dirty="0">
                <a:solidFill>
                  <a:schemeClr val="tx1"/>
                </a:solidFill>
                <a:latin typeface="ＭＳ Ｐゴシック" panose="020B0600070205080204" pitchFamily="50" charset="-128"/>
              </a:rPr>
              <a:t>　　　　　　　　　　　　　</a:t>
            </a:r>
            <a:r>
              <a:rPr lang="ja-JP" altLang="en-US" sz="1600" b="1" dirty="0" smtClean="0">
                <a:solidFill>
                  <a:schemeClr val="tx1"/>
                </a:solidFill>
                <a:latin typeface="ＭＳ Ｐゴシック" panose="020B0600070205080204" pitchFamily="50" charset="-128"/>
              </a:rPr>
              <a:t>      </a:t>
            </a:r>
            <a:endParaRPr lang="en-US" altLang="ja-JP" sz="1600" b="1" dirty="0" smtClean="0">
              <a:solidFill>
                <a:schemeClr val="tx1"/>
              </a:solidFill>
              <a:latin typeface="ＭＳ Ｐゴシック" panose="020B0600070205080204" pitchFamily="50" charset="-128"/>
            </a:endParaRPr>
          </a:p>
          <a:p>
            <a:pPr eaLnBrk="1" hangingPunct="1">
              <a:defRPr/>
            </a:pPr>
            <a:r>
              <a:rPr lang="en-US" altLang="ja-JP" sz="1600" b="1" dirty="0">
                <a:solidFill>
                  <a:schemeClr val="tx1"/>
                </a:solidFill>
                <a:latin typeface="ＭＳ Ｐゴシック" panose="020B0600070205080204" pitchFamily="50" charset="-128"/>
              </a:rPr>
              <a:t> </a:t>
            </a:r>
            <a:r>
              <a:rPr lang="en-US" altLang="ja-JP" sz="1600" b="1" dirty="0" smtClean="0">
                <a:solidFill>
                  <a:schemeClr val="tx1"/>
                </a:solidFill>
                <a:latin typeface="ＭＳ Ｐゴシック" panose="020B0600070205080204" pitchFamily="50" charset="-128"/>
              </a:rPr>
              <a:t>             </a:t>
            </a:r>
            <a:r>
              <a:rPr lang="ja-JP" altLang="en-US" sz="1600" b="1" dirty="0" smtClean="0">
                <a:solidFill>
                  <a:schemeClr val="tx1"/>
                </a:solidFill>
                <a:latin typeface="ＭＳ Ｐゴシック" panose="020B0600070205080204" pitchFamily="50" charset="-128"/>
              </a:rPr>
              <a:t>（</a:t>
            </a:r>
            <a:r>
              <a:rPr lang="ja-JP" altLang="en-US" sz="1600" b="1" dirty="0">
                <a:solidFill>
                  <a:schemeClr val="tx1"/>
                </a:solidFill>
                <a:latin typeface="ＭＳ Ｐゴシック" panose="020B0600070205080204" pitchFamily="50" charset="-128"/>
              </a:rPr>
              <a:t>大阪大学、大阪府立大学、大阪市立大学の理工系学研究科長</a:t>
            </a:r>
            <a:r>
              <a:rPr lang="en-US" altLang="ja-JP" sz="1600" b="1" dirty="0">
                <a:solidFill>
                  <a:schemeClr val="tx1"/>
                </a:solidFill>
                <a:latin typeface="ＭＳ Ｐゴシック" panose="020B0600070205080204" pitchFamily="50" charset="-128"/>
              </a:rPr>
              <a:t>8</a:t>
            </a:r>
            <a:r>
              <a:rPr lang="ja-JP" altLang="en-US" sz="1600" b="1" dirty="0">
                <a:solidFill>
                  <a:schemeClr val="tx1"/>
                </a:solidFill>
                <a:latin typeface="ＭＳ Ｐゴシック" panose="020B0600070205080204" pitchFamily="50" charset="-128"/>
              </a:rPr>
              <a:t>名がご就任）</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en-US" altLang="ja-JP" sz="1600" b="1" dirty="0">
                <a:solidFill>
                  <a:schemeClr val="tx1"/>
                </a:solidFill>
                <a:latin typeface="ＭＳ Ｐゴシック" panose="020B0600070205080204" pitchFamily="50" charset="-128"/>
              </a:rPr>
              <a:t>ⅱ</a:t>
            </a:r>
            <a:r>
              <a:rPr lang="ja-JP" altLang="en-US" sz="1600" b="1" dirty="0">
                <a:solidFill>
                  <a:schemeClr val="tx1"/>
                </a:solidFill>
                <a:latin typeface="ＭＳ Ｐゴシック" panose="020B0600070205080204" pitchFamily="50" charset="-128"/>
              </a:rPr>
              <a:t>府内主要私立大学の理工系学部トップセールス（</a:t>
            </a:r>
            <a:r>
              <a:rPr lang="en-US" altLang="ja-JP" sz="1600" b="1" dirty="0">
                <a:solidFill>
                  <a:schemeClr val="tx1"/>
                </a:solidFill>
                <a:latin typeface="ＭＳ Ｐゴシック" panose="020B0600070205080204" pitchFamily="50" charset="-128"/>
              </a:rPr>
              <a:t>2017</a:t>
            </a:r>
            <a:r>
              <a:rPr lang="ja-JP" altLang="en-US" sz="1600" b="1" dirty="0">
                <a:solidFill>
                  <a:schemeClr val="tx1"/>
                </a:solidFill>
                <a:latin typeface="ＭＳ Ｐゴシック" panose="020B0600070205080204" pitchFamily="50" charset="-128"/>
              </a:rPr>
              <a:t>年度～）</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③政府・国際機関主催の国際会議</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en-US" altLang="ja-JP" sz="1600" b="1" dirty="0">
                <a:solidFill>
                  <a:schemeClr val="tx1"/>
                </a:solidFill>
                <a:latin typeface="ＭＳ Ｐゴシック" panose="020B0600070205080204" pitchFamily="50" charset="-128"/>
              </a:rPr>
              <a:t>ⅰ</a:t>
            </a:r>
            <a:r>
              <a:rPr lang="ja-JP" altLang="en-US" sz="1600" b="1" dirty="0">
                <a:solidFill>
                  <a:schemeClr val="tx1"/>
                </a:solidFill>
                <a:latin typeface="ＭＳ Ｐゴシック" panose="020B0600070205080204" pitchFamily="50" charset="-128"/>
              </a:rPr>
              <a:t>大阪府・市・経済団体及び大阪観光局等「オール大阪」で誘致を</a:t>
            </a:r>
            <a:r>
              <a:rPr lang="ja-JP" altLang="en-US" sz="1600" b="1" dirty="0" smtClean="0">
                <a:solidFill>
                  <a:schemeClr val="tx1"/>
                </a:solidFill>
                <a:latin typeface="ＭＳ Ｐゴシック" panose="020B0600070205080204" pitchFamily="50" charset="-128"/>
              </a:rPr>
              <a:t>進める</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en-US" altLang="ja-JP" sz="1600" b="1" dirty="0">
                <a:solidFill>
                  <a:schemeClr val="tx1"/>
                </a:solidFill>
                <a:latin typeface="ＭＳ Ｐゴシック" panose="020B0600070205080204" pitchFamily="50" charset="-128"/>
              </a:rPr>
              <a:t>ⅱ</a:t>
            </a:r>
            <a:r>
              <a:rPr lang="ja-JP" altLang="en-US" sz="1600" b="1" dirty="0">
                <a:solidFill>
                  <a:schemeClr val="tx1"/>
                </a:solidFill>
                <a:latin typeface="ＭＳ Ｐゴシック" panose="020B0600070205080204" pitchFamily="50" charset="-128"/>
              </a:rPr>
              <a:t>コア</a:t>
            </a:r>
            <a:r>
              <a:rPr lang="en-US" altLang="ja-JP" sz="1600" b="1" dirty="0">
                <a:solidFill>
                  <a:schemeClr val="tx1"/>
                </a:solidFill>
                <a:latin typeface="ＭＳ Ｐゴシック" panose="020B0600070205080204" pitchFamily="50" charset="-128"/>
              </a:rPr>
              <a:t>PCO</a:t>
            </a:r>
            <a:r>
              <a:rPr lang="ja-JP" altLang="en-US" sz="1600" b="1" dirty="0">
                <a:solidFill>
                  <a:schemeClr val="tx1"/>
                </a:solidFill>
                <a:latin typeface="ＭＳ Ｐゴシック" panose="020B0600070205080204" pitchFamily="50" charset="-128"/>
              </a:rPr>
              <a:t>等との個別のパートナーシップにより、効果的な誘致を</a:t>
            </a:r>
            <a:r>
              <a:rPr lang="ja-JP" altLang="en-US" sz="1600" b="1" dirty="0" smtClean="0">
                <a:solidFill>
                  <a:schemeClr val="tx1"/>
                </a:solidFill>
                <a:latin typeface="ＭＳ Ｐゴシック" panose="020B0600070205080204" pitchFamily="50" charset="-128"/>
              </a:rPr>
              <a:t>行う（新）</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smtClean="0">
                <a:solidFill>
                  <a:schemeClr val="tx1"/>
                </a:solidFill>
                <a:latin typeface="ＭＳ Ｐゴシック" panose="020B0600070205080204" pitchFamily="50" charset="-128"/>
              </a:rPr>
              <a:t>（２</a:t>
            </a:r>
            <a:r>
              <a:rPr lang="ja-JP" altLang="en-US" sz="1600" b="1" dirty="0">
                <a:solidFill>
                  <a:schemeClr val="tx1"/>
                </a:solidFill>
                <a:latin typeface="ＭＳ Ｐゴシック" panose="020B0600070205080204" pitchFamily="50" charset="-128"/>
              </a:rPr>
              <a:t>）</a:t>
            </a:r>
            <a:r>
              <a:rPr lang="ja-JP" altLang="en-US" sz="1600" b="1" dirty="0" smtClean="0">
                <a:solidFill>
                  <a:schemeClr val="tx1"/>
                </a:solidFill>
                <a:latin typeface="ＭＳ Ｐゴシック" panose="020B0600070205080204" pitchFamily="50" charset="-128"/>
              </a:rPr>
              <a:t>データ</a:t>
            </a:r>
            <a:r>
              <a:rPr lang="ja-JP" altLang="en-US" sz="1600" b="1" dirty="0">
                <a:solidFill>
                  <a:schemeClr val="tx1"/>
                </a:solidFill>
                <a:latin typeface="ＭＳ Ｐゴシック" panose="020B0600070205080204" pitchFamily="50" charset="-128"/>
              </a:rPr>
              <a:t>に基づく特性に応じたマーケティング戦略の推進</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①長い蓄積に基づくマーケティングの展開</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医学系学会のキーパーソン情報、アドバイザーからの自然科学系学会の情報等を</a:t>
            </a:r>
            <a:r>
              <a:rPr lang="ja-JP" altLang="en-US" sz="1600" b="1" dirty="0" smtClean="0">
                <a:solidFill>
                  <a:schemeClr val="tx1"/>
                </a:solidFill>
                <a:latin typeface="ＭＳ Ｐゴシック" panose="020B0600070205080204" pitchFamily="50" charset="-128"/>
              </a:rPr>
              <a:t>活用</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政府系会議についてはコア</a:t>
            </a:r>
            <a:r>
              <a:rPr lang="en-US" altLang="ja-JP" sz="1600" b="1" dirty="0">
                <a:solidFill>
                  <a:schemeClr val="tx1"/>
                </a:solidFill>
                <a:latin typeface="ＭＳ Ｐゴシック" panose="020B0600070205080204" pitchFamily="50" charset="-128"/>
              </a:rPr>
              <a:t>PCO</a:t>
            </a:r>
            <a:r>
              <a:rPr lang="ja-JP" altLang="en-US" sz="1600" b="1" dirty="0">
                <a:solidFill>
                  <a:schemeClr val="tx1"/>
                </a:solidFill>
                <a:latin typeface="ＭＳ Ｐゴシック" panose="020B0600070205080204" pitchFamily="50" charset="-128"/>
              </a:rPr>
              <a:t>等からの情報を収集分析して戦略的なマーケティングを</a:t>
            </a:r>
            <a:r>
              <a:rPr lang="ja-JP" altLang="en-US" sz="1600" b="1" dirty="0" smtClean="0">
                <a:solidFill>
                  <a:schemeClr val="tx1"/>
                </a:solidFill>
                <a:latin typeface="ＭＳ Ｐゴシック" panose="020B0600070205080204" pitchFamily="50" charset="-128"/>
              </a:rPr>
              <a:t>展開</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②キーパーソンサポートシステム</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国際会議の開催に影響力のあるキーパーソンにかかるデータベースを作成し、ポイントを</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絞った的確な営業を</a:t>
            </a:r>
            <a:r>
              <a:rPr lang="ja-JP" altLang="en-US" sz="1600" b="1" dirty="0" smtClean="0">
                <a:solidFill>
                  <a:schemeClr val="tx1"/>
                </a:solidFill>
                <a:latin typeface="ＭＳ Ｐゴシック" panose="020B0600070205080204" pitchFamily="50" charset="-128"/>
              </a:rPr>
              <a:t>実施（新）</a:t>
            </a:r>
            <a:endParaRPr lang="en-US" altLang="ja-JP" sz="1600" b="1" dirty="0">
              <a:solidFill>
                <a:schemeClr val="tx1"/>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smtClean="0">
                <a:solidFill>
                  <a:prstClr val="black"/>
                </a:solidFill>
                <a:latin typeface="ＭＳ Ｐゴシック" panose="020B0600070205080204" pitchFamily="50" charset="-128"/>
              </a:rPr>
              <a:t>（３</a:t>
            </a:r>
            <a:r>
              <a:rPr lang="ja-JP" altLang="en-US" sz="1600" b="1" dirty="0">
                <a:solidFill>
                  <a:prstClr val="black"/>
                </a:solidFill>
                <a:latin typeface="ＭＳ Ｐゴシック" panose="020B0600070205080204" pitchFamily="50" charset="-128"/>
              </a:rPr>
              <a:t>）</a:t>
            </a:r>
            <a:r>
              <a:rPr lang="ja-JP" altLang="en-US" sz="1600" b="1" dirty="0" smtClean="0">
                <a:solidFill>
                  <a:prstClr val="black"/>
                </a:solidFill>
                <a:latin typeface="ＭＳ Ｐゴシック" panose="020B0600070205080204" pitchFamily="50" charset="-128"/>
              </a:rPr>
              <a:t>「</a:t>
            </a:r>
            <a:r>
              <a:rPr lang="ja-JP" altLang="en-US" sz="1600" b="1" dirty="0">
                <a:solidFill>
                  <a:prstClr val="black"/>
                </a:solidFill>
                <a:latin typeface="ＭＳ Ｐゴシック" panose="020B0600070205080204" pitchFamily="50" charset="-128"/>
              </a:rPr>
              <a:t>中之島ＭＩＣＥアライアンス」など地域一体での国際会議誘致推進の取組み</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中之島の主要</a:t>
            </a:r>
            <a:r>
              <a:rPr lang="en-US" altLang="ja-JP" sz="1600" b="1" dirty="0">
                <a:solidFill>
                  <a:prstClr val="black"/>
                </a:solidFill>
                <a:latin typeface="ＭＳ Ｐゴシック" panose="020B0600070205080204" pitchFamily="50" charset="-128"/>
              </a:rPr>
              <a:t>3</a:t>
            </a:r>
            <a:r>
              <a:rPr lang="ja-JP" altLang="en-US" sz="1600" b="1" dirty="0">
                <a:solidFill>
                  <a:prstClr val="black"/>
                </a:solidFill>
                <a:latin typeface="ＭＳ Ｐゴシック" panose="020B0600070205080204" pitchFamily="50" charset="-128"/>
              </a:rPr>
              <a:t>施設（中之島公会堂、堂島リバーフォーラム、当社）で</a:t>
            </a:r>
            <a:r>
              <a:rPr lang="en-US" altLang="ja-JP" sz="1600" b="1" dirty="0">
                <a:solidFill>
                  <a:prstClr val="black"/>
                </a:solidFill>
                <a:latin typeface="ＭＳ Ｐゴシック" panose="020B0600070205080204" pitchFamily="50" charset="-128"/>
              </a:rPr>
              <a:t>2018</a:t>
            </a:r>
            <a:r>
              <a:rPr lang="ja-JP" altLang="en-US" sz="1600" b="1" dirty="0">
                <a:solidFill>
                  <a:prstClr val="black"/>
                </a:solidFill>
                <a:latin typeface="ＭＳ Ｐゴシック" panose="020B0600070205080204" pitchFamily="50" charset="-128"/>
              </a:rPr>
              <a:t>年</a:t>
            </a:r>
            <a:r>
              <a:rPr lang="en-US" altLang="ja-JP" sz="1600" b="1" dirty="0">
                <a:solidFill>
                  <a:prstClr val="black"/>
                </a:solidFill>
                <a:latin typeface="ＭＳ Ｐゴシック" panose="020B0600070205080204" pitchFamily="50" charset="-128"/>
              </a:rPr>
              <a:t>3</a:t>
            </a:r>
            <a:r>
              <a:rPr lang="ja-JP" altLang="en-US" sz="1600" b="1" dirty="0">
                <a:solidFill>
                  <a:prstClr val="black"/>
                </a:solidFill>
                <a:latin typeface="ＭＳ Ｐゴシック" panose="020B0600070205080204" pitchFamily="50" charset="-128"/>
              </a:rPr>
              <a:t>月</a:t>
            </a:r>
            <a:r>
              <a:rPr lang="ja-JP" altLang="en-US" sz="1600" b="1" dirty="0" smtClean="0">
                <a:solidFill>
                  <a:prstClr val="black"/>
                </a:solidFill>
                <a:latin typeface="ＭＳ Ｐゴシック" panose="020B0600070205080204" pitchFamily="50" charset="-128"/>
              </a:rPr>
              <a:t>新設</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さらに、関係企業等と「中之島</a:t>
            </a:r>
            <a:r>
              <a:rPr lang="en-US" altLang="ja-JP" sz="1600" b="1" dirty="0">
                <a:solidFill>
                  <a:prstClr val="black"/>
                </a:solidFill>
                <a:latin typeface="ＭＳ Ｐゴシック" panose="020B0600070205080204" pitchFamily="50" charset="-128"/>
              </a:rPr>
              <a:t>MICE</a:t>
            </a:r>
            <a:r>
              <a:rPr lang="ja-JP" altLang="en-US" sz="1600" b="1" dirty="0">
                <a:solidFill>
                  <a:prstClr val="black"/>
                </a:solidFill>
                <a:latin typeface="ＭＳ Ｐゴシック" panose="020B0600070205080204" pitchFamily="50" charset="-128"/>
              </a:rPr>
              <a:t>クラスター」を形成、国際会議の誘致協力と併せて、</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中之島ブランドの向上を</a:t>
            </a:r>
            <a:r>
              <a:rPr lang="ja-JP" altLang="en-US" sz="1600" b="1" dirty="0" smtClean="0">
                <a:solidFill>
                  <a:prstClr val="black"/>
                </a:solidFill>
                <a:latin typeface="ＭＳ Ｐゴシック" panose="020B0600070205080204" pitchFamily="50" charset="-128"/>
              </a:rPr>
              <a:t>図る</a:t>
            </a:r>
            <a:endParaRPr lang="en-US" altLang="ja-JP" sz="1600" b="1" dirty="0">
              <a:solidFill>
                <a:prstClr val="black"/>
              </a:solidFill>
              <a:latin typeface="ＭＳ Ｐゴシック" panose="020B0600070205080204" pitchFamily="50" charset="-128"/>
            </a:endParaRPr>
          </a:p>
          <a:p>
            <a:pPr eaLnBrk="1" hangingPunct="1">
              <a:defRPr/>
            </a:pPr>
            <a:endParaRPr lang="en-US" altLang="ja-JP" sz="1600" b="1" dirty="0">
              <a:solidFill>
                <a:prstClr val="black"/>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p:txBody>
      </p:sp>
      <p:sp>
        <p:nvSpPr>
          <p:cNvPr id="17412"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7</a:t>
            </a:r>
            <a:endParaRPr lang="ja-JP" altLang="en-US" sz="1800"/>
          </a:p>
        </p:txBody>
      </p:sp>
      <p:sp>
        <p:nvSpPr>
          <p:cNvPr id="3" name="テキスト ボックス 2"/>
          <p:cNvSpPr txBox="1"/>
          <p:nvPr/>
        </p:nvSpPr>
        <p:spPr>
          <a:xfrm>
            <a:off x="7243763" y="35083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2/4</a:t>
            </a:r>
            <a:endParaRPr lang="ja-JP" altLang="en-US" sz="1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rgbClr val="0390D7"/>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3089</Words>
  <Application>Microsoft Office PowerPoint</Application>
  <PresentationFormat>画面に合わせる (4:3)</PresentationFormat>
  <Paragraphs>1489</Paragraphs>
  <Slides>43</Slides>
  <Notes>29</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43</vt:i4>
      </vt:variant>
    </vt:vector>
  </HeadingPairs>
  <TitlesOfParts>
    <vt:vector size="58" baseType="lpstr">
      <vt:lpstr>HGPｺﾞｼｯｸM</vt:lpstr>
      <vt:lpstr>HGｺﾞｼｯｸM</vt:lpstr>
      <vt:lpstr>HG丸ｺﾞｼｯｸM-PRO</vt:lpstr>
      <vt:lpstr>Meiryo UI</vt:lpstr>
      <vt:lpstr>ＭＳ Ｐゴシック</vt:lpstr>
      <vt:lpstr>ＭＳ 明朝</vt:lpstr>
      <vt:lpstr>メイリオ</vt:lpstr>
      <vt:lpstr>Arial</vt:lpstr>
      <vt:lpstr>Calibri</vt:lpstr>
      <vt:lpstr>Calibri Light</vt:lpstr>
      <vt:lpstr>Century</vt:lpstr>
      <vt:lpstr>Segoe UI Emoji</vt:lpstr>
      <vt:lpstr>Times New Roman</vt:lpstr>
      <vt:lpstr>Office ​​テーマ</vt:lpstr>
      <vt:lpstr>ワークシート</vt:lpstr>
      <vt:lpstr>株式会社大阪国際会議場中長期経営計画 2019－2028 （案）</vt:lpstr>
      <vt:lpstr>中長期経営計画の目次</vt:lpstr>
      <vt:lpstr>1．はじめに</vt:lpstr>
      <vt:lpstr>２．中長期経営計画の位置づけ</vt:lpstr>
      <vt:lpstr>PowerPoint プレゼンテーション</vt:lpstr>
      <vt:lpstr>PowerPoint プレゼンテーション</vt:lpstr>
      <vt:lpstr>4-①．国際会議の誘致強化</vt:lpstr>
      <vt:lpstr>4-①．国際会議の誘致強化</vt:lpstr>
      <vt:lpstr>4-①．国際会議の誘致強化</vt:lpstr>
      <vt:lpstr>4-①．国際会議の誘致強化</vt:lpstr>
      <vt:lpstr>4-①．国際会議の誘致強化</vt:lpstr>
      <vt:lpstr>4-①．国際会議の誘致強化（数値目標）</vt:lpstr>
      <vt:lpstr>4-②．収益の最大化と会社の持続的成長により大阪の発展に貢献</vt:lpstr>
      <vt:lpstr>4-②.収益の最大化と会社の持続的成長により大阪の発展に貢献</vt:lpstr>
      <vt:lpstr>4-②.収益の最大化と会社の持続的成長により大阪の発展に貢献</vt:lpstr>
      <vt:lpstr>4-②.収益の最大化と会社の持続的成長により大阪の発展に貢献</vt:lpstr>
      <vt:lpstr>4-②．収益の最大化と会社の持続的成長により 　　　大阪の発展に貢献（数値目標1/2）</vt:lpstr>
      <vt:lpstr>4-②．収益の最大化と会社の持続的成長により 　　　大阪の発展に貢献（数値目標2/2）</vt:lpstr>
      <vt:lpstr>４-③.快適で魅力あふれる大阪国際会議場を</vt:lpstr>
      <vt:lpstr>4-③.快適で魅力溢れる大阪国際会議場を</vt:lpstr>
      <vt:lpstr>4-③.快適で魅力溢れる大阪国際会議場を</vt:lpstr>
      <vt:lpstr>4-③.快適で魅力溢れる大阪国際会議場を</vt:lpstr>
      <vt:lpstr>4-③.快適で魅力溢れる大阪国際会議場を</vt:lpstr>
      <vt:lpstr>4-③.快適で魅力溢れる大阪国際会議場を</vt:lpstr>
      <vt:lpstr>４-④お客様の安全安心を第一に</vt:lpstr>
      <vt:lpstr>４-④.お客様の安全安心を第一に</vt:lpstr>
      <vt:lpstr>4-④．お客様の安全安心を第一に</vt:lpstr>
      <vt:lpstr>4-④．お客様の安全安心を第一に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6-1. 収支計画</vt:lpstr>
      <vt:lpstr>PowerPoint プレゼンテーション</vt:lpstr>
      <vt:lpstr>PowerPoint プレゼンテーション</vt:lpstr>
      <vt:lpstr>PowerPoint プレゼンテーション</vt:lpstr>
      <vt:lpstr>PowerPoint プレゼンテーション</vt:lpstr>
      <vt:lpstr> 【参考2】新設増設が続くＭＩＣＥ施設</vt:lpstr>
      <vt:lpstr> 【参考3】『大阪におけるＭＩＣＥ推進方針』（2017年3月策定）の抜粋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2019-05-29T06:32:36Z</dcterms:created>
  <dcterms:modified xsi:type="dcterms:W3CDTF">2019-05-29T06:33:57Z</dcterms:modified>
</cp:coreProperties>
</file>