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56" r:id="rId2"/>
    <p:sldId id="257" r:id="rId3"/>
    <p:sldId id="258" r:id="rId4"/>
    <p:sldId id="264" r:id="rId5"/>
    <p:sldId id="260" r:id="rId6"/>
    <p:sldId id="262" r:id="rId7"/>
    <p:sldId id="266" r:id="rId8"/>
    <p:sldId id="265" r:id="rId9"/>
    <p:sldId id="261" r:id="rId10"/>
    <p:sldId id="268" r:id="rId11"/>
    <p:sldId id="270" r:id="rId12"/>
    <p:sldId id="269" r:id="rId13"/>
    <p:sldId id="271" r:id="rId14"/>
    <p:sldId id="272" r:id="rId15"/>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BDB"/>
    <a:srgbClr val="E5E3E3"/>
    <a:srgbClr val="CAC8C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173" autoAdjust="0"/>
  </p:normalViewPr>
  <p:slideViewPr>
    <p:cSldViewPr snapToGrid="0">
      <p:cViewPr varScale="1">
        <p:scale>
          <a:sx n="69" d="100"/>
          <a:sy n="69" d="100"/>
        </p:scale>
        <p:origin x="123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ea"/>
                <a:ea typeface="+mn-ea"/>
                <a:cs typeface="+mj-cs"/>
              </a:defRPr>
            </a:pPr>
            <a:r>
              <a:rPr lang="ja-JP" sz="1000" dirty="0">
                <a:latin typeface="+mn-ea"/>
                <a:ea typeface="+mn-ea"/>
              </a:rPr>
              <a:t>一世帯当たりの年間支出額</a:t>
            </a:r>
          </a:p>
        </c:rich>
      </c:tx>
      <c:layout>
        <c:manualLayout>
          <c:xMode val="edge"/>
          <c:yMode val="edge"/>
          <c:x val="0.31766629259819751"/>
          <c:y val="0"/>
        </c:manualLayout>
      </c:layout>
      <c:overlay val="0"/>
      <c:spPr>
        <a:noFill/>
        <a:ln>
          <a:noFill/>
        </a:ln>
        <a:effectLst/>
      </c:spPr>
      <c:txPr>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ea"/>
              <a:ea typeface="+mn-ea"/>
              <a:cs typeface="+mj-cs"/>
            </a:defRPr>
          </a:pPr>
          <a:endParaRPr lang="ja-JP"/>
        </a:p>
      </c:txPr>
    </c:title>
    <c:autoTitleDeleted val="0"/>
    <c:plotArea>
      <c:layout>
        <c:manualLayout>
          <c:layoutTarget val="inner"/>
          <c:xMode val="edge"/>
          <c:yMode val="edge"/>
          <c:x val="0.1396050235328149"/>
          <c:y val="0.11596935628824735"/>
          <c:w val="0.82138577655573031"/>
          <c:h val="0.65976440346457677"/>
        </c:manualLayout>
      </c:layout>
      <c:lineChart>
        <c:grouping val="standard"/>
        <c:varyColors val="0"/>
        <c:ser>
          <c:idx val="0"/>
          <c:order val="0"/>
          <c:spPr>
            <a:ln w="28575" cap="rnd">
              <a:solidFill>
                <a:schemeClr val="accent4">
                  <a:lumMod val="60000"/>
                  <a:lumOff val="40000"/>
                </a:schemeClr>
              </a:solidFill>
              <a:round/>
            </a:ln>
            <a:effectLst/>
          </c:spPr>
          <c:marker>
            <c:symbol val="circle"/>
            <c:size val="5"/>
            <c:spPr>
              <a:solidFill>
                <a:schemeClr val="accent4">
                  <a:lumMod val="75000"/>
                </a:schemeClr>
              </a:solidFill>
              <a:ln>
                <a:noFill/>
              </a:ln>
              <a:effectLst/>
            </c:spPr>
          </c:marker>
          <c:dLbls>
            <c:dLbl>
              <c:idx val="0"/>
              <c:layout>
                <c:manualLayout>
                  <c:x val="-5.9509259259259289E-2"/>
                  <c:y val="5.33140973458045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46B-4C6B-BC1E-B040BE1B1587}"/>
                </c:ext>
              </c:extLst>
            </c:dLbl>
            <c:dLbl>
              <c:idx val="1"/>
              <c:layout>
                <c:manualLayout>
                  <c:x val="-5.950925925925931E-2"/>
                  <c:y val="-3.10998901183859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46B-4C6B-BC1E-B040BE1B1587}"/>
                </c:ext>
              </c:extLst>
            </c:dLbl>
            <c:dLbl>
              <c:idx val="2"/>
              <c:layout>
                <c:manualLayout>
                  <c:x val="-7.1268518518518523E-2"/>
                  <c:y val="3.99855730093533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46B-4C6B-BC1E-B040BE1B1587}"/>
                </c:ext>
              </c:extLst>
            </c:dLbl>
            <c:dLbl>
              <c:idx val="3"/>
              <c:layout>
                <c:manualLayout>
                  <c:x val="-5.9509259259259262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46B-4C6B-BC1E-B040BE1B1587}"/>
                </c:ext>
              </c:extLst>
            </c:dLbl>
            <c:dLbl>
              <c:idx val="4"/>
              <c:layout>
                <c:manualLayout>
                  <c:x val="-5.9509259259259366E-2"/>
                  <c:y val="3.10998901183859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46B-4C6B-BC1E-B040BE1B1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Sheet1!$B$2:$F$2</c:f>
              <c:numCache>
                <c:formatCode>#,##0_);[Red]\(#,##0\)</c:formatCode>
                <c:ptCount val="5"/>
                <c:pt idx="0">
                  <c:v>9406</c:v>
                </c:pt>
                <c:pt idx="1">
                  <c:v>9707</c:v>
                </c:pt>
                <c:pt idx="2">
                  <c:v>9616</c:v>
                </c:pt>
                <c:pt idx="3">
                  <c:v>9317</c:v>
                </c:pt>
                <c:pt idx="4">
                  <c:v>8757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H25</c:v>
                      </c:pt>
                      <c:pt idx="1">
                        <c:v>H26</c:v>
                      </c:pt>
                      <c:pt idx="2">
                        <c:v>H27</c:v>
                      </c:pt>
                      <c:pt idx="3">
                        <c:v>H28</c:v>
                      </c:pt>
                      <c:pt idx="4">
                        <c:v>H29</c:v>
                      </c:pt>
                    </c:strCache>
                  </c:strRef>
                </c15:cat>
              </c15:filteredCategoryTitle>
            </c:ext>
            <c:ext xmlns:c16="http://schemas.microsoft.com/office/drawing/2014/chart" uri="{C3380CC4-5D6E-409C-BE32-E72D297353CC}">
              <c16:uniqueId val="{00000000-B265-485E-B73C-74A5DF0514B8}"/>
            </c:ext>
          </c:extLst>
        </c:ser>
        <c:ser>
          <c:idx val="1"/>
          <c:order val="1"/>
          <c:spPr>
            <a:ln w="28575" cap="rnd">
              <a:solidFill>
                <a:schemeClr val="accent5">
                  <a:lumMod val="60000"/>
                  <a:lumOff val="40000"/>
                </a:schemeClr>
              </a:solidFill>
              <a:round/>
            </a:ln>
            <a:effectLst/>
          </c:spPr>
          <c:marker>
            <c:symbol val="circle"/>
            <c:size val="5"/>
            <c:spPr>
              <a:solidFill>
                <a:schemeClr val="accent5">
                  <a:lumMod val="75000"/>
                </a:schemeClr>
              </a:solidFill>
              <a:ln>
                <a:noFill/>
              </a:ln>
              <a:effectLst/>
            </c:spPr>
          </c:marker>
          <c:dLbls>
            <c:dLbl>
              <c:idx val="0"/>
              <c:layout>
                <c:manualLayout>
                  <c:x val="-5.9509259259259289E-2"/>
                  <c:y val="2.66570486729021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46B-4C6B-BC1E-B040BE1B1587}"/>
                </c:ext>
              </c:extLst>
            </c:dLbl>
            <c:dLbl>
              <c:idx val="1"/>
              <c:layout>
                <c:manualLayout>
                  <c:x val="-5.6569444444444443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46B-4C6B-BC1E-B040BE1B1587}"/>
                </c:ext>
              </c:extLst>
            </c:dLbl>
            <c:dLbl>
              <c:idx val="2"/>
              <c:layout>
                <c:manualLayout>
                  <c:x val="-5.9509259259259262E-2"/>
                  <c:y val="6.21997802367718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6B-4C6B-BC1E-B040BE1B1587}"/>
                </c:ext>
              </c:extLst>
            </c:dLbl>
            <c:dLbl>
              <c:idx val="3"/>
              <c:layout>
                <c:manualLayout>
                  <c:x val="-6.6212037037037041E-2"/>
                  <c:y val="-3.55427315638696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46B-4C6B-BC1E-B040BE1B1587}"/>
                </c:ext>
              </c:extLst>
            </c:dLbl>
            <c:dLbl>
              <c:idx val="4"/>
              <c:layout>
                <c:manualLayout>
                  <c:x val="-2.1291666666666775E-2"/>
                  <c:y val="-8.885682890967505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46B-4C6B-BC1E-B040BE1B1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Sheet1!$B$3:$F$3</c:f>
              <c:numCache>
                <c:formatCode>#,##0_);[Red]\(#,##0\)</c:formatCode>
                <c:ptCount val="5"/>
                <c:pt idx="0">
                  <c:v>8452</c:v>
                </c:pt>
                <c:pt idx="1">
                  <c:v>8948</c:v>
                </c:pt>
                <c:pt idx="2">
                  <c:v>9097</c:v>
                </c:pt>
                <c:pt idx="3">
                  <c:v>10395</c:v>
                </c:pt>
                <c:pt idx="4">
                  <c:v>9110</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H25</c:v>
                      </c:pt>
                      <c:pt idx="1">
                        <c:v>H26</c:v>
                      </c:pt>
                      <c:pt idx="2">
                        <c:v>H27</c:v>
                      </c:pt>
                      <c:pt idx="3">
                        <c:v>H28</c:v>
                      </c:pt>
                      <c:pt idx="4">
                        <c:v>H29</c:v>
                      </c:pt>
                    </c:strCache>
                  </c:strRef>
                </c15:cat>
              </c15:filteredCategoryTitle>
            </c:ext>
            <c:ext xmlns:c16="http://schemas.microsoft.com/office/drawing/2014/chart" uri="{C3380CC4-5D6E-409C-BE32-E72D297353CC}">
              <c16:uniqueId val="{00000000-40E8-4740-A39F-CBAB4593978F}"/>
            </c:ext>
          </c:extLst>
        </c:ser>
        <c:ser>
          <c:idx val="2"/>
          <c:order val="2"/>
          <c:spPr>
            <a:ln w="28575" cap="rnd">
              <a:solidFill>
                <a:schemeClr val="accent2">
                  <a:lumMod val="60000"/>
                  <a:lumOff val="40000"/>
                </a:schemeClr>
              </a:solidFill>
              <a:round/>
            </a:ln>
            <a:effectLst>
              <a:outerShdw blurRad="50800" dist="50800" dir="5400000" sx="2000" sy="2000" algn="ctr" rotWithShape="0">
                <a:srgbClr val="000000">
                  <a:alpha val="43137"/>
                </a:srgbClr>
              </a:outerShdw>
              <a:softEdge rad="0"/>
            </a:effectLst>
          </c:spPr>
          <c:marker>
            <c:symbol val="circle"/>
            <c:size val="5"/>
            <c:spPr>
              <a:solidFill>
                <a:schemeClr val="accent2">
                  <a:lumMod val="75000"/>
                </a:schemeClr>
              </a:solidFill>
              <a:ln>
                <a:noFill/>
              </a:ln>
              <a:effectLst>
                <a:outerShdw blurRad="50800" dist="50800" dir="5400000" sx="2000" sy="2000" algn="ctr" rotWithShape="0">
                  <a:srgbClr val="000000">
                    <a:alpha val="43137"/>
                  </a:srgbClr>
                </a:outerShdw>
                <a:softEdge rad="0"/>
              </a:effectLst>
            </c:spPr>
          </c:marker>
          <c:dLbls>
            <c:dLbl>
              <c:idx val="0"/>
              <c:layout>
                <c:manualLayout>
                  <c:x val="-8.3027777777777811E-2"/>
                  <c:y val="-3.55427315638696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46B-4C6B-BC1E-B040BE1B1587}"/>
                </c:ext>
              </c:extLst>
            </c:dLbl>
            <c:dLbl>
              <c:idx val="1"/>
              <c:layout>
                <c:manualLayout>
                  <c:x val="-6.6212037037037041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46B-4C6B-BC1E-B040BE1B1587}"/>
                </c:ext>
              </c:extLst>
            </c:dLbl>
            <c:dLbl>
              <c:idx val="2"/>
              <c:layout>
                <c:manualLayout>
                  <c:x val="-5.9509259259259262E-2"/>
                  <c:y val="-5.33140973458045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46B-4C6B-BC1E-B040BE1B1587}"/>
                </c:ext>
              </c:extLst>
            </c:dLbl>
            <c:dLbl>
              <c:idx val="3"/>
              <c:layout>
                <c:manualLayout>
                  <c:x val="-5.9509259259259262E-2"/>
                  <c:y val="-3.99855730093534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46B-4C6B-BC1E-B040BE1B1587}"/>
                </c:ext>
              </c:extLst>
            </c:dLbl>
            <c:dLbl>
              <c:idx val="4"/>
              <c:layout>
                <c:manualLayout>
                  <c:x val="-5.6569444444444554E-2"/>
                  <c:y val="-3.99855730093534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46B-4C6B-BC1E-B040BE1B1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#,##0_);[Red]\(#,##0\)</c:formatCode>
                <c:ptCount val="5"/>
                <c:pt idx="0">
                  <c:v>9678</c:v>
                </c:pt>
                <c:pt idx="1">
                  <c:v>10874</c:v>
                </c:pt>
                <c:pt idx="2">
                  <c:v>9699</c:v>
                </c:pt>
                <c:pt idx="3">
                  <c:v>9774</c:v>
                </c:pt>
                <c:pt idx="4">
                  <c:v>9495</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東京都区部</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H25</c:v>
                      </c:pt>
                      <c:pt idx="1">
                        <c:v>H26</c:v>
                      </c:pt>
                      <c:pt idx="2">
                        <c:v>H27</c:v>
                      </c:pt>
                      <c:pt idx="3">
                        <c:v>H28</c:v>
                      </c:pt>
                      <c:pt idx="4">
                        <c:v>H29</c:v>
                      </c:pt>
                    </c:strCache>
                  </c:strRef>
                </c15:cat>
              </c15:filteredCategoryTitle>
            </c:ext>
            <c:ext xmlns:c16="http://schemas.microsoft.com/office/drawing/2014/chart" uri="{C3380CC4-5D6E-409C-BE32-E72D297353CC}">
              <c16:uniqueId val="{00000000-436E-44E2-AE39-09C9FB1E1D39}"/>
            </c:ext>
          </c:extLst>
        </c:ser>
        <c:dLbls>
          <c:showLegendKey val="0"/>
          <c:showVal val="0"/>
          <c:showCatName val="0"/>
          <c:showSerName val="0"/>
          <c:showPercent val="0"/>
          <c:showBubbleSize val="0"/>
        </c:dLbls>
        <c:marker val="1"/>
        <c:smooth val="0"/>
        <c:axId val="410786016"/>
        <c:axId val="410785688"/>
      </c:lineChart>
      <c:valAx>
        <c:axId val="410785688"/>
        <c:scaling>
          <c:orientation val="minMax"/>
          <c:max val="11500"/>
          <c:min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410786016"/>
        <c:crosses val="autoZero"/>
        <c:crossBetween val="between"/>
        <c:majorUnit val="1000"/>
      </c:valAx>
      <c:catAx>
        <c:axId val="410786016"/>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800" b="0" i="0" u="none" strike="noStrike" kern="1200" cap="none" spc="0" normalizeH="0" baseline="0">
                <a:solidFill>
                  <a:schemeClr val="tx1">
                    <a:lumMod val="65000"/>
                    <a:lumOff val="35000"/>
                  </a:schemeClr>
                </a:solidFill>
                <a:latin typeface="+mn-lt"/>
                <a:ea typeface="+mn-ea"/>
                <a:cs typeface="+mn-cs"/>
              </a:defRPr>
            </a:pPr>
            <a:endParaRPr lang="ja-JP"/>
          </a:p>
        </c:txPr>
        <c:crossAx val="410785688"/>
        <c:crosses val="autoZero"/>
        <c:auto val="1"/>
        <c:lblAlgn val="ctr"/>
        <c:lblOffset val="100"/>
        <c:noMultiLvlLbl val="0"/>
      </c:catAx>
      <c:spPr>
        <a:solidFill>
          <a:schemeClr val="bg1"/>
        </a:solidFill>
        <a:ln>
          <a:noFill/>
        </a:ln>
        <a:effectLst/>
      </c:spPr>
    </c:plotArea>
    <c:legend>
      <c:legendPos val="r"/>
      <c:layout>
        <c:manualLayout>
          <c:xMode val="edge"/>
          <c:yMode val="edge"/>
          <c:x val="0.75853797323094219"/>
          <c:y val="0.12841840791651377"/>
          <c:w val="0.20121835564088159"/>
          <c:h val="0.2088222936886113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世帯主年齢別切花年間購入額（</a:t>
            </a:r>
            <a:r>
              <a:rPr lang="en-US" altLang="ja-JP" sz="1000" b="0" dirty="0"/>
              <a:t>2017</a:t>
            </a:r>
            <a:r>
              <a:rPr lang="ja-JP" altLang="en-US" sz="1000" b="0" dirty="0"/>
              <a:t>年）</a:t>
            </a:r>
            <a:endParaRPr lang="ja-JP" sz="1000" b="0" dirty="0"/>
          </a:p>
        </c:rich>
      </c:tx>
      <c:layout>
        <c:manualLayout>
          <c:xMode val="edge"/>
          <c:yMode val="edge"/>
          <c:x val="0.30695131487963678"/>
          <c:y val="9.1197862379553303E-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1198085850724068"/>
          <c:y val="9.7686913429890568E-2"/>
          <c:w val="0.83099814814814821"/>
          <c:h val="0.75363220620195726"/>
        </c:manualLayout>
      </c:layout>
      <c:barChart>
        <c:barDir val="col"/>
        <c:grouping val="clustered"/>
        <c:varyColors val="0"/>
        <c:ser>
          <c:idx val="0"/>
          <c:order val="0"/>
          <c:spPr>
            <a:solidFill>
              <a:schemeClr val="accent5">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Sheet1!$B$2:$H$2</c:f>
              <c:numCache>
                <c:formatCode>#,##0_);[Red]\(#,##0\)</c:formatCode>
                <c:ptCount val="7"/>
                <c:pt idx="0">
                  <c:v>8757</c:v>
                </c:pt>
                <c:pt idx="1">
                  <c:v>2332</c:v>
                </c:pt>
                <c:pt idx="2">
                  <c:v>2688</c:v>
                </c:pt>
                <c:pt idx="3">
                  <c:v>4115</c:v>
                </c:pt>
                <c:pt idx="4">
                  <c:v>7898</c:v>
                </c:pt>
                <c:pt idx="5">
                  <c:v>12025</c:v>
                </c:pt>
                <c:pt idx="6">
                  <c:v>11829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平均</c:v>
                      </c:pt>
                      <c:pt idx="1">
                        <c:v>～29歳</c:v>
                      </c:pt>
                      <c:pt idx="2">
                        <c:v>30～39歳</c:v>
                      </c:pt>
                      <c:pt idx="3">
                        <c:v>40～49歳</c:v>
                      </c:pt>
                      <c:pt idx="4">
                        <c:v>50～59歳</c:v>
                      </c:pt>
                      <c:pt idx="5">
                        <c:v>60～69歳</c:v>
                      </c:pt>
                      <c:pt idx="6">
                        <c:v>70歳～</c:v>
                      </c:pt>
                    </c:strCache>
                  </c:strRef>
                </c15:cat>
              </c15:filteredCategoryTitle>
            </c:ext>
            <c:ext xmlns:c16="http://schemas.microsoft.com/office/drawing/2014/chart" uri="{C3380CC4-5D6E-409C-BE32-E72D297353CC}">
              <c16:uniqueId val="{00000000-B416-49E6-A1F2-F1728BA3A92C}"/>
            </c:ext>
          </c:extLst>
        </c:ser>
        <c:dLbls>
          <c:dLblPos val="inEnd"/>
          <c:showLegendKey val="0"/>
          <c:showVal val="1"/>
          <c:showCatName val="0"/>
          <c:showSerName val="0"/>
          <c:showPercent val="0"/>
          <c:showBubbleSize val="0"/>
        </c:dLbls>
        <c:gapWidth val="65"/>
        <c:axId val="721448912"/>
        <c:axId val="721455144"/>
        <c:extLst/>
      </c:barChart>
      <c:lineChart>
        <c:grouping val="standard"/>
        <c:varyColors val="0"/>
        <c:dLbls>
          <c:showLegendKey val="0"/>
          <c:showVal val="0"/>
          <c:showCatName val="0"/>
          <c:showSerName val="0"/>
          <c:showPercent val="0"/>
          <c:showBubbleSize val="0"/>
        </c:dLbls>
        <c:marker val="1"/>
        <c:smooth val="0"/>
        <c:axId val="379458168"/>
        <c:axId val="379459152"/>
        <c:extLst/>
      </c:lineChart>
      <c:valAx>
        <c:axId val="379459152"/>
        <c:scaling>
          <c:orientation val="minMax"/>
          <c:max val="13000"/>
          <c:min val="0"/>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379459152"/>
        <c:crosses val="autoZero"/>
        <c:auto val="0"/>
        <c:lblAlgn val="ctr"/>
        <c:lblOffset val="100"/>
        <c:noMultiLvlLbl val="0"/>
      </c:catAx>
      <c:valAx>
        <c:axId val="721455144"/>
        <c:scaling>
          <c:orientation val="minMax"/>
          <c:max val="13000"/>
          <c:min val="0"/>
        </c:scaling>
        <c:delete val="0"/>
        <c:axPos val="l"/>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721448912"/>
        <c:crosses val="autoZero"/>
        <c:crossBetween val="between"/>
      </c:valAx>
      <c:catAx>
        <c:axId val="721448912"/>
        <c:scaling>
          <c:orientation val="minMax"/>
        </c:scaling>
        <c:delete val="1"/>
        <c:axPos val="b"/>
        <c:numFmt formatCode="General" sourceLinked="1"/>
        <c:majorTickMark val="out"/>
        <c:minorTickMark val="none"/>
        <c:tickLblPos val="nextTo"/>
        <c:crossAx val="721455144"/>
        <c:crosses val="autoZero"/>
        <c:auto val="1"/>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鶴見市場・大田市場の取扱数量</a:t>
            </a:r>
          </a:p>
        </c:rich>
      </c:tx>
      <c:layout>
        <c:manualLayout>
          <c:xMode val="edge"/>
          <c:yMode val="edge"/>
          <c:x val="0.35686275841229848"/>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73CC-4788-B13F-87B286406656}"/>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73CC-4788-B13F-87B286406656}"/>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73CC-4788-B13F-87B286406656}"/>
            </c:ext>
          </c:extLst>
        </c:ser>
        <c:dLbls>
          <c:showLegendKey val="0"/>
          <c:showVal val="1"/>
          <c:showCatName val="0"/>
          <c:showSerName val="0"/>
          <c:showPercent val="0"/>
          <c:showBubbleSize val="0"/>
        </c:dLbls>
        <c:marker val="1"/>
        <c:smooth val="0"/>
        <c:axId val="379458168"/>
        <c:axId val="379459152"/>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448439</c:v>
                </c:pt>
                <c:pt idx="1">
                  <c:v>439933</c:v>
                </c:pt>
                <c:pt idx="2">
                  <c:v>434486</c:v>
                </c:pt>
                <c:pt idx="3">
                  <c:v>432122</c:v>
                </c:pt>
                <c:pt idx="4">
                  <c:v>425030</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73CC-4788-B13F-87B286406656}"/>
            </c:ext>
          </c:extLst>
        </c:ser>
        <c:dLbls>
          <c:showLegendKey val="0"/>
          <c:showVal val="0"/>
          <c:showCatName val="0"/>
          <c:showSerName val="0"/>
          <c:showPercent val="0"/>
          <c:showBubbleSize val="0"/>
        </c:dLbls>
        <c:marker val="1"/>
        <c:smooth val="0"/>
        <c:axId val="629310776"/>
        <c:axId val="629315696"/>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317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605036</c:v>
                </c:pt>
                <c:pt idx="1">
                  <c:v>602652</c:v>
                </c:pt>
                <c:pt idx="2">
                  <c:v>600619</c:v>
                </c:pt>
                <c:pt idx="3">
                  <c:v>585108</c:v>
                </c:pt>
                <c:pt idx="4">
                  <c:v>570195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73CC-4788-B13F-87B286406656}"/>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73CC-4788-B13F-87B286406656}"/>
            </c:ext>
          </c:extLst>
        </c:ser>
        <c:dLbls>
          <c:showLegendKey val="0"/>
          <c:showVal val="1"/>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670000"/>
          <c:min val="30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r"/>
      <c:layout>
        <c:manualLayout>
          <c:xMode val="edge"/>
          <c:yMode val="edge"/>
          <c:x val="0.73301192711321761"/>
          <c:y val="0.57514809795978217"/>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鶴見市場・大田市場の取扱金額</a:t>
            </a:r>
          </a:p>
        </c:rich>
      </c:tx>
      <c:layout>
        <c:manualLayout>
          <c:xMode val="edge"/>
          <c:yMode val="edge"/>
          <c:x val="0.35398820982393958"/>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394064396678655"/>
          <c:y val="8.2386906281694511E-2"/>
          <c:w val="0.81125261284017847"/>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941F-4C47-9B84-AB59EF36B9CD}"/>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941F-4C47-9B84-AB59EF36B9CD}"/>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941F-4C47-9B84-AB59EF36B9CD}"/>
            </c:ext>
          </c:extLst>
        </c:ser>
        <c:dLbls>
          <c:showLegendKey val="0"/>
          <c:showVal val="1"/>
          <c:showCatName val="0"/>
          <c:showSerName val="0"/>
          <c:showPercent val="0"/>
          <c:showBubbleSize val="0"/>
        </c:dLbls>
        <c:marker val="1"/>
        <c:smooth val="0"/>
        <c:axId val="379458168"/>
        <c:axId val="379459152"/>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25738</c:v>
                </c:pt>
                <c:pt idx="1">
                  <c:v>26543</c:v>
                </c:pt>
                <c:pt idx="2">
                  <c:v>26698</c:v>
                </c:pt>
                <c:pt idx="3">
                  <c:v>25096</c:v>
                </c:pt>
                <c:pt idx="4">
                  <c:v>24856</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941F-4C47-9B84-AB59EF36B9CD}"/>
            </c:ext>
          </c:extLst>
        </c:ser>
        <c:dLbls>
          <c:showLegendKey val="0"/>
          <c:showVal val="0"/>
          <c:showCatName val="0"/>
          <c:showSerName val="0"/>
          <c:showPercent val="0"/>
          <c:showBubbleSize val="0"/>
        </c:dLbls>
        <c:marker val="1"/>
        <c:smooth val="0"/>
        <c:axId val="629310776"/>
        <c:axId val="629315696"/>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49495</c:v>
                </c:pt>
                <c:pt idx="1">
                  <c:v>51188</c:v>
                </c:pt>
                <c:pt idx="2">
                  <c:v>51876</c:v>
                </c:pt>
                <c:pt idx="3">
                  <c:v>49760</c:v>
                </c:pt>
                <c:pt idx="4">
                  <c:v>49133</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941F-4C47-9B84-AB59EF36B9CD}"/>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941F-4C47-9B84-AB59EF36B9CD}"/>
            </c:ext>
          </c:extLst>
        </c:ser>
        <c:dLbls>
          <c:showLegendKey val="0"/>
          <c:showVal val="1"/>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57000"/>
          <c:min val="1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tr"/>
      <c:layout>
        <c:manualLayout>
          <c:xMode val="edge"/>
          <c:yMode val="edge"/>
          <c:x val="0.75853791857784536"/>
          <c:y val="0.59923190362233036"/>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鶴見市場種別取扱数量</a:t>
            </a:r>
          </a:p>
        </c:rich>
      </c:tx>
      <c:layout>
        <c:manualLayout>
          <c:xMode val="edge"/>
          <c:yMode val="edge"/>
          <c:x val="0.40860463300276018"/>
          <c:y val="8.1678171283627136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437739</c:v>
                </c:pt>
                <c:pt idx="1">
                  <c:v>430034</c:v>
                </c:pt>
                <c:pt idx="2">
                  <c:v>425666</c:v>
                </c:pt>
                <c:pt idx="3">
                  <c:v>423892</c:v>
                </c:pt>
                <c:pt idx="4">
                  <c:v>417684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B265-485E-B73C-74A5DF0514B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10699</c:v>
                </c:pt>
                <c:pt idx="1">
                  <c:v>9899</c:v>
                </c:pt>
                <c:pt idx="2">
                  <c:v>8820</c:v>
                </c:pt>
                <c:pt idx="3">
                  <c:v>8230</c:v>
                </c:pt>
                <c:pt idx="4">
                  <c:v>7346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B265-485E-B73C-74A5DF0514B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B265-485E-B73C-74A5DF0514B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B265-485E-B73C-74A5DF0514B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457000"/>
          <c:min val="400000"/>
        </c:scaling>
        <c:delete val="0"/>
        <c:axPos val="l"/>
        <c:majorGridlines>
          <c:spPr>
            <a:ln w="9525" cap="flat" cmpd="sng" algn="ctr">
              <a:solidFill>
                <a:schemeClr val="tx1">
                  <a:lumMod val="15000"/>
                  <a:lumOff val="85000"/>
                </a:schemeClr>
              </a:solidFill>
              <a:round/>
            </a:ln>
            <a:effectLst/>
          </c:spPr>
        </c:majorGridlines>
        <c:numFmt formatCode="#,##0_ " sourceLinked="1"/>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鶴見市場種別取扱金額</a:t>
            </a:r>
          </a:p>
        </c:rich>
      </c:tx>
      <c:layout>
        <c:manualLayout>
          <c:xMode val="edge"/>
          <c:yMode val="edge"/>
          <c:x val="0.41779462619323554"/>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977054506020282"/>
          <c:y val="8.238690229478618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23158</c:v>
                </c:pt>
                <c:pt idx="1">
                  <c:v>23991</c:v>
                </c:pt>
                <c:pt idx="2">
                  <c:v>24226</c:v>
                </c:pt>
                <c:pt idx="3">
                  <c:v>22863</c:v>
                </c:pt>
                <c:pt idx="4">
                  <c:v>22890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E978-4105-A276-942581497CA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2580</c:v>
                </c:pt>
                <c:pt idx="1">
                  <c:v>2552</c:v>
                </c:pt>
                <c:pt idx="2">
                  <c:v>2472</c:v>
                </c:pt>
                <c:pt idx="3">
                  <c:v>2234</c:v>
                </c:pt>
                <c:pt idx="4">
                  <c:v>1966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E978-4105-A276-942581497CA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E978-4105-A276-942581497CA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E978-4105-A276-942581497CA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29000"/>
          <c:min val="15000"/>
        </c:scaling>
        <c:delete val="0"/>
        <c:axPos val="l"/>
        <c:majorGridlines>
          <c:spPr>
            <a:ln w="9525" cap="flat" cmpd="sng" algn="ctr">
              <a:solidFill>
                <a:schemeClr val="tx1">
                  <a:lumMod val="15000"/>
                  <a:lumOff val="85000"/>
                </a:schemeClr>
              </a:solidFill>
              <a:round/>
            </a:ln>
            <a:effectLst/>
          </c:spPr>
        </c:majorGridlines>
        <c:numFmt formatCode="#,##0_ "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a:t>
            </a:r>
            <a:endParaRPr lang="ja-JP" sz="1000" b="0" dirty="0"/>
          </a:p>
        </c:rich>
      </c:tx>
      <c:layout>
        <c:manualLayout>
          <c:xMode val="edge"/>
          <c:yMode val="edge"/>
          <c:x val="0.47725758906298921"/>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22657222276488434"/>
          <c:y val="6.2424473758475221E-2"/>
          <c:w val="0.72700986846268978"/>
          <c:h val="0.53034868638102639"/>
        </c:manualLayout>
      </c:layout>
      <c:barChart>
        <c:barDir val="col"/>
        <c:grouping val="stacked"/>
        <c:varyColors val="0"/>
        <c:ser>
          <c:idx val="0"/>
          <c:order val="0"/>
          <c:spPr>
            <a:solidFill>
              <a:schemeClr val="accent1">
                <a:lumMod val="20000"/>
                <a:lumOff val="80000"/>
              </a:schemeClr>
            </a:solidFill>
            <a:ln w="9525" cap="flat" cmpd="sng" algn="ctr">
              <a:solidFill>
                <a:schemeClr val="accent5">
                  <a:lumMod val="20000"/>
                  <a:lumOff val="8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318</c:v>
                </c:pt>
                <c:pt idx="1">
                  <c:v>306</c:v>
                </c:pt>
                <c:pt idx="2">
                  <c:v>291</c:v>
                </c:pt>
                <c:pt idx="3">
                  <c:v>283</c:v>
                </c:pt>
                <c:pt idx="4">
                  <c:v>254</c:v>
                </c:pt>
              </c:numCache>
            </c:numRef>
          </c:val>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14A4-4802-AC69-FAE128615341}"/>
            </c:ext>
          </c:extLst>
        </c:ser>
        <c:ser>
          <c:idx val="1"/>
          <c:order val="1"/>
          <c:spPr>
            <a:solidFill>
              <a:schemeClr val="accent1">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433</c:v>
                </c:pt>
                <c:pt idx="1">
                  <c:v>423</c:v>
                </c:pt>
                <c:pt idx="2">
                  <c:v>413</c:v>
                </c:pt>
                <c:pt idx="3">
                  <c:v>408</c:v>
                </c:pt>
                <c:pt idx="4">
                  <c:v>417</c:v>
                </c:pt>
              </c:numCache>
            </c:numRef>
          </c:val>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大阪府（除く大阪市）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14A4-4802-AC69-FAE128615341}"/>
            </c:ext>
          </c:extLst>
        </c:ser>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Sheet2!$D$2:$D$6</c:f>
            </c:numRef>
          </c:val>
          <c:extLst>
            <c:ext xmlns:c15="http://schemas.microsoft.com/office/drawing/2012/chart" uri="{02D57815-91ED-43cb-92C2-25804820EDAC}">
              <c15:filteredSeriesTitle>
                <c15:tx>
                  <c:strRef>
                    <c:extLst>
                      <c:ext uri="{02D57815-91ED-43cb-92C2-25804820EDAC}">
                        <c15:formulaRef>
                          <c15:sqref>Sheet2!$D$1</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14A4-4802-AC69-FAE128615341}"/>
            </c:ext>
          </c:extLst>
        </c:ser>
        <c: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Sheet2!$E$2:$E$6</c:f>
            </c:numRef>
          </c:val>
          <c:extLst>
            <c:ext xmlns:c15="http://schemas.microsoft.com/office/drawing/2012/chart" uri="{02D57815-91ED-43cb-92C2-25804820EDAC}">
              <c15:filteredSeriesTitle>
                <c15:tx>
                  <c:strRef>
                    <c:extLst>
                      <c:ext uri="{02D57815-91ED-43cb-92C2-25804820EDAC}">
                        <c15:formulaRef>
                          <c15:sqref>Sheet2!$E$1</c15:sqref>
                        </c15:formulaRef>
                      </c:ext>
                    </c:extLst>
                    <c:strCache>
                      <c:ptCount val="1"/>
                      <c:pt idx="0">
                        <c:v>兵庫県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14A4-4802-AC69-FAE128615341}"/>
            </c:ext>
          </c:extLst>
        </c:ser>
        <c: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Sheet2!$F$2:$F$6</c:f>
            </c:numRef>
          </c:val>
          <c:extLst>
            <c:ext xmlns:c15="http://schemas.microsoft.com/office/drawing/2012/chart" uri="{02D57815-91ED-43cb-92C2-25804820EDAC}">
              <c15:filteredSeriesTitle>
                <c15:tx>
                  <c:strRef>
                    <c:extLst>
                      <c:ext uri="{02D57815-91ED-43cb-92C2-25804820EDAC}">
                        <c15:formulaRef>
                          <c15:sqref>Sheet2!$F$1</c15:sqref>
                        </c15:formulaRef>
                      </c:ext>
                    </c:extLst>
                    <c:strCache>
                      <c:ptCount val="1"/>
                      <c:pt idx="0">
                        <c:v>奈良県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14A4-4802-AC69-FAE128615341}"/>
            </c:ext>
          </c:extLst>
        </c:ser>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Sheet2!$G$2:$G$6</c:f>
            </c:numRef>
          </c:val>
          <c:extLst>
            <c:ext xmlns:c15="http://schemas.microsoft.com/office/drawing/2012/chart" uri="{02D57815-91ED-43cb-92C2-25804820EDAC}">
              <c15:filteredSeriesTitle>
                <c15:tx>
                  <c:strRef>
                    <c:extLst>
                      <c:ext uri="{02D57815-91ED-43cb-92C2-25804820EDAC}">
                        <c15:formulaRef>
                          <c15:sqref>Sheet2!$G$1</c15:sqref>
                        </c15:formulaRef>
                      </c:ext>
                    </c:extLst>
                    <c:strCache>
                      <c:ptCount val="1"/>
                      <c:pt idx="0">
                        <c:v>京都府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14A4-4802-AC69-FAE128615341}"/>
            </c:ext>
          </c:extLst>
        </c:ser>
        <c:ser>
          <c:idx val="6"/>
          <c:order val="6"/>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Sheet2!$H$2:$H$6</c:f>
            </c:numRef>
          </c:val>
          <c:extLst>
            <c:ext xmlns:c15="http://schemas.microsoft.com/office/drawing/2012/chart" uri="{02D57815-91ED-43cb-92C2-25804820EDAC}">
              <c15:filteredSeriesTitle>
                <c15:tx>
                  <c:strRef>
                    <c:extLst>
                      <c:ext uri="{02D57815-91ED-43cb-92C2-25804820EDAC}">
                        <c15:formulaRef>
                          <c15:sqref>Sheet2!$H$1</c15:sqref>
                        </c15:formulaRef>
                      </c:ext>
                    </c:extLst>
                    <c:strCache>
                      <c:ptCount val="1"/>
                      <c:pt idx="0">
                        <c:v>滋賀県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14A4-4802-AC69-FAE128615341}"/>
            </c:ext>
          </c:extLst>
        </c:ser>
        <c:ser>
          <c:idx val="7"/>
          <c:order val="7"/>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Sheet2!$I$2:$I$6</c:f>
            </c:numRef>
          </c:val>
          <c:extLst>
            <c:ext xmlns:c15="http://schemas.microsoft.com/office/drawing/2012/chart" uri="{02D57815-91ED-43cb-92C2-25804820EDAC}">
              <c15:filteredSeriesTitle>
                <c15:tx>
                  <c:strRef>
                    <c:extLst>
                      <c:ext uri="{02D57815-91ED-43cb-92C2-25804820EDAC}">
                        <c15:formulaRef>
                          <c15:sqref>Sheet2!$I$1</c15:sqref>
                        </c15:formulaRef>
                      </c:ext>
                    </c:extLst>
                    <c:strCache>
                      <c:ptCount val="1"/>
                      <c:pt idx="0">
                        <c:v>和歌山県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7-14A4-4802-AC69-FAE128615341}"/>
            </c:ext>
          </c:extLst>
        </c:ser>
        <c:ser>
          <c:idx val="8"/>
          <c:order val="8"/>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Sheet2!$J$2:$J$6</c:f>
            </c:numRef>
          </c:val>
          <c:extLst>
            <c:ext xmlns:c15="http://schemas.microsoft.com/office/drawing/2012/chart" uri="{02D57815-91ED-43cb-92C2-25804820EDAC}">
              <c15:filteredSeriesTitle>
                <c15:tx>
                  <c:strRef>
                    <c:extLst>
                      <c:ext uri="{02D57815-91ED-43cb-92C2-25804820EDAC}">
                        <c15:formulaRef>
                          <c15:sqref>Sheet2!$J$1</c15:sqref>
                        </c15:formulaRef>
                      </c:ext>
                    </c:extLst>
                    <c:strCache>
                      <c:ptCount val="1"/>
                      <c:pt idx="0">
                        <c:v>三重県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8-14A4-4802-AC69-FAE128615341}"/>
            </c:ext>
          </c:extLst>
        </c:ser>
        <c:ser>
          <c:idx val="9"/>
          <c:order val="9"/>
          <c:spPr>
            <a:solidFill>
              <a:schemeClr val="accent2">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Sheet2!$K$2:$K$6</c:f>
              <c:numCache>
                <c:formatCode>#,##0_);[Red]\(#,##0\)</c:formatCode>
                <c:ptCount val="5"/>
                <c:pt idx="0">
                  <c:v>278</c:v>
                </c:pt>
                <c:pt idx="1">
                  <c:v>271</c:v>
                </c:pt>
                <c:pt idx="2">
                  <c:v>269</c:v>
                </c:pt>
                <c:pt idx="3">
                  <c:v>271</c:v>
                </c:pt>
                <c:pt idx="4">
                  <c:v>271</c:v>
                </c:pt>
              </c:numCache>
            </c:numRef>
          </c:val>
          <c:extLst>
            <c:ext xmlns:c15="http://schemas.microsoft.com/office/drawing/2012/chart" uri="{02D57815-91ED-43cb-92C2-25804820EDAC}">
              <c15:filteredSeriesTitle>
                <c15:tx>
                  <c:strRef>
                    <c:extLst>
                      <c:ext uri="{02D57815-91ED-43cb-92C2-25804820EDAC}">
                        <c15:formulaRef>
                          <c15:sqref>Sheet2!$K$1</c15:sqref>
                        </c15:formulaRef>
                      </c:ext>
                    </c:extLst>
                    <c:strCache>
                      <c:ptCount val="1"/>
                      <c:pt idx="0">
                        <c:v>近畿（除く大阪府）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9-14A4-4802-AC69-FAE128615341}"/>
            </c:ext>
          </c:extLst>
        </c:ser>
        <c:ser>
          <c:idx val="10"/>
          <c:order val="10"/>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Sheet2!$L$2:$L$6</c:f>
            </c:numRef>
          </c:val>
          <c:extLst>
            <c:ext xmlns:c15="http://schemas.microsoft.com/office/drawing/2012/chart" uri="{02D57815-91ED-43cb-92C2-25804820EDAC}">
              <c15:filteredSeriesTitle>
                <c15:tx>
                  <c:strRef>
                    <c:extLst>
                      <c:ext uri="{02D57815-91ED-43cb-92C2-25804820EDAC}">
                        <c15:formulaRef>
                          <c15:sqref>Sheet2!$L$1</c15:sqref>
                        </c15:formulaRef>
                      </c:ext>
                    </c:extLst>
                    <c:strCache>
                      <c:ptCount val="1"/>
                      <c:pt idx="0">
                        <c:v>中国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A-14A4-4802-AC69-FAE128615341}"/>
            </c:ext>
          </c:extLst>
        </c:ser>
        <c:ser>
          <c:idx val="11"/>
          <c:order val="11"/>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Sheet2!$M$2:$M$6</c:f>
            </c:numRef>
          </c:val>
          <c:extLst>
            <c:ext xmlns:c15="http://schemas.microsoft.com/office/drawing/2012/chart" uri="{02D57815-91ED-43cb-92C2-25804820EDAC}">
              <c15:filteredSeriesTitle>
                <c15:tx>
                  <c:strRef>
                    <c:extLst>
                      <c:ext uri="{02D57815-91ED-43cb-92C2-25804820EDAC}">
                        <c15:formulaRef>
                          <c15:sqref>Sheet2!$M$1</c15:sqref>
                        </c15:formulaRef>
                      </c:ext>
                    </c:extLst>
                    <c:strCache>
                      <c:ptCount val="1"/>
                      <c:pt idx="0">
                        <c:v>四国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B-14A4-4802-AC69-FAE128615341}"/>
            </c:ext>
          </c:extLst>
        </c:ser>
        <c:ser>
          <c:idx val="12"/>
          <c:order val="12"/>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Sheet2!$N$2:$N$6</c:f>
            </c:numRef>
          </c:val>
          <c:extLst>
            <c:ext xmlns:c15="http://schemas.microsoft.com/office/drawing/2012/chart" uri="{02D57815-91ED-43cb-92C2-25804820EDAC}">
              <c15:filteredSeriesTitle>
                <c15:tx>
                  <c:strRef>
                    <c:extLst>
                      <c:ext uri="{02D57815-91ED-43cb-92C2-25804820EDAC}">
                        <c15:formulaRef>
                          <c15:sqref>Sheet2!$N$1</c15:sqref>
                        </c15:formulaRef>
                      </c:ext>
                    </c:extLst>
                    <c:strCache>
                      <c:ptCount val="1"/>
                      <c:pt idx="0">
                        <c:v>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C-14A4-4802-AC69-FAE128615341}"/>
            </c:ext>
          </c:extLst>
        </c:ser>
        <c:ser>
          <c:idx val="13"/>
          <c:order val="13"/>
          <c:spPr>
            <a:solidFill>
              <a:schemeClr val="accent4">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Sheet2!$O$2:$O$6</c:f>
              <c:numCache>
                <c:formatCode>#,##0_);[Red]\(#,##0\)</c:formatCode>
                <c:ptCount val="5"/>
                <c:pt idx="0">
                  <c:v>40</c:v>
                </c:pt>
                <c:pt idx="1">
                  <c:v>42</c:v>
                </c:pt>
                <c:pt idx="2">
                  <c:v>40</c:v>
                </c:pt>
                <c:pt idx="3">
                  <c:v>41</c:v>
                </c:pt>
                <c:pt idx="4">
                  <c:v>44</c:v>
                </c:pt>
              </c:numCache>
            </c:numRef>
          </c:val>
          <c:extLst>
            <c:ext xmlns:c15="http://schemas.microsoft.com/office/drawing/2012/chart" uri="{02D57815-91ED-43cb-92C2-25804820EDAC}">
              <c15:filteredSeriesTitle>
                <c15:tx>
                  <c:strRef>
                    <c:extLst>
                      <c:ext uri="{02D57815-91ED-43cb-92C2-25804820EDAC}">
                        <c15:formulaRef>
                          <c15:sqref>Sheet2!$O$1</c15:sqref>
                        </c15:formulaRef>
                      </c:ext>
                    </c:extLst>
                    <c:strCache>
                      <c:ptCount val="1"/>
                      <c:pt idx="0">
                        <c:v>中国・四国・九州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D-14A4-4802-AC69-FAE128615341}"/>
            </c:ext>
          </c:extLst>
        </c:ser>
        <c:ser>
          <c:idx val="14"/>
          <c:order val="14"/>
          <c:spPr>
            <a:solidFill>
              <a:schemeClr val="accent6">
                <a:lumMod val="60000"/>
                <a:lumOff val="40000"/>
              </a:schemeClr>
            </a:solidFill>
            <a:ln w="9525" cap="flat" cmpd="sng" algn="ctr">
              <a:solidFill>
                <a:schemeClr val="lt1">
                  <a:alpha val="50000"/>
                </a:schemeClr>
              </a:solidFill>
              <a:round/>
            </a:ln>
            <a:effectLst/>
          </c:spPr>
          <c:invertIfNegative val="0"/>
          <c:dLbls>
            <c:dLbl>
              <c:idx val="0"/>
              <c:layout>
                <c:manualLayout>
                  <c:x val="-2.6744153662831581E-17"/>
                  <c:y val="-8.758316665329555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78-4E82-9559-FB83B21AAAE6}"/>
                </c:ext>
              </c:extLst>
            </c:dLbl>
            <c:dLbl>
              <c:idx val="1"/>
              <c:layout>
                <c:manualLayout>
                  <c:x val="0"/>
                  <c:y val="-1.167775555377272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78-4E82-9559-FB83B21AAAE6}"/>
                </c:ext>
              </c:extLst>
            </c:dLbl>
            <c:dLbl>
              <c:idx val="2"/>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E78-4E82-9559-FB83B21AAAE6}"/>
                </c:ext>
              </c:extLst>
            </c:dLbl>
            <c:dLbl>
              <c:idx val="3"/>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E78-4E82-9559-FB83B21AAAE6}"/>
                </c:ext>
              </c:extLst>
            </c:dLbl>
            <c:dLbl>
              <c:idx val="4"/>
              <c:layout>
                <c:manualLayout>
                  <c:x val="0"/>
                  <c:y val="-8.758316665329560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E78-4E82-9559-FB83B21AAAE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Sheet2!$P$2:$P$6</c:f>
              <c:numCache>
                <c:formatCode>#,##0_);[Red]\(#,##0\)</c:formatCode>
                <c:ptCount val="5"/>
                <c:pt idx="0">
                  <c:v>26</c:v>
                </c:pt>
                <c:pt idx="1">
                  <c:v>30</c:v>
                </c:pt>
                <c:pt idx="2">
                  <c:v>31</c:v>
                </c:pt>
                <c:pt idx="3">
                  <c:v>32</c:v>
                </c:pt>
                <c:pt idx="4">
                  <c:v>38</c:v>
                </c:pt>
              </c:numCache>
            </c:numRef>
          </c:val>
          <c:extLst>
            <c:ext xmlns:c15="http://schemas.microsoft.com/office/drawing/2012/chart" uri="{02D57815-91ED-43cb-92C2-25804820EDAC}">
              <c15:filteredSeriesTitle>
                <c15:tx>
                  <c:strRef>
                    <c:extLst>
                      <c:ext uri="{02D57815-91ED-43cb-92C2-25804820EDAC}">
                        <c15:formulaRef>
                          <c15:sqref>Sheet2!$P$1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E-14A4-4802-AC69-FAE128615341}"/>
            </c:ext>
          </c:extLst>
        </c:ser>
        <c:dLbls>
          <c:dLblPos val="ctr"/>
          <c:showLegendKey val="0"/>
          <c:showVal val="1"/>
          <c:showCatName val="0"/>
          <c:showSerName val="0"/>
          <c:showPercent val="0"/>
          <c:showBubbleSize val="0"/>
        </c:dLbls>
        <c:gapWidth val="65"/>
        <c:overlap val="100"/>
        <c:axId val="436045064"/>
        <c:axId val="436045392"/>
      </c:barChart>
      <c:valAx>
        <c:axId val="436045392"/>
        <c:scaling>
          <c:orientation val="minMax"/>
          <c:max val="12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買受人数（新規・解約）</a:t>
            </a:r>
            <a:endParaRPr lang="ja-JP" sz="1000" b="0" dirty="0"/>
          </a:p>
        </c:rich>
      </c:tx>
      <c:layout>
        <c:manualLayout>
          <c:xMode val="edge"/>
          <c:yMode val="edge"/>
          <c:x val="0.34909851321956359"/>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6605268764155806"/>
          <c:y val="0.10239578732539716"/>
          <c:w val="0.78752943287062993"/>
          <c:h val="0.63616188937498874"/>
        </c:manualLayout>
      </c:layout>
      <c:lineChart>
        <c:grouping val="standard"/>
        <c:varyColors val="0"/>
        <c:ser>
          <c:idx val="0"/>
          <c:order val="0"/>
          <c:spPr>
            <a:ln w="31750" cap="rnd">
              <a:solidFill>
                <a:schemeClr val="accent5">
                  <a:lumMod val="60000"/>
                  <a:lumOff val="40000"/>
                </a:schemeClr>
              </a:solidFill>
              <a:round/>
            </a:ln>
            <a:effectLst/>
          </c:spPr>
          <c:marker>
            <c:symbol val="circle"/>
            <c:size val="6"/>
            <c:spPr>
              <a:solidFill>
                <a:schemeClr val="accent5">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15</c:v>
                </c:pt>
                <c:pt idx="1">
                  <c:v>17</c:v>
                </c:pt>
                <c:pt idx="2">
                  <c:v>7</c:v>
                </c:pt>
                <c:pt idx="3">
                  <c:v>15</c:v>
                </c:pt>
                <c:pt idx="4">
                  <c:v>19</c:v>
                </c:pt>
              </c:numCache>
            </c:numRef>
          </c:val>
          <c:smooth val="0"/>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新規</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3AED-4CF4-9468-82B2D60672DF}"/>
            </c:ext>
          </c:extLst>
        </c:ser>
        <c:ser>
          <c:idx val="1"/>
          <c:order val="1"/>
          <c:spPr>
            <a:ln w="31750" cap="rnd">
              <a:solidFill>
                <a:schemeClr val="accent2">
                  <a:lumMod val="60000"/>
                  <a:lumOff val="40000"/>
                  <a:alpha val="85000"/>
                </a:schemeClr>
              </a:solidFill>
              <a:round/>
            </a:ln>
            <a:effectLst/>
          </c:spPr>
          <c:marker>
            <c:symbol val="circle"/>
            <c:size val="6"/>
            <c:spPr>
              <a:solidFill>
                <a:schemeClr val="accent2">
                  <a:lumMod val="75000"/>
                  <a:alpha val="8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42</c:v>
                </c:pt>
                <c:pt idx="1">
                  <c:v>40</c:v>
                </c:pt>
                <c:pt idx="2">
                  <c:v>35</c:v>
                </c:pt>
                <c:pt idx="3">
                  <c:v>24</c:v>
                </c:pt>
                <c:pt idx="4">
                  <c:v>24</c:v>
                </c:pt>
              </c:numCache>
            </c:numRef>
          </c:val>
          <c:smooth val="0"/>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解約</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3AED-4CF4-9468-82B2D60672DF}"/>
            </c:ext>
          </c:extLst>
        </c:ser>
        <c:dLbls>
          <c:dLblPos val="ctr"/>
          <c:showLegendKey val="0"/>
          <c:showVal val="1"/>
          <c:showCatName val="0"/>
          <c:showSerName val="0"/>
          <c:showPercent val="0"/>
          <c:showBubbleSize val="0"/>
        </c:dLbls>
        <c:marker val="1"/>
        <c:smooth val="0"/>
        <c:axId val="436045064"/>
        <c:axId val="436045392"/>
        <c:extLst/>
      </c:lineChart>
      <c:valAx>
        <c:axId val="436045392"/>
        <c:scaling>
          <c:orientation val="minMax"/>
          <c:max val="5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majorUnit val="10"/>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legend>
      <c:legendPos val="r"/>
      <c:layout>
        <c:manualLayout>
          <c:xMode val="edge"/>
          <c:yMode val="edge"/>
          <c:x val="0.76148162267620478"/>
          <c:y val="0.17419555819495913"/>
          <c:w val="0.1637588859237997"/>
          <c:h val="0.129000490133788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70FF446-62B3-4B04-A774-CAF4548C9DA6}" type="datetimeFigureOut">
              <a:rPr kumimoji="1" lang="ja-JP" altLang="en-US" smtClean="0"/>
              <a:t>2019/5/22</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B931A09F-FCE1-488B-8330-9F9C27CB5BA0}" type="slidenum">
              <a:rPr kumimoji="1" lang="ja-JP" altLang="en-US" smtClean="0"/>
              <a:t>‹#›</a:t>
            </a:fld>
            <a:endParaRPr kumimoji="1" lang="ja-JP" altLang="en-US"/>
          </a:p>
        </p:txBody>
      </p:sp>
    </p:spTree>
    <p:extLst>
      <p:ext uri="{BB962C8B-B14F-4D97-AF65-F5344CB8AC3E}">
        <p14:creationId xmlns:p14="http://schemas.microsoft.com/office/powerpoint/2010/main" val="325808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E4A2F2-0DCF-4CB1-A7E2-19EEE9AD82DC}" type="datetime1">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883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4F6B37-4730-4FE3-86C0-08CE0B0E3F78}" type="datetime1">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3661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3537D8-3985-4C24-85F0-288CC22A6CA3}" type="datetime1">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861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6A05EC-A154-45E8-B0F3-00BDF4145E70}" type="datetime1">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12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CECB76-21DE-4342-AC5F-D88E7F286A13}" type="datetime1">
              <a:rPr kumimoji="1" lang="ja-JP" altLang="en-US" smtClean="0"/>
              <a:t>2019/5/22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66928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0E3768-161C-48D1-B0DF-015839966589}" type="datetime1">
              <a:rPr kumimoji="1" lang="ja-JP" altLang="en-US" smtClean="0"/>
              <a:t>2019/5/22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9346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B316AF-8215-485A-B3B4-504184C583D6}" type="datetime1">
              <a:rPr kumimoji="1" lang="ja-JP" altLang="en-US" smtClean="0"/>
              <a:t>2019/5/22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36061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5F62F5-ECEF-4487-ACEC-B7A851711FAD}" type="datetime1">
              <a:rPr kumimoji="1" lang="ja-JP" altLang="en-US" smtClean="0"/>
              <a:t>2019/5/22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48310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48BDF-7A2B-4AF6-88D6-4E053EDB3787}" type="datetime1">
              <a:rPr kumimoji="1" lang="ja-JP" altLang="en-US" smtClean="0"/>
              <a:t>2019/5/22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79482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9EF6A-70EC-4204-ADAF-346A88E53A5F}" type="datetime1">
              <a:rPr kumimoji="1" lang="ja-JP" altLang="en-US" smtClean="0"/>
              <a:t>2019/5/22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760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1F98C-2349-45EE-8A96-2347BB355AA9}" type="datetime1">
              <a:rPr kumimoji="1" lang="ja-JP" altLang="en-US" smtClean="0"/>
              <a:t>2019/5/22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52673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82098-7FAB-4716-8A29-CEA29006EFD6}" type="datetime1">
              <a:rPr kumimoji="1" lang="ja-JP" altLang="en-US" smtClean="0"/>
              <a:t>2019/5/22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693111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4869A-21EE-4F8B-8D82-5ACB5A9A319C}"/>
              </a:ext>
            </a:extLst>
          </p:cNvPr>
          <p:cNvSpPr>
            <a:spLocks noGrp="1"/>
          </p:cNvSpPr>
          <p:nvPr>
            <p:ph type="ctrTitle"/>
          </p:nvPr>
        </p:nvSpPr>
        <p:spPr>
          <a:xfrm>
            <a:off x="0" y="1407221"/>
            <a:ext cx="9906000" cy="1793742"/>
          </a:xfrm>
        </p:spPr>
        <p:txBody>
          <a:bodyPr>
            <a:normAutofit/>
          </a:bodyPr>
          <a:lstStyle/>
          <a:p>
            <a:r>
              <a:rPr kumimoji="1" lang="ja-JP" altLang="en-US" dirty="0"/>
              <a:t>中期経営計画（案）</a:t>
            </a:r>
            <a:r>
              <a:rPr kumimoji="1" lang="en-US" altLang="ja-JP" dirty="0"/>
              <a:t/>
            </a:r>
            <a:br>
              <a:rPr kumimoji="1" lang="en-US" altLang="ja-JP" dirty="0"/>
            </a:br>
            <a:r>
              <a:rPr kumimoji="1" lang="en-US" altLang="ja-JP" sz="3100" dirty="0"/>
              <a:t/>
            </a:r>
            <a:br>
              <a:rPr kumimoji="1" lang="en-US" altLang="ja-JP" sz="3100" dirty="0"/>
            </a:br>
            <a:r>
              <a:rPr lang="en-US" altLang="ja-JP" sz="3100" dirty="0"/>
              <a:t>2019</a:t>
            </a:r>
            <a:r>
              <a:rPr lang="ja-JP" altLang="en-US" sz="3100" dirty="0"/>
              <a:t>年度～</a:t>
            </a:r>
            <a:r>
              <a:rPr lang="en-US" altLang="ja-JP" sz="3100" dirty="0"/>
              <a:t>2023</a:t>
            </a:r>
            <a:r>
              <a:rPr lang="ja-JP" altLang="en-US" sz="3100" dirty="0"/>
              <a:t>年度</a:t>
            </a:r>
            <a:endParaRPr kumimoji="1" lang="ja-JP" altLang="en-US" sz="3100" dirty="0"/>
          </a:p>
        </p:txBody>
      </p:sp>
      <p:sp>
        <p:nvSpPr>
          <p:cNvPr id="3" name="字幕 2">
            <a:extLst>
              <a:ext uri="{FF2B5EF4-FFF2-40B4-BE49-F238E27FC236}">
                <a16:creationId xmlns:a16="http://schemas.microsoft.com/office/drawing/2014/main" id="{69EE7A69-8575-4DFA-95DA-797A65F49FE0}"/>
              </a:ext>
            </a:extLst>
          </p:cNvPr>
          <p:cNvSpPr>
            <a:spLocks noGrp="1"/>
          </p:cNvSpPr>
          <p:nvPr>
            <p:ph type="subTitle" idx="1"/>
          </p:nvPr>
        </p:nvSpPr>
        <p:spPr>
          <a:xfrm>
            <a:off x="0" y="3499684"/>
            <a:ext cx="9906000" cy="1793742"/>
          </a:xfrm>
        </p:spPr>
        <p:txBody>
          <a:bodyPr/>
          <a:lstStyle/>
          <a:p>
            <a:endParaRPr lang="en-US" altLang="ja-JP" dirty="0"/>
          </a:p>
          <a:p>
            <a:endParaRPr lang="en-US" altLang="ja-JP" dirty="0"/>
          </a:p>
          <a:p>
            <a:r>
              <a:rPr lang="en-US" altLang="ja-JP" dirty="0"/>
              <a:t>2019</a:t>
            </a:r>
            <a:r>
              <a:rPr lang="ja-JP" altLang="en-US" dirty="0"/>
              <a:t>年</a:t>
            </a:r>
            <a:r>
              <a:rPr lang="en-US" altLang="ja-JP" dirty="0"/>
              <a:t>6</a:t>
            </a:r>
            <a:r>
              <a:rPr lang="ja-JP" altLang="en-US" dirty="0"/>
              <a:t>月</a:t>
            </a:r>
            <a:endParaRPr lang="en-US" altLang="ja-JP" dirty="0"/>
          </a:p>
          <a:p>
            <a:r>
              <a:rPr kumimoji="1" lang="ja-JP" altLang="en-US" dirty="0"/>
              <a:t>株式会社大阪鶴見フラワーセンター</a:t>
            </a:r>
          </a:p>
        </p:txBody>
      </p:sp>
    </p:spTree>
    <p:extLst>
      <p:ext uri="{BB962C8B-B14F-4D97-AF65-F5344CB8AC3E}">
        <p14:creationId xmlns:p14="http://schemas.microsoft.com/office/powerpoint/2010/main" val="13062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574805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当センターでは、全国第２の中核的花</a:t>
            </a:r>
            <a:r>
              <a:rPr lang="ja-JP" altLang="en-US" sz="1600" dirty="0" err="1">
                <a:latin typeface="+mn-ea"/>
              </a:rPr>
              <a:t>き</a:t>
            </a:r>
            <a:r>
              <a:rPr lang="ja-JP" altLang="en-US" sz="1600" dirty="0">
                <a:latin typeface="+mn-ea"/>
              </a:rPr>
              <a:t>卸売市場として消費者へ質・量ともに豊富な花きをより早く届けるために市場関係者と協働し、花きの安定供給に取り組んできた。</a:t>
            </a:r>
          </a:p>
          <a:p>
            <a:pPr>
              <a:lnSpc>
                <a:spcPts val="2000"/>
              </a:lnSpc>
              <a:spcBef>
                <a:spcPts val="1200"/>
              </a:spcBef>
              <a:buFont typeface="Wingdings" panose="05000000000000000000" pitchFamily="2" charset="2"/>
              <a:buChar char="Ø"/>
            </a:pPr>
            <a:r>
              <a:rPr lang="ja-JP" altLang="en-US" sz="1600" dirty="0">
                <a:latin typeface="+mn-ea"/>
              </a:rPr>
              <a:t>しかしながら、長く続いた景気の停滞感に加え、近年のライフスタイルの変化などにより全国的に花きの取扱数量、取扱金額は減少傾向となっている。これに対し、当市場として安定的な花き流通を維持するために、魅力ある市場として積極的に取り組むことで取引の減少に歯止めをかけることが急務となってい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このような状況の中、当市場が西日本のハブ市場となるよう、「集荷分荷力の向上」や「国内外への販路拡大」に取組む当市場の卸売業者を支援するため、卸売業者の施設使用料を、　売上高　切花</a:t>
            </a:r>
            <a:r>
              <a:rPr lang="en-US" altLang="ja-JP" sz="1600" dirty="0">
                <a:latin typeface="+mn-ea"/>
              </a:rPr>
              <a:t>1.7</a:t>
            </a:r>
            <a:r>
              <a:rPr lang="ja-JP" altLang="en-US" sz="1600" dirty="0">
                <a:latin typeface="+mn-ea"/>
              </a:rPr>
              <a:t>％、鉢物</a:t>
            </a:r>
            <a:r>
              <a:rPr lang="en-US" altLang="ja-JP" sz="1600" dirty="0">
                <a:latin typeface="+mn-ea"/>
              </a:rPr>
              <a:t>1.4</a:t>
            </a:r>
            <a:r>
              <a:rPr lang="ja-JP" altLang="en-US" sz="1600" dirty="0">
                <a:latin typeface="+mn-ea"/>
              </a:rPr>
              <a:t>％　⇒　売上高　切花</a:t>
            </a:r>
            <a:r>
              <a:rPr lang="en-US" altLang="ja-JP" sz="1600" dirty="0">
                <a:latin typeface="+mn-ea"/>
              </a:rPr>
              <a:t>1.4</a:t>
            </a:r>
            <a:r>
              <a:rPr lang="ja-JP" altLang="en-US" sz="1600" dirty="0">
                <a:latin typeface="+mn-ea"/>
              </a:rPr>
              <a:t>％、鉢物</a:t>
            </a:r>
            <a:r>
              <a:rPr lang="en-US" altLang="ja-JP" sz="1600" dirty="0">
                <a:latin typeface="+mn-ea"/>
              </a:rPr>
              <a:t>1.4</a:t>
            </a:r>
            <a:r>
              <a:rPr lang="ja-JP" altLang="en-US" sz="1600" dirty="0">
                <a:latin typeface="+mn-ea"/>
              </a:rPr>
              <a:t>％　　　　　　　　　　　に改定。（</a:t>
            </a:r>
            <a:r>
              <a:rPr lang="en-US" altLang="ja-JP" sz="1600" dirty="0">
                <a:latin typeface="+mn-ea"/>
              </a:rPr>
              <a:t>2018</a:t>
            </a:r>
            <a:r>
              <a:rPr lang="ja-JP" altLang="en-US" sz="1600" dirty="0">
                <a:latin typeface="+mn-ea"/>
              </a:rPr>
              <a:t>年</a:t>
            </a:r>
            <a:r>
              <a:rPr lang="en-US" altLang="ja-JP" sz="1600" dirty="0">
                <a:latin typeface="+mn-ea"/>
              </a:rPr>
              <a:t>7</a:t>
            </a:r>
            <a:r>
              <a:rPr lang="ja-JP" altLang="en-US" sz="1600" dirty="0">
                <a:latin typeface="+mn-ea"/>
              </a:rPr>
              <a:t>月～）</a:t>
            </a:r>
          </a:p>
          <a:p>
            <a:pPr>
              <a:lnSpc>
                <a:spcPts val="2000"/>
              </a:lnSpc>
              <a:spcBef>
                <a:spcPts val="1200"/>
              </a:spcBef>
              <a:buFont typeface="Wingdings" panose="05000000000000000000" pitchFamily="2" charset="2"/>
              <a:buChar char="Ø"/>
            </a:pPr>
            <a:r>
              <a:rPr lang="ja-JP" altLang="en-US" sz="1600" dirty="0">
                <a:latin typeface="+mn-ea"/>
              </a:rPr>
              <a:t>施設使用料の改定に伴い収益の減少が見込まれるものの、引き続き当市場の設立趣旨に則り機能の維持に努めるとともに、市場の活性化を計画的に進めるため、前中期計画の期間中（</a:t>
            </a:r>
            <a:r>
              <a:rPr lang="en-US" altLang="ja-JP" sz="1600" dirty="0">
                <a:latin typeface="+mn-ea"/>
              </a:rPr>
              <a:t>2015</a:t>
            </a:r>
            <a:r>
              <a:rPr lang="ja-JP" altLang="en-US" sz="1600" dirty="0">
                <a:latin typeface="+mn-ea"/>
              </a:rPr>
              <a:t>年～</a:t>
            </a:r>
            <a:r>
              <a:rPr lang="en-US" altLang="ja-JP" sz="1600" dirty="0">
                <a:latin typeface="+mn-ea"/>
              </a:rPr>
              <a:t>2019</a:t>
            </a:r>
            <a:r>
              <a:rPr lang="ja-JP" altLang="en-US" sz="1600" dirty="0">
                <a:latin typeface="+mn-ea"/>
              </a:rPr>
              <a:t>年）ではあるが、当市場が我が国の中核的花</a:t>
            </a:r>
            <a:r>
              <a:rPr lang="ja-JP" altLang="en-US" sz="1600" dirty="0" err="1">
                <a:latin typeface="+mn-ea"/>
              </a:rPr>
              <a:t>き</a:t>
            </a:r>
            <a:r>
              <a:rPr lang="ja-JP" altLang="en-US" sz="1600" dirty="0">
                <a:latin typeface="+mn-ea"/>
              </a:rPr>
              <a:t>卸売市場として安定的な花き流通に寄与することを目的に新たな中期経営計画を策定し、「市場の活性化」「施設の改修」の２点を基本とした取組みを進める。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事業運営にあたっては、効率的な経営を進め、単年度黒字を維持することにより、経営の自主性を高めるとともに、多様なサービスをより効率的に提供できる体制を構築する。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計画の期間は、</a:t>
            </a:r>
            <a:r>
              <a:rPr lang="en-US" altLang="ja-JP" sz="1600" dirty="0">
                <a:latin typeface="+mn-ea"/>
              </a:rPr>
              <a:t>2019</a:t>
            </a:r>
            <a:r>
              <a:rPr lang="ja-JP" altLang="en-US" sz="1600" dirty="0">
                <a:latin typeface="+mn-ea"/>
              </a:rPr>
              <a:t>年度から</a:t>
            </a:r>
            <a:r>
              <a:rPr lang="en-US" altLang="ja-JP" sz="1600" dirty="0">
                <a:latin typeface="+mn-ea"/>
              </a:rPr>
              <a:t>2023</a:t>
            </a:r>
            <a:r>
              <a:rPr lang="ja-JP" altLang="en-US" sz="1600" dirty="0">
                <a:latin typeface="+mn-ea"/>
              </a:rPr>
              <a:t>年度までの５年間とする。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１　事業運営の基本方針</a:t>
            </a:r>
          </a:p>
        </p:txBody>
      </p:sp>
      <p:sp>
        <p:nvSpPr>
          <p:cNvPr id="6" name="タイトル 1">
            <a:extLst>
              <a:ext uri="{FF2B5EF4-FFF2-40B4-BE49-F238E27FC236}">
                <a16:creationId xmlns:a16="http://schemas.microsoft.com/office/drawing/2014/main" id="{3FBCBC3C-21AD-4923-9AAE-0850CFE16EA1}"/>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８</a:t>
            </a:r>
          </a:p>
        </p:txBody>
      </p:sp>
    </p:spTree>
    <p:extLst>
      <p:ext uri="{BB962C8B-B14F-4D97-AF65-F5344CB8AC3E}">
        <p14:creationId xmlns:p14="http://schemas.microsoft.com/office/powerpoint/2010/main" val="123164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782196"/>
            <a:ext cx="8826404" cy="58560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施設改修にあたっては、経年による劣化対策だけにとどまらず、産地から魅力ある市場となるよう取組み、集荷力の向上に寄与する。</a:t>
            </a: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（１）魅力ある市場としての機能拡充</a:t>
            </a:r>
          </a:p>
        </p:txBody>
      </p:sp>
      <p:sp>
        <p:nvSpPr>
          <p:cNvPr id="7" name="タイトル 1">
            <a:extLst>
              <a:ext uri="{FF2B5EF4-FFF2-40B4-BE49-F238E27FC236}">
                <a16:creationId xmlns:a16="http://schemas.microsoft.com/office/drawing/2014/main" id="{331E4AA6-9AEC-4D9B-9606-9188864A2DAF}"/>
              </a:ext>
            </a:extLst>
          </p:cNvPr>
          <p:cNvSpPr txBox="1">
            <a:spLocks/>
          </p:cNvSpPr>
          <p:nvPr/>
        </p:nvSpPr>
        <p:spPr>
          <a:xfrm>
            <a:off x="123925" y="138708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市場環境の整備</a:t>
            </a:r>
          </a:p>
        </p:txBody>
      </p:sp>
      <p:sp>
        <p:nvSpPr>
          <p:cNvPr id="8" name="コンテンツ プレースホルダー 2">
            <a:extLst>
              <a:ext uri="{FF2B5EF4-FFF2-40B4-BE49-F238E27FC236}">
                <a16:creationId xmlns:a16="http://schemas.microsoft.com/office/drawing/2014/main" id="{C34F7AF8-ED72-481D-8B02-3F74CE4ECA4E}"/>
              </a:ext>
            </a:extLst>
          </p:cNvPr>
          <p:cNvSpPr txBox="1">
            <a:spLocks/>
          </p:cNvSpPr>
          <p:nvPr/>
        </p:nvSpPr>
        <p:spPr>
          <a:xfrm>
            <a:off x="1030335" y="2483734"/>
            <a:ext cx="7845329" cy="60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・花</a:t>
            </a:r>
            <a:r>
              <a:rPr lang="ja-JP" altLang="en-US" sz="1400" dirty="0" err="1">
                <a:latin typeface="+mn-ea"/>
              </a:rPr>
              <a:t>きの</a:t>
            </a:r>
            <a:r>
              <a:rPr lang="ja-JP" altLang="en-US" sz="1400" dirty="0">
                <a:latin typeface="+mn-ea"/>
              </a:rPr>
              <a:t>鮮度を保つための温度管理システム（低温倉庫等）の整備</a:t>
            </a:r>
            <a:endParaRPr lang="en-US" altLang="ja-JP" sz="1400" dirty="0">
              <a:latin typeface="+mn-ea"/>
            </a:endParaRPr>
          </a:p>
          <a:p>
            <a:pPr marL="0" indent="0">
              <a:lnSpc>
                <a:spcPts val="1200"/>
              </a:lnSpc>
              <a:spcBef>
                <a:spcPts val="1200"/>
              </a:spcBef>
              <a:buNone/>
            </a:pPr>
            <a:r>
              <a:rPr lang="ja-JP" altLang="en-US" sz="1400" dirty="0">
                <a:latin typeface="+mn-ea"/>
              </a:rPr>
              <a:t>・セリシステムの更新・機能向上</a:t>
            </a:r>
            <a:endParaRPr lang="ja-JP" altLang="en-US" sz="1200" dirty="0">
              <a:latin typeface="+mn-ea"/>
            </a:endParaRPr>
          </a:p>
        </p:txBody>
      </p:sp>
      <p:sp>
        <p:nvSpPr>
          <p:cNvPr id="14" name="コンテンツ プレースホルダー 2">
            <a:extLst>
              <a:ext uri="{FF2B5EF4-FFF2-40B4-BE49-F238E27FC236}">
                <a16:creationId xmlns:a16="http://schemas.microsoft.com/office/drawing/2014/main" id="{9ECA8CE6-49E6-4672-A3AA-3AB1CD557860}"/>
              </a:ext>
            </a:extLst>
          </p:cNvPr>
          <p:cNvSpPr txBox="1">
            <a:spLocks/>
          </p:cNvSpPr>
          <p:nvPr/>
        </p:nvSpPr>
        <p:spPr>
          <a:xfrm>
            <a:off x="663723" y="3199743"/>
            <a:ext cx="8826404" cy="859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当市場は、保冷施設、場内搬送車両、夜間照明などエネルギーを大量に消費する施設を有している。また、花</a:t>
            </a:r>
            <a:r>
              <a:rPr lang="ja-JP" altLang="en-US" sz="1600" dirty="0" err="1">
                <a:latin typeface="+mn-ea"/>
              </a:rPr>
              <a:t>き</a:t>
            </a:r>
            <a:r>
              <a:rPr lang="ja-JP" altLang="en-US" sz="1600" dirty="0">
                <a:latin typeface="+mn-ea"/>
              </a:rPr>
              <a:t>包装容器等の廃容器などを大量に排出することからも、環境に対する負荷の軽減に向けた取組を引き続き継続的に行う。</a:t>
            </a:r>
          </a:p>
        </p:txBody>
      </p:sp>
      <p:sp>
        <p:nvSpPr>
          <p:cNvPr id="12" name="コンテンツ プレースホルダー 2">
            <a:extLst>
              <a:ext uri="{FF2B5EF4-FFF2-40B4-BE49-F238E27FC236}">
                <a16:creationId xmlns:a16="http://schemas.microsoft.com/office/drawing/2014/main" id="{DB870F36-0F34-4A8C-9844-32CF72D19A64}"/>
              </a:ext>
            </a:extLst>
          </p:cNvPr>
          <p:cNvSpPr txBox="1">
            <a:spLocks/>
          </p:cNvSpPr>
          <p:nvPr/>
        </p:nvSpPr>
        <p:spPr>
          <a:xfrm>
            <a:off x="1030335" y="4175582"/>
            <a:ext cx="7845329" cy="26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・廃棄物総量の抑制と再資源化</a:t>
            </a:r>
            <a:endParaRPr lang="ja-JP" altLang="en-US" sz="1200" dirty="0">
              <a:latin typeface="+mn-ea"/>
            </a:endParaRPr>
          </a:p>
        </p:txBody>
      </p:sp>
      <p:sp>
        <p:nvSpPr>
          <p:cNvPr id="13" name="コンテンツ プレースホルダー 2">
            <a:extLst>
              <a:ext uri="{FF2B5EF4-FFF2-40B4-BE49-F238E27FC236}">
                <a16:creationId xmlns:a16="http://schemas.microsoft.com/office/drawing/2014/main" id="{5057E6EE-43FE-41AA-B840-730966C2B448}"/>
              </a:ext>
            </a:extLst>
          </p:cNvPr>
          <p:cNvSpPr txBox="1">
            <a:spLocks/>
          </p:cNvSpPr>
          <p:nvPr/>
        </p:nvSpPr>
        <p:spPr>
          <a:xfrm>
            <a:off x="663723" y="5054831"/>
            <a:ext cx="8826404" cy="94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en-US" altLang="ja-JP" sz="1600" dirty="0">
                <a:latin typeface="+mn-ea"/>
              </a:rPr>
              <a:t>2017</a:t>
            </a:r>
            <a:r>
              <a:rPr lang="ja-JP" altLang="en-US" sz="1600" dirty="0">
                <a:latin typeface="+mn-ea"/>
              </a:rPr>
              <a:t>年から</a:t>
            </a:r>
            <a:r>
              <a:rPr lang="en-US" altLang="ja-JP" sz="1600" dirty="0">
                <a:latin typeface="+mn-ea"/>
              </a:rPr>
              <a:t>2018</a:t>
            </a:r>
            <a:r>
              <a:rPr lang="ja-JP" altLang="en-US" sz="1600" dirty="0">
                <a:latin typeface="+mn-ea"/>
              </a:rPr>
              <a:t>年にかけて改修を行った市場内の展示コーナー・共用スペースを、産地・卸売業者から買受人への情報発信の場、買受人の交流の場として活用することにより、産地からの出荷量の拡大や新たな買受人の獲得に努める。</a:t>
            </a:r>
          </a:p>
        </p:txBody>
      </p:sp>
      <p:sp>
        <p:nvSpPr>
          <p:cNvPr id="15" name="タイトル 1">
            <a:extLst>
              <a:ext uri="{FF2B5EF4-FFF2-40B4-BE49-F238E27FC236}">
                <a16:creationId xmlns:a16="http://schemas.microsoft.com/office/drawing/2014/main" id="{97C58F92-F1E6-491F-87FA-76389ECE9FBA}"/>
              </a:ext>
            </a:extLst>
          </p:cNvPr>
          <p:cNvSpPr txBox="1">
            <a:spLocks/>
          </p:cNvSpPr>
          <p:nvPr/>
        </p:nvSpPr>
        <p:spPr>
          <a:xfrm>
            <a:off x="123925" y="4659721"/>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② 展示会等の開催支援</a:t>
            </a:r>
          </a:p>
        </p:txBody>
      </p:sp>
      <p:sp>
        <p:nvSpPr>
          <p:cNvPr id="16" name="コンテンツ プレースホルダー 2">
            <a:extLst>
              <a:ext uri="{FF2B5EF4-FFF2-40B4-BE49-F238E27FC236}">
                <a16:creationId xmlns:a16="http://schemas.microsoft.com/office/drawing/2014/main" id="{66FA718D-C56D-4DEB-8147-6CB5AB3CEF33}"/>
              </a:ext>
            </a:extLst>
          </p:cNvPr>
          <p:cNvSpPr txBox="1">
            <a:spLocks/>
          </p:cNvSpPr>
          <p:nvPr/>
        </p:nvSpPr>
        <p:spPr>
          <a:xfrm>
            <a:off x="1079596" y="5961334"/>
            <a:ext cx="8826404" cy="553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卸売業者と産地が連携して行う新商品などの展示会・商談会</a:t>
            </a:r>
            <a:endParaRPr lang="en-US" altLang="ja-JP" sz="1400" dirty="0">
              <a:latin typeface="+mn-ea"/>
            </a:endParaRPr>
          </a:p>
          <a:p>
            <a:pPr marL="0" indent="0">
              <a:lnSpc>
                <a:spcPts val="1200"/>
              </a:lnSpc>
              <a:spcBef>
                <a:spcPts val="1200"/>
              </a:spcBef>
              <a:buNone/>
            </a:pPr>
            <a:r>
              <a:rPr lang="ja-JP" altLang="en-US" sz="1400" dirty="0">
                <a:latin typeface="+mn-ea"/>
              </a:rPr>
              <a:t>・関連資材等の商品展示販売会</a:t>
            </a:r>
          </a:p>
          <a:p>
            <a:pPr marL="0" indent="0">
              <a:lnSpc>
                <a:spcPts val="2000"/>
              </a:lnSpc>
              <a:spcBef>
                <a:spcPts val="1200"/>
              </a:spcBef>
              <a:buNone/>
            </a:pPr>
            <a:endParaRPr lang="ja-JP" altLang="en-US" sz="1200" dirty="0">
              <a:latin typeface="+mn-ea"/>
            </a:endParaRPr>
          </a:p>
        </p:txBody>
      </p:sp>
      <p:sp>
        <p:nvSpPr>
          <p:cNvPr id="17" name="タイトル 1">
            <a:extLst>
              <a:ext uri="{FF2B5EF4-FFF2-40B4-BE49-F238E27FC236}">
                <a16:creationId xmlns:a16="http://schemas.microsoft.com/office/drawing/2014/main" id="{39B00CBD-28A2-40DE-98E2-34012D393CA0}"/>
              </a:ext>
            </a:extLst>
          </p:cNvPr>
          <p:cNvSpPr txBox="1">
            <a:spLocks/>
          </p:cNvSpPr>
          <p:nvPr/>
        </p:nvSpPr>
        <p:spPr>
          <a:xfrm>
            <a:off x="9459431" y="11457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９</a:t>
            </a:r>
          </a:p>
        </p:txBody>
      </p:sp>
    </p:spTree>
    <p:extLst>
      <p:ext uri="{BB962C8B-B14F-4D97-AF65-F5344CB8AC3E}">
        <p14:creationId xmlns:p14="http://schemas.microsoft.com/office/powerpoint/2010/main" val="348905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39798" y="1397628"/>
            <a:ext cx="8826404" cy="203137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消費拡大・活性化のために、花</a:t>
            </a:r>
            <a:r>
              <a:rPr lang="ja-JP" altLang="en-US" sz="1600" dirty="0" err="1">
                <a:latin typeface="+mn-ea"/>
              </a:rPr>
              <a:t>きと</a:t>
            </a:r>
            <a:r>
              <a:rPr lang="ja-JP" altLang="en-US" sz="1600" dirty="0">
                <a:latin typeface="+mn-ea"/>
              </a:rPr>
              <a:t>人のふれあいをテーマに、消費者に対する啓発活動や、異業種とのコラボレーションの実施。</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消費者への直接的な啓発だけでなく、商業施設をはじめとした異業種に対して、花きを活用することによる集客効果のアピールを狙う。</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これらの啓発活動の発信の手段としてホームページでの発信はもとより、インスタグラム等の</a:t>
            </a:r>
            <a:r>
              <a:rPr lang="en-US" altLang="ja-JP" sz="1600" dirty="0">
                <a:latin typeface="+mn-ea"/>
              </a:rPr>
              <a:t>SNS</a:t>
            </a:r>
            <a:r>
              <a:rPr lang="ja-JP" altLang="en-US" sz="1600" dirty="0">
                <a:latin typeface="+mn-ea"/>
              </a:rPr>
              <a:t>を積極的に活用する。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（２）消費拡大・活性化の推進</a:t>
            </a:r>
          </a:p>
        </p:txBody>
      </p:sp>
      <p:sp>
        <p:nvSpPr>
          <p:cNvPr id="7" name="コンテンツ プレースホルダー 2">
            <a:extLst>
              <a:ext uri="{FF2B5EF4-FFF2-40B4-BE49-F238E27FC236}">
                <a16:creationId xmlns:a16="http://schemas.microsoft.com/office/drawing/2014/main" id="{60087851-DD5C-4A08-95FF-D94DDFBFF0D3}"/>
              </a:ext>
            </a:extLst>
          </p:cNvPr>
          <p:cNvSpPr txBox="1">
            <a:spLocks/>
          </p:cNvSpPr>
          <p:nvPr/>
        </p:nvSpPr>
        <p:spPr>
          <a:xfrm>
            <a:off x="663723" y="3541229"/>
            <a:ext cx="8826404" cy="951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ワークショップの開催</a:t>
            </a:r>
            <a:endParaRPr lang="en-US" altLang="ja-JP" sz="1400" dirty="0">
              <a:latin typeface="+mn-ea"/>
            </a:endParaRPr>
          </a:p>
          <a:p>
            <a:pPr marL="0" indent="0">
              <a:lnSpc>
                <a:spcPts val="1200"/>
              </a:lnSpc>
              <a:spcBef>
                <a:spcPts val="1200"/>
              </a:spcBef>
              <a:buNone/>
            </a:pPr>
            <a:r>
              <a:rPr lang="ja-JP" altLang="en-US" sz="1400" dirty="0">
                <a:latin typeface="+mn-ea"/>
              </a:rPr>
              <a:t>・併設する商業施設をはじめとした異業種との連携したイベントの開催と支援</a:t>
            </a:r>
            <a:endParaRPr lang="en-US" altLang="ja-JP" sz="1400" dirty="0">
              <a:latin typeface="+mn-ea"/>
            </a:endParaRPr>
          </a:p>
          <a:p>
            <a:pPr marL="0" indent="0">
              <a:lnSpc>
                <a:spcPts val="1200"/>
              </a:lnSpc>
              <a:spcBef>
                <a:spcPts val="1200"/>
              </a:spcBef>
              <a:buNone/>
            </a:pPr>
            <a:r>
              <a:rPr lang="ja-JP" altLang="en-US" sz="1400" dirty="0">
                <a:latin typeface="+mn-ea"/>
              </a:rPr>
              <a:t>・</a:t>
            </a:r>
            <a:r>
              <a:rPr lang="en-US" altLang="ja-JP" sz="1400" dirty="0">
                <a:latin typeface="+mn-ea"/>
              </a:rPr>
              <a:t>SNS</a:t>
            </a:r>
            <a:r>
              <a:rPr lang="ja-JP" altLang="en-US" sz="1400" dirty="0">
                <a:latin typeface="+mn-ea"/>
              </a:rPr>
              <a:t>を活用した情報の発信</a:t>
            </a:r>
          </a:p>
          <a:p>
            <a:pPr marL="0" indent="0">
              <a:lnSpc>
                <a:spcPts val="2000"/>
              </a:lnSpc>
              <a:spcBef>
                <a:spcPts val="1200"/>
              </a:spcBef>
              <a:buNone/>
            </a:pPr>
            <a:endParaRPr lang="ja-JP" altLang="en-US" sz="1200" dirty="0">
              <a:latin typeface="+mn-ea"/>
            </a:endParaRPr>
          </a:p>
        </p:txBody>
      </p:sp>
      <p:pic>
        <p:nvPicPr>
          <p:cNvPr id="4" name="図 3">
            <a:extLst>
              <a:ext uri="{FF2B5EF4-FFF2-40B4-BE49-F238E27FC236}">
                <a16:creationId xmlns:a16="http://schemas.microsoft.com/office/drawing/2014/main" id="{41376B86-AEB4-41C5-9B58-7102DBCBEF36}"/>
              </a:ext>
            </a:extLst>
          </p:cNvPr>
          <p:cNvPicPr>
            <a:picLocks noChangeAspect="1"/>
          </p:cNvPicPr>
          <p:nvPr/>
        </p:nvPicPr>
        <p:blipFill>
          <a:blip r:embed="rId2"/>
          <a:stretch>
            <a:fillRect/>
          </a:stretch>
        </p:blipFill>
        <p:spPr>
          <a:xfrm>
            <a:off x="539798" y="4492486"/>
            <a:ext cx="2712338" cy="2031970"/>
          </a:xfrm>
          <a:prstGeom prst="rect">
            <a:avLst/>
          </a:prstGeom>
        </p:spPr>
      </p:pic>
      <p:pic>
        <p:nvPicPr>
          <p:cNvPr id="8" name="図 7">
            <a:extLst>
              <a:ext uri="{FF2B5EF4-FFF2-40B4-BE49-F238E27FC236}">
                <a16:creationId xmlns:a16="http://schemas.microsoft.com/office/drawing/2014/main" id="{24D93F7B-937C-4E50-BC0A-A5005F49C9FB}"/>
              </a:ext>
            </a:extLst>
          </p:cNvPr>
          <p:cNvPicPr>
            <a:picLocks noChangeAspect="1"/>
          </p:cNvPicPr>
          <p:nvPr/>
        </p:nvPicPr>
        <p:blipFill>
          <a:blip r:embed="rId3"/>
          <a:stretch>
            <a:fillRect/>
          </a:stretch>
        </p:blipFill>
        <p:spPr>
          <a:xfrm>
            <a:off x="3596831" y="4491119"/>
            <a:ext cx="2712338" cy="2033336"/>
          </a:xfrm>
          <a:prstGeom prst="rect">
            <a:avLst/>
          </a:prstGeom>
        </p:spPr>
      </p:pic>
      <p:sp>
        <p:nvSpPr>
          <p:cNvPr id="11" name="コンテンツ プレースホルダー 2">
            <a:extLst>
              <a:ext uri="{FF2B5EF4-FFF2-40B4-BE49-F238E27FC236}">
                <a16:creationId xmlns:a16="http://schemas.microsoft.com/office/drawing/2014/main" id="{B49E858B-EC56-4EA3-9E5B-2DB19601DCD6}"/>
              </a:ext>
            </a:extLst>
          </p:cNvPr>
          <p:cNvSpPr txBox="1">
            <a:spLocks/>
          </p:cNvSpPr>
          <p:nvPr/>
        </p:nvSpPr>
        <p:spPr>
          <a:xfrm>
            <a:off x="1428134" y="6560485"/>
            <a:ext cx="935665" cy="187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ワークショップ</a:t>
            </a:r>
          </a:p>
        </p:txBody>
      </p:sp>
      <p:sp>
        <p:nvSpPr>
          <p:cNvPr id="12" name="コンテンツ プレースホルダー 2">
            <a:extLst>
              <a:ext uri="{FF2B5EF4-FFF2-40B4-BE49-F238E27FC236}">
                <a16:creationId xmlns:a16="http://schemas.microsoft.com/office/drawing/2014/main" id="{D39066E1-FBBD-49A4-9C34-F03611AF3C4E}"/>
              </a:ext>
            </a:extLst>
          </p:cNvPr>
          <p:cNvSpPr txBox="1">
            <a:spLocks/>
          </p:cNvSpPr>
          <p:nvPr/>
        </p:nvSpPr>
        <p:spPr>
          <a:xfrm>
            <a:off x="3553787" y="6560485"/>
            <a:ext cx="2356885"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花のデザイン祭り（三井アウトレットパーク）</a:t>
            </a:r>
          </a:p>
        </p:txBody>
      </p:sp>
      <p:sp>
        <p:nvSpPr>
          <p:cNvPr id="14" name="タイトル 1">
            <a:extLst>
              <a:ext uri="{FF2B5EF4-FFF2-40B4-BE49-F238E27FC236}">
                <a16:creationId xmlns:a16="http://schemas.microsoft.com/office/drawing/2014/main" id="{F604A42A-A11A-46F9-B80F-3A845CC3498D}"/>
              </a:ext>
            </a:extLst>
          </p:cNvPr>
          <p:cNvSpPr txBox="1">
            <a:spLocks/>
          </p:cNvSpPr>
          <p:nvPr/>
        </p:nvSpPr>
        <p:spPr>
          <a:xfrm>
            <a:off x="9459431" y="14564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10</a:t>
            </a:r>
            <a:endParaRPr lang="ja-JP" altLang="en-US" sz="1400" dirty="0"/>
          </a:p>
        </p:txBody>
      </p:sp>
      <p:pic>
        <p:nvPicPr>
          <p:cNvPr id="13" name="図 12">
            <a:extLst>
              <a:ext uri="{FF2B5EF4-FFF2-40B4-BE49-F238E27FC236}">
                <a16:creationId xmlns:a16="http://schemas.microsoft.com/office/drawing/2014/main" id="{BB31DA28-B8C0-4146-B283-6342109B3E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53863" y="4491469"/>
            <a:ext cx="2712339" cy="2033337"/>
          </a:xfrm>
          <a:prstGeom prst="rect">
            <a:avLst/>
          </a:prstGeom>
        </p:spPr>
      </p:pic>
      <p:sp>
        <p:nvSpPr>
          <p:cNvPr id="15" name="コンテンツ プレースホルダー 2">
            <a:extLst>
              <a:ext uri="{FF2B5EF4-FFF2-40B4-BE49-F238E27FC236}">
                <a16:creationId xmlns:a16="http://schemas.microsoft.com/office/drawing/2014/main" id="{EA3AF964-AE5B-4C8B-B783-5C3CBB2A90C5}"/>
              </a:ext>
            </a:extLst>
          </p:cNvPr>
          <p:cNvSpPr txBox="1">
            <a:spLocks/>
          </p:cNvSpPr>
          <p:nvPr/>
        </p:nvSpPr>
        <p:spPr>
          <a:xfrm>
            <a:off x="7389799" y="6569593"/>
            <a:ext cx="1230326"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None/>
            </a:pPr>
            <a:r>
              <a:rPr lang="ja-JP" altLang="en-US" sz="800" dirty="0">
                <a:latin typeface="+mn-ea"/>
              </a:rPr>
              <a:t>岩手県花</a:t>
            </a:r>
            <a:r>
              <a:rPr lang="ja-JP" altLang="en-US" sz="800" dirty="0" err="1">
                <a:latin typeface="+mn-ea"/>
              </a:rPr>
              <a:t>き</a:t>
            </a:r>
            <a:r>
              <a:rPr lang="ja-JP" altLang="en-US" sz="800" dirty="0">
                <a:latin typeface="+mn-ea"/>
              </a:rPr>
              <a:t>展示フェア</a:t>
            </a:r>
          </a:p>
        </p:txBody>
      </p:sp>
    </p:spTree>
    <p:extLst>
      <p:ext uri="{BB962C8B-B14F-4D97-AF65-F5344CB8AC3E}">
        <p14:creationId xmlns:p14="http://schemas.microsoft.com/office/powerpoint/2010/main" val="20740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028500"/>
            <a:ext cx="8826404" cy="159038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当市場は開設後２５年を経過しており、建物・設備ともに経年による劣化が見られる。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今後、市場機能を維持するため、今後５年間を見通した短期修繕計画を策定。（</a:t>
            </a:r>
            <a:r>
              <a:rPr lang="en-US" altLang="ja-JP" sz="1600" dirty="0">
                <a:latin typeface="+mn-ea"/>
              </a:rPr>
              <a:t>2017</a:t>
            </a:r>
            <a:r>
              <a:rPr lang="ja-JP" altLang="en-US" sz="1600" dirty="0">
                <a:latin typeface="+mn-ea"/>
              </a:rPr>
              <a:t>年）</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この短期修繕計画及び建物状況調査（</a:t>
            </a:r>
            <a:r>
              <a:rPr lang="en-US" altLang="ja-JP" sz="1600" dirty="0">
                <a:latin typeface="+mn-ea"/>
              </a:rPr>
              <a:t>2016</a:t>
            </a:r>
            <a:r>
              <a:rPr lang="ja-JP" altLang="en-US" sz="1600" dirty="0">
                <a:latin typeface="+mn-ea"/>
              </a:rPr>
              <a:t>年実施）を基に、計画的に施設改修等に取組む。</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老朽化対策だけにとどまらず、来場者である買受人にとって魅力ある市場をめざす。</a:t>
            </a: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施設改修</a:t>
            </a:r>
          </a:p>
        </p:txBody>
      </p:sp>
      <p:graphicFrame>
        <p:nvGraphicFramePr>
          <p:cNvPr id="8" name="表 7">
            <a:extLst>
              <a:ext uri="{FF2B5EF4-FFF2-40B4-BE49-F238E27FC236}">
                <a16:creationId xmlns:a16="http://schemas.microsoft.com/office/drawing/2014/main" id="{013A1D21-1BD2-4792-B2B1-39189E2C6F5E}"/>
              </a:ext>
            </a:extLst>
          </p:cNvPr>
          <p:cNvGraphicFramePr>
            <a:graphicFrameLocks noGrp="1"/>
          </p:cNvGraphicFramePr>
          <p:nvPr>
            <p:extLst>
              <p:ext uri="{D42A27DB-BD31-4B8C-83A1-F6EECF244321}">
                <p14:modId xmlns:p14="http://schemas.microsoft.com/office/powerpoint/2010/main" val="420464487"/>
              </p:ext>
            </p:extLst>
          </p:nvPr>
        </p:nvGraphicFramePr>
        <p:xfrm>
          <a:off x="663723" y="3291698"/>
          <a:ext cx="8533289" cy="3566304"/>
        </p:xfrm>
        <a:graphic>
          <a:graphicData uri="http://schemas.openxmlformats.org/drawingml/2006/table">
            <a:tbl>
              <a:tblPr firstRow="1" bandRow="1">
                <a:tableStyleId>{EB9631B5-78F2-41C9-869B-9F39066F8104}</a:tableStyleId>
              </a:tblPr>
              <a:tblGrid>
                <a:gridCol w="1045807">
                  <a:extLst>
                    <a:ext uri="{9D8B030D-6E8A-4147-A177-3AD203B41FA5}">
                      <a16:colId xmlns:a16="http://schemas.microsoft.com/office/drawing/2014/main" val="4099317761"/>
                    </a:ext>
                  </a:extLst>
                </a:gridCol>
                <a:gridCol w="993913">
                  <a:extLst>
                    <a:ext uri="{9D8B030D-6E8A-4147-A177-3AD203B41FA5}">
                      <a16:colId xmlns:a16="http://schemas.microsoft.com/office/drawing/2014/main" val="3553978884"/>
                    </a:ext>
                  </a:extLst>
                </a:gridCol>
                <a:gridCol w="1276627">
                  <a:extLst>
                    <a:ext uri="{9D8B030D-6E8A-4147-A177-3AD203B41FA5}">
                      <a16:colId xmlns:a16="http://schemas.microsoft.com/office/drawing/2014/main" val="2312323022"/>
                    </a:ext>
                  </a:extLst>
                </a:gridCol>
                <a:gridCol w="1276627">
                  <a:extLst>
                    <a:ext uri="{9D8B030D-6E8A-4147-A177-3AD203B41FA5}">
                      <a16:colId xmlns:a16="http://schemas.microsoft.com/office/drawing/2014/main" val="2759168974"/>
                    </a:ext>
                  </a:extLst>
                </a:gridCol>
                <a:gridCol w="1276627">
                  <a:extLst>
                    <a:ext uri="{9D8B030D-6E8A-4147-A177-3AD203B41FA5}">
                      <a16:colId xmlns:a16="http://schemas.microsoft.com/office/drawing/2014/main" val="1533771228"/>
                    </a:ext>
                  </a:extLst>
                </a:gridCol>
                <a:gridCol w="2663688">
                  <a:extLst>
                    <a:ext uri="{9D8B030D-6E8A-4147-A177-3AD203B41FA5}">
                      <a16:colId xmlns:a16="http://schemas.microsoft.com/office/drawing/2014/main" val="468318390"/>
                    </a:ext>
                  </a:extLst>
                </a:gridCol>
              </a:tblGrid>
              <a:tr h="263776">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r"/>
                      <a:r>
                        <a:rPr kumimoji="1" lang="ja-JP" altLang="en-US" sz="1100" b="0" dirty="0">
                          <a:solidFill>
                            <a:schemeClr val="tx2"/>
                          </a:solidFill>
                          <a:latin typeface="ＭＳ Ｐゴシック" panose="020B0600070205080204" pitchFamily="50" charset="-128"/>
                          <a:ea typeface="ＭＳ Ｐゴシック" panose="020B0600070205080204" pitchFamily="50" charset="-128"/>
                        </a:rPr>
                        <a:t>（単位：千円）</a:t>
                      </a:r>
                    </a:p>
                  </a:txBody>
                  <a:tcPr marL="91428" marR="91428" marT="45729" marB="45729"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3438"/>
                  </a:ext>
                </a:extLst>
              </a:tr>
              <a:tr h="263776">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a:t>
                      </a:r>
                    </a:p>
                  </a:txBody>
                  <a:tcPr marL="91428" marR="91428" marT="45729" marB="45729"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築年数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設備更新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修繕</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計</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主な工事内容</a:t>
                      </a:r>
                    </a:p>
                  </a:txBody>
                  <a:tcPr marL="91428" marR="91428" marT="45729" marB="45729"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・駐車場車路・外壁クラック修繕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・駐車場ゲート・精算機更新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・スチールシャッター更新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42028329"/>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89,000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147,000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・場内空調機新設・更新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・場内換気扇修繕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・コンピュータ室改修</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7704757"/>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468,000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546,000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・せりシステム更新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・場内搬送・排煙ファン修繕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・受水槽更新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599942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・スプリンクラー更新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・消火設備更新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6239177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104,000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・セリ室空調機更新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・発電機更新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3776">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合計</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793,000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335,000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1,128,000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bl>
          </a:graphicData>
        </a:graphic>
      </p:graphicFrame>
      <p:sp>
        <p:nvSpPr>
          <p:cNvPr id="7" name="コンテンツ プレースホルダー 2">
            <a:extLst>
              <a:ext uri="{FF2B5EF4-FFF2-40B4-BE49-F238E27FC236}">
                <a16:creationId xmlns:a16="http://schemas.microsoft.com/office/drawing/2014/main" id="{8C9E0882-7083-42D4-A479-541311313933}"/>
              </a:ext>
            </a:extLst>
          </p:cNvPr>
          <p:cNvSpPr txBox="1">
            <a:spLocks/>
          </p:cNvSpPr>
          <p:nvPr/>
        </p:nvSpPr>
        <p:spPr>
          <a:xfrm>
            <a:off x="1007702" y="2675996"/>
            <a:ext cx="7845329" cy="551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・計画的な施設改修の実施と、実施状況を踏まえた計画の見直し</a:t>
            </a:r>
            <a:endParaRPr lang="en-US" altLang="ja-JP" sz="1400" dirty="0">
              <a:latin typeface="+mn-ea"/>
            </a:endParaRPr>
          </a:p>
          <a:p>
            <a:pPr marL="0" indent="0">
              <a:lnSpc>
                <a:spcPts val="1200"/>
              </a:lnSpc>
              <a:spcBef>
                <a:spcPts val="1200"/>
              </a:spcBef>
              <a:buNone/>
            </a:pPr>
            <a:r>
              <a:rPr lang="ja-JP" altLang="en-US" sz="1400" dirty="0">
                <a:latin typeface="+mn-ea"/>
              </a:rPr>
              <a:t>・市場内買受人を対象としたアンケート調査（</a:t>
            </a:r>
            <a:r>
              <a:rPr lang="en-US" altLang="ja-JP" sz="1400" dirty="0">
                <a:latin typeface="+mn-ea"/>
              </a:rPr>
              <a:t>CS</a:t>
            </a:r>
            <a:r>
              <a:rPr lang="ja-JP" altLang="en-US" sz="1400" dirty="0">
                <a:latin typeface="+mn-ea"/>
              </a:rPr>
              <a:t>調査）</a:t>
            </a:r>
            <a:endParaRPr lang="ja-JP" altLang="en-US" sz="1200" dirty="0">
              <a:latin typeface="+mn-ea"/>
            </a:endParaRPr>
          </a:p>
        </p:txBody>
      </p:sp>
      <p:sp>
        <p:nvSpPr>
          <p:cNvPr id="9" name="タイトル 1">
            <a:extLst>
              <a:ext uri="{FF2B5EF4-FFF2-40B4-BE49-F238E27FC236}">
                <a16:creationId xmlns:a16="http://schemas.microsoft.com/office/drawing/2014/main" id="{B7D2B439-E638-436A-B266-0E74BE81ACDE}"/>
              </a:ext>
            </a:extLst>
          </p:cNvPr>
          <p:cNvSpPr txBox="1">
            <a:spLocks/>
          </p:cNvSpPr>
          <p:nvPr/>
        </p:nvSpPr>
        <p:spPr>
          <a:xfrm>
            <a:off x="9459431" y="128985"/>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11</a:t>
            </a:r>
            <a:endParaRPr lang="ja-JP" altLang="en-US" sz="1400" dirty="0"/>
          </a:p>
        </p:txBody>
      </p:sp>
    </p:spTree>
    <p:extLst>
      <p:ext uri="{BB962C8B-B14F-4D97-AF65-F5344CB8AC3E}">
        <p14:creationId xmlns:p14="http://schemas.microsoft.com/office/powerpoint/2010/main" val="72653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5" y="991975"/>
            <a:ext cx="8826404" cy="39511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効率的な経営を進めることにより、単年度黒字を維持する。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４　計画期間における経営の見通し</a:t>
            </a:r>
          </a:p>
        </p:txBody>
      </p:sp>
      <p:graphicFrame>
        <p:nvGraphicFramePr>
          <p:cNvPr id="7" name="表 6">
            <a:extLst>
              <a:ext uri="{FF2B5EF4-FFF2-40B4-BE49-F238E27FC236}">
                <a16:creationId xmlns:a16="http://schemas.microsoft.com/office/drawing/2014/main" id="{C8E206A4-AA5E-4EE0-AA36-29127BB763E1}"/>
              </a:ext>
            </a:extLst>
          </p:cNvPr>
          <p:cNvGraphicFramePr>
            <a:graphicFrameLocks noGrp="1"/>
          </p:cNvGraphicFramePr>
          <p:nvPr>
            <p:extLst>
              <p:ext uri="{D42A27DB-BD31-4B8C-83A1-F6EECF244321}">
                <p14:modId xmlns:p14="http://schemas.microsoft.com/office/powerpoint/2010/main" val="617346399"/>
              </p:ext>
            </p:extLst>
          </p:nvPr>
        </p:nvGraphicFramePr>
        <p:xfrm>
          <a:off x="663719" y="1387085"/>
          <a:ext cx="8826410" cy="5403176"/>
        </p:xfrm>
        <a:graphic>
          <a:graphicData uri="http://schemas.openxmlformats.org/drawingml/2006/table">
            <a:tbl>
              <a:tblPr firstRow="1" firstCol="1" bandRow="1">
                <a:tableStyleId>{5C22544A-7EE6-4342-B048-85BDC9FD1C3A}</a:tableStyleId>
              </a:tblPr>
              <a:tblGrid>
                <a:gridCol w="1398994">
                  <a:extLst>
                    <a:ext uri="{9D8B030D-6E8A-4147-A177-3AD203B41FA5}">
                      <a16:colId xmlns:a16="http://schemas.microsoft.com/office/drawing/2014/main" val="3608563289"/>
                    </a:ext>
                  </a:extLst>
                </a:gridCol>
                <a:gridCol w="1061060">
                  <a:extLst>
                    <a:ext uri="{9D8B030D-6E8A-4147-A177-3AD203B41FA5}">
                      <a16:colId xmlns:a16="http://schemas.microsoft.com/office/drawing/2014/main" val="4293576382"/>
                    </a:ext>
                  </a:extLst>
                </a:gridCol>
                <a:gridCol w="1061059">
                  <a:extLst>
                    <a:ext uri="{9D8B030D-6E8A-4147-A177-3AD203B41FA5}">
                      <a16:colId xmlns:a16="http://schemas.microsoft.com/office/drawing/2014/main" val="2081446145"/>
                    </a:ext>
                  </a:extLst>
                </a:gridCol>
                <a:gridCol w="1061059">
                  <a:extLst>
                    <a:ext uri="{9D8B030D-6E8A-4147-A177-3AD203B41FA5}">
                      <a16:colId xmlns:a16="http://schemas.microsoft.com/office/drawing/2014/main" val="2098846416"/>
                    </a:ext>
                  </a:extLst>
                </a:gridCol>
                <a:gridCol w="1061060">
                  <a:extLst>
                    <a:ext uri="{9D8B030D-6E8A-4147-A177-3AD203B41FA5}">
                      <a16:colId xmlns:a16="http://schemas.microsoft.com/office/drawing/2014/main" val="2811036180"/>
                    </a:ext>
                  </a:extLst>
                </a:gridCol>
                <a:gridCol w="1061060">
                  <a:extLst>
                    <a:ext uri="{9D8B030D-6E8A-4147-A177-3AD203B41FA5}">
                      <a16:colId xmlns:a16="http://schemas.microsoft.com/office/drawing/2014/main" val="3372469042"/>
                    </a:ext>
                  </a:extLst>
                </a:gridCol>
                <a:gridCol w="1061059">
                  <a:extLst>
                    <a:ext uri="{9D8B030D-6E8A-4147-A177-3AD203B41FA5}">
                      <a16:colId xmlns:a16="http://schemas.microsoft.com/office/drawing/2014/main" val="1096122233"/>
                    </a:ext>
                  </a:extLst>
                </a:gridCol>
                <a:gridCol w="1061059">
                  <a:extLst>
                    <a:ext uri="{9D8B030D-6E8A-4147-A177-3AD203B41FA5}">
                      <a16:colId xmlns:a16="http://schemas.microsoft.com/office/drawing/2014/main" val="1530849338"/>
                    </a:ext>
                  </a:extLst>
                </a:gridCol>
              </a:tblGrid>
              <a:tr h="197546">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a:t>
                      </a:r>
                      <a:r>
                        <a:rPr lang="ja-JP" altLang="en-US" sz="1200" b="0" kern="0" dirty="0">
                          <a:solidFill>
                            <a:schemeClr val="tx1"/>
                          </a:solidFill>
                          <a:effectLst/>
                        </a:rPr>
                        <a:t>見込</a:t>
                      </a:r>
                      <a:endParaRPr lang="en-US" altLang="ja-JP" sz="1200" b="0" kern="0" dirty="0">
                        <a:solidFill>
                          <a:schemeClr val="tx1"/>
                        </a:solidFill>
                        <a:effectLst/>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en-US"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（単位：千円）</a:t>
                      </a:r>
                      <a:endParaRPr lang="ja-JP" altLang="ja-JP"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97546">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2017</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2018</a:t>
                      </a:r>
                      <a:r>
                        <a:rPr 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決算見込</a:t>
                      </a:r>
                      <a:endParaRPr lang="ja-JP" sz="11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2019</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2020</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extLst>
                  <a:ext uri="{0D108BD9-81ED-4DB2-BD59-A6C34878D82A}">
                    <a16:rowId xmlns:a16="http://schemas.microsoft.com/office/drawing/2014/main" val="5568116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売上高使用料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417,537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361,427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678788494"/>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87,090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87,586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616298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144,393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138,762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68888589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477,008</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513020056"/>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施設管理費等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308,837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299,653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28625733"/>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減価償却費等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140,329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150,922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21788620"/>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修繕費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27,310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22,146</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5944287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活性化事業費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4,287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extLst>
                  <a:ext uri="{0D108BD9-81ED-4DB2-BD59-A6C34878D82A}">
                    <a16:rowId xmlns:a16="http://schemas.microsoft.com/office/drawing/2014/main" val="3942968757"/>
                  </a:ext>
                </a:extLst>
              </a:tr>
              <a:tr h="230470">
                <a:tc>
                  <a:txBody>
                    <a:bodyPr/>
                    <a:lstStyle/>
                    <a:p>
                      <a:pPr algn="l">
                        <a:spcAft>
                          <a:spcPts val="0"/>
                        </a:spcAft>
                      </a:pPr>
                      <a:r>
                        <a:rPr lang="ja-JP" sz="10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75,105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520727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人件費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59,026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54,076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459332837"/>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29,286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21,029</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29377222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35,663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2955223069"/>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38,069</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45344243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24,557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4,479</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15789391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1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191,513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87270358"/>
                  </a:ext>
                </a:extLst>
              </a:tr>
            </a:tbl>
          </a:graphicData>
        </a:graphic>
      </p:graphicFrame>
      <p:sp>
        <p:nvSpPr>
          <p:cNvPr id="8" name="タイトル 1">
            <a:extLst>
              <a:ext uri="{FF2B5EF4-FFF2-40B4-BE49-F238E27FC236}">
                <a16:creationId xmlns:a16="http://schemas.microsoft.com/office/drawing/2014/main" id="{C23B79D5-E82D-4D8D-9256-022DDFD35486}"/>
              </a:ext>
            </a:extLst>
          </p:cNvPr>
          <p:cNvSpPr txBox="1">
            <a:spLocks/>
          </p:cNvSpPr>
          <p:nvPr/>
        </p:nvSpPr>
        <p:spPr>
          <a:xfrm>
            <a:off x="9459431"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12</a:t>
            </a:r>
            <a:endParaRPr lang="ja-JP" altLang="en-US" sz="1400" dirty="0"/>
          </a:p>
        </p:txBody>
      </p:sp>
    </p:spTree>
    <p:extLst>
      <p:ext uri="{BB962C8B-B14F-4D97-AF65-F5344CB8AC3E}">
        <p14:creationId xmlns:p14="http://schemas.microsoft.com/office/powerpoint/2010/main" val="61940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70946"/>
            <a:ext cx="9906000" cy="395110"/>
          </a:xfrm>
        </p:spPr>
        <p:txBody>
          <a:bodyPr>
            <a:normAutofit/>
          </a:bodyPr>
          <a:lstStyle/>
          <a:p>
            <a:r>
              <a:rPr kumimoji="1" lang="ja-JP" altLang="en-US" sz="2000" b="1" dirty="0"/>
              <a:t>目次</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73863" y="881626"/>
            <a:ext cx="8758273" cy="5640359"/>
          </a:xfrm>
        </p:spPr>
        <p:txBody>
          <a:bodyPr>
            <a:noAutofit/>
          </a:bodyPr>
          <a:lstStyle/>
          <a:p>
            <a:pPr marL="0" indent="0">
              <a:lnSpc>
                <a:spcPts val="2500"/>
              </a:lnSpc>
              <a:spcBef>
                <a:spcPts val="0"/>
              </a:spcBef>
              <a:buNone/>
            </a:pPr>
            <a:r>
              <a:rPr lang="ja-JP" altLang="en-US" sz="900" dirty="0"/>
              <a:t>　</a:t>
            </a:r>
            <a:r>
              <a:rPr lang="ja-JP" altLang="en-US" sz="1400" dirty="0"/>
              <a:t>　　　　　　　　　　　　　　　　　　　　　　　　　　　　　　　　　　　　　　</a:t>
            </a:r>
            <a:r>
              <a:rPr lang="ja-JP" altLang="en-US" sz="1600" dirty="0"/>
              <a:t>　　　　　　頁</a:t>
            </a:r>
            <a:endParaRPr lang="en-US" altLang="ja-JP" sz="1600" dirty="0"/>
          </a:p>
          <a:p>
            <a:pPr marL="0" indent="0">
              <a:lnSpc>
                <a:spcPts val="2500"/>
              </a:lnSpc>
              <a:spcBef>
                <a:spcPts val="0"/>
              </a:spcBef>
              <a:buNone/>
            </a:pPr>
            <a:r>
              <a:rPr lang="en-US" altLang="ja-JP" sz="1600" dirty="0"/>
              <a:t>Ⅰ</a:t>
            </a:r>
            <a:r>
              <a:rPr lang="ja-JP" altLang="en-US" sz="1600" dirty="0"/>
              <a:t>　中期計画の策定にあたって　　　　　　　　　　　・・・・・・・・・・・・・・　１ 　　　　　　　　　　　　　　　　　　　　　　　　　　</a:t>
            </a:r>
          </a:p>
          <a:p>
            <a:pPr marL="0" indent="0">
              <a:lnSpc>
                <a:spcPts val="2500"/>
              </a:lnSpc>
              <a:spcBef>
                <a:spcPts val="0"/>
              </a:spcBef>
              <a:buNone/>
            </a:pPr>
            <a:r>
              <a:rPr lang="ja-JP" altLang="en-US" sz="1600" dirty="0"/>
              <a:t>　　１　背景　　　　　　　　　　　　　　　　　　　・・・・・・・・・・・・・・　１</a:t>
            </a:r>
          </a:p>
          <a:p>
            <a:pPr marL="0" indent="0">
              <a:lnSpc>
                <a:spcPts val="2500"/>
              </a:lnSpc>
              <a:spcBef>
                <a:spcPts val="0"/>
              </a:spcBef>
              <a:buNone/>
            </a:pPr>
            <a:r>
              <a:rPr lang="ja-JP" altLang="en-US" sz="1600" dirty="0"/>
              <a:t>　　２　現状　　　　　　　　　　　　　　　　　　　・・・・・・・・・・・・・・　３</a:t>
            </a:r>
          </a:p>
          <a:p>
            <a:pPr marL="0" indent="0">
              <a:lnSpc>
                <a:spcPts val="2500"/>
              </a:lnSpc>
              <a:spcBef>
                <a:spcPts val="0"/>
              </a:spcBef>
              <a:buNone/>
            </a:pPr>
            <a:r>
              <a:rPr lang="ja-JP" altLang="en-US" sz="1600" dirty="0"/>
              <a:t>　　　（１）市場の取扱量と取扱高　　　　　　　　　・・・・・・・・・・・・・・　３</a:t>
            </a:r>
          </a:p>
          <a:p>
            <a:pPr marL="0" indent="0">
              <a:lnSpc>
                <a:spcPts val="2500"/>
              </a:lnSpc>
              <a:spcBef>
                <a:spcPts val="0"/>
              </a:spcBef>
              <a:buNone/>
            </a:pPr>
            <a:r>
              <a:rPr lang="ja-JP" altLang="en-US" sz="1600" dirty="0"/>
              <a:t>　　　（２）買受人の状況　　　　　　　　　　　　　・・・・・・・・・・・・・・　４</a:t>
            </a:r>
          </a:p>
          <a:p>
            <a:pPr marL="0" indent="0">
              <a:lnSpc>
                <a:spcPts val="2500"/>
              </a:lnSpc>
              <a:spcBef>
                <a:spcPts val="0"/>
              </a:spcBef>
              <a:buNone/>
            </a:pPr>
            <a:r>
              <a:rPr lang="ja-JP" altLang="en-US" sz="1600" dirty="0"/>
              <a:t>　　　（３）施設の状況　　　　　　　　　　　　　　・・・・・・・・・・・・・・　５</a:t>
            </a:r>
          </a:p>
          <a:p>
            <a:pPr marL="0" indent="0">
              <a:lnSpc>
                <a:spcPts val="2500"/>
              </a:lnSpc>
              <a:spcBef>
                <a:spcPts val="0"/>
              </a:spcBef>
              <a:buNone/>
            </a:pPr>
            <a:r>
              <a:rPr lang="ja-JP" altLang="en-US" sz="1600" dirty="0"/>
              <a:t>　　　（４）財務状況　　　　　　　　　　　　　　　・・・・・・・・・・・・・・　６</a:t>
            </a:r>
            <a:endParaRPr lang="en-US" altLang="ja-JP" sz="1600" dirty="0"/>
          </a:p>
          <a:p>
            <a:pPr marL="0" indent="0">
              <a:lnSpc>
                <a:spcPts val="2500"/>
              </a:lnSpc>
              <a:spcBef>
                <a:spcPts val="0"/>
              </a:spcBef>
              <a:buNone/>
            </a:pPr>
            <a:endParaRPr lang="ja-JP" altLang="en-US" sz="1600" dirty="0"/>
          </a:p>
          <a:p>
            <a:pPr marL="0" indent="0">
              <a:lnSpc>
                <a:spcPts val="2500"/>
              </a:lnSpc>
              <a:spcBef>
                <a:spcPts val="0"/>
              </a:spcBef>
              <a:buNone/>
            </a:pPr>
            <a:endParaRPr lang="en-US" altLang="ja-JP" sz="1600" dirty="0"/>
          </a:p>
          <a:p>
            <a:pPr marL="0" indent="0">
              <a:lnSpc>
                <a:spcPts val="2500"/>
              </a:lnSpc>
              <a:spcBef>
                <a:spcPts val="0"/>
              </a:spcBef>
              <a:buNone/>
            </a:pPr>
            <a:r>
              <a:rPr lang="en-US" altLang="ja-JP" sz="1600" dirty="0"/>
              <a:t>Ⅱ</a:t>
            </a:r>
            <a:r>
              <a:rPr lang="ja-JP" altLang="en-US" sz="1600" dirty="0"/>
              <a:t>　今後の取組みについて　　　　　　　　　　　　　・・・・・・・・・・・・・・　８</a:t>
            </a:r>
          </a:p>
          <a:p>
            <a:pPr marL="0" indent="0">
              <a:lnSpc>
                <a:spcPts val="2500"/>
              </a:lnSpc>
              <a:spcBef>
                <a:spcPts val="0"/>
              </a:spcBef>
              <a:buNone/>
            </a:pPr>
            <a:r>
              <a:rPr lang="ja-JP" altLang="en-US" sz="1600" dirty="0"/>
              <a:t>　　１　事業運営の基本方針　　　　　　　　　　　　・・・・・・・・・・・・・・　８</a:t>
            </a:r>
            <a:endParaRPr lang="en-US" altLang="ja-JP" sz="1600" dirty="0"/>
          </a:p>
          <a:p>
            <a:pPr marL="0" indent="0">
              <a:lnSpc>
                <a:spcPts val="2500"/>
              </a:lnSpc>
              <a:spcBef>
                <a:spcPts val="0"/>
              </a:spcBef>
              <a:buNone/>
            </a:pPr>
            <a:r>
              <a:rPr lang="ja-JP" altLang="en-US" sz="1600" dirty="0"/>
              <a:t>　　２　市場活性化への取組み　　　　　　　　　　　・・・・・・・・・・・・・・　９</a:t>
            </a:r>
          </a:p>
          <a:p>
            <a:pPr marL="0" indent="0">
              <a:lnSpc>
                <a:spcPts val="2500"/>
              </a:lnSpc>
              <a:spcBef>
                <a:spcPts val="0"/>
              </a:spcBef>
              <a:buNone/>
            </a:pPr>
            <a:r>
              <a:rPr lang="ja-JP" altLang="en-US" sz="1600" dirty="0"/>
              <a:t>　　　（１）魅力ある市場としての機能拡充　　　　　・・・・・・・・・・・・・・　９</a:t>
            </a:r>
            <a:endParaRPr lang="en-US" altLang="ja-JP" sz="1600" dirty="0"/>
          </a:p>
          <a:p>
            <a:pPr marL="0" indent="0">
              <a:lnSpc>
                <a:spcPts val="2500"/>
              </a:lnSpc>
              <a:spcBef>
                <a:spcPts val="0"/>
              </a:spcBef>
              <a:buNone/>
            </a:pPr>
            <a:r>
              <a:rPr lang="ja-JP" altLang="en-US" sz="1600" dirty="0"/>
              <a:t>　　　（２）消費拡大・活性化の推進　　　　　　　　・・・・・・・・・・・・・・１０</a:t>
            </a:r>
          </a:p>
          <a:p>
            <a:pPr marL="0" indent="0">
              <a:lnSpc>
                <a:spcPts val="2500"/>
              </a:lnSpc>
              <a:spcBef>
                <a:spcPts val="0"/>
              </a:spcBef>
              <a:buNone/>
            </a:pPr>
            <a:r>
              <a:rPr lang="ja-JP" altLang="en-US" sz="1600" dirty="0"/>
              <a:t>　　３　施設改修　　　　　　　　　　　　　　　　　・・・・・・・・・・・・・・１１</a:t>
            </a:r>
          </a:p>
          <a:p>
            <a:pPr marL="0" indent="0">
              <a:lnSpc>
                <a:spcPts val="2500"/>
              </a:lnSpc>
              <a:spcBef>
                <a:spcPts val="0"/>
              </a:spcBef>
              <a:buNone/>
            </a:pPr>
            <a:r>
              <a:rPr lang="ja-JP" altLang="en-US" sz="1600" dirty="0"/>
              <a:t>　　４　計画期間における経営の見通し　　　　　　　・・・・・・・・・・・・・・１２</a:t>
            </a:r>
          </a:p>
          <a:p>
            <a:pPr marL="0" indent="0">
              <a:lnSpc>
                <a:spcPts val="2500"/>
              </a:lnSpc>
              <a:spcBef>
                <a:spcPts val="0"/>
              </a:spcBef>
              <a:buNone/>
            </a:pPr>
            <a:endParaRPr lang="en-US" altLang="ja-JP" sz="1600" dirty="0"/>
          </a:p>
          <a:p>
            <a:pPr marL="0" indent="0">
              <a:lnSpc>
                <a:spcPts val="1800"/>
              </a:lnSpc>
              <a:spcBef>
                <a:spcPts val="0"/>
              </a:spcBef>
              <a:buNone/>
            </a:pPr>
            <a:endParaRPr kumimoji="1" lang="ja-JP" altLang="en-US"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3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7620" y="79224"/>
            <a:ext cx="9906000" cy="395110"/>
          </a:xfrm>
        </p:spPr>
        <p:txBody>
          <a:bodyPr>
            <a:normAutofit/>
          </a:bodyPr>
          <a:lstStyle/>
          <a:p>
            <a:r>
              <a:rPr kumimoji="1" lang="en-US" altLang="ja-JP" sz="2000" b="1" dirty="0"/>
              <a:t>Ⅰ</a:t>
            </a:r>
            <a:r>
              <a:rPr kumimoji="1" lang="ja-JP" altLang="en-US" sz="2000" b="1" dirty="0"/>
              <a:t>　中期経営計画の策定に</a:t>
            </a:r>
            <a:r>
              <a:rPr lang="ja-JP" altLang="en-US" sz="2000" b="1" dirty="0"/>
              <a:t>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08610" y="1064870"/>
            <a:ext cx="9320812" cy="5200027"/>
          </a:xfrm>
        </p:spPr>
        <p:txBody>
          <a:bodyPr>
            <a:noAutofit/>
          </a:bodyPr>
          <a:lstStyle/>
          <a:p>
            <a:pPr>
              <a:lnSpc>
                <a:spcPts val="2000"/>
              </a:lnSpc>
              <a:spcBef>
                <a:spcPts val="1200"/>
              </a:spcBef>
              <a:buFont typeface="Wingdings" panose="05000000000000000000" pitchFamily="2" charset="2"/>
              <a:buChar char="Ø"/>
            </a:pPr>
            <a:r>
              <a:rPr lang="ja-JP" altLang="en-US" sz="1600" dirty="0"/>
              <a:t>大阪鶴見フラワーセンターは、「国際花と緑の博覧会」（１９９０年開催）のメモリアル事業の一環として、“花のある潤い豊かな生活環境の実現を図るため、大阪における既存の花</a:t>
            </a:r>
            <a:r>
              <a:rPr lang="ja-JP" altLang="en-US" sz="1600" dirty="0" err="1"/>
              <a:t>き</a:t>
            </a:r>
            <a:r>
              <a:rPr lang="ja-JP" altLang="en-US" sz="1600" dirty="0"/>
              <a:t>卸売市場を整備統合し、市民に新鮮な花を安定的に供給する総合花き卸売市場と市民をはじめ多くの人々が花に親しみ、花のある生活を楽しめる賑わい施設とが機能的に一体化した複合施設を整備すること”を目的に１９９０年１１月に設立され、１９９４年７月に大阪の既存の１０の花き市場を整備・統合した「大阪鶴見花き地方卸売市場」を開場した。</a:t>
            </a:r>
          </a:p>
          <a:p>
            <a:pPr>
              <a:lnSpc>
                <a:spcPts val="2000"/>
              </a:lnSpc>
              <a:spcBef>
                <a:spcPts val="1200"/>
              </a:spcBef>
              <a:buFont typeface="Wingdings" panose="05000000000000000000" pitchFamily="2" charset="2"/>
              <a:buChar char="Ø"/>
            </a:pPr>
            <a:r>
              <a:rPr lang="ja-JP" altLang="en-US" sz="1600" dirty="0"/>
              <a:t>当市場は、国内や海外の生産地から新鮮で多彩な花をより早く消費者に届けるため、質・量ともに豊富で安定的に供給できる総合花</a:t>
            </a:r>
            <a:r>
              <a:rPr lang="ja-JP" altLang="en-US" sz="1600" dirty="0" err="1"/>
              <a:t>き</a:t>
            </a:r>
            <a:r>
              <a:rPr lang="ja-JP" altLang="en-US" sz="1600" dirty="0"/>
              <a:t>卸売市場を目指し、東京の大田市場に次ぐ全国屈指の巨大市場として、花き関連産業を支える重要な役割を果たしている。</a:t>
            </a:r>
          </a:p>
          <a:p>
            <a:pPr>
              <a:lnSpc>
                <a:spcPts val="2000"/>
              </a:lnSpc>
              <a:spcBef>
                <a:spcPts val="1200"/>
              </a:spcBef>
              <a:buFont typeface="Wingdings" panose="05000000000000000000" pitchFamily="2" charset="2"/>
              <a:buChar char="Ø"/>
            </a:pPr>
            <a:r>
              <a:rPr lang="ja-JP" altLang="en-US" sz="1600" dirty="0"/>
              <a:t>花き市場の現状は、取扱数量、取扱金額とも減少傾向にある。その理由として、長く続いたデフレの影響に加え、ライフスタイルの変化等による花きの需要の減少、特に若年層の花き離れが深刻であること、また企業等の法人需要が低迷していることなどが挙げられる。当市場においても、２０１５年に増加の兆しが見えたが、２０１７年以降は再び減少傾向で推移している。</a:t>
            </a:r>
            <a:endParaRPr lang="en-US" altLang="ja-JP" sz="1600" dirty="0"/>
          </a:p>
          <a:p>
            <a:pPr>
              <a:lnSpc>
                <a:spcPts val="2000"/>
              </a:lnSpc>
              <a:spcBef>
                <a:spcPts val="1200"/>
              </a:spcBef>
              <a:buFont typeface="Wingdings" panose="05000000000000000000" pitchFamily="2" charset="2"/>
              <a:buChar char="Ø"/>
            </a:pPr>
            <a:r>
              <a:rPr lang="ja-JP" altLang="en-US" sz="1600" dirty="0"/>
              <a:t>そのような中、開設当初の借入金については償還を終え２０１５年度末には累積赤字を解消した。一方、開設後２５年を経過しており、建物・設備ともに経年による劣化が見られる。</a:t>
            </a:r>
          </a:p>
          <a:p>
            <a:pPr>
              <a:lnSpc>
                <a:spcPts val="2000"/>
              </a:lnSpc>
              <a:spcBef>
                <a:spcPts val="1200"/>
              </a:spcBef>
              <a:buFont typeface="Wingdings" panose="05000000000000000000" pitchFamily="2" charset="2"/>
              <a:buChar char="Ø"/>
            </a:pPr>
            <a:r>
              <a:rPr lang="ja-JP" altLang="en-US" sz="1600" dirty="0"/>
              <a:t>このような状況の中で、今後、当市場がより競争力のある市場に発展し、我が国の中核的二大市場の一翼として安定的な花き流通に寄与していくことができるよう、新たな中期経営計画を策定する。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AA018BED-B9C4-4A11-8F6C-5F5716414DA1}"/>
              </a:ext>
            </a:extLst>
          </p:cNvPr>
          <p:cNvSpPr txBox="1">
            <a:spLocks/>
          </p:cNvSpPr>
          <p:nvPr/>
        </p:nvSpPr>
        <p:spPr>
          <a:xfrm>
            <a:off x="0" y="593102"/>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１　背景</a:t>
            </a:r>
          </a:p>
        </p:txBody>
      </p:sp>
      <p:sp>
        <p:nvSpPr>
          <p:cNvPr id="6" name="タイトル 1">
            <a:extLst>
              <a:ext uri="{FF2B5EF4-FFF2-40B4-BE49-F238E27FC236}">
                <a16:creationId xmlns:a16="http://schemas.microsoft.com/office/drawing/2014/main" id="{F516EBAC-67AF-4179-8D3A-022601FC54E2}"/>
              </a:ext>
            </a:extLst>
          </p:cNvPr>
          <p:cNvSpPr txBox="1">
            <a:spLocks/>
          </p:cNvSpPr>
          <p:nvPr/>
        </p:nvSpPr>
        <p:spPr>
          <a:xfrm>
            <a:off x="9406137" y="1850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１</a:t>
            </a:r>
          </a:p>
        </p:txBody>
      </p:sp>
    </p:spTree>
    <p:extLst>
      <p:ext uri="{BB962C8B-B14F-4D97-AF65-F5344CB8AC3E}">
        <p14:creationId xmlns:p14="http://schemas.microsoft.com/office/powerpoint/2010/main" val="40257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1495940600"/>
              </p:ext>
            </p:extLst>
          </p:nvPr>
        </p:nvGraphicFramePr>
        <p:xfrm>
          <a:off x="265009" y="607153"/>
          <a:ext cx="4418086" cy="2858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11E5C75-12A5-425D-874C-B59481D80EFC}"/>
              </a:ext>
            </a:extLst>
          </p:cNvPr>
          <p:cNvGraphicFramePr/>
          <p:nvPr>
            <p:extLst>
              <p:ext uri="{D42A27DB-BD31-4B8C-83A1-F6EECF244321}">
                <p14:modId xmlns:p14="http://schemas.microsoft.com/office/powerpoint/2010/main" val="599335428"/>
              </p:ext>
            </p:extLst>
          </p:nvPr>
        </p:nvGraphicFramePr>
        <p:xfrm>
          <a:off x="5222905" y="643843"/>
          <a:ext cx="4418085" cy="27851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a:extLst>
              <a:ext uri="{FF2B5EF4-FFF2-40B4-BE49-F238E27FC236}">
                <a16:creationId xmlns:a16="http://schemas.microsoft.com/office/drawing/2014/main" id="{0F42620F-3B63-489A-96D5-9C8BE887F5A9}"/>
              </a:ext>
            </a:extLst>
          </p:cNvPr>
          <p:cNvGraphicFramePr>
            <a:graphicFrameLocks noGrp="1"/>
          </p:cNvGraphicFramePr>
          <p:nvPr>
            <p:extLst>
              <p:ext uri="{D42A27DB-BD31-4B8C-83A1-F6EECF244321}">
                <p14:modId xmlns:p14="http://schemas.microsoft.com/office/powerpoint/2010/main" val="1516359748"/>
              </p:ext>
            </p:extLst>
          </p:nvPr>
        </p:nvGraphicFramePr>
        <p:xfrm>
          <a:off x="339393" y="2865188"/>
          <a:ext cx="4171793" cy="546915"/>
        </p:xfrm>
        <a:graphic>
          <a:graphicData uri="http://schemas.openxmlformats.org/drawingml/2006/table">
            <a:tbl>
              <a:tblPr firstRow="1" firstCol="1" bandRow="1">
                <a:tableStyleId>{5C22544A-7EE6-4342-B048-85BDC9FD1C3A}</a:tableStyleId>
              </a:tblPr>
              <a:tblGrid>
                <a:gridCol w="554280">
                  <a:extLst>
                    <a:ext uri="{9D8B030D-6E8A-4147-A177-3AD203B41FA5}">
                      <a16:colId xmlns:a16="http://schemas.microsoft.com/office/drawing/2014/main" val="3233641878"/>
                    </a:ext>
                  </a:extLst>
                </a:gridCol>
                <a:gridCol w="723503">
                  <a:extLst>
                    <a:ext uri="{9D8B030D-6E8A-4147-A177-3AD203B41FA5}">
                      <a16:colId xmlns:a16="http://schemas.microsoft.com/office/drawing/2014/main" val="1980344830"/>
                    </a:ext>
                  </a:extLst>
                </a:gridCol>
                <a:gridCol w="723503">
                  <a:extLst>
                    <a:ext uri="{9D8B030D-6E8A-4147-A177-3AD203B41FA5}">
                      <a16:colId xmlns:a16="http://schemas.microsoft.com/office/drawing/2014/main" val="1615583415"/>
                    </a:ext>
                  </a:extLst>
                </a:gridCol>
                <a:gridCol w="723503">
                  <a:extLst>
                    <a:ext uri="{9D8B030D-6E8A-4147-A177-3AD203B41FA5}">
                      <a16:colId xmlns:a16="http://schemas.microsoft.com/office/drawing/2014/main" val="3553092662"/>
                    </a:ext>
                  </a:extLst>
                </a:gridCol>
                <a:gridCol w="723503">
                  <a:extLst>
                    <a:ext uri="{9D8B030D-6E8A-4147-A177-3AD203B41FA5}">
                      <a16:colId xmlns:a16="http://schemas.microsoft.com/office/drawing/2014/main" val="302161890"/>
                    </a:ext>
                  </a:extLst>
                </a:gridCol>
                <a:gridCol w="723501">
                  <a:extLst>
                    <a:ext uri="{9D8B030D-6E8A-4147-A177-3AD203B41FA5}">
                      <a16:colId xmlns:a16="http://schemas.microsoft.com/office/drawing/2014/main" val="1525036948"/>
                    </a:ext>
                  </a:extLst>
                </a:gridCol>
              </a:tblGrid>
              <a:tr h="148284">
                <a:tc>
                  <a:txBody>
                    <a:bodyPr/>
                    <a:lstStyle/>
                    <a:p>
                      <a:pPr algn="ctr">
                        <a:spcAft>
                          <a:spcPts val="0"/>
                        </a:spcAft>
                      </a:pP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2013</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2877">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全国</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b"/>
                      <a:r>
                        <a:rPr lang="en-US" altLang="ja-JP" sz="800" b="0" i="0" u="none" strike="noStrike" dirty="0">
                          <a:solidFill>
                            <a:srgbClr val="000000"/>
                          </a:solidFill>
                          <a:effectLst/>
                          <a:latin typeface="+mn-ea"/>
                          <a:ea typeface="+mn-ea"/>
                        </a:rPr>
                        <a:t>9,406</a:t>
                      </a: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9,707</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9,616</a:t>
                      </a:r>
                    </a:p>
                  </a:txBody>
                  <a:tcPr marL="9525" marR="9525" marT="9525" marB="0" anchor="ctr">
                    <a:lnT w="127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9,317</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8,757</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12981275"/>
                  </a:ext>
                </a:extLst>
              </a:tr>
              <a:tr h="132877">
                <a:tc>
                  <a:txBody>
                    <a:bodyPr/>
                    <a:lstStyle/>
                    <a:p>
                      <a:pPr algn="l" fontAlgn="ctr"/>
                      <a:r>
                        <a:rPr lang="ja-JP" altLang="en-US" sz="800" b="0" i="0" u="none" strike="noStrike" dirty="0">
                          <a:solidFill>
                            <a:srgbClr val="000000"/>
                          </a:solidFill>
                          <a:effectLst/>
                          <a:latin typeface="+mn-ea"/>
                          <a:ea typeface="+mn-ea"/>
                        </a:rPr>
                        <a:t>大阪市</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8,452</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8,948</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9,097</a:t>
                      </a:r>
                    </a:p>
                  </a:txBody>
                  <a:tcPr marL="9525" marR="9525" marT="9525" marB="0" anchor="ctr">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10,395</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9,110</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52313876"/>
                  </a:ext>
                </a:extLst>
              </a:tr>
              <a:tr h="132877">
                <a:tc>
                  <a:txBody>
                    <a:bodyPr/>
                    <a:lstStyle/>
                    <a:p>
                      <a:pPr algn="l" fontAlgn="ctr"/>
                      <a:r>
                        <a:rPr lang="ja-JP" altLang="en-US" sz="800" b="0" i="0" u="none" strike="noStrike" dirty="0">
                          <a:solidFill>
                            <a:srgbClr val="000000"/>
                          </a:solidFill>
                          <a:effectLst/>
                          <a:latin typeface="+mn-ea"/>
                          <a:ea typeface="+mn-ea"/>
                        </a:rPr>
                        <a:t>東京都区部</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9,678</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10,874</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9,699</a:t>
                      </a:r>
                    </a:p>
                  </a:txBody>
                  <a:tcPr marL="9525" marR="9525" marT="9525" marB="0" anchor="ctr">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9,774</a:t>
                      </a:r>
                    </a:p>
                  </a:txBody>
                  <a:tcPr marL="9525" marR="9525" marT="9525" marB="0" anchor="ctr">
                    <a:lnT w="12700" cap="flat" cmpd="sng" algn="ctr">
                      <a:solidFill>
                        <a:schemeClr val="bg1"/>
                      </a:solidFill>
                      <a:prstDash val="solid"/>
                      <a:round/>
                      <a:headEnd type="none" w="med" len="med"/>
                      <a:tailEnd type="none" w="med" len="med"/>
                    </a:lnT>
                    <a:solidFill>
                      <a:schemeClr val="accent2">
                        <a:lumMod val="40000"/>
                        <a:lumOff val="60000"/>
                      </a:schemeClr>
                    </a:solidFill>
                  </a:tcPr>
                </a:tc>
                <a:tc>
                  <a:txBody>
                    <a:bodyPr/>
                    <a:lstStyle/>
                    <a:p>
                      <a:pPr algn="r" fontAlgn="ctr"/>
                      <a:r>
                        <a:rPr lang="en-US" altLang="ja-JP" sz="800" b="0" i="0" u="none" strike="noStrike" dirty="0">
                          <a:solidFill>
                            <a:srgbClr val="000000"/>
                          </a:solidFill>
                          <a:effectLst/>
                          <a:latin typeface="+mn-ea"/>
                          <a:ea typeface="+mn-ea"/>
                        </a:rPr>
                        <a:t>9,495</a:t>
                      </a:r>
                    </a:p>
                  </a:txBody>
                  <a:tcPr marL="9525" marR="9525" marT="9525" marB="0" anchor="ctr">
                    <a:lnT w="12700" cap="flat" cmpd="sng" algn="ctr">
                      <a:solidFill>
                        <a:schemeClr val="bg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1248440373"/>
                  </a:ext>
                </a:extLst>
              </a:tr>
            </a:tbl>
          </a:graphicData>
        </a:graphic>
      </p:graphicFrame>
      <p:graphicFrame>
        <p:nvGraphicFramePr>
          <p:cNvPr id="11" name="グラフ 10">
            <a:extLst>
              <a:ext uri="{FF2B5EF4-FFF2-40B4-BE49-F238E27FC236}">
                <a16:creationId xmlns:a16="http://schemas.microsoft.com/office/drawing/2014/main" id="{4CCE7CCB-AFC0-470D-952C-974BC31CEB75}"/>
              </a:ext>
            </a:extLst>
          </p:cNvPr>
          <p:cNvGraphicFramePr/>
          <p:nvPr>
            <p:extLst>
              <p:ext uri="{D42A27DB-BD31-4B8C-83A1-F6EECF244321}">
                <p14:modId xmlns:p14="http://schemas.microsoft.com/office/powerpoint/2010/main" val="3615076396"/>
              </p:ext>
            </p:extLst>
          </p:nvPr>
        </p:nvGraphicFramePr>
        <p:xfrm>
          <a:off x="265010" y="3748234"/>
          <a:ext cx="4418085" cy="3109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表 11">
            <a:extLst>
              <a:ext uri="{FF2B5EF4-FFF2-40B4-BE49-F238E27FC236}">
                <a16:creationId xmlns:a16="http://schemas.microsoft.com/office/drawing/2014/main" id="{3195B5A0-D9FD-4B95-A9A3-689C3578568D}"/>
              </a:ext>
            </a:extLst>
          </p:cNvPr>
          <p:cNvGraphicFramePr>
            <a:graphicFrameLocks noGrp="1"/>
          </p:cNvGraphicFramePr>
          <p:nvPr>
            <p:extLst>
              <p:ext uri="{D42A27DB-BD31-4B8C-83A1-F6EECF244321}">
                <p14:modId xmlns:p14="http://schemas.microsoft.com/office/powerpoint/2010/main" val="3270070188"/>
              </p:ext>
            </p:extLst>
          </p:nvPr>
        </p:nvGraphicFramePr>
        <p:xfrm>
          <a:off x="350874" y="6283561"/>
          <a:ext cx="4125433" cy="416351"/>
        </p:xfrm>
        <a:graphic>
          <a:graphicData uri="http://schemas.openxmlformats.org/drawingml/2006/table">
            <a:tbl>
              <a:tblPr firstRow="1" firstCol="1" bandRow="1">
                <a:tableStyleId>{5C22544A-7EE6-4342-B048-85BDC9FD1C3A}</a:tableStyleId>
              </a:tblPr>
              <a:tblGrid>
                <a:gridCol w="552893">
                  <a:extLst>
                    <a:ext uri="{9D8B030D-6E8A-4147-A177-3AD203B41FA5}">
                      <a16:colId xmlns:a16="http://schemas.microsoft.com/office/drawing/2014/main" val="3233641878"/>
                    </a:ext>
                  </a:extLst>
                </a:gridCol>
                <a:gridCol w="714508">
                  <a:extLst>
                    <a:ext uri="{9D8B030D-6E8A-4147-A177-3AD203B41FA5}">
                      <a16:colId xmlns:a16="http://schemas.microsoft.com/office/drawing/2014/main" val="1980344830"/>
                    </a:ext>
                  </a:extLst>
                </a:gridCol>
                <a:gridCol w="714508">
                  <a:extLst>
                    <a:ext uri="{9D8B030D-6E8A-4147-A177-3AD203B41FA5}">
                      <a16:colId xmlns:a16="http://schemas.microsoft.com/office/drawing/2014/main" val="1615583415"/>
                    </a:ext>
                  </a:extLst>
                </a:gridCol>
                <a:gridCol w="714508">
                  <a:extLst>
                    <a:ext uri="{9D8B030D-6E8A-4147-A177-3AD203B41FA5}">
                      <a16:colId xmlns:a16="http://schemas.microsoft.com/office/drawing/2014/main" val="3553092662"/>
                    </a:ext>
                  </a:extLst>
                </a:gridCol>
                <a:gridCol w="714508">
                  <a:extLst>
                    <a:ext uri="{9D8B030D-6E8A-4147-A177-3AD203B41FA5}">
                      <a16:colId xmlns:a16="http://schemas.microsoft.com/office/drawing/2014/main" val="302161890"/>
                    </a:ext>
                  </a:extLst>
                </a:gridCol>
                <a:gridCol w="714508">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99.5%</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a:t>
                      </a:r>
                      <a:r>
                        <a:rPr lang="en-US" altLang="ja-JP" sz="800" b="0" kern="0" dirty="0">
                          <a:solidFill>
                            <a:schemeClr val="tx1"/>
                          </a:solidFill>
                          <a:effectLst/>
                          <a:latin typeface="+mn-ea"/>
                          <a:ea typeface="+mn-ea"/>
                        </a:rPr>
                        <a:t>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99.7%</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8" name="正方形/長方形 17">
            <a:extLst>
              <a:ext uri="{FF2B5EF4-FFF2-40B4-BE49-F238E27FC236}">
                <a16:creationId xmlns:a16="http://schemas.microsoft.com/office/drawing/2014/main" id="{5F6263C6-3716-44A8-8530-E7D2D0D50737}"/>
              </a:ext>
            </a:extLst>
          </p:cNvPr>
          <p:cNvSpPr/>
          <p:nvPr/>
        </p:nvSpPr>
        <p:spPr>
          <a:xfrm>
            <a:off x="265009" y="3791707"/>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graphicFrame>
        <p:nvGraphicFramePr>
          <p:cNvPr id="20" name="グラフ 19">
            <a:extLst>
              <a:ext uri="{FF2B5EF4-FFF2-40B4-BE49-F238E27FC236}">
                <a16:creationId xmlns:a16="http://schemas.microsoft.com/office/drawing/2014/main" id="{5F4588EA-1742-4ED8-A2E2-FEFFF16F1E21}"/>
              </a:ext>
            </a:extLst>
          </p:cNvPr>
          <p:cNvGraphicFramePr/>
          <p:nvPr>
            <p:extLst>
              <p:ext uri="{D42A27DB-BD31-4B8C-83A1-F6EECF244321}">
                <p14:modId xmlns:p14="http://schemas.microsoft.com/office/powerpoint/2010/main" val="2238938901"/>
              </p:ext>
            </p:extLst>
          </p:nvPr>
        </p:nvGraphicFramePr>
        <p:xfrm>
          <a:off x="5222905" y="3748234"/>
          <a:ext cx="4418085" cy="31097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表 12">
            <a:extLst>
              <a:ext uri="{FF2B5EF4-FFF2-40B4-BE49-F238E27FC236}">
                <a16:creationId xmlns:a16="http://schemas.microsoft.com/office/drawing/2014/main" id="{06F37FBF-4A72-48CC-B636-60AA9A100C91}"/>
              </a:ext>
            </a:extLst>
          </p:cNvPr>
          <p:cNvGraphicFramePr>
            <a:graphicFrameLocks noGrp="1"/>
          </p:cNvGraphicFramePr>
          <p:nvPr>
            <p:extLst>
              <p:ext uri="{D42A27DB-BD31-4B8C-83A1-F6EECF244321}">
                <p14:modId xmlns:p14="http://schemas.microsoft.com/office/powerpoint/2010/main" val="2067860706"/>
              </p:ext>
            </p:extLst>
          </p:nvPr>
        </p:nvGraphicFramePr>
        <p:xfrm>
          <a:off x="5316279" y="6261000"/>
          <a:ext cx="4117921" cy="416351"/>
        </p:xfrm>
        <a:graphic>
          <a:graphicData uri="http://schemas.openxmlformats.org/drawingml/2006/table">
            <a:tbl>
              <a:tblPr firstRow="1" firstCol="1" bandRow="1">
                <a:tableStyleId>{5C22544A-7EE6-4342-B048-85BDC9FD1C3A}</a:tableStyleId>
              </a:tblPr>
              <a:tblGrid>
                <a:gridCol w="542261">
                  <a:extLst>
                    <a:ext uri="{9D8B030D-6E8A-4147-A177-3AD203B41FA5}">
                      <a16:colId xmlns:a16="http://schemas.microsoft.com/office/drawing/2014/main" val="3233641878"/>
                    </a:ext>
                  </a:extLst>
                </a:gridCol>
                <a:gridCol w="715132">
                  <a:extLst>
                    <a:ext uri="{9D8B030D-6E8A-4147-A177-3AD203B41FA5}">
                      <a16:colId xmlns:a16="http://schemas.microsoft.com/office/drawing/2014/main" val="1980344830"/>
                    </a:ext>
                  </a:extLst>
                </a:gridCol>
                <a:gridCol w="715132">
                  <a:extLst>
                    <a:ext uri="{9D8B030D-6E8A-4147-A177-3AD203B41FA5}">
                      <a16:colId xmlns:a16="http://schemas.microsoft.com/office/drawing/2014/main" val="1615583415"/>
                    </a:ext>
                  </a:extLst>
                </a:gridCol>
                <a:gridCol w="715132">
                  <a:extLst>
                    <a:ext uri="{9D8B030D-6E8A-4147-A177-3AD203B41FA5}">
                      <a16:colId xmlns:a16="http://schemas.microsoft.com/office/drawing/2014/main" val="3553092662"/>
                    </a:ext>
                  </a:extLst>
                </a:gridCol>
                <a:gridCol w="715132">
                  <a:extLst>
                    <a:ext uri="{9D8B030D-6E8A-4147-A177-3AD203B41FA5}">
                      <a16:colId xmlns:a16="http://schemas.microsoft.com/office/drawing/2014/main" val="302161890"/>
                    </a:ext>
                  </a:extLst>
                </a:gridCol>
                <a:gridCol w="715132">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altLang="ja-JP"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94.0%</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103.4%</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95.9%</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98.7</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4" name="正方形/長方形 13">
            <a:extLst>
              <a:ext uri="{FF2B5EF4-FFF2-40B4-BE49-F238E27FC236}">
                <a16:creationId xmlns:a16="http://schemas.microsoft.com/office/drawing/2014/main" id="{14CF86FE-1754-430C-BE58-BCD2670AC40C}"/>
              </a:ext>
            </a:extLst>
          </p:cNvPr>
          <p:cNvSpPr/>
          <p:nvPr/>
        </p:nvSpPr>
        <p:spPr>
          <a:xfrm>
            <a:off x="265009" y="643843"/>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16" name="正方形/長方形 15">
            <a:extLst>
              <a:ext uri="{FF2B5EF4-FFF2-40B4-BE49-F238E27FC236}">
                <a16:creationId xmlns:a16="http://schemas.microsoft.com/office/drawing/2014/main" id="{87C92D81-4369-4149-8546-A1D6679D1545}"/>
              </a:ext>
            </a:extLst>
          </p:cNvPr>
          <p:cNvSpPr/>
          <p:nvPr/>
        </p:nvSpPr>
        <p:spPr>
          <a:xfrm>
            <a:off x="5037034" y="643843"/>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17" name="正方形/長方形 16">
            <a:extLst>
              <a:ext uri="{FF2B5EF4-FFF2-40B4-BE49-F238E27FC236}">
                <a16:creationId xmlns:a16="http://schemas.microsoft.com/office/drawing/2014/main" id="{05BCF900-01F2-4482-8C86-38AEE795994D}"/>
              </a:ext>
            </a:extLst>
          </p:cNvPr>
          <p:cNvSpPr/>
          <p:nvPr/>
        </p:nvSpPr>
        <p:spPr>
          <a:xfrm>
            <a:off x="265008" y="2683511"/>
            <a:ext cx="431026" cy="181676"/>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2" name="正方形/長方形 21">
            <a:extLst>
              <a:ext uri="{FF2B5EF4-FFF2-40B4-BE49-F238E27FC236}">
                <a16:creationId xmlns:a16="http://schemas.microsoft.com/office/drawing/2014/main" id="{AD8BD4BA-C70B-4369-8A83-533DCEABEE15}"/>
              </a:ext>
            </a:extLst>
          </p:cNvPr>
          <p:cNvSpPr/>
          <p:nvPr/>
        </p:nvSpPr>
        <p:spPr>
          <a:xfrm>
            <a:off x="5222906" y="3750104"/>
            <a:ext cx="739958"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1" name="正方形/長方形 20">
            <a:extLst>
              <a:ext uri="{FF2B5EF4-FFF2-40B4-BE49-F238E27FC236}">
                <a16:creationId xmlns:a16="http://schemas.microsoft.com/office/drawing/2014/main" id="{93E60CBD-E09B-4F43-A31B-A036E2E1185B}"/>
              </a:ext>
            </a:extLst>
          </p:cNvPr>
          <p:cNvSpPr/>
          <p:nvPr/>
        </p:nvSpPr>
        <p:spPr>
          <a:xfrm>
            <a:off x="265009" y="6064080"/>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4" name="正方形/長方形 23">
            <a:extLst>
              <a:ext uri="{FF2B5EF4-FFF2-40B4-BE49-F238E27FC236}">
                <a16:creationId xmlns:a16="http://schemas.microsoft.com/office/drawing/2014/main" id="{9446DF81-5A7F-4CB4-A388-9B1949C16ECF}"/>
              </a:ext>
            </a:extLst>
          </p:cNvPr>
          <p:cNvSpPr/>
          <p:nvPr/>
        </p:nvSpPr>
        <p:spPr>
          <a:xfrm>
            <a:off x="5222904" y="6120392"/>
            <a:ext cx="425420" cy="14060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5" name="タイトル 1">
            <a:extLst>
              <a:ext uri="{FF2B5EF4-FFF2-40B4-BE49-F238E27FC236}">
                <a16:creationId xmlns:a16="http://schemas.microsoft.com/office/drawing/2014/main" id="{6ED1A3EB-EF91-4CDD-960B-942700D27DB8}"/>
              </a:ext>
            </a:extLst>
          </p:cNvPr>
          <p:cNvSpPr txBox="1">
            <a:spLocks/>
          </p:cNvSpPr>
          <p:nvPr/>
        </p:nvSpPr>
        <p:spPr>
          <a:xfrm>
            <a:off x="9383216" y="14743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２</a:t>
            </a:r>
          </a:p>
        </p:txBody>
      </p:sp>
      <p:sp>
        <p:nvSpPr>
          <p:cNvPr id="19" name="正方形/長方形 18">
            <a:extLst>
              <a:ext uri="{FF2B5EF4-FFF2-40B4-BE49-F238E27FC236}">
                <a16:creationId xmlns:a16="http://schemas.microsoft.com/office/drawing/2014/main" id="{2091BFCC-D01C-4A2F-A7A0-723E6B192EF3}"/>
              </a:ext>
            </a:extLst>
          </p:cNvPr>
          <p:cNvSpPr/>
          <p:nvPr/>
        </p:nvSpPr>
        <p:spPr>
          <a:xfrm>
            <a:off x="8498531" y="3243863"/>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9FCEB488-5C02-4F0B-91F1-7F225C20833A}"/>
              </a:ext>
            </a:extLst>
          </p:cNvPr>
          <p:cNvSpPr/>
          <p:nvPr/>
        </p:nvSpPr>
        <p:spPr>
          <a:xfrm>
            <a:off x="3514949" y="3428996"/>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
        <p:nvSpPr>
          <p:cNvPr id="26" name="正方形/長方形 25">
            <a:extLst>
              <a:ext uri="{FF2B5EF4-FFF2-40B4-BE49-F238E27FC236}">
                <a16:creationId xmlns:a16="http://schemas.microsoft.com/office/drawing/2014/main" id="{C9F15E11-D046-48E2-88D7-B21668F76799}"/>
              </a:ext>
            </a:extLst>
          </p:cNvPr>
          <p:cNvSpPr/>
          <p:nvPr/>
        </p:nvSpPr>
        <p:spPr>
          <a:xfrm>
            <a:off x="8499622" y="3385788"/>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Tree>
    <p:extLst>
      <p:ext uri="{BB962C8B-B14F-4D97-AF65-F5344CB8AC3E}">
        <p14:creationId xmlns:p14="http://schemas.microsoft.com/office/powerpoint/2010/main" val="199281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45958" y="1300262"/>
            <a:ext cx="9000022" cy="2380789"/>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当市場の過去５年の取扱数量は、２０１４年が約４</a:t>
            </a:r>
            <a:r>
              <a:rPr lang="en-US" altLang="ja-JP" sz="1600" dirty="0">
                <a:latin typeface="+mn-ea"/>
              </a:rPr>
              <a:t>.</a:t>
            </a:r>
            <a:r>
              <a:rPr lang="ja-JP" altLang="en-US" sz="1600" dirty="0">
                <a:latin typeface="+mn-ea"/>
              </a:rPr>
              <a:t>５億本･鉢であったが、　　　　　　　　　　　以降減少し、</a:t>
            </a:r>
            <a:r>
              <a:rPr lang="ja-JP" altLang="en-US" sz="1600">
                <a:latin typeface="+mn-ea"/>
              </a:rPr>
              <a:t>２０１８年は約４</a:t>
            </a:r>
            <a:r>
              <a:rPr lang="en-US" altLang="ja-JP" sz="1600" dirty="0">
                <a:latin typeface="+mn-ea"/>
              </a:rPr>
              <a:t>.</a:t>
            </a:r>
            <a:r>
              <a:rPr lang="ja-JP" altLang="en-US" sz="1600" dirty="0">
                <a:latin typeface="+mn-ea"/>
              </a:rPr>
              <a:t>３億本･鉢（対２０１４年比９４</a:t>
            </a:r>
            <a:r>
              <a:rPr lang="en-US" altLang="ja-JP" sz="1600" dirty="0">
                <a:latin typeface="+mn-ea"/>
              </a:rPr>
              <a:t>.</a:t>
            </a:r>
            <a:r>
              <a:rPr lang="ja-JP" altLang="en-US" sz="1600" dirty="0">
                <a:latin typeface="+mn-ea"/>
              </a:rPr>
              <a:t>８％）となった。</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また、過去５年の取扱金額は、２０１４年の２５７億円から２０１６年には２６７億円と増加。これは、取扱数量は減少したが、単価が上昇（＠５７</a:t>
            </a:r>
            <a:r>
              <a:rPr lang="en-US" altLang="ja-JP" sz="1600" dirty="0">
                <a:latin typeface="+mn-ea"/>
              </a:rPr>
              <a:t>.</a:t>
            </a:r>
            <a:r>
              <a:rPr lang="ja-JP" altLang="en-US" sz="1600" dirty="0">
                <a:latin typeface="+mn-ea"/>
              </a:rPr>
              <a:t>４円→＠６１</a:t>
            </a:r>
            <a:r>
              <a:rPr lang="en-US" altLang="ja-JP" sz="1600" dirty="0">
                <a:latin typeface="+mn-ea"/>
              </a:rPr>
              <a:t>.</a:t>
            </a:r>
            <a:r>
              <a:rPr lang="ja-JP" altLang="en-US" sz="1600" dirty="0">
                <a:latin typeface="+mn-ea"/>
              </a:rPr>
              <a:t>５円）したことが要因。</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しかしながら２０１７年以降の取扱金額は減少傾向に転じ、２０１８年には２４９億円　　　（対２０１４年比　９６</a:t>
            </a:r>
            <a:r>
              <a:rPr lang="en-US" altLang="ja-JP" sz="1600" dirty="0">
                <a:latin typeface="+mn-ea"/>
              </a:rPr>
              <a:t>.</a:t>
            </a:r>
            <a:r>
              <a:rPr lang="ja-JP" altLang="en-US" sz="1600" dirty="0">
                <a:latin typeface="+mn-ea"/>
              </a:rPr>
              <a:t>６％）となっている。　　　　　　　　　　　　　　　　　　　　　　　　　　　　　　この間の単価は２０１４年よりは高くなっているものの、２０１６年の単価と比較すると低下　　　（＠６１</a:t>
            </a:r>
            <a:r>
              <a:rPr lang="en-US" altLang="ja-JP" sz="1600" dirty="0">
                <a:latin typeface="+mn-ea"/>
              </a:rPr>
              <a:t>.</a:t>
            </a:r>
            <a:r>
              <a:rPr lang="ja-JP" altLang="en-US" sz="1600" dirty="0">
                <a:latin typeface="+mn-ea"/>
              </a:rPr>
              <a:t>５円→＠５８</a:t>
            </a:r>
            <a:r>
              <a:rPr lang="en-US" altLang="ja-JP" sz="1600" dirty="0">
                <a:latin typeface="+mn-ea"/>
              </a:rPr>
              <a:t>.</a:t>
            </a:r>
            <a:r>
              <a:rPr lang="ja-JP" altLang="en-US" sz="1600" dirty="0">
                <a:latin typeface="+mn-ea"/>
              </a:rPr>
              <a:t>５円）している。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E0D0CA54-25B4-4A2B-BF5F-CDA4AEBCAA21}"/>
              </a:ext>
            </a:extLst>
          </p:cNvPr>
          <p:cNvSpPr txBox="1">
            <a:spLocks/>
          </p:cNvSpPr>
          <p:nvPr/>
        </p:nvSpPr>
        <p:spPr>
          <a:xfrm>
            <a:off x="160020" y="56755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現状</a:t>
            </a:r>
          </a:p>
        </p:txBody>
      </p: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1927509788"/>
              </p:ext>
            </p:extLst>
          </p:nvPr>
        </p:nvGraphicFramePr>
        <p:xfrm>
          <a:off x="374895" y="3744469"/>
          <a:ext cx="4418085" cy="3109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id="{4ABDF766-E40D-4F21-A94A-328F17A4D0A1}"/>
              </a:ext>
            </a:extLst>
          </p:cNvPr>
          <p:cNvGraphicFramePr>
            <a:graphicFrameLocks noGrp="1"/>
          </p:cNvGraphicFramePr>
          <p:nvPr>
            <p:extLst>
              <p:ext uri="{D42A27DB-BD31-4B8C-83A1-F6EECF244321}">
                <p14:modId xmlns:p14="http://schemas.microsoft.com/office/powerpoint/2010/main" val="2729668158"/>
              </p:ext>
            </p:extLst>
          </p:nvPr>
        </p:nvGraphicFramePr>
        <p:xfrm>
          <a:off x="495839" y="6281682"/>
          <a:ext cx="4133943" cy="551184"/>
        </p:xfrm>
        <a:graphic>
          <a:graphicData uri="http://schemas.openxmlformats.org/drawingml/2006/table">
            <a:tbl>
              <a:tblPr firstRow="1" firstCol="1" bandRow="1">
                <a:tableStyleId>{5C22544A-7EE6-4342-B048-85BDC9FD1C3A}</a:tableStyleId>
              </a:tblPr>
              <a:tblGrid>
                <a:gridCol w="520463">
                  <a:extLst>
                    <a:ext uri="{9D8B030D-6E8A-4147-A177-3AD203B41FA5}">
                      <a16:colId xmlns:a16="http://schemas.microsoft.com/office/drawing/2014/main" val="3233641878"/>
                    </a:ext>
                  </a:extLst>
                </a:gridCol>
                <a:gridCol w="722696">
                  <a:extLst>
                    <a:ext uri="{9D8B030D-6E8A-4147-A177-3AD203B41FA5}">
                      <a16:colId xmlns:a16="http://schemas.microsoft.com/office/drawing/2014/main" val="1980344830"/>
                    </a:ext>
                  </a:extLst>
                </a:gridCol>
                <a:gridCol w="722696">
                  <a:extLst>
                    <a:ext uri="{9D8B030D-6E8A-4147-A177-3AD203B41FA5}">
                      <a16:colId xmlns:a16="http://schemas.microsoft.com/office/drawing/2014/main" val="1615583415"/>
                    </a:ext>
                  </a:extLst>
                </a:gridCol>
                <a:gridCol w="722696">
                  <a:extLst>
                    <a:ext uri="{9D8B030D-6E8A-4147-A177-3AD203B41FA5}">
                      <a16:colId xmlns:a16="http://schemas.microsoft.com/office/drawing/2014/main" val="3553092662"/>
                    </a:ext>
                  </a:extLst>
                </a:gridCol>
                <a:gridCol w="722696">
                  <a:extLst>
                    <a:ext uri="{9D8B030D-6E8A-4147-A177-3AD203B41FA5}">
                      <a16:colId xmlns:a16="http://schemas.microsoft.com/office/drawing/2014/main" val="302161890"/>
                    </a:ext>
                  </a:extLst>
                </a:gridCol>
                <a:gridCol w="722696">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99.6%</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98.5%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92.5%</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89.1%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93.3%</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800" b="0" kern="0" dirty="0">
                          <a:solidFill>
                            <a:schemeClr val="tx1"/>
                          </a:solidFill>
                          <a:effectLst/>
                          <a:latin typeface="+mn-ea"/>
                          <a:ea typeface="+mn-ea"/>
                        </a:rPr>
                        <a:t>89.3%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sz="800" b="0" kern="0" dirty="0">
                          <a:solidFill>
                            <a:schemeClr val="tx1"/>
                          </a:solidFill>
                          <a:effectLst/>
                          <a:latin typeface="+mn-ea"/>
                          <a:ea typeface="+mn-ea"/>
                        </a:rPr>
                        <a:t>98.4%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60020" y="905153"/>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（１）市場の取扱数量と取扱金額</a:t>
            </a:r>
          </a:p>
        </p:txBody>
      </p:sp>
      <p:sp>
        <p:nvSpPr>
          <p:cNvPr id="6" name="正方形/長方形 5">
            <a:extLst>
              <a:ext uri="{FF2B5EF4-FFF2-40B4-BE49-F238E27FC236}">
                <a16:creationId xmlns:a16="http://schemas.microsoft.com/office/drawing/2014/main" id="{61C8E6B8-427B-43CB-AFAA-2F46A51BA83D}"/>
              </a:ext>
            </a:extLst>
          </p:cNvPr>
          <p:cNvSpPr/>
          <p:nvPr/>
        </p:nvSpPr>
        <p:spPr>
          <a:xfrm>
            <a:off x="231810" y="3917214"/>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sp>
        <p:nvSpPr>
          <p:cNvPr id="13" name="正方形/長方形 12">
            <a:extLst>
              <a:ext uri="{FF2B5EF4-FFF2-40B4-BE49-F238E27FC236}">
                <a16:creationId xmlns:a16="http://schemas.microsoft.com/office/drawing/2014/main" id="{55257E5C-A321-470E-91DB-013ACC52FED0}"/>
              </a:ext>
            </a:extLst>
          </p:cNvPr>
          <p:cNvSpPr/>
          <p:nvPr/>
        </p:nvSpPr>
        <p:spPr>
          <a:xfrm>
            <a:off x="1021409" y="4193135"/>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448,439</a:t>
            </a:r>
            <a:endParaRPr kumimoji="1" lang="ja-JP" altLang="en-US" sz="900" dirty="0">
              <a:solidFill>
                <a:schemeClr val="tx1"/>
              </a:solidFill>
              <a:latin typeface="+mn-ea"/>
            </a:endParaRPr>
          </a:p>
        </p:txBody>
      </p:sp>
      <p:sp>
        <p:nvSpPr>
          <p:cNvPr id="14" name="正方形/長方形 13">
            <a:extLst>
              <a:ext uri="{FF2B5EF4-FFF2-40B4-BE49-F238E27FC236}">
                <a16:creationId xmlns:a16="http://schemas.microsoft.com/office/drawing/2014/main" id="{9666B23B-18F6-40B4-8C48-DFC43E1AE741}"/>
              </a:ext>
            </a:extLst>
          </p:cNvPr>
          <p:cNvSpPr/>
          <p:nvPr/>
        </p:nvSpPr>
        <p:spPr>
          <a:xfrm>
            <a:off x="1769027" y="4506876"/>
            <a:ext cx="638656" cy="14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439,933</a:t>
            </a:r>
            <a:endParaRPr kumimoji="1" lang="ja-JP" altLang="en-US" sz="900" dirty="0">
              <a:solidFill>
                <a:schemeClr val="tx1"/>
              </a:solidFill>
              <a:latin typeface="+mn-ea"/>
            </a:endParaRPr>
          </a:p>
        </p:txBody>
      </p:sp>
      <p:sp>
        <p:nvSpPr>
          <p:cNvPr id="16" name="正方形/長方形 15">
            <a:extLst>
              <a:ext uri="{FF2B5EF4-FFF2-40B4-BE49-F238E27FC236}">
                <a16:creationId xmlns:a16="http://schemas.microsoft.com/office/drawing/2014/main" id="{A804CCB3-EA72-45FE-8625-B5D1DA1F8E88}"/>
              </a:ext>
            </a:extLst>
          </p:cNvPr>
          <p:cNvSpPr/>
          <p:nvPr/>
        </p:nvSpPr>
        <p:spPr>
          <a:xfrm>
            <a:off x="2407682" y="4718834"/>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434,486</a:t>
            </a:r>
            <a:endParaRPr kumimoji="1" lang="ja-JP" altLang="en-US" sz="900" dirty="0">
              <a:solidFill>
                <a:schemeClr val="tx1"/>
              </a:solidFill>
              <a:latin typeface="+mn-ea"/>
            </a:endParaRPr>
          </a:p>
        </p:txBody>
      </p:sp>
      <p:sp>
        <p:nvSpPr>
          <p:cNvPr id="17" name="正方形/長方形 16">
            <a:extLst>
              <a:ext uri="{FF2B5EF4-FFF2-40B4-BE49-F238E27FC236}">
                <a16:creationId xmlns:a16="http://schemas.microsoft.com/office/drawing/2014/main" id="{333A45DD-1DB8-4CC7-B646-65106B7C129A}"/>
              </a:ext>
            </a:extLst>
          </p:cNvPr>
          <p:cNvSpPr/>
          <p:nvPr/>
        </p:nvSpPr>
        <p:spPr>
          <a:xfrm>
            <a:off x="3154189" y="4798892"/>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432,122</a:t>
            </a:r>
            <a:endParaRPr kumimoji="1" lang="ja-JP" altLang="en-US" sz="900" dirty="0">
              <a:solidFill>
                <a:schemeClr val="tx1"/>
              </a:solidFill>
              <a:latin typeface="+mn-ea"/>
            </a:endParaRPr>
          </a:p>
        </p:txBody>
      </p:sp>
      <p:sp>
        <p:nvSpPr>
          <p:cNvPr id="18" name="正方形/長方形 17">
            <a:extLst>
              <a:ext uri="{FF2B5EF4-FFF2-40B4-BE49-F238E27FC236}">
                <a16:creationId xmlns:a16="http://schemas.microsoft.com/office/drawing/2014/main" id="{1D22A1ED-78AE-47B1-8CC2-8F3F8D46D711}"/>
              </a:ext>
            </a:extLst>
          </p:cNvPr>
          <p:cNvSpPr/>
          <p:nvPr/>
        </p:nvSpPr>
        <p:spPr>
          <a:xfrm>
            <a:off x="3843691" y="5039011"/>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425,030</a:t>
            </a:r>
            <a:endParaRPr kumimoji="1" lang="ja-JP" altLang="en-US" sz="900" dirty="0">
              <a:solidFill>
                <a:schemeClr val="tx1"/>
              </a:solidFill>
              <a:latin typeface="+mn-ea"/>
            </a:endParaRPr>
          </a:p>
        </p:txBody>
      </p:sp>
      <p:sp>
        <p:nvSpPr>
          <p:cNvPr id="20" name="波線 19">
            <a:extLst>
              <a:ext uri="{FF2B5EF4-FFF2-40B4-BE49-F238E27FC236}">
                <a16:creationId xmlns:a16="http://schemas.microsoft.com/office/drawing/2014/main" id="{BAFCEB38-E378-4F7D-A1C3-A14E320F1FED}"/>
              </a:ext>
            </a:extLst>
          </p:cNvPr>
          <p:cNvSpPr/>
          <p:nvPr/>
        </p:nvSpPr>
        <p:spPr>
          <a:xfrm>
            <a:off x="1157640" y="5942545"/>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a:extLst>
              <a:ext uri="{FF2B5EF4-FFF2-40B4-BE49-F238E27FC236}">
                <a16:creationId xmlns:a16="http://schemas.microsoft.com/office/drawing/2014/main" id="{3EF93BAF-17D0-48BB-A5DB-F69DD73A9523}"/>
              </a:ext>
            </a:extLst>
          </p:cNvPr>
          <p:cNvGraphicFramePr/>
          <p:nvPr>
            <p:extLst>
              <p:ext uri="{D42A27DB-BD31-4B8C-83A1-F6EECF244321}">
                <p14:modId xmlns:p14="http://schemas.microsoft.com/office/powerpoint/2010/main" val="2812892664"/>
              </p:ext>
            </p:extLst>
          </p:nvPr>
        </p:nvGraphicFramePr>
        <p:xfrm>
          <a:off x="5113020" y="3744469"/>
          <a:ext cx="4297140" cy="3109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表 23">
            <a:extLst>
              <a:ext uri="{FF2B5EF4-FFF2-40B4-BE49-F238E27FC236}">
                <a16:creationId xmlns:a16="http://schemas.microsoft.com/office/drawing/2014/main" id="{F3C3005B-B20B-45A6-830D-B8767ADFD0D3}"/>
              </a:ext>
            </a:extLst>
          </p:cNvPr>
          <p:cNvGraphicFramePr>
            <a:graphicFrameLocks noGrp="1"/>
          </p:cNvGraphicFramePr>
          <p:nvPr>
            <p:extLst>
              <p:ext uri="{D42A27DB-BD31-4B8C-83A1-F6EECF244321}">
                <p14:modId xmlns:p14="http://schemas.microsoft.com/office/powerpoint/2010/main" val="4249553077"/>
              </p:ext>
            </p:extLst>
          </p:nvPr>
        </p:nvGraphicFramePr>
        <p:xfrm>
          <a:off x="5276217" y="6291410"/>
          <a:ext cx="3954868" cy="551184"/>
        </p:xfrm>
        <a:graphic>
          <a:graphicData uri="http://schemas.openxmlformats.org/drawingml/2006/table">
            <a:tbl>
              <a:tblPr firstRow="1" firstCol="1" bandRow="1">
                <a:tableStyleId>{5C22544A-7EE6-4342-B048-85BDC9FD1C3A}</a:tableStyleId>
              </a:tblPr>
              <a:tblGrid>
                <a:gridCol w="467681">
                  <a:extLst>
                    <a:ext uri="{9D8B030D-6E8A-4147-A177-3AD203B41FA5}">
                      <a16:colId xmlns:a16="http://schemas.microsoft.com/office/drawing/2014/main" val="3233641878"/>
                    </a:ext>
                  </a:extLst>
                </a:gridCol>
                <a:gridCol w="721627">
                  <a:extLst>
                    <a:ext uri="{9D8B030D-6E8A-4147-A177-3AD203B41FA5}">
                      <a16:colId xmlns:a16="http://schemas.microsoft.com/office/drawing/2014/main" val="1980344830"/>
                    </a:ext>
                  </a:extLst>
                </a:gridCol>
                <a:gridCol w="691390">
                  <a:extLst>
                    <a:ext uri="{9D8B030D-6E8A-4147-A177-3AD203B41FA5}">
                      <a16:colId xmlns:a16="http://schemas.microsoft.com/office/drawing/2014/main" val="1615583415"/>
                    </a:ext>
                  </a:extLst>
                </a:gridCol>
                <a:gridCol w="691390">
                  <a:extLst>
                    <a:ext uri="{9D8B030D-6E8A-4147-A177-3AD203B41FA5}">
                      <a16:colId xmlns:a16="http://schemas.microsoft.com/office/drawing/2014/main" val="3553092662"/>
                    </a:ext>
                  </a:extLst>
                </a:gridCol>
                <a:gridCol w="691390">
                  <a:extLst>
                    <a:ext uri="{9D8B030D-6E8A-4147-A177-3AD203B41FA5}">
                      <a16:colId xmlns:a16="http://schemas.microsoft.com/office/drawing/2014/main" val="302161890"/>
                    </a:ext>
                  </a:extLst>
                </a:gridCol>
                <a:gridCol w="691390">
                  <a:extLst>
                    <a:ext uri="{9D8B030D-6E8A-4147-A177-3AD203B41FA5}">
                      <a16:colId xmlns:a16="http://schemas.microsoft.com/office/drawing/2014/main" val="1525036948"/>
                    </a:ext>
                  </a:extLst>
                </a:gridCol>
              </a:tblGrid>
              <a:tr h="77492">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94.4%</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100.1</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97.0%</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96.9%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90.4%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88.0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94.0%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25" name="波線 24">
            <a:extLst>
              <a:ext uri="{FF2B5EF4-FFF2-40B4-BE49-F238E27FC236}">
                <a16:creationId xmlns:a16="http://schemas.microsoft.com/office/drawing/2014/main" id="{40A58524-0947-47C5-97E7-E20591D550F8}"/>
              </a:ext>
            </a:extLst>
          </p:cNvPr>
          <p:cNvSpPr/>
          <p:nvPr/>
        </p:nvSpPr>
        <p:spPr>
          <a:xfrm>
            <a:off x="5868788" y="5981827"/>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7AF05FD-92F4-427B-BDE2-FCD2B05538BE}"/>
              </a:ext>
            </a:extLst>
          </p:cNvPr>
          <p:cNvSpPr/>
          <p:nvPr/>
        </p:nvSpPr>
        <p:spPr>
          <a:xfrm>
            <a:off x="5113019" y="3776966"/>
            <a:ext cx="771375" cy="213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8" name="正方形/長方形 27">
            <a:extLst>
              <a:ext uri="{FF2B5EF4-FFF2-40B4-BE49-F238E27FC236}">
                <a16:creationId xmlns:a16="http://schemas.microsoft.com/office/drawing/2014/main" id="{D9FA73D3-45B5-46B7-AF6F-C162BC1D67F6}"/>
              </a:ext>
            </a:extLst>
          </p:cNvPr>
          <p:cNvSpPr/>
          <p:nvPr/>
        </p:nvSpPr>
        <p:spPr>
          <a:xfrm>
            <a:off x="5667723" y="4353253"/>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25,738</a:t>
            </a:r>
          </a:p>
        </p:txBody>
      </p:sp>
      <p:sp>
        <p:nvSpPr>
          <p:cNvPr id="33" name="正方形/長方形 32">
            <a:extLst>
              <a:ext uri="{FF2B5EF4-FFF2-40B4-BE49-F238E27FC236}">
                <a16:creationId xmlns:a16="http://schemas.microsoft.com/office/drawing/2014/main" id="{5D603B9C-2795-4111-82AD-F021EFAD0A6F}"/>
              </a:ext>
            </a:extLst>
          </p:cNvPr>
          <p:cNvSpPr/>
          <p:nvPr/>
        </p:nvSpPr>
        <p:spPr>
          <a:xfrm>
            <a:off x="6362622" y="4273636"/>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26,543</a:t>
            </a:r>
            <a:endParaRPr kumimoji="1" lang="ja-JP" altLang="en-US" sz="900" dirty="0">
              <a:solidFill>
                <a:schemeClr val="tx1"/>
              </a:solidFill>
              <a:latin typeface="+mn-ea"/>
            </a:endParaRPr>
          </a:p>
        </p:txBody>
      </p:sp>
      <p:sp>
        <p:nvSpPr>
          <p:cNvPr id="34" name="正方形/長方形 33">
            <a:extLst>
              <a:ext uri="{FF2B5EF4-FFF2-40B4-BE49-F238E27FC236}">
                <a16:creationId xmlns:a16="http://schemas.microsoft.com/office/drawing/2014/main" id="{226DFC1B-382A-4E48-93B7-C35A753C47A4}"/>
              </a:ext>
            </a:extLst>
          </p:cNvPr>
          <p:cNvSpPr/>
          <p:nvPr/>
        </p:nvSpPr>
        <p:spPr>
          <a:xfrm>
            <a:off x="7057521" y="4231325"/>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26,698</a:t>
            </a:r>
            <a:endParaRPr kumimoji="1" lang="ja-JP" altLang="en-US" sz="900" dirty="0">
              <a:solidFill>
                <a:schemeClr val="tx1"/>
              </a:solidFill>
              <a:latin typeface="+mn-ea"/>
            </a:endParaRPr>
          </a:p>
        </p:txBody>
      </p:sp>
      <p:sp>
        <p:nvSpPr>
          <p:cNvPr id="35" name="正方形/長方形 34">
            <a:extLst>
              <a:ext uri="{FF2B5EF4-FFF2-40B4-BE49-F238E27FC236}">
                <a16:creationId xmlns:a16="http://schemas.microsoft.com/office/drawing/2014/main" id="{560A6E7A-29F7-4FC9-AA0E-13E1E681089E}"/>
              </a:ext>
            </a:extLst>
          </p:cNvPr>
          <p:cNvSpPr/>
          <p:nvPr/>
        </p:nvSpPr>
        <p:spPr>
          <a:xfrm>
            <a:off x="7820025" y="4487319"/>
            <a:ext cx="685800"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25,096</a:t>
            </a:r>
            <a:endParaRPr kumimoji="1" lang="ja-JP" altLang="en-US" sz="900" dirty="0">
              <a:solidFill>
                <a:schemeClr val="tx1"/>
              </a:solidFill>
              <a:latin typeface="+mn-ea"/>
            </a:endParaRPr>
          </a:p>
        </p:txBody>
      </p:sp>
      <p:sp>
        <p:nvSpPr>
          <p:cNvPr id="36" name="正方形/長方形 35">
            <a:extLst>
              <a:ext uri="{FF2B5EF4-FFF2-40B4-BE49-F238E27FC236}">
                <a16:creationId xmlns:a16="http://schemas.microsoft.com/office/drawing/2014/main" id="{F072C9F5-CAB7-421B-8E4F-C143528F0823}"/>
              </a:ext>
            </a:extLst>
          </p:cNvPr>
          <p:cNvSpPr/>
          <p:nvPr/>
        </p:nvSpPr>
        <p:spPr>
          <a:xfrm>
            <a:off x="8545285" y="4508150"/>
            <a:ext cx="685800" cy="135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24,856</a:t>
            </a:r>
            <a:endParaRPr kumimoji="1" lang="ja-JP" altLang="en-US" sz="900" dirty="0">
              <a:solidFill>
                <a:schemeClr val="tx1"/>
              </a:solidFill>
              <a:latin typeface="+mn-ea"/>
            </a:endParaRPr>
          </a:p>
        </p:txBody>
      </p:sp>
      <p:sp>
        <p:nvSpPr>
          <p:cNvPr id="29" name="正方形/長方形 28">
            <a:extLst>
              <a:ext uri="{FF2B5EF4-FFF2-40B4-BE49-F238E27FC236}">
                <a16:creationId xmlns:a16="http://schemas.microsoft.com/office/drawing/2014/main" id="{F7A5AA1F-DE2D-469F-B6A7-0C8213D43E56}"/>
              </a:ext>
            </a:extLst>
          </p:cNvPr>
          <p:cNvSpPr/>
          <p:nvPr/>
        </p:nvSpPr>
        <p:spPr>
          <a:xfrm>
            <a:off x="388124" y="6075360"/>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0" name="正方形/長方形 29">
            <a:extLst>
              <a:ext uri="{FF2B5EF4-FFF2-40B4-BE49-F238E27FC236}">
                <a16:creationId xmlns:a16="http://schemas.microsoft.com/office/drawing/2014/main" id="{8F25F33F-6992-4FFA-AF07-BD4C20A8A2D9}"/>
              </a:ext>
            </a:extLst>
          </p:cNvPr>
          <p:cNvSpPr/>
          <p:nvPr/>
        </p:nvSpPr>
        <p:spPr>
          <a:xfrm>
            <a:off x="5113021" y="6087858"/>
            <a:ext cx="434339" cy="190090"/>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1" name="タイトル 1">
            <a:extLst>
              <a:ext uri="{FF2B5EF4-FFF2-40B4-BE49-F238E27FC236}">
                <a16:creationId xmlns:a16="http://schemas.microsoft.com/office/drawing/2014/main" id="{54B1E8C8-34A7-44C3-B18E-FD4AD0C735CE}"/>
              </a:ext>
            </a:extLst>
          </p:cNvPr>
          <p:cNvSpPr txBox="1">
            <a:spLocks/>
          </p:cNvSpPr>
          <p:nvPr/>
        </p:nvSpPr>
        <p:spPr>
          <a:xfrm>
            <a:off x="9425286" y="14996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a:t>
            </a:r>
          </a:p>
        </p:txBody>
      </p:sp>
    </p:spTree>
    <p:extLst>
      <p:ext uri="{BB962C8B-B14F-4D97-AF65-F5344CB8AC3E}">
        <p14:creationId xmlns:p14="http://schemas.microsoft.com/office/powerpoint/2010/main" val="16957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（２）買受人の状況</a:t>
            </a:r>
          </a:p>
        </p:txBody>
      </p:sp>
      <p:graphicFrame>
        <p:nvGraphicFramePr>
          <p:cNvPr id="11" name="グラフ 10">
            <a:extLst>
              <a:ext uri="{FF2B5EF4-FFF2-40B4-BE49-F238E27FC236}">
                <a16:creationId xmlns:a16="http://schemas.microsoft.com/office/drawing/2014/main" id="{04FA37D1-CEFE-4483-9AC3-ADA0380EC737}"/>
              </a:ext>
            </a:extLst>
          </p:cNvPr>
          <p:cNvGraphicFramePr/>
          <p:nvPr>
            <p:extLst>
              <p:ext uri="{D42A27DB-BD31-4B8C-83A1-F6EECF244321}">
                <p14:modId xmlns:p14="http://schemas.microsoft.com/office/powerpoint/2010/main" val="2556687478"/>
              </p:ext>
            </p:extLst>
          </p:nvPr>
        </p:nvGraphicFramePr>
        <p:xfrm>
          <a:off x="830134" y="2953976"/>
          <a:ext cx="4187177" cy="3904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3EAF906D-BFF2-4B29-A26C-0F3D7F8C721D}"/>
              </a:ext>
            </a:extLst>
          </p:cNvPr>
          <p:cNvGraphicFramePr>
            <a:graphicFrameLocks noGrp="1"/>
          </p:cNvGraphicFramePr>
          <p:nvPr>
            <p:extLst>
              <p:ext uri="{D42A27DB-BD31-4B8C-83A1-F6EECF244321}">
                <p14:modId xmlns:p14="http://schemas.microsoft.com/office/powerpoint/2010/main" val="3550247391"/>
              </p:ext>
            </p:extLst>
          </p:nvPr>
        </p:nvGraphicFramePr>
        <p:xfrm>
          <a:off x="842167" y="5352156"/>
          <a:ext cx="3994528" cy="1317480"/>
        </p:xfrm>
        <a:graphic>
          <a:graphicData uri="http://schemas.openxmlformats.org/drawingml/2006/table">
            <a:tbl>
              <a:tblPr>
                <a:tableStyleId>{5C22544A-7EE6-4342-B048-85BDC9FD1C3A}</a:tableStyleId>
              </a:tblPr>
              <a:tblGrid>
                <a:gridCol w="933798">
                  <a:extLst>
                    <a:ext uri="{9D8B030D-6E8A-4147-A177-3AD203B41FA5}">
                      <a16:colId xmlns:a16="http://schemas.microsoft.com/office/drawing/2014/main" val="920395297"/>
                    </a:ext>
                  </a:extLst>
                </a:gridCol>
                <a:gridCol w="639774">
                  <a:extLst>
                    <a:ext uri="{9D8B030D-6E8A-4147-A177-3AD203B41FA5}">
                      <a16:colId xmlns:a16="http://schemas.microsoft.com/office/drawing/2014/main" val="190786400"/>
                    </a:ext>
                  </a:extLst>
                </a:gridCol>
                <a:gridCol w="605239">
                  <a:extLst>
                    <a:ext uri="{9D8B030D-6E8A-4147-A177-3AD203B41FA5}">
                      <a16:colId xmlns:a16="http://schemas.microsoft.com/office/drawing/2014/main" val="3485858042"/>
                    </a:ext>
                  </a:extLst>
                </a:gridCol>
                <a:gridCol w="605239">
                  <a:extLst>
                    <a:ext uri="{9D8B030D-6E8A-4147-A177-3AD203B41FA5}">
                      <a16:colId xmlns:a16="http://schemas.microsoft.com/office/drawing/2014/main" val="3662223140"/>
                    </a:ext>
                  </a:extLst>
                </a:gridCol>
                <a:gridCol w="605239">
                  <a:extLst>
                    <a:ext uri="{9D8B030D-6E8A-4147-A177-3AD203B41FA5}">
                      <a16:colId xmlns:a16="http://schemas.microsoft.com/office/drawing/2014/main" val="2059249584"/>
                    </a:ext>
                  </a:extLst>
                </a:gridCol>
                <a:gridCol w="605239">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l" fontAlgn="ctr"/>
                      <a:r>
                        <a:rPr lang="ja-JP" altLang="en-US" sz="900" u="none" strike="noStrike" dirty="0">
                          <a:effectLst/>
                          <a:latin typeface="+mn-ea"/>
                          <a:ea typeface="+mn-ea"/>
                        </a:rPr>
                        <a:t>大阪市</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318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306</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283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254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260615305"/>
                  </a:ext>
                </a:extLst>
              </a:tr>
              <a:tr h="164685">
                <a:tc>
                  <a:txBody>
                    <a:bodyPr/>
                    <a:lstStyle/>
                    <a:p>
                      <a:pPr algn="l" fontAlgn="ctr"/>
                      <a:r>
                        <a:rPr lang="ja-JP" altLang="en-US" sz="900" u="none" strike="noStrike" dirty="0">
                          <a:effectLst/>
                          <a:latin typeface="+mn-ea"/>
                          <a:ea typeface="+mn-ea"/>
                        </a:rPr>
                        <a:t>大阪府</a:t>
                      </a:r>
                      <a:r>
                        <a:rPr lang="ja-JP" altLang="en-US" sz="600" u="none" strike="noStrike" dirty="0">
                          <a:effectLst/>
                          <a:latin typeface="+mn-ea"/>
                          <a:ea typeface="+mn-ea"/>
                        </a:rPr>
                        <a:t>（除く大阪市</a:t>
                      </a:r>
                      <a:r>
                        <a:rPr lang="ja-JP" altLang="en-US" sz="800" u="none" strike="noStrike" dirty="0">
                          <a:effectLst/>
                          <a:latin typeface="+mn-ea"/>
                          <a:ea typeface="+mn-ea"/>
                        </a:rPr>
                        <a:t>）</a:t>
                      </a:r>
                      <a:endParaRPr lang="ja-JP" altLang="en-US" sz="8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433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423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408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417</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708202525"/>
                  </a:ext>
                </a:extLst>
              </a:tr>
              <a:tr h="164685">
                <a:tc>
                  <a:txBody>
                    <a:bodyPr/>
                    <a:lstStyle/>
                    <a:p>
                      <a:pPr algn="l" fontAlgn="ctr"/>
                      <a:r>
                        <a:rPr lang="ja-JP" altLang="en-US" sz="900" u="none" strike="noStrike" dirty="0">
                          <a:effectLst/>
                          <a:latin typeface="+mn-ea"/>
                          <a:ea typeface="+mn-ea"/>
                        </a:rPr>
                        <a:t>大阪府</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751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729</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704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671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674392977"/>
                  </a:ext>
                </a:extLst>
              </a:tr>
              <a:tr h="164685">
                <a:tc>
                  <a:txBody>
                    <a:bodyPr/>
                    <a:lstStyle/>
                    <a:p>
                      <a:pPr algn="l" fontAlgn="ctr"/>
                      <a:r>
                        <a:rPr lang="ja-JP" altLang="en-US" sz="900" u="none" strike="noStrike" dirty="0">
                          <a:effectLst/>
                          <a:latin typeface="+mn-ea"/>
                          <a:ea typeface="+mn-ea"/>
                        </a:rPr>
                        <a:t>近畿</a:t>
                      </a:r>
                      <a:r>
                        <a:rPr lang="ja-JP" altLang="en-US" sz="600" u="none" strike="noStrike" dirty="0">
                          <a:effectLst/>
                          <a:latin typeface="+mn-ea"/>
                          <a:ea typeface="+mn-ea"/>
                        </a:rPr>
                        <a:t>（除く大阪府）</a:t>
                      </a:r>
                      <a:endParaRPr lang="ja-JP" altLang="en-US" sz="6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278</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269</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567522186"/>
                  </a:ext>
                </a:extLst>
              </a:tr>
              <a:tr h="164685">
                <a:tc>
                  <a:txBody>
                    <a:bodyPr/>
                    <a:lstStyle/>
                    <a:p>
                      <a:pPr algn="l" fontAlgn="ctr"/>
                      <a:r>
                        <a:rPr lang="ja-JP" altLang="en-US" sz="900" u="none" strike="noStrike" dirty="0">
                          <a:effectLst/>
                          <a:latin typeface="+mn-ea"/>
                          <a:ea typeface="+mn-ea"/>
                        </a:rPr>
                        <a:t>中</a:t>
                      </a:r>
                      <a:r>
                        <a:rPr lang="ja-JP" altLang="en-US" sz="800" u="none" strike="noStrike" dirty="0">
                          <a:effectLst/>
                          <a:latin typeface="+mn-ea"/>
                          <a:ea typeface="+mn-ea"/>
                        </a:rPr>
                        <a:t>国・四国・九州</a:t>
                      </a:r>
                      <a:endParaRPr lang="ja-JP" altLang="en-US" sz="8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42</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41</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44</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687012991"/>
                  </a:ext>
                </a:extLst>
              </a:tr>
              <a:tr h="164685">
                <a:tc>
                  <a:txBody>
                    <a:bodyPr/>
                    <a:lstStyle/>
                    <a:p>
                      <a:pPr algn="l" fontAlgn="ctr"/>
                      <a:r>
                        <a:rPr lang="ja-JP" altLang="en-US" sz="900" u="none" strike="noStrike" dirty="0">
                          <a:effectLst/>
                          <a:latin typeface="+mn-ea"/>
                          <a:ea typeface="+mn-ea"/>
                        </a:rPr>
                        <a:t>その他</a:t>
                      </a:r>
                      <a:endParaRPr lang="ja-JP" altLang="en-US"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26</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30</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31</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32</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38</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290099594"/>
                  </a:ext>
                </a:extLst>
              </a:tr>
              <a:tr h="164685">
                <a:tc>
                  <a:txBody>
                    <a:bodyPr/>
                    <a:lstStyle/>
                    <a:p>
                      <a:pPr algn="l" fontAlgn="ctr"/>
                      <a:r>
                        <a:rPr lang="ja-JP" altLang="en-US" sz="900" u="none" strike="noStrike">
                          <a:effectLst/>
                          <a:latin typeface="+mn-ea"/>
                          <a:ea typeface="+mn-ea"/>
                        </a:rPr>
                        <a:t>合計</a:t>
                      </a:r>
                      <a:endParaRPr lang="ja-JP" altLang="en-US" sz="9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1,095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1,072</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1,044</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1,035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1,024</a:t>
                      </a:r>
                      <a:endParaRPr lang="en-US" altLang="ja-JP"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83358737"/>
                  </a:ext>
                </a:extLst>
              </a:tr>
            </a:tbl>
          </a:graphicData>
        </a:graphic>
      </p:graphicFrame>
      <p:sp>
        <p:nvSpPr>
          <p:cNvPr id="9" name="コンテンツ プレースホルダー 2">
            <a:extLst>
              <a:ext uri="{FF2B5EF4-FFF2-40B4-BE49-F238E27FC236}">
                <a16:creationId xmlns:a16="http://schemas.microsoft.com/office/drawing/2014/main" id="{A3C8F653-51DF-43F8-BD1A-96415F2AE959}"/>
              </a:ext>
            </a:extLst>
          </p:cNvPr>
          <p:cNvSpPr>
            <a:spLocks noGrp="1"/>
          </p:cNvSpPr>
          <p:nvPr/>
        </p:nvSpPr>
        <p:spPr>
          <a:xfrm>
            <a:off x="586842" y="1109951"/>
            <a:ext cx="9000022" cy="1188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買受人については、約７０％が大阪府内で、次いで兵庫、奈良を中心とする近畿が約２５％、残り約５％が西日本を中心とする各地の業者という構成になっているが、大阪市内と兵庫を中心に毎年約２％ずつ減少している。</a:t>
            </a:r>
            <a:endParaRPr lang="en-US" altLang="ja-JP" sz="1600" dirty="0">
              <a:latin typeface="+mn-ea"/>
            </a:endParaRPr>
          </a:p>
          <a:p>
            <a:pPr>
              <a:lnSpc>
                <a:spcPts val="2000"/>
              </a:lnSpc>
              <a:spcBef>
                <a:spcPts val="1200"/>
              </a:spcBef>
              <a:buFont typeface="Wingdings" panose="05000000000000000000" pitchFamily="2" charset="2"/>
              <a:buChar char="Ø"/>
            </a:pPr>
            <a:r>
              <a:rPr kumimoji="1" lang="ja-JP" altLang="en-US" sz="1600" dirty="0">
                <a:latin typeface="+mn-ea"/>
              </a:rPr>
              <a:t>一方、近年は新規の契約者数が増加傾向となっている。</a:t>
            </a:r>
            <a:endParaRPr kumimoji="1" lang="ja-JP" altLang="en-US" sz="2000" dirty="0"/>
          </a:p>
        </p:txBody>
      </p:sp>
      <p:sp>
        <p:nvSpPr>
          <p:cNvPr id="13" name="タイトル 1">
            <a:extLst>
              <a:ext uri="{FF2B5EF4-FFF2-40B4-BE49-F238E27FC236}">
                <a16:creationId xmlns:a16="http://schemas.microsoft.com/office/drawing/2014/main" id="{A5C4B210-197F-45F8-B6FD-125490918C4D}"/>
              </a:ext>
            </a:extLst>
          </p:cNvPr>
          <p:cNvSpPr txBox="1">
            <a:spLocks/>
          </p:cNvSpPr>
          <p:nvPr/>
        </p:nvSpPr>
        <p:spPr>
          <a:xfrm>
            <a:off x="9363579"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４</a:t>
            </a:r>
          </a:p>
        </p:txBody>
      </p:sp>
      <p:sp>
        <p:nvSpPr>
          <p:cNvPr id="14" name="正方形/長方形 13">
            <a:extLst>
              <a:ext uri="{FF2B5EF4-FFF2-40B4-BE49-F238E27FC236}">
                <a16:creationId xmlns:a16="http://schemas.microsoft.com/office/drawing/2014/main" id="{4272F2B1-71A4-4471-9474-CF7A48867B59}"/>
              </a:ext>
            </a:extLst>
          </p:cNvPr>
          <p:cNvSpPr/>
          <p:nvPr/>
        </p:nvSpPr>
        <p:spPr>
          <a:xfrm>
            <a:off x="3874852" y="6666840"/>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pic>
        <p:nvPicPr>
          <p:cNvPr id="18" name="図 17">
            <a:extLst>
              <a:ext uri="{FF2B5EF4-FFF2-40B4-BE49-F238E27FC236}">
                <a16:creationId xmlns:a16="http://schemas.microsoft.com/office/drawing/2014/main" id="{694CD36A-3D69-4F8C-A503-F119E1A803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4165" y="1792932"/>
            <a:ext cx="2633154" cy="1762690"/>
          </a:xfrm>
          <a:prstGeom prst="rect">
            <a:avLst/>
          </a:prstGeom>
        </p:spPr>
      </p:pic>
      <p:graphicFrame>
        <p:nvGraphicFramePr>
          <p:cNvPr id="12" name="グラフ 11">
            <a:extLst>
              <a:ext uri="{FF2B5EF4-FFF2-40B4-BE49-F238E27FC236}">
                <a16:creationId xmlns:a16="http://schemas.microsoft.com/office/drawing/2014/main" id="{48CD0448-C149-49D6-B26E-B7B349C64AC3}"/>
              </a:ext>
            </a:extLst>
          </p:cNvPr>
          <p:cNvGraphicFramePr/>
          <p:nvPr>
            <p:extLst>
              <p:ext uri="{D42A27DB-BD31-4B8C-83A1-F6EECF244321}">
                <p14:modId xmlns:p14="http://schemas.microsoft.com/office/powerpoint/2010/main" val="2724143374"/>
              </p:ext>
            </p:extLst>
          </p:nvPr>
        </p:nvGraphicFramePr>
        <p:xfrm>
          <a:off x="5699879" y="3773128"/>
          <a:ext cx="3567440" cy="3084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表 15">
            <a:extLst>
              <a:ext uri="{FF2B5EF4-FFF2-40B4-BE49-F238E27FC236}">
                <a16:creationId xmlns:a16="http://schemas.microsoft.com/office/drawing/2014/main" id="{BB412C54-3F1E-4C00-8F56-2497F88EC999}"/>
              </a:ext>
            </a:extLst>
          </p:cNvPr>
          <p:cNvGraphicFramePr>
            <a:graphicFrameLocks noGrp="1"/>
          </p:cNvGraphicFramePr>
          <p:nvPr>
            <p:extLst>
              <p:ext uri="{D42A27DB-BD31-4B8C-83A1-F6EECF244321}">
                <p14:modId xmlns:p14="http://schemas.microsoft.com/office/powerpoint/2010/main" val="498999407"/>
              </p:ext>
            </p:extLst>
          </p:nvPr>
        </p:nvGraphicFramePr>
        <p:xfrm>
          <a:off x="5716044" y="6138634"/>
          <a:ext cx="3371853" cy="494055"/>
        </p:xfrm>
        <a:graphic>
          <a:graphicData uri="http://schemas.openxmlformats.org/drawingml/2006/table">
            <a:tbl>
              <a:tblPr>
                <a:tableStyleId>{5C22544A-7EE6-4342-B048-85BDC9FD1C3A}</a:tableStyleId>
              </a:tblPr>
              <a:tblGrid>
                <a:gridCol w="582493">
                  <a:extLst>
                    <a:ext uri="{9D8B030D-6E8A-4147-A177-3AD203B41FA5}">
                      <a16:colId xmlns:a16="http://schemas.microsoft.com/office/drawing/2014/main" val="920395297"/>
                    </a:ext>
                  </a:extLst>
                </a:gridCol>
                <a:gridCol w="557872">
                  <a:extLst>
                    <a:ext uri="{9D8B030D-6E8A-4147-A177-3AD203B41FA5}">
                      <a16:colId xmlns:a16="http://schemas.microsoft.com/office/drawing/2014/main" val="190786400"/>
                    </a:ext>
                  </a:extLst>
                </a:gridCol>
                <a:gridCol w="557872">
                  <a:extLst>
                    <a:ext uri="{9D8B030D-6E8A-4147-A177-3AD203B41FA5}">
                      <a16:colId xmlns:a16="http://schemas.microsoft.com/office/drawing/2014/main" val="3485858042"/>
                    </a:ext>
                  </a:extLst>
                </a:gridCol>
                <a:gridCol w="557872">
                  <a:extLst>
                    <a:ext uri="{9D8B030D-6E8A-4147-A177-3AD203B41FA5}">
                      <a16:colId xmlns:a16="http://schemas.microsoft.com/office/drawing/2014/main" val="3662223140"/>
                    </a:ext>
                  </a:extLst>
                </a:gridCol>
                <a:gridCol w="557872">
                  <a:extLst>
                    <a:ext uri="{9D8B030D-6E8A-4147-A177-3AD203B41FA5}">
                      <a16:colId xmlns:a16="http://schemas.microsoft.com/office/drawing/2014/main" val="2059249584"/>
                    </a:ext>
                  </a:extLst>
                </a:gridCol>
                <a:gridCol w="557872">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ctr" fontAlgn="ctr"/>
                      <a:r>
                        <a:rPr lang="ja-JP" altLang="en-US" sz="900" b="0" i="0" u="none" strike="noStrike" dirty="0">
                          <a:solidFill>
                            <a:srgbClr val="000000"/>
                          </a:solidFill>
                          <a:effectLst/>
                          <a:latin typeface="+mn-ea"/>
                          <a:ea typeface="+mn-ea"/>
                        </a:rPr>
                        <a:t>新規</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u="none" strike="noStrike" dirty="0">
                          <a:effectLst/>
                          <a:latin typeface="+mn-ea"/>
                          <a:ea typeface="+mn-ea"/>
                        </a:rPr>
                        <a:t>19</a:t>
                      </a:r>
                      <a:endParaRPr lang="en-US" altLang="ja-JP" sz="900" b="0" i="0" u="none" strike="noStrike" dirty="0">
                        <a:solidFill>
                          <a:srgbClr val="000000"/>
                        </a:solidFill>
                        <a:effectLst/>
                        <a:latin typeface="+mn-ea"/>
                        <a:ea typeface="+mn-ea"/>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674392977"/>
                  </a:ext>
                </a:extLst>
              </a:tr>
              <a:tr h="164685">
                <a:tc>
                  <a:txBody>
                    <a:bodyPr/>
                    <a:lstStyle/>
                    <a:p>
                      <a:pPr algn="ctr" fontAlgn="ctr"/>
                      <a:r>
                        <a:rPr lang="ja-JP" altLang="en-US" sz="900" u="none" strike="noStrike" dirty="0">
                          <a:effectLst/>
                          <a:latin typeface="+mn-ea"/>
                          <a:ea typeface="+mn-ea"/>
                        </a:rPr>
                        <a:t>解約</a:t>
                      </a:r>
                      <a:endParaRPr lang="ja-JP" altLang="en-US"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42</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40</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35</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583358737"/>
                  </a:ext>
                </a:extLst>
              </a:tr>
            </a:tbl>
          </a:graphicData>
        </a:graphic>
      </p:graphicFrame>
      <p:sp>
        <p:nvSpPr>
          <p:cNvPr id="17" name="正方形/長方形 16">
            <a:extLst>
              <a:ext uri="{FF2B5EF4-FFF2-40B4-BE49-F238E27FC236}">
                <a16:creationId xmlns:a16="http://schemas.microsoft.com/office/drawing/2014/main" id="{D3816536-7E55-4FE6-967E-B9C2C1CFE87D}"/>
              </a:ext>
            </a:extLst>
          </p:cNvPr>
          <p:cNvSpPr/>
          <p:nvPr/>
        </p:nvSpPr>
        <p:spPr>
          <a:xfrm>
            <a:off x="8124860" y="6632689"/>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spTree>
    <p:extLst>
      <p:ext uri="{BB962C8B-B14F-4D97-AF65-F5344CB8AC3E}">
        <p14:creationId xmlns:p14="http://schemas.microsoft.com/office/powerpoint/2010/main" val="271069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134170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建物状況調査では、築</a:t>
            </a:r>
            <a:r>
              <a:rPr lang="en-US" altLang="ja-JP" sz="1600" dirty="0">
                <a:latin typeface="+mn-ea"/>
              </a:rPr>
              <a:t>50</a:t>
            </a:r>
            <a:r>
              <a:rPr lang="ja-JP" altLang="en-US" sz="1600" dirty="0">
                <a:latin typeface="+mn-ea"/>
              </a:rPr>
              <a:t>年を迎える</a:t>
            </a:r>
            <a:r>
              <a:rPr lang="en-US" altLang="ja-JP" sz="1600" dirty="0">
                <a:latin typeface="+mn-ea"/>
              </a:rPr>
              <a:t>2044</a:t>
            </a:r>
            <a:r>
              <a:rPr lang="ja-JP" altLang="en-US" sz="1600" dirty="0">
                <a:latin typeface="+mn-ea"/>
              </a:rPr>
              <a:t>年度までに建物の修繕更新に係る費用として、会社の所有部分で</a:t>
            </a:r>
            <a:r>
              <a:rPr lang="en-US" altLang="ja-JP" sz="1600" dirty="0">
                <a:latin typeface="+mn-ea"/>
              </a:rPr>
              <a:t>73</a:t>
            </a:r>
            <a:r>
              <a:rPr lang="ja-JP" altLang="en-US" sz="1600" dirty="0">
                <a:latin typeface="+mn-ea"/>
              </a:rPr>
              <a:t>億円、建物全体で</a:t>
            </a:r>
            <a:r>
              <a:rPr lang="en-US" altLang="ja-JP" sz="1600" dirty="0">
                <a:latin typeface="+mn-ea"/>
              </a:rPr>
              <a:t>108</a:t>
            </a:r>
            <a:r>
              <a:rPr lang="ja-JP" altLang="en-US" sz="1600" dirty="0">
                <a:latin typeface="+mn-ea"/>
              </a:rPr>
              <a:t>億円の投資が必要。</a:t>
            </a:r>
          </a:p>
          <a:p>
            <a:pPr marL="0" indent="0">
              <a:lnSpc>
                <a:spcPts val="2000"/>
              </a:lnSpc>
              <a:spcBef>
                <a:spcPts val="1200"/>
              </a:spcBef>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（３）施設の状況</a:t>
            </a:r>
          </a:p>
        </p:txBody>
      </p:sp>
      <p:graphicFrame>
        <p:nvGraphicFramePr>
          <p:cNvPr id="13" name="表 12">
            <a:extLst>
              <a:ext uri="{FF2B5EF4-FFF2-40B4-BE49-F238E27FC236}">
                <a16:creationId xmlns:a16="http://schemas.microsoft.com/office/drawing/2014/main" id="{4D632282-E1A8-4501-922D-DC05C849A1ED}"/>
              </a:ext>
            </a:extLst>
          </p:cNvPr>
          <p:cNvGraphicFramePr>
            <a:graphicFrameLocks noGrp="1"/>
          </p:cNvGraphicFramePr>
          <p:nvPr>
            <p:extLst>
              <p:ext uri="{D42A27DB-BD31-4B8C-83A1-F6EECF244321}">
                <p14:modId xmlns:p14="http://schemas.microsoft.com/office/powerpoint/2010/main" val="1982625818"/>
              </p:ext>
            </p:extLst>
          </p:nvPr>
        </p:nvGraphicFramePr>
        <p:xfrm>
          <a:off x="769040" y="2044762"/>
          <a:ext cx="8367920" cy="2023654"/>
        </p:xfrm>
        <a:graphic>
          <a:graphicData uri="http://schemas.openxmlformats.org/drawingml/2006/table">
            <a:tbl>
              <a:tblPr firstRow="1" bandRow="1">
                <a:tableStyleId>{EB9631B5-78F2-41C9-869B-9F39066F8104}</a:tableStyleId>
              </a:tblPr>
              <a:tblGrid>
                <a:gridCol w="1045990">
                  <a:extLst>
                    <a:ext uri="{9D8B030D-6E8A-4147-A177-3AD203B41FA5}">
                      <a16:colId xmlns:a16="http://schemas.microsoft.com/office/drawing/2014/main" val="4099317761"/>
                    </a:ext>
                  </a:extLst>
                </a:gridCol>
                <a:gridCol w="1045990">
                  <a:extLst>
                    <a:ext uri="{9D8B030D-6E8A-4147-A177-3AD203B41FA5}">
                      <a16:colId xmlns:a16="http://schemas.microsoft.com/office/drawing/2014/main" val="1435420288"/>
                    </a:ext>
                  </a:extLst>
                </a:gridCol>
                <a:gridCol w="1045990">
                  <a:extLst>
                    <a:ext uri="{9D8B030D-6E8A-4147-A177-3AD203B41FA5}">
                      <a16:colId xmlns:a16="http://schemas.microsoft.com/office/drawing/2014/main" val="2312323022"/>
                    </a:ext>
                  </a:extLst>
                </a:gridCol>
                <a:gridCol w="1045990">
                  <a:extLst>
                    <a:ext uri="{9D8B030D-6E8A-4147-A177-3AD203B41FA5}">
                      <a16:colId xmlns:a16="http://schemas.microsoft.com/office/drawing/2014/main" val="2759168974"/>
                    </a:ext>
                  </a:extLst>
                </a:gridCol>
                <a:gridCol w="1045990">
                  <a:extLst>
                    <a:ext uri="{9D8B030D-6E8A-4147-A177-3AD203B41FA5}">
                      <a16:colId xmlns:a16="http://schemas.microsoft.com/office/drawing/2014/main" val="1533771228"/>
                    </a:ext>
                  </a:extLst>
                </a:gridCol>
                <a:gridCol w="1045990">
                  <a:extLst>
                    <a:ext uri="{9D8B030D-6E8A-4147-A177-3AD203B41FA5}">
                      <a16:colId xmlns:a16="http://schemas.microsoft.com/office/drawing/2014/main" val="1234158667"/>
                    </a:ext>
                  </a:extLst>
                </a:gridCol>
                <a:gridCol w="1045990">
                  <a:extLst>
                    <a:ext uri="{9D8B030D-6E8A-4147-A177-3AD203B41FA5}">
                      <a16:colId xmlns:a16="http://schemas.microsoft.com/office/drawing/2014/main" val="805797570"/>
                    </a:ext>
                  </a:extLst>
                </a:gridCol>
                <a:gridCol w="1045990">
                  <a:extLst>
                    <a:ext uri="{9D8B030D-6E8A-4147-A177-3AD203B41FA5}">
                      <a16:colId xmlns:a16="http://schemas.microsoft.com/office/drawing/2014/main" val="468318390"/>
                    </a:ext>
                  </a:extLst>
                </a:gridCol>
              </a:tblGrid>
              <a:tr h="250261">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endParaRPr>
                    </a:p>
                  </a:txBody>
                  <a:tcPr marT="45726" marB="45726"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2"/>
                        </a:solidFill>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Ｐゴシック" panose="020B0600070205080204" pitchFamily="50" charset="-128"/>
                          <a:ea typeface="ＭＳ Ｐゴシック" panose="020B0600070205080204" pitchFamily="50" charset="-128"/>
                        </a:rPr>
                        <a:t>（単位：百万円）</a:t>
                      </a:r>
                      <a:endParaRPr kumimoji="1" lang="ja-JP" altLang="en-US" sz="1000" dirty="0">
                        <a:solidFill>
                          <a:schemeClr val="tx1"/>
                        </a:solidFill>
                      </a:endParaRPr>
                    </a:p>
                  </a:txBody>
                  <a:tcPr marT="45726" marB="45726" anchor="ctr">
                    <a:lnL w="12700" cap="flat" cmpd="sng" algn="ctr">
                      <a:no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4208768"/>
                  </a:ext>
                </a:extLst>
              </a:tr>
              <a:tr h="412187">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築</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流通施設部分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1,275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382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487</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526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930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6,472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1025711"/>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人工地盤部分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94</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871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当社所有計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1,527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3,045</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477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606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951</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7,343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交流施設部分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296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1,467</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773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88</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3,475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72954621"/>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1,823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4,512</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1,049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1,510</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886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10,819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50648256"/>
                  </a:ext>
                </a:extLst>
              </a:tr>
            </a:tbl>
          </a:graphicData>
        </a:graphic>
      </p:graphicFrame>
      <p:sp>
        <p:nvSpPr>
          <p:cNvPr id="14" name="角丸四角形 13">
            <a:extLst>
              <a:ext uri="{FF2B5EF4-FFF2-40B4-BE49-F238E27FC236}">
                <a16:creationId xmlns:a16="http://schemas.microsoft.com/office/drawing/2014/main" id="{E4C1E4FB-54B9-4A6C-9496-C4CB0540B788}"/>
              </a:ext>
            </a:extLst>
          </p:cNvPr>
          <p:cNvSpPr/>
          <p:nvPr/>
        </p:nvSpPr>
        <p:spPr>
          <a:xfrm>
            <a:off x="872501" y="4657577"/>
            <a:ext cx="8408847" cy="1363761"/>
          </a:xfrm>
          <a:prstGeom prst="roundRect">
            <a:avLst>
              <a:gd name="adj" fmla="val 10609"/>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・は</a:t>
            </a:r>
            <a:r>
              <a:rPr lang="ja-JP" altLang="en-US" sz="1100" dirty="0" err="1">
                <a:solidFill>
                  <a:schemeClr val="tx1"/>
                </a:solidFill>
                <a:latin typeface="ＭＳ Ｐゴシック" panose="020B0600070205080204" pitchFamily="50" charset="-128"/>
                <a:ea typeface="ＭＳ Ｐゴシック" panose="020B0600070205080204" pitchFamily="50" charset="-128"/>
              </a:rPr>
              <a:t>なぽ</a:t>
            </a:r>
            <a:r>
              <a:rPr lang="ja-JP" altLang="en-US" sz="1100" dirty="0">
                <a:solidFill>
                  <a:schemeClr val="tx1"/>
                </a:solidFill>
                <a:latin typeface="ＭＳ Ｐゴシック" panose="020B0600070205080204" pitchFamily="50" charset="-128"/>
                <a:ea typeface="ＭＳ Ｐゴシック" panose="020B0600070205080204" pitchFamily="50" charset="-128"/>
              </a:rPr>
              <a:t>～とブロッサムの修繕更新に係る費用や工事時期のベースとなるものであり、建物の部位・設備等の劣化や機能低下に対し、適切に修繕・更新を実施することにより、資産の寿命を延ばし、長期間に亘り有効活用することを目的としたもの。（</a:t>
            </a:r>
            <a:r>
              <a:rPr lang="en-US" altLang="ja-JP" sz="1100" dirty="0">
                <a:solidFill>
                  <a:schemeClr val="tx1"/>
                </a:solidFill>
                <a:latin typeface="ＭＳ Ｐゴシック" panose="020B0600070205080204" pitchFamily="50" charset="-128"/>
                <a:ea typeface="ＭＳ Ｐゴシック" panose="020B0600070205080204" pitchFamily="50" charset="-128"/>
              </a:rPr>
              <a:t>2016</a:t>
            </a:r>
            <a:r>
              <a:rPr lang="ja-JP" altLang="en-US" sz="1100" dirty="0">
                <a:solidFill>
                  <a:schemeClr val="tx1"/>
                </a:solidFill>
                <a:latin typeface="ＭＳ Ｐゴシック" panose="020B0600070205080204" pitchFamily="50" charset="-128"/>
                <a:ea typeface="ＭＳ Ｐゴシック" panose="020B0600070205080204" pitchFamily="50" charset="-128"/>
              </a:rPr>
              <a:t>年実施）</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・期間は</a:t>
            </a:r>
            <a:r>
              <a:rPr lang="en-US" altLang="ja-JP" sz="1100" dirty="0">
                <a:solidFill>
                  <a:schemeClr val="tx1"/>
                </a:solidFill>
                <a:latin typeface="ＭＳ Ｐゴシック" panose="020B0600070205080204" pitchFamily="50" charset="-128"/>
                <a:ea typeface="ＭＳ Ｐゴシック" panose="020B0600070205080204" pitchFamily="50" charset="-128"/>
              </a:rPr>
              <a:t>2017</a:t>
            </a:r>
            <a:r>
              <a:rPr lang="ja-JP" altLang="en-US" sz="1100" dirty="0">
                <a:solidFill>
                  <a:schemeClr val="tx1"/>
                </a:solidFill>
                <a:latin typeface="ＭＳ Ｐゴシック" panose="020B0600070205080204" pitchFamily="50" charset="-128"/>
                <a:ea typeface="ＭＳ Ｐゴシック" panose="020B0600070205080204" pitchFamily="50" charset="-128"/>
              </a:rPr>
              <a:t>年から築</a:t>
            </a:r>
            <a:r>
              <a:rPr lang="en-US" altLang="ja-JP" sz="1100" dirty="0">
                <a:solidFill>
                  <a:schemeClr val="tx1"/>
                </a:solidFill>
                <a:latin typeface="ＭＳ Ｐゴシック" panose="020B0600070205080204" pitchFamily="50" charset="-128"/>
                <a:ea typeface="ＭＳ Ｐゴシック" panose="020B0600070205080204" pitchFamily="50" charset="-128"/>
              </a:rPr>
              <a:t>50</a:t>
            </a:r>
            <a:r>
              <a:rPr lang="ja-JP" altLang="en-US" sz="1100" dirty="0">
                <a:solidFill>
                  <a:schemeClr val="tx1"/>
                </a:solidFill>
                <a:latin typeface="ＭＳ Ｐゴシック" panose="020B0600070205080204" pitchFamily="50" charset="-128"/>
                <a:ea typeface="ＭＳ Ｐゴシック" panose="020B0600070205080204" pitchFamily="50" charset="-128"/>
              </a:rPr>
              <a:t>年を迎える</a:t>
            </a:r>
            <a:r>
              <a:rPr lang="en-US" altLang="ja-JP" sz="1100" dirty="0">
                <a:solidFill>
                  <a:schemeClr val="tx1"/>
                </a:solidFill>
                <a:latin typeface="ＭＳ Ｐゴシック" panose="020B0600070205080204" pitchFamily="50" charset="-128"/>
                <a:ea typeface="ＭＳ Ｐゴシック" panose="020B0600070205080204" pitchFamily="50" charset="-128"/>
              </a:rPr>
              <a:t>2044</a:t>
            </a:r>
            <a:r>
              <a:rPr lang="ja-JP" altLang="en-US" sz="1100" dirty="0">
                <a:solidFill>
                  <a:schemeClr val="tx1"/>
                </a:solidFill>
                <a:latin typeface="ＭＳ Ｐゴシック" panose="020B0600070205080204" pitchFamily="50" charset="-128"/>
                <a:ea typeface="ＭＳ Ｐゴシック" panose="020B0600070205080204" pitchFamily="50" charset="-128"/>
              </a:rPr>
              <a:t>年までであり、一般的な耐用年数・修繕周期・過去の修繕履歴・現地目視等を基に想定される費用。</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・金利、物価上昇、テナント補償等は考慮せず、設計監理料も含まれていない。また、消費税も含んでいない。</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・保全費用は現存する図面・設計図書レビュー及び現地調査等に基づいた推定値。建具類・設備機器類の作動状況の確認は行っていない。</a:t>
            </a:r>
          </a:p>
          <a:p>
            <a:pPr>
              <a:defRPr/>
            </a:pPr>
            <a:endParaRPr lang="ja-JP" altLang="en-US" dirty="0"/>
          </a:p>
        </p:txBody>
      </p:sp>
      <p:sp>
        <p:nvSpPr>
          <p:cNvPr id="15" name="テキスト ボックス 3">
            <a:extLst>
              <a:ext uri="{FF2B5EF4-FFF2-40B4-BE49-F238E27FC236}">
                <a16:creationId xmlns:a16="http://schemas.microsoft.com/office/drawing/2014/main" id="{20EA2017-67AA-434B-A12E-9EB8B84034B5}"/>
              </a:ext>
            </a:extLst>
          </p:cNvPr>
          <p:cNvSpPr txBox="1">
            <a:spLocks noChangeArrowheads="1"/>
          </p:cNvSpPr>
          <p:nvPr/>
        </p:nvSpPr>
        <p:spPr bwMode="auto">
          <a:xfrm>
            <a:off x="987715" y="4503688"/>
            <a:ext cx="233910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800"/>
              </a:spcBef>
              <a:buClr>
                <a:schemeClr val="tx1"/>
              </a:buClr>
              <a:buSzPct val="80000"/>
              <a:buFont typeface="Wingdings" panose="05000000000000000000" pitchFamily="2" charset="2"/>
              <a:buChar char="§"/>
              <a:defRPr kumimoji="1" sz="2400">
                <a:solidFill>
                  <a:schemeClr val="tx1"/>
                </a:solidFill>
                <a:latin typeface="Meiryo UI" panose="020B0604030504040204" pitchFamily="50" charset="-128"/>
                <a:ea typeface="Meiryo UI" panose="020B0604030504040204" pitchFamily="50" charset="-128"/>
              </a:defRPr>
            </a:lvl1pPr>
            <a:lvl2pPr marL="742950" indent="-285750">
              <a:lnSpc>
                <a:spcPct val="90000"/>
              </a:lnSpc>
              <a:spcBef>
                <a:spcPts val="1000"/>
              </a:spcBef>
              <a:buClr>
                <a:schemeClr val="tx1"/>
              </a:buClr>
              <a:buSzPct val="100000"/>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2pPr>
            <a:lvl3pPr marL="1143000" indent="-228600">
              <a:lnSpc>
                <a:spcPct val="90000"/>
              </a:lnSpc>
              <a:spcBef>
                <a:spcPts val="800"/>
              </a:spcBef>
              <a:buClr>
                <a:schemeClr val="tx1"/>
              </a:buClr>
              <a:buSzPct val="80000"/>
              <a:buFont typeface="Wingdings" panose="05000000000000000000" pitchFamily="2" charset="2"/>
              <a:buChar char="§"/>
              <a:defRPr kumimoji="1">
                <a:solidFill>
                  <a:schemeClr val="tx1"/>
                </a:solidFill>
                <a:latin typeface="Meiryo UI" panose="020B0604030504040204" pitchFamily="50" charset="-128"/>
                <a:ea typeface="Meiryo UI" panose="020B0604030504040204" pitchFamily="50" charset="-128"/>
              </a:defRPr>
            </a:lvl3pPr>
            <a:lvl4pPr marL="1600200" indent="-228600">
              <a:lnSpc>
                <a:spcPct val="90000"/>
              </a:lnSpc>
              <a:spcBef>
                <a:spcPts val="800"/>
              </a:spcBef>
              <a:buClr>
                <a:schemeClr val="tx1"/>
              </a:buClr>
              <a:buSzPct val="100000"/>
              <a:buFont typeface="Arial" panose="020B0604020202020204" pitchFamily="34" charset="0"/>
              <a:buChar char="–"/>
              <a:defRPr kumimoji="1" sz="1600">
                <a:solidFill>
                  <a:schemeClr val="tx1"/>
                </a:solidFill>
                <a:latin typeface="Meiryo UI" panose="020B0604030504040204" pitchFamily="50" charset="-128"/>
                <a:ea typeface="Meiryo UI" panose="020B0604030504040204" pitchFamily="50" charset="-128"/>
              </a:defRPr>
            </a:lvl4pPr>
            <a:lvl5pPr marL="2057400" indent="-228600">
              <a:lnSpc>
                <a:spcPct val="90000"/>
              </a:lnSpc>
              <a:spcBef>
                <a:spcPts val="800"/>
              </a:spcBef>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9pPr>
          </a:lstStyle>
          <a:p>
            <a:pPr marL="0" indent="0" eaLnBrk="1" hangingPunct="1">
              <a:lnSpc>
                <a:spcPct val="100000"/>
              </a:lnSpc>
              <a:spcBef>
                <a:spcPct val="0"/>
              </a:spcBef>
              <a:buClrTx/>
              <a:buSzTx/>
              <a:buNone/>
            </a:pPr>
            <a:r>
              <a:rPr kumimoji="0" lang="ja-JP" altLang="en-US" sz="1400" u="sng" dirty="0">
                <a:latin typeface="ＭＳ Ｐゴシック" panose="020B0600070205080204" pitchFamily="50" charset="-128"/>
                <a:ea typeface="ＭＳ Ｐゴシック" panose="020B0600070205080204" pitchFamily="50" charset="-128"/>
              </a:rPr>
              <a:t>建物状況調査（長期）の概要</a:t>
            </a:r>
            <a:endParaRPr kumimoji="0" lang="en-US" altLang="ja-JP" sz="1400" u="sng" dirty="0">
              <a:latin typeface="ＭＳ Ｐゴシック" panose="020B0600070205080204" pitchFamily="50" charset="-128"/>
              <a:ea typeface="ＭＳ Ｐゴシック" panose="020B0600070205080204" pitchFamily="50" charset="-128"/>
            </a:endParaRPr>
          </a:p>
        </p:txBody>
      </p:sp>
      <p:sp>
        <p:nvSpPr>
          <p:cNvPr id="9" name="タイトル 1">
            <a:extLst>
              <a:ext uri="{FF2B5EF4-FFF2-40B4-BE49-F238E27FC236}">
                <a16:creationId xmlns:a16="http://schemas.microsoft.com/office/drawing/2014/main" id="{83448748-E327-47E6-88ED-DFE3A7BB20D8}"/>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５</a:t>
            </a:r>
          </a:p>
        </p:txBody>
      </p:sp>
    </p:spTree>
    <p:extLst>
      <p:ext uri="{BB962C8B-B14F-4D97-AF65-F5344CB8AC3E}">
        <p14:creationId xmlns:p14="http://schemas.microsoft.com/office/powerpoint/2010/main" val="42393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387084"/>
            <a:ext cx="9000022" cy="153602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開場から２００１年度までは、開設初期投資の影響により毎年赤字を計上していたが、　　　２００２年度以降は売上高の増加や金利負担軽減により単年度黒字を継続。</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２０１５年度末で累積赤字を解消。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しかしながら、２０１５年度以降は売上高の減少に伴い、経常利益も減少傾向となっている。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（４）財務状況</a:t>
            </a:r>
          </a:p>
        </p:txBody>
      </p:sp>
      <p:graphicFrame>
        <p:nvGraphicFramePr>
          <p:cNvPr id="8" name="表 7">
            <a:extLst>
              <a:ext uri="{FF2B5EF4-FFF2-40B4-BE49-F238E27FC236}">
                <a16:creationId xmlns:a16="http://schemas.microsoft.com/office/drawing/2014/main" id="{91EBD945-25DC-41CA-BE24-5CA07DC9661B}"/>
              </a:ext>
            </a:extLst>
          </p:cNvPr>
          <p:cNvGraphicFramePr>
            <a:graphicFrameLocks noGrp="1"/>
          </p:cNvGraphicFramePr>
          <p:nvPr>
            <p:extLst>
              <p:ext uri="{D42A27DB-BD31-4B8C-83A1-F6EECF244321}">
                <p14:modId xmlns:p14="http://schemas.microsoft.com/office/powerpoint/2010/main" val="614942826"/>
              </p:ext>
            </p:extLst>
          </p:nvPr>
        </p:nvGraphicFramePr>
        <p:xfrm>
          <a:off x="1093937" y="2990850"/>
          <a:ext cx="8242566" cy="3867142"/>
        </p:xfrm>
        <a:graphic>
          <a:graphicData uri="http://schemas.openxmlformats.org/drawingml/2006/table">
            <a:tbl>
              <a:tblPr firstRow="1" firstCol="1" bandRow="1">
                <a:tableStyleId>{5C22544A-7EE6-4342-B048-85BDC9FD1C3A}</a:tableStyleId>
              </a:tblPr>
              <a:tblGrid>
                <a:gridCol w="1612676">
                  <a:extLst>
                    <a:ext uri="{9D8B030D-6E8A-4147-A177-3AD203B41FA5}">
                      <a16:colId xmlns:a16="http://schemas.microsoft.com/office/drawing/2014/main" val="3608563289"/>
                    </a:ext>
                  </a:extLst>
                </a:gridCol>
                <a:gridCol w="1325978">
                  <a:extLst>
                    <a:ext uri="{9D8B030D-6E8A-4147-A177-3AD203B41FA5}">
                      <a16:colId xmlns:a16="http://schemas.microsoft.com/office/drawing/2014/main" val="2081446145"/>
                    </a:ext>
                  </a:extLst>
                </a:gridCol>
                <a:gridCol w="1325978">
                  <a:extLst>
                    <a:ext uri="{9D8B030D-6E8A-4147-A177-3AD203B41FA5}">
                      <a16:colId xmlns:a16="http://schemas.microsoft.com/office/drawing/2014/main" val="2098846416"/>
                    </a:ext>
                  </a:extLst>
                </a:gridCol>
                <a:gridCol w="1325978">
                  <a:extLst>
                    <a:ext uri="{9D8B030D-6E8A-4147-A177-3AD203B41FA5}">
                      <a16:colId xmlns:a16="http://schemas.microsoft.com/office/drawing/2014/main" val="2811036180"/>
                    </a:ext>
                  </a:extLst>
                </a:gridCol>
                <a:gridCol w="1325978">
                  <a:extLst>
                    <a:ext uri="{9D8B030D-6E8A-4147-A177-3AD203B41FA5}">
                      <a16:colId xmlns:a16="http://schemas.microsoft.com/office/drawing/2014/main" val="3372469042"/>
                    </a:ext>
                  </a:extLst>
                </a:gridCol>
                <a:gridCol w="1325978">
                  <a:extLst>
                    <a:ext uri="{9D8B030D-6E8A-4147-A177-3AD203B41FA5}">
                      <a16:colId xmlns:a16="http://schemas.microsoft.com/office/drawing/2014/main" val="240051077"/>
                    </a:ext>
                  </a:extLst>
                </a:gridCol>
              </a:tblGrid>
              <a:tr h="241697">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の状況</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241697">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en-US" altLang="ja-JP"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705,101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667,174</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666,168</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451,776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454,952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509,796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477,008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13020056"/>
                  </a:ext>
                </a:extLst>
              </a:tr>
              <a:tr h="281979">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81,937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83,356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79,222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75,105</a:t>
                      </a:r>
                    </a:p>
                  </a:txBody>
                  <a:tcPr marL="62865" marR="62865" marT="0" marB="0" anchor="ctr">
                    <a:solidFill>
                      <a:schemeClr val="accent5">
                        <a:lumMod val="20000"/>
                        <a:lumOff val="80000"/>
                      </a:schemeClr>
                    </a:solidFill>
                  </a:tcPr>
                </a:tc>
                <a:extLst>
                  <a:ext uri="{0D108BD9-81ED-4DB2-BD59-A6C34878D82A}">
                    <a16:rowId xmlns:a16="http://schemas.microsoft.com/office/drawing/2014/main" val="652072758"/>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171,387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128,866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35,663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955223069"/>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5,435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5,332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4,933</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1,591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171,890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130,931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80,763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38,069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2,400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3,582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169,489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126,925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24,557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47,925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29,585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25,271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121,564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97,341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51,910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157893911"/>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ja-JP"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　</a:t>
                      </a:r>
                      <a:r>
                        <a:rPr lang="en-US"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4,356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87270358"/>
                  </a:ext>
                </a:extLst>
              </a:tr>
            </a:tbl>
          </a:graphicData>
        </a:graphic>
      </p:graphicFrame>
      <p:sp>
        <p:nvSpPr>
          <p:cNvPr id="9" name="タイトル 1">
            <a:extLst>
              <a:ext uri="{FF2B5EF4-FFF2-40B4-BE49-F238E27FC236}">
                <a16:creationId xmlns:a16="http://schemas.microsoft.com/office/drawing/2014/main" id="{516281EF-4478-453F-84AD-9547E3D8A2B9}"/>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収支の状況</a:t>
            </a:r>
          </a:p>
        </p:txBody>
      </p:sp>
      <p:sp>
        <p:nvSpPr>
          <p:cNvPr id="11" name="タイトル 1">
            <a:extLst>
              <a:ext uri="{FF2B5EF4-FFF2-40B4-BE49-F238E27FC236}">
                <a16:creationId xmlns:a16="http://schemas.microsoft.com/office/drawing/2014/main" id="{8225714C-5D38-4400-B3BD-F3852F159850}"/>
              </a:ext>
            </a:extLst>
          </p:cNvPr>
          <p:cNvSpPr txBox="1">
            <a:spLocks/>
          </p:cNvSpPr>
          <p:nvPr/>
        </p:nvSpPr>
        <p:spPr>
          <a:xfrm>
            <a:off x="9339597"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６</a:t>
            </a:r>
          </a:p>
        </p:txBody>
      </p:sp>
    </p:spTree>
    <p:extLst>
      <p:ext uri="{BB962C8B-B14F-4D97-AF65-F5344CB8AC3E}">
        <p14:creationId xmlns:p14="http://schemas.microsoft.com/office/powerpoint/2010/main" val="368706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023705"/>
            <a:ext cx="9000022" cy="150395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　大阪市より借入れた土地に、民間の商業施設（三井アウトレット）との複合施設として建設したものであり、流通施設の建設工事費１２２億円に対し、国等より６７億円（国：２３億円、府：２２億円、大阪市２２億円）の補助を受け、残り不足分については、農林漁業金融公庫（現 日本政策金融公庫）等より借入を行った。開設当初の借入金については償還済。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その後、施設の改修等を行い、その資金の借入金の償還を行っている。</a:t>
            </a:r>
          </a:p>
          <a:p>
            <a:pPr marL="0" indent="0">
              <a:lnSpc>
                <a:spcPct val="100000"/>
              </a:lnSpc>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344FE3DD-EA07-406D-94A2-4AB11FAE8E70}"/>
              </a:ext>
            </a:extLst>
          </p:cNvPr>
          <p:cNvGraphicFramePr>
            <a:graphicFrameLocks noGrp="1"/>
          </p:cNvGraphicFramePr>
          <p:nvPr>
            <p:extLst>
              <p:ext uri="{D42A27DB-BD31-4B8C-83A1-F6EECF244321}">
                <p14:modId xmlns:p14="http://schemas.microsoft.com/office/powerpoint/2010/main" val="1620739341"/>
              </p:ext>
            </p:extLst>
          </p:nvPr>
        </p:nvGraphicFramePr>
        <p:xfrm>
          <a:off x="1093935" y="2693790"/>
          <a:ext cx="8280000" cy="1966704"/>
        </p:xfrm>
        <a:graphic>
          <a:graphicData uri="http://schemas.openxmlformats.org/drawingml/2006/table">
            <a:tbl>
              <a:tblPr firstRow="1" firstCol="1" bandRow="1">
                <a:tableStyleId>{5C22544A-7EE6-4342-B048-85BDC9FD1C3A}</a:tableStyleId>
              </a:tblPr>
              <a:tblGrid>
                <a:gridCol w="1620000">
                  <a:extLst>
                    <a:ext uri="{9D8B030D-6E8A-4147-A177-3AD203B41FA5}">
                      <a16:colId xmlns:a16="http://schemas.microsoft.com/office/drawing/2014/main" val="3608563289"/>
                    </a:ext>
                  </a:extLst>
                </a:gridCol>
                <a:gridCol w="1332000">
                  <a:extLst>
                    <a:ext uri="{9D8B030D-6E8A-4147-A177-3AD203B41FA5}">
                      <a16:colId xmlns:a16="http://schemas.microsoft.com/office/drawing/2014/main" val="2081446145"/>
                    </a:ext>
                  </a:extLst>
                </a:gridCol>
                <a:gridCol w="1332000">
                  <a:extLst>
                    <a:ext uri="{9D8B030D-6E8A-4147-A177-3AD203B41FA5}">
                      <a16:colId xmlns:a16="http://schemas.microsoft.com/office/drawing/2014/main" val="2098846416"/>
                    </a:ext>
                  </a:extLst>
                </a:gridCol>
                <a:gridCol w="1332000">
                  <a:extLst>
                    <a:ext uri="{9D8B030D-6E8A-4147-A177-3AD203B41FA5}">
                      <a16:colId xmlns:a16="http://schemas.microsoft.com/office/drawing/2014/main" val="2811036180"/>
                    </a:ext>
                  </a:extLst>
                </a:gridCol>
                <a:gridCol w="1332000">
                  <a:extLst>
                    <a:ext uri="{9D8B030D-6E8A-4147-A177-3AD203B41FA5}">
                      <a16:colId xmlns:a16="http://schemas.microsoft.com/office/drawing/2014/main" val="3372469042"/>
                    </a:ext>
                  </a:extLst>
                </a:gridCol>
                <a:gridCol w="1332000">
                  <a:extLst>
                    <a:ext uri="{9D8B030D-6E8A-4147-A177-3AD203B41FA5}">
                      <a16:colId xmlns:a16="http://schemas.microsoft.com/office/drawing/2014/main" val="1050350164"/>
                    </a:ext>
                  </a:extLst>
                </a:gridCol>
              </a:tblGrid>
              <a:tr h="99545">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資産・負債の状況</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71529">
                <a:tc>
                  <a:txBody>
                    <a:bodyPr/>
                    <a:lstStyle/>
                    <a:p>
                      <a:pPr algn="ct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528,644</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550,144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543,604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396,181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431,077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55681162"/>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1,885,922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1,832,826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1,799,932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1,861,528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1,857,842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86463491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en-US" altLang="ja-JP"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45344243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222,369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249,828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287,876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99,839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056427320"/>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396,552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240,158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110,765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170,835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768488896"/>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618,921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489,986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398,641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270,675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520583694"/>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1,795,644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1,987,033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157893911"/>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負債及び純資産合計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ja-JP" altLang="en-US"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集計中</a:t>
                      </a:r>
                      <a:endParaRPr lang="en-US" altLang="ja-JP" sz="12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extLst>
                  <a:ext uri="{0D108BD9-81ED-4DB2-BD59-A6C34878D82A}">
                    <a16:rowId xmlns:a16="http://schemas.microsoft.com/office/drawing/2014/main" val="687270358"/>
                  </a:ext>
                </a:extLst>
              </a:tr>
            </a:tbl>
          </a:graphicData>
        </a:graphic>
      </p:graphicFrame>
      <p:graphicFrame>
        <p:nvGraphicFramePr>
          <p:cNvPr id="14" name="表 13">
            <a:extLst>
              <a:ext uri="{FF2B5EF4-FFF2-40B4-BE49-F238E27FC236}">
                <a16:creationId xmlns:a16="http://schemas.microsoft.com/office/drawing/2014/main" id="{5F6D9455-B057-46B4-B9C3-E788B345DBB1}"/>
              </a:ext>
            </a:extLst>
          </p:cNvPr>
          <p:cNvGraphicFramePr>
            <a:graphicFrameLocks noGrp="1"/>
          </p:cNvGraphicFramePr>
          <p:nvPr>
            <p:extLst>
              <p:ext uri="{D42A27DB-BD31-4B8C-83A1-F6EECF244321}">
                <p14:modId xmlns:p14="http://schemas.microsoft.com/office/powerpoint/2010/main" val="2736096245"/>
              </p:ext>
            </p:extLst>
          </p:nvPr>
        </p:nvGraphicFramePr>
        <p:xfrm>
          <a:off x="1093933" y="4904184"/>
          <a:ext cx="8280002" cy="1860222"/>
        </p:xfrm>
        <a:graphic>
          <a:graphicData uri="http://schemas.openxmlformats.org/drawingml/2006/table">
            <a:tbl>
              <a:tblPr firstRow="1" firstCol="1" bandRow="1">
                <a:tableStyleId>{5C22544A-7EE6-4342-B048-85BDC9FD1C3A}</a:tableStyleId>
              </a:tblPr>
              <a:tblGrid>
                <a:gridCol w="1661297">
                  <a:extLst>
                    <a:ext uri="{9D8B030D-6E8A-4147-A177-3AD203B41FA5}">
                      <a16:colId xmlns:a16="http://schemas.microsoft.com/office/drawing/2014/main" val="3608563289"/>
                    </a:ext>
                  </a:extLst>
                </a:gridCol>
                <a:gridCol w="1323741">
                  <a:extLst>
                    <a:ext uri="{9D8B030D-6E8A-4147-A177-3AD203B41FA5}">
                      <a16:colId xmlns:a16="http://schemas.microsoft.com/office/drawing/2014/main" val="2081446145"/>
                    </a:ext>
                  </a:extLst>
                </a:gridCol>
                <a:gridCol w="1323741">
                  <a:extLst>
                    <a:ext uri="{9D8B030D-6E8A-4147-A177-3AD203B41FA5}">
                      <a16:colId xmlns:a16="http://schemas.microsoft.com/office/drawing/2014/main" val="2098846416"/>
                    </a:ext>
                  </a:extLst>
                </a:gridCol>
                <a:gridCol w="1323741">
                  <a:extLst>
                    <a:ext uri="{9D8B030D-6E8A-4147-A177-3AD203B41FA5}">
                      <a16:colId xmlns:a16="http://schemas.microsoft.com/office/drawing/2014/main" val="2811036180"/>
                    </a:ext>
                  </a:extLst>
                </a:gridCol>
                <a:gridCol w="1323741">
                  <a:extLst>
                    <a:ext uri="{9D8B030D-6E8A-4147-A177-3AD203B41FA5}">
                      <a16:colId xmlns:a16="http://schemas.microsoft.com/office/drawing/2014/main" val="3372469042"/>
                    </a:ext>
                  </a:extLst>
                </a:gridCol>
                <a:gridCol w="1323741">
                  <a:extLst>
                    <a:ext uri="{9D8B030D-6E8A-4147-A177-3AD203B41FA5}">
                      <a16:colId xmlns:a16="http://schemas.microsoft.com/office/drawing/2014/main" val="1963445998"/>
                    </a:ext>
                  </a:extLst>
                </a:gridCol>
              </a:tblGrid>
              <a:tr h="206691">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借入の状況（</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借入</a:t>
                      </a:r>
                      <a:r>
                        <a:rPr lang="ja-JP" sz="1200" b="0" kern="0" dirty="0">
                          <a:solidFill>
                            <a:schemeClr val="tx1"/>
                          </a:solidFill>
                          <a:effectLst/>
                          <a:latin typeface="ＭＳ Ｐゴシック" panose="020B0600070205080204" pitchFamily="50" charset="-128"/>
                          <a:ea typeface="ＭＳ Ｐゴシック" panose="020B0600070205080204" pitchFamily="50" charset="-128"/>
                        </a:rPr>
                        <a:t>残額）</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r>
                        <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（単位：千円）</a:t>
                      </a:r>
                    </a:p>
                  </a:txBody>
                  <a:tcPr marL="62865" marR="62865" marT="0" marB="0" anchor="ctr">
                    <a:noFill/>
                  </a:tcPr>
                </a:tc>
                <a:extLst>
                  <a:ext uri="{0D108BD9-81ED-4DB2-BD59-A6C34878D82A}">
                    <a16:rowId xmlns:a16="http://schemas.microsoft.com/office/drawing/2014/main" val="1831843358"/>
                  </a:ext>
                </a:extLst>
              </a:tr>
              <a:tr h="206691">
                <a:tc>
                  <a:txBody>
                    <a:bodyPr/>
                    <a:lstStyle/>
                    <a:p>
                      <a:pPr algn="ct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大阪市農業協同組合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409,690</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264,130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118,570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㈱日本政策金融公庫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22,309</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18,327</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14,345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10,563</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8,381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大阪シティ信用金庫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22,035</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14,895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7,755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4114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りそな銀行</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72,730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36,370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48331190"/>
                  </a:ext>
                </a:extLst>
              </a:tr>
              <a:tr h="241140">
                <a:tc>
                  <a:txBody>
                    <a:bodyPr/>
                    <a:lstStyle/>
                    <a:p>
                      <a:pPr algn="l">
                        <a:spcAft>
                          <a:spcPts val="0"/>
                        </a:spcAft>
                      </a:pPr>
                      <a:r>
                        <a:rPr lang="ja-JP" altLang="en-US"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大阪府信用農業協同組合連合会</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44,000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66,000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582336"/>
                  </a:ext>
                </a:extLst>
              </a:tr>
              <a:tr h="241140">
                <a:tc>
                  <a:txBody>
                    <a:bodyPr/>
                    <a:lstStyle/>
                    <a:p>
                      <a:pPr algn="ctr">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454,034</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297,352</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180,670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127,908</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110,751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3056427320"/>
                  </a:ext>
                </a:extLst>
              </a:tr>
            </a:tbl>
          </a:graphicData>
        </a:graphic>
      </p:graphicFrame>
      <p:sp>
        <p:nvSpPr>
          <p:cNvPr id="16" name="タイトル 1">
            <a:extLst>
              <a:ext uri="{FF2B5EF4-FFF2-40B4-BE49-F238E27FC236}">
                <a16:creationId xmlns:a16="http://schemas.microsoft.com/office/drawing/2014/main" id="{3F59B3A6-1F8F-4386-8F2A-67413C40FE36}"/>
              </a:ext>
            </a:extLst>
          </p:cNvPr>
          <p:cNvSpPr txBox="1">
            <a:spLocks/>
          </p:cNvSpPr>
          <p:nvPr/>
        </p:nvSpPr>
        <p:spPr>
          <a:xfrm>
            <a:off x="0" y="62859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a:t>
            </a:r>
            <a:r>
              <a:rPr lang="ja-JP" altLang="en-US" sz="1600" dirty="0"/>
              <a:t>　</a:t>
            </a:r>
            <a:r>
              <a:rPr lang="ja-JP" altLang="en-US" sz="1800" dirty="0"/>
              <a:t>② 資産・負債、借入金の状況</a:t>
            </a:r>
          </a:p>
        </p:txBody>
      </p:sp>
      <p:sp>
        <p:nvSpPr>
          <p:cNvPr id="8" name="タイトル 1">
            <a:extLst>
              <a:ext uri="{FF2B5EF4-FFF2-40B4-BE49-F238E27FC236}">
                <a16:creationId xmlns:a16="http://schemas.microsoft.com/office/drawing/2014/main" id="{518B6739-1225-46E4-9CFB-FEA11EFE486B}"/>
              </a:ext>
            </a:extLst>
          </p:cNvPr>
          <p:cNvSpPr txBox="1">
            <a:spLocks/>
          </p:cNvSpPr>
          <p:nvPr/>
        </p:nvSpPr>
        <p:spPr>
          <a:xfrm>
            <a:off x="9373935" y="139841"/>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７</a:t>
            </a:r>
          </a:p>
        </p:txBody>
      </p:sp>
    </p:spTree>
    <p:extLst>
      <p:ext uri="{BB962C8B-B14F-4D97-AF65-F5344CB8AC3E}">
        <p14:creationId xmlns:p14="http://schemas.microsoft.com/office/powerpoint/2010/main" val="144600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2587</Words>
  <Application>Microsoft Office PowerPoint</Application>
  <PresentationFormat>A4 210 x 297 mm</PresentationFormat>
  <Paragraphs>805</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ＭＳ Ｐゴシック</vt:lpstr>
      <vt:lpstr>ＭＳ ゴシック</vt:lpstr>
      <vt:lpstr>游ゴシック</vt:lpstr>
      <vt:lpstr>游ゴシック Light</vt:lpstr>
      <vt:lpstr>Arial</vt:lpstr>
      <vt:lpstr>Calibri</vt:lpstr>
      <vt:lpstr>Calibri Light</vt:lpstr>
      <vt:lpstr>Times New Roman</vt:lpstr>
      <vt:lpstr>Wingdings</vt:lpstr>
      <vt:lpstr>Office テーマ</vt:lpstr>
      <vt:lpstr>中期経営計画（案）  2019年度～2023年度</vt:lpstr>
      <vt:lpstr>目次</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Ⅱ　今後の取組みについて</vt:lpstr>
      <vt:lpstr>Ⅱ　今後の取組みについて</vt:lpstr>
      <vt:lpstr>Ⅱ　今後の取組みについて</vt:lpstr>
      <vt:lpstr>Ⅱ　今後の取組みについて</vt:lpstr>
      <vt:lpstr>Ⅱ　今後の取組みについて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2019-05-22T05:15:05Z</dcterms:created>
  <dcterms:modified xsi:type="dcterms:W3CDTF">2019-05-22T05:30:03Z</dcterms:modified>
</cp:coreProperties>
</file>