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handoutMasterIdLst>
    <p:handoutMasterId r:id="rId4"/>
  </p:handoutMasterIdLst>
  <p:sldIdLst>
    <p:sldId id="273" r:id="rId2"/>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18" autoAdjust="0"/>
    <p:restoredTop sz="94255" autoAdjust="0"/>
  </p:normalViewPr>
  <p:slideViewPr>
    <p:cSldViewPr>
      <p:cViewPr varScale="1">
        <p:scale>
          <a:sx n="81" d="100"/>
          <a:sy n="81" d="100"/>
        </p:scale>
        <p:origin x="852" y="90"/>
      </p:cViewPr>
      <p:guideLst>
        <p:guide orient="horz" pos="2160"/>
        <p:guide pos="312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4306888" cy="341313"/>
          </a:xfrm>
          <a:prstGeom prst="rect">
            <a:avLst/>
          </a:prstGeom>
        </p:spPr>
        <p:txBody>
          <a:bodyPr vert="horz" lIns="91427" tIns="45713" rIns="91427" bIns="4571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9276" y="2"/>
            <a:ext cx="4308475" cy="341313"/>
          </a:xfrm>
          <a:prstGeom prst="rect">
            <a:avLst/>
          </a:prstGeom>
        </p:spPr>
        <p:txBody>
          <a:bodyPr vert="horz" lIns="91427" tIns="45713" rIns="91427" bIns="45713" rtlCol="0"/>
          <a:lstStyle>
            <a:lvl1pPr algn="r">
              <a:defRPr sz="1200"/>
            </a:lvl1pPr>
          </a:lstStyle>
          <a:p>
            <a:fld id="{F59BF641-F8B9-482F-B7A6-365067C28554}" type="datetimeFigureOut">
              <a:rPr kumimoji="1" lang="ja-JP" altLang="en-US" smtClean="0"/>
              <a:t>2020/3/9</a:t>
            </a:fld>
            <a:endParaRPr kumimoji="1" lang="ja-JP" altLang="en-US"/>
          </a:p>
        </p:txBody>
      </p:sp>
      <p:sp>
        <p:nvSpPr>
          <p:cNvPr id="4" name="フッター プレースホルダー 3"/>
          <p:cNvSpPr>
            <a:spLocks noGrp="1"/>
          </p:cNvSpPr>
          <p:nvPr>
            <p:ph type="ftr" sz="quarter" idx="2"/>
          </p:nvPr>
        </p:nvSpPr>
        <p:spPr>
          <a:xfrm>
            <a:off x="0" y="6465888"/>
            <a:ext cx="4306888" cy="341312"/>
          </a:xfrm>
          <a:prstGeom prst="rect">
            <a:avLst/>
          </a:prstGeom>
        </p:spPr>
        <p:txBody>
          <a:bodyPr vert="horz" lIns="91427" tIns="45713" rIns="91427" bIns="4571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9276" y="6465888"/>
            <a:ext cx="4308475" cy="341312"/>
          </a:xfrm>
          <a:prstGeom prst="rect">
            <a:avLst/>
          </a:prstGeom>
        </p:spPr>
        <p:txBody>
          <a:bodyPr vert="horz" lIns="91427" tIns="45713" rIns="91427" bIns="45713" rtlCol="0" anchor="b"/>
          <a:lstStyle>
            <a:lvl1pPr algn="r">
              <a:defRPr sz="1200"/>
            </a:lvl1pPr>
          </a:lstStyle>
          <a:p>
            <a:fld id="{99B84B5C-21B3-4D61-AAFD-62819006BE34}" type="slidenum">
              <a:rPr kumimoji="1" lang="ja-JP" altLang="en-US" smtClean="0"/>
              <a:t>‹#›</a:t>
            </a:fld>
            <a:endParaRPr kumimoji="1" lang="ja-JP" altLang="en-US"/>
          </a:p>
        </p:txBody>
      </p:sp>
    </p:spTree>
    <p:extLst>
      <p:ext uri="{BB962C8B-B14F-4D97-AF65-F5344CB8AC3E}">
        <p14:creationId xmlns:p14="http://schemas.microsoft.com/office/powerpoint/2010/main" val="34683006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0"/>
            <a:ext cx="4306737" cy="341394"/>
          </a:xfrm>
          <a:prstGeom prst="rect">
            <a:avLst/>
          </a:prstGeom>
        </p:spPr>
        <p:txBody>
          <a:bodyPr vert="horz" lIns="91331" tIns="45666" rIns="91331" bIns="45666"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296" y="0"/>
            <a:ext cx="4306737" cy="341394"/>
          </a:xfrm>
          <a:prstGeom prst="rect">
            <a:avLst/>
          </a:prstGeom>
        </p:spPr>
        <p:txBody>
          <a:bodyPr vert="horz" lIns="91331" tIns="45666" rIns="91331" bIns="45666" rtlCol="0"/>
          <a:lstStyle>
            <a:lvl1pPr algn="r">
              <a:defRPr sz="1200"/>
            </a:lvl1pPr>
          </a:lstStyle>
          <a:p>
            <a:fld id="{D7AEA242-B54A-40AF-B128-DEFFD651DDF5}" type="datetimeFigureOut">
              <a:rPr kumimoji="1" lang="ja-JP" altLang="en-US" smtClean="0"/>
              <a:t>2020/3/9</a:t>
            </a:fld>
            <a:endParaRPr kumimoji="1" lang="ja-JP" altLang="en-US"/>
          </a:p>
        </p:txBody>
      </p:sp>
      <p:sp>
        <p:nvSpPr>
          <p:cNvPr id="4" name="スライド イメージ プレースホルダー 3"/>
          <p:cNvSpPr>
            <a:spLocks noGrp="1" noRot="1" noChangeAspect="1"/>
          </p:cNvSpPr>
          <p:nvPr>
            <p:ph type="sldImg" idx="2"/>
          </p:nvPr>
        </p:nvSpPr>
        <p:spPr>
          <a:xfrm>
            <a:off x="3311525" y="850900"/>
            <a:ext cx="3316288" cy="2297113"/>
          </a:xfrm>
          <a:prstGeom prst="rect">
            <a:avLst/>
          </a:prstGeom>
          <a:noFill/>
          <a:ln w="12700">
            <a:solidFill>
              <a:prstClr val="black"/>
            </a:solidFill>
          </a:ln>
        </p:spPr>
        <p:txBody>
          <a:bodyPr vert="horz" lIns="91331" tIns="45666" rIns="91331" bIns="45666" rtlCol="0" anchor="ctr"/>
          <a:lstStyle/>
          <a:p>
            <a:endParaRPr lang="ja-JP" altLang="en-US"/>
          </a:p>
        </p:txBody>
      </p:sp>
      <p:sp>
        <p:nvSpPr>
          <p:cNvPr id="5" name="ノート プレースホルダー 4"/>
          <p:cNvSpPr>
            <a:spLocks noGrp="1"/>
          </p:cNvSpPr>
          <p:nvPr>
            <p:ph type="body" sz="quarter" idx="3"/>
          </p:nvPr>
        </p:nvSpPr>
        <p:spPr>
          <a:xfrm>
            <a:off x="994412" y="3275856"/>
            <a:ext cx="7950543" cy="2680042"/>
          </a:xfrm>
          <a:prstGeom prst="rect">
            <a:avLst/>
          </a:prstGeom>
        </p:spPr>
        <p:txBody>
          <a:bodyPr vert="horz" lIns="91331" tIns="45666" rIns="91331" bIns="4566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6465808"/>
            <a:ext cx="4306737" cy="341394"/>
          </a:xfrm>
          <a:prstGeom prst="rect">
            <a:avLst/>
          </a:prstGeom>
        </p:spPr>
        <p:txBody>
          <a:bodyPr vert="horz" lIns="91331" tIns="45666" rIns="91331" bIns="4566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296" y="6465808"/>
            <a:ext cx="4306737" cy="341394"/>
          </a:xfrm>
          <a:prstGeom prst="rect">
            <a:avLst/>
          </a:prstGeom>
        </p:spPr>
        <p:txBody>
          <a:bodyPr vert="horz" lIns="91331" tIns="45666" rIns="91331" bIns="45666" rtlCol="0" anchor="b"/>
          <a:lstStyle>
            <a:lvl1pPr algn="r">
              <a:defRPr sz="1200"/>
            </a:lvl1pPr>
          </a:lstStyle>
          <a:p>
            <a:fld id="{C90BCB84-F61F-49F7-A7A0-F3474041F3F7}" type="slidenum">
              <a:rPr kumimoji="1" lang="ja-JP" altLang="en-US" smtClean="0"/>
              <a:t>‹#›</a:t>
            </a:fld>
            <a:endParaRPr kumimoji="1" lang="ja-JP" altLang="en-US"/>
          </a:p>
        </p:txBody>
      </p:sp>
    </p:spTree>
    <p:extLst>
      <p:ext uri="{BB962C8B-B14F-4D97-AF65-F5344CB8AC3E}">
        <p14:creationId xmlns:p14="http://schemas.microsoft.com/office/powerpoint/2010/main" val="179419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11525" y="850900"/>
            <a:ext cx="3316288" cy="22971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90BCB84-F61F-49F7-A7A0-F3474041F3F7}" type="slidenum">
              <a:rPr kumimoji="1" lang="ja-JP" altLang="en-US" smtClean="0"/>
              <a:t>1</a:t>
            </a:fld>
            <a:endParaRPr kumimoji="1" lang="ja-JP" altLang="en-US"/>
          </a:p>
        </p:txBody>
      </p:sp>
    </p:spTree>
    <p:extLst>
      <p:ext uri="{BB962C8B-B14F-4D97-AF65-F5344CB8AC3E}">
        <p14:creationId xmlns:p14="http://schemas.microsoft.com/office/powerpoint/2010/main" val="3873053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5" y="2130434"/>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3" y="3886200"/>
            <a:ext cx="693419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CB875B0-DCB0-4B3C-BC38-443BBDDB2971}" type="datetimeFigureOut">
              <a:rPr kumimoji="1" lang="ja-JP" altLang="en-US" smtClean="0"/>
              <a:t>2020/3/9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3548413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B875B0-DCB0-4B3C-BC38-443BBDDB2971}" type="datetimeFigureOut">
              <a:rPr kumimoji="1" lang="ja-JP" altLang="en-US" smtClean="0"/>
              <a:t>2020/3/9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2113956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7"/>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4" y="274647"/>
            <a:ext cx="6521449"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B875B0-DCB0-4B3C-BC38-443BBDDB2971}" type="datetimeFigureOut">
              <a:rPr kumimoji="1" lang="ja-JP" altLang="en-US" smtClean="0"/>
              <a:t>2020/3/9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933943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B875B0-DCB0-4B3C-BC38-443BBDDB2971}" type="datetimeFigureOut">
              <a:rPr kumimoji="1" lang="ja-JP" altLang="en-US" smtClean="0"/>
              <a:t>2020/3/9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2776697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7" y="4406909"/>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7"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CB875B0-DCB0-4B3C-BC38-443BBDDB2971}" type="datetimeFigureOut">
              <a:rPr kumimoji="1" lang="ja-JP" altLang="en-US" smtClean="0"/>
              <a:t>2020/3/9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2337727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1"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1"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CB875B0-DCB0-4B3C-BC38-443BBDDB2971}" type="datetimeFigureOut">
              <a:rPr kumimoji="1" lang="ja-JP" altLang="en-US" smtClean="0"/>
              <a:t>2020/3/9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321312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2" y="1535113"/>
            <a:ext cx="437686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2" y="2174875"/>
            <a:ext cx="437686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4"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4"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CB875B0-DCB0-4B3C-BC38-443BBDDB2971}" type="datetimeFigureOut">
              <a:rPr kumimoji="1" lang="ja-JP" altLang="en-US" smtClean="0"/>
              <a:t>2020/3/9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1701607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CB875B0-DCB0-4B3C-BC38-443BBDDB2971}" type="datetimeFigureOut">
              <a:rPr kumimoji="1" lang="ja-JP" altLang="en-US" smtClean="0"/>
              <a:t>2020/3/9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1912682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CB875B0-DCB0-4B3C-BC38-443BBDDB2971}" type="datetimeFigureOut">
              <a:rPr kumimoji="1" lang="ja-JP" altLang="en-US" smtClean="0"/>
              <a:t>2020/3/9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740797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2"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2" y="273059"/>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2"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B875B0-DCB0-4B3C-BC38-443BBDDB2971}" type="datetimeFigureOut">
              <a:rPr kumimoji="1" lang="ja-JP" altLang="en-US" smtClean="0"/>
              <a:t>2020/3/9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957845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7"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7"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7"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B875B0-DCB0-4B3C-BC38-443BBDDB2971}" type="datetimeFigureOut">
              <a:rPr kumimoji="1" lang="ja-JP" altLang="en-US" smtClean="0"/>
              <a:t>2020/3/9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506910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3" y="274638"/>
            <a:ext cx="8915401"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3" y="1600206"/>
            <a:ext cx="8915401"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1" y="6356359"/>
            <a:ext cx="23114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B875B0-DCB0-4B3C-BC38-443BBDDB2971}" type="datetimeFigureOut">
              <a:rPr kumimoji="1" lang="ja-JP" altLang="en-US" smtClean="0"/>
              <a:t>2020/3/9</a:t>
            </a:fld>
            <a:endParaRPr kumimoji="1" lang="ja-JP" altLang="en-US"/>
          </a:p>
        </p:txBody>
      </p:sp>
      <p:sp>
        <p:nvSpPr>
          <p:cNvPr id="5" name="フッター プレースホルダー 4"/>
          <p:cNvSpPr>
            <a:spLocks noGrp="1"/>
          </p:cNvSpPr>
          <p:nvPr>
            <p:ph type="ftr" sz="quarter" idx="3"/>
          </p:nvPr>
        </p:nvSpPr>
        <p:spPr>
          <a:xfrm>
            <a:off x="3384554" y="6356359"/>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1" y="6356359"/>
            <a:ext cx="23114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2125000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角丸四角形 30"/>
          <p:cNvSpPr/>
          <p:nvPr/>
        </p:nvSpPr>
        <p:spPr>
          <a:xfrm>
            <a:off x="444905" y="480022"/>
            <a:ext cx="9045132" cy="305204"/>
          </a:xfrm>
          <a:prstGeom prst="roundRect">
            <a:avLst/>
          </a:prstGeom>
          <a:solidFill>
            <a:srgbClr val="FFC000"/>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200" b="1" dirty="0">
                <a:solidFill>
                  <a:schemeClr val="tx1"/>
                </a:solidFill>
                <a:latin typeface="Meiryo UI" panose="020B0604030504040204" pitchFamily="50" charset="-128"/>
                <a:ea typeface="Meiryo UI" panose="020B0604030504040204" pitchFamily="50" charset="-128"/>
              </a:rPr>
              <a:t>公益財団法人大阪国際平和センター次期中期経営計画（案）（令和２年度～令和６年度）　概要</a:t>
            </a:r>
          </a:p>
        </p:txBody>
      </p:sp>
      <p:sp>
        <p:nvSpPr>
          <p:cNvPr id="22" name="角丸四角形 21"/>
          <p:cNvSpPr/>
          <p:nvPr/>
        </p:nvSpPr>
        <p:spPr>
          <a:xfrm>
            <a:off x="444893" y="1050382"/>
            <a:ext cx="4433161" cy="1667935"/>
          </a:xfrm>
          <a:prstGeom prst="roundRect">
            <a:avLst/>
          </a:prstGeom>
          <a:solidFill>
            <a:schemeClr val="bg1"/>
          </a:solidFill>
          <a:ln w="6350"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190500" indent="-190500"/>
            <a:r>
              <a:rPr lang="ja-JP" altLang="en-US" sz="1000" dirty="0">
                <a:latin typeface="Meiryo UI" panose="020B0604030504040204" pitchFamily="50" charset="-128"/>
                <a:ea typeface="Meiryo UI" panose="020B0604030504040204" pitchFamily="50" charset="-128"/>
                <a:cs typeface="ＭＳ Ｐゴシック" panose="020B0600070205080204" pitchFamily="50" charset="-128"/>
              </a:rPr>
              <a:t>〇大阪空襲の犠牲者を追悼し、平和を祈念</a:t>
            </a:r>
            <a:endParaRPr lang="en-US" altLang="ja-JP" sz="10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1000" dirty="0">
                <a:latin typeface="Meiryo UI" panose="020B0604030504040204" pitchFamily="50" charset="-128"/>
                <a:ea typeface="Meiryo UI" panose="020B0604030504040204" pitchFamily="50" charset="-128"/>
                <a:cs typeface="ＭＳ Ｐゴシック" panose="020B0600070205080204" pitchFamily="50" charset="-128"/>
              </a:rPr>
              <a:t>〇空襲を中心に大阪の人々の戦争体験に関する情報・資料の収集・保存・展示</a:t>
            </a:r>
            <a:endParaRPr lang="en-US" altLang="ja-JP" sz="10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1000" dirty="0">
                <a:latin typeface="Meiryo UI" panose="020B0604030504040204" pitchFamily="50" charset="-128"/>
                <a:ea typeface="Meiryo UI" panose="020B0604030504040204" pitchFamily="50" charset="-128"/>
                <a:cs typeface="ＭＳ Ｐゴシック" panose="020B0600070205080204" pitchFamily="50" charset="-128"/>
              </a:rPr>
              <a:t>〇戦争の悲惨さ・平和の尊さを次の世代に伝え、平和を願う豊かな心を育み</a:t>
            </a:r>
            <a:endParaRPr lang="en-US" altLang="ja-JP" sz="10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1000" dirty="0">
                <a:latin typeface="Meiryo UI" panose="020B0604030504040204" pitchFamily="50" charset="-128"/>
                <a:ea typeface="Meiryo UI" panose="020B0604030504040204" pitchFamily="50" charset="-128"/>
                <a:cs typeface="ＭＳ Ｐゴシック" panose="020B0600070205080204" pitchFamily="50" charset="-128"/>
              </a:rPr>
              <a:t>　 世界の平和に貢献</a:t>
            </a:r>
            <a:endParaRPr lang="en-US" altLang="ja-JP" sz="10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endParaRPr lang="en-US" altLang="ja-JP" sz="10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en-US" altLang="ja-JP" sz="1000" dirty="0">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000" dirty="0">
                <a:latin typeface="Meiryo UI" panose="020B0604030504040204" pitchFamily="50" charset="-128"/>
                <a:ea typeface="Meiryo UI" panose="020B0604030504040204" pitchFamily="50" charset="-128"/>
                <a:cs typeface="ＭＳ Ｐゴシック" panose="020B0600070205080204" pitchFamily="50" charset="-128"/>
              </a:rPr>
              <a:t>展示リニューアル</a:t>
            </a:r>
            <a:r>
              <a:rPr lang="en-US" altLang="ja-JP" sz="1000" dirty="0">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000" dirty="0">
                <a:latin typeface="Meiryo UI" panose="020B0604030504040204" pitchFamily="50" charset="-128"/>
                <a:ea typeface="Meiryo UI" panose="020B0604030504040204" pitchFamily="50" charset="-128"/>
                <a:cs typeface="ＭＳ Ｐゴシック" panose="020B0600070205080204" pitchFamily="50" charset="-128"/>
              </a:rPr>
              <a:t>平成</a:t>
            </a:r>
            <a:r>
              <a:rPr lang="en-US" altLang="ja-JP" sz="1000" dirty="0">
                <a:latin typeface="Meiryo UI" panose="020B0604030504040204" pitchFamily="50" charset="-128"/>
                <a:ea typeface="Meiryo UI" panose="020B0604030504040204" pitchFamily="50" charset="-128"/>
                <a:cs typeface="ＭＳ Ｐゴシック" panose="020B0600070205080204" pitchFamily="50" charset="-128"/>
              </a:rPr>
              <a:t>27</a:t>
            </a:r>
            <a:r>
              <a:rPr lang="ja-JP" altLang="en-US" sz="1000" dirty="0">
                <a:latin typeface="Meiryo UI" panose="020B0604030504040204" pitchFamily="50" charset="-128"/>
                <a:ea typeface="Meiryo UI" panose="020B0604030504040204" pitchFamily="50" charset="-128"/>
                <a:cs typeface="ＭＳ Ｐゴシック" panose="020B0600070205080204" pitchFamily="50" charset="-128"/>
              </a:rPr>
              <a:t>年</a:t>
            </a:r>
            <a:r>
              <a:rPr lang="en-US" altLang="ja-JP" sz="1000" dirty="0">
                <a:latin typeface="Meiryo UI" panose="020B0604030504040204" pitchFamily="50" charset="-128"/>
                <a:ea typeface="Meiryo UI" panose="020B0604030504040204" pitchFamily="50" charset="-128"/>
                <a:cs typeface="ＭＳ Ｐゴシック" panose="020B0600070205080204" pitchFamily="50" charset="-128"/>
              </a:rPr>
              <a:t>4</a:t>
            </a:r>
            <a:r>
              <a:rPr lang="ja-JP" altLang="en-US" sz="1000" dirty="0">
                <a:latin typeface="Meiryo UI" panose="020B0604030504040204" pitchFamily="50" charset="-128"/>
                <a:ea typeface="Meiryo UI" panose="020B0604030504040204" pitchFamily="50" charset="-128"/>
                <a:cs typeface="ＭＳ Ｐゴシック" panose="020B0600070205080204" pitchFamily="50" charset="-128"/>
              </a:rPr>
              <a:t>月</a:t>
            </a:r>
            <a:r>
              <a:rPr lang="en-US" altLang="ja-JP" sz="1000" dirty="0">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000" dirty="0">
                <a:latin typeface="Meiryo UI" panose="020B0604030504040204" pitchFamily="50" charset="-128"/>
                <a:ea typeface="Meiryo UI" panose="020B0604030504040204" pitchFamily="50" charset="-128"/>
                <a:cs typeface="ＭＳ Ｐゴシック" panose="020B0600070205080204" pitchFamily="50" charset="-128"/>
              </a:rPr>
              <a:t>の方向性</a:t>
            </a:r>
            <a:r>
              <a:rPr lang="en-US" altLang="ja-JP" sz="1000" dirty="0">
                <a:latin typeface="Meiryo UI" panose="020B0604030504040204" pitchFamily="50" charset="-128"/>
                <a:ea typeface="Meiryo UI" panose="020B0604030504040204" pitchFamily="50" charset="-128"/>
                <a:cs typeface="ＭＳ Ｐゴシック" panose="020B0600070205080204" pitchFamily="50" charset="-128"/>
              </a:rPr>
              <a:t>】</a:t>
            </a:r>
          </a:p>
          <a:p>
            <a:pPr marL="190500" indent="-190500"/>
            <a:r>
              <a:rPr lang="ja-JP" altLang="en-US" sz="1000" dirty="0">
                <a:latin typeface="Meiryo UI" panose="020B0604030504040204" pitchFamily="50" charset="-128"/>
                <a:ea typeface="Meiryo UI" panose="020B0604030504040204" pitchFamily="50" charset="-128"/>
                <a:cs typeface="ＭＳ Ｐゴシック" panose="020B0600070205080204" pitchFamily="50" charset="-128"/>
              </a:rPr>
              <a:t>「大阪中心」「子ども目線」「平和を自分自身の課題として考えることができる展示」</a:t>
            </a:r>
            <a:endParaRPr lang="en-US" altLang="ja-JP" sz="10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endParaRPr lang="en-US"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lgn="ctr"/>
            <a:r>
              <a:rPr lang="ja-JP" altLang="en-US" sz="1100" b="1" u="sng" dirty="0">
                <a:latin typeface="Meiryo UI" panose="020B0604030504040204" pitchFamily="50" charset="-128"/>
                <a:ea typeface="Meiryo UI" panose="020B0604030504040204" pitchFamily="50" charset="-128"/>
                <a:cs typeface="ＭＳ Ｐゴシック" panose="020B0600070205080204" pitchFamily="50" charset="-128"/>
              </a:rPr>
              <a:t>主に「平和学習施設」として運営</a:t>
            </a:r>
          </a:p>
        </p:txBody>
      </p:sp>
      <p:sp>
        <p:nvSpPr>
          <p:cNvPr id="25" name="角丸四角形 24"/>
          <p:cNvSpPr/>
          <p:nvPr/>
        </p:nvSpPr>
        <p:spPr>
          <a:xfrm>
            <a:off x="444905" y="2912213"/>
            <a:ext cx="9045132" cy="956306"/>
          </a:xfrm>
          <a:prstGeom prst="roundRect">
            <a:avLst/>
          </a:prstGeom>
          <a:solidFill>
            <a:schemeClr val="bg1"/>
          </a:solidFill>
          <a:ln w="6350"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190500" indent="-190500"/>
            <a:r>
              <a:rPr lang="ja-JP" altLang="en-US" sz="850" dirty="0">
                <a:latin typeface="Meiryo UI" panose="020B0604030504040204" pitchFamily="50" charset="-128"/>
                <a:ea typeface="Meiryo UI" panose="020B0604030504040204" pitchFamily="50" charset="-128"/>
                <a:cs typeface="ＭＳ Ｐゴシック" panose="020B0600070205080204" pitchFamily="50" charset="-128"/>
              </a:rPr>
              <a:t>〇現計画</a:t>
            </a:r>
            <a:r>
              <a:rPr lang="en-US" altLang="ja-JP" sz="850" dirty="0">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850" dirty="0">
                <a:latin typeface="Meiryo UI" panose="020B0604030504040204" pitchFamily="50" charset="-128"/>
                <a:ea typeface="Meiryo UI" panose="020B0604030504040204" pitchFamily="50" charset="-128"/>
                <a:cs typeface="ＭＳ Ｐゴシック" panose="020B0600070205080204" pitchFamily="50" charset="-128"/>
              </a:rPr>
              <a:t>平成</a:t>
            </a:r>
            <a:r>
              <a:rPr lang="en-US" altLang="ja-JP" sz="850" dirty="0">
                <a:latin typeface="Meiryo UI" panose="020B0604030504040204" pitchFamily="50" charset="-128"/>
                <a:ea typeface="Meiryo UI" panose="020B0604030504040204" pitchFamily="50" charset="-128"/>
                <a:cs typeface="ＭＳ Ｐゴシック" panose="020B0600070205080204" pitchFamily="50" charset="-128"/>
              </a:rPr>
              <a:t>27</a:t>
            </a:r>
            <a:r>
              <a:rPr lang="ja-JP" altLang="en-US" sz="850" dirty="0">
                <a:latin typeface="Meiryo UI" panose="020B0604030504040204" pitchFamily="50" charset="-128"/>
                <a:ea typeface="Meiryo UI" panose="020B0604030504040204" pitchFamily="50" charset="-128"/>
                <a:cs typeface="ＭＳ Ｐゴシック" panose="020B0600070205080204" pitchFamily="50" charset="-128"/>
              </a:rPr>
              <a:t>年度～令和元年度</a:t>
            </a:r>
            <a:r>
              <a:rPr lang="en-US" altLang="ja-JP" sz="850" dirty="0">
                <a:latin typeface="Meiryo UI" panose="020B0604030504040204" pitchFamily="50" charset="-128"/>
                <a:ea typeface="Meiryo UI" panose="020B0604030504040204" pitchFamily="50" charset="-128"/>
                <a:cs typeface="ＭＳ Ｐゴシック" panose="020B0600070205080204" pitchFamily="50" charset="-128"/>
              </a:rPr>
              <a:t>)</a:t>
            </a:r>
          </a:p>
          <a:p>
            <a:pPr marL="190500" indent="-190500"/>
            <a:r>
              <a:rPr lang="ja-JP" altLang="en-US" sz="850" dirty="0">
                <a:latin typeface="Meiryo UI" panose="020B0604030504040204" pitchFamily="50" charset="-128"/>
                <a:ea typeface="Meiryo UI" panose="020B0604030504040204" pitchFamily="50" charset="-128"/>
                <a:cs typeface="ＭＳ Ｐゴシック" panose="020B0600070205080204" pitchFamily="50" charset="-128"/>
              </a:rPr>
              <a:t>　「リニューアルしたピースおおさかの認知度を高めるとともに常設展示を核とした事業活動の基盤を確立する」</a:t>
            </a:r>
            <a:endParaRPr lang="en-US" altLang="ja-JP" sz="85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850" dirty="0">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850" dirty="0" smtClean="0">
                <a:latin typeface="Meiryo UI" panose="020B0604030504040204" pitchFamily="50" charset="-128"/>
                <a:ea typeface="Meiryo UI" panose="020B0604030504040204" pitchFamily="50" charset="-128"/>
                <a:cs typeface="ＭＳ Ｐゴシック" panose="020B0600070205080204" pitchFamily="50" charset="-128"/>
              </a:rPr>
              <a:t>「入館者総合満足度」</a:t>
            </a:r>
            <a:r>
              <a:rPr lang="ja-JP" altLang="en-US" sz="850" dirty="0">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850" dirty="0" smtClean="0">
                <a:latin typeface="Meiryo UI" panose="020B0604030504040204" pitchFamily="50" charset="-128"/>
                <a:ea typeface="Meiryo UI" panose="020B0604030504040204" pitchFamily="50" charset="-128"/>
                <a:cs typeface="ＭＳ Ｐゴシック" panose="020B0600070205080204" pitchFamily="50" charset="-128"/>
              </a:rPr>
              <a:t>入館者数」「貸出資料利用人数」「出かける</a:t>
            </a:r>
            <a:r>
              <a:rPr lang="ja-JP" altLang="en-US" sz="850" dirty="0">
                <a:latin typeface="Meiryo UI" panose="020B0604030504040204" pitchFamily="50" charset="-128"/>
                <a:ea typeface="Meiryo UI" panose="020B0604030504040204" pitchFamily="50" charset="-128"/>
                <a:cs typeface="ＭＳ Ｐゴシック" panose="020B0600070205080204" pitchFamily="50" charset="-128"/>
              </a:rPr>
              <a:t>展示</a:t>
            </a:r>
            <a:r>
              <a:rPr lang="ja-JP" altLang="en-US" sz="850" dirty="0" smtClean="0">
                <a:latin typeface="Meiryo UI" panose="020B0604030504040204" pitchFamily="50" charset="-128"/>
                <a:ea typeface="Meiryo UI" panose="020B0604030504040204" pitchFamily="50" charset="-128"/>
                <a:cs typeface="ＭＳ Ｐゴシック" panose="020B0600070205080204" pitchFamily="50" charset="-128"/>
              </a:rPr>
              <a:t>」「平和寄附金収入」「入館者１人あたり</a:t>
            </a:r>
            <a:r>
              <a:rPr lang="ja-JP" altLang="en-US" sz="850" dirty="0">
                <a:latin typeface="Meiryo UI" panose="020B0604030504040204" pitchFamily="50" charset="-128"/>
                <a:ea typeface="Meiryo UI" panose="020B0604030504040204" pitchFamily="50" charset="-128"/>
                <a:cs typeface="ＭＳ Ｐゴシック" panose="020B0600070205080204" pitchFamily="50" charset="-128"/>
              </a:rPr>
              <a:t>の事業費」を成果指標に掲げ、「入館者総合満足度」「出かける展示」「平和寄附金</a:t>
            </a:r>
            <a:r>
              <a:rPr lang="ja-JP" altLang="en-US" sz="850" dirty="0" smtClean="0">
                <a:latin typeface="Meiryo UI" panose="020B0604030504040204" pitchFamily="50" charset="-128"/>
                <a:ea typeface="Meiryo UI" panose="020B0604030504040204" pitchFamily="50" charset="-128"/>
                <a:cs typeface="ＭＳ Ｐゴシック" panose="020B0600070205080204" pitchFamily="50" charset="-128"/>
              </a:rPr>
              <a:t>収</a:t>
            </a:r>
            <a:endParaRPr lang="en-US" altLang="ja-JP" sz="850" dirty="0" smtClean="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850" dirty="0">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850" dirty="0" smtClean="0">
                <a:latin typeface="Meiryo UI" panose="020B0604030504040204" pitchFamily="50" charset="-128"/>
                <a:ea typeface="Meiryo UI" panose="020B0604030504040204" pitchFamily="50" charset="-128"/>
                <a:cs typeface="ＭＳ Ｐゴシック" panose="020B0600070205080204" pitchFamily="50" charset="-128"/>
              </a:rPr>
              <a:t>入</a:t>
            </a:r>
            <a:r>
              <a:rPr lang="ja-JP" altLang="en-US" sz="850" dirty="0">
                <a:latin typeface="Meiryo UI" panose="020B0604030504040204" pitchFamily="50" charset="-128"/>
                <a:ea typeface="Meiryo UI" panose="020B0604030504040204" pitchFamily="50" charset="-128"/>
                <a:cs typeface="ＭＳ Ｐゴシック" panose="020B0600070205080204" pitchFamily="50" charset="-128"/>
              </a:rPr>
              <a:t>」に</a:t>
            </a:r>
            <a:r>
              <a:rPr lang="ja-JP" altLang="en-US" sz="850" dirty="0" smtClean="0">
                <a:latin typeface="Meiryo UI" panose="020B0604030504040204" pitchFamily="50" charset="-128"/>
                <a:ea typeface="Meiryo UI" panose="020B0604030504040204" pitchFamily="50" charset="-128"/>
                <a:cs typeface="ＭＳ Ｐゴシック" panose="020B0600070205080204" pitchFamily="50" charset="-128"/>
              </a:rPr>
              <a:t>ついてはほぼすべての年度で目標</a:t>
            </a:r>
            <a:r>
              <a:rPr lang="ja-JP" altLang="en-US" sz="850" dirty="0">
                <a:latin typeface="Meiryo UI" panose="020B0604030504040204" pitchFamily="50" charset="-128"/>
                <a:ea typeface="Meiryo UI" panose="020B0604030504040204" pitchFamily="50" charset="-128"/>
                <a:cs typeface="ＭＳ Ｐゴシック" panose="020B0600070205080204" pitchFamily="50" charset="-128"/>
              </a:rPr>
              <a:t>を達成</a:t>
            </a:r>
            <a:r>
              <a:rPr lang="en-US" altLang="ja-JP" sz="850" dirty="0">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850" dirty="0">
                <a:latin typeface="Meiryo UI" panose="020B0604030504040204" pitchFamily="50" charset="-128"/>
                <a:ea typeface="Meiryo UI" panose="020B0604030504040204" pitchFamily="50" charset="-128"/>
                <a:cs typeface="ＭＳ Ｐゴシック" panose="020B0600070205080204" pitchFamily="50" charset="-128"/>
              </a:rPr>
              <a:t>見込</a:t>
            </a:r>
            <a:r>
              <a:rPr lang="en-US" altLang="ja-JP" sz="850" dirty="0">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850" dirty="0" err="1" smtClean="0">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850" dirty="0" smtClean="0">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850" dirty="0">
                <a:latin typeface="Meiryo UI" panose="020B0604030504040204" pitchFamily="50" charset="-128"/>
                <a:ea typeface="Meiryo UI" panose="020B0604030504040204" pitchFamily="50" charset="-128"/>
                <a:cs typeface="ＭＳ Ｐゴシック" panose="020B0600070205080204" pitchFamily="50" charset="-128"/>
              </a:rPr>
              <a:t>入館者数」</a:t>
            </a:r>
            <a:r>
              <a:rPr lang="ja-JP" altLang="en-US" sz="850" dirty="0" smtClean="0">
                <a:latin typeface="Meiryo UI" panose="020B0604030504040204" pitchFamily="50" charset="-128"/>
                <a:ea typeface="Meiryo UI" panose="020B0604030504040204" pitchFamily="50" charset="-128"/>
                <a:cs typeface="ＭＳ Ｐゴシック" panose="020B0600070205080204" pitchFamily="50" charset="-128"/>
              </a:rPr>
              <a:t>「入館者１人あたり</a:t>
            </a:r>
            <a:r>
              <a:rPr lang="ja-JP" altLang="en-US" sz="850" dirty="0">
                <a:latin typeface="Meiryo UI" panose="020B0604030504040204" pitchFamily="50" charset="-128"/>
                <a:ea typeface="Meiryo UI" panose="020B0604030504040204" pitchFamily="50" charset="-128"/>
                <a:cs typeface="ＭＳ Ｐゴシック" panose="020B0600070205080204" pitchFamily="50" charset="-128"/>
              </a:rPr>
              <a:t>の事業費」については、目標を未達成（見込）となった。</a:t>
            </a:r>
            <a:endParaRPr lang="en-US" altLang="ja-JP" sz="85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850" dirty="0">
                <a:latin typeface="Meiryo UI" panose="020B0604030504040204" pitchFamily="50" charset="-128"/>
                <a:ea typeface="Meiryo UI" panose="020B0604030504040204" pitchFamily="50" charset="-128"/>
                <a:cs typeface="ＭＳ Ｐゴシック" panose="020B0600070205080204" pitchFamily="50" charset="-128"/>
              </a:rPr>
              <a:t>〇次期計画</a:t>
            </a:r>
            <a:r>
              <a:rPr lang="en-US" altLang="ja-JP" sz="850" dirty="0">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850" dirty="0">
                <a:latin typeface="Meiryo UI" panose="020B0604030504040204" pitchFamily="50" charset="-128"/>
                <a:ea typeface="Meiryo UI" panose="020B0604030504040204" pitchFamily="50" charset="-128"/>
                <a:cs typeface="ＭＳ Ｐゴシック" panose="020B0600070205080204" pitchFamily="50" charset="-128"/>
              </a:rPr>
              <a:t>令和</a:t>
            </a:r>
            <a:r>
              <a:rPr lang="en-US" altLang="ja-JP" sz="850" dirty="0">
                <a:latin typeface="Meiryo UI" panose="020B0604030504040204" pitchFamily="50" charset="-128"/>
                <a:ea typeface="Meiryo UI" panose="020B0604030504040204" pitchFamily="50" charset="-128"/>
                <a:cs typeface="ＭＳ Ｐゴシック" panose="020B0600070205080204" pitchFamily="50" charset="-128"/>
              </a:rPr>
              <a:t>2</a:t>
            </a:r>
            <a:r>
              <a:rPr lang="ja-JP" altLang="en-US" sz="850" dirty="0">
                <a:latin typeface="Meiryo UI" panose="020B0604030504040204" pitchFamily="50" charset="-128"/>
                <a:ea typeface="Meiryo UI" panose="020B0604030504040204" pitchFamily="50" charset="-128"/>
                <a:cs typeface="ＭＳ Ｐゴシック" panose="020B0600070205080204" pitchFamily="50" charset="-128"/>
              </a:rPr>
              <a:t>年度～令和</a:t>
            </a:r>
            <a:r>
              <a:rPr lang="en-US" altLang="ja-JP" sz="850" dirty="0">
                <a:latin typeface="Meiryo UI" panose="020B0604030504040204" pitchFamily="50" charset="-128"/>
                <a:ea typeface="Meiryo UI" panose="020B0604030504040204" pitchFamily="50" charset="-128"/>
                <a:cs typeface="ＭＳ Ｐゴシック" panose="020B0600070205080204" pitchFamily="50" charset="-128"/>
              </a:rPr>
              <a:t>6</a:t>
            </a:r>
            <a:r>
              <a:rPr lang="ja-JP" altLang="en-US" sz="850" dirty="0">
                <a:latin typeface="Meiryo UI" panose="020B0604030504040204" pitchFamily="50" charset="-128"/>
                <a:ea typeface="Meiryo UI" panose="020B0604030504040204" pitchFamily="50" charset="-128"/>
                <a:cs typeface="ＭＳ Ｐゴシック" panose="020B0600070205080204" pitchFamily="50" charset="-128"/>
              </a:rPr>
              <a:t>年度</a:t>
            </a:r>
            <a:r>
              <a:rPr lang="en-US" altLang="ja-JP" sz="850" dirty="0">
                <a:latin typeface="Meiryo UI" panose="020B0604030504040204" pitchFamily="50" charset="-128"/>
                <a:ea typeface="Meiryo UI" panose="020B0604030504040204" pitchFamily="50" charset="-128"/>
                <a:cs typeface="ＭＳ Ｐゴシック" panose="020B0600070205080204" pitchFamily="50" charset="-128"/>
              </a:rPr>
              <a:t>)</a:t>
            </a:r>
          </a:p>
          <a:p>
            <a:pPr marL="190500" indent="-190500"/>
            <a:r>
              <a:rPr lang="ja-JP" altLang="en-US" sz="850" dirty="0">
                <a:latin typeface="Meiryo UI" panose="020B0604030504040204" pitchFamily="50" charset="-128"/>
                <a:ea typeface="Meiryo UI" panose="020B0604030504040204" pitchFamily="50" charset="-128"/>
                <a:cs typeface="ＭＳ Ｐゴシック" panose="020B0600070205080204" pitchFamily="50" charset="-128"/>
              </a:rPr>
              <a:t>　「戦争の記憶を風化させることなく、次世代に戦争の悲惨さと平和の尊さを継承する」という方針のもと、法人の事業活動の確実な実施に向け、</a:t>
            </a:r>
            <a:r>
              <a:rPr lang="en-US" altLang="ja-JP" sz="850" dirty="0">
                <a:latin typeface="Meiryo UI" panose="020B0604030504040204" pitchFamily="50" charset="-128"/>
                <a:ea typeface="Meiryo UI" panose="020B0604030504040204" pitchFamily="50" charset="-128"/>
                <a:cs typeface="ＭＳ Ｐゴシック" panose="020B0600070205080204" pitchFamily="50" charset="-128"/>
              </a:rPr>
              <a:t>5</a:t>
            </a:r>
            <a:r>
              <a:rPr lang="ja-JP" altLang="en-US" sz="850" dirty="0">
                <a:latin typeface="Meiryo UI" panose="020B0604030504040204" pitchFamily="50" charset="-128"/>
                <a:ea typeface="Meiryo UI" panose="020B0604030504040204" pitchFamily="50" charset="-128"/>
                <a:cs typeface="ＭＳ Ｐゴシック" panose="020B0600070205080204" pitchFamily="50" charset="-128"/>
              </a:rPr>
              <a:t>か年の中期経営計画を策定する。</a:t>
            </a:r>
            <a:endParaRPr lang="en-US" altLang="ja-JP" sz="85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endParaRPr lang="en-US" altLang="ja-JP" sz="85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endParaRPr lang="en-US" altLang="ja-JP" sz="85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endParaRPr lang="en-US" altLang="ja-JP" sz="85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endParaRPr lang="en-US" altLang="ja-JP" sz="85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endParaRPr lang="en-US" altLang="ja-JP" sz="85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endParaRPr lang="en-US" altLang="ja-JP" sz="85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endParaRPr lang="en-US" altLang="ja-JP" sz="85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endParaRPr lang="en-US" altLang="ja-JP" sz="85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endParaRPr lang="en-US" altLang="ja-JP" sz="85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endParaRPr lang="en-US" altLang="ja-JP" sz="85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endParaRPr lang="ja-JP" altLang="en-US" sz="850" dirty="0">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4" name="下矢印 3"/>
          <p:cNvSpPr/>
          <p:nvPr/>
        </p:nvSpPr>
        <p:spPr>
          <a:xfrm>
            <a:off x="2576736" y="1698137"/>
            <a:ext cx="115178" cy="146687"/>
          </a:xfrm>
          <a:prstGeom prst="downArrow">
            <a:avLst/>
          </a:prstGeom>
          <a:solidFill>
            <a:srgbClr val="FF0000"/>
          </a:solidFill>
          <a:ln w="635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90500" indent="-190500" algn="ctr">
              <a:spcAft>
                <a:spcPts val="0"/>
              </a:spcAft>
            </a:pPr>
            <a:endParaRPr kumimoji="1" lang="ja-JP" altLang="en-US" sz="1100"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20" name="角丸四角形 19"/>
          <p:cNvSpPr/>
          <p:nvPr/>
        </p:nvSpPr>
        <p:spPr>
          <a:xfrm>
            <a:off x="444904" y="794598"/>
            <a:ext cx="2226143" cy="316494"/>
          </a:xfrm>
          <a:prstGeom prst="roundRect">
            <a:avLst/>
          </a:prstGeom>
          <a:solidFill>
            <a:srgbClr val="FF0000"/>
          </a:solidFill>
          <a:ln w="635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90500" indent="-190500" algn="ctr"/>
            <a:r>
              <a:rPr lang="ja-JP" altLang="en-US" sz="1100"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法人の目的と方向性</a:t>
            </a:r>
          </a:p>
        </p:txBody>
      </p:sp>
      <p:sp>
        <p:nvSpPr>
          <p:cNvPr id="37" name="角丸四角形 36"/>
          <p:cNvSpPr/>
          <p:nvPr/>
        </p:nvSpPr>
        <p:spPr>
          <a:xfrm>
            <a:off x="4949027" y="1020086"/>
            <a:ext cx="4541010" cy="1698231"/>
          </a:xfrm>
          <a:prstGeom prst="roundRect">
            <a:avLst/>
          </a:prstGeom>
          <a:solidFill>
            <a:schemeClr val="bg1"/>
          </a:solidFill>
          <a:ln w="6350"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190500" indent="-190500"/>
            <a:r>
              <a:rPr lang="ja-JP" altLang="en-US" sz="1000" dirty="0">
                <a:latin typeface="Meiryo UI" panose="020B0604030504040204" pitchFamily="50" charset="-128"/>
                <a:ea typeface="Meiryo UI" panose="020B0604030504040204" pitchFamily="50" charset="-128"/>
                <a:cs typeface="ＭＳ Ｐゴシック" panose="020B0600070205080204" pitchFamily="50" charset="-128"/>
              </a:rPr>
              <a:t>〇主な事業</a:t>
            </a:r>
            <a:endParaRPr lang="en-US" altLang="ja-JP" sz="10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1000" dirty="0">
                <a:latin typeface="Meiryo UI" panose="020B0604030504040204" pitchFamily="50" charset="-128"/>
                <a:ea typeface="Meiryo UI" panose="020B0604030504040204" pitchFamily="50" charset="-128"/>
                <a:cs typeface="ＭＳ Ｐゴシック" panose="020B0600070205080204" pitchFamily="50" charset="-128"/>
              </a:rPr>
              <a:t>　展示事業、企画事業、出かける展示、資料収集・提供、「刻</a:t>
            </a:r>
            <a:r>
              <a:rPr lang="en-US" altLang="ja-JP" sz="1000" dirty="0">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000" dirty="0">
                <a:latin typeface="Meiryo UI" panose="020B0604030504040204" pitchFamily="50" charset="-128"/>
                <a:ea typeface="Meiryo UI" panose="020B0604030504040204" pitchFamily="50" charset="-128"/>
                <a:cs typeface="ＭＳ Ｐゴシック" panose="020B0600070205080204" pitchFamily="50" charset="-128"/>
              </a:rPr>
              <a:t>とき</a:t>
            </a:r>
            <a:r>
              <a:rPr lang="en-US" altLang="ja-JP" sz="1000" dirty="0">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000" dirty="0">
                <a:latin typeface="Meiryo UI" panose="020B0604030504040204" pitchFamily="50" charset="-128"/>
                <a:ea typeface="Meiryo UI" panose="020B0604030504040204" pitchFamily="50" charset="-128"/>
                <a:cs typeface="ＭＳ Ｐゴシック" panose="020B0600070205080204" pitchFamily="50" charset="-128"/>
              </a:rPr>
              <a:t>の庭」管理</a:t>
            </a:r>
            <a:r>
              <a:rPr lang="ja-JP" altLang="en-US" sz="1000" dirty="0" smtClean="0">
                <a:latin typeface="Meiryo UI" panose="020B0604030504040204" pitchFamily="50" charset="-128"/>
                <a:ea typeface="Meiryo UI" panose="020B0604030504040204" pitchFamily="50" charset="-128"/>
                <a:cs typeface="ＭＳ Ｐゴシック" panose="020B0600070205080204" pitchFamily="50" charset="-128"/>
              </a:rPr>
              <a:t>等</a:t>
            </a:r>
            <a:endParaRPr lang="en-US" altLang="ja-JP" sz="1000" dirty="0" smtClean="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endParaRPr lang="en-US" altLang="ja-JP" sz="4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1000" dirty="0">
                <a:latin typeface="Meiryo UI" panose="020B0604030504040204" pitchFamily="50" charset="-128"/>
                <a:ea typeface="Meiryo UI" panose="020B0604030504040204" pitchFamily="50" charset="-128"/>
                <a:cs typeface="ＭＳ Ｐゴシック" panose="020B0600070205080204" pitchFamily="50" charset="-128"/>
              </a:rPr>
              <a:t>〇法人の性格</a:t>
            </a:r>
            <a:endParaRPr lang="en-US" altLang="ja-JP" sz="10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1000" dirty="0">
                <a:latin typeface="Meiryo UI" panose="020B0604030504040204" pitchFamily="50" charset="-128"/>
                <a:ea typeface="Meiryo UI" panose="020B0604030504040204" pitchFamily="50" charset="-128"/>
                <a:cs typeface="ＭＳ Ｐゴシック" panose="020B0600070205080204" pitchFamily="50" charset="-128"/>
              </a:rPr>
              <a:t>　府・市と共に平和施策を実施することを目的に設立。府・市の公共の施設の側面</a:t>
            </a:r>
            <a:endParaRPr lang="en-US" altLang="ja-JP" sz="10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1000" dirty="0">
                <a:latin typeface="Meiryo UI" panose="020B0604030504040204" pitchFamily="50" charset="-128"/>
                <a:ea typeface="Meiryo UI" panose="020B0604030504040204" pitchFamily="50" charset="-128"/>
                <a:cs typeface="ＭＳ Ｐゴシック" panose="020B0600070205080204" pitchFamily="50" charset="-128"/>
              </a:rPr>
              <a:t>　を持つ</a:t>
            </a:r>
            <a:r>
              <a:rPr lang="ja-JP" altLang="en-US" sz="1000" dirty="0" smtClean="0">
                <a:latin typeface="Meiryo UI" panose="020B0604030504040204" pitchFamily="50" charset="-128"/>
                <a:ea typeface="Meiryo UI" panose="020B0604030504040204" pitchFamily="50" charset="-128"/>
                <a:cs typeface="ＭＳ Ｐゴシック" panose="020B0600070205080204" pitchFamily="50" charset="-128"/>
              </a:rPr>
              <a:t>。</a:t>
            </a:r>
            <a:endParaRPr lang="en-US" altLang="ja-JP" sz="1000" dirty="0" smtClean="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endParaRPr lang="en-US" altLang="ja-JP" sz="400" dirty="0" smtClean="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1000" dirty="0" smtClean="0">
                <a:latin typeface="Meiryo UI" panose="020B0604030504040204" pitchFamily="50" charset="-128"/>
                <a:ea typeface="Meiryo UI" panose="020B0604030504040204" pitchFamily="50" charset="-128"/>
                <a:cs typeface="ＭＳ Ｐゴシック" panose="020B0600070205080204" pitchFamily="50" charset="-128"/>
              </a:rPr>
              <a:t>〇</a:t>
            </a:r>
            <a:r>
              <a:rPr lang="ja-JP" altLang="en-US" sz="1000" dirty="0">
                <a:latin typeface="Meiryo UI" panose="020B0604030504040204" pitchFamily="50" charset="-128"/>
                <a:ea typeface="Meiryo UI" panose="020B0604030504040204" pitchFamily="50" charset="-128"/>
                <a:cs typeface="ＭＳ Ｐゴシック" panose="020B0600070205080204" pitchFamily="50" charset="-128"/>
              </a:rPr>
              <a:t>運営体制及び財務状況</a:t>
            </a:r>
            <a:endParaRPr lang="en-US" altLang="ja-JP" sz="10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1000" dirty="0">
                <a:latin typeface="Meiryo UI" panose="020B0604030504040204" pitchFamily="50" charset="-128"/>
                <a:ea typeface="Meiryo UI" panose="020B0604030504040204" pitchFamily="50" charset="-128"/>
                <a:cs typeface="ＭＳ Ｐゴシック" panose="020B0600070205080204" pitchFamily="50" charset="-128"/>
              </a:rPr>
              <a:t>　運営費の９割超を府・市の補助金に依拠。契約職員５名という限られた人員の</a:t>
            </a:r>
            <a:endParaRPr lang="en-US" altLang="ja-JP" sz="10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1000" dirty="0">
                <a:latin typeface="Meiryo UI" panose="020B0604030504040204" pitchFamily="50" charset="-128"/>
                <a:ea typeface="Meiryo UI" panose="020B0604030504040204" pitchFamily="50" charset="-128"/>
                <a:cs typeface="ＭＳ Ｐゴシック" panose="020B0600070205080204" pitchFamily="50" charset="-128"/>
              </a:rPr>
              <a:t>　もと、企画事業・特別展は自主財源のみで実施。</a:t>
            </a:r>
            <a:r>
              <a:rPr lang="en-US" altLang="ja-JP" sz="1000" dirty="0">
                <a:latin typeface="Meiryo UI" panose="020B0604030504040204" pitchFamily="50" charset="-128"/>
                <a:ea typeface="Meiryo UI" panose="020B0604030504040204" pitchFamily="50" charset="-128"/>
                <a:cs typeface="ＭＳ Ｐゴシック" panose="020B0600070205080204" pitchFamily="50" charset="-128"/>
              </a:rPr>
              <a:t>	</a:t>
            </a:r>
          </a:p>
          <a:p>
            <a:pPr marL="190500" indent="-190500"/>
            <a:r>
              <a:rPr lang="ja-JP" altLang="en-US" sz="1000" dirty="0">
                <a:latin typeface="Meiryo UI" panose="020B0604030504040204" pitchFamily="50" charset="-128"/>
                <a:ea typeface="Meiryo UI" panose="020B0604030504040204" pitchFamily="50" charset="-128"/>
                <a:cs typeface="ＭＳ Ｐゴシック" panose="020B0600070205080204" pitchFamily="50" charset="-128"/>
              </a:rPr>
              <a:t>　限られたマンパワーと財源で、効果的な運営が求められている。</a:t>
            </a:r>
            <a:endParaRPr lang="en-US" altLang="ja-JP" sz="1000" dirty="0">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39" name="角丸四角形 38"/>
          <p:cNvSpPr/>
          <p:nvPr/>
        </p:nvSpPr>
        <p:spPr>
          <a:xfrm>
            <a:off x="4949026" y="785226"/>
            <a:ext cx="1423709" cy="316494"/>
          </a:xfrm>
          <a:prstGeom prst="roundRect">
            <a:avLst/>
          </a:prstGeom>
          <a:solidFill>
            <a:srgbClr val="FF0000"/>
          </a:solidFill>
          <a:ln w="635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90500" indent="-190500" algn="ctr"/>
            <a:r>
              <a:rPr lang="ja-JP" altLang="en-US" sz="1100"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法人の事業・性格</a:t>
            </a:r>
          </a:p>
        </p:txBody>
      </p:sp>
      <p:sp>
        <p:nvSpPr>
          <p:cNvPr id="40" name="角丸四角形 39"/>
          <p:cNvSpPr/>
          <p:nvPr/>
        </p:nvSpPr>
        <p:spPr>
          <a:xfrm>
            <a:off x="437373" y="2658329"/>
            <a:ext cx="2233675" cy="316494"/>
          </a:xfrm>
          <a:prstGeom prst="roundRect">
            <a:avLst/>
          </a:prstGeom>
          <a:solidFill>
            <a:srgbClr val="FF0000"/>
          </a:solidFill>
          <a:ln w="635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90500" indent="-190500" algn="ctr"/>
            <a:r>
              <a:rPr lang="ja-JP" altLang="en-US" sz="1100"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中期経営計画の目的等</a:t>
            </a:r>
          </a:p>
        </p:txBody>
      </p:sp>
      <p:sp>
        <p:nvSpPr>
          <p:cNvPr id="43" name="角丸四角形 42"/>
          <p:cNvSpPr/>
          <p:nvPr/>
        </p:nvSpPr>
        <p:spPr>
          <a:xfrm>
            <a:off x="444893" y="4062414"/>
            <a:ext cx="1584000" cy="2028834"/>
          </a:xfrm>
          <a:prstGeom prst="roundRect">
            <a:avLst/>
          </a:prstGeom>
          <a:solidFill>
            <a:schemeClr val="bg1"/>
          </a:solidFill>
          <a:ln w="6350" cap="flat" cmpd="sng" algn="ctr">
            <a:solidFill>
              <a:sysClr val="windowText" lastClr="000000"/>
            </a:solidFill>
            <a:prstDash val="solid"/>
          </a:ln>
          <a:effectLst/>
        </p:spPr>
        <p:txBody>
          <a:bodyPr rot="0" spcFirstLastPara="0" vert="horz" wrap="square" lIns="36000" tIns="46800" rIns="36000" bIns="46800" numCol="1" spcCol="0" rtlCol="0" fromWordArt="0" anchor="t" anchorCtr="0" forceAA="0" compatLnSpc="1">
            <a:prstTxWarp prst="textNoShape">
              <a:avLst/>
            </a:prstTxWarp>
            <a:noAutofit/>
          </a:bodyPr>
          <a:lstStyle/>
          <a:p>
            <a:pPr marL="190500" indent="-190500" algn="ctr"/>
            <a:r>
              <a:rPr lang="ja-JP" altLang="en-US" sz="900" b="1" dirty="0">
                <a:latin typeface="Meiryo UI" panose="020B0604030504040204" pitchFamily="50" charset="-128"/>
                <a:ea typeface="Meiryo UI" panose="020B0604030504040204" pitchFamily="50" charset="-128"/>
                <a:cs typeface="ＭＳ Ｐゴシック" panose="020B0600070205080204" pitchFamily="50" charset="-128"/>
              </a:rPr>
              <a:t>①平和学習の推進</a:t>
            </a:r>
            <a:endParaRPr lang="en-US" altLang="ja-JP" sz="900" b="1"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lgn="ctr"/>
            <a:endParaRPr lang="en-US" altLang="ja-JP" sz="600" b="1"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〇対応方針と取組み</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・学校への働きかけの強化</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　⇒来館</a:t>
            </a:r>
            <a:r>
              <a:rPr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PR</a:t>
            </a:r>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の実施</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・平和学習の機会の提供</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　⇒平和研修の誘致。学校向けアンケートによるニーズの把握</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endParaRPr lang="en-US" altLang="ja-JP" sz="6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〇目標（</a:t>
            </a:r>
            <a:r>
              <a:rPr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R</a:t>
            </a:r>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６）</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府内小中学校来館率</a:t>
            </a:r>
            <a:r>
              <a:rPr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:31</a:t>
            </a:r>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学校関係への</a:t>
            </a:r>
            <a:r>
              <a:rPr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PR:30</a:t>
            </a:r>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回</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平和学習到達度</a:t>
            </a:r>
            <a:r>
              <a:rPr lang="ja-JP" altLang="en-US" sz="900" dirty="0" smtClean="0">
                <a:latin typeface="Meiryo UI" panose="020B0604030504040204" pitchFamily="50" charset="-128"/>
                <a:ea typeface="Meiryo UI" panose="020B0604030504040204" pitchFamily="50" charset="-128"/>
                <a:cs typeface="ＭＳ Ｐゴシック" panose="020B0600070205080204" pitchFamily="50" charset="-128"/>
              </a:rPr>
              <a:t>：</a:t>
            </a:r>
            <a:r>
              <a:rPr lang="en-US" altLang="ja-JP" sz="900" dirty="0" smtClean="0">
                <a:latin typeface="Meiryo UI" panose="020B0604030504040204" pitchFamily="50" charset="-128"/>
                <a:ea typeface="Meiryo UI" panose="020B0604030504040204" pitchFamily="50" charset="-128"/>
                <a:cs typeface="ＭＳ Ｐゴシック" panose="020B0600070205080204" pitchFamily="50" charset="-128"/>
              </a:rPr>
              <a:t>85</a:t>
            </a:r>
            <a:r>
              <a:rPr lang="ja-JP" altLang="en-US" sz="900" dirty="0" smtClean="0">
                <a:latin typeface="Meiryo UI" panose="020B0604030504040204" pitchFamily="50" charset="-128"/>
                <a:ea typeface="Meiryo UI" panose="020B0604030504040204" pitchFamily="50" charset="-128"/>
                <a:cs typeface="ＭＳ Ｐゴシック" panose="020B0600070205080204" pitchFamily="50" charset="-128"/>
              </a:rPr>
              <a:t>％</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endParaRPr lang="ja-JP" altLang="en-US" sz="900" dirty="0">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76" name="角丸四角形 75"/>
          <p:cNvSpPr/>
          <p:nvPr/>
        </p:nvSpPr>
        <p:spPr>
          <a:xfrm>
            <a:off x="2029459" y="4062414"/>
            <a:ext cx="1584000" cy="2028834"/>
          </a:xfrm>
          <a:prstGeom prst="roundRect">
            <a:avLst/>
          </a:prstGeom>
          <a:solidFill>
            <a:schemeClr val="bg1"/>
          </a:solidFill>
          <a:ln w="6350" cap="flat" cmpd="sng" algn="ctr">
            <a:solidFill>
              <a:sysClr val="windowText" lastClr="000000"/>
            </a:solidFill>
            <a:prstDash val="solid"/>
          </a:ln>
          <a:effectLst/>
        </p:spPr>
        <p:txBody>
          <a:bodyPr rot="0" spcFirstLastPara="0" vert="horz" wrap="square" lIns="36000" tIns="46800" rIns="36000" bIns="36000" numCol="1" spcCol="0" rtlCol="0" fromWordArt="0" anchor="t" anchorCtr="0" forceAA="0" compatLnSpc="1">
            <a:prstTxWarp prst="textNoShape">
              <a:avLst/>
            </a:prstTxWarp>
            <a:noAutofit/>
          </a:bodyPr>
          <a:lstStyle/>
          <a:p>
            <a:pPr marL="190500" indent="-190500" algn="ctr"/>
            <a:r>
              <a:rPr lang="ja-JP" altLang="en-US" sz="900" b="1" dirty="0">
                <a:latin typeface="Meiryo UI" panose="020B0604030504040204" pitchFamily="50" charset="-128"/>
                <a:ea typeface="Meiryo UI" panose="020B0604030504040204" pitchFamily="50" charset="-128"/>
                <a:cs typeface="ＭＳ Ｐゴシック" panose="020B0600070205080204" pitchFamily="50" charset="-128"/>
              </a:rPr>
              <a:t>②ピースおおさかの利用促進</a:t>
            </a:r>
            <a:endParaRPr lang="en-US" altLang="ja-JP" sz="900" b="1"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endParaRPr lang="en-US" altLang="ja-JP" sz="6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〇対応方針と取組み</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・イベントの魅力向上</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　⇒企画事業の充実</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・外国人観光客へ情報発信</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　⇒多言語対応、</a:t>
            </a:r>
            <a:r>
              <a:rPr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Wi-Fi</a:t>
            </a:r>
            <a:r>
              <a:rPr lang="ja-JP" altLang="en-US" sz="900" dirty="0" smtClean="0">
                <a:latin typeface="Meiryo UI" panose="020B0604030504040204" pitchFamily="50" charset="-128"/>
                <a:ea typeface="Meiryo UI" panose="020B0604030504040204" pitchFamily="50" charset="-128"/>
                <a:cs typeface="ＭＳ Ｐゴシック" panose="020B0600070205080204" pitchFamily="50" charset="-128"/>
              </a:rPr>
              <a:t>稼働</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900" dirty="0" smtClean="0">
                <a:latin typeface="Meiryo UI" panose="020B0604030504040204" pitchFamily="50" charset="-128"/>
                <a:ea typeface="Meiryo UI" panose="020B0604030504040204" pitchFamily="50" charset="-128"/>
                <a:cs typeface="ＭＳ Ｐゴシック" panose="020B0600070205080204" pitchFamily="50" charset="-128"/>
              </a:rPr>
              <a:t>会議室等の</a:t>
            </a:r>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活用</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・一般アンケート結果を踏まえた対応への取組み</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endParaRPr lang="en-US" altLang="ja-JP" sz="6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〇目標（</a:t>
            </a:r>
            <a:r>
              <a:rPr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R</a:t>
            </a:r>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６）</a:t>
            </a: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入館者数：</a:t>
            </a:r>
            <a:r>
              <a:rPr lang="en-US" altLang="ja-JP" sz="900" dirty="0" smtClean="0">
                <a:latin typeface="Meiryo UI" panose="020B0604030504040204" pitchFamily="50" charset="-128"/>
                <a:ea typeface="Meiryo UI" panose="020B0604030504040204" pitchFamily="50" charset="-128"/>
                <a:cs typeface="ＭＳ Ｐゴシック" panose="020B0600070205080204" pitchFamily="50" charset="-128"/>
              </a:rPr>
              <a:t>72,</a:t>
            </a:r>
            <a:r>
              <a:rPr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0</a:t>
            </a:r>
            <a:r>
              <a:rPr lang="en-US" altLang="ja-JP" sz="900" dirty="0" smtClean="0">
                <a:latin typeface="Meiryo UI" panose="020B0604030504040204" pitchFamily="50" charset="-128"/>
                <a:ea typeface="Meiryo UI" panose="020B0604030504040204" pitchFamily="50" charset="-128"/>
                <a:cs typeface="ＭＳ Ｐゴシック" panose="020B0600070205080204" pitchFamily="50" charset="-128"/>
              </a:rPr>
              <a:t>00</a:t>
            </a:r>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人</a:t>
            </a: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外国人入館者数：</a:t>
            </a:r>
            <a:r>
              <a:rPr lang="en-US" altLang="ja-JP" sz="900" dirty="0" smtClean="0">
                <a:latin typeface="Meiryo UI" panose="020B0604030504040204" pitchFamily="50" charset="-128"/>
                <a:ea typeface="Meiryo UI" panose="020B0604030504040204" pitchFamily="50" charset="-128"/>
                <a:cs typeface="ＭＳ Ｐゴシック" panose="020B0600070205080204" pitchFamily="50" charset="-128"/>
              </a:rPr>
              <a:t>6,200</a:t>
            </a:r>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人</a:t>
            </a:r>
          </a:p>
          <a:p>
            <a:pPr marL="190500" indent="-190500"/>
            <a:endParaRPr lang="ja-JP" altLang="en-US" sz="900" dirty="0">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77" name="角丸四角形 76"/>
          <p:cNvSpPr/>
          <p:nvPr/>
        </p:nvSpPr>
        <p:spPr>
          <a:xfrm>
            <a:off x="3613459" y="4062415"/>
            <a:ext cx="1513040" cy="2028833"/>
          </a:xfrm>
          <a:prstGeom prst="roundRect">
            <a:avLst/>
          </a:prstGeom>
          <a:solidFill>
            <a:schemeClr val="bg1"/>
          </a:solidFill>
          <a:ln w="6350" cap="flat" cmpd="sng" algn="ctr">
            <a:solidFill>
              <a:sysClr val="windowText" lastClr="000000"/>
            </a:solidFill>
            <a:prstDash val="solid"/>
          </a:ln>
          <a:effectLst/>
        </p:spPr>
        <p:txBody>
          <a:bodyPr rot="0" spcFirstLastPara="0" vert="horz" wrap="square" lIns="36000" tIns="45720" rIns="36000" bIns="45720" numCol="1" spcCol="0" rtlCol="0" fromWordArt="0" anchor="t" anchorCtr="0" forceAA="0" compatLnSpc="1">
            <a:prstTxWarp prst="textNoShape">
              <a:avLst/>
            </a:prstTxWarp>
            <a:noAutofit/>
          </a:bodyPr>
          <a:lstStyle/>
          <a:p>
            <a:pPr marL="190500" indent="-190500" algn="ctr"/>
            <a:r>
              <a:rPr lang="ja-JP" altLang="en-US" sz="900" b="1" dirty="0">
                <a:latin typeface="Meiryo UI" panose="020B0604030504040204" pitchFamily="50" charset="-128"/>
                <a:ea typeface="Meiryo UI" panose="020B0604030504040204" pitchFamily="50" charset="-128"/>
                <a:cs typeface="ＭＳ Ｐゴシック" panose="020B0600070205080204" pitchFamily="50" charset="-128"/>
              </a:rPr>
              <a:t>③館外の利用促進</a:t>
            </a:r>
            <a:endParaRPr lang="en-US" altLang="ja-JP" sz="900" b="1"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lgn="ctr"/>
            <a:endParaRPr lang="en-US" altLang="ja-JP" sz="600" b="1"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〇対応方針と取組み</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・学校関係に向けた貸出資</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　料の</a:t>
            </a:r>
            <a:r>
              <a:rPr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PR</a:t>
            </a: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・貸出資料の充実</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・出かける展示については、</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　</a:t>
            </a:r>
            <a:r>
              <a:rPr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12</a:t>
            </a:r>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回を毎年目標に実施</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endParaRPr lang="en-US" altLang="ja-JP" sz="6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〇目標（</a:t>
            </a:r>
            <a:r>
              <a:rPr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R</a:t>
            </a:r>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６）</a:t>
            </a: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貸出資料利用件数</a:t>
            </a:r>
            <a:r>
              <a:rPr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:390</a:t>
            </a:r>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件</a:t>
            </a: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出かける展示</a:t>
            </a:r>
            <a:r>
              <a:rPr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:12</a:t>
            </a:r>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回</a:t>
            </a:r>
          </a:p>
          <a:p>
            <a:pPr marL="190500" indent="-190500"/>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　</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78" name="角丸四角形 77"/>
          <p:cNvSpPr/>
          <p:nvPr/>
        </p:nvSpPr>
        <p:spPr>
          <a:xfrm>
            <a:off x="5126499" y="4062414"/>
            <a:ext cx="1513040" cy="2028834"/>
          </a:xfrm>
          <a:prstGeom prst="roundRect">
            <a:avLst/>
          </a:prstGeom>
          <a:solidFill>
            <a:schemeClr val="bg1"/>
          </a:solidFill>
          <a:ln w="6350" cap="flat" cmpd="sng" algn="ctr">
            <a:solidFill>
              <a:sysClr val="windowText" lastClr="000000"/>
            </a:solidFill>
            <a:prstDash val="solid"/>
          </a:ln>
          <a:effectLst/>
        </p:spPr>
        <p:txBody>
          <a:bodyPr rot="0" spcFirstLastPara="0" vert="horz" wrap="square" lIns="36000" tIns="45720" rIns="36000" bIns="45720" numCol="1" spcCol="0" rtlCol="0" fromWordArt="0" anchor="t" anchorCtr="0" forceAA="0" compatLnSpc="1">
            <a:prstTxWarp prst="textNoShape">
              <a:avLst/>
            </a:prstTxWarp>
            <a:noAutofit/>
          </a:bodyPr>
          <a:lstStyle/>
          <a:p>
            <a:pPr marL="190500" indent="-190500" algn="ctr"/>
            <a:r>
              <a:rPr lang="ja-JP" altLang="en-US" sz="900" b="1" dirty="0">
                <a:latin typeface="Meiryo UI" panose="020B0604030504040204" pitchFamily="50" charset="-128"/>
                <a:ea typeface="Meiryo UI" panose="020B0604030504040204" pitchFamily="50" charset="-128"/>
                <a:cs typeface="ＭＳ Ｐゴシック" panose="020B0600070205080204" pitchFamily="50" charset="-128"/>
              </a:rPr>
              <a:t>④自主財源</a:t>
            </a:r>
            <a:r>
              <a:rPr lang="ja-JP" altLang="en-US" sz="900" b="1" dirty="0" smtClean="0">
                <a:latin typeface="Meiryo UI" panose="020B0604030504040204" pitchFamily="50" charset="-128"/>
                <a:ea typeface="Meiryo UI" panose="020B0604030504040204" pitchFamily="50" charset="-128"/>
                <a:cs typeface="ＭＳ Ｐゴシック" panose="020B0600070205080204" pitchFamily="50" charset="-128"/>
              </a:rPr>
              <a:t>の確保</a:t>
            </a:r>
            <a:endParaRPr lang="en-US" altLang="ja-JP" sz="900" b="1" dirty="0" smtClean="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lgn="ctr"/>
            <a:r>
              <a:rPr lang="ja-JP" altLang="en-US" sz="900" b="1" dirty="0">
                <a:latin typeface="Meiryo UI" panose="020B0604030504040204" pitchFamily="50" charset="-128"/>
                <a:ea typeface="Meiryo UI" panose="020B0604030504040204" pitchFamily="50" charset="-128"/>
                <a:cs typeface="ＭＳ Ｐゴシック" panose="020B0600070205080204" pitchFamily="50" charset="-128"/>
              </a:rPr>
              <a:t>運営コストの抑制</a:t>
            </a:r>
            <a:endParaRPr lang="en-US" altLang="ja-JP" sz="900" b="1"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lgn="ctr"/>
            <a:endParaRPr lang="en-US" altLang="ja-JP" sz="600" b="1"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〇対応方針</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smtClean="0">
                <a:latin typeface="Meiryo UI" panose="020B0604030504040204" pitchFamily="50" charset="-128"/>
                <a:ea typeface="Meiryo UI" panose="020B0604030504040204" pitchFamily="50" charset="-128"/>
                <a:cs typeface="ＭＳ Ｐゴシック" panose="020B0600070205080204" pitchFamily="50" charset="-128"/>
              </a:rPr>
              <a:t>・寄附金の積極的な</a:t>
            </a:r>
            <a:r>
              <a:rPr lang="en-US" altLang="ja-JP" sz="900" dirty="0" smtClean="0">
                <a:latin typeface="Meiryo UI" panose="020B0604030504040204" pitchFamily="50" charset="-128"/>
                <a:ea typeface="Meiryo UI" panose="020B0604030504040204" pitchFamily="50" charset="-128"/>
                <a:cs typeface="ＭＳ Ｐゴシック" panose="020B0600070205080204" pitchFamily="50" charset="-128"/>
              </a:rPr>
              <a:t>PR</a:t>
            </a:r>
            <a:r>
              <a:rPr lang="ja-JP" altLang="en-US" sz="900" dirty="0" smtClean="0">
                <a:latin typeface="Meiryo UI" panose="020B0604030504040204" pitchFamily="50" charset="-128"/>
                <a:ea typeface="Meiryo UI" panose="020B0604030504040204" pitchFamily="50" charset="-128"/>
                <a:cs typeface="ＭＳ Ｐゴシック" panose="020B0600070205080204" pitchFamily="50" charset="-128"/>
              </a:rPr>
              <a:t>の継</a:t>
            </a:r>
            <a:endParaRPr lang="en-US" altLang="ja-JP" sz="900" dirty="0" smtClean="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900" dirty="0" smtClean="0">
                <a:latin typeface="Meiryo UI" panose="020B0604030504040204" pitchFamily="50" charset="-128"/>
                <a:ea typeface="Meiryo UI" panose="020B0604030504040204" pitchFamily="50" charset="-128"/>
                <a:cs typeface="ＭＳ Ｐゴシック" panose="020B0600070205080204" pitchFamily="50" charset="-128"/>
              </a:rPr>
              <a:t>続、魅力的なミュージアム</a:t>
            </a:r>
            <a:endParaRPr lang="en-US" altLang="ja-JP" sz="900" dirty="0" smtClean="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900" dirty="0" smtClean="0">
                <a:latin typeface="Meiryo UI" panose="020B0604030504040204" pitchFamily="50" charset="-128"/>
                <a:ea typeface="Meiryo UI" panose="020B0604030504040204" pitchFamily="50" charset="-128"/>
                <a:cs typeface="ＭＳ Ｐゴシック" panose="020B0600070205080204" pitchFamily="50" charset="-128"/>
              </a:rPr>
              <a:t>グッズの作成・充実</a:t>
            </a:r>
            <a:endParaRPr lang="en-US" altLang="ja-JP" sz="900" dirty="0" smtClean="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smtClean="0">
                <a:latin typeface="Meiryo UI" panose="020B0604030504040204" pitchFamily="50" charset="-128"/>
                <a:ea typeface="Meiryo UI" panose="020B0604030504040204" pitchFamily="50" charset="-128"/>
                <a:cs typeface="ＭＳ Ｐゴシック" panose="020B0600070205080204" pitchFamily="50" charset="-128"/>
              </a:rPr>
              <a:t>・運営コスト抑制の継続</a:t>
            </a:r>
            <a:endParaRPr lang="en-US" altLang="ja-JP" sz="900" dirty="0" smtClean="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endParaRPr lang="en-US" altLang="ja-JP" sz="6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〇目標（</a:t>
            </a:r>
            <a:r>
              <a:rPr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R</a:t>
            </a:r>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６</a:t>
            </a:r>
            <a:r>
              <a:rPr lang="ja-JP" altLang="en-US" sz="900" dirty="0" smtClean="0">
                <a:latin typeface="Meiryo UI" panose="020B0604030504040204" pitchFamily="50" charset="-128"/>
                <a:ea typeface="Meiryo UI" panose="020B0604030504040204" pitchFamily="50" charset="-128"/>
                <a:cs typeface="ＭＳ Ｐゴシック" panose="020B0600070205080204" pitchFamily="50" charset="-128"/>
              </a:rPr>
              <a:t>）</a:t>
            </a:r>
            <a:endParaRPr lang="en-US" altLang="ja-JP" sz="900" dirty="0" smtClean="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平和寄附金</a:t>
            </a:r>
            <a:r>
              <a:rPr lang="ja-JP" altLang="en-US" sz="900" dirty="0" smtClean="0">
                <a:latin typeface="Meiryo UI" panose="020B0604030504040204" pitchFamily="50" charset="-128"/>
                <a:ea typeface="Meiryo UI" panose="020B0604030504040204" pitchFamily="50" charset="-128"/>
                <a:cs typeface="ＭＳ Ｐゴシック" panose="020B0600070205080204" pitchFamily="50" charset="-128"/>
              </a:rPr>
              <a:t>収入</a:t>
            </a:r>
            <a:endParaRPr lang="en-US" altLang="ja-JP" sz="900" dirty="0" smtClean="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smtClean="0">
                <a:latin typeface="Meiryo UI" panose="020B0604030504040204" pitchFamily="50" charset="-128"/>
                <a:ea typeface="Meiryo UI" panose="020B0604030504040204" pitchFamily="50" charset="-128"/>
                <a:cs typeface="ＭＳ Ｐゴシック" panose="020B0600070205080204" pitchFamily="50" charset="-128"/>
              </a:rPr>
              <a:t>：</a:t>
            </a:r>
            <a:r>
              <a:rPr lang="en-US" altLang="ja-JP" sz="900" dirty="0" smtClean="0">
                <a:latin typeface="Meiryo UI" panose="020B0604030504040204" pitchFamily="50" charset="-128"/>
                <a:ea typeface="Meiryo UI" panose="020B0604030504040204" pitchFamily="50" charset="-128"/>
                <a:cs typeface="ＭＳ Ｐゴシック" panose="020B0600070205080204" pitchFamily="50" charset="-128"/>
              </a:rPr>
              <a:t>1,155</a:t>
            </a:r>
            <a:r>
              <a:rPr lang="ja-JP" altLang="en-US" sz="900" dirty="0" smtClean="0">
                <a:latin typeface="Meiryo UI" panose="020B0604030504040204" pitchFamily="50" charset="-128"/>
                <a:ea typeface="Meiryo UI" panose="020B0604030504040204" pitchFamily="50" charset="-128"/>
                <a:cs typeface="ＭＳ Ｐゴシック" panose="020B0600070205080204" pitchFamily="50" charset="-128"/>
              </a:rPr>
              <a:t>千円</a:t>
            </a:r>
            <a:endParaRPr lang="en-US" altLang="ja-JP" sz="900" dirty="0" smtClean="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smtClean="0">
                <a:latin typeface="Meiryo UI" panose="020B0604030504040204" pitchFamily="50" charset="-128"/>
                <a:ea typeface="Meiryo UI" panose="020B0604030504040204" pitchFamily="50" charset="-128"/>
                <a:cs typeface="ＭＳ Ｐゴシック" panose="020B0600070205080204" pitchFamily="50" charset="-128"/>
              </a:rPr>
              <a:t>入館者</a:t>
            </a:r>
            <a:r>
              <a:rPr lang="en-US" altLang="ja-JP" sz="900" dirty="0" smtClean="0">
                <a:latin typeface="Meiryo UI" panose="020B0604030504040204" pitchFamily="50" charset="-128"/>
                <a:ea typeface="Meiryo UI" panose="020B0604030504040204" pitchFamily="50" charset="-128"/>
                <a:cs typeface="ＭＳ Ｐゴシック" panose="020B0600070205080204" pitchFamily="50" charset="-128"/>
              </a:rPr>
              <a:t>1</a:t>
            </a:r>
            <a:r>
              <a:rPr lang="ja-JP" altLang="en-US" sz="900" dirty="0" smtClean="0">
                <a:latin typeface="Meiryo UI" panose="020B0604030504040204" pitchFamily="50" charset="-128"/>
                <a:ea typeface="Meiryo UI" panose="020B0604030504040204" pitchFamily="50" charset="-128"/>
                <a:cs typeface="ＭＳ Ｐゴシック" panose="020B0600070205080204" pitchFamily="50" charset="-128"/>
              </a:rPr>
              <a:t>人あたりの事業費</a:t>
            </a:r>
            <a:endParaRPr lang="en-US" altLang="ja-JP" sz="900" dirty="0" smtClean="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a:t>
            </a:r>
            <a:r>
              <a:rPr lang="en-US" altLang="ja-JP" sz="900" dirty="0" smtClean="0">
                <a:latin typeface="Meiryo UI" panose="020B0604030504040204" pitchFamily="50" charset="-128"/>
                <a:ea typeface="Meiryo UI" panose="020B0604030504040204" pitchFamily="50" charset="-128"/>
                <a:cs typeface="ＭＳ Ｐゴシック" panose="020B0600070205080204" pitchFamily="50" charset="-128"/>
              </a:rPr>
              <a:t>1250</a:t>
            </a:r>
            <a:r>
              <a:rPr lang="ja-JP" altLang="en-US" sz="900" dirty="0" smtClean="0">
                <a:latin typeface="Meiryo UI" panose="020B0604030504040204" pitchFamily="50" charset="-128"/>
                <a:ea typeface="Meiryo UI" panose="020B0604030504040204" pitchFamily="50" charset="-128"/>
                <a:cs typeface="ＭＳ Ｐゴシック" panose="020B0600070205080204" pitchFamily="50" charset="-128"/>
              </a:rPr>
              <a:t>円</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endParaRPr lang="en-US" altLang="ja-JP" sz="6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endParaRPr lang="en-US" altLang="ja-JP" sz="600" dirty="0">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18" name="角丸四角形 77">
            <a:extLst>
              <a:ext uri="{FF2B5EF4-FFF2-40B4-BE49-F238E27FC236}">
                <a16:creationId xmlns:a16="http://schemas.microsoft.com/office/drawing/2014/main" id="{FCAFA245-7681-44B1-A978-3C5C165AFCC8}"/>
              </a:ext>
            </a:extLst>
          </p:cNvPr>
          <p:cNvSpPr/>
          <p:nvPr/>
        </p:nvSpPr>
        <p:spPr>
          <a:xfrm>
            <a:off x="6639539" y="4072684"/>
            <a:ext cx="1504013" cy="2018564"/>
          </a:xfrm>
          <a:prstGeom prst="roundRect">
            <a:avLst/>
          </a:prstGeom>
          <a:solidFill>
            <a:schemeClr val="bg1"/>
          </a:solidFill>
          <a:ln w="6350" cap="flat" cmpd="sng" algn="ctr">
            <a:solidFill>
              <a:sysClr val="windowText" lastClr="000000"/>
            </a:solidFill>
            <a:prstDash val="solid"/>
          </a:ln>
          <a:effectLst/>
        </p:spPr>
        <p:txBody>
          <a:bodyPr rot="0" spcFirstLastPara="0" vert="horz" wrap="square" lIns="36000" tIns="45720" rIns="36000" bIns="45720" numCol="1" spcCol="0" rtlCol="0" fromWordArt="0" anchor="t" anchorCtr="0" forceAA="0" compatLnSpc="1">
            <a:prstTxWarp prst="textNoShape">
              <a:avLst/>
            </a:prstTxWarp>
            <a:noAutofit/>
          </a:bodyPr>
          <a:lstStyle/>
          <a:p>
            <a:pPr marL="190500" indent="-190500" algn="ctr"/>
            <a:r>
              <a:rPr lang="ja-JP" altLang="en-US" sz="900" b="1" dirty="0">
                <a:latin typeface="Meiryo UI" panose="020B0604030504040204" pitchFamily="50" charset="-128"/>
                <a:ea typeface="Meiryo UI" panose="020B0604030504040204" pitchFamily="50" charset="-128"/>
                <a:cs typeface="ＭＳ Ｐゴシック" panose="020B0600070205080204" pitchFamily="50" charset="-128"/>
              </a:rPr>
              <a:t>⑤平和ミュージアム、</a:t>
            </a:r>
            <a:endParaRPr lang="en-US" altLang="ja-JP" sz="900" b="1"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lgn="ctr"/>
            <a:r>
              <a:rPr lang="ja-JP" altLang="en-US" sz="900" b="1" dirty="0">
                <a:latin typeface="Meiryo UI" panose="020B0604030504040204" pitchFamily="50" charset="-128"/>
                <a:ea typeface="Meiryo UI" panose="020B0604030504040204" pitchFamily="50" charset="-128"/>
                <a:cs typeface="ＭＳ Ｐゴシック" panose="020B0600070205080204" pitchFamily="50" charset="-128"/>
              </a:rPr>
              <a:t>資料館機能の強化</a:t>
            </a:r>
            <a:endParaRPr lang="en-US" altLang="ja-JP" sz="900" b="1"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lgn="ctr"/>
            <a:endParaRPr lang="en-US" altLang="ja-JP" sz="900" b="1"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〇博物館機能の強化</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・インターネット博物館を視</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　野に入れ、調査・研究の</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　専門性の</a:t>
            </a:r>
            <a:r>
              <a:rPr lang="ja-JP" altLang="en-US" sz="900" dirty="0" smtClean="0">
                <a:latin typeface="Meiryo UI" panose="020B0604030504040204" pitchFamily="50" charset="-128"/>
                <a:ea typeface="Meiryo UI" panose="020B0604030504040204" pitchFamily="50" charset="-128"/>
                <a:cs typeface="ＭＳ Ｐゴシック" panose="020B0600070205080204" pitchFamily="50" charset="-128"/>
              </a:rPr>
              <a:t>高度化</a:t>
            </a:r>
            <a:endParaRPr lang="en-US" altLang="ja-JP" sz="900" dirty="0" smtClean="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endParaRPr lang="en-US" altLang="ja-JP" sz="6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〇他団体との連携</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・「日本平和博物館会議」</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　のメンバーとしての活動や、</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　国内外の関係他機関との</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　連携の強化</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19" name="角丸四角形 77">
            <a:extLst>
              <a:ext uri="{FF2B5EF4-FFF2-40B4-BE49-F238E27FC236}">
                <a16:creationId xmlns:a16="http://schemas.microsoft.com/office/drawing/2014/main" id="{E3EA4E55-3A89-41F2-8FF9-DC125F1E3BB2}"/>
              </a:ext>
            </a:extLst>
          </p:cNvPr>
          <p:cNvSpPr/>
          <p:nvPr/>
        </p:nvSpPr>
        <p:spPr>
          <a:xfrm>
            <a:off x="8152579" y="4062414"/>
            <a:ext cx="1301839" cy="2028834"/>
          </a:xfrm>
          <a:prstGeom prst="roundRect">
            <a:avLst/>
          </a:prstGeom>
          <a:solidFill>
            <a:schemeClr val="bg1"/>
          </a:solidFill>
          <a:ln w="6350" cap="flat" cmpd="sng" algn="ctr">
            <a:solidFill>
              <a:sysClr val="windowText" lastClr="000000"/>
            </a:solidFill>
            <a:prstDash val="solid"/>
          </a:ln>
          <a:effectLst/>
        </p:spPr>
        <p:txBody>
          <a:bodyPr rot="0" spcFirstLastPara="0" vert="horz" wrap="square" lIns="36000" tIns="45720" rIns="36000" bIns="45720" numCol="1" spcCol="0" rtlCol="0" fromWordArt="0" anchor="t" anchorCtr="0" forceAA="0" compatLnSpc="1">
            <a:prstTxWarp prst="textNoShape">
              <a:avLst/>
            </a:prstTxWarp>
            <a:noAutofit/>
          </a:bodyPr>
          <a:lstStyle/>
          <a:p>
            <a:pPr marL="190500" indent="-190500" algn="ctr"/>
            <a:r>
              <a:rPr lang="ja-JP" altLang="en-US" sz="900" b="1" dirty="0">
                <a:latin typeface="Meiryo UI" panose="020B0604030504040204" pitchFamily="50" charset="-128"/>
                <a:ea typeface="Meiryo UI" panose="020B0604030504040204" pitchFamily="50" charset="-128"/>
                <a:cs typeface="ＭＳ Ｐゴシック" panose="020B0600070205080204" pitchFamily="50" charset="-128"/>
              </a:rPr>
              <a:t>⑥施設の安全性・</a:t>
            </a:r>
            <a:endParaRPr lang="en-US" altLang="ja-JP" sz="900" b="1"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lgn="ctr"/>
            <a:r>
              <a:rPr lang="ja-JP" altLang="en-US" sz="900" b="1" dirty="0">
                <a:latin typeface="Meiryo UI" panose="020B0604030504040204" pitchFamily="50" charset="-128"/>
                <a:ea typeface="Meiryo UI" panose="020B0604030504040204" pitchFamily="50" charset="-128"/>
                <a:cs typeface="ＭＳ Ｐゴシック" panose="020B0600070205080204" pitchFamily="50" charset="-128"/>
              </a:rPr>
              <a:t>快適性の確保</a:t>
            </a:r>
            <a:endParaRPr lang="en-US" altLang="ja-JP" sz="900" b="1"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lgn="ctr"/>
            <a:endParaRPr lang="en-US" altLang="ja-JP" sz="900" b="1"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〇工事の実施</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・平成</a:t>
            </a:r>
            <a:r>
              <a:rPr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29</a:t>
            </a:r>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年度より長期</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　修繕計画に基づき、</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　防犯設備、照明設備</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　空調、トイレ、配管等</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　の工事を実施</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・来館者の安全性・快</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marL="190500" indent="-190500"/>
            <a:r>
              <a:rPr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　適性の確保に努める</a:t>
            </a:r>
            <a:endParaRPr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21" name="下矢印 20"/>
          <p:cNvSpPr/>
          <p:nvPr/>
        </p:nvSpPr>
        <p:spPr>
          <a:xfrm>
            <a:off x="2576736" y="2244419"/>
            <a:ext cx="115178" cy="146687"/>
          </a:xfrm>
          <a:prstGeom prst="downArrow">
            <a:avLst/>
          </a:prstGeom>
          <a:solidFill>
            <a:srgbClr val="FF0000"/>
          </a:solidFill>
          <a:ln w="635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90500" indent="-190500" algn="ctr">
              <a:spcAft>
                <a:spcPts val="0"/>
              </a:spcAft>
            </a:pPr>
            <a:endParaRPr kumimoji="1" lang="ja-JP" altLang="en-US" sz="1100"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42" name="角丸四角形 41"/>
          <p:cNvSpPr/>
          <p:nvPr/>
        </p:nvSpPr>
        <p:spPr>
          <a:xfrm>
            <a:off x="437372" y="3835094"/>
            <a:ext cx="2233675" cy="316494"/>
          </a:xfrm>
          <a:prstGeom prst="roundRect">
            <a:avLst/>
          </a:prstGeom>
          <a:solidFill>
            <a:srgbClr val="FF0000"/>
          </a:solidFill>
          <a:ln w="635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90500" indent="-190500" algn="ctr"/>
            <a:r>
              <a:rPr lang="ja-JP" altLang="en-US" sz="1100"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６つの基本方針及び目標</a:t>
            </a:r>
          </a:p>
        </p:txBody>
      </p:sp>
      <p:sp>
        <p:nvSpPr>
          <p:cNvPr id="23" name="角丸四角形 22"/>
          <p:cNvSpPr/>
          <p:nvPr/>
        </p:nvSpPr>
        <p:spPr>
          <a:xfrm>
            <a:off x="431331" y="6340893"/>
            <a:ext cx="9058706" cy="328829"/>
          </a:xfrm>
          <a:prstGeom prst="roundRect">
            <a:avLst/>
          </a:prstGeom>
          <a:solidFill>
            <a:schemeClr val="bg1"/>
          </a:solidFill>
          <a:ln w="635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90500" indent="-190500"/>
            <a:r>
              <a:rPr lang="ja-JP" altLang="en-US" sz="1000" dirty="0">
                <a:latin typeface="Meiryo UI" panose="020B0604030504040204" pitchFamily="50" charset="-128"/>
                <a:ea typeface="Meiryo UI" panose="020B0604030504040204" pitchFamily="50" charset="-128"/>
                <a:cs typeface="ＭＳ Ｐゴシック" panose="020B0600070205080204" pitchFamily="50" charset="-128"/>
              </a:rPr>
              <a:t>　　　計画の進捗管理については、毎年度、理事会及び評議員会に本計画に基づく取組状況を報告し、計画実施の到達度を評価する。</a:t>
            </a:r>
            <a:endParaRPr lang="en-US" altLang="ja-JP" sz="1000" dirty="0">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27" name="角丸四角形 26"/>
          <p:cNvSpPr/>
          <p:nvPr/>
        </p:nvSpPr>
        <p:spPr>
          <a:xfrm>
            <a:off x="437372" y="6057824"/>
            <a:ext cx="2233675" cy="316494"/>
          </a:xfrm>
          <a:prstGeom prst="roundRect">
            <a:avLst/>
          </a:prstGeom>
          <a:solidFill>
            <a:srgbClr val="FF0000"/>
          </a:solidFill>
          <a:ln w="635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90500" indent="-190500" algn="ctr"/>
            <a:r>
              <a:rPr lang="ja-JP" altLang="en-US" sz="1100"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計画</a:t>
            </a:r>
            <a:r>
              <a:rPr lang="ja-JP" altLang="en-US" sz="110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の進捗管理</a:t>
            </a:r>
            <a:endParaRPr lang="ja-JP" altLang="en-US" sz="1100"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26" name="正方形/長方形 25"/>
          <p:cNvSpPr>
            <a:spLocks noChangeArrowheads="1"/>
          </p:cNvSpPr>
          <p:nvPr/>
        </p:nvSpPr>
        <p:spPr bwMode="auto">
          <a:xfrm>
            <a:off x="8409384" y="116631"/>
            <a:ext cx="1296144" cy="288033"/>
          </a:xfrm>
          <a:prstGeom prst="rect">
            <a:avLst/>
          </a:prstGeom>
          <a:solidFill>
            <a:srgbClr val="002060"/>
          </a:solidFill>
          <a:ln w="12700" algn="ctr">
            <a:solidFill>
              <a:srgbClr val="000000"/>
            </a:solidFill>
            <a:miter lim="800000"/>
            <a:headEnd/>
            <a:tailEnd/>
          </a:ln>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400" b="1" i="0" u="none" strike="noStrike" baseline="0" dirty="0" smtClean="0">
                <a:solidFill>
                  <a:srgbClr val="FFFFFF"/>
                </a:solidFill>
                <a:latin typeface="Meiryo UI"/>
                <a:ea typeface="Meiryo UI"/>
                <a:cs typeface="+mn-cs"/>
              </a:rPr>
              <a:t>資料</a:t>
            </a:r>
            <a:r>
              <a:rPr lang="ja-JP" altLang="en-US" sz="1400" b="1" dirty="0">
                <a:solidFill>
                  <a:srgbClr val="FFFFFF"/>
                </a:solidFill>
                <a:latin typeface="Meiryo UI"/>
                <a:ea typeface="Meiryo UI"/>
              </a:rPr>
              <a:t>１</a:t>
            </a:r>
            <a:endParaRPr lang="ja-JP" altLang="en-US" sz="1200" b="0" i="0" u="none" strike="noStrike" baseline="0" dirty="0">
              <a:solidFill>
                <a:srgbClr val="000000"/>
              </a:solidFill>
              <a:latin typeface="Times New Roman"/>
              <a:ea typeface="Meiryo UI"/>
              <a:cs typeface="Times New Roman"/>
            </a:endParaRPr>
          </a:p>
        </p:txBody>
      </p:sp>
    </p:spTree>
    <p:extLst>
      <p:ext uri="{BB962C8B-B14F-4D97-AF65-F5344CB8AC3E}">
        <p14:creationId xmlns:p14="http://schemas.microsoft.com/office/powerpoint/2010/main" val="123004620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0000"/>
        </a:solidFill>
        <a:ln w="6350" cap="flat" cmpd="sng" algn="ctr">
          <a:solidFill>
            <a:sysClr val="windowText" lastClr="000000"/>
          </a:solidFill>
          <a:prstDash val="solid"/>
        </a:ln>
        <a:effectLst/>
      </a:spPr>
      <a:bodyPr rot="0" spcFirstLastPara="0" vert="horz" wrap="square" lIns="91440" tIns="45720" rIns="91440" bIns="45720" numCol="1" spcCol="0" rtlCol="0" fromWordArt="0" anchor="ctr" anchorCtr="0" forceAA="0" compatLnSpc="1">
        <a:prstTxWarp prst="textNoShape">
          <a:avLst/>
        </a:prstTxWarp>
        <a:noAutofit/>
      </a:bodyPr>
      <a:lstStyle>
        <a:defPPr marL="190500" indent="-190500" algn="ctr">
          <a:spcAft>
            <a:spcPts val="0"/>
          </a:spcAft>
          <a:defRPr kumimoji="1" sz="1100"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229</Words>
  <Application>Microsoft Office PowerPoint</Application>
  <PresentationFormat>A4 210 x 297 mm</PresentationFormat>
  <Paragraphs>122</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游ゴシック</vt:lpstr>
      <vt:lpstr>Arial</vt:lpstr>
      <vt:lpstr>Calibri</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2020-03-09T08:11:45Z</dcterms:created>
  <dcterms:modified xsi:type="dcterms:W3CDTF">2020-03-09T08:12:41Z</dcterms:modified>
</cp:coreProperties>
</file>