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trictFirstAndLastChars="0" saveSubsetFonts="1">
  <p:sldMasterIdLst>
    <p:sldMasterId id="2147484931" r:id="rId1"/>
  </p:sldMasterIdLst>
  <p:notesMasterIdLst>
    <p:notesMasterId r:id="rId3"/>
  </p:notesMasterIdLst>
  <p:handoutMasterIdLst>
    <p:handoutMasterId r:id="rId4"/>
  </p:handoutMasterIdLst>
  <p:sldIdLst>
    <p:sldId id="744" r:id="rId2"/>
  </p:sldIdLst>
  <p:sldSz cx="10691813" cy="15119350"/>
  <p:notesSz cx="6646863" cy="9777413"/>
  <p:defaultTextStyle>
    <a:defPPr>
      <a:defRPr lang="ja-JP"/>
    </a:defPPr>
    <a:lvl1pPr marL="0" algn="l" defTabSz="1053480" rtl="0" eaLnBrk="1" latinLnBrk="0" hangingPunct="1">
      <a:defRPr kumimoji="1" sz="2074" kern="1200">
        <a:solidFill>
          <a:schemeClr val="tx1"/>
        </a:solidFill>
        <a:latin typeface="+mn-lt"/>
        <a:ea typeface="+mn-ea"/>
        <a:cs typeface="+mn-cs"/>
      </a:defRPr>
    </a:lvl1pPr>
    <a:lvl2pPr marL="526740" algn="l" defTabSz="1053480" rtl="0" eaLnBrk="1" latinLnBrk="0" hangingPunct="1">
      <a:defRPr kumimoji="1" sz="2074" kern="1200">
        <a:solidFill>
          <a:schemeClr val="tx1"/>
        </a:solidFill>
        <a:latin typeface="+mn-lt"/>
        <a:ea typeface="+mn-ea"/>
        <a:cs typeface="+mn-cs"/>
      </a:defRPr>
    </a:lvl2pPr>
    <a:lvl3pPr marL="1053480" algn="l" defTabSz="1053480" rtl="0" eaLnBrk="1" latinLnBrk="0" hangingPunct="1">
      <a:defRPr kumimoji="1" sz="2074" kern="1200">
        <a:solidFill>
          <a:schemeClr val="tx1"/>
        </a:solidFill>
        <a:latin typeface="+mn-lt"/>
        <a:ea typeface="+mn-ea"/>
        <a:cs typeface="+mn-cs"/>
      </a:defRPr>
    </a:lvl3pPr>
    <a:lvl4pPr marL="1580220" algn="l" defTabSz="1053480" rtl="0" eaLnBrk="1" latinLnBrk="0" hangingPunct="1">
      <a:defRPr kumimoji="1" sz="2074" kern="1200">
        <a:solidFill>
          <a:schemeClr val="tx1"/>
        </a:solidFill>
        <a:latin typeface="+mn-lt"/>
        <a:ea typeface="+mn-ea"/>
        <a:cs typeface="+mn-cs"/>
      </a:defRPr>
    </a:lvl4pPr>
    <a:lvl5pPr marL="2106960" algn="l" defTabSz="1053480" rtl="0" eaLnBrk="1" latinLnBrk="0" hangingPunct="1">
      <a:defRPr kumimoji="1" sz="2074" kern="1200">
        <a:solidFill>
          <a:schemeClr val="tx1"/>
        </a:solidFill>
        <a:latin typeface="+mn-lt"/>
        <a:ea typeface="+mn-ea"/>
        <a:cs typeface="+mn-cs"/>
      </a:defRPr>
    </a:lvl5pPr>
    <a:lvl6pPr marL="2633701" algn="l" defTabSz="1053480" rtl="0" eaLnBrk="1" latinLnBrk="0" hangingPunct="1">
      <a:defRPr kumimoji="1" sz="2074" kern="1200">
        <a:solidFill>
          <a:schemeClr val="tx1"/>
        </a:solidFill>
        <a:latin typeface="+mn-lt"/>
        <a:ea typeface="+mn-ea"/>
        <a:cs typeface="+mn-cs"/>
      </a:defRPr>
    </a:lvl6pPr>
    <a:lvl7pPr marL="3160441" algn="l" defTabSz="1053480" rtl="0" eaLnBrk="1" latinLnBrk="0" hangingPunct="1">
      <a:defRPr kumimoji="1" sz="2074" kern="1200">
        <a:solidFill>
          <a:schemeClr val="tx1"/>
        </a:solidFill>
        <a:latin typeface="+mn-lt"/>
        <a:ea typeface="+mn-ea"/>
        <a:cs typeface="+mn-cs"/>
      </a:defRPr>
    </a:lvl7pPr>
    <a:lvl8pPr marL="3687181" algn="l" defTabSz="1053480" rtl="0" eaLnBrk="1" latinLnBrk="0" hangingPunct="1">
      <a:defRPr kumimoji="1" sz="2074" kern="1200">
        <a:solidFill>
          <a:schemeClr val="tx1"/>
        </a:solidFill>
        <a:latin typeface="+mn-lt"/>
        <a:ea typeface="+mn-ea"/>
        <a:cs typeface="+mn-cs"/>
      </a:defRPr>
    </a:lvl8pPr>
    <a:lvl9pPr marL="4213921" algn="l" defTabSz="1053480" rtl="0" eaLnBrk="1" latinLnBrk="0" hangingPunct="1">
      <a:defRPr kumimoji="1" sz="2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8" userDrawn="1">
          <p15:clr>
            <a:srgbClr val="A4A3A4"/>
          </p15:clr>
        </p15:guide>
        <p15:guide id="4" pos="88" userDrawn="1">
          <p15:clr>
            <a:srgbClr val="A4A3A4"/>
          </p15:clr>
        </p15:guide>
        <p15:guide id="5" pos="6647" userDrawn="1">
          <p15:clr>
            <a:srgbClr val="A4A3A4"/>
          </p15:clr>
        </p15:guide>
        <p15:guide id="10" orient="horz" pos="9422" userDrawn="1">
          <p15:clr>
            <a:srgbClr val="A4A3A4"/>
          </p15:clr>
        </p15:guide>
        <p15:guide id="13" orient="horz" pos="102" userDrawn="1">
          <p15:clr>
            <a:srgbClr val="A4A3A4"/>
          </p15:clr>
        </p15:guide>
        <p15:guide id="14" pos="136" userDrawn="1">
          <p15:clr>
            <a:srgbClr val="A4A3A4"/>
          </p15:clr>
        </p15:guide>
        <p15:guide id="15" pos="6599" userDrawn="1">
          <p15:clr>
            <a:srgbClr val="A4A3A4"/>
          </p15:clr>
        </p15:guide>
        <p15:guide id="16" pos="3343" userDrawn="1">
          <p15:clr>
            <a:srgbClr val="A4A3A4"/>
          </p15:clr>
        </p15:guide>
        <p15:guide id="17" pos="3392" userDrawn="1">
          <p15:clr>
            <a:srgbClr val="A4A3A4"/>
          </p15:clr>
        </p15:guide>
        <p15:guide id="18" pos="192" userDrawn="1">
          <p15:clr>
            <a:srgbClr val="A4A3A4"/>
          </p15:clr>
        </p15:guide>
        <p15:guide id="19" pos="6543" userDrawn="1">
          <p15:clr>
            <a:srgbClr val="A4A3A4"/>
          </p15:clr>
        </p15:guide>
      </p15:sldGuideLst>
    </p:ext>
    <p:ext uri="{2D200454-40CA-4A62-9FC3-DE9A4176ACB9}">
      <p15:notesGuideLst xmlns:p15="http://schemas.microsoft.com/office/powerpoint/2012/main">
        <p15:guide id="1" orient="horz" pos="3079" userDrawn="1">
          <p15:clr>
            <a:srgbClr val="A4A3A4"/>
          </p15:clr>
        </p15:guide>
        <p15:guide id="2" pos="209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3792"/>
    <a:srgbClr val="50ADE5"/>
    <a:srgbClr val="3871C1"/>
    <a:srgbClr val="F1CF00"/>
    <a:srgbClr val="FFCC66"/>
    <a:srgbClr val="782F9A"/>
    <a:srgbClr val="DA1259"/>
    <a:srgbClr val="F14624"/>
    <a:srgbClr val="F9A72B"/>
    <a:srgbClr val="F03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86396" autoAdjust="0"/>
  </p:normalViewPr>
  <p:slideViewPr>
    <p:cSldViewPr>
      <p:cViewPr>
        <p:scale>
          <a:sx n="75" d="100"/>
          <a:sy n="75" d="100"/>
        </p:scale>
        <p:origin x="912" y="54"/>
      </p:cViewPr>
      <p:guideLst>
        <p:guide orient="horz" pos="4762"/>
        <p:guide pos="3368"/>
        <p:guide pos="88"/>
        <p:guide pos="6647"/>
        <p:guide orient="horz" pos="9422"/>
        <p:guide orient="horz" pos="102"/>
        <p:guide pos="136"/>
        <p:guide pos="6599"/>
        <p:guide pos="3343"/>
        <p:guide pos="3392"/>
        <p:guide pos="192"/>
        <p:guide pos="6543"/>
      </p:guideLst>
    </p:cSldViewPr>
  </p:slideViewPr>
  <p:outlineViewPr>
    <p:cViewPr>
      <p:scale>
        <a:sx n="33" d="100"/>
        <a:sy n="33" d="100"/>
      </p:scale>
      <p:origin x="0" y="91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52" y="90"/>
      </p:cViewPr>
      <p:guideLst>
        <p:guide orient="horz" pos="3079"/>
        <p:guide pos="209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880101" cy="490354"/>
          </a:xfrm>
          <a:prstGeom prst="rect">
            <a:avLst/>
          </a:prstGeom>
        </p:spPr>
        <p:txBody>
          <a:bodyPr vert="horz" lIns="89659" tIns="44829" rIns="89659" bIns="4482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216" y="4"/>
            <a:ext cx="2880101" cy="490354"/>
          </a:xfrm>
          <a:prstGeom prst="rect">
            <a:avLst/>
          </a:prstGeom>
        </p:spPr>
        <p:txBody>
          <a:bodyPr vert="horz" lIns="89659" tIns="44829" rIns="89659" bIns="44829" rtlCol="0"/>
          <a:lstStyle>
            <a:lvl1pPr algn="r">
              <a:defRPr sz="1200"/>
            </a:lvl1pPr>
          </a:lstStyle>
          <a:p>
            <a:fld id="{DA14A19B-F38C-4732-B464-A1B04D3B2AC0}" type="datetimeFigureOut">
              <a:rPr kumimoji="1" lang="ja-JP" altLang="en-US" smtClean="0"/>
              <a:t>2020/2/25</a:t>
            </a:fld>
            <a:endParaRPr kumimoji="1" lang="ja-JP" altLang="en-US"/>
          </a:p>
        </p:txBody>
      </p:sp>
      <p:sp>
        <p:nvSpPr>
          <p:cNvPr id="4" name="フッター プレースホルダー 3"/>
          <p:cNvSpPr>
            <a:spLocks noGrp="1"/>
          </p:cNvSpPr>
          <p:nvPr>
            <p:ph type="ftr" sz="quarter" idx="2"/>
          </p:nvPr>
        </p:nvSpPr>
        <p:spPr>
          <a:xfrm>
            <a:off x="3" y="9287062"/>
            <a:ext cx="2880101" cy="490354"/>
          </a:xfrm>
          <a:prstGeom prst="rect">
            <a:avLst/>
          </a:prstGeom>
        </p:spPr>
        <p:txBody>
          <a:bodyPr vert="horz" lIns="89659" tIns="44829" rIns="89659" bIns="4482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216" y="9287062"/>
            <a:ext cx="2880101" cy="490354"/>
          </a:xfrm>
          <a:prstGeom prst="rect">
            <a:avLst/>
          </a:prstGeom>
        </p:spPr>
        <p:txBody>
          <a:bodyPr vert="horz" lIns="89659" tIns="44829" rIns="89659" bIns="44829" rtlCol="0" anchor="b"/>
          <a:lstStyle>
            <a:lvl1pPr algn="r">
              <a:defRPr sz="1200"/>
            </a:lvl1pPr>
          </a:lstStyle>
          <a:p>
            <a:fld id="{86426332-852A-496F-9FC9-1979E098882E}" type="slidenum">
              <a:rPr kumimoji="1" lang="ja-JP" altLang="en-US" smtClean="0"/>
              <a:t>‹#›</a:t>
            </a:fld>
            <a:endParaRPr kumimoji="1" lang="ja-JP" altLang="en-US"/>
          </a:p>
        </p:txBody>
      </p:sp>
    </p:spTree>
    <p:extLst>
      <p:ext uri="{BB962C8B-B14F-4D97-AF65-F5344CB8AC3E}">
        <p14:creationId xmlns:p14="http://schemas.microsoft.com/office/powerpoint/2010/main" val="29096113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3"/>
            <a:ext cx="2880308" cy="488871"/>
          </a:xfrm>
          <a:prstGeom prst="rect">
            <a:avLst/>
          </a:prstGeom>
        </p:spPr>
        <p:txBody>
          <a:bodyPr vert="horz" lIns="90419" tIns="45210" rIns="90419" bIns="452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24" y="3"/>
            <a:ext cx="2880308" cy="488871"/>
          </a:xfrm>
          <a:prstGeom prst="rect">
            <a:avLst/>
          </a:prstGeom>
        </p:spPr>
        <p:txBody>
          <a:bodyPr vert="horz" lIns="90419" tIns="45210" rIns="90419" bIns="45210" rtlCol="0"/>
          <a:lstStyle>
            <a:lvl1pPr algn="r">
              <a:defRPr sz="1200"/>
            </a:lvl1pPr>
          </a:lstStyle>
          <a:p>
            <a:fld id="{9B530CDD-FBFA-4D6C-B0F4-B771D92002ED}" type="datetimeFigureOut">
              <a:rPr kumimoji="1" lang="ja-JP" altLang="en-US" smtClean="0"/>
              <a:pPr/>
              <a:t>2020/2/25</a:t>
            </a:fld>
            <a:endParaRPr kumimoji="1" lang="ja-JP" altLang="en-US"/>
          </a:p>
        </p:txBody>
      </p:sp>
      <p:sp>
        <p:nvSpPr>
          <p:cNvPr id="4" name="スライド イメージ プレースホルダー 3"/>
          <p:cNvSpPr>
            <a:spLocks noGrp="1" noRot="1" noChangeAspect="1"/>
          </p:cNvSpPr>
          <p:nvPr>
            <p:ph type="sldImg" idx="2"/>
          </p:nvPr>
        </p:nvSpPr>
        <p:spPr>
          <a:xfrm>
            <a:off x="2027238" y="731838"/>
            <a:ext cx="2592387" cy="3668712"/>
          </a:xfrm>
          <a:prstGeom prst="rect">
            <a:avLst/>
          </a:prstGeom>
          <a:noFill/>
          <a:ln w="12700">
            <a:solidFill>
              <a:prstClr val="black"/>
            </a:solidFill>
          </a:ln>
        </p:spPr>
        <p:txBody>
          <a:bodyPr vert="horz" lIns="90419" tIns="45210" rIns="90419" bIns="45210" rtlCol="0" anchor="ctr"/>
          <a:lstStyle/>
          <a:p>
            <a:endParaRPr lang="ja-JP" altLang="en-US"/>
          </a:p>
        </p:txBody>
      </p:sp>
      <p:sp>
        <p:nvSpPr>
          <p:cNvPr id="5" name="ノート プレースホルダー 4"/>
          <p:cNvSpPr>
            <a:spLocks noGrp="1"/>
          </p:cNvSpPr>
          <p:nvPr>
            <p:ph type="body" sz="quarter" idx="3"/>
          </p:nvPr>
        </p:nvSpPr>
        <p:spPr>
          <a:xfrm>
            <a:off x="664687" y="4644275"/>
            <a:ext cx="5317490" cy="4399836"/>
          </a:xfrm>
          <a:prstGeom prst="rect">
            <a:avLst/>
          </a:prstGeom>
        </p:spPr>
        <p:txBody>
          <a:bodyPr vert="horz" lIns="90419" tIns="45210" rIns="90419" bIns="452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286849"/>
            <a:ext cx="2880308" cy="488871"/>
          </a:xfrm>
          <a:prstGeom prst="rect">
            <a:avLst/>
          </a:prstGeom>
        </p:spPr>
        <p:txBody>
          <a:bodyPr vert="horz" lIns="90419" tIns="45210" rIns="90419" bIns="452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24" y="9286849"/>
            <a:ext cx="2880308" cy="488871"/>
          </a:xfrm>
          <a:prstGeom prst="rect">
            <a:avLst/>
          </a:prstGeom>
        </p:spPr>
        <p:txBody>
          <a:bodyPr vert="horz" lIns="90419" tIns="45210" rIns="90419" bIns="45210" rtlCol="0" anchor="b"/>
          <a:lstStyle>
            <a:lvl1pPr algn="r">
              <a:defRPr sz="1200"/>
            </a:lvl1pPr>
          </a:lstStyle>
          <a:p>
            <a:fld id="{B1A6CC34-1253-4B1A-8F00-50366A4C1923}" type="slidenum">
              <a:rPr kumimoji="1" lang="ja-JP" altLang="en-US" smtClean="0"/>
              <a:pPr/>
              <a:t>‹#›</a:t>
            </a:fld>
            <a:endParaRPr kumimoji="1" lang="ja-JP" altLang="en-US"/>
          </a:p>
        </p:txBody>
      </p:sp>
    </p:spTree>
    <p:extLst>
      <p:ext uri="{BB962C8B-B14F-4D97-AF65-F5344CB8AC3E}">
        <p14:creationId xmlns:p14="http://schemas.microsoft.com/office/powerpoint/2010/main" val="719184208"/>
      </p:ext>
    </p:extLst>
  </p:cSld>
  <p:clrMap bg1="lt1" tx1="dk1" bg2="lt2" tx2="dk2" accent1="accent1" accent2="accent2" accent3="accent3" accent4="accent4" accent5="accent5" accent6="accent6" hlink="hlink" folHlink="folHlink"/>
  <p:notesStyle>
    <a:lvl1pPr marL="0" algn="l" defTabSz="1053480" rtl="0" eaLnBrk="1" latinLnBrk="0" hangingPunct="1">
      <a:defRPr kumimoji="1" sz="1383" kern="1200">
        <a:solidFill>
          <a:schemeClr val="tx1"/>
        </a:solidFill>
        <a:latin typeface="+mn-lt"/>
        <a:ea typeface="+mn-ea"/>
        <a:cs typeface="+mn-cs"/>
      </a:defRPr>
    </a:lvl1pPr>
    <a:lvl2pPr marL="526740" algn="l" defTabSz="1053480" rtl="0" eaLnBrk="1" latinLnBrk="0" hangingPunct="1">
      <a:defRPr kumimoji="1" sz="1383" kern="1200">
        <a:solidFill>
          <a:schemeClr val="tx1"/>
        </a:solidFill>
        <a:latin typeface="+mn-lt"/>
        <a:ea typeface="+mn-ea"/>
        <a:cs typeface="+mn-cs"/>
      </a:defRPr>
    </a:lvl2pPr>
    <a:lvl3pPr marL="1053480" algn="l" defTabSz="1053480" rtl="0" eaLnBrk="1" latinLnBrk="0" hangingPunct="1">
      <a:defRPr kumimoji="1" sz="1383" kern="1200">
        <a:solidFill>
          <a:schemeClr val="tx1"/>
        </a:solidFill>
        <a:latin typeface="+mn-lt"/>
        <a:ea typeface="+mn-ea"/>
        <a:cs typeface="+mn-cs"/>
      </a:defRPr>
    </a:lvl3pPr>
    <a:lvl4pPr marL="1580220" algn="l" defTabSz="1053480" rtl="0" eaLnBrk="1" latinLnBrk="0" hangingPunct="1">
      <a:defRPr kumimoji="1" sz="1383" kern="1200">
        <a:solidFill>
          <a:schemeClr val="tx1"/>
        </a:solidFill>
        <a:latin typeface="+mn-lt"/>
        <a:ea typeface="+mn-ea"/>
        <a:cs typeface="+mn-cs"/>
      </a:defRPr>
    </a:lvl4pPr>
    <a:lvl5pPr marL="2106960" algn="l" defTabSz="1053480" rtl="0" eaLnBrk="1" latinLnBrk="0" hangingPunct="1">
      <a:defRPr kumimoji="1" sz="1383" kern="1200">
        <a:solidFill>
          <a:schemeClr val="tx1"/>
        </a:solidFill>
        <a:latin typeface="+mn-lt"/>
        <a:ea typeface="+mn-ea"/>
        <a:cs typeface="+mn-cs"/>
      </a:defRPr>
    </a:lvl5pPr>
    <a:lvl6pPr marL="2633701" algn="l" defTabSz="1053480" rtl="0" eaLnBrk="1" latinLnBrk="0" hangingPunct="1">
      <a:defRPr kumimoji="1" sz="1383" kern="1200">
        <a:solidFill>
          <a:schemeClr val="tx1"/>
        </a:solidFill>
        <a:latin typeface="+mn-lt"/>
        <a:ea typeface="+mn-ea"/>
        <a:cs typeface="+mn-cs"/>
      </a:defRPr>
    </a:lvl6pPr>
    <a:lvl7pPr marL="3160441" algn="l" defTabSz="1053480" rtl="0" eaLnBrk="1" latinLnBrk="0" hangingPunct="1">
      <a:defRPr kumimoji="1" sz="1383" kern="1200">
        <a:solidFill>
          <a:schemeClr val="tx1"/>
        </a:solidFill>
        <a:latin typeface="+mn-lt"/>
        <a:ea typeface="+mn-ea"/>
        <a:cs typeface="+mn-cs"/>
      </a:defRPr>
    </a:lvl7pPr>
    <a:lvl8pPr marL="3687181" algn="l" defTabSz="1053480" rtl="0" eaLnBrk="1" latinLnBrk="0" hangingPunct="1">
      <a:defRPr kumimoji="1" sz="1383" kern="1200">
        <a:solidFill>
          <a:schemeClr val="tx1"/>
        </a:solidFill>
        <a:latin typeface="+mn-lt"/>
        <a:ea typeface="+mn-ea"/>
        <a:cs typeface="+mn-cs"/>
      </a:defRPr>
    </a:lvl8pPr>
    <a:lvl9pPr marL="4213921" algn="l" defTabSz="1053480" rtl="0" eaLnBrk="1" latinLnBrk="0" hangingPunct="1">
      <a:defRPr kumimoji="1" sz="138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6CC34-1253-4B1A-8F00-50366A4C1923}" type="slidenum">
              <a:rPr kumimoji="1" lang="ja-JP" altLang="en-US" smtClean="0"/>
              <a:pPr/>
              <a:t>0</a:t>
            </a:fld>
            <a:endParaRPr kumimoji="1" lang="ja-JP" altLang="en-US"/>
          </a:p>
        </p:txBody>
      </p:sp>
    </p:spTree>
    <p:extLst>
      <p:ext uri="{BB962C8B-B14F-4D97-AF65-F5344CB8AC3E}">
        <p14:creationId xmlns:p14="http://schemas.microsoft.com/office/powerpoint/2010/main" val="3742347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表紙案1">
    <p:spTree>
      <p:nvGrpSpPr>
        <p:cNvPr id="1" name=""/>
        <p:cNvGrpSpPr/>
        <p:nvPr/>
      </p:nvGrpSpPr>
      <p:grpSpPr>
        <a:xfrm>
          <a:off x="0" y="0"/>
          <a:ext cx="0" cy="0"/>
          <a:chOff x="0" y="0"/>
          <a:chExt cx="0" cy="0"/>
        </a:xfrm>
      </p:grpSpPr>
      <p:sp>
        <p:nvSpPr>
          <p:cNvPr id="6" name="Rectangle 2"/>
          <p:cNvSpPr>
            <a:spLocks noGrp="1" noChangeArrowheads="1"/>
          </p:cNvSpPr>
          <p:nvPr>
            <p:ph type="ctrTitle"/>
          </p:nvPr>
        </p:nvSpPr>
        <p:spPr>
          <a:xfrm>
            <a:off x="488467" y="3304607"/>
            <a:ext cx="6645004" cy="3240861"/>
          </a:xfrm>
          <a:ln>
            <a:noFill/>
            <a:miter lim="800000"/>
            <a:headEnd/>
            <a:tailEnd/>
          </a:ln>
        </p:spPr>
        <p:txBody>
          <a:bodyPr anchor="t"/>
          <a:lstStyle>
            <a:lvl1pPr algn="ctr">
              <a:defRPr sz="3101">
                <a:latin typeface="メイリオ" pitchFamily="50" charset="-128"/>
                <a:ea typeface="メイリオ" pitchFamily="50" charset="-128"/>
                <a:cs typeface="メイリオ" pitchFamily="50" charset="-128"/>
              </a:defRPr>
            </a:lvl1pPr>
          </a:lstStyle>
          <a:p>
            <a:pPr lvl="0"/>
            <a:r>
              <a:rPr lang="ja-JP" altLang="en-US" noProof="0" dirty="0"/>
              <a:t>マスター タイトルの書式設定</a:t>
            </a:r>
          </a:p>
        </p:txBody>
      </p:sp>
      <p:sp>
        <p:nvSpPr>
          <p:cNvPr id="7" name="Rectangle 3"/>
          <p:cNvSpPr>
            <a:spLocks noGrp="1" noChangeArrowheads="1"/>
          </p:cNvSpPr>
          <p:nvPr>
            <p:ph type="subTitle" idx="1" hasCustomPrompt="1"/>
          </p:nvPr>
        </p:nvSpPr>
        <p:spPr>
          <a:xfrm>
            <a:off x="836912" y="8764400"/>
            <a:ext cx="5948116" cy="1109454"/>
          </a:xfrm>
          <a:noFill/>
          <a:ln>
            <a:noFill/>
            <a:miter lim="800000"/>
            <a:headEnd/>
            <a:tailEnd/>
          </a:ln>
        </p:spPr>
        <p:txBody>
          <a:bodyPr anchor="t">
            <a:noAutofit/>
          </a:bodyPr>
          <a:lstStyle>
            <a:lvl1pPr marL="0" indent="0" algn="ctr">
              <a:buFont typeface="Wingdings" pitchFamily="2" charset="2"/>
              <a:buNone/>
              <a:defRPr sz="2326">
                <a:solidFill>
                  <a:srgbClr val="8A8A8A"/>
                </a:solidFill>
                <a:latin typeface="メイリオ" pitchFamily="50" charset="-128"/>
                <a:ea typeface="メイリオ" pitchFamily="50" charset="-128"/>
                <a:cs typeface="メイリオ" pitchFamily="50" charset="-128"/>
              </a:defRPr>
            </a:lvl1pPr>
          </a:lstStyle>
          <a:p>
            <a:pPr lvl="0"/>
            <a:r>
              <a:rPr lang="ja-JP" altLang="en-US" noProof="0" dirty="0"/>
              <a:t>～マスター サブタイトルの書式設定～</a:t>
            </a:r>
          </a:p>
        </p:txBody>
      </p:sp>
    </p:spTree>
    <p:extLst>
      <p:ext uri="{BB962C8B-B14F-4D97-AF65-F5344CB8AC3E}">
        <p14:creationId xmlns:p14="http://schemas.microsoft.com/office/powerpoint/2010/main" val="698631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付きの図">
    <p:spTree>
      <p:nvGrpSpPr>
        <p:cNvPr id="1" name=""/>
        <p:cNvGrpSpPr/>
        <p:nvPr/>
      </p:nvGrpSpPr>
      <p:grpSpPr>
        <a:xfrm>
          <a:off x="0" y="0"/>
          <a:ext cx="0" cy="0"/>
          <a:chOff x="0" y="0"/>
          <a:chExt cx="0" cy="0"/>
        </a:xfrm>
      </p:grpSpPr>
      <p:sp>
        <p:nvSpPr>
          <p:cNvPr id="3" name="図プレースホルダー 2"/>
          <p:cNvSpPr>
            <a:spLocks noGrp="1"/>
          </p:cNvSpPr>
          <p:nvPr>
            <p:ph type="pic" idx="1"/>
          </p:nvPr>
        </p:nvSpPr>
        <p:spPr>
          <a:xfrm>
            <a:off x="2095670" y="1844641"/>
            <a:ext cx="6415088" cy="9842563"/>
          </a:xfrm>
        </p:spPr>
        <p:txBody>
          <a:bodyPr/>
          <a:lstStyle>
            <a:lvl1pPr marL="0" indent="0">
              <a:buNone/>
              <a:defRPr sz="3101"/>
            </a:lvl1pPr>
            <a:lvl2pPr marL="443118" indent="0">
              <a:buNone/>
              <a:defRPr sz="2714"/>
            </a:lvl2pPr>
            <a:lvl3pPr marL="886236" indent="0">
              <a:buNone/>
              <a:defRPr sz="2326"/>
            </a:lvl3pPr>
            <a:lvl4pPr marL="1329355" indent="0">
              <a:buNone/>
              <a:defRPr sz="1938"/>
            </a:lvl4pPr>
            <a:lvl5pPr marL="1772473" indent="0">
              <a:buNone/>
              <a:defRPr sz="1938"/>
            </a:lvl5pPr>
            <a:lvl6pPr marL="2215591" indent="0">
              <a:buNone/>
              <a:defRPr sz="1938"/>
            </a:lvl6pPr>
            <a:lvl7pPr marL="2658709" indent="0">
              <a:buNone/>
              <a:defRPr sz="1938"/>
            </a:lvl7pPr>
            <a:lvl8pPr marL="3101828" indent="0">
              <a:buNone/>
              <a:defRPr sz="1938"/>
            </a:lvl8pPr>
            <a:lvl9pPr marL="3544946" indent="0">
              <a:buNone/>
              <a:defRPr sz="1938"/>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2095670" y="11832993"/>
            <a:ext cx="6415088" cy="1774423"/>
          </a:xfrm>
        </p:spPr>
        <p:txBody>
          <a:bodyPr/>
          <a:lstStyle>
            <a:lvl1pPr marL="0" indent="0">
              <a:buNone/>
              <a:defRPr sz="1357"/>
            </a:lvl1pPr>
            <a:lvl2pPr marL="443118" indent="0">
              <a:buNone/>
              <a:defRPr sz="1163"/>
            </a:lvl2pPr>
            <a:lvl3pPr marL="886236" indent="0">
              <a:buNone/>
              <a:defRPr sz="969"/>
            </a:lvl3pPr>
            <a:lvl4pPr marL="1329355" indent="0">
              <a:buNone/>
              <a:defRPr sz="872"/>
            </a:lvl4pPr>
            <a:lvl5pPr marL="1772473" indent="0">
              <a:buNone/>
              <a:defRPr sz="872"/>
            </a:lvl5pPr>
            <a:lvl6pPr marL="2215591" indent="0">
              <a:buNone/>
              <a:defRPr sz="872"/>
            </a:lvl6pPr>
            <a:lvl7pPr marL="2658709" indent="0">
              <a:buNone/>
              <a:defRPr sz="872"/>
            </a:lvl7pPr>
            <a:lvl8pPr marL="3101828" indent="0">
              <a:buNone/>
              <a:defRPr sz="872"/>
            </a:lvl8pPr>
            <a:lvl9pPr marL="3544946" indent="0">
              <a:buNone/>
              <a:defRPr sz="872"/>
            </a:lvl9pPr>
          </a:lstStyle>
          <a:p>
            <a:pPr lvl="0"/>
            <a:r>
              <a:rPr kumimoji="1" lang="ja-JP" altLang="en-US"/>
              <a:t>マスター テキストの書式設定</a:t>
            </a:r>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1ADCFA-BCA6-4759-AFB1-7CBA46529FC7}" type="slidenum">
              <a:rPr kumimoji="1" lang="ja-JP" altLang="en-US" smtClean="0"/>
              <a:pPr/>
              <a:t>‹#›</a:t>
            </a:fld>
            <a:endParaRPr kumimoji="1" lang="ja-JP" altLang="en-US"/>
          </a:p>
        </p:txBody>
      </p:sp>
      <p:sp>
        <p:nvSpPr>
          <p:cNvPr id="13" name="正方形/長方形 12"/>
          <p:cNvSpPr/>
          <p:nvPr userDrawn="1"/>
        </p:nvSpPr>
        <p:spPr>
          <a:xfrm>
            <a:off x="0" y="2"/>
            <a:ext cx="10691813" cy="1209639"/>
          </a:xfrm>
          <a:prstGeom prst="rect">
            <a:avLst/>
          </a:prstGeom>
          <a:gradFill>
            <a:gsLst>
              <a:gs pos="100000">
                <a:srgbClr val="FFCB00"/>
              </a:gs>
              <a:gs pos="20000">
                <a:srgbClr val="0090BA"/>
              </a:gs>
              <a:gs pos="79000">
                <a:schemeClr val="bg1"/>
              </a:gs>
              <a:gs pos="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sp>
        <p:nvSpPr>
          <p:cNvPr id="17" name="タイトル 1"/>
          <p:cNvSpPr>
            <a:spLocks noGrp="1"/>
          </p:cNvSpPr>
          <p:nvPr>
            <p:ph type="title"/>
          </p:nvPr>
        </p:nvSpPr>
        <p:spPr>
          <a:xfrm>
            <a:off x="606693" y="98381"/>
            <a:ext cx="9622632" cy="1028012"/>
          </a:xfrm>
        </p:spPr>
        <p:txBody>
          <a:bodyPr anchor="ctr">
            <a:noAutofit/>
          </a:bodyPr>
          <a:lstStyle>
            <a:lvl1pPr>
              <a:defRPr sz="2714" b="1">
                <a:solidFill>
                  <a:schemeClr val="bg1"/>
                </a:solidFill>
              </a:defRPr>
            </a:lvl1pPr>
          </a:lstStyle>
          <a:p>
            <a:r>
              <a:rPr kumimoji="1" lang="ja-JP" altLang="en-US"/>
              <a:t>マスター タイトルの書式設定</a:t>
            </a:r>
            <a:endParaRPr kumimoji="1" lang="ja-JP" altLang="en-US" dirty="0"/>
          </a:p>
        </p:txBody>
      </p:sp>
      <p:grpSp>
        <p:nvGrpSpPr>
          <p:cNvPr id="18" name="グループ化 17"/>
          <p:cNvGrpSpPr/>
          <p:nvPr userDrawn="1"/>
        </p:nvGrpSpPr>
        <p:grpSpPr>
          <a:xfrm>
            <a:off x="60990" y="98379"/>
            <a:ext cx="505125" cy="1031767"/>
            <a:chOff x="-860785" y="680170"/>
            <a:chExt cx="532332" cy="532332"/>
          </a:xfrm>
        </p:grpSpPr>
        <p:sp>
          <p:nvSpPr>
            <p:cNvPr id="19" name="八角形 18"/>
            <p:cNvSpPr/>
            <p:nvPr userDrawn="1"/>
          </p:nvSpPr>
          <p:spPr>
            <a:xfrm>
              <a:off x="-860785" y="680170"/>
              <a:ext cx="532332" cy="532332"/>
            </a:xfrm>
            <a:prstGeom prst="octagon">
              <a:avLst>
                <a:gd name="adj" fmla="val 221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pic>
          <p:nvPicPr>
            <p:cNvPr id="20" name="図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785" y="680170"/>
              <a:ext cx="532332" cy="532332"/>
            </a:xfrm>
            <a:prstGeom prst="rect">
              <a:avLst/>
            </a:prstGeom>
          </p:spPr>
        </p:pic>
      </p:grpSp>
      <p:cxnSp>
        <p:nvCxnSpPr>
          <p:cNvPr id="21" name="直線コネクタ 20"/>
          <p:cNvCxnSpPr/>
          <p:nvPr userDrawn="1"/>
        </p:nvCxnSpPr>
        <p:spPr>
          <a:xfrm>
            <a:off x="0" y="1289012"/>
            <a:ext cx="10691813" cy="0"/>
          </a:xfrm>
          <a:prstGeom prst="line">
            <a:avLst/>
          </a:prstGeom>
          <a:ln w="76200">
            <a:solidFill>
              <a:srgbClr val="0090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9230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と&#10;縦書きテキスト">
    <p:spTree>
      <p:nvGrpSpPr>
        <p:cNvPr id="1" name=""/>
        <p:cNvGrpSpPr/>
        <p:nvPr/>
      </p:nvGrpSpPr>
      <p:grpSpPr>
        <a:xfrm>
          <a:off x="0" y="0"/>
          <a:ext cx="0" cy="0"/>
          <a:chOff x="0" y="0"/>
          <a:chExt cx="0" cy="0"/>
        </a:xfrm>
      </p:grpSpPr>
      <p:sp>
        <p:nvSpPr>
          <p:cNvPr id="3" name="縦書きテキスト プレースホルダー 2"/>
          <p:cNvSpPr>
            <a:spLocks noGrp="1"/>
          </p:cNvSpPr>
          <p:nvPr>
            <p:ph type="body" orient="vert" idx="1"/>
          </p:nvPr>
        </p:nvSpPr>
        <p:spPr>
          <a:xfrm>
            <a:off x="534591" y="1685888"/>
            <a:ext cx="9622632" cy="12223825"/>
          </a:xfrm>
        </p:spPr>
        <p:txBody>
          <a:bodyPr vert="eaVert">
            <a:normAutofit/>
          </a:bodyPr>
          <a:lstStyle>
            <a:lvl1pPr>
              <a:defRPr sz="2714"/>
            </a:lvl1pPr>
            <a:lvl2pPr>
              <a:defRPr sz="2326"/>
            </a:lvl2pPr>
            <a:lvl3pPr>
              <a:defRPr sz="1938"/>
            </a:lvl3pPr>
            <a:lvl4pPr>
              <a:defRPr sz="1745"/>
            </a:lvl4pPr>
            <a:lvl5pPr>
              <a:defRPr sz="1745"/>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1ADCFA-BCA6-4759-AFB1-7CBA46529FC7}" type="slidenum">
              <a:rPr kumimoji="1" lang="ja-JP" altLang="en-US" smtClean="0"/>
              <a:pPr/>
              <a:t>‹#›</a:t>
            </a:fld>
            <a:endParaRPr kumimoji="1" lang="ja-JP" altLang="en-US"/>
          </a:p>
        </p:txBody>
      </p:sp>
      <p:sp>
        <p:nvSpPr>
          <p:cNvPr id="11" name="正方形/長方形 10"/>
          <p:cNvSpPr/>
          <p:nvPr userDrawn="1"/>
        </p:nvSpPr>
        <p:spPr>
          <a:xfrm>
            <a:off x="0" y="2"/>
            <a:ext cx="10691813" cy="1209639"/>
          </a:xfrm>
          <a:prstGeom prst="rect">
            <a:avLst/>
          </a:prstGeom>
          <a:gradFill>
            <a:gsLst>
              <a:gs pos="100000">
                <a:srgbClr val="FFCB00"/>
              </a:gs>
              <a:gs pos="20000">
                <a:srgbClr val="0090BA"/>
              </a:gs>
              <a:gs pos="79000">
                <a:schemeClr val="bg1"/>
              </a:gs>
              <a:gs pos="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sp>
        <p:nvSpPr>
          <p:cNvPr id="16" name="タイトル 1"/>
          <p:cNvSpPr>
            <a:spLocks noGrp="1"/>
          </p:cNvSpPr>
          <p:nvPr>
            <p:ph type="title"/>
          </p:nvPr>
        </p:nvSpPr>
        <p:spPr>
          <a:xfrm>
            <a:off x="606693" y="98381"/>
            <a:ext cx="9622632" cy="1028012"/>
          </a:xfrm>
        </p:spPr>
        <p:txBody>
          <a:bodyPr anchor="ctr">
            <a:noAutofit/>
          </a:bodyPr>
          <a:lstStyle>
            <a:lvl1pPr>
              <a:defRPr sz="2714" b="1">
                <a:solidFill>
                  <a:schemeClr val="bg1"/>
                </a:solidFill>
              </a:defRPr>
            </a:lvl1pPr>
          </a:lstStyle>
          <a:p>
            <a:r>
              <a:rPr kumimoji="1" lang="ja-JP" altLang="en-US"/>
              <a:t>マスター タイトルの書式設定</a:t>
            </a:r>
            <a:endParaRPr kumimoji="1" lang="ja-JP" altLang="en-US" dirty="0"/>
          </a:p>
        </p:txBody>
      </p:sp>
      <p:grpSp>
        <p:nvGrpSpPr>
          <p:cNvPr id="17" name="グループ化 16"/>
          <p:cNvGrpSpPr/>
          <p:nvPr userDrawn="1"/>
        </p:nvGrpSpPr>
        <p:grpSpPr>
          <a:xfrm>
            <a:off x="60990" y="98379"/>
            <a:ext cx="505125" cy="1031767"/>
            <a:chOff x="-860785" y="680170"/>
            <a:chExt cx="532332" cy="532332"/>
          </a:xfrm>
        </p:grpSpPr>
        <p:sp>
          <p:nvSpPr>
            <p:cNvPr id="18" name="八角形 17"/>
            <p:cNvSpPr/>
            <p:nvPr userDrawn="1"/>
          </p:nvSpPr>
          <p:spPr>
            <a:xfrm>
              <a:off x="-860785" y="680170"/>
              <a:ext cx="532332" cy="532332"/>
            </a:xfrm>
            <a:prstGeom prst="octagon">
              <a:avLst>
                <a:gd name="adj" fmla="val 221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pic>
          <p:nvPicPr>
            <p:cNvPr id="19" name="図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785" y="680170"/>
              <a:ext cx="532332" cy="532332"/>
            </a:xfrm>
            <a:prstGeom prst="rect">
              <a:avLst/>
            </a:prstGeom>
          </p:spPr>
        </p:pic>
      </p:grpSp>
      <p:cxnSp>
        <p:nvCxnSpPr>
          <p:cNvPr id="20" name="直線コネクタ 19"/>
          <p:cNvCxnSpPr/>
          <p:nvPr userDrawn="1"/>
        </p:nvCxnSpPr>
        <p:spPr>
          <a:xfrm>
            <a:off x="0" y="1289012"/>
            <a:ext cx="10691813" cy="0"/>
          </a:xfrm>
          <a:prstGeom prst="line">
            <a:avLst/>
          </a:prstGeom>
          <a:ln w="76200">
            <a:solidFill>
              <a:srgbClr val="0090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4764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縦書きタイトルと&#10;縦書きテキスト">
    <p:spTree>
      <p:nvGrpSpPr>
        <p:cNvPr id="1" name=""/>
        <p:cNvGrpSpPr/>
        <p:nvPr/>
      </p:nvGrpSpPr>
      <p:grpSpPr>
        <a:xfrm>
          <a:off x="0" y="0"/>
          <a:ext cx="0" cy="0"/>
          <a:chOff x="0" y="0"/>
          <a:chExt cx="0" cy="0"/>
        </a:xfrm>
      </p:grpSpPr>
      <p:sp>
        <p:nvSpPr>
          <p:cNvPr id="3" name="縦書きテキスト プレースホルダー 2"/>
          <p:cNvSpPr>
            <a:spLocks noGrp="1"/>
          </p:cNvSpPr>
          <p:nvPr>
            <p:ph type="body" orient="vert" idx="1"/>
          </p:nvPr>
        </p:nvSpPr>
        <p:spPr>
          <a:xfrm>
            <a:off x="534591" y="1844641"/>
            <a:ext cx="9863127" cy="1166128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1ADCFA-BCA6-4759-AFB1-7CBA46529FC7}" type="slidenum">
              <a:rPr kumimoji="1" lang="ja-JP" altLang="en-US" smtClean="0"/>
              <a:pPr/>
              <a:t>‹#›</a:t>
            </a:fld>
            <a:endParaRPr kumimoji="1" lang="ja-JP" altLang="en-US"/>
          </a:p>
        </p:txBody>
      </p:sp>
      <p:sp>
        <p:nvSpPr>
          <p:cNvPr id="10" name="正方形/長方形 9"/>
          <p:cNvSpPr/>
          <p:nvPr userDrawn="1"/>
        </p:nvSpPr>
        <p:spPr>
          <a:xfrm>
            <a:off x="0" y="2"/>
            <a:ext cx="10691813" cy="1209639"/>
          </a:xfrm>
          <a:prstGeom prst="rect">
            <a:avLst/>
          </a:prstGeom>
          <a:gradFill>
            <a:gsLst>
              <a:gs pos="100000">
                <a:srgbClr val="FFCB00"/>
              </a:gs>
              <a:gs pos="20000">
                <a:srgbClr val="0090BA"/>
              </a:gs>
              <a:gs pos="79000">
                <a:schemeClr val="bg1"/>
              </a:gs>
              <a:gs pos="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sp>
        <p:nvSpPr>
          <p:cNvPr id="15" name="タイトル 1"/>
          <p:cNvSpPr>
            <a:spLocks noGrp="1"/>
          </p:cNvSpPr>
          <p:nvPr>
            <p:ph type="title"/>
          </p:nvPr>
        </p:nvSpPr>
        <p:spPr>
          <a:xfrm>
            <a:off x="606693" y="98381"/>
            <a:ext cx="9622632" cy="1028012"/>
          </a:xfrm>
        </p:spPr>
        <p:txBody>
          <a:bodyPr anchor="ctr">
            <a:noAutofit/>
          </a:bodyPr>
          <a:lstStyle>
            <a:lvl1pPr>
              <a:defRPr sz="2714" b="1">
                <a:solidFill>
                  <a:schemeClr val="bg1"/>
                </a:solidFill>
              </a:defRPr>
            </a:lvl1pPr>
          </a:lstStyle>
          <a:p>
            <a:r>
              <a:rPr kumimoji="1" lang="ja-JP" altLang="en-US"/>
              <a:t>マスター タイトルの書式設定</a:t>
            </a:r>
            <a:endParaRPr kumimoji="1" lang="ja-JP" altLang="en-US" dirty="0"/>
          </a:p>
        </p:txBody>
      </p:sp>
      <p:grpSp>
        <p:nvGrpSpPr>
          <p:cNvPr id="16" name="グループ化 15"/>
          <p:cNvGrpSpPr/>
          <p:nvPr userDrawn="1"/>
        </p:nvGrpSpPr>
        <p:grpSpPr>
          <a:xfrm>
            <a:off x="60990" y="98379"/>
            <a:ext cx="505125" cy="1031767"/>
            <a:chOff x="-860785" y="680170"/>
            <a:chExt cx="532332" cy="532332"/>
          </a:xfrm>
        </p:grpSpPr>
        <p:sp>
          <p:nvSpPr>
            <p:cNvPr id="17" name="八角形 16"/>
            <p:cNvSpPr/>
            <p:nvPr userDrawn="1"/>
          </p:nvSpPr>
          <p:spPr>
            <a:xfrm>
              <a:off x="-860785" y="680170"/>
              <a:ext cx="532332" cy="532332"/>
            </a:xfrm>
            <a:prstGeom prst="octagon">
              <a:avLst>
                <a:gd name="adj" fmla="val 221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pic>
          <p:nvPicPr>
            <p:cNvPr id="18" name="図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785" y="680170"/>
              <a:ext cx="532332" cy="532332"/>
            </a:xfrm>
            <a:prstGeom prst="rect">
              <a:avLst/>
            </a:prstGeom>
          </p:spPr>
        </p:pic>
      </p:grpSp>
      <p:cxnSp>
        <p:nvCxnSpPr>
          <p:cNvPr id="19" name="直線コネクタ 18"/>
          <p:cNvCxnSpPr/>
          <p:nvPr userDrawn="1"/>
        </p:nvCxnSpPr>
        <p:spPr>
          <a:xfrm>
            <a:off x="0" y="1289012"/>
            <a:ext cx="10691813" cy="0"/>
          </a:xfrm>
          <a:prstGeom prst="line">
            <a:avLst/>
          </a:prstGeom>
          <a:ln w="76200">
            <a:solidFill>
              <a:srgbClr val="0090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474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4136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3" name="正方形/長方形 2"/>
          <p:cNvSpPr/>
          <p:nvPr userDrawn="1"/>
        </p:nvSpPr>
        <p:spPr>
          <a:xfrm>
            <a:off x="0" y="0"/>
            <a:ext cx="10691813" cy="15119350"/>
          </a:xfrm>
          <a:prstGeom prst="rect">
            <a:avLst/>
          </a:prstGeom>
          <a:solidFill>
            <a:schemeClr val="bg1"/>
          </a:solidFill>
        </p:spPr>
        <p:txBody>
          <a:bodyPr lIns="0" tIns="0" rIns="0" bIns="0" anchor="b">
            <a:noAutofit/>
          </a:bodyPr>
          <a:lstStyle/>
          <a:p>
            <a:pPr lvl="0">
              <a:spcBef>
                <a:spcPct val="0"/>
              </a:spcBef>
              <a:buNone/>
            </a:pPr>
            <a:endParaRPr lang="ja-JP" altLang="en-US" sz="2714" b="0">
              <a:solidFill>
                <a:schemeClr val="tx1">
                  <a:lumMod val="85000"/>
                  <a:lumOff val="15000"/>
                </a:schemeClr>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616166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8027253" y="13912121"/>
            <a:ext cx="2494756" cy="804966"/>
          </a:xfrm>
        </p:spPr>
        <p:txBody>
          <a:bodyPr/>
          <a:lstStyle/>
          <a:p>
            <a:fld id="{F61ADCFA-BCA6-4759-AFB1-7CBA46529FC7}" type="slidenum">
              <a:rPr kumimoji="1" lang="ja-JP" altLang="en-US" smtClean="0"/>
              <a:pPr/>
              <a:t>‹#›</a:t>
            </a:fld>
            <a:endParaRPr kumimoji="1" lang="ja-JP" altLang="en-US" dirty="0"/>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9594" y="14078482"/>
            <a:ext cx="2692627" cy="472240"/>
          </a:xfrm>
          <a:prstGeom prst="rect">
            <a:avLst/>
          </a:prstGeom>
        </p:spPr>
      </p:pic>
      <p:sp>
        <p:nvSpPr>
          <p:cNvPr id="9" name="タイトル 1"/>
          <p:cNvSpPr>
            <a:spLocks noGrp="1"/>
          </p:cNvSpPr>
          <p:nvPr>
            <p:ph type="title"/>
          </p:nvPr>
        </p:nvSpPr>
        <p:spPr>
          <a:xfrm>
            <a:off x="1615338" y="6973375"/>
            <a:ext cx="9088041" cy="1300680"/>
          </a:xfrm>
        </p:spPr>
        <p:txBody>
          <a:bodyPr/>
          <a:lstStyle>
            <a:lvl1pPr>
              <a:defRPr lang="ja-JP" altLang="en-US"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pPr marL="0" lvl="0" indent="0">
              <a:spcBef>
                <a:spcPct val="20000"/>
              </a:spcBef>
              <a:buFont typeface="Arial" pitchFamily="34" charset="0"/>
            </a:pPr>
            <a:r>
              <a:rPr kumimoji="1" lang="ja-JP" altLang="en-US" dirty="0"/>
              <a:t>マスター タイトルの書式設定</a:t>
            </a:r>
          </a:p>
        </p:txBody>
      </p:sp>
    </p:spTree>
    <p:extLst>
      <p:ext uri="{BB962C8B-B14F-4D97-AF65-F5344CB8AC3E}">
        <p14:creationId xmlns:p14="http://schemas.microsoft.com/office/powerpoint/2010/main" val="4088465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61ADCFA-BCA6-4759-AFB1-7CBA46529FC7}" type="slidenum">
              <a:rPr kumimoji="1" lang="ja-JP" altLang="en-US" smtClean="0"/>
              <a:pPr/>
              <a:t>‹#›</a:t>
            </a:fld>
            <a:endParaRPr kumimoji="1" lang="ja-JP" altLang="en-US" dirty="0"/>
          </a:p>
        </p:txBody>
      </p:sp>
      <p:sp>
        <p:nvSpPr>
          <p:cNvPr id="10" name="正方形/長方形 9"/>
          <p:cNvSpPr/>
          <p:nvPr userDrawn="1"/>
        </p:nvSpPr>
        <p:spPr>
          <a:xfrm>
            <a:off x="0" y="2"/>
            <a:ext cx="10691813" cy="1209639"/>
          </a:xfrm>
          <a:prstGeom prst="rect">
            <a:avLst/>
          </a:prstGeom>
          <a:gradFill>
            <a:gsLst>
              <a:gs pos="100000">
                <a:srgbClr val="FFCB00"/>
              </a:gs>
              <a:gs pos="20000">
                <a:srgbClr val="0090BA"/>
              </a:gs>
              <a:gs pos="79000">
                <a:schemeClr val="bg1"/>
              </a:gs>
              <a:gs pos="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sp>
        <p:nvSpPr>
          <p:cNvPr id="11" name="タイトル 1"/>
          <p:cNvSpPr>
            <a:spLocks noGrp="1"/>
          </p:cNvSpPr>
          <p:nvPr>
            <p:ph type="title"/>
          </p:nvPr>
        </p:nvSpPr>
        <p:spPr>
          <a:xfrm>
            <a:off x="606693" y="98381"/>
            <a:ext cx="9622632" cy="1028012"/>
          </a:xfrm>
        </p:spPr>
        <p:txBody>
          <a:bodyPr vert="horz" lIns="91440" tIns="45720" rIns="91440" bIns="45720" rtlCol="0" anchor="ctr">
            <a:normAutofit fontScale="90000"/>
          </a:bodyPr>
          <a:lstStyle>
            <a:lvl1pPr>
              <a:defRPr lang="ja-JP" altLang="en-US" sz="2326"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マスター タイトルの書式設定</a:t>
            </a:r>
            <a:endParaRPr kumimoji="1" lang="ja-JP" altLang="en-US" dirty="0"/>
          </a:p>
        </p:txBody>
      </p:sp>
      <p:grpSp>
        <p:nvGrpSpPr>
          <p:cNvPr id="12" name="グループ化 11"/>
          <p:cNvGrpSpPr/>
          <p:nvPr userDrawn="1"/>
        </p:nvGrpSpPr>
        <p:grpSpPr>
          <a:xfrm>
            <a:off x="60990" y="98379"/>
            <a:ext cx="505125" cy="1031767"/>
            <a:chOff x="-860785" y="680170"/>
            <a:chExt cx="532332" cy="532332"/>
          </a:xfrm>
        </p:grpSpPr>
        <p:sp>
          <p:nvSpPr>
            <p:cNvPr id="17" name="八角形 16"/>
            <p:cNvSpPr/>
            <p:nvPr userDrawn="1"/>
          </p:nvSpPr>
          <p:spPr>
            <a:xfrm>
              <a:off x="-860785" y="680170"/>
              <a:ext cx="532332" cy="532332"/>
            </a:xfrm>
            <a:prstGeom prst="octagon">
              <a:avLst>
                <a:gd name="adj" fmla="val 221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pic>
          <p:nvPicPr>
            <p:cNvPr id="18" name="図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785" y="680170"/>
              <a:ext cx="532332" cy="532332"/>
            </a:xfrm>
            <a:prstGeom prst="rect">
              <a:avLst/>
            </a:prstGeom>
          </p:spPr>
        </p:pic>
      </p:grpSp>
      <p:cxnSp>
        <p:nvCxnSpPr>
          <p:cNvPr id="19" name="直線コネクタ 18"/>
          <p:cNvCxnSpPr/>
          <p:nvPr userDrawn="1"/>
        </p:nvCxnSpPr>
        <p:spPr>
          <a:xfrm>
            <a:off x="0" y="1289012"/>
            <a:ext cx="10691813" cy="0"/>
          </a:xfrm>
          <a:prstGeom prst="line">
            <a:avLst/>
          </a:prstGeom>
          <a:ln w="76200">
            <a:solidFill>
              <a:srgbClr val="0090BA"/>
            </a:solidFill>
          </a:ln>
        </p:spPr>
        <p:style>
          <a:lnRef idx="1">
            <a:schemeClr val="accent1"/>
          </a:lnRef>
          <a:fillRef idx="0">
            <a:schemeClr val="accent1"/>
          </a:fillRef>
          <a:effectRef idx="0">
            <a:schemeClr val="accent1"/>
          </a:effectRef>
          <a:fontRef idx="minor">
            <a:schemeClr val="tx1"/>
          </a:fontRef>
        </p:style>
      </p:cxnSp>
      <p:pic>
        <p:nvPicPr>
          <p:cNvPr id="2" name="図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61033" y="392061"/>
            <a:ext cx="2099537" cy="564683"/>
          </a:xfrm>
          <a:prstGeom prst="rect">
            <a:avLst/>
          </a:prstGeom>
        </p:spPr>
      </p:pic>
    </p:spTree>
    <p:extLst>
      <p:ext uri="{BB962C8B-B14F-4D97-AF65-F5344CB8AC3E}">
        <p14:creationId xmlns:p14="http://schemas.microsoft.com/office/powerpoint/2010/main" val="8991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15" name="正方形/長方形 14"/>
          <p:cNvSpPr/>
          <p:nvPr userDrawn="1"/>
        </p:nvSpPr>
        <p:spPr>
          <a:xfrm>
            <a:off x="0" y="2"/>
            <a:ext cx="10691813" cy="1209639"/>
          </a:xfrm>
          <a:prstGeom prst="rect">
            <a:avLst/>
          </a:prstGeom>
          <a:gradFill>
            <a:gsLst>
              <a:gs pos="100000">
                <a:srgbClr val="FFCB00"/>
              </a:gs>
              <a:gs pos="20000">
                <a:srgbClr val="0090BA"/>
              </a:gs>
              <a:gs pos="79000">
                <a:schemeClr val="bg1"/>
              </a:gs>
              <a:gs pos="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sp>
        <p:nvSpPr>
          <p:cNvPr id="2" name="タイトル 1"/>
          <p:cNvSpPr>
            <a:spLocks noGrp="1"/>
          </p:cNvSpPr>
          <p:nvPr>
            <p:ph type="title"/>
          </p:nvPr>
        </p:nvSpPr>
        <p:spPr>
          <a:xfrm>
            <a:off x="606693" y="98381"/>
            <a:ext cx="9622632" cy="1028012"/>
          </a:xfrm>
        </p:spPr>
        <p:txBody>
          <a:bodyPr anchor="ctr">
            <a:noAutofit/>
          </a:bodyPr>
          <a:lstStyle>
            <a:lvl1pPr>
              <a:defRPr sz="2714" b="1">
                <a:solidFill>
                  <a:schemeClr val="bg1"/>
                </a:solidFill>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534591" y="2955899"/>
            <a:ext cx="9622632" cy="10550023"/>
          </a:xfrm>
        </p:spPr>
        <p:txBody>
          <a:bodyPr>
            <a:normAutofit/>
          </a:bodyPr>
          <a:lstStyle>
            <a:lvl1pPr>
              <a:defRPr sz="2132">
                <a:latin typeface="メイリオ" pitchFamily="50" charset="-128"/>
                <a:ea typeface="メイリオ" pitchFamily="50" charset="-128"/>
                <a:cs typeface="メイリオ" pitchFamily="50" charset="-128"/>
              </a:defRPr>
            </a:lvl1pPr>
            <a:lvl2pPr>
              <a:defRPr sz="1938">
                <a:latin typeface="メイリオ" pitchFamily="50" charset="-128"/>
                <a:ea typeface="メイリオ" pitchFamily="50" charset="-128"/>
                <a:cs typeface="メイリオ" pitchFamily="50" charset="-128"/>
              </a:defRPr>
            </a:lvl2pPr>
            <a:lvl3pPr>
              <a:defRPr sz="1745">
                <a:latin typeface="メイリオ" pitchFamily="50" charset="-128"/>
                <a:ea typeface="メイリオ" pitchFamily="50" charset="-128"/>
                <a:cs typeface="メイリオ" pitchFamily="50" charset="-128"/>
              </a:defRPr>
            </a:lvl3pPr>
            <a:lvl4pPr>
              <a:defRPr sz="1551">
                <a:latin typeface="メイリオ" pitchFamily="50" charset="-128"/>
                <a:ea typeface="メイリオ" pitchFamily="50" charset="-128"/>
                <a:cs typeface="メイリオ" pitchFamily="50" charset="-128"/>
              </a:defRPr>
            </a:lvl4pPr>
            <a:lvl5pPr>
              <a:defRPr sz="1551">
                <a:latin typeface="メイリオ" pitchFamily="50" charset="-128"/>
                <a:ea typeface="メイリオ" pitchFamily="50" charset="-128"/>
                <a:cs typeface="メイリオ" pitchFamily="50"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フッター プレースホルダー 4"/>
          <p:cNvSpPr>
            <a:spLocks noGrp="1"/>
          </p:cNvSpPr>
          <p:nvPr>
            <p:ph type="ftr" sz="quarter" idx="11"/>
          </p:nvPr>
        </p:nvSpPr>
        <p:spPr>
          <a:xfrm>
            <a:off x="546686" y="14290764"/>
            <a:ext cx="2946890" cy="804966"/>
          </a:xfrm>
        </p:spPr>
        <p:txBody>
          <a:bodyPr/>
          <a:lstStyle/>
          <a:p>
            <a:endParaRPr kumimoji="1" lang="ja-JP" altLang="en-US"/>
          </a:p>
        </p:txBody>
      </p:sp>
      <p:sp>
        <p:nvSpPr>
          <p:cNvPr id="7" name="サブタイトル 2"/>
          <p:cNvSpPr>
            <a:spLocks noGrp="1"/>
          </p:cNvSpPr>
          <p:nvPr>
            <p:ph type="subTitle" idx="13" hasCustomPrompt="1"/>
          </p:nvPr>
        </p:nvSpPr>
        <p:spPr>
          <a:xfrm>
            <a:off x="546686" y="1527138"/>
            <a:ext cx="9598442" cy="952506"/>
          </a:xfrm>
        </p:spPr>
        <p:txBody>
          <a:bodyPr>
            <a:noAutofit/>
          </a:bodyPr>
          <a:lstStyle>
            <a:lvl1pPr marL="0" indent="0" algn="l">
              <a:buNone/>
              <a:defRPr sz="2423" b="1">
                <a:solidFill>
                  <a:srgbClr val="0A0A0A"/>
                </a:solidFill>
                <a:latin typeface="メイリオ" pitchFamily="50" charset="-128"/>
                <a:ea typeface="メイリオ" pitchFamily="50" charset="-128"/>
                <a:cs typeface="メイリオ" pitchFamily="50" charset="-128"/>
              </a:defRPr>
            </a:lvl1pPr>
            <a:lvl2pPr marL="443118" indent="0" algn="ctr">
              <a:buNone/>
              <a:defRPr>
                <a:solidFill>
                  <a:schemeClr val="tx1">
                    <a:tint val="75000"/>
                  </a:schemeClr>
                </a:solidFill>
              </a:defRPr>
            </a:lvl2pPr>
            <a:lvl3pPr marL="886236" indent="0" algn="ctr">
              <a:buNone/>
              <a:defRPr>
                <a:solidFill>
                  <a:schemeClr val="tx1">
                    <a:tint val="75000"/>
                  </a:schemeClr>
                </a:solidFill>
              </a:defRPr>
            </a:lvl3pPr>
            <a:lvl4pPr marL="1329355" indent="0" algn="ctr">
              <a:buNone/>
              <a:defRPr>
                <a:solidFill>
                  <a:schemeClr val="tx1">
                    <a:tint val="75000"/>
                  </a:schemeClr>
                </a:solidFill>
              </a:defRPr>
            </a:lvl4pPr>
            <a:lvl5pPr marL="1772473" indent="0" algn="ctr">
              <a:buNone/>
              <a:defRPr>
                <a:solidFill>
                  <a:schemeClr val="tx1">
                    <a:tint val="75000"/>
                  </a:schemeClr>
                </a:solidFill>
              </a:defRPr>
            </a:lvl5pPr>
            <a:lvl6pPr marL="2215591" indent="0" algn="ctr">
              <a:buNone/>
              <a:defRPr>
                <a:solidFill>
                  <a:schemeClr val="tx1">
                    <a:tint val="75000"/>
                  </a:schemeClr>
                </a:solidFill>
              </a:defRPr>
            </a:lvl6pPr>
            <a:lvl7pPr marL="2658709" indent="0" algn="ctr">
              <a:buNone/>
              <a:defRPr>
                <a:solidFill>
                  <a:schemeClr val="tx1">
                    <a:tint val="75000"/>
                  </a:schemeClr>
                </a:solidFill>
              </a:defRPr>
            </a:lvl7pPr>
            <a:lvl8pPr marL="3101828" indent="0" algn="ctr">
              <a:buNone/>
              <a:defRPr>
                <a:solidFill>
                  <a:schemeClr val="tx1">
                    <a:tint val="75000"/>
                  </a:schemeClr>
                </a:solidFill>
              </a:defRPr>
            </a:lvl8pPr>
            <a:lvl9pPr marL="3544946" indent="0" algn="ctr">
              <a:buNone/>
              <a:defRPr>
                <a:solidFill>
                  <a:schemeClr val="tx1">
                    <a:tint val="75000"/>
                  </a:schemeClr>
                </a:solidFill>
              </a:defRPr>
            </a:lvl9pPr>
          </a:lstStyle>
          <a:p>
            <a:r>
              <a:rPr kumimoji="1" lang="ja-JP" altLang="en-US" dirty="0"/>
              <a:t>■マスター サブタイトルの書式設定</a:t>
            </a:r>
          </a:p>
        </p:txBody>
      </p:sp>
      <p:sp>
        <p:nvSpPr>
          <p:cNvPr id="12" name="スライド番号プレースホルダー 5"/>
          <p:cNvSpPr>
            <a:spLocks noGrp="1"/>
          </p:cNvSpPr>
          <p:nvPr>
            <p:ph type="sldNum" sz="quarter" idx="4"/>
          </p:nvPr>
        </p:nvSpPr>
        <p:spPr>
          <a:xfrm>
            <a:off x="7871812" y="14426711"/>
            <a:ext cx="2494756" cy="604782"/>
          </a:xfrm>
          <a:prstGeom prst="rect">
            <a:avLst/>
          </a:prstGeom>
        </p:spPr>
        <p:txBody>
          <a:bodyPr vert="horz" lIns="91440" tIns="45720" rIns="91440" bIns="45720" rtlCol="0" anchor="ctr"/>
          <a:lstStyle>
            <a:lvl1pPr algn="r">
              <a:defRPr sz="1357">
                <a:solidFill>
                  <a:srgbClr val="00528A"/>
                </a:solidFill>
                <a:latin typeface="HG丸ｺﾞｼｯｸM-PRO" pitchFamily="50" charset="-128"/>
                <a:ea typeface="HG丸ｺﾞｼｯｸM-PRO" pitchFamily="50" charset="-128"/>
                <a:cs typeface="メイリオ" pitchFamily="50" charset="-128"/>
              </a:defRPr>
            </a:lvl1pPr>
          </a:lstStyle>
          <a:p>
            <a:fld id="{F61ADCFA-BCA6-4759-AFB1-7CBA46529FC7}" type="slidenum">
              <a:rPr kumimoji="1" lang="ja-JP" altLang="en-US" smtClean="0"/>
              <a:pPr/>
              <a:t>‹#›</a:t>
            </a:fld>
            <a:endParaRPr kumimoji="1" lang="ja-JP" altLang="en-US" dirty="0"/>
          </a:p>
        </p:txBody>
      </p:sp>
      <p:grpSp>
        <p:nvGrpSpPr>
          <p:cNvPr id="8" name="グループ化 7"/>
          <p:cNvGrpSpPr/>
          <p:nvPr userDrawn="1"/>
        </p:nvGrpSpPr>
        <p:grpSpPr>
          <a:xfrm>
            <a:off x="60990" y="98379"/>
            <a:ext cx="505125" cy="1031767"/>
            <a:chOff x="-860785" y="680170"/>
            <a:chExt cx="532332" cy="532332"/>
          </a:xfrm>
        </p:grpSpPr>
        <p:sp>
          <p:nvSpPr>
            <p:cNvPr id="6" name="八角形 5"/>
            <p:cNvSpPr/>
            <p:nvPr userDrawn="1"/>
          </p:nvSpPr>
          <p:spPr>
            <a:xfrm>
              <a:off x="-860785" y="680170"/>
              <a:ext cx="532332" cy="532332"/>
            </a:xfrm>
            <a:prstGeom prst="octagon">
              <a:avLst>
                <a:gd name="adj" fmla="val 221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pic>
          <p:nvPicPr>
            <p:cNvPr id="4" name="図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785" y="680170"/>
              <a:ext cx="532332" cy="532332"/>
            </a:xfrm>
            <a:prstGeom prst="rect">
              <a:avLst/>
            </a:prstGeom>
          </p:spPr>
        </p:pic>
      </p:grpSp>
      <p:cxnSp>
        <p:nvCxnSpPr>
          <p:cNvPr id="10" name="直線コネクタ 9"/>
          <p:cNvCxnSpPr/>
          <p:nvPr userDrawn="1"/>
        </p:nvCxnSpPr>
        <p:spPr>
          <a:xfrm>
            <a:off x="0" y="1289012"/>
            <a:ext cx="10691813" cy="0"/>
          </a:xfrm>
          <a:prstGeom prst="line">
            <a:avLst/>
          </a:prstGeom>
          <a:ln w="76200">
            <a:solidFill>
              <a:srgbClr val="0090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5235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6" name="フッター プレースホルダー 5"/>
          <p:cNvSpPr>
            <a:spLocks noGrp="1"/>
          </p:cNvSpPr>
          <p:nvPr>
            <p:ph type="ftr" sz="quarter" idx="11"/>
          </p:nvPr>
        </p:nvSpPr>
        <p:spPr/>
        <p:txBody>
          <a:bodyPr/>
          <a:lstStyle/>
          <a:p>
            <a:endParaRPr kumimoji="1" lang="ja-JP" altLang="en-US"/>
          </a:p>
        </p:txBody>
      </p:sp>
      <p:sp>
        <p:nvSpPr>
          <p:cNvPr id="3" name="コンテンツ プレースホルダー 2"/>
          <p:cNvSpPr>
            <a:spLocks noGrp="1"/>
          </p:cNvSpPr>
          <p:nvPr>
            <p:ph sz="half" idx="1"/>
          </p:nvPr>
        </p:nvSpPr>
        <p:spPr>
          <a:xfrm>
            <a:off x="534591" y="2162145"/>
            <a:ext cx="4722217" cy="11343778"/>
          </a:xfrm>
        </p:spPr>
        <p:txBody>
          <a:bodyPr>
            <a:normAutofit/>
          </a:bodyPr>
          <a:lstStyle>
            <a:lvl1pPr>
              <a:defRPr sz="1938"/>
            </a:lvl1pPr>
            <a:lvl2pPr>
              <a:defRPr sz="1745"/>
            </a:lvl2pPr>
            <a:lvl3pPr>
              <a:defRPr sz="1551"/>
            </a:lvl3pPr>
            <a:lvl4pPr>
              <a:defRPr sz="1357"/>
            </a:lvl4pPr>
            <a:lvl5pPr>
              <a:defRPr sz="1357"/>
            </a:lvl5pPr>
            <a:lvl6pPr>
              <a:defRPr sz="1745"/>
            </a:lvl6pPr>
            <a:lvl7pPr>
              <a:defRPr sz="1745"/>
            </a:lvl7pPr>
            <a:lvl8pPr>
              <a:defRPr sz="1745"/>
            </a:lvl8pPr>
            <a:lvl9pPr>
              <a:defRPr sz="174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コンテンツ プレースホルダー 3"/>
          <p:cNvSpPr>
            <a:spLocks noGrp="1"/>
          </p:cNvSpPr>
          <p:nvPr>
            <p:ph sz="half" idx="2"/>
          </p:nvPr>
        </p:nvSpPr>
        <p:spPr>
          <a:xfrm>
            <a:off x="5435005" y="2162145"/>
            <a:ext cx="4722217" cy="11343778"/>
          </a:xfrm>
        </p:spPr>
        <p:txBody>
          <a:bodyPr>
            <a:normAutofit/>
          </a:bodyPr>
          <a:lstStyle>
            <a:lvl1pPr>
              <a:defRPr sz="1938"/>
            </a:lvl1pPr>
            <a:lvl2pPr>
              <a:defRPr sz="1745"/>
            </a:lvl2pPr>
            <a:lvl3pPr>
              <a:defRPr sz="1551"/>
            </a:lvl3pPr>
            <a:lvl4pPr>
              <a:defRPr sz="1357"/>
            </a:lvl4pPr>
            <a:lvl5pPr>
              <a:defRPr sz="1357"/>
            </a:lvl5pPr>
            <a:lvl6pPr>
              <a:defRPr sz="1745"/>
            </a:lvl6pPr>
            <a:lvl7pPr>
              <a:defRPr sz="1745"/>
            </a:lvl7pPr>
            <a:lvl8pPr>
              <a:defRPr sz="1745"/>
            </a:lvl8pPr>
            <a:lvl9pPr>
              <a:defRPr sz="174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2" name="スライド番号プレースホルダー 5"/>
          <p:cNvSpPr>
            <a:spLocks noGrp="1"/>
          </p:cNvSpPr>
          <p:nvPr>
            <p:ph type="sldNum" sz="quarter" idx="4"/>
          </p:nvPr>
        </p:nvSpPr>
        <p:spPr>
          <a:xfrm>
            <a:off x="7871812" y="14426711"/>
            <a:ext cx="2494756" cy="604782"/>
          </a:xfrm>
          <a:prstGeom prst="rect">
            <a:avLst/>
          </a:prstGeom>
        </p:spPr>
        <p:txBody>
          <a:bodyPr vert="horz" lIns="91440" tIns="45720" rIns="91440" bIns="45720" rtlCol="0" anchor="ctr"/>
          <a:lstStyle>
            <a:lvl1pPr algn="r">
              <a:defRPr sz="1357">
                <a:solidFill>
                  <a:srgbClr val="00528A"/>
                </a:solidFill>
                <a:latin typeface="HG丸ｺﾞｼｯｸM-PRO" pitchFamily="50" charset="-128"/>
                <a:ea typeface="HG丸ｺﾞｼｯｸM-PRO" pitchFamily="50" charset="-128"/>
                <a:cs typeface="メイリオ" pitchFamily="50" charset="-128"/>
              </a:defRPr>
            </a:lvl1pPr>
          </a:lstStyle>
          <a:p>
            <a:fld id="{F61ADCFA-BCA6-4759-AFB1-7CBA46529FC7}" type="slidenum">
              <a:rPr kumimoji="1" lang="ja-JP" altLang="en-US" smtClean="0"/>
              <a:pPr/>
              <a:t>‹#›</a:t>
            </a:fld>
            <a:endParaRPr kumimoji="1" lang="ja-JP" altLang="en-US"/>
          </a:p>
        </p:txBody>
      </p:sp>
      <p:sp>
        <p:nvSpPr>
          <p:cNvPr id="23" name="正方形/長方形 22"/>
          <p:cNvSpPr/>
          <p:nvPr userDrawn="1"/>
        </p:nvSpPr>
        <p:spPr>
          <a:xfrm>
            <a:off x="0" y="2"/>
            <a:ext cx="10691813" cy="1209639"/>
          </a:xfrm>
          <a:prstGeom prst="rect">
            <a:avLst/>
          </a:prstGeom>
          <a:gradFill>
            <a:gsLst>
              <a:gs pos="100000">
                <a:srgbClr val="FFCB00"/>
              </a:gs>
              <a:gs pos="20000">
                <a:srgbClr val="0090BA"/>
              </a:gs>
              <a:gs pos="79000">
                <a:schemeClr val="bg1"/>
              </a:gs>
              <a:gs pos="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sp>
        <p:nvSpPr>
          <p:cNvPr id="24" name="タイトル 1"/>
          <p:cNvSpPr>
            <a:spLocks noGrp="1"/>
          </p:cNvSpPr>
          <p:nvPr>
            <p:ph type="title"/>
          </p:nvPr>
        </p:nvSpPr>
        <p:spPr>
          <a:xfrm>
            <a:off x="606693" y="98381"/>
            <a:ext cx="9622632" cy="1028012"/>
          </a:xfrm>
        </p:spPr>
        <p:txBody>
          <a:bodyPr anchor="ctr">
            <a:noAutofit/>
          </a:bodyPr>
          <a:lstStyle>
            <a:lvl1pPr>
              <a:defRPr sz="2714" b="1">
                <a:solidFill>
                  <a:schemeClr val="bg1"/>
                </a:solidFill>
              </a:defRPr>
            </a:lvl1pPr>
          </a:lstStyle>
          <a:p>
            <a:r>
              <a:rPr kumimoji="1" lang="ja-JP" altLang="en-US"/>
              <a:t>マスター タイトルの書式設定</a:t>
            </a:r>
            <a:endParaRPr kumimoji="1" lang="ja-JP" altLang="en-US" dirty="0"/>
          </a:p>
        </p:txBody>
      </p:sp>
      <p:grpSp>
        <p:nvGrpSpPr>
          <p:cNvPr id="25" name="グループ化 24"/>
          <p:cNvGrpSpPr/>
          <p:nvPr userDrawn="1"/>
        </p:nvGrpSpPr>
        <p:grpSpPr>
          <a:xfrm>
            <a:off x="60990" y="98379"/>
            <a:ext cx="505125" cy="1031767"/>
            <a:chOff x="-860785" y="680170"/>
            <a:chExt cx="532332" cy="532332"/>
          </a:xfrm>
        </p:grpSpPr>
        <p:sp>
          <p:nvSpPr>
            <p:cNvPr id="26" name="八角形 25"/>
            <p:cNvSpPr/>
            <p:nvPr userDrawn="1"/>
          </p:nvSpPr>
          <p:spPr>
            <a:xfrm>
              <a:off x="-860785" y="680170"/>
              <a:ext cx="532332" cy="532332"/>
            </a:xfrm>
            <a:prstGeom prst="octagon">
              <a:avLst>
                <a:gd name="adj" fmla="val 221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pic>
          <p:nvPicPr>
            <p:cNvPr id="27" name="図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785" y="680170"/>
              <a:ext cx="532332" cy="532332"/>
            </a:xfrm>
            <a:prstGeom prst="rect">
              <a:avLst/>
            </a:prstGeom>
          </p:spPr>
        </p:pic>
      </p:grpSp>
      <p:cxnSp>
        <p:nvCxnSpPr>
          <p:cNvPr id="28" name="直線コネクタ 27"/>
          <p:cNvCxnSpPr/>
          <p:nvPr userDrawn="1"/>
        </p:nvCxnSpPr>
        <p:spPr>
          <a:xfrm>
            <a:off x="0" y="1289012"/>
            <a:ext cx="10691813" cy="0"/>
          </a:xfrm>
          <a:prstGeom prst="line">
            <a:avLst/>
          </a:prstGeom>
          <a:ln w="76200">
            <a:solidFill>
              <a:srgbClr val="0090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2822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534591" y="1704210"/>
            <a:ext cx="4724074" cy="1410438"/>
          </a:xfrm>
        </p:spPr>
        <p:txBody>
          <a:bodyPr anchor="b">
            <a:normAutofit/>
          </a:bodyPr>
          <a:lstStyle>
            <a:lvl1pPr marL="0" indent="0">
              <a:buNone/>
              <a:defRPr sz="1938" b="1"/>
            </a:lvl1pPr>
            <a:lvl2pPr marL="443118" indent="0">
              <a:buNone/>
              <a:defRPr sz="1938" b="1"/>
            </a:lvl2pPr>
            <a:lvl3pPr marL="886236" indent="0">
              <a:buNone/>
              <a:defRPr sz="1745" b="1"/>
            </a:lvl3pPr>
            <a:lvl4pPr marL="1329355" indent="0">
              <a:buNone/>
              <a:defRPr sz="1551" b="1"/>
            </a:lvl4pPr>
            <a:lvl5pPr marL="1772473" indent="0">
              <a:buNone/>
              <a:defRPr sz="1551" b="1"/>
            </a:lvl5pPr>
            <a:lvl6pPr marL="2215591" indent="0">
              <a:buNone/>
              <a:defRPr sz="1551" b="1"/>
            </a:lvl6pPr>
            <a:lvl7pPr marL="2658709" indent="0">
              <a:buNone/>
              <a:defRPr sz="1551" b="1"/>
            </a:lvl7pPr>
            <a:lvl8pPr marL="3101828" indent="0">
              <a:buNone/>
              <a:defRPr sz="1551" b="1"/>
            </a:lvl8pPr>
            <a:lvl9pPr marL="3544946" indent="0">
              <a:buNone/>
              <a:defRPr sz="155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34591" y="3114649"/>
            <a:ext cx="4724074" cy="10318813"/>
          </a:xfrm>
        </p:spPr>
        <p:txBody>
          <a:bodyPr/>
          <a:lstStyle>
            <a:lvl1pPr>
              <a:defRPr sz="1938"/>
            </a:lvl1pPr>
            <a:lvl2pPr>
              <a:defRPr sz="1938"/>
            </a:lvl2pPr>
            <a:lvl3pPr>
              <a:defRPr sz="1745"/>
            </a:lvl3pPr>
            <a:lvl4pPr>
              <a:defRPr sz="1551"/>
            </a:lvl4pPr>
            <a:lvl5pPr>
              <a:defRPr sz="1551"/>
            </a:lvl5pPr>
            <a:lvl6pPr>
              <a:defRPr sz="1551"/>
            </a:lvl6pPr>
            <a:lvl7pPr>
              <a:defRPr sz="1551"/>
            </a:lvl7pPr>
            <a:lvl8pPr>
              <a:defRPr sz="1551"/>
            </a:lvl8pPr>
            <a:lvl9pPr>
              <a:defRPr sz="155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テキスト プレースホルダー 4"/>
          <p:cNvSpPr>
            <a:spLocks noGrp="1"/>
          </p:cNvSpPr>
          <p:nvPr>
            <p:ph type="body" sz="quarter" idx="3"/>
          </p:nvPr>
        </p:nvSpPr>
        <p:spPr>
          <a:xfrm>
            <a:off x="5431293" y="1685890"/>
            <a:ext cx="4725930" cy="1410438"/>
          </a:xfrm>
        </p:spPr>
        <p:txBody>
          <a:bodyPr anchor="b">
            <a:normAutofit/>
          </a:bodyPr>
          <a:lstStyle>
            <a:lvl1pPr marL="0" indent="0">
              <a:buNone/>
              <a:defRPr sz="1938" b="1"/>
            </a:lvl1pPr>
            <a:lvl2pPr marL="443118" indent="0">
              <a:buNone/>
              <a:defRPr sz="1938" b="1"/>
            </a:lvl2pPr>
            <a:lvl3pPr marL="886236" indent="0">
              <a:buNone/>
              <a:defRPr sz="1745" b="1"/>
            </a:lvl3pPr>
            <a:lvl4pPr marL="1329355" indent="0">
              <a:buNone/>
              <a:defRPr sz="1551" b="1"/>
            </a:lvl4pPr>
            <a:lvl5pPr marL="1772473" indent="0">
              <a:buNone/>
              <a:defRPr sz="1551" b="1"/>
            </a:lvl5pPr>
            <a:lvl6pPr marL="2215591" indent="0">
              <a:buNone/>
              <a:defRPr sz="1551" b="1"/>
            </a:lvl6pPr>
            <a:lvl7pPr marL="2658709" indent="0">
              <a:buNone/>
              <a:defRPr sz="1551" b="1"/>
            </a:lvl7pPr>
            <a:lvl8pPr marL="3101828" indent="0">
              <a:buNone/>
              <a:defRPr sz="1551" b="1"/>
            </a:lvl8pPr>
            <a:lvl9pPr marL="3544946" indent="0">
              <a:buNone/>
              <a:defRPr sz="155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431293" y="3114652"/>
            <a:ext cx="4725930" cy="10391272"/>
          </a:xfrm>
        </p:spPr>
        <p:txBody>
          <a:bodyPr/>
          <a:lstStyle>
            <a:lvl1pPr>
              <a:defRPr sz="1938"/>
            </a:lvl1pPr>
            <a:lvl2pPr>
              <a:defRPr sz="1938"/>
            </a:lvl2pPr>
            <a:lvl3pPr>
              <a:defRPr sz="1745"/>
            </a:lvl3pPr>
            <a:lvl4pPr>
              <a:defRPr sz="1551"/>
            </a:lvl4pPr>
            <a:lvl5pPr>
              <a:defRPr sz="1551"/>
            </a:lvl5pPr>
            <a:lvl6pPr>
              <a:defRPr sz="1551"/>
            </a:lvl6pPr>
            <a:lvl7pPr>
              <a:defRPr sz="1551"/>
            </a:lvl7pPr>
            <a:lvl8pPr>
              <a:defRPr sz="1551"/>
            </a:lvl8pPr>
            <a:lvl9pPr>
              <a:defRPr sz="155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61ADCFA-BCA6-4759-AFB1-7CBA46529FC7}" type="slidenum">
              <a:rPr kumimoji="1" lang="ja-JP" altLang="en-US" smtClean="0"/>
              <a:pPr/>
              <a:t>‹#›</a:t>
            </a:fld>
            <a:endParaRPr kumimoji="1" lang="ja-JP" altLang="en-US"/>
          </a:p>
        </p:txBody>
      </p:sp>
      <p:sp>
        <p:nvSpPr>
          <p:cNvPr id="14" name="正方形/長方形 13"/>
          <p:cNvSpPr/>
          <p:nvPr userDrawn="1"/>
        </p:nvSpPr>
        <p:spPr>
          <a:xfrm>
            <a:off x="0" y="2"/>
            <a:ext cx="10691813" cy="1209639"/>
          </a:xfrm>
          <a:prstGeom prst="rect">
            <a:avLst/>
          </a:prstGeom>
          <a:gradFill>
            <a:gsLst>
              <a:gs pos="100000">
                <a:srgbClr val="FFCB00"/>
              </a:gs>
              <a:gs pos="20000">
                <a:srgbClr val="0090BA"/>
              </a:gs>
              <a:gs pos="79000">
                <a:schemeClr val="bg1"/>
              </a:gs>
              <a:gs pos="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sp>
        <p:nvSpPr>
          <p:cNvPr id="19" name="タイトル 1"/>
          <p:cNvSpPr>
            <a:spLocks noGrp="1"/>
          </p:cNvSpPr>
          <p:nvPr>
            <p:ph type="title"/>
          </p:nvPr>
        </p:nvSpPr>
        <p:spPr>
          <a:xfrm>
            <a:off x="606693" y="98381"/>
            <a:ext cx="9622632" cy="1028012"/>
          </a:xfrm>
        </p:spPr>
        <p:txBody>
          <a:bodyPr anchor="ctr">
            <a:noAutofit/>
          </a:bodyPr>
          <a:lstStyle>
            <a:lvl1pPr>
              <a:defRPr sz="2714" b="1">
                <a:solidFill>
                  <a:schemeClr val="bg1"/>
                </a:solidFill>
              </a:defRPr>
            </a:lvl1pPr>
          </a:lstStyle>
          <a:p>
            <a:r>
              <a:rPr kumimoji="1" lang="ja-JP" altLang="en-US"/>
              <a:t>マスター タイトルの書式設定</a:t>
            </a:r>
            <a:endParaRPr kumimoji="1" lang="ja-JP" altLang="en-US" dirty="0"/>
          </a:p>
        </p:txBody>
      </p:sp>
      <p:grpSp>
        <p:nvGrpSpPr>
          <p:cNvPr id="20" name="グループ化 19"/>
          <p:cNvGrpSpPr/>
          <p:nvPr userDrawn="1"/>
        </p:nvGrpSpPr>
        <p:grpSpPr>
          <a:xfrm>
            <a:off x="60990" y="98379"/>
            <a:ext cx="505125" cy="1031767"/>
            <a:chOff x="-860785" y="680170"/>
            <a:chExt cx="532332" cy="532332"/>
          </a:xfrm>
        </p:grpSpPr>
        <p:sp>
          <p:nvSpPr>
            <p:cNvPr id="21" name="八角形 20"/>
            <p:cNvSpPr/>
            <p:nvPr userDrawn="1"/>
          </p:nvSpPr>
          <p:spPr>
            <a:xfrm>
              <a:off x="-860785" y="680170"/>
              <a:ext cx="532332" cy="532332"/>
            </a:xfrm>
            <a:prstGeom prst="octagon">
              <a:avLst>
                <a:gd name="adj" fmla="val 221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pic>
          <p:nvPicPr>
            <p:cNvPr id="22" name="図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785" y="680170"/>
              <a:ext cx="532332" cy="532332"/>
            </a:xfrm>
            <a:prstGeom prst="rect">
              <a:avLst/>
            </a:prstGeom>
          </p:spPr>
        </p:pic>
      </p:grpSp>
      <p:cxnSp>
        <p:nvCxnSpPr>
          <p:cNvPr id="23" name="直線コネクタ 22"/>
          <p:cNvCxnSpPr/>
          <p:nvPr userDrawn="1"/>
        </p:nvCxnSpPr>
        <p:spPr>
          <a:xfrm>
            <a:off x="0" y="1289012"/>
            <a:ext cx="10691813" cy="0"/>
          </a:xfrm>
          <a:prstGeom prst="line">
            <a:avLst/>
          </a:prstGeom>
          <a:ln w="76200">
            <a:solidFill>
              <a:srgbClr val="0090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0636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61ADCFA-BCA6-4759-AFB1-7CBA46529FC7}" type="slidenum">
              <a:rPr kumimoji="1" lang="ja-JP" altLang="en-US" smtClean="0"/>
              <a:pPr/>
              <a:t>‹#›</a:t>
            </a:fld>
            <a:endParaRPr kumimoji="1" lang="ja-JP" altLang="en-US"/>
          </a:p>
        </p:txBody>
      </p:sp>
      <p:sp>
        <p:nvSpPr>
          <p:cNvPr id="6" name="コンテンツ プレースホルダー 2"/>
          <p:cNvSpPr>
            <a:spLocks noGrp="1"/>
          </p:cNvSpPr>
          <p:nvPr>
            <p:ph idx="1"/>
          </p:nvPr>
        </p:nvSpPr>
        <p:spPr>
          <a:xfrm>
            <a:off x="534591" y="2003395"/>
            <a:ext cx="9622632" cy="10232521"/>
          </a:xfrm>
        </p:spPr>
        <p:txBody>
          <a:bodyPr>
            <a:normAutofit/>
          </a:bodyPr>
          <a:lstStyle>
            <a:lvl1pPr>
              <a:defRPr sz="2326">
                <a:latin typeface="メイリオ" pitchFamily="50" charset="-128"/>
                <a:ea typeface="メイリオ" pitchFamily="50" charset="-128"/>
                <a:cs typeface="メイリオ" pitchFamily="50" charset="-128"/>
              </a:defRPr>
            </a:lvl1pPr>
            <a:lvl2pPr>
              <a:defRPr sz="1938">
                <a:latin typeface="メイリオ" pitchFamily="50" charset="-128"/>
                <a:ea typeface="メイリオ" pitchFamily="50" charset="-128"/>
                <a:cs typeface="メイリオ" pitchFamily="50" charset="-128"/>
              </a:defRPr>
            </a:lvl2pPr>
            <a:lvl3pPr>
              <a:defRPr sz="1745">
                <a:latin typeface="メイリオ" pitchFamily="50" charset="-128"/>
                <a:ea typeface="メイリオ" pitchFamily="50" charset="-128"/>
                <a:cs typeface="メイリオ" pitchFamily="50" charset="-128"/>
              </a:defRPr>
            </a:lvl3pPr>
            <a:lvl4pPr>
              <a:defRPr sz="1551">
                <a:latin typeface="メイリオ" pitchFamily="50" charset="-128"/>
                <a:ea typeface="メイリオ" pitchFamily="50" charset="-128"/>
                <a:cs typeface="メイリオ" pitchFamily="50" charset="-128"/>
              </a:defRPr>
            </a:lvl4pPr>
            <a:lvl5pPr>
              <a:defRPr sz="1551">
                <a:latin typeface="メイリオ" pitchFamily="50" charset="-128"/>
                <a:ea typeface="メイリオ" pitchFamily="50" charset="-128"/>
                <a:cs typeface="メイリオ" pitchFamily="50"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 name="正方形/長方形 9"/>
          <p:cNvSpPr/>
          <p:nvPr userDrawn="1"/>
        </p:nvSpPr>
        <p:spPr>
          <a:xfrm>
            <a:off x="0" y="2"/>
            <a:ext cx="10691813" cy="1209639"/>
          </a:xfrm>
          <a:prstGeom prst="rect">
            <a:avLst/>
          </a:prstGeom>
          <a:gradFill>
            <a:gsLst>
              <a:gs pos="100000">
                <a:srgbClr val="FFCB00"/>
              </a:gs>
              <a:gs pos="20000">
                <a:srgbClr val="0090BA"/>
              </a:gs>
              <a:gs pos="79000">
                <a:schemeClr val="bg1"/>
              </a:gs>
              <a:gs pos="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sp>
        <p:nvSpPr>
          <p:cNvPr id="11" name="タイトル 1"/>
          <p:cNvSpPr>
            <a:spLocks noGrp="1"/>
          </p:cNvSpPr>
          <p:nvPr>
            <p:ph type="title"/>
          </p:nvPr>
        </p:nvSpPr>
        <p:spPr>
          <a:xfrm>
            <a:off x="606693" y="98381"/>
            <a:ext cx="9622632" cy="1028012"/>
          </a:xfrm>
        </p:spPr>
        <p:txBody>
          <a:bodyPr anchor="ctr">
            <a:noAutofit/>
          </a:bodyPr>
          <a:lstStyle>
            <a:lvl1pPr>
              <a:defRPr sz="2714" b="1">
                <a:solidFill>
                  <a:schemeClr val="bg1"/>
                </a:solidFill>
              </a:defRPr>
            </a:lvl1pPr>
          </a:lstStyle>
          <a:p>
            <a:r>
              <a:rPr kumimoji="1" lang="ja-JP" altLang="en-US"/>
              <a:t>マスター タイトルの書式設定</a:t>
            </a:r>
            <a:endParaRPr kumimoji="1" lang="ja-JP" altLang="en-US" dirty="0"/>
          </a:p>
        </p:txBody>
      </p:sp>
      <p:grpSp>
        <p:nvGrpSpPr>
          <p:cNvPr id="12" name="グループ化 11"/>
          <p:cNvGrpSpPr/>
          <p:nvPr userDrawn="1"/>
        </p:nvGrpSpPr>
        <p:grpSpPr>
          <a:xfrm>
            <a:off x="60990" y="98379"/>
            <a:ext cx="505125" cy="1031767"/>
            <a:chOff x="-860785" y="680170"/>
            <a:chExt cx="532332" cy="532332"/>
          </a:xfrm>
        </p:grpSpPr>
        <p:sp>
          <p:nvSpPr>
            <p:cNvPr id="18" name="八角形 17"/>
            <p:cNvSpPr/>
            <p:nvPr userDrawn="1"/>
          </p:nvSpPr>
          <p:spPr>
            <a:xfrm>
              <a:off x="-860785" y="680170"/>
              <a:ext cx="532332" cy="532332"/>
            </a:xfrm>
            <a:prstGeom prst="octagon">
              <a:avLst>
                <a:gd name="adj" fmla="val 221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pic>
          <p:nvPicPr>
            <p:cNvPr id="19" name="図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785" y="680170"/>
              <a:ext cx="532332" cy="532332"/>
            </a:xfrm>
            <a:prstGeom prst="rect">
              <a:avLst/>
            </a:prstGeom>
          </p:spPr>
        </p:pic>
      </p:grpSp>
      <p:cxnSp>
        <p:nvCxnSpPr>
          <p:cNvPr id="20" name="直線コネクタ 19"/>
          <p:cNvCxnSpPr/>
          <p:nvPr userDrawn="1"/>
        </p:nvCxnSpPr>
        <p:spPr>
          <a:xfrm>
            <a:off x="0" y="1289012"/>
            <a:ext cx="10691813" cy="0"/>
          </a:xfrm>
          <a:prstGeom prst="line">
            <a:avLst/>
          </a:prstGeom>
          <a:ln w="76200">
            <a:solidFill>
              <a:srgbClr val="0090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2678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付きの&#10;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180203" y="1527141"/>
            <a:ext cx="5977020" cy="11502530"/>
          </a:xfrm>
        </p:spPr>
        <p:txBody>
          <a:bodyPr>
            <a:normAutofit/>
          </a:bodyPr>
          <a:lstStyle>
            <a:lvl1pPr>
              <a:defRPr sz="2326"/>
            </a:lvl1pPr>
            <a:lvl2pPr>
              <a:defRPr sz="2326"/>
            </a:lvl2pPr>
            <a:lvl3pPr>
              <a:defRPr sz="1938"/>
            </a:lvl3pPr>
            <a:lvl4pPr>
              <a:defRPr sz="1745"/>
            </a:lvl4pPr>
            <a:lvl5pPr>
              <a:defRPr sz="1745"/>
            </a:lvl5pPr>
            <a:lvl6pPr>
              <a:defRPr sz="1938"/>
            </a:lvl6pPr>
            <a:lvl7pPr>
              <a:defRPr sz="1938"/>
            </a:lvl7pPr>
            <a:lvl8pPr>
              <a:defRPr sz="1938"/>
            </a:lvl8pPr>
            <a:lvl9pPr>
              <a:defRPr sz="193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テキスト プレースホルダー 3"/>
          <p:cNvSpPr>
            <a:spLocks noGrp="1"/>
          </p:cNvSpPr>
          <p:nvPr>
            <p:ph type="body" sz="half" idx="2"/>
          </p:nvPr>
        </p:nvSpPr>
        <p:spPr>
          <a:xfrm>
            <a:off x="534591" y="1527141"/>
            <a:ext cx="3517533" cy="11502530"/>
          </a:xfrm>
        </p:spPr>
        <p:txBody>
          <a:bodyPr/>
          <a:lstStyle>
            <a:lvl1pPr marL="0" indent="0">
              <a:buNone/>
              <a:defRPr sz="1357"/>
            </a:lvl1pPr>
            <a:lvl2pPr marL="443118" indent="0">
              <a:buNone/>
              <a:defRPr sz="1163"/>
            </a:lvl2pPr>
            <a:lvl3pPr marL="886236" indent="0">
              <a:buNone/>
              <a:defRPr sz="969"/>
            </a:lvl3pPr>
            <a:lvl4pPr marL="1329355" indent="0">
              <a:buNone/>
              <a:defRPr sz="872"/>
            </a:lvl4pPr>
            <a:lvl5pPr marL="1772473" indent="0">
              <a:buNone/>
              <a:defRPr sz="872"/>
            </a:lvl5pPr>
            <a:lvl6pPr marL="2215591" indent="0">
              <a:buNone/>
              <a:defRPr sz="872"/>
            </a:lvl6pPr>
            <a:lvl7pPr marL="2658709" indent="0">
              <a:buNone/>
              <a:defRPr sz="872"/>
            </a:lvl7pPr>
            <a:lvl8pPr marL="3101828" indent="0">
              <a:buNone/>
              <a:defRPr sz="872"/>
            </a:lvl8pPr>
            <a:lvl9pPr marL="3544946" indent="0">
              <a:buNone/>
              <a:defRPr sz="872"/>
            </a:lvl9pPr>
          </a:lstStyle>
          <a:p>
            <a:pPr lvl="0"/>
            <a:r>
              <a:rPr kumimoji="1" lang="ja-JP" altLang="en-US"/>
              <a:t>マスター テキストの書式設定</a:t>
            </a:r>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1ADCFA-BCA6-4759-AFB1-7CBA46529FC7}" type="slidenum">
              <a:rPr kumimoji="1" lang="ja-JP" altLang="en-US" smtClean="0"/>
              <a:pPr/>
              <a:t>‹#›</a:t>
            </a:fld>
            <a:endParaRPr kumimoji="1" lang="ja-JP" altLang="en-US"/>
          </a:p>
        </p:txBody>
      </p:sp>
      <p:sp>
        <p:nvSpPr>
          <p:cNvPr id="13" name="正方形/長方形 12"/>
          <p:cNvSpPr/>
          <p:nvPr userDrawn="1"/>
        </p:nvSpPr>
        <p:spPr>
          <a:xfrm>
            <a:off x="0" y="2"/>
            <a:ext cx="10691813" cy="1209639"/>
          </a:xfrm>
          <a:prstGeom prst="rect">
            <a:avLst/>
          </a:prstGeom>
          <a:gradFill>
            <a:gsLst>
              <a:gs pos="100000">
                <a:srgbClr val="FFCB00"/>
              </a:gs>
              <a:gs pos="20000">
                <a:srgbClr val="0090BA"/>
              </a:gs>
              <a:gs pos="79000">
                <a:schemeClr val="bg1"/>
              </a:gs>
              <a:gs pos="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sp>
        <p:nvSpPr>
          <p:cNvPr id="17" name="タイトル 1"/>
          <p:cNvSpPr>
            <a:spLocks noGrp="1"/>
          </p:cNvSpPr>
          <p:nvPr>
            <p:ph type="title"/>
          </p:nvPr>
        </p:nvSpPr>
        <p:spPr>
          <a:xfrm>
            <a:off x="606693" y="98381"/>
            <a:ext cx="9622632" cy="1028012"/>
          </a:xfrm>
        </p:spPr>
        <p:txBody>
          <a:bodyPr anchor="ctr">
            <a:noAutofit/>
          </a:bodyPr>
          <a:lstStyle>
            <a:lvl1pPr>
              <a:defRPr sz="2714" b="1">
                <a:solidFill>
                  <a:schemeClr val="bg1"/>
                </a:solidFill>
              </a:defRPr>
            </a:lvl1pPr>
          </a:lstStyle>
          <a:p>
            <a:r>
              <a:rPr kumimoji="1" lang="ja-JP" altLang="en-US"/>
              <a:t>マスター タイトルの書式設定</a:t>
            </a:r>
            <a:endParaRPr kumimoji="1" lang="ja-JP" altLang="en-US" dirty="0"/>
          </a:p>
        </p:txBody>
      </p:sp>
      <p:grpSp>
        <p:nvGrpSpPr>
          <p:cNvPr id="18" name="グループ化 17"/>
          <p:cNvGrpSpPr/>
          <p:nvPr userDrawn="1"/>
        </p:nvGrpSpPr>
        <p:grpSpPr>
          <a:xfrm>
            <a:off x="60990" y="98379"/>
            <a:ext cx="505125" cy="1031767"/>
            <a:chOff x="-860785" y="680170"/>
            <a:chExt cx="532332" cy="532332"/>
          </a:xfrm>
        </p:grpSpPr>
        <p:sp>
          <p:nvSpPr>
            <p:cNvPr id="19" name="八角形 18"/>
            <p:cNvSpPr/>
            <p:nvPr userDrawn="1"/>
          </p:nvSpPr>
          <p:spPr>
            <a:xfrm>
              <a:off x="-860785" y="680170"/>
              <a:ext cx="532332" cy="532332"/>
            </a:xfrm>
            <a:prstGeom prst="octagon">
              <a:avLst>
                <a:gd name="adj" fmla="val 221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pic>
          <p:nvPicPr>
            <p:cNvPr id="20" name="図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785" y="680170"/>
              <a:ext cx="532332" cy="532332"/>
            </a:xfrm>
            <a:prstGeom prst="rect">
              <a:avLst/>
            </a:prstGeom>
          </p:spPr>
        </p:pic>
      </p:grpSp>
      <p:cxnSp>
        <p:nvCxnSpPr>
          <p:cNvPr id="21" name="直線コネクタ 20"/>
          <p:cNvCxnSpPr/>
          <p:nvPr userDrawn="1"/>
        </p:nvCxnSpPr>
        <p:spPr>
          <a:xfrm>
            <a:off x="0" y="1289012"/>
            <a:ext cx="10691813" cy="0"/>
          </a:xfrm>
          <a:prstGeom prst="line">
            <a:avLst/>
          </a:prstGeom>
          <a:ln w="76200">
            <a:solidFill>
              <a:srgbClr val="0090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7559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534591" y="2797150"/>
            <a:ext cx="9622632" cy="10232521"/>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3"/>
          </p:nvPr>
        </p:nvSpPr>
        <p:spPr>
          <a:xfrm>
            <a:off x="546686" y="14385967"/>
            <a:ext cx="2946890" cy="709759"/>
          </a:xfrm>
          <a:prstGeom prst="rect">
            <a:avLst/>
          </a:prstGeom>
        </p:spPr>
        <p:txBody>
          <a:bodyPr vert="horz" lIns="91440" tIns="45720" rIns="91440" bIns="45720" rtlCol="0" anchor="ctr"/>
          <a:lstStyle>
            <a:lvl1pPr algn="ctr">
              <a:defRPr sz="116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871812" y="14426711"/>
            <a:ext cx="2494756" cy="604782"/>
          </a:xfrm>
          <a:prstGeom prst="rect">
            <a:avLst/>
          </a:prstGeom>
        </p:spPr>
        <p:txBody>
          <a:bodyPr vert="horz" lIns="91440" tIns="45720" rIns="91440" bIns="45720" rtlCol="0" anchor="ctr"/>
          <a:lstStyle>
            <a:lvl1pPr algn="r">
              <a:defRPr sz="1357">
                <a:solidFill>
                  <a:srgbClr val="00528A"/>
                </a:solidFill>
                <a:latin typeface="HG丸ｺﾞｼｯｸM-PRO" pitchFamily="50" charset="-128"/>
                <a:ea typeface="HG丸ｺﾞｼｯｸM-PRO" pitchFamily="50" charset="-128"/>
                <a:cs typeface="メイリオ" pitchFamily="50" charset="-128"/>
              </a:defRPr>
            </a:lvl1pPr>
          </a:lstStyle>
          <a:p>
            <a:fld id="{F61ADCFA-BCA6-4759-AFB1-7CBA46529FC7}" type="slidenum">
              <a:rPr kumimoji="1" lang="ja-JP" altLang="en-US" smtClean="0"/>
              <a:pPr/>
              <a:t>‹#›</a:t>
            </a:fld>
            <a:endParaRPr kumimoji="1" lang="ja-JP" altLang="en-US" dirty="0"/>
          </a:p>
        </p:txBody>
      </p:sp>
      <p:sp>
        <p:nvSpPr>
          <p:cNvPr id="2" name="タイトル プレースホルダー 1"/>
          <p:cNvSpPr>
            <a:spLocks noGrp="1"/>
          </p:cNvSpPr>
          <p:nvPr>
            <p:ph type="title"/>
          </p:nvPr>
        </p:nvSpPr>
        <p:spPr>
          <a:xfrm>
            <a:off x="534591" y="-1079"/>
            <a:ext cx="9622632" cy="1270007"/>
          </a:xfrm>
          <a:prstGeom prst="rect">
            <a:avLst/>
          </a:prstGeom>
        </p:spPr>
        <p:txBody>
          <a:bodyPr vert="horz" lIns="91440" tIns="45720" rIns="91440" bIns="45720" rtlCol="0" anchor="b">
            <a:normAutofit/>
          </a:bodyPr>
          <a:lstStyle/>
          <a:p>
            <a:r>
              <a:rPr kumimoji="1" lang="ja-JP" altLang="en-US" dirty="0"/>
              <a:t>マスター タイトルの書式設定</a:t>
            </a:r>
          </a:p>
        </p:txBody>
      </p:sp>
    </p:spTree>
    <p:extLst>
      <p:ext uri="{BB962C8B-B14F-4D97-AF65-F5344CB8AC3E}">
        <p14:creationId xmlns:p14="http://schemas.microsoft.com/office/powerpoint/2010/main" val="1350572646"/>
      </p:ext>
    </p:extLst>
  </p:cSld>
  <p:clrMap bg1="lt1" tx1="dk1" bg2="lt2" tx2="dk2" accent1="accent1" accent2="accent2" accent3="accent3" accent4="accent4" accent5="accent5" accent6="accent6" hlink="hlink" folHlink="folHlink"/>
  <p:sldLayoutIdLst>
    <p:sldLayoutId id="2147484932" r:id="rId1"/>
    <p:sldLayoutId id="2147484944" r:id="rId2"/>
    <p:sldLayoutId id="2147484935" r:id="rId3"/>
    <p:sldLayoutId id="2147484939" r:id="rId4"/>
    <p:sldLayoutId id="2147484934" r:id="rId5"/>
    <p:sldLayoutId id="2147484936" r:id="rId6"/>
    <p:sldLayoutId id="2147484937" r:id="rId7"/>
    <p:sldLayoutId id="2147484938" r:id="rId8"/>
    <p:sldLayoutId id="2147484940" r:id="rId9"/>
    <p:sldLayoutId id="2147484941" r:id="rId10"/>
    <p:sldLayoutId id="2147484942" r:id="rId11"/>
    <p:sldLayoutId id="2147484943" r:id="rId12"/>
    <p:sldLayoutId id="2147484945" r:id="rId13"/>
  </p:sldLayoutIdLst>
  <p:hf hdr="0" ftr="0" dt="0"/>
  <p:txStyles>
    <p:titleStyle>
      <a:lvl1pPr algn="l" defTabSz="886236" rtl="0" eaLnBrk="1" latinLnBrk="0" hangingPunct="1">
        <a:spcBef>
          <a:spcPct val="0"/>
        </a:spcBef>
        <a:buNone/>
        <a:defRPr kumimoji="1" sz="2714" b="1" kern="1200">
          <a:solidFill>
            <a:schemeClr val="tx1"/>
          </a:solidFill>
          <a:latin typeface="メイリオ" pitchFamily="50" charset="-128"/>
          <a:ea typeface="メイリオ" pitchFamily="50" charset="-128"/>
          <a:cs typeface="メイリオ" pitchFamily="50" charset="-128"/>
        </a:defRPr>
      </a:lvl1pPr>
    </p:titleStyle>
    <p:bodyStyle>
      <a:lvl1pPr marL="332339" indent="-332339" algn="l" defTabSz="886236" rtl="0" eaLnBrk="1" latinLnBrk="0" hangingPunct="1">
        <a:spcBef>
          <a:spcPct val="20000"/>
        </a:spcBef>
        <a:buFont typeface="Arial" pitchFamily="34" charset="0"/>
        <a:buChar char="•"/>
        <a:defRPr kumimoji="1" sz="2326" kern="1200">
          <a:solidFill>
            <a:srgbClr val="0A0A0A"/>
          </a:solidFill>
          <a:latin typeface="メイリオ" pitchFamily="50" charset="-128"/>
          <a:ea typeface="メイリオ" pitchFamily="50" charset="-128"/>
          <a:cs typeface="メイリオ" pitchFamily="50" charset="-128"/>
        </a:defRPr>
      </a:lvl1pPr>
      <a:lvl2pPr marL="720067" indent="-276949" algn="l" defTabSz="886236" rtl="0" eaLnBrk="1" latinLnBrk="0" hangingPunct="1">
        <a:spcBef>
          <a:spcPct val="20000"/>
        </a:spcBef>
        <a:buFont typeface="Arial" pitchFamily="34" charset="0"/>
        <a:buChar char="–"/>
        <a:defRPr kumimoji="1" sz="1938" kern="1200">
          <a:solidFill>
            <a:srgbClr val="0A0A0A"/>
          </a:solidFill>
          <a:latin typeface="メイリオ" pitchFamily="50" charset="-128"/>
          <a:ea typeface="メイリオ" pitchFamily="50" charset="-128"/>
          <a:cs typeface="メイリオ" pitchFamily="50" charset="-128"/>
        </a:defRPr>
      </a:lvl2pPr>
      <a:lvl3pPr marL="1107796" indent="-221559" algn="l" defTabSz="886236" rtl="0" eaLnBrk="1" latinLnBrk="0" hangingPunct="1">
        <a:spcBef>
          <a:spcPct val="20000"/>
        </a:spcBef>
        <a:buFont typeface="Arial" pitchFamily="34" charset="0"/>
        <a:buChar char="•"/>
        <a:defRPr kumimoji="1" sz="1745" kern="1200">
          <a:solidFill>
            <a:srgbClr val="0A0A0A"/>
          </a:solidFill>
          <a:latin typeface="メイリオ" pitchFamily="50" charset="-128"/>
          <a:ea typeface="メイリオ" pitchFamily="50" charset="-128"/>
          <a:cs typeface="メイリオ" pitchFamily="50" charset="-128"/>
        </a:defRPr>
      </a:lvl3pPr>
      <a:lvl4pPr marL="1550914" indent="-221559" algn="l" defTabSz="886236" rtl="0" eaLnBrk="1" latinLnBrk="0" hangingPunct="1">
        <a:spcBef>
          <a:spcPct val="20000"/>
        </a:spcBef>
        <a:buFont typeface="Arial" pitchFamily="34" charset="0"/>
        <a:buChar char="–"/>
        <a:defRPr kumimoji="1" sz="1551" kern="1200">
          <a:solidFill>
            <a:srgbClr val="0A0A0A"/>
          </a:solidFill>
          <a:latin typeface="メイリオ" pitchFamily="50" charset="-128"/>
          <a:ea typeface="メイリオ" pitchFamily="50" charset="-128"/>
          <a:cs typeface="メイリオ" pitchFamily="50" charset="-128"/>
        </a:defRPr>
      </a:lvl4pPr>
      <a:lvl5pPr marL="1994032" indent="-221559" algn="l" defTabSz="886236" rtl="0" eaLnBrk="1" latinLnBrk="0" hangingPunct="1">
        <a:spcBef>
          <a:spcPct val="20000"/>
        </a:spcBef>
        <a:buFont typeface="Arial" pitchFamily="34" charset="0"/>
        <a:buChar char="»"/>
        <a:defRPr kumimoji="1" sz="1551" kern="1200">
          <a:solidFill>
            <a:srgbClr val="0A0A0A"/>
          </a:solidFill>
          <a:latin typeface="メイリオ" pitchFamily="50" charset="-128"/>
          <a:ea typeface="メイリオ" pitchFamily="50" charset="-128"/>
          <a:cs typeface="メイリオ" pitchFamily="50" charset="-128"/>
        </a:defRPr>
      </a:lvl5pPr>
      <a:lvl6pPr marL="2437150" indent="-221559" algn="l" defTabSz="886236" rtl="0" eaLnBrk="1" latinLnBrk="0" hangingPunct="1">
        <a:spcBef>
          <a:spcPct val="20000"/>
        </a:spcBef>
        <a:buFont typeface="Arial" pitchFamily="34" charset="0"/>
        <a:buChar char="•"/>
        <a:defRPr kumimoji="1" sz="1938" kern="1200">
          <a:solidFill>
            <a:schemeClr val="tx1"/>
          </a:solidFill>
          <a:latin typeface="+mn-lt"/>
          <a:ea typeface="+mn-ea"/>
          <a:cs typeface="+mn-cs"/>
        </a:defRPr>
      </a:lvl6pPr>
      <a:lvl7pPr marL="2880269" indent="-221559" algn="l" defTabSz="886236" rtl="0" eaLnBrk="1" latinLnBrk="0" hangingPunct="1">
        <a:spcBef>
          <a:spcPct val="20000"/>
        </a:spcBef>
        <a:buFont typeface="Arial" pitchFamily="34" charset="0"/>
        <a:buChar char="•"/>
        <a:defRPr kumimoji="1" sz="1938" kern="1200">
          <a:solidFill>
            <a:schemeClr val="tx1"/>
          </a:solidFill>
          <a:latin typeface="+mn-lt"/>
          <a:ea typeface="+mn-ea"/>
          <a:cs typeface="+mn-cs"/>
        </a:defRPr>
      </a:lvl7pPr>
      <a:lvl8pPr marL="3323387" indent="-221559" algn="l" defTabSz="886236" rtl="0" eaLnBrk="1" latinLnBrk="0" hangingPunct="1">
        <a:spcBef>
          <a:spcPct val="20000"/>
        </a:spcBef>
        <a:buFont typeface="Arial" pitchFamily="34" charset="0"/>
        <a:buChar char="•"/>
        <a:defRPr kumimoji="1" sz="1938" kern="1200">
          <a:solidFill>
            <a:schemeClr val="tx1"/>
          </a:solidFill>
          <a:latin typeface="+mn-lt"/>
          <a:ea typeface="+mn-ea"/>
          <a:cs typeface="+mn-cs"/>
        </a:defRPr>
      </a:lvl8pPr>
      <a:lvl9pPr marL="3766505" indent="-221559" algn="l" defTabSz="886236" rtl="0" eaLnBrk="1" latinLnBrk="0" hangingPunct="1">
        <a:spcBef>
          <a:spcPct val="20000"/>
        </a:spcBef>
        <a:buFont typeface="Arial" pitchFamily="34" charset="0"/>
        <a:buChar char="•"/>
        <a:defRPr kumimoji="1" sz="1938" kern="1200">
          <a:solidFill>
            <a:schemeClr val="tx1"/>
          </a:solidFill>
          <a:latin typeface="+mn-lt"/>
          <a:ea typeface="+mn-ea"/>
          <a:cs typeface="+mn-cs"/>
        </a:defRPr>
      </a:lvl9pPr>
    </p:bodyStyle>
    <p:otherStyle>
      <a:defPPr>
        <a:defRPr lang="ja-JP"/>
      </a:defPPr>
      <a:lvl1pPr marL="0" algn="l" defTabSz="886236" rtl="0" eaLnBrk="1" latinLnBrk="0" hangingPunct="1">
        <a:defRPr kumimoji="1" sz="1745" kern="1200">
          <a:solidFill>
            <a:schemeClr val="tx1"/>
          </a:solidFill>
          <a:latin typeface="+mn-lt"/>
          <a:ea typeface="+mn-ea"/>
          <a:cs typeface="+mn-cs"/>
        </a:defRPr>
      </a:lvl1pPr>
      <a:lvl2pPr marL="443118" algn="l" defTabSz="886236" rtl="0" eaLnBrk="1" latinLnBrk="0" hangingPunct="1">
        <a:defRPr kumimoji="1" sz="1745" kern="1200">
          <a:solidFill>
            <a:schemeClr val="tx1"/>
          </a:solidFill>
          <a:latin typeface="+mn-lt"/>
          <a:ea typeface="+mn-ea"/>
          <a:cs typeface="+mn-cs"/>
        </a:defRPr>
      </a:lvl2pPr>
      <a:lvl3pPr marL="886236" algn="l" defTabSz="886236" rtl="0" eaLnBrk="1" latinLnBrk="0" hangingPunct="1">
        <a:defRPr kumimoji="1" sz="1745" kern="1200">
          <a:solidFill>
            <a:schemeClr val="tx1"/>
          </a:solidFill>
          <a:latin typeface="+mn-lt"/>
          <a:ea typeface="+mn-ea"/>
          <a:cs typeface="+mn-cs"/>
        </a:defRPr>
      </a:lvl3pPr>
      <a:lvl4pPr marL="1329355" algn="l" defTabSz="886236" rtl="0" eaLnBrk="1" latinLnBrk="0" hangingPunct="1">
        <a:defRPr kumimoji="1" sz="1745" kern="1200">
          <a:solidFill>
            <a:schemeClr val="tx1"/>
          </a:solidFill>
          <a:latin typeface="+mn-lt"/>
          <a:ea typeface="+mn-ea"/>
          <a:cs typeface="+mn-cs"/>
        </a:defRPr>
      </a:lvl4pPr>
      <a:lvl5pPr marL="1772473" algn="l" defTabSz="886236" rtl="0" eaLnBrk="1" latinLnBrk="0" hangingPunct="1">
        <a:defRPr kumimoji="1" sz="1745" kern="1200">
          <a:solidFill>
            <a:schemeClr val="tx1"/>
          </a:solidFill>
          <a:latin typeface="+mn-lt"/>
          <a:ea typeface="+mn-ea"/>
          <a:cs typeface="+mn-cs"/>
        </a:defRPr>
      </a:lvl5pPr>
      <a:lvl6pPr marL="2215591" algn="l" defTabSz="886236" rtl="0" eaLnBrk="1" latinLnBrk="0" hangingPunct="1">
        <a:defRPr kumimoji="1" sz="1745" kern="1200">
          <a:solidFill>
            <a:schemeClr val="tx1"/>
          </a:solidFill>
          <a:latin typeface="+mn-lt"/>
          <a:ea typeface="+mn-ea"/>
          <a:cs typeface="+mn-cs"/>
        </a:defRPr>
      </a:lvl6pPr>
      <a:lvl7pPr marL="2658709" algn="l" defTabSz="886236" rtl="0" eaLnBrk="1" latinLnBrk="0" hangingPunct="1">
        <a:defRPr kumimoji="1" sz="1745" kern="1200">
          <a:solidFill>
            <a:schemeClr val="tx1"/>
          </a:solidFill>
          <a:latin typeface="+mn-lt"/>
          <a:ea typeface="+mn-ea"/>
          <a:cs typeface="+mn-cs"/>
        </a:defRPr>
      </a:lvl7pPr>
      <a:lvl8pPr marL="3101828" algn="l" defTabSz="886236" rtl="0" eaLnBrk="1" latinLnBrk="0" hangingPunct="1">
        <a:defRPr kumimoji="1" sz="1745" kern="1200">
          <a:solidFill>
            <a:schemeClr val="tx1"/>
          </a:solidFill>
          <a:latin typeface="+mn-lt"/>
          <a:ea typeface="+mn-ea"/>
          <a:cs typeface="+mn-cs"/>
        </a:defRPr>
      </a:lvl8pPr>
      <a:lvl9pPr marL="3544946" algn="l" defTabSz="886236" rtl="0" eaLnBrk="1" latinLnBrk="0" hangingPunct="1">
        <a:defRPr kumimoji="1" sz="174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762" userDrawn="1">
          <p15:clr>
            <a:srgbClr val="F26B43"/>
          </p15:clr>
        </p15:guide>
        <p15:guide id="2" pos="33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39700" y="173966"/>
            <a:ext cx="10412412" cy="348923"/>
          </a:xfrm>
          <a:prstGeom prst="rect">
            <a:avLst/>
          </a:prstGeom>
          <a:solidFill>
            <a:srgbClr val="00BC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45"/>
          </a:p>
        </p:txBody>
      </p:sp>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8486" y="244621"/>
            <a:ext cx="2417967" cy="207613"/>
          </a:xfrm>
          <a:prstGeom prst="rect">
            <a:avLst/>
          </a:prstGeom>
        </p:spPr>
      </p:pic>
      <p:sp>
        <p:nvSpPr>
          <p:cNvPr id="12" name="タイトル 1"/>
          <p:cNvSpPr txBox="1">
            <a:spLocks/>
          </p:cNvSpPr>
          <p:nvPr/>
        </p:nvSpPr>
        <p:spPr>
          <a:xfrm>
            <a:off x="5345907" y="174382"/>
            <a:ext cx="2477113" cy="348091"/>
          </a:xfrm>
          <a:prstGeom prst="rect">
            <a:avLst/>
          </a:prstGeom>
        </p:spPr>
        <p:txBody>
          <a:bodyPr vert="horz" lIns="88626" tIns="44313" rIns="88626" bIns="44313" rtlCol="0" anchor="ctr">
            <a:normAutofit/>
          </a:bodyPr>
          <a:lstStyle>
            <a:lvl1pPr algn="l" defTabSz="914400" rtl="0" eaLnBrk="1" latinLnBrk="0" hangingPunct="1">
              <a:spcBef>
                <a:spcPct val="0"/>
              </a:spcBef>
              <a:buNone/>
              <a:defRPr kumimoji="1" lang="ja-JP" altLang="en-US" sz="2400" b="1" kern="12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1600" dirty="0">
                <a:solidFill>
                  <a:schemeClr val="tx1">
                    <a:lumMod val="85000"/>
                    <a:lumOff val="15000"/>
                  </a:schemeClr>
                </a:solidFill>
                <a:effectLst/>
              </a:rPr>
              <a:t>中期経営計画（概要）</a:t>
            </a:r>
          </a:p>
        </p:txBody>
      </p:sp>
      <p:sp>
        <p:nvSpPr>
          <p:cNvPr id="14" name="正方形/長方形 13"/>
          <p:cNvSpPr/>
          <p:nvPr/>
        </p:nvSpPr>
        <p:spPr>
          <a:xfrm>
            <a:off x="304799" y="1329555"/>
            <a:ext cx="5002213" cy="1338828"/>
          </a:xfrm>
          <a:prstGeom prst="rect">
            <a:avLst/>
          </a:prstGeom>
        </p:spPr>
        <p:txBody>
          <a:bodyPr wrap="square">
            <a:spAutoFit/>
          </a:bodyPr>
          <a:lstStyle/>
          <a:p>
            <a:r>
              <a:rPr lang="ja-JP" altLang="en-US" sz="11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■新法人設立の背景</a:t>
            </a:r>
          </a:p>
          <a:p>
            <a:r>
              <a:rPr lang="ja-JP" altLang="en-US" sz="1000" dirty="0">
                <a:latin typeface="Meiryo UI" panose="020B0604030504040204" pitchFamily="50" charset="-128"/>
                <a:ea typeface="Meiryo UI" panose="020B0604030504040204" pitchFamily="50" charset="-128"/>
              </a:rPr>
              <a:t>・大阪産業振興機構と大阪市都市型産業振興センターは、それぞれ大阪府と大阪市</a:t>
            </a:r>
            <a:r>
              <a:rPr lang="ja-JP" altLang="en-US" sz="1000" dirty="0" smtClean="0">
                <a:latin typeface="Meiryo UI" panose="020B0604030504040204" pitchFamily="50" charset="-128"/>
                <a:ea typeface="Meiryo UI" panose="020B0604030504040204" pitchFamily="50" charset="-128"/>
              </a:rPr>
              <a:t>が</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連携</a:t>
            </a:r>
            <a:r>
              <a:rPr lang="ja-JP" altLang="en-US" sz="1000" dirty="0">
                <a:latin typeface="Meiryo UI" panose="020B0604030504040204" pitchFamily="50" charset="-128"/>
                <a:ea typeface="Meiryo UI" panose="020B0604030504040204" pitchFamily="50" charset="-128"/>
              </a:rPr>
              <a:t>しながら、大阪の中小企業を支援するサービスを積極的に展開してきた。</a:t>
            </a:r>
          </a:p>
          <a:p>
            <a:r>
              <a:rPr lang="ja-JP" altLang="en-US" sz="1000" dirty="0">
                <a:latin typeface="Meiryo UI" panose="020B0604030504040204" pitchFamily="50" charset="-128"/>
                <a:ea typeface="Meiryo UI" panose="020B0604030504040204" pitchFamily="50" charset="-128"/>
              </a:rPr>
              <a:t>・しかし、経済のグローバル化が広がり、産業の技術革新が加速度的に進化するなか、大阪</a:t>
            </a:r>
            <a:r>
              <a:rPr lang="ja-JP" altLang="en-US" sz="1000" dirty="0" smtClean="0">
                <a:latin typeface="Meiryo UI" panose="020B0604030504040204" pitchFamily="50" charset="-128"/>
                <a:ea typeface="Meiryo UI" panose="020B0604030504040204" pitchFamily="50" charset="-128"/>
              </a:rPr>
              <a:t>の</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企業</a:t>
            </a:r>
            <a:r>
              <a:rPr lang="ja-JP" altLang="en-US" sz="1000" dirty="0">
                <a:latin typeface="Meiryo UI" panose="020B0604030504040204" pitchFamily="50" charset="-128"/>
                <a:ea typeface="Meiryo UI" panose="020B0604030504040204" pitchFamily="50" charset="-128"/>
              </a:rPr>
              <a:t>の</a:t>
            </a:r>
            <a:r>
              <a:rPr lang="en-US" altLang="ja-JP" sz="1000" dirty="0">
                <a:latin typeface="Meiryo UI" panose="020B0604030504040204" pitchFamily="50" charset="-128"/>
                <a:ea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rPr>
              <a:t>割以上を占め、大阪産業の基盤を支える中小企業の更なる発展が欠かせない。</a:t>
            </a:r>
          </a:p>
          <a:p>
            <a:r>
              <a:rPr lang="ja-JP" altLang="en-US" sz="1000" dirty="0">
                <a:latin typeface="Meiryo UI" panose="020B0604030504040204" pitchFamily="50" charset="-128"/>
                <a:ea typeface="Meiryo UI" panose="020B0604030504040204" pitchFamily="50" charset="-128"/>
              </a:rPr>
              <a:t>・そこで、副首都を目指す大阪の、産業分野の都市基盤をさらに強化するため、そして、大阪府</a:t>
            </a:r>
            <a:r>
              <a:rPr lang="ja-JP" altLang="en-US" sz="1000" dirty="0" smtClean="0">
                <a:latin typeface="Meiryo UI" panose="020B0604030504040204" pitchFamily="50" charset="-128"/>
                <a:ea typeface="Meiryo UI" panose="020B0604030504040204" pitchFamily="50" charset="-128"/>
              </a:rPr>
              <a:t>と</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大阪市</a:t>
            </a:r>
            <a:r>
              <a:rPr lang="ja-JP" altLang="en-US" sz="1000" dirty="0">
                <a:latin typeface="Meiryo UI" panose="020B0604030504040204" pitchFamily="50" charset="-128"/>
                <a:ea typeface="Meiryo UI" panose="020B0604030504040204" pitchFamily="50" charset="-128"/>
              </a:rPr>
              <a:t>が連携して大阪の産業振興を推進するために、</a:t>
            </a:r>
            <a:r>
              <a:rPr lang="ja-JP" altLang="en-US" sz="1000" dirty="0" smtClean="0">
                <a:latin typeface="Meiryo UI" panose="020B0604030504040204" pitchFamily="50" charset="-128"/>
                <a:ea typeface="Meiryo UI" panose="020B0604030504040204" pitchFamily="50" charset="-128"/>
              </a:rPr>
              <a:t>大阪産業振興機構と</a:t>
            </a:r>
            <a:r>
              <a:rPr lang="ja-JP" altLang="en-US" sz="1000" dirty="0">
                <a:latin typeface="Meiryo UI" panose="020B0604030504040204" pitchFamily="50" charset="-128"/>
                <a:ea typeface="Meiryo UI" panose="020B0604030504040204" pitchFamily="50" charset="-128"/>
              </a:rPr>
              <a:t>大阪市</a:t>
            </a:r>
            <a:r>
              <a:rPr lang="ja-JP" altLang="en-US" sz="1000" dirty="0" smtClean="0">
                <a:latin typeface="Meiryo UI" panose="020B0604030504040204" pitchFamily="50" charset="-128"/>
                <a:ea typeface="Meiryo UI" panose="020B0604030504040204" pitchFamily="50" charset="-128"/>
              </a:rPr>
              <a:t>都市型</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産業振興センターを</a:t>
            </a:r>
            <a:r>
              <a:rPr lang="ja-JP" altLang="en-US" sz="1000" dirty="0">
                <a:latin typeface="Meiryo UI" panose="020B0604030504040204" pitchFamily="50" charset="-128"/>
                <a:ea typeface="Meiryo UI" panose="020B0604030504040204" pitchFamily="50" charset="-128"/>
              </a:rPr>
              <a:t>統合して、新たに</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大阪産業局</a:t>
            </a: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を設立した。</a:t>
            </a:r>
          </a:p>
        </p:txBody>
      </p:sp>
      <p:sp>
        <p:nvSpPr>
          <p:cNvPr id="19" name="正方形/長方形 18"/>
          <p:cNvSpPr/>
          <p:nvPr/>
        </p:nvSpPr>
        <p:spPr>
          <a:xfrm>
            <a:off x="215900" y="610903"/>
            <a:ext cx="10260012" cy="587448"/>
          </a:xfrm>
          <a:prstGeom prst="rect">
            <a:avLst/>
          </a:prstGeom>
          <a:ln>
            <a:solidFill>
              <a:srgbClr val="2C3792"/>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　 今回の計画は、大阪産業局のこれから進む道筋を明らかにするため、既存の取組みの見直しを行いつつ、現状をベースとした今後５年間（令和２～６年度）の取組方向を示すものであるが、令和２年度に府市と今後の事業移管や予算の交付金化などの検討を行う予定であり、こうした動向も踏まえ適宜見直しを行う。</a:t>
            </a:r>
          </a:p>
        </p:txBody>
      </p:sp>
      <p:sp>
        <p:nvSpPr>
          <p:cNvPr id="20" name="角丸四角形 19"/>
          <p:cNvSpPr/>
          <p:nvPr/>
        </p:nvSpPr>
        <p:spPr>
          <a:xfrm>
            <a:off x="215900" y="3051137"/>
            <a:ext cx="10260012" cy="9365706"/>
          </a:xfrm>
          <a:prstGeom prst="roundRect">
            <a:avLst>
              <a:gd name="adj" fmla="val 1101"/>
            </a:avLst>
          </a:prstGeom>
          <a:noFill/>
          <a:ln w="19050">
            <a:solidFill>
              <a:srgbClr val="2C379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ja-JP" sz="872" dirty="0">
              <a:solidFill>
                <a:schemeClr val="tx1"/>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5381296" y="1329555"/>
            <a:ext cx="5005717" cy="1646605"/>
          </a:xfrm>
          <a:prstGeom prst="rect">
            <a:avLst/>
          </a:prstGeom>
        </p:spPr>
        <p:txBody>
          <a:bodyPr wrap="square">
            <a:spAutoFit/>
          </a:bodyPr>
          <a:lstStyle/>
          <a:p>
            <a:r>
              <a:rPr lang="ja-JP" altLang="en-US" sz="1100" b="1" dirty="0">
                <a:solidFill>
                  <a:schemeClr val="tx1">
                    <a:lumMod val="75000"/>
                    <a:lumOff val="25000"/>
                  </a:schemeClr>
                </a:solidFill>
                <a:latin typeface="Meiryo UI" panose="020B0604030504040204" pitchFamily="50" charset="-128"/>
                <a:ea typeface="Meiryo UI" panose="020B0604030504040204" pitchFamily="50" charset="-128"/>
              </a:rPr>
              <a:t>■大阪産業を取り巻く現状と主な課題</a:t>
            </a:r>
            <a:endParaRPr lang="en-US" altLang="ja-JP" sz="1000" b="1"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sz="1000" u="sng" dirty="0" smtClean="0">
                <a:solidFill>
                  <a:schemeClr val="tx1">
                    <a:lumMod val="75000"/>
                    <a:lumOff val="25000"/>
                  </a:schemeClr>
                </a:solidFill>
                <a:latin typeface="Meiryo UI" panose="020B0604030504040204" pitchFamily="50" charset="-128"/>
                <a:ea typeface="Meiryo UI" panose="020B0604030504040204" pitchFamily="50" charset="-128"/>
              </a:rPr>
              <a:t>１</a:t>
            </a:r>
            <a:r>
              <a:rPr lang="ja-JP" altLang="en-US" sz="1000" u="sng" dirty="0">
                <a:solidFill>
                  <a:schemeClr val="tx1">
                    <a:lumMod val="75000"/>
                    <a:lumOff val="25000"/>
                  </a:schemeClr>
                </a:solidFill>
                <a:latin typeface="Meiryo UI" panose="020B0604030504040204" pitchFamily="50" charset="-128"/>
                <a:ea typeface="Meiryo UI" panose="020B0604030504040204" pitchFamily="50" charset="-128"/>
              </a:rPr>
              <a:t>．大阪企業のグローバル化</a:t>
            </a:r>
            <a:endParaRPr lang="en-US" altLang="ja-JP" sz="1000" u="sng"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中小企業のグローバル化の推進により、企業の成長と大阪における国際競争力の強化</a:t>
            </a:r>
            <a:r>
              <a:rPr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rPr>
              <a:t>を</a:t>
            </a:r>
            <a:endParaRPr lang="en-US" altLang="ja-JP" sz="1000"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rPr>
              <a:t>　 実現</a:t>
            </a: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する。</a:t>
            </a:r>
            <a:endParaRPr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sz="1000" u="sng" dirty="0" smtClean="0">
                <a:solidFill>
                  <a:schemeClr val="tx1">
                    <a:lumMod val="75000"/>
                    <a:lumOff val="25000"/>
                  </a:schemeClr>
                </a:solidFill>
                <a:latin typeface="Meiryo UI" panose="020B0604030504040204" pitchFamily="50" charset="-128"/>
                <a:ea typeface="Meiryo UI" panose="020B0604030504040204" pitchFamily="50" charset="-128"/>
              </a:rPr>
              <a:t>２</a:t>
            </a:r>
            <a:r>
              <a:rPr lang="ja-JP" altLang="en-US" sz="1000" u="sng" dirty="0">
                <a:solidFill>
                  <a:schemeClr val="tx1">
                    <a:lumMod val="75000"/>
                    <a:lumOff val="25000"/>
                  </a:schemeClr>
                </a:solidFill>
                <a:latin typeface="Meiryo UI" panose="020B0604030504040204" pitchFamily="50" charset="-128"/>
                <a:ea typeface="Meiryo UI" panose="020B0604030504040204" pitchFamily="50" charset="-128"/>
              </a:rPr>
              <a:t>．有望ベンチャーの東京集中</a:t>
            </a:r>
            <a:endParaRPr lang="en-US" altLang="ja-JP" sz="1000" u="sng"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rPr>
              <a:t>　⇒ “</a:t>
            </a: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にしなかバレー”や民間ファンド創設の動き等の追い風もあり、大阪発の</a:t>
            </a:r>
            <a:r>
              <a:rPr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rPr>
              <a:t>ベンチャー企業を</a:t>
            </a:r>
            <a:endParaRPr lang="en-US" altLang="ja-JP" sz="1000"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rPr>
              <a:t>　 育成</a:t>
            </a: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・定着させ、大阪経済に寄与する企業を育てる施策を打つ。</a:t>
            </a:r>
            <a:endParaRPr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sz="1000" u="sng" dirty="0" smtClean="0">
                <a:solidFill>
                  <a:schemeClr val="tx1">
                    <a:lumMod val="75000"/>
                    <a:lumOff val="25000"/>
                  </a:schemeClr>
                </a:solidFill>
                <a:latin typeface="Meiryo UI" panose="020B0604030504040204" pitchFamily="50" charset="-128"/>
                <a:ea typeface="Meiryo UI" panose="020B0604030504040204" pitchFamily="50" charset="-128"/>
              </a:rPr>
              <a:t>３</a:t>
            </a:r>
            <a:r>
              <a:rPr lang="ja-JP" altLang="en-US" sz="1000" u="sng" dirty="0">
                <a:solidFill>
                  <a:schemeClr val="tx1">
                    <a:lumMod val="75000"/>
                    <a:lumOff val="25000"/>
                  </a:schemeClr>
                </a:solidFill>
                <a:latin typeface="Meiryo UI" panose="020B0604030504040204" pitchFamily="50" charset="-128"/>
                <a:ea typeface="Meiryo UI" panose="020B0604030504040204" pitchFamily="50" charset="-128"/>
              </a:rPr>
              <a:t>．事業承継の課題</a:t>
            </a:r>
            <a:endParaRPr lang="en-US" altLang="ja-JP" sz="1000" u="sng"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潜在化しがちな中小企業の事業承継問題を掘り起こし、ニーズに応じた多様な承継</a:t>
            </a:r>
            <a:r>
              <a:rPr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rPr>
              <a:t>支援</a:t>
            </a:r>
            <a:endParaRPr lang="en-US" altLang="ja-JP" sz="1000"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rPr>
              <a:t>　 サービス</a:t>
            </a: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を展開する。</a:t>
            </a:r>
          </a:p>
        </p:txBody>
      </p:sp>
      <p:sp>
        <p:nvSpPr>
          <p:cNvPr id="2" name="正方形/長方形 1"/>
          <p:cNvSpPr/>
          <p:nvPr/>
        </p:nvSpPr>
        <p:spPr>
          <a:xfrm>
            <a:off x="304800" y="3308118"/>
            <a:ext cx="10082216" cy="861774"/>
          </a:xfrm>
          <a:prstGeom prst="rect">
            <a:avLst/>
          </a:prstGeom>
        </p:spPr>
        <p:txBody>
          <a:bodyPr wrap="square">
            <a:spAutoFit/>
          </a:bodyPr>
          <a:lstStyle/>
          <a:p>
            <a:r>
              <a:rPr lang="ja-JP" altLang="ja-JP" sz="1000" dirty="0">
                <a:latin typeface="Meiryo UI" panose="020B0604030504040204" pitchFamily="50" charset="-128"/>
                <a:ea typeface="Meiryo UI" panose="020B0604030504040204" pitchFamily="50" charset="-128"/>
              </a:rPr>
              <a:t>・時代のニーズや今日的課題を踏まえ、</a:t>
            </a:r>
            <a:r>
              <a:rPr lang="ja-JP" altLang="en-US" sz="1000" dirty="0">
                <a:latin typeface="Meiryo UI" panose="020B0604030504040204" pitchFamily="50" charset="-128"/>
                <a:ea typeface="Meiryo UI" panose="020B0604030504040204" pitchFamily="50" charset="-128"/>
              </a:rPr>
              <a:t>中小企業と大阪経済の発展に向けて、</a:t>
            </a:r>
            <a:r>
              <a:rPr lang="ja-JP" altLang="ja-JP" sz="1000" dirty="0">
                <a:latin typeface="Meiryo UI" panose="020B0604030504040204" pitchFamily="50" charset="-128"/>
                <a:ea typeface="Meiryo UI" panose="020B0604030504040204" pitchFamily="50" charset="-128"/>
              </a:rPr>
              <a:t>在阪企業の国際展開、海外企業の大阪への投資を促す「国際ビジネス支援」や、大阪で芽吹く企業のさらなる発展</a:t>
            </a:r>
            <a:r>
              <a:rPr lang="ja-JP" altLang="ja-JP" sz="1000" dirty="0" smtClean="0">
                <a:latin typeface="Meiryo UI" panose="020B0604030504040204" pitchFamily="50" charset="-128"/>
                <a:ea typeface="Meiryo UI" panose="020B0604030504040204" pitchFamily="50" charset="-128"/>
              </a:rPr>
              <a:t>や</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定着</a:t>
            </a:r>
            <a:r>
              <a:rPr lang="ja-JP" altLang="ja-JP" sz="1000" dirty="0">
                <a:latin typeface="Meiryo UI" panose="020B0604030504040204" pitchFamily="50" charset="-128"/>
                <a:ea typeface="Meiryo UI" panose="020B0604030504040204" pitchFamily="50" charset="-128"/>
              </a:rPr>
              <a:t>を促す「創業支援」「スタートアップ支援」、持続可能な大阪産業発展のために後継に悩む企業を支える「事業承継支援」に重点を置きつつ、各種中小企業支援の取組みを推進する。</a:t>
            </a:r>
            <a:endParaRPr lang="en-US" altLang="ja-JP" sz="1000" dirty="0">
              <a:latin typeface="Meiryo UI" panose="020B0604030504040204" pitchFamily="50" charset="-128"/>
              <a:ea typeface="Meiryo UI" panose="020B0604030504040204" pitchFamily="50" charset="-128"/>
            </a:endParaRPr>
          </a:p>
          <a:p>
            <a:r>
              <a:rPr lang="ja-JP" altLang="ja-JP" sz="1000" dirty="0">
                <a:latin typeface="Meiryo UI" panose="020B0604030504040204" pitchFamily="50" charset="-128"/>
                <a:ea typeface="Meiryo UI" panose="020B0604030504040204" pitchFamily="50" charset="-128"/>
              </a:rPr>
              <a:t>・これらの取組みを推進する中で、事業の利用促進のためのＰＲや大阪産業局の知名度アップに向けて、ホームページやメールマガジン</a:t>
            </a:r>
            <a:r>
              <a:rPr lang="ja-JP" altLang="ja-JP"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SNS</a:t>
            </a:r>
            <a:r>
              <a:rPr lang="ja-JP" altLang="ja-JP" sz="1000" dirty="0" err="1" smtClean="0">
                <a:latin typeface="Meiryo UI" panose="020B0604030504040204" pitchFamily="50" charset="-128"/>
                <a:ea typeface="Meiryo UI" panose="020B0604030504040204" pitchFamily="50" charset="-128"/>
              </a:rPr>
              <a:t>、</a:t>
            </a:r>
            <a:r>
              <a:rPr lang="ja-JP" altLang="ja-JP" sz="1000" dirty="0">
                <a:latin typeface="Meiryo UI" panose="020B0604030504040204" pitchFamily="50" charset="-128"/>
                <a:ea typeface="Meiryo UI" panose="020B0604030504040204" pitchFamily="50" charset="-128"/>
              </a:rPr>
              <a:t>とりわけマスメディア掲載による効果的な広報</a:t>
            </a:r>
            <a:r>
              <a:rPr lang="ja-JP" altLang="ja-JP" sz="1000" dirty="0" smtClean="0">
                <a:latin typeface="Meiryo UI" panose="020B0604030504040204" pitchFamily="50" charset="-128"/>
                <a:ea typeface="Meiryo UI" panose="020B0604030504040204" pitchFamily="50" charset="-128"/>
              </a:rPr>
              <a:t>に</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取り組む</a:t>
            </a:r>
            <a:r>
              <a:rPr lang="ja-JP" altLang="ja-JP"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r>
              <a:rPr lang="ja-JP"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あ</a:t>
            </a:r>
            <a:r>
              <a:rPr lang="ja-JP" altLang="en-US" sz="1000" dirty="0" smtClean="0">
                <a:latin typeface="Meiryo UI" panose="020B0604030504040204" pitchFamily="50" charset="-128"/>
                <a:ea typeface="Meiryo UI" panose="020B0604030504040204" pitchFamily="50" charset="-128"/>
              </a:rPr>
              <a:t>わせて</a:t>
            </a:r>
            <a:r>
              <a:rPr lang="ja-JP" altLang="ja-JP" sz="1000" dirty="0">
                <a:latin typeface="Meiryo UI" panose="020B0604030504040204" pitchFamily="50" charset="-128"/>
                <a:ea typeface="Meiryo UI" panose="020B0604030504040204" pitchFamily="50" charset="-128"/>
              </a:rPr>
              <a:t>、財団運営や事業実施の財源確保のため、マイドーム</a:t>
            </a:r>
            <a:r>
              <a:rPr lang="ja-JP" altLang="en-US" sz="1000" dirty="0">
                <a:latin typeface="Meiryo UI" panose="020B0604030504040204" pitchFamily="50" charset="-128"/>
                <a:ea typeface="Meiryo UI" panose="020B0604030504040204" pitchFamily="50" charset="-128"/>
              </a:rPr>
              <a:t>おおさか</a:t>
            </a:r>
            <a:r>
              <a:rPr lang="ja-JP" altLang="ja-JP" sz="1000" dirty="0">
                <a:latin typeface="Meiryo UI" panose="020B0604030504040204" pitchFamily="50" charset="-128"/>
                <a:ea typeface="Meiryo UI" panose="020B0604030504040204" pitchFamily="50" charset="-128"/>
              </a:rPr>
              <a:t>の展示場を核とした収益の確保と財務の安定化（一般正味財産増減額±０）を図る。</a:t>
            </a:r>
          </a:p>
        </p:txBody>
      </p:sp>
      <p:sp>
        <p:nvSpPr>
          <p:cNvPr id="21" name="正方形/長方形 20"/>
          <p:cNvSpPr/>
          <p:nvPr/>
        </p:nvSpPr>
        <p:spPr>
          <a:xfrm>
            <a:off x="219611" y="3110461"/>
            <a:ext cx="1849931" cy="261610"/>
          </a:xfrm>
          <a:prstGeom prst="rect">
            <a:avLst/>
          </a:prstGeom>
        </p:spPr>
        <p:txBody>
          <a:bodyPr wrap="square">
            <a:spAutoFit/>
          </a:bodyPr>
          <a:lstStyle/>
          <a:p>
            <a:r>
              <a:rPr lang="ja-JP" altLang="en-US" sz="1100" b="1" dirty="0">
                <a:latin typeface="Meiryo UI" panose="020B0604030504040204" pitchFamily="50" charset="-128"/>
                <a:ea typeface="Meiryo UI" panose="020B0604030504040204" pitchFamily="50" charset="-128"/>
              </a:rPr>
              <a:t>■財団各事業の取組方針</a:t>
            </a:r>
            <a:endParaRPr lang="ja-JP" altLang="ja-JP" sz="1100" b="1" dirty="0">
              <a:latin typeface="Meiryo UI" panose="020B0604030504040204" pitchFamily="50" charset="-128"/>
              <a:ea typeface="Meiryo UI" panose="020B0604030504040204" pitchFamily="50" charset="-128"/>
            </a:endParaRPr>
          </a:p>
        </p:txBody>
      </p:sp>
      <p:sp>
        <p:nvSpPr>
          <p:cNvPr id="22" name="正方形/長方形 21"/>
          <p:cNvSpPr/>
          <p:nvPr/>
        </p:nvSpPr>
        <p:spPr>
          <a:xfrm>
            <a:off x="304800" y="4285563"/>
            <a:ext cx="3744962" cy="161583"/>
          </a:xfrm>
          <a:prstGeom prst="rect">
            <a:avLst/>
          </a:prstGeom>
        </p:spPr>
        <p:txBody>
          <a:bodyPr wrap="square" lIns="0" tIns="0" rIns="0" bIns="0">
            <a:spAutoFit/>
          </a:bodyPr>
          <a:lstStyle/>
          <a:p>
            <a:r>
              <a:rPr lang="ja-JP" altLang="en-US" sz="1050" b="1" dirty="0">
                <a:latin typeface="Meiryo UI" panose="020B0604030504040204" pitchFamily="50" charset="-128"/>
                <a:ea typeface="Meiryo UI" panose="020B0604030504040204" pitchFamily="50" charset="-128"/>
              </a:rPr>
              <a:t>今後</a:t>
            </a:r>
            <a:r>
              <a:rPr lang="en-US" altLang="ja-JP" sz="1050" b="1" dirty="0">
                <a:latin typeface="Meiryo UI" panose="020B0604030504040204" pitchFamily="50" charset="-128"/>
                <a:ea typeface="Meiryo UI" panose="020B0604030504040204" pitchFamily="50" charset="-128"/>
              </a:rPr>
              <a:t>5</a:t>
            </a:r>
            <a:r>
              <a:rPr lang="ja-JP" altLang="en-US" sz="1050" b="1" dirty="0">
                <a:latin typeface="Meiryo UI" panose="020B0604030504040204" pitchFamily="50" charset="-128"/>
                <a:ea typeface="Meiryo UI" panose="020B0604030504040204" pitchFamily="50" charset="-128"/>
              </a:rPr>
              <a:t>年間の運営</a:t>
            </a:r>
            <a:r>
              <a:rPr lang="ja-JP" altLang="en-US" sz="1050" b="1" dirty="0" smtClean="0">
                <a:latin typeface="Meiryo UI" panose="020B0604030504040204" pitchFamily="50" charset="-128"/>
                <a:ea typeface="Meiryo UI" panose="020B0604030504040204" pitchFamily="50" charset="-128"/>
              </a:rPr>
              <a:t>方針　</a:t>
            </a:r>
            <a:r>
              <a:rPr lang="en-US" altLang="ja-JP" sz="800" dirty="0" smtClean="0">
                <a:latin typeface="Meiryo UI" panose="020B0604030504040204" pitchFamily="50" charset="-128"/>
                <a:ea typeface="Meiryo UI" panose="020B0604030504040204" pitchFamily="50" charset="-128"/>
              </a:rPr>
              <a:t>※</a:t>
            </a:r>
            <a:r>
              <a:rPr lang="ja-JP" altLang="en-US" sz="800" smtClean="0">
                <a:latin typeface="Meiryo UI" panose="020B0604030504040204" pitchFamily="50" charset="-128"/>
                <a:ea typeface="Meiryo UI" panose="020B0604030504040204" pitchFamily="50" charset="-128"/>
              </a:rPr>
              <a:t>各事業ボリューム内 ＞ 以降</a:t>
            </a:r>
            <a:r>
              <a:rPr lang="ja-JP" altLang="en-US" sz="800" dirty="0" smtClean="0">
                <a:latin typeface="Meiryo UI" panose="020B0604030504040204" pitchFamily="50" charset="-128"/>
                <a:ea typeface="Meiryo UI" panose="020B0604030504040204" pitchFamily="50" charset="-128"/>
              </a:rPr>
              <a:t>に示す数値は</a:t>
            </a:r>
            <a:r>
              <a:rPr lang="en-US" altLang="ja-JP" sz="800" dirty="0" smtClean="0">
                <a:latin typeface="Meiryo UI" panose="020B0604030504040204" pitchFamily="50" charset="-128"/>
                <a:ea typeface="Meiryo UI" panose="020B0604030504040204" pitchFamily="50" charset="-128"/>
              </a:rPr>
              <a:t>5</a:t>
            </a:r>
            <a:r>
              <a:rPr lang="ja-JP" altLang="en-US" sz="800" dirty="0" smtClean="0">
                <a:latin typeface="Meiryo UI" panose="020B0604030504040204" pitchFamily="50" charset="-128"/>
                <a:ea typeface="Meiryo UI" panose="020B0604030504040204" pitchFamily="50" charset="-128"/>
              </a:rPr>
              <a:t>年累計</a:t>
            </a:r>
            <a:endParaRPr lang="ja-JP" altLang="ja-JP" sz="800" dirty="0">
              <a:latin typeface="Meiryo UI" panose="020B0604030504040204" pitchFamily="50" charset="-128"/>
              <a:ea typeface="Meiryo UI" panose="020B0604030504040204" pitchFamily="50" charset="-128"/>
            </a:endParaRPr>
          </a:p>
        </p:txBody>
      </p:sp>
      <p:sp>
        <p:nvSpPr>
          <p:cNvPr id="3" name="正方形/長方形 2"/>
          <p:cNvSpPr/>
          <p:nvPr/>
        </p:nvSpPr>
        <p:spPr>
          <a:xfrm>
            <a:off x="234474" y="4499334"/>
            <a:ext cx="10224000" cy="7689523"/>
          </a:xfrm>
          <a:prstGeom prst="rect">
            <a:avLst/>
          </a:prstGeom>
        </p:spPr>
        <p:txBody>
          <a:bodyPr wrap="square" tIns="36000" bIns="36000" numCol="3" spcCol="108000">
            <a:noAutofit/>
          </a:bodyPr>
          <a:lstStyle/>
          <a:p>
            <a:r>
              <a:rPr lang="ja-JP" altLang="en-US" sz="900" b="1" u="sng" dirty="0">
                <a:latin typeface="Meiryo UI" panose="020B0604030504040204" pitchFamily="50" charset="-128"/>
                <a:ea typeface="Meiryo UI" panose="020B0604030504040204" pitchFamily="50" charset="-128"/>
              </a:rPr>
              <a:t>○創業支援</a:t>
            </a:r>
          </a:p>
          <a:p>
            <a:r>
              <a:rPr lang="ja-JP" altLang="en-US" sz="900" dirty="0">
                <a:latin typeface="Meiryo UI" panose="020B0604030504040204" pitchFamily="50" charset="-128"/>
                <a:ea typeface="Meiryo UI" panose="020B0604030504040204" pitchFamily="50" charset="-128"/>
              </a:rPr>
              <a:t>　大阪産業創造館の創業支援サービスメニューの大阪府域への展開と</a:t>
            </a:r>
          </a:p>
          <a:p>
            <a:r>
              <a:rPr lang="ja-JP" altLang="en-US" sz="900" dirty="0">
                <a:latin typeface="Meiryo UI" panose="020B0604030504040204" pitchFamily="50" charset="-128"/>
                <a:ea typeface="Meiryo UI" panose="020B0604030504040204" pitchFamily="50" charset="-128"/>
              </a:rPr>
              <a:t>　拡充を目指す</a:t>
            </a:r>
          </a:p>
          <a:p>
            <a:r>
              <a:rPr lang="ja-JP" altLang="en-US" sz="900" dirty="0">
                <a:latin typeface="Meiryo UI" panose="020B0604030504040204" pitchFamily="50" charset="-128"/>
                <a:ea typeface="Meiryo UI" panose="020B0604030504040204" pitchFamily="50" charset="-128"/>
              </a:rPr>
              <a:t>　■創業支援、女性起業家等支援ネットワークとの連携強化</a:t>
            </a:r>
          </a:p>
          <a:p>
            <a:r>
              <a:rPr lang="ja-JP" altLang="en-US" sz="900" dirty="0">
                <a:latin typeface="Meiryo UI" panose="020B0604030504040204" pitchFamily="50" charset="-128"/>
                <a:ea typeface="Meiryo UI" panose="020B0604030504040204" pitchFamily="50" charset="-128"/>
              </a:rPr>
              <a:t>　■「大阪産業局・アンバサダー」の活用　　　　　</a:t>
            </a:r>
            <a:r>
              <a:rPr lang="ja-JP" altLang="en-US" sz="900" dirty="0" smtClean="0">
                <a:latin typeface="Meiryo UI" panose="020B0604030504040204" pitchFamily="50" charset="-128"/>
                <a:ea typeface="Meiryo UI" panose="020B0604030504040204" pitchFamily="50" charset="-128"/>
              </a:rPr>
              <a:t>　　　　　　　　等</a:t>
            </a:r>
            <a:endParaRPr lang="ja-JP" altLang="en-US"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◇新たな取組み</a:t>
            </a:r>
          </a:p>
          <a:p>
            <a:r>
              <a:rPr lang="ja-JP" altLang="en-US" sz="900" dirty="0">
                <a:latin typeface="Meiryo UI" panose="020B0604030504040204" pitchFamily="50" charset="-128"/>
                <a:ea typeface="Meiryo UI" panose="020B0604030504040204" pitchFamily="50" charset="-128"/>
              </a:rPr>
              <a:t>　・働き方改革により増加傾向にある「兼業」「副業」等多様な創業</a:t>
            </a:r>
          </a:p>
          <a:p>
            <a:r>
              <a:rPr lang="ja-JP" altLang="en-US" sz="900" dirty="0">
                <a:latin typeface="Meiryo UI" panose="020B0604030504040204" pitchFamily="50" charset="-128"/>
                <a:ea typeface="Meiryo UI" panose="020B0604030504040204" pitchFamily="50" charset="-128"/>
              </a:rPr>
              <a:t>　　形態に対する支援メニューの充実</a:t>
            </a:r>
          </a:p>
          <a:p>
            <a:r>
              <a:rPr lang="ja-JP" altLang="en-US" sz="900" dirty="0">
                <a:latin typeface="Meiryo UI" panose="020B0604030504040204" pitchFamily="50" charset="-128"/>
                <a:ea typeface="Meiryo UI" panose="020B0604030504040204" pitchFamily="50" charset="-128"/>
              </a:rPr>
              <a:t>　・外国人起業に対する積極的な支援の実施</a:t>
            </a: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事業ボリューム</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　</a:t>
            </a:r>
            <a:r>
              <a:rPr lang="zh-TW" altLang="en-US" sz="900" dirty="0">
                <a:latin typeface="Meiryo UI" panose="020B0604030504040204" pitchFamily="50" charset="-128"/>
                <a:ea typeface="Meiryo UI" panose="020B0604030504040204" pitchFamily="50" charset="-128"/>
              </a:rPr>
              <a:t>予算規模 </a:t>
            </a:r>
            <a:r>
              <a:rPr lang="en-US" altLang="zh-TW" sz="900" dirty="0">
                <a:latin typeface="Meiryo UI" panose="020B0604030504040204" pitchFamily="50" charset="-128"/>
                <a:ea typeface="Meiryo UI" panose="020B0604030504040204" pitchFamily="50" charset="-128"/>
              </a:rPr>
              <a:t>141</a:t>
            </a:r>
            <a:r>
              <a:rPr lang="zh-TW" altLang="en-US" sz="900" dirty="0">
                <a:latin typeface="Meiryo UI" panose="020B0604030504040204" pitchFamily="50" charset="-128"/>
                <a:ea typeface="Meiryo UI" panose="020B0604030504040204" pitchFamily="50" charset="-128"/>
              </a:rPr>
              <a:t>百万円／</a:t>
            </a:r>
            <a:r>
              <a:rPr lang="zh-TW" altLang="en-US" sz="900" dirty="0" smtClean="0">
                <a:latin typeface="Meiryo UI" panose="020B0604030504040204" pitchFamily="50" charset="-128"/>
                <a:ea typeface="Meiryo UI" panose="020B0604030504040204" pitchFamily="50" charset="-128"/>
              </a:rPr>
              <a:t>年</a:t>
            </a:r>
            <a:endParaRPr lang="en-US" altLang="zh-TW"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＞創業社数</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650</a:t>
            </a:r>
            <a:r>
              <a:rPr lang="ja-JP" altLang="en-US" sz="900" dirty="0" smtClean="0">
                <a:latin typeface="Meiryo UI" panose="020B0604030504040204" pitchFamily="50" charset="-128"/>
                <a:ea typeface="Meiryo UI" panose="020B0604030504040204" pitchFamily="50" charset="-128"/>
              </a:rPr>
              <a:t>社</a:t>
            </a:r>
            <a:endParaRPr lang="ja-JP" altLang="en-US" sz="900" dirty="0">
              <a:latin typeface="Meiryo UI" panose="020B0604030504040204" pitchFamily="50" charset="-128"/>
              <a:ea typeface="Meiryo UI" panose="020B0604030504040204" pitchFamily="50" charset="-128"/>
            </a:endParaRPr>
          </a:p>
          <a:p>
            <a:endParaRPr lang="ja-JP" altLang="en-US" sz="900" dirty="0">
              <a:latin typeface="Meiryo UI" panose="020B0604030504040204" pitchFamily="50" charset="-128"/>
              <a:ea typeface="Meiryo UI" panose="020B0604030504040204" pitchFamily="50" charset="-128"/>
            </a:endParaRPr>
          </a:p>
          <a:p>
            <a:r>
              <a:rPr lang="ja-JP" altLang="en-US" sz="900" b="1" u="sng" dirty="0">
                <a:latin typeface="Meiryo UI" panose="020B0604030504040204" pitchFamily="50" charset="-128"/>
                <a:ea typeface="Meiryo UI" panose="020B0604030504040204" pitchFamily="50" charset="-128"/>
              </a:rPr>
              <a:t>○スタートアップ支援</a:t>
            </a:r>
          </a:p>
          <a:p>
            <a:r>
              <a:rPr lang="ja-JP" altLang="en-US" sz="900" dirty="0">
                <a:latin typeface="Meiryo UI" panose="020B0604030504040204" pitchFamily="50" charset="-128"/>
                <a:ea typeface="Meiryo UI" panose="020B0604030504040204" pitchFamily="50" charset="-128"/>
              </a:rPr>
              <a:t>　大阪・関西における世界へのゲートウェイとして、</a:t>
            </a:r>
            <a:r>
              <a:rPr lang="en-US" altLang="ja-JP" sz="900" dirty="0">
                <a:latin typeface="Meiryo UI" panose="020B0604030504040204" pitchFamily="50" charset="-128"/>
                <a:ea typeface="Meiryo UI" panose="020B0604030504040204" pitchFamily="50" charset="-128"/>
              </a:rPr>
              <a:t>OIH</a:t>
            </a:r>
            <a:r>
              <a:rPr lang="ja-JP" altLang="en-US" sz="900" dirty="0">
                <a:latin typeface="Meiryo UI" panose="020B0604030504040204" pitchFamily="50" charset="-128"/>
                <a:ea typeface="Meiryo UI" panose="020B0604030504040204" pitchFamily="50" charset="-128"/>
              </a:rPr>
              <a:t>を世界に伍する</a:t>
            </a:r>
          </a:p>
          <a:p>
            <a:r>
              <a:rPr lang="ja-JP" altLang="en-US" sz="900" dirty="0">
                <a:latin typeface="Meiryo UI" panose="020B0604030504040204" pitchFamily="50" charset="-128"/>
                <a:ea typeface="Meiryo UI" panose="020B0604030504040204" pitchFamily="50" charset="-128"/>
              </a:rPr>
              <a:t>　スタートアップ支援のコア拠点として確立</a:t>
            </a:r>
          </a:p>
          <a:p>
            <a:r>
              <a:rPr lang="ja-JP" altLang="en-US" sz="900" dirty="0">
                <a:latin typeface="Meiryo UI" panose="020B0604030504040204" pitchFamily="50" charset="-128"/>
                <a:ea typeface="Meiryo UI" panose="020B0604030504040204" pitchFamily="50" charset="-128"/>
              </a:rPr>
              <a:t>　■グローバルな視座での活動</a:t>
            </a:r>
          </a:p>
          <a:p>
            <a:r>
              <a:rPr lang="ja-JP" altLang="en-US" sz="900" dirty="0">
                <a:latin typeface="Meiryo UI" panose="020B0604030504040204" pitchFamily="50" charset="-128"/>
                <a:ea typeface="Meiryo UI" panose="020B0604030504040204" pitchFamily="50" charset="-128"/>
              </a:rPr>
              <a:t>　■関西のリソースを最大限に活用した支援機能の強化</a:t>
            </a: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事業ボリューム</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　</a:t>
            </a:r>
            <a:r>
              <a:rPr lang="zh-TW" altLang="en-US" sz="900" dirty="0">
                <a:latin typeface="Meiryo UI" panose="020B0604030504040204" pitchFamily="50" charset="-128"/>
                <a:ea typeface="Meiryo UI" panose="020B0604030504040204" pitchFamily="50" charset="-128"/>
              </a:rPr>
              <a:t>予算規模 </a:t>
            </a:r>
            <a:r>
              <a:rPr lang="en-US" altLang="zh-TW" sz="900" dirty="0">
                <a:latin typeface="Meiryo UI" panose="020B0604030504040204" pitchFamily="50" charset="-128"/>
                <a:ea typeface="Meiryo UI" panose="020B0604030504040204" pitchFamily="50" charset="-128"/>
              </a:rPr>
              <a:t>127</a:t>
            </a:r>
            <a:r>
              <a:rPr lang="zh-TW" altLang="en-US" sz="900" dirty="0">
                <a:latin typeface="Meiryo UI" panose="020B0604030504040204" pitchFamily="50" charset="-128"/>
                <a:ea typeface="Meiryo UI" panose="020B0604030504040204" pitchFamily="50" charset="-128"/>
              </a:rPr>
              <a:t>百万円／年</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＞プロジェクト数</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300</a:t>
            </a:r>
            <a:r>
              <a:rPr lang="ja-JP" altLang="en-US" sz="900" dirty="0" smtClean="0">
                <a:latin typeface="Meiryo UI" panose="020B0604030504040204" pitchFamily="50" charset="-128"/>
                <a:ea typeface="Meiryo UI" panose="020B0604030504040204" pitchFamily="50" charset="-128"/>
              </a:rPr>
              <a:t>件、資金</a:t>
            </a:r>
            <a:r>
              <a:rPr lang="ja-JP" altLang="en-US" sz="900" dirty="0">
                <a:latin typeface="Meiryo UI" panose="020B0604030504040204" pitchFamily="50" charset="-128"/>
                <a:ea typeface="Meiryo UI" panose="020B0604030504040204" pitchFamily="50" charset="-128"/>
              </a:rPr>
              <a:t>調達額　</a:t>
            </a:r>
            <a:r>
              <a:rPr lang="en-US" altLang="ja-JP" sz="900" dirty="0">
                <a:latin typeface="Meiryo UI" panose="020B0604030504040204" pitchFamily="50" charset="-128"/>
                <a:ea typeface="Meiryo UI" panose="020B0604030504040204" pitchFamily="50" charset="-128"/>
              </a:rPr>
              <a:t>80</a:t>
            </a:r>
            <a:r>
              <a:rPr lang="ja-JP" altLang="en-US" sz="900" dirty="0">
                <a:latin typeface="Meiryo UI" panose="020B0604030504040204" pitchFamily="50" charset="-128"/>
                <a:ea typeface="Meiryo UI" panose="020B0604030504040204" pitchFamily="50" charset="-128"/>
              </a:rPr>
              <a:t>億円</a:t>
            </a:r>
          </a:p>
          <a:p>
            <a:endParaRPr lang="ja-JP" altLang="en-US" sz="900" dirty="0">
              <a:latin typeface="Meiryo UI" panose="020B0604030504040204" pitchFamily="50" charset="-128"/>
              <a:ea typeface="Meiryo UI" panose="020B0604030504040204" pitchFamily="50" charset="-128"/>
            </a:endParaRPr>
          </a:p>
          <a:p>
            <a:r>
              <a:rPr lang="ja-JP" altLang="en-US" sz="900" b="1" u="sng" dirty="0">
                <a:latin typeface="Meiryo UI" panose="020B0604030504040204" pitchFamily="50" charset="-128"/>
                <a:ea typeface="Meiryo UI" panose="020B0604030504040204" pitchFamily="50" charset="-128"/>
              </a:rPr>
              <a:t>○国際ビジネス支援</a:t>
            </a:r>
          </a:p>
          <a:p>
            <a:r>
              <a:rPr lang="ja-JP" altLang="en-US" sz="900" dirty="0">
                <a:latin typeface="Meiryo UI" panose="020B0604030504040204" pitchFamily="50" charset="-128"/>
                <a:ea typeface="Meiryo UI" panose="020B0604030504040204" pitchFamily="50" charset="-128"/>
              </a:rPr>
              <a:t>　国際ビジネス支援機関コンソーシアムの事務局として支援機関の</a:t>
            </a:r>
          </a:p>
          <a:p>
            <a:r>
              <a:rPr lang="ja-JP" altLang="en-US" sz="900" dirty="0">
                <a:latin typeface="Meiryo UI" panose="020B0604030504040204" pitchFamily="50" charset="-128"/>
                <a:ea typeface="Meiryo UI" panose="020B0604030504040204" pitchFamily="50" charset="-128"/>
              </a:rPr>
              <a:t>　連携を促進、中小企業の海外ビジネス展開を積極的に支援する</a:t>
            </a:r>
          </a:p>
          <a:p>
            <a:r>
              <a:rPr lang="ja-JP" altLang="en-US" sz="900" dirty="0">
                <a:latin typeface="Meiryo UI" panose="020B0604030504040204" pitchFamily="50" charset="-128"/>
                <a:ea typeface="Meiryo UI" panose="020B0604030504040204" pitchFamily="50" charset="-128"/>
              </a:rPr>
              <a:t>　■国際ビジネス支援機関等とコンソーシアム形成、連携強化</a:t>
            </a:r>
          </a:p>
          <a:p>
            <a:r>
              <a:rPr lang="ja-JP" altLang="en-US" sz="900" dirty="0">
                <a:latin typeface="Meiryo UI" panose="020B0604030504040204" pitchFamily="50" charset="-128"/>
                <a:ea typeface="Meiryo UI" panose="020B0604030504040204" pitchFamily="50" charset="-128"/>
              </a:rPr>
              <a:t>　◇新たな取組み</a:t>
            </a:r>
          </a:p>
          <a:p>
            <a:r>
              <a:rPr lang="ja-JP" altLang="en-US" sz="900" dirty="0">
                <a:latin typeface="Meiryo UI" panose="020B0604030504040204" pitchFamily="50" charset="-128"/>
                <a:ea typeface="Meiryo UI" panose="020B0604030504040204" pitchFamily="50" charset="-128"/>
              </a:rPr>
              <a:t>　・アジアの中でも人気が高いタイやベトナムを含めたグレーターメコン</a:t>
            </a:r>
          </a:p>
          <a:p>
            <a:r>
              <a:rPr lang="ja-JP" altLang="en-US" sz="900" dirty="0">
                <a:latin typeface="Meiryo UI" panose="020B0604030504040204" pitchFamily="50" charset="-128"/>
                <a:ea typeface="Meiryo UI" panose="020B0604030504040204" pitchFamily="50" charset="-128"/>
              </a:rPr>
              <a:t>　　地域やハイテク先進地域に</a:t>
            </a:r>
            <a:r>
              <a:rPr lang="ja-JP" altLang="en-US" sz="900" dirty="0" smtClean="0">
                <a:latin typeface="Meiryo UI" panose="020B0604030504040204" pitchFamily="50" charset="-128"/>
                <a:ea typeface="Meiryo UI" panose="020B0604030504040204" pitchFamily="50" charset="-128"/>
              </a:rPr>
              <a:t>おいて、</a:t>
            </a:r>
            <a:r>
              <a:rPr lang="ja-JP" altLang="en-US" sz="900" dirty="0">
                <a:latin typeface="Meiryo UI" panose="020B0604030504040204" pitchFamily="50" charset="-128"/>
                <a:ea typeface="Meiryo UI" panose="020B0604030504040204" pitchFamily="50" charset="-128"/>
              </a:rPr>
              <a:t>ジェトロ大阪本部とタイアップした</a:t>
            </a:r>
          </a:p>
          <a:p>
            <a:r>
              <a:rPr lang="ja-JP" altLang="en-US" sz="900" dirty="0">
                <a:latin typeface="Meiryo UI" panose="020B0604030504040204" pitchFamily="50" charset="-128"/>
                <a:ea typeface="Meiryo UI" panose="020B0604030504040204" pitchFamily="50" charset="-128"/>
              </a:rPr>
              <a:t>　　新たなビジネス事業の構築、展開。</a:t>
            </a: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2025</a:t>
            </a:r>
            <a:r>
              <a:rPr lang="ja-JP" altLang="en-US" sz="900" dirty="0">
                <a:latin typeface="Meiryo UI" panose="020B0604030504040204" pitchFamily="50" charset="-128"/>
                <a:ea typeface="Meiryo UI" panose="020B0604030504040204" pitchFamily="50" charset="-128"/>
              </a:rPr>
              <a:t>年の大阪・関西万博の開催を見据え、日本市場への参入を</a:t>
            </a:r>
          </a:p>
          <a:p>
            <a:r>
              <a:rPr lang="ja-JP" altLang="en-US" sz="900" dirty="0">
                <a:latin typeface="Meiryo UI" panose="020B0604030504040204" pitchFamily="50" charset="-128"/>
                <a:ea typeface="Meiryo UI" panose="020B0604030504040204" pitchFamily="50" charset="-128"/>
              </a:rPr>
              <a:t>　　希望する海外企業などの誘致促進を、ジェトロ大阪本部や</a:t>
            </a:r>
            <a:r>
              <a:rPr lang="en-US" altLang="ja-JP" sz="900" dirty="0">
                <a:latin typeface="Meiryo UI" panose="020B0604030504040204" pitchFamily="50" charset="-128"/>
                <a:ea typeface="Meiryo UI" panose="020B0604030504040204" pitchFamily="50" charset="-128"/>
              </a:rPr>
              <a:t>O-BIC</a:t>
            </a:r>
            <a:r>
              <a:rPr lang="ja-JP" altLang="en-US" sz="900" dirty="0" err="1">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IBPC</a:t>
            </a:r>
            <a:r>
              <a:rPr lang="ja-JP" altLang="en-US" sz="900" dirty="0">
                <a:latin typeface="Meiryo UI" panose="020B0604030504040204" pitchFamily="50" charset="-128"/>
                <a:ea typeface="Meiryo UI" panose="020B0604030504040204" pitchFamily="50" charset="-128"/>
              </a:rPr>
              <a:t>大阪と連携を進めていく。</a:t>
            </a:r>
          </a:p>
          <a:p>
            <a:r>
              <a:rPr lang="ja-JP" altLang="en-US" sz="900" dirty="0">
                <a:latin typeface="Meiryo UI" panose="020B0604030504040204" pitchFamily="50" charset="-128"/>
                <a:ea typeface="Meiryo UI" panose="020B0604030504040204" pitchFamily="50" charset="-128"/>
              </a:rPr>
              <a:t>　・海外先進地域への展開支援を実施し、海外市場に挑戦する</a:t>
            </a:r>
          </a:p>
          <a:p>
            <a:r>
              <a:rPr lang="ja-JP" altLang="en-US" sz="900" dirty="0">
                <a:latin typeface="Meiryo UI" panose="020B0604030504040204" pitchFamily="50" charset="-128"/>
                <a:ea typeface="Meiryo UI" panose="020B0604030504040204" pitchFamily="50" charset="-128"/>
              </a:rPr>
              <a:t>　　中小企業を積極的に支援する</a:t>
            </a: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事業ボリューム</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　</a:t>
            </a:r>
            <a:r>
              <a:rPr lang="zh-TW" altLang="en-US" sz="900" dirty="0">
                <a:latin typeface="Meiryo UI" panose="020B0604030504040204" pitchFamily="50" charset="-128"/>
                <a:ea typeface="Meiryo UI" panose="020B0604030504040204" pitchFamily="50" charset="-128"/>
              </a:rPr>
              <a:t>予算規模 </a:t>
            </a:r>
            <a:r>
              <a:rPr lang="en-US" altLang="zh-TW" sz="900" dirty="0">
                <a:latin typeface="Meiryo UI" panose="020B0604030504040204" pitchFamily="50" charset="-128"/>
                <a:ea typeface="Meiryo UI" panose="020B0604030504040204" pitchFamily="50" charset="-128"/>
              </a:rPr>
              <a:t>137</a:t>
            </a:r>
            <a:r>
              <a:rPr lang="zh-TW" altLang="en-US" sz="900" dirty="0">
                <a:latin typeface="Meiryo UI" panose="020B0604030504040204" pitchFamily="50" charset="-128"/>
                <a:ea typeface="Meiryo UI" panose="020B0604030504040204" pitchFamily="50" charset="-128"/>
              </a:rPr>
              <a:t>百万円／年</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＞国際</a:t>
            </a:r>
            <a:r>
              <a:rPr lang="ja-JP" altLang="en-US" sz="900" dirty="0">
                <a:latin typeface="Meiryo UI" panose="020B0604030504040204" pitchFamily="50" charset="-128"/>
                <a:ea typeface="Meiryo UI" panose="020B0604030504040204" pitchFamily="50" charset="-128"/>
              </a:rPr>
              <a:t>ビジネス支援件数　</a:t>
            </a:r>
            <a:r>
              <a:rPr lang="en-US" altLang="ja-JP" sz="900" dirty="0">
                <a:latin typeface="Meiryo UI" panose="020B0604030504040204" pitchFamily="50" charset="-128"/>
                <a:ea typeface="Meiryo UI" panose="020B0604030504040204" pitchFamily="50" charset="-128"/>
              </a:rPr>
              <a:t>8,500</a:t>
            </a:r>
            <a:r>
              <a:rPr lang="ja-JP" altLang="en-US" sz="900" dirty="0">
                <a:latin typeface="Meiryo UI" panose="020B0604030504040204" pitchFamily="50" charset="-128"/>
                <a:ea typeface="Meiryo UI" panose="020B0604030504040204" pitchFamily="50" charset="-128"/>
              </a:rPr>
              <a:t>件</a:t>
            </a:r>
          </a:p>
          <a:p>
            <a:endParaRPr lang="ja-JP" altLang="en-US" sz="900" dirty="0">
              <a:latin typeface="Meiryo UI" panose="020B0604030504040204" pitchFamily="50" charset="-128"/>
              <a:ea typeface="Meiryo UI" panose="020B0604030504040204" pitchFamily="50" charset="-128"/>
            </a:endParaRPr>
          </a:p>
          <a:p>
            <a:r>
              <a:rPr lang="ja-JP" altLang="en-US" sz="900" b="1" u="sng" dirty="0">
                <a:latin typeface="Meiryo UI" panose="020B0604030504040204" pitchFamily="50" charset="-128"/>
                <a:ea typeface="Meiryo UI" panose="020B0604030504040204" pitchFamily="50" charset="-128"/>
              </a:rPr>
              <a:t>○事業承継支援</a:t>
            </a:r>
          </a:p>
          <a:p>
            <a:r>
              <a:rPr lang="ja-JP" altLang="en-US" sz="900" dirty="0">
                <a:latin typeface="Meiryo UI" panose="020B0604030504040204" pitchFamily="50" charset="-128"/>
                <a:ea typeface="Meiryo UI" panose="020B0604030504040204" pitchFamily="50" charset="-128"/>
              </a:rPr>
              <a:t>　大阪府事業承継ネットワークによる事業承継支援を積極的に</a:t>
            </a:r>
          </a:p>
          <a:p>
            <a:r>
              <a:rPr lang="ja-JP" altLang="en-US" sz="900" dirty="0">
                <a:latin typeface="Meiryo UI" panose="020B0604030504040204" pitchFamily="50" charset="-128"/>
                <a:ea typeface="Meiryo UI" panose="020B0604030504040204" pitchFamily="50" charset="-128"/>
              </a:rPr>
              <a:t>　推進していく。</a:t>
            </a:r>
          </a:p>
          <a:p>
            <a:r>
              <a:rPr lang="ja-JP" altLang="en-US" sz="900" dirty="0">
                <a:latin typeface="Meiryo UI" panose="020B0604030504040204" pitchFamily="50" charset="-128"/>
                <a:ea typeface="Meiryo UI" panose="020B0604030504040204" pitchFamily="50" charset="-128"/>
              </a:rPr>
              <a:t>　■気づきの喚起と個別支援の実施</a:t>
            </a:r>
          </a:p>
          <a:p>
            <a:r>
              <a:rPr lang="ja-JP" altLang="en-US" sz="900" dirty="0">
                <a:latin typeface="Meiryo UI" panose="020B0604030504040204" pitchFamily="50" charset="-128"/>
                <a:ea typeface="Meiryo UI" panose="020B0604030504040204" pitchFamily="50" charset="-128"/>
              </a:rPr>
              <a:t>　◇新たな取組み</a:t>
            </a:r>
          </a:p>
          <a:p>
            <a:r>
              <a:rPr lang="ja-JP" altLang="en-US" sz="900" dirty="0">
                <a:latin typeface="Meiryo UI" panose="020B0604030504040204" pitchFamily="50" charset="-128"/>
                <a:ea typeface="Meiryo UI" panose="020B0604030504040204" pitchFamily="50" charset="-128"/>
              </a:rPr>
              <a:t>　・「事業承継の成功モデル」を使った経営者の啓発</a:t>
            </a:r>
          </a:p>
          <a:p>
            <a:r>
              <a:rPr lang="ja-JP" altLang="en-US" sz="900" dirty="0">
                <a:latin typeface="Meiryo UI" panose="020B0604030504040204" pitchFamily="50" charset="-128"/>
                <a:ea typeface="Meiryo UI" panose="020B0604030504040204" pitchFamily="50" charset="-128"/>
              </a:rPr>
              <a:t>　・ベンチャー型事業承継支援の府域全域展開</a:t>
            </a: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・後継者育成プログラム</a:t>
            </a:r>
            <a:r>
              <a:rPr lang="ja-JP" altLang="en-US" sz="900" dirty="0">
                <a:latin typeface="Meiryo UI" panose="020B0604030504040204" pitchFamily="50" charset="-128"/>
                <a:ea typeface="Meiryo UI" panose="020B0604030504040204" pitchFamily="50" charset="-128"/>
              </a:rPr>
              <a:t>の充実</a:t>
            </a: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事業ボリューム</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　</a:t>
            </a:r>
            <a:r>
              <a:rPr lang="zh-TW" altLang="en-US" sz="900" dirty="0">
                <a:latin typeface="Meiryo UI" panose="020B0604030504040204" pitchFamily="50" charset="-128"/>
                <a:ea typeface="Meiryo UI" panose="020B0604030504040204" pitchFamily="50" charset="-128"/>
              </a:rPr>
              <a:t>予算規模 </a:t>
            </a:r>
            <a:r>
              <a:rPr lang="en-US" altLang="zh-TW" sz="900" dirty="0">
                <a:latin typeface="Meiryo UI" panose="020B0604030504040204" pitchFamily="50" charset="-128"/>
                <a:ea typeface="Meiryo UI" panose="020B0604030504040204" pitchFamily="50" charset="-128"/>
              </a:rPr>
              <a:t>70</a:t>
            </a:r>
            <a:r>
              <a:rPr lang="zh-TW" altLang="en-US" sz="900" dirty="0">
                <a:latin typeface="Meiryo UI" panose="020B0604030504040204" pitchFamily="50" charset="-128"/>
                <a:ea typeface="Meiryo UI" panose="020B0604030504040204" pitchFamily="50" charset="-128"/>
              </a:rPr>
              <a:t>百万円／年</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＞診断件数　</a:t>
            </a:r>
            <a:r>
              <a:rPr lang="en-US" altLang="ja-JP" sz="900" dirty="0" smtClean="0">
                <a:latin typeface="Meiryo UI" panose="020B0604030504040204" pitchFamily="50" charset="-128"/>
                <a:ea typeface="Meiryo UI" panose="020B0604030504040204" pitchFamily="50" charset="-128"/>
              </a:rPr>
              <a:t>59,500</a:t>
            </a:r>
            <a:r>
              <a:rPr lang="ja-JP" altLang="en-US" sz="900" dirty="0" smtClean="0">
                <a:latin typeface="Meiryo UI" panose="020B0604030504040204" pitchFamily="50" charset="-128"/>
                <a:ea typeface="Meiryo UI" panose="020B0604030504040204" pitchFamily="50" charset="-128"/>
              </a:rPr>
              <a:t>件、計画</a:t>
            </a:r>
            <a:r>
              <a:rPr lang="ja-JP" altLang="en-US" sz="900" dirty="0">
                <a:latin typeface="Meiryo UI" panose="020B0604030504040204" pitchFamily="50" charset="-128"/>
                <a:ea typeface="Meiryo UI" panose="020B0604030504040204" pitchFamily="50" charset="-128"/>
              </a:rPr>
              <a:t>策定</a:t>
            </a:r>
            <a:r>
              <a:rPr lang="ja-JP" altLang="en-US" sz="900" dirty="0" smtClean="0">
                <a:latin typeface="Meiryo UI" panose="020B0604030504040204" pitchFamily="50" charset="-128"/>
                <a:ea typeface="Meiryo UI" panose="020B0604030504040204" pitchFamily="50" charset="-128"/>
              </a:rPr>
              <a:t>件数</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6,100</a:t>
            </a:r>
            <a:r>
              <a:rPr lang="ja-JP" altLang="en-US" sz="900" dirty="0">
                <a:latin typeface="Meiryo UI" panose="020B0604030504040204" pitchFamily="50" charset="-128"/>
                <a:ea typeface="Meiryo UI" panose="020B0604030504040204" pitchFamily="50" charset="-128"/>
              </a:rPr>
              <a:t>件</a:t>
            </a:r>
          </a:p>
          <a:p>
            <a:endParaRPr lang="ja-JP" altLang="en-US" sz="900" dirty="0">
              <a:latin typeface="Meiryo UI" panose="020B0604030504040204" pitchFamily="50" charset="-128"/>
              <a:ea typeface="Meiryo UI" panose="020B0604030504040204" pitchFamily="50" charset="-128"/>
            </a:endParaRPr>
          </a:p>
          <a:p>
            <a:r>
              <a:rPr lang="ja-JP" altLang="en-US" sz="900" b="1" u="sng" dirty="0">
                <a:latin typeface="Meiryo UI" panose="020B0604030504040204" pitchFamily="50" charset="-128"/>
                <a:ea typeface="Meiryo UI" panose="020B0604030504040204" pitchFamily="50" charset="-128"/>
              </a:rPr>
              <a:t>○経営相談</a:t>
            </a:r>
          </a:p>
          <a:p>
            <a:r>
              <a:rPr lang="ja-JP" altLang="en-US" sz="900" dirty="0">
                <a:latin typeface="Meiryo UI" panose="020B0604030504040204" pitchFamily="50" charset="-128"/>
                <a:ea typeface="Meiryo UI" panose="020B0604030504040204" pitchFamily="50" charset="-128"/>
              </a:rPr>
              <a:t>　「中小企業・小規模事業者のあらゆる経営上の悩み・困りごとの</a:t>
            </a:r>
          </a:p>
          <a:p>
            <a:r>
              <a:rPr lang="ja-JP" altLang="en-US" sz="900" dirty="0">
                <a:latin typeface="Meiryo UI" panose="020B0604030504040204" pitchFamily="50" charset="-128"/>
                <a:ea typeface="Meiryo UI" panose="020B0604030504040204" pitchFamily="50" charset="-128"/>
              </a:rPr>
              <a:t>　総合医かつ専門医」として、課題解決に向けて伴走支援</a:t>
            </a:r>
          </a:p>
          <a:p>
            <a:r>
              <a:rPr lang="ja-JP" altLang="en-US" sz="900" dirty="0">
                <a:latin typeface="Meiryo UI" panose="020B0604030504040204" pitchFamily="50" charset="-128"/>
                <a:ea typeface="Meiryo UI" panose="020B0604030504040204" pitchFamily="50" charset="-128"/>
              </a:rPr>
              <a:t>　■時代の変化により生じる幅広いニーズへの対応</a:t>
            </a:r>
          </a:p>
          <a:p>
            <a:r>
              <a:rPr lang="ja-JP" altLang="en-US" sz="900" dirty="0">
                <a:latin typeface="Meiryo UI" panose="020B0604030504040204" pitchFamily="50" charset="-128"/>
                <a:ea typeface="Meiryo UI" panose="020B0604030504040204" pitchFamily="50" charset="-128"/>
              </a:rPr>
              <a:t>　■府内の産業支援機関等とのさらなる連携強化</a:t>
            </a:r>
          </a:p>
          <a:p>
            <a:r>
              <a:rPr lang="ja-JP" altLang="en-US" sz="900" dirty="0">
                <a:latin typeface="Meiryo UI" panose="020B0604030504040204" pitchFamily="50" charset="-128"/>
                <a:ea typeface="Meiryo UI" panose="020B0604030504040204" pitchFamily="50" charset="-128"/>
              </a:rPr>
              <a:t>　◇新たな取組み</a:t>
            </a:r>
          </a:p>
          <a:p>
            <a:r>
              <a:rPr lang="ja-JP" altLang="en-US" sz="900" dirty="0">
                <a:latin typeface="Meiryo UI" panose="020B0604030504040204" pitchFamily="50" charset="-128"/>
                <a:ea typeface="Meiryo UI" panose="020B0604030504040204" pitchFamily="50" charset="-128"/>
              </a:rPr>
              <a:t> 　・中小企業における人材戦略の構築サポートの観点から、人材採用</a:t>
            </a:r>
          </a:p>
          <a:p>
            <a:r>
              <a:rPr lang="ja-JP" altLang="en-US" sz="900" dirty="0">
                <a:latin typeface="Meiryo UI" panose="020B0604030504040204" pitchFamily="50" charset="-128"/>
                <a:ea typeface="Meiryo UI" panose="020B0604030504040204" pitchFamily="50" charset="-128"/>
              </a:rPr>
              <a:t>　　支援にかかるコンシェルジュ機能を強化</a:t>
            </a:r>
          </a:p>
          <a:p>
            <a:r>
              <a:rPr lang="ja-JP" altLang="en-US" sz="900" dirty="0">
                <a:latin typeface="Meiryo UI" panose="020B0604030504040204" pitchFamily="50" charset="-128"/>
                <a:ea typeface="Meiryo UI" panose="020B0604030504040204" pitchFamily="50" charset="-128"/>
              </a:rPr>
              <a:t>　・経営相談室とよろず支援拠点の一体的</a:t>
            </a:r>
            <a:r>
              <a:rPr lang="ja-JP" altLang="en-US" sz="900" dirty="0" smtClean="0">
                <a:latin typeface="Meiryo UI" panose="020B0604030504040204" pitchFamily="50" charset="-128"/>
                <a:ea typeface="Meiryo UI" panose="020B0604030504040204" pitchFamily="50" charset="-128"/>
              </a:rPr>
              <a:t>運営</a:t>
            </a:r>
            <a:endParaRPr lang="en-US" altLang="ja-JP" sz="900" dirty="0" smtClean="0">
              <a:latin typeface="Meiryo UI" panose="020B0604030504040204" pitchFamily="50" charset="-128"/>
              <a:ea typeface="Meiryo UI" panose="020B0604030504040204" pitchFamily="50" charset="-128"/>
            </a:endParaRPr>
          </a:p>
          <a:p>
            <a:endParaRPr lang="ja-JP" altLang="en-US"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事業ボリューム</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　</a:t>
            </a:r>
            <a:r>
              <a:rPr lang="zh-TW" altLang="en-US" sz="900" dirty="0">
                <a:latin typeface="Meiryo UI" panose="020B0604030504040204" pitchFamily="50" charset="-128"/>
                <a:ea typeface="Meiryo UI" panose="020B0604030504040204" pitchFamily="50" charset="-128"/>
              </a:rPr>
              <a:t>予算規模 </a:t>
            </a:r>
            <a:r>
              <a:rPr lang="en-US" altLang="zh-TW" sz="900" dirty="0">
                <a:latin typeface="Meiryo UI" panose="020B0604030504040204" pitchFamily="50" charset="-128"/>
                <a:ea typeface="Meiryo UI" panose="020B0604030504040204" pitchFamily="50" charset="-128"/>
              </a:rPr>
              <a:t>232</a:t>
            </a:r>
            <a:r>
              <a:rPr lang="zh-TW" altLang="en-US" sz="900" dirty="0">
                <a:latin typeface="Meiryo UI" panose="020B0604030504040204" pitchFamily="50" charset="-128"/>
                <a:ea typeface="Meiryo UI" panose="020B0604030504040204" pitchFamily="50" charset="-128"/>
              </a:rPr>
              <a:t>百万円／年</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＞相談者数</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44,500</a:t>
            </a:r>
            <a:r>
              <a:rPr lang="ja-JP" altLang="en-US" sz="900" dirty="0" smtClean="0">
                <a:latin typeface="Meiryo UI" panose="020B0604030504040204" pitchFamily="50" charset="-128"/>
                <a:ea typeface="Meiryo UI" panose="020B0604030504040204" pitchFamily="50" charset="-128"/>
              </a:rPr>
              <a:t>件、経</a:t>
            </a:r>
            <a:r>
              <a:rPr lang="ja-JP" altLang="en-US" sz="900" dirty="0">
                <a:latin typeface="Meiryo UI" panose="020B0604030504040204" pitchFamily="50" charset="-128"/>
                <a:ea typeface="Meiryo UI" panose="020B0604030504040204" pitchFamily="50" charset="-128"/>
              </a:rPr>
              <a:t>営力強化件数　</a:t>
            </a:r>
            <a:r>
              <a:rPr lang="en-US" altLang="ja-JP" sz="900" dirty="0" smtClean="0">
                <a:latin typeface="Meiryo UI" panose="020B0604030504040204" pitchFamily="50" charset="-128"/>
                <a:ea typeface="Meiryo UI" panose="020B0604030504040204" pitchFamily="50" charset="-128"/>
              </a:rPr>
              <a:t>3,000</a:t>
            </a:r>
            <a:r>
              <a:rPr lang="ja-JP" altLang="en-US" sz="900" dirty="0" smtClean="0">
                <a:latin typeface="Meiryo UI" panose="020B0604030504040204" pitchFamily="50" charset="-128"/>
                <a:ea typeface="Meiryo UI" panose="020B0604030504040204" pitchFamily="50" charset="-128"/>
              </a:rPr>
              <a:t>件</a:t>
            </a:r>
            <a:endParaRPr lang="en-US" altLang="ja-JP" sz="900" dirty="0" smtClean="0">
              <a:latin typeface="Meiryo UI" panose="020B0604030504040204" pitchFamily="50" charset="-128"/>
              <a:ea typeface="Meiryo UI" panose="020B0604030504040204" pitchFamily="50" charset="-128"/>
            </a:endParaRPr>
          </a:p>
          <a:p>
            <a:endParaRPr lang="ja-JP" altLang="en-US" sz="900" dirty="0">
              <a:latin typeface="Meiryo UI" panose="020B0604030504040204" pitchFamily="50" charset="-128"/>
              <a:ea typeface="Meiryo UI" panose="020B0604030504040204" pitchFamily="50" charset="-128"/>
            </a:endParaRPr>
          </a:p>
          <a:p>
            <a:r>
              <a:rPr lang="ja-JP" altLang="en-US" sz="900" b="1" u="sng" dirty="0" smtClean="0">
                <a:latin typeface="Meiryo UI" panose="020B0604030504040204" pitchFamily="50" charset="-128"/>
                <a:ea typeface="Meiryo UI" panose="020B0604030504040204" pitchFamily="50" charset="-128"/>
              </a:rPr>
              <a:t>○</a:t>
            </a:r>
            <a:r>
              <a:rPr lang="ja-JP" altLang="en-US" sz="900" b="1" u="sng" dirty="0">
                <a:latin typeface="Meiryo UI" panose="020B0604030504040204" pitchFamily="50" charset="-128"/>
                <a:ea typeface="Meiryo UI" panose="020B0604030504040204" pitchFamily="50" charset="-128"/>
              </a:rPr>
              <a:t>経営力強化支援</a:t>
            </a:r>
          </a:p>
          <a:p>
            <a:r>
              <a:rPr lang="ja-JP" altLang="en-US" sz="900" dirty="0">
                <a:latin typeface="Meiryo UI" panose="020B0604030504040204" pitchFamily="50" charset="-128"/>
                <a:ea typeface="Meiryo UI" panose="020B0604030504040204" pitchFamily="50" charset="-128"/>
              </a:rPr>
              <a:t>　中小企業、小規模事業者に対するベーシックな中小企業支援事業</a:t>
            </a:r>
          </a:p>
          <a:p>
            <a:r>
              <a:rPr lang="ja-JP" altLang="en-US" sz="900" dirty="0">
                <a:latin typeface="Meiryo UI" panose="020B0604030504040204" pitchFamily="50" charset="-128"/>
                <a:ea typeface="Meiryo UI" panose="020B0604030504040204" pitchFamily="50" charset="-128"/>
              </a:rPr>
              <a:t>　として継続、強化</a:t>
            </a:r>
          </a:p>
          <a:p>
            <a:r>
              <a:rPr lang="ja-JP" altLang="en-US" sz="900" dirty="0">
                <a:latin typeface="Meiryo UI" panose="020B0604030504040204" pitchFamily="50" charset="-128"/>
                <a:ea typeface="Meiryo UI" panose="020B0604030504040204" pitchFamily="50" charset="-128"/>
              </a:rPr>
              <a:t>　■基本的なメニューの充実</a:t>
            </a:r>
          </a:p>
          <a:p>
            <a:r>
              <a:rPr lang="ja-JP" altLang="en-US" sz="900" dirty="0">
                <a:latin typeface="Meiryo UI" panose="020B0604030504040204" pitchFamily="50" charset="-128"/>
                <a:ea typeface="Meiryo UI" panose="020B0604030504040204" pitchFamily="50" charset="-128"/>
              </a:rPr>
              <a:t>　■時宜に応じた事業メニューの充実</a:t>
            </a:r>
          </a:p>
          <a:p>
            <a:r>
              <a:rPr lang="ja-JP" altLang="en-US" sz="900" dirty="0">
                <a:latin typeface="Meiryo UI" panose="020B0604030504040204" pitchFamily="50" charset="-128"/>
                <a:ea typeface="Meiryo UI" panose="020B0604030504040204" pitchFamily="50" charset="-128"/>
              </a:rPr>
              <a:t>　◇新たな取組み</a:t>
            </a:r>
          </a:p>
          <a:p>
            <a:r>
              <a:rPr lang="ja-JP" altLang="en-US" sz="900" dirty="0">
                <a:latin typeface="Meiryo UI" panose="020B0604030504040204" pitchFamily="50" charset="-128"/>
                <a:ea typeface="Meiryo UI" panose="020B0604030504040204" pitchFamily="50" charset="-128"/>
              </a:rPr>
              <a:t>　・商工会議所、商工会との連携による産業創造館事業メニューの</a:t>
            </a:r>
          </a:p>
          <a:p>
            <a:r>
              <a:rPr lang="ja-JP" altLang="en-US" sz="900" dirty="0">
                <a:latin typeface="Meiryo UI" panose="020B0604030504040204" pitchFamily="50" charset="-128"/>
                <a:ea typeface="Meiryo UI" panose="020B0604030504040204" pitchFamily="50" charset="-128"/>
              </a:rPr>
              <a:t>　大阪府域への展開</a:t>
            </a: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事業ボリューム</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　</a:t>
            </a:r>
            <a:r>
              <a:rPr lang="zh-TW" altLang="en-US" sz="900" dirty="0">
                <a:latin typeface="Meiryo UI" panose="020B0604030504040204" pitchFamily="50" charset="-128"/>
                <a:ea typeface="Meiryo UI" panose="020B0604030504040204" pitchFamily="50" charset="-128"/>
              </a:rPr>
              <a:t>予算規模 </a:t>
            </a:r>
            <a:r>
              <a:rPr lang="en-US" altLang="zh-TW" sz="900" dirty="0">
                <a:latin typeface="Meiryo UI" panose="020B0604030504040204" pitchFamily="50" charset="-128"/>
                <a:ea typeface="Meiryo UI" panose="020B0604030504040204" pitchFamily="50" charset="-128"/>
              </a:rPr>
              <a:t>54</a:t>
            </a:r>
            <a:r>
              <a:rPr lang="zh-TW" altLang="en-US" sz="900" dirty="0">
                <a:latin typeface="Meiryo UI" panose="020B0604030504040204" pitchFamily="50" charset="-128"/>
                <a:ea typeface="Meiryo UI" panose="020B0604030504040204" pitchFamily="50" charset="-128"/>
              </a:rPr>
              <a:t>百万円／年</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＞経</a:t>
            </a:r>
            <a:r>
              <a:rPr lang="ja-JP" altLang="en-US" sz="900" dirty="0">
                <a:latin typeface="Meiryo UI" panose="020B0604030504040204" pitchFamily="50" charset="-128"/>
                <a:ea typeface="Meiryo UI" panose="020B0604030504040204" pitchFamily="50" charset="-128"/>
              </a:rPr>
              <a:t>営力強化件数　</a:t>
            </a:r>
            <a:r>
              <a:rPr lang="en-US" altLang="ja-JP" sz="900" dirty="0" smtClean="0">
                <a:latin typeface="Meiryo UI" panose="020B0604030504040204" pitchFamily="50" charset="-128"/>
                <a:ea typeface="Meiryo UI" panose="020B0604030504040204" pitchFamily="50" charset="-128"/>
              </a:rPr>
              <a:t>1,950</a:t>
            </a:r>
            <a:r>
              <a:rPr lang="ja-JP" altLang="en-US" sz="900" dirty="0">
                <a:latin typeface="Meiryo UI" panose="020B0604030504040204" pitchFamily="50" charset="-128"/>
                <a:ea typeface="Meiryo UI" panose="020B0604030504040204" pitchFamily="50" charset="-128"/>
              </a:rPr>
              <a:t>件　</a:t>
            </a:r>
          </a:p>
          <a:p>
            <a:endParaRPr lang="ja-JP" altLang="en-US" sz="900" dirty="0">
              <a:latin typeface="Meiryo UI" panose="020B0604030504040204" pitchFamily="50" charset="-128"/>
              <a:ea typeface="Meiryo UI" panose="020B0604030504040204" pitchFamily="50" charset="-128"/>
            </a:endParaRPr>
          </a:p>
          <a:p>
            <a:r>
              <a:rPr lang="ja-JP" altLang="en-US" sz="900" b="1" u="sng" dirty="0">
                <a:latin typeface="Meiryo UI" panose="020B0604030504040204" pitchFamily="50" charset="-128"/>
                <a:ea typeface="Meiryo UI" panose="020B0604030504040204" pitchFamily="50" charset="-128"/>
              </a:rPr>
              <a:t>○販路開拓支援（マーケティング支援）</a:t>
            </a:r>
          </a:p>
          <a:p>
            <a:r>
              <a:rPr lang="ja-JP" altLang="en-US" sz="900" dirty="0">
                <a:latin typeface="Meiryo UI" panose="020B0604030504040204" pitchFamily="50" charset="-128"/>
                <a:ea typeface="Meiryo UI" panose="020B0604030504040204" pitchFamily="50" charset="-128"/>
              </a:rPr>
              <a:t>　登録モニターの活用、マーケティングデータ分析・活用により、成果に</a:t>
            </a:r>
          </a:p>
          <a:p>
            <a:r>
              <a:rPr lang="ja-JP" altLang="en-US" sz="900" dirty="0">
                <a:latin typeface="Meiryo UI" panose="020B0604030504040204" pitchFamily="50" charset="-128"/>
                <a:ea typeface="Meiryo UI" panose="020B0604030504040204" pitchFamily="50" charset="-128"/>
              </a:rPr>
              <a:t>　つながる支援策の充実</a:t>
            </a:r>
          </a:p>
          <a:p>
            <a:r>
              <a:rPr lang="ja-JP" altLang="en-US" sz="900" dirty="0">
                <a:latin typeface="Meiryo UI" panose="020B0604030504040204" pitchFamily="50" charset="-128"/>
                <a:ea typeface="Meiryo UI" panose="020B0604030504040204" pitchFamily="50" charset="-128"/>
              </a:rPr>
              <a:t>　■財団登録モニターの活用、モニター会等の開催に</a:t>
            </a:r>
            <a:r>
              <a:rPr lang="ja-JP" altLang="en-US" sz="900" dirty="0" smtClean="0">
                <a:latin typeface="Meiryo UI" panose="020B0604030504040204" pitchFamily="50" charset="-128"/>
                <a:ea typeface="Meiryo UI" panose="020B0604030504040204" pitchFamily="50" charset="-128"/>
              </a:rPr>
              <a:t>よる</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中小</a:t>
            </a:r>
            <a:r>
              <a:rPr lang="ja-JP" altLang="en-US" sz="900" dirty="0">
                <a:latin typeface="Meiryo UI" panose="020B0604030504040204" pitchFamily="50" charset="-128"/>
                <a:ea typeface="Meiryo UI" panose="020B0604030504040204" pitchFamily="50" charset="-128"/>
              </a:rPr>
              <a:t>企業</a:t>
            </a:r>
            <a:r>
              <a:rPr lang="ja-JP" altLang="en-US" sz="900" dirty="0" smtClean="0">
                <a:latin typeface="Meiryo UI" panose="020B0604030504040204" pitchFamily="50" charset="-128"/>
                <a:ea typeface="Meiryo UI" panose="020B0604030504040204" pitchFamily="50" charset="-128"/>
              </a:rPr>
              <a:t>の商品</a:t>
            </a:r>
            <a:r>
              <a:rPr lang="ja-JP" altLang="en-US" sz="900" dirty="0">
                <a:latin typeface="Meiryo UI" panose="020B0604030504040204" pitchFamily="50" charset="-128"/>
                <a:ea typeface="Meiryo UI" panose="020B0604030504040204" pitchFamily="50" charset="-128"/>
              </a:rPr>
              <a:t>開発の積極的</a:t>
            </a:r>
            <a:r>
              <a:rPr lang="ja-JP" altLang="en-US" sz="900" dirty="0" smtClean="0">
                <a:latin typeface="Meiryo UI" panose="020B0604030504040204" pitchFamily="50" charset="-128"/>
                <a:ea typeface="Meiryo UI" panose="020B0604030504040204" pitchFamily="50" charset="-128"/>
              </a:rPr>
              <a:t>支援　　　</a:t>
            </a:r>
            <a:r>
              <a:rPr lang="ja-JP" altLang="en-US" sz="900" dirty="0">
                <a:latin typeface="Meiryo UI" panose="020B0604030504040204" pitchFamily="50" charset="-128"/>
                <a:ea typeface="Meiryo UI" panose="020B0604030504040204" pitchFamily="50" charset="-128"/>
              </a:rPr>
              <a:t>　　　　　　　　等</a:t>
            </a:r>
          </a:p>
          <a:p>
            <a:r>
              <a:rPr lang="ja-JP" altLang="en-US" sz="900" dirty="0">
                <a:latin typeface="Meiryo UI" panose="020B0604030504040204" pitchFamily="50" charset="-128"/>
                <a:ea typeface="Meiryo UI" panose="020B0604030504040204" pitchFamily="50" charset="-128"/>
              </a:rPr>
              <a:t>　◇新たな取組み</a:t>
            </a:r>
          </a:p>
          <a:p>
            <a:r>
              <a:rPr lang="ja-JP" altLang="en-US" sz="900" dirty="0">
                <a:latin typeface="Meiryo UI" panose="020B0604030504040204" pitchFamily="50" charset="-128"/>
                <a:ea typeface="Meiryo UI" panose="020B0604030504040204" pitchFamily="50" charset="-128"/>
              </a:rPr>
              <a:t>　・海外進出の際のマーケティング手法、戦略の立案支援</a:t>
            </a: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事業ボリューム</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　</a:t>
            </a:r>
            <a:r>
              <a:rPr lang="zh-TW" altLang="en-US" sz="900" dirty="0">
                <a:latin typeface="Meiryo UI" panose="020B0604030504040204" pitchFamily="50" charset="-128"/>
                <a:ea typeface="Meiryo UI" panose="020B0604030504040204" pitchFamily="50" charset="-128"/>
              </a:rPr>
              <a:t>予算規模 </a:t>
            </a:r>
            <a:r>
              <a:rPr lang="en-US" altLang="zh-TW" sz="900" dirty="0">
                <a:latin typeface="Meiryo UI" panose="020B0604030504040204" pitchFamily="50" charset="-128"/>
                <a:ea typeface="Meiryo UI" panose="020B0604030504040204" pitchFamily="50" charset="-128"/>
              </a:rPr>
              <a:t>77</a:t>
            </a:r>
            <a:r>
              <a:rPr lang="zh-TW" altLang="en-US" sz="900" dirty="0">
                <a:latin typeface="Meiryo UI" panose="020B0604030504040204" pitchFamily="50" charset="-128"/>
                <a:ea typeface="Meiryo UI" panose="020B0604030504040204" pitchFamily="50" charset="-128"/>
              </a:rPr>
              <a:t>百万円／年</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＞マッチング</a:t>
            </a:r>
            <a:r>
              <a:rPr lang="ja-JP" altLang="en-US" sz="900" dirty="0">
                <a:latin typeface="Meiryo UI" panose="020B0604030504040204" pitchFamily="50" charset="-128"/>
                <a:ea typeface="Meiryo UI" panose="020B0604030504040204" pitchFamily="50" charset="-128"/>
              </a:rPr>
              <a:t>仲介件数　</a:t>
            </a:r>
            <a:r>
              <a:rPr lang="en-US" altLang="ja-JP" sz="900" dirty="0">
                <a:latin typeface="Meiryo UI" panose="020B0604030504040204" pitchFamily="50" charset="-128"/>
                <a:ea typeface="Meiryo UI" panose="020B0604030504040204" pitchFamily="50" charset="-128"/>
              </a:rPr>
              <a:t>850</a:t>
            </a:r>
            <a:r>
              <a:rPr lang="ja-JP" altLang="en-US" sz="900" dirty="0" smtClean="0">
                <a:latin typeface="Meiryo UI" panose="020B0604030504040204" pitchFamily="50" charset="-128"/>
                <a:ea typeface="Meiryo UI" panose="020B0604030504040204" pitchFamily="50" charset="-128"/>
              </a:rPr>
              <a:t>件、マッチング</a:t>
            </a:r>
            <a:r>
              <a:rPr lang="ja-JP" altLang="en-US" sz="900" dirty="0">
                <a:latin typeface="Meiryo UI" panose="020B0604030504040204" pitchFamily="50" charset="-128"/>
                <a:ea typeface="Meiryo UI" panose="020B0604030504040204" pitchFamily="50" charset="-128"/>
              </a:rPr>
              <a:t>成約件数　</a:t>
            </a:r>
            <a:r>
              <a:rPr lang="en-US" altLang="ja-JP" sz="900" dirty="0">
                <a:latin typeface="Meiryo UI" panose="020B0604030504040204" pitchFamily="50" charset="-128"/>
                <a:ea typeface="Meiryo UI" panose="020B0604030504040204" pitchFamily="50" charset="-128"/>
              </a:rPr>
              <a:t>125</a:t>
            </a:r>
            <a:r>
              <a:rPr lang="ja-JP" altLang="en-US" sz="900" dirty="0">
                <a:latin typeface="Meiryo UI" panose="020B0604030504040204" pitchFamily="50" charset="-128"/>
                <a:ea typeface="Meiryo UI" panose="020B0604030504040204" pitchFamily="50" charset="-128"/>
              </a:rPr>
              <a:t>件</a:t>
            </a:r>
          </a:p>
          <a:p>
            <a:endParaRPr lang="ja-JP" altLang="en-US" sz="900" dirty="0">
              <a:latin typeface="Meiryo UI" panose="020B0604030504040204" pitchFamily="50" charset="-128"/>
              <a:ea typeface="Meiryo UI" panose="020B0604030504040204" pitchFamily="50" charset="-128"/>
            </a:endParaRPr>
          </a:p>
          <a:p>
            <a:r>
              <a:rPr lang="ja-JP" altLang="en-US" sz="900" b="1" u="sng" dirty="0">
                <a:latin typeface="Meiryo UI" panose="020B0604030504040204" pitchFamily="50" charset="-128"/>
                <a:ea typeface="Meiryo UI" panose="020B0604030504040204" pitchFamily="50" charset="-128"/>
              </a:rPr>
              <a:t>○販路開拓支援（マッチング支援）</a:t>
            </a:r>
          </a:p>
          <a:p>
            <a:r>
              <a:rPr lang="ja-JP" altLang="en-US" sz="900" dirty="0">
                <a:latin typeface="Meiryo UI" panose="020B0604030504040204" pitchFamily="50" charset="-128"/>
                <a:ea typeface="Meiryo UI" panose="020B0604030504040204" pitchFamily="50" charset="-128"/>
              </a:rPr>
              <a:t>　府内中小企業のニーズに対応した販路開拓支援サービスの強化に</a:t>
            </a:r>
          </a:p>
          <a:p>
            <a:r>
              <a:rPr lang="ja-JP" altLang="en-US" sz="900" dirty="0">
                <a:latin typeface="Meiryo UI" panose="020B0604030504040204" pitchFamily="50" charset="-128"/>
                <a:ea typeface="Meiryo UI" panose="020B0604030504040204" pitchFamily="50" charset="-128"/>
              </a:rPr>
              <a:t>　より、効果的、効率的な商談機会の提供を図る</a:t>
            </a:r>
          </a:p>
          <a:p>
            <a:r>
              <a:rPr lang="ja-JP" altLang="en-US" sz="900" dirty="0">
                <a:latin typeface="Meiryo UI" panose="020B0604030504040204" pitchFamily="50" charset="-128"/>
                <a:ea typeface="Meiryo UI" panose="020B0604030504040204" pitchFamily="50" charset="-128"/>
              </a:rPr>
              <a:t>　■支援機関の連携強化</a:t>
            </a:r>
          </a:p>
          <a:p>
            <a:r>
              <a:rPr lang="ja-JP" altLang="en-US" sz="900" dirty="0">
                <a:latin typeface="Meiryo UI" panose="020B0604030504040204" pitchFamily="50" charset="-128"/>
                <a:ea typeface="Meiryo UI" panose="020B0604030504040204" pitchFamily="50" charset="-128"/>
              </a:rPr>
              <a:t>　■効果の高い商談会等の実施</a:t>
            </a:r>
          </a:p>
          <a:p>
            <a:r>
              <a:rPr lang="ja-JP" altLang="en-US" sz="900" dirty="0">
                <a:latin typeface="Meiryo UI" panose="020B0604030504040204" pitchFamily="50" charset="-128"/>
                <a:ea typeface="Meiryo UI" panose="020B0604030504040204" pitchFamily="50" charset="-128"/>
              </a:rPr>
              <a:t>　■海外展開への支援</a:t>
            </a:r>
          </a:p>
          <a:p>
            <a:r>
              <a:rPr lang="ja-JP" altLang="en-US" sz="900" dirty="0">
                <a:latin typeface="Meiryo UI" panose="020B0604030504040204" pitchFamily="50" charset="-128"/>
                <a:ea typeface="Meiryo UI" panose="020B0604030504040204" pitchFamily="50" charset="-128"/>
              </a:rPr>
              <a:t>　◇新たな取組み</a:t>
            </a:r>
          </a:p>
          <a:p>
            <a:r>
              <a:rPr lang="ja-JP" altLang="en-US" sz="900" dirty="0">
                <a:latin typeface="Meiryo UI" panose="020B0604030504040204" pitchFamily="50" charset="-128"/>
                <a:ea typeface="Meiryo UI" panose="020B0604030504040204" pitchFamily="50" charset="-128"/>
              </a:rPr>
              <a:t>　・大阪・関西万博、</a:t>
            </a:r>
            <a:r>
              <a:rPr lang="en-US" altLang="ja-JP" sz="900" dirty="0">
                <a:latin typeface="Meiryo UI" panose="020B0604030504040204" pitchFamily="50" charset="-128"/>
                <a:ea typeface="Meiryo UI" panose="020B0604030504040204" pitchFamily="50" charset="-128"/>
              </a:rPr>
              <a:t>SDGs</a:t>
            </a:r>
            <a:r>
              <a:rPr lang="ja-JP" altLang="en-US" sz="900" dirty="0">
                <a:latin typeface="Meiryo UI" panose="020B0604030504040204" pitchFamily="50" charset="-128"/>
                <a:ea typeface="Meiryo UI" panose="020B0604030504040204" pitchFamily="50" charset="-128"/>
              </a:rPr>
              <a:t>等タイムリーなテーマの選定と中小企業への</a:t>
            </a:r>
          </a:p>
          <a:p>
            <a:r>
              <a:rPr lang="ja-JP" altLang="en-US" sz="900" dirty="0">
                <a:latin typeface="Meiryo UI" panose="020B0604030504040204" pitchFamily="50" charset="-128"/>
                <a:ea typeface="Meiryo UI" panose="020B0604030504040204" pitchFamily="50" charset="-128"/>
              </a:rPr>
              <a:t>　　販路開拓機会の提供</a:t>
            </a: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事業ボリューム</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　</a:t>
            </a:r>
            <a:r>
              <a:rPr lang="zh-TW" altLang="en-US" sz="900" dirty="0">
                <a:latin typeface="Meiryo UI" panose="020B0604030504040204" pitchFamily="50" charset="-128"/>
                <a:ea typeface="Meiryo UI" panose="020B0604030504040204" pitchFamily="50" charset="-128"/>
              </a:rPr>
              <a:t>予算規模 </a:t>
            </a:r>
            <a:r>
              <a:rPr lang="en-US" altLang="zh-TW" sz="900" dirty="0">
                <a:latin typeface="Meiryo UI" panose="020B0604030504040204" pitchFamily="50" charset="-128"/>
                <a:ea typeface="Meiryo UI" panose="020B0604030504040204" pitchFamily="50" charset="-128"/>
              </a:rPr>
              <a:t>230</a:t>
            </a:r>
            <a:r>
              <a:rPr lang="zh-TW" altLang="en-US" sz="900" dirty="0">
                <a:latin typeface="Meiryo UI" panose="020B0604030504040204" pitchFamily="50" charset="-128"/>
                <a:ea typeface="Meiryo UI" panose="020B0604030504040204" pitchFamily="50" charset="-128"/>
              </a:rPr>
              <a:t>百万円／年</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＞マッチング</a:t>
            </a:r>
            <a:r>
              <a:rPr lang="ja-JP" altLang="en-US" sz="900" dirty="0">
                <a:latin typeface="Meiryo UI" panose="020B0604030504040204" pitchFamily="50" charset="-128"/>
                <a:ea typeface="Meiryo UI" panose="020B0604030504040204" pitchFamily="50" charset="-128"/>
              </a:rPr>
              <a:t>仲介件数　</a:t>
            </a:r>
            <a:r>
              <a:rPr lang="en-US" altLang="ja-JP" sz="900" dirty="0" smtClean="0">
                <a:latin typeface="Meiryo UI" panose="020B0604030504040204" pitchFamily="50" charset="-128"/>
                <a:ea typeface="Meiryo UI" panose="020B0604030504040204" pitchFamily="50" charset="-128"/>
              </a:rPr>
              <a:t>2,500</a:t>
            </a:r>
            <a:r>
              <a:rPr lang="ja-JP" altLang="en-US" sz="900" dirty="0" smtClean="0">
                <a:latin typeface="Meiryo UI" panose="020B0604030504040204" pitchFamily="50" charset="-128"/>
                <a:ea typeface="Meiryo UI" panose="020B0604030504040204" pitchFamily="50" charset="-128"/>
              </a:rPr>
              <a:t>件、マッチング</a:t>
            </a:r>
            <a:r>
              <a:rPr lang="ja-JP" altLang="en-US" sz="900" dirty="0">
                <a:latin typeface="Meiryo UI" panose="020B0604030504040204" pitchFamily="50" charset="-128"/>
                <a:ea typeface="Meiryo UI" panose="020B0604030504040204" pitchFamily="50" charset="-128"/>
              </a:rPr>
              <a:t>成約件数　</a:t>
            </a:r>
            <a:r>
              <a:rPr lang="en-US" altLang="ja-JP" sz="900" dirty="0">
                <a:latin typeface="Meiryo UI" panose="020B0604030504040204" pitchFamily="50" charset="-128"/>
                <a:ea typeface="Meiryo UI" panose="020B0604030504040204" pitchFamily="50" charset="-128"/>
              </a:rPr>
              <a:t>650</a:t>
            </a:r>
            <a:r>
              <a:rPr lang="ja-JP" altLang="en-US" sz="900" dirty="0">
                <a:latin typeface="Meiryo UI" panose="020B0604030504040204" pitchFamily="50" charset="-128"/>
                <a:ea typeface="Meiryo UI" panose="020B0604030504040204" pitchFamily="50" charset="-128"/>
              </a:rPr>
              <a:t>件</a:t>
            </a:r>
          </a:p>
          <a:p>
            <a:endParaRPr lang="ja-JP" altLang="en-US" sz="900" dirty="0">
              <a:latin typeface="Meiryo UI" panose="020B0604030504040204" pitchFamily="50" charset="-128"/>
              <a:ea typeface="Meiryo UI" panose="020B0604030504040204" pitchFamily="50" charset="-128"/>
            </a:endParaRPr>
          </a:p>
          <a:p>
            <a:r>
              <a:rPr lang="ja-JP" altLang="en-US" sz="900" b="1" u="sng" dirty="0">
                <a:latin typeface="Meiryo UI" panose="020B0604030504040204" pitchFamily="50" charset="-128"/>
                <a:ea typeface="Meiryo UI" panose="020B0604030504040204" pitchFamily="50" charset="-128"/>
              </a:rPr>
              <a:t>○販路開拓支援（ものづくり支援）</a:t>
            </a:r>
          </a:p>
          <a:p>
            <a:r>
              <a:rPr lang="ja-JP" altLang="en-US" sz="900" dirty="0">
                <a:latin typeface="Meiryo UI" panose="020B0604030504040204" pitchFamily="50" charset="-128"/>
                <a:ea typeface="Meiryo UI" panose="020B0604030504040204" pitchFamily="50" charset="-128"/>
              </a:rPr>
              <a:t>　府内中小ものづくり企業のニーズ・データを分析・活用しつつ、ものづくり</a:t>
            </a:r>
          </a:p>
          <a:p>
            <a:r>
              <a:rPr lang="ja-JP" altLang="en-US" sz="900" dirty="0">
                <a:latin typeface="Meiryo UI" panose="020B0604030504040204" pitchFamily="50" charset="-128"/>
                <a:ea typeface="Meiryo UI" panose="020B0604030504040204" pitchFamily="50" charset="-128"/>
              </a:rPr>
              <a:t>　中小企業の強みを生かした新たな事業展開を目指す取組み</a:t>
            </a:r>
            <a:r>
              <a:rPr lang="ja-JP" altLang="en-US" sz="900" dirty="0" smtClean="0">
                <a:latin typeface="Meiryo UI" panose="020B0604030504040204" pitchFamily="50" charset="-128"/>
                <a:ea typeface="Meiryo UI" panose="020B0604030504040204" pitchFamily="50" charset="-128"/>
              </a:rPr>
              <a:t>を</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進める</a:t>
            </a:r>
            <a:r>
              <a:rPr lang="ja-JP" altLang="en-US" sz="900" dirty="0">
                <a:latin typeface="Meiryo UI" panose="020B0604030504040204" pitchFamily="50" charset="-128"/>
                <a:ea typeface="Meiryo UI" panose="020B0604030504040204" pitchFamily="50" charset="-128"/>
              </a:rPr>
              <a:t>とともに</a:t>
            </a:r>
            <a:r>
              <a:rPr lang="ja-JP" altLang="en-US" sz="900" dirty="0" smtClean="0">
                <a:latin typeface="Meiryo UI" panose="020B0604030504040204" pitchFamily="50" charset="-128"/>
                <a:ea typeface="Meiryo UI" panose="020B0604030504040204" pitchFamily="50" charset="-128"/>
              </a:rPr>
              <a:t>、ビジネスマッチング</a:t>
            </a:r>
            <a:r>
              <a:rPr lang="ja-JP" altLang="en-US" sz="900" dirty="0">
                <a:latin typeface="Meiryo UI" panose="020B0604030504040204" pitchFamily="50" charset="-128"/>
                <a:ea typeface="Meiryo UI" panose="020B0604030504040204" pitchFamily="50" charset="-128"/>
              </a:rPr>
              <a:t>を支援</a:t>
            </a:r>
          </a:p>
          <a:p>
            <a:r>
              <a:rPr lang="ja-JP" altLang="en-US" sz="900" dirty="0">
                <a:latin typeface="Meiryo UI" panose="020B0604030504040204" pitchFamily="50" charset="-128"/>
                <a:ea typeface="Meiryo UI" panose="020B0604030504040204" pitchFamily="50" charset="-128"/>
              </a:rPr>
              <a:t>　■支援機関の連携強化</a:t>
            </a:r>
          </a:p>
          <a:p>
            <a:r>
              <a:rPr lang="ja-JP" altLang="en-US" sz="900" dirty="0">
                <a:latin typeface="Meiryo UI" panose="020B0604030504040204" pitchFamily="50" charset="-128"/>
                <a:ea typeface="Meiryo UI" panose="020B0604030504040204" pitchFamily="50" charset="-128"/>
              </a:rPr>
              <a:t>　■効果の高い商談会等の実施</a:t>
            </a:r>
          </a:p>
          <a:p>
            <a:r>
              <a:rPr lang="ja-JP" altLang="en-US" sz="900" dirty="0">
                <a:latin typeface="Meiryo UI" panose="020B0604030504040204" pitchFamily="50" charset="-128"/>
                <a:ea typeface="Meiryo UI" panose="020B0604030504040204" pitchFamily="50" charset="-128"/>
              </a:rPr>
              <a:t>　■大手との商談機会の設定</a:t>
            </a:r>
          </a:p>
          <a:p>
            <a:r>
              <a:rPr lang="ja-JP" altLang="en-US" sz="900" dirty="0">
                <a:latin typeface="Meiryo UI" panose="020B0604030504040204" pitchFamily="50" charset="-128"/>
                <a:ea typeface="Meiryo UI" panose="020B0604030504040204" pitchFamily="50" charset="-128"/>
              </a:rPr>
              <a:t>　◇新たな取組み</a:t>
            </a:r>
          </a:p>
          <a:p>
            <a:r>
              <a:rPr lang="ja-JP" altLang="en-US" sz="900" dirty="0">
                <a:latin typeface="Meiryo UI" panose="020B0604030504040204" pitchFamily="50" charset="-128"/>
                <a:ea typeface="Meiryo UI" panose="020B0604030504040204" pitchFamily="50" charset="-128"/>
              </a:rPr>
              <a:t>　・産創館と</a:t>
            </a:r>
            <a:r>
              <a:rPr lang="en-US" altLang="ja-JP" sz="900" dirty="0">
                <a:latin typeface="Meiryo UI" panose="020B0604030504040204" pitchFamily="50" charset="-128"/>
                <a:ea typeface="Meiryo UI" panose="020B0604030504040204" pitchFamily="50" charset="-128"/>
              </a:rPr>
              <a:t>MOBIO</a:t>
            </a:r>
            <a:r>
              <a:rPr lang="ja-JP" altLang="en-US" sz="900" dirty="0">
                <a:latin typeface="Meiryo UI" panose="020B0604030504040204" pitchFamily="50" charset="-128"/>
                <a:ea typeface="Meiryo UI" panose="020B0604030504040204" pitchFamily="50" charset="-128"/>
              </a:rPr>
              <a:t>の企業データベースの統合による新たなものづくり</a:t>
            </a:r>
          </a:p>
          <a:p>
            <a:r>
              <a:rPr lang="ja-JP" altLang="en-US" sz="900" dirty="0">
                <a:latin typeface="Meiryo UI" panose="020B0604030504040204" pitchFamily="50" charset="-128"/>
                <a:ea typeface="Meiryo UI" panose="020B0604030504040204" pitchFamily="50" charset="-128"/>
              </a:rPr>
              <a:t>　　企業マッチングデータベースの構築</a:t>
            </a:r>
          </a:p>
          <a:p>
            <a:r>
              <a:rPr lang="ja-JP" altLang="en-US" sz="900" dirty="0">
                <a:latin typeface="Meiryo UI" panose="020B0604030504040204" pitchFamily="50" charset="-128"/>
                <a:ea typeface="Meiryo UI" panose="020B0604030504040204" pitchFamily="50" charset="-128"/>
              </a:rPr>
              <a:t>　・大阪・関西万博</a:t>
            </a:r>
            <a:r>
              <a:rPr lang="ja-JP" altLang="en-US" sz="900" dirty="0" smtClean="0">
                <a:latin typeface="Meiryo UI" panose="020B0604030504040204" pitchFamily="50" charset="-128"/>
                <a:ea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rPr>
              <a:t>SDGs</a:t>
            </a:r>
            <a:r>
              <a:rPr lang="ja-JP" altLang="en-US" sz="900" dirty="0" smtClean="0">
                <a:latin typeface="Meiryo UI" panose="020B0604030504040204" pitchFamily="50" charset="-128"/>
                <a:ea typeface="Meiryo UI" panose="020B0604030504040204" pitchFamily="50" charset="-128"/>
              </a:rPr>
              <a:t>等</a:t>
            </a:r>
            <a:r>
              <a:rPr lang="ja-JP" altLang="en-US" sz="900" dirty="0">
                <a:latin typeface="Meiryo UI" panose="020B0604030504040204" pitchFamily="50" charset="-128"/>
                <a:ea typeface="Meiryo UI" panose="020B0604030504040204" pitchFamily="50" charset="-128"/>
              </a:rPr>
              <a:t>タイムリーなテーマの選定と中小</a:t>
            </a:r>
          </a:p>
          <a:p>
            <a:r>
              <a:rPr lang="ja-JP" altLang="en-US" sz="900" dirty="0">
                <a:latin typeface="Meiryo UI" panose="020B0604030504040204" pitchFamily="50" charset="-128"/>
                <a:ea typeface="Meiryo UI" panose="020B0604030504040204" pitchFamily="50" charset="-128"/>
              </a:rPr>
              <a:t>　　ものづくり企業への販路開拓機会の提供</a:t>
            </a: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事業ボリューム</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　</a:t>
            </a:r>
            <a:r>
              <a:rPr lang="zh-TW" altLang="en-US" sz="900" dirty="0">
                <a:latin typeface="Meiryo UI" panose="020B0604030504040204" pitchFamily="50" charset="-128"/>
                <a:ea typeface="Meiryo UI" panose="020B0604030504040204" pitchFamily="50" charset="-128"/>
              </a:rPr>
              <a:t>予算規模 </a:t>
            </a:r>
            <a:r>
              <a:rPr lang="en-US" altLang="zh-TW" sz="900" dirty="0">
                <a:latin typeface="Meiryo UI" panose="020B0604030504040204" pitchFamily="50" charset="-128"/>
                <a:ea typeface="Meiryo UI" panose="020B0604030504040204" pitchFamily="50" charset="-128"/>
              </a:rPr>
              <a:t>228</a:t>
            </a:r>
            <a:r>
              <a:rPr lang="zh-TW" altLang="en-US" sz="900" dirty="0">
                <a:latin typeface="Meiryo UI" panose="020B0604030504040204" pitchFamily="50" charset="-128"/>
                <a:ea typeface="Meiryo UI" panose="020B0604030504040204" pitchFamily="50" charset="-128"/>
              </a:rPr>
              <a:t>百万円／</a:t>
            </a:r>
            <a:r>
              <a:rPr lang="zh-TW" altLang="en-US" sz="900" dirty="0" smtClean="0">
                <a:latin typeface="Meiryo UI" panose="020B0604030504040204" pitchFamily="50" charset="-128"/>
                <a:ea typeface="Meiryo UI" panose="020B0604030504040204" pitchFamily="50" charset="-128"/>
              </a:rPr>
              <a:t>年</a:t>
            </a:r>
            <a:endParaRPr lang="en-US" altLang="zh-TW"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＞マッチング</a:t>
            </a:r>
            <a:r>
              <a:rPr lang="ja-JP" altLang="en-US" sz="900" dirty="0">
                <a:latin typeface="Meiryo UI" panose="020B0604030504040204" pitchFamily="50" charset="-128"/>
                <a:ea typeface="Meiryo UI" panose="020B0604030504040204" pitchFamily="50" charset="-128"/>
              </a:rPr>
              <a:t>仲介件数　</a:t>
            </a:r>
            <a:r>
              <a:rPr lang="en-US" altLang="ja-JP" sz="900" dirty="0" smtClean="0">
                <a:latin typeface="Meiryo UI" panose="020B0604030504040204" pitchFamily="50" charset="-128"/>
                <a:ea typeface="Meiryo UI" panose="020B0604030504040204" pitchFamily="50" charset="-128"/>
              </a:rPr>
              <a:t>35,000</a:t>
            </a:r>
            <a:r>
              <a:rPr lang="ja-JP" altLang="en-US" sz="900" dirty="0" smtClean="0">
                <a:latin typeface="Meiryo UI" panose="020B0604030504040204" pitchFamily="50" charset="-128"/>
                <a:ea typeface="Meiryo UI" panose="020B0604030504040204" pitchFamily="50" charset="-128"/>
              </a:rPr>
              <a:t>件、マッチング</a:t>
            </a:r>
            <a:r>
              <a:rPr lang="ja-JP" altLang="en-US" sz="900" dirty="0">
                <a:latin typeface="Meiryo UI" panose="020B0604030504040204" pitchFamily="50" charset="-128"/>
                <a:ea typeface="Meiryo UI" panose="020B0604030504040204" pitchFamily="50" charset="-128"/>
              </a:rPr>
              <a:t>成約件数　</a:t>
            </a:r>
            <a:r>
              <a:rPr lang="en-US" altLang="ja-JP" sz="900" dirty="0" smtClean="0">
                <a:latin typeface="Meiryo UI" panose="020B0604030504040204" pitchFamily="50" charset="-128"/>
                <a:ea typeface="Meiryo UI" panose="020B0604030504040204" pitchFamily="50" charset="-128"/>
              </a:rPr>
              <a:t>2,500</a:t>
            </a:r>
            <a:r>
              <a:rPr lang="ja-JP" altLang="en-US" sz="900" dirty="0">
                <a:latin typeface="Meiryo UI" panose="020B0604030504040204" pitchFamily="50" charset="-128"/>
                <a:ea typeface="Meiryo UI" panose="020B0604030504040204" pitchFamily="50" charset="-128"/>
              </a:rPr>
              <a:t>件</a:t>
            </a:r>
          </a:p>
          <a:p>
            <a:endParaRPr lang="ja-JP" altLang="en-US" sz="900" dirty="0">
              <a:latin typeface="Meiryo UI" panose="020B0604030504040204" pitchFamily="50" charset="-128"/>
              <a:ea typeface="Meiryo UI" panose="020B0604030504040204" pitchFamily="50" charset="-128"/>
            </a:endParaRPr>
          </a:p>
          <a:p>
            <a:r>
              <a:rPr lang="ja-JP" altLang="en-US" sz="900" b="1" u="sng" dirty="0">
                <a:latin typeface="Meiryo UI" panose="020B0604030504040204" pitchFamily="50" charset="-128"/>
                <a:ea typeface="Meiryo UI" panose="020B0604030504040204" pitchFamily="50" charset="-128"/>
              </a:rPr>
              <a:t>○設備投資支援</a:t>
            </a:r>
          </a:p>
          <a:p>
            <a:r>
              <a:rPr lang="ja-JP" altLang="en-US" sz="900" dirty="0">
                <a:latin typeface="Meiryo UI" panose="020B0604030504040204" pitchFamily="50" charset="-128"/>
                <a:ea typeface="Meiryo UI" panose="020B0604030504040204" pitchFamily="50" charset="-128"/>
              </a:rPr>
              <a:t>　事業の周知と予算の有効活用により、事業者の設備投資ニーズに</a:t>
            </a:r>
          </a:p>
          <a:p>
            <a:r>
              <a:rPr lang="ja-JP" altLang="en-US" sz="900" dirty="0">
                <a:latin typeface="Meiryo UI" panose="020B0604030504040204" pitchFamily="50" charset="-128"/>
                <a:ea typeface="Meiryo UI" panose="020B0604030504040204" pitchFamily="50" charset="-128"/>
              </a:rPr>
              <a:t>　的確に対応していく。</a:t>
            </a:r>
          </a:p>
          <a:p>
            <a:r>
              <a:rPr lang="ja-JP" altLang="en-US" sz="900" dirty="0">
                <a:latin typeface="Meiryo UI" panose="020B0604030504040204" pitchFamily="50" charset="-128"/>
                <a:ea typeface="Meiryo UI" panose="020B0604030504040204" pitchFamily="50" charset="-128"/>
              </a:rPr>
              <a:t>　■ＰＲ強化と利用者負担の軽減</a:t>
            </a:r>
          </a:p>
          <a:p>
            <a:r>
              <a:rPr lang="ja-JP" altLang="en-US" sz="900" dirty="0">
                <a:latin typeface="Meiryo UI" panose="020B0604030504040204" pitchFamily="50" charset="-128"/>
                <a:ea typeface="Meiryo UI" panose="020B0604030504040204" pitchFamily="50" charset="-128"/>
              </a:rPr>
              <a:t>　■年度繰越への柔軟な対応</a:t>
            </a:r>
          </a:p>
          <a:p>
            <a:r>
              <a:rPr lang="ja-JP" altLang="en-US" sz="900" dirty="0">
                <a:latin typeface="Meiryo UI" panose="020B0604030504040204" pitchFamily="50" charset="-128"/>
                <a:ea typeface="Meiryo UI" panose="020B0604030504040204" pitchFamily="50" charset="-128"/>
              </a:rPr>
              <a:t>　■総合的な事業者支援の促進</a:t>
            </a:r>
          </a:p>
          <a:p>
            <a:r>
              <a:rPr lang="ja-JP" altLang="en-US" sz="900" dirty="0">
                <a:latin typeface="Meiryo UI" panose="020B0604030504040204" pitchFamily="50" charset="-128"/>
                <a:ea typeface="Meiryo UI" panose="020B0604030504040204" pitchFamily="50" charset="-128"/>
              </a:rPr>
              <a:t>　◇新たな取組み</a:t>
            </a:r>
          </a:p>
          <a:p>
            <a:r>
              <a:rPr lang="ja-JP" altLang="en-US" sz="900" dirty="0">
                <a:latin typeface="Meiryo UI" panose="020B0604030504040204" pitchFamily="50" charset="-128"/>
                <a:ea typeface="Meiryo UI" panose="020B0604030504040204" pitchFamily="50" charset="-128"/>
              </a:rPr>
              <a:t>　・公正証書の廃止による利用者負担の軽減</a:t>
            </a:r>
          </a:p>
          <a:p>
            <a:r>
              <a:rPr lang="ja-JP" altLang="en-US" sz="900" dirty="0">
                <a:latin typeface="Meiryo UI" panose="020B0604030504040204" pitchFamily="50" charset="-128"/>
                <a:ea typeface="Meiryo UI" panose="020B0604030504040204" pitchFamily="50" charset="-128"/>
              </a:rPr>
              <a:t>　・予算年度前に仮審査・決定を行い、設備貸与ニーズに柔軟に</a:t>
            </a:r>
          </a:p>
          <a:p>
            <a:r>
              <a:rPr lang="ja-JP" altLang="en-US" sz="900" dirty="0">
                <a:latin typeface="Meiryo UI" panose="020B0604030504040204" pitchFamily="50" charset="-128"/>
                <a:ea typeface="Meiryo UI" panose="020B0604030504040204" pitchFamily="50" charset="-128"/>
              </a:rPr>
              <a:t>　　対応できる新たな仕組みを構築（令和元年度から試行）</a:t>
            </a: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事業ボリューム</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　</a:t>
            </a:r>
            <a:r>
              <a:rPr lang="zh-TW" altLang="en-US" sz="900" dirty="0">
                <a:latin typeface="Meiryo UI" panose="020B0604030504040204" pitchFamily="50" charset="-128"/>
                <a:ea typeface="Meiryo UI" panose="020B0604030504040204" pitchFamily="50" charset="-128"/>
              </a:rPr>
              <a:t>予算規模 </a:t>
            </a:r>
            <a:r>
              <a:rPr lang="en-US" altLang="zh-TW" sz="900" dirty="0">
                <a:latin typeface="Meiryo UI" panose="020B0604030504040204" pitchFamily="50" charset="-128"/>
                <a:ea typeface="Meiryo UI" panose="020B0604030504040204" pitchFamily="50" charset="-128"/>
              </a:rPr>
              <a:t>2000</a:t>
            </a:r>
            <a:r>
              <a:rPr lang="zh-TW" altLang="en-US" sz="900" dirty="0">
                <a:latin typeface="Meiryo UI" panose="020B0604030504040204" pitchFamily="50" charset="-128"/>
                <a:ea typeface="Meiryo UI" panose="020B0604030504040204" pitchFamily="50" charset="-128"/>
              </a:rPr>
              <a:t>百万円／</a:t>
            </a:r>
            <a:r>
              <a:rPr lang="zh-TW" altLang="en-US" sz="900" dirty="0" smtClean="0">
                <a:latin typeface="Meiryo UI" panose="020B0604030504040204" pitchFamily="50" charset="-128"/>
                <a:ea typeface="Meiryo UI" panose="020B0604030504040204" pitchFamily="50" charset="-128"/>
              </a:rPr>
              <a:t>年</a:t>
            </a:r>
            <a:endParaRPr lang="en-US" altLang="zh-TW"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＞設備</a:t>
            </a:r>
            <a:r>
              <a:rPr lang="ja-JP" altLang="en-US" sz="900" dirty="0">
                <a:latin typeface="Meiryo UI" panose="020B0604030504040204" pitchFamily="50" charset="-128"/>
                <a:ea typeface="Meiryo UI" panose="020B0604030504040204" pitchFamily="50" charset="-128"/>
              </a:rPr>
              <a:t>貸与事業額　</a:t>
            </a:r>
            <a:r>
              <a:rPr lang="en-US" altLang="ja-JP" sz="900" dirty="0">
                <a:latin typeface="Meiryo UI" panose="020B0604030504040204" pitchFamily="50" charset="-128"/>
                <a:ea typeface="Meiryo UI" panose="020B0604030504040204" pitchFamily="50" charset="-128"/>
              </a:rPr>
              <a:t>95</a:t>
            </a:r>
            <a:r>
              <a:rPr lang="ja-JP" altLang="en-US" sz="900" dirty="0">
                <a:latin typeface="Meiryo UI" panose="020B0604030504040204" pitchFamily="50" charset="-128"/>
                <a:ea typeface="Meiryo UI" panose="020B0604030504040204" pitchFamily="50" charset="-128"/>
              </a:rPr>
              <a:t>億円</a:t>
            </a:r>
          </a:p>
          <a:p>
            <a:endParaRPr lang="ja-JP" altLang="en-US" sz="900" dirty="0">
              <a:latin typeface="Meiryo UI" panose="020B0604030504040204" pitchFamily="50" charset="-128"/>
              <a:ea typeface="Meiryo UI" panose="020B0604030504040204" pitchFamily="50" charset="-128"/>
            </a:endParaRPr>
          </a:p>
          <a:p>
            <a:r>
              <a:rPr lang="ja-JP" altLang="en-US" sz="900" b="1" u="sng" dirty="0">
                <a:latin typeface="Meiryo UI" panose="020B0604030504040204" pitchFamily="50" charset="-128"/>
                <a:ea typeface="Meiryo UI" panose="020B0604030504040204" pitchFamily="50" charset="-128"/>
              </a:rPr>
              <a:t>○人材戦略支援</a:t>
            </a:r>
          </a:p>
          <a:p>
            <a:r>
              <a:rPr lang="ja-JP" altLang="en-US" sz="900" dirty="0">
                <a:latin typeface="Meiryo UI" panose="020B0604030504040204" pitchFamily="50" charset="-128"/>
                <a:ea typeface="Meiryo UI" panose="020B0604030504040204" pitchFamily="50" charset="-128"/>
              </a:rPr>
              <a:t>　経営課題の解決に向けて、人材確保に必要な知識・情報の提供と、</a:t>
            </a:r>
          </a:p>
          <a:p>
            <a:r>
              <a:rPr lang="ja-JP" altLang="en-US" sz="900" dirty="0">
                <a:latin typeface="Meiryo UI" panose="020B0604030504040204" pitchFamily="50" charset="-128"/>
                <a:ea typeface="Meiryo UI" panose="020B0604030504040204" pitchFamily="50" charset="-128"/>
              </a:rPr>
              <a:t>　公的支援や民間サービスへの橋渡しなど、「企業と人をつなげる場」を</a:t>
            </a:r>
          </a:p>
          <a:p>
            <a:r>
              <a:rPr lang="ja-JP" altLang="en-US" sz="900" dirty="0">
                <a:latin typeface="Meiryo UI" panose="020B0604030504040204" pitchFamily="50" charset="-128"/>
                <a:ea typeface="Meiryo UI" panose="020B0604030504040204" pitchFamily="50" charset="-128"/>
              </a:rPr>
              <a:t>　提供する。</a:t>
            </a:r>
          </a:p>
          <a:p>
            <a:r>
              <a:rPr lang="ja-JP" altLang="en-US" sz="900" dirty="0">
                <a:latin typeface="Meiryo UI" panose="020B0604030504040204" pitchFamily="50" charset="-128"/>
                <a:ea typeface="Meiryo UI" panose="020B0604030504040204" pitchFamily="50" charset="-128"/>
              </a:rPr>
              <a:t>　■支援機関の連携強化、フォローアップ、データの活用</a:t>
            </a:r>
          </a:p>
          <a:p>
            <a:r>
              <a:rPr lang="ja-JP" altLang="en-US" sz="900" dirty="0">
                <a:latin typeface="Meiryo UI" panose="020B0604030504040204" pitchFamily="50" charset="-128"/>
                <a:ea typeface="Meiryo UI" panose="020B0604030504040204" pitchFamily="50" charset="-128"/>
              </a:rPr>
              <a:t>　◇新たな取組み</a:t>
            </a:r>
          </a:p>
          <a:p>
            <a:r>
              <a:rPr lang="ja-JP" altLang="en-US" sz="900" dirty="0">
                <a:latin typeface="Meiryo UI" panose="020B0604030504040204" pitchFamily="50" charset="-128"/>
                <a:ea typeface="Meiryo UI" panose="020B0604030504040204" pitchFamily="50" charset="-128"/>
              </a:rPr>
              <a:t>　・中小企業における人材戦略の構築サポートの観点から、多様な</a:t>
            </a:r>
          </a:p>
          <a:p>
            <a:r>
              <a:rPr lang="ja-JP" altLang="en-US" sz="900" dirty="0">
                <a:latin typeface="Meiryo UI" panose="020B0604030504040204" pitchFamily="50" charset="-128"/>
                <a:ea typeface="Meiryo UI" panose="020B0604030504040204" pitchFamily="50" charset="-128"/>
              </a:rPr>
              <a:t>　　人材採用支援にかかるコンシェルジュ機能を強化</a:t>
            </a: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事業ボリューム</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　</a:t>
            </a:r>
            <a:r>
              <a:rPr lang="zh-TW" altLang="en-US" sz="900" dirty="0">
                <a:latin typeface="Meiryo UI" panose="020B0604030504040204" pitchFamily="50" charset="-128"/>
                <a:ea typeface="Meiryo UI" panose="020B0604030504040204" pitchFamily="50" charset="-128"/>
              </a:rPr>
              <a:t>予算規模 </a:t>
            </a:r>
            <a:r>
              <a:rPr lang="en-US" altLang="ja-JP" sz="900" dirty="0">
                <a:latin typeface="Meiryo UI" panose="020B0604030504040204" pitchFamily="50" charset="-128"/>
                <a:ea typeface="Meiryo UI" panose="020B0604030504040204" pitchFamily="50" charset="-128"/>
              </a:rPr>
              <a:t>73</a:t>
            </a:r>
            <a:r>
              <a:rPr lang="zh-TW" altLang="en-US" sz="900" dirty="0" smtClean="0">
                <a:latin typeface="Meiryo UI" panose="020B0604030504040204" pitchFamily="50" charset="-128"/>
                <a:ea typeface="Meiryo UI" panose="020B0604030504040204" pitchFamily="50" charset="-128"/>
              </a:rPr>
              <a:t>百万円</a:t>
            </a:r>
            <a:r>
              <a:rPr lang="zh-TW" altLang="en-US" sz="900" dirty="0">
                <a:latin typeface="Meiryo UI" panose="020B0604030504040204" pitchFamily="50" charset="-128"/>
                <a:ea typeface="Meiryo UI" panose="020B0604030504040204" pitchFamily="50" charset="-128"/>
              </a:rPr>
              <a:t>／</a:t>
            </a:r>
            <a:r>
              <a:rPr lang="zh-TW" altLang="en-US" sz="900" dirty="0" smtClean="0">
                <a:latin typeface="Meiryo UI" panose="020B0604030504040204" pitchFamily="50" charset="-128"/>
                <a:ea typeface="Meiryo UI" panose="020B0604030504040204" pitchFamily="50" charset="-128"/>
              </a:rPr>
              <a:t>年</a:t>
            </a:r>
            <a:endParaRPr lang="en-US" altLang="zh-TW"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＞相談</a:t>
            </a:r>
            <a:r>
              <a:rPr lang="ja-JP" altLang="en-US" sz="900" dirty="0">
                <a:latin typeface="Meiryo UI" panose="020B0604030504040204" pitchFamily="50" charset="-128"/>
                <a:ea typeface="Meiryo UI" panose="020B0604030504040204" pitchFamily="50" charset="-128"/>
              </a:rPr>
              <a:t>件数　</a:t>
            </a:r>
            <a:r>
              <a:rPr lang="en-US" altLang="ja-JP" sz="900" dirty="0" smtClean="0">
                <a:latin typeface="Meiryo UI" panose="020B0604030504040204" pitchFamily="50" charset="-128"/>
                <a:ea typeface="Meiryo UI" panose="020B0604030504040204" pitchFamily="50" charset="-128"/>
              </a:rPr>
              <a:t>2,270</a:t>
            </a:r>
            <a:r>
              <a:rPr lang="ja-JP" altLang="en-US" sz="900" dirty="0" smtClean="0">
                <a:latin typeface="Meiryo UI" panose="020B0604030504040204" pitchFamily="50" charset="-128"/>
                <a:ea typeface="Meiryo UI" panose="020B0604030504040204" pitchFamily="50" charset="-128"/>
              </a:rPr>
              <a:t>件、経</a:t>
            </a:r>
            <a:r>
              <a:rPr lang="ja-JP" altLang="en-US" sz="900" dirty="0">
                <a:latin typeface="Meiryo UI" panose="020B0604030504040204" pitchFamily="50" charset="-128"/>
                <a:ea typeface="Meiryo UI" panose="020B0604030504040204" pitchFamily="50" charset="-128"/>
              </a:rPr>
              <a:t>営力強化件数　</a:t>
            </a:r>
            <a:r>
              <a:rPr lang="en-US" altLang="ja-JP" sz="900" dirty="0">
                <a:latin typeface="Meiryo UI" panose="020B0604030504040204" pitchFamily="50" charset="-128"/>
                <a:ea typeface="Meiryo UI" panose="020B0604030504040204" pitchFamily="50" charset="-128"/>
              </a:rPr>
              <a:t>610</a:t>
            </a:r>
            <a:r>
              <a:rPr lang="ja-JP" altLang="en-US" sz="900" dirty="0">
                <a:latin typeface="Meiryo UI" panose="020B0604030504040204" pitchFamily="50" charset="-128"/>
                <a:ea typeface="Meiryo UI" panose="020B0604030504040204" pitchFamily="50" charset="-128"/>
              </a:rPr>
              <a:t>件</a:t>
            </a:r>
          </a:p>
          <a:p>
            <a:endParaRPr lang="ja-JP" altLang="en-US" sz="900" dirty="0">
              <a:latin typeface="Meiryo UI" panose="020B0604030504040204" pitchFamily="50" charset="-128"/>
              <a:ea typeface="Meiryo UI" panose="020B0604030504040204" pitchFamily="50" charset="-128"/>
            </a:endParaRPr>
          </a:p>
          <a:p>
            <a:r>
              <a:rPr lang="ja-JP" altLang="en-US" sz="900" b="1" u="sng" dirty="0">
                <a:latin typeface="Meiryo UI" panose="020B0604030504040204" pitchFamily="50" charset="-128"/>
                <a:ea typeface="Meiryo UI" panose="020B0604030504040204" pitchFamily="50" charset="-128"/>
              </a:rPr>
              <a:t>○新事業の創出支援（先端技術ビジネス創出・事業化支援）</a:t>
            </a:r>
          </a:p>
          <a:p>
            <a:r>
              <a:rPr lang="ja-JP" altLang="en-US" sz="900" dirty="0">
                <a:latin typeface="Meiryo UI" panose="020B0604030504040204" pitchFamily="50" charset="-128"/>
                <a:ea typeface="Meiryo UI" panose="020B0604030504040204" pitchFamily="50" charset="-128"/>
              </a:rPr>
              <a:t>　万博会場に隣接する臨海部において、ソフト産業プラザを中心に</a:t>
            </a:r>
            <a:r>
              <a:rPr lang="en-US" altLang="ja-JP" sz="900" dirty="0" err="1">
                <a:latin typeface="Meiryo UI" panose="020B0604030504040204" pitchFamily="50" charset="-128"/>
                <a:ea typeface="Meiryo UI" panose="020B0604030504040204" pitchFamily="50" charset="-128"/>
              </a:rPr>
              <a:t>IoT</a:t>
            </a:r>
            <a:r>
              <a:rPr lang="ja-JP" altLang="en-US" sz="900" dirty="0">
                <a:latin typeface="Meiryo UI" panose="020B0604030504040204" pitchFamily="50" charset="-128"/>
                <a:ea typeface="Meiryo UI" panose="020B0604030504040204" pitchFamily="50" charset="-128"/>
              </a:rPr>
              <a:t>・</a:t>
            </a:r>
          </a:p>
          <a:p>
            <a:r>
              <a:rPr lang="ja-JP" altLang="en-US" sz="900" dirty="0">
                <a:latin typeface="Meiryo UI" panose="020B0604030504040204" pitchFamily="50" charset="-128"/>
                <a:ea typeface="Meiryo UI" panose="020B0604030504040204" pitchFamily="50" charset="-128"/>
              </a:rPr>
              <a:t>　ロボットテクノロジー分野の先端技術を活用したビジネスの創出拠点</a:t>
            </a:r>
          </a:p>
          <a:p>
            <a:r>
              <a:rPr lang="ja-JP" altLang="en-US" sz="900" dirty="0">
                <a:latin typeface="Meiryo UI" panose="020B0604030504040204" pitchFamily="50" charset="-128"/>
                <a:ea typeface="Meiryo UI" panose="020B0604030504040204" pitchFamily="50" charset="-128"/>
              </a:rPr>
              <a:t>　としての展開を図り、新たな事業の創出に向けた支援を展開すると</a:t>
            </a:r>
          </a:p>
          <a:p>
            <a:r>
              <a:rPr lang="ja-JP" altLang="en-US" sz="900" dirty="0">
                <a:latin typeface="Meiryo UI" panose="020B0604030504040204" pitchFamily="50" charset="-128"/>
                <a:ea typeface="Meiryo UI" panose="020B0604030504040204" pitchFamily="50" charset="-128"/>
              </a:rPr>
              <a:t>　ともに、引き続き、新たなビジネスの事業化展開を支援する。</a:t>
            </a:r>
          </a:p>
          <a:p>
            <a:r>
              <a:rPr lang="ja-JP" altLang="en-US" sz="900" dirty="0">
                <a:latin typeface="Meiryo UI" panose="020B0604030504040204" pitchFamily="50" charset="-128"/>
                <a:ea typeface="Meiryo UI" panose="020B0604030504040204" pitchFamily="50" charset="-128"/>
              </a:rPr>
              <a:t>　■先端技術を活用した新規ビジネスの創出支援</a:t>
            </a:r>
          </a:p>
          <a:p>
            <a:r>
              <a:rPr lang="ja-JP" altLang="en-US" sz="900" dirty="0">
                <a:latin typeface="Meiryo UI" panose="020B0604030504040204" pitchFamily="50" charset="-128"/>
                <a:ea typeface="Meiryo UI" panose="020B0604030504040204" pitchFamily="50" charset="-128"/>
              </a:rPr>
              <a:t>　■実証実験支援の実施</a:t>
            </a:r>
          </a:p>
          <a:p>
            <a:r>
              <a:rPr lang="ja-JP" altLang="en-US" sz="900" dirty="0">
                <a:latin typeface="Meiryo UI" panose="020B0604030504040204" pitchFamily="50" charset="-128"/>
                <a:ea typeface="Meiryo UI" panose="020B0604030504040204" pitchFamily="50" charset="-128"/>
              </a:rPr>
              <a:t>　■有望なプロジェクトへのハンズオン支援　　　　等</a:t>
            </a:r>
          </a:p>
          <a:p>
            <a:r>
              <a:rPr lang="ja-JP" altLang="en-US" sz="900" dirty="0">
                <a:latin typeface="Meiryo UI" panose="020B0604030504040204" pitchFamily="50" charset="-128"/>
                <a:ea typeface="Meiryo UI" panose="020B0604030504040204" pitchFamily="50" charset="-128"/>
              </a:rPr>
              <a:t>　◇新たな取組み</a:t>
            </a:r>
          </a:p>
          <a:p>
            <a:r>
              <a:rPr lang="ja-JP" altLang="en-US" sz="900" dirty="0">
                <a:latin typeface="Meiryo UI" panose="020B0604030504040204" pitchFamily="50" charset="-128"/>
                <a:ea typeface="Meiryo UI" panose="020B0604030504040204" pitchFamily="50" charset="-128"/>
              </a:rPr>
              <a:t>　・産学連携も進め、先端技術を活用したプロジェクトを創出・発掘する</a:t>
            </a:r>
          </a:p>
          <a:p>
            <a:r>
              <a:rPr lang="ja-JP" altLang="en-US" sz="900" dirty="0">
                <a:latin typeface="Meiryo UI" panose="020B0604030504040204" pitchFamily="50" charset="-128"/>
                <a:ea typeface="Meiryo UI" panose="020B0604030504040204" pitchFamily="50" charset="-128"/>
              </a:rPr>
              <a:t>　　仕組みを構築し、プロジェクトの成長を一層加速化する取組を実施。</a:t>
            </a:r>
          </a:p>
          <a:p>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事業ボリューム</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　</a:t>
            </a:r>
            <a:r>
              <a:rPr lang="zh-TW" altLang="en-US" sz="900" dirty="0">
                <a:latin typeface="Meiryo UI" panose="020B0604030504040204" pitchFamily="50" charset="-128"/>
                <a:ea typeface="Meiryo UI" panose="020B0604030504040204" pitchFamily="50" charset="-128"/>
              </a:rPr>
              <a:t>予算規模 </a:t>
            </a:r>
            <a:r>
              <a:rPr lang="en-US" altLang="zh-TW" sz="900" dirty="0">
                <a:latin typeface="Meiryo UI" panose="020B0604030504040204" pitchFamily="50" charset="-128"/>
                <a:ea typeface="Meiryo UI" panose="020B0604030504040204" pitchFamily="50" charset="-128"/>
              </a:rPr>
              <a:t>189</a:t>
            </a:r>
            <a:r>
              <a:rPr lang="zh-TW" altLang="en-US" sz="900" dirty="0">
                <a:latin typeface="Meiryo UI" panose="020B0604030504040204" pitchFamily="50" charset="-128"/>
                <a:ea typeface="Meiryo UI" panose="020B0604030504040204" pitchFamily="50" charset="-128"/>
              </a:rPr>
              <a:t>百万円／</a:t>
            </a:r>
            <a:r>
              <a:rPr lang="zh-TW" altLang="en-US" sz="900" dirty="0" smtClean="0">
                <a:latin typeface="Meiryo UI" panose="020B0604030504040204" pitchFamily="50" charset="-128"/>
                <a:ea typeface="Meiryo UI" panose="020B0604030504040204" pitchFamily="50" charset="-128"/>
              </a:rPr>
              <a:t>年</a:t>
            </a:r>
            <a:endParaRPr lang="en-US" altLang="zh-TW"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＞市場化</a:t>
            </a:r>
            <a:r>
              <a:rPr lang="ja-JP" altLang="en-US" sz="900" dirty="0">
                <a:latin typeface="Meiryo UI" panose="020B0604030504040204" pitchFamily="50" charset="-128"/>
                <a:ea typeface="Meiryo UI" panose="020B0604030504040204" pitchFamily="50" charset="-128"/>
              </a:rPr>
              <a:t>件数　</a:t>
            </a:r>
            <a:r>
              <a:rPr lang="en-US" altLang="ja-JP" sz="900" dirty="0">
                <a:latin typeface="Meiryo UI" panose="020B0604030504040204" pitchFamily="50" charset="-128"/>
                <a:ea typeface="Meiryo UI" panose="020B0604030504040204" pitchFamily="50" charset="-128"/>
              </a:rPr>
              <a:t>50</a:t>
            </a:r>
            <a:r>
              <a:rPr lang="ja-JP" altLang="en-US" sz="900" dirty="0" smtClean="0">
                <a:latin typeface="Meiryo UI" panose="020B0604030504040204" pitchFamily="50" charset="-128"/>
                <a:ea typeface="Meiryo UI" panose="020B0604030504040204" pitchFamily="50" charset="-128"/>
              </a:rPr>
              <a:t>件、実証</a:t>
            </a:r>
            <a:r>
              <a:rPr lang="ja-JP" altLang="en-US" sz="900" dirty="0">
                <a:latin typeface="Meiryo UI" panose="020B0604030504040204" pitchFamily="50" charset="-128"/>
                <a:ea typeface="Meiryo UI" panose="020B0604030504040204" pitchFamily="50" charset="-128"/>
              </a:rPr>
              <a:t>実験件数　</a:t>
            </a:r>
            <a:r>
              <a:rPr lang="en-US" altLang="ja-JP" sz="900" dirty="0">
                <a:latin typeface="Meiryo UI" panose="020B0604030504040204" pitchFamily="50" charset="-128"/>
                <a:ea typeface="Meiryo UI" panose="020B0604030504040204" pitchFamily="50" charset="-128"/>
              </a:rPr>
              <a:t>45</a:t>
            </a:r>
            <a:r>
              <a:rPr lang="ja-JP" altLang="en-US" sz="900" dirty="0">
                <a:latin typeface="Meiryo UI" panose="020B0604030504040204" pitchFamily="50" charset="-128"/>
                <a:ea typeface="Meiryo UI" panose="020B0604030504040204" pitchFamily="50" charset="-128"/>
              </a:rPr>
              <a:t>件</a:t>
            </a:r>
          </a:p>
          <a:p>
            <a:endParaRPr lang="ja-JP" altLang="en-US" sz="900" dirty="0">
              <a:latin typeface="Meiryo UI" panose="020B0604030504040204" pitchFamily="50" charset="-128"/>
              <a:ea typeface="Meiryo UI" panose="020B0604030504040204" pitchFamily="50" charset="-128"/>
            </a:endParaRPr>
          </a:p>
          <a:p>
            <a:r>
              <a:rPr lang="ja-JP" altLang="en-US" sz="900" b="1" u="sng" dirty="0">
                <a:latin typeface="Meiryo UI" panose="020B0604030504040204" pitchFamily="50" charset="-128"/>
                <a:ea typeface="Meiryo UI" panose="020B0604030504040204" pitchFamily="50" charset="-128"/>
              </a:rPr>
              <a:t>○新事業の創出支援（クリエイティブ産業振興）</a:t>
            </a: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MEBIC</a:t>
            </a:r>
            <a:r>
              <a:rPr lang="ja-JP" altLang="en-US" sz="900" dirty="0" err="1">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ODP</a:t>
            </a:r>
            <a:r>
              <a:rPr lang="ja-JP" altLang="en-US" sz="900" dirty="0">
                <a:latin typeface="Meiryo UI" panose="020B0604030504040204" pitchFamily="50" charset="-128"/>
                <a:ea typeface="Meiryo UI" panose="020B0604030504040204" pitchFamily="50" charset="-128"/>
              </a:rPr>
              <a:t>等の各拠点を有効活用し、大阪で活動するクリエイ</a:t>
            </a:r>
          </a:p>
          <a:p>
            <a:r>
              <a:rPr lang="ja-JP" altLang="en-US" sz="900" dirty="0">
                <a:latin typeface="Meiryo UI" panose="020B0604030504040204" pitchFamily="50" charset="-128"/>
                <a:ea typeface="Meiryo UI" panose="020B0604030504040204" pitchFamily="50" charset="-128"/>
              </a:rPr>
              <a:t>　ティブ関連事業者のビジネス環境作りも視野に入れた、活動の場</a:t>
            </a:r>
          </a:p>
          <a:p>
            <a:r>
              <a:rPr lang="ja-JP" altLang="en-US" sz="900" dirty="0">
                <a:latin typeface="Meiryo UI" panose="020B0604030504040204" pitchFamily="50" charset="-128"/>
                <a:ea typeface="Meiryo UI" panose="020B0604030504040204" pitchFamily="50" charset="-128"/>
              </a:rPr>
              <a:t>　作りを実践する</a:t>
            </a:r>
          </a:p>
          <a:p>
            <a:r>
              <a:rPr lang="ja-JP" altLang="en-US" sz="900" dirty="0">
                <a:latin typeface="Meiryo UI" panose="020B0604030504040204" pitchFamily="50" charset="-128"/>
                <a:ea typeface="Meiryo UI" panose="020B0604030504040204" pitchFamily="50" charset="-128"/>
              </a:rPr>
              <a:t>　■域内に集積した強みを活かし、結合し、反応させる</a:t>
            </a:r>
          </a:p>
          <a:p>
            <a:r>
              <a:rPr lang="ja-JP" altLang="en-US" sz="900" dirty="0">
                <a:latin typeface="Meiryo UI" panose="020B0604030504040204" pitchFamily="50" charset="-128"/>
                <a:ea typeface="Meiryo UI" panose="020B0604030504040204" pitchFamily="50" charset="-128"/>
              </a:rPr>
              <a:t>　■クリエイティブ関連分野と企業とのコラボによる新たな市場創出</a:t>
            </a:r>
          </a:p>
          <a:p>
            <a:r>
              <a:rPr lang="ja-JP" altLang="en-US" sz="900" dirty="0">
                <a:latin typeface="Meiryo UI" panose="020B0604030504040204" pitchFamily="50" charset="-128"/>
                <a:ea typeface="Meiryo UI" panose="020B0604030504040204" pitchFamily="50" charset="-128"/>
              </a:rPr>
              <a:t>　■グローバル化への対応</a:t>
            </a:r>
          </a:p>
          <a:p>
            <a:r>
              <a:rPr lang="ja-JP" altLang="en-US" sz="900" dirty="0">
                <a:latin typeface="Meiryo UI" panose="020B0604030504040204" pitchFamily="50" charset="-128"/>
                <a:ea typeface="Meiryo UI" panose="020B0604030504040204" pitchFamily="50" charset="-128"/>
              </a:rPr>
              <a:t>　◇新たな取組み</a:t>
            </a:r>
          </a:p>
          <a:p>
            <a:r>
              <a:rPr lang="ja-JP" altLang="en-US" sz="900" dirty="0">
                <a:latin typeface="Meiryo UI" panose="020B0604030504040204" pitchFamily="50" charset="-128"/>
                <a:ea typeface="Meiryo UI" panose="020B0604030504040204" pitchFamily="50" charset="-128"/>
              </a:rPr>
              <a:t>　・クリエイターの創業を支援するとともに、成長意欲ある優れたクリエイ</a:t>
            </a:r>
          </a:p>
          <a:p>
            <a:r>
              <a:rPr lang="ja-JP" altLang="en-US" sz="900" dirty="0">
                <a:latin typeface="Meiryo UI" panose="020B0604030504040204" pitchFamily="50" charset="-128"/>
                <a:ea typeface="Meiryo UI" panose="020B0604030504040204" pitchFamily="50" charset="-128"/>
              </a:rPr>
              <a:t>　　ターと企業等とのネットワーク化をより一層拡充し、企業等への</a:t>
            </a:r>
          </a:p>
          <a:p>
            <a:r>
              <a:rPr lang="ja-JP" altLang="en-US" sz="900" dirty="0">
                <a:latin typeface="Meiryo UI" panose="020B0604030504040204" pitchFamily="50" charset="-128"/>
                <a:ea typeface="Meiryo UI" panose="020B0604030504040204" pitchFamily="50" charset="-128"/>
              </a:rPr>
              <a:t>　　デザイン思考の普及を図ることで、新たな製品・サービスの開発や</a:t>
            </a:r>
          </a:p>
          <a:p>
            <a:r>
              <a:rPr lang="ja-JP" altLang="en-US" sz="900" dirty="0">
                <a:latin typeface="Meiryo UI" panose="020B0604030504040204" pitchFamily="50" charset="-128"/>
                <a:ea typeface="Meiryo UI" panose="020B0604030504040204" pitchFamily="50" charset="-128"/>
              </a:rPr>
              <a:t>　　イノベーションを促進する。</a:t>
            </a:r>
          </a:p>
          <a:p>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事業ボリューム</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　</a:t>
            </a:r>
            <a:r>
              <a:rPr lang="zh-TW" altLang="en-US" sz="900" dirty="0">
                <a:latin typeface="Meiryo UI" panose="020B0604030504040204" pitchFamily="50" charset="-128"/>
                <a:ea typeface="Meiryo UI" panose="020B0604030504040204" pitchFamily="50" charset="-128"/>
              </a:rPr>
              <a:t>予算規模 </a:t>
            </a:r>
            <a:r>
              <a:rPr lang="en-US" altLang="zh-TW" sz="900" dirty="0">
                <a:latin typeface="Meiryo UI" panose="020B0604030504040204" pitchFamily="50" charset="-128"/>
                <a:ea typeface="Meiryo UI" panose="020B0604030504040204" pitchFamily="50" charset="-128"/>
              </a:rPr>
              <a:t>101</a:t>
            </a:r>
            <a:r>
              <a:rPr lang="zh-TW" altLang="en-US" sz="900" dirty="0">
                <a:latin typeface="Meiryo UI" panose="020B0604030504040204" pitchFamily="50" charset="-128"/>
                <a:ea typeface="Meiryo UI" panose="020B0604030504040204" pitchFamily="50" charset="-128"/>
              </a:rPr>
              <a:t>百万円／</a:t>
            </a:r>
            <a:r>
              <a:rPr lang="zh-TW" altLang="en-US" sz="900" dirty="0" smtClean="0">
                <a:latin typeface="Meiryo UI" panose="020B0604030504040204" pitchFamily="50" charset="-128"/>
                <a:ea typeface="Meiryo UI" panose="020B0604030504040204" pitchFamily="50" charset="-128"/>
              </a:rPr>
              <a:t>年</a:t>
            </a:r>
            <a:endParaRPr lang="en-US" altLang="zh-TW"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＞コラボ</a:t>
            </a:r>
            <a:r>
              <a:rPr lang="ja-JP" altLang="en-US" sz="900" dirty="0">
                <a:latin typeface="Meiryo UI" panose="020B0604030504040204" pitchFamily="50" charset="-128"/>
                <a:ea typeface="Meiryo UI" panose="020B0604030504040204" pitchFamily="50" charset="-128"/>
              </a:rPr>
              <a:t>件数　</a:t>
            </a:r>
            <a:r>
              <a:rPr lang="en-US" altLang="ja-JP" sz="900" dirty="0" smtClean="0">
                <a:latin typeface="Meiryo UI" panose="020B0604030504040204" pitchFamily="50" charset="-128"/>
                <a:ea typeface="Meiryo UI" panose="020B0604030504040204" pitchFamily="50" charset="-128"/>
              </a:rPr>
              <a:t>1,500</a:t>
            </a:r>
            <a:r>
              <a:rPr lang="ja-JP" altLang="en-US" sz="900" dirty="0" smtClean="0">
                <a:latin typeface="Meiryo UI" panose="020B0604030504040204" pitchFamily="50" charset="-128"/>
                <a:ea typeface="Meiryo UI" panose="020B0604030504040204" pitchFamily="50" charset="-128"/>
              </a:rPr>
              <a:t>件、ネットワーク</a:t>
            </a:r>
            <a:r>
              <a:rPr lang="ja-JP" altLang="en-US" sz="900" dirty="0">
                <a:latin typeface="Meiryo UI" panose="020B0604030504040204" pitchFamily="50" charset="-128"/>
                <a:ea typeface="Meiryo UI" panose="020B0604030504040204" pitchFamily="50" charset="-128"/>
              </a:rPr>
              <a:t>構築数　</a:t>
            </a:r>
            <a:r>
              <a:rPr lang="en-US" altLang="ja-JP" sz="900" dirty="0">
                <a:latin typeface="Meiryo UI" panose="020B0604030504040204" pitchFamily="50" charset="-128"/>
                <a:ea typeface="Meiryo UI" panose="020B0604030504040204" pitchFamily="50" charset="-128"/>
              </a:rPr>
              <a:t>750</a:t>
            </a:r>
            <a:r>
              <a:rPr lang="ja-JP" altLang="en-US" sz="900" dirty="0">
                <a:latin typeface="Meiryo UI" panose="020B0604030504040204" pitchFamily="50" charset="-128"/>
                <a:ea typeface="Meiryo UI" panose="020B0604030504040204" pitchFamily="50" charset="-128"/>
              </a:rPr>
              <a:t>件</a:t>
            </a:r>
          </a:p>
          <a:p>
            <a:endParaRPr lang="ja-JP" altLang="en-US" sz="900" dirty="0">
              <a:latin typeface="Meiryo UI" panose="020B0604030504040204" pitchFamily="50" charset="-128"/>
              <a:ea typeface="Meiryo UI" panose="020B0604030504040204" pitchFamily="50" charset="-128"/>
            </a:endParaRPr>
          </a:p>
          <a:p>
            <a:r>
              <a:rPr lang="ja-JP" altLang="en-US" sz="900" b="1" u="sng" dirty="0">
                <a:latin typeface="Meiryo UI" panose="020B0604030504040204" pitchFamily="50" charset="-128"/>
                <a:ea typeface="Meiryo UI" panose="020B0604030504040204" pitchFamily="50" charset="-128"/>
              </a:rPr>
              <a:t>○展示場・会議室等の管理・運営</a:t>
            </a:r>
          </a:p>
          <a:p>
            <a:r>
              <a:rPr lang="ja-JP" altLang="en-US" sz="900" dirty="0">
                <a:latin typeface="Meiryo UI" panose="020B0604030504040204" pitchFamily="50" charset="-128"/>
                <a:ea typeface="Meiryo UI" panose="020B0604030504040204" pitchFamily="50" charset="-128"/>
              </a:rPr>
              <a:t>　お客様を大切に、ニーズに沿ったスピードのある対応と、積極的な</a:t>
            </a:r>
            <a:r>
              <a:rPr lang="en-US" altLang="ja-JP" sz="900" dirty="0">
                <a:latin typeface="Meiryo UI" panose="020B0604030504040204" pitchFamily="50" charset="-128"/>
                <a:ea typeface="Meiryo UI" panose="020B0604030504040204" pitchFamily="50" charset="-128"/>
              </a:rPr>
              <a:t>PR</a:t>
            </a:r>
            <a:r>
              <a:rPr lang="ja-JP" altLang="en-US" sz="900" dirty="0" err="1">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催事誘致を推進する。</a:t>
            </a:r>
          </a:p>
          <a:p>
            <a:r>
              <a:rPr lang="ja-JP" altLang="en-US" sz="900" dirty="0">
                <a:latin typeface="Meiryo UI" panose="020B0604030504040204" pitchFamily="50" charset="-128"/>
                <a:ea typeface="Meiryo UI" panose="020B0604030504040204" pitchFamily="50" charset="-128"/>
              </a:rPr>
              <a:t>　併せて、建物・設備の老朽化対策を計画的に進める。</a:t>
            </a:r>
          </a:p>
          <a:p>
            <a:r>
              <a:rPr lang="ja-JP" altLang="en-US" sz="900" dirty="0">
                <a:latin typeface="Meiryo UI" panose="020B0604030504040204" pitchFamily="50" charset="-128"/>
                <a:ea typeface="Meiryo UI" panose="020B0604030504040204" pitchFamily="50" charset="-128"/>
              </a:rPr>
              <a:t>　■マイドームおおさか、産業創造館の相互連携</a:t>
            </a:r>
          </a:p>
          <a:p>
            <a:r>
              <a:rPr lang="ja-JP" altLang="en-US" sz="900" dirty="0">
                <a:latin typeface="Meiryo UI" panose="020B0604030504040204" pitchFamily="50" charset="-128"/>
                <a:ea typeface="Meiryo UI" panose="020B0604030504040204" pitchFamily="50" charset="-128"/>
              </a:rPr>
              <a:t>　■ニーズへの対応と</a:t>
            </a:r>
            <a:r>
              <a:rPr lang="en-US" altLang="ja-JP" sz="900" dirty="0">
                <a:latin typeface="Meiryo UI" panose="020B0604030504040204" pitchFamily="50" charset="-128"/>
                <a:ea typeface="Meiryo UI" panose="020B0604030504040204" pitchFamily="50" charset="-128"/>
              </a:rPr>
              <a:t>PR</a:t>
            </a:r>
            <a:r>
              <a:rPr lang="ja-JP" altLang="en-US" sz="900" dirty="0" err="1">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催事誘致の強化</a:t>
            </a:r>
          </a:p>
          <a:p>
            <a:r>
              <a:rPr lang="ja-JP" altLang="en-US" sz="900" dirty="0">
                <a:latin typeface="Meiryo UI" panose="020B0604030504040204" pitchFamily="50" charset="-128"/>
                <a:ea typeface="Meiryo UI" panose="020B0604030504040204" pitchFamily="50" charset="-128"/>
              </a:rPr>
              <a:t>　■建物・設備の計画的改修</a:t>
            </a:r>
          </a:p>
          <a:p>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事業ボリューム</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　</a:t>
            </a:r>
            <a:r>
              <a:rPr lang="zh-TW" altLang="en-US" sz="900" dirty="0" smtClean="0">
                <a:latin typeface="Meiryo UI" panose="020B0604030504040204" pitchFamily="50" charset="-128"/>
                <a:ea typeface="Meiryo UI" panose="020B0604030504040204" pitchFamily="50" charset="-128"/>
              </a:rPr>
              <a:t>予算</a:t>
            </a:r>
            <a:r>
              <a:rPr lang="zh-TW" altLang="en-US" sz="900" dirty="0">
                <a:latin typeface="Meiryo UI" panose="020B0604030504040204" pitchFamily="50" charset="-128"/>
                <a:ea typeface="Meiryo UI" panose="020B0604030504040204" pitchFamily="50" charset="-128"/>
              </a:rPr>
              <a:t>規模 </a:t>
            </a:r>
            <a:r>
              <a:rPr lang="en-US" altLang="zh-TW" sz="900" dirty="0" smtClean="0">
                <a:latin typeface="Meiryo UI" panose="020B0604030504040204" pitchFamily="50" charset="-128"/>
                <a:ea typeface="Meiryo UI" panose="020B0604030504040204" pitchFamily="50" charset="-128"/>
              </a:rPr>
              <a:t>1,206</a:t>
            </a:r>
            <a:r>
              <a:rPr lang="zh-TW" altLang="en-US" sz="900" dirty="0">
                <a:latin typeface="Meiryo UI" panose="020B0604030504040204" pitchFamily="50" charset="-128"/>
                <a:ea typeface="Meiryo UI" panose="020B0604030504040204" pitchFamily="50" charset="-128"/>
              </a:rPr>
              <a:t>百万円／</a:t>
            </a:r>
            <a:r>
              <a:rPr lang="zh-TW" altLang="en-US" sz="900" dirty="0" smtClean="0">
                <a:latin typeface="Meiryo UI" panose="020B0604030504040204" pitchFamily="50" charset="-128"/>
                <a:ea typeface="Meiryo UI" panose="020B0604030504040204" pitchFamily="50" charset="-128"/>
              </a:rPr>
              <a:t>年</a:t>
            </a:r>
            <a:endParaRPr lang="en-US" altLang="zh-TW"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＞展示場</a:t>
            </a:r>
            <a:r>
              <a:rPr lang="ja-JP" altLang="en-US" sz="900" dirty="0">
                <a:latin typeface="Meiryo UI" panose="020B0604030504040204" pitchFamily="50" charset="-128"/>
                <a:ea typeface="Meiryo UI" panose="020B0604030504040204" pitchFamily="50" charset="-128"/>
              </a:rPr>
              <a:t>・会議室収益　</a:t>
            </a:r>
            <a:r>
              <a:rPr lang="en-US" altLang="ja-JP" sz="900" dirty="0" smtClean="0">
                <a:latin typeface="Meiryo UI" panose="020B0604030504040204" pitchFamily="50" charset="-128"/>
                <a:ea typeface="Meiryo UI" panose="020B0604030504040204" pitchFamily="50" charset="-128"/>
              </a:rPr>
              <a:t>3,225</a:t>
            </a:r>
            <a:r>
              <a:rPr lang="ja-JP" altLang="en-US" sz="900" dirty="0" smtClean="0">
                <a:latin typeface="Meiryo UI" panose="020B0604030504040204" pitchFamily="50" charset="-128"/>
                <a:ea typeface="Meiryo UI" panose="020B0604030504040204" pitchFamily="50" charset="-128"/>
              </a:rPr>
              <a:t>百万円、利用者満足度</a:t>
            </a:r>
            <a:r>
              <a:rPr lang="en-US" altLang="ja-JP" sz="900" dirty="0" smtClean="0">
                <a:latin typeface="Meiryo UI" panose="020B0604030504040204" pitchFamily="50" charset="-128"/>
                <a:ea typeface="Meiryo UI" panose="020B0604030504040204" pitchFamily="50" charset="-128"/>
              </a:rPr>
              <a:t>90</a:t>
            </a:r>
            <a:r>
              <a:rPr lang="en-US" altLang="ja-JP" sz="900" dirty="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以上</a:t>
            </a:r>
            <a:endParaRPr lang="ja-JP" altLang="en-US" sz="900" dirty="0">
              <a:latin typeface="Meiryo UI" panose="020B0604030504040204" pitchFamily="50" charset="-128"/>
              <a:ea typeface="Meiryo UI" panose="020B0604030504040204" pitchFamily="50" charset="-128"/>
            </a:endParaRPr>
          </a:p>
        </p:txBody>
      </p:sp>
      <p:sp>
        <p:nvSpPr>
          <p:cNvPr id="30" name="正方形/長方形 29"/>
          <p:cNvSpPr/>
          <p:nvPr/>
        </p:nvSpPr>
        <p:spPr>
          <a:xfrm>
            <a:off x="217959" y="12559907"/>
            <a:ext cx="3350034" cy="256352"/>
          </a:xfrm>
          <a:prstGeom prst="rect">
            <a:avLst/>
          </a:prstGeom>
        </p:spPr>
        <p:txBody>
          <a:bodyPr wrap="square">
            <a:spAutoFit/>
          </a:bodyPr>
          <a:lstStyle/>
          <a:p>
            <a:r>
              <a:rPr lang="ja-JP" altLang="en-US" sz="1050" b="1" dirty="0">
                <a:latin typeface="Meiryo UI" panose="020B0604030504040204" pitchFamily="50" charset="-128"/>
                <a:ea typeface="Meiryo UI" panose="020B0604030504040204" pitchFamily="50" charset="-128"/>
              </a:rPr>
              <a:t>■財団運営面での新たな取り組み</a:t>
            </a:r>
            <a:endParaRPr lang="en-US" altLang="ja-JP" sz="1050" b="1" dirty="0">
              <a:latin typeface="Meiryo UI" panose="020B0604030504040204" pitchFamily="50" charset="-128"/>
              <a:ea typeface="Meiryo UI" panose="020B0604030504040204" pitchFamily="50" charset="-128"/>
            </a:endParaRPr>
          </a:p>
        </p:txBody>
      </p:sp>
      <p:sp>
        <p:nvSpPr>
          <p:cNvPr id="31" name="テキスト ボックス 30"/>
          <p:cNvSpPr txBox="1">
            <a:spLocks/>
          </p:cNvSpPr>
          <p:nvPr/>
        </p:nvSpPr>
        <p:spPr>
          <a:xfrm>
            <a:off x="739176" y="16434709"/>
            <a:ext cx="9407330" cy="787673"/>
          </a:xfrm>
          <a:prstGeom prst="rect">
            <a:avLst/>
          </a:prstGeom>
          <a:noFill/>
        </p:spPr>
        <p:txBody>
          <a:bodyPr wrap="square" rtlCol="0" anchor="t">
            <a:noAutofit/>
          </a:bodyPr>
          <a:lstStyle/>
          <a:p>
            <a:r>
              <a:rPr lang="ja-JP" altLang="en-US" sz="1357"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大阪・関西エリアの中心的な中小企業支援機関として支援事業拡大を図りつつ、健全な財団運営をめざして財務の安定化を図る。</a:t>
            </a:r>
            <a:endParaRPr lang="en-US" altLang="ja-JP" sz="1066"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2" name="正方形/長方形 31"/>
          <p:cNvSpPr/>
          <p:nvPr/>
        </p:nvSpPr>
        <p:spPr>
          <a:xfrm>
            <a:off x="304800" y="12759158"/>
            <a:ext cx="3263194" cy="677210"/>
          </a:xfrm>
          <a:prstGeom prst="rect">
            <a:avLst/>
          </a:prstGeom>
          <a:solidFill>
            <a:schemeClr val="bg1"/>
          </a:solidFill>
          <a:ln w="12700">
            <a:noFill/>
          </a:ln>
        </p:spPr>
        <p:txBody>
          <a:bodyPr wrap="square">
            <a:noAutofit/>
          </a:bodyPr>
          <a:lstStyle/>
          <a:p>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１．ワンストップサービスの機能強化</a:t>
            </a:r>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大阪産業創造館とマイドームおおさかの機能集約・窓口一元化</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コンソーシアム機能とサービス情報</a:t>
            </a:r>
            <a:r>
              <a:rPr lang="ja-JP" altLang="en-US" sz="900" dirty="0" smtClean="0">
                <a:latin typeface="Meiryo UI" panose="020B0604030504040204" pitchFamily="50" charset="-128"/>
                <a:ea typeface="Meiryo UI" panose="020B0604030504040204" pitchFamily="50" charset="-128"/>
              </a:rPr>
              <a:t>一元化</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WEB</a:t>
            </a:r>
            <a:r>
              <a:rPr lang="ja-JP" altLang="en-US" sz="900" dirty="0">
                <a:latin typeface="Meiryo UI" panose="020B0604030504040204" pitchFamily="50" charset="-128"/>
                <a:ea typeface="Meiryo UI" panose="020B0604030504040204" pitchFamily="50" charset="-128"/>
              </a:rPr>
              <a:t>の一元化</a:t>
            </a:r>
            <a:endParaRPr lang="en-US" altLang="ja-JP" sz="1000" dirty="0">
              <a:latin typeface="Meiryo UI" panose="020B0604030504040204" pitchFamily="50" charset="-128"/>
              <a:ea typeface="Meiryo UI" panose="020B0604030504040204" pitchFamily="50" charset="-128"/>
            </a:endParaRPr>
          </a:p>
        </p:txBody>
      </p:sp>
      <p:sp>
        <p:nvSpPr>
          <p:cNvPr id="33" name="正方形/長方形 32"/>
          <p:cNvSpPr/>
          <p:nvPr/>
        </p:nvSpPr>
        <p:spPr>
          <a:xfrm>
            <a:off x="3473698" y="12759158"/>
            <a:ext cx="3996443" cy="655692"/>
          </a:xfrm>
          <a:prstGeom prst="rect">
            <a:avLst/>
          </a:prstGeom>
          <a:solidFill>
            <a:schemeClr val="bg1"/>
          </a:solidFill>
          <a:ln w="12700">
            <a:noFill/>
          </a:ln>
        </p:spPr>
        <p:txBody>
          <a:bodyPr wrap="square" anchor="t">
            <a:noAutofit/>
          </a:bodyPr>
          <a:lstStyle/>
          <a:p>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２．キャラバン隊の創設</a:t>
            </a:r>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地域キャラバン隊による伴走型個社支援・エリア別面的</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府内信用金庫の「産業局アンバサダー」任命によるプロモーション強化と支援強化</a:t>
            </a:r>
          </a:p>
        </p:txBody>
      </p:sp>
      <p:sp>
        <p:nvSpPr>
          <p:cNvPr id="34" name="正方形/長方形 33"/>
          <p:cNvSpPr/>
          <p:nvPr/>
        </p:nvSpPr>
        <p:spPr>
          <a:xfrm>
            <a:off x="7470142" y="12759158"/>
            <a:ext cx="2916871" cy="638539"/>
          </a:xfrm>
          <a:prstGeom prst="rect">
            <a:avLst/>
          </a:prstGeom>
          <a:solidFill>
            <a:schemeClr val="bg1"/>
          </a:solidFill>
          <a:ln w="12700">
            <a:noFill/>
          </a:ln>
        </p:spPr>
        <p:txBody>
          <a:bodyPr wrap="square" anchor="t">
            <a:noAutofit/>
          </a:bodyPr>
          <a:lstStyle/>
          <a:p>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３．大阪産業局におけるデータベースの一元管理</a:t>
            </a:r>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ユーザーデータベースの</a:t>
            </a:r>
            <a:r>
              <a:rPr lang="ja-JP" altLang="en-US" sz="900" dirty="0" smtClean="0">
                <a:latin typeface="Meiryo UI" panose="020B0604030504040204" pitchFamily="50" charset="-128"/>
                <a:ea typeface="Meiryo UI" panose="020B0604030504040204" pitchFamily="50" charset="-128"/>
              </a:rPr>
              <a:t>一元化</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サービス利用企業のデータベースの</a:t>
            </a:r>
            <a:r>
              <a:rPr lang="ja-JP" altLang="en-US" sz="900" dirty="0" smtClean="0">
                <a:latin typeface="Meiryo UI" panose="020B0604030504040204" pitchFamily="50" charset="-128"/>
                <a:ea typeface="Meiryo UI" panose="020B0604030504040204" pitchFamily="50" charset="-128"/>
              </a:rPr>
              <a:t>一元化</a:t>
            </a:r>
            <a:endParaRPr lang="en-US" altLang="ja-JP" sz="900" dirty="0">
              <a:latin typeface="Meiryo UI" panose="020B0604030504040204" pitchFamily="50" charset="-128"/>
              <a:ea typeface="Meiryo UI" panose="020B0604030504040204" pitchFamily="50" charset="-128"/>
            </a:endParaRPr>
          </a:p>
        </p:txBody>
      </p:sp>
      <p:sp>
        <p:nvSpPr>
          <p:cNvPr id="35" name="テキスト ボックス 34"/>
          <p:cNvSpPr txBox="1">
            <a:spLocks/>
          </p:cNvSpPr>
          <p:nvPr/>
        </p:nvSpPr>
        <p:spPr>
          <a:xfrm>
            <a:off x="741077" y="16089012"/>
            <a:ext cx="2214538" cy="412227"/>
          </a:xfrm>
          <a:prstGeom prst="rect">
            <a:avLst/>
          </a:prstGeom>
          <a:noFill/>
        </p:spPr>
        <p:txBody>
          <a:bodyPr wrap="square" rtlCol="0" anchor="t">
            <a:noAutofit/>
          </a:bodyPr>
          <a:lstStyle/>
          <a:p>
            <a:r>
              <a:rPr lang="ja-JP" altLang="en-US" sz="1746"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■収支計画</a:t>
            </a:r>
            <a:endParaRPr lang="en-US" altLang="ja-JP" sz="1746"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231676" y="13480301"/>
            <a:ext cx="3350034" cy="256352"/>
          </a:xfrm>
          <a:prstGeom prst="rect">
            <a:avLst/>
          </a:prstGeom>
        </p:spPr>
        <p:txBody>
          <a:bodyPr wrap="square">
            <a:spAutoFit/>
          </a:bodyPr>
          <a:lstStyle/>
          <a:p>
            <a:r>
              <a:rPr lang="ja-JP" altLang="en-US" sz="1050" b="1" dirty="0">
                <a:latin typeface="Meiryo UI" panose="020B0604030504040204" pitchFamily="50" charset="-128"/>
                <a:ea typeface="Meiryo UI" panose="020B0604030504040204" pitchFamily="50" charset="-128"/>
              </a:rPr>
              <a:t>■経営目標</a:t>
            </a:r>
          </a:p>
        </p:txBody>
      </p:sp>
      <p:graphicFrame>
        <p:nvGraphicFramePr>
          <p:cNvPr id="39" name="表 38"/>
          <p:cNvGraphicFramePr>
            <a:graphicFrameLocks noGrp="1"/>
          </p:cNvGraphicFramePr>
          <p:nvPr>
            <p:extLst>
              <p:ext uri="{D42A27DB-BD31-4B8C-83A1-F6EECF244321}">
                <p14:modId xmlns:p14="http://schemas.microsoft.com/office/powerpoint/2010/main" val="1648915941"/>
              </p:ext>
            </p:extLst>
          </p:nvPr>
        </p:nvGraphicFramePr>
        <p:xfrm>
          <a:off x="4914403" y="13895427"/>
          <a:ext cx="5472610" cy="1081072"/>
        </p:xfrm>
        <a:graphic>
          <a:graphicData uri="http://schemas.openxmlformats.org/drawingml/2006/table">
            <a:tbl>
              <a:tblPr firstRow="1">
                <a:tableStyleId>{6E25E649-3F16-4E02-A733-19D2CDBF48F0}</a:tableStyleId>
              </a:tblPr>
              <a:tblGrid>
                <a:gridCol w="1596178">
                  <a:extLst>
                    <a:ext uri="{9D8B030D-6E8A-4147-A177-3AD203B41FA5}">
                      <a16:colId xmlns:a16="http://schemas.microsoft.com/office/drawing/2014/main" val="20000"/>
                    </a:ext>
                  </a:extLst>
                </a:gridCol>
                <a:gridCol w="1140127">
                  <a:extLst>
                    <a:ext uri="{9D8B030D-6E8A-4147-A177-3AD203B41FA5}">
                      <a16:colId xmlns:a16="http://schemas.microsoft.com/office/drawing/2014/main" val="20002"/>
                    </a:ext>
                  </a:extLst>
                </a:gridCol>
                <a:gridCol w="1596178">
                  <a:extLst>
                    <a:ext uri="{9D8B030D-6E8A-4147-A177-3AD203B41FA5}">
                      <a16:colId xmlns:a16="http://schemas.microsoft.com/office/drawing/2014/main" val="20001"/>
                    </a:ext>
                  </a:extLst>
                </a:gridCol>
                <a:gridCol w="1140127">
                  <a:extLst>
                    <a:ext uri="{9D8B030D-6E8A-4147-A177-3AD203B41FA5}">
                      <a16:colId xmlns:a16="http://schemas.microsoft.com/office/drawing/2014/main" val="20003"/>
                    </a:ext>
                  </a:extLst>
                </a:gridCol>
              </a:tblGrid>
              <a:tr h="180000">
                <a:tc>
                  <a:txBody>
                    <a:bodyPr/>
                    <a:lstStyle/>
                    <a:p>
                      <a:pPr algn="ctr" fontAlgn="ctr"/>
                      <a:r>
                        <a:rPr lang="ja-JP" altLang="en-US" sz="800" u="none" strike="noStrike" dirty="0" smtClean="0">
                          <a:effectLst/>
                          <a:latin typeface="Meiryo UI" panose="020B0604030504040204" pitchFamily="50" charset="-128"/>
                          <a:ea typeface="Meiryo UI" panose="020B0604030504040204" pitchFamily="50" charset="-128"/>
                        </a:rPr>
                        <a:t>成果指標</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69785" marR="9232" marT="9232" marB="0" anchor="ctr">
                    <a:lnB w="19050" cap="flat" cmpd="sng" algn="ctr">
                      <a:solidFill>
                        <a:schemeClr val="tx1"/>
                      </a:solidFill>
                      <a:prstDash val="solid"/>
                      <a:round/>
                      <a:headEnd type="none" w="med" len="med"/>
                      <a:tailEnd type="none" w="med" len="med"/>
                    </a:lnB>
                  </a:tcPr>
                </a:tc>
                <a:tc>
                  <a:txBody>
                    <a:bodyPr/>
                    <a:lstStyle/>
                    <a:p>
                      <a:pPr algn="ctr" fontAlgn="ctr"/>
                      <a:r>
                        <a:rPr lang="ja-JP" altLang="en-US" sz="800" u="none" strike="noStrike" dirty="0" smtClean="0">
                          <a:effectLst/>
                          <a:latin typeface="Meiryo UI" panose="020B0604030504040204" pitchFamily="50" charset="-128"/>
                          <a:ea typeface="Meiryo UI" panose="020B0604030504040204" pitchFamily="50" charset="-128"/>
                        </a:rPr>
                        <a:t>目標（</a:t>
                      </a:r>
                      <a:r>
                        <a:rPr lang="en-US" altLang="ja-JP" sz="800" u="none" strike="noStrike" dirty="0" smtClean="0">
                          <a:effectLst/>
                          <a:latin typeface="Meiryo UI" panose="020B0604030504040204" pitchFamily="50" charset="-128"/>
                          <a:ea typeface="Meiryo UI" panose="020B0604030504040204" pitchFamily="50" charset="-128"/>
                        </a:rPr>
                        <a:t>5</a:t>
                      </a:r>
                      <a:r>
                        <a:rPr lang="ja-JP" altLang="en-US" sz="800" u="none" strike="noStrike" dirty="0" smtClean="0">
                          <a:effectLst/>
                          <a:latin typeface="Meiryo UI" panose="020B0604030504040204" pitchFamily="50" charset="-128"/>
                          <a:ea typeface="Meiryo UI" panose="020B0604030504040204" pitchFamily="50" charset="-128"/>
                        </a:rPr>
                        <a:t>年累計）</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69785" marR="9232" marT="9232" marB="0" anchor="ctr">
                    <a:lnB w="19050" cap="flat" cmpd="sng" algn="ctr">
                      <a:solidFill>
                        <a:schemeClr val="tx1"/>
                      </a:solidFill>
                      <a:prstDash val="solid"/>
                      <a:round/>
                      <a:headEnd type="none" w="med" len="med"/>
                      <a:tailEnd type="none" w="med" len="med"/>
                    </a:lnB>
                  </a:tcPr>
                </a:tc>
                <a:tc>
                  <a:txBody>
                    <a:bodyPr/>
                    <a:lstStyle/>
                    <a:p>
                      <a:pPr algn="ctr" fontAlgn="ctr"/>
                      <a:r>
                        <a:rPr lang="ja-JP" altLang="en-US" sz="800" u="none" strike="noStrike" dirty="0" smtClean="0">
                          <a:effectLst/>
                          <a:latin typeface="Meiryo UI" panose="020B0604030504040204" pitchFamily="50" charset="-128"/>
                          <a:ea typeface="Meiryo UI" panose="020B0604030504040204" pitchFamily="50" charset="-128"/>
                        </a:rPr>
                        <a:t>成果指標</a:t>
                      </a:r>
                      <a:endParaRPr lang="en-US" altLang="zh-TW" sz="800" b="0" i="0" u="none" strike="noStrike" dirty="0">
                        <a:solidFill>
                          <a:srgbClr val="000000"/>
                        </a:solidFill>
                        <a:effectLst/>
                        <a:latin typeface="Meiryo UI" panose="020B0604030504040204" pitchFamily="50" charset="-128"/>
                        <a:ea typeface="Meiryo UI" panose="020B0604030504040204" pitchFamily="50" charset="-128"/>
                      </a:endParaRPr>
                    </a:p>
                  </a:txBody>
                  <a:tcPr marL="9232" marR="9232" marT="9232" marB="0" anchor="ctr">
                    <a:lnB w="19050" cap="flat" cmpd="sng" algn="ctr">
                      <a:solidFill>
                        <a:schemeClr val="tx1"/>
                      </a:solidFill>
                      <a:prstDash val="solid"/>
                      <a:round/>
                      <a:headEnd type="none" w="med" len="med"/>
                      <a:tailEnd type="none" w="med" len="med"/>
                    </a:lnB>
                  </a:tcPr>
                </a:tc>
                <a:tc>
                  <a:txBody>
                    <a:bodyPr/>
                    <a:lstStyle/>
                    <a:p>
                      <a:pPr algn="ctr" fontAlgn="ctr"/>
                      <a:r>
                        <a:rPr lang="ja-JP" altLang="en-US" sz="800" u="none" strike="noStrike" dirty="0" smtClean="0">
                          <a:effectLst/>
                          <a:latin typeface="Meiryo UI" panose="020B0604030504040204" pitchFamily="50" charset="-128"/>
                          <a:ea typeface="Meiryo UI" panose="020B0604030504040204" pitchFamily="50" charset="-128"/>
                        </a:rPr>
                        <a:t>目標（</a:t>
                      </a:r>
                      <a:r>
                        <a:rPr lang="en-US" altLang="ja-JP" sz="800" u="none" strike="noStrike" dirty="0" smtClean="0">
                          <a:effectLst/>
                          <a:latin typeface="Meiryo UI" panose="020B0604030504040204" pitchFamily="50" charset="-128"/>
                          <a:ea typeface="Meiryo UI" panose="020B0604030504040204" pitchFamily="50" charset="-128"/>
                        </a:rPr>
                        <a:t>5</a:t>
                      </a:r>
                      <a:r>
                        <a:rPr lang="ja-JP" altLang="en-US" sz="800" u="none" strike="noStrike" dirty="0" smtClean="0">
                          <a:effectLst/>
                          <a:latin typeface="Meiryo UI" panose="020B0604030504040204" pitchFamily="50" charset="-128"/>
                          <a:ea typeface="Meiryo UI" panose="020B0604030504040204" pitchFamily="50" charset="-128"/>
                        </a:rPr>
                        <a:t>年累計）</a:t>
                      </a:r>
                      <a:endParaRPr lang="en-US" altLang="zh-TW" sz="800" b="0" i="0" u="none" strike="noStrike" dirty="0">
                        <a:solidFill>
                          <a:srgbClr val="000000"/>
                        </a:solidFill>
                        <a:effectLst/>
                        <a:latin typeface="Meiryo UI" panose="020B0604030504040204" pitchFamily="50" charset="-128"/>
                        <a:ea typeface="Meiryo UI" panose="020B0604030504040204" pitchFamily="50" charset="-128"/>
                      </a:endParaRPr>
                    </a:p>
                  </a:txBody>
                  <a:tcPr marL="9232" marR="9232" marT="9232" marB="0" anchor="ct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6000">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創業件数</a:t>
                      </a:r>
                      <a:endParaRPr lang="ja-JP" altLang="en-US" sz="800" b="0" i="0" u="none" strike="noStrike" dirty="0">
                        <a:effectLst/>
                        <a:latin typeface="Meiryo UI" panose="020B0604030504040204" pitchFamily="50" charset="-128"/>
                        <a:ea typeface="Meiryo UI" panose="020B0604030504040204" pitchFamily="50" charset="-128"/>
                      </a:endParaRPr>
                    </a:p>
                  </a:txBody>
                  <a:tcPr marL="69785" marR="9232" marT="9232" marB="0" anchor="ctr">
                    <a:lnT w="19050" cap="flat" cmpd="sng" algn="ctr">
                      <a:solidFill>
                        <a:schemeClr val="tx1"/>
                      </a:solidFill>
                      <a:prstDash val="solid"/>
                      <a:round/>
                      <a:headEnd type="none" w="med" len="med"/>
                      <a:tailEnd type="none" w="med" len="med"/>
                    </a:lnT>
                  </a:tcPr>
                </a:tc>
                <a:tc>
                  <a:txBody>
                    <a:bodyPr/>
                    <a:lstStyle/>
                    <a:p>
                      <a:pPr algn="ctr" fontAlgn="ctr"/>
                      <a:r>
                        <a:rPr lang="en-US" altLang="ja-JP" sz="800" u="none" strike="noStrike" dirty="0" smtClean="0">
                          <a:effectLst/>
                          <a:latin typeface="Meiryo UI" panose="020B0604030504040204" pitchFamily="50" charset="-128"/>
                          <a:ea typeface="Meiryo UI" panose="020B0604030504040204" pitchFamily="50" charset="-128"/>
                        </a:rPr>
                        <a:t>650</a:t>
                      </a:r>
                      <a:r>
                        <a:rPr lang="ja-JP" altLang="en-US" sz="800" u="none" strike="noStrike" dirty="0" smtClean="0">
                          <a:effectLst/>
                          <a:latin typeface="Meiryo UI" panose="020B0604030504040204" pitchFamily="50" charset="-128"/>
                          <a:ea typeface="Meiryo UI" panose="020B0604030504040204" pitchFamily="50" charset="-128"/>
                        </a:rPr>
                        <a:t>社    　</a:t>
                      </a:r>
                      <a:endParaRPr lang="ja-JP" altLang="en-US" sz="800" b="0" i="0" u="none" strike="noStrike" dirty="0">
                        <a:effectLst/>
                        <a:latin typeface="Meiryo UI" panose="020B0604030504040204" pitchFamily="50" charset="-128"/>
                        <a:ea typeface="Meiryo UI" panose="020B0604030504040204" pitchFamily="50" charset="-128"/>
                      </a:endParaRPr>
                    </a:p>
                  </a:txBody>
                  <a:tcPr marL="9232" marR="9232" marT="9232" marB="0" anchor="ctr">
                    <a:lnT w="19050" cap="flat" cmpd="sng" algn="ctr">
                      <a:solidFill>
                        <a:schemeClr val="tx1"/>
                      </a:solidFill>
                      <a:prstDash val="solid"/>
                      <a:round/>
                      <a:headEnd type="none" w="med" len="med"/>
                      <a:tailEnd type="none" w="med" len="med"/>
                    </a:lnT>
                  </a:tcPr>
                </a:tc>
                <a:tc>
                  <a:txBody>
                    <a:bodyPr/>
                    <a:lstStyle/>
                    <a:p>
                      <a:pPr algn="l" fontAlgn="ctr"/>
                      <a:r>
                        <a:rPr lang="zh-TW" altLang="en-US" sz="800" u="none" strike="noStrike" dirty="0">
                          <a:effectLst/>
                          <a:latin typeface="Meiryo UI" panose="020B0604030504040204" pitchFamily="50" charset="-128"/>
                          <a:ea typeface="Meiryo UI" panose="020B0604030504040204" pitchFamily="50" charset="-128"/>
                        </a:rPr>
                        <a:t>設備貸与事業額</a:t>
                      </a:r>
                      <a:endParaRPr lang="zh-TW" altLang="en-US" sz="800" b="0" i="0" u="none" strike="noStrike" dirty="0">
                        <a:effectLst/>
                        <a:latin typeface="Meiryo UI" panose="020B0604030504040204" pitchFamily="50" charset="-128"/>
                        <a:ea typeface="Meiryo UI" panose="020B0604030504040204" pitchFamily="50" charset="-128"/>
                      </a:endParaRPr>
                    </a:p>
                  </a:txBody>
                  <a:tcPr marL="69785" marR="9232" marT="9232" marB="0" anchor="ctr">
                    <a:lnT w="19050" cap="flat" cmpd="sng" algn="ctr">
                      <a:solidFill>
                        <a:schemeClr val="tx1"/>
                      </a:solidFill>
                      <a:prstDash val="solid"/>
                      <a:round/>
                      <a:headEnd type="none" w="med" len="med"/>
                      <a:tailEnd type="none" w="med" len="med"/>
                    </a:lnT>
                  </a:tcPr>
                </a:tc>
                <a:tc>
                  <a:txBody>
                    <a:bodyPr/>
                    <a:lstStyle/>
                    <a:p>
                      <a:pPr algn="ctr" fontAlgn="ctr"/>
                      <a:r>
                        <a:rPr lang="en-US" altLang="ja-JP" sz="800" u="none" strike="noStrike" dirty="0">
                          <a:effectLst/>
                          <a:latin typeface="Meiryo UI" panose="020B0604030504040204" pitchFamily="50" charset="-128"/>
                          <a:ea typeface="Meiryo UI" panose="020B0604030504040204" pitchFamily="50" charset="-128"/>
                        </a:rPr>
                        <a:t>95</a:t>
                      </a:r>
                      <a:r>
                        <a:rPr lang="ja-JP" altLang="en-US" sz="800" u="none" strike="noStrike" dirty="0">
                          <a:effectLst/>
                          <a:latin typeface="Meiryo UI" panose="020B0604030504040204" pitchFamily="50" charset="-128"/>
                          <a:ea typeface="Meiryo UI" panose="020B0604030504040204" pitchFamily="50" charset="-128"/>
                        </a:rPr>
                        <a:t>億円</a:t>
                      </a:r>
                      <a:endParaRPr lang="ja-JP" altLang="en-US" sz="800" b="0" i="0" u="none" strike="noStrike" dirty="0">
                        <a:effectLst/>
                        <a:latin typeface="Meiryo UI" panose="020B0604030504040204" pitchFamily="50" charset="-128"/>
                        <a:ea typeface="Meiryo UI" panose="020B0604030504040204" pitchFamily="50" charset="-128"/>
                      </a:endParaRPr>
                    </a:p>
                  </a:txBody>
                  <a:tcPr marL="9232" marR="9232" marT="9232" marB="0" anchor="ctr">
                    <a:lnT w="190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180000">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国際ビジネス</a:t>
                      </a:r>
                      <a:r>
                        <a:rPr lang="ja-JP" altLang="en-US" sz="800" u="none" strike="noStrike" dirty="0" smtClean="0">
                          <a:effectLst/>
                          <a:latin typeface="Meiryo UI" panose="020B0604030504040204" pitchFamily="50" charset="-128"/>
                          <a:ea typeface="Meiryo UI" panose="020B0604030504040204" pitchFamily="50" charset="-128"/>
                        </a:rPr>
                        <a:t>支援</a:t>
                      </a:r>
                      <a:endParaRPr lang="en-US" altLang="ja-JP" sz="800" u="none" strike="noStrike" dirty="0" smtClean="0">
                        <a:effectLst/>
                        <a:latin typeface="Meiryo UI" panose="020B0604030504040204" pitchFamily="50" charset="-128"/>
                        <a:ea typeface="Meiryo UI" panose="020B0604030504040204" pitchFamily="50" charset="-128"/>
                      </a:endParaRPr>
                    </a:p>
                    <a:p>
                      <a:pPr algn="l" fontAlgn="ctr"/>
                      <a:r>
                        <a:rPr lang="ja-JP" altLang="en-US" sz="800" u="none" strike="noStrike" dirty="0" smtClean="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海外取引相談、商談等）件数</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69785" marR="9232" marT="9232" marB="0" anchor="ctr"/>
                </a:tc>
                <a:tc>
                  <a:txBody>
                    <a:bodyPr/>
                    <a:lstStyle/>
                    <a:p>
                      <a:pPr algn="ctr" fontAlgn="ctr"/>
                      <a:r>
                        <a:rPr lang="en-US" altLang="ja-JP" sz="800" u="none" strike="noStrike" dirty="0">
                          <a:effectLst/>
                          <a:latin typeface="Meiryo UI" panose="020B0604030504040204" pitchFamily="50" charset="-128"/>
                          <a:ea typeface="Meiryo UI" panose="020B0604030504040204" pitchFamily="50" charset="-128"/>
                        </a:rPr>
                        <a:t>8,500</a:t>
                      </a:r>
                      <a:r>
                        <a:rPr lang="ja-JP" altLang="en-US" sz="800" u="none" strike="noStrike" dirty="0">
                          <a:effectLst/>
                          <a:latin typeface="Meiryo UI" panose="020B0604030504040204" pitchFamily="50" charset="-128"/>
                          <a:ea typeface="Meiryo UI" panose="020B0604030504040204" pitchFamily="50" charset="-128"/>
                        </a:rPr>
                        <a:t>件</a:t>
                      </a:r>
                      <a:endParaRPr lang="ja-JP" altLang="en-US" sz="800" b="0" i="0" u="none" strike="noStrike" dirty="0">
                        <a:effectLst/>
                        <a:latin typeface="Meiryo UI" panose="020B0604030504040204" pitchFamily="50" charset="-128"/>
                        <a:ea typeface="Meiryo UI" panose="020B0604030504040204" pitchFamily="50" charset="-128"/>
                      </a:endParaRPr>
                    </a:p>
                  </a:txBody>
                  <a:tcPr marL="9232" marR="9232" marT="9232" marB="0" anchor="ctr"/>
                </a:tc>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マスメディア掲載件数</a:t>
                      </a:r>
                      <a:endParaRPr lang="ja-JP" altLang="en-US" sz="800" b="0" i="0" u="none" strike="noStrike" dirty="0">
                        <a:effectLst/>
                        <a:latin typeface="Meiryo UI" panose="020B0604030504040204" pitchFamily="50" charset="-128"/>
                        <a:ea typeface="Meiryo UI" panose="020B0604030504040204" pitchFamily="50" charset="-128"/>
                      </a:endParaRPr>
                    </a:p>
                  </a:txBody>
                  <a:tcPr marL="69785" marR="9232" marT="9232" marB="0" anchor="ctr"/>
                </a:tc>
                <a:tc>
                  <a:txBody>
                    <a:bodyPr/>
                    <a:lstStyle/>
                    <a:p>
                      <a:pPr algn="ctr" fontAlgn="ctr"/>
                      <a:r>
                        <a:rPr lang="en-US" altLang="ja-JP" sz="800" u="none" strike="noStrike" dirty="0">
                          <a:effectLst/>
                          <a:latin typeface="Meiryo UI" panose="020B0604030504040204" pitchFamily="50" charset="-128"/>
                          <a:ea typeface="Meiryo UI" panose="020B0604030504040204" pitchFamily="50" charset="-128"/>
                        </a:rPr>
                        <a:t>500</a:t>
                      </a:r>
                      <a:r>
                        <a:rPr lang="ja-JP" altLang="en-US" sz="800" u="none" strike="noStrike" dirty="0">
                          <a:effectLst/>
                          <a:latin typeface="Meiryo UI" panose="020B0604030504040204" pitchFamily="50" charset="-128"/>
                          <a:ea typeface="Meiryo UI" panose="020B0604030504040204" pitchFamily="50" charset="-128"/>
                        </a:rPr>
                        <a:t>件</a:t>
                      </a:r>
                      <a:endParaRPr lang="ja-JP" altLang="en-US" sz="800" b="0" i="0" u="none" strike="noStrike" dirty="0">
                        <a:effectLst/>
                        <a:latin typeface="Meiryo UI" panose="020B0604030504040204" pitchFamily="50" charset="-128"/>
                        <a:ea typeface="Meiryo UI" panose="020B0604030504040204" pitchFamily="50" charset="-128"/>
                      </a:endParaRPr>
                    </a:p>
                  </a:txBody>
                  <a:tcPr marL="9232" marR="9232" marT="9232" marB="0" anchor="ctr"/>
                </a:tc>
                <a:extLst>
                  <a:ext uri="{0D108BD9-81ED-4DB2-BD59-A6C34878D82A}">
                    <a16:rowId xmlns:a16="http://schemas.microsoft.com/office/drawing/2014/main" val="10002"/>
                  </a:ext>
                </a:extLst>
              </a:tr>
              <a:tr h="432000">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事業承継計画策定件数</a:t>
                      </a:r>
                      <a:endParaRPr lang="ja-JP" altLang="en-US" sz="800" b="0" i="0" u="none" strike="noStrike" dirty="0">
                        <a:effectLst/>
                        <a:latin typeface="Meiryo UI" panose="020B0604030504040204" pitchFamily="50" charset="-128"/>
                        <a:ea typeface="Meiryo UI" panose="020B0604030504040204" pitchFamily="50" charset="-128"/>
                      </a:endParaRPr>
                    </a:p>
                  </a:txBody>
                  <a:tcPr marL="69785" marR="9232" marT="9232" marB="0" anchor="ctr"/>
                </a:tc>
                <a:tc>
                  <a:txBody>
                    <a:bodyPr/>
                    <a:lstStyle/>
                    <a:p>
                      <a:pPr algn="ctr" fontAlgn="ctr"/>
                      <a:r>
                        <a:rPr lang="en-US" altLang="ja-JP" sz="800" u="none" strike="noStrike" dirty="0" smtClean="0">
                          <a:effectLst/>
                          <a:latin typeface="Meiryo UI" panose="020B0604030504040204" pitchFamily="50" charset="-128"/>
                          <a:ea typeface="Meiryo UI" panose="020B0604030504040204" pitchFamily="50" charset="-128"/>
                        </a:rPr>
                        <a:t>6,100</a:t>
                      </a:r>
                      <a:r>
                        <a:rPr lang="ja-JP" altLang="en-US" sz="800" u="none" strike="noStrike" dirty="0">
                          <a:effectLst/>
                          <a:latin typeface="Meiryo UI" panose="020B0604030504040204" pitchFamily="50" charset="-128"/>
                          <a:ea typeface="Meiryo UI" panose="020B0604030504040204" pitchFamily="50" charset="-128"/>
                        </a:rPr>
                        <a:t>件</a:t>
                      </a:r>
                      <a:endParaRPr lang="ja-JP" altLang="en-US" sz="800" b="0" i="0" u="none" strike="noStrike" dirty="0">
                        <a:effectLst/>
                        <a:latin typeface="Meiryo UI" panose="020B0604030504040204" pitchFamily="50" charset="-128"/>
                        <a:ea typeface="Meiryo UI" panose="020B0604030504040204" pitchFamily="50" charset="-128"/>
                      </a:endParaRPr>
                    </a:p>
                  </a:txBody>
                  <a:tcPr marL="9232" marR="9232" marT="9232" marB="0" anchor="ctr"/>
                </a:tc>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一般正味財産増減額</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（事業実施用資産・納税準備積立資産・貸倒引当金の増減額を除く）</a:t>
                      </a:r>
                      <a:endParaRPr lang="ja-JP" altLang="en-US" sz="800" b="0" i="0" u="none" strike="noStrike" dirty="0">
                        <a:effectLst/>
                        <a:latin typeface="Meiryo UI" panose="020B0604030504040204" pitchFamily="50" charset="-128"/>
                        <a:ea typeface="Meiryo UI" panose="020B0604030504040204" pitchFamily="50" charset="-128"/>
                      </a:endParaRPr>
                    </a:p>
                  </a:txBody>
                  <a:tcPr marL="69785" marR="9232" marT="9232" marB="0" anchor="ctr"/>
                </a:tc>
                <a:tc>
                  <a:txBody>
                    <a:bodyPr/>
                    <a:lstStyle/>
                    <a:p>
                      <a:pPr algn="ctr" fontAlgn="ctr"/>
                      <a:r>
                        <a:rPr lang="en-US" altLang="ja-JP" sz="800" u="none" strike="noStrike" dirty="0">
                          <a:effectLst/>
                          <a:latin typeface="Meiryo UI" panose="020B0604030504040204" pitchFamily="50" charset="-128"/>
                          <a:ea typeface="Meiryo UI" panose="020B0604030504040204" pitchFamily="50" charset="-128"/>
                        </a:rPr>
                        <a:t>±0</a:t>
                      </a:r>
                      <a:endParaRPr lang="en-US" altLang="ja-JP" sz="800" b="0" i="0" u="none" strike="noStrike" dirty="0">
                        <a:effectLst/>
                        <a:latin typeface="Meiryo UI" panose="020B0604030504040204" pitchFamily="50" charset="-128"/>
                        <a:ea typeface="Meiryo UI" panose="020B0604030504040204" pitchFamily="50" charset="-128"/>
                      </a:endParaRPr>
                    </a:p>
                  </a:txBody>
                  <a:tcPr marL="9232" marR="9232" marT="9232" marB="0" anchor="ctr"/>
                </a:tc>
                <a:extLst>
                  <a:ext uri="{0D108BD9-81ED-4DB2-BD59-A6C34878D82A}">
                    <a16:rowId xmlns:a16="http://schemas.microsoft.com/office/drawing/2014/main" val="10003"/>
                  </a:ext>
                </a:extLst>
              </a:tr>
            </a:tbl>
          </a:graphicData>
        </a:graphic>
      </p:graphicFrame>
      <p:cxnSp>
        <p:nvCxnSpPr>
          <p:cNvPr id="8" name="直線コネクタ 7"/>
          <p:cNvCxnSpPr/>
          <p:nvPr/>
        </p:nvCxnSpPr>
        <p:spPr>
          <a:xfrm>
            <a:off x="304800" y="4458296"/>
            <a:ext cx="10082213" cy="0"/>
          </a:xfrm>
          <a:prstGeom prst="line">
            <a:avLst/>
          </a:prstGeom>
          <a:ln>
            <a:solidFill>
              <a:srgbClr val="2C3792"/>
            </a:solidFill>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a:off x="206510" y="12532513"/>
            <a:ext cx="10260012" cy="925943"/>
          </a:xfrm>
          <a:prstGeom prst="roundRect">
            <a:avLst>
              <a:gd name="adj" fmla="val 7238"/>
            </a:avLst>
          </a:prstGeom>
          <a:noFill/>
          <a:ln w="19050">
            <a:solidFill>
              <a:srgbClr val="2C379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ja-JP" sz="872" dirty="0">
              <a:solidFill>
                <a:schemeClr val="tx1"/>
              </a:solidFill>
              <a:latin typeface="Meiryo UI" panose="020B0604030504040204" pitchFamily="50" charset="-128"/>
              <a:ea typeface="Meiryo UI" panose="020B060403050404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351033466"/>
              </p:ext>
            </p:extLst>
          </p:nvPr>
        </p:nvGraphicFramePr>
        <p:xfrm>
          <a:off x="304800" y="13895427"/>
          <a:ext cx="4501046" cy="1080000"/>
        </p:xfrm>
        <a:graphic>
          <a:graphicData uri="http://schemas.openxmlformats.org/drawingml/2006/table">
            <a:tbl>
              <a:tblPr firstRow="1">
                <a:tableStyleId>{6E25E649-3F16-4E02-A733-19D2CDBF48F0}</a:tableStyleId>
              </a:tblPr>
              <a:tblGrid>
                <a:gridCol w="3012979">
                  <a:extLst>
                    <a:ext uri="{9D8B030D-6E8A-4147-A177-3AD203B41FA5}">
                      <a16:colId xmlns:a16="http://schemas.microsoft.com/office/drawing/2014/main" val="20000"/>
                    </a:ext>
                  </a:extLst>
                </a:gridCol>
                <a:gridCol w="1488067">
                  <a:extLst>
                    <a:ext uri="{9D8B030D-6E8A-4147-A177-3AD203B41FA5}">
                      <a16:colId xmlns:a16="http://schemas.microsoft.com/office/drawing/2014/main" val="20001"/>
                    </a:ext>
                  </a:extLst>
                </a:gridCol>
              </a:tblGrid>
              <a:tr h="180000">
                <a:tc>
                  <a:txBody>
                    <a:bodyPr/>
                    <a:lstStyle/>
                    <a:p>
                      <a:pPr lvl="0" algn="ctr" fontAlgn="ctr"/>
                      <a:r>
                        <a:rPr lang="ja-JP" altLang="en-US" sz="800" u="none" strike="noStrike" dirty="0">
                          <a:effectLst/>
                          <a:latin typeface="Meiryo UI" panose="020B0604030504040204" pitchFamily="50" charset="-128"/>
                          <a:ea typeface="Meiryo UI" panose="020B0604030504040204" pitchFamily="50" charset="-128"/>
                        </a:rPr>
                        <a:t>成果指標</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9232" marR="9232" marT="9232" marB="0" anchor="ctr">
                    <a:lnB w="19050" cap="flat" cmpd="sng" algn="ctr">
                      <a:solidFill>
                        <a:schemeClr val="tx1"/>
                      </a:solidFill>
                      <a:prstDash val="solid"/>
                      <a:round/>
                      <a:headEnd type="none" w="med" len="med"/>
                      <a:tailEnd type="none" w="med" len="med"/>
                    </a:lnB>
                  </a:tcP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目標</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9232" marR="9232" marT="9232" marB="0" anchor="ct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00000">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事業利用による支援企業の成果</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売上・営業利益・雇用者数の改善（ＤＩ</a:t>
                      </a:r>
                      <a:r>
                        <a:rPr lang="ja-JP" altLang="en-US" sz="800" u="none" strike="noStrike" dirty="0" smtClean="0">
                          <a:effectLst/>
                          <a:latin typeface="Meiryo UI" panose="020B0604030504040204" pitchFamily="50" charset="-128"/>
                          <a:ea typeface="Meiryo UI" panose="020B0604030504040204" pitchFamily="50" charset="-128"/>
                        </a:rPr>
                        <a:t>）と府平均値との比較差</a:t>
                      </a:r>
                      <a:r>
                        <a:rPr lang="ja-JP" altLang="en-US" sz="800" u="none" strike="noStrike" dirty="0">
                          <a:effectLst/>
                          <a:latin typeface="Meiryo UI" panose="020B0604030504040204" pitchFamily="50" charset="-128"/>
                          <a:ea typeface="Meiryo UI" panose="020B0604030504040204" pitchFamily="50" charset="-128"/>
                        </a:rPr>
                        <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（改善したと回答した企業の割合－悪化したと回答した企業の割合</a:t>
                      </a:r>
                      <a:r>
                        <a:rPr lang="ja-JP" altLang="en-US" sz="800" u="none" strike="noStrike" dirty="0" smtClean="0">
                          <a:effectLst/>
                          <a:latin typeface="Meiryo UI" panose="020B0604030504040204" pitchFamily="50" charset="-128"/>
                          <a:ea typeface="Meiryo UI" panose="020B0604030504040204" pitchFamily="50" charset="-128"/>
                        </a:rPr>
                        <a:t>）</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69785" marR="9232" marT="72000" marB="0">
                    <a:lnT w="19050" cap="flat" cmpd="sng" algn="ctr">
                      <a:solidFill>
                        <a:schemeClr val="tx1"/>
                      </a:solidFill>
                      <a:prstDash val="solid"/>
                      <a:round/>
                      <a:headEnd type="none" w="med" len="med"/>
                      <a:tailEnd type="none" w="med" len="med"/>
                    </a:lnT>
                  </a:tcPr>
                </a:tc>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　</a:t>
                      </a:r>
                      <a:r>
                        <a:rPr lang="zh-TW" altLang="en-US" sz="800" u="none" strike="noStrike" dirty="0" smtClean="0">
                          <a:effectLst/>
                          <a:latin typeface="Meiryo UI" panose="020B0604030504040204" pitchFamily="50" charset="-128"/>
                          <a:ea typeface="Meiryo UI" panose="020B0604030504040204" pitchFamily="50" charset="-128"/>
                        </a:rPr>
                        <a:t>売上高</a:t>
                      </a:r>
                      <a:r>
                        <a:rPr lang="zh-TW" altLang="en-US" sz="800" u="none" strike="noStrike" dirty="0">
                          <a:effectLst/>
                          <a:latin typeface="Meiryo UI" panose="020B0604030504040204" pitchFamily="50" charset="-128"/>
                          <a:ea typeface="Meiryo UI" panose="020B0604030504040204" pitchFamily="50" charset="-128"/>
                        </a:rPr>
                        <a:t>変化</a:t>
                      </a:r>
                      <a:r>
                        <a:rPr lang="en-US" altLang="zh-TW" sz="800" u="none" strike="noStrike" dirty="0">
                          <a:effectLst/>
                          <a:latin typeface="Meiryo UI" panose="020B0604030504040204" pitchFamily="50" charset="-128"/>
                          <a:ea typeface="Meiryo UI" panose="020B0604030504040204" pitchFamily="50" charset="-128"/>
                        </a:rPr>
                        <a:t>DI</a:t>
                      </a:r>
                      <a:r>
                        <a:rPr lang="ja-JP" altLang="en-US" sz="800" u="none" strike="noStrike" dirty="0">
                          <a:effectLst/>
                          <a:latin typeface="Meiryo UI" panose="020B0604030504040204" pitchFamily="50" charset="-128"/>
                          <a:ea typeface="Meiryo UI" panose="020B0604030504040204" pitchFamily="50" charset="-128"/>
                        </a:rPr>
                        <a:t>　　　　</a:t>
                      </a:r>
                      <a:r>
                        <a:rPr lang="en-US" altLang="zh-TW" sz="800" u="none" strike="noStrike" dirty="0">
                          <a:effectLst/>
                          <a:latin typeface="Meiryo UI" panose="020B0604030504040204" pitchFamily="50" charset="-128"/>
                          <a:ea typeface="Meiryo UI" panose="020B0604030504040204" pitchFamily="50" charset="-128"/>
                        </a:rPr>
                        <a:t/>
                      </a:r>
                      <a:br>
                        <a:rPr lang="en-US" altLang="zh-TW"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　</a:t>
                      </a:r>
                      <a:r>
                        <a:rPr lang="zh-TW" altLang="en-US" sz="800" u="none" strike="noStrike" dirty="0">
                          <a:effectLst/>
                          <a:latin typeface="Meiryo UI" panose="020B0604030504040204" pitchFamily="50" charset="-128"/>
                          <a:ea typeface="Meiryo UI" panose="020B0604030504040204" pitchFamily="50" charset="-128"/>
                        </a:rPr>
                        <a:t>損益変化</a:t>
                      </a:r>
                      <a:r>
                        <a:rPr lang="en-US" altLang="zh-TW" sz="800" u="none" strike="noStrike" dirty="0">
                          <a:effectLst/>
                          <a:latin typeface="Meiryo UI" panose="020B0604030504040204" pitchFamily="50" charset="-128"/>
                          <a:ea typeface="Meiryo UI" panose="020B0604030504040204" pitchFamily="50" charset="-128"/>
                        </a:rPr>
                        <a:t>DI </a:t>
                      </a:r>
                      <a:r>
                        <a:rPr lang="ja-JP" altLang="en-US" sz="800" u="none" strike="noStrike" dirty="0">
                          <a:effectLst/>
                          <a:latin typeface="Meiryo UI" panose="020B0604030504040204" pitchFamily="50" charset="-128"/>
                          <a:ea typeface="Meiryo UI" panose="020B0604030504040204" pitchFamily="50" charset="-128"/>
                        </a:rPr>
                        <a:t>　　　　　</a:t>
                      </a:r>
                      <a:r>
                        <a:rPr lang="en-US" altLang="zh-TW" sz="800" u="none" strike="noStrike" dirty="0">
                          <a:effectLst/>
                          <a:latin typeface="Meiryo UI" panose="020B0604030504040204" pitchFamily="50" charset="-128"/>
                          <a:ea typeface="Meiryo UI" panose="020B0604030504040204" pitchFamily="50" charset="-128"/>
                        </a:rPr>
                        <a:t/>
                      </a:r>
                      <a:br>
                        <a:rPr lang="en-US" altLang="zh-TW"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　</a:t>
                      </a:r>
                      <a:r>
                        <a:rPr lang="zh-TW" altLang="en-US" sz="800" u="none" strike="noStrike" dirty="0">
                          <a:effectLst/>
                          <a:latin typeface="Meiryo UI" panose="020B0604030504040204" pitchFamily="50" charset="-128"/>
                          <a:ea typeface="Meiryo UI" panose="020B0604030504040204" pitchFamily="50" charset="-128"/>
                        </a:rPr>
                        <a:t>従業員数変化</a:t>
                      </a:r>
                      <a:r>
                        <a:rPr lang="en-US" altLang="zh-TW" sz="800" u="none" strike="noStrike" dirty="0">
                          <a:effectLst/>
                          <a:latin typeface="Meiryo UI" panose="020B0604030504040204" pitchFamily="50" charset="-128"/>
                          <a:ea typeface="Meiryo UI" panose="020B0604030504040204" pitchFamily="50" charset="-128"/>
                        </a:rPr>
                        <a:t>DI </a:t>
                      </a:r>
                      <a:r>
                        <a:rPr lang="ja-JP" altLang="en-US" sz="800" u="none" strike="noStrike" dirty="0">
                          <a:effectLst/>
                          <a:latin typeface="Meiryo UI" panose="020B0604030504040204" pitchFamily="50" charset="-128"/>
                          <a:ea typeface="Meiryo UI" panose="020B0604030504040204" pitchFamily="50" charset="-128"/>
                        </a:rPr>
                        <a:t>　　</a:t>
                      </a:r>
                      <a:endParaRPr lang="en-US" altLang="zh-TW" sz="800" b="0" i="0" u="none" strike="noStrike" dirty="0">
                        <a:solidFill>
                          <a:srgbClr val="000000"/>
                        </a:solidFill>
                        <a:effectLst/>
                        <a:latin typeface="Meiryo UI" panose="020B0604030504040204" pitchFamily="50" charset="-128"/>
                        <a:ea typeface="Meiryo UI" panose="020B0604030504040204" pitchFamily="50" charset="-128"/>
                      </a:endParaRPr>
                    </a:p>
                  </a:txBody>
                  <a:tcPr marL="9232" marR="9232" marT="72000" marB="0">
                    <a:lnT w="190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
        <p:nvSpPr>
          <p:cNvPr id="29" name="正方形/長方形 28"/>
          <p:cNvSpPr/>
          <p:nvPr/>
        </p:nvSpPr>
        <p:spPr>
          <a:xfrm>
            <a:off x="369495" y="13699405"/>
            <a:ext cx="4436351" cy="153888"/>
          </a:xfrm>
          <a:prstGeom prst="rect">
            <a:avLst/>
          </a:prstGeom>
        </p:spPr>
        <p:txBody>
          <a:bodyPr wrap="square" lIns="0" tIns="0" rIns="0" bIns="0">
            <a:spAutoFit/>
          </a:bodyPr>
          <a:lstStyle/>
          <a:p>
            <a:pPr lvl="0" fontAlgn="ctr"/>
            <a:r>
              <a:rPr lang="ja-JP" altLang="en-US" sz="1000" b="1" dirty="0">
                <a:latin typeface="Meiryo UI" panose="020B0604030504040204" pitchFamily="50" charset="-128"/>
                <a:ea typeface="Meiryo UI" panose="020B0604030504040204" pitchFamily="50" charset="-128"/>
              </a:rPr>
              <a:t>最重点</a:t>
            </a:r>
            <a:r>
              <a:rPr lang="ja-JP" altLang="en-US" sz="1000" b="1" dirty="0" smtClean="0">
                <a:latin typeface="Meiryo UI" panose="020B0604030504040204" pitchFamily="50" charset="-128"/>
                <a:ea typeface="Meiryo UI" panose="020B0604030504040204" pitchFamily="50" charset="-128"/>
              </a:rPr>
              <a:t>目標</a:t>
            </a:r>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支援企業の成果に結びついたかを重視する意味で最重点目標として設定）</a:t>
            </a:r>
            <a:endParaRPr lang="ja-JP" altLang="en-US" sz="900" dirty="0">
              <a:solidFill>
                <a:srgbClr val="000000"/>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4914403" y="13699405"/>
            <a:ext cx="5561510" cy="153888"/>
          </a:xfrm>
          <a:prstGeom prst="rect">
            <a:avLst/>
          </a:prstGeom>
        </p:spPr>
        <p:txBody>
          <a:bodyPr wrap="square" lIns="0" tIns="0" rIns="0" bIns="0">
            <a:spAutoFit/>
          </a:bodyPr>
          <a:lstStyle/>
          <a:p>
            <a:pPr lvl="0" fontAlgn="ctr"/>
            <a:r>
              <a:rPr lang="ja-JP" altLang="en-US" sz="1000" b="1" dirty="0">
                <a:latin typeface="Meiryo UI" panose="020B0604030504040204" pitchFamily="50" charset="-128"/>
                <a:ea typeface="Meiryo UI" panose="020B0604030504040204" pitchFamily="50" charset="-128"/>
              </a:rPr>
              <a:t>重点</a:t>
            </a:r>
            <a:r>
              <a:rPr lang="ja-JP" altLang="en-US" sz="1000" b="1" dirty="0" smtClean="0">
                <a:latin typeface="Meiryo UI" panose="020B0604030504040204" pitchFamily="50" charset="-128"/>
                <a:ea typeface="Meiryo UI" panose="020B0604030504040204" pitchFamily="50" charset="-128"/>
              </a:rPr>
              <a:t>目標</a:t>
            </a:r>
            <a:r>
              <a:rPr lang="ja-JP" altLang="en-US" sz="750" dirty="0" smtClean="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重点３分野と事業規模の大きい設備貸与事業に加えて、サービスの利用促進に効果的な広報や財務の安定性に着目して設定）</a:t>
            </a:r>
          </a:p>
        </p:txBody>
      </p:sp>
      <p:sp>
        <p:nvSpPr>
          <p:cNvPr id="28" name="正方形/長方形 27"/>
          <p:cNvSpPr/>
          <p:nvPr/>
        </p:nvSpPr>
        <p:spPr>
          <a:xfrm>
            <a:off x="369496" y="14580455"/>
            <a:ext cx="4371654" cy="341856"/>
          </a:xfrm>
          <a:prstGeom prst="rect">
            <a:avLst/>
          </a:prstGeom>
          <a:noFill/>
          <a:ln w="12700">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fontAlgn="ct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今後、大阪産業経済リサーチ＆デザインセンターの協力を得て</a:t>
            </a:r>
            <a:r>
              <a:rPr lang="ja-JP" altLang="en-US" sz="800" dirty="0" smtClean="0">
                <a:solidFill>
                  <a:schemeClr val="tx1">
                    <a:lumMod val="75000"/>
                    <a:lumOff val="25000"/>
                  </a:schemeClr>
                </a:solidFill>
                <a:latin typeface="Meiryo UI" panose="020B0604030504040204" pitchFamily="50" charset="-128"/>
                <a:ea typeface="Meiryo UI" panose="020B0604030504040204" pitchFamily="50" charset="-128"/>
              </a:rPr>
              <a:t>、上記各</a:t>
            </a:r>
            <a:r>
              <a:rPr lang="en-US" altLang="ja-JP" sz="800" dirty="0" smtClean="0">
                <a:solidFill>
                  <a:schemeClr val="tx1">
                    <a:lumMod val="75000"/>
                    <a:lumOff val="25000"/>
                  </a:schemeClr>
                </a:solidFill>
                <a:latin typeface="Meiryo UI" panose="020B0604030504040204" pitchFamily="50" charset="-128"/>
                <a:ea typeface="Meiryo UI" panose="020B0604030504040204" pitchFamily="50" charset="-128"/>
              </a:rPr>
              <a:t>DI</a:t>
            </a:r>
            <a:r>
              <a:rPr lang="ja-JP" altLang="en-US" sz="800" dirty="0" smtClean="0">
                <a:solidFill>
                  <a:schemeClr val="tx1">
                    <a:lumMod val="75000"/>
                    <a:lumOff val="25000"/>
                  </a:schemeClr>
                </a:solidFill>
                <a:latin typeface="Meiryo UI" panose="020B0604030504040204" pitchFamily="50" charset="-128"/>
                <a:ea typeface="Meiryo UI" panose="020B0604030504040204" pitchFamily="50" charset="-128"/>
              </a:rPr>
              <a:t>の</a:t>
            </a: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大阪における平均値を把握し、大阪産業局が支援した企業</a:t>
            </a:r>
            <a:r>
              <a:rPr lang="ja-JP" altLang="en-US" sz="800" dirty="0" smtClean="0">
                <a:solidFill>
                  <a:schemeClr val="tx1">
                    <a:lumMod val="75000"/>
                    <a:lumOff val="25000"/>
                  </a:schemeClr>
                </a:solidFill>
                <a:latin typeface="Meiryo UI" panose="020B0604030504040204" pitchFamily="50" charset="-128"/>
                <a:ea typeface="Meiryo UI" panose="020B0604030504040204" pitchFamily="50" charset="-128"/>
              </a:rPr>
              <a:t>の</a:t>
            </a:r>
            <a:r>
              <a:rPr lang="en-US" altLang="ja-JP" sz="800" dirty="0" smtClean="0">
                <a:solidFill>
                  <a:schemeClr val="tx1">
                    <a:lumMod val="75000"/>
                    <a:lumOff val="25000"/>
                  </a:schemeClr>
                </a:solidFill>
                <a:latin typeface="Meiryo UI" panose="020B0604030504040204" pitchFamily="50" charset="-128"/>
                <a:ea typeface="Meiryo UI" panose="020B0604030504040204" pitchFamily="50" charset="-128"/>
              </a:rPr>
              <a:t>DI</a:t>
            </a:r>
            <a:r>
              <a:rPr lang="ja-JP" altLang="en-US" sz="800" dirty="0" smtClean="0">
                <a:solidFill>
                  <a:schemeClr val="tx1">
                    <a:lumMod val="75000"/>
                    <a:lumOff val="25000"/>
                  </a:schemeClr>
                </a:solidFill>
                <a:latin typeface="Meiryo UI" panose="020B0604030504040204" pitchFamily="50" charset="-128"/>
                <a:ea typeface="Meiryo UI" panose="020B0604030504040204" pitchFamily="50" charset="-128"/>
              </a:rPr>
              <a:t>実績</a:t>
            </a: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を勘案した上で、</a:t>
            </a:r>
            <a:r>
              <a:rPr lang="ja-JP" altLang="en-US" sz="800" dirty="0" smtClean="0">
                <a:solidFill>
                  <a:schemeClr val="tx1">
                    <a:lumMod val="75000"/>
                    <a:lumOff val="25000"/>
                  </a:schemeClr>
                </a:solidFill>
                <a:latin typeface="Meiryo UI" panose="020B0604030504040204" pitchFamily="50" charset="-128"/>
                <a:ea typeface="Meiryo UI" panose="020B0604030504040204" pitchFamily="50" charset="-128"/>
              </a:rPr>
              <a:t>令和</a:t>
            </a:r>
            <a:r>
              <a:rPr lang="en-US" altLang="ja-JP" sz="800" dirty="0" smtClean="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800" dirty="0" smtClean="0">
                <a:solidFill>
                  <a:schemeClr val="tx1">
                    <a:lumMod val="75000"/>
                    <a:lumOff val="25000"/>
                  </a:schemeClr>
                </a:solidFill>
                <a:latin typeface="Meiryo UI" panose="020B0604030504040204" pitchFamily="50" charset="-128"/>
                <a:ea typeface="Meiryo UI" panose="020B0604030504040204" pitchFamily="50" charset="-128"/>
              </a:rPr>
              <a:t>年度中</a:t>
            </a: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に目標設定する予定</a:t>
            </a:r>
            <a:endParaRPr kumimoji="1" lang="ja-JP" altLang="en-US" sz="800" dirty="0">
              <a:solidFill>
                <a:schemeClr val="tx1">
                  <a:lumMod val="75000"/>
                  <a:lumOff val="25000"/>
                </a:schemeClr>
              </a:solidFill>
            </a:endParaRPr>
          </a:p>
        </p:txBody>
      </p:sp>
      <p:sp>
        <p:nvSpPr>
          <p:cNvPr id="4" name="右中かっこ 3"/>
          <p:cNvSpPr/>
          <p:nvPr/>
        </p:nvSpPr>
        <p:spPr>
          <a:xfrm>
            <a:off x="4206275" y="14148407"/>
            <a:ext cx="72008" cy="360040"/>
          </a:xfrm>
          <a:prstGeom prst="rightBrace">
            <a:avLst>
              <a:gd name="adj1" fmla="val 41402"/>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フリーフォーム 4"/>
          <p:cNvSpPr/>
          <p:nvPr/>
        </p:nvSpPr>
        <p:spPr>
          <a:xfrm>
            <a:off x="4325218" y="14330363"/>
            <a:ext cx="228600" cy="290512"/>
          </a:xfrm>
          <a:custGeom>
            <a:avLst/>
            <a:gdLst>
              <a:gd name="connsiteX0" fmla="*/ 0 w 228600"/>
              <a:gd name="connsiteY0" fmla="*/ 0 h 290512"/>
              <a:gd name="connsiteX1" fmla="*/ 228600 w 228600"/>
              <a:gd name="connsiteY1" fmla="*/ 0 h 290512"/>
              <a:gd name="connsiteX2" fmla="*/ 64294 w 228600"/>
              <a:gd name="connsiteY2" fmla="*/ 290512 h 290512"/>
            </a:gdLst>
            <a:ahLst/>
            <a:cxnLst>
              <a:cxn ang="0">
                <a:pos x="connsiteX0" y="connsiteY0"/>
              </a:cxn>
              <a:cxn ang="0">
                <a:pos x="connsiteX1" y="connsiteY1"/>
              </a:cxn>
              <a:cxn ang="0">
                <a:pos x="connsiteX2" y="connsiteY2"/>
              </a:cxn>
            </a:cxnLst>
            <a:rect l="l" t="t" r="r" b="b"/>
            <a:pathLst>
              <a:path w="228600" h="290512">
                <a:moveTo>
                  <a:pt x="0" y="0"/>
                </a:moveTo>
                <a:lnTo>
                  <a:pt x="228600" y="0"/>
                </a:lnTo>
                <a:lnTo>
                  <a:pt x="64294" y="290512"/>
                </a:lnTo>
              </a:path>
            </a:pathLst>
          </a:custGeom>
          <a:no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9431796" y="152121"/>
            <a:ext cx="1044116" cy="345459"/>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00" b="1" dirty="0" smtClean="0">
                <a:latin typeface="Meiryo UI" panose="020B0604030504040204" pitchFamily="50" charset="-128"/>
                <a:ea typeface="Meiryo UI" panose="020B0604030504040204" pitchFamily="50" charset="-128"/>
              </a:rPr>
              <a:t>資料１</a:t>
            </a:r>
            <a:endParaRPr kumimoji="1" lang="ja-JP" altLang="en-US" sz="18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56318959"/>
      </p:ext>
    </p:extLst>
  </p:cSld>
  <p:clrMapOvr>
    <a:masterClrMapping/>
  </p:clrMapOvr>
</p:sld>
</file>

<file path=ppt/theme/theme1.xml><?xml version="1.0" encoding="utf-8"?>
<a:theme xmlns:a="http://schemas.openxmlformats.org/drawingml/2006/main" name="プレゼンテーション_機構中期経営計画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chemeClr val="tx1">
              <a:lumMod val="85000"/>
              <a:lumOff val="15000"/>
            </a:schemeClr>
          </a:solidFill>
        </a:ln>
      </a:spPr>
      <a:bodyPr wrap="none" lIns="72000" tIns="72000" rIns="72000" bIns="72000" rtlCol="0" anchor="ctr">
        <a:noAutofit/>
      </a:bodyPr>
      <a:lstStyle>
        <a:defPPr algn="ctr">
          <a:lnSpc>
            <a:spcPct val="105000"/>
          </a:lnSpc>
          <a:spcBef>
            <a:spcPts val="0"/>
          </a:spcBef>
          <a:defRPr dirty="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プレゼンテーション_機構中期経営計画1</Template>
  <TotalTime>0</TotalTime>
  <Words>346</Words>
  <Application>Microsoft Office PowerPoint</Application>
  <PresentationFormat>ユーザー設定</PresentationFormat>
  <Paragraphs>237</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ＭＳ Ｐゴシック</vt:lpstr>
      <vt:lpstr>メイリオ</vt:lpstr>
      <vt:lpstr>Arial</vt:lpstr>
      <vt:lpstr>Calibri</vt:lpstr>
      <vt:lpstr>Wingdings</vt:lpstr>
      <vt:lpstr>プレゼンテーション_機構中期経営計画1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2020-02-25T01:42:19Z</dcterms:created>
  <dcterms:modified xsi:type="dcterms:W3CDTF">2020-02-25T01:44:42Z</dcterms:modified>
</cp:coreProperties>
</file>