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bookmarkIdSeed="2">
  <p:sldMasterIdLst>
    <p:sldMasterId id="2147483648" r:id="rId1"/>
  </p:sldMasterIdLst>
  <p:notesMasterIdLst>
    <p:notesMasterId r:id="rId24"/>
  </p:notesMasterIdLst>
  <p:handoutMasterIdLst>
    <p:handoutMasterId r:id="rId25"/>
  </p:handoutMasterIdLst>
  <p:sldIdLst>
    <p:sldId id="262" r:id="rId2"/>
    <p:sldId id="346" r:id="rId3"/>
    <p:sldId id="374" r:id="rId4"/>
    <p:sldId id="362" r:id="rId5"/>
    <p:sldId id="359" r:id="rId6"/>
    <p:sldId id="360" r:id="rId7"/>
    <p:sldId id="345" r:id="rId8"/>
    <p:sldId id="347" r:id="rId9"/>
    <p:sldId id="348" r:id="rId10"/>
    <p:sldId id="363" r:id="rId11"/>
    <p:sldId id="349" r:id="rId12"/>
    <p:sldId id="350" r:id="rId13"/>
    <p:sldId id="364" r:id="rId14"/>
    <p:sldId id="352" r:id="rId15"/>
    <p:sldId id="353" r:id="rId16"/>
    <p:sldId id="365" r:id="rId17"/>
    <p:sldId id="366" r:id="rId18"/>
    <p:sldId id="367" r:id="rId19"/>
    <p:sldId id="368" r:id="rId20"/>
    <p:sldId id="369" r:id="rId21"/>
    <p:sldId id="370" r:id="rId22"/>
    <p:sldId id="371" r:id="rId23"/>
  </p:sldIdLst>
  <p:sldSz cx="15119350" cy="10691813"/>
  <p:notesSz cx="6807200" cy="9939338"/>
  <p:defaultTextStyle>
    <a:defPPr>
      <a:defRPr lang="ja-JP"/>
    </a:defPPr>
    <a:lvl1pPr marL="0" algn="l" defTabSz="703628" rtl="0" eaLnBrk="1" latinLnBrk="0" hangingPunct="1">
      <a:defRPr kumimoji="1" sz="2770" kern="1200">
        <a:solidFill>
          <a:schemeClr val="tx1"/>
        </a:solidFill>
        <a:latin typeface="+mn-lt"/>
        <a:ea typeface="+mn-ea"/>
        <a:cs typeface="+mn-cs"/>
      </a:defRPr>
    </a:lvl1pPr>
    <a:lvl2pPr marL="703628" algn="l" defTabSz="703628" rtl="0" eaLnBrk="1" latinLnBrk="0" hangingPunct="1">
      <a:defRPr kumimoji="1" sz="2770" kern="1200">
        <a:solidFill>
          <a:schemeClr val="tx1"/>
        </a:solidFill>
        <a:latin typeface="+mn-lt"/>
        <a:ea typeface="+mn-ea"/>
        <a:cs typeface="+mn-cs"/>
      </a:defRPr>
    </a:lvl2pPr>
    <a:lvl3pPr marL="1407258" algn="l" defTabSz="703628" rtl="0" eaLnBrk="1" latinLnBrk="0" hangingPunct="1">
      <a:defRPr kumimoji="1" sz="2770" kern="1200">
        <a:solidFill>
          <a:schemeClr val="tx1"/>
        </a:solidFill>
        <a:latin typeface="+mn-lt"/>
        <a:ea typeface="+mn-ea"/>
        <a:cs typeface="+mn-cs"/>
      </a:defRPr>
    </a:lvl3pPr>
    <a:lvl4pPr marL="2110888" algn="l" defTabSz="703628" rtl="0" eaLnBrk="1" latinLnBrk="0" hangingPunct="1">
      <a:defRPr kumimoji="1" sz="2770" kern="1200">
        <a:solidFill>
          <a:schemeClr val="tx1"/>
        </a:solidFill>
        <a:latin typeface="+mn-lt"/>
        <a:ea typeface="+mn-ea"/>
        <a:cs typeface="+mn-cs"/>
      </a:defRPr>
    </a:lvl4pPr>
    <a:lvl5pPr marL="2814515" algn="l" defTabSz="703628" rtl="0" eaLnBrk="1" latinLnBrk="0" hangingPunct="1">
      <a:defRPr kumimoji="1" sz="2770" kern="1200">
        <a:solidFill>
          <a:schemeClr val="tx1"/>
        </a:solidFill>
        <a:latin typeface="+mn-lt"/>
        <a:ea typeface="+mn-ea"/>
        <a:cs typeface="+mn-cs"/>
      </a:defRPr>
    </a:lvl5pPr>
    <a:lvl6pPr marL="3518146" algn="l" defTabSz="703628" rtl="0" eaLnBrk="1" latinLnBrk="0" hangingPunct="1">
      <a:defRPr kumimoji="1" sz="2770" kern="1200">
        <a:solidFill>
          <a:schemeClr val="tx1"/>
        </a:solidFill>
        <a:latin typeface="+mn-lt"/>
        <a:ea typeface="+mn-ea"/>
        <a:cs typeface="+mn-cs"/>
      </a:defRPr>
    </a:lvl6pPr>
    <a:lvl7pPr marL="4221775" algn="l" defTabSz="703628" rtl="0" eaLnBrk="1" latinLnBrk="0" hangingPunct="1">
      <a:defRPr kumimoji="1" sz="2770" kern="1200">
        <a:solidFill>
          <a:schemeClr val="tx1"/>
        </a:solidFill>
        <a:latin typeface="+mn-lt"/>
        <a:ea typeface="+mn-ea"/>
        <a:cs typeface="+mn-cs"/>
      </a:defRPr>
    </a:lvl7pPr>
    <a:lvl8pPr marL="4925403" algn="l" defTabSz="703628" rtl="0" eaLnBrk="1" latinLnBrk="0" hangingPunct="1">
      <a:defRPr kumimoji="1" sz="2770" kern="1200">
        <a:solidFill>
          <a:schemeClr val="tx1"/>
        </a:solidFill>
        <a:latin typeface="+mn-lt"/>
        <a:ea typeface="+mn-ea"/>
        <a:cs typeface="+mn-cs"/>
      </a:defRPr>
    </a:lvl8pPr>
    <a:lvl9pPr marL="5629032" algn="l" defTabSz="703628" rtl="0" eaLnBrk="1" latinLnBrk="0" hangingPunct="1">
      <a:defRPr kumimoji="1" sz="27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 userDrawn="1">
          <p15:clr>
            <a:srgbClr val="A4A3A4"/>
          </p15:clr>
        </p15:guide>
        <p15:guide id="2" pos="430" userDrawn="1">
          <p15:clr>
            <a:srgbClr val="A4A3A4"/>
          </p15:clr>
        </p15:guide>
        <p15:guide id="3" pos="4762" userDrawn="1">
          <p15:clr>
            <a:srgbClr val="A4A3A4"/>
          </p15:clr>
        </p15:guide>
        <p15:guide id="4" pos="9094" userDrawn="1">
          <p15:clr>
            <a:srgbClr val="A4A3A4"/>
          </p15:clr>
        </p15:guide>
        <p15:guide id="5" orient="horz" pos="3390" userDrawn="1">
          <p15:clr>
            <a:srgbClr val="A4A3A4"/>
          </p15:clr>
        </p15:guide>
        <p15:guide id="6" orient="horz" pos="759" userDrawn="1">
          <p15:clr>
            <a:srgbClr val="A4A3A4"/>
          </p15:clr>
        </p15:guide>
        <p15:guide id="7" orient="horz" pos="3368" userDrawn="1">
          <p15:clr>
            <a:srgbClr val="A4A3A4"/>
          </p15:clr>
        </p15:guide>
        <p15:guide id="8" orient="horz" pos="162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CAD5"/>
    <a:srgbClr val="AECDEA"/>
    <a:srgbClr val="FF3399"/>
    <a:srgbClr val="62B0E2"/>
    <a:srgbClr val="E2C7CF"/>
    <a:srgbClr val="888888"/>
    <a:srgbClr val="FF3300"/>
    <a:srgbClr val="0000FF"/>
    <a:srgbClr val="0A308E"/>
    <a:srgbClr val="CC00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434" autoAdjust="0"/>
  </p:normalViewPr>
  <p:slideViewPr>
    <p:cSldViewPr snapToGrid="0" snapToObjects="1">
      <p:cViewPr varScale="1">
        <p:scale>
          <a:sx n="46" d="100"/>
          <a:sy n="46" d="100"/>
        </p:scale>
        <p:origin x="1296" y="60"/>
      </p:cViewPr>
      <p:guideLst>
        <p:guide orient="horz" pos="306"/>
        <p:guide pos="430"/>
        <p:guide pos="4762"/>
        <p:guide pos="9094"/>
        <p:guide orient="horz" pos="3390"/>
        <p:guide orient="horz" pos="759"/>
        <p:guide orient="horz" pos="3368"/>
        <p:guide orient="horz" pos="1621"/>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33" d="100"/>
        <a:sy n="33" d="100"/>
      </p:scale>
      <p:origin x="0" y="-6576"/>
    </p:cViewPr>
  </p:sorterViewPr>
  <p:notesViewPr>
    <p:cSldViewPr snapToGrid="0" snapToObjects="1">
      <p:cViewPr>
        <p:scale>
          <a:sx n="130" d="100"/>
          <a:sy n="130" d="100"/>
        </p:scale>
        <p:origin x="-246" y="-42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4" y="12"/>
            <a:ext cx="2949787" cy="498693"/>
          </a:xfrm>
          <a:prstGeom prst="rect">
            <a:avLst/>
          </a:prstGeom>
        </p:spPr>
        <p:txBody>
          <a:bodyPr vert="horz" lIns="91848" tIns="45921" rIns="91848" bIns="45921" rtlCol="0"/>
          <a:lstStyle>
            <a:lvl1pPr algn="l">
              <a:defRPr sz="1100"/>
            </a:lvl1pPr>
          </a:lstStyle>
          <a:p>
            <a:endParaRPr kumimoji="1" lang="ja-JP" altLang="en-US" dirty="0"/>
          </a:p>
        </p:txBody>
      </p:sp>
      <p:sp>
        <p:nvSpPr>
          <p:cNvPr id="3" name="日付プレースホルダー 2"/>
          <p:cNvSpPr>
            <a:spLocks noGrp="1"/>
          </p:cNvSpPr>
          <p:nvPr>
            <p:ph type="dt" sz="quarter" idx="1"/>
          </p:nvPr>
        </p:nvSpPr>
        <p:spPr>
          <a:xfrm>
            <a:off x="3855855" y="12"/>
            <a:ext cx="2949787" cy="498693"/>
          </a:xfrm>
          <a:prstGeom prst="rect">
            <a:avLst/>
          </a:prstGeom>
        </p:spPr>
        <p:txBody>
          <a:bodyPr vert="horz" lIns="91848" tIns="45921" rIns="91848" bIns="45921" rtlCol="0"/>
          <a:lstStyle>
            <a:lvl1pPr algn="r">
              <a:defRPr sz="1100"/>
            </a:lvl1pPr>
          </a:lstStyle>
          <a:p>
            <a:fld id="{BBBD62C2-E873-5F4D-BA00-AAE0B1B124B5}" type="datetimeFigureOut">
              <a:rPr kumimoji="1" lang="ja-JP" altLang="en-US" smtClean="0"/>
              <a:t>2023/4/21</a:t>
            </a:fld>
            <a:endParaRPr kumimoji="1" lang="ja-JP" altLang="en-US" dirty="0"/>
          </a:p>
        </p:txBody>
      </p:sp>
      <p:sp>
        <p:nvSpPr>
          <p:cNvPr id="4" name="フッター プレースホルダー 3"/>
          <p:cNvSpPr>
            <a:spLocks noGrp="1"/>
          </p:cNvSpPr>
          <p:nvPr>
            <p:ph type="ftr" sz="quarter" idx="2"/>
          </p:nvPr>
        </p:nvSpPr>
        <p:spPr>
          <a:xfrm>
            <a:off x="14" y="9440656"/>
            <a:ext cx="2949787" cy="498692"/>
          </a:xfrm>
          <a:prstGeom prst="rect">
            <a:avLst/>
          </a:prstGeom>
        </p:spPr>
        <p:txBody>
          <a:bodyPr vert="horz" lIns="91848" tIns="45921" rIns="91848" bIns="45921" rtlCol="0" anchor="b"/>
          <a:lstStyle>
            <a:lvl1pPr algn="l">
              <a:defRPr sz="1100"/>
            </a:lvl1pPr>
          </a:lstStyle>
          <a:p>
            <a:endParaRPr kumimoji="1" lang="ja-JP" altLang="en-US" dirty="0"/>
          </a:p>
        </p:txBody>
      </p:sp>
      <p:sp>
        <p:nvSpPr>
          <p:cNvPr id="5" name="スライド番号プレースホルダー 4"/>
          <p:cNvSpPr>
            <a:spLocks noGrp="1"/>
          </p:cNvSpPr>
          <p:nvPr>
            <p:ph type="sldNum" sz="quarter" idx="3"/>
          </p:nvPr>
        </p:nvSpPr>
        <p:spPr>
          <a:xfrm>
            <a:off x="3855855" y="9440656"/>
            <a:ext cx="2949787" cy="498692"/>
          </a:xfrm>
          <a:prstGeom prst="rect">
            <a:avLst/>
          </a:prstGeom>
        </p:spPr>
        <p:txBody>
          <a:bodyPr vert="horz" lIns="91848" tIns="45921" rIns="91848" bIns="45921" rtlCol="0" anchor="b"/>
          <a:lstStyle>
            <a:lvl1pPr algn="r">
              <a:defRPr sz="1100"/>
            </a:lvl1pPr>
          </a:lstStyle>
          <a:p>
            <a:fld id="{DD1E3D76-EB51-7442-9019-E03B8572EE91}" type="slidenum">
              <a:rPr kumimoji="1" lang="ja-JP" altLang="en-US" smtClean="0"/>
              <a:t>‹#›</a:t>
            </a:fld>
            <a:endParaRPr kumimoji="1" lang="ja-JP" altLang="en-US" dirty="0"/>
          </a:p>
        </p:txBody>
      </p:sp>
    </p:spTree>
    <p:extLst>
      <p:ext uri="{BB962C8B-B14F-4D97-AF65-F5344CB8AC3E}">
        <p14:creationId xmlns:p14="http://schemas.microsoft.com/office/powerpoint/2010/main" val="10403547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9" y="12"/>
            <a:ext cx="2858667" cy="234788"/>
          </a:xfrm>
          <a:prstGeom prst="rect">
            <a:avLst/>
          </a:prstGeom>
        </p:spPr>
        <p:txBody>
          <a:bodyPr vert="horz" lIns="91848" tIns="45921" rIns="91848" bIns="45921" rtlCol="0" anchor="ctr" anchorCtr="0"/>
          <a:lstStyle>
            <a:lvl1pPr algn="l">
              <a:defRPr sz="1100"/>
            </a:lvl1pPr>
          </a:lstStyle>
          <a:p>
            <a:endParaRPr lang="ja-JP" altLang="en-US" dirty="0"/>
          </a:p>
        </p:txBody>
      </p:sp>
      <p:sp>
        <p:nvSpPr>
          <p:cNvPr id="3" name="日付プレースホルダー 2"/>
          <p:cNvSpPr>
            <a:spLocks noGrp="1"/>
          </p:cNvSpPr>
          <p:nvPr>
            <p:ph type="dt" idx="1"/>
          </p:nvPr>
        </p:nvSpPr>
        <p:spPr>
          <a:xfrm>
            <a:off x="3855857" y="12"/>
            <a:ext cx="2858667" cy="234788"/>
          </a:xfrm>
          <a:prstGeom prst="rect">
            <a:avLst/>
          </a:prstGeom>
        </p:spPr>
        <p:txBody>
          <a:bodyPr vert="horz" lIns="91848" tIns="45921" rIns="91848" bIns="45921" rtlCol="0" anchor="ctr" anchorCtr="0"/>
          <a:lstStyle>
            <a:lvl1pPr algn="r">
              <a:defRPr sz="1100"/>
            </a:lvl1pPr>
          </a:lstStyle>
          <a:p>
            <a:fld id="{EF1F5F32-C4D4-7C4B-97B0-222226BE262B}" type="datetimeFigureOut">
              <a:rPr lang="ja-JP" altLang="en-US" smtClean="0"/>
              <a:pPr/>
              <a:t>2023/4/21</a:t>
            </a:fld>
            <a:endParaRPr lang="ja-JP" altLang="en-US" dirty="0"/>
          </a:p>
        </p:txBody>
      </p:sp>
      <p:sp>
        <p:nvSpPr>
          <p:cNvPr id="4" name="スライド イメージ プレースホルダー 3"/>
          <p:cNvSpPr>
            <a:spLocks noGrp="1" noRot="1" noChangeAspect="1"/>
          </p:cNvSpPr>
          <p:nvPr>
            <p:ph type="sldImg" idx="2"/>
          </p:nvPr>
        </p:nvSpPr>
        <p:spPr>
          <a:xfrm>
            <a:off x="708025" y="950913"/>
            <a:ext cx="5391150" cy="3813175"/>
          </a:xfrm>
          <a:prstGeom prst="rect">
            <a:avLst/>
          </a:prstGeom>
          <a:noFill/>
          <a:ln w="12700">
            <a:solidFill>
              <a:prstClr val="black"/>
            </a:solidFill>
          </a:ln>
        </p:spPr>
        <p:txBody>
          <a:bodyPr vert="horz" lIns="91848" tIns="45921" rIns="91848" bIns="45921" rtlCol="0" anchor="ctr"/>
          <a:lstStyle/>
          <a:p>
            <a:endParaRPr lang="ja-JP" altLang="en-US" dirty="0"/>
          </a:p>
        </p:txBody>
      </p:sp>
      <p:sp>
        <p:nvSpPr>
          <p:cNvPr id="5" name="ノート プレースホルダー 4"/>
          <p:cNvSpPr>
            <a:spLocks noGrp="1"/>
          </p:cNvSpPr>
          <p:nvPr>
            <p:ph type="body" sz="quarter" idx="3"/>
          </p:nvPr>
        </p:nvSpPr>
        <p:spPr>
          <a:xfrm>
            <a:off x="1080956" y="5174549"/>
            <a:ext cx="4645334" cy="3815297"/>
          </a:xfrm>
          <a:prstGeom prst="rect">
            <a:avLst/>
          </a:prstGeom>
        </p:spPr>
        <p:txBody>
          <a:bodyPr vert="horz" lIns="91848" tIns="45921" rIns="91848" bIns="4592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9" y="9743701"/>
            <a:ext cx="2858667" cy="195657"/>
          </a:xfrm>
          <a:prstGeom prst="rect">
            <a:avLst/>
          </a:prstGeom>
        </p:spPr>
        <p:txBody>
          <a:bodyPr vert="horz" lIns="91848" tIns="45921" rIns="91848" bIns="45921" rtlCol="0" anchor="ctr" anchorCtr="0"/>
          <a:lstStyle>
            <a:lvl1pPr algn="l">
              <a:defRPr sz="1100"/>
            </a:lvl1pPr>
          </a:lstStyle>
          <a:p>
            <a:endParaRPr lang="ja-JP" altLang="en-US" dirty="0"/>
          </a:p>
        </p:txBody>
      </p:sp>
      <p:sp>
        <p:nvSpPr>
          <p:cNvPr id="7" name="スライド番号プレースホルダー 6"/>
          <p:cNvSpPr>
            <a:spLocks noGrp="1"/>
          </p:cNvSpPr>
          <p:nvPr>
            <p:ph type="sldNum" sz="quarter" idx="5"/>
          </p:nvPr>
        </p:nvSpPr>
        <p:spPr>
          <a:xfrm>
            <a:off x="3948558" y="9704558"/>
            <a:ext cx="2858667" cy="234788"/>
          </a:xfrm>
          <a:prstGeom prst="rect">
            <a:avLst/>
          </a:prstGeom>
        </p:spPr>
        <p:txBody>
          <a:bodyPr vert="horz" lIns="91848" tIns="45921" rIns="91848" bIns="45921" rtlCol="0" anchor="ctr" anchorCtr="0"/>
          <a:lstStyle>
            <a:lvl1pPr algn="r">
              <a:defRPr sz="1100"/>
            </a:lvl1pPr>
          </a:lstStyle>
          <a:p>
            <a:fld id="{D4EFF1A5-1FEB-C64A-BD29-5AAE6D4DCA5B}" type="slidenum">
              <a:rPr lang="ja-JP" altLang="en-US" smtClean="0"/>
              <a:pPr/>
              <a:t>‹#›</a:t>
            </a:fld>
            <a:endParaRPr lang="ja-JP" altLang="en-US" dirty="0"/>
          </a:p>
        </p:txBody>
      </p:sp>
    </p:spTree>
    <p:extLst>
      <p:ext uri="{BB962C8B-B14F-4D97-AF65-F5344CB8AC3E}">
        <p14:creationId xmlns:p14="http://schemas.microsoft.com/office/powerpoint/2010/main" val="430664674"/>
      </p:ext>
    </p:extLst>
  </p:cSld>
  <p:clrMap bg1="lt1" tx1="dk1" bg2="lt2" tx2="dk2" accent1="accent1" accent2="accent2" accent3="accent3" accent4="accent4" accent5="accent5" accent6="accent6" hlink="hlink" folHlink="folHlink"/>
  <p:hf hdr="0" ftr="0" dt="0"/>
  <p:notesStyle>
    <a:lvl1pPr marL="0" algn="l" defTabSz="1407258" rtl="0" eaLnBrk="1" latinLnBrk="0" hangingPunct="1">
      <a:defRPr kumimoji="1" sz="1848" kern="1200">
        <a:solidFill>
          <a:schemeClr val="tx1"/>
        </a:solidFill>
        <a:latin typeface="+mn-lt"/>
        <a:ea typeface="+mn-ea"/>
        <a:cs typeface="+mn-cs"/>
      </a:defRPr>
    </a:lvl1pPr>
    <a:lvl2pPr marL="703628" algn="l" defTabSz="1407258" rtl="0" eaLnBrk="1" latinLnBrk="0" hangingPunct="1">
      <a:defRPr kumimoji="1" sz="1848" kern="1200">
        <a:solidFill>
          <a:schemeClr val="tx1"/>
        </a:solidFill>
        <a:latin typeface="+mn-lt"/>
        <a:ea typeface="+mn-ea"/>
        <a:cs typeface="+mn-cs"/>
      </a:defRPr>
    </a:lvl2pPr>
    <a:lvl3pPr marL="1407258" algn="l" defTabSz="1407258" rtl="0" eaLnBrk="1" latinLnBrk="0" hangingPunct="1">
      <a:defRPr kumimoji="1" sz="1848" kern="1200">
        <a:solidFill>
          <a:schemeClr val="tx1"/>
        </a:solidFill>
        <a:latin typeface="+mn-lt"/>
        <a:ea typeface="+mn-ea"/>
        <a:cs typeface="+mn-cs"/>
      </a:defRPr>
    </a:lvl3pPr>
    <a:lvl4pPr marL="2110888" algn="l" defTabSz="1407258" rtl="0" eaLnBrk="1" latinLnBrk="0" hangingPunct="1">
      <a:defRPr kumimoji="1" sz="1848" kern="1200">
        <a:solidFill>
          <a:schemeClr val="tx1"/>
        </a:solidFill>
        <a:latin typeface="+mn-lt"/>
        <a:ea typeface="+mn-ea"/>
        <a:cs typeface="+mn-cs"/>
      </a:defRPr>
    </a:lvl4pPr>
    <a:lvl5pPr marL="2814515" algn="l" defTabSz="1407258" rtl="0" eaLnBrk="1" latinLnBrk="0" hangingPunct="1">
      <a:defRPr kumimoji="1" sz="1848" kern="1200">
        <a:solidFill>
          <a:schemeClr val="tx1"/>
        </a:solidFill>
        <a:latin typeface="+mn-lt"/>
        <a:ea typeface="+mn-ea"/>
        <a:cs typeface="+mn-cs"/>
      </a:defRPr>
    </a:lvl5pPr>
    <a:lvl6pPr marL="3518146" algn="l" defTabSz="1407258" rtl="0" eaLnBrk="1" latinLnBrk="0" hangingPunct="1">
      <a:defRPr kumimoji="1" sz="1848" kern="1200">
        <a:solidFill>
          <a:schemeClr val="tx1"/>
        </a:solidFill>
        <a:latin typeface="+mn-lt"/>
        <a:ea typeface="+mn-ea"/>
        <a:cs typeface="+mn-cs"/>
      </a:defRPr>
    </a:lvl6pPr>
    <a:lvl7pPr marL="4221775" algn="l" defTabSz="1407258" rtl="0" eaLnBrk="1" latinLnBrk="0" hangingPunct="1">
      <a:defRPr kumimoji="1" sz="1848" kern="1200">
        <a:solidFill>
          <a:schemeClr val="tx1"/>
        </a:solidFill>
        <a:latin typeface="+mn-lt"/>
        <a:ea typeface="+mn-ea"/>
        <a:cs typeface="+mn-cs"/>
      </a:defRPr>
    </a:lvl7pPr>
    <a:lvl8pPr marL="4925403" algn="l" defTabSz="1407258" rtl="0" eaLnBrk="1" latinLnBrk="0" hangingPunct="1">
      <a:defRPr kumimoji="1" sz="1848" kern="1200">
        <a:solidFill>
          <a:schemeClr val="tx1"/>
        </a:solidFill>
        <a:latin typeface="+mn-lt"/>
        <a:ea typeface="+mn-ea"/>
        <a:cs typeface="+mn-cs"/>
      </a:defRPr>
    </a:lvl8pPr>
    <a:lvl9pPr marL="5629032" algn="l" defTabSz="1407258" rtl="0" eaLnBrk="1" latinLnBrk="0" hangingPunct="1">
      <a:defRPr kumimoji="1" sz="184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0</a:t>
            </a:fld>
            <a:endParaRPr lang="ja-JP" altLang="en-US" dirty="0"/>
          </a:p>
        </p:txBody>
      </p:sp>
    </p:spTree>
    <p:extLst>
      <p:ext uri="{BB962C8B-B14F-4D97-AF65-F5344CB8AC3E}">
        <p14:creationId xmlns:p14="http://schemas.microsoft.com/office/powerpoint/2010/main" val="2736108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9</a:t>
            </a:fld>
            <a:endParaRPr lang="ja-JP" altLang="en-US" dirty="0"/>
          </a:p>
        </p:txBody>
      </p:sp>
    </p:spTree>
    <p:extLst>
      <p:ext uri="{BB962C8B-B14F-4D97-AF65-F5344CB8AC3E}">
        <p14:creationId xmlns:p14="http://schemas.microsoft.com/office/powerpoint/2010/main" val="3418161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10</a:t>
            </a:fld>
            <a:endParaRPr lang="ja-JP" altLang="en-US" dirty="0"/>
          </a:p>
        </p:txBody>
      </p:sp>
    </p:spTree>
    <p:extLst>
      <p:ext uri="{BB962C8B-B14F-4D97-AF65-F5344CB8AC3E}">
        <p14:creationId xmlns:p14="http://schemas.microsoft.com/office/powerpoint/2010/main" val="3976013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11</a:t>
            </a:fld>
            <a:endParaRPr lang="ja-JP" altLang="en-US" dirty="0"/>
          </a:p>
        </p:txBody>
      </p:sp>
    </p:spTree>
    <p:extLst>
      <p:ext uri="{BB962C8B-B14F-4D97-AF65-F5344CB8AC3E}">
        <p14:creationId xmlns:p14="http://schemas.microsoft.com/office/powerpoint/2010/main" val="187944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12</a:t>
            </a:fld>
            <a:endParaRPr lang="ja-JP" altLang="en-US" dirty="0"/>
          </a:p>
        </p:txBody>
      </p:sp>
    </p:spTree>
    <p:extLst>
      <p:ext uri="{BB962C8B-B14F-4D97-AF65-F5344CB8AC3E}">
        <p14:creationId xmlns:p14="http://schemas.microsoft.com/office/powerpoint/2010/main" val="2993909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13</a:t>
            </a:fld>
            <a:endParaRPr lang="ja-JP" altLang="en-US" dirty="0"/>
          </a:p>
        </p:txBody>
      </p:sp>
    </p:spTree>
    <p:extLst>
      <p:ext uri="{BB962C8B-B14F-4D97-AF65-F5344CB8AC3E}">
        <p14:creationId xmlns:p14="http://schemas.microsoft.com/office/powerpoint/2010/main" val="682321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14</a:t>
            </a:fld>
            <a:endParaRPr lang="ja-JP" altLang="en-US" dirty="0"/>
          </a:p>
        </p:txBody>
      </p:sp>
    </p:spTree>
    <p:extLst>
      <p:ext uri="{BB962C8B-B14F-4D97-AF65-F5344CB8AC3E}">
        <p14:creationId xmlns:p14="http://schemas.microsoft.com/office/powerpoint/2010/main" val="2348258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15</a:t>
            </a:fld>
            <a:endParaRPr lang="ja-JP" altLang="en-US" dirty="0"/>
          </a:p>
        </p:txBody>
      </p:sp>
    </p:spTree>
    <p:extLst>
      <p:ext uri="{BB962C8B-B14F-4D97-AF65-F5344CB8AC3E}">
        <p14:creationId xmlns:p14="http://schemas.microsoft.com/office/powerpoint/2010/main" val="2631004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16</a:t>
            </a:fld>
            <a:endParaRPr lang="ja-JP" altLang="en-US" dirty="0"/>
          </a:p>
        </p:txBody>
      </p:sp>
    </p:spTree>
    <p:extLst>
      <p:ext uri="{BB962C8B-B14F-4D97-AF65-F5344CB8AC3E}">
        <p14:creationId xmlns:p14="http://schemas.microsoft.com/office/powerpoint/2010/main" val="4188239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17</a:t>
            </a:fld>
            <a:endParaRPr lang="ja-JP" altLang="en-US" dirty="0"/>
          </a:p>
        </p:txBody>
      </p:sp>
    </p:spTree>
    <p:extLst>
      <p:ext uri="{BB962C8B-B14F-4D97-AF65-F5344CB8AC3E}">
        <p14:creationId xmlns:p14="http://schemas.microsoft.com/office/powerpoint/2010/main" val="27144751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18</a:t>
            </a:fld>
            <a:endParaRPr lang="ja-JP" altLang="en-US" dirty="0"/>
          </a:p>
        </p:txBody>
      </p:sp>
    </p:spTree>
    <p:extLst>
      <p:ext uri="{BB962C8B-B14F-4D97-AF65-F5344CB8AC3E}">
        <p14:creationId xmlns:p14="http://schemas.microsoft.com/office/powerpoint/2010/main" val="1972790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1</a:t>
            </a:fld>
            <a:endParaRPr lang="ja-JP" altLang="en-US" dirty="0"/>
          </a:p>
        </p:txBody>
      </p:sp>
    </p:spTree>
    <p:extLst>
      <p:ext uri="{BB962C8B-B14F-4D97-AF65-F5344CB8AC3E}">
        <p14:creationId xmlns:p14="http://schemas.microsoft.com/office/powerpoint/2010/main" val="19883266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19</a:t>
            </a:fld>
            <a:endParaRPr lang="ja-JP" altLang="en-US" dirty="0"/>
          </a:p>
        </p:txBody>
      </p:sp>
    </p:spTree>
    <p:extLst>
      <p:ext uri="{BB962C8B-B14F-4D97-AF65-F5344CB8AC3E}">
        <p14:creationId xmlns:p14="http://schemas.microsoft.com/office/powerpoint/2010/main" val="2504036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20</a:t>
            </a:fld>
            <a:endParaRPr lang="ja-JP" altLang="en-US" dirty="0"/>
          </a:p>
        </p:txBody>
      </p:sp>
    </p:spTree>
    <p:extLst>
      <p:ext uri="{BB962C8B-B14F-4D97-AF65-F5344CB8AC3E}">
        <p14:creationId xmlns:p14="http://schemas.microsoft.com/office/powerpoint/2010/main" val="3375061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21</a:t>
            </a:fld>
            <a:endParaRPr lang="ja-JP" altLang="en-US" dirty="0"/>
          </a:p>
        </p:txBody>
      </p:sp>
    </p:spTree>
    <p:extLst>
      <p:ext uri="{BB962C8B-B14F-4D97-AF65-F5344CB8AC3E}">
        <p14:creationId xmlns:p14="http://schemas.microsoft.com/office/powerpoint/2010/main" val="3341893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2</a:t>
            </a:fld>
            <a:endParaRPr lang="ja-JP" altLang="en-US" dirty="0"/>
          </a:p>
        </p:txBody>
      </p:sp>
    </p:spTree>
    <p:extLst>
      <p:ext uri="{BB962C8B-B14F-4D97-AF65-F5344CB8AC3E}">
        <p14:creationId xmlns:p14="http://schemas.microsoft.com/office/powerpoint/2010/main" val="301953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3</a:t>
            </a:fld>
            <a:endParaRPr lang="ja-JP" altLang="en-US" dirty="0"/>
          </a:p>
        </p:txBody>
      </p:sp>
    </p:spTree>
    <p:extLst>
      <p:ext uri="{BB962C8B-B14F-4D97-AF65-F5344CB8AC3E}">
        <p14:creationId xmlns:p14="http://schemas.microsoft.com/office/powerpoint/2010/main" val="2834395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4</a:t>
            </a:fld>
            <a:endParaRPr lang="ja-JP" altLang="en-US" dirty="0"/>
          </a:p>
        </p:txBody>
      </p:sp>
    </p:spTree>
    <p:extLst>
      <p:ext uri="{BB962C8B-B14F-4D97-AF65-F5344CB8AC3E}">
        <p14:creationId xmlns:p14="http://schemas.microsoft.com/office/powerpoint/2010/main" val="3836267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5</a:t>
            </a:fld>
            <a:endParaRPr lang="ja-JP" altLang="en-US" dirty="0"/>
          </a:p>
        </p:txBody>
      </p:sp>
    </p:spTree>
    <p:extLst>
      <p:ext uri="{BB962C8B-B14F-4D97-AF65-F5344CB8AC3E}">
        <p14:creationId xmlns:p14="http://schemas.microsoft.com/office/powerpoint/2010/main" val="1295467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6</a:t>
            </a:fld>
            <a:endParaRPr lang="ja-JP" altLang="en-US" dirty="0"/>
          </a:p>
        </p:txBody>
      </p:sp>
    </p:spTree>
    <p:extLst>
      <p:ext uri="{BB962C8B-B14F-4D97-AF65-F5344CB8AC3E}">
        <p14:creationId xmlns:p14="http://schemas.microsoft.com/office/powerpoint/2010/main" val="1171354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7</a:t>
            </a:fld>
            <a:endParaRPr lang="ja-JP" altLang="en-US" dirty="0"/>
          </a:p>
        </p:txBody>
      </p:sp>
    </p:spTree>
    <p:extLst>
      <p:ext uri="{BB962C8B-B14F-4D97-AF65-F5344CB8AC3E}">
        <p14:creationId xmlns:p14="http://schemas.microsoft.com/office/powerpoint/2010/main" val="2666316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EFF1A5-1FEB-C64A-BD29-5AAE6D4DCA5B}" type="slidenum">
              <a:rPr lang="ja-JP" altLang="en-US" smtClean="0"/>
              <a:pPr/>
              <a:t>8</a:t>
            </a:fld>
            <a:endParaRPr lang="ja-JP" altLang="en-US" dirty="0"/>
          </a:p>
        </p:txBody>
      </p:sp>
    </p:spTree>
    <p:extLst>
      <p:ext uri="{BB962C8B-B14F-4D97-AF65-F5344CB8AC3E}">
        <p14:creationId xmlns:p14="http://schemas.microsoft.com/office/powerpoint/2010/main" val="58031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818137" y="518622"/>
            <a:ext cx="13765488" cy="421536"/>
          </a:xfrm>
        </p:spPr>
        <p:txBody>
          <a:bodyPr>
            <a:normAutofit/>
          </a:bodyPr>
          <a:lstStyle>
            <a:lvl1pPr>
              <a:defRPr sz="2000" b="1"/>
            </a:lvl1pPr>
          </a:lstStyle>
          <a:p>
            <a:r>
              <a:rPr kumimoji="1" lang="ja-JP" altLang="en-US" dirty="0"/>
              <a:t>マスター タイトルの書式設定</a:t>
            </a:r>
          </a:p>
        </p:txBody>
      </p:sp>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a:t>
            </a:fld>
            <a:endParaRPr lang="ja-JP" altLang="en-US" dirty="0"/>
          </a:p>
        </p:txBody>
      </p:sp>
      <p:sp>
        <p:nvSpPr>
          <p:cNvPr id="6" name="テキスト プレースホルダー 3"/>
          <p:cNvSpPr>
            <a:spLocks noGrp="1"/>
          </p:cNvSpPr>
          <p:nvPr>
            <p:ph type="body" sz="quarter" idx="12"/>
          </p:nvPr>
        </p:nvSpPr>
        <p:spPr>
          <a:xfrm>
            <a:off x="818136" y="967821"/>
            <a:ext cx="13806926" cy="1378292"/>
          </a:xfrm>
          <a:prstGeom prst="rect">
            <a:avLst/>
          </a:prstGeom>
        </p:spPr>
        <p:txBody>
          <a:bodyPr/>
          <a:lstStyle>
            <a:lvl1pPr marL="0" indent="0">
              <a:buNone/>
              <a:defRPr sz="1400">
                <a:latin typeface="+mj-ea"/>
                <a:ea typeface="+mj-ea"/>
              </a:defRPr>
            </a:lvl1pPr>
          </a:lstStyle>
          <a:p>
            <a:r>
              <a:rPr lang="ja-JP" altLang="en-US" dirty="0">
                <a:latin typeface="+mn-ea"/>
                <a:ea typeface="+mn-ea"/>
              </a:rPr>
              <a:t>これはダミーテキストです。人は様々な経験を通して、企業や商品に対する印象を持つようになります。ブランドとは、そうした経験の蓄積の結果、人々の心の中に作られる。</a:t>
            </a:r>
            <a:endParaRPr kumimoji="1" lang="ja-JP" altLang="en-US" dirty="0">
              <a:latin typeface="+mn-ea"/>
              <a:ea typeface="+mn-ea"/>
            </a:endParaRPr>
          </a:p>
        </p:txBody>
      </p:sp>
    </p:spTree>
    <p:extLst>
      <p:ext uri="{BB962C8B-B14F-4D97-AF65-F5344CB8AC3E}">
        <p14:creationId xmlns:p14="http://schemas.microsoft.com/office/powerpoint/2010/main" val="314065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54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1800"/>
            </a:lvl1pPr>
          </a:lstStyle>
          <a:p>
            <a:r>
              <a:rPr kumimoji="1" lang="ja-JP" altLang="en-US" dirty="0"/>
              <a:t>マスター タイトルの書式設定</a:t>
            </a:r>
          </a:p>
        </p:txBody>
      </p:sp>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a:t>
            </a:fld>
            <a:endParaRPr lang="ja-JP" altLang="en-US" dirty="0"/>
          </a:p>
        </p:txBody>
      </p:sp>
    </p:spTree>
    <p:extLst>
      <p:ext uri="{BB962C8B-B14F-4D97-AF65-F5344CB8AC3E}">
        <p14:creationId xmlns:p14="http://schemas.microsoft.com/office/powerpoint/2010/main" val="56930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a:t>
            </a:fld>
            <a:endParaRPr lang="ja-JP" altLang="en-US" dirty="0"/>
          </a:p>
        </p:txBody>
      </p:sp>
      <p:sp>
        <p:nvSpPr>
          <p:cNvPr id="4" name="正方形/長方形 3"/>
          <p:cNvSpPr/>
          <p:nvPr userDrawn="1"/>
        </p:nvSpPr>
        <p:spPr>
          <a:xfrm>
            <a:off x="818137" y="432000"/>
            <a:ext cx="13437213" cy="9404490"/>
          </a:xfrm>
          <a:prstGeom prst="rect">
            <a:avLst/>
          </a:prstGeom>
          <a:solidFill>
            <a:srgbClr val="B3D2E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31592" tIns="65795" rIns="131592" bIns="65795" numCol="1" spcCol="0" rtlCol="0" fromWordArt="0" anchor="ctr" anchorCtr="0" forceAA="0" compatLnSpc="1">
            <a:prstTxWarp prst="textNoShape">
              <a:avLst/>
            </a:prstTxWarp>
            <a:noAutofit/>
          </a:bodyPr>
          <a:lstStyle/>
          <a:p>
            <a:pPr algn="ctr"/>
            <a:endParaRPr lang="ja-JP" altLang="en-US" sz="3460"/>
          </a:p>
        </p:txBody>
      </p:sp>
    </p:spTree>
    <p:extLst>
      <p:ext uri="{BB962C8B-B14F-4D97-AF65-F5344CB8AC3E}">
        <p14:creationId xmlns:p14="http://schemas.microsoft.com/office/powerpoint/2010/main" val="1524882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タイトル スライド">
    <p:spTree>
      <p:nvGrpSpPr>
        <p:cNvPr id="1" name=""/>
        <p:cNvGrpSpPr/>
        <p:nvPr/>
      </p:nvGrpSpPr>
      <p:grpSpPr>
        <a:xfrm>
          <a:off x="0" y="0"/>
          <a:ext cx="0" cy="0"/>
          <a:chOff x="0" y="0"/>
          <a:chExt cx="0" cy="0"/>
        </a:xfrm>
      </p:grpSpPr>
      <p:pic>
        <p:nvPicPr>
          <p:cNvPr id="8" name="図 7"/>
          <p:cNvPicPr>
            <a:picLocks noChangeAspect="1"/>
          </p:cNvPicPr>
          <p:nvPr userDrawn="1"/>
        </p:nvPicPr>
        <p:blipFill rotWithShape="1">
          <a:blip r:embed="rId2">
            <a:extLst>
              <a:ext uri="{28A0092B-C50C-407E-A947-70E740481C1C}">
                <a14:useLocalDpi xmlns:a14="http://schemas.microsoft.com/office/drawing/2010/main" val="0"/>
              </a:ext>
            </a:extLst>
          </a:blip>
          <a:srcRect l="31850" r="16331"/>
          <a:stretch/>
        </p:blipFill>
        <p:spPr>
          <a:xfrm>
            <a:off x="0" y="3"/>
            <a:ext cx="7887242" cy="10688251"/>
          </a:xfrm>
          <a:prstGeom prst="rect">
            <a:avLst/>
          </a:prstGeom>
        </p:spPr>
      </p:pic>
      <p:pic>
        <p:nvPicPr>
          <p:cNvPr id="10" name="図 9"/>
          <p:cNvPicPr>
            <a:picLocks noChangeAspect="1"/>
          </p:cNvPicPr>
          <p:nvPr userDrawn="1"/>
        </p:nvPicPr>
        <p:blipFill rotWithShape="1">
          <a:blip r:embed="rId2">
            <a:extLst>
              <a:ext uri="{28A0092B-C50C-407E-A947-70E740481C1C}">
                <a14:useLocalDpi xmlns:a14="http://schemas.microsoft.com/office/drawing/2010/main" val="0"/>
              </a:ext>
            </a:extLst>
          </a:blip>
          <a:srcRect l="31850" r="16331"/>
          <a:stretch/>
        </p:blipFill>
        <p:spPr>
          <a:xfrm>
            <a:off x="7887242" y="3"/>
            <a:ext cx="7232108" cy="10688251"/>
          </a:xfrm>
          <a:prstGeom prst="rect">
            <a:avLst/>
          </a:prstGeom>
        </p:spPr>
      </p:pic>
      <p:pic>
        <p:nvPicPr>
          <p:cNvPr id="7" name="図 6"/>
          <p:cNvPicPr>
            <a:picLocks noChangeAspect="1"/>
          </p:cNvPicPr>
          <p:nvPr userDrawn="1"/>
        </p:nvPicPr>
        <p:blipFill rotWithShape="1">
          <a:blip r:embed="rId2">
            <a:extLst>
              <a:ext uri="{28A0092B-C50C-407E-A947-70E740481C1C}">
                <a14:useLocalDpi xmlns:a14="http://schemas.microsoft.com/office/drawing/2010/main" val="0"/>
              </a:ext>
            </a:extLst>
          </a:blip>
          <a:srcRect l="71299" t="78558" r="524" b="1102"/>
          <a:stretch/>
        </p:blipFill>
        <p:spPr>
          <a:xfrm>
            <a:off x="10676839" y="8514215"/>
            <a:ext cx="3932487" cy="2174036"/>
          </a:xfrm>
          <a:prstGeom prst="rect">
            <a:avLst/>
          </a:prstGeom>
        </p:spPr>
      </p:pic>
    </p:spTree>
    <p:extLst>
      <p:ext uri="{BB962C8B-B14F-4D97-AF65-F5344CB8AC3E}">
        <p14:creationId xmlns:p14="http://schemas.microsoft.com/office/powerpoint/2010/main" val="347079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a:prstGeom prst="rect">
            <a:avLst/>
          </a:prstGeo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1039455" y="9909729"/>
            <a:ext cx="3401854" cy="569240"/>
          </a:xfrm>
          <a:prstGeom prst="rect">
            <a:avLst/>
          </a:prstGeom>
        </p:spPr>
        <p:txBody>
          <a:bodyPr/>
          <a:lstStyle/>
          <a:p>
            <a:fld id="{B7836F83-C6DC-492B-AEEA-C2C631972D15}"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a:xfrm>
            <a:off x="5008285" y="9909729"/>
            <a:ext cx="5102781"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C53EAF67-32A4-49AE-91E0-B7EEB943D48E}" type="slidenum">
              <a:rPr kumimoji="1" lang="ja-JP" altLang="en-US" smtClean="0"/>
              <a:t>‹#›</a:t>
            </a:fld>
            <a:endParaRPr kumimoji="1" lang="ja-JP" altLang="en-US"/>
          </a:p>
        </p:txBody>
      </p:sp>
    </p:spTree>
    <p:extLst>
      <p:ext uri="{BB962C8B-B14F-4D97-AF65-F5344CB8AC3E}">
        <p14:creationId xmlns:p14="http://schemas.microsoft.com/office/powerpoint/2010/main" val="67629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Ref idx="1001">
        <a:schemeClr val="bg1"/>
      </p:bgRef>
    </p:bg>
    <p:spTree>
      <p:nvGrpSpPr>
        <p:cNvPr id="1" name=""/>
        <p:cNvGrpSpPr/>
        <p:nvPr/>
      </p:nvGrpSpPr>
      <p:grpSpPr>
        <a:xfrm>
          <a:off x="0" y="0"/>
          <a:ext cx="0" cy="0"/>
          <a:chOff x="0" y="0"/>
          <a:chExt cx="0" cy="0"/>
        </a:xfrm>
      </p:grpSpPr>
      <p:sp>
        <p:nvSpPr>
          <p:cNvPr id="11" name="タイトル プレースホルダー 10"/>
          <p:cNvSpPr>
            <a:spLocks noGrp="1"/>
          </p:cNvSpPr>
          <p:nvPr>
            <p:ph type="title"/>
          </p:nvPr>
        </p:nvSpPr>
        <p:spPr>
          <a:xfrm>
            <a:off x="818137" y="518622"/>
            <a:ext cx="13765488" cy="673500"/>
          </a:xfrm>
          <a:prstGeom prst="rect">
            <a:avLst/>
          </a:prstGeom>
        </p:spPr>
        <p:txBody>
          <a:bodyPr vert="horz" wrap="none" lIns="0" tIns="0" rIns="0" bIns="0" rtlCol="0" anchor="t" anchorCtr="0">
            <a:normAutofit/>
          </a:bodyPr>
          <a:lstStyle/>
          <a:p>
            <a:r>
              <a:rPr kumimoji="1" lang="ja-JP" altLang="en-US" dirty="0"/>
              <a:t>ここにタイトルを入力します</a:t>
            </a:r>
          </a:p>
        </p:txBody>
      </p:sp>
      <p:sp>
        <p:nvSpPr>
          <p:cNvPr id="4" name="スライド番号プレースホルダー 3"/>
          <p:cNvSpPr>
            <a:spLocks noGrp="1"/>
          </p:cNvSpPr>
          <p:nvPr>
            <p:ph type="sldNum" sz="quarter" idx="4"/>
          </p:nvPr>
        </p:nvSpPr>
        <p:spPr>
          <a:xfrm>
            <a:off x="12169839" y="9992616"/>
            <a:ext cx="2413790" cy="505125"/>
          </a:xfrm>
          <a:prstGeom prst="rect">
            <a:avLst/>
          </a:prstGeom>
        </p:spPr>
        <p:txBody>
          <a:bodyPr vert="horz" lIns="0" tIns="0" rIns="0" bIns="0" rtlCol="0" anchor="ctr"/>
          <a:lstStyle>
            <a:lvl1pPr algn="r">
              <a:defRPr sz="1151" b="0" i="0">
                <a:solidFill>
                  <a:schemeClr val="tx1"/>
                </a:solidFill>
                <a:latin typeface="+mj-lt"/>
                <a:ea typeface="Meiryo レギュラー" charset="-128"/>
                <a:cs typeface="Meiryo レギュラー" charset="-128"/>
              </a:defRPr>
            </a:lvl1pPr>
          </a:lstStyle>
          <a:p>
            <a:fld id="{AF8E12BC-F924-5F4E-B784-1AA462780521}" type="slidenum">
              <a:rPr lang="ja-JP" altLang="en-US" smtClean="0"/>
              <a:pPr/>
              <a:t>‹#›</a:t>
            </a:fld>
            <a:endParaRPr lang="ja-JP" altLang="en-US" dirty="0"/>
          </a:p>
        </p:txBody>
      </p:sp>
    </p:spTree>
    <p:extLst>
      <p:ext uri="{BB962C8B-B14F-4D97-AF65-F5344CB8AC3E}">
        <p14:creationId xmlns:p14="http://schemas.microsoft.com/office/powerpoint/2010/main" val="217258409"/>
      </p:ext>
    </p:extLst>
  </p:cSld>
  <p:clrMap bg1="lt1" tx1="dk1" bg2="lt2" tx2="dk2" accent1="accent1" accent2="accent2" accent3="accent3" accent4="accent4" accent5="accent5" accent6="accent6" hlink="hlink" folHlink="folHlink"/>
  <p:sldLayoutIdLst>
    <p:sldLayoutId id="2147483655" r:id="rId1"/>
    <p:sldLayoutId id="2147483654" r:id="rId2"/>
    <p:sldLayoutId id="2147483657" r:id="rId3"/>
    <p:sldLayoutId id="2147483652" r:id="rId4"/>
    <p:sldLayoutId id="2147483658" r:id="rId5"/>
    <p:sldLayoutId id="2147483659" r:id="rId6"/>
  </p:sldLayoutIdLst>
  <p:hf hdr="0" ftr="0" dt="0"/>
  <p:txStyles>
    <p:title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p:titleStyle>
    <p:bodyStyle>
      <a:lvl1pPr marL="493470" indent="-493470" algn="l" defTabSz="657959" rtl="0" eaLnBrk="1" latinLnBrk="0" hangingPunct="1">
        <a:spcBef>
          <a:spcPct val="20000"/>
        </a:spcBef>
        <a:buFont typeface="Arial"/>
        <a:buChar char="•"/>
        <a:defRPr kumimoji="1" sz="4605" kern="1200">
          <a:solidFill>
            <a:schemeClr val="tx1"/>
          </a:solidFill>
          <a:latin typeface="+mn-lt"/>
          <a:ea typeface="+mn-ea"/>
          <a:cs typeface="+mn-cs"/>
        </a:defRPr>
      </a:lvl1pPr>
      <a:lvl2pPr marL="1069183" indent="-411225" algn="l" defTabSz="657959" rtl="0" eaLnBrk="1" latinLnBrk="0" hangingPunct="1">
        <a:spcBef>
          <a:spcPct val="20000"/>
        </a:spcBef>
        <a:buFont typeface="Arial"/>
        <a:buChar char="–"/>
        <a:defRPr kumimoji="1" sz="4029" kern="1200">
          <a:solidFill>
            <a:schemeClr val="tx1"/>
          </a:solidFill>
          <a:latin typeface="+mn-lt"/>
          <a:ea typeface="+mn-ea"/>
          <a:cs typeface="+mn-cs"/>
        </a:defRPr>
      </a:lvl2pPr>
      <a:lvl3pPr marL="1644897" indent="-328980" algn="l" defTabSz="657959" rtl="0" eaLnBrk="1" latinLnBrk="0" hangingPunct="1">
        <a:spcBef>
          <a:spcPct val="20000"/>
        </a:spcBef>
        <a:buFont typeface="Arial"/>
        <a:buChar char="•"/>
        <a:defRPr kumimoji="1" sz="3454" kern="1200">
          <a:solidFill>
            <a:schemeClr val="tx1"/>
          </a:solidFill>
          <a:latin typeface="+mn-lt"/>
          <a:ea typeface="+mn-ea"/>
          <a:cs typeface="+mn-cs"/>
        </a:defRPr>
      </a:lvl3pPr>
      <a:lvl4pPr marL="2302856" indent="-328980" algn="l" defTabSz="657959" rtl="0" eaLnBrk="1" latinLnBrk="0" hangingPunct="1">
        <a:spcBef>
          <a:spcPct val="20000"/>
        </a:spcBef>
        <a:buFont typeface="Arial"/>
        <a:buChar char="–"/>
        <a:defRPr kumimoji="1" sz="2879" kern="1200">
          <a:solidFill>
            <a:schemeClr val="tx1"/>
          </a:solidFill>
          <a:latin typeface="+mn-lt"/>
          <a:ea typeface="+mn-ea"/>
          <a:cs typeface="+mn-cs"/>
        </a:defRPr>
      </a:lvl4pPr>
      <a:lvl5pPr marL="2960815" indent="-328980" algn="l" defTabSz="657959" rtl="0" eaLnBrk="1" latinLnBrk="0" hangingPunct="1">
        <a:spcBef>
          <a:spcPct val="20000"/>
        </a:spcBef>
        <a:buFont typeface="Arial"/>
        <a:buChar char="»"/>
        <a:defRPr kumimoji="1" sz="2879" kern="1200">
          <a:solidFill>
            <a:schemeClr val="tx1"/>
          </a:solidFill>
          <a:latin typeface="+mn-lt"/>
          <a:ea typeface="+mn-ea"/>
          <a:cs typeface="+mn-cs"/>
        </a:defRPr>
      </a:lvl5pPr>
      <a:lvl6pPr marL="3618775" indent="-328980" algn="l" defTabSz="657959" rtl="0" eaLnBrk="1" latinLnBrk="0" hangingPunct="1">
        <a:spcBef>
          <a:spcPct val="20000"/>
        </a:spcBef>
        <a:buFont typeface="Arial"/>
        <a:buChar char="•"/>
        <a:defRPr kumimoji="1" sz="2879" kern="1200">
          <a:solidFill>
            <a:schemeClr val="tx1"/>
          </a:solidFill>
          <a:latin typeface="+mn-lt"/>
          <a:ea typeface="+mn-ea"/>
          <a:cs typeface="+mn-cs"/>
        </a:defRPr>
      </a:lvl6pPr>
      <a:lvl7pPr marL="4276733" indent="-328980" algn="l" defTabSz="657959" rtl="0" eaLnBrk="1" latinLnBrk="0" hangingPunct="1">
        <a:spcBef>
          <a:spcPct val="20000"/>
        </a:spcBef>
        <a:buFont typeface="Arial"/>
        <a:buChar char="•"/>
        <a:defRPr kumimoji="1" sz="2879" kern="1200">
          <a:solidFill>
            <a:schemeClr val="tx1"/>
          </a:solidFill>
          <a:latin typeface="+mn-lt"/>
          <a:ea typeface="+mn-ea"/>
          <a:cs typeface="+mn-cs"/>
        </a:defRPr>
      </a:lvl7pPr>
      <a:lvl8pPr marL="4934692" indent="-328980" algn="l" defTabSz="657959" rtl="0" eaLnBrk="1" latinLnBrk="0" hangingPunct="1">
        <a:spcBef>
          <a:spcPct val="20000"/>
        </a:spcBef>
        <a:buFont typeface="Arial"/>
        <a:buChar char="•"/>
        <a:defRPr kumimoji="1" sz="2879" kern="1200">
          <a:solidFill>
            <a:schemeClr val="tx1"/>
          </a:solidFill>
          <a:latin typeface="+mn-lt"/>
          <a:ea typeface="+mn-ea"/>
          <a:cs typeface="+mn-cs"/>
        </a:defRPr>
      </a:lvl8pPr>
      <a:lvl9pPr marL="5592651" indent="-328980" algn="l" defTabSz="657959" rtl="0" eaLnBrk="1" latinLnBrk="0" hangingPunct="1">
        <a:spcBef>
          <a:spcPct val="20000"/>
        </a:spcBef>
        <a:buFont typeface="Arial"/>
        <a:buChar char="•"/>
        <a:defRPr kumimoji="1" sz="2879" kern="1200">
          <a:solidFill>
            <a:schemeClr val="tx1"/>
          </a:solidFill>
          <a:latin typeface="+mn-lt"/>
          <a:ea typeface="+mn-ea"/>
          <a:cs typeface="+mn-cs"/>
        </a:defRPr>
      </a:lvl9pPr>
    </p:bodyStyle>
    <p:otherStyle>
      <a:defPPr>
        <a:defRPr lang="ja-JP"/>
      </a:defPPr>
      <a:lvl1pPr marL="0" algn="l" defTabSz="657959" rtl="0" eaLnBrk="1" latinLnBrk="0" hangingPunct="1">
        <a:defRPr kumimoji="1" sz="2590" kern="1200">
          <a:solidFill>
            <a:schemeClr val="tx1"/>
          </a:solidFill>
          <a:latin typeface="+mn-lt"/>
          <a:ea typeface="+mn-ea"/>
          <a:cs typeface="+mn-cs"/>
        </a:defRPr>
      </a:lvl1pPr>
      <a:lvl2pPr marL="657959" algn="l" defTabSz="657959" rtl="0" eaLnBrk="1" latinLnBrk="0" hangingPunct="1">
        <a:defRPr kumimoji="1" sz="2590" kern="1200">
          <a:solidFill>
            <a:schemeClr val="tx1"/>
          </a:solidFill>
          <a:latin typeface="+mn-lt"/>
          <a:ea typeface="+mn-ea"/>
          <a:cs typeface="+mn-cs"/>
        </a:defRPr>
      </a:lvl2pPr>
      <a:lvl3pPr marL="1315918" algn="l" defTabSz="657959" rtl="0" eaLnBrk="1" latinLnBrk="0" hangingPunct="1">
        <a:defRPr kumimoji="1" sz="2590" kern="1200">
          <a:solidFill>
            <a:schemeClr val="tx1"/>
          </a:solidFill>
          <a:latin typeface="+mn-lt"/>
          <a:ea typeface="+mn-ea"/>
          <a:cs typeface="+mn-cs"/>
        </a:defRPr>
      </a:lvl3pPr>
      <a:lvl4pPr marL="1973877" algn="l" defTabSz="657959" rtl="0" eaLnBrk="1" latinLnBrk="0" hangingPunct="1">
        <a:defRPr kumimoji="1" sz="2590" kern="1200">
          <a:solidFill>
            <a:schemeClr val="tx1"/>
          </a:solidFill>
          <a:latin typeface="+mn-lt"/>
          <a:ea typeface="+mn-ea"/>
          <a:cs typeface="+mn-cs"/>
        </a:defRPr>
      </a:lvl4pPr>
      <a:lvl5pPr marL="2631835" algn="l" defTabSz="657959" rtl="0" eaLnBrk="1" latinLnBrk="0" hangingPunct="1">
        <a:defRPr kumimoji="1" sz="2590" kern="1200">
          <a:solidFill>
            <a:schemeClr val="tx1"/>
          </a:solidFill>
          <a:latin typeface="+mn-lt"/>
          <a:ea typeface="+mn-ea"/>
          <a:cs typeface="+mn-cs"/>
        </a:defRPr>
      </a:lvl5pPr>
      <a:lvl6pPr marL="3289795" algn="l" defTabSz="657959" rtl="0" eaLnBrk="1" latinLnBrk="0" hangingPunct="1">
        <a:defRPr kumimoji="1" sz="2590" kern="1200">
          <a:solidFill>
            <a:schemeClr val="tx1"/>
          </a:solidFill>
          <a:latin typeface="+mn-lt"/>
          <a:ea typeface="+mn-ea"/>
          <a:cs typeface="+mn-cs"/>
        </a:defRPr>
      </a:lvl6pPr>
      <a:lvl7pPr marL="3947753" algn="l" defTabSz="657959" rtl="0" eaLnBrk="1" latinLnBrk="0" hangingPunct="1">
        <a:defRPr kumimoji="1" sz="2590" kern="1200">
          <a:solidFill>
            <a:schemeClr val="tx1"/>
          </a:solidFill>
          <a:latin typeface="+mn-lt"/>
          <a:ea typeface="+mn-ea"/>
          <a:cs typeface="+mn-cs"/>
        </a:defRPr>
      </a:lvl7pPr>
      <a:lvl8pPr marL="4605713" algn="l" defTabSz="657959" rtl="0" eaLnBrk="1" latinLnBrk="0" hangingPunct="1">
        <a:defRPr kumimoji="1" sz="2590" kern="1200">
          <a:solidFill>
            <a:schemeClr val="tx1"/>
          </a:solidFill>
          <a:latin typeface="+mn-lt"/>
          <a:ea typeface="+mn-ea"/>
          <a:cs typeface="+mn-cs"/>
        </a:defRPr>
      </a:lvl8pPr>
      <a:lvl9pPr marL="5263671" algn="l" defTabSz="657959" rtl="0" eaLnBrk="1" latinLnBrk="0" hangingPunct="1">
        <a:defRPr kumimoji="1" sz="25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2"/>
          <p:cNvSpPr txBox="1">
            <a:spLocks/>
          </p:cNvSpPr>
          <p:nvPr/>
        </p:nvSpPr>
        <p:spPr>
          <a:xfrm>
            <a:off x="2728686" y="3552419"/>
            <a:ext cx="11562081" cy="1302202"/>
          </a:xfrm>
          <a:prstGeom prst="rect">
            <a:avLst/>
          </a:prstGeom>
        </p:spPr>
        <p:txBody>
          <a:bodyPr anchor="b"/>
          <a:lstStyle>
            <a:lvl1pPr algn="l" defTabSz="457200" rtl="0" eaLnBrk="1" latinLnBrk="0" hangingPunct="1">
              <a:spcBef>
                <a:spcPct val="0"/>
              </a:spcBef>
              <a:buNone/>
              <a:defRPr kumimoji="1" sz="2100" b="0" i="0" kern="1200" spc="250" baseline="0">
                <a:solidFill>
                  <a:schemeClr val="tx1"/>
                </a:solidFill>
                <a:latin typeface="+mj-ea"/>
                <a:ea typeface="+mj-ea"/>
                <a:cs typeface="Century Gothic レギュラー" charset="0"/>
              </a:defRPr>
            </a:lvl1pPr>
          </a:lstStyle>
          <a:p>
            <a:pPr algn="r">
              <a:lnSpc>
                <a:spcPts val="4605"/>
              </a:lnSpc>
            </a:pPr>
            <a:r>
              <a:rPr lang="ja-JP" altLang="en-US" sz="3200" b="1" dirty="0">
                <a:latin typeface="游ゴシック" panose="020B0400000000000000" pitchFamily="50" charset="-128"/>
                <a:ea typeface="游ゴシック" panose="020B0400000000000000" pitchFamily="50" charset="-128"/>
              </a:rPr>
              <a:t>夢洲第２期区域の</a:t>
            </a:r>
            <a:r>
              <a:rPr lang="ja-JP" altLang="en-US" sz="3200" b="1" dirty="0" smtClean="0">
                <a:latin typeface="游ゴシック" panose="020B0400000000000000" pitchFamily="50" charset="-128"/>
                <a:ea typeface="游ゴシック" panose="020B0400000000000000" pitchFamily="50" charset="-128"/>
              </a:rPr>
              <a:t>まちづくりに</a:t>
            </a:r>
            <a:r>
              <a:rPr lang="ja-JP" altLang="en-US" sz="3200" b="1" dirty="0">
                <a:latin typeface="游ゴシック" panose="020B0400000000000000" pitchFamily="50" charset="-128"/>
                <a:ea typeface="游ゴシック" panose="020B0400000000000000" pitchFamily="50" charset="-128"/>
              </a:rPr>
              <a:t>向けた</a:t>
            </a:r>
            <a:endParaRPr lang="en-US" altLang="ja-JP" sz="3200" b="1" dirty="0">
              <a:latin typeface="游ゴシック" panose="020B0400000000000000" pitchFamily="50" charset="-128"/>
              <a:ea typeface="游ゴシック" panose="020B0400000000000000" pitchFamily="50" charset="-128"/>
            </a:endParaRPr>
          </a:p>
          <a:p>
            <a:pPr algn="r">
              <a:lnSpc>
                <a:spcPts val="4605"/>
              </a:lnSpc>
            </a:pPr>
            <a:r>
              <a:rPr lang="ja-JP" altLang="en-US" sz="3200" b="1" dirty="0">
                <a:latin typeface="游ゴシック" panose="020B0400000000000000" pitchFamily="50" charset="-128"/>
                <a:ea typeface="游ゴシック" panose="020B0400000000000000" pitchFamily="50" charset="-128"/>
              </a:rPr>
              <a:t>サウンディング型市場調査　説明会資料</a:t>
            </a:r>
          </a:p>
        </p:txBody>
      </p:sp>
      <p:sp>
        <p:nvSpPr>
          <p:cNvPr id="12" name="テキスト プレースホルダー 3"/>
          <p:cNvSpPr txBox="1">
            <a:spLocks/>
          </p:cNvSpPr>
          <p:nvPr/>
        </p:nvSpPr>
        <p:spPr>
          <a:xfrm>
            <a:off x="9953897" y="5140578"/>
            <a:ext cx="4245430" cy="454630"/>
          </a:xfrm>
          <a:prstGeom prst="rect">
            <a:avLst/>
          </a:prstGeom>
        </p:spPr>
        <p:txBody>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r">
              <a:buNone/>
            </a:pPr>
            <a:r>
              <a:rPr lang="en-US" altLang="ja-JP" sz="2400" dirty="0" smtClean="0">
                <a:latin typeface="游ゴシック" panose="020B0400000000000000" pitchFamily="50" charset="-128"/>
                <a:ea typeface="游ゴシック" panose="020B0400000000000000" pitchFamily="50" charset="-128"/>
              </a:rPr>
              <a:t>20230131</a:t>
            </a:r>
            <a:endParaRPr lang="ja-JP" altLang="en-US" sz="2400" dirty="0">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1" y="4996511"/>
            <a:ext cx="15119350" cy="45719"/>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FFFF"/>
              </a:solidFill>
              <a:latin typeface="+mj-ea"/>
              <a:ea typeface="+mj-ea"/>
            </a:endParaRPr>
          </a:p>
        </p:txBody>
      </p:sp>
      <p:sp>
        <p:nvSpPr>
          <p:cNvPr id="9" name="テキスト プレースホルダー 3"/>
          <p:cNvSpPr txBox="1">
            <a:spLocks/>
          </p:cNvSpPr>
          <p:nvPr/>
        </p:nvSpPr>
        <p:spPr>
          <a:xfrm>
            <a:off x="7745186" y="6429829"/>
            <a:ext cx="6758214" cy="1393371"/>
          </a:xfrm>
          <a:prstGeom prst="rect">
            <a:avLst/>
          </a:prstGeom>
        </p:spPr>
        <p:txBody>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nSpc>
                <a:spcPts val="3200"/>
              </a:lnSpc>
              <a:buNone/>
            </a:pPr>
            <a:r>
              <a:rPr lang="ja-JP" altLang="en-US" sz="2800" dirty="0">
                <a:latin typeface="游ゴシック" panose="020B0400000000000000" pitchFamily="50" charset="-128"/>
                <a:ea typeface="游ゴシック" panose="020B0400000000000000" pitchFamily="50" charset="-128"/>
              </a:rPr>
              <a:t>・夢</a:t>
            </a:r>
            <a:r>
              <a:rPr lang="ja-JP" altLang="en-US" sz="2800" dirty="0" smtClean="0">
                <a:latin typeface="游ゴシック" panose="020B0400000000000000" pitchFamily="50" charset="-128"/>
                <a:ea typeface="游ゴシック" panose="020B0400000000000000" pitchFamily="50" charset="-128"/>
              </a:rPr>
              <a:t>洲第</a:t>
            </a:r>
            <a:r>
              <a:rPr lang="en-US" altLang="ja-JP" sz="2800" dirty="0" smtClean="0">
                <a:latin typeface="游ゴシック" panose="020B0400000000000000" pitchFamily="50" charset="-128"/>
                <a:ea typeface="游ゴシック" panose="020B0400000000000000" pitchFamily="50" charset="-128"/>
              </a:rPr>
              <a:t>2</a:t>
            </a:r>
            <a:r>
              <a:rPr lang="ja-JP" altLang="en-US" sz="2800" dirty="0">
                <a:latin typeface="游ゴシック" panose="020B0400000000000000" pitchFamily="50" charset="-128"/>
                <a:ea typeface="游ゴシック" panose="020B0400000000000000" pitchFamily="50" charset="-128"/>
              </a:rPr>
              <a:t>期区域のまちづくりの方向性</a:t>
            </a:r>
            <a:endParaRPr lang="en-US" altLang="ja-JP" sz="2800" dirty="0">
              <a:latin typeface="游ゴシック" panose="020B0400000000000000" pitchFamily="50" charset="-128"/>
              <a:ea typeface="游ゴシック" panose="020B0400000000000000" pitchFamily="50" charset="-128"/>
            </a:endParaRPr>
          </a:p>
          <a:p>
            <a:pPr marL="0" lvl="0" indent="0" defTabSz="703628">
              <a:lnSpc>
                <a:spcPts val="3200"/>
              </a:lnSpc>
              <a:spcBef>
                <a:spcPts val="0"/>
              </a:spcBef>
              <a:buNone/>
            </a:pPr>
            <a:r>
              <a:rPr lang="ja-JP" altLang="en-US" sz="2800" dirty="0">
                <a:solidFill>
                  <a:prstClr val="black"/>
                </a:solidFill>
                <a:latin typeface="游ゴシック" panose="020B0400000000000000" pitchFamily="50" charset="-128"/>
                <a:ea typeface="游ゴシック" panose="020B0400000000000000" pitchFamily="50" charset="-128"/>
              </a:rPr>
              <a:t>・実施要領</a:t>
            </a:r>
            <a:endParaRPr lang="en-US" altLang="ja-JP" sz="2800" dirty="0">
              <a:solidFill>
                <a:prstClr val="black"/>
              </a:solidFill>
              <a:latin typeface="游ゴシック" panose="020B0400000000000000" pitchFamily="50" charset="-128"/>
              <a:ea typeface="游ゴシック" panose="020B0400000000000000" pitchFamily="50" charset="-128"/>
            </a:endParaRPr>
          </a:p>
          <a:p>
            <a:pPr marL="0" indent="0">
              <a:lnSpc>
                <a:spcPts val="3200"/>
              </a:lnSpc>
              <a:buNone/>
            </a:pPr>
            <a:endParaRPr lang="en-US" altLang="ja-JP" sz="28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225287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9</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graphicFrame>
        <p:nvGraphicFramePr>
          <p:cNvPr id="6" name="表 5"/>
          <p:cNvGraphicFramePr>
            <a:graphicFrameLocks noGrp="1"/>
          </p:cNvGraphicFramePr>
          <p:nvPr>
            <p:extLst>
              <p:ext uri="{D42A27DB-BD31-4B8C-83A1-F6EECF244321}">
                <p14:modId xmlns:p14="http://schemas.microsoft.com/office/powerpoint/2010/main" val="3969822713"/>
              </p:ext>
            </p:extLst>
          </p:nvPr>
        </p:nvGraphicFramePr>
        <p:xfrm>
          <a:off x="682623" y="2556000"/>
          <a:ext cx="13754100" cy="7560000"/>
        </p:xfrm>
        <a:graphic>
          <a:graphicData uri="http://schemas.openxmlformats.org/drawingml/2006/table">
            <a:tbl>
              <a:tblPr firstRow="1" firstCol="1" bandRow="1">
                <a:tableStyleId>{5940675A-B579-460E-94D1-54222C63F5DA}</a:tableStyleId>
              </a:tblPr>
              <a:tblGrid>
                <a:gridCol w="593727">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gridCol w="10245723">
                  <a:extLst>
                    <a:ext uri="{9D8B030D-6E8A-4147-A177-3AD203B41FA5}">
                      <a16:colId xmlns:a16="http://schemas.microsoft.com/office/drawing/2014/main" val="20002"/>
                    </a:ext>
                  </a:extLst>
                </a:gridCol>
              </a:tblGrid>
              <a:tr h="513033">
                <a:tc gridSpan="2">
                  <a:txBody>
                    <a:bodyPr/>
                    <a:lstStyle/>
                    <a:p>
                      <a:pPr algn="just">
                        <a:spcAft>
                          <a:spcPts val="0"/>
                        </a:spcAft>
                      </a:pP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項目</a:t>
                      </a:r>
                      <a:endParaRPr lang="ja-JP" sz="20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216000" marT="0" marB="0" anchor="ctr">
                    <a:solidFill>
                      <a:srgbClr val="B6CAD5"/>
                    </a:solidFill>
                  </a:tcPr>
                </a:tc>
                <a:tc hMerge="1">
                  <a:txBody>
                    <a:bodyPr/>
                    <a:lstStyle/>
                    <a:p>
                      <a:pPr algn="just">
                        <a:spcAft>
                          <a:spcPts val="0"/>
                        </a:spcAft>
                      </a:pPr>
                      <a:endParaRPr lang="ja-JP" sz="1800" kern="100" dirty="0">
                        <a:effectLst/>
                        <a:latin typeface="+mj-ea"/>
                        <a:ea typeface="+mj-ea"/>
                        <a:cs typeface="Times New Roman" panose="02020603050405020304" pitchFamily="18" charset="0"/>
                      </a:endParaRPr>
                    </a:p>
                  </a:txBody>
                  <a:tcPr marL="180000" marR="174882" marT="0" marB="0" anchor="ctr">
                    <a:solidFill>
                      <a:schemeClr val="bg1">
                        <a:lumMod val="95000"/>
                      </a:schemeClr>
                    </a:solidFill>
                  </a:tcPr>
                </a:tc>
                <a:tc>
                  <a:txBody>
                    <a:bodyPr/>
                    <a:lstStyle/>
                    <a:p>
                      <a:pPr algn="just">
                        <a:spcAft>
                          <a:spcPts val="0"/>
                        </a:spcAft>
                      </a:pP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主な内容</a:t>
                      </a:r>
                      <a:endParaRPr lang="ja-JP" sz="20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216000" marT="0" marB="0" anchor="ctr">
                    <a:solidFill>
                      <a:srgbClr val="B6CAD5"/>
                    </a:solidFill>
                  </a:tcPr>
                </a:tc>
                <a:extLst>
                  <a:ext uri="{0D108BD9-81ED-4DB2-BD59-A6C34878D82A}">
                    <a16:rowId xmlns:a16="http://schemas.microsoft.com/office/drawing/2014/main" val="10000"/>
                  </a:ext>
                </a:extLst>
              </a:tr>
              <a:tr h="4156919">
                <a:tc>
                  <a:txBody>
                    <a:bodyPr/>
                    <a:lstStyle/>
                    <a:p>
                      <a:pPr algn="ctr">
                        <a:spcAft>
                          <a:spcPts val="0"/>
                        </a:spcAft>
                      </a:pPr>
                      <a:r>
                        <a:rPr lang="en-US" alt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7</a:t>
                      </a:r>
                    </a:p>
                  </a:txBody>
                  <a:tcPr marL="68580" marR="216000" marT="0" marB="0" anchor="ctr">
                    <a:solidFill>
                      <a:srgbClr val="B6CAD5">
                        <a:alpha val="60000"/>
                      </a:srgbClr>
                    </a:solidFill>
                  </a:tcPr>
                </a:tc>
                <a:tc>
                  <a:txBody>
                    <a:bodyPr/>
                    <a:lstStyle/>
                    <a:p>
                      <a:pPr marL="216000" marR="140335" indent="-457200" algn="just" defTabSz="657959" rtl="0" eaLnBrk="1" latinLnBrk="0" hangingPunct="1">
                        <a:spcAft>
                          <a:spcPts val="0"/>
                        </a:spcAft>
                      </a:pPr>
                      <a:r>
                        <a:rPr kumimoji="1" lang="ja-JP" altLang="en-US"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周辺開発との連携</a:t>
                      </a:r>
                      <a:endParaRPr kumimoji="1" lang="ja-JP"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216000" marT="0" marB="0" anchor="ctr">
                    <a:solidFill>
                      <a:srgbClr val="B6CAD5">
                        <a:alpha val="60000"/>
                      </a:srgbClr>
                    </a:solidFill>
                  </a:tcPr>
                </a:tc>
                <a:tc>
                  <a:txBody>
                    <a:bodyPr/>
                    <a:lstStyle/>
                    <a:p>
                      <a:pPr marL="360000" marR="140335" indent="-457200" algn="just">
                        <a:lnSpc>
                          <a:spcPts val="3000"/>
                        </a:lnSpc>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・大阪ヘルスケアパビリオンや（仮称）夢洲駅、夢洲第</a:t>
                      </a:r>
                      <a:r>
                        <a:rPr lang="en-US" altLang="ja-JP"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期開発等の周辺開発と連携した、動線計画や土地利用計画を想定</a:t>
                      </a:r>
                    </a:p>
                    <a:p>
                      <a:pPr marL="360000" marR="140335" indent="-457200" algn="just">
                        <a:lnSpc>
                          <a:spcPts val="3000"/>
                        </a:lnSpc>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・（仮称）夢洲駅及び夢洲第</a:t>
                      </a:r>
                      <a:r>
                        <a:rPr lang="en-US" altLang="ja-JP"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期区域等と連携（デッキ、地下通路等）した、動線計画</a:t>
                      </a:r>
                    </a:p>
                    <a:p>
                      <a:pPr marL="216000" marR="140335" indent="-457200" algn="just">
                        <a:lnSpc>
                          <a:spcPts val="3000"/>
                        </a:lnSpc>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・（仮称）夢洲駅を中心としたまちのつながり・自転車等の動線計画</a:t>
                      </a:r>
                      <a:endParaRPr lang="en-US" altLang="ja-JP" sz="24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216000" marR="140335" indent="-457200" algn="just">
                        <a:lnSpc>
                          <a:spcPts val="3000"/>
                        </a:lnSpc>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（パーソナルモビリティ等を含む）</a:t>
                      </a:r>
                      <a:endPar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216000" marR="140335" indent="-457200" algn="just">
                        <a:lnSpc>
                          <a:spcPts val="3000"/>
                        </a:lnSpc>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・エリアマネジメントの考え方</a:t>
                      </a:r>
                      <a:endParaRPr lang="en-US" altLang="ja-JP" sz="24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216000" marR="140335" indent="-457200" algn="just">
                        <a:lnSpc>
                          <a:spcPts val="3000"/>
                        </a:lnSpc>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（夢洲第１期区域等の周辺開発との連携等も含む）</a:t>
                      </a:r>
                    </a:p>
                    <a:p>
                      <a:pPr marL="216000" marR="140335" indent="-457200" algn="just">
                        <a:lnSpc>
                          <a:spcPts val="3000"/>
                        </a:lnSpc>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・将来的な夢洲第３期区域の開発を見通した連携等</a:t>
                      </a:r>
                    </a:p>
                  </a:txBody>
                  <a:tcPr marL="68580" marR="216000" marT="0" marB="0" anchor="ctr"/>
                </a:tc>
                <a:extLst>
                  <a:ext uri="{0D108BD9-81ED-4DB2-BD59-A6C34878D82A}">
                    <a16:rowId xmlns:a16="http://schemas.microsoft.com/office/drawing/2014/main" val="10001"/>
                  </a:ext>
                </a:extLst>
              </a:tr>
              <a:tr h="1266870">
                <a:tc>
                  <a:txBody>
                    <a:bodyPr/>
                    <a:lstStyle/>
                    <a:p>
                      <a:pPr algn="ctr">
                        <a:spcAft>
                          <a:spcPts val="0"/>
                        </a:spcAft>
                      </a:pPr>
                      <a:r>
                        <a:rPr lang="en-US" alt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8</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216000" marT="0" marB="0" anchor="ctr">
                    <a:solidFill>
                      <a:srgbClr val="B6CAD5">
                        <a:alpha val="60000"/>
                      </a:srgbClr>
                    </a:solidFill>
                  </a:tcPr>
                </a:tc>
                <a:tc>
                  <a:txBody>
                    <a:bodyPr/>
                    <a:lstStyle/>
                    <a:p>
                      <a:pPr marL="216000" marR="140335" indent="-457200" algn="just" defTabSz="657959" rtl="0" eaLnBrk="1" latinLnBrk="0" hangingPunct="1">
                        <a:spcAft>
                          <a:spcPts val="0"/>
                        </a:spcAft>
                      </a:pPr>
                      <a:r>
                        <a:rPr kumimoji="1" lang="ja-JP" altLang="en-US"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万博理念の継承</a:t>
                      </a:r>
                      <a:endParaRPr kumimoji="1" lang="ja-JP"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216000" marT="0" marB="0" anchor="ctr">
                    <a:solidFill>
                      <a:srgbClr val="B6CAD5">
                        <a:alpha val="60000"/>
                      </a:srgbClr>
                    </a:solidFill>
                  </a:tcPr>
                </a:tc>
                <a:tc>
                  <a:txBody>
                    <a:bodyPr/>
                    <a:lstStyle/>
                    <a:p>
                      <a:pPr marL="324000" marR="140335" indent="-457200" algn="just" defTabSz="657959" rtl="0" eaLnBrk="1" latinLnBrk="0" hangingPunct="1">
                        <a:spcAft>
                          <a:spcPts val="0"/>
                        </a:spcAft>
                      </a:pPr>
                      <a:r>
                        <a:rPr kumimoji="1" lang="ja-JP" altLang="en-US"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・万博の理念を継承するソフト・ハードレガシーの活用可能性や方法、活用条件</a:t>
                      </a:r>
                      <a:endParaRPr kumimoji="1" lang="ja-JP"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216000" marT="0" marB="0" anchor="ctr"/>
                </a:tc>
                <a:extLst>
                  <a:ext uri="{0D108BD9-81ED-4DB2-BD59-A6C34878D82A}">
                    <a16:rowId xmlns:a16="http://schemas.microsoft.com/office/drawing/2014/main" val="10002"/>
                  </a:ext>
                </a:extLst>
              </a:tr>
              <a:tr h="1623178">
                <a:tc>
                  <a:txBody>
                    <a:bodyPr/>
                    <a:lstStyle/>
                    <a:p>
                      <a:pPr algn="ctr">
                        <a:spcAft>
                          <a:spcPts val="0"/>
                        </a:spcAft>
                      </a:pPr>
                      <a:r>
                        <a:rPr lang="en-US" alt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9</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216000" marT="0" marB="0" anchor="ctr">
                    <a:solidFill>
                      <a:srgbClr val="B6CAD5">
                        <a:alpha val="60000"/>
                      </a:srgbClr>
                    </a:solidFill>
                  </a:tcPr>
                </a:tc>
                <a:tc>
                  <a:txBody>
                    <a:bodyPr/>
                    <a:lstStyle/>
                    <a:p>
                      <a:pPr marR="140335" algn="just">
                        <a:spcAft>
                          <a:spcPts val="0"/>
                        </a:spcAft>
                      </a:pPr>
                      <a:r>
                        <a:rPr lang="ja-JP" altLang="en-US"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スマートな</a:t>
                      </a:r>
                      <a:endParaRPr lang="en-US" alt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R="140335" algn="just">
                        <a:spcAft>
                          <a:spcPts val="0"/>
                        </a:spcAft>
                      </a:pPr>
                      <a:r>
                        <a:rPr lang="ja-JP" altLang="en-US"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まちづくり等</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216000" marT="0" marB="0" anchor="ctr">
                    <a:solidFill>
                      <a:srgbClr val="B6CAD5">
                        <a:alpha val="60000"/>
                      </a:srgbClr>
                    </a:solidFill>
                  </a:tcPr>
                </a:tc>
                <a:tc>
                  <a:txBody>
                    <a:bodyPr/>
                    <a:lstStyle/>
                    <a:p>
                      <a:pPr marL="216000" marR="140335" indent="-457200" algn="just" defTabSz="657959" rtl="0" eaLnBrk="1" latinLnBrk="0" hangingPunct="1">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・夢洲におけるスマートなまちづくりの考え方</a:t>
                      </a:r>
                    </a:p>
                    <a:p>
                      <a:pPr marL="324000" marR="140335" indent="-457200" algn="just" defTabSz="657959" rtl="0" eaLnBrk="1" latinLnBrk="0" hangingPunct="1">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・スーパーシティ構想を踏まえた夢洲コンストラクションの将来的な活用等</a:t>
                      </a:r>
                    </a:p>
                  </a:txBody>
                  <a:tcPr marL="68580" marR="216000" marT="0" marB="0" anchor="ctr"/>
                </a:tc>
                <a:extLst>
                  <a:ext uri="{0D108BD9-81ED-4DB2-BD59-A6C34878D82A}">
                    <a16:rowId xmlns:a16="http://schemas.microsoft.com/office/drawing/2014/main" val="10003"/>
                  </a:ext>
                </a:extLst>
              </a:tr>
            </a:tbl>
          </a:graphicData>
        </a:graphic>
      </p:graphicFrame>
      <p:sp>
        <p:nvSpPr>
          <p:cNvPr id="9"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サウンディングの内容</a:t>
            </a:r>
          </a:p>
        </p:txBody>
      </p:sp>
      <p:sp>
        <p:nvSpPr>
          <p:cNvPr id="10" name="正方形/長方形 9">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1" name="正方形/長方形 10"/>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8" name="テキスト ボックス 7"/>
          <p:cNvSpPr txBox="1"/>
          <p:nvPr/>
        </p:nvSpPr>
        <p:spPr>
          <a:xfrm>
            <a:off x="699945" y="2119624"/>
            <a:ext cx="3733800" cy="400110"/>
          </a:xfrm>
          <a:prstGeom prst="rect">
            <a:avLst/>
          </a:prstGeom>
          <a:noFill/>
        </p:spPr>
        <p:txBody>
          <a:bodyPr wrap="square" rtlCol="0">
            <a:spAutoFit/>
          </a:bodyPr>
          <a:lstStyle/>
          <a:p>
            <a:pPr lvl="0"/>
            <a:r>
              <a:rPr lang="ja-JP" altLang="ja-JP" sz="2000" b="1" dirty="0">
                <a:solidFill>
                  <a:prstClr val="black"/>
                </a:solidFill>
                <a:latin typeface="游ゴシック" panose="020B0400000000000000" pitchFamily="50" charset="-128"/>
                <a:ea typeface="游ゴシック" panose="020B0400000000000000" pitchFamily="50" charset="-128"/>
              </a:rPr>
              <a:t>サウンディング</a:t>
            </a:r>
            <a:r>
              <a:rPr lang="ja-JP" altLang="en-US" sz="2000" b="1" dirty="0">
                <a:solidFill>
                  <a:prstClr val="black"/>
                </a:solidFill>
                <a:latin typeface="游ゴシック" panose="020B0400000000000000" pitchFamily="50" charset="-128"/>
                <a:ea typeface="游ゴシック" panose="020B0400000000000000" pitchFamily="50" charset="-128"/>
              </a:rPr>
              <a:t>項目</a:t>
            </a:r>
            <a:endParaRPr lang="ja-JP" altLang="ja-JP" sz="2000" b="1" dirty="0">
              <a:solidFill>
                <a:prstClr val="black"/>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440627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10</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graphicFrame>
        <p:nvGraphicFramePr>
          <p:cNvPr id="6" name="表 5"/>
          <p:cNvGraphicFramePr>
            <a:graphicFrameLocks noGrp="1"/>
          </p:cNvGraphicFramePr>
          <p:nvPr>
            <p:extLst>
              <p:ext uri="{D42A27DB-BD31-4B8C-83A1-F6EECF244321}">
                <p14:modId xmlns:p14="http://schemas.microsoft.com/office/powerpoint/2010/main" val="816087188"/>
              </p:ext>
            </p:extLst>
          </p:nvPr>
        </p:nvGraphicFramePr>
        <p:xfrm>
          <a:off x="682623" y="2556000"/>
          <a:ext cx="13754100" cy="6477065"/>
        </p:xfrm>
        <a:graphic>
          <a:graphicData uri="http://schemas.openxmlformats.org/drawingml/2006/table">
            <a:tbl>
              <a:tblPr firstRow="1" firstCol="1" bandRow="1">
                <a:tableStyleId>{5940675A-B579-460E-94D1-54222C63F5DA}</a:tableStyleId>
              </a:tblPr>
              <a:tblGrid>
                <a:gridCol w="593727">
                  <a:extLst>
                    <a:ext uri="{9D8B030D-6E8A-4147-A177-3AD203B41FA5}">
                      <a16:colId xmlns:a16="http://schemas.microsoft.com/office/drawing/2014/main" val="20000"/>
                    </a:ext>
                  </a:extLst>
                </a:gridCol>
                <a:gridCol w="2845707">
                  <a:extLst>
                    <a:ext uri="{9D8B030D-6E8A-4147-A177-3AD203B41FA5}">
                      <a16:colId xmlns:a16="http://schemas.microsoft.com/office/drawing/2014/main" val="20001"/>
                    </a:ext>
                  </a:extLst>
                </a:gridCol>
                <a:gridCol w="10314666">
                  <a:extLst>
                    <a:ext uri="{9D8B030D-6E8A-4147-A177-3AD203B41FA5}">
                      <a16:colId xmlns:a16="http://schemas.microsoft.com/office/drawing/2014/main" val="20002"/>
                    </a:ext>
                  </a:extLst>
                </a:gridCol>
              </a:tblGrid>
              <a:tr h="541658">
                <a:tc gridSpan="2">
                  <a:txBody>
                    <a:bodyPr/>
                    <a:lstStyle/>
                    <a:p>
                      <a:pPr algn="just">
                        <a:spcAft>
                          <a:spcPts val="0"/>
                        </a:spcAft>
                      </a:pP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項目</a:t>
                      </a:r>
                      <a:endParaRPr lang="ja-JP" sz="20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108000" marT="0" marB="0" anchor="ctr">
                    <a:solidFill>
                      <a:srgbClr val="B6CAD5"/>
                    </a:solidFill>
                  </a:tcPr>
                </a:tc>
                <a:tc hMerge="1">
                  <a:txBody>
                    <a:bodyPr/>
                    <a:lstStyle/>
                    <a:p>
                      <a:pPr algn="just">
                        <a:spcAft>
                          <a:spcPts val="0"/>
                        </a:spcAft>
                      </a:pPr>
                      <a:endParaRPr lang="ja-JP" sz="1800" kern="100" dirty="0">
                        <a:effectLst/>
                        <a:latin typeface="+mj-ea"/>
                        <a:ea typeface="+mj-ea"/>
                        <a:cs typeface="Times New Roman" panose="02020603050405020304" pitchFamily="18" charset="0"/>
                      </a:endParaRPr>
                    </a:p>
                  </a:txBody>
                  <a:tcPr marL="180000" marR="174882" marT="0" marB="0" anchor="ctr">
                    <a:solidFill>
                      <a:schemeClr val="bg1">
                        <a:lumMod val="95000"/>
                      </a:schemeClr>
                    </a:solidFill>
                  </a:tcPr>
                </a:tc>
                <a:tc>
                  <a:txBody>
                    <a:bodyPr/>
                    <a:lstStyle/>
                    <a:p>
                      <a:pPr algn="just">
                        <a:spcAft>
                          <a:spcPts val="0"/>
                        </a:spcAft>
                      </a:pP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主な内容</a:t>
                      </a:r>
                      <a:endParaRPr lang="ja-JP" sz="20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108000" marT="0" marB="0" anchor="ctr">
                    <a:solidFill>
                      <a:srgbClr val="B6CAD5"/>
                    </a:solidFill>
                  </a:tcPr>
                </a:tc>
                <a:extLst>
                  <a:ext uri="{0D108BD9-81ED-4DB2-BD59-A6C34878D82A}">
                    <a16:rowId xmlns:a16="http://schemas.microsoft.com/office/drawing/2014/main" val="10000"/>
                  </a:ext>
                </a:extLst>
              </a:tr>
              <a:tr h="1713744">
                <a:tc>
                  <a:txBody>
                    <a:bodyPr/>
                    <a:lstStyle/>
                    <a:p>
                      <a:pPr algn="ctr">
                        <a:spcAft>
                          <a:spcPts val="0"/>
                        </a:spcAft>
                      </a:pPr>
                      <a:r>
                        <a:rPr lang="en-US" alt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10</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108000" marT="0" marB="0" anchor="ctr">
                    <a:solidFill>
                      <a:srgbClr val="B6CAD5">
                        <a:alpha val="60000"/>
                      </a:srgbClr>
                    </a:solidFill>
                  </a:tcPr>
                </a:tc>
                <a:tc>
                  <a:txBody>
                    <a:bodyPr/>
                    <a:lstStyle/>
                    <a:p>
                      <a:pPr marL="0" marR="140335" algn="just" defTabSz="657959" rtl="0" eaLnBrk="1" latinLnBrk="0" hangingPunct="1">
                        <a:spcAft>
                          <a:spcPts val="0"/>
                        </a:spcAft>
                      </a:pPr>
                      <a:r>
                        <a:rPr kumimoji="1" lang="ja-JP" altLang="en-US"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開発スケジュール</a:t>
                      </a:r>
                      <a:endParaRPr kumimoji="1" lang="ja-JP"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108000" marT="0" marB="0" anchor="ctr">
                    <a:solidFill>
                      <a:srgbClr val="B6CAD5">
                        <a:alpha val="60000"/>
                      </a:srgbClr>
                    </a:solidFill>
                  </a:tcPr>
                </a:tc>
                <a:tc>
                  <a:txBody>
                    <a:bodyPr/>
                    <a:lstStyle/>
                    <a:p>
                      <a:pPr marL="324000" marR="140335" indent="-457200" algn="just" defTabSz="657959" rtl="0" eaLnBrk="1" latinLnBrk="0" hangingPunct="1">
                        <a:spcAft>
                          <a:spcPts val="0"/>
                        </a:spcAft>
                      </a:pPr>
                      <a:r>
                        <a:rPr kumimoji="1" lang="ja-JP" altLang="en-US"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・夢洲第</a:t>
                      </a:r>
                      <a:r>
                        <a:rPr kumimoji="1" lang="en-US" altLang="ja-JP"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a:t>
                      </a:r>
                      <a:r>
                        <a:rPr kumimoji="1" lang="ja-JP" altLang="en-US"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期開発は万博開催後、早期の工事着手</a:t>
                      </a:r>
                      <a:r>
                        <a:rPr kumimoji="1" lang="ja-JP" altLang="en-US" sz="2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（万博施設の撤去中も含む）</a:t>
                      </a:r>
                      <a:r>
                        <a:rPr kumimoji="1" lang="ja-JP" altLang="en-US"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を想定</a:t>
                      </a:r>
                    </a:p>
                    <a:p>
                      <a:pPr marL="216000" marR="140335" indent="-457200" algn="just" defTabSz="657959" rtl="0" eaLnBrk="1" latinLnBrk="0" hangingPunct="1">
                        <a:spcAft>
                          <a:spcPts val="0"/>
                        </a:spcAft>
                      </a:pPr>
                      <a:r>
                        <a:rPr kumimoji="1" lang="ja-JP" altLang="en-US"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・全体工程、引渡し時期、開業スケジュール 等</a:t>
                      </a:r>
                    </a:p>
                  </a:txBody>
                  <a:tcPr marL="68580" marR="108000" marT="0" marB="0" anchor="ctr"/>
                </a:tc>
                <a:extLst>
                  <a:ext uri="{0D108BD9-81ED-4DB2-BD59-A6C34878D82A}">
                    <a16:rowId xmlns:a16="http://schemas.microsoft.com/office/drawing/2014/main" val="10001"/>
                  </a:ext>
                </a:extLst>
              </a:tr>
              <a:tr h="2173530">
                <a:tc>
                  <a:txBody>
                    <a:bodyPr/>
                    <a:lstStyle/>
                    <a:p>
                      <a:pPr algn="ctr">
                        <a:spcAft>
                          <a:spcPts val="0"/>
                        </a:spcAft>
                      </a:pPr>
                      <a:r>
                        <a:rPr lang="en-US" alt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11</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108000" marT="0" marB="0" anchor="ctr">
                    <a:solidFill>
                      <a:srgbClr val="B6CAD5">
                        <a:alpha val="60000"/>
                      </a:srgbClr>
                    </a:solidFill>
                  </a:tcPr>
                </a:tc>
                <a:tc>
                  <a:txBody>
                    <a:bodyPr/>
                    <a:lstStyle/>
                    <a:p>
                      <a:pPr algn="just">
                        <a:spcAft>
                          <a:spcPts val="0"/>
                        </a:spcAft>
                      </a:pPr>
                      <a:r>
                        <a:rPr lang="ja-JP" altLang="en-US"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土地の取扱い</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108000" marT="0" marB="0" anchor="ctr">
                    <a:solidFill>
                      <a:srgbClr val="B6CAD5">
                        <a:alpha val="60000"/>
                      </a:srgbClr>
                    </a:solidFill>
                  </a:tcPr>
                </a:tc>
                <a:tc>
                  <a:txBody>
                    <a:bodyPr/>
                    <a:lstStyle/>
                    <a:p>
                      <a:pPr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・土地の契約手法は売却または事業用定期借地を想定</a:t>
                      </a:r>
                      <a:endParaRPr lang="en-US" altLang="ja-JP" sz="24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324000"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土地契約条件</a:t>
                      </a: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（売却または賃貸、組み合わせも可）</a:t>
                      </a: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、特に賃借希望の場合の契約条件</a:t>
                      </a: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（契約期間等）</a:t>
                      </a:r>
                    </a:p>
                    <a:p>
                      <a:pPr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・その他土地にかかる契約条件等</a:t>
                      </a:r>
                    </a:p>
                  </a:txBody>
                  <a:tcPr marL="68580" marR="108000" marT="0" marB="0" anchor="ctr"/>
                </a:tc>
                <a:extLst>
                  <a:ext uri="{0D108BD9-81ED-4DB2-BD59-A6C34878D82A}">
                    <a16:rowId xmlns:a16="http://schemas.microsoft.com/office/drawing/2014/main" val="10002"/>
                  </a:ext>
                </a:extLst>
              </a:tr>
              <a:tr h="794174">
                <a:tc>
                  <a:txBody>
                    <a:bodyPr/>
                    <a:lstStyle/>
                    <a:p>
                      <a:pPr algn="ctr">
                        <a:spcAft>
                          <a:spcPts val="0"/>
                        </a:spcAft>
                      </a:pPr>
                      <a:r>
                        <a:rPr lang="en-US" alt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12</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108000" marT="0" marB="0" anchor="ctr">
                    <a:solidFill>
                      <a:srgbClr val="B6CAD5">
                        <a:alpha val="60000"/>
                      </a:srgbClr>
                    </a:solidFill>
                  </a:tcPr>
                </a:tc>
                <a:tc>
                  <a:txBody>
                    <a:bodyPr/>
                    <a:lstStyle/>
                    <a:p>
                      <a:pPr algn="just">
                        <a:spcAft>
                          <a:spcPts val="0"/>
                        </a:spcAft>
                      </a:pPr>
                      <a:r>
                        <a:rPr lang="ja-JP" altLang="en-US"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投資及び収支計画</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108000" marT="0" marB="0" anchor="ctr">
                    <a:solidFill>
                      <a:srgbClr val="B6CAD5">
                        <a:alpha val="60000"/>
                      </a:srgbClr>
                    </a:solidFill>
                  </a:tcPr>
                </a:tc>
                <a:tc>
                  <a:txBody>
                    <a:bodyPr/>
                    <a:lstStyle/>
                    <a:p>
                      <a:pPr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・特に賃借の場合は事業期間も含めた投資等</a:t>
                      </a:r>
                    </a:p>
                  </a:txBody>
                  <a:tcPr marL="68580" marR="108000" marT="0" marB="0" anchor="ctr"/>
                </a:tc>
                <a:extLst>
                  <a:ext uri="{0D108BD9-81ED-4DB2-BD59-A6C34878D82A}">
                    <a16:rowId xmlns:a16="http://schemas.microsoft.com/office/drawing/2014/main" val="10003"/>
                  </a:ext>
                </a:extLst>
              </a:tr>
              <a:tr h="1253959">
                <a:tc>
                  <a:txBody>
                    <a:bodyPr/>
                    <a:lstStyle/>
                    <a:p>
                      <a:pPr algn="ctr">
                        <a:spcAft>
                          <a:spcPts val="0"/>
                        </a:spcAft>
                      </a:pPr>
                      <a:r>
                        <a:rPr lang="en-US" alt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13</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108000" marT="0" marB="0" anchor="ctr">
                    <a:solidFill>
                      <a:srgbClr val="B6CAD5">
                        <a:alpha val="60000"/>
                      </a:srgbClr>
                    </a:solidFill>
                  </a:tcPr>
                </a:tc>
                <a:tc>
                  <a:txBody>
                    <a:bodyPr/>
                    <a:lstStyle/>
                    <a:p>
                      <a:pPr algn="just">
                        <a:spcAft>
                          <a:spcPts val="0"/>
                        </a:spcAft>
                      </a:pPr>
                      <a:r>
                        <a:rPr lang="ja-JP" altLang="en-US"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その他</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108000" marT="0" marB="0" anchor="ctr">
                    <a:solidFill>
                      <a:srgbClr val="B6CAD5">
                        <a:alpha val="60000"/>
                      </a:srgbClr>
                    </a:solidFill>
                  </a:tcPr>
                </a:tc>
                <a:tc>
                  <a:txBody>
                    <a:bodyPr/>
                    <a:lstStyle/>
                    <a:p>
                      <a:pPr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・その他開発条件に関する考え方　等</a:t>
                      </a:r>
                    </a:p>
                    <a:p>
                      <a:pPr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・想定事業の実現に必要な規制緩和項目等</a:t>
                      </a:r>
                    </a:p>
                  </a:txBody>
                  <a:tcPr marL="68580" marR="108000" marT="0" marB="0" anchor="ctr"/>
                </a:tc>
                <a:extLst>
                  <a:ext uri="{0D108BD9-81ED-4DB2-BD59-A6C34878D82A}">
                    <a16:rowId xmlns:a16="http://schemas.microsoft.com/office/drawing/2014/main" val="10004"/>
                  </a:ext>
                </a:extLst>
              </a:tr>
            </a:tbl>
          </a:graphicData>
        </a:graphic>
      </p:graphicFrame>
      <p:sp>
        <p:nvSpPr>
          <p:cNvPr id="9"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サウンディングの内容</a:t>
            </a:r>
          </a:p>
        </p:txBody>
      </p:sp>
      <p:sp>
        <p:nvSpPr>
          <p:cNvPr id="10" name="正方形/長方形 9">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1" name="正方形/長方形 10"/>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2" name="テキスト ボックス 11"/>
          <p:cNvSpPr txBox="1"/>
          <p:nvPr/>
        </p:nvSpPr>
        <p:spPr>
          <a:xfrm>
            <a:off x="699945" y="2110121"/>
            <a:ext cx="3733800" cy="400110"/>
          </a:xfrm>
          <a:prstGeom prst="rect">
            <a:avLst/>
          </a:prstGeom>
          <a:noFill/>
        </p:spPr>
        <p:txBody>
          <a:bodyPr wrap="square" rtlCol="0">
            <a:spAutoFit/>
          </a:bodyPr>
          <a:lstStyle/>
          <a:p>
            <a:pPr lvl="0"/>
            <a:r>
              <a:rPr lang="ja-JP" altLang="ja-JP" sz="2000" b="1" dirty="0">
                <a:solidFill>
                  <a:prstClr val="black"/>
                </a:solidFill>
                <a:latin typeface="游ゴシック" panose="020B0400000000000000" pitchFamily="50" charset="-128"/>
                <a:ea typeface="游ゴシック" panose="020B0400000000000000" pitchFamily="50" charset="-128"/>
              </a:rPr>
              <a:t>サウンディング</a:t>
            </a:r>
            <a:r>
              <a:rPr lang="ja-JP" altLang="en-US" sz="2000" b="1" dirty="0">
                <a:solidFill>
                  <a:prstClr val="black"/>
                </a:solidFill>
                <a:latin typeface="游ゴシック" panose="020B0400000000000000" pitchFamily="50" charset="-128"/>
                <a:ea typeface="游ゴシック" panose="020B0400000000000000" pitchFamily="50" charset="-128"/>
              </a:rPr>
              <a:t>項目</a:t>
            </a:r>
            <a:endParaRPr lang="ja-JP" altLang="ja-JP" sz="2000" b="1" dirty="0">
              <a:solidFill>
                <a:prstClr val="black"/>
              </a:solidFill>
              <a:latin typeface="游ゴシック" panose="020B0400000000000000" pitchFamily="50" charset="-128"/>
              <a:ea typeface="游ゴシック" panose="020B0400000000000000" pitchFamily="50" charset="-128"/>
            </a:endParaRPr>
          </a:p>
        </p:txBody>
      </p:sp>
      <p:sp>
        <p:nvSpPr>
          <p:cNvPr id="14" name="正方形/長方形 13"/>
          <p:cNvSpPr/>
          <p:nvPr/>
        </p:nvSpPr>
        <p:spPr>
          <a:xfrm>
            <a:off x="518399" y="9350850"/>
            <a:ext cx="13571674" cy="964367"/>
          </a:xfrm>
          <a:prstGeom prst="rect">
            <a:avLst/>
          </a:prstGeom>
        </p:spPr>
        <p:txBody>
          <a:bodyPr wrap="square">
            <a:spAutoFit/>
          </a:bodyPr>
          <a:lstStyle/>
          <a:p>
            <a:pPr marL="539750" lvl="0" indent="-323850">
              <a:lnSpc>
                <a:spcPts val="3400"/>
              </a:lnSpc>
            </a:pPr>
            <a:r>
              <a:rPr lang="ja-JP" altLang="en-US" sz="2800" b="1" dirty="0" smtClean="0">
                <a:latin typeface="游ゴシック" panose="020B0400000000000000" pitchFamily="50" charset="-128"/>
                <a:ea typeface="游ゴシック" panose="020B0400000000000000" pitchFamily="50" charset="-128"/>
              </a:rPr>
              <a:t>・サウンディング項目は詳細</a:t>
            </a:r>
            <a:r>
              <a:rPr lang="ja-JP" altLang="en-US" sz="2800" b="1" dirty="0">
                <a:latin typeface="游ゴシック" panose="020B0400000000000000" pitchFamily="50" charset="-128"/>
                <a:ea typeface="游ゴシック" panose="020B0400000000000000" pitchFamily="50" charset="-128"/>
              </a:rPr>
              <a:t>な記載が望ましいが、記載できない項目</a:t>
            </a:r>
            <a:r>
              <a:rPr lang="ja-JP" altLang="en-US" sz="2800" b="1" dirty="0" smtClean="0">
                <a:latin typeface="游ゴシック" panose="020B0400000000000000" pitchFamily="50" charset="-128"/>
                <a:ea typeface="游ゴシック" panose="020B0400000000000000" pitchFamily="50" charset="-128"/>
              </a:rPr>
              <a:t>・内容</a:t>
            </a:r>
            <a:r>
              <a:rPr lang="ja-JP" altLang="en-US" sz="2800" b="1" dirty="0">
                <a:latin typeface="游ゴシック" panose="020B0400000000000000" pitchFamily="50" charset="-128"/>
                <a:ea typeface="游ゴシック" panose="020B0400000000000000" pitchFamily="50" charset="-128"/>
              </a:rPr>
              <a:t>があっても構わない</a:t>
            </a:r>
          </a:p>
        </p:txBody>
      </p:sp>
    </p:spTree>
    <p:extLst>
      <p:ext uri="{BB962C8B-B14F-4D97-AF65-F5344CB8AC3E}">
        <p14:creationId xmlns:p14="http://schemas.microsoft.com/office/powerpoint/2010/main" val="2789421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99943" y="3802024"/>
            <a:ext cx="13736781" cy="5566808"/>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11</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5" name="テキスト ボックス 4"/>
          <p:cNvSpPr txBox="1"/>
          <p:nvPr/>
        </p:nvSpPr>
        <p:spPr>
          <a:xfrm>
            <a:off x="699945" y="4418492"/>
            <a:ext cx="13739956" cy="4452501"/>
          </a:xfrm>
          <a:prstGeom prst="rect">
            <a:avLst/>
          </a:prstGeom>
          <a:noFill/>
        </p:spPr>
        <p:txBody>
          <a:bodyPr wrap="square" rIns="360000" rtlCol="0">
            <a:spAutoFit/>
          </a:bodyPr>
          <a:lstStyle/>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本実施要領に記載された内容に関する質問の受付は下記のとおり。</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なお、これ以外による質問の受付は行わない。</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360000" lvl="0">
              <a:lnSpc>
                <a:spcPts val="3400"/>
              </a:lnSpc>
            </a:pP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①	 提出方法</a:t>
            </a:r>
          </a:p>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・「質問書」（様式２）に必要事項を記入のうえ、８．問い合わせ先①へ電子メールで送付</a:t>
            </a:r>
          </a:p>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・電子メールの件名「実施要領に関する質問（法人名）」</a:t>
            </a:r>
          </a:p>
          <a:p>
            <a:pPr marL="360000" lvl="0">
              <a:lnSpc>
                <a:spcPts val="3400"/>
              </a:lnSpc>
            </a:pP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② 受付期間 令和</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年</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2</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日（水）～</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2</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8</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日（水）午後５時まで</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360000" lvl="0">
              <a:lnSpc>
                <a:spcPts val="3400"/>
              </a:lnSpc>
            </a:pP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360000" lvl="0">
              <a:lnSpc>
                <a:spcPts val="3400"/>
              </a:lnSpc>
            </a:pP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サウンディングの手続き</a:t>
            </a:r>
          </a:p>
        </p:txBody>
      </p:sp>
      <p:sp>
        <p:nvSpPr>
          <p:cNvPr id="7" name="正方形/長方形 6">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9" name="正方形/長方形 8"/>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1" name="テキスト ボックス 10"/>
          <p:cNvSpPr txBox="1"/>
          <p:nvPr/>
        </p:nvSpPr>
        <p:spPr>
          <a:xfrm>
            <a:off x="699944" y="3122756"/>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（２）本実施要領に関する質問の受付</a:t>
            </a:r>
          </a:p>
        </p:txBody>
      </p:sp>
      <p:sp>
        <p:nvSpPr>
          <p:cNvPr id="12" name="テキスト ボックス 11"/>
          <p:cNvSpPr txBox="1"/>
          <p:nvPr/>
        </p:nvSpPr>
        <p:spPr>
          <a:xfrm>
            <a:off x="699944" y="1904338"/>
            <a:ext cx="13773293" cy="505075"/>
          </a:xfrm>
          <a:prstGeom prst="rect">
            <a:avLst/>
          </a:prstGeom>
          <a:noFill/>
        </p:spPr>
        <p:txBody>
          <a:bodyPr wrap="square" rtlCol="0">
            <a:spAutoFit/>
          </a:bodyPr>
          <a:lstStyle/>
          <a:p>
            <a:pPr lvl="0">
              <a:lnSpc>
                <a:spcPts val="3400"/>
              </a:lnSpc>
            </a:pPr>
            <a:r>
              <a:rPr lang="ja-JP" altLang="en-US" sz="2400" b="1" dirty="0" smtClean="0">
                <a:latin typeface="游ゴシック" panose="020B0400000000000000" pitchFamily="50" charset="-128"/>
                <a:ea typeface="游ゴシック" panose="020B0400000000000000" pitchFamily="50" charset="-128"/>
              </a:rPr>
              <a:t>（１）説明会の開催：本日</a:t>
            </a:r>
            <a:endParaRPr lang="ja-JP" altLang="en-US" sz="24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134971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99944" y="2792195"/>
            <a:ext cx="13736780" cy="5566808"/>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12</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5" name="テキスト ボックス 4"/>
          <p:cNvSpPr txBox="1"/>
          <p:nvPr/>
        </p:nvSpPr>
        <p:spPr>
          <a:xfrm>
            <a:off x="699944" y="3173858"/>
            <a:ext cx="13773293" cy="4888518"/>
          </a:xfrm>
          <a:prstGeom prst="rect">
            <a:avLst/>
          </a:prstGeom>
          <a:noFill/>
        </p:spPr>
        <p:txBody>
          <a:bodyPr wrap="square" rtlCol="0">
            <a:spAutoFit/>
          </a:bodyPr>
          <a:lstStyle/>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受け付けた質問に対する回答は、大阪府のホームページ等で公表</a:t>
            </a:r>
          </a:p>
          <a:p>
            <a:pPr marL="360000" lvl="0">
              <a:lnSpc>
                <a:spcPts val="3400"/>
              </a:lnSpc>
            </a:pP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① 公表日 　令和</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年</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2</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22</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日（水）予定</a:t>
            </a:r>
          </a:p>
          <a:p>
            <a:pPr marL="360000" lvl="0">
              <a:lnSpc>
                <a:spcPts val="3400"/>
              </a:lnSpc>
            </a:pP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② 公表ホームページＵＲＬ </a:t>
            </a:r>
          </a:p>
          <a:p>
            <a:pPr marL="360000" lvl="0">
              <a:lnSpc>
                <a:spcPts val="3400"/>
              </a:lnSpc>
            </a:pP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https://www.pref.osaka.lg.jp/daitoshimachi/yume-saki/2kims.html</a:t>
            </a:r>
          </a:p>
          <a:p>
            <a:pPr marL="360000" lvl="0">
              <a:lnSpc>
                <a:spcPts val="3400"/>
              </a:lnSpc>
            </a:pP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360000" lvl="0">
              <a:lnSpc>
                <a:spcPts val="3400"/>
              </a:lnSpc>
            </a:pP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③ </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留意事項</a:t>
            </a:r>
          </a:p>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・受け付けた質問に対する回答は、個別には行わない</a:t>
            </a:r>
          </a:p>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・質問を行った法人名は公表しない</a:t>
            </a:r>
          </a:p>
          <a:p>
            <a:pPr marL="360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本実施要領に関係のない事項等の質問に対しては回答は行わない</a:t>
            </a:r>
          </a:p>
        </p:txBody>
      </p:sp>
      <p:sp>
        <p:nvSpPr>
          <p:cNvPr id="6"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サウンディングの手続き</a:t>
            </a:r>
          </a:p>
        </p:txBody>
      </p:sp>
      <p:sp>
        <p:nvSpPr>
          <p:cNvPr id="7" name="正方形/長方形 6">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9" name="正方形/長方形 8"/>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0" name="テキスト ボックス 9"/>
          <p:cNvSpPr txBox="1"/>
          <p:nvPr/>
        </p:nvSpPr>
        <p:spPr>
          <a:xfrm>
            <a:off x="699944" y="2112927"/>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（３）本実施要領に関する質問に対する回答の公表</a:t>
            </a:r>
          </a:p>
        </p:txBody>
      </p:sp>
    </p:spTree>
    <p:extLst>
      <p:ext uri="{BB962C8B-B14F-4D97-AF65-F5344CB8AC3E}">
        <p14:creationId xmlns:p14="http://schemas.microsoft.com/office/powerpoint/2010/main" val="1412996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13</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7"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サウンディングの手続き</a:t>
            </a:r>
          </a:p>
        </p:txBody>
      </p:sp>
      <p:sp>
        <p:nvSpPr>
          <p:cNvPr id="9" name="正方形/長方形 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1" name="正方形/長方形 10"/>
          <p:cNvSpPr/>
          <p:nvPr/>
        </p:nvSpPr>
        <p:spPr>
          <a:xfrm>
            <a:off x="699944" y="2795659"/>
            <a:ext cx="13736782" cy="6876000"/>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99944" y="2116391"/>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（４）サウンディングへの参加申し込み</a:t>
            </a:r>
          </a:p>
        </p:txBody>
      </p:sp>
      <p:sp>
        <p:nvSpPr>
          <p:cNvPr id="14" name="テキスト ボックス 13"/>
          <p:cNvSpPr txBox="1"/>
          <p:nvPr/>
        </p:nvSpPr>
        <p:spPr>
          <a:xfrm>
            <a:off x="699944" y="2945094"/>
            <a:ext cx="13773293" cy="6609310"/>
          </a:xfrm>
          <a:prstGeom prst="rect">
            <a:avLst/>
          </a:prstGeom>
          <a:noFill/>
        </p:spPr>
        <p:txBody>
          <a:bodyPr wrap="square" rIns="180000" rtlCol="0">
            <a:spAutoFit/>
          </a:bodyPr>
          <a:lstStyle/>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サウンディングへの参加を希望される法人または法人グループは、</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「夢洲第</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2</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期区域のまちづくりに向けたサウンディング型市場調査　参加申込書」（様式３）に</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必要事項を記入し、提出</a:t>
            </a:r>
          </a:p>
          <a:p>
            <a:pPr marL="216000" lvl="0">
              <a:lnSpc>
                <a:spcPts val="3400"/>
              </a:lnSpc>
            </a:pPr>
            <a:r>
              <a:rPr lang="ja-JP" altLang="en-US" sz="2000" b="1" dirty="0">
                <a:solidFill>
                  <a:schemeClr val="bg2">
                    <a:lumMod val="25000"/>
                  </a:schemeClr>
                </a:solidFill>
                <a:latin typeface="游ゴシック" panose="020B0400000000000000" pitchFamily="50" charset="-128"/>
                <a:ea typeface="游ゴシック" panose="020B0400000000000000" pitchFamily="50" charset="-128"/>
              </a:rPr>
              <a:t>守秘義務対象資料の提供を希望する場合は、「守秘義務対象資料の開示に関する誓約書」（様式４）もあわせて提出</a:t>
            </a:r>
          </a:p>
          <a:p>
            <a:pPr marL="216000" lvl="0">
              <a:lnSpc>
                <a:spcPts val="3400"/>
              </a:lnSpc>
            </a:pP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① 参加申込書等提出方法</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提出にあたっては８．問い合わせ先①の連絡先にあらかじめ電話連絡のうえ、</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参加申込書及び誓約書を持参</a:t>
            </a:r>
          </a:p>
          <a:p>
            <a:pPr marL="216000" lvl="0">
              <a:lnSpc>
                <a:spcPts val="3400"/>
              </a:lnSpc>
            </a:pPr>
            <a:endParaRPr lang="ja-JP" altLang="en-US"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② 受付日時</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令和</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年</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2</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日（水）～</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2</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24</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日（金）午前</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10</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時～午後５時</a:t>
            </a:r>
          </a:p>
          <a:p>
            <a:pPr marL="216000" lvl="0">
              <a:lnSpc>
                <a:spcPts val="3400"/>
              </a:lnSpc>
            </a:pPr>
            <a:endParaRPr lang="ja-JP" altLang="en-US"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③ 提出書類、提出部数</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・参加申込書（様式３）　１部</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・誓約書（様式４）　　　１部　</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どちらも押印が必要のため留意</a:t>
            </a:r>
          </a:p>
        </p:txBody>
      </p:sp>
    </p:spTree>
    <p:extLst>
      <p:ext uri="{BB962C8B-B14F-4D97-AF65-F5344CB8AC3E}">
        <p14:creationId xmlns:p14="http://schemas.microsoft.com/office/powerpoint/2010/main" val="825007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14</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7"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サウンディングの手続き</a:t>
            </a:r>
          </a:p>
        </p:txBody>
      </p:sp>
      <p:sp>
        <p:nvSpPr>
          <p:cNvPr id="9" name="正方形/長方形 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1" name="テキスト ボックス 10"/>
          <p:cNvSpPr txBox="1"/>
          <p:nvPr/>
        </p:nvSpPr>
        <p:spPr>
          <a:xfrm>
            <a:off x="699944" y="2120265"/>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（５）提案書等の提出</a:t>
            </a:r>
          </a:p>
        </p:txBody>
      </p:sp>
      <p:sp>
        <p:nvSpPr>
          <p:cNvPr id="12" name="正方形/長方形 11"/>
          <p:cNvSpPr/>
          <p:nvPr/>
        </p:nvSpPr>
        <p:spPr>
          <a:xfrm>
            <a:off x="699944" y="2799533"/>
            <a:ext cx="13767731" cy="6670734"/>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9944" y="2948968"/>
            <a:ext cx="13773293" cy="6196568"/>
          </a:xfrm>
          <a:prstGeom prst="rect">
            <a:avLst/>
          </a:prstGeom>
          <a:noFill/>
        </p:spPr>
        <p:txBody>
          <a:bodyPr wrap="square" rIns="180000" rtlCol="0">
            <a:spAutoFit/>
          </a:bodyPr>
          <a:lstStyle/>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ヒアリングの実施に際し、「４．（３）サウンディング項目」についての意見・考え等を</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記載した提案書を提出</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・必要に応じて、補足資料（イメージパース、配置図等）も提出</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・提案書に使用する言語は日本語</a:t>
            </a:r>
          </a:p>
          <a:p>
            <a:pPr marL="216000" lvl="0">
              <a:lnSpc>
                <a:spcPts val="3400"/>
              </a:lnSpc>
            </a:pPr>
            <a:endParaRPr lang="ja-JP" altLang="en-US"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①　提案書提出方法</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・提出にあたっては８．問い合わせ先①の連絡先にあらかじめに電話連絡のうえ、</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「提案書（様式自由）」を送付又は持参</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・提案書の提出とあわせて、ヒアリング実施希望者は「エントリーシート」（様式５）を</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メール送付</a:t>
            </a:r>
          </a:p>
          <a:p>
            <a:pPr marL="216000" lvl="0">
              <a:lnSpc>
                <a:spcPts val="3400"/>
              </a:lnSpc>
            </a:pPr>
            <a:endParaRPr lang="ja-JP" altLang="en-US"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②　受付日時</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令和</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年４月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18</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日（火）～</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10</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日（水）午前</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10</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時～午後５時</a:t>
            </a:r>
          </a:p>
          <a:p>
            <a:pPr marL="216000" lvl="0">
              <a:lnSpc>
                <a:spcPts val="3400"/>
              </a:lnSpc>
            </a:pPr>
            <a:r>
              <a:rPr lang="ja-JP" altLang="en-US" sz="2400" b="1" dirty="0" smtClean="0">
                <a:solidFill>
                  <a:schemeClr val="bg2">
                    <a:lumMod val="25000"/>
                  </a:schemeClr>
                </a:solidFill>
                <a:latin typeface="游ゴシック" panose="020B0400000000000000" pitchFamily="50" charset="-128"/>
                <a:ea typeface="游ゴシック" panose="020B0400000000000000" pitchFamily="50" charset="-128"/>
              </a:rPr>
              <a:t>　</a:t>
            </a:r>
            <a:r>
              <a:rPr lang="en-US" altLang="ja-JP" sz="2400" b="1" dirty="0" smtClean="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dirty="0" smtClean="0">
                <a:solidFill>
                  <a:schemeClr val="bg2">
                    <a:lumMod val="25000"/>
                  </a:schemeClr>
                </a:solidFill>
                <a:latin typeface="游ゴシック" panose="020B0400000000000000" pitchFamily="50" charset="-128"/>
                <a:ea typeface="游ゴシック" panose="020B0400000000000000" pitchFamily="50" charset="-128"/>
              </a:rPr>
              <a:t>送付</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の場合は、令和</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年</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10</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日（水）必着</a:t>
            </a:r>
          </a:p>
        </p:txBody>
      </p:sp>
    </p:spTree>
    <p:extLst>
      <p:ext uri="{BB962C8B-B14F-4D97-AF65-F5344CB8AC3E}">
        <p14:creationId xmlns:p14="http://schemas.microsoft.com/office/powerpoint/2010/main" val="3267226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15</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7"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サウンディングの手続き</a:t>
            </a:r>
          </a:p>
        </p:txBody>
      </p:sp>
      <p:sp>
        <p:nvSpPr>
          <p:cNvPr id="9" name="正方形/長方形 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1" name="テキスト ボックス 10"/>
          <p:cNvSpPr txBox="1"/>
          <p:nvPr/>
        </p:nvSpPr>
        <p:spPr>
          <a:xfrm>
            <a:off x="699944" y="2117300"/>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（５）提案書等の提出</a:t>
            </a:r>
          </a:p>
        </p:txBody>
      </p:sp>
      <p:sp>
        <p:nvSpPr>
          <p:cNvPr id="12" name="正方形/長方形 11"/>
          <p:cNvSpPr/>
          <p:nvPr/>
        </p:nvSpPr>
        <p:spPr>
          <a:xfrm>
            <a:off x="699944" y="2796568"/>
            <a:ext cx="13736780" cy="5047122"/>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9944" y="2946003"/>
            <a:ext cx="13773293" cy="4452501"/>
          </a:xfrm>
          <a:prstGeom prst="rect">
            <a:avLst/>
          </a:prstGeom>
          <a:noFill/>
        </p:spPr>
        <p:txBody>
          <a:bodyPr wrap="square" rIns="180000" rtlCol="0">
            <a:spAutoFit/>
          </a:bodyPr>
          <a:lstStyle/>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③提出書類、提出部数</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・様式自由 「提案書」及び「提案の概要」 ５部、</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DVD-R</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等　</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2</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部</a:t>
            </a:r>
          </a:p>
          <a:p>
            <a:pPr marL="216000" lvl="0">
              <a:lnSpc>
                <a:spcPts val="3400"/>
              </a:lnSpc>
            </a:pPr>
            <a:endParaRPr lang="ja-JP" altLang="en-US"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④「提案書」の作成方法</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・「提案書」の様式は問わない。なお、提案の概要について、</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枚（</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A3</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様式、片面）に</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まとめて提出すること</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・提案書を</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PDF</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データに加工の上、</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DVD-R</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等で提出すること</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・提案の概要、提案を実現するための事業条件等について自由に提案すること</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・「４．（３）サウンディング項目」を踏まえ、</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詳細な記載が望ましいが、記載できない項目・</a:t>
            </a:r>
            <a:endParaRPr lang="en-US" altLang="ja-JP" sz="2400" b="1" u="sng"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内容があっても構わない</a:t>
            </a:r>
          </a:p>
        </p:txBody>
      </p:sp>
    </p:spTree>
    <p:extLst>
      <p:ext uri="{BB962C8B-B14F-4D97-AF65-F5344CB8AC3E}">
        <p14:creationId xmlns:p14="http://schemas.microsoft.com/office/powerpoint/2010/main" val="13810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16</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7"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サウンディングの手続き</a:t>
            </a:r>
          </a:p>
        </p:txBody>
      </p:sp>
      <p:sp>
        <p:nvSpPr>
          <p:cNvPr id="9" name="正方形/長方形 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1" name="テキスト ボックス 10"/>
          <p:cNvSpPr txBox="1"/>
          <p:nvPr/>
        </p:nvSpPr>
        <p:spPr>
          <a:xfrm>
            <a:off x="699944" y="2116164"/>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（６）ヒアリングの実施申し込み</a:t>
            </a:r>
          </a:p>
        </p:txBody>
      </p:sp>
      <p:sp>
        <p:nvSpPr>
          <p:cNvPr id="12" name="正方形/長方形 11"/>
          <p:cNvSpPr/>
          <p:nvPr/>
        </p:nvSpPr>
        <p:spPr>
          <a:xfrm>
            <a:off x="699944" y="2795432"/>
            <a:ext cx="13736780" cy="4349798"/>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9945" y="2944867"/>
            <a:ext cx="13538570" cy="3993209"/>
          </a:xfrm>
          <a:prstGeom prst="rect">
            <a:avLst/>
          </a:prstGeom>
          <a:noFill/>
        </p:spPr>
        <p:txBody>
          <a:bodyPr wrap="square" rIns="180000" rtlCol="0">
            <a:spAutoFit/>
          </a:bodyPr>
          <a:lstStyle/>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提案書の提出とあわせて、ヒアリング実施希望者は、「エントリーシート」（様式５）に</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必要事項を記入後、件名を</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ヒアリング実施申込</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として、申込先へメール送付</a:t>
            </a:r>
          </a:p>
          <a:p>
            <a:pPr marL="216000" lvl="0">
              <a:lnSpc>
                <a:spcPts val="3400"/>
              </a:lnSpc>
            </a:pPr>
            <a:endParaRPr lang="ja-JP" altLang="en-US"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①　申込受付期間</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令和</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年</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4</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18</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日（火）～</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10</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日（水）午前</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10</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時～午後５時</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提案書の提出とあわせてメール送付</a:t>
            </a:r>
          </a:p>
          <a:p>
            <a:pPr marL="216000" lvl="0">
              <a:lnSpc>
                <a:spcPts val="3400"/>
              </a:lnSpc>
            </a:pPr>
            <a:endParaRPr lang="ja-JP" altLang="en-US"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②　申込先</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（８．問い合わせ先①のとおり）</a:t>
            </a:r>
          </a:p>
        </p:txBody>
      </p:sp>
      <p:sp>
        <p:nvSpPr>
          <p:cNvPr id="15" name="テキスト ボックス 14"/>
          <p:cNvSpPr txBox="1"/>
          <p:nvPr/>
        </p:nvSpPr>
        <p:spPr>
          <a:xfrm>
            <a:off x="699944" y="7317609"/>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（７）ヒアリングの日時及び場所の連絡</a:t>
            </a:r>
          </a:p>
        </p:txBody>
      </p:sp>
      <p:sp>
        <p:nvSpPr>
          <p:cNvPr id="16" name="正方形/長方形 15"/>
          <p:cNvSpPr/>
          <p:nvPr/>
        </p:nvSpPr>
        <p:spPr>
          <a:xfrm>
            <a:off x="699944" y="7996877"/>
            <a:ext cx="13736781" cy="1332705"/>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99945" y="8146312"/>
            <a:ext cx="13538570" cy="941091"/>
          </a:xfrm>
          <a:prstGeom prst="rect">
            <a:avLst/>
          </a:prstGeom>
          <a:noFill/>
        </p:spPr>
        <p:txBody>
          <a:bodyPr wrap="square" rIns="180000" rtlCol="0">
            <a:spAutoFit/>
          </a:bodyPr>
          <a:lstStyle/>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ヒアリングの実施申込をいただいた担当者あてに、ヒアリング日時及び場所を電子メールにて連絡（ご希望に沿えない場合もあり）</a:t>
            </a:r>
          </a:p>
        </p:txBody>
      </p:sp>
    </p:spTree>
    <p:extLst>
      <p:ext uri="{BB962C8B-B14F-4D97-AF65-F5344CB8AC3E}">
        <p14:creationId xmlns:p14="http://schemas.microsoft.com/office/powerpoint/2010/main" val="3269839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17</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7"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サウンディングの手続き</a:t>
            </a:r>
          </a:p>
        </p:txBody>
      </p:sp>
      <p:sp>
        <p:nvSpPr>
          <p:cNvPr id="9" name="正方形/長方形 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1" name="テキスト ボックス 10"/>
          <p:cNvSpPr txBox="1"/>
          <p:nvPr/>
        </p:nvSpPr>
        <p:spPr>
          <a:xfrm>
            <a:off x="699944" y="2119177"/>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（８）ヒアリングの実施</a:t>
            </a:r>
          </a:p>
        </p:txBody>
      </p:sp>
      <p:sp>
        <p:nvSpPr>
          <p:cNvPr id="12" name="正方形/長方形 11"/>
          <p:cNvSpPr/>
          <p:nvPr/>
        </p:nvSpPr>
        <p:spPr>
          <a:xfrm>
            <a:off x="699944" y="2798445"/>
            <a:ext cx="13736780" cy="6534150"/>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9945" y="2947880"/>
            <a:ext cx="13538570" cy="5737276"/>
          </a:xfrm>
          <a:prstGeom prst="rect">
            <a:avLst/>
          </a:prstGeom>
          <a:noFill/>
        </p:spPr>
        <p:txBody>
          <a:bodyPr wrap="square" rIns="180000" rtlCol="0">
            <a:spAutoFit/>
          </a:bodyPr>
          <a:lstStyle/>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①　実施期間（予定）</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令和</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年</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17</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水</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7</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月</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6</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木</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午前</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10</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時～午後</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5</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時 </a:t>
            </a:r>
          </a:p>
          <a:p>
            <a:pPr marL="216000" lvl="0">
              <a:lnSpc>
                <a:spcPts val="3400"/>
              </a:lnSpc>
            </a:pPr>
            <a:endParaRPr lang="ja-JP" altLang="en-US"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②　所要時間 </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１時間程度を予定</a:t>
            </a:r>
          </a:p>
          <a:p>
            <a:pPr marL="216000" lvl="0">
              <a:lnSpc>
                <a:spcPts val="3400"/>
              </a:lnSpc>
            </a:pPr>
            <a:endParaRPr lang="ja-JP" altLang="en-US"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③　場所</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大阪府咲洲庁舎の会議室等を予定（詳細はヒアリング対象の参加事業者に、個別に連絡）</a:t>
            </a:r>
          </a:p>
          <a:p>
            <a:pPr marL="216000" lvl="0">
              <a:lnSpc>
                <a:spcPts val="3400"/>
              </a:lnSpc>
            </a:pPr>
            <a:endParaRPr lang="ja-JP" altLang="en-US"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④　その他 </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・ヒアリングは、参加事業者のアイデア及びノウハウの保護のため、</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個別に非公開</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で行う</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・使用言語は日本語に限定</a:t>
            </a:r>
          </a:p>
          <a:p>
            <a:pPr marL="540000" lvl="0" indent="-324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・日本語以外の言語は、必要に応じて、参加事業者にて翻訳を行い、または通訳を用意</a:t>
            </a:r>
          </a:p>
        </p:txBody>
      </p:sp>
    </p:spTree>
    <p:extLst>
      <p:ext uri="{BB962C8B-B14F-4D97-AF65-F5344CB8AC3E}">
        <p14:creationId xmlns:p14="http://schemas.microsoft.com/office/powerpoint/2010/main" val="407658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699944" y="2795462"/>
            <a:ext cx="13736780" cy="6852672"/>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18</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7"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サウンディングの手続き</a:t>
            </a:r>
          </a:p>
        </p:txBody>
      </p:sp>
      <p:sp>
        <p:nvSpPr>
          <p:cNvPr id="9" name="正方形/長方形 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4" name="テキスト ボックス 13"/>
          <p:cNvSpPr txBox="1"/>
          <p:nvPr/>
        </p:nvSpPr>
        <p:spPr>
          <a:xfrm>
            <a:off x="699945" y="2912957"/>
            <a:ext cx="13538570" cy="6735177"/>
          </a:xfrm>
          <a:prstGeom prst="rect">
            <a:avLst/>
          </a:prstGeom>
          <a:noFill/>
        </p:spPr>
        <p:txBody>
          <a:bodyPr wrap="square" rIns="180000" rtlCol="0">
            <a:spAutoFit/>
          </a:bodyPr>
          <a:lstStyle/>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⑤　ヒアリング内容等</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・参加事業者から、提案内容を説明し、それを踏まえて、こちらから質問を行う </a:t>
            </a:r>
          </a:p>
          <a:p>
            <a:pPr marL="432000" lvl="0" indent="-216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・「４</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（３）サウンディング項目」を中心としたヒアリングを予定のため、</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可能な限り同項目  </a:t>
            </a:r>
            <a:endParaRPr lang="en-US" altLang="ja-JP" sz="2400" b="1" u="sng" dirty="0">
              <a:solidFill>
                <a:schemeClr val="bg2">
                  <a:lumMod val="25000"/>
                </a:schemeClr>
              </a:solidFill>
              <a:latin typeface="游ゴシック" panose="020B0400000000000000" pitchFamily="50" charset="-128"/>
              <a:ea typeface="游ゴシック" panose="020B0400000000000000" pitchFamily="50" charset="-128"/>
            </a:endParaRPr>
          </a:p>
          <a:p>
            <a:pPr marL="432000" lvl="0" indent="-216000">
              <a:lnSpc>
                <a:spcPts val="3400"/>
              </a:lnSpc>
            </a:pP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   </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を踏まえて提案資料を作成すること</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432000" lvl="0" indent="-216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提案や回答できない項目・内容があっても構わない。 </a:t>
            </a:r>
          </a:p>
          <a:p>
            <a:pPr marL="216000" lvl="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・ヒアリング対象の参加事業者には、別途ヒアリングについて、事前に通知</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216000" lvl="0">
              <a:lnSpc>
                <a:spcPts val="3400"/>
              </a:lnSpc>
            </a:pP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504000" lvl="0" indent="-288000">
              <a:lnSpc>
                <a:spcPts val="28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⑥　留意事項</a:t>
            </a:r>
          </a:p>
          <a:p>
            <a:pPr marL="504000" lvl="0" indent="-288000">
              <a:lnSpc>
                <a:spcPts val="28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・ヒアリングに参加できる人数は１グループ</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4</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名まで</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504000" lvl="0" indent="-288000">
              <a:lnSpc>
                <a:spcPts val="28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（参加予定者については、「エントリーシート」（様式５）に記入）</a:t>
            </a:r>
          </a:p>
          <a:p>
            <a:pPr marL="504000" lvl="0" indent="-288000">
              <a:lnSpc>
                <a:spcPts val="28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・ヒアリングの所要時間は、１グループ</a:t>
            </a:r>
            <a:r>
              <a:rPr lang="en-US" altLang="ja-JP" sz="2400" b="1" dirty="0">
                <a:solidFill>
                  <a:schemeClr val="bg2">
                    <a:lumMod val="25000"/>
                  </a:schemeClr>
                </a:solidFill>
                <a:latin typeface="游ゴシック" panose="020B0400000000000000" pitchFamily="50" charset="-128"/>
                <a:ea typeface="游ゴシック" panose="020B0400000000000000" pitchFamily="50" charset="-128"/>
              </a:rPr>
              <a:t>60</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分程度</a:t>
            </a:r>
            <a:r>
              <a:rPr lang="ja-JP" altLang="en-US" sz="2000" b="1" dirty="0">
                <a:solidFill>
                  <a:schemeClr val="bg2">
                    <a:lumMod val="25000"/>
                  </a:schemeClr>
                </a:solidFill>
                <a:latin typeface="游ゴシック" panose="020B0400000000000000" pitchFamily="50" charset="-128"/>
                <a:ea typeface="游ゴシック" panose="020B0400000000000000" pitchFamily="50" charset="-128"/>
              </a:rPr>
              <a:t>（必要に応じて複数回ヒアリングを行う可能性あり）</a:t>
            </a:r>
            <a:endParaRPr lang="ja-JP" altLang="en-US" sz="2400" b="1" dirty="0">
              <a:solidFill>
                <a:schemeClr val="bg2">
                  <a:lumMod val="25000"/>
                </a:schemeClr>
              </a:solidFill>
              <a:latin typeface="游ゴシック" panose="020B0400000000000000" pitchFamily="50" charset="-128"/>
              <a:ea typeface="游ゴシック" panose="020B0400000000000000" pitchFamily="50" charset="-128"/>
            </a:endParaRPr>
          </a:p>
          <a:p>
            <a:pPr marL="504000" lvl="0" indent="-288000">
              <a:lnSpc>
                <a:spcPts val="28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・対話方式でのヒアリング以外に、別途、電子メール等によるサウンディング（文書照会等）をお願いする場合あり</a:t>
            </a:r>
          </a:p>
          <a:p>
            <a:pPr marL="504000" lvl="0" indent="-288000">
              <a:lnSpc>
                <a:spcPts val="28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・ヒアリングでの回答内容は、提案内容と同様に取り扱う</a:t>
            </a:r>
          </a:p>
          <a:p>
            <a:pPr marL="504000" lvl="0" indent="-288000">
              <a:lnSpc>
                <a:spcPts val="28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・本サウンディングの趣旨から外れた内容の場合は、ヒアリングを実施しない場合がある</a:t>
            </a:r>
          </a:p>
          <a:p>
            <a:pPr marL="504000" lvl="0" indent="-288000">
              <a:lnSpc>
                <a:spcPts val="28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・ヒアリングには、大阪都市計画局、大阪港湾局の他、</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ヒアリング対象の参加事業者の承諾のうえ、その他の関係者が出席する場合あり</a:t>
            </a:r>
            <a:endParaRPr lang="en-US" altLang="ja-JP" sz="2400" b="1" u="sng" dirty="0">
              <a:solidFill>
                <a:schemeClr val="bg2">
                  <a:lumMod val="25000"/>
                </a:schemeClr>
              </a:solidFill>
              <a:latin typeface="游ゴシック" panose="020B0400000000000000" pitchFamily="50" charset="-128"/>
              <a:ea typeface="游ゴシック" panose="020B0400000000000000" pitchFamily="50" charset="-128"/>
            </a:endParaRPr>
          </a:p>
        </p:txBody>
      </p:sp>
      <p:sp>
        <p:nvSpPr>
          <p:cNvPr id="16" name="テキスト ボックス 15"/>
          <p:cNvSpPr txBox="1"/>
          <p:nvPr/>
        </p:nvSpPr>
        <p:spPr>
          <a:xfrm>
            <a:off x="699944" y="2116194"/>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（８）ヒアリングの実施</a:t>
            </a:r>
          </a:p>
        </p:txBody>
      </p:sp>
    </p:spTree>
    <p:extLst>
      <p:ext uri="{BB962C8B-B14F-4D97-AF65-F5344CB8AC3E}">
        <p14:creationId xmlns:p14="http://schemas.microsoft.com/office/powerpoint/2010/main" val="3344041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698599" y="1714498"/>
            <a:ext cx="13788000" cy="8784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夢洲第２期区域の</a:t>
            </a:r>
            <a:r>
              <a:rPr lang="ja-JP" altLang="en-US" sz="2800" b="1" dirty="0" smtClean="0">
                <a:solidFill>
                  <a:schemeClr val="tx1"/>
                </a:solidFill>
                <a:latin typeface="游ゴシック" panose="020B0400000000000000" pitchFamily="50" charset="-128"/>
                <a:ea typeface="游ゴシック" panose="020B0400000000000000" pitchFamily="50" charset="-128"/>
              </a:rPr>
              <a:t>まちづくりに向けたサウンディング型</a:t>
            </a:r>
            <a:r>
              <a:rPr lang="ja-JP" altLang="en-US" sz="2800" b="1" dirty="0">
                <a:solidFill>
                  <a:schemeClr val="tx1"/>
                </a:solidFill>
                <a:latin typeface="游ゴシック" panose="020B0400000000000000" pitchFamily="50" charset="-128"/>
                <a:ea typeface="游ゴシック" panose="020B0400000000000000" pitchFamily="50" charset="-128"/>
              </a:rPr>
              <a:t>市場調査</a:t>
            </a:r>
            <a:endParaRPr lang="en-US" altLang="ja-JP" sz="2800" b="1" dirty="0">
              <a:solidFill>
                <a:schemeClr val="tx1"/>
              </a:solidFill>
              <a:latin typeface="游ゴシック" panose="020B0400000000000000" pitchFamily="50" charset="-128"/>
              <a:ea typeface="游ゴシック" panose="020B0400000000000000" pitchFamily="50" charset="-128"/>
            </a:endParaRPr>
          </a:p>
        </p:txBody>
      </p:sp>
      <p:sp>
        <p:nvSpPr>
          <p:cNvPr id="5" name="テキスト ボックス 4"/>
          <p:cNvSpPr txBox="1"/>
          <p:nvPr/>
        </p:nvSpPr>
        <p:spPr>
          <a:xfrm>
            <a:off x="838201" y="2192303"/>
            <a:ext cx="13430250" cy="8363828"/>
          </a:xfrm>
          <a:prstGeom prst="rect">
            <a:avLst/>
          </a:prstGeom>
          <a:noFill/>
        </p:spPr>
        <p:txBody>
          <a:bodyPr wrap="square" rtlCol="0">
            <a:spAutoFit/>
          </a:bodyPr>
          <a:lstStyle/>
          <a:p>
            <a:pPr marL="360000" indent="-360000">
              <a:lnSpc>
                <a:spcPts val="4500"/>
              </a:lnSpc>
              <a:spcBef>
                <a:spcPts val="300"/>
              </a:spcBef>
            </a:pPr>
            <a:r>
              <a:rPr lang="ja-JP" altLang="en-US" sz="2800" dirty="0" smtClean="0">
                <a:latin typeface="游ゴシック" panose="020B0400000000000000" pitchFamily="50" charset="-128"/>
                <a:ea typeface="游ゴシック" panose="020B0400000000000000" pitchFamily="50" charset="-128"/>
              </a:rPr>
              <a:t>・</a:t>
            </a:r>
            <a:r>
              <a:rPr lang="ja-JP" altLang="ja-JP" sz="2800" dirty="0" smtClean="0">
                <a:latin typeface="游ゴシック" panose="020B0400000000000000" pitchFamily="50" charset="-128"/>
                <a:ea typeface="游ゴシック" panose="020B0400000000000000" pitchFamily="50" charset="-128"/>
              </a:rPr>
              <a:t>大阪府</a:t>
            </a:r>
            <a:r>
              <a:rPr lang="ja-JP" altLang="ja-JP" sz="2800" dirty="0">
                <a:latin typeface="游ゴシック" panose="020B0400000000000000" pitchFamily="50" charset="-128"/>
                <a:ea typeface="游ゴシック" panose="020B0400000000000000" pitchFamily="50" charset="-128"/>
              </a:rPr>
              <a:t>・大阪市では、経済界とともに平成</a:t>
            </a:r>
            <a:r>
              <a:rPr lang="en-US" altLang="ja-JP" sz="2800" dirty="0">
                <a:latin typeface="游ゴシック" panose="020B0400000000000000" pitchFamily="50" charset="-128"/>
                <a:ea typeface="游ゴシック" panose="020B0400000000000000" pitchFamily="50" charset="-128"/>
              </a:rPr>
              <a:t>29 </a:t>
            </a:r>
            <a:r>
              <a:rPr lang="ja-JP" altLang="ja-JP" sz="2800" dirty="0" smtClean="0">
                <a:latin typeface="游ゴシック" panose="020B0400000000000000" pitchFamily="50" charset="-128"/>
                <a:ea typeface="游ゴシック" panose="020B0400000000000000" pitchFamily="50" charset="-128"/>
              </a:rPr>
              <a:t>年８月</a:t>
            </a:r>
            <a:r>
              <a:rPr lang="ja-JP" altLang="ja-JP" sz="2800" dirty="0">
                <a:latin typeface="游ゴシック" panose="020B0400000000000000" pitchFamily="50" charset="-128"/>
                <a:ea typeface="游ゴシック" panose="020B0400000000000000" pitchFamily="50" charset="-128"/>
              </a:rPr>
              <a:t>に「夢洲まちづくり構想」を、令和</a:t>
            </a:r>
            <a:r>
              <a:rPr lang="ja-JP" altLang="ja-JP" sz="2800" dirty="0" smtClean="0">
                <a:latin typeface="游ゴシック" panose="020B0400000000000000" pitchFamily="50" charset="-128"/>
                <a:ea typeface="游ゴシック" panose="020B0400000000000000" pitchFamily="50" charset="-128"/>
              </a:rPr>
              <a:t>元年</a:t>
            </a:r>
            <a:r>
              <a:rPr lang="en-US" altLang="ja-JP" sz="2800" dirty="0" smtClean="0">
                <a:latin typeface="游ゴシック" panose="020B0400000000000000" pitchFamily="50" charset="-128"/>
                <a:ea typeface="游ゴシック" panose="020B0400000000000000" pitchFamily="50" charset="-128"/>
              </a:rPr>
              <a:t>12</a:t>
            </a:r>
            <a:r>
              <a:rPr lang="ja-JP" altLang="ja-JP" sz="2800" dirty="0">
                <a:latin typeface="游ゴシック" panose="020B0400000000000000" pitchFamily="50" charset="-128"/>
                <a:ea typeface="游ゴシック" panose="020B0400000000000000" pitchFamily="50" charset="-128"/>
              </a:rPr>
              <a:t>月に「夢洲まちづくり基本方針」を策定し、夢洲における国際観光拠点の形成に向けたまちづくりの方向性を示しました</a:t>
            </a:r>
            <a:r>
              <a:rPr lang="ja-JP" altLang="ja-JP" sz="2800" dirty="0" smtClean="0">
                <a:latin typeface="游ゴシック" panose="020B0400000000000000" pitchFamily="50" charset="-128"/>
                <a:ea typeface="游ゴシック" panose="020B0400000000000000" pitchFamily="50" charset="-128"/>
              </a:rPr>
              <a:t>。</a:t>
            </a:r>
            <a:endParaRPr lang="en-US" altLang="ja-JP" sz="2000" dirty="0" smtClean="0">
              <a:latin typeface="游ゴシック" panose="020B0400000000000000" pitchFamily="50" charset="-128"/>
              <a:ea typeface="游ゴシック" panose="020B0400000000000000" pitchFamily="50" charset="-128"/>
            </a:endParaRPr>
          </a:p>
          <a:p>
            <a:pPr marL="360000" indent="-360000">
              <a:lnSpc>
                <a:spcPts val="4500"/>
              </a:lnSpc>
              <a:spcBef>
                <a:spcPts val="300"/>
              </a:spcBef>
            </a:pPr>
            <a:r>
              <a:rPr lang="ja-JP" altLang="en-US" sz="2000" dirty="0" smtClean="0">
                <a:latin typeface="游ゴシック" panose="020B0400000000000000" pitchFamily="50" charset="-128"/>
                <a:ea typeface="游ゴシック" panose="020B0400000000000000" pitchFamily="50" charset="-128"/>
              </a:rPr>
              <a:t>　</a:t>
            </a:r>
            <a:endParaRPr lang="ja-JP" altLang="ja-JP" sz="2000" dirty="0">
              <a:latin typeface="游ゴシック" panose="020B0400000000000000" pitchFamily="50" charset="-128"/>
              <a:ea typeface="游ゴシック" panose="020B0400000000000000" pitchFamily="50" charset="-128"/>
            </a:endParaRPr>
          </a:p>
          <a:p>
            <a:pPr marL="360000" indent="-360000">
              <a:lnSpc>
                <a:spcPts val="4500"/>
              </a:lnSpc>
              <a:spcBef>
                <a:spcPts val="300"/>
              </a:spcBef>
            </a:pPr>
            <a:r>
              <a:rPr lang="ja-JP" altLang="en-US" sz="2800" dirty="0" smtClean="0">
                <a:latin typeface="游ゴシック" panose="020B0400000000000000" pitchFamily="50" charset="-128"/>
                <a:ea typeface="游ゴシック" panose="020B0400000000000000" pitchFamily="50" charset="-128"/>
              </a:rPr>
              <a:t>・</a:t>
            </a:r>
            <a:r>
              <a:rPr lang="ja-JP" altLang="ja-JP" sz="2800" dirty="0" smtClean="0">
                <a:latin typeface="游ゴシック" panose="020B0400000000000000" pitchFamily="50" charset="-128"/>
                <a:ea typeface="游ゴシック" panose="020B0400000000000000" pitchFamily="50" charset="-128"/>
              </a:rPr>
              <a:t>平成</a:t>
            </a:r>
            <a:r>
              <a:rPr lang="en-US" altLang="ja-JP" sz="2800" dirty="0" smtClean="0">
                <a:latin typeface="游ゴシック" panose="020B0400000000000000" pitchFamily="50" charset="-128"/>
                <a:ea typeface="游ゴシック" panose="020B0400000000000000" pitchFamily="50" charset="-128"/>
              </a:rPr>
              <a:t>30</a:t>
            </a:r>
            <a:r>
              <a:rPr lang="ja-JP" altLang="ja-JP" sz="2800" dirty="0" smtClean="0">
                <a:latin typeface="游ゴシック" panose="020B0400000000000000" pitchFamily="50" charset="-128"/>
                <a:ea typeface="游ゴシック" panose="020B0400000000000000" pitchFamily="50" charset="-128"/>
              </a:rPr>
              <a:t>年</a:t>
            </a:r>
            <a:r>
              <a:rPr lang="en-US" altLang="ja-JP" sz="2800" dirty="0" smtClean="0">
                <a:latin typeface="游ゴシック" panose="020B0400000000000000" pitchFamily="50" charset="-128"/>
                <a:ea typeface="游ゴシック" panose="020B0400000000000000" pitchFamily="50" charset="-128"/>
              </a:rPr>
              <a:t>11</a:t>
            </a:r>
            <a:r>
              <a:rPr lang="ja-JP" altLang="ja-JP" sz="2800" dirty="0" smtClean="0">
                <a:latin typeface="游ゴシック" panose="020B0400000000000000" pitchFamily="50" charset="-128"/>
                <a:ea typeface="游ゴシック" panose="020B0400000000000000" pitchFamily="50" charset="-128"/>
              </a:rPr>
              <a:t>月に</a:t>
            </a:r>
            <a:r>
              <a:rPr lang="ja-JP" altLang="en-US" sz="2800" dirty="0" smtClean="0">
                <a:latin typeface="游ゴシック" panose="020B0400000000000000" pitchFamily="50" charset="-128"/>
                <a:ea typeface="游ゴシック" panose="020B0400000000000000" pitchFamily="50" charset="-128"/>
              </a:rPr>
              <a:t>は</a:t>
            </a:r>
            <a:r>
              <a:rPr lang="en-US" altLang="ja-JP" sz="2800" dirty="0" smtClean="0">
                <a:latin typeface="游ゴシック" panose="020B0400000000000000" pitchFamily="50" charset="-128"/>
                <a:ea typeface="游ゴシック" panose="020B0400000000000000" pitchFamily="50" charset="-128"/>
              </a:rPr>
              <a:t>2025</a:t>
            </a:r>
            <a:r>
              <a:rPr lang="ja-JP" altLang="ja-JP" sz="2800" dirty="0" smtClean="0">
                <a:latin typeface="游ゴシック" panose="020B0400000000000000" pitchFamily="50" charset="-128"/>
                <a:ea typeface="游ゴシック" panose="020B0400000000000000" pitchFamily="50" charset="-128"/>
              </a:rPr>
              <a:t>年国際博覧会の開催地が大阪・関西に決定し</a:t>
            </a:r>
            <a:r>
              <a:rPr lang="ja-JP" altLang="en-US" sz="2800" dirty="0" smtClean="0">
                <a:latin typeface="游ゴシック" panose="020B0400000000000000" pitchFamily="50" charset="-128"/>
                <a:ea typeface="游ゴシック" panose="020B0400000000000000" pitchFamily="50" charset="-128"/>
              </a:rPr>
              <a:t>、</a:t>
            </a:r>
            <a:r>
              <a:rPr lang="ja-JP" altLang="ja-JP" sz="2800" dirty="0" smtClean="0">
                <a:latin typeface="游ゴシック" panose="020B0400000000000000" pitchFamily="50" charset="-128"/>
                <a:ea typeface="游ゴシック" panose="020B0400000000000000" pitchFamily="50" charset="-128"/>
              </a:rPr>
              <a:t>令和</a:t>
            </a:r>
            <a:r>
              <a:rPr lang="en-US" altLang="ja-JP" sz="2800" dirty="0" smtClean="0">
                <a:latin typeface="游ゴシック" panose="020B0400000000000000" pitchFamily="50" charset="-128"/>
                <a:ea typeface="游ゴシック" panose="020B0400000000000000" pitchFamily="50" charset="-128"/>
              </a:rPr>
              <a:t>4</a:t>
            </a:r>
            <a:r>
              <a:rPr lang="ja-JP" altLang="ja-JP" sz="2800" dirty="0" smtClean="0">
                <a:latin typeface="游ゴシック" panose="020B0400000000000000" pitchFamily="50" charset="-128"/>
                <a:ea typeface="游ゴシック" panose="020B0400000000000000" pitchFamily="50" charset="-128"/>
              </a:rPr>
              <a:t>年３月にはオール大阪での「大阪パビリオン出展基本計画」が公表され</a:t>
            </a:r>
            <a:r>
              <a:rPr lang="ja-JP" altLang="en-US" sz="2800" dirty="0" smtClean="0">
                <a:latin typeface="游ゴシック" panose="020B0400000000000000" pitchFamily="50" charset="-128"/>
                <a:ea typeface="游ゴシック" panose="020B0400000000000000" pitchFamily="50" charset="-128"/>
              </a:rPr>
              <a:t>るなど</a:t>
            </a:r>
            <a:r>
              <a:rPr lang="ja-JP" altLang="ja-JP" sz="2800" dirty="0" smtClean="0">
                <a:latin typeface="游ゴシック" panose="020B0400000000000000" pitchFamily="50" charset="-128"/>
                <a:ea typeface="游ゴシック" panose="020B0400000000000000" pitchFamily="50" charset="-128"/>
              </a:rPr>
              <a:t>、大阪・関西万博の開催に向けた取り組みが着実に進んでいます。</a:t>
            </a:r>
            <a:endParaRPr lang="en-US" altLang="ja-JP" sz="2800" dirty="0" smtClean="0">
              <a:latin typeface="游ゴシック" panose="020B0400000000000000" pitchFamily="50" charset="-128"/>
              <a:ea typeface="游ゴシック" panose="020B0400000000000000" pitchFamily="50" charset="-128"/>
            </a:endParaRPr>
          </a:p>
          <a:p>
            <a:pPr marL="360000" indent="-360000">
              <a:lnSpc>
                <a:spcPts val="4500"/>
              </a:lnSpc>
              <a:spcBef>
                <a:spcPts val="300"/>
              </a:spcBef>
            </a:pPr>
            <a:r>
              <a:rPr lang="ja-JP" altLang="en-US" sz="2800" dirty="0" smtClean="0">
                <a:latin typeface="游ゴシック" panose="020B0400000000000000" pitchFamily="50" charset="-128"/>
                <a:ea typeface="游ゴシック" panose="020B0400000000000000" pitchFamily="50" charset="-128"/>
              </a:rPr>
              <a:t>・また、夢洲におけるインフラ整備工事が開始されるとともに、</a:t>
            </a:r>
            <a:r>
              <a:rPr lang="ja-JP" altLang="ja-JP" sz="2800" dirty="0" smtClean="0">
                <a:latin typeface="游ゴシック" panose="020B0400000000000000" pitchFamily="50" charset="-128"/>
                <a:ea typeface="游ゴシック" panose="020B0400000000000000" pitchFamily="50" charset="-128"/>
              </a:rPr>
              <a:t>夢洲第１期区域のＩＲについても、国への認定申請が行われるなど、夢洲まちづくりの機運が高まっているところです。</a:t>
            </a:r>
            <a:endParaRPr lang="en-US" altLang="ja-JP" sz="2800" dirty="0" smtClean="0">
              <a:latin typeface="游ゴシック" panose="020B0400000000000000" pitchFamily="50" charset="-128"/>
              <a:ea typeface="游ゴシック" panose="020B0400000000000000" pitchFamily="50" charset="-128"/>
            </a:endParaRPr>
          </a:p>
          <a:p>
            <a:pPr marL="360000" indent="-360000">
              <a:lnSpc>
                <a:spcPts val="4500"/>
              </a:lnSpc>
              <a:spcBef>
                <a:spcPts val="300"/>
              </a:spcBef>
            </a:pPr>
            <a:r>
              <a:rPr lang="ja-JP" altLang="en-US" sz="2000" dirty="0" smtClean="0">
                <a:latin typeface="游ゴシック" panose="020B0400000000000000" pitchFamily="50" charset="-128"/>
                <a:ea typeface="游ゴシック" panose="020B0400000000000000" pitchFamily="50" charset="-128"/>
              </a:rPr>
              <a:t>　</a:t>
            </a:r>
            <a:endParaRPr lang="ja-JP" altLang="ja-JP" sz="2000" dirty="0" smtClean="0">
              <a:latin typeface="游ゴシック" panose="020B0400000000000000" pitchFamily="50" charset="-128"/>
              <a:ea typeface="游ゴシック" panose="020B0400000000000000" pitchFamily="50" charset="-128"/>
            </a:endParaRPr>
          </a:p>
          <a:p>
            <a:pPr marL="360000" indent="-360000">
              <a:lnSpc>
                <a:spcPts val="4500"/>
              </a:lnSpc>
              <a:spcBef>
                <a:spcPts val="300"/>
              </a:spcBef>
            </a:pPr>
            <a:r>
              <a:rPr lang="ja-JP" altLang="en-US" sz="2800" dirty="0" smtClean="0">
                <a:latin typeface="游ゴシック" panose="020B0400000000000000" pitchFamily="50" charset="-128"/>
                <a:ea typeface="游ゴシック" panose="020B0400000000000000" pitchFamily="50" charset="-128"/>
              </a:rPr>
              <a:t>・</a:t>
            </a:r>
            <a:r>
              <a:rPr lang="ja-JP" altLang="ja-JP" sz="2800" dirty="0" smtClean="0">
                <a:latin typeface="游ゴシック" panose="020B0400000000000000" pitchFamily="50" charset="-128"/>
                <a:ea typeface="游ゴシック" panose="020B0400000000000000" pitchFamily="50" charset="-128"/>
              </a:rPr>
              <a:t>大阪</a:t>
            </a:r>
            <a:r>
              <a:rPr lang="ja-JP" altLang="ja-JP" sz="2800" dirty="0">
                <a:latin typeface="游ゴシック" panose="020B0400000000000000" pitchFamily="50" charset="-128"/>
                <a:ea typeface="游ゴシック" panose="020B0400000000000000" pitchFamily="50" charset="-128"/>
              </a:rPr>
              <a:t>・関西万博開催後の速やかな跡地の活用を見据え、民間事業者の皆さまの参画意向や、市場性の有無等を把握するため、夢洲第</a:t>
            </a:r>
            <a:r>
              <a:rPr lang="en-US" altLang="ja-JP" sz="2800" dirty="0">
                <a:latin typeface="游ゴシック" panose="020B0400000000000000" pitchFamily="50" charset="-128"/>
                <a:ea typeface="游ゴシック" panose="020B0400000000000000" pitchFamily="50" charset="-128"/>
              </a:rPr>
              <a:t>2</a:t>
            </a:r>
            <a:r>
              <a:rPr lang="ja-JP" altLang="ja-JP" sz="2800" dirty="0">
                <a:latin typeface="游ゴシック" panose="020B0400000000000000" pitchFamily="50" charset="-128"/>
                <a:ea typeface="游ゴシック" panose="020B0400000000000000" pitchFamily="50" charset="-128"/>
              </a:rPr>
              <a:t>期区域のまちづくりに向けたマーケット・サウンディング（市場調査）を実施します。</a:t>
            </a:r>
          </a:p>
        </p:txBody>
      </p:sp>
      <p:sp>
        <p:nvSpPr>
          <p:cNvPr id="135" name="正方形/長方形 134">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6" name="スライド番号プレースホルダー 5"/>
          <p:cNvSpPr>
            <a:spLocks noGrp="1"/>
          </p:cNvSpPr>
          <p:nvPr>
            <p:ph type="sldNum" sz="quarter" idx="12"/>
          </p:nvPr>
        </p:nvSpPr>
        <p:spPr/>
        <p:txBody>
          <a:bodyPr/>
          <a:lstStyle/>
          <a:p>
            <a:fld id="{C53EAF67-32A4-49AE-91E0-B7EEB943D48E}" type="slidenum">
              <a:rPr kumimoji="1" lang="ja-JP" altLang="en-US" smtClean="0"/>
              <a:t>1</a:t>
            </a:fld>
            <a:endParaRPr kumimoji="1" lang="ja-JP" altLang="en-US" dirty="0"/>
          </a:p>
        </p:txBody>
      </p:sp>
      <p:sp>
        <p:nvSpPr>
          <p:cNvPr id="126"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a:t>
            </a:r>
            <a:r>
              <a:rPr lang="ja-JP" altLang="en-US" sz="900" dirty="0">
                <a:latin typeface="游ゴシック" panose="020B0400000000000000" pitchFamily="50" charset="-128"/>
                <a:ea typeface="游ゴシック" panose="020B0400000000000000" pitchFamily="50" charset="-128"/>
              </a:rPr>
              <a:t>に</a:t>
            </a:r>
            <a:r>
              <a:rPr lang="ja-JP" altLang="en-US" sz="900" dirty="0" smtClean="0">
                <a:latin typeface="游ゴシック" panose="020B0400000000000000" pitchFamily="50" charset="-128"/>
                <a:ea typeface="游ゴシック" panose="020B0400000000000000" pitchFamily="50" charset="-128"/>
              </a:rPr>
              <a:t>向けた</a:t>
            </a:r>
            <a:r>
              <a:rPr lang="ja-JP" altLang="en-US" sz="900" dirty="0">
                <a:latin typeface="游ゴシック" panose="020B0400000000000000" pitchFamily="50" charset="-128"/>
                <a:ea typeface="游ゴシック" panose="020B0400000000000000" pitchFamily="50" charset="-128"/>
              </a:rPr>
              <a:t>サウンディング型市場調査</a:t>
            </a:r>
          </a:p>
        </p:txBody>
      </p:sp>
      <p:sp>
        <p:nvSpPr>
          <p:cNvPr id="2" name="正方形/長方形 1"/>
          <p:cNvSpPr/>
          <p:nvPr/>
        </p:nvSpPr>
        <p:spPr>
          <a:xfrm>
            <a:off x="698599" y="1754265"/>
            <a:ext cx="2339102" cy="461665"/>
          </a:xfrm>
          <a:prstGeom prst="rect">
            <a:avLst/>
          </a:prstGeom>
        </p:spPr>
        <p:txBody>
          <a:bodyPr wrap="square">
            <a:spAutoFit/>
          </a:bodyPr>
          <a:lstStyle/>
          <a:p>
            <a:pPr marL="180975" indent="-180975"/>
            <a:r>
              <a:rPr lang="ja-JP" altLang="en-US" sz="2400" b="1" dirty="0">
                <a:latin typeface="游ゴシック" panose="020B0400000000000000" pitchFamily="50" charset="-128"/>
                <a:ea typeface="游ゴシック" panose="020B0400000000000000" pitchFamily="50" charset="-128"/>
              </a:rPr>
              <a:t>■　調査の目的</a:t>
            </a:r>
            <a:endParaRPr lang="en-US" altLang="ja-JP" sz="24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74315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699944" y="2793351"/>
            <a:ext cx="13736780" cy="2705100"/>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19</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7"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サウンディングの手続き</a:t>
            </a:r>
          </a:p>
        </p:txBody>
      </p:sp>
      <p:sp>
        <p:nvSpPr>
          <p:cNvPr id="9" name="正方形/長方形 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4" name="テキスト ボックス 13"/>
          <p:cNvSpPr txBox="1"/>
          <p:nvPr/>
        </p:nvSpPr>
        <p:spPr>
          <a:xfrm>
            <a:off x="699945" y="3021330"/>
            <a:ext cx="13538570" cy="2272417"/>
          </a:xfrm>
          <a:prstGeom prst="rect">
            <a:avLst/>
          </a:prstGeom>
          <a:noFill/>
        </p:spPr>
        <p:txBody>
          <a:bodyPr wrap="square" rIns="180000" rtlCol="0">
            <a:spAutoFit/>
          </a:bodyPr>
          <a:lstStyle/>
          <a:p>
            <a:pPr marL="432000" lvl="0" indent="-288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・本サウンディングの実施結果について、概要の公表を予定</a:t>
            </a:r>
          </a:p>
          <a:p>
            <a:pPr marL="432000" lvl="0" indent="-288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・本サウンディングの実施結果については、参加事業者の名称やアイデア及びノウハウの保護に配慮したうえで、取りまとめ、大阪府のホームページにて概要を公表</a:t>
            </a:r>
          </a:p>
          <a:p>
            <a:pPr marL="432000" lvl="0" indent="-288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・参加事業者のノウハウに配慮し、提案内容に係る部分の公表にあたって、</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事前に提案事業者へ内容を確認</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する</a:t>
            </a:r>
          </a:p>
        </p:txBody>
      </p:sp>
      <p:sp>
        <p:nvSpPr>
          <p:cNvPr id="16" name="テキスト ボックス 15"/>
          <p:cNvSpPr txBox="1"/>
          <p:nvPr/>
        </p:nvSpPr>
        <p:spPr>
          <a:xfrm>
            <a:off x="699944" y="2114083"/>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（９）サウンディング結果の公表</a:t>
            </a:r>
          </a:p>
        </p:txBody>
      </p:sp>
    </p:spTree>
    <p:extLst>
      <p:ext uri="{BB962C8B-B14F-4D97-AF65-F5344CB8AC3E}">
        <p14:creationId xmlns:p14="http://schemas.microsoft.com/office/powerpoint/2010/main" val="3476340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699944" y="4871723"/>
            <a:ext cx="13736780" cy="1517878"/>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699944" y="2534200"/>
            <a:ext cx="13736780" cy="1517878"/>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20</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7"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留意事項</a:t>
            </a:r>
          </a:p>
        </p:txBody>
      </p:sp>
      <p:sp>
        <p:nvSpPr>
          <p:cNvPr id="9" name="正方形/長方形 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4" name="テキスト ボックス 13"/>
          <p:cNvSpPr txBox="1"/>
          <p:nvPr/>
        </p:nvSpPr>
        <p:spPr>
          <a:xfrm>
            <a:off x="699945" y="2592947"/>
            <a:ext cx="13538570" cy="1400383"/>
          </a:xfrm>
          <a:prstGeom prst="rect">
            <a:avLst/>
          </a:prstGeom>
          <a:noFill/>
        </p:spPr>
        <p:txBody>
          <a:bodyPr wrap="square" rIns="180000" rtlCol="0">
            <a:spAutoFit/>
          </a:bodyPr>
          <a:lstStyle/>
          <a:p>
            <a:pPr marL="576000" lvl="0" indent="-288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参加事業者の名称は公表しない</a:t>
            </a:r>
          </a:p>
          <a:p>
            <a:pPr marL="576000" lvl="0" indent="-288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・本サウンディングへの参加実績は、</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将来実施を予定している夢洲第</a:t>
            </a:r>
            <a:r>
              <a:rPr lang="en-US" altLang="ja-JP" sz="2400" b="1" u="sng" dirty="0">
                <a:solidFill>
                  <a:schemeClr val="bg2">
                    <a:lumMod val="25000"/>
                  </a:schemeClr>
                </a:solidFill>
                <a:latin typeface="游ゴシック" panose="020B0400000000000000" pitchFamily="50" charset="-128"/>
                <a:ea typeface="游ゴシック" panose="020B0400000000000000" pitchFamily="50" charset="-128"/>
              </a:rPr>
              <a:t>2</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期開発事業者募集等に</a:t>
            </a:r>
            <a:endParaRPr lang="en-US" altLang="ja-JP" sz="2400" b="1" u="sng" dirty="0">
              <a:solidFill>
                <a:schemeClr val="bg2">
                  <a:lumMod val="25000"/>
                </a:schemeClr>
              </a:solidFill>
              <a:latin typeface="游ゴシック" panose="020B0400000000000000" pitchFamily="50" charset="-128"/>
              <a:ea typeface="游ゴシック" panose="020B0400000000000000" pitchFamily="50" charset="-128"/>
            </a:endParaRPr>
          </a:p>
          <a:p>
            <a:pPr marL="576000" lvl="0" indent="-288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おける評価対象ではない</a:t>
            </a:r>
          </a:p>
        </p:txBody>
      </p:sp>
      <p:sp>
        <p:nvSpPr>
          <p:cNvPr id="16" name="テキスト ボックス 15"/>
          <p:cNvSpPr txBox="1"/>
          <p:nvPr/>
        </p:nvSpPr>
        <p:spPr>
          <a:xfrm>
            <a:off x="699944" y="1854932"/>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（１）参加事業者の取り扱い</a:t>
            </a:r>
          </a:p>
        </p:txBody>
      </p:sp>
      <p:sp>
        <p:nvSpPr>
          <p:cNvPr id="11" name="テキスト ボックス 10"/>
          <p:cNvSpPr txBox="1"/>
          <p:nvPr/>
        </p:nvSpPr>
        <p:spPr>
          <a:xfrm>
            <a:off x="699945" y="4954041"/>
            <a:ext cx="13538570" cy="1400383"/>
          </a:xfrm>
          <a:prstGeom prst="rect">
            <a:avLst/>
          </a:prstGeom>
          <a:noFill/>
        </p:spPr>
        <p:txBody>
          <a:bodyPr wrap="square" rIns="180000" rtlCol="0">
            <a:spAutoFit/>
          </a:bodyPr>
          <a:lstStyle/>
          <a:p>
            <a:pPr marL="576000" lvl="0" indent="-288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提案書は非公表</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とし、参加事業者の承諾のあった場合を除き第三者へは提供しない。 </a:t>
            </a:r>
          </a:p>
          <a:p>
            <a:pPr marL="576000" lvl="0" indent="-288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・本サウンディングの提案内容は、将来実施を予定している</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夢洲第</a:t>
            </a:r>
            <a:r>
              <a:rPr lang="en-US" altLang="ja-JP" sz="2400" b="1" u="sng" dirty="0">
                <a:solidFill>
                  <a:schemeClr val="bg2">
                    <a:lumMod val="25000"/>
                  </a:schemeClr>
                </a:solidFill>
                <a:latin typeface="游ゴシック" panose="020B0400000000000000" pitchFamily="50" charset="-128"/>
                <a:ea typeface="游ゴシック" panose="020B0400000000000000" pitchFamily="50" charset="-128"/>
              </a:rPr>
              <a:t>2</a:t>
            </a:r>
            <a:r>
              <a:rPr lang="ja-JP" altLang="en-US" sz="2400" b="1" u="sng" dirty="0">
                <a:solidFill>
                  <a:schemeClr val="bg2">
                    <a:lumMod val="25000"/>
                  </a:schemeClr>
                </a:solidFill>
                <a:latin typeface="游ゴシック" panose="020B0400000000000000" pitchFamily="50" charset="-128"/>
                <a:ea typeface="游ゴシック" panose="020B0400000000000000" pitchFamily="50" charset="-128"/>
              </a:rPr>
              <a:t>期開発事業者の募集条件等を検討する際の参考とするが、必ず条件等に反映されるものではない</a:t>
            </a: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ことに留意すること</a:t>
            </a:r>
          </a:p>
        </p:txBody>
      </p:sp>
      <p:sp>
        <p:nvSpPr>
          <p:cNvPr id="12" name="テキスト ボックス 11"/>
          <p:cNvSpPr txBox="1"/>
          <p:nvPr/>
        </p:nvSpPr>
        <p:spPr>
          <a:xfrm>
            <a:off x="699944" y="4216026"/>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（２）提案内容の取扱い</a:t>
            </a:r>
          </a:p>
        </p:txBody>
      </p:sp>
      <p:sp>
        <p:nvSpPr>
          <p:cNvPr id="18" name="正方形/長方形 17"/>
          <p:cNvSpPr/>
          <p:nvPr/>
        </p:nvSpPr>
        <p:spPr>
          <a:xfrm>
            <a:off x="699944" y="7237326"/>
            <a:ext cx="13736780" cy="587393"/>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699945" y="7273056"/>
            <a:ext cx="13538570" cy="505075"/>
          </a:xfrm>
          <a:prstGeom prst="rect">
            <a:avLst/>
          </a:prstGeom>
          <a:noFill/>
        </p:spPr>
        <p:txBody>
          <a:bodyPr wrap="square" rIns="180000" rtlCol="0">
            <a:spAutoFit/>
          </a:bodyPr>
          <a:lstStyle/>
          <a:p>
            <a:pPr marL="576000" lvl="0" indent="-288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・本サウンディングへの参加に要する費用は、全て参加事業者の負担とする</a:t>
            </a:r>
          </a:p>
        </p:txBody>
      </p:sp>
      <p:sp>
        <p:nvSpPr>
          <p:cNvPr id="20" name="テキスト ボックス 19"/>
          <p:cNvSpPr txBox="1"/>
          <p:nvPr/>
        </p:nvSpPr>
        <p:spPr>
          <a:xfrm>
            <a:off x="699944" y="6581629"/>
            <a:ext cx="13773293" cy="505075"/>
          </a:xfrm>
          <a:prstGeom prst="rect">
            <a:avLst/>
          </a:prstGeom>
          <a:noFill/>
        </p:spPr>
        <p:txBody>
          <a:bodyPr wrap="square" rtlCol="0">
            <a:spAutoFit/>
          </a:bodyPr>
          <a:lstStyle/>
          <a:p>
            <a:pPr lvl="0">
              <a:lnSpc>
                <a:spcPts val="3400"/>
              </a:lnSpc>
            </a:pPr>
            <a:r>
              <a:rPr lang="zh-TW" altLang="en-US" sz="2400" b="1" dirty="0">
                <a:solidFill>
                  <a:schemeClr val="accent4">
                    <a:lumMod val="50000"/>
                  </a:schemeClr>
                </a:solidFill>
                <a:latin typeface="游ゴシック" panose="020B0400000000000000" pitchFamily="50" charset="-128"/>
                <a:ea typeface="游ゴシック" panose="020B0400000000000000" pitchFamily="50" charset="-128"/>
              </a:rPr>
              <a:t>（３）費用負担</a:t>
            </a:r>
          </a:p>
        </p:txBody>
      </p:sp>
      <p:sp>
        <p:nvSpPr>
          <p:cNvPr id="21" name="正方形/長方形 20"/>
          <p:cNvSpPr/>
          <p:nvPr/>
        </p:nvSpPr>
        <p:spPr>
          <a:xfrm>
            <a:off x="699944" y="8715906"/>
            <a:ext cx="13736780" cy="1051769"/>
          </a:xfrm>
          <a:prstGeom prst="rect">
            <a:avLst/>
          </a:prstGeom>
          <a:solidFill>
            <a:srgbClr val="B6CAD5">
              <a:alpha val="60000"/>
            </a:srgbClr>
          </a:solidFill>
          <a:ln w="3810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99945" y="8751636"/>
            <a:ext cx="13538570" cy="964367"/>
          </a:xfrm>
          <a:prstGeom prst="rect">
            <a:avLst/>
          </a:prstGeom>
          <a:noFill/>
        </p:spPr>
        <p:txBody>
          <a:bodyPr wrap="square" rIns="180000" rtlCol="0">
            <a:spAutoFit/>
          </a:bodyPr>
          <a:lstStyle/>
          <a:p>
            <a:pPr marL="576000" lvl="0" indent="-288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・本サウンディング終了後も、必要に応じて追加の対話（文書照会含む）やアンケート等を</a:t>
            </a:r>
            <a:endParaRPr lang="en-US" altLang="ja-JP" sz="2400" b="1" dirty="0">
              <a:solidFill>
                <a:schemeClr val="bg2">
                  <a:lumMod val="25000"/>
                </a:schemeClr>
              </a:solidFill>
              <a:latin typeface="游ゴシック" panose="020B0400000000000000" pitchFamily="50" charset="-128"/>
              <a:ea typeface="游ゴシック" panose="020B0400000000000000" pitchFamily="50" charset="-128"/>
            </a:endParaRPr>
          </a:p>
          <a:p>
            <a:pPr marL="576000" lvl="0" indent="-288000">
              <a:lnSpc>
                <a:spcPts val="3400"/>
              </a:lnSpc>
            </a:pPr>
            <a:r>
              <a:rPr lang="ja-JP" altLang="en-US" sz="2400" b="1" dirty="0">
                <a:solidFill>
                  <a:schemeClr val="bg2">
                    <a:lumMod val="25000"/>
                  </a:schemeClr>
                </a:solidFill>
                <a:latin typeface="游ゴシック" panose="020B0400000000000000" pitchFamily="50" charset="-128"/>
                <a:ea typeface="游ゴシック" panose="020B0400000000000000" pitchFamily="50" charset="-128"/>
              </a:rPr>
              <a:t>　実施する場合がある</a:t>
            </a:r>
          </a:p>
        </p:txBody>
      </p:sp>
      <p:sp>
        <p:nvSpPr>
          <p:cNvPr id="23" name="テキスト ボックス 22"/>
          <p:cNvSpPr txBox="1"/>
          <p:nvPr/>
        </p:nvSpPr>
        <p:spPr>
          <a:xfrm>
            <a:off x="699944" y="8060209"/>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（４）追加対話への協力</a:t>
            </a:r>
          </a:p>
        </p:txBody>
      </p:sp>
    </p:spTree>
    <p:extLst>
      <p:ext uri="{BB962C8B-B14F-4D97-AF65-F5344CB8AC3E}">
        <p14:creationId xmlns:p14="http://schemas.microsoft.com/office/powerpoint/2010/main" val="680560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699944" y="2250336"/>
            <a:ext cx="13736780" cy="2065259"/>
          </a:xfrm>
          <a:prstGeom prst="rect">
            <a:avLst/>
          </a:prstGeom>
          <a:noFill/>
          <a:ln w="38100">
            <a:solidFill>
              <a:schemeClr val="bg1">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21</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7"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問い合わせ先</a:t>
            </a:r>
          </a:p>
        </p:txBody>
      </p:sp>
      <p:sp>
        <p:nvSpPr>
          <p:cNvPr id="9" name="正方形/長方形 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
        <p:nvSpPr>
          <p:cNvPr id="14" name="テキスト ボックス 13"/>
          <p:cNvSpPr txBox="1"/>
          <p:nvPr/>
        </p:nvSpPr>
        <p:spPr>
          <a:xfrm>
            <a:off x="699945" y="2309084"/>
            <a:ext cx="13538570" cy="2006511"/>
          </a:xfrm>
          <a:prstGeom prst="rect">
            <a:avLst/>
          </a:prstGeom>
          <a:noFill/>
        </p:spPr>
        <p:txBody>
          <a:bodyPr wrap="square" rIns="180000" rtlCol="0">
            <a:spAutoFit/>
          </a:bodyPr>
          <a:lstStyle/>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大阪都市計画局　拠点開発室　広域拠点開発課　ベイエリアグループ</a:t>
            </a:r>
          </a:p>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住　　所：〒</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559-8555</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大阪市住之江区南港北</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1</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丁目</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14</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番</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16</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号大阪府咲洲庁舎</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33</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階</a:t>
            </a:r>
          </a:p>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電　　話：</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06-6210-9328</a:t>
            </a:r>
          </a:p>
          <a:p>
            <a:pPr marL="576000" lvl="0" indent="-288000">
              <a:lnSpc>
                <a:spcPts val="3000"/>
              </a:lnSpc>
            </a:pP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E-mail</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　：</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koiki-g03@gbox.pref.osaka.lg.jp</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（５</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MB</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以内、</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ZIP</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ファイル不可）</a:t>
            </a:r>
          </a:p>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担当者名：宮崎、松村</a:t>
            </a:r>
          </a:p>
        </p:txBody>
      </p:sp>
      <p:sp>
        <p:nvSpPr>
          <p:cNvPr id="16" name="テキスト ボックス 15"/>
          <p:cNvSpPr txBox="1"/>
          <p:nvPr/>
        </p:nvSpPr>
        <p:spPr>
          <a:xfrm>
            <a:off x="699944" y="1724599"/>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①　本マーケット・サウンディングに関すること</a:t>
            </a:r>
          </a:p>
        </p:txBody>
      </p:sp>
      <p:sp>
        <p:nvSpPr>
          <p:cNvPr id="24" name="正方形/長方形 23"/>
          <p:cNvSpPr/>
          <p:nvPr/>
        </p:nvSpPr>
        <p:spPr>
          <a:xfrm>
            <a:off x="699944" y="4929534"/>
            <a:ext cx="13736780" cy="2065258"/>
          </a:xfrm>
          <a:prstGeom prst="rect">
            <a:avLst/>
          </a:prstGeom>
          <a:noFill/>
          <a:ln w="38100">
            <a:solidFill>
              <a:schemeClr val="bg1">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699945" y="4988281"/>
            <a:ext cx="13538570" cy="2006511"/>
          </a:xfrm>
          <a:prstGeom prst="rect">
            <a:avLst/>
          </a:prstGeom>
          <a:noFill/>
        </p:spPr>
        <p:txBody>
          <a:bodyPr wrap="square" rIns="180000" rtlCol="0">
            <a:spAutoFit/>
          </a:bodyPr>
          <a:lstStyle/>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大阪港湾局　営業推進室　開発調整課</a:t>
            </a:r>
          </a:p>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住　所：〒</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559-0034</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大阪市住之江区南港北</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2</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丁目</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1</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番</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10</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号</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ATC</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ビル</a:t>
            </a:r>
            <a:r>
              <a:rPr lang="en-US" altLang="ja-JP" sz="2400" dirty="0" smtClean="0">
                <a:solidFill>
                  <a:schemeClr val="bg2">
                    <a:lumMod val="25000"/>
                  </a:schemeClr>
                </a:solidFill>
                <a:latin typeface="游ゴシック" panose="020B0400000000000000" pitchFamily="50" charset="-128"/>
                <a:ea typeface="游ゴシック" panose="020B0400000000000000" pitchFamily="50" charset="-128"/>
              </a:rPr>
              <a:t>ITM</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棟</a:t>
            </a:r>
            <a:r>
              <a:rPr lang="en-US" altLang="ja-JP" sz="2400" dirty="0" smtClean="0">
                <a:solidFill>
                  <a:schemeClr val="bg2">
                    <a:lumMod val="25000"/>
                  </a:schemeClr>
                </a:solidFill>
                <a:latin typeface="游ゴシック" panose="020B0400000000000000" pitchFamily="50" charset="-128"/>
                <a:ea typeface="游ゴシック" panose="020B0400000000000000" pitchFamily="50" charset="-128"/>
              </a:rPr>
              <a:t>10</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階</a:t>
            </a:r>
          </a:p>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電　話：</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06-6615-7798</a:t>
            </a:r>
          </a:p>
          <a:p>
            <a:pPr marL="576000" lvl="0" indent="-288000">
              <a:lnSpc>
                <a:spcPts val="3000"/>
              </a:lnSpc>
            </a:pP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E-mail</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　：</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na0026@city.osaka.lg.jp</a:t>
            </a:r>
          </a:p>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担当者名：松田、足立</a:t>
            </a:r>
          </a:p>
        </p:txBody>
      </p:sp>
      <p:sp>
        <p:nvSpPr>
          <p:cNvPr id="26" name="テキスト ボックス 25"/>
          <p:cNvSpPr txBox="1"/>
          <p:nvPr/>
        </p:nvSpPr>
        <p:spPr>
          <a:xfrm>
            <a:off x="699944" y="4414135"/>
            <a:ext cx="13773293" cy="505075"/>
          </a:xfrm>
          <a:prstGeom prst="rect">
            <a:avLst/>
          </a:prstGeom>
          <a:noFill/>
        </p:spPr>
        <p:txBody>
          <a:bodyPr wrap="square" rtlCol="0">
            <a:spAutoFit/>
          </a:bodyPr>
          <a:lstStyle/>
          <a:p>
            <a:pPr lvl="0">
              <a:lnSpc>
                <a:spcPts val="3400"/>
              </a:lnSpc>
            </a:pP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②　夢洲の開発に関すること</a:t>
            </a:r>
          </a:p>
        </p:txBody>
      </p:sp>
      <p:sp>
        <p:nvSpPr>
          <p:cNvPr id="27" name="正方形/長方形 26"/>
          <p:cNvSpPr/>
          <p:nvPr/>
        </p:nvSpPr>
        <p:spPr>
          <a:xfrm>
            <a:off x="699944" y="7619055"/>
            <a:ext cx="13736780" cy="2065258"/>
          </a:xfrm>
          <a:prstGeom prst="rect">
            <a:avLst/>
          </a:prstGeom>
          <a:noFill/>
          <a:ln w="38100">
            <a:solidFill>
              <a:schemeClr val="bg1">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99945" y="7677802"/>
            <a:ext cx="13538570" cy="2006511"/>
          </a:xfrm>
          <a:prstGeom prst="rect">
            <a:avLst/>
          </a:prstGeom>
          <a:noFill/>
        </p:spPr>
        <p:txBody>
          <a:bodyPr wrap="square" rIns="180000" rtlCol="0">
            <a:spAutoFit/>
          </a:bodyPr>
          <a:lstStyle/>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大阪港湾局　営業推進室　販売促進課</a:t>
            </a:r>
          </a:p>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住　所：同上</a:t>
            </a:r>
          </a:p>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電　話：</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06-6615-7797</a:t>
            </a:r>
          </a:p>
          <a:p>
            <a:pPr marL="576000" lvl="0" indent="-288000">
              <a:lnSpc>
                <a:spcPts val="3000"/>
              </a:lnSpc>
            </a:pP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E-mail</a:t>
            </a: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　：</a:t>
            </a:r>
            <a:r>
              <a:rPr lang="en-US" altLang="ja-JP" sz="2400" dirty="0">
                <a:solidFill>
                  <a:schemeClr val="bg2">
                    <a:lumMod val="25000"/>
                  </a:schemeClr>
                </a:solidFill>
                <a:latin typeface="游ゴシック" panose="020B0400000000000000" pitchFamily="50" charset="-128"/>
                <a:ea typeface="游ゴシック" panose="020B0400000000000000" pitchFamily="50" charset="-128"/>
              </a:rPr>
              <a:t>na0028@city.osaka.lg.jp</a:t>
            </a:r>
          </a:p>
          <a:p>
            <a:pPr marL="576000" lvl="0" indent="-288000">
              <a:lnSpc>
                <a:spcPts val="3000"/>
              </a:lnSpc>
            </a:pPr>
            <a:r>
              <a:rPr lang="ja-JP" altLang="en-US" sz="2400" dirty="0">
                <a:solidFill>
                  <a:schemeClr val="bg2">
                    <a:lumMod val="25000"/>
                  </a:schemeClr>
                </a:solidFill>
                <a:latin typeface="游ゴシック" panose="020B0400000000000000" pitchFamily="50" charset="-128"/>
                <a:ea typeface="游ゴシック" panose="020B0400000000000000" pitchFamily="50" charset="-128"/>
              </a:rPr>
              <a:t>担当者名：福岡、山口</a:t>
            </a:r>
          </a:p>
        </p:txBody>
      </p:sp>
      <p:sp>
        <p:nvSpPr>
          <p:cNvPr id="29" name="テキスト ボックス 28"/>
          <p:cNvSpPr txBox="1"/>
          <p:nvPr/>
        </p:nvSpPr>
        <p:spPr>
          <a:xfrm>
            <a:off x="699944" y="7103656"/>
            <a:ext cx="13773293" cy="528350"/>
          </a:xfrm>
          <a:prstGeom prst="rect">
            <a:avLst/>
          </a:prstGeom>
          <a:noFill/>
        </p:spPr>
        <p:txBody>
          <a:bodyPr wrap="square" rtlCol="0">
            <a:spAutoFit/>
          </a:bodyPr>
          <a:lstStyle/>
          <a:p>
            <a:pPr lvl="0">
              <a:lnSpc>
                <a:spcPts val="3400"/>
              </a:lnSpc>
            </a:pPr>
            <a:r>
              <a:rPr lang="ja-JP" altLang="en-US" sz="2400" b="1" dirty="0" smtClean="0">
                <a:solidFill>
                  <a:schemeClr val="accent4">
                    <a:lumMod val="50000"/>
                  </a:schemeClr>
                </a:solidFill>
                <a:latin typeface="游ゴシック" panose="020B0400000000000000" pitchFamily="50" charset="-128"/>
                <a:ea typeface="游ゴシック" panose="020B0400000000000000" pitchFamily="50" charset="-128"/>
              </a:rPr>
              <a:t>③　夢</a:t>
            </a: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洲の土地処分に関すること</a:t>
            </a:r>
          </a:p>
        </p:txBody>
      </p:sp>
    </p:spTree>
    <p:extLst>
      <p:ext uri="{BB962C8B-B14F-4D97-AF65-F5344CB8AC3E}">
        <p14:creationId xmlns:p14="http://schemas.microsoft.com/office/powerpoint/2010/main" val="548561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角丸四角形 135">
            <a:extLst>
              <a:ext uri="{FF2B5EF4-FFF2-40B4-BE49-F238E27FC236}">
                <a16:creationId xmlns:a16="http://schemas.microsoft.com/office/drawing/2014/main" id="{0E3B9BB5-31C6-4755-B802-77B59BD4301E}"/>
              </a:ext>
            </a:extLst>
          </p:cNvPr>
          <p:cNvSpPr/>
          <p:nvPr/>
        </p:nvSpPr>
        <p:spPr>
          <a:xfrm>
            <a:off x="1297669" y="4953134"/>
            <a:ext cx="12517435" cy="1188000"/>
          </a:xfrm>
          <a:prstGeom prst="roundRect">
            <a:avLst>
              <a:gd name="adj" fmla="val 12875"/>
            </a:avLst>
          </a:prstGeom>
          <a:solidFill>
            <a:schemeClr val="bg1"/>
          </a:solidFill>
          <a:ln w="19050">
            <a:solidFill>
              <a:schemeClr val="bg1">
                <a:lumMod val="50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marL="12700">
              <a:lnSpc>
                <a:spcPts val="4000"/>
              </a:lnSpc>
              <a:spcBef>
                <a:spcPts val="260"/>
              </a:spcBef>
            </a:pPr>
            <a:r>
              <a:rPr lang="ja-JP" altLang="en-US" sz="2400" b="1" dirty="0">
                <a:solidFill>
                  <a:prstClr val="black"/>
                </a:solidFill>
                <a:latin typeface="游ゴシック" panose="020B0400000000000000" pitchFamily="50" charset="-128"/>
                <a:ea typeface="游ゴシック" panose="020B0400000000000000" pitchFamily="50" charset="-128"/>
                <a:cs typeface="メイリオ"/>
              </a:rPr>
              <a:t>○夢洲第２期区域（観光・産業ゾーン）のゾーニングの考え方：</a:t>
            </a:r>
            <a:endParaRPr lang="en-US" altLang="ja-JP" sz="2400" b="1" dirty="0">
              <a:solidFill>
                <a:prstClr val="black"/>
              </a:solidFill>
              <a:latin typeface="游ゴシック" panose="020B0400000000000000" pitchFamily="50" charset="-128"/>
              <a:ea typeface="游ゴシック" panose="020B0400000000000000" pitchFamily="50" charset="-128"/>
              <a:cs typeface="メイリオ"/>
            </a:endParaRPr>
          </a:p>
          <a:p>
            <a:pPr marL="12700" lvl="0" algn="ctr">
              <a:lnSpc>
                <a:spcPts val="4000"/>
              </a:lnSpc>
              <a:spcBef>
                <a:spcPts val="260"/>
              </a:spcBef>
            </a:pPr>
            <a:r>
              <a:rPr lang="en-US" altLang="ja-JP" sz="2400" b="1" dirty="0">
                <a:solidFill>
                  <a:prstClr val="black"/>
                </a:solidFill>
                <a:latin typeface="游ゴシック" panose="020B0400000000000000" pitchFamily="50" charset="-128"/>
                <a:ea typeface="游ゴシック" panose="020B0400000000000000" pitchFamily="50" charset="-128"/>
                <a:cs typeface="メイリオ"/>
              </a:rPr>
              <a:t>『</a:t>
            </a:r>
            <a:r>
              <a:rPr lang="ja-JP" altLang="en-US" sz="2400" b="1" dirty="0">
                <a:solidFill>
                  <a:prstClr val="black"/>
                </a:solidFill>
                <a:latin typeface="游ゴシック" panose="020B0400000000000000" pitchFamily="50" charset="-128"/>
                <a:ea typeface="游ゴシック" panose="020B0400000000000000" pitchFamily="50" charset="-128"/>
                <a:cs typeface="メイリオ"/>
              </a:rPr>
              <a:t>万博の理念を継承したまちづくり</a:t>
            </a:r>
            <a:r>
              <a:rPr lang="en-US" altLang="ja-JP" sz="2400" b="1" dirty="0">
                <a:solidFill>
                  <a:prstClr val="black"/>
                </a:solidFill>
                <a:latin typeface="游ゴシック" panose="020B0400000000000000" pitchFamily="50" charset="-128"/>
                <a:ea typeface="游ゴシック" panose="020B0400000000000000" pitchFamily="50" charset="-128"/>
                <a:cs typeface="メイリオ"/>
              </a:rPr>
              <a:t>』</a:t>
            </a:r>
            <a:r>
              <a:rPr lang="ja-JP" altLang="en-US" sz="2400" spc="15" dirty="0">
                <a:solidFill>
                  <a:prstClr val="black"/>
                </a:solidFill>
                <a:latin typeface="游ゴシック" panose="020B0400000000000000" pitchFamily="50" charset="-128"/>
                <a:ea typeface="游ゴシック" panose="020B0400000000000000" pitchFamily="50" charset="-128"/>
                <a:cs typeface="メイリオ"/>
              </a:rPr>
              <a:t>　 　</a:t>
            </a:r>
            <a:endParaRPr lang="en-US" altLang="ja-JP" sz="2400" spc="15" dirty="0">
              <a:solidFill>
                <a:prstClr val="black"/>
              </a:solidFill>
              <a:latin typeface="游ゴシック" panose="020B0400000000000000" pitchFamily="50" charset="-128"/>
              <a:ea typeface="游ゴシック" panose="020B0400000000000000" pitchFamily="50" charset="-128"/>
              <a:cs typeface="メイリオ"/>
            </a:endParaRPr>
          </a:p>
        </p:txBody>
      </p:sp>
      <p:sp>
        <p:nvSpPr>
          <p:cNvPr id="43" name="正方形/長方形 42"/>
          <p:cNvSpPr/>
          <p:nvPr/>
        </p:nvSpPr>
        <p:spPr>
          <a:xfrm>
            <a:off x="652003" y="3138113"/>
            <a:ext cx="5646778" cy="461665"/>
          </a:xfrm>
          <a:prstGeom prst="rect">
            <a:avLst/>
          </a:prstGeom>
        </p:spPr>
        <p:txBody>
          <a:bodyPr wrap="square">
            <a:spAutoFit/>
          </a:bodyPr>
          <a:lstStyle/>
          <a:p>
            <a:pPr marL="180975" indent="-180975"/>
            <a:r>
              <a:rPr lang="ja-JP" altLang="en-US" sz="2400" b="1" dirty="0">
                <a:latin typeface="游ゴシック" panose="020B0400000000000000" pitchFamily="50" charset="-128"/>
                <a:ea typeface="游ゴシック" panose="020B0400000000000000" pitchFamily="50" charset="-128"/>
              </a:rPr>
              <a:t>■　夢洲まちづくりの考え方</a:t>
            </a:r>
            <a:endParaRPr lang="en-US" altLang="ja-JP" sz="2400" b="1" dirty="0">
              <a:latin typeface="游ゴシック" panose="020B0400000000000000" pitchFamily="50" charset="-128"/>
              <a:ea typeface="游ゴシック" panose="020B0400000000000000" pitchFamily="50" charset="-128"/>
            </a:endParaRPr>
          </a:p>
        </p:txBody>
      </p:sp>
      <p:sp>
        <p:nvSpPr>
          <p:cNvPr id="51" name="AutoShape 10" descr="大阪】大阪ＩＲ〈21/12/22更新〉 | 未来の地図"/>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latin typeface="游ゴシック" panose="020B0400000000000000" pitchFamily="50" charset="-128"/>
              <a:ea typeface="游ゴシック" panose="020B0400000000000000" pitchFamily="50" charset="-128"/>
            </a:endParaRPr>
          </a:p>
        </p:txBody>
      </p:sp>
      <p:sp>
        <p:nvSpPr>
          <p:cNvPr id="77" name="角丸四角形 92">
            <a:extLst>
              <a:ext uri="{FF2B5EF4-FFF2-40B4-BE49-F238E27FC236}">
                <a16:creationId xmlns:a16="http://schemas.microsoft.com/office/drawing/2014/main" id="{E6E3FB1B-2B5F-4171-81A3-9EE5902029E1}"/>
              </a:ext>
            </a:extLst>
          </p:cNvPr>
          <p:cNvSpPr/>
          <p:nvPr/>
        </p:nvSpPr>
        <p:spPr>
          <a:xfrm>
            <a:off x="1304244" y="3626947"/>
            <a:ext cx="12510861" cy="1188000"/>
          </a:xfrm>
          <a:prstGeom prst="roundRect">
            <a:avLst>
              <a:gd name="adj" fmla="val 0"/>
            </a:avLst>
          </a:prstGeom>
          <a:solidFill>
            <a:schemeClr val="tx2">
              <a:lumMod val="40000"/>
              <a:lumOff val="60000"/>
            </a:schemeClr>
          </a:solidFill>
          <a:ln>
            <a:noFill/>
          </a:ln>
          <a:effectLst/>
        </p:spPr>
        <p:txBody>
          <a:bodyPr wrap="none" lIns="41464" tIns="20731" rIns="41464" bIns="20731" anchor="ctr"/>
          <a:lstStyle/>
          <a:p>
            <a:endParaRPr lang="ja-JP" altLang="en-US" sz="1400">
              <a:latin typeface="游ゴシック" panose="020B0400000000000000" pitchFamily="50" charset="-128"/>
              <a:ea typeface="游ゴシック" panose="020B0400000000000000" pitchFamily="50" charset="-128"/>
            </a:endParaRPr>
          </a:p>
        </p:txBody>
      </p:sp>
      <p:sp>
        <p:nvSpPr>
          <p:cNvPr id="78" name="正方形/長方形 77">
            <a:extLst>
              <a:ext uri="{FF2B5EF4-FFF2-40B4-BE49-F238E27FC236}">
                <a16:creationId xmlns:a16="http://schemas.microsoft.com/office/drawing/2014/main" id="{66FAB286-84A4-403E-BFF9-83821D2D8E19}"/>
              </a:ext>
            </a:extLst>
          </p:cNvPr>
          <p:cNvSpPr/>
          <p:nvPr/>
        </p:nvSpPr>
        <p:spPr>
          <a:xfrm>
            <a:off x="4495451" y="4163457"/>
            <a:ext cx="4935084" cy="523220"/>
          </a:xfrm>
          <a:prstGeom prst="rect">
            <a:avLst/>
          </a:prstGeom>
        </p:spPr>
        <p:txBody>
          <a:bodyPr wrap="square">
            <a:spAutoFit/>
          </a:bodyPr>
          <a:lstStyle/>
          <a:p>
            <a:pPr algn="ctr"/>
            <a:r>
              <a:rPr lang="en-US" sz="2800" b="1" dirty="0">
                <a:solidFill>
                  <a:schemeClr val="accent4"/>
                </a:solidFill>
                <a:effectLst/>
                <a:latin typeface="游ゴシック" panose="020B0400000000000000" pitchFamily="50" charset="-128"/>
                <a:ea typeface="游ゴシック" panose="020B0400000000000000" pitchFamily="50" charset="-128"/>
                <a:cs typeface="Times New Roman"/>
              </a:rPr>
              <a:t>“SMART RESORT CITY”</a:t>
            </a:r>
            <a:endParaRPr lang="ja-JP" altLang="en-US" sz="1100" b="1" dirty="0">
              <a:solidFill>
                <a:schemeClr val="accent4"/>
              </a:solidFill>
              <a:effectLst/>
              <a:latin typeface="游ゴシック" panose="020B0400000000000000" pitchFamily="50" charset="-128"/>
              <a:ea typeface="游ゴシック" panose="020B0400000000000000" pitchFamily="50" charset="-128"/>
              <a:cs typeface="ＭＳ Ｐゴシック"/>
            </a:endParaRPr>
          </a:p>
        </p:txBody>
      </p:sp>
      <p:sp>
        <p:nvSpPr>
          <p:cNvPr id="79" name="正方形/長方形 78">
            <a:extLst>
              <a:ext uri="{FF2B5EF4-FFF2-40B4-BE49-F238E27FC236}">
                <a16:creationId xmlns:a16="http://schemas.microsoft.com/office/drawing/2014/main" id="{1D2D2EE1-703C-4E68-A956-9ED825DA0B65}"/>
              </a:ext>
            </a:extLst>
          </p:cNvPr>
          <p:cNvSpPr/>
          <p:nvPr/>
        </p:nvSpPr>
        <p:spPr>
          <a:xfrm>
            <a:off x="9138384" y="4182832"/>
            <a:ext cx="4199720" cy="461665"/>
          </a:xfrm>
          <a:prstGeom prst="rect">
            <a:avLst/>
          </a:prstGeom>
        </p:spPr>
        <p:txBody>
          <a:bodyPr wrap="square">
            <a:spAutoFit/>
          </a:bodyPr>
          <a:lstStyle/>
          <a:p>
            <a:pPr algn="ctr"/>
            <a:r>
              <a:rPr lang="ja-JP" altLang="en-US" sz="2400" b="1" dirty="0">
                <a:solidFill>
                  <a:schemeClr val="accent4"/>
                </a:solidFill>
                <a:latin typeface="游ゴシック" panose="020B0400000000000000" pitchFamily="50" charset="-128"/>
                <a:ea typeface="游ゴシック" panose="020B0400000000000000" pitchFamily="50" charset="-128"/>
                <a:cs typeface="メイリオ"/>
              </a:rPr>
              <a:t>夢と創造に出会える未来都市</a:t>
            </a:r>
            <a:endParaRPr lang="ja-JP" altLang="en-US" sz="2400" dirty="0">
              <a:solidFill>
                <a:schemeClr val="accent4"/>
              </a:solidFill>
              <a:latin typeface="游ゴシック" panose="020B0400000000000000" pitchFamily="50" charset="-128"/>
              <a:ea typeface="游ゴシック" panose="020B0400000000000000" pitchFamily="50" charset="-128"/>
              <a:cs typeface="ＭＳ Ｐゴシック"/>
            </a:endParaRPr>
          </a:p>
        </p:txBody>
      </p:sp>
      <p:sp>
        <p:nvSpPr>
          <p:cNvPr id="165" name="テキスト ボックス 164">
            <a:extLst>
              <a:ext uri="{FF2B5EF4-FFF2-40B4-BE49-F238E27FC236}">
                <a16:creationId xmlns:a16="http://schemas.microsoft.com/office/drawing/2014/main" id="{050CC93C-4478-4614-9052-1F54AB18EED2}"/>
              </a:ext>
            </a:extLst>
          </p:cNvPr>
          <p:cNvSpPr txBox="1"/>
          <p:nvPr/>
        </p:nvSpPr>
        <p:spPr>
          <a:xfrm>
            <a:off x="1304244" y="6408695"/>
            <a:ext cx="12510861" cy="528743"/>
          </a:xfrm>
          <a:prstGeom prst="roundRect">
            <a:avLst/>
          </a:prstGeom>
          <a:solidFill>
            <a:srgbClr val="B6CAD5"/>
          </a:solidFill>
          <a:ln>
            <a:noFill/>
          </a:ln>
          <a:effectLst/>
        </p:spPr>
        <p:txBody>
          <a:bodyPr wrap="none" lIns="41464" tIns="20731" rIns="41464" bIns="20731" anchor="ctr"/>
          <a:lstStyle>
            <a:defPPr>
              <a:defRPr lang="en-US"/>
            </a:defPPr>
            <a:lvl1pPr>
              <a:defRPr sz="1385"/>
            </a:lvl1pPr>
          </a:lstStyle>
          <a:p>
            <a:pPr algn="ctr"/>
            <a:r>
              <a:rPr lang="ja-JP" altLang="en-US" sz="2400" b="1" dirty="0">
                <a:solidFill>
                  <a:schemeClr val="tx1">
                    <a:lumMod val="65000"/>
                    <a:lumOff val="35000"/>
                  </a:schemeClr>
                </a:solidFill>
                <a:latin typeface="游ゴシック" panose="020B0400000000000000" pitchFamily="50" charset="-128"/>
                <a:ea typeface="游ゴシック" panose="020B0400000000000000" pitchFamily="50" charset="-128"/>
              </a:rPr>
              <a:t>夢洲まちづくりのイメージ</a:t>
            </a:r>
          </a:p>
        </p:txBody>
      </p:sp>
      <p:sp>
        <p:nvSpPr>
          <p:cNvPr id="168" name="テキスト ボックス 167">
            <a:extLst>
              <a:ext uri="{FF2B5EF4-FFF2-40B4-BE49-F238E27FC236}">
                <a16:creationId xmlns:a16="http://schemas.microsoft.com/office/drawing/2014/main" id="{AC9B9ACE-3B89-4397-972D-B6870BB4BB91}"/>
              </a:ext>
            </a:extLst>
          </p:cNvPr>
          <p:cNvSpPr txBox="1"/>
          <p:nvPr/>
        </p:nvSpPr>
        <p:spPr>
          <a:xfrm>
            <a:off x="1297669" y="7057135"/>
            <a:ext cx="4581703" cy="461665"/>
          </a:xfrm>
          <a:prstGeom prst="rect">
            <a:avLst/>
          </a:prstGeom>
          <a:noFill/>
        </p:spPr>
        <p:txBody>
          <a:bodyPr wrap="none" rtlCol="0">
            <a:spAutoFit/>
          </a:bodyPr>
          <a:lstStyle/>
          <a:p>
            <a:r>
              <a:rPr lang="ja-JP" altLang="en-US" sz="2400" b="1" dirty="0">
                <a:latin typeface="游ゴシック" panose="020B0400000000000000" pitchFamily="50" charset="-128"/>
                <a:ea typeface="游ゴシック" panose="020B0400000000000000" pitchFamily="50" charset="-128"/>
              </a:rPr>
              <a:t>○ 第２期区域の土地利用の方針</a:t>
            </a:r>
          </a:p>
        </p:txBody>
      </p:sp>
      <p:sp>
        <p:nvSpPr>
          <p:cNvPr id="173" name="object 8">
            <a:extLst>
              <a:ext uri="{FF2B5EF4-FFF2-40B4-BE49-F238E27FC236}">
                <a16:creationId xmlns:a16="http://schemas.microsoft.com/office/drawing/2014/main" id="{6D40431C-E6F4-4B6B-8A0B-1DECF4ACC9E8}"/>
              </a:ext>
            </a:extLst>
          </p:cNvPr>
          <p:cNvSpPr txBox="1"/>
          <p:nvPr/>
        </p:nvSpPr>
        <p:spPr>
          <a:xfrm>
            <a:off x="1332421" y="7683274"/>
            <a:ext cx="5330496" cy="392907"/>
          </a:xfrm>
          <a:prstGeom prst="rect">
            <a:avLst/>
          </a:prstGeom>
        </p:spPr>
        <p:txBody>
          <a:bodyPr vert="horz" wrap="square" lIns="0" tIns="23347" rIns="0" bIns="0" rtlCol="0">
            <a:spAutoFit/>
          </a:bodyPr>
          <a:lstStyle/>
          <a:p>
            <a:pPr marL="8980">
              <a:spcBef>
                <a:spcPts val="184"/>
              </a:spcBef>
            </a:pPr>
            <a:r>
              <a:rPr lang="ja-JP" altLang="en-US" sz="2400" b="1" dirty="0">
                <a:solidFill>
                  <a:prstClr val="black"/>
                </a:solidFill>
                <a:latin typeface="游ゴシック" panose="020B0400000000000000" pitchFamily="50" charset="-128"/>
                <a:ea typeface="游ゴシック" panose="020B0400000000000000" pitchFamily="50" charset="-128"/>
              </a:rPr>
              <a:t>▶</a:t>
            </a:r>
            <a:r>
              <a:rPr lang="ja-JP" altLang="en-US" sz="2400" b="1" dirty="0">
                <a:latin typeface="游ゴシック" panose="020B0400000000000000" pitchFamily="50" charset="-128"/>
                <a:ea typeface="游ゴシック" panose="020B0400000000000000" pitchFamily="50" charset="-128"/>
                <a:cs typeface="メイリオ"/>
              </a:rPr>
              <a:t>万博の理念を継承したまちづくり</a:t>
            </a:r>
            <a:r>
              <a:rPr lang="ja-JP" altLang="en-US" sz="2400" dirty="0">
                <a:latin typeface="游ゴシック" panose="020B0400000000000000" pitchFamily="50" charset="-128"/>
                <a:ea typeface="游ゴシック" panose="020B0400000000000000" pitchFamily="50" charset="-128"/>
                <a:cs typeface="メイリオ"/>
              </a:rPr>
              <a:t> </a:t>
            </a:r>
            <a:endParaRPr lang="en-US" altLang="ja-JP" sz="2400" spc="11" dirty="0">
              <a:latin typeface="游ゴシック" panose="020B0400000000000000" pitchFamily="50" charset="-128"/>
              <a:ea typeface="游ゴシック" panose="020B0400000000000000" pitchFamily="50" charset="-128"/>
              <a:cs typeface="メイリオ"/>
            </a:endParaRPr>
          </a:p>
        </p:txBody>
      </p:sp>
      <p:sp>
        <p:nvSpPr>
          <p:cNvPr id="177" name="テキスト ボックス 176">
            <a:extLst>
              <a:ext uri="{FF2B5EF4-FFF2-40B4-BE49-F238E27FC236}">
                <a16:creationId xmlns:a16="http://schemas.microsoft.com/office/drawing/2014/main" id="{ED05E12E-0C43-4066-B7F1-8066C0D8E9F9}"/>
              </a:ext>
            </a:extLst>
          </p:cNvPr>
          <p:cNvSpPr txBox="1"/>
          <p:nvPr/>
        </p:nvSpPr>
        <p:spPr>
          <a:xfrm>
            <a:off x="1531741" y="3695095"/>
            <a:ext cx="5315781" cy="461665"/>
          </a:xfrm>
          <a:prstGeom prst="rect">
            <a:avLst/>
          </a:prstGeom>
          <a:noFill/>
        </p:spPr>
        <p:txBody>
          <a:bodyPr wrap="square">
            <a:spAutoFit/>
          </a:bodyPr>
          <a:lstStyle/>
          <a:p>
            <a:r>
              <a:rPr lang="ja-JP" altLang="en-US" sz="2400" b="1" dirty="0">
                <a:latin typeface="游ゴシック" panose="020B0400000000000000" pitchFamily="50" charset="-128"/>
                <a:ea typeface="游ゴシック" panose="020B0400000000000000" pitchFamily="50" charset="-128"/>
              </a:rPr>
              <a:t>国際観光拠点「夢洲」のコンセプト</a:t>
            </a:r>
            <a:endParaRPr lang="ja-JP" altLang="ja-JP" sz="2400" b="1" dirty="0">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121" name="正方形/長方形 120">
            <a:extLst>
              <a:ext uri="{FF2B5EF4-FFF2-40B4-BE49-F238E27FC236}">
                <a16:creationId xmlns:a16="http://schemas.microsoft.com/office/drawing/2014/main" id="{7FD3522D-C580-4FC4-85B6-AB6DBF6447D8}"/>
              </a:ext>
            </a:extLst>
          </p:cNvPr>
          <p:cNvSpPr/>
          <p:nvPr/>
        </p:nvSpPr>
        <p:spPr>
          <a:xfrm>
            <a:off x="6821117" y="8309699"/>
            <a:ext cx="6504401" cy="1200329"/>
          </a:xfrm>
          <a:prstGeom prst="rect">
            <a:avLst/>
          </a:prstGeom>
        </p:spPr>
        <p:txBody>
          <a:bodyPr wrap="square">
            <a:spAutoFit/>
          </a:bodyPr>
          <a:lstStyle/>
          <a:p>
            <a:pPr defTabSz="760369"/>
            <a:r>
              <a:rPr lang="ja-JP" altLang="en-US" sz="2400" b="1" dirty="0">
                <a:latin typeface="游ゴシック" panose="020B0400000000000000" pitchFamily="50" charset="-128"/>
                <a:ea typeface="游ゴシック" panose="020B0400000000000000" pitchFamily="50" charset="-128"/>
              </a:rPr>
              <a:t>　</a:t>
            </a:r>
            <a:r>
              <a:rPr lang="ja-JP" altLang="en-US" sz="2400" dirty="0">
                <a:latin typeface="游ゴシック" panose="020B0400000000000000" pitchFamily="50" charset="-128"/>
                <a:ea typeface="游ゴシック" panose="020B0400000000000000" pitchFamily="50" charset="-128"/>
              </a:rPr>
              <a:t>「安全・安心なまちの実現」</a:t>
            </a:r>
          </a:p>
          <a:p>
            <a:pPr defTabSz="760369"/>
            <a:r>
              <a:rPr lang="ja-JP" altLang="en-US" sz="2400" dirty="0">
                <a:latin typeface="游ゴシック" panose="020B0400000000000000" pitchFamily="50" charset="-128"/>
                <a:ea typeface="游ゴシック" panose="020B0400000000000000" pitchFamily="50" charset="-128"/>
              </a:rPr>
              <a:t>　「円滑で利便性の高いサービスの提供」</a:t>
            </a:r>
          </a:p>
          <a:p>
            <a:pPr defTabSz="760369"/>
            <a:r>
              <a:rPr lang="ja-JP" altLang="en-US" sz="2400" dirty="0">
                <a:latin typeface="游ゴシック" panose="020B0400000000000000" pitchFamily="50" charset="-128"/>
                <a:ea typeface="游ゴシック" panose="020B0400000000000000" pitchFamily="50" charset="-128"/>
              </a:rPr>
              <a:t>　「環境と共生した持続可能なまちの実現」</a:t>
            </a:r>
            <a:r>
              <a:rPr lang="ja-JP" altLang="en-US" sz="2400" b="1" dirty="0">
                <a:latin typeface="游ゴシック" panose="020B0400000000000000" pitchFamily="50" charset="-128"/>
                <a:ea typeface="游ゴシック" panose="020B0400000000000000" pitchFamily="50" charset="-128"/>
              </a:rPr>
              <a:t>　</a:t>
            </a:r>
            <a:r>
              <a:rPr lang="ja-JP" altLang="en-US" sz="2400" dirty="0">
                <a:solidFill>
                  <a:srgbClr val="4472C4"/>
                </a:solidFill>
                <a:latin typeface="游ゴシック" panose="020B0400000000000000" pitchFamily="50" charset="-128"/>
                <a:ea typeface="游ゴシック" panose="020B0400000000000000" pitchFamily="50" charset="-128"/>
              </a:rPr>
              <a:t>　</a:t>
            </a:r>
          </a:p>
        </p:txBody>
      </p:sp>
      <p:sp>
        <p:nvSpPr>
          <p:cNvPr id="122" name="正方形/長方形 121">
            <a:extLst>
              <a:ext uri="{FF2B5EF4-FFF2-40B4-BE49-F238E27FC236}">
                <a16:creationId xmlns:a16="http://schemas.microsoft.com/office/drawing/2014/main" id="{822DFC66-7A0B-46CB-9EA7-E693811CD42B}"/>
              </a:ext>
            </a:extLst>
          </p:cNvPr>
          <p:cNvSpPr/>
          <p:nvPr/>
        </p:nvSpPr>
        <p:spPr>
          <a:xfrm>
            <a:off x="12905614" y="8759926"/>
            <a:ext cx="954107" cy="400110"/>
          </a:xfrm>
          <a:prstGeom prst="rect">
            <a:avLst/>
          </a:prstGeom>
        </p:spPr>
        <p:txBody>
          <a:bodyPr wrap="none">
            <a:spAutoFit/>
          </a:bodyPr>
          <a:lstStyle/>
          <a:p>
            <a:pPr defTabSz="760369"/>
            <a:r>
              <a:rPr lang="ja-JP" altLang="en-US" sz="2000" dirty="0">
                <a:solidFill>
                  <a:prstClr val="black"/>
                </a:solidFill>
                <a:latin typeface="游ゴシック" panose="020B0400000000000000" pitchFamily="50" charset="-128"/>
                <a:ea typeface="游ゴシック" panose="020B0400000000000000" pitchFamily="50" charset="-128"/>
              </a:rPr>
              <a:t>による</a:t>
            </a:r>
          </a:p>
        </p:txBody>
      </p:sp>
      <p:sp>
        <p:nvSpPr>
          <p:cNvPr id="144" name="正方形/長方形 143">
            <a:extLst>
              <a:ext uri="{FF2B5EF4-FFF2-40B4-BE49-F238E27FC236}">
                <a16:creationId xmlns:a16="http://schemas.microsoft.com/office/drawing/2014/main" id="{D9DB0E0F-2BF9-48F2-B8A5-35E1A9C7C2A4}"/>
              </a:ext>
            </a:extLst>
          </p:cNvPr>
          <p:cNvSpPr/>
          <p:nvPr/>
        </p:nvSpPr>
        <p:spPr>
          <a:xfrm>
            <a:off x="7928617" y="9424967"/>
            <a:ext cx="6019907" cy="646331"/>
          </a:xfrm>
          <a:prstGeom prst="rect">
            <a:avLst/>
          </a:prstGeom>
        </p:spPr>
        <p:txBody>
          <a:bodyPr wrap="square">
            <a:spAutoFit/>
          </a:bodyPr>
          <a:lstStyle/>
          <a:p>
            <a:pPr defTabSz="760369">
              <a:lnSpc>
                <a:spcPct val="150000"/>
              </a:lnSpc>
            </a:pPr>
            <a:r>
              <a:rPr lang="ja-JP" altLang="en-US" sz="2400" dirty="0">
                <a:ln>
                  <a:solidFill>
                    <a:schemeClr val="tx1">
                      <a:lumMod val="65000"/>
                      <a:lumOff val="35000"/>
                    </a:schemeClr>
                  </a:solidFill>
                </a:ln>
                <a:solidFill>
                  <a:schemeClr val="accent4">
                    <a:lumMod val="50000"/>
                  </a:schemeClr>
                </a:solidFill>
                <a:latin typeface="游ゴシック" panose="020B0400000000000000" pitchFamily="50" charset="-128"/>
                <a:ea typeface="游ゴシック" panose="020B0400000000000000" pitchFamily="50" charset="-128"/>
              </a:rPr>
              <a:t>　</a:t>
            </a:r>
            <a:r>
              <a:rPr lang="ja-JP" altLang="en-US" sz="2400" b="1" dirty="0">
                <a:solidFill>
                  <a:schemeClr val="accent4">
                    <a:lumMod val="50000"/>
                  </a:schemeClr>
                </a:solidFill>
                <a:latin typeface="游ゴシック" panose="020B0400000000000000" pitchFamily="50" charset="-128"/>
                <a:ea typeface="游ゴシック" panose="020B0400000000000000" pitchFamily="50" charset="-128"/>
              </a:rPr>
              <a:t>国際観光拠点機能の強化</a:t>
            </a:r>
            <a:r>
              <a:rPr lang="ja-JP" altLang="en-US" sz="2400" dirty="0">
                <a:latin typeface="游ゴシック" panose="020B0400000000000000" pitchFamily="50" charset="-128"/>
                <a:ea typeface="游ゴシック" panose="020B0400000000000000" pitchFamily="50" charset="-128"/>
              </a:rPr>
              <a:t>をめざす</a:t>
            </a:r>
          </a:p>
        </p:txBody>
      </p:sp>
      <p:sp>
        <p:nvSpPr>
          <p:cNvPr id="125" name="角丸四角形 135">
            <a:extLst>
              <a:ext uri="{FF2B5EF4-FFF2-40B4-BE49-F238E27FC236}">
                <a16:creationId xmlns:a16="http://schemas.microsoft.com/office/drawing/2014/main" id="{0E3B9BB5-31C6-4755-B802-77B59BD4301E}"/>
              </a:ext>
            </a:extLst>
          </p:cNvPr>
          <p:cNvSpPr/>
          <p:nvPr/>
        </p:nvSpPr>
        <p:spPr>
          <a:xfrm>
            <a:off x="7220424" y="8115564"/>
            <a:ext cx="6677397" cy="2334253"/>
          </a:xfrm>
          <a:prstGeom prst="roundRect">
            <a:avLst>
              <a:gd name="adj" fmla="val 8654"/>
            </a:avLst>
          </a:prstGeom>
          <a:noFill/>
          <a:ln w="19050">
            <a:solidFill>
              <a:schemeClr val="bg1">
                <a:lumMod val="50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marL="12700">
              <a:lnSpc>
                <a:spcPts val="2800"/>
              </a:lnSpc>
              <a:spcBef>
                <a:spcPts val="260"/>
              </a:spcBef>
            </a:pPr>
            <a:endParaRPr lang="ja-JP" altLang="en-US" sz="2400" b="1">
              <a:solidFill>
                <a:prstClr val="black"/>
              </a:solidFill>
              <a:latin typeface="游ゴシック" panose="020B0400000000000000" pitchFamily="50" charset="-128"/>
              <a:ea typeface="游ゴシック" panose="020B0400000000000000" pitchFamily="50" charset="-128"/>
              <a:cs typeface="メイリオ"/>
            </a:endParaRPr>
          </a:p>
        </p:txBody>
      </p:sp>
      <p:sp>
        <p:nvSpPr>
          <p:cNvPr id="6" name="スライド番号プレースホルダー 5"/>
          <p:cNvSpPr>
            <a:spLocks noGrp="1"/>
          </p:cNvSpPr>
          <p:nvPr>
            <p:ph type="sldNum" sz="quarter" idx="12"/>
          </p:nvPr>
        </p:nvSpPr>
        <p:spPr/>
        <p:txBody>
          <a:bodyPr/>
          <a:lstStyle/>
          <a:p>
            <a:fld id="{C53EAF67-32A4-49AE-91E0-B7EEB943D48E}" type="slidenum">
              <a:rPr kumimoji="1" lang="ja-JP" altLang="en-US" smtClean="0"/>
              <a:t>2</a:t>
            </a:fld>
            <a:endParaRPr kumimoji="1" lang="ja-JP" altLang="en-US" dirty="0"/>
          </a:p>
        </p:txBody>
      </p:sp>
      <p:sp>
        <p:nvSpPr>
          <p:cNvPr id="126"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まちづくりに向けたサウンディング型</a:t>
            </a:r>
            <a:r>
              <a:rPr lang="ja-JP" altLang="en-US" sz="900" dirty="0">
                <a:latin typeface="游ゴシック" panose="020B0400000000000000" pitchFamily="50" charset="-128"/>
                <a:ea typeface="游ゴシック" panose="020B0400000000000000" pitchFamily="50" charset="-128"/>
              </a:rPr>
              <a:t>市場調査</a:t>
            </a:r>
          </a:p>
        </p:txBody>
      </p:sp>
      <p:sp>
        <p:nvSpPr>
          <p:cNvPr id="58" name="正方形/長方形 57"/>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夢洲第２期区域のまちづくりの方向性</a:t>
            </a:r>
            <a:endParaRPr lang="en-US" altLang="ja-JP" sz="2800" b="1" dirty="0">
              <a:solidFill>
                <a:schemeClr val="tx1"/>
              </a:solidFill>
              <a:latin typeface="游ゴシック" panose="020B0400000000000000" pitchFamily="50" charset="-128"/>
              <a:ea typeface="游ゴシック" panose="020B0400000000000000" pitchFamily="50" charset="-128"/>
            </a:endParaRPr>
          </a:p>
        </p:txBody>
      </p:sp>
      <p:sp>
        <p:nvSpPr>
          <p:cNvPr id="59" name="正方形/長方形 5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8" name="フリーフォーム 7"/>
          <p:cNvSpPr/>
          <p:nvPr/>
        </p:nvSpPr>
        <p:spPr>
          <a:xfrm rot="10800000" flipV="1">
            <a:off x="1297669" y="7554096"/>
            <a:ext cx="5400000" cy="0"/>
          </a:xfrm>
          <a:custGeom>
            <a:avLst/>
            <a:gdLst>
              <a:gd name="connsiteX0" fmla="*/ 0 w 5070763"/>
              <a:gd name="connsiteY0" fmla="*/ 0 h 0"/>
              <a:gd name="connsiteX1" fmla="*/ 5070763 w 5070763"/>
              <a:gd name="connsiteY1" fmla="*/ 0 h 0"/>
            </a:gdLst>
            <a:ahLst/>
            <a:cxnLst>
              <a:cxn ang="0">
                <a:pos x="connsiteX0" y="connsiteY0"/>
              </a:cxn>
              <a:cxn ang="0">
                <a:pos x="connsiteX1" y="connsiteY1"/>
              </a:cxn>
            </a:cxnLst>
            <a:rect l="l" t="t" r="r" b="b"/>
            <a:pathLst>
              <a:path w="5070763">
                <a:moveTo>
                  <a:pt x="0" y="0"/>
                </a:moveTo>
                <a:lnTo>
                  <a:pt x="5070763" y="0"/>
                </a:lnTo>
              </a:path>
            </a:pathLst>
          </a:custGeom>
          <a:noFill/>
          <a:ln w="95250" cmpd="thickThin">
            <a:solidFill>
              <a:srgbClr val="AECDEA"/>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8" name="正方形/長方形 117">
            <a:extLst>
              <a:ext uri="{FF2B5EF4-FFF2-40B4-BE49-F238E27FC236}">
                <a16:creationId xmlns:a16="http://schemas.microsoft.com/office/drawing/2014/main" id="{30F24218-7271-43FD-859D-D3F76723DAF1}"/>
              </a:ext>
            </a:extLst>
          </p:cNvPr>
          <p:cNvSpPr/>
          <p:nvPr/>
        </p:nvSpPr>
        <p:spPr>
          <a:xfrm>
            <a:off x="7220424" y="7683274"/>
            <a:ext cx="6884173" cy="461665"/>
          </a:xfrm>
          <a:prstGeom prst="rect">
            <a:avLst/>
          </a:prstGeom>
          <a:noFill/>
        </p:spPr>
        <p:txBody>
          <a:bodyPr wrap="square">
            <a:spAutoFit/>
          </a:bodyPr>
          <a:lstStyle/>
          <a:p>
            <a:pPr defTabSz="760369"/>
            <a:r>
              <a:rPr lang="ja-JP" altLang="en-US" sz="2400" b="1" dirty="0">
                <a:solidFill>
                  <a:prstClr val="black"/>
                </a:solidFill>
                <a:latin typeface="游ゴシック" panose="020B0400000000000000" pitchFamily="50" charset="-128"/>
                <a:ea typeface="游ゴシック" panose="020B0400000000000000" pitchFamily="50" charset="-128"/>
              </a:rPr>
              <a:t>▶夢洲におけるスマートなまちづくりの方向性</a:t>
            </a:r>
          </a:p>
        </p:txBody>
      </p:sp>
      <p:sp>
        <p:nvSpPr>
          <p:cNvPr id="147" name="テキスト ボックス 146">
            <a:extLst>
              <a:ext uri="{FF2B5EF4-FFF2-40B4-BE49-F238E27FC236}">
                <a16:creationId xmlns:a16="http://schemas.microsoft.com/office/drawing/2014/main" id="{2312E57D-581B-4EEE-8572-70F536B057D8}"/>
              </a:ext>
            </a:extLst>
          </p:cNvPr>
          <p:cNvSpPr txBox="1"/>
          <p:nvPr/>
        </p:nvSpPr>
        <p:spPr>
          <a:xfrm>
            <a:off x="7261384" y="7057135"/>
            <a:ext cx="3658374" cy="461665"/>
          </a:xfrm>
          <a:prstGeom prst="rect">
            <a:avLst/>
          </a:prstGeom>
          <a:noFill/>
        </p:spPr>
        <p:txBody>
          <a:bodyPr wrap="none" rtlCol="0">
            <a:spAutoFit/>
          </a:bodyPr>
          <a:lstStyle/>
          <a:p>
            <a:r>
              <a:rPr lang="ja-JP" altLang="en-US" sz="2400" b="1" dirty="0">
                <a:latin typeface="游ゴシック" panose="020B0400000000000000" pitchFamily="50" charset="-128"/>
                <a:ea typeface="游ゴシック" panose="020B0400000000000000" pitchFamily="50" charset="-128"/>
              </a:rPr>
              <a:t>○ スマートなまちづくり</a:t>
            </a:r>
          </a:p>
        </p:txBody>
      </p:sp>
      <p:sp>
        <p:nvSpPr>
          <p:cNvPr id="61" name="フリーフォーム 60"/>
          <p:cNvSpPr/>
          <p:nvPr/>
        </p:nvSpPr>
        <p:spPr>
          <a:xfrm>
            <a:off x="7220424" y="7554096"/>
            <a:ext cx="6480000" cy="0"/>
          </a:xfrm>
          <a:custGeom>
            <a:avLst/>
            <a:gdLst>
              <a:gd name="connsiteX0" fmla="*/ 0 w 5070763"/>
              <a:gd name="connsiteY0" fmla="*/ 0 h 0"/>
              <a:gd name="connsiteX1" fmla="*/ 5070763 w 5070763"/>
              <a:gd name="connsiteY1" fmla="*/ 0 h 0"/>
            </a:gdLst>
            <a:ahLst/>
            <a:cxnLst>
              <a:cxn ang="0">
                <a:pos x="connsiteX0" y="connsiteY0"/>
              </a:cxn>
              <a:cxn ang="0">
                <a:pos x="connsiteX1" y="connsiteY1"/>
              </a:cxn>
            </a:cxnLst>
            <a:rect l="l" t="t" r="r" b="b"/>
            <a:pathLst>
              <a:path w="5070763">
                <a:moveTo>
                  <a:pt x="0" y="0"/>
                </a:moveTo>
                <a:lnTo>
                  <a:pt x="5070763" y="0"/>
                </a:lnTo>
              </a:path>
            </a:pathLst>
          </a:custGeom>
          <a:noFill/>
          <a:ln w="95250" cmpd="thickThin">
            <a:solidFill>
              <a:srgbClr val="AECDE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7FD3522D-C580-4FC4-85B6-AB6DBF6447D8}"/>
              </a:ext>
            </a:extLst>
          </p:cNvPr>
          <p:cNvSpPr/>
          <p:nvPr/>
        </p:nvSpPr>
        <p:spPr>
          <a:xfrm>
            <a:off x="1296653" y="8158993"/>
            <a:ext cx="5777245" cy="2308324"/>
          </a:xfrm>
          <a:prstGeom prst="rect">
            <a:avLst/>
          </a:prstGeom>
        </p:spPr>
        <p:txBody>
          <a:bodyPr wrap="square">
            <a:spAutoFit/>
          </a:bodyPr>
          <a:lstStyle/>
          <a:p>
            <a:pPr defTabSz="760369"/>
            <a:r>
              <a:rPr lang="ja-JP" altLang="en-US" sz="2400" dirty="0" smtClean="0">
                <a:latin typeface="游ゴシック" panose="020B0400000000000000" pitchFamily="50" charset="-128"/>
                <a:ea typeface="游ゴシック" panose="020B0400000000000000" pitchFamily="50" charset="-128"/>
              </a:rPr>
              <a:t>大規模</a:t>
            </a:r>
            <a:r>
              <a:rPr lang="ja-JP" altLang="en-US" sz="2400" dirty="0">
                <a:latin typeface="游ゴシック" panose="020B0400000000000000" pitchFamily="50" charset="-128"/>
                <a:ea typeface="游ゴシック" panose="020B0400000000000000" pitchFamily="50" charset="-128"/>
              </a:rPr>
              <a:t>なエンターテイメント・レクリエーション機能導入、第１期において創出されたにぎわいの継承などによりまちづくりを進めることで、第１期のまちづくりと合わせて国際観光拠点機能の更なる強化を図る</a:t>
            </a:r>
          </a:p>
        </p:txBody>
      </p:sp>
      <p:sp>
        <p:nvSpPr>
          <p:cNvPr id="29" name="角丸四角形 135">
            <a:extLst>
              <a:ext uri="{FF2B5EF4-FFF2-40B4-BE49-F238E27FC236}">
                <a16:creationId xmlns:a16="http://schemas.microsoft.com/office/drawing/2014/main" id="{0E3B9BB5-31C6-4755-B802-77B59BD4301E}"/>
              </a:ext>
            </a:extLst>
          </p:cNvPr>
          <p:cNvSpPr/>
          <p:nvPr/>
        </p:nvSpPr>
        <p:spPr>
          <a:xfrm>
            <a:off x="1162417" y="8115564"/>
            <a:ext cx="5936883" cy="2334253"/>
          </a:xfrm>
          <a:prstGeom prst="roundRect">
            <a:avLst>
              <a:gd name="adj" fmla="val 8654"/>
            </a:avLst>
          </a:prstGeom>
          <a:noFill/>
          <a:ln w="19050">
            <a:solidFill>
              <a:schemeClr val="bg1">
                <a:lumMod val="50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marL="12700">
              <a:lnSpc>
                <a:spcPts val="2800"/>
              </a:lnSpc>
              <a:spcBef>
                <a:spcPts val="260"/>
              </a:spcBef>
            </a:pPr>
            <a:endParaRPr lang="ja-JP" altLang="en-US" sz="2400" b="1">
              <a:solidFill>
                <a:prstClr val="black"/>
              </a:solidFill>
              <a:latin typeface="游ゴシック" panose="020B0400000000000000" pitchFamily="50" charset="-128"/>
              <a:ea typeface="游ゴシック" panose="020B0400000000000000" pitchFamily="50" charset="-128"/>
              <a:cs typeface="メイリオ"/>
            </a:endParaRPr>
          </a:p>
        </p:txBody>
      </p:sp>
      <p:sp>
        <p:nvSpPr>
          <p:cNvPr id="2" name="正方形/長方形 1"/>
          <p:cNvSpPr/>
          <p:nvPr/>
        </p:nvSpPr>
        <p:spPr>
          <a:xfrm>
            <a:off x="680551" y="1174910"/>
            <a:ext cx="13920454" cy="1862048"/>
          </a:xfrm>
          <a:prstGeom prst="rect">
            <a:avLst/>
          </a:prstGeom>
        </p:spPr>
        <p:txBody>
          <a:bodyPr wrap="square">
            <a:spAutoFit/>
          </a:bodyPr>
          <a:lstStyle/>
          <a:p>
            <a:pPr marL="180975" indent="-180975">
              <a:lnSpc>
                <a:spcPts val="4500"/>
              </a:lnSpc>
            </a:pPr>
            <a:r>
              <a:rPr lang="ja-JP" altLang="en-US" sz="2400" b="1" dirty="0">
                <a:latin typeface="游ゴシック" panose="020B0400000000000000" pitchFamily="50" charset="-128"/>
                <a:ea typeface="游ゴシック" panose="020B0400000000000000" pitchFamily="50" charset="-128"/>
              </a:rPr>
              <a:t>■　目的</a:t>
            </a:r>
            <a:endParaRPr lang="en-US" altLang="ja-JP" sz="2400" b="1" dirty="0">
              <a:latin typeface="游ゴシック" panose="020B0400000000000000" pitchFamily="50" charset="-128"/>
              <a:ea typeface="游ゴシック" panose="020B0400000000000000" pitchFamily="50" charset="-128"/>
            </a:endParaRPr>
          </a:p>
          <a:p>
            <a:pPr marL="360000" indent="-360000">
              <a:lnSpc>
                <a:spcPts val="4500"/>
              </a:lnSpc>
              <a:spcBef>
                <a:spcPts val="300"/>
              </a:spcBef>
            </a:pPr>
            <a:r>
              <a:rPr lang="ja-JP" altLang="en-US" sz="2400" dirty="0" smtClean="0">
                <a:latin typeface="游ゴシック" panose="020B0400000000000000" pitchFamily="50" charset="-128"/>
                <a:ea typeface="游ゴシック" panose="020B0400000000000000" pitchFamily="50" charset="-128"/>
              </a:rPr>
              <a:t>・マーケット</a:t>
            </a:r>
            <a:r>
              <a:rPr lang="ja-JP" altLang="en-US" sz="2400" dirty="0">
                <a:latin typeface="游ゴシック" panose="020B0400000000000000" pitchFamily="50" charset="-128"/>
                <a:ea typeface="游ゴシック" panose="020B0400000000000000" pitchFamily="50" charset="-128"/>
              </a:rPr>
              <a:t>・サウンディング実施に先立ち前提条件</a:t>
            </a:r>
            <a:r>
              <a:rPr lang="ja-JP" altLang="en-US" sz="2400" dirty="0" smtClean="0">
                <a:latin typeface="游ゴシック" panose="020B0400000000000000" pitchFamily="50" charset="-128"/>
                <a:ea typeface="游ゴシック" panose="020B0400000000000000" pitchFamily="50" charset="-128"/>
              </a:rPr>
              <a:t>を示すこと</a:t>
            </a:r>
            <a:r>
              <a:rPr lang="ja-JP" altLang="en-US" sz="2400" dirty="0">
                <a:latin typeface="游ゴシック" panose="020B0400000000000000" pitchFamily="50" charset="-128"/>
                <a:ea typeface="游ゴシック" panose="020B0400000000000000" pitchFamily="50" charset="-128"/>
              </a:rPr>
              <a:t>で、</a:t>
            </a:r>
            <a:r>
              <a:rPr lang="ja-JP" altLang="ja-JP" sz="2400" dirty="0">
                <a:latin typeface="游ゴシック" panose="020B0400000000000000" pitchFamily="50" charset="-128"/>
                <a:ea typeface="游ゴシック" panose="020B0400000000000000" pitchFamily="50" charset="-128"/>
              </a:rPr>
              <a:t>民間事業者の</a:t>
            </a:r>
            <a:r>
              <a:rPr lang="ja-JP" altLang="en-US" sz="2400" dirty="0">
                <a:latin typeface="游ゴシック" panose="020B0400000000000000" pitchFamily="50" charset="-128"/>
                <a:ea typeface="游ゴシック" panose="020B0400000000000000" pitchFamily="50" charset="-128"/>
              </a:rPr>
              <a:t>皆様の</a:t>
            </a:r>
            <a:r>
              <a:rPr lang="ja-JP" altLang="ja-JP" sz="2400" dirty="0">
                <a:latin typeface="游ゴシック" panose="020B0400000000000000" pitchFamily="50" charset="-128"/>
                <a:ea typeface="游ゴシック" panose="020B0400000000000000" pitchFamily="50" charset="-128"/>
              </a:rPr>
              <a:t>参画</a:t>
            </a:r>
            <a:r>
              <a:rPr lang="ja-JP" altLang="en-US" sz="2400" dirty="0">
                <a:latin typeface="游ゴシック" panose="020B0400000000000000" pitchFamily="50" charset="-128"/>
                <a:ea typeface="游ゴシック" panose="020B0400000000000000" pitchFamily="50" charset="-128"/>
              </a:rPr>
              <a:t>意欲の向上及び具体的な検討を</a:t>
            </a:r>
            <a:r>
              <a:rPr lang="ja-JP" altLang="en-US" sz="2400" dirty="0" smtClean="0">
                <a:latin typeface="游ゴシック" panose="020B0400000000000000" pitchFamily="50" charset="-128"/>
                <a:ea typeface="游ゴシック" panose="020B0400000000000000" pitchFamily="50" charset="-128"/>
              </a:rPr>
              <a:t>促進</a:t>
            </a:r>
            <a:endParaRPr lang="ja-JP" altLang="en-US" sz="24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91016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AutoShape 10" descr="大阪】大阪ＩＲ〈21/12/22更新〉 | 未来の地図"/>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latin typeface="游ゴシック" panose="020B0400000000000000" pitchFamily="50" charset="-128"/>
              <a:ea typeface="游ゴシック" panose="020B0400000000000000" pitchFamily="50" charset="-128"/>
            </a:endParaRPr>
          </a:p>
        </p:txBody>
      </p:sp>
      <p:sp>
        <p:nvSpPr>
          <p:cNvPr id="6" name="スライド番号プレースホルダー 5"/>
          <p:cNvSpPr>
            <a:spLocks noGrp="1"/>
          </p:cNvSpPr>
          <p:nvPr>
            <p:ph type="sldNum" sz="quarter" idx="12"/>
          </p:nvPr>
        </p:nvSpPr>
        <p:spPr/>
        <p:txBody>
          <a:bodyPr/>
          <a:lstStyle/>
          <a:p>
            <a:fld id="{C53EAF67-32A4-49AE-91E0-B7EEB943D48E}" type="slidenum">
              <a:rPr kumimoji="1" lang="ja-JP" altLang="en-US" smtClean="0"/>
              <a:t>3</a:t>
            </a:fld>
            <a:endParaRPr kumimoji="1" lang="ja-JP" altLang="en-US"/>
          </a:p>
        </p:txBody>
      </p:sp>
      <p:sp>
        <p:nvSpPr>
          <p:cNvPr id="126"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58" name="正方形/長方形 57"/>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夢洲第２期区域のまちづくりの方向性</a:t>
            </a:r>
            <a:endParaRPr lang="en-US" altLang="ja-JP" sz="2800" b="1" dirty="0">
              <a:solidFill>
                <a:schemeClr val="tx1"/>
              </a:solidFill>
              <a:latin typeface="游ゴシック" panose="020B0400000000000000" pitchFamily="50" charset="-128"/>
              <a:ea typeface="游ゴシック" panose="020B0400000000000000" pitchFamily="50" charset="-128"/>
            </a:endParaRPr>
          </a:p>
        </p:txBody>
      </p:sp>
      <p:sp>
        <p:nvSpPr>
          <p:cNvPr id="59" name="正方形/長方形 5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grpSp>
        <p:nvGrpSpPr>
          <p:cNvPr id="4" name="グループ化 3"/>
          <p:cNvGrpSpPr/>
          <p:nvPr/>
        </p:nvGrpSpPr>
        <p:grpSpPr>
          <a:xfrm>
            <a:off x="9786423" y="1536773"/>
            <a:ext cx="4700176" cy="8436699"/>
            <a:chOff x="682625" y="1536773"/>
            <a:chExt cx="4700176" cy="8436699"/>
          </a:xfrm>
        </p:grpSpPr>
        <p:sp>
          <p:nvSpPr>
            <p:cNvPr id="154" name="角丸四角形 62">
              <a:extLst>
                <a:ext uri="{FF2B5EF4-FFF2-40B4-BE49-F238E27FC236}">
                  <a16:creationId xmlns:a16="http://schemas.microsoft.com/office/drawing/2014/main" id="{FF06E223-0248-45C2-9605-647B87767A5E}"/>
                </a:ext>
              </a:extLst>
            </p:cNvPr>
            <p:cNvSpPr/>
            <p:nvPr/>
          </p:nvSpPr>
          <p:spPr>
            <a:xfrm>
              <a:off x="682625" y="5468634"/>
              <a:ext cx="4694772" cy="1679666"/>
            </a:xfrm>
            <a:prstGeom prst="roundRect">
              <a:avLst>
                <a:gd name="adj" fmla="val 0"/>
              </a:avLst>
            </a:prstGeom>
            <a:solidFill>
              <a:srgbClr val="B6CAD5">
                <a:alpha val="80000"/>
              </a:srgb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8980" lvl="0">
                <a:spcBef>
                  <a:spcPts val="184"/>
                </a:spcBef>
              </a:pPr>
              <a:r>
                <a:rPr lang="ja-JP" altLang="en-US" sz="2400" b="1" dirty="0">
                  <a:solidFill>
                    <a:prstClr val="black"/>
                  </a:solidFill>
                  <a:latin typeface="游ゴシック" panose="020B0400000000000000" pitchFamily="50" charset="-128"/>
                  <a:ea typeface="游ゴシック" panose="020B0400000000000000" pitchFamily="50" charset="-128"/>
                  <a:cs typeface="メイリオ"/>
                </a:rPr>
                <a:t>○まちの連携の考え方</a:t>
              </a:r>
              <a:endParaRPr lang="en-US" altLang="ja-JP" sz="2400" b="1" dirty="0">
                <a:solidFill>
                  <a:prstClr val="black"/>
                </a:solidFill>
                <a:latin typeface="游ゴシック" panose="020B0400000000000000" pitchFamily="50" charset="-128"/>
                <a:ea typeface="游ゴシック" panose="020B0400000000000000" pitchFamily="50" charset="-128"/>
                <a:cs typeface="メイリオ"/>
              </a:endParaRPr>
            </a:p>
            <a:p>
              <a:pPr marL="108000" lvl="0">
                <a:spcBef>
                  <a:spcPts val="184"/>
                </a:spcBef>
              </a:pPr>
              <a:r>
                <a:rPr lang="ja-JP" altLang="en-US" sz="2000" dirty="0">
                  <a:solidFill>
                    <a:prstClr val="black"/>
                  </a:solidFill>
                  <a:latin typeface="游ゴシック" panose="020B0400000000000000" pitchFamily="50" charset="-128"/>
                  <a:ea typeface="游ゴシック" panose="020B0400000000000000" pitchFamily="50" charset="-128"/>
                  <a:cs typeface="メイリオ"/>
                </a:rPr>
                <a:t>第１期エリアと第２期エリアの空間的な連携</a:t>
              </a:r>
              <a:endParaRPr lang="en-US" altLang="ja-JP" sz="2000" dirty="0">
                <a:solidFill>
                  <a:prstClr val="black"/>
                </a:solidFill>
                <a:latin typeface="游ゴシック" panose="020B0400000000000000" pitchFamily="50" charset="-128"/>
                <a:ea typeface="游ゴシック" panose="020B0400000000000000" pitchFamily="50" charset="-128"/>
                <a:cs typeface="メイリオ"/>
              </a:endParaRPr>
            </a:p>
            <a:p>
              <a:pPr marL="108000" lvl="0">
                <a:spcBef>
                  <a:spcPts val="184"/>
                </a:spcBef>
              </a:pPr>
              <a:r>
                <a:rPr lang="ja-JP" altLang="en-US" sz="2000" dirty="0">
                  <a:solidFill>
                    <a:prstClr val="black"/>
                  </a:solidFill>
                  <a:latin typeface="游ゴシック" panose="020B0400000000000000" pitchFamily="50" charset="-128"/>
                  <a:ea typeface="游ゴシック" panose="020B0400000000000000" pitchFamily="50" charset="-128"/>
                  <a:cs typeface="メイリオ"/>
                </a:rPr>
                <a:t>多様な交流型コミュニティの実現</a:t>
              </a:r>
            </a:p>
          </p:txBody>
        </p:sp>
        <p:sp>
          <p:nvSpPr>
            <p:cNvPr id="157" name="角丸四角形 58">
              <a:extLst>
                <a:ext uri="{FF2B5EF4-FFF2-40B4-BE49-F238E27FC236}">
                  <a16:creationId xmlns:a16="http://schemas.microsoft.com/office/drawing/2014/main" id="{CAD2DA59-1CDC-482F-A80E-1BD1F275A1C0}"/>
                </a:ext>
              </a:extLst>
            </p:cNvPr>
            <p:cNvSpPr/>
            <p:nvPr/>
          </p:nvSpPr>
          <p:spPr>
            <a:xfrm>
              <a:off x="684225" y="1536773"/>
              <a:ext cx="4694082" cy="1285838"/>
            </a:xfrm>
            <a:prstGeom prst="roundRect">
              <a:avLst>
                <a:gd name="adj" fmla="val 0"/>
              </a:avLst>
            </a:prstGeom>
            <a:solidFill>
              <a:srgbClr val="B6CAD5">
                <a:alpha val="80000"/>
              </a:srgb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8980" lvl="0">
                <a:spcBef>
                  <a:spcPts val="184"/>
                </a:spcBef>
              </a:pPr>
              <a:r>
                <a:rPr lang="ja-JP" altLang="en-US" sz="2400" b="1" dirty="0">
                  <a:solidFill>
                    <a:prstClr val="black"/>
                  </a:solidFill>
                  <a:latin typeface="游ゴシック" panose="020B0400000000000000" pitchFamily="50" charset="-128"/>
                  <a:ea typeface="游ゴシック" panose="020B0400000000000000" pitchFamily="50" charset="-128"/>
                  <a:cs typeface="メイリオ"/>
                </a:rPr>
                <a:t>○空間形成の考え方</a:t>
              </a:r>
              <a:endParaRPr lang="en-US" altLang="ja-JP" sz="2400" b="1" dirty="0">
                <a:solidFill>
                  <a:prstClr val="black"/>
                </a:solidFill>
                <a:latin typeface="游ゴシック" panose="020B0400000000000000" pitchFamily="50" charset="-128"/>
                <a:ea typeface="游ゴシック" panose="020B0400000000000000" pitchFamily="50" charset="-128"/>
                <a:cs typeface="メイリオ"/>
              </a:endParaRPr>
            </a:p>
            <a:p>
              <a:pPr marL="108000" lvl="0">
                <a:spcBef>
                  <a:spcPts val="184"/>
                </a:spcBef>
              </a:pPr>
              <a:r>
                <a:rPr lang="ja-JP" altLang="en-US" sz="2000" dirty="0">
                  <a:solidFill>
                    <a:prstClr val="black"/>
                  </a:solidFill>
                  <a:latin typeface="游ゴシック" panose="020B0400000000000000" pitchFamily="50" charset="-128"/>
                  <a:ea typeface="游ゴシック" panose="020B0400000000000000" pitchFamily="50" charset="-128"/>
                  <a:cs typeface="メイリオ"/>
                </a:rPr>
                <a:t>都心部にはない非日常感と圧倒的なみどりの空間</a:t>
              </a:r>
            </a:p>
          </p:txBody>
        </p:sp>
        <p:sp>
          <p:nvSpPr>
            <p:cNvPr id="160" name="角丸四角形 69">
              <a:extLst>
                <a:ext uri="{FF2B5EF4-FFF2-40B4-BE49-F238E27FC236}">
                  <a16:creationId xmlns:a16="http://schemas.microsoft.com/office/drawing/2014/main" id="{6E4A12C5-B3C4-48EB-8DEE-C3B46315217C}"/>
                </a:ext>
              </a:extLst>
            </p:cNvPr>
            <p:cNvSpPr/>
            <p:nvPr/>
          </p:nvSpPr>
          <p:spPr>
            <a:xfrm>
              <a:off x="701546" y="7353300"/>
              <a:ext cx="4681255" cy="2620172"/>
            </a:xfrm>
            <a:prstGeom prst="roundRect">
              <a:avLst>
                <a:gd name="adj" fmla="val 0"/>
              </a:avLst>
            </a:prstGeom>
            <a:solidFill>
              <a:srgbClr val="B6CAD5">
                <a:alpha val="80000"/>
              </a:srgb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8980" lvl="0">
                <a:spcBef>
                  <a:spcPts val="184"/>
                </a:spcBef>
              </a:pPr>
              <a:r>
                <a:rPr lang="ja-JP" altLang="en-US" sz="2400" b="1" dirty="0">
                  <a:solidFill>
                    <a:prstClr val="black"/>
                  </a:solidFill>
                  <a:latin typeface="游ゴシック" panose="020B0400000000000000" pitchFamily="50" charset="-128"/>
                  <a:ea typeface="游ゴシック" panose="020B0400000000000000" pitchFamily="50" charset="-128"/>
                  <a:cs typeface="メイリオ"/>
                </a:rPr>
                <a:t>○まちのインフラの考え方</a:t>
              </a:r>
              <a:endParaRPr lang="en-US" altLang="ja-JP" sz="2400" b="1" dirty="0">
                <a:solidFill>
                  <a:prstClr val="black"/>
                </a:solidFill>
                <a:latin typeface="游ゴシック" panose="020B0400000000000000" pitchFamily="50" charset="-128"/>
                <a:ea typeface="游ゴシック" panose="020B0400000000000000" pitchFamily="50" charset="-128"/>
                <a:cs typeface="メイリオ"/>
              </a:endParaRPr>
            </a:p>
            <a:p>
              <a:pPr marL="108000" lvl="0">
                <a:spcBef>
                  <a:spcPts val="184"/>
                </a:spcBef>
              </a:pPr>
              <a:r>
                <a:rPr lang="ja-JP" altLang="en-US" sz="2000" dirty="0">
                  <a:solidFill>
                    <a:prstClr val="black"/>
                  </a:solidFill>
                  <a:latin typeface="游ゴシック" panose="020B0400000000000000" pitchFamily="50" charset="-128"/>
                  <a:ea typeface="游ゴシック" panose="020B0400000000000000" pitchFamily="50" charset="-128"/>
                  <a:cs typeface="メイリオ"/>
                </a:rPr>
                <a:t>多様な交通アクセス・快適な移動交通による利便性向上</a:t>
              </a:r>
              <a:endParaRPr lang="en-US" altLang="ja-JP" sz="2000" dirty="0">
                <a:solidFill>
                  <a:prstClr val="black"/>
                </a:solidFill>
                <a:latin typeface="游ゴシック" panose="020B0400000000000000" pitchFamily="50" charset="-128"/>
                <a:ea typeface="游ゴシック" panose="020B0400000000000000" pitchFamily="50" charset="-128"/>
                <a:cs typeface="メイリオ"/>
              </a:endParaRPr>
            </a:p>
            <a:p>
              <a:pPr marL="108000" lvl="0">
                <a:spcBef>
                  <a:spcPts val="184"/>
                </a:spcBef>
              </a:pPr>
              <a:r>
                <a:rPr lang="ja-JP" altLang="en-US" sz="2000" dirty="0">
                  <a:solidFill>
                    <a:prstClr val="black"/>
                  </a:solidFill>
                  <a:latin typeface="游ゴシック" panose="020B0400000000000000" pitchFamily="50" charset="-128"/>
                  <a:ea typeface="游ゴシック" panose="020B0400000000000000" pitchFamily="50" charset="-128"/>
                  <a:cs typeface="メイリオ"/>
                </a:rPr>
                <a:t>土地利用の柔軟性を確保する外周道路</a:t>
              </a:r>
              <a:endParaRPr lang="en-US" altLang="ja-JP" sz="2000" dirty="0">
                <a:solidFill>
                  <a:prstClr val="black"/>
                </a:solidFill>
                <a:latin typeface="游ゴシック" panose="020B0400000000000000" pitchFamily="50" charset="-128"/>
                <a:ea typeface="游ゴシック" panose="020B0400000000000000" pitchFamily="50" charset="-128"/>
                <a:cs typeface="メイリオ"/>
              </a:endParaRPr>
            </a:p>
            <a:p>
              <a:pPr marL="108000" lvl="0">
                <a:spcBef>
                  <a:spcPts val="184"/>
                </a:spcBef>
              </a:pPr>
              <a:r>
                <a:rPr lang="ja-JP" altLang="en-US" sz="2000" dirty="0">
                  <a:solidFill>
                    <a:prstClr val="black"/>
                  </a:solidFill>
                  <a:latin typeface="游ゴシック" panose="020B0400000000000000" pitchFamily="50" charset="-128"/>
                  <a:ea typeface="游ゴシック" panose="020B0400000000000000" pitchFamily="50" charset="-128"/>
                  <a:cs typeface="メイリオ"/>
                </a:rPr>
                <a:t>安全・安心なライフラインの構築</a:t>
              </a:r>
              <a:endParaRPr lang="en-US" altLang="ja-JP" sz="2000" dirty="0">
                <a:solidFill>
                  <a:prstClr val="black"/>
                </a:solidFill>
                <a:latin typeface="游ゴシック" panose="020B0400000000000000" pitchFamily="50" charset="-128"/>
                <a:ea typeface="游ゴシック" panose="020B0400000000000000" pitchFamily="50" charset="-128"/>
                <a:cs typeface="メイリオ"/>
              </a:endParaRPr>
            </a:p>
            <a:p>
              <a:pPr marL="108000" lvl="0">
                <a:spcBef>
                  <a:spcPts val="184"/>
                </a:spcBef>
              </a:pPr>
              <a:r>
                <a:rPr lang="ja-JP" altLang="en-US" sz="2000" dirty="0">
                  <a:solidFill>
                    <a:prstClr val="black"/>
                  </a:solidFill>
                  <a:latin typeface="游ゴシック" panose="020B0400000000000000" pitchFamily="50" charset="-128"/>
                  <a:ea typeface="游ゴシック" panose="020B0400000000000000" pitchFamily="50" charset="-128"/>
                  <a:cs typeface="メイリオ"/>
                </a:rPr>
                <a:t>夢洲の玄関口・にぎわいの拠点となる駅前空間</a:t>
              </a:r>
            </a:p>
          </p:txBody>
        </p:sp>
        <p:sp>
          <p:nvSpPr>
            <p:cNvPr id="164" name="object 8">
              <a:extLst>
                <a:ext uri="{FF2B5EF4-FFF2-40B4-BE49-F238E27FC236}">
                  <a16:creationId xmlns:a16="http://schemas.microsoft.com/office/drawing/2014/main" id="{4ED239C1-70C5-41EA-98F1-467A2D977799}"/>
                </a:ext>
              </a:extLst>
            </p:cNvPr>
            <p:cNvSpPr txBox="1"/>
            <p:nvPr/>
          </p:nvSpPr>
          <p:spPr>
            <a:xfrm>
              <a:off x="685452" y="3027610"/>
              <a:ext cx="4693205" cy="2236025"/>
            </a:xfrm>
            <a:prstGeom prst="rect">
              <a:avLst/>
            </a:prstGeom>
            <a:solidFill>
              <a:srgbClr val="B6CAD5">
                <a:alpha val="80000"/>
              </a:srgbClr>
            </a:solidFill>
            <a:ln>
              <a:solidFill>
                <a:schemeClr val="bg1">
                  <a:lumMod val="85000"/>
                </a:schemeClr>
              </a:solidFill>
            </a:ln>
            <a:effectLst/>
          </p:spPr>
          <p:txBody>
            <a:bodyPr vert="horz" wrap="square" lIns="36000" tIns="72000" rIns="0" bIns="0" rtlCol="0" anchor="ctr">
              <a:noAutofit/>
            </a:bodyPr>
            <a:lstStyle/>
            <a:p>
              <a:pPr marL="8980">
                <a:spcBef>
                  <a:spcPts val="184"/>
                </a:spcBef>
              </a:pPr>
              <a:r>
                <a:rPr lang="ja-JP" altLang="en-US" sz="2400" b="1" dirty="0">
                  <a:latin typeface="游ゴシック" panose="020B0400000000000000" pitchFamily="50" charset="-128"/>
                  <a:ea typeface="游ゴシック" panose="020B0400000000000000" pitchFamily="50" charset="-128"/>
                  <a:cs typeface="メイリオ"/>
                </a:rPr>
                <a:t>○まちの骨格の考え方</a:t>
              </a:r>
              <a:endParaRPr lang="en-US" altLang="ja-JP" sz="2400" b="1" dirty="0">
                <a:latin typeface="游ゴシック" panose="020B0400000000000000" pitchFamily="50" charset="-128"/>
                <a:ea typeface="游ゴシック" panose="020B0400000000000000" pitchFamily="50" charset="-128"/>
                <a:cs typeface="メイリオ"/>
              </a:endParaRPr>
            </a:p>
            <a:p>
              <a:pPr marL="108000">
                <a:spcBef>
                  <a:spcPts val="184"/>
                </a:spcBef>
              </a:pPr>
              <a:r>
                <a:rPr lang="ja-JP" altLang="en-US" sz="2000" dirty="0">
                  <a:latin typeface="游ゴシック" panose="020B0400000000000000" pitchFamily="50" charset="-128"/>
                  <a:ea typeface="游ゴシック" panose="020B0400000000000000" pitchFamily="50" charset="-128"/>
                  <a:cs typeface="メイリオ"/>
                </a:rPr>
                <a:t>うるおい軸：シンボルプロムナード</a:t>
              </a:r>
              <a:endParaRPr lang="en-US" altLang="ja-JP" sz="2000" dirty="0">
                <a:latin typeface="游ゴシック" panose="020B0400000000000000" pitchFamily="50" charset="-128"/>
                <a:ea typeface="游ゴシック" panose="020B0400000000000000" pitchFamily="50" charset="-128"/>
                <a:cs typeface="メイリオ"/>
              </a:endParaRPr>
            </a:p>
            <a:p>
              <a:pPr marL="108000">
                <a:spcBef>
                  <a:spcPts val="184"/>
                </a:spcBef>
              </a:pPr>
              <a:r>
                <a:rPr lang="ja-JP" altLang="en-US" sz="2000" dirty="0">
                  <a:latin typeface="游ゴシック" panose="020B0400000000000000" pitchFamily="50" charset="-128"/>
                  <a:ea typeface="游ゴシック" panose="020B0400000000000000" pitchFamily="50" charset="-128"/>
                  <a:cs typeface="メイリオ"/>
                </a:rPr>
                <a:t>水辺軸：水都大阪にふさわしい質の</a:t>
              </a:r>
              <a:endParaRPr lang="en-US" altLang="ja-JP" sz="2000" dirty="0">
                <a:latin typeface="游ゴシック" panose="020B0400000000000000" pitchFamily="50" charset="-128"/>
                <a:ea typeface="游ゴシック" panose="020B0400000000000000" pitchFamily="50" charset="-128"/>
                <a:cs typeface="メイリオ"/>
              </a:endParaRPr>
            </a:p>
            <a:p>
              <a:pPr marL="108000">
                <a:spcBef>
                  <a:spcPts val="184"/>
                </a:spcBef>
              </a:pPr>
              <a:r>
                <a:rPr lang="ja-JP" altLang="en-US" sz="2000" dirty="0">
                  <a:latin typeface="游ゴシック" panose="020B0400000000000000" pitchFamily="50" charset="-128"/>
                  <a:ea typeface="游ゴシック" panose="020B0400000000000000" pitchFamily="50" charset="-128"/>
                  <a:cs typeface="メイリオ"/>
                </a:rPr>
                <a:t>　　　　高い水辺環境</a:t>
              </a:r>
              <a:endParaRPr lang="ja-JP" altLang="en-US" sz="2000" spc="11" dirty="0">
                <a:latin typeface="游ゴシック" panose="020B0400000000000000" pitchFamily="50" charset="-128"/>
                <a:ea typeface="游ゴシック" panose="020B0400000000000000" pitchFamily="50" charset="-128"/>
                <a:cs typeface="メイリオ"/>
              </a:endParaRPr>
            </a:p>
            <a:p>
              <a:pPr marL="108000">
                <a:spcBef>
                  <a:spcPts val="184"/>
                </a:spcBef>
              </a:pPr>
              <a:r>
                <a:rPr lang="ja-JP" altLang="en-US" sz="2000" dirty="0">
                  <a:latin typeface="游ゴシック" panose="020B0400000000000000" pitchFamily="50" charset="-128"/>
                  <a:ea typeface="游ゴシック" panose="020B0400000000000000" pitchFamily="50" charset="-128"/>
                  <a:cs typeface="メイリオ"/>
                </a:rPr>
                <a:t>にぎわい軸：上質なにぎわいのある</a:t>
              </a:r>
              <a:endParaRPr lang="en-US" altLang="ja-JP" sz="2000" dirty="0">
                <a:latin typeface="游ゴシック" panose="020B0400000000000000" pitchFamily="50" charset="-128"/>
                <a:ea typeface="游ゴシック" panose="020B0400000000000000" pitchFamily="50" charset="-128"/>
                <a:cs typeface="メイリオ"/>
              </a:endParaRPr>
            </a:p>
            <a:p>
              <a:pPr marL="108000">
                <a:spcBef>
                  <a:spcPts val="184"/>
                </a:spcBef>
              </a:pPr>
              <a:r>
                <a:rPr lang="ja-JP" altLang="en-US" sz="2000" dirty="0">
                  <a:latin typeface="游ゴシック" panose="020B0400000000000000" pitchFamily="50" charset="-128"/>
                  <a:ea typeface="游ゴシック" panose="020B0400000000000000" pitchFamily="50" charset="-128"/>
                  <a:cs typeface="メイリオ"/>
                </a:rPr>
                <a:t>　　　　歩行者空間</a:t>
              </a:r>
            </a:p>
          </p:txBody>
        </p:sp>
      </p:grpSp>
      <p:sp>
        <p:nvSpPr>
          <p:cNvPr id="56" name="正方形/長方形 55"/>
          <p:cNvSpPr/>
          <p:nvPr/>
        </p:nvSpPr>
        <p:spPr>
          <a:xfrm>
            <a:off x="652003" y="1489133"/>
            <a:ext cx="5646778" cy="461665"/>
          </a:xfrm>
          <a:prstGeom prst="rect">
            <a:avLst/>
          </a:prstGeom>
        </p:spPr>
        <p:txBody>
          <a:bodyPr wrap="square">
            <a:spAutoFit/>
          </a:bodyPr>
          <a:lstStyle/>
          <a:p>
            <a:pPr marL="180975" indent="-180975"/>
            <a:r>
              <a:rPr lang="ja-JP" altLang="en-US" sz="2400" b="1" dirty="0">
                <a:latin typeface="游ゴシック" panose="020B0400000000000000" pitchFamily="50" charset="-128"/>
                <a:ea typeface="游ゴシック" panose="020B0400000000000000" pitchFamily="50" charset="-128"/>
              </a:rPr>
              <a:t>■　夢洲まちづくりの考え方</a:t>
            </a:r>
            <a:endParaRPr lang="en-US" altLang="ja-JP" sz="2400" b="1" dirty="0">
              <a:latin typeface="游ゴシック" panose="020B0400000000000000" pitchFamily="50" charset="-128"/>
              <a:ea typeface="游ゴシック" panose="020B0400000000000000" pitchFamily="50" charset="-128"/>
            </a:endParaRPr>
          </a:p>
        </p:txBody>
      </p:sp>
      <p:pic>
        <p:nvPicPr>
          <p:cNvPr id="10" name="図 9"/>
          <p:cNvPicPr>
            <a:picLocks noChangeAspect="1"/>
          </p:cNvPicPr>
          <p:nvPr/>
        </p:nvPicPr>
        <p:blipFill>
          <a:blip r:embed="rId3"/>
          <a:stretch>
            <a:fillRect/>
          </a:stretch>
        </p:blipFill>
        <p:spPr>
          <a:xfrm>
            <a:off x="460375" y="2502127"/>
            <a:ext cx="9116223" cy="7612680"/>
          </a:xfrm>
          <a:prstGeom prst="rect">
            <a:avLst/>
          </a:prstGeom>
        </p:spPr>
      </p:pic>
    </p:spTree>
    <p:extLst>
      <p:ext uri="{BB962C8B-B14F-4D97-AF65-F5344CB8AC3E}">
        <p14:creationId xmlns:p14="http://schemas.microsoft.com/office/powerpoint/2010/main" val="52213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682625" y="1777836"/>
            <a:ext cx="13790613" cy="3672000"/>
          </a:xfrm>
          <a:prstGeom prst="roundRect">
            <a:avLst>
              <a:gd name="adj" fmla="val 0"/>
            </a:avLst>
          </a:prstGeom>
          <a:noFill/>
          <a:ln w="38100">
            <a:solidFill>
              <a:schemeClr val="accent4">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51" name="AutoShape 10" descr="大阪】大阪ＩＲ〈21/12/22更新〉 | 未来の地図"/>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正方形/長方形 62"/>
          <p:cNvSpPr/>
          <p:nvPr/>
        </p:nvSpPr>
        <p:spPr>
          <a:xfrm>
            <a:off x="5854721" y="10278366"/>
            <a:ext cx="3409908" cy="400110"/>
          </a:xfrm>
          <a:prstGeom prst="rect">
            <a:avLst/>
          </a:prstGeom>
        </p:spPr>
        <p:txBody>
          <a:bodyPr wrap="none">
            <a:spAutoFit/>
          </a:bodyPr>
          <a:lstStyle/>
          <a:p>
            <a:pPr defTabSz="422034"/>
            <a:r>
              <a:rPr lang="ja-JP" altLang="en-US" sz="2000" b="1" dirty="0">
                <a:latin typeface="游ゴシック" panose="020B0400000000000000" pitchFamily="50" charset="-128"/>
                <a:ea typeface="游ゴシック" panose="020B0400000000000000" pitchFamily="50" charset="-128"/>
              </a:rPr>
              <a:t>図：</a:t>
            </a:r>
            <a:r>
              <a:rPr kumimoji="1" lang="ja-JP" altLang="en-US" sz="2000" b="1" dirty="0">
                <a:latin typeface="游ゴシック" panose="020B0400000000000000" pitchFamily="50" charset="-128"/>
                <a:ea typeface="游ゴシック" panose="020B0400000000000000" pitchFamily="50" charset="-128"/>
              </a:rPr>
              <a:t>夢洲第</a:t>
            </a:r>
            <a:r>
              <a:rPr kumimoji="1" lang="en-US" altLang="ja-JP" sz="2000" b="1" dirty="0">
                <a:latin typeface="游ゴシック" panose="020B0400000000000000" pitchFamily="50" charset="-128"/>
                <a:ea typeface="游ゴシック" panose="020B0400000000000000" pitchFamily="50" charset="-128"/>
              </a:rPr>
              <a:t>2</a:t>
            </a:r>
            <a:r>
              <a:rPr kumimoji="1" lang="ja-JP" altLang="en-US" sz="2000" b="1" dirty="0">
                <a:latin typeface="游ゴシック" panose="020B0400000000000000" pitchFamily="50" charset="-128"/>
                <a:ea typeface="游ゴシック" panose="020B0400000000000000" pitchFamily="50" charset="-128"/>
              </a:rPr>
              <a:t>期開発予定区域</a:t>
            </a:r>
            <a:endParaRPr lang="en-US" altLang="ja-JP" sz="2000" b="1" dirty="0">
              <a:latin typeface="游ゴシック" panose="020B0400000000000000" pitchFamily="50" charset="-128"/>
              <a:ea typeface="游ゴシック" panose="020B0400000000000000" pitchFamily="50" charset="-128"/>
            </a:endParaRPr>
          </a:p>
        </p:txBody>
      </p:sp>
      <p:grpSp>
        <p:nvGrpSpPr>
          <p:cNvPr id="10" name="グループ化 9"/>
          <p:cNvGrpSpPr/>
          <p:nvPr/>
        </p:nvGrpSpPr>
        <p:grpSpPr>
          <a:xfrm>
            <a:off x="4005771" y="5619389"/>
            <a:ext cx="7061178" cy="4679464"/>
            <a:chOff x="8584184" y="2881411"/>
            <a:chExt cx="5815493" cy="3853945"/>
          </a:xfrm>
        </p:grpSpPr>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84184" y="2881411"/>
              <a:ext cx="5815493" cy="3837575"/>
            </a:xfrm>
            <a:prstGeom prst="rect">
              <a:avLst/>
            </a:prstGeom>
          </p:spPr>
        </p:pic>
        <p:cxnSp>
          <p:nvCxnSpPr>
            <p:cNvPr id="62" name="直線矢印コネクタ 61"/>
            <p:cNvCxnSpPr>
              <a:cxnSpLocks/>
              <a:stCxn id="66" idx="3"/>
            </p:cNvCxnSpPr>
            <p:nvPr/>
          </p:nvCxnSpPr>
          <p:spPr>
            <a:xfrm>
              <a:off x="10497474" y="5170414"/>
              <a:ext cx="533907" cy="305735"/>
            </a:xfrm>
            <a:prstGeom prst="straightConnector1">
              <a:avLst/>
            </a:prstGeom>
            <a:ln w="12700">
              <a:solidFill>
                <a:schemeClr val="tx1"/>
              </a:solidFill>
              <a:tailEnd type="oval" w="med" len="med"/>
            </a:ln>
          </p:spPr>
          <p:style>
            <a:lnRef idx="1">
              <a:schemeClr val="accent1"/>
            </a:lnRef>
            <a:fillRef idx="0">
              <a:schemeClr val="accent1"/>
            </a:fillRef>
            <a:effectRef idx="0">
              <a:schemeClr val="accent1"/>
            </a:effectRef>
            <a:fontRef idx="minor">
              <a:schemeClr val="tx1"/>
            </a:fontRef>
          </p:style>
        </p:cxnSp>
        <p:sp>
          <p:nvSpPr>
            <p:cNvPr id="65" name="四角形吹き出し 52">
              <a:extLst>
                <a:ext uri="{FF2B5EF4-FFF2-40B4-BE49-F238E27FC236}">
                  <a16:creationId xmlns:a16="http://schemas.microsoft.com/office/drawing/2014/main" id="{E778F66F-A04D-4974-BCBE-F662CEFEFB62}"/>
                </a:ext>
              </a:extLst>
            </p:cNvPr>
            <p:cNvSpPr/>
            <p:nvPr/>
          </p:nvSpPr>
          <p:spPr>
            <a:xfrm>
              <a:off x="9036185" y="6347450"/>
              <a:ext cx="2145826" cy="387906"/>
            </a:xfrm>
            <a:prstGeom prst="wedgeRectCallout">
              <a:avLst>
                <a:gd name="adj1" fmla="val 28321"/>
                <a:gd name="adj2" fmla="val -112201"/>
              </a:avLst>
            </a:prstGeom>
            <a:solidFill>
              <a:schemeClr val="bg1">
                <a:lumMod val="50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kumimoji="1" lang="ja-JP" altLang="en-US" sz="2000" b="1" dirty="0">
                  <a:solidFill>
                    <a:schemeClr val="bg1"/>
                  </a:solidFill>
                  <a:latin typeface="游ゴシック" panose="020B0400000000000000" pitchFamily="50" charset="-128"/>
                  <a:ea typeface="游ゴシック" panose="020B0400000000000000" pitchFamily="50" charset="-128"/>
                </a:rPr>
                <a:t>観光外周道路を想定</a:t>
              </a:r>
            </a:p>
          </p:txBody>
        </p:sp>
        <p:sp>
          <p:nvSpPr>
            <p:cNvPr id="66" name="テキスト ボックス 65"/>
            <p:cNvSpPr txBox="1"/>
            <p:nvPr/>
          </p:nvSpPr>
          <p:spPr>
            <a:xfrm>
              <a:off x="8697540" y="4814364"/>
              <a:ext cx="1799934" cy="712099"/>
            </a:xfrm>
            <a:prstGeom prst="rect">
              <a:avLst/>
            </a:prstGeom>
            <a:solidFill>
              <a:schemeClr val="bg1"/>
            </a:solidFill>
            <a:ln>
              <a:solidFill>
                <a:schemeClr val="tx1"/>
              </a:solidFill>
            </a:ln>
          </p:spPr>
          <p:txBody>
            <a:bodyPr wrap="square" tIns="72000" rtlCol="0">
              <a:spAutoFit/>
            </a:bodyPr>
            <a:lstStyle/>
            <a:p>
              <a:pPr algn="ctr"/>
              <a:r>
                <a:rPr kumimoji="1" lang="ja-JP" altLang="en-US" sz="2400" b="1" dirty="0">
                  <a:latin typeface="游ゴシック" panose="020B0400000000000000" pitchFamily="50" charset="-128"/>
                  <a:ea typeface="游ゴシック" panose="020B0400000000000000" pitchFamily="50" charset="-128"/>
                </a:rPr>
                <a:t>夢洲第</a:t>
              </a:r>
              <a:r>
                <a:rPr kumimoji="1" lang="en-US" altLang="ja-JP" sz="2400" b="1" dirty="0">
                  <a:latin typeface="游ゴシック" panose="020B0400000000000000" pitchFamily="50" charset="-128"/>
                  <a:ea typeface="游ゴシック" panose="020B0400000000000000" pitchFamily="50" charset="-128"/>
                </a:rPr>
                <a:t>2</a:t>
              </a:r>
              <a:r>
                <a:rPr kumimoji="1" lang="ja-JP" altLang="en-US" sz="2400" b="1" dirty="0">
                  <a:latin typeface="游ゴシック" panose="020B0400000000000000" pitchFamily="50" charset="-128"/>
                  <a:ea typeface="游ゴシック" panose="020B0400000000000000" pitchFamily="50" charset="-128"/>
                </a:rPr>
                <a:t>期</a:t>
              </a:r>
              <a:endParaRPr kumimoji="1" lang="en-US" altLang="ja-JP" sz="2400" b="1" dirty="0">
                <a:latin typeface="游ゴシック" panose="020B0400000000000000" pitchFamily="50" charset="-128"/>
                <a:ea typeface="游ゴシック" panose="020B0400000000000000" pitchFamily="50" charset="-128"/>
              </a:endParaRPr>
            </a:p>
            <a:p>
              <a:pPr algn="ctr"/>
              <a:r>
                <a:rPr kumimoji="1" lang="ja-JP" altLang="en-US" sz="2400" b="1" dirty="0">
                  <a:latin typeface="游ゴシック" panose="020B0400000000000000" pitchFamily="50" charset="-128"/>
                  <a:ea typeface="游ゴシック" panose="020B0400000000000000" pitchFamily="50" charset="-128"/>
                </a:rPr>
                <a:t>開発予定区域</a:t>
              </a:r>
            </a:p>
          </p:txBody>
        </p:sp>
        <p:sp>
          <p:nvSpPr>
            <p:cNvPr id="39" name="正方形/長方形 38"/>
            <p:cNvSpPr/>
            <p:nvPr/>
          </p:nvSpPr>
          <p:spPr>
            <a:xfrm>
              <a:off x="12067282" y="3670527"/>
              <a:ext cx="1138420" cy="351380"/>
            </a:xfrm>
            <a:prstGeom prst="rect">
              <a:avLst/>
            </a:prstGeom>
          </p:spPr>
          <p:style>
            <a:lnRef idx="2">
              <a:schemeClr val="dk1"/>
            </a:lnRef>
            <a:fillRef idx="1">
              <a:schemeClr val="lt1"/>
            </a:fillRef>
            <a:effectRef idx="0">
              <a:schemeClr val="dk1"/>
            </a:effectRef>
            <a:fontRef idx="minor">
              <a:schemeClr val="dk1"/>
            </a:fontRef>
          </p:style>
          <p:txBody>
            <a:bodyPr wrap="square" tIns="72000">
              <a:spAutoFit/>
            </a:bodyPr>
            <a:lstStyle/>
            <a:p>
              <a:r>
                <a:rPr kumimoji="1" lang="ja-JP" altLang="en-US" sz="2000" dirty="0">
                  <a:solidFill>
                    <a:schemeClr val="tx1"/>
                  </a:solidFill>
                  <a:latin typeface="游ゴシック" panose="020B0400000000000000" pitchFamily="50" charset="-128"/>
                  <a:ea typeface="游ゴシック" panose="020B0400000000000000" pitchFamily="50" charset="-128"/>
                </a:rPr>
                <a:t>第</a:t>
              </a:r>
              <a:r>
                <a:rPr kumimoji="1" lang="en-US" altLang="ja-JP" sz="2000" dirty="0">
                  <a:solidFill>
                    <a:schemeClr val="tx1"/>
                  </a:solidFill>
                  <a:latin typeface="游ゴシック" panose="020B0400000000000000" pitchFamily="50" charset="-128"/>
                  <a:ea typeface="游ゴシック" panose="020B0400000000000000" pitchFamily="50" charset="-128"/>
                </a:rPr>
                <a:t>1</a:t>
              </a:r>
              <a:r>
                <a:rPr kumimoji="1" lang="ja-JP" altLang="en-US" sz="2000" dirty="0">
                  <a:solidFill>
                    <a:schemeClr val="tx1"/>
                  </a:solidFill>
                  <a:latin typeface="游ゴシック" panose="020B0400000000000000" pitchFamily="50" charset="-128"/>
                  <a:ea typeface="游ゴシック" panose="020B0400000000000000" pitchFamily="50" charset="-128"/>
                </a:rPr>
                <a:t>期区域</a:t>
              </a:r>
              <a:endParaRPr kumimoji="1" lang="en-US" altLang="ja-JP" sz="2000" dirty="0">
                <a:solidFill>
                  <a:schemeClr val="tx1"/>
                </a:solidFill>
                <a:latin typeface="游ゴシック" panose="020B0400000000000000" pitchFamily="50" charset="-128"/>
                <a:ea typeface="游ゴシック" panose="020B0400000000000000" pitchFamily="50" charset="-128"/>
              </a:endParaRPr>
            </a:p>
          </p:txBody>
        </p:sp>
        <p:sp>
          <p:nvSpPr>
            <p:cNvPr id="8" name="フリーフォーム 7"/>
            <p:cNvSpPr/>
            <p:nvPr/>
          </p:nvSpPr>
          <p:spPr>
            <a:xfrm>
              <a:off x="12022098" y="4576063"/>
              <a:ext cx="472694" cy="661658"/>
            </a:xfrm>
            <a:custGeom>
              <a:avLst/>
              <a:gdLst>
                <a:gd name="connsiteX0" fmla="*/ 0 w 262890"/>
                <a:gd name="connsiteY0" fmla="*/ 0 h 480060"/>
                <a:gd name="connsiteX1" fmla="*/ 262890 w 262890"/>
                <a:gd name="connsiteY1" fmla="*/ 0 h 480060"/>
                <a:gd name="connsiteX2" fmla="*/ 262890 w 262890"/>
                <a:gd name="connsiteY2" fmla="*/ 480060 h 480060"/>
              </a:gdLst>
              <a:ahLst/>
              <a:cxnLst>
                <a:cxn ang="0">
                  <a:pos x="connsiteX0" y="connsiteY0"/>
                </a:cxn>
                <a:cxn ang="0">
                  <a:pos x="connsiteX1" y="connsiteY1"/>
                </a:cxn>
                <a:cxn ang="0">
                  <a:pos x="connsiteX2" y="connsiteY2"/>
                </a:cxn>
              </a:cxnLst>
              <a:rect l="l" t="t" r="r" b="b"/>
              <a:pathLst>
                <a:path w="262890" h="480060">
                  <a:moveTo>
                    <a:pt x="0" y="0"/>
                  </a:moveTo>
                  <a:lnTo>
                    <a:pt x="262890" y="0"/>
                  </a:lnTo>
                  <a:lnTo>
                    <a:pt x="262890" y="480060"/>
                  </a:lnTo>
                </a:path>
              </a:pathLst>
            </a:custGeom>
            <a:ln w="19050">
              <a:solidFill>
                <a:schemeClr val="accent4">
                  <a:lumMod val="50000"/>
                </a:schemeClr>
              </a:solidFill>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3600"/>
            </a:p>
          </p:txBody>
        </p:sp>
        <p:sp>
          <p:nvSpPr>
            <p:cNvPr id="11" name="フリーフォーム 10"/>
            <p:cNvSpPr/>
            <p:nvPr/>
          </p:nvSpPr>
          <p:spPr>
            <a:xfrm>
              <a:off x="13210467" y="4623508"/>
              <a:ext cx="0" cy="451363"/>
            </a:xfrm>
            <a:custGeom>
              <a:avLst/>
              <a:gdLst>
                <a:gd name="connsiteX0" fmla="*/ 0 w 0"/>
                <a:gd name="connsiteY0" fmla="*/ 0 h 357187"/>
                <a:gd name="connsiteX1" fmla="*/ 0 w 0"/>
                <a:gd name="connsiteY1" fmla="*/ 357187 h 357187"/>
              </a:gdLst>
              <a:ahLst/>
              <a:cxnLst>
                <a:cxn ang="0">
                  <a:pos x="connsiteX0" y="connsiteY0"/>
                </a:cxn>
                <a:cxn ang="0">
                  <a:pos x="connsiteX1" y="connsiteY1"/>
                </a:cxn>
              </a:cxnLst>
              <a:rect l="l" t="t" r="r" b="b"/>
              <a:pathLst>
                <a:path h="357187">
                  <a:moveTo>
                    <a:pt x="0" y="0"/>
                  </a:moveTo>
                  <a:lnTo>
                    <a:pt x="0" y="357187"/>
                  </a:lnTo>
                </a:path>
              </a:pathLst>
            </a:custGeom>
            <a:ln w="19050">
              <a:solidFill>
                <a:schemeClr val="accent4">
                  <a:lumMod val="50000"/>
                </a:schemeClr>
              </a:solidFill>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3600">
                <a:solidFill>
                  <a:schemeClr val="tx1"/>
                </a:solidFill>
              </a:endParaRPr>
            </a:p>
          </p:txBody>
        </p:sp>
        <p:sp>
          <p:nvSpPr>
            <p:cNvPr id="105" name="テキスト ボックス 104"/>
            <p:cNvSpPr txBox="1"/>
            <p:nvPr/>
          </p:nvSpPr>
          <p:spPr>
            <a:xfrm>
              <a:off x="12722254" y="4344538"/>
              <a:ext cx="1677423" cy="31270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rtlCol="0" anchor="ctr"/>
            <a:lstStyle>
              <a:defPPr>
                <a:defRPr lang="en-US"/>
              </a:defPPr>
              <a:lvl1pPr algn="ctr">
                <a:defRPr sz="1000" b="1">
                  <a:solidFill>
                    <a:schemeClr val="lt1"/>
                  </a:solidFill>
                  <a:latin typeface="メイリオ" panose="020B0604030504040204" pitchFamily="50" charset="-128"/>
                  <a:ea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ja-JP" altLang="en-US" sz="2000" dirty="0">
                  <a:latin typeface="游ゴシック" panose="020B0400000000000000" pitchFamily="50" charset="-128"/>
                  <a:ea typeface="游ゴシック" panose="020B0400000000000000" pitchFamily="50" charset="-128"/>
                </a:rPr>
                <a:t>（仮称）夢洲駅</a:t>
              </a:r>
            </a:p>
          </p:txBody>
        </p:sp>
        <p:sp>
          <p:nvSpPr>
            <p:cNvPr id="14" name="テキスト ボックス 13"/>
            <p:cNvSpPr txBox="1"/>
            <p:nvPr/>
          </p:nvSpPr>
          <p:spPr>
            <a:xfrm>
              <a:off x="11182011" y="5385251"/>
              <a:ext cx="1123192" cy="400110"/>
            </a:xfrm>
            <a:prstGeom prst="rect">
              <a:avLst/>
            </a:prstGeom>
            <a:noFill/>
          </p:spPr>
          <p:txBody>
            <a:bodyPr wrap="square" rtlCol="0">
              <a:spAutoFit/>
            </a:bodyPr>
            <a:lstStyle/>
            <a:p>
              <a:r>
                <a:rPr kumimoji="1" lang="ja-JP" altLang="en-US" sz="2000" b="1" dirty="0">
                  <a:latin typeface="Century Gothic" panose="020B0502020202020204" pitchFamily="34" charset="0"/>
                  <a:ea typeface="メイリオ" panose="020B0604030504040204" pitchFamily="50" charset="-128"/>
                </a:rPr>
                <a:t>約</a:t>
              </a:r>
              <a:r>
                <a:rPr kumimoji="1" lang="en-US" altLang="ja-JP" sz="2000" b="1" dirty="0">
                  <a:latin typeface="Century Gothic" panose="020B0502020202020204" pitchFamily="34" charset="0"/>
                  <a:ea typeface="メイリオ" panose="020B0604030504040204" pitchFamily="50" charset="-128"/>
                </a:rPr>
                <a:t>50ha</a:t>
              </a:r>
              <a:endParaRPr kumimoji="1" lang="ja-JP" altLang="en-US" sz="2000" b="1" dirty="0">
                <a:latin typeface="Century Gothic" panose="020B0502020202020204" pitchFamily="34" charset="0"/>
                <a:ea typeface="メイリオ" panose="020B0604030504040204" pitchFamily="50" charset="-128"/>
              </a:endParaRPr>
            </a:p>
          </p:txBody>
        </p:sp>
        <p:sp>
          <p:nvSpPr>
            <p:cNvPr id="101" name="テキスト ボックス 100"/>
            <p:cNvSpPr txBox="1"/>
            <p:nvPr/>
          </p:nvSpPr>
          <p:spPr>
            <a:xfrm>
              <a:off x="10626137" y="4288231"/>
              <a:ext cx="1746655" cy="5826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rtlCol="0" anchor="ctr"/>
            <a:lstStyle>
              <a:defPPr>
                <a:defRPr lang="en-US"/>
              </a:defPPr>
              <a:lvl1pPr algn="ctr">
                <a:defRPr sz="1000" b="1">
                  <a:solidFill>
                    <a:schemeClr val="lt1"/>
                  </a:solidFill>
                  <a:latin typeface="メイリオ" panose="020B0604030504040204" pitchFamily="50" charset="-128"/>
                  <a:ea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2000" dirty="0">
                  <a:latin typeface="游ゴシック" panose="020B0400000000000000" pitchFamily="50" charset="-128"/>
                  <a:ea typeface="游ゴシック" panose="020B0400000000000000" pitchFamily="50" charset="-128"/>
                </a:rPr>
                <a:t>大阪ヘルスケア</a:t>
              </a:r>
              <a:endParaRPr lang="en-US" altLang="ja-JP" sz="2000" dirty="0">
                <a:latin typeface="游ゴシック" panose="020B0400000000000000" pitchFamily="50" charset="-128"/>
                <a:ea typeface="游ゴシック" panose="020B0400000000000000" pitchFamily="50" charset="-128"/>
              </a:endParaRPr>
            </a:p>
            <a:p>
              <a:r>
                <a:rPr lang="ja-JP" altLang="en-US" sz="2000" dirty="0">
                  <a:latin typeface="游ゴシック" panose="020B0400000000000000" pitchFamily="50" charset="-128"/>
                  <a:ea typeface="游ゴシック" panose="020B0400000000000000" pitchFamily="50" charset="-128"/>
                </a:rPr>
                <a:t>パビリオン</a:t>
              </a:r>
            </a:p>
          </p:txBody>
        </p:sp>
      </p:grpSp>
      <p:grpSp>
        <p:nvGrpSpPr>
          <p:cNvPr id="5" name="グループ化 4"/>
          <p:cNvGrpSpPr/>
          <p:nvPr/>
        </p:nvGrpSpPr>
        <p:grpSpPr>
          <a:xfrm>
            <a:off x="635742" y="5583169"/>
            <a:ext cx="3454136" cy="2349629"/>
            <a:chOff x="4653529" y="1889812"/>
            <a:chExt cx="2667151" cy="1814293"/>
          </a:xfrm>
        </p:grpSpPr>
        <p:pic>
          <p:nvPicPr>
            <p:cNvPr id="102" name="図 101" descr="文字の書かれた紙&#10;&#10;低い精度で自動的に生成された説明">
              <a:extLst>
                <a:ext uri="{FF2B5EF4-FFF2-40B4-BE49-F238E27FC236}">
                  <a16:creationId xmlns:a16="http://schemas.microsoft.com/office/drawing/2014/main" id="{912DDBD9-DA46-4AA0-B258-963550A67C4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2188"/>
            <a:stretch/>
          </p:blipFill>
          <p:spPr>
            <a:xfrm>
              <a:off x="4877237" y="2136613"/>
              <a:ext cx="2130745" cy="1364754"/>
            </a:xfrm>
            <a:prstGeom prst="rect">
              <a:avLst/>
            </a:prstGeom>
            <a:ln w="19050">
              <a:solidFill>
                <a:schemeClr val="bg1"/>
              </a:solidFill>
            </a:ln>
            <a:effectLst/>
          </p:spPr>
        </p:pic>
        <p:sp>
          <p:nvSpPr>
            <p:cNvPr id="106" name="テキスト ボックス 105">
              <a:extLst>
                <a:ext uri="{FF2B5EF4-FFF2-40B4-BE49-F238E27FC236}">
                  <a16:creationId xmlns:a16="http://schemas.microsoft.com/office/drawing/2014/main" id="{0536451D-E38B-4556-BB27-DB1CC2DE6DB3}"/>
                </a:ext>
              </a:extLst>
            </p:cNvPr>
            <p:cNvSpPr txBox="1"/>
            <p:nvPr/>
          </p:nvSpPr>
          <p:spPr>
            <a:xfrm>
              <a:off x="4653529" y="3513983"/>
              <a:ext cx="2667151" cy="190122"/>
            </a:xfrm>
            <a:prstGeom prst="rect">
              <a:avLst/>
            </a:prstGeom>
            <a:noFill/>
          </p:spPr>
          <p:txBody>
            <a:bodyPr wrap="square">
              <a:spAutoFit/>
            </a:bodyPr>
            <a:lstStyle/>
            <a:p>
              <a:r>
                <a:rPr lang="ja-JP" altLang="en-US" sz="1000" dirty="0">
                  <a:latin typeface="游ゴシック" panose="020B0400000000000000" pitchFamily="50" charset="-128"/>
                  <a:ea typeface="游ゴシック" panose="020B0400000000000000" pitchFamily="50" charset="-128"/>
                  <a:cs typeface="Iskoola Pota" panose="020B0604020202020204" pitchFamily="34" charset="0"/>
                </a:rPr>
                <a:t>出所：2025年日本国際博覧会大阪パビリオン推進委員会</a:t>
              </a:r>
            </a:p>
          </p:txBody>
        </p:sp>
        <p:sp>
          <p:nvSpPr>
            <p:cNvPr id="110" name="テキスト ボックス 109">
              <a:extLst>
                <a:ext uri="{FF2B5EF4-FFF2-40B4-BE49-F238E27FC236}">
                  <a16:creationId xmlns:a16="http://schemas.microsoft.com/office/drawing/2014/main" id="{562367DC-95FC-435F-B1FF-028AEEB3366B}"/>
                </a:ext>
              </a:extLst>
            </p:cNvPr>
            <p:cNvSpPr txBox="1"/>
            <p:nvPr/>
          </p:nvSpPr>
          <p:spPr>
            <a:xfrm>
              <a:off x="4825363" y="1889812"/>
              <a:ext cx="2285802" cy="285184"/>
            </a:xfrm>
            <a:prstGeom prst="rect">
              <a:avLst/>
            </a:prstGeom>
            <a:noFill/>
          </p:spPr>
          <p:txBody>
            <a:bodyPr wrap="square">
              <a:spAutoFit/>
            </a:bodyPr>
            <a:lstStyle/>
            <a:p>
              <a:r>
                <a:rPr kumimoji="1" lang="ja-JP" altLang="en-US" sz="1800" b="1" dirty="0">
                  <a:solidFill>
                    <a:schemeClr val="accent4">
                      <a:lumMod val="50000"/>
                    </a:schemeClr>
                  </a:solidFill>
                  <a:effectLst/>
                  <a:latin typeface="游ゴシック" panose="020B0400000000000000" pitchFamily="50" charset="-128"/>
                  <a:ea typeface="游ゴシック" panose="020B0400000000000000" pitchFamily="50" charset="-128"/>
                </a:rPr>
                <a:t>大阪ヘルスケアパビリオン</a:t>
              </a:r>
              <a:endParaRPr lang="ja-JP" altLang="en-US" sz="1800" b="1" dirty="0">
                <a:solidFill>
                  <a:schemeClr val="accent4">
                    <a:lumMod val="50000"/>
                  </a:schemeClr>
                </a:solidFill>
                <a:effectLst/>
                <a:latin typeface="游ゴシック" panose="020B0400000000000000" pitchFamily="50" charset="-128"/>
                <a:ea typeface="游ゴシック" panose="020B0400000000000000" pitchFamily="50" charset="-128"/>
              </a:endParaRPr>
            </a:p>
          </p:txBody>
        </p:sp>
      </p:grpSp>
      <p:sp>
        <p:nvSpPr>
          <p:cNvPr id="112" name="テキスト ボックス 111">
            <a:extLst>
              <a:ext uri="{FF2B5EF4-FFF2-40B4-BE49-F238E27FC236}">
                <a16:creationId xmlns:a16="http://schemas.microsoft.com/office/drawing/2014/main" id="{68D85EB4-966D-492A-A3A8-96A5718E8F67}"/>
              </a:ext>
            </a:extLst>
          </p:cNvPr>
          <p:cNvSpPr txBox="1"/>
          <p:nvPr/>
        </p:nvSpPr>
        <p:spPr>
          <a:xfrm>
            <a:off x="11343133" y="5569313"/>
            <a:ext cx="3343979" cy="389186"/>
          </a:xfrm>
          <a:prstGeom prst="rect">
            <a:avLst/>
          </a:prstGeom>
          <a:noFill/>
        </p:spPr>
        <p:txBody>
          <a:bodyPr wrap="square">
            <a:spAutoFit/>
          </a:bodyPr>
          <a:lstStyle>
            <a:defPPr>
              <a:defRPr lang="en-US"/>
            </a:defPPr>
            <a:lvl1pPr>
              <a:defRPr kumimoji="1" sz="700" b="1">
                <a:solidFill>
                  <a:schemeClr val="accent4">
                    <a:lumMod val="50000"/>
                  </a:schemeClr>
                </a:solidFill>
                <a:effectLst>
                  <a:glow rad="101600">
                    <a:schemeClr val="bg1">
                      <a:alpha val="40000"/>
                    </a:schemeClr>
                  </a:glow>
                </a:effectLst>
                <a:latin typeface="メイリオ" panose="020B0604030504040204" pitchFamily="50" charset="-128"/>
                <a:ea typeface="メイリオ" panose="020B0604030504040204" pitchFamily="50" charset="-128"/>
              </a:defRPr>
            </a:lvl1pPr>
          </a:lstStyle>
          <a:p>
            <a:r>
              <a:rPr lang="ja-JP" altLang="en-US" sz="1800" dirty="0">
                <a:effectLst/>
                <a:latin typeface="游ゴシック" panose="020B0400000000000000" pitchFamily="50" charset="-128"/>
                <a:ea typeface="游ゴシック" panose="020B0400000000000000" pitchFamily="50" charset="-128"/>
              </a:rPr>
              <a:t>統合型リゾート（</a:t>
            </a:r>
            <a:r>
              <a:rPr lang="en-US" altLang="ja-JP" sz="1800" dirty="0">
                <a:effectLst/>
                <a:latin typeface="游ゴシック" panose="020B0400000000000000" pitchFamily="50" charset="-128"/>
                <a:ea typeface="游ゴシック" panose="020B0400000000000000" pitchFamily="50" charset="-128"/>
              </a:rPr>
              <a:t>1</a:t>
            </a:r>
            <a:r>
              <a:rPr lang="ja-JP" altLang="en-US" sz="1800" dirty="0">
                <a:effectLst/>
                <a:latin typeface="游ゴシック" panose="020B0400000000000000" pitchFamily="50" charset="-128"/>
                <a:ea typeface="游ゴシック" panose="020B0400000000000000" pitchFamily="50" charset="-128"/>
              </a:rPr>
              <a:t>期区域）</a:t>
            </a:r>
          </a:p>
        </p:txBody>
      </p:sp>
      <p:grpSp>
        <p:nvGrpSpPr>
          <p:cNvPr id="9" name="グループ化 8"/>
          <p:cNvGrpSpPr/>
          <p:nvPr/>
        </p:nvGrpSpPr>
        <p:grpSpPr>
          <a:xfrm>
            <a:off x="11338769" y="8014268"/>
            <a:ext cx="3359253" cy="2480119"/>
            <a:chOff x="15576147" y="5968167"/>
            <a:chExt cx="2578477" cy="1903676"/>
          </a:xfrm>
        </p:grpSpPr>
        <p:pic>
          <p:nvPicPr>
            <p:cNvPr id="113" name="Picture 12" descr="大阪・関西万博の玄関口「（仮称）夢洲駅」内部の基本デザインが決定 | 鉄道ニュース | 鉄道チャンネル">
              <a:extLst>
                <a:ext uri="{FF2B5EF4-FFF2-40B4-BE49-F238E27FC236}">
                  <a16:creationId xmlns:a16="http://schemas.microsoft.com/office/drawing/2014/main" id="{1974F13A-D102-4001-8B45-BD80DB5D97F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635159" y="6263273"/>
              <a:ext cx="2204372" cy="1364754"/>
            </a:xfrm>
            <a:prstGeom prst="rect">
              <a:avLst/>
            </a:prstGeom>
            <a:ln w="19050">
              <a:solidFill>
                <a:schemeClr val="bg1"/>
              </a:solidFill>
            </a:ln>
            <a:effectLst/>
            <a:extLst>
              <a:ext uri="{909E8E84-426E-40DD-AFC4-6F175D3DCCD1}">
                <a14:hiddenFill xmlns:a14="http://schemas.microsoft.com/office/drawing/2010/main">
                  <a:solidFill>
                    <a:srgbClr val="FFFFFF"/>
                  </a:solidFill>
                </a14:hiddenFill>
              </a:ext>
            </a:extLst>
          </p:spPr>
        </p:pic>
        <p:sp>
          <p:nvSpPr>
            <p:cNvPr id="114" name="テキスト ボックス 113">
              <a:extLst>
                <a:ext uri="{FF2B5EF4-FFF2-40B4-BE49-F238E27FC236}">
                  <a16:creationId xmlns:a16="http://schemas.microsoft.com/office/drawing/2014/main" id="{E56BEF7A-127A-4F1E-BB13-ADC49637D757}"/>
                </a:ext>
              </a:extLst>
            </p:cNvPr>
            <p:cNvSpPr txBox="1"/>
            <p:nvPr/>
          </p:nvSpPr>
          <p:spPr>
            <a:xfrm>
              <a:off x="15584343" y="7625622"/>
              <a:ext cx="2570281" cy="246221"/>
            </a:xfrm>
            <a:prstGeom prst="rect">
              <a:avLst/>
            </a:prstGeom>
            <a:noFill/>
          </p:spPr>
          <p:txBody>
            <a:bodyPr wrap="square">
              <a:spAutoFit/>
            </a:bodyPr>
            <a:lstStyle/>
            <a:p>
              <a:r>
                <a:rPr lang="ja-JP" altLang="en-US" sz="1000" dirty="0">
                  <a:latin typeface="游ゴシック" panose="020B0400000000000000" pitchFamily="50" charset="-128"/>
                  <a:ea typeface="游ゴシック" panose="020B0400000000000000" pitchFamily="50" charset="-128"/>
                  <a:cs typeface="Iskoola Pota" panose="020B0604020202020204" pitchFamily="34" charset="0"/>
                </a:rPr>
                <a:t>出所：大阪港トランスポートシステム</a:t>
              </a:r>
            </a:p>
          </p:txBody>
        </p:sp>
        <p:sp>
          <p:nvSpPr>
            <p:cNvPr id="115" name="テキスト ボックス 114">
              <a:extLst>
                <a:ext uri="{FF2B5EF4-FFF2-40B4-BE49-F238E27FC236}">
                  <a16:creationId xmlns:a16="http://schemas.microsoft.com/office/drawing/2014/main" id="{A0DCD74F-2FCC-4AFB-A7A6-CFF74D3C686E}"/>
                </a:ext>
              </a:extLst>
            </p:cNvPr>
            <p:cNvSpPr txBox="1"/>
            <p:nvPr/>
          </p:nvSpPr>
          <p:spPr>
            <a:xfrm>
              <a:off x="15576147" y="5968167"/>
              <a:ext cx="2570281" cy="369332"/>
            </a:xfrm>
            <a:prstGeom prst="rect">
              <a:avLst/>
            </a:prstGeom>
            <a:noFill/>
          </p:spPr>
          <p:txBody>
            <a:bodyPr wrap="square">
              <a:spAutoFit/>
            </a:bodyPr>
            <a:lstStyle>
              <a:defPPr>
                <a:defRPr lang="en-US"/>
              </a:defPPr>
              <a:lvl1pPr>
                <a:defRPr kumimoji="1" sz="700" b="1">
                  <a:solidFill>
                    <a:schemeClr val="accent4">
                      <a:lumMod val="50000"/>
                    </a:schemeClr>
                  </a:solidFill>
                  <a:effectLst>
                    <a:glow rad="101600">
                      <a:schemeClr val="bg1">
                        <a:alpha val="40000"/>
                      </a:schemeClr>
                    </a:glow>
                  </a:effectLst>
                  <a:latin typeface="メイリオ" panose="020B0604030504040204" pitchFamily="50" charset="-128"/>
                  <a:ea typeface="メイリオ" panose="020B0604030504040204" pitchFamily="50" charset="-128"/>
                </a:defRPr>
              </a:lvl1pPr>
            </a:lstStyle>
            <a:p>
              <a:r>
                <a:rPr lang="ja-JP" altLang="en-US" sz="1800" dirty="0">
                  <a:effectLst/>
                  <a:latin typeface="游ゴシック" panose="020B0400000000000000" pitchFamily="50" charset="-128"/>
                  <a:ea typeface="游ゴシック" panose="020B0400000000000000" pitchFamily="50" charset="-128"/>
                </a:rPr>
                <a:t>（仮称）夢洲駅</a:t>
              </a:r>
            </a:p>
          </p:txBody>
        </p:sp>
      </p:grpSp>
      <p:grpSp>
        <p:nvGrpSpPr>
          <p:cNvPr id="6" name="グループ化 5"/>
          <p:cNvGrpSpPr/>
          <p:nvPr/>
        </p:nvGrpSpPr>
        <p:grpSpPr>
          <a:xfrm>
            <a:off x="839580" y="8015382"/>
            <a:ext cx="3568247" cy="2451493"/>
            <a:chOff x="9150023" y="6043589"/>
            <a:chExt cx="2755263" cy="1892948"/>
          </a:xfrm>
        </p:grpSpPr>
        <p:pic>
          <p:nvPicPr>
            <p:cNvPr id="116" name="図 115" descr="ダイアグラム, 設計図&#10;&#10;自動的に生成された説明">
              <a:extLst>
                <a:ext uri="{FF2B5EF4-FFF2-40B4-BE49-F238E27FC236}">
                  <a16:creationId xmlns:a16="http://schemas.microsoft.com/office/drawing/2014/main" id="{780E5B14-30C4-461C-BB77-A68B1FC8970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1525" y="6318476"/>
              <a:ext cx="2129616" cy="1364754"/>
            </a:xfrm>
            <a:prstGeom prst="rect">
              <a:avLst/>
            </a:prstGeom>
            <a:ln w="19050">
              <a:solidFill>
                <a:schemeClr val="bg1"/>
              </a:solidFill>
            </a:ln>
            <a:effectLst/>
          </p:spPr>
        </p:pic>
        <p:sp>
          <p:nvSpPr>
            <p:cNvPr id="117" name="テキスト ボックス 116">
              <a:extLst>
                <a:ext uri="{FF2B5EF4-FFF2-40B4-BE49-F238E27FC236}">
                  <a16:creationId xmlns:a16="http://schemas.microsoft.com/office/drawing/2014/main" id="{3071A85A-6C5C-482B-B14D-ECA07AF1B199}"/>
                </a:ext>
              </a:extLst>
            </p:cNvPr>
            <p:cNvSpPr txBox="1"/>
            <p:nvPr/>
          </p:nvSpPr>
          <p:spPr>
            <a:xfrm>
              <a:off x="9164462" y="7690316"/>
              <a:ext cx="2570281" cy="246221"/>
            </a:xfrm>
            <a:prstGeom prst="rect">
              <a:avLst/>
            </a:prstGeom>
            <a:noFill/>
          </p:spPr>
          <p:txBody>
            <a:bodyPr wrap="square">
              <a:spAutoFit/>
            </a:bodyPr>
            <a:lstStyle/>
            <a:p>
              <a:r>
                <a:rPr lang="ja-JP" altLang="en-US" sz="1000" dirty="0">
                  <a:latin typeface="游ゴシック" panose="020B0400000000000000" pitchFamily="50" charset="-128"/>
                  <a:ea typeface="游ゴシック" panose="020B0400000000000000" pitchFamily="50" charset="-128"/>
                  <a:cs typeface="Iskoola Pota" panose="020B0604020202020204" pitchFamily="34" charset="0"/>
                </a:rPr>
                <a:t>出所：</a:t>
              </a:r>
              <a:r>
                <a:rPr lang="en-US" altLang="ja-JP" sz="1000" dirty="0">
                  <a:latin typeface="游ゴシック" panose="020B0400000000000000" pitchFamily="50" charset="-128"/>
                  <a:ea typeface="游ゴシック" panose="020B0400000000000000" pitchFamily="50" charset="-128"/>
                  <a:cs typeface="Iskoola Pota" panose="020B0604020202020204" pitchFamily="34" charset="0"/>
                </a:rPr>
                <a:t>2025</a:t>
              </a:r>
              <a:r>
                <a:rPr lang="zh-CN" altLang="en-US" sz="1000" dirty="0">
                  <a:latin typeface="游ゴシック" panose="020B0400000000000000" pitchFamily="50" charset="-128"/>
                  <a:ea typeface="游ゴシック" panose="020B0400000000000000" pitchFamily="50" charset="-128"/>
                  <a:cs typeface="Iskoola Pota" panose="020B0604020202020204" pitchFamily="34" charset="0"/>
                </a:rPr>
                <a:t>年日本国際博覧会協会</a:t>
              </a:r>
            </a:p>
          </p:txBody>
        </p:sp>
        <p:sp>
          <p:nvSpPr>
            <p:cNvPr id="119" name="テキスト ボックス 118">
              <a:extLst>
                <a:ext uri="{FF2B5EF4-FFF2-40B4-BE49-F238E27FC236}">
                  <a16:creationId xmlns:a16="http://schemas.microsoft.com/office/drawing/2014/main" id="{92BFA9B6-CABD-4C0F-B566-AD9B9A4C2155}"/>
                </a:ext>
              </a:extLst>
            </p:cNvPr>
            <p:cNvSpPr txBox="1"/>
            <p:nvPr/>
          </p:nvSpPr>
          <p:spPr>
            <a:xfrm>
              <a:off x="9150023" y="6043589"/>
              <a:ext cx="2755263" cy="369332"/>
            </a:xfrm>
            <a:prstGeom prst="rect">
              <a:avLst/>
            </a:prstGeom>
            <a:noFill/>
          </p:spPr>
          <p:txBody>
            <a:bodyPr wrap="square">
              <a:spAutoFit/>
            </a:bodyPr>
            <a:lstStyle>
              <a:defPPr>
                <a:defRPr lang="en-US"/>
              </a:defPPr>
              <a:lvl1pPr>
                <a:defRPr kumimoji="1" sz="700" b="1">
                  <a:solidFill>
                    <a:schemeClr val="accent4">
                      <a:lumMod val="50000"/>
                    </a:schemeClr>
                  </a:solidFill>
                  <a:effectLst>
                    <a:glow rad="101600">
                      <a:schemeClr val="bg1">
                        <a:alpha val="40000"/>
                      </a:schemeClr>
                    </a:glow>
                  </a:effectLst>
                  <a:latin typeface="メイリオ" panose="020B0604030504040204" pitchFamily="50" charset="-128"/>
                  <a:ea typeface="メイリオ" panose="020B0604030504040204" pitchFamily="50" charset="-128"/>
                </a:defRPr>
              </a:lvl1pPr>
            </a:lstStyle>
            <a:p>
              <a:r>
                <a:rPr lang="en-US" altLang="ja-JP" sz="1800" dirty="0">
                  <a:effectLst/>
                  <a:latin typeface="游ゴシック" panose="020B0400000000000000" pitchFamily="50" charset="-128"/>
                  <a:ea typeface="游ゴシック" panose="020B0400000000000000" pitchFamily="50" charset="-128"/>
                </a:rPr>
                <a:t>2025</a:t>
              </a:r>
              <a:r>
                <a:rPr lang="ja-JP" altLang="en-US" sz="1800" dirty="0">
                  <a:effectLst/>
                  <a:latin typeface="游ゴシック" panose="020B0400000000000000" pitchFamily="50" charset="-128"/>
                  <a:ea typeface="游ゴシック" panose="020B0400000000000000" pitchFamily="50" charset="-128"/>
                </a:rPr>
                <a:t>年大阪・関西万博</a:t>
              </a:r>
            </a:p>
          </p:txBody>
        </p:sp>
      </p:grpSp>
      <p:sp>
        <p:nvSpPr>
          <p:cNvPr id="130" name="テキスト ボックス 129">
            <a:extLst>
              <a:ext uri="{FF2B5EF4-FFF2-40B4-BE49-F238E27FC236}">
                <a16:creationId xmlns:a16="http://schemas.microsoft.com/office/drawing/2014/main" id="{0C1947A4-9E2D-4AE3-A114-A0DB02C118E3}"/>
              </a:ext>
            </a:extLst>
          </p:cNvPr>
          <p:cNvSpPr txBox="1"/>
          <p:nvPr/>
        </p:nvSpPr>
        <p:spPr>
          <a:xfrm>
            <a:off x="831620" y="1856567"/>
            <a:ext cx="7219771" cy="1384995"/>
          </a:xfrm>
          <a:prstGeom prst="rect">
            <a:avLst/>
          </a:prstGeom>
          <a:noFill/>
        </p:spPr>
        <p:txBody>
          <a:bodyPr wrap="square" rtlCol="0">
            <a:spAutoFit/>
          </a:bodyPr>
          <a:lstStyle/>
          <a:p>
            <a:pPr marL="180975" indent="-180975"/>
            <a:r>
              <a:rPr lang="ja-JP" altLang="en-US" sz="2400" b="1" dirty="0">
                <a:latin typeface="游ゴシック" panose="020B0400000000000000" pitchFamily="50" charset="-128"/>
                <a:ea typeface="游ゴシック" panose="020B0400000000000000" pitchFamily="50" charset="-128"/>
              </a:rPr>
              <a:t>①夢洲第</a:t>
            </a:r>
            <a:r>
              <a:rPr lang="en-US" altLang="ja-JP" sz="2400" b="1" dirty="0">
                <a:latin typeface="游ゴシック" panose="020B0400000000000000" pitchFamily="50" charset="-128"/>
                <a:ea typeface="游ゴシック" panose="020B0400000000000000" pitchFamily="50" charset="-128"/>
              </a:rPr>
              <a:t>2</a:t>
            </a:r>
            <a:r>
              <a:rPr lang="ja-JP" altLang="en-US" sz="2400" b="1" dirty="0">
                <a:latin typeface="游ゴシック" panose="020B0400000000000000" pitchFamily="50" charset="-128"/>
                <a:ea typeface="游ゴシック" panose="020B0400000000000000" pitchFamily="50" charset="-128"/>
              </a:rPr>
              <a:t>期開発予定区域</a:t>
            </a:r>
            <a:endParaRPr lang="en-US" altLang="ja-JP" sz="2400" dirty="0">
              <a:latin typeface="游ゴシック" panose="020B0400000000000000" pitchFamily="50" charset="-128"/>
              <a:ea typeface="游ゴシック" panose="020B0400000000000000" pitchFamily="50" charset="-128"/>
            </a:endParaRPr>
          </a:p>
          <a:p>
            <a:pPr marL="180975" indent="-180975"/>
            <a:r>
              <a:rPr lang="ja-JP" altLang="en-US" sz="2000" dirty="0">
                <a:latin typeface="游ゴシック" panose="020B0400000000000000" pitchFamily="50" charset="-128"/>
                <a:ea typeface="游ゴシック" panose="020B0400000000000000" pitchFamily="50" charset="-128"/>
              </a:rPr>
              <a:t>・万博敷地を考慮し、夢洲第</a:t>
            </a:r>
            <a:r>
              <a:rPr lang="en-US" altLang="ja-JP" sz="2000" dirty="0">
                <a:latin typeface="游ゴシック" panose="020B0400000000000000" pitchFamily="50" charset="-128"/>
                <a:ea typeface="游ゴシック" panose="020B0400000000000000" pitchFamily="50" charset="-128"/>
              </a:rPr>
              <a:t>2</a:t>
            </a:r>
            <a:r>
              <a:rPr lang="ja-JP" altLang="en-US" sz="2000" dirty="0">
                <a:latin typeface="游ゴシック" panose="020B0400000000000000" pitchFamily="50" charset="-128"/>
                <a:ea typeface="游ゴシック" panose="020B0400000000000000" pitchFamily="50" charset="-128"/>
              </a:rPr>
              <a:t>期開発区域を設定</a:t>
            </a:r>
            <a:endParaRPr lang="en-US" altLang="ja-JP" sz="2000" dirty="0">
              <a:latin typeface="游ゴシック" panose="020B0400000000000000" pitchFamily="50" charset="-128"/>
              <a:ea typeface="游ゴシック" panose="020B0400000000000000" pitchFamily="50" charset="-128"/>
            </a:endParaRPr>
          </a:p>
          <a:p>
            <a:pPr marL="180975" indent="-180975"/>
            <a:r>
              <a:rPr lang="ja-JP" altLang="en-US" sz="2000" dirty="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大阪ヘルスケアパビリオン</a:t>
            </a:r>
            <a:r>
              <a:rPr lang="ja-JP" altLang="en-US" sz="2000" dirty="0">
                <a:latin typeface="游ゴシック" panose="020B0400000000000000" pitchFamily="50" charset="-128"/>
                <a:ea typeface="游ゴシック" panose="020B0400000000000000" pitchFamily="50" charset="-128"/>
              </a:rPr>
              <a:t>、（仮称）夢洲駅の</a:t>
            </a:r>
            <a:r>
              <a:rPr lang="ja-JP" altLang="en-US" sz="2000" dirty="0" smtClean="0">
                <a:latin typeface="游ゴシック" panose="020B0400000000000000" pitchFamily="50" charset="-128"/>
                <a:ea typeface="游ゴシック" panose="020B0400000000000000" pitchFamily="50" charset="-128"/>
              </a:rPr>
              <a:t>一部</a:t>
            </a:r>
            <a:endParaRPr lang="en-US" altLang="ja-JP" sz="2000" dirty="0" smtClean="0">
              <a:latin typeface="游ゴシック" panose="020B0400000000000000" pitchFamily="50" charset="-128"/>
              <a:ea typeface="游ゴシック" panose="020B0400000000000000" pitchFamily="50" charset="-128"/>
            </a:endParaRPr>
          </a:p>
          <a:p>
            <a:pPr marL="180975" indent="-180975"/>
            <a:r>
              <a:rPr lang="ja-JP" altLang="en-US" sz="2000" dirty="0">
                <a:latin typeface="游ゴシック" panose="020B0400000000000000" pitchFamily="50" charset="-128"/>
                <a:ea typeface="游ゴシック" panose="020B0400000000000000" pitchFamily="50" charset="-128"/>
              </a:rPr>
              <a:t>　</a:t>
            </a:r>
            <a:r>
              <a:rPr lang="ja-JP" altLang="en-US" sz="2000" dirty="0" smtClean="0">
                <a:latin typeface="游ゴシック" panose="020B0400000000000000" pitchFamily="50" charset="-128"/>
                <a:ea typeface="游ゴシック" panose="020B0400000000000000" pitchFamily="50" charset="-128"/>
              </a:rPr>
              <a:t>　敷地</a:t>
            </a:r>
            <a:r>
              <a:rPr lang="ja-JP" altLang="en-US" sz="2000" dirty="0">
                <a:latin typeface="游ゴシック" panose="020B0400000000000000" pitchFamily="50" charset="-128"/>
                <a:ea typeface="游ゴシック" panose="020B0400000000000000" pitchFamily="50" charset="-128"/>
              </a:rPr>
              <a:t>は除く）</a:t>
            </a:r>
            <a:endParaRPr lang="en-US" altLang="ja-JP" sz="2000" dirty="0">
              <a:latin typeface="游ゴシック" panose="020B0400000000000000" pitchFamily="50" charset="-128"/>
              <a:ea typeface="游ゴシック" panose="020B0400000000000000" pitchFamily="50" charset="-128"/>
            </a:endParaRPr>
          </a:p>
        </p:txBody>
      </p:sp>
      <p:sp>
        <p:nvSpPr>
          <p:cNvPr id="131" name="テキスト ボックス 130">
            <a:extLst>
              <a:ext uri="{FF2B5EF4-FFF2-40B4-BE49-F238E27FC236}">
                <a16:creationId xmlns:a16="http://schemas.microsoft.com/office/drawing/2014/main" id="{70FF921A-2F31-4146-9F0E-7A8081269DBD}"/>
              </a:ext>
            </a:extLst>
          </p:cNvPr>
          <p:cNvSpPr txBox="1"/>
          <p:nvPr/>
        </p:nvSpPr>
        <p:spPr>
          <a:xfrm>
            <a:off x="831620" y="3202013"/>
            <a:ext cx="5934556" cy="830997"/>
          </a:xfrm>
          <a:prstGeom prst="rect">
            <a:avLst/>
          </a:prstGeom>
          <a:noFill/>
        </p:spPr>
        <p:txBody>
          <a:bodyPr wrap="square" rtlCol="0">
            <a:spAutoFit/>
          </a:bodyPr>
          <a:lstStyle/>
          <a:p>
            <a:pPr marL="180975" indent="-180975"/>
            <a:r>
              <a:rPr lang="ja-JP" altLang="en-US" sz="2400" b="1" dirty="0">
                <a:latin typeface="游ゴシック" panose="020B0400000000000000" pitchFamily="50" charset="-128"/>
                <a:ea typeface="游ゴシック" panose="020B0400000000000000" pitchFamily="50" charset="-128"/>
              </a:rPr>
              <a:t>②基盤整備（観光外周道路形状等）</a:t>
            </a:r>
            <a:r>
              <a:rPr kumimoji="1" lang="ja-JP" altLang="en-US" sz="2400" dirty="0">
                <a:latin typeface="游ゴシック" panose="020B0400000000000000" pitchFamily="50" charset="-128"/>
                <a:ea typeface="游ゴシック" panose="020B0400000000000000" pitchFamily="50" charset="-128"/>
              </a:rPr>
              <a:t>　</a:t>
            </a:r>
            <a:endParaRPr kumimoji="1" lang="en-US" altLang="ja-JP" sz="2400" dirty="0">
              <a:latin typeface="游ゴシック" panose="020B0400000000000000" pitchFamily="50" charset="-128"/>
              <a:ea typeface="游ゴシック" panose="020B0400000000000000" pitchFamily="50" charset="-128"/>
            </a:endParaRPr>
          </a:p>
          <a:p>
            <a:pPr marL="180975" indent="-180975"/>
            <a:r>
              <a:rPr kumimoji="1" lang="ja-JP" altLang="en-US" sz="2400" dirty="0">
                <a:latin typeface="游ゴシック" panose="020B0400000000000000" pitchFamily="50" charset="-128"/>
                <a:ea typeface="游ゴシック" panose="020B0400000000000000" pitchFamily="50" charset="-128"/>
              </a:rPr>
              <a:t>・</a:t>
            </a:r>
            <a:r>
              <a:rPr kumimoji="1" lang="ja-JP" altLang="en-US" sz="2000" dirty="0">
                <a:latin typeface="游ゴシック" panose="020B0400000000000000" pitchFamily="50" charset="-128"/>
                <a:ea typeface="游ゴシック" panose="020B0400000000000000" pitchFamily="50" charset="-128"/>
              </a:rPr>
              <a:t>夢洲第１期開発と整合する観光外周道路を想定</a:t>
            </a:r>
            <a:endParaRPr kumimoji="1" lang="en-US" altLang="ja-JP" sz="2000" dirty="0">
              <a:latin typeface="游ゴシック" panose="020B0400000000000000" pitchFamily="50" charset="-128"/>
              <a:ea typeface="游ゴシック" panose="020B0400000000000000" pitchFamily="50" charset="-128"/>
            </a:endParaRPr>
          </a:p>
        </p:txBody>
      </p:sp>
      <p:sp>
        <p:nvSpPr>
          <p:cNvPr id="132" name="テキスト ボックス 131">
            <a:extLst>
              <a:ext uri="{FF2B5EF4-FFF2-40B4-BE49-F238E27FC236}">
                <a16:creationId xmlns:a16="http://schemas.microsoft.com/office/drawing/2014/main" id="{F5561726-2721-434F-BF82-F068C379638E}"/>
              </a:ext>
            </a:extLst>
          </p:cNvPr>
          <p:cNvSpPr txBox="1"/>
          <p:nvPr/>
        </p:nvSpPr>
        <p:spPr>
          <a:xfrm>
            <a:off x="7721231" y="4127719"/>
            <a:ext cx="6544787" cy="769441"/>
          </a:xfrm>
          <a:prstGeom prst="rect">
            <a:avLst/>
          </a:prstGeom>
          <a:noFill/>
        </p:spPr>
        <p:txBody>
          <a:bodyPr wrap="square" rtlCol="0">
            <a:spAutoFit/>
          </a:bodyPr>
          <a:lstStyle/>
          <a:p>
            <a:pPr marL="180975" indent="-180975"/>
            <a:r>
              <a:rPr lang="ja-JP" altLang="en-US" sz="2400" b="1" dirty="0">
                <a:latin typeface="游ゴシック" panose="020B0400000000000000" pitchFamily="50" charset="-128"/>
                <a:ea typeface="游ゴシック" panose="020B0400000000000000" pitchFamily="50" charset="-128"/>
              </a:rPr>
              <a:t>⑥開発スケジュール</a:t>
            </a:r>
            <a:endParaRPr lang="en-US" altLang="ja-JP" sz="2400" b="1" dirty="0">
              <a:latin typeface="游ゴシック" panose="020B0400000000000000" pitchFamily="50" charset="-128"/>
              <a:ea typeface="游ゴシック" panose="020B0400000000000000" pitchFamily="50" charset="-128"/>
            </a:endParaRPr>
          </a:p>
          <a:p>
            <a:pPr marL="180975" indent="-180975"/>
            <a:r>
              <a:rPr kumimoji="1" lang="ja-JP" altLang="en-US" sz="2000" dirty="0">
                <a:latin typeface="游ゴシック" panose="020B0400000000000000" pitchFamily="50" charset="-128"/>
                <a:ea typeface="游ゴシック" panose="020B0400000000000000" pitchFamily="50" charset="-128"/>
              </a:rPr>
              <a:t>・夢洲第２期開発は万博開催後、早期の工事着手を想定</a:t>
            </a:r>
            <a:endParaRPr kumimoji="1" lang="en-US" altLang="ja-JP" sz="2000" dirty="0">
              <a:latin typeface="游ゴシック" panose="020B0400000000000000" pitchFamily="50" charset="-128"/>
              <a:ea typeface="游ゴシック" panose="020B0400000000000000" pitchFamily="50" charset="-128"/>
            </a:endParaRPr>
          </a:p>
        </p:txBody>
      </p:sp>
      <p:sp>
        <p:nvSpPr>
          <p:cNvPr id="133" name="テキスト ボックス 132">
            <a:extLst>
              <a:ext uri="{FF2B5EF4-FFF2-40B4-BE49-F238E27FC236}">
                <a16:creationId xmlns:a16="http://schemas.microsoft.com/office/drawing/2014/main" id="{F2D7F21D-273D-410D-A4A9-02B0CE26D539}"/>
              </a:ext>
            </a:extLst>
          </p:cNvPr>
          <p:cNvSpPr txBox="1"/>
          <p:nvPr/>
        </p:nvSpPr>
        <p:spPr>
          <a:xfrm>
            <a:off x="831620" y="4041193"/>
            <a:ext cx="6719431" cy="1384995"/>
          </a:xfrm>
          <a:prstGeom prst="rect">
            <a:avLst/>
          </a:prstGeom>
          <a:noFill/>
        </p:spPr>
        <p:txBody>
          <a:bodyPr wrap="square" rtlCol="0">
            <a:spAutoFit/>
          </a:bodyPr>
          <a:lstStyle/>
          <a:p>
            <a:pPr marL="180975" indent="-180975"/>
            <a:r>
              <a:rPr lang="ja-JP" altLang="en-US" sz="2400" b="1" dirty="0">
                <a:latin typeface="游ゴシック" panose="020B0400000000000000" pitchFamily="50" charset="-128"/>
                <a:ea typeface="游ゴシック" panose="020B0400000000000000" pitchFamily="50" charset="-128"/>
              </a:rPr>
              <a:t>③周辺開発との連携</a:t>
            </a:r>
            <a:endParaRPr lang="en-US" altLang="ja-JP" sz="2400" b="1" dirty="0">
              <a:latin typeface="游ゴシック" panose="020B0400000000000000" pitchFamily="50" charset="-128"/>
              <a:ea typeface="游ゴシック" panose="020B0400000000000000" pitchFamily="50" charset="-128"/>
            </a:endParaRPr>
          </a:p>
          <a:p>
            <a:pPr marL="180975" indent="-180975"/>
            <a:r>
              <a:rPr kumimoji="1" lang="ja-JP" altLang="en-US" sz="2000" dirty="0">
                <a:latin typeface="游ゴシック" panose="020B0400000000000000" pitchFamily="50" charset="-128"/>
                <a:ea typeface="游ゴシック" panose="020B0400000000000000" pitchFamily="50" charset="-128"/>
              </a:rPr>
              <a:t>・大阪ヘルスケアパビリオンや（仮称）夢洲駅、夢洲第１期開発等の周辺開発と連携した、動線計画や土地利用計画を想定</a:t>
            </a:r>
            <a:endParaRPr kumimoji="1" lang="en-US" altLang="ja-JP" sz="2000" dirty="0">
              <a:latin typeface="游ゴシック" panose="020B0400000000000000" pitchFamily="50" charset="-128"/>
              <a:ea typeface="游ゴシック" panose="020B0400000000000000" pitchFamily="50" charset="-128"/>
            </a:endParaRPr>
          </a:p>
        </p:txBody>
      </p:sp>
      <p:sp>
        <p:nvSpPr>
          <p:cNvPr id="134" name="テキスト ボックス 133">
            <a:extLst>
              <a:ext uri="{FF2B5EF4-FFF2-40B4-BE49-F238E27FC236}">
                <a16:creationId xmlns:a16="http://schemas.microsoft.com/office/drawing/2014/main" id="{76ABF709-6C91-43CF-ACB6-A91B8D5E91B0}"/>
              </a:ext>
            </a:extLst>
          </p:cNvPr>
          <p:cNvSpPr txBox="1"/>
          <p:nvPr/>
        </p:nvSpPr>
        <p:spPr>
          <a:xfrm>
            <a:off x="7721231" y="3206020"/>
            <a:ext cx="6443229" cy="769441"/>
          </a:xfrm>
          <a:prstGeom prst="rect">
            <a:avLst/>
          </a:prstGeom>
          <a:noFill/>
        </p:spPr>
        <p:txBody>
          <a:bodyPr wrap="square" rtlCol="0">
            <a:spAutoFit/>
          </a:bodyPr>
          <a:lstStyle/>
          <a:p>
            <a:pPr marL="180975" indent="-180975"/>
            <a:r>
              <a:rPr lang="ja-JP" altLang="en-US" sz="2400" b="1" dirty="0">
                <a:latin typeface="游ゴシック" panose="020B0400000000000000" pitchFamily="50" charset="-128"/>
                <a:ea typeface="游ゴシック" panose="020B0400000000000000" pitchFamily="50" charset="-128"/>
              </a:rPr>
              <a:t>⑤土地の取扱い</a:t>
            </a:r>
            <a:r>
              <a:rPr kumimoji="1" lang="ja-JP" altLang="en-US" sz="2400" dirty="0">
                <a:latin typeface="游ゴシック" panose="020B0400000000000000" pitchFamily="50" charset="-128"/>
                <a:ea typeface="游ゴシック" panose="020B0400000000000000" pitchFamily="50" charset="-128"/>
              </a:rPr>
              <a:t>　</a:t>
            </a:r>
            <a:endParaRPr kumimoji="1" lang="en-US" altLang="ja-JP" sz="2400" dirty="0">
              <a:latin typeface="游ゴシック" panose="020B0400000000000000" pitchFamily="50" charset="-128"/>
              <a:ea typeface="游ゴシック" panose="020B0400000000000000" pitchFamily="50" charset="-128"/>
            </a:endParaRPr>
          </a:p>
          <a:p>
            <a:pPr marL="180975" indent="-180975"/>
            <a:r>
              <a:rPr kumimoji="1" lang="ja-JP" altLang="en-US" sz="2000" dirty="0">
                <a:latin typeface="游ゴシック" panose="020B0400000000000000" pitchFamily="50" charset="-128"/>
                <a:ea typeface="游ゴシック" panose="020B0400000000000000" pitchFamily="50" charset="-128"/>
              </a:rPr>
              <a:t>・土地の契約手法は売却または事業用定期借地を想定</a:t>
            </a:r>
            <a:endParaRPr kumimoji="1" lang="en-US" altLang="ja-JP" sz="2000" dirty="0">
              <a:latin typeface="游ゴシック" panose="020B0400000000000000" pitchFamily="50" charset="-128"/>
              <a:ea typeface="游ゴシック" panose="020B0400000000000000" pitchFamily="50" charset="-128"/>
            </a:endParaRPr>
          </a:p>
        </p:txBody>
      </p:sp>
      <p:sp>
        <p:nvSpPr>
          <p:cNvPr id="100" name="正方形/長方形 99"/>
          <p:cNvSpPr/>
          <p:nvPr/>
        </p:nvSpPr>
        <p:spPr>
          <a:xfrm>
            <a:off x="7721231" y="1859849"/>
            <a:ext cx="6551109" cy="1077218"/>
          </a:xfrm>
          <a:prstGeom prst="rect">
            <a:avLst/>
          </a:prstGeom>
        </p:spPr>
        <p:txBody>
          <a:bodyPr wrap="square">
            <a:spAutoFit/>
          </a:bodyPr>
          <a:lstStyle/>
          <a:p>
            <a:pPr marL="180975" indent="-180975"/>
            <a:r>
              <a:rPr lang="ja-JP" altLang="en-US" sz="2400" b="1" dirty="0">
                <a:latin typeface="游ゴシック" panose="020B0400000000000000" pitchFamily="50" charset="-128"/>
                <a:ea typeface="游ゴシック" panose="020B0400000000000000" pitchFamily="50" charset="-128"/>
              </a:rPr>
              <a:t>④</a:t>
            </a:r>
            <a:r>
              <a:rPr lang="ja-JP" altLang="ja-JP" sz="2400" b="1" dirty="0">
                <a:latin typeface="游ゴシック" panose="020B0400000000000000" pitchFamily="50" charset="-128"/>
                <a:ea typeface="游ゴシック" panose="020B0400000000000000" pitchFamily="50" charset="-128"/>
              </a:rPr>
              <a:t>万博理念</a:t>
            </a:r>
            <a:r>
              <a:rPr lang="ja-JP" altLang="en-US" sz="2400" b="1" dirty="0">
                <a:latin typeface="游ゴシック" panose="020B0400000000000000" pitchFamily="50" charset="-128"/>
                <a:ea typeface="游ゴシック" panose="020B0400000000000000" pitchFamily="50" charset="-128"/>
              </a:rPr>
              <a:t>の</a:t>
            </a:r>
            <a:r>
              <a:rPr lang="ja-JP" altLang="ja-JP" sz="2400" b="1" dirty="0">
                <a:latin typeface="游ゴシック" panose="020B0400000000000000" pitchFamily="50" charset="-128"/>
                <a:ea typeface="游ゴシック" panose="020B0400000000000000" pitchFamily="50" charset="-128"/>
              </a:rPr>
              <a:t>継承</a:t>
            </a:r>
            <a:endParaRPr lang="en-US" altLang="ja-JP" sz="2400" b="1" dirty="0">
              <a:latin typeface="游ゴシック" panose="020B0400000000000000" pitchFamily="50" charset="-128"/>
              <a:ea typeface="游ゴシック" panose="020B0400000000000000" pitchFamily="50" charset="-128"/>
            </a:endParaRPr>
          </a:p>
          <a:p>
            <a:pPr marL="180975" indent="-180975"/>
            <a:r>
              <a:rPr lang="ja-JP" altLang="en-US" sz="2000" dirty="0">
                <a:latin typeface="游ゴシック" panose="020B0400000000000000" pitchFamily="50" charset="-128"/>
                <a:ea typeface="游ゴシック" panose="020B0400000000000000" pitchFamily="50" charset="-128"/>
              </a:rPr>
              <a:t>・</a:t>
            </a:r>
            <a:r>
              <a:rPr lang="ja-JP" altLang="ja-JP" sz="2000" dirty="0">
                <a:latin typeface="游ゴシック" panose="020B0400000000000000" pitchFamily="50" charset="-128"/>
                <a:ea typeface="游ゴシック" panose="020B0400000000000000" pitchFamily="50" charset="-128"/>
              </a:rPr>
              <a:t>万博の理念を継承するソフト・ハードレガシー</a:t>
            </a:r>
            <a:r>
              <a:rPr lang="ja-JP" altLang="en-US" sz="2000" dirty="0">
                <a:latin typeface="游ゴシック" panose="020B0400000000000000" pitchFamily="50" charset="-128"/>
                <a:ea typeface="游ゴシック" panose="020B0400000000000000" pitchFamily="50" charset="-128"/>
              </a:rPr>
              <a:t>の</a:t>
            </a:r>
            <a:r>
              <a:rPr lang="ja-JP" altLang="ja-JP" sz="2000" dirty="0">
                <a:latin typeface="游ゴシック" panose="020B0400000000000000" pitchFamily="50" charset="-128"/>
                <a:ea typeface="游ゴシック" panose="020B0400000000000000" pitchFamily="50" charset="-128"/>
              </a:rPr>
              <a:t>活用</a:t>
            </a:r>
            <a:r>
              <a:rPr lang="ja-JP" altLang="en-US" sz="2000" dirty="0">
                <a:latin typeface="游ゴシック" panose="020B0400000000000000" pitchFamily="50" charset="-128"/>
                <a:ea typeface="游ゴシック" panose="020B0400000000000000" pitchFamily="50" charset="-128"/>
              </a:rPr>
              <a:t>の提案を求める</a:t>
            </a:r>
            <a:endParaRPr lang="ja-JP" altLang="ja-JP" sz="2000" dirty="0">
              <a:latin typeface="游ゴシック" panose="020B0400000000000000" pitchFamily="50" charset="-128"/>
              <a:ea typeface="游ゴシック" panose="020B0400000000000000" pitchFamily="50" charset="-128"/>
            </a:endParaRPr>
          </a:p>
        </p:txBody>
      </p:sp>
      <p:sp>
        <p:nvSpPr>
          <p:cNvPr id="7" name="スライド番号プレースホルダー 6"/>
          <p:cNvSpPr>
            <a:spLocks noGrp="1"/>
          </p:cNvSpPr>
          <p:nvPr>
            <p:ph type="sldNum" sz="quarter" idx="12"/>
          </p:nvPr>
        </p:nvSpPr>
        <p:spPr/>
        <p:txBody>
          <a:bodyPr/>
          <a:lstStyle/>
          <a:p>
            <a:fld id="{C53EAF67-32A4-49AE-91E0-B7EEB943D48E}" type="slidenum">
              <a:rPr kumimoji="1" lang="ja-JP" altLang="en-US" smtClean="0"/>
              <a:t>4</a:t>
            </a:fld>
            <a:endParaRPr kumimoji="1" lang="ja-JP" altLang="en-US" dirty="0"/>
          </a:p>
        </p:txBody>
      </p:sp>
      <p:sp>
        <p:nvSpPr>
          <p:cNvPr id="126"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41" name="正方形/長方形 40"/>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夢洲第２期区域のまちづくりの方向性</a:t>
            </a:r>
            <a:endParaRPr lang="en-US" altLang="ja-JP" sz="2800" b="1" dirty="0">
              <a:solidFill>
                <a:schemeClr val="tx1"/>
              </a:solidFill>
              <a:latin typeface="游ゴシック" panose="020B0400000000000000" pitchFamily="50" charset="-128"/>
              <a:ea typeface="游ゴシック" panose="020B0400000000000000" pitchFamily="50" charset="-128"/>
            </a:endParaRPr>
          </a:p>
        </p:txBody>
      </p:sp>
      <p:sp>
        <p:nvSpPr>
          <p:cNvPr id="42" name="正方形/長方形 41">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43" name="正方形/長方形 42"/>
          <p:cNvSpPr/>
          <p:nvPr/>
        </p:nvSpPr>
        <p:spPr>
          <a:xfrm>
            <a:off x="652003" y="1287101"/>
            <a:ext cx="12934840" cy="461665"/>
          </a:xfrm>
          <a:prstGeom prst="rect">
            <a:avLst/>
          </a:prstGeom>
        </p:spPr>
        <p:txBody>
          <a:bodyPr wrap="square">
            <a:spAutoFit/>
          </a:bodyPr>
          <a:lstStyle/>
          <a:p>
            <a:pPr marL="180975" indent="-180975"/>
            <a:r>
              <a:rPr lang="ja-JP" altLang="en-US" sz="2400" b="1" dirty="0">
                <a:latin typeface="游ゴシック" panose="020B0400000000000000" pitchFamily="50" charset="-128"/>
                <a:ea typeface="游ゴシック" panose="020B0400000000000000" pitchFamily="50" charset="-128"/>
              </a:rPr>
              <a:t>■　</a:t>
            </a:r>
            <a:r>
              <a:rPr lang="ja-JP" altLang="en-US" sz="2400" b="1" dirty="0" smtClean="0">
                <a:latin typeface="游ゴシック" panose="020B0400000000000000" pitchFamily="50" charset="-128"/>
                <a:ea typeface="游ゴシック" panose="020B0400000000000000" pitchFamily="50" charset="-128"/>
              </a:rPr>
              <a:t>マーケット</a:t>
            </a:r>
            <a:r>
              <a:rPr lang="ja-JP" altLang="en-US" sz="2400" b="1" dirty="0">
                <a:latin typeface="游ゴシック" panose="020B0400000000000000" pitchFamily="50" charset="-128"/>
                <a:ea typeface="游ゴシック" panose="020B0400000000000000" pitchFamily="50" charset="-128"/>
              </a:rPr>
              <a:t>・サウンディングの前提</a:t>
            </a:r>
            <a:r>
              <a:rPr lang="ja-JP" altLang="en-US" sz="2400" b="1" dirty="0" smtClean="0">
                <a:latin typeface="游ゴシック" panose="020B0400000000000000" pitchFamily="50" charset="-128"/>
                <a:ea typeface="游ゴシック" panose="020B0400000000000000" pitchFamily="50" charset="-128"/>
              </a:rPr>
              <a:t>条件</a:t>
            </a:r>
            <a:endParaRPr lang="ja-JP" altLang="en-US" sz="2400" b="1" dirty="0">
              <a:latin typeface="游ゴシック" panose="020B0400000000000000" pitchFamily="50" charset="-128"/>
              <a:ea typeface="游ゴシック" panose="020B0400000000000000" pitchFamily="50" charset="-128"/>
            </a:endParaRPr>
          </a:p>
        </p:txBody>
      </p:sp>
      <p:sp>
        <p:nvSpPr>
          <p:cNvPr id="2" name="正方形/長方形 1"/>
          <p:cNvSpPr/>
          <p:nvPr/>
        </p:nvSpPr>
        <p:spPr>
          <a:xfrm>
            <a:off x="11415650" y="5914958"/>
            <a:ext cx="2875672" cy="177614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solidFill>
                  <a:schemeClr val="tx1"/>
                </a:solidFill>
                <a:latin typeface="游ゴシック" panose="020B0400000000000000" pitchFamily="50" charset="-128"/>
                <a:ea typeface="游ゴシック" panose="020B0400000000000000" pitchFamily="50" charset="-128"/>
              </a:rPr>
              <a:t>画像調整中</a:t>
            </a:r>
            <a:endParaRPr kumimoji="1" lang="ja-JP" altLang="en-US" sz="1400" dirty="0">
              <a:solidFill>
                <a:schemeClr val="tx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005256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角丸四角形 181"/>
          <p:cNvSpPr/>
          <p:nvPr/>
        </p:nvSpPr>
        <p:spPr>
          <a:xfrm>
            <a:off x="1235075" y="2190783"/>
            <a:ext cx="12649200" cy="3234611"/>
          </a:xfrm>
          <a:prstGeom prst="roundRect">
            <a:avLst>
              <a:gd name="adj" fmla="val 0"/>
            </a:avLst>
          </a:prstGeom>
          <a:solidFill>
            <a:srgbClr val="B6CAD5">
              <a:alpha val="70000"/>
            </a:srgbClr>
          </a:solidFill>
          <a:ln w="381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lnSpc>
                <a:spcPts val="3200"/>
              </a:lnSpc>
              <a:spcBef>
                <a:spcPts val="1200"/>
              </a:spcBef>
            </a:pPr>
            <a:r>
              <a:rPr kumimoji="1" lang="ja-JP" altLang="en-US" sz="2400" b="1" dirty="0">
                <a:solidFill>
                  <a:schemeClr val="tx1"/>
                </a:solidFill>
                <a:latin typeface="游ゴシック" panose="020B0400000000000000" pitchFamily="50" charset="-128"/>
                <a:ea typeface="游ゴシック" panose="020B0400000000000000" pitchFamily="50" charset="-128"/>
              </a:rPr>
              <a:t>・</a:t>
            </a:r>
            <a:r>
              <a:rPr kumimoji="1" lang="en-US" altLang="ja-JP" sz="2400" b="1" dirty="0">
                <a:solidFill>
                  <a:schemeClr val="tx1"/>
                </a:solidFill>
                <a:latin typeface="游ゴシック" panose="020B0400000000000000" pitchFamily="50" charset="-128"/>
                <a:ea typeface="游ゴシック" panose="020B0400000000000000" pitchFamily="50" charset="-128"/>
              </a:rPr>
              <a:t>2022</a:t>
            </a:r>
            <a:r>
              <a:rPr kumimoji="1" lang="ja-JP" altLang="en-US" sz="2400" b="1" dirty="0">
                <a:solidFill>
                  <a:schemeClr val="tx1"/>
                </a:solidFill>
                <a:latin typeface="游ゴシック" panose="020B0400000000000000" pitchFamily="50" charset="-128"/>
                <a:ea typeface="游ゴシック" panose="020B0400000000000000" pitchFamily="50" charset="-128"/>
              </a:rPr>
              <a:t>年</a:t>
            </a:r>
            <a:r>
              <a:rPr kumimoji="1" lang="en-US" altLang="ja-JP" sz="2400" b="1" dirty="0">
                <a:solidFill>
                  <a:schemeClr val="tx1"/>
                </a:solidFill>
                <a:latin typeface="游ゴシック" panose="020B0400000000000000" pitchFamily="50" charset="-128"/>
                <a:ea typeface="游ゴシック" panose="020B0400000000000000" pitchFamily="50" charset="-128"/>
              </a:rPr>
              <a:t>12</a:t>
            </a:r>
            <a:r>
              <a:rPr kumimoji="1" lang="ja-JP" altLang="en-US" sz="2400" b="1" dirty="0">
                <a:solidFill>
                  <a:schemeClr val="tx1"/>
                </a:solidFill>
                <a:latin typeface="游ゴシック" panose="020B0400000000000000" pitchFamily="50" charset="-128"/>
                <a:ea typeface="游ゴシック" panose="020B0400000000000000" pitchFamily="50" charset="-128"/>
              </a:rPr>
              <a:t>月　夢洲第</a:t>
            </a:r>
            <a:r>
              <a:rPr kumimoji="1" lang="en-US" altLang="ja-JP" sz="2400" b="1" dirty="0">
                <a:solidFill>
                  <a:schemeClr val="tx1"/>
                </a:solidFill>
                <a:latin typeface="游ゴシック" panose="020B0400000000000000" pitchFamily="50" charset="-128"/>
                <a:ea typeface="游ゴシック" panose="020B0400000000000000" pitchFamily="50" charset="-128"/>
              </a:rPr>
              <a:t>2</a:t>
            </a:r>
            <a:r>
              <a:rPr kumimoji="1" lang="ja-JP" altLang="en-US" sz="2400" b="1" dirty="0">
                <a:solidFill>
                  <a:schemeClr val="tx1"/>
                </a:solidFill>
                <a:latin typeface="游ゴシック" panose="020B0400000000000000" pitchFamily="50" charset="-128"/>
                <a:ea typeface="游ゴシック" panose="020B0400000000000000" pitchFamily="50" charset="-128"/>
              </a:rPr>
              <a:t>期区域のマーケット・サウンディング開始</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a:p>
            <a:pPr marL="180975" indent="-180975">
              <a:lnSpc>
                <a:spcPts val="3200"/>
              </a:lnSpc>
            </a:pPr>
            <a:r>
              <a:rPr kumimoji="1" lang="ja-JP" altLang="en-US" sz="2400" b="1" dirty="0">
                <a:solidFill>
                  <a:schemeClr val="tx1"/>
                </a:solidFill>
                <a:latin typeface="游ゴシック" panose="020B0400000000000000" pitchFamily="50" charset="-128"/>
                <a:ea typeface="游ゴシック" panose="020B0400000000000000" pitchFamily="50" charset="-128"/>
              </a:rPr>
              <a:t>　　　　　　　 マーケット・サウンディングの結果等を踏まえ、</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a:p>
            <a:pPr marL="180975" indent="-180975">
              <a:lnSpc>
                <a:spcPts val="3200"/>
              </a:lnSpc>
            </a:pPr>
            <a:r>
              <a:rPr lang="ja-JP" altLang="en-US" sz="2400" b="1" dirty="0">
                <a:solidFill>
                  <a:schemeClr val="tx1"/>
                </a:solidFill>
                <a:latin typeface="游ゴシック" panose="020B0400000000000000" pitchFamily="50" charset="-128"/>
                <a:ea typeface="游ゴシック" panose="020B0400000000000000" pitchFamily="50" charset="-128"/>
              </a:rPr>
              <a:t>　　　　　　　 </a:t>
            </a:r>
            <a:r>
              <a:rPr kumimoji="1" lang="ja-JP" altLang="en-US" sz="2400" b="1" dirty="0">
                <a:solidFill>
                  <a:schemeClr val="tx1"/>
                </a:solidFill>
                <a:latin typeface="游ゴシック" panose="020B0400000000000000" pitchFamily="50" charset="-128"/>
                <a:ea typeface="游ゴシック" panose="020B0400000000000000" pitchFamily="50" charset="-128"/>
              </a:rPr>
              <a:t>募集条件等を検討</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a:p>
            <a:pPr marL="180975" lvl="0" indent="-180975">
              <a:lnSpc>
                <a:spcPts val="3200"/>
              </a:lnSpc>
            </a:pPr>
            <a:r>
              <a:rPr kumimoji="1" lang="ja-JP" altLang="en-US" sz="2400" b="1" dirty="0">
                <a:solidFill>
                  <a:schemeClr val="tx1"/>
                </a:solidFill>
                <a:latin typeface="游ゴシック" panose="020B0400000000000000" pitchFamily="50" charset="-128"/>
                <a:ea typeface="游ゴシック" panose="020B0400000000000000" pitchFamily="50" charset="-128"/>
              </a:rPr>
              <a:t>・</a:t>
            </a:r>
            <a:r>
              <a:rPr kumimoji="1" lang="en-US" altLang="ja-JP" sz="2400" b="1" dirty="0">
                <a:solidFill>
                  <a:schemeClr val="tx1"/>
                </a:solidFill>
                <a:latin typeface="游ゴシック" panose="020B0400000000000000" pitchFamily="50" charset="-128"/>
                <a:ea typeface="游ゴシック" panose="020B0400000000000000" pitchFamily="50" charset="-128"/>
              </a:rPr>
              <a:t>2023</a:t>
            </a:r>
            <a:r>
              <a:rPr kumimoji="1" lang="ja-JP" altLang="en-US" sz="2400" b="1" dirty="0" smtClean="0">
                <a:solidFill>
                  <a:schemeClr val="tx1"/>
                </a:solidFill>
                <a:latin typeface="游ゴシック" panose="020B0400000000000000" pitchFamily="50" charset="-128"/>
                <a:ea typeface="游ゴシック" panose="020B0400000000000000" pitchFamily="50" charset="-128"/>
              </a:rPr>
              <a:t>年度～</a:t>
            </a:r>
            <a:r>
              <a:rPr kumimoji="1" lang="ja-JP" altLang="en-US" sz="2400" b="1" dirty="0">
                <a:solidFill>
                  <a:schemeClr val="tx1"/>
                </a:solidFill>
                <a:latin typeface="游ゴシック" panose="020B0400000000000000" pitchFamily="50" charset="-128"/>
                <a:ea typeface="游ゴシック" panose="020B0400000000000000" pitchFamily="50" charset="-128"/>
              </a:rPr>
              <a:t>　夢洲第</a:t>
            </a:r>
            <a:r>
              <a:rPr kumimoji="1" lang="en-US" altLang="ja-JP" sz="2400" b="1" dirty="0">
                <a:solidFill>
                  <a:schemeClr val="tx1"/>
                </a:solidFill>
                <a:latin typeface="游ゴシック" panose="020B0400000000000000" pitchFamily="50" charset="-128"/>
                <a:ea typeface="游ゴシック" panose="020B0400000000000000" pitchFamily="50" charset="-128"/>
              </a:rPr>
              <a:t>2</a:t>
            </a:r>
            <a:r>
              <a:rPr kumimoji="1" lang="ja-JP" altLang="en-US" sz="2400" b="1" dirty="0">
                <a:solidFill>
                  <a:schemeClr val="tx1"/>
                </a:solidFill>
                <a:latin typeface="游ゴシック" panose="020B0400000000000000" pitchFamily="50" charset="-128"/>
                <a:ea typeface="游ゴシック" panose="020B0400000000000000" pitchFamily="50" charset="-128"/>
              </a:rPr>
              <a:t>期開発事業者の募集開始</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a:p>
            <a:pPr marL="180975" lvl="0" indent="-180975">
              <a:lnSpc>
                <a:spcPts val="3200"/>
              </a:lnSpc>
            </a:pPr>
            <a:r>
              <a:rPr lang="ja-JP" altLang="en-US" sz="2400" b="1" dirty="0">
                <a:solidFill>
                  <a:schemeClr val="tx1"/>
                </a:solidFill>
                <a:latin typeface="游ゴシック" panose="020B0400000000000000" pitchFamily="50" charset="-128"/>
                <a:ea typeface="游ゴシック" panose="020B0400000000000000" pitchFamily="50" charset="-128"/>
              </a:rPr>
              <a:t>　</a:t>
            </a:r>
            <a:r>
              <a:rPr lang="ja-JP" altLang="en-US" sz="2400" b="1" dirty="0" smtClean="0">
                <a:solidFill>
                  <a:schemeClr val="tx1"/>
                </a:solidFill>
                <a:latin typeface="游ゴシック" panose="020B0400000000000000" pitchFamily="50" charset="-128"/>
                <a:ea typeface="游ゴシック" panose="020B0400000000000000" pitchFamily="50" charset="-128"/>
              </a:rPr>
              <a:t>　　　　　　 </a:t>
            </a:r>
            <a:r>
              <a:rPr kumimoji="1" lang="ja-JP" altLang="en-US" sz="2400" b="1" dirty="0" smtClean="0">
                <a:solidFill>
                  <a:schemeClr val="tx1"/>
                </a:solidFill>
                <a:latin typeface="游ゴシック" panose="020B0400000000000000" pitchFamily="50" charset="-128"/>
                <a:ea typeface="游ゴシック" panose="020B0400000000000000" pitchFamily="50" charset="-128"/>
              </a:rPr>
              <a:t>夢</a:t>
            </a:r>
            <a:r>
              <a:rPr kumimoji="1" lang="ja-JP" altLang="en-US" sz="2400" b="1" dirty="0">
                <a:solidFill>
                  <a:schemeClr val="tx1"/>
                </a:solidFill>
                <a:latin typeface="游ゴシック" panose="020B0400000000000000" pitchFamily="50" charset="-128"/>
                <a:ea typeface="游ゴシック" panose="020B0400000000000000" pitchFamily="50" charset="-128"/>
              </a:rPr>
              <a:t>洲第</a:t>
            </a:r>
            <a:r>
              <a:rPr kumimoji="1" lang="en-US" altLang="ja-JP" sz="2400" b="1" dirty="0">
                <a:solidFill>
                  <a:schemeClr val="tx1"/>
                </a:solidFill>
                <a:latin typeface="游ゴシック" panose="020B0400000000000000" pitchFamily="50" charset="-128"/>
                <a:ea typeface="游ゴシック" panose="020B0400000000000000" pitchFamily="50" charset="-128"/>
              </a:rPr>
              <a:t>2</a:t>
            </a:r>
            <a:r>
              <a:rPr kumimoji="1" lang="ja-JP" altLang="en-US" sz="2400" b="1" dirty="0">
                <a:solidFill>
                  <a:schemeClr val="tx1"/>
                </a:solidFill>
                <a:latin typeface="游ゴシック" panose="020B0400000000000000" pitchFamily="50" charset="-128"/>
                <a:ea typeface="游ゴシック" panose="020B0400000000000000" pitchFamily="50" charset="-128"/>
              </a:rPr>
              <a:t>期開発事業者の決定</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a:p>
            <a:pPr marL="180975" lvl="0" indent="-180975">
              <a:lnSpc>
                <a:spcPts val="3200"/>
              </a:lnSpc>
            </a:pPr>
            <a:r>
              <a:rPr kumimoji="1" lang="ja-JP" altLang="en-US" sz="2400" b="1" dirty="0">
                <a:solidFill>
                  <a:schemeClr val="tx1"/>
                </a:solidFill>
                <a:latin typeface="游ゴシック" panose="020B0400000000000000" pitchFamily="50" charset="-128"/>
                <a:ea typeface="游ゴシック" panose="020B0400000000000000" pitchFamily="50" charset="-128"/>
              </a:rPr>
              <a:t>・</a:t>
            </a:r>
            <a:r>
              <a:rPr kumimoji="1" lang="en-US" altLang="ja-JP" sz="2400" b="1" dirty="0">
                <a:solidFill>
                  <a:schemeClr val="tx1"/>
                </a:solidFill>
                <a:latin typeface="游ゴシック" panose="020B0400000000000000" pitchFamily="50" charset="-128"/>
                <a:ea typeface="游ゴシック" panose="020B0400000000000000" pitchFamily="50" charset="-128"/>
              </a:rPr>
              <a:t>2025</a:t>
            </a:r>
            <a:r>
              <a:rPr kumimoji="1" lang="ja-JP" altLang="en-US" sz="2400" b="1" dirty="0">
                <a:solidFill>
                  <a:schemeClr val="tx1"/>
                </a:solidFill>
                <a:latin typeface="游ゴシック" panose="020B0400000000000000" pitchFamily="50" charset="-128"/>
                <a:ea typeface="游ゴシック" panose="020B0400000000000000" pitchFamily="50" charset="-128"/>
              </a:rPr>
              <a:t>年   　　 </a:t>
            </a:r>
            <a:r>
              <a:rPr kumimoji="1" lang="en-US" altLang="ja-JP" sz="2400" b="1" dirty="0">
                <a:solidFill>
                  <a:schemeClr val="tx1"/>
                </a:solidFill>
                <a:latin typeface="游ゴシック" panose="020B0400000000000000" pitchFamily="50" charset="-128"/>
                <a:ea typeface="游ゴシック" panose="020B0400000000000000" pitchFamily="50" charset="-128"/>
              </a:rPr>
              <a:t>2025</a:t>
            </a:r>
            <a:r>
              <a:rPr kumimoji="1" lang="ja-JP" altLang="en-US" sz="2400" b="1" dirty="0">
                <a:solidFill>
                  <a:schemeClr val="tx1"/>
                </a:solidFill>
                <a:latin typeface="游ゴシック" panose="020B0400000000000000" pitchFamily="50" charset="-128"/>
                <a:ea typeface="游ゴシック" panose="020B0400000000000000" pitchFamily="50" charset="-128"/>
              </a:rPr>
              <a:t>年大阪・関西万博開催（</a:t>
            </a:r>
            <a:r>
              <a:rPr kumimoji="1" lang="en-US" altLang="ja-JP" sz="2400" b="1" dirty="0">
                <a:solidFill>
                  <a:schemeClr val="tx1"/>
                </a:solidFill>
                <a:latin typeface="游ゴシック" panose="020B0400000000000000" pitchFamily="50" charset="-128"/>
                <a:ea typeface="游ゴシック" panose="020B0400000000000000" pitchFamily="50" charset="-128"/>
              </a:rPr>
              <a:t>4</a:t>
            </a:r>
            <a:r>
              <a:rPr kumimoji="1" lang="ja-JP" altLang="en-US" sz="2400" b="1" dirty="0">
                <a:solidFill>
                  <a:schemeClr val="tx1"/>
                </a:solidFill>
                <a:latin typeface="游ゴシック" panose="020B0400000000000000" pitchFamily="50" charset="-128"/>
                <a:ea typeface="游ゴシック" panose="020B0400000000000000" pitchFamily="50" charset="-128"/>
              </a:rPr>
              <a:t>月</a:t>
            </a:r>
            <a:r>
              <a:rPr kumimoji="1" lang="en-US" altLang="ja-JP" sz="2400" b="1" dirty="0">
                <a:solidFill>
                  <a:schemeClr val="tx1"/>
                </a:solidFill>
                <a:latin typeface="游ゴシック" panose="020B0400000000000000" pitchFamily="50" charset="-128"/>
                <a:ea typeface="游ゴシック" panose="020B0400000000000000" pitchFamily="50" charset="-128"/>
              </a:rPr>
              <a:t>13</a:t>
            </a:r>
            <a:r>
              <a:rPr kumimoji="1" lang="ja-JP" altLang="en-US" sz="2400" b="1" dirty="0">
                <a:solidFill>
                  <a:schemeClr val="tx1"/>
                </a:solidFill>
                <a:latin typeface="游ゴシック" panose="020B0400000000000000" pitchFamily="50" charset="-128"/>
                <a:ea typeface="游ゴシック" panose="020B0400000000000000" pitchFamily="50" charset="-128"/>
              </a:rPr>
              <a:t>日</a:t>
            </a:r>
            <a:r>
              <a:rPr kumimoji="1" lang="en-US" altLang="ja-JP" sz="2400" b="1" dirty="0">
                <a:solidFill>
                  <a:schemeClr val="tx1"/>
                </a:solidFill>
                <a:latin typeface="游ゴシック" panose="020B0400000000000000" pitchFamily="50" charset="-128"/>
                <a:ea typeface="游ゴシック" panose="020B0400000000000000" pitchFamily="50" charset="-128"/>
              </a:rPr>
              <a:t>– 10</a:t>
            </a:r>
            <a:r>
              <a:rPr kumimoji="1" lang="ja-JP" altLang="en-US" sz="2400" b="1" dirty="0">
                <a:solidFill>
                  <a:schemeClr val="tx1"/>
                </a:solidFill>
                <a:latin typeface="游ゴシック" panose="020B0400000000000000" pitchFamily="50" charset="-128"/>
                <a:ea typeface="游ゴシック" panose="020B0400000000000000" pitchFamily="50" charset="-128"/>
              </a:rPr>
              <a:t>月</a:t>
            </a:r>
            <a:r>
              <a:rPr kumimoji="1" lang="en-US" altLang="ja-JP" sz="2400" b="1" dirty="0">
                <a:solidFill>
                  <a:schemeClr val="tx1"/>
                </a:solidFill>
                <a:latin typeface="游ゴシック" panose="020B0400000000000000" pitchFamily="50" charset="-128"/>
                <a:ea typeface="游ゴシック" panose="020B0400000000000000" pitchFamily="50" charset="-128"/>
              </a:rPr>
              <a:t>13</a:t>
            </a:r>
            <a:r>
              <a:rPr kumimoji="1" lang="ja-JP" altLang="en-US" sz="2400" b="1" dirty="0">
                <a:solidFill>
                  <a:schemeClr val="tx1"/>
                </a:solidFill>
                <a:latin typeface="游ゴシック" panose="020B0400000000000000" pitchFamily="50" charset="-128"/>
                <a:ea typeface="游ゴシック" panose="020B0400000000000000" pitchFamily="50" charset="-128"/>
              </a:rPr>
              <a:t>日）</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a:p>
            <a:pPr marL="180975" lvl="0" indent="-180975">
              <a:lnSpc>
                <a:spcPts val="3200"/>
              </a:lnSpc>
            </a:pPr>
            <a:r>
              <a:rPr kumimoji="1" lang="ja-JP" altLang="en-US" sz="2400" b="1" dirty="0" smtClean="0">
                <a:solidFill>
                  <a:schemeClr val="tx1"/>
                </a:solidFill>
                <a:latin typeface="游ゴシック" panose="020B0400000000000000" pitchFamily="50" charset="-128"/>
                <a:ea typeface="游ゴシック" panose="020B0400000000000000" pitchFamily="50" charset="-128"/>
              </a:rPr>
              <a:t>・万博終了後</a:t>
            </a:r>
            <a:r>
              <a:rPr lang="ja-JP" altLang="en-US" sz="2400" b="1" dirty="0" smtClean="0">
                <a:solidFill>
                  <a:schemeClr val="tx1"/>
                </a:solidFill>
                <a:latin typeface="游ゴシック" panose="020B0400000000000000" pitchFamily="50" charset="-128"/>
                <a:ea typeface="游ゴシック" panose="020B0400000000000000" pitchFamily="50" charset="-128"/>
              </a:rPr>
              <a:t>　 夢</a:t>
            </a:r>
            <a:r>
              <a:rPr lang="ja-JP" altLang="en-US" sz="2400" b="1" dirty="0">
                <a:solidFill>
                  <a:schemeClr val="tx1"/>
                </a:solidFill>
                <a:latin typeface="游ゴシック" panose="020B0400000000000000" pitchFamily="50" charset="-128"/>
                <a:ea typeface="游ゴシック" panose="020B0400000000000000" pitchFamily="50" charset="-128"/>
              </a:rPr>
              <a:t>洲第２期区域 開発工事着手</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p:txBody>
      </p:sp>
      <p:sp>
        <p:nvSpPr>
          <p:cNvPr id="44" name="テキスト ボックス 43"/>
          <p:cNvSpPr txBox="1"/>
          <p:nvPr/>
        </p:nvSpPr>
        <p:spPr>
          <a:xfrm>
            <a:off x="1238390" y="1459739"/>
            <a:ext cx="5760336" cy="461665"/>
          </a:xfrm>
          <a:prstGeom prst="rect">
            <a:avLst/>
          </a:prstGeom>
          <a:noFill/>
        </p:spPr>
        <p:txBody>
          <a:bodyPr wrap="square" rtlCol="0">
            <a:spAutoFit/>
          </a:bodyPr>
          <a:lstStyle/>
          <a:p>
            <a:pPr marL="180975" indent="-180975"/>
            <a:r>
              <a:rPr kumimoji="1" lang="ja-JP" altLang="en-US" sz="2400" b="1" dirty="0">
                <a:latin typeface="游ゴシック" panose="020B0400000000000000" pitchFamily="50" charset="-128"/>
                <a:ea typeface="游ゴシック" panose="020B0400000000000000" pitchFamily="50" charset="-128"/>
              </a:rPr>
              <a:t>■　今後のスケジュール（想定）　</a:t>
            </a:r>
            <a:endParaRPr kumimoji="1" lang="en-US" altLang="ja-JP" sz="2400" b="1" dirty="0">
              <a:latin typeface="游ゴシック" panose="020B0400000000000000" pitchFamily="50" charset="-128"/>
              <a:ea typeface="游ゴシック" panose="020B0400000000000000" pitchFamily="50" charset="-128"/>
            </a:endParaRPr>
          </a:p>
        </p:txBody>
      </p:sp>
      <p:sp>
        <p:nvSpPr>
          <p:cNvPr id="51" name="AutoShape 10" descr="大阪】大阪ＩＲ〈21/12/22更新〉 | 未来の地図"/>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6" name="グループ化 5"/>
          <p:cNvGrpSpPr/>
          <p:nvPr/>
        </p:nvGrpSpPr>
        <p:grpSpPr>
          <a:xfrm>
            <a:off x="1328735" y="5956515"/>
            <a:ext cx="12555539" cy="3383212"/>
            <a:chOff x="8360492" y="7208026"/>
            <a:chExt cx="6882944" cy="1379540"/>
          </a:xfrm>
        </p:grpSpPr>
        <p:sp>
          <p:nvSpPr>
            <p:cNvPr id="16" name="角丸四角形 15"/>
            <p:cNvSpPr/>
            <p:nvPr/>
          </p:nvSpPr>
          <p:spPr>
            <a:xfrm>
              <a:off x="12059970" y="7560271"/>
              <a:ext cx="1443578" cy="1027295"/>
            </a:xfrm>
            <a:prstGeom prst="roundRect">
              <a:avLst/>
            </a:prstGeom>
            <a:solidFill>
              <a:schemeClr val="accent5"/>
            </a:solidFill>
            <a:ln w="38100">
              <a:solidFill>
                <a:schemeClr val="bg1">
                  <a:lumMod val="95000"/>
                </a:schemeClr>
              </a:solidFill>
            </a:ln>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kumimoji="1" lang="en-US" altLang="ja-JP" sz="2400" b="1" dirty="0">
                  <a:solidFill>
                    <a:schemeClr val="bg1"/>
                  </a:solidFill>
                  <a:latin typeface="游ゴシック" panose="020B0400000000000000" pitchFamily="50" charset="-128"/>
                  <a:ea typeface="游ゴシック" panose="020B0400000000000000" pitchFamily="50" charset="-128"/>
                </a:rPr>
                <a:t>2025</a:t>
              </a:r>
              <a:r>
                <a:rPr kumimoji="1" lang="ja-JP" altLang="en-US" sz="2400" b="1" dirty="0">
                  <a:solidFill>
                    <a:schemeClr val="bg1"/>
                  </a:solidFill>
                  <a:latin typeface="游ゴシック" panose="020B0400000000000000" pitchFamily="50" charset="-128"/>
                  <a:ea typeface="游ゴシック" panose="020B0400000000000000" pitchFamily="50" charset="-128"/>
                </a:rPr>
                <a:t>年</a:t>
              </a:r>
              <a:endParaRPr kumimoji="1" lang="en-US" altLang="ja-JP" sz="2400" b="1" dirty="0">
                <a:solidFill>
                  <a:schemeClr val="bg1"/>
                </a:solidFill>
                <a:latin typeface="游ゴシック" panose="020B0400000000000000" pitchFamily="50" charset="-128"/>
                <a:ea typeface="游ゴシック" panose="020B0400000000000000" pitchFamily="50" charset="-128"/>
              </a:endParaRPr>
            </a:p>
            <a:p>
              <a:pPr algn="ctr"/>
              <a:r>
                <a:rPr kumimoji="1" lang="ja-JP" altLang="en-US" sz="2400" b="1" dirty="0">
                  <a:solidFill>
                    <a:schemeClr val="bg1"/>
                  </a:solidFill>
                  <a:latin typeface="游ゴシック" panose="020B0400000000000000" pitchFamily="50" charset="-128"/>
                  <a:ea typeface="游ゴシック" panose="020B0400000000000000" pitchFamily="50" charset="-128"/>
                </a:rPr>
                <a:t>大阪・関西</a:t>
              </a:r>
              <a:endParaRPr kumimoji="1" lang="en-US" altLang="ja-JP" sz="2400" b="1" dirty="0">
                <a:solidFill>
                  <a:schemeClr val="bg1"/>
                </a:solidFill>
                <a:latin typeface="游ゴシック" panose="020B0400000000000000" pitchFamily="50" charset="-128"/>
                <a:ea typeface="游ゴシック" panose="020B0400000000000000" pitchFamily="50" charset="-128"/>
              </a:endParaRPr>
            </a:p>
            <a:p>
              <a:pPr algn="ctr"/>
              <a:r>
                <a:rPr kumimoji="1" lang="ja-JP" altLang="en-US" sz="2400" b="1" dirty="0">
                  <a:solidFill>
                    <a:schemeClr val="bg1"/>
                  </a:solidFill>
                  <a:latin typeface="游ゴシック" panose="020B0400000000000000" pitchFamily="50" charset="-128"/>
                  <a:ea typeface="游ゴシック" panose="020B0400000000000000" pitchFamily="50" charset="-128"/>
                </a:rPr>
                <a:t>万博開催</a:t>
              </a:r>
              <a:endParaRPr kumimoji="1" lang="en-US" altLang="ja-JP" sz="2400" b="1" dirty="0">
                <a:solidFill>
                  <a:schemeClr val="bg1"/>
                </a:solidFill>
                <a:latin typeface="游ゴシック" panose="020B0400000000000000" pitchFamily="50" charset="-128"/>
                <a:ea typeface="游ゴシック" panose="020B0400000000000000" pitchFamily="50" charset="-128"/>
              </a:endParaRPr>
            </a:p>
            <a:p>
              <a:pPr algn="ctr"/>
              <a:r>
                <a:rPr kumimoji="1" lang="ja-JP" altLang="en-US" sz="2400" b="1" dirty="0">
                  <a:solidFill>
                    <a:schemeClr val="bg1"/>
                  </a:solidFill>
                  <a:latin typeface="游ゴシック" panose="020B0400000000000000" pitchFamily="50" charset="-128"/>
                  <a:ea typeface="游ゴシック" panose="020B0400000000000000" pitchFamily="50" charset="-128"/>
                </a:rPr>
                <a:t>（</a:t>
              </a:r>
              <a:r>
                <a:rPr kumimoji="1" lang="en-US" altLang="ja-JP" sz="2400" b="1" dirty="0">
                  <a:solidFill>
                    <a:schemeClr val="bg1"/>
                  </a:solidFill>
                  <a:latin typeface="游ゴシック" panose="020B0400000000000000" pitchFamily="50" charset="-128"/>
                  <a:ea typeface="游ゴシック" panose="020B0400000000000000" pitchFamily="50" charset="-128"/>
                </a:rPr>
                <a:t>4</a:t>
              </a:r>
              <a:r>
                <a:rPr kumimoji="1" lang="ja-JP" altLang="en-US" sz="2400" b="1" dirty="0">
                  <a:solidFill>
                    <a:schemeClr val="bg1"/>
                  </a:solidFill>
                  <a:latin typeface="游ゴシック" panose="020B0400000000000000" pitchFamily="50" charset="-128"/>
                  <a:ea typeface="游ゴシック" panose="020B0400000000000000" pitchFamily="50" charset="-128"/>
                </a:rPr>
                <a:t>月～</a:t>
              </a:r>
              <a:r>
                <a:rPr kumimoji="1" lang="en-US" altLang="ja-JP" sz="2400" b="1" dirty="0">
                  <a:solidFill>
                    <a:schemeClr val="bg1"/>
                  </a:solidFill>
                  <a:latin typeface="游ゴシック" panose="020B0400000000000000" pitchFamily="50" charset="-128"/>
                  <a:ea typeface="游ゴシック" panose="020B0400000000000000" pitchFamily="50" charset="-128"/>
                </a:rPr>
                <a:t>10</a:t>
              </a:r>
              <a:r>
                <a:rPr kumimoji="1" lang="ja-JP" altLang="en-US" sz="2400" b="1" dirty="0">
                  <a:solidFill>
                    <a:schemeClr val="bg1"/>
                  </a:solidFill>
                  <a:latin typeface="游ゴシック" panose="020B0400000000000000" pitchFamily="50" charset="-128"/>
                  <a:ea typeface="游ゴシック" panose="020B0400000000000000" pitchFamily="50" charset="-128"/>
                </a:rPr>
                <a:t>月）</a:t>
              </a:r>
            </a:p>
          </p:txBody>
        </p:sp>
        <p:sp>
          <p:nvSpPr>
            <p:cNvPr id="170" name="角丸四角形 169"/>
            <p:cNvSpPr/>
            <p:nvPr/>
          </p:nvSpPr>
          <p:spPr>
            <a:xfrm>
              <a:off x="10183457" y="7571740"/>
              <a:ext cx="1362358" cy="1015826"/>
            </a:xfrm>
            <a:prstGeom prst="roundRect">
              <a:avLst/>
            </a:prstGeom>
            <a:solidFill>
              <a:schemeClr val="tx2">
                <a:lumMod val="40000"/>
                <a:lumOff val="60000"/>
              </a:schemeClr>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wrap="none" lIns="108000" rIns="72000" rtlCol="0" anchor="ctr"/>
            <a:lstStyle/>
            <a:p>
              <a:pPr algn="ctr"/>
              <a:r>
                <a:rPr lang="ja-JP" altLang="en-US" sz="2400" b="1" dirty="0">
                  <a:solidFill>
                    <a:schemeClr val="tx1">
                      <a:lumMod val="85000"/>
                      <a:lumOff val="15000"/>
                    </a:schemeClr>
                  </a:solidFill>
                  <a:latin typeface="游ゴシック" panose="020B0400000000000000" pitchFamily="50" charset="-128"/>
                  <a:ea typeface="游ゴシック" panose="020B0400000000000000" pitchFamily="50" charset="-128"/>
                </a:rPr>
                <a:t>開発事業者</a:t>
              </a:r>
              <a:endParaRPr lang="en-US" altLang="ja-JP" sz="2400" b="1" dirty="0">
                <a:solidFill>
                  <a:schemeClr val="tx1">
                    <a:lumMod val="85000"/>
                    <a:lumOff val="15000"/>
                  </a:schemeClr>
                </a:solidFill>
                <a:latin typeface="游ゴシック" panose="020B0400000000000000" pitchFamily="50" charset="-128"/>
                <a:ea typeface="游ゴシック" panose="020B0400000000000000" pitchFamily="50" charset="-128"/>
              </a:endParaRPr>
            </a:p>
            <a:p>
              <a:pPr algn="ctr"/>
              <a:r>
                <a:rPr lang="ja-JP" altLang="en-US" sz="2400" b="1" dirty="0" smtClean="0">
                  <a:solidFill>
                    <a:schemeClr val="tx1"/>
                  </a:solidFill>
                  <a:latin typeface="游ゴシック" panose="020B0400000000000000" pitchFamily="50" charset="-128"/>
                  <a:ea typeface="游ゴシック" panose="020B0400000000000000" pitchFamily="50" charset="-128"/>
                </a:rPr>
                <a:t>募集・</a:t>
              </a:r>
              <a:r>
                <a:rPr lang="ja-JP" altLang="en-US" sz="2400" b="1" dirty="0" smtClean="0">
                  <a:solidFill>
                    <a:schemeClr val="tx1">
                      <a:lumMod val="85000"/>
                      <a:lumOff val="15000"/>
                    </a:schemeClr>
                  </a:solidFill>
                  <a:latin typeface="游ゴシック" panose="020B0400000000000000" pitchFamily="50" charset="-128"/>
                  <a:ea typeface="游ゴシック" panose="020B0400000000000000" pitchFamily="50" charset="-128"/>
                </a:rPr>
                <a:t>決定</a:t>
              </a:r>
              <a:endParaRPr lang="ja-JP" altLang="en-US" sz="2400"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174" name="角丸四角形 173"/>
            <p:cNvSpPr/>
            <p:nvPr/>
          </p:nvSpPr>
          <p:spPr>
            <a:xfrm>
              <a:off x="8360492" y="7560270"/>
              <a:ext cx="1413809" cy="1015827"/>
            </a:xfrm>
            <a:prstGeom prst="roundRect">
              <a:avLst/>
            </a:prstGeom>
            <a:solidFill>
              <a:schemeClr val="bg2">
                <a:lumMod val="90000"/>
              </a:schemeClr>
            </a:solidFill>
            <a:ln w="38100">
              <a:solidFill>
                <a:schemeClr val="bg1">
                  <a:lumMod val="95000"/>
                </a:schemeClr>
              </a:solidFill>
            </a:ln>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kumimoji="1" lang="ja-JP" altLang="en-US" sz="2400" b="1" dirty="0">
                  <a:solidFill>
                    <a:schemeClr val="bg2">
                      <a:lumMod val="10000"/>
                    </a:schemeClr>
                  </a:solidFill>
                  <a:latin typeface="游ゴシック" panose="020B0400000000000000" pitchFamily="50" charset="-128"/>
                  <a:ea typeface="游ゴシック" panose="020B0400000000000000" pitchFamily="50" charset="-128"/>
                </a:rPr>
                <a:t>マーケット</a:t>
              </a:r>
              <a:endParaRPr kumimoji="1" lang="en-US" altLang="ja-JP" sz="2400" b="1" dirty="0">
                <a:solidFill>
                  <a:schemeClr val="bg2">
                    <a:lumMod val="10000"/>
                  </a:schemeClr>
                </a:solidFill>
                <a:latin typeface="游ゴシック" panose="020B0400000000000000" pitchFamily="50" charset="-128"/>
                <a:ea typeface="游ゴシック" panose="020B0400000000000000" pitchFamily="50" charset="-128"/>
              </a:endParaRPr>
            </a:p>
            <a:p>
              <a:pPr algn="ctr"/>
              <a:r>
                <a:rPr kumimoji="1" lang="ja-JP" altLang="en-US" sz="2400" b="1" dirty="0">
                  <a:solidFill>
                    <a:schemeClr val="bg2">
                      <a:lumMod val="10000"/>
                    </a:schemeClr>
                  </a:solidFill>
                  <a:latin typeface="游ゴシック" panose="020B0400000000000000" pitchFamily="50" charset="-128"/>
                  <a:ea typeface="游ゴシック" panose="020B0400000000000000" pitchFamily="50" charset="-128"/>
                </a:rPr>
                <a:t>・サウンディ</a:t>
              </a:r>
              <a:endParaRPr kumimoji="1" lang="en-US" altLang="ja-JP" sz="2400" b="1" dirty="0">
                <a:solidFill>
                  <a:schemeClr val="bg2">
                    <a:lumMod val="10000"/>
                  </a:schemeClr>
                </a:solidFill>
                <a:latin typeface="游ゴシック" panose="020B0400000000000000" pitchFamily="50" charset="-128"/>
                <a:ea typeface="游ゴシック" panose="020B0400000000000000" pitchFamily="50" charset="-128"/>
              </a:endParaRPr>
            </a:p>
            <a:p>
              <a:pPr algn="ctr"/>
              <a:r>
                <a:rPr kumimoji="1" lang="ja-JP" altLang="en-US" sz="2400" b="1" dirty="0">
                  <a:solidFill>
                    <a:schemeClr val="bg2">
                      <a:lumMod val="10000"/>
                    </a:schemeClr>
                  </a:solidFill>
                  <a:latin typeface="游ゴシック" panose="020B0400000000000000" pitchFamily="50" charset="-128"/>
                  <a:ea typeface="游ゴシック" panose="020B0400000000000000" pitchFamily="50" charset="-128"/>
                </a:rPr>
                <a:t>ング開始</a:t>
              </a:r>
              <a:endParaRPr kumimoji="1" lang="en-US" altLang="ja-JP" sz="2400" b="1" dirty="0">
                <a:solidFill>
                  <a:schemeClr val="bg2">
                    <a:lumMod val="10000"/>
                  </a:schemeClr>
                </a:solidFill>
                <a:latin typeface="游ゴシック" panose="020B0400000000000000" pitchFamily="50" charset="-128"/>
                <a:ea typeface="游ゴシック" panose="020B0400000000000000" pitchFamily="50" charset="-128"/>
              </a:endParaRPr>
            </a:p>
          </p:txBody>
        </p:sp>
        <p:sp>
          <p:nvSpPr>
            <p:cNvPr id="17" name="二等辺三角形 16"/>
            <p:cNvSpPr/>
            <p:nvPr/>
          </p:nvSpPr>
          <p:spPr>
            <a:xfrm rot="5400000">
              <a:off x="9716352" y="7950814"/>
              <a:ext cx="581779" cy="234738"/>
            </a:xfrm>
            <a:prstGeom prst="triangl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游ゴシック" panose="020B0400000000000000" pitchFamily="50" charset="-128"/>
                <a:ea typeface="游ゴシック" panose="020B0400000000000000" pitchFamily="50" charset="-128"/>
              </a:endParaRPr>
            </a:p>
          </p:txBody>
        </p:sp>
        <p:sp>
          <p:nvSpPr>
            <p:cNvPr id="175" name="二等辺三角形 174"/>
            <p:cNvSpPr/>
            <p:nvPr/>
          </p:nvSpPr>
          <p:spPr>
            <a:xfrm rot="5400000">
              <a:off x="11549481" y="7956551"/>
              <a:ext cx="581779" cy="234738"/>
            </a:xfrm>
            <a:prstGeom prst="triangl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游ゴシック" panose="020B0400000000000000" pitchFamily="50" charset="-128"/>
                <a:ea typeface="游ゴシック" panose="020B0400000000000000" pitchFamily="50" charset="-128"/>
              </a:endParaRPr>
            </a:p>
          </p:txBody>
        </p:sp>
        <p:sp>
          <p:nvSpPr>
            <p:cNvPr id="178" name="二等辺三角形 177"/>
            <p:cNvSpPr/>
            <p:nvPr/>
          </p:nvSpPr>
          <p:spPr>
            <a:xfrm rot="5400000">
              <a:off x="13442701" y="7956551"/>
              <a:ext cx="581779" cy="234738"/>
            </a:xfrm>
            <a:prstGeom prst="triangl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游ゴシック" panose="020B0400000000000000" pitchFamily="50" charset="-128"/>
                <a:ea typeface="游ゴシック" panose="020B0400000000000000" pitchFamily="50" charset="-128"/>
              </a:endParaRPr>
            </a:p>
          </p:txBody>
        </p:sp>
        <p:cxnSp>
          <p:nvCxnSpPr>
            <p:cNvPr id="19" name="直線コネクタ 18"/>
            <p:cNvCxnSpPr/>
            <p:nvPr/>
          </p:nvCxnSpPr>
          <p:spPr>
            <a:xfrm>
              <a:off x="8375553" y="7397253"/>
              <a:ext cx="6851490" cy="0"/>
            </a:xfrm>
            <a:prstGeom prst="line">
              <a:avLst/>
            </a:prstGeom>
            <a:ln w="19050"/>
          </p:spPr>
          <p:style>
            <a:lnRef idx="1">
              <a:schemeClr val="dk1"/>
            </a:lnRef>
            <a:fillRef idx="0">
              <a:schemeClr val="dk1"/>
            </a:fillRef>
            <a:effectRef idx="0">
              <a:schemeClr val="dk1"/>
            </a:effectRef>
            <a:fontRef idx="minor">
              <a:schemeClr val="tx1"/>
            </a:fontRef>
          </p:style>
        </p:cxnSp>
        <p:sp>
          <p:nvSpPr>
            <p:cNvPr id="22" name="正方形/長方形 21"/>
            <p:cNvSpPr/>
            <p:nvPr/>
          </p:nvSpPr>
          <p:spPr>
            <a:xfrm>
              <a:off x="8600827" y="7208026"/>
              <a:ext cx="1018665" cy="188249"/>
            </a:xfrm>
            <a:prstGeom prst="rect">
              <a:avLst/>
            </a:prstGeom>
          </p:spPr>
          <p:txBody>
            <a:bodyPr wrap="none">
              <a:spAutoFit/>
            </a:bodyPr>
            <a:lstStyle/>
            <a:p>
              <a:pPr algn="ctr"/>
              <a:r>
                <a:rPr kumimoji="1" lang="en-US" altLang="ja-JP" sz="2400" b="1" dirty="0">
                  <a:latin typeface="游ゴシック" panose="020B0400000000000000" pitchFamily="50" charset="-128"/>
                  <a:ea typeface="游ゴシック" panose="020B0400000000000000" pitchFamily="50" charset="-128"/>
                </a:rPr>
                <a:t>2022</a:t>
              </a:r>
              <a:r>
                <a:rPr kumimoji="1" lang="ja-JP" altLang="en-US" sz="2400" b="1" dirty="0">
                  <a:latin typeface="游ゴシック" panose="020B0400000000000000" pitchFamily="50" charset="-128"/>
                  <a:ea typeface="游ゴシック" panose="020B0400000000000000" pitchFamily="50" charset="-128"/>
                </a:rPr>
                <a:t>年</a:t>
              </a:r>
              <a:r>
                <a:rPr kumimoji="1" lang="en-US" altLang="ja-JP" sz="2400" b="1" dirty="0">
                  <a:latin typeface="游ゴシック" panose="020B0400000000000000" pitchFamily="50" charset="-128"/>
                  <a:ea typeface="游ゴシック" panose="020B0400000000000000" pitchFamily="50" charset="-128"/>
                </a:rPr>
                <a:t>12</a:t>
              </a:r>
              <a:r>
                <a:rPr kumimoji="1" lang="ja-JP" altLang="en-US" sz="2400" b="1" dirty="0">
                  <a:latin typeface="游ゴシック" panose="020B0400000000000000" pitchFamily="50" charset="-128"/>
                  <a:ea typeface="游ゴシック" panose="020B0400000000000000" pitchFamily="50" charset="-128"/>
                </a:rPr>
                <a:t>月</a:t>
              </a:r>
            </a:p>
          </p:txBody>
        </p:sp>
        <p:sp>
          <p:nvSpPr>
            <p:cNvPr id="24" name="正方形/長方形 23"/>
            <p:cNvSpPr/>
            <p:nvPr/>
          </p:nvSpPr>
          <p:spPr>
            <a:xfrm>
              <a:off x="10366675" y="7208026"/>
              <a:ext cx="994061" cy="188249"/>
            </a:xfrm>
            <a:prstGeom prst="rect">
              <a:avLst/>
            </a:prstGeom>
          </p:spPr>
          <p:txBody>
            <a:bodyPr wrap="none">
              <a:spAutoFit/>
            </a:bodyPr>
            <a:lstStyle/>
            <a:p>
              <a:pPr lvl="0" algn="ctr" defTabSz="1280160">
                <a:defRPr/>
              </a:pPr>
              <a:r>
                <a:rPr kumimoji="1" lang="en-US" altLang="ja-JP" sz="2400" b="1" dirty="0" smtClean="0">
                  <a:latin typeface="游ゴシック" panose="020B0400000000000000" pitchFamily="50" charset="-128"/>
                  <a:ea typeface="游ゴシック" panose="020B0400000000000000" pitchFamily="50" charset="-128"/>
                </a:rPr>
                <a:t>2023</a:t>
              </a:r>
              <a:r>
                <a:rPr kumimoji="1" lang="ja-JP" altLang="en-US" sz="2400" b="1" dirty="0" smtClean="0">
                  <a:latin typeface="游ゴシック" panose="020B0400000000000000" pitchFamily="50" charset="-128"/>
                  <a:ea typeface="游ゴシック" panose="020B0400000000000000" pitchFamily="50" charset="-128"/>
                </a:rPr>
                <a:t>年度～</a:t>
              </a:r>
              <a:endParaRPr kumimoji="1" lang="ja-JP" altLang="en-US" sz="2400" b="1" dirty="0">
                <a:latin typeface="游ゴシック" panose="020B0400000000000000" pitchFamily="50" charset="-128"/>
                <a:ea typeface="游ゴシック" panose="020B0400000000000000" pitchFamily="50" charset="-128"/>
              </a:endParaRPr>
            </a:p>
          </p:txBody>
        </p:sp>
        <p:sp>
          <p:nvSpPr>
            <p:cNvPr id="25" name="正方形/長方形 24"/>
            <p:cNvSpPr/>
            <p:nvPr/>
          </p:nvSpPr>
          <p:spPr>
            <a:xfrm>
              <a:off x="12453451" y="7208026"/>
              <a:ext cx="656614" cy="188249"/>
            </a:xfrm>
            <a:prstGeom prst="rect">
              <a:avLst/>
            </a:prstGeom>
          </p:spPr>
          <p:txBody>
            <a:bodyPr wrap="none">
              <a:spAutoFit/>
            </a:bodyPr>
            <a:lstStyle/>
            <a:p>
              <a:pPr lvl="0" algn="ctr" defTabSz="1280160">
                <a:defRPr/>
              </a:pPr>
              <a:r>
                <a:rPr kumimoji="1" lang="en-US" altLang="ja-JP" sz="2400" b="1" dirty="0">
                  <a:latin typeface="游ゴシック" panose="020B0400000000000000" pitchFamily="50" charset="-128"/>
                  <a:ea typeface="游ゴシック" panose="020B0400000000000000" pitchFamily="50" charset="-128"/>
                </a:rPr>
                <a:t>2025</a:t>
              </a:r>
              <a:r>
                <a:rPr kumimoji="1" lang="ja-JP" altLang="en-US" sz="2400" b="1" dirty="0">
                  <a:latin typeface="游ゴシック" panose="020B0400000000000000" pitchFamily="50" charset="-128"/>
                  <a:ea typeface="游ゴシック" panose="020B0400000000000000" pitchFamily="50" charset="-128"/>
                </a:rPr>
                <a:t>年</a:t>
              </a:r>
            </a:p>
          </p:txBody>
        </p:sp>
        <p:sp>
          <p:nvSpPr>
            <p:cNvPr id="26" name="正方形/長方形 25"/>
            <p:cNvSpPr/>
            <p:nvPr/>
          </p:nvSpPr>
          <p:spPr>
            <a:xfrm>
              <a:off x="14022983" y="7208026"/>
              <a:ext cx="1113572" cy="188249"/>
            </a:xfrm>
            <a:prstGeom prst="rect">
              <a:avLst/>
            </a:prstGeom>
          </p:spPr>
          <p:txBody>
            <a:bodyPr wrap="none">
              <a:spAutoFit/>
            </a:bodyPr>
            <a:lstStyle/>
            <a:p>
              <a:pPr lvl="0" algn="ctr" defTabSz="1280160">
                <a:defRPr/>
              </a:pPr>
              <a:r>
                <a:rPr kumimoji="1" lang="ja-JP" altLang="en-US" sz="2400" b="1" dirty="0">
                  <a:latin typeface="游ゴシック" panose="020B0400000000000000" pitchFamily="50" charset="-128"/>
                  <a:ea typeface="游ゴシック" panose="020B0400000000000000" pitchFamily="50" charset="-128"/>
                </a:rPr>
                <a:t>万博終了後～</a:t>
              </a:r>
            </a:p>
          </p:txBody>
        </p:sp>
        <p:sp>
          <p:nvSpPr>
            <p:cNvPr id="180" name="ホームベース 179"/>
            <p:cNvSpPr/>
            <p:nvPr/>
          </p:nvSpPr>
          <p:spPr>
            <a:xfrm>
              <a:off x="13915473" y="7560270"/>
              <a:ext cx="1327963" cy="1015826"/>
            </a:xfrm>
            <a:prstGeom prst="homePlate">
              <a:avLst>
                <a:gd name="adj" fmla="val 25066"/>
              </a:avLst>
            </a:prstGeom>
            <a:solidFill>
              <a:schemeClr val="tx2"/>
            </a:solidFill>
            <a:ln w="41275">
              <a:solidFill>
                <a:schemeClr val="bg1">
                  <a:lumMod val="95000"/>
                </a:schemeClr>
              </a:solidFill>
            </a:ln>
            <a:effectLst/>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ja-JP" altLang="en-US" sz="2400" b="1" dirty="0" smtClean="0">
                  <a:solidFill>
                    <a:schemeClr val="bg1"/>
                  </a:solidFill>
                  <a:latin typeface="游ゴシック" panose="020B0400000000000000" pitchFamily="50" charset="-128"/>
                  <a:ea typeface="游ゴシック" panose="020B0400000000000000" pitchFamily="50" charset="-128"/>
                </a:rPr>
                <a:t>開発工事</a:t>
              </a:r>
              <a:endParaRPr kumimoji="1" lang="en-US" altLang="ja-JP" sz="2400" b="1" dirty="0" smtClean="0">
                <a:solidFill>
                  <a:schemeClr val="bg1"/>
                </a:solidFill>
                <a:latin typeface="游ゴシック" panose="020B0400000000000000" pitchFamily="50" charset="-128"/>
                <a:ea typeface="游ゴシック" panose="020B0400000000000000" pitchFamily="50" charset="-128"/>
              </a:endParaRPr>
            </a:p>
            <a:p>
              <a:pPr algn="ctr"/>
              <a:r>
                <a:rPr lang="ja-JP" altLang="en-US" sz="2400" b="1" dirty="0">
                  <a:solidFill>
                    <a:schemeClr val="bg1"/>
                  </a:solidFill>
                  <a:latin typeface="游ゴシック" panose="020B0400000000000000" pitchFamily="50" charset="-128"/>
                  <a:ea typeface="游ゴシック" panose="020B0400000000000000" pitchFamily="50" charset="-128"/>
                </a:rPr>
                <a:t>着手</a:t>
              </a:r>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grpSp>
      <p:sp>
        <p:nvSpPr>
          <p:cNvPr id="7" name="スライド番号プレースホルダー 6"/>
          <p:cNvSpPr>
            <a:spLocks noGrp="1"/>
          </p:cNvSpPr>
          <p:nvPr>
            <p:ph type="sldNum" sz="quarter" idx="12"/>
          </p:nvPr>
        </p:nvSpPr>
        <p:spPr/>
        <p:txBody>
          <a:bodyPr/>
          <a:lstStyle/>
          <a:p>
            <a:fld id="{C53EAF67-32A4-49AE-91E0-B7EEB943D48E}" type="slidenum">
              <a:rPr kumimoji="1" lang="ja-JP" altLang="en-US" smtClean="0"/>
              <a:t>5</a:t>
            </a:fld>
            <a:endParaRPr kumimoji="1" lang="ja-JP" altLang="en-US"/>
          </a:p>
        </p:txBody>
      </p:sp>
      <p:sp>
        <p:nvSpPr>
          <p:cNvPr id="126"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sp>
        <p:nvSpPr>
          <p:cNvPr id="23" name="正方形/長方形 22"/>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夢洲第２期区域のまちづくりの方向性</a:t>
            </a:r>
            <a:endParaRPr lang="en-US" altLang="ja-JP" sz="2800" b="1" dirty="0">
              <a:solidFill>
                <a:schemeClr val="tx1"/>
              </a:solidFill>
              <a:latin typeface="游ゴシック" panose="020B0400000000000000" pitchFamily="50" charset="-128"/>
              <a:ea typeface="游ゴシック" panose="020B0400000000000000" pitchFamily="50" charset="-128"/>
            </a:endParaRPr>
          </a:p>
        </p:txBody>
      </p:sp>
      <p:sp>
        <p:nvSpPr>
          <p:cNvPr id="27" name="正方形/長方形 26">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603093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a:spLocks noGrp="1"/>
          </p:cNvSpPr>
          <p:nvPr>
            <p:ph type="title"/>
          </p:nvPr>
        </p:nvSpPr>
        <p:spPr>
          <a:xfrm>
            <a:off x="910447" y="1303063"/>
            <a:ext cx="4080653" cy="421536"/>
          </a:xfrm>
        </p:spPr>
        <p:txBody>
          <a:bodyPr>
            <a:noAutofit/>
          </a:bodyPr>
          <a:lstStyle/>
          <a:p>
            <a:r>
              <a:rPr lang="ja-JP" altLang="en-US" sz="2400" b="1" dirty="0">
                <a:solidFill>
                  <a:srgbClr val="B6CAD5"/>
                </a:solidFill>
                <a:latin typeface="游ゴシック" panose="020B0400000000000000" pitchFamily="50" charset="-128"/>
                <a:ea typeface="游ゴシック" panose="020B0400000000000000" pitchFamily="50" charset="-128"/>
              </a:rPr>
              <a:t>■</a:t>
            </a:r>
            <a:r>
              <a:rPr lang="ja-JP" altLang="en-US" sz="2400" b="1" dirty="0">
                <a:latin typeface="游ゴシック" panose="020B0400000000000000" pitchFamily="50" charset="-128"/>
                <a:ea typeface="游ゴシック" panose="020B0400000000000000" pitchFamily="50" charset="-128"/>
              </a:rPr>
              <a:t>　対象用地の概要</a:t>
            </a:r>
            <a:endParaRPr kumimoji="1" lang="ja-JP" altLang="en-US" sz="2400" b="1"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6</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grpSp>
        <p:nvGrpSpPr>
          <p:cNvPr id="9" name="グループ化 8"/>
          <p:cNvGrpSpPr/>
          <p:nvPr/>
        </p:nvGrpSpPr>
        <p:grpSpPr>
          <a:xfrm>
            <a:off x="1557337" y="2098235"/>
            <a:ext cx="12004675" cy="7941464"/>
            <a:chOff x="682625" y="1070058"/>
            <a:chExt cx="13790613" cy="9122917"/>
          </a:xfrm>
        </p:grpSpPr>
        <p:grpSp>
          <p:nvGrpSpPr>
            <p:cNvPr id="32" name="グループ化 31"/>
            <p:cNvGrpSpPr/>
            <p:nvPr/>
          </p:nvGrpSpPr>
          <p:grpSpPr>
            <a:xfrm>
              <a:off x="682625" y="1070058"/>
              <a:ext cx="13790613" cy="9122917"/>
              <a:chOff x="0" y="4846"/>
              <a:chExt cx="4261104" cy="2818684"/>
            </a:xfrm>
          </p:grpSpPr>
          <p:pic>
            <p:nvPicPr>
              <p:cNvPr id="33" name="図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46"/>
                <a:ext cx="4261104" cy="2810256"/>
              </a:xfrm>
              <a:prstGeom prst="rect">
                <a:avLst/>
              </a:prstGeom>
            </p:spPr>
          </p:pic>
          <p:sp>
            <p:nvSpPr>
              <p:cNvPr id="34" name="フリーフォーム 33"/>
              <p:cNvSpPr/>
              <p:nvPr/>
            </p:nvSpPr>
            <p:spPr>
              <a:xfrm>
                <a:off x="729283" y="2164715"/>
                <a:ext cx="2477437" cy="658815"/>
              </a:xfrm>
              <a:custGeom>
                <a:avLst/>
                <a:gdLst>
                  <a:gd name="connsiteX0" fmla="*/ 281940 w 2438400"/>
                  <a:gd name="connsiteY0" fmla="*/ 0 h 731520"/>
                  <a:gd name="connsiteX1" fmla="*/ 0 w 2438400"/>
                  <a:gd name="connsiteY1" fmla="*/ 426720 h 731520"/>
                  <a:gd name="connsiteX2" fmla="*/ 144780 w 2438400"/>
                  <a:gd name="connsiteY2" fmla="*/ 701040 h 731520"/>
                  <a:gd name="connsiteX3" fmla="*/ 2209800 w 2438400"/>
                  <a:gd name="connsiteY3" fmla="*/ 731520 h 731520"/>
                  <a:gd name="connsiteX4" fmla="*/ 2438400 w 2438400"/>
                  <a:gd name="connsiteY4" fmla="*/ 419100 h 731520"/>
                  <a:gd name="connsiteX5" fmla="*/ 2011680 w 2438400"/>
                  <a:gd name="connsiteY5" fmla="*/ 533400 h 731520"/>
                  <a:gd name="connsiteX6" fmla="*/ 281940 w 2438400"/>
                  <a:gd name="connsiteY6" fmla="*/ 0 h 731520"/>
                  <a:gd name="connsiteX0" fmla="*/ 281940 w 2457450"/>
                  <a:gd name="connsiteY0" fmla="*/ 0 h 731520"/>
                  <a:gd name="connsiteX1" fmla="*/ 0 w 2457450"/>
                  <a:gd name="connsiteY1" fmla="*/ 426720 h 731520"/>
                  <a:gd name="connsiteX2" fmla="*/ 144780 w 2457450"/>
                  <a:gd name="connsiteY2" fmla="*/ 701040 h 731520"/>
                  <a:gd name="connsiteX3" fmla="*/ 2209800 w 2457450"/>
                  <a:gd name="connsiteY3" fmla="*/ 731520 h 731520"/>
                  <a:gd name="connsiteX4" fmla="*/ 2457450 w 2457450"/>
                  <a:gd name="connsiteY4" fmla="*/ 336550 h 731520"/>
                  <a:gd name="connsiteX5" fmla="*/ 2011680 w 2457450"/>
                  <a:gd name="connsiteY5" fmla="*/ 533400 h 731520"/>
                  <a:gd name="connsiteX6" fmla="*/ 281940 w 2457450"/>
                  <a:gd name="connsiteY6" fmla="*/ 0 h 731520"/>
                  <a:gd name="connsiteX0" fmla="*/ 272415 w 2457450"/>
                  <a:gd name="connsiteY0" fmla="*/ 0 h 731520"/>
                  <a:gd name="connsiteX1" fmla="*/ 0 w 2457450"/>
                  <a:gd name="connsiteY1" fmla="*/ 426720 h 731520"/>
                  <a:gd name="connsiteX2" fmla="*/ 144780 w 2457450"/>
                  <a:gd name="connsiteY2" fmla="*/ 701040 h 731520"/>
                  <a:gd name="connsiteX3" fmla="*/ 2209800 w 2457450"/>
                  <a:gd name="connsiteY3" fmla="*/ 731520 h 731520"/>
                  <a:gd name="connsiteX4" fmla="*/ 2457450 w 2457450"/>
                  <a:gd name="connsiteY4" fmla="*/ 336550 h 731520"/>
                  <a:gd name="connsiteX5" fmla="*/ 2011680 w 2457450"/>
                  <a:gd name="connsiteY5" fmla="*/ 533400 h 731520"/>
                  <a:gd name="connsiteX6" fmla="*/ 272415 w 2457450"/>
                  <a:gd name="connsiteY6" fmla="*/ 0 h 731520"/>
                  <a:gd name="connsiteX0" fmla="*/ 272415 w 2457450"/>
                  <a:gd name="connsiteY0" fmla="*/ 0 h 731520"/>
                  <a:gd name="connsiteX1" fmla="*/ 0 w 2457450"/>
                  <a:gd name="connsiteY1" fmla="*/ 426720 h 731520"/>
                  <a:gd name="connsiteX2" fmla="*/ 144780 w 2457450"/>
                  <a:gd name="connsiteY2" fmla="*/ 701040 h 731520"/>
                  <a:gd name="connsiteX3" fmla="*/ 2209800 w 2457450"/>
                  <a:gd name="connsiteY3" fmla="*/ 731520 h 731520"/>
                  <a:gd name="connsiteX4" fmla="*/ 2457450 w 2457450"/>
                  <a:gd name="connsiteY4" fmla="*/ 336550 h 731520"/>
                  <a:gd name="connsiteX5" fmla="*/ 2027555 w 2457450"/>
                  <a:gd name="connsiteY5" fmla="*/ 552450 h 731520"/>
                  <a:gd name="connsiteX6" fmla="*/ 272415 w 2457450"/>
                  <a:gd name="connsiteY6" fmla="*/ 0 h 731520"/>
                  <a:gd name="connsiteX0" fmla="*/ 272415 w 2457450"/>
                  <a:gd name="connsiteY0" fmla="*/ 0 h 731520"/>
                  <a:gd name="connsiteX1" fmla="*/ 0 w 2457450"/>
                  <a:gd name="connsiteY1" fmla="*/ 426720 h 731520"/>
                  <a:gd name="connsiteX2" fmla="*/ 144780 w 2457450"/>
                  <a:gd name="connsiteY2" fmla="*/ 701040 h 731520"/>
                  <a:gd name="connsiteX3" fmla="*/ 2209800 w 2457450"/>
                  <a:gd name="connsiteY3" fmla="*/ 731520 h 731520"/>
                  <a:gd name="connsiteX4" fmla="*/ 2457450 w 2457450"/>
                  <a:gd name="connsiteY4" fmla="*/ 336550 h 731520"/>
                  <a:gd name="connsiteX5" fmla="*/ 2021205 w 2457450"/>
                  <a:gd name="connsiteY5" fmla="*/ 539750 h 731520"/>
                  <a:gd name="connsiteX6" fmla="*/ 272415 w 2457450"/>
                  <a:gd name="connsiteY6" fmla="*/ 0 h 731520"/>
                  <a:gd name="connsiteX0" fmla="*/ 259715 w 2457450"/>
                  <a:gd name="connsiteY0" fmla="*/ 0 h 715645"/>
                  <a:gd name="connsiteX1" fmla="*/ 0 w 2457450"/>
                  <a:gd name="connsiteY1" fmla="*/ 410845 h 715645"/>
                  <a:gd name="connsiteX2" fmla="*/ 144780 w 2457450"/>
                  <a:gd name="connsiteY2" fmla="*/ 685165 h 715645"/>
                  <a:gd name="connsiteX3" fmla="*/ 2209800 w 2457450"/>
                  <a:gd name="connsiteY3" fmla="*/ 715645 h 715645"/>
                  <a:gd name="connsiteX4" fmla="*/ 2457450 w 2457450"/>
                  <a:gd name="connsiteY4" fmla="*/ 320675 h 715645"/>
                  <a:gd name="connsiteX5" fmla="*/ 2021205 w 2457450"/>
                  <a:gd name="connsiteY5" fmla="*/ 523875 h 715645"/>
                  <a:gd name="connsiteX6" fmla="*/ 259715 w 2457450"/>
                  <a:gd name="connsiteY6" fmla="*/ 0 h 715645"/>
                  <a:gd name="connsiteX0" fmla="*/ 262890 w 2457450"/>
                  <a:gd name="connsiteY0" fmla="*/ 0 h 725170"/>
                  <a:gd name="connsiteX1" fmla="*/ 0 w 2457450"/>
                  <a:gd name="connsiteY1" fmla="*/ 420370 h 725170"/>
                  <a:gd name="connsiteX2" fmla="*/ 144780 w 2457450"/>
                  <a:gd name="connsiteY2" fmla="*/ 694690 h 725170"/>
                  <a:gd name="connsiteX3" fmla="*/ 2209800 w 2457450"/>
                  <a:gd name="connsiteY3" fmla="*/ 725170 h 725170"/>
                  <a:gd name="connsiteX4" fmla="*/ 2457450 w 2457450"/>
                  <a:gd name="connsiteY4" fmla="*/ 330200 h 725170"/>
                  <a:gd name="connsiteX5" fmla="*/ 2021205 w 2457450"/>
                  <a:gd name="connsiteY5" fmla="*/ 533400 h 725170"/>
                  <a:gd name="connsiteX6" fmla="*/ 262890 w 2457450"/>
                  <a:gd name="connsiteY6" fmla="*/ 0 h 725170"/>
                  <a:gd name="connsiteX0" fmla="*/ 262890 w 2416175"/>
                  <a:gd name="connsiteY0" fmla="*/ 0 h 725170"/>
                  <a:gd name="connsiteX1" fmla="*/ 0 w 2416175"/>
                  <a:gd name="connsiteY1" fmla="*/ 420370 h 725170"/>
                  <a:gd name="connsiteX2" fmla="*/ 144780 w 2416175"/>
                  <a:gd name="connsiteY2" fmla="*/ 694690 h 725170"/>
                  <a:gd name="connsiteX3" fmla="*/ 2209800 w 2416175"/>
                  <a:gd name="connsiteY3" fmla="*/ 725170 h 725170"/>
                  <a:gd name="connsiteX4" fmla="*/ 2416175 w 2416175"/>
                  <a:gd name="connsiteY4" fmla="*/ 387350 h 725170"/>
                  <a:gd name="connsiteX5" fmla="*/ 2021205 w 2416175"/>
                  <a:gd name="connsiteY5" fmla="*/ 533400 h 725170"/>
                  <a:gd name="connsiteX6" fmla="*/ 262890 w 2416175"/>
                  <a:gd name="connsiteY6" fmla="*/ 0 h 725170"/>
                  <a:gd name="connsiteX0" fmla="*/ 262890 w 2416175"/>
                  <a:gd name="connsiteY0" fmla="*/ 0 h 725170"/>
                  <a:gd name="connsiteX1" fmla="*/ 0 w 2416175"/>
                  <a:gd name="connsiteY1" fmla="*/ 420370 h 725170"/>
                  <a:gd name="connsiteX2" fmla="*/ 144780 w 2416175"/>
                  <a:gd name="connsiteY2" fmla="*/ 694690 h 725170"/>
                  <a:gd name="connsiteX3" fmla="*/ 2209800 w 2416175"/>
                  <a:gd name="connsiteY3" fmla="*/ 725170 h 725170"/>
                  <a:gd name="connsiteX4" fmla="*/ 2416175 w 2416175"/>
                  <a:gd name="connsiteY4" fmla="*/ 387350 h 725170"/>
                  <a:gd name="connsiteX5" fmla="*/ 2021205 w 2416175"/>
                  <a:gd name="connsiteY5" fmla="*/ 533400 h 725170"/>
                  <a:gd name="connsiteX6" fmla="*/ 262890 w 2416175"/>
                  <a:gd name="connsiteY6" fmla="*/ 0 h 725170"/>
                  <a:gd name="connsiteX0" fmla="*/ 262890 w 2416175"/>
                  <a:gd name="connsiteY0" fmla="*/ 0 h 725170"/>
                  <a:gd name="connsiteX1" fmla="*/ 0 w 2416175"/>
                  <a:gd name="connsiteY1" fmla="*/ 420370 h 725170"/>
                  <a:gd name="connsiteX2" fmla="*/ 144780 w 2416175"/>
                  <a:gd name="connsiteY2" fmla="*/ 694690 h 725170"/>
                  <a:gd name="connsiteX3" fmla="*/ 2209800 w 2416175"/>
                  <a:gd name="connsiteY3" fmla="*/ 725170 h 725170"/>
                  <a:gd name="connsiteX4" fmla="*/ 2416175 w 2416175"/>
                  <a:gd name="connsiteY4" fmla="*/ 387350 h 725170"/>
                  <a:gd name="connsiteX5" fmla="*/ 2021205 w 2416175"/>
                  <a:gd name="connsiteY5" fmla="*/ 533400 h 725170"/>
                  <a:gd name="connsiteX6" fmla="*/ 262890 w 2416175"/>
                  <a:gd name="connsiteY6" fmla="*/ 0 h 725170"/>
                  <a:gd name="connsiteX0" fmla="*/ 262890 w 2460625"/>
                  <a:gd name="connsiteY0" fmla="*/ 0 h 725170"/>
                  <a:gd name="connsiteX1" fmla="*/ 0 w 2460625"/>
                  <a:gd name="connsiteY1" fmla="*/ 420370 h 725170"/>
                  <a:gd name="connsiteX2" fmla="*/ 144780 w 2460625"/>
                  <a:gd name="connsiteY2" fmla="*/ 694690 h 725170"/>
                  <a:gd name="connsiteX3" fmla="*/ 2209800 w 2460625"/>
                  <a:gd name="connsiteY3" fmla="*/ 725170 h 725170"/>
                  <a:gd name="connsiteX4" fmla="*/ 2460625 w 2460625"/>
                  <a:gd name="connsiteY4" fmla="*/ 336550 h 725170"/>
                  <a:gd name="connsiteX5" fmla="*/ 2021205 w 2460625"/>
                  <a:gd name="connsiteY5" fmla="*/ 533400 h 725170"/>
                  <a:gd name="connsiteX6" fmla="*/ 262890 w 2460625"/>
                  <a:gd name="connsiteY6" fmla="*/ 0 h 725170"/>
                  <a:gd name="connsiteX0" fmla="*/ 262890 w 2352675"/>
                  <a:gd name="connsiteY0" fmla="*/ 0 h 725170"/>
                  <a:gd name="connsiteX1" fmla="*/ 0 w 2352675"/>
                  <a:gd name="connsiteY1" fmla="*/ 420370 h 725170"/>
                  <a:gd name="connsiteX2" fmla="*/ 144780 w 2352675"/>
                  <a:gd name="connsiteY2" fmla="*/ 694690 h 725170"/>
                  <a:gd name="connsiteX3" fmla="*/ 2209800 w 2352675"/>
                  <a:gd name="connsiteY3" fmla="*/ 725170 h 725170"/>
                  <a:gd name="connsiteX4" fmla="*/ 2352675 w 2352675"/>
                  <a:gd name="connsiteY4" fmla="*/ 419100 h 725170"/>
                  <a:gd name="connsiteX5" fmla="*/ 2021205 w 2352675"/>
                  <a:gd name="connsiteY5" fmla="*/ 533400 h 725170"/>
                  <a:gd name="connsiteX6" fmla="*/ 262890 w 2352675"/>
                  <a:gd name="connsiteY6" fmla="*/ 0 h 725170"/>
                  <a:gd name="connsiteX0" fmla="*/ 262890 w 2470150"/>
                  <a:gd name="connsiteY0" fmla="*/ 0 h 725170"/>
                  <a:gd name="connsiteX1" fmla="*/ 0 w 2470150"/>
                  <a:gd name="connsiteY1" fmla="*/ 420370 h 725170"/>
                  <a:gd name="connsiteX2" fmla="*/ 144780 w 2470150"/>
                  <a:gd name="connsiteY2" fmla="*/ 694690 h 725170"/>
                  <a:gd name="connsiteX3" fmla="*/ 2209800 w 2470150"/>
                  <a:gd name="connsiteY3" fmla="*/ 725170 h 725170"/>
                  <a:gd name="connsiteX4" fmla="*/ 2470150 w 2470150"/>
                  <a:gd name="connsiteY4" fmla="*/ 320675 h 725170"/>
                  <a:gd name="connsiteX5" fmla="*/ 2021205 w 2470150"/>
                  <a:gd name="connsiteY5" fmla="*/ 533400 h 725170"/>
                  <a:gd name="connsiteX6" fmla="*/ 262890 w 2470150"/>
                  <a:gd name="connsiteY6" fmla="*/ 0 h 725170"/>
                  <a:gd name="connsiteX0" fmla="*/ 262890 w 2470150"/>
                  <a:gd name="connsiteY0" fmla="*/ 0 h 725170"/>
                  <a:gd name="connsiteX1" fmla="*/ 0 w 2470150"/>
                  <a:gd name="connsiteY1" fmla="*/ 420370 h 725170"/>
                  <a:gd name="connsiteX2" fmla="*/ 144780 w 2470150"/>
                  <a:gd name="connsiteY2" fmla="*/ 694690 h 725170"/>
                  <a:gd name="connsiteX3" fmla="*/ 2209800 w 2470150"/>
                  <a:gd name="connsiteY3" fmla="*/ 725170 h 725170"/>
                  <a:gd name="connsiteX4" fmla="*/ 2470150 w 2470150"/>
                  <a:gd name="connsiteY4" fmla="*/ 320675 h 725170"/>
                  <a:gd name="connsiteX5" fmla="*/ 2021205 w 2470150"/>
                  <a:gd name="connsiteY5" fmla="*/ 533400 h 725170"/>
                  <a:gd name="connsiteX6" fmla="*/ 262890 w 2470150"/>
                  <a:gd name="connsiteY6" fmla="*/ 0 h 725170"/>
                  <a:gd name="connsiteX0" fmla="*/ 262890 w 2472598"/>
                  <a:gd name="connsiteY0" fmla="*/ 0 h 725170"/>
                  <a:gd name="connsiteX1" fmla="*/ 0 w 2472598"/>
                  <a:gd name="connsiteY1" fmla="*/ 420370 h 725170"/>
                  <a:gd name="connsiteX2" fmla="*/ 144780 w 2472598"/>
                  <a:gd name="connsiteY2" fmla="*/ 694690 h 725170"/>
                  <a:gd name="connsiteX3" fmla="*/ 2209800 w 2472598"/>
                  <a:gd name="connsiteY3" fmla="*/ 725170 h 725170"/>
                  <a:gd name="connsiteX4" fmla="*/ 2470150 w 2472598"/>
                  <a:gd name="connsiteY4" fmla="*/ 320675 h 725170"/>
                  <a:gd name="connsiteX5" fmla="*/ 2341245 w 2472598"/>
                  <a:gd name="connsiteY5" fmla="*/ 434340 h 725170"/>
                  <a:gd name="connsiteX6" fmla="*/ 2021205 w 2472598"/>
                  <a:gd name="connsiteY6" fmla="*/ 533400 h 725170"/>
                  <a:gd name="connsiteX7" fmla="*/ 262890 w 2472598"/>
                  <a:gd name="connsiteY7" fmla="*/ 0 h 725170"/>
                  <a:gd name="connsiteX0" fmla="*/ 262890 w 2472598"/>
                  <a:gd name="connsiteY0" fmla="*/ 0 h 725170"/>
                  <a:gd name="connsiteX1" fmla="*/ 0 w 2472598"/>
                  <a:gd name="connsiteY1" fmla="*/ 420370 h 725170"/>
                  <a:gd name="connsiteX2" fmla="*/ 144780 w 2472598"/>
                  <a:gd name="connsiteY2" fmla="*/ 694690 h 725170"/>
                  <a:gd name="connsiteX3" fmla="*/ 2209800 w 2472598"/>
                  <a:gd name="connsiteY3" fmla="*/ 725170 h 725170"/>
                  <a:gd name="connsiteX4" fmla="*/ 2470150 w 2472598"/>
                  <a:gd name="connsiteY4" fmla="*/ 320675 h 725170"/>
                  <a:gd name="connsiteX5" fmla="*/ 2341245 w 2472598"/>
                  <a:gd name="connsiteY5" fmla="*/ 434340 h 725170"/>
                  <a:gd name="connsiteX6" fmla="*/ 2021205 w 2472598"/>
                  <a:gd name="connsiteY6" fmla="*/ 533400 h 725170"/>
                  <a:gd name="connsiteX7" fmla="*/ 262890 w 2472598"/>
                  <a:gd name="connsiteY7" fmla="*/ 0 h 725170"/>
                  <a:gd name="connsiteX0" fmla="*/ 262890 w 2472515"/>
                  <a:gd name="connsiteY0" fmla="*/ 0 h 725170"/>
                  <a:gd name="connsiteX1" fmla="*/ 0 w 2472515"/>
                  <a:gd name="connsiteY1" fmla="*/ 420370 h 725170"/>
                  <a:gd name="connsiteX2" fmla="*/ 144780 w 2472515"/>
                  <a:gd name="connsiteY2" fmla="*/ 694690 h 725170"/>
                  <a:gd name="connsiteX3" fmla="*/ 2209800 w 2472515"/>
                  <a:gd name="connsiteY3" fmla="*/ 725170 h 725170"/>
                  <a:gd name="connsiteX4" fmla="*/ 2470150 w 2472515"/>
                  <a:gd name="connsiteY4" fmla="*/ 320675 h 725170"/>
                  <a:gd name="connsiteX5" fmla="*/ 2341245 w 2472515"/>
                  <a:gd name="connsiteY5" fmla="*/ 434340 h 725170"/>
                  <a:gd name="connsiteX6" fmla="*/ 2021205 w 2472515"/>
                  <a:gd name="connsiteY6" fmla="*/ 533400 h 725170"/>
                  <a:gd name="connsiteX7" fmla="*/ 262890 w 2472515"/>
                  <a:gd name="connsiteY7" fmla="*/ 0 h 725170"/>
                  <a:gd name="connsiteX0" fmla="*/ 262890 w 2472515"/>
                  <a:gd name="connsiteY0" fmla="*/ 0 h 725170"/>
                  <a:gd name="connsiteX1" fmla="*/ 0 w 2472515"/>
                  <a:gd name="connsiteY1" fmla="*/ 420370 h 725170"/>
                  <a:gd name="connsiteX2" fmla="*/ 144780 w 2472515"/>
                  <a:gd name="connsiteY2" fmla="*/ 694690 h 725170"/>
                  <a:gd name="connsiteX3" fmla="*/ 2209800 w 2472515"/>
                  <a:gd name="connsiteY3" fmla="*/ 725170 h 725170"/>
                  <a:gd name="connsiteX4" fmla="*/ 2470150 w 2472515"/>
                  <a:gd name="connsiteY4" fmla="*/ 320675 h 725170"/>
                  <a:gd name="connsiteX5" fmla="*/ 2341245 w 2472515"/>
                  <a:gd name="connsiteY5" fmla="*/ 434340 h 725170"/>
                  <a:gd name="connsiteX6" fmla="*/ 2021205 w 2472515"/>
                  <a:gd name="connsiteY6" fmla="*/ 533400 h 725170"/>
                  <a:gd name="connsiteX7" fmla="*/ 262890 w 2472515"/>
                  <a:gd name="connsiteY7" fmla="*/ 0 h 725170"/>
                  <a:gd name="connsiteX0" fmla="*/ 262890 w 2472515"/>
                  <a:gd name="connsiteY0" fmla="*/ 0 h 725170"/>
                  <a:gd name="connsiteX1" fmla="*/ 0 w 2472515"/>
                  <a:gd name="connsiteY1" fmla="*/ 420370 h 725170"/>
                  <a:gd name="connsiteX2" fmla="*/ 135811 w 2472515"/>
                  <a:gd name="connsiteY2" fmla="*/ 658815 h 725170"/>
                  <a:gd name="connsiteX3" fmla="*/ 2209800 w 2472515"/>
                  <a:gd name="connsiteY3" fmla="*/ 725170 h 725170"/>
                  <a:gd name="connsiteX4" fmla="*/ 2470150 w 2472515"/>
                  <a:gd name="connsiteY4" fmla="*/ 320675 h 725170"/>
                  <a:gd name="connsiteX5" fmla="*/ 2341245 w 2472515"/>
                  <a:gd name="connsiteY5" fmla="*/ 434340 h 725170"/>
                  <a:gd name="connsiteX6" fmla="*/ 2021205 w 2472515"/>
                  <a:gd name="connsiteY6" fmla="*/ 533400 h 725170"/>
                  <a:gd name="connsiteX7" fmla="*/ 262890 w 2472515"/>
                  <a:gd name="connsiteY7" fmla="*/ 0 h 725170"/>
                  <a:gd name="connsiteX0" fmla="*/ 262890 w 2472515"/>
                  <a:gd name="connsiteY0" fmla="*/ 0 h 658815"/>
                  <a:gd name="connsiteX1" fmla="*/ 0 w 2472515"/>
                  <a:gd name="connsiteY1" fmla="*/ 420370 h 658815"/>
                  <a:gd name="connsiteX2" fmla="*/ 135811 w 2472515"/>
                  <a:gd name="connsiteY2" fmla="*/ 658815 h 658815"/>
                  <a:gd name="connsiteX3" fmla="*/ 2218770 w 2472515"/>
                  <a:gd name="connsiteY3" fmla="*/ 653419 h 658815"/>
                  <a:gd name="connsiteX4" fmla="*/ 2470150 w 2472515"/>
                  <a:gd name="connsiteY4" fmla="*/ 320675 h 658815"/>
                  <a:gd name="connsiteX5" fmla="*/ 2341245 w 2472515"/>
                  <a:gd name="connsiteY5" fmla="*/ 434340 h 658815"/>
                  <a:gd name="connsiteX6" fmla="*/ 2021205 w 2472515"/>
                  <a:gd name="connsiteY6" fmla="*/ 533400 h 658815"/>
                  <a:gd name="connsiteX7" fmla="*/ 262890 w 2472515"/>
                  <a:gd name="connsiteY7" fmla="*/ 0 h 658815"/>
                  <a:gd name="connsiteX0" fmla="*/ 262890 w 2468154"/>
                  <a:gd name="connsiteY0" fmla="*/ 0 h 658815"/>
                  <a:gd name="connsiteX1" fmla="*/ 0 w 2468154"/>
                  <a:gd name="connsiteY1" fmla="*/ 420370 h 658815"/>
                  <a:gd name="connsiteX2" fmla="*/ 135811 w 2468154"/>
                  <a:gd name="connsiteY2" fmla="*/ 658815 h 658815"/>
                  <a:gd name="connsiteX3" fmla="*/ 2218770 w 2468154"/>
                  <a:gd name="connsiteY3" fmla="*/ 653419 h 658815"/>
                  <a:gd name="connsiteX4" fmla="*/ 2465665 w 2468154"/>
                  <a:gd name="connsiteY4" fmla="*/ 365520 h 658815"/>
                  <a:gd name="connsiteX5" fmla="*/ 2341245 w 2468154"/>
                  <a:gd name="connsiteY5" fmla="*/ 434340 h 658815"/>
                  <a:gd name="connsiteX6" fmla="*/ 2021205 w 2468154"/>
                  <a:gd name="connsiteY6" fmla="*/ 533400 h 658815"/>
                  <a:gd name="connsiteX7" fmla="*/ 262890 w 2468154"/>
                  <a:gd name="connsiteY7" fmla="*/ 0 h 658815"/>
                  <a:gd name="connsiteX0" fmla="*/ 262890 w 2468290"/>
                  <a:gd name="connsiteY0" fmla="*/ 0 h 658815"/>
                  <a:gd name="connsiteX1" fmla="*/ 0 w 2468290"/>
                  <a:gd name="connsiteY1" fmla="*/ 420370 h 658815"/>
                  <a:gd name="connsiteX2" fmla="*/ 135811 w 2468290"/>
                  <a:gd name="connsiteY2" fmla="*/ 658815 h 658815"/>
                  <a:gd name="connsiteX3" fmla="*/ 2218770 w 2468290"/>
                  <a:gd name="connsiteY3" fmla="*/ 653419 h 658815"/>
                  <a:gd name="connsiteX4" fmla="*/ 2465665 w 2468290"/>
                  <a:gd name="connsiteY4" fmla="*/ 365520 h 658815"/>
                  <a:gd name="connsiteX5" fmla="*/ 2345730 w 2468290"/>
                  <a:gd name="connsiteY5" fmla="*/ 447793 h 658815"/>
                  <a:gd name="connsiteX6" fmla="*/ 2021205 w 2468290"/>
                  <a:gd name="connsiteY6" fmla="*/ 533400 h 658815"/>
                  <a:gd name="connsiteX7" fmla="*/ 262890 w 2468290"/>
                  <a:gd name="connsiteY7" fmla="*/ 0 h 658815"/>
                  <a:gd name="connsiteX0" fmla="*/ 262890 w 2467888"/>
                  <a:gd name="connsiteY0" fmla="*/ 0 h 658815"/>
                  <a:gd name="connsiteX1" fmla="*/ 0 w 2467888"/>
                  <a:gd name="connsiteY1" fmla="*/ 420370 h 658815"/>
                  <a:gd name="connsiteX2" fmla="*/ 135811 w 2467888"/>
                  <a:gd name="connsiteY2" fmla="*/ 658815 h 658815"/>
                  <a:gd name="connsiteX3" fmla="*/ 2218770 w 2467888"/>
                  <a:gd name="connsiteY3" fmla="*/ 653419 h 658815"/>
                  <a:gd name="connsiteX4" fmla="*/ 2465665 w 2467888"/>
                  <a:gd name="connsiteY4" fmla="*/ 365520 h 658815"/>
                  <a:gd name="connsiteX5" fmla="*/ 2331015 w 2467888"/>
                  <a:gd name="connsiteY5" fmla="*/ 438964 h 658815"/>
                  <a:gd name="connsiteX6" fmla="*/ 2021205 w 2467888"/>
                  <a:gd name="connsiteY6" fmla="*/ 533400 h 658815"/>
                  <a:gd name="connsiteX7" fmla="*/ 262890 w 2467888"/>
                  <a:gd name="connsiteY7" fmla="*/ 0 h 658815"/>
                  <a:gd name="connsiteX0" fmla="*/ 262890 w 2465665"/>
                  <a:gd name="connsiteY0" fmla="*/ 0 h 658815"/>
                  <a:gd name="connsiteX1" fmla="*/ 0 w 2465665"/>
                  <a:gd name="connsiteY1" fmla="*/ 420370 h 658815"/>
                  <a:gd name="connsiteX2" fmla="*/ 135811 w 2465665"/>
                  <a:gd name="connsiteY2" fmla="*/ 658815 h 658815"/>
                  <a:gd name="connsiteX3" fmla="*/ 2218770 w 2465665"/>
                  <a:gd name="connsiteY3" fmla="*/ 653419 h 658815"/>
                  <a:gd name="connsiteX4" fmla="*/ 2465665 w 2465665"/>
                  <a:gd name="connsiteY4" fmla="*/ 365520 h 658815"/>
                  <a:gd name="connsiteX5" fmla="*/ 2331015 w 2465665"/>
                  <a:gd name="connsiteY5" fmla="*/ 438964 h 658815"/>
                  <a:gd name="connsiteX6" fmla="*/ 2021205 w 2465665"/>
                  <a:gd name="connsiteY6" fmla="*/ 533400 h 658815"/>
                  <a:gd name="connsiteX7" fmla="*/ 262890 w 2465665"/>
                  <a:gd name="connsiteY7" fmla="*/ 0 h 658815"/>
                  <a:gd name="connsiteX0" fmla="*/ 262890 w 2468608"/>
                  <a:gd name="connsiteY0" fmla="*/ 0 h 658815"/>
                  <a:gd name="connsiteX1" fmla="*/ 0 w 2468608"/>
                  <a:gd name="connsiteY1" fmla="*/ 420370 h 658815"/>
                  <a:gd name="connsiteX2" fmla="*/ 135811 w 2468608"/>
                  <a:gd name="connsiteY2" fmla="*/ 658815 h 658815"/>
                  <a:gd name="connsiteX3" fmla="*/ 2218770 w 2468608"/>
                  <a:gd name="connsiteY3" fmla="*/ 653419 h 658815"/>
                  <a:gd name="connsiteX4" fmla="*/ 2468608 w 2468608"/>
                  <a:gd name="connsiteY4" fmla="*/ 368463 h 658815"/>
                  <a:gd name="connsiteX5" fmla="*/ 2331015 w 2468608"/>
                  <a:gd name="connsiteY5" fmla="*/ 438964 h 658815"/>
                  <a:gd name="connsiteX6" fmla="*/ 2021205 w 2468608"/>
                  <a:gd name="connsiteY6" fmla="*/ 533400 h 658815"/>
                  <a:gd name="connsiteX7" fmla="*/ 262890 w 2468608"/>
                  <a:gd name="connsiteY7" fmla="*/ 0 h 658815"/>
                  <a:gd name="connsiteX0" fmla="*/ 262890 w 2468608"/>
                  <a:gd name="connsiteY0" fmla="*/ 0 h 658815"/>
                  <a:gd name="connsiteX1" fmla="*/ 0 w 2468608"/>
                  <a:gd name="connsiteY1" fmla="*/ 420370 h 658815"/>
                  <a:gd name="connsiteX2" fmla="*/ 135811 w 2468608"/>
                  <a:gd name="connsiteY2" fmla="*/ 658815 h 658815"/>
                  <a:gd name="connsiteX3" fmla="*/ 2218770 w 2468608"/>
                  <a:gd name="connsiteY3" fmla="*/ 653419 h 658815"/>
                  <a:gd name="connsiteX4" fmla="*/ 2468608 w 2468608"/>
                  <a:gd name="connsiteY4" fmla="*/ 368463 h 658815"/>
                  <a:gd name="connsiteX5" fmla="*/ 2331015 w 2468608"/>
                  <a:gd name="connsiteY5" fmla="*/ 438964 h 658815"/>
                  <a:gd name="connsiteX6" fmla="*/ 2021205 w 2468608"/>
                  <a:gd name="connsiteY6" fmla="*/ 533400 h 658815"/>
                  <a:gd name="connsiteX7" fmla="*/ 262890 w 2468608"/>
                  <a:gd name="connsiteY7" fmla="*/ 0 h 658815"/>
                  <a:gd name="connsiteX0" fmla="*/ 262890 w 2465665"/>
                  <a:gd name="connsiteY0" fmla="*/ 0 h 658815"/>
                  <a:gd name="connsiteX1" fmla="*/ 0 w 2465665"/>
                  <a:gd name="connsiteY1" fmla="*/ 420370 h 658815"/>
                  <a:gd name="connsiteX2" fmla="*/ 135811 w 2465665"/>
                  <a:gd name="connsiteY2" fmla="*/ 658815 h 658815"/>
                  <a:gd name="connsiteX3" fmla="*/ 2218770 w 2465665"/>
                  <a:gd name="connsiteY3" fmla="*/ 653419 h 658815"/>
                  <a:gd name="connsiteX4" fmla="*/ 2465665 w 2465665"/>
                  <a:gd name="connsiteY4" fmla="*/ 350806 h 658815"/>
                  <a:gd name="connsiteX5" fmla="*/ 2331015 w 2465665"/>
                  <a:gd name="connsiteY5" fmla="*/ 438964 h 658815"/>
                  <a:gd name="connsiteX6" fmla="*/ 2021205 w 2465665"/>
                  <a:gd name="connsiteY6" fmla="*/ 533400 h 658815"/>
                  <a:gd name="connsiteX7" fmla="*/ 262890 w 2465665"/>
                  <a:gd name="connsiteY7" fmla="*/ 0 h 658815"/>
                  <a:gd name="connsiteX0" fmla="*/ 262890 w 2465665"/>
                  <a:gd name="connsiteY0" fmla="*/ 0 h 658815"/>
                  <a:gd name="connsiteX1" fmla="*/ 0 w 2465665"/>
                  <a:gd name="connsiteY1" fmla="*/ 420370 h 658815"/>
                  <a:gd name="connsiteX2" fmla="*/ 135811 w 2465665"/>
                  <a:gd name="connsiteY2" fmla="*/ 658815 h 658815"/>
                  <a:gd name="connsiteX3" fmla="*/ 2218770 w 2465665"/>
                  <a:gd name="connsiteY3" fmla="*/ 653419 h 658815"/>
                  <a:gd name="connsiteX4" fmla="*/ 2465665 w 2465665"/>
                  <a:gd name="connsiteY4" fmla="*/ 350806 h 658815"/>
                  <a:gd name="connsiteX5" fmla="*/ 2328072 w 2465665"/>
                  <a:gd name="connsiteY5" fmla="*/ 447793 h 658815"/>
                  <a:gd name="connsiteX6" fmla="*/ 2021205 w 2465665"/>
                  <a:gd name="connsiteY6" fmla="*/ 533400 h 658815"/>
                  <a:gd name="connsiteX7" fmla="*/ 262890 w 2465665"/>
                  <a:gd name="connsiteY7" fmla="*/ 0 h 658815"/>
                  <a:gd name="connsiteX0" fmla="*/ 274662 w 2477437"/>
                  <a:gd name="connsiteY0" fmla="*/ 0 h 658815"/>
                  <a:gd name="connsiteX1" fmla="*/ 0 w 2477437"/>
                  <a:gd name="connsiteY1" fmla="*/ 390941 h 658815"/>
                  <a:gd name="connsiteX2" fmla="*/ 147583 w 2477437"/>
                  <a:gd name="connsiteY2" fmla="*/ 658815 h 658815"/>
                  <a:gd name="connsiteX3" fmla="*/ 2230542 w 2477437"/>
                  <a:gd name="connsiteY3" fmla="*/ 653419 h 658815"/>
                  <a:gd name="connsiteX4" fmla="*/ 2477437 w 2477437"/>
                  <a:gd name="connsiteY4" fmla="*/ 350806 h 658815"/>
                  <a:gd name="connsiteX5" fmla="*/ 2339844 w 2477437"/>
                  <a:gd name="connsiteY5" fmla="*/ 447793 h 658815"/>
                  <a:gd name="connsiteX6" fmla="*/ 2032977 w 2477437"/>
                  <a:gd name="connsiteY6" fmla="*/ 533400 h 658815"/>
                  <a:gd name="connsiteX7" fmla="*/ 274662 w 2477437"/>
                  <a:gd name="connsiteY7" fmla="*/ 0 h 658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7437" h="658815">
                    <a:moveTo>
                      <a:pt x="274662" y="0"/>
                    </a:moveTo>
                    <a:lnTo>
                      <a:pt x="0" y="390941"/>
                    </a:lnTo>
                    <a:lnTo>
                      <a:pt x="147583" y="658815"/>
                    </a:lnTo>
                    <a:lnTo>
                      <a:pt x="2230542" y="653419"/>
                    </a:lnTo>
                    <a:lnTo>
                      <a:pt x="2477437" y="350806"/>
                    </a:lnTo>
                    <a:cubicBezTo>
                      <a:pt x="2405760" y="393036"/>
                      <a:pt x="2411493" y="390114"/>
                      <a:pt x="2339844" y="447793"/>
                    </a:cubicBezTo>
                    <a:cubicBezTo>
                      <a:pt x="2261845" y="483247"/>
                      <a:pt x="2415353" y="414761"/>
                      <a:pt x="2032977" y="533400"/>
                    </a:cubicBezTo>
                    <a:lnTo>
                      <a:pt x="274662" y="0"/>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35" name="フリーフォーム 34"/>
              <p:cNvSpPr/>
              <p:nvPr/>
            </p:nvSpPr>
            <p:spPr>
              <a:xfrm>
                <a:off x="138024" y="14964"/>
                <a:ext cx="2326958" cy="2516504"/>
              </a:xfrm>
              <a:custGeom>
                <a:avLst/>
                <a:gdLst>
                  <a:gd name="connsiteX0" fmla="*/ 2352675 w 2352675"/>
                  <a:gd name="connsiteY0" fmla="*/ 0 h 2619375"/>
                  <a:gd name="connsiteX1" fmla="*/ 619125 w 2352675"/>
                  <a:gd name="connsiteY1" fmla="*/ 2619375 h 2619375"/>
                  <a:gd name="connsiteX2" fmla="*/ 0 w 2352675"/>
                  <a:gd name="connsiteY2" fmla="*/ 1428750 h 2619375"/>
                  <a:gd name="connsiteX3" fmla="*/ 895350 w 2352675"/>
                  <a:gd name="connsiteY3" fmla="*/ 38100 h 2619375"/>
                  <a:gd name="connsiteX4" fmla="*/ 2352675 w 2352675"/>
                  <a:gd name="connsiteY4" fmla="*/ 0 h 2619375"/>
                  <a:gd name="connsiteX0" fmla="*/ 2352675 w 2352675"/>
                  <a:gd name="connsiteY0" fmla="*/ 0 h 2571750"/>
                  <a:gd name="connsiteX1" fmla="*/ 595312 w 2352675"/>
                  <a:gd name="connsiteY1" fmla="*/ 2571750 h 2571750"/>
                  <a:gd name="connsiteX2" fmla="*/ 0 w 2352675"/>
                  <a:gd name="connsiteY2" fmla="*/ 1428750 h 2571750"/>
                  <a:gd name="connsiteX3" fmla="*/ 895350 w 2352675"/>
                  <a:gd name="connsiteY3" fmla="*/ 38100 h 2571750"/>
                  <a:gd name="connsiteX4" fmla="*/ 2352675 w 2352675"/>
                  <a:gd name="connsiteY4" fmla="*/ 0 h 2571750"/>
                  <a:gd name="connsiteX0" fmla="*/ 2352675 w 2352675"/>
                  <a:gd name="connsiteY0" fmla="*/ 0 h 2586037"/>
                  <a:gd name="connsiteX1" fmla="*/ 609600 w 2352675"/>
                  <a:gd name="connsiteY1" fmla="*/ 2586037 h 2586037"/>
                  <a:gd name="connsiteX2" fmla="*/ 0 w 2352675"/>
                  <a:gd name="connsiteY2" fmla="*/ 1428750 h 2586037"/>
                  <a:gd name="connsiteX3" fmla="*/ 895350 w 2352675"/>
                  <a:gd name="connsiteY3" fmla="*/ 38100 h 2586037"/>
                  <a:gd name="connsiteX4" fmla="*/ 2352675 w 2352675"/>
                  <a:gd name="connsiteY4" fmla="*/ 0 h 2586037"/>
                  <a:gd name="connsiteX0" fmla="*/ 2383155 w 2383155"/>
                  <a:gd name="connsiteY0" fmla="*/ 0 h 2563177"/>
                  <a:gd name="connsiteX1" fmla="*/ 609600 w 2383155"/>
                  <a:gd name="connsiteY1" fmla="*/ 2563177 h 2563177"/>
                  <a:gd name="connsiteX2" fmla="*/ 0 w 2383155"/>
                  <a:gd name="connsiteY2" fmla="*/ 1405890 h 2563177"/>
                  <a:gd name="connsiteX3" fmla="*/ 895350 w 2383155"/>
                  <a:gd name="connsiteY3" fmla="*/ 15240 h 2563177"/>
                  <a:gd name="connsiteX4" fmla="*/ 2383155 w 2383155"/>
                  <a:gd name="connsiteY4" fmla="*/ 0 h 2563177"/>
                  <a:gd name="connsiteX0" fmla="*/ 2329815 w 2329815"/>
                  <a:gd name="connsiteY0" fmla="*/ 45720 h 2547937"/>
                  <a:gd name="connsiteX1" fmla="*/ 609600 w 2329815"/>
                  <a:gd name="connsiteY1" fmla="*/ 2547937 h 2547937"/>
                  <a:gd name="connsiteX2" fmla="*/ 0 w 2329815"/>
                  <a:gd name="connsiteY2" fmla="*/ 1390650 h 2547937"/>
                  <a:gd name="connsiteX3" fmla="*/ 895350 w 2329815"/>
                  <a:gd name="connsiteY3" fmla="*/ 0 h 2547937"/>
                  <a:gd name="connsiteX4" fmla="*/ 2329815 w 2329815"/>
                  <a:gd name="connsiteY4" fmla="*/ 45720 h 2547937"/>
                  <a:gd name="connsiteX0" fmla="*/ 2329815 w 2329815"/>
                  <a:gd name="connsiteY0" fmla="*/ 22860 h 2525077"/>
                  <a:gd name="connsiteX1" fmla="*/ 609600 w 2329815"/>
                  <a:gd name="connsiteY1" fmla="*/ 2525077 h 2525077"/>
                  <a:gd name="connsiteX2" fmla="*/ 0 w 2329815"/>
                  <a:gd name="connsiteY2" fmla="*/ 1367790 h 2525077"/>
                  <a:gd name="connsiteX3" fmla="*/ 887730 w 2329815"/>
                  <a:gd name="connsiteY3" fmla="*/ 0 h 2525077"/>
                  <a:gd name="connsiteX4" fmla="*/ 2329815 w 2329815"/>
                  <a:gd name="connsiteY4" fmla="*/ 22860 h 2525077"/>
                  <a:gd name="connsiteX0" fmla="*/ 2329815 w 2329815"/>
                  <a:gd name="connsiteY0" fmla="*/ 22860 h 2529839"/>
                  <a:gd name="connsiteX1" fmla="*/ 609600 w 2329815"/>
                  <a:gd name="connsiteY1" fmla="*/ 2529839 h 2529839"/>
                  <a:gd name="connsiteX2" fmla="*/ 0 w 2329815"/>
                  <a:gd name="connsiteY2" fmla="*/ 1367790 h 2529839"/>
                  <a:gd name="connsiteX3" fmla="*/ 887730 w 2329815"/>
                  <a:gd name="connsiteY3" fmla="*/ 0 h 2529839"/>
                  <a:gd name="connsiteX4" fmla="*/ 2329815 w 2329815"/>
                  <a:gd name="connsiteY4" fmla="*/ 22860 h 2529839"/>
                  <a:gd name="connsiteX0" fmla="*/ 2315528 w 2315528"/>
                  <a:gd name="connsiteY0" fmla="*/ 3810 h 2529839"/>
                  <a:gd name="connsiteX1" fmla="*/ 609600 w 2315528"/>
                  <a:gd name="connsiteY1" fmla="*/ 2529839 h 2529839"/>
                  <a:gd name="connsiteX2" fmla="*/ 0 w 2315528"/>
                  <a:gd name="connsiteY2" fmla="*/ 1367790 h 2529839"/>
                  <a:gd name="connsiteX3" fmla="*/ 887730 w 2315528"/>
                  <a:gd name="connsiteY3" fmla="*/ 0 h 2529839"/>
                  <a:gd name="connsiteX4" fmla="*/ 2315528 w 2315528"/>
                  <a:gd name="connsiteY4" fmla="*/ 3810 h 2529839"/>
                  <a:gd name="connsiteX0" fmla="*/ 2315528 w 2315528"/>
                  <a:gd name="connsiteY0" fmla="*/ 3810 h 2482214"/>
                  <a:gd name="connsiteX1" fmla="*/ 623887 w 2315528"/>
                  <a:gd name="connsiteY1" fmla="*/ 2482214 h 2482214"/>
                  <a:gd name="connsiteX2" fmla="*/ 0 w 2315528"/>
                  <a:gd name="connsiteY2" fmla="*/ 1367790 h 2482214"/>
                  <a:gd name="connsiteX3" fmla="*/ 887730 w 2315528"/>
                  <a:gd name="connsiteY3" fmla="*/ 0 h 2482214"/>
                  <a:gd name="connsiteX4" fmla="*/ 2315528 w 2315528"/>
                  <a:gd name="connsiteY4" fmla="*/ 3810 h 2482214"/>
                  <a:gd name="connsiteX0" fmla="*/ 2346008 w 2346008"/>
                  <a:gd name="connsiteY0" fmla="*/ 0 h 2516504"/>
                  <a:gd name="connsiteX1" fmla="*/ 623887 w 2346008"/>
                  <a:gd name="connsiteY1" fmla="*/ 2516504 h 2516504"/>
                  <a:gd name="connsiteX2" fmla="*/ 0 w 2346008"/>
                  <a:gd name="connsiteY2" fmla="*/ 1402080 h 2516504"/>
                  <a:gd name="connsiteX3" fmla="*/ 887730 w 2346008"/>
                  <a:gd name="connsiteY3" fmla="*/ 34290 h 2516504"/>
                  <a:gd name="connsiteX4" fmla="*/ 2346008 w 2346008"/>
                  <a:gd name="connsiteY4" fmla="*/ 0 h 2516504"/>
                  <a:gd name="connsiteX0" fmla="*/ 2346008 w 2346008"/>
                  <a:gd name="connsiteY0" fmla="*/ 3810 h 2520314"/>
                  <a:gd name="connsiteX1" fmla="*/ 623887 w 2346008"/>
                  <a:gd name="connsiteY1" fmla="*/ 2520314 h 2520314"/>
                  <a:gd name="connsiteX2" fmla="*/ 0 w 2346008"/>
                  <a:gd name="connsiteY2" fmla="*/ 1405890 h 2520314"/>
                  <a:gd name="connsiteX3" fmla="*/ 918210 w 2346008"/>
                  <a:gd name="connsiteY3" fmla="*/ 0 h 2520314"/>
                  <a:gd name="connsiteX4" fmla="*/ 2346008 w 2346008"/>
                  <a:gd name="connsiteY4" fmla="*/ 3810 h 2520314"/>
                  <a:gd name="connsiteX0" fmla="*/ 2346008 w 2346008"/>
                  <a:gd name="connsiteY0" fmla="*/ 0 h 2516504"/>
                  <a:gd name="connsiteX1" fmla="*/ 623887 w 2346008"/>
                  <a:gd name="connsiteY1" fmla="*/ 2516504 h 2516504"/>
                  <a:gd name="connsiteX2" fmla="*/ 0 w 2346008"/>
                  <a:gd name="connsiteY2" fmla="*/ 1402080 h 2516504"/>
                  <a:gd name="connsiteX3" fmla="*/ 965835 w 2346008"/>
                  <a:gd name="connsiteY3" fmla="*/ 5715 h 2516504"/>
                  <a:gd name="connsiteX4" fmla="*/ 2346008 w 2346008"/>
                  <a:gd name="connsiteY4" fmla="*/ 0 h 2516504"/>
                  <a:gd name="connsiteX0" fmla="*/ 2326958 w 2326958"/>
                  <a:gd name="connsiteY0" fmla="*/ 0 h 2516504"/>
                  <a:gd name="connsiteX1" fmla="*/ 604837 w 2326958"/>
                  <a:gd name="connsiteY1" fmla="*/ 2516504 h 2516504"/>
                  <a:gd name="connsiteX2" fmla="*/ 0 w 2326958"/>
                  <a:gd name="connsiteY2" fmla="*/ 1433830 h 2516504"/>
                  <a:gd name="connsiteX3" fmla="*/ 946785 w 2326958"/>
                  <a:gd name="connsiteY3" fmla="*/ 5715 h 2516504"/>
                  <a:gd name="connsiteX4" fmla="*/ 2326958 w 2326958"/>
                  <a:gd name="connsiteY4" fmla="*/ 0 h 2516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58" h="2516504">
                    <a:moveTo>
                      <a:pt x="2326958" y="0"/>
                    </a:moveTo>
                    <a:lnTo>
                      <a:pt x="604837" y="2516504"/>
                    </a:lnTo>
                    <a:lnTo>
                      <a:pt x="0" y="1433830"/>
                    </a:lnTo>
                    <a:lnTo>
                      <a:pt x="946785" y="5715"/>
                    </a:lnTo>
                    <a:lnTo>
                      <a:pt x="2326958" y="0"/>
                    </a:lnTo>
                    <a:close/>
                  </a:path>
                </a:pathLst>
              </a:cu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36" name="フリーフォーム 35"/>
              <p:cNvSpPr/>
              <p:nvPr/>
            </p:nvSpPr>
            <p:spPr>
              <a:xfrm>
                <a:off x="2623750" y="1127010"/>
                <a:ext cx="267822" cy="534821"/>
              </a:xfrm>
              <a:custGeom>
                <a:avLst/>
                <a:gdLst>
                  <a:gd name="connsiteX0" fmla="*/ 0 w 262890"/>
                  <a:gd name="connsiteY0" fmla="*/ 0 h 480060"/>
                  <a:gd name="connsiteX1" fmla="*/ 262890 w 262890"/>
                  <a:gd name="connsiteY1" fmla="*/ 0 h 480060"/>
                  <a:gd name="connsiteX2" fmla="*/ 262890 w 262890"/>
                  <a:gd name="connsiteY2" fmla="*/ 480060 h 480060"/>
                </a:gdLst>
                <a:ahLst/>
                <a:cxnLst>
                  <a:cxn ang="0">
                    <a:pos x="connsiteX0" y="connsiteY0"/>
                  </a:cxn>
                  <a:cxn ang="0">
                    <a:pos x="connsiteX1" y="connsiteY1"/>
                  </a:cxn>
                  <a:cxn ang="0">
                    <a:pos x="connsiteX2" y="connsiteY2"/>
                  </a:cxn>
                </a:cxnLst>
                <a:rect l="l" t="t" r="r" b="b"/>
                <a:pathLst>
                  <a:path w="262890" h="480060">
                    <a:moveTo>
                      <a:pt x="0" y="0"/>
                    </a:moveTo>
                    <a:lnTo>
                      <a:pt x="262890" y="0"/>
                    </a:lnTo>
                    <a:lnTo>
                      <a:pt x="262890" y="480060"/>
                    </a:lnTo>
                  </a:path>
                </a:pathLst>
              </a:custGeom>
              <a:ln w="38100">
                <a:solidFill>
                  <a:schemeClr val="accent2">
                    <a:lumMod val="50000"/>
                  </a:schemeClr>
                </a:solidFill>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ln w="38100">
                    <a:solidFill>
                      <a:schemeClr val="tx1"/>
                    </a:solidFill>
                  </a:ln>
                </a:endParaRPr>
              </a:p>
            </p:txBody>
          </p:sp>
          <p:sp>
            <p:nvSpPr>
              <p:cNvPr id="37" name="フリーフォーム 36"/>
              <p:cNvSpPr/>
              <p:nvPr/>
            </p:nvSpPr>
            <p:spPr>
              <a:xfrm>
                <a:off x="3381478" y="1159402"/>
                <a:ext cx="0" cy="357187"/>
              </a:xfrm>
              <a:custGeom>
                <a:avLst/>
                <a:gdLst>
                  <a:gd name="connsiteX0" fmla="*/ 0 w 0"/>
                  <a:gd name="connsiteY0" fmla="*/ 0 h 357187"/>
                  <a:gd name="connsiteX1" fmla="*/ 0 w 0"/>
                  <a:gd name="connsiteY1" fmla="*/ 357187 h 357187"/>
                </a:gdLst>
                <a:ahLst/>
                <a:cxnLst>
                  <a:cxn ang="0">
                    <a:pos x="connsiteX0" y="connsiteY0"/>
                  </a:cxn>
                  <a:cxn ang="0">
                    <a:pos x="connsiteX1" y="connsiteY1"/>
                  </a:cxn>
                </a:cxnLst>
                <a:rect l="l" t="t" r="r" b="b"/>
                <a:pathLst>
                  <a:path h="357187">
                    <a:moveTo>
                      <a:pt x="0" y="0"/>
                    </a:moveTo>
                    <a:lnTo>
                      <a:pt x="0" y="357187"/>
                    </a:lnTo>
                  </a:path>
                </a:pathLst>
              </a:custGeom>
              <a:ln w="38100">
                <a:solidFill>
                  <a:schemeClr val="accent2">
                    <a:lumMod val="50000"/>
                  </a:schemeClr>
                </a:solidFill>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ln w="38100">
                    <a:solidFill>
                      <a:schemeClr val="tx1"/>
                    </a:solidFill>
                  </a:ln>
                </a:endParaRPr>
              </a:p>
            </p:txBody>
          </p:sp>
          <p:sp>
            <p:nvSpPr>
              <p:cNvPr id="38" name="正方形/長方形 37">
                <a:extLst>
                  <a:ext uri="{FF2B5EF4-FFF2-40B4-BE49-F238E27FC236}">
                    <a16:creationId xmlns:a16="http://schemas.microsoft.com/office/drawing/2014/main" id="{DA86936A-77D2-4D58-B006-D54F2B3CBA67}"/>
                  </a:ext>
                </a:extLst>
              </p:cNvPr>
              <p:cNvSpPr/>
              <p:nvPr/>
            </p:nvSpPr>
            <p:spPr>
              <a:xfrm>
                <a:off x="927942" y="2537355"/>
                <a:ext cx="757273" cy="220377"/>
              </a:xfrm>
              <a:prstGeom prst="rect">
                <a:avLst/>
              </a:prstGeom>
              <a:noFill/>
              <a:ln>
                <a:noFill/>
              </a:ln>
            </p:spPr>
            <p:txBody>
              <a:bodyPr wrap="square">
                <a:noAutofit/>
              </a:bodyPr>
              <a:lstStyle/>
              <a:p>
                <a:pPr algn="just">
                  <a:lnSpc>
                    <a:spcPts val="850"/>
                  </a:lnSpc>
                  <a:spcAft>
                    <a:spcPts val="0"/>
                  </a:spcAft>
                </a:pPr>
                <a:r>
                  <a:rPr lang="ja-JP" sz="2400" kern="1200" dirty="0">
                    <a:solidFill>
                      <a:srgbClr val="000000"/>
                    </a:solidFill>
                    <a:effectLst>
                      <a:glow rad="152400">
                        <a:srgbClr val="FFFFFF">
                          <a:alpha val="87000"/>
                        </a:srgbClr>
                      </a:glow>
                    </a:effectLst>
                    <a:latin typeface="游ゴシック" panose="020B0400000000000000" pitchFamily="50" charset="-128"/>
                    <a:ea typeface="游ゴシック" panose="020B0400000000000000" pitchFamily="50" charset="-128"/>
                    <a:cs typeface="メイリオ" panose="020B0604030504040204" pitchFamily="50" charset="-128"/>
                  </a:rPr>
                  <a:t>第３期区域</a:t>
                </a:r>
                <a:endParaRPr 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sp>
            <p:nvSpPr>
              <p:cNvPr id="39" name="正方形/長方形 38">
                <a:extLst>
                  <a:ext uri="{FF2B5EF4-FFF2-40B4-BE49-F238E27FC236}">
                    <a16:creationId xmlns:a16="http://schemas.microsoft.com/office/drawing/2014/main" id="{8F7AF0A0-9FB3-4970-AA00-7D4764C8E080}"/>
                  </a:ext>
                </a:extLst>
              </p:cNvPr>
              <p:cNvSpPr/>
              <p:nvPr/>
            </p:nvSpPr>
            <p:spPr>
              <a:xfrm>
                <a:off x="482282" y="1075136"/>
                <a:ext cx="974090" cy="402047"/>
              </a:xfrm>
              <a:prstGeom prst="rect">
                <a:avLst/>
              </a:prstGeom>
            </p:spPr>
            <p:txBody>
              <a:bodyPr wrap="square">
                <a:noAutofit/>
              </a:bodyPr>
              <a:lstStyle/>
              <a:p>
                <a:pPr algn="ctr">
                  <a:lnSpc>
                    <a:spcPts val="3000"/>
                  </a:lnSpc>
                  <a:spcAft>
                    <a:spcPts val="0"/>
                  </a:spcAft>
                </a:pPr>
                <a:r>
                  <a:rPr lang="ja-JP" sz="2400" kern="1200" dirty="0">
                    <a:solidFill>
                      <a:srgbClr val="00B050"/>
                    </a:solidFill>
                    <a:effectLst>
                      <a:glow rad="203200">
                        <a:srgbClr val="FFFFFF">
                          <a:alpha val="87000"/>
                        </a:srgbClr>
                      </a:glow>
                    </a:effectLst>
                    <a:latin typeface="游ゴシック" panose="020B0400000000000000" pitchFamily="50" charset="-128"/>
                    <a:ea typeface="游ゴシック" panose="020B0400000000000000" pitchFamily="50" charset="-128"/>
                    <a:cs typeface="メイリオ" panose="020B0604030504040204" pitchFamily="50" charset="-128"/>
                  </a:rPr>
                  <a:t>グリーンテラス</a:t>
                </a:r>
                <a:endParaRPr 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ctr">
                  <a:lnSpc>
                    <a:spcPts val="3000"/>
                  </a:lnSpc>
                  <a:spcAft>
                    <a:spcPts val="0"/>
                  </a:spcAft>
                </a:pPr>
                <a:r>
                  <a:rPr lang="ja-JP" sz="2400" kern="1200" dirty="0">
                    <a:solidFill>
                      <a:srgbClr val="00B050"/>
                    </a:solidFill>
                    <a:effectLst>
                      <a:glow rad="203200">
                        <a:srgbClr val="FFFFFF">
                          <a:alpha val="87000"/>
                        </a:srgbClr>
                      </a:glow>
                    </a:effectLst>
                    <a:latin typeface="游ゴシック" panose="020B0400000000000000" pitchFamily="50" charset="-128"/>
                    <a:ea typeface="游ゴシック" panose="020B0400000000000000" pitchFamily="50" charset="-128"/>
                    <a:cs typeface="メイリオ" panose="020B0604030504040204" pitchFamily="50" charset="-128"/>
                  </a:rPr>
                  <a:t>ゾーン</a:t>
                </a:r>
                <a:endParaRPr 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cxnSp>
            <p:nvCxnSpPr>
              <p:cNvPr id="40" name="直線矢印コネクタ 39"/>
              <p:cNvCxnSpPr>
                <a:cxnSpLocks/>
                <a:stCxn id="41" idx="3"/>
              </p:cNvCxnSpPr>
              <p:nvPr/>
            </p:nvCxnSpPr>
            <p:spPr>
              <a:xfrm>
                <a:off x="1282074" y="1590834"/>
                <a:ext cx="448415" cy="167106"/>
              </a:xfrm>
              <a:prstGeom prst="straightConnector1">
                <a:avLst/>
              </a:prstGeom>
              <a:ln w="28575">
                <a:solidFill>
                  <a:schemeClr val="tx1"/>
                </a:solidFill>
                <a:tailEnd type="oval" w="med" len="med"/>
              </a:ln>
            </p:spPr>
            <p:style>
              <a:lnRef idx="1">
                <a:schemeClr val="accent1"/>
              </a:lnRef>
              <a:fillRef idx="0">
                <a:schemeClr val="accent1"/>
              </a:fillRef>
              <a:effectRef idx="0">
                <a:schemeClr val="accent1"/>
              </a:effectRef>
              <a:fontRef idx="minor">
                <a:schemeClr val="tx1"/>
              </a:fontRef>
            </p:style>
          </p:cxnSp>
          <p:sp>
            <p:nvSpPr>
              <p:cNvPr id="41" name="テキスト ボックス 15"/>
              <p:cNvSpPr txBox="1"/>
              <p:nvPr/>
            </p:nvSpPr>
            <p:spPr>
              <a:xfrm>
                <a:off x="62239" y="1412664"/>
                <a:ext cx="1219835" cy="356339"/>
              </a:xfrm>
              <a:prstGeom prst="rect">
                <a:avLst/>
              </a:prstGeom>
              <a:solidFill>
                <a:schemeClr val="bg1"/>
              </a:solidFill>
              <a:ln>
                <a:solidFill>
                  <a:schemeClr val="tx1"/>
                </a:solidFill>
              </a:ln>
            </p:spPr>
            <p:txBody>
              <a:bodyPr wrap="square" tIns="72000" rtlCol="0" anchor="ctr">
                <a:spAutoFit/>
              </a:bodyPr>
              <a:lstStyle/>
              <a:p>
                <a:pPr algn="ctr">
                  <a:lnSpc>
                    <a:spcPts val="3600"/>
                  </a:lnSpc>
                  <a:spcAft>
                    <a:spcPts val="0"/>
                  </a:spcAft>
                </a:pPr>
                <a:r>
                  <a:rPr lang="ja-JP" sz="2800" b="1" kern="1200" spc="3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夢洲第</a:t>
                </a:r>
                <a:r>
                  <a:rPr lang="en-US" sz="2800" b="1" kern="1200" spc="3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a:t>
                </a:r>
                <a:r>
                  <a:rPr lang="ja-JP" sz="2800" b="1" kern="1200" spc="3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期</a:t>
                </a:r>
                <a:endParaRPr lang="ja-JP" sz="2800" spc="3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ctr">
                  <a:lnSpc>
                    <a:spcPts val="3600"/>
                  </a:lnSpc>
                  <a:spcAft>
                    <a:spcPts val="0"/>
                  </a:spcAft>
                </a:pPr>
                <a:r>
                  <a:rPr lang="ja-JP" sz="2800" b="1" kern="1200" spc="3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開発予定区域</a:t>
                </a:r>
                <a:endParaRPr lang="ja-JP" sz="2800" spc="3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sp>
            <p:nvSpPr>
              <p:cNvPr id="20" name="正方形/長方形 19">
                <a:extLst>
                  <a:ext uri="{FF2B5EF4-FFF2-40B4-BE49-F238E27FC236}">
                    <a16:creationId xmlns:a16="http://schemas.microsoft.com/office/drawing/2014/main" id="{DA86936A-77D2-4D58-B006-D54F2B3CBA67}"/>
                  </a:ext>
                </a:extLst>
              </p:cNvPr>
              <p:cNvSpPr/>
              <p:nvPr/>
            </p:nvSpPr>
            <p:spPr>
              <a:xfrm>
                <a:off x="1557222" y="1849179"/>
                <a:ext cx="1699181" cy="324002"/>
              </a:xfrm>
              <a:prstGeom prst="rect">
                <a:avLst/>
              </a:prstGeom>
              <a:noFill/>
              <a:ln>
                <a:noFill/>
              </a:ln>
            </p:spPr>
            <p:txBody>
              <a:bodyPr wrap="square">
                <a:noAutofit/>
              </a:bodyPr>
              <a:lstStyle/>
              <a:p>
                <a:pPr algn="ctr">
                  <a:lnSpc>
                    <a:spcPts val="3000"/>
                  </a:lnSpc>
                  <a:spcAft>
                    <a:spcPts val="0"/>
                  </a:spcAft>
                </a:pPr>
                <a:r>
                  <a:rPr lang="ja-JP" altLang="en-US" sz="2800" b="1" kern="1200" dirty="0">
                    <a:solidFill>
                      <a:srgbClr val="000000"/>
                    </a:solidFill>
                    <a:effectLst>
                      <a:glow rad="152400">
                        <a:srgbClr val="FFFFFF">
                          <a:alpha val="87000"/>
                        </a:srgbClr>
                      </a:glow>
                    </a:effectLst>
                    <a:latin typeface="游ゴシック" panose="020B0400000000000000" pitchFamily="50" charset="-128"/>
                    <a:ea typeface="游ゴシック" panose="020B0400000000000000" pitchFamily="50" charset="-128"/>
                    <a:cs typeface="メイリオ" panose="020B0604030504040204" pitchFamily="50" charset="-128"/>
                  </a:rPr>
                  <a:t>約</a:t>
                </a:r>
                <a:r>
                  <a:rPr lang="en-US" altLang="ja-JP" sz="2800" b="1" kern="1200" dirty="0">
                    <a:solidFill>
                      <a:srgbClr val="000000"/>
                    </a:solidFill>
                    <a:effectLst>
                      <a:glow rad="152400">
                        <a:srgbClr val="FFFFFF">
                          <a:alpha val="87000"/>
                        </a:srgbClr>
                      </a:glow>
                    </a:effectLst>
                    <a:latin typeface="游ゴシック" panose="020B0400000000000000" pitchFamily="50" charset="-128"/>
                    <a:ea typeface="游ゴシック" panose="020B0400000000000000" pitchFamily="50" charset="-128"/>
                    <a:cs typeface="メイリオ" panose="020B0604030504040204" pitchFamily="50" charset="-128"/>
                  </a:rPr>
                  <a:t>50ha</a:t>
                </a:r>
              </a:p>
              <a:p>
                <a:pPr algn="ctr">
                  <a:lnSpc>
                    <a:spcPts val="3000"/>
                  </a:lnSpc>
                  <a:spcAft>
                    <a:spcPts val="0"/>
                  </a:spcAft>
                </a:pPr>
                <a:r>
                  <a:rPr lang="ja-JP" altLang="en-US" sz="2400" b="1" dirty="0" smtClean="0">
                    <a:solidFill>
                      <a:srgbClr val="000000"/>
                    </a:solidFill>
                    <a:effectLst>
                      <a:glow rad="152400">
                        <a:srgbClr val="FFFFFF">
                          <a:alpha val="87000"/>
                        </a:srgbClr>
                      </a:glow>
                    </a:effectLst>
                    <a:latin typeface="游ゴシック" panose="020B0400000000000000" pitchFamily="50" charset="-128"/>
                    <a:ea typeface="游ゴシック" panose="020B0400000000000000" pitchFamily="50" charset="-128"/>
                    <a:cs typeface="ＭＳ Ｐゴシック" panose="020B0600070205080204" pitchFamily="50" charset="-128"/>
                  </a:rPr>
                  <a:t>（所有者：大阪市</a:t>
                </a:r>
                <a:r>
                  <a:rPr lang="ja-JP" altLang="en-US" sz="2000" b="1" dirty="0" smtClean="0">
                    <a:solidFill>
                      <a:srgbClr val="000000"/>
                    </a:solidFill>
                    <a:effectLst>
                      <a:glow rad="152400">
                        <a:srgbClr val="FFFFFF">
                          <a:alpha val="87000"/>
                        </a:srgbClr>
                      </a:glow>
                    </a:effectLst>
                    <a:latin typeface="游ゴシック" panose="020B0400000000000000" pitchFamily="50" charset="-128"/>
                    <a:ea typeface="游ゴシック" panose="020B0400000000000000" pitchFamily="50" charset="-128"/>
                    <a:cs typeface="ＭＳ Ｐゴシック" panose="020B0600070205080204" pitchFamily="50" charset="-128"/>
                  </a:rPr>
                  <a:t>（大阪港湾局）</a:t>
                </a:r>
                <a:r>
                  <a:rPr lang="ja-JP" altLang="en-US" sz="2400" b="1" dirty="0" smtClean="0">
                    <a:solidFill>
                      <a:srgbClr val="000000"/>
                    </a:solidFill>
                    <a:effectLst>
                      <a:glow rad="152400">
                        <a:srgbClr val="FFFFFF">
                          <a:alpha val="87000"/>
                        </a:srgbClr>
                      </a:glow>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2400" b="1"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grpSp>
        <p:sp>
          <p:nvSpPr>
            <p:cNvPr id="44" name="正方形/長方形 43">
              <a:extLst>
                <a:ext uri="{FF2B5EF4-FFF2-40B4-BE49-F238E27FC236}">
                  <a16:creationId xmlns:a16="http://schemas.microsoft.com/office/drawing/2014/main" id="{8F7AF0A0-9FB3-4970-AA00-7D4764C8E080}"/>
                </a:ext>
              </a:extLst>
            </p:cNvPr>
            <p:cNvSpPr/>
            <p:nvPr/>
          </p:nvSpPr>
          <p:spPr>
            <a:xfrm>
              <a:off x="6621951" y="4535736"/>
              <a:ext cx="3062741" cy="1084846"/>
            </a:xfrm>
            <a:prstGeom prst="rect">
              <a:avLst/>
            </a:prstGeom>
            <a:solidFill>
              <a:schemeClr val="bg1">
                <a:lumMod val="50000"/>
              </a:schemeClr>
            </a:solidFill>
          </p:spPr>
          <p:txBody>
            <a:bodyPr wrap="square" anchor="ctr">
              <a:noAutofit/>
            </a:bodyPr>
            <a:lstStyle/>
            <a:p>
              <a:pPr algn="ctr">
                <a:lnSpc>
                  <a:spcPts val="3000"/>
                </a:lnSpc>
                <a:spcAft>
                  <a:spcPts val="0"/>
                </a:spcAft>
              </a:pPr>
              <a:r>
                <a:rPr lang="ja-JP" sz="2400" b="1" kern="1200" dirty="0">
                  <a:solidFill>
                    <a:srgbClr val="FFFFFF"/>
                  </a:solidFill>
                  <a:effectLst/>
                  <a:latin typeface="游ゴシック" panose="020B0400000000000000" pitchFamily="50" charset="-128"/>
                  <a:ea typeface="游ゴシック" panose="020B0400000000000000" pitchFamily="50" charset="-128"/>
                  <a:cs typeface="メイリオ" panose="020B0604030504040204" pitchFamily="50" charset="-128"/>
                </a:rPr>
                <a:t>大阪ヘルスケア</a:t>
              </a:r>
              <a:endParaRPr 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ctr">
                <a:lnSpc>
                  <a:spcPts val="3000"/>
                </a:lnSpc>
                <a:spcAft>
                  <a:spcPts val="0"/>
                </a:spcAft>
              </a:pPr>
              <a:r>
                <a:rPr lang="ja-JP" sz="2400" b="1" kern="1200" dirty="0">
                  <a:solidFill>
                    <a:srgbClr val="FFFFFF"/>
                  </a:solidFill>
                  <a:effectLst/>
                  <a:latin typeface="游ゴシック" panose="020B0400000000000000" pitchFamily="50" charset="-128"/>
                  <a:ea typeface="游ゴシック" panose="020B0400000000000000" pitchFamily="50" charset="-128"/>
                  <a:cs typeface="メイリオ" panose="020B0604030504040204" pitchFamily="50" charset="-128"/>
                </a:rPr>
                <a:t>パビリオン</a:t>
              </a:r>
              <a:endParaRPr 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sp>
          <p:nvSpPr>
            <p:cNvPr id="45" name="正方形/長方形 44">
              <a:extLst>
                <a:ext uri="{FF2B5EF4-FFF2-40B4-BE49-F238E27FC236}">
                  <a16:creationId xmlns:a16="http://schemas.microsoft.com/office/drawing/2014/main" id="{8F7AF0A0-9FB3-4970-AA00-7D4764C8E080}"/>
                </a:ext>
              </a:extLst>
            </p:cNvPr>
            <p:cNvSpPr/>
            <p:nvPr/>
          </p:nvSpPr>
          <p:spPr>
            <a:xfrm>
              <a:off x="10682458" y="4574402"/>
              <a:ext cx="3062741" cy="627332"/>
            </a:xfrm>
            <a:prstGeom prst="rect">
              <a:avLst/>
            </a:prstGeom>
            <a:solidFill>
              <a:schemeClr val="bg1">
                <a:lumMod val="50000"/>
              </a:schemeClr>
            </a:solidFill>
          </p:spPr>
          <p:txBody>
            <a:bodyPr wrap="square" anchor="ctr">
              <a:noAutofit/>
            </a:bodyPr>
            <a:lstStyle/>
            <a:p>
              <a:pPr algn="ctr">
                <a:lnSpc>
                  <a:spcPts val="3000"/>
                </a:lnSpc>
                <a:spcAft>
                  <a:spcPts val="0"/>
                </a:spcAft>
              </a:pPr>
              <a:r>
                <a:rPr lang="ja-JP" sz="2400" b="1" kern="1200" dirty="0">
                  <a:solidFill>
                    <a:srgbClr val="FFFFFF"/>
                  </a:solidFill>
                  <a:effectLst/>
                  <a:latin typeface="游ゴシック" panose="020B0400000000000000" pitchFamily="50" charset="-128"/>
                  <a:ea typeface="游ゴシック" panose="020B0400000000000000" pitchFamily="50" charset="-128"/>
                  <a:cs typeface="メイリオ" panose="020B0604030504040204" pitchFamily="50" charset="-128"/>
                </a:rPr>
                <a:t>（仮称）夢洲駅</a:t>
              </a:r>
              <a:endParaRPr 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sp>
          <p:nvSpPr>
            <p:cNvPr id="46" name="正方形/長方形 45">
              <a:extLst>
                <a:ext uri="{FF2B5EF4-FFF2-40B4-BE49-F238E27FC236}">
                  <a16:creationId xmlns:a16="http://schemas.microsoft.com/office/drawing/2014/main" id="{8F7AF0A0-9FB3-4970-AA00-7D4764C8E080}"/>
                </a:ext>
              </a:extLst>
            </p:cNvPr>
            <p:cNvSpPr/>
            <p:nvPr/>
          </p:nvSpPr>
          <p:spPr>
            <a:xfrm>
              <a:off x="9420169" y="3326534"/>
              <a:ext cx="2115749" cy="837109"/>
            </a:xfrm>
            <a:prstGeom prst="rect">
              <a:avLst/>
            </a:prstGeom>
          </p:spPr>
          <p:style>
            <a:lnRef idx="2">
              <a:schemeClr val="dk1"/>
            </a:lnRef>
            <a:fillRef idx="1">
              <a:schemeClr val="lt1"/>
            </a:fillRef>
            <a:effectRef idx="0">
              <a:schemeClr val="dk1"/>
            </a:effectRef>
            <a:fontRef idx="minor">
              <a:schemeClr val="dk1"/>
            </a:fontRef>
          </p:style>
          <p:txBody>
            <a:bodyPr wrap="none" tIns="36000" anchor="ctr">
              <a:noAutofit/>
            </a:bodyPr>
            <a:lstStyle/>
            <a:p>
              <a:pPr algn="ctr">
                <a:lnSpc>
                  <a:spcPts val="3000"/>
                </a:lnSpc>
                <a:spcAft>
                  <a:spcPts val="0"/>
                </a:spcAft>
              </a:pPr>
              <a:r>
                <a:rPr lang="ja-JP" sz="2400" kern="1200" dirty="0">
                  <a:effectLst/>
                  <a:latin typeface="游ゴシック" panose="020B0400000000000000" pitchFamily="50" charset="-128"/>
                  <a:ea typeface="游ゴシック" panose="020B0400000000000000" pitchFamily="50" charset="-128"/>
                  <a:cs typeface="メイリオ" panose="020B0604030504040204" pitchFamily="50" charset="-128"/>
                </a:rPr>
                <a:t>第</a:t>
              </a:r>
              <a:r>
                <a:rPr lang="en-US" sz="2400" kern="1200" dirty="0">
                  <a:effectLst/>
                  <a:latin typeface="游ゴシック" panose="020B0400000000000000" pitchFamily="50" charset="-128"/>
                  <a:ea typeface="游ゴシック" panose="020B0400000000000000" pitchFamily="50" charset="-128"/>
                  <a:cs typeface="メイリオ" panose="020B0604030504040204" pitchFamily="50" charset="-128"/>
                </a:rPr>
                <a:t>1</a:t>
              </a:r>
              <a:r>
                <a:rPr lang="ja-JP" sz="2400" kern="1200" dirty="0">
                  <a:effectLst/>
                  <a:latin typeface="游ゴシック" panose="020B0400000000000000" pitchFamily="50" charset="-128"/>
                  <a:ea typeface="游ゴシック" panose="020B0400000000000000" pitchFamily="50" charset="-128"/>
                  <a:cs typeface="メイリオ" panose="020B0604030504040204" pitchFamily="50" charset="-128"/>
                </a:rPr>
                <a:t>期区域</a:t>
              </a:r>
              <a:endParaRPr lang="ja-JP" sz="24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grpSp>
      <p:sp>
        <p:nvSpPr>
          <p:cNvPr id="25" name="正方形/長方形 24">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26" name="正方形/長方形 25"/>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graphicFrame>
        <p:nvGraphicFramePr>
          <p:cNvPr id="4" name="表 3"/>
          <p:cNvGraphicFramePr>
            <a:graphicFrameLocks noGrp="1"/>
          </p:cNvGraphicFramePr>
          <p:nvPr>
            <p:extLst>
              <p:ext uri="{D42A27DB-BD31-4B8C-83A1-F6EECF244321}">
                <p14:modId xmlns:p14="http://schemas.microsoft.com/office/powerpoint/2010/main" val="1187470372"/>
              </p:ext>
            </p:extLst>
          </p:nvPr>
        </p:nvGraphicFramePr>
        <p:xfrm>
          <a:off x="899674" y="1963212"/>
          <a:ext cx="6660000" cy="2772000"/>
        </p:xfrm>
        <a:graphic>
          <a:graphicData uri="http://schemas.openxmlformats.org/drawingml/2006/table">
            <a:tbl>
              <a:tblPr firstRow="1" firstCol="1" bandRow="1">
                <a:tableStyleId>{5940675A-B579-460E-94D1-54222C63F5DA}</a:tableStyleId>
              </a:tblPr>
              <a:tblGrid>
                <a:gridCol w="6660000">
                  <a:extLst>
                    <a:ext uri="{9D8B030D-6E8A-4147-A177-3AD203B41FA5}">
                      <a16:colId xmlns:a16="http://schemas.microsoft.com/office/drawing/2014/main" val="20000"/>
                    </a:ext>
                  </a:extLst>
                </a:gridCol>
              </a:tblGrid>
              <a:tr h="468000">
                <a:tc>
                  <a:txBody>
                    <a:bodyPr/>
                    <a:lstStyle/>
                    <a:p>
                      <a:pPr marL="180000" marR="0" lvl="0" indent="-180000" algn="ctr" defTabSz="657959" rtl="0" eaLnBrk="1" fontAlgn="auto" latinLnBrk="0" hangingPunct="1">
                        <a:lnSpc>
                          <a:spcPct val="100000"/>
                        </a:lnSpc>
                        <a:spcBef>
                          <a:spcPts val="0"/>
                        </a:spcBef>
                        <a:spcAft>
                          <a:spcPts val="0"/>
                        </a:spcAft>
                        <a:buClrTx/>
                        <a:buSzTx/>
                        <a:buFontTx/>
                        <a:buNone/>
                        <a:tabLst/>
                        <a:defRPr/>
                      </a:pPr>
                      <a:r>
                        <a:rPr lang="ja-JP" altLang="ja-JP" sz="2000" b="1" kern="100" dirty="0">
                          <a:solidFill>
                            <a:schemeClr val="bg2">
                              <a:lumMod val="25000"/>
                            </a:schemeClr>
                          </a:solidFill>
                          <a:effectLst/>
                          <a:latin typeface="游ゴシック" panose="020B0400000000000000" pitchFamily="50" charset="-128"/>
                          <a:ea typeface="游ゴシック" panose="020B0400000000000000" pitchFamily="50" charset="-128"/>
                        </a:rPr>
                        <a:t>都市計画等による制限</a:t>
                      </a:r>
                      <a:endParaRPr lang="ja-JP" altLang="ja-JP" sz="2000" b="1" kern="100" dirty="0">
                        <a:solidFill>
                          <a:schemeClr val="bg2">
                            <a:lumMod val="2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0" marB="0" anchor="ctr">
                    <a:solidFill>
                      <a:srgbClr val="B6CAD5"/>
                    </a:solidFill>
                  </a:tcPr>
                </a:tc>
                <a:extLst>
                  <a:ext uri="{0D108BD9-81ED-4DB2-BD59-A6C34878D82A}">
                    <a16:rowId xmlns:a16="http://schemas.microsoft.com/office/drawing/2014/main" val="10000"/>
                  </a:ext>
                </a:extLst>
              </a:tr>
              <a:tr h="2304000">
                <a:tc>
                  <a:txBody>
                    <a:bodyPr/>
                    <a:lstStyle/>
                    <a:p>
                      <a:pPr algn="just">
                        <a:spcAft>
                          <a:spcPts val="0"/>
                        </a:spcAft>
                      </a:pPr>
                      <a:r>
                        <a:rPr lang="ja-JP" sz="2000" kern="100" dirty="0">
                          <a:effectLst/>
                          <a:latin typeface="游ゴシック" panose="020B0400000000000000" pitchFamily="50" charset="-128"/>
                          <a:ea typeface="游ゴシック" panose="020B0400000000000000" pitchFamily="50" charset="-128"/>
                        </a:rPr>
                        <a:t>・区域区分：市街化区域</a:t>
                      </a:r>
                    </a:p>
                    <a:p>
                      <a:pPr algn="just">
                        <a:spcAft>
                          <a:spcPts val="0"/>
                        </a:spcAft>
                      </a:pPr>
                      <a:r>
                        <a:rPr lang="ja-JP" sz="2000" kern="100" dirty="0">
                          <a:effectLst/>
                          <a:latin typeface="游ゴシック" panose="020B0400000000000000" pitchFamily="50" charset="-128"/>
                          <a:ea typeface="游ゴシック" panose="020B0400000000000000" pitchFamily="50" charset="-128"/>
                        </a:rPr>
                        <a:t>・用途地域：商業地域（特別用途地区：国際観光地区）</a:t>
                      </a:r>
                    </a:p>
                    <a:p>
                      <a:pPr algn="just">
                        <a:spcAft>
                          <a:spcPts val="0"/>
                        </a:spcAft>
                      </a:pPr>
                      <a:r>
                        <a:rPr lang="ja-JP" sz="2000" kern="100" dirty="0">
                          <a:effectLst/>
                          <a:latin typeface="游ゴシック" panose="020B0400000000000000" pitchFamily="50" charset="-128"/>
                          <a:ea typeface="游ゴシック" panose="020B0400000000000000" pitchFamily="50" charset="-128"/>
                        </a:rPr>
                        <a:t>・建</a:t>
                      </a:r>
                      <a:r>
                        <a:rPr lang="ja-JP" sz="2000" kern="100" dirty="0" err="1">
                          <a:effectLst/>
                          <a:latin typeface="游ゴシック" panose="020B0400000000000000" pitchFamily="50" charset="-128"/>
                          <a:ea typeface="游ゴシック" panose="020B0400000000000000" pitchFamily="50" charset="-128"/>
                        </a:rPr>
                        <a:t>ぺい</a:t>
                      </a:r>
                      <a:r>
                        <a:rPr lang="ja-JP" sz="2000" kern="100" dirty="0">
                          <a:effectLst/>
                          <a:latin typeface="游ゴシック" panose="020B0400000000000000" pitchFamily="50" charset="-128"/>
                          <a:ea typeface="游ゴシック" panose="020B0400000000000000" pitchFamily="50" charset="-128"/>
                        </a:rPr>
                        <a:t>率：</a:t>
                      </a:r>
                      <a:r>
                        <a:rPr lang="en-US" sz="2000" kern="100" dirty="0">
                          <a:effectLst/>
                          <a:latin typeface="游ゴシック" panose="020B0400000000000000" pitchFamily="50" charset="-128"/>
                          <a:ea typeface="游ゴシック" panose="020B0400000000000000" pitchFamily="50" charset="-128"/>
                        </a:rPr>
                        <a:t>80%</a:t>
                      </a:r>
                      <a:endParaRPr lang="ja-JP" sz="2000" kern="100" dirty="0">
                        <a:effectLst/>
                        <a:latin typeface="游ゴシック" panose="020B0400000000000000" pitchFamily="50" charset="-128"/>
                        <a:ea typeface="游ゴシック" panose="020B0400000000000000" pitchFamily="50" charset="-128"/>
                      </a:endParaRPr>
                    </a:p>
                    <a:p>
                      <a:pPr algn="just">
                        <a:spcAft>
                          <a:spcPts val="0"/>
                        </a:spcAft>
                      </a:pPr>
                      <a:r>
                        <a:rPr lang="ja-JP" sz="2000" kern="100" dirty="0">
                          <a:effectLst/>
                          <a:latin typeface="游ゴシック" panose="020B0400000000000000" pitchFamily="50" charset="-128"/>
                          <a:ea typeface="游ゴシック" panose="020B0400000000000000" pitchFamily="50" charset="-128"/>
                        </a:rPr>
                        <a:t>・指定容積率：</a:t>
                      </a:r>
                      <a:r>
                        <a:rPr lang="en-US" sz="2000" kern="100" dirty="0">
                          <a:effectLst/>
                          <a:latin typeface="游ゴシック" panose="020B0400000000000000" pitchFamily="50" charset="-128"/>
                          <a:ea typeface="游ゴシック" panose="020B0400000000000000" pitchFamily="50" charset="-128"/>
                        </a:rPr>
                        <a:t>400%</a:t>
                      </a:r>
                      <a:endParaRPr lang="ja-JP" sz="2000" kern="100" dirty="0">
                        <a:effectLst/>
                        <a:latin typeface="游ゴシック" panose="020B0400000000000000" pitchFamily="50" charset="-128"/>
                        <a:ea typeface="游ゴシック" panose="020B0400000000000000" pitchFamily="50" charset="-128"/>
                      </a:endParaRPr>
                    </a:p>
                    <a:p>
                      <a:pPr algn="just">
                        <a:spcAft>
                          <a:spcPts val="0"/>
                        </a:spcAft>
                      </a:pPr>
                      <a:r>
                        <a:rPr lang="ja-JP" sz="2000" kern="100" dirty="0">
                          <a:effectLst/>
                          <a:latin typeface="游ゴシック" panose="020B0400000000000000" pitchFamily="50" charset="-128"/>
                          <a:ea typeface="游ゴシック" panose="020B0400000000000000" pitchFamily="50" charset="-128"/>
                        </a:rPr>
                        <a:t>・防火地域及び準防火地域：準防火地域</a:t>
                      </a:r>
                    </a:p>
                    <a:p>
                      <a:pPr marL="180000" indent="-180000" algn="just">
                        <a:spcAft>
                          <a:spcPts val="0"/>
                        </a:spcAft>
                      </a:pPr>
                      <a:r>
                        <a:rPr lang="ja-JP" altLang="en-US" sz="2000" kern="100" dirty="0">
                          <a:effectLst/>
                          <a:latin typeface="游ゴシック" panose="020B0400000000000000" pitchFamily="50" charset="-128"/>
                          <a:ea typeface="游ゴシック" panose="020B0400000000000000" pitchFamily="50" charset="-128"/>
                        </a:rPr>
                        <a:t>　</a:t>
                      </a:r>
                      <a:r>
                        <a:rPr lang="ja-JP" sz="2000" kern="100" dirty="0">
                          <a:effectLst/>
                          <a:latin typeface="游ゴシック" panose="020B0400000000000000" pitchFamily="50" charset="-128"/>
                          <a:ea typeface="游ゴシック" panose="020B0400000000000000" pitchFamily="50" charset="-128"/>
                        </a:rPr>
                        <a:t>※対象用地において、ギャンブル等施設の</a:t>
                      </a:r>
                      <a:endParaRPr lang="en-US" altLang="ja-JP" sz="2000" kern="100" dirty="0">
                        <a:effectLst/>
                        <a:latin typeface="游ゴシック" panose="020B0400000000000000" pitchFamily="50" charset="-128"/>
                        <a:ea typeface="游ゴシック" panose="020B0400000000000000" pitchFamily="50" charset="-128"/>
                      </a:endParaRPr>
                    </a:p>
                    <a:p>
                      <a:pPr marL="180000" indent="-180000" algn="just">
                        <a:spcAft>
                          <a:spcPts val="0"/>
                        </a:spcAft>
                      </a:pPr>
                      <a:r>
                        <a:rPr lang="ja-JP" altLang="en-US" sz="2000" kern="100" dirty="0">
                          <a:effectLst/>
                          <a:latin typeface="游ゴシック" panose="020B0400000000000000" pitchFamily="50" charset="-128"/>
                          <a:ea typeface="游ゴシック" panose="020B0400000000000000" pitchFamily="50" charset="-128"/>
                        </a:rPr>
                        <a:t>　　</a:t>
                      </a:r>
                      <a:r>
                        <a:rPr lang="ja-JP" sz="2000" kern="100" dirty="0">
                          <a:effectLst/>
                          <a:latin typeface="游ゴシック" panose="020B0400000000000000" pitchFamily="50" charset="-128"/>
                          <a:ea typeface="游ゴシック" panose="020B0400000000000000" pitchFamily="50" charset="-128"/>
                        </a:rPr>
                        <a:t>用途に供してはなりません</a:t>
                      </a:r>
                      <a:r>
                        <a:rPr lang="en-US" sz="2000" kern="100" dirty="0">
                          <a:effectLst/>
                          <a:latin typeface="游ゴシック" panose="020B0400000000000000" pitchFamily="50" charset="-128"/>
                          <a:ea typeface="游ゴシック" panose="020B0400000000000000" pitchFamily="50" charset="-128"/>
                        </a:rPr>
                        <a:t> </a:t>
                      </a:r>
                      <a:endParaRPr lang="ja-JP" sz="20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0" marB="0" anchor="c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48828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7</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graphicFrame>
        <p:nvGraphicFramePr>
          <p:cNvPr id="5" name="表 4"/>
          <p:cNvGraphicFramePr>
            <a:graphicFrameLocks noGrp="1"/>
          </p:cNvGraphicFramePr>
          <p:nvPr>
            <p:extLst>
              <p:ext uri="{D42A27DB-BD31-4B8C-83A1-F6EECF244321}">
                <p14:modId xmlns:p14="http://schemas.microsoft.com/office/powerpoint/2010/main" val="999653547"/>
              </p:ext>
            </p:extLst>
          </p:nvPr>
        </p:nvGraphicFramePr>
        <p:xfrm>
          <a:off x="682625" y="1810048"/>
          <a:ext cx="13754099" cy="7554645"/>
        </p:xfrm>
        <a:graphic>
          <a:graphicData uri="http://schemas.openxmlformats.org/drawingml/2006/table">
            <a:tbl>
              <a:tblPr firstRow="1" firstCol="1" bandRow="1">
                <a:tableStyleId>{5940675A-B579-460E-94D1-54222C63F5DA}</a:tableStyleId>
              </a:tblPr>
              <a:tblGrid>
                <a:gridCol w="5884436">
                  <a:extLst>
                    <a:ext uri="{9D8B030D-6E8A-4147-A177-3AD203B41FA5}">
                      <a16:colId xmlns:a16="http://schemas.microsoft.com/office/drawing/2014/main" val="20000"/>
                    </a:ext>
                  </a:extLst>
                </a:gridCol>
                <a:gridCol w="7869663">
                  <a:extLst>
                    <a:ext uri="{9D8B030D-6E8A-4147-A177-3AD203B41FA5}">
                      <a16:colId xmlns:a16="http://schemas.microsoft.com/office/drawing/2014/main" val="20001"/>
                    </a:ext>
                  </a:extLst>
                </a:gridCol>
              </a:tblGrid>
              <a:tr h="839405">
                <a:tc>
                  <a:txBody>
                    <a:bodyPr/>
                    <a:lstStyle/>
                    <a:p>
                      <a:pPr algn="just">
                        <a:spcAft>
                          <a:spcPts val="0"/>
                        </a:spcAft>
                      </a:pPr>
                      <a:r>
                        <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rPr>
                        <a:t>説明会の開催</a:t>
                      </a:r>
                      <a:endPar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174882" marT="0" marB="0" anchor="ctr">
                    <a:solidFill>
                      <a:srgbClr val="B6CAD5">
                        <a:alpha val="80000"/>
                      </a:srgbClr>
                    </a:solidFill>
                  </a:tcPr>
                </a:tc>
                <a:tc>
                  <a:txBody>
                    <a:bodyPr/>
                    <a:lstStyle/>
                    <a:p>
                      <a:pPr algn="just">
                        <a:spcAft>
                          <a:spcPts val="0"/>
                        </a:spcAft>
                      </a:pPr>
                      <a:r>
                        <a:rPr lang="ja-JP" sz="2400" b="1" kern="100" dirty="0">
                          <a:effectLst/>
                          <a:latin typeface="游ゴシック" panose="020B0400000000000000" pitchFamily="50" charset="-128"/>
                          <a:ea typeface="游ゴシック" panose="020B0400000000000000" pitchFamily="50" charset="-128"/>
                        </a:rPr>
                        <a:t>令和</a:t>
                      </a:r>
                      <a:r>
                        <a:rPr lang="en-US" sz="2400" b="1" kern="100" dirty="0">
                          <a:effectLst/>
                          <a:latin typeface="游ゴシック" panose="020B0400000000000000" pitchFamily="50" charset="-128"/>
                          <a:ea typeface="游ゴシック" panose="020B0400000000000000" pitchFamily="50" charset="-128"/>
                        </a:rPr>
                        <a:t>5</a:t>
                      </a:r>
                      <a:r>
                        <a:rPr lang="ja-JP" sz="2400" b="1" kern="100" dirty="0">
                          <a:effectLst/>
                          <a:latin typeface="游ゴシック" panose="020B0400000000000000" pitchFamily="50" charset="-128"/>
                          <a:ea typeface="游ゴシック" panose="020B0400000000000000" pitchFamily="50" charset="-128"/>
                        </a:rPr>
                        <a:t>年</a:t>
                      </a:r>
                      <a:r>
                        <a:rPr lang="en-US" sz="2400" b="1" kern="100" dirty="0">
                          <a:effectLst/>
                          <a:latin typeface="游ゴシック" panose="020B0400000000000000" pitchFamily="50" charset="-128"/>
                          <a:ea typeface="游ゴシック" panose="020B0400000000000000" pitchFamily="50" charset="-128"/>
                        </a:rPr>
                        <a:t>1</a:t>
                      </a:r>
                      <a:r>
                        <a:rPr lang="ja-JP" sz="2400" b="1" kern="100" dirty="0">
                          <a:effectLst/>
                          <a:latin typeface="游ゴシック" panose="020B0400000000000000" pitchFamily="50" charset="-128"/>
                          <a:ea typeface="游ゴシック" panose="020B0400000000000000" pitchFamily="50" charset="-128"/>
                        </a:rPr>
                        <a:t>月</a:t>
                      </a:r>
                      <a:r>
                        <a:rPr lang="en-US" sz="2400" b="1" kern="100" dirty="0">
                          <a:effectLst/>
                          <a:latin typeface="游ゴシック" panose="020B0400000000000000" pitchFamily="50" charset="-128"/>
                          <a:ea typeface="游ゴシック" panose="020B0400000000000000" pitchFamily="50" charset="-128"/>
                        </a:rPr>
                        <a:t>31</a:t>
                      </a:r>
                      <a:r>
                        <a:rPr lang="ja-JP" sz="2400" b="1" kern="100" dirty="0">
                          <a:effectLst/>
                          <a:latin typeface="游ゴシック" panose="020B0400000000000000" pitchFamily="50" charset="-128"/>
                          <a:ea typeface="游ゴシック" panose="020B0400000000000000" pitchFamily="50" charset="-128"/>
                        </a:rPr>
                        <a:t>日（火）</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180000" marT="0" marB="0" anchor="ctr"/>
                </a:tc>
                <a:extLst>
                  <a:ext uri="{0D108BD9-81ED-4DB2-BD59-A6C34878D82A}">
                    <a16:rowId xmlns:a16="http://schemas.microsoft.com/office/drawing/2014/main" val="10002"/>
                  </a:ext>
                </a:extLst>
              </a:tr>
              <a:tr h="839405">
                <a:tc>
                  <a:txBody>
                    <a:bodyPr/>
                    <a:lstStyle/>
                    <a:p>
                      <a:pPr algn="just">
                        <a:spcAft>
                          <a:spcPts val="0"/>
                        </a:spcAft>
                      </a:pPr>
                      <a:r>
                        <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rPr>
                        <a:t>質問受付</a:t>
                      </a:r>
                      <a:endPar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174882" marT="0" marB="0" anchor="ctr">
                    <a:solidFill>
                      <a:srgbClr val="B6CAD5">
                        <a:alpha val="80000"/>
                      </a:srgbClr>
                    </a:solidFill>
                  </a:tcPr>
                </a:tc>
                <a:tc>
                  <a:txBody>
                    <a:bodyPr/>
                    <a:lstStyle/>
                    <a:p>
                      <a:pPr algn="just">
                        <a:spcAft>
                          <a:spcPts val="0"/>
                        </a:spcAft>
                      </a:pPr>
                      <a:r>
                        <a:rPr lang="ja-JP" sz="2400" b="1" kern="100" dirty="0">
                          <a:effectLst/>
                          <a:latin typeface="游ゴシック" panose="020B0400000000000000" pitchFamily="50" charset="-128"/>
                          <a:ea typeface="游ゴシック" panose="020B0400000000000000" pitchFamily="50" charset="-128"/>
                        </a:rPr>
                        <a:t>令和</a:t>
                      </a:r>
                      <a:r>
                        <a:rPr lang="en-US" sz="2400" b="1" kern="100" dirty="0">
                          <a:effectLst/>
                          <a:latin typeface="游ゴシック" panose="020B0400000000000000" pitchFamily="50" charset="-128"/>
                          <a:ea typeface="游ゴシック" panose="020B0400000000000000" pitchFamily="50" charset="-128"/>
                        </a:rPr>
                        <a:t>5</a:t>
                      </a:r>
                      <a:r>
                        <a:rPr lang="ja-JP" sz="2400" b="1" kern="100" dirty="0">
                          <a:effectLst/>
                          <a:latin typeface="游ゴシック" panose="020B0400000000000000" pitchFamily="50" charset="-128"/>
                          <a:ea typeface="游ゴシック" panose="020B0400000000000000" pitchFamily="50" charset="-128"/>
                        </a:rPr>
                        <a:t>年</a:t>
                      </a:r>
                      <a:r>
                        <a:rPr lang="en-US" sz="2400" b="1" kern="100" dirty="0">
                          <a:effectLst/>
                          <a:latin typeface="游ゴシック" panose="020B0400000000000000" pitchFamily="50" charset="-128"/>
                          <a:ea typeface="游ゴシック" panose="020B0400000000000000" pitchFamily="50" charset="-128"/>
                        </a:rPr>
                        <a:t>2</a:t>
                      </a:r>
                      <a:r>
                        <a:rPr lang="ja-JP" sz="2400" b="1" kern="100" dirty="0">
                          <a:effectLst/>
                          <a:latin typeface="游ゴシック" panose="020B0400000000000000" pitchFamily="50" charset="-128"/>
                          <a:ea typeface="游ゴシック" panose="020B0400000000000000" pitchFamily="50" charset="-128"/>
                        </a:rPr>
                        <a:t>月</a:t>
                      </a:r>
                      <a:r>
                        <a:rPr lang="en-US" sz="2400" b="1" kern="100" dirty="0">
                          <a:effectLst/>
                          <a:latin typeface="游ゴシック" panose="020B0400000000000000" pitchFamily="50" charset="-128"/>
                          <a:ea typeface="游ゴシック" panose="020B0400000000000000" pitchFamily="50" charset="-128"/>
                        </a:rPr>
                        <a:t>1</a:t>
                      </a:r>
                      <a:r>
                        <a:rPr lang="ja-JP" sz="2400" b="1" kern="100" dirty="0">
                          <a:effectLst/>
                          <a:latin typeface="游ゴシック" panose="020B0400000000000000" pitchFamily="50" charset="-128"/>
                          <a:ea typeface="游ゴシック" panose="020B0400000000000000" pitchFamily="50" charset="-128"/>
                        </a:rPr>
                        <a:t>日（水）～</a:t>
                      </a:r>
                      <a:r>
                        <a:rPr lang="en-US" sz="2400" b="1" kern="100" dirty="0">
                          <a:effectLst/>
                          <a:latin typeface="游ゴシック" panose="020B0400000000000000" pitchFamily="50" charset="-128"/>
                          <a:ea typeface="游ゴシック" panose="020B0400000000000000" pitchFamily="50" charset="-128"/>
                        </a:rPr>
                        <a:t>2</a:t>
                      </a:r>
                      <a:r>
                        <a:rPr lang="ja-JP" sz="2400" b="1" kern="100" dirty="0">
                          <a:effectLst/>
                          <a:latin typeface="游ゴシック" panose="020B0400000000000000" pitchFamily="50" charset="-128"/>
                          <a:ea typeface="游ゴシック" panose="020B0400000000000000" pitchFamily="50" charset="-128"/>
                        </a:rPr>
                        <a:t>月</a:t>
                      </a:r>
                      <a:r>
                        <a:rPr lang="en-US" sz="2400" b="1" kern="100" dirty="0">
                          <a:effectLst/>
                          <a:latin typeface="游ゴシック" panose="020B0400000000000000" pitchFamily="50" charset="-128"/>
                          <a:ea typeface="游ゴシック" panose="020B0400000000000000" pitchFamily="50" charset="-128"/>
                        </a:rPr>
                        <a:t>8</a:t>
                      </a:r>
                      <a:r>
                        <a:rPr lang="ja-JP" sz="2400" b="1" kern="100" dirty="0">
                          <a:effectLst/>
                          <a:latin typeface="游ゴシック" panose="020B0400000000000000" pitchFamily="50" charset="-128"/>
                          <a:ea typeface="游ゴシック" panose="020B0400000000000000" pitchFamily="50" charset="-128"/>
                        </a:rPr>
                        <a:t>日（水）</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180000" marT="0" marB="0" anchor="ctr"/>
                </a:tc>
                <a:extLst>
                  <a:ext uri="{0D108BD9-81ED-4DB2-BD59-A6C34878D82A}">
                    <a16:rowId xmlns:a16="http://schemas.microsoft.com/office/drawing/2014/main" val="10003"/>
                  </a:ext>
                </a:extLst>
              </a:tr>
              <a:tr h="839405">
                <a:tc>
                  <a:txBody>
                    <a:bodyPr/>
                    <a:lstStyle/>
                    <a:p>
                      <a:pPr algn="just">
                        <a:spcAft>
                          <a:spcPts val="0"/>
                        </a:spcAft>
                      </a:pPr>
                      <a:r>
                        <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rPr>
                        <a:t>質問に対する回答の公表（予定）</a:t>
                      </a:r>
                      <a:endPar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174882" marT="0" marB="0" anchor="ctr">
                    <a:solidFill>
                      <a:srgbClr val="B6CAD5">
                        <a:alpha val="80000"/>
                      </a:srgbClr>
                    </a:solidFill>
                  </a:tcPr>
                </a:tc>
                <a:tc>
                  <a:txBody>
                    <a:bodyPr/>
                    <a:lstStyle/>
                    <a:p>
                      <a:pPr algn="just">
                        <a:spcAft>
                          <a:spcPts val="0"/>
                        </a:spcAft>
                      </a:pPr>
                      <a:r>
                        <a:rPr lang="ja-JP" sz="2400" b="1" kern="100" dirty="0">
                          <a:effectLst/>
                          <a:latin typeface="游ゴシック" panose="020B0400000000000000" pitchFamily="50" charset="-128"/>
                          <a:ea typeface="游ゴシック" panose="020B0400000000000000" pitchFamily="50" charset="-128"/>
                        </a:rPr>
                        <a:t>令和</a:t>
                      </a:r>
                      <a:r>
                        <a:rPr lang="en-US" sz="2400" b="1" kern="100" dirty="0">
                          <a:effectLst/>
                          <a:latin typeface="游ゴシック" panose="020B0400000000000000" pitchFamily="50" charset="-128"/>
                          <a:ea typeface="游ゴシック" panose="020B0400000000000000" pitchFamily="50" charset="-128"/>
                        </a:rPr>
                        <a:t>5</a:t>
                      </a:r>
                      <a:r>
                        <a:rPr lang="ja-JP" sz="2400" b="1" kern="100" dirty="0">
                          <a:effectLst/>
                          <a:latin typeface="游ゴシック" panose="020B0400000000000000" pitchFamily="50" charset="-128"/>
                          <a:ea typeface="游ゴシック" panose="020B0400000000000000" pitchFamily="50" charset="-128"/>
                        </a:rPr>
                        <a:t>年</a:t>
                      </a:r>
                      <a:r>
                        <a:rPr lang="en-US" sz="2400" b="1" kern="100" dirty="0">
                          <a:effectLst/>
                          <a:latin typeface="游ゴシック" panose="020B0400000000000000" pitchFamily="50" charset="-128"/>
                          <a:ea typeface="游ゴシック" panose="020B0400000000000000" pitchFamily="50" charset="-128"/>
                        </a:rPr>
                        <a:t>2</a:t>
                      </a:r>
                      <a:r>
                        <a:rPr lang="ja-JP" sz="2400" b="1" kern="100" dirty="0">
                          <a:effectLst/>
                          <a:latin typeface="游ゴシック" panose="020B0400000000000000" pitchFamily="50" charset="-128"/>
                          <a:ea typeface="游ゴシック" panose="020B0400000000000000" pitchFamily="50" charset="-128"/>
                        </a:rPr>
                        <a:t>月</a:t>
                      </a:r>
                      <a:r>
                        <a:rPr lang="en-US" sz="2400" b="1" kern="100" dirty="0">
                          <a:effectLst/>
                          <a:latin typeface="游ゴシック" panose="020B0400000000000000" pitchFamily="50" charset="-128"/>
                          <a:ea typeface="游ゴシック" panose="020B0400000000000000" pitchFamily="50" charset="-128"/>
                        </a:rPr>
                        <a:t>22</a:t>
                      </a:r>
                      <a:r>
                        <a:rPr lang="ja-JP" sz="2400" b="1" kern="100" dirty="0">
                          <a:effectLst/>
                          <a:latin typeface="游ゴシック" panose="020B0400000000000000" pitchFamily="50" charset="-128"/>
                          <a:ea typeface="游ゴシック" panose="020B0400000000000000" pitchFamily="50" charset="-128"/>
                        </a:rPr>
                        <a:t>日（水</a:t>
                      </a:r>
                      <a:r>
                        <a:rPr lang="ja-JP" sz="2400" b="1" kern="100" dirty="0" smtClean="0">
                          <a:effectLst/>
                          <a:latin typeface="游ゴシック" panose="020B0400000000000000" pitchFamily="50" charset="-128"/>
                          <a:ea typeface="游ゴシック" panose="020B0400000000000000" pitchFamily="50" charset="-128"/>
                        </a:rPr>
                        <a:t>）</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180000" marT="0" marB="0" anchor="ctr"/>
                </a:tc>
                <a:extLst>
                  <a:ext uri="{0D108BD9-81ED-4DB2-BD59-A6C34878D82A}">
                    <a16:rowId xmlns:a16="http://schemas.microsoft.com/office/drawing/2014/main" val="10004"/>
                  </a:ext>
                </a:extLst>
              </a:tr>
              <a:tr h="839405">
                <a:tc>
                  <a:txBody>
                    <a:bodyPr/>
                    <a:lstStyle/>
                    <a:p>
                      <a:pPr algn="just">
                        <a:spcAft>
                          <a:spcPts val="0"/>
                        </a:spcAft>
                      </a:pPr>
                      <a:r>
                        <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rPr>
                        <a:t>サウンディング参加申込期限</a:t>
                      </a:r>
                      <a:endPar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solidFill>
                      <a:srgbClr val="B6CAD5">
                        <a:alpha val="80000"/>
                      </a:srgbClr>
                    </a:solidFill>
                  </a:tcPr>
                </a:tc>
                <a:tc>
                  <a:txBody>
                    <a:bodyPr/>
                    <a:lstStyle/>
                    <a:p>
                      <a:pPr algn="just">
                        <a:spcAft>
                          <a:spcPts val="0"/>
                        </a:spcAft>
                      </a:pPr>
                      <a:r>
                        <a:rPr lang="ja-JP" sz="2400" b="1" kern="100" dirty="0">
                          <a:effectLst/>
                          <a:latin typeface="游ゴシック" panose="020B0400000000000000" pitchFamily="50" charset="-128"/>
                          <a:ea typeface="游ゴシック" panose="020B0400000000000000" pitchFamily="50" charset="-128"/>
                        </a:rPr>
                        <a:t>令和</a:t>
                      </a:r>
                      <a:r>
                        <a:rPr lang="en-US" sz="2400" b="1" kern="100" dirty="0">
                          <a:effectLst/>
                          <a:latin typeface="游ゴシック" panose="020B0400000000000000" pitchFamily="50" charset="-128"/>
                          <a:ea typeface="游ゴシック" panose="020B0400000000000000" pitchFamily="50" charset="-128"/>
                        </a:rPr>
                        <a:t>5</a:t>
                      </a:r>
                      <a:r>
                        <a:rPr lang="ja-JP" sz="2400" b="1" kern="100" dirty="0">
                          <a:effectLst/>
                          <a:latin typeface="游ゴシック" panose="020B0400000000000000" pitchFamily="50" charset="-128"/>
                          <a:ea typeface="游ゴシック" panose="020B0400000000000000" pitchFamily="50" charset="-128"/>
                        </a:rPr>
                        <a:t>年</a:t>
                      </a:r>
                      <a:r>
                        <a:rPr lang="en-US" sz="2400" b="1" kern="100" dirty="0">
                          <a:effectLst/>
                          <a:latin typeface="游ゴシック" panose="020B0400000000000000" pitchFamily="50" charset="-128"/>
                          <a:ea typeface="游ゴシック" panose="020B0400000000000000" pitchFamily="50" charset="-128"/>
                        </a:rPr>
                        <a:t>2</a:t>
                      </a:r>
                      <a:r>
                        <a:rPr lang="ja-JP" sz="2400" b="1" kern="100" dirty="0">
                          <a:effectLst/>
                          <a:latin typeface="游ゴシック" panose="020B0400000000000000" pitchFamily="50" charset="-128"/>
                          <a:ea typeface="游ゴシック" panose="020B0400000000000000" pitchFamily="50" charset="-128"/>
                        </a:rPr>
                        <a:t>月</a:t>
                      </a:r>
                      <a:r>
                        <a:rPr lang="en-US" sz="2400" b="1" kern="100" dirty="0">
                          <a:effectLst/>
                          <a:latin typeface="游ゴシック" panose="020B0400000000000000" pitchFamily="50" charset="-128"/>
                          <a:ea typeface="游ゴシック" panose="020B0400000000000000" pitchFamily="50" charset="-128"/>
                        </a:rPr>
                        <a:t>24</a:t>
                      </a:r>
                      <a:r>
                        <a:rPr lang="ja-JP" sz="2400" b="1" kern="100" dirty="0">
                          <a:effectLst/>
                          <a:latin typeface="游ゴシック" panose="020B0400000000000000" pitchFamily="50" charset="-128"/>
                          <a:ea typeface="游ゴシック" panose="020B0400000000000000" pitchFamily="50" charset="-128"/>
                        </a:rPr>
                        <a:t>日（金）</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tc>
                <a:extLst>
                  <a:ext uri="{0D108BD9-81ED-4DB2-BD59-A6C34878D82A}">
                    <a16:rowId xmlns:a16="http://schemas.microsoft.com/office/drawing/2014/main" val="10005"/>
                  </a:ext>
                </a:extLst>
              </a:tr>
              <a:tr h="839405">
                <a:tc>
                  <a:txBody>
                    <a:bodyPr/>
                    <a:lstStyle/>
                    <a:p>
                      <a:pPr algn="just">
                        <a:spcAft>
                          <a:spcPts val="0"/>
                        </a:spcAft>
                      </a:pPr>
                      <a:r>
                        <a:rPr lang="ja-JP" sz="2400" b="1" kern="100" dirty="0">
                          <a:solidFill>
                            <a:schemeClr val="tx1"/>
                          </a:solidFill>
                          <a:effectLst/>
                          <a:latin typeface="游ゴシック" panose="020B0400000000000000" pitchFamily="50" charset="-128"/>
                          <a:ea typeface="游ゴシック" panose="020B0400000000000000" pitchFamily="50" charset="-128"/>
                        </a:rPr>
                        <a:t>守秘義務対象資料の</a:t>
                      </a:r>
                      <a:r>
                        <a:rPr lang="ja-JP" sz="2400" b="1" kern="100" dirty="0" smtClean="0">
                          <a:solidFill>
                            <a:schemeClr val="tx1"/>
                          </a:solidFill>
                          <a:effectLst/>
                          <a:latin typeface="游ゴシック" panose="020B0400000000000000" pitchFamily="50" charset="-128"/>
                          <a:ea typeface="游ゴシック" panose="020B0400000000000000" pitchFamily="50" charset="-128"/>
                        </a:rPr>
                        <a:t>開示</a:t>
                      </a:r>
                      <a:r>
                        <a:rPr lang="ja-JP" altLang="en-US" sz="2400" b="1" kern="100" dirty="0" smtClean="0">
                          <a:solidFill>
                            <a:schemeClr val="tx1"/>
                          </a:solidFill>
                          <a:effectLst/>
                          <a:latin typeface="游ゴシック" panose="020B0400000000000000" pitchFamily="50" charset="-128"/>
                          <a:ea typeface="游ゴシック" panose="020B0400000000000000" pitchFamily="50" charset="-128"/>
                        </a:rPr>
                        <a:t>（予定）</a:t>
                      </a:r>
                      <a:endParaRPr lang="ja-JP"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solidFill>
                      <a:srgbClr val="B6CAD5">
                        <a:alpha val="80000"/>
                      </a:srgbClr>
                    </a:solidFill>
                  </a:tcPr>
                </a:tc>
                <a:tc>
                  <a:txBody>
                    <a:bodyPr/>
                    <a:lstStyle/>
                    <a:p>
                      <a:pPr algn="just">
                        <a:spcAft>
                          <a:spcPts val="0"/>
                        </a:spcAft>
                      </a:pPr>
                      <a:r>
                        <a:rPr lang="ja-JP" sz="2400" b="1" kern="100" dirty="0">
                          <a:solidFill>
                            <a:schemeClr val="tx1"/>
                          </a:solidFill>
                          <a:effectLst/>
                          <a:latin typeface="游ゴシック" panose="020B0400000000000000" pitchFamily="50" charset="-128"/>
                          <a:ea typeface="游ゴシック" panose="020B0400000000000000" pitchFamily="50" charset="-128"/>
                        </a:rPr>
                        <a:t>令和</a:t>
                      </a:r>
                      <a:r>
                        <a:rPr lang="en-US" sz="2400" b="1" kern="100" dirty="0">
                          <a:solidFill>
                            <a:schemeClr val="tx1"/>
                          </a:solidFill>
                          <a:effectLst/>
                          <a:latin typeface="游ゴシック" panose="020B0400000000000000" pitchFamily="50" charset="-128"/>
                          <a:ea typeface="游ゴシック" panose="020B0400000000000000" pitchFamily="50" charset="-128"/>
                        </a:rPr>
                        <a:t>5</a:t>
                      </a:r>
                      <a:r>
                        <a:rPr lang="ja-JP" sz="2400" b="1" kern="100" dirty="0">
                          <a:solidFill>
                            <a:schemeClr val="tx1"/>
                          </a:solidFill>
                          <a:effectLst/>
                          <a:latin typeface="游ゴシック" panose="020B0400000000000000" pitchFamily="50" charset="-128"/>
                          <a:ea typeface="游ゴシック" panose="020B0400000000000000" pitchFamily="50" charset="-128"/>
                        </a:rPr>
                        <a:t>年</a:t>
                      </a:r>
                      <a:r>
                        <a:rPr lang="en-US" sz="2400" b="1" kern="100" dirty="0">
                          <a:solidFill>
                            <a:schemeClr val="tx1"/>
                          </a:solidFill>
                          <a:effectLst/>
                          <a:latin typeface="游ゴシック" panose="020B0400000000000000" pitchFamily="50" charset="-128"/>
                          <a:ea typeface="游ゴシック" panose="020B0400000000000000" pitchFamily="50" charset="-128"/>
                        </a:rPr>
                        <a:t>2</a:t>
                      </a:r>
                      <a:r>
                        <a:rPr lang="ja-JP" sz="2400" b="1" kern="100" dirty="0">
                          <a:solidFill>
                            <a:schemeClr val="tx1"/>
                          </a:solidFill>
                          <a:effectLst/>
                          <a:latin typeface="游ゴシック" panose="020B0400000000000000" pitchFamily="50" charset="-128"/>
                          <a:ea typeface="游ゴシック" panose="020B0400000000000000" pitchFamily="50" charset="-128"/>
                        </a:rPr>
                        <a:t>月</a:t>
                      </a:r>
                      <a:r>
                        <a:rPr lang="en-US" sz="2400" b="1" kern="100" dirty="0">
                          <a:solidFill>
                            <a:schemeClr val="tx1"/>
                          </a:solidFill>
                          <a:effectLst/>
                          <a:latin typeface="游ゴシック" panose="020B0400000000000000" pitchFamily="50" charset="-128"/>
                          <a:ea typeface="游ゴシック" panose="020B0400000000000000" pitchFamily="50" charset="-128"/>
                        </a:rPr>
                        <a:t>24</a:t>
                      </a:r>
                      <a:r>
                        <a:rPr lang="ja-JP" sz="2400" b="1" kern="100" dirty="0">
                          <a:solidFill>
                            <a:schemeClr val="tx1"/>
                          </a:solidFill>
                          <a:effectLst/>
                          <a:latin typeface="游ゴシック" panose="020B0400000000000000" pitchFamily="50" charset="-128"/>
                          <a:ea typeface="游ゴシック" panose="020B0400000000000000" pitchFamily="50" charset="-128"/>
                        </a:rPr>
                        <a:t>日（金</a:t>
                      </a:r>
                      <a:r>
                        <a:rPr lang="ja-JP" sz="2400" b="1" kern="100" dirty="0" smtClean="0">
                          <a:solidFill>
                            <a:schemeClr val="tx1"/>
                          </a:solidFill>
                          <a:effectLst/>
                          <a:latin typeface="游ゴシック" panose="020B0400000000000000" pitchFamily="50" charset="-128"/>
                          <a:ea typeface="游ゴシック" panose="020B0400000000000000" pitchFamily="50" charset="-128"/>
                        </a:rPr>
                        <a:t>）</a:t>
                      </a:r>
                      <a:r>
                        <a:rPr lang="ja-JP" altLang="en-US" sz="2400" b="1" kern="100" dirty="0" smtClean="0">
                          <a:solidFill>
                            <a:schemeClr val="tx1"/>
                          </a:solidFill>
                          <a:effectLst/>
                          <a:latin typeface="游ゴシック" panose="020B0400000000000000" pitchFamily="50" charset="-128"/>
                          <a:ea typeface="游ゴシック" panose="020B0400000000000000" pitchFamily="50" charset="-128"/>
                        </a:rPr>
                        <a:t>以降</a:t>
                      </a:r>
                      <a:endParaRPr lang="ja-JP"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tc>
                <a:extLst>
                  <a:ext uri="{0D108BD9-81ED-4DB2-BD59-A6C34878D82A}">
                    <a16:rowId xmlns:a16="http://schemas.microsoft.com/office/drawing/2014/main" val="10006"/>
                  </a:ext>
                </a:extLst>
              </a:tr>
              <a:tr h="839405">
                <a:tc>
                  <a:txBody>
                    <a:bodyPr/>
                    <a:lstStyle/>
                    <a:p>
                      <a:pPr algn="just">
                        <a:spcAft>
                          <a:spcPts val="0"/>
                        </a:spcAft>
                      </a:pPr>
                      <a:r>
                        <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rPr>
                        <a:t>提案書及びエントリーシートの提出期限</a:t>
                      </a:r>
                      <a:r>
                        <a:rPr lang="en-US"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rPr>
                        <a:t> </a:t>
                      </a:r>
                      <a:endPar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solidFill>
                      <a:srgbClr val="B6CAD5">
                        <a:alpha val="80000"/>
                      </a:srgbClr>
                    </a:solidFill>
                  </a:tcPr>
                </a:tc>
                <a:tc>
                  <a:txBody>
                    <a:bodyPr/>
                    <a:lstStyle/>
                    <a:p>
                      <a:pPr algn="just">
                        <a:spcAft>
                          <a:spcPts val="0"/>
                        </a:spcAft>
                      </a:pPr>
                      <a:r>
                        <a:rPr lang="ja-JP" sz="2400" b="1" kern="100" dirty="0">
                          <a:effectLst/>
                          <a:latin typeface="游ゴシック" panose="020B0400000000000000" pitchFamily="50" charset="-128"/>
                          <a:ea typeface="游ゴシック" panose="020B0400000000000000" pitchFamily="50" charset="-128"/>
                        </a:rPr>
                        <a:t>令和５年</a:t>
                      </a:r>
                      <a:r>
                        <a:rPr lang="en-US" sz="2400" b="1" kern="100" dirty="0">
                          <a:effectLst/>
                          <a:latin typeface="游ゴシック" panose="020B0400000000000000" pitchFamily="50" charset="-128"/>
                          <a:ea typeface="游ゴシック" panose="020B0400000000000000" pitchFamily="50" charset="-128"/>
                        </a:rPr>
                        <a:t>5</a:t>
                      </a:r>
                      <a:r>
                        <a:rPr lang="ja-JP" sz="2400" b="1" kern="100" dirty="0">
                          <a:effectLst/>
                          <a:latin typeface="游ゴシック" panose="020B0400000000000000" pitchFamily="50" charset="-128"/>
                          <a:ea typeface="游ゴシック" panose="020B0400000000000000" pitchFamily="50" charset="-128"/>
                        </a:rPr>
                        <a:t>月</a:t>
                      </a:r>
                      <a:r>
                        <a:rPr lang="en-US" sz="2400" b="1" kern="100" dirty="0">
                          <a:effectLst/>
                          <a:latin typeface="游ゴシック" panose="020B0400000000000000" pitchFamily="50" charset="-128"/>
                          <a:ea typeface="游ゴシック" panose="020B0400000000000000" pitchFamily="50" charset="-128"/>
                        </a:rPr>
                        <a:t>10</a:t>
                      </a:r>
                      <a:r>
                        <a:rPr lang="ja-JP" sz="2400" b="1" kern="100" dirty="0">
                          <a:effectLst/>
                          <a:latin typeface="游ゴシック" panose="020B0400000000000000" pitchFamily="50" charset="-128"/>
                          <a:ea typeface="游ゴシック" panose="020B0400000000000000" pitchFamily="50" charset="-128"/>
                        </a:rPr>
                        <a:t>日（水）　</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tc>
                <a:extLst>
                  <a:ext uri="{0D108BD9-81ED-4DB2-BD59-A6C34878D82A}">
                    <a16:rowId xmlns:a16="http://schemas.microsoft.com/office/drawing/2014/main" val="10007"/>
                  </a:ext>
                </a:extLst>
              </a:tr>
              <a:tr h="839405">
                <a:tc>
                  <a:txBody>
                    <a:bodyPr/>
                    <a:lstStyle/>
                    <a:p>
                      <a:pPr algn="just">
                        <a:spcAft>
                          <a:spcPts val="0"/>
                        </a:spcAft>
                      </a:pPr>
                      <a:r>
                        <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rPr>
                        <a:t>ヒアリング実施日時及び場所の連絡</a:t>
                      </a:r>
                      <a:endPar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solidFill>
                      <a:srgbClr val="B6CAD5">
                        <a:alpha val="80000"/>
                      </a:srgbClr>
                    </a:solidFill>
                  </a:tcPr>
                </a:tc>
                <a:tc>
                  <a:txBody>
                    <a:bodyPr/>
                    <a:lstStyle/>
                    <a:p>
                      <a:pPr algn="just">
                        <a:spcAft>
                          <a:spcPts val="0"/>
                        </a:spcAft>
                      </a:pPr>
                      <a:r>
                        <a:rPr lang="ja-JP" sz="2400" b="1" kern="100" dirty="0">
                          <a:effectLst/>
                          <a:latin typeface="游ゴシック" panose="020B0400000000000000" pitchFamily="50" charset="-128"/>
                          <a:ea typeface="游ゴシック" panose="020B0400000000000000" pitchFamily="50" charset="-128"/>
                        </a:rPr>
                        <a:t>令和</a:t>
                      </a:r>
                      <a:r>
                        <a:rPr lang="en-US" sz="2400" b="1" kern="100" dirty="0">
                          <a:effectLst/>
                          <a:latin typeface="游ゴシック" panose="020B0400000000000000" pitchFamily="50" charset="-128"/>
                          <a:ea typeface="游ゴシック" panose="020B0400000000000000" pitchFamily="50" charset="-128"/>
                        </a:rPr>
                        <a:t>5</a:t>
                      </a:r>
                      <a:r>
                        <a:rPr lang="ja-JP" sz="2400" b="1" kern="100" dirty="0">
                          <a:effectLst/>
                          <a:latin typeface="游ゴシック" panose="020B0400000000000000" pitchFamily="50" charset="-128"/>
                          <a:ea typeface="游ゴシック" panose="020B0400000000000000" pitchFamily="50" charset="-128"/>
                        </a:rPr>
                        <a:t>年</a:t>
                      </a:r>
                      <a:r>
                        <a:rPr lang="en-US" sz="2400" b="1" kern="100" dirty="0">
                          <a:effectLst/>
                          <a:latin typeface="游ゴシック" panose="020B0400000000000000" pitchFamily="50" charset="-128"/>
                          <a:ea typeface="游ゴシック" panose="020B0400000000000000" pitchFamily="50" charset="-128"/>
                        </a:rPr>
                        <a:t>5</a:t>
                      </a:r>
                      <a:r>
                        <a:rPr lang="ja-JP" sz="2400" b="1" kern="100" dirty="0">
                          <a:effectLst/>
                          <a:latin typeface="游ゴシック" panose="020B0400000000000000" pitchFamily="50" charset="-128"/>
                          <a:ea typeface="游ゴシック" panose="020B0400000000000000" pitchFamily="50" charset="-128"/>
                        </a:rPr>
                        <a:t>月</a:t>
                      </a:r>
                      <a:r>
                        <a:rPr lang="en-US" sz="2400" b="1" kern="100" dirty="0">
                          <a:effectLst/>
                          <a:latin typeface="游ゴシック" panose="020B0400000000000000" pitchFamily="50" charset="-128"/>
                          <a:ea typeface="游ゴシック" panose="020B0400000000000000" pitchFamily="50" charset="-128"/>
                        </a:rPr>
                        <a:t>12</a:t>
                      </a:r>
                      <a:r>
                        <a:rPr lang="ja-JP" sz="2400" b="1" kern="100" dirty="0">
                          <a:effectLst/>
                          <a:latin typeface="游ゴシック" panose="020B0400000000000000" pitchFamily="50" charset="-128"/>
                          <a:ea typeface="游ゴシック" panose="020B0400000000000000" pitchFamily="50" charset="-128"/>
                        </a:rPr>
                        <a:t>日（金）</a:t>
                      </a:r>
                      <a:r>
                        <a:rPr lang="ja-JP" altLang="en-US" sz="2400" b="1" kern="100" dirty="0">
                          <a:effectLst/>
                          <a:latin typeface="游ゴシック" panose="020B0400000000000000" pitchFamily="50" charset="-128"/>
                          <a:ea typeface="游ゴシック" panose="020B0400000000000000" pitchFamily="50" charset="-128"/>
                        </a:rPr>
                        <a:t>より</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tc>
                <a:extLst>
                  <a:ext uri="{0D108BD9-81ED-4DB2-BD59-A6C34878D82A}">
                    <a16:rowId xmlns:a16="http://schemas.microsoft.com/office/drawing/2014/main" val="10008"/>
                  </a:ext>
                </a:extLst>
              </a:tr>
              <a:tr h="839405">
                <a:tc>
                  <a:txBody>
                    <a:bodyPr/>
                    <a:lstStyle/>
                    <a:p>
                      <a:pPr algn="just">
                        <a:spcAft>
                          <a:spcPts val="0"/>
                        </a:spcAft>
                      </a:pPr>
                      <a:r>
                        <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rPr>
                        <a:t>ヒアリングの実施（予定）</a:t>
                      </a:r>
                      <a:endPar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solidFill>
                      <a:srgbClr val="B6CAD5">
                        <a:alpha val="80000"/>
                      </a:srgbClr>
                    </a:solidFill>
                  </a:tcPr>
                </a:tc>
                <a:tc>
                  <a:txBody>
                    <a:bodyPr/>
                    <a:lstStyle/>
                    <a:p>
                      <a:pPr algn="just">
                        <a:spcAft>
                          <a:spcPts val="0"/>
                        </a:spcAft>
                      </a:pPr>
                      <a:r>
                        <a:rPr lang="ja-JP" sz="2400" b="1" kern="100" dirty="0">
                          <a:effectLst/>
                          <a:latin typeface="游ゴシック" panose="020B0400000000000000" pitchFamily="50" charset="-128"/>
                          <a:ea typeface="游ゴシック" panose="020B0400000000000000" pitchFamily="50" charset="-128"/>
                        </a:rPr>
                        <a:t>令和</a:t>
                      </a:r>
                      <a:r>
                        <a:rPr lang="en-US" sz="2400" b="1" kern="100" dirty="0">
                          <a:effectLst/>
                          <a:latin typeface="游ゴシック" panose="020B0400000000000000" pitchFamily="50" charset="-128"/>
                          <a:ea typeface="游ゴシック" panose="020B0400000000000000" pitchFamily="50" charset="-128"/>
                        </a:rPr>
                        <a:t>5</a:t>
                      </a:r>
                      <a:r>
                        <a:rPr lang="ja-JP" sz="2400" b="1" kern="100" dirty="0">
                          <a:effectLst/>
                          <a:latin typeface="游ゴシック" panose="020B0400000000000000" pitchFamily="50" charset="-128"/>
                          <a:ea typeface="游ゴシック" panose="020B0400000000000000" pitchFamily="50" charset="-128"/>
                        </a:rPr>
                        <a:t>年</a:t>
                      </a:r>
                      <a:r>
                        <a:rPr lang="en-US" sz="2400" b="1" kern="100" dirty="0">
                          <a:effectLst/>
                          <a:latin typeface="游ゴシック" panose="020B0400000000000000" pitchFamily="50" charset="-128"/>
                          <a:ea typeface="游ゴシック" panose="020B0400000000000000" pitchFamily="50" charset="-128"/>
                        </a:rPr>
                        <a:t>5</a:t>
                      </a:r>
                      <a:r>
                        <a:rPr lang="ja-JP" sz="2400" b="1" kern="100" dirty="0">
                          <a:effectLst/>
                          <a:latin typeface="游ゴシック" panose="020B0400000000000000" pitchFamily="50" charset="-128"/>
                          <a:ea typeface="游ゴシック" panose="020B0400000000000000" pitchFamily="50" charset="-128"/>
                        </a:rPr>
                        <a:t>月～</a:t>
                      </a:r>
                      <a:r>
                        <a:rPr lang="en-US" sz="2400" b="1" kern="100" dirty="0">
                          <a:effectLst/>
                          <a:latin typeface="游ゴシック" panose="020B0400000000000000" pitchFamily="50" charset="-128"/>
                          <a:ea typeface="游ゴシック" panose="020B0400000000000000" pitchFamily="50" charset="-128"/>
                        </a:rPr>
                        <a:t>7</a:t>
                      </a:r>
                      <a:r>
                        <a:rPr lang="ja-JP" sz="2400" b="1" kern="100" dirty="0">
                          <a:effectLst/>
                          <a:latin typeface="游ゴシック" panose="020B0400000000000000" pitchFamily="50" charset="-128"/>
                          <a:ea typeface="游ゴシック" panose="020B0400000000000000" pitchFamily="50" charset="-128"/>
                        </a:rPr>
                        <a:t>月</a:t>
                      </a:r>
                      <a:r>
                        <a:rPr lang="en-US" sz="2400" b="1" kern="100" dirty="0">
                          <a:effectLst/>
                          <a:latin typeface="游ゴシック" panose="020B0400000000000000" pitchFamily="50" charset="-128"/>
                          <a:ea typeface="游ゴシック" panose="020B0400000000000000" pitchFamily="50" charset="-128"/>
                        </a:rPr>
                        <a:t> </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tc>
                <a:extLst>
                  <a:ext uri="{0D108BD9-81ED-4DB2-BD59-A6C34878D82A}">
                    <a16:rowId xmlns:a16="http://schemas.microsoft.com/office/drawing/2014/main" val="10009"/>
                  </a:ext>
                </a:extLst>
              </a:tr>
              <a:tr h="839405">
                <a:tc>
                  <a:txBody>
                    <a:bodyPr/>
                    <a:lstStyle/>
                    <a:p>
                      <a:pPr algn="just">
                        <a:spcAft>
                          <a:spcPts val="0"/>
                        </a:spcAft>
                      </a:pPr>
                      <a:r>
                        <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rPr>
                        <a:t>実施結果概要の公表（予定）</a:t>
                      </a:r>
                      <a:endParaRPr lang="ja-JP" sz="2400" b="1" kern="100" dirty="0">
                        <a:solidFill>
                          <a:schemeClr val="tx1">
                            <a:lumMod val="85000"/>
                            <a:lumOff val="1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solidFill>
                      <a:srgbClr val="B6CAD5">
                        <a:alpha val="80000"/>
                      </a:srgbClr>
                    </a:solidFill>
                  </a:tcPr>
                </a:tc>
                <a:tc>
                  <a:txBody>
                    <a:bodyPr/>
                    <a:lstStyle/>
                    <a:p>
                      <a:pPr algn="just">
                        <a:spcAft>
                          <a:spcPts val="0"/>
                        </a:spcAft>
                      </a:pPr>
                      <a:r>
                        <a:rPr lang="ja-JP" sz="2400" b="1" kern="100" dirty="0">
                          <a:effectLst/>
                          <a:latin typeface="游ゴシック" panose="020B0400000000000000" pitchFamily="50" charset="-128"/>
                          <a:ea typeface="游ゴシック" panose="020B0400000000000000" pitchFamily="50" charset="-128"/>
                        </a:rPr>
                        <a:t>令和</a:t>
                      </a:r>
                      <a:r>
                        <a:rPr lang="en-US" sz="2400" b="1" kern="100" dirty="0">
                          <a:effectLst/>
                          <a:latin typeface="游ゴシック" panose="020B0400000000000000" pitchFamily="50" charset="-128"/>
                          <a:ea typeface="游ゴシック" panose="020B0400000000000000" pitchFamily="50" charset="-128"/>
                        </a:rPr>
                        <a:t>5</a:t>
                      </a:r>
                      <a:r>
                        <a:rPr lang="ja-JP" sz="2400" b="1" kern="100" dirty="0">
                          <a:effectLst/>
                          <a:latin typeface="游ゴシック" panose="020B0400000000000000" pitchFamily="50" charset="-128"/>
                          <a:ea typeface="游ゴシック" panose="020B0400000000000000" pitchFamily="50" charset="-128"/>
                        </a:rPr>
                        <a:t>年</a:t>
                      </a:r>
                      <a:r>
                        <a:rPr lang="en-US" sz="2400" b="1" kern="100" dirty="0">
                          <a:effectLst/>
                          <a:latin typeface="游ゴシック" panose="020B0400000000000000" pitchFamily="50" charset="-128"/>
                          <a:ea typeface="游ゴシック" panose="020B0400000000000000" pitchFamily="50" charset="-128"/>
                        </a:rPr>
                        <a:t>7</a:t>
                      </a:r>
                      <a:r>
                        <a:rPr lang="ja-JP" sz="2400" b="1" kern="100" dirty="0">
                          <a:effectLst/>
                          <a:latin typeface="游ゴシック" panose="020B0400000000000000" pitchFamily="50" charset="-128"/>
                          <a:ea typeface="游ゴシック" panose="020B0400000000000000" pitchFamily="50" charset="-128"/>
                        </a:rPr>
                        <a:t>月</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68580" marT="0" marB="0" anchor="ctr"/>
                </a:tc>
                <a:extLst>
                  <a:ext uri="{0D108BD9-81ED-4DB2-BD59-A6C34878D82A}">
                    <a16:rowId xmlns:a16="http://schemas.microsoft.com/office/drawing/2014/main" val="10010"/>
                  </a:ext>
                </a:extLst>
              </a:tr>
            </a:tbl>
          </a:graphicData>
        </a:graphic>
      </p:graphicFrame>
      <p:sp>
        <p:nvSpPr>
          <p:cNvPr id="2" name="テキスト ボックス 1"/>
          <p:cNvSpPr txBox="1"/>
          <p:nvPr/>
        </p:nvSpPr>
        <p:spPr>
          <a:xfrm>
            <a:off x="699944" y="9524278"/>
            <a:ext cx="13736779" cy="646331"/>
          </a:xfrm>
          <a:prstGeom prst="rect">
            <a:avLst/>
          </a:prstGeom>
          <a:noFill/>
        </p:spPr>
        <p:txBody>
          <a:bodyPr wrap="square" rtlCol="0">
            <a:spAutoFit/>
          </a:bodyPr>
          <a:lstStyle/>
          <a:p>
            <a:pPr algn="r"/>
            <a:r>
              <a:rPr lang="ja-JP" altLang="ja-JP" sz="1800" dirty="0">
                <a:latin typeface="游ゴシック" panose="020B0400000000000000" pitchFamily="50" charset="-128"/>
                <a:ea typeface="游ゴシック" panose="020B0400000000000000" pitchFamily="50" charset="-128"/>
              </a:rPr>
              <a:t>※スケジュールは現時点のものであり、社会情勢や本サウンディング参加申込数などを考慮し、変更される場合があります。</a:t>
            </a:r>
          </a:p>
          <a:p>
            <a:pPr algn="r"/>
            <a:endParaRPr kumimoji="1" lang="ja-JP" altLang="en-US" sz="1800" dirty="0">
              <a:latin typeface="游ゴシック" panose="020B0400000000000000" pitchFamily="50" charset="-128"/>
              <a:ea typeface="游ゴシック" panose="020B0400000000000000" pitchFamily="50" charset="-128"/>
            </a:endParaRPr>
          </a:p>
        </p:txBody>
      </p:sp>
      <p:sp>
        <p:nvSpPr>
          <p:cNvPr id="7"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スケジュール</a:t>
            </a:r>
          </a:p>
        </p:txBody>
      </p:sp>
      <p:sp>
        <p:nvSpPr>
          <p:cNvPr id="9" name="正方形/長方形 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Tree>
    <p:extLst>
      <p:ext uri="{BB962C8B-B14F-4D97-AF65-F5344CB8AC3E}">
        <p14:creationId xmlns:p14="http://schemas.microsoft.com/office/powerpoint/2010/main" val="2384432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AF8E12BC-F924-5F4E-B784-1AA462780521}" type="slidenum">
              <a:rPr lang="ja-JP" altLang="en-US" smtClean="0"/>
              <a:pPr/>
              <a:t>8</a:t>
            </a:fld>
            <a:endParaRPr lang="ja-JP" altLang="en-US" dirty="0"/>
          </a:p>
        </p:txBody>
      </p:sp>
      <p:sp>
        <p:nvSpPr>
          <p:cNvPr id="13" name="タイトル 1"/>
          <p:cNvSpPr txBox="1">
            <a:spLocks/>
          </p:cNvSpPr>
          <p:nvPr/>
        </p:nvSpPr>
        <p:spPr>
          <a:xfrm>
            <a:off x="8851900" y="323028"/>
            <a:ext cx="5584824" cy="184561"/>
          </a:xfrm>
          <a:prstGeom prst="rect">
            <a:avLst/>
          </a:prstGeom>
        </p:spPr>
        <p:txBody>
          <a:bodyPr vert="horz" wrap="none" lIns="0" tIns="0" rIns="0" bIns="0" rtlCol="0" anchor="t" anchorCtr="0">
            <a:normAutofit/>
          </a:bodyPr>
          <a:lstStyle>
            <a:lvl1pPr algn="l" defTabSz="657959" rtl="0" eaLnBrk="1" latinLnBrk="0" hangingPunct="1">
              <a:spcBef>
                <a:spcPct val="0"/>
              </a:spcBef>
              <a:buNone/>
              <a:defRPr kumimoji="1" sz="1600" b="0" i="0" kern="1200" spc="360" baseline="0">
                <a:solidFill>
                  <a:schemeClr val="tx1"/>
                </a:solidFill>
                <a:latin typeface="+mj-ea"/>
                <a:ea typeface="+mj-ea"/>
                <a:cs typeface="Century Gothic レギュラー" charset="0"/>
              </a:defRPr>
            </a:lvl1pPr>
          </a:lstStyle>
          <a:p>
            <a:pPr algn="r"/>
            <a:r>
              <a:rPr lang="ja-JP" altLang="en-US" sz="900" dirty="0">
                <a:latin typeface="游ゴシック" panose="020B0400000000000000" pitchFamily="50" charset="-128"/>
                <a:ea typeface="游ゴシック" panose="020B0400000000000000" pitchFamily="50" charset="-128"/>
              </a:rPr>
              <a:t>夢洲第２期区域の</a:t>
            </a:r>
            <a:r>
              <a:rPr lang="ja-JP" altLang="en-US" sz="900" dirty="0" smtClean="0">
                <a:latin typeface="游ゴシック" panose="020B0400000000000000" pitchFamily="50" charset="-128"/>
                <a:ea typeface="游ゴシック" panose="020B0400000000000000" pitchFamily="50" charset="-128"/>
              </a:rPr>
              <a:t>まちづくりに</a:t>
            </a:r>
            <a:r>
              <a:rPr lang="ja-JP" altLang="en-US" sz="900" dirty="0">
                <a:latin typeface="游ゴシック" panose="020B0400000000000000" pitchFamily="50" charset="-128"/>
                <a:ea typeface="游ゴシック" panose="020B0400000000000000" pitchFamily="50" charset="-128"/>
              </a:rPr>
              <a:t>向けたサウンディング型市場調査</a:t>
            </a:r>
          </a:p>
        </p:txBody>
      </p:sp>
      <p:graphicFrame>
        <p:nvGraphicFramePr>
          <p:cNvPr id="5" name="表 4"/>
          <p:cNvGraphicFramePr>
            <a:graphicFrameLocks noGrp="1"/>
          </p:cNvGraphicFramePr>
          <p:nvPr>
            <p:extLst>
              <p:ext uri="{D42A27DB-BD31-4B8C-83A1-F6EECF244321}">
                <p14:modId xmlns:p14="http://schemas.microsoft.com/office/powerpoint/2010/main" val="2551742902"/>
              </p:ext>
            </p:extLst>
          </p:nvPr>
        </p:nvGraphicFramePr>
        <p:xfrm>
          <a:off x="682623" y="2556000"/>
          <a:ext cx="13754100" cy="7560000"/>
        </p:xfrm>
        <a:graphic>
          <a:graphicData uri="http://schemas.openxmlformats.org/drawingml/2006/table">
            <a:tbl>
              <a:tblPr firstRow="1" firstCol="1" bandRow="1">
                <a:tableStyleId>{5940675A-B579-460E-94D1-54222C63F5DA}</a:tableStyleId>
              </a:tblPr>
              <a:tblGrid>
                <a:gridCol w="593727">
                  <a:extLst>
                    <a:ext uri="{9D8B030D-6E8A-4147-A177-3AD203B41FA5}">
                      <a16:colId xmlns:a16="http://schemas.microsoft.com/office/drawing/2014/main" val="20000"/>
                    </a:ext>
                  </a:extLst>
                </a:gridCol>
                <a:gridCol w="2134507">
                  <a:extLst>
                    <a:ext uri="{9D8B030D-6E8A-4147-A177-3AD203B41FA5}">
                      <a16:colId xmlns:a16="http://schemas.microsoft.com/office/drawing/2014/main" val="20001"/>
                    </a:ext>
                  </a:extLst>
                </a:gridCol>
                <a:gridCol w="11025866">
                  <a:extLst>
                    <a:ext uri="{9D8B030D-6E8A-4147-A177-3AD203B41FA5}">
                      <a16:colId xmlns:a16="http://schemas.microsoft.com/office/drawing/2014/main" val="20002"/>
                    </a:ext>
                  </a:extLst>
                </a:gridCol>
              </a:tblGrid>
              <a:tr h="440388">
                <a:tc gridSpan="2">
                  <a:txBody>
                    <a:bodyPr/>
                    <a:lstStyle/>
                    <a:p>
                      <a:pPr algn="just">
                        <a:spcAft>
                          <a:spcPts val="0"/>
                        </a:spcAft>
                      </a:pP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項目</a:t>
                      </a:r>
                      <a:endParaRPr lang="ja-JP" sz="20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174882" marT="0" marB="0" anchor="ctr">
                    <a:solidFill>
                      <a:srgbClr val="B6CAD5"/>
                    </a:solidFill>
                  </a:tcPr>
                </a:tc>
                <a:tc hMerge="1">
                  <a:txBody>
                    <a:bodyPr/>
                    <a:lstStyle/>
                    <a:p>
                      <a:pPr algn="just">
                        <a:spcAft>
                          <a:spcPts val="0"/>
                        </a:spcAft>
                      </a:pPr>
                      <a:endParaRPr lang="ja-JP" sz="1800" kern="100" dirty="0">
                        <a:effectLst/>
                        <a:latin typeface="+mj-ea"/>
                        <a:ea typeface="+mj-ea"/>
                        <a:cs typeface="Times New Roman" panose="02020603050405020304" pitchFamily="18" charset="0"/>
                      </a:endParaRPr>
                    </a:p>
                  </a:txBody>
                  <a:tcPr marL="180000" marR="174882" marT="0" marB="0" anchor="ctr">
                    <a:solidFill>
                      <a:schemeClr val="bg1">
                        <a:lumMod val="95000"/>
                      </a:schemeClr>
                    </a:solidFill>
                  </a:tcPr>
                </a:tc>
                <a:tc>
                  <a:txBody>
                    <a:bodyPr/>
                    <a:lstStyle/>
                    <a:p>
                      <a:pPr algn="just">
                        <a:spcAft>
                          <a:spcPts val="0"/>
                        </a:spcAft>
                      </a:pP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主な内容</a:t>
                      </a:r>
                      <a:endParaRPr lang="ja-JP" sz="20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180000" marR="180000" marT="0" marB="0" anchor="ctr">
                    <a:solidFill>
                      <a:srgbClr val="B6CAD5"/>
                    </a:solidFill>
                  </a:tcPr>
                </a:tc>
                <a:extLst>
                  <a:ext uri="{0D108BD9-81ED-4DB2-BD59-A6C34878D82A}">
                    <a16:rowId xmlns:a16="http://schemas.microsoft.com/office/drawing/2014/main" val="10000"/>
                  </a:ext>
                </a:extLst>
              </a:tr>
              <a:tr h="2018448">
                <a:tc>
                  <a:txBody>
                    <a:bodyPr/>
                    <a:lstStyle/>
                    <a:p>
                      <a:pPr algn="ctr">
                        <a:spcAft>
                          <a:spcPts val="0"/>
                        </a:spcAft>
                      </a:pPr>
                      <a:r>
                        <a:rPr lang="en-US"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solidFill>
                      <a:srgbClr val="B6CAD5">
                        <a:alpha val="60000"/>
                      </a:srgbClr>
                    </a:solidFill>
                  </a:tcPr>
                </a:tc>
                <a:tc>
                  <a:txBody>
                    <a:bodyPr/>
                    <a:lstStyle/>
                    <a:p>
                      <a:pPr marL="216000" marR="140335" indent="-457200" algn="just" defTabSz="657959" rtl="0" eaLnBrk="1" latinLnBrk="0" hangingPunct="1">
                        <a:spcAft>
                          <a:spcPts val="0"/>
                        </a:spcAft>
                      </a:pPr>
                      <a:r>
                        <a:rPr kumimoji="1" lang="ja-JP" altLang="ja-JP"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全体計画</a:t>
                      </a:r>
                      <a:endParaRPr kumimoji="1" lang="ja-JP"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solidFill>
                      <a:srgbClr val="B6CAD5">
                        <a:alpha val="60000"/>
                      </a:srgbClr>
                    </a:solidFill>
                  </a:tcPr>
                </a:tc>
                <a:tc>
                  <a:txBody>
                    <a:bodyPr/>
                    <a:lstStyle/>
                    <a:p>
                      <a:pPr marL="216000" marR="140335" indent="-457200"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・開発コンセプト</a:t>
                      </a:r>
                    </a:p>
                    <a:p>
                      <a:pPr marL="216000" marR="140335" indent="-457200"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・土地利用方針</a:t>
                      </a:r>
                      <a:endParaRPr lang="en-US" altLang="ja-JP" sz="24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216000" marR="140335" indent="-457200" algn="just">
                        <a:spcAft>
                          <a:spcPts val="0"/>
                        </a:spcAft>
                      </a:pPr>
                      <a:r>
                        <a:rPr lang="ja-JP" altLang="en-US" sz="1800" kern="100" dirty="0">
                          <a:effectLst/>
                          <a:latin typeface="游ゴシック" panose="020B0400000000000000" pitchFamily="50" charset="-128"/>
                          <a:ea typeface="游ゴシック" panose="020B0400000000000000" pitchFamily="50" charset="-128"/>
                          <a:cs typeface="Times New Roman" panose="02020603050405020304" pitchFamily="18" charset="0"/>
                        </a:rPr>
                        <a:t>　（エンタメ・レクリエーションエリア、産業ビジネスエリア等のゾーニングは、自由な提案が可能）</a:t>
                      </a:r>
                    </a:p>
                    <a:p>
                      <a:pPr marL="216000" marR="140335" indent="-457200"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・全体配置計画</a:t>
                      </a:r>
                    </a:p>
                    <a:p>
                      <a:pPr marL="216000" marR="140335" indent="-457200"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・空間形成の考え方</a:t>
                      </a: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（都市景観デザイン、みどりの提案）</a:t>
                      </a:r>
                    </a:p>
                  </a:txBody>
                  <a:tcPr marL="68580" marR="68580" marT="0" marB="0" anchor="ctr"/>
                </a:tc>
                <a:extLst>
                  <a:ext uri="{0D108BD9-81ED-4DB2-BD59-A6C34878D82A}">
                    <a16:rowId xmlns:a16="http://schemas.microsoft.com/office/drawing/2014/main" val="10001"/>
                  </a:ext>
                </a:extLst>
              </a:tr>
              <a:tr h="623884">
                <a:tc>
                  <a:txBody>
                    <a:bodyPr/>
                    <a:lstStyle/>
                    <a:p>
                      <a:pPr algn="ctr">
                        <a:spcAft>
                          <a:spcPts val="0"/>
                        </a:spcAft>
                      </a:pPr>
                      <a:r>
                        <a:rPr lang="en-US"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2</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solidFill>
                      <a:srgbClr val="B6CAD5">
                        <a:alpha val="60000"/>
                      </a:srgbClr>
                    </a:solidFill>
                  </a:tcPr>
                </a:tc>
                <a:tc>
                  <a:txBody>
                    <a:bodyPr/>
                    <a:lstStyle/>
                    <a:p>
                      <a:pPr marL="216000" marR="140335" indent="-457200" algn="just" defTabSz="657959" rtl="0" eaLnBrk="1" latinLnBrk="0" hangingPunct="1">
                        <a:spcAft>
                          <a:spcPts val="0"/>
                        </a:spcAft>
                      </a:pPr>
                      <a:r>
                        <a:rPr kumimoji="1" lang="ja-JP"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開発予定区域</a:t>
                      </a:r>
                    </a:p>
                  </a:txBody>
                  <a:tcPr marL="68580" marR="68580" marT="0" marB="0" anchor="ctr">
                    <a:solidFill>
                      <a:srgbClr val="B6CAD5">
                        <a:alpha val="60000"/>
                      </a:srgbClr>
                    </a:solidFill>
                  </a:tcPr>
                </a:tc>
                <a:tc>
                  <a:txBody>
                    <a:bodyPr/>
                    <a:lstStyle/>
                    <a:p>
                      <a:pPr marL="216000" marR="140335" indent="-457200" algn="just" defTabSz="657959" rtl="0" eaLnBrk="1" latinLnBrk="0" hangingPunct="1">
                        <a:spcAft>
                          <a:spcPts val="0"/>
                        </a:spcAft>
                      </a:pPr>
                      <a:r>
                        <a:rPr kumimoji="1" lang="ja-JP"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・想定する事業区域</a:t>
                      </a:r>
                      <a:r>
                        <a:rPr kumimoji="1" lang="ja-JP" sz="2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（敷地分割や一部の提案も可能）</a:t>
                      </a:r>
                    </a:p>
                  </a:txBody>
                  <a:tcPr marL="68580" marR="68580" marT="0" marB="0" anchor="ctr"/>
                </a:tc>
                <a:extLst>
                  <a:ext uri="{0D108BD9-81ED-4DB2-BD59-A6C34878D82A}">
                    <a16:rowId xmlns:a16="http://schemas.microsoft.com/office/drawing/2014/main" val="10002"/>
                  </a:ext>
                </a:extLst>
              </a:tr>
              <a:tr h="1321164">
                <a:tc>
                  <a:txBody>
                    <a:bodyPr/>
                    <a:lstStyle/>
                    <a:p>
                      <a:pPr algn="ctr">
                        <a:spcAft>
                          <a:spcPts val="0"/>
                        </a:spcAft>
                      </a:pPr>
                      <a:r>
                        <a:rPr lang="en-US" alt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3</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solidFill>
                      <a:srgbClr val="B6CAD5">
                        <a:alpha val="60000"/>
                      </a:srgbClr>
                    </a:solidFill>
                  </a:tcPr>
                </a:tc>
                <a:tc>
                  <a:txBody>
                    <a:bodyPr/>
                    <a:lstStyle/>
                    <a:p>
                      <a:pPr marR="140335" algn="just">
                        <a:spcAft>
                          <a:spcPts val="0"/>
                        </a:spcAft>
                      </a:pPr>
                      <a:r>
                        <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施設計画</a:t>
                      </a:r>
                    </a:p>
                  </a:txBody>
                  <a:tcPr marL="68580" marR="68580" marT="0" marB="0" anchor="ctr">
                    <a:solidFill>
                      <a:srgbClr val="B6CAD5">
                        <a:alpha val="60000"/>
                      </a:srgbClr>
                    </a:solidFill>
                  </a:tcPr>
                </a:tc>
                <a:tc>
                  <a:txBody>
                    <a:bodyPr/>
                    <a:lstStyle/>
                    <a:p>
                      <a:pPr marL="216000" marR="140335" indent="-457200" algn="just" defTabSz="657959" rtl="0" eaLnBrk="1" latinLnBrk="0" hangingPunct="1">
                        <a:spcAft>
                          <a:spcPts val="0"/>
                        </a:spcAft>
                      </a:pPr>
                      <a:r>
                        <a:rPr lang="ja-JP" altLang="ja-JP"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kumimoji="1" lang="ja-JP" altLang="ja-JP"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各施設のコンセプト</a:t>
                      </a:r>
                    </a:p>
                    <a:p>
                      <a:pPr marL="216000" marR="140335" indent="-457200" algn="just" defTabSz="657959" rtl="0" eaLnBrk="1" latinLnBrk="0" hangingPunct="1">
                        <a:spcAft>
                          <a:spcPts val="0"/>
                        </a:spcAft>
                      </a:pPr>
                      <a:r>
                        <a:rPr kumimoji="1" lang="ja-JP" altLang="ja-JP"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・各施設の規模・機能</a:t>
                      </a:r>
                      <a:r>
                        <a:rPr kumimoji="1" lang="ja-JP" altLang="ja-JP" sz="2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（建物高さや基礎構造含む）</a:t>
                      </a:r>
                    </a:p>
                    <a:p>
                      <a:pPr marL="216000" marR="140335" indent="-457200" algn="just" defTabSz="657959" rtl="0" eaLnBrk="1" latinLnBrk="0" hangingPunct="1">
                        <a:spcAft>
                          <a:spcPts val="0"/>
                        </a:spcAft>
                      </a:pPr>
                      <a:r>
                        <a:rPr kumimoji="1" lang="ja-JP" altLang="ja-JP"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・駅上空空間の利活用</a:t>
                      </a:r>
                      <a:r>
                        <a:rPr kumimoji="1" lang="ja-JP" altLang="ja-JP" sz="2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（地下鉄駅の敷地も含めた建物提案が可能）</a:t>
                      </a:r>
                      <a:endParaRPr kumimoji="1" lang="ja-JP" sz="2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917476">
                <a:tc>
                  <a:txBody>
                    <a:bodyPr/>
                    <a:lstStyle/>
                    <a:p>
                      <a:pPr algn="ctr">
                        <a:spcAft>
                          <a:spcPts val="0"/>
                        </a:spcAft>
                      </a:pPr>
                      <a:r>
                        <a:rPr lang="en-US" alt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4</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solidFill>
                      <a:srgbClr val="B6CAD5">
                        <a:alpha val="60000"/>
                      </a:srgbClr>
                    </a:solidFill>
                  </a:tcPr>
                </a:tc>
                <a:tc>
                  <a:txBody>
                    <a:bodyPr/>
                    <a:lstStyle/>
                    <a:p>
                      <a:pPr marL="0" marR="140335" algn="just" defTabSz="657959" rtl="0" eaLnBrk="1" latinLnBrk="0" hangingPunct="1">
                        <a:spcAft>
                          <a:spcPts val="0"/>
                        </a:spcAft>
                      </a:pPr>
                      <a:r>
                        <a:rPr kumimoji="1" lang="ja-JP" altLang="ja-JP"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開発想定者数</a:t>
                      </a:r>
                      <a:endParaRPr kumimoji="1" lang="ja-JP" sz="24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solidFill>
                      <a:srgbClr val="B6CAD5">
                        <a:alpha val="60000"/>
                      </a:srgbClr>
                    </a:solidFill>
                  </a:tcPr>
                </a:tc>
                <a:tc>
                  <a:txBody>
                    <a:bodyPr/>
                    <a:lstStyle/>
                    <a:p>
                      <a:pPr marL="216000" marR="140335" indent="-457200" algn="just" defTabSz="657959" rtl="0" eaLnBrk="1" latinLnBrk="0" hangingPunct="1">
                        <a:spcAft>
                          <a:spcPts val="0"/>
                        </a:spcAft>
                      </a:pPr>
                      <a:r>
                        <a:rPr kumimoji="1" lang="ja-JP" altLang="en-US"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kumimoji="1" lang="ja-JP" altLang="ja-JP"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来街者数、従業員数等</a:t>
                      </a:r>
                      <a:r>
                        <a:rPr kumimoji="1" lang="ja-JP" altLang="ja-JP" sz="2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（算定根拠含む。段階整備の場合は各段階での想定数）</a:t>
                      </a:r>
                      <a:endParaRPr kumimoji="1" lang="en-US" altLang="ja-JP" sz="2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216000" marR="140335" indent="-457200" algn="just" defTabSz="657959" rtl="0" eaLnBrk="1" latinLnBrk="0" hangingPunct="1">
                        <a:spcAft>
                          <a:spcPts val="0"/>
                        </a:spcAft>
                      </a:pPr>
                      <a:r>
                        <a:rPr kumimoji="1" lang="ja-JP" altLang="ja-JP" sz="24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・開発想定者数発生集中交通量</a:t>
                      </a:r>
                      <a:r>
                        <a:rPr kumimoji="1" lang="ja-JP" altLang="ja-JP" sz="2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（概数）</a:t>
                      </a:r>
                      <a:endParaRPr kumimoji="1" lang="ja-JP" sz="2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917476">
                <a:tc>
                  <a:txBody>
                    <a:bodyPr/>
                    <a:lstStyle/>
                    <a:p>
                      <a:pPr algn="ctr">
                        <a:spcAft>
                          <a:spcPts val="0"/>
                        </a:spcAft>
                      </a:pPr>
                      <a:r>
                        <a:rPr lang="en-US" alt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5</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solidFill>
                      <a:srgbClr val="B6CAD5">
                        <a:alpha val="60000"/>
                      </a:srgbClr>
                    </a:solidFill>
                  </a:tcPr>
                </a:tc>
                <a:tc>
                  <a:txBody>
                    <a:bodyPr/>
                    <a:lstStyle/>
                    <a:p>
                      <a:pPr algn="just">
                        <a:spcAft>
                          <a:spcPts val="0"/>
                        </a:spcAft>
                      </a:pPr>
                      <a:r>
                        <a:rPr lang="ja-JP" altLang="en-US"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都市計画</a:t>
                      </a:r>
                      <a:r>
                        <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等</a:t>
                      </a:r>
                    </a:p>
                  </a:txBody>
                  <a:tcPr marL="68580" marR="68580" marT="0" marB="0" anchor="ctr">
                    <a:solidFill>
                      <a:srgbClr val="B6CAD5">
                        <a:alpha val="60000"/>
                      </a:srgbClr>
                    </a:solidFill>
                  </a:tcPr>
                </a:tc>
                <a:tc>
                  <a:txBody>
                    <a:bodyPr/>
                    <a:lstStyle/>
                    <a:p>
                      <a:pPr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・都市計画</a:t>
                      </a: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（地区計画等含む）</a:t>
                      </a: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の必要性</a:t>
                      </a:r>
                    </a:p>
                    <a:p>
                      <a:pPr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・大阪港港湾計画にかかる土地利用区分</a:t>
                      </a:r>
                    </a:p>
                  </a:txBody>
                  <a:tcPr marL="68580" marR="68580" marT="0" marB="0" anchor="ctr"/>
                </a:tc>
                <a:extLst>
                  <a:ext uri="{0D108BD9-81ED-4DB2-BD59-A6C34878D82A}">
                    <a16:rowId xmlns:a16="http://schemas.microsoft.com/office/drawing/2014/main" val="10005"/>
                  </a:ext>
                </a:extLst>
              </a:tr>
              <a:tr h="1321164">
                <a:tc>
                  <a:txBody>
                    <a:bodyPr/>
                    <a:lstStyle/>
                    <a:p>
                      <a:pPr algn="ctr">
                        <a:spcAft>
                          <a:spcPts val="0"/>
                        </a:spcAft>
                      </a:pPr>
                      <a:r>
                        <a:rPr lang="ja-JP" altLang="en-US"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６</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solidFill>
                      <a:srgbClr val="B6CAD5">
                        <a:alpha val="60000"/>
                      </a:srgbClr>
                    </a:solidFill>
                  </a:tcPr>
                </a:tc>
                <a:tc>
                  <a:txBody>
                    <a:bodyPr/>
                    <a:lstStyle/>
                    <a:p>
                      <a:pPr algn="just">
                        <a:spcAft>
                          <a:spcPts val="0"/>
                        </a:spcAft>
                      </a:pPr>
                      <a:r>
                        <a:rPr lang="ja-JP" altLang="en-US" sz="24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基盤整備</a:t>
                      </a:r>
                      <a:endParaRPr lang="ja-JP" sz="24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solidFill>
                      <a:srgbClr val="B6CAD5">
                        <a:alpha val="60000"/>
                      </a:srgbClr>
                    </a:solidFill>
                  </a:tcPr>
                </a:tc>
                <a:tc>
                  <a:txBody>
                    <a:bodyPr/>
                    <a:lstStyle/>
                    <a:p>
                      <a:pPr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・夢洲第</a:t>
                      </a:r>
                      <a:r>
                        <a:rPr lang="en-US" altLang="ja-JP"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期区域と整合する観光外周道路形状</a:t>
                      </a: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（グレードアップ整備等含む）</a:t>
                      </a:r>
                    </a:p>
                    <a:p>
                      <a:pPr marL="252000" indent="-457200"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・想定される上下水道、電気、ガス等の必要量</a:t>
                      </a:r>
                      <a:endParaRPr lang="en-US" altLang="ja-JP" sz="24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252000" indent="-457200" algn="just">
                        <a:spcAft>
                          <a:spcPts val="0"/>
                        </a:spcAft>
                      </a:pPr>
                      <a:r>
                        <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2000" kern="100" dirty="0">
                          <a:effectLst/>
                          <a:latin typeface="游ゴシック" panose="020B0400000000000000" pitchFamily="50" charset="-128"/>
                          <a:ea typeface="游ゴシック" panose="020B0400000000000000" pitchFamily="50" charset="-128"/>
                          <a:cs typeface="Times New Roman" panose="02020603050405020304" pitchFamily="18" charset="0"/>
                        </a:rPr>
                        <a:t>（算定根拠含む。段階整備の場合は各段階での必要量）</a:t>
                      </a:r>
                      <a:endParaRPr lang="ja-JP" altLang="en-US" sz="24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
        <p:nvSpPr>
          <p:cNvPr id="2" name="テキスト ボックス 1"/>
          <p:cNvSpPr txBox="1"/>
          <p:nvPr/>
        </p:nvSpPr>
        <p:spPr>
          <a:xfrm>
            <a:off x="699945" y="2115866"/>
            <a:ext cx="3733800" cy="400110"/>
          </a:xfrm>
          <a:prstGeom prst="rect">
            <a:avLst/>
          </a:prstGeom>
          <a:noFill/>
        </p:spPr>
        <p:txBody>
          <a:bodyPr wrap="square" rtlCol="0">
            <a:spAutoFit/>
          </a:bodyPr>
          <a:lstStyle/>
          <a:p>
            <a:pPr lvl="0"/>
            <a:r>
              <a:rPr lang="ja-JP" altLang="ja-JP" sz="2000" b="1" dirty="0">
                <a:solidFill>
                  <a:prstClr val="black"/>
                </a:solidFill>
                <a:latin typeface="游ゴシック" panose="020B0400000000000000" pitchFamily="50" charset="-128"/>
                <a:ea typeface="游ゴシック" panose="020B0400000000000000" pitchFamily="50" charset="-128"/>
              </a:rPr>
              <a:t>サウンディング</a:t>
            </a:r>
            <a:r>
              <a:rPr lang="ja-JP" altLang="en-US" sz="2000" b="1" dirty="0">
                <a:solidFill>
                  <a:prstClr val="black"/>
                </a:solidFill>
                <a:latin typeface="游ゴシック" panose="020B0400000000000000" pitchFamily="50" charset="-128"/>
                <a:ea typeface="游ゴシック" panose="020B0400000000000000" pitchFamily="50" charset="-128"/>
              </a:rPr>
              <a:t>項目</a:t>
            </a:r>
            <a:endParaRPr lang="ja-JP" altLang="ja-JP" sz="2000" b="1" dirty="0">
              <a:solidFill>
                <a:prstClr val="black"/>
              </a:solidFill>
              <a:latin typeface="游ゴシック" panose="020B0400000000000000" pitchFamily="50" charset="-128"/>
              <a:ea typeface="游ゴシック" panose="020B0400000000000000" pitchFamily="50" charset="-128"/>
            </a:endParaRPr>
          </a:p>
        </p:txBody>
      </p:sp>
      <p:sp>
        <p:nvSpPr>
          <p:cNvPr id="7" name="タイトル 1"/>
          <p:cNvSpPr txBox="1">
            <a:spLocks/>
          </p:cNvSpPr>
          <p:nvPr/>
        </p:nvSpPr>
        <p:spPr>
          <a:xfrm>
            <a:off x="910447" y="1303063"/>
            <a:ext cx="4080653" cy="421536"/>
          </a:xfrm>
          <a:prstGeom prst="rect">
            <a:avLst/>
          </a:prstGeom>
        </p:spPr>
        <p:txBody>
          <a:bodyPr vert="horz" wrap="none" lIns="0" tIns="0" rIns="0" bIns="0" rtlCol="0" anchor="t" anchorCtr="0">
            <a:noAutofit/>
          </a:bodyPr>
          <a:lstStyle>
            <a:lvl1pPr algn="l" defTabSz="657959" rtl="0" eaLnBrk="1" latinLnBrk="0" hangingPunct="1">
              <a:spcBef>
                <a:spcPct val="0"/>
              </a:spcBef>
              <a:buNone/>
              <a:defRPr kumimoji="1" sz="2000" b="1" i="0" kern="1200" spc="360" baseline="0">
                <a:solidFill>
                  <a:schemeClr val="tx1"/>
                </a:solidFill>
                <a:latin typeface="+mj-ea"/>
                <a:ea typeface="+mj-ea"/>
                <a:cs typeface="Century Gothic レギュラー" charset="0"/>
              </a:defRPr>
            </a:lvl1pPr>
          </a:lstStyle>
          <a:p>
            <a:r>
              <a:rPr lang="ja-JP" altLang="en-US" sz="2400" dirty="0">
                <a:solidFill>
                  <a:srgbClr val="B6CAD5"/>
                </a:solidFill>
                <a:latin typeface="游ゴシック" panose="020B0400000000000000" pitchFamily="50" charset="-128"/>
                <a:ea typeface="游ゴシック" panose="020B0400000000000000" pitchFamily="50" charset="-128"/>
              </a:rPr>
              <a:t>■</a:t>
            </a:r>
            <a:r>
              <a:rPr lang="ja-JP" altLang="en-US" sz="2400" dirty="0">
                <a:latin typeface="游ゴシック" panose="020B0400000000000000" pitchFamily="50" charset="-128"/>
                <a:ea typeface="游ゴシック" panose="020B0400000000000000" pitchFamily="50" charset="-128"/>
              </a:rPr>
              <a:t>　サウンディングの内容</a:t>
            </a:r>
          </a:p>
        </p:txBody>
      </p:sp>
      <p:sp>
        <p:nvSpPr>
          <p:cNvPr id="9" name="正方形/長方形 8">
            <a:extLst>
              <a:ext uri="{FF2B5EF4-FFF2-40B4-BE49-F238E27FC236}">
                <a16:creationId xmlns:a16="http://schemas.microsoft.com/office/drawing/2014/main" id="{573B5ECB-0455-4E3D-B082-FFF6F8610093}"/>
              </a:ext>
            </a:extLst>
          </p:cNvPr>
          <p:cNvSpPr/>
          <p:nvPr/>
        </p:nvSpPr>
        <p:spPr>
          <a:xfrm>
            <a:off x="698599" y="1132913"/>
            <a:ext cx="13788000" cy="72000"/>
          </a:xfrm>
          <a:prstGeom prst="rect">
            <a:avLst/>
          </a:prstGeom>
          <a:solidFill>
            <a:srgbClr val="B6CA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385" b="1">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695646" y="579589"/>
            <a:ext cx="13772029" cy="465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游ゴシック" panose="020B0400000000000000" pitchFamily="50" charset="-128"/>
                <a:ea typeface="游ゴシック" panose="020B0400000000000000" pitchFamily="50" charset="-128"/>
              </a:rPr>
              <a:t>実施要領</a:t>
            </a:r>
          </a:p>
        </p:txBody>
      </p:sp>
    </p:spTree>
    <p:extLst>
      <p:ext uri="{BB962C8B-B14F-4D97-AF65-F5344CB8AC3E}">
        <p14:creationId xmlns:p14="http://schemas.microsoft.com/office/powerpoint/2010/main" val="3578760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スライド">
  <a:themeElements>
    <a:clrScheme name="NSフォーマット">
      <a:dk1>
        <a:sysClr val="windowText" lastClr="000000"/>
      </a:dk1>
      <a:lt1>
        <a:sysClr val="window" lastClr="FFFFFF"/>
      </a:lt1>
      <a:dk2>
        <a:srgbClr val="62B0E2"/>
      </a:dk2>
      <a:lt2>
        <a:srgbClr val="E7E6E6"/>
      </a:lt2>
      <a:accent1>
        <a:srgbClr val="238966"/>
      </a:accent1>
      <a:accent2>
        <a:srgbClr val="F7B515"/>
      </a:accent2>
      <a:accent3>
        <a:srgbClr val="2CA6E0"/>
      </a:accent3>
      <a:accent4>
        <a:srgbClr val="3271AD"/>
      </a:accent4>
      <a:accent5>
        <a:srgbClr val="E95541"/>
      </a:accent5>
      <a:accent6>
        <a:srgbClr val="D82531"/>
      </a:accent6>
      <a:hlink>
        <a:srgbClr val="0563C1"/>
      </a:hlink>
      <a:folHlink>
        <a:srgbClr val="954F72"/>
      </a:folHlink>
    </a:clrScheme>
    <a:fontScheme name="NIKKEN　GROUP">
      <a:majorFont>
        <a:latin typeface="Century Gothic"/>
        <a:ea typeface="メイリオ"/>
        <a:cs typeface=""/>
      </a:majorFont>
      <a:minorFont>
        <a:latin typeface="Georgia"/>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ikken_j" id="{262A646F-4DEB-A147-985E-80F3C80658E6}" vid="{3107D48C-0628-EB41-AAFE-C6D6F7B21556}"/>
    </a:ext>
  </a:extLst>
</a:theme>
</file>

<file path=ppt/theme/theme2.xml><?xml version="1.0" encoding="utf-8"?>
<a:theme xmlns:a="http://schemas.openxmlformats.org/drawingml/2006/main" name="ホワイト">
  <a:themeElements>
    <a:clrScheme name="NIKKEN　SEKKEI">
      <a:dk1>
        <a:srgbClr val="000000"/>
      </a:dk1>
      <a:lt1>
        <a:srgbClr val="FFFFFF"/>
      </a:lt1>
      <a:dk2>
        <a:srgbClr val="62B0E2"/>
      </a:dk2>
      <a:lt2>
        <a:srgbClr val="FFFFFF"/>
      </a:lt2>
      <a:accent1>
        <a:srgbClr val="62B0E2"/>
      </a:accent1>
      <a:accent2>
        <a:srgbClr val="238966"/>
      </a:accent2>
      <a:accent3>
        <a:srgbClr val="F7B515"/>
      </a:accent3>
      <a:accent4>
        <a:srgbClr val="3271AD"/>
      </a:accent4>
      <a:accent5>
        <a:srgbClr val="E95541"/>
      </a:accent5>
      <a:accent6>
        <a:srgbClr val="D82531"/>
      </a:accent6>
      <a:hlink>
        <a:srgbClr val="000000"/>
      </a:hlink>
      <a:folHlink>
        <a:srgbClr val="000000"/>
      </a:folHlink>
    </a:clrScheme>
    <a:fontScheme name="Nikken　Group">
      <a:majorFont>
        <a:latin typeface="Century Gothic"/>
        <a:ea typeface="メイリオ"/>
        <a:cs typeface=""/>
      </a:majorFont>
      <a:minorFont>
        <a:latin typeface="Georgia"/>
        <a:ea typeface="ＭＳ 明朝"/>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3843</Words>
  <Application>Microsoft Office PowerPoint</Application>
  <PresentationFormat>ユーザー設定</PresentationFormat>
  <Paragraphs>453</Paragraphs>
  <Slides>22</Slides>
  <Notes>22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22</vt:i4>
      </vt:variant>
    </vt:vector>
  </HeadingPairs>
  <TitlesOfParts>
    <vt:vector size="35" baseType="lpstr">
      <vt:lpstr>Century Gothic レギュラー</vt:lpstr>
      <vt:lpstr>Iskoola Pota</vt:lpstr>
      <vt:lpstr>Meiryo レギュラー</vt:lpstr>
      <vt:lpstr>ＭＳ Ｐゴシック</vt:lpstr>
      <vt:lpstr>ＭＳ 明朝</vt:lpstr>
      <vt:lpstr>メイリオ</vt:lpstr>
      <vt:lpstr>Yu Gothic</vt:lpstr>
      <vt:lpstr>Yu Gothic</vt:lpstr>
      <vt:lpstr>Arial</vt:lpstr>
      <vt:lpstr>Century Gothic</vt:lpstr>
      <vt:lpstr>Georgia</vt:lpstr>
      <vt:lpstr>Times New Roman</vt:lpstr>
      <vt:lpstr>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対象用地の概要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2017-06-30T01:48:05Z</cp:lastPrinted>
  <dcterms:created xsi:type="dcterms:W3CDTF">2017-07-31T01:49:26Z</dcterms:created>
  <dcterms:modified xsi:type="dcterms:W3CDTF">2023-04-21T01:10:55Z</dcterms:modified>
</cp:coreProperties>
</file>