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89" r:id="rId5"/>
    <p:sldId id="288" r:id="rId6"/>
  </p:sldIdLst>
  <p:sldSz cx="12801600" cy="9601200" type="A3"/>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7B1DDF3-C9F0-4B14-9BEA-96A92E223A95}">
          <p14:sldIdLst>
            <p14:sldId id="289"/>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54"/>
    <a:srgbClr val="BC8A00"/>
    <a:srgbClr val="A9A9A9"/>
    <a:srgbClr val="FFCCCC"/>
    <a:srgbClr val="FF9900"/>
    <a:srgbClr val="FF9999"/>
    <a:srgbClr val="CC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08" autoAdjust="0"/>
    <p:restoredTop sz="94434" autoAdjust="0"/>
  </p:normalViewPr>
  <p:slideViewPr>
    <p:cSldViewPr snapToGrid="0">
      <p:cViewPr varScale="1">
        <p:scale>
          <a:sx n="69" d="100"/>
          <a:sy n="69" d="100"/>
        </p:scale>
        <p:origin x="144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880102" cy="490353"/>
          </a:xfrm>
          <a:prstGeom prst="rect">
            <a:avLst/>
          </a:prstGeom>
        </p:spPr>
        <p:txBody>
          <a:bodyPr vert="horz" lIns="89633" tIns="44817" rIns="89633" bIns="44817" rtlCol="0"/>
          <a:lstStyle>
            <a:lvl1pPr algn="l">
              <a:defRPr sz="1300"/>
            </a:lvl1pPr>
          </a:lstStyle>
          <a:p>
            <a:endParaRPr kumimoji="1" lang="ja-JP" altLang="en-US"/>
          </a:p>
        </p:txBody>
      </p:sp>
      <p:sp>
        <p:nvSpPr>
          <p:cNvPr id="3" name="日付プレースホルダー 2"/>
          <p:cNvSpPr>
            <a:spLocks noGrp="1"/>
          </p:cNvSpPr>
          <p:nvPr>
            <p:ph type="dt" idx="1"/>
          </p:nvPr>
        </p:nvSpPr>
        <p:spPr>
          <a:xfrm>
            <a:off x="3765215" y="2"/>
            <a:ext cx="2880102" cy="490353"/>
          </a:xfrm>
          <a:prstGeom prst="rect">
            <a:avLst/>
          </a:prstGeom>
        </p:spPr>
        <p:txBody>
          <a:bodyPr vert="horz" lIns="89633" tIns="44817" rIns="89633" bIns="44817" rtlCol="0"/>
          <a:lstStyle>
            <a:lvl1pPr algn="r">
              <a:defRPr sz="1300"/>
            </a:lvl1pPr>
          </a:lstStyle>
          <a:p>
            <a:fld id="{344EED69-2B73-4711-BAD2-96323A7B690A}" type="datetimeFigureOut">
              <a:rPr kumimoji="1" lang="ja-JP" altLang="en-US" smtClean="0"/>
              <a:t>2024/2/21</a:t>
            </a:fld>
            <a:endParaRPr kumimoji="1" lang="ja-JP" altLang="en-US"/>
          </a:p>
        </p:txBody>
      </p:sp>
      <p:sp>
        <p:nvSpPr>
          <p:cNvPr id="4" name="スライド イメージ プレースホルダー 3"/>
          <p:cNvSpPr>
            <a:spLocks noGrp="1" noRot="1" noChangeAspect="1"/>
          </p:cNvSpPr>
          <p:nvPr>
            <p:ph type="sldImg" idx="2"/>
          </p:nvPr>
        </p:nvSpPr>
        <p:spPr>
          <a:xfrm>
            <a:off x="1123950" y="1222375"/>
            <a:ext cx="4398963" cy="3300413"/>
          </a:xfrm>
          <a:prstGeom prst="rect">
            <a:avLst/>
          </a:prstGeom>
          <a:noFill/>
          <a:ln w="12700">
            <a:solidFill>
              <a:prstClr val="black"/>
            </a:solidFill>
          </a:ln>
        </p:spPr>
        <p:txBody>
          <a:bodyPr vert="horz" lIns="89633" tIns="44817" rIns="89633" bIns="44817" rtlCol="0" anchor="ctr"/>
          <a:lstStyle/>
          <a:p>
            <a:endParaRPr lang="ja-JP" altLang="en-US"/>
          </a:p>
        </p:txBody>
      </p:sp>
      <p:sp>
        <p:nvSpPr>
          <p:cNvPr id="5" name="ノート プレースホルダー 4"/>
          <p:cNvSpPr>
            <a:spLocks noGrp="1"/>
          </p:cNvSpPr>
          <p:nvPr>
            <p:ph type="body" sz="quarter" idx="3"/>
          </p:nvPr>
        </p:nvSpPr>
        <p:spPr>
          <a:xfrm>
            <a:off x="665001" y="4705219"/>
            <a:ext cx="5316869" cy="3849436"/>
          </a:xfrm>
          <a:prstGeom prst="rect">
            <a:avLst/>
          </a:prstGeom>
        </p:spPr>
        <p:txBody>
          <a:bodyPr vert="horz" lIns="89633" tIns="44817" rIns="89633" bIns="448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287063"/>
            <a:ext cx="2880102" cy="490353"/>
          </a:xfrm>
          <a:prstGeom prst="rect">
            <a:avLst/>
          </a:prstGeom>
        </p:spPr>
        <p:txBody>
          <a:bodyPr vert="horz" lIns="89633" tIns="44817" rIns="89633" bIns="4481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765215" y="9287063"/>
            <a:ext cx="2880102" cy="490353"/>
          </a:xfrm>
          <a:prstGeom prst="rect">
            <a:avLst/>
          </a:prstGeom>
        </p:spPr>
        <p:txBody>
          <a:bodyPr vert="horz" lIns="89633" tIns="44817" rIns="89633" bIns="44817" rtlCol="0" anchor="b"/>
          <a:lstStyle>
            <a:lvl1pPr algn="r">
              <a:defRPr sz="1300"/>
            </a:lvl1pPr>
          </a:lstStyle>
          <a:p>
            <a:fld id="{94EBCCDD-40A2-4DC7-A1C2-6CE97EC9D6F5}" type="slidenum">
              <a:rPr kumimoji="1" lang="ja-JP" altLang="en-US" smtClean="0"/>
              <a:t>‹#›</a:t>
            </a:fld>
            <a:endParaRPr kumimoji="1" lang="ja-JP" altLang="en-US"/>
          </a:p>
        </p:txBody>
      </p:sp>
    </p:spTree>
    <p:extLst>
      <p:ext uri="{BB962C8B-B14F-4D97-AF65-F5344CB8AC3E}">
        <p14:creationId xmlns:p14="http://schemas.microsoft.com/office/powerpoint/2010/main" val="34441804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23950" y="1222375"/>
            <a:ext cx="4398963" cy="33004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4EBCCDD-40A2-4DC7-A1C2-6CE97EC9D6F5}" type="slidenum">
              <a:rPr kumimoji="1" lang="ja-JP" altLang="en-US" smtClean="0"/>
              <a:t>2</a:t>
            </a:fld>
            <a:endParaRPr kumimoji="1" lang="ja-JP" altLang="en-US"/>
          </a:p>
        </p:txBody>
      </p:sp>
    </p:spTree>
    <p:extLst>
      <p:ext uri="{BB962C8B-B14F-4D97-AF65-F5344CB8AC3E}">
        <p14:creationId xmlns:p14="http://schemas.microsoft.com/office/powerpoint/2010/main" val="385571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9"/>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4"/>
            <a:ext cx="9601200" cy="2318067"/>
          </a:xfrm>
        </p:spPr>
        <p:txBody>
          <a:bodyPr/>
          <a:lstStyle>
            <a:lvl1pPr marL="0" indent="0" algn="ctr">
              <a:buNone/>
              <a:defRPr sz="3360"/>
            </a:lvl1pPr>
            <a:lvl2pPr marL="640064" indent="0" algn="ctr">
              <a:buNone/>
              <a:defRPr sz="2800"/>
            </a:lvl2pPr>
            <a:lvl3pPr marL="1280128" indent="0" algn="ctr">
              <a:buNone/>
              <a:defRPr sz="2520"/>
            </a:lvl3pPr>
            <a:lvl4pPr marL="1920192" indent="0" algn="ctr">
              <a:buNone/>
              <a:defRPr sz="2240"/>
            </a:lvl4pPr>
            <a:lvl5pPr marL="2560256" indent="0" algn="ctr">
              <a:buNone/>
              <a:defRPr sz="2240"/>
            </a:lvl5pPr>
            <a:lvl6pPr marL="3200320" indent="0" algn="ctr">
              <a:buNone/>
              <a:defRPr sz="2240"/>
            </a:lvl6pPr>
            <a:lvl7pPr marL="3840384" indent="0" algn="ctr">
              <a:buNone/>
              <a:defRPr sz="2240"/>
            </a:lvl7pPr>
            <a:lvl8pPr marL="4480448" indent="0" algn="ctr">
              <a:buNone/>
              <a:defRPr sz="2240"/>
            </a:lvl8pPr>
            <a:lvl9pPr marL="5120512"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760ACAE-DC83-4A2D-B6F9-6302C641B2B9}" type="datetimeFigureOut">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512264-32DA-42F3-8303-62F3B516E448}" type="slidenum">
              <a:rPr kumimoji="1" lang="ja-JP" altLang="en-US" smtClean="0"/>
              <a:t>‹#›</a:t>
            </a:fld>
            <a:endParaRPr kumimoji="1" lang="ja-JP" altLang="en-US"/>
          </a:p>
        </p:txBody>
      </p:sp>
    </p:spTree>
    <p:extLst>
      <p:ext uri="{BB962C8B-B14F-4D97-AF65-F5344CB8AC3E}">
        <p14:creationId xmlns:p14="http://schemas.microsoft.com/office/powerpoint/2010/main" val="3244747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60ACAE-DC83-4A2D-B6F9-6302C641B2B9}" type="datetimeFigureOut">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512264-32DA-42F3-8303-62F3B516E448}" type="slidenum">
              <a:rPr kumimoji="1" lang="ja-JP" altLang="en-US" smtClean="0"/>
              <a:t>‹#›</a:t>
            </a:fld>
            <a:endParaRPr kumimoji="1" lang="ja-JP" altLang="en-US"/>
          </a:p>
        </p:txBody>
      </p:sp>
    </p:spTree>
    <p:extLst>
      <p:ext uri="{BB962C8B-B14F-4D97-AF65-F5344CB8AC3E}">
        <p14:creationId xmlns:p14="http://schemas.microsoft.com/office/powerpoint/2010/main" val="227294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60ACAE-DC83-4A2D-B6F9-6302C641B2B9}" type="datetimeFigureOut">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512264-32DA-42F3-8303-62F3B516E448}" type="slidenum">
              <a:rPr kumimoji="1" lang="ja-JP" altLang="en-US" smtClean="0"/>
              <a:t>‹#›</a:t>
            </a:fld>
            <a:endParaRPr kumimoji="1" lang="ja-JP" altLang="en-US"/>
          </a:p>
        </p:txBody>
      </p:sp>
    </p:spTree>
    <p:extLst>
      <p:ext uri="{BB962C8B-B14F-4D97-AF65-F5344CB8AC3E}">
        <p14:creationId xmlns:p14="http://schemas.microsoft.com/office/powerpoint/2010/main" val="142875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60ACAE-DC83-4A2D-B6F9-6302C641B2B9}" type="datetimeFigureOut">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512264-32DA-42F3-8303-62F3B516E448}" type="slidenum">
              <a:rPr kumimoji="1" lang="ja-JP" altLang="en-US" smtClean="0"/>
              <a:t>‹#›</a:t>
            </a:fld>
            <a:endParaRPr kumimoji="1" lang="ja-JP" altLang="en-US"/>
          </a:p>
        </p:txBody>
      </p:sp>
    </p:spTree>
    <p:extLst>
      <p:ext uri="{BB962C8B-B14F-4D97-AF65-F5344CB8AC3E}">
        <p14:creationId xmlns:p14="http://schemas.microsoft.com/office/powerpoint/2010/main" val="176808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6"/>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64" indent="0">
              <a:buNone/>
              <a:defRPr sz="2800">
                <a:solidFill>
                  <a:schemeClr val="tx1">
                    <a:tint val="75000"/>
                  </a:schemeClr>
                </a:solidFill>
              </a:defRPr>
            </a:lvl2pPr>
            <a:lvl3pPr marL="1280128" indent="0">
              <a:buNone/>
              <a:defRPr sz="2520">
                <a:solidFill>
                  <a:schemeClr val="tx1">
                    <a:tint val="75000"/>
                  </a:schemeClr>
                </a:solidFill>
              </a:defRPr>
            </a:lvl3pPr>
            <a:lvl4pPr marL="1920192" indent="0">
              <a:buNone/>
              <a:defRPr sz="2240">
                <a:solidFill>
                  <a:schemeClr val="tx1">
                    <a:tint val="75000"/>
                  </a:schemeClr>
                </a:solidFill>
              </a:defRPr>
            </a:lvl4pPr>
            <a:lvl5pPr marL="2560256" indent="0">
              <a:buNone/>
              <a:defRPr sz="2240">
                <a:solidFill>
                  <a:schemeClr val="tx1">
                    <a:tint val="75000"/>
                  </a:schemeClr>
                </a:solidFill>
              </a:defRPr>
            </a:lvl5pPr>
            <a:lvl6pPr marL="3200320" indent="0">
              <a:buNone/>
              <a:defRPr sz="2240">
                <a:solidFill>
                  <a:schemeClr val="tx1">
                    <a:tint val="75000"/>
                  </a:schemeClr>
                </a:solidFill>
              </a:defRPr>
            </a:lvl6pPr>
            <a:lvl7pPr marL="3840384" indent="0">
              <a:buNone/>
              <a:defRPr sz="2240">
                <a:solidFill>
                  <a:schemeClr val="tx1">
                    <a:tint val="75000"/>
                  </a:schemeClr>
                </a:solidFill>
              </a:defRPr>
            </a:lvl7pPr>
            <a:lvl8pPr marL="4480448" indent="0">
              <a:buNone/>
              <a:defRPr sz="2240">
                <a:solidFill>
                  <a:schemeClr val="tx1">
                    <a:tint val="75000"/>
                  </a:schemeClr>
                </a:solidFill>
              </a:defRPr>
            </a:lvl8pPr>
            <a:lvl9pPr marL="5120512"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760ACAE-DC83-4A2D-B6F9-6302C641B2B9}" type="datetimeFigureOut">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512264-32DA-42F3-8303-62F3B516E448}" type="slidenum">
              <a:rPr kumimoji="1" lang="ja-JP" altLang="en-US" smtClean="0"/>
              <a:t>‹#›</a:t>
            </a:fld>
            <a:endParaRPr kumimoji="1" lang="ja-JP" altLang="en-US"/>
          </a:p>
        </p:txBody>
      </p:sp>
    </p:spTree>
    <p:extLst>
      <p:ext uri="{BB962C8B-B14F-4D97-AF65-F5344CB8AC3E}">
        <p14:creationId xmlns:p14="http://schemas.microsoft.com/office/powerpoint/2010/main" val="82858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1" y="2555876"/>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1" y="2555876"/>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760ACAE-DC83-4A2D-B6F9-6302C641B2B9}" type="datetimeFigureOut">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512264-32DA-42F3-8303-62F3B516E448}" type="slidenum">
              <a:rPr kumimoji="1" lang="ja-JP" altLang="en-US" smtClean="0"/>
              <a:t>‹#›</a:t>
            </a:fld>
            <a:endParaRPr kumimoji="1" lang="ja-JP" altLang="en-US"/>
          </a:p>
        </p:txBody>
      </p:sp>
    </p:spTree>
    <p:extLst>
      <p:ext uri="{BB962C8B-B14F-4D97-AF65-F5344CB8AC3E}">
        <p14:creationId xmlns:p14="http://schemas.microsoft.com/office/powerpoint/2010/main" val="336969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8"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9"/>
            <a:ext cx="5415676" cy="1153477"/>
          </a:xfrm>
        </p:spPr>
        <p:txBody>
          <a:bodyPr anchor="b"/>
          <a:lstStyle>
            <a:lvl1pPr marL="0" indent="0">
              <a:buNone/>
              <a:defRPr sz="3360" b="1"/>
            </a:lvl1pPr>
            <a:lvl2pPr marL="640064" indent="0">
              <a:buNone/>
              <a:defRPr sz="2800" b="1"/>
            </a:lvl2pPr>
            <a:lvl3pPr marL="1280128" indent="0">
              <a:buNone/>
              <a:defRPr sz="2520" b="1"/>
            </a:lvl3pPr>
            <a:lvl4pPr marL="1920192" indent="0">
              <a:buNone/>
              <a:defRPr sz="2240" b="1"/>
            </a:lvl4pPr>
            <a:lvl5pPr marL="2560256" indent="0">
              <a:buNone/>
              <a:defRPr sz="2240" b="1"/>
            </a:lvl5pPr>
            <a:lvl6pPr marL="3200320" indent="0">
              <a:buNone/>
              <a:defRPr sz="2240" b="1"/>
            </a:lvl6pPr>
            <a:lvl7pPr marL="3840384" indent="0">
              <a:buNone/>
              <a:defRPr sz="2240" b="1"/>
            </a:lvl7pPr>
            <a:lvl8pPr marL="4480448" indent="0">
              <a:buNone/>
              <a:defRPr sz="2240" b="1"/>
            </a:lvl8pPr>
            <a:lvl9pPr marL="5120512"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6"/>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2" y="2353629"/>
            <a:ext cx="5442347" cy="1153477"/>
          </a:xfrm>
        </p:spPr>
        <p:txBody>
          <a:bodyPr anchor="b"/>
          <a:lstStyle>
            <a:lvl1pPr marL="0" indent="0">
              <a:buNone/>
              <a:defRPr sz="3360" b="1"/>
            </a:lvl1pPr>
            <a:lvl2pPr marL="640064" indent="0">
              <a:buNone/>
              <a:defRPr sz="2800" b="1"/>
            </a:lvl2pPr>
            <a:lvl3pPr marL="1280128" indent="0">
              <a:buNone/>
              <a:defRPr sz="2520" b="1"/>
            </a:lvl3pPr>
            <a:lvl4pPr marL="1920192" indent="0">
              <a:buNone/>
              <a:defRPr sz="2240" b="1"/>
            </a:lvl4pPr>
            <a:lvl5pPr marL="2560256" indent="0">
              <a:buNone/>
              <a:defRPr sz="2240" b="1"/>
            </a:lvl5pPr>
            <a:lvl6pPr marL="3200320" indent="0">
              <a:buNone/>
              <a:defRPr sz="2240" b="1"/>
            </a:lvl6pPr>
            <a:lvl7pPr marL="3840384" indent="0">
              <a:buNone/>
              <a:defRPr sz="2240" b="1"/>
            </a:lvl7pPr>
            <a:lvl8pPr marL="4480448" indent="0">
              <a:buNone/>
              <a:defRPr sz="2240" b="1"/>
            </a:lvl8pPr>
            <a:lvl9pPr marL="5120512"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2" y="3507106"/>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760ACAE-DC83-4A2D-B6F9-6302C641B2B9}" type="datetimeFigureOut">
              <a:rPr kumimoji="1" lang="ja-JP" altLang="en-US" smtClean="0"/>
              <a:t>2024/2/21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8512264-32DA-42F3-8303-62F3B516E448}" type="slidenum">
              <a:rPr kumimoji="1" lang="ja-JP" altLang="en-US" smtClean="0"/>
              <a:t>‹#›</a:t>
            </a:fld>
            <a:endParaRPr kumimoji="1" lang="ja-JP" altLang="en-US"/>
          </a:p>
        </p:txBody>
      </p:sp>
    </p:spTree>
    <p:extLst>
      <p:ext uri="{BB962C8B-B14F-4D97-AF65-F5344CB8AC3E}">
        <p14:creationId xmlns:p14="http://schemas.microsoft.com/office/powerpoint/2010/main" val="387037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760ACAE-DC83-4A2D-B6F9-6302C641B2B9}" type="datetimeFigureOut">
              <a:rPr kumimoji="1" lang="ja-JP" altLang="en-US" smtClean="0"/>
              <a:t>2024/2/21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8512264-32DA-42F3-8303-62F3B516E448}" type="slidenum">
              <a:rPr kumimoji="1" lang="ja-JP" altLang="en-US" smtClean="0"/>
              <a:t>‹#›</a:t>
            </a:fld>
            <a:endParaRPr kumimoji="1" lang="ja-JP" altLang="en-US"/>
          </a:p>
        </p:txBody>
      </p:sp>
    </p:spTree>
    <p:extLst>
      <p:ext uri="{BB962C8B-B14F-4D97-AF65-F5344CB8AC3E}">
        <p14:creationId xmlns:p14="http://schemas.microsoft.com/office/powerpoint/2010/main" val="682233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0ACAE-DC83-4A2D-B6F9-6302C641B2B9}" type="datetimeFigureOut">
              <a:rPr kumimoji="1" lang="ja-JP" altLang="en-US" smtClean="0"/>
              <a:t>2024/2/21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8512264-32DA-42F3-8303-62F3B516E448}" type="slidenum">
              <a:rPr kumimoji="1" lang="ja-JP" altLang="en-US" smtClean="0"/>
              <a:t>‹#›</a:t>
            </a:fld>
            <a:endParaRPr kumimoji="1" lang="ja-JP" altLang="en-US"/>
          </a:p>
        </p:txBody>
      </p:sp>
    </p:spTree>
    <p:extLst>
      <p:ext uri="{BB962C8B-B14F-4D97-AF65-F5344CB8AC3E}">
        <p14:creationId xmlns:p14="http://schemas.microsoft.com/office/powerpoint/2010/main" val="44429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80"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8"/>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80" y="2880361"/>
            <a:ext cx="4128849" cy="5336223"/>
          </a:xfrm>
        </p:spPr>
        <p:txBody>
          <a:bodyPr/>
          <a:lstStyle>
            <a:lvl1pPr marL="0" indent="0">
              <a:buNone/>
              <a:defRPr sz="2240"/>
            </a:lvl1pPr>
            <a:lvl2pPr marL="640064" indent="0">
              <a:buNone/>
              <a:defRPr sz="1960"/>
            </a:lvl2pPr>
            <a:lvl3pPr marL="1280128" indent="0">
              <a:buNone/>
              <a:defRPr sz="1680"/>
            </a:lvl3pPr>
            <a:lvl4pPr marL="1920192" indent="0">
              <a:buNone/>
              <a:defRPr sz="1400"/>
            </a:lvl4pPr>
            <a:lvl5pPr marL="2560256" indent="0">
              <a:buNone/>
              <a:defRPr sz="1400"/>
            </a:lvl5pPr>
            <a:lvl6pPr marL="3200320" indent="0">
              <a:buNone/>
              <a:defRPr sz="1400"/>
            </a:lvl6pPr>
            <a:lvl7pPr marL="3840384" indent="0">
              <a:buNone/>
              <a:defRPr sz="1400"/>
            </a:lvl7pPr>
            <a:lvl8pPr marL="4480448" indent="0">
              <a:buNone/>
              <a:defRPr sz="1400"/>
            </a:lvl8pPr>
            <a:lvl9pPr marL="512051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760ACAE-DC83-4A2D-B6F9-6302C641B2B9}" type="datetimeFigureOut">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512264-32DA-42F3-8303-62F3B516E448}" type="slidenum">
              <a:rPr kumimoji="1" lang="ja-JP" altLang="en-US" smtClean="0"/>
              <a:t>‹#›</a:t>
            </a:fld>
            <a:endParaRPr kumimoji="1" lang="ja-JP" altLang="en-US"/>
          </a:p>
        </p:txBody>
      </p:sp>
    </p:spTree>
    <p:extLst>
      <p:ext uri="{BB962C8B-B14F-4D97-AF65-F5344CB8AC3E}">
        <p14:creationId xmlns:p14="http://schemas.microsoft.com/office/powerpoint/2010/main" val="219218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80"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8"/>
            <a:ext cx="6480811" cy="6823075"/>
          </a:xfrm>
        </p:spPr>
        <p:txBody>
          <a:bodyPr anchor="t"/>
          <a:lstStyle>
            <a:lvl1pPr marL="0" indent="0">
              <a:buNone/>
              <a:defRPr sz="4480"/>
            </a:lvl1pPr>
            <a:lvl2pPr marL="640064" indent="0">
              <a:buNone/>
              <a:defRPr sz="3920"/>
            </a:lvl2pPr>
            <a:lvl3pPr marL="1280128" indent="0">
              <a:buNone/>
              <a:defRPr sz="3360"/>
            </a:lvl3pPr>
            <a:lvl4pPr marL="1920192" indent="0">
              <a:buNone/>
              <a:defRPr sz="2800"/>
            </a:lvl4pPr>
            <a:lvl5pPr marL="2560256" indent="0">
              <a:buNone/>
              <a:defRPr sz="2800"/>
            </a:lvl5pPr>
            <a:lvl6pPr marL="3200320" indent="0">
              <a:buNone/>
              <a:defRPr sz="2800"/>
            </a:lvl6pPr>
            <a:lvl7pPr marL="3840384" indent="0">
              <a:buNone/>
              <a:defRPr sz="2800"/>
            </a:lvl7pPr>
            <a:lvl8pPr marL="4480448" indent="0">
              <a:buNone/>
              <a:defRPr sz="2800"/>
            </a:lvl8pPr>
            <a:lvl9pPr marL="5120512"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80" y="2880361"/>
            <a:ext cx="4128849" cy="5336223"/>
          </a:xfrm>
        </p:spPr>
        <p:txBody>
          <a:bodyPr/>
          <a:lstStyle>
            <a:lvl1pPr marL="0" indent="0">
              <a:buNone/>
              <a:defRPr sz="2240"/>
            </a:lvl1pPr>
            <a:lvl2pPr marL="640064" indent="0">
              <a:buNone/>
              <a:defRPr sz="1960"/>
            </a:lvl2pPr>
            <a:lvl3pPr marL="1280128" indent="0">
              <a:buNone/>
              <a:defRPr sz="1680"/>
            </a:lvl3pPr>
            <a:lvl4pPr marL="1920192" indent="0">
              <a:buNone/>
              <a:defRPr sz="1400"/>
            </a:lvl4pPr>
            <a:lvl5pPr marL="2560256" indent="0">
              <a:buNone/>
              <a:defRPr sz="1400"/>
            </a:lvl5pPr>
            <a:lvl6pPr marL="3200320" indent="0">
              <a:buNone/>
              <a:defRPr sz="1400"/>
            </a:lvl6pPr>
            <a:lvl7pPr marL="3840384" indent="0">
              <a:buNone/>
              <a:defRPr sz="1400"/>
            </a:lvl7pPr>
            <a:lvl8pPr marL="4480448" indent="0">
              <a:buNone/>
              <a:defRPr sz="1400"/>
            </a:lvl8pPr>
            <a:lvl9pPr marL="512051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760ACAE-DC83-4A2D-B6F9-6302C641B2B9}" type="datetimeFigureOut">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512264-32DA-42F3-8303-62F3B516E448}" type="slidenum">
              <a:rPr kumimoji="1" lang="ja-JP" altLang="en-US" smtClean="0"/>
              <a:t>‹#›</a:t>
            </a:fld>
            <a:endParaRPr kumimoji="1" lang="ja-JP" altLang="en-US"/>
          </a:p>
        </p:txBody>
      </p:sp>
    </p:spTree>
    <p:extLst>
      <p:ext uri="{BB962C8B-B14F-4D97-AF65-F5344CB8AC3E}">
        <p14:creationId xmlns:p14="http://schemas.microsoft.com/office/powerpoint/2010/main" val="66095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1" y="2555876"/>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1" y="8898893"/>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4760ACAE-DC83-4A2D-B6F9-6302C641B2B9}" type="datetimeFigureOut">
              <a:rPr kumimoji="1" lang="ja-JP" altLang="en-US" smtClean="0"/>
              <a:t>2024/2/21</a:t>
            </a:fld>
            <a:endParaRPr kumimoji="1" lang="ja-JP" altLang="en-US"/>
          </a:p>
        </p:txBody>
      </p:sp>
      <p:sp>
        <p:nvSpPr>
          <p:cNvPr id="5" name="Footer Placeholder 4"/>
          <p:cNvSpPr>
            <a:spLocks noGrp="1"/>
          </p:cNvSpPr>
          <p:nvPr>
            <p:ph type="ftr" sz="quarter" idx="3"/>
          </p:nvPr>
        </p:nvSpPr>
        <p:spPr>
          <a:xfrm>
            <a:off x="4240531" y="8898893"/>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1" y="8898893"/>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8512264-32DA-42F3-8303-62F3B516E448}" type="slidenum">
              <a:rPr kumimoji="1" lang="ja-JP" altLang="en-US" smtClean="0"/>
              <a:t>‹#›</a:t>
            </a:fld>
            <a:endParaRPr kumimoji="1" lang="ja-JP" altLang="en-US"/>
          </a:p>
        </p:txBody>
      </p:sp>
    </p:spTree>
    <p:extLst>
      <p:ext uri="{BB962C8B-B14F-4D97-AF65-F5344CB8AC3E}">
        <p14:creationId xmlns:p14="http://schemas.microsoft.com/office/powerpoint/2010/main" val="713624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28"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32" indent="-320032" algn="l" defTabSz="1280128"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096" indent="-320032" algn="l" defTabSz="1280128"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160" indent="-320032" algn="l" defTabSz="1280128"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24" indent="-320032" algn="l" defTabSz="1280128"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288" indent="-320032" algn="l" defTabSz="1280128"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352" indent="-320032" algn="l" defTabSz="1280128"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416" indent="-320032" algn="l" defTabSz="1280128"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480" indent="-320032" algn="l" defTabSz="1280128"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544" indent="-320032" algn="l" defTabSz="1280128"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28" rtl="0" eaLnBrk="1" latinLnBrk="0" hangingPunct="1">
        <a:defRPr kumimoji="1" sz="2520" kern="1200">
          <a:solidFill>
            <a:schemeClr val="tx1"/>
          </a:solidFill>
          <a:latin typeface="+mn-lt"/>
          <a:ea typeface="+mn-ea"/>
          <a:cs typeface="+mn-cs"/>
        </a:defRPr>
      </a:lvl1pPr>
      <a:lvl2pPr marL="640064" algn="l" defTabSz="1280128" rtl="0" eaLnBrk="1" latinLnBrk="0" hangingPunct="1">
        <a:defRPr kumimoji="1" sz="2520" kern="1200">
          <a:solidFill>
            <a:schemeClr val="tx1"/>
          </a:solidFill>
          <a:latin typeface="+mn-lt"/>
          <a:ea typeface="+mn-ea"/>
          <a:cs typeface="+mn-cs"/>
        </a:defRPr>
      </a:lvl2pPr>
      <a:lvl3pPr marL="1280128" algn="l" defTabSz="1280128" rtl="0" eaLnBrk="1" latinLnBrk="0" hangingPunct="1">
        <a:defRPr kumimoji="1" sz="2520" kern="1200">
          <a:solidFill>
            <a:schemeClr val="tx1"/>
          </a:solidFill>
          <a:latin typeface="+mn-lt"/>
          <a:ea typeface="+mn-ea"/>
          <a:cs typeface="+mn-cs"/>
        </a:defRPr>
      </a:lvl3pPr>
      <a:lvl4pPr marL="1920192" algn="l" defTabSz="1280128" rtl="0" eaLnBrk="1" latinLnBrk="0" hangingPunct="1">
        <a:defRPr kumimoji="1" sz="2520" kern="1200">
          <a:solidFill>
            <a:schemeClr val="tx1"/>
          </a:solidFill>
          <a:latin typeface="+mn-lt"/>
          <a:ea typeface="+mn-ea"/>
          <a:cs typeface="+mn-cs"/>
        </a:defRPr>
      </a:lvl4pPr>
      <a:lvl5pPr marL="2560256" algn="l" defTabSz="1280128" rtl="0" eaLnBrk="1" latinLnBrk="0" hangingPunct="1">
        <a:defRPr kumimoji="1" sz="2520" kern="1200">
          <a:solidFill>
            <a:schemeClr val="tx1"/>
          </a:solidFill>
          <a:latin typeface="+mn-lt"/>
          <a:ea typeface="+mn-ea"/>
          <a:cs typeface="+mn-cs"/>
        </a:defRPr>
      </a:lvl5pPr>
      <a:lvl6pPr marL="3200320" algn="l" defTabSz="1280128" rtl="0" eaLnBrk="1" latinLnBrk="0" hangingPunct="1">
        <a:defRPr kumimoji="1" sz="2520" kern="1200">
          <a:solidFill>
            <a:schemeClr val="tx1"/>
          </a:solidFill>
          <a:latin typeface="+mn-lt"/>
          <a:ea typeface="+mn-ea"/>
          <a:cs typeface="+mn-cs"/>
        </a:defRPr>
      </a:lvl6pPr>
      <a:lvl7pPr marL="3840384" algn="l" defTabSz="1280128" rtl="0" eaLnBrk="1" latinLnBrk="0" hangingPunct="1">
        <a:defRPr kumimoji="1" sz="2520" kern="1200">
          <a:solidFill>
            <a:schemeClr val="tx1"/>
          </a:solidFill>
          <a:latin typeface="+mn-lt"/>
          <a:ea typeface="+mn-ea"/>
          <a:cs typeface="+mn-cs"/>
        </a:defRPr>
      </a:lvl7pPr>
      <a:lvl8pPr marL="4480448" algn="l" defTabSz="1280128" rtl="0" eaLnBrk="1" latinLnBrk="0" hangingPunct="1">
        <a:defRPr kumimoji="1" sz="2520" kern="1200">
          <a:solidFill>
            <a:schemeClr val="tx1"/>
          </a:solidFill>
          <a:latin typeface="+mn-lt"/>
          <a:ea typeface="+mn-ea"/>
          <a:cs typeface="+mn-cs"/>
        </a:defRPr>
      </a:lvl8pPr>
      <a:lvl9pPr marL="5120512" algn="l" defTabSz="1280128"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グループ化 54">
            <a:extLst>
              <a:ext uri="{FF2B5EF4-FFF2-40B4-BE49-F238E27FC236}">
                <a16:creationId xmlns:a16="http://schemas.microsoft.com/office/drawing/2014/main" id="{5797032C-C7BE-4C5B-A757-61E65CF9DFA2}"/>
              </a:ext>
            </a:extLst>
          </p:cNvPr>
          <p:cNvGrpSpPr/>
          <p:nvPr/>
        </p:nvGrpSpPr>
        <p:grpSpPr>
          <a:xfrm>
            <a:off x="26149" y="4926493"/>
            <a:ext cx="7041767" cy="3482113"/>
            <a:chOff x="12835" y="3729650"/>
            <a:chExt cx="7520770" cy="3718977"/>
          </a:xfrm>
        </p:grpSpPr>
        <p:grpSp>
          <p:nvGrpSpPr>
            <p:cNvPr id="38" name="グループ化 37">
              <a:extLst>
                <a:ext uri="{FF2B5EF4-FFF2-40B4-BE49-F238E27FC236}">
                  <a16:creationId xmlns:a16="http://schemas.microsoft.com/office/drawing/2014/main" id="{9CB8ABCB-AE69-4D3D-8D83-BC330BCA3457}"/>
                </a:ext>
              </a:extLst>
            </p:cNvPr>
            <p:cNvGrpSpPr/>
            <p:nvPr/>
          </p:nvGrpSpPr>
          <p:grpSpPr>
            <a:xfrm>
              <a:off x="12835" y="3759781"/>
              <a:ext cx="3754493" cy="3688846"/>
              <a:chOff x="12835" y="3706761"/>
              <a:chExt cx="3754493" cy="3688846"/>
            </a:xfrm>
          </p:grpSpPr>
          <p:grpSp>
            <p:nvGrpSpPr>
              <p:cNvPr id="23" name="グループ化 22">
                <a:extLst>
                  <a:ext uri="{FF2B5EF4-FFF2-40B4-BE49-F238E27FC236}">
                    <a16:creationId xmlns:a16="http://schemas.microsoft.com/office/drawing/2014/main" id="{5BACA0ED-7DDC-4909-9501-4EBBA5714E25}"/>
                  </a:ext>
                </a:extLst>
              </p:cNvPr>
              <p:cNvGrpSpPr/>
              <p:nvPr/>
            </p:nvGrpSpPr>
            <p:grpSpPr>
              <a:xfrm>
                <a:off x="12835" y="3706761"/>
                <a:ext cx="3754493" cy="3688846"/>
                <a:chOff x="-18456" y="1116464"/>
                <a:chExt cx="7064375" cy="6940854"/>
              </a:xfrm>
            </p:grpSpPr>
            <p:pic>
              <p:nvPicPr>
                <p:cNvPr id="24" name="図 23" descr="③位置図（100709）">
                  <a:extLst>
                    <a:ext uri="{FF2B5EF4-FFF2-40B4-BE49-F238E27FC236}">
                      <a16:creationId xmlns:a16="http://schemas.microsoft.com/office/drawing/2014/main" id="{90A6311C-E146-4D9E-AAC6-D9736E8D0FFF}"/>
                    </a:ext>
                  </a:extLst>
                </p:cNvPr>
                <p:cNvPicPr>
                  <a:picLocks noChangeAspect="1"/>
                </p:cNvPicPr>
                <p:nvPr/>
              </p:nvPicPr>
              <p:blipFill rotWithShape="1">
                <a:blip r:embed="rId2" cstate="print"/>
                <a:srcRect t="14920" b="3387"/>
                <a:stretch/>
              </p:blipFill>
              <p:spPr bwMode="auto">
                <a:xfrm>
                  <a:off x="-18456" y="1116464"/>
                  <a:ext cx="7064375" cy="6940854"/>
                </a:xfrm>
                <a:prstGeom prst="rect">
                  <a:avLst/>
                </a:prstGeom>
                <a:noFill/>
                <a:ln w="9525">
                  <a:noFill/>
                  <a:miter lim="800000"/>
                  <a:headEnd/>
                  <a:tailEnd/>
                </a:ln>
              </p:spPr>
            </p:pic>
            <p:sp>
              <p:nvSpPr>
                <p:cNvPr id="25" name="Oval 3">
                  <a:extLst>
                    <a:ext uri="{FF2B5EF4-FFF2-40B4-BE49-F238E27FC236}">
                      <a16:creationId xmlns:a16="http://schemas.microsoft.com/office/drawing/2014/main" id="{A400D623-F98F-4294-A417-D5ADB347863A}"/>
                    </a:ext>
                  </a:extLst>
                </p:cNvPr>
                <p:cNvSpPr>
                  <a:spLocks noChangeAspect="1" noChangeArrowheads="1"/>
                </p:cNvSpPr>
                <p:nvPr/>
              </p:nvSpPr>
              <p:spPr bwMode="auto">
                <a:xfrm>
                  <a:off x="4982885" y="4202561"/>
                  <a:ext cx="289553" cy="289553"/>
                </a:xfrm>
                <a:prstGeom prst="ellipse">
                  <a:avLst/>
                </a:prstGeom>
                <a:solidFill>
                  <a:srgbClr val="FF0000"/>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74295" tIns="8890" rIns="74295" bIns="8890" anchor="t" anchorCtr="0" upright="1"/>
                <a:lstStyle/>
                <a:p>
                  <a:endParaRPr lang="ja-JP" altLang="en-US"/>
                </a:p>
              </p:txBody>
            </p:sp>
          </p:grpSp>
          <p:pic>
            <p:nvPicPr>
              <p:cNvPr id="42" name="図 41">
                <a:extLst>
                  <a:ext uri="{FF2B5EF4-FFF2-40B4-BE49-F238E27FC236}">
                    <a16:creationId xmlns:a16="http://schemas.microsoft.com/office/drawing/2014/main" id="{034000F2-D723-4BA8-A947-426D526BAD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186" y="4071570"/>
                <a:ext cx="375593" cy="461386"/>
              </a:xfrm>
              <a:prstGeom prst="rect">
                <a:avLst/>
              </a:prstGeom>
              <a:solidFill>
                <a:schemeClr val="bg1"/>
              </a:solidFill>
            </p:spPr>
          </p:pic>
          <p:sp>
            <p:nvSpPr>
              <p:cNvPr id="43" name="テキスト ボックス 42">
                <a:extLst>
                  <a:ext uri="{FF2B5EF4-FFF2-40B4-BE49-F238E27FC236}">
                    <a16:creationId xmlns:a16="http://schemas.microsoft.com/office/drawing/2014/main" id="{9D36C134-8E2C-4686-A43C-88ABFAA00C20}"/>
                  </a:ext>
                </a:extLst>
              </p:cNvPr>
              <p:cNvSpPr txBox="1"/>
              <p:nvPr/>
            </p:nvSpPr>
            <p:spPr>
              <a:xfrm rot="17277259">
                <a:off x="2362795" y="5720290"/>
                <a:ext cx="575247" cy="98614"/>
              </a:xfrm>
              <a:prstGeom prst="rect">
                <a:avLst/>
              </a:prstGeom>
              <a:solidFill>
                <a:schemeClr val="bg1"/>
              </a:solidFill>
              <a:ln>
                <a:noFill/>
              </a:ln>
            </p:spPr>
            <p:txBody>
              <a:bodyPr vert="horz" wrap="none" lIns="0" tIns="0" rIns="0" bIns="0" rtlCol="0" anchor="ctr">
                <a:spAutoFit/>
              </a:bodyPr>
              <a:lstStyle/>
              <a:p>
                <a:pPr algn="r"/>
                <a:r>
                  <a:rPr kumimoji="1" lang="ja-JP" altLang="en-US" sz="600" dirty="0">
                    <a:latin typeface="ＭＳ 明朝" panose="02020609040205080304" pitchFamily="17" charset="-128"/>
                    <a:ea typeface="ＭＳ 明朝" panose="02020609040205080304" pitchFamily="17" charset="-128"/>
                  </a:rPr>
                  <a:t>ＪＲ大阪環状線</a:t>
                </a:r>
                <a:endParaRPr kumimoji="1" lang="en-US" altLang="ja-JP" sz="600" dirty="0">
                  <a:latin typeface="ＭＳ 明朝" panose="02020609040205080304" pitchFamily="17" charset="-128"/>
                  <a:ea typeface="ＭＳ 明朝" panose="02020609040205080304" pitchFamily="17" charset="-128"/>
                </a:endParaRPr>
              </a:p>
            </p:txBody>
          </p:sp>
          <p:sp>
            <p:nvSpPr>
              <p:cNvPr id="45" name="テキスト ボックス 44">
                <a:extLst>
                  <a:ext uri="{FF2B5EF4-FFF2-40B4-BE49-F238E27FC236}">
                    <a16:creationId xmlns:a16="http://schemas.microsoft.com/office/drawing/2014/main" id="{538516A0-D99D-4EEB-91AE-09AAEB6F82F5}"/>
                  </a:ext>
                </a:extLst>
              </p:cNvPr>
              <p:cNvSpPr txBox="1"/>
              <p:nvPr/>
            </p:nvSpPr>
            <p:spPr>
              <a:xfrm>
                <a:off x="2350500" y="6052680"/>
                <a:ext cx="246535" cy="98614"/>
              </a:xfrm>
              <a:prstGeom prst="rect">
                <a:avLst/>
              </a:prstGeom>
              <a:solidFill>
                <a:schemeClr val="bg1"/>
              </a:solidFill>
              <a:ln>
                <a:noFill/>
              </a:ln>
            </p:spPr>
            <p:txBody>
              <a:bodyPr vert="horz" wrap="none" lIns="0" tIns="0" rIns="0" bIns="0" rtlCol="0" anchor="ctr">
                <a:spAutoFit/>
              </a:bodyPr>
              <a:lstStyle/>
              <a:p>
                <a:pPr algn="r"/>
                <a:r>
                  <a:rPr kumimoji="1" lang="ja-JP" altLang="en-US" sz="600" dirty="0">
                    <a:latin typeface="ＭＳ 明朝" panose="02020609040205080304" pitchFamily="17" charset="-128"/>
                    <a:ea typeface="ＭＳ 明朝" panose="02020609040205080304" pitchFamily="17" charset="-128"/>
                  </a:rPr>
                  <a:t>天王寺</a:t>
                </a:r>
                <a:endParaRPr kumimoji="1" lang="en-US" altLang="ja-JP" sz="600" dirty="0">
                  <a:latin typeface="ＭＳ 明朝" panose="02020609040205080304" pitchFamily="17" charset="-128"/>
                  <a:ea typeface="ＭＳ 明朝" panose="02020609040205080304" pitchFamily="17" charset="-128"/>
                </a:endParaRPr>
              </a:p>
            </p:txBody>
          </p:sp>
          <p:sp>
            <p:nvSpPr>
              <p:cNvPr id="46" name="テキスト ボックス 45">
                <a:extLst>
                  <a:ext uri="{FF2B5EF4-FFF2-40B4-BE49-F238E27FC236}">
                    <a16:creationId xmlns:a16="http://schemas.microsoft.com/office/drawing/2014/main" id="{EDBD1721-8037-4AE4-B1FB-7438B666FE08}"/>
                  </a:ext>
                </a:extLst>
              </p:cNvPr>
              <p:cNvSpPr txBox="1"/>
              <p:nvPr/>
            </p:nvSpPr>
            <p:spPr>
              <a:xfrm>
                <a:off x="2154596" y="5627959"/>
                <a:ext cx="246535" cy="98614"/>
              </a:xfrm>
              <a:prstGeom prst="rect">
                <a:avLst/>
              </a:prstGeom>
              <a:solidFill>
                <a:schemeClr val="bg1"/>
              </a:solidFill>
              <a:ln>
                <a:noFill/>
              </a:ln>
            </p:spPr>
            <p:txBody>
              <a:bodyPr vert="horz" wrap="none" lIns="0" tIns="0" rIns="0" bIns="0" rtlCol="0" anchor="ctr">
                <a:spAutoFit/>
              </a:bodyPr>
              <a:lstStyle/>
              <a:p>
                <a:pPr algn="r"/>
                <a:r>
                  <a:rPr kumimoji="1" lang="ja-JP" altLang="en-US" sz="600" dirty="0">
                    <a:latin typeface="ＭＳ 明朝" panose="02020609040205080304" pitchFamily="17" charset="-128"/>
                    <a:ea typeface="ＭＳ 明朝" panose="02020609040205080304" pitchFamily="17" charset="-128"/>
                  </a:rPr>
                  <a:t>なんば</a:t>
                </a:r>
                <a:endParaRPr kumimoji="1" lang="en-US" altLang="ja-JP" sz="600" dirty="0">
                  <a:latin typeface="ＭＳ 明朝" panose="02020609040205080304" pitchFamily="17" charset="-128"/>
                  <a:ea typeface="ＭＳ 明朝" panose="02020609040205080304" pitchFamily="17" charset="-128"/>
                </a:endParaRPr>
              </a:p>
            </p:txBody>
          </p:sp>
          <p:sp>
            <p:nvSpPr>
              <p:cNvPr id="47" name="テキスト ボックス 46">
                <a:extLst>
                  <a:ext uri="{FF2B5EF4-FFF2-40B4-BE49-F238E27FC236}">
                    <a16:creationId xmlns:a16="http://schemas.microsoft.com/office/drawing/2014/main" id="{FD503C5C-0B08-4195-AAEA-C70D7FF20906}"/>
                  </a:ext>
                </a:extLst>
              </p:cNvPr>
              <p:cNvSpPr txBox="1"/>
              <p:nvPr/>
            </p:nvSpPr>
            <p:spPr>
              <a:xfrm>
                <a:off x="1915785" y="4792381"/>
                <a:ext cx="164356" cy="98614"/>
              </a:xfrm>
              <a:prstGeom prst="rect">
                <a:avLst/>
              </a:prstGeom>
              <a:solidFill>
                <a:schemeClr val="bg1"/>
              </a:solidFill>
              <a:ln>
                <a:noFill/>
              </a:ln>
            </p:spPr>
            <p:txBody>
              <a:bodyPr vert="horz" wrap="none" lIns="0" tIns="0" rIns="0" bIns="0" rtlCol="0" anchor="ctr">
                <a:spAutoFit/>
              </a:bodyPr>
              <a:lstStyle/>
              <a:p>
                <a:pPr algn="r"/>
                <a:r>
                  <a:rPr kumimoji="1" lang="ja-JP" altLang="en-US" sz="600" dirty="0">
                    <a:latin typeface="ＭＳ 明朝" panose="02020609040205080304" pitchFamily="17" charset="-128"/>
                    <a:ea typeface="ＭＳ 明朝" panose="02020609040205080304" pitchFamily="17" charset="-128"/>
                  </a:rPr>
                  <a:t>大阪</a:t>
                </a:r>
                <a:endParaRPr kumimoji="1" lang="en-US" altLang="ja-JP" sz="600" dirty="0">
                  <a:latin typeface="ＭＳ 明朝" panose="02020609040205080304" pitchFamily="17" charset="-128"/>
                  <a:ea typeface="ＭＳ 明朝" panose="02020609040205080304" pitchFamily="17" charset="-128"/>
                </a:endParaRPr>
              </a:p>
            </p:txBody>
          </p:sp>
          <p:sp>
            <p:nvSpPr>
              <p:cNvPr id="48" name="テキスト ボックス 47">
                <a:extLst>
                  <a:ext uri="{FF2B5EF4-FFF2-40B4-BE49-F238E27FC236}">
                    <a16:creationId xmlns:a16="http://schemas.microsoft.com/office/drawing/2014/main" id="{73BD4264-AAFD-4EA3-9B22-BA982CAF8A8C}"/>
                  </a:ext>
                </a:extLst>
              </p:cNvPr>
              <p:cNvSpPr txBox="1"/>
              <p:nvPr/>
            </p:nvSpPr>
            <p:spPr>
              <a:xfrm>
                <a:off x="2712134" y="4936598"/>
                <a:ext cx="164356" cy="98614"/>
              </a:xfrm>
              <a:prstGeom prst="rect">
                <a:avLst/>
              </a:prstGeom>
              <a:solidFill>
                <a:schemeClr val="bg1"/>
              </a:solidFill>
              <a:ln>
                <a:noFill/>
              </a:ln>
            </p:spPr>
            <p:txBody>
              <a:bodyPr vert="horz" wrap="none" lIns="0" tIns="0" rIns="0" bIns="0" rtlCol="0" anchor="ctr">
                <a:spAutoFit/>
              </a:bodyPr>
              <a:lstStyle/>
              <a:p>
                <a:pPr algn="r"/>
                <a:r>
                  <a:rPr kumimoji="1" lang="ja-JP" altLang="en-US" sz="600" dirty="0">
                    <a:latin typeface="ＭＳ 明朝" panose="02020609040205080304" pitchFamily="17" charset="-128"/>
                    <a:ea typeface="ＭＳ 明朝" panose="02020609040205080304" pitchFamily="17" charset="-128"/>
                  </a:rPr>
                  <a:t>京橋</a:t>
                </a:r>
                <a:endParaRPr kumimoji="1" lang="en-US" altLang="ja-JP" sz="600" dirty="0">
                  <a:latin typeface="ＭＳ 明朝" panose="02020609040205080304" pitchFamily="17" charset="-128"/>
                  <a:ea typeface="ＭＳ 明朝" panose="02020609040205080304" pitchFamily="17" charset="-128"/>
                </a:endParaRPr>
              </a:p>
            </p:txBody>
          </p:sp>
          <p:sp>
            <p:nvSpPr>
              <p:cNvPr id="49" name="テキスト ボックス 48">
                <a:extLst>
                  <a:ext uri="{FF2B5EF4-FFF2-40B4-BE49-F238E27FC236}">
                    <a16:creationId xmlns:a16="http://schemas.microsoft.com/office/drawing/2014/main" id="{D9F2DC7E-E287-4C02-9790-2090CE6F07EE}"/>
                  </a:ext>
                </a:extLst>
              </p:cNvPr>
              <p:cNvSpPr txBox="1"/>
              <p:nvPr/>
            </p:nvSpPr>
            <p:spPr>
              <a:xfrm>
                <a:off x="333091" y="5297622"/>
                <a:ext cx="246535" cy="98614"/>
              </a:xfrm>
              <a:prstGeom prst="rect">
                <a:avLst/>
              </a:prstGeom>
              <a:solidFill>
                <a:schemeClr val="bg1"/>
              </a:solidFill>
              <a:ln>
                <a:noFill/>
              </a:ln>
            </p:spPr>
            <p:txBody>
              <a:bodyPr vert="horz" wrap="none" lIns="0" tIns="0" rIns="0" bIns="0" rtlCol="0" anchor="ctr">
                <a:spAutoFit/>
              </a:bodyPr>
              <a:lstStyle/>
              <a:p>
                <a:pPr algn="r"/>
                <a:r>
                  <a:rPr kumimoji="1" lang="ja-JP" altLang="en-US" sz="600" dirty="0">
                    <a:latin typeface="ＭＳ 明朝" panose="02020609040205080304" pitchFamily="17" charset="-128"/>
                    <a:ea typeface="ＭＳ 明朝" panose="02020609040205080304" pitchFamily="17" charset="-128"/>
                  </a:rPr>
                  <a:t>新淀川</a:t>
                </a:r>
                <a:endParaRPr kumimoji="1" lang="en-US" altLang="ja-JP" sz="600" dirty="0">
                  <a:latin typeface="ＭＳ 明朝" panose="02020609040205080304" pitchFamily="17" charset="-128"/>
                  <a:ea typeface="ＭＳ 明朝" panose="02020609040205080304" pitchFamily="17" charset="-128"/>
                </a:endParaRPr>
              </a:p>
            </p:txBody>
          </p:sp>
          <p:sp>
            <p:nvSpPr>
              <p:cNvPr id="50" name="テキスト ボックス 49">
                <a:extLst>
                  <a:ext uri="{FF2B5EF4-FFF2-40B4-BE49-F238E27FC236}">
                    <a16:creationId xmlns:a16="http://schemas.microsoft.com/office/drawing/2014/main" id="{4F2FAFBB-9EAE-4776-9A76-205137B679C6}"/>
                  </a:ext>
                </a:extLst>
              </p:cNvPr>
              <p:cNvSpPr txBox="1"/>
              <p:nvPr/>
            </p:nvSpPr>
            <p:spPr>
              <a:xfrm>
                <a:off x="513736" y="6765877"/>
                <a:ext cx="246535" cy="98614"/>
              </a:xfrm>
              <a:prstGeom prst="rect">
                <a:avLst/>
              </a:prstGeom>
              <a:solidFill>
                <a:schemeClr val="bg1"/>
              </a:solidFill>
              <a:ln>
                <a:noFill/>
              </a:ln>
            </p:spPr>
            <p:txBody>
              <a:bodyPr vert="horz" wrap="none" lIns="0" tIns="0" rIns="0" bIns="0" rtlCol="0" anchor="ctr">
                <a:spAutoFit/>
              </a:bodyPr>
              <a:lstStyle/>
              <a:p>
                <a:pPr algn="r"/>
                <a:r>
                  <a:rPr kumimoji="1" lang="ja-JP" altLang="en-US" sz="600" dirty="0">
                    <a:latin typeface="ＭＳ 明朝" panose="02020609040205080304" pitchFamily="17" charset="-128"/>
                    <a:ea typeface="ＭＳ 明朝" panose="02020609040205080304" pitchFamily="17" charset="-128"/>
                  </a:rPr>
                  <a:t>大和川</a:t>
                </a:r>
                <a:endParaRPr kumimoji="1" lang="en-US" altLang="ja-JP" sz="600" dirty="0">
                  <a:latin typeface="ＭＳ 明朝" panose="02020609040205080304" pitchFamily="17" charset="-128"/>
                  <a:ea typeface="ＭＳ 明朝" panose="02020609040205080304" pitchFamily="17" charset="-128"/>
                </a:endParaRPr>
              </a:p>
            </p:txBody>
          </p:sp>
        </p:grpSp>
        <p:sp>
          <p:nvSpPr>
            <p:cNvPr id="51" name="AutoShape 2">
              <a:extLst>
                <a:ext uri="{FF2B5EF4-FFF2-40B4-BE49-F238E27FC236}">
                  <a16:creationId xmlns:a16="http://schemas.microsoft.com/office/drawing/2014/main" id="{AA9D304F-9381-406C-B377-8F477D5566A5}"/>
                </a:ext>
              </a:extLst>
            </p:cNvPr>
            <p:cNvSpPr/>
            <p:nvPr/>
          </p:nvSpPr>
          <p:spPr bwMode="auto">
            <a:xfrm>
              <a:off x="5385400" y="4356168"/>
              <a:ext cx="2148205" cy="742950"/>
            </a:xfrm>
            <a:prstGeom prst="callout2">
              <a:avLst>
                <a:gd name="adj1" fmla="val -38323"/>
                <a:gd name="adj2" fmla="val -145470"/>
                <a:gd name="adj3" fmla="val -41381"/>
                <a:gd name="adj4" fmla="val -188813"/>
                <a:gd name="adj5" fmla="val 148195"/>
                <a:gd name="adj6" fmla="val -122453"/>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lstStyle/>
            <a:p>
              <a:pPr algn="ctr">
                <a:lnSpc>
                  <a:spcPts val="1800"/>
                </a:lnSpc>
              </a:pP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52" name="テキスト ボックス 51">
              <a:extLst>
                <a:ext uri="{FF2B5EF4-FFF2-40B4-BE49-F238E27FC236}">
                  <a16:creationId xmlns:a16="http://schemas.microsoft.com/office/drawing/2014/main" id="{4620F152-F3BB-4EE8-8968-843F6069807B}"/>
                </a:ext>
              </a:extLst>
            </p:cNvPr>
            <p:cNvSpPr txBox="1"/>
            <p:nvPr/>
          </p:nvSpPr>
          <p:spPr>
            <a:xfrm rot="16200000">
              <a:off x="1598897" y="3440157"/>
              <a:ext cx="197228" cy="986138"/>
            </a:xfrm>
            <a:prstGeom prst="rect">
              <a:avLst/>
            </a:prstGeom>
            <a:solidFill>
              <a:schemeClr val="bg1"/>
            </a:solidFill>
          </p:spPr>
          <p:txBody>
            <a:bodyPr vert="eaVert" wrap="none" lIns="0" tIns="0" rIns="0" bIns="0" rtlCol="0">
              <a:spAutoFit/>
            </a:bodyPr>
            <a:lstStyle/>
            <a:p>
              <a:r>
                <a:rPr kumimoji="1" lang="ja-JP" altLang="en-US" sz="1200" b="1" dirty="0">
                  <a:solidFill>
                    <a:schemeClr val="accent4">
                      <a:lumMod val="50000"/>
                    </a:schemeClr>
                  </a:solidFill>
                  <a:latin typeface="+mj-ea"/>
                  <a:ea typeface="+mj-ea"/>
                </a:rPr>
                <a:t>今回変更箇所</a:t>
              </a:r>
            </a:p>
          </p:txBody>
        </p:sp>
        <p:sp>
          <p:nvSpPr>
            <p:cNvPr id="54" name="テキスト ボックス 53">
              <a:extLst>
                <a:ext uri="{FF2B5EF4-FFF2-40B4-BE49-F238E27FC236}">
                  <a16:creationId xmlns:a16="http://schemas.microsoft.com/office/drawing/2014/main" id="{437F2EA7-EC96-4285-B5BA-CA2DDCCEBEE4}"/>
                </a:ext>
              </a:extLst>
            </p:cNvPr>
            <p:cNvSpPr txBox="1"/>
            <p:nvPr/>
          </p:nvSpPr>
          <p:spPr>
            <a:xfrm>
              <a:off x="201635" y="3729650"/>
              <a:ext cx="734703" cy="295841"/>
            </a:xfrm>
            <a:prstGeom prst="rect">
              <a:avLst/>
            </a:prstGeom>
            <a:noFill/>
            <a:ln>
              <a:solidFill>
                <a:schemeClr val="tx1"/>
              </a:solidFill>
            </a:ln>
          </p:spPr>
          <p:txBody>
            <a:bodyPr wrap="square" rtlCol="0">
              <a:spAutoFit/>
            </a:bodyPr>
            <a:lstStyle/>
            <a:p>
              <a:r>
                <a:rPr kumimoji="1" lang="ja-JP" altLang="en-US" sz="1200" dirty="0"/>
                <a:t>位置図</a:t>
              </a:r>
            </a:p>
          </p:txBody>
        </p:sp>
      </p:grpSp>
      <p:sp>
        <p:nvSpPr>
          <p:cNvPr id="10" name="テキスト ボックス 9"/>
          <p:cNvSpPr txBox="1"/>
          <p:nvPr/>
        </p:nvSpPr>
        <p:spPr>
          <a:xfrm>
            <a:off x="224286" y="134727"/>
            <a:ext cx="12344858" cy="400110"/>
          </a:xfrm>
          <a:prstGeom prst="rect">
            <a:avLst/>
          </a:prstGeom>
          <a:gradFill>
            <a:gsLst>
              <a:gs pos="0">
                <a:schemeClr val="accent3">
                  <a:lumMod val="0"/>
                  <a:lumOff val="100000"/>
                </a:schemeClr>
              </a:gs>
              <a:gs pos="85000">
                <a:schemeClr val="accent3">
                  <a:lumMod val="0"/>
                  <a:lumOff val="100000"/>
                </a:schemeClr>
              </a:gs>
              <a:gs pos="100000">
                <a:schemeClr val="accent1"/>
              </a:gs>
            </a:gsLst>
            <a:lin ang="5400000" scaled="1"/>
          </a:gradFill>
        </p:spPr>
        <p:txBody>
          <a:bodyPr wrap="square" rtlCol="0">
            <a:spAutoFit/>
          </a:bodyPr>
          <a:lstStyle/>
          <a:p>
            <a:r>
              <a:rPr kumimoji="1" lang="ja-JP" altLang="en-US" sz="2000" b="1" dirty="0">
                <a:effectLst>
                  <a:outerShdw blurRad="38100" dist="38100" dir="2700000" algn="tl">
                    <a:srgbClr val="000000">
                      <a:alpha val="43137"/>
                    </a:srgbClr>
                  </a:outerShdw>
                </a:effectLst>
              </a:rPr>
              <a:t>大阪都市計画　都市高速鉄道　第４号線（中央線）の都市計画変更について</a:t>
            </a:r>
          </a:p>
        </p:txBody>
      </p:sp>
      <p:sp>
        <p:nvSpPr>
          <p:cNvPr id="11" name="正方形/長方形 10"/>
          <p:cNvSpPr/>
          <p:nvPr/>
        </p:nvSpPr>
        <p:spPr>
          <a:xfrm>
            <a:off x="232246" y="605720"/>
            <a:ext cx="7451326" cy="3240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rPr>
              <a:t>　都市計画変更について</a:t>
            </a:r>
          </a:p>
        </p:txBody>
      </p:sp>
      <p:sp>
        <p:nvSpPr>
          <p:cNvPr id="4" name="テキスト ボックス 3"/>
          <p:cNvSpPr txBox="1"/>
          <p:nvPr/>
        </p:nvSpPr>
        <p:spPr>
          <a:xfrm>
            <a:off x="251334" y="961611"/>
            <a:ext cx="7417462" cy="1815882"/>
          </a:xfrm>
          <a:prstGeom prst="rect">
            <a:avLst/>
          </a:prstGeom>
          <a:noFill/>
        </p:spPr>
        <p:txBody>
          <a:bodyPr wrap="square" rtlCol="0">
            <a:spAutoFit/>
          </a:bodyPr>
          <a:lstStyle/>
          <a:p>
            <a:pPr algn="just"/>
            <a:r>
              <a:rPr kumimoji="1" lang="ja-JP" altLang="en-US" sz="1400" dirty="0">
                <a:latin typeface="+mn-ea"/>
              </a:rPr>
              <a:t>  大阪都市計画　都市高速鉄道　第</a:t>
            </a:r>
            <a:r>
              <a:rPr kumimoji="1" lang="en-US" altLang="ja-JP" sz="1400" dirty="0">
                <a:latin typeface="+mn-ea"/>
              </a:rPr>
              <a:t>4</a:t>
            </a:r>
            <a:r>
              <a:rPr kumimoji="1" lang="ja-JP" altLang="en-US" sz="1400" dirty="0">
                <a:latin typeface="+mn-ea"/>
              </a:rPr>
              <a:t>号線（中央線）は、大阪都心部を東西に横断し、大阪港駅から長田駅を結ぶ路線です。</a:t>
            </a:r>
          </a:p>
          <a:p>
            <a:pPr algn="just"/>
            <a:r>
              <a:rPr kumimoji="1" lang="ja-JP" altLang="en-US" sz="1400" dirty="0">
                <a:latin typeface="+mn-ea"/>
              </a:rPr>
              <a:t>　大阪城東部地区では、大阪公立大学を先導役にして、観光集客・健康医療・人材育成・居住機能等の集積により、多世代・多様な人が集い、交流する国際色あるまちづくりをめざしています。</a:t>
            </a:r>
          </a:p>
          <a:p>
            <a:pPr algn="just"/>
            <a:r>
              <a:rPr kumimoji="1" lang="ja-JP" altLang="en-US" sz="1400" dirty="0">
                <a:latin typeface="+mn-ea"/>
              </a:rPr>
              <a:t>　今回、まちづくりにあわせて、森之宮車庫及び工場にある線路を有効活用し、既存の森ノ宮駅から延伸して</a:t>
            </a:r>
            <a:r>
              <a:rPr kumimoji="1" lang="en-US" altLang="ja-JP" sz="1400" dirty="0">
                <a:latin typeface="+mn-ea"/>
              </a:rPr>
              <a:t>(</a:t>
            </a:r>
            <a:r>
              <a:rPr kumimoji="1" lang="ja-JP" altLang="en-US" sz="1400" dirty="0">
                <a:latin typeface="+mn-ea"/>
              </a:rPr>
              <a:t>仮称</a:t>
            </a:r>
            <a:r>
              <a:rPr kumimoji="1" lang="en-US" altLang="ja-JP" sz="1400" dirty="0">
                <a:latin typeface="+mn-ea"/>
              </a:rPr>
              <a:t>)</a:t>
            </a:r>
            <a:r>
              <a:rPr kumimoji="1" lang="ja-JP" altLang="en-US" sz="1400" dirty="0">
                <a:latin typeface="+mn-ea"/>
              </a:rPr>
              <a:t>森之宮新駅を設置することにより、周辺地域の交通利便性の向上とより一層の活性化を図るため、下記のとおり都市計画変更を行うものです。　　　</a:t>
            </a:r>
          </a:p>
          <a:p>
            <a:pPr algn="just"/>
            <a:endParaRPr kumimoji="1" lang="ja-JP" altLang="en-US" sz="1400" dirty="0">
              <a:latin typeface="+mn-ea"/>
            </a:endParaRPr>
          </a:p>
        </p:txBody>
      </p:sp>
      <p:sp>
        <p:nvSpPr>
          <p:cNvPr id="15" name="テキスト ボックス 14"/>
          <p:cNvSpPr txBox="1"/>
          <p:nvPr/>
        </p:nvSpPr>
        <p:spPr>
          <a:xfrm>
            <a:off x="340711" y="3059270"/>
            <a:ext cx="7634889" cy="1323439"/>
          </a:xfrm>
          <a:prstGeom prst="rect">
            <a:avLst/>
          </a:prstGeom>
          <a:noFill/>
        </p:spPr>
        <p:txBody>
          <a:bodyPr wrap="square" rtlCol="0">
            <a:spAutoFit/>
          </a:bodyPr>
          <a:lstStyle/>
          <a:p>
            <a:r>
              <a:rPr kumimoji="1" lang="ja-JP" altLang="en-US" sz="1400" dirty="0">
                <a:latin typeface="+mn-ea"/>
              </a:rPr>
              <a:t>大阪都市計画　都市高速鉄道　第４号線（中央線）</a:t>
            </a:r>
            <a:endParaRPr kumimoji="1" lang="en-US" altLang="ja-JP" sz="1400" dirty="0">
              <a:latin typeface="+mn-ea"/>
            </a:endParaRPr>
          </a:p>
          <a:p>
            <a:endParaRPr kumimoji="1" lang="en-US" altLang="ja-JP" sz="500" dirty="0">
              <a:latin typeface="+mn-ea"/>
            </a:endParaRPr>
          </a:p>
          <a:p>
            <a:r>
              <a:rPr kumimoji="1" lang="ja-JP" altLang="en-US" sz="1400" dirty="0">
                <a:latin typeface="+mn-ea"/>
              </a:rPr>
              <a:t>　</a:t>
            </a:r>
            <a:r>
              <a:rPr kumimoji="1" lang="en-US" altLang="ja-JP" sz="1400" dirty="0">
                <a:latin typeface="+mn-ea"/>
              </a:rPr>
              <a:t>【</a:t>
            </a:r>
            <a:r>
              <a:rPr kumimoji="1" lang="ja-JP" altLang="en-US" sz="1400" dirty="0">
                <a:latin typeface="+mn-ea"/>
              </a:rPr>
              <a:t>線路部分</a:t>
            </a:r>
            <a:r>
              <a:rPr kumimoji="1" lang="en-US" altLang="ja-JP" sz="1400" dirty="0">
                <a:latin typeface="+mn-ea"/>
              </a:rPr>
              <a:t>】</a:t>
            </a:r>
            <a:r>
              <a:rPr kumimoji="1" lang="ja-JP" altLang="en-US" sz="1400" dirty="0">
                <a:latin typeface="+mn-ea"/>
              </a:rPr>
              <a:t>　・森ノ宮駅～</a:t>
            </a:r>
            <a:r>
              <a:rPr kumimoji="1" lang="en-US" altLang="ja-JP" sz="1400" dirty="0">
                <a:latin typeface="+mn-ea"/>
              </a:rPr>
              <a:t> (</a:t>
            </a:r>
            <a:r>
              <a:rPr kumimoji="1" lang="ja-JP" altLang="en-US" sz="1400" dirty="0">
                <a:latin typeface="+mn-ea"/>
              </a:rPr>
              <a:t>仮称</a:t>
            </a:r>
            <a:r>
              <a:rPr kumimoji="1" lang="en-US" altLang="ja-JP" sz="1400" dirty="0">
                <a:latin typeface="+mn-ea"/>
              </a:rPr>
              <a:t>)</a:t>
            </a:r>
            <a:r>
              <a:rPr kumimoji="1" lang="ja-JP" altLang="en-US" sz="1400" dirty="0">
                <a:latin typeface="+mn-ea"/>
              </a:rPr>
              <a:t>森之宮新駅間の延伸（延長 約</a:t>
            </a:r>
            <a:r>
              <a:rPr kumimoji="1" lang="en-US" altLang="ja-JP" sz="1400" dirty="0">
                <a:latin typeface="+mn-ea"/>
              </a:rPr>
              <a:t>1,120m</a:t>
            </a:r>
            <a:r>
              <a:rPr kumimoji="1" lang="ja-JP" altLang="en-US" sz="1400" dirty="0">
                <a:latin typeface="+mn-ea"/>
              </a:rPr>
              <a:t>）</a:t>
            </a:r>
            <a:endParaRPr kumimoji="1" lang="en-US" altLang="ja-JP" sz="1400" dirty="0">
              <a:latin typeface="+mn-ea"/>
            </a:endParaRPr>
          </a:p>
          <a:p>
            <a:r>
              <a:rPr kumimoji="1" lang="ja-JP" altLang="en-US" sz="1400" dirty="0">
                <a:latin typeface="+mn-ea"/>
              </a:rPr>
              <a:t>　　   　　　　　　・第４号線の延長　約</a:t>
            </a:r>
            <a:r>
              <a:rPr kumimoji="1" lang="en-US" altLang="ja-JP" sz="1400" dirty="0">
                <a:latin typeface="+mn-ea"/>
              </a:rPr>
              <a:t>15,990</a:t>
            </a:r>
            <a:r>
              <a:rPr kumimoji="1" lang="ja-JP" altLang="en-US" sz="1400" dirty="0">
                <a:latin typeface="+mn-ea"/>
              </a:rPr>
              <a:t>ｍ から 約</a:t>
            </a:r>
            <a:r>
              <a:rPr kumimoji="1" lang="en-US" altLang="ja-JP" sz="1400" dirty="0">
                <a:latin typeface="+mn-ea"/>
              </a:rPr>
              <a:t>17,110m</a:t>
            </a:r>
            <a:r>
              <a:rPr kumimoji="1" lang="ja-JP" altLang="en-US" sz="1400" dirty="0">
                <a:latin typeface="+mn-ea"/>
              </a:rPr>
              <a:t> に 変更</a:t>
            </a:r>
            <a:endParaRPr kumimoji="1" lang="en-US" altLang="ja-JP" sz="1400" dirty="0">
              <a:latin typeface="+mn-ea"/>
            </a:endParaRPr>
          </a:p>
          <a:p>
            <a:r>
              <a:rPr kumimoji="1" lang="ja-JP" altLang="en-US" sz="1400" dirty="0">
                <a:latin typeface="+mn-ea"/>
              </a:rPr>
              <a:t>　　　　　 　　　　・終点位置　城東区森之宮一丁目を追加</a:t>
            </a:r>
            <a:endParaRPr kumimoji="1" lang="en-US" altLang="ja-JP" sz="1400" dirty="0">
              <a:latin typeface="+mn-ea"/>
            </a:endParaRPr>
          </a:p>
          <a:p>
            <a:endParaRPr kumimoji="1" lang="en-US" altLang="ja-JP" sz="500" dirty="0">
              <a:latin typeface="+mn-ea"/>
            </a:endParaRPr>
          </a:p>
          <a:p>
            <a:r>
              <a:rPr kumimoji="1" lang="en-US" altLang="ja-JP" sz="1400" dirty="0">
                <a:latin typeface="+mn-ea"/>
              </a:rPr>
              <a:t>  【</a:t>
            </a:r>
            <a:r>
              <a:rPr kumimoji="1" lang="ja-JP" altLang="en-US" sz="1400" dirty="0">
                <a:latin typeface="+mn-ea"/>
              </a:rPr>
              <a:t>主要施設</a:t>
            </a:r>
            <a:r>
              <a:rPr kumimoji="1" lang="en-US" altLang="ja-JP" sz="1400" dirty="0">
                <a:latin typeface="+mn-ea"/>
              </a:rPr>
              <a:t>】</a:t>
            </a:r>
            <a:r>
              <a:rPr kumimoji="1" lang="ja-JP" altLang="en-US" sz="1400" dirty="0">
                <a:latin typeface="+mn-ea"/>
              </a:rPr>
              <a:t>　・城東区森之宮一丁目に</a:t>
            </a:r>
            <a:r>
              <a:rPr kumimoji="1" lang="en-US" altLang="ja-JP" sz="1400" dirty="0">
                <a:latin typeface="+mn-ea"/>
              </a:rPr>
              <a:t>(</a:t>
            </a:r>
            <a:r>
              <a:rPr kumimoji="1" lang="ja-JP" altLang="en-US" sz="1400" dirty="0">
                <a:latin typeface="+mn-ea"/>
              </a:rPr>
              <a:t>仮称</a:t>
            </a:r>
            <a:r>
              <a:rPr kumimoji="1" lang="en-US" altLang="ja-JP" sz="1400" dirty="0">
                <a:latin typeface="+mn-ea"/>
              </a:rPr>
              <a:t>)</a:t>
            </a:r>
            <a:r>
              <a:rPr kumimoji="1" lang="ja-JP" altLang="en-US" sz="1400" dirty="0">
                <a:latin typeface="+mn-ea"/>
              </a:rPr>
              <a:t>森之宮新駅を追加（面積約</a:t>
            </a:r>
            <a:r>
              <a:rPr kumimoji="1" lang="en-US" altLang="ja-JP" sz="1400" dirty="0">
                <a:latin typeface="+mn-ea"/>
              </a:rPr>
              <a:t>3,500m</a:t>
            </a:r>
            <a:r>
              <a:rPr kumimoji="1" lang="en-US" altLang="ja-JP" sz="1400" baseline="30000" dirty="0">
                <a:latin typeface="+mn-ea"/>
              </a:rPr>
              <a:t>2</a:t>
            </a:r>
            <a:r>
              <a:rPr kumimoji="1" lang="ja-JP" altLang="en-US" sz="1400" dirty="0">
                <a:latin typeface="+mn-ea"/>
              </a:rPr>
              <a:t>）</a:t>
            </a:r>
            <a:endParaRPr kumimoji="1" lang="en-US" altLang="ja-JP" sz="1400" dirty="0">
              <a:latin typeface="+mn-ea"/>
            </a:endParaRPr>
          </a:p>
        </p:txBody>
      </p:sp>
      <p:sp>
        <p:nvSpPr>
          <p:cNvPr id="34" name="テキスト ボックス 33">
            <a:extLst>
              <a:ext uri="{FF2B5EF4-FFF2-40B4-BE49-F238E27FC236}">
                <a16:creationId xmlns:a16="http://schemas.microsoft.com/office/drawing/2014/main" id="{E33D3BAB-1DDD-4765-A7D6-939F4C371079}"/>
              </a:ext>
            </a:extLst>
          </p:cNvPr>
          <p:cNvSpPr txBox="1"/>
          <p:nvPr/>
        </p:nvSpPr>
        <p:spPr>
          <a:xfrm>
            <a:off x="232245" y="2711135"/>
            <a:ext cx="7436549" cy="307777"/>
          </a:xfrm>
          <a:prstGeom prst="rect">
            <a:avLst/>
          </a:prstGeom>
          <a:noFill/>
          <a:ln w="15875">
            <a:solidFill>
              <a:schemeClr val="accent5">
                <a:lumMod val="60000"/>
                <a:lumOff val="40000"/>
              </a:schemeClr>
            </a:solidFill>
          </a:ln>
        </p:spPr>
        <p:txBody>
          <a:bodyPr wrap="square" rtlCol="0">
            <a:spAutoFit/>
          </a:bodyPr>
          <a:lstStyle/>
          <a:p>
            <a:pPr algn="just"/>
            <a:r>
              <a:rPr kumimoji="1" lang="ja-JP" altLang="en-US" sz="1400" dirty="0">
                <a:latin typeface="+mn-ea"/>
              </a:rPr>
              <a:t>　都市計画変更（大阪府決定）の概要</a:t>
            </a:r>
          </a:p>
        </p:txBody>
      </p:sp>
      <p:sp>
        <p:nvSpPr>
          <p:cNvPr id="9" name="Rectangle 4">
            <a:extLst>
              <a:ext uri="{FF2B5EF4-FFF2-40B4-BE49-F238E27FC236}">
                <a16:creationId xmlns:a16="http://schemas.microsoft.com/office/drawing/2014/main" id="{9ECC860B-C1EC-455B-A294-397E261C5D6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Rectangle 6">
            <a:extLst>
              <a:ext uri="{FF2B5EF4-FFF2-40B4-BE49-F238E27FC236}">
                <a16:creationId xmlns:a16="http://schemas.microsoft.com/office/drawing/2014/main" id="{F9D7D524-1F27-4F30-932B-0DCD45EDB0F1}"/>
              </a:ext>
            </a:extLst>
          </p:cNvPr>
          <p:cNvSpPr>
            <a:spLocks noChangeArrowheads="1"/>
          </p:cNvSpPr>
          <p:nvPr/>
        </p:nvSpPr>
        <p:spPr bwMode="auto">
          <a:xfrm>
            <a:off x="0" y="257145"/>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8" eaLnBrk="0" fontAlgn="base" hangingPunct="0">
              <a:spcBef>
                <a:spcPct val="0"/>
              </a:spcBef>
              <a:spcAft>
                <a:spcPct val="0"/>
              </a:spcAft>
            </a:pPr>
            <a:endParaRPr lang="ja-JP" altLang="ja-JP" sz="1000">
              <a:latin typeface="ＭＳ 明朝" panose="02020609040205080304" pitchFamily="17" charset="-128"/>
              <a:ea typeface="ＭＳ 明朝" panose="02020609040205080304" pitchFamily="17" charset="-128"/>
              <a:cs typeface="Times New Roman" panose="02020603050405020304" pitchFamily="18" charset="0"/>
            </a:endParaRPr>
          </a:p>
          <a:p>
            <a:pPr defTabSz="914378" eaLnBrk="0" fontAlgn="base" hangingPunct="0">
              <a:spcBef>
                <a:spcPct val="0"/>
              </a:spcBef>
              <a:spcAft>
                <a:spcPct val="0"/>
              </a:spcAft>
            </a:pPr>
            <a:r>
              <a:rPr lang="ja-JP" altLang="ja-JP" sz="100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a:latin typeface="Arial" panose="020B0604020202020204" pitchFamily="34" charset="0"/>
            </a:endParaRPr>
          </a:p>
        </p:txBody>
      </p:sp>
      <p:grpSp>
        <p:nvGrpSpPr>
          <p:cNvPr id="40" name="グループ化 39">
            <a:extLst>
              <a:ext uri="{FF2B5EF4-FFF2-40B4-BE49-F238E27FC236}">
                <a16:creationId xmlns:a16="http://schemas.microsoft.com/office/drawing/2014/main" id="{40E6457E-8E4E-4461-966A-17045A5EAE70}"/>
              </a:ext>
            </a:extLst>
          </p:cNvPr>
          <p:cNvGrpSpPr/>
          <p:nvPr/>
        </p:nvGrpSpPr>
        <p:grpSpPr>
          <a:xfrm>
            <a:off x="7668794" y="607690"/>
            <a:ext cx="5048515" cy="8914785"/>
            <a:chOff x="7620675" y="612238"/>
            <a:chExt cx="5048515" cy="8914785"/>
          </a:xfrm>
        </p:grpSpPr>
        <p:sp>
          <p:nvSpPr>
            <p:cNvPr id="41" name="正方形/長方形 40">
              <a:extLst>
                <a:ext uri="{FF2B5EF4-FFF2-40B4-BE49-F238E27FC236}">
                  <a16:creationId xmlns:a16="http://schemas.microsoft.com/office/drawing/2014/main" id="{E215E283-BECD-4109-8C60-696C2E02D2C6}"/>
                </a:ext>
              </a:extLst>
            </p:cNvPr>
            <p:cNvSpPr/>
            <p:nvPr/>
          </p:nvSpPr>
          <p:spPr>
            <a:xfrm>
              <a:off x="7843985" y="612238"/>
              <a:ext cx="4712679" cy="3240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mn-ea"/>
                </a:rPr>
                <a:t>　今後のスケジュール</a:t>
              </a:r>
            </a:p>
          </p:txBody>
        </p:sp>
        <p:sp>
          <p:nvSpPr>
            <p:cNvPr id="53" name="正方形/長方形 52">
              <a:extLst>
                <a:ext uri="{FF2B5EF4-FFF2-40B4-BE49-F238E27FC236}">
                  <a16:creationId xmlns:a16="http://schemas.microsoft.com/office/drawing/2014/main" id="{305365AB-0073-4A78-B93A-053535663084}"/>
                </a:ext>
              </a:extLst>
            </p:cNvPr>
            <p:cNvSpPr/>
            <p:nvPr/>
          </p:nvSpPr>
          <p:spPr>
            <a:xfrm>
              <a:off x="7843985" y="979613"/>
              <a:ext cx="4712678" cy="72000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6000000" scaled="0"/>
              <a:tileRect/>
            </a:gradFill>
            <a:ln w="28575" cmpd="dbl">
              <a:solidFill>
                <a:srgbClr val="00B0F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都市計画変更案に関する説明会</a:t>
              </a:r>
              <a:endParaRPr kumimoji="1" lang="en-US" altLang="ja-JP" sz="1400" b="1" dirty="0">
                <a:solidFill>
                  <a:schemeClr val="tx1"/>
                </a:solidFill>
                <a:latin typeface="+mn-ea"/>
              </a:endParaRPr>
            </a:p>
            <a:p>
              <a:pPr algn="ctr">
                <a:lnSpc>
                  <a:spcPts val="1400"/>
                </a:lnSpc>
                <a:spcBef>
                  <a:spcPts val="600"/>
                </a:spcBef>
              </a:pPr>
              <a:r>
                <a:rPr kumimoji="1" lang="ja-JP" altLang="en-US" sz="1400" dirty="0">
                  <a:solidFill>
                    <a:schemeClr val="tx1"/>
                  </a:solidFill>
                  <a:latin typeface="+mn-ea"/>
                </a:rPr>
                <a:t>　令和６年２月</a:t>
              </a:r>
              <a:r>
                <a:rPr kumimoji="1" lang="en-US" altLang="ja-JP" sz="1400" dirty="0">
                  <a:solidFill>
                    <a:schemeClr val="tx1"/>
                  </a:solidFill>
                  <a:latin typeface="+mn-ea"/>
                </a:rPr>
                <a:t>20</a:t>
              </a:r>
              <a:r>
                <a:rPr kumimoji="1" lang="ja-JP" altLang="en-US" sz="1400" dirty="0">
                  <a:solidFill>
                    <a:schemeClr val="tx1"/>
                  </a:solidFill>
                  <a:latin typeface="+mn-ea"/>
                </a:rPr>
                <a:t>日（火）</a:t>
              </a:r>
              <a:r>
                <a:rPr kumimoji="1" lang="en-US" altLang="ja-JP" sz="1400" dirty="0">
                  <a:solidFill>
                    <a:schemeClr val="tx1"/>
                  </a:solidFill>
                  <a:latin typeface="+mn-ea"/>
                </a:rPr>
                <a:t>19</a:t>
              </a:r>
              <a:r>
                <a:rPr kumimoji="1" lang="ja-JP" altLang="en-US" sz="1400" dirty="0">
                  <a:solidFill>
                    <a:schemeClr val="tx1"/>
                  </a:solidFill>
                  <a:latin typeface="+mn-ea"/>
                </a:rPr>
                <a:t>時から　クレオ大阪東</a:t>
              </a:r>
              <a:endParaRPr kumimoji="1" lang="en-US" altLang="ja-JP" sz="1100" dirty="0">
                <a:solidFill>
                  <a:schemeClr val="tx1"/>
                </a:solidFill>
                <a:latin typeface="+mn-ea"/>
              </a:endParaRPr>
            </a:p>
            <a:p>
              <a:pPr algn="r"/>
              <a:r>
                <a:rPr kumimoji="1" lang="ja-JP" altLang="en-US" sz="1100" dirty="0">
                  <a:solidFill>
                    <a:schemeClr val="tx1"/>
                  </a:solidFill>
                  <a:latin typeface="+mn-ea"/>
                </a:rPr>
                <a:t>（大阪市立男女共同参画センター 東部館）</a:t>
              </a:r>
              <a:r>
                <a:rPr kumimoji="1" lang="ja-JP" altLang="en-US" sz="1400" dirty="0">
                  <a:solidFill>
                    <a:schemeClr val="tx1"/>
                  </a:solidFill>
                  <a:latin typeface="+mn-ea"/>
                </a:rPr>
                <a:t>　</a:t>
              </a:r>
              <a:endParaRPr kumimoji="1" lang="en-US" altLang="ja-JP" sz="1400" dirty="0">
                <a:solidFill>
                  <a:schemeClr val="tx1"/>
                </a:solidFill>
                <a:latin typeface="+mn-ea"/>
              </a:endParaRPr>
            </a:p>
          </p:txBody>
        </p:sp>
        <p:sp>
          <p:nvSpPr>
            <p:cNvPr id="56" name="二等辺三角形 55">
              <a:extLst>
                <a:ext uri="{FF2B5EF4-FFF2-40B4-BE49-F238E27FC236}">
                  <a16:creationId xmlns:a16="http://schemas.microsoft.com/office/drawing/2014/main" id="{8686511D-5DE6-4A87-B67F-79A16B420B48}"/>
                </a:ext>
              </a:extLst>
            </p:cNvPr>
            <p:cNvSpPr>
              <a:spLocks noChangeAspect="1"/>
            </p:cNvSpPr>
            <p:nvPr/>
          </p:nvSpPr>
          <p:spPr>
            <a:xfrm rot="10800000">
              <a:off x="9749971" y="1809582"/>
              <a:ext cx="900706" cy="123562"/>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n-ea"/>
              </a:endParaRPr>
            </a:p>
          </p:txBody>
        </p:sp>
        <p:sp>
          <p:nvSpPr>
            <p:cNvPr id="57" name="正方形/長方形 56">
              <a:extLst>
                <a:ext uri="{FF2B5EF4-FFF2-40B4-BE49-F238E27FC236}">
                  <a16:creationId xmlns:a16="http://schemas.microsoft.com/office/drawing/2014/main" id="{1A626095-1170-4786-8FEF-A94367843835}"/>
                </a:ext>
              </a:extLst>
            </p:cNvPr>
            <p:cNvSpPr/>
            <p:nvPr/>
          </p:nvSpPr>
          <p:spPr>
            <a:xfrm>
              <a:off x="7831505" y="1990533"/>
              <a:ext cx="4737637" cy="155604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6000000" scaled="0"/>
              <a:tileRect/>
            </a:gradFill>
            <a:ln w="28575" cmpd="dbl">
              <a:solidFill>
                <a:srgbClr val="00B0F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0">
              <a:spAutoFit/>
            </a:bodyPr>
            <a:lstStyle/>
            <a:p>
              <a:pPr algn="ctr"/>
              <a:r>
                <a:rPr kumimoji="1" lang="ja-JP" altLang="en-US" sz="1400" b="1" dirty="0">
                  <a:solidFill>
                    <a:schemeClr val="tx1"/>
                  </a:solidFill>
                  <a:latin typeface="+mn-ea"/>
                </a:rPr>
                <a:t>大阪府都市計画公聴会</a:t>
              </a:r>
              <a:endParaRPr kumimoji="1" lang="en-US" altLang="ja-JP" sz="1400" b="1" dirty="0">
                <a:solidFill>
                  <a:schemeClr val="tx1"/>
                </a:solidFill>
                <a:latin typeface="+mn-ea"/>
              </a:endParaRPr>
            </a:p>
            <a:p>
              <a:pPr algn="ctr">
                <a:lnSpc>
                  <a:spcPts val="1400"/>
                </a:lnSpc>
                <a:spcBef>
                  <a:spcPts val="600"/>
                </a:spcBef>
              </a:pPr>
              <a:r>
                <a:rPr kumimoji="1" lang="ja-JP" altLang="en-US" sz="1400" dirty="0">
                  <a:solidFill>
                    <a:schemeClr val="tx1"/>
                  </a:solidFill>
                  <a:latin typeface="+mn-ea"/>
                </a:rPr>
                <a:t>令和６年３月</a:t>
              </a:r>
              <a:r>
                <a:rPr kumimoji="1" lang="en-US" altLang="ja-JP" sz="1400" dirty="0">
                  <a:solidFill>
                    <a:schemeClr val="tx1"/>
                  </a:solidFill>
                  <a:latin typeface="+mn-ea"/>
                </a:rPr>
                <a:t>18</a:t>
              </a:r>
              <a:r>
                <a:rPr kumimoji="1" lang="ja-JP" altLang="en-US" sz="1400" dirty="0">
                  <a:solidFill>
                    <a:schemeClr val="tx1"/>
                  </a:solidFill>
                  <a:latin typeface="+mn-ea"/>
                </a:rPr>
                <a:t>日（月）</a:t>
              </a:r>
              <a:r>
                <a:rPr kumimoji="1" lang="en-US" altLang="ja-JP" sz="1400" dirty="0">
                  <a:solidFill>
                    <a:schemeClr val="tx1"/>
                  </a:solidFill>
                  <a:latin typeface="+mn-ea"/>
                </a:rPr>
                <a:t>14</a:t>
              </a:r>
              <a:r>
                <a:rPr kumimoji="1" lang="ja-JP" altLang="en-US" sz="1400" dirty="0">
                  <a:solidFill>
                    <a:schemeClr val="tx1"/>
                  </a:solidFill>
                  <a:latin typeface="+mn-ea"/>
                </a:rPr>
                <a:t>時から　　エル・おおさか</a:t>
              </a:r>
              <a:endParaRPr kumimoji="1" lang="en-US" altLang="ja-JP" sz="1400" dirty="0">
                <a:solidFill>
                  <a:schemeClr val="tx1"/>
                </a:solidFill>
                <a:latin typeface="+mn-ea"/>
              </a:endParaRPr>
            </a:p>
            <a:p>
              <a:pPr algn="r">
                <a:spcAft>
                  <a:spcPts val="600"/>
                </a:spcAft>
              </a:pPr>
              <a:r>
                <a:rPr kumimoji="1" lang="ja-JP" altLang="en-US" sz="1100" dirty="0">
                  <a:solidFill>
                    <a:schemeClr val="tx1"/>
                  </a:solidFill>
                  <a:latin typeface="+mn-ea"/>
                </a:rPr>
                <a:t>（大阪府立労働センター）　</a:t>
              </a:r>
              <a:endParaRPr kumimoji="1" lang="en-US" altLang="ja-JP" sz="1100" dirty="0">
                <a:solidFill>
                  <a:schemeClr val="tx1"/>
                </a:solidFill>
                <a:latin typeface="+mn-ea"/>
              </a:endParaRPr>
            </a:p>
            <a:p>
              <a:pPr algn="ctr"/>
              <a:r>
                <a:rPr kumimoji="1" lang="ja-JP" altLang="en-US" sz="1400" dirty="0">
                  <a:solidFill>
                    <a:schemeClr val="tx1"/>
                  </a:solidFill>
                  <a:latin typeface="+mn-ea"/>
                </a:rPr>
                <a:t>公述申出および傍聴希望の受付期間</a:t>
              </a:r>
              <a:endParaRPr kumimoji="1" lang="en-US" altLang="ja-JP" sz="1400" dirty="0">
                <a:solidFill>
                  <a:schemeClr val="tx1"/>
                </a:solidFill>
                <a:latin typeface="+mn-ea"/>
              </a:endParaRPr>
            </a:p>
            <a:p>
              <a:pPr algn="ctr"/>
              <a:endParaRPr kumimoji="1" lang="en-US" altLang="ja-JP" sz="300" dirty="0">
                <a:solidFill>
                  <a:schemeClr val="tx1"/>
                </a:solidFill>
                <a:latin typeface="+mn-ea"/>
              </a:endParaRPr>
            </a:p>
            <a:p>
              <a:pPr algn="ctr"/>
              <a:r>
                <a:rPr kumimoji="1" lang="ja-JP" altLang="en-US" sz="1400" dirty="0">
                  <a:solidFill>
                    <a:schemeClr val="tx1"/>
                  </a:solidFill>
                  <a:latin typeface="+mn-ea"/>
                </a:rPr>
                <a:t>令和６年２月</a:t>
              </a:r>
              <a:r>
                <a:rPr kumimoji="1" lang="en-US" altLang="ja-JP" sz="1400" dirty="0">
                  <a:solidFill>
                    <a:schemeClr val="tx1"/>
                  </a:solidFill>
                  <a:latin typeface="+mn-ea"/>
                </a:rPr>
                <a:t>22</a:t>
              </a:r>
              <a:r>
                <a:rPr kumimoji="1" lang="ja-JP" altLang="en-US" sz="1400" dirty="0">
                  <a:solidFill>
                    <a:schemeClr val="tx1"/>
                  </a:solidFill>
                  <a:latin typeface="+mn-ea"/>
                </a:rPr>
                <a:t>日（木）から</a:t>
              </a:r>
              <a:endParaRPr kumimoji="1" lang="en-US" altLang="ja-JP" sz="1400" dirty="0">
                <a:solidFill>
                  <a:schemeClr val="tx1"/>
                </a:solidFill>
                <a:latin typeface="+mn-ea"/>
              </a:endParaRPr>
            </a:p>
            <a:p>
              <a:pPr algn="ctr"/>
              <a:r>
                <a:rPr kumimoji="1" lang="ja-JP" altLang="en-US" sz="1400" dirty="0">
                  <a:solidFill>
                    <a:schemeClr val="tx1"/>
                  </a:solidFill>
                  <a:latin typeface="+mn-ea"/>
                </a:rPr>
                <a:t>令和６年３月７日（木）まで</a:t>
              </a:r>
              <a:endParaRPr kumimoji="1" lang="en-US" altLang="ja-JP" sz="1400" dirty="0">
                <a:solidFill>
                  <a:schemeClr val="tx1"/>
                </a:solidFill>
                <a:latin typeface="+mn-ea"/>
              </a:endParaRPr>
            </a:p>
          </p:txBody>
        </p:sp>
        <p:sp>
          <p:nvSpPr>
            <p:cNvPr id="59" name="二等辺三角形 58">
              <a:extLst>
                <a:ext uri="{FF2B5EF4-FFF2-40B4-BE49-F238E27FC236}">
                  <a16:creationId xmlns:a16="http://schemas.microsoft.com/office/drawing/2014/main" id="{932FAB41-ED35-4756-AC52-DD4778D06349}"/>
                </a:ext>
              </a:extLst>
            </p:cNvPr>
            <p:cNvSpPr>
              <a:spLocks noChangeAspect="1"/>
            </p:cNvSpPr>
            <p:nvPr/>
          </p:nvSpPr>
          <p:spPr>
            <a:xfrm rot="10800000">
              <a:off x="9737491" y="3976370"/>
              <a:ext cx="900706" cy="123562"/>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n-ea"/>
              </a:endParaRPr>
            </a:p>
          </p:txBody>
        </p:sp>
        <p:sp>
          <p:nvSpPr>
            <p:cNvPr id="60" name="正方形/長方形 59">
              <a:extLst>
                <a:ext uri="{FF2B5EF4-FFF2-40B4-BE49-F238E27FC236}">
                  <a16:creationId xmlns:a16="http://schemas.microsoft.com/office/drawing/2014/main" id="{8D6A222C-C42F-46AE-8845-5DA406029364}"/>
                </a:ext>
              </a:extLst>
            </p:cNvPr>
            <p:cNvSpPr/>
            <p:nvPr/>
          </p:nvSpPr>
          <p:spPr>
            <a:xfrm>
              <a:off x="7831505" y="4145591"/>
              <a:ext cx="4712678" cy="90000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6000000" scaled="0"/>
              <a:tileRect/>
            </a:gradFill>
            <a:ln w="28575" cmpd="dbl">
              <a:solidFill>
                <a:srgbClr val="00B0F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nchorCtr="0"/>
            <a:lstStyle/>
            <a:p>
              <a:pPr algn="ctr">
                <a:lnSpc>
                  <a:spcPts val="1400"/>
                </a:lnSpc>
              </a:pPr>
              <a:r>
                <a:rPr kumimoji="1" lang="ja-JP" altLang="en-US" sz="1400" b="1" dirty="0">
                  <a:solidFill>
                    <a:schemeClr val="tx1"/>
                  </a:solidFill>
                  <a:latin typeface="+mn-ea"/>
                </a:rPr>
                <a:t>都市計画案の縦覧・意見書の提出</a:t>
              </a:r>
              <a:endParaRPr kumimoji="1" lang="en-US" altLang="ja-JP" sz="1400" b="1" dirty="0">
                <a:solidFill>
                  <a:schemeClr val="tx1"/>
                </a:solidFill>
                <a:latin typeface="+mn-ea"/>
              </a:endParaRPr>
            </a:p>
            <a:p>
              <a:pPr algn="ctr">
                <a:lnSpc>
                  <a:spcPts val="1400"/>
                </a:lnSpc>
              </a:pPr>
              <a:r>
                <a:rPr kumimoji="1" lang="ja-JP" altLang="en-US" sz="1400" b="1" dirty="0">
                  <a:solidFill>
                    <a:schemeClr val="tx1"/>
                  </a:solidFill>
                  <a:latin typeface="+mn-ea"/>
                </a:rPr>
                <a:t>（都市高速鉄道の変更）</a:t>
              </a:r>
              <a:endParaRPr kumimoji="1" lang="en-US" altLang="ja-JP" sz="1400" b="1" dirty="0">
                <a:solidFill>
                  <a:schemeClr val="tx1"/>
                </a:solidFill>
                <a:latin typeface="+mn-ea"/>
              </a:endParaRPr>
            </a:p>
            <a:p>
              <a:pPr algn="ctr">
                <a:lnSpc>
                  <a:spcPts val="1400"/>
                </a:lnSpc>
                <a:spcBef>
                  <a:spcPts val="600"/>
                </a:spcBef>
              </a:pPr>
              <a:r>
                <a:rPr kumimoji="1" lang="ja-JP" altLang="en-US" sz="1400" dirty="0">
                  <a:solidFill>
                    <a:schemeClr val="tx1"/>
                  </a:solidFill>
                  <a:latin typeface="+mn-ea"/>
                </a:rPr>
                <a:t>令和６年５月頃予定（２週間）</a:t>
              </a:r>
              <a:endParaRPr kumimoji="1" lang="en-US" altLang="ja-JP" sz="1400" dirty="0">
                <a:solidFill>
                  <a:schemeClr val="tx1"/>
                </a:solidFill>
                <a:latin typeface="+mn-ea"/>
              </a:endParaRPr>
            </a:p>
          </p:txBody>
        </p:sp>
        <p:sp>
          <p:nvSpPr>
            <p:cNvPr id="61" name="正方形/長方形 60">
              <a:extLst>
                <a:ext uri="{FF2B5EF4-FFF2-40B4-BE49-F238E27FC236}">
                  <a16:creationId xmlns:a16="http://schemas.microsoft.com/office/drawing/2014/main" id="{958AC458-F6C6-4821-A1AD-231C2A689BFB}"/>
                </a:ext>
              </a:extLst>
            </p:cNvPr>
            <p:cNvSpPr/>
            <p:nvPr/>
          </p:nvSpPr>
          <p:spPr>
            <a:xfrm>
              <a:off x="7852063" y="5312757"/>
              <a:ext cx="4696519" cy="53004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6000000" scaled="0"/>
              <a:tileRect/>
            </a:gradFill>
            <a:ln w="28575" cmpd="dbl">
              <a:solidFill>
                <a:srgbClr val="00B0F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kumimoji="1" lang="ja-JP" altLang="en-US" sz="1400" b="1" dirty="0">
                  <a:solidFill>
                    <a:schemeClr val="tx1"/>
                  </a:solidFill>
                  <a:latin typeface="+mn-ea"/>
                </a:rPr>
                <a:t>大阪府都市計画審議会</a:t>
              </a:r>
              <a:endParaRPr kumimoji="1" lang="en-US" altLang="ja-JP" sz="1400" b="1" dirty="0">
                <a:solidFill>
                  <a:schemeClr val="tx1"/>
                </a:solidFill>
                <a:latin typeface="+mn-ea"/>
              </a:endParaRPr>
            </a:p>
            <a:p>
              <a:pPr algn="ctr">
                <a:lnSpc>
                  <a:spcPts val="1400"/>
                </a:lnSpc>
                <a:spcBef>
                  <a:spcPts val="600"/>
                </a:spcBef>
              </a:pPr>
              <a:r>
                <a:rPr kumimoji="1" lang="ja-JP" altLang="en-US" sz="1400" dirty="0">
                  <a:solidFill>
                    <a:schemeClr val="tx1"/>
                  </a:solidFill>
                  <a:latin typeface="+mn-ea"/>
                </a:rPr>
                <a:t>令和６年８月頃予定　</a:t>
              </a:r>
            </a:p>
          </p:txBody>
        </p:sp>
        <p:sp>
          <p:nvSpPr>
            <p:cNvPr id="62" name="正方形/長方形 61">
              <a:extLst>
                <a:ext uri="{FF2B5EF4-FFF2-40B4-BE49-F238E27FC236}">
                  <a16:creationId xmlns:a16="http://schemas.microsoft.com/office/drawing/2014/main" id="{BF56B4A7-2E72-4304-A4FA-51C2C66994AE}"/>
                </a:ext>
              </a:extLst>
            </p:cNvPr>
            <p:cNvSpPr/>
            <p:nvPr/>
          </p:nvSpPr>
          <p:spPr>
            <a:xfrm>
              <a:off x="7843985" y="6477625"/>
              <a:ext cx="4712678" cy="44630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6000000" scaled="0"/>
              <a:tileRect/>
            </a:gradFill>
            <a:ln w="28575" cmpd="dbl">
              <a:solidFill>
                <a:srgbClr val="00B0F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kumimoji="1" lang="ja-JP" altLang="en-US" sz="1400" b="1" dirty="0">
                  <a:solidFill>
                    <a:schemeClr val="tx1"/>
                  </a:solidFill>
                  <a:latin typeface="+mn-ea"/>
                </a:rPr>
                <a:t>都市計画変更告示</a:t>
              </a:r>
              <a:r>
                <a:rPr kumimoji="1" lang="ja-JP" altLang="en-US" sz="1400" dirty="0">
                  <a:solidFill>
                    <a:schemeClr val="tx1"/>
                  </a:solidFill>
                  <a:latin typeface="+mn-ea"/>
                </a:rPr>
                <a:t>　</a:t>
              </a:r>
            </a:p>
          </p:txBody>
        </p:sp>
        <p:sp>
          <p:nvSpPr>
            <p:cNvPr id="63" name="二等辺三角形 62">
              <a:extLst>
                <a:ext uri="{FF2B5EF4-FFF2-40B4-BE49-F238E27FC236}">
                  <a16:creationId xmlns:a16="http://schemas.microsoft.com/office/drawing/2014/main" id="{1255587E-1578-4A7F-8C0F-5C96A082096C}"/>
                </a:ext>
              </a:extLst>
            </p:cNvPr>
            <p:cNvSpPr>
              <a:spLocks noChangeAspect="1"/>
            </p:cNvSpPr>
            <p:nvPr/>
          </p:nvSpPr>
          <p:spPr>
            <a:xfrm rot="10800000">
              <a:off x="9749971" y="5116362"/>
              <a:ext cx="900706" cy="123562"/>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n-ea"/>
              </a:endParaRPr>
            </a:p>
          </p:txBody>
        </p:sp>
        <p:sp>
          <p:nvSpPr>
            <p:cNvPr id="64" name="二等辺三角形 63">
              <a:extLst>
                <a:ext uri="{FF2B5EF4-FFF2-40B4-BE49-F238E27FC236}">
                  <a16:creationId xmlns:a16="http://schemas.microsoft.com/office/drawing/2014/main" id="{B8CDFE62-A932-4776-A586-434193511772}"/>
                </a:ext>
              </a:extLst>
            </p:cNvPr>
            <p:cNvSpPr>
              <a:spLocks noChangeAspect="1"/>
            </p:cNvSpPr>
            <p:nvPr/>
          </p:nvSpPr>
          <p:spPr>
            <a:xfrm rot="10800000">
              <a:off x="9749971" y="6295421"/>
              <a:ext cx="900706" cy="123562"/>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n-ea"/>
              </a:endParaRPr>
            </a:p>
          </p:txBody>
        </p:sp>
        <p:sp>
          <p:nvSpPr>
            <p:cNvPr id="65" name="正方形/長方形 64">
              <a:extLst>
                <a:ext uri="{FF2B5EF4-FFF2-40B4-BE49-F238E27FC236}">
                  <a16:creationId xmlns:a16="http://schemas.microsoft.com/office/drawing/2014/main" id="{54F6465D-4441-4CA7-B7FF-C48DC7489FCB}"/>
                </a:ext>
              </a:extLst>
            </p:cNvPr>
            <p:cNvSpPr/>
            <p:nvPr/>
          </p:nvSpPr>
          <p:spPr>
            <a:xfrm>
              <a:off x="7847513" y="7053809"/>
              <a:ext cx="4712400" cy="2880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mn-ea"/>
                </a:rPr>
                <a:t>　お問い合わせ先</a:t>
              </a:r>
            </a:p>
          </p:txBody>
        </p:sp>
        <p:sp>
          <p:nvSpPr>
            <p:cNvPr id="66" name="テキスト ボックス 7">
              <a:extLst>
                <a:ext uri="{FF2B5EF4-FFF2-40B4-BE49-F238E27FC236}">
                  <a16:creationId xmlns:a16="http://schemas.microsoft.com/office/drawing/2014/main" id="{6629506C-8092-4CF9-9432-C026E629E470}"/>
                </a:ext>
              </a:extLst>
            </p:cNvPr>
            <p:cNvSpPr txBox="1"/>
            <p:nvPr/>
          </p:nvSpPr>
          <p:spPr>
            <a:xfrm>
              <a:off x="7620675" y="7341809"/>
              <a:ext cx="5048515" cy="2185214"/>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a:spAutoFit/>
            </a:bodyPr>
            <a:lstStyle>
              <a:lvl1pPr marL="109538" eaLnBrk="0" hangingPunct="0">
                <a:defRPr kumimoji="1" sz="1400">
                  <a:solidFill>
                    <a:schemeClr val="tx1"/>
                  </a:solidFill>
                  <a:latin typeface="Arial" charset="0"/>
                  <a:ea typeface="ＭＳ Ｐゴシック" pitchFamily="50" charset="-128"/>
                </a:defRPr>
              </a:lvl1pPr>
              <a:lvl2pPr eaLnBrk="0" hangingPunct="0">
                <a:defRPr kumimoji="1" sz="1400">
                  <a:solidFill>
                    <a:schemeClr val="tx1"/>
                  </a:solidFill>
                  <a:latin typeface="Arial" charset="0"/>
                  <a:ea typeface="ＭＳ Ｐゴシック" pitchFamily="50" charset="-128"/>
                </a:defRPr>
              </a:lvl2pPr>
              <a:lvl3pPr eaLnBrk="0" hangingPunct="0">
                <a:defRPr kumimoji="1" sz="1400">
                  <a:solidFill>
                    <a:schemeClr val="tx1"/>
                  </a:solidFill>
                  <a:latin typeface="Arial" charset="0"/>
                  <a:ea typeface="ＭＳ Ｐゴシック" pitchFamily="50" charset="-128"/>
                </a:defRPr>
              </a:lvl3pPr>
              <a:lvl4pPr eaLnBrk="0" hangingPunct="0">
                <a:defRPr kumimoji="1" sz="1400">
                  <a:solidFill>
                    <a:schemeClr val="tx1"/>
                  </a:solidFill>
                  <a:latin typeface="Arial" charset="0"/>
                  <a:ea typeface="ＭＳ Ｐゴシック" pitchFamily="50" charset="-128"/>
                </a:defRPr>
              </a:lvl4pPr>
              <a:lvl5pPr eaLnBrk="0" hangingPunct="0">
                <a:defRPr kumimoji="1" sz="1400">
                  <a:solidFill>
                    <a:schemeClr val="tx1"/>
                  </a:solidFill>
                  <a:latin typeface="Arial" charset="0"/>
                  <a:ea typeface="ＭＳ Ｐゴシック" pitchFamily="50" charset="-128"/>
                </a:defRPr>
              </a:lvl5pPr>
              <a:lvl6pPr eaLnBrk="0" fontAlgn="base" hangingPunct="0">
                <a:spcBef>
                  <a:spcPct val="0"/>
                </a:spcBef>
                <a:spcAft>
                  <a:spcPct val="0"/>
                </a:spcAft>
                <a:defRPr kumimoji="1" sz="1400">
                  <a:solidFill>
                    <a:schemeClr val="tx1"/>
                  </a:solidFill>
                  <a:latin typeface="Arial" charset="0"/>
                  <a:ea typeface="ＭＳ Ｐゴシック" pitchFamily="50" charset="-128"/>
                </a:defRPr>
              </a:lvl6pPr>
              <a:lvl7pPr eaLnBrk="0" fontAlgn="base" hangingPunct="0">
                <a:spcBef>
                  <a:spcPct val="0"/>
                </a:spcBef>
                <a:spcAft>
                  <a:spcPct val="0"/>
                </a:spcAft>
                <a:defRPr kumimoji="1" sz="1400">
                  <a:solidFill>
                    <a:schemeClr val="tx1"/>
                  </a:solidFill>
                  <a:latin typeface="Arial" charset="0"/>
                  <a:ea typeface="ＭＳ Ｐゴシック" pitchFamily="50" charset="-128"/>
                </a:defRPr>
              </a:lvl7pPr>
              <a:lvl8pPr eaLnBrk="0" fontAlgn="base" hangingPunct="0">
                <a:spcBef>
                  <a:spcPct val="0"/>
                </a:spcBef>
                <a:spcAft>
                  <a:spcPct val="0"/>
                </a:spcAft>
                <a:defRPr kumimoji="1" sz="1400">
                  <a:solidFill>
                    <a:schemeClr val="tx1"/>
                  </a:solidFill>
                  <a:latin typeface="Arial" charset="0"/>
                  <a:ea typeface="ＭＳ Ｐゴシック" pitchFamily="50" charset="-128"/>
                </a:defRPr>
              </a:lvl8pPr>
              <a:lvl9pPr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eaLnBrk="1" hangingPunct="1">
                <a:defRPr/>
              </a:pPr>
              <a:r>
                <a:rPr lang="ja-JP" altLang="en-US" dirty="0">
                  <a:latin typeface="+mn-ea"/>
                  <a:ea typeface="+mn-ea"/>
                  <a:cs typeface="メイリオ" pitchFamily="50" charset="-128"/>
                </a:rPr>
                <a:t>［都市計画変更の手続きについて］</a:t>
              </a:r>
              <a:endParaRPr lang="en-US" altLang="ja-JP" dirty="0">
                <a:latin typeface="+mn-ea"/>
                <a:ea typeface="+mn-ea"/>
                <a:cs typeface="メイリオ" pitchFamily="50" charset="-128"/>
              </a:endParaRPr>
            </a:p>
            <a:p>
              <a:pPr eaLnBrk="1" hangingPunct="1">
                <a:defRPr/>
              </a:pPr>
              <a:r>
                <a:rPr lang="ja-JP" altLang="en-US" dirty="0">
                  <a:latin typeface="+mn-ea"/>
                  <a:ea typeface="+mn-ea"/>
                  <a:cs typeface="メイリオ" pitchFamily="50" charset="-128"/>
                </a:rPr>
                <a:t>　　大阪都市計画局 計画推進室 計画調整課</a:t>
              </a:r>
              <a:r>
                <a:rPr lang="en-US" altLang="ja-JP" dirty="0">
                  <a:latin typeface="+mn-ea"/>
                  <a:ea typeface="+mn-ea"/>
                  <a:cs typeface="メイリオ" pitchFamily="50" charset="-128"/>
                </a:rPr>
                <a:t> </a:t>
              </a:r>
            </a:p>
            <a:p>
              <a:pPr eaLnBrk="1" hangingPunct="1">
                <a:defRPr/>
              </a:pPr>
              <a:r>
                <a:rPr lang="ja-JP" altLang="en-US" dirty="0">
                  <a:latin typeface="+mn-ea"/>
                  <a:ea typeface="+mn-ea"/>
                  <a:cs typeface="メイリオ" pitchFamily="50" charset="-128"/>
                </a:rPr>
                <a:t>　　　　都市施設計画グループ　　　　</a:t>
              </a:r>
              <a:r>
                <a:rPr lang="en-US" altLang="ja-JP" dirty="0">
                  <a:latin typeface="+mn-ea"/>
                  <a:ea typeface="+mn-ea"/>
                  <a:cs typeface="メイリオ" pitchFamily="50" charset="-128"/>
                </a:rPr>
                <a:t>TEL</a:t>
              </a:r>
              <a:r>
                <a:rPr lang="ja-JP" altLang="en-US" dirty="0">
                  <a:latin typeface="+mn-ea"/>
                  <a:ea typeface="+mn-ea"/>
                  <a:cs typeface="メイリオ" pitchFamily="50" charset="-128"/>
                </a:rPr>
                <a:t>：</a:t>
              </a:r>
              <a:r>
                <a:rPr lang="en-US" altLang="ja-JP" dirty="0">
                  <a:latin typeface="+mn-ea"/>
                  <a:ea typeface="+mn-ea"/>
                  <a:cs typeface="メイリオ" pitchFamily="50" charset="-128"/>
                </a:rPr>
                <a:t>06 – 6210 – 9079</a:t>
              </a:r>
              <a:r>
                <a:rPr lang="ja-JP" altLang="en-US" dirty="0">
                  <a:latin typeface="+mn-ea"/>
                  <a:ea typeface="+mn-ea"/>
                  <a:cs typeface="メイリオ" pitchFamily="50" charset="-128"/>
                </a:rPr>
                <a:t>　　</a:t>
              </a:r>
              <a:endParaRPr lang="en-US" altLang="ja-JP" dirty="0">
                <a:latin typeface="+mn-ea"/>
                <a:ea typeface="+mn-ea"/>
                <a:cs typeface="メイリオ" pitchFamily="50" charset="-128"/>
              </a:endParaRPr>
            </a:p>
            <a:p>
              <a:pPr eaLnBrk="1" hangingPunct="1">
                <a:defRPr/>
              </a:pPr>
              <a:endParaRPr lang="en-US" altLang="ja-JP" sz="500" dirty="0">
                <a:latin typeface="+mn-ea"/>
                <a:ea typeface="+mn-ea"/>
                <a:cs typeface="メイリオ" pitchFamily="50" charset="-128"/>
              </a:endParaRPr>
            </a:p>
            <a:p>
              <a:pPr eaLnBrk="1" hangingPunct="1">
                <a:defRPr/>
              </a:pPr>
              <a:r>
                <a:rPr lang="ja-JP" altLang="en-US" dirty="0">
                  <a:latin typeface="+mn-ea"/>
                  <a:ea typeface="+mn-ea"/>
                  <a:cs typeface="メイリオ" pitchFamily="50" charset="-128"/>
                </a:rPr>
                <a:t>［新駅整備事業について］</a:t>
              </a:r>
              <a:endParaRPr lang="en-US" altLang="ja-JP" dirty="0">
                <a:latin typeface="+mn-ea"/>
                <a:ea typeface="+mn-ea"/>
                <a:cs typeface="メイリオ" pitchFamily="50" charset="-128"/>
              </a:endParaRPr>
            </a:p>
            <a:p>
              <a:pPr eaLnBrk="1" hangingPunct="1">
                <a:defRPr/>
              </a:pPr>
              <a:r>
                <a:rPr lang="ja-JP" altLang="en-US" dirty="0">
                  <a:latin typeface="+mn-ea"/>
                  <a:ea typeface="+mn-ea"/>
                  <a:cs typeface="メイリオ" pitchFamily="50" charset="-128"/>
                </a:rPr>
                <a:t>　　大阪市高速電気軌道株式会社　交通事業本部　</a:t>
              </a:r>
              <a:endParaRPr lang="en-US" altLang="ja-JP" dirty="0">
                <a:latin typeface="+mn-ea"/>
                <a:ea typeface="+mn-ea"/>
                <a:cs typeface="メイリオ" pitchFamily="50" charset="-128"/>
              </a:endParaRPr>
            </a:p>
            <a:p>
              <a:pPr eaLnBrk="1" hangingPunct="1">
                <a:defRPr/>
              </a:pPr>
              <a:r>
                <a:rPr lang="ja-JP" altLang="en-US" dirty="0">
                  <a:latin typeface="+mn-ea"/>
                  <a:ea typeface="+mn-ea"/>
                  <a:cs typeface="メイリオ" pitchFamily="50" charset="-128"/>
                </a:rPr>
                <a:t>　　　　交通計画部　交通計画課　 </a:t>
              </a:r>
              <a:r>
                <a:rPr lang="en-US" altLang="ja-JP" dirty="0">
                  <a:latin typeface="+mn-ea"/>
                  <a:ea typeface="+mn-ea"/>
                  <a:cs typeface="メイリオ" pitchFamily="50" charset="-128"/>
                </a:rPr>
                <a:t>TEL</a:t>
              </a:r>
              <a:r>
                <a:rPr lang="ja-JP" altLang="en-US" dirty="0">
                  <a:latin typeface="+mn-ea"/>
                  <a:ea typeface="+mn-ea"/>
                  <a:cs typeface="メイリオ" pitchFamily="50" charset="-128"/>
                </a:rPr>
                <a:t>：</a:t>
              </a:r>
              <a:r>
                <a:rPr lang="en-US" altLang="ja-JP" dirty="0">
                  <a:latin typeface="+mn-ea"/>
                  <a:ea typeface="+mn-ea"/>
                  <a:cs typeface="メイリオ" pitchFamily="50" charset="-128"/>
                </a:rPr>
                <a:t>06 – 6585 – 6646</a:t>
              </a:r>
            </a:p>
            <a:p>
              <a:pPr eaLnBrk="1" hangingPunct="1">
                <a:defRPr/>
              </a:pPr>
              <a:endParaRPr lang="en-US" altLang="ja-JP" sz="500" dirty="0">
                <a:latin typeface="+mn-ea"/>
                <a:ea typeface="+mn-ea"/>
                <a:cs typeface="メイリオ" pitchFamily="50" charset="-128"/>
              </a:endParaRPr>
            </a:p>
            <a:p>
              <a:pPr eaLnBrk="1" hangingPunct="1">
                <a:defRPr/>
              </a:pPr>
              <a:r>
                <a:rPr lang="ja-JP" altLang="en-US" dirty="0">
                  <a:latin typeface="+mn-ea"/>
                  <a:ea typeface="+mn-ea"/>
                  <a:cs typeface="メイリオ" pitchFamily="50" charset="-128"/>
                </a:rPr>
                <a:t>［大阪城東部地区のまちづくりについて］</a:t>
              </a:r>
              <a:endParaRPr lang="en-US" altLang="ja-JP" dirty="0">
                <a:latin typeface="+mn-ea"/>
                <a:ea typeface="+mn-ea"/>
                <a:cs typeface="メイリオ" pitchFamily="50" charset="-128"/>
              </a:endParaRPr>
            </a:p>
            <a:p>
              <a:pPr eaLnBrk="1" hangingPunct="1">
                <a:defRPr/>
              </a:pPr>
              <a:r>
                <a:rPr lang="ja-JP" altLang="en-US" dirty="0">
                  <a:latin typeface="+mn-ea"/>
                  <a:ea typeface="+mn-ea"/>
                  <a:cs typeface="メイリオ" pitchFamily="50" charset="-128"/>
                </a:rPr>
                <a:t>　　大阪都市計画局 拠点開発室　広域拠点開発課</a:t>
              </a:r>
              <a:r>
                <a:rPr lang="en-US" altLang="ja-JP" dirty="0">
                  <a:latin typeface="+mn-ea"/>
                  <a:ea typeface="+mn-ea"/>
                  <a:cs typeface="メイリオ" pitchFamily="50" charset="-128"/>
                </a:rPr>
                <a:t> </a:t>
              </a:r>
            </a:p>
            <a:p>
              <a:pPr eaLnBrk="1" hangingPunct="1">
                <a:defRPr/>
              </a:pPr>
              <a:r>
                <a:rPr lang="en-US" altLang="ja-JP" dirty="0">
                  <a:latin typeface="+mn-ea"/>
                  <a:ea typeface="+mn-ea"/>
                  <a:cs typeface="メイリオ" pitchFamily="50" charset="-128"/>
                </a:rPr>
                <a:t>        </a:t>
              </a:r>
              <a:r>
                <a:rPr lang="ja-JP" altLang="en-US" dirty="0">
                  <a:latin typeface="+mn-ea"/>
                  <a:ea typeface="+mn-ea"/>
                  <a:cs typeface="メイリオ" pitchFamily="50" charset="-128"/>
                </a:rPr>
                <a:t>中エリアグループ             　　</a:t>
              </a:r>
              <a:r>
                <a:rPr lang="en-US" altLang="ja-JP" dirty="0">
                  <a:latin typeface="+mn-ea"/>
                  <a:ea typeface="+mn-ea"/>
                  <a:cs typeface="メイリオ" pitchFamily="50" charset="-128"/>
                </a:rPr>
                <a:t>TEL</a:t>
              </a:r>
              <a:r>
                <a:rPr lang="ja-JP" altLang="en-US" dirty="0">
                  <a:latin typeface="+mn-ea"/>
                  <a:ea typeface="+mn-ea"/>
                  <a:cs typeface="メイリオ" pitchFamily="50" charset="-128"/>
                </a:rPr>
                <a:t>：</a:t>
              </a:r>
              <a:r>
                <a:rPr lang="en-US" altLang="ja-JP" dirty="0">
                  <a:latin typeface="+mn-ea"/>
                  <a:ea typeface="+mn-ea"/>
                  <a:cs typeface="メイリオ" pitchFamily="50" charset="-128"/>
                </a:rPr>
                <a:t>06 – 6210 – 9080</a:t>
              </a:r>
            </a:p>
          </p:txBody>
        </p:sp>
      </p:grpSp>
      <p:grpSp>
        <p:nvGrpSpPr>
          <p:cNvPr id="16" name="グループ化 15"/>
          <p:cNvGrpSpPr/>
          <p:nvPr/>
        </p:nvGrpSpPr>
        <p:grpSpPr>
          <a:xfrm>
            <a:off x="3569644" y="4673600"/>
            <a:ext cx="4058093" cy="4791244"/>
            <a:chOff x="3569644" y="4673600"/>
            <a:chExt cx="4058093" cy="4791244"/>
          </a:xfrm>
        </p:grpSpPr>
        <p:pic>
          <p:nvPicPr>
            <p:cNvPr id="13" name="図 12"/>
            <p:cNvPicPr>
              <a:picLocks noChangeAspect="1"/>
            </p:cNvPicPr>
            <p:nvPr/>
          </p:nvPicPr>
          <p:blipFill rotWithShape="1">
            <a:blip r:embed="rId4" cstate="email">
              <a:extLst>
                <a:ext uri="{28A0092B-C50C-407E-A947-70E740481C1C}">
                  <a14:useLocalDpi xmlns:a14="http://schemas.microsoft.com/office/drawing/2010/main"/>
                </a:ext>
              </a:extLst>
            </a:blip>
            <a:srcRect l="21447" t="738" r="1557" b="10722"/>
            <a:stretch/>
          </p:blipFill>
          <p:spPr>
            <a:xfrm>
              <a:off x="3569644" y="4673600"/>
              <a:ext cx="4058092" cy="4791244"/>
            </a:xfrm>
            <a:prstGeom prst="rect">
              <a:avLst/>
            </a:prstGeom>
            <a:ln w="41275">
              <a:solidFill>
                <a:srgbClr val="92D050"/>
              </a:solidFill>
            </a:ln>
          </p:spPr>
        </p:pic>
        <p:grpSp>
          <p:nvGrpSpPr>
            <p:cNvPr id="5" name="グループ化 4">
              <a:extLst>
                <a:ext uri="{FF2B5EF4-FFF2-40B4-BE49-F238E27FC236}">
                  <a16:creationId xmlns:a16="http://schemas.microsoft.com/office/drawing/2014/main" id="{F8F50D19-3904-42FA-9D6F-CB983FF704FC}"/>
                </a:ext>
              </a:extLst>
            </p:cNvPr>
            <p:cNvGrpSpPr/>
            <p:nvPr/>
          </p:nvGrpSpPr>
          <p:grpSpPr>
            <a:xfrm>
              <a:off x="3637126" y="4676993"/>
              <a:ext cx="3990611" cy="4260857"/>
              <a:chOff x="3637126" y="4734624"/>
              <a:chExt cx="3990611" cy="4260857"/>
            </a:xfrm>
          </p:grpSpPr>
          <p:grpSp>
            <p:nvGrpSpPr>
              <p:cNvPr id="2" name="グループ化 1">
                <a:extLst>
                  <a:ext uri="{FF2B5EF4-FFF2-40B4-BE49-F238E27FC236}">
                    <a16:creationId xmlns:a16="http://schemas.microsoft.com/office/drawing/2014/main" id="{7785610F-A76A-43C7-9DDD-DC97FEC6896F}"/>
                  </a:ext>
                </a:extLst>
              </p:cNvPr>
              <p:cNvGrpSpPr/>
              <p:nvPr/>
            </p:nvGrpSpPr>
            <p:grpSpPr>
              <a:xfrm>
                <a:off x="3637126" y="4734624"/>
                <a:ext cx="3990611" cy="4260857"/>
                <a:chOff x="3623878" y="5663534"/>
                <a:chExt cx="2921417" cy="3119259"/>
              </a:xfrm>
            </p:grpSpPr>
            <p:grpSp>
              <p:nvGrpSpPr>
                <p:cNvPr id="37" name="グループ化 36">
                  <a:extLst>
                    <a:ext uri="{FF2B5EF4-FFF2-40B4-BE49-F238E27FC236}">
                      <a16:creationId xmlns:a16="http://schemas.microsoft.com/office/drawing/2014/main" id="{E4891643-4895-47D2-AE37-F61011420217}"/>
                    </a:ext>
                  </a:extLst>
                </p:cNvPr>
                <p:cNvGrpSpPr/>
                <p:nvPr/>
              </p:nvGrpSpPr>
              <p:grpSpPr>
                <a:xfrm>
                  <a:off x="3876948" y="5663534"/>
                  <a:ext cx="2668347" cy="3119259"/>
                  <a:chOff x="4156236" y="5180547"/>
                  <a:chExt cx="3006541" cy="3391612"/>
                </a:xfrm>
              </p:grpSpPr>
              <p:pic>
                <p:nvPicPr>
                  <p:cNvPr id="14" name="図 13">
                    <a:extLst>
                      <a:ext uri="{FF2B5EF4-FFF2-40B4-BE49-F238E27FC236}">
                        <a16:creationId xmlns:a16="http://schemas.microsoft.com/office/drawing/2014/main" id="{6B5E7AC2-7572-44CC-A92A-ECD5DCC2E8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9523" y="5180547"/>
                    <a:ext cx="303254" cy="372525"/>
                  </a:xfrm>
                  <a:prstGeom prst="rect">
                    <a:avLst/>
                  </a:prstGeom>
                  <a:solidFill>
                    <a:schemeClr val="bg1"/>
                  </a:solidFill>
                </p:spPr>
              </p:pic>
              <p:cxnSp>
                <p:nvCxnSpPr>
                  <p:cNvPr id="27" name="直線コネクタ 26">
                    <a:extLst>
                      <a:ext uri="{FF2B5EF4-FFF2-40B4-BE49-F238E27FC236}">
                        <a16:creationId xmlns:a16="http://schemas.microsoft.com/office/drawing/2014/main" id="{50B72256-F3F3-4C75-8225-E012CA9351A6}"/>
                      </a:ext>
                    </a:extLst>
                  </p:cNvPr>
                  <p:cNvCxnSpPr>
                    <a:cxnSpLocks/>
                  </p:cNvCxnSpPr>
                  <p:nvPr/>
                </p:nvCxnSpPr>
                <p:spPr>
                  <a:xfrm>
                    <a:off x="6622703" y="7373542"/>
                    <a:ext cx="0" cy="855634"/>
                  </a:xfrm>
                  <a:prstGeom prst="line">
                    <a:avLst/>
                  </a:prstGeom>
                  <a:ln w="476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69DF591-9F01-4FBD-A6CD-CEB4B6A04A15}"/>
                      </a:ext>
                    </a:extLst>
                  </p:cNvPr>
                  <p:cNvCxnSpPr>
                    <a:cxnSpLocks/>
                  </p:cNvCxnSpPr>
                  <p:nvPr/>
                </p:nvCxnSpPr>
                <p:spPr>
                  <a:xfrm>
                    <a:off x="4177664" y="8035827"/>
                    <a:ext cx="2448000" cy="0"/>
                  </a:xfrm>
                  <a:prstGeom prst="line">
                    <a:avLst/>
                  </a:prstGeom>
                  <a:ln w="44450">
                    <a:solidFill>
                      <a:schemeClr val="accent4">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73121F31-52AE-4F8B-8D55-8858A0F021ED}"/>
                      </a:ext>
                    </a:extLst>
                  </p:cNvPr>
                  <p:cNvSpPr txBox="1"/>
                  <p:nvPr/>
                </p:nvSpPr>
                <p:spPr>
                  <a:xfrm rot="16200000">
                    <a:off x="5240636" y="7167670"/>
                    <a:ext cx="342983" cy="2465995"/>
                  </a:xfrm>
                  <a:prstGeom prst="rect">
                    <a:avLst/>
                  </a:prstGeom>
                  <a:solidFill>
                    <a:schemeClr val="bg1"/>
                  </a:solidFill>
                </p:spPr>
                <p:txBody>
                  <a:bodyPr vert="eaVert" wrap="none" lIns="0" tIns="0" rIns="0" bIns="0" rtlCol="0">
                    <a:spAutoFit/>
                  </a:bodyPr>
                  <a:lstStyle/>
                  <a:p>
                    <a:r>
                      <a:rPr kumimoji="1" lang="ja-JP" altLang="en-US" sz="1400" b="1" dirty="0">
                        <a:solidFill>
                          <a:schemeClr val="accent4">
                            <a:lumMod val="50000"/>
                          </a:schemeClr>
                        </a:solidFill>
                        <a:latin typeface="+mj-ea"/>
                        <a:ea typeface="+mj-ea"/>
                      </a:rPr>
                      <a:t>　</a:t>
                    </a:r>
                    <a:r>
                      <a:rPr kumimoji="1" lang="zh-TW" altLang="en-US" sz="1400" b="1" dirty="0">
                        <a:solidFill>
                          <a:schemeClr val="accent4">
                            <a:lumMod val="50000"/>
                          </a:schemeClr>
                        </a:solidFill>
                        <a:latin typeface="+mj-ea"/>
                        <a:ea typeface="+mj-ea"/>
                      </a:rPr>
                      <a:t>大阪都市計画</a:t>
                    </a:r>
                    <a:endParaRPr kumimoji="1" lang="en-US" altLang="zh-TW" sz="1400" b="1" dirty="0">
                      <a:solidFill>
                        <a:schemeClr val="accent4">
                          <a:lumMod val="50000"/>
                        </a:schemeClr>
                      </a:solidFill>
                      <a:latin typeface="+mj-ea"/>
                      <a:ea typeface="+mj-ea"/>
                    </a:endParaRPr>
                  </a:p>
                  <a:p>
                    <a:pPr algn="ctr"/>
                    <a:r>
                      <a:rPr kumimoji="1" lang="ja-JP" altLang="en-US" sz="1400" b="1" dirty="0">
                        <a:solidFill>
                          <a:schemeClr val="accent4">
                            <a:lumMod val="50000"/>
                          </a:schemeClr>
                        </a:solidFill>
                        <a:latin typeface="+mj-ea"/>
                        <a:ea typeface="+mj-ea"/>
                      </a:rPr>
                      <a:t>　 </a:t>
                    </a:r>
                    <a:r>
                      <a:rPr kumimoji="1" lang="zh-TW" altLang="en-US" sz="1400" b="1" dirty="0">
                        <a:solidFill>
                          <a:schemeClr val="accent4">
                            <a:lumMod val="50000"/>
                          </a:schemeClr>
                        </a:solidFill>
                        <a:latin typeface="+mj-ea"/>
                        <a:ea typeface="+mj-ea"/>
                      </a:rPr>
                      <a:t>都市高速鉄道　第４号線</a:t>
                    </a:r>
                    <a:r>
                      <a:rPr kumimoji="1" lang="ja-JP" altLang="en-US" sz="1400" b="1" dirty="0">
                        <a:solidFill>
                          <a:schemeClr val="accent4">
                            <a:lumMod val="50000"/>
                          </a:schemeClr>
                        </a:solidFill>
                        <a:latin typeface="+mj-ea"/>
                        <a:ea typeface="+mj-ea"/>
                      </a:rPr>
                      <a:t>（中央線）</a:t>
                    </a:r>
                  </a:p>
                </p:txBody>
              </p:sp>
              <p:cxnSp>
                <p:nvCxnSpPr>
                  <p:cNvPr id="33" name="直線コネクタ 32">
                    <a:extLst>
                      <a:ext uri="{FF2B5EF4-FFF2-40B4-BE49-F238E27FC236}">
                        <a16:creationId xmlns:a16="http://schemas.microsoft.com/office/drawing/2014/main" id="{7CEC9436-0E59-4D95-9487-B84D26AE54B7}"/>
                      </a:ext>
                    </a:extLst>
                  </p:cNvPr>
                  <p:cNvCxnSpPr>
                    <a:cxnSpLocks/>
                  </p:cNvCxnSpPr>
                  <p:nvPr/>
                </p:nvCxnSpPr>
                <p:spPr>
                  <a:xfrm>
                    <a:off x="4156236" y="7705972"/>
                    <a:ext cx="0" cy="523204"/>
                  </a:xfrm>
                  <a:prstGeom prst="line">
                    <a:avLst/>
                  </a:prstGeom>
                  <a:ln w="476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7" name="テキスト ボックス 66">
                  <a:extLst>
                    <a:ext uri="{FF2B5EF4-FFF2-40B4-BE49-F238E27FC236}">
                      <a16:creationId xmlns:a16="http://schemas.microsoft.com/office/drawing/2014/main" id="{44FD4FFF-CA9E-4572-B163-F46B5AD87386}"/>
                    </a:ext>
                  </a:extLst>
                </p:cNvPr>
                <p:cNvSpPr txBox="1"/>
                <p:nvPr/>
              </p:nvSpPr>
              <p:spPr>
                <a:xfrm rot="16200000">
                  <a:off x="3755312" y="7687011"/>
                  <a:ext cx="112657" cy="375525"/>
                </a:xfrm>
                <a:prstGeom prst="rect">
                  <a:avLst/>
                </a:prstGeom>
                <a:solidFill>
                  <a:schemeClr val="bg1"/>
                </a:solidFill>
              </p:spPr>
              <p:txBody>
                <a:bodyPr vert="eaVert" wrap="none" lIns="0" tIns="0" rIns="0" bIns="0" rtlCol="0">
                  <a:spAutoFit/>
                </a:bodyPr>
                <a:lstStyle/>
                <a:p>
                  <a:r>
                    <a:rPr kumimoji="1" lang="ja-JP" altLang="en-US" sz="1000" b="1" dirty="0">
                      <a:solidFill>
                        <a:schemeClr val="accent4">
                          <a:lumMod val="50000"/>
                        </a:schemeClr>
                      </a:solidFill>
                      <a:latin typeface="+mj-ea"/>
                      <a:ea typeface="+mj-ea"/>
                    </a:rPr>
                    <a:t>大阪港駅</a:t>
                  </a:r>
                </a:p>
              </p:txBody>
            </p:sp>
            <p:sp>
              <p:nvSpPr>
                <p:cNvPr id="68" name="テキスト ボックス 67">
                  <a:extLst>
                    <a:ext uri="{FF2B5EF4-FFF2-40B4-BE49-F238E27FC236}">
                      <a16:creationId xmlns:a16="http://schemas.microsoft.com/office/drawing/2014/main" id="{3D9C153A-D04C-4D80-80DC-1D0F66E5A010}"/>
                    </a:ext>
                  </a:extLst>
                </p:cNvPr>
                <p:cNvSpPr txBox="1"/>
                <p:nvPr/>
              </p:nvSpPr>
              <p:spPr>
                <a:xfrm rot="16200000">
                  <a:off x="6029543" y="7435597"/>
                  <a:ext cx="112657" cy="281644"/>
                </a:xfrm>
                <a:prstGeom prst="rect">
                  <a:avLst/>
                </a:prstGeom>
                <a:solidFill>
                  <a:schemeClr val="bg1"/>
                </a:solidFill>
              </p:spPr>
              <p:txBody>
                <a:bodyPr vert="eaVert" wrap="none" lIns="0" tIns="0" rIns="0" bIns="0" rtlCol="0">
                  <a:spAutoFit/>
                </a:bodyPr>
                <a:lstStyle/>
                <a:p>
                  <a:r>
                    <a:rPr kumimoji="1" lang="ja-JP" altLang="en-US" sz="1000" b="1" dirty="0">
                      <a:solidFill>
                        <a:schemeClr val="accent4">
                          <a:lumMod val="50000"/>
                        </a:schemeClr>
                      </a:solidFill>
                      <a:latin typeface="+mj-ea"/>
                      <a:ea typeface="+mj-ea"/>
                    </a:rPr>
                    <a:t>長田駅</a:t>
                  </a:r>
                </a:p>
              </p:txBody>
            </p:sp>
            <p:sp>
              <p:nvSpPr>
                <p:cNvPr id="69" name="テキスト ボックス 68">
                  <a:extLst>
                    <a:ext uri="{FF2B5EF4-FFF2-40B4-BE49-F238E27FC236}">
                      <a16:creationId xmlns:a16="http://schemas.microsoft.com/office/drawing/2014/main" id="{A500E085-5CD4-4F14-8400-A4ADEBE06554}"/>
                    </a:ext>
                  </a:extLst>
                </p:cNvPr>
                <p:cNvSpPr txBox="1"/>
                <p:nvPr/>
              </p:nvSpPr>
              <p:spPr>
                <a:xfrm rot="16200000">
                  <a:off x="5229956" y="7515398"/>
                  <a:ext cx="112657" cy="347360"/>
                </a:xfrm>
                <a:prstGeom prst="rect">
                  <a:avLst/>
                </a:prstGeom>
                <a:solidFill>
                  <a:schemeClr val="bg1"/>
                </a:solidFill>
              </p:spPr>
              <p:txBody>
                <a:bodyPr vert="eaVert" wrap="none" lIns="0" tIns="0" rIns="0" bIns="0" rtlCol="0">
                  <a:spAutoFit/>
                </a:bodyPr>
                <a:lstStyle/>
                <a:p>
                  <a:r>
                    <a:rPr kumimoji="1" lang="ja-JP" altLang="en-US" sz="1000" b="1" dirty="0">
                      <a:solidFill>
                        <a:schemeClr val="accent4">
                          <a:lumMod val="50000"/>
                        </a:schemeClr>
                      </a:solidFill>
                      <a:latin typeface="+mj-ea"/>
                      <a:ea typeface="+mj-ea"/>
                    </a:rPr>
                    <a:t>森ノ宮駅</a:t>
                  </a:r>
                </a:p>
              </p:txBody>
            </p:sp>
          </p:grpSp>
          <p:sp>
            <p:nvSpPr>
              <p:cNvPr id="58" name="テキスト ボックス 57">
                <a:extLst>
                  <a:ext uri="{FF2B5EF4-FFF2-40B4-BE49-F238E27FC236}">
                    <a16:creationId xmlns:a16="http://schemas.microsoft.com/office/drawing/2014/main" id="{D69C9924-7FCD-42B2-A37B-E6EEE8544DA1}"/>
                  </a:ext>
                </a:extLst>
              </p:cNvPr>
              <p:cNvSpPr txBox="1"/>
              <p:nvPr/>
            </p:nvSpPr>
            <p:spPr>
              <a:xfrm rot="16200000">
                <a:off x="6569951" y="5715357"/>
                <a:ext cx="288147" cy="1367493"/>
              </a:xfrm>
              <a:prstGeom prst="rect">
                <a:avLst/>
              </a:prstGeom>
              <a:solidFill>
                <a:schemeClr val="bg1"/>
              </a:solidFill>
            </p:spPr>
            <p:txBody>
              <a:bodyPr vert="eaVert" wrap="square" lIns="36000" tIns="36000" rIns="36000" bIns="0" rtlCol="0">
                <a:spAutoFit/>
              </a:bodyPr>
              <a:lstStyle/>
              <a:p>
                <a:pPr algn="ctr"/>
                <a:r>
                  <a:rPr kumimoji="1" lang="ja-JP" altLang="en-US" sz="1400" b="1" dirty="0">
                    <a:solidFill>
                      <a:schemeClr val="accent4">
                        <a:lumMod val="50000"/>
                      </a:schemeClr>
                    </a:solidFill>
                    <a:latin typeface="+mj-ea"/>
                    <a:ea typeface="+mj-ea"/>
                  </a:rPr>
                  <a:t>今回変更箇所</a:t>
                </a:r>
              </a:p>
            </p:txBody>
          </p:sp>
        </p:grpSp>
        <p:sp>
          <p:nvSpPr>
            <p:cNvPr id="70" name="テキスト ボックス 69">
              <a:extLst>
                <a:ext uri="{FF2B5EF4-FFF2-40B4-BE49-F238E27FC236}">
                  <a16:creationId xmlns:a16="http://schemas.microsoft.com/office/drawing/2014/main" id="{8AA53DDC-A994-4374-9F34-37051EF09FE6}"/>
                </a:ext>
              </a:extLst>
            </p:cNvPr>
            <p:cNvSpPr txBox="1"/>
            <p:nvPr/>
          </p:nvSpPr>
          <p:spPr>
            <a:xfrm>
              <a:off x="3587309" y="4674085"/>
              <a:ext cx="1447272" cy="257369"/>
            </a:xfrm>
            <a:prstGeom prst="rect">
              <a:avLst/>
            </a:prstGeom>
            <a:solidFill>
              <a:schemeClr val="bg1"/>
            </a:solidFill>
            <a:ln>
              <a:solidFill>
                <a:schemeClr val="tx1"/>
              </a:solidFill>
            </a:ln>
          </p:spPr>
          <p:txBody>
            <a:bodyPr wrap="square" lIns="72000" tIns="36000" rIns="72000" bIns="36000" rtlCol="0">
              <a:spAutoFit/>
            </a:bodyPr>
            <a:lstStyle/>
            <a:p>
              <a:pPr algn="ctr"/>
              <a:r>
                <a:rPr kumimoji="1" lang="ja-JP" altLang="en-US" sz="1200" dirty="0"/>
                <a:t>第４号線　拡大図</a:t>
              </a:r>
            </a:p>
          </p:txBody>
        </p:sp>
      </p:grpSp>
      <p:sp>
        <p:nvSpPr>
          <p:cNvPr id="72" name="テキスト ボックス 71">
            <a:extLst>
              <a:ext uri="{FF2B5EF4-FFF2-40B4-BE49-F238E27FC236}">
                <a16:creationId xmlns:a16="http://schemas.microsoft.com/office/drawing/2014/main" id="{E0EEF420-D453-4BDF-8503-A61F4B0D7039}"/>
              </a:ext>
            </a:extLst>
          </p:cNvPr>
          <p:cNvSpPr txBox="1"/>
          <p:nvPr/>
        </p:nvSpPr>
        <p:spPr>
          <a:xfrm>
            <a:off x="11619832" y="118383"/>
            <a:ext cx="913528" cy="307777"/>
          </a:xfrm>
          <a:prstGeom prst="rect">
            <a:avLst/>
          </a:prstGeom>
          <a:noFill/>
          <a:ln>
            <a:solidFill>
              <a:schemeClr val="tx1"/>
            </a:solidFill>
          </a:ln>
        </p:spPr>
        <p:txBody>
          <a:bodyPr wrap="square" rtlCol="0" anchor="ctr">
            <a:spAutoFit/>
          </a:bodyPr>
          <a:lstStyle/>
          <a:p>
            <a:pPr algn="ctr"/>
            <a:r>
              <a:rPr kumimoji="1" lang="ja-JP" altLang="en-US" sz="1400" dirty="0">
                <a:latin typeface="+mn-ea"/>
              </a:rPr>
              <a:t>おもて面</a:t>
            </a:r>
            <a:endParaRPr kumimoji="1" lang="ja-JP" altLang="en-US" sz="1400" b="1" dirty="0">
              <a:latin typeface="+mn-ea"/>
            </a:endParaRPr>
          </a:p>
        </p:txBody>
      </p:sp>
      <p:sp>
        <p:nvSpPr>
          <p:cNvPr id="3" name="テキスト ボックス 2">
            <a:extLst>
              <a:ext uri="{FF2B5EF4-FFF2-40B4-BE49-F238E27FC236}">
                <a16:creationId xmlns:a16="http://schemas.microsoft.com/office/drawing/2014/main" id="{02347536-65CC-42FC-838F-480086CEAB99}"/>
              </a:ext>
            </a:extLst>
          </p:cNvPr>
          <p:cNvSpPr txBox="1"/>
          <p:nvPr/>
        </p:nvSpPr>
        <p:spPr>
          <a:xfrm>
            <a:off x="7976316" y="3532990"/>
            <a:ext cx="4519294" cy="461665"/>
          </a:xfrm>
          <a:prstGeom prst="rect">
            <a:avLst/>
          </a:prstGeom>
          <a:noFill/>
        </p:spPr>
        <p:txBody>
          <a:bodyPr wrap="square" rtlCol="0">
            <a:spAutoFit/>
          </a:bodyPr>
          <a:lstStyle/>
          <a:p>
            <a:pPr algn="l"/>
            <a:r>
              <a:rPr lang="en-US" altLang="ja-JP" sz="1200" b="0" i="0" u="none" strike="noStrike" baseline="0" dirty="0">
                <a:solidFill>
                  <a:srgbClr val="000000"/>
                </a:solidFill>
                <a:latin typeface="+mn-ea"/>
              </a:rPr>
              <a:t>※</a:t>
            </a:r>
            <a:r>
              <a:rPr lang="ja-JP" altLang="en-US" sz="1200" b="0" i="0" u="none" strike="noStrike" baseline="0" dirty="0">
                <a:solidFill>
                  <a:srgbClr val="000000"/>
                </a:solidFill>
                <a:latin typeface="+mn-ea"/>
              </a:rPr>
              <a:t>公聴会とは、計画の作成段階における住民等の意見陳述の場であり、</a:t>
            </a:r>
            <a:endParaRPr lang="en-US" altLang="ja-JP" sz="1200" b="0" i="0" u="none" strike="noStrike" baseline="0" dirty="0">
              <a:solidFill>
                <a:srgbClr val="000000"/>
              </a:solidFill>
              <a:latin typeface="+mn-ea"/>
            </a:endParaRPr>
          </a:p>
          <a:p>
            <a:pPr algn="l"/>
            <a:r>
              <a:rPr lang="ja-JP" altLang="en-US" sz="1200" dirty="0">
                <a:solidFill>
                  <a:srgbClr val="000000"/>
                </a:solidFill>
                <a:latin typeface="+mn-ea"/>
              </a:rPr>
              <a:t>　 </a:t>
            </a:r>
            <a:r>
              <a:rPr lang="ja-JP" altLang="en-US" sz="1200" b="0" i="0" u="none" strike="noStrike" baseline="0" dirty="0">
                <a:solidFill>
                  <a:srgbClr val="000000"/>
                </a:solidFill>
                <a:latin typeface="+mn-ea"/>
              </a:rPr>
              <a:t>その申込を「公述申出」と呼びます。</a:t>
            </a:r>
            <a:endParaRPr kumimoji="1" lang="ja-JP" altLang="en-US" sz="1200" dirty="0">
              <a:latin typeface="+mn-ea"/>
            </a:endParaRPr>
          </a:p>
        </p:txBody>
      </p:sp>
      <p:sp>
        <p:nvSpPr>
          <p:cNvPr id="6" name="テキスト ボックス 5">
            <a:extLst>
              <a:ext uri="{FF2B5EF4-FFF2-40B4-BE49-F238E27FC236}">
                <a16:creationId xmlns:a16="http://schemas.microsoft.com/office/drawing/2014/main" id="{E2D15625-E57C-1193-C8A2-D2AB16ACB194}"/>
              </a:ext>
            </a:extLst>
          </p:cNvPr>
          <p:cNvSpPr txBox="1"/>
          <p:nvPr/>
        </p:nvSpPr>
        <p:spPr>
          <a:xfrm>
            <a:off x="7975600" y="5829208"/>
            <a:ext cx="4519294" cy="461665"/>
          </a:xfrm>
          <a:prstGeom prst="rect">
            <a:avLst/>
          </a:prstGeom>
          <a:noFill/>
        </p:spPr>
        <p:txBody>
          <a:bodyPr wrap="square" rtlCol="0">
            <a:spAutoFit/>
          </a:bodyPr>
          <a:lstStyle/>
          <a:p>
            <a:pPr algn="l"/>
            <a:r>
              <a:rPr lang="en-US" altLang="ja-JP" sz="1200" b="0" i="0" u="none" strike="noStrike" baseline="0" dirty="0">
                <a:latin typeface="+mn-ea"/>
              </a:rPr>
              <a:t>※</a:t>
            </a:r>
            <a:r>
              <a:rPr lang="ja-JP" altLang="en-US" sz="1200" b="0" i="0" u="none" strike="noStrike" baseline="0" dirty="0">
                <a:latin typeface="+mn-ea"/>
              </a:rPr>
              <a:t>大阪府都市計画審議会に先立ち、大阪市都市計画審議会において</a:t>
            </a:r>
            <a:endParaRPr lang="en-US" altLang="ja-JP" sz="1200" b="0" i="0" u="none" strike="noStrike" baseline="0" dirty="0">
              <a:latin typeface="+mn-ea"/>
            </a:endParaRPr>
          </a:p>
          <a:p>
            <a:pPr algn="l"/>
            <a:r>
              <a:rPr lang="ja-JP" altLang="en-US" sz="1200" dirty="0">
                <a:latin typeface="+mn-ea"/>
              </a:rPr>
              <a:t>　 </a:t>
            </a:r>
            <a:r>
              <a:rPr lang="ja-JP" altLang="en-US" sz="1200" b="0" i="0" u="none" strike="noStrike" baseline="0" dirty="0">
                <a:latin typeface="+mn-ea"/>
              </a:rPr>
              <a:t>意見聴取を実施</a:t>
            </a:r>
            <a:r>
              <a:rPr lang="ja-JP" altLang="en-US" sz="1200" dirty="0">
                <a:latin typeface="+mn-ea"/>
              </a:rPr>
              <a:t>する</a:t>
            </a:r>
            <a:r>
              <a:rPr lang="ja-JP" altLang="en-US" sz="1200" b="0" i="0" u="none" strike="noStrike" baseline="0" dirty="0">
                <a:latin typeface="+mn-ea"/>
              </a:rPr>
              <a:t>予定です。</a:t>
            </a:r>
            <a:endParaRPr kumimoji="1" lang="ja-JP" altLang="en-US" sz="1200" dirty="0">
              <a:latin typeface="+mn-ea"/>
            </a:endParaRPr>
          </a:p>
        </p:txBody>
      </p:sp>
    </p:spTree>
    <p:extLst>
      <p:ext uri="{BB962C8B-B14F-4D97-AF65-F5344CB8AC3E}">
        <p14:creationId xmlns:p14="http://schemas.microsoft.com/office/powerpoint/2010/main" val="101749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6DFB395-5776-4082-80BA-F03DD9B24839}"/>
              </a:ext>
            </a:extLst>
          </p:cNvPr>
          <p:cNvPicPr preferRelativeResize="0">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042" y="967587"/>
            <a:ext cx="5818910" cy="8316000"/>
          </a:xfrm>
          <a:prstGeom prst="rect">
            <a:avLst/>
          </a:prstGeom>
        </p:spPr>
      </p:pic>
      <p:grpSp>
        <p:nvGrpSpPr>
          <p:cNvPr id="3" name="グループ化 2">
            <a:extLst>
              <a:ext uri="{FF2B5EF4-FFF2-40B4-BE49-F238E27FC236}">
                <a16:creationId xmlns:a16="http://schemas.microsoft.com/office/drawing/2014/main" id="{B8D476E6-2339-41BC-85B6-5A446C500468}"/>
              </a:ext>
            </a:extLst>
          </p:cNvPr>
          <p:cNvGrpSpPr/>
          <p:nvPr/>
        </p:nvGrpSpPr>
        <p:grpSpPr>
          <a:xfrm>
            <a:off x="6309401" y="704933"/>
            <a:ext cx="6147523" cy="8800835"/>
            <a:chOff x="8460850" y="2821802"/>
            <a:chExt cx="2876114" cy="4117464"/>
          </a:xfrm>
        </p:grpSpPr>
        <p:pic>
          <p:nvPicPr>
            <p:cNvPr id="123" name="図 122">
              <a:extLst>
                <a:ext uri="{FF2B5EF4-FFF2-40B4-BE49-F238E27FC236}">
                  <a16:creationId xmlns:a16="http://schemas.microsoft.com/office/drawing/2014/main" id="{46234C8A-364F-46EA-A737-43969D4DCF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60850" y="2821802"/>
              <a:ext cx="2876114" cy="4117464"/>
            </a:xfrm>
            <a:prstGeom prst="rect">
              <a:avLst/>
            </a:prstGeom>
            <a:ln>
              <a:noFill/>
            </a:ln>
            <a:effectLst>
              <a:softEdge rad="63500"/>
            </a:effectLst>
          </p:spPr>
        </p:pic>
        <p:sp>
          <p:nvSpPr>
            <p:cNvPr id="124" name="フリーフォーム 144">
              <a:extLst>
                <a:ext uri="{FF2B5EF4-FFF2-40B4-BE49-F238E27FC236}">
                  <a16:creationId xmlns:a16="http://schemas.microsoft.com/office/drawing/2014/main" id="{9145A582-41B7-45DD-9722-86C3150F94F3}"/>
                </a:ext>
              </a:extLst>
            </p:cNvPr>
            <p:cNvSpPr/>
            <p:nvPr/>
          </p:nvSpPr>
          <p:spPr bwMode="auto">
            <a:xfrm>
              <a:off x="8890574" y="3740464"/>
              <a:ext cx="881485" cy="2170959"/>
            </a:xfrm>
            <a:custGeom>
              <a:avLst/>
              <a:gdLst>
                <a:gd name="connsiteX0" fmla="*/ 0 w 101600"/>
                <a:gd name="connsiteY0" fmla="*/ 0 h 571500"/>
                <a:gd name="connsiteX1" fmla="*/ 101600 w 101600"/>
                <a:gd name="connsiteY1" fmla="*/ 571500 h 571500"/>
                <a:gd name="connsiteX0" fmla="*/ 50800 w 50800"/>
                <a:gd name="connsiteY0" fmla="*/ 0 h 2624137"/>
                <a:gd name="connsiteX1" fmla="*/ 0 w 50800"/>
                <a:gd name="connsiteY1" fmla="*/ 2624137 h 2624137"/>
                <a:gd name="connsiteX0" fmla="*/ 1336675 w 1336675"/>
                <a:gd name="connsiteY0" fmla="*/ 0 h 3381375"/>
                <a:gd name="connsiteX1" fmla="*/ 0 w 1336675"/>
                <a:gd name="connsiteY1" fmla="*/ 3381375 h 3381375"/>
                <a:gd name="connsiteX0" fmla="*/ 1336675 w 1336675"/>
                <a:gd name="connsiteY0" fmla="*/ 0 h 3394782"/>
                <a:gd name="connsiteX1" fmla="*/ 721972 w 1336675"/>
                <a:gd name="connsiteY1" fmla="*/ 3394782 h 3394782"/>
                <a:gd name="connsiteX2" fmla="*/ 0 w 1336675"/>
                <a:gd name="connsiteY2" fmla="*/ 3381375 h 3394782"/>
                <a:gd name="connsiteX0" fmla="*/ 1336675 w 1341053"/>
                <a:gd name="connsiteY0" fmla="*/ 0 h 3394782"/>
                <a:gd name="connsiteX1" fmla="*/ 1298234 w 1341053"/>
                <a:gd name="connsiteY1" fmla="*/ 2118431 h 3394782"/>
                <a:gd name="connsiteX2" fmla="*/ 721972 w 1341053"/>
                <a:gd name="connsiteY2" fmla="*/ 3394782 h 3394782"/>
                <a:gd name="connsiteX3" fmla="*/ 0 w 1341053"/>
                <a:gd name="connsiteY3" fmla="*/ 3381375 h 3394782"/>
                <a:gd name="connsiteX0" fmla="*/ 1336675 w 1341053"/>
                <a:gd name="connsiteY0" fmla="*/ 0 h 3394858"/>
                <a:gd name="connsiteX1" fmla="*/ 1298234 w 1341053"/>
                <a:gd name="connsiteY1" fmla="*/ 2118431 h 3394858"/>
                <a:gd name="connsiteX2" fmla="*/ 721972 w 1341053"/>
                <a:gd name="connsiteY2" fmla="*/ 3394782 h 3394858"/>
                <a:gd name="connsiteX3" fmla="*/ 0 w 1341053"/>
                <a:gd name="connsiteY3" fmla="*/ 3381375 h 3394858"/>
                <a:gd name="connsiteX0" fmla="*/ 1336675 w 1355925"/>
                <a:gd name="connsiteY0" fmla="*/ 0 h 3394858"/>
                <a:gd name="connsiteX1" fmla="*/ 1317284 w 1355925"/>
                <a:gd name="connsiteY1" fmla="*/ 2118431 h 3394858"/>
                <a:gd name="connsiteX2" fmla="*/ 721972 w 1355925"/>
                <a:gd name="connsiteY2" fmla="*/ 3394782 h 3394858"/>
                <a:gd name="connsiteX3" fmla="*/ 0 w 1355925"/>
                <a:gd name="connsiteY3" fmla="*/ 3381375 h 3394858"/>
                <a:gd name="connsiteX0" fmla="*/ 1336675 w 1355925"/>
                <a:gd name="connsiteY0" fmla="*/ 0 h 3394859"/>
                <a:gd name="connsiteX1" fmla="*/ 1317284 w 1355925"/>
                <a:gd name="connsiteY1" fmla="*/ 2118431 h 3394859"/>
                <a:gd name="connsiteX2" fmla="*/ 721972 w 1355925"/>
                <a:gd name="connsiteY2" fmla="*/ 3394782 h 3394859"/>
                <a:gd name="connsiteX3" fmla="*/ 0 w 1355925"/>
                <a:gd name="connsiteY3" fmla="*/ 3381375 h 3394859"/>
                <a:gd name="connsiteX0" fmla="*/ 1336675 w 1337493"/>
                <a:gd name="connsiteY0" fmla="*/ 0 h 3394859"/>
                <a:gd name="connsiteX1" fmla="*/ 1293472 w 1337493"/>
                <a:gd name="connsiteY1" fmla="*/ 2118431 h 3394859"/>
                <a:gd name="connsiteX2" fmla="*/ 721972 w 1337493"/>
                <a:gd name="connsiteY2" fmla="*/ 3394782 h 3394859"/>
                <a:gd name="connsiteX3" fmla="*/ 0 w 1337493"/>
                <a:gd name="connsiteY3" fmla="*/ 3381375 h 3394859"/>
                <a:gd name="connsiteX0" fmla="*/ 1336675 w 1337493"/>
                <a:gd name="connsiteY0" fmla="*/ 0 h 3394860"/>
                <a:gd name="connsiteX1" fmla="*/ 1293472 w 1337493"/>
                <a:gd name="connsiteY1" fmla="*/ 2118431 h 3394860"/>
                <a:gd name="connsiteX2" fmla="*/ 721972 w 1337493"/>
                <a:gd name="connsiteY2" fmla="*/ 3394782 h 3394860"/>
                <a:gd name="connsiteX3" fmla="*/ 0 w 1337493"/>
                <a:gd name="connsiteY3" fmla="*/ 3381375 h 3394860"/>
                <a:gd name="connsiteX0" fmla="*/ 1336675 w 1337493"/>
                <a:gd name="connsiteY0" fmla="*/ 0 h 3394860"/>
                <a:gd name="connsiteX1" fmla="*/ 1293472 w 1337493"/>
                <a:gd name="connsiteY1" fmla="*/ 2118431 h 3394860"/>
                <a:gd name="connsiteX2" fmla="*/ 721972 w 1337493"/>
                <a:gd name="connsiteY2" fmla="*/ 3394782 h 3394860"/>
                <a:gd name="connsiteX3" fmla="*/ 0 w 1337493"/>
                <a:gd name="connsiteY3" fmla="*/ 3381375 h 3394860"/>
                <a:gd name="connsiteX0" fmla="*/ 1336675 w 1336675"/>
                <a:gd name="connsiteY0" fmla="*/ 0 h 3394860"/>
                <a:gd name="connsiteX1" fmla="*/ 1293472 w 1336675"/>
                <a:gd name="connsiteY1" fmla="*/ 2118431 h 3394860"/>
                <a:gd name="connsiteX2" fmla="*/ 721972 w 1336675"/>
                <a:gd name="connsiteY2" fmla="*/ 3394782 h 3394860"/>
                <a:gd name="connsiteX3" fmla="*/ 0 w 1336675"/>
                <a:gd name="connsiteY3" fmla="*/ 3381375 h 3394860"/>
                <a:gd name="connsiteX0" fmla="*/ 1336675 w 1336675"/>
                <a:gd name="connsiteY0" fmla="*/ 0 h 3394860"/>
                <a:gd name="connsiteX1" fmla="*/ 1145834 w 1336675"/>
                <a:gd name="connsiteY1" fmla="*/ 942093 h 3394860"/>
                <a:gd name="connsiteX2" fmla="*/ 1293472 w 1336675"/>
                <a:gd name="connsiteY2" fmla="*/ 2118431 h 3394860"/>
                <a:gd name="connsiteX3" fmla="*/ 721972 w 1336675"/>
                <a:gd name="connsiteY3" fmla="*/ 3394782 h 3394860"/>
                <a:gd name="connsiteX4" fmla="*/ 0 w 1336675"/>
                <a:gd name="connsiteY4" fmla="*/ 3381375 h 3394860"/>
                <a:gd name="connsiteX0" fmla="*/ 1336675 w 1336675"/>
                <a:gd name="connsiteY0" fmla="*/ 0 h 3394860"/>
                <a:gd name="connsiteX1" fmla="*/ 1145834 w 1336675"/>
                <a:gd name="connsiteY1" fmla="*/ 942093 h 3394860"/>
                <a:gd name="connsiteX2" fmla="*/ 1293472 w 1336675"/>
                <a:gd name="connsiteY2" fmla="*/ 2118431 h 3394860"/>
                <a:gd name="connsiteX3" fmla="*/ 721972 w 1336675"/>
                <a:gd name="connsiteY3" fmla="*/ 3394782 h 3394860"/>
                <a:gd name="connsiteX4" fmla="*/ 0 w 1336675"/>
                <a:gd name="connsiteY4" fmla="*/ 3381375 h 3394860"/>
                <a:gd name="connsiteX0" fmla="*/ 1336675 w 1336675"/>
                <a:gd name="connsiteY0" fmla="*/ 0 h 3394860"/>
                <a:gd name="connsiteX1" fmla="*/ 1122022 w 1336675"/>
                <a:gd name="connsiteY1" fmla="*/ 937331 h 3394860"/>
                <a:gd name="connsiteX2" fmla="*/ 1293472 w 1336675"/>
                <a:gd name="connsiteY2" fmla="*/ 2118431 h 3394860"/>
                <a:gd name="connsiteX3" fmla="*/ 721972 w 1336675"/>
                <a:gd name="connsiteY3" fmla="*/ 3394782 h 3394860"/>
                <a:gd name="connsiteX4" fmla="*/ 0 w 1336675"/>
                <a:gd name="connsiteY4" fmla="*/ 3381375 h 3394860"/>
                <a:gd name="connsiteX0" fmla="*/ 1336675 w 1336709"/>
                <a:gd name="connsiteY0" fmla="*/ 0 h 3394860"/>
                <a:gd name="connsiteX1" fmla="*/ 1122022 w 1336709"/>
                <a:gd name="connsiteY1" fmla="*/ 937331 h 3394860"/>
                <a:gd name="connsiteX2" fmla="*/ 1293472 w 1336709"/>
                <a:gd name="connsiteY2" fmla="*/ 2118431 h 3394860"/>
                <a:gd name="connsiteX3" fmla="*/ 721972 w 1336709"/>
                <a:gd name="connsiteY3" fmla="*/ 3394782 h 3394860"/>
                <a:gd name="connsiteX4" fmla="*/ 0 w 1336709"/>
                <a:gd name="connsiteY4" fmla="*/ 3381375 h 3394860"/>
                <a:gd name="connsiteX0" fmla="*/ 1336675 w 1350686"/>
                <a:gd name="connsiteY0" fmla="*/ 0 h 3394860"/>
                <a:gd name="connsiteX1" fmla="*/ 1293472 w 1350686"/>
                <a:gd name="connsiteY1" fmla="*/ 2118431 h 3394860"/>
                <a:gd name="connsiteX2" fmla="*/ 721972 w 1350686"/>
                <a:gd name="connsiteY2" fmla="*/ 3394782 h 3394860"/>
                <a:gd name="connsiteX3" fmla="*/ 0 w 1350686"/>
                <a:gd name="connsiteY3" fmla="*/ 3381375 h 3394860"/>
                <a:gd name="connsiteX0" fmla="*/ 1336675 w 1374455"/>
                <a:gd name="connsiteY0" fmla="*/ 0 h 3394861"/>
                <a:gd name="connsiteX1" fmla="*/ 1328906 w 1374455"/>
                <a:gd name="connsiteY1" fmla="*/ 2130948 h 3394861"/>
                <a:gd name="connsiteX2" fmla="*/ 721972 w 1374455"/>
                <a:gd name="connsiteY2" fmla="*/ 3394782 h 3394861"/>
                <a:gd name="connsiteX3" fmla="*/ 0 w 1374455"/>
                <a:gd name="connsiteY3" fmla="*/ 3381375 h 3394861"/>
                <a:gd name="connsiteX0" fmla="*/ 1336675 w 1336674"/>
                <a:gd name="connsiteY0" fmla="*/ 0 h 3394861"/>
                <a:gd name="connsiteX1" fmla="*/ 1328906 w 1336674"/>
                <a:gd name="connsiteY1" fmla="*/ 2130948 h 3394861"/>
                <a:gd name="connsiteX2" fmla="*/ 721972 w 1336674"/>
                <a:gd name="connsiteY2" fmla="*/ 3394782 h 3394861"/>
                <a:gd name="connsiteX3" fmla="*/ 0 w 1336674"/>
                <a:gd name="connsiteY3" fmla="*/ 3381375 h 3394861"/>
                <a:gd name="connsiteX0" fmla="*/ 2612278 w 2612277"/>
                <a:gd name="connsiteY0" fmla="*/ 0 h 3394861"/>
                <a:gd name="connsiteX1" fmla="*/ 2604509 w 2612277"/>
                <a:gd name="connsiteY1" fmla="*/ 2130948 h 3394861"/>
                <a:gd name="connsiteX2" fmla="*/ 1997575 w 2612277"/>
                <a:gd name="connsiteY2" fmla="*/ 3394782 h 3394861"/>
                <a:gd name="connsiteX3" fmla="*/ 0 w 2612277"/>
                <a:gd name="connsiteY3" fmla="*/ 3339653 h 3394861"/>
                <a:gd name="connsiteX0" fmla="*/ 2612278 w 2649619"/>
                <a:gd name="connsiteY0" fmla="*/ 0 h 3372956"/>
                <a:gd name="connsiteX1" fmla="*/ 2604509 w 2649619"/>
                <a:gd name="connsiteY1" fmla="*/ 2130948 h 3372956"/>
                <a:gd name="connsiteX2" fmla="*/ 2003482 w 2649619"/>
                <a:gd name="connsiteY2" fmla="*/ 3372877 h 3372956"/>
                <a:gd name="connsiteX3" fmla="*/ 0 w 2649619"/>
                <a:gd name="connsiteY3" fmla="*/ 3339653 h 3372956"/>
                <a:gd name="connsiteX0" fmla="*/ 2547316 w 2584657"/>
                <a:gd name="connsiteY0" fmla="*/ 0 h 3372956"/>
                <a:gd name="connsiteX1" fmla="*/ 2539547 w 2584657"/>
                <a:gd name="connsiteY1" fmla="*/ 2130948 h 3372956"/>
                <a:gd name="connsiteX2" fmla="*/ 1938520 w 2584657"/>
                <a:gd name="connsiteY2" fmla="*/ 3372877 h 3372956"/>
                <a:gd name="connsiteX3" fmla="*/ 0 w 2584657"/>
                <a:gd name="connsiteY3" fmla="*/ 3336524 h 3372956"/>
              </a:gdLst>
              <a:ahLst/>
              <a:cxnLst>
                <a:cxn ang="0">
                  <a:pos x="connsiteX0" y="connsiteY0"/>
                </a:cxn>
                <a:cxn ang="0">
                  <a:pos x="connsiteX1" y="connsiteY1"/>
                </a:cxn>
                <a:cxn ang="0">
                  <a:pos x="connsiteX2" y="connsiteY2"/>
                </a:cxn>
                <a:cxn ang="0">
                  <a:pos x="connsiteX3" y="connsiteY3"/>
                </a:cxn>
              </a:cxnLst>
              <a:rect l="l" t="t" r="r" b="b"/>
              <a:pathLst>
                <a:path w="2584657" h="3372956">
                  <a:moveTo>
                    <a:pt x="2547316" y="0"/>
                  </a:moveTo>
                  <a:cubicBezTo>
                    <a:pt x="2538316" y="441340"/>
                    <a:pt x="2641013" y="1568802"/>
                    <a:pt x="2539547" y="2130948"/>
                  </a:cubicBezTo>
                  <a:cubicBezTo>
                    <a:pt x="2438081" y="2693094"/>
                    <a:pt x="2613680" y="3381461"/>
                    <a:pt x="1938520" y="3372877"/>
                  </a:cubicBezTo>
                  <a:lnTo>
                    <a:pt x="0" y="3336524"/>
                  </a:lnTo>
                </a:path>
              </a:pathLst>
            </a:custGeom>
            <a:ln w="34925">
              <a:solidFill>
                <a:srgbClr val="009900"/>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2520"/>
            </a:p>
          </p:txBody>
        </p:sp>
        <p:sp>
          <p:nvSpPr>
            <p:cNvPr id="128" name="フリーフォーム 146">
              <a:extLst>
                <a:ext uri="{FF2B5EF4-FFF2-40B4-BE49-F238E27FC236}">
                  <a16:creationId xmlns:a16="http://schemas.microsoft.com/office/drawing/2014/main" id="{7D205365-5F67-4EE3-8764-91AA87FE0656}"/>
                </a:ext>
              </a:extLst>
            </p:cNvPr>
            <p:cNvSpPr/>
            <p:nvPr/>
          </p:nvSpPr>
          <p:spPr>
            <a:xfrm>
              <a:off x="9007330" y="3076322"/>
              <a:ext cx="1368758" cy="1371982"/>
            </a:xfrm>
            <a:custGeom>
              <a:avLst/>
              <a:gdLst>
                <a:gd name="connsiteX0" fmla="*/ 0 w 1295400"/>
                <a:gd name="connsiteY0" fmla="*/ 0 h 1569720"/>
                <a:gd name="connsiteX1" fmla="*/ 1051560 w 1295400"/>
                <a:gd name="connsiteY1" fmla="*/ 114300 h 1569720"/>
                <a:gd name="connsiteX2" fmla="*/ 1051560 w 1295400"/>
                <a:gd name="connsiteY2" fmla="*/ 800100 h 1569720"/>
                <a:gd name="connsiteX3" fmla="*/ 1295400 w 1295400"/>
                <a:gd name="connsiteY3" fmla="*/ 807720 h 1569720"/>
                <a:gd name="connsiteX4" fmla="*/ 1295400 w 1295400"/>
                <a:gd name="connsiteY4" fmla="*/ 1051560 h 1569720"/>
                <a:gd name="connsiteX5" fmla="*/ 952500 w 1295400"/>
                <a:gd name="connsiteY5" fmla="*/ 1051560 h 1569720"/>
                <a:gd name="connsiteX6" fmla="*/ 952500 w 1295400"/>
                <a:gd name="connsiteY6" fmla="*/ 1569720 h 1569720"/>
                <a:gd name="connsiteX7" fmla="*/ 640080 w 1295400"/>
                <a:gd name="connsiteY7" fmla="*/ 1569720 h 1569720"/>
                <a:gd name="connsiteX8" fmla="*/ 640080 w 1295400"/>
                <a:gd name="connsiteY8" fmla="*/ 594360 h 1569720"/>
                <a:gd name="connsiteX9" fmla="*/ 632460 w 1295400"/>
                <a:gd name="connsiteY9" fmla="*/ 594360 h 1569720"/>
                <a:gd name="connsiteX10" fmla="*/ 632460 w 1295400"/>
                <a:gd name="connsiteY10" fmla="*/ 106680 h 1569720"/>
                <a:gd name="connsiteX11" fmla="*/ 0 w 1295400"/>
                <a:gd name="connsiteY11" fmla="*/ 0 h 1569720"/>
                <a:gd name="connsiteX0" fmla="*/ 34766 w 1330166"/>
                <a:gd name="connsiteY0" fmla="*/ 0 h 1569720"/>
                <a:gd name="connsiteX1" fmla="*/ 1086326 w 1330166"/>
                <a:gd name="connsiteY1" fmla="*/ 114300 h 1569720"/>
                <a:gd name="connsiteX2" fmla="*/ 1086326 w 1330166"/>
                <a:gd name="connsiteY2" fmla="*/ 800100 h 1569720"/>
                <a:gd name="connsiteX3" fmla="*/ 1330166 w 1330166"/>
                <a:gd name="connsiteY3" fmla="*/ 807720 h 1569720"/>
                <a:gd name="connsiteX4" fmla="*/ 1330166 w 1330166"/>
                <a:gd name="connsiteY4" fmla="*/ 1051560 h 1569720"/>
                <a:gd name="connsiteX5" fmla="*/ 987266 w 1330166"/>
                <a:gd name="connsiteY5" fmla="*/ 1051560 h 1569720"/>
                <a:gd name="connsiteX6" fmla="*/ 987266 w 1330166"/>
                <a:gd name="connsiteY6" fmla="*/ 1569720 h 1569720"/>
                <a:gd name="connsiteX7" fmla="*/ 674846 w 1330166"/>
                <a:gd name="connsiteY7" fmla="*/ 1569720 h 1569720"/>
                <a:gd name="connsiteX8" fmla="*/ 674846 w 1330166"/>
                <a:gd name="connsiteY8" fmla="*/ 594360 h 1569720"/>
                <a:gd name="connsiteX9" fmla="*/ 667226 w 1330166"/>
                <a:gd name="connsiteY9" fmla="*/ 594360 h 1569720"/>
                <a:gd name="connsiteX10" fmla="*/ 667226 w 1330166"/>
                <a:gd name="connsiteY10" fmla="*/ 106680 h 1569720"/>
                <a:gd name="connsiteX11" fmla="*/ 0 w 1330166"/>
                <a:gd name="connsiteY11" fmla="*/ 40958 h 1569720"/>
                <a:gd name="connsiteX12" fmla="*/ 34766 w 1330166"/>
                <a:gd name="connsiteY12" fmla="*/ 0 h 1569720"/>
                <a:gd name="connsiteX0" fmla="*/ 18097 w 1313497"/>
                <a:gd name="connsiteY0" fmla="*/ 0 h 1569720"/>
                <a:gd name="connsiteX1" fmla="*/ 1069657 w 1313497"/>
                <a:gd name="connsiteY1" fmla="*/ 114300 h 1569720"/>
                <a:gd name="connsiteX2" fmla="*/ 1069657 w 1313497"/>
                <a:gd name="connsiteY2" fmla="*/ 800100 h 1569720"/>
                <a:gd name="connsiteX3" fmla="*/ 1313497 w 1313497"/>
                <a:gd name="connsiteY3" fmla="*/ 807720 h 1569720"/>
                <a:gd name="connsiteX4" fmla="*/ 1313497 w 1313497"/>
                <a:gd name="connsiteY4" fmla="*/ 1051560 h 1569720"/>
                <a:gd name="connsiteX5" fmla="*/ 970597 w 1313497"/>
                <a:gd name="connsiteY5" fmla="*/ 1051560 h 1569720"/>
                <a:gd name="connsiteX6" fmla="*/ 970597 w 1313497"/>
                <a:gd name="connsiteY6" fmla="*/ 1569720 h 1569720"/>
                <a:gd name="connsiteX7" fmla="*/ 658177 w 1313497"/>
                <a:gd name="connsiteY7" fmla="*/ 1569720 h 1569720"/>
                <a:gd name="connsiteX8" fmla="*/ 658177 w 1313497"/>
                <a:gd name="connsiteY8" fmla="*/ 594360 h 1569720"/>
                <a:gd name="connsiteX9" fmla="*/ 650557 w 1313497"/>
                <a:gd name="connsiteY9" fmla="*/ 594360 h 1569720"/>
                <a:gd name="connsiteX10" fmla="*/ 650557 w 1313497"/>
                <a:gd name="connsiteY10" fmla="*/ 106680 h 1569720"/>
                <a:gd name="connsiteX11" fmla="*/ 0 w 1313497"/>
                <a:gd name="connsiteY11" fmla="*/ 40958 h 1569720"/>
                <a:gd name="connsiteX12" fmla="*/ 18097 w 1313497"/>
                <a:gd name="connsiteY12" fmla="*/ 0 h 1569720"/>
                <a:gd name="connsiteX0" fmla="*/ 3809 w 1299209"/>
                <a:gd name="connsiteY0" fmla="*/ 0 h 1569720"/>
                <a:gd name="connsiteX1" fmla="*/ 1055369 w 1299209"/>
                <a:gd name="connsiteY1" fmla="*/ 114300 h 1569720"/>
                <a:gd name="connsiteX2" fmla="*/ 1055369 w 1299209"/>
                <a:gd name="connsiteY2" fmla="*/ 800100 h 1569720"/>
                <a:gd name="connsiteX3" fmla="*/ 1299209 w 1299209"/>
                <a:gd name="connsiteY3" fmla="*/ 807720 h 1569720"/>
                <a:gd name="connsiteX4" fmla="*/ 1299209 w 1299209"/>
                <a:gd name="connsiteY4" fmla="*/ 1051560 h 1569720"/>
                <a:gd name="connsiteX5" fmla="*/ 956309 w 1299209"/>
                <a:gd name="connsiteY5" fmla="*/ 1051560 h 1569720"/>
                <a:gd name="connsiteX6" fmla="*/ 956309 w 1299209"/>
                <a:gd name="connsiteY6" fmla="*/ 1569720 h 1569720"/>
                <a:gd name="connsiteX7" fmla="*/ 643889 w 1299209"/>
                <a:gd name="connsiteY7" fmla="*/ 1569720 h 1569720"/>
                <a:gd name="connsiteX8" fmla="*/ 643889 w 1299209"/>
                <a:gd name="connsiteY8" fmla="*/ 594360 h 1569720"/>
                <a:gd name="connsiteX9" fmla="*/ 636269 w 1299209"/>
                <a:gd name="connsiteY9" fmla="*/ 594360 h 1569720"/>
                <a:gd name="connsiteX10" fmla="*/ 636269 w 1299209"/>
                <a:gd name="connsiteY10" fmla="*/ 106680 h 1569720"/>
                <a:gd name="connsiteX11" fmla="*/ 0 w 1299209"/>
                <a:gd name="connsiteY11" fmla="*/ 40958 h 1569720"/>
                <a:gd name="connsiteX12" fmla="*/ 3809 w 1299209"/>
                <a:gd name="connsiteY12" fmla="*/ 0 h 1569720"/>
                <a:gd name="connsiteX0" fmla="*/ 3809 w 1299209"/>
                <a:gd name="connsiteY0" fmla="*/ 0 h 1569720"/>
                <a:gd name="connsiteX1" fmla="*/ 1055369 w 1299209"/>
                <a:gd name="connsiteY1" fmla="*/ 114300 h 1569720"/>
                <a:gd name="connsiteX2" fmla="*/ 1055369 w 1299209"/>
                <a:gd name="connsiteY2" fmla="*/ 800100 h 1569720"/>
                <a:gd name="connsiteX3" fmla="*/ 1299209 w 1299209"/>
                <a:gd name="connsiteY3" fmla="*/ 807720 h 1569720"/>
                <a:gd name="connsiteX4" fmla="*/ 1299209 w 1299209"/>
                <a:gd name="connsiteY4" fmla="*/ 1051560 h 1569720"/>
                <a:gd name="connsiteX5" fmla="*/ 956309 w 1299209"/>
                <a:gd name="connsiteY5" fmla="*/ 1051560 h 1569720"/>
                <a:gd name="connsiteX6" fmla="*/ 956309 w 1299209"/>
                <a:gd name="connsiteY6" fmla="*/ 1569720 h 1569720"/>
                <a:gd name="connsiteX7" fmla="*/ 643889 w 1299209"/>
                <a:gd name="connsiteY7" fmla="*/ 1569720 h 1569720"/>
                <a:gd name="connsiteX8" fmla="*/ 643889 w 1299209"/>
                <a:gd name="connsiteY8" fmla="*/ 594360 h 1569720"/>
                <a:gd name="connsiteX9" fmla="*/ 636269 w 1299209"/>
                <a:gd name="connsiteY9" fmla="*/ 594360 h 1569720"/>
                <a:gd name="connsiteX10" fmla="*/ 636269 w 1299209"/>
                <a:gd name="connsiteY10" fmla="*/ 106680 h 1569720"/>
                <a:gd name="connsiteX11" fmla="*/ 0 w 1299209"/>
                <a:gd name="connsiteY11" fmla="*/ 40958 h 1569720"/>
                <a:gd name="connsiteX12" fmla="*/ 3809 w 1299209"/>
                <a:gd name="connsiteY12" fmla="*/ 0 h 1569720"/>
                <a:gd name="connsiteX0" fmla="*/ 3809 w 1299209"/>
                <a:gd name="connsiteY0" fmla="*/ 0 h 1569720"/>
                <a:gd name="connsiteX1" fmla="*/ 1055369 w 1299209"/>
                <a:gd name="connsiteY1" fmla="*/ 114300 h 1569720"/>
                <a:gd name="connsiteX2" fmla="*/ 1055369 w 1299209"/>
                <a:gd name="connsiteY2" fmla="*/ 800100 h 1569720"/>
                <a:gd name="connsiteX3" fmla="*/ 1299209 w 1299209"/>
                <a:gd name="connsiteY3" fmla="*/ 807720 h 1569720"/>
                <a:gd name="connsiteX4" fmla="*/ 1299209 w 1299209"/>
                <a:gd name="connsiteY4" fmla="*/ 1051560 h 1569720"/>
                <a:gd name="connsiteX5" fmla="*/ 956309 w 1299209"/>
                <a:gd name="connsiteY5" fmla="*/ 1051560 h 1569720"/>
                <a:gd name="connsiteX6" fmla="*/ 956309 w 1299209"/>
                <a:gd name="connsiteY6" fmla="*/ 1569720 h 1569720"/>
                <a:gd name="connsiteX7" fmla="*/ 643889 w 1299209"/>
                <a:gd name="connsiteY7" fmla="*/ 1569720 h 1569720"/>
                <a:gd name="connsiteX8" fmla="*/ 643889 w 1299209"/>
                <a:gd name="connsiteY8" fmla="*/ 594360 h 1569720"/>
                <a:gd name="connsiteX9" fmla="*/ 636269 w 1299209"/>
                <a:gd name="connsiteY9" fmla="*/ 594360 h 1569720"/>
                <a:gd name="connsiteX10" fmla="*/ 633888 w 1299209"/>
                <a:gd name="connsiteY10" fmla="*/ 116205 h 1569720"/>
                <a:gd name="connsiteX11" fmla="*/ 0 w 1299209"/>
                <a:gd name="connsiteY11" fmla="*/ 40958 h 1569720"/>
                <a:gd name="connsiteX12" fmla="*/ 3809 w 1299209"/>
                <a:gd name="connsiteY12" fmla="*/ 0 h 1569720"/>
                <a:gd name="connsiteX0" fmla="*/ 3809 w 1299209"/>
                <a:gd name="connsiteY0" fmla="*/ 0 h 1569720"/>
                <a:gd name="connsiteX1" fmla="*/ 1055369 w 1299209"/>
                <a:gd name="connsiteY1" fmla="*/ 114300 h 1569720"/>
                <a:gd name="connsiteX2" fmla="*/ 1055369 w 1299209"/>
                <a:gd name="connsiteY2" fmla="*/ 800100 h 1569720"/>
                <a:gd name="connsiteX3" fmla="*/ 1299209 w 1299209"/>
                <a:gd name="connsiteY3" fmla="*/ 807720 h 1569720"/>
                <a:gd name="connsiteX4" fmla="*/ 1299209 w 1299209"/>
                <a:gd name="connsiteY4" fmla="*/ 1051560 h 1569720"/>
                <a:gd name="connsiteX5" fmla="*/ 956309 w 1299209"/>
                <a:gd name="connsiteY5" fmla="*/ 1051560 h 1569720"/>
                <a:gd name="connsiteX6" fmla="*/ 956309 w 1299209"/>
                <a:gd name="connsiteY6" fmla="*/ 1569720 h 1569720"/>
                <a:gd name="connsiteX7" fmla="*/ 643889 w 1299209"/>
                <a:gd name="connsiteY7" fmla="*/ 1569720 h 1569720"/>
                <a:gd name="connsiteX8" fmla="*/ 643889 w 1299209"/>
                <a:gd name="connsiteY8" fmla="*/ 594360 h 1569720"/>
                <a:gd name="connsiteX9" fmla="*/ 636269 w 1299209"/>
                <a:gd name="connsiteY9" fmla="*/ 594360 h 1569720"/>
                <a:gd name="connsiteX10" fmla="*/ 633888 w 1299209"/>
                <a:gd name="connsiteY10" fmla="*/ 109061 h 1569720"/>
                <a:gd name="connsiteX11" fmla="*/ 0 w 1299209"/>
                <a:gd name="connsiteY11" fmla="*/ 40958 h 1569720"/>
                <a:gd name="connsiteX12" fmla="*/ 3809 w 1299209"/>
                <a:gd name="connsiteY12" fmla="*/ 0 h 1569720"/>
                <a:gd name="connsiteX0" fmla="*/ 0 w 1604963"/>
                <a:gd name="connsiteY0" fmla="*/ 0 h 1622108"/>
                <a:gd name="connsiteX1" fmla="*/ 1361123 w 1604963"/>
                <a:gd name="connsiteY1" fmla="*/ 166688 h 1622108"/>
                <a:gd name="connsiteX2" fmla="*/ 1361123 w 1604963"/>
                <a:gd name="connsiteY2" fmla="*/ 852488 h 1622108"/>
                <a:gd name="connsiteX3" fmla="*/ 1604963 w 1604963"/>
                <a:gd name="connsiteY3" fmla="*/ 860108 h 1622108"/>
                <a:gd name="connsiteX4" fmla="*/ 1604963 w 1604963"/>
                <a:gd name="connsiteY4" fmla="*/ 1103948 h 1622108"/>
                <a:gd name="connsiteX5" fmla="*/ 1262063 w 1604963"/>
                <a:gd name="connsiteY5" fmla="*/ 1103948 h 1622108"/>
                <a:gd name="connsiteX6" fmla="*/ 1262063 w 1604963"/>
                <a:gd name="connsiteY6" fmla="*/ 1622108 h 1622108"/>
                <a:gd name="connsiteX7" fmla="*/ 949643 w 1604963"/>
                <a:gd name="connsiteY7" fmla="*/ 1622108 h 1622108"/>
                <a:gd name="connsiteX8" fmla="*/ 949643 w 1604963"/>
                <a:gd name="connsiteY8" fmla="*/ 646748 h 1622108"/>
                <a:gd name="connsiteX9" fmla="*/ 942023 w 1604963"/>
                <a:gd name="connsiteY9" fmla="*/ 646748 h 1622108"/>
                <a:gd name="connsiteX10" fmla="*/ 939642 w 1604963"/>
                <a:gd name="connsiteY10" fmla="*/ 161449 h 1622108"/>
                <a:gd name="connsiteX11" fmla="*/ 305754 w 1604963"/>
                <a:gd name="connsiteY11" fmla="*/ 93346 h 1622108"/>
                <a:gd name="connsiteX12" fmla="*/ 0 w 1604963"/>
                <a:gd name="connsiteY12"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0 w 1618296"/>
                <a:gd name="connsiteY11" fmla="*/ 50483 h 1622108"/>
                <a:gd name="connsiteX12" fmla="*/ 13333 w 1618296"/>
                <a:gd name="connsiteY12"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40658 w 1618296"/>
                <a:gd name="connsiteY11" fmla="*/ 233046 h 1622108"/>
                <a:gd name="connsiteX12" fmla="*/ 0 w 1618296"/>
                <a:gd name="connsiteY12" fmla="*/ 50483 h 1622108"/>
                <a:gd name="connsiteX13" fmla="*/ 13333 w 1618296"/>
                <a:gd name="connsiteY13"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40658 w 1618296"/>
                <a:gd name="connsiteY11" fmla="*/ 233046 h 1622108"/>
                <a:gd name="connsiteX12" fmla="*/ 250158 w 1618296"/>
                <a:gd name="connsiteY12" fmla="*/ 71121 h 1622108"/>
                <a:gd name="connsiteX13" fmla="*/ 0 w 1618296"/>
                <a:gd name="connsiteY13" fmla="*/ 50483 h 1622108"/>
                <a:gd name="connsiteX14" fmla="*/ 13333 w 1618296"/>
                <a:gd name="connsiteY14"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235870 w 1618296"/>
                <a:gd name="connsiteY11" fmla="*/ 342584 h 1622108"/>
                <a:gd name="connsiteX12" fmla="*/ 250158 w 1618296"/>
                <a:gd name="connsiteY12" fmla="*/ 71121 h 1622108"/>
                <a:gd name="connsiteX13" fmla="*/ 0 w 1618296"/>
                <a:gd name="connsiteY13" fmla="*/ 50483 h 1622108"/>
                <a:gd name="connsiteX14" fmla="*/ 13333 w 1618296"/>
                <a:gd name="connsiteY14"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235870 w 1618296"/>
                <a:gd name="connsiteY11" fmla="*/ 342584 h 1622108"/>
                <a:gd name="connsiteX12" fmla="*/ 250158 w 1618296"/>
                <a:gd name="connsiteY12" fmla="*/ 71121 h 1622108"/>
                <a:gd name="connsiteX13" fmla="*/ 0 w 1618296"/>
                <a:gd name="connsiteY13" fmla="*/ 50483 h 1622108"/>
                <a:gd name="connsiteX14" fmla="*/ 13333 w 1618296"/>
                <a:gd name="connsiteY14"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207295 w 1618296"/>
                <a:gd name="connsiteY11" fmla="*/ 337822 h 1622108"/>
                <a:gd name="connsiteX12" fmla="*/ 250158 w 1618296"/>
                <a:gd name="connsiteY12" fmla="*/ 71121 h 1622108"/>
                <a:gd name="connsiteX13" fmla="*/ 0 w 1618296"/>
                <a:gd name="connsiteY13" fmla="*/ 50483 h 1622108"/>
                <a:gd name="connsiteX14" fmla="*/ 13333 w 1618296"/>
                <a:gd name="connsiteY14"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59695 w 1618296"/>
                <a:gd name="connsiteY11" fmla="*/ 318771 h 1622108"/>
                <a:gd name="connsiteX12" fmla="*/ 207295 w 1618296"/>
                <a:gd name="connsiteY12" fmla="*/ 337822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26370 w 1618296"/>
                <a:gd name="connsiteY11" fmla="*/ 394971 h 1622108"/>
                <a:gd name="connsiteX12" fmla="*/ 207295 w 1618296"/>
                <a:gd name="connsiteY12" fmla="*/ 337822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26370 w 1618296"/>
                <a:gd name="connsiteY11" fmla="*/ 394971 h 1622108"/>
                <a:gd name="connsiteX12" fmla="*/ 207295 w 1618296"/>
                <a:gd name="connsiteY12" fmla="*/ 337822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26370 w 1618296"/>
                <a:gd name="connsiteY11" fmla="*/ 394971 h 1622108"/>
                <a:gd name="connsiteX12" fmla="*/ 216820 w 1618296"/>
                <a:gd name="connsiteY12" fmla="*/ 342585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254920 w 1618296"/>
                <a:gd name="connsiteY11" fmla="*/ 356871 h 1622108"/>
                <a:gd name="connsiteX12" fmla="*/ 216820 w 1618296"/>
                <a:gd name="connsiteY12" fmla="*/ 342585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21595 w 1618296"/>
                <a:gd name="connsiteY11" fmla="*/ 94933 h 1622108"/>
                <a:gd name="connsiteX12" fmla="*/ 254920 w 1618296"/>
                <a:gd name="connsiteY12" fmla="*/ 356871 h 1622108"/>
                <a:gd name="connsiteX13" fmla="*/ 216820 w 1618296"/>
                <a:gd name="connsiteY13" fmla="*/ 342585 h 1622108"/>
                <a:gd name="connsiteX14" fmla="*/ 250158 w 1618296"/>
                <a:gd name="connsiteY14" fmla="*/ 71121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21595 w 1618296"/>
                <a:gd name="connsiteY11" fmla="*/ 94933 h 1622108"/>
                <a:gd name="connsiteX12" fmla="*/ 254920 w 1618296"/>
                <a:gd name="connsiteY12" fmla="*/ 356871 h 1622108"/>
                <a:gd name="connsiteX13" fmla="*/ 216820 w 1618296"/>
                <a:gd name="connsiteY13" fmla="*/ 342585 h 1622108"/>
                <a:gd name="connsiteX14" fmla="*/ 250158 w 1618296"/>
                <a:gd name="connsiteY14" fmla="*/ 71121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21595 w 1618296"/>
                <a:gd name="connsiteY11" fmla="*/ 94933 h 1622108"/>
                <a:gd name="connsiteX12" fmla="*/ 254920 w 1618296"/>
                <a:gd name="connsiteY12" fmla="*/ 356871 h 1622108"/>
                <a:gd name="connsiteX13" fmla="*/ 216820 w 1618296"/>
                <a:gd name="connsiteY13" fmla="*/ 342585 h 1622108"/>
                <a:gd name="connsiteX14" fmla="*/ 250158 w 1618296"/>
                <a:gd name="connsiteY14" fmla="*/ 71121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12070 w 1618296"/>
                <a:gd name="connsiteY11" fmla="*/ 94933 h 1622108"/>
                <a:gd name="connsiteX12" fmla="*/ 254920 w 1618296"/>
                <a:gd name="connsiteY12" fmla="*/ 356871 h 1622108"/>
                <a:gd name="connsiteX13" fmla="*/ 216820 w 1618296"/>
                <a:gd name="connsiteY13" fmla="*/ 342585 h 1622108"/>
                <a:gd name="connsiteX14" fmla="*/ 250158 w 1618296"/>
                <a:gd name="connsiteY14" fmla="*/ 71121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12070 w 1618296"/>
                <a:gd name="connsiteY11" fmla="*/ 94933 h 1622108"/>
                <a:gd name="connsiteX12" fmla="*/ 254920 w 1618296"/>
                <a:gd name="connsiteY12" fmla="*/ 356871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855375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797695 w 1618296"/>
                <a:gd name="connsiteY9" fmla="*/ 639241 h 1622108"/>
                <a:gd name="connsiteX10" fmla="*/ 855375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797695 w 1618296"/>
                <a:gd name="connsiteY9" fmla="*/ 639241 h 1622108"/>
                <a:gd name="connsiteX10" fmla="*/ 855375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797695 w 1618296"/>
                <a:gd name="connsiteY9" fmla="*/ 639241 h 1622108"/>
                <a:gd name="connsiteX10" fmla="*/ 840360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805203 w 1618296"/>
                <a:gd name="connsiteY9" fmla="*/ 699302 h 1622108"/>
                <a:gd name="connsiteX10" fmla="*/ 840360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729333 h 1622108"/>
                <a:gd name="connsiteX9" fmla="*/ 805203 w 1618296"/>
                <a:gd name="connsiteY9" fmla="*/ 699302 h 1622108"/>
                <a:gd name="connsiteX10" fmla="*/ 840360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8296" h="1622108">
                  <a:moveTo>
                    <a:pt x="13333" y="0"/>
                  </a:moveTo>
                  <a:lnTo>
                    <a:pt x="1374456" y="166688"/>
                  </a:lnTo>
                  <a:lnTo>
                    <a:pt x="1374456" y="852488"/>
                  </a:lnTo>
                  <a:lnTo>
                    <a:pt x="1618296" y="860108"/>
                  </a:lnTo>
                  <a:lnTo>
                    <a:pt x="1618296" y="1103948"/>
                  </a:lnTo>
                  <a:lnTo>
                    <a:pt x="1275396" y="1103948"/>
                  </a:lnTo>
                  <a:lnTo>
                    <a:pt x="1275396" y="1622108"/>
                  </a:lnTo>
                  <a:lnTo>
                    <a:pt x="962976" y="1622108"/>
                  </a:lnTo>
                  <a:lnTo>
                    <a:pt x="962976" y="729333"/>
                  </a:lnTo>
                  <a:cubicBezTo>
                    <a:pt x="907882" y="726831"/>
                    <a:pt x="860297" y="761865"/>
                    <a:pt x="805203" y="699302"/>
                  </a:cubicBezTo>
                  <a:cubicBezTo>
                    <a:pt x="804409" y="539917"/>
                    <a:pt x="841154" y="298311"/>
                    <a:pt x="840360" y="138926"/>
                  </a:cubicBezTo>
                  <a:lnTo>
                    <a:pt x="312070" y="94933"/>
                  </a:lnTo>
                  <a:lnTo>
                    <a:pt x="264445" y="347346"/>
                  </a:lnTo>
                  <a:lnTo>
                    <a:pt x="216820" y="342585"/>
                  </a:lnTo>
                  <a:lnTo>
                    <a:pt x="254921" y="85409"/>
                  </a:lnTo>
                  <a:lnTo>
                    <a:pt x="0" y="50483"/>
                  </a:lnTo>
                  <a:lnTo>
                    <a:pt x="13333" y="0"/>
                  </a:lnTo>
                  <a:close/>
                </a:path>
              </a:pathLst>
            </a:custGeom>
            <a:solidFill>
              <a:srgbClr val="2F5597">
                <a:alpha val="10196"/>
              </a:srgbClr>
            </a:solidFill>
            <a:ln w="3175">
              <a:solidFill>
                <a:srgbClr val="002060">
                  <a:alpha val="10196"/>
                </a:srgbClr>
              </a:solidFill>
            </a:ln>
            <a:effectLst>
              <a:glow rad="254000">
                <a:srgbClr val="00206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a:extLst>
                <a:ext uri="{FF2B5EF4-FFF2-40B4-BE49-F238E27FC236}">
                  <a16:creationId xmlns:a16="http://schemas.microsoft.com/office/drawing/2014/main" id="{150CC686-A9B4-4C4E-8ABB-025CCC273756}"/>
                </a:ext>
              </a:extLst>
            </p:cNvPr>
            <p:cNvSpPr/>
            <p:nvPr/>
          </p:nvSpPr>
          <p:spPr>
            <a:xfrm>
              <a:off x="9678449" y="3204955"/>
              <a:ext cx="128243" cy="52434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oAutofit/>
            </a:bodyPr>
            <a:lstStyle/>
            <a:p>
              <a:pPr algn="ctr"/>
              <a:r>
                <a:rPr kumimoji="1" lang="ja-JP" altLang="en-US" sz="1600" b="1" dirty="0">
                  <a:solidFill>
                    <a:schemeClr val="bg1"/>
                  </a:solidFill>
                  <a:latin typeface="游ゴシック" panose="020B0400000000000000" pitchFamily="50" charset="-128"/>
                </a:rPr>
                <a:t>　新駅</a:t>
              </a:r>
            </a:p>
          </p:txBody>
        </p:sp>
      </p:grpSp>
      <p:sp>
        <p:nvSpPr>
          <p:cNvPr id="213" name="テキスト ボックス 212">
            <a:extLst>
              <a:ext uri="{FF2B5EF4-FFF2-40B4-BE49-F238E27FC236}">
                <a16:creationId xmlns:a16="http://schemas.microsoft.com/office/drawing/2014/main" id="{F25B90BA-8C09-40C0-A7D1-906E182D2820}"/>
              </a:ext>
            </a:extLst>
          </p:cNvPr>
          <p:cNvSpPr txBox="1"/>
          <p:nvPr/>
        </p:nvSpPr>
        <p:spPr>
          <a:xfrm>
            <a:off x="268240" y="42605"/>
            <a:ext cx="12265120" cy="400110"/>
          </a:xfrm>
          <a:prstGeom prst="rect">
            <a:avLst/>
          </a:prstGeom>
          <a:gradFill>
            <a:gsLst>
              <a:gs pos="0">
                <a:schemeClr val="accent3">
                  <a:lumMod val="0"/>
                  <a:lumOff val="100000"/>
                </a:schemeClr>
              </a:gs>
              <a:gs pos="85000">
                <a:schemeClr val="accent3">
                  <a:lumMod val="0"/>
                  <a:lumOff val="100000"/>
                </a:schemeClr>
              </a:gs>
              <a:gs pos="100000">
                <a:schemeClr val="accent1"/>
              </a:gs>
            </a:gsLst>
            <a:lin ang="5400000" scaled="1"/>
          </a:gradFill>
        </p:spPr>
        <p:txBody>
          <a:bodyPr wrap="square" rtlCol="0">
            <a:spAutoFit/>
          </a:bodyPr>
          <a:lstStyle/>
          <a:p>
            <a:r>
              <a:rPr kumimoji="1" lang="ja-JP" altLang="en-US" sz="2000" b="1" dirty="0">
                <a:effectLst>
                  <a:outerShdw blurRad="38100" dist="38100" dir="2700000" algn="tl">
                    <a:srgbClr val="000000">
                      <a:alpha val="43137"/>
                    </a:srgbClr>
                  </a:outerShdw>
                </a:effectLst>
              </a:rPr>
              <a:t>大阪都市計画　都市高速鉄道　第４号線（中央線）の都市計画変更について</a:t>
            </a:r>
          </a:p>
        </p:txBody>
      </p:sp>
      <p:sp>
        <p:nvSpPr>
          <p:cNvPr id="33" name="テキスト ボックス 32">
            <a:extLst>
              <a:ext uri="{FF2B5EF4-FFF2-40B4-BE49-F238E27FC236}">
                <a16:creationId xmlns:a16="http://schemas.microsoft.com/office/drawing/2014/main" id="{6D27DE81-19C8-447C-9F1D-2F9EA8A63FB3}"/>
              </a:ext>
            </a:extLst>
          </p:cNvPr>
          <p:cNvSpPr txBox="1"/>
          <p:nvPr/>
        </p:nvSpPr>
        <p:spPr>
          <a:xfrm>
            <a:off x="2929252" y="786083"/>
            <a:ext cx="65" cy="153888"/>
          </a:xfrm>
          <a:prstGeom prst="rect">
            <a:avLst/>
          </a:prstGeom>
          <a:solidFill>
            <a:schemeClr val="bg1"/>
          </a:solidFill>
          <a:ln>
            <a:noFill/>
          </a:ln>
        </p:spPr>
        <p:txBody>
          <a:bodyPr wrap="none" lIns="0" tIns="0" rIns="0" bIns="0" rtlCol="0" anchor="ctr">
            <a:spAutoFit/>
          </a:bodyPr>
          <a:lstStyle/>
          <a:p>
            <a:pPr algn="ctr"/>
            <a:endParaRPr kumimoji="1" lang="ja-JP" altLang="en-US" sz="1000" dirty="0">
              <a:latin typeface="+mn-ea"/>
            </a:endParaRPr>
          </a:p>
        </p:txBody>
      </p:sp>
      <p:sp>
        <p:nvSpPr>
          <p:cNvPr id="14" name="正方形/長方形 13">
            <a:extLst>
              <a:ext uri="{FF2B5EF4-FFF2-40B4-BE49-F238E27FC236}">
                <a16:creationId xmlns:a16="http://schemas.microsoft.com/office/drawing/2014/main" id="{ADF3BD21-C8BE-484C-9F81-B5837750E90E}"/>
              </a:ext>
            </a:extLst>
          </p:cNvPr>
          <p:cNvSpPr/>
          <p:nvPr/>
        </p:nvSpPr>
        <p:spPr>
          <a:xfrm>
            <a:off x="435686" y="3787379"/>
            <a:ext cx="2189492" cy="2108631"/>
          </a:xfrm>
          <a:prstGeom prst="rect">
            <a:avLst/>
          </a:prstGeom>
          <a:solidFill>
            <a:schemeClr val="bg1"/>
          </a:solidFill>
          <a:ln>
            <a:solidFill>
              <a:schemeClr val="tx1"/>
            </a:solidFill>
          </a:ln>
        </p:spPr>
        <p:txBody>
          <a:bodyPr wrap="square" lIns="36000" rIns="108000">
            <a:noAutofit/>
          </a:bodyPr>
          <a:lstStyle/>
          <a:p>
            <a:r>
              <a:rPr kumimoji="1" lang="ja-JP" altLang="en-US" sz="1400" b="1" dirty="0">
                <a:latin typeface="+mn-ea"/>
              </a:rPr>
              <a:t>＜</a:t>
            </a:r>
            <a:r>
              <a:rPr lang="ja-JP" altLang="en-US" sz="1400" b="1" dirty="0">
                <a:latin typeface="+mn-ea"/>
              </a:rPr>
              <a:t>新駅概要</a:t>
            </a:r>
            <a:r>
              <a:rPr kumimoji="1" lang="ja-JP" altLang="en-US" sz="1400" b="1" dirty="0">
                <a:latin typeface="+mn-ea"/>
              </a:rPr>
              <a:t>＞</a:t>
            </a:r>
            <a:endParaRPr lang="en-US" altLang="ja-JP" sz="1400" b="1" dirty="0">
              <a:latin typeface="+mn-ea"/>
            </a:endParaRPr>
          </a:p>
          <a:p>
            <a:endParaRPr lang="en-US" altLang="ja-JP" sz="500" dirty="0">
              <a:latin typeface="+mn-ea"/>
            </a:endParaRPr>
          </a:p>
          <a:p>
            <a:r>
              <a:rPr lang="ja-JP" altLang="en-US" sz="1400" dirty="0">
                <a:latin typeface="+mn-ea"/>
              </a:rPr>
              <a:t>◆位置：大阪市城東区</a:t>
            </a:r>
            <a:endParaRPr lang="en-US" altLang="ja-JP" sz="1400" dirty="0">
              <a:latin typeface="+mn-ea"/>
            </a:endParaRPr>
          </a:p>
          <a:p>
            <a:r>
              <a:rPr lang="ja-JP" altLang="en-US" sz="1400" dirty="0">
                <a:latin typeface="+mn-ea"/>
              </a:rPr>
              <a:t>　　　　　　　　森之宮一丁目</a:t>
            </a:r>
            <a:endParaRPr lang="en-US" altLang="ja-JP" sz="1400" dirty="0">
              <a:latin typeface="+mn-ea"/>
            </a:endParaRPr>
          </a:p>
          <a:p>
            <a:endParaRPr lang="en-US" altLang="ja-JP" sz="800" dirty="0">
              <a:latin typeface="+mn-ea"/>
            </a:endParaRPr>
          </a:p>
          <a:p>
            <a:r>
              <a:rPr lang="ja-JP" altLang="en-US" sz="1400" dirty="0">
                <a:latin typeface="+mn-ea"/>
              </a:rPr>
              <a:t>◆駅構造：</a:t>
            </a:r>
            <a:r>
              <a:rPr lang="en-US" altLang="ja-JP" sz="1400" dirty="0">
                <a:latin typeface="+mn-ea"/>
              </a:rPr>
              <a:t>1</a:t>
            </a:r>
            <a:r>
              <a:rPr lang="ja-JP" altLang="en-US" sz="1400" dirty="0">
                <a:latin typeface="+mn-ea"/>
              </a:rPr>
              <a:t>面</a:t>
            </a:r>
            <a:r>
              <a:rPr lang="en-US" altLang="ja-JP" sz="1400" dirty="0">
                <a:latin typeface="+mn-ea"/>
              </a:rPr>
              <a:t>1</a:t>
            </a:r>
            <a:r>
              <a:rPr lang="ja-JP" altLang="en-US" sz="1400" dirty="0">
                <a:latin typeface="+mn-ea"/>
              </a:rPr>
              <a:t>線</a:t>
            </a:r>
            <a:endParaRPr lang="en-US" altLang="ja-JP" sz="1400" dirty="0">
              <a:latin typeface="+mn-ea"/>
            </a:endParaRPr>
          </a:p>
          <a:p>
            <a:endParaRPr lang="en-US" altLang="ja-JP" sz="800" dirty="0">
              <a:latin typeface="+mn-ea"/>
            </a:endParaRPr>
          </a:p>
          <a:p>
            <a:r>
              <a:rPr lang="ja-JP" altLang="en-US" sz="1400" dirty="0">
                <a:latin typeface="+mn-ea"/>
              </a:rPr>
              <a:t>◆駅面積：約</a:t>
            </a:r>
            <a:r>
              <a:rPr lang="en-US" altLang="ja-JP" sz="1400" dirty="0">
                <a:latin typeface="+mn-ea"/>
              </a:rPr>
              <a:t>3,500</a:t>
            </a:r>
            <a:r>
              <a:rPr lang="ja-JP" altLang="en-US" sz="1400" dirty="0">
                <a:latin typeface="+mn-ea"/>
              </a:rPr>
              <a:t>㎡</a:t>
            </a:r>
            <a:endParaRPr lang="en-US" altLang="ja-JP" sz="1400" dirty="0">
              <a:latin typeface="+mn-ea"/>
            </a:endParaRPr>
          </a:p>
          <a:p>
            <a:endParaRPr lang="en-US" altLang="ja-JP" sz="800" dirty="0">
              <a:latin typeface="+mn-ea"/>
            </a:endParaRPr>
          </a:p>
          <a:p>
            <a:r>
              <a:rPr lang="ja-JP" altLang="en-US" sz="1400" dirty="0">
                <a:latin typeface="+mn-ea"/>
              </a:rPr>
              <a:t>◆線路追加延長：</a:t>
            </a:r>
            <a:endParaRPr lang="en-US" altLang="ja-JP" sz="1400" dirty="0">
              <a:latin typeface="+mn-ea"/>
            </a:endParaRPr>
          </a:p>
          <a:p>
            <a:r>
              <a:rPr lang="ja-JP" altLang="en-US" sz="1400" dirty="0">
                <a:latin typeface="+mn-ea"/>
              </a:rPr>
              <a:t>　　　　　　　　　約</a:t>
            </a:r>
            <a:r>
              <a:rPr lang="en-US" altLang="ja-JP" sz="1400" dirty="0">
                <a:latin typeface="+mn-ea"/>
              </a:rPr>
              <a:t>1,120</a:t>
            </a:r>
            <a:r>
              <a:rPr lang="ja-JP" altLang="en-US" sz="1400" dirty="0">
                <a:latin typeface="+mn-ea"/>
              </a:rPr>
              <a:t>ｍ</a:t>
            </a:r>
            <a:endParaRPr lang="en-US" altLang="ja-JP" sz="1400" dirty="0">
              <a:latin typeface="+mn-ea"/>
            </a:endParaRPr>
          </a:p>
          <a:p>
            <a:endParaRPr lang="en-US" altLang="ja-JP" sz="1400" dirty="0">
              <a:latin typeface="+mn-ea"/>
            </a:endParaRPr>
          </a:p>
          <a:p>
            <a:endParaRPr lang="en-US" altLang="ja-JP" sz="1400" dirty="0">
              <a:latin typeface="+mn-ea"/>
            </a:endParaRPr>
          </a:p>
          <a:p>
            <a:endParaRPr lang="en-US" altLang="ja-JP" sz="1400" dirty="0">
              <a:latin typeface="+mn-ea"/>
            </a:endParaRPr>
          </a:p>
          <a:p>
            <a:endParaRPr lang="en-US" altLang="ja-JP" sz="1400" dirty="0">
              <a:latin typeface="+mn-ea"/>
            </a:endParaRPr>
          </a:p>
          <a:p>
            <a:endParaRPr lang="en-US" altLang="ja-JP" sz="1200" dirty="0">
              <a:latin typeface="+mn-ea"/>
            </a:endParaRPr>
          </a:p>
          <a:p>
            <a:endParaRPr lang="ja-JP" altLang="en-US" sz="1200" dirty="0">
              <a:latin typeface="+mn-ea"/>
            </a:endParaRPr>
          </a:p>
        </p:txBody>
      </p:sp>
      <p:sp>
        <p:nvSpPr>
          <p:cNvPr id="15" name="正方形/長方形 14">
            <a:extLst>
              <a:ext uri="{FF2B5EF4-FFF2-40B4-BE49-F238E27FC236}">
                <a16:creationId xmlns:a16="http://schemas.microsoft.com/office/drawing/2014/main" id="{4A614698-5C96-4B4C-AC73-7D2CA99A8034}"/>
              </a:ext>
            </a:extLst>
          </p:cNvPr>
          <p:cNvSpPr/>
          <p:nvPr/>
        </p:nvSpPr>
        <p:spPr>
          <a:xfrm>
            <a:off x="269978" y="462780"/>
            <a:ext cx="5888114" cy="3060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rPr>
              <a:t>　変更内容の詳細について</a:t>
            </a:r>
          </a:p>
        </p:txBody>
      </p:sp>
      <p:sp>
        <p:nvSpPr>
          <p:cNvPr id="19" name="正方形/長方形 1">
            <a:extLst>
              <a:ext uri="{FF2B5EF4-FFF2-40B4-BE49-F238E27FC236}">
                <a16:creationId xmlns:a16="http://schemas.microsoft.com/office/drawing/2014/main" id="{2EF34300-6FDC-49BA-BE36-FC1123E72D62}"/>
              </a:ext>
            </a:extLst>
          </p:cNvPr>
          <p:cNvSpPr/>
          <p:nvPr/>
        </p:nvSpPr>
        <p:spPr>
          <a:xfrm>
            <a:off x="4493255" y="8354039"/>
            <a:ext cx="1563715" cy="869759"/>
          </a:xfrm>
          <a:custGeom>
            <a:avLst/>
            <a:gdLst>
              <a:gd name="connsiteX0" fmla="*/ 0 w 2164437"/>
              <a:gd name="connsiteY0" fmla="*/ 0 h 554731"/>
              <a:gd name="connsiteX1" fmla="*/ 2164437 w 2164437"/>
              <a:gd name="connsiteY1" fmla="*/ 0 h 554731"/>
              <a:gd name="connsiteX2" fmla="*/ 2164437 w 2164437"/>
              <a:gd name="connsiteY2" fmla="*/ 554731 h 554731"/>
              <a:gd name="connsiteX3" fmla="*/ 0 w 2164437"/>
              <a:gd name="connsiteY3" fmla="*/ 554731 h 554731"/>
              <a:gd name="connsiteX4" fmla="*/ 0 w 2164437"/>
              <a:gd name="connsiteY4" fmla="*/ 0 h 554731"/>
              <a:gd name="connsiteX0" fmla="*/ 0 w 2164437"/>
              <a:gd name="connsiteY0" fmla="*/ 43282 h 598013"/>
              <a:gd name="connsiteX1" fmla="*/ 538123 w 2164437"/>
              <a:gd name="connsiteY1" fmla="*/ 0 h 598013"/>
              <a:gd name="connsiteX2" fmla="*/ 2164437 w 2164437"/>
              <a:gd name="connsiteY2" fmla="*/ 43282 h 598013"/>
              <a:gd name="connsiteX3" fmla="*/ 2164437 w 2164437"/>
              <a:gd name="connsiteY3" fmla="*/ 598013 h 598013"/>
              <a:gd name="connsiteX4" fmla="*/ 0 w 2164437"/>
              <a:gd name="connsiteY4" fmla="*/ 598013 h 598013"/>
              <a:gd name="connsiteX5" fmla="*/ 0 w 2164437"/>
              <a:gd name="connsiteY5" fmla="*/ 43282 h 598013"/>
              <a:gd name="connsiteX0" fmla="*/ 0 w 2164437"/>
              <a:gd name="connsiteY0" fmla="*/ 63795 h 618526"/>
              <a:gd name="connsiteX1" fmla="*/ 538123 w 2164437"/>
              <a:gd name="connsiteY1" fmla="*/ 20513 h 618526"/>
              <a:gd name="connsiteX2" fmla="*/ 2153804 w 2164437"/>
              <a:gd name="connsiteY2" fmla="*/ 0 h 618526"/>
              <a:gd name="connsiteX3" fmla="*/ 2164437 w 2164437"/>
              <a:gd name="connsiteY3" fmla="*/ 618526 h 618526"/>
              <a:gd name="connsiteX4" fmla="*/ 0 w 2164437"/>
              <a:gd name="connsiteY4" fmla="*/ 618526 h 618526"/>
              <a:gd name="connsiteX5" fmla="*/ 0 w 2164437"/>
              <a:gd name="connsiteY5" fmla="*/ 63795 h 618526"/>
              <a:gd name="connsiteX0" fmla="*/ 0 w 2164437"/>
              <a:gd name="connsiteY0" fmla="*/ 96445 h 651176"/>
              <a:gd name="connsiteX1" fmla="*/ 548755 w 2164437"/>
              <a:gd name="connsiteY1" fmla="*/ 0 h 651176"/>
              <a:gd name="connsiteX2" fmla="*/ 2153804 w 2164437"/>
              <a:gd name="connsiteY2" fmla="*/ 32650 h 651176"/>
              <a:gd name="connsiteX3" fmla="*/ 2164437 w 2164437"/>
              <a:gd name="connsiteY3" fmla="*/ 651176 h 651176"/>
              <a:gd name="connsiteX4" fmla="*/ 0 w 2164437"/>
              <a:gd name="connsiteY4" fmla="*/ 651176 h 651176"/>
              <a:gd name="connsiteX5" fmla="*/ 0 w 2164437"/>
              <a:gd name="connsiteY5" fmla="*/ 96445 h 651176"/>
              <a:gd name="connsiteX0" fmla="*/ 0 w 2164437"/>
              <a:gd name="connsiteY0" fmla="*/ 96445 h 651176"/>
              <a:gd name="connsiteX1" fmla="*/ 548755 w 2164437"/>
              <a:gd name="connsiteY1" fmla="*/ 0 h 651176"/>
              <a:gd name="connsiteX2" fmla="*/ 2161843 w 2164437"/>
              <a:gd name="connsiteY2" fmla="*/ 9790 h 651176"/>
              <a:gd name="connsiteX3" fmla="*/ 2164437 w 2164437"/>
              <a:gd name="connsiteY3" fmla="*/ 651176 h 651176"/>
              <a:gd name="connsiteX4" fmla="*/ 0 w 2164437"/>
              <a:gd name="connsiteY4" fmla="*/ 651176 h 651176"/>
              <a:gd name="connsiteX5" fmla="*/ 0 w 2164437"/>
              <a:gd name="connsiteY5" fmla="*/ 96445 h 65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437" h="651176">
                <a:moveTo>
                  <a:pt x="0" y="96445"/>
                </a:moveTo>
                <a:cubicBezTo>
                  <a:pt x="179374" y="96195"/>
                  <a:pt x="369381" y="250"/>
                  <a:pt x="548755" y="0"/>
                </a:cubicBezTo>
                <a:lnTo>
                  <a:pt x="2161843" y="9790"/>
                </a:lnTo>
                <a:cubicBezTo>
                  <a:pt x="2162708" y="223585"/>
                  <a:pt x="2163572" y="437381"/>
                  <a:pt x="2164437" y="651176"/>
                </a:cubicBezTo>
                <a:lnTo>
                  <a:pt x="0" y="651176"/>
                </a:lnTo>
                <a:lnTo>
                  <a:pt x="0" y="96445"/>
                </a:lnTo>
                <a:close/>
              </a:path>
            </a:pathLst>
          </a:custGeom>
          <a:solidFill>
            <a:schemeClr val="bg1"/>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a:endParaRPr kumimoji="1" lang="ja-JP" altLang="en-US" sz="1200" dirty="0">
              <a:solidFill>
                <a:schemeClr val="tx1"/>
              </a:solidFill>
              <a:latin typeface="+mn-ea"/>
            </a:endParaRPr>
          </a:p>
        </p:txBody>
      </p:sp>
      <p:sp>
        <p:nvSpPr>
          <p:cNvPr id="17" name="正方形/長方形 16">
            <a:extLst>
              <a:ext uri="{FF2B5EF4-FFF2-40B4-BE49-F238E27FC236}">
                <a16:creationId xmlns:a16="http://schemas.microsoft.com/office/drawing/2014/main" id="{E206E60A-46B1-47BA-8DF7-EC28D3CE532C}"/>
              </a:ext>
            </a:extLst>
          </p:cNvPr>
          <p:cNvSpPr/>
          <p:nvPr/>
        </p:nvSpPr>
        <p:spPr>
          <a:xfrm>
            <a:off x="4493256" y="8112305"/>
            <a:ext cx="1524912" cy="1015663"/>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 bIns="45720" numCol="1" spcCol="0" rtlCol="0" fromWordArt="0" anchor="t" anchorCtr="0" forceAA="0" compatLnSpc="1">
            <a:prstTxWarp prst="textNoShape">
              <a:avLst/>
            </a:prstTxWarp>
            <a:spAutoFit/>
          </a:bodyPr>
          <a:lstStyle/>
          <a:p>
            <a:pPr marL="171450" indent="-171450">
              <a:buFont typeface="Meiryo UI" panose="020B0604030504040204" pitchFamily="50" charset="-128"/>
              <a:buChar char="※"/>
            </a:pPr>
            <a:r>
              <a:rPr kumimoji="1" lang="ja-JP" altLang="en-US" sz="1000" dirty="0">
                <a:solidFill>
                  <a:schemeClr val="tx1"/>
                </a:solidFill>
                <a:latin typeface="+mn-ea"/>
              </a:rPr>
              <a:t>図はイメージであり、</a:t>
            </a:r>
            <a:endParaRPr kumimoji="1" lang="en-US" altLang="ja-JP" sz="1000" dirty="0">
              <a:solidFill>
                <a:schemeClr val="tx1"/>
              </a:solidFill>
              <a:latin typeface="+mn-ea"/>
            </a:endParaRPr>
          </a:p>
          <a:p>
            <a:r>
              <a:rPr kumimoji="1" lang="en-US" altLang="ja-JP" sz="1000" dirty="0">
                <a:solidFill>
                  <a:schemeClr val="tx1"/>
                </a:solidFill>
                <a:latin typeface="+mn-ea"/>
              </a:rPr>
              <a:t>    </a:t>
            </a:r>
            <a:r>
              <a:rPr kumimoji="1" lang="ja-JP" altLang="en-US" sz="1000" dirty="0">
                <a:solidFill>
                  <a:schemeClr val="tx1"/>
                </a:solidFill>
                <a:latin typeface="+mn-ea"/>
              </a:rPr>
              <a:t>都市計画線と地図上の</a:t>
            </a:r>
            <a:endParaRPr kumimoji="1" lang="en-US" altLang="ja-JP" sz="1000" dirty="0">
              <a:solidFill>
                <a:schemeClr val="tx1"/>
              </a:solidFill>
              <a:latin typeface="+mn-ea"/>
            </a:endParaRPr>
          </a:p>
          <a:p>
            <a:r>
              <a:rPr kumimoji="1" lang="en-US" altLang="ja-JP" sz="1000" dirty="0">
                <a:solidFill>
                  <a:schemeClr val="tx1"/>
                </a:solidFill>
                <a:latin typeface="+mn-ea"/>
              </a:rPr>
              <a:t>    </a:t>
            </a:r>
            <a:r>
              <a:rPr kumimoji="1" lang="ja-JP" altLang="en-US" sz="1000" dirty="0">
                <a:solidFill>
                  <a:schemeClr val="tx1"/>
                </a:solidFill>
                <a:latin typeface="+mn-ea"/>
              </a:rPr>
              <a:t>位置関係は一致しない</a:t>
            </a:r>
            <a:endParaRPr kumimoji="1" lang="en-US" altLang="ja-JP" sz="1000" dirty="0">
              <a:solidFill>
                <a:schemeClr val="tx1"/>
              </a:solidFill>
              <a:latin typeface="+mn-ea"/>
            </a:endParaRPr>
          </a:p>
          <a:p>
            <a:r>
              <a:rPr kumimoji="1" lang="en-US" altLang="ja-JP" sz="1000" dirty="0">
                <a:solidFill>
                  <a:schemeClr val="tx1"/>
                </a:solidFill>
                <a:latin typeface="+mn-ea"/>
              </a:rPr>
              <a:t>    </a:t>
            </a:r>
            <a:r>
              <a:rPr kumimoji="1" lang="ja-JP" altLang="en-US" sz="1000" dirty="0">
                <a:solidFill>
                  <a:schemeClr val="tx1"/>
                </a:solidFill>
                <a:latin typeface="+mn-ea"/>
              </a:rPr>
              <a:t>場合があります。</a:t>
            </a:r>
            <a:endParaRPr kumimoji="1" lang="en-US" altLang="ja-JP" sz="1000" dirty="0">
              <a:solidFill>
                <a:schemeClr val="tx1"/>
              </a:solidFill>
              <a:latin typeface="+mn-ea"/>
            </a:endParaRPr>
          </a:p>
          <a:p>
            <a:pPr marL="171450" indent="-171450">
              <a:buFont typeface="Meiryo UI" panose="020B0604030504040204" pitchFamily="50" charset="-128"/>
              <a:buChar char="※"/>
            </a:pPr>
            <a:r>
              <a:rPr kumimoji="1" lang="ja-JP" altLang="en-US" sz="1000" dirty="0">
                <a:solidFill>
                  <a:schemeClr val="tx1"/>
                </a:solidFill>
                <a:latin typeface="+mn-ea"/>
              </a:rPr>
              <a:t>地図は平成</a:t>
            </a:r>
            <a:r>
              <a:rPr kumimoji="1" lang="en-US" altLang="ja-JP" sz="1000" dirty="0">
                <a:solidFill>
                  <a:schemeClr val="tx1"/>
                </a:solidFill>
                <a:latin typeface="+mn-ea"/>
              </a:rPr>
              <a:t>28</a:t>
            </a:r>
            <a:r>
              <a:rPr kumimoji="1" lang="ja-JP" altLang="en-US" sz="1000" dirty="0">
                <a:solidFill>
                  <a:schemeClr val="tx1"/>
                </a:solidFill>
                <a:latin typeface="+mn-ea"/>
              </a:rPr>
              <a:t>年時点のものです。</a:t>
            </a:r>
          </a:p>
        </p:txBody>
      </p:sp>
      <p:pic>
        <p:nvPicPr>
          <p:cNvPr id="7" name="図 6">
            <a:extLst>
              <a:ext uri="{FF2B5EF4-FFF2-40B4-BE49-F238E27FC236}">
                <a16:creationId xmlns:a16="http://schemas.microsoft.com/office/drawing/2014/main" id="{B2DB7275-FA24-40AB-A8D3-B718ECF5B99E}"/>
              </a:ext>
            </a:extLst>
          </p:cNvPr>
          <p:cNvPicPr>
            <a:picLocks noChangeAspect="1"/>
          </p:cNvPicPr>
          <p:nvPr/>
        </p:nvPicPr>
        <p:blipFill>
          <a:blip r:embed="rId5"/>
          <a:stretch>
            <a:fillRect/>
          </a:stretch>
        </p:blipFill>
        <p:spPr>
          <a:xfrm>
            <a:off x="6242537" y="397156"/>
            <a:ext cx="6365631" cy="530398"/>
          </a:xfrm>
          <a:prstGeom prst="rect">
            <a:avLst/>
          </a:prstGeom>
        </p:spPr>
      </p:pic>
      <p:sp>
        <p:nvSpPr>
          <p:cNvPr id="37" name="テキスト ボックス 36">
            <a:extLst>
              <a:ext uri="{FF2B5EF4-FFF2-40B4-BE49-F238E27FC236}">
                <a16:creationId xmlns:a16="http://schemas.microsoft.com/office/drawing/2014/main" id="{A2B87ADE-5FB9-4436-B5C5-A641F80FD63F}"/>
              </a:ext>
            </a:extLst>
          </p:cNvPr>
          <p:cNvSpPr txBox="1"/>
          <p:nvPr/>
        </p:nvSpPr>
        <p:spPr>
          <a:xfrm>
            <a:off x="11619832" y="42605"/>
            <a:ext cx="913528" cy="307777"/>
          </a:xfrm>
          <a:prstGeom prst="rect">
            <a:avLst/>
          </a:prstGeom>
          <a:noFill/>
          <a:ln>
            <a:solidFill>
              <a:schemeClr val="tx1"/>
            </a:solidFill>
          </a:ln>
        </p:spPr>
        <p:txBody>
          <a:bodyPr wrap="square" rtlCol="0" anchor="ctr">
            <a:spAutoFit/>
          </a:bodyPr>
          <a:lstStyle/>
          <a:p>
            <a:pPr algn="ctr"/>
            <a:r>
              <a:rPr kumimoji="1" lang="ja-JP" altLang="en-US" sz="1400" dirty="0">
                <a:latin typeface="+mn-ea"/>
              </a:rPr>
              <a:t>うら面</a:t>
            </a:r>
          </a:p>
        </p:txBody>
      </p:sp>
      <p:pic>
        <p:nvPicPr>
          <p:cNvPr id="174" name="図 173">
            <a:extLst>
              <a:ext uri="{FF2B5EF4-FFF2-40B4-BE49-F238E27FC236}">
                <a16:creationId xmlns:a16="http://schemas.microsoft.com/office/drawing/2014/main" id="{0C305229-A47F-4268-AF6D-6243EE7983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35863" y="793871"/>
            <a:ext cx="592867" cy="754702"/>
          </a:xfrm>
          <a:prstGeom prst="rect">
            <a:avLst/>
          </a:prstGeom>
          <a:solidFill>
            <a:schemeClr val="bg1"/>
          </a:solidFill>
        </p:spPr>
      </p:pic>
      <p:sp>
        <p:nvSpPr>
          <p:cNvPr id="125" name="テキスト ボックス 124">
            <a:extLst>
              <a:ext uri="{FF2B5EF4-FFF2-40B4-BE49-F238E27FC236}">
                <a16:creationId xmlns:a16="http://schemas.microsoft.com/office/drawing/2014/main" id="{8BC4CF45-D43A-4FF0-85FF-09FE0C958DC2}"/>
              </a:ext>
            </a:extLst>
          </p:cNvPr>
          <p:cNvSpPr txBox="1"/>
          <p:nvPr/>
        </p:nvSpPr>
        <p:spPr>
          <a:xfrm>
            <a:off x="6447996" y="2810342"/>
            <a:ext cx="353943" cy="797654"/>
          </a:xfrm>
          <a:prstGeom prst="rect">
            <a:avLst/>
          </a:prstGeom>
          <a:noFill/>
          <a:effectLst>
            <a:glow rad="190500">
              <a:srgbClr val="002060"/>
            </a:glow>
          </a:effectLst>
        </p:spPr>
        <p:txBody>
          <a:bodyPr vert="eaVert" wrap="none" rtlCol="0">
            <a:spAutoFit/>
          </a:bodyPr>
          <a:lstStyle/>
          <a:p>
            <a:r>
              <a:rPr kumimoji="1" lang="ja-JP" altLang="en-US" sz="1100" b="1" dirty="0">
                <a:effectLst>
                  <a:glow rad="152400">
                    <a:schemeClr val="bg1"/>
                  </a:glow>
                </a:effectLst>
              </a:rPr>
              <a:t>大阪城公園</a:t>
            </a:r>
          </a:p>
        </p:txBody>
      </p:sp>
      <p:sp>
        <p:nvSpPr>
          <p:cNvPr id="175" name="フリーフォーム 148">
            <a:extLst>
              <a:ext uri="{FF2B5EF4-FFF2-40B4-BE49-F238E27FC236}">
                <a16:creationId xmlns:a16="http://schemas.microsoft.com/office/drawing/2014/main" id="{6122C7F2-5BFD-46E8-8028-DD13C7D3F823}"/>
              </a:ext>
            </a:extLst>
          </p:cNvPr>
          <p:cNvSpPr/>
          <p:nvPr/>
        </p:nvSpPr>
        <p:spPr>
          <a:xfrm>
            <a:off x="10403108" y="3483190"/>
            <a:ext cx="574451" cy="419017"/>
          </a:xfrm>
          <a:custGeom>
            <a:avLst/>
            <a:gdLst>
              <a:gd name="connsiteX0" fmla="*/ 0 w 1347537"/>
              <a:gd name="connsiteY0" fmla="*/ 0 h 974558"/>
              <a:gd name="connsiteX1" fmla="*/ 565484 w 1347537"/>
              <a:gd name="connsiteY1" fmla="*/ 974558 h 974558"/>
              <a:gd name="connsiteX2" fmla="*/ 1347537 w 1347537"/>
              <a:gd name="connsiteY2" fmla="*/ 974558 h 974558"/>
            </a:gdLst>
            <a:ahLst/>
            <a:cxnLst>
              <a:cxn ang="0">
                <a:pos x="connsiteX0" y="connsiteY0"/>
              </a:cxn>
              <a:cxn ang="0">
                <a:pos x="connsiteX1" y="connsiteY1"/>
              </a:cxn>
              <a:cxn ang="0">
                <a:pos x="connsiteX2" y="connsiteY2"/>
              </a:cxn>
            </a:cxnLst>
            <a:rect l="l" t="t" r="r" b="b"/>
            <a:pathLst>
              <a:path w="1347537" h="974558">
                <a:moveTo>
                  <a:pt x="0" y="0"/>
                </a:moveTo>
                <a:lnTo>
                  <a:pt x="565484" y="974558"/>
                </a:lnTo>
                <a:lnTo>
                  <a:pt x="1347537" y="974558"/>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フリーフォーム 149">
            <a:extLst>
              <a:ext uri="{FF2B5EF4-FFF2-40B4-BE49-F238E27FC236}">
                <a16:creationId xmlns:a16="http://schemas.microsoft.com/office/drawing/2014/main" id="{8E095F9F-C48B-4361-BE3E-94C4D0175CBC}"/>
              </a:ext>
            </a:extLst>
          </p:cNvPr>
          <p:cNvSpPr/>
          <p:nvPr/>
        </p:nvSpPr>
        <p:spPr>
          <a:xfrm>
            <a:off x="10058609" y="2579629"/>
            <a:ext cx="1083810" cy="481219"/>
          </a:xfrm>
          <a:custGeom>
            <a:avLst/>
            <a:gdLst>
              <a:gd name="connsiteX0" fmla="*/ 0 w 889000"/>
              <a:gd name="connsiteY0" fmla="*/ 317500 h 317500"/>
              <a:gd name="connsiteX1" fmla="*/ 190500 w 889000"/>
              <a:gd name="connsiteY1" fmla="*/ 0 h 317500"/>
              <a:gd name="connsiteX2" fmla="*/ 889000 w 889000"/>
              <a:gd name="connsiteY2" fmla="*/ 0 h 317500"/>
            </a:gdLst>
            <a:ahLst/>
            <a:cxnLst>
              <a:cxn ang="0">
                <a:pos x="connsiteX0" y="connsiteY0"/>
              </a:cxn>
              <a:cxn ang="0">
                <a:pos x="connsiteX1" y="connsiteY1"/>
              </a:cxn>
              <a:cxn ang="0">
                <a:pos x="connsiteX2" y="connsiteY2"/>
              </a:cxn>
            </a:cxnLst>
            <a:rect l="l" t="t" r="r" b="b"/>
            <a:pathLst>
              <a:path w="889000" h="317500">
                <a:moveTo>
                  <a:pt x="0" y="317500"/>
                </a:moveTo>
                <a:lnTo>
                  <a:pt x="190500" y="0"/>
                </a:lnTo>
                <a:lnTo>
                  <a:pt x="889000" y="0"/>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角丸四角形 150">
            <a:extLst>
              <a:ext uri="{FF2B5EF4-FFF2-40B4-BE49-F238E27FC236}">
                <a16:creationId xmlns:a16="http://schemas.microsoft.com/office/drawing/2014/main" id="{681BF0F2-7281-4358-BC53-E27991BEE170}"/>
              </a:ext>
            </a:extLst>
          </p:cNvPr>
          <p:cNvSpPr/>
          <p:nvPr/>
        </p:nvSpPr>
        <p:spPr>
          <a:xfrm>
            <a:off x="10689213" y="3650860"/>
            <a:ext cx="2093904" cy="476071"/>
          </a:xfrm>
          <a:prstGeom prst="roundRect">
            <a:avLst>
              <a:gd name="adj" fmla="val 5000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r>
              <a:rPr kumimoji="1" lang="ja-JP" altLang="en-US" sz="1100" b="1" dirty="0">
                <a:solidFill>
                  <a:srgbClr val="002060"/>
                </a:solidFill>
                <a:latin typeface="游ゴシック" panose="020B0400000000000000" pitchFamily="50" charset="-128"/>
                <a:ea typeface="游ゴシック" panose="020B0400000000000000" pitchFamily="50" charset="-128"/>
              </a:rPr>
              <a:t>　大阪公立大学</a:t>
            </a:r>
            <a:endParaRPr kumimoji="1" lang="en-US" altLang="ja-JP" sz="1100" b="1" dirty="0">
              <a:solidFill>
                <a:srgbClr val="002060"/>
              </a:solidFill>
              <a:latin typeface="游ゴシック" panose="020B0400000000000000" pitchFamily="50" charset="-128"/>
              <a:ea typeface="游ゴシック" panose="020B0400000000000000" pitchFamily="50" charset="-128"/>
            </a:endParaRPr>
          </a:p>
          <a:p>
            <a:r>
              <a:rPr kumimoji="1" lang="ja-JP" altLang="en-US" sz="1100" b="1" dirty="0">
                <a:solidFill>
                  <a:srgbClr val="002060"/>
                </a:solidFill>
                <a:latin typeface="游ゴシック" panose="020B0400000000000000" pitchFamily="50" charset="-128"/>
                <a:ea typeface="游ゴシック" panose="020B0400000000000000" pitchFamily="50" charset="-128"/>
              </a:rPr>
              <a:t>　森之宮キャンパス（１期）</a:t>
            </a:r>
          </a:p>
        </p:txBody>
      </p:sp>
      <p:sp>
        <p:nvSpPr>
          <p:cNvPr id="178" name="フリーフォーム 151">
            <a:extLst>
              <a:ext uri="{FF2B5EF4-FFF2-40B4-BE49-F238E27FC236}">
                <a16:creationId xmlns:a16="http://schemas.microsoft.com/office/drawing/2014/main" id="{B1127D47-52E7-41A3-9281-4A65BAFC9FBA}"/>
              </a:ext>
            </a:extLst>
          </p:cNvPr>
          <p:cNvSpPr/>
          <p:nvPr/>
        </p:nvSpPr>
        <p:spPr>
          <a:xfrm>
            <a:off x="7798670" y="2183680"/>
            <a:ext cx="1704959" cy="2061739"/>
          </a:xfrm>
          <a:custGeom>
            <a:avLst/>
            <a:gdLst>
              <a:gd name="connsiteX0" fmla="*/ 2032000 w 2032000"/>
              <a:gd name="connsiteY0" fmla="*/ 0 h 901700"/>
              <a:gd name="connsiteX1" fmla="*/ 1193800 w 2032000"/>
              <a:gd name="connsiteY1" fmla="*/ 901700 h 901700"/>
              <a:gd name="connsiteX2" fmla="*/ 0 w 2032000"/>
              <a:gd name="connsiteY2" fmla="*/ 901700 h 901700"/>
            </a:gdLst>
            <a:ahLst/>
            <a:cxnLst>
              <a:cxn ang="0">
                <a:pos x="connsiteX0" y="connsiteY0"/>
              </a:cxn>
              <a:cxn ang="0">
                <a:pos x="connsiteX1" y="connsiteY1"/>
              </a:cxn>
              <a:cxn ang="0">
                <a:pos x="connsiteX2" y="connsiteY2"/>
              </a:cxn>
            </a:cxnLst>
            <a:rect l="l" t="t" r="r" b="b"/>
            <a:pathLst>
              <a:path w="2032000" h="901700">
                <a:moveTo>
                  <a:pt x="2032000" y="0"/>
                </a:moveTo>
                <a:lnTo>
                  <a:pt x="1193800" y="901700"/>
                </a:lnTo>
                <a:lnTo>
                  <a:pt x="0" y="901700"/>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角丸四角形 152">
            <a:extLst>
              <a:ext uri="{FF2B5EF4-FFF2-40B4-BE49-F238E27FC236}">
                <a16:creationId xmlns:a16="http://schemas.microsoft.com/office/drawing/2014/main" id="{127177F1-F4BC-40AB-BB64-76FD8E159982}"/>
              </a:ext>
            </a:extLst>
          </p:cNvPr>
          <p:cNvSpPr/>
          <p:nvPr/>
        </p:nvSpPr>
        <p:spPr>
          <a:xfrm>
            <a:off x="6447996" y="4086367"/>
            <a:ext cx="1927031" cy="34027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kumimoji="1" lang="ja-JP" altLang="en-US" sz="1100" b="1" dirty="0">
                <a:latin typeface="游ゴシック" panose="020B0400000000000000" pitchFamily="50" charset="-128"/>
                <a:ea typeface="游ゴシック" panose="020B0400000000000000" pitchFamily="50" charset="-128"/>
              </a:rPr>
              <a:t>　次世代型駅前空間の整備</a:t>
            </a:r>
          </a:p>
        </p:txBody>
      </p:sp>
      <p:sp>
        <p:nvSpPr>
          <p:cNvPr id="180" name="角丸四角形 153">
            <a:extLst>
              <a:ext uri="{FF2B5EF4-FFF2-40B4-BE49-F238E27FC236}">
                <a16:creationId xmlns:a16="http://schemas.microsoft.com/office/drawing/2014/main" id="{8AE3B4EF-0187-45BE-A5E6-666AD08EB456}"/>
              </a:ext>
            </a:extLst>
          </p:cNvPr>
          <p:cNvSpPr/>
          <p:nvPr/>
        </p:nvSpPr>
        <p:spPr>
          <a:xfrm>
            <a:off x="10471104" y="2417108"/>
            <a:ext cx="2093904" cy="476071"/>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r>
              <a:rPr kumimoji="1" lang="ja-JP" altLang="en-US" sz="1100" b="1" dirty="0">
                <a:latin typeface="游ゴシック" panose="020B0400000000000000" pitchFamily="50" charset="-128"/>
                <a:ea typeface="游ゴシック" panose="020B0400000000000000" pitchFamily="50" charset="-128"/>
              </a:rPr>
              <a:t>　大阪公立大学</a:t>
            </a:r>
            <a:endParaRPr kumimoji="1" lang="en-US" altLang="ja-JP" sz="1100" b="1" dirty="0">
              <a:latin typeface="游ゴシック" panose="020B0400000000000000" pitchFamily="50" charset="-128"/>
              <a:ea typeface="游ゴシック" panose="020B0400000000000000" pitchFamily="50" charset="-128"/>
            </a:endParaRPr>
          </a:p>
          <a:p>
            <a:r>
              <a:rPr kumimoji="1" lang="ja-JP" altLang="en-US" sz="1100" b="1" dirty="0">
                <a:latin typeface="游ゴシック" panose="020B0400000000000000" pitchFamily="50" charset="-128"/>
                <a:ea typeface="游ゴシック" panose="020B0400000000000000" pitchFamily="50" charset="-128"/>
              </a:rPr>
              <a:t>　森之宮キャンパス（</a:t>
            </a:r>
            <a:r>
              <a:rPr kumimoji="1" lang="en-US" altLang="ja-JP" sz="1100" b="1" dirty="0">
                <a:latin typeface="游ゴシック" panose="020B0400000000000000" pitchFamily="50" charset="-128"/>
                <a:ea typeface="游ゴシック" panose="020B0400000000000000" pitchFamily="50" charset="-128"/>
              </a:rPr>
              <a:t>1.5</a:t>
            </a:r>
            <a:r>
              <a:rPr kumimoji="1" lang="ja-JP" altLang="en-US" sz="1100" b="1" dirty="0">
                <a:latin typeface="游ゴシック" panose="020B0400000000000000" pitchFamily="50" charset="-128"/>
                <a:ea typeface="游ゴシック" panose="020B0400000000000000" pitchFamily="50" charset="-128"/>
              </a:rPr>
              <a:t>期）</a:t>
            </a:r>
          </a:p>
        </p:txBody>
      </p:sp>
      <p:sp>
        <p:nvSpPr>
          <p:cNvPr id="182" name="フリーフォーム 157">
            <a:extLst>
              <a:ext uri="{FF2B5EF4-FFF2-40B4-BE49-F238E27FC236}">
                <a16:creationId xmlns:a16="http://schemas.microsoft.com/office/drawing/2014/main" id="{67522568-B9B1-4C05-891D-066259F15210}"/>
              </a:ext>
            </a:extLst>
          </p:cNvPr>
          <p:cNvSpPr/>
          <p:nvPr/>
        </p:nvSpPr>
        <p:spPr>
          <a:xfrm>
            <a:off x="9503629" y="3650860"/>
            <a:ext cx="1367564" cy="1463094"/>
          </a:xfrm>
          <a:custGeom>
            <a:avLst/>
            <a:gdLst>
              <a:gd name="connsiteX0" fmla="*/ 0 w 1347537"/>
              <a:gd name="connsiteY0" fmla="*/ 0 h 974558"/>
              <a:gd name="connsiteX1" fmla="*/ 565484 w 1347537"/>
              <a:gd name="connsiteY1" fmla="*/ 974558 h 974558"/>
              <a:gd name="connsiteX2" fmla="*/ 1347537 w 1347537"/>
              <a:gd name="connsiteY2" fmla="*/ 974558 h 974558"/>
            </a:gdLst>
            <a:ahLst/>
            <a:cxnLst>
              <a:cxn ang="0">
                <a:pos x="connsiteX0" y="connsiteY0"/>
              </a:cxn>
              <a:cxn ang="0">
                <a:pos x="connsiteX1" y="connsiteY1"/>
              </a:cxn>
              <a:cxn ang="0">
                <a:pos x="connsiteX2" y="connsiteY2"/>
              </a:cxn>
            </a:cxnLst>
            <a:rect l="l" t="t" r="r" b="b"/>
            <a:pathLst>
              <a:path w="1347537" h="974558">
                <a:moveTo>
                  <a:pt x="0" y="0"/>
                </a:moveTo>
                <a:lnTo>
                  <a:pt x="565484" y="974558"/>
                </a:lnTo>
                <a:lnTo>
                  <a:pt x="1347537" y="974558"/>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角丸四角形 158">
            <a:extLst>
              <a:ext uri="{FF2B5EF4-FFF2-40B4-BE49-F238E27FC236}">
                <a16:creationId xmlns:a16="http://schemas.microsoft.com/office/drawing/2014/main" id="{E8BA4DFB-624E-4CFF-9D56-4F8D94A9C3FD}"/>
              </a:ext>
            </a:extLst>
          </p:cNvPr>
          <p:cNvSpPr/>
          <p:nvPr/>
        </p:nvSpPr>
        <p:spPr>
          <a:xfrm>
            <a:off x="10682791" y="4941354"/>
            <a:ext cx="2093904" cy="34027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kumimoji="1" lang="ja-JP" altLang="en-US" sz="1100" b="1" dirty="0">
                <a:latin typeface="游ゴシック" panose="020B0400000000000000" pitchFamily="50" charset="-128"/>
                <a:ea typeface="游ゴシック" panose="020B0400000000000000" pitchFamily="50" charset="-128"/>
              </a:rPr>
              <a:t>　大阪</a:t>
            </a:r>
            <a:r>
              <a:rPr kumimoji="1" lang="ja-JP" altLang="en-US" sz="1100" b="1" dirty="0">
                <a:latin typeface="游ゴシック" panose="020B0400000000000000" pitchFamily="50" charset="-128"/>
              </a:rPr>
              <a:t>メトロ開発（</a:t>
            </a:r>
            <a:r>
              <a:rPr kumimoji="1" lang="en-US" altLang="ja-JP" sz="1100" b="1" dirty="0">
                <a:latin typeface="游ゴシック" panose="020B0400000000000000" pitchFamily="50" charset="-128"/>
              </a:rPr>
              <a:t>1.5</a:t>
            </a:r>
            <a:r>
              <a:rPr kumimoji="1" lang="ja-JP" altLang="en-US" sz="1100" b="1" dirty="0">
                <a:latin typeface="游ゴシック" panose="020B0400000000000000" pitchFamily="50" charset="-128"/>
              </a:rPr>
              <a:t>期）</a:t>
            </a:r>
          </a:p>
        </p:txBody>
      </p:sp>
      <p:sp>
        <p:nvSpPr>
          <p:cNvPr id="186" name="テキスト ボックス 185">
            <a:extLst>
              <a:ext uri="{FF2B5EF4-FFF2-40B4-BE49-F238E27FC236}">
                <a16:creationId xmlns:a16="http://schemas.microsoft.com/office/drawing/2014/main" id="{8A42526C-C5A5-432C-BB32-8E176999B5B3}"/>
              </a:ext>
            </a:extLst>
          </p:cNvPr>
          <p:cNvSpPr txBox="1"/>
          <p:nvPr/>
        </p:nvSpPr>
        <p:spPr>
          <a:xfrm>
            <a:off x="6801939" y="4415060"/>
            <a:ext cx="1212068"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b="1" dirty="0">
                <a:effectLst>
                  <a:glow rad="127000">
                    <a:schemeClr val="bg1">
                      <a:alpha val="90000"/>
                    </a:schemeClr>
                  </a:glow>
                </a:effectLst>
                <a:latin typeface="+mn-ea"/>
              </a:rPr>
              <a:t>（Ｃ地区）</a:t>
            </a:r>
            <a:endParaRPr kumimoji="1" lang="en-US" altLang="ja-JP" sz="1200" b="1" dirty="0">
              <a:effectLst>
                <a:glow rad="127000">
                  <a:schemeClr val="bg1">
                    <a:alpha val="90000"/>
                  </a:schemeClr>
                </a:glow>
              </a:effectLst>
              <a:latin typeface="+mn-ea"/>
            </a:endParaRPr>
          </a:p>
        </p:txBody>
      </p:sp>
      <p:sp>
        <p:nvSpPr>
          <p:cNvPr id="187" name="テキスト ボックス 186">
            <a:extLst>
              <a:ext uri="{FF2B5EF4-FFF2-40B4-BE49-F238E27FC236}">
                <a16:creationId xmlns:a16="http://schemas.microsoft.com/office/drawing/2014/main" id="{AB1D0EBC-9C97-49C4-8EE7-8788976493C7}"/>
              </a:ext>
            </a:extLst>
          </p:cNvPr>
          <p:cNvSpPr txBox="1"/>
          <p:nvPr/>
        </p:nvSpPr>
        <p:spPr>
          <a:xfrm>
            <a:off x="10801568" y="5292753"/>
            <a:ext cx="1748957"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b="1" dirty="0">
                <a:effectLst>
                  <a:glow rad="127000">
                    <a:schemeClr val="bg1">
                      <a:alpha val="90000"/>
                    </a:schemeClr>
                  </a:glow>
                </a:effectLst>
                <a:latin typeface="+mn-ea"/>
              </a:rPr>
              <a:t>（Ｂ地区）</a:t>
            </a:r>
            <a:endParaRPr kumimoji="1" lang="en-US" altLang="ja-JP" sz="1200" b="1" dirty="0">
              <a:effectLst>
                <a:glow rad="127000">
                  <a:schemeClr val="bg1">
                    <a:alpha val="90000"/>
                  </a:schemeClr>
                </a:glow>
              </a:effectLst>
              <a:latin typeface="+mn-ea"/>
            </a:endParaRPr>
          </a:p>
        </p:txBody>
      </p:sp>
      <p:sp>
        <p:nvSpPr>
          <p:cNvPr id="188" name="テキスト ボックス 187">
            <a:extLst>
              <a:ext uri="{FF2B5EF4-FFF2-40B4-BE49-F238E27FC236}">
                <a16:creationId xmlns:a16="http://schemas.microsoft.com/office/drawing/2014/main" id="{0071F22B-0051-4DF2-B7A5-15D6EAAC04F7}"/>
              </a:ext>
            </a:extLst>
          </p:cNvPr>
          <p:cNvSpPr txBox="1"/>
          <p:nvPr/>
        </p:nvSpPr>
        <p:spPr>
          <a:xfrm>
            <a:off x="10958089" y="4131346"/>
            <a:ext cx="155615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b="1" dirty="0">
                <a:effectLst>
                  <a:glow rad="127000">
                    <a:schemeClr val="bg1">
                      <a:alpha val="90000"/>
                    </a:schemeClr>
                  </a:glow>
                </a:effectLst>
                <a:latin typeface="+mn-ea"/>
              </a:rPr>
              <a:t>（Ａ地区）</a:t>
            </a:r>
            <a:endParaRPr kumimoji="1" lang="en-US" altLang="ja-JP" sz="1200" b="1" dirty="0">
              <a:effectLst>
                <a:glow rad="127000">
                  <a:schemeClr val="bg1">
                    <a:alpha val="90000"/>
                  </a:schemeClr>
                </a:glow>
              </a:effectLst>
              <a:latin typeface="+mn-ea"/>
            </a:endParaRPr>
          </a:p>
        </p:txBody>
      </p:sp>
      <p:sp>
        <p:nvSpPr>
          <p:cNvPr id="21" name="テキスト ボックス 20">
            <a:extLst>
              <a:ext uri="{FF2B5EF4-FFF2-40B4-BE49-F238E27FC236}">
                <a16:creationId xmlns:a16="http://schemas.microsoft.com/office/drawing/2014/main" id="{BB7616D8-5019-49DB-BC20-FB57A287453B}"/>
              </a:ext>
            </a:extLst>
          </p:cNvPr>
          <p:cNvSpPr txBox="1"/>
          <p:nvPr/>
        </p:nvSpPr>
        <p:spPr>
          <a:xfrm>
            <a:off x="9237570" y="9223798"/>
            <a:ext cx="2855269" cy="246221"/>
          </a:xfrm>
          <a:prstGeom prst="rect">
            <a:avLst/>
          </a:prstGeom>
          <a:solidFill>
            <a:schemeClr val="bg1"/>
          </a:solidFill>
          <a:ln>
            <a:solidFill>
              <a:schemeClr val="tx1"/>
            </a:solidFill>
          </a:ln>
        </p:spPr>
        <p:txBody>
          <a:bodyPr wrap="none" rtlCol="0" anchor="ctr">
            <a:spAutoFit/>
          </a:bodyPr>
          <a:lstStyle/>
          <a:p>
            <a:pPr algn="ctr"/>
            <a:r>
              <a:rPr kumimoji="1" lang="ja-JP" altLang="en-US" sz="1000" dirty="0"/>
              <a:t>「第４回大阪城東部地区まちづくり検討会」資料より</a:t>
            </a:r>
            <a:endParaRPr kumimoji="1" lang="en-US" altLang="ja-JP" sz="1000" dirty="0"/>
          </a:p>
        </p:txBody>
      </p:sp>
      <p:sp>
        <p:nvSpPr>
          <p:cNvPr id="136" name="角丸四角形 147">
            <a:extLst>
              <a:ext uri="{FF2B5EF4-FFF2-40B4-BE49-F238E27FC236}">
                <a16:creationId xmlns:a16="http://schemas.microsoft.com/office/drawing/2014/main" id="{9CC14C91-8725-4BDC-A0C6-1F934F6FFFB0}"/>
              </a:ext>
            </a:extLst>
          </p:cNvPr>
          <p:cNvSpPr/>
          <p:nvPr/>
        </p:nvSpPr>
        <p:spPr>
          <a:xfrm>
            <a:off x="8581592" y="2740426"/>
            <a:ext cx="1123158" cy="243715"/>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kumimoji="1" lang="en-US" altLang="ja-JP" sz="1400" b="1" dirty="0">
                <a:latin typeface="游ゴシック" panose="020B0400000000000000" pitchFamily="50" charset="-128"/>
                <a:ea typeface="游ゴシック" panose="020B0400000000000000" pitchFamily="50" charset="-128"/>
              </a:rPr>
              <a:t>1.5</a:t>
            </a:r>
            <a:r>
              <a:rPr kumimoji="1" lang="ja-JP" altLang="en-US" sz="1400" b="1" dirty="0">
                <a:latin typeface="游ゴシック" panose="020B0400000000000000" pitchFamily="50" charset="-128"/>
                <a:ea typeface="游ゴシック" panose="020B0400000000000000" pitchFamily="50" charset="-128"/>
              </a:rPr>
              <a:t>期開発</a:t>
            </a:r>
          </a:p>
        </p:txBody>
      </p:sp>
    </p:spTree>
    <p:extLst>
      <p:ext uri="{BB962C8B-B14F-4D97-AF65-F5344CB8AC3E}">
        <p14:creationId xmlns:p14="http://schemas.microsoft.com/office/powerpoint/2010/main" val="3622280650"/>
      </p:ext>
    </p:extLst>
  </p:cSld>
  <p:clrMapOvr>
    <a:masterClrMapping/>
  </p:clrMapOvr>
</p:sld>
</file>

<file path=ppt/theme/theme1.xml><?xml version="1.0" encoding="utf-8"?>
<a:theme xmlns:a="http://schemas.openxmlformats.org/drawingml/2006/main" name="Office テーマ">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cmpd="sng">
          <a:solidFill>
            <a:schemeClr val="tx1"/>
          </a:solidFill>
        </a:ln>
        <a:effectLst/>
      </a:spPr>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defPPr>
          <a:defRPr kumimoji="1" sz="1200" dirty="0" smtClean="0">
            <a:solidFill>
              <a:schemeClr val="tx1"/>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B0F7D5028CCE44AACBA28A5B31EA123" ma:contentTypeVersion="2" ma:contentTypeDescription="新しいドキュメントを作成します。" ma:contentTypeScope="" ma:versionID="3670d3a5c1748e9f1fb6fae316548dd6">
  <xsd:schema xmlns:xsd="http://www.w3.org/2001/XMLSchema" xmlns:xs="http://www.w3.org/2001/XMLSchema" xmlns:p="http://schemas.microsoft.com/office/2006/metadata/properties" xmlns:ns1="http://schemas.microsoft.com/sharepoint/v3" xmlns:ns2="f8c26b73-e38b-45d4-8805-fb77b0a7bd5a" targetNamespace="http://schemas.microsoft.com/office/2006/metadata/properties" ma:root="true" ma:fieldsID="be2c1633d9bd4503327348d19d9b20c1" ns1:_="" ns2:_="">
    <xsd:import namespace="http://schemas.microsoft.com/sharepoint/v3"/>
    <xsd:import namespace="f8c26b73-e38b-45d4-8805-fb77b0a7bd5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c26b73-e38b-45d4-8805-fb77b0a7bd5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9A30AB-E89D-4182-AFAA-9FCF7E39F92B}">
  <ds:schemaRefs>
    <ds:schemaRef ds:uri="f8c26b73-e38b-45d4-8805-fb77b0a7bd5a"/>
    <ds:schemaRef ds:uri="http://schemas.microsoft.com/office/2006/documentManagement/types"/>
    <ds:schemaRef ds:uri="http://purl.org/dc/dcmitype/"/>
    <ds:schemaRef ds:uri="http://schemas.microsoft.com/sharepoint/v3"/>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54C00E8-94C3-4EF7-BEDB-E82CBCEFD74E}">
  <ds:schemaRefs>
    <ds:schemaRef ds:uri="http://schemas.microsoft.com/sharepoint/v3/contenttype/forms"/>
  </ds:schemaRefs>
</ds:datastoreItem>
</file>

<file path=customXml/itemProps3.xml><?xml version="1.0" encoding="utf-8"?>
<ds:datastoreItem xmlns:ds="http://schemas.openxmlformats.org/officeDocument/2006/customXml" ds:itemID="{246C7B33-C202-43FE-9CA8-79491DBB2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c26b73-e38b-45d4-8805-fb77b0a7bd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5100</TotalTime>
  <Words>775</Words>
  <Application>Microsoft Office PowerPoint</Application>
  <PresentationFormat>A3 297x420 mm</PresentationFormat>
  <Paragraphs>102</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Meiryo UI</vt:lpstr>
      <vt:lpstr>ＭＳ 明朝</vt:lpstr>
      <vt:lpstr>游ゴシック</vt:lpstr>
      <vt:lpstr>Arial</vt:lpstr>
      <vt:lpstr>Calibri</vt:lpstr>
      <vt:lpstr>Calibri Light</vt:lpstr>
      <vt:lpstr>Century</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江嶋　啓太</dc:creator>
  <cp:lastModifiedBy>安原　幸二</cp:lastModifiedBy>
  <cp:revision>278</cp:revision>
  <cp:lastPrinted>2024-01-11T03:10:48Z</cp:lastPrinted>
  <dcterms:modified xsi:type="dcterms:W3CDTF">2024-02-21T02:01:48Z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0x010100DB0F7D5028CCE44AACBA28A5B31EA123</vt:lpwstr>
  </property>
</Properties>
</file>