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359900" cy="6858000"/>
  <p:notesSz cx="6646863" cy="977741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94434" autoAdjust="0"/>
  </p:normalViewPr>
  <p:slideViewPr>
    <p:cSldViewPr showGuides="1">
      <p:cViewPr varScale="1">
        <p:scale>
          <a:sx n="70" d="100"/>
          <a:sy n="70" d="100"/>
        </p:scale>
        <p:origin x="1422" y="72"/>
      </p:cViewPr>
      <p:guideLst>
        <p:guide orient="horz" pos="2160"/>
        <p:guide pos="2948"/>
      </p:guideLst>
    </p:cSldViewPr>
  </p:slideViewPr>
  <p:notesTextViewPr>
    <p:cViewPr>
      <p:scale>
        <a:sx n="75" d="100"/>
        <a:sy n="75"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EA99F-F3ED-4CB5-98D2-5FCD906869BC}" type="doc">
      <dgm:prSet loTypeId="urn:microsoft.com/office/officeart/2005/8/layout/default" loCatId="list" qsTypeId="urn:microsoft.com/office/officeart/2005/8/quickstyle/simple3" qsCatId="simple" csTypeId="urn:microsoft.com/office/officeart/2005/8/colors/accent5_2" csCatId="accent5" phldr="1"/>
      <dgm:spPr/>
      <dgm:t>
        <a:bodyPr/>
        <a:lstStyle/>
        <a:p>
          <a:endParaRPr kumimoji="1" lang="ja-JP" altLang="en-US"/>
        </a:p>
      </dgm:t>
    </dgm:pt>
    <dgm:pt modelId="{2EC9AED0-BFEA-470B-BB0F-AAD94736C2C6}">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持続可能な地域づくり</a:t>
          </a:r>
          <a:endParaRPr kumimoji="1" lang="en-US" altLang="ja-JP" sz="1000" b="1" dirty="0" smtClean="0">
            <a:latin typeface="游ゴシック" panose="020B0400000000000000" pitchFamily="50" charset="-128"/>
            <a:ea typeface="游ゴシック" panose="020B0400000000000000" pitchFamily="50" charset="-128"/>
          </a:endParaRPr>
        </a:p>
      </dgm:t>
    </dgm:pt>
    <dgm:pt modelId="{F57D4DE1-05D1-4D03-AB56-7F5E39E82565}" type="par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64FEAE8-67A7-4D17-A6B0-A319AF7699E3}" type="sib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13225D6-028A-4600-8A0F-921CCA03E053}">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大阪の成長飛躍</a:t>
          </a:r>
          <a:endParaRPr kumimoji="1" lang="ja-JP" altLang="en-US" sz="1000" b="1" dirty="0">
            <a:latin typeface="游ゴシック" panose="020B0400000000000000" pitchFamily="50" charset="-128"/>
            <a:ea typeface="游ゴシック" panose="020B0400000000000000" pitchFamily="50" charset="-128"/>
          </a:endParaRPr>
        </a:p>
      </dgm:t>
    </dgm:pt>
    <dgm:pt modelId="{3BCAF612-DAB8-47A7-9E98-917D5DF056FB}" type="par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97C0275-3B25-4491-A0D7-E0BD878CBA1A}" type="sib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8253C8A0-50B5-4E7A-AE21-DE07393B8564}">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次世代を担う人材育成</a:t>
          </a:r>
          <a:endParaRPr kumimoji="1" lang="ja-JP" altLang="en-US" sz="1000" b="1" dirty="0">
            <a:latin typeface="游ゴシック" panose="020B0400000000000000" pitchFamily="50" charset="-128"/>
            <a:ea typeface="游ゴシック" panose="020B0400000000000000" pitchFamily="50" charset="-128"/>
          </a:endParaRPr>
        </a:p>
      </dgm:t>
    </dgm:pt>
    <dgm:pt modelId="{37289537-391D-4A67-AD7F-64EAD86EAC54}" type="par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BFD55936-25D1-4B25-A47F-74369B59B937}" type="sib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699C35DB-0897-4873-8AC2-D7474C93A12E}">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災害対応力の強化</a:t>
          </a:r>
          <a:endParaRPr kumimoji="1" lang="ja-JP" altLang="en-US" sz="1000" b="1" dirty="0">
            <a:latin typeface="游ゴシック" panose="020B0400000000000000" pitchFamily="50" charset="-128"/>
            <a:ea typeface="游ゴシック" panose="020B0400000000000000" pitchFamily="50" charset="-128"/>
          </a:endParaRPr>
        </a:p>
      </dgm:t>
    </dgm:pt>
    <dgm:pt modelId="{73B9C908-AC1E-4299-879C-DD7531ACE559}" type="par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4EEB7941-7A9A-44F5-A656-552C72B0667F}" type="sib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F89A7938-ADA3-4AE6-83A1-C17AA50C15CB}">
      <dgm:prSet phldrT="[テキスト]" custT="1"/>
      <dgm:spPr/>
      <dgm:t>
        <a:bodyPr anchor="t" anchorCtr="0"/>
        <a:lstStyle/>
        <a:p>
          <a:r>
            <a:rPr kumimoji="1" lang="en-US" altLang="ja-JP" sz="1000" b="1" smtClean="0">
              <a:latin typeface="游ゴシック" panose="020B0400000000000000" pitchFamily="50" charset="-128"/>
              <a:ea typeface="游ゴシック" panose="020B0400000000000000" pitchFamily="50" charset="-128"/>
            </a:rPr>
            <a:t>SDGs</a:t>
          </a:r>
          <a:r>
            <a:rPr kumimoji="1" lang="ja-JP" altLang="en-US" sz="1000" b="1" smtClean="0">
              <a:latin typeface="游ゴシック" panose="020B0400000000000000" pitchFamily="50" charset="-128"/>
              <a:ea typeface="游ゴシック" panose="020B0400000000000000" pitchFamily="50" charset="-128"/>
            </a:rPr>
            <a:t>の達成</a:t>
          </a:r>
          <a:endParaRPr kumimoji="1" lang="ja-JP" altLang="en-US" sz="1000" b="1" dirty="0">
            <a:latin typeface="游ゴシック" panose="020B0400000000000000" pitchFamily="50" charset="-128"/>
            <a:ea typeface="游ゴシック" panose="020B0400000000000000" pitchFamily="50" charset="-128"/>
          </a:endParaRPr>
        </a:p>
      </dgm:t>
    </dgm:pt>
    <dgm:pt modelId="{45144C9F-C1BF-4FB0-A6D8-47E7C6655716}" type="par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3513E7F7-3321-4C4D-8C05-1DD4F00F4C94}" type="sib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FC8EC84-A6FE-4557-AF20-5B59E13104DB}" type="pres">
      <dgm:prSet presAssocID="{A1AEA99F-F3ED-4CB5-98D2-5FCD906869BC}" presName="diagram" presStyleCnt="0">
        <dgm:presLayoutVars>
          <dgm:dir/>
          <dgm:resizeHandles val="exact"/>
        </dgm:presLayoutVars>
      </dgm:prSet>
      <dgm:spPr/>
      <dgm:t>
        <a:bodyPr/>
        <a:lstStyle/>
        <a:p>
          <a:endParaRPr kumimoji="1" lang="ja-JP" altLang="en-US"/>
        </a:p>
      </dgm:t>
    </dgm:pt>
    <dgm:pt modelId="{0BBEEB14-23F9-4668-B9A1-DCDFE892F759}" type="pres">
      <dgm:prSet presAssocID="{2EC9AED0-BFEA-470B-BB0F-AAD94736C2C6}" presName="node" presStyleLbl="node1" presStyleIdx="0" presStyleCnt="5" custScaleX="128573" custScaleY="95880" custLinFactNeighborX="-4" custLinFactNeighborY="9932">
        <dgm:presLayoutVars>
          <dgm:bulletEnabled val="1"/>
        </dgm:presLayoutVars>
      </dgm:prSet>
      <dgm:spPr/>
      <dgm:t>
        <a:bodyPr/>
        <a:lstStyle/>
        <a:p>
          <a:endParaRPr kumimoji="1" lang="ja-JP" altLang="en-US"/>
        </a:p>
      </dgm:t>
    </dgm:pt>
    <dgm:pt modelId="{239428AD-1A4C-4A96-8364-49F46E0E7077}" type="pres">
      <dgm:prSet presAssocID="{A64FEAE8-67A7-4D17-A6B0-A319AF7699E3}" presName="sibTrans" presStyleCnt="0"/>
      <dgm:spPr/>
    </dgm:pt>
    <dgm:pt modelId="{502F624D-A52A-4DD7-8485-7180AF6E3151}" type="pres">
      <dgm:prSet presAssocID="{A13225D6-028A-4600-8A0F-921CCA03E053}" presName="node" presStyleLbl="node1" presStyleIdx="1" presStyleCnt="5" custScaleX="128573" custScaleY="95880" custLinFactNeighborX="-5126" custLinFactNeighborY="9426">
        <dgm:presLayoutVars>
          <dgm:bulletEnabled val="1"/>
        </dgm:presLayoutVars>
      </dgm:prSet>
      <dgm:spPr/>
      <dgm:t>
        <a:bodyPr/>
        <a:lstStyle/>
        <a:p>
          <a:endParaRPr kumimoji="1" lang="ja-JP" altLang="en-US"/>
        </a:p>
      </dgm:t>
    </dgm:pt>
    <dgm:pt modelId="{FFE55417-32F1-45A2-BD93-982314B12817}" type="pres">
      <dgm:prSet presAssocID="{C97C0275-3B25-4491-A0D7-E0BD878CBA1A}" presName="sibTrans" presStyleCnt="0"/>
      <dgm:spPr/>
    </dgm:pt>
    <dgm:pt modelId="{FECA46D8-5A3D-489B-B339-04911442D5BD}" type="pres">
      <dgm:prSet presAssocID="{8253C8A0-50B5-4E7A-AE21-DE07393B8564}" presName="node" presStyleLbl="node1" presStyleIdx="2" presStyleCnt="5" custScaleX="129078" custScaleY="95880" custLinFactNeighborX="-8475" custLinFactNeighborY="7381">
        <dgm:presLayoutVars>
          <dgm:bulletEnabled val="1"/>
        </dgm:presLayoutVars>
      </dgm:prSet>
      <dgm:spPr/>
      <dgm:t>
        <a:bodyPr/>
        <a:lstStyle/>
        <a:p>
          <a:endParaRPr kumimoji="1" lang="ja-JP" altLang="en-US"/>
        </a:p>
      </dgm:t>
    </dgm:pt>
    <dgm:pt modelId="{3BFD637D-BD36-45CA-813F-792BD2ACC80E}" type="pres">
      <dgm:prSet presAssocID="{BFD55936-25D1-4B25-A47F-74369B59B937}" presName="sibTrans" presStyleCnt="0"/>
      <dgm:spPr/>
    </dgm:pt>
    <dgm:pt modelId="{E8EDAA60-7791-43E6-9A4E-978869C9945B}" type="pres">
      <dgm:prSet presAssocID="{699C35DB-0897-4873-8AC2-D7474C93A12E}" presName="node" presStyleLbl="node1" presStyleIdx="3" presStyleCnt="5" custScaleX="128593" custScaleY="95880" custLinFactNeighborX="1298" custLinFactNeighborY="7379">
        <dgm:presLayoutVars>
          <dgm:bulletEnabled val="1"/>
        </dgm:presLayoutVars>
      </dgm:prSet>
      <dgm:spPr/>
      <dgm:t>
        <a:bodyPr/>
        <a:lstStyle/>
        <a:p>
          <a:endParaRPr kumimoji="1" lang="ja-JP" altLang="en-US"/>
        </a:p>
      </dgm:t>
    </dgm:pt>
    <dgm:pt modelId="{77FE0E52-B9A4-40C8-8C13-AA3CCF3DC764}" type="pres">
      <dgm:prSet presAssocID="{4EEB7941-7A9A-44F5-A656-552C72B0667F}" presName="sibTrans" presStyleCnt="0"/>
      <dgm:spPr/>
    </dgm:pt>
    <dgm:pt modelId="{80760790-AAAC-4835-B9D6-7E25E850632A}" type="pres">
      <dgm:prSet presAssocID="{F89A7938-ADA3-4AE6-83A1-C17AA50C15CB}" presName="node" presStyleLbl="node1" presStyleIdx="4" presStyleCnt="5" custScaleX="128593" custScaleY="95880" custLinFactNeighborY="7647">
        <dgm:presLayoutVars>
          <dgm:bulletEnabled val="1"/>
        </dgm:presLayoutVars>
      </dgm:prSet>
      <dgm:spPr/>
      <dgm:t>
        <a:bodyPr/>
        <a:lstStyle/>
        <a:p>
          <a:endParaRPr kumimoji="1" lang="ja-JP" altLang="en-US"/>
        </a:p>
      </dgm:t>
    </dgm:pt>
  </dgm:ptLst>
  <dgm:cxnLst>
    <dgm:cxn modelId="{61050A5B-2A49-4E70-A6F6-25795B4D870E}" srcId="{A1AEA99F-F3ED-4CB5-98D2-5FCD906869BC}" destId="{A13225D6-028A-4600-8A0F-921CCA03E053}" srcOrd="1" destOrd="0" parTransId="{3BCAF612-DAB8-47A7-9E98-917D5DF056FB}" sibTransId="{C97C0275-3B25-4491-A0D7-E0BD878CBA1A}"/>
    <dgm:cxn modelId="{65DEF94E-ED89-4B6C-A4FC-895ED30FCB75}" type="presOf" srcId="{A1AEA99F-F3ED-4CB5-98D2-5FCD906869BC}" destId="{CFC8EC84-A6FE-4557-AF20-5B59E13104DB}" srcOrd="0" destOrd="0" presId="urn:microsoft.com/office/officeart/2005/8/layout/default"/>
    <dgm:cxn modelId="{250B3E2F-3563-4EA5-8CF9-F83D9B14E71A}" srcId="{A1AEA99F-F3ED-4CB5-98D2-5FCD906869BC}" destId="{8253C8A0-50B5-4E7A-AE21-DE07393B8564}" srcOrd="2" destOrd="0" parTransId="{37289537-391D-4A67-AD7F-64EAD86EAC54}" sibTransId="{BFD55936-25D1-4B25-A47F-74369B59B937}"/>
    <dgm:cxn modelId="{F085523F-0A15-4D8D-99C8-0412356EB6CD}" srcId="{A1AEA99F-F3ED-4CB5-98D2-5FCD906869BC}" destId="{2EC9AED0-BFEA-470B-BB0F-AAD94736C2C6}" srcOrd="0" destOrd="0" parTransId="{F57D4DE1-05D1-4D03-AB56-7F5E39E82565}" sibTransId="{A64FEAE8-67A7-4D17-A6B0-A319AF7699E3}"/>
    <dgm:cxn modelId="{0AA540D2-B348-4298-A490-77108C14B104}" type="presOf" srcId="{A13225D6-028A-4600-8A0F-921CCA03E053}" destId="{502F624D-A52A-4DD7-8485-7180AF6E3151}" srcOrd="0" destOrd="0" presId="urn:microsoft.com/office/officeart/2005/8/layout/default"/>
    <dgm:cxn modelId="{7A344516-E861-471C-A3F5-A52584E0BB5D}" srcId="{A1AEA99F-F3ED-4CB5-98D2-5FCD906869BC}" destId="{F89A7938-ADA3-4AE6-83A1-C17AA50C15CB}" srcOrd="4" destOrd="0" parTransId="{45144C9F-C1BF-4FB0-A6D8-47E7C6655716}" sibTransId="{3513E7F7-3321-4C4D-8C05-1DD4F00F4C94}"/>
    <dgm:cxn modelId="{DA6023F9-0E92-46DB-97A0-8CD21D004E22}" type="presOf" srcId="{2EC9AED0-BFEA-470B-BB0F-AAD94736C2C6}" destId="{0BBEEB14-23F9-4668-B9A1-DCDFE892F759}" srcOrd="0" destOrd="0" presId="urn:microsoft.com/office/officeart/2005/8/layout/default"/>
    <dgm:cxn modelId="{B8F277FB-8CD9-40F6-9FF7-A8EEC1D75E0C}" srcId="{A1AEA99F-F3ED-4CB5-98D2-5FCD906869BC}" destId="{699C35DB-0897-4873-8AC2-D7474C93A12E}" srcOrd="3" destOrd="0" parTransId="{73B9C908-AC1E-4299-879C-DD7531ACE559}" sibTransId="{4EEB7941-7A9A-44F5-A656-552C72B0667F}"/>
    <dgm:cxn modelId="{B241FF17-C2FD-4F8E-8622-EAA6A2276B31}" type="presOf" srcId="{699C35DB-0897-4873-8AC2-D7474C93A12E}" destId="{E8EDAA60-7791-43E6-9A4E-978869C9945B}" srcOrd="0" destOrd="0" presId="urn:microsoft.com/office/officeart/2005/8/layout/default"/>
    <dgm:cxn modelId="{A23BE95F-65DF-4B3C-8126-68183495164C}" type="presOf" srcId="{8253C8A0-50B5-4E7A-AE21-DE07393B8564}" destId="{FECA46D8-5A3D-489B-B339-04911442D5BD}" srcOrd="0" destOrd="0" presId="urn:microsoft.com/office/officeart/2005/8/layout/default"/>
    <dgm:cxn modelId="{A2282355-953B-456F-A5A5-BFA48908964C}" type="presOf" srcId="{F89A7938-ADA3-4AE6-83A1-C17AA50C15CB}" destId="{80760790-AAAC-4835-B9D6-7E25E850632A}" srcOrd="0" destOrd="0" presId="urn:microsoft.com/office/officeart/2005/8/layout/default"/>
    <dgm:cxn modelId="{5951502E-B1B3-4EDC-97B8-39BA4E9D8E34}" type="presParOf" srcId="{CFC8EC84-A6FE-4557-AF20-5B59E13104DB}" destId="{0BBEEB14-23F9-4668-B9A1-DCDFE892F759}" srcOrd="0" destOrd="0" presId="urn:microsoft.com/office/officeart/2005/8/layout/default"/>
    <dgm:cxn modelId="{865605EA-EA1D-4494-8604-983004FAF108}" type="presParOf" srcId="{CFC8EC84-A6FE-4557-AF20-5B59E13104DB}" destId="{239428AD-1A4C-4A96-8364-49F46E0E7077}" srcOrd="1" destOrd="0" presId="urn:microsoft.com/office/officeart/2005/8/layout/default"/>
    <dgm:cxn modelId="{F1917A83-89EE-4593-BBE1-98C76EBC4426}" type="presParOf" srcId="{CFC8EC84-A6FE-4557-AF20-5B59E13104DB}" destId="{502F624D-A52A-4DD7-8485-7180AF6E3151}" srcOrd="2" destOrd="0" presId="urn:microsoft.com/office/officeart/2005/8/layout/default"/>
    <dgm:cxn modelId="{DC9B811F-2C5D-4076-B9EE-659B7A13025B}" type="presParOf" srcId="{CFC8EC84-A6FE-4557-AF20-5B59E13104DB}" destId="{FFE55417-32F1-45A2-BD93-982314B12817}" srcOrd="3" destOrd="0" presId="urn:microsoft.com/office/officeart/2005/8/layout/default"/>
    <dgm:cxn modelId="{1899BBD3-F561-4DDC-9038-65D14DA27605}" type="presParOf" srcId="{CFC8EC84-A6FE-4557-AF20-5B59E13104DB}" destId="{FECA46D8-5A3D-489B-B339-04911442D5BD}" srcOrd="4" destOrd="0" presId="urn:microsoft.com/office/officeart/2005/8/layout/default"/>
    <dgm:cxn modelId="{CB2D5338-2EA5-4022-A493-01DCBFEAB737}" type="presParOf" srcId="{CFC8EC84-A6FE-4557-AF20-5B59E13104DB}" destId="{3BFD637D-BD36-45CA-813F-792BD2ACC80E}" srcOrd="5" destOrd="0" presId="urn:microsoft.com/office/officeart/2005/8/layout/default"/>
    <dgm:cxn modelId="{657FA609-1484-4EB5-943F-03CF7922BD85}" type="presParOf" srcId="{CFC8EC84-A6FE-4557-AF20-5B59E13104DB}" destId="{E8EDAA60-7791-43E6-9A4E-978869C9945B}" srcOrd="6" destOrd="0" presId="urn:microsoft.com/office/officeart/2005/8/layout/default"/>
    <dgm:cxn modelId="{29B2BCA5-4963-45B8-9B58-0B216AD3EDE4}" type="presParOf" srcId="{CFC8EC84-A6FE-4557-AF20-5B59E13104DB}" destId="{77FE0E52-B9A4-40C8-8C13-AA3CCF3DC764}" srcOrd="7" destOrd="0" presId="urn:microsoft.com/office/officeart/2005/8/layout/default"/>
    <dgm:cxn modelId="{88A209F0-9450-4A5F-BEFD-26B97BC6C569}" type="presParOf" srcId="{CFC8EC84-A6FE-4557-AF20-5B59E13104DB}" destId="{80760790-AAAC-4835-B9D6-7E25E850632A}" srcOrd="8"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EEB14-23F9-4668-B9A1-DCDFE892F759}">
      <dsp:nvSpPr>
        <dsp:cNvPr id="0" name=""/>
        <dsp:cNvSpPr/>
      </dsp:nvSpPr>
      <dsp:spPr>
        <a:xfrm>
          <a:off x="623" y="18428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持続可能な地域づくり</a:t>
          </a:r>
          <a:endParaRPr kumimoji="1" lang="en-US" altLang="ja-JP" sz="1000" b="1" kern="1200" dirty="0" smtClean="0">
            <a:latin typeface="游ゴシック" panose="020B0400000000000000" pitchFamily="50" charset="-128"/>
            <a:ea typeface="游ゴシック" panose="020B0400000000000000" pitchFamily="50" charset="-128"/>
          </a:endParaRPr>
        </a:p>
      </dsp:txBody>
      <dsp:txXfrm>
        <a:off x="623" y="184286"/>
        <a:ext cx="1367791" cy="611997"/>
      </dsp:txXfrm>
    </dsp:sp>
    <dsp:sp modelId="{502F624D-A52A-4DD7-8485-7180AF6E3151}">
      <dsp:nvSpPr>
        <dsp:cNvPr id="0" name=""/>
        <dsp:cNvSpPr/>
      </dsp:nvSpPr>
      <dsp:spPr>
        <a:xfrm>
          <a:off x="1420308" y="18105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大阪の成長飛躍</a:t>
          </a:r>
          <a:endParaRPr kumimoji="1" lang="ja-JP" altLang="en-US" sz="1000" b="1" kern="1200" dirty="0">
            <a:latin typeface="游ゴシック" panose="020B0400000000000000" pitchFamily="50" charset="-128"/>
            <a:ea typeface="游ゴシック" panose="020B0400000000000000" pitchFamily="50" charset="-128"/>
          </a:endParaRPr>
        </a:p>
      </dsp:txBody>
      <dsp:txXfrm>
        <a:off x="1420308" y="181056"/>
        <a:ext cx="1367791" cy="611997"/>
      </dsp:txXfrm>
    </dsp:sp>
    <dsp:sp modelId="{FECA46D8-5A3D-489B-B339-04911442D5BD}">
      <dsp:nvSpPr>
        <dsp:cNvPr id="0" name=""/>
        <dsp:cNvSpPr/>
      </dsp:nvSpPr>
      <dsp:spPr>
        <a:xfrm>
          <a:off x="2858854" y="168003"/>
          <a:ext cx="1373163"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次世代を担う人材育成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858854" y="168003"/>
        <a:ext cx="1373163" cy="611997"/>
      </dsp:txXfrm>
    </dsp:sp>
    <dsp:sp modelId="{E8EDAA60-7791-43E6-9A4E-978869C9945B}">
      <dsp:nvSpPr>
        <dsp:cNvPr id="0" name=""/>
        <dsp:cNvSpPr/>
      </dsp:nvSpPr>
      <dsp:spPr>
        <a:xfrm>
          <a:off x="754034" y="88637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災害対応力の強化</a:t>
          </a:r>
          <a:endParaRPr kumimoji="1" lang="ja-JP" altLang="en-US" sz="1000" b="1" kern="1200" dirty="0">
            <a:latin typeface="游ゴシック" panose="020B0400000000000000" pitchFamily="50" charset="-128"/>
            <a:ea typeface="游ゴシック" panose="020B0400000000000000" pitchFamily="50" charset="-128"/>
          </a:endParaRPr>
        </a:p>
      </dsp:txBody>
      <dsp:txXfrm>
        <a:off x="754034" y="886370"/>
        <a:ext cx="1368004" cy="611997"/>
      </dsp:txXfrm>
    </dsp:sp>
    <dsp:sp modelId="{80760790-AAAC-4835-B9D6-7E25E850632A}">
      <dsp:nvSpPr>
        <dsp:cNvPr id="0" name=""/>
        <dsp:cNvSpPr/>
      </dsp:nvSpPr>
      <dsp:spPr>
        <a:xfrm>
          <a:off x="2214612" y="88808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en-US" altLang="ja-JP" sz="1000" b="1" kern="1200" smtClean="0">
              <a:latin typeface="游ゴシック" panose="020B0400000000000000" pitchFamily="50" charset="-128"/>
              <a:ea typeface="游ゴシック" panose="020B0400000000000000" pitchFamily="50" charset="-128"/>
            </a:rPr>
            <a:t>SDGs</a:t>
          </a:r>
          <a:r>
            <a:rPr kumimoji="1" lang="ja-JP" altLang="en-US" sz="1000" b="1" kern="1200" smtClean="0">
              <a:latin typeface="游ゴシック" panose="020B0400000000000000" pitchFamily="50" charset="-128"/>
              <a:ea typeface="游ゴシック" panose="020B0400000000000000" pitchFamily="50" charset="-128"/>
            </a:rPr>
            <a:t>の達成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214612" y="888080"/>
        <a:ext cx="1368004" cy="6119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566" cy="490589"/>
          </a:xfrm>
          <a:prstGeom prst="rect">
            <a:avLst/>
          </a:prstGeom>
        </p:spPr>
        <p:txBody>
          <a:bodyPr vert="horz" lIns="89707" tIns="44853" rIns="89707" bIns="448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750" y="2"/>
            <a:ext cx="2880565" cy="490589"/>
          </a:xfrm>
          <a:prstGeom prst="rect">
            <a:avLst/>
          </a:prstGeom>
        </p:spPr>
        <p:txBody>
          <a:bodyPr vert="horz" lIns="89707" tIns="44853" rIns="89707" bIns="44853" rtlCol="0"/>
          <a:lstStyle>
            <a:lvl1pPr algn="r">
              <a:defRPr sz="1200"/>
            </a:lvl1pPr>
          </a:lstStyle>
          <a:p>
            <a:fld id="{C51C0AAC-B10B-43FB-AF6D-06FF2A8D734B}" type="datetimeFigureOut">
              <a:rPr kumimoji="1" lang="ja-JP" altLang="en-US" smtClean="0"/>
              <a:t>2020/3/19</a:t>
            </a:fld>
            <a:endParaRPr kumimoji="1" lang="ja-JP" altLang="en-US"/>
          </a:p>
        </p:txBody>
      </p:sp>
      <p:sp>
        <p:nvSpPr>
          <p:cNvPr id="4" name="スライド イメージ プレースホルダー 3"/>
          <p:cNvSpPr>
            <a:spLocks noGrp="1" noRot="1" noChangeAspect="1"/>
          </p:cNvSpPr>
          <p:nvPr>
            <p:ph type="sldImg" idx="2"/>
          </p:nvPr>
        </p:nvSpPr>
        <p:spPr>
          <a:xfrm>
            <a:off x="1073150" y="1222375"/>
            <a:ext cx="4500563" cy="3298825"/>
          </a:xfrm>
          <a:prstGeom prst="rect">
            <a:avLst/>
          </a:prstGeom>
          <a:noFill/>
          <a:ln w="12700">
            <a:solidFill>
              <a:prstClr val="black"/>
            </a:solidFill>
          </a:ln>
        </p:spPr>
        <p:txBody>
          <a:bodyPr vert="horz" lIns="89707" tIns="44853" rIns="89707" bIns="44853" rtlCol="0" anchor="ctr"/>
          <a:lstStyle/>
          <a:p>
            <a:endParaRPr lang="ja-JP" altLang="en-US"/>
          </a:p>
        </p:txBody>
      </p:sp>
      <p:sp>
        <p:nvSpPr>
          <p:cNvPr id="5" name="ノート プレースホルダー 4"/>
          <p:cNvSpPr>
            <a:spLocks noGrp="1"/>
          </p:cNvSpPr>
          <p:nvPr>
            <p:ph type="body" sz="quarter" idx="3"/>
          </p:nvPr>
        </p:nvSpPr>
        <p:spPr>
          <a:xfrm>
            <a:off x="665463" y="4705908"/>
            <a:ext cx="5317490" cy="3849720"/>
          </a:xfrm>
          <a:prstGeom prst="rect">
            <a:avLst/>
          </a:prstGeom>
        </p:spPr>
        <p:txBody>
          <a:bodyPr vert="horz" lIns="89707" tIns="44853" rIns="89707" bIns="448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27"/>
            <a:ext cx="2880566" cy="490589"/>
          </a:xfrm>
          <a:prstGeom prst="rect">
            <a:avLst/>
          </a:prstGeom>
        </p:spPr>
        <p:txBody>
          <a:bodyPr vert="horz" lIns="89707" tIns="44853" rIns="89707" bIns="448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750" y="9286827"/>
            <a:ext cx="2880565" cy="490589"/>
          </a:xfrm>
          <a:prstGeom prst="rect">
            <a:avLst/>
          </a:prstGeom>
        </p:spPr>
        <p:txBody>
          <a:bodyPr vert="horz" lIns="89707" tIns="44853" rIns="89707" bIns="44853" rtlCol="0" anchor="b"/>
          <a:lstStyle>
            <a:lvl1pPr algn="r">
              <a:defRPr sz="1200"/>
            </a:lvl1pPr>
          </a:lstStyle>
          <a:p>
            <a:fld id="{7E265F4F-7FB9-4627-9D3B-307118754CAF}" type="slidenum">
              <a:rPr kumimoji="1" lang="ja-JP" altLang="en-US" smtClean="0"/>
              <a:t>‹#›</a:t>
            </a:fld>
            <a:endParaRPr kumimoji="1" lang="ja-JP" altLang="en-US"/>
          </a:p>
        </p:txBody>
      </p:sp>
    </p:spTree>
    <p:extLst>
      <p:ext uri="{BB962C8B-B14F-4D97-AF65-F5344CB8AC3E}">
        <p14:creationId xmlns:p14="http://schemas.microsoft.com/office/powerpoint/2010/main" val="3917295001"/>
      </p:ext>
    </p:extLst>
  </p:cSld>
  <p:clrMap bg1="lt1" tx1="dk1" bg2="lt2" tx2="dk2" accent1="accent1" accent2="accent2" accent3="accent3" accent4="accent4" accent5="accent5" accent6="accent6" hlink="hlink" folHlink="folHlink"/>
  <p:notesStyle>
    <a:lvl1pPr marL="0" algn="l" defTabSz="914290" rtl="0" eaLnBrk="1" latinLnBrk="0" hangingPunct="1">
      <a:defRPr kumimoji="1" sz="1200" kern="1200">
        <a:solidFill>
          <a:schemeClr val="tx1"/>
        </a:solidFill>
        <a:latin typeface="+mn-lt"/>
        <a:ea typeface="+mn-ea"/>
        <a:cs typeface="+mn-cs"/>
      </a:defRPr>
    </a:lvl1pPr>
    <a:lvl2pPr marL="457145" algn="l" defTabSz="914290" rtl="0" eaLnBrk="1" latinLnBrk="0" hangingPunct="1">
      <a:defRPr kumimoji="1" sz="1200" kern="1200">
        <a:solidFill>
          <a:schemeClr val="tx1"/>
        </a:solidFill>
        <a:latin typeface="+mn-lt"/>
        <a:ea typeface="+mn-ea"/>
        <a:cs typeface="+mn-cs"/>
      </a:defRPr>
    </a:lvl2pPr>
    <a:lvl3pPr marL="914290" algn="l" defTabSz="914290" rtl="0" eaLnBrk="1" latinLnBrk="0" hangingPunct="1">
      <a:defRPr kumimoji="1" sz="1200" kern="1200">
        <a:solidFill>
          <a:schemeClr val="tx1"/>
        </a:solidFill>
        <a:latin typeface="+mn-lt"/>
        <a:ea typeface="+mn-ea"/>
        <a:cs typeface="+mn-cs"/>
      </a:defRPr>
    </a:lvl3pPr>
    <a:lvl4pPr marL="1371435" algn="l" defTabSz="914290" rtl="0" eaLnBrk="1" latinLnBrk="0" hangingPunct="1">
      <a:defRPr kumimoji="1" sz="1200" kern="1200">
        <a:solidFill>
          <a:schemeClr val="tx1"/>
        </a:solidFill>
        <a:latin typeface="+mn-lt"/>
        <a:ea typeface="+mn-ea"/>
        <a:cs typeface="+mn-cs"/>
      </a:defRPr>
    </a:lvl4pPr>
    <a:lvl5pPr marL="1828581" algn="l" defTabSz="914290" rtl="0" eaLnBrk="1" latinLnBrk="0" hangingPunct="1">
      <a:defRPr kumimoji="1" sz="1200" kern="1200">
        <a:solidFill>
          <a:schemeClr val="tx1"/>
        </a:solidFill>
        <a:latin typeface="+mn-lt"/>
        <a:ea typeface="+mn-ea"/>
        <a:cs typeface="+mn-cs"/>
      </a:defRPr>
    </a:lvl5pPr>
    <a:lvl6pPr marL="2285726" algn="l" defTabSz="914290" rtl="0" eaLnBrk="1" latinLnBrk="0" hangingPunct="1">
      <a:defRPr kumimoji="1" sz="1200" kern="1200">
        <a:solidFill>
          <a:schemeClr val="tx1"/>
        </a:solidFill>
        <a:latin typeface="+mn-lt"/>
        <a:ea typeface="+mn-ea"/>
        <a:cs typeface="+mn-cs"/>
      </a:defRPr>
    </a:lvl6pPr>
    <a:lvl7pPr marL="2742871" algn="l" defTabSz="914290" rtl="0" eaLnBrk="1" latinLnBrk="0" hangingPunct="1">
      <a:defRPr kumimoji="1" sz="1200" kern="1200">
        <a:solidFill>
          <a:schemeClr val="tx1"/>
        </a:solidFill>
        <a:latin typeface="+mn-lt"/>
        <a:ea typeface="+mn-ea"/>
        <a:cs typeface="+mn-cs"/>
      </a:defRPr>
    </a:lvl7pPr>
    <a:lvl8pPr marL="3200016" algn="l" defTabSz="914290" rtl="0" eaLnBrk="1" latinLnBrk="0" hangingPunct="1">
      <a:defRPr kumimoji="1" sz="1200" kern="1200">
        <a:solidFill>
          <a:schemeClr val="tx1"/>
        </a:solidFill>
        <a:latin typeface="+mn-lt"/>
        <a:ea typeface="+mn-ea"/>
        <a:cs typeface="+mn-cs"/>
      </a:defRPr>
    </a:lvl8pPr>
    <a:lvl9pPr marL="3657161" algn="l" defTabSz="91429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73150" y="1222375"/>
            <a:ext cx="4500563" cy="32988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265F4F-7FB9-4627-9D3B-307118754CAF}" type="slidenum">
              <a:rPr kumimoji="1" lang="ja-JP" altLang="en-US" smtClean="0"/>
              <a:t>1</a:t>
            </a:fld>
            <a:endParaRPr kumimoji="1" lang="ja-JP" altLang="en-US"/>
          </a:p>
        </p:txBody>
      </p:sp>
    </p:spTree>
    <p:extLst>
      <p:ext uri="{BB962C8B-B14F-4D97-AF65-F5344CB8AC3E}">
        <p14:creationId xmlns:p14="http://schemas.microsoft.com/office/powerpoint/2010/main" val="181645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1993" y="2130427"/>
            <a:ext cx="7955915"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3985" y="3886200"/>
            <a:ext cx="655193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340091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78813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5927" y="274640"/>
            <a:ext cx="210597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7995" y="274640"/>
            <a:ext cx="6161934"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964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43230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368" y="4406902"/>
            <a:ext cx="7955915"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368" y="2906715"/>
            <a:ext cx="7955915" cy="1500187"/>
          </a:xfrm>
        </p:spPr>
        <p:txBody>
          <a:bodyPr anchor="b"/>
          <a:lstStyle>
            <a:lvl1pPr marL="0" indent="0">
              <a:buNone/>
              <a:defRPr sz="2000">
                <a:solidFill>
                  <a:schemeClr val="tx1">
                    <a:tint val="75000"/>
                  </a:schemeClr>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13316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7995"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7949"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31439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535113"/>
            <a:ext cx="4135581"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7995" y="2174875"/>
            <a:ext cx="413558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4701" y="1535113"/>
            <a:ext cx="4137206"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4701" y="2174875"/>
            <a:ext cx="41372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65303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5103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08704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996" y="273050"/>
            <a:ext cx="307934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59461" y="273052"/>
            <a:ext cx="52324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7996" y="1435102"/>
            <a:ext cx="3079343" cy="4691063"/>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80958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606" y="4800600"/>
            <a:ext cx="561594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606" y="612775"/>
            <a:ext cx="5615940" cy="4114800"/>
          </a:xfrm>
        </p:spPr>
        <p:txBody>
          <a:bodyPr/>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606" y="5367338"/>
            <a:ext cx="5615940" cy="804862"/>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21963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7995" y="274638"/>
            <a:ext cx="842391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600202"/>
            <a:ext cx="842391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7995" y="6356352"/>
            <a:ext cx="218397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64F67-FF7F-4367-BD12-B1BAE99A2F47}" type="datetimeFigureOut">
              <a:rPr kumimoji="1" lang="ja-JP" altLang="en-US" smtClean="0"/>
              <a:t>2020/3/19</a:t>
            </a:fld>
            <a:endParaRPr kumimoji="1" lang="ja-JP" altLang="en-US"/>
          </a:p>
        </p:txBody>
      </p:sp>
      <p:sp>
        <p:nvSpPr>
          <p:cNvPr id="5" name="フッター プレースホルダー 4"/>
          <p:cNvSpPr>
            <a:spLocks noGrp="1"/>
          </p:cNvSpPr>
          <p:nvPr>
            <p:ph type="ftr" sz="quarter" idx="3"/>
          </p:nvPr>
        </p:nvSpPr>
        <p:spPr>
          <a:xfrm>
            <a:off x="3197966" y="6356352"/>
            <a:ext cx="29639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7928" y="6356352"/>
            <a:ext cx="21839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4147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8" rtl="0" eaLnBrk="1" latinLnBrk="0" hangingPunct="1">
        <a:spcBef>
          <a:spcPct val="0"/>
        </a:spcBef>
        <a:buNone/>
        <a:defRPr kumimoji="1" sz="4400"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800" kern="1200">
          <a:solidFill>
            <a:schemeClr val="tx1"/>
          </a:solidFill>
          <a:latin typeface="+mn-lt"/>
          <a:ea typeface="+mn-ea"/>
          <a:cs typeface="+mn-cs"/>
        </a:defRPr>
      </a:lvl1pPr>
      <a:lvl2pPr marL="457209" algn="l" defTabSz="914418" rtl="0" eaLnBrk="1" latinLnBrk="0" hangingPunct="1">
        <a:defRPr kumimoji="1" sz="1800" kern="1200">
          <a:solidFill>
            <a:schemeClr val="tx1"/>
          </a:solidFill>
          <a:latin typeface="+mn-lt"/>
          <a:ea typeface="+mn-ea"/>
          <a:cs typeface="+mn-cs"/>
        </a:defRPr>
      </a:lvl2pPr>
      <a:lvl3pPr marL="914418" algn="l" defTabSz="914418" rtl="0" eaLnBrk="1" latinLnBrk="0" hangingPunct="1">
        <a:defRPr kumimoji="1" sz="1800" kern="1200">
          <a:solidFill>
            <a:schemeClr val="tx1"/>
          </a:solidFill>
          <a:latin typeface="+mn-lt"/>
          <a:ea typeface="+mn-ea"/>
          <a:cs typeface="+mn-cs"/>
        </a:defRPr>
      </a:lvl3pPr>
      <a:lvl4pPr marL="1371627" algn="l" defTabSz="914418" rtl="0" eaLnBrk="1" latinLnBrk="0" hangingPunct="1">
        <a:defRPr kumimoji="1" sz="1800" kern="1200">
          <a:solidFill>
            <a:schemeClr val="tx1"/>
          </a:solidFill>
          <a:latin typeface="+mn-lt"/>
          <a:ea typeface="+mn-ea"/>
          <a:cs typeface="+mn-cs"/>
        </a:defRPr>
      </a:lvl4pPr>
      <a:lvl5pPr marL="1828837" algn="l" defTabSz="914418" rtl="0" eaLnBrk="1" latinLnBrk="0" hangingPunct="1">
        <a:defRPr kumimoji="1" sz="1800" kern="1200">
          <a:solidFill>
            <a:schemeClr val="tx1"/>
          </a:solidFill>
          <a:latin typeface="+mn-lt"/>
          <a:ea typeface="+mn-ea"/>
          <a:cs typeface="+mn-cs"/>
        </a:defRPr>
      </a:lvl5pPr>
      <a:lvl6pPr marL="2286046" algn="l" defTabSz="914418" rtl="0" eaLnBrk="1" latinLnBrk="0" hangingPunct="1">
        <a:defRPr kumimoji="1" sz="1800" kern="1200">
          <a:solidFill>
            <a:schemeClr val="tx1"/>
          </a:solidFill>
          <a:latin typeface="+mn-lt"/>
          <a:ea typeface="+mn-ea"/>
          <a:cs typeface="+mn-cs"/>
        </a:defRPr>
      </a:lvl6pPr>
      <a:lvl7pPr marL="2743255" algn="l" defTabSz="914418" rtl="0" eaLnBrk="1" latinLnBrk="0" hangingPunct="1">
        <a:defRPr kumimoji="1" sz="1800" kern="1200">
          <a:solidFill>
            <a:schemeClr val="tx1"/>
          </a:solidFill>
          <a:latin typeface="+mn-lt"/>
          <a:ea typeface="+mn-ea"/>
          <a:cs typeface="+mn-cs"/>
        </a:defRPr>
      </a:lvl7pPr>
      <a:lvl8pPr marL="3200464" algn="l" defTabSz="914418" rtl="0" eaLnBrk="1" latinLnBrk="0" hangingPunct="1">
        <a:defRPr kumimoji="1" sz="1800" kern="1200">
          <a:solidFill>
            <a:schemeClr val="tx1"/>
          </a:solidFill>
          <a:latin typeface="+mn-lt"/>
          <a:ea typeface="+mn-ea"/>
          <a:cs typeface="+mn-cs"/>
        </a:defRPr>
      </a:lvl8pPr>
      <a:lvl9pPr marL="3657673" algn="l" defTabSz="91441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a:off x="1102580" y="2528902"/>
            <a:ext cx="7174097" cy="1692079"/>
          </a:xfrm>
          <a:prstGeom prst="triangl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13" name="正方形/長方形 12"/>
          <p:cNvSpPr/>
          <p:nvPr/>
        </p:nvSpPr>
        <p:spPr>
          <a:xfrm>
            <a:off x="94335" y="503406"/>
            <a:ext cx="4541542" cy="1605220"/>
          </a:xfrm>
          <a:prstGeom prst="rect">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graphicFrame>
        <p:nvGraphicFramePr>
          <p:cNvPr id="2" name="図表 1"/>
          <p:cNvGraphicFramePr/>
          <p:nvPr>
            <p:extLst>
              <p:ext uri="{D42A27DB-BD31-4B8C-83A1-F6EECF244321}">
                <p14:modId xmlns:p14="http://schemas.microsoft.com/office/powerpoint/2010/main" val="2553527112"/>
              </p:ext>
            </p:extLst>
          </p:nvPr>
        </p:nvGraphicFramePr>
        <p:xfrm>
          <a:off x="283789" y="548680"/>
          <a:ext cx="4322843" cy="1572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9" name="正方形/長方形 88"/>
          <p:cNvSpPr/>
          <p:nvPr/>
        </p:nvSpPr>
        <p:spPr>
          <a:xfrm>
            <a:off x="4696138" y="512677"/>
            <a:ext cx="4552137" cy="1590444"/>
          </a:xfrm>
          <a:prstGeom prst="rect">
            <a:avLst/>
          </a:prstGeom>
          <a:solidFill>
            <a:schemeClr val="accent4">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4" name="テキスト ボックス 3"/>
          <p:cNvSpPr txBox="1"/>
          <p:nvPr/>
        </p:nvSpPr>
        <p:spPr>
          <a:xfrm>
            <a:off x="104275" y="2"/>
            <a:ext cx="9144000" cy="276999"/>
          </a:xfrm>
          <a:prstGeom prst="rect">
            <a:avLst/>
          </a:prstGeom>
          <a:noFill/>
        </p:spPr>
        <p:txBody>
          <a:bodyPr wrap="square" rtlCol="0">
            <a:spAutoFit/>
          </a:bodyPr>
          <a:lstStyle/>
          <a:p>
            <a:pPr algn="ctr"/>
            <a:r>
              <a:rPr lang="ja-JP" altLang="en-US" sz="1200" b="1" dirty="0">
                <a:latin typeface="游ゴシック" panose="020B0400000000000000" pitchFamily="50" charset="-128"/>
                <a:ea typeface="游ゴシック" panose="020B0400000000000000" pitchFamily="50" charset="-128"/>
              </a:rPr>
              <a:t>大阪府文化財保存活用</a:t>
            </a:r>
            <a:r>
              <a:rPr lang="ja-JP" altLang="en-US" sz="1200" b="1" dirty="0" smtClean="0">
                <a:latin typeface="游ゴシック" panose="020B0400000000000000" pitchFamily="50" charset="-128"/>
                <a:ea typeface="游ゴシック" panose="020B0400000000000000" pitchFamily="50" charset="-128"/>
              </a:rPr>
              <a:t>大綱　概要</a:t>
            </a:r>
            <a:endParaRPr lang="ja-JP" altLang="en-US" sz="1200" b="1" dirty="0">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140099"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pPr algn="ctr"/>
            <a:r>
              <a:rPr lang="ja-JP" altLang="en-US" sz="1100" b="1" dirty="0">
                <a:latin typeface="游ゴシック" panose="020B0400000000000000" pitchFamily="50" charset="-128"/>
                <a:ea typeface="游ゴシック" panose="020B0400000000000000" pitchFamily="50" charset="-128"/>
              </a:rPr>
              <a:t>基本方針１　文化財を確実に保存する</a:t>
            </a:r>
          </a:p>
        </p:txBody>
      </p:sp>
      <p:sp>
        <p:nvSpPr>
          <p:cNvPr id="8" name="正方形/長方形 7"/>
          <p:cNvSpPr/>
          <p:nvPr/>
        </p:nvSpPr>
        <p:spPr>
          <a:xfrm>
            <a:off x="279203" y="3607320"/>
            <a:ext cx="29799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１－１　個々の文化財を確実に保存する</a:t>
            </a:r>
          </a:p>
        </p:txBody>
      </p:sp>
      <p:sp>
        <p:nvSpPr>
          <p:cNvPr id="9" name="正方形/長方形 8"/>
          <p:cNvSpPr/>
          <p:nvPr/>
        </p:nvSpPr>
        <p:spPr>
          <a:xfrm>
            <a:off x="279204" y="3902860"/>
            <a:ext cx="2953919"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１－２　文化財を面的に保存する</a:t>
            </a:r>
          </a:p>
        </p:txBody>
      </p:sp>
      <p:sp>
        <p:nvSpPr>
          <p:cNvPr id="36" name="正方形/長方形 35"/>
          <p:cNvSpPr/>
          <p:nvPr/>
        </p:nvSpPr>
        <p:spPr>
          <a:xfrm>
            <a:off x="3194863"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lIns="0" rIns="0">
            <a:spAutoFit/>
          </a:bodyPr>
          <a:lstStyle/>
          <a:p>
            <a:pPr algn="ctr"/>
            <a:r>
              <a:rPr lang="ja-JP" altLang="en-US" sz="1100" b="1" dirty="0">
                <a:latin typeface="游ゴシック" panose="020B0400000000000000" pitchFamily="50" charset="-128"/>
                <a:ea typeface="游ゴシック" panose="020B0400000000000000" pitchFamily="50" charset="-128"/>
              </a:rPr>
              <a:t>基本方針２　文化財の価値を伝え、活かす　</a:t>
            </a:r>
          </a:p>
        </p:txBody>
      </p:sp>
      <p:sp>
        <p:nvSpPr>
          <p:cNvPr id="44" name="正方形/長方形 43"/>
          <p:cNvSpPr/>
          <p:nvPr/>
        </p:nvSpPr>
        <p:spPr>
          <a:xfrm>
            <a:off x="3199560" y="3573017"/>
            <a:ext cx="29895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２－１　文化財の価値を分かりやすく伝える</a:t>
            </a:r>
          </a:p>
        </p:txBody>
      </p:sp>
      <p:sp>
        <p:nvSpPr>
          <p:cNvPr id="45" name="正方形/長方形 44"/>
          <p:cNvSpPr/>
          <p:nvPr/>
        </p:nvSpPr>
        <p:spPr>
          <a:xfrm>
            <a:off x="3203132" y="3844591"/>
            <a:ext cx="2986012"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２－２　文化財を核とした取組により地域の発展</a:t>
            </a:r>
            <a:endParaRPr lang="en-US" altLang="ja-JP" sz="1000" dirty="0">
              <a:latin typeface="游明朝" panose="02020400000000000000" pitchFamily="18" charset="-128"/>
              <a:ea typeface="游明朝" panose="02020400000000000000" pitchFamily="18" charset="-128"/>
            </a:endParaRPr>
          </a:p>
          <a:p>
            <a:r>
              <a:rPr lang="ja-JP" altLang="en-US" sz="1000" dirty="0">
                <a:latin typeface="游明朝" panose="02020400000000000000" pitchFamily="18" charset="-128"/>
                <a:ea typeface="游明朝" panose="02020400000000000000" pitchFamily="18" charset="-128"/>
              </a:rPr>
              <a:t>　　　　に貢献する</a:t>
            </a:r>
          </a:p>
        </p:txBody>
      </p:sp>
      <p:sp>
        <p:nvSpPr>
          <p:cNvPr id="61" name="正方形/長方形 60"/>
          <p:cNvSpPr/>
          <p:nvPr/>
        </p:nvSpPr>
        <p:spPr>
          <a:xfrm>
            <a:off x="6274724"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r>
              <a:rPr lang="ja-JP" altLang="en-US" sz="1100" b="1" dirty="0">
                <a:latin typeface="游ゴシック" panose="020B0400000000000000" pitchFamily="50" charset="-128"/>
                <a:ea typeface="游ゴシック" panose="020B0400000000000000" pitchFamily="50" charset="-128"/>
              </a:rPr>
              <a:t>基本方針３　地域社会全体で文化財の保存</a:t>
            </a:r>
            <a:endParaRPr lang="en-US" altLang="ja-JP" sz="1100" b="1" dirty="0">
              <a:latin typeface="游ゴシック" panose="020B0400000000000000" pitchFamily="50" charset="-128"/>
              <a:ea typeface="游ゴシック" panose="020B0400000000000000" pitchFamily="50" charset="-128"/>
            </a:endParaRPr>
          </a:p>
          <a:p>
            <a:r>
              <a:rPr lang="ja-JP" altLang="en-US" sz="1100" b="1" dirty="0">
                <a:latin typeface="游ゴシック" panose="020B0400000000000000" pitchFamily="50" charset="-128"/>
                <a:ea typeface="游ゴシック" panose="020B0400000000000000" pitchFamily="50" charset="-128"/>
              </a:rPr>
              <a:t>　　　　　　と活用を支える　</a:t>
            </a:r>
          </a:p>
        </p:txBody>
      </p:sp>
      <p:sp>
        <p:nvSpPr>
          <p:cNvPr id="62" name="正方形/長方形 61"/>
          <p:cNvSpPr/>
          <p:nvPr/>
        </p:nvSpPr>
        <p:spPr>
          <a:xfrm>
            <a:off x="6213257" y="3609020"/>
            <a:ext cx="3255225"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３－１　地域社会全体で支えるための基盤をつくる</a:t>
            </a:r>
          </a:p>
          <a:p>
            <a:endParaRPr lang="ja-JP" altLang="en-US" sz="1000" dirty="0">
              <a:latin typeface="游明朝" panose="02020400000000000000" pitchFamily="18" charset="-128"/>
              <a:ea typeface="游明朝" panose="02020400000000000000" pitchFamily="18" charset="-128"/>
            </a:endParaRPr>
          </a:p>
        </p:txBody>
      </p:sp>
      <p:sp>
        <p:nvSpPr>
          <p:cNvPr id="63" name="正方形/長方形 62"/>
          <p:cNvSpPr/>
          <p:nvPr/>
        </p:nvSpPr>
        <p:spPr>
          <a:xfrm>
            <a:off x="6214495" y="4010871"/>
            <a:ext cx="2977120"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３－３　社会状況に対応した仕組みをつくる</a:t>
            </a:r>
            <a:endParaRPr lang="en-US" altLang="ja-JP" sz="1000" dirty="0">
              <a:latin typeface="游明朝" panose="02020400000000000000" pitchFamily="18" charset="-128"/>
              <a:ea typeface="游明朝" panose="02020400000000000000" pitchFamily="18" charset="-128"/>
            </a:endParaRPr>
          </a:p>
        </p:txBody>
      </p:sp>
      <p:sp>
        <p:nvSpPr>
          <p:cNvPr id="69" name="角丸四角形 68"/>
          <p:cNvSpPr/>
          <p:nvPr/>
        </p:nvSpPr>
        <p:spPr>
          <a:xfrm>
            <a:off x="140099" y="5002868"/>
            <a:ext cx="4495778" cy="613850"/>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72000" rIns="0" bIns="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府</a:t>
            </a:r>
            <a:r>
              <a:rPr kumimoji="0" lang="ja-JP" altLang="en-US" sz="800" kern="0" dirty="0">
                <a:solidFill>
                  <a:prstClr val="black"/>
                </a:solidFill>
                <a:latin typeface="游明朝" panose="02020400000000000000" pitchFamily="18" charset="-128"/>
                <a:ea typeface="游明朝" panose="02020400000000000000" pitchFamily="18" charset="-128"/>
              </a:rPr>
              <a:t>　①広域的な文化財の保存・活用の施策</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②市町村に対する支援（国との調整／専門的・技術的な指導・助言／職員の能力向上／計画</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策定支援／経費支援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③所有者等に対する支援（広域自治体として市町村の実情を踏まえた支援）</a:t>
            </a:r>
          </a:p>
        </p:txBody>
      </p:sp>
      <p:sp>
        <p:nvSpPr>
          <p:cNvPr id="50" name="角丸四角形 49"/>
          <p:cNvSpPr/>
          <p:nvPr/>
        </p:nvSpPr>
        <p:spPr>
          <a:xfrm>
            <a:off x="4731735" y="4761149"/>
            <a:ext cx="4481252" cy="1627315"/>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支援</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市町村・所有者等に対する支援</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保存</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①文化財の把握（未指定文化財を含む）</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②適切な保存措置の実施</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③保存措置を講じた文化財に対する状況の把握</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④府が保有する文化財の適切な保存</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活用</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①活用拠点の運営（府立博物館）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②府が保有する文化財の活用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③情報発信と活用方策の創出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人材・仕組み</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①人材（専門職員・所有者等・民間団体等）の確保と育成</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a:t>
            </a:r>
            <a:r>
              <a:rPr kumimoji="0" lang="ja-JP" altLang="en-US" sz="800" kern="0" dirty="0" smtClean="0">
                <a:solidFill>
                  <a:prstClr val="black"/>
                </a:solidFill>
                <a:latin typeface="游明朝" panose="02020400000000000000" pitchFamily="18" charset="-128"/>
                <a:ea typeface="游明朝" panose="02020400000000000000" pitchFamily="18" charset="-128"/>
              </a:rPr>
              <a:t>保存・活用の新たな仕組みづくり</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（多面的な価値を生み出す取組／担い手／経費負担）　等　</a:t>
            </a:r>
          </a:p>
        </p:txBody>
      </p:sp>
      <p:sp>
        <p:nvSpPr>
          <p:cNvPr id="51" name="角丸四角形 50"/>
          <p:cNvSpPr/>
          <p:nvPr/>
        </p:nvSpPr>
        <p:spPr>
          <a:xfrm>
            <a:off x="140099" y="5659023"/>
            <a:ext cx="4495778" cy="431621"/>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市町村</a:t>
            </a:r>
            <a:r>
              <a:rPr kumimoji="0" lang="ja-JP" altLang="en-US" sz="800" kern="0" dirty="0">
                <a:solidFill>
                  <a:prstClr val="black"/>
                </a:solidFill>
                <a:latin typeface="游明朝" panose="02020400000000000000" pitchFamily="18" charset="-128"/>
                <a:ea typeface="游明朝" panose="02020400000000000000" pitchFamily="18" charset="-128"/>
              </a:rPr>
              <a:t>　　文化財にとって最も身近な行政組織としての施策実施／施策実施のための体制整備／</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所有者等に対する支援</a:t>
            </a:r>
          </a:p>
        </p:txBody>
      </p:sp>
      <p:sp>
        <p:nvSpPr>
          <p:cNvPr id="48" name="角丸四角形 47"/>
          <p:cNvSpPr/>
          <p:nvPr/>
        </p:nvSpPr>
        <p:spPr>
          <a:xfrm>
            <a:off x="2911888" y="2456893"/>
            <a:ext cx="3564589" cy="29575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游ゴシック" panose="020B0400000000000000" pitchFamily="50" charset="-128"/>
                <a:ea typeface="游ゴシック" panose="020B0400000000000000" pitchFamily="50" charset="-128"/>
              </a:rPr>
              <a:t>歴史が輝き未来と織り成す魅力都市・大阪</a:t>
            </a:r>
          </a:p>
        </p:txBody>
      </p:sp>
      <p:sp>
        <p:nvSpPr>
          <p:cNvPr id="49" name="角丸四角形 48"/>
          <p:cNvSpPr/>
          <p:nvPr/>
        </p:nvSpPr>
        <p:spPr>
          <a:xfrm>
            <a:off x="203322" y="2827758"/>
            <a:ext cx="4320480" cy="349215"/>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１　文化財の適切な保存・活用による次世代への確実な継承</a:t>
            </a:r>
          </a:p>
        </p:txBody>
      </p:sp>
      <p:sp>
        <p:nvSpPr>
          <p:cNvPr id="52" name="角丸四角形 51"/>
          <p:cNvSpPr/>
          <p:nvPr/>
        </p:nvSpPr>
        <p:spPr>
          <a:xfrm>
            <a:off x="4696138" y="2825436"/>
            <a:ext cx="4320480" cy="351536"/>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２　文化財の適切な保存・活用による継続的な地域の維持発展</a:t>
            </a:r>
          </a:p>
        </p:txBody>
      </p:sp>
      <p:sp>
        <p:nvSpPr>
          <p:cNvPr id="57" name="角丸四角形 56"/>
          <p:cNvSpPr/>
          <p:nvPr/>
        </p:nvSpPr>
        <p:spPr>
          <a:xfrm>
            <a:off x="5359574" y="728987"/>
            <a:ext cx="3789680" cy="288032"/>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〇文化財調査とそれに基づく適切な指定等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〇維持管理・保存修理等</a:t>
            </a:r>
            <a:r>
              <a:rPr lang="ja-JP" altLang="en-US" sz="800" dirty="0">
                <a:latin typeface="游ゴシック" panose="020B0400000000000000" pitchFamily="50" charset="-128"/>
                <a:ea typeface="游ゴシック" panose="020B0400000000000000" pitchFamily="50" charset="-128"/>
              </a:rPr>
              <a:t>（</a:t>
            </a:r>
            <a:r>
              <a:rPr lang="ja-JP" altLang="en-US" sz="800" dirty="0">
                <a:latin typeface="游明朝" panose="02020400000000000000" pitchFamily="18" charset="-128"/>
                <a:ea typeface="游明朝" panose="02020400000000000000" pitchFamily="18" charset="-128"/>
              </a:rPr>
              <a:t>特に個人所有の文化財における継続的な維持管理）</a:t>
            </a:r>
            <a:endParaRPr lang="en-US" altLang="ja-JP" sz="800" dirty="0">
              <a:latin typeface="游明朝" panose="02020400000000000000" pitchFamily="18" charset="-128"/>
              <a:ea typeface="游明朝" panose="02020400000000000000" pitchFamily="18" charset="-128"/>
            </a:endParaRPr>
          </a:p>
        </p:txBody>
      </p:sp>
      <p:sp>
        <p:nvSpPr>
          <p:cNvPr id="58" name="角丸四角形 57"/>
          <p:cNvSpPr/>
          <p:nvPr/>
        </p:nvSpPr>
        <p:spPr>
          <a:xfrm>
            <a:off x="5366087" y="1016428"/>
            <a:ext cx="3869724" cy="383770"/>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〇歴史や文化財に興味関心のない人に対して文化財を知ってもらう機会を作り、文化</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　財への理解につなげる取組の促進</a:t>
            </a:r>
          </a:p>
          <a:p>
            <a:r>
              <a:rPr lang="ja-JP" altLang="en-US" sz="800" dirty="0">
                <a:latin typeface="游明朝" panose="02020400000000000000" pitchFamily="18" charset="-128"/>
                <a:ea typeface="游明朝" panose="02020400000000000000" pitchFamily="18" charset="-128"/>
              </a:rPr>
              <a:t>〇保存に悪影響が生じないようバランスのとれた保存・活用のあり方の構築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〇地域住民の理解向上</a:t>
            </a:r>
          </a:p>
        </p:txBody>
      </p:sp>
      <p:sp>
        <p:nvSpPr>
          <p:cNvPr id="60" name="正方形/長方形 59"/>
          <p:cNvSpPr/>
          <p:nvPr/>
        </p:nvSpPr>
        <p:spPr>
          <a:xfrm>
            <a:off x="4748284" y="772399"/>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保存</a:t>
            </a:r>
          </a:p>
        </p:txBody>
      </p:sp>
      <p:sp>
        <p:nvSpPr>
          <p:cNvPr id="87" name="テキスト ボックス 86"/>
          <p:cNvSpPr txBox="1"/>
          <p:nvPr/>
        </p:nvSpPr>
        <p:spPr>
          <a:xfrm>
            <a:off x="105944" y="476673"/>
            <a:ext cx="147642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大阪を取り巻く現況</a:t>
            </a:r>
          </a:p>
        </p:txBody>
      </p:sp>
      <p:sp>
        <p:nvSpPr>
          <p:cNvPr id="90" name="テキスト ボックス 89"/>
          <p:cNvSpPr txBox="1"/>
          <p:nvPr/>
        </p:nvSpPr>
        <p:spPr>
          <a:xfrm>
            <a:off x="4727563" y="476673"/>
            <a:ext cx="311706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大阪における文化財の保存・活用の課題</a:t>
            </a:r>
          </a:p>
        </p:txBody>
      </p:sp>
      <p:sp>
        <p:nvSpPr>
          <p:cNvPr id="91" name="正方形/長方形 90"/>
          <p:cNvSpPr/>
          <p:nvPr/>
        </p:nvSpPr>
        <p:spPr>
          <a:xfrm>
            <a:off x="4743365" y="1039131"/>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活用</a:t>
            </a:r>
          </a:p>
        </p:txBody>
      </p:sp>
      <p:sp>
        <p:nvSpPr>
          <p:cNvPr id="92" name="正方形/長方形 91"/>
          <p:cNvSpPr/>
          <p:nvPr/>
        </p:nvSpPr>
        <p:spPr>
          <a:xfrm>
            <a:off x="4743364" y="1550718"/>
            <a:ext cx="508976" cy="1406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人材</a:t>
            </a:r>
          </a:p>
        </p:txBody>
      </p:sp>
      <p:sp>
        <p:nvSpPr>
          <p:cNvPr id="94" name="角丸四角形 93"/>
          <p:cNvSpPr/>
          <p:nvPr/>
        </p:nvSpPr>
        <p:spPr>
          <a:xfrm>
            <a:off x="5361484" y="1564369"/>
            <a:ext cx="3779435" cy="171463"/>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○専門職員の確保と継続的配置／所有者の情報共有</a:t>
            </a:r>
            <a:r>
              <a:rPr lang="ja-JP" altLang="en-US" sz="800">
                <a:latin typeface="游明朝" panose="02020400000000000000" pitchFamily="18" charset="-128"/>
                <a:ea typeface="游明朝" panose="02020400000000000000" pitchFamily="18" charset="-128"/>
              </a:rPr>
              <a:t>の場の整備／</a:t>
            </a:r>
            <a:r>
              <a:rPr lang="ja-JP" altLang="en-US" sz="800" dirty="0">
                <a:latin typeface="游明朝" panose="02020400000000000000" pitchFamily="18" charset="-128"/>
                <a:ea typeface="游明朝" panose="02020400000000000000" pitchFamily="18" charset="-128"/>
              </a:rPr>
              <a:t>幅広い担い手確保</a:t>
            </a:r>
            <a:endParaRPr lang="en-US" altLang="ja-JP" sz="800" dirty="0">
              <a:latin typeface="游明朝" panose="02020400000000000000" pitchFamily="18" charset="-128"/>
              <a:ea typeface="游明朝" panose="02020400000000000000" pitchFamily="18" charset="-128"/>
            </a:endParaRPr>
          </a:p>
        </p:txBody>
      </p:sp>
      <p:sp>
        <p:nvSpPr>
          <p:cNvPr id="95" name="正方形/長方形 94"/>
          <p:cNvSpPr/>
          <p:nvPr/>
        </p:nvSpPr>
        <p:spPr>
          <a:xfrm>
            <a:off x="104086" y="224645"/>
            <a:ext cx="913204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大阪府の状況（第１章）</a:t>
            </a:r>
          </a:p>
        </p:txBody>
      </p:sp>
      <p:sp>
        <p:nvSpPr>
          <p:cNvPr id="96" name="正方形/長方形 95"/>
          <p:cNvSpPr/>
          <p:nvPr/>
        </p:nvSpPr>
        <p:spPr>
          <a:xfrm>
            <a:off x="103767" y="2168860"/>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smtClean="0">
                <a:solidFill>
                  <a:schemeClr val="bg1"/>
                </a:solidFill>
                <a:latin typeface="游ゴシック" panose="020B0400000000000000" pitchFamily="50" charset="-128"/>
                <a:ea typeface="游ゴシック" panose="020B0400000000000000" pitchFamily="50" charset="-128"/>
              </a:rPr>
              <a:t>めざすべき</a:t>
            </a:r>
            <a:r>
              <a:rPr lang="ja-JP" altLang="en-US" sz="1000" b="1" dirty="0">
                <a:solidFill>
                  <a:schemeClr val="bg1"/>
                </a:solidFill>
                <a:latin typeface="游ゴシック" panose="020B0400000000000000" pitchFamily="50" charset="-128"/>
                <a:ea typeface="游ゴシック" panose="020B0400000000000000" pitchFamily="50" charset="-128"/>
              </a:rPr>
              <a:t>姿・基本理念・基本方針（第２章・第３章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7" name="正方形/長方形 96"/>
          <p:cNvSpPr/>
          <p:nvPr/>
        </p:nvSpPr>
        <p:spPr>
          <a:xfrm>
            <a:off x="94335" y="4293096"/>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a:t>
            </a:r>
            <a:r>
              <a:rPr lang="ja-JP" altLang="en-US" sz="1000" b="1">
                <a:solidFill>
                  <a:schemeClr val="bg1"/>
                </a:solidFill>
                <a:latin typeface="游ゴシック" panose="020B0400000000000000" pitchFamily="50" charset="-128"/>
                <a:ea typeface="游ゴシック" panose="020B0400000000000000" pitchFamily="50" charset="-128"/>
              </a:rPr>
              <a:t>の</a:t>
            </a:r>
            <a:r>
              <a:rPr lang="ja-JP" altLang="en-US" sz="1000" b="1" smtClean="0">
                <a:solidFill>
                  <a:schemeClr val="bg1"/>
                </a:solidFill>
                <a:latin typeface="游ゴシック" panose="020B0400000000000000" pitchFamily="50" charset="-128"/>
                <a:ea typeface="游ゴシック" panose="020B0400000000000000" pitchFamily="50" charset="-128"/>
              </a:rPr>
              <a:t>保存・活用</a:t>
            </a:r>
            <a:r>
              <a:rPr lang="ja-JP" altLang="en-US" sz="1000" b="1" dirty="0">
                <a:solidFill>
                  <a:schemeClr val="bg1"/>
                </a:solidFill>
                <a:latin typeface="游ゴシック" panose="020B0400000000000000" pitchFamily="50" charset="-128"/>
                <a:ea typeface="游ゴシック" panose="020B0400000000000000" pitchFamily="50" charset="-128"/>
              </a:rPr>
              <a:t>を図るために講ずる措置（第４章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8" name="正方形/長方形 97"/>
          <p:cNvSpPr/>
          <p:nvPr/>
        </p:nvSpPr>
        <p:spPr>
          <a:xfrm>
            <a:off x="148108" y="2612595"/>
            <a:ext cx="914835"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基本理念</a:t>
            </a:r>
          </a:p>
        </p:txBody>
      </p:sp>
      <p:sp>
        <p:nvSpPr>
          <p:cNvPr id="99" name="正方形/長方形 98"/>
          <p:cNvSpPr/>
          <p:nvPr/>
        </p:nvSpPr>
        <p:spPr>
          <a:xfrm>
            <a:off x="1967597" y="2498704"/>
            <a:ext cx="1124503" cy="246221"/>
          </a:xfrm>
          <a:prstGeom prst="rect">
            <a:avLst/>
          </a:prstGeom>
        </p:spPr>
        <p:txBody>
          <a:bodyPr wrap="square">
            <a:spAutoFit/>
          </a:bodyPr>
          <a:lstStyle/>
          <a:p>
            <a:r>
              <a:rPr lang="ja-JP" altLang="en-US" sz="1000" dirty="0" smtClean="0">
                <a:latin typeface="游明朝" panose="02020400000000000000" pitchFamily="18" charset="-128"/>
                <a:ea typeface="游明朝" panose="02020400000000000000" pitchFamily="18" charset="-128"/>
              </a:rPr>
              <a:t>めざすべき</a:t>
            </a:r>
            <a:r>
              <a:rPr lang="ja-JP" altLang="en-US" sz="1000" dirty="0">
                <a:latin typeface="游明朝" panose="02020400000000000000" pitchFamily="18" charset="-128"/>
                <a:ea typeface="游明朝" panose="02020400000000000000" pitchFamily="18" charset="-128"/>
              </a:rPr>
              <a:t>姿</a:t>
            </a:r>
          </a:p>
        </p:txBody>
      </p:sp>
      <p:sp>
        <p:nvSpPr>
          <p:cNvPr id="14" name="正方形/長方形 13"/>
          <p:cNvSpPr/>
          <p:nvPr/>
        </p:nvSpPr>
        <p:spPr>
          <a:xfrm>
            <a:off x="1668065" y="974114"/>
            <a:ext cx="1497887"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大阪・関西万博等を契機とする誘客、都市魅力の向上</a:t>
            </a:r>
          </a:p>
        </p:txBody>
      </p:sp>
      <p:sp>
        <p:nvSpPr>
          <p:cNvPr id="101" name="正方形/長方形 100"/>
          <p:cNvSpPr/>
          <p:nvPr/>
        </p:nvSpPr>
        <p:spPr>
          <a:xfrm>
            <a:off x="292738" y="964034"/>
            <a:ext cx="1359379"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地域力の維持、全員参画社会の実現</a:t>
            </a:r>
            <a:r>
              <a:rPr lang="ja-JP" altLang="en-US" sz="800" dirty="0" smtClean="0">
                <a:latin typeface="游明朝" panose="02020400000000000000" pitchFamily="18" charset="-128"/>
                <a:ea typeface="游明朝" panose="02020400000000000000" pitchFamily="18" charset="-128"/>
              </a:rPr>
              <a:t>をめざす取組</a:t>
            </a:r>
            <a:endParaRPr lang="ja-JP" altLang="en-US" sz="800" dirty="0">
              <a:latin typeface="游明朝" panose="02020400000000000000" pitchFamily="18" charset="-128"/>
              <a:ea typeface="游明朝" panose="02020400000000000000" pitchFamily="18" charset="-128"/>
            </a:endParaRPr>
          </a:p>
        </p:txBody>
      </p:sp>
      <p:sp>
        <p:nvSpPr>
          <p:cNvPr id="102" name="正方形/長方形 101"/>
          <p:cNvSpPr/>
          <p:nvPr/>
        </p:nvSpPr>
        <p:spPr>
          <a:xfrm>
            <a:off x="3061920" y="915108"/>
            <a:ext cx="1536019"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子どもたちの豊かでたくましい人間性のはぐくみ、高度人材の育成</a:t>
            </a:r>
          </a:p>
        </p:txBody>
      </p:sp>
      <p:sp>
        <p:nvSpPr>
          <p:cNvPr id="103" name="正方形/長方形 102"/>
          <p:cNvSpPr/>
          <p:nvPr/>
        </p:nvSpPr>
        <p:spPr>
          <a:xfrm>
            <a:off x="1003868" y="1628801"/>
            <a:ext cx="1413141"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大阪北部地震などを教訓とする防災対策、災害発生時の対応力強化</a:t>
            </a:r>
          </a:p>
        </p:txBody>
      </p:sp>
      <p:sp>
        <p:nvSpPr>
          <p:cNvPr id="104" name="正方形/長方形 103"/>
          <p:cNvSpPr/>
          <p:nvPr/>
        </p:nvSpPr>
        <p:spPr>
          <a:xfrm>
            <a:off x="2455855" y="1592797"/>
            <a:ext cx="1464336" cy="461665"/>
          </a:xfrm>
          <a:prstGeom prst="rect">
            <a:avLst/>
          </a:prstGeom>
        </p:spPr>
        <p:txBody>
          <a:bodyPr wrap="square">
            <a:spAutoFit/>
          </a:bodyPr>
          <a:lstStyle/>
          <a:p>
            <a:r>
              <a:rPr lang="en-US" altLang="ja-JP" sz="800" dirty="0">
                <a:latin typeface="游明朝" panose="02020400000000000000" pitchFamily="18" charset="-128"/>
                <a:ea typeface="游明朝" panose="02020400000000000000" pitchFamily="18" charset="-128"/>
              </a:rPr>
              <a:t>SDGs</a:t>
            </a:r>
            <a:r>
              <a:rPr lang="ja-JP" altLang="en-US" sz="800" dirty="0">
                <a:latin typeface="游明朝" panose="02020400000000000000" pitchFamily="18" charset="-128"/>
                <a:ea typeface="游明朝" panose="02020400000000000000" pitchFamily="18" charset="-128"/>
              </a:rPr>
              <a:t>先進都市</a:t>
            </a:r>
            <a:r>
              <a:rPr lang="ja-JP" altLang="en-US" sz="800" dirty="0" smtClean="0">
                <a:latin typeface="游明朝" panose="02020400000000000000" pitchFamily="18" charset="-128"/>
                <a:ea typeface="游明朝" panose="02020400000000000000" pitchFamily="18" charset="-128"/>
              </a:rPr>
              <a:t>をめざす取組</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ターゲット</a:t>
            </a:r>
            <a:r>
              <a:rPr lang="en-US" altLang="ja-JP" sz="800" dirty="0">
                <a:latin typeface="游明朝" panose="02020400000000000000" pitchFamily="18" charset="-128"/>
                <a:ea typeface="游明朝" panose="02020400000000000000" pitchFamily="18" charset="-128"/>
              </a:rPr>
              <a:t>11.4</a:t>
            </a:r>
            <a:r>
              <a:rPr lang="ja-JP" altLang="en-US" sz="800" dirty="0">
                <a:latin typeface="游明朝" panose="02020400000000000000" pitchFamily="18" charset="-128"/>
                <a:ea typeface="游明朝" panose="02020400000000000000" pitchFamily="18" charset="-128"/>
              </a:rPr>
              <a:t>　文化遺産保全の取組</a:t>
            </a:r>
          </a:p>
        </p:txBody>
      </p:sp>
      <p:sp>
        <p:nvSpPr>
          <p:cNvPr id="105" name="正方形/長方形 104"/>
          <p:cNvSpPr/>
          <p:nvPr/>
        </p:nvSpPr>
        <p:spPr>
          <a:xfrm>
            <a:off x="103767" y="4545125"/>
            <a:ext cx="2735986"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文化財の保存・活用における役割</a:t>
            </a:r>
          </a:p>
        </p:txBody>
      </p:sp>
      <p:sp>
        <p:nvSpPr>
          <p:cNvPr id="106" name="正方形/長方形 105"/>
          <p:cNvSpPr/>
          <p:nvPr/>
        </p:nvSpPr>
        <p:spPr>
          <a:xfrm>
            <a:off x="4660357" y="4545125"/>
            <a:ext cx="1338934"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府が取り組む事項</a:t>
            </a:r>
          </a:p>
        </p:txBody>
      </p:sp>
      <p:sp>
        <p:nvSpPr>
          <p:cNvPr id="43" name="正方形/長方形 42"/>
          <p:cNvSpPr/>
          <p:nvPr/>
        </p:nvSpPr>
        <p:spPr>
          <a:xfrm>
            <a:off x="6214777" y="3807470"/>
            <a:ext cx="3194996"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３－２　文化財の保存・活用を支える人材をつくる</a:t>
            </a:r>
          </a:p>
        </p:txBody>
      </p:sp>
      <p:sp>
        <p:nvSpPr>
          <p:cNvPr id="46" name="角丸四角形 45"/>
          <p:cNvSpPr/>
          <p:nvPr/>
        </p:nvSpPr>
        <p:spPr>
          <a:xfrm>
            <a:off x="145721" y="4761536"/>
            <a:ext cx="4495778" cy="196999"/>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国</a:t>
            </a:r>
            <a:r>
              <a:rPr kumimoji="0" lang="ja-JP" altLang="en-US" sz="800" kern="0" dirty="0">
                <a:solidFill>
                  <a:prstClr val="black"/>
                </a:solidFill>
                <a:latin typeface="游明朝" panose="02020400000000000000" pitchFamily="18" charset="-128"/>
                <a:ea typeface="游明朝" panose="02020400000000000000" pitchFamily="18" charset="-128"/>
              </a:rPr>
              <a:t>　　わが国にとって重要な文化財の指定等／府・市町村・所有者等に対する指導／経費の補助</a:t>
            </a:r>
          </a:p>
        </p:txBody>
      </p:sp>
      <p:sp>
        <p:nvSpPr>
          <p:cNvPr id="47" name="角丸四角形 46"/>
          <p:cNvSpPr/>
          <p:nvPr/>
        </p:nvSpPr>
        <p:spPr>
          <a:xfrm>
            <a:off x="140099" y="6132287"/>
            <a:ext cx="4495778" cy="256176"/>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所有者等　</a:t>
            </a:r>
            <a:r>
              <a:rPr kumimoji="0" lang="ja-JP" altLang="en-US" sz="800" kern="0" dirty="0">
                <a:solidFill>
                  <a:prstClr val="black"/>
                </a:solidFill>
                <a:latin typeface="游明朝" panose="02020400000000000000" pitchFamily="18" charset="-128"/>
                <a:ea typeface="游明朝" panose="02020400000000000000" pitchFamily="18" charset="-128"/>
              </a:rPr>
              <a:t>国・府・市町村の支援を得ながら自ら行う文化財の維持管理、保存修理、公開等　　</a:t>
            </a:r>
          </a:p>
        </p:txBody>
      </p:sp>
      <p:sp>
        <p:nvSpPr>
          <p:cNvPr id="53" name="正方形/長方形 52"/>
          <p:cNvSpPr/>
          <p:nvPr/>
        </p:nvSpPr>
        <p:spPr>
          <a:xfrm>
            <a:off x="122187" y="6491579"/>
            <a:ext cx="4531602"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防災・防犯および災害発生時の対応（第５章）</a:t>
            </a:r>
          </a:p>
        </p:txBody>
      </p:sp>
      <p:sp>
        <p:nvSpPr>
          <p:cNvPr id="55" name="正方形/長方形 54"/>
          <p:cNvSpPr/>
          <p:nvPr/>
        </p:nvSpPr>
        <p:spPr>
          <a:xfrm>
            <a:off x="4743365" y="1754827"/>
            <a:ext cx="508975" cy="1231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800" b="1" dirty="0">
                <a:latin typeface="游ゴシック" panose="020B0400000000000000" pitchFamily="50" charset="-128"/>
                <a:ea typeface="游ゴシック" panose="020B0400000000000000" pitchFamily="50" charset="-128"/>
              </a:rPr>
              <a:t>条例・計画</a:t>
            </a:r>
          </a:p>
        </p:txBody>
      </p:sp>
      <p:sp>
        <p:nvSpPr>
          <p:cNvPr id="56" name="正方形/長方形 55"/>
          <p:cNvSpPr/>
          <p:nvPr/>
        </p:nvSpPr>
        <p:spPr>
          <a:xfrm>
            <a:off x="4746327" y="1929576"/>
            <a:ext cx="506013"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経費負担</a:t>
            </a:r>
          </a:p>
        </p:txBody>
      </p:sp>
      <p:sp>
        <p:nvSpPr>
          <p:cNvPr id="59" name="角丸四角形 58"/>
          <p:cNvSpPr/>
          <p:nvPr/>
        </p:nvSpPr>
        <p:spPr>
          <a:xfrm>
            <a:off x="5366088" y="1746811"/>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○条例未制定自治体への対応／各種計画の策定による施策の実施</a:t>
            </a:r>
            <a:endParaRPr lang="en-US" altLang="ja-JP" sz="800" dirty="0">
              <a:latin typeface="游明朝" panose="02020400000000000000" pitchFamily="18" charset="-128"/>
              <a:ea typeface="游明朝" panose="02020400000000000000" pitchFamily="18" charset="-128"/>
            </a:endParaRPr>
          </a:p>
        </p:txBody>
      </p:sp>
      <p:sp>
        <p:nvSpPr>
          <p:cNvPr id="64" name="角丸四角形 63"/>
          <p:cNvSpPr/>
          <p:nvPr/>
        </p:nvSpPr>
        <p:spPr>
          <a:xfrm>
            <a:off x="5369820" y="1936237"/>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〇経費負担のあり方を含めた、持続可能な保存・活用の仕組みづくり</a:t>
            </a:r>
            <a:endParaRPr lang="en-US" altLang="ja-JP" sz="800" dirty="0">
              <a:latin typeface="游明朝" panose="02020400000000000000" pitchFamily="18" charset="-128"/>
              <a:ea typeface="游明朝" panose="02020400000000000000" pitchFamily="18" charset="-128"/>
            </a:endParaRPr>
          </a:p>
        </p:txBody>
      </p:sp>
      <p:sp>
        <p:nvSpPr>
          <p:cNvPr id="54" name="正方形/長方形 53"/>
          <p:cNvSpPr/>
          <p:nvPr/>
        </p:nvSpPr>
        <p:spPr>
          <a:xfrm>
            <a:off x="4694737" y="6491578"/>
            <a:ext cx="454107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文化財の保存・活用の推進体制（第６章）</a:t>
            </a:r>
          </a:p>
        </p:txBody>
      </p:sp>
    </p:spTree>
    <p:extLst>
      <p:ext uri="{BB962C8B-B14F-4D97-AF65-F5344CB8AC3E}">
        <p14:creationId xmlns:p14="http://schemas.microsoft.com/office/powerpoint/2010/main" val="678890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341</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游明朝</vt:lpstr>
      <vt:lpstr>Arial</vt:lpstr>
      <vt:lpstr>Calibri</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S.Okada</dc:creator>
  <cp:lastModifiedBy>岡田　賢</cp:lastModifiedBy>
  <cp:revision>115</cp:revision>
  <cp:lastPrinted>2020-01-23T01:05:43Z</cp:lastPrinted>
  <dcterms:created xsi:type="dcterms:W3CDTF">2019-08-26T16:55:07Z</dcterms:created>
  <dcterms:modified xsi:type="dcterms:W3CDTF">2020-03-19T01:48:18Z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