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theme/themeOverride3.xml" ContentType="application/vnd.openxmlformats-officedocument.themeOverride+xml"/>
  <Override PartName="/ppt/charts/chart6.xml" ContentType="application/vnd.openxmlformats-officedocument.drawingml.chart+xml"/>
  <Override PartName="/ppt/theme/themeOverride4.xml" ContentType="application/vnd.openxmlformats-officedocument.themeOverride+xml"/>
  <Override PartName="/ppt/notesSlides/notesSlide7.xml" ContentType="application/vnd.openxmlformats-officedocument.presentationml.notesSlide+xml"/>
  <Override PartName="/ppt/charts/chart7.xml" ContentType="application/vnd.openxmlformats-officedocument.drawingml.chart+xml"/>
  <Override PartName="/ppt/charts/style2.xml" ContentType="application/vnd.ms-office.chartstyle+xml"/>
  <Override PartName="/ppt/charts/colors2.xml" ContentType="application/vnd.ms-office.chartcolorstyle+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9.xml" ContentType="application/vnd.openxmlformats-officedocument.drawingml.chart+xml"/>
  <Override PartName="/ppt/theme/themeOverride5.xml" ContentType="application/vnd.openxmlformats-officedocument.themeOverride+xml"/>
  <Override PartName="/ppt/charts/chart10.xml" ContentType="application/vnd.openxmlformats-officedocument.drawingml.chart+xml"/>
  <Override PartName="/ppt/theme/themeOverride6.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1.xml" ContentType="application/vnd.openxmlformats-officedocument.drawingml.chart+xml"/>
  <Override PartName="/ppt/theme/themeOverride7.xml" ContentType="application/vnd.openxmlformats-officedocument.themeOverride+xml"/>
  <Override PartName="/ppt/charts/chart12.xml" ContentType="application/vnd.openxmlformats-officedocument.drawingml.chart+xml"/>
  <Override PartName="/ppt/theme/themeOverride8.xml" ContentType="application/vnd.openxmlformats-officedocument.themeOverride+xml"/>
  <Override PartName="/ppt/notesSlides/notesSlide11.xml" ContentType="application/vnd.openxmlformats-officedocument.presentationml.notesSlide+xml"/>
  <Override PartName="/ppt/charts/chart13.xml" ContentType="application/vnd.openxmlformats-officedocument.drawingml.chart+xml"/>
  <Override PartName="/ppt/theme/themeOverride9.xml" ContentType="application/vnd.openxmlformats-officedocument.themeOverride+xml"/>
  <Override PartName="/ppt/charts/chart14.xml" ContentType="application/vnd.openxmlformats-officedocument.drawingml.chart+xml"/>
  <Override PartName="/ppt/theme/themeOverride10.xml" ContentType="application/vnd.openxmlformats-officedocument.themeOverride+xml"/>
  <Override PartName="/ppt/drawings/drawing2.xml" ContentType="application/vnd.openxmlformats-officedocument.drawingml.chartshapes+xml"/>
  <Override PartName="/ppt/notesSlides/notesSlide12.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notesSlides/notesSlide13.xml" ContentType="application/vnd.openxmlformats-officedocument.presentationml.notesSlide+xml"/>
  <Override PartName="/ppt/charts/chart17.xml" ContentType="application/vnd.openxmlformats-officedocument.drawingml.chart+xml"/>
  <Override PartName="/ppt/theme/themeOverride11.xml" ContentType="application/vnd.openxmlformats-officedocument.themeOverride+xml"/>
  <Override PartName="/ppt/charts/chart18.xml" ContentType="application/vnd.openxmlformats-officedocument.drawingml.chart+xml"/>
  <Override PartName="/ppt/theme/themeOverride12.xml" ContentType="application/vnd.openxmlformats-officedocument.themeOverr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Lst>
  <p:notesMasterIdLst>
    <p:notesMasterId r:id="rId34"/>
  </p:notesMasterIdLst>
  <p:handoutMasterIdLst>
    <p:handoutMasterId r:id="rId35"/>
  </p:handoutMasterIdLst>
  <p:sldIdLst>
    <p:sldId id="390" r:id="rId2"/>
    <p:sldId id="396" r:id="rId3"/>
    <p:sldId id="397" r:id="rId4"/>
    <p:sldId id="398" r:id="rId5"/>
    <p:sldId id="399" r:id="rId6"/>
    <p:sldId id="400" r:id="rId7"/>
    <p:sldId id="391" r:id="rId8"/>
    <p:sldId id="438" r:id="rId9"/>
    <p:sldId id="439" r:id="rId10"/>
    <p:sldId id="440" r:id="rId11"/>
    <p:sldId id="441" r:id="rId12"/>
    <p:sldId id="392" r:id="rId13"/>
    <p:sldId id="435" r:id="rId14"/>
    <p:sldId id="436" r:id="rId15"/>
    <p:sldId id="437" r:id="rId16"/>
    <p:sldId id="413" r:id="rId17"/>
    <p:sldId id="393" r:id="rId18"/>
    <p:sldId id="426" r:id="rId19"/>
    <p:sldId id="427" r:id="rId20"/>
    <p:sldId id="428" r:id="rId21"/>
    <p:sldId id="429" r:id="rId22"/>
    <p:sldId id="430" r:id="rId23"/>
    <p:sldId id="431" r:id="rId24"/>
    <p:sldId id="432" r:id="rId25"/>
    <p:sldId id="433" r:id="rId26"/>
    <p:sldId id="434" r:id="rId27"/>
    <p:sldId id="394" r:id="rId28"/>
    <p:sldId id="414" r:id="rId29"/>
    <p:sldId id="415" r:id="rId30"/>
    <p:sldId id="416" r:id="rId31"/>
    <p:sldId id="417" r:id="rId32"/>
    <p:sldId id="395" r:id="rId33"/>
  </p:sldIdLst>
  <p:sldSz cx="9144000" cy="6858000" type="screen4x3"/>
  <p:notesSz cx="9777413" cy="6646863"/>
  <p:defaultTextStyle>
    <a:defPPr>
      <a:defRPr lang="ja-JP"/>
    </a:defPPr>
    <a:lvl1pPr algn="l" rtl="0" fontAlgn="base">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Verdana" panose="020B060403050404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Verdana" panose="020B060403050404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Verdana" panose="020B060403050404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Verdana" panose="020B060403050404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DF4FF"/>
    <a:srgbClr val="FF6600"/>
    <a:srgbClr val="FF0066"/>
    <a:srgbClr val="000080"/>
    <a:srgbClr val="006666"/>
    <a:srgbClr val="006699"/>
    <a:srgbClr val="0000FF"/>
    <a:srgbClr val="33CC33"/>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50" autoAdjust="0"/>
    <p:restoredTop sz="81651" autoAdjust="0"/>
  </p:normalViewPr>
  <p:slideViewPr>
    <p:cSldViewPr>
      <p:cViewPr varScale="1">
        <p:scale>
          <a:sx n="74" d="100"/>
          <a:sy n="74" d="100"/>
        </p:scale>
        <p:origin x="1338"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216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oleObject" Target="file:///\\10000ws810260\share$\040_&#25351;&#23450;&#31649;&#29702;&#38306;&#20418;\&#9733;&#25351;&#23450;&#31649;&#29702;&#32773;&#35413;&#20385;\R2&#35413;&#20385;\20201214%20&#25351;&#23450;&#31649;&#29702;&#32773;&#35413;&#20385;&#65288;&#24403;&#21021;&#25552;&#20986;&#65289;\&#31637;&#38754;&#20844;&#22290;&#35413;&#20385;\&#65288;&#31637;&#38754;&#20844;&#22290;&#65289;105_&#21033;&#29992;&#32773;&#28288;&#36275;&#24230;&#35519;&#26619;_&#12450;&#12531;&#12465;&#12540;&#12488;&#38598;&#35336;&#32080;&#26524;(R2).xls"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______5.xlsx"/><Relationship Id="rId1" Type="http://schemas.openxmlformats.org/officeDocument/2006/relationships/themeOverride" Target="../theme/themeOverride6.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______6.xlsx"/><Relationship Id="rId1" Type="http://schemas.openxmlformats.org/officeDocument/2006/relationships/themeOverride" Target="../theme/themeOverride7.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______7.xlsx"/><Relationship Id="rId1" Type="http://schemas.openxmlformats.org/officeDocument/2006/relationships/themeOverride" Target="../theme/themeOverride8.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______8.xlsx"/><Relationship Id="rId1" Type="http://schemas.openxmlformats.org/officeDocument/2006/relationships/themeOverride" Target="../theme/themeOverride9.xml"/></Relationships>
</file>

<file path=ppt/charts/_rels/chart14.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______9.xlsx"/><Relationship Id="rId1" Type="http://schemas.openxmlformats.org/officeDocument/2006/relationships/themeOverride" Target="../theme/themeOverride10.xml"/></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______10.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______11.xlsx"/></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______12.xlsx"/><Relationship Id="rId1" Type="http://schemas.openxmlformats.org/officeDocument/2006/relationships/themeOverride" Target="../theme/themeOverride11.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______13.xlsx"/><Relationship Id="rId1" Type="http://schemas.openxmlformats.org/officeDocument/2006/relationships/themeOverride" Target="../theme/themeOverride12.xml"/></Relationships>
</file>

<file path=ppt/charts/_rels/chart2.xml.rels><?xml version="1.0" encoding="UTF-8" standalone="yes"?>
<Relationships xmlns="http://schemas.openxmlformats.org/package/2006/relationships"><Relationship Id="rId2" Type="http://schemas.openxmlformats.org/officeDocument/2006/relationships/oleObject" Target="file:///\\10000ws810260\share$\040_&#25351;&#23450;&#31649;&#29702;&#38306;&#20418;\&#9733;&#25351;&#23450;&#31649;&#29702;&#32773;&#35413;&#20385;\R2&#35413;&#20385;\20201214%20&#25351;&#23450;&#31649;&#29702;&#32773;&#35413;&#20385;&#65288;&#24403;&#21021;&#25552;&#20986;&#65289;\&#31637;&#38754;&#20844;&#22290;&#35413;&#20385;\&#65288;&#31637;&#38754;&#20844;&#22290;&#65289;105_&#21033;&#29992;&#32773;&#28288;&#36275;&#24230;&#35519;&#26619;_&#12450;&#12531;&#12465;&#12540;&#12488;&#38598;&#35336;&#32080;&#26524;(R2).xls"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______.xlsx"/></Relationships>
</file>

<file path=ppt/charts/_rels/chart4.xml.rels><?xml version="1.0" encoding="UTF-8" standalone="yes"?>
<Relationships xmlns="http://schemas.openxmlformats.org/package/2006/relationships"><Relationship Id="rId3" Type="http://schemas.openxmlformats.org/officeDocument/2006/relationships/oleObject" Target="Microsoft%20PowerPoint%20&#20869;&#12398;&#12464;&#12521;&#12501;" TargetMode="External"/><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______1.xlsx"/><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2" Type="http://schemas.openxmlformats.org/officeDocument/2006/relationships/oleObject" Target="file:///\\10000ws810345\f\H31(2019&#65289;\15_&#25351;&#23450;&#31649;&#29702;&#32773;&#38306;&#20418;\&#9733;&#35413;&#20385;&#22996;&#21729;&#20250;&#29992;&#36039;&#26009;\&#25351;&#23450;&#31649;&#25552;&#20986;&#20998;\&#28145;&#21271;&#32209;&#22320;\105_&#21033;&#29992;&#32773;&#28288;&#36275;&#24230;&#35519;&#26619;_&#12450;&#12531;&#12465;&#12540;&#12488;&#38598;&#35336;&#32080;&#26524;(&#28145;&#21271;&#32209;&#22320;&#65289;.xls" TargetMode="External"/><Relationship Id="rId1" Type="http://schemas.openxmlformats.org/officeDocument/2006/relationships/themeOverride" Target="../theme/themeOverride4.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2.xml"/><Relationship Id="rId1" Type="http://schemas.microsoft.com/office/2011/relationships/chartStyle" Target="style2.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3.xml"/><Relationship Id="rId1" Type="http://schemas.microsoft.com/office/2011/relationships/chartStyle" Target="style3.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______4.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invertIfNegative val="0"/>
          <c:dPt>
            <c:idx val="0"/>
            <c:invertIfNegative val="0"/>
            <c:bubble3D val="0"/>
            <c:extLst>
              <c:ext xmlns:c16="http://schemas.microsoft.com/office/drawing/2014/chart" uri="{C3380CC4-5D6E-409C-BE32-E72D297353CC}">
                <c16:uniqueId val="{00000000-34AE-47D3-BFDE-EEB34DEA7F84}"/>
              </c:ext>
            </c:extLst>
          </c:dPt>
          <c:dPt>
            <c:idx val="1"/>
            <c:invertIfNegative val="0"/>
            <c:bubble3D val="0"/>
            <c:extLst>
              <c:ext xmlns:c16="http://schemas.microsoft.com/office/drawing/2014/chart" uri="{C3380CC4-5D6E-409C-BE32-E72D297353CC}">
                <c16:uniqueId val="{00000001-34AE-47D3-BFDE-EEB34DEA7F84}"/>
              </c:ext>
            </c:extLst>
          </c:dPt>
          <c:dPt>
            <c:idx val="2"/>
            <c:invertIfNegative val="0"/>
            <c:bubble3D val="0"/>
            <c:extLst>
              <c:ext xmlns:c16="http://schemas.microsoft.com/office/drawing/2014/chart" uri="{C3380CC4-5D6E-409C-BE32-E72D297353CC}">
                <c16:uniqueId val="{00000002-34AE-47D3-BFDE-EEB34DEA7F84}"/>
              </c:ext>
            </c:extLst>
          </c:dPt>
          <c:dPt>
            <c:idx val="3"/>
            <c:invertIfNegative val="0"/>
            <c:bubble3D val="0"/>
            <c:extLst>
              <c:ext xmlns:c16="http://schemas.microsoft.com/office/drawing/2014/chart" uri="{C3380CC4-5D6E-409C-BE32-E72D297353CC}">
                <c16:uniqueId val="{00000003-34AE-47D3-BFDE-EEB34DEA7F84}"/>
              </c:ext>
            </c:extLst>
          </c:dPt>
          <c:dPt>
            <c:idx val="4"/>
            <c:invertIfNegative val="0"/>
            <c:bubble3D val="0"/>
            <c:extLst>
              <c:ext xmlns:c16="http://schemas.microsoft.com/office/drawing/2014/chart" uri="{C3380CC4-5D6E-409C-BE32-E72D297353CC}">
                <c16:uniqueId val="{00000004-34AE-47D3-BFDE-EEB34DEA7F84}"/>
              </c:ext>
            </c:extLst>
          </c:dPt>
          <c:dPt>
            <c:idx val="5"/>
            <c:invertIfNegative val="0"/>
            <c:bubble3D val="0"/>
            <c:extLst>
              <c:ext xmlns:c16="http://schemas.microsoft.com/office/drawing/2014/chart" uri="{C3380CC4-5D6E-409C-BE32-E72D297353CC}">
                <c16:uniqueId val="{00000005-34AE-47D3-BFDE-EEB34DEA7F84}"/>
              </c:ext>
            </c:extLst>
          </c:dPt>
          <c:dPt>
            <c:idx val="6"/>
            <c:invertIfNegative val="0"/>
            <c:bubble3D val="0"/>
            <c:extLst>
              <c:ext xmlns:c16="http://schemas.microsoft.com/office/drawing/2014/chart" uri="{C3380CC4-5D6E-409C-BE32-E72D297353CC}">
                <c16:uniqueId val="{00000006-34AE-47D3-BFDE-EEB34DEA7F84}"/>
              </c:ext>
            </c:extLst>
          </c:dPt>
          <c:dLbls>
            <c:dLbl>
              <c:idx val="0"/>
              <c:layout>
                <c:manualLayout>
                  <c:x val="1.1571906867310796E-3"/>
                  <c:y val="2.3249780285581494E-2"/>
                </c:manualLayout>
              </c:layout>
              <c:numFmt formatCode="0.0%" sourceLinked="0"/>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34AE-47D3-BFDE-EEB34DEA7F84}"/>
                </c:ext>
              </c:extLst>
            </c:dLbl>
            <c:dLbl>
              <c:idx val="1"/>
              <c:layout>
                <c:manualLayout>
                  <c:x val="-1.9095379124086779E-3"/>
                  <c:y val="2.211491128520263E-2"/>
                </c:manualLayout>
              </c:layout>
              <c:numFmt formatCode="0.0%" sourceLinked="0"/>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34AE-47D3-BFDE-EEB34DEA7F84}"/>
                </c:ext>
              </c:extLst>
            </c:dLbl>
            <c:dLbl>
              <c:idx val="2"/>
              <c:layout>
                <c:manualLayout>
                  <c:x val="-8.4518292465842544E-4"/>
                  <c:y val="2.0634469949167147E-2"/>
                </c:manualLayout>
              </c:layout>
              <c:numFmt formatCode="0.0%" sourceLinked="0"/>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34AE-47D3-BFDE-EEB34DEA7F84}"/>
                </c:ext>
              </c:extLst>
            </c:dLbl>
            <c:dLbl>
              <c:idx val="3"/>
              <c:layout>
                <c:manualLayout>
                  <c:x val="-2.7803451702700186E-3"/>
                  <c:y val="2.1689442797361881E-2"/>
                </c:manualLayout>
              </c:layout>
              <c:numFmt formatCode="0.0%" sourceLinked="0"/>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34AE-47D3-BFDE-EEB34DEA7F84}"/>
                </c:ext>
              </c:extLst>
            </c:dLbl>
            <c:dLbl>
              <c:idx val="4"/>
              <c:layout>
                <c:manualLayout>
                  <c:x val="-5.2048901729525995E-3"/>
                  <c:y val="1.479260075720934E-2"/>
                </c:manualLayout>
              </c:layout>
              <c:numFmt formatCode="0.0%" sourceLinked="0"/>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34AE-47D3-BFDE-EEB34DEA7F84}"/>
                </c:ext>
              </c:extLst>
            </c:dLbl>
            <c:dLbl>
              <c:idx val="5"/>
              <c:layout>
                <c:manualLayout>
                  <c:x val="-1.1891160854756344E-3"/>
                  <c:y val="2.2728092775755555E-2"/>
                </c:manualLayout>
              </c:layout>
              <c:numFmt formatCode="0.0%" sourceLinked="0"/>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34AE-47D3-BFDE-EEB34DEA7F84}"/>
                </c:ext>
              </c:extLst>
            </c:dLbl>
            <c:dLbl>
              <c:idx val="6"/>
              <c:layout>
                <c:manualLayout>
                  <c:x val="1.4379031566132991E-3"/>
                  <c:y val="1.0701144576812418E-2"/>
                </c:manualLayout>
              </c:layout>
              <c:numFmt formatCode="0.0%" sourceLinked="0"/>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34AE-47D3-BFDE-EEB34DEA7F84}"/>
                </c:ext>
              </c:extLst>
            </c:dLbl>
            <c:dLbl>
              <c:idx val="7"/>
              <c:layout>
                <c:manualLayout>
                  <c:x val="0"/>
                  <c:y val="1.045751633986928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34AE-47D3-BFDE-EEB34DEA7F84}"/>
                </c:ext>
              </c:extLst>
            </c:dLbl>
            <c:dLbl>
              <c:idx val="8"/>
              <c:layout>
                <c:manualLayout>
                  <c:x val="-3.8249568193230296E-3"/>
                  <c:y val="-5.2658123616900832E-4"/>
                </c:manualLayout>
              </c:layout>
              <c:numFmt formatCode="0.0%" sourceLinked="0"/>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34AE-47D3-BFDE-EEB34DEA7F84}"/>
                </c:ext>
              </c:extLst>
            </c:dLbl>
            <c:dLbl>
              <c:idx val="9"/>
              <c:layout>
                <c:manualLayout>
                  <c:x val="2.4988415365883705E-2"/>
                  <c:y val="1.2389506110022719E-3"/>
                </c:manualLayout>
              </c:layout>
              <c:numFmt formatCode="0.0%" sourceLinked="0"/>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34AE-47D3-BFDE-EEB34DEA7F84}"/>
                </c:ext>
              </c:extLst>
            </c:dLbl>
            <c:numFmt formatCode="0.0%" sourceLinked="0"/>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'Q４・Ｑ５　まとめ３'!$B$3:$K$3</c:f>
              <c:strCache>
                <c:ptCount val="10"/>
                <c:pt idx="0">
                  <c:v>1. コンビニ</c:v>
                </c:pt>
                <c:pt idx="1">
                  <c:v>2. スーパー（食料品）</c:v>
                </c:pt>
                <c:pt idx="2">
                  <c:v>3. カフェ</c:v>
                </c:pt>
                <c:pt idx="3">
                  <c:v>4. レストラン</c:v>
                </c:pt>
                <c:pt idx="4">
                  <c:v>5. ランニングステーション</c:v>
                </c:pt>
                <c:pt idx="5">
                  <c:v>6.フィットネス</c:v>
                </c:pt>
                <c:pt idx="6">
                  <c:v>７.温浴施設</c:v>
                </c:pt>
                <c:pt idx="7">
                  <c:v>８.有料バーベキュー施設</c:v>
                </c:pt>
                <c:pt idx="8">
                  <c:v>9.特にない</c:v>
                </c:pt>
                <c:pt idx="9">
                  <c:v>10.その他</c:v>
                </c:pt>
              </c:strCache>
            </c:strRef>
          </c:cat>
          <c:val>
            <c:numRef>
              <c:f>'Q４・Ｑ５　まとめ３'!$B$5:$K$5</c:f>
              <c:numCache>
                <c:formatCode>0.0%</c:formatCode>
                <c:ptCount val="10"/>
                <c:pt idx="0">
                  <c:v>0.14314516129032259</c:v>
                </c:pt>
                <c:pt idx="1">
                  <c:v>1.2096774193548387E-2</c:v>
                </c:pt>
                <c:pt idx="2">
                  <c:v>0.21370967741935484</c:v>
                </c:pt>
                <c:pt idx="3">
                  <c:v>8.4677419354838704E-2</c:v>
                </c:pt>
                <c:pt idx="4">
                  <c:v>2.4193548387096774E-2</c:v>
                </c:pt>
                <c:pt idx="5">
                  <c:v>6.0483870967741934E-3</c:v>
                </c:pt>
                <c:pt idx="6">
                  <c:v>8.4677419354838704E-2</c:v>
                </c:pt>
                <c:pt idx="7">
                  <c:v>7.8629032258064516E-2</c:v>
                </c:pt>
                <c:pt idx="8">
                  <c:v>0.3125</c:v>
                </c:pt>
                <c:pt idx="9">
                  <c:v>4.0322580645161289E-2</c:v>
                </c:pt>
              </c:numCache>
            </c:numRef>
          </c:val>
          <c:extLst>
            <c:ext xmlns:c16="http://schemas.microsoft.com/office/drawing/2014/chart" uri="{C3380CC4-5D6E-409C-BE32-E72D297353CC}">
              <c16:uniqueId val="{0000000A-34AE-47D3-BFDE-EEB34DEA7F84}"/>
            </c:ext>
          </c:extLst>
        </c:ser>
        <c:dLbls>
          <c:showLegendKey val="0"/>
          <c:showVal val="0"/>
          <c:showCatName val="0"/>
          <c:showSerName val="0"/>
          <c:showPercent val="0"/>
          <c:showBubbleSize val="0"/>
        </c:dLbls>
        <c:gapWidth val="100"/>
        <c:axId val="810669056"/>
        <c:axId val="1"/>
      </c:barChart>
      <c:catAx>
        <c:axId val="810669056"/>
        <c:scaling>
          <c:orientation val="minMax"/>
        </c:scaling>
        <c:delete val="0"/>
        <c:axPos val="b"/>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0%" sourceLinked="0"/>
        <c:majorTickMark val="out"/>
        <c:minorTickMark val="none"/>
        <c:tickLblPos val="nextTo"/>
        <c:crossAx val="810669056"/>
        <c:crosses val="autoZero"/>
        <c:crossBetween val="between"/>
      </c:valAx>
      <c:spPr>
        <a:noFill/>
        <a:ln w="25400">
          <a:noFill/>
        </a:ln>
      </c:spPr>
    </c:plotArea>
    <c:plotVisOnly val="1"/>
    <c:dispBlanksAs val="gap"/>
    <c:showDLblsOverMax val="0"/>
  </c:chart>
  <c:spPr>
    <a:ln>
      <a:noFill/>
    </a:ln>
  </c:spPr>
  <c:txPr>
    <a:bodyPr/>
    <a:lstStyle/>
    <a:p>
      <a:pPr>
        <a:defRPr sz="1100"/>
      </a:pPr>
      <a:endParaRPr lang="ja-JP"/>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100" u="sng"/>
            </a:pPr>
            <a:r>
              <a:rPr lang="ja-JP" altLang="en-US" sz="1100" b="0" u="sng" dirty="0" smtClean="0">
                <a:latin typeface="Meiryo UI" panose="020B0604030504040204" pitchFamily="50" charset="-128"/>
                <a:ea typeface="Meiryo UI" panose="020B0604030504040204" pitchFamily="50" charset="-128"/>
                <a:cs typeface="Meiryo UI" panose="020B0604030504040204" pitchFamily="50" charset="-128"/>
              </a:rPr>
              <a:t>〇公園の利用</a:t>
            </a:r>
            <a:r>
              <a:rPr lang="ja-JP" altLang="en-US" sz="1100" b="0" u="sng" dirty="0">
                <a:latin typeface="Meiryo UI" panose="020B0604030504040204" pitchFamily="50" charset="-128"/>
                <a:ea typeface="Meiryo UI" panose="020B0604030504040204" pitchFamily="50" charset="-128"/>
                <a:cs typeface="Meiryo UI" panose="020B0604030504040204" pitchFamily="50" charset="-128"/>
              </a:rPr>
              <a:t>目的</a:t>
            </a:r>
          </a:p>
        </c:rich>
      </c:tx>
      <c:layout>
        <c:manualLayout>
          <c:xMode val="edge"/>
          <c:yMode val="edge"/>
          <c:x val="0.14851029249414241"/>
          <c:y val="3.9647369020596075E-2"/>
        </c:manualLayout>
      </c:layout>
      <c:overlay val="0"/>
    </c:title>
    <c:autoTitleDeleted val="0"/>
    <c:plotArea>
      <c:layout>
        <c:manualLayout>
          <c:layoutTarget val="inner"/>
          <c:xMode val="edge"/>
          <c:yMode val="edge"/>
          <c:x val="0.12110507057243788"/>
          <c:y val="0.1327976858371121"/>
          <c:w val="0.40343677791045324"/>
          <c:h val="0.66909289565845254"/>
        </c:manualLayout>
      </c:layout>
      <c:pieChart>
        <c:varyColors val="1"/>
        <c:ser>
          <c:idx val="0"/>
          <c:order val="0"/>
          <c:dPt>
            <c:idx val="0"/>
            <c:bubble3D val="0"/>
            <c:extLst>
              <c:ext xmlns:c16="http://schemas.microsoft.com/office/drawing/2014/chart" uri="{C3380CC4-5D6E-409C-BE32-E72D297353CC}">
                <c16:uniqueId val="{00000000-FC3C-41E7-896D-9B2E94F8A2B4}"/>
              </c:ext>
            </c:extLst>
          </c:dPt>
          <c:dPt>
            <c:idx val="1"/>
            <c:bubble3D val="0"/>
            <c:extLst>
              <c:ext xmlns:c16="http://schemas.microsoft.com/office/drawing/2014/chart" uri="{C3380CC4-5D6E-409C-BE32-E72D297353CC}">
                <c16:uniqueId val="{00000001-FC3C-41E7-896D-9B2E94F8A2B4}"/>
              </c:ext>
            </c:extLst>
          </c:dPt>
          <c:dPt>
            <c:idx val="2"/>
            <c:bubble3D val="0"/>
            <c:extLst>
              <c:ext xmlns:c16="http://schemas.microsoft.com/office/drawing/2014/chart" uri="{C3380CC4-5D6E-409C-BE32-E72D297353CC}">
                <c16:uniqueId val="{00000002-FC3C-41E7-896D-9B2E94F8A2B4}"/>
              </c:ext>
            </c:extLst>
          </c:dPt>
          <c:dPt>
            <c:idx val="3"/>
            <c:bubble3D val="0"/>
            <c:extLst>
              <c:ext xmlns:c16="http://schemas.microsoft.com/office/drawing/2014/chart" uri="{C3380CC4-5D6E-409C-BE32-E72D297353CC}">
                <c16:uniqueId val="{00000003-FC3C-41E7-896D-9B2E94F8A2B4}"/>
              </c:ext>
            </c:extLst>
          </c:dPt>
          <c:dPt>
            <c:idx val="4"/>
            <c:bubble3D val="0"/>
            <c:extLst>
              <c:ext xmlns:c16="http://schemas.microsoft.com/office/drawing/2014/chart" uri="{C3380CC4-5D6E-409C-BE32-E72D297353CC}">
                <c16:uniqueId val="{00000004-FC3C-41E7-896D-9B2E94F8A2B4}"/>
              </c:ext>
            </c:extLst>
          </c:dPt>
          <c:dPt>
            <c:idx val="5"/>
            <c:bubble3D val="0"/>
            <c:extLst>
              <c:ext xmlns:c16="http://schemas.microsoft.com/office/drawing/2014/chart" uri="{C3380CC4-5D6E-409C-BE32-E72D297353CC}">
                <c16:uniqueId val="{00000005-FC3C-41E7-896D-9B2E94F8A2B4}"/>
              </c:ext>
            </c:extLst>
          </c:dPt>
          <c:dPt>
            <c:idx val="6"/>
            <c:bubble3D val="0"/>
            <c:extLst>
              <c:ext xmlns:c16="http://schemas.microsoft.com/office/drawing/2014/chart" uri="{C3380CC4-5D6E-409C-BE32-E72D297353CC}">
                <c16:uniqueId val="{00000006-FC3C-41E7-896D-9B2E94F8A2B4}"/>
              </c:ext>
            </c:extLst>
          </c:dPt>
          <c:dPt>
            <c:idx val="7"/>
            <c:bubble3D val="0"/>
            <c:extLst>
              <c:ext xmlns:c16="http://schemas.microsoft.com/office/drawing/2014/chart" uri="{C3380CC4-5D6E-409C-BE32-E72D297353CC}">
                <c16:uniqueId val="{00000007-FC3C-41E7-896D-9B2E94F8A2B4}"/>
              </c:ext>
            </c:extLst>
          </c:dPt>
          <c:dPt>
            <c:idx val="8"/>
            <c:bubble3D val="0"/>
            <c:extLst>
              <c:ext xmlns:c16="http://schemas.microsoft.com/office/drawing/2014/chart" uri="{C3380CC4-5D6E-409C-BE32-E72D297353CC}">
                <c16:uniqueId val="{00000008-FC3C-41E7-896D-9B2E94F8A2B4}"/>
              </c:ext>
            </c:extLst>
          </c:dPt>
          <c:dPt>
            <c:idx val="9"/>
            <c:bubble3D val="0"/>
            <c:extLst>
              <c:ext xmlns:c16="http://schemas.microsoft.com/office/drawing/2014/chart" uri="{C3380CC4-5D6E-409C-BE32-E72D297353CC}">
                <c16:uniqueId val="{00000009-FC3C-41E7-896D-9B2E94F8A2B4}"/>
              </c:ext>
            </c:extLst>
          </c:dPt>
          <c:dPt>
            <c:idx val="10"/>
            <c:bubble3D val="0"/>
            <c:extLst>
              <c:ext xmlns:c16="http://schemas.microsoft.com/office/drawing/2014/chart" uri="{C3380CC4-5D6E-409C-BE32-E72D297353CC}">
                <c16:uniqueId val="{0000000A-FC3C-41E7-896D-9B2E94F8A2B4}"/>
              </c:ext>
            </c:extLst>
          </c:dPt>
          <c:dPt>
            <c:idx val="11"/>
            <c:bubble3D val="0"/>
            <c:extLst>
              <c:ext xmlns:c16="http://schemas.microsoft.com/office/drawing/2014/chart" uri="{C3380CC4-5D6E-409C-BE32-E72D297353CC}">
                <c16:uniqueId val="{0000000B-FC3C-41E7-896D-9B2E94F8A2B4}"/>
              </c:ext>
            </c:extLst>
          </c:dPt>
          <c:dLbls>
            <c:dLbl>
              <c:idx val="0"/>
              <c:layou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0-FC3C-41E7-896D-9B2E94F8A2B4}"/>
                </c:ext>
              </c:extLst>
            </c:dLbl>
            <c:dLbl>
              <c:idx val="1"/>
              <c:layout>
                <c:manualLayout>
                  <c:x val="3.2521959123340632E-2"/>
                  <c:y val="-0.10323891805191018"/>
                </c:manualLayout>
              </c:layout>
              <c:numFmt formatCode="0.0%" sourceLinked="0"/>
              <c:spPr/>
              <c:txPr>
                <a:bodyPr/>
                <a:lstStyle/>
                <a:p>
                  <a:pPr>
                    <a:defRPr sz="105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FC3C-41E7-896D-9B2E94F8A2B4}"/>
                </c:ext>
              </c:extLst>
            </c:dLbl>
            <c:dLbl>
              <c:idx val="2"/>
              <c:layout>
                <c:manualLayout>
                  <c:x val="1.748514738906734E-2"/>
                  <c:y val="-6.7169728783902016E-3"/>
                </c:manualLayout>
              </c:layout>
              <c:numFmt formatCode="0.0%" sourceLinked="0"/>
              <c:spPr/>
              <c:txPr>
                <a:bodyPr/>
                <a:lstStyle/>
                <a:p>
                  <a:pPr>
                    <a:defRPr sz="105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2-FC3C-41E7-896D-9B2E94F8A2B4}"/>
                </c:ext>
              </c:extLst>
            </c:dLbl>
            <c:dLbl>
              <c:idx val="3"/>
              <c:layout>
                <c:manualLayout>
                  <c:x val="-8.2197481934252123E-2"/>
                  <c:y val="-1.6616984447686743E-2"/>
                </c:manualLayout>
              </c:layout>
              <c:numFmt formatCode="0.0%" sourceLinked="0"/>
              <c:spPr/>
              <c:txPr>
                <a:bodyPr/>
                <a:lstStyle/>
                <a:p>
                  <a:pPr>
                    <a:defRPr sz="105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FC3C-41E7-896D-9B2E94F8A2B4}"/>
                </c:ext>
              </c:extLst>
            </c:dLbl>
            <c:dLbl>
              <c:idx val="4"/>
              <c:layout>
                <c:manualLayout>
                  <c:x val="2.789148480081766E-2"/>
                  <c:y val="-1.285134514790633E-2"/>
                </c:manualLayout>
              </c:layout>
              <c:numFmt formatCode="0.0%" sourceLinked="0"/>
              <c:spPr/>
              <c:txPr>
                <a:bodyPr/>
                <a:lstStyle/>
                <a:p>
                  <a:pPr>
                    <a:defRPr sz="105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4-FC3C-41E7-896D-9B2E94F8A2B4}"/>
                </c:ext>
              </c:extLst>
            </c:dLbl>
            <c:dLbl>
              <c:idx val="5"/>
              <c:layout>
                <c:manualLayout>
                  <c:x val="-5.4359667559730008E-3"/>
                  <c:y val="5.3711254448008373E-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FC3C-41E7-896D-9B2E94F8A2B4}"/>
                </c:ext>
              </c:extLst>
            </c:dLbl>
            <c:dLbl>
              <c:idx val="6"/>
              <c:layout>
                <c:manualLayout>
                  <c:x val="-9.2851792772649835E-2"/>
                  <c:y val="-0.14703237451714224"/>
                </c:manualLayout>
              </c:layout>
              <c:numFmt formatCode="0.0%" sourceLinked="0"/>
              <c:spPr/>
              <c:txPr>
                <a:bodyPr/>
                <a:lstStyle/>
                <a:p>
                  <a:pPr>
                    <a:defRPr sz="10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6-FC3C-41E7-896D-9B2E94F8A2B4}"/>
                </c:ext>
              </c:extLst>
            </c:dLbl>
            <c:dLbl>
              <c:idx val="7"/>
              <c:layout>
                <c:manualLayout>
                  <c:x val="-8.9861242174710601E-3"/>
                  <c:y val="7.7491103983251802E-3"/>
                </c:manualLayout>
              </c:layout>
              <c:numFmt formatCode="0.0%" sourceLinked="0"/>
              <c:spPr/>
              <c:txPr>
                <a:bodyPr/>
                <a:lstStyle/>
                <a:p>
                  <a:pPr>
                    <a:defRPr sz="105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FC3C-41E7-896D-9B2E94F8A2B4}"/>
                </c:ext>
              </c:extLst>
            </c:dLbl>
            <c:dLbl>
              <c:idx val="8"/>
              <c:layout>
                <c:manualLayout>
                  <c:x val="-5.6307527399694232E-2"/>
                  <c:y val="-3.1464085530413119E-2"/>
                </c:manualLayout>
              </c:layout>
              <c:numFmt formatCode="0.0%" sourceLinked="0"/>
              <c:spPr/>
              <c:txPr>
                <a:bodyPr/>
                <a:lstStyle/>
                <a:p>
                  <a:pPr>
                    <a:defRPr sz="105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8-FC3C-41E7-896D-9B2E94F8A2B4}"/>
                </c:ext>
              </c:extLst>
            </c:dLbl>
            <c:dLbl>
              <c:idx val="9"/>
              <c:layout>
                <c:manualLayout>
                  <c:x val="-8.2717990910677913E-2"/>
                  <c:y val="-0.11308028783036604"/>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9-FC3C-41E7-896D-9B2E94F8A2B4}"/>
                </c:ext>
              </c:extLst>
            </c:dLbl>
            <c:dLbl>
              <c:idx val="10"/>
              <c:layout>
                <c:manualLayout>
                  <c:x val="0.11813782561828824"/>
                  <c:y val="-9.2456503813933041E-2"/>
                </c:manualLayout>
              </c:layout>
              <c:numFmt formatCode="0.0%" sourceLinked="0"/>
              <c:spPr>
                <a:noFill/>
                <a:ln w="25400">
                  <a:noFill/>
                </a:ln>
              </c:spPr>
              <c:txPr>
                <a:bodyPr/>
                <a:lstStyle/>
                <a:p>
                  <a:pPr>
                    <a:defRPr sz="1000">
                      <a:latin typeface="Meiryo UI" panose="020B0604030504040204" pitchFamily="50" charset="-128"/>
                      <a:ea typeface="Meiryo UI" panose="020B0604030504040204" pitchFamily="50" charset="-128"/>
                      <a:cs typeface="Meiryo UI" panose="020B0604030504040204" pitchFamily="50" charset="-128"/>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16539282563503216"/>
                      <c:h val="0.28228259933374639"/>
                    </c:manualLayout>
                  </c15:layout>
                </c:ext>
                <c:ext xmlns:c16="http://schemas.microsoft.com/office/drawing/2014/chart" uri="{C3380CC4-5D6E-409C-BE32-E72D297353CC}">
                  <c16:uniqueId val="{0000000A-FC3C-41E7-896D-9B2E94F8A2B4}"/>
                </c:ext>
              </c:extLst>
            </c:dLbl>
            <c:numFmt formatCode="0.0%" sourceLinked="0"/>
            <c:spPr>
              <a:noFill/>
              <a:ln w="25400">
                <a:noFill/>
              </a:ln>
            </c:spPr>
            <c:txPr>
              <a:bodyPr/>
              <a:lstStyle/>
              <a:p>
                <a:pPr>
                  <a:defRPr sz="1050">
                    <a:latin typeface="Meiryo UI" panose="020B0604030504040204" pitchFamily="50" charset="-128"/>
                    <a:ea typeface="Meiryo UI" panose="020B0604030504040204" pitchFamily="50" charset="-128"/>
                    <a:cs typeface="Meiryo UI" panose="020B0604030504040204" pitchFamily="50" charset="-128"/>
                  </a:defRPr>
                </a:pPr>
                <a:endParaRPr lang="ja-JP"/>
              </a:p>
            </c:tx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'Q１　まとめ１'!$B$37:$M$37</c:f>
              <c:strCache>
                <c:ptCount val="12"/>
                <c:pt idx="0">
                  <c:v>1. 散歩</c:v>
                </c:pt>
                <c:pt idx="1">
                  <c:v>2. 通勤・通学・生活路</c:v>
                </c:pt>
                <c:pt idx="2">
                  <c:v>3. 休憩・休息</c:v>
                </c:pt>
                <c:pt idx="3">
                  <c:v>4. 遊具で遊ぶ</c:v>
                </c:pt>
                <c:pt idx="4">
                  <c:v>5. 運動施設の利用</c:v>
                </c:pt>
                <c:pt idx="5">
                  <c:v>6. 遠足利用</c:v>
                </c:pt>
                <c:pt idx="6">
                  <c:v>7. 花や緑を楽しむ</c:v>
                </c:pt>
                <c:pt idx="7">
                  <c:v>8. イベントに参加</c:v>
                </c:pt>
                <c:pt idx="8">
                  <c:v>9. ボランティア活動</c:v>
                </c:pt>
                <c:pt idx="9">
                  <c:v>10. ジョギング、ウォーキング</c:v>
                </c:pt>
                <c:pt idx="10">
                  <c:v>11. ハイキング・ウオーキング</c:v>
                </c:pt>
                <c:pt idx="11">
                  <c:v>12. その他</c:v>
                </c:pt>
              </c:strCache>
            </c:strRef>
          </c:cat>
          <c:val>
            <c:numRef>
              <c:f>'Q１　まとめ１'!$B$38:$M$38</c:f>
              <c:numCache>
                <c:formatCode>General</c:formatCode>
                <c:ptCount val="12"/>
                <c:pt idx="0">
                  <c:v>150</c:v>
                </c:pt>
                <c:pt idx="1">
                  <c:v>0</c:v>
                </c:pt>
                <c:pt idx="2">
                  <c:v>21</c:v>
                </c:pt>
                <c:pt idx="3">
                  <c:v>60</c:v>
                </c:pt>
                <c:pt idx="4">
                  <c:v>40</c:v>
                </c:pt>
                <c:pt idx="5">
                  <c:v>2</c:v>
                </c:pt>
                <c:pt idx="6">
                  <c:v>116</c:v>
                </c:pt>
                <c:pt idx="7">
                  <c:v>7</c:v>
                </c:pt>
                <c:pt idx="8">
                  <c:v>30</c:v>
                </c:pt>
                <c:pt idx="9">
                  <c:v>0</c:v>
                </c:pt>
                <c:pt idx="10">
                  <c:v>180</c:v>
                </c:pt>
                <c:pt idx="11">
                  <c:v>115</c:v>
                </c:pt>
              </c:numCache>
            </c:numRef>
          </c:val>
          <c:extLst>
            <c:ext xmlns:c16="http://schemas.microsoft.com/office/drawing/2014/chart" uri="{C3380CC4-5D6E-409C-BE32-E72D297353CC}">
              <c16:uniqueId val="{0000000C-FC3C-41E7-896D-9B2E94F8A2B4}"/>
            </c:ext>
          </c:extLst>
        </c:ser>
        <c:ser>
          <c:idx val="1"/>
          <c:order val="1"/>
          <c:dPt>
            <c:idx val="0"/>
            <c:bubble3D val="0"/>
            <c:extLst>
              <c:ext xmlns:c16="http://schemas.microsoft.com/office/drawing/2014/chart" uri="{C3380CC4-5D6E-409C-BE32-E72D297353CC}">
                <c16:uniqueId val="{0000000D-FC3C-41E7-896D-9B2E94F8A2B4}"/>
              </c:ext>
            </c:extLst>
          </c:dPt>
          <c:dPt>
            <c:idx val="1"/>
            <c:bubble3D val="0"/>
            <c:extLst>
              <c:ext xmlns:c16="http://schemas.microsoft.com/office/drawing/2014/chart" uri="{C3380CC4-5D6E-409C-BE32-E72D297353CC}">
                <c16:uniqueId val="{0000000E-FC3C-41E7-896D-9B2E94F8A2B4}"/>
              </c:ext>
            </c:extLst>
          </c:dPt>
          <c:dPt>
            <c:idx val="2"/>
            <c:bubble3D val="0"/>
            <c:extLst>
              <c:ext xmlns:c16="http://schemas.microsoft.com/office/drawing/2014/chart" uri="{C3380CC4-5D6E-409C-BE32-E72D297353CC}">
                <c16:uniqueId val="{0000000F-FC3C-41E7-896D-9B2E94F8A2B4}"/>
              </c:ext>
            </c:extLst>
          </c:dPt>
          <c:dPt>
            <c:idx val="3"/>
            <c:bubble3D val="0"/>
            <c:extLst>
              <c:ext xmlns:c16="http://schemas.microsoft.com/office/drawing/2014/chart" uri="{C3380CC4-5D6E-409C-BE32-E72D297353CC}">
                <c16:uniqueId val="{00000010-FC3C-41E7-896D-9B2E94F8A2B4}"/>
              </c:ext>
            </c:extLst>
          </c:dPt>
          <c:dPt>
            <c:idx val="4"/>
            <c:bubble3D val="0"/>
            <c:extLst>
              <c:ext xmlns:c16="http://schemas.microsoft.com/office/drawing/2014/chart" uri="{C3380CC4-5D6E-409C-BE32-E72D297353CC}">
                <c16:uniqueId val="{00000011-FC3C-41E7-896D-9B2E94F8A2B4}"/>
              </c:ext>
            </c:extLst>
          </c:dPt>
          <c:dPt>
            <c:idx val="5"/>
            <c:bubble3D val="0"/>
            <c:extLst>
              <c:ext xmlns:c16="http://schemas.microsoft.com/office/drawing/2014/chart" uri="{C3380CC4-5D6E-409C-BE32-E72D297353CC}">
                <c16:uniqueId val="{00000012-FC3C-41E7-896D-9B2E94F8A2B4}"/>
              </c:ext>
            </c:extLst>
          </c:dPt>
          <c:dPt>
            <c:idx val="6"/>
            <c:bubble3D val="0"/>
            <c:extLst>
              <c:ext xmlns:c16="http://schemas.microsoft.com/office/drawing/2014/chart" uri="{C3380CC4-5D6E-409C-BE32-E72D297353CC}">
                <c16:uniqueId val="{00000013-FC3C-41E7-896D-9B2E94F8A2B4}"/>
              </c:ext>
            </c:extLst>
          </c:dPt>
          <c:dPt>
            <c:idx val="7"/>
            <c:bubble3D val="0"/>
            <c:extLst>
              <c:ext xmlns:c16="http://schemas.microsoft.com/office/drawing/2014/chart" uri="{C3380CC4-5D6E-409C-BE32-E72D297353CC}">
                <c16:uniqueId val="{00000014-FC3C-41E7-896D-9B2E94F8A2B4}"/>
              </c:ext>
            </c:extLst>
          </c:dPt>
          <c:dPt>
            <c:idx val="8"/>
            <c:bubble3D val="0"/>
            <c:extLst>
              <c:ext xmlns:c16="http://schemas.microsoft.com/office/drawing/2014/chart" uri="{C3380CC4-5D6E-409C-BE32-E72D297353CC}">
                <c16:uniqueId val="{00000015-FC3C-41E7-896D-9B2E94F8A2B4}"/>
              </c:ext>
            </c:extLst>
          </c:dPt>
          <c:dPt>
            <c:idx val="9"/>
            <c:bubble3D val="0"/>
            <c:extLst>
              <c:ext xmlns:c16="http://schemas.microsoft.com/office/drawing/2014/chart" uri="{C3380CC4-5D6E-409C-BE32-E72D297353CC}">
                <c16:uniqueId val="{00000016-FC3C-41E7-896D-9B2E94F8A2B4}"/>
              </c:ext>
            </c:extLst>
          </c:dPt>
          <c:dPt>
            <c:idx val="10"/>
            <c:bubble3D val="0"/>
            <c:extLst>
              <c:ext xmlns:c16="http://schemas.microsoft.com/office/drawing/2014/chart" uri="{C3380CC4-5D6E-409C-BE32-E72D297353CC}">
                <c16:uniqueId val="{00000017-FC3C-41E7-896D-9B2E94F8A2B4}"/>
              </c:ext>
            </c:extLst>
          </c:dPt>
          <c:dPt>
            <c:idx val="11"/>
            <c:bubble3D val="0"/>
            <c:extLst>
              <c:ext xmlns:c16="http://schemas.microsoft.com/office/drawing/2014/chart" uri="{C3380CC4-5D6E-409C-BE32-E72D297353CC}">
                <c16:uniqueId val="{00000018-FC3C-41E7-896D-9B2E94F8A2B4}"/>
              </c:ext>
            </c:extLst>
          </c:dPt>
          <c:dLbls>
            <c:spPr>
              <a:noFill/>
              <a:ln w="25400">
                <a:noFill/>
              </a:ln>
            </c:spPr>
            <c:showLegendKey val="0"/>
            <c:showVal val="0"/>
            <c:showCatName val="0"/>
            <c:showSerName val="0"/>
            <c:showPercent val="1"/>
            <c:showBubbleSize val="0"/>
            <c:showLeaderLines val="1"/>
            <c:extLst>
              <c:ext xmlns:c15="http://schemas.microsoft.com/office/drawing/2012/chart" uri="{CE6537A1-D6FC-4f65-9D91-7224C49458BB}"/>
            </c:extLst>
          </c:dLbls>
          <c:cat>
            <c:strRef>
              <c:f>'Q１　まとめ１'!$B$37:$M$37</c:f>
              <c:strCache>
                <c:ptCount val="12"/>
                <c:pt idx="0">
                  <c:v>1. 散歩</c:v>
                </c:pt>
                <c:pt idx="1">
                  <c:v>2. 通勤・通学・生活路</c:v>
                </c:pt>
                <c:pt idx="2">
                  <c:v>3. 休憩・休息</c:v>
                </c:pt>
                <c:pt idx="3">
                  <c:v>4. 遊具で遊ぶ</c:v>
                </c:pt>
                <c:pt idx="4">
                  <c:v>5. 運動施設の利用</c:v>
                </c:pt>
                <c:pt idx="5">
                  <c:v>6. 遠足利用</c:v>
                </c:pt>
                <c:pt idx="6">
                  <c:v>7. 花や緑を楽しむ</c:v>
                </c:pt>
                <c:pt idx="7">
                  <c:v>8. イベントに参加</c:v>
                </c:pt>
                <c:pt idx="8">
                  <c:v>9. ボランティア活動</c:v>
                </c:pt>
                <c:pt idx="9">
                  <c:v>10. ジョギング、ウォーキング</c:v>
                </c:pt>
                <c:pt idx="10">
                  <c:v>11. ハイキング・ウオーキング</c:v>
                </c:pt>
                <c:pt idx="11">
                  <c:v>12. その他</c:v>
                </c:pt>
              </c:strCache>
            </c:strRef>
          </c:cat>
          <c:val>
            <c:numRef>
              <c:f>'Q１　まとめ１'!$B$39:$K$39</c:f>
              <c:numCache>
                <c:formatCode>0.0%</c:formatCode>
                <c:ptCount val="10"/>
                <c:pt idx="0">
                  <c:v>0.20804438280166435</c:v>
                </c:pt>
                <c:pt idx="1">
                  <c:v>0</c:v>
                </c:pt>
                <c:pt idx="2">
                  <c:v>2.9126213592233011E-2</c:v>
                </c:pt>
                <c:pt idx="3">
                  <c:v>8.3217753120665747E-2</c:v>
                </c:pt>
                <c:pt idx="4">
                  <c:v>5.5478502080443831E-2</c:v>
                </c:pt>
                <c:pt idx="5">
                  <c:v>2.7739251040221915E-3</c:v>
                </c:pt>
                <c:pt idx="6">
                  <c:v>0.16088765603328711</c:v>
                </c:pt>
                <c:pt idx="7">
                  <c:v>9.7087378640776691E-3</c:v>
                </c:pt>
                <c:pt idx="8">
                  <c:v>4.1608876560332873E-2</c:v>
                </c:pt>
                <c:pt idx="9">
                  <c:v>0</c:v>
                </c:pt>
              </c:numCache>
            </c:numRef>
          </c:val>
          <c:extLst>
            <c:ext xmlns:c16="http://schemas.microsoft.com/office/drawing/2014/chart" uri="{C3380CC4-5D6E-409C-BE32-E72D297353CC}">
              <c16:uniqueId val="{00000019-FC3C-41E7-896D-9B2E94F8A2B4}"/>
            </c:ext>
          </c:extLst>
        </c:ser>
        <c:dLbls>
          <c:showLegendKey val="0"/>
          <c:showVal val="0"/>
          <c:showCatName val="0"/>
          <c:showSerName val="0"/>
          <c:showPercent val="0"/>
          <c:showBubbleSize val="0"/>
          <c:showLeaderLines val="1"/>
        </c:dLbls>
        <c:firstSliceAng val="0"/>
      </c:pieChart>
      <c:spPr>
        <a:noFill/>
        <a:ln w="25400">
          <a:noFill/>
        </a:ln>
      </c:spPr>
    </c:plotArea>
    <c:legend>
      <c:legendPos val="r"/>
      <c:layout>
        <c:manualLayout>
          <c:xMode val="edge"/>
          <c:yMode val="edge"/>
          <c:x val="0.60755966141539797"/>
          <c:y val="2.8697187392241613E-2"/>
          <c:w val="0.32317406560739048"/>
          <c:h val="0.86338463789587272"/>
        </c:manualLayout>
      </c:layout>
      <c:overlay val="0"/>
      <c:txPr>
        <a:bodyPr/>
        <a:lstStyle/>
        <a:p>
          <a:pPr>
            <a:defRPr sz="1050">
              <a:latin typeface="Meiryo UI" panose="020B0604030504040204" pitchFamily="50" charset="-128"/>
              <a:ea typeface="Meiryo UI" panose="020B0604030504040204" pitchFamily="50" charset="-128"/>
              <a:cs typeface="Meiryo UI" panose="020B0604030504040204" pitchFamily="50" charset="-128"/>
            </a:defRPr>
          </a:pPr>
          <a:endParaRPr lang="ja-JP"/>
        </a:p>
      </c:txPr>
    </c:legend>
    <c:plotVisOnly val="1"/>
    <c:dispBlanksAs val="gap"/>
    <c:showDLblsOverMax val="0"/>
  </c:chart>
  <c:spPr>
    <a:ln>
      <a:noFill/>
    </a:ln>
  </c:sp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3.8017630768226451E-2"/>
          <c:y val="0.19222527416631061"/>
          <c:w val="0.48109700064214062"/>
          <c:h val="0.76430881988808008"/>
        </c:manualLayout>
      </c:layout>
      <c:pieChart>
        <c:varyColors val="1"/>
        <c:ser>
          <c:idx val="0"/>
          <c:order val="0"/>
          <c:dPt>
            <c:idx val="0"/>
            <c:bubble3D val="0"/>
            <c:extLst>
              <c:ext xmlns:c16="http://schemas.microsoft.com/office/drawing/2014/chart" uri="{C3380CC4-5D6E-409C-BE32-E72D297353CC}">
                <c16:uniqueId val="{00000000-E791-4BA6-ABBD-0C215A3C358A}"/>
              </c:ext>
            </c:extLst>
          </c:dPt>
          <c:dPt>
            <c:idx val="1"/>
            <c:bubble3D val="0"/>
            <c:extLst>
              <c:ext xmlns:c16="http://schemas.microsoft.com/office/drawing/2014/chart" uri="{C3380CC4-5D6E-409C-BE32-E72D297353CC}">
                <c16:uniqueId val="{00000001-E791-4BA6-ABBD-0C215A3C358A}"/>
              </c:ext>
            </c:extLst>
          </c:dPt>
          <c:dPt>
            <c:idx val="2"/>
            <c:bubble3D val="0"/>
            <c:extLst>
              <c:ext xmlns:c16="http://schemas.microsoft.com/office/drawing/2014/chart" uri="{C3380CC4-5D6E-409C-BE32-E72D297353CC}">
                <c16:uniqueId val="{00000002-E791-4BA6-ABBD-0C215A3C358A}"/>
              </c:ext>
            </c:extLst>
          </c:dPt>
          <c:dPt>
            <c:idx val="3"/>
            <c:bubble3D val="0"/>
            <c:extLst>
              <c:ext xmlns:c16="http://schemas.microsoft.com/office/drawing/2014/chart" uri="{C3380CC4-5D6E-409C-BE32-E72D297353CC}">
                <c16:uniqueId val="{00000003-E791-4BA6-ABBD-0C215A3C358A}"/>
              </c:ext>
            </c:extLst>
          </c:dPt>
          <c:dPt>
            <c:idx val="4"/>
            <c:bubble3D val="0"/>
            <c:extLst>
              <c:ext xmlns:c16="http://schemas.microsoft.com/office/drawing/2014/chart" uri="{C3380CC4-5D6E-409C-BE32-E72D297353CC}">
                <c16:uniqueId val="{00000004-E791-4BA6-ABBD-0C215A3C358A}"/>
              </c:ext>
            </c:extLst>
          </c:dPt>
          <c:dLbls>
            <c:dLbl>
              <c:idx val="0"/>
              <c:layout>
                <c:manualLayout>
                  <c:x val="-9.5428604427527361E-2"/>
                  <c:y val="0.20155038759689917"/>
                </c:manualLayout>
              </c:layout>
              <c:numFmt formatCode="0.0%" sourceLinked="0"/>
              <c:spPr/>
              <c:txPr>
                <a:bodyPr/>
                <a:lstStyle/>
                <a:p>
                  <a:pPr>
                    <a:defRPr sz="1100"/>
                  </a:pPr>
                  <a:endParaRPr lang="ja-JP"/>
                </a:p>
              </c:txPr>
              <c:dLblPos val="bestFit"/>
              <c:showLegendKey val="0"/>
              <c:showVal val="0"/>
              <c:showCatName val="1"/>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0-E791-4BA6-ABBD-0C215A3C358A}"/>
                </c:ext>
              </c:extLst>
            </c:dLbl>
            <c:dLbl>
              <c:idx val="1"/>
              <c:layout>
                <c:manualLayout>
                  <c:x val="-2.2634521857683394E-2"/>
                  <c:y val="-2.3412480416692145E-2"/>
                </c:manualLayout>
              </c:layout>
              <c:numFmt formatCode="0.0%" sourceLinked="0"/>
              <c:spPr/>
              <c:txPr>
                <a:bodyPr/>
                <a:lstStyle/>
                <a:p>
                  <a:pPr>
                    <a:defRPr sz="1100"/>
                  </a:pPr>
                  <a:endParaRPr lang="ja-JP"/>
                </a:p>
              </c:txPr>
              <c:dLblPos val="bestFit"/>
              <c:showLegendKey val="0"/>
              <c:showVal val="0"/>
              <c:showCatName val="0"/>
              <c:showSerName val="0"/>
              <c:showPercent val="1"/>
              <c:showBubbleSize val="0"/>
              <c:separator> </c:separator>
              <c:extLst>
                <c:ext xmlns:c15="http://schemas.microsoft.com/office/drawing/2012/chart" uri="{CE6537A1-D6FC-4f65-9D91-7224C49458BB}">
                  <c15:layout>
                    <c:manualLayout>
                      <c:w val="8.8614068961361453E-2"/>
                      <c:h val="8.4909560723514216E-2"/>
                    </c:manualLayout>
                  </c15:layout>
                </c:ext>
                <c:ext xmlns:c16="http://schemas.microsoft.com/office/drawing/2014/chart" uri="{C3380CC4-5D6E-409C-BE32-E72D297353CC}">
                  <c16:uniqueId val="{00000001-E791-4BA6-ABBD-0C215A3C358A}"/>
                </c:ext>
              </c:extLst>
            </c:dLbl>
            <c:dLbl>
              <c:idx val="2"/>
              <c:layout>
                <c:manualLayout>
                  <c:x val="-9.8459128103022805E-2"/>
                  <c:y val="6.8677694357972649E-2"/>
                </c:manualLayout>
              </c:layout>
              <c:numFmt formatCode="0.0%" sourceLinked="0"/>
              <c:spPr/>
              <c:txPr>
                <a:bodyPr/>
                <a:lstStyle/>
                <a:p>
                  <a:pPr>
                    <a:defRPr sz="1100"/>
                  </a:pPr>
                  <a:endParaRPr lang="ja-JP"/>
                </a:p>
              </c:txPr>
              <c:dLblPos val="bestFit"/>
              <c:showLegendKey val="0"/>
              <c:showVal val="0"/>
              <c:showCatName val="0"/>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2-E791-4BA6-ABBD-0C215A3C358A}"/>
                </c:ext>
              </c:extLst>
            </c:dLbl>
            <c:dLbl>
              <c:idx val="3"/>
              <c:layout>
                <c:manualLayout>
                  <c:x val="-0.16717305118747819"/>
                  <c:y val="-0.14571446011109077"/>
                </c:manualLayout>
              </c:layout>
              <c:numFmt formatCode="0.0%" sourceLinked="0"/>
              <c:spPr/>
              <c:txPr>
                <a:bodyPr/>
                <a:lstStyle/>
                <a:p>
                  <a:pPr>
                    <a:defRPr sz="1100"/>
                  </a:pPr>
                  <a:endParaRPr lang="ja-JP"/>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24795358051225136"/>
                      <c:h val="0.16330749354005167"/>
                    </c:manualLayout>
                  </c15:layout>
                </c:ext>
                <c:ext xmlns:c16="http://schemas.microsoft.com/office/drawing/2014/chart" uri="{C3380CC4-5D6E-409C-BE32-E72D297353CC}">
                  <c16:uniqueId val="{00000003-E791-4BA6-ABBD-0C215A3C358A}"/>
                </c:ext>
              </c:extLst>
            </c:dLbl>
            <c:dLbl>
              <c:idx val="4"/>
              <c:layout>
                <c:manualLayout>
                  <c:x val="-5.0328787966285177E-3"/>
                  <c:y val="2.7246129117581234E-2"/>
                </c:manualLayout>
              </c:layout>
              <c:numFmt formatCode="0.0%" sourceLinked="0"/>
              <c:spPr/>
              <c:txPr>
                <a:bodyPr/>
                <a:lstStyle/>
                <a:p>
                  <a:pPr>
                    <a:defRPr sz="1100"/>
                  </a:pPr>
                  <a:endParaRPr lang="ja-JP"/>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24949997614749383"/>
                      <c:h val="0.23271317829457369"/>
                    </c:manualLayout>
                  </c15:layout>
                </c:ext>
                <c:ext xmlns:c16="http://schemas.microsoft.com/office/drawing/2014/chart" uri="{C3380CC4-5D6E-409C-BE32-E72D297353CC}">
                  <c16:uniqueId val="{00000004-E791-4BA6-ABBD-0C215A3C358A}"/>
                </c:ext>
              </c:extLst>
            </c:dLbl>
            <c:dLbl>
              <c:idx val="5"/>
              <c:layout>
                <c:manualLayout>
                  <c:x val="5.1498565083446107E-2"/>
                  <c:y val="5.7922643390506422E-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38A1-49A9-89D3-C4BF0FFF4008}"/>
                </c:ext>
              </c:extLst>
            </c:dLbl>
            <c:numFmt formatCode="0.0%" sourceLinked="0"/>
            <c:spPr>
              <a:noFill/>
              <a:ln w="25400">
                <a:noFill/>
              </a:ln>
            </c:spPr>
            <c:txPr>
              <a:bodyPr wrap="square" lIns="38100" tIns="19050" rIns="38100" bIns="19050" anchor="ctr">
                <a:spAutoFit/>
              </a:bodyPr>
              <a:lstStyle/>
              <a:p>
                <a:pPr>
                  <a:defRPr sz="1100"/>
                </a:pPr>
                <a:endParaRPr lang="ja-JP"/>
              </a:p>
            </c:txPr>
            <c:dLblPos val="bestFit"/>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'Q１　まとめ１'!$B$37:$L$37</c:f>
              <c:strCache>
                <c:ptCount val="11"/>
                <c:pt idx="0">
                  <c:v>1. 散歩</c:v>
                </c:pt>
                <c:pt idx="1">
                  <c:v>2. 通勤・通学・生活路</c:v>
                </c:pt>
                <c:pt idx="2">
                  <c:v>3. 休憩・休息</c:v>
                </c:pt>
                <c:pt idx="3">
                  <c:v>4. 遊具で遊ぶ</c:v>
                </c:pt>
                <c:pt idx="4">
                  <c:v>5. 花や緑を楽しむ</c:v>
                </c:pt>
                <c:pt idx="5">
                  <c:v>6. イベントに参加</c:v>
                </c:pt>
                <c:pt idx="6">
                  <c:v>7. ボランティア活動</c:v>
                </c:pt>
                <c:pt idx="7">
                  <c:v>8. ジョギング、ウォーキング</c:v>
                </c:pt>
                <c:pt idx="8">
                  <c:v>9.健康器具</c:v>
                </c:pt>
                <c:pt idx="9">
                  <c:v>10.河内の里</c:v>
                </c:pt>
                <c:pt idx="10">
                  <c:v>11. その他</c:v>
                </c:pt>
              </c:strCache>
            </c:strRef>
          </c:cat>
          <c:val>
            <c:numRef>
              <c:f>'Q１　まとめ１'!$B$38:$L$38</c:f>
              <c:numCache>
                <c:formatCode>General</c:formatCode>
                <c:ptCount val="11"/>
                <c:pt idx="0">
                  <c:v>80</c:v>
                </c:pt>
                <c:pt idx="1">
                  <c:v>1</c:v>
                </c:pt>
                <c:pt idx="2">
                  <c:v>16</c:v>
                </c:pt>
                <c:pt idx="3">
                  <c:v>273</c:v>
                </c:pt>
                <c:pt idx="4">
                  <c:v>86</c:v>
                </c:pt>
                <c:pt idx="5">
                  <c:v>18</c:v>
                </c:pt>
                <c:pt idx="6">
                  <c:v>4</c:v>
                </c:pt>
                <c:pt idx="7">
                  <c:v>25</c:v>
                </c:pt>
                <c:pt idx="8">
                  <c:v>6</c:v>
                </c:pt>
                <c:pt idx="9">
                  <c:v>17</c:v>
                </c:pt>
                <c:pt idx="10">
                  <c:v>17</c:v>
                </c:pt>
              </c:numCache>
            </c:numRef>
          </c:val>
          <c:extLst>
            <c:ext xmlns:c16="http://schemas.microsoft.com/office/drawing/2014/chart" uri="{C3380CC4-5D6E-409C-BE32-E72D297353CC}">
              <c16:uniqueId val="{00000005-E791-4BA6-ABBD-0C215A3C358A}"/>
            </c:ext>
          </c:extLst>
        </c:ser>
        <c:dLbls>
          <c:showLegendKey val="0"/>
          <c:showVal val="0"/>
          <c:showCatName val="0"/>
          <c:showSerName val="0"/>
          <c:showPercent val="0"/>
          <c:showBubbleSize val="0"/>
          <c:showLeaderLines val="1"/>
        </c:dLbls>
        <c:firstSliceAng val="0"/>
      </c:pieChart>
      <c:spPr>
        <a:noFill/>
        <a:ln w="25400">
          <a:noFill/>
        </a:ln>
      </c:spPr>
    </c:plotArea>
    <c:legend>
      <c:legendPos val="r"/>
      <c:layout>
        <c:manualLayout>
          <c:xMode val="edge"/>
          <c:yMode val="edge"/>
          <c:x val="0.53592990878299496"/>
          <c:y val="0"/>
          <c:w val="0.46407009121700515"/>
          <c:h val="1"/>
        </c:manualLayout>
      </c:layout>
      <c:overlay val="0"/>
    </c:legend>
    <c:plotVisOnly val="1"/>
    <c:dispBlanksAs val="gap"/>
    <c:showDLblsOverMax val="0"/>
  </c:chart>
  <c:spPr>
    <a:ln>
      <a:noFill/>
    </a:ln>
  </c:spPr>
  <c:txPr>
    <a:bodyPr/>
    <a:lstStyle/>
    <a:p>
      <a:pPr>
        <a:defRPr sz="1050"/>
      </a:pPr>
      <a:endParaRPr lang="ja-JP"/>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ja-JP"/>
              <a:t>新たにほしい施設は？</a:t>
            </a:r>
          </a:p>
        </c:rich>
      </c:tx>
      <c:layout>
        <c:manualLayout>
          <c:xMode val="edge"/>
          <c:yMode val="edge"/>
          <c:x val="0.19357201169390112"/>
          <c:y val="2.608529095469635E-2"/>
        </c:manualLayout>
      </c:layout>
      <c:overlay val="0"/>
    </c:title>
    <c:autoTitleDeleted val="0"/>
    <c:plotArea>
      <c:layout>
        <c:manualLayout>
          <c:layoutTarget val="inner"/>
          <c:xMode val="edge"/>
          <c:yMode val="edge"/>
          <c:x val="7.9071976297888494E-2"/>
          <c:y val="0.11508240249908799"/>
          <c:w val="0.89563481164342329"/>
          <c:h val="0.43765000632375123"/>
        </c:manualLayout>
      </c:layout>
      <c:barChart>
        <c:barDir val="col"/>
        <c:grouping val="clustered"/>
        <c:varyColors val="0"/>
        <c:ser>
          <c:idx val="0"/>
          <c:order val="0"/>
          <c:invertIfNegative val="0"/>
          <c:dPt>
            <c:idx val="0"/>
            <c:invertIfNegative val="0"/>
            <c:bubble3D val="0"/>
            <c:extLst>
              <c:ext xmlns:c16="http://schemas.microsoft.com/office/drawing/2014/chart" uri="{C3380CC4-5D6E-409C-BE32-E72D297353CC}">
                <c16:uniqueId val="{00000000-ED24-4C0A-92D1-672D2AE83151}"/>
              </c:ext>
            </c:extLst>
          </c:dPt>
          <c:dPt>
            <c:idx val="1"/>
            <c:invertIfNegative val="0"/>
            <c:bubble3D val="0"/>
            <c:extLst>
              <c:ext xmlns:c16="http://schemas.microsoft.com/office/drawing/2014/chart" uri="{C3380CC4-5D6E-409C-BE32-E72D297353CC}">
                <c16:uniqueId val="{00000001-ED24-4C0A-92D1-672D2AE83151}"/>
              </c:ext>
            </c:extLst>
          </c:dPt>
          <c:dPt>
            <c:idx val="2"/>
            <c:invertIfNegative val="0"/>
            <c:bubble3D val="0"/>
            <c:extLst>
              <c:ext xmlns:c16="http://schemas.microsoft.com/office/drawing/2014/chart" uri="{C3380CC4-5D6E-409C-BE32-E72D297353CC}">
                <c16:uniqueId val="{00000002-ED24-4C0A-92D1-672D2AE83151}"/>
              </c:ext>
            </c:extLst>
          </c:dPt>
          <c:dPt>
            <c:idx val="3"/>
            <c:invertIfNegative val="0"/>
            <c:bubble3D val="0"/>
            <c:extLst>
              <c:ext xmlns:c16="http://schemas.microsoft.com/office/drawing/2014/chart" uri="{C3380CC4-5D6E-409C-BE32-E72D297353CC}">
                <c16:uniqueId val="{00000003-ED24-4C0A-92D1-672D2AE83151}"/>
              </c:ext>
            </c:extLst>
          </c:dPt>
          <c:dPt>
            <c:idx val="4"/>
            <c:invertIfNegative val="0"/>
            <c:bubble3D val="0"/>
            <c:extLst>
              <c:ext xmlns:c16="http://schemas.microsoft.com/office/drawing/2014/chart" uri="{C3380CC4-5D6E-409C-BE32-E72D297353CC}">
                <c16:uniqueId val="{00000004-ED24-4C0A-92D1-672D2AE83151}"/>
              </c:ext>
            </c:extLst>
          </c:dPt>
          <c:dPt>
            <c:idx val="5"/>
            <c:invertIfNegative val="0"/>
            <c:bubble3D val="0"/>
            <c:extLst>
              <c:ext xmlns:c16="http://schemas.microsoft.com/office/drawing/2014/chart" uri="{C3380CC4-5D6E-409C-BE32-E72D297353CC}">
                <c16:uniqueId val="{00000005-ED24-4C0A-92D1-672D2AE83151}"/>
              </c:ext>
            </c:extLst>
          </c:dPt>
          <c:dPt>
            <c:idx val="6"/>
            <c:invertIfNegative val="0"/>
            <c:bubble3D val="0"/>
            <c:extLst>
              <c:ext xmlns:c16="http://schemas.microsoft.com/office/drawing/2014/chart" uri="{C3380CC4-5D6E-409C-BE32-E72D297353CC}">
                <c16:uniqueId val="{00000006-ED24-4C0A-92D1-672D2AE83151}"/>
              </c:ext>
            </c:extLst>
          </c:dPt>
          <c:dLbls>
            <c:dLbl>
              <c:idx val="0"/>
              <c:layout>
                <c:manualLayout>
                  <c:x val="1.1571906867310796E-3"/>
                  <c:y val="2.3249780285581494E-2"/>
                </c:manualLayout>
              </c:layout>
              <c:numFmt formatCode="0.0%" sourceLinked="0"/>
              <c:spPr/>
              <c:txPr>
                <a:bodyPr/>
                <a:lstStyle/>
                <a:p>
                  <a:pPr>
                    <a:defRPr sz="1200"/>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ED24-4C0A-92D1-672D2AE83151}"/>
                </c:ext>
              </c:extLst>
            </c:dLbl>
            <c:dLbl>
              <c:idx val="1"/>
              <c:layout>
                <c:manualLayout>
                  <c:x val="-1.9095379124086779E-3"/>
                  <c:y val="2.211491128520263E-2"/>
                </c:manualLayout>
              </c:layout>
              <c:numFmt formatCode="0.0%" sourceLinked="0"/>
              <c:spPr/>
              <c:txPr>
                <a:bodyPr/>
                <a:lstStyle/>
                <a:p>
                  <a:pPr>
                    <a:defRPr sz="1200"/>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ED24-4C0A-92D1-672D2AE83151}"/>
                </c:ext>
              </c:extLst>
            </c:dLbl>
            <c:dLbl>
              <c:idx val="2"/>
              <c:layout>
                <c:manualLayout>
                  <c:x val="-8.4518292465842544E-4"/>
                  <c:y val="2.0634469949167147E-2"/>
                </c:manualLayout>
              </c:layout>
              <c:numFmt formatCode="0.0%" sourceLinked="0"/>
              <c:spPr/>
              <c:txPr>
                <a:bodyPr/>
                <a:lstStyle/>
                <a:p>
                  <a:pPr>
                    <a:defRPr sz="1200"/>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ED24-4C0A-92D1-672D2AE83151}"/>
                </c:ext>
              </c:extLst>
            </c:dLbl>
            <c:dLbl>
              <c:idx val="3"/>
              <c:layout>
                <c:manualLayout>
                  <c:x val="-2.7803451702700186E-3"/>
                  <c:y val="2.1689442797361881E-2"/>
                </c:manualLayout>
              </c:layout>
              <c:numFmt formatCode="0.0%" sourceLinked="0"/>
              <c:spPr/>
              <c:txPr>
                <a:bodyPr/>
                <a:lstStyle/>
                <a:p>
                  <a:pPr>
                    <a:defRPr sz="1200"/>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ED24-4C0A-92D1-672D2AE83151}"/>
                </c:ext>
              </c:extLst>
            </c:dLbl>
            <c:dLbl>
              <c:idx val="4"/>
              <c:layout>
                <c:manualLayout>
                  <c:x val="-5.2048901729525995E-3"/>
                  <c:y val="1.479260075720934E-2"/>
                </c:manualLayout>
              </c:layout>
              <c:numFmt formatCode="0.0%" sourceLinked="0"/>
              <c:spPr/>
              <c:txPr>
                <a:bodyPr/>
                <a:lstStyle/>
                <a:p>
                  <a:pPr>
                    <a:defRPr sz="1200"/>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ED24-4C0A-92D1-672D2AE83151}"/>
                </c:ext>
              </c:extLst>
            </c:dLbl>
            <c:dLbl>
              <c:idx val="5"/>
              <c:layout>
                <c:manualLayout>
                  <c:x val="-1.1891160854756344E-3"/>
                  <c:y val="2.2728092775755555E-2"/>
                </c:manualLayout>
              </c:layout>
              <c:numFmt formatCode="0.0%" sourceLinked="0"/>
              <c:spPr/>
              <c:txPr>
                <a:bodyPr/>
                <a:lstStyle/>
                <a:p>
                  <a:pPr>
                    <a:defRPr sz="1200"/>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ED24-4C0A-92D1-672D2AE83151}"/>
                </c:ext>
              </c:extLst>
            </c:dLbl>
            <c:dLbl>
              <c:idx val="6"/>
              <c:layout>
                <c:manualLayout>
                  <c:x val="1.4379031566132991E-3"/>
                  <c:y val="1.0701144576812418E-2"/>
                </c:manualLayout>
              </c:layout>
              <c:numFmt formatCode="0.0%" sourceLinked="0"/>
              <c:spPr/>
              <c:txPr>
                <a:bodyPr/>
                <a:lstStyle/>
                <a:p>
                  <a:pPr>
                    <a:defRPr sz="1200"/>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ED24-4C0A-92D1-672D2AE83151}"/>
                </c:ext>
              </c:extLst>
            </c:dLbl>
            <c:dLbl>
              <c:idx val="8"/>
              <c:layout>
                <c:manualLayout>
                  <c:x val="-9.1598171365169581E-3"/>
                  <c:y val="-6.327175394397469E-2"/>
                </c:manualLayout>
              </c:layout>
              <c:numFmt formatCode="0.0%" sourceLinked="0"/>
              <c:spPr/>
              <c:txPr>
                <a:bodyPr/>
                <a:lstStyle/>
                <a:p>
                  <a:pPr>
                    <a:defRPr sz="1200"/>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ED24-4C0A-92D1-672D2AE83151}"/>
                </c:ext>
              </c:extLst>
            </c:dLbl>
            <c:dLbl>
              <c:idx val="9"/>
              <c:layout>
                <c:manualLayout>
                  <c:x val="2.4988415365883705E-2"/>
                  <c:y val="1.2389506110022719E-3"/>
                </c:manualLayout>
              </c:layout>
              <c:numFmt formatCode="0.0%" sourceLinked="0"/>
              <c:spPr/>
              <c:txPr>
                <a:bodyPr/>
                <a:lstStyle/>
                <a:p>
                  <a:pPr>
                    <a:defRPr sz="1200"/>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ED24-4C0A-92D1-672D2AE83151}"/>
                </c:ext>
              </c:extLst>
            </c:dLbl>
            <c:numFmt formatCode="0.0%" sourceLinked="0"/>
            <c:spPr>
              <a:noFill/>
              <a:ln w="25400">
                <a:noFill/>
              </a:ln>
            </c:spPr>
            <c:txPr>
              <a:bodyPr/>
              <a:lstStyle/>
              <a:p>
                <a:pPr>
                  <a:defRPr sz="1200"/>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'Q３・Ｑ４　まとめ３'!$B$3:$L$3</c:f>
              <c:strCache>
                <c:ptCount val="11"/>
                <c:pt idx="0">
                  <c:v>1. コンビニ</c:v>
                </c:pt>
                <c:pt idx="1">
                  <c:v>2. スーパー（食料品）</c:v>
                </c:pt>
                <c:pt idx="2">
                  <c:v>3. カフェ</c:v>
                </c:pt>
                <c:pt idx="3">
                  <c:v>4. レストラン</c:v>
                </c:pt>
                <c:pt idx="4">
                  <c:v>5. ランニングステーション</c:v>
                </c:pt>
                <c:pt idx="5">
                  <c:v>6.フィットネス</c:v>
                </c:pt>
                <c:pt idx="6">
                  <c:v>７.温浴施設</c:v>
                </c:pt>
                <c:pt idx="7">
                  <c:v>８.有料バーベキュー施設</c:v>
                </c:pt>
                <c:pt idx="8">
                  <c:v>9.自転車ひろば（自転車の安全教育施設）</c:v>
                </c:pt>
                <c:pt idx="9">
                  <c:v>10.特にない</c:v>
                </c:pt>
                <c:pt idx="10">
                  <c:v>11.その他</c:v>
                </c:pt>
              </c:strCache>
            </c:strRef>
          </c:cat>
          <c:val>
            <c:numRef>
              <c:f>'Q３・Ｑ４　まとめ３'!$B$5:$L$5</c:f>
              <c:numCache>
                <c:formatCode>0.0%</c:formatCode>
                <c:ptCount val="11"/>
                <c:pt idx="0">
                  <c:v>0.23893805309734514</c:v>
                </c:pt>
                <c:pt idx="1">
                  <c:v>3.2448377581120944E-2</c:v>
                </c:pt>
                <c:pt idx="2">
                  <c:v>0.21386430678466076</c:v>
                </c:pt>
                <c:pt idx="3">
                  <c:v>8.4070796460176997E-2</c:v>
                </c:pt>
                <c:pt idx="4">
                  <c:v>2.2123893805309734E-2</c:v>
                </c:pt>
                <c:pt idx="5">
                  <c:v>1.3274336283185841E-2</c:v>
                </c:pt>
                <c:pt idx="6">
                  <c:v>6.637168141592921E-2</c:v>
                </c:pt>
                <c:pt idx="7">
                  <c:v>0.14306784660766961</c:v>
                </c:pt>
                <c:pt idx="8">
                  <c:v>7.2271386430678472E-2</c:v>
                </c:pt>
                <c:pt idx="9">
                  <c:v>7.3746312684365781E-2</c:v>
                </c:pt>
                <c:pt idx="10">
                  <c:v>3.9823008849557522E-2</c:v>
                </c:pt>
              </c:numCache>
            </c:numRef>
          </c:val>
          <c:extLst>
            <c:ext xmlns:c16="http://schemas.microsoft.com/office/drawing/2014/chart" uri="{C3380CC4-5D6E-409C-BE32-E72D297353CC}">
              <c16:uniqueId val="{00000009-ED24-4C0A-92D1-672D2AE83151}"/>
            </c:ext>
          </c:extLst>
        </c:ser>
        <c:dLbls>
          <c:showLegendKey val="0"/>
          <c:showVal val="0"/>
          <c:showCatName val="0"/>
          <c:showSerName val="0"/>
          <c:showPercent val="0"/>
          <c:showBubbleSize val="0"/>
        </c:dLbls>
        <c:gapWidth val="100"/>
        <c:axId val="1299011231"/>
        <c:axId val="1"/>
      </c:barChart>
      <c:catAx>
        <c:axId val="1299011231"/>
        <c:scaling>
          <c:orientation val="minMax"/>
        </c:scaling>
        <c:delete val="0"/>
        <c:axPos val="b"/>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0%" sourceLinked="0"/>
        <c:majorTickMark val="out"/>
        <c:minorTickMark val="none"/>
        <c:tickLblPos val="nextTo"/>
        <c:crossAx val="1299011231"/>
        <c:crosses val="autoZero"/>
        <c:crossBetween val="between"/>
        <c:majorUnit val="0.1"/>
      </c:valAx>
      <c:spPr>
        <a:noFill/>
        <a:ln w="25400">
          <a:noFill/>
        </a:ln>
      </c:spPr>
    </c:plotArea>
    <c:plotVisOnly val="1"/>
    <c:dispBlanksAs val="gap"/>
    <c:showDLblsOverMax val="0"/>
  </c:chart>
  <c:spPr>
    <a:ln>
      <a:noFill/>
    </a:ln>
  </c:spPr>
  <c:txPr>
    <a:bodyPr/>
    <a:lstStyle/>
    <a:p>
      <a:pPr>
        <a:defRPr sz="1050"/>
      </a:pPr>
      <a:endParaRPr lang="ja-JP"/>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7315259062459484E-2"/>
          <c:y val="0.16554213267767842"/>
          <c:w val="0.52239481404361854"/>
          <c:h val="0.7955428012079766"/>
        </c:manualLayout>
      </c:layout>
      <c:pieChart>
        <c:varyColors val="1"/>
        <c:ser>
          <c:idx val="0"/>
          <c:order val="0"/>
          <c:explosion val="1"/>
          <c:dPt>
            <c:idx val="0"/>
            <c:bubble3D val="0"/>
            <c:explosion val="0"/>
            <c:extLst>
              <c:ext xmlns:c16="http://schemas.microsoft.com/office/drawing/2014/chart" uri="{C3380CC4-5D6E-409C-BE32-E72D297353CC}">
                <c16:uniqueId val="{00000001-41A8-4753-A99C-6A40FA306394}"/>
              </c:ext>
            </c:extLst>
          </c:dPt>
          <c:dPt>
            <c:idx val="1"/>
            <c:bubble3D val="0"/>
            <c:extLst>
              <c:ext xmlns:c16="http://schemas.microsoft.com/office/drawing/2014/chart" uri="{C3380CC4-5D6E-409C-BE32-E72D297353CC}">
                <c16:uniqueId val="{00000002-41A8-4753-A99C-6A40FA306394}"/>
              </c:ext>
            </c:extLst>
          </c:dPt>
          <c:dPt>
            <c:idx val="2"/>
            <c:bubble3D val="0"/>
            <c:extLst>
              <c:ext xmlns:c16="http://schemas.microsoft.com/office/drawing/2014/chart" uri="{C3380CC4-5D6E-409C-BE32-E72D297353CC}">
                <c16:uniqueId val="{00000003-41A8-4753-A99C-6A40FA306394}"/>
              </c:ext>
            </c:extLst>
          </c:dPt>
          <c:dPt>
            <c:idx val="3"/>
            <c:bubble3D val="0"/>
            <c:extLst>
              <c:ext xmlns:c16="http://schemas.microsoft.com/office/drawing/2014/chart" uri="{C3380CC4-5D6E-409C-BE32-E72D297353CC}">
                <c16:uniqueId val="{00000004-41A8-4753-A99C-6A40FA306394}"/>
              </c:ext>
            </c:extLst>
          </c:dPt>
          <c:dPt>
            <c:idx val="4"/>
            <c:bubble3D val="0"/>
            <c:extLst>
              <c:ext xmlns:c16="http://schemas.microsoft.com/office/drawing/2014/chart" uri="{C3380CC4-5D6E-409C-BE32-E72D297353CC}">
                <c16:uniqueId val="{00000005-41A8-4753-A99C-6A40FA306394}"/>
              </c:ext>
            </c:extLst>
          </c:dPt>
          <c:dLbls>
            <c:dLbl>
              <c:idx val="0"/>
              <c:layout>
                <c:manualLayout>
                  <c:x val="-9.1741409706020058E-2"/>
                  <c:y val="0.15647446833271017"/>
                </c:manualLayout>
              </c:layout>
              <c:numFmt formatCode="0.0%" sourceLinked="0"/>
              <c:spPr/>
              <c:txPr>
                <a:bodyPr/>
                <a:lstStyle/>
                <a:p>
                  <a:pPr>
                    <a:defRPr/>
                  </a:pPr>
                  <a:endParaRPr lang="ja-JP"/>
                </a:p>
              </c:txPr>
              <c:dLblPos val="bestFit"/>
              <c:showLegendKey val="0"/>
              <c:showVal val="0"/>
              <c:showCatName val="1"/>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1-41A8-4753-A99C-6A40FA306394}"/>
                </c:ext>
              </c:extLst>
            </c:dLbl>
            <c:dLbl>
              <c:idx val="1"/>
              <c:layout>
                <c:manualLayout>
                  <c:x val="-4.9894940050521995E-2"/>
                  <c:y val="-3.727675421112187E-3"/>
                </c:manualLayout>
              </c:layout>
              <c:numFmt formatCode="0.0%" sourceLinked="0"/>
              <c:spPr/>
              <c:txPr>
                <a:bodyPr/>
                <a:lstStyle/>
                <a:p>
                  <a:pPr>
                    <a:defRPr/>
                  </a:pPr>
                  <a:endParaRPr lang="ja-JP"/>
                </a:p>
              </c:txPr>
              <c:dLblPos val="bestFit"/>
              <c:showLegendKey val="0"/>
              <c:showVal val="0"/>
              <c:showCatName val="0"/>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2-41A8-4753-A99C-6A40FA306394}"/>
                </c:ext>
              </c:extLst>
            </c:dLbl>
            <c:dLbl>
              <c:idx val="2"/>
              <c:layout>
                <c:manualLayout>
                  <c:x val="-0.19033515831402273"/>
                  <c:y val="2.6604204477832443E-2"/>
                </c:manualLayout>
              </c:layout>
              <c:numFmt formatCode="0.0%" sourceLinked="0"/>
              <c:spPr/>
              <c:txPr>
                <a:bodyPr/>
                <a:lstStyle/>
                <a:p>
                  <a:pPr>
                    <a:defRPr/>
                  </a:pPr>
                  <a:endParaRPr lang="ja-JP"/>
                </a:p>
              </c:txPr>
              <c:dLblPos val="bestFit"/>
              <c:showLegendKey val="0"/>
              <c:showVal val="0"/>
              <c:showCatName val="1"/>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3-41A8-4753-A99C-6A40FA306394}"/>
                </c:ext>
              </c:extLst>
            </c:dLbl>
            <c:dLbl>
              <c:idx val="3"/>
              <c:layout>
                <c:manualLayout>
                  <c:x val="-8.3211250011135982E-2"/>
                  <c:y val="-0.14644445049698213"/>
                </c:manualLayout>
              </c:layout>
              <c:numFmt formatCode="0.0%" sourceLinked="0"/>
              <c:spPr/>
              <c:txPr>
                <a:bodyPr/>
                <a:lstStyle/>
                <a:p>
                  <a:pPr>
                    <a:defRPr/>
                  </a:pPr>
                  <a:endParaRPr lang="ja-JP"/>
                </a:p>
              </c:txPr>
              <c:dLblPos val="bestFit"/>
              <c:showLegendKey val="0"/>
              <c:showVal val="0"/>
              <c:showCatName val="0"/>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4-41A8-4753-A99C-6A40FA306394}"/>
                </c:ext>
              </c:extLst>
            </c:dLbl>
            <c:dLbl>
              <c:idx val="4"/>
              <c:layout>
                <c:manualLayout>
                  <c:x val="0.11840477847321276"/>
                  <c:y val="-5.7179561460631308E-2"/>
                </c:manualLayout>
              </c:layout>
              <c:numFmt formatCode="0.0%" sourceLinked="0"/>
              <c:spPr/>
              <c:txPr>
                <a:bodyPr/>
                <a:lstStyle/>
                <a:p>
                  <a:pPr>
                    <a:defRPr sz="1000"/>
                  </a:pPr>
                  <a:endParaRPr lang="ja-JP"/>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24288683172991735"/>
                      <c:h val="0.19333153407895096"/>
                    </c:manualLayout>
                  </c15:layout>
                </c:ext>
                <c:ext xmlns:c16="http://schemas.microsoft.com/office/drawing/2014/chart" uri="{C3380CC4-5D6E-409C-BE32-E72D297353CC}">
                  <c16:uniqueId val="{00000005-41A8-4753-A99C-6A40FA306394}"/>
                </c:ext>
              </c:extLst>
            </c:dLbl>
            <c:dLbl>
              <c:idx val="8"/>
              <c:layout>
                <c:manualLayout>
                  <c:x val="5.4134462644237255E-2"/>
                  <c:y val="2.7528179377408462E-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5F7F-4A60-9283-F8136013CFD3}"/>
                </c:ext>
              </c:extLst>
            </c:dLbl>
            <c:numFmt formatCode="0.0%" sourceLinked="0"/>
            <c:spPr>
              <a:noFill/>
              <a:ln w="25400">
                <a:noFill/>
              </a:ln>
            </c:spPr>
            <c:dLblPos val="bestFit"/>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'Q１　まとめ１'!$B$37:$K$37</c:f>
              <c:strCache>
                <c:ptCount val="10"/>
                <c:pt idx="0">
                  <c:v>1. 散歩</c:v>
                </c:pt>
                <c:pt idx="1">
                  <c:v>2. 通勤・通学・生活路</c:v>
                </c:pt>
                <c:pt idx="2">
                  <c:v>3. 休憩・休息</c:v>
                </c:pt>
                <c:pt idx="3">
                  <c:v>4. 遊具で遊ぶ</c:v>
                </c:pt>
                <c:pt idx="4">
                  <c:v>5. 花や緑を楽しむ</c:v>
                </c:pt>
                <c:pt idx="5">
                  <c:v>6. イベントに参加</c:v>
                </c:pt>
                <c:pt idx="6">
                  <c:v>7.ボランティア活動</c:v>
                </c:pt>
                <c:pt idx="7">
                  <c:v>8. ジョギング、ウォーキング</c:v>
                </c:pt>
                <c:pt idx="8">
                  <c:v>9.BBQ</c:v>
                </c:pt>
                <c:pt idx="9">
                  <c:v>10. その他</c:v>
                </c:pt>
              </c:strCache>
            </c:strRef>
          </c:cat>
          <c:val>
            <c:numRef>
              <c:f>'Q１　まとめ１'!$B$38:$K$38</c:f>
              <c:numCache>
                <c:formatCode>General</c:formatCode>
                <c:ptCount val="10"/>
                <c:pt idx="0">
                  <c:v>53</c:v>
                </c:pt>
                <c:pt idx="1">
                  <c:v>1</c:v>
                </c:pt>
                <c:pt idx="2">
                  <c:v>88</c:v>
                </c:pt>
                <c:pt idx="3">
                  <c:v>52</c:v>
                </c:pt>
                <c:pt idx="4">
                  <c:v>77</c:v>
                </c:pt>
                <c:pt idx="5">
                  <c:v>28</c:v>
                </c:pt>
                <c:pt idx="6">
                  <c:v>5</c:v>
                </c:pt>
                <c:pt idx="7">
                  <c:v>21</c:v>
                </c:pt>
                <c:pt idx="8">
                  <c:v>18</c:v>
                </c:pt>
                <c:pt idx="9">
                  <c:v>78</c:v>
                </c:pt>
              </c:numCache>
            </c:numRef>
          </c:val>
          <c:extLst>
            <c:ext xmlns:c16="http://schemas.microsoft.com/office/drawing/2014/chart" uri="{C3380CC4-5D6E-409C-BE32-E72D297353CC}">
              <c16:uniqueId val="{00000006-41A8-4753-A99C-6A40FA306394}"/>
            </c:ext>
          </c:extLst>
        </c:ser>
        <c:dLbls>
          <c:showLegendKey val="0"/>
          <c:showVal val="0"/>
          <c:showCatName val="0"/>
          <c:showSerName val="0"/>
          <c:showPercent val="0"/>
          <c:showBubbleSize val="0"/>
          <c:showLeaderLines val="1"/>
        </c:dLbls>
        <c:firstSliceAng val="0"/>
      </c:pieChart>
      <c:spPr>
        <a:noFill/>
        <a:ln w="25400">
          <a:noFill/>
        </a:ln>
      </c:spPr>
    </c:plotArea>
    <c:legend>
      <c:legendPos val="r"/>
      <c:layout>
        <c:manualLayout>
          <c:xMode val="edge"/>
          <c:yMode val="edge"/>
          <c:x val="0.54952169734092626"/>
          <c:y val="0"/>
          <c:w val="0.45047830265907374"/>
          <c:h val="1"/>
        </c:manualLayout>
      </c:layout>
      <c:overlay val="0"/>
    </c:legend>
    <c:plotVisOnly val="1"/>
    <c:dispBlanksAs val="gap"/>
    <c:showDLblsOverMax val="0"/>
  </c:chart>
  <c:spPr>
    <a:ln>
      <a:noFill/>
    </a:ln>
  </c:spPr>
  <c:txPr>
    <a:bodyPr/>
    <a:lstStyle/>
    <a:p>
      <a:pPr>
        <a:defRPr sz="1100"/>
      </a:pPr>
      <a:endParaRPr lang="ja-JP"/>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855649101432494"/>
          <c:y val="0.12461993068405812"/>
          <c:w val="0.87498974688767561"/>
          <c:h val="0.48169983348174722"/>
        </c:manualLayout>
      </c:layout>
      <c:barChart>
        <c:barDir val="col"/>
        <c:grouping val="clustered"/>
        <c:varyColors val="0"/>
        <c:ser>
          <c:idx val="0"/>
          <c:order val="0"/>
          <c:invertIfNegative val="0"/>
          <c:dPt>
            <c:idx val="0"/>
            <c:invertIfNegative val="0"/>
            <c:bubble3D val="0"/>
            <c:extLst>
              <c:ext xmlns:c16="http://schemas.microsoft.com/office/drawing/2014/chart" uri="{C3380CC4-5D6E-409C-BE32-E72D297353CC}">
                <c16:uniqueId val="{00000000-2E6F-44EE-B112-1DE4AF43ED33}"/>
              </c:ext>
            </c:extLst>
          </c:dPt>
          <c:dPt>
            <c:idx val="1"/>
            <c:invertIfNegative val="0"/>
            <c:bubble3D val="0"/>
            <c:extLst>
              <c:ext xmlns:c16="http://schemas.microsoft.com/office/drawing/2014/chart" uri="{C3380CC4-5D6E-409C-BE32-E72D297353CC}">
                <c16:uniqueId val="{00000001-2E6F-44EE-B112-1DE4AF43ED33}"/>
              </c:ext>
            </c:extLst>
          </c:dPt>
          <c:dPt>
            <c:idx val="2"/>
            <c:invertIfNegative val="0"/>
            <c:bubble3D val="0"/>
            <c:extLst>
              <c:ext xmlns:c16="http://schemas.microsoft.com/office/drawing/2014/chart" uri="{C3380CC4-5D6E-409C-BE32-E72D297353CC}">
                <c16:uniqueId val="{00000002-2E6F-44EE-B112-1DE4AF43ED33}"/>
              </c:ext>
            </c:extLst>
          </c:dPt>
          <c:dPt>
            <c:idx val="3"/>
            <c:invertIfNegative val="0"/>
            <c:bubble3D val="0"/>
            <c:extLst>
              <c:ext xmlns:c16="http://schemas.microsoft.com/office/drawing/2014/chart" uri="{C3380CC4-5D6E-409C-BE32-E72D297353CC}">
                <c16:uniqueId val="{00000003-2E6F-44EE-B112-1DE4AF43ED33}"/>
              </c:ext>
            </c:extLst>
          </c:dPt>
          <c:dPt>
            <c:idx val="4"/>
            <c:invertIfNegative val="0"/>
            <c:bubble3D val="0"/>
            <c:extLst>
              <c:ext xmlns:c16="http://schemas.microsoft.com/office/drawing/2014/chart" uri="{C3380CC4-5D6E-409C-BE32-E72D297353CC}">
                <c16:uniqueId val="{00000004-2E6F-44EE-B112-1DE4AF43ED33}"/>
              </c:ext>
            </c:extLst>
          </c:dPt>
          <c:dLbls>
            <c:dLbl>
              <c:idx val="0"/>
              <c:layout>
                <c:manualLayout>
                  <c:x val="8.8664069271373012E-3"/>
                  <c:y val="1.1319180308513631E-2"/>
                </c:manualLayout>
              </c:layout>
              <c:numFmt formatCode="0.0%" sourceLinked="0"/>
              <c:spPr/>
              <c:txPr>
                <a:bodyPr/>
                <a:lstStyle/>
                <a:p>
                  <a:pPr>
                    <a:defRPr sz="1200"/>
                  </a:pPr>
                  <a:endParaRPr lang="ja-JP"/>
                </a:p>
              </c:txPr>
              <c:showLegendKey val="0"/>
              <c:showVal val="1"/>
              <c:showCatName val="0"/>
              <c:showSerName val="0"/>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00-2E6F-44EE-B112-1DE4AF43ED33}"/>
                </c:ext>
              </c:extLst>
            </c:dLbl>
            <c:dLbl>
              <c:idx val="1"/>
              <c:layout>
                <c:manualLayout>
                  <c:x val="1.0876824627715131E-3"/>
                  <c:y val="-2.2174364890401797E-4"/>
                </c:manualLayout>
              </c:layout>
              <c:numFmt formatCode="0.0%" sourceLinked="0"/>
              <c:spPr/>
              <c:txPr>
                <a:bodyPr/>
                <a:lstStyle/>
                <a:p>
                  <a:pPr>
                    <a:defRPr sz="1200"/>
                  </a:pPr>
                  <a:endParaRPr lang="ja-JP"/>
                </a:p>
              </c:txPr>
              <c:showLegendKey val="0"/>
              <c:showVal val="1"/>
              <c:showCatName val="0"/>
              <c:showSerName val="0"/>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01-2E6F-44EE-B112-1DE4AF43ED33}"/>
                </c:ext>
              </c:extLst>
            </c:dLbl>
            <c:dLbl>
              <c:idx val="2"/>
              <c:layout>
                <c:manualLayout>
                  <c:x val="3.6021853443223961E-3"/>
                  <c:y val="4.4448358897283449E-2"/>
                </c:manualLayout>
              </c:layout>
              <c:numFmt formatCode="0.0%" sourceLinked="0"/>
              <c:spPr>
                <a:noFill/>
                <a:ln w="25400">
                  <a:noFill/>
                </a:ln>
              </c:spPr>
              <c:txPr>
                <a:bodyPr wrap="square" lIns="38100" tIns="19050" rIns="38100" bIns="19050" anchor="ctr">
                  <a:noAutofit/>
                </a:bodyPr>
                <a:lstStyle/>
                <a:p>
                  <a:pPr>
                    <a:defRPr sz="1200"/>
                  </a:pPr>
                  <a:endParaRPr lang="ja-JP"/>
                </a:p>
              </c:txPr>
              <c:showLegendKey val="0"/>
              <c:showVal val="1"/>
              <c:showCatName val="0"/>
              <c:showSerName val="0"/>
              <c:showPercent val="0"/>
              <c:showBubbleSize val="0"/>
              <c:separator> </c:separator>
              <c:extLst>
                <c:ext xmlns:c15="http://schemas.microsoft.com/office/drawing/2012/chart" uri="{CE6537A1-D6FC-4f65-9D91-7224C49458BB}">
                  <c15:layout>
                    <c:manualLayout>
                      <c:w val="7.6730074725221059E-2"/>
                      <c:h val="0.10265618825008646"/>
                    </c:manualLayout>
                  </c15:layout>
                </c:ext>
                <c:ext xmlns:c16="http://schemas.microsoft.com/office/drawing/2014/chart" uri="{C3380CC4-5D6E-409C-BE32-E72D297353CC}">
                  <c16:uniqueId val="{00000002-2E6F-44EE-B112-1DE4AF43ED33}"/>
                </c:ext>
              </c:extLst>
            </c:dLbl>
            <c:dLbl>
              <c:idx val="3"/>
              <c:layout>
                <c:manualLayout>
                  <c:x val="-3.3136623148000738E-3"/>
                  <c:y val="-6.5631201091221223E-3"/>
                </c:manualLayout>
              </c:layout>
              <c:numFmt formatCode="0.0%" sourceLinked="0"/>
              <c:spPr/>
              <c:txPr>
                <a:bodyPr/>
                <a:lstStyle/>
                <a:p>
                  <a:pPr>
                    <a:defRPr sz="1200"/>
                  </a:pPr>
                  <a:endParaRPr lang="ja-JP"/>
                </a:p>
              </c:txPr>
              <c:showLegendKey val="0"/>
              <c:showVal val="1"/>
              <c:showCatName val="0"/>
              <c:showSerName val="0"/>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03-2E6F-44EE-B112-1DE4AF43ED33}"/>
                </c:ext>
              </c:extLst>
            </c:dLbl>
            <c:dLbl>
              <c:idx val="4"/>
              <c:layout>
                <c:manualLayout>
                  <c:x val="1.2827832609617661E-2"/>
                  <c:y val="-3.1672900896810427E-3"/>
                </c:manualLayout>
              </c:layout>
              <c:numFmt formatCode="0.0%" sourceLinked="0"/>
              <c:spPr/>
              <c:txPr>
                <a:bodyPr/>
                <a:lstStyle/>
                <a:p>
                  <a:pPr>
                    <a:defRPr sz="1200"/>
                  </a:pPr>
                  <a:endParaRPr lang="ja-JP"/>
                </a:p>
              </c:txPr>
              <c:showLegendKey val="0"/>
              <c:showVal val="1"/>
              <c:showCatName val="0"/>
              <c:showSerName val="0"/>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04-2E6F-44EE-B112-1DE4AF43ED33}"/>
                </c:ext>
              </c:extLst>
            </c:dLbl>
            <c:numFmt formatCode="0.0%" sourceLinked="0"/>
            <c:spPr>
              <a:noFill/>
              <a:ln w="25400">
                <a:noFill/>
              </a:ln>
            </c:spPr>
            <c:txPr>
              <a:bodyPr wrap="square" lIns="38100" tIns="19050" rIns="38100" bIns="19050" anchor="ctr">
                <a:spAutoFit/>
              </a:bodyPr>
              <a:lstStyle/>
              <a:p>
                <a:pPr>
                  <a:defRPr sz="1200"/>
                </a:pPr>
                <a:endParaRPr lang="ja-JP"/>
              </a:p>
            </c:txPr>
            <c:showLegendKey val="0"/>
            <c:showVal val="1"/>
            <c:showCatName val="0"/>
            <c:showSerName val="0"/>
            <c:showPercent val="0"/>
            <c:showBubbleSize val="0"/>
            <c:separator>, </c:separator>
            <c:showLeaderLines val="0"/>
            <c:extLst>
              <c:ext xmlns:c15="http://schemas.microsoft.com/office/drawing/2012/chart" uri="{CE6537A1-D6FC-4f65-9D91-7224C49458BB}">
                <c15:layout/>
                <c15:showLeaderLines val="0"/>
              </c:ext>
            </c:extLst>
          </c:dLbls>
          <c:cat>
            <c:strRef>
              <c:f>'Q３・Ｑ４　まとめ３'!$B$3:$J$3</c:f>
              <c:strCache>
                <c:ptCount val="9"/>
                <c:pt idx="0">
                  <c:v>①コンビニ</c:v>
                </c:pt>
                <c:pt idx="1">
                  <c:v>②有料木工スペース</c:v>
                </c:pt>
                <c:pt idx="2">
                  <c:v>③カフェ</c:v>
                </c:pt>
                <c:pt idx="3">
                  <c:v>④レストラン</c:v>
                </c:pt>
                <c:pt idx="4">
                  <c:v>⑤ランニングステーション</c:v>
                </c:pt>
                <c:pt idx="5">
                  <c:v>⑥駐車場</c:v>
                </c:pt>
                <c:pt idx="6">
                  <c:v>⑦コミュニティスペース</c:v>
                </c:pt>
                <c:pt idx="7">
                  <c:v>⑧特にない</c:v>
                </c:pt>
                <c:pt idx="8">
                  <c:v>9.その他</c:v>
                </c:pt>
              </c:strCache>
            </c:strRef>
          </c:cat>
          <c:val>
            <c:numRef>
              <c:f>'Q３・Ｑ４　まとめ３'!$B$5:$J$5</c:f>
              <c:numCache>
                <c:formatCode>0.0%</c:formatCode>
                <c:ptCount val="9"/>
                <c:pt idx="0">
                  <c:v>4.1062801932367152E-2</c:v>
                </c:pt>
                <c:pt idx="1">
                  <c:v>2.4154589371980675E-3</c:v>
                </c:pt>
                <c:pt idx="2">
                  <c:v>8.4541062801932368E-2</c:v>
                </c:pt>
                <c:pt idx="3">
                  <c:v>1.2077294685990338E-2</c:v>
                </c:pt>
                <c:pt idx="4">
                  <c:v>4.830917874396135E-3</c:v>
                </c:pt>
                <c:pt idx="5">
                  <c:v>0.17149758454106281</c:v>
                </c:pt>
                <c:pt idx="6">
                  <c:v>4.1062801932367152E-2</c:v>
                </c:pt>
                <c:pt idx="7">
                  <c:v>0.606280193236715</c:v>
                </c:pt>
                <c:pt idx="8">
                  <c:v>3.6231884057971016E-2</c:v>
                </c:pt>
              </c:numCache>
            </c:numRef>
          </c:val>
          <c:extLst>
            <c:ext xmlns:c16="http://schemas.microsoft.com/office/drawing/2014/chart" uri="{C3380CC4-5D6E-409C-BE32-E72D297353CC}">
              <c16:uniqueId val="{00000005-2E6F-44EE-B112-1DE4AF43ED33}"/>
            </c:ext>
          </c:extLst>
        </c:ser>
        <c:dLbls>
          <c:showLegendKey val="0"/>
          <c:showVal val="0"/>
          <c:showCatName val="0"/>
          <c:showSerName val="0"/>
          <c:showPercent val="0"/>
          <c:showBubbleSize val="0"/>
        </c:dLbls>
        <c:gapWidth val="100"/>
        <c:axId val="612747103"/>
        <c:axId val="612742527"/>
      </c:barChart>
      <c:catAx>
        <c:axId val="612747103"/>
        <c:scaling>
          <c:orientation val="minMax"/>
        </c:scaling>
        <c:delete val="0"/>
        <c:axPos val="b"/>
        <c:numFmt formatCode="General" sourceLinked="1"/>
        <c:majorTickMark val="out"/>
        <c:minorTickMark val="none"/>
        <c:tickLblPos val="nextTo"/>
        <c:crossAx val="612742527"/>
        <c:crosses val="autoZero"/>
        <c:auto val="1"/>
        <c:lblAlgn val="ctr"/>
        <c:lblOffset val="100"/>
        <c:noMultiLvlLbl val="0"/>
      </c:catAx>
      <c:valAx>
        <c:axId val="612742527"/>
        <c:scaling>
          <c:orientation val="minMax"/>
        </c:scaling>
        <c:delete val="0"/>
        <c:axPos val="l"/>
        <c:majorGridlines/>
        <c:numFmt formatCode="0%" sourceLinked="0"/>
        <c:majorTickMark val="out"/>
        <c:minorTickMark val="none"/>
        <c:tickLblPos val="nextTo"/>
        <c:crossAx val="612747103"/>
        <c:crosses val="autoZero"/>
        <c:crossBetween val="between"/>
      </c:valAx>
      <c:spPr>
        <a:noFill/>
        <a:ln w="25400">
          <a:noFill/>
        </a:ln>
      </c:spPr>
    </c:plotArea>
    <c:plotVisOnly val="1"/>
    <c:dispBlanksAs val="gap"/>
    <c:showDLblsOverMax val="0"/>
  </c:chart>
  <c:spPr>
    <a:ln>
      <a:noFill/>
    </a:ln>
  </c:spPr>
  <c:txPr>
    <a:bodyPr/>
    <a:lstStyle/>
    <a:p>
      <a:pPr>
        <a:defRPr sz="1100"/>
      </a:pPr>
      <a:endParaRPr lang="ja-JP"/>
    </a:p>
  </c:txPr>
  <c:externalData r:id="rId2">
    <c:autoUpdate val="0"/>
  </c:externalData>
  <c:userShapes r:id="rId3"/>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a:pPr>
            <a:r>
              <a:rPr lang="ja-JP" sz="1400" dirty="0"/>
              <a:t>来園者数の</a:t>
            </a:r>
            <a:r>
              <a:rPr lang="ja-JP" sz="1400" dirty="0" smtClean="0"/>
              <a:t>推移</a:t>
            </a:r>
            <a:r>
              <a:rPr lang="ja-JP" altLang="en-US" sz="1400" dirty="0" smtClean="0"/>
              <a:t>（年度別）</a:t>
            </a:r>
            <a:endParaRPr lang="en-US" sz="1400" dirty="0"/>
          </a:p>
        </c:rich>
      </c:tx>
      <c:layout/>
      <c:overlay val="0"/>
    </c:title>
    <c:autoTitleDeleted val="0"/>
    <c:plotArea>
      <c:layout/>
      <c:lineChart>
        <c:grouping val="standard"/>
        <c:varyColors val="0"/>
        <c:ser>
          <c:idx val="0"/>
          <c:order val="0"/>
          <c:tx>
            <c:strRef>
              <c:f>Sheet1!$B$5</c:f>
              <c:strCache>
                <c:ptCount val="1"/>
                <c:pt idx="0">
                  <c:v>住之江公園</c:v>
                </c:pt>
              </c:strCache>
            </c:strRef>
          </c:tx>
          <c:spPr>
            <a:ln>
              <a:solidFill>
                <a:schemeClr val="tx1"/>
              </a:solidFill>
            </a:ln>
          </c:spPr>
          <c:marker>
            <c:symbol val="square"/>
            <c:size val="10"/>
            <c:spPr>
              <a:solidFill>
                <a:schemeClr val="tx1"/>
              </a:solidFill>
            </c:spPr>
          </c:marker>
          <c:dLbls>
            <c:dLbl>
              <c:idx val="0"/>
              <c:layout>
                <c:manualLayout>
                  <c:x val="-3.0298949784893212E-2"/>
                  <c:y val="3.90117534426464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1772-4D43-BCA9-8BD1F873F6C8}"/>
                </c:ext>
              </c:extLst>
            </c:dLbl>
            <c:dLbl>
              <c:idx val="1"/>
              <c:layout>
                <c:manualLayout>
                  <c:x val="-3.9297406948085763E-2"/>
                  <c:y val="3.90117534426464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1772-4D43-BCA9-8BD1F873F6C8}"/>
                </c:ext>
              </c:extLst>
            </c:dLbl>
            <c:dLbl>
              <c:idx val="2"/>
              <c:layout>
                <c:manualLayout>
                  <c:x val="-2.8696433833471206E-2"/>
                  <c:y val="3.576077398909258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1772-4D43-BCA9-8BD1F873F6C8}"/>
                </c:ext>
              </c:extLst>
            </c:dLbl>
            <c:dLbl>
              <c:idx val="3"/>
              <c:layout>
                <c:manualLayout>
                  <c:x val="-2.9756875712738506E-2"/>
                  <c:y val="4.22627328962003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1772-4D43-BCA9-8BD1F873F6C8}"/>
                </c:ext>
              </c:extLst>
            </c:dLbl>
            <c:dLbl>
              <c:idx val="4"/>
              <c:layout>
                <c:manualLayout>
                  <c:x val="-3.1507280166429008E-2"/>
                  <c:y val="3.250979453553876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1772-4D43-BCA9-8BD1F873F6C8}"/>
                </c:ext>
              </c:extLst>
            </c:dLbl>
            <c:dLbl>
              <c:idx val="5"/>
              <c:layout>
                <c:manualLayout>
                  <c:x val="-2.8006471259048007E-2"/>
                  <c:y val="4.22627328962003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1772-4D43-BCA9-8BD1F873F6C8}"/>
                </c:ext>
              </c:extLst>
            </c:dLbl>
            <c:dLbl>
              <c:idx val="6"/>
              <c:layout>
                <c:manualLayout>
                  <c:x val="-3.9315824508051281E-2"/>
                  <c:y val="4.876469180330806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1772-4D43-BCA9-8BD1F873F6C8}"/>
                </c:ext>
              </c:extLst>
            </c:dLbl>
            <c:dLbl>
              <c:idx val="7"/>
              <c:layout>
                <c:manualLayout>
                  <c:x val="-3.9315824508051385E-2"/>
                  <c:y val="6.17683536348894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1772-4D43-BCA9-8BD1F873F6C8}"/>
                </c:ext>
              </c:extLst>
            </c:dLbl>
            <c:dLbl>
              <c:idx val="8"/>
              <c:layout>
                <c:manualLayout>
                  <c:x val="-2.6256066805357504E-2"/>
                  <c:y val="3.250979453553871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1772-4D43-BCA9-8BD1F873F6C8}"/>
                </c:ext>
              </c:extLst>
            </c:dLbl>
            <c:dLbl>
              <c:idx val="9"/>
              <c:layout>
                <c:manualLayout>
                  <c:x val="-2.6256066805357504E-2"/>
                  <c:y val="3.576077398909258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1772-4D43-BCA9-8BD1F873F6C8}"/>
                </c:ext>
              </c:extLst>
            </c:dLbl>
            <c:spPr>
              <a:noFill/>
              <a:ln>
                <a:noFill/>
              </a:ln>
              <a:effectLst/>
            </c:spPr>
            <c:txPr>
              <a:bodyPr/>
              <a:lstStyle/>
              <a:p>
                <a:pPr>
                  <a:defRPr sz="1300" baseline="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Sheet1!$G$2:$P$2</c:f>
              <c:numCache>
                <c:formatCode>General</c:formatCode>
                <c:ptCount val="10"/>
                <c:pt idx="0">
                  <c:v>22</c:v>
                </c:pt>
                <c:pt idx="1">
                  <c:v>23</c:v>
                </c:pt>
                <c:pt idx="2">
                  <c:v>24</c:v>
                </c:pt>
                <c:pt idx="3">
                  <c:v>25</c:v>
                </c:pt>
                <c:pt idx="4">
                  <c:v>26</c:v>
                </c:pt>
                <c:pt idx="5">
                  <c:v>27</c:v>
                </c:pt>
                <c:pt idx="6">
                  <c:v>28</c:v>
                </c:pt>
                <c:pt idx="7">
                  <c:v>29</c:v>
                </c:pt>
                <c:pt idx="8">
                  <c:v>30</c:v>
                </c:pt>
                <c:pt idx="9">
                  <c:v>1</c:v>
                </c:pt>
              </c:numCache>
            </c:numRef>
          </c:cat>
          <c:val>
            <c:numRef>
              <c:f>Sheet1!$G$5:$P$5</c:f>
              <c:numCache>
                <c:formatCode>#,##0_);[Red]\(#,##0\)</c:formatCode>
                <c:ptCount val="10"/>
                <c:pt idx="0">
                  <c:v>59.7</c:v>
                </c:pt>
                <c:pt idx="1">
                  <c:v>51.4</c:v>
                </c:pt>
                <c:pt idx="2">
                  <c:v>50.25</c:v>
                </c:pt>
                <c:pt idx="3">
                  <c:v>49.14</c:v>
                </c:pt>
                <c:pt idx="4">
                  <c:v>44.81</c:v>
                </c:pt>
                <c:pt idx="5">
                  <c:v>52.5</c:v>
                </c:pt>
                <c:pt idx="6">
                  <c:v>52.3</c:v>
                </c:pt>
                <c:pt idx="7">
                  <c:v>46</c:v>
                </c:pt>
                <c:pt idx="8">
                  <c:v>40</c:v>
                </c:pt>
                <c:pt idx="9">
                  <c:v>47</c:v>
                </c:pt>
              </c:numCache>
            </c:numRef>
          </c:val>
          <c:smooth val="0"/>
          <c:extLst>
            <c:ext xmlns:c16="http://schemas.microsoft.com/office/drawing/2014/chart" uri="{C3380CC4-5D6E-409C-BE32-E72D297353CC}">
              <c16:uniqueId val="{0000000A-1772-4D43-BCA9-8BD1F873F6C8}"/>
            </c:ext>
          </c:extLst>
        </c:ser>
        <c:dLbls>
          <c:showLegendKey val="0"/>
          <c:showVal val="0"/>
          <c:showCatName val="0"/>
          <c:showSerName val="0"/>
          <c:showPercent val="0"/>
          <c:showBubbleSize val="0"/>
        </c:dLbls>
        <c:marker val="1"/>
        <c:smooth val="0"/>
        <c:axId val="202193536"/>
        <c:axId val="210215680"/>
      </c:lineChart>
      <c:catAx>
        <c:axId val="202193536"/>
        <c:scaling>
          <c:orientation val="minMax"/>
        </c:scaling>
        <c:delete val="0"/>
        <c:axPos val="b"/>
        <c:title>
          <c:tx>
            <c:rich>
              <a:bodyPr/>
              <a:lstStyle/>
              <a:p>
                <a:pPr>
                  <a:defRPr/>
                </a:pPr>
                <a:r>
                  <a:rPr lang="ja-JP" altLang="en-US" dirty="0" smtClean="0"/>
                  <a:t>年度別</a:t>
                </a:r>
                <a:endParaRPr lang="ja-JP" dirty="0"/>
              </a:p>
            </c:rich>
          </c:tx>
          <c:layout/>
          <c:overlay val="0"/>
        </c:title>
        <c:numFmt formatCode="General" sourceLinked="1"/>
        <c:majorTickMark val="out"/>
        <c:minorTickMark val="none"/>
        <c:tickLblPos val="nextTo"/>
        <c:txPr>
          <a:bodyPr/>
          <a:lstStyle/>
          <a:p>
            <a:pPr>
              <a:defRPr sz="1300" baseline="0"/>
            </a:pPr>
            <a:endParaRPr lang="ja-JP"/>
          </a:p>
        </c:txPr>
        <c:crossAx val="210215680"/>
        <c:crosses val="autoZero"/>
        <c:auto val="1"/>
        <c:lblAlgn val="ctr"/>
        <c:lblOffset val="100"/>
        <c:noMultiLvlLbl val="0"/>
      </c:catAx>
      <c:valAx>
        <c:axId val="210215680"/>
        <c:scaling>
          <c:orientation val="minMax"/>
          <c:min val="0"/>
        </c:scaling>
        <c:delete val="0"/>
        <c:axPos val="l"/>
        <c:majorGridlines/>
        <c:title>
          <c:tx>
            <c:rich>
              <a:bodyPr rot="0" vert="wordArtVertRtl"/>
              <a:lstStyle/>
              <a:p>
                <a:pPr>
                  <a:defRPr/>
                </a:pPr>
                <a:r>
                  <a:rPr lang="ja-JP"/>
                  <a:t>来園者数（万人）</a:t>
                </a:r>
              </a:p>
            </c:rich>
          </c:tx>
          <c:layout/>
          <c:overlay val="0"/>
        </c:title>
        <c:numFmt formatCode="#,##0_);[Red]\(#,##0\)" sourceLinked="1"/>
        <c:majorTickMark val="out"/>
        <c:minorTickMark val="none"/>
        <c:tickLblPos val="nextTo"/>
        <c:txPr>
          <a:bodyPr/>
          <a:lstStyle/>
          <a:p>
            <a:pPr>
              <a:defRPr sz="1200"/>
            </a:pPr>
            <a:endParaRPr lang="ja-JP"/>
          </a:p>
        </c:txPr>
        <c:crossAx val="202193536"/>
        <c:crosses val="autoZero"/>
        <c:crossBetween val="between"/>
        <c:majorUnit val="20"/>
      </c:valAx>
    </c:plotArea>
    <c:plotVisOnly val="1"/>
    <c:dispBlanksAs val="gap"/>
    <c:showDLblsOverMax val="0"/>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a:pPr>
            <a:r>
              <a:rPr lang="ja-JP" sz="1400" dirty="0"/>
              <a:t>来園者数の</a:t>
            </a:r>
            <a:r>
              <a:rPr lang="ja-JP" sz="1400" dirty="0" smtClean="0"/>
              <a:t>推移</a:t>
            </a:r>
            <a:r>
              <a:rPr lang="ja-JP" altLang="en-US" sz="1400" dirty="0" smtClean="0"/>
              <a:t>（</a:t>
            </a:r>
            <a:r>
              <a:rPr lang="en-US" altLang="ja-JP" sz="1400" dirty="0" smtClean="0"/>
              <a:t>R</a:t>
            </a:r>
            <a:r>
              <a:rPr lang="ja-JP" altLang="en-US" sz="1400" dirty="0" smtClean="0"/>
              <a:t>１年度：月別）</a:t>
            </a:r>
            <a:endParaRPr lang="en-US" sz="1400" dirty="0"/>
          </a:p>
        </c:rich>
      </c:tx>
      <c:layout>
        <c:manualLayout>
          <c:xMode val="edge"/>
          <c:yMode val="edge"/>
          <c:x val="0.32072482446892009"/>
          <c:y val="1.5919251539466835E-2"/>
        </c:manualLayout>
      </c:layout>
      <c:overlay val="0"/>
    </c:title>
    <c:autoTitleDeleted val="0"/>
    <c:plotArea>
      <c:layout/>
      <c:lineChart>
        <c:grouping val="standard"/>
        <c:varyColors val="0"/>
        <c:ser>
          <c:idx val="0"/>
          <c:order val="0"/>
          <c:tx>
            <c:strRef>
              <c:f>Sheet1!$B$5</c:f>
              <c:strCache>
                <c:ptCount val="1"/>
                <c:pt idx="0">
                  <c:v>住之江公園</c:v>
                </c:pt>
              </c:strCache>
            </c:strRef>
          </c:tx>
          <c:spPr>
            <a:ln>
              <a:solidFill>
                <a:schemeClr val="tx1"/>
              </a:solidFill>
            </a:ln>
          </c:spPr>
          <c:marker>
            <c:symbol val="square"/>
            <c:size val="10"/>
            <c:spPr>
              <a:solidFill>
                <a:schemeClr val="tx1"/>
              </a:solidFill>
            </c:spPr>
          </c:marker>
          <c:dLbls>
            <c:dLbl>
              <c:idx val="0"/>
              <c:layout>
                <c:manualLayout>
                  <c:x val="-5.1649879721991518E-2"/>
                  <c:y val="5.174709398450342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4165-4E9E-B60A-0FD3D03C5365}"/>
                </c:ext>
              </c:extLst>
            </c:dLbl>
            <c:dLbl>
              <c:idx val="1"/>
              <c:layout>
                <c:manualLayout>
                  <c:x val="-9.8012654671298605E-2"/>
                  <c:y val="-5.650381648387103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4165-4E9E-B60A-0FD3D03C5365}"/>
                </c:ext>
              </c:extLst>
            </c:dLbl>
            <c:dLbl>
              <c:idx val="2"/>
              <c:layout>
                <c:manualLayout>
                  <c:x val="-3.6703127984753364E-2"/>
                  <c:y val="5.167990722210051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4165-4E9E-B60A-0FD3D03C5365}"/>
                </c:ext>
              </c:extLst>
            </c:dLbl>
            <c:dLbl>
              <c:idx val="3"/>
              <c:layout>
                <c:manualLayout>
                  <c:x val="-8.3134411068560926E-2"/>
                  <c:y val="-5.325277941357491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4165-4E9E-B60A-0FD3D03C5365}"/>
                </c:ext>
              </c:extLst>
            </c:dLbl>
            <c:dLbl>
              <c:idx val="4"/>
              <c:layout>
                <c:manualLayout>
                  <c:x val="-2.3500601757801148E-2"/>
                  <c:y val="-4.071868777233515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4165-4E9E-B60A-0FD3D03C5365}"/>
                </c:ext>
              </c:extLst>
            </c:dLbl>
            <c:dLbl>
              <c:idx val="5"/>
              <c:layout>
                <c:manualLayout>
                  <c:x val="-2.8006377560938187E-2"/>
                  <c:y val="-5.325277941357488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4165-4E9E-B60A-0FD3D03C5365}"/>
                </c:ext>
              </c:extLst>
            </c:dLbl>
            <c:dLbl>
              <c:idx val="6"/>
              <c:layout>
                <c:manualLayout>
                  <c:x val="-2.2668627204159915E-2"/>
                  <c:y val="-4.051737818200142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4165-4E9E-B60A-0FD3D03C5365}"/>
                </c:ext>
              </c:extLst>
            </c:dLbl>
            <c:dLbl>
              <c:idx val="7"/>
              <c:layout>
                <c:manualLayout>
                  <c:x val="-0.15611238612361431"/>
                  <c:y val="2.620885406207894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4165-4E9E-B60A-0FD3D03C5365}"/>
                </c:ext>
              </c:extLst>
            </c:dLbl>
            <c:dLbl>
              <c:idx val="8"/>
              <c:layout>
                <c:manualLayout>
                  <c:x val="-9.8315687585254274E-2"/>
                  <c:y val="3.56937196171056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4165-4E9E-B60A-0FD3D03C5365}"/>
                </c:ext>
              </c:extLst>
            </c:dLbl>
            <c:dLbl>
              <c:idx val="9"/>
              <c:layout>
                <c:manualLayout>
                  <c:x val="-0.11699781383397789"/>
                  <c:y val="-4.701945232259373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4165-4E9E-B60A-0FD3D03C5365}"/>
                </c:ext>
              </c:extLst>
            </c:dLbl>
            <c:dLbl>
              <c:idx val="10"/>
              <c:layout>
                <c:manualLayout>
                  <c:x val="-9.7857626081286217E-17"/>
                  <c:y val="3.820620369472028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4165-4E9E-B60A-0FD3D03C5365}"/>
                </c:ext>
              </c:extLst>
            </c:dLbl>
            <c:dLbl>
              <c:idx val="11"/>
              <c:layout>
                <c:manualLayout>
                  <c:x val="0"/>
                  <c:y val="-3.820620369472051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4165-4E9E-B60A-0FD3D03C5365}"/>
                </c:ext>
              </c:extLst>
            </c:dLbl>
            <c:spPr>
              <a:noFill/>
              <a:ln>
                <a:noFill/>
              </a:ln>
              <a:effectLst/>
            </c:spPr>
            <c:txPr>
              <a:bodyPr/>
              <a:lstStyle/>
              <a:p>
                <a:pPr>
                  <a:defRPr sz="1300" baseline="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Sheet1!$C$2:$N$2</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Sheet1!$C$5:$N$5</c:f>
              <c:numCache>
                <c:formatCode>#,##0_);[Red]\(#,##0\)</c:formatCode>
                <c:ptCount val="12"/>
                <c:pt idx="0">
                  <c:v>25943</c:v>
                </c:pt>
                <c:pt idx="1">
                  <c:v>67938</c:v>
                </c:pt>
                <c:pt idx="2">
                  <c:v>26036</c:v>
                </c:pt>
                <c:pt idx="3">
                  <c:v>96763</c:v>
                </c:pt>
                <c:pt idx="4">
                  <c:v>63490</c:v>
                </c:pt>
                <c:pt idx="5">
                  <c:v>48656</c:v>
                </c:pt>
                <c:pt idx="6">
                  <c:v>35712</c:v>
                </c:pt>
                <c:pt idx="7">
                  <c:v>28238</c:v>
                </c:pt>
                <c:pt idx="8">
                  <c:v>19434</c:v>
                </c:pt>
                <c:pt idx="9">
                  <c:v>23832</c:v>
                </c:pt>
                <c:pt idx="10">
                  <c:v>12853</c:v>
                </c:pt>
                <c:pt idx="11">
                  <c:v>25319</c:v>
                </c:pt>
              </c:numCache>
            </c:numRef>
          </c:val>
          <c:smooth val="0"/>
          <c:extLst>
            <c:ext xmlns:c16="http://schemas.microsoft.com/office/drawing/2014/chart" uri="{C3380CC4-5D6E-409C-BE32-E72D297353CC}">
              <c16:uniqueId val="{0000000A-4165-4E9E-B60A-0FD3D03C5365}"/>
            </c:ext>
          </c:extLst>
        </c:ser>
        <c:dLbls>
          <c:showLegendKey val="0"/>
          <c:showVal val="0"/>
          <c:showCatName val="0"/>
          <c:showSerName val="0"/>
          <c:showPercent val="0"/>
          <c:showBubbleSize val="0"/>
        </c:dLbls>
        <c:marker val="1"/>
        <c:smooth val="0"/>
        <c:axId val="202193536"/>
        <c:axId val="210215680"/>
      </c:lineChart>
      <c:catAx>
        <c:axId val="202193536"/>
        <c:scaling>
          <c:orientation val="minMax"/>
        </c:scaling>
        <c:delete val="0"/>
        <c:axPos val="b"/>
        <c:title>
          <c:tx>
            <c:rich>
              <a:bodyPr/>
              <a:lstStyle/>
              <a:p>
                <a:pPr>
                  <a:defRPr/>
                </a:pPr>
                <a:r>
                  <a:rPr lang="ja-JP" altLang="en-US" dirty="0" smtClean="0"/>
                  <a:t>月別</a:t>
                </a:r>
                <a:endParaRPr lang="ja-JP" dirty="0"/>
              </a:p>
            </c:rich>
          </c:tx>
          <c:layout/>
          <c:overlay val="0"/>
        </c:title>
        <c:numFmt formatCode="General" sourceLinked="1"/>
        <c:majorTickMark val="out"/>
        <c:minorTickMark val="none"/>
        <c:tickLblPos val="nextTo"/>
        <c:txPr>
          <a:bodyPr/>
          <a:lstStyle/>
          <a:p>
            <a:pPr>
              <a:defRPr sz="1300" baseline="0"/>
            </a:pPr>
            <a:endParaRPr lang="ja-JP"/>
          </a:p>
        </c:txPr>
        <c:crossAx val="210215680"/>
        <c:crosses val="autoZero"/>
        <c:auto val="1"/>
        <c:lblAlgn val="ctr"/>
        <c:lblOffset val="100"/>
        <c:noMultiLvlLbl val="0"/>
      </c:catAx>
      <c:valAx>
        <c:axId val="210215680"/>
        <c:scaling>
          <c:orientation val="minMax"/>
        </c:scaling>
        <c:delete val="0"/>
        <c:axPos val="l"/>
        <c:majorGridlines/>
        <c:title>
          <c:tx>
            <c:rich>
              <a:bodyPr rot="0" vert="wordArtVertRtl"/>
              <a:lstStyle/>
              <a:p>
                <a:pPr>
                  <a:defRPr/>
                </a:pPr>
                <a:r>
                  <a:rPr lang="ja-JP" dirty="0"/>
                  <a:t>来園者数</a:t>
                </a:r>
                <a:r>
                  <a:rPr lang="ja-JP" dirty="0" smtClean="0"/>
                  <a:t>（人</a:t>
                </a:r>
                <a:r>
                  <a:rPr lang="ja-JP" dirty="0"/>
                  <a:t>）</a:t>
                </a:r>
              </a:p>
            </c:rich>
          </c:tx>
          <c:layout/>
          <c:overlay val="0"/>
        </c:title>
        <c:numFmt formatCode="#,##0_);[Red]\(#,##0\)" sourceLinked="1"/>
        <c:majorTickMark val="out"/>
        <c:minorTickMark val="none"/>
        <c:tickLblPos val="nextTo"/>
        <c:txPr>
          <a:bodyPr/>
          <a:lstStyle/>
          <a:p>
            <a:pPr>
              <a:defRPr sz="1200"/>
            </a:pPr>
            <a:endParaRPr lang="ja-JP"/>
          </a:p>
        </c:txPr>
        <c:crossAx val="202193536"/>
        <c:crosses val="autoZero"/>
        <c:crossBetween val="between"/>
      </c:valAx>
    </c:plotArea>
    <c:plotVisOnly val="1"/>
    <c:dispBlanksAs val="gap"/>
    <c:showDLblsOverMax val="0"/>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3.6665370539568323E-2"/>
          <c:y val="0.17783302377050711"/>
          <c:w val="0.43483002258141312"/>
          <c:h val="0.82216697622949297"/>
        </c:manualLayout>
      </c:layout>
      <c:pieChart>
        <c:varyColors val="1"/>
        <c:ser>
          <c:idx val="0"/>
          <c:order val="0"/>
          <c:dPt>
            <c:idx val="0"/>
            <c:bubble3D val="0"/>
            <c:extLst>
              <c:ext xmlns:c16="http://schemas.microsoft.com/office/drawing/2014/chart" uri="{C3380CC4-5D6E-409C-BE32-E72D297353CC}">
                <c16:uniqueId val="{00000000-8E42-4EF1-A0CF-D3899F89D46E}"/>
              </c:ext>
            </c:extLst>
          </c:dPt>
          <c:dPt>
            <c:idx val="1"/>
            <c:bubble3D val="0"/>
            <c:extLst>
              <c:ext xmlns:c16="http://schemas.microsoft.com/office/drawing/2014/chart" uri="{C3380CC4-5D6E-409C-BE32-E72D297353CC}">
                <c16:uniqueId val="{00000001-8E42-4EF1-A0CF-D3899F89D46E}"/>
              </c:ext>
            </c:extLst>
          </c:dPt>
          <c:dPt>
            <c:idx val="2"/>
            <c:bubble3D val="0"/>
            <c:extLst>
              <c:ext xmlns:c16="http://schemas.microsoft.com/office/drawing/2014/chart" uri="{C3380CC4-5D6E-409C-BE32-E72D297353CC}">
                <c16:uniqueId val="{00000002-8E42-4EF1-A0CF-D3899F89D46E}"/>
              </c:ext>
            </c:extLst>
          </c:dPt>
          <c:dPt>
            <c:idx val="3"/>
            <c:bubble3D val="0"/>
            <c:extLst>
              <c:ext xmlns:c16="http://schemas.microsoft.com/office/drawing/2014/chart" uri="{C3380CC4-5D6E-409C-BE32-E72D297353CC}">
                <c16:uniqueId val="{00000003-8E42-4EF1-A0CF-D3899F89D46E}"/>
              </c:ext>
            </c:extLst>
          </c:dPt>
          <c:dPt>
            <c:idx val="4"/>
            <c:bubble3D val="0"/>
            <c:extLst>
              <c:ext xmlns:c16="http://schemas.microsoft.com/office/drawing/2014/chart" uri="{C3380CC4-5D6E-409C-BE32-E72D297353CC}">
                <c16:uniqueId val="{00000004-8E42-4EF1-A0CF-D3899F89D46E}"/>
              </c:ext>
            </c:extLst>
          </c:dPt>
          <c:dLbls>
            <c:dLbl>
              <c:idx val="0"/>
              <c:layout>
                <c:manualLayout>
                  <c:x val="-8.8752303060035204E-2"/>
                  <c:y val="0.16345555028607803"/>
                </c:manualLayout>
              </c:layout>
              <c:numFmt formatCode="0.0%" sourceLinked="0"/>
              <c:spPr/>
              <c:txPr>
                <a:bodyPr/>
                <a:lstStyle/>
                <a:p>
                  <a:pPr>
                    <a:defRPr/>
                  </a:pPr>
                  <a:endParaRPr lang="ja-JP"/>
                </a:p>
              </c:txPr>
              <c:dLblPos val="bestFit"/>
              <c:showLegendKey val="0"/>
              <c:showVal val="0"/>
              <c:showCatName val="1"/>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0-8E42-4EF1-A0CF-D3899F89D46E}"/>
                </c:ext>
              </c:extLst>
            </c:dLbl>
            <c:dLbl>
              <c:idx val="1"/>
              <c:layout>
                <c:manualLayout>
                  <c:x val="-6.7963566068735701E-2"/>
                  <c:y val="4.5115991528137764E-2"/>
                </c:manualLayout>
              </c:layout>
              <c:numFmt formatCode="0.0%" sourceLinked="0"/>
              <c:spPr/>
              <c:txPr>
                <a:bodyPr/>
                <a:lstStyle/>
                <a:p>
                  <a:pPr>
                    <a:defRPr/>
                  </a:pPr>
                  <a:endParaRPr lang="ja-JP"/>
                </a:p>
              </c:txPr>
              <c:dLblPos val="bestFit"/>
              <c:showLegendKey val="0"/>
              <c:showVal val="0"/>
              <c:showCatName val="0"/>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1-8E42-4EF1-A0CF-D3899F89D46E}"/>
                </c:ext>
              </c:extLst>
            </c:dLbl>
            <c:dLbl>
              <c:idx val="2"/>
              <c:layout>
                <c:manualLayout>
                  <c:x val="-6.6321329383167801E-2"/>
                  <c:y val="2.6941305156965786E-2"/>
                </c:manualLayout>
              </c:layout>
              <c:numFmt formatCode="0.0%" sourceLinked="0"/>
              <c:spPr/>
              <c:txPr>
                <a:bodyPr/>
                <a:lstStyle/>
                <a:p>
                  <a:pPr>
                    <a:defRPr/>
                  </a:pPr>
                  <a:endParaRPr lang="ja-JP"/>
                </a:p>
              </c:txPr>
              <c:dLblPos val="bestFit"/>
              <c:showLegendKey val="0"/>
              <c:showVal val="0"/>
              <c:showCatName val="0"/>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2-8E42-4EF1-A0CF-D3899F89D46E}"/>
                </c:ext>
              </c:extLst>
            </c:dLbl>
            <c:dLbl>
              <c:idx val="3"/>
              <c:layout>
                <c:manualLayout>
                  <c:x val="-3.6513008448666819E-2"/>
                  <c:y val="-2.4605119472116795E-2"/>
                </c:manualLayout>
              </c:layout>
              <c:numFmt formatCode="0.0%" sourceLinked="0"/>
              <c:spPr/>
              <c:txPr>
                <a:bodyPr/>
                <a:lstStyle/>
                <a:p>
                  <a:pPr>
                    <a:defRPr/>
                  </a:pPr>
                  <a:endParaRPr lang="ja-JP"/>
                </a:p>
              </c:txPr>
              <c:dLblPos val="bestFit"/>
              <c:showLegendKey val="0"/>
              <c:showVal val="0"/>
              <c:showCatName val="0"/>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3-8E42-4EF1-A0CF-D3899F89D46E}"/>
                </c:ext>
              </c:extLst>
            </c:dLbl>
            <c:dLbl>
              <c:idx val="4"/>
              <c:layout>
                <c:manualLayout>
                  <c:x val="-0.11278950056462123"/>
                  <c:y val="-0.15997815065026427"/>
                </c:manualLayout>
              </c:layout>
              <c:numFmt formatCode="0.0%" sourceLinked="0"/>
              <c:spPr/>
              <c:txPr>
                <a:bodyPr/>
                <a:lstStyle/>
                <a:p>
                  <a:pPr>
                    <a:defRPr/>
                  </a:pPr>
                  <a:endParaRPr lang="ja-JP"/>
                </a:p>
              </c:txPr>
              <c:dLblPos val="bestFit"/>
              <c:showLegendKey val="0"/>
              <c:showVal val="0"/>
              <c:showCatName val="0"/>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4-8E42-4EF1-A0CF-D3899F89D46E}"/>
                </c:ext>
              </c:extLst>
            </c:dLbl>
            <c:dLbl>
              <c:idx val="5"/>
              <c:layout>
                <c:manualLayout>
                  <c:x val="4.0029482092447874E-2"/>
                  <c:y val="-1.0607168812370742E-16"/>
                </c:manualLayout>
              </c:layout>
              <c:numFmt formatCode="0.0%" sourceLinked="0"/>
              <c:spPr>
                <a:noFill/>
                <a:ln w="25400">
                  <a:noFill/>
                </a:ln>
              </c:spPr>
              <c:txPr>
                <a:bodyPr wrap="square" lIns="38100" tIns="19050" rIns="38100" bIns="19050" anchor="ctr">
                  <a:spAutoFit/>
                </a:bodyPr>
                <a:lstStyle/>
                <a:p>
                  <a:pPr>
                    <a:defRPr sz="1050"/>
                  </a:pPr>
                  <a:endParaRPr lang="ja-JP"/>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6-5DB3-4645-B77B-8674CB6CB25F}"/>
                </c:ext>
              </c:extLst>
            </c:dLbl>
            <c:dLbl>
              <c:idx val="6"/>
              <c:layout>
                <c:manualLayout>
                  <c:x val="2.8412173916395764E-2"/>
                  <c:y val="-7.0776221383661547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5DB3-4645-B77B-8674CB6CB25F}"/>
                </c:ext>
              </c:extLst>
            </c:dLbl>
            <c:numFmt formatCode="0.0%" sourceLinked="0"/>
            <c:spPr>
              <a:noFill/>
              <a:ln w="25400">
                <a:noFill/>
              </a:ln>
            </c:spPr>
            <c:dLblPos val="bestFit"/>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'Q１　まとめ１'!$B$37:$L$37</c:f>
              <c:strCache>
                <c:ptCount val="11"/>
                <c:pt idx="0">
                  <c:v>1. 散歩</c:v>
                </c:pt>
                <c:pt idx="1">
                  <c:v>2. 通勤・通学・生活路</c:v>
                </c:pt>
                <c:pt idx="2">
                  <c:v>3. 休憩・休息</c:v>
                </c:pt>
                <c:pt idx="3">
                  <c:v>4. 遊具で遊ぶ</c:v>
                </c:pt>
                <c:pt idx="4">
                  <c:v>5. 運動施設の利用</c:v>
                </c:pt>
                <c:pt idx="5">
                  <c:v>6. 花や緑を楽しむ</c:v>
                </c:pt>
                <c:pt idx="6">
                  <c:v>7. イベントに参加</c:v>
                </c:pt>
                <c:pt idx="7">
                  <c:v>8. ボランティア活動</c:v>
                </c:pt>
                <c:pt idx="8">
                  <c:v>9. ジョギング、ウォーキング</c:v>
                </c:pt>
                <c:pt idx="9">
                  <c:v>10. その他</c:v>
                </c:pt>
                <c:pt idx="10">
                  <c:v>11. その他</c:v>
                </c:pt>
              </c:strCache>
            </c:strRef>
          </c:cat>
          <c:val>
            <c:numRef>
              <c:f>'Q１　まとめ１'!$B$38:$L$38</c:f>
              <c:numCache>
                <c:formatCode>General</c:formatCode>
                <c:ptCount val="11"/>
                <c:pt idx="0">
                  <c:v>84</c:v>
                </c:pt>
                <c:pt idx="1">
                  <c:v>19</c:v>
                </c:pt>
                <c:pt idx="2">
                  <c:v>18</c:v>
                </c:pt>
                <c:pt idx="3">
                  <c:v>35</c:v>
                </c:pt>
                <c:pt idx="4">
                  <c:v>62</c:v>
                </c:pt>
                <c:pt idx="5">
                  <c:v>75</c:v>
                </c:pt>
                <c:pt idx="6">
                  <c:v>110</c:v>
                </c:pt>
                <c:pt idx="7">
                  <c:v>13</c:v>
                </c:pt>
                <c:pt idx="8">
                  <c:v>19</c:v>
                </c:pt>
                <c:pt idx="9">
                  <c:v>45</c:v>
                </c:pt>
                <c:pt idx="10">
                  <c:v>2</c:v>
                </c:pt>
              </c:numCache>
            </c:numRef>
          </c:val>
          <c:extLst>
            <c:ext xmlns:c16="http://schemas.microsoft.com/office/drawing/2014/chart" uri="{C3380CC4-5D6E-409C-BE32-E72D297353CC}">
              <c16:uniqueId val="{00000005-8E42-4EF1-A0CF-D3899F89D46E}"/>
            </c:ext>
          </c:extLst>
        </c:ser>
        <c:dLbls>
          <c:showLegendKey val="0"/>
          <c:showVal val="0"/>
          <c:showCatName val="0"/>
          <c:showSerName val="0"/>
          <c:showPercent val="0"/>
          <c:showBubbleSize val="0"/>
          <c:showLeaderLines val="1"/>
        </c:dLbls>
        <c:firstSliceAng val="0"/>
      </c:pieChart>
      <c:spPr>
        <a:noFill/>
        <a:ln w="25400">
          <a:noFill/>
        </a:ln>
      </c:spPr>
    </c:plotArea>
    <c:legend>
      <c:legendPos val="r"/>
      <c:layout>
        <c:manualLayout>
          <c:xMode val="edge"/>
          <c:yMode val="edge"/>
          <c:x val="0.5438775119597945"/>
          <c:y val="0"/>
          <c:w val="0.43693241973162106"/>
          <c:h val="1"/>
        </c:manualLayout>
      </c:layout>
      <c:overlay val="0"/>
    </c:legend>
    <c:plotVisOnly val="1"/>
    <c:dispBlanksAs val="gap"/>
    <c:showDLblsOverMax val="0"/>
  </c:chart>
  <c:spPr>
    <a:ln>
      <a:noFill/>
    </a:ln>
  </c:spPr>
  <c:txPr>
    <a:bodyPr/>
    <a:lstStyle/>
    <a:p>
      <a:pPr>
        <a:defRPr sz="1100"/>
      </a:pPr>
      <a:endParaRPr lang="ja-JP"/>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200"/>
            </a:pPr>
            <a:r>
              <a:rPr lang="ja-JP" altLang="en-US" sz="1200" b="0" i="0" u="none" strike="noStrike" baseline="0" dirty="0">
                <a:effectLst/>
                <a:latin typeface="Meiryo UI" panose="020B0604030504040204" pitchFamily="50" charset="-128"/>
                <a:ea typeface="Meiryo UI" panose="020B0604030504040204" pitchFamily="50" charset="-128"/>
                <a:cs typeface="Meiryo UI" panose="020B0604030504040204" pitchFamily="50" charset="-128"/>
              </a:rPr>
              <a:t>新たにほしい施設は？</a:t>
            </a:r>
            <a:endParaRPr lang="ja-JP" altLang="en-US" sz="1200" b="0" dirty="0">
              <a:latin typeface="Meiryo UI" panose="020B0604030504040204" pitchFamily="50" charset="-128"/>
              <a:ea typeface="Meiryo UI" panose="020B0604030504040204" pitchFamily="50" charset="-128"/>
              <a:cs typeface="Meiryo UI" panose="020B0604030504040204" pitchFamily="50" charset="-128"/>
            </a:endParaRPr>
          </a:p>
        </c:rich>
      </c:tx>
      <c:layout>
        <c:manualLayout>
          <c:xMode val="edge"/>
          <c:yMode val="edge"/>
          <c:x val="0.37768229476611592"/>
          <c:y val="0"/>
        </c:manualLayout>
      </c:layout>
      <c:overlay val="0"/>
    </c:title>
    <c:autoTitleDeleted val="0"/>
    <c:plotArea>
      <c:layout>
        <c:manualLayout>
          <c:layoutTarget val="inner"/>
          <c:xMode val="edge"/>
          <c:yMode val="edge"/>
          <c:x val="7.8140267590891391E-2"/>
          <c:y val="0.14330984881905975"/>
          <c:w val="0.89779760009080567"/>
          <c:h val="0.42805770545475741"/>
        </c:manualLayout>
      </c:layout>
      <c:barChart>
        <c:barDir val="col"/>
        <c:grouping val="clustered"/>
        <c:varyColors val="0"/>
        <c:ser>
          <c:idx val="0"/>
          <c:order val="0"/>
          <c:invertIfNegative val="0"/>
          <c:dPt>
            <c:idx val="0"/>
            <c:invertIfNegative val="0"/>
            <c:bubble3D val="0"/>
            <c:extLst>
              <c:ext xmlns:c16="http://schemas.microsoft.com/office/drawing/2014/chart" uri="{C3380CC4-5D6E-409C-BE32-E72D297353CC}">
                <c16:uniqueId val="{00000000-DCE6-42C5-9698-145C7FB5DC40}"/>
              </c:ext>
            </c:extLst>
          </c:dPt>
          <c:dPt>
            <c:idx val="1"/>
            <c:invertIfNegative val="0"/>
            <c:bubble3D val="0"/>
            <c:extLst>
              <c:ext xmlns:c16="http://schemas.microsoft.com/office/drawing/2014/chart" uri="{C3380CC4-5D6E-409C-BE32-E72D297353CC}">
                <c16:uniqueId val="{00000001-DCE6-42C5-9698-145C7FB5DC40}"/>
              </c:ext>
            </c:extLst>
          </c:dPt>
          <c:dPt>
            <c:idx val="2"/>
            <c:invertIfNegative val="0"/>
            <c:bubble3D val="0"/>
            <c:extLst>
              <c:ext xmlns:c16="http://schemas.microsoft.com/office/drawing/2014/chart" uri="{C3380CC4-5D6E-409C-BE32-E72D297353CC}">
                <c16:uniqueId val="{00000002-DCE6-42C5-9698-145C7FB5DC40}"/>
              </c:ext>
            </c:extLst>
          </c:dPt>
          <c:dPt>
            <c:idx val="3"/>
            <c:invertIfNegative val="0"/>
            <c:bubble3D val="0"/>
            <c:extLst>
              <c:ext xmlns:c16="http://schemas.microsoft.com/office/drawing/2014/chart" uri="{C3380CC4-5D6E-409C-BE32-E72D297353CC}">
                <c16:uniqueId val="{00000003-DCE6-42C5-9698-145C7FB5DC40}"/>
              </c:ext>
            </c:extLst>
          </c:dPt>
          <c:dPt>
            <c:idx val="4"/>
            <c:invertIfNegative val="0"/>
            <c:bubble3D val="0"/>
            <c:extLst>
              <c:ext xmlns:c16="http://schemas.microsoft.com/office/drawing/2014/chart" uri="{C3380CC4-5D6E-409C-BE32-E72D297353CC}">
                <c16:uniqueId val="{00000004-DCE6-42C5-9698-145C7FB5DC40}"/>
              </c:ext>
            </c:extLst>
          </c:dPt>
          <c:dPt>
            <c:idx val="5"/>
            <c:invertIfNegative val="0"/>
            <c:bubble3D val="0"/>
            <c:extLst>
              <c:ext xmlns:c16="http://schemas.microsoft.com/office/drawing/2014/chart" uri="{C3380CC4-5D6E-409C-BE32-E72D297353CC}">
                <c16:uniqueId val="{00000005-DCE6-42C5-9698-145C7FB5DC40}"/>
              </c:ext>
            </c:extLst>
          </c:dPt>
          <c:dPt>
            <c:idx val="6"/>
            <c:invertIfNegative val="0"/>
            <c:bubble3D val="0"/>
            <c:extLst>
              <c:ext xmlns:c16="http://schemas.microsoft.com/office/drawing/2014/chart" uri="{C3380CC4-5D6E-409C-BE32-E72D297353CC}">
                <c16:uniqueId val="{00000006-DCE6-42C5-9698-145C7FB5DC40}"/>
              </c:ext>
            </c:extLst>
          </c:dPt>
          <c:dLbls>
            <c:dLbl>
              <c:idx val="0"/>
              <c:layout>
                <c:manualLayout>
                  <c:x val="1.1571906867310796E-3"/>
                  <c:y val="2.3249780285581494E-2"/>
                </c:manualLayout>
              </c:layout>
              <c:numFmt formatCode="0.0%" sourceLinked="0"/>
              <c:spPr/>
              <c:txPr>
                <a:bodyPr/>
                <a:lstStyle/>
                <a:p>
                  <a:pPr>
                    <a:defRPr sz="12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CE6-42C5-9698-145C7FB5DC40}"/>
                </c:ext>
              </c:extLst>
            </c:dLbl>
            <c:dLbl>
              <c:idx val="1"/>
              <c:layout>
                <c:manualLayout>
                  <c:x val="-1.9095379124086779E-3"/>
                  <c:y val="2.211491128520263E-2"/>
                </c:manualLayout>
              </c:layout>
              <c:numFmt formatCode="0.0%" sourceLinked="0"/>
              <c:spPr/>
              <c:txPr>
                <a:bodyPr/>
                <a:lstStyle/>
                <a:p>
                  <a:pPr>
                    <a:defRPr sz="12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CE6-42C5-9698-145C7FB5DC40}"/>
                </c:ext>
              </c:extLst>
            </c:dLbl>
            <c:dLbl>
              <c:idx val="2"/>
              <c:layout>
                <c:manualLayout>
                  <c:x val="-8.4518292465842544E-4"/>
                  <c:y val="2.0634469949167147E-2"/>
                </c:manualLayout>
              </c:layout>
              <c:numFmt formatCode="0.0%" sourceLinked="0"/>
              <c:spPr/>
              <c:txPr>
                <a:bodyPr/>
                <a:lstStyle/>
                <a:p>
                  <a:pPr>
                    <a:defRPr sz="12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DCE6-42C5-9698-145C7FB5DC40}"/>
                </c:ext>
              </c:extLst>
            </c:dLbl>
            <c:dLbl>
              <c:idx val="3"/>
              <c:layout>
                <c:manualLayout>
                  <c:x val="-2.7803451702700186E-3"/>
                  <c:y val="2.1689442797361881E-2"/>
                </c:manualLayout>
              </c:layout>
              <c:numFmt formatCode="0.0%" sourceLinked="0"/>
              <c:spPr/>
              <c:txPr>
                <a:bodyPr/>
                <a:lstStyle/>
                <a:p>
                  <a:pPr>
                    <a:defRPr sz="12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CE6-42C5-9698-145C7FB5DC40}"/>
                </c:ext>
              </c:extLst>
            </c:dLbl>
            <c:dLbl>
              <c:idx val="4"/>
              <c:layout>
                <c:manualLayout>
                  <c:x val="-5.2048901729525995E-3"/>
                  <c:y val="1.479260075720934E-2"/>
                </c:manualLayout>
              </c:layout>
              <c:numFmt formatCode="0.0%" sourceLinked="0"/>
              <c:spPr/>
              <c:txPr>
                <a:bodyPr/>
                <a:lstStyle/>
                <a:p>
                  <a:pPr>
                    <a:defRPr sz="12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DCE6-42C5-9698-145C7FB5DC40}"/>
                </c:ext>
              </c:extLst>
            </c:dLbl>
            <c:dLbl>
              <c:idx val="5"/>
              <c:layout>
                <c:manualLayout>
                  <c:x val="-1.1891160854756344E-3"/>
                  <c:y val="2.2728092775755555E-2"/>
                </c:manualLayout>
              </c:layout>
              <c:numFmt formatCode="0.0%" sourceLinked="0"/>
              <c:spPr/>
              <c:txPr>
                <a:bodyPr/>
                <a:lstStyle/>
                <a:p>
                  <a:pPr>
                    <a:defRPr sz="12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DCE6-42C5-9698-145C7FB5DC40}"/>
                </c:ext>
              </c:extLst>
            </c:dLbl>
            <c:dLbl>
              <c:idx val="6"/>
              <c:layout>
                <c:manualLayout>
                  <c:x val="1.4379031566132991E-3"/>
                  <c:y val="1.0701144576812418E-2"/>
                </c:manualLayout>
              </c:layout>
              <c:numFmt formatCode="0.0%" sourceLinked="0"/>
              <c:spPr/>
              <c:txPr>
                <a:bodyPr/>
                <a:lstStyle/>
                <a:p>
                  <a:pPr>
                    <a:defRPr sz="12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DCE6-42C5-9698-145C7FB5DC40}"/>
                </c:ext>
              </c:extLst>
            </c:dLbl>
            <c:dLbl>
              <c:idx val="8"/>
              <c:layout>
                <c:manualLayout>
                  <c:x val="-9.1598171365169581E-3"/>
                  <c:y val="-6.327175394397469E-2"/>
                </c:manualLayout>
              </c:layout>
              <c:numFmt formatCode="0.0%" sourceLinked="0"/>
              <c:spPr/>
              <c:txPr>
                <a:bodyPr/>
                <a:lstStyle/>
                <a:p>
                  <a:pPr>
                    <a:defRPr sz="12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DCE6-42C5-9698-145C7FB5DC40}"/>
                </c:ext>
              </c:extLst>
            </c:dLbl>
            <c:dLbl>
              <c:idx val="9"/>
              <c:layout>
                <c:manualLayout>
                  <c:x val="2.4988415365883705E-2"/>
                  <c:y val="1.2389506110022719E-3"/>
                </c:manualLayout>
              </c:layout>
              <c:numFmt formatCode="0.0%" sourceLinked="0"/>
              <c:spPr/>
              <c:txPr>
                <a:bodyPr/>
                <a:lstStyle/>
                <a:p>
                  <a:pPr>
                    <a:defRPr sz="12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DCE6-42C5-9698-145C7FB5DC40}"/>
                </c:ext>
              </c:extLst>
            </c:dLbl>
            <c:numFmt formatCode="0.0%" sourceLinked="0"/>
            <c:spPr>
              <a:noFill/>
              <a:ln w="25400">
                <a:noFill/>
              </a:ln>
            </c:spPr>
            <c:txPr>
              <a:bodyPr/>
              <a:lstStyle/>
              <a:p>
                <a:pPr>
                  <a:defRPr sz="1200">
                    <a:latin typeface="Meiryo UI" panose="020B0604030504040204" pitchFamily="50" charset="-128"/>
                    <a:ea typeface="Meiryo UI" panose="020B0604030504040204" pitchFamily="50" charset="-128"/>
                    <a:cs typeface="Meiryo UI" panose="020B0604030504040204"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'Q３・Ｑ４　まとめ３'!$B$3:$L$3</c:f>
              <c:strCache>
                <c:ptCount val="11"/>
                <c:pt idx="0">
                  <c:v>1. コンビニ</c:v>
                </c:pt>
                <c:pt idx="1">
                  <c:v>2. スーパー（食料品）</c:v>
                </c:pt>
                <c:pt idx="2">
                  <c:v>3. カフェ</c:v>
                </c:pt>
                <c:pt idx="3">
                  <c:v>4. レストラン</c:v>
                </c:pt>
                <c:pt idx="4">
                  <c:v>5. ランニングステーション</c:v>
                </c:pt>
                <c:pt idx="5">
                  <c:v>6.フィットネス</c:v>
                </c:pt>
                <c:pt idx="6">
                  <c:v>７.温浴施設</c:v>
                </c:pt>
                <c:pt idx="7">
                  <c:v>８.有料バーベキュー施設</c:v>
                </c:pt>
                <c:pt idx="8">
                  <c:v>9.自転車ひろば（自転車の安全教育施設）</c:v>
                </c:pt>
                <c:pt idx="9">
                  <c:v>10.特にない</c:v>
                </c:pt>
                <c:pt idx="10">
                  <c:v>11.その他</c:v>
                </c:pt>
              </c:strCache>
            </c:strRef>
          </c:cat>
          <c:val>
            <c:numRef>
              <c:f>'Q３・Ｑ４　まとめ３'!$B$5:$L$5</c:f>
              <c:numCache>
                <c:formatCode>0.0%</c:formatCode>
                <c:ptCount val="11"/>
                <c:pt idx="0">
                  <c:v>0.29235880398671099</c:v>
                </c:pt>
                <c:pt idx="1">
                  <c:v>3.8205980066445183E-2</c:v>
                </c:pt>
                <c:pt idx="2">
                  <c:v>0.2707641196013289</c:v>
                </c:pt>
                <c:pt idx="3">
                  <c:v>6.9767441860465115E-2</c:v>
                </c:pt>
                <c:pt idx="4">
                  <c:v>1.4950166112956811E-2</c:v>
                </c:pt>
                <c:pt idx="5">
                  <c:v>8.3056478405315621E-3</c:v>
                </c:pt>
                <c:pt idx="6">
                  <c:v>3.6544850498338874E-2</c:v>
                </c:pt>
                <c:pt idx="7">
                  <c:v>9.3023255813953487E-2</c:v>
                </c:pt>
                <c:pt idx="8">
                  <c:v>2.4916943521594685E-2</c:v>
                </c:pt>
                <c:pt idx="9">
                  <c:v>0.12624584717607973</c:v>
                </c:pt>
                <c:pt idx="10">
                  <c:v>2.4916943521594685E-2</c:v>
                </c:pt>
              </c:numCache>
            </c:numRef>
          </c:val>
          <c:extLst>
            <c:ext xmlns:c16="http://schemas.microsoft.com/office/drawing/2014/chart" uri="{C3380CC4-5D6E-409C-BE32-E72D297353CC}">
              <c16:uniqueId val="{00000009-DCE6-42C5-9698-145C7FB5DC40}"/>
            </c:ext>
          </c:extLst>
        </c:ser>
        <c:dLbls>
          <c:showLegendKey val="0"/>
          <c:showVal val="0"/>
          <c:showCatName val="0"/>
          <c:showSerName val="0"/>
          <c:showPercent val="0"/>
          <c:showBubbleSize val="0"/>
        </c:dLbls>
        <c:gapWidth val="100"/>
        <c:axId val="1450594127"/>
        <c:axId val="1"/>
      </c:barChart>
      <c:catAx>
        <c:axId val="1450594127"/>
        <c:scaling>
          <c:orientation val="minMax"/>
        </c:scaling>
        <c:delete val="0"/>
        <c:axPos val="b"/>
        <c:numFmt formatCode="General" sourceLinked="1"/>
        <c:majorTickMark val="out"/>
        <c:minorTickMark val="none"/>
        <c:tickLblPos val="nextTo"/>
        <c:crossAx val="1"/>
        <c:crosses val="autoZero"/>
        <c:auto val="1"/>
        <c:lblAlgn val="ctr"/>
        <c:lblOffset val="100"/>
        <c:noMultiLvlLbl val="0"/>
      </c:catAx>
      <c:valAx>
        <c:axId val="1"/>
        <c:scaling>
          <c:orientation val="minMax"/>
          <c:max val="0.30000000000000004"/>
        </c:scaling>
        <c:delete val="0"/>
        <c:axPos val="l"/>
        <c:majorGridlines/>
        <c:numFmt formatCode="0%" sourceLinked="0"/>
        <c:majorTickMark val="out"/>
        <c:minorTickMark val="none"/>
        <c:tickLblPos val="nextTo"/>
        <c:txPr>
          <a:bodyPr/>
          <a:lstStyle/>
          <a:p>
            <a:pPr>
              <a:defRPr sz="1100"/>
            </a:pPr>
            <a:endParaRPr lang="ja-JP"/>
          </a:p>
        </c:txPr>
        <c:crossAx val="1450594127"/>
        <c:crosses val="autoZero"/>
        <c:crossBetween val="between"/>
        <c:majorUnit val="0.1"/>
      </c:valAx>
      <c:spPr>
        <a:noFill/>
        <a:ln w="25400">
          <a:noFill/>
        </a:ln>
      </c:spPr>
    </c:plotArea>
    <c:plotVisOnly val="1"/>
    <c:dispBlanksAs val="gap"/>
    <c:showDLblsOverMax val="0"/>
  </c:chart>
  <c:spPr>
    <a:ln>
      <a:no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4128361088622918E-2"/>
          <c:y val="1.9911479246608722E-2"/>
          <c:w val="0.483558822888982"/>
          <c:h val="0.97796580397279553"/>
        </c:manualLayout>
      </c:layout>
      <c:pieChart>
        <c:varyColors val="1"/>
        <c:ser>
          <c:idx val="0"/>
          <c:order val="0"/>
          <c:dPt>
            <c:idx val="0"/>
            <c:bubble3D val="0"/>
            <c:extLst>
              <c:ext xmlns:c16="http://schemas.microsoft.com/office/drawing/2014/chart" uri="{C3380CC4-5D6E-409C-BE32-E72D297353CC}">
                <c16:uniqueId val="{00000000-71F4-4B10-A582-F38DB42121F2}"/>
              </c:ext>
            </c:extLst>
          </c:dPt>
          <c:dPt>
            <c:idx val="1"/>
            <c:bubble3D val="0"/>
            <c:extLst>
              <c:ext xmlns:c16="http://schemas.microsoft.com/office/drawing/2014/chart" uri="{C3380CC4-5D6E-409C-BE32-E72D297353CC}">
                <c16:uniqueId val="{00000001-71F4-4B10-A582-F38DB42121F2}"/>
              </c:ext>
            </c:extLst>
          </c:dPt>
          <c:dPt>
            <c:idx val="2"/>
            <c:bubble3D val="0"/>
            <c:extLst>
              <c:ext xmlns:c16="http://schemas.microsoft.com/office/drawing/2014/chart" uri="{C3380CC4-5D6E-409C-BE32-E72D297353CC}">
                <c16:uniqueId val="{00000002-71F4-4B10-A582-F38DB42121F2}"/>
              </c:ext>
            </c:extLst>
          </c:dPt>
          <c:dPt>
            <c:idx val="3"/>
            <c:bubble3D val="0"/>
            <c:extLst>
              <c:ext xmlns:c16="http://schemas.microsoft.com/office/drawing/2014/chart" uri="{C3380CC4-5D6E-409C-BE32-E72D297353CC}">
                <c16:uniqueId val="{00000003-71F4-4B10-A582-F38DB42121F2}"/>
              </c:ext>
            </c:extLst>
          </c:dPt>
          <c:dPt>
            <c:idx val="4"/>
            <c:bubble3D val="0"/>
            <c:extLst>
              <c:ext xmlns:c16="http://schemas.microsoft.com/office/drawing/2014/chart" uri="{C3380CC4-5D6E-409C-BE32-E72D297353CC}">
                <c16:uniqueId val="{00000004-71F4-4B10-A582-F38DB42121F2}"/>
              </c:ext>
            </c:extLst>
          </c:dPt>
          <c:dLbls>
            <c:dLbl>
              <c:idx val="0"/>
              <c:layout/>
              <c:numFmt formatCode="0.0%" sourceLinked="0"/>
              <c:spPr>
                <a:noFill/>
                <a:ln>
                  <a:noFill/>
                </a:ln>
              </c:spPr>
              <c:txPr>
                <a:bodyPr/>
                <a:lstStyle/>
                <a:p>
                  <a:pPr>
                    <a:defRPr sz="1050">
                      <a:latin typeface="Meiryo UI" panose="020B0604030504040204" pitchFamily="50" charset="-128"/>
                      <a:ea typeface="Meiryo UI" panose="020B0604030504040204" pitchFamily="50" charset="-128"/>
                    </a:defRPr>
                  </a:pPr>
                  <a:endParaRPr lang="ja-JP"/>
                </a:p>
              </c:txPr>
              <c:showLegendKey val="0"/>
              <c:showVal val="0"/>
              <c:showCatName val="1"/>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0-71F4-4B10-A582-F38DB42121F2}"/>
                </c:ext>
              </c:extLst>
            </c:dLbl>
            <c:dLbl>
              <c:idx val="1"/>
              <c:layout>
                <c:manualLayout>
                  <c:x val="-4.7936928982227761E-2"/>
                  <c:y val="-8.3323808322138468E-2"/>
                </c:manualLayout>
              </c:layout>
              <c:numFmt formatCode="0.0%" sourceLinked="0"/>
              <c:spPr>
                <a:noFill/>
                <a:ln>
                  <a:noFill/>
                </a:ln>
              </c:spPr>
              <c:txPr>
                <a:bodyPr/>
                <a:lstStyle/>
                <a:p>
                  <a:pPr>
                    <a:defRPr sz="1050">
                      <a:latin typeface="Meiryo UI" panose="020B0604030504040204" pitchFamily="50" charset="-128"/>
                      <a:ea typeface="Meiryo UI" panose="020B0604030504040204" pitchFamily="50" charset="-128"/>
                    </a:defRPr>
                  </a:pPr>
                  <a:endParaRPr lang="ja-JP"/>
                </a:p>
              </c:txPr>
              <c:showLegendKey val="0"/>
              <c:showVal val="0"/>
              <c:showCatName val="0"/>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1-71F4-4B10-A582-F38DB42121F2}"/>
                </c:ext>
              </c:extLst>
            </c:dLbl>
            <c:dLbl>
              <c:idx val="2"/>
              <c:layout>
                <c:manualLayout>
                  <c:x val="-7.1309894554610107E-2"/>
                  <c:y val="-3.6437992177120675E-2"/>
                </c:manualLayout>
              </c:layout>
              <c:numFmt formatCode="0.0%" sourceLinked="0"/>
              <c:spPr>
                <a:noFill/>
                <a:ln>
                  <a:noFill/>
                </a:ln>
              </c:spPr>
              <c:txPr>
                <a:bodyPr/>
                <a:lstStyle/>
                <a:p>
                  <a:pPr>
                    <a:defRPr sz="1050">
                      <a:latin typeface="Meiryo UI" panose="020B0604030504040204" pitchFamily="50" charset="-128"/>
                      <a:ea typeface="Meiryo UI" panose="020B0604030504040204" pitchFamily="50" charset="-128"/>
                    </a:defRPr>
                  </a:pPr>
                  <a:endParaRPr lang="ja-JP"/>
                </a:p>
              </c:txPr>
              <c:showLegendKey val="0"/>
              <c:showVal val="0"/>
              <c:showCatName val="0"/>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2-71F4-4B10-A582-F38DB42121F2}"/>
                </c:ext>
              </c:extLst>
            </c:dLbl>
            <c:dLbl>
              <c:idx val="3"/>
              <c:layout/>
              <c:numFmt formatCode="0.0%" sourceLinked="0"/>
              <c:spPr>
                <a:noFill/>
                <a:ln>
                  <a:noFill/>
                </a:ln>
              </c:spPr>
              <c:txPr>
                <a:bodyPr/>
                <a:lstStyle/>
                <a:p>
                  <a:pPr>
                    <a:defRPr sz="1050">
                      <a:latin typeface="Meiryo UI" panose="020B0604030504040204" pitchFamily="50" charset="-128"/>
                      <a:ea typeface="Meiryo UI" panose="020B0604030504040204" pitchFamily="50" charset="-128"/>
                    </a:defRPr>
                  </a:pPr>
                  <a:endParaRPr lang="ja-JP"/>
                </a:p>
              </c:txPr>
              <c:showLegendKey val="0"/>
              <c:showVal val="0"/>
              <c:showCatName val="1"/>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3-71F4-4B10-A582-F38DB42121F2}"/>
                </c:ext>
              </c:extLst>
            </c:dLbl>
            <c:dLbl>
              <c:idx val="4"/>
              <c:layout/>
              <c:numFmt formatCode="0.0%" sourceLinked="0"/>
              <c:spPr>
                <a:noFill/>
                <a:ln>
                  <a:noFill/>
                </a:ln>
              </c:spPr>
              <c:txPr>
                <a:bodyPr/>
                <a:lstStyle/>
                <a:p>
                  <a:pPr>
                    <a:defRPr sz="1050">
                      <a:latin typeface="Meiryo UI" panose="020B0604030504040204" pitchFamily="50" charset="-128"/>
                      <a:ea typeface="Meiryo UI" panose="020B0604030504040204" pitchFamily="50" charset="-128"/>
                    </a:defRPr>
                  </a:pPr>
                  <a:endParaRPr lang="ja-JP"/>
                </a:p>
              </c:txPr>
              <c:showLegendKey val="0"/>
              <c:showVal val="0"/>
              <c:showCatName val="0"/>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4-71F4-4B10-A582-F38DB42121F2}"/>
                </c:ext>
              </c:extLst>
            </c:dLbl>
            <c:dLbl>
              <c:idx val="5"/>
              <c:layout>
                <c:manualLayout>
                  <c:x val="-4.9714618030503539E-2"/>
                  <c:y val="-1.8852100079416442E-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8-3CE7-4E82-9146-860781F1DDD7}"/>
                </c:ext>
              </c:extLst>
            </c:dLbl>
            <c:dLbl>
              <c:idx val="6"/>
              <c:layout>
                <c:manualLayout>
                  <c:x val="6.5250436165035897E-2"/>
                  <c:y val="0.13196445315302605"/>
                </c:manualLayout>
              </c:layout>
              <c:tx>
                <c:rich>
                  <a:bodyPr/>
                  <a:lstStyle/>
                  <a:p>
                    <a:fld id="{FB3C6BC2-F0F2-40F5-8247-E0E6D8ADD6E2}" type="CATEGORYNAME">
                      <a:rPr lang="ja-JP" altLang="en-US" sz="900"/>
                      <a:pPr/>
                      <a:t>[分類名]</a:t>
                    </a:fld>
                    <a:r>
                      <a:rPr lang="en-US" altLang="ja-JP" sz="900" baseline="0" dirty="0"/>
                      <a:t>, </a:t>
                    </a:r>
                    <a:fld id="{1451B396-C8CE-4CB6-B8DA-64B2E8AB6739}" type="PERCENTAGE">
                      <a:rPr lang="en-US" altLang="ja-JP" baseline="0"/>
                      <a:pPr/>
                      <a:t>[パーセンテージ]</a:t>
                    </a:fld>
                    <a:endParaRPr lang="en-US" altLang="ja-JP" sz="900" baseline="0" dirty="0"/>
                  </a:p>
                </c:rich>
              </c:tx>
              <c:dLblPos val="bestFit"/>
              <c:showLegendKey val="0"/>
              <c:showVal val="0"/>
              <c:showCatName val="1"/>
              <c:showSerName val="0"/>
              <c:showPercent val="1"/>
              <c:showBubbleSize val="0"/>
              <c:extLst>
                <c:ext xmlns:c15="http://schemas.microsoft.com/office/drawing/2012/chart" uri="{CE6537A1-D6FC-4f65-9D91-7224C49458BB}">
                  <c15:layout>
                    <c:manualLayout>
                      <c:w val="0.18818768931984678"/>
                      <c:h val="0.31761929148760876"/>
                    </c:manualLayout>
                  </c15:layout>
                  <c15:dlblFieldTable/>
                  <c15:showDataLabelsRange val="0"/>
                </c:ext>
                <c:ext xmlns:c16="http://schemas.microsoft.com/office/drawing/2014/chart" uri="{C3380CC4-5D6E-409C-BE32-E72D297353CC}">
                  <c16:uniqueId val="{00000006-3CE7-4E82-9146-860781F1DDD7}"/>
                </c:ext>
              </c:extLst>
            </c:dLbl>
            <c:dLbl>
              <c:idx val="7"/>
              <c:layout>
                <c:manualLayout>
                  <c:x val="5.2821781657410014E-2"/>
                  <c:y val="0.10054453375688707"/>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3CE7-4E82-9146-860781F1DDD7}"/>
                </c:ext>
              </c:extLst>
            </c:dLbl>
            <c:dLbl>
              <c:idx val="8"/>
              <c:spPr>
                <a:noFill/>
                <a:ln>
                  <a:noFill/>
                </a:ln>
                <a:effectLst/>
              </c:spPr>
              <c:txPr>
                <a:bodyPr wrap="square" lIns="38100" tIns="19050" rIns="38100" bIns="19050" anchor="ctr">
                  <a:spAutoFit/>
                </a:bodyPr>
                <a:lstStyle/>
                <a:p>
                  <a:pPr>
                    <a:defRPr sz="1050" b="0" cap="none" spc="0">
                      <a:ln w="0"/>
                      <a:solidFill>
                        <a:schemeClr val="tx1"/>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defRPr>
                  </a:pPr>
                  <a:endParaRPr lang="ja-JP"/>
                </a:p>
              </c:txPr>
              <c:dLblPos val="outEnd"/>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wedgeRectCallout">
                      <a:avLst/>
                    </a:prstGeom>
                  </c15:spPr>
                </c:ext>
                <c:ext xmlns:c16="http://schemas.microsoft.com/office/drawing/2014/chart" uri="{C3380CC4-5D6E-409C-BE32-E72D297353CC}">
                  <c16:uniqueId val="{00000005-3CE7-4E82-9146-860781F1DDD7}"/>
                </c:ext>
              </c:extLst>
            </c:dLbl>
            <c:spPr>
              <a:noFill/>
              <a:ln>
                <a:noFill/>
              </a:ln>
              <a:effectLst/>
            </c:spPr>
            <c:txPr>
              <a:bodyPr wrap="square" lIns="38100" tIns="19050" rIns="38100" bIns="19050" anchor="ctr">
                <a:spAutoFit/>
              </a:bodyPr>
              <a:lstStyle/>
              <a:p>
                <a:pPr>
                  <a:defRPr sz="1050">
                    <a:latin typeface="Meiryo UI" panose="020B0604030504040204" pitchFamily="50" charset="-128"/>
                    <a:ea typeface="Meiryo UI" panose="020B0604030504040204" pitchFamily="50" charset="-128"/>
                  </a:defRPr>
                </a:pPr>
                <a:endParaRPr lang="ja-JP"/>
              </a:p>
            </c:txPr>
            <c:dLblPos val="outEnd"/>
            <c:showLegendKey val="0"/>
            <c:showVal val="0"/>
            <c:showCatName val="0"/>
            <c:showSerName val="0"/>
            <c:showPercent val="1"/>
            <c:showBubbleSize val="0"/>
            <c:showLeaderLines val="1"/>
            <c:extLst>
              <c:ext xmlns:c15="http://schemas.microsoft.com/office/drawing/2012/chart" uri="{CE6537A1-D6FC-4f65-9D91-7224C49458BB}">
                <c15:spPr xmlns:c15="http://schemas.microsoft.com/office/drawing/2012/chart">
                  <a:prstGeom prst="wedgeRectCallout">
                    <a:avLst/>
                  </a:prstGeom>
                </c15:spPr>
              </c:ext>
            </c:extLst>
          </c:dLbls>
          <c:cat>
            <c:strRef>
              <c:f>'Q１　まとめ１'!$B$37:$J$37</c:f>
              <c:strCache>
                <c:ptCount val="9"/>
                <c:pt idx="0">
                  <c:v>1. 散歩</c:v>
                </c:pt>
                <c:pt idx="1">
                  <c:v>2. 通勤・通学・生活路</c:v>
                </c:pt>
                <c:pt idx="2">
                  <c:v>3. 休憩・休息</c:v>
                </c:pt>
                <c:pt idx="3">
                  <c:v>4. 花や緑を楽しむ</c:v>
                </c:pt>
                <c:pt idx="4">
                  <c:v>5. イベントに参加</c:v>
                </c:pt>
                <c:pt idx="5">
                  <c:v>6.  ボランティア活動</c:v>
                </c:pt>
                <c:pt idx="6">
                  <c:v>7.  ジョギング、ウォーキング</c:v>
                </c:pt>
                <c:pt idx="7">
                  <c:v>8. 昆虫館の見学</c:v>
                </c:pt>
                <c:pt idx="8">
                  <c:v>9. その他</c:v>
                </c:pt>
              </c:strCache>
            </c:strRef>
          </c:cat>
          <c:val>
            <c:numRef>
              <c:f>'Q１　まとめ１'!$B$38:$J$38</c:f>
              <c:numCache>
                <c:formatCode>General</c:formatCode>
                <c:ptCount val="9"/>
                <c:pt idx="0">
                  <c:v>201</c:v>
                </c:pt>
                <c:pt idx="1">
                  <c:v>1</c:v>
                </c:pt>
                <c:pt idx="2">
                  <c:v>36</c:v>
                </c:pt>
                <c:pt idx="3">
                  <c:v>171</c:v>
                </c:pt>
                <c:pt idx="4">
                  <c:v>9</c:v>
                </c:pt>
                <c:pt idx="5">
                  <c:v>3</c:v>
                </c:pt>
                <c:pt idx="6">
                  <c:v>148</c:v>
                </c:pt>
                <c:pt idx="7">
                  <c:v>35</c:v>
                </c:pt>
                <c:pt idx="8">
                  <c:v>14</c:v>
                </c:pt>
              </c:numCache>
            </c:numRef>
          </c:val>
          <c:extLst>
            <c:ext xmlns:c16="http://schemas.microsoft.com/office/drawing/2014/chart" uri="{C3380CC4-5D6E-409C-BE32-E72D297353CC}">
              <c16:uniqueId val="{00000005-71F4-4B10-A582-F38DB42121F2}"/>
            </c:ext>
          </c:extLst>
        </c:ser>
        <c:dLbls>
          <c:showLegendKey val="0"/>
          <c:showVal val="0"/>
          <c:showCatName val="0"/>
          <c:showSerName val="0"/>
          <c:showPercent val="0"/>
          <c:showBubbleSize val="0"/>
          <c:showLeaderLines val="1"/>
        </c:dLbls>
        <c:firstSliceAng val="0"/>
      </c:pieChart>
      <c:spPr>
        <a:noFill/>
        <a:ln w="25400">
          <a:noFill/>
        </a:ln>
      </c:spPr>
    </c:plotArea>
    <c:legend>
      <c:legendPos val="r"/>
      <c:layout>
        <c:manualLayout>
          <c:xMode val="edge"/>
          <c:yMode val="edge"/>
          <c:x val="0.59721397519015473"/>
          <c:y val="6.4057061002130142E-2"/>
          <c:w val="0.40278602480984527"/>
          <c:h val="0.87188587799573969"/>
        </c:manualLayout>
      </c:layout>
      <c:overlay val="0"/>
    </c:legend>
    <c:plotVisOnly val="1"/>
    <c:dispBlanksAs val="gap"/>
    <c:showDLblsOverMax val="0"/>
  </c:chart>
  <c:spPr>
    <a:ln>
      <a:noFill/>
    </a:ln>
  </c:spPr>
  <c:txPr>
    <a:bodyPr/>
    <a:lstStyle/>
    <a:p>
      <a:pPr>
        <a:defRPr sz="1000"/>
      </a:pPr>
      <a:endParaRPr lang="ja-JP"/>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ja-JP" altLang="en-US" sz="1600" dirty="0"/>
              <a:t>来園者数の推移（</a:t>
            </a:r>
            <a:r>
              <a:rPr lang="en-US" altLang="ja-JP" sz="1600" dirty="0"/>
              <a:t>H21</a:t>
            </a:r>
            <a:r>
              <a:rPr lang="ja-JP" altLang="en-US" sz="1600" dirty="0"/>
              <a:t>～</a:t>
            </a:r>
            <a:r>
              <a:rPr lang="en-US" altLang="ja-JP" sz="1600" dirty="0"/>
              <a:t>H31</a:t>
            </a:r>
            <a:r>
              <a:rPr lang="ja-JP" altLang="en-US" sz="1600" dirty="0" smtClean="0"/>
              <a:t>）</a:t>
            </a:r>
            <a:endParaRPr lang="en-US" altLang="ja-JP" sz="1600" dirty="0"/>
          </a:p>
        </c:rich>
      </c:tx>
      <c:layout>
        <c:manualLayout>
          <c:xMode val="edge"/>
          <c:yMode val="edge"/>
          <c:x val="0.19043635170603673"/>
          <c:y val="4.1368137560789074E-2"/>
        </c:manualLayout>
      </c:layout>
      <c:overlay val="0"/>
    </c:title>
    <c:autoTitleDeleted val="0"/>
    <c:plotArea>
      <c:layout>
        <c:manualLayout>
          <c:layoutTarget val="inner"/>
          <c:xMode val="edge"/>
          <c:yMode val="edge"/>
          <c:x val="0.14093044619422573"/>
          <c:y val="0.15578216873755871"/>
          <c:w val="0.84146703500335762"/>
          <c:h val="0.72392328682657714"/>
        </c:manualLayout>
      </c:layout>
      <c:lineChart>
        <c:grouping val="standard"/>
        <c:varyColors val="0"/>
        <c:ser>
          <c:idx val="0"/>
          <c:order val="0"/>
          <c:tx>
            <c:strRef>
              <c:f>'深北 （H21～31)'!$B$20</c:f>
              <c:strCache>
                <c:ptCount val="1"/>
                <c:pt idx="0">
                  <c:v>来園者数（万人）</c:v>
                </c:pt>
              </c:strCache>
            </c:strRef>
          </c:tx>
          <c:spPr>
            <a:ln>
              <a:solidFill>
                <a:schemeClr val="tx1"/>
              </a:solidFill>
            </a:ln>
          </c:spPr>
          <c:marker>
            <c:symbol val="diamond"/>
            <c:size val="8"/>
            <c:spPr>
              <a:ln>
                <a:solidFill>
                  <a:schemeClr val="tx1"/>
                </a:solidFill>
              </a:ln>
            </c:spPr>
          </c:marker>
          <c:cat>
            <c:strRef>
              <c:f>'深北 （H21～31)'!$C$19:$M$19</c:f>
              <c:strCache>
                <c:ptCount val="11"/>
                <c:pt idx="0">
                  <c:v>H21</c:v>
                </c:pt>
                <c:pt idx="1">
                  <c:v>H22</c:v>
                </c:pt>
                <c:pt idx="2">
                  <c:v>H23</c:v>
                </c:pt>
                <c:pt idx="3">
                  <c:v>H24</c:v>
                </c:pt>
                <c:pt idx="4">
                  <c:v>H25</c:v>
                </c:pt>
                <c:pt idx="5">
                  <c:v>H26</c:v>
                </c:pt>
                <c:pt idx="6">
                  <c:v>H27</c:v>
                </c:pt>
                <c:pt idx="7">
                  <c:v>H28</c:v>
                </c:pt>
                <c:pt idx="8">
                  <c:v>H29</c:v>
                </c:pt>
                <c:pt idx="9">
                  <c:v>H30</c:v>
                </c:pt>
                <c:pt idx="10">
                  <c:v>H31</c:v>
                </c:pt>
              </c:strCache>
            </c:strRef>
          </c:cat>
          <c:val>
            <c:numRef>
              <c:f>'深北 （H21～31)'!$C$20:$M$20</c:f>
              <c:numCache>
                <c:formatCode>#,##0_);[Red]\(#,##0\)</c:formatCode>
                <c:ptCount val="11"/>
                <c:pt idx="0">
                  <c:v>566000</c:v>
                </c:pt>
                <c:pt idx="1">
                  <c:v>749000</c:v>
                </c:pt>
                <c:pt idx="2">
                  <c:v>751000</c:v>
                </c:pt>
                <c:pt idx="3">
                  <c:v>717000</c:v>
                </c:pt>
                <c:pt idx="4">
                  <c:v>694000</c:v>
                </c:pt>
                <c:pt idx="5">
                  <c:v>785000</c:v>
                </c:pt>
                <c:pt idx="6">
                  <c:v>822614</c:v>
                </c:pt>
                <c:pt idx="7">
                  <c:v>875948</c:v>
                </c:pt>
                <c:pt idx="8">
                  <c:v>817731</c:v>
                </c:pt>
                <c:pt idx="9">
                  <c:v>748184</c:v>
                </c:pt>
                <c:pt idx="10">
                  <c:v>811366</c:v>
                </c:pt>
              </c:numCache>
            </c:numRef>
          </c:val>
          <c:smooth val="0"/>
          <c:extLst>
            <c:ext xmlns:c16="http://schemas.microsoft.com/office/drawing/2014/chart" uri="{C3380CC4-5D6E-409C-BE32-E72D297353CC}">
              <c16:uniqueId val="{00000000-7DB4-4D5C-AB06-1D4CFBD92166}"/>
            </c:ext>
          </c:extLst>
        </c:ser>
        <c:dLbls>
          <c:showLegendKey val="0"/>
          <c:showVal val="0"/>
          <c:showCatName val="0"/>
          <c:showSerName val="0"/>
          <c:showPercent val="0"/>
          <c:showBubbleSize val="0"/>
        </c:dLbls>
        <c:marker val="1"/>
        <c:smooth val="0"/>
        <c:axId val="135586560"/>
        <c:axId val="135588096"/>
      </c:lineChart>
      <c:catAx>
        <c:axId val="135586560"/>
        <c:scaling>
          <c:orientation val="minMax"/>
        </c:scaling>
        <c:delete val="0"/>
        <c:axPos val="b"/>
        <c:numFmt formatCode="General" sourceLinked="0"/>
        <c:majorTickMark val="out"/>
        <c:minorTickMark val="none"/>
        <c:tickLblPos val="nextTo"/>
        <c:txPr>
          <a:bodyPr/>
          <a:lstStyle/>
          <a:p>
            <a:pPr>
              <a:defRPr sz="1200" baseline="0"/>
            </a:pPr>
            <a:endParaRPr lang="ja-JP"/>
          </a:p>
        </c:txPr>
        <c:crossAx val="135588096"/>
        <c:crosses val="autoZero"/>
        <c:auto val="1"/>
        <c:lblAlgn val="ctr"/>
        <c:lblOffset val="100"/>
        <c:noMultiLvlLbl val="0"/>
      </c:catAx>
      <c:valAx>
        <c:axId val="135588096"/>
        <c:scaling>
          <c:orientation val="minMax"/>
          <c:max val="900000"/>
          <c:min val="0"/>
        </c:scaling>
        <c:delete val="0"/>
        <c:axPos val="l"/>
        <c:majorGridlines/>
        <c:numFmt formatCode="#,##0_);[Red]\(#,##0\)" sourceLinked="1"/>
        <c:majorTickMark val="out"/>
        <c:minorTickMark val="none"/>
        <c:tickLblPos val="nextTo"/>
        <c:txPr>
          <a:bodyPr/>
          <a:lstStyle/>
          <a:p>
            <a:pPr>
              <a:defRPr sz="1200" baseline="0"/>
            </a:pPr>
            <a:endParaRPr lang="ja-JP"/>
          </a:p>
        </c:txPr>
        <c:crossAx val="135586560"/>
        <c:crosses val="autoZero"/>
        <c:crossBetween val="between"/>
        <c:majorUnit val="100000"/>
        <c:dispUnits>
          <c:builtInUnit val="tenThousands"/>
        </c:dispUnits>
      </c:valAx>
    </c:plotArea>
    <c:plotVisOnly val="1"/>
    <c:dispBlanksAs val="gap"/>
    <c:showDLblsOverMax val="0"/>
  </c:chart>
  <c:spPr>
    <a:solidFill>
      <a:schemeClr val="bg1"/>
    </a:solidFill>
    <a:ln>
      <a:solidFill>
        <a:schemeClr val="accent1"/>
      </a:solidFill>
    </a:ln>
  </c:sp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ja-JP" dirty="0" smtClean="0"/>
              <a:t>H29</a:t>
            </a:r>
            <a:r>
              <a:rPr lang="ja-JP" altLang="en-US" dirty="0" smtClean="0"/>
              <a:t>～</a:t>
            </a:r>
            <a:r>
              <a:rPr lang="en-US" altLang="ja-JP" dirty="0" smtClean="0"/>
              <a:t>H31</a:t>
            </a:r>
            <a:r>
              <a:rPr lang="ja-JP" altLang="en-US" dirty="0"/>
              <a:t>　利用者動向</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4720300037209269"/>
          <c:y val="0.14458153043516614"/>
          <c:w val="0.82200236128966275"/>
          <c:h val="0.73858858218965595"/>
        </c:manualLayout>
      </c:layout>
      <c:lineChart>
        <c:grouping val="standard"/>
        <c:varyColors val="0"/>
        <c:ser>
          <c:idx val="0"/>
          <c:order val="0"/>
          <c:tx>
            <c:strRef>
              <c:f>'[Microsoft PowerPoint 内のグラフ]H30'!$R$1:$R$2</c:f>
              <c:strCache>
                <c:ptCount val="2"/>
                <c:pt idx="0">
                  <c:v>深北緑地</c:v>
                </c:pt>
                <c:pt idx="1">
                  <c:v>H29</c:v>
                </c:pt>
              </c:strCache>
            </c:strRef>
          </c:tx>
          <c:spPr>
            <a:ln w="28575" cap="rnd">
              <a:solidFill>
                <a:schemeClr val="tx1"/>
              </a:solidFill>
              <a:round/>
            </a:ln>
            <a:effectLst/>
          </c:spPr>
          <c:marker>
            <c:symbol val="none"/>
          </c:marker>
          <c:cat>
            <c:strRef>
              <c:f>'[Microsoft PowerPoint 内のグラフ]H30'!$Q$3:$Q$14</c:f>
              <c:strCache>
                <c:ptCount val="12"/>
                <c:pt idx="0">
                  <c:v>４月</c:v>
                </c:pt>
                <c:pt idx="1">
                  <c:v>５月</c:v>
                </c:pt>
                <c:pt idx="2">
                  <c:v>６月</c:v>
                </c:pt>
                <c:pt idx="3">
                  <c:v>７月</c:v>
                </c:pt>
                <c:pt idx="4">
                  <c:v>８月</c:v>
                </c:pt>
                <c:pt idx="5">
                  <c:v>９月</c:v>
                </c:pt>
                <c:pt idx="6">
                  <c:v>１０月</c:v>
                </c:pt>
                <c:pt idx="7">
                  <c:v>１１月</c:v>
                </c:pt>
                <c:pt idx="8">
                  <c:v>１２月</c:v>
                </c:pt>
                <c:pt idx="9">
                  <c:v>１月</c:v>
                </c:pt>
                <c:pt idx="10">
                  <c:v>２月</c:v>
                </c:pt>
                <c:pt idx="11">
                  <c:v>３月</c:v>
                </c:pt>
              </c:strCache>
            </c:strRef>
          </c:cat>
          <c:val>
            <c:numRef>
              <c:f>'[Microsoft PowerPoint 内のグラフ]H30'!$R$3:$R$14</c:f>
              <c:numCache>
                <c:formatCode>#,##0</c:formatCode>
                <c:ptCount val="12"/>
                <c:pt idx="0">
                  <c:v>113295</c:v>
                </c:pt>
                <c:pt idx="1">
                  <c:v>105141</c:v>
                </c:pt>
                <c:pt idx="2">
                  <c:v>60995</c:v>
                </c:pt>
                <c:pt idx="3">
                  <c:v>41807</c:v>
                </c:pt>
                <c:pt idx="4">
                  <c:v>36519</c:v>
                </c:pt>
                <c:pt idx="5">
                  <c:v>60372</c:v>
                </c:pt>
                <c:pt idx="6">
                  <c:v>51766</c:v>
                </c:pt>
                <c:pt idx="7">
                  <c:v>86693</c:v>
                </c:pt>
                <c:pt idx="8">
                  <c:v>54405</c:v>
                </c:pt>
                <c:pt idx="9">
                  <c:v>44629</c:v>
                </c:pt>
                <c:pt idx="10">
                  <c:v>53124</c:v>
                </c:pt>
                <c:pt idx="11">
                  <c:v>108985</c:v>
                </c:pt>
              </c:numCache>
            </c:numRef>
          </c:val>
          <c:smooth val="0"/>
          <c:extLst>
            <c:ext xmlns:c16="http://schemas.microsoft.com/office/drawing/2014/chart" uri="{C3380CC4-5D6E-409C-BE32-E72D297353CC}">
              <c16:uniqueId val="{00000000-C4D9-4F82-AC5C-D81583B33294}"/>
            </c:ext>
          </c:extLst>
        </c:ser>
        <c:ser>
          <c:idx val="1"/>
          <c:order val="1"/>
          <c:tx>
            <c:strRef>
              <c:f>'[Microsoft PowerPoint 内のグラフ]H30'!$S$1:$S$2</c:f>
              <c:strCache>
                <c:ptCount val="2"/>
                <c:pt idx="0">
                  <c:v>深北緑地</c:v>
                </c:pt>
                <c:pt idx="1">
                  <c:v>H30</c:v>
                </c:pt>
              </c:strCache>
            </c:strRef>
          </c:tx>
          <c:spPr>
            <a:ln w="28575" cap="rnd">
              <a:solidFill>
                <a:srgbClr val="FF6600"/>
              </a:solidFill>
              <a:round/>
            </a:ln>
            <a:effectLst/>
          </c:spPr>
          <c:marker>
            <c:symbol val="none"/>
          </c:marker>
          <c:cat>
            <c:strRef>
              <c:f>'[Microsoft PowerPoint 内のグラフ]H30'!$Q$3:$Q$14</c:f>
              <c:strCache>
                <c:ptCount val="12"/>
                <c:pt idx="0">
                  <c:v>４月</c:v>
                </c:pt>
                <c:pt idx="1">
                  <c:v>５月</c:v>
                </c:pt>
                <c:pt idx="2">
                  <c:v>６月</c:v>
                </c:pt>
                <c:pt idx="3">
                  <c:v>７月</c:v>
                </c:pt>
                <c:pt idx="4">
                  <c:v>８月</c:v>
                </c:pt>
                <c:pt idx="5">
                  <c:v>９月</c:v>
                </c:pt>
                <c:pt idx="6">
                  <c:v>１０月</c:v>
                </c:pt>
                <c:pt idx="7">
                  <c:v>１１月</c:v>
                </c:pt>
                <c:pt idx="8">
                  <c:v>１２月</c:v>
                </c:pt>
                <c:pt idx="9">
                  <c:v>１月</c:v>
                </c:pt>
                <c:pt idx="10">
                  <c:v>２月</c:v>
                </c:pt>
                <c:pt idx="11">
                  <c:v>３月</c:v>
                </c:pt>
              </c:strCache>
            </c:strRef>
          </c:cat>
          <c:val>
            <c:numRef>
              <c:f>'[Microsoft PowerPoint 内のグラフ]H30'!$S$3:$S$14</c:f>
              <c:numCache>
                <c:formatCode>#,##0</c:formatCode>
                <c:ptCount val="12"/>
                <c:pt idx="0">
                  <c:v>110500</c:v>
                </c:pt>
                <c:pt idx="1">
                  <c:v>86461</c:v>
                </c:pt>
                <c:pt idx="2">
                  <c:v>54057</c:v>
                </c:pt>
                <c:pt idx="3">
                  <c:v>26024</c:v>
                </c:pt>
                <c:pt idx="4">
                  <c:v>32403</c:v>
                </c:pt>
                <c:pt idx="5">
                  <c:v>29970</c:v>
                </c:pt>
                <c:pt idx="6">
                  <c:v>79116</c:v>
                </c:pt>
                <c:pt idx="7">
                  <c:v>82757</c:v>
                </c:pt>
                <c:pt idx="8">
                  <c:v>63927</c:v>
                </c:pt>
                <c:pt idx="9">
                  <c:v>48297</c:v>
                </c:pt>
                <c:pt idx="10">
                  <c:v>52193</c:v>
                </c:pt>
                <c:pt idx="11">
                  <c:v>82479</c:v>
                </c:pt>
              </c:numCache>
            </c:numRef>
          </c:val>
          <c:smooth val="0"/>
          <c:extLst>
            <c:ext xmlns:c16="http://schemas.microsoft.com/office/drawing/2014/chart" uri="{C3380CC4-5D6E-409C-BE32-E72D297353CC}">
              <c16:uniqueId val="{00000001-C4D9-4F82-AC5C-D81583B33294}"/>
            </c:ext>
          </c:extLst>
        </c:ser>
        <c:ser>
          <c:idx val="2"/>
          <c:order val="2"/>
          <c:tx>
            <c:strRef>
              <c:f>'[Microsoft PowerPoint 内のグラフ]H30'!$T$1:$T$2</c:f>
              <c:strCache>
                <c:ptCount val="2"/>
                <c:pt idx="0">
                  <c:v>深北緑地</c:v>
                </c:pt>
                <c:pt idx="1">
                  <c:v>H31</c:v>
                </c:pt>
              </c:strCache>
            </c:strRef>
          </c:tx>
          <c:spPr>
            <a:ln w="28575" cap="rnd">
              <a:solidFill>
                <a:schemeClr val="accent3">
                  <a:lumMod val="50000"/>
                </a:schemeClr>
              </a:solidFill>
              <a:round/>
            </a:ln>
            <a:effectLst/>
          </c:spPr>
          <c:marker>
            <c:symbol val="none"/>
          </c:marker>
          <c:cat>
            <c:strRef>
              <c:f>'[Microsoft PowerPoint 内のグラフ]H30'!$Q$3:$Q$14</c:f>
              <c:strCache>
                <c:ptCount val="12"/>
                <c:pt idx="0">
                  <c:v>４月</c:v>
                </c:pt>
                <c:pt idx="1">
                  <c:v>５月</c:v>
                </c:pt>
                <c:pt idx="2">
                  <c:v>６月</c:v>
                </c:pt>
                <c:pt idx="3">
                  <c:v>７月</c:v>
                </c:pt>
                <c:pt idx="4">
                  <c:v>８月</c:v>
                </c:pt>
                <c:pt idx="5">
                  <c:v>９月</c:v>
                </c:pt>
                <c:pt idx="6">
                  <c:v>１０月</c:v>
                </c:pt>
                <c:pt idx="7">
                  <c:v>１１月</c:v>
                </c:pt>
                <c:pt idx="8">
                  <c:v>１２月</c:v>
                </c:pt>
                <c:pt idx="9">
                  <c:v>１月</c:v>
                </c:pt>
                <c:pt idx="10">
                  <c:v>２月</c:v>
                </c:pt>
                <c:pt idx="11">
                  <c:v>３月</c:v>
                </c:pt>
              </c:strCache>
            </c:strRef>
          </c:cat>
          <c:val>
            <c:numRef>
              <c:f>'[Microsoft PowerPoint 内のグラフ]H30'!$T$3:$T$14</c:f>
              <c:numCache>
                <c:formatCode>#,##0</c:formatCode>
                <c:ptCount val="12"/>
                <c:pt idx="0">
                  <c:v>117880</c:v>
                </c:pt>
                <c:pt idx="1">
                  <c:v>108885</c:v>
                </c:pt>
                <c:pt idx="2">
                  <c:v>58176</c:v>
                </c:pt>
                <c:pt idx="3">
                  <c:v>37899</c:v>
                </c:pt>
                <c:pt idx="4">
                  <c:v>30778</c:v>
                </c:pt>
                <c:pt idx="5">
                  <c:v>47985</c:v>
                </c:pt>
                <c:pt idx="6">
                  <c:v>66502</c:v>
                </c:pt>
                <c:pt idx="7">
                  <c:v>81518</c:v>
                </c:pt>
                <c:pt idx="8">
                  <c:v>50794</c:v>
                </c:pt>
                <c:pt idx="9">
                  <c:v>50262</c:v>
                </c:pt>
                <c:pt idx="10">
                  <c:v>53396</c:v>
                </c:pt>
                <c:pt idx="11">
                  <c:v>107291</c:v>
                </c:pt>
              </c:numCache>
            </c:numRef>
          </c:val>
          <c:smooth val="0"/>
          <c:extLst>
            <c:ext xmlns:c16="http://schemas.microsoft.com/office/drawing/2014/chart" uri="{C3380CC4-5D6E-409C-BE32-E72D297353CC}">
              <c16:uniqueId val="{00000002-C4D9-4F82-AC5C-D81583B33294}"/>
            </c:ext>
          </c:extLst>
        </c:ser>
        <c:dLbls>
          <c:showLegendKey val="0"/>
          <c:showVal val="0"/>
          <c:showCatName val="0"/>
          <c:showSerName val="0"/>
          <c:showPercent val="0"/>
          <c:showBubbleSize val="0"/>
        </c:dLbls>
        <c:smooth val="0"/>
        <c:axId val="523084143"/>
        <c:axId val="523090799"/>
      </c:lineChart>
      <c:catAx>
        <c:axId val="5230841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23090799"/>
        <c:crosses val="autoZero"/>
        <c:auto val="1"/>
        <c:lblAlgn val="ctr"/>
        <c:lblOffset val="100"/>
        <c:noMultiLvlLbl val="0"/>
      </c:catAx>
      <c:valAx>
        <c:axId val="52309079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23084143"/>
        <c:crosses val="autoZero"/>
        <c:crossBetween val="between"/>
      </c:valAx>
      <c:spPr>
        <a:noFill/>
        <a:ln>
          <a:noFill/>
        </a:ln>
        <a:effectLst/>
      </c:spPr>
    </c:plotArea>
    <c:legend>
      <c:legendPos val="b"/>
      <c:layout>
        <c:manualLayout>
          <c:xMode val="edge"/>
          <c:yMode val="edge"/>
          <c:x val="0.57428231078381065"/>
          <c:y val="0.15661826917603666"/>
          <c:w val="0.29655787804882355"/>
          <c:h val="0.1999560718192972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1"/>
    </a:solid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2548700815698548E-2"/>
          <c:y val="0.18188935685364913"/>
          <c:w val="0.48109700064214062"/>
          <c:h val="0.76430881988808008"/>
        </c:manualLayout>
      </c:layout>
      <c:pieChart>
        <c:varyColors val="1"/>
        <c:ser>
          <c:idx val="0"/>
          <c:order val="0"/>
          <c:dPt>
            <c:idx val="0"/>
            <c:bubble3D val="0"/>
            <c:extLst>
              <c:ext xmlns:c16="http://schemas.microsoft.com/office/drawing/2014/chart" uri="{C3380CC4-5D6E-409C-BE32-E72D297353CC}">
                <c16:uniqueId val="{00000000-C4EC-4620-A9F6-C482EB302096}"/>
              </c:ext>
            </c:extLst>
          </c:dPt>
          <c:dPt>
            <c:idx val="1"/>
            <c:bubble3D val="0"/>
            <c:extLst>
              <c:ext xmlns:c16="http://schemas.microsoft.com/office/drawing/2014/chart" uri="{C3380CC4-5D6E-409C-BE32-E72D297353CC}">
                <c16:uniqueId val="{00000001-C4EC-4620-A9F6-C482EB302096}"/>
              </c:ext>
            </c:extLst>
          </c:dPt>
          <c:dPt>
            <c:idx val="2"/>
            <c:bubble3D val="0"/>
            <c:extLst>
              <c:ext xmlns:c16="http://schemas.microsoft.com/office/drawing/2014/chart" uri="{C3380CC4-5D6E-409C-BE32-E72D297353CC}">
                <c16:uniqueId val="{00000002-C4EC-4620-A9F6-C482EB302096}"/>
              </c:ext>
            </c:extLst>
          </c:dPt>
          <c:dPt>
            <c:idx val="3"/>
            <c:bubble3D val="0"/>
            <c:extLst>
              <c:ext xmlns:c16="http://schemas.microsoft.com/office/drawing/2014/chart" uri="{C3380CC4-5D6E-409C-BE32-E72D297353CC}">
                <c16:uniqueId val="{00000003-C4EC-4620-A9F6-C482EB302096}"/>
              </c:ext>
            </c:extLst>
          </c:dPt>
          <c:dPt>
            <c:idx val="4"/>
            <c:bubble3D val="0"/>
            <c:extLst>
              <c:ext xmlns:c16="http://schemas.microsoft.com/office/drawing/2014/chart" uri="{C3380CC4-5D6E-409C-BE32-E72D297353CC}">
                <c16:uniqueId val="{00000004-C4EC-4620-A9F6-C482EB302096}"/>
              </c:ext>
            </c:extLst>
          </c:dPt>
          <c:dLbls>
            <c:dLbl>
              <c:idx val="0"/>
              <c:layout>
                <c:manualLayout>
                  <c:x val="-0.18165540111059725"/>
                  <c:y val="8.020834604976694E-2"/>
                </c:manualLayout>
              </c:layout>
              <c:numFmt formatCode="0.0%" sourceLinked="0"/>
              <c:spPr/>
              <c:txPr>
                <a:bodyPr/>
                <a:lstStyle/>
                <a:p>
                  <a:pPr>
                    <a:defRPr/>
                  </a:pPr>
                  <a:endParaRPr lang="ja-JP"/>
                </a:p>
              </c:txPr>
              <c:dLblPos val="bestFit"/>
              <c:showLegendKey val="0"/>
              <c:showVal val="0"/>
              <c:showCatName val="1"/>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0-C4EC-4620-A9F6-C482EB302096}"/>
                </c:ext>
              </c:extLst>
            </c:dLbl>
            <c:dLbl>
              <c:idx val="1"/>
              <c:layout>
                <c:manualLayout>
                  <c:x val="-5.729782550055797E-3"/>
                  <c:y val="-4.4084315042015189E-2"/>
                </c:manualLayout>
              </c:layout>
              <c:numFmt formatCode="0.0%" sourceLinked="0"/>
              <c:spPr/>
              <c:txPr>
                <a:bodyPr/>
                <a:lstStyle/>
                <a:p>
                  <a:pPr>
                    <a:defRPr/>
                  </a:pPr>
                  <a:endParaRPr lang="ja-JP"/>
                </a:p>
              </c:txPr>
              <c:dLblPos val="bestFit"/>
              <c:showLegendKey val="0"/>
              <c:showVal val="0"/>
              <c:showCatName val="0"/>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1-C4EC-4620-A9F6-C482EB302096}"/>
                </c:ext>
              </c:extLst>
            </c:dLbl>
            <c:dLbl>
              <c:idx val="2"/>
              <c:layout>
                <c:manualLayout>
                  <c:x val="-5.5793456363090542E-2"/>
                  <c:y val="-4.8526724857067188E-2"/>
                </c:manualLayout>
              </c:layout>
              <c:numFmt formatCode="0.0%" sourceLinked="0"/>
              <c:spPr/>
              <c:txPr>
                <a:bodyPr/>
                <a:lstStyle/>
                <a:p>
                  <a:pPr>
                    <a:defRPr/>
                  </a:pPr>
                  <a:endParaRPr lang="ja-JP"/>
                </a:p>
              </c:txPr>
              <c:dLblPos val="bestFit"/>
              <c:showLegendKey val="0"/>
              <c:showVal val="0"/>
              <c:showCatName val="0"/>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2-C4EC-4620-A9F6-C482EB302096}"/>
                </c:ext>
              </c:extLst>
            </c:dLbl>
            <c:dLbl>
              <c:idx val="3"/>
              <c:layout>
                <c:manualLayout>
                  <c:x val="-8.2751613606795088E-2"/>
                  <c:y val="-5.2691204297137369E-2"/>
                </c:manualLayout>
              </c:layout>
              <c:numFmt formatCode="0.0%" sourceLinked="0"/>
              <c:spPr/>
              <c:txPr>
                <a:bodyPr/>
                <a:lstStyle/>
                <a:p>
                  <a:pPr>
                    <a:defRPr sz="1000"/>
                  </a:pPr>
                  <a:endParaRPr lang="ja-JP"/>
                </a:p>
              </c:txPr>
              <c:dLblPos val="bestFit"/>
              <c:showLegendKey val="0"/>
              <c:showVal val="0"/>
              <c:showCatName val="1"/>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3-C4EC-4620-A9F6-C482EB302096}"/>
                </c:ext>
              </c:extLst>
            </c:dLbl>
            <c:dLbl>
              <c:idx val="4"/>
              <c:layout>
                <c:manualLayout>
                  <c:x val="8.5184472097493361E-3"/>
                  <c:y val="0"/>
                </c:manualLayout>
              </c:layout>
              <c:numFmt formatCode="0.0%" sourceLinked="0"/>
              <c:spPr/>
              <c:txPr>
                <a:bodyPr/>
                <a:lstStyle/>
                <a:p>
                  <a:pPr>
                    <a:defRPr sz="1000"/>
                  </a:pPr>
                  <a:endParaRPr lang="ja-JP"/>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23764753845817163"/>
                      <c:h val="0.27147286821705424"/>
                    </c:manualLayout>
                  </c15:layout>
                </c:ext>
                <c:ext xmlns:c16="http://schemas.microsoft.com/office/drawing/2014/chart" uri="{C3380CC4-5D6E-409C-BE32-E72D297353CC}">
                  <c16:uniqueId val="{00000004-C4EC-4620-A9F6-C482EB302096}"/>
                </c:ext>
              </c:extLst>
            </c:dLbl>
            <c:dLbl>
              <c:idx val="5"/>
              <c:layout>
                <c:manualLayout>
                  <c:x val="9.3521081945824522E-2"/>
                  <c:y val="-4.0544873751246213E-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7E1F-4D07-9570-7044B4FB98D9}"/>
                </c:ext>
              </c:extLst>
            </c:dLbl>
            <c:dLbl>
              <c:idx val="8"/>
              <c:layout>
                <c:manualLayout>
                  <c:x val="-5.5424126117180968E-4"/>
                  <c:y val="-8.6018433742293843E-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E713-44AE-9B24-3A52119FC5F0}"/>
                </c:ext>
              </c:extLst>
            </c:dLbl>
            <c:dLbl>
              <c:idx val="9"/>
              <c:layout>
                <c:manualLayout>
                  <c:x val="0.11303878385598973"/>
                  <c:y val="4.0852102789476895E-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8-E713-44AE-9B24-3A52119FC5F0}"/>
                </c:ext>
              </c:extLst>
            </c:dLbl>
            <c:dLbl>
              <c:idx val="10"/>
              <c:layout>
                <c:manualLayout>
                  <c:x val="0.10031102917979424"/>
                  <c:y val="0.13284054609452889"/>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6-E713-44AE-9B24-3A52119FC5F0}"/>
                </c:ext>
              </c:extLst>
            </c:dLbl>
            <c:dLbl>
              <c:idx val="11"/>
              <c:layout>
                <c:manualLayout>
                  <c:x val="5.1667998173511941E-2"/>
                  <c:y val="6.3047060977842892E-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E713-44AE-9B24-3A52119FC5F0}"/>
                </c:ext>
              </c:extLst>
            </c:dLbl>
            <c:numFmt formatCode="0.0%" sourceLinked="0"/>
            <c:spPr>
              <a:noFill/>
              <a:ln w="25400">
                <a:noFill/>
              </a:ln>
            </c:spPr>
            <c:dLblPos val="bestFit"/>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'Q１　まとめ１'!$B$37:$M$37</c:f>
              <c:strCache>
                <c:ptCount val="12"/>
                <c:pt idx="0">
                  <c:v>1. 散歩</c:v>
                </c:pt>
                <c:pt idx="1">
                  <c:v>2. 通勤・通学・生活路</c:v>
                </c:pt>
                <c:pt idx="2">
                  <c:v>3. 休憩・休息</c:v>
                </c:pt>
                <c:pt idx="3">
                  <c:v>4. 遊具で遊ぶ</c:v>
                </c:pt>
                <c:pt idx="4">
                  <c:v>5. 運動施設の利用</c:v>
                </c:pt>
                <c:pt idx="5">
                  <c:v>6. 花や緑を楽しむ</c:v>
                </c:pt>
                <c:pt idx="6">
                  <c:v>7. イベントに参加</c:v>
                </c:pt>
                <c:pt idx="7">
                  <c:v>8. ボランティア活動</c:v>
                </c:pt>
                <c:pt idx="8">
                  <c:v>9. ジョギング、ウォーキング</c:v>
                </c:pt>
                <c:pt idx="9">
                  <c:v>10. その他</c:v>
                </c:pt>
                <c:pt idx="10">
                  <c:v>11. その他</c:v>
                </c:pt>
                <c:pt idx="11">
                  <c:v>12. その他</c:v>
                </c:pt>
              </c:strCache>
            </c:strRef>
          </c:cat>
          <c:val>
            <c:numRef>
              <c:f>'Q１　まとめ１'!$B$39:$M$39</c:f>
              <c:numCache>
                <c:formatCode>0.0%</c:formatCode>
                <c:ptCount val="12"/>
                <c:pt idx="0">
                  <c:v>0.33</c:v>
                </c:pt>
                <c:pt idx="1">
                  <c:v>1.2500000000000001E-2</c:v>
                </c:pt>
                <c:pt idx="2">
                  <c:v>3.2500000000000001E-2</c:v>
                </c:pt>
                <c:pt idx="3">
                  <c:v>0.17749999999999999</c:v>
                </c:pt>
                <c:pt idx="4">
                  <c:v>0.1125</c:v>
                </c:pt>
                <c:pt idx="5">
                  <c:v>6.5000000000000002E-2</c:v>
                </c:pt>
                <c:pt idx="6">
                  <c:v>0.03</c:v>
                </c:pt>
                <c:pt idx="7">
                  <c:v>2.75E-2</c:v>
                </c:pt>
                <c:pt idx="8">
                  <c:v>2.5000000000000001E-3</c:v>
                </c:pt>
                <c:pt idx="9">
                  <c:v>4.7500000000000001E-2</c:v>
                </c:pt>
                <c:pt idx="10">
                  <c:v>9.5000000000000001E-2</c:v>
                </c:pt>
                <c:pt idx="11">
                  <c:v>6.7500000000000004E-2</c:v>
                </c:pt>
              </c:numCache>
            </c:numRef>
          </c:val>
          <c:extLst>
            <c:ext xmlns:c16="http://schemas.microsoft.com/office/drawing/2014/chart" uri="{C3380CC4-5D6E-409C-BE32-E72D297353CC}">
              <c16:uniqueId val="{00000005-C4EC-4620-A9F6-C482EB302096}"/>
            </c:ext>
          </c:extLst>
        </c:ser>
        <c:dLbls>
          <c:showLegendKey val="0"/>
          <c:showVal val="0"/>
          <c:showCatName val="0"/>
          <c:showSerName val="0"/>
          <c:showPercent val="0"/>
          <c:showBubbleSize val="0"/>
          <c:showLeaderLines val="1"/>
        </c:dLbls>
        <c:firstSliceAng val="0"/>
      </c:pieChart>
      <c:spPr>
        <a:noFill/>
        <a:ln w="25400">
          <a:noFill/>
        </a:ln>
      </c:spPr>
    </c:plotArea>
    <c:legend>
      <c:legendPos val="r"/>
      <c:layout>
        <c:manualLayout>
          <c:xMode val="edge"/>
          <c:yMode val="edge"/>
          <c:x val="0.60421002055413797"/>
          <c:y val="4.9604671509084618E-2"/>
          <c:w val="0.3926671471402356"/>
          <c:h val="0.9369659606502676"/>
        </c:manualLayout>
      </c:layout>
      <c:overlay val="0"/>
      <c:txPr>
        <a:bodyPr/>
        <a:lstStyle/>
        <a:p>
          <a:pPr>
            <a:defRPr sz="1000"/>
          </a:pPr>
          <a:endParaRPr lang="ja-JP"/>
        </a:p>
      </c:txPr>
    </c:legend>
    <c:plotVisOnly val="1"/>
    <c:dispBlanksAs val="gap"/>
    <c:showDLblsOverMax val="0"/>
  </c:chart>
  <c:spPr>
    <a:ln>
      <a:noFill/>
    </a:ln>
  </c:spPr>
  <c:txPr>
    <a:bodyPr/>
    <a:lstStyle/>
    <a:p>
      <a:pPr>
        <a:defRPr sz="1100">
          <a:latin typeface="Meiryo UI" panose="020B0604030504040204" pitchFamily="50" charset="-128"/>
          <a:ea typeface="Meiryo UI" panose="020B0604030504040204" pitchFamily="50" charset="-128"/>
        </a:defRPr>
      </a:pPr>
      <a:endParaRPr lang="ja-JP"/>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ja-JP" altLang="en-US" sz="1200" b="0" i="0" u="none" strike="noStrike" baseline="0" dirty="0">
                <a:effectLst/>
                <a:latin typeface="Meiryo UI" panose="020B0604030504040204" pitchFamily="50" charset="-128"/>
                <a:ea typeface="Meiryo UI" panose="020B0604030504040204" pitchFamily="50" charset="-128"/>
                <a:cs typeface="Meiryo UI" panose="020B0604030504040204" pitchFamily="50" charset="-128"/>
              </a:rPr>
              <a:t>新たにほしい施設は？</a:t>
            </a:r>
            <a:endParaRPr lang="ja-JP" altLang="en-US" sz="1200" b="0" dirty="0">
              <a:latin typeface="Meiryo UI" panose="020B0604030504040204" pitchFamily="50" charset="-128"/>
              <a:ea typeface="Meiryo UI" panose="020B0604030504040204" pitchFamily="50" charset="-128"/>
              <a:cs typeface="Meiryo UI" panose="020B0604030504040204" pitchFamily="50" charset="-128"/>
            </a:endParaRPr>
          </a:p>
        </c:rich>
      </c:tx>
      <c:layout>
        <c:manualLayout>
          <c:xMode val="edge"/>
          <c:yMode val="edge"/>
          <c:x val="0.22282589743010003"/>
          <c:y val="4.9672785415131506E-3"/>
        </c:manualLayout>
      </c:layout>
      <c:overlay val="0"/>
    </c:title>
    <c:autoTitleDeleted val="0"/>
    <c:plotArea>
      <c:layout>
        <c:manualLayout>
          <c:layoutTarget val="inner"/>
          <c:xMode val="edge"/>
          <c:yMode val="edge"/>
          <c:x val="9.2675203645034801E-2"/>
          <c:y val="0.12747803103255154"/>
          <c:w val="0.88225333731270217"/>
          <c:h val="0.40262700903739457"/>
        </c:manualLayout>
      </c:layout>
      <c:barChart>
        <c:barDir val="col"/>
        <c:grouping val="clustered"/>
        <c:varyColors val="0"/>
        <c:ser>
          <c:idx val="0"/>
          <c:order val="0"/>
          <c:invertIfNegative val="0"/>
          <c:dPt>
            <c:idx val="0"/>
            <c:invertIfNegative val="0"/>
            <c:bubble3D val="0"/>
            <c:extLst>
              <c:ext xmlns:c16="http://schemas.microsoft.com/office/drawing/2014/chart" uri="{C3380CC4-5D6E-409C-BE32-E72D297353CC}">
                <c16:uniqueId val="{00000000-F269-43AB-A56B-2D4859E79A77}"/>
              </c:ext>
            </c:extLst>
          </c:dPt>
          <c:dPt>
            <c:idx val="1"/>
            <c:invertIfNegative val="0"/>
            <c:bubble3D val="0"/>
            <c:extLst>
              <c:ext xmlns:c16="http://schemas.microsoft.com/office/drawing/2014/chart" uri="{C3380CC4-5D6E-409C-BE32-E72D297353CC}">
                <c16:uniqueId val="{00000001-F269-43AB-A56B-2D4859E79A77}"/>
              </c:ext>
            </c:extLst>
          </c:dPt>
          <c:dPt>
            <c:idx val="2"/>
            <c:invertIfNegative val="0"/>
            <c:bubble3D val="0"/>
            <c:extLst>
              <c:ext xmlns:c16="http://schemas.microsoft.com/office/drawing/2014/chart" uri="{C3380CC4-5D6E-409C-BE32-E72D297353CC}">
                <c16:uniqueId val="{00000002-F269-43AB-A56B-2D4859E79A77}"/>
              </c:ext>
            </c:extLst>
          </c:dPt>
          <c:dPt>
            <c:idx val="3"/>
            <c:invertIfNegative val="0"/>
            <c:bubble3D val="0"/>
            <c:extLst>
              <c:ext xmlns:c16="http://schemas.microsoft.com/office/drawing/2014/chart" uri="{C3380CC4-5D6E-409C-BE32-E72D297353CC}">
                <c16:uniqueId val="{00000003-F269-43AB-A56B-2D4859E79A77}"/>
              </c:ext>
            </c:extLst>
          </c:dPt>
          <c:dPt>
            <c:idx val="4"/>
            <c:invertIfNegative val="0"/>
            <c:bubble3D val="0"/>
            <c:extLst>
              <c:ext xmlns:c16="http://schemas.microsoft.com/office/drawing/2014/chart" uri="{C3380CC4-5D6E-409C-BE32-E72D297353CC}">
                <c16:uniqueId val="{00000004-F269-43AB-A56B-2D4859E79A77}"/>
              </c:ext>
            </c:extLst>
          </c:dPt>
          <c:dPt>
            <c:idx val="5"/>
            <c:invertIfNegative val="0"/>
            <c:bubble3D val="0"/>
            <c:extLst>
              <c:ext xmlns:c16="http://schemas.microsoft.com/office/drawing/2014/chart" uri="{C3380CC4-5D6E-409C-BE32-E72D297353CC}">
                <c16:uniqueId val="{00000005-F269-43AB-A56B-2D4859E79A77}"/>
              </c:ext>
            </c:extLst>
          </c:dPt>
          <c:dPt>
            <c:idx val="6"/>
            <c:invertIfNegative val="0"/>
            <c:bubble3D val="0"/>
            <c:extLst>
              <c:ext xmlns:c16="http://schemas.microsoft.com/office/drawing/2014/chart" uri="{C3380CC4-5D6E-409C-BE32-E72D297353CC}">
                <c16:uniqueId val="{00000006-F269-43AB-A56B-2D4859E79A77}"/>
              </c:ext>
            </c:extLst>
          </c:dPt>
          <c:dLbls>
            <c:dLbl>
              <c:idx val="0"/>
              <c:layout>
                <c:manualLayout>
                  <c:x val="1.1571906867310796E-3"/>
                  <c:y val="2.3249780285581494E-2"/>
                </c:manualLayout>
              </c:layout>
              <c:numFmt formatCode="0.0%" sourceLinked="0"/>
              <c:spPr/>
              <c:txPr>
                <a:bodyPr/>
                <a:lstStyle/>
                <a:p>
                  <a:pPr>
                    <a:defRPr sz="12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F269-43AB-A56B-2D4859E79A77}"/>
                </c:ext>
              </c:extLst>
            </c:dLbl>
            <c:dLbl>
              <c:idx val="1"/>
              <c:layout>
                <c:manualLayout>
                  <c:x val="-1.9095379124086779E-3"/>
                  <c:y val="2.211491128520263E-2"/>
                </c:manualLayout>
              </c:layout>
              <c:numFmt formatCode="0.0%" sourceLinked="0"/>
              <c:spPr/>
              <c:txPr>
                <a:bodyPr/>
                <a:lstStyle/>
                <a:p>
                  <a:pPr>
                    <a:defRPr sz="12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F269-43AB-A56B-2D4859E79A77}"/>
                </c:ext>
              </c:extLst>
            </c:dLbl>
            <c:dLbl>
              <c:idx val="2"/>
              <c:layout>
                <c:manualLayout>
                  <c:x val="-8.4518292465842544E-4"/>
                  <c:y val="2.0634469949167147E-2"/>
                </c:manualLayout>
              </c:layout>
              <c:numFmt formatCode="0.0%" sourceLinked="0"/>
              <c:spPr/>
              <c:txPr>
                <a:bodyPr/>
                <a:lstStyle/>
                <a:p>
                  <a:pPr>
                    <a:defRPr sz="12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F269-43AB-A56B-2D4859E79A77}"/>
                </c:ext>
              </c:extLst>
            </c:dLbl>
            <c:dLbl>
              <c:idx val="3"/>
              <c:layout>
                <c:manualLayout>
                  <c:x val="-2.7803451702700186E-3"/>
                  <c:y val="2.1689442797361881E-2"/>
                </c:manualLayout>
              </c:layout>
              <c:numFmt formatCode="0.0%" sourceLinked="0"/>
              <c:spPr/>
              <c:txPr>
                <a:bodyPr/>
                <a:lstStyle/>
                <a:p>
                  <a:pPr>
                    <a:defRPr sz="12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F269-43AB-A56B-2D4859E79A77}"/>
                </c:ext>
              </c:extLst>
            </c:dLbl>
            <c:dLbl>
              <c:idx val="4"/>
              <c:layout>
                <c:manualLayout>
                  <c:x val="-5.2048901729525995E-3"/>
                  <c:y val="1.479260075720934E-2"/>
                </c:manualLayout>
              </c:layout>
              <c:numFmt formatCode="0.0%" sourceLinked="0"/>
              <c:spPr/>
              <c:txPr>
                <a:bodyPr/>
                <a:lstStyle/>
                <a:p>
                  <a:pPr>
                    <a:defRPr sz="12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F269-43AB-A56B-2D4859E79A77}"/>
                </c:ext>
              </c:extLst>
            </c:dLbl>
            <c:dLbl>
              <c:idx val="5"/>
              <c:layout>
                <c:manualLayout>
                  <c:x val="-1.1891160854756344E-3"/>
                  <c:y val="2.2728092775755555E-2"/>
                </c:manualLayout>
              </c:layout>
              <c:numFmt formatCode="0.0%" sourceLinked="0"/>
              <c:spPr/>
              <c:txPr>
                <a:bodyPr/>
                <a:lstStyle/>
                <a:p>
                  <a:pPr>
                    <a:defRPr sz="12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F269-43AB-A56B-2D4859E79A77}"/>
                </c:ext>
              </c:extLst>
            </c:dLbl>
            <c:dLbl>
              <c:idx val="6"/>
              <c:layout>
                <c:manualLayout>
                  <c:x val="1.4379031566132991E-3"/>
                  <c:y val="1.0701144576812418E-2"/>
                </c:manualLayout>
              </c:layout>
              <c:numFmt formatCode="0.0%" sourceLinked="0"/>
              <c:spPr/>
              <c:txPr>
                <a:bodyPr/>
                <a:lstStyle/>
                <a:p>
                  <a:pPr>
                    <a:defRPr sz="12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F269-43AB-A56B-2D4859E79A77}"/>
                </c:ext>
              </c:extLst>
            </c:dLbl>
            <c:dLbl>
              <c:idx val="8"/>
              <c:layout>
                <c:manualLayout>
                  <c:x val="-9.1598171365169581E-3"/>
                  <c:y val="-6.327175394397469E-2"/>
                </c:manualLayout>
              </c:layout>
              <c:numFmt formatCode="0.0%" sourceLinked="0"/>
              <c:spPr/>
              <c:txPr>
                <a:bodyPr/>
                <a:lstStyle/>
                <a:p>
                  <a:pPr>
                    <a:defRPr sz="12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F269-43AB-A56B-2D4859E79A77}"/>
                </c:ext>
              </c:extLst>
            </c:dLbl>
            <c:dLbl>
              <c:idx val="9"/>
              <c:layout>
                <c:manualLayout>
                  <c:x val="2.4988415365883705E-2"/>
                  <c:y val="1.2389506110022719E-3"/>
                </c:manualLayout>
              </c:layout>
              <c:numFmt formatCode="0.0%" sourceLinked="0"/>
              <c:spPr/>
              <c:txPr>
                <a:bodyPr/>
                <a:lstStyle/>
                <a:p>
                  <a:pPr>
                    <a:defRPr sz="1200">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F269-43AB-A56B-2D4859E79A77}"/>
                </c:ext>
              </c:extLst>
            </c:dLbl>
            <c:numFmt formatCode="0.0%" sourceLinked="0"/>
            <c:spPr>
              <a:noFill/>
              <a:ln w="25400">
                <a:noFill/>
              </a:ln>
            </c:spPr>
            <c:txPr>
              <a:bodyPr/>
              <a:lstStyle/>
              <a:p>
                <a:pPr>
                  <a:defRPr sz="1200">
                    <a:latin typeface="Meiryo UI" panose="020B0604030504040204" pitchFamily="50" charset="-128"/>
                    <a:ea typeface="Meiryo UI" panose="020B0604030504040204" pitchFamily="50" charset="-128"/>
                    <a:cs typeface="Meiryo UI" panose="020B0604030504040204"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'Q３・Ｑ４　まとめ３'!$B$3:$L$3</c:f>
              <c:strCache>
                <c:ptCount val="11"/>
                <c:pt idx="0">
                  <c:v>1. コンビニ</c:v>
                </c:pt>
                <c:pt idx="1">
                  <c:v>2. スーパー（食料品）</c:v>
                </c:pt>
                <c:pt idx="2">
                  <c:v>3. カフェ</c:v>
                </c:pt>
                <c:pt idx="3">
                  <c:v>4. レストラン</c:v>
                </c:pt>
                <c:pt idx="4">
                  <c:v>5. ランニングステーション</c:v>
                </c:pt>
                <c:pt idx="5">
                  <c:v>6.フィットネス</c:v>
                </c:pt>
                <c:pt idx="6">
                  <c:v>７.温浴施設</c:v>
                </c:pt>
                <c:pt idx="7">
                  <c:v>８.有料バーベキュー施設</c:v>
                </c:pt>
                <c:pt idx="8">
                  <c:v>9.自転車ひろば（自転車の安全教育施設）</c:v>
                </c:pt>
                <c:pt idx="9">
                  <c:v>10.特にない</c:v>
                </c:pt>
                <c:pt idx="10">
                  <c:v>11.その他</c:v>
                </c:pt>
              </c:strCache>
            </c:strRef>
          </c:cat>
          <c:val>
            <c:numRef>
              <c:f>'Q３・Ｑ４　まとめ３'!$B$5:$L$5</c:f>
              <c:numCache>
                <c:formatCode>0.0%</c:formatCode>
                <c:ptCount val="11"/>
                <c:pt idx="0">
                  <c:v>0.26454033771106944</c:v>
                </c:pt>
                <c:pt idx="1">
                  <c:v>3.0018761726078799E-2</c:v>
                </c:pt>
                <c:pt idx="2">
                  <c:v>0.14821763602251406</c:v>
                </c:pt>
                <c:pt idx="3">
                  <c:v>8.0675422138836772E-2</c:v>
                </c:pt>
                <c:pt idx="4">
                  <c:v>2.0637898686679174E-2</c:v>
                </c:pt>
                <c:pt idx="5">
                  <c:v>3.3771106941838651E-2</c:v>
                </c:pt>
                <c:pt idx="6">
                  <c:v>7.879924953095685E-2</c:v>
                </c:pt>
                <c:pt idx="7">
                  <c:v>1.125703564727955E-2</c:v>
                </c:pt>
                <c:pt idx="8">
                  <c:v>4.5028142589118199E-2</c:v>
                </c:pt>
                <c:pt idx="9">
                  <c:v>0.22514071294559099</c:v>
                </c:pt>
                <c:pt idx="10">
                  <c:v>6.1913696060037521E-2</c:v>
                </c:pt>
              </c:numCache>
            </c:numRef>
          </c:val>
          <c:extLst>
            <c:ext xmlns:c16="http://schemas.microsoft.com/office/drawing/2014/chart" uri="{C3380CC4-5D6E-409C-BE32-E72D297353CC}">
              <c16:uniqueId val="{00000009-F269-43AB-A56B-2D4859E79A77}"/>
            </c:ext>
          </c:extLst>
        </c:ser>
        <c:dLbls>
          <c:showLegendKey val="0"/>
          <c:showVal val="0"/>
          <c:showCatName val="0"/>
          <c:showSerName val="0"/>
          <c:showPercent val="0"/>
          <c:showBubbleSize val="0"/>
        </c:dLbls>
        <c:gapWidth val="100"/>
        <c:axId val="229122704"/>
        <c:axId val="1"/>
      </c:barChart>
      <c:catAx>
        <c:axId val="229122704"/>
        <c:scaling>
          <c:orientation val="minMax"/>
        </c:scaling>
        <c:delete val="0"/>
        <c:axPos val="b"/>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0%" sourceLinked="0"/>
        <c:majorTickMark val="out"/>
        <c:minorTickMark val="none"/>
        <c:tickLblPos val="nextTo"/>
        <c:txPr>
          <a:bodyPr/>
          <a:lstStyle/>
          <a:p>
            <a:pPr>
              <a:defRPr sz="1100"/>
            </a:pPr>
            <a:endParaRPr lang="ja-JP"/>
          </a:p>
        </c:txPr>
        <c:crossAx val="229122704"/>
        <c:crosses val="autoZero"/>
        <c:crossBetween val="between"/>
        <c:majorUnit val="0.1"/>
      </c:valAx>
      <c:spPr>
        <a:noFill/>
        <a:ln w="25400">
          <a:noFill/>
        </a:ln>
      </c:spPr>
    </c:plotArea>
    <c:plotVisOnly val="1"/>
    <c:dispBlanksAs val="gap"/>
    <c:showDLblsOverMax val="0"/>
  </c:chart>
  <c:spPr>
    <a:ln>
      <a:noFill/>
    </a:ln>
  </c:sp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ja-JP" altLang="en-US" dirty="0" smtClean="0"/>
              <a:t>年度別来園者数</a:t>
            </a:r>
            <a:endParaRPr lang="ja-JP" altLang="en-US"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ja-JP"/>
        </a:p>
      </c:txPr>
    </c:title>
    <c:autoTitleDeleted val="0"/>
    <c:plotArea>
      <c:layout/>
      <c:lineChart>
        <c:grouping val="standard"/>
        <c:varyColors val="0"/>
        <c:ser>
          <c:idx val="0"/>
          <c:order val="0"/>
          <c:tx>
            <c:v>年度</c:v>
          </c:tx>
          <c:spPr>
            <a:ln w="28575" cap="rnd">
              <a:solidFill>
                <a:schemeClr val="tx1"/>
              </a:solidFill>
              <a:round/>
            </a:ln>
            <a:effectLst/>
          </c:spPr>
          <c:marker>
            <c:symbol val="circle"/>
            <c:size val="5"/>
            <c:spPr>
              <a:solidFill>
                <a:schemeClr val="tx1"/>
              </a:solidFill>
              <a:ln w="9525">
                <a:noFill/>
              </a:ln>
              <a:effectLst/>
            </c:spPr>
          </c:marker>
          <c:cat>
            <c:strRef>
              <c:f>Sheet1!$B$1:$M$1</c:f>
              <c:strCache>
                <c:ptCount val="12"/>
                <c:pt idx="0">
                  <c:v>20</c:v>
                </c:pt>
                <c:pt idx="1">
                  <c:v>21</c:v>
                </c:pt>
                <c:pt idx="2">
                  <c:v>22</c:v>
                </c:pt>
                <c:pt idx="3">
                  <c:v>23</c:v>
                </c:pt>
                <c:pt idx="4">
                  <c:v>24</c:v>
                </c:pt>
                <c:pt idx="5">
                  <c:v>25</c:v>
                </c:pt>
                <c:pt idx="6">
                  <c:v>26</c:v>
                </c:pt>
                <c:pt idx="7">
                  <c:v>27</c:v>
                </c:pt>
                <c:pt idx="8">
                  <c:v>28</c:v>
                </c:pt>
                <c:pt idx="9">
                  <c:v>29</c:v>
                </c:pt>
                <c:pt idx="10">
                  <c:v>30</c:v>
                </c:pt>
                <c:pt idx="11">
                  <c:v>31</c:v>
                </c:pt>
              </c:strCache>
            </c:strRef>
          </c:cat>
          <c:val>
            <c:numRef>
              <c:f>Sheet1!$B$2:$M$2</c:f>
              <c:numCache>
                <c:formatCode>#,##0_);[Red]\(#,##0\)</c:formatCode>
                <c:ptCount val="12"/>
                <c:pt idx="0">
                  <c:v>726020</c:v>
                </c:pt>
                <c:pt idx="1">
                  <c:v>799655</c:v>
                </c:pt>
                <c:pt idx="2">
                  <c:v>779440</c:v>
                </c:pt>
                <c:pt idx="3">
                  <c:v>743237</c:v>
                </c:pt>
                <c:pt idx="4">
                  <c:v>783148</c:v>
                </c:pt>
                <c:pt idx="5">
                  <c:v>674378</c:v>
                </c:pt>
                <c:pt idx="6">
                  <c:v>633351</c:v>
                </c:pt>
                <c:pt idx="7">
                  <c:v>744795</c:v>
                </c:pt>
                <c:pt idx="8">
                  <c:v>710061</c:v>
                </c:pt>
                <c:pt idx="9">
                  <c:v>752914</c:v>
                </c:pt>
                <c:pt idx="10">
                  <c:v>714431</c:v>
                </c:pt>
                <c:pt idx="11">
                  <c:v>771692</c:v>
                </c:pt>
              </c:numCache>
            </c:numRef>
          </c:val>
          <c:smooth val="0"/>
          <c:extLst>
            <c:ext xmlns:c16="http://schemas.microsoft.com/office/drawing/2014/chart" uri="{C3380CC4-5D6E-409C-BE32-E72D297353CC}">
              <c16:uniqueId val="{00000000-FEC0-4751-93BC-EED4BBC8E1CF}"/>
            </c:ext>
          </c:extLst>
        </c:ser>
        <c:dLbls>
          <c:showLegendKey val="0"/>
          <c:showVal val="0"/>
          <c:showCatName val="0"/>
          <c:showSerName val="0"/>
          <c:showPercent val="0"/>
          <c:showBubbleSize val="0"/>
        </c:dLbls>
        <c:marker val="1"/>
        <c:smooth val="0"/>
        <c:axId val="746798000"/>
        <c:axId val="746808400"/>
      </c:lineChart>
      <c:catAx>
        <c:axId val="746798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ja-JP"/>
          </a:p>
        </c:txPr>
        <c:crossAx val="746808400"/>
        <c:crosses val="autoZero"/>
        <c:auto val="1"/>
        <c:lblAlgn val="ctr"/>
        <c:lblOffset val="100"/>
        <c:noMultiLvlLbl val="0"/>
      </c:catAx>
      <c:valAx>
        <c:axId val="746808400"/>
        <c:scaling>
          <c:orientation val="minMax"/>
          <c:min val="6000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ja-JP"/>
          </a:p>
        </c:txPr>
        <c:crossAx val="746798000"/>
        <c:crosses val="autoZero"/>
        <c:crossBetween val="between"/>
      </c:valAx>
      <c:spPr>
        <a:noFill/>
        <a:ln>
          <a:noFill/>
        </a:ln>
        <a:effectLst/>
      </c:spPr>
    </c:plotArea>
    <c:plotVisOnly val="1"/>
    <c:dispBlanksAs val="gap"/>
    <c:showDLblsOverMax val="0"/>
  </c:chart>
  <c:spPr>
    <a:solidFill>
      <a:schemeClr val="bg1"/>
    </a:solidFill>
    <a:ln>
      <a:solidFill>
        <a:schemeClr val="tx1"/>
      </a:solidFill>
    </a:ln>
    <a:effectLst/>
  </c:spPr>
  <c:txPr>
    <a:bodyPr/>
    <a:lstStyle/>
    <a:p>
      <a:pPr>
        <a:defRPr>
          <a:solidFill>
            <a:schemeClr val="tx1"/>
          </a:solidFill>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ja-JP" altLang="en-US" dirty="0" smtClean="0"/>
              <a:t>月別来園者数（Ｈ３１年度）</a:t>
            </a:r>
            <a:endParaRPr lang="en-US" altLang="ja-JP"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ja-JP"/>
        </a:p>
      </c:txPr>
    </c:title>
    <c:autoTitleDeleted val="0"/>
    <c:plotArea>
      <c:layout/>
      <c:lineChart>
        <c:grouping val="standard"/>
        <c:varyColors val="0"/>
        <c:ser>
          <c:idx val="0"/>
          <c:order val="0"/>
          <c:tx>
            <c:strRef>
              <c:f>Sheet1!$A$2</c:f>
              <c:strCache>
                <c:ptCount val="1"/>
              </c:strCache>
            </c:strRef>
          </c:tx>
          <c:spPr>
            <a:ln w="28575" cap="rnd">
              <a:solidFill>
                <a:schemeClr val="tx1"/>
              </a:solidFill>
              <a:round/>
            </a:ln>
            <a:effectLst/>
          </c:spPr>
          <c:marker>
            <c:symbol val="circle"/>
            <c:size val="5"/>
            <c:spPr>
              <a:solidFill>
                <a:schemeClr val="tx1"/>
              </a:solidFill>
              <a:ln w="9525">
                <a:noFill/>
              </a:ln>
              <a:effectLst/>
            </c:spPr>
          </c:marker>
          <c:cat>
            <c:strRef>
              <c:f>Sheet1!$B$1:$M$1</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Sheet1!$B$2:$M$2</c:f>
              <c:numCache>
                <c:formatCode>#,##0_);[Red]\(#,##0\)</c:formatCode>
                <c:ptCount val="12"/>
                <c:pt idx="0">
                  <c:v>90981</c:v>
                </c:pt>
                <c:pt idx="1">
                  <c:v>89762</c:v>
                </c:pt>
                <c:pt idx="2">
                  <c:v>74558</c:v>
                </c:pt>
                <c:pt idx="3">
                  <c:v>51160</c:v>
                </c:pt>
                <c:pt idx="4">
                  <c:v>41429</c:v>
                </c:pt>
                <c:pt idx="5">
                  <c:v>46284</c:v>
                </c:pt>
                <c:pt idx="6">
                  <c:v>85089</c:v>
                </c:pt>
                <c:pt idx="7">
                  <c:v>89632</c:v>
                </c:pt>
                <c:pt idx="8">
                  <c:v>38879</c:v>
                </c:pt>
                <c:pt idx="9">
                  <c:v>40855</c:v>
                </c:pt>
                <c:pt idx="10">
                  <c:v>49810</c:v>
                </c:pt>
                <c:pt idx="11">
                  <c:v>73253</c:v>
                </c:pt>
              </c:numCache>
            </c:numRef>
          </c:val>
          <c:smooth val="0"/>
          <c:extLst>
            <c:ext xmlns:c16="http://schemas.microsoft.com/office/drawing/2014/chart" uri="{C3380CC4-5D6E-409C-BE32-E72D297353CC}">
              <c16:uniqueId val="{00000000-7DC3-433F-9F3C-11B39D2385D3}"/>
            </c:ext>
          </c:extLst>
        </c:ser>
        <c:dLbls>
          <c:showLegendKey val="0"/>
          <c:showVal val="0"/>
          <c:showCatName val="0"/>
          <c:showSerName val="0"/>
          <c:showPercent val="0"/>
          <c:showBubbleSize val="0"/>
        </c:dLbls>
        <c:marker val="1"/>
        <c:smooth val="0"/>
        <c:axId val="671678992"/>
        <c:axId val="671675248"/>
      </c:lineChart>
      <c:catAx>
        <c:axId val="671678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ja-JP"/>
          </a:p>
        </c:txPr>
        <c:crossAx val="671675248"/>
        <c:crosses val="autoZero"/>
        <c:auto val="1"/>
        <c:lblAlgn val="ctr"/>
        <c:lblOffset val="100"/>
        <c:noMultiLvlLbl val="0"/>
      </c:catAx>
      <c:valAx>
        <c:axId val="671675248"/>
        <c:scaling>
          <c:orientation val="minMax"/>
          <c:max val="120000"/>
          <c:min val="200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ja-JP"/>
          </a:p>
        </c:txPr>
        <c:crossAx val="671678992"/>
        <c:crosses val="autoZero"/>
        <c:crossBetween val="between"/>
      </c:valAx>
      <c:spPr>
        <a:noFill/>
        <a:ln>
          <a:noFill/>
        </a:ln>
        <a:effectLst/>
      </c:spPr>
    </c:plotArea>
    <c:plotVisOnly val="1"/>
    <c:dispBlanksAs val="gap"/>
    <c:showDLblsOverMax val="0"/>
  </c:chart>
  <c:spPr>
    <a:solidFill>
      <a:schemeClr val="bg1"/>
    </a:solidFill>
    <a:ln>
      <a:solidFill>
        <a:schemeClr val="tx1"/>
      </a:solidFill>
    </a:ln>
    <a:effectLst/>
  </c:spPr>
  <c:txPr>
    <a:bodyPr/>
    <a:lstStyle/>
    <a:p>
      <a:pPr>
        <a:defRPr>
          <a:solidFill>
            <a:schemeClr val="tx1"/>
          </a:solidFill>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194163650747933E-2"/>
          <c:y val="0.23356886049621156"/>
          <c:w val="0.90784042203309046"/>
          <c:h val="0.76430881988808008"/>
        </c:manualLayout>
      </c:layout>
      <c:barChart>
        <c:barDir val="col"/>
        <c:grouping val="clustered"/>
        <c:varyColors val="0"/>
        <c:ser>
          <c:idx val="0"/>
          <c:order val="0"/>
          <c:invertIfNegative val="0"/>
          <c:dPt>
            <c:idx val="0"/>
            <c:invertIfNegative val="0"/>
            <c:bubble3D val="0"/>
            <c:extLst>
              <c:ext xmlns:c16="http://schemas.microsoft.com/office/drawing/2014/chart" uri="{C3380CC4-5D6E-409C-BE32-E72D297353CC}">
                <c16:uniqueId val="{00000000-56B7-47D2-944D-CF8AE6EC99D3}"/>
              </c:ext>
            </c:extLst>
          </c:dPt>
          <c:dPt>
            <c:idx val="1"/>
            <c:invertIfNegative val="0"/>
            <c:bubble3D val="0"/>
            <c:extLst>
              <c:ext xmlns:c16="http://schemas.microsoft.com/office/drawing/2014/chart" uri="{C3380CC4-5D6E-409C-BE32-E72D297353CC}">
                <c16:uniqueId val="{00000001-56B7-47D2-944D-CF8AE6EC99D3}"/>
              </c:ext>
            </c:extLst>
          </c:dPt>
          <c:dPt>
            <c:idx val="2"/>
            <c:invertIfNegative val="0"/>
            <c:bubble3D val="0"/>
            <c:extLst>
              <c:ext xmlns:c16="http://schemas.microsoft.com/office/drawing/2014/chart" uri="{C3380CC4-5D6E-409C-BE32-E72D297353CC}">
                <c16:uniqueId val="{00000002-56B7-47D2-944D-CF8AE6EC99D3}"/>
              </c:ext>
            </c:extLst>
          </c:dPt>
          <c:dPt>
            <c:idx val="3"/>
            <c:invertIfNegative val="0"/>
            <c:bubble3D val="0"/>
            <c:extLst>
              <c:ext xmlns:c16="http://schemas.microsoft.com/office/drawing/2014/chart" uri="{C3380CC4-5D6E-409C-BE32-E72D297353CC}">
                <c16:uniqueId val="{00000003-56B7-47D2-944D-CF8AE6EC99D3}"/>
              </c:ext>
            </c:extLst>
          </c:dPt>
          <c:dPt>
            <c:idx val="4"/>
            <c:invertIfNegative val="0"/>
            <c:bubble3D val="0"/>
            <c:extLst>
              <c:ext xmlns:c16="http://schemas.microsoft.com/office/drawing/2014/chart" uri="{C3380CC4-5D6E-409C-BE32-E72D297353CC}">
                <c16:uniqueId val="{00000004-56B7-47D2-944D-CF8AE6EC99D3}"/>
              </c:ext>
            </c:extLst>
          </c:dPt>
          <c:dLbls>
            <c:spPr>
              <a:noFill/>
              <a:ln>
                <a:noFill/>
              </a:ln>
              <a:effectLst/>
            </c:spPr>
            <c:txPr>
              <a:bodyPr wrap="square" lIns="38100" tIns="19050" rIns="38100" bIns="19050" anchor="ctr">
                <a:spAutoFit/>
              </a:bodyPr>
              <a:lstStyle/>
              <a:p>
                <a:pPr>
                  <a:defRPr sz="12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'Q４・Ｑ５　まとめ３'!$B$3:$L$3</c:f>
              <c:strCache>
                <c:ptCount val="11"/>
                <c:pt idx="0">
                  <c:v>1. 駐車場</c:v>
                </c:pt>
                <c:pt idx="1">
                  <c:v>2. 児童遊戯場</c:v>
                </c:pt>
                <c:pt idx="2">
                  <c:v>3.広場</c:v>
                </c:pt>
                <c:pt idx="3">
                  <c:v>4.休憩所</c:v>
                </c:pt>
                <c:pt idx="4">
                  <c:v>5. 展望台</c:v>
                </c:pt>
                <c:pt idx="5">
                  <c:v>6トイレ</c:v>
                </c:pt>
                <c:pt idx="6">
                  <c:v>７工作室</c:v>
                </c:pt>
                <c:pt idx="7">
                  <c:v>８花や紅葉の見どころ</c:v>
                </c:pt>
                <c:pt idx="8">
                  <c:v>9.夏の涼を楽しめるところ</c:v>
                </c:pt>
                <c:pt idx="9">
                  <c:v>10.特にない</c:v>
                </c:pt>
                <c:pt idx="10">
                  <c:v>11.その他</c:v>
                </c:pt>
              </c:strCache>
            </c:strRef>
          </c:cat>
          <c:val>
            <c:numRef>
              <c:f>'Q４・Ｑ５　まとめ３'!$B$5:$L$5</c:f>
              <c:numCache>
                <c:formatCode>0.0%</c:formatCode>
                <c:ptCount val="11"/>
                <c:pt idx="0">
                  <c:v>0.11386138613861387</c:v>
                </c:pt>
                <c:pt idx="1">
                  <c:v>5.9405940594059403E-2</c:v>
                </c:pt>
                <c:pt idx="2">
                  <c:v>4.4554455445544552E-2</c:v>
                </c:pt>
                <c:pt idx="3">
                  <c:v>0.12128712871287128</c:v>
                </c:pt>
                <c:pt idx="4">
                  <c:v>1.4851485148514851E-2</c:v>
                </c:pt>
                <c:pt idx="5">
                  <c:v>3.4653465346534656E-2</c:v>
                </c:pt>
                <c:pt idx="6">
                  <c:v>3.2178217821782179E-2</c:v>
                </c:pt>
                <c:pt idx="7">
                  <c:v>8.6633663366336627E-2</c:v>
                </c:pt>
                <c:pt idx="8">
                  <c:v>2.2277227722772276E-2</c:v>
                </c:pt>
                <c:pt idx="9">
                  <c:v>0.44554455445544555</c:v>
                </c:pt>
                <c:pt idx="10">
                  <c:v>2.4752475247524754E-2</c:v>
                </c:pt>
              </c:numCache>
            </c:numRef>
          </c:val>
          <c:extLst>
            <c:ext xmlns:c16="http://schemas.microsoft.com/office/drawing/2014/chart" uri="{C3380CC4-5D6E-409C-BE32-E72D297353CC}">
              <c16:uniqueId val="{00000005-56B7-47D2-944D-CF8AE6EC99D3}"/>
            </c:ext>
          </c:extLst>
        </c:ser>
        <c:dLbls>
          <c:dLblPos val="outEnd"/>
          <c:showLegendKey val="0"/>
          <c:showVal val="1"/>
          <c:showCatName val="0"/>
          <c:showSerName val="0"/>
          <c:showPercent val="0"/>
          <c:showBubbleSize val="0"/>
        </c:dLbls>
        <c:gapWidth val="100"/>
        <c:axId val="659074815"/>
        <c:axId val="659069823"/>
      </c:barChart>
      <c:catAx>
        <c:axId val="659074815"/>
        <c:scaling>
          <c:orientation val="minMax"/>
        </c:scaling>
        <c:delete val="0"/>
        <c:axPos val="b"/>
        <c:numFmt formatCode="General" sourceLinked="1"/>
        <c:majorTickMark val="out"/>
        <c:minorTickMark val="none"/>
        <c:tickLblPos val="nextTo"/>
        <c:txPr>
          <a:bodyPr/>
          <a:lstStyle/>
          <a:p>
            <a:pPr>
              <a:defRPr sz="1050"/>
            </a:pPr>
            <a:endParaRPr lang="ja-JP"/>
          </a:p>
        </c:txPr>
        <c:crossAx val="659069823"/>
        <c:crosses val="autoZero"/>
        <c:auto val="1"/>
        <c:lblAlgn val="ctr"/>
        <c:lblOffset val="100"/>
        <c:noMultiLvlLbl val="0"/>
      </c:catAx>
      <c:valAx>
        <c:axId val="659069823"/>
        <c:scaling>
          <c:orientation val="minMax"/>
        </c:scaling>
        <c:delete val="0"/>
        <c:axPos val="l"/>
        <c:majorGridlines/>
        <c:numFmt formatCode="0%" sourceLinked="0"/>
        <c:majorTickMark val="out"/>
        <c:minorTickMark val="none"/>
        <c:tickLblPos val="nextTo"/>
        <c:crossAx val="659074815"/>
        <c:crosses val="autoZero"/>
        <c:crossBetween val="between"/>
        <c:majorUnit val="0.1"/>
      </c:valAx>
      <c:spPr>
        <a:noFill/>
        <a:ln w="25400">
          <a:noFill/>
        </a:ln>
      </c:spPr>
    </c:plotArea>
    <c:plotVisOnly val="1"/>
    <c:dispBlanksAs val="gap"/>
    <c:showDLblsOverMax val="0"/>
  </c:chart>
  <c:spPr>
    <a:ln>
      <a:noFill/>
    </a:ln>
  </c:sp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emf"/></Relationships>
</file>

<file path=ppt/drawings/drawing1.xml><?xml version="1.0" encoding="utf-8"?>
<c:userShapes xmlns:c="http://schemas.openxmlformats.org/drawingml/2006/chart">
  <cdr:relSizeAnchor xmlns:cdr="http://schemas.openxmlformats.org/drawingml/2006/chartDrawing">
    <cdr:from>
      <cdr:x>0</cdr:x>
      <cdr:y>0.36773</cdr:y>
    </cdr:from>
    <cdr:to>
      <cdr:x>0.05501</cdr:x>
      <cdr:y>0.76445</cdr:y>
    </cdr:to>
    <cdr:sp macro="" textlink="">
      <cdr:nvSpPr>
        <cdr:cNvPr id="2" name="テキスト ボックス 1"/>
        <cdr:cNvSpPr txBox="1"/>
      </cdr:nvSpPr>
      <cdr:spPr>
        <a:xfrm xmlns:a="http://schemas.openxmlformats.org/drawingml/2006/main">
          <a:off x="0" y="1240490"/>
          <a:ext cx="251518" cy="1338274"/>
        </a:xfrm>
        <a:prstGeom xmlns:a="http://schemas.openxmlformats.org/drawingml/2006/main" prst="rect">
          <a:avLst/>
        </a:prstGeom>
      </cdr:spPr>
      <cdr:txBody>
        <a:bodyPr xmlns:a="http://schemas.openxmlformats.org/drawingml/2006/main" vertOverflow="clip" vert="eaVert" wrap="square" rtlCol="0" anchor="ctr"/>
        <a:lstStyle xmlns:a="http://schemas.openxmlformats.org/drawingml/2006/main"/>
        <a:p xmlns:a="http://schemas.openxmlformats.org/drawingml/2006/main">
          <a:pPr algn="ctr"/>
          <a:r>
            <a:rPr lang="ja-JP" altLang="en-US" sz="1200" dirty="0"/>
            <a:t>来</a:t>
          </a:r>
          <a:r>
            <a:rPr lang="ja-JP" altLang="en-US" sz="1200" dirty="0" smtClean="0"/>
            <a:t>園者数</a:t>
          </a:r>
          <a:r>
            <a:rPr lang="ja-JP" altLang="en-US" sz="1200" dirty="0"/>
            <a:t>　</a:t>
          </a:r>
          <a:r>
            <a:rPr lang="ja-JP" altLang="en-US" sz="1200" dirty="0" smtClean="0"/>
            <a:t>（万人）</a:t>
          </a:r>
          <a:endParaRPr lang="en-US" altLang="ja-JP" sz="1200" dirty="0"/>
        </a:p>
      </cdr:txBody>
    </cdr:sp>
  </cdr:relSizeAnchor>
</c:userShapes>
</file>

<file path=ppt/drawings/drawing2.xml><?xml version="1.0" encoding="utf-8"?>
<c:userShapes xmlns:c="http://schemas.openxmlformats.org/drawingml/2006/chart">
  <cdr:relSizeAnchor xmlns:cdr="http://schemas.openxmlformats.org/drawingml/2006/chartDrawing">
    <cdr:from>
      <cdr:x>0.11035</cdr:x>
      <cdr:y>0.04885</cdr:y>
    </cdr:from>
    <cdr:to>
      <cdr:x>0.43292</cdr:x>
      <cdr:y>0.13042</cdr:y>
    </cdr:to>
    <cdr:sp macro="" textlink="">
      <cdr:nvSpPr>
        <cdr:cNvPr id="2" name="タイトル 1"/>
        <cdr:cNvSpPr txBox="1">
          <a:spLocks xmlns:a="http://schemas.openxmlformats.org/drawingml/2006/main"/>
        </cdr:cNvSpPr>
      </cdr:nvSpPr>
      <cdr:spPr bwMode="auto">
        <a:xfrm xmlns:a="http://schemas.openxmlformats.org/drawingml/2006/main">
          <a:off x="614787" y="139231"/>
          <a:ext cx="1797203" cy="232485"/>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horz" wrap="square" lIns="91440" tIns="45720" rIns="91440" bIns="45720" numCol="1" anchor="b" anchorCtr="0" compatLnSpc="1">
          <a:prstTxWarp prst="textNoShape">
            <a:avLst/>
          </a:prstTxWarp>
          <a:noAutofit/>
        </a:bodyPr>
        <a:lstStyle xmlns:a="http://schemas.openxmlformats.org/drawingml/2006/main">
          <a:defPPr>
            <a:defRPr lang="ja-JP"/>
          </a:defPPr>
          <a:lvl1pPr algn="l" rtl="0" fontAlgn="base">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Verdana" panose="020B060403050404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Verdana" panose="020B060403050404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Verdana" panose="020B060403050404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Verdana" panose="020B0604030504040204" pitchFamily="34" charset="0"/>
              <a:ea typeface="ＭＳ Ｐゴシック" panose="020B0600070205080204" pitchFamily="50" charset="-128"/>
              <a:cs typeface="+mn-cs"/>
            </a:defRPr>
          </a:lvl9pPr>
        </a:lstStyle>
        <a:p xmlns:a="http://schemas.openxmlformats.org/drawingml/2006/main">
          <a:pPr>
            <a:defRPr sz="1800" b="1" i="0" u="none" strike="noStrike" kern="1200" baseline="0">
              <a:solidFill>
                <a:prstClr val="black"/>
              </a:solidFill>
              <a:latin typeface="+mn-lt"/>
              <a:ea typeface="+mn-ea"/>
              <a:cs typeface="+mn-cs"/>
            </a:defRPr>
          </a:pPr>
          <a:r>
            <a:rPr lang="ja-JP" altLang="en-US" sz="1200" kern="0" dirty="0" smtClean="0">
              <a:solidFill>
                <a:srgbClr val="000000"/>
              </a:solidFill>
              <a:effectLst/>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新たにほしい施設は？</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hdr" sz="quarter"/>
          </p:nvPr>
        </p:nvSpPr>
        <p:spPr bwMode="auto">
          <a:xfrm>
            <a:off x="0" y="1"/>
            <a:ext cx="4236723" cy="331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675" tIns="44838" rIns="89675" bIns="44838" numCol="1" anchor="t" anchorCtr="0" compatLnSpc="1">
            <a:prstTxWarp prst="textNoShape">
              <a:avLst/>
            </a:prstTxWarp>
          </a:bodyPr>
          <a:lstStyle>
            <a:lvl1pPr>
              <a:defRPr sz="1200">
                <a:latin typeface="Arial" charset="0"/>
                <a:ea typeface="ＭＳ Ｐゴシック" pitchFamily="50" charset="-128"/>
              </a:defRPr>
            </a:lvl1pPr>
          </a:lstStyle>
          <a:p>
            <a:pPr>
              <a:defRPr/>
            </a:pPr>
            <a:endParaRPr lang="en-US" altLang="ja-JP"/>
          </a:p>
        </p:txBody>
      </p:sp>
      <p:sp>
        <p:nvSpPr>
          <p:cNvPr id="169987" name="Rectangle 3"/>
          <p:cNvSpPr>
            <a:spLocks noGrp="1" noChangeArrowheads="1"/>
          </p:cNvSpPr>
          <p:nvPr>
            <p:ph type="dt" sz="quarter" idx="1"/>
          </p:nvPr>
        </p:nvSpPr>
        <p:spPr bwMode="auto">
          <a:xfrm>
            <a:off x="5539129" y="1"/>
            <a:ext cx="4236722" cy="331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675" tIns="44838" rIns="89675" bIns="44838" numCol="1" anchor="t" anchorCtr="0" compatLnSpc="1">
            <a:prstTxWarp prst="textNoShape">
              <a:avLst/>
            </a:prstTxWarp>
          </a:bodyPr>
          <a:lstStyle>
            <a:lvl1pPr algn="r">
              <a:defRPr sz="1200">
                <a:latin typeface="Arial" charset="0"/>
                <a:ea typeface="ＭＳ Ｐゴシック" pitchFamily="50" charset="-128"/>
              </a:defRPr>
            </a:lvl1pPr>
          </a:lstStyle>
          <a:p>
            <a:pPr>
              <a:defRPr/>
            </a:pPr>
            <a:endParaRPr lang="en-US" altLang="ja-JP"/>
          </a:p>
        </p:txBody>
      </p:sp>
      <p:sp>
        <p:nvSpPr>
          <p:cNvPr id="169988" name="Rectangle 4"/>
          <p:cNvSpPr>
            <a:spLocks noGrp="1" noChangeArrowheads="1"/>
          </p:cNvSpPr>
          <p:nvPr>
            <p:ph type="ftr" sz="quarter" idx="2"/>
          </p:nvPr>
        </p:nvSpPr>
        <p:spPr bwMode="auto">
          <a:xfrm>
            <a:off x="0" y="6313591"/>
            <a:ext cx="4236723" cy="331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675" tIns="44838" rIns="89675" bIns="44838" numCol="1" anchor="b" anchorCtr="0" compatLnSpc="1">
            <a:prstTxWarp prst="textNoShape">
              <a:avLst/>
            </a:prstTxWarp>
          </a:bodyPr>
          <a:lstStyle>
            <a:lvl1pPr>
              <a:defRPr sz="1200">
                <a:latin typeface="Arial" charset="0"/>
                <a:ea typeface="ＭＳ Ｐゴシック" pitchFamily="50" charset="-128"/>
              </a:defRPr>
            </a:lvl1pPr>
          </a:lstStyle>
          <a:p>
            <a:pPr>
              <a:defRPr/>
            </a:pPr>
            <a:endParaRPr lang="en-US" altLang="ja-JP"/>
          </a:p>
        </p:txBody>
      </p:sp>
      <p:sp>
        <p:nvSpPr>
          <p:cNvPr id="169989" name="Rectangle 5"/>
          <p:cNvSpPr>
            <a:spLocks noGrp="1" noChangeArrowheads="1"/>
          </p:cNvSpPr>
          <p:nvPr>
            <p:ph type="sldNum" sz="quarter" idx="3"/>
          </p:nvPr>
        </p:nvSpPr>
        <p:spPr bwMode="auto">
          <a:xfrm>
            <a:off x="5539129" y="6313591"/>
            <a:ext cx="4236722" cy="331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675" tIns="44838" rIns="89675" bIns="44838" numCol="1" anchor="b" anchorCtr="0" compatLnSpc="1">
            <a:prstTxWarp prst="textNoShape">
              <a:avLst/>
            </a:prstTxWarp>
          </a:bodyPr>
          <a:lstStyle>
            <a:lvl1pPr algn="r">
              <a:defRPr sz="1200">
                <a:latin typeface="Arial" panose="020B0604020202020204" pitchFamily="34" charset="0"/>
              </a:defRPr>
            </a:lvl1pPr>
          </a:lstStyle>
          <a:p>
            <a:fld id="{9169D4C0-7D93-4EDD-A898-47FCD0F9EB14}" type="slidenum">
              <a:rPr lang="en-US" altLang="ja-JP"/>
              <a:pPr/>
              <a:t>‹#›</a:t>
            </a:fld>
            <a:endParaRPr lang="en-US" altLang="ja-JP"/>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0" y="1"/>
            <a:ext cx="4236723" cy="331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675" tIns="44838" rIns="89675" bIns="44838" numCol="1" anchor="t" anchorCtr="0" compatLnSpc="1">
            <a:prstTxWarp prst="textNoShape">
              <a:avLst/>
            </a:prstTxWarp>
          </a:bodyPr>
          <a:lstStyle>
            <a:lvl1pPr>
              <a:defRPr sz="1200">
                <a:latin typeface="Arial" charset="0"/>
                <a:ea typeface="ＭＳ Ｐゴシック" pitchFamily="50" charset="-128"/>
              </a:defRPr>
            </a:lvl1pPr>
          </a:lstStyle>
          <a:p>
            <a:pPr>
              <a:defRPr/>
            </a:pPr>
            <a:endParaRPr lang="en-US" altLang="ja-JP"/>
          </a:p>
        </p:txBody>
      </p:sp>
      <p:sp>
        <p:nvSpPr>
          <p:cNvPr id="67587" name="Rectangle 3"/>
          <p:cNvSpPr>
            <a:spLocks noGrp="1" noChangeArrowheads="1"/>
          </p:cNvSpPr>
          <p:nvPr>
            <p:ph type="dt" idx="1"/>
          </p:nvPr>
        </p:nvSpPr>
        <p:spPr bwMode="auto">
          <a:xfrm>
            <a:off x="5539129" y="1"/>
            <a:ext cx="4236722" cy="331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675" tIns="44838" rIns="89675" bIns="44838" numCol="1" anchor="t" anchorCtr="0" compatLnSpc="1">
            <a:prstTxWarp prst="textNoShape">
              <a:avLst/>
            </a:prstTxWarp>
          </a:bodyPr>
          <a:lstStyle>
            <a:lvl1pPr algn="r">
              <a:defRPr sz="1200">
                <a:latin typeface="Arial" charset="0"/>
                <a:ea typeface="ＭＳ Ｐゴシック" pitchFamily="50" charset="-128"/>
              </a:defRPr>
            </a:lvl1pPr>
          </a:lstStyle>
          <a:p>
            <a:pPr>
              <a:defRPr/>
            </a:pPr>
            <a:endParaRPr lang="en-US" altLang="ja-JP"/>
          </a:p>
        </p:txBody>
      </p:sp>
      <p:sp>
        <p:nvSpPr>
          <p:cNvPr id="74756" name="Rectangle 4"/>
          <p:cNvSpPr>
            <a:spLocks noGrp="1" noRot="1" noChangeAspect="1" noChangeArrowheads="1" noTextEdit="1"/>
          </p:cNvSpPr>
          <p:nvPr>
            <p:ph type="sldImg" idx="2"/>
          </p:nvPr>
        </p:nvSpPr>
        <p:spPr bwMode="auto">
          <a:xfrm>
            <a:off x="3228975" y="498475"/>
            <a:ext cx="3322638" cy="24923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7589" name="Rectangle 5"/>
          <p:cNvSpPr>
            <a:spLocks noGrp="1" noChangeArrowheads="1"/>
          </p:cNvSpPr>
          <p:nvPr>
            <p:ph type="body" sz="quarter" idx="3"/>
          </p:nvPr>
        </p:nvSpPr>
        <p:spPr bwMode="auto">
          <a:xfrm>
            <a:off x="977585" y="3157571"/>
            <a:ext cx="7822243" cy="2990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675" tIns="44838" rIns="89675" bIns="44838"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67590" name="Rectangle 6"/>
          <p:cNvSpPr>
            <a:spLocks noGrp="1" noChangeArrowheads="1"/>
          </p:cNvSpPr>
          <p:nvPr>
            <p:ph type="ftr" sz="quarter" idx="4"/>
          </p:nvPr>
        </p:nvSpPr>
        <p:spPr bwMode="auto">
          <a:xfrm>
            <a:off x="0" y="6313591"/>
            <a:ext cx="4236723" cy="331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675" tIns="44838" rIns="89675" bIns="44838" numCol="1" anchor="b" anchorCtr="0" compatLnSpc="1">
            <a:prstTxWarp prst="textNoShape">
              <a:avLst/>
            </a:prstTxWarp>
          </a:bodyPr>
          <a:lstStyle>
            <a:lvl1pPr>
              <a:defRPr sz="1200">
                <a:latin typeface="Arial" charset="0"/>
                <a:ea typeface="ＭＳ Ｐゴシック" pitchFamily="50" charset="-128"/>
              </a:defRPr>
            </a:lvl1pPr>
          </a:lstStyle>
          <a:p>
            <a:pPr>
              <a:defRPr/>
            </a:pPr>
            <a:endParaRPr lang="en-US" altLang="ja-JP"/>
          </a:p>
        </p:txBody>
      </p:sp>
      <p:sp>
        <p:nvSpPr>
          <p:cNvPr id="67591" name="Rectangle 7"/>
          <p:cNvSpPr>
            <a:spLocks noGrp="1" noChangeArrowheads="1"/>
          </p:cNvSpPr>
          <p:nvPr>
            <p:ph type="sldNum" sz="quarter" idx="5"/>
          </p:nvPr>
        </p:nvSpPr>
        <p:spPr bwMode="auto">
          <a:xfrm>
            <a:off x="5539129" y="6313591"/>
            <a:ext cx="4236722" cy="331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675" tIns="44838" rIns="89675" bIns="44838" numCol="1" anchor="b" anchorCtr="0" compatLnSpc="1">
            <a:prstTxWarp prst="textNoShape">
              <a:avLst/>
            </a:prstTxWarp>
          </a:bodyPr>
          <a:lstStyle>
            <a:lvl1pPr algn="r">
              <a:defRPr sz="1200">
                <a:latin typeface="Arial" panose="020B0604020202020204" pitchFamily="34" charset="0"/>
              </a:defRPr>
            </a:lvl1pPr>
          </a:lstStyle>
          <a:p>
            <a:fld id="{BD8DA191-D2DB-4399-986F-641265E9193C}" type="slidenum">
              <a:rPr lang="en-US" altLang="ja-JP"/>
              <a:pPr/>
              <a:t>‹#›</a:t>
            </a:fld>
            <a:endParaRPr lang="en-US" altLang="ja-JP"/>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p:spPr>
        <p:txBody>
          <a:bodyPr/>
          <a:lstStyle/>
          <a:p>
            <a:endParaRPr lang="ja-JP" altLang="en-US" smtClean="0">
              <a:latin typeface="Arial" panose="020B0604020202020204" pitchFamily="34" charset="0"/>
            </a:endParaRPr>
          </a:p>
        </p:txBody>
      </p:sp>
    </p:spTree>
    <p:extLst>
      <p:ext uri="{BB962C8B-B14F-4D97-AF65-F5344CB8AC3E}">
        <p14:creationId xmlns:p14="http://schemas.microsoft.com/office/powerpoint/2010/main" val="3850773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スライド イメージ プレースホルダー 1"/>
          <p:cNvSpPr>
            <a:spLocks noGrp="1" noRot="1" noChangeAspect="1" noTextEdit="1"/>
          </p:cNvSpPr>
          <p:nvPr>
            <p:ph type="sldImg"/>
          </p:nvPr>
        </p:nvSpPr>
        <p:spPr>
          <a:ln/>
        </p:spPr>
      </p:sp>
      <p:sp>
        <p:nvSpPr>
          <p:cNvPr id="82947" name="ノート プレースホルダー 2"/>
          <p:cNvSpPr>
            <a:spLocks noGrp="1"/>
          </p:cNvSpPr>
          <p:nvPr>
            <p:ph type="body" idx="1"/>
          </p:nvPr>
        </p:nvSpPr>
        <p:spPr>
          <a:noFill/>
        </p:spPr>
        <p:txBody>
          <a:bodyPr/>
          <a:lstStyle/>
          <a:p>
            <a:r>
              <a:rPr lang="ja-JP" altLang="en-US" b="1" smtClean="0">
                <a:solidFill>
                  <a:srgbClr val="FF0000"/>
                </a:solidFill>
                <a:latin typeface="Arial" panose="020B0604020202020204" pitchFamily="34" charset="0"/>
              </a:rPr>
              <a:t>←ここに補足説明などコメントを入れて下さい</a:t>
            </a:r>
            <a:endParaRPr lang="en-US" altLang="ja-JP" smtClean="0">
              <a:latin typeface="Arial" panose="020B0604020202020204" pitchFamily="34" charset="0"/>
            </a:endParaRPr>
          </a:p>
        </p:txBody>
      </p:sp>
      <p:sp>
        <p:nvSpPr>
          <p:cNvPr id="82948" name="スライド番号プレースホルダー 3"/>
          <p:cNvSpPr>
            <a:spLocks noGrp="1"/>
          </p:cNvSpPr>
          <p:nvPr>
            <p:ph type="sldNum" sz="quarter" idx="5"/>
          </p:nvPr>
        </p:nvSpPr>
        <p:spPr>
          <a:noFill/>
        </p:spPr>
        <p:txBody>
          <a:bodyPr/>
          <a:lstStyle>
            <a:lvl1pPr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28611" indent="-280235"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20940" indent="-224188"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69316" indent="-224188"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17692" indent="-224188"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66068" indent="-2241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14444" indent="-2241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362820" indent="-2241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11196" indent="-2241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eaLnBrk="1" hangingPunct="1">
              <a:spcBef>
                <a:spcPct val="0"/>
              </a:spcBef>
            </a:pPr>
            <a:fld id="{A7575661-FBB1-47C9-BDEF-E27B4EBD8660}" type="slidenum">
              <a:rPr lang="en-US" altLang="ja-JP">
                <a:ea typeface="ＭＳ Ｐゴシック" panose="020B0600070205080204" pitchFamily="50" charset="-128"/>
              </a:rPr>
              <a:pPr eaLnBrk="1" hangingPunct="1">
                <a:spcBef>
                  <a:spcPct val="0"/>
                </a:spcBef>
              </a:pPr>
              <a:t>21</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3090965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スライド イメージ プレースホルダー 1"/>
          <p:cNvSpPr>
            <a:spLocks noGrp="1" noRot="1" noChangeAspect="1" noTextEdit="1"/>
          </p:cNvSpPr>
          <p:nvPr>
            <p:ph type="sldImg"/>
          </p:nvPr>
        </p:nvSpPr>
        <p:spPr>
          <a:ln/>
        </p:spPr>
      </p:sp>
      <p:sp>
        <p:nvSpPr>
          <p:cNvPr id="82947" name="ノート プレースホルダー 2"/>
          <p:cNvSpPr>
            <a:spLocks noGrp="1"/>
          </p:cNvSpPr>
          <p:nvPr>
            <p:ph type="body" idx="1"/>
          </p:nvPr>
        </p:nvSpPr>
        <p:spPr>
          <a:noFill/>
        </p:spPr>
        <p:txBody>
          <a:bodyPr/>
          <a:lstStyle/>
          <a:p>
            <a:r>
              <a:rPr lang="ja-JP" altLang="en-US" b="1" smtClean="0">
                <a:solidFill>
                  <a:srgbClr val="FF0000"/>
                </a:solidFill>
                <a:latin typeface="Arial" panose="020B0604020202020204" pitchFamily="34" charset="0"/>
              </a:rPr>
              <a:t>←ここに補足説明などコメントを入れて下さい</a:t>
            </a:r>
            <a:endParaRPr lang="en-US" altLang="ja-JP" smtClean="0">
              <a:latin typeface="Arial" panose="020B0604020202020204" pitchFamily="34" charset="0"/>
            </a:endParaRPr>
          </a:p>
        </p:txBody>
      </p:sp>
      <p:sp>
        <p:nvSpPr>
          <p:cNvPr id="82948" name="スライド番号プレースホルダー 3"/>
          <p:cNvSpPr>
            <a:spLocks noGrp="1"/>
          </p:cNvSpPr>
          <p:nvPr>
            <p:ph type="sldNum" sz="quarter" idx="5"/>
          </p:nvPr>
        </p:nvSpPr>
        <p:spPr>
          <a:noFill/>
        </p:spPr>
        <p:txBody>
          <a:bodyPr/>
          <a:lstStyle>
            <a:lvl1pPr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28611" indent="-280235"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20940" indent="-224188"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69316" indent="-224188"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17692" indent="-224188"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66068" indent="-2241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14444" indent="-2241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362820" indent="-2241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11196" indent="-2241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eaLnBrk="1" hangingPunct="1">
              <a:spcBef>
                <a:spcPct val="0"/>
              </a:spcBef>
            </a:pPr>
            <a:fld id="{A7575661-FBB1-47C9-BDEF-E27B4EBD8660}" type="slidenum">
              <a:rPr lang="en-US" altLang="ja-JP">
                <a:ea typeface="ＭＳ Ｐゴシック" panose="020B0600070205080204" pitchFamily="50" charset="-128"/>
              </a:rPr>
              <a:pPr eaLnBrk="1" hangingPunct="1">
                <a:spcBef>
                  <a:spcPct val="0"/>
                </a:spcBef>
              </a:pPr>
              <a:t>26</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3162001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p:spPr>
        <p:txBody>
          <a:bodyPr/>
          <a:lstStyle/>
          <a:p>
            <a:endParaRPr lang="ja-JP" altLang="en-US" smtClean="0">
              <a:latin typeface="Arial" panose="020B0604020202020204" pitchFamily="34" charset="0"/>
            </a:endParaRPr>
          </a:p>
        </p:txBody>
      </p:sp>
    </p:spTree>
    <p:extLst>
      <p:ext uri="{BB962C8B-B14F-4D97-AF65-F5344CB8AC3E}">
        <p14:creationId xmlns:p14="http://schemas.microsoft.com/office/powerpoint/2010/main" val="4142384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スライド イメージ プレースホルダー 1"/>
          <p:cNvSpPr>
            <a:spLocks noGrp="1" noRot="1" noChangeAspect="1" noTextEdit="1"/>
          </p:cNvSpPr>
          <p:nvPr>
            <p:ph type="sldImg"/>
          </p:nvPr>
        </p:nvSpPr>
        <p:spPr>
          <a:ln/>
        </p:spPr>
      </p:sp>
      <p:sp>
        <p:nvSpPr>
          <p:cNvPr id="82947" name="ノート プレースホルダー 2"/>
          <p:cNvSpPr>
            <a:spLocks noGrp="1"/>
          </p:cNvSpPr>
          <p:nvPr>
            <p:ph type="body" idx="1"/>
          </p:nvPr>
        </p:nvSpPr>
        <p:spPr>
          <a:noFill/>
        </p:spPr>
        <p:txBody>
          <a:bodyPr/>
          <a:lstStyle/>
          <a:p>
            <a:r>
              <a:rPr lang="ja-JP" altLang="en-US" b="1" smtClean="0">
                <a:solidFill>
                  <a:srgbClr val="FF0000"/>
                </a:solidFill>
                <a:latin typeface="Arial" panose="020B0604020202020204" pitchFamily="34" charset="0"/>
              </a:rPr>
              <a:t>←ここに補足説明などコメントを入れて下さい</a:t>
            </a:r>
            <a:endParaRPr lang="en-US" altLang="ja-JP" smtClean="0">
              <a:latin typeface="Arial" panose="020B0604020202020204" pitchFamily="34" charset="0"/>
            </a:endParaRPr>
          </a:p>
        </p:txBody>
      </p:sp>
      <p:sp>
        <p:nvSpPr>
          <p:cNvPr id="82948" name="スライド番号プレースホルダー 3"/>
          <p:cNvSpPr>
            <a:spLocks noGrp="1"/>
          </p:cNvSpPr>
          <p:nvPr>
            <p:ph type="sldNum" sz="quarter" idx="5"/>
          </p:nvPr>
        </p:nvSpPr>
        <p:spPr>
          <a:noFill/>
        </p:spPr>
        <p:txBody>
          <a:bodyPr/>
          <a:lstStyle>
            <a:lvl1pPr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28611" indent="-280235"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20940" indent="-224188"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69316" indent="-224188"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17692" indent="-224188"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66068" indent="-2241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14444" indent="-2241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362820" indent="-2241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11196" indent="-2241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eaLnBrk="1" hangingPunct="1">
              <a:spcBef>
                <a:spcPct val="0"/>
              </a:spcBef>
            </a:pPr>
            <a:fld id="{A7575661-FBB1-47C9-BDEF-E27B4EBD8660}" type="slidenum">
              <a:rPr lang="en-US" altLang="ja-JP">
                <a:ea typeface="ＭＳ Ｐゴシック" panose="020B0600070205080204" pitchFamily="50" charset="-128"/>
              </a:rPr>
              <a:pPr eaLnBrk="1" hangingPunct="1">
                <a:spcBef>
                  <a:spcPct val="0"/>
                </a:spcBef>
              </a:pPr>
              <a:t>31</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2323702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p:spPr>
        <p:txBody>
          <a:bodyPr/>
          <a:lstStyle/>
          <a:p>
            <a:endParaRPr lang="ja-JP" altLang="en-US" smtClean="0">
              <a:latin typeface="Arial" panose="020B0604020202020204" pitchFamily="34" charset="0"/>
            </a:endParaRPr>
          </a:p>
        </p:txBody>
      </p:sp>
    </p:spTree>
    <p:extLst>
      <p:ext uri="{BB962C8B-B14F-4D97-AF65-F5344CB8AC3E}">
        <p14:creationId xmlns:p14="http://schemas.microsoft.com/office/powerpoint/2010/main" val="3713313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スライド イメージ プレースホルダー 1"/>
          <p:cNvSpPr>
            <a:spLocks noGrp="1" noRot="1" noChangeAspect="1" noTextEdit="1"/>
          </p:cNvSpPr>
          <p:nvPr>
            <p:ph type="sldImg"/>
          </p:nvPr>
        </p:nvSpPr>
        <p:spPr>
          <a:ln/>
        </p:spPr>
      </p:sp>
      <p:sp>
        <p:nvSpPr>
          <p:cNvPr id="82947" name="ノート プレースホルダー 2"/>
          <p:cNvSpPr>
            <a:spLocks noGrp="1"/>
          </p:cNvSpPr>
          <p:nvPr>
            <p:ph type="body" idx="1"/>
          </p:nvPr>
        </p:nvSpPr>
        <p:spPr>
          <a:noFill/>
        </p:spPr>
        <p:txBody>
          <a:bodyPr/>
          <a:lstStyle/>
          <a:p>
            <a:r>
              <a:rPr lang="ja-JP" altLang="en-US" b="1" smtClean="0">
                <a:solidFill>
                  <a:srgbClr val="FF0000"/>
                </a:solidFill>
                <a:latin typeface="Arial" panose="020B0604020202020204" pitchFamily="34" charset="0"/>
              </a:rPr>
              <a:t>←ここに補足説明などコメントを入れて下さい</a:t>
            </a:r>
            <a:endParaRPr lang="en-US" altLang="ja-JP" smtClean="0">
              <a:latin typeface="Arial" panose="020B0604020202020204" pitchFamily="34" charset="0"/>
            </a:endParaRPr>
          </a:p>
        </p:txBody>
      </p:sp>
      <p:sp>
        <p:nvSpPr>
          <p:cNvPr id="82948" name="スライド番号プレースホルダー 3"/>
          <p:cNvSpPr>
            <a:spLocks noGrp="1"/>
          </p:cNvSpPr>
          <p:nvPr>
            <p:ph type="sldNum" sz="quarter" idx="5"/>
          </p:nvPr>
        </p:nvSpPr>
        <p:spPr>
          <a:noFill/>
        </p:spPr>
        <p:txBody>
          <a:bodyPr/>
          <a:lstStyle>
            <a:lvl1pPr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28611" indent="-280235"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20940" indent="-224188"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69316" indent="-224188"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17692" indent="-224188"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66068" indent="-2241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14444" indent="-2241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362820" indent="-2241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11196" indent="-2241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eaLnBrk="1" hangingPunct="1">
              <a:spcBef>
                <a:spcPct val="0"/>
              </a:spcBef>
            </a:pPr>
            <a:fld id="{A7575661-FBB1-47C9-BDEF-E27B4EBD8660}" type="slidenum">
              <a:rPr lang="en-US" altLang="ja-JP">
                <a:ea typeface="ＭＳ Ｐゴシック" panose="020B0600070205080204" pitchFamily="50" charset="-128"/>
              </a:rPr>
              <a:pPr eaLnBrk="1" hangingPunct="1">
                <a:spcBef>
                  <a:spcPct val="0"/>
                </a:spcBef>
              </a:pPr>
              <a:t>6</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2789579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p:spPr>
        <p:txBody>
          <a:bodyPr/>
          <a:lstStyle/>
          <a:p>
            <a:endParaRPr lang="ja-JP" altLang="en-US" smtClean="0">
              <a:latin typeface="Arial" panose="020B0604020202020204" pitchFamily="34" charset="0"/>
            </a:endParaRPr>
          </a:p>
        </p:txBody>
      </p:sp>
    </p:spTree>
    <p:extLst>
      <p:ext uri="{BB962C8B-B14F-4D97-AF65-F5344CB8AC3E}">
        <p14:creationId xmlns:p14="http://schemas.microsoft.com/office/powerpoint/2010/main" val="2773902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txBox="1">
            <a:spLocks noGrp="1" noChangeArrowheads="1"/>
          </p:cNvSpPr>
          <p:nvPr/>
        </p:nvSpPr>
        <p:spPr bwMode="auto">
          <a:xfrm>
            <a:off x="5539129" y="6313591"/>
            <a:ext cx="4236722" cy="331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675" tIns="44838" rIns="89675" bIns="44838" anchor="b"/>
          <a:lstStyle>
            <a:lvl1pPr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lgn="r" eaLnBrk="1" hangingPunct="1">
              <a:spcBef>
                <a:spcPct val="0"/>
              </a:spcBef>
            </a:pPr>
            <a:fld id="{56F6C5A2-6FA3-4F94-99C5-B6FFECD92552}" type="slidenum">
              <a:rPr lang="en-US" altLang="ja-JP">
                <a:ea typeface="ＭＳ Ｐゴシック" panose="020B0600070205080204" pitchFamily="50" charset="-128"/>
              </a:rPr>
              <a:pPr algn="r" eaLnBrk="1" hangingPunct="1">
                <a:spcBef>
                  <a:spcPct val="0"/>
                </a:spcBef>
              </a:pPr>
              <a:t>9</a:t>
            </a:fld>
            <a:endParaRPr lang="en-US" altLang="ja-JP">
              <a:ea typeface="ＭＳ Ｐゴシック" panose="020B0600070205080204" pitchFamily="50" charset="-128"/>
            </a:endParaRPr>
          </a:p>
        </p:txBody>
      </p:sp>
      <p:sp>
        <p:nvSpPr>
          <p:cNvPr id="84995" name="Rectangle 2"/>
          <p:cNvSpPr>
            <a:spLocks noGrp="1" noRot="1" noChangeAspect="1" noChangeArrowheads="1" noTextEdit="1"/>
          </p:cNvSpPr>
          <p:nvPr>
            <p:ph type="sldImg"/>
          </p:nvPr>
        </p:nvSpPr>
        <p:spPr>
          <a:xfrm>
            <a:off x="3228975" y="498475"/>
            <a:ext cx="3324225" cy="2492375"/>
          </a:xfrm>
          <a:ln/>
        </p:spPr>
      </p:sp>
      <p:sp>
        <p:nvSpPr>
          <p:cNvPr id="84996" name="Rectangle 3"/>
          <p:cNvSpPr>
            <a:spLocks noGrp="1" noChangeArrowheads="1"/>
          </p:cNvSpPr>
          <p:nvPr>
            <p:ph type="body" idx="1"/>
          </p:nvPr>
        </p:nvSpPr>
        <p:spPr>
          <a:xfrm>
            <a:off x="972901" y="3157571"/>
            <a:ext cx="7831612" cy="2990158"/>
          </a:xfrm>
          <a:noFill/>
        </p:spPr>
        <p:txBody>
          <a:bodyPr/>
          <a:lstStyle/>
          <a:p>
            <a:pPr eaLnBrk="1" hangingPunct="1"/>
            <a:r>
              <a:rPr lang="ja-JP" altLang="en-US" smtClean="0">
                <a:latin typeface="Arial" panose="020B0604020202020204" pitchFamily="34" charset="0"/>
              </a:rPr>
              <a:t>深北緑地です。</a:t>
            </a:r>
            <a:r>
              <a:rPr lang="ja-JP" altLang="en-US" b="1" smtClean="0">
                <a:solidFill>
                  <a:srgbClr val="FF0000"/>
                </a:solidFill>
                <a:latin typeface="Arial" panose="020B0604020202020204" pitchFamily="34" charset="0"/>
              </a:rPr>
              <a:t>←ここに説明コメントを入れて下さい</a:t>
            </a:r>
            <a:endParaRPr lang="en-US" altLang="ja-JP" smtClean="0">
              <a:latin typeface="Arial" panose="020B0604020202020204" pitchFamily="34" charset="0"/>
            </a:endParaRPr>
          </a:p>
          <a:p>
            <a:pPr eaLnBrk="1" hangingPunct="1"/>
            <a:r>
              <a:rPr lang="ja-JP" altLang="en-US" smtClean="0">
                <a:latin typeface="Arial" panose="020B0604020202020204" pitchFamily="34" charset="0"/>
              </a:rPr>
              <a:t>寝屋川市・大東市にまたがり、開設面積は</a:t>
            </a:r>
            <a:r>
              <a:rPr lang="en-US" altLang="ja-JP" smtClean="0">
                <a:latin typeface="Arial" panose="020B0604020202020204" pitchFamily="34" charset="0"/>
              </a:rPr>
              <a:t>41ha</a:t>
            </a:r>
            <a:r>
              <a:rPr lang="ja-JP" altLang="en-US" smtClean="0">
                <a:latin typeface="Arial" panose="020B0604020202020204" pitchFamily="34" charset="0"/>
              </a:rPr>
              <a:t>あります。</a:t>
            </a:r>
          </a:p>
          <a:p>
            <a:pPr eaLnBrk="1" hangingPunct="1"/>
            <a:r>
              <a:rPr lang="ja-JP" altLang="en-US" smtClean="0">
                <a:latin typeface="Arial" panose="020B0604020202020204" pitchFamily="34" charset="0"/>
              </a:rPr>
              <a:t>「大阪府公園基本構想」では、健康と生きがいを支える公園に分類しており、年間約</a:t>
            </a:r>
            <a:r>
              <a:rPr lang="en-US" altLang="ja-JP" smtClean="0">
                <a:latin typeface="Arial" panose="020B0604020202020204" pitchFamily="34" charset="0"/>
              </a:rPr>
              <a:t>50</a:t>
            </a:r>
            <a:r>
              <a:rPr lang="ja-JP" altLang="en-US" smtClean="0">
                <a:latin typeface="Arial" panose="020B0604020202020204" pitchFamily="34" charset="0"/>
              </a:rPr>
              <a:t>万人にご利用していただいています。本公園は寝屋川水系の洪水被害を防ぐため、河川事業と公園事業の共同事業により、一級河川寝屋川の洪水調整機能を備えた多目的遊水地公園として整備されました。</a:t>
            </a:r>
          </a:p>
        </p:txBody>
      </p:sp>
    </p:spTree>
    <p:extLst>
      <p:ext uri="{BB962C8B-B14F-4D97-AF65-F5344CB8AC3E}">
        <p14:creationId xmlns:p14="http://schemas.microsoft.com/office/powerpoint/2010/main" val="675993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32C919-10FE-4C1F-88B4-CF736F911AD1}" type="slidenum">
              <a:rPr kumimoji="1" lang="ja-JP" altLang="en-US" smtClean="0"/>
              <a:t>10</a:t>
            </a:fld>
            <a:endParaRPr kumimoji="1" lang="ja-JP" altLang="en-US"/>
          </a:p>
        </p:txBody>
      </p:sp>
    </p:spTree>
    <p:extLst>
      <p:ext uri="{BB962C8B-B14F-4D97-AF65-F5344CB8AC3E}">
        <p14:creationId xmlns:p14="http://schemas.microsoft.com/office/powerpoint/2010/main" val="3710174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スライド イメージ プレースホルダー 1"/>
          <p:cNvSpPr>
            <a:spLocks noGrp="1" noRot="1" noChangeAspect="1" noTextEdit="1"/>
          </p:cNvSpPr>
          <p:nvPr>
            <p:ph type="sldImg"/>
          </p:nvPr>
        </p:nvSpPr>
        <p:spPr>
          <a:ln/>
        </p:spPr>
      </p:sp>
      <p:sp>
        <p:nvSpPr>
          <p:cNvPr id="82947" name="ノート プレースホルダー 2"/>
          <p:cNvSpPr>
            <a:spLocks noGrp="1"/>
          </p:cNvSpPr>
          <p:nvPr>
            <p:ph type="body" idx="1"/>
          </p:nvPr>
        </p:nvSpPr>
        <p:spPr>
          <a:noFill/>
        </p:spPr>
        <p:txBody>
          <a:bodyPr/>
          <a:lstStyle/>
          <a:p>
            <a:r>
              <a:rPr lang="ja-JP" altLang="en-US" b="1" smtClean="0">
                <a:solidFill>
                  <a:srgbClr val="FF0000"/>
                </a:solidFill>
                <a:latin typeface="Arial" panose="020B0604020202020204" pitchFamily="34" charset="0"/>
              </a:rPr>
              <a:t>←ここに補足説明などコメントを入れて下さい</a:t>
            </a:r>
            <a:endParaRPr lang="en-US" altLang="ja-JP" smtClean="0">
              <a:latin typeface="Arial" panose="020B0604020202020204" pitchFamily="34" charset="0"/>
            </a:endParaRPr>
          </a:p>
        </p:txBody>
      </p:sp>
      <p:sp>
        <p:nvSpPr>
          <p:cNvPr id="82948" name="スライド番号プレースホルダー 3"/>
          <p:cNvSpPr>
            <a:spLocks noGrp="1"/>
          </p:cNvSpPr>
          <p:nvPr>
            <p:ph type="sldNum" sz="quarter" idx="5"/>
          </p:nvPr>
        </p:nvSpPr>
        <p:spPr>
          <a:noFill/>
        </p:spPr>
        <p:txBody>
          <a:bodyPr/>
          <a:lstStyle>
            <a:lvl1pPr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28611" indent="-280235"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20940" indent="-224188"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69316" indent="-224188"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17692" indent="-224188"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66068" indent="-2241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14444" indent="-2241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362820" indent="-2241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11196" indent="-2241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eaLnBrk="1" hangingPunct="1">
              <a:spcBef>
                <a:spcPct val="0"/>
              </a:spcBef>
            </a:pPr>
            <a:fld id="{A7575661-FBB1-47C9-BDEF-E27B4EBD8660}" type="slidenum">
              <a:rPr lang="en-US" altLang="ja-JP">
                <a:ea typeface="ＭＳ Ｐゴシック" panose="020B0600070205080204" pitchFamily="50" charset="-128"/>
              </a:rPr>
              <a:pPr eaLnBrk="1" hangingPunct="1">
                <a:spcBef>
                  <a:spcPct val="0"/>
                </a:spcBef>
              </a:pPr>
              <a:t>11</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3842356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p:spPr>
        <p:txBody>
          <a:bodyPr/>
          <a:lstStyle/>
          <a:p>
            <a:endParaRPr lang="ja-JP" altLang="en-US" smtClean="0">
              <a:latin typeface="Arial" panose="020B0604020202020204" pitchFamily="34" charset="0"/>
            </a:endParaRPr>
          </a:p>
        </p:txBody>
      </p:sp>
    </p:spTree>
    <p:extLst>
      <p:ext uri="{BB962C8B-B14F-4D97-AF65-F5344CB8AC3E}">
        <p14:creationId xmlns:p14="http://schemas.microsoft.com/office/powerpoint/2010/main" val="1953807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スライド イメージ プレースホルダー 1"/>
          <p:cNvSpPr>
            <a:spLocks noGrp="1" noRot="1" noChangeAspect="1" noTextEdit="1"/>
          </p:cNvSpPr>
          <p:nvPr>
            <p:ph type="sldImg"/>
          </p:nvPr>
        </p:nvSpPr>
        <p:spPr>
          <a:ln/>
        </p:spPr>
      </p:sp>
      <p:sp>
        <p:nvSpPr>
          <p:cNvPr id="82947" name="ノート プレースホルダー 2"/>
          <p:cNvSpPr>
            <a:spLocks noGrp="1"/>
          </p:cNvSpPr>
          <p:nvPr>
            <p:ph type="body" idx="1"/>
          </p:nvPr>
        </p:nvSpPr>
        <p:spPr>
          <a:noFill/>
        </p:spPr>
        <p:txBody>
          <a:bodyPr/>
          <a:lstStyle/>
          <a:p>
            <a:r>
              <a:rPr lang="ja-JP" altLang="en-US" b="1" smtClean="0">
                <a:solidFill>
                  <a:srgbClr val="FF0000"/>
                </a:solidFill>
                <a:latin typeface="Arial" panose="020B0604020202020204" pitchFamily="34" charset="0"/>
              </a:rPr>
              <a:t>←ここに補足説明などコメントを入れて下さい</a:t>
            </a:r>
            <a:endParaRPr lang="en-US" altLang="ja-JP" smtClean="0">
              <a:latin typeface="Arial" panose="020B0604020202020204" pitchFamily="34" charset="0"/>
            </a:endParaRPr>
          </a:p>
        </p:txBody>
      </p:sp>
      <p:sp>
        <p:nvSpPr>
          <p:cNvPr id="82948" name="スライド番号プレースホルダー 3"/>
          <p:cNvSpPr>
            <a:spLocks noGrp="1"/>
          </p:cNvSpPr>
          <p:nvPr>
            <p:ph type="sldNum" sz="quarter" idx="5"/>
          </p:nvPr>
        </p:nvSpPr>
        <p:spPr>
          <a:noFill/>
        </p:spPr>
        <p:txBody>
          <a:bodyPr/>
          <a:lstStyle>
            <a:lvl1pPr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28611" indent="-280235"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20940" indent="-224188"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69316" indent="-224188"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17692" indent="-224188"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66068" indent="-2241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14444" indent="-2241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362820" indent="-2241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11196" indent="-2241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eaLnBrk="1" hangingPunct="1">
              <a:spcBef>
                <a:spcPct val="0"/>
              </a:spcBef>
            </a:pPr>
            <a:fld id="{A7575661-FBB1-47C9-BDEF-E27B4EBD8660}" type="slidenum">
              <a:rPr lang="en-US" altLang="ja-JP">
                <a:ea typeface="ＭＳ Ｐゴシック" panose="020B0600070205080204" pitchFamily="50" charset="-128"/>
              </a:rPr>
              <a:pPr eaLnBrk="1" hangingPunct="1">
                <a:spcBef>
                  <a:spcPct val="0"/>
                </a:spcBef>
              </a:pPr>
              <a:t>16</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1940740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p:spPr>
        <p:txBody>
          <a:bodyPr/>
          <a:lstStyle/>
          <a:p>
            <a:endParaRPr lang="ja-JP" altLang="en-US" smtClean="0">
              <a:latin typeface="Arial" panose="020B0604020202020204" pitchFamily="34" charset="0"/>
            </a:endParaRPr>
          </a:p>
        </p:txBody>
      </p:sp>
    </p:spTree>
    <p:extLst>
      <p:ext uri="{BB962C8B-B14F-4D97-AF65-F5344CB8AC3E}">
        <p14:creationId xmlns:p14="http://schemas.microsoft.com/office/powerpoint/2010/main" val="853984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805863" cy="6858000"/>
            <a:chOff x="0" y="0"/>
            <a:chExt cx="5547" cy="4320"/>
          </a:xfrm>
        </p:grpSpPr>
        <p:grpSp>
          <p:nvGrpSpPr>
            <p:cNvPr id="5" name="Group 3"/>
            <p:cNvGrpSpPr>
              <a:grpSpLocks/>
            </p:cNvGrpSpPr>
            <p:nvPr userDrawn="1"/>
          </p:nvGrpSpPr>
          <p:grpSpPr bwMode="auto">
            <a:xfrm rot="-215207">
              <a:off x="3690" y="234"/>
              <a:ext cx="1857" cy="3625"/>
              <a:chOff x="3010" y="778"/>
              <a:chExt cx="1857" cy="3625"/>
            </a:xfrm>
          </p:grpSpPr>
          <p:sp>
            <p:nvSpPr>
              <p:cNvPr id="39" name="Freeform 4"/>
              <p:cNvSpPr>
                <a:spLocks/>
              </p:cNvSpPr>
              <p:nvPr userDrawn="1"/>
            </p:nvSpPr>
            <p:spPr bwMode="ltGray">
              <a:xfrm rot="12185230" flipV="1">
                <a:off x="3534" y="778"/>
                <a:ext cx="1333" cy="1485"/>
              </a:xfrm>
              <a:custGeom>
                <a:avLst/>
                <a:gdLst>
                  <a:gd name="T0" fmla="*/ 794231041 w 596"/>
                  <a:gd name="T1" fmla="*/ 2147483647 h 666"/>
                  <a:gd name="T2" fmla="*/ 284333675 w 596"/>
                  <a:gd name="T3" fmla="*/ 2147483647 h 666"/>
                  <a:gd name="T4" fmla="*/ 0 w 596"/>
                  <a:gd name="T5" fmla="*/ 2147483647 h 666"/>
                  <a:gd name="T6" fmla="*/ 197885174 w 596"/>
                  <a:gd name="T7" fmla="*/ 2147483647 h 666"/>
                  <a:gd name="T8" fmla="*/ 1227598968 w 596"/>
                  <a:gd name="T9" fmla="*/ 2147483647 h 666"/>
                  <a:gd name="T10" fmla="*/ 2147483647 w 596"/>
                  <a:gd name="T11" fmla="*/ 2147483647 h 666"/>
                  <a:gd name="T12" fmla="*/ 2147483647 w 596"/>
                  <a:gd name="T13" fmla="*/ 1420011657 h 666"/>
                  <a:gd name="T14" fmla="*/ 2147483647 w 596"/>
                  <a:gd name="T15" fmla="*/ 83210026 h 666"/>
                  <a:gd name="T16" fmla="*/ 2147483647 w 596"/>
                  <a:gd name="T17" fmla="*/ 413694843 h 666"/>
                  <a:gd name="T18" fmla="*/ 2147483647 w 596"/>
                  <a:gd name="T19" fmla="*/ 2147483647 h 666"/>
                  <a:gd name="T20" fmla="*/ 2147483647 w 596"/>
                  <a:gd name="T21" fmla="*/ 2147483647 h 666"/>
                  <a:gd name="T22" fmla="*/ 2147483647 w 596"/>
                  <a:gd name="T23" fmla="*/ 2147483647 h 666"/>
                  <a:gd name="T24" fmla="*/ 2147483647 w 596"/>
                  <a:gd name="T25" fmla="*/ 2147483647 h 666"/>
                  <a:gd name="T26" fmla="*/ 2147483647 w 596"/>
                  <a:gd name="T27" fmla="*/ 2147483647 h 666"/>
                  <a:gd name="T28" fmla="*/ 2147483647 w 596"/>
                  <a:gd name="T29" fmla="*/ 2147483647 h 666"/>
                  <a:gd name="T30" fmla="*/ 2147483647 w 596"/>
                  <a:gd name="T31" fmla="*/ 2147483647 h 666"/>
                  <a:gd name="T32" fmla="*/ 2147483647 w 596"/>
                  <a:gd name="T33" fmla="*/ 2147483647 h 666"/>
                  <a:gd name="T34" fmla="*/ 2147483647 w 596"/>
                  <a:gd name="T35" fmla="*/ 2147483647 h 666"/>
                  <a:gd name="T36" fmla="*/ 2147483647 w 596"/>
                  <a:gd name="T37" fmla="*/ 2147483647 h 666"/>
                  <a:gd name="T38" fmla="*/ 2147483647 w 596"/>
                  <a:gd name="T39" fmla="*/ 2147483647 h 666"/>
                  <a:gd name="T40" fmla="*/ 2147483647 w 596"/>
                  <a:gd name="T41" fmla="*/ 2147483647 h 666"/>
                  <a:gd name="T42" fmla="*/ 2147483647 w 596"/>
                  <a:gd name="T43" fmla="*/ 2147483647 h 666"/>
                  <a:gd name="T44" fmla="*/ 2147483647 w 596"/>
                  <a:gd name="T45" fmla="*/ 2147483647 h 666"/>
                  <a:gd name="T46" fmla="*/ 2147483647 w 596"/>
                  <a:gd name="T47" fmla="*/ 2147483647 h 666"/>
                  <a:gd name="T48" fmla="*/ 2147483647 w 596"/>
                  <a:gd name="T49" fmla="*/ 2147483647 h 666"/>
                  <a:gd name="T50" fmla="*/ 2147483647 w 596"/>
                  <a:gd name="T51" fmla="*/ 2147483647 h 666"/>
                  <a:gd name="T52" fmla="*/ 2147483647 w 596"/>
                  <a:gd name="T53" fmla="*/ 2147483647 h 666"/>
                  <a:gd name="T54" fmla="*/ 2147483647 w 596"/>
                  <a:gd name="T55" fmla="*/ 2147483647 h 666"/>
                  <a:gd name="T56" fmla="*/ 2147483647 w 596"/>
                  <a:gd name="T57" fmla="*/ 2147483647 h 666"/>
                  <a:gd name="T58" fmla="*/ 2147483647 w 596"/>
                  <a:gd name="T59" fmla="*/ 2147483647 h 666"/>
                  <a:gd name="T60" fmla="*/ 1950824727 w 596"/>
                  <a:gd name="T61" fmla="*/ 2147483647 h 666"/>
                  <a:gd name="T62" fmla="*/ 1382693967 w 596"/>
                  <a:gd name="T63" fmla="*/ 2147483647 h 6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0" name="Freeform 5"/>
              <p:cNvSpPr>
                <a:spLocks/>
              </p:cNvSpPr>
              <p:nvPr userDrawn="1"/>
            </p:nvSpPr>
            <p:spPr bwMode="ltGray">
              <a:xfrm rot="12185230" flipV="1">
                <a:off x="4029" y="1802"/>
                <a:ext cx="571" cy="531"/>
              </a:xfrm>
              <a:custGeom>
                <a:avLst/>
                <a:gdLst>
                  <a:gd name="T0" fmla="*/ 0 w 257"/>
                  <a:gd name="T1" fmla="*/ 0 h 237"/>
                  <a:gd name="T2" fmla="*/ 0 w 257"/>
                  <a:gd name="T3" fmla="*/ 1269270948 h 237"/>
                  <a:gd name="T4" fmla="*/ 139349442 w 257"/>
                  <a:gd name="T5" fmla="*/ 2147483647 h 237"/>
                  <a:gd name="T6" fmla="*/ 246750794 w 257"/>
                  <a:gd name="T7" fmla="*/ 2147483647 h 237"/>
                  <a:gd name="T8" fmla="*/ 455899533 w 257"/>
                  <a:gd name="T9" fmla="*/ 2147483647 h 237"/>
                  <a:gd name="T10" fmla="*/ 766155471 w 257"/>
                  <a:gd name="T11" fmla="*/ 2147483647 h 237"/>
                  <a:gd name="T12" fmla="*/ 1139864349 w 257"/>
                  <a:gd name="T13" fmla="*/ 2147483647 h 237"/>
                  <a:gd name="T14" fmla="*/ 1604170037 w 257"/>
                  <a:gd name="T15" fmla="*/ 2147483647 h 237"/>
                  <a:gd name="T16" fmla="*/ 2147483647 w 257"/>
                  <a:gd name="T17" fmla="*/ 2147483647 h 237"/>
                  <a:gd name="T18" fmla="*/ 2147483647 w 257"/>
                  <a:gd name="T19" fmla="*/ 2147483647 h 237"/>
                  <a:gd name="T20" fmla="*/ 2147483647 w 257"/>
                  <a:gd name="T21" fmla="*/ 2147483647 h 237"/>
                  <a:gd name="T22" fmla="*/ 2147483647 w 257"/>
                  <a:gd name="T23" fmla="*/ 2147483647 h 237"/>
                  <a:gd name="T24" fmla="*/ 2147483647 w 257"/>
                  <a:gd name="T25" fmla="*/ 2147483647 h 237"/>
                  <a:gd name="T26" fmla="*/ 2147483647 w 257"/>
                  <a:gd name="T27" fmla="*/ 2147483647 h 237"/>
                  <a:gd name="T28" fmla="*/ 2147483647 w 257"/>
                  <a:gd name="T29" fmla="*/ 2147483647 h 237"/>
                  <a:gd name="T30" fmla="*/ 2147483647 w 257"/>
                  <a:gd name="T31" fmla="*/ 2147483647 h 237"/>
                  <a:gd name="T32" fmla="*/ 2147483647 w 257"/>
                  <a:gd name="T33" fmla="*/ 2147483647 h 237"/>
                  <a:gd name="T34" fmla="*/ 2147483647 w 257"/>
                  <a:gd name="T35" fmla="*/ 2147483647 h 237"/>
                  <a:gd name="T36" fmla="*/ 2147483647 w 257"/>
                  <a:gd name="T37" fmla="*/ 2147483647 h 237"/>
                  <a:gd name="T38" fmla="*/ 2147483647 w 257"/>
                  <a:gd name="T39" fmla="*/ 2147483647 h 237"/>
                  <a:gd name="T40" fmla="*/ 2147483647 w 257"/>
                  <a:gd name="T41" fmla="*/ 2147483647 h 237"/>
                  <a:gd name="T42" fmla="*/ 2147483647 w 257"/>
                  <a:gd name="T43" fmla="*/ 2147483647 h 237"/>
                  <a:gd name="T44" fmla="*/ 2147483647 w 257"/>
                  <a:gd name="T45" fmla="*/ 2147483647 h 237"/>
                  <a:gd name="T46" fmla="*/ 2147483647 w 257"/>
                  <a:gd name="T47" fmla="*/ 2147483647 h 237"/>
                  <a:gd name="T48" fmla="*/ 2147483647 w 257"/>
                  <a:gd name="T49" fmla="*/ 2147483647 h 237"/>
                  <a:gd name="T50" fmla="*/ 2147483647 w 257"/>
                  <a:gd name="T51" fmla="*/ 2147483647 h 237"/>
                  <a:gd name="T52" fmla="*/ 2147483647 w 257"/>
                  <a:gd name="T53" fmla="*/ 2147483647 h 237"/>
                  <a:gd name="T54" fmla="*/ 2147483647 w 257"/>
                  <a:gd name="T55" fmla="*/ 2147483647 h 237"/>
                  <a:gd name="T56" fmla="*/ 1829219367 w 257"/>
                  <a:gd name="T57" fmla="*/ 2147483647 h 237"/>
                  <a:gd name="T58" fmla="*/ 1392050776 w 257"/>
                  <a:gd name="T59" fmla="*/ 2147483647 h 237"/>
                  <a:gd name="T60" fmla="*/ 971359061 w 257"/>
                  <a:gd name="T61" fmla="*/ 2147483647 h 237"/>
                  <a:gd name="T62" fmla="*/ 513038770 w 257"/>
                  <a:gd name="T63" fmla="*/ 1228641696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1" name="Freeform 6"/>
              <p:cNvSpPr>
                <a:spLocks/>
              </p:cNvSpPr>
              <p:nvPr userDrawn="1"/>
            </p:nvSpPr>
            <p:spPr bwMode="ltGray">
              <a:xfrm rot="12185230" flipV="1">
                <a:off x="3639" y="2167"/>
                <a:ext cx="277" cy="249"/>
              </a:xfrm>
              <a:custGeom>
                <a:avLst/>
                <a:gdLst>
                  <a:gd name="T0" fmla="*/ 2147483647 w 124"/>
                  <a:gd name="T1" fmla="*/ 0 h 110"/>
                  <a:gd name="T2" fmla="*/ 2147483647 w 124"/>
                  <a:gd name="T3" fmla="*/ 2147483647 h 110"/>
                  <a:gd name="T4" fmla="*/ 2147483647 w 124"/>
                  <a:gd name="T5" fmla="*/ 2147483647 h 110"/>
                  <a:gd name="T6" fmla="*/ 2147483647 w 124"/>
                  <a:gd name="T7" fmla="*/ 2147483647 h 110"/>
                  <a:gd name="T8" fmla="*/ 2147483647 w 124"/>
                  <a:gd name="T9" fmla="*/ 2147483647 h 110"/>
                  <a:gd name="T10" fmla="*/ 2147483647 w 124"/>
                  <a:gd name="T11" fmla="*/ 2147483647 h 110"/>
                  <a:gd name="T12" fmla="*/ 2147483647 w 124"/>
                  <a:gd name="T13" fmla="*/ 2147483647 h 110"/>
                  <a:gd name="T14" fmla="*/ 1195839251 w 124"/>
                  <a:gd name="T15" fmla="*/ 2147483647 h 110"/>
                  <a:gd name="T16" fmla="*/ 433742465 w 124"/>
                  <a:gd name="T17" fmla="*/ 2147483647 h 110"/>
                  <a:gd name="T18" fmla="*/ 0 w 124"/>
                  <a:gd name="T19" fmla="*/ 2147483647 h 110"/>
                  <a:gd name="T20" fmla="*/ 194166302 w 124"/>
                  <a:gd name="T21" fmla="*/ 2147483647 h 110"/>
                  <a:gd name="T22" fmla="*/ 382139847 w 124"/>
                  <a:gd name="T23" fmla="*/ 2147483647 h 110"/>
                  <a:gd name="T24" fmla="*/ 767889915 w 124"/>
                  <a:gd name="T25" fmla="*/ 2147483647 h 110"/>
                  <a:gd name="T26" fmla="*/ 1195839251 w 124"/>
                  <a:gd name="T27" fmla="*/ 2147483647 h 110"/>
                  <a:gd name="T28" fmla="*/ 1715366988 w 124"/>
                  <a:gd name="T29" fmla="*/ 2147483647 h 110"/>
                  <a:gd name="T30" fmla="*/ 2147483647 w 124"/>
                  <a:gd name="T31" fmla="*/ 2147483647 h 110"/>
                  <a:gd name="T32" fmla="*/ 2147483647 w 124"/>
                  <a:gd name="T33" fmla="*/ 2147483647 h 110"/>
                  <a:gd name="T34" fmla="*/ 2147483647 w 124"/>
                  <a:gd name="T35" fmla="*/ 2147483647 h 110"/>
                  <a:gd name="T36" fmla="*/ 2147483647 w 124"/>
                  <a:gd name="T37" fmla="*/ 2147483647 h 110"/>
                  <a:gd name="T38" fmla="*/ 2147483647 w 124"/>
                  <a:gd name="T39" fmla="*/ 2147483647 h 110"/>
                  <a:gd name="T40" fmla="*/ 2147483647 w 124"/>
                  <a:gd name="T41" fmla="*/ 2147483647 h 110"/>
                  <a:gd name="T42" fmla="*/ 2147483647 w 124"/>
                  <a:gd name="T43" fmla="*/ 1923257253 h 110"/>
                  <a:gd name="T44" fmla="*/ 2147483647 w 124"/>
                  <a:gd name="T45" fmla="*/ 1923257253 h 110"/>
                  <a:gd name="T46" fmla="*/ 2147483647 w 124"/>
                  <a:gd name="T47" fmla="*/ 1857791796 h 110"/>
                  <a:gd name="T48" fmla="*/ 2147483647 w 124"/>
                  <a:gd name="T49" fmla="*/ 1670541396 h 110"/>
                  <a:gd name="T50" fmla="*/ 2147483647 w 124"/>
                  <a:gd name="T51" fmla="*/ 1470480295 h 110"/>
                  <a:gd name="T52" fmla="*/ 2147483647 w 124"/>
                  <a:gd name="T53" fmla="*/ 1212483717 h 110"/>
                  <a:gd name="T54" fmla="*/ 2147483647 w 124"/>
                  <a:gd name="T55" fmla="*/ 898144109 h 110"/>
                  <a:gd name="T56" fmla="*/ 2147483647 w 124"/>
                  <a:gd name="T57" fmla="*/ 514208420 h 110"/>
                  <a:gd name="T58" fmla="*/ 2147483647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2" name="Freeform 7"/>
              <p:cNvSpPr>
                <a:spLocks/>
              </p:cNvSpPr>
              <p:nvPr userDrawn="1"/>
            </p:nvSpPr>
            <p:spPr bwMode="ltGray">
              <a:xfrm rot="12185230" flipV="1">
                <a:off x="3979" y="977"/>
                <a:ext cx="245" cy="347"/>
              </a:xfrm>
              <a:custGeom>
                <a:avLst/>
                <a:gdLst>
                  <a:gd name="T0" fmla="*/ 0 w 109"/>
                  <a:gd name="T1" fmla="*/ 0 h 156"/>
                  <a:gd name="T2" fmla="*/ 270009820 w 109"/>
                  <a:gd name="T3" fmla="*/ 35208377 h 156"/>
                  <a:gd name="T4" fmla="*/ 973314979 w 109"/>
                  <a:gd name="T5" fmla="*/ 209417943 h 156"/>
                  <a:gd name="T6" fmla="*/ 2024752772 w 109"/>
                  <a:gd name="T7" fmla="*/ 525762400 h 156"/>
                  <a:gd name="T8" fmla="*/ 2147483647 w 109"/>
                  <a:gd name="T9" fmla="*/ 1036152412 h 156"/>
                  <a:gd name="T10" fmla="*/ 2147483647 w 109"/>
                  <a:gd name="T11" fmla="*/ 1917213094 h 156"/>
                  <a:gd name="T12" fmla="*/ 2147483647 w 109"/>
                  <a:gd name="T13" fmla="*/ 2147483647 h 156"/>
                  <a:gd name="T14" fmla="*/ 2147483647 w 109"/>
                  <a:gd name="T15" fmla="*/ 2147483647 h 156"/>
                  <a:gd name="T16" fmla="*/ 2147483647 w 109"/>
                  <a:gd name="T17" fmla="*/ 2147483647 h 156"/>
                  <a:gd name="T18" fmla="*/ 2147483647 w 109"/>
                  <a:gd name="T19" fmla="*/ 2147483647 h 156"/>
                  <a:gd name="T20" fmla="*/ 2147483647 w 109"/>
                  <a:gd name="T21" fmla="*/ 2147483647 h 156"/>
                  <a:gd name="T22" fmla="*/ 2147483647 w 109"/>
                  <a:gd name="T23" fmla="*/ 2147483647 h 156"/>
                  <a:gd name="T24" fmla="*/ 2147483647 w 109"/>
                  <a:gd name="T25" fmla="*/ 2147483647 h 156"/>
                  <a:gd name="T26" fmla="*/ 2147483647 w 109"/>
                  <a:gd name="T27" fmla="*/ 2147483647 h 156"/>
                  <a:gd name="T28" fmla="*/ 2147483647 w 109"/>
                  <a:gd name="T29" fmla="*/ 2147483647 h 156"/>
                  <a:gd name="T30" fmla="*/ 2147483647 w 109"/>
                  <a:gd name="T31" fmla="*/ 2147483647 h 156"/>
                  <a:gd name="T32" fmla="*/ 2147483647 w 109"/>
                  <a:gd name="T33" fmla="*/ 2147483647 h 156"/>
                  <a:gd name="T34" fmla="*/ 2147483647 w 109"/>
                  <a:gd name="T35" fmla="*/ 2147483647 h 156"/>
                  <a:gd name="T36" fmla="*/ 2147483647 w 109"/>
                  <a:gd name="T37" fmla="*/ 2147483647 h 156"/>
                  <a:gd name="T38" fmla="*/ 2147483647 w 109"/>
                  <a:gd name="T39" fmla="*/ 2147483647 h 156"/>
                  <a:gd name="T40" fmla="*/ 2147483647 w 109"/>
                  <a:gd name="T41" fmla="*/ 2147483647 h 156"/>
                  <a:gd name="T42" fmla="*/ 2147483647 w 109"/>
                  <a:gd name="T43" fmla="*/ 2147483647 h 156"/>
                  <a:gd name="T44" fmla="*/ 2147483647 w 109"/>
                  <a:gd name="T45" fmla="*/ 1882353828 h 156"/>
                  <a:gd name="T46" fmla="*/ 1699948337 w 109"/>
                  <a:gd name="T47" fmla="*/ 991212691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3" name="Freeform 8"/>
              <p:cNvSpPr>
                <a:spLocks/>
              </p:cNvSpPr>
              <p:nvPr userDrawn="1"/>
            </p:nvSpPr>
            <p:spPr bwMode="ltGray">
              <a:xfrm rot="12185230" flipV="1">
                <a:off x="3845" y="2207"/>
                <a:ext cx="103" cy="209"/>
              </a:xfrm>
              <a:custGeom>
                <a:avLst/>
                <a:gdLst>
                  <a:gd name="T0" fmla="*/ 1555608275 w 46"/>
                  <a:gd name="T1" fmla="*/ 0 h 94"/>
                  <a:gd name="T2" fmla="*/ 1013052176 w 46"/>
                  <a:gd name="T3" fmla="*/ 1631551587 h 94"/>
                  <a:gd name="T4" fmla="*/ 762673804 w 46"/>
                  <a:gd name="T5" fmla="*/ 2147483647 h 94"/>
                  <a:gd name="T6" fmla="*/ 560614049 w 46"/>
                  <a:gd name="T7" fmla="*/ 2147483647 h 94"/>
                  <a:gd name="T8" fmla="*/ 0 w 46"/>
                  <a:gd name="T9" fmla="*/ 2147483647 h 94"/>
                  <a:gd name="T10" fmla="*/ 600915529 w 46"/>
                  <a:gd name="T11" fmla="*/ 2147483647 h 94"/>
                  <a:gd name="T12" fmla="*/ 1165055423 w 46"/>
                  <a:gd name="T13" fmla="*/ 2147483647 h 94"/>
                  <a:gd name="T14" fmla="*/ 1617485883 w 46"/>
                  <a:gd name="T15" fmla="*/ 2147483647 h 94"/>
                  <a:gd name="T16" fmla="*/ 2025856606 w 46"/>
                  <a:gd name="T17" fmla="*/ 2147483647 h 94"/>
                  <a:gd name="T18" fmla="*/ 2147483647 w 46"/>
                  <a:gd name="T19" fmla="*/ 1901261825 h 94"/>
                  <a:gd name="T20" fmla="*/ 2147483647 w 46"/>
                  <a:gd name="T21" fmla="*/ 1297384934 h 94"/>
                  <a:gd name="T22" fmla="*/ 2106059865 w 46"/>
                  <a:gd name="T23" fmla="*/ 634525912 h 94"/>
                  <a:gd name="T24" fmla="*/ 1555608275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4" name="Freeform 9"/>
              <p:cNvSpPr>
                <a:spLocks/>
              </p:cNvSpPr>
              <p:nvPr userDrawn="1"/>
            </p:nvSpPr>
            <p:spPr bwMode="ltGray">
              <a:xfrm rot="12185230" flipV="1">
                <a:off x="3895" y="1325"/>
                <a:ext cx="120" cy="90"/>
              </a:xfrm>
              <a:custGeom>
                <a:avLst/>
                <a:gdLst>
                  <a:gd name="T0" fmla="*/ 0 w 54"/>
                  <a:gd name="T1" fmla="*/ 0 h 40"/>
                  <a:gd name="T2" fmla="*/ 34675369 w 54"/>
                  <a:gd name="T3" fmla="*/ 54475189 h 40"/>
                  <a:gd name="T4" fmla="*/ 248283027 w 54"/>
                  <a:gd name="T5" fmla="*/ 176996972 h 40"/>
                  <a:gd name="T6" fmla="*/ 551740060 w 54"/>
                  <a:gd name="T7" fmla="*/ 452554306 h 40"/>
                  <a:gd name="T8" fmla="*/ 895874380 w 54"/>
                  <a:gd name="T9" fmla="*/ 672662916 h 40"/>
                  <a:gd name="T10" fmla="*/ 1226089022 w 54"/>
                  <a:gd name="T11" fmla="*/ 849504292 h 40"/>
                  <a:gd name="T12" fmla="*/ 1613473660 w 54"/>
                  <a:gd name="T13" fmla="*/ 954345690 h 40"/>
                  <a:gd name="T14" fmla="*/ 1956125058 w 54"/>
                  <a:gd name="T15" fmla="*/ 1018247189 h 40"/>
                  <a:gd name="T16" fmla="*/ 2147483647 w 54"/>
                  <a:gd name="T17" fmla="*/ 896047171 h 40"/>
                  <a:gd name="T18" fmla="*/ 2147483647 w 54"/>
                  <a:gd name="T19" fmla="*/ 1396139510 h 40"/>
                  <a:gd name="T20" fmla="*/ 2130580587 w 54"/>
                  <a:gd name="T21" fmla="*/ 1848318073 h 40"/>
                  <a:gd name="T22" fmla="*/ 1879137349 w 54"/>
                  <a:gd name="T23" fmla="*/ 2147277803 h 40"/>
                  <a:gd name="T24" fmla="*/ 1568931564 w 54"/>
                  <a:gd name="T25" fmla="*/ 2147483647 h 40"/>
                  <a:gd name="T26" fmla="*/ 1191572409 w 54"/>
                  <a:gd name="T27" fmla="*/ 2147483647 h 40"/>
                  <a:gd name="T28" fmla="*/ 803262529 w 54"/>
                  <a:gd name="T29" fmla="*/ 1793088167 h 40"/>
                  <a:gd name="T30" fmla="*/ 423055407 w 54"/>
                  <a:gd name="T31" fmla="*/ 1116611012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5" name="Freeform 10"/>
              <p:cNvSpPr>
                <a:spLocks/>
              </p:cNvSpPr>
              <p:nvPr userDrawn="1"/>
            </p:nvSpPr>
            <p:spPr bwMode="ltGray">
              <a:xfrm rot="12185230" flipV="1">
                <a:off x="3010" y="2344"/>
                <a:ext cx="330" cy="2059"/>
              </a:xfrm>
              <a:custGeom>
                <a:avLst/>
                <a:gdLst>
                  <a:gd name="T0" fmla="*/ 0 w 149"/>
                  <a:gd name="T1" fmla="*/ 0 h 704"/>
                  <a:gd name="T2" fmla="*/ 232912024 w 149"/>
                  <a:gd name="T3" fmla="*/ 2147483647 h 704"/>
                  <a:gd name="T4" fmla="*/ 629339859 w 149"/>
                  <a:gd name="T5" fmla="*/ 2147483647 h 704"/>
                  <a:gd name="T6" fmla="*/ 1102984005 w 149"/>
                  <a:gd name="T7" fmla="*/ 2147483647 h 704"/>
                  <a:gd name="T8" fmla="*/ 1627817139 w 149"/>
                  <a:gd name="T9" fmla="*/ 2147483647 h 704"/>
                  <a:gd name="T10" fmla="*/ 2147483647 w 149"/>
                  <a:gd name="T11" fmla="*/ 2147483647 h 704"/>
                  <a:gd name="T12" fmla="*/ 2147483647 w 149"/>
                  <a:gd name="T13" fmla="*/ 2147483647 h 704"/>
                  <a:gd name="T14" fmla="*/ 2147483647 w 149"/>
                  <a:gd name="T15" fmla="*/ 2147483647 h 704"/>
                  <a:gd name="T16" fmla="*/ 2147483647 w 149"/>
                  <a:gd name="T17" fmla="*/ 2147483647 h 704"/>
                  <a:gd name="T18" fmla="*/ 2147483647 w 149"/>
                  <a:gd name="T19" fmla="*/ 2147483647 h 704"/>
                  <a:gd name="T20" fmla="*/ 2147483647 w 149"/>
                  <a:gd name="T21" fmla="*/ 2147483647 h 704"/>
                  <a:gd name="T22" fmla="*/ 2147483647 w 149"/>
                  <a:gd name="T23" fmla="*/ 2147483647 h 704"/>
                  <a:gd name="T24" fmla="*/ 2147483647 w 149"/>
                  <a:gd name="T25" fmla="*/ 2147483647 h 704"/>
                  <a:gd name="T26" fmla="*/ 2147483647 w 149"/>
                  <a:gd name="T27" fmla="*/ 2147483647 h 704"/>
                  <a:gd name="T28" fmla="*/ 2147483647 w 149"/>
                  <a:gd name="T29" fmla="*/ 2147483647 h 704"/>
                  <a:gd name="T30" fmla="*/ 2147483647 w 149"/>
                  <a:gd name="T31" fmla="*/ 2147483647 h 704"/>
                  <a:gd name="T32" fmla="*/ 2147483647 w 149"/>
                  <a:gd name="T33" fmla="*/ 2147483647 h 704"/>
                  <a:gd name="T34" fmla="*/ 1531998906 w 149"/>
                  <a:gd name="T35" fmla="*/ 2147483647 h 704"/>
                  <a:gd name="T36" fmla="*/ 836497915 w 149"/>
                  <a:gd name="T37" fmla="*/ 2147483647 h 704"/>
                  <a:gd name="T38" fmla="*/ 396485913 w 149"/>
                  <a:gd name="T39" fmla="*/ 2147483647 h 704"/>
                  <a:gd name="T40" fmla="*/ 232912024 w 149"/>
                  <a:gd name="T41" fmla="*/ 2147483647 h 704"/>
                  <a:gd name="T42" fmla="*/ 232912024 w 149"/>
                  <a:gd name="T43" fmla="*/ 2147483647 h 704"/>
                  <a:gd name="T44" fmla="*/ 323649048 w 149"/>
                  <a:gd name="T45" fmla="*/ 2147483647 h 704"/>
                  <a:gd name="T46" fmla="*/ 484712560 w 149"/>
                  <a:gd name="T47" fmla="*/ 2147483647 h 704"/>
                  <a:gd name="T48" fmla="*/ 557342023 w 149"/>
                  <a:gd name="T49" fmla="*/ 2147483647 h 704"/>
                  <a:gd name="T50" fmla="*/ 1627817139 w 149"/>
                  <a:gd name="T51" fmla="*/ 2147483647 h 704"/>
                  <a:gd name="T52" fmla="*/ 1531998906 w 149"/>
                  <a:gd name="T53" fmla="*/ 2147483647 h 704"/>
                  <a:gd name="T54" fmla="*/ 1426733379 w 149"/>
                  <a:gd name="T55" fmla="*/ 2147483647 h 704"/>
                  <a:gd name="T56" fmla="*/ 1307160610 w 149"/>
                  <a:gd name="T57" fmla="*/ 2147483647 h 704"/>
                  <a:gd name="T58" fmla="*/ 1393839956 w 149"/>
                  <a:gd name="T59" fmla="*/ 2147483647 h 704"/>
                  <a:gd name="T60" fmla="*/ 1627817139 w 149"/>
                  <a:gd name="T61" fmla="*/ 2147483647 h 704"/>
                  <a:gd name="T62" fmla="*/ 2147483647 w 149"/>
                  <a:gd name="T63" fmla="*/ 2147483647 h 704"/>
                  <a:gd name="T64" fmla="*/ 2147483647 w 149"/>
                  <a:gd name="T65" fmla="*/ 2147483647 h 704"/>
                  <a:gd name="T66" fmla="*/ 2147483647 w 149"/>
                  <a:gd name="T67" fmla="*/ 2147483647 h 704"/>
                  <a:gd name="T68" fmla="*/ 2147483647 w 149"/>
                  <a:gd name="T69" fmla="*/ 2147483647 h 704"/>
                  <a:gd name="T70" fmla="*/ 2147483647 w 149"/>
                  <a:gd name="T71" fmla="*/ 2147483647 h 704"/>
                  <a:gd name="T72" fmla="*/ 2147483647 w 149"/>
                  <a:gd name="T73" fmla="*/ 2147483647 h 704"/>
                  <a:gd name="T74" fmla="*/ 2147483647 w 149"/>
                  <a:gd name="T75" fmla="*/ 2147483647 h 704"/>
                  <a:gd name="T76" fmla="*/ 2147483647 w 149"/>
                  <a:gd name="T77" fmla="*/ 2147483647 h 704"/>
                  <a:gd name="T78" fmla="*/ 2147483647 w 149"/>
                  <a:gd name="T79" fmla="*/ 2147483647 h 704"/>
                  <a:gd name="T80" fmla="*/ 1732395749 w 149"/>
                  <a:gd name="T81" fmla="*/ 2147483647 h 704"/>
                  <a:gd name="T82" fmla="*/ 0 w 149"/>
                  <a:gd name="T83" fmla="*/ 0 h 7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6" name="Freeform 11"/>
            <p:cNvSpPr>
              <a:spLocks/>
            </p:cNvSpPr>
            <p:nvPr userDrawn="1"/>
          </p:nvSpPr>
          <p:spPr bwMode="ltGray">
            <a:xfrm rot="373331" flipH="1">
              <a:off x="22" y="1957"/>
              <a:ext cx="323" cy="649"/>
            </a:xfrm>
            <a:custGeom>
              <a:avLst/>
              <a:gdLst>
                <a:gd name="T0" fmla="*/ 2147483647 w 128"/>
                <a:gd name="T1" fmla="*/ 0 h 217"/>
                <a:gd name="T2" fmla="*/ 2147483647 w 128"/>
                <a:gd name="T3" fmla="*/ 2147483647 h 217"/>
                <a:gd name="T4" fmla="*/ 2147483647 w 128"/>
                <a:gd name="T5" fmla="*/ 2147483647 h 217"/>
                <a:gd name="T6" fmla="*/ 2147483647 w 128"/>
                <a:gd name="T7" fmla="*/ 2147483647 h 217"/>
                <a:gd name="T8" fmla="*/ 2147483647 w 128"/>
                <a:gd name="T9" fmla="*/ 2147483647 h 217"/>
                <a:gd name="T10" fmla="*/ 2147483647 w 128"/>
                <a:gd name="T11" fmla="*/ 2147483647 h 217"/>
                <a:gd name="T12" fmla="*/ 2147483647 w 128"/>
                <a:gd name="T13" fmla="*/ 2147483647 h 217"/>
                <a:gd name="T14" fmla="*/ 2147483647 w 128"/>
                <a:gd name="T15" fmla="*/ 2147483647 h 217"/>
                <a:gd name="T16" fmla="*/ 2147483647 w 128"/>
                <a:gd name="T17" fmla="*/ 2147483647 h 217"/>
                <a:gd name="T18" fmla="*/ 2147483647 w 128"/>
                <a:gd name="T19" fmla="*/ 2147483647 h 217"/>
                <a:gd name="T20" fmla="*/ 2147483647 w 128"/>
                <a:gd name="T21" fmla="*/ 2147483647 h 217"/>
                <a:gd name="T22" fmla="*/ 2147483647 w 128"/>
                <a:gd name="T23" fmla="*/ 2147483647 h 217"/>
                <a:gd name="T24" fmla="*/ 2147483647 w 128"/>
                <a:gd name="T25" fmla="*/ 2147483647 h 217"/>
                <a:gd name="T26" fmla="*/ 2147483647 w 128"/>
                <a:gd name="T27" fmla="*/ 2147483647 h 217"/>
                <a:gd name="T28" fmla="*/ 1424728603 w 128"/>
                <a:gd name="T29" fmla="*/ 2147483647 h 217"/>
                <a:gd name="T30" fmla="*/ 0 w 128"/>
                <a:gd name="T31" fmla="*/ 2147483647 h 217"/>
                <a:gd name="T32" fmla="*/ 859145252 w 128"/>
                <a:gd name="T33" fmla="*/ 2147483647 h 217"/>
                <a:gd name="T34" fmla="*/ 2147483647 w 128"/>
                <a:gd name="T35" fmla="*/ 2147483647 h 217"/>
                <a:gd name="T36" fmla="*/ 2147483647 w 128"/>
                <a:gd name="T37" fmla="*/ 2147483647 h 217"/>
                <a:gd name="T38" fmla="*/ 2147483647 w 128"/>
                <a:gd name="T39" fmla="*/ 2147483647 h 217"/>
                <a:gd name="T40" fmla="*/ 2147483647 w 128"/>
                <a:gd name="T41" fmla="*/ 2147483647 h 217"/>
                <a:gd name="T42" fmla="*/ 2147483647 w 128"/>
                <a:gd name="T43" fmla="*/ 2147483647 h 217"/>
                <a:gd name="T44" fmla="*/ 2147483647 w 128"/>
                <a:gd name="T45" fmla="*/ 2147483647 h 217"/>
                <a:gd name="T46" fmla="*/ 2147483647 w 128"/>
                <a:gd name="T47" fmla="*/ 2147483647 h 217"/>
                <a:gd name="T48" fmla="*/ 2147483647 w 128"/>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 name="Freeform 12"/>
            <p:cNvSpPr>
              <a:spLocks/>
            </p:cNvSpPr>
            <p:nvPr userDrawn="1"/>
          </p:nvSpPr>
          <p:spPr bwMode="ltGray">
            <a:xfrm>
              <a:off x="168" y="1260"/>
              <a:ext cx="1259" cy="1532"/>
            </a:xfrm>
            <a:custGeom>
              <a:avLst/>
              <a:gdLst>
                <a:gd name="T0" fmla="*/ 891 w 1259"/>
                <a:gd name="T1" fmla="*/ 1532 h 1532"/>
                <a:gd name="T2" fmla="*/ 954 w 1259"/>
                <a:gd name="T3" fmla="*/ 1452 h 1532"/>
                <a:gd name="T4" fmla="*/ 1032 w 1259"/>
                <a:gd name="T5" fmla="*/ 1338 h 1532"/>
                <a:gd name="T6" fmla="*/ 1115 w 1259"/>
                <a:gd name="T7" fmla="*/ 1188 h 1532"/>
                <a:gd name="T8" fmla="*/ 1194 w 1259"/>
                <a:gd name="T9" fmla="*/ 1023 h 1532"/>
                <a:gd name="T10" fmla="*/ 1244 w 1259"/>
                <a:gd name="T11" fmla="*/ 841 h 1532"/>
                <a:gd name="T12" fmla="*/ 1259 w 1259"/>
                <a:gd name="T13" fmla="*/ 647 h 1532"/>
                <a:gd name="T14" fmla="*/ 1230 w 1259"/>
                <a:gd name="T15" fmla="*/ 463 h 1532"/>
                <a:gd name="T16" fmla="*/ 1140 w 1259"/>
                <a:gd name="T17" fmla="*/ 294 h 1532"/>
                <a:gd name="T18" fmla="*/ 1043 w 1259"/>
                <a:gd name="T19" fmla="*/ 190 h 1532"/>
                <a:gd name="T20" fmla="*/ 961 w 1259"/>
                <a:gd name="T21" fmla="*/ 109 h 1532"/>
                <a:gd name="T22" fmla="*/ 894 w 1259"/>
                <a:gd name="T23" fmla="*/ 65 h 1532"/>
                <a:gd name="T24" fmla="*/ 786 w 1259"/>
                <a:gd name="T25" fmla="*/ 18 h 1532"/>
                <a:gd name="T26" fmla="*/ 642 w 1259"/>
                <a:gd name="T27" fmla="*/ 0 h 1532"/>
                <a:gd name="T28" fmla="*/ 440 w 1259"/>
                <a:gd name="T29" fmla="*/ 23 h 1532"/>
                <a:gd name="T30" fmla="*/ 366 w 1259"/>
                <a:gd name="T31" fmla="*/ 44 h 1532"/>
                <a:gd name="T32" fmla="*/ 292 w 1259"/>
                <a:gd name="T33" fmla="*/ 58 h 1532"/>
                <a:gd name="T34" fmla="*/ 229 w 1259"/>
                <a:gd name="T35" fmla="*/ 79 h 1532"/>
                <a:gd name="T36" fmla="*/ 178 w 1259"/>
                <a:gd name="T37" fmla="*/ 103 h 1532"/>
                <a:gd name="T38" fmla="*/ 127 w 1259"/>
                <a:gd name="T39" fmla="*/ 127 h 1532"/>
                <a:gd name="T40" fmla="*/ 82 w 1259"/>
                <a:gd name="T41" fmla="*/ 158 h 1532"/>
                <a:gd name="T42" fmla="*/ 41 w 1259"/>
                <a:gd name="T43" fmla="*/ 197 h 1532"/>
                <a:gd name="T44" fmla="*/ 0 w 1259"/>
                <a:gd name="T45" fmla="*/ 243 h 1532"/>
                <a:gd name="T46" fmla="*/ 76 w 1259"/>
                <a:gd name="T47" fmla="*/ 215 h 1532"/>
                <a:gd name="T48" fmla="*/ 144 w 1259"/>
                <a:gd name="T49" fmla="*/ 194 h 1532"/>
                <a:gd name="T50" fmla="*/ 212 w 1259"/>
                <a:gd name="T51" fmla="*/ 179 h 1532"/>
                <a:gd name="T52" fmla="*/ 280 w 1259"/>
                <a:gd name="T53" fmla="*/ 164 h 1532"/>
                <a:gd name="T54" fmla="*/ 336 w 1259"/>
                <a:gd name="T55" fmla="*/ 149 h 1532"/>
                <a:gd name="T56" fmla="*/ 397 w 1259"/>
                <a:gd name="T57" fmla="*/ 149 h 1532"/>
                <a:gd name="T58" fmla="*/ 458 w 1259"/>
                <a:gd name="T59" fmla="*/ 141 h 1532"/>
                <a:gd name="T60" fmla="*/ 511 w 1259"/>
                <a:gd name="T61" fmla="*/ 146 h 1532"/>
                <a:gd name="T62" fmla="*/ 565 w 1259"/>
                <a:gd name="T63" fmla="*/ 152 h 1532"/>
                <a:gd name="T64" fmla="*/ 618 w 1259"/>
                <a:gd name="T65" fmla="*/ 166 h 1532"/>
                <a:gd name="T66" fmla="*/ 669 w 1259"/>
                <a:gd name="T67" fmla="*/ 186 h 1532"/>
                <a:gd name="T68" fmla="*/ 715 w 1259"/>
                <a:gd name="T69" fmla="*/ 205 h 1532"/>
                <a:gd name="T70" fmla="*/ 760 w 1259"/>
                <a:gd name="T71" fmla="*/ 239 h 1532"/>
                <a:gd name="T72" fmla="*/ 811 w 1259"/>
                <a:gd name="T73" fmla="*/ 267 h 1532"/>
                <a:gd name="T74" fmla="*/ 855 w 1259"/>
                <a:gd name="T75" fmla="*/ 307 h 1532"/>
                <a:gd name="T76" fmla="*/ 899 w 1259"/>
                <a:gd name="T77" fmla="*/ 348 h 1532"/>
                <a:gd name="T78" fmla="*/ 971 w 1259"/>
                <a:gd name="T79" fmla="*/ 464 h 1532"/>
                <a:gd name="T80" fmla="*/ 1016 w 1259"/>
                <a:gd name="T81" fmla="*/ 606 h 1532"/>
                <a:gd name="T82" fmla="*/ 1027 w 1259"/>
                <a:gd name="T83" fmla="*/ 774 h 1532"/>
                <a:gd name="T84" fmla="*/ 1022 w 1259"/>
                <a:gd name="T85" fmla="*/ 939 h 1532"/>
                <a:gd name="T86" fmla="*/ 1002 w 1259"/>
                <a:gd name="T87" fmla="*/ 1117 h 1532"/>
                <a:gd name="T88" fmla="*/ 966 w 1259"/>
                <a:gd name="T89" fmla="*/ 1279 h 1532"/>
                <a:gd name="T90" fmla="*/ 933 w 1259"/>
                <a:gd name="T91" fmla="*/ 1421 h 1532"/>
                <a:gd name="T92" fmla="*/ 891 w 1259"/>
                <a:gd name="T93" fmla="*/ 1532 h 15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59" h="1532">
                  <a:moveTo>
                    <a:pt x="891" y="1532"/>
                  </a:moveTo>
                  <a:lnTo>
                    <a:pt x="954" y="1452"/>
                  </a:lnTo>
                  <a:lnTo>
                    <a:pt x="1032" y="1338"/>
                  </a:lnTo>
                  <a:lnTo>
                    <a:pt x="1115" y="1188"/>
                  </a:lnTo>
                  <a:lnTo>
                    <a:pt x="1194" y="1023"/>
                  </a:lnTo>
                  <a:lnTo>
                    <a:pt x="1244" y="841"/>
                  </a:lnTo>
                  <a:lnTo>
                    <a:pt x="1259" y="647"/>
                  </a:lnTo>
                  <a:lnTo>
                    <a:pt x="1230" y="463"/>
                  </a:lnTo>
                  <a:lnTo>
                    <a:pt x="1140" y="294"/>
                  </a:lnTo>
                  <a:lnTo>
                    <a:pt x="1043" y="190"/>
                  </a:lnTo>
                  <a:lnTo>
                    <a:pt x="961" y="109"/>
                  </a:lnTo>
                  <a:lnTo>
                    <a:pt x="894" y="65"/>
                  </a:lnTo>
                  <a:lnTo>
                    <a:pt x="786" y="18"/>
                  </a:lnTo>
                  <a:lnTo>
                    <a:pt x="642" y="0"/>
                  </a:lnTo>
                  <a:lnTo>
                    <a:pt x="440" y="23"/>
                  </a:lnTo>
                  <a:lnTo>
                    <a:pt x="366" y="44"/>
                  </a:lnTo>
                  <a:lnTo>
                    <a:pt x="292" y="58"/>
                  </a:lnTo>
                  <a:lnTo>
                    <a:pt x="229" y="79"/>
                  </a:lnTo>
                  <a:lnTo>
                    <a:pt x="178" y="103"/>
                  </a:lnTo>
                  <a:lnTo>
                    <a:pt x="127" y="127"/>
                  </a:lnTo>
                  <a:lnTo>
                    <a:pt x="82" y="158"/>
                  </a:lnTo>
                  <a:lnTo>
                    <a:pt x="41" y="197"/>
                  </a:lnTo>
                  <a:lnTo>
                    <a:pt x="0" y="243"/>
                  </a:lnTo>
                  <a:lnTo>
                    <a:pt x="76" y="215"/>
                  </a:lnTo>
                  <a:lnTo>
                    <a:pt x="144" y="194"/>
                  </a:lnTo>
                  <a:lnTo>
                    <a:pt x="212" y="179"/>
                  </a:lnTo>
                  <a:lnTo>
                    <a:pt x="280" y="164"/>
                  </a:lnTo>
                  <a:lnTo>
                    <a:pt x="336" y="149"/>
                  </a:lnTo>
                  <a:lnTo>
                    <a:pt x="397" y="149"/>
                  </a:lnTo>
                  <a:lnTo>
                    <a:pt x="458" y="141"/>
                  </a:lnTo>
                  <a:lnTo>
                    <a:pt x="511" y="146"/>
                  </a:lnTo>
                  <a:lnTo>
                    <a:pt x="565" y="152"/>
                  </a:lnTo>
                  <a:lnTo>
                    <a:pt x="618" y="166"/>
                  </a:lnTo>
                  <a:lnTo>
                    <a:pt x="669" y="186"/>
                  </a:lnTo>
                  <a:lnTo>
                    <a:pt x="715" y="205"/>
                  </a:lnTo>
                  <a:lnTo>
                    <a:pt x="760" y="239"/>
                  </a:lnTo>
                  <a:lnTo>
                    <a:pt x="811" y="267"/>
                  </a:lnTo>
                  <a:lnTo>
                    <a:pt x="855" y="307"/>
                  </a:lnTo>
                  <a:lnTo>
                    <a:pt x="899" y="348"/>
                  </a:lnTo>
                  <a:lnTo>
                    <a:pt x="971" y="464"/>
                  </a:lnTo>
                  <a:lnTo>
                    <a:pt x="1016" y="606"/>
                  </a:lnTo>
                  <a:lnTo>
                    <a:pt x="1027" y="774"/>
                  </a:lnTo>
                  <a:lnTo>
                    <a:pt x="1022" y="939"/>
                  </a:lnTo>
                  <a:lnTo>
                    <a:pt x="1002" y="1117"/>
                  </a:lnTo>
                  <a:lnTo>
                    <a:pt x="966" y="1279"/>
                  </a:lnTo>
                  <a:lnTo>
                    <a:pt x="933" y="1421"/>
                  </a:lnTo>
                  <a:lnTo>
                    <a:pt x="891" y="1532"/>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8" name="Freeform 13"/>
            <p:cNvSpPr>
              <a:spLocks/>
            </p:cNvSpPr>
            <p:nvPr userDrawn="1"/>
          </p:nvSpPr>
          <p:spPr bwMode="ltGray">
            <a:xfrm>
              <a:off x="0" y="2610"/>
              <a:ext cx="801" cy="459"/>
            </a:xfrm>
            <a:custGeom>
              <a:avLst/>
              <a:gdLst>
                <a:gd name="T0" fmla="*/ 0 w 801"/>
                <a:gd name="T1" fmla="*/ 0 h 459"/>
                <a:gd name="T2" fmla="*/ 37 w 801"/>
                <a:gd name="T3" fmla="*/ 69 h 459"/>
                <a:gd name="T4" fmla="*/ 68 w 801"/>
                <a:gd name="T5" fmla="*/ 132 h 459"/>
                <a:gd name="T6" fmla="*/ 110 w 801"/>
                <a:gd name="T7" fmla="*/ 188 h 459"/>
                <a:gd name="T8" fmla="*/ 149 w 801"/>
                <a:gd name="T9" fmla="*/ 229 h 459"/>
                <a:gd name="T10" fmla="*/ 192 w 801"/>
                <a:gd name="T11" fmla="*/ 278 h 459"/>
                <a:gd name="T12" fmla="*/ 250 w 801"/>
                <a:gd name="T13" fmla="*/ 314 h 459"/>
                <a:gd name="T14" fmla="*/ 308 w 801"/>
                <a:gd name="T15" fmla="*/ 336 h 459"/>
                <a:gd name="T16" fmla="*/ 365 w 801"/>
                <a:gd name="T17" fmla="*/ 365 h 459"/>
                <a:gd name="T18" fmla="*/ 430 w 801"/>
                <a:gd name="T19" fmla="*/ 381 h 459"/>
                <a:gd name="T20" fmla="*/ 501 w 801"/>
                <a:gd name="T21" fmla="*/ 390 h 459"/>
                <a:gd name="T22" fmla="*/ 573 w 801"/>
                <a:gd name="T23" fmla="*/ 392 h 459"/>
                <a:gd name="T24" fmla="*/ 646 w 801"/>
                <a:gd name="T25" fmla="*/ 381 h 459"/>
                <a:gd name="T26" fmla="*/ 726 w 801"/>
                <a:gd name="T27" fmla="*/ 362 h 459"/>
                <a:gd name="T28" fmla="*/ 801 w 801"/>
                <a:gd name="T29" fmla="*/ 335 h 459"/>
                <a:gd name="T30" fmla="*/ 731 w 801"/>
                <a:gd name="T31" fmla="*/ 377 h 459"/>
                <a:gd name="T32" fmla="*/ 662 w 801"/>
                <a:gd name="T33" fmla="*/ 404 h 459"/>
                <a:gd name="T34" fmla="*/ 594 w 801"/>
                <a:gd name="T35" fmla="*/ 432 h 459"/>
                <a:gd name="T36" fmla="*/ 532 w 801"/>
                <a:gd name="T37" fmla="*/ 445 h 459"/>
                <a:gd name="T38" fmla="*/ 471 w 801"/>
                <a:gd name="T39" fmla="*/ 459 h 459"/>
                <a:gd name="T40" fmla="*/ 411 w 801"/>
                <a:gd name="T41" fmla="*/ 458 h 459"/>
                <a:gd name="T42" fmla="*/ 350 w 801"/>
                <a:gd name="T43" fmla="*/ 458 h 459"/>
                <a:gd name="T44" fmla="*/ 291 w 801"/>
                <a:gd name="T45" fmla="*/ 450 h 459"/>
                <a:gd name="T46" fmla="*/ 244 w 801"/>
                <a:gd name="T47" fmla="*/ 436 h 459"/>
                <a:gd name="T48" fmla="*/ 192 w 801"/>
                <a:gd name="T49" fmla="*/ 415 h 459"/>
                <a:gd name="T50" fmla="*/ 145 w 801"/>
                <a:gd name="T51" fmla="*/ 394 h 459"/>
                <a:gd name="T52" fmla="*/ 100 w 801"/>
                <a:gd name="T53" fmla="*/ 373 h 459"/>
                <a:gd name="T54" fmla="*/ 60 w 801"/>
                <a:gd name="T55" fmla="*/ 347 h 459"/>
                <a:gd name="T56" fmla="*/ 0 w 801"/>
                <a:gd name="T57" fmla="*/ 294 h 459"/>
                <a:gd name="T58" fmla="*/ 0 w 801"/>
                <a:gd name="T59" fmla="*/ 0 h 45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01" h="459">
                  <a:moveTo>
                    <a:pt x="0" y="0"/>
                  </a:moveTo>
                  <a:lnTo>
                    <a:pt x="37" y="69"/>
                  </a:lnTo>
                  <a:lnTo>
                    <a:pt x="68" y="132"/>
                  </a:lnTo>
                  <a:lnTo>
                    <a:pt x="110" y="188"/>
                  </a:lnTo>
                  <a:lnTo>
                    <a:pt x="149" y="229"/>
                  </a:lnTo>
                  <a:lnTo>
                    <a:pt x="192" y="278"/>
                  </a:lnTo>
                  <a:lnTo>
                    <a:pt x="250" y="314"/>
                  </a:lnTo>
                  <a:lnTo>
                    <a:pt x="308" y="336"/>
                  </a:lnTo>
                  <a:lnTo>
                    <a:pt x="365" y="365"/>
                  </a:lnTo>
                  <a:lnTo>
                    <a:pt x="430" y="381"/>
                  </a:lnTo>
                  <a:lnTo>
                    <a:pt x="501" y="390"/>
                  </a:lnTo>
                  <a:lnTo>
                    <a:pt x="573" y="392"/>
                  </a:lnTo>
                  <a:lnTo>
                    <a:pt x="646" y="381"/>
                  </a:lnTo>
                  <a:lnTo>
                    <a:pt x="726" y="362"/>
                  </a:lnTo>
                  <a:lnTo>
                    <a:pt x="801" y="335"/>
                  </a:lnTo>
                  <a:lnTo>
                    <a:pt x="731" y="377"/>
                  </a:lnTo>
                  <a:lnTo>
                    <a:pt x="662" y="404"/>
                  </a:lnTo>
                  <a:lnTo>
                    <a:pt x="594" y="432"/>
                  </a:lnTo>
                  <a:lnTo>
                    <a:pt x="532" y="445"/>
                  </a:lnTo>
                  <a:lnTo>
                    <a:pt x="471" y="459"/>
                  </a:lnTo>
                  <a:lnTo>
                    <a:pt x="411" y="458"/>
                  </a:lnTo>
                  <a:lnTo>
                    <a:pt x="350" y="458"/>
                  </a:lnTo>
                  <a:lnTo>
                    <a:pt x="291" y="450"/>
                  </a:lnTo>
                  <a:lnTo>
                    <a:pt x="244" y="436"/>
                  </a:lnTo>
                  <a:lnTo>
                    <a:pt x="192" y="415"/>
                  </a:lnTo>
                  <a:lnTo>
                    <a:pt x="145" y="394"/>
                  </a:lnTo>
                  <a:lnTo>
                    <a:pt x="100" y="373"/>
                  </a:lnTo>
                  <a:lnTo>
                    <a:pt x="60" y="347"/>
                  </a:lnTo>
                  <a:lnTo>
                    <a:pt x="0" y="294"/>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9" name="Freeform 14"/>
            <p:cNvSpPr>
              <a:spLocks/>
            </p:cNvSpPr>
            <p:nvPr userDrawn="1"/>
          </p:nvSpPr>
          <p:spPr bwMode="ltGray">
            <a:xfrm rot="373331" flipH="1">
              <a:off x="898" y="2855"/>
              <a:ext cx="354" cy="464"/>
            </a:xfrm>
            <a:custGeom>
              <a:avLst/>
              <a:gdLst>
                <a:gd name="T0" fmla="*/ 2147483647 w 117"/>
                <a:gd name="T1" fmla="*/ 0 h 132"/>
                <a:gd name="T2" fmla="*/ 0 w 117"/>
                <a:gd name="T3" fmla="*/ 2147483647 h 132"/>
                <a:gd name="T4" fmla="*/ 2147483647 w 117"/>
                <a:gd name="T5" fmla="*/ 2147483647 h 132"/>
                <a:gd name="T6" fmla="*/ 2147483647 w 117"/>
                <a:gd name="T7" fmla="*/ 2147483647 h 132"/>
                <a:gd name="T8" fmla="*/ 2147483647 w 117"/>
                <a:gd name="T9" fmla="*/ 2147483647 h 132"/>
                <a:gd name="T10" fmla="*/ 2147483647 w 117"/>
                <a:gd name="T11" fmla="*/ 2147483647 h 132"/>
                <a:gd name="T12" fmla="*/ 2147483647 w 117"/>
                <a:gd name="T13" fmla="*/ 2147483647 h 132"/>
                <a:gd name="T14" fmla="*/ 2147483647 w 117"/>
                <a:gd name="T15" fmla="*/ 2147483647 h 132"/>
                <a:gd name="T16" fmla="*/ 2147483647 w 117"/>
                <a:gd name="T17" fmla="*/ 2147483647 h 132"/>
                <a:gd name="T18" fmla="*/ 2147483647 w 117"/>
                <a:gd name="T19" fmla="*/ 2147483647 h 132"/>
                <a:gd name="T20" fmla="*/ 2147483647 w 117"/>
                <a:gd name="T21" fmla="*/ 2147483647 h 132"/>
                <a:gd name="T22" fmla="*/ 2147483647 w 117"/>
                <a:gd name="T23" fmla="*/ 2147483647 h 132"/>
                <a:gd name="T24" fmla="*/ 2147483647 w 117"/>
                <a:gd name="T25" fmla="*/ 2147483647 h 132"/>
                <a:gd name="T26" fmla="*/ 2147483647 w 117"/>
                <a:gd name="T27" fmla="*/ 2147483647 h 132"/>
                <a:gd name="T28" fmla="*/ 2147483647 w 117"/>
                <a:gd name="T29" fmla="*/ 2147483647 h 132"/>
                <a:gd name="T30" fmla="*/ 2147483647 w 117"/>
                <a:gd name="T31" fmla="*/ 2147483647 h 132"/>
                <a:gd name="T32" fmla="*/ 2147483647 w 117"/>
                <a:gd name="T33" fmla="*/ 2147483647 h 132"/>
                <a:gd name="T34" fmla="*/ 2147483647 w 117"/>
                <a:gd name="T35" fmla="*/ 2147483647 h 132"/>
                <a:gd name="T36" fmla="*/ 2147483647 w 117"/>
                <a:gd name="T37" fmla="*/ 2147483647 h 132"/>
                <a:gd name="T38" fmla="*/ 2147483647 w 117"/>
                <a:gd name="T39" fmla="*/ 2147483647 h 132"/>
                <a:gd name="T40" fmla="*/ 2147483647 w 117"/>
                <a:gd name="T41" fmla="*/ 2147483647 h 132"/>
                <a:gd name="T42" fmla="*/ 2147483647 w 117"/>
                <a:gd name="T43" fmla="*/ 2147483647 h 132"/>
                <a:gd name="T44" fmla="*/ 2147483647 w 117"/>
                <a:gd name="T45" fmla="*/ 2147483647 h 132"/>
                <a:gd name="T46" fmla="*/ 2147483647 w 117"/>
                <a:gd name="T47" fmla="*/ 2147483647 h 132"/>
                <a:gd name="T48" fmla="*/ 2147483647 w 117"/>
                <a:gd name="T49" fmla="*/ 2147483647 h 132"/>
                <a:gd name="T50" fmla="*/ 2147483647 w 117"/>
                <a:gd name="T51" fmla="*/ 2147483647 h 132"/>
                <a:gd name="T52" fmla="*/ 2147483647 w 117"/>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 name="Freeform 15"/>
            <p:cNvSpPr>
              <a:spLocks/>
            </p:cNvSpPr>
            <p:nvPr userDrawn="1"/>
          </p:nvSpPr>
          <p:spPr bwMode="ltGray">
            <a:xfrm rot="373331" flipH="1">
              <a:off x="799" y="2979"/>
              <a:ext cx="87" cy="274"/>
            </a:xfrm>
            <a:custGeom>
              <a:avLst/>
              <a:gdLst>
                <a:gd name="T0" fmla="*/ 2147483647 w 29"/>
                <a:gd name="T1" fmla="*/ 0 h 77"/>
                <a:gd name="T2" fmla="*/ 2147483647 w 29"/>
                <a:gd name="T3" fmla="*/ 0 h 77"/>
                <a:gd name="T4" fmla="*/ 2147483647 w 29"/>
                <a:gd name="T5" fmla="*/ 2147483647 h 77"/>
                <a:gd name="T6" fmla="*/ 2147483647 w 29"/>
                <a:gd name="T7" fmla="*/ 2147483647 h 77"/>
                <a:gd name="T8" fmla="*/ 2147483647 w 29"/>
                <a:gd name="T9" fmla="*/ 2147483647 h 77"/>
                <a:gd name="T10" fmla="*/ 2147483647 w 29"/>
                <a:gd name="T11" fmla="*/ 2147483647 h 77"/>
                <a:gd name="T12" fmla="*/ 0 w 29"/>
                <a:gd name="T13" fmla="*/ 2147483647 h 77"/>
                <a:gd name="T14" fmla="*/ 2147483647 w 29"/>
                <a:gd name="T15" fmla="*/ 2147483647 h 77"/>
                <a:gd name="T16" fmla="*/ 2147483647 w 29"/>
                <a:gd name="T17" fmla="*/ 2147483647 h 77"/>
                <a:gd name="T18" fmla="*/ 2147483647 w 29"/>
                <a:gd name="T19" fmla="*/ 2147483647 h 77"/>
                <a:gd name="T20" fmla="*/ 2147483647 w 29"/>
                <a:gd name="T21" fmla="*/ 2147483647 h 77"/>
                <a:gd name="T22" fmla="*/ 2147483647 w 29"/>
                <a:gd name="T23" fmla="*/ 2147483647 h 77"/>
                <a:gd name="T24" fmla="*/ 2147483647 w 29"/>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 name="Freeform 16"/>
            <p:cNvSpPr>
              <a:spLocks/>
            </p:cNvSpPr>
            <p:nvPr userDrawn="1"/>
          </p:nvSpPr>
          <p:spPr bwMode="ltGray">
            <a:xfrm>
              <a:off x="1190" y="3273"/>
              <a:ext cx="1108" cy="1047"/>
            </a:xfrm>
            <a:custGeom>
              <a:avLst/>
              <a:gdLst>
                <a:gd name="T0" fmla="*/ 784 w 1108"/>
                <a:gd name="T1" fmla="*/ 1047 h 1047"/>
                <a:gd name="T2" fmla="*/ 692 w 1108"/>
                <a:gd name="T3" fmla="*/ 1011 h 1047"/>
                <a:gd name="T4" fmla="*/ 607 w 1108"/>
                <a:gd name="T5" fmla="*/ 945 h 1047"/>
                <a:gd name="T6" fmla="*/ 517 w 1108"/>
                <a:gd name="T7" fmla="*/ 861 h 1047"/>
                <a:gd name="T8" fmla="*/ 432 w 1108"/>
                <a:gd name="T9" fmla="*/ 776 h 1047"/>
                <a:gd name="T10" fmla="*/ 350 w 1108"/>
                <a:gd name="T11" fmla="*/ 677 h 1047"/>
                <a:gd name="T12" fmla="*/ 266 w 1108"/>
                <a:gd name="T13" fmla="*/ 563 h 1047"/>
                <a:gd name="T14" fmla="*/ 188 w 1108"/>
                <a:gd name="T15" fmla="*/ 447 h 1047"/>
                <a:gd name="T16" fmla="*/ 122 w 1108"/>
                <a:gd name="T17" fmla="*/ 325 h 1047"/>
                <a:gd name="T18" fmla="*/ 65 w 1108"/>
                <a:gd name="T19" fmla="*/ 211 h 1047"/>
                <a:gd name="T20" fmla="*/ 21 w 1108"/>
                <a:gd name="T21" fmla="*/ 101 h 1047"/>
                <a:gd name="T22" fmla="*/ 0 w 1108"/>
                <a:gd name="T23" fmla="*/ 0 h 1047"/>
                <a:gd name="T24" fmla="*/ 109 w 1108"/>
                <a:gd name="T25" fmla="*/ 217 h 1047"/>
                <a:gd name="T26" fmla="*/ 209 w 1108"/>
                <a:gd name="T27" fmla="*/ 378 h 1047"/>
                <a:gd name="T28" fmla="*/ 294 w 1108"/>
                <a:gd name="T29" fmla="*/ 500 h 1047"/>
                <a:gd name="T30" fmla="*/ 373 w 1108"/>
                <a:gd name="T31" fmla="*/ 590 h 1047"/>
                <a:gd name="T32" fmla="*/ 441 w 1108"/>
                <a:gd name="T33" fmla="*/ 661 h 1047"/>
                <a:gd name="T34" fmla="*/ 506 w 1108"/>
                <a:gd name="T35" fmla="*/ 713 h 1047"/>
                <a:gd name="T36" fmla="*/ 564 w 1108"/>
                <a:gd name="T37" fmla="*/ 754 h 1047"/>
                <a:gd name="T38" fmla="*/ 620 w 1108"/>
                <a:gd name="T39" fmla="*/ 801 h 1047"/>
                <a:gd name="T40" fmla="*/ 754 w 1108"/>
                <a:gd name="T41" fmla="*/ 899 h 1047"/>
                <a:gd name="T42" fmla="*/ 925 w 1108"/>
                <a:gd name="T43" fmla="*/ 977 h 1047"/>
                <a:gd name="T44" fmla="*/ 1108 w 1108"/>
                <a:gd name="T45" fmla="*/ 1047 h 1047"/>
                <a:gd name="T46" fmla="*/ 784 w 1108"/>
                <a:gd name="T47" fmla="*/ 1047 h 10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08" h="1047">
                  <a:moveTo>
                    <a:pt x="784" y="1047"/>
                  </a:moveTo>
                  <a:lnTo>
                    <a:pt x="692" y="1011"/>
                  </a:lnTo>
                  <a:lnTo>
                    <a:pt x="607" y="945"/>
                  </a:lnTo>
                  <a:lnTo>
                    <a:pt x="517" y="861"/>
                  </a:lnTo>
                  <a:lnTo>
                    <a:pt x="432" y="776"/>
                  </a:lnTo>
                  <a:lnTo>
                    <a:pt x="350" y="677"/>
                  </a:lnTo>
                  <a:lnTo>
                    <a:pt x="266" y="563"/>
                  </a:lnTo>
                  <a:lnTo>
                    <a:pt x="188" y="447"/>
                  </a:lnTo>
                  <a:lnTo>
                    <a:pt x="122" y="325"/>
                  </a:lnTo>
                  <a:lnTo>
                    <a:pt x="65" y="211"/>
                  </a:lnTo>
                  <a:lnTo>
                    <a:pt x="21" y="101"/>
                  </a:lnTo>
                  <a:lnTo>
                    <a:pt x="0" y="0"/>
                  </a:lnTo>
                  <a:lnTo>
                    <a:pt x="109" y="217"/>
                  </a:lnTo>
                  <a:lnTo>
                    <a:pt x="209" y="378"/>
                  </a:lnTo>
                  <a:lnTo>
                    <a:pt x="294" y="500"/>
                  </a:lnTo>
                  <a:lnTo>
                    <a:pt x="373" y="590"/>
                  </a:lnTo>
                  <a:lnTo>
                    <a:pt x="441" y="661"/>
                  </a:lnTo>
                  <a:lnTo>
                    <a:pt x="506" y="713"/>
                  </a:lnTo>
                  <a:lnTo>
                    <a:pt x="564" y="754"/>
                  </a:lnTo>
                  <a:lnTo>
                    <a:pt x="620" y="801"/>
                  </a:lnTo>
                  <a:lnTo>
                    <a:pt x="754" y="899"/>
                  </a:lnTo>
                  <a:lnTo>
                    <a:pt x="925" y="977"/>
                  </a:lnTo>
                  <a:lnTo>
                    <a:pt x="1108" y="1047"/>
                  </a:lnTo>
                  <a:lnTo>
                    <a:pt x="784" y="104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nvGrpSpPr>
            <p:cNvPr id="12" name="Group 17"/>
            <p:cNvGrpSpPr>
              <a:grpSpLocks/>
            </p:cNvGrpSpPr>
            <p:nvPr userDrawn="1"/>
          </p:nvGrpSpPr>
          <p:grpSpPr bwMode="auto">
            <a:xfrm rot="3220060">
              <a:off x="2631" y="754"/>
              <a:ext cx="569" cy="637"/>
              <a:chOff x="1727" y="866"/>
              <a:chExt cx="129" cy="157"/>
            </a:xfrm>
          </p:grpSpPr>
          <p:sp>
            <p:nvSpPr>
              <p:cNvPr id="36" name="Freeform 18"/>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 name="Freeform 19"/>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8" name="Freeform 20"/>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grpSp>
          <p:nvGrpSpPr>
            <p:cNvPr id="13" name="Group 21"/>
            <p:cNvGrpSpPr>
              <a:grpSpLocks/>
            </p:cNvGrpSpPr>
            <p:nvPr userDrawn="1"/>
          </p:nvGrpSpPr>
          <p:grpSpPr bwMode="auto">
            <a:xfrm rot="-6691250">
              <a:off x="3637" y="132"/>
              <a:ext cx="356" cy="607"/>
              <a:chOff x="1727" y="866"/>
              <a:chExt cx="129" cy="157"/>
            </a:xfrm>
          </p:grpSpPr>
          <p:sp>
            <p:nvSpPr>
              <p:cNvPr id="33" name="Freeform 22"/>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4" name="Freeform 23"/>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5" name="Freeform 24"/>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grpSp>
          <p:nvGrpSpPr>
            <p:cNvPr id="14" name="Group 25"/>
            <p:cNvGrpSpPr>
              <a:grpSpLocks/>
            </p:cNvGrpSpPr>
            <p:nvPr userDrawn="1"/>
          </p:nvGrpSpPr>
          <p:grpSpPr bwMode="auto">
            <a:xfrm rot="8524840">
              <a:off x="668" y="3321"/>
              <a:ext cx="501" cy="502"/>
              <a:chOff x="1727" y="866"/>
              <a:chExt cx="129" cy="157"/>
            </a:xfrm>
          </p:grpSpPr>
          <p:sp>
            <p:nvSpPr>
              <p:cNvPr id="30" name="Freeform 26"/>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1" name="Freeform 27"/>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2" name="Freeform 28"/>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grpSp>
          <p:nvGrpSpPr>
            <p:cNvPr id="15" name="Group 29"/>
            <p:cNvGrpSpPr>
              <a:grpSpLocks/>
            </p:cNvGrpSpPr>
            <p:nvPr userDrawn="1"/>
          </p:nvGrpSpPr>
          <p:grpSpPr bwMode="auto">
            <a:xfrm rot="4106450" flipH="1">
              <a:off x="393" y="262"/>
              <a:ext cx="709" cy="892"/>
              <a:chOff x="1727" y="866"/>
              <a:chExt cx="129" cy="157"/>
            </a:xfrm>
          </p:grpSpPr>
          <p:sp>
            <p:nvSpPr>
              <p:cNvPr id="27" name="Freeform 30"/>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8" name="Freeform 31"/>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9" name="Freeform 32"/>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grpSp>
          <p:nvGrpSpPr>
            <p:cNvPr id="16" name="Group 33"/>
            <p:cNvGrpSpPr>
              <a:grpSpLocks/>
            </p:cNvGrpSpPr>
            <p:nvPr userDrawn="1"/>
          </p:nvGrpSpPr>
          <p:grpSpPr bwMode="auto">
            <a:xfrm rot="10015322" flipH="1">
              <a:off x="4625" y="2382"/>
              <a:ext cx="709" cy="892"/>
              <a:chOff x="1727" y="866"/>
              <a:chExt cx="129" cy="157"/>
            </a:xfrm>
          </p:grpSpPr>
          <p:sp>
            <p:nvSpPr>
              <p:cNvPr id="24" name="Freeform 34"/>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5" name="Freeform 35"/>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6" name="Freeform 36"/>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17" name="Freeform 37"/>
            <p:cNvSpPr>
              <a:spLocks/>
            </p:cNvSpPr>
            <p:nvPr userDrawn="1"/>
          </p:nvSpPr>
          <p:spPr bwMode="ltGray">
            <a:xfrm>
              <a:off x="1217" y="2"/>
              <a:ext cx="862" cy="886"/>
            </a:xfrm>
            <a:custGeom>
              <a:avLst/>
              <a:gdLst>
                <a:gd name="T0" fmla="*/ 0 w 862"/>
                <a:gd name="T1" fmla="*/ 0 h 886"/>
                <a:gd name="T2" fmla="*/ 6 w 862"/>
                <a:gd name="T3" fmla="*/ 107 h 886"/>
                <a:gd name="T4" fmla="*/ 37 w 862"/>
                <a:gd name="T5" fmla="*/ 262 h 886"/>
                <a:gd name="T6" fmla="*/ 83 w 862"/>
                <a:gd name="T7" fmla="*/ 410 h 886"/>
                <a:gd name="T8" fmla="*/ 149 w 862"/>
                <a:gd name="T9" fmla="*/ 546 h 886"/>
                <a:gd name="T10" fmla="*/ 237 w 862"/>
                <a:gd name="T11" fmla="*/ 666 h 886"/>
                <a:gd name="T12" fmla="*/ 338 w 862"/>
                <a:gd name="T13" fmla="*/ 764 h 886"/>
                <a:gd name="T14" fmla="*/ 450 w 862"/>
                <a:gd name="T15" fmla="*/ 838 h 886"/>
                <a:gd name="T16" fmla="*/ 579 w 862"/>
                <a:gd name="T17" fmla="*/ 879 h 886"/>
                <a:gd name="T18" fmla="*/ 714 w 862"/>
                <a:gd name="T19" fmla="*/ 886 h 886"/>
                <a:gd name="T20" fmla="*/ 862 w 862"/>
                <a:gd name="T21" fmla="*/ 851 h 886"/>
                <a:gd name="T22" fmla="*/ 784 w 862"/>
                <a:gd name="T23" fmla="*/ 856 h 886"/>
                <a:gd name="T24" fmla="*/ 700 w 862"/>
                <a:gd name="T25" fmla="*/ 835 h 886"/>
                <a:gd name="T26" fmla="*/ 621 w 862"/>
                <a:gd name="T27" fmla="*/ 794 h 886"/>
                <a:gd name="T28" fmla="*/ 542 w 862"/>
                <a:gd name="T29" fmla="*/ 728 h 886"/>
                <a:gd name="T30" fmla="*/ 466 w 862"/>
                <a:gd name="T31" fmla="*/ 649 h 886"/>
                <a:gd name="T32" fmla="*/ 397 w 862"/>
                <a:gd name="T33" fmla="*/ 557 h 886"/>
                <a:gd name="T34" fmla="*/ 334 w 862"/>
                <a:gd name="T35" fmla="*/ 454 h 886"/>
                <a:gd name="T36" fmla="*/ 279 w 862"/>
                <a:gd name="T37" fmla="*/ 339 h 886"/>
                <a:gd name="T38" fmla="*/ 238 w 862"/>
                <a:gd name="T39" fmla="*/ 225 h 886"/>
                <a:gd name="T40" fmla="*/ 205 w 862"/>
                <a:gd name="T41" fmla="*/ 105 h 886"/>
                <a:gd name="T42" fmla="*/ 184 w 862"/>
                <a:gd name="T43" fmla="*/ 3 h 8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62" h="886">
                  <a:moveTo>
                    <a:pt x="0" y="0"/>
                  </a:moveTo>
                  <a:lnTo>
                    <a:pt x="6" y="107"/>
                  </a:lnTo>
                  <a:lnTo>
                    <a:pt x="37" y="262"/>
                  </a:lnTo>
                  <a:lnTo>
                    <a:pt x="83" y="410"/>
                  </a:lnTo>
                  <a:lnTo>
                    <a:pt x="149" y="546"/>
                  </a:lnTo>
                  <a:lnTo>
                    <a:pt x="237" y="666"/>
                  </a:lnTo>
                  <a:lnTo>
                    <a:pt x="338" y="764"/>
                  </a:lnTo>
                  <a:lnTo>
                    <a:pt x="450" y="838"/>
                  </a:lnTo>
                  <a:lnTo>
                    <a:pt x="579" y="879"/>
                  </a:lnTo>
                  <a:lnTo>
                    <a:pt x="714" y="886"/>
                  </a:lnTo>
                  <a:lnTo>
                    <a:pt x="862" y="851"/>
                  </a:lnTo>
                  <a:lnTo>
                    <a:pt x="784" y="856"/>
                  </a:lnTo>
                  <a:lnTo>
                    <a:pt x="700" y="835"/>
                  </a:lnTo>
                  <a:lnTo>
                    <a:pt x="621" y="794"/>
                  </a:lnTo>
                  <a:lnTo>
                    <a:pt x="542" y="728"/>
                  </a:lnTo>
                  <a:lnTo>
                    <a:pt x="466" y="649"/>
                  </a:lnTo>
                  <a:lnTo>
                    <a:pt x="397" y="557"/>
                  </a:lnTo>
                  <a:lnTo>
                    <a:pt x="334" y="454"/>
                  </a:lnTo>
                  <a:lnTo>
                    <a:pt x="279" y="339"/>
                  </a:lnTo>
                  <a:lnTo>
                    <a:pt x="238" y="225"/>
                  </a:lnTo>
                  <a:lnTo>
                    <a:pt x="205" y="105"/>
                  </a:lnTo>
                  <a:lnTo>
                    <a:pt x="184" y="3"/>
                  </a:ln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8" name="Freeform 38"/>
            <p:cNvSpPr>
              <a:spLocks/>
            </p:cNvSpPr>
            <p:nvPr userDrawn="1"/>
          </p:nvSpPr>
          <p:spPr bwMode="ltGray">
            <a:xfrm rot="9832527" flipV="1">
              <a:off x="2158" y="102"/>
              <a:ext cx="681" cy="593"/>
            </a:xfrm>
            <a:custGeom>
              <a:avLst/>
              <a:gdLst>
                <a:gd name="T0" fmla="*/ 0 w 257"/>
                <a:gd name="T1" fmla="*/ 0 h 237"/>
                <a:gd name="T2" fmla="*/ 0 w 257"/>
                <a:gd name="T3" fmla="*/ 2147483647 h 237"/>
                <a:gd name="T4" fmla="*/ 2147483647 w 257"/>
                <a:gd name="T5" fmla="*/ 2147483647 h 237"/>
                <a:gd name="T6" fmla="*/ 2147483647 w 257"/>
                <a:gd name="T7" fmla="*/ 2147483647 h 237"/>
                <a:gd name="T8" fmla="*/ 2147483647 w 257"/>
                <a:gd name="T9" fmla="*/ 2147483647 h 237"/>
                <a:gd name="T10" fmla="*/ 2147483647 w 257"/>
                <a:gd name="T11" fmla="*/ 2147483647 h 237"/>
                <a:gd name="T12" fmla="*/ 2147483647 w 257"/>
                <a:gd name="T13" fmla="*/ 2147483647 h 237"/>
                <a:gd name="T14" fmla="*/ 2147483647 w 257"/>
                <a:gd name="T15" fmla="*/ 2147483647 h 237"/>
                <a:gd name="T16" fmla="*/ 2147483647 w 257"/>
                <a:gd name="T17" fmla="*/ 2147483647 h 237"/>
                <a:gd name="T18" fmla="*/ 2147483647 w 257"/>
                <a:gd name="T19" fmla="*/ 2147483647 h 237"/>
                <a:gd name="T20" fmla="*/ 2147483647 w 257"/>
                <a:gd name="T21" fmla="*/ 2147483647 h 237"/>
                <a:gd name="T22" fmla="*/ 2147483647 w 257"/>
                <a:gd name="T23" fmla="*/ 2147483647 h 237"/>
                <a:gd name="T24" fmla="*/ 2147483647 w 257"/>
                <a:gd name="T25" fmla="*/ 2147483647 h 237"/>
                <a:gd name="T26" fmla="*/ 2147483647 w 257"/>
                <a:gd name="T27" fmla="*/ 2147483647 h 237"/>
                <a:gd name="T28" fmla="*/ 2147483647 w 257"/>
                <a:gd name="T29" fmla="*/ 2147483647 h 237"/>
                <a:gd name="T30" fmla="*/ 2147483647 w 257"/>
                <a:gd name="T31" fmla="*/ 2147483647 h 237"/>
                <a:gd name="T32" fmla="*/ 2147483647 w 257"/>
                <a:gd name="T33" fmla="*/ 2147483647 h 237"/>
                <a:gd name="T34" fmla="*/ 2147483647 w 257"/>
                <a:gd name="T35" fmla="*/ 2147483647 h 237"/>
                <a:gd name="T36" fmla="*/ 2147483647 w 257"/>
                <a:gd name="T37" fmla="*/ 2147483647 h 237"/>
                <a:gd name="T38" fmla="*/ 2147483647 w 257"/>
                <a:gd name="T39" fmla="*/ 2147483647 h 237"/>
                <a:gd name="T40" fmla="*/ 2147483647 w 257"/>
                <a:gd name="T41" fmla="*/ 2147483647 h 237"/>
                <a:gd name="T42" fmla="*/ 2147483647 w 257"/>
                <a:gd name="T43" fmla="*/ 2147483647 h 237"/>
                <a:gd name="T44" fmla="*/ 2147483647 w 257"/>
                <a:gd name="T45" fmla="*/ 2147483647 h 237"/>
                <a:gd name="T46" fmla="*/ 2147483647 w 257"/>
                <a:gd name="T47" fmla="*/ 2147483647 h 237"/>
                <a:gd name="T48" fmla="*/ 2147483647 w 257"/>
                <a:gd name="T49" fmla="*/ 2147483647 h 237"/>
                <a:gd name="T50" fmla="*/ 2147483647 w 257"/>
                <a:gd name="T51" fmla="*/ 2147483647 h 237"/>
                <a:gd name="T52" fmla="*/ 2147483647 w 257"/>
                <a:gd name="T53" fmla="*/ 2147483647 h 237"/>
                <a:gd name="T54" fmla="*/ 2147483647 w 257"/>
                <a:gd name="T55" fmla="*/ 2147483647 h 237"/>
                <a:gd name="T56" fmla="*/ 2147483647 w 257"/>
                <a:gd name="T57" fmla="*/ 2147483647 h 237"/>
                <a:gd name="T58" fmla="*/ 2147483647 w 257"/>
                <a:gd name="T59" fmla="*/ 2147483647 h 237"/>
                <a:gd name="T60" fmla="*/ 2147483647 w 257"/>
                <a:gd name="T61" fmla="*/ 2147483647 h 237"/>
                <a:gd name="T62" fmla="*/ 2147483647 w 257"/>
                <a:gd name="T63" fmla="*/ 2147483647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9" name="Freeform 39"/>
            <p:cNvSpPr>
              <a:spLocks/>
            </p:cNvSpPr>
            <p:nvPr userDrawn="1"/>
          </p:nvSpPr>
          <p:spPr bwMode="ltGray">
            <a:xfrm rot="9832527" flipV="1">
              <a:off x="1997" y="858"/>
              <a:ext cx="330" cy="278"/>
            </a:xfrm>
            <a:custGeom>
              <a:avLst/>
              <a:gdLst>
                <a:gd name="T0" fmla="*/ 2147483647 w 124"/>
                <a:gd name="T1" fmla="*/ 0 h 110"/>
                <a:gd name="T2" fmla="*/ 2147483647 w 124"/>
                <a:gd name="T3" fmla="*/ 2147483647 h 110"/>
                <a:gd name="T4" fmla="*/ 2147483647 w 124"/>
                <a:gd name="T5" fmla="*/ 2147483647 h 110"/>
                <a:gd name="T6" fmla="*/ 2147483647 w 124"/>
                <a:gd name="T7" fmla="*/ 2147483647 h 110"/>
                <a:gd name="T8" fmla="*/ 2147483647 w 124"/>
                <a:gd name="T9" fmla="*/ 2147483647 h 110"/>
                <a:gd name="T10" fmla="*/ 2147483647 w 124"/>
                <a:gd name="T11" fmla="*/ 2147483647 h 110"/>
                <a:gd name="T12" fmla="*/ 2147483647 w 124"/>
                <a:gd name="T13" fmla="*/ 2147483647 h 110"/>
                <a:gd name="T14" fmla="*/ 2147483647 w 124"/>
                <a:gd name="T15" fmla="*/ 2147483647 h 110"/>
                <a:gd name="T16" fmla="*/ 2147483647 w 124"/>
                <a:gd name="T17" fmla="*/ 2147483647 h 110"/>
                <a:gd name="T18" fmla="*/ 0 w 124"/>
                <a:gd name="T19" fmla="*/ 2147483647 h 110"/>
                <a:gd name="T20" fmla="*/ 2147483647 w 124"/>
                <a:gd name="T21" fmla="*/ 2147483647 h 110"/>
                <a:gd name="T22" fmla="*/ 2147483647 w 124"/>
                <a:gd name="T23" fmla="*/ 2147483647 h 110"/>
                <a:gd name="T24" fmla="*/ 2147483647 w 124"/>
                <a:gd name="T25" fmla="*/ 2147483647 h 110"/>
                <a:gd name="T26" fmla="*/ 2147483647 w 124"/>
                <a:gd name="T27" fmla="*/ 2147483647 h 110"/>
                <a:gd name="T28" fmla="*/ 2147483647 w 124"/>
                <a:gd name="T29" fmla="*/ 2147483647 h 110"/>
                <a:gd name="T30" fmla="*/ 2147483647 w 124"/>
                <a:gd name="T31" fmla="*/ 2147483647 h 110"/>
                <a:gd name="T32" fmla="*/ 2147483647 w 124"/>
                <a:gd name="T33" fmla="*/ 2147483647 h 110"/>
                <a:gd name="T34" fmla="*/ 2147483647 w 124"/>
                <a:gd name="T35" fmla="*/ 2147483647 h 110"/>
                <a:gd name="T36" fmla="*/ 2147483647 w 124"/>
                <a:gd name="T37" fmla="*/ 2147483647 h 110"/>
                <a:gd name="T38" fmla="*/ 2147483647 w 124"/>
                <a:gd name="T39" fmla="*/ 2147483647 h 110"/>
                <a:gd name="T40" fmla="*/ 2147483647 w 124"/>
                <a:gd name="T41" fmla="*/ 2147483647 h 110"/>
                <a:gd name="T42" fmla="*/ 2147483647 w 124"/>
                <a:gd name="T43" fmla="*/ 2147483647 h 110"/>
                <a:gd name="T44" fmla="*/ 2147483647 w 124"/>
                <a:gd name="T45" fmla="*/ 2147483647 h 110"/>
                <a:gd name="T46" fmla="*/ 2147483647 w 124"/>
                <a:gd name="T47" fmla="*/ 2147483647 h 110"/>
                <a:gd name="T48" fmla="*/ 2147483647 w 124"/>
                <a:gd name="T49" fmla="*/ 2147483647 h 110"/>
                <a:gd name="T50" fmla="*/ 2147483647 w 124"/>
                <a:gd name="T51" fmla="*/ 2147483647 h 110"/>
                <a:gd name="T52" fmla="*/ 2147483647 w 124"/>
                <a:gd name="T53" fmla="*/ 2147483647 h 110"/>
                <a:gd name="T54" fmla="*/ 2147483647 w 124"/>
                <a:gd name="T55" fmla="*/ 2147483647 h 110"/>
                <a:gd name="T56" fmla="*/ 2147483647 w 124"/>
                <a:gd name="T57" fmla="*/ 2147483647 h 110"/>
                <a:gd name="T58" fmla="*/ 2147483647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0" name="Freeform 40"/>
            <p:cNvSpPr>
              <a:spLocks/>
            </p:cNvSpPr>
            <p:nvPr userDrawn="1"/>
          </p:nvSpPr>
          <p:spPr bwMode="ltGray">
            <a:xfrm rot="9832527" flipV="1">
              <a:off x="2224" y="808"/>
              <a:ext cx="123" cy="233"/>
            </a:xfrm>
            <a:custGeom>
              <a:avLst/>
              <a:gdLst>
                <a:gd name="T0" fmla="*/ 2147483647 w 46"/>
                <a:gd name="T1" fmla="*/ 0 h 94"/>
                <a:gd name="T2" fmla="*/ 2147483647 w 46"/>
                <a:gd name="T3" fmla="*/ 2147483647 h 94"/>
                <a:gd name="T4" fmla="*/ 2147483647 w 46"/>
                <a:gd name="T5" fmla="*/ 2147483647 h 94"/>
                <a:gd name="T6" fmla="*/ 2147483647 w 46"/>
                <a:gd name="T7" fmla="*/ 2147483647 h 94"/>
                <a:gd name="T8" fmla="*/ 0 w 46"/>
                <a:gd name="T9" fmla="*/ 2147483647 h 94"/>
                <a:gd name="T10" fmla="*/ 2147483647 w 46"/>
                <a:gd name="T11" fmla="*/ 2147483647 h 94"/>
                <a:gd name="T12" fmla="*/ 2147483647 w 46"/>
                <a:gd name="T13" fmla="*/ 2147483647 h 94"/>
                <a:gd name="T14" fmla="*/ 2147483647 w 46"/>
                <a:gd name="T15" fmla="*/ 2147483647 h 94"/>
                <a:gd name="T16" fmla="*/ 2147483647 w 46"/>
                <a:gd name="T17" fmla="*/ 2147483647 h 94"/>
                <a:gd name="T18" fmla="*/ 2147483647 w 46"/>
                <a:gd name="T19" fmla="*/ 2147483647 h 94"/>
                <a:gd name="T20" fmla="*/ 2147483647 w 46"/>
                <a:gd name="T21" fmla="*/ 2147483647 h 94"/>
                <a:gd name="T22" fmla="*/ 2147483647 w 46"/>
                <a:gd name="T23" fmla="*/ 2147483647 h 94"/>
                <a:gd name="T24" fmla="*/ 2147483647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1" name="Freeform 41"/>
            <p:cNvSpPr>
              <a:spLocks/>
            </p:cNvSpPr>
            <p:nvPr userDrawn="1"/>
          </p:nvSpPr>
          <p:spPr bwMode="ltGray">
            <a:xfrm>
              <a:off x="1603" y="0"/>
              <a:ext cx="124" cy="121"/>
            </a:xfrm>
            <a:custGeom>
              <a:avLst/>
              <a:gdLst>
                <a:gd name="T0" fmla="*/ 124 w 124"/>
                <a:gd name="T1" fmla="*/ 0 h 121"/>
                <a:gd name="T2" fmla="*/ 113 w 124"/>
                <a:gd name="T3" fmla="*/ 9 h 121"/>
                <a:gd name="T4" fmla="*/ 99 w 124"/>
                <a:gd name="T5" fmla="*/ 25 h 121"/>
                <a:gd name="T6" fmla="*/ 81 w 124"/>
                <a:gd name="T7" fmla="*/ 41 h 121"/>
                <a:gd name="T8" fmla="*/ 63 w 124"/>
                <a:gd name="T9" fmla="*/ 54 h 121"/>
                <a:gd name="T10" fmla="*/ 41 w 124"/>
                <a:gd name="T11" fmla="*/ 66 h 121"/>
                <a:gd name="T12" fmla="*/ 22 w 124"/>
                <a:gd name="T13" fmla="*/ 74 h 121"/>
                <a:gd name="T14" fmla="*/ 0 w 124"/>
                <a:gd name="T15" fmla="*/ 75 h 121"/>
                <a:gd name="T16" fmla="*/ 10 w 124"/>
                <a:gd name="T17" fmla="*/ 96 h 121"/>
                <a:gd name="T18" fmla="*/ 23 w 124"/>
                <a:gd name="T19" fmla="*/ 113 h 121"/>
                <a:gd name="T20" fmla="*/ 41 w 124"/>
                <a:gd name="T21" fmla="*/ 121 h 121"/>
                <a:gd name="T22" fmla="*/ 60 w 124"/>
                <a:gd name="T23" fmla="*/ 121 h 121"/>
                <a:gd name="T24" fmla="*/ 83 w 124"/>
                <a:gd name="T25" fmla="*/ 111 h 121"/>
                <a:gd name="T26" fmla="*/ 101 w 124"/>
                <a:gd name="T27" fmla="*/ 88 h 121"/>
                <a:gd name="T28" fmla="*/ 116 w 124"/>
                <a:gd name="T29" fmla="*/ 53 h 121"/>
                <a:gd name="T30" fmla="*/ 124 w 124"/>
                <a:gd name="T31" fmla="*/ 0 h 1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4" h="121">
                  <a:moveTo>
                    <a:pt x="124" y="0"/>
                  </a:moveTo>
                  <a:lnTo>
                    <a:pt x="113" y="9"/>
                  </a:lnTo>
                  <a:lnTo>
                    <a:pt x="99" y="25"/>
                  </a:lnTo>
                  <a:lnTo>
                    <a:pt x="81" y="41"/>
                  </a:lnTo>
                  <a:lnTo>
                    <a:pt x="63" y="54"/>
                  </a:lnTo>
                  <a:lnTo>
                    <a:pt x="41" y="66"/>
                  </a:lnTo>
                  <a:lnTo>
                    <a:pt x="22" y="74"/>
                  </a:lnTo>
                  <a:lnTo>
                    <a:pt x="0" y="75"/>
                  </a:lnTo>
                  <a:lnTo>
                    <a:pt x="10" y="96"/>
                  </a:lnTo>
                  <a:lnTo>
                    <a:pt x="23" y="113"/>
                  </a:lnTo>
                  <a:lnTo>
                    <a:pt x="41" y="121"/>
                  </a:lnTo>
                  <a:lnTo>
                    <a:pt x="60" y="121"/>
                  </a:lnTo>
                  <a:lnTo>
                    <a:pt x="83" y="111"/>
                  </a:lnTo>
                  <a:lnTo>
                    <a:pt x="101" y="88"/>
                  </a:lnTo>
                  <a:lnTo>
                    <a:pt x="116" y="53"/>
                  </a:lnTo>
                  <a:lnTo>
                    <a:pt x="12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 name="Freeform 42"/>
            <p:cNvSpPr>
              <a:spLocks/>
            </p:cNvSpPr>
            <p:nvPr userDrawn="1"/>
          </p:nvSpPr>
          <p:spPr bwMode="ltGray">
            <a:xfrm rot="9832527" flipV="1">
              <a:off x="2173" y="1238"/>
              <a:ext cx="393" cy="2300"/>
            </a:xfrm>
            <a:custGeom>
              <a:avLst/>
              <a:gdLst>
                <a:gd name="T0" fmla="*/ 0 w 149"/>
                <a:gd name="T1" fmla="*/ 0 h 704"/>
                <a:gd name="T2" fmla="*/ 2147483647 w 149"/>
                <a:gd name="T3" fmla="*/ 2147483647 h 704"/>
                <a:gd name="T4" fmla="*/ 2147483647 w 149"/>
                <a:gd name="T5" fmla="*/ 2147483647 h 704"/>
                <a:gd name="T6" fmla="*/ 2147483647 w 149"/>
                <a:gd name="T7" fmla="*/ 2147483647 h 704"/>
                <a:gd name="T8" fmla="*/ 2147483647 w 149"/>
                <a:gd name="T9" fmla="*/ 2147483647 h 704"/>
                <a:gd name="T10" fmla="*/ 2147483647 w 149"/>
                <a:gd name="T11" fmla="*/ 2147483647 h 704"/>
                <a:gd name="T12" fmla="*/ 2147483647 w 149"/>
                <a:gd name="T13" fmla="*/ 2147483647 h 704"/>
                <a:gd name="T14" fmla="*/ 2147483647 w 149"/>
                <a:gd name="T15" fmla="*/ 2147483647 h 704"/>
                <a:gd name="T16" fmla="*/ 2147483647 w 149"/>
                <a:gd name="T17" fmla="*/ 2147483647 h 704"/>
                <a:gd name="T18" fmla="*/ 2147483647 w 149"/>
                <a:gd name="T19" fmla="*/ 2147483647 h 704"/>
                <a:gd name="T20" fmla="*/ 2147483647 w 149"/>
                <a:gd name="T21" fmla="*/ 2147483647 h 704"/>
                <a:gd name="T22" fmla="*/ 2147483647 w 149"/>
                <a:gd name="T23" fmla="*/ 2147483647 h 704"/>
                <a:gd name="T24" fmla="*/ 2147483647 w 149"/>
                <a:gd name="T25" fmla="*/ 2147483647 h 704"/>
                <a:gd name="T26" fmla="*/ 2147483647 w 149"/>
                <a:gd name="T27" fmla="*/ 2147483647 h 704"/>
                <a:gd name="T28" fmla="*/ 2147483647 w 149"/>
                <a:gd name="T29" fmla="*/ 2147483647 h 704"/>
                <a:gd name="T30" fmla="*/ 2147483647 w 149"/>
                <a:gd name="T31" fmla="*/ 2147483647 h 704"/>
                <a:gd name="T32" fmla="*/ 2147483647 w 149"/>
                <a:gd name="T33" fmla="*/ 2147483647 h 704"/>
                <a:gd name="T34" fmla="*/ 2147483647 w 149"/>
                <a:gd name="T35" fmla="*/ 2147483647 h 704"/>
                <a:gd name="T36" fmla="*/ 2147483647 w 149"/>
                <a:gd name="T37" fmla="*/ 2147483647 h 704"/>
                <a:gd name="T38" fmla="*/ 2147483647 w 149"/>
                <a:gd name="T39" fmla="*/ 2147483647 h 704"/>
                <a:gd name="T40" fmla="*/ 2147483647 w 149"/>
                <a:gd name="T41" fmla="*/ 2147483647 h 704"/>
                <a:gd name="T42" fmla="*/ 2147483647 w 149"/>
                <a:gd name="T43" fmla="*/ 2147483647 h 704"/>
                <a:gd name="T44" fmla="*/ 2147483647 w 149"/>
                <a:gd name="T45" fmla="*/ 2147483647 h 704"/>
                <a:gd name="T46" fmla="*/ 2147483647 w 149"/>
                <a:gd name="T47" fmla="*/ 2147483647 h 704"/>
                <a:gd name="T48" fmla="*/ 2147483647 w 149"/>
                <a:gd name="T49" fmla="*/ 2147483647 h 704"/>
                <a:gd name="T50" fmla="*/ 2147483647 w 149"/>
                <a:gd name="T51" fmla="*/ 2147483647 h 704"/>
                <a:gd name="T52" fmla="*/ 2147483647 w 149"/>
                <a:gd name="T53" fmla="*/ 2147483647 h 704"/>
                <a:gd name="T54" fmla="*/ 2147483647 w 149"/>
                <a:gd name="T55" fmla="*/ 2147483647 h 704"/>
                <a:gd name="T56" fmla="*/ 2147483647 w 149"/>
                <a:gd name="T57" fmla="*/ 2147483647 h 704"/>
                <a:gd name="T58" fmla="*/ 2147483647 w 149"/>
                <a:gd name="T59" fmla="*/ 2147483647 h 704"/>
                <a:gd name="T60" fmla="*/ 2147483647 w 149"/>
                <a:gd name="T61" fmla="*/ 2147483647 h 704"/>
                <a:gd name="T62" fmla="*/ 2147483647 w 149"/>
                <a:gd name="T63" fmla="*/ 2147483647 h 704"/>
                <a:gd name="T64" fmla="*/ 2147483647 w 149"/>
                <a:gd name="T65" fmla="*/ 2147483647 h 704"/>
                <a:gd name="T66" fmla="*/ 2147483647 w 149"/>
                <a:gd name="T67" fmla="*/ 2147483647 h 704"/>
                <a:gd name="T68" fmla="*/ 2147483647 w 149"/>
                <a:gd name="T69" fmla="*/ 2147483647 h 704"/>
                <a:gd name="T70" fmla="*/ 2147483647 w 149"/>
                <a:gd name="T71" fmla="*/ 2147483647 h 704"/>
                <a:gd name="T72" fmla="*/ 2147483647 w 149"/>
                <a:gd name="T73" fmla="*/ 2147483647 h 704"/>
                <a:gd name="T74" fmla="*/ 2147483647 w 149"/>
                <a:gd name="T75" fmla="*/ 2147483647 h 704"/>
                <a:gd name="T76" fmla="*/ 2147483647 w 149"/>
                <a:gd name="T77" fmla="*/ 2147483647 h 704"/>
                <a:gd name="T78" fmla="*/ 2147483647 w 149"/>
                <a:gd name="T79" fmla="*/ 2147483647 h 704"/>
                <a:gd name="T80" fmla="*/ 2147483647 w 149"/>
                <a:gd name="T81" fmla="*/ 2147483647 h 704"/>
                <a:gd name="T82" fmla="*/ 0 w 149"/>
                <a:gd name="T83" fmla="*/ 0 h 7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3" name="Freeform 43"/>
            <p:cNvSpPr>
              <a:spLocks/>
            </p:cNvSpPr>
            <p:nvPr userDrawn="1"/>
          </p:nvSpPr>
          <p:spPr bwMode="ltGray">
            <a:xfrm>
              <a:off x="0" y="1848"/>
              <a:ext cx="36" cy="132"/>
            </a:xfrm>
            <a:custGeom>
              <a:avLst/>
              <a:gdLst>
                <a:gd name="T0" fmla="*/ 0 w 36"/>
                <a:gd name="T1" fmla="*/ 0 h 132"/>
                <a:gd name="T2" fmla="*/ 36 w 36"/>
                <a:gd name="T3" fmla="*/ 12 h 132"/>
                <a:gd name="T4" fmla="*/ 0 w 36"/>
                <a:gd name="T5" fmla="*/ 132 h 132"/>
                <a:gd name="T6" fmla="*/ 0 w 36"/>
                <a:gd name="T7" fmla="*/ 0 h 1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32">
                  <a:moveTo>
                    <a:pt x="0" y="0"/>
                  </a:moveTo>
                  <a:lnTo>
                    <a:pt x="36" y="12"/>
                  </a:lnTo>
                  <a:lnTo>
                    <a:pt x="0" y="132"/>
                  </a:lnTo>
                  <a:lnTo>
                    <a:pt x="0" y="0"/>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38959" name="Rectangle 47"/>
          <p:cNvSpPr>
            <a:spLocks noGrp="1" noChangeArrowheads="1"/>
          </p:cNvSpPr>
          <p:nvPr>
            <p:ph type="ctrTitle"/>
          </p:nvPr>
        </p:nvSpPr>
        <p:spPr>
          <a:xfrm>
            <a:off x="2455863" y="596900"/>
            <a:ext cx="6192837" cy="3581400"/>
          </a:xfrm>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45791" dir="3378596" algn="ctr" rotWithShape="0">
                    <a:srgbClr val="993366"/>
                  </a:outerShdw>
                </a:effectLst>
              </a14:hiddenEffects>
            </a:ext>
          </a:extLst>
        </p:spPr>
        <p:txBody>
          <a:bodyPr/>
          <a:lstStyle>
            <a:lvl1pPr>
              <a:defRPr sz="5200" b="1"/>
            </a:lvl1pPr>
          </a:lstStyle>
          <a:p>
            <a:pPr lvl="0"/>
            <a:r>
              <a:rPr lang="ja-JP" altLang="en-US" noProof="0" smtClean="0"/>
              <a:t>マスタ タイトルの書式設定</a:t>
            </a:r>
          </a:p>
        </p:txBody>
      </p:sp>
      <p:sp>
        <p:nvSpPr>
          <p:cNvPr id="38960" name="Rectangle 48"/>
          <p:cNvSpPr>
            <a:spLocks noGrp="1" noChangeArrowheads="1"/>
          </p:cNvSpPr>
          <p:nvPr>
            <p:ph type="subTitle" idx="1"/>
          </p:nvPr>
        </p:nvSpPr>
        <p:spPr>
          <a:xfrm>
            <a:off x="2489200" y="4279900"/>
            <a:ext cx="6146800" cy="1485900"/>
          </a:xfrm>
        </p:spPr>
        <p:txBody>
          <a:bodyPr/>
          <a:lstStyle>
            <a:lvl1pPr marL="0" indent="0" algn="ctr">
              <a:buFontTx/>
              <a:buNone/>
              <a:defRPr b="1">
                <a:effectLst>
                  <a:outerShdw blurRad="38100" dist="38100" dir="2700000" algn="tl">
                    <a:srgbClr val="C0C0C0"/>
                  </a:outerShdw>
                </a:effectLst>
              </a:defRPr>
            </a:lvl1pPr>
          </a:lstStyle>
          <a:p>
            <a:pPr lvl="0"/>
            <a:r>
              <a:rPr lang="ja-JP" altLang="en-US" noProof="0" smtClean="0"/>
              <a:t>マスタ サブタイトルの書式設定</a:t>
            </a:r>
          </a:p>
        </p:txBody>
      </p:sp>
      <p:sp>
        <p:nvSpPr>
          <p:cNvPr id="46" name="Rectangle 44"/>
          <p:cNvSpPr>
            <a:spLocks noGrp="1" noChangeArrowheads="1"/>
          </p:cNvSpPr>
          <p:nvPr>
            <p:ph type="dt" sz="half" idx="10"/>
          </p:nvPr>
        </p:nvSpPr>
        <p:spPr>
          <a:xfrm>
            <a:off x="457200" y="6248400"/>
            <a:ext cx="2133600" cy="457200"/>
          </a:xfrm>
        </p:spPr>
        <p:txBody>
          <a:bodyPr/>
          <a:lstStyle>
            <a:lvl1pPr>
              <a:defRPr/>
            </a:lvl1pPr>
          </a:lstStyle>
          <a:p>
            <a:pPr>
              <a:defRPr/>
            </a:pPr>
            <a:endParaRPr lang="en-US" altLang="ja-JP"/>
          </a:p>
        </p:txBody>
      </p:sp>
      <p:sp>
        <p:nvSpPr>
          <p:cNvPr id="47" name="Rectangle 46"/>
          <p:cNvSpPr>
            <a:spLocks noGrp="1" noChangeArrowheads="1"/>
          </p:cNvSpPr>
          <p:nvPr>
            <p:ph type="sldNum" sz="quarter" idx="11"/>
          </p:nvPr>
        </p:nvSpPr>
        <p:spPr/>
        <p:txBody>
          <a:bodyPr/>
          <a:lstStyle>
            <a:lvl1pPr>
              <a:defRPr b="1"/>
            </a:lvl1pPr>
          </a:lstStyle>
          <a:p>
            <a:fld id="{59403524-B172-4890-B5FD-0EBC0A516305}" type="slidenum">
              <a:rPr lang="en-US" altLang="ja-JP"/>
              <a:pPr/>
              <a:t>‹#›</a:t>
            </a:fld>
            <a:endParaRPr lang="en-US" altLang="ja-JP"/>
          </a:p>
        </p:txBody>
      </p:sp>
    </p:spTree>
    <p:extLst>
      <p:ext uri="{BB962C8B-B14F-4D97-AF65-F5344CB8AC3E}">
        <p14:creationId xmlns:p14="http://schemas.microsoft.com/office/powerpoint/2010/main" val="659056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7"/>
          <p:cNvSpPr>
            <a:spLocks noGrp="1" noChangeArrowheads="1"/>
          </p:cNvSpPr>
          <p:nvPr>
            <p:ph type="dt" sz="half" idx="10"/>
          </p:nvPr>
        </p:nvSpPr>
        <p:spPr/>
        <p:txBody>
          <a:bodyPr/>
          <a:lstStyle>
            <a:lvl1pPr>
              <a:defRPr/>
            </a:lvl1pPr>
          </a:lstStyle>
          <a:p>
            <a:pPr>
              <a:defRPr/>
            </a:pPr>
            <a:endParaRPr lang="en-US" altLang="ja-JP"/>
          </a:p>
        </p:txBody>
      </p:sp>
      <p:sp>
        <p:nvSpPr>
          <p:cNvPr id="5" name="Rectangle 48"/>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128"/>
              </a:defRPr>
            </a:lvl1pPr>
          </a:lstStyle>
          <a:p>
            <a:pPr>
              <a:defRPr/>
            </a:pPr>
            <a:r>
              <a:rPr lang="en-US" altLang="ja-JP"/>
              <a:t>‹#›</a:t>
            </a:r>
          </a:p>
        </p:txBody>
      </p:sp>
      <p:sp>
        <p:nvSpPr>
          <p:cNvPr id="6" name="Rectangle 49"/>
          <p:cNvSpPr>
            <a:spLocks noGrp="1" noChangeArrowheads="1"/>
          </p:cNvSpPr>
          <p:nvPr>
            <p:ph type="sldNum" sz="quarter" idx="12"/>
          </p:nvPr>
        </p:nvSpPr>
        <p:spPr/>
        <p:txBody>
          <a:bodyPr/>
          <a:lstStyle>
            <a:lvl1pPr>
              <a:defRPr/>
            </a:lvl1pPr>
          </a:lstStyle>
          <a:p>
            <a:fld id="{A52BD738-4A6C-4B9E-B6FD-F7C18B6E3839}" type="slidenum">
              <a:rPr lang="en-US" altLang="ja-JP"/>
              <a:pPr/>
              <a:t>‹#›</a:t>
            </a:fld>
            <a:endParaRPr lang="en-US" altLang="ja-JP"/>
          </a:p>
        </p:txBody>
      </p:sp>
    </p:spTree>
    <p:extLst>
      <p:ext uri="{BB962C8B-B14F-4D97-AF65-F5344CB8AC3E}">
        <p14:creationId xmlns:p14="http://schemas.microsoft.com/office/powerpoint/2010/main" val="691753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6225" y="103188"/>
            <a:ext cx="2060575" cy="59531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42913" y="103188"/>
            <a:ext cx="6030912" cy="59531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7"/>
          <p:cNvSpPr>
            <a:spLocks noGrp="1" noChangeArrowheads="1"/>
          </p:cNvSpPr>
          <p:nvPr>
            <p:ph type="dt" sz="half" idx="10"/>
          </p:nvPr>
        </p:nvSpPr>
        <p:spPr/>
        <p:txBody>
          <a:bodyPr/>
          <a:lstStyle>
            <a:lvl1pPr>
              <a:defRPr/>
            </a:lvl1pPr>
          </a:lstStyle>
          <a:p>
            <a:pPr>
              <a:defRPr/>
            </a:pPr>
            <a:endParaRPr lang="en-US" altLang="ja-JP"/>
          </a:p>
        </p:txBody>
      </p:sp>
      <p:sp>
        <p:nvSpPr>
          <p:cNvPr id="5" name="Rectangle 48"/>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128"/>
              </a:defRPr>
            </a:lvl1pPr>
          </a:lstStyle>
          <a:p>
            <a:pPr>
              <a:defRPr/>
            </a:pPr>
            <a:r>
              <a:rPr lang="en-US" altLang="ja-JP"/>
              <a:t>‹#›</a:t>
            </a:r>
          </a:p>
        </p:txBody>
      </p:sp>
      <p:sp>
        <p:nvSpPr>
          <p:cNvPr id="6" name="Rectangle 49"/>
          <p:cNvSpPr>
            <a:spLocks noGrp="1" noChangeArrowheads="1"/>
          </p:cNvSpPr>
          <p:nvPr>
            <p:ph type="sldNum" sz="quarter" idx="12"/>
          </p:nvPr>
        </p:nvSpPr>
        <p:spPr/>
        <p:txBody>
          <a:bodyPr/>
          <a:lstStyle>
            <a:lvl1pPr>
              <a:defRPr/>
            </a:lvl1pPr>
          </a:lstStyle>
          <a:p>
            <a:fld id="{3C43BA86-41B4-4BB0-B4F3-33ED258D5207}" type="slidenum">
              <a:rPr lang="en-US" altLang="ja-JP"/>
              <a:pPr/>
              <a:t>‹#›</a:t>
            </a:fld>
            <a:endParaRPr lang="en-US" altLang="ja-JP"/>
          </a:p>
        </p:txBody>
      </p:sp>
    </p:spTree>
    <p:extLst>
      <p:ext uri="{BB962C8B-B14F-4D97-AF65-F5344CB8AC3E}">
        <p14:creationId xmlns:p14="http://schemas.microsoft.com/office/powerpoint/2010/main" val="269917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タイトルとコンテンツ">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565E8E4-C857-48AF-BA49-69B66511466A}" type="datetimeFigureOut">
              <a:rPr kumimoji="1" lang="ja-JP" altLang="en-US" smtClean="0"/>
              <a:t>2021/4/1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74100F-500D-446F-AB60-BC6BCCB7C898}" type="slidenum">
              <a:rPr kumimoji="1" lang="ja-JP" altLang="en-US" smtClean="0"/>
              <a:t>‹#›</a:t>
            </a:fld>
            <a:endParaRPr kumimoji="1" lang="ja-JP" altLang="en-US"/>
          </a:p>
        </p:txBody>
      </p:sp>
      <p:sp>
        <p:nvSpPr>
          <p:cNvPr id="8" name="Title 7"/>
          <p:cNvSpPr>
            <a:spLocks noGrp="1"/>
          </p:cNvSpPr>
          <p:nvPr>
            <p:ph type="title"/>
          </p:nvPr>
        </p:nvSpPr>
        <p:spPr/>
        <p:txBody>
          <a:bodyPr/>
          <a:lstStyle/>
          <a:p>
            <a:r>
              <a:rPr lang="ja-JP" altLang="en-US" smtClean="0"/>
              <a:t>マスター タイトルの書式設定</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Tree>
    <p:extLst>
      <p:ext uri="{BB962C8B-B14F-4D97-AF65-F5344CB8AC3E}">
        <p14:creationId xmlns:p14="http://schemas.microsoft.com/office/powerpoint/2010/main" val="141459101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7"/>
          <p:cNvSpPr>
            <a:spLocks noGrp="1" noChangeArrowheads="1"/>
          </p:cNvSpPr>
          <p:nvPr>
            <p:ph type="dt" sz="half" idx="10"/>
          </p:nvPr>
        </p:nvSpPr>
        <p:spPr/>
        <p:txBody>
          <a:bodyPr/>
          <a:lstStyle>
            <a:lvl1pPr>
              <a:defRPr/>
            </a:lvl1pPr>
          </a:lstStyle>
          <a:p>
            <a:pPr>
              <a:defRPr/>
            </a:pPr>
            <a:endParaRPr lang="en-US" altLang="ja-JP"/>
          </a:p>
        </p:txBody>
      </p:sp>
    </p:spTree>
    <p:extLst>
      <p:ext uri="{BB962C8B-B14F-4D97-AF65-F5344CB8AC3E}">
        <p14:creationId xmlns:p14="http://schemas.microsoft.com/office/powerpoint/2010/main" val="3165724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7"/>
          <p:cNvSpPr>
            <a:spLocks noGrp="1" noChangeArrowheads="1"/>
          </p:cNvSpPr>
          <p:nvPr>
            <p:ph type="dt" sz="half" idx="10"/>
          </p:nvPr>
        </p:nvSpPr>
        <p:spPr/>
        <p:txBody>
          <a:bodyPr/>
          <a:lstStyle>
            <a:lvl1pPr>
              <a:defRPr/>
            </a:lvl1pPr>
          </a:lstStyle>
          <a:p>
            <a:pPr>
              <a:defRPr/>
            </a:pPr>
            <a:endParaRPr lang="en-US" altLang="ja-JP"/>
          </a:p>
        </p:txBody>
      </p:sp>
      <p:sp>
        <p:nvSpPr>
          <p:cNvPr id="5" name="Rectangle 48"/>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128"/>
              </a:defRPr>
            </a:lvl1pPr>
          </a:lstStyle>
          <a:p>
            <a:pPr>
              <a:defRPr/>
            </a:pPr>
            <a:r>
              <a:rPr lang="en-US" altLang="ja-JP"/>
              <a:t>‹#›</a:t>
            </a:r>
          </a:p>
        </p:txBody>
      </p:sp>
      <p:sp>
        <p:nvSpPr>
          <p:cNvPr id="6" name="Rectangle 49"/>
          <p:cNvSpPr>
            <a:spLocks noGrp="1" noChangeArrowheads="1"/>
          </p:cNvSpPr>
          <p:nvPr>
            <p:ph type="sldNum" sz="quarter" idx="12"/>
          </p:nvPr>
        </p:nvSpPr>
        <p:spPr/>
        <p:txBody>
          <a:bodyPr/>
          <a:lstStyle>
            <a:lvl1pPr>
              <a:defRPr b="1"/>
            </a:lvl1pPr>
          </a:lstStyle>
          <a:p>
            <a:fld id="{8400D0D0-374C-474B-A3A6-A594C41DC508}" type="slidenum">
              <a:rPr lang="en-US" altLang="ja-JP"/>
              <a:pPr/>
              <a:t>‹#›</a:t>
            </a:fld>
            <a:endParaRPr lang="en-US" altLang="ja-JP"/>
          </a:p>
        </p:txBody>
      </p:sp>
    </p:spTree>
    <p:extLst>
      <p:ext uri="{BB962C8B-B14F-4D97-AF65-F5344CB8AC3E}">
        <p14:creationId xmlns:p14="http://schemas.microsoft.com/office/powerpoint/2010/main" val="2475497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7"/>
          <p:cNvSpPr>
            <a:spLocks noGrp="1" noChangeArrowheads="1"/>
          </p:cNvSpPr>
          <p:nvPr>
            <p:ph type="dt" sz="half" idx="10"/>
          </p:nvPr>
        </p:nvSpPr>
        <p:spPr/>
        <p:txBody>
          <a:bodyPr/>
          <a:lstStyle>
            <a:lvl1pPr>
              <a:defRPr/>
            </a:lvl1pPr>
          </a:lstStyle>
          <a:p>
            <a:pPr>
              <a:defRPr/>
            </a:pPr>
            <a:endParaRPr lang="en-US" altLang="ja-JP"/>
          </a:p>
        </p:txBody>
      </p:sp>
      <p:sp>
        <p:nvSpPr>
          <p:cNvPr id="6" name="Rectangle 48"/>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128"/>
              </a:defRPr>
            </a:lvl1pPr>
          </a:lstStyle>
          <a:p>
            <a:pPr>
              <a:defRPr/>
            </a:pPr>
            <a:r>
              <a:rPr lang="en-US" altLang="ja-JP"/>
              <a:t>‹#›</a:t>
            </a:r>
          </a:p>
        </p:txBody>
      </p:sp>
      <p:sp>
        <p:nvSpPr>
          <p:cNvPr id="7" name="Rectangle 49"/>
          <p:cNvSpPr>
            <a:spLocks noGrp="1" noChangeArrowheads="1"/>
          </p:cNvSpPr>
          <p:nvPr>
            <p:ph type="sldNum" sz="quarter" idx="12"/>
          </p:nvPr>
        </p:nvSpPr>
        <p:spPr/>
        <p:txBody>
          <a:bodyPr/>
          <a:lstStyle>
            <a:lvl1pPr>
              <a:defRPr b="1"/>
            </a:lvl1pPr>
          </a:lstStyle>
          <a:p>
            <a:fld id="{77AB4E56-37B2-4363-A02E-CBBFB78FEB9C}" type="slidenum">
              <a:rPr lang="en-US" altLang="ja-JP"/>
              <a:pPr/>
              <a:t>‹#›</a:t>
            </a:fld>
            <a:endParaRPr lang="en-US" altLang="ja-JP"/>
          </a:p>
        </p:txBody>
      </p:sp>
    </p:spTree>
    <p:extLst>
      <p:ext uri="{BB962C8B-B14F-4D97-AF65-F5344CB8AC3E}">
        <p14:creationId xmlns:p14="http://schemas.microsoft.com/office/powerpoint/2010/main" val="2010086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7"/>
          <p:cNvSpPr>
            <a:spLocks noGrp="1" noChangeArrowheads="1"/>
          </p:cNvSpPr>
          <p:nvPr>
            <p:ph type="dt" sz="half" idx="10"/>
          </p:nvPr>
        </p:nvSpPr>
        <p:spPr/>
        <p:txBody>
          <a:bodyPr/>
          <a:lstStyle>
            <a:lvl1pPr>
              <a:defRPr/>
            </a:lvl1pPr>
          </a:lstStyle>
          <a:p>
            <a:pPr>
              <a:defRPr/>
            </a:pPr>
            <a:endParaRPr lang="en-US" altLang="ja-JP"/>
          </a:p>
        </p:txBody>
      </p:sp>
      <p:sp>
        <p:nvSpPr>
          <p:cNvPr id="8" name="Rectangle 48"/>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128"/>
              </a:defRPr>
            </a:lvl1pPr>
          </a:lstStyle>
          <a:p>
            <a:pPr>
              <a:defRPr/>
            </a:pPr>
            <a:r>
              <a:rPr lang="en-US" altLang="ja-JP"/>
              <a:t>‹#›</a:t>
            </a:r>
          </a:p>
        </p:txBody>
      </p:sp>
      <p:sp>
        <p:nvSpPr>
          <p:cNvPr id="9" name="Rectangle 49"/>
          <p:cNvSpPr>
            <a:spLocks noGrp="1" noChangeArrowheads="1"/>
          </p:cNvSpPr>
          <p:nvPr>
            <p:ph type="sldNum" sz="quarter" idx="12"/>
          </p:nvPr>
        </p:nvSpPr>
        <p:spPr/>
        <p:txBody>
          <a:bodyPr/>
          <a:lstStyle>
            <a:lvl1pPr>
              <a:defRPr/>
            </a:lvl1pPr>
          </a:lstStyle>
          <a:p>
            <a:fld id="{2848D1D2-4E4C-4B0E-9BE6-A50E613C6B48}" type="slidenum">
              <a:rPr lang="en-US" altLang="ja-JP"/>
              <a:pPr/>
              <a:t>‹#›</a:t>
            </a:fld>
            <a:endParaRPr lang="en-US" altLang="ja-JP"/>
          </a:p>
        </p:txBody>
      </p:sp>
    </p:spTree>
    <p:extLst>
      <p:ext uri="{BB962C8B-B14F-4D97-AF65-F5344CB8AC3E}">
        <p14:creationId xmlns:p14="http://schemas.microsoft.com/office/powerpoint/2010/main" val="701007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7"/>
          <p:cNvSpPr>
            <a:spLocks noGrp="1" noChangeArrowheads="1"/>
          </p:cNvSpPr>
          <p:nvPr>
            <p:ph type="dt" sz="half" idx="10"/>
          </p:nvPr>
        </p:nvSpPr>
        <p:spPr/>
        <p:txBody>
          <a:bodyPr/>
          <a:lstStyle>
            <a:lvl1pPr>
              <a:defRPr/>
            </a:lvl1pPr>
          </a:lstStyle>
          <a:p>
            <a:pPr>
              <a:defRPr/>
            </a:pPr>
            <a:endParaRPr lang="en-US" altLang="ja-JP"/>
          </a:p>
        </p:txBody>
      </p:sp>
      <p:sp>
        <p:nvSpPr>
          <p:cNvPr id="4" name="Rectangle 48"/>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128"/>
              </a:defRPr>
            </a:lvl1pPr>
          </a:lstStyle>
          <a:p>
            <a:pPr>
              <a:defRPr/>
            </a:pPr>
            <a:r>
              <a:rPr lang="en-US" altLang="ja-JP"/>
              <a:t>‹#›</a:t>
            </a:r>
          </a:p>
        </p:txBody>
      </p:sp>
      <p:sp>
        <p:nvSpPr>
          <p:cNvPr id="5" name="Rectangle 49"/>
          <p:cNvSpPr>
            <a:spLocks noGrp="1" noChangeArrowheads="1"/>
          </p:cNvSpPr>
          <p:nvPr>
            <p:ph type="sldNum" sz="quarter" idx="12"/>
          </p:nvPr>
        </p:nvSpPr>
        <p:spPr/>
        <p:txBody>
          <a:bodyPr/>
          <a:lstStyle>
            <a:lvl1pPr>
              <a:defRPr b="1"/>
            </a:lvl1pPr>
          </a:lstStyle>
          <a:p>
            <a:fld id="{E6833B5F-6F50-44D2-82CF-D9EE330FD1A4}" type="slidenum">
              <a:rPr lang="en-US" altLang="ja-JP"/>
              <a:pPr/>
              <a:t>‹#›</a:t>
            </a:fld>
            <a:endParaRPr lang="en-US" altLang="ja-JP"/>
          </a:p>
        </p:txBody>
      </p:sp>
    </p:spTree>
    <p:extLst>
      <p:ext uri="{BB962C8B-B14F-4D97-AF65-F5344CB8AC3E}">
        <p14:creationId xmlns:p14="http://schemas.microsoft.com/office/powerpoint/2010/main" val="1290515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7"/>
          <p:cNvSpPr>
            <a:spLocks noGrp="1" noChangeArrowheads="1"/>
          </p:cNvSpPr>
          <p:nvPr>
            <p:ph type="dt" sz="half" idx="10"/>
          </p:nvPr>
        </p:nvSpPr>
        <p:spPr/>
        <p:txBody>
          <a:bodyPr/>
          <a:lstStyle>
            <a:lvl1pPr>
              <a:defRPr/>
            </a:lvl1pPr>
          </a:lstStyle>
          <a:p>
            <a:pPr>
              <a:defRPr/>
            </a:pPr>
            <a:endParaRPr lang="en-US" altLang="ja-JP"/>
          </a:p>
        </p:txBody>
      </p:sp>
      <p:sp>
        <p:nvSpPr>
          <p:cNvPr id="3" name="Rectangle 48"/>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128"/>
              </a:defRPr>
            </a:lvl1pPr>
          </a:lstStyle>
          <a:p>
            <a:pPr>
              <a:defRPr/>
            </a:pPr>
            <a:r>
              <a:rPr lang="en-US" altLang="ja-JP"/>
              <a:t>‹#›</a:t>
            </a:r>
          </a:p>
        </p:txBody>
      </p:sp>
      <p:sp>
        <p:nvSpPr>
          <p:cNvPr id="4" name="Rectangle 49"/>
          <p:cNvSpPr>
            <a:spLocks noGrp="1" noChangeArrowheads="1"/>
          </p:cNvSpPr>
          <p:nvPr>
            <p:ph type="sldNum" sz="quarter" idx="12"/>
          </p:nvPr>
        </p:nvSpPr>
        <p:spPr/>
        <p:txBody>
          <a:bodyPr/>
          <a:lstStyle>
            <a:lvl1pPr>
              <a:defRPr/>
            </a:lvl1pPr>
          </a:lstStyle>
          <a:p>
            <a:fld id="{D7876BFD-D015-4FD2-858A-92C0B5168A4D}" type="slidenum">
              <a:rPr lang="en-US" altLang="ja-JP"/>
              <a:pPr/>
              <a:t>‹#›</a:t>
            </a:fld>
            <a:endParaRPr lang="en-US" altLang="ja-JP"/>
          </a:p>
        </p:txBody>
      </p:sp>
    </p:spTree>
    <p:extLst>
      <p:ext uri="{BB962C8B-B14F-4D97-AF65-F5344CB8AC3E}">
        <p14:creationId xmlns:p14="http://schemas.microsoft.com/office/powerpoint/2010/main" val="1804640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7"/>
          <p:cNvSpPr>
            <a:spLocks noGrp="1" noChangeArrowheads="1"/>
          </p:cNvSpPr>
          <p:nvPr>
            <p:ph type="dt" sz="half" idx="10"/>
          </p:nvPr>
        </p:nvSpPr>
        <p:spPr/>
        <p:txBody>
          <a:bodyPr/>
          <a:lstStyle>
            <a:lvl1pPr>
              <a:defRPr/>
            </a:lvl1pPr>
          </a:lstStyle>
          <a:p>
            <a:pPr>
              <a:defRPr/>
            </a:pPr>
            <a:endParaRPr lang="en-US" altLang="ja-JP"/>
          </a:p>
        </p:txBody>
      </p:sp>
      <p:sp>
        <p:nvSpPr>
          <p:cNvPr id="6" name="Rectangle 48"/>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128"/>
              </a:defRPr>
            </a:lvl1pPr>
          </a:lstStyle>
          <a:p>
            <a:pPr>
              <a:defRPr/>
            </a:pPr>
            <a:r>
              <a:rPr lang="en-US" altLang="ja-JP"/>
              <a:t>‹#›</a:t>
            </a:r>
          </a:p>
        </p:txBody>
      </p:sp>
      <p:sp>
        <p:nvSpPr>
          <p:cNvPr id="7" name="Rectangle 49"/>
          <p:cNvSpPr>
            <a:spLocks noGrp="1" noChangeArrowheads="1"/>
          </p:cNvSpPr>
          <p:nvPr>
            <p:ph type="sldNum" sz="quarter" idx="12"/>
          </p:nvPr>
        </p:nvSpPr>
        <p:spPr/>
        <p:txBody>
          <a:bodyPr/>
          <a:lstStyle>
            <a:lvl1pPr>
              <a:defRPr/>
            </a:lvl1pPr>
          </a:lstStyle>
          <a:p>
            <a:fld id="{C0D77826-F092-45CF-99C2-D4979561729B}" type="slidenum">
              <a:rPr lang="en-US" altLang="ja-JP"/>
              <a:pPr/>
              <a:t>‹#›</a:t>
            </a:fld>
            <a:endParaRPr lang="en-US" altLang="ja-JP"/>
          </a:p>
        </p:txBody>
      </p:sp>
    </p:spTree>
    <p:extLst>
      <p:ext uri="{BB962C8B-B14F-4D97-AF65-F5344CB8AC3E}">
        <p14:creationId xmlns:p14="http://schemas.microsoft.com/office/powerpoint/2010/main" val="3263841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7"/>
          <p:cNvSpPr>
            <a:spLocks noGrp="1" noChangeArrowheads="1"/>
          </p:cNvSpPr>
          <p:nvPr>
            <p:ph type="dt" sz="half" idx="10"/>
          </p:nvPr>
        </p:nvSpPr>
        <p:spPr/>
        <p:txBody>
          <a:bodyPr/>
          <a:lstStyle>
            <a:lvl1pPr>
              <a:defRPr/>
            </a:lvl1pPr>
          </a:lstStyle>
          <a:p>
            <a:pPr>
              <a:defRPr/>
            </a:pPr>
            <a:endParaRPr lang="en-US" altLang="ja-JP"/>
          </a:p>
        </p:txBody>
      </p:sp>
      <p:sp>
        <p:nvSpPr>
          <p:cNvPr id="6" name="Rectangle 48"/>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128"/>
              </a:defRPr>
            </a:lvl1pPr>
          </a:lstStyle>
          <a:p>
            <a:pPr>
              <a:defRPr/>
            </a:pPr>
            <a:r>
              <a:rPr lang="en-US" altLang="ja-JP"/>
              <a:t>‹#›</a:t>
            </a:r>
          </a:p>
        </p:txBody>
      </p:sp>
      <p:sp>
        <p:nvSpPr>
          <p:cNvPr id="7" name="Rectangle 49"/>
          <p:cNvSpPr>
            <a:spLocks noGrp="1" noChangeArrowheads="1"/>
          </p:cNvSpPr>
          <p:nvPr>
            <p:ph type="sldNum" sz="quarter" idx="12"/>
          </p:nvPr>
        </p:nvSpPr>
        <p:spPr/>
        <p:txBody>
          <a:bodyPr/>
          <a:lstStyle>
            <a:lvl1pPr>
              <a:defRPr/>
            </a:lvl1pPr>
          </a:lstStyle>
          <a:p>
            <a:fld id="{A26FCB5D-0F3B-4CE9-9550-A9FB77233CF2}" type="slidenum">
              <a:rPr lang="en-US" altLang="ja-JP"/>
              <a:pPr/>
              <a:t>‹#›</a:t>
            </a:fld>
            <a:endParaRPr lang="en-US" altLang="ja-JP"/>
          </a:p>
        </p:txBody>
      </p:sp>
    </p:spTree>
    <p:extLst>
      <p:ext uri="{BB962C8B-B14F-4D97-AF65-F5344CB8AC3E}">
        <p14:creationId xmlns:p14="http://schemas.microsoft.com/office/powerpoint/2010/main" val="2287214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7938" y="0"/>
            <a:ext cx="2833688" cy="6856413"/>
            <a:chOff x="-5" y="0"/>
            <a:chExt cx="1785" cy="4319"/>
          </a:xfrm>
        </p:grpSpPr>
        <p:sp>
          <p:nvSpPr>
            <p:cNvPr id="1031" name="Freeform 3"/>
            <p:cNvSpPr>
              <a:spLocks/>
            </p:cNvSpPr>
            <p:nvPr/>
          </p:nvSpPr>
          <p:spPr bwMode="ltGray">
            <a:xfrm>
              <a:off x="-5" y="3262"/>
              <a:ext cx="472" cy="802"/>
            </a:xfrm>
            <a:custGeom>
              <a:avLst/>
              <a:gdLst>
                <a:gd name="T0" fmla="*/ 5 w 472"/>
                <a:gd name="T1" fmla="*/ 32 h 802"/>
                <a:gd name="T2" fmla="*/ 189 w 472"/>
                <a:gd name="T3" fmla="*/ 26 h 802"/>
                <a:gd name="T4" fmla="*/ 309 w 472"/>
                <a:gd name="T5" fmla="*/ 66 h 802"/>
                <a:gd name="T6" fmla="*/ 357 w 472"/>
                <a:gd name="T7" fmla="*/ 98 h 802"/>
                <a:gd name="T8" fmla="*/ 413 w 472"/>
                <a:gd name="T9" fmla="*/ 162 h 802"/>
                <a:gd name="T10" fmla="*/ 437 w 472"/>
                <a:gd name="T11" fmla="*/ 250 h 802"/>
                <a:gd name="T12" fmla="*/ 397 w 472"/>
                <a:gd name="T13" fmla="*/ 530 h 802"/>
                <a:gd name="T14" fmla="*/ 341 w 472"/>
                <a:gd name="T15" fmla="*/ 634 h 802"/>
                <a:gd name="T16" fmla="*/ 173 w 472"/>
                <a:gd name="T17" fmla="*/ 714 h 802"/>
                <a:gd name="T18" fmla="*/ 77 w 472"/>
                <a:gd name="T19" fmla="*/ 730 h 802"/>
                <a:gd name="T20" fmla="*/ 69 w 472"/>
                <a:gd name="T21" fmla="*/ 802 h 802"/>
                <a:gd name="T22" fmla="*/ 7 w 472"/>
                <a:gd name="T23" fmla="*/ 788 h 802"/>
                <a:gd name="T24" fmla="*/ 5 w 472"/>
                <a:gd name="T25" fmla="*/ 751 h 802"/>
                <a:gd name="T26" fmla="*/ 37 w 472"/>
                <a:gd name="T27" fmla="*/ 722 h 802"/>
                <a:gd name="T28" fmla="*/ 5 w 472"/>
                <a:gd name="T29" fmla="*/ 670 h 802"/>
                <a:gd name="T30" fmla="*/ 5 w 472"/>
                <a:gd name="T31" fmla="*/ 32 h 8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72" h="802">
                  <a:moveTo>
                    <a:pt x="5" y="32"/>
                  </a:moveTo>
                  <a:cubicBezTo>
                    <a:pt x="101" y="0"/>
                    <a:pt x="20" y="17"/>
                    <a:pt x="189" y="26"/>
                  </a:cubicBezTo>
                  <a:cubicBezTo>
                    <a:pt x="221" y="37"/>
                    <a:pt x="280" y="47"/>
                    <a:pt x="309" y="66"/>
                  </a:cubicBezTo>
                  <a:cubicBezTo>
                    <a:pt x="325" y="77"/>
                    <a:pt x="357" y="98"/>
                    <a:pt x="357" y="98"/>
                  </a:cubicBezTo>
                  <a:cubicBezTo>
                    <a:pt x="394" y="154"/>
                    <a:pt x="373" y="135"/>
                    <a:pt x="413" y="162"/>
                  </a:cubicBezTo>
                  <a:cubicBezTo>
                    <a:pt x="433" y="223"/>
                    <a:pt x="426" y="193"/>
                    <a:pt x="437" y="250"/>
                  </a:cubicBezTo>
                  <a:cubicBezTo>
                    <a:pt x="433" y="370"/>
                    <a:pt x="472" y="455"/>
                    <a:pt x="397" y="530"/>
                  </a:cubicBezTo>
                  <a:cubicBezTo>
                    <a:pt x="385" y="567"/>
                    <a:pt x="368" y="607"/>
                    <a:pt x="341" y="634"/>
                  </a:cubicBezTo>
                  <a:cubicBezTo>
                    <a:pt x="319" y="701"/>
                    <a:pt x="233" y="707"/>
                    <a:pt x="173" y="714"/>
                  </a:cubicBezTo>
                  <a:cubicBezTo>
                    <a:pt x="142" y="724"/>
                    <a:pt x="100" y="707"/>
                    <a:pt x="77" y="730"/>
                  </a:cubicBezTo>
                  <a:cubicBezTo>
                    <a:pt x="60" y="747"/>
                    <a:pt x="72" y="778"/>
                    <a:pt x="69" y="802"/>
                  </a:cubicBezTo>
                  <a:cubicBezTo>
                    <a:pt x="53" y="799"/>
                    <a:pt x="23" y="792"/>
                    <a:pt x="7" y="788"/>
                  </a:cubicBezTo>
                  <a:cubicBezTo>
                    <a:pt x="5" y="788"/>
                    <a:pt x="0" y="762"/>
                    <a:pt x="5" y="751"/>
                  </a:cubicBezTo>
                  <a:cubicBezTo>
                    <a:pt x="10" y="740"/>
                    <a:pt x="37" y="735"/>
                    <a:pt x="37" y="722"/>
                  </a:cubicBezTo>
                  <a:cubicBezTo>
                    <a:pt x="26" y="682"/>
                    <a:pt x="22" y="685"/>
                    <a:pt x="5" y="670"/>
                  </a:cubicBezTo>
                  <a:cubicBezTo>
                    <a:pt x="5" y="541"/>
                    <a:pt x="5" y="233"/>
                    <a:pt x="5" y="32"/>
                  </a:cubicBezTo>
                  <a:close/>
                </a:path>
              </a:pathLst>
            </a:custGeom>
            <a:solidFill>
              <a:schemeClr val="folHlink">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032" name="Group 4"/>
            <p:cNvGrpSpPr>
              <a:grpSpLocks/>
            </p:cNvGrpSpPr>
            <p:nvPr/>
          </p:nvGrpSpPr>
          <p:grpSpPr bwMode="auto">
            <a:xfrm rot="14964908" flipH="1">
              <a:off x="104" y="2441"/>
              <a:ext cx="452" cy="444"/>
              <a:chOff x="1727" y="866"/>
              <a:chExt cx="129" cy="157"/>
            </a:xfrm>
          </p:grpSpPr>
          <p:sp>
            <p:nvSpPr>
              <p:cNvPr id="1070" name="Freeform 5"/>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71" name="Freeform 6"/>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72" name="Freeform 7"/>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1033" name="Freeform 8"/>
            <p:cNvSpPr>
              <a:spLocks/>
            </p:cNvSpPr>
            <p:nvPr/>
          </p:nvSpPr>
          <p:spPr bwMode="ltGray">
            <a:xfrm>
              <a:off x="90" y="1736"/>
              <a:ext cx="710" cy="768"/>
            </a:xfrm>
            <a:custGeom>
              <a:avLst/>
              <a:gdLst>
                <a:gd name="T0" fmla="*/ 14 w 710"/>
                <a:gd name="T1" fmla="*/ 416 h 768"/>
                <a:gd name="T2" fmla="*/ 14 w 710"/>
                <a:gd name="T3" fmla="*/ 272 h 768"/>
                <a:gd name="T4" fmla="*/ 102 w 710"/>
                <a:gd name="T5" fmla="*/ 144 h 768"/>
                <a:gd name="T6" fmla="*/ 150 w 710"/>
                <a:gd name="T7" fmla="*/ 96 h 768"/>
                <a:gd name="T8" fmla="*/ 198 w 710"/>
                <a:gd name="T9" fmla="*/ 64 h 768"/>
                <a:gd name="T10" fmla="*/ 350 w 710"/>
                <a:gd name="T11" fmla="*/ 0 h 768"/>
                <a:gd name="T12" fmla="*/ 534 w 710"/>
                <a:gd name="T13" fmla="*/ 8 h 768"/>
                <a:gd name="T14" fmla="*/ 662 w 710"/>
                <a:gd name="T15" fmla="*/ 96 h 768"/>
                <a:gd name="T16" fmla="*/ 710 w 710"/>
                <a:gd name="T17" fmla="*/ 200 h 768"/>
                <a:gd name="T18" fmla="*/ 702 w 710"/>
                <a:gd name="T19" fmla="*/ 400 h 768"/>
                <a:gd name="T20" fmla="*/ 678 w 710"/>
                <a:gd name="T21" fmla="*/ 448 h 768"/>
                <a:gd name="T22" fmla="*/ 550 w 710"/>
                <a:gd name="T23" fmla="*/ 632 h 768"/>
                <a:gd name="T24" fmla="*/ 518 w 710"/>
                <a:gd name="T25" fmla="*/ 656 h 768"/>
                <a:gd name="T26" fmla="*/ 470 w 710"/>
                <a:gd name="T27" fmla="*/ 664 h 768"/>
                <a:gd name="T28" fmla="*/ 518 w 710"/>
                <a:gd name="T29" fmla="*/ 680 h 768"/>
                <a:gd name="T30" fmla="*/ 566 w 710"/>
                <a:gd name="T31" fmla="*/ 696 h 768"/>
                <a:gd name="T32" fmla="*/ 574 w 710"/>
                <a:gd name="T33" fmla="*/ 720 h 768"/>
                <a:gd name="T34" fmla="*/ 526 w 710"/>
                <a:gd name="T35" fmla="*/ 736 h 768"/>
                <a:gd name="T36" fmla="*/ 502 w 710"/>
                <a:gd name="T37" fmla="*/ 752 h 768"/>
                <a:gd name="T38" fmla="*/ 454 w 710"/>
                <a:gd name="T39" fmla="*/ 768 h 768"/>
                <a:gd name="T40" fmla="*/ 438 w 710"/>
                <a:gd name="T41" fmla="*/ 712 h 768"/>
                <a:gd name="T42" fmla="*/ 246 w 710"/>
                <a:gd name="T43" fmla="*/ 688 h 768"/>
                <a:gd name="T44" fmla="*/ 134 w 710"/>
                <a:gd name="T45" fmla="*/ 648 h 768"/>
                <a:gd name="T46" fmla="*/ 110 w 710"/>
                <a:gd name="T47" fmla="*/ 624 h 768"/>
                <a:gd name="T48" fmla="*/ 78 w 710"/>
                <a:gd name="T49" fmla="*/ 576 h 768"/>
                <a:gd name="T50" fmla="*/ 54 w 710"/>
                <a:gd name="T51" fmla="*/ 464 h 768"/>
                <a:gd name="T52" fmla="*/ 30 w 710"/>
                <a:gd name="T53" fmla="*/ 408 h 768"/>
                <a:gd name="T54" fmla="*/ 22 w 710"/>
                <a:gd name="T55" fmla="*/ 384 h 768"/>
                <a:gd name="T56" fmla="*/ 14 w 710"/>
                <a:gd name="T57" fmla="*/ 416 h 7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10" h="768">
                  <a:moveTo>
                    <a:pt x="14" y="416"/>
                  </a:moveTo>
                  <a:cubicBezTo>
                    <a:pt x="6" y="353"/>
                    <a:pt x="0" y="339"/>
                    <a:pt x="14" y="272"/>
                  </a:cubicBezTo>
                  <a:cubicBezTo>
                    <a:pt x="24" y="227"/>
                    <a:pt x="72" y="178"/>
                    <a:pt x="102" y="144"/>
                  </a:cubicBezTo>
                  <a:cubicBezTo>
                    <a:pt x="117" y="127"/>
                    <a:pt x="134" y="112"/>
                    <a:pt x="150" y="96"/>
                  </a:cubicBezTo>
                  <a:cubicBezTo>
                    <a:pt x="164" y="82"/>
                    <a:pt x="198" y="64"/>
                    <a:pt x="198" y="64"/>
                  </a:cubicBezTo>
                  <a:cubicBezTo>
                    <a:pt x="231" y="14"/>
                    <a:pt x="294" y="7"/>
                    <a:pt x="350" y="0"/>
                  </a:cubicBezTo>
                  <a:cubicBezTo>
                    <a:pt x="411" y="3"/>
                    <a:pt x="473" y="1"/>
                    <a:pt x="534" y="8"/>
                  </a:cubicBezTo>
                  <a:cubicBezTo>
                    <a:pt x="582" y="13"/>
                    <a:pt x="624" y="71"/>
                    <a:pt x="662" y="96"/>
                  </a:cubicBezTo>
                  <a:cubicBezTo>
                    <a:pt x="691" y="140"/>
                    <a:pt x="698" y="151"/>
                    <a:pt x="710" y="200"/>
                  </a:cubicBezTo>
                  <a:cubicBezTo>
                    <a:pt x="707" y="267"/>
                    <a:pt x="707" y="333"/>
                    <a:pt x="702" y="400"/>
                  </a:cubicBezTo>
                  <a:cubicBezTo>
                    <a:pt x="700" y="423"/>
                    <a:pt x="688" y="428"/>
                    <a:pt x="678" y="448"/>
                  </a:cubicBezTo>
                  <a:cubicBezTo>
                    <a:pt x="646" y="512"/>
                    <a:pt x="626" y="607"/>
                    <a:pt x="550" y="632"/>
                  </a:cubicBezTo>
                  <a:cubicBezTo>
                    <a:pt x="539" y="640"/>
                    <a:pt x="530" y="651"/>
                    <a:pt x="518" y="656"/>
                  </a:cubicBezTo>
                  <a:cubicBezTo>
                    <a:pt x="503" y="662"/>
                    <a:pt x="470" y="648"/>
                    <a:pt x="470" y="664"/>
                  </a:cubicBezTo>
                  <a:cubicBezTo>
                    <a:pt x="470" y="681"/>
                    <a:pt x="502" y="675"/>
                    <a:pt x="518" y="680"/>
                  </a:cubicBezTo>
                  <a:cubicBezTo>
                    <a:pt x="534" y="685"/>
                    <a:pt x="566" y="696"/>
                    <a:pt x="566" y="696"/>
                  </a:cubicBezTo>
                  <a:cubicBezTo>
                    <a:pt x="569" y="704"/>
                    <a:pt x="580" y="714"/>
                    <a:pt x="574" y="720"/>
                  </a:cubicBezTo>
                  <a:cubicBezTo>
                    <a:pt x="562" y="732"/>
                    <a:pt x="542" y="731"/>
                    <a:pt x="526" y="736"/>
                  </a:cubicBezTo>
                  <a:cubicBezTo>
                    <a:pt x="517" y="739"/>
                    <a:pt x="511" y="748"/>
                    <a:pt x="502" y="752"/>
                  </a:cubicBezTo>
                  <a:cubicBezTo>
                    <a:pt x="487" y="759"/>
                    <a:pt x="454" y="768"/>
                    <a:pt x="454" y="768"/>
                  </a:cubicBezTo>
                  <a:cubicBezTo>
                    <a:pt x="448" y="750"/>
                    <a:pt x="453" y="725"/>
                    <a:pt x="438" y="712"/>
                  </a:cubicBezTo>
                  <a:cubicBezTo>
                    <a:pt x="407" y="685"/>
                    <a:pt x="256" y="689"/>
                    <a:pt x="246" y="688"/>
                  </a:cubicBezTo>
                  <a:cubicBezTo>
                    <a:pt x="207" y="680"/>
                    <a:pt x="166" y="674"/>
                    <a:pt x="134" y="648"/>
                  </a:cubicBezTo>
                  <a:cubicBezTo>
                    <a:pt x="125" y="641"/>
                    <a:pt x="117" y="633"/>
                    <a:pt x="110" y="624"/>
                  </a:cubicBezTo>
                  <a:cubicBezTo>
                    <a:pt x="98" y="609"/>
                    <a:pt x="78" y="576"/>
                    <a:pt x="78" y="576"/>
                  </a:cubicBezTo>
                  <a:cubicBezTo>
                    <a:pt x="66" y="506"/>
                    <a:pt x="74" y="544"/>
                    <a:pt x="54" y="464"/>
                  </a:cubicBezTo>
                  <a:cubicBezTo>
                    <a:pt x="37" y="397"/>
                    <a:pt x="58" y="463"/>
                    <a:pt x="30" y="408"/>
                  </a:cubicBezTo>
                  <a:cubicBezTo>
                    <a:pt x="26" y="400"/>
                    <a:pt x="30" y="380"/>
                    <a:pt x="22" y="384"/>
                  </a:cubicBezTo>
                  <a:cubicBezTo>
                    <a:pt x="12" y="389"/>
                    <a:pt x="17" y="405"/>
                    <a:pt x="14" y="416"/>
                  </a:cubicBezTo>
                  <a:close/>
                </a:path>
              </a:pathLst>
            </a:custGeom>
            <a:solidFill>
              <a:schemeClr val="accent2">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034" name="Group 9"/>
            <p:cNvGrpSpPr>
              <a:grpSpLocks/>
            </p:cNvGrpSpPr>
            <p:nvPr/>
          </p:nvGrpSpPr>
          <p:grpSpPr bwMode="auto">
            <a:xfrm rot="416244">
              <a:off x="9" y="1746"/>
              <a:ext cx="1771" cy="1741"/>
              <a:chOff x="41" y="2787"/>
              <a:chExt cx="902" cy="833"/>
            </a:xfrm>
          </p:grpSpPr>
          <p:sp>
            <p:nvSpPr>
              <p:cNvPr id="1061" name="Freeform 10"/>
              <p:cNvSpPr>
                <a:spLocks/>
              </p:cNvSpPr>
              <p:nvPr userDrawn="1"/>
            </p:nvSpPr>
            <p:spPr bwMode="ltGray">
              <a:xfrm rot="373331" flipH="1">
                <a:off x="125" y="2787"/>
                <a:ext cx="313" cy="303"/>
              </a:xfrm>
              <a:custGeom>
                <a:avLst/>
                <a:gdLst>
                  <a:gd name="T0" fmla="*/ 145040 w 217"/>
                  <a:gd name="T1" fmla="*/ 668245 h 210"/>
                  <a:gd name="T2" fmla="*/ 115884 w 217"/>
                  <a:gd name="T3" fmla="*/ 631821 h 210"/>
                  <a:gd name="T4" fmla="*/ 83251 w 217"/>
                  <a:gd name="T5" fmla="*/ 576885 h 210"/>
                  <a:gd name="T6" fmla="*/ 48332 w 217"/>
                  <a:gd name="T7" fmla="*/ 504483 h 210"/>
                  <a:gd name="T8" fmla="*/ 14861 w 217"/>
                  <a:gd name="T9" fmla="*/ 429080 h 210"/>
                  <a:gd name="T10" fmla="*/ 0 w 217"/>
                  <a:gd name="T11" fmla="*/ 347209 h 210"/>
                  <a:gd name="T12" fmla="*/ 1 w 217"/>
                  <a:gd name="T13" fmla="*/ 259929 h 210"/>
                  <a:gd name="T14" fmla="*/ 28578 w 217"/>
                  <a:gd name="T15" fmla="*/ 180149 h 210"/>
                  <a:gd name="T16" fmla="*/ 85761 w 217"/>
                  <a:gd name="T17" fmla="*/ 113033 h 210"/>
                  <a:gd name="T18" fmla="*/ 143018 w 217"/>
                  <a:gd name="T19" fmla="*/ 70025 h 210"/>
                  <a:gd name="T20" fmla="*/ 189871 w 217"/>
                  <a:gd name="T21" fmla="*/ 38214 h 210"/>
                  <a:gd name="T22" fmla="*/ 227721 w 217"/>
                  <a:gd name="T23" fmla="*/ 21530 h 210"/>
                  <a:gd name="T24" fmla="*/ 257361 w 217"/>
                  <a:gd name="T25" fmla="*/ 14922 h 210"/>
                  <a:gd name="T26" fmla="*/ 278430 w 217"/>
                  <a:gd name="T27" fmla="*/ 14922 h 210"/>
                  <a:gd name="T28" fmla="*/ 328464 w 217"/>
                  <a:gd name="T29" fmla="*/ 0 h 210"/>
                  <a:gd name="T30" fmla="*/ 466908 w 217"/>
                  <a:gd name="T31" fmla="*/ 26485 h 210"/>
                  <a:gd name="T32" fmla="*/ 505466 w 217"/>
                  <a:gd name="T33" fmla="*/ 38214 h 210"/>
                  <a:gd name="T34" fmla="*/ 543424 w 217"/>
                  <a:gd name="T35" fmla="*/ 48532 h 210"/>
                  <a:gd name="T36" fmla="*/ 575981 w 217"/>
                  <a:gd name="T37" fmla="*/ 59716 h 210"/>
                  <a:gd name="T38" fmla="*/ 600736 w 217"/>
                  <a:gd name="T39" fmla="*/ 73382 h 210"/>
                  <a:gd name="T40" fmla="*/ 627807 w 217"/>
                  <a:gd name="T41" fmla="*/ 86162 h 210"/>
                  <a:gd name="T42" fmla="*/ 649104 w 217"/>
                  <a:gd name="T43" fmla="*/ 101036 h 210"/>
                  <a:gd name="T44" fmla="*/ 665838 w 217"/>
                  <a:gd name="T45" fmla="*/ 120474 h 210"/>
                  <a:gd name="T46" fmla="*/ 685415 w 217"/>
                  <a:gd name="T47" fmla="*/ 143999 h 210"/>
                  <a:gd name="T48" fmla="*/ 649104 w 217"/>
                  <a:gd name="T49" fmla="*/ 128847 h 210"/>
                  <a:gd name="T50" fmla="*/ 614332 w 217"/>
                  <a:gd name="T51" fmla="*/ 114787 h 210"/>
                  <a:gd name="T52" fmla="*/ 579275 w 217"/>
                  <a:gd name="T53" fmla="*/ 105880 h 210"/>
                  <a:gd name="T54" fmla="*/ 543424 w 217"/>
                  <a:gd name="T55" fmla="*/ 94154 h 210"/>
                  <a:gd name="T56" fmla="*/ 514907 w 217"/>
                  <a:gd name="T57" fmla="*/ 86162 h 210"/>
                  <a:gd name="T58" fmla="*/ 485114 w 217"/>
                  <a:gd name="T59" fmla="*/ 83497 h 210"/>
                  <a:gd name="T60" fmla="*/ 450770 w 217"/>
                  <a:gd name="T61" fmla="*/ 78340 h 210"/>
                  <a:gd name="T62" fmla="*/ 422309 w 217"/>
                  <a:gd name="T63" fmla="*/ 78340 h 210"/>
                  <a:gd name="T64" fmla="*/ 395028 w 217"/>
                  <a:gd name="T65" fmla="*/ 78340 h 210"/>
                  <a:gd name="T66" fmla="*/ 366468 w 217"/>
                  <a:gd name="T67" fmla="*/ 79555 h 210"/>
                  <a:gd name="T68" fmla="*/ 337193 w 217"/>
                  <a:gd name="T69" fmla="*/ 86162 h 210"/>
                  <a:gd name="T70" fmla="*/ 312515 w 217"/>
                  <a:gd name="T71" fmla="*/ 93312 h 210"/>
                  <a:gd name="T72" fmla="*/ 287341 w 217"/>
                  <a:gd name="T73" fmla="*/ 105880 h 210"/>
                  <a:gd name="T74" fmla="*/ 257737 w 217"/>
                  <a:gd name="T75" fmla="*/ 114787 h 210"/>
                  <a:gd name="T76" fmla="*/ 233773 w 217"/>
                  <a:gd name="T77" fmla="*/ 129797 h 210"/>
                  <a:gd name="T78" fmla="*/ 209205 w 217"/>
                  <a:gd name="T79" fmla="*/ 145781 h 210"/>
                  <a:gd name="T80" fmla="*/ 164453 w 217"/>
                  <a:gd name="T81" fmla="*/ 194261 h 210"/>
                  <a:gd name="T82" fmla="*/ 133828 w 217"/>
                  <a:gd name="T83" fmla="*/ 254057 h 210"/>
                  <a:gd name="T84" fmla="*/ 115884 w 217"/>
                  <a:gd name="T85" fmla="*/ 328387 h 210"/>
                  <a:gd name="T86" fmla="*/ 109455 w 217"/>
                  <a:gd name="T87" fmla="*/ 401492 h 210"/>
                  <a:gd name="T88" fmla="*/ 109455 w 217"/>
                  <a:gd name="T89" fmla="*/ 482724 h 210"/>
                  <a:gd name="T90" fmla="*/ 120081 w 217"/>
                  <a:gd name="T91" fmla="*/ 552932 h 210"/>
                  <a:gd name="T92" fmla="*/ 129257 w 217"/>
                  <a:gd name="T93" fmla="*/ 617433 h 210"/>
                  <a:gd name="T94" fmla="*/ 145040 w 217"/>
                  <a:gd name="T95" fmla="*/ 668245 h 2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17" h="210">
                    <a:moveTo>
                      <a:pt x="46" y="210"/>
                    </a:moveTo>
                    <a:lnTo>
                      <a:pt x="37" y="198"/>
                    </a:lnTo>
                    <a:lnTo>
                      <a:pt x="26" y="181"/>
                    </a:lnTo>
                    <a:lnTo>
                      <a:pt x="15" y="159"/>
                    </a:lnTo>
                    <a:lnTo>
                      <a:pt x="5" y="135"/>
                    </a:lnTo>
                    <a:lnTo>
                      <a:pt x="0" y="109"/>
                    </a:lnTo>
                    <a:lnTo>
                      <a:pt x="1" y="82"/>
                    </a:lnTo>
                    <a:lnTo>
                      <a:pt x="9" y="57"/>
                    </a:lnTo>
                    <a:lnTo>
                      <a:pt x="27" y="35"/>
                    </a:lnTo>
                    <a:lnTo>
                      <a:pt x="45" y="22"/>
                    </a:lnTo>
                    <a:lnTo>
                      <a:pt x="60" y="12"/>
                    </a:lnTo>
                    <a:lnTo>
                      <a:pt x="72" y="7"/>
                    </a:lnTo>
                    <a:lnTo>
                      <a:pt x="81" y="5"/>
                    </a:lnTo>
                    <a:lnTo>
                      <a:pt x="88" y="5"/>
                    </a:lnTo>
                    <a:lnTo>
                      <a:pt x="104" y="0"/>
                    </a:lnTo>
                    <a:lnTo>
                      <a:pt x="148" y="8"/>
                    </a:lnTo>
                    <a:lnTo>
                      <a:pt x="160" y="12"/>
                    </a:lnTo>
                    <a:lnTo>
                      <a:pt x="172" y="15"/>
                    </a:lnTo>
                    <a:lnTo>
                      <a:pt x="182" y="19"/>
                    </a:lnTo>
                    <a:lnTo>
                      <a:pt x="190" y="23"/>
                    </a:lnTo>
                    <a:lnTo>
                      <a:pt x="198" y="27"/>
                    </a:lnTo>
                    <a:lnTo>
                      <a:pt x="205" y="32"/>
                    </a:lnTo>
                    <a:lnTo>
                      <a:pt x="211" y="38"/>
                    </a:lnTo>
                    <a:lnTo>
                      <a:pt x="217" y="45"/>
                    </a:lnTo>
                    <a:lnTo>
                      <a:pt x="205" y="40"/>
                    </a:lnTo>
                    <a:lnTo>
                      <a:pt x="194" y="36"/>
                    </a:lnTo>
                    <a:lnTo>
                      <a:pt x="183" y="33"/>
                    </a:lnTo>
                    <a:lnTo>
                      <a:pt x="172" y="30"/>
                    </a:lnTo>
                    <a:lnTo>
                      <a:pt x="163" y="27"/>
                    </a:lnTo>
                    <a:lnTo>
                      <a:pt x="153" y="26"/>
                    </a:lnTo>
                    <a:lnTo>
                      <a:pt x="143" y="24"/>
                    </a:lnTo>
                    <a:lnTo>
                      <a:pt x="134" y="24"/>
                    </a:lnTo>
                    <a:lnTo>
                      <a:pt x="125" y="24"/>
                    </a:lnTo>
                    <a:lnTo>
                      <a:pt x="116" y="25"/>
                    </a:lnTo>
                    <a:lnTo>
                      <a:pt x="107" y="27"/>
                    </a:lnTo>
                    <a:lnTo>
                      <a:pt x="99" y="29"/>
                    </a:lnTo>
                    <a:lnTo>
                      <a:pt x="91" y="33"/>
                    </a:lnTo>
                    <a:lnTo>
                      <a:pt x="82" y="36"/>
                    </a:lnTo>
                    <a:lnTo>
                      <a:pt x="74" y="41"/>
                    </a:lnTo>
                    <a:lnTo>
                      <a:pt x="66" y="46"/>
                    </a:lnTo>
                    <a:lnTo>
                      <a:pt x="52" y="61"/>
                    </a:lnTo>
                    <a:lnTo>
                      <a:pt x="42" y="80"/>
                    </a:lnTo>
                    <a:lnTo>
                      <a:pt x="37" y="103"/>
                    </a:lnTo>
                    <a:lnTo>
                      <a:pt x="35" y="126"/>
                    </a:lnTo>
                    <a:lnTo>
                      <a:pt x="35" y="151"/>
                    </a:lnTo>
                    <a:lnTo>
                      <a:pt x="38" y="174"/>
                    </a:lnTo>
                    <a:lnTo>
                      <a:pt x="41" y="194"/>
                    </a:lnTo>
                    <a:lnTo>
                      <a:pt x="46" y="2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62" name="Freeform 11"/>
              <p:cNvSpPr>
                <a:spLocks/>
              </p:cNvSpPr>
              <p:nvPr userDrawn="1"/>
            </p:nvSpPr>
            <p:spPr bwMode="ltGray">
              <a:xfrm rot="373331" flipH="1">
                <a:off x="41" y="2843"/>
                <a:ext cx="262" cy="308"/>
              </a:xfrm>
              <a:custGeom>
                <a:avLst/>
                <a:gdLst>
                  <a:gd name="T0" fmla="*/ 329967 w 182"/>
                  <a:gd name="T1" fmla="*/ 0 h 213"/>
                  <a:gd name="T2" fmla="*/ 338747 w 182"/>
                  <a:gd name="T3" fmla="*/ 6737 h 213"/>
                  <a:gd name="T4" fmla="*/ 357706 w 182"/>
                  <a:gd name="T5" fmla="*/ 27340 h 213"/>
                  <a:gd name="T6" fmla="*/ 384688 w 182"/>
                  <a:gd name="T7" fmla="*/ 61432 h 213"/>
                  <a:gd name="T8" fmla="*/ 415546 w 182"/>
                  <a:gd name="T9" fmla="*/ 111133 h 213"/>
                  <a:gd name="T10" fmla="*/ 439100 w 182"/>
                  <a:gd name="T11" fmla="*/ 172846 h 213"/>
                  <a:gd name="T12" fmla="*/ 454782 w 182"/>
                  <a:gd name="T13" fmla="*/ 254709 h 213"/>
                  <a:gd name="T14" fmla="*/ 454782 w 182"/>
                  <a:gd name="T15" fmla="*/ 351392 h 213"/>
                  <a:gd name="T16" fmla="*/ 435739 w 182"/>
                  <a:gd name="T17" fmla="*/ 465465 h 213"/>
                  <a:gd name="T18" fmla="*/ 425102 w 182"/>
                  <a:gd name="T19" fmla="*/ 497245 h 213"/>
                  <a:gd name="T20" fmla="*/ 411901 w 182"/>
                  <a:gd name="T21" fmla="*/ 523499 h 213"/>
                  <a:gd name="T22" fmla="*/ 397692 w 182"/>
                  <a:gd name="T23" fmla="*/ 552162 h 213"/>
                  <a:gd name="T24" fmla="*/ 378537 w 182"/>
                  <a:gd name="T25" fmla="*/ 577384 h 213"/>
                  <a:gd name="T26" fmla="*/ 353002 w 182"/>
                  <a:gd name="T27" fmla="*/ 601486 h 213"/>
                  <a:gd name="T28" fmla="*/ 332069 w 182"/>
                  <a:gd name="T29" fmla="*/ 619671 h 213"/>
                  <a:gd name="T30" fmla="*/ 309559 w 182"/>
                  <a:gd name="T31" fmla="*/ 637306 h 213"/>
                  <a:gd name="T32" fmla="*/ 277541 w 182"/>
                  <a:gd name="T33" fmla="*/ 651447 h 213"/>
                  <a:gd name="T34" fmla="*/ 248483 w 182"/>
                  <a:gd name="T35" fmla="*/ 658450 h 213"/>
                  <a:gd name="T36" fmla="*/ 219454 w 182"/>
                  <a:gd name="T37" fmla="*/ 666814 h 213"/>
                  <a:gd name="T38" fmla="*/ 185630 w 182"/>
                  <a:gd name="T39" fmla="*/ 673067 h 213"/>
                  <a:gd name="T40" fmla="*/ 149377 w 182"/>
                  <a:gd name="T41" fmla="*/ 673067 h 213"/>
                  <a:gd name="T42" fmla="*/ 110607 w 182"/>
                  <a:gd name="T43" fmla="*/ 666814 h 213"/>
                  <a:gd name="T44" fmla="*/ 75819 w 182"/>
                  <a:gd name="T45" fmla="*/ 658450 h 213"/>
                  <a:gd name="T46" fmla="*/ 35497 w 182"/>
                  <a:gd name="T47" fmla="*/ 644029 h 213"/>
                  <a:gd name="T48" fmla="*/ 0 w 182"/>
                  <a:gd name="T49" fmla="*/ 626914 h 213"/>
                  <a:gd name="T50" fmla="*/ 33894 w 182"/>
                  <a:gd name="T51" fmla="*/ 651447 h 213"/>
                  <a:gd name="T52" fmla="*/ 67216 w 182"/>
                  <a:gd name="T53" fmla="*/ 666814 h 213"/>
                  <a:gd name="T54" fmla="*/ 101113 w 182"/>
                  <a:gd name="T55" fmla="*/ 683371 h 213"/>
                  <a:gd name="T56" fmla="*/ 129536 w 182"/>
                  <a:gd name="T57" fmla="*/ 695314 h 213"/>
                  <a:gd name="T58" fmla="*/ 159225 w 182"/>
                  <a:gd name="T59" fmla="*/ 705255 h 213"/>
                  <a:gd name="T60" fmla="*/ 191905 w 182"/>
                  <a:gd name="T61" fmla="*/ 709210 h 213"/>
                  <a:gd name="T62" fmla="*/ 219818 w 182"/>
                  <a:gd name="T63" fmla="*/ 710459 h 213"/>
                  <a:gd name="T64" fmla="*/ 249814 w 182"/>
                  <a:gd name="T65" fmla="*/ 710459 h 213"/>
                  <a:gd name="T66" fmla="*/ 276259 w 182"/>
                  <a:gd name="T67" fmla="*/ 709210 h 213"/>
                  <a:gd name="T68" fmla="*/ 302689 w 182"/>
                  <a:gd name="T69" fmla="*/ 702583 h 213"/>
                  <a:gd name="T70" fmla="*/ 325610 w 182"/>
                  <a:gd name="T71" fmla="*/ 695314 h 213"/>
                  <a:gd name="T72" fmla="*/ 349967 w 182"/>
                  <a:gd name="T73" fmla="*/ 688296 h 213"/>
                  <a:gd name="T74" fmla="*/ 372056 w 182"/>
                  <a:gd name="T75" fmla="*/ 679772 h 213"/>
                  <a:gd name="T76" fmla="*/ 392935 w 182"/>
                  <a:gd name="T77" fmla="*/ 664583 h 213"/>
                  <a:gd name="T78" fmla="*/ 411901 w 182"/>
                  <a:gd name="T79" fmla="*/ 651447 h 213"/>
                  <a:gd name="T80" fmla="*/ 429370 w 182"/>
                  <a:gd name="T81" fmla="*/ 637306 h 213"/>
                  <a:gd name="T82" fmla="*/ 478033 w 182"/>
                  <a:gd name="T83" fmla="*/ 587370 h 213"/>
                  <a:gd name="T84" fmla="*/ 511604 w 182"/>
                  <a:gd name="T85" fmla="*/ 538025 h 213"/>
                  <a:gd name="T86" fmla="*/ 531460 w 182"/>
                  <a:gd name="T87" fmla="*/ 480850 h 213"/>
                  <a:gd name="T88" fmla="*/ 542340 w 182"/>
                  <a:gd name="T89" fmla="*/ 428539 h 213"/>
                  <a:gd name="T90" fmla="*/ 548894 w 182"/>
                  <a:gd name="T91" fmla="*/ 372076 h 213"/>
                  <a:gd name="T92" fmla="*/ 548894 w 182"/>
                  <a:gd name="T93" fmla="*/ 316249 h 213"/>
                  <a:gd name="T94" fmla="*/ 551534 w 182"/>
                  <a:gd name="T95" fmla="*/ 264073 h 213"/>
                  <a:gd name="T96" fmla="*/ 522429 w 182"/>
                  <a:gd name="T97" fmla="*/ 154067 h 213"/>
                  <a:gd name="T98" fmla="*/ 473051 w 182"/>
                  <a:gd name="T99" fmla="*/ 68578 h 213"/>
                  <a:gd name="T100" fmla="*/ 455536 w 182"/>
                  <a:gd name="T101" fmla="*/ 61432 h 213"/>
                  <a:gd name="T102" fmla="*/ 445629 w 182"/>
                  <a:gd name="T103" fmla="*/ 50956 h 213"/>
                  <a:gd name="T104" fmla="*/ 429370 w 182"/>
                  <a:gd name="T105" fmla="*/ 42592 h 213"/>
                  <a:gd name="T106" fmla="*/ 418086 w 182"/>
                  <a:gd name="T107" fmla="*/ 36756 h 213"/>
                  <a:gd name="T108" fmla="*/ 399537 w 182"/>
                  <a:gd name="T109" fmla="*/ 29455 h 213"/>
                  <a:gd name="T110" fmla="*/ 381293 w 182"/>
                  <a:gd name="T111" fmla="*/ 20370 h 213"/>
                  <a:gd name="T112" fmla="*/ 359622 w 182"/>
                  <a:gd name="T113" fmla="*/ 9742 h 213"/>
                  <a:gd name="T114" fmla="*/ 329967 w 182"/>
                  <a:gd name="T115" fmla="*/ 0 h 21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82" h="213">
                    <a:moveTo>
                      <a:pt x="109" y="0"/>
                    </a:moveTo>
                    <a:lnTo>
                      <a:pt x="112" y="2"/>
                    </a:lnTo>
                    <a:lnTo>
                      <a:pt x="118" y="8"/>
                    </a:lnTo>
                    <a:lnTo>
                      <a:pt x="127" y="18"/>
                    </a:lnTo>
                    <a:lnTo>
                      <a:pt x="137" y="33"/>
                    </a:lnTo>
                    <a:lnTo>
                      <a:pt x="145" y="52"/>
                    </a:lnTo>
                    <a:lnTo>
                      <a:pt x="150" y="76"/>
                    </a:lnTo>
                    <a:lnTo>
                      <a:pt x="150" y="105"/>
                    </a:lnTo>
                    <a:lnTo>
                      <a:pt x="144" y="139"/>
                    </a:lnTo>
                    <a:lnTo>
                      <a:pt x="140" y="149"/>
                    </a:lnTo>
                    <a:lnTo>
                      <a:pt x="136" y="157"/>
                    </a:lnTo>
                    <a:lnTo>
                      <a:pt x="131" y="165"/>
                    </a:lnTo>
                    <a:lnTo>
                      <a:pt x="125" y="173"/>
                    </a:lnTo>
                    <a:lnTo>
                      <a:pt x="117" y="180"/>
                    </a:lnTo>
                    <a:lnTo>
                      <a:pt x="110" y="185"/>
                    </a:lnTo>
                    <a:lnTo>
                      <a:pt x="102" y="191"/>
                    </a:lnTo>
                    <a:lnTo>
                      <a:pt x="92" y="195"/>
                    </a:lnTo>
                    <a:lnTo>
                      <a:pt x="82" y="197"/>
                    </a:lnTo>
                    <a:lnTo>
                      <a:pt x="72" y="200"/>
                    </a:lnTo>
                    <a:lnTo>
                      <a:pt x="61" y="201"/>
                    </a:lnTo>
                    <a:lnTo>
                      <a:pt x="49" y="201"/>
                    </a:lnTo>
                    <a:lnTo>
                      <a:pt x="37" y="200"/>
                    </a:lnTo>
                    <a:lnTo>
                      <a:pt x="25" y="197"/>
                    </a:lnTo>
                    <a:lnTo>
                      <a:pt x="12" y="193"/>
                    </a:lnTo>
                    <a:lnTo>
                      <a:pt x="0" y="188"/>
                    </a:lnTo>
                    <a:lnTo>
                      <a:pt x="11" y="195"/>
                    </a:lnTo>
                    <a:lnTo>
                      <a:pt x="22" y="200"/>
                    </a:lnTo>
                    <a:lnTo>
                      <a:pt x="33" y="205"/>
                    </a:lnTo>
                    <a:lnTo>
                      <a:pt x="43" y="208"/>
                    </a:lnTo>
                    <a:lnTo>
                      <a:pt x="53" y="211"/>
                    </a:lnTo>
                    <a:lnTo>
                      <a:pt x="63" y="212"/>
                    </a:lnTo>
                    <a:lnTo>
                      <a:pt x="73" y="213"/>
                    </a:lnTo>
                    <a:lnTo>
                      <a:pt x="83" y="213"/>
                    </a:lnTo>
                    <a:lnTo>
                      <a:pt x="91" y="212"/>
                    </a:lnTo>
                    <a:lnTo>
                      <a:pt x="100" y="210"/>
                    </a:lnTo>
                    <a:lnTo>
                      <a:pt x="108" y="208"/>
                    </a:lnTo>
                    <a:lnTo>
                      <a:pt x="116" y="206"/>
                    </a:lnTo>
                    <a:lnTo>
                      <a:pt x="123" y="203"/>
                    </a:lnTo>
                    <a:lnTo>
                      <a:pt x="130" y="199"/>
                    </a:lnTo>
                    <a:lnTo>
                      <a:pt x="136" y="195"/>
                    </a:lnTo>
                    <a:lnTo>
                      <a:pt x="142" y="191"/>
                    </a:lnTo>
                    <a:lnTo>
                      <a:pt x="158" y="176"/>
                    </a:lnTo>
                    <a:lnTo>
                      <a:pt x="169" y="161"/>
                    </a:lnTo>
                    <a:lnTo>
                      <a:pt x="176" y="144"/>
                    </a:lnTo>
                    <a:lnTo>
                      <a:pt x="179" y="128"/>
                    </a:lnTo>
                    <a:lnTo>
                      <a:pt x="181" y="111"/>
                    </a:lnTo>
                    <a:lnTo>
                      <a:pt x="181" y="95"/>
                    </a:lnTo>
                    <a:lnTo>
                      <a:pt x="182" y="79"/>
                    </a:lnTo>
                    <a:lnTo>
                      <a:pt x="173" y="46"/>
                    </a:lnTo>
                    <a:lnTo>
                      <a:pt x="156" y="21"/>
                    </a:lnTo>
                    <a:lnTo>
                      <a:pt x="151" y="18"/>
                    </a:lnTo>
                    <a:lnTo>
                      <a:pt x="147" y="15"/>
                    </a:lnTo>
                    <a:lnTo>
                      <a:pt x="142" y="13"/>
                    </a:lnTo>
                    <a:lnTo>
                      <a:pt x="138" y="11"/>
                    </a:lnTo>
                    <a:lnTo>
                      <a:pt x="132" y="9"/>
                    </a:lnTo>
                    <a:lnTo>
                      <a:pt x="126" y="6"/>
                    </a:lnTo>
                    <a:lnTo>
                      <a:pt x="119" y="3"/>
                    </a:lnTo>
                    <a:lnTo>
                      <a:pt x="10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63" name="Freeform 12"/>
              <p:cNvSpPr>
                <a:spLocks/>
              </p:cNvSpPr>
              <p:nvPr userDrawn="1"/>
            </p:nvSpPr>
            <p:spPr bwMode="ltGray">
              <a:xfrm rot="373331" flipH="1">
                <a:off x="121" y="2907"/>
                <a:ext cx="93" cy="156"/>
              </a:xfrm>
              <a:custGeom>
                <a:avLst/>
                <a:gdLst>
                  <a:gd name="T0" fmla="*/ 1 w 128"/>
                  <a:gd name="T1" fmla="*/ 0 h 217"/>
                  <a:gd name="T2" fmla="*/ 1 w 128"/>
                  <a:gd name="T3" fmla="*/ 1 h 217"/>
                  <a:gd name="T4" fmla="*/ 1 w 128"/>
                  <a:gd name="T5" fmla="*/ 1 h 217"/>
                  <a:gd name="T6" fmla="*/ 1 w 128"/>
                  <a:gd name="T7" fmla="*/ 1 h 217"/>
                  <a:gd name="T8" fmla="*/ 1 w 128"/>
                  <a:gd name="T9" fmla="*/ 1 h 217"/>
                  <a:gd name="T10" fmla="*/ 1 w 128"/>
                  <a:gd name="T11" fmla="*/ 1 h 217"/>
                  <a:gd name="T12" fmla="*/ 1 w 128"/>
                  <a:gd name="T13" fmla="*/ 1 h 217"/>
                  <a:gd name="T14" fmla="*/ 1 w 128"/>
                  <a:gd name="T15" fmla="*/ 1 h 217"/>
                  <a:gd name="T16" fmla="*/ 1 w 128"/>
                  <a:gd name="T17" fmla="*/ 1 h 217"/>
                  <a:gd name="T18" fmla="*/ 1 w 128"/>
                  <a:gd name="T19" fmla="*/ 1 h 217"/>
                  <a:gd name="T20" fmla="*/ 1 w 128"/>
                  <a:gd name="T21" fmla="*/ 1 h 217"/>
                  <a:gd name="T22" fmla="*/ 1 w 128"/>
                  <a:gd name="T23" fmla="*/ 1 h 217"/>
                  <a:gd name="T24" fmla="*/ 1 w 128"/>
                  <a:gd name="T25" fmla="*/ 1 h 217"/>
                  <a:gd name="T26" fmla="*/ 1 w 128"/>
                  <a:gd name="T27" fmla="*/ 1 h 217"/>
                  <a:gd name="T28" fmla="*/ 1 w 128"/>
                  <a:gd name="T29" fmla="*/ 1 h 217"/>
                  <a:gd name="T30" fmla="*/ 0 w 128"/>
                  <a:gd name="T31" fmla="*/ 1 h 217"/>
                  <a:gd name="T32" fmla="*/ 1 w 128"/>
                  <a:gd name="T33" fmla="*/ 1 h 217"/>
                  <a:gd name="T34" fmla="*/ 1 w 128"/>
                  <a:gd name="T35" fmla="*/ 1 h 217"/>
                  <a:gd name="T36" fmla="*/ 1 w 128"/>
                  <a:gd name="T37" fmla="*/ 1 h 217"/>
                  <a:gd name="T38" fmla="*/ 1 w 128"/>
                  <a:gd name="T39" fmla="*/ 1 h 217"/>
                  <a:gd name="T40" fmla="*/ 1 w 128"/>
                  <a:gd name="T41" fmla="*/ 1 h 217"/>
                  <a:gd name="T42" fmla="*/ 1 w 128"/>
                  <a:gd name="T43" fmla="*/ 1 h 217"/>
                  <a:gd name="T44" fmla="*/ 1 w 128"/>
                  <a:gd name="T45" fmla="*/ 1 h 217"/>
                  <a:gd name="T46" fmla="*/ 1 w 128"/>
                  <a:gd name="T47" fmla="*/ 1 h 217"/>
                  <a:gd name="T48" fmla="*/ 1 w 128"/>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64" name="Freeform 13"/>
              <p:cNvSpPr>
                <a:spLocks/>
              </p:cNvSpPr>
              <p:nvPr userDrawn="1"/>
            </p:nvSpPr>
            <p:spPr bwMode="ltGray">
              <a:xfrm rot="373331" flipH="1">
                <a:off x="313" y="3110"/>
                <a:ext cx="85" cy="93"/>
              </a:xfrm>
              <a:custGeom>
                <a:avLst/>
                <a:gdLst>
                  <a:gd name="T0" fmla="*/ 1 w 117"/>
                  <a:gd name="T1" fmla="*/ 0 h 132"/>
                  <a:gd name="T2" fmla="*/ 0 w 117"/>
                  <a:gd name="T3" fmla="*/ 1 h 132"/>
                  <a:gd name="T4" fmla="*/ 1 w 117"/>
                  <a:gd name="T5" fmla="*/ 1 h 132"/>
                  <a:gd name="T6" fmla="*/ 1 w 117"/>
                  <a:gd name="T7" fmla="*/ 1 h 132"/>
                  <a:gd name="T8" fmla="*/ 1 w 117"/>
                  <a:gd name="T9" fmla="*/ 1 h 132"/>
                  <a:gd name="T10" fmla="*/ 1 w 117"/>
                  <a:gd name="T11" fmla="*/ 1 h 132"/>
                  <a:gd name="T12" fmla="*/ 1 w 117"/>
                  <a:gd name="T13" fmla="*/ 1 h 132"/>
                  <a:gd name="T14" fmla="*/ 1 w 117"/>
                  <a:gd name="T15" fmla="*/ 1 h 132"/>
                  <a:gd name="T16" fmla="*/ 1 w 117"/>
                  <a:gd name="T17" fmla="*/ 1 h 132"/>
                  <a:gd name="T18" fmla="*/ 1 w 117"/>
                  <a:gd name="T19" fmla="*/ 1 h 132"/>
                  <a:gd name="T20" fmla="*/ 1 w 117"/>
                  <a:gd name="T21" fmla="*/ 1 h 132"/>
                  <a:gd name="T22" fmla="*/ 1 w 117"/>
                  <a:gd name="T23" fmla="*/ 1 h 132"/>
                  <a:gd name="T24" fmla="*/ 1 w 117"/>
                  <a:gd name="T25" fmla="*/ 1 h 132"/>
                  <a:gd name="T26" fmla="*/ 1 w 117"/>
                  <a:gd name="T27" fmla="*/ 1 h 132"/>
                  <a:gd name="T28" fmla="*/ 1 w 117"/>
                  <a:gd name="T29" fmla="*/ 1 h 132"/>
                  <a:gd name="T30" fmla="*/ 1 w 117"/>
                  <a:gd name="T31" fmla="*/ 1 h 132"/>
                  <a:gd name="T32" fmla="*/ 1 w 117"/>
                  <a:gd name="T33" fmla="*/ 1 h 132"/>
                  <a:gd name="T34" fmla="*/ 1 w 117"/>
                  <a:gd name="T35" fmla="*/ 1 h 132"/>
                  <a:gd name="T36" fmla="*/ 1 w 117"/>
                  <a:gd name="T37" fmla="*/ 1 h 132"/>
                  <a:gd name="T38" fmla="*/ 1 w 117"/>
                  <a:gd name="T39" fmla="*/ 1 h 132"/>
                  <a:gd name="T40" fmla="*/ 1 w 117"/>
                  <a:gd name="T41" fmla="*/ 1 h 132"/>
                  <a:gd name="T42" fmla="*/ 1 w 117"/>
                  <a:gd name="T43" fmla="*/ 1 h 132"/>
                  <a:gd name="T44" fmla="*/ 1 w 117"/>
                  <a:gd name="T45" fmla="*/ 1 h 132"/>
                  <a:gd name="T46" fmla="*/ 1 w 117"/>
                  <a:gd name="T47" fmla="*/ 1 h 132"/>
                  <a:gd name="T48" fmla="*/ 1 w 117"/>
                  <a:gd name="T49" fmla="*/ 1 h 132"/>
                  <a:gd name="T50" fmla="*/ 1 w 117"/>
                  <a:gd name="T51" fmla="*/ 1 h 132"/>
                  <a:gd name="T52" fmla="*/ 1 w 117"/>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65" name="Freeform 14"/>
              <p:cNvSpPr>
                <a:spLocks/>
              </p:cNvSpPr>
              <p:nvPr userDrawn="1"/>
            </p:nvSpPr>
            <p:spPr bwMode="ltGray">
              <a:xfrm rot="373331" flipH="1">
                <a:off x="289" y="3135"/>
                <a:ext cx="21" cy="55"/>
              </a:xfrm>
              <a:custGeom>
                <a:avLst/>
                <a:gdLst>
                  <a:gd name="T0" fmla="*/ 1 w 29"/>
                  <a:gd name="T1" fmla="*/ 0 h 77"/>
                  <a:gd name="T2" fmla="*/ 1 w 29"/>
                  <a:gd name="T3" fmla="*/ 0 h 77"/>
                  <a:gd name="T4" fmla="*/ 1 w 29"/>
                  <a:gd name="T5" fmla="*/ 1 h 77"/>
                  <a:gd name="T6" fmla="*/ 1 w 29"/>
                  <a:gd name="T7" fmla="*/ 1 h 77"/>
                  <a:gd name="T8" fmla="*/ 1 w 29"/>
                  <a:gd name="T9" fmla="*/ 1 h 77"/>
                  <a:gd name="T10" fmla="*/ 1 w 29"/>
                  <a:gd name="T11" fmla="*/ 1 h 77"/>
                  <a:gd name="T12" fmla="*/ 0 w 29"/>
                  <a:gd name="T13" fmla="*/ 1 h 77"/>
                  <a:gd name="T14" fmla="*/ 1 w 29"/>
                  <a:gd name="T15" fmla="*/ 1 h 77"/>
                  <a:gd name="T16" fmla="*/ 1 w 29"/>
                  <a:gd name="T17" fmla="*/ 1 h 77"/>
                  <a:gd name="T18" fmla="*/ 1 w 29"/>
                  <a:gd name="T19" fmla="*/ 1 h 77"/>
                  <a:gd name="T20" fmla="*/ 1 w 29"/>
                  <a:gd name="T21" fmla="*/ 1 h 77"/>
                  <a:gd name="T22" fmla="*/ 1 w 29"/>
                  <a:gd name="T23" fmla="*/ 1 h 77"/>
                  <a:gd name="T24" fmla="*/ 1 w 29"/>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nvGrpSpPr>
              <p:cNvPr id="1066" name="Group 15"/>
              <p:cNvGrpSpPr>
                <a:grpSpLocks/>
              </p:cNvGrpSpPr>
              <p:nvPr userDrawn="1"/>
            </p:nvGrpSpPr>
            <p:grpSpPr bwMode="auto">
              <a:xfrm rot="10886446" flipH="1">
                <a:off x="335" y="3251"/>
                <a:ext cx="608" cy="369"/>
                <a:chOff x="-366" y="1704"/>
                <a:chExt cx="608" cy="369"/>
              </a:xfrm>
            </p:grpSpPr>
            <p:sp>
              <p:nvSpPr>
                <p:cNvPr id="1067" name="Freeform 16"/>
                <p:cNvSpPr>
                  <a:spLocks/>
                </p:cNvSpPr>
                <p:nvPr userDrawn="1"/>
              </p:nvSpPr>
              <p:spPr bwMode="ltGray">
                <a:xfrm rot="4200091">
                  <a:off x="-243" y="1807"/>
                  <a:ext cx="143" cy="390"/>
                </a:xfrm>
                <a:custGeom>
                  <a:avLst/>
                  <a:gdLst>
                    <a:gd name="T0" fmla="*/ 1 w 207"/>
                    <a:gd name="T1" fmla="*/ 1 h 564"/>
                    <a:gd name="T2" fmla="*/ 1 w 207"/>
                    <a:gd name="T3" fmla="*/ 1 h 564"/>
                    <a:gd name="T4" fmla="*/ 1 w 207"/>
                    <a:gd name="T5" fmla="*/ 1 h 564"/>
                    <a:gd name="T6" fmla="*/ 0 w 207"/>
                    <a:gd name="T7" fmla="*/ 1 h 564"/>
                    <a:gd name="T8" fmla="*/ 0 w 207"/>
                    <a:gd name="T9" fmla="*/ 1 h 564"/>
                    <a:gd name="T10" fmla="*/ 1 w 207"/>
                    <a:gd name="T11" fmla="*/ 1 h 564"/>
                    <a:gd name="T12" fmla="*/ 1 w 207"/>
                    <a:gd name="T13" fmla="*/ 1 h 564"/>
                    <a:gd name="T14" fmla="*/ 1 w 207"/>
                    <a:gd name="T15" fmla="*/ 1 h 564"/>
                    <a:gd name="T16" fmla="*/ 1 w 207"/>
                    <a:gd name="T17" fmla="*/ 1 h 564"/>
                    <a:gd name="T18" fmla="*/ 1 w 207"/>
                    <a:gd name="T19" fmla="*/ 1 h 564"/>
                    <a:gd name="T20" fmla="*/ 1 w 207"/>
                    <a:gd name="T21" fmla="*/ 1 h 564"/>
                    <a:gd name="T22" fmla="*/ 1 w 207"/>
                    <a:gd name="T23" fmla="*/ 1 h 564"/>
                    <a:gd name="T24" fmla="*/ 1 w 207"/>
                    <a:gd name="T25" fmla="*/ 1 h 564"/>
                    <a:gd name="T26" fmla="*/ 1 w 207"/>
                    <a:gd name="T27" fmla="*/ 1 h 564"/>
                    <a:gd name="T28" fmla="*/ 1 w 207"/>
                    <a:gd name="T29" fmla="*/ 1 h 564"/>
                    <a:gd name="T30" fmla="*/ 1 w 207"/>
                    <a:gd name="T31" fmla="*/ 1 h 564"/>
                    <a:gd name="T32" fmla="*/ 1 w 207"/>
                    <a:gd name="T33" fmla="*/ 1 h 564"/>
                    <a:gd name="T34" fmla="*/ 1 w 207"/>
                    <a:gd name="T35" fmla="*/ 1 h 564"/>
                    <a:gd name="T36" fmla="*/ 1 w 207"/>
                    <a:gd name="T37" fmla="*/ 1 h 564"/>
                    <a:gd name="T38" fmla="*/ 1 w 207"/>
                    <a:gd name="T39" fmla="*/ 1 h 564"/>
                    <a:gd name="T40" fmla="*/ 1 w 207"/>
                    <a:gd name="T41" fmla="*/ 1 h 564"/>
                    <a:gd name="T42" fmla="*/ 1 w 207"/>
                    <a:gd name="T43" fmla="*/ 1 h 564"/>
                    <a:gd name="T44" fmla="*/ 1 w 207"/>
                    <a:gd name="T45" fmla="*/ 1 h 564"/>
                    <a:gd name="T46" fmla="*/ 1 w 207"/>
                    <a:gd name="T47" fmla="*/ 1 h 564"/>
                    <a:gd name="T48" fmla="*/ 1 w 207"/>
                    <a:gd name="T49" fmla="*/ 1 h 564"/>
                    <a:gd name="T50" fmla="*/ 1 w 207"/>
                    <a:gd name="T51" fmla="*/ 1 h 564"/>
                    <a:gd name="T52" fmla="*/ 1 w 207"/>
                    <a:gd name="T53" fmla="*/ 1 h 564"/>
                    <a:gd name="T54" fmla="*/ 1 w 207"/>
                    <a:gd name="T55" fmla="*/ 1 h 564"/>
                    <a:gd name="T56" fmla="*/ 1 w 207"/>
                    <a:gd name="T57" fmla="*/ 0 h 564"/>
                    <a:gd name="T58" fmla="*/ 1 w 207"/>
                    <a:gd name="T59" fmla="*/ 1 h 5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07" h="564">
                      <a:moveTo>
                        <a:pt x="12" y="44"/>
                      </a:moveTo>
                      <a:lnTo>
                        <a:pt x="6" y="72"/>
                      </a:lnTo>
                      <a:lnTo>
                        <a:pt x="3" y="99"/>
                      </a:lnTo>
                      <a:lnTo>
                        <a:pt x="0" y="125"/>
                      </a:lnTo>
                      <a:lnTo>
                        <a:pt x="0" y="151"/>
                      </a:lnTo>
                      <a:lnTo>
                        <a:pt x="3" y="180"/>
                      </a:lnTo>
                      <a:lnTo>
                        <a:pt x="7" y="211"/>
                      </a:lnTo>
                      <a:lnTo>
                        <a:pt x="16" y="247"/>
                      </a:lnTo>
                      <a:lnTo>
                        <a:pt x="29" y="287"/>
                      </a:lnTo>
                      <a:lnTo>
                        <a:pt x="43" y="325"/>
                      </a:lnTo>
                      <a:lnTo>
                        <a:pt x="61" y="364"/>
                      </a:lnTo>
                      <a:lnTo>
                        <a:pt x="83" y="406"/>
                      </a:lnTo>
                      <a:lnTo>
                        <a:pt x="106" y="446"/>
                      </a:lnTo>
                      <a:lnTo>
                        <a:pt x="132" y="483"/>
                      </a:lnTo>
                      <a:lnTo>
                        <a:pt x="157" y="516"/>
                      </a:lnTo>
                      <a:lnTo>
                        <a:pt x="182" y="544"/>
                      </a:lnTo>
                      <a:lnTo>
                        <a:pt x="207" y="564"/>
                      </a:lnTo>
                      <a:lnTo>
                        <a:pt x="160" y="501"/>
                      </a:lnTo>
                      <a:lnTo>
                        <a:pt x="127" y="448"/>
                      </a:lnTo>
                      <a:lnTo>
                        <a:pt x="103" y="405"/>
                      </a:lnTo>
                      <a:lnTo>
                        <a:pt x="87" y="368"/>
                      </a:lnTo>
                      <a:lnTo>
                        <a:pt x="75" y="337"/>
                      </a:lnTo>
                      <a:lnTo>
                        <a:pt x="68" y="309"/>
                      </a:lnTo>
                      <a:lnTo>
                        <a:pt x="63" y="285"/>
                      </a:lnTo>
                      <a:lnTo>
                        <a:pt x="56" y="261"/>
                      </a:lnTo>
                      <a:lnTo>
                        <a:pt x="44" y="205"/>
                      </a:lnTo>
                      <a:lnTo>
                        <a:pt x="41" y="140"/>
                      </a:lnTo>
                      <a:lnTo>
                        <a:pt x="43" y="68"/>
                      </a:lnTo>
                      <a:lnTo>
                        <a:pt x="50" y="0"/>
                      </a:lnTo>
                      <a:lnTo>
                        <a:pt x="12" y="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68" name="Freeform 17"/>
                <p:cNvSpPr>
                  <a:spLocks/>
                </p:cNvSpPr>
                <p:nvPr userDrawn="1"/>
              </p:nvSpPr>
              <p:spPr bwMode="ltGray">
                <a:xfrm rot="4200091">
                  <a:off x="124" y="1761"/>
                  <a:ext cx="33" cy="160"/>
                </a:xfrm>
                <a:custGeom>
                  <a:avLst/>
                  <a:gdLst>
                    <a:gd name="T0" fmla="*/ 0 w 47"/>
                    <a:gd name="T1" fmla="*/ 1 h 232"/>
                    <a:gd name="T2" fmla="*/ 1 w 47"/>
                    <a:gd name="T3" fmla="*/ 1 h 232"/>
                    <a:gd name="T4" fmla="*/ 1 w 47"/>
                    <a:gd name="T5" fmla="*/ 1 h 232"/>
                    <a:gd name="T6" fmla="*/ 1 w 47"/>
                    <a:gd name="T7" fmla="*/ 1 h 232"/>
                    <a:gd name="T8" fmla="*/ 1 w 47"/>
                    <a:gd name="T9" fmla="*/ 1 h 232"/>
                    <a:gd name="T10" fmla="*/ 1 w 47"/>
                    <a:gd name="T11" fmla="*/ 1 h 232"/>
                    <a:gd name="T12" fmla="*/ 1 w 47"/>
                    <a:gd name="T13" fmla="*/ 1 h 232"/>
                    <a:gd name="T14" fmla="*/ 1 w 47"/>
                    <a:gd name="T15" fmla="*/ 1 h 232"/>
                    <a:gd name="T16" fmla="*/ 1 w 47"/>
                    <a:gd name="T17" fmla="*/ 1 h 232"/>
                    <a:gd name="T18" fmla="*/ 1 w 47"/>
                    <a:gd name="T19" fmla="*/ 1 h 232"/>
                    <a:gd name="T20" fmla="*/ 1 w 47"/>
                    <a:gd name="T21" fmla="*/ 1 h 232"/>
                    <a:gd name="T22" fmla="*/ 1 w 47"/>
                    <a:gd name="T23" fmla="*/ 1 h 232"/>
                    <a:gd name="T24" fmla="*/ 1 w 47"/>
                    <a:gd name="T25" fmla="*/ 1 h 232"/>
                    <a:gd name="T26" fmla="*/ 1 w 47"/>
                    <a:gd name="T27" fmla="*/ 0 h 232"/>
                    <a:gd name="T28" fmla="*/ 0 w 47"/>
                    <a:gd name="T29" fmla="*/ 1 h 2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7" h="232">
                      <a:moveTo>
                        <a:pt x="0" y="19"/>
                      </a:moveTo>
                      <a:lnTo>
                        <a:pt x="14" y="55"/>
                      </a:lnTo>
                      <a:lnTo>
                        <a:pt x="22" y="101"/>
                      </a:lnTo>
                      <a:lnTo>
                        <a:pt x="24" y="159"/>
                      </a:lnTo>
                      <a:lnTo>
                        <a:pt x="19" y="232"/>
                      </a:lnTo>
                      <a:lnTo>
                        <a:pt x="45" y="217"/>
                      </a:lnTo>
                      <a:lnTo>
                        <a:pt x="47" y="178"/>
                      </a:lnTo>
                      <a:lnTo>
                        <a:pt x="47" y="140"/>
                      </a:lnTo>
                      <a:lnTo>
                        <a:pt x="45" y="103"/>
                      </a:lnTo>
                      <a:lnTo>
                        <a:pt x="41" y="71"/>
                      </a:lnTo>
                      <a:lnTo>
                        <a:pt x="36" y="52"/>
                      </a:lnTo>
                      <a:lnTo>
                        <a:pt x="29" y="34"/>
                      </a:lnTo>
                      <a:lnTo>
                        <a:pt x="22" y="17"/>
                      </a:lnTo>
                      <a:lnTo>
                        <a:pt x="13" y="0"/>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69" name="Freeform 18"/>
                <p:cNvSpPr>
                  <a:spLocks/>
                </p:cNvSpPr>
                <p:nvPr userDrawn="1"/>
              </p:nvSpPr>
              <p:spPr bwMode="ltGray">
                <a:xfrm rot="4200091">
                  <a:off x="199" y="1720"/>
                  <a:ext cx="60" cy="27"/>
                </a:xfrm>
                <a:custGeom>
                  <a:avLst/>
                  <a:gdLst>
                    <a:gd name="T0" fmla="*/ 1 w 87"/>
                    <a:gd name="T1" fmla="*/ 1 h 40"/>
                    <a:gd name="T2" fmla="*/ 1 w 87"/>
                    <a:gd name="T3" fmla="*/ 1 h 40"/>
                    <a:gd name="T4" fmla="*/ 1 w 87"/>
                    <a:gd name="T5" fmla="*/ 1 h 40"/>
                    <a:gd name="T6" fmla="*/ 1 w 87"/>
                    <a:gd name="T7" fmla="*/ 1 h 40"/>
                    <a:gd name="T8" fmla="*/ 1 w 87"/>
                    <a:gd name="T9" fmla="*/ 1 h 40"/>
                    <a:gd name="T10" fmla="*/ 1 w 87"/>
                    <a:gd name="T11" fmla="*/ 1 h 40"/>
                    <a:gd name="T12" fmla="*/ 1 w 87"/>
                    <a:gd name="T13" fmla="*/ 1 h 40"/>
                    <a:gd name="T14" fmla="*/ 1 w 87"/>
                    <a:gd name="T15" fmla="*/ 0 h 40"/>
                    <a:gd name="T16" fmla="*/ 0 w 87"/>
                    <a:gd name="T17" fmla="*/ 1 h 40"/>
                    <a:gd name="T18" fmla="*/ 1 w 87"/>
                    <a:gd name="T19" fmla="*/ 1 h 40"/>
                    <a:gd name="T20" fmla="*/ 1 w 87"/>
                    <a:gd name="T21" fmla="*/ 1 h 40"/>
                    <a:gd name="T22" fmla="*/ 1 w 87"/>
                    <a:gd name="T23" fmla="*/ 1 h 40"/>
                    <a:gd name="T24" fmla="*/ 1 w 87"/>
                    <a:gd name="T25" fmla="*/ 1 h 40"/>
                    <a:gd name="T26" fmla="*/ 1 w 87"/>
                    <a:gd name="T27" fmla="*/ 1 h 40"/>
                    <a:gd name="T28" fmla="*/ 1 w 87"/>
                    <a:gd name="T29" fmla="*/ 1 h 40"/>
                    <a:gd name="T30" fmla="*/ 1 w 87"/>
                    <a:gd name="T31" fmla="*/ 1 h 40"/>
                    <a:gd name="T32" fmla="*/ 1 w 87"/>
                    <a:gd name="T33" fmla="*/ 1 h 40"/>
                    <a:gd name="T34" fmla="*/ 1 w 87"/>
                    <a:gd name="T35" fmla="*/ 1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7" h="40">
                      <a:moveTo>
                        <a:pt x="87" y="22"/>
                      </a:moveTo>
                      <a:lnTo>
                        <a:pt x="77" y="17"/>
                      </a:lnTo>
                      <a:lnTo>
                        <a:pt x="68" y="12"/>
                      </a:lnTo>
                      <a:lnTo>
                        <a:pt x="58" y="7"/>
                      </a:lnTo>
                      <a:lnTo>
                        <a:pt x="47" y="5"/>
                      </a:lnTo>
                      <a:lnTo>
                        <a:pt x="37" y="3"/>
                      </a:lnTo>
                      <a:lnTo>
                        <a:pt x="26" y="2"/>
                      </a:lnTo>
                      <a:lnTo>
                        <a:pt x="13" y="0"/>
                      </a:lnTo>
                      <a:lnTo>
                        <a:pt x="0" y="2"/>
                      </a:lnTo>
                      <a:lnTo>
                        <a:pt x="6" y="6"/>
                      </a:lnTo>
                      <a:lnTo>
                        <a:pt x="14" y="10"/>
                      </a:lnTo>
                      <a:lnTo>
                        <a:pt x="22" y="14"/>
                      </a:lnTo>
                      <a:lnTo>
                        <a:pt x="33" y="18"/>
                      </a:lnTo>
                      <a:lnTo>
                        <a:pt x="42" y="22"/>
                      </a:lnTo>
                      <a:lnTo>
                        <a:pt x="52" y="27"/>
                      </a:lnTo>
                      <a:lnTo>
                        <a:pt x="64" y="33"/>
                      </a:lnTo>
                      <a:lnTo>
                        <a:pt x="74" y="40"/>
                      </a:lnTo>
                      <a:lnTo>
                        <a:pt x="87" y="2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grpSp>
        <p:grpSp>
          <p:nvGrpSpPr>
            <p:cNvPr id="1035" name="Group 19"/>
            <p:cNvGrpSpPr>
              <a:grpSpLocks/>
            </p:cNvGrpSpPr>
            <p:nvPr/>
          </p:nvGrpSpPr>
          <p:grpSpPr bwMode="auto">
            <a:xfrm rot="6248562">
              <a:off x="343" y="3854"/>
              <a:ext cx="392" cy="424"/>
              <a:chOff x="1727" y="866"/>
              <a:chExt cx="129" cy="157"/>
            </a:xfrm>
          </p:grpSpPr>
          <p:sp>
            <p:nvSpPr>
              <p:cNvPr id="1058" name="Freeform 20"/>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59" name="Freeform 21"/>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60" name="Freeform 22"/>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grpSp>
          <p:nvGrpSpPr>
            <p:cNvPr id="1036" name="Group 23"/>
            <p:cNvGrpSpPr>
              <a:grpSpLocks/>
            </p:cNvGrpSpPr>
            <p:nvPr/>
          </p:nvGrpSpPr>
          <p:grpSpPr bwMode="auto">
            <a:xfrm rot="5003157">
              <a:off x="249" y="1102"/>
              <a:ext cx="412" cy="500"/>
              <a:chOff x="1727" y="866"/>
              <a:chExt cx="129" cy="157"/>
            </a:xfrm>
          </p:grpSpPr>
          <p:sp>
            <p:nvSpPr>
              <p:cNvPr id="1055" name="Freeform 24"/>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56" name="Freeform 25"/>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57" name="Freeform 26"/>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grpSp>
          <p:nvGrpSpPr>
            <p:cNvPr id="1037" name="Group 27"/>
            <p:cNvGrpSpPr>
              <a:grpSpLocks/>
            </p:cNvGrpSpPr>
            <p:nvPr/>
          </p:nvGrpSpPr>
          <p:grpSpPr bwMode="auto">
            <a:xfrm>
              <a:off x="815" y="0"/>
              <a:ext cx="345" cy="367"/>
              <a:chOff x="1727" y="866"/>
              <a:chExt cx="129" cy="157"/>
            </a:xfrm>
          </p:grpSpPr>
          <p:sp>
            <p:nvSpPr>
              <p:cNvPr id="1052" name="Freeform 28"/>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53" name="Freeform 29"/>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54" name="Freeform 30"/>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1038" name="Freeform 31"/>
            <p:cNvSpPr>
              <a:spLocks/>
            </p:cNvSpPr>
            <p:nvPr/>
          </p:nvSpPr>
          <p:spPr bwMode="ltGray">
            <a:xfrm>
              <a:off x="87" y="94"/>
              <a:ext cx="699" cy="756"/>
            </a:xfrm>
            <a:custGeom>
              <a:avLst/>
              <a:gdLst>
                <a:gd name="T0" fmla="*/ 1 w 699"/>
                <a:gd name="T1" fmla="*/ 392 h 756"/>
                <a:gd name="T2" fmla="*/ 3 w 699"/>
                <a:gd name="T3" fmla="*/ 252 h 756"/>
                <a:gd name="T4" fmla="*/ 21 w 699"/>
                <a:gd name="T5" fmla="*/ 210 h 756"/>
                <a:gd name="T6" fmla="*/ 29 w 699"/>
                <a:gd name="T7" fmla="*/ 182 h 756"/>
                <a:gd name="T8" fmla="*/ 39 w 699"/>
                <a:gd name="T9" fmla="*/ 154 h 756"/>
                <a:gd name="T10" fmla="*/ 51 w 699"/>
                <a:gd name="T11" fmla="*/ 138 h 756"/>
                <a:gd name="T12" fmla="*/ 111 w 699"/>
                <a:gd name="T13" fmla="*/ 74 h 756"/>
                <a:gd name="T14" fmla="*/ 169 w 699"/>
                <a:gd name="T15" fmla="*/ 30 h 756"/>
                <a:gd name="T16" fmla="*/ 225 w 699"/>
                <a:gd name="T17" fmla="*/ 10 h 756"/>
                <a:gd name="T18" fmla="*/ 249 w 699"/>
                <a:gd name="T19" fmla="*/ 4 h 756"/>
                <a:gd name="T20" fmla="*/ 265 w 699"/>
                <a:gd name="T21" fmla="*/ 0 h 756"/>
                <a:gd name="T22" fmla="*/ 357 w 699"/>
                <a:gd name="T23" fmla="*/ 2 h 756"/>
                <a:gd name="T24" fmla="*/ 385 w 699"/>
                <a:gd name="T25" fmla="*/ 6 h 756"/>
                <a:gd name="T26" fmla="*/ 489 w 699"/>
                <a:gd name="T27" fmla="*/ 40 h 756"/>
                <a:gd name="T28" fmla="*/ 619 w 699"/>
                <a:gd name="T29" fmla="*/ 128 h 756"/>
                <a:gd name="T30" fmla="*/ 653 w 699"/>
                <a:gd name="T31" fmla="*/ 178 h 756"/>
                <a:gd name="T32" fmla="*/ 693 w 699"/>
                <a:gd name="T33" fmla="*/ 322 h 756"/>
                <a:gd name="T34" fmla="*/ 687 w 699"/>
                <a:gd name="T35" fmla="*/ 434 h 756"/>
                <a:gd name="T36" fmla="*/ 665 w 699"/>
                <a:gd name="T37" fmla="*/ 538 h 756"/>
                <a:gd name="T38" fmla="*/ 639 w 699"/>
                <a:gd name="T39" fmla="*/ 564 h 756"/>
                <a:gd name="T40" fmla="*/ 631 w 699"/>
                <a:gd name="T41" fmla="*/ 580 h 756"/>
                <a:gd name="T42" fmla="*/ 607 w 699"/>
                <a:gd name="T43" fmla="*/ 588 h 756"/>
                <a:gd name="T44" fmla="*/ 473 w 699"/>
                <a:gd name="T45" fmla="*/ 664 h 756"/>
                <a:gd name="T46" fmla="*/ 449 w 699"/>
                <a:gd name="T47" fmla="*/ 678 h 756"/>
                <a:gd name="T48" fmla="*/ 405 w 699"/>
                <a:gd name="T49" fmla="*/ 684 h 756"/>
                <a:gd name="T50" fmla="*/ 375 w 699"/>
                <a:gd name="T51" fmla="*/ 690 h 756"/>
                <a:gd name="T52" fmla="*/ 267 w 699"/>
                <a:gd name="T53" fmla="*/ 684 h 756"/>
                <a:gd name="T54" fmla="*/ 259 w 699"/>
                <a:gd name="T55" fmla="*/ 722 h 756"/>
                <a:gd name="T56" fmla="*/ 241 w 699"/>
                <a:gd name="T57" fmla="*/ 756 h 756"/>
                <a:gd name="T58" fmla="*/ 185 w 699"/>
                <a:gd name="T59" fmla="*/ 728 h 756"/>
                <a:gd name="T60" fmla="*/ 163 w 699"/>
                <a:gd name="T61" fmla="*/ 720 h 756"/>
                <a:gd name="T62" fmla="*/ 151 w 699"/>
                <a:gd name="T63" fmla="*/ 716 h 756"/>
                <a:gd name="T64" fmla="*/ 195 w 699"/>
                <a:gd name="T65" fmla="*/ 674 h 756"/>
                <a:gd name="T66" fmla="*/ 211 w 699"/>
                <a:gd name="T67" fmla="*/ 644 h 756"/>
                <a:gd name="T68" fmla="*/ 209 w 699"/>
                <a:gd name="T69" fmla="*/ 626 h 756"/>
                <a:gd name="T70" fmla="*/ 195 w 699"/>
                <a:gd name="T71" fmla="*/ 620 h 756"/>
                <a:gd name="T72" fmla="*/ 165 w 699"/>
                <a:gd name="T73" fmla="*/ 596 h 756"/>
                <a:gd name="T74" fmla="*/ 99 w 699"/>
                <a:gd name="T75" fmla="*/ 534 h 756"/>
                <a:gd name="T76" fmla="*/ 61 w 699"/>
                <a:gd name="T77" fmla="*/ 506 h 756"/>
                <a:gd name="T78" fmla="*/ 23 w 699"/>
                <a:gd name="T79" fmla="*/ 470 h 756"/>
                <a:gd name="T80" fmla="*/ 7 w 699"/>
                <a:gd name="T81" fmla="*/ 434 h 756"/>
                <a:gd name="T82" fmla="*/ 5 w 699"/>
                <a:gd name="T83" fmla="*/ 396 h 756"/>
                <a:gd name="T84" fmla="*/ 1 w 699"/>
                <a:gd name="T85" fmla="*/ 392 h 75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99" h="756">
                  <a:moveTo>
                    <a:pt x="1" y="392"/>
                  </a:moveTo>
                  <a:cubicBezTo>
                    <a:pt x="2" y="345"/>
                    <a:pt x="2" y="299"/>
                    <a:pt x="3" y="252"/>
                  </a:cubicBezTo>
                  <a:cubicBezTo>
                    <a:pt x="3" y="238"/>
                    <a:pt x="16" y="224"/>
                    <a:pt x="21" y="210"/>
                  </a:cubicBezTo>
                  <a:cubicBezTo>
                    <a:pt x="24" y="202"/>
                    <a:pt x="29" y="182"/>
                    <a:pt x="29" y="182"/>
                  </a:cubicBezTo>
                  <a:cubicBezTo>
                    <a:pt x="32" y="173"/>
                    <a:pt x="34" y="163"/>
                    <a:pt x="39" y="154"/>
                  </a:cubicBezTo>
                  <a:cubicBezTo>
                    <a:pt x="42" y="148"/>
                    <a:pt x="51" y="138"/>
                    <a:pt x="51" y="138"/>
                  </a:cubicBezTo>
                  <a:cubicBezTo>
                    <a:pt x="58" y="116"/>
                    <a:pt x="88" y="82"/>
                    <a:pt x="111" y="74"/>
                  </a:cubicBezTo>
                  <a:cubicBezTo>
                    <a:pt x="128" y="61"/>
                    <a:pt x="149" y="37"/>
                    <a:pt x="169" y="30"/>
                  </a:cubicBezTo>
                  <a:cubicBezTo>
                    <a:pt x="182" y="17"/>
                    <a:pt x="207" y="15"/>
                    <a:pt x="225" y="10"/>
                  </a:cubicBezTo>
                  <a:cubicBezTo>
                    <a:pt x="233" y="8"/>
                    <a:pt x="241" y="6"/>
                    <a:pt x="249" y="4"/>
                  </a:cubicBezTo>
                  <a:cubicBezTo>
                    <a:pt x="254" y="3"/>
                    <a:pt x="265" y="0"/>
                    <a:pt x="265" y="0"/>
                  </a:cubicBezTo>
                  <a:cubicBezTo>
                    <a:pt x="296" y="1"/>
                    <a:pt x="326" y="0"/>
                    <a:pt x="357" y="2"/>
                  </a:cubicBezTo>
                  <a:cubicBezTo>
                    <a:pt x="366" y="2"/>
                    <a:pt x="385" y="6"/>
                    <a:pt x="385" y="6"/>
                  </a:cubicBezTo>
                  <a:cubicBezTo>
                    <a:pt x="417" y="17"/>
                    <a:pt x="463" y="14"/>
                    <a:pt x="489" y="40"/>
                  </a:cubicBezTo>
                  <a:cubicBezTo>
                    <a:pt x="528" y="60"/>
                    <a:pt x="592" y="105"/>
                    <a:pt x="619" y="128"/>
                  </a:cubicBezTo>
                  <a:cubicBezTo>
                    <a:pt x="635" y="134"/>
                    <a:pt x="643" y="164"/>
                    <a:pt x="653" y="178"/>
                  </a:cubicBezTo>
                  <a:cubicBezTo>
                    <a:pt x="667" y="234"/>
                    <a:pt x="687" y="265"/>
                    <a:pt x="693" y="322"/>
                  </a:cubicBezTo>
                  <a:cubicBezTo>
                    <a:pt x="699" y="365"/>
                    <a:pt x="692" y="398"/>
                    <a:pt x="687" y="434"/>
                  </a:cubicBezTo>
                  <a:cubicBezTo>
                    <a:pt x="686" y="469"/>
                    <a:pt x="691" y="510"/>
                    <a:pt x="665" y="538"/>
                  </a:cubicBezTo>
                  <a:cubicBezTo>
                    <a:pt x="657" y="547"/>
                    <a:pt x="644" y="553"/>
                    <a:pt x="639" y="564"/>
                  </a:cubicBezTo>
                  <a:cubicBezTo>
                    <a:pt x="636" y="569"/>
                    <a:pt x="636" y="576"/>
                    <a:pt x="631" y="580"/>
                  </a:cubicBezTo>
                  <a:cubicBezTo>
                    <a:pt x="624" y="585"/>
                    <a:pt x="607" y="588"/>
                    <a:pt x="607" y="588"/>
                  </a:cubicBezTo>
                  <a:cubicBezTo>
                    <a:pt x="581" y="602"/>
                    <a:pt x="499" y="649"/>
                    <a:pt x="473" y="664"/>
                  </a:cubicBezTo>
                  <a:cubicBezTo>
                    <a:pt x="465" y="666"/>
                    <a:pt x="449" y="678"/>
                    <a:pt x="449" y="678"/>
                  </a:cubicBezTo>
                  <a:cubicBezTo>
                    <a:pt x="438" y="685"/>
                    <a:pt x="417" y="679"/>
                    <a:pt x="405" y="684"/>
                  </a:cubicBezTo>
                  <a:cubicBezTo>
                    <a:pt x="396" y="687"/>
                    <a:pt x="385" y="688"/>
                    <a:pt x="375" y="690"/>
                  </a:cubicBezTo>
                  <a:cubicBezTo>
                    <a:pt x="328" y="689"/>
                    <a:pt x="307" y="687"/>
                    <a:pt x="267" y="684"/>
                  </a:cubicBezTo>
                  <a:cubicBezTo>
                    <a:pt x="249" y="690"/>
                    <a:pt x="264" y="683"/>
                    <a:pt x="259" y="722"/>
                  </a:cubicBezTo>
                  <a:cubicBezTo>
                    <a:pt x="258" y="733"/>
                    <a:pt x="250" y="750"/>
                    <a:pt x="241" y="756"/>
                  </a:cubicBezTo>
                  <a:cubicBezTo>
                    <a:pt x="218" y="752"/>
                    <a:pt x="207" y="735"/>
                    <a:pt x="185" y="728"/>
                  </a:cubicBezTo>
                  <a:cubicBezTo>
                    <a:pt x="176" y="725"/>
                    <a:pt x="171" y="724"/>
                    <a:pt x="163" y="720"/>
                  </a:cubicBezTo>
                  <a:cubicBezTo>
                    <a:pt x="159" y="718"/>
                    <a:pt x="151" y="716"/>
                    <a:pt x="151" y="716"/>
                  </a:cubicBezTo>
                  <a:cubicBezTo>
                    <a:pt x="157" y="695"/>
                    <a:pt x="180" y="689"/>
                    <a:pt x="195" y="674"/>
                  </a:cubicBezTo>
                  <a:cubicBezTo>
                    <a:pt x="198" y="665"/>
                    <a:pt x="205" y="652"/>
                    <a:pt x="211" y="644"/>
                  </a:cubicBezTo>
                  <a:cubicBezTo>
                    <a:pt x="210" y="638"/>
                    <a:pt x="212" y="631"/>
                    <a:pt x="209" y="626"/>
                  </a:cubicBezTo>
                  <a:cubicBezTo>
                    <a:pt x="207" y="621"/>
                    <a:pt x="199" y="623"/>
                    <a:pt x="195" y="620"/>
                  </a:cubicBezTo>
                  <a:cubicBezTo>
                    <a:pt x="185" y="612"/>
                    <a:pt x="173" y="606"/>
                    <a:pt x="165" y="596"/>
                  </a:cubicBezTo>
                  <a:cubicBezTo>
                    <a:pt x="146" y="573"/>
                    <a:pt x="123" y="552"/>
                    <a:pt x="99" y="534"/>
                  </a:cubicBezTo>
                  <a:cubicBezTo>
                    <a:pt x="87" y="525"/>
                    <a:pt x="72" y="517"/>
                    <a:pt x="61" y="506"/>
                  </a:cubicBezTo>
                  <a:cubicBezTo>
                    <a:pt x="49" y="494"/>
                    <a:pt x="37" y="480"/>
                    <a:pt x="23" y="470"/>
                  </a:cubicBezTo>
                  <a:cubicBezTo>
                    <a:pt x="13" y="456"/>
                    <a:pt x="10" y="451"/>
                    <a:pt x="7" y="434"/>
                  </a:cubicBezTo>
                  <a:cubicBezTo>
                    <a:pt x="6" y="421"/>
                    <a:pt x="7" y="408"/>
                    <a:pt x="5" y="396"/>
                  </a:cubicBezTo>
                  <a:cubicBezTo>
                    <a:pt x="5" y="394"/>
                    <a:pt x="0" y="391"/>
                    <a:pt x="1" y="392"/>
                  </a:cubicBezTo>
                  <a:close/>
                </a:path>
              </a:pathLst>
            </a:custGeom>
            <a:solidFill>
              <a:schemeClr val="accent1">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39" name="Freeform 32"/>
            <p:cNvSpPr>
              <a:spLocks/>
            </p:cNvSpPr>
            <p:nvPr/>
          </p:nvSpPr>
          <p:spPr bwMode="ltGray">
            <a:xfrm rot="828663">
              <a:off x="242" y="3404"/>
              <a:ext cx="132" cy="167"/>
            </a:xfrm>
            <a:custGeom>
              <a:avLst/>
              <a:gdLst>
                <a:gd name="T0" fmla="*/ 0 w 109"/>
                <a:gd name="T1" fmla="*/ 0 h 156"/>
                <a:gd name="T2" fmla="*/ 326 w 109"/>
                <a:gd name="T3" fmla="*/ 1 h 156"/>
                <a:gd name="T4" fmla="*/ 1245 w 109"/>
                <a:gd name="T5" fmla="*/ 5 h 156"/>
                <a:gd name="T6" fmla="*/ 2480 w 109"/>
                <a:gd name="T7" fmla="*/ 51 h 156"/>
                <a:gd name="T8" fmla="*/ 3927 w 109"/>
                <a:gd name="T9" fmla="*/ 108 h 156"/>
                <a:gd name="T10" fmla="*/ 5249 w 109"/>
                <a:gd name="T11" fmla="*/ 198 h 156"/>
                <a:gd name="T12" fmla="*/ 6458 w 109"/>
                <a:gd name="T13" fmla="*/ 319 h 156"/>
                <a:gd name="T14" fmla="*/ 7208 w 109"/>
                <a:gd name="T15" fmla="*/ 483 h 156"/>
                <a:gd name="T16" fmla="*/ 7387 w 109"/>
                <a:gd name="T17" fmla="*/ 708 h 156"/>
                <a:gd name="T18" fmla="*/ 7036 w 109"/>
                <a:gd name="T19" fmla="*/ 708 h 156"/>
                <a:gd name="T20" fmla="*/ 6686 w 109"/>
                <a:gd name="T21" fmla="*/ 708 h 156"/>
                <a:gd name="T22" fmla="*/ 6282 w 109"/>
                <a:gd name="T23" fmla="*/ 708 h 156"/>
                <a:gd name="T24" fmla="*/ 5810 w 109"/>
                <a:gd name="T25" fmla="*/ 684 h 156"/>
                <a:gd name="T26" fmla="*/ 5471 w 109"/>
                <a:gd name="T27" fmla="*/ 683 h 156"/>
                <a:gd name="T28" fmla="*/ 5037 w 109"/>
                <a:gd name="T29" fmla="*/ 673 h 156"/>
                <a:gd name="T30" fmla="*/ 4442 w 109"/>
                <a:gd name="T31" fmla="*/ 649 h 156"/>
                <a:gd name="T32" fmla="*/ 3927 w 109"/>
                <a:gd name="T33" fmla="*/ 623 h 156"/>
                <a:gd name="T34" fmla="*/ 3579 w 109"/>
                <a:gd name="T35" fmla="*/ 566 h 156"/>
                <a:gd name="T36" fmla="*/ 3579 w 109"/>
                <a:gd name="T37" fmla="*/ 503 h 156"/>
                <a:gd name="T38" fmla="*/ 3765 w 109"/>
                <a:gd name="T39" fmla="*/ 431 h 156"/>
                <a:gd name="T40" fmla="*/ 3948 w 109"/>
                <a:gd name="T41" fmla="*/ 359 h 156"/>
                <a:gd name="T42" fmla="*/ 3765 w 109"/>
                <a:gd name="T43" fmla="*/ 278 h 156"/>
                <a:gd name="T44" fmla="*/ 3243 w 109"/>
                <a:gd name="T45" fmla="*/ 192 h 156"/>
                <a:gd name="T46" fmla="*/ 2120 w 109"/>
                <a:gd name="T47" fmla="*/ 104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40" name="Freeform 33"/>
            <p:cNvSpPr>
              <a:spLocks/>
            </p:cNvSpPr>
            <p:nvPr/>
          </p:nvSpPr>
          <p:spPr bwMode="ltGray">
            <a:xfrm rot="828663">
              <a:off x="266" y="3592"/>
              <a:ext cx="66" cy="43"/>
            </a:xfrm>
            <a:custGeom>
              <a:avLst/>
              <a:gdLst>
                <a:gd name="T0" fmla="*/ 0 w 54"/>
                <a:gd name="T1" fmla="*/ 0 h 40"/>
                <a:gd name="T2" fmla="*/ 1 w 54"/>
                <a:gd name="T3" fmla="*/ 1 h 40"/>
                <a:gd name="T4" fmla="*/ 483 w 54"/>
                <a:gd name="T5" fmla="*/ 3 h 40"/>
                <a:gd name="T6" fmla="*/ 1077 w 54"/>
                <a:gd name="T7" fmla="*/ 43 h 40"/>
                <a:gd name="T8" fmla="*/ 1797 w 54"/>
                <a:gd name="T9" fmla="*/ 57 h 40"/>
                <a:gd name="T10" fmla="*/ 2402 w 54"/>
                <a:gd name="T11" fmla="*/ 71 h 40"/>
                <a:gd name="T12" fmla="*/ 3043 w 54"/>
                <a:gd name="T13" fmla="*/ 82 h 40"/>
                <a:gd name="T14" fmla="*/ 3719 w 54"/>
                <a:gd name="T15" fmla="*/ 88 h 40"/>
                <a:gd name="T16" fmla="*/ 4488 w 54"/>
                <a:gd name="T17" fmla="*/ 76 h 40"/>
                <a:gd name="T18" fmla="*/ 4385 w 54"/>
                <a:gd name="T19" fmla="*/ 120 h 40"/>
                <a:gd name="T20" fmla="*/ 4140 w 54"/>
                <a:gd name="T21" fmla="*/ 160 h 40"/>
                <a:gd name="T22" fmla="*/ 3672 w 54"/>
                <a:gd name="T23" fmla="*/ 185 h 40"/>
                <a:gd name="T24" fmla="*/ 3010 w 54"/>
                <a:gd name="T25" fmla="*/ 197 h 40"/>
                <a:gd name="T26" fmla="*/ 2308 w 54"/>
                <a:gd name="T27" fmla="*/ 195 h 40"/>
                <a:gd name="T28" fmla="*/ 1545 w 54"/>
                <a:gd name="T29" fmla="*/ 158 h 40"/>
                <a:gd name="T30" fmla="*/ 812 w 54"/>
                <a:gd name="T31" fmla="*/ 102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41" name="Freeform 34"/>
            <p:cNvSpPr>
              <a:spLocks/>
            </p:cNvSpPr>
            <p:nvPr/>
          </p:nvSpPr>
          <p:spPr bwMode="ltGray">
            <a:xfrm>
              <a:off x="11" y="4110"/>
              <a:ext cx="118" cy="209"/>
            </a:xfrm>
            <a:custGeom>
              <a:avLst/>
              <a:gdLst>
                <a:gd name="T0" fmla="*/ 0 w 118"/>
                <a:gd name="T1" fmla="*/ 0 h 209"/>
                <a:gd name="T2" fmla="*/ 6 w 118"/>
                <a:gd name="T3" fmla="*/ 8 h 209"/>
                <a:gd name="T4" fmla="*/ 15 w 118"/>
                <a:gd name="T5" fmla="*/ 19 h 209"/>
                <a:gd name="T6" fmla="*/ 26 w 118"/>
                <a:gd name="T7" fmla="*/ 33 h 209"/>
                <a:gd name="T8" fmla="*/ 38 w 118"/>
                <a:gd name="T9" fmla="*/ 51 h 209"/>
                <a:gd name="T10" fmla="*/ 54 w 118"/>
                <a:gd name="T11" fmla="*/ 72 h 209"/>
                <a:gd name="T12" fmla="*/ 67 w 118"/>
                <a:gd name="T13" fmla="*/ 94 h 209"/>
                <a:gd name="T14" fmla="*/ 79 w 118"/>
                <a:gd name="T15" fmla="*/ 119 h 209"/>
                <a:gd name="T16" fmla="*/ 87 w 118"/>
                <a:gd name="T17" fmla="*/ 146 h 209"/>
                <a:gd name="T18" fmla="*/ 94 w 118"/>
                <a:gd name="T19" fmla="*/ 175 h 209"/>
                <a:gd name="T20" fmla="*/ 91 w 118"/>
                <a:gd name="T21" fmla="*/ 209 h 209"/>
                <a:gd name="T22" fmla="*/ 118 w 118"/>
                <a:gd name="T23" fmla="*/ 209 h 209"/>
                <a:gd name="T24" fmla="*/ 117 w 118"/>
                <a:gd name="T25" fmla="*/ 177 h 209"/>
                <a:gd name="T26" fmla="*/ 104 w 118"/>
                <a:gd name="T27" fmla="*/ 119 h 209"/>
                <a:gd name="T28" fmla="*/ 82 w 118"/>
                <a:gd name="T29" fmla="*/ 69 h 209"/>
                <a:gd name="T30" fmla="*/ 47 w 118"/>
                <a:gd name="T31" fmla="*/ 27 h 209"/>
                <a:gd name="T32" fmla="*/ 0 w 118"/>
                <a:gd name="T33" fmla="*/ 0 h 2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8" h="209">
                  <a:moveTo>
                    <a:pt x="0" y="0"/>
                  </a:moveTo>
                  <a:lnTo>
                    <a:pt x="6" y="8"/>
                  </a:lnTo>
                  <a:lnTo>
                    <a:pt x="15" y="19"/>
                  </a:lnTo>
                  <a:lnTo>
                    <a:pt x="26" y="33"/>
                  </a:lnTo>
                  <a:lnTo>
                    <a:pt x="38" y="51"/>
                  </a:lnTo>
                  <a:lnTo>
                    <a:pt x="54" y="72"/>
                  </a:lnTo>
                  <a:lnTo>
                    <a:pt x="67" y="94"/>
                  </a:lnTo>
                  <a:lnTo>
                    <a:pt x="79" y="119"/>
                  </a:lnTo>
                  <a:lnTo>
                    <a:pt x="87" y="146"/>
                  </a:lnTo>
                  <a:lnTo>
                    <a:pt x="94" y="175"/>
                  </a:lnTo>
                  <a:lnTo>
                    <a:pt x="91" y="209"/>
                  </a:lnTo>
                  <a:lnTo>
                    <a:pt x="118" y="209"/>
                  </a:lnTo>
                  <a:lnTo>
                    <a:pt x="117" y="177"/>
                  </a:lnTo>
                  <a:lnTo>
                    <a:pt x="104" y="119"/>
                  </a:lnTo>
                  <a:lnTo>
                    <a:pt x="82" y="69"/>
                  </a:lnTo>
                  <a:lnTo>
                    <a:pt x="47" y="27"/>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42" name="Freeform 35"/>
            <p:cNvSpPr>
              <a:spLocks/>
            </p:cNvSpPr>
            <p:nvPr/>
          </p:nvSpPr>
          <p:spPr bwMode="ltGray">
            <a:xfrm>
              <a:off x="0" y="3968"/>
              <a:ext cx="130" cy="128"/>
            </a:xfrm>
            <a:custGeom>
              <a:avLst/>
              <a:gdLst>
                <a:gd name="T0" fmla="*/ 103 w 130"/>
                <a:gd name="T1" fmla="*/ 0 h 128"/>
                <a:gd name="T2" fmla="*/ 130 w 130"/>
                <a:gd name="T3" fmla="*/ 128 h 128"/>
                <a:gd name="T4" fmla="*/ 125 w 130"/>
                <a:gd name="T5" fmla="*/ 126 h 128"/>
                <a:gd name="T6" fmla="*/ 111 w 130"/>
                <a:gd name="T7" fmla="*/ 121 h 128"/>
                <a:gd name="T8" fmla="*/ 92 w 130"/>
                <a:gd name="T9" fmla="*/ 111 h 128"/>
                <a:gd name="T10" fmla="*/ 68 w 130"/>
                <a:gd name="T11" fmla="*/ 103 h 128"/>
                <a:gd name="T12" fmla="*/ 41 w 130"/>
                <a:gd name="T13" fmla="*/ 94 h 128"/>
                <a:gd name="T14" fmla="*/ 19 w 130"/>
                <a:gd name="T15" fmla="*/ 90 h 128"/>
                <a:gd name="T16" fmla="*/ 0 w 130"/>
                <a:gd name="T17" fmla="*/ 93 h 128"/>
                <a:gd name="T18" fmla="*/ 0 w 130"/>
                <a:gd name="T19" fmla="*/ 72 h 128"/>
                <a:gd name="T20" fmla="*/ 12 w 130"/>
                <a:gd name="T21" fmla="*/ 70 h 128"/>
                <a:gd name="T22" fmla="*/ 24 w 130"/>
                <a:gd name="T23" fmla="*/ 66 h 128"/>
                <a:gd name="T24" fmla="*/ 38 w 130"/>
                <a:gd name="T25" fmla="*/ 66 h 128"/>
                <a:gd name="T26" fmla="*/ 51 w 130"/>
                <a:gd name="T27" fmla="*/ 67 h 128"/>
                <a:gd name="T28" fmla="*/ 65 w 130"/>
                <a:gd name="T29" fmla="*/ 70 h 128"/>
                <a:gd name="T30" fmla="*/ 78 w 130"/>
                <a:gd name="T31" fmla="*/ 78 h 128"/>
                <a:gd name="T32" fmla="*/ 81 w 130"/>
                <a:gd name="T33" fmla="*/ 74 h 128"/>
                <a:gd name="T34" fmla="*/ 81 w 130"/>
                <a:gd name="T35" fmla="*/ 58 h 128"/>
                <a:gd name="T36" fmla="*/ 82 w 130"/>
                <a:gd name="T37" fmla="*/ 37 h 128"/>
                <a:gd name="T38" fmla="*/ 82 w 130"/>
                <a:gd name="T39" fmla="*/ 29 h 128"/>
                <a:gd name="T40" fmla="*/ 80 w 130"/>
                <a:gd name="T41" fmla="*/ 29 h 128"/>
                <a:gd name="T42" fmla="*/ 77 w 130"/>
                <a:gd name="T43" fmla="*/ 27 h 128"/>
                <a:gd name="T44" fmla="*/ 76 w 130"/>
                <a:gd name="T45" fmla="*/ 22 h 128"/>
                <a:gd name="T46" fmla="*/ 75 w 130"/>
                <a:gd name="T47" fmla="*/ 19 h 128"/>
                <a:gd name="T48" fmla="*/ 76 w 130"/>
                <a:gd name="T49" fmla="*/ 15 h 128"/>
                <a:gd name="T50" fmla="*/ 79 w 130"/>
                <a:gd name="T51" fmla="*/ 10 h 128"/>
                <a:gd name="T52" fmla="*/ 89 w 130"/>
                <a:gd name="T53" fmla="*/ 6 h 128"/>
                <a:gd name="T54" fmla="*/ 103 w 130"/>
                <a:gd name="T55" fmla="*/ 0 h 12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30" h="128">
                  <a:moveTo>
                    <a:pt x="103" y="0"/>
                  </a:moveTo>
                  <a:lnTo>
                    <a:pt x="130" y="128"/>
                  </a:lnTo>
                  <a:lnTo>
                    <a:pt x="125" y="126"/>
                  </a:lnTo>
                  <a:lnTo>
                    <a:pt x="111" y="121"/>
                  </a:lnTo>
                  <a:lnTo>
                    <a:pt x="92" y="111"/>
                  </a:lnTo>
                  <a:lnTo>
                    <a:pt x="68" y="103"/>
                  </a:lnTo>
                  <a:lnTo>
                    <a:pt x="41" y="94"/>
                  </a:lnTo>
                  <a:lnTo>
                    <a:pt x="19" y="90"/>
                  </a:lnTo>
                  <a:lnTo>
                    <a:pt x="0" y="93"/>
                  </a:lnTo>
                  <a:lnTo>
                    <a:pt x="0" y="72"/>
                  </a:lnTo>
                  <a:lnTo>
                    <a:pt x="12" y="70"/>
                  </a:lnTo>
                  <a:lnTo>
                    <a:pt x="24" y="66"/>
                  </a:lnTo>
                  <a:lnTo>
                    <a:pt x="38" y="66"/>
                  </a:lnTo>
                  <a:lnTo>
                    <a:pt x="51" y="67"/>
                  </a:lnTo>
                  <a:lnTo>
                    <a:pt x="65" y="70"/>
                  </a:lnTo>
                  <a:lnTo>
                    <a:pt x="78" y="78"/>
                  </a:lnTo>
                  <a:lnTo>
                    <a:pt x="81" y="74"/>
                  </a:lnTo>
                  <a:lnTo>
                    <a:pt x="81" y="58"/>
                  </a:lnTo>
                  <a:lnTo>
                    <a:pt x="82" y="37"/>
                  </a:lnTo>
                  <a:lnTo>
                    <a:pt x="82" y="29"/>
                  </a:lnTo>
                  <a:lnTo>
                    <a:pt x="80" y="29"/>
                  </a:lnTo>
                  <a:lnTo>
                    <a:pt x="77" y="27"/>
                  </a:lnTo>
                  <a:lnTo>
                    <a:pt x="76" y="22"/>
                  </a:lnTo>
                  <a:lnTo>
                    <a:pt x="75" y="19"/>
                  </a:lnTo>
                  <a:lnTo>
                    <a:pt x="76" y="15"/>
                  </a:lnTo>
                  <a:lnTo>
                    <a:pt x="79" y="10"/>
                  </a:lnTo>
                  <a:lnTo>
                    <a:pt x="89" y="6"/>
                  </a:lnTo>
                  <a:lnTo>
                    <a:pt x="10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43" name="Freeform 36"/>
            <p:cNvSpPr>
              <a:spLocks/>
            </p:cNvSpPr>
            <p:nvPr/>
          </p:nvSpPr>
          <p:spPr bwMode="ltGray">
            <a:xfrm>
              <a:off x="0" y="3949"/>
              <a:ext cx="47" cy="86"/>
            </a:xfrm>
            <a:custGeom>
              <a:avLst/>
              <a:gdLst>
                <a:gd name="T0" fmla="*/ 37 w 47"/>
                <a:gd name="T1" fmla="*/ 0 h 86"/>
                <a:gd name="T2" fmla="*/ 15 w 47"/>
                <a:gd name="T3" fmla="*/ 37 h 86"/>
                <a:gd name="T4" fmla="*/ 0 w 47"/>
                <a:gd name="T5" fmla="*/ 59 h 86"/>
                <a:gd name="T6" fmla="*/ 0 w 47"/>
                <a:gd name="T7" fmla="*/ 86 h 86"/>
                <a:gd name="T8" fmla="*/ 8 w 47"/>
                <a:gd name="T9" fmla="*/ 82 h 86"/>
                <a:gd name="T10" fmla="*/ 20 w 47"/>
                <a:gd name="T11" fmla="*/ 73 h 86"/>
                <a:gd name="T12" fmla="*/ 33 w 47"/>
                <a:gd name="T13" fmla="*/ 63 h 86"/>
                <a:gd name="T14" fmla="*/ 42 w 47"/>
                <a:gd name="T15" fmla="*/ 51 h 86"/>
                <a:gd name="T16" fmla="*/ 47 w 47"/>
                <a:gd name="T17" fmla="*/ 36 h 86"/>
                <a:gd name="T18" fmla="*/ 46 w 47"/>
                <a:gd name="T19" fmla="*/ 19 h 86"/>
                <a:gd name="T20" fmla="*/ 37 w 47"/>
                <a:gd name="T21" fmla="*/ 0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86">
                  <a:moveTo>
                    <a:pt x="37" y="0"/>
                  </a:moveTo>
                  <a:lnTo>
                    <a:pt x="15" y="37"/>
                  </a:lnTo>
                  <a:lnTo>
                    <a:pt x="0" y="59"/>
                  </a:lnTo>
                  <a:lnTo>
                    <a:pt x="0" y="86"/>
                  </a:lnTo>
                  <a:lnTo>
                    <a:pt x="8" y="82"/>
                  </a:lnTo>
                  <a:lnTo>
                    <a:pt x="20" y="73"/>
                  </a:lnTo>
                  <a:lnTo>
                    <a:pt x="33" y="63"/>
                  </a:lnTo>
                  <a:lnTo>
                    <a:pt x="42" y="51"/>
                  </a:lnTo>
                  <a:lnTo>
                    <a:pt x="47" y="36"/>
                  </a:lnTo>
                  <a:lnTo>
                    <a:pt x="46" y="19"/>
                  </a:lnTo>
                  <a:lnTo>
                    <a:pt x="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44" name="Freeform 37"/>
            <p:cNvSpPr>
              <a:spLocks/>
            </p:cNvSpPr>
            <p:nvPr/>
          </p:nvSpPr>
          <p:spPr bwMode="ltGray">
            <a:xfrm>
              <a:off x="0" y="3239"/>
              <a:ext cx="497" cy="740"/>
            </a:xfrm>
            <a:custGeom>
              <a:avLst/>
              <a:gdLst>
                <a:gd name="T0" fmla="*/ 0 w 497"/>
                <a:gd name="T1" fmla="*/ 13 h 740"/>
                <a:gd name="T2" fmla="*/ 41 w 497"/>
                <a:gd name="T3" fmla="*/ 4 h 740"/>
                <a:gd name="T4" fmla="*/ 101 w 497"/>
                <a:gd name="T5" fmla="*/ 0 h 740"/>
                <a:gd name="T6" fmla="*/ 170 w 497"/>
                <a:gd name="T7" fmla="*/ 4 h 740"/>
                <a:gd name="T8" fmla="*/ 248 w 497"/>
                <a:gd name="T9" fmla="*/ 21 h 740"/>
                <a:gd name="T10" fmla="*/ 323 w 497"/>
                <a:gd name="T11" fmla="*/ 50 h 740"/>
                <a:gd name="T12" fmla="*/ 382 w 497"/>
                <a:gd name="T13" fmla="*/ 90 h 740"/>
                <a:gd name="T14" fmla="*/ 428 w 497"/>
                <a:gd name="T15" fmla="*/ 141 h 740"/>
                <a:gd name="T16" fmla="*/ 463 w 497"/>
                <a:gd name="T17" fmla="*/ 199 h 740"/>
                <a:gd name="T18" fmla="*/ 485 w 497"/>
                <a:gd name="T19" fmla="*/ 262 h 740"/>
                <a:gd name="T20" fmla="*/ 496 w 497"/>
                <a:gd name="T21" fmla="*/ 327 h 740"/>
                <a:gd name="T22" fmla="*/ 497 w 497"/>
                <a:gd name="T23" fmla="*/ 396 h 740"/>
                <a:gd name="T24" fmla="*/ 487 w 497"/>
                <a:gd name="T25" fmla="*/ 462 h 740"/>
                <a:gd name="T26" fmla="*/ 470 w 497"/>
                <a:gd name="T27" fmla="*/ 527 h 740"/>
                <a:gd name="T28" fmla="*/ 443 w 497"/>
                <a:gd name="T29" fmla="*/ 586 h 740"/>
                <a:gd name="T30" fmla="*/ 406 w 497"/>
                <a:gd name="T31" fmla="*/ 639 h 740"/>
                <a:gd name="T32" fmla="*/ 364 w 497"/>
                <a:gd name="T33" fmla="*/ 683 h 740"/>
                <a:gd name="T34" fmla="*/ 315 w 497"/>
                <a:gd name="T35" fmla="*/ 715 h 740"/>
                <a:gd name="T36" fmla="*/ 259 w 497"/>
                <a:gd name="T37" fmla="*/ 736 h 740"/>
                <a:gd name="T38" fmla="*/ 198 w 497"/>
                <a:gd name="T39" fmla="*/ 740 h 740"/>
                <a:gd name="T40" fmla="*/ 131 w 497"/>
                <a:gd name="T41" fmla="*/ 727 h 740"/>
                <a:gd name="T42" fmla="*/ 167 w 497"/>
                <a:gd name="T43" fmla="*/ 728 h 740"/>
                <a:gd name="T44" fmla="*/ 204 w 497"/>
                <a:gd name="T45" fmla="*/ 718 h 740"/>
                <a:gd name="T46" fmla="*/ 238 w 497"/>
                <a:gd name="T47" fmla="*/ 700 h 740"/>
                <a:gd name="T48" fmla="*/ 272 w 497"/>
                <a:gd name="T49" fmla="*/ 670 h 740"/>
                <a:gd name="T50" fmla="*/ 304 w 497"/>
                <a:gd name="T51" fmla="*/ 635 h 740"/>
                <a:gd name="T52" fmla="*/ 333 w 497"/>
                <a:gd name="T53" fmla="*/ 594 h 740"/>
                <a:gd name="T54" fmla="*/ 358 w 497"/>
                <a:gd name="T55" fmla="*/ 549 h 740"/>
                <a:gd name="T56" fmla="*/ 381 w 497"/>
                <a:gd name="T57" fmla="*/ 500 h 740"/>
                <a:gd name="T58" fmla="*/ 396 w 497"/>
                <a:gd name="T59" fmla="*/ 449 h 740"/>
                <a:gd name="T60" fmla="*/ 408 w 497"/>
                <a:gd name="T61" fmla="*/ 397 h 740"/>
                <a:gd name="T62" fmla="*/ 414 w 497"/>
                <a:gd name="T63" fmla="*/ 346 h 740"/>
                <a:gd name="T64" fmla="*/ 412 w 497"/>
                <a:gd name="T65" fmla="*/ 296 h 740"/>
                <a:gd name="T66" fmla="*/ 402 w 497"/>
                <a:gd name="T67" fmla="*/ 251 h 740"/>
                <a:gd name="T68" fmla="*/ 384 w 497"/>
                <a:gd name="T69" fmla="*/ 208 h 740"/>
                <a:gd name="T70" fmla="*/ 357 w 497"/>
                <a:gd name="T71" fmla="*/ 172 h 740"/>
                <a:gd name="T72" fmla="*/ 320 w 497"/>
                <a:gd name="T73" fmla="*/ 142 h 740"/>
                <a:gd name="T74" fmla="*/ 260 w 497"/>
                <a:gd name="T75" fmla="*/ 107 h 740"/>
                <a:gd name="T76" fmla="*/ 203 w 497"/>
                <a:gd name="T77" fmla="*/ 82 h 740"/>
                <a:gd name="T78" fmla="*/ 154 w 497"/>
                <a:gd name="T79" fmla="*/ 65 h 740"/>
                <a:gd name="T80" fmla="*/ 108 w 497"/>
                <a:gd name="T81" fmla="*/ 56 h 740"/>
                <a:gd name="T82" fmla="*/ 68 w 497"/>
                <a:gd name="T83" fmla="*/ 55 h 740"/>
                <a:gd name="T84" fmla="*/ 32 w 497"/>
                <a:gd name="T85" fmla="*/ 61 h 740"/>
                <a:gd name="T86" fmla="*/ 0 w 497"/>
                <a:gd name="T87" fmla="*/ 70 h 740"/>
                <a:gd name="T88" fmla="*/ 0 w 497"/>
                <a:gd name="T89" fmla="*/ 13 h 7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97" h="740">
                  <a:moveTo>
                    <a:pt x="0" y="13"/>
                  </a:moveTo>
                  <a:lnTo>
                    <a:pt x="41" y="4"/>
                  </a:lnTo>
                  <a:lnTo>
                    <a:pt x="101" y="0"/>
                  </a:lnTo>
                  <a:lnTo>
                    <a:pt x="170" y="4"/>
                  </a:lnTo>
                  <a:lnTo>
                    <a:pt x="248" y="21"/>
                  </a:lnTo>
                  <a:lnTo>
                    <a:pt x="323" y="50"/>
                  </a:lnTo>
                  <a:lnTo>
                    <a:pt x="382" y="90"/>
                  </a:lnTo>
                  <a:lnTo>
                    <a:pt x="428" y="141"/>
                  </a:lnTo>
                  <a:lnTo>
                    <a:pt x="463" y="199"/>
                  </a:lnTo>
                  <a:lnTo>
                    <a:pt x="485" y="262"/>
                  </a:lnTo>
                  <a:lnTo>
                    <a:pt x="496" y="327"/>
                  </a:lnTo>
                  <a:lnTo>
                    <a:pt x="497" y="396"/>
                  </a:lnTo>
                  <a:lnTo>
                    <a:pt x="487" y="462"/>
                  </a:lnTo>
                  <a:lnTo>
                    <a:pt x="470" y="527"/>
                  </a:lnTo>
                  <a:lnTo>
                    <a:pt x="443" y="586"/>
                  </a:lnTo>
                  <a:lnTo>
                    <a:pt x="406" y="639"/>
                  </a:lnTo>
                  <a:lnTo>
                    <a:pt x="364" y="683"/>
                  </a:lnTo>
                  <a:lnTo>
                    <a:pt x="315" y="715"/>
                  </a:lnTo>
                  <a:lnTo>
                    <a:pt x="259" y="736"/>
                  </a:lnTo>
                  <a:lnTo>
                    <a:pt x="198" y="740"/>
                  </a:lnTo>
                  <a:lnTo>
                    <a:pt x="131" y="727"/>
                  </a:lnTo>
                  <a:lnTo>
                    <a:pt x="167" y="728"/>
                  </a:lnTo>
                  <a:lnTo>
                    <a:pt x="204" y="718"/>
                  </a:lnTo>
                  <a:lnTo>
                    <a:pt x="238" y="700"/>
                  </a:lnTo>
                  <a:lnTo>
                    <a:pt x="272" y="670"/>
                  </a:lnTo>
                  <a:lnTo>
                    <a:pt x="304" y="635"/>
                  </a:lnTo>
                  <a:lnTo>
                    <a:pt x="333" y="594"/>
                  </a:lnTo>
                  <a:lnTo>
                    <a:pt x="358" y="549"/>
                  </a:lnTo>
                  <a:lnTo>
                    <a:pt x="381" y="500"/>
                  </a:lnTo>
                  <a:lnTo>
                    <a:pt x="396" y="449"/>
                  </a:lnTo>
                  <a:lnTo>
                    <a:pt x="408" y="397"/>
                  </a:lnTo>
                  <a:lnTo>
                    <a:pt x="414" y="346"/>
                  </a:lnTo>
                  <a:lnTo>
                    <a:pt x="412" y="296"/>
                  </a:lnTo>
                  <a:lnTo>
                    <a:pt x="402" y="251"/>
                  </a:lnTo>
                  <a:lnTo>
                    <a:pt x="384" y="208"/>
                  </a:lnTo>
                  <a:lnTo>
                    <a:pt x="357" y="172"/>
                  </a:lnTo>
                  <a:lnTo>
                    <a:pt x="320" y="142"/>
                  </a:lnTo>
                  <a:lnTo>
                    <a:pt x="260" y="107"/>
                  </a:lnTo>
                  <a:lnTo>
                    <a:pt x="203" y="82"/>
                  </a:lnTo>
                  <a:lnTo>
                    <a:pt x="154" y="65"/>
                  </a:lnTo>
                  <a:lnTo>
                    <a:pt x="108" y="56"/>
                  </a:lnTo>
                  <a:lnTo>
                    <a:pt x="68" y="55"/>
                  </a:lnTo>
                  <a:lnTo>
                    <a:pt x="32" y="61"/>
                  </a:lnTo>
                  <a:lnTo>
                    <a:pt x="0" y="70"/>
                  </a:lnTo>
                  <a:lnTo>
                    <a:pt x="0" y="13"/>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45" name="Freeform 38"/>
            <p:cNvSpPr>
              <a:spLocks/>
            </p:cNvSpPr>
            <p:nvPr/>
          </p:nvSpPr>
          <p:spPr bwMode="ltGray">
            <a:xfrm rot="1584153">
              <a:off x="20" y="410"/>
              <a:ext cx="344" cy="245"/>
            </a:xfrm>
            <a:custGeom>
              <a:avLst/>
              <a:gdLst>
                <a:gd name="T0" fmla="*/ 0 w 257"/>
                <a:gd name="T1" fmla="*/ 0 h 237"/>
                <a:gd name="T2" fmla="*/ 0 w 257"/>
                <a:gd name="T3" fmla="*/ 49 h 237"/>
                <a:gd name="T4" fmla="*/ 1662 w 257"/>
                <a:gd name="T5" fmla="*/ 103 h 237"/>
                <a:gd name="T6" fmla="*/ 3804 w 257"/>
                <a:gd name="T7" fmla="*/ 157 h 237"/>
                <a:gd name="T8" fmla="*/ 6816 w 257"/>
                <a:gd name="T9" fmla="*/ 203 h 237"/>
                <a:gd name="T10" fmla="*/ 11012 w 257"/>
                <a:gd name="T11" fmla="*/ 247 h 237"/>
                <a:gd name="T12" fmla="*/ 16345 w 257"/>
                <a:gd name="T13" fmla="*/ 293 h 237"/>
                <a:gd name="T14" fmla="*/ 23154 w 257"/>
                <a:gd name="T15" fmla="*/ 335 h 237"/>
                <a:gd name="T16" fmla="*/ 30992 w 257"/>
                <a:gd name="T17" fmla="*/ 370 h 237"/>
                <a:gd name="T18" fmla="*/ 41069 w 257"/>
                <a:gd name="T19" fmla="*/ 403 h 237"/>
                <a:gd name="T20" fmla="*/ 52466 w 257"/>
                <a:gd name="T21" fmla="*/ 431 h 237"/>
                <a:gd name="T22" fmla="*/ 64621 w 257"/>
                <a:gd name="T23" fmla="*/ 454 h 237"/>
                <a:gd name="T24" fmla="*/ 79659 w 257"/>
                <a:gd name="T25" fmla="*/ 473 h 237"/>
                <a:gd name="T26" fmla="*/ 96074 w 257"/>
                <a:gd name="T27" fmla="*/ 485 h 237"/>
                <a:gd name="T28" fmla="*/ 114841 w 257"/>
                <a:gd name="T29" fmla="*/ 493 h 237"/>
                <a:gd name="T30" fmla="*/ 134219 w 257"/>
                <a:gd name="T31" fmla="*/ 489 h 237"/>
                <a:gd name="T32" fmla="*/ 156907 w 257"/>
                <a:gd name="T33" fmla="*/ 482 h 237"/>
                <a:gd name="T34" fmla="*/ 137028 w 257"/>
                <a:gd name="T35" fmla="*/ 470 h 237"/>
                <a:gd name="T36" fmla="*/ 118887 w 257"/>
                <a:gd name="T37" fmla="*/ 455 h 237"/>
                <a:gd name="T38" fmla="*/ 103824 w 257"/>
                <a:gd name="T39" fmla="*/ 439 h 237"/>
                <a:gd name="T40" fmla="*/ 90366 w 257"/>
                <a:gd name="T41" fmla="*/ 424 h 237"/>
                <a:gd name="T42" fmla="*/ 78096 w 257"/>
                <a:gd name="T43" fmla="*/ 401 h 237"/>
                <a:gd name="T44" fmla="*/ 68421 w 257"/>
                <a:gd name="T45" fmla="*/ 377 h 237"/>
                <a:gd name="T46" fmla="*/ 59495 w 257"/>
                <a:gd name="T47" fmla="*/ 351 h 237"/>
                <a:gd name="T48" fmla="*/ 51117 w 257"/>
                <a:gd name="T49" fmla="*/ 323 h 237"/>
                <a:gd name="T50" fmla="*/ 43589 w 257"/>
                <a:gd name="T51" fmla="*/ 293 h 237"/>
                <a:gd name="T52" fmla="*/ 37445 w 257"/>
                <a:gd name="T53" fmla="*/ 257 h 237"/>
                <a:gd name="T54" fmla="*/ 32177 w 257"/>
                <a:gd name="T55" fmla="*/ 223 h 237"/>
                <a:gd name="T56" fmla="*/ 26409 w 257"/>
                <a:gd name="T57" fmla="*/ 182 h 237"/>
                <a:gd name="T58" fmla="*/ 20131 w 257"/>
                <a:gd name="T59" fmla="*/ 142 h 237"/>
                <a:gd name="T60" fmla="*/ 14137 w 257"/>
                <a:gd name="T61" fmla="*/ 99 h 237"/>
                <a:gd name="T62" fmla="*/ 7141 w 257"/>
                <a:gd name="T63" fmla="*/ 47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46" name="Freeform 39"/>
            <p:cNvSpPr>
              <a:spLocks/>
            </p:cNvSpPr>
            <p:nvPr/>
          </p:nvSpPr>
          <p:spPr bwMode="ltGray">
            <a:xfrm rot="1584153">
              <a:off x="242" y="756"/>
              <a:ext cx="167" cy="115"/>
            </a:xfrm>
            <a:custGeom>
              <a:avLst/>
              <a:gdLst>
                <a:gd name="T0" fmla="*/ 54140 w 124"/>
                <a:gd name="T1" fmla="*/ 0 h 110"/>
                <a:gd name="T2" fmla="*/ 86553 w 124"/>
                <a:gd name="T3" fmla="*/ 286 h 110"/>
                <a:gd name="T4" fmla="*/ 84110 w 124"/>
                <a:gd name="T5" fmla="*/ 285 h 110"/>
                <a:gd name="T6" fmla="*/ 74719 w 124"/>
                <a:gd name="T7" fmla="*/ 280 h 110"/>
                <a:gd name="T8" fmla="*/ 62453 w 124"/>
                <a:gd name="T9" fmla="*/ 271 h 110"/>
                <a:gd name="T10" fmla="*/ 47719 w 124"/>
                <a:gd name="T11" fmla="*/ 265 h 110"/>
                <a:gd name="T12" fmla="*/ 31404 w 124"/>
                <a:gd name="T13" fmla="*/ 259 h 110"/>
                <a:gd name="T14" fmla="*/ 17827 w 124"/>
                <a:gd name="T15" fmla="*/ 261 h 110"/>
                <a:gd name="T16" fmla="*/ 6346 w 124"/>
                <a:gd name="T17" fmla="*/ 273 h 110"/>
                <a:gd name="T18" fmla="*/ 0 w 124"/>
                <a:gd name="T19" fmla="*/ 293 h 110"/>
                <a:gd name="T20" fmla="*/ 2598 w 124"/>
                <a:gd name="T21" fmla="*/ 261 h 110"/>
                <a:gd name="T22" fmla="*/ 5708 w 124"/>
                <a:gd name="T23" fmla="*/ 237 h 110"/>
                <a:gd name="T24" fmla="*/ 11511 w 124"/>
                <a:gd name="T25" fmla="*/ 219 h 110"/>
                <a:gd name="T26" fmla="*/ 17827 w 124"/>
                <a:gd name="T27" fmla="*/ 202 h 110"/>
                <a:gd name="T28" fmla="*/ 25290 w 124"/>
                <a:gd name="T29" fmla="*/ 191 h 110"/>
                <a:gd name="T30" fmla="*/ 32655 w 124"/>
                <a:gd name="T31" fmla="*/ 190 h 110"/>
                <a:gd name="T32" fmla="*/ 40949 w 124"/>
                <a:gd name="T33" fmla="*/ 190 h 110"/>
                <a:gd name="T34" fmla="*/ 50332 w 124"/>
                <a:gd name="T35" fmla="*/ 199 h 110"/>
                <a:gd name="T36" fmla="*/ 51002 w 124"/>
                <a:gd name="T37" fmla="*/ 190 h 110"/>
                <a:gd name="T38" fmla="*/ 48971 w 124"/>
                <a:gd name="T39" fmla="*/ 152 h 110"/>
                <a:gd name="T40" fmla="*/ 46717 w 124"/>
                <a:gd name="T41" fmla="*/ 101 h 110"/>
                <a:gd name="T42" fmla="*/ 45871 w 124"/>
                <a:gd name="T43" fmla="*/ 79 h 110"/>
                <a:gd name="T44" fmla="*/ 43979 w 124"/>
                <a:gd name="T45" fmla="*/ 79 h 110"/>
                <a:gd name="T46" fmla="*/ 42294 w 124"/>
                <a:gd name="T47" fmla="*/ 76 h 110"/>
                <a:gd name="T48" fmla="*/ 40949 w 124"/>
                <a:gd name="T49" fmla="*/ 67 h 110"/>
                <a:gd name="T50" fmla="*/ 40200 w 124"/>
                <a:gd name="T51" fmla="*/ 58 h 110"/>
                <a:gd name="T52" fmla="*/ 40200 w 124"/>
                <a:gd name="T53" fmla="*/ 49 h 110"/>
                <a:gd name="T54" fmla="*/ 40949 w 124"/>
                <a:gd name="T55" fmla="*/ 39 h 110"/>
                <a:gd name="T56" fmla="*/ 46372 w 124"/>
                <a:gd name="T57" fmla="*/ 8 h 110"/>
                <a:gd name="T58" fmla="*/ 54140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47" name="Freeform 40"/>
            <p:cNvSpPr>
              <a:spLocks/>
            </p:cNvSpPr>
            <p:nvPr/>
          </p:nvSpPr>
          <p:spPr bwMode="ltGray">
            <a:xfrm rot="1584153">
              <a:off x="574" y="286"/>
              <a:ext cx="147" cy="160"/>
            </a:xfrm>
            <a:custGeom>
              <a:avLst/>
              <a:gdLst>
                <a:gd name="T0" fmla="*/ 0 w 109"/>
                <a:gd name="T1" fmla="*/ 0 h 156"/>
                <a:gd name="T2" fmla="*/ 3541 w 109"/>
                <a:gd name="T3" fmla="*/ 1 h 156"/>
                <a:gd name="T4" fmla="*/ 12620 w 109"/>
                <a:gd name="T5" fmla="*/ 5 h 156"/>
                <a:gd name="T6" fmla="*/ 26420 w 109"/>
                <a:gd name="T7" fmla="*/ 12 h 156"/>
                <a:gd name="T8" fmla="*/ 41748 w 109"/>
                <a:gd name="T9" fmla="*/ 46 h 156"/>
                <a:gd name="T10" fmla="*/ 56302 w 109"/>
                <a:gd name="T11" fmla="*/ 73 h 156"/>
                <a:gd name="T12" fmla="*/ 69078 w 109"/>
                <a:gd name="T13" fmla="*/ 123 h 156"/>
                <a:gd name="T14" fmla="*/ 76868 w 109"/>
                <a:gd name="T15" fmla="*/ 188 h 156"/>
                <a:gd name="T16" fmla="*/ 78396 w 109"/>
                <a:gd name="T17" fmla="*/ 272 h 156"/>
                <a:gd name="T18" fmla="*/ 75930 w 109"/>
                <a:gd name="T19" fmla="*/ 272 h 156"/>
                <a:gd name="T20" fmla="*/ 71754 w 109"/>
                <a:gd name="T21" fmla="*/ 272 h 156"/>
                <a:gd name="T22" fmla="*/ 66892 w 109"/>
                <a:gd name="T23" fmla="*/ 272 h 156"/>
                <a:gd name="T24" fmla="*/ 62494 w 109"/>
                <a:gd name="T25" fmla="*/ 268 h 156"/>
                <a:gd name="T26" fmla="*/ 58130 w 109"/>
                <a:gd name="T27" fmla="*/ 266 h 156"/>
                <a:gd name="T28" fmla="*/ 53260 w 109"/>
                <a:gd name="T29" fmla="*/ 261 h 156"/>
                <a:gd name="T30" fmla="*/ 47427 w 109"/>
                <a:gd name="T31" fmla="*/ 253 h 156"/>
                <a:gd name="T32" fmla="*/ 41748 w 109"/>
                <a:gd name="T33" fmla="*/ 243 h 156"/>
                <a:gd name="T34" fmla="*/ 37980 w 109"/>
                <a:gd name="T35" fmla="*/ 218 h 156"/>
                <a:gd name="T36" fmla="*/ 37980 w 109"/>
                <a:gd name="T37" fmla="*/ 193 h 156"/>
                <a:gd name="T38" fmla="*/ 40590 w 109"/>
                <a:gd name="T39" fmla="*/ 169 h 156"/>
                <a:gd name="T40" fmla="*/ 42994 w 109"/>
                <a:gd name="T41" fmla="*/ 137 h 156"/>
                <a:gd name="T42" fmla="*/ 40590 w 109"/>
                <a:gd name="T43" fmla="*/ 110 h 156"/>
                <a:gd name="T44" fmla="*/ 34812 w 109"/>
                <a:gd name="T45" fmla="*/ 71 h 156"/>
                <a:gd name="T46" fmla="*/ 22653 w 109"/>
                <a:gd name="T47" fmla="*/ 45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48" name="Freeform 41"/>
            <p:cNvSpPr>
              <a:spLocks/>
            </p:cNvSpPr>
            <p:nvPr/>
          </p:nvSpPr>
          <p:spPr bwMode="ltGray">
            <a:xfrm rot="1584153">
              <a:off x="236" y="721"/>
              <a:ext cx="62" cy="97"/>
            </a:xfrm>
            <a:custGeom>
              <a:avLst/>
              <a:gdLst>
                <a:gd name="T0" fmla="*/ 22457 w 46"/>
                <a:gd name="T1" fmla="*/ 0 h 94"/>
                <a:gd name="T2" fmla="*/ 14238 w 46"/>
                <a:gd name="T3" fmla="*/ 73 h 94"/>
                <a:gd name="T4" fmla="*/ 10564 w 46"/>
                <a:gd name="T5" fmla="*/ 122 h 94"/>
                <a:gd name="T6" fmla="*/ 7838 w 46"/>
                <a:gd name="T7" fmla="*/ 159 h 94"/>
                <a:gd name="T8" fmla="*/ 0 w 46"/>
                <a:gd name="T9" fmla="*/ 186 h 94"/>
                <a:gd name="T10" fmla="*/ 8603 w 46"/>
                <a:gd name="T11" fmla="*/ 174 h 94"/>
                <a:gd name="T12" fmla="*/ 16662 w 46"/>
                <a:gd name="T13" fmla="*/ 162 h 94"/>
                <a:gd name="T14" fmla="*/ 22567 w 46"/>
                <a:gd name="T15" fmla="*/ 136 h 94"/>
                <a:gd name="T16" fmla="*/ 28391 w 46"/>
                <a:gd name="T17" fmla="*/ 112 h 94"/>
                <a:gd name="T18" fmla="*/ 32318 w 46"/>
                <a:gd name="T19" fmla="*/ 88 h 94"/>
                <a:gd name="T20" fmla="*/ 32714 w 46"/>
                <a:gd name="T21" fmla="*/ 57 h 94"/>
                <a:gd name="T22" fmla="*/ 30268 w 46"/>
                <a:gd name="T23" fmla="*/ 15 h 94"/>
                <a:gd name="T24" fmla="*/ 22457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49" name="Freeform 42"/>
            <p:cNvSpPr>
              <a:spLocks/>
            </p:cNvSpPr>
            <p:nvPr/>
          </p:nvSpPr>
          <p:spPr bwMode="ltGray">
            <a:xfrm rot="1584153">
              <a:off x="585" y="466"/>
              <a:ext cx="72" cy="41"/>
            </a:xfrm>
            <a:custGeom>
              <a:avLst/>
              <a:gdLst>
                <a:gd name="T0" fmla="*/ 0 w 54"/>
                <a:gd name="T1" fmla="*/ 0 h 40"/>
                <a:gd name="T2" fmla="*/ 1 w 54"/>
                <a:gd name="T3" fmla="*/ 1 h 40"/>
                <a:gd name="T4" fmla="*/ 3568 w 54"/>
                <a:gd name="T5" fmla="*/ 3 h 40"/>
                <a:gd name="T6" fmla="*/ 7232 w 54"/>
                <a:gd name="T7" fmla="*/ 8 h 40"/>
                <a:gd name="T8" fmla="*/ 11627 w 54"/>
                <a:gd name="T9" fmla="*/ 12 h 40"/>
                <a:gd name="T10" fmla="*/ 16385 w 54"/>
                <a:gd name="T11" fmla="*/ 15 h 40"/>
                <a:gd name="T12" fmla="*/ 21505 w 54"/>
                <a:gd name="T13" fmla="*/ 17 h 40"/>
                <a:gd name="T14" fmla="*/ 25559 w 54"/>
                <a:gd name="T15" fmla="*/ 18 h 40"/>
                <a:gd name="T16" fmla="*/ 30320 w 54"/>
                <a:gd name="T17" fmla="*/ 16 h 40"/>
                <a:gd name="T18" fmla="*/ 29932 w 54"/>
                <a:gd name="T19" fmla="*/ 47 h 40"/>
                <a:gd name="T20" fmla="*/ 28252 w 54"/>
                <a:gd name="T21" fmla="*/ 55 h 40"/>
                <a:gd name="T22" fmla="*/ 24880 w 54"/>
                <a:gd name="T23" fmla="*/ 60 h 40"/>
                <a:gd name="T24" fmla="*/ 20671 w 54"/>
                <a:gd name="T25" fmla="*/ 64 h 40"/>
                <a:gd name="T26" fmla="*/ 15503 w 54"/>
                <a:gd name="T27" fmla="*/ 62 h 40"/>
                <a:gd name="T28" fmla="*/ 10496 w 54"/>
                <a:gd name="T29" fmla="*/ 54 h 40"/>
                <a:gd name="T30" fmla="*/ 5424 w 54"/>
                <a:gd name="T31" fmla="*/ 42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50" name="Freeform 43"/>
            <p:cNvSpPr>
              <a:spLocks/>
            </p:cNvSpPr>
            <p:nvPr/>
          </p:nvSpPr>
          <p:spPr bwMode="ltGray">
            <a:xfrm>
              <a:off x="0" y="886"/>
              <a:ext cx="360" cy="650"/>
            </a:xfrm>
            <a:custGeom>
              <a:avLst/>
              <a:gdLst>
                <a:gd name="T0" fmla="*/ 264 w 360"/>
                <a:gd name="T1" fmla="*/ 0 h 650"/>
                <a:gd name="T2" fmla="*/ 269 w 360"/>
                <a:gd name="T3" fmla="*/ 9 h 650"/>
                <a:gd name="T4" fmla="*/ 277 w 360"/>
                <a:gd name="T5" fmla="*/ 22 h 650"/>
                <a:gd name="T6" fmla="*/ 286 w 360"/>
                <a:gd name="T7" fmla="*/ 39 h 650"/>
                <a:gd name="T8" fmla="*/ 297 w 360"/>
                <a:gd name="T9" fmla="*/ 58 h 650"/>
                <a:gd name="T10" fmla="*/ 309 w 360"/>
                <a:gd name="T11" fmla="*/ 83 h 650"/>
                <a:gd name="T12" fmla="*/ 319 w 360"/>
                <a:gd name="T13" fmla="*/ 108 h 650"/>
                <a:gd name="T14" fmla="*/ 329 w 360"/>
                <a:gd name="T15" fmla="*/ 136 h 650"/>
                <a:gd name="T16" fmla="*/ 333 w 360"/>
                <a:gd name="T17" fmla="*/ 163 h 650"/>
                <a:gd name="T18" fmla="*/ 336 w 360"/>
                <a:gd name="T19" fmla="*/ 193 h 650"/>
                <a:gd name="T20" fmla="*/ 332 w 360"/>
                <a:gd name="T21" fmla="*/ 223 h 650"/>
                <a:gd name="T22" fmla="*/ 323 w 360"/>
                <a:gd name="T23" fmla="*/ 255 h 650"/>
                <a:gd name="T24" fmla="*/ 310 w 360"/>
                <a:gd name="T25" fmla="*/ 285 h 650"/>
                <a:gd name="T26" fmla="*/ 287 w 360"/>
                <a:gd name="T27" fmla="*/ 315 h 650"/>
                <a:gd name="T28" fmla="*/ 257 w 360"/>
                <a:gd name="T29" fmla="*/ 343 h 650"/>
                <a:gd name="T30" fmla="*/ 218 w 360"/>
                <a:gd name="T31" fmla="*/ 370 h 650"/>
                <a:gd name="T32" fmla="*/ 167 w 360"/>
                <a:gd name="T33" fmla="*/ 396 h 650"/>
                <a:gd name="T34" fmla="*/ 111 w 360"/>
                <a:gd name="T35" fmla="*/ 425 h 650"/>
                <a:gd name="T36" fmla="*/ 69 w 360"/>
                <a:gd name="T37" fmla="*/ 457 h 650"/>
                <a:gd name="T38" fmla="*/ 35 w 360"/>
                <a:gd name="T39" fmla="*/ 490 h 650"/>
                <a:gd name="T40" fmla="*/ 12 w 360"/>
                <a:gd name="T41" fmla="*/ 526 h 650"/>
                <a:gd name="T42" fmla="*/ 0 w 360"/>
                <a:gd name="T43" fmla="*/ 553 h 650"/>
                <a:gd name="T44" fmla="*/ 0 w 360"/>
                <a:gd name="T45" fmla="*/ 650 h 650"/>
                <a:gd name="T46" fmla="*/ 6 w 360"/>
                <a:gd name="T47" fmla="*/ 628 h 650"/>
                <a:gd name="T48" fmla="*/ 19 w 360"/>
                <a:gd name="T49" fmla="*/ 594 h 650"/>
                <a:gd name="T50" fmla="*/ 43 w 360"/>
                <a:gd name="T51" fmla="*/ 551 h 650"/>
                <a:gd name="T52" fmla="*/ 76 w 360"/>
                <a:gd name="T53" fmla="*/ 503 h 650"/>
                <a:gd name="T54" fmla="*/ 125 w 360"/>
                <a:gd name="T55" fmla="*/ 454 h 650"/>
                <a:gd name="T56" fmla="*/ 190 w 360"/>
                <a:gd name="T57" fmla="*/ 408 h 650"/>
                <a:gd name="T58" fmla="*/ 275 w 360"/>
                <a:gd name="T59" fmla="*/ 365 h 650"/>
                <a:gd name="T60" fmla="*/ 308 w 360"/>
                <a:gd name="T61" fmla="*/ 342 h 650"/>
                <a:gd name="T62" fmla="*/ 335 w 360"/>
                <a:gd name="T63" fmla="*/ 305 h 650"/>
                <a:gd name="T64" fmla="*/ 352 w 360"/>
                <a:gd name="T65" fmla="*/ 255 h 650"/>
                <a:gd name="T66" fmla="*/ 360 w 360"/>
                <a:gd name="T67" fmla="*/ 201 h 650"/>
                <a:gd name="T68" fmla="*/ 356 w 360"/>
                <a:gd name="T69" fmla="*/ 144 h 650"/>
                <a:gd name="T70" fmla="*/ 341 w 360"/>
                <a:gd name="T71" fmla="*/ 88 h 650"/>
                <a:gd name="T72" fmla="*/ 311 w 360"/>
                <a:gd name="T73" fmla="*/ 39 h 650"/>
                <a:gd name="T74" fmla="*/ 264 w 360"/>
                <a:gd name="T75" fmla="*/ 0 h 6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60" h="650">
                  <a:moveTo>
                    <a:pt x="264" y="0"/>
                  </a:moveTo>
                  <a:lnTo>
                    <a:pt x="269" y="9"/>
                  </a:lnTo>
                  <a:lnTo>
                    <a:pt x="277" y="22"/>
                  </a:lnTo>
                  <a:lnTo>
                    <a:pt x="286" y="39"/>
                  </a:lnTo>
                  <a:lnTo>
                    <a:pt x="297" y="58"/>
                  </a:lnTo>
                  <a:lnTo>
                    <a:pt x="309" y="83"/>
                  </a:lnTo>
                  <a:lnTo>
                    <a:pt x="319" y="108"/>
                  </a:lnTo>
                  <a:lnTo>
                    <a:pt x="329" y="136"/>
                  </a:lnTo>
                  <a:lnTo>
                    <a:pt x="333" y="163"/>
                  </a:lnTo>
                  <a:lnTo>
                    <a:pt x="336" y="193"/>
                  </a:lnTo>
                  <a:lnTo>
                    <a:pt x="332" y="223"/>
                  </a:lnTo>
                  <a:lnTo>
                    <a:pt x="323" y="255"/>
                  </a:lnTo>
                  <a:lnTo>
                    <a:pt x="310" y="285"/>
                  </a:lnTo>
                  <a:lnTo>
                    <a:pt x="287" y="315"/>
                  </a:lnTo>
                  <a:lnTo>
                    <a:pt x="257" y="343"/>
                  </a:lnTo>
                  <a:lnTo>
                    <a:pt x="218" y="370"/>
                  </a:lnTo>
                  <a:lnTo>
                    <a:pt x="167" y="396"/>
                  </a:lnTo>
                  <a:lnTo>
                    <a:pt x="111" y="425"/>
                  </a:lnTo>
                  <a:lnTo>
                    <a:pt x="69" y="457"/>
                  </a:lnTo>
                  <a:lnTo>
                    <a:pt x="35" y="490"/>
                  </a:lnTo>
                  <a:lnTo>
                    <a:pt x="12" y="526"/>
                  </a:lnTo>
                  <a:lnTo>
                    <a:pt x="0" y="553"/>
                  </a:lnTo>
                  <a:lnTo>
                    <a:pt x="0" y="650"/>
                  </a:lnTo>
                  <a:lnTo>
                    <a:pt x="6" y="628"/>
                  </a:lnTo>
                  <a:lnTo>
                    <a:pt x="19" y="594"/>
                  </a:lnTo>
                  <a:lnTo>
                    <a:pt x="43" y="551"/>
                  </a:lnTo>
                  <a:lnTo>
                    <a:pt x="76" y="503"/>
                  </a:lnTo>
                  <a:lnTo>
                    <a:pt x="125" y="454"/>
                  </a:lnTo>
                  <a:lnTo>
                    <a:pt x="190" y="408"/>
                  </a:lnTo>
                  <a:lnTo>
                    <a:pt x="275" y="365"/>
                  </a:lnTo>
                  <a:lnTo>
                    <a:pt x="308" y="342"/>
                  </a:lnTo>
                  <a:lnTo>
                    <a:pt x="335" y="305"/>
                  </a:lnTo>
                  <a:lnTo>
                    <a:pt x="352" y="255"/>
                  </a:lnTo>
                  <a:lnTo>
                    <a:pt x="360" y="201"/>
                  </a:lnTo>
                  <a:lnTo>
                    <a:pt x="356" y="144"/>
                  </a:lnTo>
                  <a:lnTo>
                    <a:pt x="341" y="88"/>
                  </a:lnTo>
                  <a:lnTo>
                    <a:pt x="311" y="39"/>
                  </a:lnTo>
                  <a:lnTo>
                    <a:pt x="26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51" name="Freeform 44"/>
            <p:cNvSpPr>
              <a:spLocks/>
            </p:cNvSpPr>
            <p:nvPr/>
          </p:nvSpPr>
          <p:spPr bwMode="ltGray">
            <a:xfrm rot="1584153">
              <a:off x="56" y="84"/>
              <a:ext cx="804" cy="686"/>
            </a:xfrm>
            <a:custGeom>
              <a:avLst/>
              <a:gdLst>
                <a:gd name="T0" fmla="*/ 11778 w 596"/>
                <a:gd name="T1" fmla="*/ 707 h 666"/>
                <a:gd name="T2" fmla="*/ 4365 w 596"/>
                <a:gd name="T3" fmla="*/ 655 h 666"/>
                <a:gd name="T4" fmla="*/ 0 w 596"/>
                <a:gd name="T5" fmla="*/ 554 h 666"/>
                <a:gd name="T6" fmla="*/ 2637 w 596"/>
                <a:gd name="T7" fmla="*/ 426 h 666"/>
                <a:gd name="T8" fmla="*/ 18353 w 596"/>
                <a:gd name="T9" fmla="*/ 290 h 666"/>
                <a:gd name="T10" fmla="*/ 49856 w 596"/>
                <a:gd name="T11" fmla="*/ 163 h 666"/>
                <a:gd name="T12" fmla="*/ 103042 w 596"/>
                <a:gd name="T13" fmla="*/ 56 h 666"/>
                <a:gd name="T14" fmla="*/ 178810 w 596"/>
                <a:gd name="T15" fmla="*/ 2 h 666"/>
                <a:gd name="T16" fmla="*/ 275740 w 596"/>
                <a:gd name="T17" fmla="*/ 9 h 666"/>
                <a:gd name="T18" fmla="*/ 350785 w 596"/>
                <a:gd name="T19" fmla="*/ 129 h 666"/>
                <a:gd name="T20" fmla="*/ 401509 w 596"/>
                <a:gd name="T21" fmla="*/ 315 h 666"/>
                <a:gd name="T22" fmla="*/ 428146 w 596"/>
                <a:gd name="T23" fmla="*/ 547 h 666"/>
                <a:gd name="T24" fmla="*/ 431444 w 596"/>
                <a:gd name="T25" fmla="*/ 786 h 666"/>
                <a:gd name="T26" fmla="*/ 410555 w 596"/>
                <a:gd name="T27" fmla="*/ 1006 h 666"/>
                <a:gd name="T28" fmla="*/ 367369 w 596"/>
                <a:gd name="T29" fmla="*/ 1178 h 666"/>
                <a:gd name="T30" fmla="*/ 302237 w 596"/>
                <a:gd name="T31" fmla="*/ 1272 h 666"/>
                <a:gd name="T32" fmla="*/ 282023 w 596"/>
                <a:gd name="T33" fmla="*/ 1265 h 666"/>
                <a:gd name="T34" fmla="*/ 319827 w 596"/>
                <a:gd name="T35" fmla="*/ 1187 h 666"/>
                <a:gd name="T36" fmla="*/ 349226 w 596"/>
                <a:gd name="T37" fmla="*/ 1041 h 666"/>
                <a:gd name="T38" fmla="*/ 369449 w 596"/>
                <a:gd name="T39" fmla="*/ 870 h 666"/>
                <a:gd name="T40" fmla="*/ 376629 w 596"/>
                <a:gd name="T41" fmla="*/ 682 h 666"/>
                <a:gd name="T42" fmla="*/ 372284 w 596"/>
                <a:gd name="T43" fmla="*/ 494 h 666"/>
                <a:gd name="T44" fmla="*/ 351250 w 596"/>
                <a:gd name="T45" fmla="*/ 333 h 666"/>
                <a:gd name="T46" fmla="*/ 313779 w 596"/>
                <a:gd name="T47" fmla="*/ 215 h 666"/>
                <a:gd name="T48" fmla="*/ 247319 w 596"/>
                <a:gd name="T49" fmla="*/ 142 h 666"/>
                <a:gd name="T50" fmla="*/ 178373 w 596"/>
                <a:gd name="T51" fmla="*/ 115 h 666"/>
                <a:gd name="T52" fmla="*/ 126229 w 596"/>
                <a:gd name="T53" fmla="*/ 134 h 666"/>
                <a:gd name="T54" fmla="*/ 87841 w 596"/>
                <a:gd name="T55" fmla="*/ 192 h 666"/>
                <a:gd name="T56" fmla="*/ 60778 w 596"/>
                <a:gd name="T57" fmla="*/ 285 h 666"/>
                <a:gd name="T58" fmla="*/ 41361 w 596"/>
                <a:gd name="T59" fmla="*/ 396 h 666"/>
                <a:gd name="T60" fmla="*/ 28913 w 596"/>
                <a:gd name="T61" fmla="*/ 520 h 666"/>
                <a:gd name="T62" fmla="*/ 20309 w 596"/>
                <a:gd name="T63" fmla="*/ 647 h 6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37933" name="Rectangle 45"/>
          <p:cNvSpPr>
            <a:spLocks noGrp="1" noChangeArrowheads="1"/>
          </p:cNvSpPr>
          <p:nvPr>
            <p:ph type="title"/>
          </p:nvPr>
        </p:nvSpPr>
        <p:spPr bwMode="auto">
          <a:xfrm>
            <a:off x="442913" y="103188"/>
            <a:ext cx="82438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ja-JP" altLang="en-US" smtClean="0"/>
              <a:t>マスタ タイトルの書式設定</a:t>
            </a:r>
          </a:p>
        </p:txBody>
      </p:sp>
      <p:sp>
        <p:nvSpPr>
          <p:cNvPr id="1028" name="Rectangle 46"/>
          <p:cNvSpPr>
            <a:spLocks noGrp="1" noChangeArrowheads="1"/>
          </p:cNvSpPr>
          <p:nvPr>
            <p:ph type="body" idx="1"/>
          </p:nvPr>
        </p:nvSpPr>
        <p:spPr bwMode="auto">
          <a:xfrm>
            <a:off x="457200" y="1600200"/>
            <a:ext cx="8229600"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37935" name="Rectangle 47"/>
          <p:cNvSpPr>
            <a:spLocks noGrp="1" noChangeArrowheads="1"/>
          </p:cNvSpPr>
          <p:nvPr>
            <p:ph type="dt" sz="half" idx="2"/>
          </p:nvPr>
        </p:nvSpPr>
        <p:spPr bwMode="auto">
          <a:xfrm>
            <a:off x="457200" y="6243638"/>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kumimoji="0" sz="1400">
                <a:ea typeface="ＭＳ Ｐゴシック" pitchFamily="50" charset="-128"/>
              </a:defRPr>
            </a:lvl1pPr>
          </a:lstStyle>
          <a:p>
            <a:pPr>
              <a:defRPr/>
            </a:pPr>
            <a:endParaRPr lang="en-US" altLang="ja-JP"/>
          </a:p>
        </p:txBody>
      </p:sp>
      <p:sp>
        <p:nvSpPr>
          <p:cNvPr id="37937" name="Rectangle 49"/>
          <p:cNvSpPr>
            <a:spLocks noGrp="1" noChangeArrowheads="1"/>
          </p:cNvSpPr>
          <p:nvPr>
            <p:ph type="sldNum" sz="quarter" idx="4"/>
          </p:nvPr>
        </p:nvSpPr>
        <p:spPr bwMode="auto">
          <a:xfrm>
            <a:off x="3492500" y="6430963"/>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kumimoji="0" sz="1400"/>
            </a:lvl1pPr>
          </a:lstStyle>
          <a:p>
            <a:fld id="{8B969E91-69D0-4EAA-96B7-8FFA4DBF82AB}"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Lst>
  <p:timing>
    <p:tnLst>
      <p:par>
        <p:cTn id="1" dur="indefinite" restart="never" nodeType="tmRoot"/>
      </p:par>
    </p:tnLst>
  </p:timing>
  <p:hf hdr="0" ftr="0" dt="0"/>
  <p:txStyles>
    <p:titleStyle>
      <a:lvl1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2pPr>
      <a:lvl3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3pPr>
      <a:lvl4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4pPr>
      <a:lvl5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5pPr>
      <a:lvl6pPr marL="4572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6pPr>
      <a:lvl7pPr marL="9144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7pPr>
      <a:lvl8pPr marL="13716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8pPr>
      <a:lvl9pPr marL="18288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2.xml"/><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emf"/></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12.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notesSlide" Target="../notesSlides/notesSlide10.xml"/><Relationship Id="rId7" Type="http://schemas.openxmlformats.org/officeDocument/2006/relationships/chart" Target="../charts/chart12.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chart" Target="../charts/chart11.xml"/><Relationship Id="rId5" Type="http://schemas.openxmlformats.org/officeDocument/2006/relationships/image" Target="../media/image38.emf"/><Relationship Id="rId4" Type="http://schemas.openxmlformats.org/officeDocument/2006/relationships/oleObject" Target="../embeddings/oleObject2.bin"/></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chart" Target="../charts/chart14.xml"/><Relationship Id="rId4" Type="http://schemas.openxmlformats.org/officeDocument/2006/relationships/chart" Target="../charts/char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chart" Target="../charts/chart18.xml"/><Relationship Id="rId5" Type="http://schemas.openxmlformats.org/officeDocument/2006/relationships/chart" Target="../charts/chart17.xml"/><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8.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p:cNvPicPr>
            <a:picLocks noChangeAspect="1"/>
          </p:cNvPicPr>
          <p:nvPr/>
        </p:nvPicPr>
        <p:blipFill rotWithShape="1">
          <a:blip r:embed="rId3" cstate="email">
            <a:grayscl/>
            <a:extLst>
              <a:ext uri="{28A0092B-C50C-407E-A947-70E740481C1C}">
                <a14:useLocalDpi xmlns:a14="http://schemas.microsoft.com/office/drawing/2010/main"/>
              </a:ext>
            </a:extLst>
          </a:blip>
          <a:srcRect/>
          <a:stretch/>
        </p:blipFill>
        <p:spPr>
          <a:xfrm>
            <a:off x="899592" y="809211"/>
            <a:ext cx="6984775" cy="6057044"/>
          </a:xfrm>
          <a:prstGeom prst="rect">
            <a:avLst/>
          </a:prstGeom>
        </p:spPr>
      </p:pic>
      <p:sp>
        <p:nvSpPr>
          <p:cNvPr id="27650" name="Rectangle 2"/>
          <p:cNvSpPr>
            <a:spLocks noGrp="1" noChangeArrowheads="1"/>
          </p:cNvSpPr>
          <p:nvPr>
            <p:ph type="title" idx="4294967295"/>
          </p:nvPr>
        </p:nvSpPr>
        <p:spPr>
          <a:xfrm>
            <a:off x="-1" y="103188"/>
            <a:ext cx="9144001" cy="1314450"/>
          </a:xfrm>
          <a:noFill/>
        </p:spPr>
        <p:txBody>
          <a:bodyPr anchor="t"/>
          <a:lstStyle/>
          <a:p>
            <a:pPr eaLnBrk="1" hangingPunct="1"/>
            <a:r>
              <a:rPr lang="ja-JP" altLang="en-US" dirty="0" smtClean="0">
                <a:effectLst/>
              </a:rPr>
              <a:t>池田土木事務所管内の府営公園</a:t>
            </a:r>
          </a:p>
        </p:txBody>
      </p:sp>
      <p:sp>
        <p:nvSpPr>
          <p:cNvPr id="2" name="テキスト ボックス 1"/>
          <p:cNvSpPr txBox="1"/>
          <p:nvPr/>
        </p:nvSpPr>
        <p:spPr>
          <a:xfrm>
            <a:off x="3201614" y="1772816"/>
            <a:ext cx="1422184" cy="461665"/>
          </a:xfrm>
          <a:prstGeom prst="rect">
            <a:avLst/>
          </a:prstGeom>
          <a:solidFill>
            <a:schemeClr val="bg1"/>
          </a:solidFill>
          <a:ln>
            <a:solidFill>
              <a:schemeClr val="tx1"/>
            </a:solidFill>
          </a:ln>
        </p:spPr>
        <p:txBody>
          <a:bodyPr wrap="none" rtlCol="0">
            <a:spAutoFit/>
          </a:bodyPr>
          <a:lstStyle/>
          <a:p>
            <a:r>
              <a:rPr kumimoji="1" lang="ja-JP" altLang="en-US" sz="2400" b="1" dirty="0" smtClean="0">
                <a:solidFill>
                  <a:srgbClr val="00B050"/>
                </a:solidFill>
              </a:rPr>
              <a:t>箕面公園</a:t>
            </a:r>
            <a:endParaRPr kumimoji="1" lang="ja-JP" altLang="en-US" sz="2400" b="1" dirty="0">
              <a:solidFill>
                <a:srgbClr val="00B050"/>
              </a:solidFill>
            </a:endParaRPr>
          </a:p>
        </p:txBody>
      </p:sp>
      <p:sp>
        <p:nvSpPr>
          <p:cNvPr id="6" name="テキスト ボックス 5"/>
          <p:cNvSpPr txBox="1"/>
          <p:nvPr/>
        </p:nvSpPr>
        <p:spPr>
          <a:xfrm>
            <a:off x="3591760" y="2581140"/>
            <a:ext cx="800219" cy="276999"/>
          </a:xfrm>
          <a:prstGeom prst="rect">
            <a:avLst/>
          </a:prstGeom>
          <a:solidFill>
            <a:schemeClr val="bg1"/>
          </a:solidFill>
          <a:ln>
            <a:solidFill>
              <a:schemeClr val="tx1"/>
            </a:solidFill>
          </a:ln>
        </p:spPr>
        <p:txBody>
          <a:bodyPr wrap="none" rtlCol="0">
            <a:spAutoFit/>
          </a:bodyPr>
          <a:lstStyle/>
          <a:p>
            <a:r>
              <a:rPr kumimoji="1" lang="ja-JP" altLang="en-US" sz="1200" dirty="0" smtClean="0">
                <a:solidFill>
                  <a:srgbClr val="00B050"/>
                </a:solidFill>
              </a:rPr>
              <a:t>服部緑地</a:t>
            </a:r>
            <a:endParaRPr kumimoji="1" lang="ja-JP" altLang="en-US" sz="1200" dirty="0">
              <a:solidFill>
                <a:srgbClr val="00B050"/>
              </a:solidFill>
            </a:endParaRPr>
          </a:p>
        </p:txBody>
      </p:sp>
      <p:sp>
        <p:nvSpPr>
          <p:cNvPr id="3" name="楕円 2"/>
          <p:cNvSpPr/>
          <p:nvPr/>
        </p:nvSpPr>
        <p:spPr>
          <a:xfrm>
            <a:off x="5076056" y="2278564"/>
            <a:ext cx="164730" cy="16473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コネクタ 4"/>
          <p:cNvCxnSpPr>
            <a:stCxn id="3" idx="1"/>
            <a:endCxn id="2" idx="3"/>
          </p:cNvCxnSpPr>
          <p:nvPr/>
        </p:nvCxnSpPr>
        <p:spPr>
          <a:xfrm flipH="1" flipV="1">
            <a:off x="4623798" y="2003649"/>
            <a:ext cx="476382" cy="29903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a:endCxn id="6" idx="3"/>
          </p:cNvCxnSpPr>
          <p:nvPr/>
        </p:nvCxnSpPr>
        <p:spPr>
          <a:xfrm flipH="1" flipV="1">
            <a:off x="4391979" y="2719640"/>
            <a:ext cx="760904" cy="1384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楕円 11"/>
          <p:cNvSpPr/>
          <p:nvPr/>
        </p:nvSpPr>
        <p:spPr>
          <a:xfrm>
            <a:off x="5126842" y="2754632"/>
            <a:ext cx="164730" cy="1647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627311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 y="-26970"/>
            <a:ext cx="9143998" cy="719665"/>
          </a:xfrm>
          <a:solidFill>
            <a:schemeClr val="accent2">
              <a:lumMod val="75000"/>
            </a:schemeClr>
          </a:solidFill>
        </p:spPr>
        <p:txBody>
          <a:bodyPr/>
          <a:lstStyle/>
          <a:p>
            <a:pPr marL="0" indent="0" algn="l">
              <a:buNone/>
            </a:pPr>
            <a:r>
              <a:rPr lang="ja-JP" altLang="en-US" sz="4400" dirty="0" smtClean="0"/>
              <a:t>深北緑地</a:t>
            </a:r>
            <a:endParaRPr kumimoji="1" lang="ja-JP" altLang="en-US" sz="4400" dirty="0"/>
          </a:p>
        </p:txBody>
      </p:sp>
      <p:graphicFrame>
        <p:nvGraphicFramePr>
          <p:cNvPr id="4" name="グラフ 3"/>
          <p:cNvGraphicFramePr>
            <a:graphicFrameLocks/>
          </p:cNvGraphicFramePr>
          <p:nvPr>
            <p:extLst/>
          </p:nvPr>
        </p:nvGraphicFramePr>
        <p:xfrm>
          <a:off x="1" y="3484654"/>
          <a:ext cx="4572000" cy="33733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グラフ 5"/>
          <p:cNvGraphicFramePr>
            <a:graphicFrameLocks/>
          </p:cNvGraphicFramePr>
          <p:nvPr>
            <p:extLst/>
          </p:nvPr>
        </p:nvGraphicFramePr>
        <p:xfrm>
          <a:off x="4558815" y="3484653"/>
          <a:ext cx="4536504" cy="3355477"/>
        </p:xfrm>
        <a:graphic>
          <a:graphicData uri="http://schemas.openxmlformats.org/drawingml/2006/chart">
            <c:chart xmlns:c="http://schemas.openxmlformats.org/drawingml/2006/chart" xmlns:r="http://schemas.openxmlformats.org/officeDocument/2006/relationships" r:id="rId4"/>
          </a:graphicData>
        </a:graphic>
      </p:graphicFrame>
      <p:cxnSp>
        <p:nvCxnSpPr>
          <p:cNvPr id="7" name="直線コネクタ 6"/>
          <p:cNvCxnSpPr/>
          <p:nvPr/>
        </p:nvCxnSpPr>
        <p:spPr>
          <a:xfrm>
            <a:off x="1" y="3493462"/>
            <a:ext cx="9143999"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flipH="1">
            <a:off x="4572000" y="3502270"/>
            <a:ext cx="1" cy="333786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17" name="テキスト ボックス 17"/>
          <p:cNvSpPr txBox="1"/>
          <p:nvPr/>
        </p:nvSpPr>
        <p:spPr>
          <a:xfrm>
            <a:off x="90265" y="868215"/>
            <a:ext cx="2195736" cy="461665"/>
          </a:xfrm>
          <a:prstGeom prst="rect">
            <a:avLst/>
          </a:prstGeom>
          <a:solidFill>
            <a:schemeClr val="bg1"/>
          </a:solidFill>
          <a:ln w="12700">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defRPr/>
            </a:pPr>
            <a:r>
              <a:rPr lang="en-US" altLang="ja-JP" sz="2400" b="1" dirty="0">
                <a:latin typeface="+mj-ea"/>
              </a:rPr>
              <a:t>【</a:t>
            </a:r>
            <a:r>
              <a:rPr lang="ja-JP" altLang="en-US" sz="2400" b="1" dirty="0">
                <a:latin typeface="+mj-ea"/>
              </a:rPr>
              <a:t>利用状況</a:t>
            </a:r>
            <a:r>
              <a:rPr lang="en-US" altLang="ja-JP" sz="2400" b="1" dirty="0">
                <a:latin typeface="+mj-ea"/>
              </a:rPr>
              <a:t>】</a:t>
            </a:r>
          </a:p>
        </p:txBody>
      </p:sp>
      <p:sp>
        <p:nvSpPr>
          <p:cNvPr id="9" name="正方形/長方形 8"/>
          <p:cNvSpPr/>
          <p:nvPr/>
        </p:nvSpPr>
        <p:spPr>
          <a:xfrm>
            <a:off x="0" y="1369603"/>
            <a:ext cx="9058745" cy="923330"/>
          </a:xfrm>
          <a:prstGeom prst="rect">
            <a:avLst/>
          </a:prstGeom>
        </p:spPr>
        <p:txBody>
          <a:bodyPr wrap="square">
            <a:spAutoFit/>
          </a:bodyPr>
          <a:lstStyle/>
          <a:p>
            <a:r>
              <a:rPr lang="ja-JP" altLang="en-US" dirty="0">
                <a:latin typeface="+mn-ea"/>
                <a:ea typeface="+mn-ea"/>
              </a:rPr>
              <a:t>　○年間約</a:t>
            </a:r>
            <a:r>
              <a:rPr lang="en-US" altLang="ja-JP" dirty="0">
                <a:latin typeface="+mn-ea"/>
                <a:ea typeface="+mn-ea"/>
              </a:rPr>
              <a:t>80</a:t>
            </a:r>
            <a:r>
              <a:rPr lang="ja-JP" altLang="en-US" dirty="0">
                <a:latin typeface="+mn-ea"/>
                <a:ea typeface="+mn-ea"/>
              </a:rPr>
              <a:t>万人が来園。</a:t>
            </a:r>
          </a:p>
          <a:p>
            <a:endParaRPr lang="en-US" altLang="ja-JP" dirty="0" smtClean="0">
              <a:latin typeface="+mn-ea"/>
              <a:ea typeface="+mn-ea"/>
            </a:endParaRPr>
          </a:p>
          <a:p>
            <a:r>
              <a:rPr lang="ja-JP" altLang="en-US" dirty="0">
                <a:latin typeface="+mn-ea"/>
                <a:ea typeface="+mn-ea"/>
              </a:rPr>
              <a:t>　</a:t>
            </a:r>
            <a:r>
              <a:rPr lang="ja-JP" altLang="en-US" dirty="0" smtClean="0">
                <a:latin typeface="+mn-ea"/>
                <a:ea typeface="+mn-ea"/>
              </a:rPr>
              <a:t>○児童</a:t>
            </a:r>
            <a:r>
              <a:rPr lang="ja-JP" altLang="en-US" dirty="0">
                <a:latin typeface="+mn-ea"/>
                <a:ea typeface="+mn-ea"/>
              </a:rPr>
              <a:t>遊戯場や園内散策、スポーツ施設の利用など幅広い年齢層が利用。</a:t>
            </a:r>
          </a:p>
        </p:txBody>
      </p:sp>
    </p:spTree>
    <p:extLst>
      <p:ext uri="{BB962C8B-B14F-4D97-AF65-F5344CB8AC3E}">
        <p14:creationId xmlns:p14="http://schemas.microsoft.com/office/powerpoint/2010/main" val="3959640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コンテンツ プレースホルダー 2"/>
          <p:cNvSpPr>
            <a:spLocks noGrp="1"/>
          </p:cNvSpPr>
          <p:nvPr>
            <p:ph idx="1"/>
          </p:nvPr>
        </p:nvSpPr>
        <p:spPr>
          <a:xfrm>
            <a:off x="26988" y="765175"/>
            <a:ext cx="3176587" cy="503238"/>
          </a:xfrm>
        </p:spPr>
        <p:txBody>
          <a:bodyPr/>
          <a:lstStyle/>
          <a:p>
            <a:pPr marL="0" indent="0">
              <a:buFontTx/>
              <a:buNone/>
            </a:pPr>
            <a:r>
              <a:rPr lang="ja-JP" altLang="en-US" sz="2000" b="1" dirty="0" smtClean="0"/>
              <a:t>■　公園の管理上の課題</a:t>
            </a:r>
          </a:p>
        </p:txBody>
      </p:sp>
      <p:sp>
        <p:nvSpPr>
          <p:cNvPr id="9" name="タイトル 1"/>
          <p:cNvSpPr>
            <a:spLocks noGrp="1"/>
          </p:cNvSpPr>
          <p:nvPr>
            <p:ph type="title"/>
          </p:nvPr>
        </p:nvSpPr>
        <p:spPr>
          <a:xfrm>
            <a:off x="-144613" y="1217832"/>
            <a:ext cx="9156091" cy="3245148"/>
          </a:xfrm>
        </p:spPr>
        <p:txBody>
          <a:bodyPr anchor="t">
            <a:noAutofit/>
          </a:bodyPr>
          <a:lstStyle/>
          <a:p>
            <a:pPr algn="l">
              <a:defRPr/>
            </a:pPr>
            <a:r>
              <a:rPr lang="ja-JP" altLang="en-US" sz="1600" dirty="0">
                <a:solidFill>
                  <a:schemeClr val="tx1"/>
                </a:solidFill>
                <a:effectLst/>
              </a:rPr>
              <a:t>　</a:t>
            </a:r>
            <a:r>
              <a:rPr lang="ja-JP" altLang="en-US" sz="1600" dirty="0" smtClean="0">
                <a:solidFill>
                  <a:schemeClr val="tx1"/>
                </a:solidFill>
                <a:effectLst/>
              </a:rPr>
              <a:t>　</a:t>
            </a:r>
            <a:r>
              <a:rPr lang="ja-JP" altLang="en-US" sz="1600" b="1" dirty="0" smtClean="0">
                <a:solidFill>
                  <a:schemeClr val="tx1"/>
                </a:solidFill>
                <a:effectLst/>
              </a:rPr>
              <a:t>◆多目的遊水地での樹木管理</a:t>
            </a:r>
            <a:r>
              <a:rPr lang="en-US" altLang="ja-JP" sz="1600" b="1" dirty="0" smtClean="0">
                <a:solidFill>
                  <a:schemeClr val="tx1"/>
                </a:solidFill>
                <a:effectLst/>
              </a:rPr>
              <a:t/>
            </a:r>
            <a:br>
              <a:rPr lang="en-US" altLang="ja-JP" sz="1600" b="1" dirty="0" smtClean="0">
                <a:solidFill>
                  <a:schemeClr val="tx1"/>
                </a:solidFill>
                <a:effectLst/>
              </a:rPr>
            </a:br>
            <a:r>
              <a:rPr lang="en-US" altLang="ja-JP" sz="1600" b="1" dirty="0" smtClean="0">
                <a:solidFill>
                  <a:schemeClr val="tx1"/>
                </a:solidFill>
                <a:effectLst/>
              </a:rPr>
              <a:t/>
            </a:r>
            <a:br>
              <a:rPr lang="en-US" altLang="ja-JP" sz="1600" b="1" dirty="0" smtClean="0">
                <a:solidFill>
                  <a:schemeClr val="tx1"/>
                </a:solidFill>
                <a:effectLst/>
              </a:rPr>
            </a:br>
            <a:r>
              <a:rPr lang="ja-JP" altLang="en-US" sz="1600" dirty="0">
                <a:solidFill>
                  <a:schemeClr val="tx1"/>
                </a:solidFill>
                <a:effectLst/>
              </a:rPr>
              <a:t>　</a:t>
            </a:r>
            <a:r>
              <a:rPr lang="ja-JP" altLang="en-US" sz="1600" dirty="0" smtClean="0">
                <a:solidFill>
                  <a:schemeClr val="tx1"/>
                </a:solidFill>
                <a:effectLst/>
              </a:rPr>
              <a:t>　　　○園内の冠水等、急激な環境変化による樹木が育ちにくい</a:t>
            </a:r>
            <a:r>
              <a:rPr lang="en-US" altLang="ja-JP" sz="1600" dirty="0" smtClean="0">
                <a:solidFill>
                  <a:schemeClr val="tx1"/>
                </a:solidFill>
                <a:effectLst/>
              </a:rPr>
              <a:t/>
            </a:r>
            <a:br>
              <a:rPr lang="en-US" altLang="ja-JP" sz="1600" dirty="0" smtClean="0">
                <a:solidFill>
                  <a:schemeClr val="tx1"/>
                </a:solidFill>
                <a:effectLst/>
              </a:rPr>
            </a:br>
            <a:r>
              <a:rPr lang="ja-JP" altLang="en-US" sz="1600" dirty="0">
                <a:solidFill>
                  <a:schemeClr val="tx1"/>
                </a:solidFill>
                <a:effectLst/>
              </a:rPr>
              <a:t>　</a:t>
            </a:r>
            <a:r>
              <a:rPr lang="ja-JP" altLang="en-US" sz="1600" dirty="0" smtClean="0">
                <a:solidFill>
                  <a:schemeClr val="tx1"/>
                </a:solidFill>
                <a:effectLst/>
              </a:rPr>
              <a:t>　　　　環境であるが、環境変化に配慮した適正かつ計画的な</a:t>
            </a:r>
            <a:r>
              <a:rPr lang="en-US" altLang="ja-JP" sz="1600" dirty="0" smtClean="0">
                <a:solidFill>
                  <a:schemeClr val="tx1"/>
                </a:solidFill>
                <a:effectLst/>
              </a:rPr>
              <a:t/>
            </a:r>
            <a:br>
              <a:rPr lang="en-US" altLang="ja-JP" sz="1600" dirty="0" smtClean="0">
                <a:solidFill>
                  <a:schemeClr val="tx1"/>
                </a:solidFill>
                <a:effectLst/>
              </a:rPr>
            </a:br>
            <a:r>
              <a:rPr lang="ja-JP" altLang="en-US" sz="1600" dirty="0">
                <a:solidFill>
                  <a:schemeClr val="tx1"/>
                </a:solidFill>
                <a:effectLst/>
              </a:rPr>
              <a:t>　</a:t>
            </a:r>
            <a:r>
              <a:rPr lang="ja-JP" altLang="en-US" sz="1600" dirty="0" smtClean="0">
                <a:solidFill>
                  <a:schemeClr val="tx1"/>
                </a:solidFill>
                <a:effectLst/>
              </a:rPr>
              <a:t>　　　　樹木管理を行う。</a:t>
            </a:r>
            <a:r>
              <a:rPr lang="en-US" altLang="ja-JP" sz="1600" dirty="0" smtClean="0">
                <a:solidFill>
                  <a:schemeClr val="tx1"/>
                </a:solidFill>
                <a:effectLst/>
              </a:rPr>
              <a:t/>
            </a:r>
            <a:br>
              <a:rPr lang="en-US" altLang="ja-JP" sz="1600" dirty="0" smtClean="0">
                <a:solidFill>
                  <a:schemeClr val="tx1"/>
                </a:solidFill>
                <a:effectLst/>
              </a:rPr>
            </a:br>
            <a:r>
              <a:rPr lang="en-US" altLang="ja-JP" sz="1600" dirty="0" smtClean="0">
                <a:solidFill>
                  <a:schemeClr val="tx1"/>
                </a:solidFill>
                <a:effectLst/>
              </a:rPr>
              <a:t/>
            </a:r>
            <a:br>
              <a:rPr lang="en-US" altLang="ja-JP" sz="1600" dirty="0" smtClean="0">
                <a:solidFill>
                  <a:schemeClr val="tx1"/>
                </a:solidFill>
                <a:effectLst/>
              </a:rPr>
            </a:br>
            <a:r>
              <a:rPr lang="ja-JP" altLang="en-US" sz="1600" dirty="0">
                <a:solidFill>
                  <a:schemeClr val="tx1"/>
                </a:solidFill>
                <a:effectLst/>
              </a:rPr>
              <a:t>　　</a:t>
            </a:r>
            <a:r>
              <a:rPr lang="ja-JP" altLang="en-US" sz="1600" b="1" dirty="0" smtClean="0">
                <a:solidFill>
                  <a:schemeClr val="tx1"/>
                </a:solidFill>
                <a:effectLst/>
              </a:rPr>
              <a:t>◆無料で利用できるスポーツ施設や遊戯施設の管理</a:t>
            </a:r>
            <a:r>
              <a:rPr lang="en-US" altLang="ja-JP" sz="1600" b="1" dirty="0" smtClean="0">
                <a:solidFill>
                  <a:schemeClr val="tx1"/>
                </a:solidFill>
                <a:effectLst/>
              </a:rPr>
              <a:t/>
            </a:r>
            <a:br>
              <a:rPr lang="en-US" altLang="ja-JP" sz="1600" b="1" dirty="0" smtClean="0">
                <a:solidFill>
                  <a:schemeClr val="tx1"/>
                </a:solidFill>
                <a:effectLst/>
              </a:rPr>
            </a:br>
            <a:r>
              <a:rPr lang="en-US" altLang="ja-JP" sz="1600" b="1" dirty="0">
                <a:solidFill>
                  <a:schemeClr val="tx1"/>
                </a:solidFill>
                <a:effectLst/>
              </a:rPr>
              <a:t/>
            </a:r>
            <a:br>
              <a:rPr lang="en-US" altLang="ja-JP" sz="1600" b="1" dirty="0">
                <a:solidFill>
                  <a:schemeClr val="tx1"/>
                </a:solidFill>
                <a:effectLst/>
              </a:rPr>
            </a:br>
            <a:r>
              <a:rPr lang="ja-JP" altLang="en-US" sz="1600" dirty="0">
                <a:solidFill>
                  <a:schemeClr val="tx1"/>
                </a:solidFill>
                <a:effectLst/>
              </a:rPr>
              <a:t>　　　　</a:t>
            </a:r>
            <a:r>
              <a:rPr lang="ja-JP" altLang="en-US" sz="1600" dirty="0" smtClean="0">
                <a:solidFill>
                  <a:schemeClr val="tx1"/>
                </a:solidFill>
                <a:effectLst/>
              </a:rPr>
              <a:t>○マウンテンバイク・</a:t>
            </a:r>
            <a:r>
              <a:rPr lang="en-US" altLang="ja-JP" sz="1600" dirty="0" smtClean="0">
                <a:solidFill>
                  <a:schemeClr val="tx1"/>
                </a:solidFill>
                <a:effectLst/>
              </a:rPr>
              <a:t>BMX</a:t>
            </a:r>
            <a:r>
              <a:rPr lang="ja-JP" altLang="en-US" sz="1600" dirty="0" smtClean="0">
                <a:solidFill>
                  <a:schemeClr val="tx1"/>
                </a:solidFill>
                <a:effectLst/>
              </a:rPr>
              <a:t>・スケートボード・ストリート</a:t>
            </a:r>
            <a:r>
              <a:rPr lang="en-US" altLang="ja-JP" sz="1600" dirty="0" smtClean="0">
                <a:solidFill>
                  <a:schemeClr val="tx1"/>
                </a:solidFill>
                <a:effectLst/>
              </a:rPr>
              <a:t/>
            </a:r>
            <a:br>
              <a:rPr lang="en-US" altLang="ja-JP" sz="1600" dirty="0" smtClean="0">
                <a:solidFill>
                  <a:schemeClr val="tx1"/>
                </a:solidFill>
                <a:effectLst/>
              </a:rPr>
            </a:br>
            <a:r>
              <a:rPr lang="ja-JP" altLang="en-US" sz="1600" dirty="0">
                <a:solidFill>
                  <a:schemeClr val="tx1"/>
                </a:solidFill>
                <a:effectLst/>
              </a:rPr>
              <a:t>　</a:t>
            </a:r>
            <a:r>
              <a:rPr lang="ja-JP" altLang="en-US" sz="1600" dirty="0" smtClean="0">
                <a:solidFill>
                  <a:schemeClr val="tx1"/>
                </a:solidFill>
                <a:effectLst/>
              </a:rPr>
              <a:t>　　　　バスケット、ドッグラン、大型遊具が、無料で利用で</a:t>
            </a:r>
            <a:r>
              <a:rPr lang="en-US" altLang="ja-JP" sz="1600" dirty="0" smtClean="0">
                <a:solidFill>
                  <a:schemeClr val="tx1"/>
                </a:solidFill>
                <a:effectLst/>
              </a:rPr>
              <a:t/>
            </a:r>
            <a:br>
              <a:rPr lang="en-US" altLang="ja-JP" sz="1600" dirty="0" smtClean="0">
                <a:solidFill>
                  <a:schemeClr val="tx1"/>
                </a:solidFill>
                <a:effectLst/>
              </a:rPr>
            </a:br>
            <a:r>
              <a:rPr lang="ja-JP" altLang="en-US" sz="1600" dirty="0">
                <a:solidFill>
                  <a:schemeClr val="tx1"/>
                </a:solidFill>
                <a:effectLst/>
              </a:rPr>
              <a:t>　</a:t>
            </a:r>
            <a:r>
              <a:rPr lang="ja-JP" altLang="en-US" sz="1600" dirty="0" smtClean="0">
                <a:solidFill>
                  <a:schemeClr val="tx1"/>
                </a:solidFill>
                <a:effectLst/>
              </a:rPr>
              <a:t>　　　　きるため、利用ルールを守り、利用者同士、地域住民</a:t>
            </a:r>
            <a:r>
              <a:rPr lang="en-US" altLang="ja-JP" sz="1600" dirty="0" smtClean="0">
                <a:solidFill>
                  <a:schemeClr val="tx1"/>
                </a:solidFill>
                <a:effectLst/>
              </a:rPr>
              <a:t/>
            </a:r>
            <a:br>
              <a:rPr lang="en-US" altLang="ja-JP" sz="1600" dirty="0" smtClean="0">
                <a:solidFill>
                  <a:schemeClr val="tx1"/>
                </a:solidFill>
                <a:effectLst/>
              </a:rPr>
            </a:br>
            <a:r>
              <a:rPr lang="ja-JP" altLang="en-US" sz="1600" dirty="0">
                <a:solidFill>
                  <a:schemeClr val="tx1"/>
                </a:solidFill>
                <a:effectLst/>
              </a:rPr>
              <a:t>　</a:t>
            </a:r>
            <a:r>
              <a:rPr lang="ja-JP" altLang="en-US" sz="1600" dirty="0" smtClean="0">
                <a:solidFill>
                  <a:schemeClr val="tx1"/>
                </a:solidFill>
                <a:effectLst/>
              </a:rPr>
              <a:t>　　　　との意見調整をしながら円滑な管理運営が求められる。</a:t>
            </a:r>
            <a:r>
              <a:rPr lang="en-US" altLang="ja-JP" sz="1600" dirty="0" smtClean="0">
                <a:solidFill>
                  <a:schemeClr val="tx1"/>
                </a:solidFill>
                <a:effectLst/>
              </a:rPr>
              <a:t/>
            </a:r>
            <a:br>
              <a:rPr lang="en-US" altLang="ja-JP" sz="1600" dirty="0" smtClean="0">
                <a:solidFill>
                  <a:schemeClr val="tx1"/>
                </a:solidFill>
                <a:effectLst/>
              </a:rPr>
            </a:br>
            <a:r>
              <a:rPr lang="ja-JP" altLang="en-US" sz="1600" dirty="0">
                <a:solidFill>
                  <a:schemeClr val="tx1"/>
                </a:solidFill>
                <a:effectLst/>
              </a:rPr>
              <a:t>　</a:t>
            </a:r>
            <a:r>
              <a:rPr lang="ja-JP" altLang="en-US" sz="1600" dirty="0" smtClean="0">
                <a:solidFill>
                  <a:schemeClr val="tx1"/>
                </a:solidFill>
                <a:effectLst/>
              </a:rPr>
              <a:t>　　　</a:t>
            </a:r>
            <a:r>
              <a:rPr lang="en-US" altLang="ja-JP" sz="1600" b="1" dirty="0" smtClean="0">
                <a:solidFill>
                  <a:schemeClr val="tx1"/>
                </a:solidFill>
                <a:effectLst/>
              </a:rPr>
              <a:t/>
            </a:r>
            <a:br>
              <a:rPr lang="en-US" altLang="ja-JP" sz="1600" b="1" dirty="0" smtClean="0">
                <a:solidFill>
                  <a:schemeClr val="tx1"/>
                </a:solidFill>
                <a:effectLst/>
              </a:rPr>
            </a:br>
            <a:r>
              <a:rPr lang="en-US" altLang="ja-JP" sz="1600" b="1" dirty="0">
                <a:solidFill>
                  <a:schemeClr val="tx1"/>
                </a:solidFill>
                <a:effectLst/>
              </a:rPr>
              <a:t/>
            </a:r>
            <a:br>
              <a:rPr lang="en-US" altLang="ja-JP" sz="1600" b="1" dirty="0">
                <a:solidFill>
                  <a:schemeClr val="tx1"/>
                </a:solidFill>
                <a:effectLst/>
              </a:rPr>
            </a:br>
            <a:r>
              <a:rPr lang="ja-JP" altLang="en-US" sz="1600" b="1" dirty="0" smtClean="0">
                <a:solidFill>
                  <a:schemeClr val="tx1"/>
                </a:solidFill>
                <a:effectLst/>
              </a:rPr>
              <a:t>　　</a:t>
            </a:r>
            <a:endParaRPr lang="ja-JP" altLang="en-US" sz="1600" dirty="0">
              <a:solidFill>
                <a:schemeClr val="tx1"/>
              </a:solidFill>
              <a:effectLst/>
            </a:endParaRPr>
          </a:p>
        </p:txBody>
      </p:sp>
      <p:sp>
        <p:nvSpPr>
          <p:cNvPr id="10" name="タイトル 1"/>
          <p:cNvSpPr txBox="1">
            <a:spLocks/>
          </p:cNvSpPr>
          <p:nvPr/>
        </p:nvSpPr>
        <p:spPr>
          <a:xfrm>
            <a:off x="-24005" y="326"/>
            <a:ext cx="9168005" cy="764378"/>
          </a:xfrm>
          <a:prstGeom prst="rect">
            <a:avLst/>
          </a:prstGeom>
          <a:solidFill>
            <a:schemeClr val="accent2">
              <a:lumMod val="75000"/>
            </a:schemeClr>
          </a:solidFill>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kumimoji="1"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indent="0" algn="l">
              <a:buNone/>
            </a:pPr>
            <a:r>
              <a:rPr lang="ja-JP" altLang="en-US" sz="4000" b="0" dirty="0" smtClean="0">
                <a:solidFill>
                  <a:schemeClr val="tx2"/>
                </a:solidFill>
                <a:effectLst/>
              </a:rPr>
              <a:t>深北緑地</a:t>
            </a:r>
            <a:endParaRPr lang="ja-JP" altLang="en-US" sz="4000" b="0" dirty="0">
              <a:solidFill>
                <a:schemeClr val="tx2"/>
              </a:solidFill>
              <a:effectLst/>
            </a:endParaRPr>
          </a:p>
        </p:txBody>
      </p:sp>
      <p:sp>
        <p:nvSpPr>
          <p:cNvPr id="13" name="コンテンツ プレースホルダー 2"/>
          <p:cNvSpPr txBox="1">
            <a:spLocks/>
          </p:cNvSpPr>
          <p:nvPr/>
        </p:nvSpPr>
        <p:spPr bwMode="auto">
          <a:xfrm>
            <a:off x="44074" y="4036911"/>
            <a:ext cx="5516562"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Tx/>
              <a:buNone/>
            </a:pPr>
            <a:r>
              <a:rPr lang="ja-JP" altLang="en-US" sz="2000" b="1" kern="0" dirty="0" smtClean="0"/>
              <a:t>■　公園満足度調査結果</a:t>
            </a:r>
            <a:r>
              <a:rPr lang="ja-JP" altLang="en-US" sz="1600" b="1" kern="0" dirty="0" smtClean="0"/>
              <a:t>（令和元年度実施）</a:t>
            </a:r>
            <a:endParaRPr lang="ja-JP" altLang="en-US" sz="2000" b="1" kern="0" dirty="0" smtClean="0"/>
          </a:p>
        </p:txBody>
      </p:sp>
      <p:pic>
        <p:nvPicPr>
          <p:cNvPr id="12" name="図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68990" y="788804"/>
            <a:ext cx="2493481" cy="177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図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68989" y="2580953"/>
            <a:ext cx="2493481" cy="1870111"/>
          </a:xfrm>
          <a:prstGeom prst="rect">
            <a:avLst/>
          </a:prstGeom>
        </p:spPr>
      </p:pic>
      <p:graphicFrame>
        <p:nvGraphicFramePr>
          <p:cNvPr id="11" name="グラフ 10"/>
          <p:cNvGraphicFramePr>
            <a:graphicFrameLocks/>
          </p:cNvGraphicFramePr>
          <p:nvPr>
            <p:extLst>
              <p:ext uri="{D42A27DB-BD31-4B8C-83A1-F6EECF244321}">
                <p14:modId xmlns:p14="http://schemas.microsoft.com/office/powerpoint/2010/main" val="2118748785"/>
              </p:ext>
            </p:extLst>
          </p:nvPr>
        </p:nvGraphicFramePr>
        <p:xfrm>
          <a:off x="153730" y="4301268"/>
          <a:ext cx="4066821" cy="24574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グラフ 13"/>
          <p:cNvGraphicFramePr>
            <a:graphicFrameLocks/>
          </p:cNvGraphicFramePr>
          <p:nvPr>
            <p:extLst>
              <p:ext uri="{D42A27DB-BD31-4B8C-83A1-F6EECF244321}">
                <p14:modId xmlns:p14="http://schemas.microsoft.com/office/powerpoint/2010/main" val="4129175504"/>
              </p:ext>
            </p:extLst>
          </p:nvPr>
        </p:nvGraphicFramePr>
        <p:xfrm>
          <a:off x="3995936" y="4301268"/>
          <a:ext cx="5218958" cy="2556732"/>
        </p:xfrm>
        <a:graphic>
          <a:graphicData uri="http://schemas.openxmlformats.org/drawingml/2006/chart">
            <c:chart xmlns:c="http://schemas.openxmlformats.org/drawingml/2006/chart" xmlns:r="http://schemas.openxmlformats.org/officeDocument/2006/relationships" r:id="rId6"/>
          </a:graphicData>
        </a:graphic>
      </p:graphicFrame>
      <p:sp>
        <p:nvSpPr>
          <p:cNvPr id="16" name="テキスト ボックス 15"/>
          <p:cNvSpPr txBox="1"/>
          <p:nvPr/>
        </p:nvSpPr>
        <p:spPr>
          <a:xfrm>
            <a:off x="26988" y="4314012"/>
            <a:ext cx="2880320" cy="261610"/>
          </a:xfrm>
          <a:prstGeom prst="rect">
            <a:avLst/>
          </a:prstGeom>
          <a:noFill/>
        </p:spPr>
        <p:txBody>
          <a:bodyPr wrap="square" rtlCol="0">
            <a:spAutoFit/>
          </a:bodyPr>
          <a:lstStyle/>
          <a:p>
            <a:r>
              <a:rPr lang="ja-JP" altLang="en-US" sz="1100" u="sng" dirty="0">
                <a:solidFill>
                  <a:srgbClr val="000000"/>
                </a:solidFill>
              </a:rPr>
              <a:t>〇公園の利用目的</a:t>
            </a:r>
          </a:p>
        </p:txBody>
      </p:sp>
    </p:spTree>
    <p:extLst>
      <p:ext uri="{BB962C8B-B14F-4D97-AF65-F5344CB8AC3E}">
        <p14:creationId xmlns:p14="http://schemas.microsoft.com/office/powerpoint/2010/main" val="17690034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p:cNvPicPr>
            <a:picLocks noChangeAspect="1"/>
          </p:cNvPicPr>
          <p:nvPr/>
        </p:nvPicPr>
        <p:blipFill rotWithShape="1">
          <a:blip r:embed="rId3" cstate="email">
            <a:grayscl/>
            <a:extLst>
              <a:ext uri="{28A0092B-C50C-407E-A947-70E740481C1C}">
                <a14:useLocalDpi xmlns:a14="http://schemas.microsoft.com/office/drawing/2010/main"/>
              </a:ext>
            </a:extLst>
          </a:blip>
          <a:srcRect/>
          <a:stretch/>
        </p:blipFill>
        <p:spPr>
          <a:xfrm>
            <a:off x="899592" y="809211"/>
            <a:ext cx="6984775" cy="6057044"/>
          </a:xfrm>
          <a:prstGeom prst="rect">
            <a:avLst/>
          </a:prstGeom>
        </p:spPr>
      </p:pic>
      <p:sp>
        <p:nvSpPr>
          <p:cNvPr id="27650" name="Rectangle 2"/>
          <p:cNvSpPr>
            <a:spLocks noGrp="1" noChangeArrowheads="1"/>
          </p:cNvSpPr>
          <p:nvPr>
            <p:ph type="title" idx="4294967295"/>
          </p:nvPr>
        </p:nvSpPr>
        <p:spPr>
          <a:xfrm>
            <a:off x="-1" y="103188"/>
            <a:ext cx="9144001" cy="1314450"/>
          </a:xfrm>
          <a:noFill/>
        </p:spPr>
        <p:txBody>
          <a:bodyPr anchor="t"/>
          <a:lstStyle/>
          <a:p>
            <a:pPr eaLnBrk="1" hangingPunct="1"/>
            <a:r>
              <a:rPr lang="ja-JP" altLang="en-US" dirty="0" smtClean="0">
                <a:effectLst/>
              </a:rPr>
              <a:t>八尾土木事務所管内の府営公園</a:t>
            </a:r>
          </a:p>
        </p:txBody>
      </p:sp>
      <p:sp>
        <p:nvSpPr>
          <p:cNvPr id="2" name="テキスト ボックス 1"/>
          <p:cNvSpPr txBox="1"/>
          <p:nvPr/>
        </p:nvSpPr>
        <p:spPr>
          <a:xfrm>
            <a:off x="6714565" y="3079931"/>
            <a:ext cx="1422184" cy="461665"/>
          </a:xfrm>
          <a:prstGeom prst="rect">
            <a:avLst/>
          </a:prstGeom>
          <a:solidFill>
            <a:schemeClr val="bg1"/>
          </a:solidFill>
          <a:ln>
            <a:solidFill>
              <a:schemeClr val="tx1"/>
            </a:solidFill>
          </a:ln>
        </p:spPr>
        <p:txBody>
          <a:bodyPr wrap="none" rtlCol="0">
            <a:spAutoFit/>
          </a:bodyPr>
          <a:lstStyle/>
          <a:p>
            <a:r>
              <a:rPr kumimoji="1" lang="ja-JP" altLang="en-US" sz="2400" b="1" dirty="0" smtClean="0">
                <a:solidFill>
                  <a:srgbClr val="00B050"/>
                </a:solidFill>
              </a:rPr>
              <a:t>枚岡公園</a:t>
            </a:r>
            <a:endParaRPr kumimoji="1" lang="ja-JP" altLang="en-US" sz="2400" b="1" dirty="0">
              <a:solidFill>
                <a:srgbClr val="00B050"/>
              </a:solidFill>
            </a:endParaRPr>
          </a:p>
        </p:txBody>
      </p:sp>
      <p:sp>
        <p:nvSpPr>
          <p:cNvPr id="6" name="テキスト ボックス 5"/>
          <p:cNvSpPr txBox="1"/>
          <p:nvPr/>
        </p:nvSpPr>
        <p:spPr>
          <a:xfrm>
            <a:off x="6714565" y="3567121"/>
            <a:ext cx="1025787" cy="276999"/>
          </a:xfrm>
          <a:prstGeom prst="rect">
            <a:avLst/>
          </a:prstGeom>
          <a:solidFill>
            <a:schemeClr val="bg1"/>
          </a:solidFill>
          <a:ln>
            <a:solidFill>
              <a:schemeClr val="tx1"/>
            </a:solidFill>
          </a:ln>
        </p:spPr>
        <p:txBody>
          <a:bodyPr wrap="square" rtlCol="0">
            <a:spAutoFit/>
          </a:bodyPr>
          <a:lstStyle/>
          <a:p>
            <a:r>
              <a:rPr kumimoji="1" lang="ja-JP" altLang="en-US" sz="1200" dirty="0" smtClean="0">
                <a:solidFill>
                  <a:srgbClr val="00B050"/>
                </a:solidFill>
              </a:rPr>
              <a:t>久宝寺緑地</a:t>
            </a:r>
            <a:endParaRPr kumimoji="1" lang="ja-JP" altLang="en-US" sz="1200" dirty="0">
              <a:solidFill>
                <a:srgbClr val="00B050"/>
              </a:solidFill>
            </a:endParaRPr>
          </a:p>
        </p:txBody>
      </p:sp>
      <p:sp>
        <p:nvSpPr>
          <p:cNvPr id="3" name="楕円 2"/>
          <p:cNvSpPr/>
          <p:nvPr/>
        </p:nvSpPr>
        <p:spPr>
          <a:xfrm>
            <a:off x="6228184" y="3573016"/>
            <a:ext cx="164730" cy="16473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p:cNvSpPr/>
          <p:nvPr/>
        </p:nvSpPr>
        <p:spPr>
          <a:xfrm>
            <a:off x="5724128" y="3838372"/>
            <a:ext cx="164730" cy="1647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コネクタ 4"/>
          <p:cNvCxnSpPr>
            <a:stCxn id="3" idx="7"/>
            <a:endCxn id="2" idx="1"/>
          </p:cNvCxnSpPr>
          <p:nvPr/>
        </p:nvCxnSpPr>
        <p:spPr>
          <a:xfrm flipV="1">
            <a:off x="6368790" y="3310764"/>
            <a:ext cx="345775" cy="2863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a:stCxn id="8" idx="6"/>
            <a:endCxn id="6" idx="1"/>
          </p:cNvCxnSpPr>
          <p:nvPr/>
        </p:nvCxnSpPr>
        <p:spPr>
          <a:xfrm flipV="1">
            <a:off x="5888858" y="3705621"/>
            <a:ext cx="825707" cy="2151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90957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9" descr="new_hiraoka_map"/>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03936" y="788228"/>
            <a:ext cx="4204568" cy="6040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24005" y="0"/>
            <a:ext cx="9168005" cy="764704"/>
          </a:xfrm>
          <a:solidFill>
            <a:schemeClr val="accent2">
              <a:lumMod val="75000"/>
            </a:schemeClr>
          </a:solidFill>
        </p:spPr>
        <p:txBody>
          <a:bodyPr/>
          <a:lstStyle/>
          <a:p>
            <a:pPr marL="0" indent="0" algn="l">
              <a:buNone/>
            </a:pPr>
            <a:r>
              <a:rPr lang="ja-JP" altLang="en-US" sz="4000" dirty="0"/>
              <a:t>枚岡</a:t>
            </a:r>
            <a:r>
              <a:rPr lang="ja-JP" altLang="en-US" sz="4000" dirty="0" smtClean="0"/>
              <a:t>公園</a:t>
            </a:r>
            <a:endParaRPr kumimoji="1" lang="ja-JP" altLang="en-US" sz="4000" dirty="0"/>
          </a:p>
        </p:txBody>
      </p:sp>
      <p:sp>
        <p:nvSpPr>
          <p:cNvPr id="3" name="コンテンツ プレースホルダー 2"/>
          <p:cNvSpPr>
            <a:spLocks noGrp="1"/>
          </p:cNvSpPr>
          <p:nvPr>
            <p:ph sz="quarter" idx="13"/>
          </p:nvPr>
        </p:nvSpPr>
        <p:spPr>
          <a:xfrm>
            <a:off x="0" y="692696"/>
            <a:ext cx="4909050" cy="3539068"/>
          </a:xfrm>
        </p:spPr>
        <p:txBody>
          <a:bodyPr>
            <a:noAutofit/>
          </a:bodyPr>
          <a:lstStyle/>
          <a:p>
            <a:pPr marL="45720" indent="0">
              <a:buNone/>
            </a:pPr>
            <a:r>
              <a:rPr lang="ja-JP" altLang="en-US" sz="1800" b="1" dirty="0" smtClean="0">
                <a:latin typeface="+mn-ea"/>
              </a:rPr>
              <a:t>■概要</a:t>
            </a:r>
            <a:endParaRPr lang="en-US" altLang="ja-JP" sz="1800" b="1" dirty="0" smtClean="0">
              <a:latin typeface="+mn-ea"/>
            </a:endParaRPr>
          </a:p>
          <a:p>
            <a:pPr marL="45720" indent="0">
              <a:buNone/>
            </a:pPr>
            <a:r>
              <a:rPr lang="ja-JP" altLang="en-US" sz="1400" dirty="0">
                <a:latin typeface="+mn-ea"/>
              </a:rPr>
              <a:t>生駒山系の山麓に位置する森林公園として、比較的急峻な地形にクヌギ、コナラを主体とした山林に覆われ、枚岡梅林のウメをはじめ、園内各所のサクラ類・ツツジ類、暗渓のモミジ等、山の四季の移ろいを楽しむことができる。暗渓をはさんで北に額田山、南に枚岡山があり、それぞれの展望台からは河内平野から大阪城、遠くは明石海峡大橋や六甲の山並みを一望することができる。枚岡公園から生駒山上に至る摂河泉展望コース、「府民の森」なるかわ園地に至る神津嶽コースなどのハイキングコースの玄関口として、また市街地に隣接した身近な森の遠足地として、人気がある。</a:t>
            </a:r>
          </a:p>
          <a:p>
            <a:pPr marL="45720" indent="0">
              <a:buNone/>
            </a:pPr>
            <a:r>
              <a:rPr lang="ja-JP" altLang="en-US" sz="1800" b="1" dirty="0" smtClean="0">
                <a:latin typeface="+mn-ea"/>
              </a:rPr>
              <a:t>■開設面積：</a:t>
            </a:r>
            <a:r>
              <a:rPr lang="en-US" altLang="ja-JP" sz="1800" dirty="0" smtClean="0">
                <a:latin typeface="+mn-ea"/>
              </a:rPr>
              <a:t>43.8 ha</a:t>
            </a:r>
          </a:p>
          <a:p>
            <a:pPr marL="45720" indent="0">
              <a:buNone/>
            </a:pPr>
            <a:r>
              <a:rPr lang="ja-JP" altLang="en-US" sz="1800" b="1" dirty="0" smtClean="0">
                <a:latin typeface="+mn-ea"/>
              </a:rPr>
              <a:t>■開設</a:t>
            </a:r>
            <a:r>
              <a:rPr lang="ja-JP" altLang="en-US" sz="1800" b="1" dirty="0">
                <a:latin typeface="+mn-ea"/>
              </a:rPr>
              <a:t>年月</a:t>
            </a:r>
            <a:r>
              <a:rPr lang="ja-JP" altLang="en-US" sz="1800" b="1" dirty="0" smtClean="0">
                <a:latin typeface="+mn-ea"/>
              </a:rPr>
              <a:t>：</a:t>
            </a:r>
            <a:r>
              <a:rPr lang="ja-JP" altLang="en-US" sz="1800" dirty="0" smtClean="0">
                <a:latin typeface="+mn-ea"/>
              </a:rPr>
              <a:t>昭和</a:t>
            </a:r>
            <a:r>
              <a:rPr lang="en-US" altLang="ja-JP" sz="1800" dirty="0" smtClean="0">
                <a:latin typeface="+mn-ea"/>
              </a:rPr>
              <a:t>13</a:t>
            </a:r>
            <a:r>
              <a:rPr lang="ja-JP" altLang="en-US" sz="1800" dirty="0" smtClean="0">
                <a:latin typeface="+mn-ea"/>
              </a:rPr>
              <a:t>年</a:t>
            </a:r>
            <a:r>
              <a:rPr lang="en-US" altLang="ja-JP" sz="1800" dirty="0" smtClean="0">
                <a:latin typeface="+mn-ea"/>
              </a:rPr>
              <a:t>2</a:t>
            </a:r>
            <a:r>
              <a:rPr lang="ja-JP" altLang="en-US" sz="1800" dirty="0" smtClean="0">
                <a:latin typeface="+mn-ea"/>
              </a:rPr>
              <a:t>月</a:t>
            </a:r>
            <a:endParaRPr lang="en-US" altLang="ja-JP" sz="1800" dirty="0" smtClean="0">
              <a:latin typeface="+mn-ea"/>
            </a:endParaRPr>
          </a:p>
          <a:p>
            <a:pPr marL="45720" indent="0">
              <a:buNone/>
            </a:pPr>
            <a:r>
              <a:rPr lang="ja-JP" altLang="en-US" sz="1800" b="1" dirty="0" smtClean="0">
                <a:latin typeface="+mn-ea"/>
              </a:rPr>
              <a:t>■立地特性</a:t>
            </a:r>
            <a:endParaRPr lang="en-US" altLang="ja-JP" sz="1800" b="1" dirty="0" smtClean="0">
              <a:latin typeface="+mn-ea"/>
            </a:endParaRPr>
          </a:p>
          <a:p>
            <a:pPr>
              <a:buNone/>
            </a:pPr>
            <a:r>
              <a:rPr lang="ja-JP" altLang="en-US" sz="1400" dirty="0" smtClean="0">
                <a:latin typeface="+mn-ea"/>
              </a:rPr>
              <a:t> </a:t>
            </a:r>
            <a:endParaRPr lang="en-US" altLang="ja-JP" sz="1400" dirty="0">
              <a:latin typeface="+mn-ea"/>
            </a:endParaRPr>
          </a:p>
        </p:txBody>
      </p:sp>
      <p:sp>
        <p:nvSpPr>
          <p:cNvPr id="29" name="テキスト ボックス 28"/>
          <p:cNvSpPr txBox="1"/>
          <p:nvPr/>
        </p:nvSpPr>
        <p:spPr>
          <a:xfrm>
            <a:off x="6059090" y="4239628"/>
            <a:ext cx="1284458" cy="307777"/>
          </a:xfrm>
          <a:prstGeom prst="rect">
            <a:avLst/>
          </a:prstGeom>
          <a:noFill/>
          <a:ln w="15875">
            <a:noFill/>
          </a:ln>
        </p:spPr>
        <p:txBody>
          <a:bodyPr wrap="square" rtlCol="0">
            <a:spAutoFit/>
          </a:bodyPr>
          <a:lstStyle/>
          <a:p>
            <a:pPr algn="ctr"/>
            <a:r>
              <a:rPr lang="ja-JP" altLang="en-US" sz="1400" dirty="0" smtClean="0">
                <a:effectLst>
                  <a:glow rad="63500">
                    <a:schemeClr val="bg1"/>
                  </a:glow>
                </a:effectLst>
              </a:rPr>
              <a:t>みんなの広場</a:t>
            </a:r>
            <a:endParaRPr kumimoji="1" lang="ja-JP" altLang="en-US" sz="1400" dirty="0">
              <a:effectLst>
                <a:glow rad="63500">
                  <a:schemeClr val="bg1"/>
                </a:glow>
              </a:effectLst>
            </a:endParaRPr>
          </a:p>
        </p:txBody>
      </p:sp>
      <p:sp>
        <p:nvSpPr>
          <p:cNvPr id="30" name="楕円 29"/>
          <p:cNvSpPr/>
          <p:nvPr/>
        </p:nvSpPr>
        <p:spPr>
          <a:xfrm>
            <a:off x="6001306" y="4314517"/>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p:cNvSpPr/>
          <p:nvPr/>
        </p:nvSpPr>
        <p:spPr>
          <a:xfrm>
            <a:off x="5789959" y="4062744"/>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5763314" y="3957650"/>
            <a:ext cx="1550558" cy="307777"/>
          </a:xfrm>
          <a:prstGeom prst="rect">
            <a:avLst/>
          </a:prstGeom>
          <a:noFill/>
          <a:ln w="15875">
            <a:noFill/>
          </a:ln>
        </p:spPr>
        <p:txBody>
          <a:bodyPr wrap="square" rtlCol="0">
            <a:spAutoFit/>
          </a:bodyPr>
          <a:lstStyle/>
          <a:p>
            <a:pPr algn="ctr"/>
            <a:r>
              <a:rPr lang="ja-JP" altLang="en-US" sz="1400" dirty="0" smtClean="0">
                <a:effectLst>
                  <a:glow rad="63500">
                    <a:schemeClr val="bg1"/>
                  </a:glow>
                </a:effectLst>
              </a:rPr>
              <a:t>森のおもちゃ箱</a:t>
            </a:r>
            <a:endParaRPr lang="ja-JP" altLang="en-US" sz="1400" dirty="0">
              <a:effectLst>
                <a:glow rad="63500">
                  <a:schemeClr val="bg1"/>
                </a:glow>
              </a:effectLst>
            </a:endParaRPr>
          </a:p>
        </p:txBody>
      </p:sp>
      <p:sp>
        <p:nvSpPr>
          <p:cNvPr id="33" name="楕円 32"/>
          <p:cNvSpPr/>
          <p:nvPr/>
        </p:nvSpPr>
        <p:spPr>
          <a:xfrm>
            <a:off x="6723664" y="2917714"/>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5" name="楕円 34"/>
          <p:cNvSpPr/>
          <p:nvPr/>
        </p:nvSpPr>
        <p:spPr>
          <a:xfrm>
            <a:off x="6969253" y="2790100"/>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6932698" y="2593194"/>
            <a:ext cx="912527" cy="307777"/>
          </a:xfrm>
          <a:prstGeom prst="rect">
            <a:avLst/>
          </a:prstGeom>
          <a:noFill/>
          <a:ln w="15875">
            <a:noFill/>
          </a:ln>
        </p:spPr>
        <p:txBody>
          <a:bodyPr wrap="square" rtlCol="0">
            <a:spAutoFit/>
          </a:bodyPr>
          <a:lstStyle/>
          <a:p>
            <a:pPr algn="ctr"/>
            <a:r>
              <a:rPr lang="ja-JP" altLang="en-US" sz="1400" dirty="0" smtClean="0">
                <a:effectLst>
                  <a:glow rad="63500">
                    <a:schemeClr val="bg1"/>
                  </a:glow>
                </a:effectLst>
              </a:rPr>
              <a:t>豊浦橋</a:t>
            </a:r>
            <a:endParaRPr lang="ja-JP" altLang="en-US" sz="1400" dirty="0">
              <a:effectLst>
                <a:glow rad="63500">
                  <a:schemeClr val="bg1"/>
                </a:glow>
              </a:effectLst>
            </a:endParaRPr>
          </a:p>
        </p:txBody>
      </p:sp>
      <p:sp>
        <p:nvSpPr>
          <p:cNvPr id="37" name="テキスト ボックス 36"/>
          <p:cNvSpPr txBox="1"/>
          <p:nvPr/>
        </p:nvSpPr>
        <p:spPr>
          <a:xfrm>
            <a:off x="4902823" y="2896815"/>
            <a:ext cx="1434997" cy="307777"/>
          </a:xfrm>
          <a:prstGeom prst="rect">
            <a:avLst/>
          </a:prstGeom>
          <a:noFill/>
          <a:ln w="15875">
            <a:noFill/>
          </a:ln>
        </p:spPr>
        <p:txBody>
          <a:bodyPr wrap="square" rtlCol="0">
            <a:spAutoFit/>
          </a:bodyPr>
          <a:lstStyle/>
          <a:p>
            <a:pPr algn="ctr"/>
            <a:r>
              <a:rPr lang="ja-JP" altLang="en-US" sz="1400" dirty="0" smtClean="0">
                <a:effectLst>
                  <a:glow rad="63500">
                    <a:schemeClr val="bg1"/>
                  </a:glow>
                </a:effectLst>
              </a:rPr>
              <a:t>額田山展望台</a:t>
            </a:r>
            <a:endParaRPr lang="ja-JP" altLang="en-US" sz="1400" dirty="0">
              <a:effectLst>
                <a:glow rad="63500">
                  <a:schemeClr val="bg1"/>
                </a:glow>
              </a:effectLst>
            </a:endParaRPr>
          </a:p>
        </p:txBody>
      </p:sp>
      <p:sp>
        <p:nvSpPr>
          <p:cNvPr id="38" name="楕円 37"/>
          <p:cNvSpPr/>
          <p:nvPr/>
        </p:nvSpPr>
        <p:spPr>
          <a:xfrm>
            <a:off x="6162686" y="2975567"/>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コンテンツ プレースホルダー 2"/>
          <p:cNvSpPr txBox="1">
            <a:spLocks/>
          </p:cNvSpPr>
          <p:nvPr/>
        </p:nvSpPr>
        <p:spPr bwMode="auto">
          <a:xfrm>
            <a:off x="4866397" y="764939"/>
            <a:ext cx="1793835" cy="35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45720" indent="0">
              <a:buFontTx/>
              <a:buNone/>
            </a:pPr>
            <a:r>
              <a:rPr lang="ja-JP" altLang="en-US" sz="1800" b="1" kern="0" dirty="0" smtClean="0"/>
              <a:t>■主要施設</a:t>
            </a:r>
            <a:endParaRPr lang="en-US" altLang="ja-JP" sz="1800" b="1" kern="0" dirty="0" smtClean="0"/>
          </a:p>
        </p:txBody>
      </p:sp>
      <p:pic>
        <p:nvPicPr>
          <p:cNvPr id="14" name="図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2970" y="4221088"/>
            <a:ext cx="4311038" cy="2591185"/>
          </a:xfrm>
          <a:prstGeom prst="rect">
            <a:avLst/>
          </a:prstGeom>
        </p:spPr>
      </p:pic>
      <p:sp>
        <p:nvSpPr>
          <p:cNvPr id="44" name="楕円 43"/>
          <p:cNvSpPr/>
          <p:nvPr/>
        </p:nvSpPr>
        <p:spPr>
          <a:xfrm>
            <a:off x="8316416" y="4941168"/>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p:cNvSpPr txBox="1"/>
          <p:nvPr/>
        </p:nvSpPr>
        <p:spPr>
          <a:xfrm>
            <a:off x="7668344" y="4861875"/>
            <a:ext cx="832088" cy="307777"/>
          </a:xfrm>
          <a:prstGeom prst="rect">
            <a:avLst/>
          </a:prstGeom>
          <a:noFill/>
          <a:ln w="15875">
            <a:noFill/>
          </a:ln>
        </p:spPr>
        <p:txBody>
          <a:bodyPr wrap="square" rtlCol="0">
            <a:spAutoFit/>
          </a:bodyPr>
          <a:lstStyle/>
          <a:p>
            <a:pPr algn="ctr"/>
            <a:r>
              <a:rPr lang="ja-JP" altLang="en-US" sz="1400" dirty="0" smtClean="0">
                <a:effectLst>
                  <a:glow rad="63500">
                    <a:schemeClr val="bg1"/>
                  </a:glow>
                </a:effectLst>
              </a:rPr>
              <a:t>梅林</a:t>
            </a:r>
            <a:endParaRPr kumimoji="1" lang="ja-JP" altLang="en-US" sz="1400" dirty="0">
              <a:effectLst>
                <a:glow rad="63500">
                  <a:schemeClr val="bg1"/>
                </a:glow>
              </a:effectLst>
            </a:endParaRPr>
          </a:p>
        </p:txBody>
      </p:sp>
      <p:sp>
        <p:nvSpPr>
          <p:cNvPr id="4" name="楕円 3"/>
          <p:cNvSpPr/>
          <p:nvPr/>
        </p:nvSpPr>
        <p:spPr>
          <a:xfrm rot="2525785">
            <a:off x="6689488" y="2805504"/>
            <a:ext cx="222373" cy="367084"/>
          </a:xfrm>
          <a:prstGeom prst="ellipse">
            <a:avLst/>
          </a:prstGeom>
          <a:noFill/>
          <a:ln>
            <a:solidFill>
              <a:srgbClr val="E969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p:cNvSpPr txBox="1"/>
          <p:nvPr/>
        </p:nvSpPr>
        <p:spPr>
          <a:xfrm>
            <a:off x="6642791" y="2975567"/>
            <a:ext cx="936104" cy="307777"/>
          </a:xfrm>
          <a:prstGeom prst="rect">
            <a:avLst/>
          </a:prstGeom>
          <a:noFill/>
          <a:ln w="15875">
            <a:noFill/>
          </a:ln>
        </p:spPr>
        <p:txBody>
          <a:bodyPr wrap="square" rtlCol="0">
            <a:spAutoFit/>
          </a:bodyPr>
          <a:lstStyle/>
          <a:p>
            <a:pPr algn="ctr"/>
            <a:r>
              <a:rPr lang="ja-JP" altLang="en-US" sz="1400" dirty="0" smtClean="0">
                <a:effectLst>
                  <a:glow rad="63500">
                    <a:schemeClr val="bg1"/>
                  </a:glow>
                </a:effectLst>
              </a:rPr>
              <a:t>桜広場</a:t>
            </a:r>
            <a:endParaRPr lang="zh-TW" altLang="en-US" sz="1400" dirty="0">
              <a:effectLst>
                <a:glow rad="63500">
                  <a:schemeClr val="bg1"/>
                </a:glow>
              </a:effectLst>
            </a:endParaRPr>
          </a:p>
        </p:txBody>
      </p:sp>
      <p:sp>
        <p:nvSpPr>
          <p:cNvPr id="20" name="楕円 19"/>
          <p:cNvSpPr/>
          <p:nvPr/>
        </p:nvSpPr>
        <p:spPr>
          <a:xfrm>
            <a:off x="7792430" y="2849664"/>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7780274" y="2767027"/>
            <a:ext cx="1434997" cy="307777"/>
          </a:xfrm>
          <a:prstGeom prst="rect">
            <a:avLst/>
          </a:prstGeom>
          <a:noFill/>
          <a:ln w="15875">
            <a:noFill/>
          </a:ln>
        </p:spPr>
        <p:txBody>
          <a:bodyPr wrap="square" rtlCol="0">
            <a:spAutoFit/>
          </a:bodyPr>
          <a:lstStyle/>
          <a:p>
            <a:pPr algn="ctr"/>
            <a:r>
              <a:rPr lang="ja-JP" altLang="en-US" sz="1400" dirty="0" smtClean="0">
                <a:effectLst>
                  <a:glow rad="63500">
                    <a:schemeClr val="bg1"/>
                  </a:glow>
                </a:effectLst>
              </a:rPr>
              <a:t>枚岡山展望台</a:t>
            </a:r>
            <a:endParaRPr lang="ja-JP" altLang="en-US" sz="1400" dirty="0">
              <a:effectLst>
                <a:glow rad="63500">
                  <a:schemeClr val="bg1"/>
                </a:glow>
              </a:effectLst>
            </a:endParaRPr>
          </a:p>
        </p:txBody>
      </p:sp>
    </p:spTree>
    <p:extLst>
      <p:ext uri="{BB962C8B-B14F-4D97-AF65-F5344CB8AC3E}">
        <p14:creationId xmlns:p14="http://schemas.microsoft.com/office/powerpoint/2010/main" val="20565912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005" y="0"/>
            <a:ext cx="9168005" cy="764704"/>
          </a:xfrm>
          <a:solidFill>
            <a:schemeClr val="accent2">
              <a:lumMod val="75000"/>
            </a:schemeClr>
          </a:solidFill>
        </p:spPr>
        <p:txBody>
          <a:bodyPr/>
          <a:lstStyle/>
          <a:p>
            <a:pPr marL="0" indent="0" algn="l">
              <a:buNone/>
            </a:pPr>
            <a:r>
              <a:rPr lang="ja-JP" altLang="en-US" sz="4000" dirty="0" smtClean="0"/>
              <a:t>枚岡公園</a:t>
            </a:r>
            <a:endParaRPr kumimoji="1" lang="ja-JP" altLang="en-US" sz="4000" dirty="0"/>
          </a:p>
        </p:txBody>
      </p:sp>
      <p:sp>
        <p:nvSpPr>
          <p:cNvPr id="27" name="コンテンツ プレースホルダー 2"/>
          <p:cNvSpPr txBox="1">
            <a:spLocks/>
          </p:cNvSpPr>
          <p:nvPr/>
        </p:nvSpPr>
        <p:spPr>
          <a:xfrm>
            <a:off x="-31916" y="748460"/>
            <a:ext cx="4327972" cy="503238"/>
          </a:xfrm>
          <a:prstGeom prst="rect">
            <a:avLst/>
          </a:prstGeom>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Tx/>
              <a:buNone/>
            </a:pPr>
            <a:r>
              <a:rPr lang="ja-JP" altLang="en-US" sz="2000" b="1" kern="0" dirty="0" smtClean="0"/>
              <a:t>■　主要施設（１）　みんなの広場</a:t>
            </a:r>
          </a:p>
        </p:txBody>
      </p:sp>
      <p:sp>
        <p:nvSpPr>
          <p:cNvPr id="45" name="テキスト ボックス 12"/>
          <p:cNvSpPr txBox="1">
            <a:spLocks noChangeArrowheads="1"/>
          </p:cNvSpPr>
          <p:nvPr/>
        </p:nvSpPr>
        <p:spPr bwMode="auto">
          <a:xfrm>
            <a:off x="5345" y="1037054"/>
            <a:ext cx="602132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FontTx/>
              <a:buNone/>
            </a:pPr>
            <a:r>
              <a:rPr lang="ja-JP" altLang="en-US" sz="1600" b="1" dirty="0"/>
              <a:t>　</a:t>
            </a:r>
            <a:r>
              <a:rPr lang="ja-JP" altLang="en-US" sz="1600" b="1" dirty="0" smtClean="0"/>
              <a:t>○芝生でかけっこ・遊具で楽しむ広場</a:t>
            </a:r>
            <a:endParaRPr lang="en-US" altLang="ja-JP" sz="1600" b="1" dirty="0" smtClean="0"/>
          </a:p>
          <a:p>
            <a:pPr eaLnBrk="1" hangingPunct="1">
              <a:spcBef>
                <a:spcPct val="0"/>
              </a:spcBef>
              <a:buFontTx/>
              <a:buNone/>
            </a:pPr>
            <a:r>
              <a:rPr lang="ja-JP" altLang="en-US" sz="1600" dirty="0"/>
              <a:t>　　　</a:t>
            </a:r>
            <a:r>
              <a:rPr lang="ja-JP" altLang="en-US" sz="1600" dirty="0" smtClean="0"/>
              <a:t>⇒遠足児童を含めた公園利用者のエントランスとなる広場で</a:t>
            </a:r>
            <a:endParaRPr lang="en-US" altLang="ja-JP" sz="1600" dirty="0"/>
          </a:p>
          <a:p>
            <a:pPr eaLnBrk="1" hangingPunct="1">
              <a:spcBef>
                <a:spcPct val="0"/>
              </a:spcBef>
              <a:buFontTx/>
              <a:buNone/>
            </a:pPr>
            <a:r>
              <a:rPr lang="ja-JP" altLang="en-US" sz="1600" dirty="0" smtClean="0"/>
              <a:t>　　　　 あり、斜面の多い山の公園のなかでも、お弁当を広げたり</a:t>
            </a:r>
            <a:r>
              <a:rPr lang="ja-JP" altLang="en-US" sz="1600" dirty="0"/>
              <a:t>　</a:t>
            </a:r>
            <a:r>
              <a:rPr lang="ja-JP" altLang="en-US" sz="1600" dirty="0" smtClean="0"/>
              <a:t>　</a:t>
            </a:r>
            <a:endParaRPr lang="en-US" altLang="ja-JP" sz="1600" dirty="0"/>
          </a:p>
          <a:p>
            <a:pPr eaLnBrk="1" hangingPunct="1">
              <a:spcBef>
                <a:spcPct val="0"/>
              </a:spcBef>
              <a:buFontTx/>
              <a:buNone/>
            </a:pPr>
            <a:r>
              <a:rPr lang="ja-JP" altLang="en-US" sz="1600" dirty="0" smtClean="0"/>
              <a:t>　　　　 かけっこができるゆったり広い芝生広場。</a:t>
            </a:r>
            <a:endParaRPr lang="en-US" altLang="ja-JP" sz="1600" dirty="0" smtClean="0"/>
          </a:p>
          <a:p>
            <a:pPr eaLnBrk="1" hangingPunct="1">
              <a:spcBef>
                <a:spcPct val="0"/>
              </a:spcBef>
              <a:buFontTx/>
              <a:buNone/>
            </a:pPr>
            <a:r>
              <a:rPr lang="ja-JP" altLang="en-US" sz="1600" dirty="0"/>
              <a:t>　</a:t>
            </a:r>
            <a:r>
              <a:rPr lang="ja-JP" altLang="en-US" sz="1600" dirty="0" smtClean="0"/>
              <a:t>　　　 クライミングウォールや、街への眺望が開ける長いスライダー</a:t>
            </a:r>
            <a:endParaRPr lang="en-US" altLang="ja-JP" sz="1600" dirty="0" smtClean="0"/>
          </a:p>
          <a:p>
            <a:pPr eaLnBrk="1" hangingPunct="1">
              <a:spcBef>
                <a:spcPct val="0"/>
              </a:spcBef>
              <a:buFontTx/>
              <a:buNone/>
            </a:pPr>
            <a:r>
              <a:rPr lang="ja-JP" altLang="en-US" sz="1600" dirty="0"/>
              <a:t>　</a:t>
            </a:r>
            <a:r>
              <a:rPr lang="ja-JP" altLang="en-US" sz="1600" dirty="0" smtClean="0"/>
              <a:t>　　　 を楽しめる。</a:t>
            </a:r>
            <a:r>
              <a:rPr lang="ja-JP" altLang="en-US" sz="1600" dirty="0"/>
              <a:t>　</a:t>
            </a:r>
            <a:r>
              <a:rPr lang="ja-JP" altLang="en-US" sz="1600" dirty="0" smtClean="0"/>
              <a:t>　　　 </a:t>
            </a:r>
            <a:endParaRPr lang="en-US" altLang="ja-JP" sz="1600" dirty="0"/>
          </a:p>
        </p:txBody>
      </p:sp>
      <p:sp>
        <p:nvSpPr>
          <p:cNvPr id="47" name="コンテンツ プレースホルダー 2"/>
          <p:cNvSpPr>
            <a:spLocks noGrp="1"/>
          </p:cNvSpPr>
          <p:nvPr>
            <p:ph idx="4294967295"/>
          </p:nvPr>
        </p:nvSpPr>
        <p:spPr>
          <a:xfrm>
            <a:off x="-36512" y="2871868"/>
            <a:ext cx="4775526" cy="503238"/>
          </a:xfrm>
          <a:prstGeom prst="rect">
            <a:avLst/>
          </a:prstGeom>
        </p:spPr>
        <p:txBody>
          <a:bodyPr/>
          <a:lstStyle/>
          <a:p>
            <a:pPr marL="0" indent="0">
              <a:buFontTx/>
              <a:buNone/>
            </a:pPr>
            <a:r>
              <a:rPr lang="ja-JP" altLang="en-US" sz="2000" b="1" dirty="0" smtClean="0"/>
              <a:t>■　主要施設（２）　梅林</a:t>
            </a:r>
          </a:p>
        </p:txBody>
      </p:sp>
      <p:sp>
        <p:nvSpPr>
          <p:cNvPr id="48" name="テキスト ボックス 12"/>
          <p:cNvSpPr txBox="1">
            <a:spLocks noChangeArrowheads="1"/>
          </p:cNvSpPr>
          <p:nvPr/>
        </p:nvSpPr>
        <p:spPr bwMode="auto">
          <a:xfrm>
            <a:off x="10883" y="3180125"/>
            <a:ext cx="636646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FontTx/>
              <a:buNone/>
            </a:pPr>
            <a:r>
              <a:rPr lang="ja-JP" altLang="en-US" sz="1600" b="1" dirty="0"/>
              <a:t>　</a:t>
            </a:r>
            <a:r>
              <a:rPr lang="ja-JP" altLang="en-US" sz="1600" b="1" dirty="0" smtClean="0"/>
              <a:t>○大阪で最も古い梅林</a:t>
            </a:r>
            <a:endParaRPr lang="en-US" altLang="ja-JP" sz="1600" b="1" dirty="0" smtClean="0"/>
          </a:p>
          <a:p>
            <a:pPr eaLnBrk="1" hangingPunct="1">
              <a:spcBef>
                <a:spcPct val="0"/>
              </a:spcBef>
              <a:buFontTx/>
              <a:buNone/>
            </a:pPr>
            <a:r>
              <a:rPr lang="ja-JP" altLang="en-US" sz="1600" dirty="0"/>
              <a:t>　　　</a:t>
            </a:r>
            <a:r>
              <a:rPr lang="ja-JP" altLang="en-US" sz="1600" dirty="0" smtClean="0"/>
              <a:t>⇒明治９年、地元有志が枚岡神社に土地を寄付し、神社所有地</a:t>
            </a:r>
            <a:endParaRPr lang="en-US" altLang="ja-JP" sz="1600" dirty="0" smtClean="0"/>
          </a:p>
          <a:p>
            <a:pPr eaLnBrk="1" hangingPunct="1">
              <a:spcBef>
                <a:spcPct val="0"/>
              </a:spcBef>
              <a:buFontTx/>
              <a:buNone/>
            </a:pPr>
            <a:r>
              <a:rPr lang="ja-JP" altLang="en-US" sz="1600" dirty="0"/>
              <a:t>　</a:t>
            </a:r>
            <a:r>
              <a:rPr lang="ja-JP" altLang="en-US" sz="1600" dirty="0" smtClean="0"/>
              <a:t>　　　 と合わせて梅園を造成。都市近郊の梅林として、多くの府民に</a:t>
            </a:r>
            <a:endParaRPr lang="en-US" altLang="ja-JP" sz="1600" dirty="0" smtClean="0"/>
          </a:p>
          <a:p>
            <a:pPr eaLnBrk="1" hangingPunct="1">
              <a:spcBef>
                <a:spcPct val="0"/>
              </a:spcBef>
              <a:buFontTx/>
              <a:buNone/>
            </a:pPr>
            <a:r>
              <a:rPr lang="ja-JP" altLang="en-US" sz="1600" dirty="0"/>
              <a:t>　</a:t>
            </a:r>
            <a:r>
              <a:rPr lang="ja-JP" altLang="en-US" sz="1600" dirty="0" smtClean="0"/>
              <a:t>　　　 親しまれている。</a:t>
            </a:r>
            <a:endParaRPr lang="en-US" altLang="ja-JP" sz="800" dirty="0"/>
          </a:p>
          <a:p>
            <a:pPr eaLnBrk="1" hangingPunct="1">
              <a:spcBef>
                <a:spcPct val="0"/>
              </a:spcBef>
              <a:buFontTx/>
              <a:buNone/>
            </a:pPr>
            <a:r>
              <a:rPr lang="ja-JP" altLang="en-US" sz="1600" dirty="0"/>
              <a:t>　</a:t>
            </a:r>
            <a:r>
              <a:rPr lang="ja-JP" altLang="en-US" sz="1600" b="1" dirty="0" smtClean="0"/>
              <a:t>○ウメ輪紋ウイルスによる皆伐　⇒　再オープン</a:t>
            </a:r>
            <a:endParaRPr lang="en-US" altLang="ja-JP" sz="1600" b="1" dirty="0" smtClean="0"/>
          </a:p>
          <a:p>
            <a:pPr eaLnBrk="1" hangingPunct="1">
              <a:spcBef>
                <a:spcPct val="0"/>
              </a:spcBef>
              <a:buFontTx/>
              <a:buNone/>
            </a:pPr>
            <a:r>
              <a:rPr lang="ja-JP" altLang="en-US" sz="1600" dirty="0"/>
              <a:t>　　　</a:t>
            </a:r>
            <a:r>
              <a:rPr lang="ja-JP" altLang="en-US" sz="1600" dirty="0" smtClean="0"/>
              <a:t>⇒平成２７年６月にウメ輪紋ウイルスが発見されたことを受け伐採。　</a:t>
            </a:r>
            <a:endParaRPr lang="en-US" altLang="ja-JP" sz="1600" dirty="0" smtClean="0"/>
          </a:p>
          <a:p>
            <a:pPr eaLnBrk="1" hangingPunct="1">
              <a:spcBef>
                <a:spcPct val="0"/>
              </a:spcBef>
              <a:buFontTx/>
              <a:buNone/>
            </a:pPr>
            <a:r>
              <a:rPr lang="ja-JP" altLang="en-US" sz="1600" dirty="0"/>
              <a:t>　</a:t>
            </a:r>
            <a:r>
              <a:rPr lang="ja-JP" altLang="en-US" sz="1600" dirty="0" smtClean="0"/>
              <a:t>　　　令和元年度に大阪府が基盤整備、令和２年度枚岡神社が植樹</a:t>
            </a:r>
            <a:endParaRPr lang="en-US" altLang="ja-JP" sz="1600" dirty="0" smtClean="0"/>
          </a:p>
          <a:p>
            <a:pPr eaLnBrk="1" hangingPunct="1">
              <a:spcBef>
                <a:spcPct val="0"/>
              </a:spcBef>
              <a:buFontTx/>
              <a:buNone/>
            </a:pPr>
            <a:r>
              <a:rPr lang="ja-JP" altLang="en-US" sz="1600" dirty="0" smtClean="0"/>
              <a:t>　　　　 （梅２００本）を行い再オープンする。</a:t>
            </a:r>
            <a:endParaRPr lang="en-US" altLang="ja-JP" sz="1600" dirty="0"/>
          </a:p>
        </p:txBody>
      </p:sp>
      <p:pic>
        <p:nvPicPr>
          <p:cNvPr id="12" name="図 6"/>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72553" y="3202597"/>
            <a:ext cx="2841983" cy="18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49967" y="188640"/>
            <a:ext cx="2864569" cy="2148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図 9"/>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95060" y="1854715"/>
            <a:ext cx="1618620" cy="121424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0" name="コンテンツ プレースホルダー 2"/>
          <p:cNvSpPr>
            <a:spLocks noGrp="1"/>
          </p:cNvSpPr>
          <p:nvPr>
            <p:ph idx="4294967295"/>
          </p:nvPr>
        </p:nvSpPr>
        <p:spPr>
          <a:xfrm>
            <a:off x="-40151" y="5302026"/>
            <a:ext cx="4775526" cy="503238"/>
          </a:xfrm>
          <a:prstGeom prst="rect">
            <a:avLst/>
          </a:prstGeom>
        </p:spPr>
        <p:txBody>
          <a:bodyPr/>
          <a:lstStyle/>
          <a:p>
            <a:pPr marL="0" indent="0">
              <a:buFontTx/>
              <a:buNone/>
            </a:pPr>
            <a:r>
              <a:rPr lang="ja-JP" altLang="en-US" sz="2000" b="1" dirty="0" smtClean="0"/>
              <a:t>■　主要施設（</a:t>
            </a:r>
            <a:r>
              <a:rPr lang="ja-JP" altLang="en-US" sz="2000" b="1" dirty="0"/>
              <a:t>３</a:t>
            </a:r>
            <a:r>
              <a:rPr lang="ja-JP" altLang="en-US" sz="2000" b="1" dirty="0" smtClean="0"/>
              <a:t>）　額田山展望台</a:t>
            </a:r>
          </a:p>
        </p:txBody>
      </p:sp>
      <p:sp>
        <p:nvSpPr>
          <p:cNvPr id="11" name="テキスト ボックス 12"/>
          <p:cNvSpPr txBox="1">
            <a:spLocks noChangeArrowheads="1"/>
          </p:cNvSpPr>
          <p:nvPr/>
        </p:nvSpPr>
        <p:spPr bwMode="auto">
          <a:xfrm>
            <a:off x="5345" y="5603756"/>
            <a:ext cx="627815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FontTx/>
              <a:buNone/>
            </a:pPr>
            <a:r>
              <a:rPr lang="ja-JP" altLang="en-US" sz="1600" b="1" dirty="0"/>
              <a:t>　</a:t>
            </a:r>
            <a:r>
              <a:rPr lang="ja-JP" altLang="en-US" sz="1600" b="1" dirty="0" smtClean="0"/>
              <a:t>○大阪の市街を一望できる展望台</a:t>
            </a:r>
            <a:endParaRPr lang="en-US" altLang="ja-JP" sz="1600" b="1" dirty="0" smtClean="0"/>
          </a:p>
          <a:p>
            <a:pPr eaLnBrk="1" hangingPunct="1">
              <a:spcBef>
                <a:spcPct val="0"/>
              </a:spcBef>
              <a:buFontTx/>
              <a:buNone/>
            </a:pPr>
            <a:r>
              <a:rPr lang="ja-JP" altLang="en-US" sz="1600" dirty="0"/>
              <a:t>　　　⇒大阪</a:t>
            </a:r>
            <a:r>
              <a:rPr lang="ja-JP" altLang="en-US" sz="1600" dirty="0" smtClean="0"/>
              <a:t>平野のほぼ全域を一望することができる絶景スポット。</a:t>
            </a:r>
            <a:endParaRPr lang="en-US" altLang="ja-JP" sz="1600" dirty="0" smtClean="0"/>
          </a:p>
          <a:p>
            <a:pPr eaLnBrk="1" hangingPunct="1">
              <a:spcBef>
                <a:spcPct val="0"/>
              </a:spcBef>
              <a:buFontTx/>
              <a:buNone/>
            </a:pPr>
            <a:r>
              <a:rPr lang="ja-JP" altLang="en-US" sz="1600" dirty="0"/>
              <a:t>　</a:t>
            </a:r>
            <a:r>
              <a:rPr lang="ja-JP" altLang="en-US" sz="1600" dirty="0" smtClean="0"/>
              <a:t>　　　 阿倍野ハルカスや大坂城はもちろんのこと、晴れた日は、</a:t>
            </a:r>
            <a:endParaRPr lang="en-US" altLang="ja-JP" sz="1600" dirty="0" smtClean="0"/>
          </a:p>
          <a:p>
            <a:pPr eaLnBrk="1" hangingPunct="1">
              <a:spcBef>
                <a:spcPct val="0"/>
              </a:spcBef>
              <a:buFontTx/>
              <a:buNone/>
            </a:pPr>
            <a:r>
              <a:rPr lang="ja-JP" altLang="en-US" sz="1600" dirty="0"/>
              <a:t>　</a:t>
            </a:r>
            <a:r>
              <a:rPr lang="ja-JP" altLang="en-US" sz="1600" dirty="0" smtClean="0"/>
              <a:t>　　　北摂連山や六甲の山並みも眺望できる。</a:t>
            </a:r>
            <a:r>
              <a:rPr lang="ja-JP" altLang="en-US" sz="1600" dirty="0"/>
              <a:t>　</a:t>
            </a:r>
            <a:r>
              <a:rPr lang="ja-JP" altLang="en-US" sz="1600" dirty="0" smtClean="0"/>
              <a:t>　　　</a:t>
            </a:r>
            <a:endParaRPr lang="en-US" altLang="ja-JP" sz="1600" dirty="0"/>
          </a:p>
        </p:txBody>
      </p:sp>
      <p:pic>
        <p:nvPicPr>
          <p:cNvPr id="15" name="図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64142" y="5189231"/>
            <a:ext cx="2436218" cy="1624145"/>
          </a:xfrm>
          <a:prstGeom prst="rect">
            <a:avLst/>
          </a:prstGeom>
          <a:effectLst/>
        </p:spPr>
      </p:pic>
    </p:spTree>
    <p:extLst>
      <p:ext uri="{BB962C8B-B14F-4D97-AF65-F5344CB8AC3E}">
        <p14:creationId xmlns:p14="http://schemas.microsoft.com/office/powerpoint/2010/main" val="24163563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801160"/>
            <a:ext cx="8974832" cy="534953"/>
          </a:xfrm>
        </p:spPr>
        <p:txBody>
          <a:bodyPr>
            <a:normAutofit/>
          </a:bodyPr>
          <a:lstStyle/>
          <a:p>
            <a:pPr marL="0" indent="0" algn="l">
              <a:buNone/>
            </a:pPr>
            <a:r>
              <a:rPr lang="ja-JP" altLang="en-US" sz="2700" b="1" dirty="0" smtClean="0">
                <a:solidFill>
                  <a:schemeClr val="tx1"/>
                </a:solidFill>
                <a:effectLst/>
              </a:rPr>
              <a:t>■</a:t>
            </a:r>
            <a:r>
              <a:rPr kumimoji="1" lang="ja-JP" altLang="en-US" sz="2700" b="1" dirty="0" smtClean="0">
                <a:solidFill>
                  <a:schemeClr val="tx1"/>
                </a:solidFill>
                <a:effectLst/>
              </a:rPr>
              <a:t>利用状況</a:t>
            </a:r>
            <a:endParaRPr kumimoji="1" lang="ja-JP" altLang="en-US" sz="2000" dirty="0">
              <a:solidFill>
                <a:schemeClr val="tx1"/>
              </a:solidFill>
              <a:effectLst/>
            </a:endParaRPr>
          </a:p>
        </p:txBody>
      </p:sp>
      <p:sp>
        <p:nvSpPr>
          <p:cNvPr id="3" name="正方形/長方形 2"/>
          <p:cNvSpPr/>
          <p:nvPr/>
        </p:nvSpPr>
        <p:spPr>
          <a:xfrm>
            <a:off x="0" y="1369603"/>
            <a:ext cx="9058745" cy="2585323"/>
          </a:xfrm>
          <a:prstGeom prst="rect">
            <a:avLst/>
          </a:prstGeom>
        </p:spPr>
        <p:txBody>
          <a:bodyPr wrap="square">
            <a:spAutoFit/>
          </a:bodyPr>
          <a:lstStyle/>
          <a:p>
            <a:r>
              <a:rPr lang="ja-JP" altLang="en-US" dirty="0">
                <a:latin typeface="+mn-ea"/>
                <a:ea typeface="+mn-ea"/>
              </a:rPr>
              <a:t>　</a:t>
            </a:r>
            <a:r>
              <a:rPr lang="ja-JP" altLang="en-US" dirty="0" smtClean="0">
                <a:latin typeface="+mn-ea"/>
                <a:ea typeface="+mn-ea"/>
              </a:rPr>
              <a:t>○年間約７５万人（直近３ヵ年平均）が来園。最近５年間は横ばい傾向。</a:t>
            </a:r>
            <a:endParaRPr lang="en-US" altLang="ja-JP" dirty="0" smtClean="0">
              <a:latin typeface="+mn-ea"/>
              <a:ea typeface="+mn-ea"/>
            </a:endParaRPr>
          </a:p>
          <a:p>
            <a:endParaRPr lang="en-US" altLang="ja-JP" dirty="0" smtClean="0">
              <a:latin typeface="+mn-ea"/>
              <a:ea typeface="+mn-ea"/>
            </a:endParaRPr>
          </a:p>
          <a:p>
            <a:r>
              <a:rPr lang="ja-JP" altLang="en-US" dirty="0" smtClean="0">
                <a:latin typeface="+mn-ea"/>
                <a:ea typeface="+mn-ea"/>
              </a:rPr>
              <a:t>　〇令和</a:t>
            </a:r>
            <a:r>
              <a:rPr lang="en-US" altLang="ja-JP" dirty="0">
                <a:latin typeface="+mn-ea"/>
                <a:ea typeface="+mn-ea"/>
              </a:rPr>
              <a:t>2</a:t>
            </a:r>
            <a:r>
              <a:rPr lang="ja-JP" altLang="en-US" dirty="0">
                <a:latin typeface="+mn-ea"/>
                <a:ea typeface="+mn-ea"/>
              </a:rPr>
              <a:t>年</a:t>
            </a:r>
            <a:r>
              <a:rPr lang="ja-JP" altLang="en-US" dirty="0" smtClean="0">
                <a:latin typeface="+mn-ea"/>
                <a:ea typeface="+mn-ea"/>
              </a:rPr>
              <a:t>４月から１１月までの来園者数は、前年同期と比べて２３％</a:t>
            </a:r>
            <a:r>
              <a:rPr lang="ja-JP" altLang="en-US" dirty="0">
                <a:latin typeface="+mn-ea"/>
                <a:ea typeface="+mn-ea"/>
              </a:rPr>
              <a:t>も増加</a:t>
            </a:r>
            <a:r>
              <a:rPr lang="ja-JP" altLang="en-US" dirty="0" smtClean="0">
                <a:latin typeface="+mn-ea"/>
                <a:ea typeface="+mn-ea"/>
              </a:rPr>
              <a:t>。</a:t>
            </a:r>
            <a:endParaRPr lang="en-US" altLang="ja-JP" dirty="0" smtClean="0">
              <a:latin typeface="+mn-ea"/>
              <a:ea typeface="+mn-ea"/>
            </a:endParaRPr>
          </a:p>
          <a:p>
            <a:r>
              <a:rPr lang="ja-JP" altLang="en-US" dirty="0">
                <a:latin typeface="+mn-ea"/>
                <a:ea typeface="+mn-ea"/>
              </a:rPr>
              <a:t>　</a:t>
            </a:r>
            <a:r>
              <a:rPr lang="ja-JP" altLang="en-US" dirty="0" smtClean="0">
                <a:latin typeface="+mn-ea"/>
                <a:ea typeface="+mn-ea"/>
              </a:rPr>
              <a:t>　（新型コロナウイルスの感染</a:t>
            </a:r>
            <a:r>
              <a:rPr lang="ja-JP" altLang="en-US" dirty="0">
                <a:latin typeface="+mn-ea"/>
                <a:ea typeface="+mn-ea"/>
              </a:rPr>
              <a:t>拡大の</a:t>
            </a:r>
            <a:r>
              <a:rPr lang="ja-JP" altLang="en-US" dirty="0" smtClean="0">
                <a:latin typeface="+mn-ea"/>
                <a:ea typeface="+mn-ea"/>
              </a:rPr>
              <a:t>影響を受けていると思われる）</a:t>
            </a:r>
            <a:endParaRPr lang="en-US" altLang="ja-JP" dirty="0" smtClean="0">
              <a:latin typeface="+mn-ea"/>
              <a:ea typeface="+mn-ea"/>
            </a:endParaRPr>
          </a:p>
          <a:p>
            <a:endParaRPr lang="en-US" altLang="ja-JP" dirty="0" smtClean="0">
              <a:latin typeface="+mn-ea"/>
              <a:ea typeface="+mn-ea"/>
            </a:endParaRPr>
          </a:p>
          <a:p>
            <a:r>
              <a:rPr lang="ja-JP" altLang="en-US" dirty="0">
                <a:latin typeface="+mn-ea"/>
                <a:ea typeface="+mn-ea"/>
              </a:rPr>
              <a:t>　</a:t>
            </a:r>
            <a:r>
              <a:rPr lang="ja-JP" altLang="en-US" dirty="0" smtClean="0">
                <a:latin typeface="+mn-ea"/>
                <a:ea typeface="+mn-ea"/>
              </a:rPr>
              <a:t>〇園路は隣接する府民の森（ぬかた園地・なるかわ園地）につながるハイキングコースと</a:t>
            </a:r>
            <a:endParaRPr lang="en-US" altLang="ja-JP" dirty="0" smtClean="0">
              <a:latin typeface="+mn-ea"/>
              <a:ea typeface="+mn-ea"/>
            </a:endParaRPr>
          </a:p>
          <a:p>
            <a:r>
              <a:rPr lang="ja-JP" altLang="en-US" dirty="0">
                <a:latin typeface="+mn-ea"/>
                <a:ea typeface="+mn-ea"/>
              </a:rPr>
              <a:t>　</a:t>
            </a:r>
            <a:r>
              <a:rPr lang="ja-JP" altLang="en-US" dirty="0" smtClean="0">
                <a:latin typeface="+mn-ea"/>
                <a:ea typeface="+mn-ea"/>
              </a:rPr>
              <a:t>　 なっており、年間を通して多くのハイカーが訪れる。</a:t>
            </a:r>
            <a:endParaRPr lang="en-US" altLang="ja-JP" dirty="0" smtClean="0">
              <a:latin typeface="+mn-ea"/>
              <a:ea typeface="+mn-ea"/>
            </a:endParaRPr>
          </a:p>
          <a:p>
            <a:endParaRPr lang="en-US" altLang="ja-JP" dirty="0" smtClean="0">
              <a:latin typeface="+mn-ea"/>
              <a:ea typeface="+mn-ea"/>
            </a:endParaRPr>
          </a:p>
          <a:p>
            <a:r>
              <a:rPr lang="ja-JP" altLang="en-US" dirty="0" smtClean="0">
                <a:latin typeface="+mn-ea"/>
                <a:ea typeface="+mn-ea"/>
              </a:rPr>
              <a:t>　○春・秋の行楽シーズンを中心に遠足利用が多い。</a:t>
            </a:r>
            <a:endParaRPr lang="ja-JP" altLang="en-US" dirty="0">
              <a:latin typeface="+mn-ea"/>
              <a:ea typeface="+mn-ea"/>
            </a:endParaRPr>
          </a:p>
        </p:txBody>
      </p:sp>
      <p:sp>
        <p:nvSpPr>
          <p:cNvPr id="13" name="タイトル 1"/>
          <p:cNvSpPr txBox="1">
            <a:spLocks/>
          </p:cNvSpPr>
          <p:nvPr/>
        </p:nvSpPr>
        <p:spPr>
          <a:xfrm>
            <a:off x="-24005" y="326"/>
            <a:ext cx="9168005" cy="764378"/>
          </a:xfrm>
          <a:prstGeom prst="rect">
            <a:avLst/>
          </a:prstGeom>
          <a:solidFill>
            <a:schemeClr val="accent2">
              <a:lumMod val="75000"/>
            </a:schemeClr>
          </a:solidFill>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kumimoji="1"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indent="0" algn="l">
              <a:buNone/>
            </a:pPr>
            <a:r>
              <a:rPr lang="ja-JP" altLang="en-US" sz="4000" b="0" dirty="0">
                <a:solidFill>
                  <a:schemeClr val="tx2"/>
                </a:solidFill>
                <a:effectLst/>
              </a:rPr>
              <a:t>枚岡</a:t>
            </a:r>
            <a:r>
              <a:rPr lang="ja-JP" altLang="en-US" sz="4000" b="0" dirty="0" smtClean="0">
                <a:solidFill>
                  <a:schemeClr val="tx2"/>
                </a:solidFill>
                <a:effectLst/>
              </a:rPr>
              <a:t>公園</a:t>
            </a:r>
            <a:endParaRPr lang="ja-JP" altLang="en-US" sz="4000" b="0" dirty="0">
              <a:solidFill>
                <a:schemeClr val="tx2"/>
              </a:solidFill>
              <a:effectLst/>
            </a:endParaRPr>
          </a:p>
        </p:txBody>
      </p:sp>
      <p:graphicFrame>
        <p:nvGraphicFramePr>
          <p:cNvPr id="28" name="グラフ 27"/>
          <p:cNvGraphicFramePr/>
          <p:nvPr>
            <p:extLst/>
          </p:nvPr>
        </p:nvGraphicFramePr>
        <p:xfrm>
          <a:off x="179512" y="3954926"/>
          <a:ext cx="4176112" cy="278644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9" name="グラフ 28"/>
          <p:cNvGraphicFramePr/>
          <p:nvPr>
            <p:extLst>
              <p:ext uri="{D42A27DB-BD31-4B8C-83A1-F6EECF244321}">
                <p14:modId xmlns:p14="http://schemas.microsoft.com/office/powerpoint/2010/main" val="1680343383"/>
              </p:ext>
            </p:extLst>
          </p:nvPr>
        </p:nvGraphicFramePr>
        <p:xfrm>
          <a:off x="4571999" y="3954926"/>
          <a:ext cx="4369427" cy="27864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789869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コンテンツ プレースホルダー 2"/>
          <p:cNvSpPr>
            <a:spLocks noGrp="1"/>
          </p:cNvSpPr>
          <p:nvPr>
            <p:ph idx="1"/>
          </p:nvPr>
        </p:nvSpPr>
        <p:spPr>
          <a:xfrm>
            <a:off x="26988" y="765175"/>
            <a:ext cx="3176587" cy="503238"/>
          </a:xfrm>
        </p:spPr>
        <p:txBody>
          <a:bodyPr/>
          <a:lstStyle/>
          <a:p>
            <a:pPr marL="0" indent="0">
              <a:buFontTx/>
              <a:buNone/>
            </a:pPr>
            <a:r>
              <a:rPr lang="ja-JP" altLang="en-US" sz="2000" b="1" dirty="0" smtClean="0"/>
              <a:t>■　公園の管理上の課題</a:t>
            </a:r>
          </a:p>
        </p:txBody>
      </p:sp>
      <p:sp>
        <p:nvSpPr>
          <p:cNvPr id="38" name="タイトル 1"/>
          <p:cNvSpPr>
            <a:spLocks noGrp="1"/>
          </p:cNvSpPr>
          <p:nvPr>
            <p:ph type="title"/>
          </p:nvPr>
        </p:nvSpPr>
        <p:spPr>
          <a:xfrm>
            <a:off x="0" y="1131416"/>
            <a:ext cx="9144000" cy="3473199"/>
          </a:xfrm>
        </p:spPr>
        <p:txBody>
          <a:bodyPr anchor="t">
            <a:noAutofit/>
          </a:bodyPr>
          <a:lstStyle/>
          <a:p>
            <a:pPr algn="l">
              <a:defRPr/>
            </a:pPr>
            <a:r>
              <a:rPr lang="ja-JP" altLang="en-US" sz="1600" dirty="0">
                <a:solidFill>
                  <a:schemeClr val="tx1"/>
                </a:solidFill>
                <a:latin typeface="+mn-ea"/>
              </a:rPr>
              <a:t>　　</a:t>
            </a:r>
            <a:r>
              <a:rPr lang="ja-JP" altLang="en-US" sz="1600" b="1" dirty="0">
                <a:solidFill>
                  <a:schemeClr val="tx1"/>
                </a:solidFill>
                <a:effectLst/>
                <a:latin typeface="+mn-ea"/>
              </a:rPr>
              <a:t>◆倒木対策</a:t>
            </a:r>
            <a:r>
              <a:rPr lang="en-US" altLang="ja-JP" sz="1600" b="1" dirty="0">
                <a:solidFill>
                  <a:schemeClr val="tx1"/>
                </a:solidFill>
                <a:effectLst/>
                <a:latin typeface="+mn-ea"/>
              </a:rPr>
              <a:t/>
            </a:r>
            <a:br>
              <a:rPr lang="en-US" altLang="ja-JP" sz="1600" b="1" dirty="0">
                <a:solidFill>
                  <a:schemeClr val="tx1"/>
                </a:solidFill>
                <a:effectLst/>
                <a:latin typeface="+mn-ea"/>
              </a:rPr>
            </a:br>
            <a:r>
              <a:rPr lang="ja-JP" altLang="en-US" sz="1600" dirty="0">
                <a:solidFill>
                  <a:schemeClr val="tx1"/>
                </a:solidFill>
                <a:effectLst/>
                <a:latin typeface="+mn-ea"/>
              </a:rPr>
              <a:t>　　　　○</a:t>
            </a:r>
            <a:r>
              <a:rPr lang="ja-JP" altLang="en-US" sz="1600" dirty="0">
                <a:solidFill>
                  <a:srgbClr val="006699"/>
                </a:solidFill>
                <a:effectLst/>
                <a:latin typeface="+mn-ea"/>
              </a:rPr>
              <a:t>台風等風水害の際に倒木が発生</a:t>
            </a:r>
            <a:r>
              <a:rPr lang="en-US" altLang="ja-JP" sz="1600" dirty="0">
                <a:solidFill>
                  <a:srgbClr val="006699"/>
                </a:solidFill>
                <a:effectLst/>
                <a:latin typeface="+mn-ea"/>
              </a:rPr>
              <a:t/>
            </a:r>
            <a:br>
              <a:rPr lang="en-US" altLang="ja-JP" sz="1600" dirty="0">
                <a:solidFill>
                  <a:srgbClr val="006699"/>
                </a:solidFill>
                <a:effectLst/>
                <a:latin typeface="+mn-ea"/>
              </a:rPr>
            </a:br>
            <a:r>
              <a:rPr lang="ja-JP" altLang="en-US" sz="1600" dirty="0">
                <a:solidFill>
                  <a:srgbClr val="006699"/>
                </a:solidFill>
                <a:effectLst/>
                <a:latin typeface="+mn-ea"/>
              </a:rPr>
              <a:t>　　　　　　近年では</a:t>
            </a:r>
            <a:r>
              <a:rPr lang="en-US" altLang="ja-JP" sz="1600" dirty="0">
                <a:solidFill>
                  <a:schemeClr val="tx1"/>
                </a:solidFill>
                <a:effectLst/>
                <a:latin typeface="+mn-ea"/>
              </a:rPr>
              <a:t>H30</a:t>
            </a:r>
            <a:r>
              <a:rPr lang="ja-JP" altLang="en-US" sz="1600" dirty="0">
                <a:solidFill>
                  <a:schemeClr val="tx1"/>
                </a:solidFill>
                <a:effectLst/>
                <a:latin typeface="+mn-ea"/>
              </a:rPr>
              <a:t>年度台風２１号では</a:t>
            </a:r>
            <a:r>
              <a:rPr lang="en-US" altLang="ja-JP" sz="1600" dirty="0">
                <a:solidFill>
                  <a:schemeClr val="tx1"/>
                </a:solidFill>
                <a:effectLst/>
                <a:latin typeface="+mn-ea"/>
              </a:rPr>
              <a:t>50</a:t>
            </a:r>
            <a:r>
              <a:rPr lang="ja-JP" altLang="en-US" sz="1600" dirty="0">
                <a:solidFill>
                  <a:schemeClr val="tx1"/>
                </a:solidFill>
                <a:effectLst/>
                <a:latin typeface="+mn-ea"/>
              </a:rPr>
              <a:t>本の倒木が発生</a:t>
            </a:r>
            <a:r>
              <a:rPr lang="en-US" altLang="ja-JP" sz="1600" dirty="0">
                <a:solidFill>
                  <a:schemeClr val="tx1"/>
                </a:solidFill>
                <a:effectLst/>
                <a:latin typeface="+mn-ea"/>
              </a:rPr>
              <a:t/>
            </a:r>
            <a:br>
              <a:rPr lang="en-US" altLang="ja-JP" sz="1600" dirty="0">
                <a:solidFill>
                  <a:schemeClr val="tx1"/>
                </a:solidFill>
                <a:effectLst/>
                <a:latin typeface="+mn-ea"/>
              </a:rPr>
            </a:br>
            <a:r>
              <a:rPr lang="ja-JP" altLang="en-US" sz="1600" dirty="0">
                <a:solidFill>
                  <a:schemeClr val="tx1"/>
                </a:solidFill>
                <a:effectLst/>
                <a:latin typeface="+mn-ea"/>
              </a:rPr>
              <a:t>　　　　⇒</a:t>
            </a:r>
            <a:r>
              <a:rPr lang="ja-JP" altLang="en-US" sz="1600" dirty="0">
                <a:solidFill>
                  <a:srgbClr val="006699"/>
                </a:solidFill>
                <a:effectLst/>
                <a:latin typeface="+mn-ea"/>
              </a:rPr>
              <a:t>特に、ハイキングコースである額田山コース・枚岡山コース</a:t>
            </a:r>
            <a:r>
              <a:rPr lang="en-US" altLang="ja-JP" sz="1600" dirty="0">
                <a:solidFill>
                  <a:srgbClr val="006699"/>
                </a:solidFill>
                <a:effectLst/>
                <a:latin typeface="+mn-ea"/>
              </a:rPr>
              <a:t/>
            </a:r>
            <a:br>
              <a:rPr lang="en-US" altLang="ja-JP" sz="1600" dirty="0">
                <a:solidFill>
                  <a:srgbClr val="006699"/>
                </a:solidFill>
                <a:effectLst/>
                <a:latin typeface="+mn-ea"/>
              </a:rPr>
            </a:br>
            <a:r>
              <a:rPr lang="ja-JP" altLang="en-US" sz="1600" dirty="0">
                <a:solidFill>
                  <a:srgbClr val="006699"/>
                </a:solidFill>
                <a:effectLst/>
                <a:latin typeface="+mn-ea"/>
              </a:rPr>
              <a:t>　　　　　　は、常に樹木の状況を確認し、枯木や枝折等を確認した</a:t>
            </a:r>
            <a:r>
              <a:rPr lang="en-US" altLang="ja-JP" sz="1600" dirty="0">
                <a:solidFill>
                  <a:srgbClr val="006699"/>
                </a:solidFill>
                <a:effectLst/>
                <a:latin typeface="+mn-ea"/>
              </a:rPr>
              <a:t/>
            </a:r>
            <a:br>
              <a:rPr lang="en-US" altLang="ja-JP" sz="1600" dirty="0">
                <a:solidFill>
                  <a:srgbClr val="006699"/>
                </a:solidFill>
                <a:effectLst/>
                <a:latin typeface="+mn-ea"/>
              </a:rPr>
            </a:br>
            <a:r>
              <a:rPr lang="ja-JP" altLang="en-US" sz="1600" dirty="0">
                <a:solidFill>
                  <a:srgbClr val="006699"/>
                </a:solidFill>
                <a:effectLst/>
                <a:latin typeface="+mn-ea"/>
              </a:rPr>
              <a:t>　　　　　　際は、迅速に処置を行う必要がある。</a:t>
            </a:r>
            <a:r>
              <a:rPr lang="en-US" altLang="ja-JP" sz="1600" dirty="0">
                <a:solidFill>
                  <a:srgbClr val="006699"/>
                </a:solidFill>
                <a:effectLst/>
                <a:latin typeface="+mn-ea"/>
              </a:rPr>
              <a:t/>
            </a:r>
            <a:br>
              <a:rPr lang="en-US" altLang="ja-JP" sz="1600" dirty="0">
                <a:solidFill>
                  <a:srgbClr val="006699"/>
                </a:solidFill>
                <a:effectLst/>
                <a:latin typeface="+mn-ea"/>
              </a:rPr>
            </a:br>
            <a:r>
              <a:rPr lang="en-US" altLang="ja-JP" sz="1600" dirty="0">
                <a:solidFill>
                  <a:srgbClr val="006699"/>
                </a:solidFill>
                <a:effectLst/>
                <a:latin typeface="+mn-ea"/>
              </a:rPr>
              <a:t/>
            </a:r>
            <a:br>
              <a:rPr lang="en-US" altLang="ja-JP" sz="1600" dirty="0">
                <a:solidFill>
                  <a:srgbClr val="006699"/>
                </a:solidFill>
                <a:effectLst/>
                <a:latin typeface="+mn-ea"/>
              </a:rPr>
            </a:br>
            <a:r>
              <a:rPr lang="ja-JP" altLang="en-US" sz="1600" dirty="0">
                <a:solidFill>
                  <a:srgbClr val="006699"/>
                </a:solidFill>
                <a:effectLst/>
                <a:latin typeface="+mn-ea"/>
              </a:rPr>
              <a:t>　　</a:t>
            </a:r>
            <a:r>
              <a:rPr lang="ja-JP" altLang="en-US" sz="1600" b="1" dirty="0">
                <a:solidFill>
                  <a:srgbClr val="006699"/>
                </a:solidFill>
                <a:effectLst/>
                <a:latin typeface="+mn-ea"/>
              </a:rPr>
              <a:t>◆落石対策</a:t>
            </a:r>
            <a:r>
              <a:rPr lang="en-US" altLang="ja-JP" sz="1600" b="1" dirty="0">
                <a:solidFill>
                  <a:srgbClr val="006699"/>
                </a:solidFill>
                <a:effectLst/>
                <a:latin typeface="+mn-ea"/>
              </a:rPr>
              <a:t/>
            </a:r>
            <a:br>
              <a:rPr lang="en-US" altLang="ja-JP" sz="1600" b="1" dirty="0">
                <a:solidFill>
                  <a:srgbClr val="006699"/>
                </a:solidFill>
                <a:effectLst/>
                <a:latin typeface="+mn-ea"/>
              </a:rPr>
            </a:br>
            <a:r>
              <a:rPr lang="ja-JP" altLang="en-US" sz="1600" dirty="0">
                <a:solidFill>
                  <a:srgbClr val="006699"/>
                </a:solidFill>
                <a:effectLst/>
                <a:latin typeface="+mn-ea"/>
              </a:rPr>
              <a:t>　　　　○台風等風水害の際に落石が発生</a:t>
            </a:r>
            <a:r>
              <a:rPr lang="en-US" altLang="ja-JP" sz="1600" dirty="0">
                <a:solidFill>
                  <a:srgbClr val="006699"/>
                </a:solidFill>
                <a:effectLst/>
                <a:latin typeface="+mn-ea"/>
              </a:rPr>
              <a:t/>
            </a:r>
            <a:br>
              <a:rPr lang="en-US" altLang="ja-JP" sz="1600" dirty="0">
                <a:solidFill>
                  <a:srgbClr val="006699"/>
                </a:solidFill>
                <a:effectLst/>
                <a:latin typeface="+mn-ea"/>
              </a:rPr>
            </a:br>
            <a:r>
              <a:rPr lang="ja-JP" altLang="en-US" sz="1600" dirty="0">
                <a:solidFill>
                  <a:srgbClr val="006699"/>
                </a:solidFill>
                <a:effectLst/>
                <a:latin typeface="+mn-ea"/>
              </a:rPr>
              <a:t>　　　　　⇒倒木対策と同様に、常に落石の有無を確認し、適切な</a:t>
            </a:r>
            <a:r>
              <a:rPr lang="en-US" altLang="ja-JP" sz="1600" dirty="0">
                <a:solidFill>
                  <a:srgbClr val="006699"/>
                </a:solidFill>
                <a:effectLst/>
                <a:latin typeface="+mn-ea"/>
              </a:rPr>
              <a:t/>
            </a:r>
            <a:br>
              <a:rPr lang="en-US" altLang="ja-JP" sz="1600" dirty="0">
                <a:solidFill>
                  <a:srgbClr val="006699"/>
                </a:solidFill>
                <a:effectLst/>
                <a:latin typeface="+mn-ea"/>
              </a:rPr>
            </a:br>
            <a:r>
              <a:rPr lang="ja-JP" altLang="en-US" sz="1600" dirty="0">
                <a:solidFill>
                  <a:srgbClr val="006699"/>
                </a:solidFill>
                <a:effectLst/>
                <a:latin typeface="+mn-ea"/>
              </a:rPr>
              <a:t>　　　　　　処置を行う</a:t>
            </a:r>
            <a:r>
              <a:rPr lang="en-US" altLang="ja-JP" sz="1600" dirty="0">
                <a:solidFill>
                  <a:srgbClr val="000080"/>
                </a:solidFill>
                <a:effectLst/>
                <a:latin typeface="+mn-ea"/>
              </a:rPr>
              <a:t/>
            </a:r>
            <a:br>
              <a:rPr lang="en-US" altLang="ja-JP" sz="1600" dirty="0">
                <a:solidFill>
                  <a:srgbClr val="000080"/>
                </a:solidFill>
                <a:effectLst/>
                <a:latin typeface="+mn-ea"/>
              </a:rPr>
            </a:br>
            <a:r>
              <a:rPr lang="en-US" altLang="ja-JP" sz="1600" b="1" dirty="0">
                <a:solidFill>
                  <a:srgbClr val="000080"/>
                </a:solidFill>
                <a:effectLst/>
                <a:latin typeface="+mn-ea"/>
              </a:rPr>
              <a:t/>
            </a:r>
            <a:br>
              <a:rPr lang="en-US" altLang="ja-JP" sz="1600" b="1" dirty="0">
                <a:solidFill>
                  <a:srgbClr val="000080"/>
                </a:solidFill>
                <a:effectLst/>
                <a:latin typeface="+mn-ea"/>
              </a:rPr>
            </a:br>
            <a:r>
              <a:rPr lang="en-US" altLang="ja-JP" sz="1600" dirty="0">
                <a:solidFill>
                  <a:srgbClr val="000080"/>
                </a:solidFill>
                <a:effectLst/>
              </a:rPr>
              <a:t/>
            </a:r>
            <a:br>
              <a:rPr lang="en-US" altLang="ja-JP" sz="1600" dirty="0">
                <a:solidFill>
                  <a:srgbClr val="000080"/>
                </a:solidFill>
                <a:effectLst/>
              </a:rPr>
            </a:br>
            <a:r>
              <a:rPr lang="en-US" altLang="ja-JP" sz="1600" b="1" dirty="0" smtClean="0">
                <a:solidFill>
                  <a:srgbClr val="000080"/>
                </a:solidFill>
                <a:effectLst/>
              </a:rPr>
              <a:t/>
            </a:r>
            <a:br>
              <a:rPr lang="en-US" altLang="ja-JP" sz="1600" b="1" dirty="0" smtClean="0">
                <a:solidFill>
                  <a:srgbClr val="000080"/>
                </a:solidFill>
                <a:effectLst/>
              </a:rPr>
            </a:br>
            <a:r>
              <a:rPr lang="en-US" altLang="ja-JP" sz="1600" b="1" dirty="0">
                <a:solidFill>
                  <a:schemeClr val="tx1"/>
                </a:solidFill>
                <a:effectLst/>
              </a:rPr>
              <a:t/>
            </a:r>
            <a:br>
              <a:rPr lang="en-US" altLang="ja-JP" sz="1600" b="1" dirty="0">
                <a:solidFill>
                  <a:schemeClr val="tx1"/>
                </a:solidFill>
                <a:effectLst/>
              </a:rPr>
            </a:br>
            <a:endParaRPr lang="ja-JP" altLang="en-US" sz="1600" dirty="0">
              <a:solidFill>
                <a:schemeClr val="tx1"/>
              </a:solidFill>
              <a:effectLst/>
            </a:endParaRPr>
          </a:p>
        </p:txBody>
      </p:sp>
      <p:sp>
        <p:nvSpPr>
          <p:cNvPr id="39" name="タイトル 1"/>
          <p:cNvSpPr txBox="1">
            <a:spLocks/>
          </p:cNvSpPr>
          <p:nvPr/>
        </p:nvSpPr>
        <p:spPr>
          <a:xfrm>
            <a:off x="-24005" y="326"/>
            <a:ext cx="9168005" cy="764378"/>
          </a:xfrm>
          <a:prstGeom prst="rect">
            <a:avLst/>
          </a:prstGeom>
          <a:solidFill>
            <a:schemeClr val="accent2">
              <a:lumMod val="75000"/>
            </a:schemeClr>
          </a:solidFill>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kumimoji="1"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indent="0" algn="l">
              <a:buNone/>
            </a:pPr>
            <a:r>
              <a:rPr lang="ja-JP" altLang="en-US" sz="4000" b="0" dirty="0">
                <a:solidFill>
                  <a:schemeClr val="tx2"/>
                </a:solidFill>
                <a:effectLst/>
              </a:rPr>
              <a:t>枚岡</a:t>
            </a:r>
            <a:r>
              <a:rPr lang="ja-JP" altLang="en-US" sz="4000" b="0" dirty="0" smtClean="0">
                <a:solidFill>
                  <a:schemeClr val="tx2"/>
                </a:solidFill>
                <a:effectLst/>
              </a:rPr>
              <a:t>公園</a:t>
            </a:r>
            <a:endParaRPr lang="ja-JP" altLang="en-US" sz="4000" b="0" dirty="0">
              <a:solidFill>
                <a:schemeClr val="tx2"/>
              </a:solidFill>
              <a:effectLst/>
            </a:endParaRPr>
          </a:p>
        </p:txBody>
      </p:sp>
      <p:sp>
        <p:nvSpPr>
          <p:cNvPr id="40" name="コンテンツ プレースホルダー 2"/>
          <p:cNvSpPr txBox="1">
            <a:spLocks/>
          </p:cNvSpPr>
          <p:nvPr/>
        </p:nvSpPr>
        <p:spPr bwMode="auto">
          <a:xfrm>
            <a:off x="26988" y="3709892"/>
            <a:ext cx="4761036"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Tx/>
              <a:buNone/>
            </a:pPr>
            <a:r>
              <a:rPr lang="ja-JP" altLang="en-US" sz="2000" b="1" kern="0" dirty="0" smtClean="0"/>
              <a:t>■　公園満足度調査結果</a:t>
            </a:r>
            <a:r>
              <a:rPr lang="ja-JP" altLang="en-US" sz="1600" b="1" kern="0" dirty="0" smtClean="0"/>
              <a:t>（令和</a:t>
            </a:r>
            <a:r>
              <a:rPr lang="ja-JP" altLang="en-US" sz="1600" b="1" kern="0" dirty="0"/>
              <a:t>２</a:t>
            </a:r>
            <a:r>
              <a:rPr lang="ja-JP" altLang="en-US" sz="1600" b="1" kern="0" dirty="0" smtClean="0"/>
              <a:t>年度実施）</a:t>
            </a:r>
            <a:endParaRPr lang="ja-JP" altLang="en-US" sz="2000" b="1" kern="0" dirty="0" smtClean="0"/>
          </a:p>
        </p:txBody>
      </p:sp>
      <p:pic>
        <p:nvPicPr>
          <p:cNvPr id="41" name="図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2710" y="346919"/>
            <a:ext cx="2705152" cy="1522229"/>
          </a:xfrm>
          <a:prstGeom prst="rect">
            <a:avLst/>
          </a:prstGeom>
          <a:ln>
            <a:solidFill>
              <a:schemeClr val="bg1"/>
            </a:solidFill>
          </a:ln>
        </p:spPr>
      </p:pic>
      <p:pic>
        <p:nvPicPr>
          <p:cNvPr id="42" name="図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2710" y="1924677"/>
            <a:ext cx="2705152" cy="2028864"/>
          </a:xfrm>
          <a:prstGeom prst="rect">
            <a:avLst/>
          </a:prstGeom>
        </p:spPr>
      </p:pic>
      <p:graphicFrame>
        <p:nvGraphicFramePr>
          <p:cNvPr id="43" name="グラフ 42"/>
          <p:cNvGraphicFramePr>
            <a:graphicFrameLocks/>
          </p:cNvGraphicFramePr>
          <p:nvPr>
            <p:extLst>
              <p:ext uri="{D42A27DB-BD31-4B8C-83A1-F6EECF244321}">
                <p14:modId xmlns:p14="http://schemas.microsoft.com/office/powerpoint/2010/main" val="1523621091"/>
              </p:ext>
            </p:extLst>
          </p:nvPr>
        </p:nvGraphicFramePr>
        <p:xfrm>
          <a:off x="4511405" y="4213130"/>
          <a:ext cx="4551681" cy="266534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グラフ 44"/>
          <p:cNvGraphicFramePr>
            <a:graphicFrameLocks/>
          </p:cNvGraphicFramePr>
          <p:nvPr>
            <p:extLst>
              <p:ext uri="{D42A27DB-BD31-4B8C-83A1-F6EECF244321}">
                <p14:modId xmlns:p14="http://schemas.microsoft.com/office/powerpoint/2010/main" val="3138602644"/>
              </p:ext>
            </p:extLst>
          </p:nvPr>
        </p:nvGraphicFramePr>
        <p:xfrm>
          <a:off x="-221606" y="3919869"/>
          <a:ext cx="5375082" cy="3239307"/>
        </p:xfrm>
        <a:graphic>
          <a:graphicData uri="http://schemas.openxmlformats.org/drawingml/2006/chart">
            <c:chart xmlns:c="http://schemas.openxmlformats.org/drawingml/2006/chart" xmlns:r="http://schemas.openxmlformats.org/officeDocument/2006/relationships" r:id="rId6"/>
          </a:graphicData>
        </a:graphic>
      </p:graphicFrame>
      <p:sp>
        <p:nvSpPr>
          <p:cNvPr id="2" name="テキスト ボックス 1"/>
          <p:cNvSpPr txBox="1"/>
          <p:nvPr/>
        </p:nvSpPr>
        <p:spPr>
          <a:xfrm>
            <a:off x="4839932" y="3965352"/>
            <a:ext cx="1539204" cy="276999"/>
          </a:xfrm>
          <a:prstGeom prst="rect">
            <a:avLst/>
          </a:prstGeom>
          <a:noFill/>
        </p:spPr>
        <p:txBody>
          <a:bodyPr wrap="none" rtlCol="0">
            <a:spAutoFit/>
          </a:bodyPr>
          <a:lstStyle/>
          <a:p>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新たにほしい施設は</a:t>
            </a:r>
            <a:r>
              <a:rPr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3415264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p:cNvPicPr>
            <a:picLocks noChangeAspect="1"/>
          </p:cNvPicPr>
          <p:nvPr/>
        </p:nvPicPr>
        <p:blipFill rotWithShape="1">
          <a:blip r:embed="rId3" cstate="email">
            <a:grayscl/>
            <a:extLst>
              <a:ext uri="{28A0092B-C50C-407E-A947-70E740481C1C}">
                <a14:useLocalDpi xmlns:a14="http://schemas.microsoft.com/office/drawing/2010/main"/>
              </a:ext>
            </a:extLst>
          </a:blip>
          <a:srcRect/>
          <a:stretch/>
        </p:blipFill>
        <p:spPr>
          <a:xfrm>
            <a:off x="899592" y="809211"/>
            <a:ext cx="6984775" cy="6057044"/>
          </a:xfrm>
          <a:prstGeom prst="rect">
            <a:avLst/>
          </a:prstGeom>
        </p:spPr>
      </p:pic>
      <p:sp>
        <p:nvSpPr>
          <p:cNvPr id="27650" name="Rectangle 2"/>
          <p:cNvSpPr>
            <a:spLocks noGrp="1" noChangeArrowheads="1"/>
          </p:cNvSpPr>
          <p:nvPr>
            <p:ph type="title" idx="4294967295"/>
          </p:nvPr>
        </p:nvSpPr>
        <p:spPr>
          <a:xfrm>
            <a:off x="-1" y="103188"/>
            <a:ext cx="9144001" cy="1314450"/>
          </a:xfrm>
          <a:noFill/>
        </p:spPr>
        <p:txBody>
          <a:bodyPr anchor="t"/>
          <a:lstStyle/>
          <a:p>
            <a:pPr eaLnBrk="1" hangingPunct="1"/>
            <a:r>
              <a:rPr lang="ja-JP" altLang="en-US" dirty="0" smtClean="0">
                <a:effectLst/>
              </a:rPr>
              <a:t>富田林土木事務所管内の府営公園</a:t>
            </a:r>
          </a:p>
        </p:txBody>
      </p:sp>
      <p:sp>
        <p:nvSpPr>
          <p:cNvPr id="2" name="テキスト ボックス 1"/>
          <p:cNvSpPr txBox="1"/>
          <p:nvPr/>
        </p:nvSpPr>
        <p:spPr>
          <a:xfrm>
            <a:off x="6640833" y="4365104"/>
            <a:ext cx="1243534" cy="276999"/>
          </a:xfrm>
          <a:prstGeom prst="rect">
            <a:avLst/>
          </a:prstGeom>
          <a:solidFill>
            <a:schemeClr val="bg1"/>
          </a:solidFill>
          <a:ln>
            <a:solidFill>
              <a:schemeClr val="tx1"/>
            </a:solidFill>
          </a:ln>
        </p:spPr>
        <p:txBody>
          <a:bodyPr wrap="square" rtlCol="0">
            <a:spAutoFit/>
          </a:bodyPr>
          <a:lstStyle/>
          <a:p>
            <a:r>
              <a:rPr kumimoji="1" lang="ja-JP" altLang="en-US" sz="1200" dirty="0" smtClean="0">
                <a:solidFill>
                  <a:srgbClr val="00B050"/>
                </a:solidFill>
              </a:rPr>
              <a:t>石川河川公園</a:t>
            </a:r>
            <a:endParaRPr kumimoji="1" lang="ja-JP" altLang="en-US" sz="1200" dirty="0">
              <a:solidFill>
                <a:srgbClr val="00B050"/>
              </a:solidFill>
            </a:endParaRPr>
          </a:p>
        </p:txBody>
      </p:sp>
      <p:sp>
        <p:nvSpPr>
          <p:cNvPr id="6" name="テキスト ボックス 5"/>
          <p:cNvSpPr txBox="1"/>
          <p:nvPr/>
        </p:nvSpPr>
        <p:spPr>
          <a:xfrm>
            <a:off x="6640833" y="4755756"/>
            <a:ext cx="1422184" cy="461665"/>
          </a:xfrm>
          <a:prstGeom prst="rect">
            <a:avLst/>
          </a:prstGeom>
          <a:solidFill>
            <a:schemeClr val="bg1"/>
          </a:solidFill>
          <a:ln>
            <a:solidFill>
              <a:schemeClr val="tx1"/>
            </a:solidFill>
          </a:ln>
        </p:spPr>
        <p:txBody>
          <a:bodyPr wrap="none" rtlCol="0">
            <a:spAutoFit/>
          </a:bodyPr>
          <a:lstStyle/>
          <a:p>
            <a:r>
              <a:rPr kumimoji="1" lang="ja-JP" altLang="en-US" sz="2400" b="1" dirty="0" smtClean="0">
                <a:solidFill>
                  <a:srgbClr val="00B050"/>
                </a:solidFill>
              </a:rPr>
              <a:t>錦織公園</a:t>
            </a:r>
            <a:endParaRPr kumimoji="1" lang="ja-JP" altLang="en-US" sz="2400" b="1" dirty="0">
              <a:solidFill>
                <a:srgbClr val="00B050"/>
              </a:solidFill>
            </a:endParaRPr>
          </a:p>
        </p:txBody>
      </p:sp>
      <p:sp>
        <p:nvSpPr>
          <p:cNvPr id="3" name="楕円 2"/>
          <p:cNvSpPr/>
          <p:nvPr/>
        </p:nvSpPr>
        <p:spPr>
          <a:xfrm>
            <a:off x="5940152" y="4606528"/>
            <a:ext cx="164730" cy="1647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p:cNvSpPr/>
          <p:nvPr/>
        </p:nvSpPr>
        <p:spPr>
          <a:xfrm>
            <a:off x="5677520" y="4941168"/>
            <a:ext cx="164730" cy="16473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コネクタ 4"/>
          <p:cNvCxnSpPr>
            <a:stCxn id="3" idx="7"/>
            <a:endCxn id="2" idx="1"/>
          </p:cNvCxnSpPr>
          <p:nvPr/>
        </p:nvCxnSpPr>
        <p:spPr>
          <a:xfrm flipV="1">
            <a:off x="6080758" y="4503604"/>
            <a:ext cx="560075" cy="1270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a:stCxn id="8" idx="6"/>
            <a:endCxn id="6" idx="1"/>
          </p:cNvCxnSpPr>
          <p:nvPr/>
        </p:nvCxnSpPr>
        <p:spPr>
          <a:xfrm flipV="1">
            <a:off x="5842250" y="4986589"/>
            <a:ext cx="798583" cy="369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楕円 9"/>
          <p:cNvSpPr/>
          <p:nvPr/>
        </p:nvSpPr>
        <p:spPr>
          <a:xfrm>
            <a:off x="5772585" y="5258551"/>
            <a:ext cx="164730" cy="16473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6640833" y="5258551"/>
            <a:ext cx="1422184" cy="461665"/>
          </a:xfrm>
          <a:prstGeom prst="rect">
            <a:avLst/>
          </a:prstGeom>
          <a:solidFill>
            <a:schemeClr val="bg1"/>
          </a:solidFill>
          <a:ln>
            <a:solidFill>
              <a:schemeClr val="tx1"/>
            </a:solidFill>
          </a:ln>
        </p:spPr>
        <p:txBody>
          <a:bodyPr wrap="none" rtlCol="0">
            <a:spAutoFit/>
          </a:bodyPr>
          <a:lstStyle/>
          <a:p>
            <a:r>
              <a:rPr kumimoji="1" lang="ja-JP" altLang="en-US" sz="2400" b="1" dirty="0" smtClean="0">
                <a:solidFill>
                  <a:srgbClr val="00B050"/>
                </a:solidFill>
              </a:rPr>
              <a:t>長野公園</a:t>
            </a:r>
            <a:endParaRPr kumimoji="1" lang="ja-JP" altLang="en-US" sz="2400" b="1" dirty="0">
              <a:solidFill>
                <a:srgbClr val="00B050"/>
              </a:solidFill>
            </a:endParaRPr>
          </a:p>
        </p:txBody>
      </p:sp>
      <p:cxnSp>
        <p:nvCxnSpPr>
          <p:cNvPr id="16" name="直線コネクタ 15"/>
          <p:cNvCxnSpPr>
            <a:stCxn id="10" idx="6"/>
            <a:endCxn id="11" idx="1"/>
          </p:cNvCxnSpPr>
          <p:nvPr/>
        </p:nvCxnSpPr>
        <p:spPr>
          <a:xfrm>
            <a:off x="5937315" y="5340916"/>
            <a:ext cx="703518" cy="1484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47036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図 42"/>
          <p:cNvPicPr/>
          <p:nvPr/>
        </p:nvPicPr>
        <p:blipFill rotWithShape="1">
          <a:blip r:embed="rId2" cstate="email">
            <a:extLst>
              <a:ext uri="{28A0092B-C50C-407E-A947-70E740481C1C}">
                <a14:useLocalDpi xmlns:a14="http://schemas.microsoft.com/office/drawing/2010/main"/>
              </a:ext>
            </a:extLst>
          </a:blip>
          <a:srcRect/>
          <a:stretch/>
        </p:blipFill>
        <p:spPr bwMode="auto">
          <a:xfrm>
            <a:off x="4944824" y="1044025"/>
            <a:ext cx="4077393" cy="5773189"/>
          </a:xfrm>
          <a:prstGeom prst="rect">
            <a:avLst/>
          </a:prstGeom>
          <a:noFill/>
          <a:ln>
            <a:noFill/>
          </a:ln>
          <a:extLst>
            <a:ext uri="{53640926-AAD7-44D8-BBD7-CCE9431645EC}">
              <a14:shadowObscured xmlns:a14="http://schemas.microsoft.com/office/drawing/2010/main"/>
            </a:ext>
          </a:extLst>
        </p:spPr>
      </p:pic>
      <p:sp>
        <p:nvSpPr>
          <p:cNvPr id="2" name="タイトル 1"/>
          <p:cNvSpPr>
            <a:spLocks noGrp="1"/>
          </p:cNvSpPr>
          <p:nvPr>
            <p:ph type="title"/>
          </p:nvPr>
        </p:nvSpPr>
        <p:spPr>
          <a:xfrm>
            <a:off x="-24005" y="0"/>
            <a:ext cx="9168005" cy="764704"/>
          </a:xfrm>
          <a:solidFill>
            <a:schemeClr val="accent2">
              <a:lumMod val="75000"/>
            </a:schemeClr>
          </a:solidFill>
        </p:spPr>
        <p:txBody>
          <a:bodyPr/>
          <a:lstStyle/>
          <a:p>
            <a:pPr marL="0" indent="0" algn="l">
              <a:buNone/>
            </a:pPr>
            <a:r>
              <a:rPr lang="ja-JP" altLang="en-US" sz="4000" dirty="0" smtClean="0"/>
              <a:t>錦織公園</a:t>
            </a:r>
            <a:endParaRPr kumimoji="1" lang="ja-JP" altLang="en-US" sz="4000" dirty="0"/>
          </a:p>
        </p:txBody>
      </p:sp>
      <p:sp>
        <p:nvSpPr>
          <p:cNvPr id="3" name="コンテンツ プレースホルダー 2"/>
          <p:cNvSpPr>
            <a:spLocks noGrp="1"/>
          </p:cNvSpPr>
          <p:nvPr>
            <p:ph sz="quarter" idx="13"/>
          </p:nvPr>
        </p:nvSpPr>
        <p:spPr>
          <a:xfrm>
            <a:off x="0" y="764704"/>
            <a:ext cx="4788024" cy="6093296"/>
          </a:xfrm>
        </p:spPr>
        <p:txBody>
          <a:bodyPr>
            <a:noAutofit/>
          </a:bodyPr>
          <a:lstStyle/>
          <a:p>
            <a:pPr marL="45720" indent="0">
              <a:buNone/>
            </a:pPr>
            <a:r>
              <a:rPr lang="ja-JP" altLang="en-US" sz="1800" b="1" dirty="0" smtClean="0">
                <a:latin typeface="+mn-ea"/>
              </a:rPr>
              <a:t>■概要</a:t>
            </a:r>
            <a:endParaRPr lang="en-US" altLang="ja-JP" sz="1800" b="1" dirty="0" smtClean="0">
              <a:latin typeface="+mn-ea"/>
            </a:endParaRPr>
          </a:p>
          <a:p>
            <a:pPr marL="45720" indent="0">
              <a:buNone/>
            </a:pPr>
            <a:r>
              <a:rPr lang="ja-JP" altLang="en-US" sz="1400" dirty="0" smtClean="0">
                <a:latin typeface="+mn-ea"/>
              </a:rPr>
              <a:t>　富田林市</a:t>
            </a:r>
            <a:r>
              <a:rPr lang="ja-JP" altLang="en-US" sz="1400" dirty="0">
                <a:latin typeface="+mn-ea"/>
              </a:rPr>
              <a:t>に位置する錦織公園は、「なつかしの里山風景を再現し維持する」という計画ビジョンをもとに、計画面積</a:t>
            </a:r>
            <a:r>
              <a:rPr lang="en-US" altLang="ja-JP" sz="1400" dirty="0">
                <a:latin typeface="+mn-ea"/>
              </a:rPr>
              <a:t>72.7ha</a:t>
            </a:r>
            <a:r>
              <a:rPr lang="ja-JP" altLang="en-US" sz="1400" dirty="0">
                <a:latin typeface="+mn-ea"/>
              </a:rPr>
              <a:t>の広さを持つ南河内地域を代表する公園として位置付けられた広域公園である。羽曳野丘陵の面影を残している起伏に富んだ地形、コナラ、アカマツを主体とした樹林地、大小の溜池等の自然地形を積極的に保全し活用を図り、豊かな緑の中で自然とのふれあい</a:t>
            </a:r>
            <a:r>
              <a:rPr lang="ja-JP" altLang="en-US" sz="1400" dirty="0" smtClean="0">
                <a:latin typeface="+mn-ea"/>
              </a:rPr>
              <a:t>の場と</a:t>
            </a:r>
            <a:r>
              <a:rPr lang="ja-JP" altLang="en-US" sz="1400" dirty="0">
                <a:latin typeface="+mn-ea"/>
              </a:rPr>
              <a:t>して昭和</a:t>
            </a:r>
            <a:r>
              <a:rPr lang="en-US" altLang="ja-JP" sz="1400" dirty="0">
                <a:latin typeface="+mn-ea"/>
              </a:rPr>
              <a:t>62</a:t>
            </a:r>
            <a:r>
              <a:rPr lang="ja-JP" altLang="en-US" sz="1400" dirty="0">
                <a:latin typeface="+mn-ea"/>
              </a:rPr>
              <a:t>年４月に一部開園をした</a:t>
            </a:r>
            <a:r>
              <a:rPr lang="ja-JP" altLang="en-US" sz="1400" dirty="0" smtClean="0">
                <a:latin typeface="+mn-ea"/>
              </a:rPr>
              <a:t>。都市</a:t>
            </a:r>
            <a:r>
              <a:rPr lang="ja-JP" altLang="en-US" sz="1400" dirty="0">
                <a:latin typeface="+mn-ea"/>
              </a:rPr>
              <a:t>のスプロール化を想定し、計画的に郊外に配置した結果、現在は周辺を国道</a:t>
            </a:r>
            <a:r>
              <a:rPr lang="en-US" altLang="ja-JP" sz="1400" dirty="0">
                <a:latin typeface="+mn-ea"/>
              </a:rPr>
              <a:t>170</a:t>
            </a:r>
            <a:r>
              <a:rPr lang="ja-JP" altLang="en-US" sz="1400" dirty="0">
                <a:latin typeface="+mn-ea"/>
              </a:rPr>
              <a:t>号と住宅地に囲まれた貴重なみどりとなっている。</a:t>
            </a:r>
          </a:p>
          <a:p>
            <a:pPr marL="45720" indent="0">
              <a:buNone/>
            </a:pPr>
            <a:r>
              <a:rPr lang="ja-JP" altLang="en-US" sz="1800" b="1" dirty="0" smtClean="0">
                <a:latin typeface="+mn-ea"/>
              </a:rPr>
              <a:t>■開設面積：</a:t>
            </a:r>
            <a:r>
              <a:rPr lang="en-US" altLang="ja-JP" sz="1800" dirty="0" smtClean="0">
                <a:latin typeface="+mn-ea"/>
              </a:rPr>
              <a:t>65.7 ha</a:t>
            </a:r>
          </a:p>
          <a:p>
            <a:pPr marL="45720" indent="0">
              <a:buNone/>
            </a:pPr>
            <a:r>
              <a:rPr lang="ja-JP" altLang="en-US" sz="1800" b="1" dirty="0" smtClean="0">
                <a:latin typeface="+mn-ea"/>
              </a:rPr>
              <a:t>■開設</a:t>
            </a:r>
            <a:r>
              <a:rPr lang="ja-JP" altLang="en-US" sz="1800" b="1" dirty="0">
                <a:latin typeface="+mn-ea"/>
              </a:rPr>
              <a:t>年月</a:t>
            </a:r>
            <a:r>
              <a:rPr lang="ja-JP" altLang="en-US" sz="1800" b="1" dirty="0" smtClean="0">
                <a:latin typeface="+mn-ea"/>
              </a:rPr>
              <a:t>：</a:t>
            </a:r>
            <a:r>
              <a:rPr lang="ja-JP" altLang="en-US" sz="1800" dirty="0" smtClean="0">
                <a:latin typeface="+mn-ea"/>
              </a:rPr>
              <a:t>昭和</a:t>
            </a:r>
            <a:r>
              <a:rPr lang="en-US" altLang="ja-JP" sz="1800" dirty="0" smtClean="0">
                <a:latin typeface="+mn-ea"/>
              </a:rPr>
              <a:t>62</a:t>
            </a:r>
            <a:r>
              <a:rPr lang="ja-JP" altLang="en-US" sz="1800" dirty="0" smtClean="0">
                <a:latin typeface="+mn-ea"/>
              </a:rPr>
              <a:t>年４月</a:t>
            </a:r>
            <a:endParaRPr lang="en-US" altLang="ja-JP" sz="1800" dirty="0" smtClean="0">
              <a:latin typeface="+mn-ea"/>
            </a:endParaRPr>
          </a:p>
          <a:p>
            <a:pPr marL="45720" indent="0">
              <a:buNone/>
            </a:pPr>
            <a:r>
              <a:rPr lang="ja-JP" altLang="en-US" sz="1800" b="1" dirty="0" smtClean="0">
                <a:latin typeface="+mn-ea"/>
              </a:rPr>
              <a:t>■立地特性</a:t>
            </a:r>
            <a:endParaRPr lang="en-US" altLang="ja-JP" sz="1800" b="1" dirty="0" smtClean="0">
              <a:latin typeface="+mn-ea"/>
            </a:endParaRPr>
          </a:p>
          <a:p>
            <a:pPr>
              <a:buNone/>
            </a:pPr>
            <a:r>
              <a:rPr lang="ja-JP" altLang="en-US" sz="1400" dirty="0" smtClean="0">
                <a:latin typeface="+mn-ea"/>
              </a:rPr>
              <a:t> </a:t>
            </a:r>
            <a:endParaRPr lang="en-US" altLang="ja-JP" sz="1400" dirty="0">
              <a:latin typeface="+mn-ea"/>
            </a:endParaRPr>
          </a:p>
        </p:txBody>
      </p:sp>
      <p:sp>
        <p:nvSpPr>
          <p:cNvPr id="42" name="コンテンツ プレースホルダー 2"/>
          <p:cNvSpPr txBox="1">
            <a:spLocks/>
          </p:cNvSpPr>
          <p:nvPr/>
        </p:nvSpPr>
        <p:spPr bwMode="auto">
          <a:xfrm>
            <a:off x="4746491" y="764939"/>
            <a:ext cx="1793835" cy="35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45720" indent="0">
              <a:buFontTx/>
              <a:buNone/>
            </a:pPr>
            <a:r>
              <a:rPr lang="ja-JP" altLang="en-US" sz="1800" b="1" kern="0" dirty="0" smtClean="0"/>
              <a:t>■主要施設</a:t>
            </a:r>
            <a:endParaRPr lang="en-US" altLang="ja-JP" sz="1800" b="1" kern="0" dirty="0" smtClean="0"/>
          </a:p>
        </p:txBody>
      </p:sp>
      <p:pic>
        <p:nvPicPr>
          <p:cNvPr id="11" name="図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2816" y="4283350"/>
            <a:ext cx="4291651" cy="2536766"/>
          </a:xfrm>
          <a:prstGeom prst="rect">
            <a:avLst/>
          </a:prstGeom>
        </p:spPr>
      </p:pic>
      <p:sp>
        <p:nvSpPr>
          <p:cNvPr id="45" name="テキスト ボックス 44"/>
          <p:cNvSpPr txBox="1"/>
          <p:nvPr/>
        </p:nvSpPr>
        <p:spPr>
          <a:xfrm>
            <a:off x="6181897" y="3140774"/>
            <a:ext cx="1973669" cy="307777"/>
          </a:xfrm>
          <a:prstGeom prst="rect">
            <a:avLst/>
          </a:prstGeom>
          <a:noFill/>
          <a:ln w="15875">
            <a:noFill/>
          </a:ln>
        </p:spPr>
        <p:txBody>
          <a:bodyPr wrap="square" rtlCol="0">
            <a:spAutoFit/>
          </a:bodyPr>
          <a:lstStyle/>
          <a:p>
            <a:pPr algn="ctr"/>
            <a:r>
              <a:rPr lang="ja-JP" altLang="en-US" sz="1400" dirty="0" smtClean="0">
                <a:effectLst>
                  <a:glow rad="63500">
                    <a:schemeClr val="bg1"/>
                  </a:glow>
                </a:effectLst>
              </a:rPr>
              <a:t>河内の里</a:t>
            </a:r>
            <a:endParaRPr lang="ja-JP" altLang="en-US" sz="1400" dirty="0">
              <a:effectLst>
                <a:glow rad="63500">
                  <a:schemeClr val="bg1"/>
                </a:glow>
              </a:effectLst>
            </a:endParaRPr>
          </a:p>
        </p:txBody>
      </p:sp>
      <p:sp>
        <p:nvSpPr>
          <p:cNvPr id="46" name="楕円 45"/>
          <p:cNvSpPr/>
          <p:nvPr/>
        </p:nvSpPr>
        <p:spPr>
          <a:xfrm>
            <a:off x="7094136" y="5589240"/>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楕円 46"/>
          <p:cNvSpPr/>
          <p:nvPr/>
        </p:nvSpPr>
        <p:spPr>
          <a:xfrm>
            <a:off x="5623438" y="3763013"/>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楕円 47"/>
          <p:cNvSpPr/>
          <p:nvPr/>
        </p:nvSpPr>
        <p:spPr>
          <a:xfrm>
            <a:off x="7503941" y="4832870"/>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楕円 48"/>
          <p:cNvSpPr/>
          <p:nvPr/>
        </p:nvSpPr>
        <p:spPr>
          <a:xfrm>
            <a:off x="7028726" y="4145166"/>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楕円 49"/>
          <p:cNvSpPr/>
          <p:nvPr/>
        </p:nvSpPr>
        <p:spPr>
          <a:xfrm>
            <a:off x="6574943" y="3211407"/>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p:cNvSpPr txBox="1"/>
          <p:nvPr/>
        </p:nvSpPr>
        <p:spPr>
          <a:xfrm>
            <a:off x="6649539" y="4064002"/>
            <a:ext cx="1973669" cy="307777"/>
          </a:xfrm>
          <a:prstGeom prst="rect">
            <a:avLst/>
          </a:prstGeom>
          <a:noFill/>
          <a:ln w="15875">
            <a:noFill/>
          </a:ln>
        </p:spPr>
        <p:txBody>
          <a:bodyPr wrap="square" rtlCol="0">
            <a:spAutoFit/>
          </a:bodyPr>
          <a:lstStyle/>
          <a:p>
            <a:pPr algn="ctr"/>
            <a:r>
              <a:rPr lang="ja-JP" altLang="en-US" sz="1400" dirty="0" smtClean="0">
                <a:effectLst>
                  <a:glow rad="63500">
                    <a:schemeClr val="bg1"/>
                  </a:glow>
                </a:effectLst>
              </a:rPr>
              <a:t>桜木の里</a:t>
            </a:r>
            <a:endParaRPr lang="ja-JP" altLang="en-US" sz="1400" dirty="0">
              <a:effectLst>
                <a:glow rad="63500">
                  <a:schemeClr val="bg1"/>
                </a:glow>
              </a:effectLst>
            </a:endParaRPr>
          </a:p>
        </p:txBody>
      </p:sp>
      <p:sp>
        <p:nvSpPr>
          <p:cNvPr id="53" name="テキスト ボックス 52"/>
          <p:cNvSpPr txBox="1"/>
          <p:nvPr/>
        </p:nvSpPr>
        <p:spPr>
          <a:xfrm>
            <a:off x="7095136" y="4753577"/>
            <a:ext cx="1973669" cy="307777"/>
          </a:xfrm>
          <a:prstGeom prst="rect">
            <a:avLst/>
          </a:prstGeom>
          <a:noFill/>
          <a:ln w="15875">
            <a:noFill/>
          </a:ln>
        </p:spPr>
        <p:txBody>
          <a:bodyPr wrap="square" rtlCol="0">
            <a:spAutoFit/>
          </a:bodyPr>
          <a:lstStyle/>
          <a:p>
            <a:pPr algn="ctr"/>
            <a:r>
              <a:rPr lang="ja-JP" altLang="en-US" sz="1400" dirty="0" smtClean="0">
                <a:effectLst>
                  <a:glow rad="63500">
                    <a:schemeClr val="bg1"/>
                  </a:glow>
                </a:effectLst>
              </a:rPr>
              <a:t>梅の里</a:t>
            </a:r>
            <a:endParaRPr lang="ja-JP" altLang="en-US" sz="1400" dirty="0">
              <a:effectLst>
                <a:glow rad="63500">
                  <a:schemeClr val="bg1"/>
                </a:glow>
              </a:effectLst>
            </a:endParaRPr>
          </a:p>
        </p:txBody>
      </p:sp>
      <p:sp>
        <p:nvSpPr>
          <p:cNvPr id="54" name="テキスト ボックス 53"/>
          <p:cNvSpPr txBox="1"/>
          <p:nvPr/>
        </p:nvSpPr>
        <p:spPr>
          <a:xfrm>
            <a:off x="4675870" y="3873827"/>
            <a:ext cx="1973669" cy="307777"/>
          </a:xfrm>
          <a:prstGeom prst="rect">
            <a:avLst/>
          </a:prstGeom>
          <a:noFill/>
          <a:ln w="15875">
            <a:noFill/>
          </a:ln>
        </p:spPr>
        <p:txBody>
          <a:bodyPr wrap="square" rtlCol="0">
            <a:spAutoFit/>
          </a:bodyPr>
          <a:lstStyle/>
          <a:p>
            <a:pPr algn="ctr"/>
            <a:r>
              <a:rPr lang="ja-JP" altLang="en-US" sz="1400" dirty="0" smtClean="0">
                <a:effectLst>
                  <a:glow rad="63500">
                    <a:schemeClr val="bg1"/>
                  </a:glow>
                </a:effectLst>
              </a:rPr>
              <a:t>やんちゃの里</a:t>
            </a:r>
            <a:endParaRPr lang="ja-JP" altLang="en-US" sz="1400" dirty="0">
              <a:effectLst>
                <a:glow rad="63500">
                  <a:schemeClr val="bg1"/>
                </a:glow>
              </a:effectLst>
            </a:endParaRPr>
          </a:p>
        </p:txBody>
      </p:sp>
      <p:sp>
        <p:nvSpPr>
          <p:cNvPr id="55" name="テキスト ボックス 54"/>
          <p:cNvSpPr txBox="1"/>
          <p:nvPr/>
        </p:nvSpPr>
        <p:spPr>
          <a:xfrm>
            <a:off x="5436096" y="5545300"/>
            <a:ext cx="1973669" cy="307777"/>
          </a:xfrm>
          <a:prstGeom prst="rect">
            <a:avLst/>
          </a:prstGeom>
          <a:noFill/>
          <a:ln w="15875">
            <a:noFill/>
          </a:ln>
        </p:spPr>
        <p:txBody>
          <a:bodyPr wrap="square" rtlCol="0">
            <a:spAutoFit/>
          </a:bodyPr>
          <a:lstStyle/>
          <a:p>
            <a:pPr algn="ctr"/>
            <a:r>
              <a:rPr lang="ja-JP" altLang="en-US" sz="1400" dirty="0" smtClean="0">
                <a:effectLst>
                  <a:glow rad="63500">
                    <a:schemeClr val="bg1"/>
                  </a:glow>
                </a:effectLst>
              </a:rPr>
              <a:t>パークセンター</a:t>
            </a:r>
            <a:endParaRPr lang="ja-JP" altLang="en-US" sz="1400" dirty="0">
              <a:effectLst>
                <a:glow rad="63500">
                  <a:schemeClr val="bg1"/>
                </a:glow>
              </a:effectLst>
            </a:endParaRPr>
          </a:p>
        </p:txBody>
      </p:sp>
      <p:sp>
        <p:nvSpPr>
          <p:cNvPr id="56" name="楕円 55"/>
          <p:cNvSpPr/>
          <p:nvPr/>
        </p:nvSpPr>
        <p:spPr>
          <a:xfrm>
            <a:off x="7778331" y="2140672"/>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p:cNvSpPr txBox="1"/>
          <p:nvPr/>
        </p:nvSpPr>
        <p:spPr>
          <a:xfrm>
            <a:off x="6995065" y="1794642"/>
            <a:ext cx="1973669" cy="307777"/>
          </a:xfrm>
          <a:prstGeom prst="rect">
            <a:avLst/>
          </a:prstGeom>
          <a:noFill/>
          <a:ln w="15875">
            <a:noFill/>
          </a:ln>
        </p:spPr>
        <p:txBody>
          <a:bodyPr wrap="square" rtlCol="0">
            <a:spAutoFit/>
          </a:bodyPr>
          <a:lstStyle/>
          <a:p>
            <a:pPr algn="ctr"/>
            <a:r>
              <a:rPr lang="ja-JP" altLang="en-US" sz="1400" dirty="0" smtClean="0">
                <a:effectLst>
                  <a:glow rad="63500">
                    <a:schemeClr val="bg1"/>
                  </a:glow>
                </a:effectLst>
              </a:rPr>
              <a:t>水辺の里</a:t>
            </a:r>
            <a:endParaRPr lang="ja-JP" altLang="en-US" sz="1400" dirty="0">
              <a:effectLst>
                <a:glow rad="63500">
                  <a:schemeClr val="bg1"/>
                </a:glow>
              </a:effectLst>
            </a:endParaRPr>
          </a:p>
        </p:txBody>
      </p:sp>
    </p:spTree>
    <p:extLst>
      <p:ext uri="{BB962C8B-B14F-4D97-AF65-F5344CB8AC3E}">
        <p14:creationId xmlns:p14="http://schemas.microsoft.com/office/powerpoint/2010/main" val="9776189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オブジェクト 5"/>
          <p:cNvGraphicFramePr>
            <a:graphicFrameLocks noChangeAspect="1"/>
          </p:cNvGraphicFramePr>
          <p:nvPr>
            <p:extLst>
              <p:ext uri="{D42A27DB-BD31-4B8C-83A1-F6EECF244321}">
                <p14:modId xmlns:p14="http://schemas.microsoft.com/office/powerpoint/2010/main" val="1714438732"/>
              </p:ext>
            </p:extLst>
          </p:nvPr>
        </p:nvGraphicFramePr>
        <p:xfrm>
          <a:off x="6660233" y="4042095"/>
          <a:ext cx="2381250" cy="1785588"/>
        </p:xfrm>
        <a:graphic>
          <a:graphicData uri="http://schemas.openxmlformats.org/presentationml/2006/ole">
            <mc:AlternateContent xmlns:mc="http://schemas.openxmlformats.org/markup-compatibility/2006">
              <mc:Choice xmlns:v="urn:schemas-microsoft-com:vml" Requires="v">
                <p:oleObj spid="_x0000_s2079" name="Acrobat Document" r:id="rId3" imgW="15230232" imgH="11420430" progId="AcroExch.Document.DC">
                  <p:embed/>
                </p:oleObj>
              </mc:Choice>
              <mc:Fallback>
                <p:oleObj name="Acrobat Document" r:id="rId3" imgW="15230232" imgH="11420430" progId="AcroExch.Document.DC">
                  <p:embed/>
                  <p:pic>
                    <p:nvPicPr>
                      <p:cNvPr id="6" name="オブジェクト 5"/>
                      <p:cNvPicPr/>
                      <p:nvPr/>
                    </p:nvPicPr>
                    <p:blipFill>
                      <a:blip r:embed="rId4"/>
                      <a:stretch>
                        <a:fillRect/>
                      </a:stretch>
                    </p:blipFill>
                    <p:spPr>
                      <a:xfrm>
                        <a:off x="6660233" y="4042095"/>
                        <a:ext cx="2381250" cy="1785588"/>
                      </a:xfrm>
                      <a:prstGeom prst="rect">
                        <a:avLst/>
                      </a:prstGeom>
                    </p:spPr>
                  </p:pic>
                </p:oleObj>
              </mc:Fallback>
            </mc:AlternateContent>
          </a:graphicData>
        </a:graphic>
      </p:graphicFrame>
      <p:pic>
        <p:nvPicPr>
          <p:cNvPr id="13" name="Picture 13" descr="Z:\■都市みどり課■\■Ｈ２５年度分■\19.写真\②錦織公園\250423河内の里ケヤキ、ツツジ（公園課ヒア）\DSCN0316.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660232" y="2692940"/>
            <a:ext cx="2381250" cy="127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24005" y="0"/>
            <a:ext cx="9168005" cy="764704"/>
          </a:xfrm>
          <a:solidFill>
            <a:schemeClr val="accent2">
              <a:lumMod val="75000"/>
            </a:schemeClr>
          </a:solidFill>
        </p:spPr>
        <p:txBody>
          <a:bodyPr/>
          <a:lstStyle/>
          <a:p>
            <a:pPr marL="0" indent="0" algn="l">
              <a:buNone/>
            </a:pPr>
            <a:r>
              <a:rPr lang="ja-JP" altLang="en-US" sz="4000" dirty="0" smtClean="0"/>
              <a:t>錦織公園</a:t>
            </a:r>
            <a:endParaRPr kumimoji="1" lang="ja-JP" altLang="en-US" sz="4000" dirty="0"/>
          </a:p>
        </p:txBody>
      </p:sp>
      <p:sp>
        <p:nvSpPr>
          <p:cNvPr id="27" name="コンテンツ プレースホルダー 2"/>
          <p:cNvSpPr txBox="1">
            <a:spLocks/>
          </p:cNvSpPr>
          <p:nvPr/>
        </p:nvSpPr>
        <p:spPr>
          <a:xfrm>
            <a:off x="28004" y="764704"/>
            <a:ext cx="3259139" cy="503238"/>
          </a:xfrm>
          <a:prstGeom prst="rect">
            <a:avLst/>
          </a:prstGeom>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Tx/>
              <a:buNone/>
            </a:pPr>
            <a:r>
              <a:rPr lang="ja-JP" altLang="en-US" sz="2000" b="1" kern="0" dirty="0" smtClean="0"/>
              <a:t>■　主要施設（１）　河内の里</a:t>
            </a:r>
          </a:p>
        </p:txBody>
      </p:sp>
      <p:sp>
        <p:nvSpPr>
          <p:cNvPr id="45" name="テキスト ボックス 12"/>
          <p:cNvSpPr txBox="1">
            <a:spLocks noChangeArrowheads="1"/>
          </p:cNvSpPr>
          <p:nvPr/>
        </p:nvSpPr>
        <p:spPr bwMode="auto">
          <a:xfrm>
            <a:off x="179513" y="1081764"/>
            <a:ext cx="6021326"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FontTx/>
              <a:buNone/>
            </a:pPr>
            <a:r>
              <a:rPr lang="ja-JP" altLang="en-US" sz="1600" b="1" dirty="0" smtClean="0"/>
              <a:t>◆</a:t>
            </a:r>
            <a:r>
              <a:rPr lang="ja-JP" altLang="en-US" sz="1600" b="1" dirty="0"/>
              <a:t>特色</a:t>
            </a:r>
            <a:endParaRPr lang="en-US" altLang="ja-JP" sz="1600" b="1" dirty="0"/>
          </a:p>
          <a:p>
            <a:pPr eaLnBrk="1" hangingPunct="1">
              <a:spcBef>
                <a:spcPct val="0"/>
              </a:spcBef>
              <a:buFontTx/>
              <a:buNone/>
            </a:pPr>
            <a:r>
              <a:rPr lang="ja-JP" altLang="en-US" sz="1600" b="1" dirty="0"/>
              <a:t>　</a:t>
            </a:r>
            <a:r>
              <a:rPr lang="ja-JP" altLang="en-US" sz="1600" b="1" dirty="0" smtClean="0"/>
              <a:t>○里山風景を再現</a:t>
            </a:r>
            <a:endParaRPr lang="en-US" altLang="ja-JP" sz="1600" b="1" dirty="0"/>
          </a:p>
          <a:p>
            <a:pPr eaLnBrk="1" hangingPunct="1">
              <a:spcBef>
                <a:spcPct val="0"/>
              </a:spcBef>
              <a:buFontTx/>
              <a:buNone/>
            </a:pPr>
            <a:r>
              <a:rPr lang="ja-JP" altLang="en-US" sz="1600" dirty="0">
                <a:solidFill>
                  <a:srgbClr val="006699"/>
                </a:solidFill>
              </a:rPr>
              <a:t>　　　</a:t>
            </a:r>
            <a:r>
              <a:rPr lang="ja-JP" altLang="en-US" sz="1600" dirty="0" smtClean="0">
                <a:solidFill>
                  <a:srgbClr val="006699"/>
                </a:solidFill>
              </a:rPr>
              <a:t>⇒</a:t>
            </a:r>
            <a:r>
              <a:rPr lang="en-US" altLang="ja-JP" sz="1600" dirty="0">
                <a:solidFill>
                  <a:srgbClr val="006699"/>
                </a:solidFill>
              </a:rPr>
              <a:t>『</a:t>
            </a:r>
            <a:r>
              <a:rPr lang="ja-JP" altLang="en-US" sz="1600" dirty="0">
                <a:solidFill>
                  <a:srgbClr val="006699"/>
                </a:solidFill>
              </a:rPr>
              <a:t>里山ゾーン</a:t>
            </a:r>
            <a:r>
              <a:rPr lang="en-US" altLang="ja-JP" sz="1600" dirty="0">
                <a:solidFill>
                  <a:srgbClr val="006699"/>
                </a:solidFill>
              </a:rPr>
              <a:t>』</a:t>
            </a:r>
            <a:r>
              <a:rPr lang="ja-JP" altLang="en-US" sz="1600" dirty="0">
                <a:solidFill>
                  <a:srgbClr val="006699"/>
                </a:solidFill>
              </a:rPr>
              <a:t>は昔の農家の建物ともに、米、綿、茶等を</a:t>
            </a:r>
            <a:r>
              <a:rPr lang="ja-JP" altLang="en-US" sz="1600" dirty="0" smtClean="0">
                <a:solidFill>
                  <a:srgbClr val="006699"/>
                </a:solidFill>
              </a:rPr>
              <a:t>栽培</a:t>
            </a:r>
            <a:endParaRPr lang="en-US" altLang="ja-JP" sz="1600" dirty="0" smtClean="0">
              <a:solidFill>
                <a:srgbClr val="006699"/>
              </a:solidFill>
            </a:endParaRPr>
          </a:p>
          <a:p>
            <a:pPr eaLnBrk="1" hangingPunct="1">
              <a:spcBef>
                <a:spcPct val="0"/>
              </a:spcBef>
              <a:buFontTx/>
              <a:buNone/>
            </a:pPr>
            <a:r>
              <a:rPr lang="ja-JP" altLang="en-US" sz="1600" dirty="0">
                <a:solidFill>
                  <a:srgbClr val="006699"/>
                </a:solidFill>
              </a:rPr>
              <a:t>　</a:t>
            </a:r>
            <a:r>
              <a:rPr lang="ja-JP" altLang="en-US" sz="1600" dirty="0" smtClean="0">
                <a:solidFill>
                  <a:srgbClr val="006699"/>
                </a:solidFill>
              </a:rPr>
              <a:t>　　 　し、南河内</a:t>
            </a:r>
            <a:r>
              <a:rPr lang="ja-JP" altLang="en-US" sz="1600" dirty="0">
                <a:solidFill>
                  <a:srgbClr val="006699"/>
                </a:solidFill>
              </a:rPr>
              <a:t>の里山の風景を再現</a:t>
            </a:r>
          </a:p>
          <a:p>
            <a:pPr eaLnBrk="1" hangingPunct="1">
              <a:spcBef>
                <a:spcPct val="0"/>
              </a:spcBef>
              <a:buFontTx/>
              <a:buNone/>
            </a:pPr>
            <a:r>
              <a:rPr lang="ja-JP" altLang="en-US" sz="1600" dirty="0">
                <a:solidFill>
                  <a:srgbClr val="006699"/>
                </a:solidFill>
              </a:rPr>
              <a:t>　　　　 </a:t>
            </a:r>
            <a:r>
              <a:rPr lang="ja-JP" altLang="en-US" sz="1600" dirty="0" smtClean="0">
                <a:solidFill>
                  <a:srgbClr val="006699"/>
                </a:solidFill>
              </a:rPr>
              <a:t>また</a:t>
            </a:r>
            <a:r>
              <a:rPr lang="ja-JP" altLang="en-US" sz="1600" dirty="0">
                <a:solidFill>
                  <a:srgbClr val="006699"/>
                </a:solidFill>
              </a:rPr>
              <a:t>、レンゲツツジ等</a:t>
            </a:r>
            <a:r>
              <a:rPr lang="en-US" altLang="ja-JP" sz="1600" dirty="0">
                <a:solidFill>
                  <a:srgbClr val="006699"/>
                </a:solidFill>
              </a:rPr>
              <a:t>8</a:t>
            </a:r>
            <a:r>
              <a:rPr lang="ja-JP" altLang="en-US" sz="1600" dirty="0" smtClean="0">
                <a:solidFill>
                  <a:srgbClr val="006699"/>
                </a:solidFill>
              </a:rPr>
              <a:t>種のツツジを</a:t>
            </a:r>
            <a:r>
              <a:rPr lang="ja-JP" altLang="en-US" sz="1600" dirty="0">
                <a:solidFill>
                  <a:srgbClr val="006699"/>
                </a:solidFill>
              </a:rPr>
              <a:t>植えた</a:t>
            </a:r>
            <a:r>
              <a:rPr lang="en-US" altLang="ja-JP" sz="1600" dirty="0">
                <a:solidFill>
                  <a:srgbClr val="006699"/>
                </a:solidFill>
              </a:rPr>
              <a:t>『</a:t>
            </a:r>
            <a:r>
              <a:rPr lang="ja-JP" altLang="en-US" sz="1600" dirty="0">
                <a:solidFill>
                  <a:srgbClr val="006699"/>
                </a:solidFill>
              </a:rPr>
              <a:t>つつじの丘</a:t>
            </a:r>
            <a:r>
              <a:rPr lang="en-US" altLang="ja-JP" sz="1600" dirty="0" smtClean="0">
                <a:solidFill>
                  <a:srgbClr val="006699"/>
                </a:solidFill>
              </a:rPr>
              <a:t>』</a:t>
            </a:r>
            <a:r>
              <a:rPr lang="ja-JP" altLang="en-US" sz="1600" dirty="0" err="1" smtClean="0">
                <a:solidFill>
                  <a:srgbClr val="006699"/>
                </a:solidFill>
              </a:rPr>
              <a:t>、</a:t>
            </a:r>
            <a:endParaRPr lang="en-US" altLang="ja-JP" sz="1600" dirty="0" smtClean="0">
              <a:solidFill>
                <a:srgbClr val="006699"/>
              </a:solidFill>
            </a:endParaRPr>
          </a:p>
          <a:p>
            <a:pPr eaLnBrk="1" hangingPunct="1">
              <a:spcBef>
                <a:spcPct val="0"/>
              </a:spcBef>
              <a:buFontTx/>
              <a:buNone/>
            </a:pPr>
            <a:r>
              <a:rPr lang="ja-JP" altLang="en-US" sz="1600" dirty="0">
                <a:solidFill>
                  <a:srgbClr val="006699"/>
                </a:solidFill>
              </a:rPr>
              <a:t>　</a:t>
            </a:r>
            <a:r>
              <a:rPr lang="ja-JP" altLang="en-US" sz="1600" dirty="0" smtClean="0">
                <a:solidFill>
                  <a:srgbClr val="006699"/>
                </a:solidFill>
              </a:rPr>
              <a:t>　　 　</a:t>
            </a:r>
            <a:r>
              <a:rPr lang="en-US" altLang="ja-JP" sz="1600" dirty="0" smtClean="0">
                <a:solidFill>
                  <a:srgbClr val="006699"/>
                </a:solidFill>
              </a:rPr>
              <a:t>『</a:t>
            </a:r>
            <a:r>
              <a:rPr lang="ja-JP" altLang="en-US" sz="1600" dirty="0">
                <a:solidFill>
                  <a:srgbClr val="006699"/>
                </a:solidFill>
              </a:rPr>
              <a:t>山辺の道</a:t>
            </a:r>
            <a:r>
              <a:rPr lang="en-US" altLang="ja-JP" sz="1600" dirty="0" smtClean="0">
                <a:solidFill>
                  <a:srgbClr val="006699"/>
                </a:solidFill>
              </a:rPr>
              <a:t>』</a:t>
            </a:r>
            <a:r>
              <a:rPr lang="ja-JP" altLang="en-US" sz="1600" dirty="0" err="1" smtClean="0">
                <a:solidFill>
                  <a:srgbClr val="006699"/>
                </a:solidFill>
              </a:rPr>
              <a:t>、</a:t>
            </a:r>
            <a:r>
              <a:rPr lang="en-US" altLang="ja-JP" sz="1600" dirty="0" smtClean="0">
                <a:solidFill>
                  <a:srgbClr val="006699"/>
                </a:solidFill>
              </a:rPr>
              <a:t>『</a:t>
            </a:r>
            <a:r>
              <a:rPr lang="ja-JP" altLang="en-US" sz="1600" dirty="0">
                <a:solidFill>
                  <a:srgbClr val="006699"/>
                </a:solidFill>
              </a:rPr>
              <a:t>野辺の道</a:t>
            </a:r>
            <a:r>
              <a:rPr lang="en-US" altLang="ja-JP" sz="1600" dirty="0">
                <a:solidFill>
                  <a:srgbClr val="006699"/>
                </a:solidFill>
              </a:rPr>
              <a:t>』</a:t>
            </a:r>
            <a:r>
              <a:rPr lang="ja-JP" altLang="en-US" sz="1600" dirty="0">
                <a:solidFill>
                  <a:srgbClr val="006699"/>
                </a:solidFill>
              </a:rPr>
              <a:t>で</a:t>
            </a:r>
            <a:r>
              <a:rPr lang="ja-JP" altLang="en-US" sz="1600" dirty="0" smtClean="0">
                <a:solidFill>
                  <a:srgbClr val="006699"/>
                </a:solidFill>
              </a:rPr>
              <a:t>構成</a:t>
            </a:r>
            <a:endParaRPr lang="en-US" altLang="ja-JP" sz="1600" dirty="0" smtClean="0">
              <a:solidFill>
                <a:srgbClr val="006699"/>
              </a:solidFill>
            </a:endParaRPr>
          </a:p>
          <a:p>
            <a:pPr eaLnBrk="1" hangingPunct="1">
              <a:spcBef>
                <a:spcPct val="0"/>
              </a:spcBef>
              <a:buFontTx/>
              <a:buNone/>
            </a:pPr>
            <a:endParaRPr lang="ja-JP" altLang="en-US" sz="800" dirty="0">
              <a:solidFill>
                <a:srgbClr val="006699"/>
              </a:solidFill>
            </a:endParaRPr>
          </a:p>
          <a:p>
            <a:pPr eaLnBrk="1" hangingPunct="1">
              <a:spcBef>
                <a:spcPct val="0"/>
              </a:spcBef>
              <a:buFontTx/>
              <a:buNone/>
            </a:pPr>
            <a:r>
              <a:rPr lang="ja-JP" altLang="en-US" sz="1600" b="1" dirty="0">
                <a:solidFill>
                  <a:srgbClr val="006699"/>
                </a:solidFill>
              </a:rPr>
              <a:t>　○見るだけではなく、体感してもらう施設</a:t>
            </a:r>
          </a:p>
          <a:p>
            <a:pPr eaLnBrk="1" hangingPunct="1">
              <a:spcBef>
                <a:spcPct val="0"/>
              </a:spcBef>
              <a:buFontTx/>
              <a:buNone/>
            </a:pPr>
            <a:r>
              <a:rPr lang="ja-JP" altLang="en-US" sz="1600" dirty="0">
                <a:solidFill>
                  <a:srgbClr val="006699"/>
                </a:solidFill>
              </a:rPr>
              <a:t>　　　⇒農業体験講座、藍染め体験、綿摘みと糸紡ぎ体験等</a:t>
            </a:r>
            <a:r>
              <a:rPr lang="ja-JP" altLang="en-US" sz="1600" dirty="0" smtClean="0">
                <a:solidFill>
                  <a:srgbClr val="006699"/>
                </a:solidFill>
              </a:rPr>
              <a:t>の</a:t>
            </a:r>
            <a:endParaRPr lang="en-US" altLang="ja-JP" sz="1600" dirty="0" smtClean="0">
              <a:solidFill>
                <a:srgbClr val="006699"/>
              </a:solidFill>
            </a:endParaRPr>
          </a:p>
          <a:p>
            <a:pPr eaLnBrk="1" hangingPunct="1">
              <a:spcBef>
                <a:spcPct val="0"/>
              </a:spcBef>
              <a:buFontTx/>
              <a:buNone/>
            </a:pPr>
            <a:r>
              <a:rPr lang="ja-JP" altLang="en-US" sz="1600" dirty="0">
                <a:solidFill>
                  <a:srgbClr val="006699"/>
                </a:solidFill>
              </a:rPr>
              <a:t>　</a:t>
            </a:r>
            <a:r>
              <a:rPr lang="ja-JP" altLang="en-US" sz="1600" dirty="0" smtClean="0">
                <a:solidFill>
                  <a:srgbClr val="006699"/>
                </a:solidFill>
              </a:rPr>
              <a:t>　　　 体験型イベントを多数開催</a:t>
            </a:r>
            <a:endParaRPr lang="en-US" altLang="ja-JP" sz="1600" dirty="0">
              <a:solidFill>
                <a:srgbClr val="006699"/>
              </a:solidFill>
            </a:endParaRPr>
          </a:p>
        </p:txBody>
      </p:sp>
      <p:sp>
        <p:nvSpPr>
          <p:cNvPr id="47" name="コンテンツ プレースホルダー 2"/>
          <p:cNvSpPr>
            <a:spLocks noGrp="1"/>
          </p:cNvSpPr>
          <p:nvPr>
            <p:ph idx="4294967295"/>
          </p:nvPr>
        </p:nvSpPr>
        <p:spPr>
          <a:xfrm>
            <a:off x="12498" y="3825453"/>
            <a:ext cx="6188340" cy="503238"/>
          </a:xfrm>
          <a:prstGeom prst="rect">
            <a:avLst/>
          </a:prstGeom>
        </p:spPr>
        <p:txBody>
          <a:bodyPr/>
          <a:lstStyle/>
          <a:p>
            <a:pPr marL="0" indent="0">
              <a:buFontTx/>
              <a:buNone/>
            </a:pPr>
            <a:r>
              <a:rPr lang="ja-JP" altLang="en-US" sz="2000" b="1" dirty="0" smtClean="0"/>
              <a:t>■　主要施設（２）　遊戯場</a:t>
            </a:r>
          </a:p>
        </p:txBody>
      </p:sp>
      <p:sp>
        <p:nvSpPr>
          <p:cNvPr id="48" name="テキスト ボックス 12"/>
          <p:cNvSpPr txBox="1">
            <a:spLocks noChangeArrowheads="1"/>
          </p:cNvSpPr>
          <p:nvPr/>
        </p:nvSpPr>
        <p:spPr bwMode="auto">
          <a:xfrm>
            <a:off x="199824" y="4241378"/>
            <a:ext cx="646040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FontTx/>
              <a:buNone/>
            </a:pPr>
            <a:r>
              <a:rPr lang="ja-JP" altLang="en-US" sz="1600" b="1" dirty="0"/>
              <a:t>◆特色</a:t>
            </a:r>
            <a:endParaRPr lang="en-US" altLang="ja-JP" sz="1600" b="1" dirty="0"/>
          </a:p>
          <a:p>
            <a:pPr eaLnBrk="1" hangingPunct="1">
              <a:spcBef>
                <a:spcPct val="0"/>
              </a:spcBef>
              <a:buFontTx/>
              <a:buNone/>
            </a:pPr>
            <a:r>
              <a:rPr lang="ja-JP" altLang="en-US" sz="1600" b="1" dirty="0">
                <a:solidFill>
                  <a:srgbClr val="006699"/>
                </a:solidFill>
              </a:rPr>
              <a:t>　</a:t>
            </a:r>
            <a:r>
              <a:rPr lang="ja-JP" altLang="en-US" sz="1600" b="1" dirty="0" smtClean="0">
                <a:solidFill>
                  <a:srgbClr val="006699"/>
                </a:solidFill>
              </a:rPr>
              <a:t>○</a:t>
            </a:r>
            <a:r>
              <a:rPr lang="en-US" altLang="ja-JP" sz="1600" b="1" dirty="0">
                <a:solidFill>
                  <a:srgbClr val="006699"/>
                </a:solidFill>
              </a:rPr>
              <a:t>『</a:t>
            </a:r>
            <a:r>
              <a:rPr lang="ja-JP" altLang="en-US" sz="1600" b="1" dirty="0">
                <a:solidFill>
                  <a:srgbClr val="006699"/>
                </a:solidFill>
              </a:rPr>
              <a:t>水辺の里</a:t>
            </a:r>
            <a:r>
              <a:rPr lang="en-US" altLang="ja-JP" sz="1600" b="1" dirty="0" smtClean="0">
                <a:solidFill>
                  <a:srgbClr val="006699"/>
                </a:solidFill>
              </a:rPr>
              <a:t>』</a:t>
            </a:r>
            <a:r>
              <a:rPr lang="ja-JP" altLang="en-US" sz="1600" b="1" dirty="0" err="1" smtClean="0">
                <a:solidFill>
                  <a:srgbClr val="006699"/>
                </a:solidFill>
              </a:rPr>
              <a:t>、</a:t>
            </a:r>
            <a:r>
              <a:rPr lang="en-US" altLang="ja-JP" sz="1600" b="1" dirty="0" smtClean="0">
                <a:solidFill>
                  <a:srgbClr val="006699"/>
                </a:solidFill>
              </a:rPr>
              <a:t>『</a:t>
            </a:r>
            <a:r>
              <a:rPr lang="ja-JP" altLang="en-US" sz="1600" b="1" dirty="0">
                <a:solidFill>
                  <a:srgbClr val="006699"/>
                </a:solidFill>
              </a:rPr>
              <a:t>やんちゃの里</a:t>
            </a:r>
            <a:r>
              <a:rPr lang="en-US" altLang="ja-JP" sz="1600" b="1" dirty="0">
                <a:solidFill>
                  <a:srgbClr val="006699"/>
                </a:solidFill>
              </a:rPr>
              <a:t>』</a:t>
            </a:r>
            <a:r>
              <a:rPr lang="ja-JP" altLang="en-US" sz="1600" b="1" dirty="0">
                <a:solidFill>
                  <a:srgbClr val="006699"/>
                </a:solidFill>
              </a:rPr>
              <a:t>の広々とした遊戯場</a:t>
            </a:r>
          </a:p>
          <a:p>
            <a:pPr eaLnBrk="1" hangingPunct="1">
              <a:spcBef>
                <a:spcPct val="0"/>
              </a:spcBef>
              <a:buFontTx/>
              <a:buNone/>
            </a:pPr>
            <a:r>
              <a:rPr lang="ja-JP" altLang="en-US" sz="1600" b="1" dirty="0" smtClean="0">
                <a:solidFill>
                  <a:srgbClr val="006699"/>
                </a:solidFill>
              </a:rPr>
              <a:t>　</a:t>
            </a:r>
            <a:r>
              <a:rPr lang="ja-JP" altLang="en-US" sz="1600" dirty="0">
                <a:solidFill>
                  <a:srgbClr val="006699"/>
                </a:solidFill>
              </a:rPr>
              <a:t>　　⇒大型複合遊具が多数存在し、遊びのバリエーションが豊富</a:t>
            </a:r>
          </a:p>
          <a:p>
            <a:pPr eaLnBrk="1" hangingPunct="1">
              <a:spcBef>
                <a:spcPct val="0"/>
              </a:spcBef>
              <a:buFontTx/>
              <a:buNone/>
            </a:pPr>
            <a:r>
              <a:rPr lang="ja-JP" altLang="en-US" sz="1600" dirty="0">
                <a:solidFill>
                  <a:srgbClr val="006699"/>
                </a:solidFill>
              </a:rPr>
              <a:t>　　　　 斜面地を利用した滑り台も人気で</a:t>
            </a:r>
            <a:r>
              <a:rPr lang="ja-JP" altLang="en-US" sz="1600" dirty="0" smtClean="0">
                <a:solidFill>
                  <a:srgbClr val="006699"/>
                </a:solidFill>
              </a:rPr>
              <a:t>、</a:t>
            </a:r>
            <a:endParaRPr lang="en-US" altLang="ja-JP" sz="1600" dirty="0" smtClean="0">
              <a:solidFill>
                <a:srgbClr val="006699"/>
              </a:solidFill>
            </a:endParaRPr>
          </a:p>
          <a:p>
            <a:pPr eaLnBrk="1" hangingPunct="1">
              <a:spcBef>
                <a:spcPct val="0"/>
              </a:spcBef>
              <a:buFontTx/>
              <a:buNone/>
            </a:pPr>
            <a:r>
              <a:rPr lang="ja-JP" altLang="en-US" sz="1600" dirty="0">
                <a:solidFill>
                  <a:srgbClr val="006699"/>
                </a:solidFill>
              </a:rPr>
              <a:t>　</a:t>
            </a:r>
            <a:r>
              <a:rPr lang="ja-JP" altLang="en-US" sz="1600" dirty="0" smtClean="0">
                <a:solidFill>
                  <a:srgbClr val="006699"/>
                </a:solidFill>
              </a:rPr>
              <a:t>　　　 大型</a:t>
            </a:r>
            <a:r>
              <a:rPr lang="ja-JP" altLang="en-US" sz="1600" dirty="0">
                <a:solidFill>
                  <a:srgbClr val="006699"/>
                </a:solidFill>
              </a:rPr>
              <a:t>休憩所も設置</a:t>
            </a:r>
            <a:r>
              <a:rPr lang="ja-JP" altLang="en-US" sz="1600" dirty="0" smtClean="0">
                <a:solidFill>
                  <a:srgbClr val="006699"/>
                </a:solidFill>
              </a:rPr>
              <a:t>されている</a:t>
            </a:r>
            <a:endParaRPr lang="en-US" altLang="ja-JP" sz="1600" dirty="0">
              <a:solidFill>
                <a:srgbClr val="006699"/>
              </a:solidFill>
            </a:endParaRPr>
          </a:p>
        </p:txBody>
      </p:sp>
      <p:pic>
        <p:nvPicPr>
          <p:cNvPr id="3" name="図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60232" y="861542"/>
            <a:ext cx="2383743" cy="1786283"/>
          </a:xfrm>
          <a:prstGeom prst="rect">
            <a:avLst/>
          </a:prstGeom>
        </p:spPr>
      </p:pic>
      <p:sp>
        <p:nvSpPr>
          <p:cNvPr id="15" name="テキスト ボックス 22"/>
          <p:cNvSpPr txBox="1">
            <a:spLocks noChangeArrowheads="1"/>
          </p:cNvSpPr>
          <p:nvPr/>
        </p:nvSpPr>
        <p:spPr bwMode="auto">
          <a:xfrm>
            <a:off x="7902429" y="877433"/>
            <a:ext cx="12382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0"/>
              </a:spcBef>
              <a:buFontTx/>
              <a:buNone/>
            </a:pPr>
            <a:r>
              <a:rPr lang="ja-JP" altLang="en-US" sz="1100" dirty="0">
                <a:solidFill>
                  <a:schemeClr val="bg1"/>
                </a:solidFill>
              </a:rPr>
              <a:t>里山ゾーン</a:t>
            </a:r>
          </a:p>
        </p:txBody>
      </p:sp>
      <p:pic>
        <p:nvPicPr>
          <p:cNvPr id="5" name="図 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254095" y="5040505"/>
            <a:ext cx="2281626" cy="1710077"/>
          </a:xfrm>
          <a:prstGeom prst="rect">
            <a:avLst/>
          </a:prstGeom>
        </p:spPr>
      </p:pic>
      <p:sp>
        <p:nvSpPr>
          <p:cNvPr id="20" name="テキスト ボックス 22"/>
          <p:cNvSpPr txBox="1">
            <a:spLocks noChangeArrowheads="1"/>
          </p:cNvSpPr>
          <p:nvPr/>
        </p:nvSpPr>
        <p:spPr bwMode="auto">
          <a:xfrm>
            <a:off x="4005071" y="6456395"/>
            <a:ext cx="12382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0"/>
              </a:spcBef>
              <a:buFontTx/>
              <a:buNone/>
            </a:pPr>
            <a:r>
              <a:rPr lang="ja-JP" altLang="en-US" sz="1100" dirty="0" smtClean="0">
                <a:solidFill>
                  <a:srgbClr val="000000"/>
                </a:solidFill>
              </a:rPr>
              <a:t>水辺の里</a:t>
            </a:r>
            <a:endParaRPr lang="en-US" altLang="ja-JP" sz="1100" dirty="0" smtClean="0">
              <a:solidFill>
                <a:srgbClr val="000000"/>
              </a:solidFill>
            </a:endParaRPr>
          </a:p>
        </p:txBody>
      </p:sp>
      <p:sp>
        <p:nvSpPr>
          <p:cNvPr id="21" name="テキスト ボックス 22"/>
          <p:cNvSpPr txBox="1">
            <a:spLocks noChangeArrowheads="1"/>
          </p:cNvSpPr>
          <p:nvPr/>
        </p:nvSpPr>
        <p:spPr bwMode="auto">
          <a:xfrm>
            <a:off x="7996043" y="5564817"/>
            <a:ext cx="12382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0"/>
              </a:spcBef>
              <a:buFontTx/>
              <a:buNone/>
            </a:pPr>
            <a:r>
              <a:rPr lang="ja-JP" altLang="en-US" sz="1100" dirty="0" smtClean="0">
                <a:solidFill>
                  <a:srgbClr val="000000"/>
                </a:solidFill>
              </a:rPr>
              <a:t>やんちゃの里</a:t>
            </a:r>
            <a:endParaRPr lang="en-US" altLang="ja-JP" sz="1100" dirty="0" smtClean="0">
              <a:solidFill>
                <a:srgbClr val="000000"/>
              </a:solidFill>
            </a:endParaRPr>
          </a:p>
        </p:txBody>
      </p:sp>
      <p:sp>
        <p:nvSpPr>
          <p:cNvPr id="16" name="テキスト ボックス 22"/>
          <p:cNvSpPr txBox="1">
            <a:spLocks noChangeArrowheads="1"/>
          </p:cNvSpPr>
          <p:nvPr/>
        </p:nvSpPr>
        <p:spPr bwMode="auto">
          <a:xfrm>
            <a:off x="6447497" y="2692940"/>
            <a:ext cx="12382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0"/>
              </a:spcBef>
              <a:buFontTx/>
              <a:buNone/>
            </a:pPr>
            <a:r>
              <a:rPr lang="ja-JP" altLang="en-US" sz="1100" dirty="0" smtClean="0">
                <a:solidFill>
                  <a:schemeClr val="bg1"/>
                </a:solidFill>
              </a:rPr>
              <a:t>つつじの丘</a:t>
            </a:r>
            <a:endParaRPr lang="en-US" altLang="ja-JP" sz="1100" dirty="0" smtClean="0">
              <a:solidFill>
                <a:schemeClr val="bg1"/>
              </a:solidFill>
            </a:endParaRPr>
          </a:p>
        </p:txBody>
      </p:sp>
    </p:spTree>
    <p:extLst>
      <p:ext uri="{BB962C8B-B14F-4D97-AF65-F5344CB8AC3E}">
        <p14:creationId xmlns:p14="http://schemas.microsoft.com/office/powerpoint/2010/main" val="22509054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005" y="0"/>
            <a:ext cx="9168005" cy="764704"/>
          </a:xfrm>
          <a:solidFill>
            <a:schemeClr val="accent2">
              <a:lumMod val="75000"/>
            </a:schemeClr>
          </a:solidFill>
        </p:spPr>
        <p:txBody>
          <a:bodyPr anchor="ctr"/>
          <a:lstStyle/>
          <a:p>
            <a:pPr marL="0" indent="0" algn="l">
              <a:buNone/>
            </a:pPr>
            <a:r>
              <a:rPr lang="ja-JP" altLang="en-US" sz="4000" dirty="0"/>
              <a:t>箕面</a:t>
            </a:r>
            <a:r>
              <a:rPr lang="ja-JP" altLang="en-US" sz="4000" dirty="0" smtClean="0"/>
              <a:t>公園</a:t>
            </a:r>
            <a:endParaRPr kumimoji="1" lang="ja-JP" altLang="en-US" sz="4000" dirty="0"/>
          </a:p>
        </p:txBody>
      </p:sp>
      <p:sp>
        <p:nvSpPr>
          <p:cNvPr id="3" name="コンテンツ プレースホルダー 2"/>
          <p:cNvSpPr>
            <a:spLocks noGrp="1"/>
          </p:cNvSpPr>
          <p:nvPr>
            <p:ph sz="quarter" idx="13"/>
          </p:nvPr>
        </p:nvSpPr>
        <p:spPr>
          <a:xfrm>
            <a:off x="0" y="764704"/>
            <a:ext cx="4788024" cy="6093296"/>
          </a:xfrm>
        </p:spPr>
        <p:txBody>
          <a:bodyPr>
            <a:noAutofit/>
          </a:bodyPr>
          <a:lstStyle/>
          <a:p>
            <a:pPr marL="45720" indent="0">
              <a:buNone/>
            </a:pPr>
            <a:r>
              <a:rPr lang="ja-JP" altLang="en-US" sz="1800" b="1" dirty="0" smtClean="0">
                <a:latin typeface="+mn-ea"/>
              </a:rPr>
              <a:t>■概要</a:t>
            </a:r>
            <a:endParaRPr lang="en-US" altLang="ja-JP" sz="1800" b="1" dirty="0" smtClean="0">
              <a:latin typeface="+mn-ea"/>
            </a:endParaRPr>
          </a:p>
          <a:p>
            <a:pPr marL="45720" indent="0">
              <a:buNone/>
            </a:pPr>
            <a:r>
              <a:rPr lang="ja-JP" altLang="en-US" sz="1400" dirty="0" smtClean="0">
                <a:latin typeface="+mn-ea"/>
              </a:rPr>
              <a:t>古く</a:t>
            </a:r>
            <a:r>
              <a:rPr lang="ja-JP" altLang="en-US" sz="1400" dirty="0">
                <a:latin typeface="+mn-ea"/>
              </a:rPr>
              <a:t>から滝と猿、渓流と楓で知られ、明治の森箕面国定</a:t>
            </a:r>
            <a:r>
              <a:rPr lang="ja-JP" altLang="en-US" sz="1400" dirty="0" smtClean="0">
                <a:latin typeface="+mn-ea"/>
              </a:rPr>
              <a:t>公園内</a:t>
            </a:r>
            <a:r>
              <a:rPr lang="ja-JP" altLang="en-US" sz="1400" dirty="0">
                <a:latin typeface="+mn-ea"/>
              </a:rPr>
              <a:t>にあり、名勝箕面山指定及び野猿生息地として天然記念物に指定されている。多様な植物と昆虫の宝庫として、春は新緑、夏は納涼、秋は紅葉と四季折々に装いを美しく替え、騒音や煙埃から離れて美しい自然に接することができるため、府民のレクリエーションや自然観察の場として、また観光地としても親しまれている。滝道沿いにある昆虫館には全国でも有数の昆虫標本のコレクションが展示され、年間を通じてチョウが舞う放蝶園は来館者の人気を集めている。</a:t>
            </a:r>
          </a:p>
          <a:p>
            <a:pPr marL="45720" indent="0">
              <a:buNone/>
            </a:pPr>
            <a:r>
              <a:rPr lang="ja-JP" altLang="en-US" sz="1800" b="1" dirty="0" smtClean="0">
                <a:latin typeface="+mn-ea"/>
              </a:rPr>
              <a:t>■開設面積：</a:t>
            </a:r>
            <a:r>
              <a:rPr lang="en-US" altLang="ja-JP" sz="1800" dirty="0">
                <a:latin typeface="+mn-ea"/>
              </a:rPr>
              <a:t>83.8 </a:t>
            </a:r>
            <a:r>
              <a:rPr lang="en-US" altLang="ja-JP" sz="1800" dirty="0" smtClean="0">
                <a:latin typeface="+mn-ea"/>
              </a:rPr>
              <a:t>ha</a:t>
            </a:r>
          </a:p>
          <a:p>
            <a:pPr marL="45720" indent="0">
              <a:buNone/>
            </a:pPr>
            <a:r>
              <a:rPr lang="ja-JP" altLang="en-US" sz="1800" b="1" dirty="0" smtClean="0">
                <a:latin typeface="+mn-ea"/>
              </a:rPr>
              <a:t>■開設</a:t>
            </a:r>
            <a:r>
              <a:rPr lang="ja-JP" altLang="en-US" sz="1800" b="1" dirty="0">
                <a:latin typeface="+mn-ea"/>
              </a:rPr>
              <a:t>年月：</a:t>
            </a:r>
            <a:r>
              <a:rPr lang="ja-JP" altLang="en-US" sz="1800" dirty="0" smtClean="0">
                <a:latin typeface="+mn-ea"/>
              </a:rPr>
              <a:t>明治</a:t>
            </a:r>
            <a:r>
              <a:rPr lang="en-US" altLang="ja-JP" sz="1800" dirty="0" smtClean="0">
                <a:latin typeface="+mn-ea"/>
              </a:rPr>
              <a:t>31</a:t>
            </a:r>
            <a:r>
              <a:rPr lang="ja-JP" altLang="en-US" sz="1800" dirty="0" smtClean="0">
                <a:latin typeface="+mn-ea"/>
              </a:rPr>
              <a:t>年</a:t>
            </a:r>
            <a:r>
              <a:rPr lang="en-US" altLang="ja-JP" sz="1800" dirty="0">
                <a:latin typeface="+mn-ea"/>
              </a:rPr>
              <a:t>5</a:t>
            </a:r>
            <a:r>
              <a:rPr lang="ja-JP" altLang="en-US" sz="1800" dirty="0" smtClean="0">
                <a:latin typeface="+mn-ea"/>
              </a:rPr>
              <a:t>月</a:t>
            </a:r>
            <a:endParaRPr lang="en-US" altLang="ja-JP" sz="1800" dirty="0" smtClean="0">
              <a:latin typeface="+mn-ea"/>
            </a:endParaRPr>
          </a:p>
          <a:p>
            <a:pPr marL="45720" indent="0">
              <a:buNone/>
            </a:pPr>
            <a:r>
              <a:rPr lang="ja-JP" altLang="en-US" sz="1800" b="1" dirty="0" smtClean="0">
                <a:latin typeface="+mn-ea"/>
              </a:rPr>
              <a:t>■立地特性</a:t>
            </a:r>
            <a:endParaRPr lang="en-US" altLang="ja-JP" sz="1800" b="1" dirty="0" smtClean="0">
              <a:latin typeface="+mn-ea"/>
            </a:endParaRPr>
          </a:p>
          <a:p>
            <a:pPr>
              <a:buNone/>
            </a:pPr>
            <a:r>
              <a:rPr lang="ja-JP" altLang="en-US" sz="1400" dirty="0" smtClean="0">
                <a:latin typeface="+mn-ea"/>
              </a:rPr>
              <a:t> </a:t>
            </a:r>
            <a:endParaRPr lang="en-US" altLang="ja-JP" sz="1400" dirty="0">
              <a:latin typeface="+mn-ea"/>
            </a:endParaRPr>
          </a:p>
        </p:txBody>
      </p:sp>
      <p:grpSp>
        <p:nvGrpSpPr>
          <p:cNvPr id="39" name="グループ化 38"/>
          <p:cNvGrpSpPr/>
          <p:nvPr/>
        </p:nvGrpSpPr>
        <p:grpSpPr>
          <a:xfrm>
            <a:off x="4788024" y="764704"/>
            <a:ext cx="4326511" cy="6055412"/>
            <a:chOff x="5149252" y="1245447"/>
            <a:chExt cx="3725957" cy="5214873"/>
          </a:xfrm>
        </p:grpSpPr>
        <p:grpSp>
          <p:nvGrpSpPr>
            <p:cNvPr id="6" name="グループ化 5"/>
            <p:cNvGrpSpPr/>
            <p:nvPr/>
          </p:nvGrpSpPr>
          <p:grpSpPr>
            <a:xfrm>
              <a:off x="5292080" y="1245447"/>
              <a:ext cx="3583129" cy="5214873"/>
              <a:chOff x="701868" y="377634"/>
              <a:chExt cx="4531040" cy="6577723"/>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5636" y="377634"/>
                <a:ext cx="4527272" cy="329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1868" y="3662706"/>
                <a:ext cx="4527272" cy="329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楕円 4"/>
            <p:cNvSpPr/>
            <p:nvPr/>
          </p:nvSpPr>
          <p:spPr>
            <a:xfrm>
              <a:off x="6570434" y="5948368"/>
              <a:ext cx="128483" cy="128483"/>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5149252" y="5794277"/>
              <a:ext cx="1699708" cy="307777"/>
            </a:xfrm>
            <a:prstGeom prst="rect">
              <a:avLst/>
            </a:prstGeom>
            <a:noFill/>
            <a:ln w="15875">
              <a:noFill/>
            </a:ln>
          </p:spPr>
          <p:txBody>
            <a:bodyPr wrap="square" rtlCol="0">
              <a:spAutoFit/>
            </a:bodyPr>
            <a:lstStyle/>
            <a:p>
              <a:pPr algn="ctr"/>
              <a:r>
                <a:rPr lang="ja-JP" altLang="en-US" sz="1400" dirty="0" smtClean="0">
                  <a:effectLst>
                    <a:glow rad="63500">
                      <a:schemeClr val="bg1"/>
                    </a:glow>
                  </a:effectLst>
                </a:rPr>
                <a:t>梅屋敷休憩所</a:t>
              </a:r>
              <a:endParaRPr kumimoji="1" lang="ja-JP" altLang="en-US" sz="1400" dirty="0">
                <a:effectLst>
                  <a:glow rad="63500">
                    <a:schemeClr val="bg1"/>
                  </a:glow>
                </a:effectLst>
              </a:endParaRPr>
            </a:p>
          </p:txBody>
        </p:sp>
        <p:sp>
          <p:nvSpPr>
            <p:cNvPr id="29" name="テキスト ボックス 28"/>
            <p:cNvSpPr txBox="1"/>
            <p:nvPr/>
          </p:nvSpPr>
          <p:spPr>
            <a:xfrm>
              <a:off x="6435757" y="5232235"/>
              <a:ext cx="1699708" cy="307777"/>
            </a:xfrm>
            <a:prstGeom prst="rect">
              <a:avLst/>
            </a:prstGeom>
            <a:noFill/>
            <a:ln w="15875">
              <a:noFill/>
            </a:ln>
          </p:spPr>
          <p:txBody>
            <a:bodyPr wrap="square" rtlCol="0">
              <a:spAutoFit/>
            </a:bodyPr>
            <a:lstStyle/>
            <a:p>
              <a:pPr algn="ctr"/>
              <a:r>
                <a:rPr lang="ja-JP" altLang="en-US" sz="1400" dirty="0" smtClean="0">
                  <a:effectLst>
                    <a:glow rad="63500">
                      <a:schemeClr val="bg1"/>
                    </a:glow>
                  </a:effectLst>
                </a:rPr>
                <a:t>昆虫館</a:t>
              </a:r>
              <a:endParaRPr kumimoji="1" lang="ja-JP" altLang="en-US" sz="1400" dirty="0">
                <a:effectLst>
                  <a:glow rad="63500">
                    <a:schemeClr val="bg1"/>
                  </a:glow>
                </a:effectLst>
              </a:endParaRPr>
            </a:p>
          </p:txBody>
        </p:sp>
        <p:sp>
          <p:nvSpPr>
            <p:cNvPr id="30" name="楕円 29"/>
            <p:cNvSpPr/>
            <p:nvPr/>
          </p:nvSpPr>
          <p:spPr>
            <a:xfrm>
              <a:off x="6848307" y="5315833"/>
              <a:ext cx="128483" cy="128483"/>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p:cNvSpPr/>
            <p:nvPr/>
          </p:nvSpPr>
          <p:spPr>
            <a:xfrm>
              <a:off x="6912549" y="5011573"/>
              <a:ext cx="128483" cy="128483"/>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6766569" y="4939749"/>
              <a:ext cx="1699708" cy="265055"/>
            </a:xfrm>
            <a:prstGeom prst="rect">
              <a:avLst/>
            </a:prstGeom>
            <a:noFill/>
            <a:ln w="15875">
              <a:noFill/>
            </a:ln>
          </p:spPr>
          <p:txBody>
            <a:bodyPr wrap="square" rtlCol="0">
              <a:spAutoFit/>
            </a:bodyPr>
            <a:lstStyle/>
            <a:p>
              <a:pPr algn="ctr"/>
              <a:r>
                <a:rPr lang="ja-JP" altLang="en-US" sz="1400" dirty="0" smtClean="0">
                  <a:effectLst>
                    <a:glow rad="63500">
                      <a:schemeClr val="bg1"/>
                    </a:glow>
                  </a:effectLst>
                </a:rPr>
                <a:t>龍安寺前広場</a:t>
              </a:r>
              <a:endParaRPr lang="ja-JP" altLang="en-US" sz="1400" dirty="0">
                <a:effectLst>
                  <a:glow rad="63500">
                    <a:schemeClr val="bg1"/>
                  </a:glow>
                </a:effectLst>
              </a:endParaRPr>
            </a:p>
          </p:txBody>
        </p:sp>
        <p:sp>
          <p:nvSpPr>
            <p:cNvPr id="33" name="楕円 32"/>
            <p:cNvSpPr/>
            <p:nvPr/>
          </p:nvSpPr>
          <p:spPr>
            <a:xfrm>
              <a:off x="7285611" y="3686620"/>
              <a:ext cx="128483" cy="128483"/>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p:cNvSpPr txBox="1"/>
            <p:nvPr/>
          </p:nvSpPr>
          <p:spPr>
            <a:xfrm>
              <a:off x="5977546" y="3532731"/>
              <a:ext cx="1436548" cy="307777"/>
            </a:xfrm>
            <a:prstGeom prst="rect">
              <a:avLst/>
            </a:prstGeom>
            <a:noFill/>
            <a:ln w="15875">
              <a:noFill/>
            </a:ln>
          </p:spPr>
          <p:txBody>
            <a:bodyPr wrap="square" rtlCol="0">
              <a:spAutoFit/>
            </a:bodyPr>
            <a:lstStyle/>
            <a:p>
              <a:pPr algn="ctr"/>
              <a:r>
                <a:rPr lang="zh-TW" altLang="en-US" sz="1400" dirty="0">
                  <a:effectLst>
                    <a:glow rad="63500">
                      <a:schemeClr val="bg1"/>
                    </a:glow>
                  </a:effectLst>
                </a:rPr>
                <a:t>修行古場休憩所</a:t>
              </a:r>
            </a:p>
          </p:txBody>
        </p:sp>
        <p:sp>
          <p:nvSpPr>
            <p:cNvPr id="35" name="楕円 34"/>
            <p:cNvSpPr/>
            <p:nvPr/>
          </p:nvSpPr>
          <p:spPr>
            <a:xfrm>
              <a:off x="6994288" y="1609210"/>
              <a:ext cx="128483" cy="128483"/>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6785067" y="1383862"/>
              <a:ext cx="1699708" cy="265055"/>
            </a:xfrm>
            <a:prstGeom prst="rect">
              <a:avLst/>
            </a:prstGeom>
            <a:noFill/>
            <a:ln w="15875">
              <a:noFill/>
            </a:ln>
          </p:spPr>
          <p:txBody>
            <a:bodyPr wrap="square" rtlCol="0">
              <a:spAutoFit/>
            </a:bodyPr>
            <a:lstStyle/>
            <a:p>
              <a:pPr algn="ctr"/>
              <a:r>
                <a:rPr lang="ja-JP" altLang="en-US" sz="1400" dirty="0">
                  <a:effectLst>
                    <a:glow rad="63500">
                      <a:schemeClr val="bg1"/>
                    </a:glow>
                  </a:effectLst>
                </a:rPr>
                <a:t>箕面</a:t>
              </a:r>
              <a:r>
                <a:rPr lang="ja-JP" altLang="en-US" sz="1400" dirty="0" smtClean="0">
                  <a:effectLst>
                    <a:glow rad="63500">
                      <a:schemeClr val="bg1"/>
                    </a:glow>
                  </a:effectLst>
                </a:rPr>
                <a:t>大滝</a:t>
              </a:r>
              <a:endParaRPr lang="ja-JP" altLang="en-US" sz="1400" dirty="0">
                <a:effectLst>
                  <a:glow rad="63500">
                    <a:schemeClr val="bg1"/>
                  </a:glow>
                </a:effectLst>
              </a:endParaRPr>
            </a:p>
          </p:txBody>
        </p:sp>
        <p:sp>
          <p:nvSpPr>
            <p:cNvPr id="37" name="テキスト ボックス 36"/>
            <p:cNvSpPr txBox="1"/>
            <p:nvPr/>
          </p:nvSpPr>
          <p:spPr>
            <a:xfrm>
              <a:off x="5802777" y="1792574"/>
              <a:ext cx="1699708" cy="307777"/>
            </a:xfrm>
            <a:prstGeom prst="rect">
              <a:avLst/>
            </a:prstGeom>
            <a:noFill/>
            <a:ln w="15875">
              <a:noFill/>
            </a:ln>
          </p:spPr>
          <p:txBody>
            <a:bodyPr wrap="square" rtlCol="0">
              <a:spAutoFit/>
            </a:bodyPr>
            <a:lstStyle/>
            <a:p>
              <a:pPr algn="ctr"/>
              <a:r>
                <a:rPr lang="ja-JP" altLang="en-US" sz="1400" dirty="0" smtClean="0">
                  <a:effectLst>
                    <a:glow rad="63500">
                      <a:schemeClr val="bg1"/>
                    </a:glow>
                  </a:effectLst>
                </a:rPr>
                <a:t>滝見橋</a:t>
              </a:r>
              <a:endParaRPr lang="ja-JP" altLang="en-US" sz="1400" dirty="0">
                <a:effectLst>
                  <a:glow rad="63500">
                    <a:schemeClr val="bg1"/>
                  </a:glow>
                </a:effectLst>
              </a:endParaRPr>
            </a:p>
          </p:txBody>
        </p:sp>
        <p:sp>
          <p:nvSpPr>
            <p:cNvPr id="38" name="楕円 37"/>
            <p:cNvSpPr/>
            <p:nvPr/>
          </p:nvSpPr>
          <p:spPr>
            <a:xfrm>
              <a:off x="6920247" y="1751279"/>
              <a:ext cx="128483" cy="128483"/>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2" name="コンテンツ プレースホルダー 2"/>
          <p:cNvSpPr txBox="1">
            <a:spLocks/>
          </p:cNvSpPr>
          <p:nvPr/>
        </p:nvSpPr>
        <p:spPr bwMode="auto">
          <a:xfrm>
            <a:off x="4746491" y="764939"/>
            <a:ext cx="1793835" cy="35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45720" indent="0">
              <a:buFontTx/>
              <a:buNone/>
            </a:pPr>
            <a:r>
              <a:rPr lang="ja-JP" altLang="en-US" sz="1800" b="1" kern="0" dirty="0" smtClean="0"/>
              <a:t>■主要施設</a:t>
            </a:r>
            <a:endParaRPr lang="en-US" altLang="ja-JP" sz="1800" b="1" kern="0" dirty="0" smtClean="0"/>
          </a:p>
        </p:txBody>
      </p:sp>
      <p:pic>
        <p:nvPicPr>
          <p:cNvPr id="12" name="図 11"/>
          <p:cNvPicPr>
            <a:picLocks noChangeAspect="1"/>
          </p:cNvPicPr>
          <p:nvPr/>
        </p:nvPicPr>
        <p:blipFill rotWithShape="1">
          <a:blip r:embed="rId4" cstate="email">
            <a:extLst>
              <a:ext uri="{28A0092B-C50C-407E-A947-70E740481C1C}">
                <a14:useLocalDpi xmlns:a14="http://schemas.microsoft.com/office/drawing/2010/main"/>
              </a:ext>
            </a:extLst>
          </a:blip>
          <a:srcRect b="15012"/>
          <a:stretch/>
        </p:blipFill>
        <p:spPr>
          <a:xfrm>
            <a:off x="147443" y="4041597"/>
            <a:ext cx="4650906" cy="2766468"/>
          </a:xfrm>
          <a:prstGeom prst="rect">
            <a:avLst/>
          </a:prstGeom>
        </p:spPr>
      </p:pic>
    </p:spTree>
    <p:extLst>
      <p:ext uri="{BB962C8B-B14F-4D97-AF65-F5344CB8AC3E}">
        <p14:creationId xmlns:p14="http://schemas.microsoft.com/office/powerpoint/2010/main" val="25654799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801160"/>
            <a:ext cx="8974832" cy="534953"/>
          </a:xfrm>
        </p:spPr>
        <p:txBody>
          <a:bodyPr>
            <a:normAutofit/>
          </a:bodyPr>
          <a:lstStyle/>
          <a:p>
            <a:pPr marL="0" indent="0" algn="l">
              <a:buNone/>
            </a:pPr>
            <a:r>
              <a:rPr lang="ja-JP" altLang="en-US" sz="2700" b="1" dirty="0" smtClean="0">
                <a:solidFill>
                  <a:schemeClr val="tx1"/>
                </a:solidFill>
                <a:effectLst/>
              </a:rPr>
              <a:t>■</a:t>
            </a:r>
            <a:r>
              <a:rPr kumimoji="1" lang="ja-JP" altLang="en-US" sz="2700" b="1" dirty="0" smtClean="0">
                <a:solidFill>
                  <a:schemeClr val="tx1"/>
                </a:solidFill>
                <a:effectLst/>
              </a:rPr>
              <a:t>利用状況</a:t>
            </a:r>
            <a:endParaRPr kumimoji="1" lang="ja-JP" altLang="en-US" sz="2000" dirty="0">
              <a:solidFill>
                <a:schemeClr val="tx1"/>
              </a:solidFill>
              <a:effectLst/>
            </a:endParaRPr>
          </a:p>
        </p:txBody>
      </p:sp>
      <p:sp>
        <p:nvSpPr>
          <p:cNvPr id="3" name="正方形/長方形 2"/>
          <p:cNvSpPr/>
          <p:nvPr/>
        </p:nvSpPr>
        <p:spPr>
          <a:xfrm>
            <a:off x="0" y="1369603"/>
            <a:ext cx="9058745" cy="923330"/>
          </a:xfrm>
          <a:prstGeom prst="rect">
            <a:avLst/>
          </a:prstGeom>
        </p:spPr>
        <p:txBody>
          <a:bodyPr wrap="square">
            <a:spAutoFit/>
          </a:bodyPr>
          <a:lstStyle/>
          <a:p>
            <a:r>
              <a:rPr lang="ja-JP" altLang="en-US" dirty="0">
                <a:latin typeface="+mn-ea"/>
                <a:ea typeface="+mn-ea"/>
              </a:rPr>
              <a:t>　</a:t>
            </a:r>
            <a:r>
              <a:rPr lang="ja-JP" altLang="en-US" dirty="0" smtClean="0">
                <a:latin typeface="+mn-ea"/>
                <a:ea typeface="+mn-ea"/>
              </a:rPr>
              <a:t>○令和元年度は、約</a:t>
            </a:r>
            <a:r>
              <a:rPr lang="en-US" altLang="ja-JP" dirty="0" smtClean="0">
                <a:latin typeface="+mn-ea"/>
                <a:ea typeface="+mn-ea"/>
              </a:rPr>
              <a:t>6</a:t>
            </a:r>
            <a:r>
              <a:rPr lang="en-US" altLang="ja-JP" dirty="0">
                <a:latin typeface="+mn-ea"/>
                <a:ea typeface="+mn-ea"/>
              </a:rPr>
              <a:t>5</a:t>
            </a:r>
            <a:r>
              <a:rPr lang="ja-JP" altLang="en-US" dirty="0" smtClean="0">
                <a:latin typeface="+mn-ea"/>
                <a:ea typeface="+mn-ea"/>
              </a:rPr>
              <a:t>万人</a:t>
            </a:r>
            <a:r>
              <a:rPr lang="ja-JP" altLang="en-US" dirty="0">
                <a:latin typeface="+mn-ea"/>
                <a:ea typeface="+mn-ea"/>
              </a:rPr>
              <a:t>／年</a:t>
            </a:r>
            <a:r>
              <a:rPr lang="ja-JP" altLang="en-US" dirty="0" smtClean="0">
                <a:latin typeface="+mn-ea"/>
                <a:ea typeface="+mn-ea"/>
              </a:rPr>
              <a:t>が錦織公園</a:t>
            </a:r>
            <a:r>
              <a:rPr lang="ja-JP" altLang="en-US" dirty="0">
                <a:latin typeface="+mn-ea"/>
                <a:ea typeface="+mn-ea"/>
              </a:rPr>
              <a:t>に</a:t>
            </a:r>
            <a:r>
              <a:rPr lang="ja-JP" altLang="en-US" dirty="0" smtClean="0">
                <a:latin typeface="+mn-ea"/>
                <a:ea typeface="+mn-ea"/>
              </a:rPr>
              <a:t>来園しており、来園者数は横ばいである。</a:t>
            </a:r>
            <a:endParaRPr lang="en-US" altLang="ja-JP" dirty="0" smtClean="0">
              <a:latin typeface="+mn-ea"/>
              <a:ea typeface="+mn-ea"/>
            </a:endParaRPr>
          </a:p>
          <a:p>
            <a:r>
              <a:rPr lang="ja-JP" altLang="en-US" dirty="0">
                <a:latin typeface="+mn-ea"/>
                <a:ea typeface="+mn-ea"/>
              </a:rPr>
              <a:t>　　梅・桜・つつじ・シャクナゲ等、花の</a:t>
            </a:r>
            <a:r>
              <a:rPr lang="ja-JP" altLang="en-US" dirty="0" smtClean="0">
                <a:latin typeface="+mn-ea"/>
                <a:ea typeface="+mn-ea"/>
              </a:rPr>
              <a:t>時期の来園が多い。</a:t>
            </a:r>
            <a:endParaRPr lang="en-US" altLang="ja-JP" dirty="0" smtClean="0">
              <a:latin typeface="+mn-ea"/>
              <a:ea typeface="+mn-ea"/>
            </a:endParaRPr>
          </a:p>
          <a:p>
            <a:r>
              <a:rPr lang="ja-JP" altLang="en-US" dirty="0" smtClean="0">
                <a:solidFill>
                  <a:srgbClr val="FF0000"/>
                </a:solidFill>
                <a:latin typeface="+mn-ea"/>
                <a:ea typeface="+mn-ea"/>
              </a:rPr>
              <a:t>　</a:t>
            </a:r>
            <a:r>
              <a:rPr lang="ja-JP" altLang="en-US" dirty="0" smtClean="0">
                <a:solidFill>
                  <a:srgbClr val="006699"/>
                </a:solidFill>
                <a:latin typeface="+mn-ea"/>
                <a:ea typeface="+mn-ea"/>
              </a:rPr>
              <a:t>○駐車場利用件数は約</a:t>
            </a:r>
            <a:r>
              <a:rPr lang="en-US" altLang="ja-JP" dirty="0" smtClean="0">
                <a:solidFill>
                  <a:srgbClr val="006699"/>
                </a:solidFill>
                <a:latin typeface="+mn-ea"/>
                <a:ea typeface="+mn-ea"/>
              </a:rPr>
              <a:t>35000</a:t>
            </a:r>
            <a:r>
              <a:rPr lang="ja-JP" altLang="en-US" dirty="0" smtClean="0">
                <a:solidFill>
                  <a:srgbClr val="006699"/>
                </a:solidFill>
                <a:latin typeface="+mn-ea"/>
                <a:ea typeface="+mn-ea"/>
              </a:rPr>
              <a:t>件</a:t>
            </a:r>
            <a:r>
              <a:rPr lang="ja-JP" altLang="en-US" dirty="0">
                <a:latin typeface="+mn-ea"/>
                <a:ea typeface="+mn-ea"/>
              </a:rPr>
              <a:t>／年</a:t>
            </a:r>
            <a:r>
              <a:rPr lang="ja-JP" altLang="en-US" dirty="0" smtClean="0">
                <a:solidFill>
                  <a:srgbClr val="006699"/>
                </a:solidFill>
                <a:latin typeface="+mn-ea"/>
                <a:ea typeface="+mn-ea"/>
              </a:rPr>
              <a:t>であり、横ばいである。</a:t>
            </a:r>
            <a:endParaRPr lang="ja-JP" altLang="en-US" dirty="0">
              <a:solidFill>
                <a:srgbClr val="006699"/>
              </a:solidFill>
              <a:latin typeface="+mn-ea"/>
              <a:ea typeface="+mn-ea"/>
            </a:endParaRPr>
          </a:p>
        </p:txBody>
      </p:sp>
      <p:sp>
        <p:nvSpPr>
          <p:cNvPr id="13" name="タイトル 1"/>
          <p:cNvSpPr txBox="1">
            <a:spLocks/>
          </p:cNvSpPr>
          <p:nvPr/>
        </p:nvSpPr>
        <p:spPr>
          <a:xfrm>
            <a:off x="-24005" y="326"/>
            <a:ext cx="9168005" cy="764378"/>
          </a:xfrm>
          <a:prstGeom prst="rect">
            <a:avLst/>
          </a:prstGeom>
          <a:solidFill>
            <a:schemeClr val="accent2">
              <a:lumMod val="75000"/>
            </a:schemeClr>
          </a:solidFill>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kumimoji="1"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indent="0" algn="l">
              <a:buNone/>
            </a:pPr>
            <a:r>
              <a:rPr lang="ja-JP" altLang="en-US" sz="4000" b="0" dirty="0">
                <a:solidFill>
                  <a:schemeClr val="tx2"/>
                </a:solidFill>
                <a:effectLst/>
              </a:rPr>
              <a:t>錦織</a:t>
            </a:r>
            <a:r>
              <a:rPr lang="ja-JP" altLang="en-US" sz="4000" b="0" dirty="0" smtClean="0">
                <a:solidFill>
                  <a:schemeClr val="tx2"/>
                </a:solidFill>
                <a:effectLst/>
              </a:rPr>
              <a:t>公園</a:t>
            </a:r>
            <a:endParaRPr lang="ja-JP" altLang="en-US" sz="4000" b="0" dirty="0">
              <a:solidFill>
                <a:schemeClr val="tx2"/>
              </a:solidFill>
              <a:effectLst/>
            </a:endParaRPr>
          </a:p>
        </p:txBody>
      </p:sp>
      <p:pic>
        <p:nvPicPr>
          <p:cNvPr id="4" name="図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7237" y="2511707"/>
            <a:ext cx="6779340" cy="2072820"/>
          </a:xfrm>
          <a:prstGeom prst="rect">
            <a:avLst/>
          </a:prstGeom>
        </p:spPr>
      </p:pic>
      <p:pic>
        <p:nvPicPr>
          <p:cNvPr id="6" name="図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237" y="4750293"/>
            <a:ext cx="6779340" cy="1938696"/>
          </a:xfrm>
          <a:prstGeom prst="rect">
            <a:avLst/>
          </a:prstGeom>
        </p:spPr>
      </p:pic>
    </p:spTree>
    <p:extLst>
      <p:ext uri="{BB962C8B-B14F-4D97-AF65-F5344CB8AC3E}">
        <p14:creationId xmlns:p14="http://schemas.microsoft.com/office/powerpoint/2010/main" val="27406155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コンテンツ プレースホルダー 2"/>
          <p:cNvSpPr>
            <a:spLocks noGrp="1"/>
          </p:cNvSpPr>
          <p:nvPr>
            <p:ph idx="1"/>
          </p:nvPr>
        </p:nvSpPr>
        <p:spPr>
          <a:xfrm>
            <a:off x="26988" y="765175"/>
            <a:ext cx="3176587" cy="503238"/>
          </a:xfrm>
        </p:spPr>
        <p:txBody>
          <a:bodyPr/>
          <a:lstStyle/>
          <a:p>
            <a:pPr marL="0" indent="0">
              <a:buFontTx/>
              <a:buNone/>
            </a:pPr>
            <a:r>
              <a:rPr lang="ja-JP" altLang="en-US" sz="2000" b="1" dirty="0" smtClean="0"/>
              <a:t>■　公園の管理上の課題</a:t>
            </a:r>
          </a:p>
        </p:txBody>
      </p:sp>
      <p:sp>
        <p:nvSpPr>
          <p:cNvPr id="9" name="タイトル 1"/>
          <p:cNvSpPr>
            <a:spLocks noGrp="1"/>
          </p:cNvSpPr>
          <p:nvPr>
            <p:ph type="title"/>
          </p:nvPr>
        </p:nvSpPr>
        <p:spPr>
          <a:xfrm>
            <a:off x="0" y="1131416"/>
            <a:ext cx="9144000" cy="3473199"/>
          </a:xfrm>
        </p:spPr>
        <p:txBody>
          <a:bodyPr anchor="t">
            <a:noAutofit/>
          </a:bodyPr>
          <a:lstStyle/>
          <a:p>
            <a:pPr algn="l">
              <a:defRPr/>
            </a:pPr>
            <a:r>
              <a:rPr lang="ja-JP" altLang="en-US" sz="1600" dirty="0">
                <a:solidFill>
                  <a:srgbClr val="FF0000"/>
                </a:solidFill>
              </a:rPr>
              <a:t>　</a:t>
            </a:r>
            <a:r>
              <a:rPr lang="ja-JP" altLang="en-US" sz="1600" dirty="0" smtClean="0">
                <a:solidFill>
                  <a:srgbClr val="FF0000"/>
                </a:solidFill>
              </a:rPr>
              <a:t>　</a:t>
            </a:r>
            <a:r>
              <a:rPr lang="ja-JP" altLang="en-US" sz="1600" b="1" dirty="0" smtClean="0">
                <a:solidFill>
                  <a:srgbClr val="006699"/>
                </a:solidFill>
                <a:effectLst/>
              </a:rPr>
              <a:t>◆ナラ枯れ対策</a:t>
            </a:r>
            <a:r>
              <a:rPr lang="en-US" altLang="ja-JP" sz="1600" b="1" dirty="0" smtClean="0">
                <a:solidFill>
                  <a:srgbClr val="006699"/>
                </a:solidFill>
                <a:effectLst/>
              </a:rPr>
              <a:t/>
            </a:r>
            <a:br>
              <a:rPr lang="en-US" altLang="ja-JP" sz="1600" b="1" dirty="0" smtClean="0">
                <a:solidFill>
                  <a:srgbClr val="006699"/>
                </a:solidFill>
                <a:effectLst/>
              </a:rPr>
            </a:br>
            <a:r>
              <a:rPr lang="ja-JP" altLang="en-US" sz="1600" dirty="0">
                <a:solidFill>
                  <a:srgbClr val="FF0000"/>
                </a:solidFill>
                <a:effectLst/>
              </a:rPr>
              <a:t>　</a:t>
            </a:r>
            <a:r>
              <a:rPr lang="ja-JP" altLang="en-US" sz="1600" dirty="0" smtClean="0">
                <a:solidFill>
                  <a:srgbClr val="FF0000"/>
                </a:solidFill>
                <a:effectLst/>
              </a:rPr>
              <a:t>　　　</a:t>
            </a:r>
            <a:r>
              <a:rPr lang="ja-JP" altLang="en-US" sz="1600" dirty="0" smtClean="0">
                <a:solidFill>
                  <a:srgbClr val="006699"/>
                </a:solidFill>
                <a:effectLst/>
              </a:rPr>
              <a:t>○近年ナラ枯れの被害が発生している。</a:t>
            </a:r>
            <a:r>
              <a:rPr lang="en-US" altLang="ja-JP" sz="1600" dirty="0" smtClean="0">
                <a:solidFill>
                  <a:srgbClr val="006699"/>
                </a:solidFill>
                <a:effectLst/>
              </a:rPr>
              <a:t/>
            </a:r>
            <a:br>
              <a:rPr lang="en-US" altLang="ja-JP" sz="1600" dirty="0" smtClean="0">
                <a:solidFill>
                  <a:srgbClr val="006699"/>
                </a:solidFill>
                <a:effectLst/>
              </a:rPr>
            </a:br>
            <a:r>
              <a:rPr lang="ja-JP" altLang="en-US" sz="1600" dirty="0">
                <a:solidFill>
                  <a:srgbClr val="006699"/>
                </a:solidFill>
                <a:effectLst/>
              </a:rPr>
              <a:t>　</a:t>
            </a:r>
            <a:r>
              <a:rPr lang="ja-JP" altLang="en-US" sz="1600" dirty="0" smtClean="0">
                <a:solidFill>
                  <a:srgbClr val="006699"/>
                </a:solidFill>
                <a:effectLst/>
              </a:rPr>
              <a:t>　　　　⇒行政や研究機関等との情報共有、被害の把握、</a:t>
            </a:r>
            <a:r>
              <a:rPr lang="en-US" altLang="ja-JP" sz="1600" dirty="0" smtClean="0">
                <a:solidFill>
                  <a:srgbClr val="006699"/>
                </a:solidFill>
                <a:effectLst/>
              </a:rPr>
              <a:t/>
            </a:r>
            <a:br>
              <a:rPr lang="en-US" altLang="ja-JP" sz="1600" dirty="0" smtClean="0">
                <a:solidFill>
                  <a:srgbClr val="006699"/>
                </a:solidFill>
                <a:effectLst/>
              </a:rPr>
            </a:br>
            <a:r>
              <a:rPr lang="ja-JP" altLang="en-US" sz="1600" dirty="0">
                <a:solidFill>
                  <a:srgbClr val="006699"/>
                </a:solidFill>
                <a:effectLst/>
              </a:rPr>
              <a:t>　</a:t>
            </a:r>
            <a:r>
              <a:rPr lang="ja-JP" altLang="en-US" sz="1600" dirty="0" smtClean="0">
                <a:solidFill>
                  <a:srgbClr val="006699"/>
                </a:solidFill>
                <a:effectLst/>
              </a:rPr>
              <a:t>　　　　　 危険木の処理等の対応が必要</a:t>
            </a:r>
            <a:r>
              <a:rPr lang="en-US" altLang="ja-JP" sz="1600" dirty="0" smtClean="0">
                <a:solidFill>
                  <a:srgbClr val="006699"/>
                </a:solidFill>
                <a:effectLst/>
              </a:rPr>
              <a:t/>
            </a:r>
            <a:br>
              <a:rPr lang="en-US" altLang="ja-JP" sz="1600" dirty="0" smtClean="0">
                <a:solidFill>
                  <a:srgbClr val="006699"/>
                </a:solidFill>
                <a:effectLst/>
              </a:rPr>
            </a:br>
            <a:r>
              <a:rPr lang="en-US" altLang="ja-JP" sz="1600" dirty="0" smtClean="0">
                <a:solidFill>
                  <a:srgbClr val="FF0000"/>
                </a:solidFill>
                <a:effectLst/>
              </a:rPr>
              <a:t/>
            </a:r>
            <a:br>
              <a:rPr lang="en-US" altLang="ja-JP" sz="1600" dirty="0" smtClean="0">
                <a:solidFill>
                  <a:srgbClr val="FF0000"/>
                </a:solidFill>
                <a:effectLst/>
              </a:rPr>
            </a:br>
            <a:r>
              <a:rPr lang="ja-JP" altLang="en-US" sz="1600" dirty="0">
                <a:solidFill>
                  <a:srgbClr val="FF0000"/>
                </a:solidFill>
                <a:effectLst/>
              </a:rPr>
              <a:t>　　</a:t>
            </a:r>
            <a:r>
              <a:rPr lang="ja-JP" altLang="en-US" sz="1600" b="1" dirty="0" smtClean="0">
                <a:solidFill>
                  <a:srgbClr val="006699"/>
                </a:solidFill>
                <a:effectLst/>
              </a:rPr>
              <a:t>◆パークセンター及び南エリアの活性化</a:t>
            </a:r>
            <a:r>
              <a:rPr lang="en-US" altLang="ja-JP" sz="1600" b="1" dirty="0">
                <a:solidFill>
                  <a:srgbClr val="FF0000"/>
                </a:solidFill>
                <a:effectLst/>
              </a:rPr>
              <a:t/>
            </a:r>
            <a:br>
              <a:rPr lang="en-US" altLang="ja-JP" sz="1600" b="1" dirty="0">
                <a:solidFill>
                  <a:srgbClr val="FF0000"/>
                </a:solidFill>
                <a:effectLst/>
              </a:rPr>
            </a:br>
            <a:r>
              <a:rPr lang="ja-JP" altLang="en-US" sz="1600" dirty="0">
                <a:solidFill>
                  <a:srgbClr val="FF0000"/>
                </a:solidFill>
                <a:effectLst/>
              </a:rPr>
              <a:t>　　　　</a:t>
            </a:r>
            <a:r>
              <a:rPr lang="ja-JP" altLang="en-US" sz="1600" dirty="0">
                <a:solidFill>
                  <a:srgbClr val="006699"/>
                </a:solidFill>
                <a:effectLst/>
              </a:rPr>
              <a:t>○常設展示物が更新されず固定化、施設の利用頻度も高く</a:t>
            </a:r>
            <a:r>
              <a:rPr lang="ja-JP" altLang="en-US" sz="1600" dirty="0" smtClean="0">
                <a:solidFill>
                  <a:srgbClr val="006699"/>
                </a:solidFill>
                <a:effectLst/>
              </a:rPr>
              <a:t>ない</a:t>
            </a:r>
            <a:r>
              <a:rPr lang="ja-JP" altLang="en-US" sz="1600" dirty="0">
                <a:solidFill>
                  <a:srgbClr val="006699"/>
                </a:solidFill>
                <a:effectLst/>
              </a:rPr>
              <a:t/>
            </a:r>
            <a:br>
              <a:rPr lang="ja-JP" altLang="en-US" sz="1600" dirty="0">
                <a:solidFill>
                  <a:srgbClr val="006699"/>
                </a:solidFill>
                <a:effectLst/>
              </a:rPr>
            </a:br>
            <a:r>
              <a:rPr lang="ja-JP" altLang="en-US" sz="1600" dirty="0">
                <a:solidFill>
                  <a:srgbClr val="006699"/>
                </a:solidFill>
                <a:effectLst/>
              </a:rPr>
              <a:t>　</a:t>
            </a:r>
            <a:r>
              <a:rPr lang="ja-JP" altLang="en-US" sz="1600" dirty="0" smtClean="0">
                <a:solidFill>
                  <a:srgbClr val="006699"/>
                </a:solidFill>
                <a:effectLst/>
              </a:rPr>
              <a:t>　　　</a:t>
            </a:r>
            <a:r>
              <a:rPr lang="ja-JP" altLang="en-US" sz="1600" dirty="0">
                <a:solidFill>
                  <a:srgbClr val="006699"/>
                </a:solidFill>
                <a:effectLst/>
              </a:rPr>
              <a:t>○地域の魅力アップを図るための情報発信拠点と</a:t>
            </a:r>
            <a:r>
              <a:rPr lang="ja-JP" altLang="en-US" sz="1600" dirty="0" smtClean="0">
                <a:solidFill>
                  <a:srgbClr val="006699"/>
                </a:solidFill>
                <a:effectLst/>
              </a:rPr>
              <a:t>して</a:t>
            </a:r>
            <a:r>
              <a:rPr lang="en-US" altLang="ja-JP" sz="1600" dirty="0" smtClean="0">
                <a:solidFill>
                  <a:srgbClr val="006699"/>
                </a:solidFill>
                <a:effectLst/>
              </a:rPr>
              <a:t/>
            </a:r>
            <a:br>
              <a:rPr lang="en-US" altLang="ja-JP" sz="1600" dirty="0" smtClean="0">
                <a:solidFill>
                  <a:srgbClr val="006699"/>
                </a:solidFill>
                <a:effectLst/>
              </a:rPr>
            </a:br>
            <a:r>
              <a:rPr lang="ja-JP" altLang="en-US" sz="1600" dirty="0" smtClean="0">
                <a:solidFill>
                  <a:srgbClr val="006699"/>
                </a:solidFill>
                <a:effectLst/>
              </a:rPr>
              <a:t>　　　　　 季節</a:t>
            </a:r>
            <a:r>
              <a:rPr lang="ja-JP" altLang="en-US" sz="1600" dirty="0">
                <a:solidFill>
                  <a:srgbClr val="006699"/>
                </a:solidFill>
                <a:effectLst/>
              </a:rPr>
              <a:t>ごとの公園の見どころや写真展</a:t>
            </a:r>
            <a:r>
              <a:rPr lang="ja-JP" altLang="en-US" sz="1600" dirty="0" smtClean="0">
                <a:solidFill>
                  <a:srgbClr val="006699"/>
                </a:solidFill>
                <a:effectLst/>
              </a:rPr>
              <a:t>、ミニイベントの開催等の</a:t>
            </a:r>
            <a:r>
              <a:rPr lang="en-US" altLang="ja-JP" sz="1600" dirty="0" smtClean="0">
                <a:solidFill>
                  <a:srgbClr val="006699"/>
                </a:solidFill>
                <a:effectLst/>
              </a:rPr>
              <a:t/>
            </a:r>
            <a:br>
              <a:rPr lang="en-US" altLang="ja-JP" sz="1600" dirty="0" smtClean="0">
                <a:solidFill>
                  <a:srgbClr val="006699"/>
                </a:solidFill>
                <a:effectLst/>
              </a:rPr>
            </a:br>
            <a:r>
              <a:rPr lang="ja-JP" altLang="en-US" sz="1600" dirty="0">
                <a:solidFill>
                  <a:srgbClr val="006699"/>
                </a:solidFill>
                <a:effectLst/>
              </a:rPr>
              <a:t>　</a:t>
            </a:r>
            <a:r>
              <a:rPr lang="ja-JP" altLang="en-US" sz="1600" dirty="0" smtClean="0">
                <a:solidFill>
                  <a:srgbClr val="006699"/>
                </a:solidFill>
                <a:effectLst/>
              </a:rPr>
              <a:t>　　　　 活性化が求められる</a:t>
            </a:r>
            <a:r>
              <a:rPr lang="ja-JP" altLang="en-US" sz="1600" dirty="0">
                <a:solidFill>
                  <a:srgbClr val="006699"/>
                </a:solidFill>
                <a:effectLst/>
              </a:rPr>
              <a:t/>
            </a:r>
            <a:br>
              <a:rPr lang="ja-JP" altLang="en-US" sz="1600" dirty="0">
                <a:solidFill>
                  <a:srgbClr val="006699"/>
                </a:solidFill>
                <a:effectLst/>
              </a:rPr>
            </a:br>
            <a:r>
              <a:rPr lang="en-US" altLang="ja-JP" sz="1600" dirty="0" smtClean="0">
                <a:solidFill>
                  <a:srgbClr val="006699"/>
                </a:solidFill>
                <a:effectLst/>
              </a:rPr>
              <a:t/>
            </a:r>
            <a:br>
              <a:rPr lang="en-US" altLang="ja-JP" sz="1600" dirty="0" smtClean="0">
                <a:solidFill>
                  <a:srgbClr val="006699"/>
                </a:solidFill>
                <a:effectLst/>
              </a:rPr>
            </a:br>
            <a:r>
              <a:rPr lang="ja-JP" altLang="en-US" sz="1600" dirty="0">
                <a:solidFill>
                  <a:srgbClr val="006699"/>
                </a:solidFill>
                <a:effectLst/>
              </a:rPr>
              <a:t>　</a:t>
            </a:r>
            <a:r>
              <a:rPr lang="ja-JP" altLang="en-US" sz="1600" dirty="0" smtClean="0">
                <a:solidFill>
                  <a:srgbClr val="006699"/>
                </a:solidFill>
                <a:effectLst/>
              </a:rPr>
              <a:t>　　　</a:t>
            </a:r>
            <a:endParaRPr lang="ja-JP" altLang="en-US" sz="1600" dirty="0">
              <a:solidFill>
                <a:srgbClr val="006699"/>
              </a:solidFill>
              <a:effectLst/>
            </a:endParaRPr>
          </a:p>
        </p:txBody>
      </p:sp>
      <p:sp>
        <p:nvSpPr>
          <p:cNvPr id="10" name="タイトル 1"/>
          <p:cNvSpPr txBox="1">
            <a:spLocks/>
          </p:cNvSpPr>
          <p:nvPr/>
        </p:nvSpPr>
        <p:spPr>
          <a:xfrm>
            <a:off x="-24005" y="326"/>
            <a:ext cx="9168005" cy="764378"/>
          </a:xfrm>
          <a:prstGeom prst="rect">
            <a:avLst/>
          </a:prstGeom>
          <a:solidFill>
            <a:schemeClr val="accent2">
              <a:lumMod val="75000"/>
            </a:schemeClr>
          </a:solidFill>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kumimoji="1"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indent="0" algn="l">
              <a:buNone/>
            </a:pPr>
            <a:r>
              <a:rPr lang="ja-JP" altLang="en-US" sz="4000" b="0" smtClean="0">
                <a:solidFill>
                  <a:schemeClr val="tx2"/>
                </a:solidFill>
                <a:effectLst/>
              </a:rPr>
              <a:t>錦織公園</a:t>
            </a:r>
            <a:endParaRPr lang="ja-JP" altLang="en-US" sz="4000" b="0" dirty="0">
              <a:solidFill>
                <a:schemeClr val="tx2"/>
              </a:solidFill>
              <a:effectLst/>
            </a:endParaRPr>
          </a:p>
        </p:txBody>
      </p:sp>
      <p:sp>
        <p:nvSpPr>
          <p:cNvPr id="13" name="コンテンツ プレースホルダー 2"/>
          <p:cNvSpPr txBox="1">
            <a:spLocks/>
          </p:cNvSpPr>
          <p:nvPr/>
        </p:nvSpPr>
        <p:spPr bwMode="auto">
          <a:xfrm>
            <a:off x="26988" y="3753442"/>
            <a:ext cx="4761036"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Tx/>
              <a:buNone/>
            </a:pPr>
            <a:r>
              <a:rPr lang="ja-JP" altLang="en-US" sz="2000" b="1" kern="0" dirty="0" smtClean="0"/>
              <a:t>■　公園満足度調査結果</a:t>
            </a:r>
            <a:r>
              <a:rPr lang="ja-JP" altLang="en-US" sz="1600" b="1" kern="0" dirty="0" smtClean="0"/>
              <a:t>（令和元年度実施）</a:t>
            </a:r>
            <a:endParaRPr lang="ja-JP" altLang="en-US" sz="2000" b="1" kern="0" dirty="0" smtClean="0"/>
          </a:p>
        </p:txBody>
      </p:sp>
      <p:sp>
        <p:nvSpPr>
          <p:cNvPr id="16" name="タイトル 1"/>
          <p:cNvSpPr txBox="1">
            <a:spLocks/>
          </p:cNvSpPr>
          <p:nvPr/>
        </p:nvSpPr>
        <p:spPr bwMode="auto">
          <a:xfrm>
            <a:off x="246189" y="4122282"/>
            <a:ext cx="1620937" cy="244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lvl1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2pPr>
            <a:lvl3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3pPr>
            <a:lvl4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4pPr>
            <a:lvl5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5pPr>
            <a:lvl6pPr marL="4572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6pPr>
            <a:lvl7pPr marL="9144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7pPr>
            <a:lvl8pPr marL="13716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8pPr>
            <a:lvl9pPr marL="18288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9pPr>
          </a:lstStyle>
          <a:p>
            <a:pPr algn="l"/>
            <a:r>
              <a:rPr lang="ja-JP" altLang="en-US" sz="1000" kern="0" dirty="0" smtClean="0">
                <a:solidFill>
                  <a:srgbClr val="000000"/>
                </a:solidFill>
              </a:rPr>
              <a:t>○公園の全体的な満足度</a:t>
            </a:r>
            <a:endParaRPr lang="ja-JP" altLang="en-US" sz="1000" kern="0" dirty="0">
              <a:solidFill>
                <a:srgbClr val="000000"/>
              </a:solidFill>
            </a:endParaRPr>
          </a:p>
        </p:txBody>
      </p:sp>
      <p:graphicFrame>
        <p:nvGraphicFramePr>
          <p:cNvPr id="2" name="オブジェクト 1"/>
          <p:cNvGraphicFramePr>
            <a:graphicFrameLocks noChangeAspect="1"/>
          </p:cNvGraphicFramePr>
          <p:nvPr>
            <p:extLst>
              <p:ext uri="{D42A27DB-BD31-4B8C-83A1-F6EECF244321}">
                <p14:modId xmlns:p14="http://schemas.microsoft.com/office/powerpoint/2010/main" val="1416282360"/>
              </p:ext>
            </p:extLst>
          </p:nvPr>
        </p:nvGraphicFramePr>
        <p:xfrm>
          <a:off x="6373090" y="548680"/>
          <a:ext cx="2592000" cy="1948058"/>
        </p:xfrm>
        <a:graphic>
          <a:graphicData uri="http://schemas.openxmlformats.org/presentationml/2006/ole">
            <mc:AlternateContent xmlns:mc="http://schemas.openxmlformats.org/markup-compatibility/2006">
              <mc:Choice xmlns:v="urn:schemas-microsoft-com:vml" Requires="v">
                <p:oleObj spid="_x0000_s3108" name="Acrobat Document" r:id="rId4" imgW="4562224" imgH="3428668" progId="AcroExch.Document.DC">
                  <p:embed/>
                </p:oleObj>
              </mc:Choice>
              <mc:Fallback>
                <p:oleObj name="Acrobat Document" r:id="rId4" imgW="4562224" imgH="3428668" progId="AcroExch.Document.DC">
                  <p:embed/>
                  <p:pic>
                    <p:nvPicPr>
                      <p:cNvPr id="2" name="オブジェクト 1"/>
                      <p:cNvPicPr/>
                      <p:nvPr/>
                    </p:nvPicPr>
                    <p:blipFill>
                      <a:blip r:embed="rId5"/>
                      <a:stretch>
                        <a:fillRect/>
                      </a:stretch>
                    </p:blipFill>
                    <p:spPr>
                      <a:xfrm>
                        <a:off x="6373090" y="548680"/>
                        <a:ext cx="2592000" cy="1948058"/>
                      </a:xfrm>
                      <a:prstGeom prst="rect">
                        <a:avLst/>
                      </a:prstGeom>
                      <a:ln>
                        <a:solidFill>
                          <a:schemeClr val="bg1"/>
                        </a:solidFill>
                      </a:ln>
                    </p:spPr>
                  </p:pic>
                </p:oleObj>
              </mc:Fallback>
            </mc:AlternateContent>
          </a:graphicData>
        </a:graphic>
      </p:graphicFrame>
      <p:sp>
        <p:nvSpPr>
          <p:cNvPr id="18" name="テキスト ボックス 22"/>
          <p:cNvSpPr txBox="1">
            <a:spLocks noChangeArrowheads="1"/>
          </p:cNvSpPr>
          <p:nvPr/>
        </p:nvSpPr>
        <p:spPr bwMode="auto">
          <a:xfrm>
            <a:off x="7893107" y="2249814"/>
            <a:ext cx="12382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0"/>
              </a:spcBef>
              <a:buFontTx/>
              <a:buNone/>
            </a:pPr>
            <a:r>
              <a:rPr lang="ja-JP" altLang="en-US" sz="1100" dirty="0" smtClean="0">
                <a:solidFill>
                  <a:schemeClr val="bg1"/>
                </a:solidFill>
              </a:rPr>
              <a:t>ナラ枯れ対策</a:t>
            </a:r>
            <a:endParaRPr lang="en-US" altLang="ja-JP" sz="1100" dirty="0" smtClean="0">
              <a:solidFill>
                <a:schemeClr val="bg1"/>
              </a:solidFill>
            </a:endParaRPr>
          </a:p>
        </p:txBody>
      </p:sp>
      <p:graphicFrame>
        <p:nvGraphicFramePr>
          <p:cNvPr id="14" name="グラフ 13"/>
          <p:cNvGraphicFramePr>
            <a:graphicFrameLocks/>
          </p:cNvGraphicFramePr>
          <p:nvPr>
            <p:extLst>
              <p:ext uri="{D42A27DB-BD31-4B8C-83A1-F6EECF244321}">
                <p14:modId xmlns:p14="http://schemas.microsoft.com/office/powerpoint/2010/main" val="27921713"/>
              </p:ext>
            </p:extLst>
          </p:nvPr>
        </p:nvGraphicFramePr>
        <p:xfrm>
          <a:off x="-26988" y="4321774"/>
          <a:ext cx="3982810" cy="245745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9" name="グラフ 18"/>
          <p:cNvGraphicFramePr>
            <a:graphicFrameLocks/>
          </p:cNvGraphicFramePr>
          <p:nvPr>
            <p:extLst>
              <p:ext uri="{D42A27DB-BD31-4B8C-83A1-F6EECF244321}">
                <p14:modId xmlns:p14="http://schemas.microsoft.com/office/powerpoint/2010/main" val="382477635"/>
              </p:ext>
            </p:extLst>
          </p:nvPr>
        </p:nvGraphicFramePr>
        <p:xfrm>
          <a:off x="3647767" y="4122282"/>
          <a:ext cx="5523221" cy="2735718"/>
        </p:xfrm>
        <a:graphic>
          <a:graphicData uri="http://schemas.openxmlformats.org/drawingml/2006/chart">
            <c:chart xmlns:c="http://schemas.openxmlformats.org/drawingml/2006/chart" xmlns:r="http://schemas.openxmlformats.org/officeDocument/2006/relationships" r:id="rId7"/>
          </a:graphicData>
        </a:graphic>
      </p:graphicFrame>
      <p:pic>
        <p:nvPicPr>
          <p:cNvPr id="15" name="Picture 10" descr="D:\ishizakiy\Desktop\個人フォルダー\写真\271018 錦織公園遊具ﾊﾟｰｸｾﾝﾀｰｱﾝｹｰﾄ\DSCN7311.JPG"/>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6372703" y="2562607"/>
            <a:ext cx="2592387" cy="1658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テキスト ボックス 22"/>
          <p:cNvSpPr txBox="1">
            <a:spLocks noChangeArrowheads="1"/>
          </p:cNvSpPr>
          <p:nvPr/>
        </p:nvSpPr>
        <p:spPr bwMode="auto">
          <a:xfrm>
            <a:off x="6222664" y="2548869"/>
            <a:ext cx="12382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0"/>
              </a:spcBef>
              <a:buFontTx/>
              <a:buNone/>
            </a:pPr>
            <a:r>
              <a:rPr lang="ja-JP" altLang="en-US" sz="1100" dirty="0" smtClean="0">
                <a:solidFill>
                  <a:schemeClr val="bg1"/>
                </a:solidFill>
              </a:rPr>
              <a:t>パークセンター</a:t>
            </a:r>
            <a:endParaRPr lang="en-US" altLang="ja-JP" sz="1100" dirty="0" smtClean="0">
              <a:solidFill>
                <a:schemeClr val="bg1"/>
              </a:solidFill>
            </a:endParaRPr>
          </a:p>
        </p:txBody>
      </p:sp>
    </p:spTree>
    <p:extLst>
      <p:ext uri="{BB962C8B-B14F-4D97-AF65-F5344CB8AC3E}">
        <p14:creationId xmlns:p14="http://schemas.microsoft.com/office/powerpoint/2010/main" val="28810114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図 4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21892" y="1436790"/>
            <a:ext cx="4203510" cy="2109407"/>
          </a:xfrm>
          <a:prstGeom prst="rect">
            <a:avLst/>
          </a:prstGeom>
        </p:spPr>
      </p:pic>
      <p:pic>
        <p:nvPicPr>
          <p:cNvPr id="12" name="図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75953" y="3878330"/>
            <a:ext cx="3815818" cy="2957426"/>
          </a:xfrm>
          <a:prstGeom prst="rect">
            <a:avLst/>
          </a:prstGeom>
        </p:spPr>
      </p:pic>
      <p:sp>
        <p:nvSpPr>
          <p:cNvPr id="2" name="タイトル 1"/>
          <p:cNvSpPr>
            <a:spLocks noGrp="1"/>
          </p:cNvSpPr>
          <p:nvPr>
            <p:ph type="title"/>
          </p:nvPr>
        </p:nvSpPr>
        <p:spPr>
          <a:xfrm>
            <a:off x="-24005" y="0"/>
            <a:ext cx="9168005" cy="764704"/>
          </a:xfrm>
          <a:solidFill>
            <a:schemeClr val="accent2">
              <a:lumMod val="75000"/>
            </a:schemeClr>
          </a:solidFill>
        </p:spPr>
        <p:txBody>
          <a:bodyPr/>
          <a:lstStyle/>
          <a:p>
            <a:pPr marL="0" indent="0" algn="l">
              <a:buNone/>
            </a:pPr>
            <a:r>
              <a:rPr lang="ja-JP" altLang="en-US" sz="4000" dirty="0"/>
              <a:t>長野</a:t>
            </a:r>
            <a:r>
              <a:rPr lang="ja-JP" altLang="en-US" sz="4000" dirty="0" smtClean="0"/>
              <a:t>公園</a:t>
            </a:r>
            <a:endParaRPr kumimoji="1" lang="ja-JP" altLang="en-US" sz="4000" dirty="0"/>
          </a:p>
        </p:txBody>
      </p:sp>
      <p:sp>
        <p:nvSpPr>
          <p:cNvPr id="3" name="コンテンツ プレースホルダー 2"/>
          <p:cNvSpPr>
            <a:spLocks noGrp="1"/>
          </p:cNvSpPr>
          <p:nvPr>
            <p:ph sz="quarter" idx="13"/>
          </p:nvPr>
        </p:nvSpPr>
        <p:spPr>
          <a:xfrm>
            <a:off x="-1" y="764704"/>
            <a:ext cx="4818879" cy="6093296"/>
          </a:xfrm>
        </p:spPr>
        <p:txBody>
          <a:bodyPr>
            <a:noAutofit/>
          </a:bodyPr>
          <a:lstStyle/>
          <a:p>
            <a:pPr marL="45720" indent="0">
              <a:buNone/>
            </a:pPr>
            <a:r>
              <a:rPr lang="ja-JP" altLang="en-US" sz="1800" b="1" dirty="0" smtClean="0">
                <a:latin typeface="+mn-ea"/>
              </a:rPr>
              <a:t>■概要</a:t>
            </a:r>
            <a:endParaRPr lang="en-US" altLang="ja-JP" sz="1800" b="1" dirty="0" smtClean="0">
              <a:latin typeface="+mn-ea"/>
            </a:endParaRPr>
          </a:p>
          <a:p>
            <a:pPr marL="45720" indent="0">
              <a:buNone/>
            </a:pPr>
            <a:r>
              <a:rPr lang="ja-JP" altLang="en-US" sz="1400" dirty="0" smtClean="0">
                <a:latin typeface="+mn-ea"/>
              </a:rPr>
              <a:t>　長野</a:t>
            </a:r>
            <a:r>
              <a:rPr lang="ja-JP" altLang="en-US" sz="1400" dirty="0">
                <a:latin typeface="+mn-ea"/>
              </a:rPr>
              <a:t>公園は大阪府南東部、金剛山山麓の南側に位置</a:t>
            </a:r>
            <a:r>
              <a:rPr lang="ja-JP" altLang="en-US" sz="1400" dirty="0" smtClean="0">
                <a:latin typeface="+mn-ea"/>
              </a:rPr>
              <a:t>する。昭和</a:t>
            </a:r>
            <a:r>
              <a:rPr lang="en-US" altLang="ja-JP" sz="1400" dirty="0">
                <a:latin typeface="+mn-ea"/>
              </a:rPr>
              <a:t>26</a:t>
            </a:r>
            <a:r>
              <a:rPr lang="ja-JP" altLang="en-US" sz="1400" dirty="0">
                <a:latin typeface="+mn-ea"/>
              </a:rPr>
              <a:t>年</a:t>
            </a:r>
            <a:r>
              <a:rPr lang="en-US" altLang="ja-JP" sz="1400" dirty="0">
                <a:latin typeface="+mn-ea"/>
              </a:rPr>
              <a:t>10</a:t>
            </a:r>
            <a:r>
              <a:rPr lang="ja-JP" altLang="en-US" sz="1400" dirty="0">
                <a:latin typeface="+mn-ea"/>
              </a:rPr>
              <a:t>月に旧長野遊園地跡の長野地区、河合寺地区、観心寺・丸山地区、天野山地区の４地区が長野公園として開設され、昭和</a:t>
            </a:r>
            <a:r>
              <a:rPr lang="en-US" altLang="ja-JP" sz="1400" dirty="0">
                <a:latin typeface="+mn-ea"/>
              </a:rPr>
              <a:t>32</a:t>
            </a:r>
            <a:r>
              <a:rPr lang="ja-JP" altLang="en-US" sz="1400" dirty="0">
                <a:latin typeface="+mn-ea"/>
              </a:rPr>
              <a:t>年</a:t>
            </a:r>
            <a:r>
              <a:rPr lang="en-US" altLang="ja-JP" sz="1400" dirty="0">
                <a:latin typeface="+mn-ea"/>
              </a:rPr>
              <a:t>10</a:t>
            </a:r>
            <a:r>
              <a:rPr lang="ja-JP" altLang="en-US" sz="1400" dirty="0">
                <a:latin typeface="+mn-ea"/>
              </a:rPr>
              <a:t>月に新たに延命寺地区が編入、５地区となった。全面積約</a:t>
            </a:r>
            <a:r>
              <a:rPr lang="en-US" altLang="ja-JP" sz="1400" dirty="0">
                <a:latin typeface="+mn-ea"/>
              </a:rPr>
              <a:t>46</a:t>
            </a:r>
            <a:r>
              <a:rPr lang="ja-JP" altLang="en-US" sz="1400" dirty="0">
                <a:latin typeface="+mn-ea"/>
              </a:rPr>
              <a:t>ｈａ、これらはいずれも楠木一族南朝ゆかりの遺跡の多い所である。</a:t>
            </a:r>
          </a:p>
          <a:p>
            <a:pPr marL="45720" indent="0">
              <a:spcBef>
                <a:spcPts val="0"/>
              </a:spcBef>
              <a:buNone/>
            </a:pPr>
            <a:r>
              <a:rPr lang="ja-JP" altLang="en-US" sz="1400" dirty="0" smtClean="0">
                <a:latin typeface="+mn-ea"/>
              </a:rPr>
              <a:t>　本</a:t>
            </a:r>
            <a:r>
              <a:rPr lang="ja-JP" altLang="en-US" sz="1400" dirty="0">
                <a:latin typeface="+mn-ea"/>
              </a:rPr>
              <a:t>公園は、府内でも数少ない、自然を生かした展望の素晴らしい公園である</a:t>
            </a:r>
            <a:r>
              <a:rPr lang="ja-JP" altLang="en-US" sz="1400" dirty="0" smtClean="0">
                <a:latin typeface="+mn-ea"/>
              </a:rPr>
              <a:t>。</a:t>
            </a:r>
            <a:endParaRPr lang="en-US" altLang="ja-JP" sz="1400" dirty="0" smtClean="0">
              <a:latin typeface="+mn-ea"/>
            </a:endParaRPr>
          </a:p>
          <a:p>
            <a:pPr marL="45720" indent="0">
              <a:buNone/>
            </a:pPr>
            <a:r>
              <a:rPr lang="ja-JP" altLang="en-US" sz="1800" b="1" dirty="0" smtClean="0">
                <a:latin typeface="+mn-ea"/>
              </a:rPr>
              <a:t>■開設面積：</a:t>
            </a:r>
            <a:r>
              <a:rPr lang="en-US" altLang="ja-JP" sz="1800" dirty="0" smtClean="0">
                <a:latin typeface="+mn-ea"/>
              </a:rPr>
              <a:t>46.3 ha</a:t>
            </a:r>
          </a:p>
          <a:p>
            <a:pPr marL="45720" indent="0">
              <a:buNone/>
            </a:pPr>
            <a:r>
              <a:rPr lang="ja-JP" altLang="en-US" sz="1800" b="1" dirty="0" smtClean="0">
                <a:latin typeface="+mn-ea"/>
              </a:rPr>
              <a:t>■開設</a:t>
            </a:r>
            <a:r>
              <a:rPr lang="ja-JP" altLang="en-US" sz="1800" b="1" dirty="0">
                <a:latin typeface="+mn-ea"/>
              </a:rPr>
              <a:t>年月</a:t>
            </a:r>
            <a:r>
              <a:rPr lang="ja-JP" altLang="en-US" sz="1800" b="1" dirty="0" smtClean="0">
                <a:latin typeface="+mn-ea"/>
              </a:rPr>
              <a:t>：</a:t>
            </a:r>
            <a:r>
              <a:rPr lang="ja-JP" altLang="en-US" sz="1800" dirty="0" smtClean="0">
                <a:latin typeface="+mn-ea"/>
              </a:rPr>
              <a:t>昭和</a:t>
            </a:r>
            <a:r>
              <a:rPr lang="en-US" altLang="ja-JP" sz="1800" dirty="0" smtClean="0">
                <a:latin typeface="+mn-ea"/>
              </a:rPr>
              <a:t>26</a:t>
            </a:r>
            <a:r>
              <a:rPr lang="ja-JP" altLang="en-US" sz="1800" dirty="0" smtClean="0">
                <a:latin typeface="+mn-ea"/>
              </a:rPr>
              <a:t>年</a:t>
            </a:r>
            <a:r>
              <a:rPr lang="en-US" altLang="ja-JP" sz="1800" dirty="0" smtClean="0">
                <a:latin typeface="+mn-ea"/>
              </a:rPr>
              <a:t>10</a:t>
            </a:r>
            <a:r>
              <a:rPr lang="ja-JP" altLang="en-US" sz="1800" dirty="0" smtClean="0">
                <a:latin typeface="+mn-ea"/>
              </a:rPr>
              <a:t>月</a:t>
            </a:r>
            <a:endParaRPr lang="en-US" altLang="ja-JP" sz="1800" dirty="0" smtClean="0">
              <a:latin typeface="+mn-ea"/>
            </a:endParaRPr>
          </a:p>
          <a:p>
            <a:pPr marL="45720" indent="0">
              <a:buNone/>
            </a:pPr>
            <a:r>
              <a:rPr lang="ja-JP" altLang="en-US" sz="1800" b="1" dirty="0" smtClean="0">
                <a:latin typeface="+mn-ea"/>
              </a:rPr>
              <a:t>■立地特性</a:t>
            </a:r>
            <a:endParaRPr lang="en-US" altLang="ja-JP" sz="1800" b="1" dirty="0" smtClean="0">
              <a:latin typeface="+mn-ea"/>
            </a:endParaRPr>
          </a:p>
          <a:p>
            <a:pPr>
              <a:buNone/>
            </a:pPr>
            <a:r>
              <a:rPr lang="ja-JP" altLang="en-US" sz="1400" dirty="0" smtClean="0">
                <a:latin typeface="+mn-ea"/>
              </a:rPr>
              <a:t> </a:t>
            </a:r>
            <a:endParaRPr lang="en-US" altLang="ja-JP" sz="1400" dirty="0">
              <a:latin typeface="+mn-ea"/>
            </a:endParaRPr>
          </a:p>
        </p:txBody>
      </p:sp>
      <p:sp>
        <p:nvSpPr>
          <p:cNvPr id="42" name="コンテンツ プレースホルダー 2"/>
          <p:cNvSpPr txBox="1">
            <a:spLocks/>
          </p:cNvSpPr>
          <p:nvPr/>
        </p:nvSpPr>
        <p:spPr bwMode="auto">
          <a:xfrm>
            <a:off x="4746491" y="764939"/>
            <a:ext cx="1793835" cy="35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45720" indent="0">
              <a:buFontTx/>
              <a:buNone/>
            </a:pPr>
            <a:r>
              <a:rPr lang="ja-JP" altLang="en-US" sz="1800" b="1" kern="0" dirty="0" smtClean="0"/>
              <a:t>■主要施設</a:t>
            </a:r>
            <a:endParaRPr lang="en-US" altLang="ja-JP" sz="1800" b="1" kern="0" dirty="0" smtClean="0"/>
          </a:p>
        </p:txBody>
      </p:sp>
      <p:pic>
        <p:nvPicPr>
          <p:cNvPr id="11" name="図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204" y="3886339"/>
            <a:ext cx="4773582" cy="2883353"/>
          </a:xfrm>
          <a:prstGeom prst="rect">
            <a:avLst/>
          </a:prstGeom>
        </p:spPr>
      </p:pic>
      <p:sp>
        <p:nvSpPr>
          <p:cNvPr id="44" name="テキスト ボックス 43"/>
          <p:cNvSpPr txBox="1"/>
          <p:nvPr/>
        </p:nvSpPr>
        <p:spPr>
          <a:xfrm>
            <a:off x="4680900" y="1202534"/>
            <a:ext cx="3337225" cy="307777"/>
          </a:xfrm>
          <a:prstGeom prst="rect">
            <a:avLst/>
          </a:prstGeom>
          <a:noFill/>
          <a:ln w="15875">
            <a:noFill/>
          </a:ln>
        </p:spPr>
        <p:txBody>
          <a:bodyPr wrap="square" rtlCol="0">
            <a:spAutoFit/>
          </a:bodyPr>
          <a:lstStyle/>
          <a:p>
            <a:pPr algn="ctr"/>
            <a:r>
              <a:rPr lang="ja-JP" altLang="en-US" sz="1400" b="1" dirty="0" smtClean="0">
                <a:solidFill>
                  <a:srgbClr val="000000"/>
                </a:solidFill>
                <a:effectLst>
                  <a:glow rad="63500">
                    <a:schemeClr val="bg1"/>
                  </a:glow>
                </a:effectLst>
              </a:rPr>
              <a:t>奥河内楠公の里（観心寺・丸山地区）</a:t>
            </a:r>
            <a:endParaRPr lang="ja-JP" altLang="en-US" sz="1400" b="1" dirty="0">
              <a:solidFill>
                <a:srgbClr val="000000"/>
              </a:solidFill>
              <a:effectLst>
                <a:glow rad="63500">
                  <a:schemeClr val="bg1"/>
                </a:glow>
              </a:effectLst>
            </a:endParaRPr>
          </a:p>
        </p:txBody>
      </p:sp>
      <p:sp>
        <p:nvSpPr>
          <p:cNvPr id="45" name="テキスト ボックス 44"/>
          <p:cNvSpPr txBox="1"/>
          <p:nvPr/>
        </p:nvSpPr>
        <p:spPr>
          <a:xfrm>
            <a:off x="4577289" y="3714776"/>
            <a:ext cx="3337225" cy="307777"/>
          </a:xfrm>
          <a:prstGeom prst="rect">
            <a:avLst/>
          </a:prstGeom>
          <a:noFill/>
          <a:ln w="15875">
            <a:noFill/>
          </a:ln>
        </p:spPr>
        <p:txBody>
          <a:bodyPr wrap="square" rtlCol="0">
            <a:spAutoFit/>
          </a:bodyPr>
          <a:lstStyle/>
          <a:p>
            <a:pPr algn="ctr"/>
            <a:r>
              <a:rPr lang="ja-JP" altLang="en-US" sz="1400" b="1" dirty="0" smtClean="0">
                <a:solidFill>
                  <a:srgbClr val="000000"/>
                </a:solidFill>
                <a:effectLst>
                  <a:glow rad="63500">
                    <a:schemeClr val="bg1"/>
                  </a:glow>
                </a:effectLst>
              </a:rPr>
              <a:t>奥河内あじさい公園（河合寺地区）</a:t>
            </a:r>
            <a:endParaRPr lang="ja-JP" altLang="en-US" sz="1400" b="1" dirty="0">
              <a:solidFill>
                <a:srgbClr val="000000"/>
              </a:solidFill>
              <a:effectLst>
                <a:glow rad="63500">
                  <a:schemeClr val="bg1"/>
                </a:glow>
              </a:effectLst>
            </a:endParaRPr>
          </a:p>
        </p:txBody>
      </p:sp>
      <p:sp>
        <p:nvSpPr>
          <p:cNvPr id="46" name="楕円 45"/>
          <p:cNvSpPr/>
          <p:nvPr/>
        </p:nvSpPr>
        <p:spPr>
          <a:xfrm>
            <a:off x="5796136" y="1585079"/>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楕円 46"/>
          <p:cNvSpPr/>
          <p:nvPr/>
        </p:nvSpPr>
        <p:spPr>
          <a:xfrm>
            <a:off x="6983862" y="5891789"/>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楕円 47"/>
          <p:cNvSpPr/>
          <p:nvPr/>
        </p:nvSpPr>
        <p:spPr>
          <a:xfrm>
            <a:off x="7740352" y="4392613"/>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p:cNvSpPr txBox="1"/>
          <p:nvPr/>
        </p:nvSpPr>
        <p:spPr>
          <a:xfrm>
            <a:off x="5598723" y="1503865"/>
            <a:ext cx="1469613" cy="307777"/>
          </a:xfrm>
          <a:prstGeom prst="rect">
            <a:avLst/>
          </a:prstGeom>
          <a:noFill/>
          <a:ln w="15875">
            <a:noFill/>
          </a:ln>
        </p:spPr>
        <p:txBody>
          <a:bodyPr wrap="square" rtlCol="0">
            <a:spAutoFit/>
          </a:bodyPr>
          <a:lstStyle/>
          <a:p>
            <a:pPr algn="ctr"/>
            <a:r>
              <a:rPr lang="ja-JP" altLang="en-US" sz="1400" dirty="0" smtClean="0">
                <a:effectLst>
                  <a:glow rad="63500">
                    <a:schemeClr val="bg1"/>
                  </a:glow>
                </a:effectLst>
              </a:rPr>
              <a:t>展望台</a:t>
            </a:r>
            <a:endParaRPr lang="ja-JP" altLang="en-US" sz="1400" dirty="0">
              <a:effectLst>
                <a:glow rad="63500">
                  <a:schemeClr val="bg1"/>
                </a:glow>
              </a:effectLst>
            </a:endParaRPr>
          </a:p>
        </p:txBody>
      </p:sp>
      <p:sp>
        <p:nvSpPr>
          <p:cNvPr id="50" name="テキスト ボックス 49"/>
          <p:cNvSpPr txBox="1"/>
          <p:nvPr/>
        </p:nvSpPr>
        <p:spPr>
          <a:xfrm>
            <a:off x="6902709" y="4062531"/>
            <a:ext cx="1973669" cy="307777"/>
          </a:xfrm>
          <a:prstGeom prst="rect">
            <a:avLst/>
          </a:prstGeom>
          <a:noFill/>
          <a:ln w="15875">
            <a:noFill/>
          </a:ln>
        </p:spPr>
        <p:txBody>
          <a:bodyPr wrap="square" rtlCol="0">
            <a:spAutoFit/>
          </a:bodyPr>
          <a:lstStyle/>
          <a:p>
            <a:pPr algn="ctr"/>
            <a:r>
              <a:rPr lang="ja-JP" altLang="en-US" sz="1400" dirty="0" smtClean="0">
                <a:effectLst>
                  <a:glow rad="63500">
                    <a:schemeClr val="bg1"/>
                  </a:glow>
                </a:effectLst>
              </a:rPr>
              <a:t>展望台</a:t>
            </a:r>
            <a:endParaRPr lang="ja-JP" altLang="en-US" sz="1400" dirty="0">
              <a:effectLst>
                <a:glow rad="63500">
                  <a:schemeClr val="bg1"/>
                </a:glow>
              </a:effectLst>
            </a:endParaRPr>
          </a:p>
        </p:txBody>
      </p:sp>
      <p:sp>
        <p:nvSpPr>
          <p:cNvPr id="51" name="テキスト ボックス 50"/>
          <p:cNvSpPr txBox="1"/>
          <p:nvPr/>
        </p:nvSpPr>
        <p:spPr>
          <a:xfrm>
            <a:off x="6753517" y="5812496"/>
            <a:ext cx="1973669" cy="307777"/>
          </a:xfrm>
          <a:prstGeom prst="rect">
            <a:avLst/>
          </a:prstGeom>
          <a:noFill/>
          <a:ln w="15875">
            <a:noFill/>
          </a:ln>
        </p:spPr>
        <p:txBody>
          <a:bodyPr wrap="square" rtlCol="0">
            <a:spAutoFit/>
          </a:bodyPr>
          <a:lstStyle/>
          <a:p>
            <a:pPr algn="ctr"/>
            <a:r>
              <a:rPr lang="ja-JP" altLang="en-US" sz="1400" dirty="0" smtClean="0">
                <a:effectLst>
                  <a:glow rad="63500">
                    <a:schemeClr val="bg1"/>
                  </a:glow>
                </a:effectLst>
              </a:rPr>
              <a:t>あじさい園</a:t>
            </a:r>
            <a:endParaRPr lang="ja-JP" altLang="en-US" sz="1400" dirty="0">
              <a:effectLst>
                <a:glow rad="63500">
                  <a:schemeClr val="bg1"/>
                </a:glow>
              </a:effectLst>
            </a:endParaRPr>
          </a:p>
        </p:txBody>
      </p:sp>
    </p:spTree>
    <p:extLst>
      <p:ext uri="{BB962C8B-B14F-4D97-AF65-F5344CB8AC3E}">
        <p14:creationId xmlns:p14="http://schemas.microsoft.com/office/powerpoint/2010/main" val="36605715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15990" y="3005157"/>
            <a:ext cx="3024336" cy="3852843"/>
          </a:xfrm>
          <a:prstGeom prst="rect">
            <a:avLst/>
          </a:prstGeom>
        </p:spPr>
      </p:pic>
      <p:pic>
        <p:nvPicPr>
          <p:cNvPr id="14" name="図 1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89747" y="1095549"/>
            <a:ext cx="2814343" cy="3637497"/>
          </a:xfrm>
          <a:prstGeom prst="rect">
            <a:avLst/>
          </a:prstGeom>
        </p:spPr>
      </p:pic>
      <p:pic>
        <p:nvPicPr>
          <p:cNvPr id="15" name="図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081" y="1404905"/>
            <a:ext cx="3453683" cy="4110889"/>
          </a:xfrm>
          <a:prstGeom prst="rect">
            <a:avLst/>
          </a:prstGeom>
        </p:spPr>
      </p:pic>
      <p:sp>
        <p:nvSpPr>
          <p:cNvPr id="2" name="タイトル 1"/>
          <p:cNvSpPr>
            <a:spLocks noGrp="1"/>
          </p:cNvSpPr>
          <p:nvPr>
            <p:ph type="title"/>
          </p:nvPr>
        </p:nvSpPr>
        <p:spPr>
          <a:xfrm>
            <a:off x="-24005" y="0"/>
            <a:ext cx="9168005" cy="764704"/>
          </a:xfrm>
          <a:solidFill>
            <a:schemeClr val="accent2">
              <a:lumMod val="75000"/>
            </a:schemeClr>
          </a:solidFill>
        </p:spPr>
        <p:txBody>
          <a:bodyPr/>
          <a:lstStyle/>
          <a:p>
            <a:pPr marL="0" indent="0" algn="l">
              <a:buNone/>
            </a:pPr>
            <a:r>
              <a:rPr lang="ja-JP" altLang="en-US" sz="4000" dirty="0"/>
              <a:t>長野</a:t>
            </a:r>
            <a:r>
              <a:rPr lang="ja-JP" altLang="en-US" sz="4000" dirty="0" smtClean="0"/>
              <a:t>公園</a:t>
            </a:r>
            <a:endParaRPr kumimoji="1" lang="ja-JP" altLang="en-US" sz="4000" dirty="0"/>
          </a:p>
        </p:txBody>
      </p:sp>
      <p:sp>
        <p:nvSpPr>
          <p:cNvPr id="3" name="コンテンツ プレースホルダー 2"/>
          <p:cNvSpPr>
            <a:spLocks noGrp="1"/>
          </p:cNvSpPr>
          <p:nvPr>
            <p:ph sz="quarter" idx="13"/>
          </p:nvPr>
        </p:nvSpPr>
        <p:spPr>
          <a:xfrm>
            <a:off x="0" y="764704"/>
            <a:ext cx="4788024" cy="6093296"/>
          </a:xfrm>
        </p:spPr>
        <p:txBody>
          <a:bodyPr>
            <a:noAutofit/>
          </a:bodyPr>
          <a:lstStyle/>
          <a:p>
            <a:pPr marL="45720" indent="0">
              <a:buNone/>
            </a:pPr>
            <a:r>
              <a:rPr lang="ja-JP" altLang="en-US" sz="1800" b="1" dirty="0" smtClean="0"/>
              <a:t>■主要施設</a:t>
            </a:r>
            <a:endParaRPr lang="en-US" altLang="ja-JP" sz="1800" b="1" dirty="0" smtClean="0"/>
          </a:p>
          <a:p>
            <a:pPr>
              <a:buNone/>
            </a:pPr>
            <a:r>
              <a:rPr lang="ja-JP" altLang="en-US" sz="1400" dirty="0" smtClean="0"/>
              <a:t> </a:t>
            </a:r>
            <a:endParaRPr lang="en-US" altLang="ja-JP" sz="1400" dirty="0"/>
          </a:p>
        </p:txBody>
      </p:sp>
      <p:sp>
        <p:nvSpPr>
          <p:cNvPr id="42" name="コンテンツ プレースホルダー 2"/>
          <p:cNvSpPr txBox="1">
            <a:spLocks/>
          </p:cNvSpPr>
          <p:nvPr/>
        </p:nvSpPr>
        <p:spPr bwMode="auto">
          <a:xfrm>
            <a:off x="4746491" y="764939"/>
            <a:ext cx="1793835" cy="35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45720" indent="0">
              <a:buFontTx/>
              <a:buNone/>
            </a:pPr>
            <a:endParaRPr lang="en-US" altLang="ja-JP" sz="1800" b="1" kern="0" dirty="0" smtClean="0"/>
          </a:p>
        </p:txBody>
      </p:sp>
      <p:sp>
        <p:nvSpPr>
          <p:cNvPr id="47" name="テキスト ボックス 46"/>
          <p:cNvSpPr txBox="1"/>
          <p:nvPr/>
        </p:nvSpPr>
        <p:spPr>
          <a:xfrm>
            <a:off x="33952" y="1128029"/>
            <a:ext cx="2521824" cy="307777"/>
          </a:xfrm>
          <a:prstGeom prst="rect">
            <a:avLst/>
          </a:prstGeom>
          <a:noFill/>
          <a:ln w="15875">
            <a:noFill/>
          </a:ln>
        </p:spPr>
        <p:txBody>
          <a:bodyPr wrap="square" rtlCol="0">
            <a:spAutoFit/>
          </a:bodyPr>
          <a:lstStyle/>
          <a:p>
            <a:pPr algn="ctr"/>
            <a:r>
              <a:rPr lang="ja-JP" altLang="en-US" sz="1400" b="1" dirty="0" smtClean="0">
                <a:solidFill>
                  <a:srgbClr val="000000"/>
                </a:solidFill>
                <a:effectLst>
                  <a:glow rad="63500">
                    <a:schemeClr val="bg1"/>
                  </a:glow>
                </a:effectLst>
              </a:rPr>
              <a:t>奥河内さくら公園（長野地区）</a:t>
            </a:r>
            <a:endParaRPr lang="ja-JP" altLang="en-US" sz="1400" b="1" dirty="0">
              <a:solidFill>
                <a:srgbClr val="000000"/>
              </a:solidFill>
              <a:effectLst>
                <a:glow rad="63500">
                  <a:schemeClr val="bg1"/>
                </a:glow>
              </a:effectLst>
            </a:endParaRPr>
          </a:p>
        </p:txBody>
      </p:sp>
      <p:sp>
        <p:nvSpPr>
          <p:cNvPr id="49" name="テキスト ボックス 48"/>
          <p:cNvSpPr txBox="1"/>
          <p:nvPr/>
        </p:nvSpPr>
        <p:spPr>
          <a:xfrm>
            <a:off x="3725983" y="2525036"/>
            <a:ext cx="2364553" cy="523220"/>
          </a:xfrm>
          <a:prstGeom prst="rect">
            <a:avLst/>
          </a:prstGeom>
          <a:noFill/>
          <a:ln w="15875">
            <a:noFill/>
          </a:ln>
        </p:spPr>
        <p:txBody>
          <a:bodyPr wrap="square" rtlCol="0">
            <a:spAutoFit/>
          </a:bodyPr>
          <a:lstStyle/>
          <a:p>
            <a:pPr algn="ctr"/>
            <a:r>
              <a:rPr lang="ja-JP" altLang="en-US" sz="1400" b="1" dirty="0" smtClean="0">
                <a:solidFill>
                  <a:srgbClr val="000000"/>
                </a:solidFill>
                <a:effectLst>
                  <a:glow rad="63500">
                    <a:schemeClr val="bg1"/>
                  </a:glow>
                </a:effectLst>
              </a:rPr>
              <a:t>奥河内天野キャンプの森</a:t>
            </a:r>
            <a:endParaRPr lang="en-US" altLang="ja-JP" sz="1400" b="1" dirty="0" smtClean="0">
              <a:solidFill>
                <a:srgbClr val="000000"/>
              </a:solidFill>
              <a:effectLst>
                <a:glow rad="63500">
                  <a:schemeClr val="bg1"/>
                </a:glow>
              </a:effectLst>
            </a:endParaRPr>
          </a:p>
          <a:p>
            <a:pPr algn="ctr"/>
            <a:r>
              <a:rPr lang="ja-JP" altLang="en-US" sz="1400" b="1" dirty="0" smtClean="0">
                <a:solidFill>
                  <a:srgbClr val="000000"/>
                </a:solidFill>
                <a:effectLst>
                  <a:glow rad="63500">
                    <a:schemeClr val="bg1"/>
                  </a:glow>
                </a:effectLst>
              </a:rPr>
              <a:t>（天野山地区）</a:t>
            </a:r>
            <a:endParaRPr lang="ja-JP" altLang="en-US" sz="1400" b="1" dirty="0">
              <a:solidFill>
                <a:srgbClr val="000000"/>
              </a:solidFill>
              <a:effectLst>
                <a:glow rad="63500">
                  <a:schemeClr val="bg1"/>
                </a:glow>
              </a:effectLst>
            </a:endParaRPr>
          </a:p>
        </p:txBody>
      </p:sp>
      <p:sp>
        <p:nvSpPr>
          <p:cNvPr id="50" name="テキスト ボックス 49"/>
          <p:cNvSpPr txBox="1"/>
          <p:nvPr/>
        </p:nvSpPr>
        <p:spPr>
          <a:xfrm>
            <a:off x="6090536" y="1004394"/>
            <a:ext cx="2671354" cy="307777"/>
          </a:xfrm>
          <a:prstGeom prst="rect">
            <a:avLst/>
          </a:prstGeom>
          <a:noFill/>
          <a:ln w="15875">
            <a:noFill/>
          </a:ln>
        </p:spPr>
        <p:txBody>
          <a:bodyPr wrap="square" rtlCol="0">
            <a:spAutoFit/>
          </a:bodyPr>
          <a:lstStyle/>
          <a:p>
            <a:pPr algn="ctr"/>
            <a:r>
              <a:rPr lang="ja-JP" altLang="en-US" sz="1400" b="1" dirty="0" smtClean="0">
                <a:solidFill>
                  <a:srgbClr val="000000"/>
                </a:solidFill>
                <a:effectLst>
                  <a:glow rad="63500">
                    <a:schemeClr val="bg1"/>
                  </a:glow>
                </a:effectLst>
              </a:rPr>
              <a:t>奥河内もみじ公園（延命寺地区）</a:t>
            </a:r>
            <a:endParaRPr lang="ja-JP" altLang="en-US" sz="1400" b="1" dirty="0">
              <a:solidFill>
                <a:srgbClr val="000000"/>
              </a:solidFill>
              <a:effectLst>
                <a:glow rad="63500">
                  <a:schemeClr val="bg1"/>
                </a:glow>
              </a:effectLst>
            </a:endParaRPr>
          </a:p>
        </p:txBody>
      </p:sp>
      <p:sp>
        <p:nvSpPr>
          <p:cNvPr id="51" name="楕円 50"/>
          <p:cNvSpPr/>
          <p:nvPr/>
        </p:nvSpPr>
        <p:spPr>
          <a:xfrm>
            <a:off x="7020272" y="2400545"/>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楕円 51"/>
          <p:cNvSpPr/>
          <p:nvPr/>
        </p:nvSpPr>
        <p:spPr>
          <a:xfrm>
            <a:off x="5612598" y="4938580"/>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楕円 52"/>
          <p:cNvSpPr/>
          <p:nvPr/>
        </p:nvSpPr>
        <p:spPr>
          <a:xfrm>
            <a:off x="5076056" y="5013176"/>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楕円 53"/>
          <p:cNvSpPr/>
          <p:nvPr/>
        </p:nvSpPr>
        <p:spPr>
          <a:xfrm>
            <a:off x="1403648" y="2786646"/>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p:cNvSpPr txBox="1"/>
          <p:nvPr/>
        </p:nvSpPr>
        <p:spPr>
          <a:xfrm>
            <a:off x="3867318" y="4671224"/>
            <a:ext cx="1973669" cy="307777"/>
          </a:xfrm>
          <a:prstGeom prst="rect">
            <a:avLst/>
          </a:prstGeom>
          <a:noFill/>
          <a:ln w="15875">
            <a:noFill/>
          </a:ln>
        </p:spPr>
        <p:txBody>
          <a:bodyPr wrap="square" rtlCol="0">
            <a:spAutoFit/>
          </a:bodyPr>
          <a:lstStyle/>
          <a:p>
            <a:pPr algn="ctr"/>
            <a:r>
              <a:rPr lang="ja-JP" altLang="en-US" sz="1400" dirty="0" smtClean="0">
                <a:effectLst>
                  <a:glow rad="63500">
                    <a:schemeClr val="bg1"/>
                  </a:glow>
                </a:effectLst>
              </a:rPr>
              <a:t>キャンプ場</a:t>
            </a:r>
            <a:endParaRPr lang="ja-JP" altLang="en-US" sz="1400" dirty="0">
              <a:effectLst>
                <a:glow rad="63500">
                  <a:schemeClr val="bg1"/>
                </a:glow>
              </a:effectLst>
            </a:endParaRPr>
          </a:p>
        </p:txBody>
      </p:sp>
      <p:sp>
        <p:nvSpPr>
          <p:cNvPr id="56" name="テキスト ボックス 55"/>
          <p:cNvSpPr txBox="1"/>
          <p:nvPr/>
        </p:nvSpPr>
        <p:spPr>
          <a:xfrm>
            <a:off x="6505424" y="2321253"/>
            <a:ext cx="1973669" cy="307777"/>
          </a:xfrm>
          <a:prstGeom prst="rect">
            <a:avLst/>
          </a:prstGeom>
          <a:noFill/>
          <a:ln w="15875">
            <a:noFill/>
          </a:ln>
        </p:spPr>
        <p:txBody>
          <a:bodyPr wrap="square" rtlCol="0">
            <a:spAutoFit/>
          </a:bodyPr>
          <a:lstStyle/>
          <a:p>
            <a:pPr algn="ctr"/>
            <a:r>
              <a:rPr lang="ja-JP" altLang="en-US" sz="1400" dirty="0" smtClean="0">
                <a:effectLst>
                  <a:glow rad="63500">
                    <a:schemeClr val="bg1"/>
                  </a:glow>
                </a:effectLst>
              </a:rPr>
              <a:t>蓮池</a:t>
            </a:r>
            <a:endParaRPr lang="ja-JP" altLang="en-US" sz="1400" dirty="0">
              <a:effectLst>
                <a:glow rad="63500">
                  <a:schemeClr val="bg1"/>
                </a:glow>
              </a:effectLst>
            </a:endParaRPr>
          </a:p>
        </p:txBody>
      </p:sp>
      <p:sp>
        <p:nvSpPr>
          <p:cNvPr id="57" name="テキスト ボックス 56"/>
          <p:cNvSpPr txBox="1"/>
          <p:nvPr/>
        </p:nvSpPr>
        <p:spPr>
          <a:xfrm>
            <a:off x="5034873" y="5040823"/>
            <a:ext cx="1973669" cy="307777"/>
          </a:xfrm>
          <a:prstGeom prst="rect">
            <a:avLst/>
          </a:prstGeom>
          <a:noFill/>
          <a:ln w="15875">
            <a:noFill/>
          </a:ln>
        </p:spPr>
        <p:txBody>
          <a:bodyPr wrap="square" rtlCol="0">
            <a:spAutoFit/>
          </a:bodyPr>
          <a:lstStyle/>
          <a:p>
            <a:pPr algn="ctr"/>
            <a:r>
              <a:rPr lang="ja-JP" altLang="en-US" sz="1400" dirty="0" smtClean="0">
                <a:effectLst>
                  <a:glow rad="63500">
                    <a:schemeClr val="bg1"/>
                  </a:glow>
                </a:effectLst>
              </a:rPr>
              <a:t>展望台</a:t>
            </a:r>
            <a:endParaRPr lang="ja-JP" altLang="en-US" sz="1400" dirty="0">
              <a:effectLst>
                <a:glow rad="63500">
                  <a:schemeClr val="bg1"/>
                </a:glow>
              </a:effectLst>
            </a:endParaRPr>
          </a:p>
        </p:txBody>
      </p:sp>
      <p:sp>
        <p:nvSpPr>
          <p:cNvPr id="58" name="テキスト ボックス 57"/>
          <p:cNvSpPr txBox="1"/>
          <p:nvPr/>
        </p:nvSpPr>
        <p:spPr>
          <a:xfrm>
            <a:off x="1062375" y="2686767"/>
            <a:ext cx="1973669" cy="307777"/>
          </a:xfrm>
          <a:prstGeom prst="rect">
            <a:avLst/>
          </a:prstGeom>
          <a:noFill/>
          <a:ln w="15875">
            <a:noFill/>
          </a:ln>
        </p:spPr>
        <p:txBody>
          <a:bodyPr wrap="square" rtlCol="0">
            <a:spAutoFit/>
          </a:bodyPr>
          <a:lstStyle/>
          <a:p>
            <a:pPr algn="ctr"/>
            <a:r>
              <a:rPr lang="ja-JP" altLang="en-US" sz="1400" dirty="0" smtClean="0">
                <a:effectLst>
                  <a:glow rad="63500">
                    <a:schemeClr val="bg1"/>
                  </a:glow>
                </a:effectLst>
              </a:rPr>
              <a:t>緑の広場</a:t>
            </a:r>
            <a:endParaRPr lang="ja-JP" altLang="en-US" sz="1400" dirty="0">
              <a:effectLst>
                <a:glow rad="63500">
                  <a:schemeClr val="bg1"/>
                </a:glow>
              </a:effectLst>
            </a:endParaRPr>
          </a:p>
        </p:txBody>
      </p:sp>
      <p:sp>
        <p:nvSpPr>
          <p:cNvPr id="59" name="楕円 58"/>
          <p:cNvSpPr/>
          <p:nvPr/>
        </p:nvSpPr>
        <p:spPr>
          <a:xfrm>
            <a:off x="1900018" y="3381010"/>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楕円 59"/>
          <p:cNvSpPr/>
          <p:nvPr/>
        </p:nvSpPr>
        <p:spPr>
          <a:xfrm>
            <a:off x="1285755" y="3435623"/>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p:cNvSpPr txBox="1"/>
          <p:nvPr/>
        </p:nvSpPr>
        <p:spPr>
          <a:xfrm>
            <a:off x="100081" y="3584815"/>
            <a:ext cx="1973669" cy="307777"/>
          </a:xfrm>
          <a:prstGeom prst="rect">
            <a:avLst/>
          </a:prstGeom>
          <a:noFill/>
          <a:ln w="15875">
            <a:noFill/>
          </a:ln>
        </p:spPr>
        <p:txBody>
          <a:bodyPr wrap="square" rtlCol="0">
            <a:spAutoFit/>
          </a:bodyPr>
          <a:lstStyle/>
          <a:p>
            <a:pPr algn="ctr"/>
            <a:r>
              <a:rPr lang="ja-JP" altLang="en-US" sz="1400" dirty="0" smtClean="0">
                <a:effectLst>
                  <a:glow rad="63500">
                    <a:schemeClr val="bg1"/>
                  </a:glow>
                </a:effectLst>
              </a:rPr>
              <a:t>児童遊戯</a:t>
            </a:r>
            <a:r>
              <a:rPr lang="ja-JP" altLang="en-US" sz="1400" dirty="0">
                <a:effectLst>
                  <a:glow rad="63500">
                    <a:schemeClr val="bg1"/>
                  </a:glow>
                </a:effectLst>
              </a:rPr>
              <a:t>場</a:t>
            </a:r>
          </a:p>
        </p:txBody>
      </p:sp>
      <p:sp>
        <p:nvSpPr>
          <p:cNvPr id="63" name="テキスト ボックス 62"/>
          <p:cNvSpPr txBox="1"/>
          <p:nvPr/>
        </p:nvSpPr>
        <p:spPr>
          <a:xfrm>
            <a:off x="1295472" y="3053250"/>
            <a:ext cx="1973669" cy="307777"/>
          </a:xfrm>
          <a:prstGeom prst="rect">
            <a:avLst/>
          </a:prstGeom>
          <a:noFill/>
          <a:ln w="15875">
            <a:noFill/>
          </a:ln>
        </p:spPr>
        <p:txBody>
          <a:bodyPr wrap="square" rtlCol="0">
            <a:spAutoFit/>
          </a:bodyPr>
          <a:lstStyle/>
          <a:p>
            <a:pPr algn="ctr"/>
            <a:r>
              <a:rPr lang="ja-JP" altLang="en-US" sz="1400" dirty="0" smtClean="0">
                <a:effectLst>
                  <a:glow rad="63500">
                    <a:schemeClr val="bg1"/>
                  </a:glow>
                </a:effectLst>
              </a:rPr>
              <a:t>あじさい園</a:t>
            </a:r>
            <a:endParaRPr lang="ja-JP" altLang="en-US" sz="1400" dirty="0">
              <a:effectLst>
                <a:glow rad="63500">
                  <a:schemeClr val="bg1"/>
                </a:glow>
              </a:effectLst>
            </a:endParaRPr>
          </a:p>
        </p:txBody>
      </p:sp>
      <p:sp>
        <p:nvSpPr>
          <p:cNvPr id="27" name="楕円 26"/>
          <p:cNvSpPr/>
          <p:nvPr/>
        </p:nvSpPr>
        <p:spPr>
          <a:xfrm>
            <a:off x="1095190" y="2574610"/>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182951" y="2237743"/>
            <a:ext cx="1973669" cy="307777"/>
          </a:xfrm>
          <a:prstGeom prst="rect">
            <a:avLst/>
          </a:prstGeom>
          <a:noFill/>
          <a:ln w="15875">
            <a:noFill/>
          </a:ln>
        </p:spPr>
        <p:txBody>
          <a:bodyPr wrap="square" rtlCol="0">
            <a:spAutoFit/>
          </a:bodyPr>
          <a:lstStyle/>
          <a:p>
            <a:pPr algn="ctr"/>
            <a:r>
              <a:rPr lang="ja-JP" altLang="en-US" sz="1400" dirty="0" smtClean="0">
                <a:effectLst>
                  <a:glow rad="63500">
                    <a:schemeClr val="bg1"/>
                  </a:glow>
                </a:effectLst>
              </a:rPr>
              <a:t>回廊風展望休憩所</a:t>
            </a:r>
            <a:endParaRPr lang="ja-JP" altLang="en-US" sz="1400" dirty="0">
              <a:effectLst>
                <a:glow rad="63500">
                  <a:schemeClr val="bg1"/>
                </a:glow>
              </a:effectLst>
            </a:endParaRPr>
          </a:p>
        </p:txBody>
      </p:sp>
    </p:spTree>
    <p:extLst>
      <p:ext uri="{BB962C8B-B14F-4D97-AF65-F5344CB8AC3E}">
        <p14:creationId xmlns:p14="http://schemas.microsoft.com/office/powerpoint/2010/main" val="8808782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005" y="0"/>
            <a:ext cx="9168005" cy="764704"/>
          </a:xfrm>
          <a:solidFill>
            <a:schemeClr val="accent2">
              <a:lumMod val="75000"/>
            </a:schemeClr>
          </a:solidFill>
        </p:spPr>
        <p:txBody>
          <a:bodyPr/>
          <a:lstStyle/>
          <a:p>
            <a:pPr marL="0" indent="0" algn="l">
              <a:buNone/>
            </a:pPr>
            <a:r>
              <a:rPr lang="ja-JP" altLang="en-US" sz="4000" dirty="0"/>
              <a:t>長野</a:t>
            </a:r>
            <a:r>
              <a:rPr lang="ja-JP" altLang="en-US" sz="4000" dirty="0" smtClean="0"/>
              <a:t>公園</a:t>
            </a:r>
            <a:endParaRPr kumimoji="1" lang="ja-JP" altLang="en-US" sz="4000" dirty="0"/>
          </a:p>
        </p:txBody>
      </p:sp>
      <p:sp>
        <p:nvSpPr>
          <p:cNvPr id="27" name="コンテンツ プレースホルダー 2"/>
          <p:cNvSpPr txBox="1">
            <a:spLocks/>
          </p:cNvSpPr>
          <p:nvPr/>
        </p:nvSpPr>
        <p:spPr>
          <a:xfrm>
            <a:off x="28004" y="764704"/>
            <a:ext cx="4616004" cy="503238"/>
          </a:xfrm>
          <a:prstGeom prst="rect">
            <a:avLst/>
          </a:prstGeom>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Tx/>
              <a:buNone/>
            </a:pPr>
            <a:r>
              <a:rPr lang="ja-JP" altLang="en-US" sz="2000" b="1" kern="0" dirty="0" smtClean="0"/>
              <a:t>■　主要施設（１）　蓮池（延命寺地区）</a:t>
            </a:r>
          </a:p>
        </p:txBody>
      </p:sp>
      <p:sp>
        <p:nvSpPr>
          <p:cNvPr id="45" name="テキスト ボックス 12"/>
          <p:cNvSpPr txBox="1">
            <a:spLocks noChangeArrowheads="1"/>
          </p:cNvSpPr>
          <p:nvPr/>
        </p:nvSpPr>
        <p:spPr bwMode="auto">
          <a:xfrm>
            <a:off x="179513" y="1081764"/>
            <a:ext cx="602132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FontTx/>
              <a:buNone/>
            </a:pPr>
            <a:r>
              <a:rPr lang="ja-JP" altLang="en-US" sz="1600" b="1" dirty="0" smtClean="0"/>
              <a:t>◆</a:t>
            </a:r>
            <a:r>
              <a:rPr lang="ja-JP" altLang="en-US" sz="1600" b="1" dirty="0"/>
              <a:t>特色</a:t>
            </a:r>
            <a:endParaRPr lang="en-US" altLang="ja-JP" sz="1600" b="1" dirty="0"/>
          </a:p>
          <a:p>
            <a:pPr eaLnBrk="1" hangingPunct="1">
              <a:spcBef>
                <a:spcPct val="0"/>
              </a:spcBef>
              <a:buFontTx/>
              <a:buNone/>
            </a:pPr>
            <a:r>
              <a:rPr lang="ja-JP" altLang="en-US" sz="1600" b="1" dirty="0"/>
              <a:t>　○自然の豊かさを</a:t>
            </a:r>
            <a:r>
              <a:rPr lang="ja-JP" altLang="en-US" sz="1600" b="1" dirty="0" smtClean="0"/>
              <a:t>楽しめる</a:t>
            </a:r>
          </a:p>
          <a:p>
            <a:pPr eaLnBrk="1" hangingPunct="1">
              <a:spcBef>
                <a:spcPct val="0"/>
              </a:spcBef>
              <a:buFontTx/>
              <a:buNone/>
            </a:pPr>
            <a:r>
              <a:rPr lang="ja-JP" altLang="en-US" sz="1600" dirty="0" smtClean="0"/>
              <a:t>　　　⇒春はサクラ、初夏は新緑、夏は蓮（千重紅）、秋は紅葉、</a:t>
            </a:r>
            <a:endParaRPr lang="en-US" altLang="ja-JP" sz="1600" dirty="0" smtClean="0"/>
          </a:p>
          <a:p>
            <a:pPr eaLnBrk="1" hangingPunct="1">
              <a:spcBef>
                <a:spcPct val="0"/>
              </a:spcBef>
              <a:buFontTx/>
              <a:buNone/>
            </a:pPr>
            <a:r>
              <a:rPr lang="ja-JP" altLang="en-US" sz="1600" dirty="0"/>
              <a:t>　</a:t>
            </a:r>
            <a:r>
              <a:rPr lang="ja-JP" altLang="en-US" sz="1600" dirty="0" smtClean="0"/>
              <a:t>　　　 冬</a:t>
            </a:r>
            <a:r>
              <a:rPr lang="ja-JP" altLang="en-US" sz="1600" dirty="0"/>
              <a:t>は雪景色と日本の四季を存分に楽しむことが</a:t>
            </a:r>
            <a:r>
              <a:rPr lang="ja-JP" altLang="en-US" sz="1600" dirty="0" smtClean="0"/>
              <a:t>できる</a:t>
            </a:r>
            <a:endParaRPr lang="en-US" altLang="ja-JP" sz="1600" dirty="0" smtClean="0"/>
          </a:p>
          <a:p>
            <a:pPr eaLnBrk="1" hangingPunct="1">
              <a:spcBef>
                <a:spcPct val="0"/>
              </a:spcBef>
              <a:buFontTx/>
              <a:buNone/>
            </a:pPr>
            <a:endParaRPr lang="ja-JP" altLang="en-US" sz="800" dirty="0"/>
          </a:p>
          <a:p>
            <a:pPr eaLnBrk="1" hangingPunct="1">
              <a:spcBef>
                <a:spcPct val="0"/>
              </a:spcBef>
              <a:buFontTx/>
              <a:buNone/>
            </a:pPr>
            <a:r>
              <a:rPr lang="ja-JP" altLang="en-US" sz="1600" b="1" dirty="0"/>
              <a:t>　</a:t>
            </a:r>
            <a:r>
              <a:rPr lang="ja-JP" altLang="en-US" sz="1600" b="1" dirty="0" smtClean="0"/>
              <a:t>○コーヒー販売を実施</a:t>
            </a:r>
            <a:endParaRPr lang="en-US" altLang="ja-JP" sz="1600" b="1" dirty="0"/>
          </a:p>
          <a:p>
            <a:pPr eaLnBrk="1" hangingPunct="1">
              <a:spcBef>
                <a:spcPct val="0"/>
              </a:spcBef>
              <a:buFontTx/>
              <a:buNone/>
            </a:pPr>
            <a:r>
              <a:rPr lang="ja-JP" altLang="en-US" sz="1600" dirty="0"/>
              <a:t>　　　</a:t>
            </a:r>
            <a:r>
              <a:rPr lang="ja-JP" altLang="en-US" sz="1600" dirty="0" smtClean="0"/>
              <a:t>⇒利用者サービスの向上として、紅葉の時期は</a:t>
            </a:r>
            <a:endParaRPr lang="en-US" altLang="ja-JP" sz="1600" dirty="0" smtClean="0"/>
          </a:p>
          <a:p>
            <a:pPr eaLnBrk="1" hangingPunct="1">
              <a:spcBef>
                <a:spcPct val="0"/>
              </a:spcBef>
              <a:buFontTx/>
              <a:buNone/>
            </a:pPr>
            <a:r>
              <a:rPr lang="ja-JP" altLang="en-US" sz="1600" dirty="0"/>
              <a:t>　</a:t>
            </a:r>
            <a:r>
              <a:rPr lang="ja-JP" altLang="en-US" sz="1600" dirty="0" smtClean="0"/>
              <a:t>　　　 近隣施設と協力し、コーヒー販売を実施</a:t>
            </a:r>
            <a:endParaRPr lang="en-US" altLang="ja-JP" sz="1600" dirty="0"/>
          </a:p>
        </p:txBody>
      </p:sp>
      <p:sp>
        <p:nvSpPr>
          <p:cNvPr id="47" name="コンテンツ プレースホルダー 2"/>
          <p:cNvSpPr>
            <a:spLocks noGrp="1"/>
          </p:cNvSpPr>
          <p:nvPr>
            <p:ph idx="4294967295"/>
          </p:nvPr>
        </p:nvSpPr>
        <p:spPr>
          <a:xfrm>
            <a:off x="12498" y="3825453"/>
            <a:ext cx="6188340" cy="503238"/>
          </a:xfrm>
          <a:prstGeom prst="rect">
            <a:avLst/>
          </a:prstGeom>
        </p:spPr>
        <p:txBody>
          <a:bodyPr/>
          <a:lstStyle/>
          <a:p>
            <a:pPr marL="0" indent="0">
              <a:buFontTx/>
              <a:buNone/>
            </a:pPr>
            <a:r>
              <a:rPr lang="ja-JP" altLang="en-US" sz="2000" b="1" dirty="0" smtClean="0"/>
              <a:t>■　主要施設（２）　あじさい園（河合寺地区）</a:t>
            </a:r>
          </a:p>
        </p:txBody>
      </p:sp>
      <p:sp>
        <p:nvSpPr>
          <p:cNvPr id="48" name="テキスト ボックス 12"/>
          <p:cNvSpPr txBox="1">
            <a:spLocks noChangeArrowheads="1"/>
          </p:cNvSpPr>
          <p:nvPr/>
        </p:nvSpPr>
        <p:spPr bwMode="auto">
          <a:xfrm>
            <a:off x="199823" y="4241378"/>
            <a:ext cx="660164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FontTx/>
              <a:buNone/>
            </a:pPr>
            <a:r>
              <a:rPr lang="ja-JP" altLang="en-US" sz="1600" b="1" dirty="0"/>
              <a:t>◆特色</a:t>
            </a:r>
            <a:endParaRPr lang="en-US" altLang="ja-JP" sz="1600" b="1" dirty="0"/>
          </a:p>
          <a:p>
            <a:pPr eaLnBrk="1" hangingPunct="1">
              <a:spcBef>
                <a:spcPct val="0"/>
              </a:spcBef>
              <a:buFontTx/>
              <a:buNone/>
            </a:pPr>
            <a:r>
              <a:rPr lang="ja-JP" altLang="en-US" sz="1600" b="1" dirty="0"/>
              <a:t>　</a:t>
            </a:r>
            <a:r>
              <a:rPr lang="ja-JP" altLang="en-US" sz="1600" b="1" dirty="0" smtClean="0"/>
              <a:t>○季節に応じた美しさが楽しめる</a:t>
            </a:r>
            <a:endParaRPr lang="en-US" altLang="ja-JP" sz="1600" b="1" dirty="0" smtClean="0"/>
          </a:p>
          <a:p>
            <a:pPr eaLnBrk="1" hangingPunct="1">
              <a:spcBef>
                <a:spcPct val="0"/>
              </a:spcBef>
              <a:buFontTx/>
              <a:buNone/>
            </a:pPr>
            <a:r>
              <a:rPr lang="ja-JP" altLang="en-US" sz="1600" dirty="0" smtClean="0"/>
              <a:t>　　　⇒約５千</a:t>
            </a:r>
            <a:r>
              <a:rPr lang="ja-JP" altLang="en-US" sz="1600" dirty="0"/>
              <a:t>本ものあじさいが</a:t>
            </a:r>
            <a:r>
              <a:rPr lang="ja-JP" altLang="en-US" sz="1600" dirty="0" smtClean="0"/>
              <a:t>植えられ、梅雨</a:t>
            </a:r>
            <a:r>
              <a:rPr lang="ja-JP" altLang="en-US" sz="1600" dirty="0"/>
              <a:t>の季節を</a:t>
            </a:r>
            <a:r>
              <a:rPr lang="ja-JP" altLang="en-US" sz="1600" dirty="0" smtClean="0"/>
              <a:t>鮮やかに彩る</a:t>
            </a:r>
            <a:endParaRPr lang="en-US" altLang="ja-JP" sz="1600" dirty="0" smtClean="0"/>
          </a:p>
          <a:p>
            <a:pPr eaLnBrk="1" hangingPunct="1">
              <a:spcBef>
                <a:spcPct val="0"/>
              </a:spcBef>
              <a:buFontTx/>
              <a:buNone/>
            </a:pPr>
            <a:r>
              <a:rPr lang="ja-JP" altLang="en-US" sz="1600" dirty="0" smtClean="0"/>
              <a:t>　　　　 あじさいの時期以外にも、春にはサクラ、秋には紅葉と</a:t>
            </a:r>
            <a:endParaRPr lang="en-US" altLang="ja-JP" sz="1600" dirty="0" smtClean="0"/>
          </a:p>
          <a:p>
            <a:pPr eaLnBrk="1" hangingPunct="1">
              <a:spcBef>
                <a:spcPct val="0"/>
              </a:spcBef>
              <a:buFontTx/>
              <a:buNone/>
            </a:pPr>
            <a:r>
              <a:rPr lang="ja-JP" altLang="en-US" sz="1600" dirty="0"/>
              <a:t>　</a:t>
            </a:r>
            <a:r>
              <a:rPr lang="ja-JP" altLang="en-US" sz="1600" dirty="0" smtClean="0"/>
              <a:t>　　　 季節に応じた自然の美しさが楽しめる</a:t>
            </a:r>
            <a:endParaRPr lang="en-US" altLang="ja-JP" sz="1600" dirty="0"/>
          </a:p>
        </p:txBody>
      </p:sp>
      <p:pic>
        <p:nvPicPr>
          <p:cNvPr id="5" name="図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48090" y="1894980"/>
            <a:ext cx="2742219" cy="1910043"/>
          </a:xfrm>
          <a:prstGeom prst="rect">
            <a:avLst/>
          </a:prstGeom>
        </p:spPr>
      </p:pic>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99837" y="847361"/>
            <a:ext cx="1828959" cy="1371719"/>
          </a:xfrm>
          <a:prstGeom prst="rect">
            <a:avLst/>
          </a:prstGeom>
        </p:spPr>
      </p:pic>
      <p:sp>
        <p:nvSpPr>
          <p:cNvPr id="14" name="テキスト ボックス 22"/>
          <p:cNvSpPr txBox="1">
            <a:spLocks noChangeArrowheads="1"/>
          </p:cNvSpPr>
          <p:nvPr/>
        </p:nvSpPr>
        <p:spPr bwMode="auto">
          <a:xfrm>
            <a:off x="7038562" y="838097"/>
            <a:ext cx="12382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0"/>
              </a:spcBef>
              <a:buFontTx/>
              <a:buNone/>
            </a:pPr>
            <a:r>
              <a:rPr lang="ja-JP" altLang="en-US" sz="1100" dirty="0" smtClean="0">
                <a:solidFill>
                  <a:schemeClr val="bg1"/>
                </a:solidFill>
              </a:rPr>
              <a:t>蓮（千重紅）</a:t>
            </a:r>
            <a:endParaRPr lang="ja-JP" altLang="en-US" sz="1100" dirty="0">
              <a:solidFill>
                <a:schemeClr val="bg1"/>
              </a:solidFill>
            </a:endParaRPr>
          </a:p>
        </p:txBody>
      </p:sp>
      <p:sp>
        <p:nvSpPr>
          <p:cNvPr id="15" name="テキスト ボックス 22"/>
          <p:cNvSpPr txBox="1">
            <a:spLocks noChangeArrowheads="1"/>
          </p:cNvSpPr>
          <p:nvPr/>
        </p:nvSpPr>
        <p:spPr bwMode="auto">
          <a:xfrm>
            <a:off x="5563219" y="1882280"/>
            <a:ext cx="12382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0"/>
              </a:spcBef>
              <a:buFontTx/>
              <a:buNone/>
            </a:pPr>
            <a:r>
              <a:rPr lang="ja-JP" altLang="en-US" sz="1100" dirty="0" smtClean="0">
                <a:solidFill>
                  <a:schemeClr val="bg1"/>
                </a:solidFill>
              </a:rPr>
              <a:t>蓮池と紅葉</a:t>
            </a:r>
            <a:endParaRPr lang="ja-JP" altLang="en-US" sz="1100" dirty="0">
              <a:solidFill>
                <a:schemeClr val="bg1"/>
              </a:solidFill>
            </a:endParaRPr>
          </a:p>
        </p:txBody>
      </p:sp>
      <p:pic>
        <p:nvPicPr>
          <p:cNvPr id="6" name="図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628367" y="3946203"/>
            <a:ext cx="2160240" cy="2724051"/>
          </a:xfrm>
          <a:prstGeom prst="rect">
            <a:avLst/>
          </a:prstGeom>
        </p:spPr>
      </p:pic>
      <p:sp>
        <p:nvSpPr>
          <p:cNvPr id="17" name="テキスト ボックス 22"/>
          <p:cNvSpPr txBox="1">
            <a:spLocks noChangeArrowheads="1"/>
          </p:cNvSpPr>
          <p:nvPr/>
        </p:nvSpPr>
        <p:spPr bwMode="auto">
          <a:xfrm>
            <a:off x="6499566" y="3931286"/>
            <a:ext cx="184697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0"/>
              </a:spcBef>
              <a:buFontTx/>
              <a:buNone/>
            </a:pPr>
            <a:r>
              <a:rPr lang="ja-JP" altLang="en-US" sz="1100" dirty="0" smtClean="0">
                <a:solidFill>
                  <a:schemeClr val="bg1"/>
                </a:solidFill>
              </a:rPr>
              <a:t>あじさい園（河合寺地区）</a:t>
            </a:r>
            <a:endParaRPr lang="ja-JP" altLang="en-US" sz="1100" dirty="0">
              <a:solidFill>
                <a:schemeClr val="bg1"/>
              </a:solidFill>
            </a:endParaRPr>
          </a:p>
        </p:txBody>
      </p:sp>
    </p:spTree>
    <p:extLst>
      <p:ext uri="{BB962C8B-B14F-4D97-AF65-F5344CB8AC3E}">
        <p14:creationId xmlns:p14="http://schemas.microsoft.com/office/powerpoint/2010/main" val="13380792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801160"/>
            <a:ext cx="8974832" cy="534953"/>
          </a:xfrm>
        </p:spPr>
        <p:txBody>
          <a:bodyPr>
            <a:normAutofit/>
          </a:bodyPr>
          <a:lstStyle/>
          <a:p>
            <a:pPr marL="0" indent="0" algn="l">
              <a:buNone/>
            </a:pPr>
            <a:r>
              <a:rPr lang="ja-JP" altLang="en-US" sz="2700" b="1" dirty="0" smtClean="0">
                <a:solidFill>
                  <a:schemeClr val="tx1"/>
                </a:solidFill>
                <a:effectLst/>
              </a:rPr>
              <a:t>■</a:t>
            </a:r>
            <a:r>
              <a:rPr kumimoji="1" lang="ja-JP" altLang="en-US" sz="2700" b="1" dirty="0" smtClean="0">
                <a:solidFill>
                  <a:schemeClr val="tx1"/>
                </a:solidFill>
                <a:effectLst/>
              </a:rPr>
              <a:t>利用状況</a:t>
            </a:r>
            <a:endParaRPr kumimoji="1" lang="ja-JP" altLang="en-US" sz="2000" dirty="0">
              <a:solidFill>
                <a:schemeClr val="tx1"/>
              </a:solidFill>
              <a:effectLst/>
            </a:endParaRPr>
          </a:p>
        </p:txBody>
      </p:sp>
      <p:sp>
        <p:nvSpPr>
          <p:cNvPr id="3" name="正方形/長方形 2"/>
          <p:cNvSpPr/>
          <p:nvPr/>
        </p:nvSpPr>
        <p:spPr>
          <a:xfrm>
            <a:off x="0" y="1369603"/>
            <a:ext cx="9058745" cy="923330"/>
          </a:xfrm>
          <a:prstGeom prst="rect">
            <a:avLst/>
          </a:prstGeom>
        </p:spPr>
        <p:txBody>
          <a:bodyPr wrap="square">
            <a:spAutoFit/>
          </a:bodyPr>
          <a:lstStyle/>
          <a:p>
            <a:r>
              <a:rPr lang="ja-JP" altLang="en-US" dirty="0">
                <a:latin typeface="+mn-ea"/>
                <a:ea typeface="+mn-ea"/>
              </a:rPr>
              <a:t>　</a:t>
            </a:r>
            <a:r>
              <a:rPr lang="ja-JP" altLang="en-US" dirty="0" smtClean="0">
                <a:latin typeface="+mn-ea"/>
                <a:ea typeface="+mn-ea"/>
              </a:rPr>
              <a:t>○令和元年度は、約</a:t>
            </a:r>
            <a:r>
              <a:rPr lang="en-US" altLang="ja-JP" dirty="0" smtClean="0">
                <a:latin typeface="+mn-ea"/>
                <a:ea typeface="+mn-ea"/>
              </a:rPr>
              <a:t>24</a:t>
            </a:r>
            <a:r>
              <a:rPr lang="ja-JP" altLang="en-US" dirty="0" smtClean="0">
                <a:latin typeface="+mn-ea"/>
                <a:ea typeface="+mn-ea"/>
              </a:rPr>
              <a:t>万人／</a:t>
            </a:r>
            <a:r>
              <a:rPr lang="ja-JP" altLang="en-US" dirty="0">
                <a:latin typeface="+mn-ea"/>
                <a:ea typeface="+mn-ea"/>
              </a:rPr>
              <a:t>年</a:t>
            </a:r>
            <a:r>
              <a:rPr lang="ja-JP" altLang="en-US" dirty="0" smtClean="0">
                <a:latin typeface="+mn-ea"/>
                <a:ea typeface="+mn-ea"/>
              </a:rPr>
              <a:t>が長野公園に来園し、増加傾向にある。</a:t>
            </a:r>
            <a:endParaRPr lang="en-US" altLang="ja-JP" dirty="0" smtClean="0">
              <a:latin typeface="+mn-ea"/>
              <a:ea typeface="+mn-ea"/>
            </a:endParaRPr>
          </a:p>
          <a:p>
            <a:r>
              <a:rPr lang="ja-JP" altLang="en-US" dirty="0">
                <a:latin typeface="+mn-ea"/>
                <a:ea typeface="+mn-ea"/>
              </a:rPr>
              <a:t>　</a:t>
            </a:r>
            <a:r>
              <a:rPr lang="ja-JP" altLang="en-US" dirty="0" smtClean="0">
                <a:latin typeface="+mn-ea"/>
                <a:ea typeface="+mn-ea"/>
              </a:rPr>
              <a:t>　また</a:t>
            </a:r>
            <a:r>
              <a:rPr lang="ja-JP" altLang="en-US" dirty="0">
                <a:latin typeface="+mn-ea"/>
                <a:ea typeface="+mn-ea"/>
              </a:rPr>
              <a:t>、</a:t>
            </a:r>
            <a:r>
              <a:rPr lang="ja-JP" altLang="en-US" dirty="0" smtClean="0">
                <a:latin typeface="+mn-ea"/>
                <a:ea typeface="+mn-ea"/>
              </a:rPr>
              <a:t>約</a:t>
            </a:r>
            <a:r>
              <a:rPr lang="ja-JP" altLang="en-US" dirty="0">
                <a:latin typeface="+mn-ea"/>
                <a:ea typeface="+mn-ea"/>
              </a:rPr>
              <a:t>３割に相当する</a:t>
            </a:r>
            <a:r>
              <a:rPr lang="ja-JP" altLang="en-US" dirty="0" smtClean="0">
                <a:latin typeface="+mn-ea"/>
                <a:ea typeface="+mn-ea"/>
              </a:rPr>
              <a:t>約８万人が桜の時期の４月</a:t>
            </a:r>
            <a:r>
              <a:rPr lang="ja-JP" altLang="en-US" dirty="0">
                <a:latin typeface="+mn-ea"/>
                <a:ea typeface="+mn-ea"/>
              </a:rPr>
              <a:t>に</a:t>
            </a:r>
            <a:r>
              <a:rPr lang="ja-JP" altLang="en-US" dirty="0" smtClean="0">
                <a:latin typeface="+mn-ea"/>
                <a:ea typeface="+mn-ea"/>
              </a:rPr>
              <a:t>来園している。</a:t>
            </a:r>
            <a:endParaRPr lang="en-US" altLang="ja-JP" dirty="0" smtClean="0">
              <a:latin typeface="+mn-ea"/>
              <a:ea typeface="+mn-ea"/>
            </a:endParaRPr>
          </a:p>
          <a:p>
            <a:r>
              <a:rPr lang="ja-JP" altLang="en-US" dirty="0" smtClean="0">
                <a:latin typeface="+mn-ea"/>
                <a:ea typeface="+mn-ea"/>
              </a:rPr>
              <a:t>　○キャンプ場利用者は、年々増加傾向にある。</a:t>
            </a:r>
            <a:endParaRPr lang="ja-JP" altLang="en-US" dirty="0">
              <a:latin typeface="+mn-ea"/>
              <a:ea typeface="+mn-ea"/>
            </a:endParaRPr>
          </a:p>
        </p:txBody>
      </p:sp>
      <p:sp>
        <p:nvSpPr>
          <p:cNvPr id="13" name="タイトル 1"/>
          <p:cNvSpPr txBox="1">
            <a:spLocks/>
          </p:cNvSpPr>
          <p:nvPr/>
        </p:nvSpPr>
        <p:spPr>
          <a:xfrm>
            <a:off x="-24005" y="326"/>
            <a:ext cx="9168005" cy="764378"/>
          </a:xfrm>
          <a:prstGeom prst="rect">
            <a:avLst/>
          </a:prstGeom>
          <a:solidFill>
            <a:schemeClr val="accent2">
              <a:lumMod val="75000"/>
            </a:schemeClr>
          </a:solidFill>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kumimoji="1"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indent="0" algn="l">
              <a:buNone/>
            </a:pPr>
            <a:r>
              <a:rPr lang="ja-JP" altLang="en-US" sz="4000" b="0" dirty="0" smtClean="0">
                <a:solidFill>
                  <a:schemeClr val="tx2"/>
                </a:solidFill>
                <a:effectLst/>
              </a:rPr>
              <a:t>長野公園</a:t>
            </a:r>
            <a:endParaRPr lang="ja-JP" altLang="en-US" sz="4000" b="0" dirty="0">
              <a:solidFill>
                <a:schemeClr val="tx2"/>
              </a:solidFill>
              <a:effectLst/>
            </a:endParaRPr>
          </a:p>
        </p:txBody>
      </p:sp>
      <p:pic>
        <p:nvPicPr>
          <p:cNvPr id="8" name="図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2484" y="2457255"/>
            <a:ext cx="6846401" cy="2060627"/>
          </a:xfrm>
          <a:prstGeom prst="rect">
            <a:avLst/>
          </a:prstGeom>
        </p:spPr>
      </p:pic>
      <p:pic>
        <p:nvPicPr>
          <p:cNvPr id="5" name="図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2484" y="4682204"/>
            <a:ext cx="6846401" cy="2072820"/>
          </a:xfrm>
          <a:prstGeom prst="rect">
            <a:avLst/>
          </a:prstGeom>
        </p:spPr>
      </p:pic>
    </p:spTree>
    <p:extLst>
      <p:ext uri="{BB962C8B-B14F-4D97-AF65-F5344CB8AC3E}">
        <p14:creationId xmlns:p14="http://schemas.microsoft.com/office/powerpoint/2010/main" val="16737330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コンテンツ プレースホルダー 2"/>
          <p:cNvSpPr>
            <a:spLocks noGrp="1"/>
          </p:cNvSpPr>
          <p:nvPr>
            <p:ph idx="1"/>
          </p:nvPr>
        </p:nvSpPr>
        <p:spPr>
          <a:xfrm>
            <a:off x="26988" y="765175"/>
            <a:ext cx="3176587" cy="503238"/>
          </a:xfrm>
        </p:spPr>
        <p:txBody>
          <a:bodyPr/>
          <a:lstStyle/>
          <a:p>
            <a:pPr marL="0" indent="0">
              <a:buFontTx/>
              <a:buNone/>
            </a:pPr>
            <a:r>
              <a:rPr lang="ja-JP" altLang="en-US" sz="2000" b="1" dirty="0" smtClean="0"/>
              <a:t>■　公園の管理上の課題</a:t>
            </a:r>
          </a:p>
        </p:txBody>
      </p:sp>
      <p:sp>
        <p:nvSpPr>
          <p:cNvPr id="9" name="タイトル 1"/>
          <p:cNvSpPr>
            <a:spLocks noGrp="1"/>
          </p:cNvSpPr>
          <p:nvPr>
            <p:ph type="title"/>
          </p:nvPr>
        </p:nvSpPr>
        <p:spPr>
          <a:xfrm>
            <a:off x="0" y="1131417"/>
            <a:ext cx="9144000" cy="3161680"/>
          </a:xfrm>
        </p:spPr>
        <p:txBody>
          <a:bodyPr anchor="t">
            <a:noAutofit/>
          </a:bodyPr>
          <a:lstStyle/>
          <a:p>
            <a:pPr algn="l">
              <a:defRPr/>
            </a:pPr>
            <a:r>
              <a:rPr lang="ja-JP" altLang="en-US" sz="1600" dirty="0" smtClean="0">
                <a:solidFill>
                  <a:schemeClr val="tx1"/>
                </a:solidFill>
              </a:rPr>
              <a:t>　　</a:t>
            </a:r>
            <a:r>
              <a:rPr lang="ja-JP" altLang="en-US" sz="1600" b="1" dirty="0" smtClean="0">
                <a:solidFill>
                  <a:schemeClr val="tx1"/>
                </a:solidFill>
                <a:effectLst/>
              </a:rPr>
              <a:t>◆蓮の維持管理</a:t>
            </a:r>
            <a:r>
              <a:rPr lang="en-US" altLang="ja-JP" sz="1600" b="1" dirty="0" smtClean="0">
                <a:solidFill>
                  <a:schemeClr val="tx1"/>
                </a:solidFill>
                <a:effectLst/>
              </a:rPr>
              <a:t/>
            </a:r>
            <a:br>
              <a:rPr lang="en-US" altLang="ja-JP" sz="1600" b="1" dirty="0" smtClean="0">
                <a:solidFill>
                  <a:schemeClr val="tx1"/>
                </a:solidFill>
                <a:effectLst/>
              </a:rPr>
            </a:br>
            <a:r>
              <a:rPr lang="ja-JP" altLang="en-US" sz="1600" dirty="0" smtClean="0">
                <a:solidFill>
                  <a:schemeClr val="tx1"/>
                </a:solidFill>
                <a:effectLst/>
              </a:rPr>
              <a:t>　　　　○近年、アメリカザリガニ等の摂食被害により衰弱が見られる</a:t>
            </a:r>
            <a:r>
              <a:rPr lang="en-US" altLang="ja-JP" sz="1600" dirty="0" smtClean="0">
                <a:solidFill>
                  <a:schemeClr val="tx1"/>
                </a:solidFill>
                <a:effectLst/>
              </a:rPr>
              <a:t/>
            </a:r>
            <a:br>
              <a:rPr lang="en-US" altLang="ja-JP" sz="1600" dirty="0" smtClean="0">
                <a:solidFill>
                  <a:schemeClr val="tx1"/>
                </a:solidFill>
                <a:effectLst/>
              </a:rPr>
            </a:br>
            <a:r>
              <a:rPr lang="ja-JP" altLang="en-US" sz="1600" dirty="0" smtClean="0">
                <a:solidFill>
                  <a:schemeClr val="tx1"/>
                </a:solidFill>
                <a:effectLst/>
              </a:rPr>
              <a:t>　　　　　⇒人力、捕獲器等を使用し、継続的に捕獲等の対応が必要</a:t>
            </a:r>
            <a:r>
              <a:rPr lang="en-US" altLang="ja-JP" sz="1600" dirty="0" smtClean="0">
                <a:solidFill>
                  <a:schemeClr val="tx1"/>
                </a:solidFill>
                <a:effectLst/>
              </a:rPr>
              <a:t/>
            </a:r>
            <a:br>
              <a:rPr lang="en-US" altLang="ja-JP" sz="1600" dirty="0" smtClean="0">
                <a:solidFill>
                  <a:schemeClr val="tx1"/>
                </a:solidFill>
                <a:effectLst/>
              </a:rPr>
            </a:br>
            <a:r>
              <a:rPr lang="en-US" altLang="ja-JP" sz="1600" dirty="0" smtClean="0">
                <a:solidFill>
                  <a:schemeClr val="tx1"/>
                </a:solidFill>
                <a:effectLst/>
              </a:rPr>
              <a:t/>
            </a:r>
            <a:br>
              <a:rPr lang="en-US" altLang="ja-JP" sz="1600" dirty="0" smtClean="0">
                <a:solidFill>
                  <a:schemeClr val="tx1"/>
                </a:solidFill>
                <a:effectLst/>
              </a:rPr>
            </a:br>
            <a:r>
              <a:rPr lang="ja-JP" altLang="en-US" sz="1600" dirty="0" smtClean="0">
                <a:solidFill>
                  <a:schemeClr val="tx1"/>
                </a:solidFill>
                <a:effectLst/>
              </a:rPr>
              <a:t>　　</a:t>
            </a:r>
            <a:r>
              <a:rPr lang="ja-JP" altLang="en-US" sz="1600" b="1" dirty="0" smtClean="0">
                <a:solidFill>
                  <a:schemeClr val="tx1"/>
                </a:solidFill>
                <a:effectLst/>
              </a:rPr>
              <a:t>◆倒木、危険木対策</a:t>
            </a:r>
            <a:r>
              <a:rPr lang="en-US" altLang="ja-JP" sz="1600" b="1" dirty="0" smtClean="0">
                <a:solidFill>
                  <a:schemeClr val="tx1"/>
                </a:solidFill>
                <a:effectLst/>
              </a:rPr>
              <a:t/>
            </a:r>
            <a:br>
              <a:rPr lang="en-US" altLang="ja-JP" sz="1600" b="1" dirty="0" smtClean="0">
                <a:solidFill>
                  <a:schemeClr val="tx1"/>
                </a:solidFill>
                <a:effectLst/>
              </a:rPr>
            </a:br>
            <a:r>
              <a:rPr lang="ja-JP" altLang="en-US" sz="1600" dirty="0" smtClean="0">
                <a:solidFill>
                  <a:schemeClr val="tx1"/>
                </a:solidFill>
                <a:effectLst/>
              </a:rPr>
              <a:t>　　　　○台風等風水害の際に倒木が多発</a:t>
            </a:r>
            <a:r>
              <a:rPr lang="en-US" altLang="ja-JP" sz="1600" dirty="0" smtClean="0">
                <a:solidFill>
                  <a:schemeClr val="tx1"/>
                </a:solidFill>
                <a:effectLst/>
              </a:rPr>
              <a:t/>
            </a:r>
            <a:br>
              <a:rPr lang="en-US" altLang="ja-JP" sz="1600" dirty="0" smtClean="0">
                <a:solidFill>
                  <a:schemeClr val="tx1"/>
                </a:solidFill>
                <a:effectLst/>
              </a:rPr>
            </a:br>
            <a:r>
              <a:rPr lang="ja-JP" altLang="en-US" sz="1600" dirty="0" smtClean="0">
                <a:solidFill>
                  <a:schemeClr val="tx1"/>
                </a:solidFill>
                <a:effectLst/>
              </a:rPr>
              <a:t>　　　　○５地区のほぼ全域が樹林地であり、</a:t>
            </a:r>
            <a:r>
              <a:rPr lang="en-US" altLang="ja-JP" sz="1600" dirty="0" smtClean="0">
                <a:solidFill>
                  <a:schemeClr val="tx1"/>
                </a:solidFill>
                <a:effectLst/>
              </a:rPr>
              <a:t/>
            </a:r>
            <a:br>
              <a:rPr lang="en-US" altLang="ja-JP" sz="1600" dirty="0" smtClean="0">
                <a:solidFill>
                  <a:schemeClr val="tx1"/>
                </a:solidFill>
                <a:effectLst/>
              </a:rPr>
            </a:br>
            <a:r>
              <a:rPr lang="ja-JP" altLang="en-US" sz="1600" dirty="0" smtClean="0">
                <a:solidFill>
                  <a:schemeClr val="tx1"/>
                </a:solidFill>
                <a:effectLst/>
              </a:rPr>
              <a:t>　　　　　 園路・通路等に倒木被害等を及ぼす危険木対策が必要</a:t>
            </a:r>
            <a:r>
              <a:rPr lang="en-US" altLang="ja-JP" sz="1600" dirty="0" smtClean="0">
                <a:solidFill>
                  <a:schemeClr val="tx1"/>
                </a:solidFill>
                <a:effectLst/>
              </a:rPr>
              <a:t/>
            </a:r>
            <a:br>
              <a:rPr lang="en-US" altLang="ja-JP" sz="1600" dirty="0" smtClean="0">
                <a:solidFill>
                  <a:schemeClr val="tx1"/>
                </a:solidFill>
                <a:effectLst/>
              </a:rPr>
            </a:br>
            <a:r>
              <a:rPr lang="en-US" altLang="ja-JP" sz="1600" b="1" dirty="0" smtClean="0">
                <a:solidFill>
                  <a:schemeClr val="tx1"/>
                </a:solidFill>
                <a:effectLst/>
              </a:rPr>
              <a:t/>
            </a:r>
            <a:br>
              <a:rPr lang="en-US" altLang="ja-JP" sz="1600" b="1" dirty="0" smtClean="0">
                <a:solidFill>
                  <a:schemeClr val="tx1"/>
                </a:solidFill>
                <a:effectLst/>
              </a:rPr>
            </a:br>
            <a:r>
              <a:rPr lang="ja-JP" altLang="en-US" sz="1600" b="1" dirty="0" smtClean="0">
                <a:solidFill>
                  <a:schemeClr val="tx1"/>
                </a:solidFill>
                <a:effectLst/>
              </a:rPr>
              <a:t>　</a:t>
            </a:r>
            <a:r>
              <a:rPr lang="ja-JP" altLang="en-US" sz="1600" b="1" dirty="0">
                <a:solidFill>
                  <a:schemeClr val="tx1"/>
                </a:solidFill>
                <a:effectLst/>
              </a:rPr>
              <a:t>　◆住居兼売店の</a:t>
            </a:r>
            <a:r>
              <a:rPr lang="ja-JP" altLang="en-US" sz="1600" b="1" dirty="0" smtClean="0">
                <a:solidFill>
                  <a:schemeClr val="tx1"/>
                </a:solidFill>
                <a:effectLst/>
              </a:rPr>
              <a:t>存在</a:t>
            </a:r>
            <a:r>
              <a:rPr lang="en-US" altLang="ja-JP" sz="1600" b="1" dirty="0" smtClean="0">
                <a:solidFill>
                  <a:schemeClr val="tx1"/>
                </a:solidFill>
                <a:effectLst/>
              </a:rPr>
              <a:t/>
            </a:r>
            <a:br>
              <a:rPr lang="en-US" altLang="ja-JP" sz="1600" b="1" dirty="0" smtClean="0">
                <a:solidFill>
                  <a:schemeClr val="tx1"/>
                </a:solidFill>
                <a:effectLst/>
              </a:rPr>
            </a:br>
            <a:r>
              <a:rPr lang="ja-JP" altLang="en-US" sz="1600" dirty="0">
                <a:solidFill>
                  <a:schemeClr val="tx1"/>
                </a:solidFill>
                <a:effectLst/>
              </a:rPr>
              <a:t>　　　　○民間売店</a:t>
            </a:r>
            <a:r>
              <a:rPr lang="ja-JP" altLang="en-US" sz="1600" dirty="0" smtClean="0">
                <a:solidFill>
                  <a:schemeClr val="tx1"/>
                </a:solidFill>
                <a:effectLst/>
              </a:rPr>
              <a:t>が奥河内さくら公園（長野地区）の中央部</a:t>
            </a:r>
            <a:r>
              <a:rPr lang="ja-JP" altLang="en-US" sz="1600" dirty="0">
                <a:solidFill>
                  <a:schemeClr val="tx1"/>
                </a:solidFill>
                <a:effectLst/>
              </a:rPr>
              <a:t>に</a:t>
            </a:r>
            <a:r>
              <a:rPr lang="ja-JP" altLang="en-US" sz="1600" dirty="0" smtClean="0">
                <a:solidFill>
                  <a:schemeClr val="tx1"/>
                </a:solidFill>
                <a:effectLst/>
              </a:rPr>
              <a:t>存在</a:t>
            </a:r>
            <a:r>
              <a:rPr lang="en-US" altLang="ja-JP" sz="1600" dirty="0" smtClean="0">
                <a:solidFill>
                  <a:schemeClr val="tx1"/>
                </a:solidFill>
                <a:effectLst/>
              </a:rPr>
              <a:t/>
            </a:r>
            <a:br>
              <a:rPr lang="en-US" altLang="ja-JP" sz="1600" dirty="0" smtClean="0">
                <a:solidFill>
                  <a:schemeClr val="tx1"/>
                </a:solidFill>
                <a:effectLst/>
              </a:rPr>
            </a:br>
            <a:r>
              <a:rPr lang="ja-JP" altLang="en-US" sz="1600" dirty="0">
                <a:solidFill>
                  <a:schemeClr val="tx1"/>
                </a:solidFill>
                <a:effectLst/>
              </a:rPr>
              <a:t>　</a:t>
            </a:r>
            <a:r>
              <a:rPr lang="ja-JP" altLang="en-US" sz="1600" dirty="0" smtClean="0">
                <a:solidFill>
                  <a:schemeClr val="tx1"/>
                </a:solidFill>
                <a:effectLst/>
              </a:rPr>
              <a:t>　　　　 （</a:t>
            </a:r>
            <a:r>
              <a:rPr lang="ja-JP" altLang="en-US" sz="1600" dirty="0">
                <a:solidFill>
                  <a:schemeClr val="tx1"/>
                </a:solidFill>
                <a:effectLst/>
              </a:rPr>
              <a:t>民地内</a:t>
            </a:r>
            <a:r>
              <a:rPr lang="ja-JP" altLang="en-US" sz="1600" dirty="0" smtClean="0">
                <a:solidFill>
                  <a:schemeClr val="tx1"/>
                </a:solidFill>
                <a:effectLst/>
              </a:rPr>
              <a:t>）</a:t>
            </a:r>
            <a:endParaRPr lang="ja-JP" altLang="en-US" sz="1600" dirty="0">
              <a:solidFill>
                <a:schemeClr val="tx1"/>
              </a:solidFill>
              <a:effectLst/>
            </a:endParaRPr>
          </a:p>
        </p:txBody>
      </p:sp>
      <p:sp>
        <p:nvSpPr>
          <p:cNvPr id="10" name="タイトル 1"/>
          <p:cNvSpPr txBox="1">
            <a:spLocks/>
          </p:cNvSpPr>
          <p:nvPr/>
        </p:nvSpPr>
        <p:spPr>
          <a:xfrm>
            <a:off x="-24005" y="326"/>
            <a:ext cx="9168005" cy="764378"/>
          </a:xfrm>
          <a:prstGeom prst="rect">
            <a:avLst/>
          </a:prstGeom>
          <a:solidFill>
            <a:schemeClr val="accent2">
              <a:lumMod val="75000"/>
            </a:schemeClr>
          </a:solidFill>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kumimoji="1"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indent="0" algn="l">
              <a:buNone/>
            </a:pPr>
            <a:r>
              <a:rPr lang="ja-JP" altLang="en-US" sz="4000" b="0" smtClean="0">
                <a:solidFill>
                  <a:schemeClr val="tx2"/>
                </a:solidFill>
                <a:effectLst/>
              </a:rPr>
              <a:t>長野公園</a:t>
            </a:r>
            <a:endParaRPr lang="ja-JP" altLang="en-US" sz="4000" b="0" dirty="0">
              <a:solidFill>
                <a:schemeClr val="tx2"/>
              </a:solidFill>
              <a:effectLst/>
            </a:endParaRPr>
          </a:p>
        </p:txBody>
      </p:sp>
      <p:sp>
        <p:nvSpPr>
          <p:cNvPr id="13" name="コンテンツ プレースホルダー 2"/>
          <p:cNvSpPr txBox="1">
            <a:spLocks/>
          </p:cNvSpPr>
          <p:nvPr/>
        </p:nvSpPr>
        <p:spPr bwMode="auto">
          <a:xfrm>
            <a:off x="26988" y="3840788"/>
            <a:ext cx="4761036"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Tx/>
              <a:buNone/>
            </a:pPr>
            <a:r>
              <a:rPr lang="ja-JP" altLang="en-US" sz="2000" b="1" kern="0" dirty="0" smtClean="0"/>
              <a:t>■　公園満足度調査結果</a:t>
            </a:r>
            <a:r>
              <a:rPr lang="ja-JP" altLang="en-US" sz="1600" b="1" kern="0" dirty="0" smtClean="0"/>
              <a:t>（令和元年度実施）</a:t>
            </a:r>
            <a:endParaRPr lang="ja-JP" altLang="en-US" sz="2000" b="1" kern="0" dirty="0" smtClean="0"/>
          </a:p>
        </p:txBody>
      </p:sp>
      <p:sp>
        <p:nvSpPr>
          <p:cNvPr id="16" name="タイトル 1"/>
          <p:cNvSpPr txBox="1">
            <a:spLocks/>
          </p:cNvSpPr>
          <p:nvPr/>
        </p:nvSpPr>
        <p:spPr bwMode="auto">
          <a:xfrm>
            <a:off x="60462" y="4307372"/>
            <a:ext cx="1879725" cy="275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2pPr>
            <a:lvl3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3pPr>
            <a:lvl4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4pPr>
            <a:lvl5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5pPr>
            <a:lvl6pPr marL="4572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6pPr>
            <a:lvl7pPr marL="9144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7pPr>
            <a:lvl8pPr marL="13716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8pPr>
            <a:lvl9pPr marL="18288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9pPr>
          </a:lstStyle>
          <a:p>
            <a:pPr algn="l"/>
            <a:r>
              <a:rPr lang="ja-JP" altLang="en-US" sz="1200" kern="0" dirty="0" smtClean="0">
                <a:solidFill>
                  <a:srgbClr val="000000"/>
                </a:solidFill>
                <a:effectLst/>
                <a:latin typeface="Meiryo UI" panose="020B0604030504040204" pitchFamily="50" charset="-128"/>
                <a:ea typeface="Meiryo UI" panose="020B0604030504040204" pitchFamily="50" charset="-128"/>
              </a:rPr>
              <a:t>○公園の利用目的</a:t>
            </a:r>
            <a:endParaRPr lang="ja-JP" altLang="en-US" sz="1200" kern="0" dirty="0">
              <a:solidFill>
                <a:srgbClr val="000000"/>
              </a:solidFill>
              <a:effectLst/>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8535" y="2058069"/>
            <a:ext cx="2880000" cy="2161744"/>
          </a:xfrm>
          <a:prstGeom prst="rect">
            <a:avLst/>
          </a:prstGeom>
        </p:spPr>
      </p:pic>
      <p:sp>
        <p:nvSpPr>
          <p:cNvPr id="17" name="テキスト ボックス 22"/>
          <p:cNvSpPr txBox="1">
            <a:spLocks noChangeArrowheads="1"/>
          </p:cNvSpPr>
          <p:nvPr/>
        </p:nvSpPr>
        <p:spPr bwMode="auto">
          <a:xfrm>
            <a:off x="8006291" y="3960381"/>
            <a:ext cx="12382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0"/>
              </a:spcBef>
              <a:buFontTx/>
              <a:buNone/>
            </a:pPr>
            <a:r>
              <a:rPr lang="ja-JP" altLang="en-US" sz="1100" dirty="0" smtClean="0">
                <a:solidFill>
                  <a:schemeClr val="bg1"/>
                </a:solidFill>
              </a:rPr>
              <a:t>住宅兼売店</a:t>
            </a:r>
            <a:endParaRPr lang="en-US" altLang="ja-JP" sz="1100" dirty="0" smtClean="0">
              <a:solidFill>
                <a:schemeClr val="bg1"/>
              </a:solidFill>
            </a:endParaRPr>
          </a:p>
        </p:txBody>
      </p:sp>
      <p:graphicFrame>
        <p:nvGraphicFramePr>
          <p:cNvPr id="18" name="グラフ 17">
            <a:extLst>
              <a:ext uri="{FF2B5EF4-FFF2-40B4-BE49-F238E27FC236}">
                <a16:creationId xmlns:a16="http://schemas.microsoft.com/office/drawing/2014/main" id="{A8476008-4F18-4864-A286-773A61401CD6}"/>
              </a:ext>
            </a:extLst>
          </p:cNvPr>
          <p:cNvGraphicFramePr>
            <a:graphicFrameLocks/>
          </p:cNvGraphicFramePr>
          <p:nvPr>
            <p:extLst>
              <p:ext uri="{D42A27DB-BD31-4B8C-83A1-F6EECF244321}">
                <p14:modId xmlns:p14="http://schemas.microsoft.com/office/powerpoint/2010/main" val="3155465538"/>
              </p:ext>
            </p:extLst>
          </p:nvPr>
        </p:nvGraphicFramePr>
        <p:xfrm>
          <a:off x="26988" y="4358301"/>
          <a:ext cx="4040956" cy="242322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グラフ 18">
            <a:extLst>
              <a:ext uri="{FF2B5EF4-FFF2-40B4-BE49-F238E27FC236}">
                <a16:creationId xmlns:a16="http://schemas.microsoft.com/office/drawing/2014/main" id="{19DED01E-89ED-4E30-B10D-DC65A0675C97}"/>
              </a:ext>
            </a:extLst>
          </p:cNvPr>
          <p:cNvGraphicFramePr>
            <a:graphicFrameLocks/>
          </p:cNvGraphicFramePr>
          <p:nvPr>
            <p:extLst>
              <p:ext uri="{D42A27DB-BD31-4B8C-83A1-F6EECF244321}">
                <p14:modId xmlns:p14="http://schemas.microsoft.com/office/powerpoint/2010/main" val="200679547"/>
              </p:ext>
            </p:extLst>
          </p:nvPr>
        </p:nvGraphicFramePr>
        <p:xfrm>
          <a:off x="3447055" y="4077073"/>
          <a:ext cx="5723933" cy="2850138"/>
        </p:xfrm>
        <a:graphic>
          <a:graphicData uri="http://schemas.openxmlformats.org/drawingml/2006/chart">
            <c:chart xmlns:c="http://schemas.openxmlformats.org/drawingml/2006/chart" xmlns:r="http://schemas.openxmlformats.org/officeDocument/2006/relationships" r:id="rId5"/>
          </a:graphicData>
        </a:graphic>
      </p:graphicFrame>
      <p:pic>
        <p:nvPicPr>
          <p:cNvPr id="6" name="図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38535" y="116632"/>
            <a:ext cx="2880000" cy="1919250"/>
          </a:xfrm>
          <a:prstGeom prst="rect">
            <a:avLst/>
          </a:prstGeom>
          <a:ln>
            <a:solidFill>
              <a:schemeClr val="bg1"/>
            </a:solidFill>
          </a:ln>
        </p:spPr>
      </p:pic>
      <p:sp>
        <p:nvSpPr>
          <p:cNvPr id="15" name="テキスト ボックス 22"/>
          <p:cNvSpPr txBox="1">
            <a:spLocks noChangeArrowheads="1"/>
          </p:cNvSpPr>
          <p:nvPr/>
        </p:nvSpPr>
        <p:spPr bwMode="auto">
          <a:xfrm>
            <a:off x="7945506" y="1779295"/>
            <a:ext cx="12382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0"/>
              </a:spcBef>
              <a:buFontTx/>
              <a:buNone/>
            </a:pPr>
            <a:r>
              <a:rPr lang="ja-JP" altLang="en-US" sz="1100" dirty="0" smtClean="0">
                <a:solidFill>
                  <a:schemeClr val="bg1"/>
                </a:solidFill>
              </a:rPr>
              <a:t>蓮の維持管理</a:t>
            </a:r>
            <a:endParaRPr lang="en-US" altLang="ja-JP" sz="1100" dirty="0" smtClean="0">
              <a:solidFill>
                <a:schemeClr val="bg1"/>
              </a:solidFill>
            </a:endParaRPr>
          </a:p>
        </p:txBody>
      </p:sp>
    </p:spTree>
    <p:extLst>
      <p:ext uri="{BB962C8B-B14F-4D97-AF65-F5344CB8AC3E}">
        <p14:creationId xmlns:p14="http://schemas.microsoft.com/office/powerpoint/2010/main" val="18845461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p:cNvPicPr>
            <a:picLocks noChangeAspect="1"/>
          </p:cNvPicPr>
          <p:nvPr/>
        </p:nvPicPr>
        <p:blipFill rotWithShape="1">
          <a:blip r:embed="rId3" cstate="email">
            <a:grayscl/>
            <a:extLst>
              <a:ext uri="{28A0092B-C50C-407E-A947-70E740481C1C}">
                <a14:useLocalDpi xmlns:a14="http://schemas.microsoft.com/office/drawing/2010/main"/>
              </a:ext>
            </a:extLst>
          </a:blip>
          <a:srcRect/>
          <a:stretch/>
        </p:blipFill>
        <p:spPr>
          <a:xfrm>
            <a:off x="899592" y="809211"/>
            <a:ext cx="6984775" cy="6057044"/>
          </a:xfrm>
          <a:prstGeom prst="rect">
            <a:avLst/>
          </a:prstGeom>
        </p:spPr>
      </p:pic>
      <p:sp>
        <p:nvSpPr>
          <p:cNvPr id="27650" name="Rectangle 2"/>
          <p:cNvSpPr>
            <a:spLocks noGrp="1" noChangeArrowheads="1"/>
          </p:cNvSpPr>
          <p:nvPr>
            <p:ph type="title" idx="4294967295"/>
          </p:nvPr>
        </p:nvSpPr>
        <p:spPr>
          <a:xfrm>
            <a:off x="-1" y="103188"/>
            <a:ext cx="9144001" cy="1314450"/>
          </a:xfrm>
          <a:noFill/>
        </p:spPr>
        <p:txBody>
          <a:bodyPr anchor="t"/>
          <a:lstStyle/>
          <a:p>
            <a:pPr eaLnBrk="1" hangingPunct="1"/>
            <a:r>
              <a:rPr lang="ja-JP" altLang="en-US" dirty="0" smtClean="0">
                <a:effectLst/>
              </a:rPr>
              <a:t>鳳土木事務所管内の府営公園</a:t>
            </a:r>
          </a:p>
        </p:txBody>
      </p:sp>
      <p:sp>
        <p:nvSpPr>
          <p:cNvPr id="2" name="テキスト ボックス 1"/>
          <p:cNvSpPr txBox="1"/>
          <p:nvPr/>
        </p:nvSpPr>
        <p:spPr>
          <a:xfrm>
            <a:off x="3925491" y="3356665"/>
            <a:ext cx="800219" cy="276999"/>
          </a:xfrm>
          <a:prstGeom prst="rect">
            <a:avLst/>
          </a:prstGeom>
          <a:solidFill>
            <a:schemeClr val="bg1"/>
          </a:solidFill>
          <a:ln>
            <a:solidFill>
              <a:schemeClr val="tx1"/>
            </a:solidFill>
          </a:ln>
        </p:spPr>
        <p:txBody>
          <a:bodyPr wrap="none" rtlCol="0">
            <a:spAutoFit/>
          </a:bodyPr>
          <a:lstStyle/>
          <a:p>
            <a:r>
              <a:rPr kumimoji="1" lang="ja-JP" altLang="en-US" sz="1200" dirty="0" smtClean="0">
                <a:solidFill>
                  <a:srgbClr val="00B050"/>
                </a:solidFill>
              </a:rPr>
              <a:t>住吉公園</a:t>
            </a:r>
            <a:endParaRPr kumimoji="1" lang="ja-JP" altLang="en-US" sz="1200" dirty="0">
              <a:solidFill>
                <a:srgbClr val="00B050"/>
              </a:solidFill>
            </a:endParaRPr>
          </a:p>
        </p:txBody>
      </p:sp>
      <p:sp>
        <p:nvSpPr>
          <p:cNvPr id="6" name="テキスト ボックス 5"/>
          <p:cNvSpPr txBox="1"/>
          <p:nvPr/>
        </p:nvSpPr>
        <p:spPr>
          <a:xfrm>
            <a:off x="2945103" y="3749081"/>
            <a:ext cx="1731564" cy="461665"/>
          </a:xfrm>
          <a:prstGeom prst="rect">
            <a:avLst/>
          </a:prstGeom>
          <a:solidFill>
            <a:schemeClr val="bg1"/>
          </a:solidFill>
          <a:ln>
            <a:solidFill>
              <a:schemeClr val="tx1"/>
            </a:solidFill>
          </a:ln>
        </p:spPr>
        <p:txBody>
          <a:bodyPr wrap="none" rtlCol="0">
            <a:spAutoFit/>
          </a:bodyPr>
          <a:lstStyle/>
          <a:p>
            <a:r>
              <a:rPr kumimoji="1" lang="ja-JP" altLang="en-US" sz="2400" b="1" dirty="0" smtClean="0">
                <a:solidFill>
                  <a:srgbClr val="00B050"/>
                </a:solidFill>
              </a:rPr>
              <a:t>住之江公園</a:t>
            </a:r>
            <a:endParaRPr kumimoji="1" lang="ja-JP" altLang="en-US" sz="2400" b="1" dirty="0">
              <a:solidFill>
                <a:srgbClr val="00B050"/>
              </a:solidFill>
            </a:endParaRPr>
          </a:p>
        </p:txBody>
      </p:sp>
      <p:sp>
        <p:nvSpPr>
          <p:cNvPr id="3" name="楕円 2"/>
          <p:cNvSpPr/>
          <p:nvPr/>
        </p:nvSpPr>
        <p:spPr>
          <a:xfrm>
            <a:off x="5257331" y="3908457"/>
            <a:ext cx="164730" cy="1647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p:cNvSpPr/>
          <p:nvPr/>
        </p:nvSpPr>
        <p:spPr>
          <a:xfrm>
            <a:off x="5070518" y="3975348"/>
            <a:ext cx="164730" cy="16473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コネクタ 4"/>
          <p:cNvCxnSpPr>
            <a:stCxn id="3" idx="1"/>
            <a:endCxn id="2" idx="3"/>
          </p:cNvCxnSpPr>
          <p:nvPr/>
        </p:nvCxnSpPr>
        <p:spPr>
          <a:xfrm flipH="1" flipV="1">
            <a:off x="4725710" y="3495165"/>
            <a:ext cx="555745" cy="4374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a:stCxn id="8" idx="2"/>
            <a:endCxn id="6" idx="3"/>
          </p:cNvCxnSpPr>
          <p:nvPr/>
        </p:nvCxnSpPr>
        <p:spPr>
          <a:xfrm flipH="1" flipV="1">
            <a:off x="4676667" y="3979914"/>
            <a:ext cx="393851" cy="777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楕円 9"/>
          <p:cNvSpPr/>
          <p:nvPr/>
        </p:nvSpPr>
        <p:spPr>
          <a:xfrm>
            <a:off x="5383492" y="4365104"/>
            <a:ext cx="164730" cy="1647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3512866" y="4252835"/>
            <a:ext cx="800219" cy="276999"/>
          </a:xfrm>
          <a:prstGeom prst="rect">
            <a:avLst/>
          </a:prstGeom>
          <a:solidFill>
            <a:schemeClr val="bg1"/>
          </a:solidFill>
          <a:ln>
            <a:solidFill>
              <a:schemeClr val="tx1"/>
            </a:solidFill>
          </a:ln>
        </p:spPr>
        <p:txBody>
          <a:bodyPr wrap="none" rtlCol="0">
            <a:spAutoFit/>
          </a:bodyPr>
          <a:lstStyle/>
          <a:p>
            <a:r>
              <a:rPr kumimoji="1" lang="ja-JP" altLang="en-US" sz="1200" dirty="0" smtClean="0">
                <a:solidFill>
                  <a:srgbClr val="00B050"/>
                </a:solidFill>
              </a:rPr>
              <a:t>浜寺公園</a:t>
            </a:r>
            <a:endParaRPr kumimoji="1" lang="ja-JP" altLang="en-US" sz="1200" dirty="0">
              <a:solidFill>
                <a:srgbClr val="00B050"/>
              </a:solidFill>
            </a:endParaRPr>
          </a:p>
        </p:txBody>
      </p:sp>
      <p:sp>
        <p:nvSpPr>
          <p:cNvPr id="13" name="テキスト ボックス 12"/>
          <p:cNvSpPr txBox="1"/>
          <p:nvPr/>
        </p:nvSpPr>
        <p:spPr>
          <a:xfrm>
            <a:off x="6685836" y="3981308"/>
            <a:ext cx="800219" cy="276999"/>
          </a:xfrm>
          <a:prstGeom prst="rect">
            <a:avLst/>
          </a:prstGeom>
          <a:solidFill>
            <a:schemeClr val="bg1"/>
          </a:solidFill>
          <a:ln>
            <a:solidFill>
              <a:schemeClr val="tx1"/>
            </a:solidFill>
          </a:ln>
        </p:spPr>
        <p:txBody>
          <a:bodyPr wrap="none" rtlCol="0">
            <a:spAutoFit/>
          </a:bodyPr>
          <a:lstStyle/>
          <a:p>
            <a:r>
              <a:rPr kumimoji="1" lang="ja-JP" altLang="en-US" sz="1200" dirty="0" smtClean="0">
                <a:solidFill>
                  <a:srgbClr val="00B050"/>
                </a:solidFill>
              </a:rPr>
              <a:t>大泉緑地</a:t>
            </a:r>
            <a:endParaRPr kumimoji="1" lang="ja-JP" altLang="en-US" sz="1200" dirty="0">
              <a:solidFill>
                <a:srgbClr val="00B050"/>
              </a:solidFill>
            </a:endParaRPr>
          </a:p>
        </p:txBody>
      </p:sp>
      <p:cxnSp>
        <p:nvCxnSpPr>
          <p:cNvPr id="16" name="直線コネクタ 15"/>
          <p:cNvCxnSpPr>
            <a:stCxn id="10" idx="6"/>
            <a:endCxn id="13" idx="1"/>
          </p:cNvCxnSpPr>
          <p:nvPr/>
        </p:nvCxnSpPr>
        <p:spPr>
          <a:xfrm flipV="1">
            <a:off x="5548222" y="4119808"/>
            <a:ext cx="1137614" cy="3276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a:stCxn id="12" idx="3"/>
          </p:cNvCxnSpPr>
          <p:nvPr/>
        </p:nvCxnSpPr>
        <p:spPr>
          <a:xfrm>
            <a:off x="4313085" y="4391335"/>
            <a:ext cx="557187" cy="1900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楕円 20"/>
          <p:cNvSpPr/>
          <p:nvPr/>
        </p:nvSpPr>
        <p:spPr>
          <a:xfrm>
            <a:off x="4870272" y="4499013"/>
            <a:ext cx="164730" cy="1647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995758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005" y="0"/>
            <a:ext cx="9168005" cy="764704"/>
          </a:xfrm>
          <a:solidFill>
            <a:schemeClr val="accent2">
              <a:lumMod val="75000"/>
            </a:schemeClr>
          </a:solidFill>
        </p:spPr>
        <p:txBody>
          <a:bodyPr/>
          <a:lstStyle/>
          <a:p>
            <a:pPr marL="0" indent="0" algn="l">
              <a:buNone/>
            </a:pPr>
            <a:r>
              <a:rPr lang="ja-JP" altLang="en-US" sz="4000" dirty="0"/>
              <a:t>住之江</a:t>
            </a:r>
            <a:r>
              <a:rPr lang="ja-JP" altLang="en-US" sz="4000" dirty="0" smtClean="0"/>
              <a:t>公園</a:t>
            </a:r>
            <a:endParaRPr kumimoji="1" lang="ja-JP" altLang="en-US" sz="4000" dirty="0"/>
          </a:p>
        </p:txBody>
      </p:sp>
      <p:sp>
        <p:nvSpPr>
          <p:cNvPr id="3" name="コンテンツ プレースホルダー 2"/>
          <p:cNvSpPr>
            <a:spLocks noGrp="1"/>
          </p:cNvSpPr>
          <p:nvPr>
            <p:ph sz="quarter" idx="13"/>
          </p:nvPr>
        </p:nvSpPr>
        <p:spPr>
          <a:xfrm>
            <a:off x="0" y="764704"/>
            <a:ext cx="4788024" cy="6093296"/>
          </a:xfrm>
        </p:spPr>
        <p:txBody>
          <a:bodyPr>
            <a:noAutofit/>
          </a:bodyPr>
          <a:lstStyle/>
          <a:p>
            <a:pPr marL="45720" indent="0">
              <a:buNone/>
            </a:pPr>
            <a:r>
              <a:rPr lang="ja-JP" altLang="en-US" sz="1800" b="1" dirty="0" smtClean="0">
                <a:latin typeface="+mn-ea"/>
              </a:rPr>
              <a:t>■概要</a:t>
            </a:r>
            <a:endParaRPr lang="en-US" altLang="ja-JP" sz="1800" b="1" dirty="0" smtClean="0">
              <a:latin typeface="+mn-ea"/>
            </a:endParaRPr>
          </a:p>
          <a:p>
            <a:pPr marL="45720" indent="0">
              <a:buNone/>
            </a:pPr>
            <a:r>
              <a:rPr lang="ja-JP" altLang="en-US" sz="1400" dirty="0">
                <a:latin typeface="+mn-ea"/>
              </a:rPr>
              <a:t>住之江公園は、大阪市の南西部に位置し、昭和５年に４番目の府営公園として開設された。面積は</a:t>
            </a:r>
            <a:r>
              <a:rPr lang="en-US" altLang="ja-JP" sz="1400" dirty="0">
                <a:latin typeface="+mn-ea"/>
              </a:rPr>
              <a:t>15.1ha</a:t>
            </a:r>
            <a:r>
              <a:rPr lang="ja-JP" altLang="en-US" sz="1400" dirty="0">
                <a:latin typeface="+mn-ea"/>
              </a:rPr>
              <a:t>と住吉公園に次いで小さいながらも、交通の便が良く、野球場をはじめテニスコート、プールそして球技広場などの運動施設があり、「花と緑のスクエア」では四季折々の草花が楽しめる公園として親しまれている。</a:t>
            </a:r>
          </a:p>
          <a:p>
            <a:pPr marL="45720" indent="0">
              <a:buNone/>
            </a:pPr>
            <a:r>
              <a:rPr lang="ja-JP" altLang="en-US" sz="1800" b="1" dirty="0" smtClean="0">
                <a:latin typeface="+mn-ea"/>
              </a:rPr>
              <a:t>■開設面積：</a:t>
            </a:r>
            <a:r>
              <a:rPr lang="en-US" altLang="ja-JP" sz="1800" dirty="0" smtClean="0">
                <a:latin typeface="+mn-ea"/>
              </a:rPr>
              <a:t>15.</a:t>
            </a:r>
            <a:r>
              <a:rPr lang="en-US" altLang="ja-JP" sz="1800" dirty="0">
                <a:latin typeface="+mn-ea"/>
              </a:rPr>
              <a:t>1</a:t>
            </a:r>
            <a:r>
              <a:rPr lang="en-US" altLang="ja-JP" sz="1800" dirty="0" smtClean="0">
                <a:latin typeface="+mn-ea"/>
              </a:rPr>
              <a:t> ha</a:t>
            </a:r>
          </a:p>
          <a:p>
            <a:pPr marL="45720" indent="0">
              <a:buNone/>
            </a:pPr>
            <a:r>
              <a:rPr lang="ja-JP" altLang="en-US" sz="1800" b="1" dirty="0" smtClean="0">
                <a:latin typeface="+mn-ea"/>
              </a:rPr>
              <a:t>■開設</a:t>
            </a:r>
            <a:r>
              <a:rPr lang="ja-JP" altLang="en-US" sz="1800" b="1" dirty="0">
                <a:latin typeface="+mn-ea"/>
              </a:rPr>
              <a:t>年月</a:t>
            </a:r>
            <a:r>
              <a:rPr lang="ja-JP" altLang="en-US" sz="1800" b="1" dirty="0" smtClean="0">
                <a:latin typeface="+mn-ea"/>
              </a:rPr>
              <a:t>：</a:t>
            </a:r>
            <a:r>
              <a:rPr lang="ja-JP" altLang="en-US" sz="1800" dirty="0" smtClean="0">
                <a:latin typeface="+mn-ea"/>
              </a:rPr>
              <a:t>昭和</a:t>
            </a:r>
            <a:r>
              <a:rPr lang="en-US" altLang="ja-JP" sz="1800" dirty="0" smtClean="0">
                <a:latin typeface="+mn-ea"/>
              </a:rPr>
              <a:t>5</a:t>
            </a:r>
            <a:r>
              <a:rPr lang="ja-JP" altLang="en-US" sz="1800" dirty="0" smtClean="0">
                <a:latin typeface="+mn-ea"/>
              </a:rPr>
              <a:t>年</a:t>
            </a:r>
            <a:r>
              <a:rPr lang="en-US" altLang="ja-JP" sz="1800" dirty="0" smtClean="0">
                <a:latin typeface="+mn-ea"/>
              </a:rPr>
              <a:t>1</a:t>
            </a:r>
            <a:r>
              <a:rPr lang="en-US" altLang="ja-JP" sz="1800" dirty="0">
                <a:latin typeface="+mn-ea"/>
              </a:rPr>
              <a:t>0</a:t>
            </a:r>
            <a:r>
              <a:rPr lang="ja-JP" altLang="en-US" sz="1800" dirty="0" smtClean="0">
                <a:latin typeface="+mn-ea"/>
              </a:rPr>
              <a:t>月</a:t>
            </a:r>
            <a:r>
              <a:rPr lang="en-US" altLang="ja-JP" sz="1800" dirty="0" smtClean="0">
                <a:latin typeface="+mn-ea"/>
              </a:rPr>
              <a:t>8</a:t>
            </a:r>
            <a:r>
              <a:rPr lang="ja-JP" altLang="en-US" sz="1800" dirty="0" smtClean="0">
                <a:latin typeface="+mn-ea"/>
              </a:rPr>
              <a:t>日</a:t>
            </a:r>
            <a:endParaRPr lang="en-US" altLang="ja-JP" sz="1800" dirty="0" smtClean="0">
              <a:latin typeface="+mn-ea"/>
            </a:endParaRPr>
          </a:p>
          <a:p>
            <a:pPr marL="45720" indent="0">
              <a:buNone/>
            </a:pPr>
            <a:r>
              <a:rPr lang="ja-JP" altLang="en-US" sz="1800" b="1" dirty="0" smtClean="0">
                <a:latin typeface="+mn-ea"/>
              </a:rPr>
              <a:t>■立地特性</a:t>
            </a:r>
            <a:endParaRPr lang="en-US" altLang="ja-JP" sz="1800" b="1" dirty="0" smtClean="0">
              <a:latin typeface="+mn-ea"/>
            </a:endParaRPr>
          </a:p>
          <a:p>
            <a:pPr>
              <a:buNone/>
            </a:pPr>
            <a:r>
              <a:rPr lang="ja-JP" altLang="en-US" sz="1400" dirty="0" smtClean="0">
                <a:latin typeface="+mn-ea"/>
              </a:rPr>
              <a:t> </a:t>
            </a:r>
            <a:endParaRPr lang="en-US" altLang="ja-JP" sz="1400" dirty="0">
              <a:latin typeface="+mn-ea"/>
            </a:endParaRPr>
          </a:p>
        </p:txBody>
      </p:sp>
      <p:sp>
        <p:nvSpPr>
          <p:cNvPr id="42" name="コンテンツ プレースホルダー 2"/>
          <p:cNvSpPr txBox="1">
            <a:spLocks/>
          </p:cNvSpPr>
          <p:nvPr/>
        </p:nvSpPr>
        <p:spPr bwMode="auto">
          <a:xfrm>
            <a:off x="4746491" y="764939"/>
            <a:ext cx="1793835" cy="35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45720" indent="0">
              <a:buFontTx/>
              <a:buNone/>
            </a:pPr>
            <a:r>
              <a:rPr lang="ja-JP" altLang="en-US" sz="1800" b="1" kern="0" dirty="0" smtClean="0"/>
              <a:t>■主要施設</a:t>
            </a:r>
            <a:endParaRPr lang="en-US" altLang="ja-JP" sz="1800" b="1" kern="0" dirty="0" smtClean="0"/>
          </a:p>
        </p:txBody>
      </p:sp>
      <p:pic>
        <p:nvPicPr>
          <p:cNvPr id="13" name="図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35016" y="1122324"/>
            <a:ext cx="4093431" cy="5625609"/>
          </a:xfrm>
          <a:prstGeom prst="rect">
            <a:avLst/>
          </a:prstGeom>
        </p:spPr>
      </p:pic>
      <p:sp>
        <p:nvSpPr>
          <p:cNvPr id="44" name="楕円 43"/>
          <p:cNvSpPr/>
          <p:nvPr/>
        </p:nvSpPr>
        <p:spPr>
          <a:xfrm>
            <a:off x="7551880" y="3561743"/>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p:cNvSpPr txBox="1"/>
          <p:nvPr/>
        </p:nvSpPr>
        <p:spPr>
          <a:xfrm>
            <a:off x="6648324" y="2276872"/>
            <a:ext cx="1668092" cy="307777"/>
          </a:xfrm>
          <a:prstGeom prst="rect">
            <a:avLst/>
          </a:prstGeom>
          <a:noFill/>
          <a:ln w="15875">
            <a:noFill/>
          </a:ln>
        </p:spPr>
        <p:txBody>
          <a:bodyPr wrap="square" rtlCol="0">
            <a:spAutoFit/>
          </a:bodyPr>
          <a:lstStyle/>
          <a:p>
            <a:pPr algn="ctr"/>
            <a:r>
              <a:rPr lang="ja-JP" altLang="en-US" sz="1400" dirty="0" smtClean="0">
                <a:effectLst>
                  <a:glow rad="63500">
                    <a:schemeClr val="bg1"/>
                  </a:glow>
                </a:effectLst>
              </a:rPr>
              <a:t>大池</a:t>
            </a:r>
            <a:endParaRPr lang="zh-TW" altLang="en-US" sz="1400" dirty="0">
              <a:effectLst>
                <a:glow rad="63500">
                  <a:schemeClr val="bg1"/>
                </a:glow>
              </a:effectLst>
            </a:endParaRPr>
          </a:p>
        </p:txBody>
      </p:sp>
      <p:sp>
        <p:nvSpPr>
          <p:cNvPr id="46" name="楕円 45"/>
          <p:cNvSpPr/>
          <p:nvPr/>
        </p:nvSpPr>
        <p:spPr>
          <a:xfrm>
            <a:off x="6226589" y="3521200"/>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p:cNvSpPr txBox="1"/>
          <p:nvPr/>
        </p:nvSpPr>
        <p:spPr>
          <a:xfrm>
            <a:off x="5136156" y="3284984"/>
            <a:ext cx="1668092" cy="307777"/>
          </a:xfrm>
          <a:prstGeom prst="rect">
            <a:avLst/>
          </a:prstGeom>
          <a:noFill/>
          <a:ln w="15875">
            <a:noFill/>
          </a:ln>
        </p:spPr>
        <p:txBody>
          <a:bodyPr wrap="square" rtlCol="0">
            <a:spAutoFit/>
          </a:bodyPr>
          <a:lstStyle/>
          <a:p>
            <a:pPr algn="ctr"/>
            <a:r>
              <a:rPr lang="ja-JP" altLang="en-US" sz="1400" dirty="0" smtClean="0">
                <a:effectLst>
                  <a:glow rad="63500">
                    <a:schemeClr val="bg1"/>
                  </a:glow>
                </a:effectLst>
              </a:rPr>
              <a:t>プール</a:t>
            </a:r>
            <a:endParaRPr lang="zh-TW" altLang="en-US" sz="1400" dirty="0">
              <a:effectLst>
                <a:glow rad="63500">
                  <a:schemeClr val="bg1"/>
                </a:glow>
              </a:effectLst>
            </a:endParaRPr>
          </a:p>
        </p:txBody>
      </p:sp>
      <p:sp>
        <p:nvSpPr>
          <p:cNvPr id="49" name="テキスト ボックス 48"/>
          <p:cNvSpPr txBox="1"/>
          <p:nvPr/>
        </p:nvSpPr>
        <p:spPr>
          <a:xfrm>
            <a:off x="7083591" y="3644834"/>
            <a:ext cx="1668092" cy="307777"/>
          </a:xfrm>
          <a:prstGeom prst="rect">
            <a:avLst/>
          </a:prstGeom>
          <a:noFill/>
          <a:ln w="15875">
            <a:noFill/>
          </a:ln>
        </p:spPr>
        <p:txBody>
          <a:bodyPr wrap="square" rtlCol="0">
            <a:spAutoFit/>
          </a:bodyPr>
          <a:lstStyle/>
          <a:p>
            <a:pPr algn="ctr"/>
            <a:r>
              <a:rPr lang="ja-JP" altLang="en-US" sz="1400" dirty="0" smtClean="0">
                <a:effectLst>
                  <a:glow rad="63500">
                    <a:schemeClr val="bg1"/>
                  </a:glow>
                </a:effectLst>
              </a:rPr>
              <a:t>野球場</a:t>
            </a:r>
            <a:endParaRPr lang="zh-TW" altLang="en-US" sz="1400" dirty="0">
              <a:effectLst>
                <a:glow rad="63500">
                  <a:schemeClr val="bg1"/>
                </a:glow>
              </a:effectLst>
            </a:endParaRPr>
          </a:p>
        </p:txBody>
      </p:sp>
      <p:sp>
        <p:nvSpPr>
          <p:cNvPr id="50" name="楕円 49"/>
          <p:cNvSpPr/>
          <p:nvPr/>
        </p:nvSpPr>
        <p:spPr>
          <a:xfrm>
            <a:off x="6358044" y="2631220"/>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p:cNvSpPr txBox="1"/>
          <p:nvPr/>
        </p:nvSpPr>
        <p:spPr>
          <a:xfrm>
            <a:off x="5035016" y="2337948"/>
            <a:ext cx="1668092" cy="307777"/>
          </a:xfrm>
          <a:prstGeom prst="rect">
            <a:avLst/>
          </a:prstGeom>
          <a:noFill/>
          <a:ln w="15875">
            <a:noFill/>
          </a:ln>
        </p:spPr>
        <p:txBody>
          <a:bodyPr wrap="square" rtlCol="0">
            <a:spAutoFit/>
          </a:bodyPr>
          <a:lstStyle/>
          <a:p>
            <a:pPr algn="ctr"/>
            <a:r>
              <a:rPr lang="ja-JP" altLang="en-US" sz="1400" dirty="0" smtClean="0">
                <a:effectLst>
                  <a:glow rad="63500">
                    <a:schemeClr val="bg1"/>
                  </a:glow>
                </a:effectLst>
              </a:rPr>
              <a:t>花と緑のスクエア</a:t>
            </a:r>
            <a:endParaRPr lang="zh-TW" altLang="en-US" sz="1400" dirty="0">
              <a:effectLst>
                <a:glow rad="63500">
                  <a:schemeClr val="bg1"/>
                </a:glow>
              </a:effectLst>
            </a:endParaRPr>
          </a:p>
        </p:txBody>
      </p:sp>
      <p:sp>
        <p:nvSpPr>
          <p:cNvPr id="52" name="楕円 51"/>
          <p:cNvSpPr/>
          <p:nvPr/>
        </p:nvSpPr>
        <p:spPr>
          <a:xfrm>
            <a:off x="7570934" y="4501271"/>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p:cNvSpPr txBox="1"/>
          <p:nvPr/>
        </p:nvSpPr>
        <p:spPr>
          <a:xfrm>
            <a:off x="7203847" y="4660775"/>
            <a:ext cx="1668092" cy="307777"/>
          </a:xfrm>
          <a:prstGeom prst="rect">
            <a:avLst/>
          </a:prstGeom>
          <a:noFill/>
          <a:ln w="15875">
            <a:noFill/>
          </a:ln>
        </p:spPr>
        <p:txBody>
          <a:bodyPr wrap="square" rtlCol="0">
            <a:spAutoFit/>
          </a:bodyPr>
          <a:lstStyle/>
          <a:p>
            <a:pPr algn="ctr"/>
            <a:r>
              <a:rPr lang="ja-JP" altLang="en-US" sz="1400" dirty="0" smtClean="0">
                <a:effectLst>
                  <a:glow rad="63500">
                    <a:schemeClr val="bg1"/>
                  </a:glow>
                </a:effectLst>
              </a:rPr>
              <a:t>球技広場</a:t>
            </a:r>
            <a:endParaRPr lang="zh-TW" altLang="en-US" sz="1400" dirty="0">
              <a:effectLst>
                <a:glow rad="63500">
                  <a:schemeClr val="bg1"/>
                </a:glow>
              </a:effectLst>
            </a:endParaRPr>
          </a:p>
        </p:txBody>
      </p:sp>
      <p:sp>
        <p:nvSpPr>
          <p:cNvPr id="21" name="楕円 20"/>
          <p:cNvSpPr/>
          <p:nvPr/>
        </p:nvSpPr>
        <p:spPr>
          <a:xfrm>
            <a:off x="7137073" y="5500986"/>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6792340" y="5666903"/>
            <a:ext cx="1668092" cy="307777"/>
          </a:xfrm>
          <a:prstGeom prst="rect">
            <a:avLst/>
          </a:prstGeom>
          <a:noFill/>
          <a:ln w="15875">
            <a:noFill/>
          </a:ln>
        </p:spPr>
        <p:txBody>
          <a:bodyPr wrap="square" rtlCol="0">
            <a:spAutoFit/>
          </a:bodyPr>
          <a:lstStyle/>
          <a:p>
            <a:pPr algn="ctr"/>
            <a:r>
              <a:rPr lang="ja-JP" altLang="en-US" sz="1400" dirty="0" smtClean="0">
                <a:effectLst>
                  <a:glow rad="63500">
                    <a:schemeClr val="bg1"/>
                  </a:glow>
                </a:effectLst>
              </a:rPr>
              <a:t>児童遊戯場</a:t>
            </a:r>
            <a:endParaRPr lang="zh-TW" altLang="en-US" sz="1400" dirty="0">
              <a:effectLst>
                <a:glow rad="63500">
                  <a:schemeClr val="bg1"/>
                </a:glow>
              </a:effectLst>
            </a:endParaRPr>
          </a:p>
        </p:txBody>
      </p:sp>
      <p:sp>
        <p:nvSpPr>
          <p:cNvPr id="23" name="楕円 22"/>
          <p:cNvSpPr/>
          <p:nvPr/>
        </p:nvSpPr>
        <p:spPr>
          <a:xfrm>
            <a:off x="7097585" y="2512641"/>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16" y="3806503"/>
            <a:ext cx="5029200" cy="3026338"/>
          </a:xfrm>
          <a:prstGeom prst="rect">
            <a:avLst/>
          </a:prstGeom>
        </p:spPr>
      </p:pic>
    </p:spTree>
    <p:extLst>
      <p:ext uri="{BB962C8B-B14F-4D97-AF65-F5344CB8AC3E}">
        <p14:creationId xmlns:p14="http://schemas.microsoft.com/office/powerpoint/2010/main" val="4253648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005" y="0"/>
            <a:ext cx="9168005" cy="764704"/>
          </a:xfrm>
          <a:solidFill>
            <a:schemeClr val="accent2">
              <a:lumMod val="75000"/>
            </a:schemeClr>
          </a:solidFill>
        </p:spPr>
        <p:txBody>
          <a:bodyPr/>
          <a:lstStyle/>
          <a:p>
            <a:pPr marL="0" indent="0" algn="l">
              <a:buNone/>
            </a:pPr>
            <a:r>
              <a:rPr lang="ja-JP" altLang="en-US" sz="4000" dirty="0"/>
              <a:t>住之江</a:t>
            </a:r>
            <a:r>
              <a:rPr lang="ja-JP" altLang="en-US" sz="4000" dirty="0" smtClean="0"/>
              <a:t>公園</a:t>
            </a:r>
            <a:endParaRPr kumimoji="1" lang="ja-JP" altLang="en-US" sz="4000" dirty="0"/>
          </a:p>
        </p:txBody>
      </p:sp>
      <p:sp>
        <p:nvSpPr>
          <p:cNvPr id="27" name="コンテンツ プレースホルダー 2"/>
          <p:cNvSpPr txBox="1">
            <a:spLocks/>
          </p:cNvSpPr>
          <p:nvPr/>
        </p:nvSpPr>
        <p:spPr>
          <a:xfrm>
            <a:off x="28004" y="764704"/>
            <a:ext cx="4255964" cy="503238"/>
          </a:xfrm>
          <a:prstGeom prst="rect">
            <a:avLst/>
          </a:prstGeom>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Tx/>
              <a:buNone/>
            </a:pPr>
            <a:r>
              <a:rPr lang="ja-JP" altLang="en-US" sz="2000" b="1" kern="0" dirty="0" smtClean="0"/>
              <a:t>■　主要施設（１）　花と緑のスクエア</a:t>
            </a:r>
          </a:p>
        </p:txBody>
      </p:sp>
      <p:sp>
        <p:nvSpPr>
          <p:cNvPr id="45" name="テキスト ボックス 12"/>
          <p:cNvSpPr txBox="1">
            <a:spLocks noChangeArrowheads="1"/>
          </p:cNvSpPr>
          <p:nvPr/>
        </p:nvSpPr>
        <p:spPr bwMode="auto">
          <a:xfrm>
            <a:off x="-24005" y="1281229"/>
            <a:ext cx="600688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FontTx/>
              <a:buNone/>
            </a:pPr>
            <a:r>
              <a:rPr lang="ja-JP" altLang="en-US" sz="1600" b="1" dirty="0" smtClean="0">
                <a:latin typeface="+mn-ea"/>
                <a:ea typeface="+mn-ea"/>
              </a:rPr>
              <a:t>◆</a:t>
            </a:r>
            <a:r>
              <a:rPr lang="ja-JP" altLang="en-US" sz="1600" b="1" dirty="0">
                <a:latin typeface="+mn-ea"/>
                <a:ea typeface="+mn-ea"/>
              </a:rPr>
              <a:t>特色</a:t>
            </a:r>
            <a:endParaRPr lang="en-US" altLang="ja-JP" sz="1600" b="1" dirty="0">
              <a:latin typeface="+mn-ea"/>
              <a:ea typeface="+mn-ea"/>
            </a:endParaRPr>
          </a:p>
          <a:p>
            <a:pPr eaLnBrk="1" hangingPunct="1">
              <a:spcBef>
                <a:spcPct val="0"/>
              </a:spcBef>
              <a:buFontTx/>
              <a:buNone/>
            </a:pPr>
            <a:r>
              <a:rPr lang="ja-JP" altLang="en-US" sz="1600" dirty="0">
                <a:latin typeface="+mn-ea"/>
                <a:ea typeface="+mn-ea"/>
              </a:rPr>
              <a:t>　○公園の核となる施設であり、幾何学模様の沈床花壇を中心に</a:t>
            </a:r>
            <a:r>
              <a:rPr lang="ja-JP" altLang="en-US" sz="1600" dirty="0" smtClean="0">
                <a:latin typeface="+mn-ea"/>
                <a:ea typeface="+mn-ea"/>
              </a:rPr>
              <a:t>、　　</a:t>
            </a:r>
            <a:endParaRPr lang="en-US" altLang="ja-JP" sz="1600" dirty="0" smtClean="0">
              <a:latin typeface="+mn-ea"/>
              <a:ea typeface="+mn-ea"/>
            </a:endParaRPr>
          </a:p>
          <a:p>
            <a:pPr eaLnBrk="1" hangingPunct="1">
              <a:spcBef>
                <a:spcPct val="0"/>
              </a:spcBef>
              <a:buFontTx/>
              <a:buNone/>
            </a:pPr>
            <a:r>
              <a:rPr lang="ja-JP" altLang="en-US" sz="1600" dirty="0">
                <a:latin typeface="+mn-ea"/>
                <a:ea typeface="+mn-ea"/>
              </a:rPr>
              <a:t>　</a:t>
            </a:r>
            <a:r>
              <a:rPr lang="ja-JP" altLang="en-US" sz="1600" dirty="0" smtClean="0">
                <a:latin typeface="+mn-ea"/>
                <a:ea typeface="+mn-ea"/>
              </a:rPr>
              <a:t>　四季を通じて</a:t>
            </a:r>
            <a:r>
              <a:rPr lang="ja-JP" altLang="en-US" sz="1600" dirty="0">
                <a:latin typeface="+mn-ea"/>
                <a:ea typeface="+mn-ea"/>
              </a:rPr>
              <a:t>継続的にバラや草花を美しく鑑賞出来る「花苑</a:t>
            </a:r>
            <a:r>
              <a:rPr lang="ja-JP" altLang="en-US" sz="1600" dirty="0" smtClean="0">
                <a:latin typeface="+mn-ea"/>
                <a:ea typeface="+mn-ea"/>
              </a:rPr>
              <a:t>」</a:t>
            </a:r>
            <a:endParaRPr lang="en-US" altLang="ja-JP" sz="1600" dirty="0" smtClean="0">
              <a:latin typeface="+mn-ea"/>
              <a:ea typeface="+mn-ea"/>
            </a:endParaRPr>
          </a:p>
          <a:p>
            <a:pPr eaLnBrk="1" hangingPunct="1">
              <a:spcBef>
                <a:spcPct val="0"/>
              </a:spcBef>
              <a:buFontTx/>
              <a:buNone/>
            </a:pPr>
            <a:endParaRPr lang="ja-JP" altLang="en-US" sz="800" dirty="0">
              <a:latin typeface="+mn-ea"/>
              <a:ea typeface="+mn-ea"/>
            </a:endParaRPr>
          </a:p>
          <a:p>
            <a:pPr eaLnBrk="1" hangingPunct="1">
              <a:spcBef>
                <a:spcPct val="0"/>
              </a:spcBef>
              <a:buFontTx/>
              <a:buNone/>
            </a:pPr>
            <a:r>
              <a:rPr lang="ja-JP" altLang="en-US" sz="1600" dirty="0">
                <a:latin typeface="+mn-ea"/>
                <a:ea typeface="+mn-ea"/>
              </a:rPr>
              <a:t>　○多様な花々が色彩も豊かに咲く修景を維持し、景観上の配慮</a:t>
            </a:r>
            <a:r>
              <a:rPr lang="ja-JP" altLang="en-US" sz="1600" dirty="0" smtClean="0">
                <a:latin typeface="+mn-ea"/>
                <a:ea typeface="+mn-ea"/>
              </a:rPr>
              <a:t>を</a:t>
            </a:r>
            <a:endParaRPr lang="en-US" altLang="ja-JP" sz="1600" dirty="0" smtClean="0">
              <a:latin typeface="+mn-ea"/>
              <a:ea typeface="+mn-ea"/>
            </a:endParaRPr>
          </a:p>
          <a:p>
            <a:pPr eaLnBrk="1" hangingPunct="1">
              <a:spcBef>
                <a:spcPct val="0"/>
              </a:spcBef>
              <a:buFontTx/>
              <a:buNone/>
            </a:pPr>
            <a:r>
              <a:rPr lang="ja-JP" altLang="en-US" sz="1600" dirty="0">
                <a:latin typeface="+mn-ea"/>
                <a:ea typeface="+mn-ea"/>
              </a:rPr>
              <a:t>　</a:t>
            </a:r>
            <a:r>
              <a:rPr lang="ja-JP" altLang="en-US" sz="1600" dirty="0" smtClean="0">
                <a:latin typeface="+mn-ea"/>
                <a:ea typeface="+mn-ea"/>
              </a:rPr>
              <a:t>　はじめ公園</a:t>
            </a:r>
            <a:r>
              <a:rPr lang="ja-JP" altLang="en-US" sz="1600" dirty="0">
                <a:latin typeface="+mn-ea"/>
                <a:ea typeface="+mn-ea"/>
              </a:rPr>
              <a:t>利用の快適性や安全性を考慮しながら、主要施設</a:t>
            </a:r>
            <a:r>
              <a:rPr lang="ja-JP" altLang="en-US" sz="1600" dirty="0" smtClean="0">
                <a:latin typeface="+mn-ea"/>
                <a:ea typeface="+mn-ea"/>
              </a:rPr>
              <a:t>に</a:t>
            </a:r>
            <a:endParaRPr lang="en-US" altLang="ja-JP" sz="1600" dirty="0" smtClean="0">
              <a:latin typeface="+mn-ea"/>
              <a:ea typeface="+mn-ea"/>
            </a:endParaRPr>
          </a:p>
          <a:p>
            <a:pPr eaLnBrk="1" hangingPunct="1">
              <a:spcBef>
                <a:spcPct val="0"/>
              </a:spcBef>
              <a:buFontTx/>
              <a:buNone/>
            </a:pPr>
            <a:r>
              <a:rPr lang="ja-JP" altLang="en-US" sz="1600" dirty="0">
                <a:latin typeface="+mn-ea"/>
                <a:ea typeface="+mn-ea"/>
              </a:rPr>
              <a:t>　</a:t>
            </a:r>
            <a:r>
              <a:rPr lang="ja-JP" altLang="en-US" sz="1600" dirty="0" smtClean="0">
                <a:latin typeface="+mn-ea"/>
                <a:ea typeface="+mn-ea"/>
              </a:rPr>
              <a:t>　相応しい維持管理</a:t>
            </a:r>
            <a:r>
              <a:rPr lang="ja-JP" altLang="en-US" sz="1600" dirty="0">
                <a:latin typeface="+mn-ea"/>
                <a:ea typeface="+mn-ea"/>
              </a:rPr>
              <a:t>が</a:t>
            </a:r>
            <a:r>
              <a:rPr lang="ja-JP" altLang="en-US" sz="1600" dirty="0" smtClean="0">
                <a:latin typeface="+mn-ea"/>
                <a:ea typeface="+mn-ea"/>
              </a:rPr>
              <a:t>必要</a:t>
            </a:r>
            <a:endParaRPr lang="en-US" altLang="ja-JP" sz="1600" dirty="0" smtClean="0">
              <a:latin typeface="+mn-ea"/>
              <a:ea typeface="+mn-ea"/>
            </a:endParaRPr>
          </a:p>
          <a:p>
            <a:pPr eaLnBrk="1" hangingPunct="1">
              <a:spcBef>
                <a:spcPct val="0"/>
              </a:spcBef>
              <a:buFontTx/>
              <a:buNone/>
            </a:pPr>
            <a:endParaRPr lang="ja-JP" altLang="en-US" sz="800" dirty="0">
              <a:latin typeface="+mn-ea"/>
              <a:ea typeface="+mn-ea"/>
            </a:endParaRPr>
          </a:p>
          <a:p>
            <a:pPr eaLnBrk="1" hangingPunct="1">
              <a:spcBef>
                <a:spcPct val="0"/>
              </a:spcBef>
              <a:buFontTx/>
              <a:buNone/>
            </a:pPr>
            <a:r>
              <a:rPr lang="ja-JP" altLang="en-US" sz="1600" dirty="0">
                <a:latin typeface="+mn-ea"/>
                <a:ea typeface="+mn-ea"/>
              </a:rPr>
              <a:t>　○現在は、冬期にイベントやライトアップを行うなど運営面でも</a:t>
            </a:r>
            <a:r>
              <a:rPr lang="ja-JP" altLang="en-US" sz="1600" dirty="0" smtClean="0">
                <a:latin typeface="+mn-ea"/>
                <a:ea typeface="+mn-ea"/>
              </a:rPr>
              <a:t>工夫　　</a:t>
            </a:r>
            <a:endParaRPr lang="en-US" altLang="ja-JP" sz="1600" dirty="0" smtClean="0">
              <a:latin typeface="+mn-ea"/>
              <a:ea typeface="+mn-ea"/>
            </a:endParaRPr>
          </a:p>
          <a:p>
            <a:pPr eaLnBrk="1" hangingPunct="1">
              <a:spcBef>
                <a:spcPct val="0"/>
              </a:spcBef>
              <a:buFontTx/>
              <a:buNone/>
            </a:pPr>
            <a:r>
              <a:rPr lang="ja-JP" altLang="en-US" sz="1600" dirty="0">
                <a:latin typeface="+mn-ea"/>
                <a:ea typeface="+mn-ea"/>
              </a:rPr>
              <a:t>　</a:t>
            </a:r>
            <a:r>
              <a:rPr lang="ja-JP" altLang="en-US" sz="1600" dirty="0" smtClean="0">
                <a:latin typeface="+mn-ea"/>
                <a:ea typeface="+mn-ea"/>
              </a:rPr>
              <a:t>　を行っている。</a:t>
            </a:r>
            <a:endParaRPr lang="ja-JP" altLang="en-US" sz="1600" dirty="0">
              <a:latin typeface="+mn-ea"/>
              <a:ea typeface="+mn-ea"/>
            </a:endParaRPr>
          </a:p>
        </p:txBody>
      </p:sp>
      <p:sp>
        <p:nvSpPr>
          <p:cNvPr id="47" name="コンテンツ プレースホルダー 2"/>
          <p:cNvSpPr>
            <a:spLocks noGrp="1"/>
          </p:cNvSpPr>
          <p:nvPr>
            <p:ph idx="4294967295"/>
          </p:nvPr>
        </p:nvSpPr>
        <p:spPr>
          <a:xfrm>
            <a:off x="89487" y="4054442"/>
            <a:ext cx="4775526" cy="503238"/>
          </a:xfrm>
          <a:prstGeom prst="rect">
            <a:avLst/>
          </a:prstGeom>
        </p:spPr>
        <p:txBody>
          <a:bodyPr/>
          <a:lstStyle/>
          <a:p>
            <a:pPr marL="0" indent="0">
              <a:buFontTx/>
              <a:buNone/>
            </a:pPr>
            <a:r>
              <a:rPr lang="ja-JP" altLang="en-US" sz="2000" b="1" dirty="0" smtClean="0"/>
              <a:t>■　主要施設（２）　野球場</a:t>
            </a:r>
          </a:p>
        </p:txBody>
      </p:sp>
      <p:sp>
        <p:nvSpPr>
          <p:cNvPr id="48" name="テキスト ボックス 12"/>
          <p:cNvSpPr txBox="1">
            <a:spLocks noChangeArrowheads="1"/>
          </p:cNvSpPr>
          <p:nvPr/>
        </p:nvSpPr>
        <p:spPr bwMode="auto">
          <a:xfrm>
            <a:off x="0" y="4794705"/>
            <a:ext cx="614716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FontTx/>
              <a:buNone/>
            </a:pPr>
            <a:r>
              <a:rPr lang="ja-JP" altLang="en-US" sz="1600" b="1" dirty="0"/>
              <a:t>◆特色</a:t>
            </a:r>
            <a:endParaRPr lang="en-US" altLang="ja-JP" sz="1600" b="1" dirty="0"/>
          </a:p>
          <a:p>
            <a:pPr eaLnBrk="1" hangingPunct="1">
              <a:spcBef>
                <a:spcPct val="0"/>
              </a:spcBef>
              <a:buFontTx/>
              <a:buNone/>
            </a:pPr>
            <a:r>
              <a:rPr lang="ja-JP" altLang="en-US" sz="1600" dirty="0">
                <a:latin typeface="+mn-ea"/>
                <a:ea typeface="+mn-ea"/>
              </a:rPr>
              <a:t>　○ナイター設備とスコアボードを備えた黒土と芝生の本格的</a:t>
            </a:r>
          </a:p>
          <a:p>
            <a:pPr eaLnBrk="1" hangingPunct="1">
              <a:spcBef>
                <a:spcPct val="0"/>
              </a:spcBef>
              <a:buFontTx/>
              <a:buNone/>
            </a:pPr>
            <a:r>
              <a:rPr lang="ja-JP" altLang="en-US" sz="1600" dirty="0">
                <a:latin typeface="+mn-ea"/>
                <a:ea typeface="+mn-ea"/>
              </a:rPr>
              <a:t>　　　野球場。</a:t>
            </a:r>
          </a:p>
          <a:p>
            <a:pPr eaLnBrk="1" hangingPunct="1">
              <a:spcBef>
                <a:spcPct val="0"/>
              </a:spcBef>
              <a:buFontTx/>
              <a:buNone/>
            </a:pPr>
            <a:endParaRPr lang="en-US" altLang="ja-JP" sz="800" dirty="0">
              <a:latin typeface="+mn-ea"/>
              <a:ea typeface="+mn-ea"/>
            </a:endParaRPr>
          </a:p>
          <a:p>
            <a:pPr eaLnBrk="1" hangingPunct="1">
              <a:spcBef>
                <a:spcPct val="0"/>
              </a:spcBef>
              <a:buFontTx/>
              <a:buNone/>
            </a:pPr>
            <a:r>
              <a:rPr lang="ja-JP" altLang="en-US" sz="1600" dirty="0">
                <a:latin typeface="+mn-ea"/>
                <a:ea typeface="+mn-ea"/>
              </a:rPr>
              <a:t>　</a:t>
            </a:r>
            <a:r>
              <a:rPr lang="ja-JP" altLang="en-US" sz="1600" dirty="0" smtClean="0">
                <a:latin typeface="+mn-ea"/>
                <a:ea typeface="+mn-ea"/>
              </a:rPr>
              <a:t>○例年</a:t>
            </a:r>
            <a:r>
              <a:rPr lang="ja-JP" altLang="en-US" sz="1600" dirty="0">
                <a:latin typeface="+mn-ea"/>
                <a:ea typeface="+mn-ea"/>
              </a:rPr>
              <a:t>、夏と秋には全国高等学校野球選手権大会の会場</a:t>
            </a:r>
          </a:p>
          <a:p>
            <a:pPr eaLnBrk="1" hangingPunct="1">
              <a:spcBef>
                <a:spcPct val="0"/>
              </a:spcBef>
              <a:buFontTx/>
              <a:buNone/>
            </a:pPr>
            <a:r>
              <a:rPr lang="ja-JP" altLang="en-US" sz="1600" dirty="0">
                <a:latin typeface="+mn-ea"/>
                <a:ea typeface="+mn-ea"/>
              </a:rPr>
              <a:t>　　　として使用</a:t>
            </a:r>
            <a:r>
              <a:rPr lang="ja-JP" altLang="en-US" sz="1600" dirty="0" smtClean="0">
                <a:latin typeface="+mn-ea"/>
                <a:ea typeface="+mn-ea"/>
              </a:rPr>
              <a:t>。</a:t>
            </a:r>
            <a:endParaRPr lang="ja-JP" altLang="en-US" sz="1600" dirty="0">
              <a:latin typeface="+mn-ea"/>
              <a:ea typeface="+mn-ea"/>
            </a:endParaRPr>
          </a:p>
        </p:txBody>
      </p:sp>
      <p:pic>
        <p:nvPicPr>
          <p:cNvPr id="3" name="図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82877" y="1333837"/>
            <a:ext cx="3023878" cy="2255716"/>
          </a:xfrm>
          <a:prstGeom prst="rect">
            <a:avLst/>
          </a:prstGeom>
        </p:spPr>
      </p:pic>
      <p:pic>
        <p:nvPicPr>
          <p:cNvPr id="6" name="図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40610" y="4306061"/>
            <a:ext cx="3023878" cy="2271180"/>
          </a:xfrm>
          <a:prstGeom prst="rect">
            <a:avLst/>
          </a:prstGeom>
        </p:spPr>
      </p:pic>
    </p:spTree>
    <p:extLst>
      <p:ext uri="{BB962C8B-B14F-4D97-AF65-F5344CB8AC3E}">
        <p14:creationId xmlns:p14="http://schemas.microsoft.com/office/powerpoint/2010/main" val="20285389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005" y="0"/>
            <a:ext cx="9168005" cy="764704"/>
          </a:xfrm>
          <a:solidFill>
            <a:schemeClr val="accent2">
              <a:lumMod val="75000"/>
            </a:schemeClr>
          </a:solidFill>
        </p:spPr>
        <p:txBody>
          <a:bodyPr anchor="ctr"/>
          <a:lstStyle/>
          <a:p>
            <a:pPr marL="0" indent="0" algn="l">
              <a:buNone/>
            </a:pPr>
            <a:r>
              <a:rPr lang="ja-JP" altLang="en-US" sz="4000" dirty="0"/>
              <a:t>箕面</a:t>
            </a:r>
            <a:r>
              <a:rPr lang="ja-JP" altLang="en-US" sz="4000" dirty="0" smtClean="0"/>
              <a:t>公園</a:t>
            </a:r>
            <a:endParaRPr kumimoji="1" lang="ja-JP" altLang="en-US" sz="4000" dirty="0"/>
          </a:p>
        </p:txBody>
      </p:sp>
      <p:sp>
        <p:nvSpPr>
          <p:cNvPr id="27" name="コンテンツ プレースホルダー 2"/>
          <p:cNvSpPr txBox="1">
            <a:spLocks/>
          </p:cNvSpPr>
          <p:nvPr/>
        </p:nvSpPr>
        <p:spPr>
          <a:xfrm>
            <a:off x="28004" y="764704"/>
            <a:ext cx="3259139" cy="503238"/>
          </a:xfrm>
          <a:prstGeom prst="rect">
            <a:avLst/>
          </a:prstGeom>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Tx/>
              <a:buNone/>
            </a:pPr>
            <a:r>
              <a:rPr lang="ja-JP" altLang="en-US" sz="2000" b="1" kern="0" dirty="0" smtClean="0"/>
              <a:t>■　主要施設（１）　昆虫館</a:t>
            </a:r>
          </a:p>
        </p:txBody>
      </p:sp>
      <p:pic>
        <p:nvPicPr>
          <p:cNvPr id="4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36980" y="1221966"/>
            <a:ext cx="3183492" cy="2185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テキスト ボックス 12"/>
          <p:cNvSpPr txBox="1">
            <a:spLocks noChangeArrowheads="1"/>
          </p:cNvSpPr>
          <p:nvPr/>
        </p:nvSpPr>
        <p:spPr bwMode="auto">
          <a:xfrm>
            <a:off x="182098" y="1164855"/>
            <a:ext cx="602132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FontTx/>
              <a:buNone/>
            </a:pPr>
            <a:r>
              <a:rPr lang="ja-JP" altLang="en-US" sz="1600" b="1" dirty="0" smtClean="0"/>
              <a:t>◆</a:t>
            </a:r>
            <a:r>
              <a:rPr lang="ja-JP" altLang="en-US" sz="1600" b="1" dirty="0"/>
              <a:t>特色</a:t>
            </a:r>
            <a:endParaRPr lang="en-US" altLang="ja-JP" sz="1600" b="1" dirty="0"/>
          </a:p>
          <a:p>
            <a:pPr eaLnBrk="1" hangingPunct="1">
              <a:spcBef>
                <a:spcPct val="0"/>
              </a:spcBef>
              <a:buFontTx/>
              <a:buNone/>
            </a:pPr>
            <a:r>
              <a:rPr lang="ja-JP" altLang="en-US" sz="1600" b="1" dirty="0"/>
              <a:t>　</a:t>
            </a:r>
            <a:r>
              <a:rPr lang="ja-JP" altLang="en-US" sz="1600" b="1" dirty="0" smtClean="0"/>
              <a:t>○箕面山の自然や昆虫について学べる施設</a:t>
            </a:r>
            <a:endParaRPr lang="en-US" altLang="ja-JP" sz="1600" b="1" dirty="0" smtClean="0"/>
          </a:p>
          <a:p>
            <a:pPr eaLnBrk="1" hangingPunct="1">
              <a:spcBef>
                <a:spcPct val="0"/>
              </a:spcBef>
              <a:buFontTx/>
              <a:buNone/>
            </a:pPr>
            <a:r>
              <a:rPr lang="ja-JP" altLang="en-US" sz="1600" dirty="0"/>
              <a:t>　　　</a:t>
            </a:r>
            <a:r>
              <a:rPr lang="ja-JP" altLang="en-US" sz="1600" dirty="0" smtClean="0"/>
              <a:t>⇒標本を活用した魅力ある企画展の開催。</a:t>
            </a:r>
            <a:endParaRPr lang="en-US" altLang="ja-JP" sz="1600" dirty="0" smtClean="0"/>
          </a:p>
          <a:p>
            <a:pPr eaLnBrk="1" hangingPunct="1">
              <a:spcBef>
                <a:spcPct val="0"/>
              </a:spcBef>
              <a:buFontTx/>
              <a:buNone/>
            </a:pPr>
            <a:r>
              <a:rPr lang="ja-JP" altLang="en-US" sz="1600" dirty="0"/>
              <a:t>　</a:t>
            </a:r>
            <a:r>
              <a:rPr lang="ja-JP" altLang="en-US" sz="1600" dirty="0" smtClean="0"/>
              <a:t>　　⇒放蝶園を活用した生態展の実施。</a:t>
            </a:r>
            <a:endParaRPr lang="en-US" altLang="ja-JP" sz="1600" dirty="0" smtClean="0"/>
          </a:p>
          <a:p>
            <a:pPr eaLnBrk="1" hangingPunct="1">
              <a:spcBef>
                <a:spcPct val="0"/>
              </a:spcBef>
              <a:buFontTx/>
              <a:buNone/>
            </a:pPr>
            <a:endParaRPr lang="en-US" altLang="ja-JP" sz="800" dirty="0" smtClean="0"/>
          </a:p>
          <a:p>
            <a:pPr eaLnBrk="1" hangingPunct="1">
              <a:spcBef>
                <a:spcPct val="0"/>
              </a:spcBef>
              <a:buFontTx/>
              <a:buNone/>
            </a:pPr>
            <a:r>
              <a:rPr lang="ja-JP" altLang="en-US" sz="1600" dirty="0" smtClean="0"/>
              <a:t>　</a:t>
            </a:r>
            <a:r>
              <a:rPr lang="ja-JP" altLang="en-US" sz="1600" b="1" dirty="0" smtClean="0"/>
              <a:t>〇昆虫に関するイベントの実施</a:t>
            </a:r>
            <a:endParaRPr lang="en-US" altLang="ja-JP" sz="1600" b="1" dirty="0" smtClean="0"/>
          </a:p>
          <a:p>
            <a:pPr eaLnBrk="1" hangingPunct="1">
              <a:spcBef>
                <a:spcPct val="0"/>
              </a:spcBef>
              <a:buFontTx/>
              <a:buNone/>
            </a:pPr>
            <a:r>
              <a:rPr lang="ja-JP" altLang="en-US" sz="1600" dirty="0"/>
              <a:t>　</a:t>
            </a:r>
            <a:r>
              <a:rPr lang="ja-JP" altLang="en-US" sz="1600" dirty="0" smtClean="0"/>
              <a:t>　　⇒昆虫ふれあい体験イベント、標本作成イベントなど</a:t>
            </a:r>
            <a:endParaRPr lang="en-US" altLang="ja-JP" sz="1600" dirty="0" smtClean="0"/>
          </a:p>
          <a:p>
            <a:pPr eaLnBrk="1" hangingPunct="1">
              <a:spcBef>
                <a:spcPct val="0"/>
              </a:spcBef>
              <a:buFontTx/>
              <a:buNone/>
            </a:pPr>
            <a:endParaRPr lang="en-US" altLang="ja-JP" sz="800" dirty="0" smtClean="0"/>
          </a:p>
          <a:p>
            <a:pPr eaLnBrk="1" hangingPunct="1">
              <a:spcBef>
                <a:spcPct val="0"/>
              </a:spcBef>
              <a:buFontTx/>
              <a:buNone/>
            </a:pPr>
            <a:r>
              <a:rPr lang="ja-JP" altLang="en-US" sz="1600" dirty="0"/>
              <a:t>　</a:t>
            </a:r>
            <a:r>
              <a:rPr lang="ja-JP" altLang="en-US" sz="1600" b="1" dirty="0" smtClean="0"/>
              <a:t>○研究機関としての活動</a:t>
            </a:r>
            <a:endParaRPr lang="en-US" altLang="ja-JP" sz="1600" b="1" dirty="0"/>
          </a:p>
          <a:p>
            <a:pPr eaLnBrk="1" hangingPunct="1">
              <a:spcBef>
                <a:spcPct val="0"/>
              </a:spcBef>
              <a:buFontTx/>
              <a:buNone/>
            </a:pPr>
            <a:r>
              <a:rPr lang="ja-JP" altLang="en-US" sz="1600" dirty="0"/>
              <a:t>　　　</a:t>
            </a:r>
            <a:r>
              <a:rPr lang="ja-JP" altLang="en-US" sz="1600" dirty="0" smtClean="0"/>
              <a:t>⇒大学等の研究機関、他の博物館等との連携</a:t>
            </a:r>
            <a:endParaRPr lang="en-US" altLang="ja-JP" sz="1600" dirty="0" smtClean="0"/>
          </a:p>
        </p:txBody>
      </p:sp>
      <p:sp>
        <p:nvSpPr>
          <p:cNvPr id="47" name="コンテンツ プレースホルダー 2"/>
          <p:cNvSpPr>
            <a:spLocks noGrp="1"/>
          </p:cNvSpPr>
          <p:nvPr>
            <p:ph idx="4294967295"/>
          </p:nvPr>
        </p:nvSpPr>
        <p:spPr>
          <a:xfrm>
            <a:off x="0" y="3788638"/>
            <a:ext cx="4775526" cy="503238"/>
          </a:xfrm>
          <a:prstGeom prst="rect">
            <a:avLst/>
          </a:prstGeom>
        </p:spPr>
        <p:txBody>
          <a:bodyPr/>
          <a:lstStyle/>
          <a:p>
            <a:pPr marL="0" indent="0">
              <a:buFontTx/>
              <a:buNone/>
            </a:pPr>
            <a:r>
              <a:rPr lang="ja-JP" altLang="en-US" sz="2000" b="1" dirty="0" smtClean="0"/>
              <a:t>■　主要施設（２）　梅屋敷休憩所</a:t>
            </a:r>
          </a:p>
        </p:txBody>
      </p:sp>
      <p:sp>
        <p:nvSpPr>
          <p:cNvPr id="48" name="テキスト ボックス 12"/>
          <p:cNvSpPr txBox="1">
            <a:spLocks noChangeArrowheads="1"/>
          </p:cNvSpPr>
          <p:nvPr/>
        </p:nvSpPr>
        <p:spPr bwMode="auto">
          <a:xfrm>
            <a:off x="182098" y="4139701"/>
            <a:ext cx="503040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FontTx/>
              <a:buNone/>
            </a:pPr>
            <a:r>
              <a:rPr lang="ja-JP" altLang="en-US" sz="1600" b="1" dirty="0"/>
              <a:t>◆特色</a:t>
            </a:r>
            <a:endParaRPr lang="en-US" altLang="ja-JP" sz="1600" b="1" dirty="0"/>
          </a:p>
          <a:p>
            <a:pPr eaLnBrk="1" hangingPunct="1">
              <a:spcBef>
                <a:spcPct val="0"/>
              </a:spcBef>
              <a:buFontTx/>
              <a:buNone/>
            </a:pPr>
            <a:r>
              <a:rPr lang="ja-JP" altLang="en-US" sz="1600" b="1" dirty="0"/>
              <a:t>　○昔のお茶屋を再建</a:t>
            </a:r>
            <a:endParaRPr lang="en-US" altLang="ja-JP" sz="1600" b="1" dirty="0"/>
          </a:p>
          <a:p>
            <a:pPr eaLnBrk="1" hangingPunct="1">
              <a:spcBef>
                <a:spcPct val="0"/>
              </a:spcBef>
              <a:buFontTx/>
              <a:buNone/>
            </a:pPr>
            <a:r>
              <a:rPr lang="ja-JP" altLang="en-US" sz="1600" dirty="0"/>
              <a:t>　　　⇒「風情」を守るため、外観とともに家屋内の</a:t>
            </a:r>
            <a:r>
              <a:rPr lang="ja-JP" altLang="en-US" sz="1600" dirty="0" smtClean="0"/>
              <a:t>網代</a:t>
            </a:r>
            <a:endParaRPr lang="en-US" altLang="ja-JP" sz="1600" dirty="0" smtClean="0"/>
          </a:p>
          <a:p>
            <a:pPr eaLnBrk="1" hangingPunct="1">
              <a:spcBef>
                <a:spcPct val="0"/>
              </a:spcBef>
              <a:buFontTx/>
              <a:buNone/>
            </a:pPr>
            <a:r>
              <a:rPr lang="ja-JP" altLang="en-US" sz="1600" dirty="0"/>
              <a:t>　</a:t>
            </a:r>
            <a:r>
              <a:rPr lang="ja-JP" altLang="en-US" sz="1600" dirty="0" smtClean="0"/>
              <a:t>　　　　造り</a:t>
            </a:r>
            <a:r>
              <a:rPr lang="ja-JP" altLang="en-US" sz="1600" dirty="0"/>
              <a:t>の</a:t>
            </a:r>
            <a:r>
              <a:rPr lang="ja-JP" altLang="en-US" sz="1600" dirty="0" smtClean="0"/>
              <a:t>天井まで</a:t>
            </a:r>
            <a:r>
              <a:rPr lang="ja-JP" altLang="en-US" sz="1600" dirty="0"/>
              <a:t>、当時の姿を再現</a:t>
            </a:r>
            <a:endParaRPr lang="en-US" altLang="ja-JP" sz="1600" dirty="0"/>
          </a:p>
          <a:p>
            <a:pPr eaLnBrk="1" hangingPunct="1">
              <a:spcBef>
                <a:spcPct val="0"/>
              </a:spcBef>
              <a:buFontTx/>
              <a:buNone/>
            </a:pPr>
            <a:endParaRPr lang="en-US" altLang="ja-JP" sz="800" dirty="0"/>
          </a:p>
          <a:p>
            <a:pPr eaLnBrk="1" hangingPunct="1">
              <a:spcBef>
                <a:spcPct val="0"/>
              </a:spcBef>
              <a:buFontTx/>
              <a:buNone/>
            </a:pPr>
            <a:r>
              <a:rPr lang="ja-JP" altLang="en-US" sz="1600" dirty="0"/>
              <a:t>　</a:t>
            </a:r>
            <a:r>
              <a:rPr lang="ja-JP" altLang="en-US" sz="1600" b="1" dirty="0"/>
              <a:t>○</a:t>
            </a:r>
            <a:r>
              <a:rPr lang="ja-JP" altLang="en-US" sz="1600" b="1" dirty="0" smtClean="0"/>
              <a:t>イベント等で活用</a:t>
            </a:r>
            <a:endParaRPr lang="en-US" altLang="ja-JP" sz="1600" b="1" dirty="0"/>
          </a:p>
          <a:p>
            <a:pPr eaLnBrk="1" hangingPunct="1">
              <a:spcBef>
                <a:spcPct val="0"/>
              </a:spcBef>
              <a:buFontTx/>
              <a:buNone/>
            </a:pPr>
            <a:r>
              <a:rPr lang="ja-JP" altLang="en-US" sz="1600" dirty="0"/>
              <a:t>　　　⇒箕面公園</a:t>
            </a:r>
            <a:r>
              <a:rPr lang="ja-JP" altLang="en-US" sz="1600" dirty="0" smtClean="0"/>
              <a:t>川床、サマーフェスタ、みのおこうえん</a:t>
            </a:r>
            <a:endParaRPr lang="en-US" altLang="ja-JP" sz="1600" dirty="0" smtClean="0"/>
          </a:p>
          <a:p>
            <a:pPr eaLnBrk="1" hangingPunct="1">
              <a:spcBef>
                <a:spcPct val="0"/>
              </a:spcBef>
              <a:buFontTx/>
              <a:buNone/>
            </a:pPr>
            <a:r>
              <a:rPr lang="en-US" altLang="ja-JP" sz="1600" dirty="0"/>
              <a:t> </a:t>
            </a:r>
            <a:r>
              <a:rPr lang="en-US" altLang="ja-JP" sz="1600" dirty="0" smtClean="0"/>
              <a:t>    </a:t>
            </a:r>
            <a:r>
              <a:rPr lang="ja-JP" altLang="en-US" sz="1600" dirty="0" smtClean="0"/>
              <a:t>　　寄席等、様々なイベントの会場として利用</a:t>
            </a:r>
            <a:endParaRPr lang="en-US" altLang="ja-JP" sz="1600" dirty="0" smtClean="0"/>
          </a:p>
        </p:txBody>
      </p:sp>
      <p:pic>
        <p:nvPicPr>
          <p:cNvPr id="49" name="Picture 10" descr="X:\00本部\05都市みどり課\21_箕面公園（上のフォルダに該当しないもの）\阪大夫婦橋便所\H261107公開投票当日写真\PB08028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36980" y="3915700"/>
            <a:ext cx="3183492" cy="2386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84174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801160"/>
            <a:ext cx="8974832" cy="534953"/>
          </a:xfrm>
        </p:spPr>
        <p:txBody>
          <a:bodyPr>
            <a:normAutofit/>
          </a:bodyPr>
          <a:lstStyle/>
          <a:p>
            <a:pPr marL="0" indent="0" algn="l">
              <a:buNone/>
            </a:pPr>
            <a:r>
              <a:rPr lang="ja-JP" altLang="en-US" sz="2700" b="1" dirty="0" smtClean="0">
                <a:solidFill>
                  <a:schemeClr val="tx1"/>
                </a:solidFill>
                <a:effectLst/>
              </a:rPr>
              <a:t>■</a:t>
            </a:r>
            <a:r>
              <a:rPr kumimoji="1" lang="ja-JP" altLang="en-US" sz="2700" b="1" dirty="0" smtClean="0">
                <a:solidFill>
                  <a:schemeClr val="tx1"/>
                </a:solidFill>
                <a:effectLst/>
              </a:rPr>
              <a:t>利用状況</a:t>
            </a:r>
            <a:endParaRPr kumimoji="1" lang="ja-JP" altLang="en-US" sz="2000" dirty="0">
              <a:solidFill>
                <a:schemeClr val="tx1"/>
              </a:solidFill>
              <a:effectLst/>
            </a:endParaRPr>
          </a:p>
        </p:txBody>
      </p:sp>
      <p:sp>
        <p:nvSpPr>
          <p:cNvPr id="3" name="正方形/長方形 2"/>
          <p:cNvSpPr/>
          <p:nvPr/>
        </p:nvSpPr>
        <p:spPr>
          <a:xfrm>
            <a:off x="50198" y="1336113"/>
            <a:ext cx="9058745" cy="1200329"/>
          </a:xfrm>
          <a:prstGeom prst="rect">
            <a:avLst/>
          </a:prstGeom>
        </p:spPr>
        <p:txBody>
          <a:bodyPr wrap="square">
            <a:spAutoFit/>
          </a:bodyPr>
          <a:lstStyle/>
          <a:p>
            <a:r>
              <a:rPr lang="ja-JP" altLang="en-US" dirty="0">
                <a:latin typeface="+mn-ea"/>
                <a:ea typeface="+mn-ea"/>
              </a:rPr>
              <a:t>　○年間約</a:t>
            </a:r>
            <a:r>
              <a:rPr lang="en-US" altLang="ja-JP" dirty="0">
                <a:latin typeface="+mn-ea"/>
                <a:ea typeface="+mn-ea"/>
              </a:rPr>
              <a:t>50</a:t>
            </a:r>
            <a:r>
              <a:rPr lang="ja-JP" altLang="en-US" dirty="0">
                <a:latin typeface="+mn-ea"/>
                <a:ea typeface="+mn-ea"/>
              </a:rPr>
              <a:t>万人の来園者数</a:t>
            </a:r>
          </a:p>
          <a:p>
            <a:r>
              <a:rPr lang="ja-JP" altLang="en-US" dirty="0">
                <a:latin typeface="+mn-ea"/>
                <a:ea typeface="+mn-ea"/>
              </a:rPr>
              <a:t>　</a:t>
            </a:r>
            <a:r>
              <a:rPr lang="ja-JP" altLang="en-US" dirty="0" smtClean="0">
                <a:latin typeface="+mn-ea"/>
                <a:ea typeface="+mn-ea"/>
              </a:rPr>
              <a:t>　　</a:t>
            </a:r>
            <a:r>
              <a:rPr lang="en-US" altLang="ja-JP" dirty="0" smtClean="0">
                <a:latin typeface="+mn-ea"/>
                <a:ea typeface="+mn-ea"/>
              </a:rPr>
              <a:t>7</a:t>
            </a:r>
            <a:r>
              <a:rPr lang="ja-JP" altLang="en-US" dirty="0">
                <a:latin typeface="+mn-ea"/>
                <a:ea typeface="+mn-ea"/>
              </a:rPr>
              <a:t>・</a:t>
            </a:r>
            <a:r>
              <a:rPr lang="en-US" altLang="ja-JP" dirty="0">
                <a:latin typeface="+mn-ea"/>
                <a:ea typeface="+mn-ea"/>
              </a:rPr>
              <a:t>8</a:t>
            </a:r>
            <a:r>
              <a:rPr lang="ja-JP" altLang="en-US" dirty="0">
                <a:latin typeface="+mn-ea"/>
                <a:ea typeface="+mn-ea"/>
              </a:rPr>
              <a:t>月の利用（プール）が特に多い</a:t>
            </a:r>
          </a:p>
          <a:p>
            <a:r>
              <a:rPr lang="ja-JP" altLang="en-US" dirty="0">
                <a:latin typeface="+mn-ea"/>
                <a:ea typeface="+mn-ea"/>
              </a:rPr>
              <a:t>　</a:t>
            </a:r>
            <a:r>
              <a:rPr lang="en-US" altLang="ja-JP" dirty="0">
                <a:latin typeface="+mn-ea"/>
                <a:ea typeface="+mn-ea"/>
              </a:rPr>
              <a:t>※H30</a:t>
            </a:r>
            <a:r>
              <a:rPr lang="ja-JP" altLang="en-US" dirty="0">
                <a:latin typeface="+mn-ea"/>
                <a:ea typeface="+mn-ea"/>
              </a:rPr>
              <a:t>年度は台風による園内閉鎖があり、利用者数が減少</a:t>
            </a:r>
          </a:p>
          <a:p>
            <a:r>
              <a:rPr lang="ja-JP" altLang="en-US" dirty="0">
                <a:latin typeface="+mn-ea"/>
                <a:ea typeface="+mn-ea"/>
              </a:rPr>
              <a:t>　</a:t>
            </a:r>
            <a:r>
              <a:rPr lang="en-US" altLang="ja-JP" dirty="0" smtClean="0">
                <a:latin typeface="+mn-ea"/>
                <a:ea typeface="+mn-ea"/>
              </a:rPr>
              <a:t>※R2</a:t>
            </a:r>
            <a:r>
              <a:rPr lang="ja-JP" altLang="en-US" dirty="0" smtClean="0">
                <a:latin typeface="+mn-ea"/>
                <a:ea typeface="+mn-ea"/>
              </a:rPr>
              <a:t>度</a:t>
            </a:r>
            <a:r>
              <a:rPr lang="ja-JP" altLang="en-US" dirty="0">
                <a:latin typeface="+mn-ea"/>
                <a:ea typeface="+mn-ea"/>
              </a:rPr>
              <a:t>は、コロナにより運動施設が閉鎖（</a:t>
            </a:r>
            <a:r>
              <a:rPr lang="en-US" altLang="ja-JP" dirty="0">
                <a:latin typeface="+mn-ea"/>
                <a:ea typeface="+mn-ea"/>
              </a:rPr>
              <a:t>4/8</a:t>
            </a:r>
            <a:r>
              <a:rPr lang="ja-JP" altLang="en-US" dirty="0">
                <a:latin typeface="+mn-ea"/>
                <a:ea typeface="+mn-ea"/>
              </a:rPr>
              <a:t>～</a:t>
            </a:r>
            <a:r>
              <a:rPr lang="en-US" altLang="ja-JP" dirty="0">
                <a:latin typeface="+mn-ea"/>
                <a:ea typeface="+mn-ea"/>
              </a:rPr>
              <a:t>5/15</a:t>
            </a:r>
            <a:r>
              <a:rPr lang="ja-JP" altLang="en-US" dirty="0" smtClean="0">
                <a:latin typeface="+mn-ea"/>
                <a:ea typeface="+mn-ea"/>
              </a:rPr>
              <a:t>）</a:t>
            </a:r>
            <a:endParaRPr lang="ja-JP" altLang="en-US" dirty="0">
              <a:latin typeface="+mn-ea"/>
              <a:ea typeface="+mn-ea"/>
            </a:endParaRPr>
          </a:p>
        </p:txBody>
      </p:sp>
      <p:sp>
        <p:nvSpPr>
          <p:cNvPr id="13" name="タイトル 1"/>
          <p:cNvSpPr txBox="1">
            <a:spLocks/>
          </p:cNvSpPr>
          <p:nvPr/>
        </p:nvSpPr>
        <p:spPr>
          <a:xfrm>
            <a:off x="-24005" y="326"/>
            <a:ext cx="9168005" cy="764378"/>
          </a:xfrm>
          <a:prstGeom prst="rect">
            <a:avLst/>
          </a:prstGeom>
          <a:solidFill>
            <a:schemeClr val="accent2">
              <a:lumMod val="75000"/>
            </a:schemeClr>
          </a:solidFill>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kumimoji="1"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indent="0" algn="l">
              <a:buNone/>
            </a:pPr>
            <a:r>
              <a:rPr lang="ja-JP" altLang="en-US" sz="4000" b="0" dirty="0">
                <a:solidFill>
                  <a:schemeClr val="tx2"/>
                </a:solidFill>
                <a:effectLst/>
              </a:rPr>
              <a:t>住之江</a:t>
            </a:r>
            <a:r>
              <a:rPr lang="ja-JP" altLang="en-US" sz="4000" b="0" dirty="0" smtClean="0">
                <a:solidFill>
                  <a:schemeClr val="tx2"/>
                </a:solidFill>
                <a:effectLst/>
              </a:rPr>
              <a:t>公園</a:t>
            </a:r>
            <a:endParaRPr lang="ja-JP" altLang="en-US" sz="4000" b="0" dirty="0">
              <a:solidFill>
                <a:schemeClr val="tx2"/>
              </a:solidFill>
              <a:effectLst/>
            </a:endParaRPr>
          </a:p>
        </p:txBody>
      </p:sp>
      <p:graphicFrame>
        <p:nvGraphicFramePr>
          <p:cNvPr id="9" name="グラフ 8"/>
          <p:cNvGraphicFramePr>
            <a:graphicFrameLocks/>
          </p:cNvGraphicFramePr>
          <p:nvPr>
            <p:extLst/>
          </p:nvPr>
        </p:nvGraphicFramePr>
        <p:xfrm>
          <a:off x="-108520" y="2571194"/>
          <a:ext cx="4491830" cy="390651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グラフ 10"/>
          <p:cNvGraphicFramePr>
            <a:graphicFrameLocks/>
          </p:cNvGraphicFramePr>
          <p:nvPr>
            <p:extLst/>
          </p:nvPr>
        </p:nvGraphicFramePr>
        <p:xfrm>
          <a:off x="4350384" y="2581626"/>
          <a:ext cx="4758559" cy="398888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152419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コンテンツ プレースホルダー 2"/>
          <p:cNvSpPr>
            <a:spLocks noGrp="1"/>
          </p:cNvSpPr>
          <p:nvPr>
            <p:ph idx="1"/>
          </p:nvPr>
        </p:nvSpPr>
        <p:spPr>
          <a:xfrm>
            <a:off x="26988" y="765175"/>
            <a:ext cx="3176587" cy="503238"/>
          </a:xfrm>
        </p:spPr>
        <p:txBody>
          <a:bodyPr/>
          <a:lstStyle/>
          <a:p>
            <a:pPr marL="0" indent="0">
              <a:buFontTx/>
              <a:buNone/>
            </a:pPr>
            <a:r>
              <a:rPr lang="ja-JP" altLang="en-US" sz="2000" b="1" dirty="0" smtClean="0"/>
              <a:t>■　公園の管理上の課題</a:t>
            </a:r>
          </a:p>
        </p:txBody>
      </p:sp>
      <p:sp>
        <p:nvSpPr>
          <p:cNvPr id="9" name="タイトル 1"/>
          <p:cNvSpPr>
            <a:spLocks noGrp="1"/>
          </p:cNvSpPr>
          <p:nvPr>
            <p:ph type="title"/>
          </p:nvPr>
        </p:nvSpPr>
        <p:spPr>
          <a:xfrm>
            <a:off x="0" y="1124838"/>
            <a:ext cx="9144000" cy="3473199"/>
          </a:xfrm>
        </p:spPr>
        <p:txBody>
          <a:bodyPr anchor="t">
            <a:noAutofit/>
          </a:bodyPr>
          <a:lstStyle/>
          <a:p>
            <a:pPr algn="l">
              <a:defRPr/>
            </a:pPr>
            <a:r>
              <a:rPr lang="ja-JP" altLang="en-US" sz="1600" dirty="0">
                <a:solidFill>
                  <a:schemeClr val="tx1"/>
                </a:solidFill>
              </a:rPr>
              <a:t>　　</a:t>
            </a:r>
            <a:r>
              <a:rPr lang="ja-JP" altLang="en-US" sz="1600" b="1" dirty="0">
                <a:solidFill>
                  <a:schemeClr val="tx1"/>
                </a:solidFill>
                <a:effectLst/>
              </a:rPr>
              <a:t>◆便益施設の不足</a:t>
            </a:r>
            <a:r>
              <a:rPr lang="en-US" altLang="ja-JP" sz="1600" b="1" dirty="0">
                <a:solidFill>
                  <a:schemeClr val="tx1"/>
                </a:solidFill>
                <a:effectLst/>
              </a:rPr>
              <a:t/>
            </a:r>
            <a:br>
              <a:rPr lang="en-US" altLang="ja-JP" sz="1600" b="1" dirty="0">
                <a:solidFill>
                  <a:schemeClr val="tx1"/>
                </a:solidFill>
                <a:effectLst/>
              </a:rPr>
            </a:br>
            <a:r>
              <a:rPr lang="ja-JP" altLang="en-US" sz="1600" dirty="0">
                <a:solidFill>
                  <a:schemeClr val="tx1"/>
                </a:solidFill>
                <a:effectLst/>
              </a:rPr>
              <a:t>　　　　〇園内の売店は期間限定で、常設の売店や食堂がなく、</a:t>
            </a:r>
            <a:r>
              <a:rPr lang="en-US" altLang="ja-JP" sz="1600" dirty="0">
                <a:solidFill>
                  <a:schemeClr val="tx1"/>
                </a:solidFill>
                <a:effectLst/>
              </a:rPr>
              <a:t/>
            </a:r>
            <a:br>
              <a:rPr lang="en-US" altLang="ja-JP" sz="1600" dirty="0">
                <a:solidFill>
                  <a:schemeClr val="tx1"/>
                </a:solidFill>
                <a:effectLst/>
              </a:rPr>
            </a:br>
            <a:r>
              <a:rPr lang="ja-JP" altLang="en-US" sz="1600" dirty="0">
                <a:solidFill>
                  <a:schemeClr val="tx1"/>
                </a:solidFill>
                <a:effectLst/>
              </a:rPr>
              <a:t>　　　　　府民ニーズに応えられていない</a:t>
            </a:r>
            <a:r>
              <a:rPr lang="en-US" altLang="ja-JP" sz="1600" dirty="0">
                <a:solidFill>
                  <a:schemeClr val="tx1"/>
                </a:solidFill>
                <a:effectLst/>
              </a:rPr>
              <a:t/>
            </a:r>
            <a:br>
              <a:rPr lang="en-US" altLang="ja-JP" sz="1600" dirty="0">
                <a:solidFill>
                  <a:schemeClr val="tx1"/>
                </a:solidFill>
                <a:effectLst/>
              </a:rPr>
            </a:br>
            <a:r>
              <a:rPr lang="ja-JP" altLang="en-US" sz="1600" dirty="0">
                <a:solidFill>
                  <a:schemeClr val="tx1"/>
                </a:solidFill>
                <a:effectLst/>
              </a:rPr>
              <a:t>　　　　　＜期間限定売店＞</a:t>
            </a:r>
            <a:r>
              <a:rPr lang="en-US" altLang="ja-JP" sz="1600" dirty="0">
                <a:solidFill>
                  <a:schemeClr val="tx1"/>
                </a:solidFill>
                <a:effectLst/>
              </a:rPr>
              <a:t/>
            </a:r>
            <a:br>
              <a:rPr lang="en-US" altLang="ja-JP" sz="1600" dirty="0">
                <a:solidFill>
                  <a:schemeClr val="tx1"/>
                </a:solidFill>
                <a:effectLst/>
              </a:rPr>
            </a:br>
            <a:r>
              <a:rPr lang="ja-JP" altLang="en-US" sz="1600" dirty="0">
                <a:solidFill>
                  <a:schemeClr val="tx1"/>
                </a:solidFill>
                <a:effectLst/>
              </a:rPr>
              <a:t>　　　　　　・プール売店　　　 ・野球場付属売店</a:t>
            </a:r>
            <a:r>
              <a:rPr lang="en-US" altLang="ja-JP" sz="1600" dirty="0">
                <a:solidFill>
                  <a:schemeClr val="tx1"/>
                </a:solidFill>
                <a:effectLst/>
              </a:rPr>
              <a:t/>
            </a:r>
            <a:br>
              <a:rPr lang="en-US" altLang="ja-JP" sz="1600" dirty="0">
                <a:solidFill>
                  <a:schemeClr val="tx1"/>
                </a:solidFill>
                <a:effectLst/>
              </a:rPr>
            </a:br>
            <a:r>
              <a:rPr lang="en-US" altLang="ja-JP" sz="1600" dirty="0">
                <a:solidFill>
                  <a:schemeClr val="tx1"/>
                </a:solidFill>
                <a:effectLst/>
              </a:rPr>
              <a:t/>
            </a:r>
            <a:br>
              <a:rPr lang="en-US" altLang="ja-JP" sz="1600" dirty="0">
                <a:solidFill>
                  <a:schemeClr val="tx1"/>
                </a:solidFill>
                <a:effectLst/>
              </a:rPr>
            </a:br>
            <a:r>
              <a:rPr lang="ja-JP" altLang="en-US" sz="1600" dirty="0">
                <a:solidFill>
                  <a:schemeClr val="tx1"/>
                </a:solidFill>
                <a:effectLst/>
              </a:rPr>
              <a:t>　　</a:t>
            </a:r>
            <a:r>
              <a:rPr lang="ja-JP" altLang="en-US" sz="1600" b="1" dirty="0">
                <a:solidFill>
                  <a:schemeClr val="tx1"/>
                </a:solidFill>
                <a:effectLst/>
              </a:rPr>
              <a:t>◆放置自転車対策</a:t>
            </a:r>
            <a:r>
              <a:rPr lang="en-US" altLang="ja-JP" sz="1600" b="1" dirty="0">
                <a:solidFill>
                  <a:schemeClr val="tx1"/>
                </a:solidFill>
                <a:effectLst/>
              </a:rPr>
              <a:t/>
            </a:r>
            <a:br>
              <a:rPr lang="en-US" altLang="ja-JP" sz="1600" b="1" dirty="0">
                <a:solidFill>
                  <a:schemeClr val="tx1"/>
                </a:solidFill>
                <a:effectLst/>
              </a:rPr>
            </a:br>
            <a:r>
              <a:rPr lang="ja-JP" altLang="en-US" sz="1600" dirty="0">
                <a:solidFill>
                  <a:schemeClr val="tx1"/>
                </a:solidFill>
                <a:effectLst/>
              </a:rPr>
              <a:t>　　　　〇公園南口周辺への放置自転車が多く発生し、</a:t>
            </a:r>
            <a:r>
              <a:rPr lang="en-US" altLang="ja-JP" sz="1600" dirty="0">
                <a:solidFill>
                  <a:schemeClr val="tx1"/>
                </a:solidFill>
                <a:effectLst/>
              </a:rPr>
              <a:t/>
            </a:r>
            <a:br>
              <a:rPr lang="en-US" altLang="ja-JP" sz="1600" dirty="0">
                <a:solidFill>
                  <a:schemeClr val="tx1"/>
                </a:solidFill>
                <a:effectLst/>
              </a:rPr>
            </a:br>
            <a:r>
              <a:rPr lang="en-US" altLang="ja-JP" sz="1600" dirty="0">
                <a:solidFill>
                  <a:schemeClr val="tx1"/>
                </a:solidFill>
                <a:effectLst/>
              </a:rPr>
              <a:t>          </a:t>
            </a:r>
            <a:r>
              <a:rPr lang="ja-JP" altLang="en-US" sz="1600" dirty="0">
                <a:solidFill>
                  <a:schemeClr val="tx1"/>
                </a:solidFill>
                <a:effectLst/>
              </a:rPr>
              <a:t>景観上・安全性から課題となっている</a:t>
            </a:r>
            <a:r>
              <a:rPr lang="en-US" altLang="ja-JP" sz="1600" dirty="0">
                <a:solidFill>
                  <a:schemeClr val="tx1"/>
                </a:solidFill>
                <a:effectLst/>
              </a:rPr>
              <a:t/>
            </a:r>
            <a:br>
              <a:rPr lang="en-US" altLang="ja-JP" sz="1600" dirty="0">
                <a:solidFill>
                  <a:schemeClr val="tx1"/>
                </a:solidFill>
                <a:effectLst/>
              </a:rPr>
            </a:br>
            <a:r>
              <a:rPr lang="ja-JP" altLang="en-US" sz="1600" dirty="0">
                <a:solidFill>
                  <a:schemeClr val="tx1"/>
                </a:solidFill>
                <a:effectLst/>
              </a:rPr>
              <a:t>　　　　　⇒指定管理者により放置自転車の自主回収を継続的に実施</a:t>
            </a:r>
            <a:r>
              <a:rPr lang="en-US" altLang="ja-JP" sz="1600" dirty="0">
                <a:solidFill>
                  <a:schemeClr val="tx1"/>
                </a:solidFill>
                <a:effectLst/>
              </a:rPr>
              <a:t/>
            </a:r>
            <a:br>
              <a:rPr lang="en-US" altLang="ja-JP" sz="1600" dirty="0">
                <a:solidFill>
                  <a:schemeClr val="tx1"/>
                </a:solidFill>
                <a:effectLst/>
              </a:rPr>
            </a:br>
            <a:r>
              <a:rPr lang="en-US" altLang="ja-JP" sz="1600" dirty="0">
                <a:solidFill>
                  <a:schemeClr val="tx1"/>
                </a:solidFill>
                <a:effectLst/>
              </a:rPr>
              <a:t/>
            </a:r>
            <a:br>
              <a:rPr lang="en-US" altLang="ja-JP" sz="1600" dirty="0">
                <a:solidFill>
                  <a:schemeClr val="tx1"/>
                </a:solidFill>
                <a:effectLst/>
              </a:rPr>
            </a:br>
            <a:r>
              <a:rPr lang="ja-JP" altLang="en-US" sz="1600" dirty="0">
                <a:solidFill>
                  <a:schemeClr val="tx1"/>
                </a:solidFill>
                <a:effectLst/>
              </a:rPr>
              <a:t>　　</a:t>
            </a:r>
            <a:r>
              <a:rPr lang="ja-JP" altLang="en-US" sz="1600" b="1" dirty="0">
                <a:solidFill>
                  <a:schemeClr val="tx1"/>
                </a:solidFill>
                <a:effectLst/>
              </a:rPr>
              <a:t>◆イベント等による活性化</a:t>
            </a:r>
            <a:r>
              <a:rPr lang="en-US" altLang="ja-JP" sz="1600" b="1" dirty="0">
                <a:solidFill>
                  <a:schemeClr val="tx1"/>
                </a:solidFill>
                <a:effectLst/>
              </a:rPr>
              <a:t/>
            </a:r>
            <a:br>
              <a:rPr lang="en-US" altLang="ja-JP" sz="1600" b="1" dirty="0">
                <a:solidFill>
                  <a:schemeClr val="tx1"/>
                </a:solidFill>
                <a:effectLst/>
              </a:rPr>
            </a:br>
            <a:r>
              <a:rPr lang="ja-JP" altLang="en-US" sz="1600" dirty="0">
                <a:solidFill>
                  <a:schemeClr val="tx1"/>
                </a:solidFill>
                <a:effectLst/>
              </a:rPr>
              <a:t>　　　　○都市部という立地を活かし、イベント等による活性化を図る</a:t>
            </a:r>
          </a:p>
        </p:txBody>
      </p:sp>
      <p:sp>
        <p:nvSpPr>
          <p:cNvPr id="10" name="タイトル 1"/>
          <p:cNvSpPr txBox="1">
            <a:spLocks/>
          </p:cNvSpPr>
          <p:nvPr/>
        </p:nvSpPr>
        <p:spPr>
          <a:xfrm>
            <a:off x="-24005" y="326"/>
            <a:ext cx="9168005" cy="764378"/>
          </a:xfrm>
          <a:prstGeom prst="rect">
            <a:avLst/>
          </a:prstGeom>
          <a:solidFill>
            <a:schemeClr val="accent2">
              <a:lumMod val="75000"/>
            </a:schemeClr>
          </a:solidFill>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kumimoji="1"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indent="0" algn="l">
              <a:buNone/>
            </a:pPr>
            <a:r>
              <a:rPr lang="ja-JP" altLang="en-US" sz="4000" b="0" dirty="0">
                <a:solidFill>
                  <a:schemeClr val="tx2"/>
                </a:solidFill>
                <a:effectLst/>
              </a:rPr>
              <a:t>住之江</a:t>
            </a:r>
            <a:r>
              <a:rPr lang="ja-JP" altLang="en-US" sz="4000" b="0" dirty="0" smtClean="0">
                <a:solidFill>
                  <a:schemeClr val="tx2"/>
                </a:solidFill>
                <a:effectLst/>
              </a:rPr>
              <a:t>公園</a:t>
            </a:r>
            <a:endParaRPr lang="ja-JP" altLang="en-US" sz="4000" b="0" dirty="0">
              <a:solidFill>
                <a:schemeClr val="tx2"/>
              </a:solidFill>
              <a:effectLst/>
            </a:endParaRPr>
          </a:p>
        </p:txBody>
      </p:sp>
      <p:sp>
        <p:nvSpPr>
          <p:cNvPr id="13" name="コンテンツ プレースホルダー 2"/>
          <p:cNvSpPr txBox="1">
            <a:spLocks/>
          </p:cNvSpPr>
          <p:nvPr/>
        </p:nvSpPr>
        <p:spPr bwMode="auto">
          <a:xfrm>
            <a:off x="0" y="4019578"/>
            <a:ext cx="4761036"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Tx/>
              <a:buNone/>
            </a:pPr>
            <a:r>
              <a:rPr lang="ja-JP" altLang="en-US" sz="2000" b="1" kern="0" dirty="0" smtClean="0"/>
              <a:t>■　公園満足度調査結果</a:t>
            </a:r>
            <a:r>
              <a:rPr lang="ja-JP" altLang="en-US" sz="1600" b="1" kern="0" dirty="0" smtClean="0"/>
              <a:t>（令和元年度実施）</a:t>
            </a:r>
            <a:endParaRPr lang="ja-JP" altLang="en-US" sz="2000" b="1" kern="0" dirty="0" smtClean="0"/>
          </a:p>
        </p:txBody>
      </p:sp>
      <p:pic>
        <p:nvPicPr>
          <p:cNvPr id="4" name="図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00192" y="2492896"/>
            <a:ext cx="2776572" cy="1728192"/>
          </a:xfrm>
          <a:prstGeom prst="rect">
            <a:avLst/>
          </a:prstGeom>
        </p:spPr>
      </p:pic>
      <p:sp>
        <p:nvSpPr>
          <p:cNvPr id="21" name="正方形/長方形 20"/>
          <p:cNvSpPr/>
          <p:nvPr/>
        </p:nvSpPr>
        <p:spPr>
          <a:xfrm>
            <a:off x="86163" y="4410111"/>
            <a:ext cx="2471325" cy="194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kumimoji="1" lang="ja-JP" altLang="en-US" sz="1600" b="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a:t>
            </a:r>
            <a:r>
              <a:rPr kumimoji="1" lang="ja-JP" altLang="en-US" sz="1600" b="0"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の利用目的</a:t>
            </a:r>
            <a:endParaRPr kumimoji="1" lang="ja-JP" altLang="en-US" sz="1400" b="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00192" y="774969"/>
            <a:ext cx="2764659" cy="1658962"/>
          </a:xfrm>
          <a:prstGeom prst="rect">
            <a:avLst/>
          </a:prstGeom>
        </p:spPr>
      </p:pic>
      <p:graphicFrame>
        <p:nvGraphicFramePr>
          <p:cNvPr id="11" name="グラフ 10"/>
          <p:cNvGraphicFramePr>
            <a:graphicFrameLocks/>
          </p:cNvGraphicFramePr>
          <p:nvPr>
            <p:extLst>
              <p:ext uri="{D42A27DB-BD31-4B8C-83A1-F6EECF244321}">
                <p14:modId xmlns:p14="http://schemas.microsoft.com/office/powerpoint/2010/main" val="2851938850"/>
              </p:ext>
            </p:extLst>
          </p:nvPr>
        </p:nvGraphicFramePr>
        <p:xfrm>
          <a:off x="0" y="4604632"/>
          <a:ext cx="4150316" cy="219503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グラフ 11"/>
          <p:cNvGraphicFramePr>
            <a:graphicFrameLocks/>
          </p:cNvGraphicFramePr>
          <p:nvPr>
            <p:extLst>
              <p:ext uri="{D42A27DB-BD31-4B8C-83A1-F6EECF244321}">
                <p14:modId xmlns:p14="http://schemas.microsoft.com/office/powerpoint/2010/main" val="567417020"/>
              </p:ext>
            </p:extLst>
          </p:nvPr>
        </p:nvGraphicFramePr>
        <p:xfrm>
          <a:off x="3930235" y="4410112"/>
          <a:ext cx="5112567" cy="244788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662107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p:cNvPicPr>
            <a:picLocks noChangeAspect="1"/>
          </p:cNvPicPr>
          <p:nvPr/>
        </p:nvPicPr>
        <p:blipFill rotWithShape="1">
          <a:blip r:embed="rId3" cstate="email">
            <a:grayscl/>
            <a:extLst>
              <a:ext uri="{28A0092B-C50C-407E-A947-70E740481C1C}">
                <a14:useLocalDpi xmlns:a14="http://schemas.microsoft.com/office/drawing/2010/main"/>
              </a:ext>
            </a:extLst>
          </a:blip>
          <a:srcRect/>
          <a:stretch/>
        </p:blipFill>
        <p:spPr>
          <a:xfrm>
            <a:off x="899592" y="809211"/>
            <a:ext cx="6984775" cy="6057044"/>
          </a:xfrm>
          <a:prstGeom prst="rect">
            <a:avLst/>
          </a:prstGeom>
        </p:spPr>
      </p:pic>
      <p:sp>
        <p:nvSpPr>
          <p:cNvPr id="27650" name="Rectangle 2"/>
          <p:cNvSpPr>
            <a:spLocks noGrp="1" noChangeArrowheads="1"/>
          </p:cNvSpPr>
          <p:nvPr>
            <p:ph type="title" idx="4294967295"/>
          </p:nvPr>
        </p:nvSpPr>
        <p:spPr>
          <a:xfrm>
            <a:off x="-1" y="103188"/>
            <a:ext cx="9144001" cy="1314450"/>
          </a:xfrm>
          <a:noFill/>
        </p:spPr>
        <p:txBody>
          <a:bodyPr anchor="t"/>
          <a:lstStyle/>
          <a:p>
            <a:pPr eaLnBrk="1" hangingPunct="1"/>
            <a:r>
              <a:rPr lang="ja-JP" altLang="en-US" dirty="0" smtClean="0">
                <a:effectLst/>
              </a:rPr>
              <a:t>岸和田土木事務所管内の府営公園</a:t>
            </a:r>
          </a:p>
        </p:txBody>
      </p:sp>
      <p:sp>
        <p:nvSpPr>
          <p:cNvPr id="2" name="テキスト ボックス 1"/>
          <p:cNvSpPr txBox="1"/>
          <p:nvPr/>
        </p:nvSpPr>
        <p:spPr>
          <a:xfrm>
            <a:off x="1311566" y="4669475"/>
            <a:ext cx="1107996" cy="276999"/>
          </a:xfrm>
          <a:prstGeom prst="rect">
            <a:avLst/>
          </a:prstGeom>
          <a:solidFill>
            <a:schemeClr val="bg1"/>
          </a:solidFill>
          <a:ln>
            <a:solidFill>
              <a:schemeClr val="tx1"/>
            </a:solidFill>
          </a:ln>
        </p:spPr>
        <p:txBody>
          <a:bodyPr wrap="none" rtlCol="0">
            <a:spAutoFit/>
          </a:bodyPr>
          <a:lstStyle/>
          <a:p>
            <a:r>
              <a:rPr kumimoji="1" lang="ja-JP" altLang="en-US" sz="1200" dirty="0" smtClean="0">
                <a:solidFill>
                  <a:srgbClr val="00B050"/>
                </a:solidFill>
              </a:rPr>
              <a:t>二色の浜公園</a:t>
            </a:r>
            <a:endParaRPr kumimoji="1" lang="ja-JP" altLang="en-US" sz="1200" dirty="0">
              <a:solidFill>
                <a:srgbClr val="00B050"/>
              </a:solidFill>
            </a:endParaRPr>
          </a:p>
        </p:txBody>
      </p:sp>
      <p:sp>
        <p:nvSpPr>
          <p:cNvPr id="6" name="テキスト ボックス 5"/>
          <p:cNvSpPr txBox="1"/>
          <p:nvPr/>
        </p:nvSpPr>
        <p:spPr>
          <a:xfrm>
            <a:off x="2263351" y="5186238"/>
            <a:ext cx="955711" cy="276999"/>
          </a:xfrm>
          <a:prstGeom prst="rect">
            <a:avLst/>
          </a:prstGeom>
          <a:solidFill>
            <a:schemeClr val="bg1"/>
          </a:solidFill>
          <a:ln>
            <a:solidFill>
              <a:schemeClr val="tx1"/>
            </a:solidFill>
          </a:ln>
        </p:spPr>
        <p:txBody>
          <a:bodyPr wrap="none" rtlCol="0">
            <a:spAutoFit/>
          </a:bodyPr>
          <a:lstStyle/>
          <a:p>
            <a:r>
              <a:rPr kumimoji="1" lang="ja-JP" altLang="en-US" sz="1200" dirty="0" smtClean="0">
                <a:solidFill>
                  <a:srgbClr val="00B050"/>
                </a:solidFill>
              </a:rPr>
              <a:t>りんくう公園</a:t>
            </a:r>
            <a:endParaRPr kumimoji="1" lang="ja-JP" altLang="en-US" sz="1200" dirty="0">
              <a:solidFill>
                <a:srgbClr val="00B050"/>
              </a:solidFill>
            </a:endParaRPr>
          </a:p>
        </p:txBody>
      </p:sp>
      <p:sp>
        <p:nvSpPr>
          <p:cNvPr id="8" name="楕円 7"/>
          <p:cNvSpPr/>
          <p:nvPr/>
        </p:nvSpPr>
        <p:spPr>
          <a:xfrm>
            <a:off x="4021336" y="5483324"/>
            <a:ext cx="164730" cy="1647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コネクタ 4"/>
          <p:cNvCxnSpPr>
            <a:endCxn id="2" idx="3"/>
          </p:cNvCxnSpPr>
          <p:nvPr/>
        </p:nvCxnSpPr>
        <p:spPr>
          <a:xfrm flipH="1" flipV="1">
            <a:off x="2419562" y="4807975"/>
            <a:ext cx="1802824" cy="4788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a:stCxn id="8" idx="2"/>
            <a:endCxn id="6" idx="3"/>
          </p:cNvCxnSpPr>
          <p:nvPr/>
        </p:nvCxnSpPr>
        <p:spPr>
          <a:xfrm flipH="1" flipV="1">
            <a:off x="3219062" y="5324738"/>
            <a:ext cx="802274" cy="24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1167613" y="5593825"/>
            <a:ext cx="1388522" cy="276999"/>
          </a:xfrm>
          <a:prstGeom prst="rect">
            <a:avLst/>
          </a:prstGeom>
          <a:solidFill>
            <a:schemeClr val="bg1"/>
          </a:solidFill>
          <a:ln>
            <a:solidFill>
              <a:schemeClr val="tx1"/>
            </a:solidFill>
          </a:ln>
        </p:spPr>
        <p:txBody>
          <a:bodyPr wrap="none" rtlCol="0">
            <a:spAutoFit/>
          </a:bodyPr>
          <a:lstStyle/>
          <a:p>
            <a:r>
              <a:rPr kumimoji="1" lang="ja-JP" altLang="en-US" sz="1200" dirty="0" smtClean="0">
                <a:solidFill>
                  <a:srgbClr val="00B050"/>
                </a:solidFill>
              </a:rPr>
              <a:t>せんなん里海公園</a:t>
            </a:r>
            <a:endParaRPr kumimoji="1" lang="ja-JP" altLang="en-US" sz="1200" dirty="0">
              <a:solidFill>
                <a:srgbClr val="00B050"/>
              </a:solidFill>
            </a:endParaRPr>
          </a:p>
        </p:txBody>
      </p:sp>
      <p:sp>
        <p:nvSpPr>
          <p:cNvPr id="11" name="楕円 10"/>
          <p:cNvSpPr/>
          <p:nvPr/>
        </p:nvSpPr>
        <p:spPr>
          <a:xfrm>
            <a:off x="3333459" y="6035574"/>
            <a:ext cx="164730" cy="1647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コネクタ 11"/>
          <p:cNvCxnSpPr>
            <a:stCxn id="11" idx="2"/>
            <a:endCxn id="10" idx="3"/>
          </p:cNvCxnSpPr>
          <p:nvPr/>
        </p:nvCxnSpPr>
        <p:spPr>
          <a:xfrm flipH="1" flipV="1">
            <a:off x="2556135" y="5732325"/>
            <a:ext cx="777324" cy="3856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楕円 17"/>
          <p:cNvSpPr/>
          <p:nvPr/>
        </p:nvSpPr>
        <p:spPr>
          <a:xfrm>
            <a:off x="4771176" y="5291180"/>
            <a:ext cx="164730" cy="1647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4771177" y="5804741"/>
            <a:ext cx="1745040" cy="276999"/>
          </a:xfrm>
          <a:prstGeom prst="rect">
            <a:avLst/>
          </a:prstGeom>
          <a:solidFill>
            <a:schemeClr val="bg1"/>
          </a:solidFill>
          <a:ln>
            <a:solidFill>
              <a:schemeClr val="tx1"/>
            </a:solidFill>
          </a:ln>
        </p:spPr>
        <p:txBody>
          <a:bodyPr wrap="square" rtlCol="0">
            <a:spAutoFit/>
          </a:bodyPr>
          <a:lstStyle/>
          <a:p>
            <a:r>
              <a:rPr kumimoji="1" lang="ja-JP" altLang="en-US" sz="1200" dirty="0" smtClean="0">
                <a:solidFill>
                  <a:srgbClr val="00B050"/>
                </a:solidFill>
              </a:rPr>
              <a:t>蜻蛉池公園</a:t>
            </a:r>
            <a:endParaRPr kumimoji="1" lang="ja-JP" altLang="en-US" sz="1200" dirty="0">
              <a:solidFill>
                <a:srgbClr val="00B050"/>
              </a:solidFill>
            </a:endParaRPr>
          </a:p>
        </p:txBody>
      </p:sp>
      <p:cxnSp>
        <p:nvCxnSpPr>
          <p:cNvPr id="21" name="直線コネクタ 20"/>
          <p:cNvCxnSpPr>
            <a:stCxn id="18" idx="5"/>
          </p:cNvCxnSpPr>
          <p:nvPr/>
        </p:nvCxnSpPr>
        <p:spPr>
          <a:xfrm>
            <a:off x="4911782" y="5431786"/>
            <a:ext cx="855544" cy="3734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楕円 22"/>
          <p:cNvSpPr/>
          <p:nvPr/>
        </p:nvSpPr>
        <p:spPr>
          <a:xfrm>
            <a:off x="4222386" y="5841681"/>
            <a:ext cx="164730" cy="1647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3887034" y="6367650"/>
            <a:ext cx="2413157" cy="276999"/>
          </a:xfrm>
          <a:prstGeom prst="rect">
            <a:avLst/>
          </a:prstGeom>
          <a:solidFill>
            <a:schemeClr val="bg1"/>
          </a:solidFill>
          <a:ln>
            <a:solidFill>
              <a:schemeClr val="tx1"/>
            </a:solidFill>
          </a:ln>
        </p:spPr>
        <p:txBody>
          <a:bodyPr wrap="square" rtlCol="0">
            <a:spAutoFit/>
          </a:bodyPr>
          <a:lstStyle/>
          <a:p>
            <a:r>
              <a:rPr kumimoji="1" lang="ja-JP" altLang="en-US" sz="1200" dirty="0" smtClean="0">
                <a:solidFill>
                  <a:srgbClr val="00B050"/>
                </a:solidFill>
              </a:rPr>
              <a:t>泉佐野丘陵緑地</a:t>
            </a:r>
            <a:endParaRPr kumimoji="1" lang="ja-JP" altLang="en-US" sz="1200" dirty="0">
              <a:solidFill>
                <a:srgbClr val="00B050"/>
              </a:solidFill>
            </a:endParaRPr>
          </a:p>
        </p:txBody>
      </p:sp>
      <p:cxnSp>
        <p:nvCxnSpPr>
          <p:cNvPr id="25" name="直線コネクタ 24"/>
          <p:cNvCxnSpPr>
            <a:stCxn id="23" idx="5"/>
          </p:cNvCxnSpPr>
          <p:nvPr/>
        </p:nvCxnSpPr>
        <p:spPr>
          <a:xfrm>
            <a:off x="4362992" y="5982287"/>
            <a:ext cx="137000" cy="3853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楕円 21"/>
          <p:cNvSpPr/>
          <p:nvPr/>
        </p:nvSpPr>
        <p:spPr>
          <a:xfrm>
            <a:off x="4174731" y="5229199"/>
            <a:ext cx="165449" cy="1799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141179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801160"/>
            <a:ext cx="8974832" cy="534953"/>
          </a:xfrm>
        </p:spPr>
        <p:txBody>
          <a:bodyPr>
            <a:normAutofit/>
          </a:bodyPr>
          <a:lstStyle/>
          <a:p>
            <a:pPr marL="0" indent="0" algn="l">
              <a:buNone/>
            </a:pPr>
            <a:r>
              <a:rPr lang="ja-JP" altLang="en-US" sz="2700" b="1" dirty="0" smtClean="0">
                <a:solidFill>
                  <a:schemeClr val="tx1"/>
                </a:solidFill>
                <a:effectLst/>
              </a:rPr>
              <a:t>■</a:t>
            </a:r>
            <a:r>
              <a:rPr kumimoji="1" lang="ja-JP" altLang="en-US" sz="2700" b="1" dirty="0" smtClean="0">
                <a:solidFill>
                  <a:schemeClr val="tx1"/>
                </a:solidFill>
                <a:effectLst/>
              </a:rPr>
              <a:t>利用状況</a:t>
            </a:r>
            <a:r>
              <a:rPr lang="ja-JP" altLang="en-US" sz="2700" b="1" dirty="0" smtClean="0">
                <a:solidFill>
                  <a:schemeClr val="tx1"/>
                </a:solidFill>
                <a:effectLst/>
              </a:rPr>
              <a:t>（年間推移）</a:t>
            </a:r>
            <a:endParaRPr kumimoji="1" lang="ja-JP" altLang="en-US" sz="2000" dirty="0">
              <a:solidFill>
                <a:schemeClr val="tx1"/>
              </a:solidFill>
              <a:effectLst/>
            </a:endParaRPr>
          </a:p>
        </p:txBody>
      </p:sp>
      <p:sp>
        <p:nvSpPr>
          <p:cNvPr id="3" name="正方形/長方形 2"/>
          <p:cNvSpPr/>
          <p:nvPr/>
        </p:nvSpPr>
        <p:spPr>
          <a:xfrm>
            <a:off x="0" y="1369603"/>
            <a:ext cx="9058745" cy="646331"/>
          </a:xfrm>
          <a:prstGeom prst="rect">
            <a:avLst/>
          </a:prstGeom>
        </p:spPr>
        <p:txBody>
          <a:bodyPr wrap="square">
            <a:spAutoFit/>
          </a:bodyPr>
          <a:lstStyle/>
          <a:p>
            <a:r>
              <a:rPr lang="ja-JP" altLang="en-US" dirty="0" smtClean="0">
                <a:latin typeface="+mn-ea"/>
                <a:ea typeface="+mn-ea"/>
              </a:rPr>
              <a:t>　○平成</a:t>
            </a:r>
            <a:r>
              <a:rPr lang="en-US" altLang="ja-JP" dirty="0" smtClean="0">
                <a:latin typeface="+mn-ea"/>
                <a:ea typeface="+mn-ea"/>
              </a:rPr>
              <a:t>31</a:t>
            </a:r>
            <a:r>
              <a:rPr lang="ja-JP" altLang="en-US" dirty="0" smtClean="0">
                <a:latin typeface="+mn-ea"/>
                <a:ea typeface="+mn-ea"/>
              </a:rPr>
              <a:t>年度は、約</a:t>
            </a:r>
            <a:r>
              <a:rPr lang="en-US" altLang="ja-JP" dirty="0" smtClean="0">
                <a:latin typeface="+mn-ea"/>
                <a:ea typeface="+mn-ea"/>
              </a:rPr>
              <a:t>145</a:t>
            </a:r>
            <a:r>
              <a:rPr lang="ja-JP" altLang="en-US" dirty="0" smtClean="0">
                <a:latin typeface="+mn-ea"/>
                <a:ea typeface="+mn-ea"/>
              </a:rPr>
              <a:t>万人／年が箕面公園に来園し、増加傾向にある。</a:t>
            </a:r>
            <a:endParaRPr lang="en-US" altLang="ja-JP" dirty="0" smtClean="0">
              <a:latin typeface="+mn-ea"/>
              <a:ea typeface="+mn-ea"/>
            </a:endParaRPr>
          </a:p>
          <a:p>
            <a:r>
              <a:rPr lang="ja-JP" altLang="en-US" dirty="0" smtClean="0">
                <a:latin typeface="+mn-ea"/>
                <a:ea typeface="+mn-ea"/>
              </a:rPr>
              <a:t>　○昆虫館については、指定管理期間開始後は年間</a:t>
            </a:r>
            <a:r>
              <a:rPr lang="en-US" altLang="ja-JP" dirty="0" smtClean="0">
                <a:latin typeface="+mn-ea"/>
                <a:ea typeface="+mn-ea"/>
              </a:rPr>
              <a:t>1.5</a:t>
            </a:r>
            <a:r>
              <a:rPr lang="ja-JP" altLang="en-US" dirty="0" smtClean="0">
                <a:latin typeface="+mn-ea"/>
                <a:ea typeface="+mn-ea"/>
              </a:rPr>
              <a:t>万人増加している。</a:t>
            </a:r>
            <a:endParaRPr lang="ja-JP" altLang="en-US" dirty="0">
              <a:latin typeface="+mn-ea"/>
              <a:ea typeface="+mn-ea"/>
            </a:endParaRPr>
          </a:p>
        </p:txBody>
      </p:sp>
      <p:grpSp>
        <p:nvGrpSpPr>
          <p:cNvPr id="21" name="グループ化 20"/>
          <p:cNvGrpSpPr/>
          <p:nvPr/>
        </p:nvGrpSpPr>
        <p:grpSpPr>
          <a:xfrm>
            <a:off x="4906368" y="2293322"/>
            <a:ext cx="3844407" cy="4228818"/>
            <a:chOff x="4862437" y="1984002"/>
            <a:chExt cx="4032448" cy="4337325"/>
          </a:xfrm>
        </p:grpSpPr>
        <p:grpSp>
          <p:nvGrpSpPr>
            <p:cNvPr id="17" name="グループ化 16"/>
            <p:cNvGrpSpPr/>
            <p:nvPr/>
          </p:nvGrpSpPr>
          <p:grpSpPr>
            <a:xfrm>
              <a:off x="4862437" y="1984002"/>
              <a:ext cx="4032448" cy="4337325"/>
              <a:chOff x="0" y="0"/>
              <a:chExt cx="4816257" cy="4337325"/>
            </a:xfrm>
          </p:grpSpPr>
          <p:pic>
            <p:nvPicPr>
              <p:cNvPr id="19" name="図 18"/>
              <p:cNvPicPr>
                <a:picLocks noChangeAspect="1"/>
              </p:cNvPicPr>
              <p:nvPr/>
            </p:nvPicPr>
            <p:blipFill rotWithShape="1">
              <a:blip r:embed="rId2" cstate="email">
                <a:extLst>
                  <a:ext uri="{28A0092B-C50C-407E-A947-70E740481C1C}">
                    <a14:useLocalDpi xmlns:a14="http://schemas.microsoft.com/office/drawing/2010/main"/>
                  </a:ext>
                </a:extLst>
              </a:blip>
              <a:srcRect b="53570"/>
              <a:stretch/>
            </p:blipFill>
            <p:spPr>
              <a:xfrm>
                <a:off x="0" y="0"/>
                <a:ext cx="4816257" cy="2991972"/>
              </a:xfrm>
              <a:prstGeom prst="rect">
                <a:avLst/>
              </a:prstGeom>
            </p:spPr>
          </p:pic>
          <p:pic>
            <p:nvPicPr>
              <p:cNvPr id="20" name="図 19"/>
              <p:cNvPicPr>
                <a:picLocks noChangeAspect="1"/>
              </p:cNvPicPr>
              <p:nvPr/>
            </p:nvPicPr>
            <p:blipFill rotWithShape="1">
              <a:blip r:embed="rId2" cstate="email">
                <a:extLst>
                  <a:ext uri="{28A0092B-C50C-407E-A947-70E740481C1C}">
                    <a14:useLocalDpi xmlns:a14="http://schemas.microsoft.com/office/drawing/2010/main"/>
                  </a:ext>
                </a:extLst>
              </a:blip>
              <a:srcRect t="79122"/>
              <a:stretch/>
            </p:blipFill>
            <p:spPr>
              <a:xfrm>
                <a:off x="0" y="2991971"/>
                <a:ext cx="4816257" cy="1345354"/>
              </a:xfrm>
              <a:prstGeom prst="rect">
                <a:avLst/>
              </a:prstGeom>
            </p:spPr>
          </p:pic>
        </p:grpSp>
        <p:pic>
          <p:nvPicPr>
            <p:cNvPr id="18" name="図 17"/>
            <p:cNvPicPr>
              <a:picLocks noChangeAspect="1"/>
            </p:cNvPicPr>
            <p:nvPr/>
          </p:nvPicPr>
          <p:blipFill rotWithShape="1">
            <a:blip r:embed="rId3" cstate="email">
              <a:extLst>
                <a:ext uri="{28A0092B-C50C-407E-A947-70E740481C1C}">
                  <a14:useLocalDpi xmlns:a14="http://schemas.microsoft.com/office/drawing/2010/main"/>
                </a:ext>
              </a:extLst>
            </a:blip>
            <a:srcRect t="-8333"/>
            <a:stretch/>
          </p:blipFill>
          <p:spPr>
            <a:xfrm>
              <a:off x="4887143" y="4912214"/>
              <a:ext cx="3975183" cy="291353"/>
            </a:xfrm>
            <a:prstGeom prst="rect">
              <a:avLst/>
            </a:prstGeom>
          </p:spPr>
        </p:pic>
      </p:grpSp>
      <p:sp>
        <p:nvSpPr>
          <p:cNvPr id="13" name="タイトル 1"/>
          <p:cNvSpPr txBox="1">
            <a:spLocks/>
          </p:cNvSpPr>
          <p:nvPr/>
        </p:nvSpPr>
        <p:spPr>
          <a:xfrm>
            <a:off x="-24005" y="326"/>
            <a:ext cx="9168005" cy="764378"/>
          </a:xfrm>
          <a:prstGeom prst="rect">
            <a:avLst/>
          </a:prstGeom>
          <a:solidFill>
            <a:schemeClr val="accent2">
              <a:lumMod val="75000"/>
            </a:schemeClr>
          </a:solidFill>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kumimoji="1"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indent="0" algn="l">
              <a:buNone/>
            </a:pPr>
            <a:r>
              <a:rPr lang="ja-JP" altLang="en-US" sz="4000" b="0" dirty="0">
                <a:solidFill>
                  <a:schemeClr val="tx2"/>
                </a:solidFill>
                <a:effectLst/>
              </a:rPr>
              <a:t>箕面公園</a:t>
            </a:r>
          </a:p>
        </p:txBody>
      </p:sp>
      <p:grpSp>
        <p:nvGrpSpPr>
          <p:cNvPr id="14" name="グループ化 13"/>
          <p:cNvGrpSpPr/>
          <p:nvPr/>
        </p:nvGrpSpPr>
        <p:grpSpPr>
          <a:xfrm>
            <a:off x="383940" y="2293321"/>
            <a:ext cx="4176057" cy="4228818"/>
            <a:chOff x="0" y="0"/>
            <a:chExt cx="4176057" cy="3789680"/>
          </a:xfrm>
        </p:grpSpPr>
        <p:pic>
          <p:nvPicPr>
            <p:cNvPr id="15" name="図 1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2740138"/>
              <a:ext cx="4176057" cy="1049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図 1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48" y="0"/>
              <a:ext cx="4170625" cy="2743066"/>
            </a:xfrm>
            <a:prstGeom prst="rect">
              <a:avLst/>
            </a:prstGeom>
          </p:spPr>
        </p:pic>
        <p:pic>
          <p:nvPicPr>
            <p:cNvPr id="26" name="図 25"/>
            <p:cNvPicPr>
              <a:picLocks noChangeAspect="1"/>
            </p:cNvPicPr>
            <p:nvPr/>
          </p:nvPicPr>
          <p:blipFill>
            <a:blip r:embed="rId6" cstate="email">
              <a:extLst>
                <a:ext uri="{28A0092B-C50C-407E-A947-70E740481C1C}">
                  <a14:useLocalDpi xmlns:a14="http://schemas.microsoft.com/office/drawing/2010/main"/>
                </a:ext>
              </a:extLst>
            </a:blip>
            <a:srcRect t="-8333"/>
            <a:stretch>
              <a:fillRect/>
            </a:stretch>
          </p:blipFill>
          <p:spPr bwMode="auto">
            <a:xfrm>
              <a:off x="88868" y="2608794"/>
              <a:ext cx="3996739" cy="280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709767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801160"/>
            <a:ext cx="8974832" cy="534953"/>
          </a:xfrm>
        </p:spPr>
        <p:txBody>
          <a:bodyPr>
            <a:normAutofit/>
          </a:bodyPr>
          <a:lstStyle/>
          <a:p>
            <a:pPr marL="0" indent="0" algn="l">
              <a:buNone/>
            </a:pPr>
            <a:r>
              <a:rPr lang="ja-JP" altLang="en-US" sz="2700" b="1" dirty="0" smtClean="0">
                <a:solidFill>
                  <a:schemeClr val="tx1"/>
                </a:solidFill>
                <a:effectLst/>
              </a:rPr>
              <a:t>■</a:t>
            </a:r>
            <a:r>
              <a:rPr kumimoji="1" lang="ja-JP" altLang="en-US" sz="2700" b="1" dirty="0" smtClean="0">
                <a:solidFill>
                  <a:schemeClr val="tx1"/>
                </a:solidFill>
                <a:effectLst/>
              </a:rPr>
              <a:t>利用状況（月別推移）</a:t>
            </a:r>
            <a:endParaRPr kumimoji="1" lang="ja-JP" altLang="en-US" sz="2000" dirty="0">
              <a:solidFill>
                <a:schemeClr val="tx1"/>
              </a:solidFill>
              <a:effectLst/>
            </a:endParaRPr>
          </a:p>
        </p:txBody>
      </p:sp>
      <p:sp>
        <p:nvSpPr>
          <p:cNvPr id="3" name="正方形/長方形 2"/>
          <p:cNvSpPr/>
          <p:nvPr/>
        </p:nvSpPr>
        <p:spPr>
          <a:xfrm>
            <a:off x="392" y="1369603"/>
            <a:ext cx="9252128" cy="1200329"/>
          </a:xfrm>
          <a:prstGeom prst="rect">
            <a:avLst/>
          </a:prstGeom>
        </p:spPr>
        <p:txBody>
          <a:bodyPr wrap="square">
            <a:spAutoFit/>
          </a:bodyPr>
          <a:lstStyle/>
          <a:p>
            <a:r>
              <a:rPr lang="ja-JP" altLang="en-US" dirty="0">
                <a:latin typeface="+mn-ea"/>
                <a:ea typeface="+mn-ea"/>
              </a:rPr>
              <a:t>　</a:t>
            </a:r>
            <a:r>
              <a:rPr lang="ja-JP" altLang="en-US" dirty="0" smtClean="0">
                <a:latin typeface="+mn-ea"/>
                <a:ea typeface="+mn-ea"/>
              </a:rPr>
              <a:t>○月別の推移を見た場合、紅葉シーズンの</a:t>
            </a:r>
            <a:r>
              <a:rPr lang="en-US" altLang="ja-JP" dirty="0" smtClean="0">
                <a:latin typeface="+mn-ea"/>
                <a:ea typeface="+mn-ea"/>
              </a:rPr>
              <a:t>11</a:t>
            </a:r>
            <a:r>
              <a:rPr lang="ja-JP" altLang="en-US" dirty="0" smtClean="0">
                <a:latin typeface="+mn-ea"/>
                <a:ea typeface="+mn-ea"/>
              </a:rPr>
              <a:t>月に来園者のピークを迎え、年間の約</a:t>
            </a:r>
            <a:r>
              <a:rPr lang="ja-JP" altLang="en-US" dirty="0">
                <a:latin typeface="+mn-ea"/>
                <a:ea typeface="+mn-ea"/>
              </a:rPr>
              <a:t>３割</a:t>
            </a:r>
            <a:r>
              <a:rPr lang="ja-JP" altLang="en-US" dirty="0" smtClean="0">
                <a:latin typeface="+mn-ea"/>
                <a:ea typeface="+mn-ea"/>
              </a:rPr>
              <a:t>に</a:t>
            </a:r>
            <a:endParaRPr lang="en-US" altLang="ja-JP" dirty="0" smtClean="0">
              <a:latin typeface="+mn-ea"/>
              <a:ea typeface="+mn-ea"/>
            </a:endParaRPr>
          </a:p>
          <a:p>
            <a:r>
              <a:rPr lang="ja-JP" altLang="en-US" dirty="0">
                <a:latin typeface="+mn-ea"/>
                <a:ea typeface="+mn-ea"/>
              </a:rPr>
              <a:t>　</a:t>
            </a:r>
            <a:r>
              <a:rPr lang="ja-JP" altLang="en-US" dirty="0" smtClean="0">
                <a:latin typeface="+mn-ea"/>
                <a:ea typeface="+mn-ea"/>
              </a:rPr>
              <a:t>　 相当</a:t>
            </a:r>
            <a:r>
              <a:rPr lang="ja-JP" altLang="en-US" dirty="0">
                <a:latin typeface="+mn-ea"/>
                <a:ea typeface="+mn-ea"/>
              </a:rPr>
              <a:t>する</a:t>
            </a:r>
            <a:r>
              <a:rPr lang="ja-JP" altLang="en-US" dirty="0" smtClean="0">
                <a:latin typeface="+mn-ea"/>
                <a:ea typeface="+mn-ea"/>
              </a:rPr>
              <a:t>約</a:t>
            </a:r>
            <a:r>
              <a:rPr lang="en-US" altLang="ja-JP" dirty="0">
                <a:latin typeface="+mn-ea"/>
                <a:ea typeface="+mn-ea"/>
              </a:rPr>
              <a:t>4</a:t>
            </a:r>
            <a:r>
              <a:rPr lang="en-US" altLang="ja-JP" dirty="0" smtClean="0">
                <a:latin typeface="+mn-ea"/>
                <a:ea typeface="+mn-ea"/>
              </a:rPr>
              <a:t>0</a:t>
            </a:r>
            <a:r>
              <a:rPr lang="ja-JP" altLang="en-US" dirty="0">
                <a:latin typeface="+mn-ea"/>
                <a:ea typeface="+mn-ea"/>
              </a:rPr>
              <a:t>万人が紅葉時期の</a:t>
            </a:r>
            <a:r>
              <a:rPr lang="en-US" altLang="ja-JP" dirty="0">
                <a:latin typeface="+mn-ea"/>
                <a:ea typeface="+mn-ea"/>
              </a:rPr>
              <a:t>11</a:t>
            </a:r>
            <a:r>
              <a:rPr lang="ja-JP" altLang="en-US" dirty="0">
                <a:latin typeface="+mn-ea"/>
                <a:ea typeface="+mn-ea"/>
              </a:rPr>
              <a:t>月に来園している</a:t>
            </a:r>
            <a:r>
              <a:rPr lang="ja-JP" altLang="en-US" dirty="0" smtClean="0">
                <a:latin typeface="+mn-ea"/>
                <a:ea typeface="+mn-ea"/>
              </a:rPr>
              <a:t>。</a:t>
            </a:r>
            <a:endParaRPr lang="en-US" altLang="ja-JP" dirty="0" smtClean="0">
              <a:latin typeface="+mn-ea"/>
              <a:ea typeface="+mn-ea"/>
            </a:endParaRPr>
          </a:p>
          <a:p>
            <a:r>
              <a:rPr lang="ja-JP" altLang="en-US" dirty="0">
                <a:latin typeface="+mn-ea"/>
                <a:ea typeface="+mn-ea"/>
              </a:rPr>
              <a:t>　○</a:t>
            </a:r>
            <a:r>
              <a:rPr lang="ja-JP" altLang="en-US" dirty="0" smtClean="0">
                <a:latin typeface="+mn-ea"/>
                <a:ea typeface="+mn-ea"/>
              </a:rPr>
              <a:t>箕面公園と昆虫館の来園者数には、相関関係がみられるが、８月の夏休みシーズンには、</a:t>
            </a:r>
            <a:endParaRPr lang="en-US" altLang="ja-JP" dirty="0" smtClean="0">
              <a:latin typeface="+mn-ea"/>
              <a:ea typeface="+mn-ea"/>
            </a:endParaRPr>
          </a:p>
          <a:p>
            <a:r>
              <a:rPr lang="ja-JP" altLang="en-US" dirty="0">
                <a:latin typeface="+mn-ea"/>
                <a:ea typeface="+mn-ea"/>
              </a:rPr>
              <a:t>　</a:t>
            </a:r>
            <a:r>
              <a:rPr lang="ja-JP" altLang="en-US" dirty="0" smtClean="0">
                <a:latin typeface="+mn-ea"/>
                <a:ea typeface="+mn-ea"/>
              </a:rPr>
              <a:t>　 昆虫館を目当てに子供連れの来園者が増加していると考えられる。</a:t>
            </a:r>
            <a:endParaRPr lang="ja-JP" altLang="en-US" dirty="0">
              <a:latin typeface="+mn-ea"/>
              <a:ea typeface="+mn-ea"/>
            </a:endParaRPr>
          </a:p>
        </p:txBody>
      </p:sp>
      <p:sp>
        <p:nvSpPr>
          <p:cNvPr id="13" name="タイトル 1"/>
          <p:cNvSpPr txBox="1">
            <a:spLocks/>
          </p:cNvSpPr>
          <p:nvPr/>
        </p:nvSpPr>
        <p:spPr>
          <a:xfrm>
            <a:off x="-24005" y="326"/>
            <a:ext cx="9168005" cy="764378"/>
          </a:xfrm>
          <a:prstGeom prst="rect">
            <a:avLst/>
          </a:prstGeom>
          <a:solidFill>
            <a:schemeClr val="accent2">
              <a:lumMod val="75000"/>
            </a:schemeClr>
          </a:solidFill>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kumimoji="1"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indent="0" algn="l">
              <a:buNone/>
            </a:pPr>
            <a:r>
              <a:rPr lang="ja-JP" altLang="en-US" sz="4000" b="0" dirty="0">
                <a:solidFill>
                  <a:schemeClr val="tx2"/>
                </a:solidFill>
                <a:effectLst/>
              </a:rPr>
              <a:t>箕面公園</a:t>
            </a:r>
          </a:p>
        </p:txBody>
      </p:sp>
      <p:pic>
        <p:nvPicPr>
          <p:cNvPr id="4" name="図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3528" y="2708920"/>
            <a:ext cx="8352928" cy="3790826"/>
          </a:xfrm>
          <a:prstGeom prst="rect">
            <a:avLst/>
          </a:prstGeom>
        </p:spPr>
      </p:pic>
      <p:sp>
        <p:nvSpPr>
          <p:cNvPr id="5" name="テキスト ボックス 4"/>
          <p:cNvSpPr txBox="1"/>
          <p:nvPr/>
        </p:nvSpPr>
        <p:spPr>
          <a:xfrm>
            <a:off x="5724128" y="6394207"/>
            <a:ext cx="3084499" cy="461665"/>
          </a:xfrm>
          <a:prstGeom prst="rect">
            <a:avLst/>
          </a:prstGeom>
          <a:noFill/>
        </p:spPr>
        <p:txBody>
          <a:bodyPr wrap="none" rtlCol="0">
            <a:spAutoFit/>
          </a:bodyPr>
          <a:lstStyle/>
          <a:p>
            <a:r>
              <a:rPr kumimoji="1" lang="en-US" altLang="ja-JP" sz="1200" dirty="0" smtClean="0"/>
              <a:t>※</a:t>
            </a:r>
            <a:r>
              <a:rPr kumimoji="1" lang="ja-JP" altLang="en-US" sz="1200" dirty="0" smtClean="0"/>
              <a:t>新型コロナウイルス感染拡大防止のため、</a:t>
            </a:r>
            <a:endParaRPr kumimoji="1" lang="en-US" altLang="ja-JP" sz="1200" dirty="0" smtClean="0"/>
          </a:p>
          <a:p>
            <a:r>
              <a:rPr kumimoji="1" lang="ja-JP" altLang="en-US" sz="1200" dirty="0" smtClean="0"/>
              <a:t>　 令和２年２月２９日から昆虫館を閉鎖</a:t>
            </a:r>
            <a:endParaRPr kumimoji="1" lang="ja-JP" altLang="en-US" sz="1200" dirty="0"/>
          </a:p>
        </p:txBody>
      </p:sp>
    </p:spTree>
    <p:extLst>
      <p:ext uri="{BB962C8B-B14F-4D97-AF65-F5344CB8AC3E}">
        <p14:creationId xmlns:p14="http://schemas.microsoft.com/office/powerpoint/2010/main" val="38862889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コンテンツ プレースホルダー 2"/>
          <p:cNvSpPr>
            <a:spLocks noGrp="1"/>
          </p:cNvSpPr>
          <p:nvPr>
            <p:ph idx="1"/>
          </p:nvPr>
        </p:nvSpPr>
        <p:spPr>
          <a:xfrm>
            <a:off x="26988" y="765175"/>
            <a:ext cx="3176587" cy="503238"/>
          </a:xfrm>
        </p:spPr>
        <p:txBody>
          <a:bodyPr/>
          <a:lstStyle/>
          <a:p>
            <a:pPr marL="0" indent="0">
              <a:buFontTx/>
              <a:buNone/>
            </a:pPr>
            <a:r>
              <a:rPr lang="ja-JP" altLang="en-US" sz="2000" b="1" dirty="0" smtClean="0"/>
              <a:t>■　公園の管理上の課題</a:t>
            </a:r>
          </a:p>
        </p:txBody>
      </p:sp>
      <p:sp>
        <p:nvSpPr>
          <p:cNvPr id="9" name="タイトル 1"/>
          <p:cNvSpPr>
            <a:spLocks noGrp="1"/>
          </p:cNvSpPr>
          <p:nvPr>
            <p:ph type="title"/>
          </p:nvPr>
        </p:nvSpPr>
        <p:spPr>
          <a:xfrm>
            <a:off x="5703" y="1149823"/>
            <a:ext cx="9144000" cy="3087904"/>
          </a:xfrm>
        </p:spPr>
        <p:txBody>
          <a:bodyPr anchor="t">
            <a:noAutofit/>
          </a:bodyPr>
          <a:lstStyle/>
          <a:p>
            <a:pPr algn="l" eaLnBrk="1" hangingPunct="1"/>
            <a:r>
              <a:rPr lang="ja-JP" altLang="en-US" sz="1600" dirty="0">
                <a:solidFill>
                  <a:schemeClr val="tx1"/>
                </a:solidFill>
                <a:latin typeface="+mn-ea"/>
                <a:ea typeface="+mn-ea"/>
              </a:rPr>
              <a:t>　</a:t>
            </a:r>
            <a:r>
              <a:rPr lang="ja-JP" altLang="en-US" sz="1600" b="1" dirty="0" smtClean="0">
                <a:solidFill>
                  <a:schemeClr val="tx1"/>
                </a:solidFill>
                <a:effectLst/>
                <a:latin typeface="+mn-ea"/>
                <a:ea typeface="+mn-ea"/>
              </a:rPr>
              <a:t>◆倒木対策</a:t>
            </a:r>
            <a:r>
              <a:rPr lang="en-US" altLang="ja-JP" sz="1600" b="1" dirty="0" smtClean="0">
                <a:solidFill>
                  <a:schemeClr val="tx1"/>
                </a:solidFill>
                <a:effectLst/>
                <a:latin typeface="+mn-ea"/>
                <a:ea typeface="+mn-ea"/>
              </a:rPr>
              <a:t/>
            </a:r>
            <a:br>
              <a:rPr lang="en-US" altLang="ja-JP" sz="1600" b="1" dirty="0" smtClean="0">
                <a:solidFill>
                  <a:schemeClr val="tx1"/>
                </a:solidFill>
                <a:effectLst/>
                <a:latin typeface="+mn-ea"/>
                <a:ea typeface="+mn-ea"/>
              </a:rPr>
            </a:br>
            <a:r>
              <a:rPr lang="ja-JP" altLang="en-US" sz="1600" dirty="0">
                <a:solidFill>
                  <a:schemeClr val="tx1"/>
                </a:solidFill>
                <a:effectLst/>
                <a:latin typeface="+mn-ea"/>
                <a:ea typeface="+mn-ea"/>
              </a:rPr>
              <a:t>　</a:t>
            </a:r>
            <a:r>
              <a:rPr lang="ja-JP" altLang="en-US" sz="1600" dirty="0" smtClean="0">
                <a:solidFill>
                  <a:schemeClr val="tx1"/>
                </a:solidFill>
                <a:effectLst/>
                <a:latin typeface="+mn-ea"/>
                <a:ea typeface="+mn-ea"/>
              </a:rPr>
              <a:t>　　○山間部に位置し、樹木に囲まれた公園であることから、</a:t>
            </a:r>
            <a:r>
              <a:rPr lang="en-US" altLang="ja-JP" sz="1600" dirty="0" smtClean="0">
                <a:solidFill>
                  <a:schemeClr val="tx1"/>
                </a:solidFill>
                <a:effectLst/>
                <a:latin typeface="+mn-ea"/>
                <a:ea typeface="+mn-ea"/>
              </a:rPr>
              <a:t/>
            </a:r>
            <a:br>
              <a:rPr lang="en-US" altLang="ja-JP" sz="1600" dirty="0" smtClean="0">
                <a:solidFill>
                  <a:schemeClr val="tx1"/>
                </a:solidFill>
                <a:effectLst/>
                <a:latin typeface="+mn-ea"/>
                <a:ea typeface="+mn-ea"/>
              </a:rPr>
            </a:br>
            <a:r>
              <a:rPr lang="ja-JP" altLang="en-US" sz="1600" dirty="0">
                <a:solidFill>
                  <a:schemeClr val="tx1"/>
                </a:solidFill>
                <a:effectLst/>
                <a:latin typeface="+mn-ea"/>
                <a:ea typeface="+mn-ea"/>
              </a:rPr>
              <a:t>　</a:t>
            </a:r>
            <a:r>
              <a:rPr lang="ja-JP" altLang="en-US" sz="1600" dirty="0" smtClean="0">
                <a:solidFill>
                  <a:schemeClr val="tx1"/>
                </a:solidFill>
                <a:effectLst/>
                <a:latin typeface="+mn-ea"/>
                <a:ea typeface="+mn-ea"/>
              </a:rPr>
              <a:t>　　　 台風災害・洪水災害に向けた倒木対策が重要。</a:t>
            </a:r>
            <a:r>
              <a:rPr lang="en-US" altLang="ja-JP" sz="1600" dirty="0" smtClean="0">
                <a:solidFill>
                  <a:schemeClr val="tx1"/>
                </a:solidFill>
                <a:effectLst/>
                <a:latin typeface="+mn-ea"/>
                <a:ea typeface="+mn-ea"/>
              </a:rPr>
              <a:t/>
            </a:r>
            <a:br>
              <a:rPr lang="en-US" altLang="ja-JP" sz="1600" dirty="0" smtClean="0">
                <a:solidFill>
                  <a:schemeClr val="tx1"/>
                </a:solidFill>
                <a:effectLst/>
                <a:latin typeface="+mn-ea"/>
                <a:ea typeface="+mn-ea"/>
              </a:rPr>
            </a:br>
            <a:r>
              <a:rPr lang="ja-JP" altLang="en-US" sz="1600" dirty="0">
                <a:solidFill>
                  <a:schemeClr val="tx1"/>
                </a:solidFill>
                <a:effectLst/>
                <a:latin typeface="+mn-ea"/>
                <a:ea typeface="+mn-ea"/>
              </a:rPr>
              <a:t>　</a:t>
            </a:r>
            <a:r>
              <a:rPr lang="ja-JP" altLang="en-US" sz="1600" dirty="0" smtClean="0">
                <a:solidFill>
                  <a:schemeClr val="tx1"/>
                </a:solidFill>
                <a:effectLst/>
                <a:latin typeface="+mn-ea"/>
                <a:ea typeface="+mn-ea"/>
              </a:rPr>
              <a:t>　　　 ⇒</a:t>
            </a:r>
            <a:r>
              <a:rPr lang="ja-JP" altLang="en-US" sz="1600" dirty="0">
                <a:solidFill>
                  <a:schemeClr val="tx1"/>
                </a:solidFill>
                <a:effectLst/>
                <a:latin typeface="+mn-ea"/>
                <a:ea typeface="+mn-ea"/>
              </a:rPr>
              <a:t>指定管理者の日常点検や府による専門点検により</a:t>
            </a:r>
            <a:r>
              <a:rPr lang="en-US" altLang="ja-JP" sz="1600" dirty="0">
                <a:solidFill>
                  <a:schemeClr val="tx1"/>
                </a:solidFill>
                <a:effectLst/>
                <a:latin typeface="+mn-ea"/>
                <a:ea typeface="+mn-ea"/>
              </a:rPr>
              <a:t/>
            </a:r>
            <a:br>
              <a:rPr lang="en-US" altLang="ja-JP" sz="1600" dirty="0">
                <a:solidFill>
                  <a:schemeClr val="tx1"/>
                </a:solidFill>
                <a:effectLst/>
                <a:latin typeface="+mn-ea"/>
                <a:ea typeface="+mn-ea"/>
              </a:rPr>
            </a:br>
            <a:r>
              <a:rPr lang="ja-JP" altLang="en-US" sz="1600" dirty="0">
                <a:solidFill>
                  <a:schemeClr val="tx1"/>
                </a:solidFill>
                <a:effectLst/>
                <a:latin typeface="+mn-ea"/>
                <a:ea typeface="+mn-ea"/>
              </a:rPr>
              <a:t>　　　　　　危険木を適宜調査、対応。</a:t>
            </a:r>
            <a:r>
              <a:rPr lang="en-US" altLang="ja-JP" sz="1600" dirty="0">
                <a:solidFill>
                  <a:schemeClr val="tx1"/>
                </a:solidFill>
                <a:effectLst/>
                <a:latin typeface="+mn-ea"/>
                <a:ea typeface="+mn-ea"/>
              </a:rPr>
              <a:t/>
            </a:r>
            <a:br>
              <a:rPr lang="en-US" altLang="ja-JP" sz="1600" dirty="0">
                <a:solidFill>
                  <a:schemeClr val="tx1"/>
                </a:solidFill>
                <a:effectLst/>
                <a:latin typeface="+mn-ea"/>
                <a:ea typeface="+mn-ea"/>
              </a:rPr>
            </a:br>
            <a:r>
              <a:rPr lang="ja-JP" altLang="en-US" sz="1600" dirty="0">
                <a:solidFill>
                  <a:schemeClr val="tx1"/>
                </a:solidFill>
                <a:effectLst/>
                <a:latin typeface="+mn-ea"/>
                <a:ea typeface="+mn-ea"/>
              </a:rPr>
              <a:t>　</a:t>
            </a:r>
            <a:r>
              <a:rPr lang="ja-JP" altLang="en-US" sz="1600" dirty="0" smtClean="0">
                <a:solidFill>
                  <a:schemeClr val="tx1"/>
                </a:solidFill>
                <a:effectLst/>
                <a:latin typeface="+mn-ea"/>
                <a:ea typeface="+mn-ea"/>
              </a:rPr>
              <a:t>　　　 ⇒</a:t>
            </a:r>
            <a:r>
              <a:rPr lang="en-US" altLang="ja-JP" sz="1600" dirty="0" smtClean="0">
                <a:solidFill>
                  <a:schemeClr val="tx1"/>
                </a:solidFill>
                <a:effectLst/>
                <a:latin typeface="+mn-ea"/>
                <a:ea typeface="+mn-ea"/>
              </a:rPr>
              <a:t>H30</a:t>
            </a:r>
            <a:r>
              <a:rPr lang="ja-JP" altLang="en-US" sz="1600" dirty="0" smtClean="0">
                <a:solidFill>
                  <a:schemeClr val="tx1"/>
                </a:solidFill>
                <a:effectLst/>
                <a:latin typeface="+mn-ea"/>
                <a:ea typeface="+mn-ea"/>
              </a:rPr>
              <a:t>年度台風</a:t>
            </a:r>
            <a:r>
              <a:rPr lang="en-US" altLang="ja-JP" sz="1600" dirty="0">
                <a:solidFill>
                  <a:schemeClr val="tx1"/>
                </a:solidFill>
                <a:effectLst/>
                <a:latin typeface="+mn-ea"/>
                <a:ea typeface="+mn-ea"/>
              </a:rPr>
              <a:t>21</a:t>
            </a:r>
            <a:r>
              <a:rPr lang="ja-JP" altLang="en-US" sz="1600" dirty="0" smtClean="0">
                <a:solidFill>
                  <a:schemeClr val="tx1"/>
                </a:solidFill>
                <a:effectLst/>
                <a:latin typeface="+mn-ea"/>
                <a:ea typeface="+mn-ea"/>
              </a:rPr>
              <a:t>号により</a:t>
            </a:r>
            <a:r>
              <a:rPr lang="en-US" altLang="ja-JP" sz="1600" dirty="0">
                <a:solidFill>
                  <a:schemeClr val="tx1"/>
                </a:solidFill>
                <a:effectLst/>
                <a:latin typeface="+mn-ea"/>
                <a:ea typeface="+mn-ea"/>
              </a:rPr>
              <a:t>5</a:t>
            </a:r>
            <a:r>
              <a:rPr lang="en-US" altLang="ja-JP" sz="1600" dirty="0" smtClean="0">
                <a:solidFill>
                  <a:schemeClr val="tx1"/>
                </a:solidFill>
                <a:effectLst/>
                <a:latin typeface="+mn-ea"/>
                <a:ea typeface="+mn-ea"/>
              </a:rPr>
              <a:t>00</a:t>
            </a:r>
            <a:r>
              <a:rPr lang="ja-JP" altLang="en-US" sz="1600" dirty="0" smtClean="0">
                <a:solidFill>
                  <a:schemeClr val="tx1"/>
                </a:solidFill>
                <a:effectLst/>
                <a:latin typeface="+mn-ea"/>
                <a:ea typeface="+mn-ea"/>
              </a:rPr>
              <a:t>本の倒木が発生。</a:t>
            </a:r>
            <a:r>
              <a:rPr lang="en-US" altLang="ja-JP" sz="1600" dirty="0" smtClean="0">
                <a:solidFill>
                  <a:schemeClr val="tx1"/>
                </a:solidFill>
                <a:effectLst/>
                <a:latin typeface="+mn-ea"/>
                <a:ea typeface="+mn-ea"/>
              </a:rPr>
              <a:t/>
            </a:r>
            <a:br>
              <a:rPr lang="en-US" altLang="ja-JP" sz="1600" dirty="0" smtClean="0">
                <a:solidFill>
                  <a:schemeClr val="tx1"/>
                </a:solidFill>
                <a:effectLst/>
                <a:latin typeface="+mn-ea"/>
                <a:ea typeface="+mn-ea"/>
              </a:rPr>
            </a:br>
            <a:r>
              <a:rPr lang="ja-JP" altLang="en-US" sz="1600" dirty="0">
                <a:solidFill>
                  <a:schemeClr val="tx1"/>
                </a:solidFill>
                <a:effectLst/>
                <a:latin typeface="+mn-ea"/>
                <a:ea typeface="+mn-ea"/>
              </a:rPr>
              <a:t>　</a:t>
            </a:r>
            <a:r>
              <a:rPr lang="ja-JP" altLang="en-US" sz="1600" dirty="0" smtClean="0">
                <a:solidFill>
                  <a:schemeClr val="tx1"/>
                </a:solidFill>
                <a:effectLst/>
                <a:latin typeface="+mn-ea"/>
                <a:ea typeface="+mn-ea"/>
              </a:rPr>
              <a:t>　　　　　台風罹災～</a:t>
            </a:r>
            <a:r>
              <a:rPr lang="en-US" altLang="ja-JP" sz="1600" dirty="0" smtClean="0">
                <a:solidFill>
                  <a:schemeClr val="tx1"/>
                </a:solidFill>
                <a:effectLst/>
                <a:latin typeface="+mn-ea"/>
                <a:ea typeface="+mn-ea"/>
              </a:rPr>
              <a:t>11</a:t>
            </a:r>
            <a:r>
              <a:rPr lang="ja-JP" altLang="en-US" sz="1600" dirty="0" smtClean="0">
                <a:solidFill>
                  <a:schemeClr val="tx1"/>
                </a:solidFill>
                <a:effectLst/>
                <a:latin typeface="+mn-ea"/>
                <a:ea typeface="+mn-ea"/>
              </a:rPr>
              <a:t>月１日まで滝道通行止を実施。</a:t>
            </a:r>
            <a:r>
              <a:rPr lang="en-US" altLang="ja-JP" sz="800" dirty="0">
                <a:latin typeface="+mn-ea"/>
                <a:ea typeface="+mn-ea"/>
              </a:rPr>
              <a:t/>
            </a:r>
            <a:br>
              <a:rPr lang="en-US" altLang="ja-JP" sz="800" dirty="0">
                <a:latin typeface="+mn-ea"/>
                <a:ea typeface="+mn-ea"/>
              </a:rPr>
            </a:br>
            <a:r>
              <a:rPr lang="en-US" altLang="ja-JP" sz="1600" dirty="0" smtClean="0">
                <a:solidFill>
                  <a:schemeClr val="tx1"/>
                </a:solidFill>
                <a:effectLst/>
                <a:latin typeface="+mn-ea"/>
                <a:ea typeface="+mn-ea"/>
              </a:rPr>
              <a:t/>
            </a:r>
            <a:br>
              <a:rPr lang="en-US" altLang="ja-JP" sz="1600" dirty="0" smtClean="0">
                <a:solidFill>
                  <a:schemeClr val="tx1"/>
                </a:solidFill>
                <a:effectLst/>
                <a:latin typeface="+mn-ea"/>
                <a:ea typeface="+mn-ea"/>
              </a:rPr>
            </a:br>
            <a:r>
              <a:rPr lang="en-US" altLang="ja-JP" sz="1600" dirty="0">
                <a:solidFill>
                  <a:schemeClr val="tx1"/>
                </a:solidFill>
                <a:effectLst/>
                <a:latin typeface="+mn-ea"/>
                <a:ea typeface="+mn-ea"/>
              </a:rPr>
              <a:t> </a:t>
            </a:r>
            <a:r>
              <a:rPr lang="en-US" altLang="ja-JP" sz="1600" dirty="0" smtClean="0">
                <a:solidFill>
                  <a:schemeClr val="tx1"/>
                </a:solidFill>
                <a:effectLst/>
                <a:latin typeface="+mn-ea"/>
                <a:ea typeface="+mn-ea"/>
              </a:rPr>
              <a:t> </a:t>
            </a:r>
            <a:r>
              <a:rPr lang="ja-JP" altLang="en-US" sz="1600" dirty="0" smtClean="0">
                <a:solidFill>
                  <a:schemeClr val="tx1"/>
                </a:solidFill>
                <a:effectLst/>
                <a:latin typeface="+mn-ea"/>
                <a:ea typeface="+mn-ea"/>
              </a:rPr>
              <a:t>◆</a:t>
            </a:r>
            <a:r>
              <a:rPr lang="ja-JP" altLang="en-US" sz="1600" b="1" dirty="0" smtClean="0">
                <a:solidFill>
                  <a:schemeClr val="tx1"/>
                </a:solidFill>
                <a:effectLst/>
                <a:latin typeface="+mn-ea"/>
                <a:ea typeface="+mn-ea"/>
              </a:rPr>
              <a:t>落石</a:t>
            </a:r>
            <a:r>
              <a:rPr lang="ja-JP" altLang="en-US" sz="1600" b="1" dirty="0">
                <a:solidFill>
                  <a:schemeClr val="tx1"/>
                </a:solidFill>
                <a:effectLst/>
                <a:latin typeface="+mn-ea"/>
                <a:ea typeface="+mn-ea"/>
              </a:rPr>
              <a:t>対策</a:t>
            </a:r>
            <a:r>
              <a:rPr lang="en-US" altLang="ja-JP" sz="1600" dirty="0">
                <a:solidFill>
                  <a:schemeClr val="tx1"/>
                </a:solidFill>
                <a:effectLst/>
                <a:latin typeface="+mn-ea"/>
                <a:ea typeface="+mn-ea"/>
              </a:rPr>
              <a:t/>
            </a:r>
            <a:br>
              <a:rPr lang="en-US" altLang="ja-JP" sz="1600" dirty="0">
                <a:solidFill>
                  <a:schemeClr val="tx1"/>
                </a:solidFill>
                <a:effectLst/>
                <a:latin typeface="+mn-ea"/>
                <a:ea typeface="+mn-ea"/>
              </a:rPr>
            </a:br>
            <a:r>
              <a:rPr lang="ja-JP" altLang="en-US" sz="1600" dirty="0">
                <a:solidFill>
                  <a:schemeClr val="tx1"/>
                </a:solidFill>
                <a:effectLst/>
                <a:latin typeface="+mn-ea"/>
                <a:ea typeface="+mn-ea"/>
              </a:rPr>
              <a:t>　　　</a:t>
            </a:r>
            <a:r>
              <a:rPr lang="ja-JP" altLang="en-US" sz="1600" dirty="0" smtClean="0">
                <a:solidFill>
                  <a:schemeClr val="tx1"/>
                </a:solidFill>
                <a:effectLst/>
                <a:latin typeface="+mn-ea"/>
                <a:ea typeface="+mn-ea"/>
              </a:rPr>
              <a:t>○台風等風水害の際に落石が多発。</a:t>
            </a:r>
            <a:r>
              <a:rPr lang="en-US" altLang="ja-JP" sz="1600" dirty="0" smtClean="0">
                <a:solidFill>
                  <a:schemeClr val="tx1"/>
                </a:solidFill>
                <a:effectLst/>
                <a:latin typeface="+mn-ea"/>
                <a:ea typeface="+mn-ea"/>
              </a:rPr>
              <a:t/>
            </a:r>
            <a:br>
              <a:rPr lang="en-US" altLang="ja-JP" sz="1600" dirty="0" smtClean="0">
                <a:solidFill>
                  <a:schemeClr val="tx1"/>
                </a:solidFill>
                <a:effectLst/>
                <a:latin typeface="+mn-ea"/>
                <a:ea typeface="+mn-ea"/>
              </a:rPr>
            </a:br>
            <a:r>
              <a:rPr lang="ja-JP" altLang="en-US" sz="1600" dirty="0">
                <a:solidFill>
                  <a:schemeClr val="tx1"/>
                </a:solidFill>
                <a:effectLst/>
                <a:latin typeface="+mn-ea"/>
                <a:ea typeface="+mn-ea"/>
              </a:rPr>
              <a:t>　</a:t>
            </a:r>
            <a:r>
              <a:rPr lang="ja-JP" altLang="en-US" sz="1600" dirty="0" smtClean="0">
                <a:solidFill>
                  <a:schemeClr val="tx1"/>
                </a:solidFill>
                <a:effectLst/>
                <a:latin typeface="+mn-ea"/>
                <a:ea typeface="+mn-ea"/>
              </a:rPr>
              <a:t>　　　</a:t>
            </a:r>
            <a:r>
              <a:rPr lang="ja-JP" altLang="en-US" sz="1600" dirty="0">
                <a:solidFill>
                  <a:schemeClr val="tx1"/>
                </a:solidFill>
                <a:effectLst/>
                <a:latin typeface="+mn-ea"/>
                <a:ea typeface="+mn-ea"/>
              </a:rPr>
              <a:t> </a:t>
            </a:r>
            <a:r>
              <a:rPr lang="ja-JP" altLang="en-US" sz="1600" dirty="0" smtClean="0">
                <a:solidFill>
                  <a:schemeClr val="tx1"/>
                </a:solidFill>
                <a:effectLst/>
                <a:latin typeface="+mn-ea"/>
                <a:ea typeface="+mn-ea"/>
              </a:rPr>
              <a:t>⇒</a:t>
            </a:r>
            <a:r>
              <a:rPr lang="ja-JP" altLang="en-US" sz="1600" dirty="0">
                <a:solidFill>
                  <a:schemeClr val="tx1"/>
                </a:solidFill>
                <a:effectLst/>
                <a:latin typeface="+mn-ea"/>
                <a:ea typeface="+mn-ea"/>
              </a:rPr>
              <a:t>落石防護網にたまった土砂等の</a:t>
            </a:r>
            <a:r>
              <a:rPr lang="ja-JP" altLang="en-US" sz="1600" dirty="0" smtClean="0">
                <a:solidFill>
                  <a:schemeClr val="tx1"/>
                </a:solidFill>
                <a:effectLst/>
                <a:latin typeface="+mn-ea"/>
                <a:ea typeface="+mn-ea"/>
              </a:rPr>
              <a:t>除去。</a:t>
            </a:r>
            <a:r>
              <a:rPr lang="en-US" altLang="ja-JP" sz="1600" dirty="0" smtClean="0">
                <a:solidFill>
                  <a:schemeClr val="tx1"/>
                </a:solidFill>
                <a:effectLst/>
                <a:latin typeface="+mn-ea"/>
                <a:ea typeface="+mn-ea"/>
              </a:rPr>
              <a:t/>
            </a:r>
            <a:br>
              <a:rPr lang="en-US" altLang="ja-JP" sz="1600" dirty="0" smtClean="0">
                <a:solidFill>
                  <a:schemeClr val="tx1"/>
                </a:solidFill>
                <a:effectLst/>
                <a:latin typeface="+mn-ea"/>
                <a:ea typeface="+mn-ea"/>
              </a:rPr>
            </a:br>
            <a:r>
              <a:rPr lang="ja-JP" altLang="en-US" sz="1600" dirty="0">
                <a:solidFill>
                  <a:schemeClr val="tx1"/>
                </a:solidFill>
                <a:effectLst/>
                <a:latin typeface="+mn-ea"/>
                <a:ea typeface="+mn-ea"/>
              </a:rPr>
              <a:t>　</a:t>
            </a:r>
            <a:r>
              <a:rPr lang="ja-JP" altLang="en-US" sz="1600" dirty="0" smtClean="0">
                <a:solidFill>
                  <a:schemeClr val="tx1"/>
                </a:solidFill>
                <a:effectLst/>
                <a:latin typeface="+mn-ea"/>
                <a:ea typeface="+mn-ea"/>
              </a:rPr>
              <a:t>　　　 ⇒日常点検において小修繕を順次実施。</a:t>
            </a:r>
            <a:r>
              <a:rPr lang="en-US" altLang="ja-JP" sz="1600" dirty="0" smtClean="0">
                <a:solidFill>
                  <a:schemeClr val="tx1"/>
                </a:solidFill>
                <a:effectLst/>
                <a:latin typeface="+mn-ea"/>
                <a:ea typeface="+mn-ea"/>
              </a:rPr>
              <a:t/>
            </a:r>
            <a:br>
              <a:rPr lang="en-US" altLang="ja-JP" sz="1600" dirty="0" smtClean="0">
                <a:solidFill>
                  <a:schemeClr val="tx1"/>
                </a:solidFill>
                <a:effectLst/>
                <a:latin typeface="+mn-ea"/>
                <a:ea typeface="+mn-ea"/>
              </a:rPr>
            </a:br>
            <a:r>
              <a:rPr lang="ja-JP" altLang="en-US" sz="1600" dirty="0">
                <a:solidFill>
                  <a:schemeClr val="tx1"/>
                </a:solidFill>
                <a:effectLst/>
                <a:latin typeface="+mn-ea"/>
                <a:ea typeface="+mn-ea"/>
              </a:rPr>
              <a:t>　</a:t>
            </a:r>
            <a:r>
              <a:rPr lang="ja-JP" altLang="en-US" sz="1600" dirty="0" smtClean="0">
                <a:solidFill>
                  <a:schemeClr val="tx1"/>
                </a:solidFill>
                <a:effectLst/>
                <a:latin typeface="+mn-ea"/>
                <a:ea typeface="+mn-ea"/>
              </a:rPr>
              <a:t>　　　 ⇒落石等発見時には直ちに通行止により安全確保。</a:t>
            </a:r>
            <a:endParaRPr lang="ja-JP" altLang="en-US" sz="1600" dirty="0">
              <a:solidFill>
                <a:schemeClr val="tx1"/>
              </a:solidFill>
              <a:effectLst/>
              <a:latin typeface="+mn-ea"/>
              <a:ea typeface="+mn-ea"/>
            </a:endParaRPr>
          </a:p>
        </p:txBody>
      </p:sp>
      <p:pic>
        <p:nvPicPr>
          <p:cNvPr id="20485" name="Picture 2" descr="\\G2002SV0AP410\file$\00本部\05都市みどり課\15_写真\270722箕面唐人戻岩\P722001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66340" y="2803710"/>
            <a:ext cx="2416532" cy="1607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タイトル 1"/>
          <p:cNvSpPr txBox="1">
            <a:spLocks/>
          </p:cNvSpPr>
          <p:nvPr/>
        </p:nvSpPr>
        <p:spPr>
          <a:xfrm>
            <a:off x="-24005" y="326"/>
            <a:ext cx="9168005" cy="764378"/>
          </a:xfrm>
          <a:prstGeom prst="rect">
            <a:avLst/>
          </a:prstGeom>
          <a:solidFill>
            <a:schemeClr val="accent2">
              <a:lumMod val="75000"/>
            </a:schemeClr>
          </a:solidFill>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kumimoji="1"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indent="0" algn="l">
              <a:buNone/>
            </a:pPr>
            <a:r>
              <a:rPr lang="ja-JP" altLang="en-US" sz="4000" b="0" dirty="0">
                <a:solidFill>
                  <a:schemeClr val="tx2"/>
                </a:solidFill>
                <a:effectLst/>
              </a:rPr>
              <a:t>箕面公園</a:t>
            </a:r>
          </a:p>
        </p:txBody>
      </p:sp>
      <p:sp>
        <p:nvSpPr>
          <p:cNvPr id="13" name="コンテンツ プレースホルダー 2"/>
          <p:cNvSpPr txBox="1">
            <a:spLocks/>
          </p:cNvSpPr>
          <p:nvPr/>
        </p:nvSpPr>
        <p:spPr bwMode="auto">
          <a:xfrm>
            <a:off x="26988" y="4082325"/>
            <a:ext cx="4761036"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Tx/>
              <a:buNone/>
            </a:pPr>
            <a:r>
              <a:rPr lang="ja-JP" altLang="en-US" sz="2000" b="1" kern="0" dirty="0" smtClean="0"/>
              <a:t>■　公園満足度調査結果</a:t>
            </a:r>
            <a:r>
              <a:rPr lang="ja-JP" altLang="en-US" sz="1600" b="1" kern="0" dirty="0" smtClean="0"/>
              <a:t>（令和元年度実施）</a:t>
            </a:r>
            <a:endParaRPr lang="ja-JP" altLang="en-US" sz="2000" b="1" kern="0" dirty="0" smtClean="0"/>
          </a:p>
        </p:txBody>
      </p:sp>
      <p:sp>
        <p:nvSpPr>
          <p:cNvPr id="20" name="正方形/長方形 19"/>
          <p:cNvSpPr/>
          <p:nvPr/>
        </p:nvSpPr>
        <p:spPr>
          <a:xfrm>
            <a:off x="281759" y="4496432"/>
            <a:ext cx="2735096" cy="269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kumimoji="1" lang="ja-JP" altLang="en-US" sz="1600" b="0" dirty="0" smtClean="0">
                <a:solidFill>
                  <a:schemeClr val="tx1"/>
                </a:solidFill>
                <a:latin typeface="+mj-ea"/>
                <a:ea typeface="+mj-ea"/>
                <a:cs typeface="Meiryo UI" panose="020B0604030504040204" pitchFamily="50" charset="-128"/>
              </a:rPr>
              <a:t>○公園の利用目的</a:t>
            </a:r>
            <a:endParaRPr kumimoji="1" lang="ja-JP" altLang="en-US" sz="1400" b="0" dirty="0">
              <a:solidFill>
                <a:schemeClr val="tx1"/>
              </a:solidFill>
              <a:latin typeface="+mj-ea"/>
              <a:ea typeface="+mj-ea"/>
              <a:cs typeface="Meiryo UI" panose="020B0604030504040204" pitchFamily="50" charset="-128"/>
            </a:endParaRPr>
          </a:p>
        </p:txBody>
      </p:sp>
      <p:sp>
        <p:nvSpPr>
          <p:cNvPr id="23" name="正方形/長方形 22"/>
          <p:cNvSpPr/>
          <p:nvPr/>
        </p:nvSpPr>
        <p:spPr>
          <a:xfrm>
            <a:off x="4118509" y="4496432"/>
            <a:ext cx="2735096" cy="269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kumimoji="1" lang="ja-JP" altLang="en-US" sz="1600" b="0" dirty="0" smtClean="0">
                <a:solidFill>
                  <a:schemeClr val="tx1"/>
                </a:solidFill>
                <a:latin typeface="+mj-ea"/>
                <a:ea typeface="+mj-ea"/>
                <a:cs typeface="Meiryo UI" panose="020B0604030504040204" pitchFamily="50" charset="-128"/>
              </a:rPr>
              <a:t>○新たに欲しい施設</a:t>
            </a:r>
            <a:endParaRPr kumimoji="1" lang="ja-JP" altLang="en-US" sz="1400" b="0" dirty="0">
              <a:solidFill>
                <a:schemeClr val="tx1"/>
              </a:solidFill>
              <a:latin typeface="+mj-ea"/>
              <a:ea typeface="+mj-ea"/>
              <a:cs typeface="Meiryo UI" panose="020B0604030504040204" pitchFamily="50" charset="-128"/>
            </a:endParaRPr>
          </a:p>
        </p:txBody>
      </p:sp>
      <p:pic>
        <p:nvPicPr>
          <p:cNvPr id="2" name="図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24954" y="897015"/>
            <a:ext cx="2457918" cy="1843438"/>
          </a:xfrm>
          <a:prstGeom prst="rect">
            <a:avLst/>
          </a:prstGeom>
        </p:spPr>
      </p:pic>
      <p:graphicFrame>
        <p:nvGraphicFramePr>
          <p:cNvPr id="14" name="グラフ 13"/>
          <p:cNvGraphicFramePr>
            <a:graphicFrameLocks/>
          </p:cNvGraphicFramePr>
          <p:nvPr>
            <p:extLst>
              <p:ext uri="{D42A27DB-BD31-4B8C-83A1-F6EECF244321}">
                <p14:modId xmlns:p14="http://schemas.microsoft.com/office/powerpoint/2010/main" val="1333523087"/>
              </p:ext>
            </p:extLst>
          </p:nvPr>
        </p:nvGraphicFramePr>
        <p:xfrm>
          <a:off x="4135797" y="4712953"/>
          <a:ext cx="4847075" cy="214504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グラフ 14"/>
          <p:cNvGraphicFramePr>
            <a:graphicFrameLocks/>
          </p:cNvGraphicFramePr>
          <p:nvPr>
            <p:extLst>
              <p:ext uri="{D42A27DB-BD31-4B8C-83A1-F6EECF244321}">
                <p14:modId xmlns:p14="http://schemas.microsoft.com/office/powerpoint/2010/main" val="3688725020"/>
              </p:ext>
            </p:extLst>
          </p:nvPr>
        </p:nvGraphicFramePr>
        <p:xfrm>
          <a:off x="26988" y="4826852"/>
          <a:ext cx="4087329" cy="202099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0774351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p:cNvPicPr>
            <a:picLocks noChangeAspect="1"/>
          </p:cNvPicPr>
          <p:nvPr/>
        </p:nvPicPr>
        <p:blipFill rotWithShape="1">
          <a:blip r:embed="rId3" cstate="email">
            <a:grayscl/>
            <a:extLst>
              <a:ext uri="{28A0092B-C50C-407E-A947-70E740481C1C}">
                <a14:useLocalDpi xmlns:a14="http://schemas.microsoft.com/office/drawing/2010/main"/>
              </a:ext>
            </a:extLst>
          </a:blip>
          <a:srcRect/>
          <a:stretch/>
        </p:blipFill>
        <p:spPr>
          <a:xfrm>
            <a:off x="899592" y="809211"/>
            <a:ext cx="6984775" cy="6057044"/>
          </a:xfrm>
          <a:prstGeom prst="rect">
            <a:avLst/>
          </a:prstGeom>
        </p:spPr>
      </p:pic>
      <p:sp>
        <p:nvSpPr>
          <p:cNvPr id="27650" name="Rectangle 2"/>
          <p:cNvSpPr>
            <a:spLocks noGrp="1" noChangeArrowheads="1"/>
          </p:cNvSpPr>
          <p:nvPr>
            <p:ph type="title" idx="4294967295"/>
          </p:nvPr>
        </p:nvSpPr>
        <p:spPr>
          <a:xfrm>
            <a:off x="-1" y="103188"/>
            <a:ext cx="9144001" cy="1314450"/>
          </a:xfrm>
          <a:noFill/>
        </p:spPr>
        <p:txBody>
          <a:bodyPr anchor="t"/>
          <a:lstStyle/>
          <a:p>
            <a:pPr eaLnBrk="1" hangingPunct="1"/>
            <a:r>
              <a:rPr lang="ja-JP" altLang="en-US" dirty="0" smtClean="0">
                <a:effectLst/>
              </a:rPr>
              <a:t>枚方土木事務所管内の府営公園</a:t>
            </a:r>
          </a:p>
        </p:txBody>
      </p:sp>
      <p:sp>
        <p:nvSpPr>
          <p:cNvPr id="2" name="テキスト ボックス 1"/>
          <p:cNvSpPr txBox="1"/>
          <p:nvPr/>
        </p:nvSpPr>
        <p:spPr>
          <a:xfrm>
            <a:off x="6811205" y="1407308"/>
            <a:ext cx="954107" cy="276999"/>
          </a:xfrm>
          <a:prstGeom prst="rect">
            <a:avLst/>
          </a:prstGeom>
          <a:solidFill>
            <a:schemeClr val="bg1"/>
          </a:solidFill>
          <a:ln>
            <a:solidFill>
              <a:schemeClr val="tx1"/>
            </a:solidFill>
          </a:ln>
        </p:spPr>
        <p:txBody>
          <a:bodyPr wrap="none" rtlCol="0">
            <a:spAutoFit/>
          </a:bodyPr>
          <a:lstStyle/>
          <a:p>
            <a:r>
              <a:rPr kumimoji="1" lang="ja-JP" altLang="en-US" sz="1200" dirty="0" smtClean="0">
                <a:solidFill>
                  <a:srgbClr val="00B050"/>
                </a:solidFill>
              </a:rPr>
              <a:t>山田池公園</a:t>
            </a:r>
            <a:endParaRPr kumimoji="1" lang="ja-JP" altLang="en-US" sz="1200" dirty="0">
              <a:solidFill>
                <a:srgbClr val="00B050"/>
              </a:solidFill>
            </a:endParaRPr>
          </a:p>
        </p:txBody>
      </p:sp>
      <p:sp>
        <p:nvSpPr>
          <p:cNvPr id="6" name="テキスト ボックス 5"/>
          <p:cNvSpPr txBox="1"/>
          <p:nvPr/>
        </p:nvSpPr>
        <p:spPr>
          <a:xfrm>
            <a:off x="6844974" y="1807868"/>
            <a:ext cx="954107" cy="276999"/>
          </a:xfrm>
          <a:prstGeom prst="rect">
            <a:avLst/>
          </a:prstGeom>
          <a:solidFill>
            <a:schemeClr val="bg1"/>
          </a:solidFill>
          <a:ln>
            <a:solidFill>
              <a:schemeClr val="tx1"/>
            </a:solidFill>
          </a:ln>
        </p:spPr>
        <p:txBody>
          <a:bodyPr wrap="none" rtlCol="0">
            <a:spAutoFit/>
          </a:bodyPr>
          <a:lstStyle/>
          <a:p>
            <a:r>
              <a:rPr kumimoji="1" lang="ja-JP" altLang="en-US" sz="1200" dirty="0" smtClean="0">
                <a:solidFill>
                  <a:srgbClr val="00B050"/>
                </a:solidFill>
              </a:rPr>
              <a:t>寝屋川公園</a:t>
            </a:r>
            <a:endParaRPr kumimoji="1" lang="ja-JP" altLang="en-US" sz="1200" dirty="0">
              <a:solidFill>
                <a:srgbClr val="00B050"/>
              </a:solidFill>
            </a:endParaRPr>
          </a:p>
        </p:txBody>
      </p:sp>
      <p:sp>
        <p:nvSpPr>
          <p:cNvPr id="3" name="楕円 2"/>
          <p:cNvSpPr/>
          <p:nvPr/>
        </p:nvSpPr>
        <p:spPr>
          <a:xfrm>
            <a:off x="6419199" y="2485429"/>
            <a:ext cx="164730" cy="1647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p:cNvSpPr/>
          <p:nvPr/>
        </p:nvSpPr>
        <p:spPr>
          <a:xfrm>
            <a:off x="5978746" y="3107060"/>
            <a:ext cx="164730" cy="16473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コネクタ 4"/>
          <p:cNvCxnSpPr>
            <a:stCxn id="3" idx="0"/>
            <a:endCxn id="2" idx="1"/>
          </p:cNvCxnSpPr>
          <p:nvPr/>
        </p:nvCxnSpPr>
        <p:spPr>
          <a:xfrm flipV="1">
            <a:off x="6501564" y="1545808"/>
            <a:ext cx="309641" cy="9396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a:stCxn id="10" idx="7"/>
          </p:cNvCxnSpPr>
          <p:nvPr/>
        </p:nvCxnSpPr>
        <p:spPr>
          <a:xfrm flipV="1">
            <a:off x="6357812" y="2058420"/>
            <a:ext cx="446436" cy="8440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楕円 9"/>
          <p:cNvSpPr/>
          <p:nvPr/>
        </p:nvSpPr>
        <p:spPr>
          <a:xfrm>
            <a:off x="6217206" y="2878336"/>
            <a:ext cx="164730" cy="1647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6804248" y="2666847"/>
            <a:ext cx="1422184" cy="461665"/>
          </a:xfrm>
          <a:prstGeom prst="rect">
            <a:avLst/>
          </a:prstGeom>
          <a:solidFill>
            <a:schemeClr val="bg1"/>
          </a:solidFill>
          <a:ln>
            <a:solidFill>
              <a:schemeClr val="tx1"/>
            </a:solidFill>
          </a:ln>
        </p:spPr>
        <p:txBody>
          <a:bodyPr wrap="none" rtlCol="0">
            <a:spAutoFit/>
          </a:bodyPr>
          <a:lstStyle/>
          <a:p>
            <a:r>
              <a:rPr kumimoji="1" lang="ja-JP" altLang="en-US" sz="2400" b="1" dirty="0" smtClean="0">
                <a:solidFill>
                  <a:srgbClr val="00B050"/>
                </a:solidFill>
              </a:rPr>
              <a:t>深北緑地</a:t>
            </a:r>
            <a:endParaRPr kumimoji="1" lang="ja-JP" altLang="en-US" sz="2400" b="1" dirty="0">
              <a:solidFill>
                <a:srgbClr val="00B050"/>
              </a:solidFill>
            </a:endParaRPr>
          </a:p>
        </p:txBody>
      </p:sp>
      <p:cxnSp>
        <p:nvCxnSpPr>
          <p:cNvPr id="16" name="直線コネクタ 15"/>
          <p:cNvCxnSpPr>
            <a:stCxn id="8" idx="6"/>
          </p:cNvCxnSpPr>
          <p:nvPr/>
        </p:nvCxnSpPr>
        <p:spPr>
          <a:xfrm flipV="1">
            <a:off x="6143476" y="2909983"/>
            <a:ext cx="660772" cy="27944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15770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テキスト ボックス 3"/>
          <p:cNvSpPr txBox="1">
            <a:spLocks noChangeArrowheads="1"/>
          </p:cNvSpPr>
          <p:nvPr/>
        </p:nvSpPr>
        <p:spPr bwMode="auto">
          <a:xfrm>
            <a:off x="-1" y="623810"/>
            <a:ext cx="5033868" cy="3154710"/>
          </a:xfrm>
          <a:prstGeom prst="rect">
            <a:avLst/>
          </a:prstGeom>
          <a:noFill/>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45720" indent="0">
              <a:buNone/>
            </a:pPr>
            <a:r>
              <a:rPr lang="ja-JP" altLang="en-US" b="1" dirty="0">
                <a:latin typeface="+mn-ea"/>
                <a:ea typeface="+mn-ea"/>
              </a:rPr>
              <a:t>■概要</a:t>
            </a:r>
            <a:endParaRPr lang="en-US" altLang="ja-JP" b="1" dirty="0">
              <a:latin typeface="+mn-ea"/>
              <a:ea typeface="+mn-ea"/>
            </a:endParaRPr>
          </a:p>
          <a:p>
            <a:pPr eaLnBrk="1" hangingPunct="1"/>
            <a:r>
              <a:rPr lang="ja-JP" altLang="en-US" sz="1400" dirty="0" smtClean="0">
                <a:latin typeface="+mn-ea"/>
                <a:ea typeface="+mn-ea"/>
                <a:cs typeface="Meiryo UI" pitchFamily="50" charset="-128"/>
              </a:rPr>
              <a:t>寝屋川市</a:t>
            </a:r>
            <a:r>
              <a:rPr lang="ja-JP" altLang="en-US" sz="1400" dirty="0">
                <a:latin typeface="+mn-ea"/>
                <a:ea typeface="+mn-ea"/>
                <a:cs typeface="Meiryo UI" pitchFamily="50" charset="-128"/>
              </a:rPr>
              <a:t>、大東市の両市にまたがり、寝屋川</a:t>
            </a:r>
            <a:r>
              <a:rPr lang="ja-JP" altLang="en-US" sz="1400" dirty="0" smtClean="0">
                <a:latin typeface="+mn-ea"/>
                <a:ea typeface="+mn-ea"/>
                <a:cs typeface="Meiryo UI" pitchFamily="50" charset="-128"/>
              </a:rPr>
              <a:t>、江</a:t>
            </a:r>
            <a:r>
              <a:rPr lang="ja-JP" altLang="en-US" sz="1400" dirty="0">
                <a:latin typeface="+mn-ea"/>
                <a:ea typeface="+mn-ea"/>
                <a:cs typeface="Meiryo UI" pitchFamily="50" charset="-128"/>
              </a:rPr>
              <a:t>蝉川、権現川に接し、寝屋川水系の</a:t>
            </a:r>
            <a:r>
              <a:rPr lang="ja-JP" altLang="en-US" sz="1400" dirty="0" smtClean="0">
                <a:latin typeface="+mn-ea"/>
                <a:ea typeface="+mn-ea"/>
                <a:cs typeface="Meiryo UI" pitchFamily="50" charset="-128"/>
              </a:rPr>
              <a:t>洪水被害</a:t>
            </a:r>
            <a:r>
              <a:rPr lang="ja-JP" altLang="en-US" sz="1400" dirty="0">
                <a:latin typeface="+mn-ea"/>
                <a:ea typeface="+mn-ea"/>
                <a:cs typeface="Meiryo UI" pitchFamily="50" charset="-128"/>
              </a:rPr>
              <a:t>を防ぐため、洪水調整機能を備えた</a:t>
            </a:r>
            <a:r>
              <a:rPr lang="ja-JP" altLang="en-US" sz="1400" dirty="0" smtClean="0">
                <a:latin typeface="+mn-ea"/>
                <a:ea typeface="+mn-ea"/>
                <a:cs typeface="Meiryo UI" pitchFamily="50" charset="-128"/>
              </a:rPr>
              <a:t>多目的遊</a:t>
            </a:r>
            <a:r>
              <a:rPr lang="ja-JP" altLang="en-US" sz="1400" dirty="0">
                <a:latin typeface="+mn-ea"/>
                <a:ea typeface="+mn-ea"/>
                <a:cs typeface="Meiryo UI" pitchFamily="50" charset="-128"/>
              </a:rPr>
              <a:t>水地公園として整備された。湛水頻度</a:t>
            </a:r>
            <a:r>
              <a:rPr lang="ja-JP" altLang="en-US" sz="1400" dirty="0" smtClean="0">
                <a:latin typeface="+mn-ea"/>
                <a:ea typeface="+mn-ea"/>
                <a:cs typeface="Meiryo UI" pitchFamily="50" charset="-128"/>
              </a:rPr>
              <a:t>により</a:t>
            </a:r>
            <a:r>
              <a:rPr lang="ja-JP" altLang="en-US" sz="1400" dirty="0">
                <a:latin typeface="+mn-ea"/>
                <a:ea typeface="+mn-ea"/>
                <a:cs typeface="Meiryo UI" pitchFamily="50" charset="-128"/>
              </a:rPr>
              <a:t>、次の</a:t>
            </a:r>
            <a:r>
              <a:rPr lang="en-US" altLang="ja-JP" sz="1400" dirty="0">
                <a:latin typeface="+mn-ea"/>
                <a:ea typeface="+mn-ea"/>
                <a:cs typeface="Meiryo UI" pitchFamily="50" charset="-128"/>
              </a:rPr>
              <a:t>3</a:t>
            </a:r>
            <a:r>
              <a:rPr lang="ja-JP" altLang="en-US" sz="1400" dirty="0" err="1">
                <a:latin typeface="+mn-ea"/>
                <a:ea typeface="+mn-ea"/>
                <a:cs typeface="Meiryo UI" pitchFamily="50" charset="-128"/>
              </a:rPr>
              <a:t>つの</a:t>
            </a:r>
            <a:r>
              <a:rPr lang="ja-JP" altLang="en-US" sz="1400" dirty="0">
                <a:latin typeface="+mn-ea"/>
                <a:ea typeface="+mn-ea"/>
                <a:cs typeface="Meiryo UI" pitchFamily="50" charset="-128"/>
              </a:rPr>
              <a:t>ゾーンに分かれる</a:t>
            </a:r>
            <a:r>
              <a:rPr lang="ja-JP" altLang="en-US" sz="1400" dirty="0" smtClean="0">
                <a:latin typeface="+mn-ea"/>
                <a:ea typeface="+mn-ea"/>
                <a:cs typeface="Meiryo UI" pitchFamily="50" charset="-128"/>
              </a:rPr>
              <a:t>。</a:t>
            </a:r>
            <a:endParaRPr lang="en-US" altLang="ja-JP" sz="1400" dirty="0" smtClean="0">
              <a:latin typeface="+mn-ea"/>
              <a:ea typeface="+mn-ea"/>
              <a:cs typeface="Meiryo UI" pitchFamily="50" charset="-128"/>
            </a:endParaRPr>
          </a:p>
          <a:p>
            <a:pPr eaLnBrk="1" hangingPunct="1"/>
            <a:r>
              <a:rPr lang="ja-JP" altLang="en-US" sz="1400" dirty="0" smtClean="0">
                <a:latin typeface="+mn-ea"/>
                <a:ea typeface="+mn-ea"/>
                <a:cs typeface="Meiryo UI" pitchFamily="50" charset="-128"/>
              </a:rPr>
              <a:t>①</a:t>
            </a:r>
            <a:r>
              <a:rPr lang="ja-JP" altLang="en-US" sz="1400" dirty="0">
                <a:latin typeface="+mn-ea"/>
                <a:ea typeface="+mn-ea"/>
                <a:cs typeface="Meiryo UI" pitchFamily="50" charset="-128"/>
              </a:rPr>
              <a:t>水辺のゾーン</a:t>
            </a:r>
            <a:r>
              <a:rPr lang="ja-JP" altLang="en-US" sz="1400" dirty="0" smtClean="0">
                <a:latin typeface="+mn-ea"/>
                <a:ea typeface="+mn-ea"/>
                <a:cs typeface="Meiryo UI" pitchFamily="50" charset="-128"/>
              </a:rPr>
              <a:t>：</a:t>
            </a:r>
            <a:endParaRPr lang="en-US" altLang="ja-JP" sz="1400" dirty="0" smtClean="0">
              <a:latin typeface="+mn-ea"/>
              <a:ea typeface="+mn-ea"/>
              <a:cs typeface="Meiryo UI" pitchFamily="50" charset="-128"/>
            </a:endParaRPr>
          </a:p>
          <a:p>
            <a:pPr eaLnBrk="1" hangingPunct="1"/>
            <a:r>
              <a:rPr lang="ja-JP" altLang="en-US" sz="1400" dirty="0">
                <a:latin typeface="+mn-ea"/>
                <a:ea typeface="+mn-ea"/>
                <a:cs typeface="Meiryo UI" pitchFamily="50" charset="-128"/>
              </a:rPr>
              <a:t>　</a:t>
            </a:r>
            <a:r>
              <a:rPr lang="en-US" altLang="ja-JP" sz="1400" dirty="0" smtClean="0">
                <a:latin typeface="+mn-ea"/>
                <a:ea typeface="+mn-ea"/>
                <a:cs typeface="Meiryo UI" pitchFamily="50" charset="-128"/>
              </a:rPr>
              <a:t>3</a:t>
            </a:r>
            <a:r>
              <a:rPr lang="ja-JP" altLang="en-US" sz="1400" dirty="0">
                <a:latin typeface="+mn-ea"/>
                <a:ea typeface="+mn-ea"/>
                <a:cs typeface="Meiryo UI" pitchFamily="50" charset="-128"/>
              </a:rPr>
              <a:t>～</a:t>
            </a:r>
            <a:r>
              <a:rPr lang="en-US" altLang="ja-JP" sz="1400" dirty="0">
                <a:latin typeface="+mn-ea"/>
                <a:ea typeface="+mn-ea"/>
                <a:cs typeface="Meiryo UI" pitchFamily="50" charset="-128"/>
              </a:rPr>
              <a:t>5</a:t>
            </a:r>
            <a:r>
              <a:rPr lang="ja-JP" altLang="en-US" sz="1400" dirty="0">
                <a:latin typeface="+mn-ea"/>
                <a:ea typeface="+mn-ea"/>
                <a:cs typeface="Meiryo UI" pitchFamily="50" charset="-128"/>
              </a:rPr>
              <a:t>年頻度で湛水、減勢池「深野池」を設置</a:t>
            </a:r>
          </a:p>
          <a:p>
            <a:pPr eaLnBrk="1" hangingPunct="1"/>
            <a:r>
              <a:rPr lang="ja-JP" altLang="en-US" sz="1400" dirty="0" smtClean="0">
                <a:latin typeface="+mn-ea"/>
                <a:ea typeface="+mn-ea"/>
                <a:cs typeface="Meiryo UI" pitchFamily="50" charset="-128"/>
              </a:rPr>
              <a:t>②</a:t>
            </a:r>
            <a:r>
              <a:rPr lang="ja-JP" altLang="en-US" sz="1400" dirty="0">
                <a:latin typeface="+mn-ea"/>
                <a:ea typeface="+mn-ea"/>
                <a:cs typeface="Meiryo UI" pitchFamily="50" charset="-128"/>
              </a:rPr>
              <a:t>ふれあいゾーン：</a:t>
            </a:r>
            <a:r>
              <a:rPr lang="en-US" altLang="ja-JP" sz="1400" dirty="0">
                <a:latin typeface="+mn-ea"/>
                <a:ea typeface="+mn-ea"/>
                <a:cs typeface="Meiryo UI" pitchFamily="50" charset="-128"/>
              </a:rPr>
              <a:t>10</a:t>
            </a:r>
            <a:r>
              <a:rPr lang="ja-JP" altLang="en-US" sz="1400" dirty="0">
                <a:latin typeface="+mn-ea"/>
                <a:ea typeface="+mn-ea"/>
                <a:cs typeface="Meiryo UI" pitchFamily="50" charset="-128"/>
              </a:rPr>
              <a:t>年頻度で湛水</a:t>
            </a:r>
          </a:p>
          <a:p>
            <a:pPr eaLnBrk="1" hangingPunct="1"/>
            <a:r>
              <a:rPr lang="ja-JP" altLang="en-US" sz="1400" dirty="0">
                <a:latin typeface="+mn-ea"/>
                <a:ea typeface="+mn-ea"/>
                <a:cs typeface="Meiryo UI" pitchFamily="50" charset="-128"/>
              </a:rPr>
              <a:t>③スポーツゾーン：</a:t>
            </a:r>
            <a:r>
              <a:rPr lang="en-US" altLang="ja-JP" sz="1400" dirty="0">
                <a:latin typeface="+mn-ea"/>
                <a:ea typeface="+mn-ea"/>
                <a:cs typeface="Meiryo UI" pitchFamily="50" charset="-128"/>
              </a:rPr>
              <a:t>30</a:t>
            </a:r>
            <a:r>
              <a:rPr lang="ja-JP" altLang="en-US" sz="1400" dirty="0">
                <a:latin typeface="+mn-ea"/>
                <a:ea typeface="+mn-ea"/>
                <a:cs typeface="Meiryo UI" pitchFamily="50" charset="-128"/>
              </a:rPr>
              <a:t>年の頻度で湛</a:t>
            </a:r>
            <a:r>
              <a:rPr lang="ja-JP" altLang="en-US" sz="1400" dirty="0" smtClean="0">
                <a:latin typeface="+mn-ea"/>
                <a:ea typeface="+mn-ea"/>
                <a:cs typeface="Meiryo UI" pitchFamily="50" charset="-128"/>
              </a:rPr>
              <a:t>水</a:t>
            </a:r>
            <a:endParaRPr lang="en-US" altLang="ja-JP" sz="1400" dirty="0" smtClean="0">
              <a:latin typeface="+mn-ea"/>
              <a:ea typeface="+mn-ea"/>
              <a:cs typeface="Meiryo UI" pitchFamily="50" charset="-128"/>
            </a:endParaRPr>
          </a:p>
          <a:p>
            <a:pPr eaLnBrk="1" hangingPunct="1"/>
            <a:endParaRPr lang="en-US" altLang="ja-JP" sz="1500" dirty="0" smtClean="0">
              <a:latin typeface="+mn-ea"/>
              <a:ea typeface="+mn-ea"/>
              <a:cs typeface="Meiryo UI" pitchFamily="50" charset="-128"/>
            </a:endParaRPr>
          </a:p>
          <a:p>
            <a:pPr eaLnBrk="1" hangingPunct="1"/>
            <a:r>
              <a:rPr lang="ja-JP" altLang="en-US" b="1" dirty="0" smtClean="0">
                <a:latin typeface="+mn-ea"/>
                <a:ea typeface="+mn-ea"/>
                <a:cs typeface="Meiryo UI" pitchFamily="50" charset="-128"/>
              </a:rPr>
              <a:t>■開設</a:t>
            </a:r>
            <a:r>
              <a:rPr lang="ja-JP" altLang="en-US" b="1" dirty="0">
                <a:latin typeface="+mn-ea"/>
                <a:ea typeface="+mn-ea"/>
                <a:cs typeface="Meiryo UI" pitchFamily="50" charset="-128"/>
              </a:rPr>
              <a:t>面積</a:t>
            </a:r>
            <a:r>
              <a:rPr lang="ja-JP" altLang="en-US" dirty="0">
                <a:latin typeface="+mn-ea"/>
                <a:ea typeface="+mn-ea"/>
                <a:cs typeface="Meiryo UI" pitchFamily="50" charset="-128"/>
              </a:rPr>
              <a:t>：</a:t>
            </a:r>
            <a:r>
              <a:rPr lang="en-US" altLang="ja-JP" dirty="0">
                <a:latin typeface="+mn-ea"/>
                <a:ea typeface="+mn-ea"/>
                <a:cs typeface="Meiryo UI" pitchFamily="50" charset="-128"/>
              </a:rPr>
              <a:t>41.0</a:t>
            </a:r>
            <a:r>
              <a:rPr lang="ja-JP" altLang="en-US" dirty="0">
                <a:latin typeface="+mn-ea"/>
                <a:ea typeface="+mn-ea"/>
                <a:cs typeface="Meiryo UI" pitchFamily="50" charset="-128"/>
              </a:rPr>
              <a:t>　</a:t>
            </a:r>
            <a:r>
              <a:rPr lang="ja-JP" altLang="en-US" dirty="0" smtClean="0">
                <a:latin typeface="+mn-ea"/>
                <a:ea typeface="+mn-ea"/>
                <a:cs typeface="Meiryo UI" pitchFamily="50" charset="-128"/>
              </a:rPr>
              <a:t>ｈａ</a:t>
            </a:r>
            <a:endParaRPr lang="en-US" altLang="ja-JP" dirty="0" smtClean="0">
              <a:latin typeface="+mn-ea"/>
              <a:ea typeface="+mn-ea"/>
              <a:cs typeface="Meiryo UI" pitchFamily="50" charset="-128"/>
            </a:endParaRPr>
          </a:p>
          <a:p>
            <a:pPr eaLnBrk="1" hangingPunct="1"/>
            <a:r>
              <a:rPr lang="ja-JP" altLang="en-US" b="1" dirty="0">
                <a:latin typeface="+mn-ea"/>
                <a:ea typeface="+mn-ea"/>
              </a:rPr>
              <a:t>■開設年月</a:t>
            </a:r>
            <a:r>
              <a:rPr lang="ja-JP" altLang="en-US" dirty="0" smtClean="0">
                <a:latin typeface="+mn-ea"/>
                <a:ea typeface="+mn-ea"/>
                <a:cs typeface="Meiryo UI" pitchFamily="50" charset="-128"/>
              </a:rPr>
              <a:t>：</a:t>
            </a:r>
            <a:r>
              <a:rPr lang="ja-JP" altLang="en-US" dirty="0">
                <a:latin typeface="+mn-ea"/>
                <a:ea typeface="+mn-ea"/>
                <a:cs typeface="Meiryo UI" pitchFamily="50" charset="-128"/>
              </a:rPr>
              <a:t>平成３年</a:t>
            </a:r>
            <a:r>
              <a:rPr lang="en-US" altLang="ja-JP" dirty="0">
                <a:latin typeface="+mn-ea"/>
                <a:ea typeface="+mn-ea"/>
                <a:cs typeface="Meiryo UI" pitchFamily="50" charset="-128"/>
              </a:rPr>
              <a:t>11</a:t>
            </a:r>
            <a:r>
              <a:rPr lang="ja-JP" altLang="en-US" dirty="0" smtClean="0">
                <a:latin typeface="+mn-ea"/>
                <a:ea typeface="+mn-ea"/>
                <a:cs typeface="Meiryo UI" pitchFamily="50" charset="-128"/>
              </a:rPr>
              <a:t>月</a:t>
            </a:r>
            <a:endParaRPr lang="en-US" altLang="ja-JP" dirty="0" smtClean="0">
              <a:latin typeface="+mn-ea"/>
              <a:ea typeface="+mn-ea"/>
              <a:cs typeface="Meiryo UI" pitchFamily="50" charset="-128"/>
            </a:endParaRPr>
          </a:p>
          <a:p>
            <a:pPr eaLnBrk="1" hangingPunct="1"/>
            <a:r>
              <a:rPr lang="ja-JP" altLang="en-US" b="1" dirty="0">
                <a:latin typeface="+mn-ea"/>
                <a:ea typeface="+mn-ea"/>
              </a:rPr>
              <a:t>■立地</a:t>
            </a:r>
            <a:r>
              <a:rPr lang="ja-JP" altLang="en-US" b="1" dirty="0" smtClean="0">
                <a:latin typeface="+mn-ea"/>
                <a:ea typeface="+mn-ea"/>
              </a:rPr>
              <a:t>特性</a:t>
            </a:r>
            <a:endParaRPr lang="en-US" altLang="ja-JP" b="1" dirty="0">
              <a:latin typeface="+mn-ea"/>
              <a:ea typeface="+mn-ea"/>
            </a:endParaRPr>
          </a:p>
        </p:txBody>
      </p:sp>
      <p:sp>
        <p:nvSpPr>
          <p:cNvPr id="29" name="タイトル 1"/>
          <p:cNvSpPr txBox="1">
            <a:spLocks/>
          </p:cNvSpPr>
          <p:nvPr/>
        </p:nvSpPr>
        <p:spPr>
          <a:xfrm>
            <a:off x="0" y="11028"/>
            <a:ext cx="9143998" cy="585871"/>
          </a:xfrm>
          <a:prstGeom prst="rect">
            <a:avLst/>
          </a:prstGeom>
          <a:solidFill>
            <a:schemeClr val="accent2">
              <a:lumMod val="75000"/>
            </a:schemeClr>
          </a:solidFill>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4400" dirty="0" smtClean="0"/>
              <a:t>深北緑地</a:t>
            </a:r>
            <a:endParaRPr lang="ja-JP" altLang="en-US" sz="4400" dirty="0"/>
          </a:p>
        </p:txBody>
      </p:sp>
      <p:pic>
        <p:nvPicPr>
          <p:cNvPr id="7" name="Picture 9" descr="new_fukakita_map"/>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927567" y="623810"/>
            <a:ext cx="4216432" cy="6143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図 3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77" y="3884437"/>
            <a:ext cx="4927566" cy="2948783"/>
          </a:xfrm>
          <a:prstGeom prst="rect">
            <a:avLst/>
          </a:prstGeom>
        </p:spPr>
      </p:pic>
      <p:sp>
        <p:nvSpPr>
          <p:cNvPr id="43" name="テキスト ボックス 42"/>
          <p:cNvSpPr txBox="1"/>
          <p:nvPr/>
        </p:nvSpPr>
        <p:spPr>
          <a:xfrm>
            <a:off x="6445687" y="1181380"/>
            <a:ext cx="1668092" cy="307777"/>
          </a:xfrm>
          <a:prstGeom prst="rect">
            <a:avLst/>
          </a:prstGeom>
          <a:noFill/>
          <a:ln w="15875">
            <a:noFill/>
          </a:ln>
        </p:spPr>
        <p:txBody>
          <a:bodyPr wrap="square" rtlCol="0">
            <a:spAutoFit/>
          </a:bodyPr>
          <a:lstStyle/>
          <a:p>
            <a:pPr algn="ctr"/>
            <a:r>
              <a:rPr lang="ja-JP" altLang="en-US" sz="1400" dirty="0" smtClean="0">
                <a:effectLst>
                  <a:glow rad="63500">
                    <a:schemeClr val="bg1"/>
                  </a:glow>
                </a:effectLst>
              </a:rPr>
              <a:t>桜の園</a:t>
            </a:r>
            <a:endParaRPr lang="zh-TW" altLang="en-US" sz="1400" dirty="0">
              <a:effectLst>
                <a:glow rad="63500">
                  <a:schemeClr val="bg1"/>
                </a:glow>
              </a:effectLst>
            </a:endParaRPr>
          </a:p>
        </p:txBody>
      </p:sp>
      <p:sp>
        <p:nvSpPr>
          <p:cNvPr id="44" name="楕円 43"/>
          <p:cNvSpPr/>
          <p:nvPr/>
        </p:nvSpPr>
        <p:spPr>
          <a:xfrm>
            <a:off x="6894948" y="1417149"/>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p:cNvSpPr txBox="1"/>
          <p:nvPr/>
        </p:nvSpPr>
        <p:spPr>
          <a:xfrm>
            <a:off x="5191027" y="1258564"/>
            <a:ext cx="1668092" cy="307777"/>
          </a:xfrm>
          <a:prstGeom prst="rect">
            <a:avLst/>
          </a:prstGeom>
          <a:noFill/>
          <a:ln w="15875">
            <a:noFill/>
          </a:ln>
        </p:spPr>
        <p:txBody>
          <a:bodyPr wrap="square" rtlCol="0">
            <a:spAutoFit/>
          </a:bodyPr>
          <a:lstStyle/>
          <a:p>
            <a:pPr algn="ctr"/>
            <a:r>
              <a:rPr lang="ja-JP" altLang="en-US" sz="1400" dirty="0" smtClean="0">
                <a:effectLst>
                  <a:glow rad="63500">
                    <a:schemeClr val="bg1"/>
                  </a:glow>
                </a:effectLst>
              </a:rPr>
              <a:t>恐竜広場</a:t>
            </a:r>
            <a:endParaRPr lang="zh-TW" altLang="en-US" sz="1400" dirty="0">
              <a:effectLst>
                <a:glow rad="63500">
                  <a:schemeClr val="bg1"/>
                </a:glow>
              </a:effectLst>
            </a:endParaRPr>
          </a:p>
        </p:txBody>
      </p:sp>
      <p:sp>
        <p:nvSpPr>
          <p:cNvPr id="46" name="楕円 45"/>
          <p:cNvSpPr/>
          <p:nvPr/>
        </p:nvSpPr>
        <p:spPr>
          <a:xfrm>
            <a:off x="5545120" y="1431663"/>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p:cNvSpPr txBox="1"/>
          <p:nvPr/>
        </p:nvSpPr>
        <p:spPr>
          <a:xfrm>
            <a:off x="7691790" y="1393499"/>
            <a:ext cx="1668092" cy="307777"/>
          </a:xfrm>
          <a:prstGeom prst="rect">
            <a:avLst/>
          </a:prstGeom>
          <a:noFill/>
          <a:ln w="15875">
            <a:noFill/>
          </a:ln>
        </p:spPr>
        <p:txBody>
          <a:bodyPr wrap="square" rtlCol="0">
            <a:spAutoFit/>
          </a:bodyPr>
          <a:lstStyle/>
          <a:p>
            <a:pPr algn="ctr"/>
            <a:r>
              <a:rPr lang="ja-JP" altLang="en-US" sz="1400" dirty="0" smtClean="0">
                <a:effectLst>
                  <a:glow rad="63500">
                    <a:schemeClr val="bg1"/>
                  </a:glow>
                </a:effectLst>
              </a:rPr>
              <a:t>とりで広場</a:t>
            </a:r>
            <a:endParaRPr lang="zh-TW" altLang="en-US" sz="1400" dirty="0">
              <a:effectLst>
                <a:glow rad="63500">
                  <a:schemeClr val="bg1"/>
                </a:glow>
              </a:effectLst>
            </a:endParaRPr>
          </a:p>
        </p:txBody>
      </p:sp>
      <p:sp>
        <p:nvSpPr>
          <p:cNvPr id="48" name="楕円 47"/>
          <p:cNvSpPr/>
          <p:nvPr/>
        </p:nvSpPr>
        <p:spPr>
          <a:xfrm>
            <a:off x="8141051" y="1629268"/>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p:cNvSpPr txBox="1"/>
          <p:nvPr/>
        </p:nvSpPr>
        <p:spPr>
          <a:xfrm>
            <a:off x="6622151" y="2470965"/>
            <a:ext cx="1668092" cy="307777"/>
          </a:xfrm>
          <a:prstGeom prst="rect">
            <a:avLst/>
          </a:prstGeom>
          <a:noFill/>
          <a:ln w="15875">
            <a:noFill/>
          </a:ln>
        </p:spPr>
        <p:txBody>
          <a:bodyPr wrap="square" rtlCol="0">
            <a:spAutoFit/>
          </a:bodyPr>
          <a:lstStyle/>
          <a:p>
            <a:pPr algn="ctr"/>
            <a:r>
              <a:rPr lang="ja-JP" altLang="en-US" sz="1400" dirty="0" smtClean="0">
                <a:effectLst>
                  <a:glow rad="63500">
                    <a:schemeClr val="bg1"/>
                  </a:glow>
                </a:effectLst>
              </a:rPr>
              <a:t>波の広場</a:t>
            </a:r>
            <a:endParaRPr lang="zh-TW" altLang="en-US" sz="1400" dirty="0">
              <a:effectLst>
                <a:glow rad="63500">
                  <a:schemeClr val="bg1"/>
                </a:glow>
              </a:effectLst>
            </a:endParaRPr>
          </a:p>
        </p:txBody>
      </p:sp>
      <p:sp>
        <p:nvSpPr>
          <p:cNvPr id="50" name="楕円 49"/>
          <p:cNvSpPr/>
          <p:nvPr/>
        </p:nvSpPr>
        <p:spPr>
          <a:xfrm>
            <a:off x="7071412" y="2706734"/>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p:cNvSpPr txBox="1"/>
          <p:nvPr/>
        </p:nvSpPr>
        <p:spPr>
          <a:xfrm>
            <a:off x="7279733" y="3240654"/>
            <a:ext cx="1668092" cy="307777"/>
          </a:xfrm>
          <a:prstGeom prst="rect">
            <a:avLst/>
          </a:prstGeom>
          <a:noFill/>
          <a:ln w="15875">
            <a:noFill/>
          </a:ln>
        </p:spPr>
        <p:txBody>
          <a:bodyPr wrap="square" rtlCol="0">
            <a:spAutoFit/>
          </a:bodyPr>
          <a:lstStyle/>
          <a:p>
            <a:pPr algn="ctr"/>
            <a:r>
              <a:rPr lang="ja-JP" altLang="en-US" sz="1400" dirty="0" smtClean="0">
                <a:effectLst>
                  <a:glow rad="63500">
                    <a:schemeClr val="bg1"/>
                  </a:glow>
                </a:effectLst>
              </a:rPr>
              <a:t>テニスコート</a:t>
            </a:r>
            <a:endParaRPr lang="zh-TW" altLang="en-US" sz="1400" dirty="0">
              <a:effectLst>
                <a:glow rad="63500">
                  <a:schemeClr val="bg1"/>
                </a:glow>
              </a:effectLst>
            </a:endParaRPr>
          </a:p>
        </p:txBody>
      </p:sp>
      <p:sp>
        <p:nvSpPr>
          <p:cNvPr id="52" name="楕円 51"/>
          <p:cNvSpPr/>
          <p:nvPr/>
        </p:nvSpPr>
        <p:spPr>
          <a:xfrm>
            <a:off x="7728994" y="3476423"/>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楕円 53"/>
          <p:cNvSpPr/>
          <p:nvPr/>
        </p:nvSpPr>
        <p:spPr>
          <a:xfrm>
            <a:off x="6973381" y="3399239"/>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p:cNvSpPr txBox="1"/>
          <p:nvPr/>
        </p:nvSpPr>
        <p:spPr>
          <a:xfrm>
            <a:off x="5757692" y="3240654"/>
            <a:ext cx="1668092" cy="307777"/>
          </a:xfrm>
          <a:prstGeom prst="rect">
            <a:avLst/>
          </a:prstGeom>
          <a:noFill/>
          <a:ln w="15875">
            <a:noFill/>
          </a:ln>
        </p:spPr>
        <p:txBody>
          <a:bodyPr wrap="square" rtlCol="0">
            <a:spAutoFit/>
          </a:bodyPr>
          <a:lstStyle/>
          <a:p>
            <a:pPr algn="ctr"/>
            <a:r>
              <a:rPr lang="ja-JP" altLang="en-US" sz="1400" dirty="0" smtClean="0">
                <a:effectLst>
                  <a:glow rad="63500">
                    <a:schemeClr val="bg1"/>
                  </a:glow>
                </a:effectLst>
              </a:rPr>
              <a:t>球技広場</a:t>
            </a:r>
            <a:endParaRPr lang="zh-TW" altLang="en-US" sz="1400" dirty="0">
              <a:effectLst>
                <a:glow rad="63500">
                  <a:schemeClr val="bg1"/>
                </a:glow>
              </a:effectLst>
            </a:endParaRPr>
          </a:p>
        </p:txBody>
      </p:sp>
      <p:sp>
        <p:nvSpPr>
          <p:cNvPr id="55" name="テキスト ボックス 54"/>
          <p:cNvSpPr txBox="1"/>
          <p:nvPr/>
        </p:nvSpPr>
        <p:spPr>
          <a:xfrm>
            <a:off x="6749803" y="5222744"/>
            <a:ext cx="1668092" cy="307777"/>
          </a:xfrm>
          <a:prstGeom prst="rect">
            <a:avLst/>
          </a:prstGeom>
          <a:noFill/>
          <a:ln w="15875">
            <a:noFill/>
          </a:ln>
        </p:spPr>
        <p:txBody>
          <a:bodyPr wrap="square" rtlCol="0">
            <a:spAutoFit/>
          </a:bodyPr>
          <a:lstStyle/>
          <a:p>
            <a:pPr algn="ctr"/>
            <a:r>
              <a:rPr lang="ja-JP" altLang="en-US" sz="1400" dirty="0" smtClean="0">
                <a:effectLst>
                  <a:glow rad="63500">
                    <a:schemeClr val="bg1"/>
                  </a:glow>
                </a:effectLst>
              </a:rPr>
              <a:t>ロケット広場</a:t>
            </a:r>
            <a:endParaRPr lang="zh-TW" altLang="en-US" sz="1400" dirty="0">
              <a:effectLst>
                <a:glow rad="63500">
                  <a:schemeClr val="bg1"/>
                </a:glow>
              </a:effectLst>
            </a:endParaRPr>
          </a:p>
        </p:txBody>
      </p:sp>
      <p:sp>
        <p:nvSpPr>
          <p:cNvPr id="56" name="楕円 55"/>
          <p:cNvSpPr/>
          <p:nvPr/>
        </p:nvSpPr>
        <p:spPr>
          <a:xfrm>
            <a:off x="7199064" y="5458513"/>
            <a:ext cx="149192" cy="149192"/>
          </a:xfrm>
          <a:prstGeom prst="ellipse">
            <a:avLst/>
          </a:prstGeom>
          <a:solidFill>
            <a:schemeClr val="tx1"/>
          </a:solidFill>
          <a:ln w="12700">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480670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タイトル 1"/>
          <p:cNvSpPr txBox="1">
            <a:spLocks/>
          </p:cNvSpPr>
          <p:nvPr/>
        </p:nvSpPr>
        <p:spPr>
          <a:xfrm>
            <a:off x="0" y="23222"/>
            <a:ext cx="9143998" cy="585871"/>
          </a:xfrm>
          <a:prstGeom prst="rect">
            <a:avLst/>
          </a:prstGeom>
          <a:solidFill>
            <a:schemeClr val="accent2">
              <a:lumMod val="75000"/>
            </a:schemeClr>
          </a:solidFill>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4400" dirty="0" smtClean="0"/>
              <a:t>深北緑地</a:t>
            </a:r>
            <a:endParaRPr lang="ja-JP" altLang="en-US" sz="4400" dirty="0"/>
          </a:p>
        </p:txBody>
      </p:sp>
      <p:sp>
        <p:nvSpPr>
          <p:cNvPr id="39" name="コンテンツ プレースホルダー 2"/>
          <p:cNvSpPr txBox="1">
            <a:spLocks/>
          </p:cNvSpPr>
          <p:nvPr/>
        </p:nvSpPr>
        <p:spPr>
          <a:xfrm>
            <a:off x="28003" y="764704"/>
            <a:ext cx="4837009" cy="503238"/>
          </a:xfrm>
          <a:prstGeom prst="rect">
            <a:avLst/>
          </a:prstGeom>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Tx/>
              <a:buNone/>
            </a:pPr>
            <a:r>
              <a:rPr lang="ja-JP" altLang="en-US" sz="2000" b="1" kern="0" dirty="0" smtClean="0"/>
              <a:t>■　主要施設（１）　</a:t>
            </a:r>
            <a:r>
              <a:rPr lang="ja-JP" altLang="en-US" sz="2000" b="1" kern="0" dirty="0"/>
              <a:t>恐竜広場</a:t>
            </a:r>
          </a:p>
        </p:txBody>
      </p:sp>
      <p:sp>
        <p:nvSpPr>
          <p:cNvPr id="41" name="テキスト ボックス 12"/>
          <p:cNvSpPr txBox="1">
            <a:spLocks noChangeArrowheads="1"/>
          </p:cNvSpPr>
          <p:nvPr/>
        </p:nvSpPr>
        <p:spPr bwMode="auto">
          <a:xfrm>
            <a:off x="146145" y="1281229"/>
            <a:ext cx="602132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FontTx/>
              <a:buNone/>
            </a:pPr>
            <a:r>
              <a:rPr lang="ja-JP" altLang="en-US" sz="1600" b="1" dirty="0" smtClean="0"/>
              <a:t>◆</a:t>
            </a:r>
            <a:r>
              <a:rPr lang="ja-JP" altLang="en-US" sz="1600" b="1" dirty="0"/>
              <a:t>特色</a:t>
            </a:r>
            <a:endParaRPr lang="en-US" altLang="ja-JP" sz="1600" b="1" dirty="0"/>
          </a:p>
          <a:p>
            <a:pPr eaLnBrk="1" hangingPunct="1">
              <a:spcBef>
                <a:spcPct val="0"/>
              </a:spcBef>
              <a:buFontTx/>
              <a:buNone/>
            </a:pPr>
            <a:r>
              <a:rPr lang="ja-JP" altLang="en-US" sz="1600" dirty="0" smtClean="0"/>
              <a:t>　○</a:t>
            </a:r>
            <a:r>
              <a:rPr lang="ja-JP" altLang="en-US" sz="1600" dirty="0"/>
              <a:t>海をイメージした広い砂場に</a:t>
            </a:r>
            <a:r>
              <a:rPr lang="ja-JP" altLang="en-US" sz="1600" dirty="0" smtClean="0"/>
              <a:t>遊具を配置</a:t>
            </a:r>
            <a:endParaRPr lang="en-US" altLang="ja-JP" sz="1600" dirty="0" smtClean="0"/>
          </a:p>
          <a:p>
            <a:pPr eaLnBrk="1" hangingPunct="1">
              <a:spcBef>
                <a:spcPct val="0"/>
              </a:spcBef>
              <a:buFontTx/>
              <a:buNone/>
            </a:pPr>
            <a:endParaRPr lang="ja-JP" altLang="en-US" sz="1600" dirty="0"/>
          </a:p>
          <a:p>
            <a:pPr eaLnBrk="1" hangingPunct="1">
              <a:spcBef>
                <a:spcPct val="0"/>
              </a:spcBef>
              <a:buFontTx/>
              <a:buNone/>
            </a:pPr>
            <a:r>
              <a:rPr lang="ja-JP" altLang="en-US" sz="1600" dirty="0" smtClean="0"/>
              <a:t>　○</a:t>
            </a:r>
            <a:r>
              <a:rPr lang="ja-JP" altLang="en-US" sz="1600" dirty="0"/>
              <a:t>主要遊具：恐竜滑り台、難破船（複合遊具）</a:t>
            </a:r>
          </a:p>
        </p:txBody>
      </p:sp>
      <p:sp>
        <p:nvSpPr>
          <p:cNvPr id="42" name="コンテンツ プレースホルダー 2"/>
          <p:cNvSpPr txBox="1">
            <a:spLocks/>
          </p:cNvSpPr>
          <p:nvPr/>
        </p:nvSpPr>
        <p:spPr>
          <a:xfrm>
            <a:off x="0" y="2735370"/>
            <a:ext cx="4775526" cy="5032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Tx/>
              <a:buNone/>
            </a:pPr>
            <a:r>
              <a:rPr lang="ja-JP" altLang="en-US" sz="2000" b="1" dirty="0" smtClean="0"/>
              <a:t>■　主要施設（２）</a:t>
            </a:r>
            <a:r>
              <a:rPr lang="ja-JP" altLang="en-US" sz="2000" b="1" dirty="0"/>
              <a:t>　ロケット広場</a:t>
            </a:r>
          </a:p>
        </p:txBody>
      </p:sp>
      <p:sp>
        <p:nvSpPr>
          <p:cNvPr id="43" name="テキスト ボックス 12"/>
          <p:cNvSpPr txBox="1">
            <a:spLocks noChangeArrowheads="1"/>
          </p:cNvSpPr>
          <p:nvPr/>
        </p:nvSpPr>
        <p:spPr bwMode="auto">
          <a:xfrm>
            <a:off x="195008" y="3174093"/>
            <a:ext cx="516908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FontTx/>
              <a:buNone/>
            </a:pPr>
            <a:r>
              <a:rPr lang="ja-JP" altLang="en-US" sz="1600" b="1" dirty="0"/>
              <a:t>◆特色</a:t>
            </a:r>
            <a:endParaRPr lang="en-US" altLang="ja-JP" sz="1600" b="1" dirty="0"/>
          </a:p>
          <a:p>
            <a:pPr eaLnBrk="1" hangingPunct="1">
              <a:spcBef>
                <a:spcPct val="0"/>
              </a:spcBef>
              <a:buFontTx/>
              <a:buNone/>
            </a:pPr>
            <a:r>
              <a:rPr lang="ja-JP" altLang="en-US" sz="1600" dirty="0"/>
              <a:t>　○コンセプトは未来の冒険・宇宙</a:t>
            </a:r>
            <a:r>
              <a:rPr lang="ja-JP" altLang="en-US" sz="1600" dirty="0" smtClean="0"/>
              <a:t>旅行</a:t>
            </a:r>
            <a:endParaRPr lang="en-US" altLang="ja-JP" sz="1600" dirty="0" smtClean="0"/>
          </a:p>
          <a:p>
            <a:pPr eaLnBrk="1" hangingPunct="1">
              <a:spcBef>
                <a:spcPct val="0"/>
              </a:spcBef>
              <a:buFontTx/>
              <a:buNone/>
            </a:pPr>
            <a:endParaRPr lang="ja-JP" altLang="en-US" sz="1600" dirty="0"/>
          </a:p>
          <a:p>
            <a:pPr eaLnBrk="1" hangingPunct="1">
              <a:spcBef>
                <a:spcPct val="0"/>
              </a:spcBef>
              <a:buFontTx/>
              <a:buNone/>
            </a:pPr>
            <a:r>
              <a:rPr lang="ja-JP" altLang="en-US" sz="1600" dirty="0" smtClean="0"/>
              <a:t>　○</a:t>
            </a:r>
            <a:r>
              <a:rPr lang="ja-JP" altLang="en-US" sz="1600" dirty="0"/>
              <a:t>主要遊具：大型ロケット複合遊具</a:t>
            </a:r>
            <a:r>
              <a:rPr lang="ja-JP" altLang="en-US" sz="1600" dirty="0" smtClean="0"/>
              <a:t>、ロープジャングル、</a:t>
            </a:r>
            <a:endParaRPr lang="en-US" altLang="ja-JP" sz="1600" dirty="0" smtClean="0"/>
          </a:p>
          <a:p>
            <a:pPr eaLnBrk="1" hangingPunct="1">
              <a:spcBef>
                <a:spcPct val="0"/>
              </a:spcBef>
              <a:buFontTx/>
              <a:buNone/>
            </a:pPr>
            <a:r>
              <a:rPr lang="ja-JP" altLang="en-US" sz="1600" dirty="0"/>
              <a:t>　</a:t>
            </a:r>
            <a:r>
              <a:rPr lang="ja-JP" altLang="en-US" sz="1600" dirty="0" smtClean="0"/>
              <a:t>　ユニバーサル遊具</a:t>
            </a:r>
            <a:r>
              <a:rPr lang="ja-JP" altLang="en-US" sz="1600" dirty="0"/>
              <a:t>や幼児遊具</a:t>
            </a:r>
          </a:p>
        </p:txBody>
      </p:sp>
      <p:pic>
        <p:nvPicPr>
          <p:cNvPr id="3" name="図 2"/>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r="2033" b="22142"/>
          <a:stretch/>
        </p:blipFill>
        <p:spPr>
          <a:xfrm>
            <a:off x="5219901" y="617609"/>
            <a:ext cx="3823478" cy="2280647"/>
          </a:xfrm>
          <a:prstGeom prst="rect">
            <a:avLst/>
          </a:prstGeom>
        </p:spPr>
      </p:pic>
      <p:pic>
        <p:nvPicPr>
          <p:cNvPr id="5" name="図 4"/>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t="20634" b="14526"/>
          <a:stretch/>
        </p:blipFill>
        <p:spPr>
          <a:xfrm>
            <a:off x="5219901" y="2986989"/>
            <a:ext cx="3849906" cy="1872208"/>
          </a:xfrm>
          <a:prstGeom prst="rect">
            <a:avLst/>
          </a:prstGeom>
        </p:spPr>
      </p:pic>
      <p:sp>
        <p:nvSpPr>
          <p:cNvPr id="13" name="コンテンツ プレースホルダー 2"/>
          <p:cNvSpPr txBox="1">
            <a:spLocks/>
          </p:cNvSpPr>
          <p:nvPr/>
        </p:nvSpPr>
        <p:spPr>
          <a:xfrm>
            <a:off x="20464" y="4740066"/>
            <a:ext cx="4775526" cy="5032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Tx/>
              <a:buNone/>
            </a:pPr>
            <a:r>
              <a:rPr lang="ja-JP" altLang="en-US" sz="2000" b="1" dirty="0" smtClean="0"/>
              <a:t>■　主要施設（３）</a:t>
            </a:r>
            <a:r>
              <a:rPr lang="ja-JP" altLang="en-US" sz="2000" b="1" dirty="0"/>
              <a:t>　</a:t>
            </a:r>
            <a:r>
              <a:rPr lang="ja-JP" altLang="en-US" sz="2000" b="1" dirty="0" smtClean="0"/>
              <a:t>波の広場（ｽｹｰﾄﾎﾞｰﾄﾞ）</a:t>
            </a:r>
            <a:endParaRPr lang="ja-JP" altLang="en-US" sz="2000" b="1" dirty="0"/>
          </a:p>
        </p:txBody>
      </p:sp>
      <p:pic>
        <p:nvPicPr>
          <p:cNvPr id="6" name="図 5"/>
          <p:cNvPicPr>
            <a:picLocks noChangeAspect="1"/>
          </p:cNvPicPr>
          <p:nvPr/>
        </p:nvPicPr>
        <p:blipFill rotWithShape="1">
          <a:blip r:embed="rId7">
            <a:extLst>
              <a:ext uri="{28A0092B-C50C-407E-A947-70E740481C1C}">
                <a14:useLocalDpi xmlns:a14="http://schemas.microsoft.com/office/drawing/2010/main" val="0"/>
              </a:ext>
            </a:extLst>
          </a:blip>
          <a:srcRect b="35411"/>
          <a:stretch/>
        </p:blipFill>
        <p:spPr>
          <a:xfrm>
            <a:off x="5219901" y="4933926"/>
            <a:ext cx="3849906" cy="1864988"/>
          </a:xfrm>
          <a:prstGeom prst="rect">
            <a:avLst/>
          </a:prstGeom>
        </p:spPr>
      </p:pic>
      <p:sp>
        <p:nvSpPr>
          <p:cNvPr id="16" name="テキスト ボックス 15"/>
          <p:cNvSpPr txBox="1"/>
          <p:nvPr/>
        </p:nvSpPr>
        <p:spPr>
          <a:xfrm>
            <a:off x="146145" y="5179242"/>
            <a:ext cx="4718867" cy="1077218"/>
          </a:xfrm>
          <a:prstGeom prst="rect">
            <a:avLst/>
          </a:prstGeom>
          <a:noFill/>
        </p:spPr>
        <p:txBody>
          <a:bodyPr wrap="square" rtlCol="0">
            <a:spAutoFit/>
          </a:bodyPr>
          <a:lstStyle/>
          <a:p>
            <a:r>
              <a:rPr lang="ja-JP" altLang="en-US" sz="1600" b="1" dirty="0"/>
              <a:t>◆</a:t>
            </a:r>
            <a:r>
              <a:rPr lang="ja-JP" altLang="en-US" sz="1600" b="1" dirty="0" smtClean="0"/>
              <a:t>特色</a:t>
            </a:r>
            <a:endParaRPr kumimoji="1" lang="en-US" altLang="ja-JP" sz="1600" dirty="0" smtClean="0"/>
          </a:p>
          <a:p>
            <a:r>
              <a:rPr kumimoji="1" lang="ja-JP" altLang="en-US" sz="1600" dirty="0" smtClean="0"/>
              <a:t>　○ゆるやかな斜面やスタート台があり、無料で</a:t>
            </a:r>
            <a:endParaRPr kumimoji="1" lang="en-US" altLang="ja-JP" sz="1600" dirty="0" smtClean="0"/>
          </a:p>
          <a:p>
            <a:r>
              <a:rPr lang="ja-JP" altLang="en-US" sz="1600" dirty="0"/>
              <a:t>　</a:t>
            </a:r>
            <a:r>
              <a:rPr lang="ja-JP" altLang="en-US" sz="1600" dirty="0" smtClean="0"/>
              <a:t>　</a:t>
            </a:r>
            <a:r>
              <a:rPr kumimoji="1" lang="ja-JP" altLang="en-US" sz="1600" dirty="0" smtClean="0"/>
              <a:t>スケートボードで遊べる広場</a:t>
            </a:r>
            <a:endParaRPr kumimoji="1" lang="en-US" altLang="ja-JP" sz="1600" dirty="0" smtClean="0"/>
          </a:p>
          <a:p>
            <a:r>
              <a:rPr lang="ja-JP" altLang="en-US" sz="1600" dirty="0"/>
              <a:t>　</a:t>
            </a:r>
            <a:endParaRPr kumimoji="1" lang="ja-JP" altLang="en-US" sz="1600" dirty="0"/>
          </a:p>
        </p:txBody>
      </p:sp>
    </p:spTree>
    <p:extLst>
      <p:ext uri="{BB962C8B-B14F-4D97-AF65-F5344CB8AC3E}">
        <p14:creationId xmlns:p14="http://schemas.microsoft.com/office/powerpoint/2010/main" val="858618306"/>
      </p:ext>
    </p:extLst>
  </p:cSld>
  <p:clrMapOvr>
    <a:masterClrMapping/>
  </p:clrMapOvr>
  <p:timing>
    <p:tnLst>
      <p:par>
        <p:cTn id="1" dur="indefinite" restart="never" nodeType="tmRoot"/>
      </p:par>
    </p:tnLst>
  </p:timing>
</p:sld>
</file>

<file path=ppt/theme/theme1.xml><?xml version="1.0" encoding="utf-8"?>
<a:theme xmlns:a="http://schemas.openxmlformats.org/drawingml/2006/main" name="Balloons">
  <a:themeElements>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fontScheme name="Balloons">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alloons 1">
        <a:dk1>
          <a:srgbClr val="9900CC"/>
        </a:dk1>
        <a:lt1>
          <a:srgbClr val="FFFFCC"/>
        </a:lt1>
        <a:dk2>
          <a:srgbClr val="000000"/>
        </a:dk2>
        <a:lt2>
          <a:srgbClr val="FFFFFF"/>
        </a:lt2>
        <a:accent1>
          <a:srgbClr val="666699"/>
        </a:accent1>
        <a:accent2>
          <a:srgbClr val="660066"/>
        </a:accent2>
        <a:accent3>
          <a:srgbClr val="AAAAAA"/>
        </a:accent3>
        <a:accent4>
          <a:srgbClr val="DADAAE"/>
        </a:accent4>
        <a:accent5>
          <a:srgbClr val="B8B8CA"/>
        </a:accent5>
        <a:accent6>
          <a:srgbClr val="5C005C"/>
        </a:accent6>
        <a:hlink>
          <a:srgbClr val="CC0000"/>
        </a:hlink>
        <a:folHlink>
          <a:srgbClr val="A50021"/>
        </a:folHlink>
      </a:clrScheme>
      <a:clrMap bg1="dk2" tx1="lt1" bg2="dk1" tx2="lt2" accent1="accent1" accent2="accent2" accent3="accent3" accent4="accent4" accent5="accent5" accent6="accent6" hlink="hlink" folHlink="folHlink"/>
    </a:extraClrScheme>
    <a:extraClrScheme>
      <a:clrScheme name="Balloons 2">
        <a:dk1>
          <a:srgbClr val="990033"/>
        </a:dk1>
        <a:lt1>
          <a:srgbClr val="FFFFFF"/>
        </a:lt1>
        <a:dk2>
          <a:srgbClr val="000000"/>
        </a:dk2>
        <a:lt2>
          <a:srgbClr val="FFFFFF"/>
        </a:lt2>
        <a:accent1>
          <a:srgbClr val="FF3300"/>
        </a:accent1>
        <a:accent2>
          <a:srgbClr val="FF9900"/>
        </a:accent2>
        <a:accent3>
          <a:srgbClr val="AAAAAA"/>
        </a:accent3>
        <a:accent4>
          <a:srgbClr val="DADADA"/>
        </a:accent4>
        <a:accent5>
          <a:srgbClr val="FFADAA"/>
        </a:accent5>
        <a:accent6>
          <a:srgbClr val="E78A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alloons 3">
        <a:dk1>
          <a:srgbClr val="CCCCFF"/>
        </a:dk1>
        <a:lt1>
          <a:srgbClr val="FFFFCC"/>
        </a:lt1>
        <a:dk2>
          <a:srgbClr val="000000"/>
        </a:dk2>
        <a:lt2>
          <a:srgbClr val="FFFFFF"/>
        </a:lt2>
        <a:accent1>
          <a:srgbClr val="9999FF"/>
        </a:accent1>
        <a:accent2>
          <a:srgbClr val="33CCCC"/>
        </a:accent2>
        <a:accent3>
          <a:srgbClr val="AAAAAA"/>
        </a:accent3>
        <a:accent4>
          <a:srgbClr val="DADAAE"/>
        </a:accent4>
        <a:accent5>
          <a:srgbClr val="CACAFF"/>
        </a:accent5>
        <a:accent6>
          <a:srgbClr val="2DB9B9"/>
        </a:accent6>
        <a:hlink>
          <a:srgbClr val="66FFFF"/>
        </a:hlink>
        <a:folHlink>
          <a:srgbClr val="660066"/>
        </a:folHlink>
      </a:clrScheme>
      <a:clrMap bg1="dk2" tx1="lt1" bg2="dk1" tx2="lt2" accent1="accent1" accent2="accent2" accent3="accent3" accent4="accent4" accent5="accent5" accent6="accent6" hlink="hlink" folHlink="folHlink"/>
    </a:extraClrScheme>
    <a:extraClrScheme>
      <a:clrScheme name="Balloons 4">
        <a:dk1>
          <a:srgbClr val="000000"/>
        </a:dk1>
        <a:lt1>
          <a:srgbClr val="F8F8F8"/>
        </a:lt1>
        <a:dk2>
          <a:srgbClr val="800000"/>
        </a:dk2>
        <a:lt2>
          <a:srgbClr val="FFFFFF"/>
        </a:lt2>
        <a:accent1>
          <a:srgbClr val="FF3300"/>
        </a:accent1>
        <a:accent2>
          <a:srgbClr val="FF5050"/>
        </a:accent2>
        <a:accent3>
          <a:srgbClr val="C0AAAA"/>
        </a:accent3>
        <a:accent4>
          <a:srgbClr val="D4D4D4"/>
        </a:accent4>
        <a:accent5>
          <a:srgbClr val="FFADAA"/>
        </a:accent5>
        <a:accent6>
          <a:srgbClr val="E74848"/>
        </a:accent6>
        <a:hlink>
          <a:srgbClr val="FF9999"/>
        </a:hlink>
        <a:folHlink>
          <a:srgbClr val="FF9966"/>
        </a:folHlink>
      </a:clrScheme>
      <a:clrMap bg1="dk2" tx1="lt1" bg2="dk1" tx2="lt2" accent1="accent1" accent2="accent2" accent3="accent3" accent4="accent4" accent5="accent5" accent6="accent6" hlink="hlink" folHlink="folHlink"/>
    </a:extraClrScheme>
    <a:extraClrScheme>
      <a:clrScheme name="Balloons 5">
        <a:dk1>
          <a:srgbClr val="666699"/>
        </a:dk1>
        <a:lt1>
          <a:srgbClr val="FFFFFF"/>
        </a:lt1>
        <a:dk2>
          <a:srgbClr val="000066"/>
        </a:dk2>
        <a:lt2>
          <a:srgbClr val="CCECFF"/>
        </a:lt2>
        <a:accent1>
          <a:srgbClr val="009999"/>
        </a:accent1>
        <a:accent2>
          <a:srgbClr val="0099CC"/>
        </a:accent2>
        <a:accent3>
          <a:srgbClr val="AAAAB8"/>
        </a:accent3>
        <a:accent4>
          <a:srgbClr val="DADADA"/>
        </a:accent4>
        <a:accent5>
          <a:srgbClr val="AACACA"/>
        </a:accent5>
        <a:accent6>
          <a:srgbClr val="008AB9"/>
        </a:accent6>
        <a:hlink>
          <a:srgbClr val="CC99FF"/>
        </a:hlink>
        <a:folHlink>
          <a:srgbClr val="3366CC"/>
        </a:folHlink>
      </a:clrScheme>
      <a:clrMap bg1="dk2" tx1="lt1" bg2="dk1" tx2="lt2" accent1="accent1" accent2="accent2" accent3="accent3" accent4="accent4" accent5="accent5" accent6="accent6" hlink="hlink" folHlink="folHlink"/>
    </a:extraClrScheme>
    <a:extraClrScheme>
      <a:clrScheme name="Balloons 6">
        <a:dk1>
          <a:srgbClr val="99CC00"/>
        </a:dk1>
        <a:lt1>
          <a:srgbClr val="FFFFFF"/>
        </a:lt1>
        <a:dk2>
          <a:srgbClr val="009900"/>
        </a:dk2>
        <a:lt2>
          <a:srgbClr val="FFFF99"/>
        </a:lt2>
        <a:accent1>
          <a:srgbClr val="336600"/>
        </a:accent1>
        <a:accent2>
          <a:srgbClr val="008000"/>
        </a:accent2>
        <a:accent3>
          <a:srgbClr val="AACAAA"/>
        </a:accent3>
        <a:accent4>
          <a:srgbClr val="DADADA"/>
        </a:accent4>
        <a:accent5>
          <a:srgbClr val="ADB8AA"/>
        </a:accent5>
        <a:accent6>
          <a:srgbClr val="007300"/>
        </a:accent6>
        <a:hlink>
          <a:srgbClr val="CCCC00"/>
        </a:hlink>
        <a:folHlink>
          <a:srgbClr val="33CC33"/>
        </a:folHlink>
      </a:clrScheme>
      <a:clrMap bg1="dk2" tx1="lt1" bg2="dk1" tx2="lt2" accent1="accent1" accent2="accent2" accent3="accent3" accent4="accent4" accent5="accent5" accent6="accent6" hlink="hlink" folHlink="folHlink"/>
    </a:extraClrScheme>
    <a:extraClrScheme>
      <a:clrScheme name="Balloons 7">
        <a:dk1>
          <a:srgbClr val="000066"/>
        </a:dk1>
        <a:lt1>
          <a:srgbClr val="E1F4FF"/>
        </a:lt1>
        <a:dk2>
          <a:srgbClr val="000066"/>
        </a:dk2>
        <a:lt2>
          <a:srgbClr val="CCCCFF"/>
        </a:lt2>
        <a:accent1>
          <a:srgbClr val="9999FF"/>
        </a:accent1>
        <a:accent2>
          <a:srgbClr val="33CCCC"/>
        </a:accent2>
        <a:accent3>
          <a:srgbClr val="EEF8FF"/>
        </a:accent3>
        <a:accent4>
          <a:srgbClr val="000056"/>
        </a:accent4>
        <a:accent5>
          <a:srgbClr val="CACAFF"/>
        </a:accent5>
        <a:accent6>
          <a:srgbClr val="2DB9B9"/>
        </a:accent6>
        <a:hlink>
          <a:srgbClr val="66FFFF"/>
        </a:hlink>
        <a:folHlink>
          <a:srgbClr val="660066"/>
        </a:folHlink>
      </a:clrScheme>
      <a:clrMap bg1="lt1" tx1="dk1" bg2="lt2" tx2="dk2" accent1="accent1" accent2="accent2" accent3="accent3" accent4="accent4" accent5="accent5" accent6="accent6" hlink="hlink" folHlink="folHlink"/>
    </a:extraClrScheme>
    <a:extraClrScheme>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clrMap bg1="lt1" tx1="dk1" bg2="lt2" tx2="dk2" accent1="accent1" accent2="accent2" accent3="accent3" accent4="accent4" accent5="accent5" accent6="accent6" hlink="hlink" folHlink="folHlink"/>
    </a:extraClrScheme>
    <a:extraClrScheme>
      <a:clrScheme name="Balloons 9">
        <a:dk1>
          <a:srgbClr val="000000"/>
        </a:dk1>
        <a:lt1>
          <a:srgbClr val="FFFFFF"/>
        </a:lt1>
        <a:dk2>
          <a:srgbClr val="000000"/>
        </a:dk2>
        <a:lt2>
          <a:srgbClr val="FFCC99"/>
        </a:lt2>
        <a:accent1>
          <a:srgbClr val="FF9900"/>
        </a:accent1>
        <a:accent2>
          <a:srgbClr val="FF99CC"/>
        </a:accent2>
        <a:accent3>
          <a:srgbClr val="FFFFFF"/>
        </a:accent3>
        <a:accent4>
          <a:srgbClr val="000000"/>
        </a:accent4>
        <a:accent5>
          <a:srgbClr val="FFCAAA"/>
        </a:accent5>
        <a:accent6>
          <a:srgbClr val="E78AB9"/>
        </a:accent6>
        <a:hlink>
          <a:srgbClr val="FF9999"/>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Capsules</Template>
  <TotalTime>2848</TotalTime>
  <Words>4350</Words>
  <Application>Microsoft Office PowerPoint</Application>
  <PresentationFormat>画面に合わせる (4:3)</PresentationFormat>
  <Paragraphs>473</Paragraphs>
  <Slides>32</Slides>
  <Notes>14</Notes>
  <HiddenSlides>0</HiddenSlides>
  <MMClips>0</MMClips>
  <ScaleCrop>false</ScaleCrop>
  <HeadingPairs>
    <vt:vector size="8" baseType="variant">
      <vt:variant>
        <vt:lpstr>使用されているフォント</vt:lpstr>
      </vt:variant>
      <vt:variant>
        <vt:i4>6</vt:i4>
      </vt:variant>
      <vt:variant>
        <vt:lpstr>テーマ</vt:lpstr>
      </vt:variant>
      <vt:variant>
        <vt:i4>1</vt:i4>
      </vt:variant>
      <vt:variant>
        <vt:lpstr>埋め込まれた OLE サーバー</vt:lpstr>
      </vt:variant>
      <vt:variant>
        <vt:i4>1</vt:i4>
      </vt:variant>
      <vt:variant>
        <vt:lpstr>スライド タイトル</vt:lpstr>
      </vt:variant>
      <vt:variant>
        <vt:i4>32</vt:i4>
      </vt:variant>
    </vt:vector>
  </HeadingPairs>
  <TitlesOfParts>
    <vt:vector size="40" baseType="lpstr">
      <vt:lpstr>Meiryo UI</vt:lpstr>
      <vt:lpstr>ＭＳ Ｐゴシック</vt:lpstr>
      <vt:lpstr>ＭＳ Ｐ明朝</vt:lpstr>
      <vt:lpstr>Arial</vt:lpstr>
      <vt:lpstr>Georgia</vt:lpstr>
      <vt:lpstr>Verdana</vt:lpstr>
      <vt:lpstr>Balloons</vt:lpstr>
      <vt:lpstr>Acrobat Document</vt:lpstr>
      <vt:lpstr>池田土木事務所管内の府営公園</vt:lpstr>
      <vt:lpstr>箕面公園</vt:lpstr>
      <vt:lpstr>箕面公園</vt:lpstr>
      <vt:lpstr>■利用状況（年間推移）</vt:lpstr>
      <vt:lpstr>■利用状況（月別推移）</vt:lpstr>
      <vt:lpstr>　◆倒木対策 　　　○山間部に位置し、樹木に囲まれた公園であることから、 　　　　 台風災害・洪水災害に向けた倒木対策が重要。 　　　　 ⇒指定管理者の日常点検や府による専門点検により 　　　　　　危険木を適宜調査、対応。 　　　　 ⇒H30年度台風21号により500本の倒木が発生。 　　　　　　台風罹災～11月１日まで滝道通行止を実施。    ◆落石対策 　　　○台風等風水害の際に落石が多発。 　　　　 ⇒落石防護網にたまった土砂等の除去。 　　　　 ⇒日常点検において小修繕を順次実施。 　　　　 ⇒落石等発見時には直ちに通行止により安全確保。</vt:lpstr>
      <vt:lpstr>枚方土木事務所管内の府営公園</vt:lpstr>
      <vt:lpstr>PowerPoint プレゼンテーション</vt:lpstr>
      <vt:lpstr>PowerPoint プレゼンテーション</vt:lpstr>
      <vt:lpstr>深北緑地</vt:lpstr>
      <vt:lpstr>　　◆多目的遊水地での樹木管理  　　　　○園内の冠水等、急激な環境変化による樹木が育ちにくい 　　　　　環境であるが、環境変化に配慮した適正かつ計画的な 　　　　　樹木管理を行う。  　　◆無料で利用できるスポーツ施設や遊戯施設の管理  　　　　○マウンテンバイク・BMX・スケートボード・ストリート 　　　　　バスケット、ドッグラン、大型遊具が、無料で利用で 　　　　　きるため、利用ルールを守り、利用者同士、地域住民 　　　　　との意見調整をしながら円滑な管理運営が求められる。 　　　　  　　</vt:lpstr>
      <vt:lpstr>八尾土木事務所管内の府営公園</vt:lpstr>
      <vt:lpstr>枚岡公園</vt:lpstr>
      <vt:lpstr>枚岡公園</vt:lpstr>
      <vt:lpstr>■利用状況</vt:lpstr>
      <vt:lpstr>　　◆倒木対策 　　　　○台風等風水害の際に倒木が発生 　　　　　　近年ではH30年度台風２１号では50本の倒木が発生 　　　　⇒特に、ハイキングコースである額田山コース・枚岡山コース 　　　　　　は、常に樹木の状況を確認し、枯木や枝折等を確認した 　　　　　　際は、迅速に処置を行う必要がある。  　　◆落石対策 　　　　○台風等風水害の際に落石が発生 　　　　　⇒倒木対策と同様に、常に落石の有無を確認し、適切な 　　　　　　処置を行う     </vt:lpstr>
      <vt:lpstr>富田林土木事務所管内の府営公園</vt:lpstr>
      <vt:lpstr>錦織公園</vt:lpstr>
      <vt:lpstr>錦織公園</vt:lpstr>
      <vt:lpstr>■利用状況</vt:lpstr>
      <vt:lpstr>　　◆ナラ枯れ対策 　　　　○近年ナラ枯れの被害が発生している。 　　　　　⇒行政や研究機関等との情報共有、被害の把握、 　　　　　　 危険木の処理等の対応が必要  　　◆パークセンター及び南エリアの活性化 　　　　○常設展示物が更新されず固定化、施設の利用頻度も高くない 　　　　○地域の魅力アップを図るための情報発信拠点として 　　　　　 季節ごとの公園の見どころや写真展、ミニイベントの開催等の 　　　　　 活性化が求められる  　　　　</vt:lpstr>
      <vt:lpstr>長野公園</vt:lpstr>
      <vt:lpstr>長野公園</vt:lpstr>
      <vt:lpstr>長野公園</vt:lpstr>
      <vt:lpstr>■利用状況</vt:lpstr>
      <vt:lpstr>　　◆蓮の維持管理 　　　　○近年、アメリカザリガニ等の摂食被害により衰弱が見られる 　　　　　⇒人力、捕獲器等を使用し、継続的に捕獲等の対応が必要  　　◆倒木、危険木対策 　　　　○台風等風水害の際に倒木が多発 　　　　○５地区のほぼ全域が樹林地であり、 　　　　　 園路・通路等に倒木被害等を及ぼす危険木対策が必要  　　◆住居兼売店の存在 　　　　○民間売店が奥河内さくら公園（長野地区）の中央部に存在 　　　　　 （民地内）</vt:lpstr>
      <vt:lpstr>鳳土木事務所管内の府営公園</vt:lpstr>
      <vt:lpstr>住之江公園</vt:lpstr>
      <vt:lpstr>住之江公園</vt:lpstr>
      <vt:lpstr>■利用状況</vt:lpstr>
      <vt:lpstr>　　◆便益施設の不足 　　　　〇園内の売店は期間限定で、常設の売店や食堂がなく、 　　　　　府民ニーズに応えられていない 　　　　　＜期間限定売店＞ 　　　　　　・プール売店　　　 ・野球場付属売店  　　◆放置自転車対策 　　　　〇公園南口周辺への放置自転車が多く発生し、           景観上・安全性から課題となっている 　　　　　⇒指定管理者により放置自転車の自主回収を継続的に実施  　　◆イベント等による活性化 　　　　○都市部という立地を活かし、イベント等による活性化を図る</vt:lpstr>
      <vt:lpstr>岸和田土木事務所管内の府営公園</vt:lpstr>
    </vt:vector>
  </TitlesOfParts>
  <Company>大阪府</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府営公園について</dc:title>
  <dc:creator>大阪府職員端末機１７年度１２月調達</dc:creator>
  <cp:lastModifiedBy>OsadaS</cp:lastModifiedBy>
  <cp:revision>163</cp:revision>
  <cp:lastPrinted>2021-03-24T04:57:06Z</cp:lastPrinted>
  <dcterms:created xsi:type="dcterms:W3CDTF">2009-03-17T08:58:13Z</dcterms:created>
  <dcterms:modified xsi:type="dcterms:W3CDTF">2021-04-01T11:23:50Z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ublishingExpirationDate">
    <vt:lpwstr/>
  </property>
  <property fmtid="{D5CDD505-2E9C-101B-9397-08002B2CF9AE}" pid="3" name="PublishingStartDate">
    <vt:lpwstr/>
  </property>
</Properties>
</file>