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73" r:id="rId2"/>
    <p:sldId id="576" r:id="rId3"/>
    <p:sldId id="57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0D3C-1FEB-4BCE-A990-657D4C20966E}" type="datetimeFigureOut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FB73-65E3-47C7-BD32-43526E53E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1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F58C77-A63C-4C05-9560-22AA7DAD4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2DF45A-ED2C-4B72-8F22-5B9884A77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BDFB0A-7906-4A51-A884-1688765E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9347-CA44-4B01-9BC6-097F0AD4DAB7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4CAC0-30D8-4FB7-864F-F7605FC8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82D41D-976E-4B1D-A902-56DA735A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47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FF6B1-6C45-4E24-928E-2C072F8A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DF9339-598C-45B7-8D9B-964C33B4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72861-A766-4CC1-A9B4-B2793DBE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CF-49CA-42FC-BE88-41802174EB73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7838F-1144-4A17-8103-7438A3EA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D2F379-23F5-4FDA-BA3C-B2B3B2E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1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9F518E-433F-4AFA-ACEA-C7579592A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8C4EEA-EA07-4630-A786-0492EA53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2A61B0-DFD0-4652-8D1D-624F5B43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EC0A-E8CC-4D89-881C-F410EC403381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964D85-D5D5-4A97-B514-EB0D3AC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CE0DB-C1BA-46B0-8127-F8AFB9B9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7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86795-B1B7-4CC2-9E2F-E57F841A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5C519C-C701-44CA-81E2-6E20B49C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E18E82-5D73-4616-B94B-C65EEA67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FDB-16A4-4CDD-9C75-005E4B121310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2DBC70-B57F-4F04-AF2D-10491EEA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23AABD-E39E-4CF5-902B-91B559F4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36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B75BF-6E8B-40DE-AF54-9B83794E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A8661F-150D-4B83-AB76-386187D9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6A20F7-A9CC-4A76-AE59-4B0D009B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2C-3FA3-4D3C-902C-00805B3B6196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83605-886E-4146-95CD-BD156BB2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66FA9-9DE9-44EA-8FB5-385D8414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2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28AB4-F612-4DD7-AEAB-1D26D2C2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B59996-0717-46DE-B6F4-14C09F40B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CF5B0B-6B82-4D50-99C7-FF3101A2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89C29C-8435-44CD-915B-EE979CA1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D053-2951-4EF7-B992-3A435E8B451F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9AE351-AFB8-4DEC-B489-334A6E59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13CF1A-DE5F-42F9-AEBC-168C00FE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1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33D94-C2A1-4DBA-91D9-1E7578A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BBBD6E-14FF-4BE4-9896-B17FB51D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CACC72-B489-4B08-A3B5-5AC337EB2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EBAD5C-2B30-4151-8500-A50F14962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45432E-AEB5-4C6D-9160-62816B22B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B263EE-D813-4D4F-B253-CF1E65CA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01F8-7676-4969-8EA3-184F34E625DE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ABFC38-A069-48F6-8298-4320B156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EA9A0A-91A6-409D-9B8A-9A5067F8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29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49B6D-9608-4ECC-8572-F6A15333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F8A7DE-3ECD-4F0A-8D03-EDFD600F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2F9-A99B-4EDB-AE1F-20DB2BFCC64B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B9AE2B-0318-414F-B194-62F64DA4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D75A22-A2A3-4304-ACA6-BB6EAC44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4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37997C-E759-42CF-91E1-6F51DD6B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4DC7-1C91-46BA-9453-8B9132D374C2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9C62C0-77C8-4E5F-9DF4-46B8279E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DBE043-A815-4FE9-BCD7-D95B037C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3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DED7C-3EB1-4DA8-B187-D21F7259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C8E2B-E5AB-402C-B9F0-8C10A800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E6BC7D-0C1D-46FA-BD81-55B34DC9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2C604E-B746-4174-A372-846152C8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8938-3466-4E07-A123-AE2FB84D27B9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3380FB-BD27-47DB-A1C9-998BF47E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E2BDC1-421C-4072-A73C-23F2703D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7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FACBAC-268F-42CC-82AD-C60DF89C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FA2CC3-EBA4-4947-B5F0-DAAE5A363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EC1F71-345B-49E4-A71A-EDDBE8D8A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514292-B23C-4065-AA64-132DCF7B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8B32-66D8-4E24-9156-BC38C8EBDC60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832B66-DE73-438D-9745-A8DFDF6E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07551C-6F69-4D1B-9B90-DCCE5F50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30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BC9DF90-B08A-4DBF-825C-4E368470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D52511-8B9A-48A4-A237-6890C222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9A23D3-C0AF-4EB3-B556-245D134D2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8F7D-30E8-4A61-BF2F-B2064B556BB2}" type="datetime1">
              <a:rPr kumimoji="1" lang="ja-JP" altLang="en-US" smtClean="0"/>
              <a:t>2020/1/17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E03014-3F17-4840-9C99-80888825F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5E8190-30A5-4FF8-BA52-C1229478D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2E552-FE45-4A72-B298-B49B76920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6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193864" y="2703285"/>
            <a:ext cx="9625590" cy="750498"/>
          </a:xfrm>
          <a:prstGeom prst="roundRect">
            <a:avLst>
              <a:gd name="adj" fmla="val 26465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9">
              <a:solidFill>
                <a:prstClr val="white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161226" y="3589578"/>
            <a:ext cx="9638292" cy="3067880"/>
          </a:xfrm>
          <a:prstGeom prst="roundRect">
            <a:avLst>
              <a:gd name="adj" fmla="val 9411"/>
            </a:avLst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9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62842" y="2711753"/>
            <a:ext cx="431022" cy="750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２階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746970" y="4735494"/>
            <a:ext cx="440145" cy="835178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１階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4" y="98261"/>
            <a:ext cx="6114633" cy="11281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67" y="2761143"/>
            <a:ext cx="1732648" cy="62842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757" y="5147542"/>
            <a:ext cx="3794778" cy="669896"/>
          </a:xfrm>
          <a:prstGeom prst="rect">
            <a:avLst/>
          </a:prstGeom>
        </p:spPr>
      </p:pic>
      <p:pic>
        <p:nvPicPr>
          <p:cNvPr id="11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5" y="5810717"/>
            <a:ext cx="3293423" cy="6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129" y="3822526"/>
            <a:ext cx="6399317" cy="5655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031" y="4442805"/>
            <a:ext cx="6014482" cy="63955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087543" y="2846603"/>
            <a:ext cx="2643801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52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コミュニティホスピス</a:t>
            </a:r>
            <a:endParaRPr lang="ja-JP" altLang="en-US" sz="153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円形吹き出し 13"/>
          <p:cNvSpPr/>
          <p:nvPr/>
        </p:nvSpPr>
        <p:spPr bwMode="auto">
          <a:xfrm rot="21008743">
            <a:off x="8440761" y="2662469"/>
            <a:ext cx="2286571" cy="677940"/>
          </a:xfrm>
          <a:prstGeom prst="wedgeEllipseCallout">
            <a:avLst>
              <a:gd name="adj1" fmla="val -67136"/>
              <a:gd name="adj2" fmla="val -159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616" tIns="46808" rIns="93616" bIns="46808"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その人らしい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終り方支援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 bwMode="auto">
          <a:xfrm rot="20597645">
            <a:off x="8514215" y="4229911"/>
            <a:ext cx="2028618" cy="644912"/>
          </a:xfrm>
          <a:prstGeom prst="wedgeEllipseCallout">
            <a:avLst>
              <a:gd name="adj1" fmla="val -61167"/>
              <a:gd name="adj2" fmla="val -271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616" tIns="46808" rIns="93616" bIns="46808"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暮らしの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コーディネート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形吹き出し 15"/>
          <p:cNvSpPr/>
          <p:nvPr/>
        </p:nvSpPr>
        <p:spPr bwMode="auto">
          <a:xfrm rot="20836511">
            <a:off x="8961852" y="3469251"/>
            <a:ext cx="1886942" cy="569074"/>
          </a:xfrm>
          <a:prstGeom prst="wedgeEllipseCallout">
            <a:avLst>
              <a:gd name="adj1" fmla="val -66708"/>
              <a:gd name="adj2" fmla="val 10462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616" tIns="46808" rIns="93616" bIns="46808"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在宅療養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円形吹き出し 16"/>
          <p:cNvSpPr/>
          <p:nvPr/>
        </p:nvSpPr>
        <p:spPr bwMode="auto">
          <a:xfrm rot="20723901">
            <a:off x="6097296" y="5673874"/>
            <a:ext cx="3305049" cy="628533"/>
          </a:xfrm>
          <a:prstGeom prst="wedgeEllipseCallout">
            <a:avLst>
              <a:gd name="adj1" fmla="val -58062"/>
              <a:gd name="adj2" fmla="val -5244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616" tIns="46808" rIns="93616" bIns="46808"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ヘルシーリテラシー向上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コミュニティ形成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円形吹き出し 17"/>
          <p:cNvSpPr/>
          <p:nvPr/>
        </p:nvSpPr>
        <p:spPr bwMode="auto">
          <a:xfrm rot="20851751">
            <a:off x="6443665" y="4957354"/>
            <a:ext cx="2123805" cy="631501"/>
          </a:xfrm>
          <a:prstGeom prst="wedgeEllipseCallout">
            <a:avLst>
              <a:gd name="adj1" fmla="val -61553"/>
              <a:gd name="adj2" fmla="val -133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616" tIns="46808" rIns="93616" bIns="46808"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暮らし・健康のサポート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8ED46-7E23-461A-9687-309B279A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9C802716-4AD7-481A-9946-A08BA92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174" y="6309268"/>
            <a:ext cx="2743200" cy="365125"/>
          </a:xfrm>
        </p:spPr>
        <p:txBody>
          <a:bodyPr/>
          <a:lstStyle/>
          <a:p>
            <a:fld id="{7212E552-FE45-4A72-B298-B49B76920C5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32B63FDD-2823-4AB1-B24B-E97E13D99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26239"/>
              </p:ext>
            </p:extLst>
          </p:nvPr>
        </p:nvGraphicFramePr>
        <p:xfrm>
          <a:off x="2223250" y="1141291"/>
          <a:ext cx="9566817" cy="1376044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260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事業開始</a:t>
                      </a:r>
                    </a:p>
                  </a:txBody>
                  <a:tcPr marL="100817" marR="100817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100817" marR="100817" marT="50408" marB="504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90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ミッション</a:t>
                      </a:r>
                    </a:p>
                    <a:p>
                      <a:pPr algn="ctr"/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817" marR="100817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すべての人が住み慣れた地域で暮らし続けるために、医療・看護・介護のみならず、様々な生活支援や地域との繋がりの場を包括的・継続的に繋ぎ、紡いでいく仕組みを連携・協働・協創の視点から推進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817" marR="100817" marT="50408" marB="504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2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69952" y="1926855"/>
            <a:ext cx="8555693" cy="470236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気軽に立ち寄れる相談窓口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住民が、健康問題について、自分で考え行動し、適切に医療につながるための相談支援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必要な制度やサービスにつなぐ調整、多職種協働の推進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さまざまな医療職による専門相談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活動</a:t>
            </a:r>
            <a:r>
              <a:rPr lang="en-US" altLang="ja-JP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SzPct val="100000"/>
              <a:buNone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①出張保健室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SzPct val="100000"/>
              <a:buNone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②元気アップクラブ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SzPct val="100000"/>
              <a:buNone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③百歳体操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SzPct val="100000"/>
              <a:buNone/>
            </a:pPr>
            <a:r>
              <a:rPr lang="ja-JP" altLang="en-US" sz="25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④見守りキーホルダー</a:t>
            </a:r>
            <a:endParaRPr lang="en-US" altLang="ja-JP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n"/>
            </a:pPr>
            <a:endParaRPr lang="ja-JP" altLang="en-US" sz="25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5" y="366565"/>
            <a:ext cx="5450933" cy="1378802"/>
          </a:xfrm>
          <a:prstGeom prst="rect">
            <a:avLst/>
          </a:prstGeom>
        </p:spPr>
      </p:pic>
      <p:pic>
        <p:nvPicPr>
          <p:cNvPr id="6" name="Picture 2" descr="C:\Users\User\Dropbox\写真\写真 2017-05-01 13 33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78" y="3858016"/>
            <a:ext cx="3457328" cy="2549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06EFFA3-0430-4215-BD5B-A7F9A1A0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B7C90F-F381-4736-8474-343A9891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85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8458" y="1753350"/>
            <a:ext cx="7944057" cy="4968125"/>
          </a:xfrm>
        </p:spPr>
        <p:txBody>
          <a:bodyPr rtlCol="0">
            <a:normAutofit lnSpcReduction="10000"/>
          </a:bodyPr>
          <a:lstStyle/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540" dirty="0"/>
              <a:t>住民同士がつながる場所</a:t>
            </a:r>
            <a:endParaRPr lang="en-US" altLang="ja-JP" sz="2540" dirty="0"/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⇒地域ぐるみで支えあうしかけづくり</a:t>
            </a:r>
            <a:endParaRPr lang="en-US" altLang="ja-JP" sz="2540" dirty="0"/>
          </a:p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540" dirty="0"/>
              <a:t>健康問題を抱える人々にとっての癒しの空間</a:t>
            </a:r>
            <a:endParaRPr lang="en-US" altLang="ja-JP" sz="2540" dirty="0"/>
          </a:p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540" dirty="0"/>
              <a:t>住民や専門職などの学びあいの場</a:t>
            </a:r>
            <a:endParaRPr lang="en-US" altLang="ja-JP" sz="2540" dirty="0"/>
          </a:p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540" dirty="0"/>
              <a:t>企業・大学とのコラボ</a:t>
            </a:r>
            <a:endParaRPr lang="en-US" altLang="ja-JP" sz="2540" dirty="0"/>
          </a:p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540" dirty="0"/>
              <a:t>【</a:t>
            </a:r>
            <a:r>
              <a:rPr lang="ja-JP" altLang="en-US" sz="2540" dirty="0"/>
              <a:t>活動</a:t>
            </a:r>
            <a:r>
              <a:rPr lang="en-US" altLang="ja-JP" sz="2540" dirty="0"/>
              <a:t>】</a:t>
            </a:r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①まちの元気塾（保健師）　</a:t>
            </a:r>
            <a:endParaRPr lang="en-US" altLang="ja-JP" sz="2540" dirty="0"/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②企業・大学等とのコラボイベント</a:t>
            </a:r>
            <a:endParaRPr lang="en-US" altLang="ja-JP" sz="2540" dirty="0"/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③音楽系イベント</a:t>
            </a:r>
            <a:endParaRPr lang="en-US" altLang="ja-JP" sz="2540" dirty="0"/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④住民主導型イベント</a:t>
            </a:r>
            <a:endParaRPr lang="en-US" altLang="ja-JP" sz="2540" dirty="0"/>
          </a:p>
          <a:p>
            <a:pPr marL="0" indent="0" defTabSz="943218">
              <a:buClr>
                <a:schemeClr val="accent6"/>
              </a:buClr>
              <a:buNone/>
              <a:defRPr/>
            </a:pPr>
            <a:r>
              <a:rPr lang="ja-JP" altLang="en-US" sz="2540" dirty="0"/>
              <a:t>　　⑤その他</a:t>
            </a:r>
            <a:endParaRPr lang="en-US" altLang="ja-JP" sz="2540" dirty="0"/>
          </a:p>
          <a:p>
            <a:pPr defTabSz="943218">
              <a:buClr>
                <a:schemeClr val="accent6"/>
              </a:buClr>
              <a:buFont typeface="Wingdings" panose="05000000000000000000" pitchFamily="2" charset="2"/>
              <a:buChar char="n"/>
              <a:defRPr/>
            </a:pPr>
            <a:endParaRPr lang="ja-JP" altLang="en-US" sz="2540" dirty="0"/>
          </a:p>
        </p:txBody>
      </p:sp>
      <p:pic>
        <p:nvPicPr>
          <p:cNvPr id="344067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" y="215029"/>
            <a:ext cx="5044734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057829"/>
            <a:ext cx="3039127" cy="202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88" y="811734"/>
            <a:ext cx="1684439" cy="252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5E2E298-21EC-46D7-BD86-E292CB74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38517-5738-46DA-9E24-6CBC999C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42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572ECD-26CA-426C-A2FD-86FBD5B1F918}"/>
              </a:ext>
            </a:extLst>
          </p:cNvPr>
          <p:cNvSpPr/>
          <p:nvPr/>
        </p:nvSpPr>
        <p:spPr>
          <a:xfrm>
            <a:off x="205381" y="142714"/>
            <a:ext cx="5714351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dirty="0">
                <a:ln w="12700">
                  <a:solidFill>
                    <a:schemeClr val="accent1"/>
                  </a:solidFill>
                  <a:prstDash val="solid"/>
                </a:ln>
              </a:rPr>
              <a:t>(</a:t>
            </a:r>
            <a:r>
              <a:rPr lang="ja-JP" altLang="en-US" sz="2800" dirty="0">
                <a:ln w="12700">
                  <a:solidFill>
                    <a:schemeClr val="accent1"/>
                  </a:solidFill>
                  <a:prstDash val="solid"/>
                </a:ln>
              </a:rPr>
              <a:t>案</a:t>
            </a:r>
            <a:r>
              <a:rPr lang="en-US" altLang="ja-JP" sz="2800" dirty="0">
                <a:ln w="12700">
                  <a:solidFill>
                    <a:schemeClr val="accent1"/>
                  </a:solidFill>
                  <a:prstDash val="solid"/>
                </a:ln>
              </a:rPr>
              <a:t>)</a:t>
            </a:r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認知症になっても</a:t>
            </a:r>
            <a:endParaRPr lang="en-US" altLang="ja-JP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　　　安心して暮らせる</a:t>
            </a:r>
            <a:endParaRPr lang="en-US" altLang="ja-JP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　　　　まちづくりへの取り組み</a:t>
            </a:r>
            <a:endParaRPr lang="ja-JP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83B2843-47C8-419A-9A39-FC6F3C5DEDAD}"/>
              </a:ext>
            </a:extLst>
          </p:cNvPr>
          <p:cNvSpPr/>
          <p:nvPr/>
        </p:nvSpPr>
        <p:spPr>
          <a:xfrm>
            <a:off x="491743" y="1846548"/>
            <a:ext cx="1497874" cy="6444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YCH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D45355F-C30D-4AAD-9836-6F364BDCFA02}"/>
              </a:ext>
            </a:extLst>
          </p:cNvPr>
          <p:cNvSpPr/>
          <p:nvPr/>
        </p:nvSpPr>
        <p:spPr>
          <a:xfrm>
            <a:off x="2102838" y="1795385"/>
            <a:ext cx="1628502" cy="7467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0070C0"/>
                </a:solidFill>
              </a:rPr>
              <a:t>・精神科</a:t>
            </a:r>
            <a:endParaRPr kumimoji="1" lang="en-US" altLang="ja-JP" sz="1100" b="1" dirty="0">
              <a:solidFill>
                <a:srgbClr val="0070C0"/>
              </a:solidFill>
            </a:endParaRPr>
          </a:p>
          <a:p>
            <a:r>
              <a:rPr lang="ja-JP" altLang="en-US" sz="1100" b="1" dirty="0">
                <a:solidFill>
                  <a:srgbClr val="0070C0"/>
                </a:solidFill>
              </a:rPr>
              <a:t>・認知症ケアチーム</a:t>
            </a:r>
            <a:endParaRPr lang="en-US" altLang="ja-JP" sz="1100" b="1" dirty="0">
              <a:solidFill>
                <a:srgbClr val="0070C0"/>
              </a:solidFill>
            </a:endParaRPr>
          </a:p>
          <a:p>
            <a:r>
              <a:rPr kumimoji="1" lang="ja-JP" altLang="en-US" sz="1100" b="1" dirty="0">
                <a:solidFill>
                  <a:srgbClr val="0070C0"/>
                </a:solidFill>
              </a:rPr>
              <a:t>・認知症専門看護師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F444215-104F-4E91-A691-5FB3CF8D7256}"/>
              </a:ext>
            </a:extLst>
          </p:cNvPr>
          <p:cNvSpPr/>
          <p:nvPr/>
        </p:nvSpPr>
        <p:spPr>
          <a:xfrm>
            <a:off x="477603" y="2618915"/>
            <a:ext cx="1497874" cy="6444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rgbClr val="0070C0"/>
                </a:solidFill>
              </a:rPr>
              <a:t>YCH</a:t>
            </a: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老　健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B206B15-F4B5-475F-B5C3-D197E8561946}"/>
              </a:ext>
            </a:extLst>
          </p:cNvPr>
          <p:cNvSpPr/>
          <p:nvPr/>
        </p:nvSpPr>
        <p:spPr>
          <a:xfrm>
            <a:off x="501860" y="3462891"/>
            <a:ext cx="1497874" cy="6444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よどまち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59325B-F3D9-4123-9AB0-9DE72ED118E5}"/>
              </a:ext>
            </a:extLst>
          </p:cNvPr>
          <p:cNvSpPr/>
          <p:nvPr/>
        </p:nvSpPr>
        <p:spPr>
          <a:xfrm>
            <a:off x="2102838" y="2641916"/>
            <a:ext cx="1628502" cy="57911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0070C0"/>
                </a:solidFill>
              </a:rPr>
              <a:t>・通所リハビリ</a:t>
            </a:r>
            <a:endParaRPr kumimoji="1" lang="en-US" altLang="ja-JP" sz="1100" b="1" dirty="0">
              <a:solidFill>
                <a:srgbClr val="0070C0"/>
              </a:solidFill>
            </a:endParaRPr>
          </a:p>
          <a:p>
            <a:r>
              <a:rPr lang="ja-JP" altLang="en-US" sz="1100" b="1" dirty="0">
                <a:solidFill>
                  <a:srgbClr val="0070C0"/>
                </a:solidFill>
              </a:rPr>
              <a:t>・認知症専門棟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B47DBF1-8BA2-4185-9735-BC0B751E8A5F}"/>
              </a:ext>
            </a:extLst>
          </p:cNvPr>
          <p:cNvSpPr/>
          <p:nvPr/>
        </p:nvSpPr>
        <p:spPr>
          <a:xfrm>
            <a:off x="2112955" y="3313154"/>
            <a:ext cx="1750414" cy="108036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0070C0"/>
                </a:solidFill>
              </a:rPr>
              <a:t>・まちの保健室</a:t>
            </a:r>
            <a:endParaRPr kumimoji="1" lang="en-US" altLang="ja-JP" sz="1100" b="1" dirty="0">
              <a:solidFill>
                <a:srgbClr val="0070C0"/>
              </a:solidFill>
            </a:endParaRPr>
          </a:p>
          <a:p>
            <a:r>
              <a:rPr lang="ja-JP" altLang="en-US" sz="1100" b="1" dirty="0">
                <a:solidFill>
                  <a:srgbClr val="0070C0"/>
                </a:solidFill>
              </a:rPr>
              <a:t>・まちのカフェ</a:t>
            </a:r>
            <a:endParaRPr lang="en-US" altLang="ja-JP" sz="1100" b="1" dirty="0">
              <a:solidFill>
                <a:srgbClr val="0070C0"/>
              </a:solidFill>
            </a:endParaRPr>
          </a:p>
          <a:p>
            <a:r>
              <a:rPr kumimoji="1" lang="ja-JP" altLang="en-US" sz="1100" b="1" dirty="0">
                <a:solidFill>
                  <a:srgbClr val="0070C0"/>
                </a:solidFill>
              </a:rPr>
              <a:t>多目的交流スペース</a:t>
            </a:r>
            <a:endParaRPr kumimoji="1" lang="en-US" altLang="ja-JP" sz="1100" b="1" dirty="0">
              <a:solidFill>
                <a:srgbClr val="0070C0"/>
              </a:solidFill>
            </a:endParaRPr>
          </a:p>
          <a:p>
            <a:r>
              <a:rPr kumimoji="1" lang="ja-JP" altLang="en-US" sz="1100" b="1" dirty="0">
                <a:solidFill>
                  <a:srgbClr val="0070C0"/>
                </a:solidFill>
              </a:rPr>
              <a:t>・見守りキーホルダー</a:t>
            </a:r>
            <a:endParaRPr kumimoji="1" lang="en-US" altLang="ja-JP" sz="1100" b="1" dirty="0">
              <a:solidFill>
                <a:srgbClr val="0070C0"/>
              </a:solidFill>
            </a:endParaRPr>
          </a:p>
          <a:p>
            <a:r>
              <a:rPr lang="ja-JP" altLang="en-US" sz="1100" b="1" dirty="0">
                <a:solidFill>
                  <a:srgbClr val="0070C0"/>
                </a:solidFill>
              </a:rPr>
              <a:t>・見守りネットワーク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4D923C3-0BBC-40CA-9CC6-535FBE96EFBC}"/>
              </a:ext>
            </a:extLst>
          </p:cNvPr>
          <p:cNvSpPr/>
          <p:nvPr/>
        </p:nvSpPr>
        <p:spPr>
          <a:xfrm>
            <a:off x="5661823" y="630572"/>
            <a:ext cx="1497874" cy="64443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医師会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0512ECE-01B9-415E-B2EE-78409E9AD455}"/>
              </a:ext>
            </a:extLst>
          </p:cNvPr>
          <p:cNvSpPr/>
          <p:nvPr/>
        </p:nvSpPr>
        <p:spPr>
          <a:xfrm>
            <a:off x="8251561" y="621049"/>
            <a:ext cx="1497874" cy="64443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社会福祉協議会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143D4D1-80FD-482E-9014-2E8EF2DF9486}"/>
              </a:ext>
            </a:extLst>
          </p:cNvPr>
          <p:cNvSpPr/>
          <p:nvPr/>
        </p:nvSpPr>
        <p:spPr>
          <a:xfrm>
            <a:off x="8128937" y="1419228"/>
            <a:ext cx="2024735" cy="919844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・地域包括支援センター</a:t>
            </a:r>
            <a:endParaRPr kumimoji="1"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・オレンジチーム</a:t>
            </a:r>
            <a:endParaRPr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・見守りネットワーク</a:t>
            </a:r>
            <a:endParaRPr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・キャラバンメイト事務局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F344F36-6EDF-4650-9895-3FA01C7759C9}"/>
              </a:ext>
            </a:extLst>
          </p:cNvPr>
          <p:cNvSpPr/>
          <p:nvPr/>
        </p:nvSpPr>
        <p:spPr>
          <a:xfrm>
            <a:off x="5517327" y="1935350"/>
            <a:ext cx="2024735" cy="367936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・オレンジチーム指定医</a:t>
            </a:r>
            <a:endParaRPr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0A3B6F1-8D25-4F06-B5DC-7720F7A655A0}"/>
              </a:ext>
            </a:extLst>
          </p:cNvPr>
          <p:cNvSpPr/>
          <p:nvPr/>
        </p:nvSpPr>
        <p:spPr>
          <a:xfrm>
            <a:off x="10488745" y="624828"/>
            <a:ext cx="1497874" cy="64443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東淀川</a:t>
            </a: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区役所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2781E3C-6B56-408B-AD4F-870A359AFCCA}"/>
              </a:ext>
            </a:extLst>
          </p:cNvPr>
          <p:cNvSpPr/>
          <p:nvPr/>
        </p:nvSpPr>
        <p:spPr>
          <a:xfrm>
            <a:off x="10773475" y="1527659"/>
            <a:ext cx="1203957" cy="4702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保健福祉課</a:t>
            </a:r>
            <a:endParaRPr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</a:rPr>
              <a:t>　・百歳体操</a:t>
            </a:r>
            <a:endParaRPr lang="en-US" altLang="ja-JP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3C67E4-F512-428D-9841-2650696BD2EB}"/>
              </a:ext>
            </a:extLst>
          </p:cNvPr>
          <p:cNvSpPr/>
          <p:nvPr/>
        </p:nvSpPr>
        <p:spPr>
          <a:xfrm>
            <a:off x="3465857" y="4978640"/>
            <a:ext cx="1617612" cy="36793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rgbClr val="FF9900"/>
                </a:solidFill>
              </a:rPr>
              <a:t>YCH</a:t>
            </a:r>
            <a:r>
              <a:rPr kumimoji="1" lang="ja-JP" altLang="en-US" sz="1600" b="1" dirty="0">
                <a:solidFill>
                  <a:srgbClr val="FF9900"/>
                </a:solidFill>
              </a:rPr>
              <a:t>職員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350BAC-31EF-4CCD-BA51-07011341909D}"/>
              </a:ext>
            </a:extLst>
          </p:cNvPr>
          <p:cNvSpPr/>
          <p:nvPr/>
        </p:nvSpPr>
        <p:spPr>
          <a:xfrm>
            <a:off x="3513212" y="5496163"/>
            <a:ext cx="1617613" cy="36793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rgbClr val="FF9900"/>
                </a:solidFill>
              </a:rPr>
              <a:t>YCH</a:t>
            </a:r>
            <a:r>
              <a:rPr kumimoji="1" lang="ja-JP" altLang="en-US" sz="1600" b="1" dirty="0">
                <a:solidFill>
                  <a:srgbClr val="FF9900"/>
                </a:solidFill>
              </a:rPr>
              <a:t>関連職員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03EA5CB-5F9D-4825-AFBB-17E92DF810F0}"/>
              </a:ext>
            </a:extLst>
          </p:cNvPr>
          <p:cNvSpPr/>
          <p:nvPr/>
        </p:nvSpPr>
        <p:spPr>
          <a:xfrm>
            <a:off x="3513667" y="6219941"/>
            <a:ext cx="1617613" cy="36793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FF9900"/>
                </a:solidFill>
              </a:rPr>
              <a:t>地域サポーター</a:t>
            </a:r>
            <a:endParaRPr kumimoji="1" lang="ja-JP" altLang="en-US" b="1" dirty="0">
              <a:solidFill>
                <a:srgbClr val="FF9900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7972C43-5214-4DEC-A4EB-5589398CC1E7}"/>
              </a:ext>
            </a:extLst>
          </p:cNvPr>
          <p:cNvSpPr/>
          <p:nvPr/>
        </p:nvSpPr>
        <p:spPr>
          <a:xfrm>
            <a:off x="5516782" y="4962504"/>
            <a:ext cx="2024735" cy="367936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9900"/>
                </a:solidFill>
              </a:rPr>
              <a:t>・医事課、診療支援課</a:t>
            </a:r>
            <a:endParaRPr lang="en-US" altLang="ja-JP" sz="1100" b="1" dirty="0">
              <a:solidFill>
                <a:srgbClr val="FF9900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DA9E2C97-21ED-4296-860E-4B39D3AFB933}"/>
              </a:ext>
            </a:extLst>
          </p:cNvPr>
          <p:cNvSpPr/>
          <p:nvPr/>
        </p:nvSpPr>
        <p:spPr>
          <a:xfrm>
            <a:off x="5509292" y="5514410"/>
            <a:ext cx="2024735" cy="367936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9900"/>
                </a:solidFill>
              </a:rPr>
              <a:t>・警備、食堂、売店、タクシー、業者</a:t>
            </a:r>
            <a:endParaRPr lang="en-US" altLang="ja-JP" sz="1100" b="1" dirty="0">
              <a:solidFill>
                <a:srgbClr val="FF9900"/>
              </a:solidFill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0966491-47AC-4C75-9E15-D4EE606B5BD8}"/>
              </a:ext>
            </a:extLst>
          </p:cNvPr>
          <p:cNvSpPr/>
          <p:nvPr/>
        </p:nvSpPr>
        <p:spPr>
          <a:xfrm>
            <a:off x="5523599" y="6155067"/>
            <a:ext cx="2221152" cy="49768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9900"/>
                </a:solidFill>
              </a:rPr>
              <a:t>・銀行、学校、コンビニ、</a:t>
            </a:r>
            <a:endParaRPr lang="en-US" altLang="ja-JP" sz="1100" b="1" dirty="0">
              <a:solidFill>
                <a:srgbClr val="FF9900"/>
              </a:solidFill>
            </a:endParaRPr>
          </a:p>
          <a:p>
            <a:r>
              <a:rPr lang="ja-JP" altLang="en-US" sz="1100" b="1" dirty="0">
                <a:solidFill>
                  <a:srgbClr val="FF9900"/>
                </a:solidFill>
              </a:rPr>
              <a:t>　商店、スーパー等</a:t>
            </a:r>
            <a:endParaRPr lang="en-US" altLang="ja-JP" sz="1100" b="1" dirty="0">
              <a:solidFill>
                <a:srgbClr val="FF9900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90F6C7C-0AD5-4AE2-A995-DF79587BEB12}"/>
              </a:ext>
            </a:extLst>
          </p:cNvPr>
          <p:cNvSpPr/>
          <p:nvPr/>
        </p:nvSpPr>
        <p:spPr>
          <a:xfrm>
            <a:off x="5440152" y="1445707"/>
            <a:ext cx="2024735" cy="345205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こぶしネット</a:t>
            </a:r>
            <a:endParaRPr lang="en-US" altLang="ja-JP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直方体 27">
            <a:extLst>
              <a:ext uri="{FF2B5EF4-FFF2-40B4-BE49-F238E27FC236}">
                <a16:creationId xmlns:a16="http://schemas.microsoft.com/office/drawing/2014/main" id="{2FFCB754-23C1-48E2-93DC-781D34E7A75A}"/>
              </a:ext>
            </a:extLst>
          </p:cNvPr>
          <p:cNvSpPr/>
          <p:nvPr/>
        </p:nvSpPr>
        <p:spPr>
          <a:xfrm>
            <a:off x="1849471" y="4978640"/>
            <a:ext cx="1019468" cy="1683188"/>
          </a:xfrm>
          <a:prstGeom prst="cube">
            <a:avLst>
              <a:gd name="adj" fmla="val 6326"/>
            </a:avLst>
          </a:prstGeom>
          <a:solidFill>
            <a:srgbClr val="FF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認知症サポーター養成講座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E877F4C9-4F7F-4AFC-87A4-55D0DF92ACE0}"/>
              </a:ext>
            </a:extLst>
          </p:cNvPr>
          <p:cNvSpPr/>
          <p:nvPr/>
        </p:nvSpPr>
        <p:spPr>
          <a:xfrm>
            <a:off x="1409700" y="4862138"/>
            <a:ext cx="6619875" cy="1916192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7427E082-1059-4886-A23A-0368A7C9B2C3}"/>
              </a:ext>
            </a:extLst>
          </p:cNvPr>
          <p:cNvSpPr/>
          <p:nvPr/>
        </p:nvSpPr>
        <p:spPr>
          <a:xfrm rot="5400000">
            <a:off x="2201988" y="2839958"/>
            <a:ext cx="216064" cy="3399958"/>
          </a:xfrm>
          <a:prstGeom prst="rightBrace">
            <a:avLst>
              <a:gd name="adj1" fmla="val 66926"/>
              <a:gd name="adj2" fmla="val 4751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8F755CCC-1D23-4648-BE2D-16C4B252B717}"/>
              </a:ext>
            </a:extLst>
          </p:cNvPr>
          <p:cNvSpPr/>
          <p:nvPr/>
        </p:nvSpPr>
        <p:spPr>
          <a:xfrm>
            <a:off x="8610600" y="4642410"/>
            <a:ext cx="3149782" cy="6708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C00000"/>
                </a:solidFill>
              </a:rPr>
              <a:t>・フォーローアップ研修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・取り組みの発表会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42" name="直方体 41">
            <a:extLst>
              <a:ext uri="{FF2B5EF4-FFF2-40B4-BE49-F238E27FC236}">
                <a16:creationId xmlns:a16="http://schemas.microsoft.com/office/drawing/2014/main" id="{E0D11120-ED9B-4684-81D3-88894250810C}"/>
              </a:ext>
            </a:extLst>
          </p:cNvPr>
          <p:cNvSpPr/>
          <p:nvPr/>
        </p:nvSpPr>
        <p:spPr>
          <a:xfrm>
            <a:off x="8610600" y="3077998"/>
            <a:ext cx="3302093" cy="644434"/>
          </a:xfrm>
          <a:prstGeom prst="cube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認定症サポーター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19849858-D90D-43EA-9C84-D8DEACC01EFF}"/>
              </a:ext>
            </a:extLst>
          </p:cNvPr>
          <p:cNvSpPr/>
          <p:nvPr/>
        </p:nvSpPr>
        <p:spPr>
          <a:xfrm>
            <a:off x="8616312" y="3806887"/>
            <a:ext cx="3073828" cy="6708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rgbClr val="C00000"/>
                </a:solidFill>
              </a:rPr>
              <a:t>私たちは、周りの高齢者のサポートをいたします</a:t>
            </a:r>
            <a:r>
              <a:rPr lang="ja-JP" altLang="en-US" sz="1400" b="1" dirty="0">
                <a:solidFill>
                  <a:srgbClr val="C00000"/>
                </a:solidFill>
              </a:rPr>
              <a:t>　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kumimoji="1" lang="en-US" altLang="ja-JP" sz="14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 altLang="ja-JP" sz="14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3" name="六角形 2">
            <a:extLst>
              <a:ext uri="{FF2B5EF4-FFF2-40B4-BE49-F238E27FC236}">
                <a16:creationId xmlns:a16="http://schemas.microsoft.com/office/drawing/2014/main" id="{C4EE1D91-3498-4B4A-BA52-9305BD275685}"/>
              </a:ext>
            </a:extLst>
          </p:cNvPr>
          <p:cNvSpPr/>
          <p:nvPr/>
        </p:nvSpPr>
        <p:spPr>
          <a:xfrm>
            <a:off x="5224546" y="2874667"/>
            <a:ext cx="2333525" cy="1842466"/>
          </a:xfrm>
          <a:prstGeom prst="hexago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認知症の方</a:t>
            </a:r>
          </a:p>
        </p:txBody>
      </p:sp>
      <p:sp>
        <p:nvSpPr>
          <p:cNvPr id="39" name="矢印: ストライプ 38">
            <a:extLst>
              <a:ext uri="{FF2B5EF4-FFF2-40B4-BE49-F238E27FC236}">
                <a16:creationId xmlns:a16="http://schemas.microsoft.com/office/drawing/2014/main" id="{3153E2A6-55D3-4915-B5B8-06E00E218F0A}"/>
              </a:ext>
            </a:extLst>
          </p:cNvPr>
          <p:cNvSpPr/>
          <p:nvPr/>
        </p:nvSpPr>
        <p:spPr>
          <a:xfrm rot="10800000">
            <a:off x="10214115" y="1582070"/>
            <a:ext cx="447383" cy="407614"/>
          </a:xfrm>
          <a:prstGeom prst="striped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41" name="矢印: ストライプ 40">
            <a:extLst>
              <a:ext uri="{FF2B5EF4-FFF2-40B4-BE49-F238E27FC236}">
                <a16:creationId xmlns:a16="http://schemas.microsoft.com/office/drawing/2014/main" id="{37D861EA-717A-4FAB-91B5-BEFCF1DCF118}"/>
              </a:ext>
            </a:extLst>
          </p:cNvPr>
          <p:cNvSpPr/>
          <p:nvPr/>
        </p:nvSpPr>
        <p:spPr>
          <a:xfrm rot="10800000">
            <a:off x="7611488" y="1590307"/>
            <a:ext cx="447383" cy="407614"/>
          </a:xfrm>
          <a:prstGeom prst="striped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44" name="矢印: ストライプ 43">
            <a:extLst>
              <a:ext uri="{FF2B5EF4-FFF2-40B4-BE49-F238E27FC236}">
                <a16:creationId xmlns:a16="http://schemas.microsoft.com/office/drawing/2014/main" id="{105BA3C9-4376-465E-B5DA-E1F04F0089F3}"/>
              </a:ext>
            </a:extLst>
          </p:cNvPr>
          <p:cNvSpPr/>
          <p:nvPr/>
        </p:nvSpPr>
        <p:spPr>
          <a:xfrm rot="16200000">
            <a:off x="6271187" y="2296132"/>
            <a:ext cx="468549" cy="565456"/>
          </a:xfrm>
          <a:prstGeom prst="striped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45" name="矢印: ストライプ 44">
            <a:extLst>
              <a:ext uri="{FF2B5EF4-FFF2-40B4-BE49-F238E27FC236}">
                <a16:creationId xmlns:a16="http://schemas.microsoft.com/office/drawing/2014/main" id="{925FFD11-FF09-438C-959A-AD4A6582FC2D}"/>
              </a:ext>
            </a:extLst>
          </p:cNvPr>
          <p:cNvSpPr/>
          <p:nvPr/>
        </p:nvSpPr>
        <p:spPr>
          <a:xfrm rot="18757403">
            <a:off x="7226269" y="2453203"/>
            <a:ext cx="810324" cy="520153"/>
          </a:xfrm>
          <a:prstGeom prst="striped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49" name="矢印: ストライプ 48">
            <a:extLst>
              <a:ext uri="{FF2B5EF4-FFF2-40B4-BE49-F238E27FC236}">
                <a16:creationId xmlns:a16="http://schemas.microsoft.com/office/drawing/2014/main" id="{71C658B6-0835-460B-8BEF-C7EDD15B2806}"/>
              </a:ext>
            </a:extLst>
          </p:cNvPr>
          <p:cNvSpPr/>
          <p:nvPr/>
        </p:nvSpPr>
        <p:spPr>
          <a:xfrm rot="10800000">
            <a:off x="7562963" y="3380254"/>
            <a:ext cx="954428" cy="761194"/>
          </a:xfrm>
          <a:prstGeom prst="striped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47F0B9-1DC5-4933-85FC-AFA6863444BD}"/>
              </a:ext>
            </a:extLst>
          </p:cNvPr>
          <p:cNvCxnSpPr/>
          <p:nvPr/>
        </p:nvCxnSpPr>
        <p:spPr>
          <a:xfrm>
            <a:off x="3364487" y="6057900"/>
            <a:ext cx="4686300" cy="0"/>
          </a:xfrm>
          <a:prstGeom prst="line">
            <a:avLst/>
          </a:prstGeom>
          <a:ln w="3810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4075989-2329-46AA-ABC1-44AEDA477FD8}"/>
              </a:ext>
            </a:extLst>
          </p:cNvPr>
          <p:cNvCxnSpPr>
            <a:cxnSpLocks/>
          </p:cNvCxnSpPr>
          <p:nvPr/>
        </p:nvCxnSpPr>
        <p:spPr>
          <a:xfrm flipV="1">
            <a:off x="3263294" y="4841770"/>
            <a:ext cx="0" cy="1936561"/>
          </a:xfrm>
          <a:prstGeom prst="line">
            <a:avLst/>
          </a:prstGeom>
          <a:ln w="381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左右 28">
            <a:extLst>
              <a:ext uri="{FF2B5EF4-FFF2-40B4-BE49-F238E27FC236}">
                <a16:creationId xmlns:a16="http://schemas.microsoft.com/office/drawing/2014/main" id="{049371FE-17B6-4381-9A58-9D40701F27B0}"/>
              </a:ext>
            </a:extLst>
          </p:cNvPr>
          <p:cNvSpPr/>
          <p:nvPr/>
        </p:nvSpPr>
        <p:spPr>
          <a:xfrm rot="18833119">
            <a:off x="3850604" y="3045273"/>
            <a:ext cx="1501416" cy="395889"/>
          </a:xfrm>
          <a:prstGeom prst="left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左右 50">
            <a:extLst>
              <a:ext uri="{FF2B5EF4-FFF2-40B4-BE49-F238E27FC236}">
                <a16:creationId xmlns:a16="http://schemas.microsoft.com/office/drawing/2014/main" id="{E8EDCA51-F664-4673-94D9-F44CACFE2EEA}"/>
              </a:ext>
            </a:extLst>
          </p:cNvPr>
          <p:cNvSpPr/>
          <p:nvPr/>
        </p:nvSpPr>
        <p:spPr>
          <a:xfrm rot="19557888">
            <a:off x="3922710" y="2395204"/>
            <a:ext cx="1299370" cy="395889"/>
          </a:xfrm>
          <a:prstGeom prst="left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左右 51">
            <a:extLst>
              <a:ext uri="{FF2B5EF4-FFF2-40B4-BE49-F238E27FC236}">
                <a16:creationId xmlns:a16="http://schemas.microsoft.com/office/drawing/2014/main" id="{22A905A5-A09C-43EF-9359-1320BDE7043D}"/>
              </a:ext>
            </a:extLst>
          </p:cNvPr>
          <p:cNvSpPr/>
          <p:nvPr/>
        </p:nvSpPr>
        <p:spPr>
          <a:xfrm rot="20358994">
            <a:off x="3928818" y="1840694"/>
            <a:ext cx="1132442" cy="395889"/>
          </a:xfrm>
          <a:prstGeom prst="left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FCBD35-71A4-459B-9044-234DF57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20200122 SAC</a:t>
            </a:r>
            <a:r>
              <a:rPr kumimoji="1" lang="ja-JP" altLang="en-US"/>
              <a:t>ネットワーク会議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4736AE-2FAE-4248-B758-7A3E87CE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E552-FE45-4A72-B298-B49B76920C5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35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401</Words>
  <Application>Microsoft Office PowerPoint</Application>
  <PresentationFormat>ワイド画面</PresentationFormat>
  <Paragraphs>87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よどきり医療と介護のまちづくり株式会社</dc:title>
  <dc:creator>yodomachi5</dc:creator>
  <cp:lastModifiedBy>yodomachi5</cp:lastModifiedBy>
  <cp:revision>19</cp:revision>
  <dcterms:created xsi:type="dcterms:W3CDTF">2020-01-16T09:29:46Z</dcterms:created>
  <dcterms:modified xsi:type="dcterms:W3CDTF">2020-01-17T10:31:41Z</dcterms:modified>
</cp:coreProperties>
</file>