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28" r:id="rId2"/>
    <p:sldId id="460" r:id="rId3"/>
    <p:sldId id="571" r:id="rId4"/>
    <p:sldId id="576" r:id="rId5"/>
    <p:sldId id="57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30217-9497-4B35-A68D-FEB8473FFB38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E4677-AD85-4478-852F-4987A7997A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68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>
            <a:extLst>
              <a:ext uri="{FF2B5EF4-FFF2-40B4-BE49-F238E27FC236}">
                <a16:creationId xmlns:a16="http://schemas.microsoft.com/office/drawing/2014/main" id="{BB2D044A-834E-4DC3-BF79-AC90D1E743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ノート プレースホルダ 2">
            <a:extLst>
              <a:ext uri="{FF2B5EF4-FFF2-40B4-BE49-F238E27FC236}">
                <a16:creationId xmlns:a16="http://schemas.microsoft.com/office/drawing/2014/main" id="{70F8A8CD-29B6-46F2-865D-4BB3F54A4F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740" name="スライド番号プレースホルダ 3">
            <a:extLst>
              <a:ext uri="{FF2B5EF4-FFF2-40B4-BE49-F238E27FC236}">
                <a16:creationId xmlns:a16="http://schemas.microsoft.com/office/drawing/2014/main" id="{BAF18662-7ADA-4ADC-9360-78DDF333F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24BC3-F514-4F05-8FBB-A1C2C77629A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8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9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0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8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枚の写真 (縦/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1" name="直線コネクタ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6016664" y="381001"/>
            <a:ext cx="4575137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ja-JP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 noProof="0"/>
              <a:t>アイコンをクリックして図を追加</a:t>
            </a:r>
            <a:endParaRPr lang="ja-JP" noProof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381000"/>
            <a:ext cx="4572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ja-JP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 noProof="0"/>
              <a:t>アイコンをクリックして図を追加</a:t>
            </a:r>
            <a:endParaRPr lang="ja-JP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/>
          </p:nvPr>
        </p:nvSpPr>
        <p:spPr>
          <a:xfrm>
            <a:off x="1117600" y="5181600"/>
            <a:ext cx="4635501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ja-JP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/>
          </p:nvPr>
        </p:nvSpPr>
        <p:spPr>
          <a:xfrm>
            <a:off x="6007099" y="5181600"/>
            <a:ext cx="4635500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ja-JP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7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62400" y="6553200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331200" y="6553200"/>
            <a:ext cx="2743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1930-2867-4411-8100-A64CB2B47441}" type="slidenum">
              <a:rPr lang="en-US" altLang="ja-JP"/>
              <a:pPr>
                <a:defRPr/>
              </a:pPr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42979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枚の写真 (縦/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1" name="直線コネクタ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6016664" y="381001"/>
            <a:ext cx="4575137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ja-JP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 noProof="0"/>
              <a:t>アイコンをクリックして図を追加</a:t>
            </a:r>
            <a:endParaRPr lang="ja-JP" noProof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381000"/>
            <a:ext cx="4572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ja-JP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 noProof="0"/>
              <a:t>アイコンをクリックして図を追加</a:t>
            </a:r>
            <a:endParaRPr lang="ja-JP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/>
          </p:nvPr>
        </p:nvSpPr>
        <p:spPr>
          <a:xfrm>
            <a:off x="1117600" y="5181600"/>
            <a:ext cx="4635501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ja-JP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/>
          </p:nvPr>
        </p:nvSpPr>
        <p:spPr>
          <a:xfrm>
            <a:off x="6007099" y="5181600"/>
            <a:ext cx="4635500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ja-JP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7"/>
          </p:nvPr>
        </p:nvSpPr>
        <p:spPr>
          <a:xfrm>
            <a:off x="6096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962400" y="6553200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331200" y="6553200"/>
            <a:ext cx="2743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1930-2867-4411-8100-A64CB2B47441}" type="slidenum">
              <a:rPr lang="en-US" altLang="ja-JP"/>
              <a:pPr>
                <a:defRPr/>
              </a:pPr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26573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9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7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0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55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4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6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66B202-86D6-4613-AA6E-65A5ED7E243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9C6A93-23CC-471D-9B3A-446B71EF6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8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0" r:id="rId19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テキスト ボックス 3">
            <a:extLst>
              <a:ext uri="{FF2B5EF4-FFF2-40B4-BE49-F238E27FC236}">
                <a16:creationId xmlns:a16="http://schemas.microsoft.com/office/drawing/2014/main" id="{36BD3091-8BB4-4894-A702-BD351A3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4" y="1273175"/>
            <a:ext cx="9653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4000" b="1" dirty="0">
                <a:solidFill>
                  <a:srgbClr val="7030A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地域包括ケアシステムの拠点</a:t>
            </a:r>
          </a:p>
        </p:txBody>
      </p:sp>
      <p:sp>
        <p:nvSpPr>
          <p:cNvPr id="72707" name="テキスト ボックス 6">
            <a:extLst>
              <a:ext uri="{FF2B5EF4-FFF2-40B4-BE49-F238E27FC236}">
                <a16:creationId xmlns:a16="http://schemas.microsoft.com/office/drawing/2014/main" id="{7C8DBAD0-F964-4C94-91F4-F79E97B3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43" y="5335477"/>
            <a:ext cx="43398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2A2003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介護・住まい・防災ネットワーク</a:t>
            </a:r>
            <a:endParaRPr lang="en-US" altLang="ja-JP" sz="2000" b="1" dirty="0">
              <a:solidFill>
                <a:srgbClr val="2A2003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大阪医療連携合同協議会</a:t>
            </a:r>
            <a:endParaRPr lang="en-US" altLang="ja-JP" sz="20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　　　中村クリニック　　　</a:t>
            </a:r>
            <a:endParaRPr lang="en-US" altLang="ja-JP" sz="20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　　　　　　　　　　中村正廣</a:t>
            </a:r>
            <a:endParaRPr lang="en-US" altLang="ja-JP" sz="20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</a:rPr>
              <a:t>　　</a:t>
            </a:r>
          </a:p>
        </p:txBody>
      </p:sp>
      <p:sp>
        <p:nvSpPr>
          <p:cNvPr id="72708" name="Text Box 7">
            <a:extLst>
              <a:ext uri="{FF2B5EF4-FFF2-40B4-BE49-F238E27FC236}">
                <a16:creationId xmlns:a16="http://schemas.microsoft.com/office/drawing/2014/main" id="{F1414F8E-64E7-4811-9AD5-AB9C82C6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58" y="2598003"/>
            <a:ext cx="1075125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6000" b="1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高齢者等の交流拠点</a:t>
            </a:r>
            <a:endParaRPr lang="en-US" altLang="ja-JP" sz="6000" b="1" dirty="0"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6000" b="1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「今里新道パトリ」の意義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A8EA99CA-31DA-49E6-B230-34290E5F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4" y="2863850"/>
            <a:ext cx="1362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2AE337-B178-4083-B989-BD176DF7EAD5}"/>
              </a:ext>
            </a:extLst>
          </p:cNvPr>
          <p:cNvSpPr txBox="1"/>
          <p:nvPr/>
        </p:nvSpPr>
        <p:spPr>
          <a:xfrm>
            <a:off x="4112711" y="4129088"/>
            <a:ext cx="3331642" cy="707886"/>
          </a:xfrm>
          <a:prstGeom prst="rect">
            <a:avLst/>
          </a:prstGeom>
          <a:solidFill>
            <a:srgbClr val="7BFDA6">
              <a:alpha val="67000"/>
            </a:srgbClr>
          </a:solidFill>
          <a:effectLst>
            <a:outerShdw blurRad="76200" dir="18900000" sy="23000" kx="-1200000" algn="bl" rotWithShape="0">
              <a:srgbClr val="7BFDA6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パトリの役割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4866A0-6432-4B71-A89E-2EA20737DDA3}"/>
              </a:ext>
            </a:extLst>
          </p:cNvPr>
          <p:cNvSpPr txBox="1"/>
          <p:nvPr/>
        </p:nvSpPr>
        <p:spPr>
          <a:xfrm>
            <a:off x="934720" y="304800"/>
            <a:ext cx="4615181" cy="2400300"/>
          </a:xfrm>
          <a:prstGeom prst="rect">
            <a:avLst/>
          </a:prstGeom>
          <a:solidFill>
            <a:srgbClr val="FF9933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地域の情報の受信・発信の場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イベント情報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商店街情報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区役所情報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包括支援センター情報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高齢者住まいの情報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ちょうだい・あげる掲示板など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81FC03-D7ED-4EB7-AF89-EA3FA0E03102}"/>
              </a:ext>
            </a:extLst>
          </p:cNvPr>
          <p:cNvSpPr txBox="1"/>
          <p:nvPr/>
        </p:nvSpPr>
        <p:spPr>
          <a:xfrm>
            <a:off x="7548564" y="3095626"/>
            <a:ext cx="4006848" cy="1292225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安定した運営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訪問看護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訪問介護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地域コミュニティ・ファンド（賛助金）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ACED57-58F0-4610-B0C7-2181F031C79D}"/>
              </a:ext>
            </a:extLst>
          </p:cNvPr>
          <p:cNvSpPr txBox="1"/>
          <p:nvPr/>
        </p:nvSpPr>
        <p:spPr>
          <a:xfrm>
            <a:off x="832875" y="2913064"/>
            <a:ext cx="2821552" cy="2154237"/>
          </a:xfrm>
          <a:prstGeom prst="rect">
            <a:avLst/>
          </a:prstGeom>
          <a:solidFill>
            <a:srgbClr val="FF9933">
              <a:alpha val="59000"/>
            </a:srgb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憩い・集いの場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くつろぎ・休憩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井戸端会議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歌声喫茶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食事会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映画会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落語会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416B81-94BA-468C-9C09-EF5E7F23E0BD}"/>
              </a:ext>
            </a:extLst>
          </p:cNvPr>
          <p:cNvSpPr txBox="1"/>
          <p:nvPr/>
        </p:nvSpPr>
        <p:spPr>
          <a:xfrm>
            <a:off x="7600951" y="5046664"/>
            <a:ext cx="3954461" cy="1570037"/>
          </a:xfrm>
          <a:prstGeom prst="rect">
            <a:avLst/>
          </a:prstGeom>
          <a:solidFill>
            <a:srgbClr val="FF9933">
              <a:alpha val="5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防災・防犯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防災時のサポート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防災時のハンディキャップ支援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防犯情報の受信・発信など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011BBA-B34C-4B47-BE4A-0BEF7B4B1E16}"/>
              </a:ext>
            </a:extLst>
          </p:cNvPr>
          <p:cNvSpPr txBox="1"/>
          <p:nvPr/>
        </p:nvSpPr>
        <p:spPr>
          <a:xfrm>
            <a:off x="874765" y="5324476"/>
            <a:ext cx="3152775" cy="1292225"/>
          </a:xfrm>
          <a:prstGeom prst="rect">
            <a:avLst/>
          </a:prstGeom>
          <a:solidFill>
            <a:srgbClr val="FF9933">
              <a:alpha val="5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お助けの場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着替えの場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トイレなど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20E114-208E-4E62-BD80-20890EC56EB1}"/>
              </a:ext>
            </a:extLst>
          </p:cNvPr>
          <p:cNvSpPr txBox="1"/>
          <p:nvPr/>
        </p:nvSpPr>
        <p:spPr>
          <a:xfrm>
            <a:off x="5916612" y="609601"/>
            <a:ext cx="2243137" cy="1292225"/>
          </a:xfrm>
          <a:prstGeom prst="rect">
            <a:avLst/>
          </a:prstGeom>
          <a:solidFill>
            <a:srgbClr val="FF9933">
              <a:alpha val="53000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貸出の場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貸し会議場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商店街くじ引き所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夜店の場など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BC0843-1378-4139-90D7-A1CE30225DBB}"/>
              </a:ext>
            </a:extLst>
          </p:cNvPr>
          <p:cNvSpPr txBox="1"/>
          <p:nvPr/>
        </p:nvSpPr>
        <p:spPr>
          <a:xfrm>
            <a:off x="8440739" y="474663"/>
            <a:ext cx="3114673" cy="2400300"/>
          </a:xfrm>
          <a:prstGeom prst="rect">
            <a:avLst/>
          </a:prstGeom>
          <a:solidFill>
            <a:srgbClr val="FF9933">
              <a:alpha val="50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医療・看護・介護</a:t>
            </a:r>
            <a:endParaRPr lang="en-US" altLang="ja-JP" sz="2400" b="1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医療・看護の情報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介護情報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医師会との連携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歯科医師会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薬剤師会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訪問看護・介護など</a:t>
            </a:r>
            <a:endParaRPr lang="en-US" altLang="ja-JP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1A13FA9D-A560-44E5-A1BC-932742362A5A}"/>
              </a:ext>
            </a:extLst>
          </p:cNvPr>
          <p:cNvSpPr/>
          <p:nvPr/>
        </p:nvSpPr>
        <p:spPr>
          <a:xfrm rot="2924099">
            <a:off x="5190332" y="2404269"/>
            <a:ext cx="423862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E01D575C-F0A2-4647-9531-26F8DDDCD299}"/>
              </a:ext>
            </a:extLst>
          </p:cNvPr>
          <p:cNvSpPr/>
          <p:nvPr/>
        </p:nvSpPr>
        <p:spPr>
          <a:xfrm rot="7518698">
            <a:off x="6406356" y="2055019"/>
            <a:ext cx="750888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EE5D63EC-542A-4240-8299-CCE978B9798B}"/>
              </a:ext>
            </a:extLst>
          </p:cNvPr>
          <p:cNvSpPr/>
          <p:nvPr/>
        </p:nvSpPr>
        <p:spPr>
          <a:xfrm rot="9502719">
            <a:off x="6856413" y="2527301"/>
            <a:ext cx="1714500" cy="47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6783F313-B531-4413-9056-C062B94BA2DD}"/>
              </a:ext>
            </a:extLst>
          </p:cNvPr>
          <p:cNvSpPr/>
          <p:nvPr/>
        </p:nvSpPr>
        <p:spPr>
          <a:xfrm rot="10537817">
            <a:off x="6861176" y="3397251"/>
            <a:ext cx="733425" cy="449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CCAADBC1-18D0-42D9-8CE8-5776827C9BAF}"/>
              </a:ext>
            </a:extLst>
          </p:cNvPr>
          <p:cNvSpPr/>
          <p:nvPr/>
        </p:nvSpPr>
        <p:spPr>
          <a:xfrm rot="2924099" flipH="1">
            <a:off x="7334251" y="5141913"/>
            <a:ext cx="541337" cy="547688"/>
          </a:xfrm>
          <a:prstGeom prst="rightArrow">
            <a:avLst>
              <a:gd name="adj1" fmla="val 50000"/>
              <a:gd name="adj2" fmla="val 42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135A5FBD-BE1A-48DB-ABE3-F53A848B0C83}"/>
              </a:ext>
            </a:extLst>
          </p:cNvPr>
          <p:cNvSpPr/>
          <p:nvPr/>
        </p:nvSpPr>
        <p:spPr>
          <a:xfrm>
            <a:off x="3282951" y="3590925"/>
            <a:ext cx="1681163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C42F2FE8-2788-42ED-824E-D63EE980475E}"/>
              </a:ext>
            </a:extLst>
          </p:cNvPr>
          <p:cNvSpPr/>
          <p:nvPr/>
        </p:nvSpPr>
        <p:spPr>
          <a:xfrm rot="18144116">
            <a:off x="4013995" y="5501483"/>
            <a:ext cx="1190625" cy="4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Franklin Gothic Book"/>
              <a:ea typeface="HGｺﾞｼｯｸE" panose="020B0909000000000000" pitchFamily="49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FD9A85-90F3-4856-ABD8-E8C6CBBF4A26}"/>
              </a:ext>
            </a:extLst>
          </p:cNvPr>
          <p:cNvSpPr txBox="1">
            <a:spLocks noGrp="1"/>
          </p:cNvSpPr>
          <p:nvPr/>
        </p:nvSpPr>
        <p:spPr>
          <a:xfrm>
            <a:off x="4527550" y="76201"/>
            <a:ext cx="3632200" cy="288925"/>
          </a:xfrm>
          <a:prstGeom prst="rect">
            <a:avLst/>
          </a:prstGeom>
          <a:noFill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200">
                <a:solidFill>
                  <a:srgbClr val="F0A22E">
                    <a:shade val="75000"/>
                  </a:srgb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介護・住居・防災ネットワーク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B63709F-6B94-4C51-A231-7B06005D8957}"/>
              </a:ext>
            </a:extLst>
          </p:cNvPr>
          <p:cNvCxnSpPr/>
          <p:nvPr/>
        </p:nvCxnSpPr>
        <p:spPr>
          <a:xfrm>
            <a:off x="2179638" y="5032375"/>
            <a:ext cx="920750" cy="0"/>
          </a:xfrm>
          <a:prstGeom prst="line">
            <a:avLst/>
          </a:prstGeom>
          <a:ln w="635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871" r="17871"/>
          <a:stretch>
            <a:fillRect/>
          </a:stretch>
        </p:blipFill>
        <p:spPr>
          <a:xfrm>
            <a:off x="623457" y="571069"/>
            <a:ext cx="5169332" cy="5169332"/>
          </a:xfrm>
          <a:prstGeom prst="rect">
            <a:avLst/>
          </a:prstGeom>
        </p:spPr>
      </p:pic>
      <p:pic>
        <p:nvPicPr>
          <p:cNvPr id="9" name="図プレースホルダー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2517"/>
          <a:stretch>
            <a:fillRect/>
          </a:stretch>
        </p:blipFill>
        <p:spPr>
          <a:xfrm>
            <a:off x="6064173" y="571067"/>
            <a:ext cx="5169332" cy="5169332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6188362" y="5740400"/>
            <a:ext cx="5387111" cy="699349"/>
          </a:xfrm>
        </p:spPr>
        <p:txBody>
          <a:bodyPr/>
          <a:lstStyle/>
          <a:p>
            <a:pPr algn="l"/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お茶のみ場の高齢者相談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6"/>
          </p:nvPr>
        </p:nvSpPr>
        <p:spPr>
          <a:xfrm>
            <a:off x="623456" y="5740400"/>
            <a:ext cx="10019144" cy="507999"/>
          </a:xfrm>
        </p:spPr>
        <p:txBody>
          <a:bodyPr/>
          <a:lstStyle/>
          <a:p>
            <a:pPr algn="l"/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理学療法士のボランティア体操</a:t>
            </a:r>
            <a:endParaRPr kumimoji="1"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03631" y="2705145"/>
            <a:ext cx="18473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ja-JP" alt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2070259" y="3453408"/>
            <a:ext cx="8064896" cy="1728192"/>
          </a:xfrm>
          <a:prstGeom prst="wedgeRoundRectCallout">
            <a:avLst>
              <a:gd name="adj1" fmla="val -48009"/>
              <a:gd name="adj2" fmla="val 17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800" b="1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子供から高齢者や認知症者が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4800" b="1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日中くつろぐ溜まり場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01550" y="1548235"/>
            <a:ext cx="117888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認知症・独居者の把握と見守り</a:t>
            </a:r>
          </a:p>
        </p:txBody>
      </p:sp>
    </p:spTree>
    <p:extLst>
      <p:ext uri="{BB962C8B-B14F-4D97-AF65-F5344CB8AC3E}">
        <p14:creationId xmlns:p14="http://schemas.microsoft.com/office/powerpoint/2010/main" val="306318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0"/>
            <a:ext cx="10546773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テキスト ボックス 3"/>
          <p:cNvSpPr txBox="1">
            <a:spLocks noChangeArrowheads="1"/>
          </p:cNvSpPr>
          <p:nvPr/>
        </p:nvSpPr>
        <p:spPr bwMode="auto">
          <a:xfrm>
            <a:off x="1704975" y="327025"/>
            <a:ext cx="5087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ＭＳ Ｐゴシック" charset="-128"/>
              </a:rPr>
              <a:t>介護・住まい・防災まちづくりネットワーク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0223" y="127497"/>
            <a:ext cx="11471563" cy="76944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介護・住まい・防災まちづくりネットワーク</a:t>
            </a:r>
            <a:r>
              <a:rPr lang="ja-JP" alt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lang="ja-JP" alt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　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5127627" y="896938"/>
            <a:ext cx="5540375" cy="1384300"/>
          </a:xfrm>
          <a:prstGeom prst="wedgeRoundRectCallout">
            <a:avLst>
              <a:gd name="adj1" fmla="val -78386"/>
              <a:gd name="adj2" fmla="val 28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子供から高齢者や認知症者が</a:t>
            </a:r>
            <a:r>
              <a:rPr lang="en-US" altLang="ja-JP" sz="3200" b="1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200" b="1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日中くつろぐ溜まり場</a:t>
            </a:r>
          </a:p>
        </p:txBody>
      </p:sp>
      <p:cxnSp>
        <p:nvCxnSpPr>
          <p:cNvPr id="9" name="曲線コネクタ 8"/>
          <p:cNvCxnSpPr>
            <a:stCxn id="7" idx="2"/>
          </p:cNvCxnSpPr>
          <p:nvPr/>
        </p:nvCxnSpPr>
        <p:spPr>
          <a:xfrm rot="5400000">
            <a:off x="5559430" y="2725742"/>
            <a:ext cx="2782887" cy="189388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図形 10"/>
          <p:cNvCxnSpPr/>
          <p:nvPr/>
        </p:nvCxnSpPr>
        <p:spPr>
          <a:xfrm rot="10800000" flipV="1">
            <a:off x="1922465" y="2144716"/>
            <a:ext cx="3303587" cy="2427287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図形 14"/>
          <p:cNvCxnSpPr/>
          <p:nvPr/>
        </p:nvCxnSpPr>
        <p:spPr>
          <a:xfrm rot="16200000" flipH="1">
            <a:off x="7066757" y="3193258"/>
            <a:ext cx="4133850" cy="2071687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2495601" y="3614823"/>
            <a:ext cx="819968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ja-JP" altLang="en-US" sz="7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今里の新道パトリ</a:t>
            </a:r>
            <a:r>
              <a:rPr lang="ja-JP" alt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・</a:t>
            </a:r>
            <a:r>
              <a:rPr lang="en-US" altLang="ja-JP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1</a:t>
            </a:r>
            <a:r>
              <a:rPr lang="ja-JP" alt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番館</a:t>
            </a:r>
            <a:endParaRPr lang="ja-JP" alt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781760" y="4835327"/>
            <a:ext cx="958917" cy="46166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2</a:t>
            </a:r>
            <a:r>
              <a:rPr lang="ja-JP" alt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番館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9603804" y="5592969"/>
            <a:ext cx="108715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3</a:t>
            </a:r>
            <a:r>
              <a:rPr lang="ja-JP" alt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PＰＯＰ４B" pitchFamily="50" charset="-128"/>
                <a:ea typeface="AR PＰＯＰ４B" pitchFamily="50" charset="-128"/>
              </a:rPr>
              <a:t>番館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93861" y="2967335"/>
            <a:ext cx="9804287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6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独居高齢者・認知症者が住み</a:t>
            </a:r>
            <a:endParaRPr lang="en-US" altLang="ja-JP" sz="6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algn="ctr"/>
            <a:r>
              <a:rPr lang="ja-JP" altLang="en-US" sz="6000" dirty="0">
                <a:solidFill>
                  <a:srgbClr val="FF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地域包括ケア</a:t>
            </a:r>
            <a:r>
              <a:rPr lang="ja-JP" altLang="en-US" sz="60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のあるまち</a:t>
            </a:r>
          </a:p>
          <a:p>
            <a:pPr algn="ctr"/>
            <a:r>
              <a:rPr lang="ja-JP" alt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安心安全の町づくりに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D0A789-BA49-4CF7-8527-F77C68E76996}"/>
              </a:ext>
            </a:extLst>
          </p:cNvPr>
          <p:cNvSpPr txBox="1"/>
          <p:nvPr/>
        </p:nvSpPr>
        <p:spPr>
          <a:xfrm>
            <a:off x="2495601" y="584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698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3866A4-1D23-467B-BE4B-D776F574E60B}"/>
              </a:ext>
            </a:extLst>
          </p:cNvPr>
          <p:cNvSpPr/>
          <p:nvPr/>
        </p:nvSpPr>
        <p:spPr>
          <a:xfrm>
            <a:off x="287079" y="1180215"/>
            <a:ext cx="117383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10</a:t>
            </a:r>
            <a:r>
              <a:rPr lang="ja-JP" altLang="en-US" sz="2400" b="1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年前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という時代で、</a:t>
            </a:r>
            <a:r>
              <a:rPr lang="ja-JP" altLang="en-US" sz="2400" b="1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行政は施設づくり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に強い後押しをした？・・・・しかし、行政の支援は、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マンパワーにはほとんど無関心・・・・・運営は自腹！！</a:t>
            </a:r>
            <a:endParaRPr lang="en-US" altLang="ja-JP" sz="2800" dirty="0">
              <a:solidFill>
                <a:srgbClr val="C00000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endParaRPr lang="en-US" altLang="ja-JP" sz="2400" dirty="0"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商店街やその近辺の住民には、その目的を理解できず、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常連が集まるお茶のみ場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に見えていた・・・事業の担い手の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地域プロデューサー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は、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ボランティア</a:t>
            </a:r>
            <a:r>
              <a:rPr lang="ja-JP" altLang="en-US" sz="24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・・・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で続かない</a:t>
            </a:r>
            <a:endParaRPr lang="en-US" altLang="ja-JP" sz="2400" dirty="0"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endParaRPr lang="en-US" altLang="ja-JP" sz="2400" dirty="0"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lvl="0"/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しかし、</a:t>
            </a:r>
            <a:r>
              <a:rPr lang="en-US" altLang="ja-JP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1</a:t>
            </a:r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年前より、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若手の商店街会長</a:t>
            </a:r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が、</a:t>
            </a:r>
            <a:r>
              <a:rPr lang="en-US" altLang="ja-JP" sz="2400" dirty="0" err="1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WiFi</a:t>
            </a:r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による放送拠点を立ち上げつつ、</a:t>
            </a:r>
            <a:endParaRPr lang="en-US" altLang="ja-JP" sz="24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lvl="0"/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大阪市大の放送部などと町の情報発信</a:t>
            </a:r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に立ち上がり・・・そこで、「かかりつけ医」などの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医療情報を伝える場</a:t>
            </a:r>
            <a:r>
              <a:rPr lang="ja-JP" altLang="en-US" sz="2400" dirty="0">
                <a:solidFill>
                  <a:prstClr val="black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として利用予定</a:t>
            </a:r>
            <a:endParaRPr lang="en-US" altLang="ja-JP" sz="24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pPr lvl="0"/>
            <a:endParaRPr lang="en-US" altLang="ja-JP" sz="2400" dirty="0">
              <a:solidFill>
                <a:prstClr val="black"/>
              </a:solidFill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以前より、地震や台風による災害に、商店街が中心に今里地区の</a:t>
            </a:r>
            <a:r>
              <a:rPr lang="ja-JP" altLang="en-US" sz="24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住民組織が立ち上がり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、医師会などと共に</a:t>
            </a:r>
            <a:r>
              <a:rPr lang="ja-JP" altLang="en-US" sz="24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防災訓練を定期的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に行い、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防災意識が多地区より高い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・・・</a:t>
            </a:r>
            <a:r>
              <a:rPr lang="ja-JP" altLang="en-US" sz="2800" dirty="0">
                <a:solidFill>
                  <a:srgbClr val="C00000"/>
                </a:solidFill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住民連携の意識改革</a:t>
            </a:r>
            <a:r>
              <a:rPr lang="ja-JP" altLang="en-US" sz="24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になっている・・・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防災拠点に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悠々ゴシック体E" panose="020B0600010101010101" pitchFamily="50" charset="-128"/>
              <a:ea typeface="AR P悠々ゴシック体E" panose="020B0600010101010101" pitchFamily="50" charset="-128"/>
            </a:endParaRPr>
          </a:p>
          <a:p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F9BB7B-6843-472C-B8AB-9EA84D7BCCF4}"/>
              </a:ext>
            </a:extLst>
          </p:cNvPr>
          <p:cNvSpPr txBox="1"/>
          <p:nvPr/>
        </p:nvSpPr>
        <p:spPr>
          <a:xfrm>
            <a:off x="2855728" y="72219"/>
            <a:ext cx="5291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AR P悠々ゴシック体E" panose="020B0600010101010101" pitchFamily="50" charset="-128"/>
                <a:ea typeface="AR P悠々ゴシック体E" panose="020B0600010101010101" pitchFamily="50" charset="-128"/>
              </a:rPr>
              <a:t>パトリを作って</a:t>
            </a:r>
          </a:p>
        </p:txBody>
      </p:sp>
    </p:spTree>
    <p:extLst>
      <p:ext uri="{BB962C8B-B14F-4D97-AF65-F5344CB8AC3E}">
        <p14:creationId xmlns:p14="http://schemas.microsoft.com/office/powerpoint/2010/main" val="2316072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459</Words>
  <Application>Microsoft Office PowerPoint</Application>
  <PresentationFormat>ワイド画面</PresentationFormat>
  <Paragraphs>70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AR PＰＯＰ４B</vt:lpstr>
      <vt:lpstr>AR P明朝体U</vt:lpstr>
      <vt:lpstr>AR P悠々ゴシック体E</vt:lpstr>
      <vt:lpstr>HGP創英角ﾎﾟｯﾌﾟ体</vt:lpstr>
      <vt:lpstr>HGS創英角ﾎﾟｯﾌﾟ体</vt:lpstr>
      <vt:lpstr>ＭＳ Ｐゴシック</vt:lpstr>
      <vt:lpstr>游ゴシック</vt:lpstr>
      <vt:lpstr>Arial</vt:lpstr>
      <vt:lpstr>Franklin Gothic Book</vt:lpstr>
      <vt:lpstr>Garamond</vt:lpstr>
      <vt:lpstr>オーガニック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正廣</dc:creator>
  <cp:lastModifiedBy>中村 正廣</cp:lastModifiedBy>
  <cp:revision>1</cp:revision>
  <dcterms:created xsi:type="dcterms:W3CDTF">2020-01-16T13:07:38Z</dcterms:created>
  <dcterms:modified xsi:type="dcterms:W3CDTF">2020-01-16T13:15:53Z</dcterms:modified>
</cp:coreProperties>
</file>