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1074" r:id="rId2"/>
    <p:sldId id="728" r:id="rId3"/>
    <p:sldId id="1023" r:id="rId4"/>
    <p:sldId id="976" r:id="rId5"/>
    <p:sldId id="992" r:id="rId6"/>
    <p:sldId id="972" r:id="rId7"/>
    <p:sldId id="973" r:id="rId8"/>
    <p:sldId id="1035" r:id="rId9"/>
    <p:sldId id="1039" r:id="rId10"/>
    <p:sldId id="1075" r:id="rId11"/>
    <p:sldId id="1076" r:id="rId12"/>
    <p:sldId id="1077" r:id="rId13"/>
    <p:sldId id="1078" r:id="rId14"/>
    <p:sldId id="1079" r:id="rId15"/>
    <p:sldId id="1080" r:id="rId16"/>
    <p:sldId id="1081" r:id="rId17"/>
    <p:sldId id="1082" r:id="rId18"/>
    <p:sldId id="1083" r:id="rId19"/>
    <p:sldId id="108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39">
          <p15:clr>
            <a:srgbClr val="A4A3A4"/>
          </p15:clr>
        </p15:guide>
        <p15:guide id="2" pos="28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47" autoAdjust="0"/>
    <p:restoredTop sz="97895" autoAdjust="0"/>
  </p:normalViewPr>
  <p:slideViewPr>
    <p:cSldViewPr snapToGrid="0" snapToObjects="1" showGuides="1">
      <p:cViewPr varScale="1">
        <p:scale>
          <a:sx n="74" d="100"/>
          <a:sy n="74" d="100"/>
        </p:scale>
        <p:origin x="1416" y="72"/>
      </p:cViewPr>
      <p:guideLst>
        <p:guide orient="horz" pos="2339"/>
        <p:guide pos="287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2" d="100"/>
        <a:sy n="42" d="100"/>
      </p:scale>
      <p:origin x="0" y="15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AF781-1A55-A548-AFA6-C95D1E3C05AE}" type="datetimeFigureOut">
              <a:rPr kumimoji="1" lang="ja-JP" altLang="en-US" smtClean="0"/>
              <a:t>2020/1/17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DE985-96F6-BE4A-939F-6C18120BB0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9465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ja-JP" altLang="en-US"/>
              <a:t>まだまだ始まったばかりです。まだ波紋が広がり始めたところです。共鳴しあって大きくなったり新たな活動が生まれたり、これからもいろんなキッカケが生まれ、いろんなことが起こるのだと思います。その中で、まずやってみるという姿勢、そしてやりながら考えるという姿勢を忘れずに、地域を盛り上げていければと思います。</a:t>
            </a:r>
          </a:p>
        </p:txBody>
      </p:sp>
      <p:sp>
        <p:nvSpPr>
          <p:cNvPr id="81923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C6967FCE-F494-4176-9BEA-070E4AE9E406}" type="slidenum">
              <a:rPr lang="ja-JP" altLang="en-US" sz="1200"/>
              <a:pPr/>
              <a:t>4</a:t>
            </a:fld>
            <a:endParaRPr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2296786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DE985-96F6-BE4A-939F-6C18120BB0D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2531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349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87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62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62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855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849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38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09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65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2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510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791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2148149"/>
            <a:ext cx="9144000" cy="878074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咲っく南花台</a:t>
            </a:r>
            <a:endParaRPr kumimoji="1" lang="ja-JP" altLang="en-US" sz="28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4403637"/>
            <a:ext cx="6400800" cy="1752600"/>
          </a:xfrm>
        </p:spPr>
        <p:txBody>
          <a:bodyPr>
            <a:normAutofit/>
          </a:bodyPr>
          <a:lstStyle/>
          <a:p>
            <a:r>
              <a:rPr kumimoji="1" lang="ja-JP" altLang="en-US" sz="1800">
                <a:solidFill>
                  <a:schemeClr val="tx1">
                    <a:lumMod val="65000"/>
                    <a:lumOff val="35000"/>
                  </a:schemeClr>
                </a:solidFill>
              </a:rPr>
              <a:t>一般</a:t>
            </a:r>
            <a:r>
              <a:rPr kumimoji="1" lang="ja-JP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社団法人</a:t>
            </a:r>
            <a:r>
              <a:rPr lang="ja-JP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カンデ</a:t>
            </a:r>
            <a:endParaRPr kumimoji="1" lang="en-US" altLang="ja-JP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kumimoji="1" lang="ja-JP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関谷大志朗</a:t>
            </a: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0" y="2791024"/>
            <a:ext cx="9144000" cy="679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700" dirty="0"/>
              <a:t>（「南花台スマートエイジング・シティ」団地再生モデル事業）</a:t>
            </a: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0" y="3235608"/>
            <a:ext cx="9144000" cy="878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200" dirty="0"/>
              <a:t>これ</a:t>
            </a:r>
            <a:r>
              <a:rPr lang="ja-JP" altLang="en-US" sz="2200"/>
              <a:t>までと咲っく南花台健康クラブ現在</a:t>
            </a:r>
            <a:r>
              <a:rPr lang="ja-JP" altLang="en-US" sz="2200" dirty="0"/>
              <a:t>の取り組み</a:t>
            </a:r>
          </a:p>
        </p:txBody>
      </p:sp>
    </p:spTree>
    <p:extLst>
      <p:ext uri="{BB962C8B-B14F-4D97-AF65-F5344CB8AC3E}">
        <p14:creationId xmlns:p14="http://schemas.microsoft.com/office/powerpoint/2010/main" val="2785409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P1140582.jpg">
            <a:extLst>
              <a:ext uri="{FF2B5EF4-FFF2-40B4-BE49-F238E27FC236}">
                <a16:creationId xmlns:a16="http://schemas.microsoft.com/office/drawing/2014/main" id="{E564F166-D603-5C4B-A0DB-1A5EFFEAA6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2496" y="0"/>
            <a:ext cx="7747248" cy="438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63DEC69-321F-264B-8986-2F1CD43421BE}"/>
              </a:ext>
            </a:extLst>
          </p:cNvPr>
          <p:cNvSpPr txBox="1"/>
          <p:nvPr/>
        </p:nvSpPr>
        <p:spPr>
          <a:xfrm>
            <a:off x="1076526" y="4713045"/>
            <a:ext cx="926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>
                <a:solidFill>
                  <a:srgbClr val="0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  <a:cs typeface="小塚ゴシック Pro L"/>
              </a:rPr>
              <a:t>住民集会</a:t>
            </a:r>
            <a:endParaRPr kumimoji="1" lang="en-US" altLang="ja-JP" sz="1200" dirty="0">
              <a:solidFill>
                <a:srgbClr val="0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  <a:cs typeface="小塚ゴシック Pro L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F4E2BE7-5C47-9646-886B-30E2FA467895}"/>
              </a:ext>
            </a:extLst>
          </p:cNvPr>
          <p:cNvSpPr txBox="1"/>
          <p:nvPr/>
        </p:nvSpPr>
        <p:spPr>
          <a:xfrm>
            <a:off x="2094049" y="5021589"/>
            <a:ext cx="311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>
                <a:solidFill>
                  <a:srgbClr val="0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  <a:cs typeface="小塚ゴシック Pro L"/>
              </a:rPr>
              <a:t>咲っく南花台健康クラブ立ち上げ</a:t>
            </a:r>
            <a:endParaRPr kumimoji="1" lang="en-US" altLang="ja-JP" sz="1200" dirty="0">
              <a:solidFill>
                <a:srgbClr val="0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  <a:cs typeface="小塚ゴシック Pro L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942A816-822A-5648-B8BE-3891B37D21B4}"/>
              </a:ext>
            </a:extLst>
          </p:cNvPr>
          <p:cNvSpPr txBox="1"/>
          <p:nvPr/>
        </p:nvSpPr>
        <p:spPr>
          <a:xfrm>
            <a:off x="4816491" y="5647311"/>
            <a:ext cx="311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>
                <a:solidFill>
                  <a:srgbClr val="0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  <a:cs typeface="小塚ゴシック Pro L"/>
              </a:rPr>
              <a:t>まちの保健室立ち上げ</a:t>
            </a:r>
            <a:endParaRPr kumimoji="1" lang="en-US" altLang="ja-JP" sz="1200" dirty="0">
              <a:solidFill>
                <a:srgbClr val="0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  <a:cs typeface="小塚ゴシック Pro L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CAD6CDA-96C6-1D48-B359-FD1E263B2333}"/>
              </a:ext>
            </a:extLst>
          </p:cNvPr>
          <p:cNvSpPr txBox="1"/>
          <p:nvPr/>
        </p:nvSpPr>
        <p:spPr>
          <a:xfrm>
            <a:off x="441067" y="4483998"/>
            <a:ext cx="1090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solidFill>
                  <a:srgbClr val="0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  <a:cs typeface="小塚ゴシック Pro L"/>
              </a:rPr>
              <a:t>2014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C4EAD30-DFA9-0D4A-AB89-D8C06C5560AD}"/>
              </a:ext>
            </a:extLst>
          </p:cNvPr>
          <p:cNvSpPr txBox="1"/>
          <p:nvPr/>
        </p:nvSpPr>
        <p:spPr>
          <a:xfrm>
            <a:off x="1740734" y="4483998"/>
            <a:ext cx="1090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solidFill>
                  <a:srgbClr val="0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  <a:cs typeface="小塚ゴシック Pro L"/>
              </a:rPr>
              <a:t>2015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5AADEBE-1488-B54D-BC3B-55985D05DA96}"/>
              </a:ext>
            </a:extLst>
          </p:cNvPr>
          <p:cNvSpPr txBox="1"/>
          <p:nvPr/>
        </p:nvSpPr>
        <p:spPr>
          <a:xfrm>
            <a:off x="3040401" y="4483998"/>
            <a:ext cx="1090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solidFill>
                  <a:srgbClr val="0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  <a:cs typeface="小塚ゴシック Pro L"/>
              </a:rPr>
              <a:t>2016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21A0E4F-0131-2948-B5B0-78B3981C5BE4}"/>
              </a:ext>
            </a:extLst>
          </p:cNvPr>
          <p:cNvSpPr txBox="1"/>
          <p:nvPr/>
        </p:nvSpPr>
        <p:spPr>
          <a:xfrm>
            <a:off x="4340068" y="4483998"/>
            <a:ext cx="1090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solidFill>
                  <a:srgbClr val="0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  <a:cs typeface="小塚ゴシック Pro L"/>
              </a:rPr>
              <a:t>2017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A72FB20-FE9F-044B-B5AC-C044B0ED88EA}"/>
              </a:ext>
            </a:extLst>
          </p:cNvPr>
          <p:cNvSpPr txBox="1"/>
          <p:nvPr/>
        </p:nvSpPr>
        <p:spPr>
          <a:xfrm>
            <a:off x="5639735" y="4483998"/>
            <a:ext cx="1090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solidFill>
                  <a:srgbClr val="0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  <a:cs typeface="小塚ゴシック Pro L"/>
              </a:rPr>
              <a:t>2018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37BD987-17E2-0345-A95D-EE6484206A3E}"/>
              </a:ext>
            </a:extLst>
          </p:cNvPr>
          <p:cNvSpPr txBox="1"/>
          <p:nvPr/>
        </p:nvSpPr>
        <p:spPr>
          <a:xfrm>
            <a:off x="6939403" y="4483998"/>
            <a:ext cx="1090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solidFill>
                  <a:srgbClr val="0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  <a:cs typeface="小塚ゴシック Pro L"/>
              </a:rPr>
              <a:t>2019</a:t>
            </a: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4726BA30-85BB-AF4E-BB53-B90B7BBC4B59}"/>
              </a:ext>
            </a:extLst>
          </p:cNvPr>
          <p:cNvCxnSpPr/>
          <p:nvPr/>
        </p:nvCxnSpPr>
        <p:spPr>
          <a:xfrm>
            <a:off x="744395" y="4760997"/>
            <a:ext cx="0" cy="1988115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E582F18E-64DD-3840-B897-91E4B3036BE6}"/>
              </a:ext>
            </a:extLst>
          </p:cNvPr>
          <p:cNvCxnSpPr/>
          <p:nvPr/>
        </p:nvCxnSpPr>
        <p:spPr>
          <a:xfrm>
            <a:off x="2000171" y="4760997"/>
            <a:ext cx="0" cy="1988115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08895D9E-79EE-BF4E-A0C1-8ED49217F9D5}"/>
              </a:ext>
            </a:extLst>
          </p:cNvPr>
          <p:cNvCxnSpPr/>
          <p:nvPr/>
        </p:nvCxnSpPr>
        <p:spPr>
          <a:xfrm>
            <a:off x="3304715" y="4760997"/>
            <a:ext cx="0" cy="1988115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D72E1D6B-BF0B-DE42-B406-9BD9134BCE1B}"/>
              </a:ext>
            </a:extLst>
          </p:cNvPr>
          <p:cNvCxnSpPr/>
          <p:nvPr/>
        </p:nvCxnSpPr>
        <p:spPr>
          <a:xfrm>
            <a:off x="4609259" y="4760997"/>
            <a:ext cx="0" cy="1988115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AC7844E0-72A3-9846-A2B9-627CD9DD7DA1}"/>
              </a:ext>
            </a:extLst>
          </p:cNvPr>
          <p:cNvCxnSpPr/>
          <p:nvPr/>
        </p:nvCxnSpPr>
        <p:spPr>
          <a:xfrm>
            <a:off x="5901611" y="4760997"/>
            <a:ext cx="0" cy="1988115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B2420F0E-5E00-ED4B-98BD-7F0E146DB451}"/>
              </a:ext>
            </a:extLst>
          </p:cNvPr>
          <p:cNvCxnSpPr/>
          <p:nvPr/>
        </p:nvCxnSpPr>
        <p:spPr>
          <a:xfrm>
            <a:off x="7218347" y="4760997"/>
            <a:ext cx="0" cy="1988115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F9FF84E-1366-4C41-9CD6-D54CDB8CEB20}"/>
              </a:ext>
            </a:extLst>
          </p:cNvPr>
          <p:cNvSpPr txBox="1"/>
          <p:nvPr/>
        </p:nvSpPr>
        <p:spPr>
          <a:xfrm>
            <a:off x="6020874" y="5927332"/>
            <a:ext cx="311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>
                <a:solidFill>
                  <a:srgbClr val="0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  <a:cs typeface="小塚ゴシック Pro L"/>
              </a:rPr>
              <a:t>住民主体の活動に移行中</a:t>
            </a:r>
            <a:endParaRPr kumimoji="1" lang="en-US" altLang="ja-JP" sz="1200" dirty="0">
              <a:solidFill>
                <a:srgbClr val="0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  <a:cs typeface="小塚ゴシック Pro L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50D632C-09B8-F745-8245-9DAAC421813A}"/>
              </a:ext>
            </a:extLst>
          </p:cNvPr>
          <p:cNvSpPr txBox="1"/>
          <p:nvPr/>
        </p:nvSpPr>
        <p:spPr>
          <a:xfrm>
            <a:off x="7246919" y="6200417"/>
            <a:ext cx="311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>
                <a:solidFill>
                  <a:srgbClr val="0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  <a:cs typeface="小塚ゴシック Pro L"/>
              </a:rPr>
              <a:t>摂南大学活動スタート</a:t>
            </a:r>
            <a:endParaRPr kumimoji="1" lang="en-US" altLang="ja-JP" sz="1200" dirty="0">
              <a:solidFill>
                <a:srgbClr val="0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  <a:cs typeface="小塚ゴシック Pro L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056B985-1800-DF4A-9491-6BBEBA571444}"/>
              </a:ext>
            </a:extLst>
          </p:cNvPr>
          <p:cNvSpPr txBox="1"/>
          <p:nvPr/>
        </p:nvSpPr>
        <p:spPr>
          <a:xfrm>
            <a:off x="1076526" y="4919009"/>
            <a:ext cx="9260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solidFill>
                  <a:srgbClr val="0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  <a:cs typeface="小塚ゴシック Pro L"/>
              </a:rPr>
              <a:t>2014.9〜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DDE00FA-9093-844A-A729-F610DB91CC97}"/>
              </a:ext>
            </a:extLst>
          </p:cNvPr>
          <p:cNvSpPr txBox="1"/>
          <p:nvPr/>
        </p:nvSpPr>
        <p:spPr>
          <a:xfrm>
            <a:off x="2179899" y="5227554"/>
            <a:ext cx="9260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solidFill>
                  <a:srgbClr val="0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  <a:cs typeface="小塚ゴシック Pro L"/>
              </a:rPr>
              <a:t>2015.9〜</a:t>
            </a:r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2F01B08C-DA87-7348-801A-770232E985FC}"/>
              </a:ext>
            </a:extLst>
          </p:cNvPr>
          <p:cNvCxnSpPr>
            <a:cxnSpLocks/>
          </p:cNvCxnSpPr>
          <p:nvPr/>
        </p:nvCxnSpPr>
        <p:spPr>
          <a:xfrm flipH="1" flipV="1">
            <a:off x="3941467" y="5739524"/>
            <a:ext cx="875024" cy="244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円/楕円 25">
            <a:extLst>
              <a:ext uri="{FF2B5EF4-FFF2-40B4-BE49-F238E27FC236}">
                <a16:creationId xmlns:a16="http://schemas.microsoft.com/office/drawing/2014/main" id="{B1DC2834-3D07-C742-8D30-E3AA8FA07C0D}"/>
              </a:ext>
            </a:extLst>
          </p:cNvPr>
          <p:cNvSpPr/>
          <p:nvPr/>
        </p:nvSpPr>
        <p:spPr>
          <a:xfrm>
            <a:off x="3911585" y="5709008"/>
            <a:ext cx="70316" cy="70316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DF75924-02AC-DF43-99C3-F40049AD6C7E}"/>
              </a:ext>
            </a:extLst>
          </p:cNvPr>
          <p:cNvSpPr txBox="1"/>
          <p:nvPr/>
        </p:nvSpPr>
        <p:spPr>
          <a:xfrm>
            <a:off x="7302238" y="6427908"/>
            <a:ext cx="9260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solidFill>
                  <a:srgbClr val="0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  <a:cs typeface="小塚ゴシック Pro L"/>
              </a:rPr>
              <a:t>2019.6〜</a:t>
            </a:r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10A48F21-28C0-E64F-841B-754ED8BA0561}"/>
              </a:ext>
            </a:extLst>
          </p:cNvPr>
          <p:cNvCxnSpPr/>
          <p:nvPr/>
        </p:nvCxnSpPr>
        <p:spPr>
          <a:xfrm flipH="1" flipV="1">
            <a:off x="7831138" y="6060340"/>
            <a:ext cx="875024" cy="244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3EC9D137-CA99-9D44-BD8A-478F8B775BFC}"/>
              </a:ext>
            </a:extLst>
          </p:cNvPr>
          <p:cNvCxnSpPr>
            <a:cxnSpLocks/>
          </p:cNvCxnSpPr>
          <p:nvPr/>
        </p:nvCxnSpPr>
        <p:spPr>
          <a:xfrm flipH="1" flipV="1">
            <a:off x="1631007" y="5158866"/>
            <a:ext cx="463042" cy="244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13BB6B56-BC23-6343-B640-FEF0F7877124}"/>
              </a:ext>
            </a:extLst>
          </p:cNvPr>
          <p:cNvCxnSpPr>
            <a:cxnSpLocks/>
          </p:cNvCxnSpPr>
          <p:nvPr/>
        </p:nvCxnSpPr>
        <p:spPr>
          <a:xfrm>
            <a:off x="1631007" y="5021589"/>
            <a:ext cx="0" cy="13727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CCDA95B7-5D0B-6049-8BE8-2A5D495D18AD}"/>
              </a:ext>
            </a:extLst>
          </p:cNvPr>
          <p:cNvSpPr txBox="1"/>
          <p:nvPr/>
        </p:nvSpPr>
        <p:spPr>
          <a:xfrm>
            <a:off x="4899950" y="5857907"/>
            <a:ext cx="9260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solidFill>
                  <a:srgbClr val="0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  <a:cs typeface="小塚ゴシック Pro L"/>
              </a:rPr>
              <a:t>2017.10〜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F45E0578-6583-AB49-BDAA-5E45F8478398}"/>
              </a:ext>
            </a:extLst>
          </p:cNvPr>
          <p:cNvSpPr txBox="1"/>
          <p:nvPr/>
        </p:nvSpPr>
        <p:spPr>
          <a:xfrm>
            <a:off x="3579515" y="5279377"/>
            <a:ext cx="4007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>
                <a:solidFill>
                  <a:srgbClr val="0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  <a:cs typeface="小塚ゴシック Pro L"/>
              </a:rPr>
              <a:t>大阪大谷大学“社会研究実習”就業先にコノミヤテラス</a:t>
            </a:r>
            <a:endParaRPr kumimoji="1" lang="en-US" altLang="ja-JP" sz="1200" dirty="0">
              <a:solidFill>
                <a:srgbClr val="0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  <a:cs typeface="小塚ゴシック Pro L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8169CAF6-0AA0-C642-8BA7-7D06AB0074C6}"/>
              </a:ext>
            </a:extLst>
          </p:cNvPr>
          <p:cNvSpPr txBox="1"/>
          <p:nvPr/>
        </p:nvSpPr>
        <p:spPr>
          <a:xfrm>
            <a:off x="3605465" y="5473534"/>
            <a:ext cx="9260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solidFill>
                  <a:srgbClr val="0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  <a:cs typeface="小塚ゴシック Pro L"/>
              </a:rPr>
              <a:t>2016.7〜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A71E5F0A-277F-114B-8F15-BF38DDCE8610}"/>
              </a:ext>
            </a:extLst>
          </p:cNvPr>
          <p:cNvSpPr txBox="1"/>
          <p:nvPr/>
        </p:nvSpPr>
        <p:spPr>
          <a:xfrm>
            <a:off x="6656365" y="4090895"/>
            <a:ext cx="1775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200">
                <a:solidFill>
                  <a:schemeClr val="bg1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  <a:cs typeface="小塚ゴシック Pro L"/>
              </a:rPr>
              <a:t>住民集会の様子</a:t>
            </a:r>
            <a:endParaRPr kumimoji="1" lang="en-US" altLang="ja-JP" sz="1200" dirty="0">
              <a:solidFill>
                <a:schemeClr val="bg1"/>
              </a:solidFill>
              <a:latin typeface="Kozuka Gothic Pro R" panose="020B0400000000000000" pitchFamily="34" charset="-128"/>
              <a:ea typeface="Kozuka Gothic Pro R" panose="020B0400000000000000" pitchFamily="34" charset="-128"/>
              <a:cs typeface="小塚ゴシック Pro L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52A6E0A8-EC01-4240-9974-174978D1396F}"/>
              </a:ext>
            </a:extLst>
          </p:cNvPr>
          <p:cNvSpPr txBox="1"/>
          <p:nvPr/>
        </p:nvSpPr>
        <p:spPr>
          <a:xfrm>
            <a:off x="3626962" y="5786190"/>
            <a:ext cx="9260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>
                <a:solidFill>
                  <a:srgbClr val="0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  <a:cs typeface="小塚ゴシック Pro L"/>
              </a:rPr>
              <a:t>議論スタート</a:t>
            </a:r>
            <a:endParaRPr kumimoji="1" lang="en-US" altLang="ja-JP" sz="900" dirty="0">
              <a:solidFill>
                <a:srgbClr val="0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  <a:cs typeface="小塚ゴシック Pro L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38CE324D-5823-DB4D-8718-CF9FE2B9B5CC}"/>
              </a:ext>
            </a:extLst>
          </p:cNvPr>
          <p:cNvSpPr txBox="1"/>
          <p:nvPr/>
        </p:nvSpPr>
        <p:spPr>
          <a:xfrm>
            <a:off x="2094377" y="5386945"/>
            <a:ext cx="149493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>
                <a:solidFill>
                  <a:srgbClr val="0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  <a:cs typeface="小塚ゴシック Pro L"/>
              </a:rPr>
              <a:t>・タニタ健康プログラム</a:t>
            </a:r>
            <a:endParaRPr kumimoji="1" lang="en-US" altLang="ja-JP" sz="900" dirty="0">
              <a:solidFill>
                <a:srgbClr val="0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  <a:cs typeface="小塚ゴシック Pro L"/>
            </a:endParaRPr>
          </a:p>
          <a:p>
            <a:r>
              <a:rPr kumimoji="1" lang="ja-JP" altLang="en-US" sz="900">
                <a:solidFill>
                  <a:srgbClr val="0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  <a:cs typeface="小塚ゴシック Pro L"/>
              </a:rPr>
              <a:t>・島田病院の健康講座</a:t>
            </a:r>
            <a:endParaRPr kumimoji="1" lang="en-US" altLang="ja-JP" sz="900" dirty="0">
              <a:solidFill>
                <a:srgbClr val="0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  <a:cs typeface="小塚ゴシック Pro L"/>
            </a:endParaRPr>
          </a:p>
          <a:p>
            <a:r>
              <a:rPr kumimoji="1" lang="ja-JP" altLang="en-US" sz="900">
                <a:solidFill>
                  <a:srgbClr val="0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  <a:cs typeface="小塚ゴシック Pro L"/>
              </a:rPr>
              <a:t>・大阪大谷大学健康講座</a:t>
            </a:r>
            <a:endParaRPr kumimoji="1" lang="en-US" altLang="ja-JP" sz="900" dirty="0">
              <a:solidFill>
                <a:srgbClr val="0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  <a:cs typeface="小塚ゴシック Pro L"/>
            </a:endParaRPr>
          </a:p>
          <a:p>
            <a:r>
              <a:rPr kumimoji="1" lang="ja-JP" altLang="en-US" sz="900">
                <a:solidFill>
                  <a:srgbClr val="0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  <a:cs typeface="小塚ゴシック Pro L"/>
              </a:rPr>
              <a:t>・住民主体の活動</a:t>
            </a:r>
            <a:endParaRPr kumimoji="1" lang="en-US" altLang="ja-JP" sz="900" dirty="0">
              <a:solidFill>
                <a:srgbClr val="0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  <a:cs typeface="小塚ゴシック Pro L"/>
            </a:endParaRPr>
          </a:p>
          <a:p>
            <a:endParaRPr kumimoji="1" lang="en-US" altLang="ja-JP" sz="900" dirty="0">
              <a:solidFill>
                <a:srgbClr val="0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  <a:cs typeface="小塚ゴシック Pro L"/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25B32FB4-DDA5-9546-9511-5E66C8C5008F}"/>
              </a:ext>
            </a:extLst>
          </p:cNvPr>
          <p:cNvSpPr/>
          <p:nvPr/>
        </p:nvSpPr>
        <p:spPr>
          <a:xfrm>
            <a:off x="3626962" y="5279377"/>
            <a:ext cx="3675276" cy="229807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222D9EBB-8D84-9B4F-B6D9-504EBE4200B9}"/>
              </a:ext>
            </a:extLst>
          </p:cNvPr>
          <p:cNvSpPr/>
          <p:nvPr/>
        </p:nvSpPr>
        <p:spPr>
          <a:xfrm>
            <a:off x="7289450" y="6225308"/>
            <a:ext cx="1552904" cy="229807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06C13415-E10D-AF4E-9E6E-BDCA05544F57}"/>
              </a:ext>
            </a:extLst>
          </p:cNvPr>
          <p:cNvSpPr txBox="1"/>
          <p:nvPr/>
        </p:nvSpPr>
        <p:spPr>
          <a:xfrm>
            <a:off x="8140884" y="4483998"/>
            <a:ext cx="562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solidFill>
                  <a:srgbClr val="0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  <a:cs typeface="小塚ゴシック Pro L"/>
              </a:rPr>
              <a:t>2020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4DA16EA8-ED37-B949-8A2E-4F65DC37944E}"/>
              </a:ext>
            </a:extLst>
          </p:cNvPr>
          <p:cNvCxnSpPr/>
          <p:nvPr/>
        </p:nvCxnSpPr>
        <p:spPr>
          <a:xfrm>
            <a:off x="8419828" y="4760997"/>
            <a:ext cx="0" cy="1988115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924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正方形/長方形 41"/>
          <p:cNvSpPr/>
          <p:nvPr/>
        </p:nvSpPr>
        <p:spPr>
          <a:xfrm>
            <a:off x="4898299" y="873281"/>
            <a:ext cx="3680063" cy="229373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" y="1155912"/>
            <a:ext cx="423297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1600" dirty="0">
              <a:solidFill>
                <a:srgbClr val="FF0000"/>
              </a:solidFill>
              <a:latin typeface="+mj-ea"/>
              <a:ea typeface="+mj-ea"/>
              <a:cs typeface="小塚ゴシック Pro R"/>
            </a:endParaRPr>
          </a:p>
          <a:p>
            <a:r>
              <a:rPr lang="ja-JP" altLang="en-US" sz="1600" dirty="0">
                <a:solidFill>
                  <a:srgbClr val="FF0000"/>
                </a:solidFill>
                <a:latin typeface="+mj-ea"/>
                <a:ea typeface="+mj-ea"/>
                <a:cs typeface="小塚ゴシック Pro R"/>
              </a:rPr>
              <a:t>・地域に住民主体の活動</a:t>
            </a:r>
            <a:endParaRPr lang="en-US" altLang="ja-JP" sz="1600" dirty="0">
              <a:solidFill>
                <a:srgbClr val="FF0000"/>
              </a:solidFill>
              <a:latin typeface="+mj-ea"/>
              <a:ea typeface="+mj-ea"/>
              <a:cs typeface="小塚ゴシック Pro R"/>
            </a:endParaRPr>
          </a:p>
          <a:p>
            <a:r>
              <a:rPr lang="ja-JP" altLang="en-US" sz="1600" dirty="0">
                <a:solidFill>
                  <a:srgbClr val="FF0000"/>
                </a:solidFill>
                <a:latin typeface="+mj-ea"/>
                <a:ea typeface="+mj-ea"/>
                <a:cs typeface="小塚ゴシック Pro R"/>
              </a:rPr>
              <a:t>　健康スタッフ・サポーターの活動</a:t>
            </a:r>
            <a:endParaRPr lang="en-US" altLang="ja-JP" sz="1600" dirty="0">
              <a:solidFill>
                <a:srgbClr val="FF0000"/>
              </a:solidFill>
              <a:latin typeface="+mj-ea"/>
              <a:ea typeface="+mj-ea"/>
              <a:cs typeface="小塚ゴシック Pro R"/>
            </a:endParaRPr>
          </a:p>
          <a:p>
            <a:r>
              <a:rPr lang="ja-JP" altLang="ja-JP" sz="1600" dirty="0">
                <a:solidFill>
                  <a:srgbClr val="000000"/>
                </a:solidFill>
                <a:latin typeface="+mj-ea"/>
                <a:ea typeface="+mj-ea"/>
                <a:cs typeface="小塚ゴシック Pro R"/>
              </a:rPr>
              <a:t>　</a:t>
            </a:r>
            <a:r>
              <a:rPr lang="en-US" altLang="ja-JP" sz="1600" dirty="0">
                <a:solidFill>
                  <a:srgbClr val="000000"/>
                </a:solidFill>
                <a:latin typeface="+mj-ea"/>
                <a:ea typeface="+mj-ea"/>
                <a:cs typeface="小塚ゴシック Pro R"/>
              </a:rPr>
              <a:t>→</a:t>
            </a:r>
            <a:r>
              <a:rPr lang="ja-JP" altLang="en-US" sz="1600" dirty="0">
                <a:solidFill>
                  <a:srgbClr val="000000"/>
                </a:solidFill>
                <a:latin typeface="+mj-ea"/>
                <a:ea typeface="+mj-ea"/>
                <a:cs typeface="小塚ゴシック Pro R"/>
              </a:rPr>
              <a:t>地域の医療・福祉関係の有資格者健康</a:t>
            </a:r>
            <a:endParaRPr lang="en-US" altLang="ja-JP" sz="1600" dirty="0">
              <a:solidFill>
                <a:srgbClr val="000000"/>
              </a:solidFill>
              <a:latin typeface="+mj-ea"/>
              <a:ea typeface="+mj-ea"/>
              <a:cs typeface="小塚ゴシック Pro R"/>
            </a:endParaRPr>
          </a:p>
          <a:p>
            <a:r>
              <a:rPr lang="ja-JP" altLang="ja-JP" sz="1600" dirty="0">
                <a:solidFill>
                  <a:srgbClr val="000000"/>
                </a:solidFill>
                <a:latin typeface="+mj-ea"/>
                <a:ea typeface="+mj-ea"/>
                <a:cs typeface="小塚ゴシック Pro R"/>
              </a:rPr>
              <a:t>　</a:t>
            </a:r>
            <a:r>
              <a:rPr lang="ja-JP" altLang="en-US" sz="1600" dirty="0">
                <a:solidFill>
                  <a:srgbClr val="000000"/>
                </a:solidFill>
                <a:latin typeface="+mj-ea"/>
                <a:ea typeface="+mj-ea"/>
                <a:cs typeface="小塚ゴシック Pro R"/>
              </a:rPr>
              <a:t>　　スタッフ</a:t>
            </a:r>
            <a:r>
              <a:rPr lang="en-US" altLang="ja-JP" sz="1600" dirty="0">
                <a:solidFill>
                  <a:srgbClr val="000000"/>
                </a:solidFill>
                <a:latin typeface="+mj-ea"/>
                <a:ea typeface="+mj-ea"/>
                <a:cs typeface="小塚ゴシック Pro R"/>
              </a:rPr>
              <a:t>(9</a:t>
            </a:r>
            <a:r>
              <a:rPr lang="ja-JP" altLang="en-US" sz="1600" dirty="0">
                <a:solidFill>
                  <a:srgbClr val="000000"/>
                </a:solidFill>
                <a:latin typeface="+mj-ea"/>
                <a:ea typeface="+mj-ea"/>
                <a:cs typeface="小塚ゴシック Pro R"/>
              </a:rPr>
              <a:t>名</a:t>
            </a:r>
            <a:r>
              <a:rPr lang="en-US" altLang="ja-JP" sz="1600" dirty="0">
                <a:solidFill>
                  <a:srgbClr val="000000"/>
                </a:solidFill>
                <a:latin typeface="+mj-ea"/>
                <a:ea typeface="+mj-ea"/>
                <a:cs typeface="小塚ゴシック Pro R"/>
              </a:rPr>
              <a:t>)</a:t>
            </a:r>
            <a:r>
              <a:rPr lang="ja-JP" altLang="en-US" sz="1600" dirty="0">
                <a:solidFill>
                  <a:srgbClr val="000000"/>
                </a:solidFill>
                <a:latin typeface="+mj-ea"/>
                <a:ea typeface="+mj-ea"/>
                <a:cs typeface="小塚ゴシック Pro R"/>
              </a:rPr>
              <a:t>による健康相談会</a:t>
            </a:r>
            <a:endParaRPr lang="en-US" altLang="ja-JP" sz="1600" dirty="0">
              <a:solidFill>
                <a:srgbClr val="000000"/>
              </a:solidFill>
              <a:latin typeface="+mj-ea"/>
              <a:ea typeface="+mj-ea"/>
              <a:cs typeface="小塚ゴシック Pro R"/>
            </a:endParaRPr>
          </a:p>
          <a:p>
            <a:r>
              <a:rPr lang="ja-JP" altLang="en-US" sz="1600">
                <a:solidFill>
                  <a:srgbClr val="000000"/>
                </a:solidFill>
                <a:latin typeface="+mj-ea"/>
                <a:ea typeface="+mj-ea"/>
                <a:cs typeface="小塚ゴシック Pro R"/>
              </a:rPr>
              <a:t>　</a:t>
            </a:r>
            <a:r>
              <a:rPr lang="en-US" altLang="ja-JP" sz="1600" dirty="0">
                <a:solidFill>
                  <a:srgbClr val="000000"/>
                </a:solidFill>
                <a:latin typeface="+mj-ea"/>
                <a:ea typeface="+mj-ea"/>
                <a:cs typeface="小塚ゴシック Pro R"/>
              </a:rPr>
              <a:t>→</a:t>
            </a:r>
            <a:r>
              <a:rPr lang="ja-JP" altLang="en-US" sz="1600">
                <a:solidFill>
                  <a:srgbClr val="000000"/>
                </a:solidFill>
                <a:latin typeface="+mj-ea"/>
                <a:ea typeface="+mj-ea"/>
                <a:cs typeface="小塚ゴシック Pro R"/>
              </a:rPr>
              <a:t>サポーター</a:t>
            </a:r>
            <a:r>
              <a:rPr lang="en-US" altLang="ja-JP" sz="1600" dirty="0">
                <a:solidFill>
                  <a:srgbClr val="000000"/>
                </a:solidFill>
                <a:latin typeface="+mj-ea"/>
                <a:ea typeface="+mj-ea"/>
                <a:cs typeface="小塚ゴシック Pro R"/>
              </a:rPr>
              <a:t>(7</a:t>
            </a:r>
            <a:r>
              <a:rPr lang="ja-JP" altLang="en-US" sz="1600" dirty="0">
                <a:solidFill>
                  <a:srgbClr val="000000"/>
                </a:solidFill>
                <a:latin typeface="+mj-ea"/>
                <a:ea typeface="+mj-ea"/>
                <a:cs typeface="小塚ゴシック Pro R"/>
              </a:rPr>
              <a:t>人</a:t>
            </a:r>
            <a:r>
              <a:rPr lang="en-US" altLang="ja-JP" sz="1600" dirty="0">
                <a:solidFill>
                  <a:srgbClr val="000000"/>
                </a:solidFill>
                <a:latin typeface="+mj-ea"/>
                <a:ea typeface="+mj-ea"/>
                <a:cs typeface="小塚ゴシック Pro R"/>
              </a:rPr>
              <a:t>)</a:t>
            </a:r>
            <a:r>
              <a:rPr lang="ja-JP" altLang="en-US" sz="1600" dirty="0">
                <a:solidFill>
                  <a:srgbClr val="000000"/>
                </a:solidFill>
                <a:latin typeface="+mj-ea"/>
                <a:ea typeface="+mj-ea"/>
                <a:cs typeface="小塚ゴシック Pro R"/>
              </a:rPr>
              <a:t>のコノテラ常駐</a:t>
            </a:r>
            <a:endParaRPr lang="en-US" altLang="ja-JP" sz="1600" dirty="0">
              <a:solidFill>
                <a:srgbClr val="000000"/>
              </a:solidFill>
              <a:latin typeface="+mj-ea"/>
              <a:ea typeface="+mj-ea"/>
              <a:cs typeface="小塚ゴシック Pro R"/>
            </a:endParaRPr>
          </a:p>
          <a:p>
            <a:r>
              <a:rPr lang="ja-JP" altLang="en-US" sz="1600" dirty="0">
                <a:solidFill>
                  <a:srgbClr val="FF0000"/>
                </a:solidFill>
                <a:latin typeface="+mj-ea"/>
                <a:cs typeface="小塚ゴシック Pro R"/>
              </a:rPr>
              <a:t>　自主サークル活動</a:t>
            </a:r>
            <a:endParaRPr lang="en-US" altLang="ja-JP" sz="1600" dirty="0">
              <a:solidFill>
                <a:srgbClr val="FF0000"/>
              </a:solidFill>
              <a:latin typeface="+mj-ea"/>
              <a:cs typeface="小塚ゴシック Pro R"/>
            </a:endParaRPr>
          </a:p>
          <a:p>
            <a:endParaRPr lang="en-US" altLang="ja-JP" sz="1600" dirty="0">
              <a:solidFill>
                <a:srgbClr val="FF0000"/>
              </a:solidFill>
              <a:latin typeface="+mj-ea"/>
              <a:ea typeface="+mj-ea"/>
              <a:cs typeface="小塚ゴシック Pro R"/>
            </a:endParaRPr>
          </a:p>
          <a:p>
            <a:r>
              <a:rPr lang="ja-JP" altLang="en-US" sz="1600" dirty="0">
                <a:solidFill>
                  <a:srgbClr val="FF0000"/>
                </a:solidFill>
                <a:latin typeface="+mj-ea"/>
                <a:ea typeface="+mj-ea"/>
                <a:cs typeface="小塚ゴシック Pro R"/>
              </a:rPr>
              <a:t>・</a:t>
            </a:r>
            <a:r>
              <a:rPr lang="ja-JP" altLang="ja-JP" sz="1600" dirty="0">
                <a:solidFill>
                  <a:srgbClr val="FF0000"/>
                </a:solidFill>
                <a:latin typeface="+mj-ea"/>
                <a:ea typeface="+mj-ea"/>
                <a:cs typeface="小塚ゴシック Pro R"/>
              </a:rPr>
              <a:t>「まちの保健室」立上げ</a:t>
            </a:r>
            <a:endParaRPr lang="en-US" altLang="ja-JP" sz="1600" dirty="0">
              <a:solidFill>
                <a:srgbClr val="FF0000"/>
              </a:solidFill>
              <a:latin typeface="+mj-ea"/>
              <a:ea typeface="+mj-ea"/>
              <a:cs typeface="小塚ゴシック Pro R"/>
            </a:endParaRPr>
          </a:p>
          <a:p>
            <a:r>
              <a:rPr lang="ja-JP" altLang="en-US" sz="1600" dirty="0">
                <a:solidFill>
                  <a:srgbClr val="000000"/>
                </a:solidFill>
                <a:latin typeface="+mj-ea"/>
                <a:ea typeface="+mj-ea"/>
                <a:cs typeface="小塚ゴシック Pro R"/>
              </a:rPr>
              <a:t>　</a:t>
            </a:r>
            <a:r>
              <a:rPr lang="ja-JP" altLang="ja-JP" sz="1600" dirty="0">
                <a:solidFill>
                  <a:srgbClr val="000000"/>
                </a:solidFill>
                <a:latin typeface="+mj-ea"/>
                <a:ea typeface="+mj-ea"/>
                <a:cs typeface="小塚ゴシック Pro R"/>
              </a:rPr>
              <a:t>→</a:t>
            </a:r>
            <a:r>
              <a:rPr lang="ja-JP" altLang="en-US" sz="1600" dirty="0">
                <a:solidFill>
                  <a:srgbClr val="000000"/>
                </a:solidFill>
                <a:latin typeface="+mj-ea"/>
                <a:ea typeface="+mj-ea"/>
                <a:cs typeface="小塚ゴシック Pro R"/>
              </a:rPr>
              <a:t>社会福祉協議会等</a:t>
            </a:r>
            <a:r>
              <a:rPr lang="ja-JP" altLang="ja-JP" sz="1600" dirty="0">
                <a:solidFill>
                  <a:srgbClr val="000000"/>
                </a:solidFill>
                <a:latin typeface="+mj-ea"/>
                <a:ea typeface="+mj-ea"/>
                <a:cs typeface="小塚ゴシック Pro R"/>
              </a:rPr>
              <a:t>と連携し、悩みを持つ方</a:t>
            </a:r>
            <a:endParaRPr lang="en-US" altLang="ja-JP" sz="1600" dirty="0">
              <a:solidFill>
                <a:srgbClr val="000000"/>
              </a:solidFill>
              <a:latin typeface="+mj-ea"/>
              <a:ea typeface="+mj-ea"/>
              <a:cs typeface="小塚ゴシック Pro R"/>
            </a:endParaRPr>
          </a:p>
          <a:p>
            <a:r>
              <a:rPr lang="ja-JP" altLang="ja-JP" sz="1600" dirty="0">
                <a:solidFill>
                  <a:srgbClr val="000000"/>
                </a:solidFill>
                <a:latin typeface="+mj-ea"/>
                <a:ea typeface="+mj-ea"/>
                <a:cs typeface="小塚ゴシック Pro R"/>
              </a:rPr>
              <a:t>　</a:t>
            </a:r>
            <a:r>
              <a:rPr lang="ja-JP" altLang="en-US" sz="1600" dirty="0">
                <a:solidFill>
                  <a:srgbClr val="000000"/>
                </a:solidFill>
                <a:latin typeface="+mj-ea"/>
                <a:ea typeface="+mj-ea"/>
                <a:cs typeface="小塚ゴシック Pro R"/>
              </a:rPr>
              <a:t>　</a:t>
            </a:r>
            <a:r>
              <a:rPr lang="ja-JP" altLang="ja-JP" sz="1600" dirty="0">
                <a:solidFill>
                  <a:srgbClr val="000000"/>
                </a:solidFill>
                <a:latin typeface="+mj-ea"/>
                <a:ea typeface="+mj-ea"/>
                <a:cs typeface="小塚ゴシック Pro R"/>
              </a:rPr>
              <a:t>の相談できる場「まちの保健室」</a:t>
            </a:r>
            <a:r>
              <a:rPr lang="ja-JP" altLang="en-US" sz="1600" dirty="0">
                <a:solidFill>
                  <a:srgbClr val="000000"/>
                </a:solidFill>
                <a:latin typeface="+mj-ea"/>
                <a:ea typeface="+mj-ea"/>
                <a:cs typeface="小塚ゴシック Pro R"/>
              </a:rPr>
              <a:t>を目指す。</a:t>
            </a:r>
            <a:endParaRPr lang="en-US" altLang="ja-JP" sz="1600" dirty="0">
              <a:solidFill>
                <a:srgbClr val="000000"/>
              </a:solidFill>
              <a:latin typeface="+mj-ea"/>
              <a:ea typeface="+mj-ea"/>
              <a:cs typeface="小塚ゴシック Pro R"/>
            </a:endParaRPr>
          </a:p>
          <a:p>
            <a:endParaRPr lang="en-US" altLang="ja-JP" sz="1600" dirty="0">
              <a:solidFill>
                <a:srgbClr val="FF0000"/>
              </a:solidFill>
              <a:latin typeface="+mj-ea"/>
              <a:ea typeface="+mj-ea"/>
              <a:cs typeface="小塚ゴシック Pro R"/>
            </a:endParaRPr>
          </a:p>
          <a:p>
            <a:r>
              <a:rPr lang="ja-JP" altLang="ja-JP" sz="1600" dirty="0">
                <a:solidFill>
                  <a:srgbClr val="FF0000"/>
                </a:solidFill>
                <a:latin typeface="+mj-ea"/>
                <a:cs typeface="小塚ゴシック Pro R"/>
              </a:rPr>
              <a:t>・</a:t>
            </a:r>
            <a:r>
              <a:rPr lang="ja-JP" altLang="en-US" sz="1600" dirty="0">
                <a:solidFill>
                  <a:srgbClr val="FF0000"/>
                </a:solidFill>
                <a:latin typeface="+mj-ea"/>
                <a:cs typeface="小塚ゴシック Pro R"/>
              </a:rPr>
              <a:t>咲っく南花台</a:t>
            </a:r>
            <a:r>
              <a:rPr lang="ja-JP" altLang="ja-JP" sz="1600" dirty="0">
                <a:solidFill>
                  <a:srgbClr val="FF0000"/>
                </a:solidFill>
                <a:latin typeface="+mj-ea"/>
                <a:cs typeface="小塚ゴシック Pro R"/>
              </a:rPr>
              <a:t>健康ポイント</a:t>
            </a:r>
            <a:r>
              <a:rPr lang="ja-JP" altLang="en-US" sz="1600" dirty="0">
                <a:solidFill>
                  <a:srgbClr val="FF0000"/>
                </a:solidFill>
                <a:latin typeface="+mj-ea"/>
                <a:cs typeface="小塚ゴシック Pro R"/>
              </a:rPr>
              <a:t>制度</a:t>
            </a:r>
            <a:endParaRPr lang="en-US" altLang="ja-JP" sz="1600" dirty="0">
              <a:solidFill>
                <a:srgbClr val="FF0000"/>
              </a:solidFill>
              <a:latin typeface="+mj-ea"/>
              <a:cs typeface="小塚ゴシック Pro R"/>
            </a:endParaRPr>
          </a:p>
          <a:p>
            <a:r>
              <a:rPr lang="ja-JP" altLang="en-US" sz="1600" dirty="0">
                <a:solidFill>
                  <a:srgbClr val="000000"/>
                </a:solidFill>
                <a:latin typeface="+mj-ea"/>
                <a:cs typeface="小塚ゴシック Pro R"/>
              </a:rPr>
              <a:t>　</a:t>
            </a:r>
            <a:r>
              <a:rPr lang="en-US" altLang="ja-JP" sz="1600" dirty="0">
                <a:solidFill>
                  <a:srgbClr val="000000"/>
                </a:solidFill>
                <a:latin typeface="+mj-ea"/>
                <a:cs typeface="小塚ゴシック Pro R"/>
              </a:rPr>
              <a:t>3</a:t>
            </a:r>
            <a:r>
              <a:rPr lang="ja-JP" altLang="en-US" sz="1600" dirty="0">
                <a:solidFill>
                  <a:srgbClr val="000000"/>
                </a:solidFill>
                <a:latin typeface="+mj-ea"/>
                <a:cs typeface="小塚ゴシック Pro R"/>
              </a:rPr>
              <a:t>期に分けて実施。</a:t>
            </a:r>
            <a:r>
              <a:rPr lang="en-US" altLang="ja-JP" sz="1600" dirty="0">
                <a:solidFill>
                  <a:srgbClr val="000000"/>
                </a:solidFill>
                <a:latin typeface="+mj-ea"/>
                <a:cs typeface="小塚ゴシック Pro R"/>
              </a:rPr>
              <a:t>30pt</a:t>
            </a:r>
            <a:r>
              <a:rPr lang="ja-JP" altLang="en-US" sz="1600" dirty="0">
                <a:solidFill>
                  <a:srgbClr val="000000"/>
                </a:solidFill>
                <a:latin typeface="+mj-ea"/>
                <a:cs typeface="小塚ゴシック Pro R"/>
              </a:rPr>
              <a:t>で事業者の会の</a:t>
            </a:r>
            <a:r>
              <a:rPr lang="en-US" altLang="ja-JP" sz="1600" dirty="0">
                <a:solidFill>
                  <a:srgbClr val="000000"/>
                </a:solidFill>
                <a:latin typeface="+mj-ea"/>
                <a:cs typeface="小塚ゴシック Pro R"/>
              </a:rPr>
              <a:t>500</a:t>
            </a:r>
            <a:r>
              <a:rPr lang="ja-JP" altLang="ja-JP" sz="1600" dirty="0">
                <a:solidFill>
                  <a:srgbClr val="000000"/>
                </a:solidFill>
                <a:latin typeface="+mj-ea"/>
                <a:cs typeface="小塚ゴシック Pro R"/>
              </a:rPr>
              <a:t>円</a:t>
            </a:r>
            <a:r>
              <a:rPr lang="ja-JP" altLang="en-US" sz="1600" dirty="0">
                <a:solidFill>
                  <a:srgbClr val="000000"/>
                </a:solidFill>
                <a:latin typeface="+mj-ea"/>
                <a:cs typeface="小塚ゴシック Pro R"/>
              </a:rPr>
              <a:t>　</a:t>
            </a:r>
            <a:endParaRPr lang="en-US" altLang="ja-JP" sz="1600" dirty="0">
              <a:solidFill>
                <a:srgbClr val="000000"/>
              </a:solidFill>
              <a:latin typeface="+mj-ea"/>
              <a:cs typeface="小塚ゴシック Pro R"/>
            </a:endParaRPr>
          </a:p>
          <a:p>
            <a:r>
              <a:rPr lang="ja-JP" altLang="ja-JP" sz="1600" dirty="0">
                <a:solidFill>
                  <a:srgbClr val="000000"/>
                </a:solidFill>
                <a:latin typeface="+mj-ea"/>
                <a:cs typeface="小塚ゴシック Pro R"/>
              </a:rPr>
              <a:t>　</a:t>
            </a:r>
            <a:r>
              <a:rPr lang="ja-JP" altLang="en-US" sz="1600" dirty="0">
                <a:solidFill>
                  <a:srgbClr val="000000"/>
                </a:solidFill>
                <a:latin typeface="+mj-ea"/>
                <a:cs typeface="小塚ゴシック Pro R"/>
              </a:rPr>
              <a:t>商品券（合計</a:t>
            </a:r>
            <a:r>
              <a:rPr lang="en-US" altLang="ja-JP" sz="1600" dirty="0">
                <a:solidFill>
                  <a:srgbClr val="000000"/>
                </a:solidFill>
                <a:latin typeface="+mj-ea"/>
                <a:cs typeface="小塚ゴシック Pro R"/>
              </a:rPr>
              <a:t>1,500</a:t>
            </a:r>
            <a:r>
              <a:rPr lang="ja-JP" altLang="en-US" sz="1600" dirty="0">
                <a:solidFill>
                  <a:srgbClr val="000000"/>
                </a:solidFill>
                <a:latin typeface="+mj-ea"/>
                <a:cs typeface="小塚ゴシック Pro R"/>
              </a:rPr>
              <a:t>円分）と</a:t>
            </a:r>
            <a:r>
              <a:rPr lang="ja-JP" altLang="ja-JP" sz="1600" dirty="0">
                <a:solidFill>
                  <a:srgbClr val="000000"/>
                </a:solidFill>
                <a:latin typeface="+mj-ea"/>
                <a:cs typeface="小塚ゴシック Pro R"/>
              </a:rPr>
              <a:t>交換</a:t>
            </a:r>
            <a:r>
              <a:rPr lang="ja-JP" altLang="en-US" sz="1600" dirty="0">
                <a:solidFill>
                  <a:srgbClr val="000000"/>
                </a:solidFill>
                <a:latin typeface="+mj-ea"/>
                <a:cs typeface="小塚ゴシック Pro R"/>
              </a:rPr>
              <a:t>できる</a:t>
            </a:r>
            <a:endParaRPr lang="en-US" altLang="ja-JP" sz="1600" dirty="0">
              <a:solidFill>
                <a:srgbClr val="000000"/>
              </a:solidFill>
              <a:latin typeface="+mj-ea"/>
              <a:cs typeface="小塚ゴシック Pro R"/>
            </a:endParaRPr>
          </a:p>
          <a:p>
            <a:endParaRPr lang="en-US" altLang="ja-JP" sz="1600" dirty="0">
              <a:solidFill>
                <a:srgbClr val="000000"/>
              </a:solidFill>
              <a:latin typeface="+mj-ea"/>
              <a:ea typeface="+mj-ea"/>
              <a:cs typeface="小塚ゴシック Pro R"/>
            </a:endParaRPr>
          </a:p>
          <a:p>
            <a:r>
              <a:rPr lang="ja-JP" altLang="en-US" sz="1600">
                <a:solidFill>
                  <a:srgbClr val="FF0000"/>
                </a:solidFill>
                <a:latin typeface="+mj-ea"/>
                <a:cs typeface="小塚ゴシック Pro R"/>
              </a:rPr>
              <a:t>・大阪大谷大学、摂南大学</a:t>
            </a:r>
            <a:endParaRPr lang="en-US" altLang="ja-JP" sz="1600" dirty="0">
              <a:solidFill>
                <a:srgbClr val="FF0000"/>
              </a:solidFill>
              <a:latin typeface="+mj-ea"/>
              <a:cs typeface="小塚ゴシック Pro R"/>
            </a:endParaRPr>
          </a:p>
          <a:p>
            <a:r>
              <a:rPr lang="ja-JP" altLang="en-US" sz="1600">
                <a:solidFill>
                  <a:srgbClr val="FF0000"/>
                </a:solidFill>
                <a:latin typeface="+mj-ea"/>
                <a:cs typeface="小塚ゴシック Pro R"/>
              </a:rPr>
              <a:t>　錦秀会看護専門学校との連携</a:t>
            </a:r>
            <a:endParaRPr lang="en-US" altLang="ja-JP" sz="1600" dirty="0">
              <a:solidFill>
                <a:srgbClr val="FF0000"/>
              </a:solidFill>
              <a:latin typeface="+mj-ea"/>
              <a:cs typeface="小塚ゴシック Pro R"/>
            </a:endParaRPr>
          </a:p>
          <a:p>
            <a:r>
              <a:rPr lang="ja-JP" altLang="en-US" sz="1600" dirty="0">
                <a:solidFill>
                  <a:srgbClr val="000000"/>
                </a:solidFill>
                <a:latin typeface="+mj-ea"/>
                <a:cs typeface="小塚ゴシック Pro R"/>
              </a:rPr>
              <a:t>　健康講座</a:t>
            </a:r>
            <a:r>
              <a:rPr lang="ja-JP" altLang="en-US" sz="1600">
                <a:solidFill>
                  <a:srgbClr val="000000"/>
                </a:solidFill>
                <a:latin typeface="+mj-ea"/>
                <a:cs typeface="小塚ゴシック Pro R"/>
              </a:rPr>
              <a:t>の開催等</a:t>
            </a:r>
            <a:endParaRPr lang="en-US" altLang="ja-JP" sz="1600" dirty="0">
              <a:solidFill>
                <a:srgbClr val="000000"/>
              </a:solidFill>
              <a:latin typeface="+mj-ea"/>
              <a:cs typeface="小塚ゴシック Pro R"/>
            </a:endParaRPr>
          </a:p>
          <a:p>
            <a:endParaRPr lang="en-US" altLang="ja-JP" sz="1600" dirty="0">
              <a:solidFill>
                <a:srgbClr val="000000"/>
              </a:solidFill>
              <a:latin typeface="+mj-ea"/>
              <a:ea typeface="+mj-ea"/>
              <a:cs typeface="小塚ゴシック Pro R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7689848" y="-341936"/>
            <a:ext cx="41925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1400" dirty="0"/>
              <a:t>タニタの体組成計</a:t>
            </a:r>
            <a:endParaRPr lang="ja-JP" altLang="ja-JP" sz="1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149827" y="704004"/>
            <a:ext cx="3210051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solidFill>
                  <a:srgbClr val="000000"/>
                </a:solidFill>
                <a:latin typeface="小塚ゴシック Pro L"/>
                <a:ea typeface="小塚ゴシック Pro L"/>
                <a:cs typeface="小塚ゴシック Pro L"/>
              </a:rPr>
              <a:t>健康スタッフ・サポーター会議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803751" y="4363883"/>
            <a:ext cx="189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>
                <a:solidFill>
                  <a:srgbClr val="000000"/>
                </a:solidFill>
                <a:latin typeface="小塚ゴシック Pro L"/>
                <a:ea typeface="小塚ゴシック Pro L"/>
                <a:cs typeface="小塚ゴシック Pro L"/>
              </a:rPr>
              <a:t>専門家による</a:t>
            </a:r>
            <a:r>
              <a:rPr kumimoji="1" lang="ja-JP" altLang="en-US" sz="1600" dirty="0">
                <a:solidFill>
                  <a:srgbClr val="000000"/>
                </a:solidFill>
                <a:latin typeface="小塚ゴシック Pro L"/>
                <a:ea typeface="小塚ゴシック Pro L"/>
                <a:cs typeface="小塚ゴシック Pro L"/>
              </a:rPr>
              <a:t>もの</a:t>
            </a:r>
            <a:endParaRPr kumimoji="1" lang="en-US" altLang="ja-JP" sz="1600" dirty="0">
              <a:solidFill>
                <a:srgbClr val="000000"/>
              </a:solidFill>
              <a:latin typeface="小塚ゴシック Pro L"/>
              <a:ea typeface="小塚ゴシック Pro L"/>
              <a:cs typeface="小塚ゴシック Pro L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801162" y="4754476"/>
            <a:ext cx="18746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>
                <a:solidFill>
                  <a:srgbClr val="000000"/>
                </a:solidFill>
                <a:latin typeface="小塚ゴシック Pro L"/>
                <a:ea typeface="小塚ゴシック Pro L"/>
                <a:cs typeface="小塚ゴシック Pro L"/>
              </a:rPr>
              <a:t>・</a:t>
            </a:r>
            <a:r>
              <a:rPr kumimoji="1" lang="ja-JP" altLang="en-US" sz="1100" dirty="0">
                <a:solidFill>
                  <a:srgbClr val="000000"/>
                </a:solidFill>
                <a:latin typeface="小塚ゴシック Pro L"/>
                <a:ea typeface="小塚ゴシック Pro L"/>
                <a:cs typeface="小塚ゴシック Pro L"/>
              </a:rPr>
              <a:t>大阪大谷大学による</a:t>
            </a:r>
            <a:endParaRPr kumimoji="1" lang="en-US" altLang="ja-JP" sz="1100" dirty="0">
              <a:solidFill>
                <a:srgbClr val="000000"/>
              </a:solidFill>
              <a:latin typeface="小塚ゴシック Pro L"/>
              <a:ea typeface="小塚ゴシック Pro L"/>
              <a:cs typeface="小塚ゴシック Pro L"/>
            </a:endParaRPr>
          </a:p>
          <a:p>
            <a:r>
              <a:rPr kumimoji="1" lang="ja-JP" altLang="ja-JP" sz="1100">
                <a:solidFill>
                  <a:srgbClr val="000000"/>
                </a:solidFill>
                <a:latin typeface="小塚ゴシック Pro L"/>
                <a:ea typeface="小塚ゴシック Pro L"/>
                <a:cs typeface="小塚ゴシック Pro L"/>
              </a:rPr>
              <a:t>　</a:t>
            </a:r>
            <a:r>
              <a:rPr kumimoji="1" lang="ja-JP" altLang="en-US" sz="1100">
                <a:solidFill>
                  <a:srgbClr val="000000"/>
                </a:solidFill>
                <a:latin typeface="小塚ゴシック Pro L"/>
                <a:ea typeface="小塚ゴシック Pro L"/>
                <a:cs typeface="小塚ゴシック Pro L"/>
              </a:rPr>
              <a:t>健康講座</a:t>
            </a:r>
            <a:endParaRPr kumimoji="1" lang="en-US" altLang="ja-JP" sz="1100" dirty="0">
              <a:solidFill>
                <a:srgbClr val="000000"/>
              </a:solidFill>
              <a:latin typeface="小塚ゴシック Pro L"/>
              <a:ea typeface="小塚ゴシック Pro L"/>
              <a:cs typeface="小塚ゴシック Pro L"/>
            </a:endParaRPr>
          </a:p>
          <a:p>
            <a:r>
              <a:rPr kumimoji="1" lang="ja-JP" altLang="en-US" sz="1100">
                <a:solidFill>
                  <a:srgbClr val="000000"/>
                </a:solidFill>
                <a:latin typeface="小塚ゴシック Pro L"/>
                <a:ea typeface="小塚ゴシック Pro L"/>
                <a:cs typeface="小塚ゴシック Pro L"/>
              </a:rPr>
              <a:t>・摂南大学薬学部による</a:t>
            </a:r>
            <a:endParaRPr kumimoji="1" lang="en-US" altLang="ja-JP" sz="1100" dirty="0">
              <a:solidFill>
                <a:srgbClr val="000000"/>
              </a:solidFill>
              <a:latin typeface="小塚ゴシック Pro L"/>
              <a:ea typeface="小塚ゴシック Pro L"/>
              <a:cs typeface="小塚ゴシック Pro L"/>
            </a:endParaRPr>
          </a:p>
          <a:p>
            <a:r>
              <a:rPr kumimoji="1" lang="ja-JP" altLang="en-US" sz="1100">
                <a:solidFill>
                  <a:srgbClr val="000000"/>
                </a:solidFill>
                <a:latin typeface="小塚ゴシック Pro L"/>
                <a:ea typeface="小塚ゴシック Pro L"/>
                <a:cs typeface="小塚ゴシック Pro L"/>
              </a:rPr>
              <a:t>　健康講座</a:t>
            </a:r>
            <a:endParaRPr kumimoji="1" lang="en-US" altLang="ja-JP" sz="1100" dirty="0">
              <a:solidFill>
                <a:srgbClr val="000000"/>
              </a:solidFill>
              <a:latin typeface="小塚ゴシック Pro L"/>
              <a:ea typeface="小塚ゴシック Pro L"/>
              <a:cs typeface="小塚ゴシック Pro L"/>
            </a:endParaRPr>
          </a:p>
          <a:p>
            <a:r>
              <a:rPr kumimoji="1" lang="ja-JP" altLang="en-US" sz="1100" dirty="0">
                <a:solidFill>
                  <a:srgbClr val="000000"/>
                </a:solidFill>
                <a:latin typeface="小塚ゴシック Pro L"/>
                <a:ea typeface="小塚ゴシック Pro L"/>
                <a:cs typeface="小塚ゴシック Pro L"/>
              </a:rPr>
              <a:t>・タニタの体組成計</a:t>
            </a:r>
            <a:endParaRPr kumimoji="1" lang="en-US" altLang="ja-JP" sz="1100" dirty="0">
              <a:solidFill>
                <a:srgbClr val="000000"/>
              </a:solidFill>
              <a:latin typeface="小塚ゴシック Pro L"/>
              <a:ea typeface="小塚ゴシック Pro L"/>
              <a:cs typeface="小塚ゴシック Pro L"/>
            </a:endParaRPr>
          </a:p>
          <a:p>
            <a:r>
              <a:rPr kumimoji="1" lang="ja-JP" altLang="en-US" sz="1100" dirty="0">
                <a:solidFill>
                  <a:srgbClr val="000000"/>
                </a:solidFill>
                <a:latin typeface="小塚ゴシック Pro L"/>
                <a:ea typeface="小塚ゴシック Pro L"/>
                <a:cs typeface="小塚ゴシック Pro L"/>
              </a:rPr>
              <a:t>　活動量計による測定</a:t>
            </a:r>
          </a:p>
        </p:txBody>
      </p:sp>
      <p:sp>
        <p:nvSpPr>
          <p:cNvPr id="22" name="角丸四角形 21"/>
          <p:cNvSpPr/>
          <p:nvPr/>
        </p:nvSpPr>
        <p:spPr>
          <a:xfrm>
            <a:off x="4646716" y="3480939"/>
            <a:ext cx="4165166" cy="3281265"/>
          </a:xfrm>
          <a:prstGeom prst="roundRect">
            <a:avLst/>
          </a:prstGeom>
          <a:noFill/>
          <a:ln w="9525" cmpd="sng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3" name="図形グループ 22"/>
          <p:cNvGrpSpPr/>
          <p:nvPr/>
        </p:nvGrpSpPr>
        <p:grpSpPr>
          <a:xfrm>
            <a:off x="6872351" y="1089613"/>
            <a:ext cx="1175106" cy="1162071"/>
            <a:chOff x="2214234" y="4035712"/>
            <a:chExt cx="2038150" cy="513107"/>
          </a:xfrm>
        </p:grpSpPr>
        <p:sp>
          <p:nvSpPr>
            <p:cNvPr id="24" name="角丸四角形 23"/>
            <p:cNvSpPr/>
            <p:nvPr/>
          </p:nvSpPr>
          <p:spPr>
            <a:xfrm>
              <a:off x="2214234" y="4035712"/>
              <a:ext cx="2038150" cy="513107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dirty="0">
                  <a:solidFill>
                    <a:srgbClr val="000000"/>
                  </a:solidFill>
                  <a:latin typeface="小塚ゴシック Pro L"/>
                  <a:ea typeface="小塚ゴシック Pro L"/>
                  <a:cs typeface="小塚ゴシック Pro L"/>
                </a:rPr>
                <a:t>地域</a:t>
              </a:r>
              <a:endParaRPr kumimoji="1" lang="en-US" altLang="ja-JP" sz="1400" dirty="0">
                <a:solidFill>
                  <a:srgbClr val="000000"/>
                </a:solidFill>
                <a:latin typeface="小塚ゴシック Pro L"/>
                <a:ea typeface="小塚ゴシック Pro L"/>
                <a:cs typeface="小塚ゴシック Pro L"/>
              </a:endParaRPr>
            </a:p>
            <a:p>
              <a:pPr algn="ctr"/>
              <a:r>
                <a:rPr kumimoji="1" lang="ja-JP" altLang="en-US" sz="1400" dirty="0">
                  <a:solidFill>
                    <a:srgbClr val="000000"/>
                  </a:solidFill>
                  <a:latin typeface="小塚ゴシック Pro L"/>
                  <a:ea typeface="小塚ゴシック Pro L"/>
                  <a:cs typeface="小塚ゴシック Pro L"/>
                </a:rPr>
                <a:t>コーディネーター</a:t>
              </a:r>
              <a:r>
                <a:rPr kumimoji="1" lang="en-US" altLang="ja-JP" sz="1400" dirty="0">
                  <a:solidFill>
                    <a:srgbClr val="000000"/>
                  </a:solidFill>
                  <a:latin typeface="小塚ゴシック Pro L"/>
                  <a:ea typeface="小塚ゴシック Pro L"/>
                  <a:cs typeface="小塚ゴシック Pro L"/>
                </a:rPr>
                <a:t/>
              </a:r>
              <a:br>
                <a:rPr kumimoji="1" lang="en-US" altLang="ja-JP" sz="1400" dirty="0">
                  <a:solidFill>
                    <a:srgbClr val="000000"/>
                  </a:solidFill>
                  <a:latin typeface="小塚ゴシック Pro L"/>
                  <a:ea typeface="小塚ゴシック Pro L"/>
                  <a:cs typeface="小塚ゴシック Pro L"/>
                </a:rPr>
              </a:br>
              <a:r>
                <a:rPr kumimoji="1" lang="ja-JP" altLang="en-US" sz="1400" dirty="0">
                  <a:solidFill>
                    <a:srgbClr val="000000"/>
                  </a:solidFill>
                  <a:latin typeface="小塚ゴシック Pro L"/>
                  <a:ea typeface="小塚ゴシック Pro L"/>
                  <a:cs typeface="小塚ゴシック Pro L"/>
                </a:rPr>
                <a:t>（関谷）</a:t>
              </a:r>
            </a:p>
          </p:txBody>
        </p:sp>
        <p:sp>
          <p:nvSpPr>
            <p:cNvPr id="25" name="円/楕円 24"/>
            <p:cNvSpPr/>
            <p:nvPr/>
          </p:nvSpPr>
          <p:spPr>
            <a:xfrm>
              <a:off x="2345215" y="4067064"/>
              <a:ext cx="1767396" cy="431268"/>
            </a:xfrm>
            <a:prstGeom prst="ellipse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>
                <a:latin typeface="小塚ゴシック Pro L"/>
                <a:ea typeface="小塚ゴシック Pro L"/>
                <a:cs typeface="小塚ゴシック Pro L"/>
              </a:endParaRPr>
            </a:p>
          </p:txBody>
        </p:sp>
      </p:grpSp>
      <p:grpSp>
        <p:nvGrpSpPr>
          <p:cNvPr id="26" name="図形グループ 25"/>
          <p:cNvGrpSpPr/>
          <p:nvPr/>
        </p:nvGrpSpPr>
        <p:grpSpPr>
          <a:xfrm>
            <a:off x="5566670" y="1030113"/>
            <a:ext cx="1175106" cy="1162071"/>
            <a:chOff x="2214234" y="4021866"/>
            <a:chExt cx="2038150" cy="513107"/>
          </a:xfrm>
        </p:grpSpPr>
        <p:sp>
          <p:nvSpPr>
            <p:cNvPr id="27" name="角丸四角形 26"/>
            <p:cNvSpPr/>
            <p:nvPr/>
          </p:nvSpPr>
          <p:spPr>
            <a:xfrm>
              <a:off x="2214234" y="4021866"/>
              <a:ext cx="2038150" cy="513107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dirty="0">
                  <a:solidFill>
                    <a:srgbClr val="000000"/>
                  </a:solidFill>
                  <a:latin typeface="小塚ゴシック Pro L"/>
                  <a:ea typeface="小塚ゴシック Pro L"/>
                  <a:cs typeface="小塚ゴシック Pro L"/>
                </a:rPr>
                <a:t>地域住民</a:t>
              </a:r>
            </a:p>
          </p:txBody>
        </p:sp>
        <p:sp>
          <p:nvSpPr>
            <p:cNvPr id="28" name="円/楕円 27"/>
            <p:cNvSpPr/>
            <p:nvPr/>
          </p:nvSpPr>
          <p:spPr>
            <a:xfrm>
              <a:off x="2345215" y="4067064"/>
              <a:ext cx="1767395" cy="431268"/>
            </a:xfrm>
            <a:prstGeom prst="ellipse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>
                <a:latin typeface="小塚ゴシック Pro L"/>
                <a:ea typeface="小塚ゴシック Pro L"/>
                <a:cs typeface="小塚ゴシック Pro L"/>
              </a:endParaRPr>
            </a:p>
          </p:txBody>
        </p:sp>
      </p:grpSp>
      <p:grpSp>
        <p:nvGrpSpPr>
          <p:cNvPr id="29" name="図形グループ 28"/>
          <p:cNvGrpSpPr/>
          <p:nvPr/>
        </p:nvGrpSpPr>
        <p:grpSpPr>
          <a:xfrm>
            <a:off x="6024330" y="2021956"/>
            <a:ext cx="1483660" cy="1162071"/>
            <a:chOff x="2910396" y="4041202"/>
            <a:chExt cx="2573318" cy="513107"/>
          </a:xfrm>
        </p:grpSpPr>
        <p:sp>
          <p:nvSpPr>
            <p:cNvPr id="30" name="角丸四角形 29"/>
            <p:cNvSpPr/>
            <p:nvPr/>
          </p:nvSpPr>
          <p:spPr>
            <a:xfrm>
              <a:off x="2910396" y="4041202"/>
              <a:ext cx="2573318" cy="513107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dirty="0">
                  <a:solidFill>
                    <a:srgbClr val="000000"/>
                  </a:solidFill>
                  <a:latin typeface="小塚ゴシック Pro L"/>
                  <a:ea typeface="小塚ゴシック Pro L"/>
                  <a:cs typeface="小塚ゴシック Pro L"/>
                </a:rPr>
                <a:t>健康推進課</a:t>
              </a:r>
            </a:p>
          </p:txBody>
        </p:sp>
        <p:sp>
          <p:nvSpPr>
            <p:cNvPr id="31" name="円/楕円 30"/>
            <p:cNvSpPr/>
            <p:nvPr/>
          </p:nvSpPr>
          <p:spPr>
            <a:xfrm>
              <a:off x="3329426" y="4083823"/>
              <a:ext cx="1767395" cy="431268"/>
            </a:xfrm>
            <a:prstGeom prst="ellipse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>
                <a:latin typeface="小塚ゴシック Pro L"/>
                <a:ea typeface="小塚ゴシック Pro L"/>
                <a:cs typeface="小塚ゴシック Pro L"/>
              </a:endParaRPr>
            </a:p>
          </p:txBody>
        </p:sp>
      </p:grpSp>
      <p:sp>
        <p:nvSpPr>
          <p:cNvPr id="41" name="テキスト ボックス 40"/>
          <p:cNvSpPr txBox="1"/>
          <p:nvPr/>
        </p:nvSpPr>
        <p:spPr>
          <a:xfrm>
            <a:off x="5479464" y="3311662"/>
            <a:ext cx="266433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solidFill>
                  <a:srgbClr val="000000"/>
                </a:solidFill>
                <a:latin typeface="小塚ゴシック Pro L"/>
                <a:ea typeface="小塚ゴシック Pro L"/>
                <a:cs typeface="小塚ゴシック Pro L"/>
              </a:rPr>
              <a:t>咲っく南花台健康クラブ</a:t>
            </a: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6881387" y="4285775"/>
            <a:ext cx="166849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solidFill>
                  <a:srgbClr val="000000"/>
                </a:solidFill>
                <a:latin typeface="小塚ゴシック Pro L"/>
                <a:ea typeface="小塚ゴシック Pro L"/>
                <a:cs typeface="小塚ゴシック Pro L"/>
              </a:rPr>
              <a:t>地域住民</a:t>
            </a:r>
            <a:endParaRPr kumimoji="1" lang="en-US" altLang="ja-JP" sz="1600" dirty="0">
              <a:solidFill>
                <a:srgbClr val="000000"/>
              </a:solidFill>
              <a:latin typeface="小塚ゴシック Pro L"/>
              <a:ea typeface="小塚ゴシック Pro L"/>
              <a:cs typeface="小塚ゴシック Pro L"/>
            </a:endParaRPr>
          </a:p>
          <a:p>
            <a:pPr algn="ctr"/>
            <a:r>
              <a:rPr kumimoji="1" lang="ja-JP" altLang="en-US" sz="1600" dirty="0">
                <a:solidFill>
                  <a:srgbClr val="000000"/>
                </a:solidFill>
                <a:latin typeface="小塚ゴシック Pro L"/>
                <a:ea typeface="小塚ゴシック Pro L"/>
                <a:cs typeface="小塚ゴシック Pro L"/>
              </a:rPr>
              <a:t>主体の活動</a:t>
            </a: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6872351" y="4899551"/>
            <a:ext cx="187465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000000"/>
                </a:solidFill>
                <a:latin typeface="小塚ゴシック Pro L"/>
                <a:ea typeface="小塚ゴシック Pro L"/>
                <a:cs typeface="小塚ゴシック Pro L"/>
              </a:rPr>
              <a:t>自主サークル活動</a:t>
            </a:r>
            <a:endParaRPr kumimoji="1" lang="en-US" altLang="ja-JP" sz="1100" dirty="0">
              <a:solidFill>
                <a:srgbClr val="000000"/>
              </a:solidFill>
              <a:latin typeface="小塚ゴシック Pro L"/>
              <a:ea typeface="小塚ゴシック Pro L"/>
              <a:cs typeface="小塚ゴシック Pro L"/>
            </a:endParaRPr>
          </a:p>
          <a:p>
            <a:r>
              <a:rPr lang="ja-JP" altLang="en-US" sz="1100" dirty="0">
                <a:latin typeface="小塚ゴシック Pro L"/>
                <a:ea typeface="小塚ゴシック Pro L"/>
                <a:cs typeface="小塚ゴシック Pro L"/>
              </a:rPr>
              <a:t>・歩こう会</a:t>
            </a:r>
            <a:endParaRPr lang="en-US" altLang="ja-JP" sz="1100" dirty="0">
              <a:latin typeface="小塚ゴシック Pro L"/>
              <a:ea typeface="小塚ゴシック Pro L"/>
              <a:cs typeface="小塚ゴシック Pro L"/>
            </a:endParaRPr>
          </a:p>
          <a:p>
            <a:r>
              <a:rPr lang="ja-JP" altLang="en-US" sz="1100" dirty="0">
                <a:latin typeface="小塚ゴシック Pro L"/>
                <a:ea typeface="小塚ゴシック Pro L"/>
                <a:cs typeface="小塚ゴシック Pro L"/>
              </a:rPr>
              <a:t>・ノルディックウォーク　　</a:t>
            </a:r>
            <a:endParaRPr lang="en-US" altLang="ja-JP" sz="1100" dirty="0">
              <a:latin typeface="小塚ゴシック Pro L"/>
              <a:ea typeface="小塚ゴシック Pro L"/>
              <a:cs typeface="小塚ゴシック Pro L"/>
            </a:endParaRPr>
          </a:p>
          <a:p>
            <a:r>
              <a:rPr lang="ja-JP" altLang="ja-JP" sz="1100" dirty="0">
                <a:latin typeface="小塚ゴシック Pro L"/>
                <a:ea typeface="小塚ゴシック Pro L"/>
                <a:cs typeface="小塚ゴシック Pro L"/>
              </a:rPr>
              <a:t>　</a:t>
            </a:r>
            <a:r>
              <a:rPr lang="ja-JP" altLang="en-US" sz="1100" dirty="0">
                <a:latin typeface="小塚ゴシック Pro L"/>
                <a:ea typeface="小塚ゴシック Pro L"/>
                <a:cs typeface="小塚ゴシック Pro L"/>
              </a:rPr>
              <a:t>お散歩の会</a:t>
            </a:r>
            <a:endParaRPr lang="en-US" altLang="ja-JP" sz="1100" dirty="0">
              <a:latin typeface="小塚ゴシック Pro L"/>
              <a:ea typeface="小塚ゴシック Pro L"/>
              <a:cs typeface="小塚ゴシック Pro L"/>
            </a:endParaRPr>
          </a:p>
          <a:p>
            <a:endParaRPr kumimoji="1" lang="ja-JP" altLang="en-US" sz="1100" dirty="0">
              <a:solidFill>
                <a:srgbClr val="000000"/>
              </a:solidFill>
              <a:latin typeface="小塚ゴシック Pro L"/>
              <a:ea typeface="小塚ゴシック Pro L"/>
              <a:cs typeface="小塚ゴシック Pro L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6872351" y="5669701"/>
            <a:ext cx="187465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000000"/>
                </a:solidFill>
                <a:latin typeface="小塚ゴシック Pro L"/>
                <a:ea typeface="小塚ゴシック Pro L"/>
                <a:cs typeface="小塚ゴシック Pro L"/>
              </a:rPr>
              <a:t>まちの保健室</a:t>
            </a:r>
            <a:endParaRPr kumimoji="1" lang="en-US" altLang="ja-JP" sz="1100" dirty="0">
              <a:solidFill>
                <a:srgbClr val="000000"/>
              </a:solidFill>
              <a:latin typeface="小塚ゴシック Pro L"/>
              <a:ea typeface="小塚ゴシック Pro L"/>
              <a:cs typeface="小塚ゴシック Pro L"/>
            </a:endParaRPr>
          </a:p>
          <a:p>
            <a:r>
              <a:rPr kumimoji="1" lang="ja-JP" altLang="en-US" sz="1100" dirty="0">
                <a:solidFill>
                  <a:srgbClr val="000000"/>
                </a:solidFill>
                <a:latin typeface="小塚ゴシック Pro L"/>
                <a:ea typeface="小塚ゴシック Pro L"/>
                <a:cs typeface="小塚ゴシック Pro L"/>
              </a:rPr>
              <a:t>・健康相談会</a:t>
            </a:r>
            <a:endParaRPr kumimoji="1" lang="en-US" altLang="ja-JP" sz="1100" dirty="0">
              <a:solidFill>
                <a:srgbClr val="000000"/>
              </a:solidFill>
              <a:latin typeface="小塚ゴシック Pro L"/>
              <a:ea typeface="小塚ゴシック Pro L"/>
              <a:cs typeface="小塚ゴシック Pro L"/>
            </a:endParaRPr>
          </a:p>
          <a:p>
            <a:r>
              <a:rPr kumimoji="1" lang="ja-JP" altLang="en-US" sz="1100" dirty="0">
                <a:solidFill>
                  <a:srgbClr val="000000"/>
                </a:solidFill>
                <a:latin typeface="小塚ゴシック Pro L"/>
                <a:ea typeface="小塚ゴシック Pro L"/>
                <a:cs typeface="小塚ゴシック Pro L"/>
              </a:rPr>
              <a:t>・コノテラカフェ</a:t>
            </a:r>
            <a:endParaRPr kumimoji="1" lang="en-US" altLang="ja-JP" sz="1100" dirty="0">
              <a:solidFill>
                <a:srgbClr val="000000"/>
              </a:solidFill>
              <a:latin typeface="小塚ゴシック Pro L"/>
              <a:ea typeface="小塚ゴシック Pro L"/>
              <a:cs typeface="小塚ゴシック Pro L"/>
            </a:endParaRPr>
          </a:p>
          <a:p>
            <a:r>
              <a:rPr kumimoji="1" lang="ja-JP" altLang="en-US" sz="1100" dirty="0">
                <a:solidFill>
                  <a:srgbClr val="000000"/>
                </a:solidFill>
                <a:latin typeface="小塚ゴシック Pro L"/>
                <a:ea typeface="小塚ゴシック Pro L"/>
                <a:cs typeface="小塚ゴシック Pro L"/>
              </a:rPr>
              <a:t>・元気体操</a:t>
            </a:r>
            <a:endParaRPr kumimoji="1" lang="en-US" altLang="ja-JP" sz="1100" dirty="0">
              <a:solidFill>
                <a:srgbClr val="000000"/>
              </a:solidFill>
              <a:latin typeface="小塚ゴシック Pro L"/>
              <a:ea typeface="小塚ゴシック Pro L"/>
              <a:cs typeface="小塚ゴシック Pro L"/>
            </a:endParaRPr>
          </a:p>
          <a:p>
            <a:r>
              <a:rPr kumimoji="1" lang="ja-JP" altLang="en-US" sz="1100" dirty="0">
                <a:solidFill>
                  <a:srgbClr val="000000"/>
                </a:solidFill>
                <a:latin typeface="小塚ゴシック Pro L"/>
                <a:ea typeface="小塚ゴシック Pro L"/>
                <a:cs typeface="小塚ゴシック Pro L"/>
              </a:rPr>
              <a:t>・健康体操</a:t>
            </a: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5107946" y="3670916"/>
            <a:ext cx="3222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solidFill>
                  <a:srgbClr val="000000"/>
                </a:solidFill>
                <a:latin typeface="小塚ゴシック Pro L"/>
                <a:ea typeface="小塚ゴシック Pro L"/>
                <a:cs typeface="小塚ゴシック Pro L"/>
              </a:rPr>
              <a:t>咲っく南花台健康ポイント制度</a:t>
            </a:r>
            <a:endParaRPr kumimoji="1" lang="en-US" altLang="ja-JP" sz="1600" dirty="0">
              <a:solidFill>
                <a:srgbClr val="000000"/>
              </a:solidFill>
              <a:latin typeface="小塚ゴシック Pro L"/>
              <a:ea typeface="小塚ゴシック Pro L"/>
              <a:cs typeface="小塚ゴシック Pro L"/>
            </a:endParaRPr>
          </a:p>
        </p:txBody>
      </p:sp>
      <p:sp>
        <p:nvSpPr>
          <p:cNvPr id="6" name="二等辺三角形 5"/>
          <p:cNvSpPr/>
          <p:nvPr/>
        </p:nvSpPr>
        <p:spPr>
          <a:xfrm>
            <a:off x="5839443" y="3985042"/>
            <a:ext cx="220172" cy="18980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二等辺三角形 49"/>
          <p:cNvSpPr/>
          <p:nvPr/>
        </p:nvSpPr>
        <p:spPr>
          <a:xfrm>
            <a:off x="7436120" y="3985042"/>
            <a:ext cx="220172" cy="18980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4633965" y="273050"/>
            <a:ext cx="3210051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rgbClr val="000000"/>
                </a:solidFill>
                <a:latin typeface="小塚ゴシック Pro L"/>
                <a:ea typeface="小塚ゴシック Pro L"/>
                <a:cs typeface="小塚ゴシック Pro L"/>
              </a:rPr>
              <a:t>＜仕組み＞</a:t>
            </a: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0" y="478804"/>
            <a:ext cx="3668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>
                <a:latin typeface="+mj-ea"/>
                <a:cs typeface="小塚ゴシック Pro R"/>
              </a:rPr>
              <a:t>咲っく南花台健康クラブ</a:t>
            </a:r>
            <a:endParaRPr lang="en-US" altLang="ja-JP" sz="2400" dirty="0">
              <a:latin typeface="+mj-ea"/>
              <a:cs typeface="小塚ゴシック Pro R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4787819" y="4216581"/>
            <a:ext cx="1858978" cy="1621689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角丸四角形 52"/>
          <p:cNvSpPr/>
          <p:nvPr/>
        </p:nvSpPr>
        <p:spPr>
          <a:xfrm>
            <a:off x="6745422" y="4216581"/>
            <a:ext cx="1954552" cy="2391839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4884230" y="5972616"/>
            <a:ext cx="166849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solidFill>
                  <a:srgbClr val="000000"/>
                </a:solidFill>
                <a:latin typeface="小塚ゴシック Pro L"/>
                <a:ea typeface="小塚ゴシック Pro L"/>
                <a:cs typeface="小塚ゴシック Pro L"/>
              </a:rPr>
              <a:t>看護専門学校</a:t>
            </a:r>
            <a:endParaRPr kumimoji="1" lang="en-US" altLang="ja-JP" sz="1600" dirty="0">
              <a:solidFill>
                <a:srgbClr val="000000"/>
              </a:solidFill>
              <a:latin typeface="小塚ゴシック Pro L"/>
              <a:ea typeface="小塚ゴシック Pro L"/>
              <a:cs typeface="小塚ゴシック Pro L"/>
            </a:endParaRPr>
          </a:p>
          <a:p>
            <a:pPr algn="ctr"/>
            <a:r>
              <a:rPr kumimoji="1" lang="ja-JP" altLang="en-US" sz="1600" dirty="0">
                <a:solidFill>
                  <a:srgbClr val="000000"/>
                </a:solidFill>
                <a:latin typeface="小塚ゴシック Pro L"/>
                <a:ea typeface="小塚ゴシック Pro L"/>
                <a:cs typeface="小塚ゴシック Pro L"/>
              </a:rPr>
              <a:t>との連携</a:t>
            </a:r>
            <a:endParaRPr kumimoji="1" lang="en-US" altLang="ja-JP" sz="1600" dirty="0">
              <a:solidFill>
                <a:srgbClr val="000000"/>
              </a:solidFill>
              <a:latin typeface="小塚ゴシック Pro L"/>
              <a:ea typeface="小塚ゴシック Pro L"/>
              <a:cs typeface="小塚ゴシック Pro L"/>
            </a:endParaRPr>
          </a:p>
        </p:txBody>
      </p:sp>
      <p:sp>
        <p:nvSpPr>
          <p:cNvPr id="56" name="角丸四角形 55"/>
          <p:cNvSpPr/>
          <p:nvPr/>
        </p:nvSpPr>
        <p:spPr>
          <a:xfrm>
            <a:off x="4787819" y="5972616"/>
            <a:ext cx="1858978" cy="581376"/>
          </a:xfrm>
          <a:prstGeom prst="roundRect">
            <a:avLst/>
          </a:prstGeom>
          <a:noFill/>
          <a:ln w="9525" cmpd="sng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5128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AE2BE385-FD9C-BF40-B2AF-31BDF8F042A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440" y="402465"/>
            <a:ext cx="4277407" cy="605307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EA2A6F42-A95B-1341-B3EB-32F39B2D51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2155" y="402465"/>
            <a:ext cx="4277407" cy="605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30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図 24" descr="元気体操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8008" y="3789294"/>
            <a:ext cx="3993611" cy="3068706"/>
          </a:xfrm>
          <a:prstGeom prst="rect">
            <a:avLst/>
          </a:prstGeom>
        </p:spPr>
      </p:pic>
      <p:pic>
        <p:nvPicPr>
          <p:cNvPr id="28" name="図 27" descr="IMG_1047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7304" y="14680"/>
            <a:ext cx="5594350" cy="1740435"/>
          </a:xfrm>
          <a:prstGeom prst="rect">
            <a:avLst/>
          </a:prstGeom>
        </p:spPr>
      </p:pic>
      <p:sp>
        <p:nvSpPr>
          <p:cNvPr id="29" name="正方形/長方形 28"/>
          <p:cNvSpPr/>
          <p:nvPr/>
        </p:nvSpPr>
        <p:spPr>
          <a:xfrm>
            <a:off x="7796138" y="1425847"/>
            <a:ext cx="13478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1400" dirty="0">
                <a:solidFill>
                  <a:schemeClr val="bg1"/>
                </a:solidFill>
              </a:rPr>
              <a:t>コノテラカフェ</a:t>
            </a:r>
            <a:endParaRPr lang="ja-JP" altLang="ja-JP" sz="1400" dirty="0">
              <a:solidFill>
                <a:schemeClr val="bg1"/>
              </a:solidFill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4951413" y="6550222"/>
            <a:ext cx="41925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1400" dirty="0">
                <a:solidFill>
                  <a:schemeClr val="bg1"/>
                </a:solidFill>
              </a:rPr>
              <a:t>地域住民の自主活動</a:t>
            </a:r>
            <a:r>
              <a:rPr lang="en-US" altLang="ja-JP" sz="1400" dirty="0">
                <a:solidFill>
                  <a:schemeClr val="bg1"/>
                </a:solidFill>
              </a:rPr>
              <a:t>/</a:t>
            </a:r>
            <a:r>
              <a:rPr lang="ja-JP" altLang="en-US" sz="1400" dirty="0">
                <a:solidFill>
                  <a:schemeClr val="bg1"/>
                </a:solidFill>
              </a:rPr>
              <a:t>元気体操</a:t>
            </a:r>
            <a:endParaRPr lang="ja-JP" altLang="ja-JP" sz="1400" dirty="0">
              <a:solidFill>
                <a:schemeClr val="bg1"/>
              </a:solidFill>
            </a:endParaRPr>
          </a:p>
        </p:txBody>
      </p:sp>
      <p:pic>
        <p:nvPicPr>
          <p:cNvPr id="31" name="図 30" descr="IMG_1567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7303" y="1755116"/>
            <a:ext cx="5594351" cy="2034178"/>
          </a:xfrm>
          <a:prstGeom prst="rect">
            <a:avLst/>
          </a:prstGeom>
        </p:spPr>
      </p:pic>
      <p:sp>
        <p:nvSpPr>
          <p:cNvPr id="32" name="正方形/長方形 31"/>
          <p:cNvSpPr/>
          <p:nvPr/>
        </p:nvSpPr>
        <p:spPr>
          <a:xfrm>
            <a:off x="6566083" y="3424604"/>
            <a:ext cx="25779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1400" dirty="0">
                <a:solidFill>
                  <a:schemeClr val="bg1"/>
                </a:solidFill>
              </a:rPr>
              <a:t>地域住民の自主活動</a:t>
            </a:r>
            <a:r>
              <a:rPr lang="en-US" altLang="ja-JP" sz="1400" dirty="0">
                <a:solidFill>
                  <a:schemeClr val="bg1"/>
                </a:solidFill>
              </a:rPr>
              <a:t>/</a:t>
            </a:r>
            <a:r>
              <a:rPr lang="ja-JP" altLang="en-US" sz="1400" dirty="0">
                <a:solidFill>
                  <a:schemeClr val="bg1"/>
                </a:solidFill>
              </a:rPr>
              <a:t>歩こう会</a:t>
            </a:r>
            <a:endParaRPr lang="ja-JP" altLang="ja-JP" sz="1400" dirty="0">
              <a:solidFill>
                <a:schemeClr val="bg1"/>
              </a:solidFill>
            </a:endParaRPr>
          </a:p>
        </p:txBody>
      </p:sp>
      <p:pic>
        <p:nvPicPr>
          <p:cNvPr id="3" name="図 2" descr="IMG_2185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7304" y="3789294"/>
            <a:ext cx="1694812" cy="3068706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4527303" y="6347402"/>
            <a:ext cx="16948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1400" dirty="0">
                <a:solidFill>
                  <a:schemeClr val="bg1"/>
                </a:solidFill>
              </a:rPr>
              <a:t>ノルディックウォーク</a:t>
            </a:r>
            <a:endParaRPr lang="en-US" altLang="ja-JP" sz="1400" dirty="0">
              <a:solidFill>
                <a:schemeClr val="bg1"/>
              </a:solidFill>
            </a:endParaRPr>
          </a:p>
          <a:p>
            <a:pPr algn="r"/>
            <a:r>
              <a:rPr lang="ja-JP" altLang="en-US" sz="1400" dirty="0">
                <a:solidFill>
                  <a:schemeClr val="bg1"/>
                </a:solidFill>
              </a:rPr>
              <a:t>お散歩の会</a:t>
            </a:r>
            <a:endParaRPr lang="ja-JP" altLang="ja-JP" sz="1400" dirty="0">
              <a:solidFill>
                <a:schemeClr val="bg1"/>
              </a:solidFill>
            </a:endParaRPr>
          </a:p>
        </p:txBody>
      </p:sp>
      <p:pic>
        <p:nvPicPr>
          <p:cNvPr id="2" name="図 1" descr="181214健康スタッフまとめのコピー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2899"/>
            <a:ext cx="4527304" cy="640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787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部屋に集まっている人たち&#10;&#10;自動的に生成された説明">
            <a:extLst>
              <a:ext uri="{FF2B5EF4-FFF2-40B4-BE49-F238E27FC236}">
                <a16:creationId xmlns:a16="http://schemas.microsoft.com/office/drawing/2014/main" id="{BB2AF182-9022-CF44-AF80-8ECF042B6DF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775619E-5D49-5842-88DE-38AE04D334DA}"/>
              </a:ext>
            </a:extLst>
          </p:cNvPr>
          <p:cNvSpPr/>
          <p:nvPr/>
        </p:nvSpPr>
        <p:spPr>
          <a:xfrm>
            <a:off x="6041205" y="6550223"/>
            <a:ext cx="31027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1400">
                <a:solidFill>
                  <a:schemeClr val="bg1"/>
                </a:solidFill>
              </a:rPr>
              <a:t>大阪大谷大学　教員による健康講座</a:t>
            </a:r>
            <a:endParaRPr lang="ja-JP" altLang="ja-JP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74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人, 屋内, 再生, 民衆 が含まれている画像&#10;&#10;自動的に生成された説明">
            <a:extLst>
              <a:ext uri="{FF2B5EF4-FFF2-40B4-BE49-F238E27FC236}">
                <a16:creationId xmlns:a16="http://schemas.microsoft.com/office/drawing/2014/main" id="{F71F62E3-7633-2442-AB0B-BFE26BE0F7C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11AE843-EFDE-4240-B9E8-32698DBEDA67}"/>
              </a:ext>
            </a:extLst>
          </p:cNvPr>
          <p:cNvSpPr/>
          <p:nvPr/>
        </p:nvSpPr>
        <p:spPr>
          <a:xfrm>
            <a:off x="6566083" y="6550223"/>
            <a:ext cx="25779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1400">
                <a:solidFill>
                  <a:schemeClr val="bg1"/>
                </a:solidFill>
              </a:rPr>
              <a:t>大阪大谷大学学生の活動</a:t>
            </a:r>
            <a:endParaRPr lang="ja-JP" altLang="ja-JP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406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45" y="332862"/>
            <a:ext cx="4298331" cy="617361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6852" y="4131425"/>
            <a:ext cx="3348385" cy="237505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9839" y="2036617"/>
            <a:ext cx="2245247" cy="179555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9570" y="332862"/>
            <a:ext cx="2567916" cy="199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615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0757" y="298241"/>
            <a:ext cx="1967970" cy="477242"/>
          </a:xfrm>
        </p:spPr>
        <p:txBody>
          <a:bodyPr>
            <a:normAutofit/>
          </a:bodyPr>
          <a:lstStyle/>
          <a:p>
            <a:r>
              <a:rPr lang="ja-JP" altLang="en-US" sz="2215" dirty="0"/>
              <a:t>参加者の属性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0757" y="924637"/>
            <a:ext cx="2079415" cy="319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77" dirty="0"/>
              <a:t>健康講座参加者：</a:t>
            </a:r>
            <a:r>
              <a:rPr lang="en-US" altLang="ja-JP" sz="1477" dirty="0"/>
              <a:t>67</a:t>
            </a:r>
            <a:r>
              <a:rPr lang="ja-JP" altLang="en-US" sz="1477" dirty="0"/>
              <a:t>名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59757" y="1222943"/>
            <a:ext cx="2650084" cy="546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77" dirty="0"/>
              <a:t>（測定：</a:t>
            </a:r>
            <a:r>
              <a:rPr lang="en-US" altLang="ja-JP" sz="1477" dirty="0"/>
              <a:t>63</a:t>
            </a:r>
            <a:r>
              <a:rPr lang="ja-JP" altLang="en-US" sz="1477" dirty="0"/>
              <a:t>名、講話：</a:t>
            </a:r>
            <a:r>
              <a:rPr lang="en-US" altLang="ja-JP" sz="1477" dirty="0"/>
              <a:t>31</a:t>
            </a:r>
            <a:r>
              <a:rPr lang="ja-JP" altLang="en-US" sz="1477" dirty="0"/>
              <a:t>名）</a:t>
            </a:r>
          </a:p>
          <a:p>
            <a:endParaRPr lang="ja-JP" altLang="en-US" sz="1477" dirty="0"/>
          </a:p>
        </p:txBody>
      </p:sp>
      <p:graphicFrame>
        <p:nvGraphicFramePr>
          <p:cNvPr id="32" name="表 31"/>
          <p:cNvGraphicFramePr>
            <a:graphicFrameLocks noGrp="1"/>
          </p:cNvGraphicFramePr>
          <p:nvPr/>
        </p:nvGraphicFramePr>
        <p:xfrm>
          <a:off x="188224" y="1728771"/>
          <a:ext cx="4368222" cy="1328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4550">
                  <a:extLst>
                    <a:ext uri="{9D8B030D-6E8A-4147-A177-3AD203B41FA5}">
                      <a16:colId xmlns:a16="http://schemas.microsoft.com/office/drawing/2014/main" val="608238337"/>
                    </a:ext>
                  </a:extLst>
                </a:gridCol>
                <a:gridCol w="981224">
                  <a:extLst>
                    <a:ext uri="{9D8B030D-6E8A-4147-A177-3AD203B41FA5}">
                      <a16:colId xmlns:a16="http://schemas.microsoft.com/office/drawing/2014/main" val="3617662871"/>
                    </a:ext>
                  </a:extLst>
                </a:gridCol>
                <a:gridCol w="981224">
                  <a:extLst>
                    <a:ext uri="{9D8B030D-6E8A-4147-A177-3AD203B41FA5}">
                      <a16:colId xmlns:a16="http://schemas.microsoft.com/office/drawing/2014/main" val="1508097781"/>
                    </a:ext>
                  </a:extLst>
                </a:gridCol>
                <a:gridCol w="981224">
                  <a:extLst>
                    <a:ext uri="{9D8B030D-6E8A-4147-A177-3AD203B41FA5}">
                      <a16:colId xmlns:a16="http://schemas.microsoft.com/office/drawing/2014/main" val="3180510684"/>
                    </a:ext>
                  </a:extLst>
                </a:gridCol>
              </a:tblGrid>
              <a:tr h="478302">
                <a:tc>
                  <a:txBody>
                    <a:bodyPr/>
                    <a:lstStyle/>
                    <a:p>
                      <a:pPr algn="ctr"/>
                      <a:endParaRPr kumimoji="1" lang="ja-JP" altLang="en-US" sz="1300" dirty="0"/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dirty="0"/>
                        <a:t>男性</a:t>
                      </a:r>
                      <a:endParaRPr kumimoji="1" lang="en-US" altLang="ja-JP" sz="1300" dirty="0"/>
                    </a:p>
                    <a:p>
                      <a:pPr algn="ctr"/>
                      <a:r>
                        <a:rPr kumimoji="1" lang="ja-JP" altLang="en-US" sz="1300" dirty="0"/>
                        <a:t>（</a:t>
                      </a:r>
                      <a:r>
                        <a:rPr kumimoji="1" lang="en-US" altLang="ja-JP" sz="1300" dirty="0"/>
                        <a:t>12</a:t>
                      </a:r>
                      <a:r>
                        <a:rPr kumimoji="1" lang="ja-JP" altLang="en-US" sz="1300" dirty="0"/>
                        <a:t>名）</a:t>
                      </a: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dirty="0"/>
                        <a:t>女性</a:t>
                      </a:r>
                      <a:endParaRPr kumimoji="1" lang="en-US" altLang="ja-JP" sz="1300" dirty="0"/>
                    </a:p>
                    <a:p>
                      <a:pPr algn="ctr"/>
                      <a:r>
                        <a:rPr kumimoji="1" lang="ja-JP" altLang="en-US" sz="1300" dirty="0"/>
                        <a:t>（</a:t>
                      </a:r>
                      <a:r>
                        <a:rPr kumimoji="1" lang="en-US" altLang="ja-JP" sz="1300" dirty="0"/>
                        <a:t>54</a:t>
                      </a:r>
                      <a:r>
                        <a:rPr kumimoji="1" lang="ja-JP" altLang="en-US" sz="1300" dirty="0"/>
                        <a:t>名）</a:t>
                      </a: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dirty="0"/>
                        <a:t>合計</a:t>
                      </a:r>
                      <a:endParaRPr kumimoji="1" lang="en-US" altLang="ja-JP" sz="1300" dirty="0"/>
                    </a:p>
                    <a:p>
                      <a:pPr algn="ctr"/>
                      <a:r>
                        <a:rPr kumimoji="1" lang="ja-JP" altLang="en-US" sz="1300" dirty="0"/>
                        <a:t>（</a:t>
                      </a:r>
                      <a:r>
                        <a:rPr kumimoji="1" lang="en-US" altLang="ja-JP" sz="1300" dirty="0"/>
                        <a:t>67</a:t>
                      </a:r>
                      <a:r>
                        <a:rPr kumimoji="1" lang="ja-JP" altLang="en-US" sz="1300" dirty="0"/>
                        <a:t>名）</a:t>
                      </a:r>
                    </a:p>
                  </a:txBody>
                  <a:tcPr marL="84406" marR="84406" marT="42203" marB="42203" anchor="ctr"/>
                </a:tc>
                <a:extLst>
                  <a:ext uri="{0D108BD9-81ED-4DB2-BD59-A6C34878D82A}">
                    <a16:rowId xmlns:a16="http://schemas.microsoft.com/office/drawing/2014/main" val="1443538651"/>
                  </a:ext>
                </a:extLst>
              </a:tr>
              <a:tr h="2813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00" dirty="0"/>
                        <a:t>平均年齢（歳）</a:t>
                      </a: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300" dirty="0"/>
                        <a:t>77.3±6.2</a:t>
                      </a:r>
                      <a:endParaRPr kumimoji="1" lang="ja-JP" altLang="en-US" sz="1300" dirty="0"/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300" dirty="0"/>
                        <a:t>73.4±10.2</a:t>
                      </a:r>
                      <a:endParaRPr kumimoji="1" lang="ja-JP" altLang="en-US" sz="1300" dirty="0"/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dirty="0"/>
                        <a:t>74.0±9.6</a:t>
                      </a:r>
                      <a:endParaRPr kumimoji="1" lang="ja-JP" altLang="en-US" sz="1300" dirty="0"/>
                    </a:p>
                  </a:txBody>
                  <a:tcPr marL="84406" marR="84406" marT="42203" marB="42203" anchor="ctr"/>
                </a:tc>
                <a:extLst>
                  <a:ext uri="{0D108BD9-81ED-4DB2-BD59-A6C34878D82A}">
                    <a16:rowId xmlns:a16="http://schemas.microsoft.com/office/drawing/2014/main" val="2179153462"/>
                  </a:ext>
                </a:extLst>
              </a:tr>
              <a:tr h="28135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dirty="0"/>
                        <a:t>最高年齢（歳）</a:t>
                      </a: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dirty="0"/>
                        <a:t>86</a:t>
                      </a:r>
                      <a:endParaRPr kumimoji="1" lang="ja-JP" altLang="en-US" sz="1300" dirty="0"/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dirty="0"/>
                        <a:t>95</a:t>
                      </a:r>
                      <a:endParaRPr kumimoji="1" lang="ja-JP" altLang="en-US" sz="1300" dirty="0"/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dirty="0"/>
                        <a:t>95</a:t>
                      </a:r>
                      <a:endParaRPr kumimoji="1" lang="ja-JP" altLang="en-US" sz="1300" dirty="0"/>
                    </a:p>
                  </a:txBody>
                  <a:tcPr marL="84406" marR="84406" marT="42203" marB="42203" anchor="ctr"/>
                </a:tc>
                <a:extLst>
                  <a:ext uri="{0D108BD9-81ED-4DB2-BD59-A6C34878D82A}">
                    <a16:rowId xmlns:a16="http://schemas.microsoft.com/office/drawing/2014/main" val="562073136"/>
                  </a:ext>
                </a:extLst>
              </a:tr>
              <a:tr h="2813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00" dirty="0"/>
                        <a:t>最低年齢（歳）</a:t>
                      </a: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dirty="0"/>
                        <a:t>67</a:t>
                      </a:r>
                      <a:endParaRPr kumimoji="1" lang="ja-JP" altLang="en-US" sz="1300" dirty="0"/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dirty="0"/>
                        <a:t>42</a:t>
                      </a:r>
                      <a:endParaRPr kumimoji="1" lang="ja-JP" altLang="en-US" sz="1300" dirty="0"/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dirty="0"/>
                        <a:t>42</a:t>
                      </a:r>
                      <a:endParaRPr kumimoji="1" lang="ja-JP" altLang="en-US" sz="1300" dirty="0"/>
                    </a:p>
                  </a:txBody>
                  <a:tcPr marL="84406" marR="84406" marT="42203" marB="42203" anchor="ctr"/>
                </a:tc>
                <a:extLst>
                  <a:ext uri="{0D108BD9-81ED-4DB2-BD59-A6C34878D82A}">
                    <a16:rowId xmlns:a16="http://schemas.microsoft.com/office/drawing/2014/main" val="3616345720"/>
                  </a:ext>
                </a:extLst>
              </a:tr>
            </a:tbl>
          </a:graphicData>
        </a:graphic>
      </p:graphicFrame>
      <p:pic>
        <p:nvPicPr>
          <p:cNvPr id="116" name="図 1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07" y="3630636"/>
            <a:ext cx="4357963" cy="2654221"/>
          </a:xfrm>
          <a:prstGeom prst="rect">
            <a:avLst/>
          </a:prstGeom>
        </p:spPr>
      </p:pic>
      <p:sp>
        <p:nvSpPr>
          <p:cNvPr id="126" name="タイトル 1"/>
          <p:cNvSpPr txBox="1">
            <a:spLocks/>
          </p:cNvSpPr>
          <p:nvPr/>
        </p:nvSpPr>
        <p:spPr>
          <a:xfrm>
            <a:off x="4854294" y="532662"/>
            <a:ext cx="3843977" cy="527118"/>
          </a:xfrm>
          <a:prstGeom prst="rect">
            <a:avLst/>
          </a:prstGeom>
        </p:spPr>
        <p:txBody>
          <a:bodyPr vert="horz" lIns="84406" tIns="42203" rIns="84406" bIns="42203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477" dirty="0"/>
              <a:t>Q. </a:t>
            </a:r>
            <a:r>
              <a:rPr lang="ja-JP" altLang="en-US" sz="1477" dirty="0"/>
              <a:t>咲</a:t>
            </a:r>
            <a:r>
              <a:rPr lang="ja-JP" altLang="en-US" sz="1477" dirty="0" err="1"/>
              <a:t>っく</a:t>
            </a:r>
            <a:r>
              <a:rPr lang="ja-JP" altLang="en-US" sz="1477" dirty="0"/>
              <a:t>南花台健康クラブの活動参加状況</a:t>
            </a:r>
          </a:p>
        </p:txBody>
      </p:sp>
      <p:grpSp>
        <p:nvGrpSpPr>
          <p:cNvPr id="127" name="グループ化 126"/>
          <p:cNvGrpSpPr/>
          <p:nvPr/>
        </p:nvGrpSpPr>
        <p:grpSpPr>
          <a:xfrm>
            <a:off x="5210003" y="1108087"/>
            <a:ext cx="3621565" cy="2381202"/>
            <a:chOff x="1603065" y="1912177"/>
            <a:chExt cx="5196378" cy="3375339"/>
          </a:xfrm>
        </p:grpSpPr>
        <p:sp>
          <p:nvSpPr>
            <p:cNvPr id="128" name="Freeform 6"/>
            <p:cNvSpPr>
              <a:spLocks/>
            </p:cNvSpPr>
            <p:nvPr/>
          </p:nvSpPr>
          <p:spPr bwMode="auto">
            <a:xfrm>
              <a:off x="3538510" y="2272852"/>
              <a:ext cx="1463675" cy="1479550"/>
            </a:xfrm>
            <a:custGeom>
              <a:avLst/>
              <a:gdLst>
                <a:gd name="T0" fmla="*/ 0 w 9359"/>
                <a:gd name="T1" fmla="*/ 9241 h 9458"/>
                <a:gd name="T2" fmla="*/ 9239 w 9359"/>
                <a:gd name="T3" fmla="*/ 9458 h 9458"/>
                <a:gd name="T4" fmla="*/ 217 w 9359"/>
                <a:gd name="T5" fmla="*/ 2 h 9458"/>
                <a:gd name="T6" fmla="*/ 0 w 9359"/>
                <a:gd name="T7" fmla="*/ 0 h 9458"/>
                <a:gd name="T8" fmla="*/ 0 w 9359"/>
                <a:gd name="T9" fmla="*/ 9241 h 9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59" h="9458">
                  <a:moveTo>
                    <a:pt x="0" y="9241"/>
                  </a:moveTo>
                  <a:lnTo>
                    <a:pt x="9239" y="9458"/>
                  </a:lnTo>
                  <a:cubicBezTo>
                    <a:pt x="9359" y="4356"/>
                    <a:pt x="5320" y="122"/>
                    <a:pt x="217" y="2"/>
                  </a:cubicBezTo>
                  <a:cubicBezTo>
                    <a:pt x="145" y="1"/>
                    <a:pt x="73" y="0"/>
                    <a:pt x="0" y="0"/>
                  </a:cubicBezTo>
                  <a:lnTo>
                    <a:pt x="0" y="9241"/>
                  </a:lnTo>
                  <a:close/>
                </a:path>
              </a:pathLst>
            </a:custGeom>
            <a:solidFill>
              <a:srgbClr val="5B9BD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92"/>
            </a:p>
          </p:txBody>
        </p:sp>
        <p:sp>
          <p:nvSpPr>
            <p:cNvPr id="129" name="Freeform 7"/>
            <p:cNvSpPr>
              <a:spLocks/>
            </p:cNvSpPr>
            <p:nvPr/>
          </p:nvSpPr>
          <p:spPr bwMode="auto">
            <a:xfrm>
              <a:off x="3538510" y="3717478"/>
              <a:ext cx="1444625" cy="303213"/>
            </a:xfrm>
            <a:custGeom>
              <a:avLst/>
              <a:gdLst>
                <a:gd name="T0" fmla="*/ 0 w 9239"/>
                <a:gd name="T1" fmla="*/ 0 h 1936"/>
                <a:gd name="T2" fmla="*/ 9037 w 9239"/>
                <a:gd name="T3" fmla="*/ 1936 h 1936"/>
                <a:gd name="T4" fmla="*/ 9239 w 9239"/>
                <a:gd name="T5" fmla="*/ 217 h 1936"/>
                <a:gd name="T6" fmla="*/ 0 w 9239"/>
                <a:gd name="T7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39" h="1936">
                  <a:moveTo>
                    <a:pt x="0" y="0"/>
                  </a:moveTo>
                  <a:lnTo>
                    <a:pt x="9037" y="1936"/>
                  </a:lnTo>
                  <a:cubicBezTo>
                    <a:pt x="9158" y="1371"/>
                    <a:pt x="9226" y="795"/>
                    <a:pt x="9239" y="21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7D3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92"/>
            </a:p>
          </p:txBody>
        </p:sp>
        <p:sp>
          <p:nvSpPr>
            <p:cNvPr id="130" name="Freeform 8"/>
            <p:cNvSpPr>
              <a:spLocks/>
            </p:cNvSpPr>
            <p:nvPr/>
          </p:nvSpPr>
          <p:spPr bwMode="auto">
            <a:xfrm>
              <a:off x="3538510" y="3717477"/>
              <a:ext cx="1412875" cy="909638"/>
            </a:xfrm>
            <a:custGeom>
              <a:avLst/>
              <a:gdLst>
                <a:gd name="T0" fmla="*/ 0 w 9037"/>
                <a:gd name="T1" fmla="*/ 0 h 5811"/>
                <a:gd name="T2" fmla="*/ 7187 w 9037"/>
                <a:gd name="T3" fmla="*/ 5811 h 5811"/>
                <a:gd name="T4" fmla="*/ 9037 w 9037"/>
                <a:gd name="T5" fmla="*/ 1936 h 5811"/>
                <a:gd name="T6" fmla="*/ 0 w 9037"/>
                <a:gd name="T7" fmla="*/ 0 h 5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37" h="5811">
                  <a:moveTo>
                    <a:pt x="0" y="0"/>
                  </a:moveTo>
                  <a:lnTo>
                    <a:pt x="7187" y="5811"/>
                  </a:lnTo>
                  <a:cubicBezTo>
                    <a:pt x="8099" y="4682"/>
                    <a:pt x="8733" y="3355"/>
                    <a:pt x="9037" y="193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5A5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92"/>
            </a:p>
          </p:txBody>
        </p:sp>
        <p:sp>
          <p:nvSpPr>
            <p:cNvPr id="131" name="Freeform 9"/>
            <p:cNvSpPr>
              <a:spLocks/>
            </p:cNvSpPr>
            <p:nvPr/>
          </p:nvSpPr>
          <p:spPr bwMode="auto">
            <a:xfrm>
              <a:off x="1970059" y="2298253"/>
              <a:ext cx="2692400" cy="2989263"/>
            </a:xfrm>
            <a:custGeom>
              <a:avLst/>
              <a:gdLst>
                <a:gd name="T0" fmla="*/ 10031 w 17218"/>
                <a:gd name="T1" fmla="*/ 9079 h 19111"/>
                <a:gd name="T2" fmla="*/ 8308 w 17218"/>
                <a:gd name="T3" fmla="*/ 0 h 19111"/>
                <a:gd name="T4" fmla="*/ 952 w 17218"/>
                <a:gd name="T5" fmla="*/ 10803 h 19111"/>
                <a:gd name="T6" fmla="*/ 11755 w 17218"/>
                <a:gd name="T7" fmla="*/ 18159 h 19111"/>
                <a:gd name="T8" fmla="*/ 17218 w 17218"/>
                <a:gd name="T9" fmla="*/ 14890 h 19111"/>
                <a:gd name="T10" fmla="*/ 10031 w 17218"/>
                <a:gd name="T11" fmla="*/ 9079 h 19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18" h="19111">
                  <a:moveTo>
                    <a:pt x="10031" y="9079"/>
                  </a:moveTo>
                  <a:lnTo>
                    <a:pt x="8308" y="0"/>
                  </a:lnTo>
                  <a:cubicBezTo>
                    <a:pt x="3294" y="952"/>
                    <a:pt x="0" y="5788"/>
                    <a:pt x="952" y="10803"/>
                  </a:cubicBezTo>
                  <a:cubicBezTo>
                    <a:pt x="1904" y="15817"/>
                    <a:pt x="6740" y="19111"/>
                    <a:pt x="11755" y="18159"/>
                  </a:cubicBezTo>
                  <a:cubicBezTo>
                    <a:pt x="13905" y="17751"/>
                    <a:pt x="15842" y="16592"/>
                    <a:pt x="17218" y="14890"/>
                  </a:cubicBezTo>
                  <a:lnTo>
                    <a:pt x="10031" y="9079"/>
                  </a:lnTo>
                  <a:close/>
                </a:path>
              </a:pathLst>
            </a:custGeom>
            <a:solidFill>
              <a:srgbClr val="FFC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92"/>
            </a:p>
          </p:txBody>
        </p:sp>
        <p:sp>
          <p:nvSpPr>
            <p:cNvPr id="132" name="Freeform 10"/>
            <p:cNvSpPr>
              <a:spLocks/>
            </p:cNvSpPr>
            <p:nvPr/>
          </p:nvSpPr>
          <p:spPr bwMode="auto">
            <a:xfrm>
              <a:off x="3268635" y="2272853"/>
              <a:ext cx="269875" cy="1444625"/>
            </a:xfrm>
            <a:custGeom>
              <a:avLst/>
              <a:gdLst>
                <a:gd name="T0" fmla="*/ 1723 w 1723"/>
                <a:gd name="T1" fmla="*/ 9241 h 9241"/>
                <a:gd name="T2" fmla="*/ 1723 w 1723"/>
                <a:gd name="T3" fmla="*/ 0 h 9241"/>
                <a:gd name="T4" fmla="*/ 0 w 1723"/>
                <a:gd name="T5" fmla="*/ 162 h 9241"/>
                <a:gd name="T6" fmla="*/ 1723 w 1723"/>
                <a:gd name="T7" fmla="*/ 9241 h 9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23" h="9241">
                  <a:moveTo>
                    <a:pt x="1723" y="9241"/>
                  </a:moveTo>
                  <a:lnTo>
                    <a:pt x="1723" y="0"/>
                  </a:lnTo>
                  <a:cubicBezTo>
                    <a:pt x="1145" y="0"/>
                    <a:pt x="568" y="54"/>
                    <a:pt x="0" y="162"/>
                  </a:cubicBezTo>
                  <a:lnTo>
                    <a:pt x="1723" y="9241"/>
                  </a:lnTo>
                  <a:close/>
                </a:path>
              </a:pathLst>
            </a:custGeom>
            <a:solidFill>
              <a:srgbClr val="4472C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92"/>
            </a:p>
          </p:txBody>
        </p:sp>
        <p:sp>
          <p:nvSpPr>
            <p:cNvPr id="133" name="テキスト ボックス 132"/>
            <p:cNvSpPr txBox="1"/>
            <p:nvPr/>
          </p:nvSpPr>
          <p:spPr>
            <a:xfrm>
              <a:off x="3515847" y="2858830"/>
              <a:ext cx="1148190" cy="694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292" dirty="0"/>
                <a:t>17</a:t>
              </a:r>
              <a:r>
                <a:rPr lang="ja-JP" altLang="en-US" sz="1292" dirty="0"/>
                <a:t>人</a:t>
              </a:r>
              <a:endParaRPr lang="en-US" altLang="ja-JP" sz="1292" dirty="0"/>
            </a:p>
            <a:p>
              <a:pPr algn="ctr"/>
              <a:r>
                <a:rPr lang="ja-JP" altLang="en-US" sz="1292" dirty="0"/>
                <a:t>（</a:t>
              </a:r>
              <a:r>
                <a:rPr lang="en-US" altLang="ja-JP" sz="1292" dirty="0"/>
                <a:t>25%</a:t>
              </a:r>
              <a:r>
                <a:rPr lang="ja-JP" altLang="en-US" sz="1292" dirty="0"/>
                <a:t>）</a:t>
              </a:r>
            </a:p>
          </p:txBody>
        </p:sp>
        <p:sp>
          <p:nvSpPr>
            <p:cNvPr id="134" name="テキスト ボックス 133"/>
            <p:cNvSpPr txBox="1"/>
            <p:nvPr/>
          </p:nvSpPr>
          <p:spPr>
            <a:xfrm>
              <a:off x="4991138" y="3587609"/>
              <a:ext cx="1808305" cy="412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92" dirty="0"/>
                <a:t>2</a:t>
              </a:r>
              <a:r>
                <a:rPr lang="ja-JP" altLang="en-US" sz="1292" dirty="0"/>
                <a:t>～</a:t>
              </a:r>
              <a:r>
                <a:rPr lang="en-US" altLang="ja-JP" sz="1292" dirty="0"/>
                <a:t>3</a:t>
              </a:r>
              <a:r>
                <a:rPr lang="ja-JP" altLang="en-US" sz="1292" dirty="0"/>
                <a:t>ヶ月に</a:t>
              </a:r>
              <a:r>
                <a:rPr lang="en-US" altLang="ja-JP" sz="1292" dirty="0"/>
                <a:t>1</a:t>
              </a:r>
              <a:r>
                <a:rPr lang="ja-JP" altLang="en-US" sz="1292" dirty="0"/>
                <a:t>回</a:t>
              </a:r>
            </a:p>
          </p:txBody>
        </p:sp>
        <p:sp>
          <p:nvSpPr>
            <p:cNvPr id="135" name="テキスト ボックス 134"/>
            <p:cNvSpPr txBox="1"/>
            <p:nvPr/>
          </p:nvSpPr>
          <p:spPr>
            <a:xfrm>
              <a:off x="4301870" y="3600533"/>
              <a:ext cx="1028587" cy="694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292" dirty="0"/>
                <a:t>2</a:t>
              </a:r>
              <a:r>
                <a:rPr lang="ja-JP" altLang="en-US" sz="1292" dirty="0"/>
                <a:t>人</a:t>
              </a:r>
              <a:endParaRPr lang="en-US" altLang="ja-JP" sz="1292" dirty="0"/>
            </a:p>
            <a:p>
              <a:pPr algn="ctr"/>
              <a:r>
                <a:rPr lang="ja-JP" altLang="en-US" sz="1292" dirty="0"/>
                <a:t>（</a:t>
              </a:r>
              <a:r>
                <a:rPr lang="en-US" altLang="ja-JP" sz="1292" dirty="0"/>
                <a:t>3%</a:t>
              </a:r>
              <a:r>
                <a:rPr lang="ja-JP" altLang="en-US" sz="1292" dirty="0"/>
                <a:t>）</a:t>
              </a:r>
            </a:p>
          </p:txBody>
        </p:sp>
        <p:sp>
          <p:nvSpPr>
            <p:cNvPr id="136" name="テキスト ボックス 135"/>
            <p:cNvSpPr txBox="1"/>
            <p:nvPr/>
          </p:nvSpPr>
          <p:spPr>
            <a:xfrm>
              <a:off x="4517236" y="4236578"/>
              <a:ext cx="1449497" cy="412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292" dirty="0"/>
                <a:t>過去に数回</a:t>
              </a:r>
            </a:p>
          </p:txBody>
        </p:sp>
        <p:sp>
          <p:nvSpPr>
            <p:cNvPr id="137" name="テキスト ボックス 136"/>
            <p:cNvSpPr txBox="1"/>
            <p:nvPr/>
          </p:nvSpPr>
          <p:spPr>
            <a:xfrm>
              <a:off x="3815863" y="3859495"/>
              <a:ext cx="1028587" cy="694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292" dirty="0"/>
                <a:t>5</a:t>
              </a:r>
              <a:r>
                <a:rPr lang="ja-JP" altLang="en-US" sz="1292" dirty="0"/>
                <a:t>人</a:t>
              </a:r>
              <a:endParaRPr lang="en-US" altLang="ja-JP" sz="1292" dirty="0"/>
            </a:p>
            <a:p>
              <a:pPr algn="ctr"/>
              <a:r>
                <a:rPr lang="ja-JP" altLang="en-US" sz="1292" dirty="0"/>
                <a:t>（</a:t>
              </a:r>
              <a:r>
                <a:rPr lang="en-US" altLang="ja-JP" sz="1292" dirty="0"/>
                <a:t>8%</a:t>
              </a:r>
              <a:r>
                <a:rPr lang="ja-JP" altLang="en-US" sz="1292" dirty="0"/>
                <a:t>）</a:t>
              </a:r>
            </a:p>
          </p:txBody>
        </p:sp>
        <p:sp>
          <p:nvSpPr>
            <p:cNvPr id="138" name="テキスト ボックス 137"/>
            <p:cNvSpPr txBox="1"/>
            <p:nvPr/>
          </p:nvSpPr>
          <p:spPr>
            <a:xfrm>
              <a:off x="3733657" y="2548540"/>
              <a:ext cx="1569100" cy="412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292" dirty="0"/>
                <a:t>月に</a:t>
              </a:r>
              <a:r>
                <a:rPr lang="en-US" altLang="ja-JP" sz="1292" dirty="0"/>
                <a:t>1</a:t>
              </a:r>
              <a:r>
                <a:rPr lang="ja-JP" altLang="en-US" sz="1292" dirty="0"/>
                <a:t>回以上</a:t>
              </a:r>
            </a:p>
          </p:txBody>
        </p:sp>
        <p:sp>
          <p:nvSpPr>
            <p:cNvPr id="139" name="テキスト ボックス 138"/>
            <p:cNvSpPr txBox="1"/>
            <p:nvPr/>
          </p:nvSpPr>
          <p:spPr>
            <a:xfrm>
              <a:off x="1603065" y="3424867"/>
              <a:ext cx="1923310" cy="412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292" dirty="0"/>
                <a:t>参加していない</a:t>
              </a:r>
            </a:p>
          </p:txBody>
        </p:sp>
        <p:sp>
          <p:nvSpPr>
            <p:cNvPr id="140" name="テキスト ボックス 139"/>
            <p:cNvSpPr txBox="1"/>
            <p:nvPr/>
          </p:nvSpPr>
          <p:spPr>
            <a:xfrm>
              <a:off x="2533536" y="3814593"/>
              <a:ext cx="1148190" cy="694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292" dirty="0"/>
                <a:t>41</a:t>
              </a:r>
              <a:r>
                <a:rPr lang="ja-JP" altLang="en-US" sz="1292" dirty="0"/>
                <a:t>人</a:t>
              </a:r>
              <a:endParaRPr lang="en-US" altLang="ja-JP" sz="1292" dirty="0"/>
            </a:p>
            <a:p>
              <a:pPr algn="ctr"/>
              <a:r>
                <a:rPr lang="ja-JP" altLang="en-US" sz="1292" dirty="0"/>
                <a:t>（</a:t>
              </a:r>
              <a:r>
                <a:rPr lang="en-US" altLang="ja-JP" sz="1292" dirty="0"/>
                <a:t>61%</a:t>
              </a:r>
              <a:r>
                <a:rPr lang="ja-JP" altLang="en-US" sz="1292" dirty="0"/>
                <a:t>）</a:t>
              </a:r>
            </a:p>
          </p:txBody>
        </p:sp>
        <p:sp>
          <p:nvSpPr>
            <p:cNvPr id="141" name="テキスト ボックス 140"/>
            <p:cNvSpPr txBox="1"/>
            <p:nvPr/>
          </p:nvSpPr>
          <p:spPr>
            <a:xfrm>
              <a:off x="2593872" y="1912177"/>
              <a:ext cx="975685" cy="412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292" dirty="0"/>
                <a:t>未記入</a:t>
              </a:r>
            </a:p>
          </p:txBody>
        </p:sp>
        <p:sp>
          <p:nvSpPr>
            <p:cNvPr id="142" name="テキスト ボックス 141"/>
            <p:cNvSpPr txBox="1"/>
            <p:nvPr/>
          </p:nvSpPr>
          <p:spPr>
            <a:xfrm>
              <a:off x="2785673" y="2330066"/>
              <a:ext cx="1028587" cy="694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292" dirty="0"/>
                <a:t>2</a:t>
              </a:r>
              <a:r>
                <a:rPr lang="ja-JP" altLang="en-US" sz="1292" dirty="0"/>
                <a:t>人</a:t>
              </a:r>
              <a:endParaRPr lang="en-US" altLang="ja-JP" sz="1292" dirty="0"/>
            </a:p>
            <a:p>
              <a:pPr algn="ctr"/>
              <a:r>
                <a:rPr lang="ja-JP" altLang="en-US" sz="1292" dirty="0"/>
                <a:t>（</a:t>
              </a:r>
              <a:r>
                <a:rPr lang="en-US" altLang="ja-JP" sz="1292" dirty="0"/>
                <a:t>3%</a:t>
              </a:r>
              <a:r>
                <a:rPr lang="ja-JP" altLang="en-US" sz="1292" dirty="0"/>
                <a:t>）</a:t>
              </a:r>
            </a:p>
          </p:txBody>
        </p:sp>
      </p:grpSp>
      <p:sp>
        <p:nvSpPr>
          <p:cNvPr id="143" name="タイトル 1"/>
          <p:cNvSpPr txBox="1">
            <a:spLocks/>
          </p:cNvSpPr>
          <p:nvPr/>
        </p:nvSpPr>
        <p:spPr>
          <a:xfrm>
            <a:off x="4936067" y="3570277"/>
            <a:ext cx="2301998" cy="456275"/>
          </a:xfrm>
          <a:prstGeom prst="rect">
            <a:avLst/>
          </a:prstGeom>
        </p:spPr>
        <p:txBody>
          <a:bodyPr vert="horz" lIns="84406" tIns="42203" rIns="84406" bIns="42203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477" dirty="0"/>
              <a:t>Q. </a:t>
            </a:r>
            <a:r>
              <a:rPr lang="ja-JP" altLang="en-US" sz="1477" dirty="0"/>
              <a:t>日常の運動状況</a:t>
            </a:r>
          </a:p>
        </p:txBody>
      </p:sp>
      <p:grpSp>
        <p:nvGrpSpPr>
          <p:cNvPr id="144" name="グループ化 143"/>
          <p:cNvGrpSpPr/>
          <p:nvPr/>
        </p:nvGrpSpPr>
        <p:grpSpPr>
          <a:xfrm>
            <a:off x="5060039" y="4023622"/>
            <a:ext cx="2838234" cy="2415265"/>
            <a:chOff x="1865513" y="2047291"/>
            <a:chExt cx="3643361" cy="3250900"/>
          </a:xfrm>
        </p:grpSpPr>
        <p:sp>
          <p:nvSpPr>
            <p:cNvPr id="145" name="Freeform 6"/>
            <p:cNvSpPr>
              <a:spLocks/>
            </p:cNvSpPr>
            <p:nvPr/>
          </p:nvSpPr>
          <p:spPr bwMode="auto">
            <a:xfrm>
              <a:off x="3941730" y="2423859"/>
              <a:ext cx="1567144" cy="2022680"/>
            </a:xfrm>
            <a:custGeom>
              <a:avLst/>
              <a:gdLst>
                <a:gd name="T0" fmla="*/ 0 w 10557"/>
                <a:gd name="T1" fmla="*/ 9241 h 13610"/>
                <a:gd name="T2" fmla="*/ 8144 w 10557"/>
                <a:gd name="T3" fmla="*/ 13610 h 13610"/>
                <a:gd name="T4" fmla="*/ 4369 w 10557"/>
                <a:gd name="T5" fmla="*/ 1098 h 13610"/>
                <a:gd name="T6" fmla="*/ 0 w 10557"/>
                <a:gd name="T7" fmla="*/ 0 h 13610"/>
                <a:gd name="T8" fmla="*/ 0 w 10557"/>
                <a:gd name="T9" fmla="*/ 9241 h 13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57" h="13610">
                  <a:moveTo>
                    <a:pt x="0" y="9241"/>
                  </a:moveTo>
                  <a:lnTo>
                    <a:pt x="8144" y="13610"/>
                  </a:lnTo>
                  <a:cubicBezTo>
                    <a:pt x="10557" y="9112"/>
                    <a:pt x="8867" y="3510"/>
                    <a:pt x="4369" y="1098"/>
                  </a:cubicBezTo>
                  <a:cubicBezTo>
                    <a:pt x="3025" y="377"/>
                    <a:pt x="1525" y="0"/>
                    <a:pt x="0" y="0"/>
                  </a:cubicBezTo>
                  <a:lnTo>
                    <a:pt x="0" y="9241"/>
                  </a:lnTo>
                  <a:close/>
                </a:path>
              </a:pathLst>
            </a:custGeom>
            <a:solidFill>
              <a:srgbClr val="5B9BD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92"/>
            </a:p>
          </p:txBody>
        </p:sp>
        <p:sp>
          <p:nvSpPr>
            <p:cNvPr id="146" name="Freeform 7"/>
            <p:cNvSpPr>
              <a:spLocks/>
            </p:cNvSpPr>
            <p:nvPr/>
          </p:nvSpPr>
          <p:spPr bwMode="auto">
            <a:xfrm>
              <a:off x="2597405" y="3797893"/>
              <a:ext cx="2552488" cy="1500298"/>
            </a:xfrm>
            <a:custGeom>
              <a:avLst/>
              <a:gdLst>
                <a:gd name="T0" fmla="*/ 9036 w 17180"/>
                <a:gd name="T1" fmla="*/ 0 h 10106"/>
                <a:gd name="T2" fmla="*/ 0 w 17180"/>
                <a:gd name="T3" fmla="*/ 1936 h 10106"/>
                <a:gd name="T4" fmla="*/ 10972 w 17180"/>
                <a:gd name="T5" fmla="*/ 9037 h 10106"/>
                <a:gd name="T6" fmla="*/ 17180 w 17180"/>
                <a:gd name="T7" fmla="*/ 4369 h 10106"/>
                <a:gd name="T8" fmla="*/ 9036 w 17180"/>
                <a:gd name="T9" fmla="*/ 0 h 10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80" h="10106">
                  <a:moveTo>
                    <a:pt x="9036" y="0"/>
                  </a:moveTo>
                  <a:lnTo>
                    <a:pt x="0" y="1936"/>
                  </a:lnTo>
                  <a:cubicBezTo>
                    <a:pt x="1069" y="6927"/>
                    <a:pt x="5981" y="10106"/>
                    <a:pt x="10972" y="9037"/>
                  </a:cubicBezTo>
                  <a:cubicBezTo>
                    <a:pt x="13627" y="8468"/>
                    <a:pt x="15897" y="6761"/>
                    <a:pt x="17180" y="4369"/>
                  </a:cubicBezTo>
                  <a:lnTo>
                    <a:pt x="9036" y="0"/>
                  </a:lnTo>
                  <a:close/>
                </a:path>
              </a:pathLst>
            </a:custGeom>
            <a:solidFill>
              <a:srgbClr val="ED7D3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92"/>
            </a:p>
          </p:txBody>
        </p:sp>
        <p:sp>
          <p:nvSpPr>
            <p:cNvPr id="147" name="Freeform 8"/>
            <p:cNvSpPr>
              <a:spLocks/>
            </p:cNvSpPr>
            <p:nvPr/>
          </p:nvSpPr>
          <p:spPr bwMode="auto">
            <a:xfrm>
              <a:off x="2525607" y="3092308"/>
              <a:ext cx="1416123" cy="992772"/>
            </a:xfrm>
            <a:custGeom>
              <a:avLst/>
              <a:gdLst>
                <a:gd name="T0" fmla="*/ 9526 w 9526"/>
                <a:gd name="T1" fmla="*/ 4745 h 6681"/>
                <a:gd name="T2" fmla="*/ 1596 w 9526"/>
                <a:gd name="T3" fmla="*/ 0 h 6681"/>
                <a:gd name="T4" fmla="*/ 490 w 9526"/>
                <a:gd name="T5" fmla="*/ 6681 h 6681"/>
                <a:gd name="T6" fmla="*/ 9526 w 9526"/>
                <a:gd name="T7" fmla="*/ 4745 h 6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26" h="6681">
                  <a:moveTo>
                    <a:pt x="9526" y="4745"/>
                  </a:moveTo>
                  <a:lnTo>
                    <a:pt x="1596" y="0"/>
                  </a:lnTo>
                  <a:cubicBezTo>
                    <a:pt x="395" y="2007"/>
                    <a:pt x="0" y="4394"/>
                    <a:pt x="490" y="6681"/>
                  </a:cubicBezTo>
                  <a:lnTo>
                    <a:pt x="9526" y="4745"/>
                  </a:lnTo>
                  <a:close/>
                </a:path>
              </a:pathLst>
            </a:custGeom>
            <a:solidFill>
              <a:srgbClr val="A5A5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92"/>
            </a:p>
          </p:txBody>
        </p:sp>
        <p:sp>
          <p:nvSpPr>
            <p:cNvPr id="148" name="Freeform 9"/>
            <p:cNvSpPr>
              <a:spLocks/>
            </p:cNvSpPr>
            <p:nvPr/>
          </p:nvSpPr>
          <p:spPr bwMode="auto">
            <a:xfrm>
              <a:off x="2763278" y="2431285"/>
              <a:ext cx="1178452" cy="1366608"/>
            </a:xfrm>
            <a:custGeom>
              <a:avLst/>
              <a:gdLst>
                <a:gd name="T0" fmla="*/ 7930 w 7930"/>
                <a:gd name="T1" fmla="*/ 9201 h 9201"/>
                <a:gd name="T2" fmla="*/ 7065 w 7930"/>
                <a:gd name="T3" fmla="*/ 0 h 9201"/>
                <a:gd name="T4" fmla="*/ 0 w 7930"/>
                <a:gd name="T5" fmla="*/ 4456 h 9201"/>
                <a:gd name="T6" fmla="*/ 7930 w 7930"/>
                <a:gd name="T7" fmla="*/ 9201 h 9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30" h="9201">
                  <a:moveTo>
                    <a:pt x="7930" y="9201"/>
                  </a:moveTo>
                  <a:lnTo>
                    <a:pt x="7065" y="0"/>
                  </a:lnTo>
                  <a:cubicBezTo>
                    <a:pt x="4135" y="276"/>
                    <a:pt x="1511" y="1931"/>
                    <a:pt x="0" y="4456"/>
                  </a:cubicBezTo>
                  <a:lnTo>
                    <a:pt x="7930" y="9201"/>
                  </a:lnTo>
                  <a:close/>
                </a:path>
              </a:pathLst>
            </a:custGeom>
            <a:solidFill>
              <a:srgbClr val="FFC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92"/>
            </a:p>
          </p:txBody>
        </p:sp>
        <p:sp>
          <p:nvSpPr>
            <p:cNvPr id="149" name="Freeform 10"/>
            <p:cNvSpPr>
              <a:spLocks/>
            </p:cNvSpPr>
            <p:nvPr/>
          </p:nvSpPr>
          <p:spPr bwMode="auto">
            <a:xfrm>
              <a:off x="3812992" y="2423859"/>
              <a:ext cx="128738" cy="1374036"/>
            </a:xfrm>
            <a:custGeom>
              <a:avLst/>
              <a:gdLst>
                <a:gd name="T0" fmla="*/ 865 w 865"/>
                <a:gd name="T1" fmla="*/ 9241 h 9241"/>
                <a:gd name="T2" fmla="*/ 865 w 865"/>
                <a:gd name="T3" fmla="*/ 0 h 9241"/>
                <a:gd name="T4" fmla="*/ 0 w 865"/>
                <a:gd name="T5" fmla="*/ 40 h 9241"/>
                <a:gd name="T6" fmla="*/ 865 w 865"/>
                <a:gd name="T7" fmla="*/ 9241 h 9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5" h="9241">
                  <a:moveTo>
                    <a:pt x="865" y="9241"/>
                  </a:moveTo>
                  <a:lnTo>
                    <a:pt x="865" y="0"/>
                  </a:lnTo>
                  <a:cubicBezTo>
                    <a:pt x="576" y="0"/>
                    <a:pt x="288" y="13"/>
                    <a:pt x="0" y="40"/>
                  </a:cubicBezTo>
                  <a:lnTo>
                    <a:pt x="865" y="9241"/>
                  </a:lnTo>
                  <a:close/>
                </a:path>
              </a:pathLst>
            </a:custGeom>
            <a:solidFill>
              <a:srgbClr val="4472C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92"/>
            </a:p>
          </p:txBody>
        </p:sp>
        <p:sp>
          <p:nvSpPr>
            <p:cNvPr id="150" name="テキスト ボックス 149"/>
            <p:cNvSpPr txBox="1"/>
            <p:nvPr/>
          </p:nvSpPr>
          <p:spPr>
            <a:xfrm>
              <a:off x="4171638" y="3224268"/>
              <a:ext cx="1027220" cy="6595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292" dirty="0"/>
                <a:t>22</a:t>
              </a:r>
              <a:r>
                <a:rPr lang="ja-JP" altLang="en-US" sz="1292" dirty="0"/>
                <a:t>人</a:t>
              </a:r>
              <a:endParaRPr lang="en-US" altLang="ja-JP" sz="1292" dirty="0"/>
            </a:p>
            <a:p>
              <a:pPr algn="ctr"/>
              <a:r>
                <a:rPr lang="ja-JP" altLang="en-US" sz="1292" dirty="0"/>
                <a:t>（</a:t>
              </a:r>
              <a:r>
                <a:rPr lang="en-US" altLang="ja-JP" sz="1292" dirty="0"/>
                <a:t>33%</a:t>
              </a:r>
              <a:r>
                <a:rPr lang="ja-JP" altLang="en-US" sz="1292" dirty="0"/>
                <a:t>）</a:t>
              </a:r>
            </a:p>
          </p:txBody>
        </p:sp>
        <p:sp>
          <p:nvSpPr>
            <p:cNvPr id="151" name="テキスト ボックス 150"/>
            <p:cNvSpPr txBox="1"/>
            <p:nvPr/>
          </p:nvSpPr>
          <p:spPr>
            <a:xfrm>
              <a:off x="3226884" y="4068930"/>
              <a:ext cx="1169203" cy="3919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92" dirty="0"/>
                <a:t>2</a:t>
              </a:r>
              <a:r>
                <a:rPr lang="ja-JP" altLang="en-US" sz="1292" dirty="0"/>
                <a:t>～</a:t>
              </a:r>
              <a:r>
                <a:rPr lang="en-US" altLang="ja-JP" sz="1292" dirty="0"/>
                <a:t>3</a:t>
              </a:r>
              <a:r>
                <a:rPr lang="ja-JP" altLang="en-US" sz="1292" dirty="0"/>
                <a:t>回</a:t>
              </a:r>
              <a:r>
                <a:rPr lang="en-US" altLang="ja-JP" sz="1292" dirty="0"/>
                <a:t>/</a:t>
              </a:r>
              <a:r>
                <a:rPr lang="ja-JP" altLang="en-US" sz="1292" dirty="0"/>
                <a:t>週</a:t>
              </a:r>
            </a:p>
          </p:txBody>
        </p:sp>
        <p:sp>
          <p:nvSpPr>
            <p:cNvPr id="152" name="テキスト ボックス 151"/>
            <p:cNvSpPr txBox="1"/>
            <p:nvPr/>
          </p:nvSpPr>
          <p:spPr>
            <a:xfrm>
              <a:off x="3313758" y="4375243"/>
              <a:ext cx="1027220" cy="6595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292" dirty="0"/>
                <a:t>26</a:t>
              </a:r>
              <a:r>
                <a:rPr lang="ja-JP" altLang="en-US" sz="1292" dirty="0"/>
                <a:t>人</a:t>
              </a:r>
              <a:endParaRPr lang="en-US" altLang="ja-JP" sz="1292" dirty="0"/>
            </a:p>
            <a:p>
              <a:pPr algn="ctr"/>
              <a:r>
                <a:rPr lang="ja-JP" altLang="en-US" sz="1292" dirty="0"/>
                <a:t>（</a:t>
              </a:r>
              <a:r>
                <a:rPr lang="en-US" altLang="ja-JP" sz="1292" dirty="0"/>
                <a:t>39%</a:t>
              </a:r>
              <a:r>
                <a:rPr lang="ja-JP" altLang="en-US" sz="1292" dirty="0"/>
                <a:t>）</a:t>
              </a:r>
            </a:p>
          </p:txBody>
        </p:sp>
        <p:sp>
          <p:nvSpPr>
            <p:cNvPr id="153" name="テキスト ボックス 152"/>
            <p:cNvSpPr txBox="1"/>
            <p:nvPr/>
          </p:nvSpPr>
          <p:spPr>
            <a:xfrm>
              <a:off x="1865513" y="3295318"/>
              <a:ext cx="850254" cy="3919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92" dirty="0"/>
                <a:t>1</a:t>
              </a:r>
              <a:r>
                <a:rPr lang="ja-JP" altLang="en-US" sz="1292" dirty="0"/>
                <a:t>回</a:t>
              </a:r>
              <a:r>
                <a:rPr lang="en-US" altLang="ja-JP" sz="1292" dirty="0"/>
                <a:t>/</a:t>
              </a:r>
              <a:r>
                <a:rPr lang="ja-JP" altLang="en-US" sz="1292" dirty="0"/>
                <a:t>週</a:t>
              </a:r>
            </a:p>
          </p:txBody>
        </p:sp>
        <p:sp>
          <p:nvSpPr>
            <p:cNvPr id="154" name="テキスト ボックス 153"/>
            <p:cNvSpPr txBox="1"/>
            <p:nvPr/>
          </p:nvSpPr>
          <p:spPr>
            <a:xfrm>
              <a:off x="2417924" y="3320313"/>
              <a:ext cx="1027220" cy="6595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292" dirty="0"/>
                <a:t>8</a:t>
              </a:r>
              <a:r>
                <a:rPr lang="ja-JP" altLang="en-US" sz="1292" dirty="0"/>
                <a:t>人</a:t>
              </a:r>
              <a:endParaRPr lang="en-US" altLang="ja-JP" sz="1292" dirty="0"/>
            </a:p>
            <a:p>
              <a:pPr algn="ctr"/>
              <a:r>
                <a:rPr lang="ja-JP" altLang="en-US" sz="1292" dirty="0"/>
                <a:t>（</a:t>
              </a:r>
              <a:r>
                <a:rPr lang="en-US" altLang="ja-JP" sz="1292" dirty="0"/>
                <a:t>39%</a:t>
              </a:r>
              <a:r>
                <a:rPr lang="ja-JP" altLang="en-US" sz="1292" dirty="0"/>
                <a:t>）</a:t>
              </a:r>
            </a:p>
          </p:txBody>
        </p:sp>
        <p:sp>
          <p:nvSpPr>
            <p:cNvPr id="155" name="テキスト ボックス 154"/>
            <p:cNvSpPr txBox="1"/>
            <p:nvPr/>
          </p:nvSpPr>
          <p:spPr>
            <a:xfrm>
              <a:off x="1933563" y="2392465"/>
              <a:ext cx="1720675" cy="3919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292" dirty="0"/>
                <a:t>運動していない</a:t>
              </a:r>
            </a:p>
          </p:txBody>
        </p:sp>
        <p:sp>
          <p:nvSpPr>
            <p:cNvPr id="156" name="テキスト ボックス 155"/>
            <p:cNvSpPr txBox="1"/>
            <p:nvPr/>
          </p:nvSpPr>
          <p:spPr>
            <a:xfrm>
              <a:off x="2913469" y="2691082"/>
              <a:ext cx="1027220" cy="6595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292" dirty="0"/>
                <a:t>10</a:t>
              </a:r>
              <a:r>
                <a:rPr lang="ja-JP" altLang="en-US" sz="1292" dirty="0"/>
                <a:t>人</a:t>
              </a:r>
              <a:endParaRPr lang="en-US" altLang="ja-JP" sz="1292" dirty="0"/>
            </a:p>
            <a:p>
              <a:pPr algn="ctr"/>
              <a:r>
                <a:rPr lang="ja-JP" altLang="en-US" sz="1292" dirty="0"/>
                <a:t>（</a:t>
              </a:r>
              <a:r>
                <a:rPr lang="en-US" altLang="ja-JP" sz="1292" dirty="0"/>
                <a:t>15%</a:t>
              </a:r>
              <a:r>
                <a:rPr lang="ja-JP" altLang="en-US" sz="1292" dirty="0"/>
                <a:t>）</a:t>
              </a:r>
            </a:p>
          </p:txBody>
        </p:sp>
        <p:sp>
          <p:nvSpPr>
            <p:cNvPr id="157" name="テキスト ボックス 156"/>
            <p:cNvSpPr txBox="1"/>
            <p:nvPr/>
          </p:nvSpPr>
          <p:spPr>
            <a:xfrm>
              <a:off x="4328964" y="2913975"/>
              <a:ext cx="660943" cy="3919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292" dirty="0"/>
                <a:t>毎日</a:t>
              </a:r>
            </a:p>
          </p:txBody>
        </p:sp>
        <p:sp>
          <p:nvSpPr>
            <p:cNvPr id="158" name="テキスト ボックス 157"/>
            <p:cNvSpPr txBox="1"/>
            <p:nvPr/>
          </p:nvSpPr>
          <p:spPr>
            <a:xfrm>
              <a:off x="3726218" y="2047291"/>
              <a:ext cx="872889" cy="3919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292" dirty="0"/>
                <a:t>未記入</a:t>
              </a:r>
            </a:p>
          </p:txBody>
        </p:sp>
        <p:sp>
          <p:nvSpPr>
            <p:cNvPr id="159" name="テキスト ボックス 158"/>
            <p:cNvSpPr txBox="1"/>
            <p:nvPr/>
          </p:nvSpPr>
          <p:spPr>
            <a:xfrm>
              <a:off x="3550305" y="2347695"/>
              <a:ext cx="920218" cy="6595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292" dirty="0"/>
                <a:t>1</a:t>
              </a:r>
              <a:r>
                <a:rPr lang="ja-JP" altLang="en-US" sz="1292" dirty="0"/>
                <a:t>人</a:t>
              </a:r>
              <a:endParaRPr lang="en-US" altLang="ja-JP" sz="1292" dirty="0"/>
            </a:p>
            <a:p>
              <a:pPr algn="ctr"/>
              <a:r>
                <a:rPr lang="ja-JP" altLang="en-US" sz="1292" dirty="0"/>
                <a:t>（</a:t>
              </a:r>
              <a:r>
                <a:rPr lang="en-US" altLang="ja-JP" sz="1292" dirty="0"/>
                <a:t>1%</a:t>
              </a:r>
              <a:r>
                <a:rPr lang="ja-JP" altLang="en-US" sz="1292" dirty="0"/>
                <a:t>）</a:t>
              </a:r>
            </a:p>
          </p:txBody>
        </p:sp>
      </p:grpSp>
      <p:sp>
        <p:nvSpPr>
          <p:cNvPr id="160" name="テキスト ボックス 159"/>
          <p:cNvSpPr txBox="1"/>
          <p:nvPr/>
        </p:nvSpPr>
        <p:spPr>
          <a:xfrm>
            <a:off x="3378314" y="3072951"/>
            <a:ext cx="1192955" cy="234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23" dirty="0"/>
              <a:t>＊</a:t>
            </a:r>
            <a:r>
              <a:rPr lang="en-US" altLang="ja-JP" sz="923" dirty="0"/>
              <a:t>1</a:t>
            </a:r>
            <a:r>
              <a:rPr lang="ja-JP" altLang="en-US" sz="923" dirty="0"/>
              <a:t>名は性別未記入</a:t>
            </a:r>
          </a:p>
        </p:txBody>
      </p:sp>
    </p:spTree>
    <p:extLst>
      <p:ext uri="{BB962C8B-B14F-4D97-AF65-F5344CB8AC3E}">
        <p14:creationId xmlns:p14="http://schemas.microsoft.com/office/powerpoint/2010/main" val="3523392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9225" y="470068"/>
            <a:ext cx="1759780" cy="400716"/>
          </a:xfrm>
        </p:spPr>
        <p:txBody>
          <a:bodyPr>
            <a:normAutofit/>
          </a:bodyPr>
          <a:lstStyle/>
          <a:p>
            <a:r>
              <a:rPr lang="en-US" altLang="ja-JP" sz="1477" dirty="0"/>
              <a:t>Q. </a:t>
            </a:r>
            <a:r>
              <a:rPr lang="ja-JP" altLang="en-US" sz="1477" dirty="0"/>
              <a:t>普段の外出頻度</a:t>
            </a:r>
          </a:p>
        </p:txBody>
      </p: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1723922" y="1843971"/>
            <a:ext cx="6063552" cy="3643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ja-JP" altLang="en-US" sz="5539"/>
          </a:p>
        </p:txBody>
      </p:sp>
      <p:grpSp>
        <p:nvGrpSpPr>
          <p:cNvPr id="18" name="グループ化 17"/>
          <p:cNvGrpSpPr/>
          <p:nvPr/>
        </p:nvGrpSpPr>
        <p:grpSpPr>
          <a:xfrm>
            <a:off x="304208" y="1041643"/>
            <a:ext cx="2517439" cy="2121601"/>
            <a:chOff x="366486" y="950761"/>
            <a:chExt cx="2727225" cy="2298401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800715" y="1207962"/>
              <a:ext cx="2041773" cy="2041200"/>
            </a:xfrm>
            <a:custGeom>
              <a:avLst/>
              <a:gdLst>
                <a:gd name="T0" fmla="*/ 9239 w 18598"/>
                <a:gd name="T1" fmla="*/ 9241 h 18600"/>
                <a:gd name="T2" fmla="*/ 0 w 18598"/>
                <a:gd name="T3" fmla="*/ 9458 h 18600"/>
                <a:gd name="T4" fmla="*/ 9456 w 18598"/>
                <a:gd name="T5" fmla="*/ 18481 h 18600"/>
                <a:gd name="T6" fmla="*/ 18478 w 18598"/>
                <a:gd name="T7" fmla="*/ 9025 h 18600"/>
                <a:gd name="T8" fmla="*/ 9239 w 18598"/>
                <a:gd name="T9" fmla="*/ 0 h 18600"/>
                <a:gd name="T10" fmla="*/ 9239 w 18598"/>
                <a:gd name="T11" fmla="*/ 9241 h 18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598" h="18600">
                  <a:moveTo>
                    <a:pt x="9239" y="9241"/>
                  </a:moveTo>
                  <a:lnTo>
                    <a:pt x="0" y="9458"/>
                  </a:lnTo>
                  <a:cubicBezTo>
                    <a:pt x="120" y="14561"/>
                    <a:pt x="4353" y="18600"/>
                    <a:pt x="9456" y="18481"/>
                  </a:cubicBezTo>
                  <a:cubicBezTo>
                    <a:pt x="14559" y="18361"/>
                    <a:pt x="18598" y="14127"/>
                    <a:pt x="18478" y="9025"/>
                  </a:cubicBezTo>
                  <a:cubicBezTo>
                    <a:pt x="18361" y="4007"/>
                    <a:pt x="14259" y="0"/>
                    <a:pt x="9239" y="0"/>
                  </a:cubicBezTo>
                  <a:lnTo>
                    <a:pt x="9239" y="9241"/>
                  </a:lnTo>
                  <a:close/>
                </a:path>
              </a:pathLst>
            </a:custGeom>
            <a:solidFill>
              <a:srgbClr val="5B9BD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92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789749" y="1224532"/>
              <a:ext cx="1025456" cy="1029179"/>
            </a:xfrm>
            <a:custGeom>
              <a:avLst/>
              <a:gdLst>
                <a:gd name="T0" fmla="*/ 9345 w 9345"/>
                <a:gd name="T1" fmla="*/ 9079 h 9296"/>
                <a:gd name="T2" fmla="*/ 7622 w 9345"/>
                <a:gd name="T3" fmla="*/ 0 h 9296"/>
                <a:gd name="T4" fmla="*/ 106 w 9345"/>
                <a:gd name="T5" fmla="*/ 9296 h 9296"/>
                <a:gd name="T6" fmla="*/ 9345 w 9345"/>
                <a:gd name="T7" fmla="*/ 9079 h 9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45" h="9296">
                  <a:moveTo>
                    <a:pt x="9345" y="9079"/>
                  </a:moveTo>
                  <a:lnTo>
                    <a:pt x="7622" y="0"/>
                  </a:lnTo>
                  <a:cubicBezTo>
                    <a:pt x="3180" y="843"/>
                    <a:pt x="0" y="4776"/>
                    <a:pt x="106" y="9296"/>
                  </a:cubicBezTo>
                  <a:lnTo>
                    <a:pt x="9345" y="9079"/>
                  </a:lnTo>
                  <a:close/>
                </a:path>
              </a:pathLst>
            </a:custGeom>
            <a:solidFill>
              <a:srgbClr val="ED7D3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92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626930" y="1207962"/>
              <a:ext cx="188275" cy="1021815"/>
            </a:xfrm>
            <a:custGeom>
              <a:avLst/>
              <a:gdLst>
                <a:gd name="T0" fmla="*/ 1723 w 1723"/>
                <a:gd name="T1" fmla="*/ 9241 h 9241"/>
                <a:gd name="T2" fmla="*/ 1723 w 1723"/>
                <a:gd name="T3" fmla="*/ 0 h 9241"/>
                <a:gd name="T4" fmla="*/ 0 w 1723"/>
                <a:gd name="T5" fmla="*/ 162 h 9241"/>
                <a:gd name="T6" fmla="*/ 1723 w 1723"/>
                <a:gd name="T7" fmla="*/ 9241 h 9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23" h="9241">
                  <a:moveTo>
                    <a:pt x="1723" y="9241"/>
                  </a:moveTo>
                  <a:lnTo>
                    <a:pt x="1723" y="0"/>
                  </a:lnTo>
                  <a:cubicBezTo>
                    <a:pt x="1145" y="0"/>
                    <a:pt x="568" y="54"/>
                    <a:pt x="0" y="162"/>
                  </a:cubicBezTo>
                  <a:lnTo>
                    <a:pt x="1723" y="9241"/>
                  </a:lnTo>
                  <a:close/>
                </a:path>
              </a:pathLst>
            </a:custGeom>
            <a:solidFill>
              <a:srgbClr val="A5A5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92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815205" y="1207962"/>
              <a:ext cx="1829" cy="102181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92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1815205" y="1207962"/>
              <a:ext cx="1829" cy="1021815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92"/>
            </a:p>
          </p:txBody>
        </p:sp>
        <p:sp>
          <p:nvSpPr>
            <p:cNvPr id="3" name="テキスト ボックス 2"/>
            <p:cNvSpPr txBox="1"/>
            <p:nvPr/>
          </p:nvSpPr>
          <p:spPr>
            <a:xfrm>
              <a:off x="1820446" y="2156324"/>
              <a:ext cx="1273265" cy="315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292" dirty="0"/>
                <a:t>ほとんど毎日</a:t>
              </a:r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366486" y="1458903"/>
              <a:ext cx="1186436" cy="315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92" dirty="0"/>
                <a:t>2</a:t>
              </a:r>
              <a:r>
                <a:rPr lang="ja-JP" altLang="en-US" sz="1292" dirty="0"/>
                <a:t>～</a:t>
              </a:r>
              <a:r>
                <a:rPr lang="en-US" altLang="ja-JP" sz="1292" dirty="0"/>
                <a:t>3</a:t>
              </a:r>
              <a:r>
                <a:rPr lang="ja-JP" altLang="en-US" sz="1292" dirty="0"/>
                <a:t>日に</a:t>
              </a:r>
              <a:r>
                <a:rPr lang="en-US" altLang="ja-JP" sz="1292" dirty="0"/>
                <a:t>1</a:t>
              </a:r>
              <a:r>
                <a:rPr lang="ja-JP" altLang="en-US" sz="1292" dirty="0"/>
                <a:t>回</a:t>
              </a: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1017249" y="950761"/>
              <a:ext cx="826963" cy="315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292" dirty="0"/>
                <a:t>週に</a:t>
              </a:r>
              <a:r>
                <a:rPr lang="en-US" altLang="ja-JP" sz="1292" dirty="0"/>
                <a:t>1</a:t>
              </a:r>
              <a:r>
                <a:rPr lang="ja-JP" altLang="en-US" sz="1292" dirty="0"/>
                <a:t>回</a:t>
              </a: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1801556" y="2416698"/>
              <a:ext cx="866905" cy="530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292" dirty="0"/>
                <a:t>50</a:t>
              </a:r>
              <a:r>
                <a:rPr lang="ja-JP" altLang="en-US" sz="1292" dirty="0"/>
                <a:t>人</a:t>
              </a:r>
              <a:endParaRPr lang="en-US" altLang="ja-JP" sz="1292" dirty="0"/>
            </a:p>
            <a:p>
              <a:pPr algn="ctr"/>
              <a:r>
                <a:rPr lang="ja-JP" altLang="en-US" sz="1292" dirty="0"/>
                <a:t>（</a:t>
              </a:r>
              <a:r>
                <a:rPr lang="en-US" altLang="ja-JP" sz="1292" dirty="0"/>
                <a:t>75%</a:t>
              </a:r>
              <a:r>
                <a:rPr lang="ja-JP" altLang="en-US" sz="1292" dirty="0"/>
                <a:t>）</a:t>
              </a:r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760265" y="1702849"/>
              <a:ext cx="866905" cy="530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292" dirty="0"/>
                <a:t>15</a:t>
              </a:r>
              <a:r>
                <a:rPr lang="ja-JP" altLang="en-US" sz="1292" dirty="0"/>
                <a:t>人</a:t>
              </a:r>
              <a:endParaRPr lang="en-US" altLang="ja-JP" sz="1292" dirty="0"/>
            </a:p>
            <a:p>
              <a:pPr algn="ctr"/>
              <a:r>
                <a:rPr lang="ja-JP" altLang="en-US" sz="1292" dirty="0"/>
                <a:t>（</a:t>
              </a:r>
              <a:r>
                <a:rPr lang="en-US" altLang="ja-JP" sz="1292" dirty="0"/>
                <a:t>22%</a:t>
              </a:r>
              <a:r>
                <a:rPr lang="ja-JP" altLang="en-US" sz="1292" dirty="0"/>
                <a:t>）</a:t>
              </a:r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1333297" y="1224532"/>
              <a:ext cx="776603" cy="530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292" dirty="0"/>
                <a:t>2</a:t>
              </a:r>
              <a:r>
                <a:rPr lang="ja-JP" altLang="en-US" sz="1292" dirty="0"/>
                <a:t>人</a:t>
              </a:r>
              <a:endParaRPr lang="en-US" altLang="ja-JP" sz="1292" dirty="0"/>
            </a:p>
            <a:p>
              <a:pPr algn="ctr"/>
              <a:r>
                <a:rPr lang="ja-JP" altLang="en-US" sz="1292" dirty="0"/>
                <a:t>（</a:t>
              </a:r>
              <a:r>
                <a:rPr lang="en-US" altLang="ja-JP" sz="1292" dirty="0"/>
                <a:t>3%</a:t>
              </a:r>
              <a:r>
                <a:rPr lang="ja-JP" altLang="en-US" sz="1292" dirty="0"/>
                <a:t>）</a:t>
              </a:r>
            </a:p>
          </p:txBody>
        </p:sp>
      </p:grpSp>
      <p:sp>
        <p:nvSpPr>
          <p:cNvPr id="69" name="タイトル 1"/>
          <p:cNvSpPr txBox="1">
            <a:spLocks/>
          </p:cNvSpPr>
          <p:nvPr/>
        </p:nvSpPr>
        <p:spPr>
          <a:xfrm>
            <a:off x="3324798" y="470068"/>
            <a:ext cx="2172345" cy="401191"/>
          </a:xfrm>
          <a:prstGeom prst="rect">
            <a:avLst/>
          </a:prstGeom>
        </p:spPr>
        <p:txBody>
          <a:bodyPr vert="horz" lIns="84406" tIns="42203" rIns="84406" bIns="42203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477" dirty="0"/>
              <a:t>Q.</a:t>
            </a:r>
            <a:r>
              <a:rPr lang="ja-JP" altLang="en-US" sz="1477" dirty="0"/>
              <a:t> 他者との会話の頻度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3171629" y="1064033"/>
            <a:ext cx="2364057" cy="2245985"/>
            <a:chOff x="372142" y="4082876"/>
            <a:chExt cx="2561062" cy="2433150"/>
          </a:xfrm>
        </p:grpSpPr>
        <p:sp>
          <p:nvSpPr>
            <p:cNvPr id="72" name="Freeform 8"/>
            <p:cNvSpPr>
              <a:spLocks/>
            </p:cNvSpPr>
            <p:nvPr/>
          </p:nvSpPr>
          <p:spPr bwMode="auto">
            <a:xfrm>
              <a:off x="1719937" y="4480472"/>
              <a:ext cx="102166" cy="1038907"/>
            </a:xfrm>
            <a:custGeom>
              <a:avLst/>
              <a:gdLst>
                <a:gd name="T0" fmla="*/ 52 w 52"/>
                <a:gd name="T1" fmla="*/ 552 h 552"/>
                <a:gd name="T2" fmla="*/ 0 w 52"/>
                <a:gd name="T3" fmla="*/ 0 h 552"/>
                <a:gd name="T4" fmla="*/ 0 w 52"/>
                <a:gd name="T5" fmla="*/ 0 h 552"/>
                <a:gd name="T6" fmla="*/ 52 w 52"/>
                <a:gd name="T7" fmla="*/ 552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52">
                  <a:moveTo>
                    <a:pt x="52" y="55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52" y="552"/>
                  </a:lnTo>
                  <a:close/>
                </a:path>
              </a:pathLst>
            </a:custGeom>
            <a:solidFill>
              <a:srgbClr val="A5A5A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92"/>
            </a:p>
          </p:txBody>
        </p:sp>
        <p:sp>
          <p:nvSpPr>
            <p:cNvPr id="73" name="Freeform 9"/>
            <p:cNvSpPr>
              <a:spLocks/>
            </p:cNvSpPr>
            <p:nvPr/>
          </p:nvSpPr>
          <p:spPr bwMode="auto">
            <a:xfrm>
              <a:off x="1719937" y="4480472"/>
              <a:ext cx="102166" cy="1038907"/>
            </a:xfrm>
            <a:custGeom>
              <a:avLst/>
              <a:gdLst>
                <a:gd name="T0" fmla="*/ 52 w 52"/>
                <a:gd name="T1" fmla="*/ 552 h 552"/>
                <a:gd name="T2" fmla="*/ 0 w 52"/>
                <a:gd name="T3" fmla="*/ 0 h 552"/>
                <a:gd name="T4" fmla="*/ 0 w 52"/>
                <a:gd name="T5" fmla="*/ 0 h 552"/>
                <a:gd name="T6" fmla="*/ 52 w 52"/>
                <a:gd name="T7" fmla="*/ 552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52">
                  <a:moveTo>
                    <a:pt x="52" y="55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52" y="552"/>
                  </a:lnTo>
                  <a:close/>
                </a:path>
              </a:pathLst>
            </a:cu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92"/>
            </a:p>
          </p:txBody>
        </p:sp>
        <p:grpSp>
          <p:nvGrpSpPr>
            <p:cNvPr id="116" name="グループ化 115"/>
            <p:cNvGrpSpPr/>
            <p:nvPr/>
          </p:nvGrpSpPr>
          <p:grpSpPr>
            <a:xfrm>
              <a:off x="613790" y="4393382"/>
              <a:ext cx="2319414" cy="2122644"/>
              <a:chOff x="613790" y="4474826"/>
              <a:chExt cx="2416627" cy="2200148"/>
            </a:xfrm>
          </p:grpSpPr>
          <p:sp>
            <p:nvSpPr>
              <p:cNvPr id="71" name="Freeform 7"/>
              <p:cNvSpPr>
                <a:spLocks/>
              </p:cNvSpPr>
              <p:nvPr/>
            </p:nvSpPr>
            <p:spPr bwMode="auto">
              <a:xfrm>
                <a:off x="1079433" y="4480472"/>
                <a:ext cx="742671" cy="1038907"/>
              </a:xfrm>
              <a:custGeom>
                <a:avLst/>
                <a:gdLst>
                  <a:gd name="T0" fmla="*/ 6301 w 6301"/>
                  <a:gd name="T1" fmla="*/ 9201 h 9201"/>
                  <a:gd name="T2" fmla="*/ 5436 w 6301"/>
                  <a:gd name="T3" fmla="*/ 0 h 9201"/>
                  <a:gd name="T4" fmla="*/ 0 w 6301"/>
                  <a:gd name="T5" fmla="*/ 2441 h 9201"/>
                  <a:gd name="T6" fmla="*/ 6301 w 6301"/>
                  <a:gd name="T7" fmla="*/ 9201 h 9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01" h="9201">
                    <a:moveTo>
                      <a:pt x="6301" y="9201"/>
                    </a:moveTo>
                    <a:lnTo>
                      <a:pt x="5436" y="0"/>
                    </a:lnTo>
                    <a:cubicBezTo>
                      <a:pt x="3404" y="192"/>
                      <a:pt x="1493" y="1050"/>
                      <a:pt x="0" y="2441"/>
                    </a:cubicBezTo>
                    <a:lnTo>
                      <a:pt x="6301" y="9201"/>
                    </a:lnTo>
                    <a:close/>
                  </a:path>
                </a:pathLst>
              </a:custGeom>
              <a:solidFill>
                <a:srgbClr val="ED7D3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292"/>
              </a:p>
            </p:txBody>
          </p:sp>
          <p:sp>
            <p:nvSpPr>
              <p:cNvPr id="74" name="Freeform 10"/>
              <p:cNvSpPr>
                <a:spLocks/>
              </p:cNvSpPr>
              <p:nvPr/>
            </p:nvSpPr>
            <p:spPr bwMode="auto">
              <a:xfrm>
                <a:off x="1719937" y="4474826"/>
                <a:ext cx="102166" cy="1044553"/>
              </a:xfrm>
              <a:custGeom>
                <a:avLst/>
                <a:gdLst>
                  <a:gd name="T0" fmla="*/ 865 w 865"/>
                  <a:gd name="T1" fmla="*/ 9241 h 9241"/>
                  <a:gd name="T2" fmla="*/ 865 w 865"/>
                  <a:gd name="T3" fmla="*/ 0 h 9241"/>
                  <a:gd name="T4" fmla="*/ 0 w 865"/>
                  <a:gd name="T5" fmla="*/ 40 h 9241"/>
                  <a:gd name="T6" fmla="*/ 865 w 865"/>
                  <a:gd name="T7" fmla="*/ 9241 h 9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65" h="9241">
                    <a:moveTo>
                      <a:pt x="865" y="9241"/>
                    </a:moveTo>
                    <a:lnTo>
                      <a:pt x="865" y="0"/>
                    </a:lnTo>
                    <a:cubicBezTo>
                      <a:pt x="576" y="0"/>
                      <a:pt x="288" y="13"/>
                      <a:pt x="0" y="40"/>
                    </a:cubicBezTo>
                    <a:lnTo>
                      <a:pt x="865" y="9241"/>
                    </a:lnTo>
                    <a:close/>
                  </a:path>
                </a:pathLst>
              </a:custGeom>
              <a:solidFill>
                <a:srgbClr val="4472C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292"/>
              </a:p>
            </p:txBody>
          </p:sp>
          <p:sp>
            <p:nvSpPr>
              <p:cNvPr id="75" name="Freeform 6"/>
              <p:cNvSpPr>
                <a:spLocks/>
              </p:cNvSpPr>
              <p:nvPr/>
            </p:nvSpPr>
            <p:spPr bwMode="auto">
              <a:xfrm>
                <a:off x="613790" y="4474826"/>
                <a:ext cx="2416627" cy="2200148"/>
              </a:xfrm>
              <a:custGeom>
                <a:avLst/>
                <a:gdLst>
                  <a:gd name="T0" fmla="*/ 10240 w 20481"/>
                  <a:gd name="T1" fmla="*/ 9241 h 19482"/>
                  <a:gd name="T2" fmla="*/ 3939 w 20481"/>
                  <a:gd name="T3" fmla="*/ 2481 h 19482"/>
                  <a:gd name="T4" fmla="*/ 3480 w 20481"/>
                  <a:gd name="T5" fmla="*/ 15542 h 19482"/>
                  <a:gd name="T6" fmla="*/ 16541 w 20481"/>
                  <a:gd name="T7" fmla="*/ 16002 h 19482"/>
                  <a:gd name="T8" fmla="*/ 17001 w 20481"/>
                  <a:gd name="T9" fmla="*/ 2940 h 19482"/>
                  <a:gd name="T10" fmla="*/ 10240 w 20481"/>
                  <a:gd name="T11" fmla="*/ 0 h 19482"/>
                  <a:gd name="T12" fmla="*/ 10240 w 20481"/>
                  <a:gd name="T13" fmla="*/ 9241 h 19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481" h="19482">
                    <a:moveTo>
                      <a:pt x="10240" y="9241"/>
                    </a:moveTo>
                    <a:lnTo>
                      <a:pt x="3939" y="2481"/>
                    </a:lnTo>
                    <a:cubicBezTo>
                      <a:pt x="206" y="5961"/>
                      <a:pt x="0" y="11809"/>
                      <a:pt x="3480" y="15542"/>
                    </a:cubicBezTo>
                    <a:cubicBezTo>
                      <a:pt x="6960" y="19276"/>
                      <a:pt x="12808" y="19482"/>
                      <a:pt x="16541" y="16002"/>
                    </a:cubicBezTo>
                    <a:cubicBezTo>
                      <a:pt x="20275" y="12522"/>
                      <a:pt x="20481" y="6674"/>
                      <a:pt x="17001" y="2940"/>
                    </a:cubicBezTo>
                    <a:cubicBezTo>
                      <a:pt x="15253" y="1065"/>
                      <a:pt x="12804" y="0"/>
                      <a:pt x="10240" y="0"/>
                    </a:cubicBezTo>
                    <a:lnTo>
                      <a:pt x="10240" y="9241"/>
                    </a:lnTo>
                    <a:close/>
                  </a:path>
                </a:pathLst>
              </a:custGeom>
              <a:solidFill>
                <a:srgbClr val="5B9BD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292"/>
              </a:p>
            </p:txBody>
          </p:sp>
        </p:grpSp>
        <p:sp>
          <p:nvSpPr>
            <p:cNvPr id="77" name="テキスト ボックス 76"/>
            <p:cNvSpPr txBox="1"/>
            <p:nvPr/>
          </p:nvSpPr>
          <p:spPr>
            <a:xfrm>
              <a:off x="1713845" y="5441338"/>
              <a:ext cx="866905" cy="530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292" dirty="0"/>
                <a:t>59</a:t>
              </a:r>
              <a:r>
                <a:rPr lang="ja-JP" altLang="en-US" sz="1292" dirty="0"/>
                <a:t>人</a:t>
              </a:r>
              <a:endParaRPr lang="en-US" altLang="ja-JP" sz="1292" dirty="0"/>
            </a:p>
            <a:p>
              <a:pPr algn="ctr"/>
              <a:r>
                <a:rPr lang="ja-JP" altLang="en-US" sz="1292" dirty="0"/>
                <a:t>（</a:t>
              </a:r>
              <a:r>
                <a:rPr lang="en-US" altLang="ja-JP" sz="1292" dirty="0"/>
                <a:t>88%</a:t>
              </a:r>
              <a:r>
                <a:rPr lang="ja-JP" altLang="en-US" sz="1292" dirty="0"/>
                <a:t>）</a:t>
              </a:r>
            </a:p>
          </p:txBody>
        </p:sp>
        <p:sp>
          <p:nvSpPr>
            <p:cNvPr id="78" name="テキスト ボックス 77"/>
            <p:cNvSpPr txBox="1"/>
            <p:nvPr/>
          </p:nvSpPr>
          <p:spPr>
            <a:xfrm>
              <a:off x="372142" y="4386954"/>
              <a:ext cx="1186436" cy="315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92" dirty="0"/>
                <a:t>2</a:t>
              </a:r>
              <a:r>
                <a:rPr lang="ja-JP" altLang="en-US" sz="1292" dirty="0"/>
                <a:t>～</a:t>
              </a:r>
              <a:r>
                <a:rPr lang="en-US" altLang="ja-JP" sz="1292" dirty="0"/>
                <a:t>3</a:t>
              </a:r>
              <a:r>
                <a:rPr lang="ja-JP" altLang="en-US" sz="1292" dirty="0"/>
                <a:t>日に</a:t>
              </a:r>
              <a:r>
                <a:rPr lang="en-US" altLang="ja-JP" sz="1292" dirty="0"/>
                <a:t>1</a:t>
              </a:r>
              <a:r>
                <a:rPr lang="ja-JP" altLang="en-US" sz="1292" dirty="0"/>
                <a:t>回</a:t>
              </a:r>
            </a:p>
          </p:txBody>
        </p:sp>
        <p:sp>
          <p:nvSpPr>
            <p:cNvPr id="79" name="テキスト ボックス 78"/>
            <p:cNvSpPr txBox="1"/>
            <p:nvPr/>
          </p:nvSpPr>
          <p:spPr>
            <a:xfrm>
              <a:off x="1018273" y="4600196"/>
              <a:ext cx="866905" cy="530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292" dirty="0"/>
                <a:t>7</a:t>
              </a:r>
              <a:r>
                <a:rPr lang="ja-JP" altLang="en-US" sz="1292" dirty="0"/>
                <a:t>人</a:t>
              </a:r>
              <a:endParaRPr lang="en-US" altLang="ja-JP" sz="1292" dirty="0"/>
            </a:p>
            <a:p>
              <a:pPr algn="ctr"/>
              <a:r>
                <a:rPr lang="ja-JP" altLang="en-US" sz="1292" dirty="0"/>
                <a:t>（</a:t>
              </a:r>
              <a:r>
                <a:rPr lang="en-US" altLang="ja-JP" sz="1292" dirty="0"/>
                <a:t>10%</a:t>
              </a:r>
              <a:r>
                <a:rPr lang="ja-JP" altLang="en-US" sz="1292" dirty="0"/>
                <a:t>）</a:t>
              </a:r>
            </a:p>
          </p:txBody>
        </p:sp>
        <p:sp>
          <p:nvSpPr>
            <p:cNvPr id="80" name="テキスト ボックス 79"/>
            <p:cNvSpPr txBox="1"/>
            <p:nvPr/>
          </p:nvSpPr>
          <p:spPr>
            <a:xfrm>
              <a:off x="1865572" y="5199426"/>
              <a:ext cx="557792" cy="315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292" dirty="0"/>
                <a:t>毎日</a:t>
              </a:r>
            </a:p>
          </p:txBody>
        </p:sp>
        <p:sp>
          <p:nvSpPr>
            <p:cNvPr id="81" name="テキスト ボックス 80"/>
            <p:cNvSpPr txBox="1"/>
            <p:nvPr/>
          </p:nvSpPr>
          <p:spPr>
            <a:xfrm>
              <a:off x="1250819" y="4082876"/>
              <a:ext cx="736660" cy="315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292" dirty="0"/>
                <a:t>未記入</a:t>
              </a:r>
            </a:p>
          </p:txBody>
        </p:sp>
        <p:sp>
          <p:nvSpPr>
            <p:cNvPr id="82" name="テキスト ボックス 81"/>
            <p:cNvSpPr txBox="1"/>
            <p:nvPr/>
          </p:nvSpPr>
          <p:spPr>
            <a:xfrm>
              <a:off x="1432238" y="4375000"/>
              <a:ext cx="776603" cy="530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292" dirty="0"/>
                <a:t>1</a:t>
              </a:r>
              <a:r>
                <a:rPr lang="ja-JP" altLang="en-US" sz="1292" dirty="0"/>
                <a:t>人</a:t>
              </a:r>
              <a:endParaRPr lang="en-US" altLang="ja-JP" sz="1292" dirty="0"/>
            </a:p>
            <a:p>
              <a:pPr algn="ctr"/>
              <a:r>
                <a:rPr lang="ja-JP" altLang="en-US" sz="1292" dirty="0"/>
                <a:t>（</a:t>
              </a:r>
              <a:r>
                <a:rPr lang="en-US" altLang="ja-JP" sz="1292" dirty="0"/>
                <a:t>2%</a:t>
              </a:r>
              <a:r>
                <a:rPr lang="ja-JP" altLang="en-US" sz="1292" dirty="0"/>
                <a:t>）</a:t>
              </a:r>
            </a:p>
          </p:txBody>
        </p:sp>
      </p:grpSp>
      <p:sp>
        <p:nvSpPr>
          <p:cNvPr id="83" name="タイトル 1"/>
          <p:cNvSpPr txBox="1">
            <a:spLocks/>
          </p:cNvSpPr>
          <p:nvPr/>
        </p:nvSpPr>
        <p:spPr>
          <a:xfrm>
            <a:off x="705621" y="3460236"/>
            <a:ext cx="2471539" cy="458363"/>
          </a:xfrm>
          <a:prstGeom prst="rect">
            <a:avLst/>
          </a:prstGeom>
        </p:spPr>
        <p:txBody>
          <a:bodyPr vert="horz" lIns="84406" tIns="42203" rIns="84406" bIns="42203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477" dirty="0"/>
              <a:t>Q. </a:t>
            </a:r>
            <a:r>
              <a:rPr lang="ja-JP" altLang="en-US" sz="1477" dirty="0"/>
              <a:t>現在の健康状態</a:t>
            </a:r>
          </a:p>
        </p:txBody>
      </p:sp>
      <p:grpSp>
        <p:nvGrpSpPr>
          <p:cNvPr id="84" name="グループ化 83"/>
          <p:cNvGrpSpPr/>
          <p:nvPr/>
        </p:nvGrpSpPr>
        <p:grpSpPr>
          <a:xfrm>
            <a:off x="204681" y="4002362"/>
            <a:ext cx="2715461" cy="2287945"/>
            <a:chOff x="1303785" y="2069435"/>
            <a:chExt cx="4079859" cy="3447235"/>
          </a:xfrm>
        </p:grpSpPr>
        <p:sp>
          <p:nvSpPr>
            <p:cNvPr id="85" name="Freeform 6"/>
            <p:cNvSpPr>
              <a:spLocks/>
            </p:cNvSpPr>
            <p:nvPr/>
          </p:nvSpPr>
          <p:spPr bwMode="auto">
            <a:xfrm>
              <a:off x="3513931" y="2500420"/>
              <a:ext cx="1223963" cy="1427162"/>
            </a:xfrm>
            <a:custGeom>
              <a:avLst/>
              <a:gdLst>
                <a:gd name="T0" fmla="*/ 0 w 7931"/>
                <a:gd name="T1" fmla="*/ 9241 h 9241"/>
                <a:gd name="T2" fmla="*/ 7931 w 7931"/>
                <a:gd name="T3" fmla="*/ 4496 h 9241"/>
                <a:gd name="T4" fmla="*/ 0 w 7931"/>
                <a:gd name="T5" fmla="*/ 0 h 9241"/>
                <a:gd name="T6" fmla="*/ 0 w 7931"/>
                <a:gd name="T7" fmla="*/ 9241 h 9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31" h="9241">
                  <a:moveTo>
                    <a:pt x="0" y="9241"/>
                  </a:moveTo>
                  <a:lnTo>
                    <a:pt x="7931" y="4496"/>
                  </a:lnTo>
                  <a:cubicBezTo>
                    <a:pt x="6262" y="1707"/>
                    <a:pt x="3251" y="0"/>
                    <a:pt x="0" y="0"/>
                  </a:cubicBezTo>
                  <a:lnTo>
                    <a:pt x="0" y="9241"/>
                  </a:lnTo>
                  <a:close/>
                </a:path>
              </a:pathLst>
            </a:custGeom>
            <a:solidFill>
              <a:srgbClr val="5B9BD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92"/>
            </a:p>
          </p:txBody>
        </p:sp>
        <p:sp>
          <p:nvSpPr>
            <p:cNvPr id="86" name="Freeform 7"/>
            <p:cNvSpPr>
              <a:spLocks/>
            </p:cNvSpPr>
            <p:nvPr/>
          </p:nvSpPr>
          <p:spPr bwMode="auto">
            <a:xfrm>
              <a:off x="1924843" y="2979845"/>
              <a:ext cx="3133725" cy="2536825"/>
            </a:xfrm>
            <a:custGeom>
              <a:avLst/>
              <a:gdLst>
                <a:gd name="T0" fmla="*/ 10297 w 20300"/>
                <a:gd name="T1" fmla="*/ 6140 h 16438"/>
                <a:gd name="T2" fmla="*/ 3391 w 20300"/>
                <a:gd name="T3" fmla="*/ 0 h 16438"/>
                <a:gd name="T4" fmla="*/ 4157 w 20300"/>
                <a:gd name="T5" fmla="*/ 13047 h 16438"/>
                <a:gd name="T6" fmla="*/ 17204 w 20300"/>
                <a:gd name="T7" fmla="*/ 12281 h 16438"/>
                <a:gd name="T8" fmla="*/ 18228 w 20300"/>
                <a:gd name="T9" fmla="*/ 1395 h 16438"/>
                <a:gd name="T10" fmla="*/ 10297 w 20300"/>
                <a:gd name="T11" fmla="*/ 6140 h 16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300" h="16438">
                  <a:moveTo>
                    <a:pt x="10297" y="6140"/>
                  </a:moveTo>
                  <a:lnTo>
                    <a:pt x="3391" y="0"/>
                  </a:lnTo>
                  <a:cubicBezTo>
                    <a:pt x="0" y="3814"/>
                    <a:pt x="342" y="9655"/>
                    <a:pt x="4157" y="13047"/>
                  </a:cubicBezTo>
                  <a:cubicBezTo>
                    <a:pt x="7971" y="16438"/>
                    <a:pt x="13812" y="16096"/>
                    <a:pt x="17204" y="12281"/>
                  </a:cubicBezTo>
                  <a:cubicBezTo>
                    <a:pt x="19885" y="9265"/>
                    <a:pt x="20300" y="4858"/>
                    <a:pt x="18228" y="1395"/>
                  </a:cubicBezTo>
                  <a:lnTo>
                    <a:pt x="10297" y="6140"/>
                  </a:lnTo>
                  <a:close/>
                </a:path>
              </a:pathLst>
            </a:custGeom>
            <a:solidFill>
              <a:srgbClr val="ED7D3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92"/>
            </a:p>
          </p:txBody>
        </p:sp>
        <p:sp>
          <p:nvSpPr>
            <p:cNvPr id="87" name="Freeform 8"/>
            <p:cNvSpPr>
              <a:spLocks/>
            </p:cNvSpPr>
            <p:nvPr/>
          </p:nvSpPr>
          <p:spPr bwMode="auto">
            <a:xfrm>
              <a:off x="2447131" y="2555983"/>
              <a:ext cx="1066800" cy="1371600"/>
            </a:xfrm>
            <a:custGeom>
              <a:avLst/>
              <a:gdLst>
                <a:gd name="T0" fmla="*/ 6906 w 6906"/>
                <a:gd name="T1" fmla="*/ 8878 h 8878"/>
                <a:gd name="T2" fmla="*/ 4341 w 6906"/>
                <a:gd name="T3" fmla="*/ 0 h 8878"/>
                <a:gd name="T4" fmla="*/ 0 w 6906"/>
                <a:gd name="T5" fmla="*/ 2738 h 8878"/>
                <a:gd name="T6" fmla="*/ 6906 w 6906"/>
                <a:gd name="T7" fmla="*/ 8878 h 8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06" h="8878">
                  <a:moveTo>
                    <a:pt x="6906" y="8878"/>
                  </a:moveTo>
                  <a:lnTo>
                    <a:pt x="4341" y="0"/>
                  </a:lnTo>
                  <a:cubicBezTo>
                    <a:pt x="2664" y="485"/>
                    <a:pt x="1159" y="1434"/>
                    <a:pt x="0" y="2738"/>
                  </a:cubicBezTo>
                  <a:lnTo>
                    <a:pt x="6906" y="8878"/>
                  </a:lnTo>
                  <a:close/>
                </a:path>
              </a:pathLst>
            </a:custGeom>
            <a:solidFill>
              <a:srgbClr val="A5A5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92"/>
            </a:p>
          </p:txBody>
        </p:sp>
        <p:sp>
          <p:nvSpPr>
            <p:cNvPr id="88" name="Freeform 9"/>
            <p:cNvSpPr>
              <a:spLocks/>
            </p:cNvSpPr>
            <p:nvPr/>
          </p:nvSpPr>
          <p:spPr bwMode="auto">
            <a:xfrm>
              <a:off x="3118643" y="2506770"/>
              <a:ext cx="395288" cy="1420812"/>
            </a:xfrm>
            <a:custGeom>
              <a:avLst/>
              <a:gdLst>
                <a:gd name="T0" fmla="*/ 2565 w 2565"/>
                <a:gd name="T1" fmla="*/ 9201 h 9201"/>
                <a:gd name="T2" fmla="*/ 1700 w 2565"/>
                <a:gd name="T3" fmla="*/ 0 h 9201"/>
                <a:gd name="T4" fmla="*/ 0 w 2565"/>
                <a:gd name="T5" fmla="*/ 323 h 9201"/>
                <a:gd name="T6" fmla="*/ 2565 w 2565"/>
                <a:gd name="T7" fmla="*/ 9201 h 9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65" h="9201">
                  <a:moveTo>
                    <a:pt x="2565" y="9201"/>
                  </a:moveTo>
                  <a:lnTo>
                    <a:pt x="1700" y="0"/>
                  </a:lnTo>
                  <a:cubicBezTo>
                    <a:pt x="1124" y="55"/>
                    <a:pt x="555" y="163"/>
                    <a:pt x="0" y="323"/>
                  </a:cubicBezTo>
                  <a:lnTo>
                    <a:pt x="2565" y="9201"/>
                  </a:lnTo>
                  <a:close/>
                </a:path>
              </a:pathLst>
            </a:custGeom>
            <a:solidFill>
              <a:srgbClr val="FFC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92"/>
            </a:p>
          </p:txBody>
        </p:sp>
        <p:sp>
          <p:nvSpPr>
            <p:cNvPr id="89" name="Freeform 10"/>
            <p:cNvSpPr>
              <a:spLocks/>
            </p:cNvSpPr>
            <p:nvPr/>
          </p:nvSpPr>
          <p:spPr bwMode="auto">
            <a:xfrm>
              <a:off x="3380581" y="2500420"/>
              <a:ext cx="133350" cy="1427162"/>
            </a:xfrm>
            <a:custGeom>
              <a:avLst/>
              <a:gdLst>
                <a:gd name="T0" fmla="*/ 865 w 865"/>
                <a:gd name="T1" fmla="*/ 9241 h 9241"/>
                <a:gd name="T2" fmla="*/ 865 w 865"/>
                <a:gd name="T3" fmla="*/ 0 h 9241"/>
                <a:gd name="T4" fmla="*/ 0 w 865"/>
                <a:gd name="T5" fmla="*/ 40 h 9241"/>
                <a:gd name="T6" fmla="*/ 865 w 865"/>
                <a:gd name="T7" fmla="*/ 9241 h 9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5" h="9241">
                  <a:moveTo>
                    <a:pt x="865" y="9241"/>
                  </a:moveTo>
                  <a:lnTo>
                    <a:pt x="865" y="0"/>
                  </a:lnTo>
                  <a:cubicBezTo>
                    <a:pt x="576" y="0"/>
                    <a:pt x="288" y="13"/>
                    <a:pt x="0" y="40"/>
                  </a:cubicBezTo>
                  <a:lnTo>
                    <a:pt x="865" y="9241"/>
                  </a:lnTo>
                  <a:close/>
                </a:path>
              </a:pathLst>
            </a:custGeom>
            <a:solidFill>
              <a:srgbClr val="4472C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92"/>
            </a:p>
          </p:txBody>
        </p:sp>
        <p:sp>
          <p:nvSpPr>
            <p:cNvPr id="90" name="テキスト ボックス 89"/>
            <p:cNvSpPr txBox="1"/>
            <p:nvPr/>
          </p:nvSpPr>
          <p:spPr>
            <a:xfrm>
              <a:off x="3544125" y="2780211"/>
              <a:ext cx="1202295" cy="738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292" dirty="0"/>
                <a:t>11</a:t>
              </a:r>
              <a:r>
                <a:rPr lang="ja-JP" altLang="en-US" sz="1292" dirty="0"/>
                <a:t>人</a:t>
              </a:r>
              <a:endParaRPr lang="en-US" altLang="ja-JP" sz="1292" dirty="0"/>
            </a:p>
            <a:p>
              <a:pPr algn="ctr"/>
              <a:r>
                <a:rPr lang="ja-JP" altLang="en-US" sz="1292" dirty="0"/>
                <a:t>（</a:t>
              </a:r>
              <a:r>
                <a:rPr lang="en-US" altLang="ja-JP" sz="1292" dirty="0"/>
                <a:t>16%</a:t>
              </a:r>
              <a:r>
                <a:rPr lang="ja-JP" altLang="en-US" sz="1292" dirty="0"/>
                <a:t>）</a:t>
              </a:r>
            </a:p>
          </p:txBody>
        </p:sp>
        <p:sp>
          <p:nvSpPr>
            <p:cNvPr id="91" name="テキスト ボックス 90"/>
            <p:cNvSpPr txBox="1"/>
            <p:nvPr/>
          </p:nvSpPr>
          <p:spPr>
            <a:xfrm>
              <a:off x="1700037" y="2069435"/>
              <a:ext cx="1765869" cy="4387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292" dirty="0"/>
                <a:t>健康ではない</a:t>
              </a:r>
            </a:p>
          </p:txBody>
        </p:sp>
        <p:sp>
          <p:nvSpPr>
            <p:cNvPr id="92" name="テキスト ボックス 91"/>
            <p:cNvSpPr txBox="1"/>
            <p:nvPr/>
          </p:nvSpPr>
          <p:spPr>
            <a:xfrm>
              <a:off x="2775517" y="2484648"/>
              <a:ext cx="1077056" cy="738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292" dirty="0"/>
                <a:t>2</a:t>
              </a:r>
              <a:r>
                <a:rPr lang="ja-JP" altLang="en-US" sz="1292" dirty="0"/>
                <a:t>人</a:t>
              </a:r>
              <a:endParaRPr lang="en-US" altLang="ja-JP" sz="1292" dirty="0"/>
            </a:p>
            <a:p>
              <a:pPr algn="ctr"/>
              <a:r>
                <a:rPr lang="ja-JP" altLang="en-US" sz="1292" dirty="0"/>
                <a:t>（</a:t>
              </a:r>
              <a:r>
                <a:rPr lang="en-US" altLang="ja-JP" sz="1292" dirty="0"/>
                <a:t>3%</a:t>
              </a:r>
              <a:r>
                <a:rPr lang="ja-JP" altLang="en-US" sz="1292" dirty="0"/>
                <a:t>）</a:t>
              </a:r>
            </a:p>
          </p:txBody>
        </p:sp>
        <p:sp>
          <p:nvSpPr>
            <p:cNvPr id="93" name="テキスト ボックス 92"/>
            <p:cNvSpPr txBox="1"/>
            <p:nvPr/>
          </p:nvSpPr>
          <p:spPr>
            <a:xfrm>
              <a:off x="2843120" y="4125047"/>
              <a:ext cx="1765869" cy="4387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292" dirty="0"/>
                <a:t>まあまあ健康</a:t>
              </a:r>
            </a:p>
          </p:txBody>
        </p:sp>
        <p:sp>
          <p:nvSpPr>
            <p:cNvPr id="94" name="テキスト ボックス 93"/>
            <p:cNvSpPr txBox="1"/>
            <p:nvPr/>
          </p:nvSpPr>
          <p:spPr>
            <a:xfrm>
              <a:off x="2898688" y="4466841"/>
              <a:ext cx="1202295" cy="738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292" dirty="0"/>
                <a:t>47</a:t>
              </a:r>
              <a:r>
                <a:rPr lang="ja-JP" altLang="en-US" sz="1292" dirty="0"/>
                <a:t>人</a:t>
              </a:r>
              <a:endParaRPr lang="en-US" altLang="ja-JP" sz="1292" dirty="0"/>
            </a:p>
            <a:p>
              <a:pPr algn="ctr"/>
              <a:r>
                <a:rPr lang="ja-JP" altLang="en-US" sz="1292" dirty="0"/>
                <a:t>（</a:t>
              </a:r>
              <a:r>
                <a:rPr lang="en-US" altLang="ja-JP" sz="1292" dirty="0"/>
                <a:t>70%</a:t>
              </a:r>
              <a:r>
                <a:rPr lang="ja-JP" altLang="en-US" sz="1292" dirty="0"/>
                <a:t>）</a:t>
              </a:r>
            </a:p>
          </p:txBody>
        </p:sp>
        <p:sp>
          <p:nvSpPr>
            <p:cNvPr id="95" name="テキスト ボックス 94"/>
            <p:cNvSpPr txBox="1"/>
            <p:nvPr/>
          </p:nvSpPr>
          <p:spPr>
            <a:xfrm>
              <a:off x="1303785" y="2496016"/>
              <a:ext cx="1517800" cy="738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292" dirty="0"/>
                <a:t>あまり健康</a:t>
              </a:r>
              <a:endParaRPr lang="en-US" altLang="ja-JP" sz="1292" dirty="0"/>
            </a:p>
            <a:p>
              <a:r>
                <a:rPr lang="ja-JP" altLang="en-US" sz="1292" dirty="0"/>
                <a:t>ではない</a:t>
              </a:r>
            </a:p>
          </p:txBody>
        </p:sp>
        <p:sp>
          <p:nvSpPr>
            <p:cNvPr id="96" name="テキスト ボックス 95"/>
            <p:cNvSpPr txBox="1"/>
            <p:nvPr/>
          </p:nvSpPr>
          <p:spPr>
            <a:xfrm>
              <a:off x="2354407" y="2894537"/>
              <a:ext cx="1077056" cy="738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292" dirty="0"/>
                <a:t>6</a:t>
              </a:r>
              <a:r>
                <a:rPr lang="ja-JP" altLang="en-US" sz="1292" dirty="0"/>
                <a:t>人</a:t>
              </a:r>
              <a:endParaRPr lang="en-US" altLang="ja-JP" sz="1292" dirty="0"/>
            </a:p>
            <a:p>
              <a:pPr algn="ctr"/>
              <a:r>
                <a:rPr lang="ja-JP" altLang="en-US" sz="1292" dirty="0"/>
                <a:t>（</a:t>
              </a:r>
              <a:r>
                <a:rPr lang="en-US" altLang="ja-JP" sz="1292" dirty="0"/>
                <a:t>9%</a:t>
              </a:r>
              <a:r>
                <a:rPr lang="ja-JP" altLang="en-US" sz="1292" dirty="0"/>
                <a:t>）</a:t>
              </a:r>
            </a:p>
          </p:txBody>
        </p:sp>
        <p:sp>
          <p:nvSpPr>
            <p:cNvPr id="97" name="テキスト ボックス 96"/>
            <p:cNvSpPr txBox="1"/>
            <p:nvPr/>
          </p:nvSpPr>
          <p:spPr>
            <a:xfrm>
              <a:off x="3865844" y="2530114"/>
              <a:ext cx="1517800" cy="4387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292" dirty="0"/>
                <a:t>非常に健康</a:t>
              </a:r>
            </a:p>
          </p:txBody>
        </p:sp>
        <p:sp>
          <p:nvSpPr>
            <p:cNvPr id="98" name="テキスト ボックス 97"/>
            <p:cNvSpPr txBox="1"/>
            <p:nvPr/>
          </p:nvSpPr>
          <p:spPr>
            <a:xfrm>
              <a:off x="3269712" y="2094606"/>
              <a:ext cx="1021661" cy="4387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292" dirty="0"/>
                <a:t>未記入</a:t>
              </a:r>
            </a:p>
          </p:txBody>
        </p:sp>
        <p:sp>
          <p:nvSpPr>
            <p:cNvPr id="99" name="テキスト ボックス 98"/>
            <p:cNvSpPr txBox="1"/>
            <p:nvPr/>
          </p:nvSpPr>
          <p:spPr>
            <a:xfrm>
              <a:off x="3078084" y="3110602"/>
              <a:ext cx="1077056" cy="738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292" dirty="0"/>
                <a:t>1</a:t>
              </a:r>
              <a:r>
                <a:rPr lang="ja-JP" altLang="en-US" sz="1292" dirty="0"/>
                <a:t>人</a:t>
              </a:r>
              <a:endParaRPr lang="en-US" altLang="ja-JP" sz="1292" dirty="0"/>
            </a:p>
            <a:p>
              <a:pPr algn="ctr"/>
              <a:r>
                <a:rPr lang="ja-JP" altLang="en-US" sz="1292" dirty="0"/>
                <a:t>（</a:t>
              </a:r>
              <a:r>
                <a:rPr lang="en-US" altLang="ja-JP" sz="1292" dirty="0"/>
                <a:t>2%</a:t>
              </a:r>
              <a:r>
                <a:rPr lang="ja-JP" altLang="en-US" sz="1292" dirty="0"/>
                <a:t>）</a:t>
              </a:r>
            </a:p>
          </p:txBody>
        </p:sp>
      </p:grpSp>
      <p:sp>
        <p:nvSpPr>
          <p:cNvPr id="100" name="タイトル 1"/>
          <p:cNvSpPr txBox="1">
            <a:spLocks/>
          </p:cNvSpPr>
          <p:nvPr/>
        </p:nvSpPr>
        <p:spPr>
          <a:xfrm>
            <a:off x="6085973" y="470068"/>
            <a:ext cx="2473975" cy="347534"/>
          </a:xfrm>
          <a:prstGeom prst="rect">
            <a:avLst/>
          </a:prstGeom>
        </p:spPr>
        <p:txBody>
          <a:bodyPr vert="horz" lIns="84406" tIns="42203" rIns="84406" bIns="42203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477" dirty="0"/>
              <a:t>Q. </a:t>
            </a:r>
            <a:r>
              <a:rPr lang="ja-JP" altLang="en-US" sz="1477" dirty="0"/>
              <a:t>日常の体調管理について</a:t>
            </a:r>
          </a:p>
        </p:txBody>
      </p:sp>
      <p:grpSp>
        <p:nvGrpSpPr>
          <p:cNvPr id="101" name="グループ化 100"/>
          <p:cNvGrpSpPr/>
          <p:nvPr/>
        </p:nvGrpSpPr>
        <p:grpSpPr>
          <a:xfrm>
            <a:off x="5596279" y="902617"/>
            <a:ext cx="3462635" cy="2406380"/>
            <a:chOff x="758851" y="1667181"/>
            <a:chExt cx="5534755" cy="3865989"/>
          </a:xfrm>
        </p:grpSpPr>
        <p:sp>
          <p:nvSpPr>
            <p:cNvPr id="102" name="Freeform 6"/>
            <p:cNvSpPr>
              <a:spLocks/>
            </p:cNvSpPr>
            <p:nvPr/>
          </p:nvSpPr>
          <p:spPr bwMode="auto">
            <a:xfrm>
              <a:off x="3804142" y="2354005"/>
              <a:ext cx="1689705" cy="2927172"/>
            </a:xfrm>
            <a:custGeom>
              <a:avLst/>
              <a:gdLst>
                <a:gd name="T0" fmla="*/ 0 w 12521"/>
                <a:gd name="T1" fmla="*/ 11133 h 21672"/>
                <a:gd name="T2" fmla="*/ 3589 w 12521"/>
                <a:gd name="T3" fmla="*/ 21672 h 21672"/>
                <a:gd name="T4" fmla="*/ 10539 w 12521"/>
                <a:gd name="T5" fmla="*/ 7544 h 21672"/>
                <a:gd name="T6" fmla="*/ 0 w 12521"/>
                <a:gd name="T7" fmla="*/ 0 h 21672"/>
                <a:gd name="T8" fmla="*/ 0 w 12521"/>
                <a:gd name="T9" fmla="*/ 11133 h 2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21" h="21672">
                  <a:moveTo>
                    <a:pt x="0" y="11133"/>
                  </a:moveTo>
                  <a:lnTo>
                    <a:pt x="3589" y="21672"/>
                  </a:lnTo>
                  <a:cubicBezTo>
                    <a:pt x="9409" y="19690"/>
                    <a:pt x="12521" y="13365"/>
                    <a:pt x="10539" y="7544"/>
                  </a:cubicBezTo>
                  <a:cubicBezTo>
                    <a:pt x="9002" y="3033"/>
                    <a:pt x="4765" y="0"/>
                    <a:pt x="0" y="0"/>
                  </a:cubicBezTo>
                  <a:lnTo>
                    <a:pt x="0" y="11133"/>
                  </a:lnTo>
                  <a:close/>
                </a:path>
              </a:pathLst>
            </a:custGeom>
            <a:solidFill>
              <a:srgbClr val="5B9BD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92"/>
            </a:p>
          </p:txBody>
        </p:sp>
        <p:sp>
          <p:nvSpPr>
            <p:cNvPr id="103" name="Freeform 7"/>
            <p:cNvSpPr>
              <a:spLocks/>
            </p:cNvSpPr>
            <p:nvPr/>
          </p:nvSpPr>
          <p:spPr bwMode="auto">
            <a:xfrm>
              <a:off x="2127938" y="2412503"/>
              <a:ext cx="2159942" cy="3120667"/>
            </a:xfrm>
            <a:custGeom>
              <a:avLst/>
              <a:gdLst>
                <a:gd name="T0" fmla="*/ 12403 w 15992"/>
                <a:gd name="T1" fmla="*/ 10695 h 23098"/>
                <a:gd name="T2" fmla="*/ 9312 w 15992"/>
                <a:gd name="T3" fmla="*/ 0 h 23098"/>
                <a:gd name="T4" fmla="*/ 1707 w 15992"/>
                <a:gd name="T5" fmla="*/ 13787 h 23098"/>
                <a:gd name="T6" fmla="*/ 15494 w 15992"/>
                <a:gd name="T7" fmla="*/ 21391 h 23098"/>
                <a:gd name="T8" fmla="*/ 15992 w 15992"/>
                <a:gd name="T9" fmla="*/ 21234 h 23098"/>
                <a:gd name="T10" fmla="*/ 12403 w 15992"/>
                <a:gd name="T11" fmla="*/ 10695 h 23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92" h="23098">
                  <a:moveTo>
                    <a:pt x="12403" y="10695"/>
                  </a:moveTo>
                  <a:lnTo>
                    <a:pt x="9312" y="0"/>
                  </a:lnTo>
                  <a:cubicBezTo>
                    <a:pt x="3405" y="1707"/>
                    <a:pt x="0" y="7880"/>
                    <a:pt x="1707" y="13787"/>
                  </a:cubicBezTo>
                  <a:cubicBezTo>
                    <a:pt x="3414" y="19694"/>
                    <a:pt x="9587" y="23098"/>
                    <a:pt x="15494" y="21391"/>
                  </a:cubicBezTo>
                  <a:cubicBezTo>
                    <a:pt x="15661" y="21343"/>
                    <a:pt x="15827" y="21291"/>
                    <a:pt x="15992" y="21234"/>
                  </a:cubicBezTo>
                  <a:lnTo>
                    <a:pt x="12403" y="10695"/>
                  </a:lnTo>
                  <a:close/>
                </a:path>
              </a:pathLst>
            </a:custGeom>
            <a:solidFill>
              <a:srgbClr val="ED7D3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92"/>
            </a:p>
          </p:txBody>
        </p:sp>
        <p:sp>
          <p:nvSpPr>
            <p:cNvPr id="104" name="Freeform 8"/>
            <p:cNvSpPr>
              <a:spLocks/>
            </p:cNvSpPr>
            <p:nvPr/>
          </p:nvSpPr>
          <p:spPr bwMode="auto">
            <a:xfrm>
              <a:off x="3385653" y="2358505"/>
              <a:ext cx="418489" cy="1498460"/>
            </a:xfrm>
            <a:custGeom>
              <a:avLst/>
              <a:gdLst>
                <a:gd name="T0" fmla="*/ 3091 w 3091"/>
                <a:gd name="T1" fmla="*/ 11084 h 11084"/>
                <a:gd name="T2" fmla="*/ 2048 w 3091"/>
                <a:gd name="T3" fmla="*/ 0 h 11084"/>
                <a:gd name="T4" fmla="*/ 0 w 3091"/>
                <a:gd name="T5" fmla="*/ 389 h 11084"/>
                <a:gd name="T6" fmla="*/ 3091 w 3091"/>
                <a:gd name="T7" fmla="*/ 11084 h 1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91" h="11084">
                  <a:moveTo>
                    <a:pt x="3091" y="11084"/>
                  </a:moveTo>
                  <a:lnTo>
                    <a:pt x="2048" y="0"/>
                  </a:lnTo>
                  <a:cubicBezTo>
                    <a:pt x="1355" y="65"/>
                    <a:pt x="669" y="195"/>
                    <a:pt x="0" y="389"/>
                  </a:cubicBezTo>
                  <a:lnTo>
                    <a:pt x="3091" y="11084"/>
                  </a:lnTo>
                  <a:close/>
                </a:path>
              </a:pathLst>
            </a:custGeom>
            <a:solidFill>
              <a:srgbClr val="A5A5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92"/>
            </a:p>
          </p:txBody>
        </p:sp>
        <p:sp>
          <p:nvSpPr>
            <p:cNvPr id="105" name="Freeform 9"/>
            <p:cNvSpPr>
              <a:spLocks/>
            </p:cNvSpPr>
            <p:nvPr/>
          </p:nvSpPr>
          <p:spPr bwMode="auto">
            <a:xfrm>
              <a:off x="3662397" y="2358505"/>
              <a:ext cx="141747" cy="1498460"/>
            </a:xfrm>
            <a:custGeom>
              <a:avLst/>
              <a:gdLst>
                <a:gd name="T0" fmla="*/ 63 w 63"/>
                <a:gd name="T1" fmla="*/ 666 h 666"/>
                <a:gd name="T2" fmla="*/ 0 w 63"/>
                <a:gd name="T3" fmla="*/ 0 h 666"/>
                <a:gd name="T4" fmla="*/ 0 w 63"/>
                <a:gd name="T5" fmla="*/ 0 h 666"/>
                <a:gd name="T6" fmla="*/ 63 w 63"/>
                <a:gd name="T7" fmla="*/ 666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666">
                  <a:moveTo>
                    <a:pt x="63" y="66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3" y="666"/>
                  </a:lnTo>
                  <a:close/>
                </a:path>
              </a:pathLst>
            </a:cu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92"/>
            </a:p>
          </p:txBody>
        </p:sp>
        <p:sp>
          <p:nvSpPr>
            <p:cNvPr id="106" name="Freeform 10"/>
            <p:cNvSpPr>
              <a:spLocks/>
            </p:cNvSpPr>
            <p:nvPr/>
          </p:nvSpPr>
          <p:spPr bwMode="auto">
            <a:xfrm>
              <a:off x="3662397" y="2354005"/>
              <a:ext cx="141747" cy="1502960"/>
            </a:xfrm>
            <a:custGeom>
              <a:avLst/>
              <a:gdLst>
                <a:gd name="T0" fmla="*/ 1043 w 1043"/>
                <a:gd name="T1" fmla="*/ 11133 h 11133"/>
                <a:gd name="T2" fmla="*/ 1043 w 1043"/>
                <a:gd name="T3" fmla="*/ 0 h 11133"/>
                <a:gd name="T4" fmla="*/ 0 w 1043"/>
                <a:gd name="T5" fmla="*/ 49 h 11133"/>
                <a:gd name="T6" fmla="*/ 1043 w 1043"/>
                <a:gd name="T7" fmla="*/ 11133 h 1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3" h="11133">
                  <a:moveTo>
                    <a:pt x="1043" y="11133"/>
                  </a:moveTo>
                  <a:lnTo>
                    <a:pt x="1043" y="0"/>
                  </a:lnTo>
                  <a:cubicBezTo>
                    <a:pt x="695" y="0"/>
                    <a:pt x="347" y="16"/>
                    <a:pt x="0" y="49"/>
                  </a:cubicBezTo>
                  <a:lnTo>
                    <a:pt x="1043" y="11133"/>
                  </a:lnTo>
                  <a:close/>
                </a:path>
              </a:pathLst>
            </a:custGeom>
            <a:solidFill>
              <a:srgbClr val="4472C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92"/>
            </a:p>
          </p:txBody>
        </p:sp>
        <p:sp>
          <p:nvSpPr>
            <p:cNvPr id="107" name="Freeform 11"/>
            <p:cNvSpPr>
              <a:spLocks/>
            </p:cNvSpPr>
            <p:nvPr/>
          </p:nvSpPr>
          <p:spPr bwMode="auto">
            <a:xfrm>
              <a:off x="3743636" y="2142512"/>
              <a:ext cx="81239" cy="356139"/>
            </a:xfrm>
            <a:custGeom>
              <a:avLst/>
              <a:gdLst>
                <a:gd name="T0" fmla="*/ 0 w 688"/>
                <a:gd name="T1" fmla="*/ 1103 h 1106"/>
                <a:gd name="T2" fmla="*/ 32 w 688"/>
                <a:gd name="T3" fmla="*/ 47 h 1106"/>
                <a:gd name="T4" fmla="*/ 80 w 688"/>
                <a:gd name="T5" fmla="*/ 0 h 1106"/>
                <a:gd name="T6" fmla="*/ 688 w 688"/>
                <a:gd name="T7" fmla="*/ 0 h 1106"/>
                <a:gd name="T8" fmla="*/ 688 w 688"/>
                <a:gd name="T9" fmla="*/ 96 h 1106"/>
                <a:gd name="T10" fmla="*/ 80 w 688"/>
                <a:gd name="T11" fmla="*/ 96 h 1106"/>
                <a:gd name="T12" fmla="*/ 128 w 688"/>
                <a:gd name="T13" fmla="*/ 50 h 1106"/>
                <a:gd name="T14" fmla="*/ 96 w 688"/>
                <a:gd name="T15" fmla="*/ 1106 h 1106"/>
                <a:gd name="T16" fmla="*/ 0 w 688"/>
                <a:gd name="T17" fmla="*/ 1103 h 1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8" h="1106">
                  <a:moveTo>
                    <a:pt x="0" y="1103"/>
                  </a:moveTo>
                  <a:lnTo>
                    <a:pt x="32" y="47"/>
                  </a:lnTo>
                  <a:cubicBezTo>
                    <a:pt x="33" y="21"/>
                    <a:pt x="55" y="0"/>
                    <a:pt x="80" y="0"/>
                  </a:cubicBezTo>
                  <a:lnTo>
                    <a:pt x="688" y="0"/>
                  </a:lnTo>
                  <a:lnTo>
                    <a:pt x="688" y="96"/>
                  </a:lnTo>
                  <a:lnTo>
                    <a:pt x="80" y="96"/>
                  </a:lnTo>
                  <a:lnTo>
                    <a:pt x="128" y="50"/>
                  </a:lnTo>
                  <a:lnTo>
                    <a:pt x="96" y="1106"/>
                  </a:lnTo>
                  <a:lnTo>
                    <a:pt x="0" y="1103"/>
                  </a:lnTo>
                  <a:close/>
                </a:path>
              </a:pathLst>
            </a:custGeom>
            <a:solidFill>
              <a:srgbClr val="A6A6A6"/>
            </a:solidFill>
            <a:ln w="1588" cap="flat">
              <a:noFill/>
              <a:prstDash val="solid"/>
              <a:bevel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92"/>
            </a:p>
          </p:txBody>
        </p:sp>
        <p:sp>
          <p:nvSpPr>
            <p:cNvPr id="108" name="テキスト ボックス 107"/>
            <p:cNvSpPr txBox="1"/>
            <p:nvPr/>
          </p:nvSpPr>
          <p:spPr>
            <a:xfrm>
              <a:off x="3744329" y="3563964"/>
              <a:ext cx="1279090" cy="7872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292" dirty="0"/>
                <a:t>30</a:t>
              </a:r>
              <a:r>
                <a:rPr lang="ja-JP" altLang="en-US" sz="1292" dirty="0"/>
                <a:t>人</a:t>
              </a:r>
              <a:endParaRPr lang="en-US" altLang="ja-JP" sz="1292" dirty="0"/>
            </a:p>
            <a:p>
              <a:pPr algn="ctr"/>
              <a:r>
                <a:rPr lang="ja-JP" altLang="en-US" sz="1292" dirty="0"/>
                <a:t>（</a:t>
              </a:r>
              <a:r>
                <a:rPr lang="en-US" altLang="ja-JP" sz="1292" dirty="0"/>
                <a:t>45%</a:t>
              </a:r>
              <a:r>
                <a:rPr lang="ja-JP" altLang="en-US" sz="1292" dirty="0"/>
                <a:t>）</a:t>
              </a:r>
            </a:p>
          </p:txBody>
        </p:sp>
        <p:sp>
          <p:nvSpPr>
            <p:cNvPr id="109" name="テキスト ボックス 108"/>
            <p:cNvSpPr txBox="1"/>
            <p:nvPr/>
          </p:nvSpPr>
          <p:spPr>
            <a:xfrm>
              <a:off x="791365" y="3513993"/>
              <a:ext cx="2934319" cy="4677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292" dirty="0"/>
                <a:t>まあまあ心がけている</a:t>
              </a:r>
            </a:p>
          </p:txBody>
        </p:sp>
        <p:sp>
          <p:nvSpPr>
            <p:cNvPr id="110" name="テキスト ボックス 109"/>
            <p:cNvSpPr txBox="1"/>
            <p:nvPr/>
          </p:nvSpPr>
          <p:spPr>
            <a:xfrm>
              <a:off x="2442417" y="3901963"/>
              <a:ext cx="1279090" cy="7872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292" dirty="0"/>
                <a:t>34</a:t>
              </a:r>
              <a:r>
                <a:rPr lang="ja-JP" altLang="en-US" sz="1292" dirty="0"/>
                <a:t>人</a:t>
              </a:r>
              <a:endParaRPr lang="en-US" altLang="ja-JP" sz="1292" dirty="0"/>
            </a:p>
            <a:p>
              <a:pPr algn="ctr"/>
              <a:r>
                <a:rPr lang="ja-JP" altLang="en-US" sz="1292" dirty="0"/>
                <a:t>（</a:t>
              </a:r>
              <a:r>
                <a:rPr lang="en-US" altLang="ja-JP" sz="1292" dirty="0"/>
                <a:t>51%</a:t>
              </a:r>
              <a:r>
                <a:rPr lang="ja-JP" altLang="en-US" sz="1292" dirty="0"/>
                <a:t>）</a:t>
              </a:r>
            </a:p>
          </p:txBody>
        </p:sp>
        <p:sp>
          <p:nvSpPr>
            <p:cNvPr id="111" name="テキスト ボックス 110"/>
            <p:cNvSpPr txBox="1"/>
            <p:nvPr/>
          </p:nvSpPr>
          <p:spPr>
            <a:xfrm>
              <a:off x="758851" y="2028234"/>
              <a:ext cx="2934319" cy="4677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292" dirty="0"/>
                <a:t>あまり心がけていない</a:t>
              </a:r>
            </a:p>
          </p:txBody>
        </p:sp>
        <p:sp>
          <p:nvSpPr>
            <p:cNvPr id="112" name="テキスト ボックス 111"/>
            <p:cNvSpPr txBox="1"/>
            <p:nvPr/>
          </p:nvSpPr>
          <p:spPr>
            <a:xfrm>
              <a:off x="2885468" y="2410799"/>
              <a:ext cx="1145852" cy="7872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292" dirty="0"/>
                <a:t>2</a:t>
              </a:r>
              <a:r>
                <a:rPr lang="ja-JP" altLang="en-US" sz="1292" dirty="0"/>
                <a:t>人</a:t>
              </a:r>
              <a:endParaRPr lang="en-US" altLang="ja-JP" sz="1292" dirty="0"/>
            </a:p>
            <a:p>
              <a:pPr algn="ctr"/>
              <a:r>
                <a:rPr lang="ja-JP" altLang="en-US" sz="1292" dirty="0"/>
                <a:t>（</a:t>
              </a:r>
              <a:r>
                <a:rPr lang="en-US" altLang="ja-JP" sz="1292" dirty="0"/>
                <a:t>3%</a:t>
              </a:r>
              <a:r>
                <a:rPr lang="ja-JP" altLang="en-US" sz="1292" dirty="0"/>
                <a:t>）</a:t>
              </a:r>
            </a:p>
          </p:txBody>
        </p:sp>
        <p:sp>
          <p:nvSpPr>
            <p:cNvPr id="113" name="テキスト ボックス 112"/>
            <p:cNvSpPr txBox="1"/>
            <p:nvPr/>
          </p:nvSpPr>
          <p:spPr>
            <a:xfrm>
              <a:off x="3887116" y="3160347"/>
              <a:ext cx="2406490" cy="4677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292" dirty="0"/>
                <a:t>常に心がけている</a:t>
              </a:r>
            </a:p>
          </p:txBody>
        </p:sp>
        <p:sp>
          <p:nvSpPr>
            <p:cNvPr id="114" name="テキスト ボックス 113"/>
            <p:cNvSpPr txBox="1"/>
            <p:nvPr/>
          </p:nvSpPr>
          <p:spPr>
            <a:xfrm>
              <a:off x="2985544" y="1667181"/>
              <a:ext cx="1086918" cy="4677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292" dirty="0"/>
                <a:t>未記入</a:t>
              </a:r>
            </a:p>
          </p:txBody>
        </p:sp>
        <p:sp>
          <p:nvSpPr>
            <p:cNvPr id="115" name="テキスト ボックス 114"/>
            <p:cNvSpPr txBox="1"/>
            <p:nvPr/>
          </p:nvSpPr>
          <p:spPr>
            <a:xfrm>
              <a:off x="3566876" y="1672650"/>
              <a:ext cx="1145852" cy="7872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292" dirty="0"/>
                <a:t>1</a:t>
              </a:r>
              <a:r>
                <a:rPr lang="ja-JP" altLang="en-US" sz="1292" dirty="0"/>
                <a:t>人</a:t>
              </a:r>
              <a:endParaRPr lang="en-US" altLang="ja-JP" sz="1292" dirty="0"/>
            </a:p>
            <a:p>
              <a:pPr algn="ctr"/>
              <a:r>
                <a:rPr lang="ja-JP" altLang="en-US" sz="1292" dirty="0"/>
                <a:t>（</a:t>
              </a:r>
              <a:r>
                <a:rPr lang="en-US" altLang="ja-JP" sz="1292" dirty="0"/>
                <a:t>1%</a:t>
              </a:r>
              <a:r>
                <a:rPr lang="ja-JP" altLang="en-US" sz="1292" dirty="0"/>
                <a:t>）</a:t>
              </a:r>
            </a:p>
          </p:txBody>
        </p:sp>
      </p:grpSp>
      <p:sp>
        <p:nvSpPr>
          <p:cNvPr id="117" name="タイトル 1"/>
          <p:cNvSpPr txBox="1">
            <a:spLocks/>
          </p:cNvSpPr>
          <p:nvPr/>
        </p:nvSpPr>
        <p:spPr>
          <a:xfrm>
            <a:off x="3646201" y="3461166"/>
            <a:ext cx="2045960" cy="454393"/>
          </a:xfrm>
          <a:prstGeom prst="rect">
            <a:avLst/>
          </a:prstGeom>
        </p:spPr>
        <p:txBody>
          <a:bodyPr vert="horz" lIns="84406" tIns="42203" rIns="84406" bIns="42203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477" dirty="0"/>
              <a:t>Q. </a:t>
            </a:r>
            <a:r>
              <a:rPr lang="ja-JP" altLang="en-US" sz="1477" dirty="0"/>
              <a:t>現在の通院状況</a:t>
            </a:r>
          </a:p>
        </p:txBody>
      </p:sp>
      <p:grpSp>
        <p:nvGrpSpPr>
          <p:cNvPr id="118" name="グループ化 117"/>
          <p:cNvGrpSpPr/>
          <p:nvPr/>
        </p:nvGrpSpPr>
        <p:grpSpPr>
          <a:xfrm>
            <a:off x="3062065" y="4068995"/>
            <a:ext cx="2575877" cy="2240189"/>
            <a:chOff x="615342" y="1985559"/>
            <a:chExt cx="3801585" cy="3375541"/>
          </a:xfrm>
        </p:grpSpPr>
        <p:sp>
          <p:nvSpPr>
            <p:cNvPr id="119" name="Freeform 6"/>
            <p:cNvSpPr>
              <a:spLocks/>
            </p:cNvSpPr>
            <p:nvPr/>
          </p:nvSpPr>
          <p:spPr bwMode="auto">
            <a:xfrm>
              <a:off x="1448302" y="2360725"/>
              <a:ext cx="2968625" cy="3000375"/>
            </a:xfrm>
            <a:custGeom>
              <a:avLst/>
              <a:gdLst>
                <a:gd name="T0" fmla="*/ 7357 w 15584"/>
                <a:gd name="T1" fmla="*/ 7521 h 15744"/>
                <a:gd name="T2" fmla="*/ 0 w 15584"/>
                <a:gd name="T3" fmla="*/ 9096 h 15744"/>
                <a:gd name="T4" fmla="*/ 8933 w 15584"/>
                <a:gd name="T5" fmla="*/ 14875 h 15744"/>
                <a:gd name="T6" fmla="*/ 14714 w 15584"/>
                <a:gd name="T7" fmla="*/ 5946 h 15744"/>
                <a:gd name="T8" fmla="*/ 7357 w 15584"/>
                <a:gd name="T9" fmla="*/ 0 h 15744"/>
                <a:gd name="T10" fmla="*/ 7357 w 15584"/>
                <a:gd name="T11" fmla="*/ 7521 h 1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84" h="15744">
                  <a:moveTo>
                    <a:pt x="7357" y="7521"/>
                  </a:moveTo>
                  <a:lnTo>
                    <a:pt x="0" y="9096"/>
                  </a:lnTo>
                  <a:cubicBezTo>
                    <a:pt x="871" y="13157"/>
                    <a:pt x="4870" y="15744"/>
                    <a:pt x="8933" y="14875"/>
                  </a:cubicBezTo>
                  <a:cubicBezTo>
                    <a:pt x="12996" y="14005"/>
                    <a:pt x="15584" y="10007"/>
                    <a:pt x="14714" y="5946"/>
                  </a:cubicBezTo>
                  <a:cubicBezTo>
                    <a:pt x="13971" y="2478"/>
                    <a:pt x="10905" y="0"/>
                    <a:pt x="7357" y="0"/>
                  </a:cubicBezTo>
                  <a:lnTo>
                    <a:pt x="7357" y="7521"/>
                  </a:lnTo>
                  <a:close/>
                </a:path>
              </a:pathLst>
            </a:custGeom>
            <a:solidFill>
              <a:srgbClr val="5B9BD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92"/>
            </a:p>
          </p:txBody>
        </p:sp>
        <p:sp>
          <p:nvSpPr>
            <p:cNvPr id="120" name="Freeform 7"/>
            <p:cNvSpPr>
              <a:spLocks/>
            </p:cNvSpPr>
            <p:nvPr/>
          </p:nvSpPr>
          <p:spPr bwMode="auto">
            <a:xfrm>
              <a:off x="1291139" y="2414700"/>
              <a:ext cx="1557338" cy="1679575"/>
            </a:xfrm>
            <a:custGeom>
              <a:avLst/>
              <a:gdLst>
                <a:gd name="T0" fmla="*/ 16352 w 16352"/>
                <a:gd name="T1" fmla="*/ 14463 h 17616"/>
                <a:gd name="T2" fmla="*/ 12180 w 16352"/>
                <a:gd name="T3" fmla="*/ 0 h 17616"/>
                <a:gd name="T4" fmla="*/ 1653 w 16352"/>
                <a:gd name="T5" fmla="*/ 17616 h 17616"/>
                <a:gd name="T6" fmla="*/ 16352 w 16352"/>
                <a:gd name="T7" fmla="*/ 14463 h 17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352" h="17616">
                  <a:moveTo>
                    <a:pt x="16352" y="14463"/>
                  </a:moveTo>
                  <a:lnTo>
                    <a:pt x="12180" y="0"/>
                  </a:lnTo>
                  <a:cubicBezTo>
                    <a:pt x="4596" y="2195"/>
                    <a:pt x="0" y="9888"/>
                    <a:pt x="1653" y="17616"/>
                  </a:cubicBezTo>
                  <a:lnTo>
                    <a:pt x="16352" y="14463"/>
                  </a:lnTo>
                  <a:close/>
                </a:path>
              </a:pathLst>
            </a:custGeom>
            <a:solidFill>
              <a:srgbClr val="ED7D3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92"/>
            </a:p>
          </p:txBody>
        </p:sp>
        <p:sp>
          <p:nvSpPr>
            <p:cNvPr id="121" name="Freeform 8"/>
            <p:cNvSpPr>
              <a:spLocks/>
            </p:cNvSpPr>
            <p:nvPr/>
          </p:nvSpPr>
          <p:spPr bwMode="auto">
            <a:xfrm>
              <a:off x="2453189" y="2360725"/>
              <a:ext cx="395288" cy="1433513"/>
            </a:xfrm>
            <a:custGeom>
              <a:avLst/>
              <a:gdLst>
                <a:gd name="T0" fmla="*/ 4160 w 4160"/>
                <a:gd name="T1" fmla="*/ 15040 h 15040"/>
                <a:gd name="T2" fmla="*/ 4160 w 4160"/>
                <a:gd name="T3" fmla="*/ 0 h 15040"/>
                <a:gd name="T4" fmla="*/ 0 w 4160"/>
                <a:gd name="T5" fmla="*/ 591 h 15040"/>
                <a:gd name="T6" fmla="*/ 4160 w 4160"/>
                <a:gd name="T7" fmla="*/ 15040 h 15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60" h="15040">
                  <a:moveTo>
                    <a:pt x="4160" y="15040"/>
                  </a:moveTo>
                  <a:lnTo>
                    <a:pt x="4160" y="0"/>
                  </a:lnTo>
                  <a:cubicBezTo>
                    <a:pt x="2753" y="0"/>
                    <a:pt x="1351" y="199"/>
                    <a:pt x="0" y="591"/>
                  </a:cubicBezTo>
                  <a:lnTo>
                    <a:pt x="4160" y="15040"/>
                  </a:lnTo>
                  <a:close/>
                </a:path>
              </a:pathLst>
            </a:custGeom>
            <a:solidFill>
              <a:srgbClr val="A5A5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92"/>
            </a:p>
          </p:txBody>
        </p:sp>
        <p:sp>
          <p:nvSpPr>
            <p:cNvPr id="122" name="テキスト ボックス 121"/>
            <p:cNvSpPr txBox="1"/>
            <p:nvPr/>
          </p:nvSpPr>
          <p:spPr>
            <a:xfrm>
              <a:off x="2833800" y="3771109"/>
              <a:ext cx="1180998" cy="7383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292" dirty="0"/>
                <a:t>48</a:t>
              </a:r>
              <a:r>
                <a:rPr lang="ja-JP" altLang="en-US" sz="1292" dirty="0"/>
                <a:t>人</a:t>
              </a:r>
              <a:endParaRPr lang="en-US" altLang="ja-JP" sz="1292" dirty="0"/>
            </a:p>
            <a:p>
              <a:pPr algn="ctr"/>
              <a:r>
                <a:rPr lang="ja-JP" altLang="en-US" sz="1292" dirty="0"/>
                <a:t>（</a:t>
              </a:r>
              <a:r>
                <a:rPr lang="en-US" altLang="ja-JP" sz="1292" dirty="0"/>
                <a:t>72%</a:t>
              </a:r>
              <a:r>
                <a:rPr lang="ja-JP" altLang="en-US" sz="1292" dirty="0"/>
                <a:t>）</a:t>
              </a:r>
            </a:p>
          </p:txBody>
        </p:sp>
        <p:sp>
          <p:nvSpPr>
            <p:cNvPr id="123" name="テキスト ボックス 122"/>
            <p:cNvSpPr txBox="1"/>
            <p:nvPr/>
          </p:nvSpPr>
          <p:spPr>
            <a:xfrm>
              <a:off x="615342" y="2792886"/>
              <a:ext cx="1978265" cy="4387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292" dirty="0"/>
                <a:t>通院していない</a:t>
              </a:r>
            </a:p>
          </p:txBody>
        </p:sp>
        <p:sp>
          <p:nvSpPr>
            <p:cNvPr id="124" name="テキスト ボックス 123"/>
            <p:cNvSpPr txBox="1"/>
            <p:nvPr/>
          </p:nvSpPr>
          <p:spPr>
            <a:xfrm>
              <a:off x="1518360" y="3091502"/>
              <a:ext cx="1180998" cy="7383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292" dirty="0"/>
                <a:t>16</a:t>
              </a:r>
              <a:r>
                <a:rPr lang="ja-JP" altLang="en-US" sz="1292" dirty="0"/>
                <a:t>人</a:t>
              </a:r>
              <a:endParaRPr lang="en-US" altLang="ja-JP" sz="1292" dirty="0"/>
            </a:p>
            <a:p>
              <a:pPr algn="ctr"/>
              <a:r>
                <a:rPr lang="ja-JP" altLang="en-US" sz="1292" dirty="0"/>
                <a:t>（</a:t>
              </a:r>
              <a:r>
                <a:rPr lang="en-US" altLang="ja-JP" sz="1292" dirty="0"/>
                <a:t>24%</a:t>
              </a:r>
              <a:r>
                <a:rPr lang="ja-JP" altLang="en-US" sz="1292" dirty="0"/>
                <a:t>）</a:t>
              </a:r>
            </a:p>
          </p:txBody>
        </p:sp>
        <p:sp>
          <p:nvSpPr>
            <p:cNvPr id="125" name="テキスト ボックス 124"/>
            <p:cNvSpPr txBox="1"/>
            <p:nvPr/>
          </p:nvSpPr>
          <p:spPr>
            <a:xfrm>
              <a:off x="3068014" y="3460817"/>
              <a:ext cx="1003563" cy="4387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292" dirty="0"/>
                <a:t>通院中</a:t>
              </a:r>
            </a:p>
          </p:txBody>
        </p:sp>
        <p:sp>
          <p:nvSpPr>
            <p:cNvPr id="126" name="テキスト ボックス 125"/>
            <p:cNvSpPr txBox="1"/>
            <p:nvPr/>
          </p:nvSpPr>
          <p:spPr>
            <a:xfrm>
              <a:off x="2055451" y="1985559"/>
              <a:ext cx="1003563" cy="4387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292" dirty="0"/>
                <a:t>未記入</a:t>
              </a:r>
            </a:p>
          </p:txBody>
        </p:sp>
        <p:sp>
          <p:nvSpPr>
            <p:cNvPr id="127" name="テキスト ボックス 126"/>
            <p:cNvSpPr txBox="1"/>
            <p:nvPr/>
          </p:nvSpPr>
          <p:spPr>
            <a:xfrm>
              <a:off x="2245804" y="2344888"/>
              <a:ext cx="1057977" cy="7383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292" dirty="0"/>
                <a:t>3</a:t>
              </a:r>
              <a:r>
                <a:rPr lang="ja-JP" altLang="en-US" sz="1292" dirty="0"/>
                <a:t>人</a:t>
              </a:r>
              <a:endParaRPr lang="en-US" altLang="ja-JP" sz="1292" dirty="0"/>
            </a:p>
            <a:p>
              <a:pPr algn="ctr"/>
              <a:r>
                <a:rPr lang="ja-JP" altLang="en-US" sz="1292" dirty="0"/>
                <a:t>（</a:t>
              </a:r>
              <a:r>
                <a:rPr lang="en-US" altLang="ja-JP" sz="1292" dirty="0"/>
                <a:t>4%</a:t>
              </a:r>
              <a:r>
                <a:rPr lang="ja-JP" altLang="en-US" sz="1292" dirty="0"/>
                <a:t>）</a:t>
              </a:r>
            </a:p>
          </p:txBody>
        </p:sp>
      </p:grpSp>
      <p:grpSp>
        <p:nvGrpSpPr>
          <p:cNvPr id="128" name="グループ化 127"/>
          <p:cNvGrpSpPr/>
          <p:nvPr/>
        </p:nvGrpSpPr>
        <p:grpSpPr>
          <a:xfrm>
            <a:off x="6477316" y="4295847"/>
            <a:ext cx="2361516" cy="1754912"/>
            <a:chOff x="2223295" y="1684593"/>
            <a:chExt cx="5900854" cy="3580709"/>
          </a:xfrm>
        </p:grpSpPr>
        <p:sp>
          <p:nvSpPr>
            <p:cNvPr id="129" name="Freeform 6"/>
            <p:cNvSpPr>
              <a:spLocks noEditPoints="1"/>
            </p:cNvSpPr>
            <p:nvPr/>
          </p:nvSpPr>
          <p:spPr bwMode="auto">
            <a:xfrm>
              <a:off x="3232945" y="2040193"/>
              <a:ext cx="4870450" cy="3221038"/>
            </a:xfrm>
            <a:custGeom>
              <a:avLst/>
              <a:gdLst>
                <a:gd name="T0" fmla="*/ 9 w 3068"/>
                <a:gd name="T1" fmla="*/ 0 h 2029"/>
                <a:gd name="T2" fmla="*/ 9 w 3068"/>
                <a:gd name="T3" fmla="*/ 2029 h 2029"/>
                <a:gd name="T4" fmla="*/ 0 w 3068"/>
                <a:gd name="T5" fmla="*/ 2029 h 2029"/>
                <a:gd name="T6" fmla="*/ 0 w 3068"/>
                <a:gd name="T7" fmla="*/ 0 h 2029"/>
                <a:gd name="T8" fmla="*/ 9 w 3068"/>
                <a:gd name="T9" fmla="*/ 0 h 2029"/>
                <a:gd name="T10" fmla="*/ 621 w 3068"/>
                <a:gd name="T11" fmla="*/ 0 h 2029"/>
                <a:gd name="T12" fmla="*/ 621 w 3068"/>
                <a:gd name="T13" fmla="*/ 2029 h 2029"/>
                <a:gd name="T14" fmla="*/ 612 w 3068"/>
                <a:gd name="T15" fmla="*/ 2029 h 2029"/>
                <a:gd name="T16" fmla="*/ 612 w 3068"/>
                <a:gd name="T17" fmla="*/ 0 h 2029"/>
                <a:gd name="T18" fmla="*/ 621 w 3068"/>
                <a:gd name="T19" fmla="*/ 0 h 2029"/>
                <a:gd name="T20" fmla="*/ 1232 w 3068"/>
                <a:gd name="T21" fmla="*/ 0 h 2029"/>
                <a:gd name="T22" fmla="*/ 1232 w 3068"/>
                <a:gd name="T23" fmla="*/ 2029 h 2029"/>
                <a:gd name="T24" fmla="*/ 1223 w 3068"/>
                <a:gd name="T25" fmla="*/ 2029 h 2029"/>
                <a:gd name="T26" fmla="*/ 1223 w 3068"/>
                <a:gd name="T27" fmla="*/ 0 h 2029"/>
                <a:gd name="T28" fmla="*/ 1232 w 3068"/>
                <a:gd name="T29" fmla="*/ 0 h 2029"/>
                <a:gd name="T30" fmla="*/ 1845 w 3068"/>
                <a:gd name="T31" fmla="*/ 0 h 2029"/>
                <a:gd name="T32" fmla="*/ 1845 w 3068"/>
                <a:gd name="T33" fmla="*/ 2029 h 2029"/>
                <a:gd name="T34" fmla="*/ 1836 w 3068"/>
                <a:gd name="T35" fmla="*/ 2029 h 2029"/>
                <a:gd name="T36" fmla="*/ 1836 w 3068"/>
                <a:gd name="T37" fmla="*/ 0 h 2029"/>
                <a:gd name="T38" fmla="*/ 1845 w 3068"/>
                <a:gd name="T39" fmla="*/ 0 h 2029"/>
                <a:gd name="T40" fmla="*/ 2456 w 3068"/>
                <a:gd name="T41" fmla="*/ 0 h 2029"/>
                <a:gd name="T42" fmla="*/ 2456 w 3068"/>
                <a:gd name="T43" fmla="*/ 2029 h 2029"/>
                <a:gd name="T44" fmla="*/ 2447 w 3068"/>
                <a:gd name="T45" fmla="*/ 2029 h 2029"/>
                <a:gd name="T46" fmla="*/ 2447 w 3068"/>
                <a:gd name="T47" fmla="*/ 0 h 2029"/>
                <a:gd name="T48" fmla="*/ 2456 w 3068"/>
                <a:gd name="T49" fmla="*/ 0 h 2029"/>
                <a:gd name="T50" fmla="*/ 3068 w 3068"/>
                <a:gd name="T51" fmla="*/ 0 h 2029"/>
                <a:gd name="T52" fmla="*/ 3068 w 3068"/>
                <a:gd name="T53" fmla="*/ 2029 h 2029"/>
                <a:gd name="T54" fmla="*/ 3059 w 3068"/>
                <a:gd name="T55" fmla="*/ 2029 h 2029"/>
                <a:gd name="T56" fmla="*/ 3059 w 3068"/>
                <a:gd name="T57" fmla="*/ 0 h 2029"/>
                <a:gd name="T58" fmla="*/ 3068 w 3068"/>
                <a:gd name="T59" fmla="*/ 0 h 2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68" h="2029">
                  <a:moveTo>
                    <a:pt x="9" y="0"/>
                  </a:moveTo>
                  <a:lnTo>
                    <a:pt x="9" y="2029"/>
                  </a:lnTo>
                  <a:lnTo>
                    <a:pt x="0" y="2029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621" y="0"/>
                  </a:moveTo>
                  <a:lnTo>
                    <a:pt x="621" y="2029"/>
                  </a:lnTo>
                  <a:lnTo>
                    <a:pt x="612" y="2029"/>
                  </a:lnTo>
                  <a:lnTo>
                    <a:pt x="612" y="0"/>
                  </a:lnTo>
                  <a:lnTo>
                    <a:pt x="621" y="0"/>
                  </a:lnTo>
                  <a:close/>
                  <a:moveTo>
                    <a:pt x="1232" y="0"/>
                  </a:moveTo>
                  <a:lnTo>
                    <a:pt x="1232" y="2029"/>
                  </a:lnTo>
                  <a:lnTo>
                    <a:pt x="1223" y="2029"/>
                  </a:lnTo>
                  <a:lnTo>
                    <a:pt x="1223" y="0"/>
                  </a:lnTo>
                  <a:lnTo>
                    <a:pt x="1232" y="0"/>
                  </a:lnTo>
                  <a:close/>
                  <a:moveTo>
                    <a:pt x="1845" y="0"/>
                  </a:moveTo>
                  <a:lnTo>
                    <a:pt x="1845" y="2029"/>
                  </a:lnTo>
                  <a:lnTo>
                    <a:pt x="1836" y="2029"/>
                  </a:lnTo>
                  <a:lnTo>
                    <a:pt x="1836" y="0"/>
                  </a:lnTo>
                  <a:lnTo>
                    <a:pt x="1845" y="0"/>
                  </a:lnTo>
                  <a:close/>
                  <a:moveTo>
                    <a:pt x="2456" y="0"/>
                  </a:moveTo>
                  <a:lnTo>
                    <a:pt x="2456" y="2029"/>
                  </a:lnTo>
                  <a:lnTo>
                    <a:pt x="2447" y="2029"/>
                  </a:lnTo>
                  <a:lnTo>
                    <a:pt x="2447" y="0"/>
                  </a:lnTo>
                  <a:lnTo>
                    <a:pt x="2456" y="0"/>
                  </a:lnTo>
                  <a:close/>
                  <a:moveTo>
                    <a:pt x="3068" y="0"/>
                  </a:moveTo>
                  <a:lnTo>
                    <a:pt x="3068" y="2029"/>
                  </a:lnTo>
                  <a:lnTo>
                    <a:pt x="3059" y="2029"/>
                  </a:lnTo>
                  <a:lnTo>
                    <a:pt x="3059" y="0"/>
                  </a:lnTo>
                  <a:lnTo>
                    <a:pt x="3068" y="0"/>
                  </a:lnTo>
                  <a:close/>
                </a:path>
              </a:pathLst>
            </a:custGeom>
            <a:solidFill>
              <a:srgbClr val="D9D9D9"/>
            </a:solidFill>
            <a:ln w="3175" cap="flat">
              <a:noFill/>
              <a:prstDash val="solid"/>
              <a:bevel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8"/>
            </a:p>
          </p:txBody>
        </p:sp>
        <p:sp>
          <p:nvSpPr>
            <p:cNvPr id="130" name="Freeform 7"/>
            <p:cNvSpPr>
              <a:spLocks noEditPoints="1"/>
            </p:cNvSpPr>
            <p:nvPr/>
          </p:nvSpPr>
          <p:spPr bwMode="auto">
            <a:xfrm>
              <a:off x="2269332" y="2176718"/>
              <a:ext cx="5049838" cy="2944813"/>
            </a:xfrm>
            <a:custGeom>
              <a:avLst/>
              <a:gdLst>
                <a:gd name="T0" fmla="*/ 0 w 3181"/>
                <a:gd name="T1" fmla="*/ 0 h 1855"/>
                <a:gd name="T2" fmla="*/ 3181 w 3181"/>
                <a:gd name="T3" fmla="*/ 0 h 1855"/>
                <a:gd name="T4" fmla="*/ 3181 w 3181"/>
                <a:gd name="T5" fmla="*/ 79 h 1855"/>
                <a:gd name="T6" fmla="*/ 0 w 3181"/>
                <a:gd name="T7" fmla="*/ 79 h 1855"/>
                <a:gd name="T8" fmla="*/ 0 w 3181"/>
                <a:gd name="T9" fmla="*/ 0 h 1855"/>
                <a:gd name="T10" fmla="*/ 0 w 3181"/>
                <a:gd name="T11" fmla="*/ 254 h 1855"/>
                <a:gd name="T12" fmla="*/ 734 w 3181"/>
                <a:gd name="T13" fmla="*/ 254 h 1855"/>
                <a:gd name="T14" fmla="*/ 734 w 3181"/>
                <a:gd name="T15" fmla="*/ 334 h 1855"/>
                <a:gd name="T16" fmla="*/ 0 w 3181"/>
                <a:gd name="T17" fmla="*/ 334 h 1855"/>
                <a:gd name="T18" fmla="*/ 0 w 3181"/>
                <a:gd name="T19" fmla="*/ 254 h 1855"/>
                <a:gd name="T20" fmla="*/ 0 w 3181"/>
                <a:gd name="T21" fmla="*/ 508 h 1855"/>
                <a:gd name="T22" fmla="*/ 611 w 3181"/>
                <a:gd name="T23" fmla="*/ 508 h 1855"/>
                <a:gd name="T24" fmla="*/ 611 w 3181"/>
                <a:gd name="T25" fmla="*/ 587 h 1855"/>
                <a:gd name="T26" fmla="*/ 0 w 3181"/>
                <a:gd name="T27" fmla="*/ 587 h 1855"/>
                <a:gd name="T28" fmla="*/ 0 w 3181"/>
                <a:gd name="T29" fmla="*/ 508 h 1855"/>
                <a:gd name="T30" fmla="*/ 0 w 3181"/>
                <a:gd name="T31" fmla="*/ 762 h 1855"/>
                <a:gd name="T32" fmla="*/ 611 w 3181"/>
                <a:gd name="T33" fmla="*/ 762 h 1855"/>
                <a:gd name="T34" fmla="*/ 611 w 3181"/>
                <a:gd name="T35" fmla="*/ 841 h 1855"/>
                <a:gd name="T36" fmla="*/ 0 w 3181"/>
                <a:gd name="T37" fmla="*/ 841 h 1855"/>
                <a:gd name="T38" fmla="*/ 0 w 3181"/>
                <a:gd name="T39" fmla="*/ 762 h 1855"/>
                <a:gd name="T40" fmla="*/ 0 w 3181"/>
                <a:gd name="T41" fmla="*/ 1268 h 1855"/>
                <a:gd name="T42" fmla="*/ 367 w 3181"/>
                <a:gd name="T43" fmla="*/ 1268 h 1855"/>
                <a:gd name="T44" fmla="*/ 367 w 3181"/>
                <a:gd name="T45" fmla="*/ 1349 h 1855"/>
                <a:gd name="T46" fmla="*/ 0 w 3181"/>
                <a:gd name="T47" fmla="*/ 1349 h 1855"/>
                <a:gd name="T48" fmla="*/ 0 w 3181"/>
                <a:gd name="T49" fmla="*/ 1268 h 1855"/>
                <a:gd name="T50" fmla="*/ 0 w 3181"/>
                <a:gd name="T51" fmla="*/ 1523 h 1855"/>
                <a:gd name="T52" fmla="*/ 1957 w 3181"/>
                <a:gd name="T53" fmla="*/ 1523 h 1855"/>
                <a:gd name="T54" fmla="*/ 1957 w 3181"/>
                <a:gd name="T55" fmla="*/ 1602 h 1855"/>
                <a:gd name="T56" fmla="*/ 0 w 3181"/>
                <a:gd name="T57" fmla="*/ 1602 h 1855"/>
                <a:gd name="T58" fmla="*/ 0 w 3181"/>
                <a:gd name="T59" fmla="*/ 1523 h 1855"/>
                <a:gd name="T60" fmla="*/ 0 w 3181"/>
                <a:gd name="T61" fmla="*/ 1776 h 1855"/>
                <a:gd name="T62" fmla="*/ 1835 w 3181"/>
                <a:gd name="T63" fmla="*/ 1776 h 1855"/>
                <a:gd name="T64" fmla="*/ 1835 w 3181"/>
                <a:gd name="T65" fmla="*/ 1855 h 1855"/>
                <a:gd name="T66" fmla="*/ 0 w 3181"/>
                <a:gd name="T67" fmla="*/ 1855 h 1855"/>
                <a:gd name="T68" fmla="*/ 0 w 3181"/>
                <a:gd name="T69" fmla="*/ 1776 h 1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81" h="1855">
                  <a:moveTo>
                    <a:pt x="0" y="0"/>
                  </a:moveTo>
                  <a:lnTo>
                    <a:pt x="3181" y="0"/>
                  </a:lnTo>
                  <a:lnTo>
                    <a:pt x="3181" y="79"/>
                  </a:lnTo>
                  <a:lnTo>
                    <a:pt x="0" y="79"/>
                  </a:lnTo>
                  <a:lnTo>
                    <a:pt x="0" y="0"/>
                  </a:lnTo>
                  <a:close/>
                  <a:moveTo>
                    <a:pt x="0" y="254"/>
                  </a:moveTo>
                  <a:lnTo>
                    <a:pt x="734" y="254"/>
                  </a:lnTo>
                  <a:lnTo>
                    <a:pt x="734" y="334"/>
                  </a:lnTo>
                  <a:lnTo>
                    <a:pt x="0" y="334"/>
                  </a:lnTo>
                  <a:lnTo>
                    <a:pt x="0" y="254"/>
                  </a:lnTo>
                  <a:close/>
                  <a:moveTo>
                    <a:pt x="0" y="508"/>
                  </a:moveTo>
                  <a:lnTo>
                    <a:pt x="611" y="508"/>
                  </a:lnTo>
                  <a:lnTo>
                    <a:pt x="611" y="587"/>
                  </a:lnTo>
                  <a:lnTo>
                    <a:pt x="0" y="587"/>
                  </a:lnTo>
                  <a:lnTo>
                    <a:pt x="0" y="508"/>
                  </a:lnTo>
                  <a:close/>
                  <a:moveTo>
                    <a:pt x="0" y="762"/>
                  </a:moveTo>
                  <a:lnTo>
                    <a:pt x="611" y="762"/>
                  </a:lnTo>
                  <a:lnTo>
                    <a:pt x="611" y="841"/>
                  </a:lnTo>
                  <a:lnTo>
                    <a:pt x="0" y="841"/>
                  </a:lnTo>
                  <a:lnTo>
                    <a:pt x="0" y="762"/>
                  </a:lnTo>
                  <a:close/>
                  <a:moveTo>
                    <a:pt x="0" y="1268"/>
                  </a:moveTo>
                  <a:lnTo>
                    <a:pt x="367" y="1268"/>
                  </a:lnTo>
                  <a:lnTo>
                    <a:pt x="367" y="1349"/>
                  </a:lnTo>
                  <a:lnTo>
                    <a:pt x="0" y="1349"/>
                  </a:lnTo>
                  <a:lnTo>
                    <a:pt x="0" y="1268"/>
                  </a:lnTo>
                  <a:close/>
                  <a:moveTo>
                    <a:pt x="0" y="1523"/>
                  </a:moveTo>
                  <a:lnTo>
                    <a:pt x="1957" y="1523"/>
                  </a:lnTo>
                  <a:lnTo>
                    <a:pt x="1957" y="1602"/>
                  </a:lnTo>
                  <a:lnTo>
                    <a:pt x="0" y="1602"/>
                  </a:lnTo>
                  <a:lnTo>
                    <a:pt x="0" y="1523"/>
                  </a:lnTo>
                  <a:close/>
                  <a:moveTo>
                    <a:pt x="0" y="1776"/>
                  </a:moveTo>
                  <a:lnTo>
                    <a:pt x="1835" y="1776"/>
                  </a:lnTo>
                  <a:lnTo>
                    <a:pt x="1835" y="1855"/>
                  </a:lnTo>
                  <a:lnTo>
                    <a:pt x="0" y="1855"/>
                  </a:lnTo>
                  <a:lnTo>
                    <a:pt x="0" y="1776"/>
                  </a:lnTo>
                  <a:close/>
                </a:path>
              </a:pathLst>
            </a:custGeom>
            <a:solidFill>
              <a:srgbClr val="5B9BD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8"/>
            </a:p>
          </p:txBody>
        </p:sp>
        <p:sp>
          <p:nvSpPr>
            <p:cNvPr id="131" name="Rectangle 8"/>
            <p:cNvSpPr>
              <a:spLocks noChangeArrowheads="1"/>
            </p:cNvSpPr>
            <p:nvPr/>
          </p:nvSpPr>
          <p:spPr bwMode="auto">
            <a:xfrm>
              <a:off x="2262982" y="2040193"/>
              <a:ext cx="14288" cy="3221038"/>
            </a:xfrm>
            <a:prstGeom prst="rect">
              <a:avLst/>
            </a:prstGeom>
            <a:solidFill>
              <a:srgbClr val="D9D9D9"/>
            </a:solidFill>
            <a:ln w="3175" cap="flat">
              <a:noFill/>
              <a:prstDash val="solid"/>
              <a:bevel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8"/>
            </a:p>
          </p:txBody>
        </p:sp>
        <p:sp>
          <p:nvSpPr>
            <p:cNvPr id="132" name="Rectangle 9"/>
            <p:cNvSpPr>
              <a:spLocks noChangeArrowheads="1"/>
            </p:cNvSpPr>
            <p:nvPr/>
          </p:nvSpPr>
          <p:spPr bwMode="auto">
            <a:xfrm>
              <a:off x="7407161" y="2098025"/>
              <a:ext cx="716988" cy="347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0" lang="ja-JP" altLang="ja-JP" sz="1108" dirty="0">
                  <a:solidFill>
                    <a:srgbClr val="404040"/>
                  </a:solidFill>
                  <a:latin typeface="Calibri" panose="020F0502020204030204" pitchFamily="34" charset="0"/>
                </a:rPr>
                <a:t>26</a:t>
              </a:r>
              <a:r>
                <a:rPr kumimoji="0" lang="ja-JP" altLang="en-US" sz="1108" dirty="0">
                  <a:solidFill>
                    <a:srgbClr val="404040"/>
                  </a:solidFill>
                  <a:latin typeface="Calibri" panose="020F0502020204030204" pitchFamily="34" charset="0"/>
                </a:rPr>
                <a:t>人</a:t>
              </a:r>
              <a:endParaRPr kumimoji="0" lang="ja-JP" altLang="ja-JP" sz="1108" dirty="0"/>
            </a:p>
          </p:txBody>
        </p:sp>
        <p:sp>
          <p:nvSpPr>
            <p:cNvPr id="133" name="Rectangle 10"/>
            <p:cNvSpPr>
              <a:spLocks noChangeArrowheads="1"/>
            </p:cNvSpPr>
            <p:nvPr/>
          </p:nvSpPr>
          <p:spPr bwMode="auto">
            <a:xfrm>
              <a:off x="3522549" y="2502833"/>
              <a:ext cx="536738" cy="347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0" lang="ja-JP" altLang="ja-JP" sz="1108" dirty="0">
                  <a:solidFill>
                    <a:srgbClr val="404040"/>
                  </a:solidFill>
                  <a:latin typeface="Calibri" panose="020F0502020204030204" pitchFamily="34" charset="0"/>
                </a:rPr>
                <a:t>6</a:t>
              </a:r>
              <a:r>
                <a:rPr kumimoji="0" lang="ja-JP" altLang="en-US" sz="1108" dirty="0">
                  <a:solidFill>
                    <a:srgbClr val="404040"/>
                  </a:solidFill>
                  <a:latin typeface="Calibri" panose="020F0502020204030204" pitchFamily="34" charset="0"/>
                </a:rPr>
                <a:t>人</a:t>
              </a:r>
              <a:endParaRPr kumimoji="0" lang="ja-JP" altLang="ja-JP" sz="1108" dirty="0"/>
            </a:p>
          </p:txBody>
        </p:sp>
        <p:sp>
          <p:nvSpPr>
            <p:cNvPr id="134" name="Rectangle 11"/>
            <p:cNvSpPr>
              <a:spLocks noChangeArrowheads="1"/>
            </p:cNvSpPr>
            <p:nvPr/>
          </p:nvSpPr>
          <p:spPr bwMode="auto">
            <a:xfrm>
              <a:off x="3328875" y="2906059"/>
              <a:ext cx="536738" cy="347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0" lang="ja-JP" altLang="ja-JP" sz="1108" dirty="0">
                  <a:solidFill>
                    <a:srgbClr val="404040"/>
                  </a:solidFill>
                  <a:latin typeface="Calibri" panose="020F0502020204030204" pitchFamily="34" charset="0"/>
                </a:rPr>
                <a:t>5</a:t>
              </a:r>
              <a:r>
                <a:rPr kumimoji="0" lang="ja-JP" altLang="en-US" sz="1108" dirty="0">
                  <a:solidFill>
                    <a:srgbClr val="404040"/>
                  </a:solidFill>
                  <a:latin typeface="Calibri" panose="020F0502020204030204" pitchFamily="34" charset="0"/>
                </a:rPr>
                <a:t>人</a:t>
              </a:r>
              <a:endParaRPr kumimoji="0" lang="ja-JP" altLang="ja-JP" sz="1108" dirty="0"/>
            </a:p>
          </p:txBody>
        </p:sp>
        <p:sp>
          <p:nvSpPr>
            <p:cNvPr id="135" name="Rectangle 12"/>
            <p:cNvSpPr>
              <a:spLocks noChangeArrowheads="1"/>
            </p:cNvSpPr>
            <p:nvPr/>
          </p:nvSpPr>
          <p:spPr bwMode="auto">
            <a:xfrm>
              <a:off x="3328875" y="3306111"/>
              <a:ext cx="536738" cy="347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0" lang="ja-JP" altLang="ja-JP" sz="1108" dirty="0">
                  <a:solidFill>
                    <a:srgbClr val="404040"/>
                  </a:solidFill>
                  <a:latin typeface="Calibri" panose="020F0502020204030204" pitchFamily="34" charset="0"/>
                </a:rPr>
                <a:t>5</a:t>
              </a:r>
              <a:r>
                <a:rPr kumimoji="0" lang="ja-JP" altLang="en-US" sz="1108" dirty="0">
                  <a:solidFill>
                    <a:srgbClr val="404040"/>
                  </a:solidFill>
                  <a:latin typeface="Calibri" panose="020F0502020204030204" pitchFamily="34" charset="0"/>
                </a:rPr>
                <a:t>人</a:t>
              </a:r>
              <a:endParaRPr kumimoji="0" lang="ja-JP" altLang="ja-JP" sz="1108" dirty="0"/>
            </a:p>
          </p:txBody>
        </p:sp>
        <p:sp>
          <p:nvSpPr>
            <p:cNvPr id="136" name="Rectangle 13"/>
            <p:cNvSpPr>
              <a:spLocks noChangeArrowheads="1"/>
            </p:cNvSpPr>
            <p:nvPr/>
          </p:nvSpPr>
          <p:spPr bwMode="auto">
            <a:xfrm>
              <a:off x="2357323" y="3709335"/>
              <a:ext cx="536738" cy="347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0" lang="ja-JP" altLang="ja-JP" sz="1108" dirty="0">
                  <a:solidFill>
                    <a:srgbClr val="404040"/>
                  </a:solidFill>
                  <a:latin typeface="Calibri" panose="020F0502020204030204" pitchFamily="34" charset="0"/>
                </a:rPr>
                <a:t>0</a:t>
              </a:r>
              <a:r>
                <a:rPr kumimoji="0" lang="ja-JP" altLang="en-US" sz="1108" dirty="0">
                  <a:solidFill>
                    <a:srgbClr val="404040"/>
                  </a:solidFill>
                  <a:latin typeface="Calibri" panose="020F0502020204030204" pitchFamily="34" charset="0"/>
                </a:rPr>
                <a:t>人</a:t>
              </a:r>
              <a:endParaRPr kumimoji="0" lang="ja-JP" altLang="ja-JP" sz="1108" dirty="0"/>
            </a:p>
          </p:txBody>
        </p:sp>
        <p:sp>
          <p:nvSpPr>
            <p:cNvPr id="137" name="Rectangle 14"/>
            <p:cNvSpPr>
              <a:spLocks noChangeArrowheads="1"/>
            </p:cNvSpPr>
            <p:nvPr/>
          </p:nvSpPr>
          <p:spPr bwMode="auto">
            <a:xfrm>
              <a:off x="2939936" y="4114149"/>
              <a:ext cx="536738" cy="347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0" lang="ja-JP" altLang="ja-JP" sz="1108" dirty="0">
                  <a:solidFill>
                    <a:srgbClr val="404040"/>
                  </a:solidFill>
                  <a:latin typeface="Calibri" panose="020F0502020204030204" pitchFamily="34" charset="0"/>
                </a:rPr>
                <a:t>3</a:t>
              </a:r>
              <a:r>
                <a:rPr kumimoji="0" lang="ja-JP" altLang="en-US" sz="1108" dirty="0">
                  <a:solidFill>
                    <a:srgbClr val="404040"/>
                  </a:solidFill>
                  <a:latin typeface="Calibri" panose="020F0502020204030204" pitchFamily="34" charset="0"/>
                </a:rPr>
                <a:t>人</a:t>
              </a:r>
              <a:endParaRPr kumimoji="0" lang="en-US" altLang="ja-JP" sz="1108" dirty="0">
                <a:solidFill>
                  <a:srgbClr val="40404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8" name="Rectangle 15"/>
            <p:cNvSpPr>
              <a:spLocks noChangeArrowheads="1"/>
            </p:cNvSpPr>
            <p:nvPr/>
          </p:nvSpPr>
          <p:spPr bwMode="auto">
            <a:xfrm>
              <a:off x="5465649" y="4514197"/>
              <a:ext cx="716988" cy="347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0" lang="ja-JP" altLang="ja-JP" sz="1108" dirty="0">
                  <a:solidFill>
                    <a:srgbClr val="404040"/>
                  </a:solidFill>
                  <a:latin typeface="Calibri" panose="020F0502020204030204" pitchFamily="34" charset="0"/>
                </a:rPr>
                <a:t>16</a:t>
              </a:r>
              <a:r>
                <a:rPr kumimoji="0" lang="ja-JP" altLang="en-US" sz="1108" dirty="0">
                  <a:solidFill>
                    <a:srgbClr val="404040"/>
                  </a:solidFill>
                  <a:latin typeface="Calibri" panose="020F0502020204030204" pitchFamily="34" charset="0"/>
                </a:rPr>
                <a:t>人</a:t>
              </a:r>
              <a:endParaRPr kumimoji="0" lang="ja-JP" altLang="ja-JP" sz="1108" dirty="0"/>
            </a:p>
          </p:txBody>
        </p:sp>
        <p:sp>
          <p:nvSpPr>
            <p:cNvPr id="139" name="Rectangle 16"/>
            <p:cNvSpPr>
              <a:spLocks noChangeArrowheads="1"/>
            </p:cNvSpPr>
            <p:nvPr/>
          </p:nvSpPr>
          <p:spPr bwMode="auto">
            <a:xfrm>
              <a:off x="5270386" y="4917423"/>
              <a:ext cx="716988" cy="347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0" lang="ja-JP" altLang="ja-JP" sz="1108" dirty="0">
                  <a:solidFill>
                    <a:srgbClr val="404040"/>
                  </a:solidFill>
                  <a:latin typeface="Calibri" panose="020F0502020204030204" pitchFamily="34" charset="0"/>
                </a:rPr>
                <a:t>15</a:t>
              </a:r>
              <a:r>
                <a:rPr kumimoji="0" lang="ja-JP" altLang="en-US" sz="1108" dirty="0">
                  <a:solidFill>
                    <a:srgbClr val="404040"/>
                  </a:solidFill>
                  <a:latin typeface="Calibri" panose="020F0502020204030204" pitchFamily="34" charset="0"/>
                </a:rPr>
                <a:t>人</a:t>
              </a:r>
              <a:endParaRPr kumimoji="0" lang="ja-JP" altLang="ja-JP" sz="1108" dirty="0"/>
            </a:p>
          </p:txBody>
        </p:sp>
        <p:sp>
          <p:nvSpPr>
            <p:cNvPr id="140" name="Rectangle 17"/>
            <p:cNvSpPr>
              <a:spLocks noChangeArrowheads="1"/>
            </p:cNvSpPr>
            <p:nvPr/>
          </p:nvSpPr>
          <p:spPr bwMode="auto">
            <a:xfrm>
              <a:off x="2223295" y="1684593"/>
              <a:ext cx="180250" cy="347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0" lang="ja-JP" altLang="ja-JP" sz="1108" dirty="0">
                  <a:solidFill>
                    <a:srgbClr val="595959"/>
                  </a:solidFill>
                  <a:latin typeface="Calibri" panose="020F0502020204030204" pitchFamily="34" charset="0"/>
                </a:rPr>
                <a:t>0</a:t>
              </a:r>
              <a:endParaRPr kumimoji="0" lang="ja-JP" altLang="ja-JP" sz="1108" dirty="0"/>
            </a:p>
          </p:txBody>
        </p:sp>
        <p:sp>
          <p:nvSpPr>
            <p:cNvPr id="141" name="Rectangle 18"/>
            <p:cNvSpPr>
              <a:spLocks noChangeArrowheads="1"/>
            </p:cNvSpPr>
            <p:nvPr/>
          </p:nvSpPr>
          <p:spPr bwMode="auto">
            <a:xfrm>
              <a:off x="3194844" y="1684593"/>
              <a:ext cx="180250" cy="347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0" lang="ja-JP" altLang="ja-JP" sz="1108">
                  <a:solidFill>
                    <a:srgbClr val="595959"/>
                  </a:solidFill>
                  <a:latin typeface="Calibri" panose="020F0502020204030204" pitchFamily="34" charset="0"/>
                </a:rPr>
                <a:t>5</a:t>
              </a:r>
              <a:endParaRPr kumimoji="0" lang="ja-JP" altLang="ja-JP" sz="1108"/>
            </a:p>
          </p:txBody>
        </p:sp>
        <p:sp>
          <p:nvSpPr>
            <p:cNvPr id="142" name="Rectangle 19"/>
            <p:cNvSpPr>
              <a:spLocks noChangeArrowheads="1"/>
            </p:cNvSpPr>
            <p:nvPr/>
          </p:nvSpPr>
          <p:spPr bwMode="auto">
            <a:xfrm>
              <a:off x="4120356" y="1684593"/>
              <a:ext cx="360496" cy="347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0" lang="ja-JP" altLang="ja-JP" sz="1108">
                  <a:solidFill>
                    <a:srgbClr val="595959"/>
                  </a:solidFill>
                  <a:latin typeface="Calibri" panose="020F0502020204030204" pitchFamily="34" charset="0"/>
                </a:rPr>
                <a:t>10</a:t>
              </a:r>
              <a:endParaRPr kumimoji="0" lang="ja-JP" altLang="ja-JP" sz="1108"/>
            </a:p>
          </p:txBody>
        </p:sp>
        <p:sp>
          <p:nvSpPr>
            <p:cNvPr id="143" name="Rectangle 20"/>
            <p:cNvSpPr>
              <a:spLocks noChangeArrowheads="1"/>
            </p:cNvSpPr>
            <p:nvPr/>
          </p:nvSpPr>
          <p:spPr bwMode="auto">
            <a:xfrm>
              <a:off x="5091908" y="1684593"/>
              <a:ext cx="360496" cy="347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0" lang="ja-JP" altLang="ja-JP" sz="1108">
                  <a:solidFill>
                    <a:srgbClr val="595959"/>
                  </a:solidFill>
                  <a:latin typeface="Calibri" panose="020F0502020204030204" pitchFamily="34" charset="0"/>
                </a:rPr>
                <a:t>15</a:t>
              </a:r>
              <a:endParaRPr kumimoji="0" lang="ja-JP" altLang="ja-JP" sz="1108"/>
            </a:p>
          </p:txBody>
        </p:sp>
        <p:sp>
          <p:nvSpPr>
            <p:cNvPr id="144" name="Rectangle 21"/>
            <p:cNvSpPr>
              <a:spLocks noChangeArrowheads="1"/>
            </p:cNvSpPr>
            <p:nvPr/>
          </p:nvSpPr>
          <p:spPr bwMode="auto">
            <a:xfrm>
              <a:off x="6063457" y="1684593"/>
              <a:ext cx="360496" cy="347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0" lang="ja-JP" altLang="ja-JP" sz="1108">
                  <a:solidFill>
                    <a:srgbClr val="595959"/>
                  </a:solidFill>
                  <a:latin typeface="Calibri" panose="020F0502020204030204" pitchFamily="34" charset="0"/>
                </a:rPr>
                <a:t>20</a:t>
              </a:r>
              <a:endParaRPr kumimoji="0" lang="ja-JP" altLang="ja-JP" sz="1108"/>
            </a:p>
          </p:txBody>
        </p:sp>
        <p:sp>
          <p:nvSpPr>
            <p:cNvPr id="145" name="Rectangle 22"/>
            <p:cNvSpPr>
              <a:spLocks noChangeArrowheads="1"/>
            </p:cNvSpPr>
            <p:nvPr/>
          </p:nvSpPr>
          <p:spPr bwMode="auto">
            <a:xfrm>
              <a:off x="7033419" y="1684593"/>
              <a:ext cx="360496" cy="347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0" lang="ja-JP" altLang="ja-JP" sz="1108">
                  <a:solidFill>
                    <a:srgbClr val="595959"/>
                  </a:solidFill>
                  <a:latin typeface="Calibri" panose="020F0502020204030204" pitchFamily="34" charset="0"/>
                </a:rPr>
                <a:t>25</a:t>
              </a:r>
              <a:endParaRPr kumimoji="0" lang="ja-JP" altLang="ja-JP" sz="1108"/>
            </a:p>
          </p:txBody>
        </p:sp>
      </p:grpSp>
      <p:grpSp>
        <p:nvGrpSpPr>
          <p:cNvPr id="146" name="グループ化 145"/>
          <p:cNvGrpSpPr/>
          <p:nvPr/>
        </p:nvGrpSpPr>
        <p:grpSpPr>
          <a:xfrm>
            <a:off x="5797699" y="4511355"/>
            <a:ext cx="625172" cy="1531713"/>
            <a:chOff x="770315" y="2093713"/>
            <a:chExt cx="1562152" cy="3125299"/>
          </a:xfrm>
        </p:grpSpPr>
        <p:sp>
          <p:nvSpPr>
            <p:cNvPr id="147" name="Rectangle 24"/>
            <p:cNvSpPr>
              <a:spLocks noChangeArrowheads="1"/>
            </p:cNvSpPr>
            <p:nvPr/>
          </p:nvSpPr>
          <p:spPr bwMode="auto">
            <a:xfrm>
              <a:off x="1166858" y="2093713"/>
              <a:ext cx="937290" cy="304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kumimoji="0" lang="ja-JP" altLang="ja-JP" sz="969" dirty="0">
                  <a:solidFill>
                    <a:srgbClr val="595959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高血圧</a:t>
              </a:r>
              <a:endParaRPr kumimoji="0" lang="ja-JP" altLang="ja-JP" sz="969" dirty="0"/>
            </a:p>
          </p:txBody>
        </p:sp>
        <p:sp>
          <p:nvSpPr>
            <p:cNvPr id="148" name="Rectangle 25"/>
            <p:cNvSpPr>
              <a:spLocks noChangeArrowheads="1"/>
            </p:cNvSpPr>
            <p:nvPr/>
          </p:nvSpPr>
          <p:spPr bwMode="auto">
            <a:xfrm>
              <a:off x="1166858" y="2498525"/>
              <a:ext cx="937290" cy="304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kumimoji="0" lang="ja-JP" altLang="ja-JP" sz="969">
                  <a:solidFill>
                    <a:srgbClr val="595959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糖尿病</a:t>
              </a:r>
              <a:endParaRPr kumimoji="0" lang="ja-JP" altLang="ja-JP" sz="969"/>
            </a:p>
          </p:txBody>
        </p:sp>
        <p:sp>
          <p:nvSpPr>
            <p:cNvPr id="149" name="Rectangle 26"/>
            <p:cNvSpPr>
              <a:spLocks noChangeArrowheads="1"/>
            </p:cNvSpPr>
            <p:nvPr/>
          </p:nvSpPr>
          <p:spPr bwMode="auto">
            <a:xfrm>
              <a:off x="1166858" y="2901750"/>
              <a:ext cx="937290" cy="304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kumimoji="0" lang="ja-JP" altLang="ja-JP" sz="969">
                  <a:solidFill>
                    <a:srgbClr val="595959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心疾患</a:t>
              </a:r>
              <a:endParaRPr kumimoji="0" lang="ja-JP" altLang="ja-JP" sz="969"/>
            </a:p>
          </p:txBody>
        </p:sp>
        <p:sp>
          <p:nvSpPr>
            <p:cNvPr id="150" name="Rectangle 27"/>
            <p:cNvSpPr>
              <a:spLocks noChangeArrowheads="1"/>
            </p:cNvSpPr>
            <p:nvPr/>
          </p:nvSpPr>
          <p:spPr bwMode="auto">
            <a:xfrm>
              <a:off x="770315" y="3301802"/>
              <a:ext cx="1562152" cy="304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kumimoji="0" lang="ja-JP" altLang="ja-JP" sz="969" dirty="0">
                  <a:solidFill>
                    <a:srgbClr val="595959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消化器疾患</a:t>
              </a:r>
              <a:endParaRPr kumimoji="0" lang="ja-JP" altLang="ja-JP" sz="969" dirty="0"/>
            </a:p>
          </p:txBody>
        </p:sp>
        <p:sp>
          <p:nvSpPr>
            <p:cNvPr id="151" name="Rectangle 28"/>
            <p:cNvSpPr>
              <a:spLocks noChangeArrowheads="1"/>
            </p:cNvSpPr>
            <p:nvPr/>
          </p:nvSpPr>
          <p:spPr bwMode="auto">
            <a:xfrm>
              <a:off x="770315" y="3706612"/>
              <a:ext cx="1562152" cy="304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kumimoji="0" lang="ja-JP" altLang="ja-JP" sz="969">
                  <a:solidFill>
                    <a:srgbClr val="595959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脳血管疾患</a:t>
              </a:r>
              <a:endParaRPr kumimoji="0" lang="ja-JP" altLang="ja-JP" sz="969"/>
            </a:p>
          </p:txBody>
        </p:sp>
        <p:sp>
          <p:nvSpPr>
            <p:cNvPr id="152" name="Rectangle 29"/>
            <p:cNvSpPr>
              <a:spLocks noChangeArrowheads="1"/>
            </p:cNvSpPr>
            <p:nvPr/>
          </p:nvSpPr>
          <p:spPr bwMode="auto">
            <a:xfrm>
              <a:off x="770315" y="4109839"/>
              <a:ext cx="1562152" cy="304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kumimoji="0" lang="ja-JP" altLang="ja-JP" sz="969">
                  <a:solidFill>
                    <a:srgbClr val="595959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呼吸器疾患</a:t>
              </a:r>
              <a:endParaRPr kumimoji="0" lang="ja-JP" altLang="ja-JP" sz="969"/>
            </a:p>
          </p:txBody>
        </p:sp>
        <p:sp>
          <p:nvSpPr>
            <p:cNvPr id="153" name="Rectangle 30"/>
            <p:cNvSpPr>
              <a:spLocks noChangeArrowheads="1"/>
            </p:cNvSpPr>
            <p:nvPr/>
          </p:nvSpPr>
          <p:spPr bwMode="auto">
            <a:xfrm>
              <a:off x="969381" y="4509889"/>
              <a:ext cx="1249720" cy="304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kumimoji="0" lang="ja-JP" altLang="ja-JP" sz="969">
                  <a:solidFill>
                    <a:srgbClr val="595959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高脂血症</a:t>
              </a:r>
              <a:endParaRPr kumimoji="0" lang="ja-JP" altLang="ja-JP" sz="969"/>
            </a:p>
          </p:txBody>
        </p:sp>
        <p:sp>
          <p:nvSpPr>
            <p:cNvPr id="154" name="Rectangle 31"/>
            <p:cNvSpPr>
              <a:spLocks noChangeArrowheads="1"/>
            </p:cNvSpPr>
            <p:nvPr/>
          </p:nvSpPr>
          <p:spPr bwMode="auto">
            <a:xfrm>
              <a:off x="1186085" y="4914701"/>
              <a:ext cx="909252" cy="304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kumimoji="0" lang="ja-JP" altLang="ja-JP" sz="969">
                  <a:solidFill>
                    <a:srgbClr val="595959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その他</a:t>
              </a:r>
              <a:endParaRPr kumimoji="0" lang="ja-JP" altLang="ja-JP" sz="969"/>
            </a:p>
          </p:txBody>
        </p:sp>
      </p:grpSp>
    </p:spTree>
    <p:extLst>
      <p:ext uri="{BB962C8B-B14F-4D97-AF65-F5344CB8AC3E}">
        <p14:creationId xmlns:p14="http://schemas.microsoft.com/office/powerpoint/2010/main" val="2094437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P103357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62453" y="0"/>
            <a:ext cx="5654500" cy="3768725"/>
          </a:xfrm>
          <a:prstGeom prst="rect">
            <a:avLst/>
          </a:prstGeom>
        </p:spPr>
      </p:pic>
      <p:pic>
        <p:nvPicPr>
          <p:cNvPr id="3" name="図 2" descr="P103358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0437" y="3157766"/>
            <a:ext cx="5551739" cy="3700234"/>
          </a:xfrm>
          <a:prstGeom prst="rect">
            <a:avLst/>
          </a:prstGeom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84ADAB62-5728-4E73-BCF6-DE72F7F03F4A}"/>
              </a:ext>
            </a:extLst>
          </p:cNvPr>
          <p:cNvCxnSpPr/>
          <p:nvPr/>
        </p:nvCxnSpPr>
        <p:spPr>
          <a:xfrm flipV="1">
            <a:off x="2981116" y="5556965"/>
            <a:ext cx="563931" cy="35322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6501067A-1D75-40F2-A9C0-2EC864B0C9B1}"/>
              </a:ext>
            </a:extLst>
          </p:cNvPr>
          <p:cNvCxnSpPr/>
          <p:nvPr/>
        </p:nvCxnSpPr>
        <p:spPr>
          <a:xfrm>
            <a:off x="3545047" y="6264132"/>
            <a:ext cx="502189" cy="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正方形/長方形 13"/>
          <p:cNvSpPr>
            <a:spLocks noChangeArrowheads="1"/>
          </p:cNvSpPr>
          <p:nvPr/>
        </p:nvSpPr>
        <p:spPr bwMode="auto">
          <a:xfrm>
            <a:off x="2236480" y="6103795"/>
            <a:ext cx="14398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ja-JP" altLang="en-US" sz="2000" dirty="0">
                <a:solidFill>
                  <a:schemeClr val="bg1"/>
                </a:solidFill>
                <a:latin typeface="游明朝 Demibold" charset="0"/>
                <a:ea typeface="游明朝 Demibold" charset="0"/>
                <a:cs typeface="游明朝 Demibold" charset="0"/>
              </a:rPr>
              <a:t>平均年齢</a:t>
            </a:r>
            <a:endParaRPr lang="en-US" altLang="ja-JP" sz="2000" dirty="0">
              <a:solidFill>
                <a:schemeClr val="bg1"/>
              </a:solidFill>
              <a:latin typeface="游明朝 Demibold" charset="0"/>
              <a:ea typeface="游明朝 Demibold" charset="0"/>
              <a:cs typeface="游明朝 Demibold" charset="0"/>
            </a:endParaRPr>
          </a:p>
          <a:p>
            <a:pPr eaLnBrk="1" hangingPunct="1"/>
            <a:r>
              <a:rPr lang="ja-JP" altLang="ja-JP" sz="2000" dirty="0">
                <a:solidFill>
                  <a:schemeClr val="bg1"/>
                </a:solidFill>
                <a:latin typeface="游明朝 Demibold" charset="0"/>
                <a:ea typeface="游明朝 Demibold" charset="0"/>
                <a:cs typeface="游明朝 Demibold" charset="0"/>
              </a:rPr>
              <a:t>1</a:t>
            </a:r>
            <a:r>
              <a:rPr lang="en-US" altLang="ja-JP" sz="2000" dirty="0">
                <a:solidFill>
                  <a:schemeClr val="bg1"/>
                </a:solidFill>
                <a:latin typeface="游明朝 Demibold" charset="0"/>
                <a:ea typeface="游明朝 Demibold" charset="0"/>
                <a:cs typeface="游明朝 Demibold" charset="0"/>
              </a:rPr>
              <a:t>9.5</a:t>
            </a:r>
            <a:r>
              <a:rPr lang="ja-JP" altLang="en-US" sz="2000" dirty="0">
                <a:solidFill>
                  <a:schemeClr val="bg1"/>
                </a:solidFill>
                <a:latin typeface="游明朝 Demibold" charset="0"/>
                <a:ea typeface="游明朝 Demibold" charset="0"/>
                <a:cs typeface="游明朝 Demibold" charset="0"/>
              </a:rPr>
              <a:t>歳</a:t>
            </a:r>
            <a:endParaRPr lang="en-US" altLang="ja-JP" sz="2000" dirty="0">
              <a:solidFill>
                <a:schemeClr val="bg1"/>
              </a:solidFill>
              <a:latin typeface="游明朝 Demibold" charset="0"/>
              <a:ea typeface="游明朝 Demibold" charset="0"/>
              <a:cs typeface="游明朝 Demibold" charset="0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F39A28DF-C2FB-4EBC-922E-D937DDFA62E5}"/>
              </a:ext>
            </a:extLst>
          </p:cNvPr>
          <p:cNvCxnSpPr/>
          <p:nvPr/>
        </p:nvCxnSpPr>
        <p:spPr>
          <a:xfrm flipH="1">
            <a:off x="793788" y="5415835"/>
            <a:ext cx="177762" cy="49435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22"/>
          <p:cNvSpPr>
            <a:spLocks noChangeArrowheads="1"/>
          </p:cNvSpPr>
          <p:nvPr/>
        </p:nvSpPr>
        <p:spPr bwMode="auto">
          <a:xfrm>
            <a:off x="215900" y="5910189"/>
            <a:ext cx="14398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ja-JP" altLang="en-US" sz="2000" dirty="0">
                <a:solidFill>
                  <a:schemeClr val="bg1"/>
                </a:solidFill>
                <a:latin typeface="游明朝 Demibold" charset="0"/>
                <a:ea typeface="游明朝 Demibold" charset="0"/>
                <a:cs typeface="游明朝 Demibold" charset="0"/>
              </a:rPr>
              <a:t>平均年齢</a:t>
            </a:r>
            <a:endParaRPr lang="en-US" altLang="ja-JP" sz="2000" dirty="0">
              <a:solidFill>
                <a:schemeClr val="bg1"/>
              </a:solidFill>
              <a:latin typeface="游明朝 Demibold" charset="0"/>
              <a:ea typeface="游明朝 Demibold" charset="0"/>
              <a:cs typeface="游明朝 Demibold" charset="0"/>
            </a:endParaRPr>
          </a:p>
          <a:p>
            <a:pPr eaLnBrk="1" hangingPunct="1"/>
            <a:r>
              <a:rPr lang="en-US" altLang="ja-JP" sz="2000" dirty="0">
                <a:solidFill>
                  <a:schemeClr val="bg1"/>
                </a:solidFill>
                <a:latin typeface="游明朝 Demibold" charset="0"/>
                <a:ea typeface="游明朝 Demibold" charset="0"/>
                <a:cs typeface="游明朝 Demibold" charset="0"/>
              </a:rPr>
              <a:t>74</a:t>
            </a:r>
            <a:r>
              <a:rPr lang="ja-JP" altLang="en-US" sz="2000" dirty="0">
                <a:solidFill>
                  <a:schemeClr val="bg1"/>
                </a:solidFill>
                <a:latin typeface="游明朝 Demibold" charset="0"/>
                <a:ea typeface="游明朝 Demibold" charset="0"/>
                <a:cs typeface="游明朝 Demibold" charset="0"/>
              </a:rPr>
              <a:t>歳</a:t>
            </a:r>
            <a:endParaRPr lang="en-US" altLang="ja-JP" sz="2000" dirty="0">
              <a:solidFill>
                <a:schemeClr val="bg1"/>
              </a:solidFill>
              <a:latin typeface="游明朝 Demibold" charset="0"/>
              <a:ea typeface="游明朝 Demibold" charset="0"/>
              <a:cs typeface="游明朝 Demibold" charset="0"/>
            </a:endParaRPr>
          </a:p>
        </p:txBody>
      </p:sp>
      <p:pic>
        <p:nvPicPr>
          <p:cNvPr id="14" name="図 13" descr="コノテラの日常2_9454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9946" y="0"/>
            <a:ext cx="4503929" cy="6898541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4583113" y="6511848"/>
            <a:ext cx="4560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dirty="0">
                <a:solidFill>
                  <a:schemeClr val="bg1"/>
                </a:solidFill>
              </a:rPr>
              <a:t>元気体操＠ふれあいプラザ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399058" y="2773054"/>
            <a:ext cx="4560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dirty="0">
                <a:solidFill>
                  <a:schemeClr val="bg1"/>
                </a:solidFill>
              </a:rPr>
              <a:t>スポーツ大会</a:t>
            </a:r>
          </a:p>
        </p:txBody>
      </p:sp>
    </p:spTree>
    <p:extLst>
      <p:ext uri="{BB962C8B-B14F-4D97-AF65-F5344CB8AC3E}">
        <p14:creationId xmlns:p14="http://schemas.microsoft.com/office/powerpoint/2010/main" val="319815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図形グループ 38"/>
          <p:cNvGrpSpPr/>
          <p:nvPr/>
        </p:nvGrpSpPr>
        <p:grpSpPr>
          <a:xfrm>
            <a:off x="1491392" y="-58867"/>
            <a:ext cx="3074258" cy="2854436"/>
            <a:chOff x="3169980" y="-2973"/>
            <a:chExt cx="5702821" cy="5295046"/>
          </a:xfrm>
        </p:grpSpPr>
        <p:grpSp>
          <p:nvGrpSpPr>
            <p:cNvPr id="40" name="グループ化 15"/>
            <p:cNvGrpSpPr>
              <a:grpSpLocks/>
            </p:cNvGrpSpPr>
            <p:nvPr/>
          </p:nvGrpSpPr>
          <p:grpSpPr bwMode="auto">
            <a:xfrm>
              <a:off x="3169980" y="-2973"/>
              <a:ext cx="5702821" cy="5295046"/>
              <a:chOff x="219295" y="1473525"/>
              <a:chExt cx="4507353" cy="4184382"/>
            </a:xfrm>
            <a:effectLst/>
          </p:grpSpPr>
          <p:pic>
            <p:nvPicPr>
              <p:cNvPr id="49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219295" y="1473525"/>
                <a:ext cx="4507353" cy="4184382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5400000" sx="101000" sy="101000" algn="t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50" name="フリーフォーム 49"/>
              <p:cNvSpPr/>
              <p:nvPr/>
            </p:nvSpPr>
            <p:spPr>
              <a:xfrm>
                <a:off x="2115979" y="3041875"/>
                <a:ext cx="452482" cy="473045"/>
              </a:xfrm>
              <a:custGeom>
                <a:avLst/>
                <a:gdLst>
                  <a:gd name="connsiteX0" fmla="*/ 211931 w 452437"/>
                  <a:gd name="connsiteY0" fmla="*/ 385762 h 473869"/>
                  <a:gd name="connsiteX1" fmla="*/ 159543 w 452437"/>
                  <a:gd name="connsiteY1" fmla="*/ 431006 h 473869"/>
                  <a:gd name="connsiteX2" fmla="*/ 161925 w 452437"/>
                  <a:gd name="connsiteY2" fmla="*/ 457200 h 473869"/>
                  <a:gd name="connsiteX3" fmla="*/ 145256 w 452437"/>
                  <a:gd name="connsiteY3" fmla="*/ 473869 h 473869"/>
                  <a:gd name="connsiteX4" fmla="*/ 114300 w 452437"/>
                  <a:gd name="connsiteY4" fmla="*/ 447675 h 473869"/>
                  <a:gd name="connsiteX5" fmla="*/ 102393 w 452437"/>
                  <a:gd name="connsiteY5" fmla="*/ 421481 h 473869"/>
                  <a:gd name="connsiteX6" fmla="*/ 64293 w 452437"/>
                  <a:gd name="connsiteY6" fmla="*/ 423862 h 473869"/>
                  <a:gd name="connsiteX7" fmla="*/ 42862 w 452437"/>
                  <a:gd name="connsiteY7" fmla="*/ 431006 h 473869"/>
                  <a:gd name="connsiteX8" fmla="*/ 0 w 452437"/>
                  <a:gd name="connsiteY8" fmla="*/ 411956 h 473869"/>
                  <a:gd name="connsiteX9" fmla="*/ 26193 w 452437"/>
                  <a:gd name="connsiteY9" fmla="*/ 392906 h 473869"/>
                  <a:gd name="connsiteX10" fmla="*/ 23812 w 452437"/>
                  <a:gd name="connsiteY10" fmla="*/ 342900 h 473869"/>
                  <a:gd name="connsiteX11" fmla="*/ 16668 w 452437"/>
                  <a:gd name="connsiteY11" fmla="*/ 326231 h 473869"/>
                  <a:gd name="connsiteX12" fmla="*/ 64293 w 452437"/>
                  <a:gd name="connsiteY12" fmla="*/ 290512 h 473869"/>
                  <a:gd name="connsiteX13" fmla="*/ 104775 w 452437"/>
                  <a:gd name="connsiteY13" fmla="*/ 264319 h 473869"/>
                  <a:gd name="connsiteX14" fmla="*/ 126206 w 452437"/>
                  <a:gd name="connsiteY14" fmla="*/ 223837 h 473869"/>
                  <a:gd name="connsiteX15" fmla="*/ 147637 w 452437"/>
                  <a:gd name="connsiteY15" fmla="*/ 188119 h 473869"/>
                  <a:gd name="connsiteX16" fmla="*/ 171450 w 452437"/>
                  <a:gd name="connsiteY16" fmla="*/ 164306 h 473869"/>
                  <a:gd name="connsiteX17" fmla="*/ 164306 w 452437"/>
                  <a:gd name="connsiteY17" fmla="*/ 133350 h 473869"/>
                  <a:gd name="connsiteX18" fmla="*/ 171450 w 452437"/>
                  <a:gd name="connsiteY18" fmla="*/ 114300 h 473869"/>
                  <a:gd name="connsiteX19" fmla="*/ 183356 w 452437"/>
                  <a:gd name="connsiteY19" fmla="*/ 100012 h 473869"/>
                  <a:gd name="connsiteX20" fmla="*/ 230981 w 452437"/>
                  <a:gd name="connsiteY20" fmla="*/ 76200 h 473869"/>
                  <a:gd name="connsiteX21" fmla="*/ 245268 w 452437"/>
                  <a:gd name="connsiteY21" fmla="*/ 59531 h 473869"/>
                  <a:gd name="connsiteX22" fmla="*/ 226218 w 452437"/>
                  <a:gd name="connsiteY22" fmla="*/ 26194 h 473869"/>
                  <a:gd name="connsiteX23" fmla="*/ 254793 w 452437"/>
                  <a:gd name="connsiteY23" fmla="*/ 4762 h 473869"/>
                  <a:gd name="connsiteX24" fmla="*/ 295275 w 452437"/>
                  <a:gd name="connsiteY24" fmla="*/ 0 h 473869"/>
                  <a:gd name="connsiteX25" fmla="*/ 319087 w 452437"/>
                  <a:gd name="connsiteY25" fmla="*/ 14287 h 473869"/>
                  <a:gd name="connsiteX26" fmla="*/ 350043 w 452437"/>
                  <a:gd name="connsiteY26" fmla="*/ 4762 h 473869"/>
                  <a:gd name="connsiteX27" fmla="*/ 414337 w 452437"/>
                  <a:gd name="connsiteY27" fmla="*/ 11906 h 473869"/>
                  <a:gd name="connsiteX28" fmla="*/ 447675 w 452437"/>
                  <a:gd name="connsiteY28" fmla="*/ 38100 h 473869"/>
                  <a:gd name="connsiteX29" fmla="*/ 452437 w 452437"/>
                  <a:gd name="connsiteY29" fmla="*/ 71437 h 473869"/>
                  <a:gd name="connsiteX30" fmla="*/ 435768 w 452437"/>
                  <a:gd name="connsiteY30" fmla="*/ 126206 h 473869"/>
                  <a:gd name="connsiteX31" fmla="*/ 402431 w 452437"/>
                  <a:gd name="connsiteY31" fmla="*/ 142875 h 473869"/>
                  <a:gd name="connsiteX32" fmla="*/ 369093 w 452437"/>
                  <a:gd name="connsiteY32" fmla="*/ 164306 h 473869"/>
                  <a:gd name="connsiteX33" fmla="*/ 352425 w 452437"/>
                  <a:gd name="connsiteY33" fmla="*/ 200025 h 473869"/>
                  <a:gd name="connsiteX34" fmla="*/ 390525 w 452437"/>
                  <a:gd name="connsiteY34" fmla="*/ 223837 h 473869"/>
                  <a:gd name="connsiteX35" fmla="*/ 350043 w 452437"/>
                  <a:gd name="connsiteY35" fmla="*/ 285750 h 473869"/>
                  <a:gd name="connsiteX36" fmla="*/ 280987 w 452437"/>
                  <a:gd name="connsiteY36" fmla="*/ 333375 h 473869"/>
                  <a:gd name="connsiteX37" fmla="*/ 211931 w 452437"/>
                  <a:gd name="connsiteY37" fmla="*/ 385762 h 473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452437" h="473869">
                    <a:moveTo>
                      <a:pt x="211931" y="385762"/>
                    </a:moveTo>
                    <a:lnTo>
                      <a:pt x="159543" y="431006"/>
                    </a:lnTo>
                    <a:lnTo>
                      <a:pt x="161925" y="457200"/>
                    </a:lnTo>
                    <a:lnTo>
                      <a:pt x="145256" y="473869"/>
                    </a:lnTo>
                    <a:lnTo>
                      <a:pt x="114300" y="447675"/>
                    </a:lnTo>
                    <a:lnTo>
                      <a:pt x="102393" y="421481"/>
                    </a:lnTo>
                    <a:lnTo>
                      <a:pt x="64293" y="423862"/>
                    </a:lnTo>
                    <a:lnTo>
                      <a:pt x="42862" y="431006"/>
                    </a:lnTo>
                    <a:lnTo>
                      <a:pt x="0" y="411956"/>
                    </a:lnTo>
                    <a:lnTo>
                      <a:pt x="26193" y="392906"/>
                    </a:lnTo>
                    <a:lnTo>
                      <a:pt x="23812" y="342900"/>
                    </a:lnTo>
                    <a:lnTo>
                      <a:pt x="16668" y="326231"/>
                    </a:lnTo>
                    <a:lnTo>
                      <a:pt x="64293" y="290512"/>
                    </a:lnTo>
                    <a:lnTo>
                      <a:pt x="104775" y="264319"/>
                    </a:lnTo>
                    <a:lnTo>
                      <a:pt x="126206" y="223837"/>
                    </a:lnTo>
                    <a:lnTo>
                      <a:pt x="147637" y="188119"/>
                    </a:lnTo>
                    <a:lnTo>
                      <a:pt x="171450" y="164306"/>
                    </a:lnTo>
                    <a:lnTo>
                      <a:pt x="164306" y="133350"/>
                    </a:lnTo>
                    <a:lnTo>
                      <a:pt x="171450" y="114300"/>
                    </a:lnTo>
                    <a:lnTo>
                      <a:pt x="183356" y="100012"/>
                    </a:lnTo>
                    <a:lnTo>
                      <a:pt x="230981" y="76200"/>
                    </a:lnTo>
                    <a:lnTo>
                      <a:pt x="245268" y="59531"/>
                    </a:lnTo>
                    <a:lnTo>
                      <a:pt x="226218" y="26194"/>
                    </a:lnTo>
                    <a:lnTo>
                      <a:pt x="254793" y="4762"/>
                    </a:lnTo>
                    <a:lnTo>
                      <a:pt x="295275" y="0"/>
                    </a:lnTo>
                    <a:lnTo>
                      <a:pt x="319087" y="14287"/>
                    </a:lnTo>
                    <a:lnTo>
                      <a:pt x="350043" y="4762"/>
                    </a:lnTo>
                    <a:lnTo>
                      <a:pt x="414337" y="11906"/>
                    </a:lnTo>
                    <a:lnTo>
                      <a:pt x="447675" y="38100"/>
                    </a:lnTo>
                    <a:lnTo>
                      <a:pt x="452437" y="71437"/>
                    </a:lnTo>
                    <a:lnTo>
                      <a:pt x="435768" y="126206"/>
                    </a:lnTo>
                    <a:lnTo>
                      <a:pt x="402431" y="142875"/>
                    </a:lnTo>
                    <a:lnTo>
                      <a:pt x="369093" y="164306"/>
                    </a:lnTo>
                    <a:lnTo>
                      <a:pt x="352425" y="200025"/>
                    </a:lnTo>
                    <a:lnTo>
                      <a:pt x="390525" y="223837"/>
                    </a:lnTo>
                    <a:lnTo>
                      <a:pt x="350043" y="285750"/>
                    </a:lnTo>
                    <a:lnTo>
                      <a:pt x="280987" y="333375"/>
                    </a:lnTo>
                    <a:lnTo>
                      <a:pt x="211931" y="385762"/>
                    </a:lnTo>
                    <a:close/>
                  </a:path>
                </a:pathLst>
              </a:custGeom>
              <a:solidFill>
                <a:srgbClr val="FF0000">
                  <a:alpha val="66000"/>
                </a:srgbClr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51" name="フリーフォーム 50"/>
              <p:cNvSpPr/>
              <p:nvPr/>
            </p:nvSpPr>
            <p:spPr>
              <a:xfrm>
                <a:off x="2344943" y="3391102"/>
                <a:ext cx="196869" cy="504793"/>
              </a:xfrm>
              <a:custGeom>
                <a:avLst/>
                <a:gdLst>
                  <a:gd name="connsiteX0" fmla="*/ 128587 w 197644"/>
                  <a:gd name="connsiteY0" fmla="*/ 0 h 504825"/>
                  <a:gd name="connsiteX1" fmla="*/ 128587 w 197644"/>
                  <a:gd name="connsiteY1" fmla="*/ 0 h 504825"/>
                  <a:gd name="connsiteX2" fmla="*/ 88106 w 197644"/>
                  <a:gd name="connsiteY2" fmla="*/ 69056 h 504825"/>
                  <a:gd name="connsiteX3" fmla="*/ 21431 w 197644"/>
                  <a:gd name="connsiteY3" fmla="*/ 102393 h 504825"/>
                  <a:gd name="connsiteX4" fmla="*/ 23812 w 197644"/>
                  <a:gd name="connsiteY4" fmla="*/ 135731 h 504825"/>
                  <a:gd name="connsiteX5" fmla="*/ 71437 w 197644"/>
                  <a:gd name="connsiteY5" fmla="*/ 159543 h 504825"/>
                  <a:gd name="connsiteX6" fmla="*/ 59531 w 197644"/>
                  <a:gd name="connsiteY6" fmla="*/ 207168 h 504825"/>
                  <a:gd name="connsiteX7" fmla="*/ 30956 w 197644"/>
                  <a:gd name="connsiteY7" fmla="*/ 221456 h 504825"/>
                  <a:gd name="connsiteX8" fmla="*/ 9525 w 197644"/>
                  <a:gd name="connsiteY8" fmla="*/ 271462 h 504825"/>
                  <a:gd name="connsiteX9" fmla="*/ 28575 w 197644"/>
                  <a:gd name="connsiteY9" fmla="*/ 290512 h 504825"/>
                  <a:gd name="connsiteX10" fmla="*/ 21431 w 197644"/>
                  <a:gd name="connsiteY10" fmla="*/ 361950 h 504825"/>
                  <a:gd name="connsiteX11" fmla="*/ 0 w 197644"/>
                  <a:gd name="connsiteY11" fmla="*/ 411956 h 504825"/>
                  <a:gd name="connsiteX12" fmla="*/ 4762 w 197644"/>
                  <a:gd name="connsiteY12" fmla="*/ 478631 h 504825"/>
                  <a:gd name="connsiteX13" fmla="*/ 35719 w 197644"/>
                  <a:gd name="connsiteY13" fmla="*/ 504825 h 504825"/>
                  <a:gd name="connsiteX14" fmla="*/ 73819 w 197644"/>
                  <a:gd name="connsiteY14" fmla="*/ 473868 h 504825"/>
                  <a:gd name="connsiteX15" fmla="*/ 109537 w 197644"/>
                  <a:gd name="connsiteY15" fmla="*/ 476250 h 504825"/>
                  <a:gd name="connsiteX16" fmla="*/ 152400 w 197644"/>
                  <a:gd name="connsiteY16" fmla="*/ 452437 h 504825"/>
                  <a:gd name="connsiteX17" fmla="*/ 197644 w 197644"/>
                  <a:gd name="connsiteY17" fmla="*/ 342900 h 504825"/>
                  <a:gd name="connsiteX18" fmla="*/ 147637 w 197644"/>
                  <a:gd name="connsiteY18" fmla="*/ 309562 h 504825"/>
                  <a:gd name="connsiteX19" fmla="*/ 176212 w 197644"/>
                  <a:gd name="connsiteY19" fmla="*/ 250031 h 504825"/>
                  <a:gd name="connsiteX20" fmla="*/ 169069 w 197644"/>
                  <a:gd name="connsiteY20" fmla="*/ 228600 h 504825"/>
                  <a:gd name="connsiteX21" fmla="*/ 142875 w 197644"/>
                  <a:gd name="connsiteY21" fmla="*/ 130968 h 504825"/>
                  <a:gd name="connsiteX22" fmla="*/ 157162 w 197644"/>
                  <a:gd name="connsiteY22" fmla="*/ 97631 h 504825"/>
                  <a:gd name="connsiteX23" fmla="*/ 157162 w 197644"/>
                  <a:gd name="connsiteY23" fmla="*/ 97631 h 504825"/>
                  <a:gd name="connsiteX24" fmla="*/ 169069 w 197644"/>
                  <a:gd name="connsiteY24" fmla="*/ 59531 h 504825"/>
                  <a:gd name="connsiteX25" fmla="*/ 157162 w 197644"/>
                  <a:gd name="connsiteY25" fmla="*/ 42862 h 504825"/>
                  <a:gd name="connsiteX26" fmla="*/ 128587 w 197644"/>
                  <a:gd name="connsiteY26" fmla="*/ 0 h 50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97644" h="504825">
                    <a:moveTo>
                      <a:pt x="128587" y="0"/>
                    </a:moveTo>
                    <a:lnTo>
                      <a:pt x="128587" y="0"/>
                    </a:lnTo>
                    <a:lnTo>
                      <a:pt x="88106" y="69056"/>
                    </a:lnTo>
                    <a:lnTo>
                      <a:pt x="21431" y="102393"/>
                    </a:lnTo>
                    <a:lnTo>
                      <a:pt x="23812" y="135731"/>
                    </a:lnTo>
                    <a:lnTo>
                      <a:pt x="71437" y="159543"/>
                    </a:lnTo>
                    <a:lnTo>
                      <a:pt x="59531" y="207168"/>
                    </a:lnTo>
                    <a:lnTo>
                      <a:pt x="30956" y="221456"/>
                    </a:lnTo>
                    <a:lnTo>
                      <a:pt x="9525" y="271462"/>
                    </a:lnTo>
                    <a:lnTo>
                      <a:pt x="28575" y="290512"/>
                    </a:lnTo>
                    <a:lnTo>
                      <a:pt x="21431" y="361950"/>
                    </a:lnTo>
                    <a:lnTo>
                      <a:pt x="0" y="411956"/>
                    </a:lnTo>
                    <a:lnTo>
                      <a:pt x="4762" y="478631"/>
                    </a:lnTo>
                    <a:lnTo>
                      <a:pt x="35719" y="504825"/>
                    </a:lnTo>
                    <a:lnTo>
                      <a:pt x="73819" y="473868"/>
                    </a:lnTo>
                    <a:lnTo>
                      <a:pt x="109537" y="476250"/>
                    </a:lnTo>
                    <a:lnTo>
                      <a:pt x="152400" y="452437"/>
                    </a:lnTo>
                    <a:lnTo>
                      <a:pt x="197644" y="342900"/>
                    </a:lnTo>
                    <a:lnTo>
                      <a:pt x="147637" y="309562"/>
                    </a:lnTo>
                    <a:lnTo>
                      <a:pt x="176212" y="250031"/>
                    </a:lnTo>
                    <a:lnTo>
                      <a:pt x="169069" y="228600"/>
                    </a:lnTo>
                    <a:lnTo>
                      <a:pt x="142875" y="130968"/>
                    </a:lnTo>
                    <a:lnTo>
                      <a:pt x="157162" y="97631"/>
                    </a:lnTo>
                    <a:lnTo>
                      <a:pt x="157162" y="97631"/>
                    </a:lnTo>
                    <a:lnTo>
                      <a:pt x="169069" y="59531"/>
                    </a:lnTo>
                    <a:lnTo>
                      <a:pt x="157162" y="42862"/>
                    </a:lnTo>
                    <a:lnTo>
                      <a:pt x="128587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  <a:alpha val="49000"/>
                </a:schemeClr>
              </a:solidFill>
              <a:ln w="63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52" name="フリーフォーム 51"/>
              <p:cNvSpPr/>
              <p:nvPr/>
            </p:nvSpPr>
            <p:spPr>
              <a:xfrm>
                <a:off x="2471955" y="3759379"/>
                <a:ext cx="180993" cy="236523"/>
              </a:xfrm>
              <a:custGeom>
                <a:avLst/>
                <a:gdLst>
                  <a:gd name="connsiteX0" fmla="*/ 107157 w 180975"/>
                  <a:gd name="connsiteY0" fmla="*/ 0 h 235744"/>
                  <a:gd name="connsiteX1" fmla="*/ 90488 w 180975"/>
                  <a:gd name="connsiteY1" fmla="*/ 59532 h 235744"/>
                  <a:gd name="connsiteX2" fmla="*/ 45244 w 180975"/>
                  <a:gd name="connsiteY2" fmla="*/ 83344 h 235744"/>
                  <a:gd name="connsiteX3" fmla="*/ 45244 w 180975"/>
                  <a:gd name="connsiteY3" fmla="*/ 119063 h 235744"/>
                  <a:gd name="connsiteX4" fmla="*/ 35719 w 180975"/>
                  <a:gd name="connsiteY4" fmla="*/ 150019 h 235744"/>
                  <a:gd name="connsiteX5" fmla="*/ 0 w 180975"/>
                  <a:gd name="connsiteY5" fmla="*/ 154782 h 235744"/>
                  <a:gd name="connsiteX6" fmla="*/ 16669 w 180975"/>
                  <a:gd name="connsiteY6" fmla="*/ 197644 h 235744"/>
                  <a:gd name="connsiteX7" fmla="*/ 57150 w 180975"/>
                  <a:gd name="connsiteY7" fmla="*/ 235744 h 235744"/>
                  <a:gd name="connsiteX8" fmla="*/ 83344 w 180975"/>
                  <a:gd name="connsiteY8" fmla="*/ 214313 h 235744"/>
                  <a:gd name="connsiteX9" fmla="*/ 121444 w 180975"/>
                  <a:gd name="connsiteY9" fmla="*/ 228600 h 235744"/>
                  <a:gd name="connsiteX10" fmla="*/ 121444 w 180975"/>
                  <a:gd name="connsiteY10" fmla="*/ 200025 h 235744"/>
                  <a:gd name="connsiteX11" fmla="*/ 114300 w 180975"/>
                  <a:gd name="connsiteY11" fmla="*/ 173832 h 235744"/>
                  <a:gd name="connsiteX12" fmla="*/ 135732 w 180975"/>
                  <a:gd name="connsiteY12" fmla="*/ 166688 h 235744"/>
                  <a:gd name="connsiteX13" fmla="*/ 178594 w 180975"/>
                  <a:gd name="connsiteY13" fmla="*/ 152400 h 235744"/>
                  <a:gd name="connsiteX14" fmla="*/ 180975 w 180975"/>
                  <a:gd name="connsiteY14" fmla="*/ 76200 h 235744"/>
                  <a:gd name="connsiteX15" fmla="*/ 169069 w 180975"/>
                  <a:gd name="connsiteY15" fmla="*/ 11907 h 235744"/>
                  <a:gd name="connsiteX16" fmla="*/ 107157 w 180975"/>
                  <a:gd name="connsiteY16" fmla="*/ 0 h 235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0975" h="235744">
                    <a:moveTo>
                      <a:pt x="107157" y="0"/>
                    </a:moveTo>
                    <a:lnTo>
                      <a:pt x="90488" y="59532"/>
                    </a:lnTo>
                    <a:lnTo>
                      <a:pt x="45244" y="83344"/>
                    </a:lnTo>
                    <a:lnTo>
                      <a:pt x="45244" y="119063"/>
                    </a:lnTo>
                    <a:lnTo>
                      <a:pt x="35719" y="150019"/>
                    </a:lnTo>
                    <a:lnTo>
                      <a:pt x="0" y="154782"/>
                    </a:lnTo>
                    <a:lnTo>
                      <a:pt x="16669" y="197644"/>
                    </a:lnTo>
                    <a:lnTo>
                      <a:pt x="57150" y="235744"/>
                    </a:lnTo>
                    <a:lnTo>
                      <a:pt x="83344" y="214313"/>
                    </a:lnTo>
                    <a:lnTo>
                      <a:pt x="121444" y="228600"/>
                    </a:lnTo>
                    <a:lnTo>
                      <a:pt x="121444" y="200025"/>
                    </a:lnTo>
                    <a:lnTo>
                      <a:pt x="114300" y="173832"/>
                    </a:lnTo>
                    <a:cubicBezTo>
                      <a:pt x="134093" y="166409"/>
                      <a:pt x="126568" y="166688"/>
                      <a:pt x="135732" y="166688"/>
                    </a:cubicBezTo>
                    <a:lnTo>
                      <a:pt x="178594" y="152400"/>
                    </a:lnTo>
                    <a:cubicBezTo>
                      <a:pt x="179388" y="127000"/>
                      <a:pt x="180181" y="101600"/>
                      <a:pt x="180975" y="76200"/>
                    </a:cubicBezTo>
                    <a:lnTo>
                      <a:pt x="169069" y="11907"/>
                    </a:lnTo>
                    <a:lnTo>
                      <a:pt x="107157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  <a:alpha val="46000"/>
                </a:schemeClr>
              </a:solidFill>
              <a:ln w="63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53" name="フリーフォーム 52"/>
              <p:cNvSpPr/>
              <p:nvPr/>
            </p:nvSpPr>
            <p:spPr>
              <a:xfrm>
                <a:off x="2613257" y="3378403"/>
                <a:ext cx="222272" cy="569877"/>
              </a:xfrm>
              <a:custGeom>
                <a:avLst/>
                <a:gdLst>
                  <a:gd name="connsiteX0" fmla="*/ 114300 w 221457"/>
                  <a:gd name="connsiteY0" fmla="*/ 23813 h 569119"/>
                  <a:gd name="connsiteX1" fmla="*/ 69057 w 221457"/>
                  <a:gd name="connsiteY1" fmla="*/ 23813 h 569119"/>
                  <a:gd name="connsiteX2" fmla="*/ 45244 w 221457"/>
                  <a:gd name="connsiteY2" fmla="*/ 0 h 569119"/>
                  <a:gd name="connsiteX3" fmla="*/ 9525 w 221457"/>
                  <a:gd name="connsiteY3" fmla="*/ 9525 h 569119"/>
                  <a:gd name="connsiteX4" fmla="*/ 9525 w 221457"/>
                  <a:gd name="connsiteY4" fmla="*/ 45244 h 569119"/>
                  <a:gd name="connsiteX5" fmla="*/ 0 w 221457"/>
                  <a:gd name="connsiteY5" fmla="*/ 61913 h 569119"/>
                  <a:gd name="connsiteX6" fmla="*/ 30957 w 221457"/>
                  <a:gd name="connsiteY6" fmla="*/ 104775 h 569119"/>
                  <a:gd name="connsiteX7" fmla="*/ 14288 w 221457"/>
                  <a:gd name="connsiteY7" fmla="*/ 166688 h 569119"/>
                  <a:gd name="connsiteX8" fmla="*/ 4763 w 221457"/>
                  <a:gd name="connsiteY8" fmla="*/ 183357 h 569119"/>
                  <a:gd name="connsiteX9" fmla="*/ 23813 w 221457"/>
                  <a:gd name="connsiteY9" fmla="*/ 219075 h 569119"/>
                  <a:gd name="connsiteX10" fmla="*/ 21432 w 221457"/>
                  <a:gd name="connsiteY10" fmla="*/ 250032 h 569119"/>
                  <a:gd name="connsiteX11" fmla="*/ 64294 w 221457"/>
                  <a:gd name="connsiteY11" fmla="*/ 264319 h 569119"/>
                  <a:gd name="connsiteX12" fmla="*/ 66675 w 221457"/>
                  <a:gd name="connsiteY12" fmla="*/ 366713 h 569119"/>
                  <a:gd name="connsiteX13" fmla="*/ 90488 w 221457"/>
                  <a:gd name="connsiteY13" fmla="*/ 426244 h 569119"/>
                  <a:gd name="connsiteX14" fmla="*/ 80963 w 221457"/>
                  <a:gd name="connsiteY14" fmla="*/ 450057 h 569119"/>
                  <a:gd name="connsiteX15" fmla="*/ 111919 w 221457"/>
                  <a:gd name="connsiteY15" fmla="*/ 464344 h 569119"/>
                  <a:gd name="connsiteX16" fmla="*/ 138113 w 221457"/>
                  <a:gd name="connsiteY16" fmla="*/ 569119 h 569119"/>
                  <a:gd name="connsiteX17" fmla="*/ 207169 w 221457"/>
                  <a:gd name="connsiteY17" fmla="*/ 557213 h 569119"/>
                  <a:gd name="connsiteX18" fmla="*/ 221457 w 221457"/>
                  <a:gd name="connsiteY18" fmla="*/ 431007 h 569119"/>
                  <a:gd name="connsiteX19" fmla="*/ 204788 w 221457"/>
                  <a:gd name="connsiteY19" fmla="*/ 381000 h 569119"/>
                  <a:gd name="connsiteX20" fmla="*/ 147638 w 221457"/>
                  <a:gd name="connsiteY20" fmla="*/ 333375 h 569119"/>
                  <a:gd name="connsiteX21" fmla="*/ 145257 w 221457"/>
                  <a:gd name="connsiteY21" fmla="*/ 292894 h 569119"/>
                  <a:gd name="connsiteX22" fmla="*/ 88107 w 221457"/>
                  <a:gd name="connsiteY22" fmla="*/ 280988 h 569119"/>
                  <a:gd name="connsiteX23" fmla="*/ 111919 w 221457"/>
                  <a:gd name="connsiteY23" fmla="*/ 221457 h 569119"/>
                  <a:gd name="connsiteX24" fmla="*/ 145257 w 221457"/>
                  <a:gd name="connsiteY24" fmla="*/ 200025 h 569119"/>
                  <a:gd name="connsiteX25" fmla="*/ 164307 w 221457"/>
                  <a:gd name="connsiteY25" fmla="*/ 142875 h 569119"/>
                  <a:gd name="connsiteX26" fmla="*/ 161925 w 221457"/>
                  <a:gd name="connsiteY26" fmla="*/ 88107 h 569119"/>
                  <a:gd name="connsiteX27" fmla="*/ 114300 w 221457"/>
                  <a:gd name="connsiteY27" fmla="*/ 23813 h 569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457" h="569119">
                    <a:moveTo>
                      <a:pt x="114300" y="23813"/>
                    </a:moveTo>
                    <a:lnTo>
                      <a:pt x="69057" y="23813"/>
                    </a:lnTo>
                    <a:lnTo>
                      <a:pt x="45244" y="0"/>
                    </a:lnTo>
                    <a:lnTo>
                      <a:pt x="9525" y="9525"/>
                    </a:lnTo>
                    <a:lnTo>
                      <a:pt x="9525" y="45244"/>
                    </a:lnTo>
                    <a:lnTo>
                      <a:pt x="0" y="61913"/>
                    </a:lnTo>
                    <a:lnTo>
                      <a:pt x="30957" y="104775"/>
                    </a:lnTo>
                    <a:lnTo>
                      <a:pt x="14288" y="166688"/>
                    </a:lnTo>
                    <a:lnTo>
                      <a:pt x="4763" y="183357"/>
                    </a:lnTo>
                    <a:lnTo>
                      <a:pt x="23813" y="219075"/>
                    </a:lnTo>
                    <a:lnTo>
                      <a:pt x="21432" y="250032"/>
                    </a:lnTo>
                    <a:lnTo>
                      <a:pt x="64294" y="264319"/>
                    </a:lnTo>
                    <a:cubicBezTo>
                      <a:pt x="65088" y="298450"/>
                      <a:pt x="65881" y="332582"/>
                      <a:pt x="66675" y="366713"/>
                    </a:cubicBezTo>
                    <a:lnTo>
                      <a:pt x="90488" y="426244"/>
                    </a:lnTo>
                    <a:lnTo>
                      <a:pt x="80963" y="450057"/>
                    </a:lnTo>
                    <a:lnTo>
                      <a:pt x="111919" y="464344"/>
                    </a:lnTo>
                    <a:lnTo>
                      <a:pt x="138113" y="569119"/>
                    </a:lnTo>
                    <a:lnTo>
                      <a:pt x="207169" y="557213"/>
                    </a:lnTo>
                    <a:lnTo>
                      <a:pt x="221457" y="431007"/>
                    </a:lnTo>
                    <a:lnTo>
                      <a:pt x="204788" y="381000"/>
                    </a:lnTo>
                    <a:lnTo>
                      <a:pt x="147638" y="333375"/>
                    </a:lnTo>
                    <a:lnTo>
                      <a:pt x="145257" y="292894"/>
                    </a:lnTo>
                    <a:lnTo>
                      <a:pt x="88107" y="280988"/>
                    </a:lnTo>
                    <a:lnTo>
                      <a:pt x="111919" y="221457"/>
                    </a:lnTo>
                    <a:lnTo>
                      <a:pt x="145257" y="200025"/>
                    </a:lnTo>
                    <a:lnTo>
                      <a:pt x="164307" y="142875"/>
                    </a:lnTo>
                    <a:lnTo>
                      <a:pt x="161925" y="88107"/>
                    </a:lnTo>
                    <a:lnTo>
                      <a:pt x="114300" y="23813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  <a:alpha val="49000"/>
                </a:schemeClr>
              </a:solidFill>
              <a:ln w="63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54" name="テキスト ボックス 10"/>
              <p:cNvSpPr txBox="1">
                <a:spLocks noChangeArrowheads="1"/>
              </p:cNvSpPr>
              <p:nvPr/>
            </p:nvSpPr>
            <p:spPr bwMode="auto">
              <a:xfrm>
                <a:off x="2891097" y="3268873"/>
                <a:ext cx="1444686" cy="360941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kumimoji="1" sz="2200">
                    <a:solidFill>
                      <a:srgbClr val="404040"/>
                    </a:solidFill>
                    <a:latin typeface="Trebuchet MS" pitchFamily="34" charset="0"/>
                    <a:ea typeface="HGｺﾞｼｯｸM" pitchFamily="49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kumimoji="1" sz="2000">
                    <a:solidFill>
                      <a:srgbClr val="404040"/>
                    </a:solidFill>
                    <a:latin typeface="Trebuchet MS" pitchFamily="34" charset="0"/>
                    <a:ea typeface="HGｺﾞｼｯｸM" pitchFamily="49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kumimoji="1">
                    <a:solidFill>
                      <a:srgbClr val="404040"/>
                    </a:solidFill>
                    <a:latin typeface="Trebuchet MS" pitchFamily="34" charset="0"/>
                    <a:ea typeface="HGｺﾞｼｯｸM" pitchFamily="49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kumimoji="1" sz="1600">
                    <a:solidFill>
                      <a:srgbClr val="404040"/>
                    </a:solidFill>
                    <a:latin typeface="Trebuchet MS" pitchFamily="34" charset="0"/>
                    <a:ea typeface="HGｺﾞｼｯｸM" pitchFamily="49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kumimoji="1" sz="1400">
                    <a:solidFill>
                      <a:srgbClr val="404040"/>
                    </a:solidFill>
                    <a:latin typeface="Trebuchet MS" pitchFamily="34" charset="0"/>
                    <a:ea typeface="HGｺﾞｼｯｸM" pitchFamily="49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kumimoji="1" sz="1400">
                    <a:solidFill>
                      <a:srgbClr val="404040"/>
                    </a:solidFill>
                    <a:latin typeface="Trebuchet MS" pitchFamily="34" charset="0"/>
                    <a:ea typeface="HGｺﾞｼｯｸM" pitchFamily="49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kumimoji="1" sz="1400">
                    <a:solidFill>
                      <a:srgbClr val="404040"/>
                    </a:solidFill>
                    <a:latin typeface="Trebuchet MS" pitchFamily="34" charset="0"/>
                    <a:ea typeface="HGｺﾞｼｯｸM" pitchFamily="49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kumimoji="1" sz="1400">
                    <a:solidFill>
                      <a:srgbClr val="404040"/>
                    </a:solidFill>
                    <a:latin typeface="Trebuchet MS" pitchFamily="34" charset="0"/>
                    <a:ea typeface="HGｺﾞｼｯｸM" pitchFamily="49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kumimoji="1" sz="1400">
                    <a:solidFill>
                      <a:srgbClr val="404040"/>
                    </a:solidFill>
                    <a:latin typeface="Trebuchet MS" pitchFamily="34" charset="0"/>
                    <a:ea typeface="HGｺﾞｼｯｸM" pitchFamily="49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ja-JP" altLang="en-US" sz="1000" b="1" dirty="0">
                    <a:solidFill>
                      <a:schemeClr val="tx2">
                        <a:lumMod val="10000"/>
                      </a:schemeClr>
                    </a:solidFill>
                    <a:ea typeface="ＭＳ Ｐゴシック" charset="-128"/>
                  </a:rPr>
                  <a:t>美加の台駅</a:t>
                </a:r>
              </a:p>
            </p:txBody>
          </p:sp>
          <p:sp>
            <p:nvSpPr>
              <p:cNvPr id="55" name="テキスト ボックス 15"/>
              <p:cNvSpPr txBox="1">
                <a:spLocks noChangeArrowheads="1"/>
              </p:cNvSpPr>
              <p:nvPr/>
            </p:nvSpPr>
            <p:spPr bwMode="auto">
              <a:xfrm>
                <a:off x="2748576" y="2471810"/>
                <a:ext cx="1316218" cy="333941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kumimoji="1" sz="2200">
                    <a:solidFill>
                      <a:srgbClr val="404040"/>
                    </a:solidFill>
                    <a:latin typeface="Trebuchet MS" pitchFamily="34" charset="0"/>
                    <a:ea typeface="HGｺﾞｼｯｸM" pitchFamily="49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kumimoji="1" sz="2000">
                    <a:solidFill>
                      <a:srgbClr val="404040"/>
                    </a:solidFill>
                    <a:latin typeface="Trebuchet MS" pitchFamily="34" charset="0"/>
                    <a:ea typeface="HGｺﾞｼｯｸM" pitchFamily="49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kumimoji="1">
                    <a:solidFill>
                      <a:srgbClr val="404040"/>
                    </a:solidFill>
                    <a:latin typeface="Trebuchet MS" pitchFamily="34" charset="0"/>
                    <a:ea typeface="HGｺﾞｼｯｸM" pitchFamily="49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kumimoji="1" sz="1600">
                    <a:solidFill>
                      <a:srgbClr val="404040"/>
                    </a:solidFill>
                    <a:latin typeface="Trebuchet MS" pitchFamily="34" charset="0"/>
                    <a:ea typeface="HGｺﾞｼｯｸM" pitchFamily="49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kumimoji="1" sz="1400">
                    <a:solidFill>
                      <a:srgbClr val="404040"/>
                    </a:solidFill>
                    <a:latin typeface="Trebuchet MS" pitchFamily="34" charset="0"/>
                    <a:ea typeface="HGｺﾞｼｯｸM" pitchFamily="49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kumimoji="1" sz="1400">
                    <a:solidFill>
                      <a:srgbClr val="404040"/>
                    </a:solidFill>
                    <a:latin typeface="Trebuchet MS" pitchFamily="34" charset="0"/>
                    <a:ea typeface="HGｺﾞｼｯｸM" pitchFamily="49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kumimoji="1" sz="1400">
                    <a:solidFill>
                      <a:srgbClr val="404040"/>
                    </a:solidFill>
                    <a:latin typeface="Trebuchet MS" pitchFamily="34" charset="0"/>
                    <a:ea typeface="HGｺﾞｼｯｸM" pitchFamily="49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kumimoji="1" sz="1400">
                    <a:solidFill>
                      <a:srgbClr val="404040"/>
                    </a:solidFill>
                    <a:latin typeface="Trebuchet MS" pitchFamily="34" charset="0"/>
                    <a:ea typeface="HGｺﾞｼｯｸM" pitchFamily="49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kumimoji="1" sz="1400">
                    <a:solidFill>
                      <a:srgbClr val="404040"/>
                    </a:solidFill>
                    <a:latin typeface="Trebuchet MS" pitchFamily="34" charset="0"/>
                    <a:ea typeface="HGｺﾞｼｯｸM" pitchFamily="49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ja-JP" altLang="en-US" sz="1000" b="1" dirty="0">
                    <a:solidFill>
                      <a:schemeClr val="tx2">
                        <a:lumMod val="10000"/>
                      </a:schemeClr>
                    </a:solidFill>
                    <a:ea typeface="ＭＳ Ｐゴシック" charset="-128"/>
                  </a:rPr>
                  <a:t>河内長野駅</a:t>
                </a:r>
              </a:p>
            </p:txBody>
          </p:sp>
          <p:sp>
            <p:nvSpPr>
              <p:cNvPr id="56" name="テキスト ボックス 16"/>
              <p:cNvSpPr txBox="1">
                <a:spLocks noChangeArrowheads="1"/>
              </p:cNvSpPr>
              <p:nvPr/>
            </p:nvSpPr>
            <p:spPr bwMode="auto">
              <a:xfrm>
                <a:off x="2675463" y="2891188"/>
                <a:ext cx="1267663" cy="3339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kumimoji="1" sz="2200">
                    <a:solidFill>
                      <a:srgbClr val="404040"/>
                    </a:solidFill>
                    <a:latin typeface="Trebuchet MS" panose="020B0603020202020204" pitchFamily="34" charset="0"/>
                    <a:ea typeface="HGｺﾞｼｯｸM" panose="020B0609000000000000" pitchFamily="49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kumimoji="1" sz="2000">
                    <a:solidFill>
                      <a:srgbClr val="404040"/>
                    </a:solidFill>
                    <a:latin typeface="Trebuchet MS" panose="020B0603020202020204" pitchFamily="34" charset="0"/>
                    <a:ea typeface="HGｺﾞｼｯｸM" panose="020B0609000000000000" pitchFamily="49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kumimoji="1">
                    <a:solidFill>
                      <a:srgbClr val="404040"/>
                    </a:solidFill>
                    <a:latin typeface="Trebuchet MS" panose="020B0603020202020204" pitchFamily="34" charset="0"/>
                    <a:ea typeface="HGｺﾞｼｯｸM" panose="020B0609000000000000" pitchFamily="49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kumimoji="1" sz="1600">
                    <a:solidFill>
                      <a:srgbClr val="404040"/>
                    </a:solidFill>
                    <a:latin typeface="Trebuchet MS" panose="020B0603020202020204" pitchFamily="34" charset="0"/>
                    <a:ea typeface="HGｺﾞｼｯｸM" panose="020B0609000000000000" pitchFamily="49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kumimoji="1" sz="1400">
                    <a:solidFill>
                      <a:srgbClr val="404040"/>
                    </a:solidFill>
                    <a:latin typeface="Trebuchet MS" panose="020B0603020202020204" pitchFamily="34" charset="0"/>
                    <a:ea typeface="HGｺﾞｼｯｸM" panose="020B0609000000000000" pitchFamily="49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kumimoji="1" sz="1400">
                    <a:solidFill>
                      <a:srgbClr val="404040"/>
                    </a:solidFill>
                    <a:latin typeface="Trebuchet MS" panose="020B0603020202020204" pitchFamily="34" charset="0"/>
                    <a:ea typeface="HGｺﾞｼｯｸM" panose="020B0609000000000000" pitchFamily="49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kumimoji="1" sz="1400">
                    <a:solidFill>
                      <a:srgbClr val="404040"/>
                    </a:solidFill>
                    <a:latin typeface="Trebuchet MS" panose="020B0603020202020204" pitchFamily="34" charset="0"/>
                    <a:ea typeface="HGｺﾞｼｯｸM" panose="020B0609000000000000" pitchFamily="49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kumimoji="1" sz="1400">
                    <a:solidFill>
                      <a:srgbClr val="404040"/>
                    </a:solidFill>
                    <a:latin typeface="Trebuchet MS" panose="020B0603020202020204" pitchFamily="34" charset="0"/>
                    <a:ea typeface="HGｺﾞｼｯｸM" panose="020B0609000000000000" pitchFamily="49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kumimoji="1" sz="1400">
                    <a:solidFill>
                      <a:srgbClr val="404040"/>
                    </a:solidFill>
                    <a:latin typeface="Trebuchet MS" panose="020B0603020202020204" pitchFamily="34" charset="0"/>
                    <a:ea typeface="HGｺﾞｼｯｸM" panose="020B0609000000000000" pitchFamily="49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ja-JP" altLang="en-US" sz="1000" b="1" dirty="0">
                    <a:solidFill>
                      <a:srgbClr val="C00000"/>
                    </a:solidFill>
                    <a:ea typeface="ＭＳ Ｐゴシック" panose="020B0600070205080204" pitchFamily="50" charset="-128"/>
                  </a:rPr>
                  <a:t>三日市町駅</a:t>
                </a:r>
              </a:p>
            </p:txBody>
          </p:sp>
          <p:sp>
            <p:nvSpPr>
              <p:cNvPr id="57" name="テキスト ボックス 17"/>
              <p:cNvSpPr txBox="1">
                <a:spLocks noChangeArrowheads="1"/>
              </p:cNvSpPr>
              <p:nvPr/>
            </p:nvSpPr>
            <p:spPr bwMode="auto">
              <a:xfrm>
                <a:off x="1594611" y="3002517"/>
                <a:ext cx="929747" cy="3339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kumimoji="1" sz="2200">
                    <a:solidFill>
                      <a:srgbClr val="404040"/>
                    </a:solidFill>
                    <a:latin typeface="Trebuchet MS" panose="020B0603020202020204" pitchFamily="34" charset="0"/>
                    <a:ea typeface="HGｺﾞｼｯｸM" panose="020B0609000000000000" pitchFamily="49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kumimoji="1" sz="2000">
                    <a:solidFill>
                      <a:srgbClr val="404040"/>
                    </a:solidFill>
                    <a:latin typeface="Trebuchet MS" panose="020B0603020202020204" pitchFamily="34" charset="0"/>
                    <a:ea typeface="HGｺﾞｼｯｸM" panose="020B0609000000000000" pitchFamily="49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kumimoji="1">
                    <a:solidFill>
                      <a:srgbClr val="404040"/>
                    </a:solidFill>
                    <a:latin typeface="Trebuchet MS" panose="020B0603020202020204" pitchFamily="34" charset="0"/>
                    <a:ea typeface="HGｺﾞｼｯｸM" panose="020B0609000000000000" pitchFamily="49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kumimoji="1" sz="1600">
                    <a:solidFill>
                      <a:srgbClr val="404040"/>
                    </a:solidFill>
                    <a:latin typeface="Trebuchet MS" panose="020B0603020202020204" pitchFamily="34" charset="0"/>
                    <a:ea typeface="HGｺﾞｼｯｸM" panose="020B0609000000000000" pitchFamily="49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kumimoji="1" sz="1400">
                    <a:solidFill>
                      <a:srgbClr val="404040"/>
                    </a:solidFill>
                    <a:latin typeface="Trebuchet MS" panose="020B0603020202020204" pitchFamily="34" charset="0"/>
                    <a:ea typeface="HGｺﾞｼｯｸM" panose="020B0609000000000000" pitchFamily="49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kumimoji="1" sz="1400">
                    <a:solidFill>
                      <a:srgbClr val="404040"/>
                    </a:solidFill>
                    <a:latin typeface="Trebuchet MS" panose="020B0603020202020204" pitchFamily="34" charset="0"/>
                    <a:ea typeface="HGｺﾞｼｯｸM" panose="020B0609000000000000" pitchFamily="49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kumimoji="1" sz="1400">
                    <a:solidFill>
                      <a:srgbClr val="404040"/>
                    </a:solidFill>
                    <a:latin typeface="Trebuchet MS" panose="020B0603020202020204" pitchFamily="34" charset="0"/>
                    <a:ea typeface="HGｺﾞｼｯｸM" panose="020B0609000000000000" pitchFamily="49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kumimoji="1" sz="1400">
                    <a:solidFill>
                      <a:srgbClr val="404040"/>
                    </a:solidFill>
                    <a:latin typeface="Trebuchet MS" panose="020B0603020202020204" pitchFamily="34" charset="0"/>
                    <a:ea typeface="HGｺﾞｼｯｸM" panose="020B0609000000000000" pitchFamily="49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kumimoji="1" sz="1400">
                    <a:solidFill>
                      <a:srgbClr val="404040"/>
                    </a:solidFill>
                    <a:latin typeface="Trebuchet MS" panose="020B0603020202020204" pitchFamily="34" charset="0"/>
                    <a:ea typeface="HGｺﾞｼｯｸM" panose="020B0609000000000000" pitchFamily="49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ja-JP" altLang="en-US" sz="1000" b="1" dirty="0">
                    <a:solidFill>
                      <a:srgbClr val="C00000"/>
                    </a:solidFill>
                    <a:ea typeface="ＭＳ Ｐゴシック" panose="020B0600070205080204" pitchFamily="50" charset="-128"/>
                  </a:rPr>
                  <a:t>南花台</a:t>
                </a:r>
              </a:p>
            </p:txBody>
          </p:sp>
          <p:sp>
            <p:nvSpPr>
              <p:cNvPr id="58" name="テキスト ボックス 18"/>
              <p:cNvSpPr txBox="1">
                <a:spLocks noChangeArrowheads="1"/>
              </p:cNvSpPr>
              <p:nvPr/>
            </p:nvSpPr>
            <p:spPr bwMode="auto">
              <a:xfrm>
                <a:off x="1440135" y="1849740"/>
                <a:ext cx="1196937" cy="313070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kumimoji="1" sz="2200">
                    <a:solidFill>
                      <a:srgbClr val="404040"/>
                    </a:solidFill>
                    <a:latin typeface="Trebuchet MS" pitchFamily="34" charset="0"/>
                    <a:ea typeface="HGｺﾞｼｯｸM" pitchFamily="49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kumimoji="1" sz="2000">
                    <a:solidFill>
                      <a:srgbClr val="404040"/>
                    </a:solidFill>
                    <a:latin typeface="Trebuchet MS" pitchFamily="34" charset="0"/>
                    <a:ea typeface="HGｺﾞｼｯｸM" pitchFamily="49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kumimoji="1">
                    <a:solidFill>
                      <a:srgbClr val="404040"/>
                    </a:solidFill>
                    <a:latin typeface="Trebuchet MS" pitchFamily="34" charset="0"/>
                    <a:ea typeface="HGｺﾞｼｯｸM" pitchFamily="49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kumimoji="1" sz="1600">
                    <a:solidFill>
                      <a:srgbClr val="404040"/>
                    </a:solidFill>
                    <a:latin typeface="Trebuchet MS" pitchFamily="34" charset="0"/>
                    <a:ea typeface="HGｺﾞｼｯｸM" pitchFamily="49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kumimoji="1" sz="1400">
                    <a:solidFill>
                      <a:srgbClr val="404040"/>
                    </a:solidFill>
                    <a:latin typeface="Trebuchet MS" pitchFamily="34" charset="0"/>
                    <a:ea typeface="HGｺﾞｼｯｸM" pitchFamily="49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kumimoji="1" sz="1400">
                    <a:solidFill>
                      <a:srgbClr val="404040"/>
                    </a:solidFill>
                    <a:latin typeface="Trebuchet MS" pitchFamily="34" charset="0"/>
                    <a:ea typeface="HGｺﾞｼｯｸM" pitchFamily="49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kumimoji="1" sz="1400">
                    <a:solidFill>
                      <a:srgbClr val="404040"/>
                    </a:solidFill>
                    <a:latin typeface="Trebuchet MS" pitchFamily="34" charset="0"/>
                    <a:ea typeface="HGｺﾞｼｯｸM" pitchFamily="49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kumimoji="1" sz="1400">
                    <a:solidFill>
                      <a:srgbClr val="404040"/>
                    </a:solidFill>
                    <a:latin typeface="Trebuchet MS" pitchFamily="34" charset="0"/>
                    <a:ea typeface="HGｺﾞｼｯｸM" pitchFamily="49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kumimoji="1" sz="1400">
                    <a:solidFill>
                      <a:srgbClr val="404040"/>
                    </a:solidFill>
                    <a:latin typeface="Trebuchet MS" pitchFamily="34" charset="0"/>
                    <a:ea typeface="HGｺﾞｼｯｸM" pitchFamily="49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ja-JP" altLang="en-US" sz="900" b="1" dirty="0">
                    <a:solidFill>
                      <a:schemeClr val="tx2">
                        <a:lumMod val="10000"/>
                      </a:schemeClr>
                    </a:solidFill>
                    <a:ea typeface="ＭＳ Ｐゴシック" charset="-128"/>
                  </a:rPr>
                  <a:t>千代田駅</a:t>
                </a:r>
              </a:p>
            </p:txBody>
          </p:sp>
          <p:sp>
            <p:nvSpPr>
              <p:cNvPr id="59" name="テキスト ボックス 19"/>
              <p:cNvSpPr txBox="1">
                <a:spLocks noChangeArrowheads="1"/>
              </p:cNvSpPr>
              <p:nvPr/>
            </p:nvSpPr>
            <p:spPr bwMode="auto">
              <a:xfrm>
                <a:off x="1520890" y="3564129"/>
                <a:ext cx="970118" cy="333941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kumimoji="1" sz="2200">
                    <a:solidFill>
                      <a:srgbClr val="404040"/>
                    </a:solidFill>
                    <a:latin typeface="Trebuchet MS" pitchFamily="34" charset="0"/>
                    <a:ea typeface="HGｺﾞｼｯｸM" pitchFamily="49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kumimoji="1" sz="2000">
                    <a:solidFill>
                      <a:srgbClr val="404040"/>
                    </a:solidFill>
                    <a:latin typeface="Trebuchet MS" pitchFamily="34" charset="0"/>
                    <a:ea typeface="HGｺﾞｼｯｸM" pitchFamily="49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kumimoji="1">
                    <a:solidFill>
                      <a:srgbClr val="404040"/>
                    </a:solidFill>
                    <a:latin typeface="Trebuchet MS" pitchFamily="34" charset="0"/>
                    <a:ea typeface="HGｺﾞｼｯｸM" pitchFamily="49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kumimoji="1" sz="1600">
                    <a:solidFill>
                      <a:srgbClr val="404040"/>
                    </a:solidFill>
                    <a:latin typeface="Trebuchet MS" pitchFamily="34" charset="0"/>
                    <a:ea typeface="HGｺﾞｼｯｸM" pitchFamily="49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kumimoji="1" sz="1400">
                    <a:solidFill>
                      <a:srgbClr val="404040"/>
                    </a:solidFill>
                    <a:latin typeface="Trebuchet MS" pitchFamily="34" charset="0"/>
                    <a:ea typeface="HGｺﾞｼｯｸM" pitchFamily="49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kumimoji="1" sz="1400">
                    <a:solidFill>
                      <a:srgbClr val="404040"/>
                    </a:solidFill>
                    <a:latin typeface="Trebuchet MS" pitchFamily="34" charset="0"/>
                    <a:ea typeface="HGｺﾞｼｯｸM" pitchFamily="49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kumimoji="1" sz="1400">
                    <a:solidFill>
                      <a:srgbClr val="404040"/>
                    </a:solidFill>
                    <a:latin typeface="Trebuchet MS" pitchFamily="34" charset="0"/>
                    <a:ea typeface="HGｺﾞｼｯｸM" pitchFamily="49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kumimoji="1" sz="1400">
                    <a:solidFill>
                      <a:srgbClr val="404040"/>
                    </a:solidFill>
                    <a:latin typeface="Trebuchet MS" pitchFamily="34" charset="0"/>
                    <a:ea typeface="HGｺﾞｼｯｸM" pitchFamily="49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kumimoji="1" sz="1400">
                    <a:solidFill>
                      <a:srgbClr val="404040"/>
                    </a:solidFill>
                    <a:latin typeface="Trebuchet MS" pitchFamily="34" charset="0"/>
                    <a:ea typeface="HGｺﾞｼｯｸM" pitchFamily="49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ja-JP" altLang="en-US" sz="1000" b="1" dirty="0">
                    <a:solidFill>
                      <a:schemeClr val="accent5">
                        <a:lumMod val="75000"/>
                      </a:schemeClr>
                    </a:solidFill>
                    <a:ea typeface="ＭＳ Ｐゴシック" charset="-128"/>
                  </a:rPr>
                  <a:t>大矢船</a:t>
                </a:r>
              </a:p>
            </p:txBody>
          </p:sp>
          <p:sp>
            <p:nvSpPr>
              <p:cNvPr id="60" name="テキスト ボックス 20"/>
              <p:cNvSpPr txBox="1">
                <a:spLocks noChangeArrowheads="1"/>
              </p:cNvSpPr>
              <p:nvPr/>
            </p:nvSpPr>
            <p:spPr bwMode="auto">
              <a:xfrm>
                <a:off x="1669038" y="3921292"/>
                <a:ext cx="937869" cy="360941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kumimoji="1" sz="2200">
                    <a:solidFill>
                      <a:srgbClr val="404040"/>
                    </a:solidFill>
                    <a:latin typeface="Trebuchet MS" pitchFamily="34" charset="0"/>
                    <a:ea typeface="HGｺﾞｼｯｸM" pitchFamily="49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kumimoji="1" sz="2000">
                    <a:solidFill>
                      <a:srgbClr val="404040"/>
                    </a:solidFill>
                    <a:latin typeface="Trebuchet MS" pitchFamily="34" charset="0"/>
                    <a:ea typeface="HGｺﾞｼｯｸM" pitchFamily="49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kumimoji="1">
                    <a:solidFill>
                      <a:srgbClr val="404040"/>
                    </a:solidFill>
                    <a:latin typeface="Trebuchet MS" pitchFamily="34" charset="0"/>
                    <a:ea typeface="HGｺﾞｼｯｸM" pitchFamily="49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kumimoji="1" sz="1600">
                    <a:solidFill>
                      <a:srgbClr val="404040"/>
                    </a:solidFill>
                    <a:latin typeface="Trebuchet MS" pitchFamily="34" charset="0"/>
                    <a:ea typeface="HGｺﾞｼｯｸM" pitchFamily="49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kumimoji="1" sz="1400">
                    <a:solidFill>
                      <a:srgbClr val="404040"/>
                    </a:solidFill>
                    <a:latin typeface="Trebuchet MS" pitchFamily="34" charset="0"/>
                    <a:ea typeface="HGｺﾞｼｯｸM" pitchFamily="49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kumimoji="1" sz="1400">
                    <a:solidFill>
                      <a:srgbClr val="404040"/>
                    </a:solidFill>
                    <a:latin typeface="Trebuchet MS" pitchFamily="34" charset="0"/>
                    <a:ea typeface="HGｺﾞｼｯｸM" pitchFamily="49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kumimoji="1" sz="1400">
                    <a:solidFill>
                      <a:srgbClr val="404040"/>
                    </a:solidFill>
                    <a:latin typeface="Trebuchet MS" pitchFamily="34" charset="0"/>
                    <a:ea typeface="HGｺﾞｼｯｸM" pitchFamily="49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kumimoji="1" sz="1400">
                    <a:solidFill>
                      <a:srgbClr val="404040"/>
                    </a:solidFill>
                    <a:latin typeface="Trebuchet MS" pitchFamily="34" charset="0"/>
                    <a:ea typeface="HGｺﾞｼｯｸM" pitchFamily="49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kumimoji="1" sz="1400">
                    <a:solidFill>
                      <a:srgbClr val="404040"/>
                    </a:solidFill>
                    <a:latin typeface="Trebuchet MS" pitchFamily="34" charset="0"/>
                    <a:ea typeface="HGｺﾞｼｯｸM" pitchFamily="49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ja-JP" altLang="en-US" sz="1000" b="1" dirty="0">
                    <a:solidFill>
                      <a:schemeClr val="accent5">
                        <a:lumMod val="75000"/>
                      </a:schemeClr>
                    </a:solidFill>
                    <a:ea typeface="ＭＳ Ｐゴシック" charset="-128"/>
                  </a:rPr>
                  <a:t>南ヶ丘</a:t>
                </a:r>
              </a:p>
            </p:txBody>
          </p:sp>
          <p:sp>
            <p:nvSpPr>
              <p:cNvPr id="61" name="テキスト ボックス 21"/>
              <p:cNvSpPr txBox="1">
                <a:spLocks noChangeArrowheads="1"/>
              </p:cNvSpPr>
              <p:nvPr/>
            </p:nvSpPr>
            <p:spPr bwMode="auto">
              <a:xfrm>
                <a:off x="2568461" y="3894879"/>
                <a:ext cx="860344" cy="333941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kumimoji="1" sz="2200">
                    <a:solidFill>
                      <a:srgbClr val="404040"/>
                    </a:solidFill>
                    <a:latin typeface="Trebuchet MS" pitchFamily="34" charset="0"/>
                    <a:ea typeface="HGｺﾞｼｯｸM" pitchFamily="49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kumimoji="1" sz="2000">
                    <a:solidFill>
                      <a:srgbClr val="404040"/>
                    </a:solidFill>
                    <a:latin typeface="Trebuchet MS" pitchFamily="34" charset="0"/>
                    <a:ea typeface="HGｺﾞｼｯｸM" pitchFamily="49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kumimoji="1">
                    <a:solidFill>
                      <a:srgbClr val="404040"/>
                    </a:solidFill>
                    <a:latin typeface="Trebuchet MS" pitchFamily="34" charset="0"/>
                    <a:ea typeface="HGｺﾞｼｯｸM" pitchFamily="49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kumimoji="1" sz="1600">
                    <a:solidFill>
                      <a:srgbClr val="404040"/>
                    </a:solidFill>
                    <a:latin typeface="Trebuchet MS" pitchFamily="34" charset="0"/>
                    <a:ea typeface="HGｺﾞｼｯｸM" pitchFamily="49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kumimoji="1" sz="1400">
                    <a:solidFill>
                      <a:srgbClr val="404040"/>
                    </a:solidFill>
                    <a:latin typeface="Trebuchet MS" pitchFamily="34" charset="0"/>
                    <a:ea typeface="HGｺﾞｼｯｸM" pitchFamily="49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kumimoji="1" sz="1400">
                    <a:solidFill>
                      <a:srgbClr val="404040"/>
                    </a:solidFill>
                    <a:latin typeface="Trebuchet MS" pitchFamily="34" charset="0"/>
                    <a:ea typeface="HGｺﾞｼｯｸM" pitchFamily="49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kumimoji="1" sz="1400">
                    <a:solidFill>
                      <a:srgbClr val="404040"/>
                    </a:solidFill>
                    <a:latin typeface="Trebuchet MS" pitchFamily="34" charset="0"/>
                    <a:ea typeface="HGｺﾞｼｯｸM" pitchFamily="49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kumimoji="1" sz="1400">
                    <a:solidFill>
                      <a:srgbClr val="404040"/>
                    </a:solidFill>
                    <a:latin typeface="Trebuchet MS" pitchFamily="34" charset="0"/>
                    <a:ea typeface="HGｺﾞｼｯｸM" pitchFamily="49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kumimoji="1" sz="1400">
                    <a:solidFill>
                      <a:srgbClr val="404040"/>
                    </a:solidFill>
                    <a:latin typeface="Trebuchet MS" pitchFamily="34" charset="0"/>
                    <a:ea typeface="HGｺﾞｼｯｸM" pitchFamily="49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ja-JP" altLang="en-US" sz="1000" b="1" dirty="0">
                    <a:solidFill>
                      <a:schemeClr val="accent5">
                        <a:lumMod val="75000"/>
                      </a:schemeClr>
                    </a:solidFill>
                    <a:ea typeface="ＭＳ Ｐゴシック" charset="-128"/>
                  </a:rPr>
                  <a:t>青葉台</a:t>
                </a:r>
              </a:p>
            </p:txBody>
          </p:sp>
        </p:grpSp>
        <p:sp>
          <p:nvSpPr>
            <p:cNvPr id="41" name="円/楕円 40"/>
            <p:cNvSpPr/>
            <p:nvPr/>
          </p:nvSpPr>
          <p:spPr>
            <a:xfrm>
              <a:off x="6546113" y="792761"/>
              <a:ext cx="182795" cy="180787"/>
            </a:xfrm>
            <a:prstGeom prst="ellipse">
              <a:avLst/>
            </a:prstGeom>
            <a:solidFill>
              <a:schemeClr val="tx2">
                <a:lumMod val="25000"/>
              </a:schemeClr>
            </a:solidFill>
            <a:ln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2" name="円/楕円 41"/>
            <p:cNvSpPr/>
            <p:nvPr/>
          </p:nvSpPr>
          <p:spPr>
            <a:xfrm>
              <a:off x="6455428" y="2346157"/>
              <a:ext cx="180787" cy="182795"/>
            </a:xfrm>
            <a:prstGeom prst="ellipse">
              <a:avLst/>
            </a:prstGeom>
            <a:solidFill>
              <a:schemeClr val="tx2">
                <a:lumMod val="25000"/>
              </a:schemeClr>
            </a:solidFill>
            <a:ln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3" name="円/楕円 42"/>
            <p:cNvSpPr/>
            <p:nvPr/>
          </p:nvSpPr>
          <p:spPr>
            <a:xfrm>
              <a:off x="6241853" y="1822084"/>
              <a:ext cx="180787" cy="18279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4" name="円/楕円 43"/>
            <p:cNvSpPr/>
            <p:nvPr/>
          </p:nvSpPr>
          <p:spPr>
            <a:xfrm>
              <a:off x="6088356" y="514958"/>
              <a:ext cx="182796" cy="180787"/>
            </a:xfrm>
            <a:prstGeom prst="ellipse">
              <a:avLst/>
            </a:prstGeom>
            <a:solidFill>
              <a:schemeClr val="tx2">
                <a:lumMod val="25000"/>
              </a:schemeClr>
            </a:solidFill>
            <a:ln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5" name="円/楕円 44"/>
            <p:cNvSpPr/>
            <p:nvPr/>
          </p:nvSpPr>
          <p:spPr>
            <a:xfrm>
              <a:off x="6402563" y="1341994"/>
              <a:ext cx="182796" cy="180787"/>
            </a:xfrm>
            <a:prstGeom prst="ellipse">
              <a:avLst/>
            </a:prstGeom>
            <a:solidFill>
              <a:schemeClr val="tx2">
                <a:lumMod val="25000"/>
              </a:schemeClr>
            </a:solidFill>
            <a:ln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6" name="テキスト ボックス 18"/>
            <p:cNvSpPr txBox="1">
              <a:spLocks noChangeArrowheads="1"/>
            </p:cNvSpPr>
            <p:nvPr/>
          </p:nvSpPr>
          <p:spPr bwMode="auto">
            <a:xfrm>
              <a:off x="6654750" y="683703"/>
              <a:ext cx="1318052" cy="3961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kumimoji="1" sz="2200">
                  <a:solidFill>
                    <a:srgbClr val="404040"/>
                  </a:solidFill>
                  <a:latin typeface="Trebuchet MS" pitchFamily="34" charset="0"/>
                  <a:ea typeface="HGｺﾞｼｯｸM" pitchFamily="49" charset="-128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kumimoji="1" sz="2000">
                  <a:solidFill>
                    <a:srgbClr val="404040"/>
                  </a:solidFill>
                  <a:latin typeface="Trebuchet MS" pitchFamily="34" charset="0"/>
                  <a:ea typeface="HGｺﾞｼｯｸM" pitchFamily="49" charset="-128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kumimoji="1">
                  <a:solidFill>
                    <a:srgbClr val="404040"/>
                  </a:solidFill>
                  <a:latin typeface="Trebuchet MS" pitchFamily="34" charset="0"/>
                  <a:ea typeface="HGｺﾞｼｯｸM" pitchFamily="49" charset="-128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kumimoji="1" sz="1600">
                  <a:solidFill>
                    <a:srgbClr val="404040"/>
                  </a:solidFill>
                  <a:latin typeface="Trebuchet MS" pitchFamily="34" charset="0"/>
                  <a:ea typeface="HGｺﾞｼｯｸM" pitchFamily="49" charset="-128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kumimoji="1" sz="1400">
                  <a:solidFill>
                    <a:srgbClr val="404040"/>
                  </a:solidFill>
                  <a:latin typeface="Trebuchet MS" pitchFamily="34" charset="0"/>
                  <a:ea typeface="HGｺﾞｼｯｸM" pitchFamily="49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kumimoji="1" sz="1400">
                  <a:solidFill>
                    <a:srgbClr val="404040"/>
                  </a:solidFill>
                  <a:latin typeface="Trebuchet MS" pitchFamily="34" charset="0"/>
                  <a:ea typeface="HGｺﾞｼｯｸM" pitchFamily="49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kumimoji="1" sz="1400">
                  <a:solidFill>
                    <a:srgbClr val="404040"/>
                  </a:solidFill>
                  <a:latin typeface="Trebuchet MS" pitchFamily="34" charset="0"/>
                  <a:ea typeface="HGｺﾞｼｯｸM" pitchFamily="49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kumimoji="1" sz="1400">
                  <a:solidFill>
                    <a:srgbClr val="404040"/>
                  </a:solidFill>
                  <a:latin typeface="Trebuchet MS" pitchFamily="34" charset="0"/>
                  <a:ea typeface="HGｺﾞｼｯｸM" pitchFamily="49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kumimoji="1" sz="1400">
                  <a:solidFill>
                    <a:srgbClr val="404040"/>
                  </a:solidFill>
                  <a:latin typeface="Trebuchet MS" pitchFamily="34" charset="0"/>
                  <a:ea typeface="HGｺﾞｼｯｸM" pitchFamily="49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ja-JP" altLang="en-US" sz="900" b="1" dirty="0">
                  <a:solidFill>
                    <a:schemeClr val="tx2">
                      <a:lumMod val="10000"/>
                    </a:schemeClr>
                  </a:solidFill>
                  <a:ea typeface="ＭＳ Ｐゴシック" charset="-128"/>
                </a:rPr>
                <a:t>汐ノ宮駅</a:t>
              </a:r>
            </a:p>
          </p:txBody>
        </p:sp>
        <p:sp>
          <p:nvSpPr>
            <p:cNvPr id="48" name="テキスト ボックス 18"/>
            <p:cNvSpPr txBox="1">
              <a:spLocks noChangeArrowheads="1"/>
            </p:cNvSpPr>
            <p:nvPr/>
          </p:nvSpPr>
          <p:spPr bwMode="auto">
            <a:xfrm>
              <a:off x="6434386" y="177300"/>
              <a:ext cx="1700192" cy="396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kumimoji="1" sz="2200">
                  <a:solidFill>
                    <a:srgbClr val="404040"/>
                  </a:solidFill>
                  <a:latin typeface="Trebuchet MS" panose="020B0603020202020204" pitchFamily="34" charset="0"/>
                  <a:ea typeface="HGｺﾞｼｯｸM" panose="020B0609000000000000" pitchFamily="49" charset="-128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kumimoji="1" sz="2000">
                  <a:solidFill>
                    <a:srgbClr val="404040"/>
                  </a:solidFill>
                  <a:latin typeface="Trebuchet MS" panose="020B0603020202020204" pitchFamily="34" charset="0"/>
                  <a:ea typeface="HGｺﾞｼｯｸM" panose="020B0609000000000000" pitchFamily="49" charset="-128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kumimoji="1">
                  <a:solidFill>
                    <a:srgbClr val="404040"/>
                  </a:solidFill>
                  <a:latin typeface="Trebuchet MS" panose="020B0603020202020204" pitchFamily="34" charset="0"/>
                  <a:ea typeface="HGｺﾞｼｯｸM" panose="020B0609000000000000" pitchFamily="49" charset="-128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kumimoji="1" sz="1600">
                  <a:solidFill>
                    <a:srgbClr val="404040"/>
                  </a:solidFill>
                  <a:latin typeface="Trebuchet MS" panose="020B0603020202020204" pitchFamily="34" charset="0"/>
                  <a:ea typeface="HGｺﾞｼｯｸM" panose="020B0609000000000000" pitchFamily="49" charset="-128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kumimoji="1" sz="1400">
                  <a:solidFill>
                    <a:srgbClr val="404040"/>
                  </a:solidFill>
                  <a:latin typeface="Trebuchet MS" panose="020B0603020202020204" pitchFamily="34" charset="0"/>
                  <a:ea typeface="HGｺﾞｼｯｸM" panose="020B0609000000000000" pitchFamily="49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kumimoji="1" sz="1400">
                  <a:solidFill>
                    <a:srgbClr val="404040"/>
                  </a:solidFill>
                  <a:latin typeface="Trebuchet MS" panose="020B0603020202020204" pitchFamily="34" charset="0"/>
                  <a:ea typeface="HGｺﾞｼｯｸM" panose="020B0609000000000000" pitchFamily="49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kumimoji="1" sz="1400">
                  <a:solidFill>
                    <a:srgbClr val="404040"/>
                  </a:solidFill>
                  <a:latin typeface="Trebuchet MS" panose="020B0603020202020204" pitchFamily="34" charset="0"/>
                  <a:ea typeface="HGｺﾞｼｯｸM" panose="020B0609000000000000" pitchFamily="49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kumimoji="1" sz="1400">
                  <a:solidFill>
                    <a:srgbClr val="404040"/>
                  </a:solidFill>
                  <a:latin typeface="Trebuchet MS" panose="020B0603020202020204" pitchFamily="34" charset="0"/>
                  <a:ea typeface="HGｺﾞｼｯｸM" panose="020B0609000000000000" pitchFamily="49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kumimoji="1" sz="1400">
                  <a:solidFill>
                    <a:srgbClr val="404040"/>
                  </a:solidFill>
                  <a:latin typeface="Trebuchet MS" panose="020B0603020202020204" pitchFamily="34" charset="0"/>
                  <a:ea typeface="HGｺﾞｼｯｸM" panose="020B0609000000000000" pitchFamily="49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ja-JP" altLang="en-US" sz="900" b="1" dirty="0">
                  <a:solidFill>
                    <a:srgbClr val="0070C0"/>
                  </a:solidFill>
                  <a:ea typeface="ＭＳ Ｐゴシック" panose="020B0600070205080204" pitchFamily="50" charset="-128"/>
                </a:rPr>
                <a:t>南海高野線</a:t>
              </a:r>
            </a:p>
          </p:txBody>
        </p:sp>
      </p:grpSp>
      <p:pic>
        <p:nvPicPr>
          <p:cNvPr id="4" name="図 3" descr="スクリーンショット 2017-11-17 14.08.12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90780"/>
            <a:ext cx="4589329" cy="506301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589329" y="291645"/>
            <a:ext cx="3933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南花台の現状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572001" y="3805498"/>
            <a:ext cx="445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・丘の上に開発されたニュータウンであるため、坂が多い住宅地であり、車がなければ移動することが難しい。</a:t>
            </a:r>
            <a:endParaRPr lang="en-US" altLang="ja-JP" sz="1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89329" y="4745451"/>
            <a:ext cx="4554671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700" dirty="0">
                <a:solidFill>
                  <a:srgbClr val="FF0000"/>
                </a:solidFill>
              </a:rPr>
              <a:t>・小学校跡地に看護専門学校ができた。</a:t>
            </a:r>
            <a:endParaRPr kumimoji="1" lang="en-US" altLang="ja-JP" sz="1700" dirty="0">
              <a:solidFill>
                <a:srgbClr val="FF0000"/>
              </a:solidFill>
            </a:endParaRPr>
          </a:p>
          <a:p>
            <a:endParaRPr kumimoji="1" lang="en-US" altLang="ja-JP" sz="1700" dirty="0"/>
          </a:p>
          <a:p>
            <a:r>
              <a:rPr lang="ja-JP" altLang="en-US" sz="1700" dirty="0"/>
              <a:t>・</a:t>
            </a:r>
            <a:r>
              <a:rPr lang="en-US" altLang="ja-JP" sz="1700" dirty="0">
                <a:solidFill>
                  <a:srgbClr val="FF0000"/>
                </a:solidFill>
              </a:rPr>
              <a:t>UR</a:t>
            </a:r>
            <a:r>
              <a:rPr lang="ja-JP" altLang="en-US" sz="1700" dirty="0">
                <a:solidFill>
                  <a:srgbClr val="FF0000"/>
                </a:solidFill>
              </a:rPr>
              <a:t>南花台団地が集約事業の対象</a:t>
            </a:r>
            <a:r>
              <a:rPr lang="ja-JP" altLang="en-US" sz="1700" dirty="0"/>
              <a:t>となった</a:t>
            </a:r>
            <a:endParaRPr lang="en-US" altLang="ja-JP" sz="1700" dirty="0"/>
          </a:p>
          <a:p>
            <a:r>
              <a:rPr lang="en-US" altLang="ja-JP" sz="1700" dirty="0"/>
              <a:t>(</a:t>
            </a:r>
            <a:r>
              <a:rPr lang="ja-JP" altLang="en-US" sz="1700" dirty="0"/>
              <a:t>昭和</a:t>
            </a:r>
            <a:r>
              <a:rPr lang="en-US" altLang="ja-JP" sz="1700" dirty="0"/>
              <a:t>50</a:t>
            </a:r>
            <a:r>
              <a:rPr lang="ja-JP" altLang="en-US" sz="1700" dirty="0"/>
              <a:t>年代に建てられた団地としては全国初</a:t>
            </a:r>
            <a:r>
              <a:rPr lang="en-US" altLang="ja-JP" sz="1700" dirty="0"/>
              <a:t>)</a:t>
            </a:r>
          </a:p>
          <a:p>
            <a:endParaRPr lang="en-US" altLang="ja-JP" sz="1700" dirty="0"/>
          </a:p>
          <a:p>
            <a:r>
              <a:rPr kumimoji="1" lang="ja-JP" altLang="en-US" sz="1700" dirty="0"/>
              <a:t>・</a:t>
            </a:r>
            <a:r>
              <a:rPr kumimoji="1" lang="ja-JP" altLang="en-US" sz="1700" dirty="0">
                <a:solidFill>
                  <a:srgbClr val="FF0000"/>
                </a:solidFill>
              </a:rPr>
              <a:t>日々の暮らしや生活支援に関わる住民主体の様々なプロジェクト</a:t>
            </a:r>
            <a:r>
              <a:rPr kumimoji="1" lang="ja-JP" altLang="en-US" sz="1700" dirty="0"/>
              <a:t>が進行中</a:t>
            </a:r>
            <a:endParaRPr lang="en-US" altLang="ja-JP" sz="17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572000" y="1002131"/>
            <a:ext cx="44577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・昭和５７年</a:t>
            </a:r>
            <a:r>
              <a:rPr lang="en-US" altLang="ja-JP" sz="1400" dirty="0"/>
              <a:t>(1982)</a:t>
            </a:r>
            <a:r>
              <a:rPr lang="ja-JP" altLang="en-US" sz="1400" dirty="0"/>
              <a:t>にまち開きされた面積約９８</a:t>
            </a:r>
            <a:r>
              <a:rPr lang="en-US" altLang="ja-JP" sz="1400" dirty="0"/>
              <a:t>ha</a:t>
            </a:r>
            <a:r>
              <a:rPr lang="ja-JP" altLang="en-US" sz="1400" dirty="0"/>
              <a:t>、戸建住宅、</a:t>
            </a:r>
            <a:r>
              <a:rPr lang="en-US" altLang="ja-JP" sz="1400" dirty="0"/>
              <a:t>UR</a:t>
            </a:r>
            <a:r>
              <a:rPr lang="ja-JP" altLang="en-US" sz="1400" dirty="0"/>
              <a:t>賃貸住宅、民間マンションで構成された約</a:t>
            </a:r>
            <a:r>
              <a:rPr lang="en-US" altLang="ja-JP" sz="1400" dirty="0"/>
              <a:t>3500</a:t>
            </a:r>
            <a:r>
              <a:rPr lang="ja-JP" altLang="en-US" sz="1400" dirty="0"/>
              <a:t>世帯の</a:t>
            </a:r>
            <a:r>
              <a:rPr lang="ja-JP" altLang="en-US" sz="1400" dirty="0">
                <a:solidFill>
                  <a:srgbClr val="FF0000"/>
                </a:solidFill>
              </a:rPr>
              <a:t>河内長野市最大規模のニュータウン。</a:t>
            </a:r>
            <a:endParaRPr lang="en-US" altLang="ja-JP" sz="1400" dirty="0">
              <a:solidFill>
                <a:srgbClr val="FF0000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4572000" y="2268953"/>
            <a:ext cx="4457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/>
              <a:t>・少子高齢化が進み</a:t>
            </a:r>
            <a:r>
              <a:rPr lang="ja-JP" altLang="en-US" sz="1400" dirty="0">
                <a:solidFill>
                  <a:srgbClr val="FF0000"/>
                </a:solidFill>
              </a:rPr>
              <a:t>高齢化率は</a:t>
            </a:r>
            <a:r>
              <a:rPr lang="en-US" altLang="ja-JP" sz="1400" dirty="0">
                <a:solidFill>
                  <a:srgbClr val="FF0000"/>
                </a:solidFill>
              </a:rPr>
              <a:t>37.1%</a:t>
            </a:r>
            <a:r>
              <a:rPr lang="ja-JP" altLang="ja-JP" sz="1400" dirty="0">
                <a:solidFill>
                  <a:srgbClr val="FF0000"/>
                </a:solidFill>
              </a:rPr>
              <a:t>(</a:t>
            </a:r>
            <a:r>
              <a:rPr lang="en-US" altLang="ja-JP" sz="1400" dirty="0">
                <a:solidFill>
                  <a:srgbClr val="FF0000"/>
                </a:solidFill>
              </a:rPr>
              <a:t>H29)</a:t>
            </a:r>
          </a:p>
          <a:p>
            <a:r>
              <a:rPr lang="ja-JP" altLang="ja-JP" sz="1400" dirty="0"/>
              <a:t>　</a:t>
            </a:r>
            <a:r>
              <a:rPr lang="ja-JP" altLang="en-US" sz="1400" dirty="0"/>
              <a:t>最盛期の人口は</a:t>
            </a:r>
            <a:r>
              <a:rPr lang="ja-JP" altLang="ja-JP" sz="1400" dirty="0"/>
              <a:t>1</a:t>
            </a:r>
            <a:r>
              <a:rPr lang="en-US" altLang="ja-JP" sz="1400" dirty="0"/>
              <a:t>1,400</a:t>
            </a:r>
            <a:r>
              <a:rPr lang="ja-JP" altLang="en-US" sz="1400" dirty="0"/>
              <a:t>人</a:t>
            </a:r>
            <a:r>
              <a:rPr lang="en-US" altLang="ja-JP" sz="1400" dirty="0"/>
              <a:t>→</a:t>
            </a:r>
            <a:r>
              <a:rPr lang="ja-JP" altLang="en-US" sz="1400" dirty="0">
                <a:solidFill>
                  <a:srgbClr val="FF0000"/>
                </a:solidFill>
              </a:rPr>
              <a:t>約</a:t>
            </a:r>
            <a:r>
              <a:rPr lang="en-US" altLang="ja-JP" sz="1400" dirty="0">
                <a:solidFill>
                  <a:srgbClr val="FF0000"/>
                </a:solidFill>
              </a:rPr>
              <a:t>7,900</a:t>
            </a:r>
            <a:r>
              <a:rPr lang="ja-JP" altLang="en-US" sz="1400" dirty="0">
                <a:solidFill>
                  <a:srgbClr val="FF0000"/>
                </a:solidFill>
              </a:rPr>
              <a:t>人に減少</a:t>
            </a:r>
            <a:endParaRPr lang="en-US" altLang="ja-JP" sz="1400" dirty="0">
              <a:solidFill>
                <a:srgbClr val="FF0000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4572000" y="2910482"/>
            <a:ext cx="44577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/>
              <a:t>・</a:t>
            </a:r>
            <a:r>
              <a:rPr lang="ja-JP" altLang="en-US" sz="1400" dirty="0">
                <a:solidFill>
                  <a:srgbClr val="FF0000"/>
                </a:solidFill>
              </a:rPr>
              <a:t>周辺の開発住宅団地</a:t>
            </a:r>
            <a:r>
              <a:rPr lang="en-US" altLang="ja-JP" sz="1400" dirty="0">
                <a:solidFill>
                  <a:srgbClr val="FF0000"/>
                </a:solidFill>
              </a:rPr>
              <a:t>(</a:t>
            </a:r>
            <a:r>
              <a:rPr lang="ja-JP" altLang="en-US" sz="1400" dirty="0">
                <a:solidFill>
                  <a:srgbClr val="FF0000"/>
                </a:solidFill>
              </a:rPr>
              <a:t>大矢船、南ヶ丘、南青葉台、北青葉台</a:t>
            </a:r>
            <a:r>
              <a:rPr lang="en-US" altLang="ja-JP" sz="1400" dirty="0">
                <a:solidFill>
                  <a:srgbClr val="FF0000"/>
                </a:solidFill>
              </a:rPr>
              <a:t>)</a:t>
            </a:r>
            <a:r>
              <a:rPr lang="ja-JP" altLang="en-US" sz="1400" dirty="0">
                <a:solidFill>
                  <a:srgbClr val="FF0000"/>
                </a:solidFill>
              </a:rPr>
              <a:t>ではより深刻な少子高齢化</a:t>
            </a:r>
            <a:r>
              <a:rPr lang="ja-JP" altLang="en-US" sz="1400" dirty="0"/>
              <a:t>が起こっており、空き家空き地も増加している。</a:t>
            </a:r>
            <a:endParaRPr lang="en-US" altLang="ja-JP" sz="1400" dirty="0"/>
          </a:p>
        </p:txBody>
      </p:sp>
      <p:sp>
        <p:nvSpPr>
          <p:cNvPr id="9" name="正方形/長方形 8"/>
          <p:cNvSpPr/>
          <p:nvPr/>
        </p:nvSpPr>
        <p:spPr>
          <a:xfrm rot="18960441">
            <a:off x="2334998" y="3928203"/>
            <a:ext cx="368156" cy="299201"/>
          </a:xfrm>
          <a:prstGeom prst="rect">
            <a:avLst/>
          </a:prstGeom>
          <a:solidFill>
            <a:schemeClr val="bg2">
              <a:lumMod val="60000"/>
              <a:lumOff val="40000"/>
              <a:alpha val="3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 rot="17653662">
            <a:off x="1684506" y="4927973"/>
            <a:ext cx="447986" cy="224550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 rot="17653662">
            <a:off x="1338650" y="4797020"/>
            <a:ext cx="239930" cy="462350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 rot="17653662">
            <a:off x="1440707" y="4558734"/>
            <a:ext cx="239930" cy="462350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 rot="18336841">
            <a:off x="1437997" y="4050408"/>
            <a:ext cx="771943" cy="475040"/>
          </a:xfrm>
          <a:prstGeom prst="rect">
            <a:avLst/>
          </a:prstGeom>
          <a:solidFill>
            <a:schemeClr val="bg2">
              <a:lumMod val="60000"/>
              <a:lumOff val="40000"/>
              <a:alpha val="3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 rot="18960441">
            <a:off x="2015490" y="3579562"/>
            <a:ext cx="401899" cy="343195"/>
          </a:xfrm>
          <a:prstGeom prst="rect">
            <a:avLst/>
          </a:prstGeom>
          <a:solidFill>
            <a:schemeClr val="bg2">
              <a:lumMod val="60000"/>
              <a:lumOff val="40000"/>
              <a:alpha val="3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1066800" y="6073286"/>
            <a:ext cx="431800" cy="457200"/>
          </a:xfrm>
          <a:prstGeom prst="rect">
            <a:avLst/>
          </a:prstGeom>
          <a:solidFill>
            <a:schemeClr val="accent6">
              <a:lumMod val="75000"/>
              <a:alpha val="5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コネクタ 19"/>
          <p:cNvCxnSpPr/>
          <p:nvPr/>
        </p:nvCxnSpPr>
        <p:spPr>
          <a:xfrm flipH="1" flipV="1">
            <a:off x="1612900" y="3186490"/>
            <a:ext cx="628924" cy="537297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H="1">
            <a:off x="1300629" y="3186490"/>
            <a:ext cx="31227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正方形/長方形 25"/>
          <p:cNvSpPr/>
          <p:nvPr/>
        </p:nvSpPr>
        <p:spPr>
          <a:xfrm>
            <a:off x="0" y="2976373"/>
            <a:ext cx="14061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>
                <a:solidFill>
                  <a:schemeClr val="bg1"/>
                </a:solidFill>
              </a:rPr>
              <a:t>継続管理区域</a:t>
            </a:r>
            <a:endParaRPr lang="en-US" altLang="ja-JP" sz="1400" dirty="0">
              <a:solidFill>
                <a:schemeClr val="bg1"/>
              </a:solidFill>
            </a:endParaRPr>
          </a:p>
        </p:txBody>
      </p:sp>
      <p:cxnSp>
        <p:nvCxnSpPr>
          <p:cNvPr id="28" name="直線コネクタ 27"/>
          <p:cNvCxnSpPr/>
          <p:nvPr/>
        </p:nvCxnSpPr>
        <p:spPr>
          <a:xfrm flipH="1" flipV="1">
            <a:off x="1970355" y="5061687"/>
            <a:ext cx="628924" cy="537297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 flipH="1">
            <a:off x="2599279" y="5597837"/>
            <a:ext cx="31227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正方形/長方形 29"/>
          <p:cNvSpPr/>
          <p:nvPr/>
        </p:nvSpPr>
        <p:spPr>
          <a:xfrm>
            <a:off x="2892945" y="5415572"/>
            <a:ext cx="14061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>
                <a:solidFill>
                  <a:schemeClr val="bg1"/>
                </a:solidFill>
              </a:rPr>
              <a:t>集約区域</a:t>
            </a:r>
            <a:endParaRPr lang="en-US" altLang="ja-JP" sz="1400" dirty="0">
              <a:solidFill>
                <a:schemeClr val="bg1"/>
              </a:solidFill>
            </a:endParaRPr>
          </a:p>
        </p:txBody>
      </p:sp>
      <p:cxnSp>
        <p:nvCxnSpPr>
          <p:cNvPr id="31" name="直線コネクタ 30"/>
          <p:cNvCxnSpPr/>
          <p:nvPr/>
        </p:nvCxnSpPr>
        <p:spPr>
          <a:xfrm flipH="1" flipV="1">
            <a:off x="1399732" y="6160237"/>
            <a:ext cx="628924" cy="537297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 flipH="1">
            <a:off x="2028656" y="6696387"/>
            <a:ext cx="31227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正方形/長方形 32"/>
          <p:cNvSpPr/>
          <p:nvPr/>
        </p:nvSpPr>
        <p:spPr>
          <a:xfrm>
            <a:off x="2322322" y="6514122"/>
            <a:ext cx="20464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>
                <a:solidFill>
                  <a:schemeClr val="bg1"/>
                </a:solidFill>
              </a:rPr>
              <a:t>看護専門学校</a:t>
            </a:r>
            <a:endParaRPr lang="en-US" altLang="ja-JP" sz="1400" dirty="0">
              <a:solidFill>
                <a:schemeClr val="bg1"/>
              </a:solidFill>
            </a:endParaRPr>
          </a:p>
        </p:txBody>
      </p:sp>
      <p:cxnSp>
        <p:nvCxnSpPr>
          <p:cNvPr id="34" name="直線コネクタ 33"/>
          <p:cNvCxnSpPr/>
          <p:nvPr/>
        </p:nvCxnSpPr>
        <p:spPr>
          <a:xfrm flipH="1" flipV="1">
            <a:off x="1856160" y="5598984"/>
            <a:ext cx="628924" cy="537297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 flipH="1">
            <a:off x="2485084" y="6135134"/>
            <a:ext cx="31227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正方形/長方形 35"/>
          <p:cNvSpPr/>
          <p:nvPr/>
        </p:nvSpPr>
        <p:spPr>
          <a:xfrm>
            <a:off x="2778750" y="5952869"/>
            <a:ext cx="15900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>
                <a:solidFill>
                  <a:schemeClr val="bg1"/>
                </a:solidFill>
              </a:rPr>
              <a:t>空き家空き地増</a:t>
            </a:r>
            <a:endParaRPr lang="en-US" altLang="ja-JP" sz="1400" dirty="0">
              <a:solidFill>
                <a:schemeClr val="bg1"/>
              </a:solidFill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4623987" y="950417"/>
            <a:ext cx="4405713" cy="3524792"/>
          </a:xfrm>
          <a:prstGeom prst="rect">
            <a:avLst/>
          </a:prstGeom>
          <a:noFill/>
          <a:ln w="19050" cmpd="sng"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/>
        </p:nvSpPr>
        <p:spPr>
          <a:xfrm>
            <a:off x="4623987" y="4605699"/>
            <a:ext cx="4405713" cy="2163402"/>
          </a:xfrm>
          <a:prstGeom prst="rect">
            <a:avLst/>
          </a:prstGeom>
          <a:noFill/>
          <a:ln w="19050" cmpd="sng"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2" name="図 6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95037"/>
            <a:ext cx="1970355" cy="2185817"/>
          </a:xfrm>
          <a:prstGeom prst="rect">
            <a:avLst/>
          </a:prstGeom>
        </p:spPr>
      </p:pic>
      <p:sp>
        <p:nvSpPr>
          <p:cNvPr id="63" name="テキスト ボックス 62"/>
          <p:cNvSpPr txBox="1"/>
          <p:nvPr/>
        </p:nvSpPr>
        <p:spPr>
          <a:xfrm>
            <a:off x="6782393" y="197773"/>
            <a:ext cx="4316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※</a:t>
            </a:r>
            <a:r>
              <a:rPr lang="ja-JP" altLang="en-US" sz="1200" dirty="0"/>
              <a:t>河内長野市</a:t>
            </a:r>
            <a:endParaRPr lang="en-US" altLang="ja-JP" sz="1200" dirty="0"/>
          </a:p>
          <a:p>
            <a:r>
              <a:rPr lang="ja-JP" altLang="en-US" sz="1200" dirty="0"/>
              <a:t>　人口：</a:t>
            </a:r>
            <a:r>
              <a:rPr lang="en-US" altLang="ja-JP" sz="1200" dirty="0"/>
              <a:t>109,400</a:t>
            </a:r>
            <a:r>
              <a:rPr lang="ja-JP" altLang="en-US" sz="1200" dirty="0"/>
              <a:t>人（</a:t>
            </a:r>
            <a:r>
              <a:rPr lang="en-US" altLang="ja-JP" sz="1200" dirty="0"/>
              <a:t>H</a:t>
            </a:r>
            <a:r>
              <a:rPr lang="en-US" altLang="en-US" sz="1200" dirty="0"/>
              <a:t>28,</a:t>
            </a:r>
            <a:r>
              <a:rPr lang="en-US" altLang="ja-JP" sz="1200" dirty="0"/>
              <a:t>1</a:t>
            </a:r>
            <a:r>
              <a:rPr lang="ja-JP" altLang="en-US" sz="1200" dirty="0"/>
              <a:t>）</a:t>
            </a:r>
          </a:p>
          <a:p>
            <a:r>
              <a:rPr lang="ja-JP" altLang="en-US" sz="1200" dirty="0"/>
              <a:t>　面積：</a:t>
            </a:r>
            <a:r>
              <a:rPr lang="en-US" altLang="ja-JP" sz="1200" dirty="0"/>
              <a:t>109.61㎢</a:t>
            </a:r>
            <a:r>
              <a:rPr lang="ja-JP" altLang="en-US" sz="1200" dirty="0"/>
              <a:t>　（府下　</a:t>
            </a:r>
            <a:r>
              <a:rPr lang="en-US" altLang="ja-JP" sz="1200" dirty="0"/>
              <a:t>3</a:t>
            </a:r>
            <a:r>
              <a:rPr lang="ja-JP" altLang="en-US" sz="1200" dirty="0"/>
              <a:t>位）</a:t>
            </a: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4572000" y="1842737"/>
            <a:ext cx="4554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・南海高野線三日市町駅よりバスで約</a:t>
            </a:r>
            <a:r>
              <a:rPr lang="en-US" altLang="ja-JP" sz="1400" dirty="0"/>
              <a:t>10</a:t>
            </a:r>
            <a:r>
              <a:rPr lang="ja-JP" altLang="en-US" sz="1400" dirty="0"/>
              <a:t>分</a:t>
            </a:r>
          </a:p>
        </p:txBody>
      </p:sp>
    </p:spTree>
    <p:extLst>
      <p:ext uri="{BB962C8B-B14F-4D97-AF65-F5344CB8AC3E}">
        <p14:creationId xmlns:p14="http://schemas.microsoft.com/office/powerpoint/2010/main" val="1099744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日野浄水場屋上 (1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84978"/>
            <a:ext cx="9144000" cy="6098977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4374655" y="6442501"/>
            <a:ext cx="4759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600" dirty="0">
                <a:solidFill>
                  <a:schemeClr val="bg1"/>
                </a:solidFill>
              </a:rPr>
              <a:t>大阪府河内長野市南花台</a:t>
            </a:r>
            <a:endParaRPr lang="en-US" altLang="ja-JP" sz="1600" dirty="0">
              <a:solidFill>
                <a:schemeClr val="bg1"/>
              </a:solidFill>
            </a:endParaRPr>
          </a:p>
        </p:txBody>
      </p:sp>
      <p:pic>
        <p:nvPicPr>
          <p:cNvPr id="6" name="図 5" descr="150611咲っく南花台　ロゴマーク＆イメージ.pdf">
            <a:extLst>
              <a:ext uri="{FF2B5EF4-FFF2-40B4-BE49-F238E27FC236}">
                <a16:creationId xmlns:a16="http://schemas.microsoft.com/office/drawing/2014/main" id="{25CBA934-4DD9-0E44-BADE-6F457036FB9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3595955" cy="2536458"/>
          </a:xfrm>
          <a:prstGeom prst="rect">
            <a:avLst/>
          </a:prstGeom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8D45DE86-706A-074F-AB6E-CF03F9E0C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5954" y="1384978"/>
            <a:ext cx="5548046" cy="1169535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  <a:effectLst/>
        </p:spPr>
        <p:txBody>
          <a:bodyPr vert="horz" wrap="square" lIns="91423" tIns="45712" rIns="91423" bIns="45712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小塚ゴシック Pro R"/>
                <a:ea typeface="小塚ゴシック Pro R"/>
                <a:cs typeface="小塚ゴシック Pro R"/>
              </a:rPr>
              <a:t>「スマートエイシジング・シティ」とは・・・</a:t>
            </a:r>
            <a:endParaRPr lang="en-US" altLang="ja-JP" sz="1400" dirty="0">
              <a:solidFill>
                <a:schemeClr val="tx1">
                  <a:lumMod val="85000"/>
                  <a:lumOff val="15000"/>
                </a:schemeClr>
              </a:solidFill>
              <a:latin typeface="小塚ゴシック Pro R"/>
              <a:ea typeface="小塚ゴシック Pro R"/>
              <a:cs typeface="小塚ゴシック Pro R"/>
            </a:endParaRPr>
          </a:p>
          <a:p>
            <a:pPr algn="just"/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小塚ゴシック Pro R"/>
                <a:ea typeface="小塚ゴシック Pro R"/>
                <a:cs typeface="小塚ゴシック Pro R"/>
              </a:rPr>
              <a:t>「健康寿命の延伸」を大目標に、高齢者だけでなく、いろいろな世代の人たちが、住み慣れた場所で安心して暮らすことができ、快適に住み続けられ、みんなが健康で自律して、生活できる「まち」の意。</a:t>
            </a:r>
            <a:r>
              <a:rPr lang="en-US" altLang="ja-JP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小塚ゴシック Pro R"/>
                <a:ea typeface="小塚ゴシック Pro R"/>
                <a:cs typeface="小塚ゴシック Pro R"/>
              </a:rPr>
              <a:t>(</a:t>
            </a:r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小塚ゴシック Pro R"/>
                <a:ea typeface="小塚ゴシック Pro R"/>
                <a:cs typeface="小塚ゴシック Pro R"/>
              </a:rPr>
              <a:t>造語</a:t>
            </a:r>
            <a:r>
              <a:rPr lang="en-US" altLang="ja-JP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小塚ゴシック Pro R"/>
                <a:ea typeface="小塚ゴシック Pro R"/>
                <a:cs typeface="小塚ゴシック Pro R"/>
              </a:rPr>
              <a:t>)</a:t>
            </a:r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小塚ゴシック Pro R"/>
                <a:ea typeface="小塚ゴシック Pro R"/>
                <a:cs typeface="小塚ゴシック Pro R"/>
              </a:rPr>
              <a:t> </a:t>
            </a:r>
            <a:endParaRPr lang="ja-JP" altLang="ja-JP" sz="1400" dirty="0">
              <a:solidFill>
                <a:schemeClr val="tx1">
                  <a:lumMod val="85000"/>
                  <a:lumOff val="15000"/>
                </a:schemeClr>
              </a:solidFill>
              <a:latin typeface="小塚ゴシック Pro R"/>
              <a:ea typeface="小塚ゴシック Pro R"/>
              <a:cs typeface="小塚ゴシック Pro R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EC9D2C-8830-5346-B421-14471ED778A7}"/>
              </a:ext>
            </a:extLst>
          </p:cNvPr>
          <p:cNvSpPr txBox="1"/>
          <p:nvPr/>
        </p:nvSpPr>
        <p:spPr>
          <a:xfrm>
            <a:off x="3595955" y="0"/>
            <a:ext cx="5548046" cy="1384978"/>
          </a:xfrm>
          <a:prstGeom prst="rect">
            <a:avLst/>
          </a:prstGeom>
          <a:solidFill>
            <a:schemeClr val="tx1">
              <a:alpha val="36000"/>
            </a:schemeClr>
          </a:solidFill>
        </p:spPr>
        <p:txBody>
          <a:bodyPr wrap="square" lIns="91423" tIns="45712" rIns="91423" bIns="45712" rtlCol="0" anchor="ctr" anchorCtr="0">
            <a:spAutoFit/>
          </a:bodyPr>
          <a:lstStyle/>
          <a:p>
            <a:pPr algn="just"/>
            <a:r>
              <a:rPr lang="ja-JP" altLang="en-US" sz="1400" dirty="0">
                <a:solidFill>
                  <a:schemeClr val="bg1"/>
                </a:solidFill>
                <a:latin typeface="小塚ゴシック Pro R"/>
                <a:ea typeface="小塚ゴシック Pro R"/>
                <a:cs typeface="小塚ゴシック Pro R"/>
              </a:rPr>
              <a:t>大阪府市医療戦略会議</a:t>
            </a:r>
            <a:r>
              <a:rPr lang="en-US" altLang="ja-JP" sz="1400" dirty="0">
                <a:solidFill>
                  <a:schemeClr val="bg1"/>
                </a:solidFill>
                <a:latin typeface="小塚ゴシック Pro R"/>
                <a:ea typeface="小塚ゴシック Pro R"/>
                <a:cs typeface="小塚ゴシック Pro R"/>
              </a:rPr>
              <a:t>7</a:t>
            </a:r>
            <a:r>
              <a:rPr lang="ja-JP" altLang="en-US" sz="1400" dirty="0">
                <a:solidFill>
                  <a:schemeClr val="bg1"/>
                </a:solidFill>
                <a:latin typeface="小塚ゴシック Pro R"/>
                <a:ea typeface="小塚ゴシック Pro R"/>
                <a:cs typeface="小塚ゴシック Pro R"/>
              </a:rPr>
              <a:t>つの提言の１つである「スマートエイジング・シティ」の実現に向け、郊外型開発団地のモデル地区として南花台が選定された。</a:t>
            </a:r>
          </a:p>
          <a:p>
            <a:pPr algn="just"/>
            <a:r>
              <a:rPr lang="en-US" altLang="ja-JP" sz="1400" dirty="0">
                <a:solidFill>
                  <a:schemeClr val="bg1"/>
                </a:solidFill>
                <a:latin typeface="小塚ゴシック Pro R"/>
                <a:ea typeface="小塚ゴシック Pro R"/>
                <a:cs typeface="小塚ゴシック Pro R"/>
              </a:rPr>
              <a:t>2014</a:t>
            </a:r>
            <a:r>
              <a:rPr lang="ja-JP" altLang="en-US" sz="1400" dirty="0">
                <a:solidFill>
                  <a:schemeClr val="bg1"/>
                </a:solidFill>
                <a:latin typeface="小塚ゴシック Pro R"/>
                <a:ea typeface="小塚ゴシック Pro R"/>
                <a:cs typeface="小塚ゴシック Pro R"/>
              </a:rPr>
              <a:t>年</a:t>
            </a:r>
            <a:r>
              <a:rPr lang="en-US" altLang="ja-JP" sz="1400" dirty="0">
                <a:solidFill>
                  <a:schemeClr val="bg1"/>
                </a:solidFill>
                <a:latin typeface="小塚ゴシック Pro R"/>
                <a:ea typeface="小塚ゴシック Pro R"/>
                <a:cs typeface="小塚ゴシック Pro R"/>
              </a:rPr>
              <a:t>9</a:t>
            </a:r>
            <a:r>
              <a:rPr lang="ja-JP" altLang="en-US" sz="1400" dirty="0">
                <a:solidFill>
                  <a:schemeClr val="bg1"/>
                </a:solidFill>
                <a:latin typeface="小塚ゴシック Pro R"/>
                <a:ea typeface="小塚ゴシック Pro R"/>
                <a:cs typeface="小塚ゴシック Pro R"/>
              </a:rPr>
              <a:t>月より、大阪府河内長野市南花台地区では、「南花台スマートエイジング・シティ」団地再生モデル事業</a:t>
            </a:r>
            <a:r>
              <a:rPr lang="en-US" altLang="ja-JP" sz="1400" dirty="0">
                <a:solidFill>
                  <a:schemeClr val="bg1"/>
                </a:solidFill>
                <a:latin typeface="小塚ゴシック Pro R"/>
                <a:ea typeface="小塚ゴシック Pro R"/>
                <a:cs typeface="小塚ゴシック Pro R"/>
              </a:rPr>
              <a:t>(</a:t>
            </a:r>
            <a:r>
              <a:rPr lang="ja-JP" altLang="en-US" sz="1400" dirty="0">
                <a:solidFill>
                  <a:schemeClr val="bg1"/>
                </a:solidFill>
                <a:latin typeface="小塚ゴシック Pro R"/>
                <a:ea typeface="小塚ゴシック Pro R"/>
                <a:cs typeface="小塚ゴシック Pro R"/>
              </a:rPr>
              <a:t>愛称：咲っく南花台わくわくプロジェクト</a:t>
            </a:r>
            <a:r>
              <a:rPr lang="en-US" altLang="ja-JP" sz="1400" dirty="0">
                <a:solidFill>
                  <a:schemeClr val="bg1"/>
                </a:solidFill>
                <a:latin typeface="小塚ゴシック Pro R"/>
                <a:ea typeface="小塚ゴシック Pro R"/>
                <a:cs typeface="小塚ゴシック Pro R"/>
              </a:rPr>
              <a:t>)</a:t>
            </a:r>
            <a:r>
              <a:rPr lang="ja-JP" altLang="en-US" sz="1400" dirty="0">
                <a:solidFill>
                  <a:schemeClr val="bg1"/>
                </a:solidFill>
                <a:latin typeface="小塚ゴシック Pro R"/>
                <a:ea typeface="小塚ゴシック Pro R"/>
                <a:cs typeface="小塚ゴシック Pro R"/>
              </a:rPr>
              <a:t>をスタート。</a:t>
            </a:r>
            <a:endParaRPr lang="en-US" altLang="ja-JP" sz="1400" dirty="0">
              <a:solidFill>
                <a:schemeClr val="bg1"/>
              </a:solidFill>
              <a:latin typeface="小塚ゴシック Pro R"/>
              <a:ea typeface="小塚ゴシック Pro R"/>
              <a:cs typeface="小塚ゴシック Pro R"/>
            </a:endParaRPr>
          </a:p>
        </p:txBody>
      </p:sp>
    </p:spTree>
    <p:extLst>
      <p:ext uri="{BB962C8B-B14F-4D97-AF65-F5344CB8AC3E}">
        <p14:creationId xmlns:p14="http://schemas.microsoft.com/office/powerpoint/2010/main" val="2437018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図 3" descr="150808パース最新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6375" y="0"/>
            <a:ext cx="9350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角丸四角形 40"/>
          <p:cNvSpPr/>
          <p:nvPr/>
        </p:nvSpPr>
        <p:spPr>
          <a:xfrm>
            <a:off x="0" y="3861048"/>
            <a:ext cx="2195736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9" name="角丸四角形 48"/>
          <p:cNvSpPr/>
          <p:nvPr/>
        </p:nvSpPr>
        <p:spPr>
          <a:xfrm>
            <a:off x="-35278" y="1700808"/>
            <a:ext cx="2375029" cy="5040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6" name="角丸四角形 45"/>
          <p:cNvSpPr/>
          <p:nvPr/>
        </p:nvSpPr>
        <p:spPr>
          <a:xfrm>
            <a:off x="6228184" y="260648"/>
            <a:ext cx="2016224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" name="角丸四角形 2"/>
          <p:cNvSpPr/>
          <p:nvPr/>
        </p:nvSpPr>
        <p:spPr>
          <a:xfrm>
            <a:off x="5364088" y="4725144"/>
            <a:ext cx="4248472" cy="2664296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4" name="角丸四角形 43"/>
          <p:cNvSpPr/>
          <p:nvPr/>
        </p:nvSpPr>
        <p:spPr>
          <a:xfrm>
            <a:off x="2555776" y="4725144"/>
            <a:ext cx="2448272" cy="4320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3" name="角丸四角形 52"/>
          <p:cNvSpPr/>
          <p:nvPr/>
        </p:nvSpPr>
        <p:spPr>
          <a:xfrm>
            <a:off x="6948263" y="2276872"/>
            <a:ext cx="2195737" cy="64807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7" name="角丸四角形 46"/>
          <p:cNvSpPr/>
          <p:nvPr/>
        </p:nvSpPr>
        <p:spPr>
          <a:xfrm>
            <a:off x="2843808" y="1556792"/>
            <a:ext cx="2304256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3" name="角丸四角形 42"/>
          <p:cNvSpPr/>
          <p:nvPr/>
        </p:nvSpPr>
        <p:spPr>
          <a:xfrm>
            <a:off x="251520" y="5661248"/>
            <a:ext cx="2195736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5" name="角丸四角形 44"/>
          <p:cNvSpPr/>
          <p:nvPr/>
        </p:nvSpPr>
        <p:spPr>
          <a:xfrm>
            <a:off x="6444208" y="1196752"/>
            <a:ext cx="2699792" cy="5040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8" name="角丸四角形 47"/>
          <p:cNvSpPr/>
          <p:nvPr/>
        </p:nvSpPr>
        <p:spPr>
          <a:xfrm>
            <a:off x="3851920" y="332656"/>
            <a:ext cx="2195736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3" name="テキスト ボックス 12"/>
          <p:cNvSpPr txBox="1">
            <a:spLocks noChangeArrowheads="1"/>
          </p:cNvSpPr>
          <p:nvPr/>
        </p:nvSpPr>
        <p:spPr bwMode="auto">
          <a:xfrm>
            <a:off x="6227763" y="260350"/>
            <a:ext cx="2089150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 sz="2200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 sz="2000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 sz="1600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 sz="1400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 sz="1400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 sz="1400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 sz="1400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 sz="1400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ja-JP" altLang="en-US" sz="1800" b="1" dirty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rPr>
              <a:t>毎日続けた成果が</a:t>
            </a:r>
            <a:endParaRPr lang="en-US" altLang="ja-JP" sz="1800" b="1" dirty="0">
              <a:solidFill>
                <a:srgbClr val="FFFFFF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ja-JP" altLang="en-US" sz="1800" b="1" dirty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rPr>
              <a:t>見えて嬉しい！</a:t>
            </a:r>
            <a:endParaRPr lang="en-US" altLang="ja-JP" sz="1800" b="1" dirty="0">
              <a:solidFill>
                <a:srgbClr val="FFFFFF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5" name="テキスト ボックス 14"/>
          <p:cNvSpPr txBox="1">
            <a:spLocks noChangeArrowheads="1"/>
          </p:cNvSpPr>
          <p:nvPr/>
        </p:nvSpPr>
        <p:spPr bwMode="auto">
          <a:xfrm>
            <a:off x="2932113" y="1619250"/>
            <a:ext cx="3024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 sz="2200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 sz="2000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 sz="1600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 sz="1400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 sz="1400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 sz="1400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 sz="1400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 sz="1400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ja-JP" altLang="en-US" sz="1800" b="1" dirty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rPr>
              <a:t>料理教室がしたい！</a:t>
            </a:r>
            <a:endParaRPr lang="en-US" altLang="ja-JP" sz="1800" b="1" dirty="0">
              <a:solidFill>
                <a:srgbClr val="FFFFFF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7" name="テキスト ボックス 16"/>
          <p:cNvSpPr txBox="1">
            <a:spLocks noChangeArrowheads="1"/>
          </p:cNvSpPr>
          <p:nvPr/>
        </p:nvSpPr>
        <p:spPr bwMode="auto">
          <a:xfrm>
            <a:off x="3995738" y="404813"/>
            <a:ext cx="2232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 sz="2200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 sz="2000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 sz="1600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 sz="1400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 sz="1400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 sz="1400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 sz="1400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 sz="1400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ja-JP" altLang="en-US" sz="1800" b="1" dirty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rPr>
              <a:t>音楽鑑賞会したい！</a:t>
            </a:r>
            <a:endParaRPr lang="en-US" altLang="ja-JP" sz="1800" b="1" dirty="0">
              <a:solidFill>
                <a:srgbClr val="FFFFFF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9" name="テキスト ボックス 18"/>
          <p:cNvSpPr txBox="1">
            <a:spLocks noChangeArrowheads="1"/>
          </p:cNvSpPr>
          <p:nvPr/>
        </p:nvSpPr>
        <p:spPr bwMode="auto">
          <a:xfrm>
            <a:off x="6480175" y="1268413"/>
            <a:ext cx="3455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 sz="2200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 sz="2000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 sz="1600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 sz="1400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 sz="1400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 sz="1400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 sz="1400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 sz="1400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ja-JP" altLang="en-US" sz="1800" b="1" dirty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rPr>
              <a:t>外に出るキッカケになった</a:t>
            </a:r>
            <a:endParaRPr lang="en-US" altLang="ja-JP" sz="1800" b="1" dirty="0">
              <a:solidFill>
                <a:srgbClr val="FFFFFF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1" name="テキスト ボックス 20"/>
          <p:cNvSpPr txBox="1">
            <a:spLocks noChangeArrowheads="1"/>
          </p:cNvSpPr>
          <p:nvPr/>
        </p:nvSpPr>
        <p:spPr bwMode="auto">
          <a:xfrm>
            <a:off x="250825" y="5661025"/>
            <a:ext cx="2089150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 sz="2200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 sz="2000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 sz="1600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 sz="1400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 sz="1400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 sz="1400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 sz="1400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 sz="1400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ja-JP" altLang="en-US" sz="1800" b="1" dirty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rPr>
              <a:t>こどもたちの笑顔がいいね！</a:t>
            </a:r>
            <a:endParaRPr lang="en-US" altLang="ja-JP" sz="1800" b="1" dirty="0">
              <a:solidFill>
                <a:srgbClr val="FFFFFF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3" name="テキスト ボックス 22"/>
          <p:cNvSpPr txBox="1">
            <a:spLocks noChangeArrowheads="1"/>
          </p:cNvSpPr>
          <p:nvPr/>
        </p:nvSpPr>
        <p:spPr bwMode="auto">
          <a:xfrm>
            <a:off x="2555875" y="4797425"/>
            <a:ext cx="2592388" cy="368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 sz="2200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 sz="2000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 sz="1600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 sz="1400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 sz="1400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 sz="1400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 sz="1400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 sz="1400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ja-JP" altLang="en-US" sz="1800" b="1" dirty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rPr>
              <a:t>次はどんなコトしようか？</a:t>
            </a:r>
            <a:endParaRPr lang="en-US" altLang="ja-JP" sz="1800" b="1" dirty="0">
              <a:solidFill>
                <a:srgbClr val="FFFFFF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5" name="テキスト ボックス 24"/>
          <p:cNvSpPr txBox="1">
            <a:spLocks noChangeArrowheads="1"/>
          </p:cNvSpPr>
          <p:nvPr/>
        </p:nvSpPr>
        <p:spPr bwMode="auto">
          <a:xfrm>
            <a:off x="0" y="1773238"/>
            <a:ext cx="2555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 sz="2200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 sz="2000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 sz="1600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 sz="1400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 sz="1400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 sz="1400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 sz="1400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 sz="1400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ja-JP" altLang="en-US" sz="1800" b="1" dirty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rPr>
              <a:t>生活にリズムができた！</a:t>
            </a:r>
            <a:endParaRPr lang="en-US" altLang="ja-JP" sz="1800" b="1" dirty="0">
              <a:solidFill>
                <a:srgbClr val="FFFFFF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1" name="テキスト ボックス 30"/>
          <p:cNvSpPr txBox="1">
            <a:spLocks noChangeArrowheads="1"/>
          </p:cNvSpPr>
          <p:nvPr/>
        </p:nvSpPr>
        <p:spPr bwMode="auto">
          <a:xfrm>
            <a:off x="7143750" y="2276475"/>
            <a:ext cx="16938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 sz="2200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 sz="2000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 sz="1600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 sz="1400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 sz="1400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 sz="1400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 sz="1400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 sz="1400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ja-JP" altLang="en-US" sz="1800" b="1" dirty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rPr>
              <a:t>手芸雑貨販売</a:t>
            </a:r>
            <a:endParaRPr lang="en-US" altLang="ja-JP" sz="1800" b="1" dirty="0">
              <a:solidFill>
                <a:srgbClr val="FFFFFF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ja-JP" altLang="en-US" sz="1800" b="1" dirty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rPr>
              <a:t>がしたい！</a:t>
            </a:r>
            <a:endParaRPr lang="en-US" altLang="ja-JP" sz="1800" b="1" dirty="0">
              <a:solidFill>
                <a:srgbClr val="FFFFFF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3" name="テキスト ボックス 32"/>
          <p:cNvSpPr txBox="1">
            <a:spLocks noChangeArrowheads="1"/>
          </p:cNvSpPr>
          <p:nvPr/>
        </p:nvSpPr>
        <p:spPr bwMode="auto">
          <a:xfrm>
            <a:off x="88900" y="3933825"/>
            <a:ext cx="30241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 sz="2200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 sz="2000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 sz="1600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 sz="1400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 sz="1400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 sz="1400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 sz="1400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 sz="1400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ja-JP" altLang="en-US" sz="1800" b="1" dirty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rPr>
              <a:t>健康体操がしたい！</a:t>
            </a:r>
            <a:endParaRPr lang="en-US" altLang="ja-JP" sz="1800" b="1" dirty="0">
              <a:solidFill>
                <a:srgbClr val="FFFFFF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8" name="テキスト ボックス 37"/>
          <p:cNvSpPr txBox="1">
            <a:spLocks noChangeArrowheads="1"/>
          </p:cNvSpPr>
          <p:nvPr/>
        </p:nvSpPr>
        <p:spPr bwMode="auto">
          <a:xfrm>
            <a:off x="5435600" y="5589588"/>
            <a:ext cx="4105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 sz="2200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 sz="2000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 sz="1600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 sz="1400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 sz="1400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 sz="1400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 sz="1400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 sz="1400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ja-JP" sz="1800" dirty="0">
                <a:solidFill>
                  <a:srgbClr val="FF6600"/>
                </a:solidFill>
                <a:latin typeface="HGP創英角ｺﾞｼｯｸUB" pitchFamily="50" charset="-128"/>
                <a:ea typeface="HGP創英角ｺﾞｼｯｸUB" pitchFamily="50" charset="-128"/>
              </a:rPr>
              <a:t>◯</a:t>
            </a:r>
            <a:r>
              <a:rPr lang="ja-JP" altLang="en-US" sz="1800" dirty="0">
                <a:solidFill>
                  <a:srgbClr val="FF6600"/>
                </a:solidFill>
                <a:latin typeface="HGP創英角ｺﾞｼｯｸUB" pitchFamily="50" charset="-128"/>
                <a:ea typeface="HGP創英角ｺﾞｼｯｸUB" pitchFamily="50" charset="-128"/>
              </a:rPr>
              <a:t>いろんな人が関わりを持てる</a:t>
            </a:r>
            <a:endParaRPr lang="en-US" altLang="ja-JP" sz="1800" dirty="0">
              <a:solidFill>
                <a:srgbClr val="FF66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ja-JP" altLang="en-US" sz="1800" dirty="0">
                <a:solidFill>
                  <a:srgbClr val="FF6600"/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en-US" altLang="ja-JP" sz="1800" dirty="0">
                <a:solidFill>
                  <a:srgbClr val="FF6600"/>
                </a:solidFill>
                <a:latin typeface="HGP創英角ｺﾞｼｯｸUB" pitchFamily="50" charset="-128"/>
                <a:ea typeface="HGP創英角ｺﾞｼｯｸUB" pitchFamily="50" charset="-128"/>
              </a:rPr>
              <a:t> </a:t>
            </a:r>
            <a:r>
              <a:rPr lang="ja-JP" altLang="en-US" sz="1800" dirty="0">
                <a:solidFill>
                  <a:srgbClr val="FF6600"/>
                </a:solidFill>
                <a:latin typeface="HGP創英角ｺﾞｼｯｸUB" pitchFamily="50" charset="-128"/>
                <a:ea typeface="HGP創英角ｺﾞｼｯｸUB" pitchFamily="50" charset="-128"/>
              </a:rPr>
              <a:t>運営組織の立ち上げと仕組みづくり</a:t>
            </a:r>
            <a:endParaRPr lang="en-US" altLang="ja-JP" sz="1800" dirty="0">
              <a:solidFill>
                <a:srgbClr val="FF66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9" name="テキスト ボックス 38"/>
          <p:cNvSpPr txBox="1">
            <a:spLocks noChangeArrowheads="1"/>
          </p:cNvSpPr>
          <p:nvPr/>
        </p:nvSpPr>
        <p:spPr bwMode="auto">
          <a:xfrm>
            <a:off x="5435600" y="6372225"/>
            <a:ext cx="3781425" cy="3698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 sz="2200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 sz="2000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 sz="1600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 sz="1400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 sz="1400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 sz="1400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 sz="1400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 sz="1400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ja-JP" sz="1800" dirty="0">
                <a:solidFill>
                  <a:srgbClr val="FF6600"/>
                </a:solidFill>
                <a:latin typeface="HGP創英角ｺﾞｼｯｸUB" pitchFamily="50" charset="-128"/>
                <a:ea typeface="HGP創英角ｺﾞｼｯｸUB" pitchFamily="50" charset="-128"/>
              </a:rPr>
              <a:t>◯</a:t>
            </a:r>
            <a:r>
              <a:rPr lang="ja-JP" altLang="en-US" sz="1800" dirty="0">
                <a:solidFill>
                  <a:srgbClr val="FF6600"/>
                </a:solidFill>
                <a:latin typeface="HGP創英角ｺﾞｼｯｸUB" pitchFamily="50" charset="-128"/>
                <a:ea typeface="HGP創英角ｺﾞｼｯｸUB" pitchFamily="50" charset="-128"/>
              </a:rPr>
              <a:t>キッカケの拠点</a:t>
            </a:r>
            <a:endParaRPr lang="en-US" altLang="ja-JP" sz="1800" dirty="0">
              <a:solidFill>
                <a:srgbClr val="FF66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7" name="テキスト ボックス 36"/>
          <p:cNvSpPr txBox="1">
            <a:spLocks noChangeArrowheads="1"/>
          </p:cNvSpPr>
          <p:nvPr/>
        </p:nvSpPr>
        <p:spPr bwMode="auto">
          <a:xfrm>
            <a:off x="5435600" y="4797425"/>
            <a:ext cx="3781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 sz="2200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 sz="2000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 sz="1600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 sz="1400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 sz="1400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 sz="1400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 sz="1400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1" sz="1400">
                <a:solidFill>
                  <a:srgbClr val="404040"/>
                </a:solidFill>
                <a:latin typeface="Trebuchet MS" pitchFamily="34" charset="0"/>
                <a:ea typeface="HGｺﾞｼｯｸM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ja-JP" sz="1800" dirty="0">
                <a:solidFill>
                  <a:srgbClr val="FF6600"/>
                </a:solidFill>
                <a:latin typeface="HGP創英角ｺﾞｼｯｸUB" pitchFamily="50" charset="-128"/>
                <a:ea typeface="HGP創英角ｺﾞｼｯｸUB" pitchFamily="50" charset="-128"/>
              </a:rPr>
              <a:t>◯</a:t>
            </a:r>
            <a:r>
              <a:rPr lang="ja-JP" altLang="en-US" sz="1800" dirty="0">
                <a:solidFill>
                  <a:srgbClr val="FF6600"/>
                </a:solidFill>
                <a:latin typeface="HGP創英角ｺﾞｼｯｸUB" pitchFamily="50" charset="-128"/>
                <a:ea typeface="HGP創英角ｺﾞｼｯｸUB" pitchFamily="50" charset="-128"/>
              </a:rPr>
              <a:t>まちの様々な活動の拠点であり、</a:t>
            </a:r>
            <a:endParaRPr lang="en-US" altLang="ja-JP" sz="1800" dirty="0">
              <a:solidFill>
                <a:srgbClr val="FF66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ja-JP" altLang="en-US" sz="1800" dirty="0">
                <a:solidFill>
                  <a:srgbClr val="FF6600"/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en-US" altLang="ja-JP" sz="1800" dirty="0">
                <a:solidFill>
                  <a:srgbClr val="FF6600"/>
                </a:solidFill>
                <a:latin typeface="HGP創英角ｺﾞｼｯｸUB" pitchFamily="50" charset="-128"/>
                <a:ea typeface="HGP創英角ｺﾞｼｯｸUB" pitchFamily="50" charset="-128"/>
              </a:rPr>
              <a:t> </a:t>
            </a:r>
            <a:r>
              <a:rPr lang="ja-JP" altLang="en-US" sz="1800" dirty="0">
                <a:solidFill>
                  <a:srgbClr val="FF6600"/>
                </a:solidFill>
                <a:latin typeface="HGP創英角ｺﾞｼｯｸUB" pitchFamily="50" charset="-128"/>
                <a:ea typeface="HGP創英角ｺﾞｼｯｸUB" pitchFamily="50" charset="-128"/>
              </a:rPr>
              <a:t>まちの居場所となるような拠点。</a:t>
            </a:r>
            <a:endParaRPr lang="en-US" altLang="ja-JP" sz="1800" dirty="0">
              <a:solidFill>
                <a:srgbClr val="FF66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80943" name="コンテンツ プレースホルダー 2"/>
          <p:cNvSpPr txBox="1">
            <a:spLocks/>
          </p:cNvSpPr>
          <p:nvPr/>
        </p:nvSpPr>
        <p:spPr bwMode="auto">
          <a:xfrm>
            <a:off x="-36512" y="188913"/>
            <a:ext cx="40322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lang="ja-JP" altLang="en-US" sz="3600" b="1" dirty="0">
                <a:solidFill>
                  <a:srgbClr val="FF6600"/>
                </a:solidFill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コノミヤテラス</a:t>
            </a:r>
            <a:endParaRPr lang="en-US" altLang="ja-JP" sz="3600" b="1" dirty="0">
              <a:solidFill>
                <a:srgbClr val="FF6600"/>
              </a:solidFill>
              <a:latin typeface="小塚ゴシック Pro H" panose="020B0800000000000000" pitchFamily="34" charset="-128"/>
              <a:ea typeface="小塚ゴシック Pro H" panose="020B0800000000000000" pitchFamily="34" charset="-128"/>
            </a:endParaRPr>
          </a:p>
          <a:p>
            <a:pPr eaLnBrk="0" hangingPunct="0">
              <a:lnSpc>
                <a:spcPct val="7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lang="ja-JP" altLang="en-US" sz="3600" b="1" dirty="0">
                <a:solidFill>
                  <a:srgbClr val="FF6600"/>
                </a:solidFill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どう使う？</a:t>
            </a:r>
            <a:endParaRPr lang="en-US" altLang="ja-JP" sz="3600" b="1" dirty="0">
              <a:solidFill>
                <a:srgbClr val="FF6600"/>
              </a:solidFill>
              <a:latin typeface="小塚ゴシック Pro H" panose="020B0800000000000000" pitchFamily="34" charset="-128"/>
              <a:ea typeface="小塚ゴシック Pro H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147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IMG_1035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387" y="2209876"/>
            <a:ext cx="8280400" cy="2106399"/>
          </a:xfrm>
          <a:prstGeom prst="rect">
            <a:avLst/>
          </a:prstGeom>
        </p:spPr>
      </p:pic>
      <p:pic>
        <p:nvPicPr>
          <p:cNvPr id="6" name="図 5" descr="IMG_1037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387" y="4415706"/>
            <a:ext cx="8280400" cy="2106399"/>
          </a:xfrm>
          <a:prstGeom prst="rect">
            <a:avLst/>
          </a:prstGeom>
        </p:spPr>
      </p:pic>
      <p:pic>
        <p:nvPicPr>
          <p:cNvPr id="8" name="図 7" descr="IMG_0507.jpg">
            <a:extLst>
              <a:ext uri="{FF2B5EF4-FFF2-40B4-BE49-F238E27FC236}">
                <a16:creationId xmlns:a16="http://schemas.microsoft.com/office/drawing/2014/main" id="{8A121FC7-51DE-6E46-8E8A-F9006805D6A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800" y="127000"/>
            <a:ext cx="8280400" cy="1983445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DCB7C64-783A-1748-9D69-5E22CC87DAD8}"/>
              </a:ext>
            </a:extLst>
          </p:cNvPr>
          <p:cNvSpPr txBox="1"/>
          <p:nvPr/>
        </p:nvSpPr>
        <p:spPr>
          <a:xfrm>
            <a:off x="4165600" y="6544017"/>
            <a:ext cx="4978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500">
                <a:latin typeface="小塚ゴシック Pro R"/>
                <a:ea typeface="小塚ゴシック Pro R"/>
                <a:cs typeface="小塚ゴシック Pro R"/>
              </a:rPr>
              <a:t>活動・交流拠点であるコノミヤテラスの様子</a:t>
            </a:r>
            <a:endParaRPr kumimoji="1" lang="en-US" altLang="ja-JP" sz="1500" dirty="0">
              <a:latin typeface="小塚ゴシック Pro R"/>
              <a:ea typeface="小塚ゴシック Pro R"/>
              <a:cs typeface="小塚ゴシック Pro R"/>
            </a:endParaRPr>
          </a:p>
        </p:txBody>
      </p:sp>
    </p:spTree>
    <p:extLst>
      <p:ext uri="{BB962C8B-B14F-4D97-AF65-F5344CB8AC3E}">
        <p14:creationId xmlns:p14="http://schemas.microsoft.com/office/powerpoint/2010/main" val="766502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 descr="コノテラの日常_99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8349" y="-11906"/>
            <a:ext cx="4581523" cy="3436143"/>
          </a:xfrm>
          <a:prstGeom prst="rect">
            <a:avLst/>
          </a:prstGeom>
        </p:spPr>
      </p:pic>
      <p:pic>
        <p:nvPicPr>
          <p:cNvPr id="7" name="図 6" descr="IMG_0737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78350" cy="3416975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" y="295531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小塚ゴシック Pro R"/>
                <a:ea typeface="小塚ゴシック Pro R"/>
                <a:cs typeface="小塚ゴシック Pro R"/>
              </a:rPr>
              <a:t>生活応援</a:t>
            </a:r>
            <a:endParaRPr kumimoji="1" lang="en-US" altLang="ja-JP" sz="2400" dirty="0">
              <a:solidFill>
                <a:schemeClr val="bg1"/>
              </a:solidFill>
              <a:latin typeface="小塚ゴシック Pro R"/>
              <a:ea typeface="小塚ゴシック Pro R"/>
              <a:cs typeface="小塚ゴシック Pro R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572000" y="295531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小塚ゴシック Pro R"/>
                <a:ea typeface="小塚ゴシック Pro R"/>
                <a:cs typeface="小塚ゴシック Pro R"/>
              </a:rPr>
              <a:t>健康クラブ</a:t>
            </a:r>
            <a:endParaRPr kumimoji="1" lang="en-US" altLang="ja-JP" sz="2400" dirty="0">
              <a:solidFill>
                <a:schemeClr val="bg1"/>
              </a:solidFill>
              <a:latin typeface="小塚ゴシック Pro R"/>
              <a:ea typeface="小塚ゴシック Pro R"/>
              <a:cs typeface="小塚ゴシック Pro R"/>
            </a:endParaRPr>
          </a:p>
        </p:txBody>
      </p:sp>
      <p:pic>
        <p:nvPicPr>
          <p:cNvPr id="11" name="図 10" descr="IMG_095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7078" y="3424237"/>
            <a:ext cx="5173664" cy="3449109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8350" y="3424237"/>
            <a:ext cx="4598811" cy="3449109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4572000" y="6411681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小塚ゴシック Pro R"/>
                <a:ea typeface="小塚ゴシック Pro R"/>
                <a:cs typeface="小塚ゴシック Pro R"/>
              </a:rPr>
              <a:t>屋外の活用</a:t>
            </a:r>
            <a:endParaRPr kumimoji="1" lang="en-US" altLang="ja-JP" sz="2400" dirty="0">
              <a:solidFill>
                <a:schemeClr val="bg1"/>
              </a:solidFill>
              <a:latin typeface="小塚ゴシック Pro R"/>
              <a:ea typeface="小塚ゴシック Pro R"/>
              <a:cs typeface="小塚ゴシック Pro R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" y="6411681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小塚ゴシック Pro R"/>
                <a:ea typeface="小塚ゴシック Pro R"/>
                <a:cs typeface="小塚ゴシック Pro R"/>
              </a:rPr>
              <a:t>集いの場所の研究会</a:t>
            </a:r>
            <a:endParaRPr kumimoji="1" lang="en-US" altLang="ja-JP" sz="2400" dirty="0">
              <a:solidFill>
                <a:schemeClr val="bg1"/>
              </a:solidFill>
              <a:latin typeface="小塚ゴシック Pro R"/>
              <a:ea typeface="小塚ゴシック Pro R"/>
              <a:cs typeface="小塚ゴシック Pro R"/>
            </a:endParaRPr>
          </a:p>
        </p:txBody>
      </p:sp>
    </p:spTree>
    <p:extLst>
      <p:ext uri="{BB962C8B-B14F-4D97-AF65-F5344CB8AC3E}">
        <p14:creationId xmlns:p14="http://schemas.microsoft.com/office/powerpoint/2010/main" val="2165174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 descr="image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383273" cy="3287455"/>
          </a:xfrm>
          <a:prstGeom prst="rect">
            <a:avLst/>
          </a:prstGeom>
        </p:spPr>
      </p:pic>
      <p:pic>
        <p:nvPicPr>
          <p:cNvPr id="18" name="図 17" descr="確認用コノテラ通信[15]表 のコピー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2760" y="-14434"/>
            <a:ext cx="4671240" cy="3301889"/>
          </a:xfrm>
          <a:prstGeom prst="rect">
            <a:avLst/>
          </a:prstGeom>
        </p:spPr>
      </p:pic>
      <p:pic>
        <p:nvPicPr>
          <p:cNvPr id="19" name="図 18" descr="スクリーンショット 2017-08-09 11.34.09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9831" y="3432175"/>
            <a:ext cx="4012327" cy="3393712"/>
          </a:xfrm>
          <a:prstGeom prst="rect">
            <a:avLst/>
          </a:prstGeom>
        </p:spPr>
      </p:pic>
      <p:pic>
        <p:nvPicPr>
          <p:cNvPr id="20" name="図 19" descr="フローリストフラック①-480x272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432175"/>
            <a:ext cx="5089830" cy="3454400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1" y="282579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FFFFFF"/>
                </a:solidFill>
                <a:latin typeface="小塚ゴシック Pro R"/>
                <a:ea typeface="小塚ゴシック Pro R"/>
                <a:cs typeface="小塚ゴシック Pro R"/>
              </a:rPr>
              <a:t>子育て子育ち環境</a:t>
            </a:r>
            <a:endParaRPr kumimoji="1" lang="en-US" altLang="ja-JP" sz="2400" dirty="0">
              <a:solidFill>
                <a:srgbClr val="FFFFFF"/>
              </a:solidFill>
              <a:latin typeface="小塚ゴシック Pro R"/>
              <a:ea typeface="小塚ゴシック Pro R"/>
              <a:cs typeface="小塚ゴシック Pro R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" y="619129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FFFFFF"/>
                </a:solidFill>
                <a:latin typeface="小塚ゴシック Pro R"/>
                <a:ea typeface="小塚ゴシック Pro R"/>
                <a:cs typeface="小塚ゴシック Pro R"/>
              </a:rPr>
              <a:t>事業者の会</a:t>
            </a:r>
            <a:endParaRPr kumimoji="1" lang="en-US" altLang="ja-JP" sz="2400" dirty="0">
              <a:solidFill>
                <a:srgbClr val="FFFFFF"/>
              </a:solidFill>
              <a:latin typeface="小塚ゴシック Pro R"/>
              <a:ea typeface="小塚ゴシック Pro R"/>
              <a:cs typeface="小塚ゴシック Pro R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781801" y="279408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>
                <a:latin typeface="小塚ゴシック Pro R"/>
                <a:ea typeface="小塚ゴシック Pro R"/>
                <a:cs typeface="小塚ゴシック Pro R"/>
              </a:rPr>
              <a:t>情報発信</a:t>
            </a:r>
            <a:endParaRPr kumimoji="1" lang="en-US" altLang="ja-JP" sz="2400" dirty="0">
              <a:latin typeface="小塚ゴシック Pro R"/>
              <a:ea typeface="小塚ゴシック Pro R"/>
              <a:cs typeface="小塚ゴシック Pro R"/>
            </a:endParaRPr>
          </a:p>
        </p:txBody>
      </p:sp>
    </p:spTree>
    <p:extLst>
      <p:ext uri="{BB962C8B-B14F-4D97-AF65-F5344CB8AC3E}">
        <p14:creationId xmlns:p14="http://schemas.microsoft.com/office/powerpoint/2010/main" val="77901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1317814" y="1036316"/>
            <a:ext cx="2543719" cy="86869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" name="図形グループ 3"/>
          <p:cNvGrpSpPr/>
          <p:nvPr/>
        </p:nvGrpSpPr>
        <p:grpSpPr>
          <a:xfrm>
            <a:off x="1509457" y="1132107"/>
            <a:ext cx="2172390" cy="710541"/>
            <a:chOff x="1150298" y="1987489"/>
            <a:chExt cx="2172390" cy="710541"/>
          </a:xfrm>
          <a:noFill/>
        </p:grpSpPr>
        <p:sp>
          <p:nvSpPr>
            <p:cNvPr id="21" name="角丸四角形 20"/>
            <p:cNvSpPr/>
            <p:nvPr/>
          </p:nvSpPr>
          <p:spPr>
            <a:xfrm>
              <a:off x="1204715" y="2184923"/>
              <a:ext cx="2038150" cy="513107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200" dirty="0">
                  <a:solidFill>
                    <a:srgbClr val="000000"/>
                  </a:solidFill>
                </a:rPr>
                <a:t>総合研究会</a:t>
              </a: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1150298" y="1987489"/>
              <a:ext cx="2172390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400" dirty="0">
                  <a:solidFill>
                    <a:srgbClr val="000000"/>
                  </a:solidFill>
                  <a:latin typeface="小塚ゴシック Pro L"/>
                  <a:ea typeface="小塚ゴシック Pro L"/>
                  <a:cs typeface="小塚ゴシック Pro L"/>
                </a:rPr>
                <a:t>情報共有・方針検討の場</a:t>
              </a:r>
            </a:p>
          </p:txBody>
        </p:sp>
      </p:grpSp>
      <p:grpSp>
        <p:nvGrpSpPr>
          <p:cNvPr id="3" name="図形グループ 2"/>
          <p:cNvGrpSpPr/>
          <p:nvPr/>
        </p:nvGrpSpPr>
        <p:grpSpPr>
          <a:xfrm>
            <a:off x="5116332" y="1115198"/>
            <a:ext cx="2699025" cy="726883"/>
            <a:chOff x="294508" y="3903646"/>
            <a:chExt cx="2699025" cy="726883"/>
          </a:xfrm>
        </p:grpSpPr>
        <p:sp>
          <p:nvSpPr>
            <p:cNvPr id="22" name="角丸四角形 21"/>
            <p:cNvSpPr/>
            <p:nvPr/>
          </p:nvSpPr>
          <p:spPr>
            <a:xfrm>
              <a:off x="294508" y="4117422"/>
              <a:ext cx="2699025" cy="513107"/>
            </a:xfrm>
            <a:prstGeom prst="roundRect">
              <a:avLst/>
            </a:prstGeom>
            <a:noFill/>
            <a:ln>
              <a:solidFill>
                <a:schemeClr val="bg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200" dirty="0">
                  <a:solidFill>
                    <a:srgbClr val="000000"/>
                  </a:solidFill>
                </a:rPr>
                <a:t>〇〇</a:t>
              </a:r>
              <a:r>
                <a:rPr kumimoji="1" lang="ja-JP" altLang="en-US" sz="2200" dirty="0">
                  <a:solidFill>
                    <a:srgbClr val="000000"/>
                  </a:solidFill>
                </a:rPr>
                <a:t>ワークショップ</a:t>
              </a: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508170" y="3903646"/>
              <a:ext cx="22872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 dirty="0">
                  <a:solidFill>
                    <a:srgbClr val="000000"/>
                  </a:solidFill>
                  <a:latin typeface="小塚ゴシック Pro L"/>
                  <a:ea typeface="小塚ゴシック Pro L"/>
                  <a:cs typeface="小塚ゴシック Pro L"/>
                </a:rPr>
                <a:t>意見聴取の場</a:t>
              </a:r>
            </a:p>
          </p:txBody>
        </p:sp>
      </p:grpSp>
      <p:sp>
        <p:nvSpPr>
          <p:cNvPr id="5" name="左右矢印 4"/>
          <p:cNvSpPr/>
          <p:nvPr/>
        </p:nvSpPr>
        <p:spPr>
          <a:xfrm rot="16200000">
            <a:off x="2609371" y="2751011"/>
            <a:ext cx="871923" cy="213013"/>
          </a:xfrm>
          <a:prstGeom prst="leftRightArrow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0000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36698" y="519141"/>
            <a:ext cx="15899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>
                <a:solidFill>
                  <a:srgbClr val="000000"/>
                </a:solidFill>
                <a:latin typeface="小塚ゴシック Pro L"/>
                <a:ea typeface="小塚ゴシック Pro L"/>
                <a:cs typeface="小塚ゴシック Pro L"/>
              </a:rPr>
              <a:t>2014.9〜2015.3</a:t>
            </a:r>
            <a:endParaRPr kumimoji="1" lang="ja-JP" altLang="en-US" sz="1600" dirty="0">
              <a:solidFill>
                <a:srgbClr val="000000"/>
              </a:solidFill>
              <a:latin typeface="小塚ゴシック Pro L"/>
              <a:ea typeface="小塚ゴシック Pro L"/>
              <a:cs typeface="小塚ゴシック Pro L"/>
            </a:endParaRPr>
          </a:p>
        </p:txBody>
      </p:sp>
      <p:pic>
        <p:nvPicPr>
          <p:cNvPr id="14" name="図 13" descr="141026南花台SACワークショップチラシ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1262" y="3932421"/>
            <a:ext cx="2036171" cy="2940945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5816679" y="1937628"/>
            <a:ext cx="18261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rgbClr val="000000"/>
                </a:solidFill>
                <a:latin typeface="小塚ゴシック Pro L"/>
                <a:ea typeface="小塚ゴシック Pro L"/>
                <a:cs typeface="小塚ゴシック Pro L"/>
              </a:rPr>
              <a:t>・関西大学</a:t>
            </a:r>
            <a:endParaRPr kumimoji="1" lang="en-US" altLang="ja-JP" sz="1600" dirty="0">
              <a:solidFill>
                <a:srgbClr val="000000"/>
              </a:solidFill>
              <a:latin typeface="小塚ゴシック Pro L"/>
              <a:ea typeface="小塚ゴシック Pro L"/>
              <a:cs typeface="小塚ゴシック Pro L"/>
            </a:endParaRPr>
          </a:p>
          <a:p>
            <a:r>
              <a:rPr kumimoji="1" lang="ja-JP" altLang="en-US" sz="1600" dirty="0">
                <a:solidFill>
                  <a:srgbClr val="000000"/>
                </a:solidFill>
                <a:latin typeface="小塚ゴシック Pro L"/>
                <a:ea typeface="小塚ゴシック Pro L"/>
                <a:cs typeface="小塚ゴシック Pro L"/>
              </a:rPr>
              <a:t>・地域住民</a:t>
            </a:r>
            <a:endParaRPr kumimoji="1" lang="en-US" altLang="ja-JP" sz="1600" dirty="0">
              <a:solidFill>
                <a:srgbClr val="000000"/>
              </a:solidFill>
              <a:latin typeface="小塚ゴシック Pro L"/>
              <a:ea typeface="小塚ゴシック Pro L"/>
              <a:cs typeface="小塚ゴシック Pro L"/>
            </a:endParaRPr>
          </a:p>
          <a:p>
            <a:r>
              <a:rPr kumimoji="1" lang="ja-JP" altLang="en-US" sz="1600" dirty="0">
                <a:solidFill>
                  <a:srgbClr val="000000"/>
                </a:solidFill>
                <a:latin typeface="小塚ゴシック Pro L"/>
                <a:ea typeface="小塚ゴシック Pro L"/>
                <a:cs typeface="小塚ゴシック Pro L"/>
              </a:rPr>
              <a:t>・（河内長野市）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846106" y="1957193"/>
            <a:ext cx="16209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rgbClr val="000000"/>
                </a:solidFill>
                <a:latin typeface="小塚ゴシック Pro L"/>
                <a:ea typeface="小塚ゴシック Pro L"/>
                <a:cs typeface="小塚ゴシック Pro L"/>
              </a:rPr>
              <a:t>・関西大学</a:t>
            </a:r>
            <a:endParaRPr kumimoji="1" lang="en-US" altLang="ja-JP" sz="1600" dirty="0">
              <a:solidFill>
                <a:srgbClr val="000000"/>
              </a:solidFill>
              <a:latin typeface="小塚ゴシック Pro L"/>
              <a:ea typeface="小塚ゴシック Pro L"/>
              <a:cs typeface="小塚ゴシック Pro L"/>
            </a:endParaRPr>
          </a:p>
          <a:p>
            <a:r>
              <a:rPr kumimoji="1" lang="ja-JP" altLang="en-US" sz="1600" dirty="0">
                <a:solidFill>
                  <a:srgbClr val="000000"/>
                </a:solidFill>
                <a:latin typeface="小塚ゴシック Pro L"/>
                <a:ea typeface="小塚ゴシック Pro L"/>
                <a:cs typeface="小塚ゴシック Pro L"/>
              </a:rPr>
              <a:t>・河内長野市</a:t>
            </a:r>
            <a:endParaRPr kumimoji="1" lang="en-US" altLang="ja-JP" sz="1600" dirty="0">
              <a:solidFill>
                <a:srgbClr val="000000"/>
              </a:solidFill>
              <a:latin typeface="小塚ゴシック Pro L"/>
              <a:ea typeface="小塚ゴシック Pro L"/>
              <a:cs typeface="小塚ゴシック Pro L"/>
            </a:endParaRPr>
          </a:p>
          <a:p>
            <a:r>
              <a:rPr kumimoji="1" lang="ja-JP" altLang="en-US" sz="1600" dirty="0">
                <a:solidFill>
                  <a:srgbClr val="000000"/>
                </a:solidFill>
                <a:latin typeface="小塚ゴシック Pro L"/>
                <a:ea typeface="小塚ゴシック Pro L"/>
                <a:cs typeface="小塚ゴシック Pro L"/>
              </a:rPr>
              <a:t>・大阪府</a:t>
            </a:r>
            <a:endParaRPr kumimoji="1" lang="en-US" altLang="ja-JP" sz="1600" dirty="0">
              <a:solidFill>
                <a:srgbClr val="000000"/>
              </a:solidFill>
              <a:latin typeface="小塚ゴシック Pro L"/>
              <a:ea typeface="小塚ゴシック Pro L"/>
              <a:cs typeface="小塚ゴシック Pro L"/>
            </a:endParaRPr>
          </a:p>
          <a:p>
            <a:r>
              <a:rPr kumimoji="1" lang="ja-JP" altLang="en-US" sz="1600" dirty="0">
                <a:solidFill>
                  <a:srgbClr val="000000"/>
                </a:solidFill>
                <a:latin typeface="小塚ゴシック Pro L"/>
                <a:ea typeface="小塚ゴシック Pro L"/>
                <a:cs typeface="小塚ゴシック Pro L"/>
              </a:rPr>
              <a:t>・地域事業者等</a:t>
            </a:r>
            <a:endParaRPr kumimoji="1" lang="en-US" altLang="ja-JP" sz="1600" dirty="0">
              <a:solidFill>
                <a:srgbClr val="000000"/>
              </a:solidFill>
              <a:latin typeface="小塚ゴシック Pro L"/>
              <a:ea typeface="小塚ゴシック Pro L"/>
              <a:cs typeface="小塚ゴシック Pro L"/>
            </a:endParaRPr>
          </a:p>
          <a:p>
            <a:endParaRPr kumimoji="1" lang="ja-JP" altLang="en-US" sz="1600" dirty="0">
              <a:solidFill>
                <a:srgbClr val="000000"/>
              </a:solidFill>
              <a:latin typeface="小塚ゴシック Pro L"/>
              <a:ea typeface="小塚ゴシック Pro L"/>
              <a:cs typeface="小塚ゴシック Pro L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5245980" y="1019407"/>
            <a:ext cx="2543719" cy="86869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左右矢印 9"/>
          <p:cNvSpPr/>
          <p:nvPr/>
        </p:nvSpPr>
        <p:spPr>
          <a:xfrm>
            <a:off x="4028313" y="1335970"/>
            <a:ext cx="1088898" cy="269381"/>
          </a:xfrm>
          <a:prstGeom prst="leftRightArrow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" name="図 25" descr="img_1866-480x36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8826" y="4058633"/>
            <a:ext cx="3288247" cy="2466185"/>
          </a:xfrm>
          <a:prstGeom prst="rect">
            <a:avLst/>
          </a:prstGeom>
        </p:spPr>
      </p:pic>
      <p:pic>
        <p:nvPicPr>
          <p:cNvPr id="20" name="図 19" descr="P00表紙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308609" y="3994723"/>
            <a:ext cx="2036536" cy="2797780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294042" y="3347645"/>
            <a:ext cx="487575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小塚ゴシック Pro L"/>
                <a:ea typeface="小塚ゴシック Pro L"/>
                <a:cs typeface="小塚ゴシック Pro L"/>
              </a:rPr>
              <a:t>団地再編</a:t>
            </a:r>
            <a:r>
              <a:rPr lang="en-US" altLang="ja-JP" sz="1600" dirty="0">
                <a:latin typeface="小塚ゴシック Pro L"/>
                <a:ea typeface="小塚ゴシック Pro L"/>
                <a:cs typeface="小塚ゴシック Pro L"/>
              </a:rPr>
              <a:t>COMPETITION2013</a:t>
            </a:r>
          </a:p>
          <a:p>
            <a:r>
              <a:rPr lang="en-US" altLang="ja-JP" sz="1600" dirty="0">
                <a:latin typeface="小塚ゴシック Pro L"/>
                <a:ea typeface="小塚ゴシック Pro L"/>
                <a:cs typeface="小塚ゴシック Pro L"/>
              </a:rPr>
              <a:t>(2013.11〜2014.5)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4BBAB37-31E5-7546-9762-0C42DF5B3AE1}"/>
              </a:ext>
            </a:extLst>
          </p:cNvPr>
          <p:cNvSpPr txBox="1"/>
          <p:nvPr/>
        </p:nvSpPr>
        <p:spPr>
          <a:xfrm>
            <a:off x="257967" y="167163"/>
            <a:ext cx="279435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700">
                <a:solidFill>
                  <a:srgbClr val="000000"/>
                </a:solidFill>
                <a:latin typeface="小塚ゴシック Pro M"/>
                <a:ea typeface="小塚ゴシック Pro M"/>
                <a:cs typeface="小塚ゴシック Pro M"/>
              </a:rPr>
              <a:t>咲っく南花台</a:t>
            </a:r>
            <a:r>
              <a:rPr kumimoji="1" lang="en-US" altLang="ja-JP" sz="1700" dirty="0">
                <a:solidFill>
                  <a:srgbClr val="000000"/>
                </a:solidFill>
                <a:latin typeface="小塚ゴシック Pro M"/>
                <a:ea typeface="小塚ゴシック Pro M"/>
                <a:cs typeface="小塚ゴシック Pro M"/>
              </a:rPr>
              <a:t>  -</a:t>
            </a:r>
            <a:r>
              <a:rPr kumimoji="1" lang="ja-JP" altLang="en-US" sz="1200">
                <a:solidFill>
                  <a:srgbClr val="000000"/>
                </a:solidFill>
                <a:latin typeface="小塚ゴシック Pro M"/>
                <a:ea typeface="小塚ゴシック Pro M"/>
                <a:cs typeface="小塚ゴシック Pro M"/>
              </a:rPr>
              <a:t>場づくりの変遷</a:t>
            </a:r>
            <a:r>
              <a:rPr kumimoji="1" lang="en-US" altLang="ja-JP" sz="1200" dirty="0">
                <a:solidFill>
                  <a:srgbClr val="000000"/>
                </a:solidFill>
                <a:latin typeface="小塚ゴシック Pro M"/>
                <a:ea typeface="小塚ゴシック Pro M"/>
                <a:cs typeface="小塚ゴシック Pro M"/>
              </a:rPr>
              <a:t>-</a:t>
            </a:r>
            <a:endParaRPr kumimoji="1" lang="ja-JP" altLang="en-US" sz="1200" dirty="0">
              <a:solidFill>
                <a:srgbClr val="000000"/>
              </a:solidFill>
              <a:latin typeface="小塚ゴシック Pro M"/>
              <a:ea typeface="小塚ゴシック Pro M"/>
              <a:cs typeface="小塚ゴシック Pro M"/>
            </a:endParaRPr>
          </a:p>
        </p:txBody>
      </p:sp>
    </p:spTree>
    <p:extLst>
      <p:ext uri="{BB962C8B-B14F-4D97-AF65-F5344CB8AC3E}">
        <p14:creationId xmlns:p14="http://schemas.microsoft.com/office/powerpoint/2010/main" val="1111303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図形グループ 11"/>
          <p:cNvGrpSpPr/>
          <p:nvPr/>
        </p:nvGrpSpPr>
        <p:grpSpPr>
          <a:xfrm>
            <a:off x="286140" y="863861"/>
            <a:ext cx="2543719" cy="1936540"/>
            <a:chOff x="508603" y="1036316"/>
            <a:chExt cx="2543719" cy="1936540"/>
          </a:xfrm>
        </p:grpSpPr>
        <p:sp>
          <p:nvSpPr>
            <p:cNvPr id="9" name="正方形/長方形 8"/>
            <p:cNvSpPr/>
            <p:nvPr/>
          </p:nvSpPr>
          <p:spPr>
            <a:xfrm>
              <a:off x="508603" y="1036316"/>
              <a:ext cx="2543719" cy="868690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" name="図形グループ 3"/>
            <p:cNvGrpSpPr/>
            <p:nvPr/>
          </p:nvGrpSpPr>
          <p:grpSpPr>
            <a:xfrm>
              <a:off x="700246" y="1132107"/>
              <a:ext cx="2172390" cy="710541"/>
              <a:chOff x="1150298" y="1987489"/>
              <a:chExt cx="2172390" cy="710541"/>
            </a:xfrm>
            <a:noFill/>
          </p:grpSpPr>
          <p:sp>
            <p:nvSpPr>
              <p:cNvPr id="21" name="角丸四角形 20"/>
              <p:cNvSpPr/>
              <p:nvPr/>
            </p:nvSpPr>
            <p:spPr>
              <a:xfrm>
                <a:off x="1204715" y="2184923"/>
                <a:ext cx="2038150" cy="513107"/>
              </a:xfrm>
              <a:prstGeom prst="round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2200" dirty="0">
                    <a:solidFill>
                      <a:srgbClr val="000000"/>
                    </a:solidFill>
                  </a:rPr>
                  <a:t>総合研究会</a:t>
                </a:r>
              </a:p>
            </p:txBody>
          </p:sp>
          <p:sp>
            <p:nvSpPr>
              <p:cNvPr id="18" name="テキスト ボックス 17"/>
              <p:cNvSpPr txBox="1"/>
              <p:nvPr/>
            </p:nvSpPr>
            <p:spPr>
              <a:xfrm>
                <a:off x="1150298" y="1987489"/>
                <a:ext cx="2172390" cy="307777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ja-JP" altLang="en-US" sz="1400" dirty="0">
                    <a:solidFill>
                      <a:srgbClr val="000000"/>
                    </a:solidFill>
                    <a:latin typeface="小塚ゴシック Pro L"/>
                    <a:ea typeface="小塚ゴシック Pro L"/>
                    <a:cs typeface="小塚ゴシック Pro L"/>
                  </a:rPr>
                  <a:t>情報共有・方針検討の場</a:t>
                </a:r>
              </a:p>
            </p:txBody>
          </p:sp>
        </p:grpSp>
        <p:sp>
          <p:nvSpPr>
            <p:cNvPr id="84" name="正方形/長方形 83">
              <a:extLst>
                <a:ext uri="{FF2B5EF4-FFF2-40B4-BE49-F238E27FC236}">
                  <a16:creationId xmlns:a16="http://schemas.microsoft.com/office/drawing/2014/main" id="{D3654445-3327-1A48-853D-56D1603100D6}"/>
                </a:ext>
              </a:extLst>
            </p:cNvPr>
            <p:cNvSpPr/>
            <p:nvPr/>
          </p:nvSpPr>
          <p:spPr>
            <a:xfrm>
              <a:off x="508603" y="1898164"/>
              <a:ext cx="2543719" cy="1074692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" name="図形グループ 2"/>
          <p:cNvGrpSpPr/>
          <p:nvPr/>
        </p:nvGrpSpPr>
        <p:grpSpPr>
          <a:xfrm>
            <a:off x="3596747" y="993751"/>
            <a:ext cx="3030201" cy="848330"/>
            <a:chOff x="294508" y="3782199"/>
            <a:chExt cx="3030201" cy="848330"/>
          </a:xfrm>
        </p:grpSpPr>
        <p:sp>
          <p:nvSpPr>
            <p:cNvPr id="22" name="角丸四角形 21"/>
            <p:cNvSpPr/>
            <p:nvPr/>
          </p:nvSpPr>
          <p:spPr>
            <a:xfrm>
              <a:off x="294508" y="4117422"/>
              <a:ext cx="3030201" cy="513107"/>
            </a:xfrm>
            <a:prstGeom prst="roundRect">
              <a:avLst/>
            </a:prstGeom>
            <a:noFill/>
            <a:ln>
              <a:solidFill>
                <a:schemeClr val="bg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200" dirty="0">
                  <a:solidFill>
                    <a:srgbClr val="000000"/>
                  </a:solidFill>
                </a:rPr>
                <a:t>南花台の未来を考える住民集会</a:t>
              </a: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1010957" y="3782199"/>
              <a:ext cx="17060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 dirty="0">
                  <a:solidFill>
                    <a:srgbClr val="000000"/>
                  </a:solidFill>
                  <a:latin typeface="小塚ゴシック Pro L"/>
                  <a:ea typeface="小塚ゴシック Pro L"/>
                  <a:cs typeface="小塚ゴシック Pro L"/>
                </a:rPr>
                <a:t>意見交換の場</a:t>
              </a:r>
            </a:p>
          </p:txBody>
        </p:sp>
      </p:grpSp>
      <p:sp>
        <p:nvSpPr>
          <p:cNvPr id="5" name="左右矢印 4"/>
          <p:cNvSpPr/>
          <p:nvPr/>
        </p:nvSpPr>
        <p:spPr>
          <a:xfrm rot="16200000">
            <a:off x="1684699" y="2751011"/>
            <a:ext cx="871923" cy="213013"/>
          </a:xfrm>
          <a:prstGeom prst="leftRightArrow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0000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536194" y="511675"/>
            <a:ext cx="9909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>
                <a:solidFill>
                  <a:srgbClr val="000000"/>
                </a:solidFill>
                <a:latin typeface="小塚ゴシック Pro L"/>
                <a:ea typeface="小塚ゴシック Pro L"/>
                <a:cs typeface="小塚ゴシック Pro L"/>
              </a:rPr>
              <a:t>2019.9〜</a:t>
            </a:r>
            <a:endParaRPr kumimoji="1" lang="ja-JP" altLang="en-US" sz="1600" dirty="0">
              <a:solidFill>
                <a:srgbClr val="000000"/>
              </a:solidFill>
              <a:latin typeface="小塚ゴシック Pro L"/>
              <a:ea typeface="小塚ゴシック Pro L"/>
              <a:cs typeface="小塚ゴシック Pro L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982610" y="2001768"/>
            <a:ext cx="1415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rgbClr val="000000"/>
                </a:solidFill>
                <a:latin typeface="小塚ゴシック Pro L"/>
                <a:ea typeface="小塚ゴシック Pro L"/>
                <a:cs typeface="小塚ゴシック Pro L"/>
              </a:rPr>
              <a:t>・関西大学</a:t>
            </a:r>
            <a:endParaRPr kumimoji="1" lang="en-US" altLang="ja-JP" sz="1200" dirty="0">
              <a:solidFill>
                <a:srgbClr val="000000"/>
              </a:solidFill>
              <a:latin typeface="小塚ゴシック Pro L"/>
              <a:ea typeface="小塚ゴシック Pro L"/>
              <a:cs typeface="小塚ゴシック Pro L"/>
            </a:endParaRPr>
          </a:p>
          <a:p>
            <a:r>
              <a:rPr kumimoji="1" lang="ja-JP" altLang="en-US" sz="1200" dirty="0">
                <a:solidFill>
                  <a:srgbClr val="000000"/>
                </a:solidFill>
                <a:latin typeface="小塚ゴシック Pro L"/>
                <a:ea typeface="小塚ゴシック Pro L"/>
                <a:cs typeface="小塚ゴシック Pro L"/>
              </a:rPr>
              <a:t>・地域住民</a:t>
            </a:r>
            <a:endParaRPr kumimoji="1" lang="en-US" altLang="ja-JP" sz="1200" dirty="0">
              <a:solidFill>
                <a:srgbClr val="000000"/>
              </a:solidFill>
              <a:latin typeface="小塚ゴシック Pro L"/>
              <a:ea typeface="小塚ゴシック Pro L"/>
              <a:cs typeface="小塚ゴシック Pro L"/>
            </a:endParaRPr>
          </a:p>
          <a:p>
            <a:r>
              <a:rPr kumimoji="1" lang="ja-JP" altLang="en-US" sz="1200" dirty="0">
                <a:solidFill>
                  <a:srgbClr val="000000"/>
                </a:solidFill>
                <a:latin typeface="小塚ゴシック Pro L"/>
                <a:ea typeface="小塚ゴシック Pro L"/>
                <a:cs typeface="小塚ゴシック Pro L"/>
              </a:rPr>
              <a:t>・（河内長野市）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207849" y="1784738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rgbClr val="000000"/>
                </a:solidFill>
                <a:latin typeface="小塚ゴシック Pro L"/>
                <a:ea typeface="小塚ゴシック Pro L"/>
                <a:cs typeface="小塚ゴシック Pro L"/>
              </a:rPr>
              <a:t>・関西大学</a:t>
            </a:r>
            <a:endParaRPr kumimoji="1" lang="en-US" altLang="ja-JP" sz="1200" dirty="0">
              <a:solidFill>
                <a:srgbClr val="000000"/>
              </a:solidFill>
              <a:latin typeface="小塚ゴシック Pro L"/>
              <a:ea typeface="小塚ゴシック Pro L"/>
              <a:cs typeface="小塚ゴシック Pro L"/>
            </a:endParaRPr>
          </a:p>
          <a:p>
            <a:r>
              <a:rPr kumimoji="1" lang="ja-JP" altLang="en-US" sz="1200" dirty="0">
                <a:solidFill>
                  <a:srgbClr val="000000"/>
                </a:solidFill>
                <a:latin typeface="小塚ゴシック Pro L"/>
                <a:ea typeface="小塚ゴシック Pro L"/>
                <a:cs typeface="小塚ゴシック Pro L"/>
              </a:rPr>
              <a:t>・河内長野市</a:t>
            </a:r>
            <a:endParaRPr kumimoji="1" lang="en-US" altLang="ja-JP" sz="1200" dirty="0">
              <a:solidFill>
                <a:srgbClr val="000000"/>
              </a:solidFill>
              <a:latin typeface="小塚ゴシック Pro L"/>
              <a:ea typeface="小塚ゴシック Pro L"/>
              <a:cs typeface="小塚ゴシック Pro L"/>
            </a:endParaRPr>
          </a:p>
          <a:p>
            <a:r>
              <a:rPr kumimoji="1" lang="ja-JP" altLang="en-US" sz="1200" dirty="0">
                <a:solidFill>
                  <a:srgbClr val="000000"/>
                </a:solidFill>
                <a:latin typeface="小塚ゴシック Pro L"/>
                <a:ea typeface="小塚ゴシック Pro L"/>
                <a:cs typeface="小塚ゴシック Pro L"/>
              </a:rPr>
              <a:t>・大阪府</a:t>
            </a:r>
            <a:endParaRPr kumimoji="1" lang="en-US" altLang="ja-JP" sz="1200" dirty="0">
              <a:solidFill>
                <a:srgbClr val="000000"/>
              </a:solidFill>
              <a:latin typeface="小塚ゴシック Pro L"/>
              <a:ea typeface="小塚ゴシック Pro L"/>
              <a:cs typeface="小塚ゴシック Pro L"/>
            </a:endParaRPr>
          </a:p>
          <a:p>
            <a:r>
              <a:rPr kumimoji="1" lang="ja-JP" altLang="en-US" sz="1200" dirty="0">
                <a:solidFill>
                  <a:srgbClr val="000000"/>
                </a:solidFill>
                <a:latin typeface="小塚ゴシック Pro L"/>
                <a:ea typeface="小塚ゴシック Pro L"/>
                <a:cs typeface="小塚ゴシック Pro L"/>
              </a:rPr>
              <a:t>・地域住民</a:t>
            </a:r>
            <a:endParaRPr kumimoji="1" lang="en-US" altLang="ja-JP" sz="1200" dirty="0">
              <a:solidFill>
                <a:srgbClr val="000000"/>
              </a:solidFill>
              <a:latin typeface="小塚ゴシック Pro L"/>
              <a:ea typeface="小塚ゴシック Pro L"/>
              <a:cs typeface="小塚ゴシック Pro L"/>
            </a:endParaRPr>
          </a:p>
          <a:p>
            <a:r>
              <a:rPr kumimoji="1" lang="ja-JP" altLang="en-US" sz="1200" dirty="0">
                <a:solidFill>
                  <a:srgbClr val="000000"/>
                </a:solidFill>
                <a:latin typeface="小塚ゴシック Pro L"/>
                <a:ea typeface="小塚ゴシック Pro L"/>
                <a:cs typeface="小塚ゴシック Pro L"/>
              </a:rPr>
              <a:t>・地域事業者、</a:t>
            </a:r>
            <a:r>
              <a:rPr kumimoji="1" lang="ja-JP" altLang="en-US" sz="1200">
                <a:solidFill>
                  <a:srgbClr val="000000"/>
                </a:solidFill>
                <a:latin typeface="小塚ゴシック Pro L"/>
                <a:ea typeface="小塚ゴシック Pro L"/>
                <a:cs typeface="小塚ゴシック Pro L"/>
              </a:rPr>
              <a:t>企業等</a:t>
            </a:r>
            <a:endParaRPr kumimoji="1" lang="en-US" altLang="ja-JP" sz="1200" dirty="0">
              <a:solidFill>
                <a:srgbClr val="000000"/>
              </a:solidFill>
              <a:latin typeface="小塚ゴシック Pro L"/>
              <a:ea typeface="小塚ゴシック Pro L"/>
              <a:cs typeface="小塚ゴシック Pro L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3713566" y="909007"/>
            <a:ext cx="2797919" cy="103040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左右矢印 9"/>
          <p:cNvSpPr/>
          <p:nvPr/>
        </p:nvSpPr>
        <p:spPr>
          <a:xfrm>
            <a:off x="2901128" y="1663225"/>
            <a:ext cx="781782" cy="269381"/>
          </a:xfrm>
          <a:prstGeom prst="leftRightArrow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x</a:t>
            </a:r>
            <a:endParaRPr kumimoji="1" lang="ja-JP" altLang="en-US"/>
          </a:p>
        </p:txBody>
      </p:sp>
      <p:grpSp>
        <p:nvGrpSpPr>
          <p:cNvPr id="8" name="図形グループ 7"/>
          <p:cNvGrpSpPr/>
          <p:nvPr/>
        </p:nvGrpSpPr>
        <p:grpSpPr>
          <a:xfrm>
            <a:off x="1056274" y="4518352"/>
            <a:ext cx="1333032" cy="1318245"/>
            <a:chOff x="2214234" y="4005197"/>
            <a:chExt cx="2038150" cy="513107"/>
          </a:xfrm>
        </p:grpSpPr>
        <p:sp>
          <p:nvSpPr>
            <p:cNvPr id="24" name="角丸四角形 23"/>
            <p:cNvSpPr/>
            <p:nvPr/>
          </p:nvSpPr>
          <p:spPr>
            <a:xfrm>
              <a:off x="2214234" y="4005197"/>
              <a:ext cx="2038150" cy="513107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dirty="0">
                  <a:solidFill>
                    <a:srgbClr val="000000"/>
                  </a:solidFill>
                </a:rPr>
                <a:t>健康</a:t>
              </a:r>
              <a:endParaRPr kumimoji="1" lang="en-US" altLang="ja-JP" sz="1400" dirty="0">
                <a:solidFill>
                  <a:srgbClr val="000000"/>
                </a:solidFill>
              </a:endParaRPr>
            </a:p>
            <a:p>
              <a:pPr algn="ctr"/>
              <a:r>
                <a:rPr kumimoji="1" lang="ja-JP" altLang="en-US" sz="1400" dirty="0">
                  <a:solidFill>
                    <a:srgbClr val="000000"/>
                  </a:solidFill>
                </a:rPr>
                <a:t>仲間づくり</a:t>
              </a:r>
            </a:p>
          </p:txBody>
        </p:sp>
        <p:sp>
          <p:nvSpPr>
            <p:cNvPr id="7" name="円/楕円 6"/>
            <p:cNvSpPr/>
            <p:nvPr/>
          </p:nvSpPr>
          <p:spPr>
            <a:xfrm>
              <a:off x="2345215" y="4067064"/>
              <a:ext cx="1767396" cy="431268"/>
            </a:xfrm>
            <a:prstGeom prst="ellipse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</p:grpSp>
      <p:sp>
        <p:nvSpPr>
          <p:cNvPr id="31" name="角丸四角形 30"/>
          <p:cNvSpPr/>
          <p:nvPr/>
        </p:nvSpPr>
        <p:spPr>
          <a:xfrm>
            <a:off x="3664350" y="2633560"/>
            <a:ext cx="2155665" cy="365723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tx1"/>
                </a:solidFill>
                <a:latin typeface="小塚ゴシック Pro L"/>
                <a:ea typeface="小塚ゴシック Pro L"/>
                <a:cs typeface="小塚ゴシック Pro L"/>
              </a:rPr>
              <a:t>南花台</a:t>
            </a:r>
            <a:r>
              <a:rPr kumimoji="1" lang="ja-JP" altLang="en-US" sz="1200">
                <a:solidFill>
                  <a:schemeClr val="tx1"/>
                </a:solidFill>
                <a:latin typeface="小塚ゴシック Pro L"/>
                <a:ea typeface="小塚ゴシック Pro L"/>
                <a:cs typeface="小塚ゴシック Pro L"/>
              </a:rPr>
              <a:t>みんなの未来</a:t>
            </a:r>
            <a:r>
              <a:rPr kumimoji="1" lang="ja-JP" altLang="en-US" sz="1200" dirty="0">
                <a:solidFill>
                  <a:schemeClr val="tx1"/>
                </a:solidFill>
                <a:latin typeface="小塚ゴシック Pro L"/>
                <a:ea typeface="小塚ゴシック Pro L"/>
                <a:cs typeface="小塚ゴシック Pro L"/>
              </a:rPr>
              <a:t>予想図</a:t>
            </a:r>
            <a:endParaRPr kumimoji="1" lang="en-US" altLang="ja-JP" sz="1200" dirty="0">
              <a:solidFill>
                <a:schemeClr val="tx1"/>
              </a:solidFill>
              <a:latin typeface="小塚ゴシック Pro L"/>
              <a:ea typeface="小塚ゴシック Pro L"/>
              <a:cs typeface="小塚ゴシック Pro L"/>
            </a:endParaRPr>
          </a:p>
        </p:txBody>
      </p:sp>
      <p:grpSp>
        <p:nvGrpSpPr>
          <p:cNvPr id="17" name="図形グループ 16"/>
          <p:cNvGrpSpPr/>
          <p:nvPr/>
        </p:nvGrpSpPr>
        <p:grpSpPr>
          <a:xfrm>
            <a:off x="286140" y="3231255"/>
            <a:ext cx="5847139" cy="1218807"/>
            <a:chOff x="1143924" y="2963019"/>
            <a:chExt cx="5847139" cy="1218807"/>
          </a:xfrm>
        </p:grpSpPr>
        <p:sp>
          <p:nvSpPr>
            <p:cNvPr id="20" name="テキスト ボックス 19"/>
            <p:cNvSpPr txBox="1"/>
            <p:nvPr/>
          </p:nvSpPr>
          <p:spPr>
            <a:xfrm>
              <a:off x="2996623" y="3237389"/>
              <a:ext cx="23503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dirty="0">
                  <a:solidFill>
                    <a:srgbClr val="000000"/>
                  </a:solidFill>
                  <a:latin typeface="小塚ゴシック Pro L"/>
                  <a:ea typeface="小塚ゴシック Pro L"/>
                  <a:cs typeface="小塚ゴシック Pro L"/>
                </a:rPr>
                <a:t>実践の場</a:t>
              </a:r>
            </a:p>
          </p:txBody>
        </p:sp>
        <p:sp>
          <p:nvSpPr>
            <p:cNvPr id="13" name="角丸四角形 12"/>
            <p:cNvSpPr/>
            <p:nvPr/>
          </p:nvSpPr>
          <p:spPr>
            <a:xfrm>
              <a:off x="2996623" y="2963019"/>
              <a:ext cx="2350369" cy="1218807"/>
            </a:xfrm>
            <a:prstGeom prst="round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角丸四角形 32"/>
            <p:cNvSpPr/>
            <p:nvPr/>
          </p:nvSpPr>
          <p:spPr>
            <a:xfrm>
              <a:off x="2996623" y="3454780"/>
              <a:ext cx="2350370" cy="513107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200" dirty="0">
                  <a:solidFill>
                    <a:srgbClr val="000000"/>
                  </a:solidFill>
                </a:rPr>
                <a:t>コノミヤテラス</a:t>
              </a:r>
            </a:p>
          </p:txBody>
        </p:sp>
        <p:sp>
          <p:nvSpPr>
            <p:cNvPr id="85" name="角丸四角形 84">
              <a:extLst>
                <a:ext uri="{FF2B5EF4-FFF2-40B4-BE49-F238E27FC236}">
                  <a16:creationId xmlns:a16="http://schemas.microsoft.com/office/drawing/2014/main" id="{DFE7886D-8931-824A-820D-C8D6F0A5FE55}"/>
                </a:ext>
              </a:extLst>
            </p:cNvPr>
            <p:cNvSpPr/>
            <p:nvPr/>
          </p:nvSpPr>
          <p:spPr>
            <a:xfrm>
              <a:off x="1143924" y="2963019"/>
              <a:ext cx="5847139" cy="1218807"/>
            </a:xfrm>
            <a:prstGeom prst="round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6" name="図形グループ 35"/>
          <p:cNvGrpSpPr/>
          <p:nvPr/>
        </p:nvGrpSpPr>
        <p:grpSpPr>
          <a:xfrm>
            <a:off x="5752861" y="4569664"/>
            <a:ext cx="1333032" cy="1318245"/>
            <a:chOff x="2214234" y="4025169"/>
            <a:chExt cx="2038150" cy="513107"/>
          </a:xfrm>
        </p:grpSpPr>
        <p:sp>
          <p:nvSpPr>
            <p:cNvPr id="37" name="角丸四角形 36"/>
            <p:cNvSpPr/>
            <p:nvPr/>
          </p:nvSpPr>
          <p:spPr>
            <a:xfrm>
              <a:off x="2214234" y="4025169"/>
              <a:ext cx="2038150" cy="513107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dirty="0">
                  <a:solidFill>
                    <a:srgbClr val="000000"/>
                  </a:solidFill>
                </a:rPr>
                <a:t>情報発信</a:t>
              </a:r>
            </a:p>
          </p:txBody>
        </p:sp>
        <p:sp>
          <p:nvSpPr>
            <p:cNvPr id="38" name="円/楕円 37"/>
            <p:cNvSpPr/>
            <p:nvPr/>
          </p:nvSpPr>
          <p:spPr>
            <a:xfrm>
              <a:off x="2345215" y="4067064"/>
              <a:ext cx="1767396" cy="431268"/>
            </a:xfrm>
            <a:prstGeom prst="ellipse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</p:grpSp>
      <p:grpSp>
        <p:nvGrpSpPr>
          <p:cNvPr id="42" name="図形グループ 41"/>
          <p:cNvGrpSpPr/>
          <p:nvPr/>
        </p:nvGrpSpPr>
        <p:grpSpPr>
          <a:xfrm>
            <a:off x="4575050" y="4556836"/>
            <a:ext cx="1333032" cy="1318245"/>
            <a:chOff x="2214234" y="4020176"/>
            <a:chExt cx="2038150" cy="513107"/>
          </a:xfrm>
        </p:grpSpPr>
        <p:sp>
          <p:nvSpPr>
            <p:cNvPr id="43" name="角丸四角形 42"/>
            <p:cNvSpPr/>
            <p:nvPr/>
          </p:nvSpPr>
          <p:spPr>
            <a:xfrm>
              <a:off x="2214234" y="4020176"/>
              <a:ext cx="2038150" cy="513107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dirty="0">
                  <a:solidFill>
                    <a:srgbClr val="000000"/>
                  </a:solidFill>
                </a:rPr>
                <a:t>ストック</a:t>
              </a:r>
              <a:endParaRPr kumimoji="1" lang="en-US" altLang="ja-JP" sz="1400" dirty="0">
                <a:solidFill>
                  <a:srgbClr val="000000"/>
                </a:solidFill>
              </a:endParaRPr>
            </a:p>
            <a:p>
              <a:pPr algn="ctr"/>
              <a:r>
                <a:rPr kumimoji="1" lang="ja-JP" altLang="en-US" sz="1400" dirty="0">
                  <a:solidFill>
                    <a:srgbClr val="000000"/>
                  </a:solidFill>
                </a:rPr>
                <a:t>活用</a:t>
              </a:r>
            </a:p>
          </p:txBody>
        </p:sp>
        <p:sp>
          <p:nvSpPr>
            <p:cNvPr id="44" name="円/楕円 43"/>
            <p:cNvSpPr/>
            <p:nvPr/>
          </p:nvSpPr>
          <p:spPr>
            <a:xfrm>
              <a:off x="2345215" y="4067064"/>
              <a:ext cx="1767396" cy="431268"/>
            </a:xfrm>
            <a:prstGeom prst="ellipse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</p:grpSp>
      <p:grpSp>
        <p:nvGrpSpPr>
          <p:cNvPr id="45" name="図形グループ 44"/>
          <p:cNvGrpSpPr/>
          <p:nvPr/>
        </p:nvGrpSpPr>
        <p:grpSpPr>
          <a:xfrm>
            <a:off x="3401260" y="4518352"/>
            <a:ext cx="1333032" cy="1318245"/>
            <a:chOff x="11955035" y="4005197"/>
            <a:chExt cx="2038150" cy="513107"/>
          </a:xfrm>
        </p:grpSpPr>
        <p:sp>
          <p:nvSpPr>
            <p:cNvPr id="46" name="角丸四角形 45"/>
            <p:cNvSpPr/>
            <p:nvPr/>
          </p:nvSpPr>
          <p:spPr>
            <a:xfrm>
              <a:off x="11955035" y="4005197"/>
              <a:ext cx="2038150" cy="513107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dirty="0">
                  <a:solidFill>
                    <a:srgbClr val="000000"/>
                  </a:solidFill>
                </a:rPr>
                <a:t>子育て</a:t>
              </a:r>
              <a:endParaRPr kumimoji="1" lang="en-US" altLang="ja-JP" sz="1400" dirty="0">
                <a:solidFill>
                  <a:srgbClr val="000000"/>
                </a:solidFill>
              </a:endParaRPr>
            </a:p>
            <a:p>
              <a:pPr algn="ctr"/>
              <a:r>
                <a:rPr kumimoji="1" lang="ja-JP" altLang="en-US" sz="1400" dirty="0">
                  <a:solidFill>
                    <a:srgbClr val="000000"/>
                  </a:solidFill>
                </a:rPr>
                <a:t>子育ち環境</a:t>
              </a:r>
              <a:endParaRPr kumimoji="1" lang="en-US" altLang="ja-JP" sz="1400" dirty="0">
                <a:solidFill>
                  <a:srgbClr val="000000"/>
                </a:solidFill>
              </a:endParaRPr>
            </a:p>
          </p:txBody>
        </p:sp>
        <p:sp>
          <p:nvSpPr>
            <p:cNvPr id="47" name="円/楕円 46"/>
            <p:cNvSpPr/>
            <p:nvPr/>
          </p:nvSpPr>
          <p:spPr>
            <a:xfrm>
              <a:off x="12086016" y="4067064"/>
              <a:ext cx="1767396" cy="431268"/>
            </a:xfrm>
            <a:prstGeom prst="ellipse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</p:grpSp>
      <p:sp>
        <p:nvSpPr>
          <p:cNvPr id="39" name="テキスト ボックス 38"/>
          <p:cNvSpPr txBox="1"/>
          <p:nvPr/>
        </p:nvSpPr>
        <p:spPr>
          <a:xfrm>
            <a:off x="4605062" y="5887909"/>
            <a:ext cx="13388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>
                <a:solidFill>
                  <a:srgbClr val="000000"/>
                </a:solidFill>
                <a:latin typeface="小塚ゴシック Pro L"/>
                <a:ea typeface="小塚ゴシック Pro L"/>
                <a:cs typeface="小塚ゴシック Pro L"/>
              </a:rPr>
              <a:t>集い</a:t>
            </a:r>
            <a:r>
              <a:rPr kumimoji="1" lang="ja-JP" altLang="en-US" sz="1000" dirty="0">
                <a:solidFill>
                  <a:srgbClr val="000000"/>
                </a:solidFill>
                <a:latin typeface="小塚ゴシック Pro L"/>
                <a:ea typeface="小塚ゴシック Pro L"/>
                <a:cs typeface="小塚ゴシック Pro L"/>
              </a:rPr>
              <a:t>の場所の研究会</a:t>
            </a:r>
            <a:endParaRPr kumimoji="1" lang="en-US" altLang="ja-JP" sz="1000" dirty="0">
              <a:solidFill>
                <a:srgbClr val="000000"/>
              </a:solidFill>
              <a:latin typeface="小塚ゴシック Pro L"/>
              <a:ea typeface="小塚ゴシック Pro L"/>
              <a:cs typeface="小塚ゴシック Pro L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1136779" y="5887909"/>
            <a:ext cx="122341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solidFill>
                  <a:srgbClr val="000000"/>
                </a:solidFill>
                <a:latin typeface="小塚ゴシック Pro L"/>
                <a:ea typeface="小塚ゴシック Pro L"/>
                <a:cs typeface="小塚ゴシック Pro L"/>
              </a:rPr>
              <a:t>健康クラブ</a:t>
            </a:r>
            <a:endParaRPr kumimoji="1" lang="en-US" altLang="ja-JP" sz="1000" dirty="0">
              <a:solidFill>
                <a:srgbClr val="000000"/>
              </a:solidFill>
              <a:latin typeface="小塚ゴシック Pro L"/>
              <a:ea typeface="小塚ゴシック Pro L"/>
              <a:cs typeface="小塚ゴシック Pro L"/>
            </a:endParaRPr>
          </a:p>
          <a:p>
            <a:r>
              <a:rPr kumimoji="1" lang="ja-JP" altLang="en-US" sz="1000" dirty="0">
                <a:solidFill>
                  <a:srgbClr val="000000"/>
                </a:solidFill>
                <a:latin typeface="小塚ゴシック Pro L"/>
                <a:ea typeface="小塚ゴシック Pro L"/>
                <a:cs typeface="小塚ゴシック Pro L"/>
              </a:rPr>
              <a:t>健康スタッフ</a:t>
            </a:r>
            <a:endParaRPr kumimoji="1" lang="en-US" altLang="ja-JP" sz="1000" dirty="0">
              <a:solidFill>
                <a:srgbClr val="000000"/>
              </a:solidFill>
              <a:latin typeface="小塚ゴシック Pro L"/>
              <a:ea typeface="小塚ゴシック Pro L"/>
              <a:cs typeface="小塚ゴシック Pro L"/>
            </a:endParaRPr>
          </a:p>
          <a:p>
            <a:r>
              <a:rPr kumimoji="1" lang="ja-JP" altLang="ja-JP" sz="1000" dirty="0">
                <a:solidFill>
                  <a:srgbClr val="000000"/>
                </a:solidFill>
                <a:latin typeface="小塚ゴシック Pro L"/>
                <a:ea typeface="小塚ゴシック Pro L"/>
                <a:cs typeface="小塚ゴシック Pro L"/>
              </a:rPr>
              <a:t>　</a:t>
            </a:r>
            <a:r>
              <a:rPr kumimoji="1" lang="ja-JP" altLang="en-US" sz="1000" dirty="0">
                <a:solidFill>
                  <a:srgbClr val="000000"/>
                </a:solidFill>
                <a:latin typeface="小塚ゴシック Pro L"/>
                <a:ea typeface="小塚ゴシック Pro L"/>
                <a:cs typeface="小塚ゴシック Pro L"/>
              </a:rPr>
              <a:t>　・サポーター</a:t>
            </a:r>
            <a:endParaRPr kumimoji="1" lang="en-US" altLang="ja-JP" sz="1000" dirty="0">
              <a:solidFill>
                <a:srgbClr val="000000"/>
              </a:solidFill>
              <a:latin typeface="小塚ゴシック Pro L"/>
              <a:ea typeface="小塚ゴシック Pro L"/>
              <a:cs typeface="小塚ゴシック Pro L"/>
            </a:endParaRPr>
          </a:p>
          <a:p>
            <a:r>
              <a:rPr kumimoji="1" lang="ja-JP" altLang="en-US" sz="1000" dirty="0">
                <a:solidFill>
                  <a:srgbClr val="000000"/>
                </a:solidFill>
                <a:latin typeface="小塚ゴシック Pro L"/>
                <a:ea typeface="小塚ゴシック Pro L"/>
                <a:cs typeface="小塚ゴシック Pro L"/>
              </a:rPr>
              <a:t>まちの保健室</a:t>
            </a:r>
            <a:endParaRPr kumimoji="1" lang="en-US" altLang="ja-JP" sz="1000" dirty="0">
              <a:solidFill>
                <a:srgbClr val="000000"/>
              </a:solidFill>
              <a:latin typeface="小塚ゴシック Pro L"/>
              <a:ea typeface="小塚ゴシック Pro L"/>
              <a:cs typeface="小塚ゴシック Pro L"/>
            </a:endParaRPr>
          </a:p>
          <a:p>
            <a:r>
              <a:rPr kumimoji="1" lang="ja-JP" altLang="en-US" sz="1000" dirty="0">
                <a:solidFill>
                  <a:srgbClr val="000000"/>
                </a:solidFill>
                <a:latin typeface="小塚ゴシック Pro L"/>
                <a:ea typeface="小塚ゴシック Pro L"/>
                <a:cs typeface="小塚ゴシック Pro L"/>
              </a:rPr>
              <a:t>看護学校との連携</a:t>
            </a: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6002801" y="5887909"/>
            <a:ext cx="966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>
                <a:solidFill>
                  <a:srgbClr val="000000"/>
                </a:solidFill>
                <a:latin typeface="小塚ゴシック Pro L"/>
                <a:ea typeface="小塚ゴシック Pro L"/>
                <a:cs typeface="小塚ゴシック Pro L"/>
              </a:rPr>
              <a:t>HP</a:t>
            </a:r>
            <a:r>
              <a:rPr kumimoji="1" lang="ja-JP" altLang="en-US" sz="1000">
                <a:solidFill>
                  <a:srgbClr val="000000"/>
                </a:solidFill>
                <a:latin typeface="小塚ゴシック Pro L"/>
                <a:ea typeface="小塚ゴシック Pro L"/>
                <a:cs typeface="小塚ゴシック Pro L"/>
              </a:rPr>
              <a:t>更新</a:t>
            </a:r>
            <a:endParaRPr kumimoji="1" lang="en-US" altLang="ja-JP" sz="1000" dirty="0">
              <a:solidFill>
                <a:srgbClr val="000000"/>
              </a:solidFill>
              <a:latin typeface="小塚ゴシック Pro L"/>
              <a:ea typeface="小塚ゴシック Pro L"/>
              <a:cs typeface="小塚ゴシック Pro L"/>
            </a:endParaRPr>
          </a:p>
          <a:p>
            <a:r>
              <a:rPr kumimoji="1" lang="ja-JP" altLang="en-US" sz="1000" dirty="0">
                <a:solidFill>
                  <a:srgbClr val="000000"/>
                </a:solidFill>
                <a:latin typeface="小塚ゴシック Pro L"/>
                <a:ea typeface="小塚ゴシック Pro L"/>
                <a:cs typeface="小塚ゴシック Pro L"/>
              </a:rPr>
              <a:t>コノテラ通信</a:t>
            </a: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3603059" y="5887909"/>
            <a:ext cx="10823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solidFill>
                  <a:srgbClr val="000000"/>
                </a:solidFill>
                <a:latin typeface="小塚ゴシック Pro L"/>
                <a:ea typeface="小塚ゴシック Pro L"/>
                <a:cs typeface="小塚ゴシック Pro L"/>
              </a:rPr>
              <a:t>子育てサロン</a:t>
            </a:r>
            <a:endParaRPr kumimoji="1" lang="en-US" altLang="ja-JP" sz="1000" dirty="0">
              <a:solidFill>
                <a:srgbClr val="000000"/>
              </a:solidFill>
              <a:latin typeface="小塚ゴシック Pro L"/>
              <a:ea typeface="小塚ゴシック Pro L"/>
              <a:cs typeface="小塚ゴシック Pro L"/>
            </a:endParaRPr>
          </a:p>
          <a:p>
            <a:r>
              <a:rPr kumimoji="1" lang="ja-JP" altLang="en-US" sz="1000" dirty="0">
                <a:solidFill>
                  <a:srgbClr val="000000"/>
                </a:solidFill>
                <a:latin typeface="小塚ゴシック Pro L"/>
                <a:ea typeface="小塚ゴシック Pro L"/>
                <a:cs typeface="小塚ゴシック Pro L"/>
              </a:rPr>
              <a:t>ふれあいテラス</a:t>
            </a:r>
            <a:endParaRPr kumimoji="1" lang="en-US" altLang="ja-JP" sz="1000" dirty="0">
              <a:solidFill>
                <a:srgbClr val="000000"/>
              </a:solidFill>
              <a:latin typeface="小塚ゴシック Pro L"/>
              <a:ea typeface="小塚ゴシック Pro L"/>
              <a:cs typeface="小塚ゴシック Pro L"/>
            </a:endParaRPr>
          </a:p>
          <a:p>
            <a:r>
              <a:rPr kumimoji="1" lang="ja-JP" altLang="en-US" sz="1000" dirty="0">
                <a:solidFill>
                  <a:srgbClr val="000000"/>
                </a:solidFill>
                <a:latin typeface="小塚ゴシック Pro L"/>
                <a:ea typeface="小塚ゴシック Pro L"/>
                <a:cs typeface="小塚ゴシック Pro L"/>
              </a:rPr>
              <a:t>ごはんや</a:t>
            </a:r>
            <a:r>
              <a:rPr kumimoji="1" lang="en-US" altLang="ja-JP" sz="1000" dirty="0">
                <a:solidFill>
                  <a:srgbClr val="000000"/>
                </a:solidFill>
                <a:latin typeface="小塚ゴシック Pro L"/>
                <a:ea typeface="小塚ゴシック Pro L"/>
                <a:cs typeface="小塚ゴシック Pro L"/>
              </a:rPr>
              <a:t>Day</a:t>
            </a:r>
            <a:r>
              <a:rPr kumimoji="1" lang="ja-JP" altLang="en-US" sz="1000" dirty="0">
                <a:solidFill>
                  <a:srgbClr val="000000"/>
                </a:solidFill>
                <a:latin typeface="小塚ゴシック Pro L"/>
                <a:ea typeface="小塚ゴシック Pro L"/>
                <a:cs typeface="小塚ゴシック Pro L"/>
              </a:rPr>
              <a:t> </a:t>
            </a:r>
            <a:endParaRPr kumimoji="1" lang="en-US" altLang="ja-JP" sz="1000" dirty="0">
              <a:solidFill>
                <a:srgbClr val="000000"/>
              </a:solidFill>
              <a:latin typeface="小塚ゴシック Pro L"/>
              <a:ea typeface="小塚ゴシック Pro L"/>
              <a:cs typeface="小塚ゴシック Pro L"/>
            </a:endParaRPr>
          </a:p>
          <a:p>
            <a:r>
              <a:rPr kumimoji="1" lang="en-US" altLang="ja-JP" sz="1000" dirty="0">
                <a:solidFill>
                  <a:srgbClr val="000000"/>
                </a:solidFill>
                <a:latin typeface="小塚ゴシック Pro L"/>
                <a:ea typeface="小塚ゴシック Pro L"/>
                <a:cs typeface="小塚ゴシック Pro L"/>
              </a:rPr>
              <a:t>　</a:t>
            </a:r>
            <a:r>
              <a:rPr kumimoji="1" lang="ja-JP" altLang="en-US" sz="1000" dirty="0">
                <a:solidFill>
                  <a:srgbClr val="000000"/>
                </a:solidFill>
                <a:latin typeface="小塚ゴシック Pro L"/>
                <a:ea typeface="小塚ゴシック Pro L"/>
                <a:cs typeface="小塚ゴシック Pro L"/>
              </a:rPr>
              <a:t>　　　南花台</a:t>
            </a:r>
            <a:endParaRPr kumimoji="1" lang="en-US" altLang="ja-JP" sz="1000" dirty="0">
              <a:solidFill>
                <a:srgbClr val="000000"/>
              </a:solidFill>
              <a:latin typeface="小塚ゴシック Pro L"/>
              <a:ea typeface="小塚ゴシック Pro L"/>
              <a:cs typeface="小塚ゴシック Pro L"/>
            </a:endParaRPr>
          </a:p>
        </p:txBody>
      </p:sp>
      <p:sp>
        <p:nvSpPr>
          <p:cNvPr id="2" name="上矢印 1"/>
          <p:cNvSpPr/>
          <p:nvPr/>
        </p:nvSpPr>
        <p:spPr>
          <a:xfrm>
            <a:off x="3058465" y="2314616"/>
            <a:ext cx="243754" cy="746883"/>
          </a:xfrm>
          <a:prstGeom prst="up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4664176" y="3550470"/>
            <a:ext cx="121058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solidFill>
                  <a:srgbClr val="000000"/>
                </a:solidFill>
                <a:latin typeface="小塚ゴシック Pro L"/>
                <a:ea typeface="小塚ゴシック Pro L"/>
                <a:cs typeface="小塚ゴシック Pro L"/>
              </a:rPr>
              <a:t>ラジオ体操</a:t>
            </a:r>
            <a:endParaRPr kumimoji="1" lang="en-US" altLang="ja-JP" sz="1000" dirty="0">
              <a:solidFill>
                <a:srgbClr val="000000"/>
              </a:solidFill>
              <a:latin typeface="小塚ゴシック Pro L"/>
              <a:ea typeface="小塚ゴシック Pro L"/>
              <a:cs typeface="小塚ゴシック Pro L"/>
            </a:endParaRPr>
          </a:p>
          <a:p>
            <a:r>
              <a:rPr kumimoji="1" lang="ja-JP" altLang="en-US" sz="1000" dirty="0">
                <a:solidFill>
                  <a:srgbClr val="000000"/>
                </a:solidFill>
                <a:latin typeface="小塚ゴシック Pro L"/>
                <a:ea typeface="小塚ゴシック Pro L"/>
                <a:cs typeface="小塚ゴシック Pro L"/>
              </a:rPr>
              <a:t>地域行事への参加</a:t>
            </a:r>
            <a:endParaRPr kumimoji="1" lang="en-US" altLang="ja-JP" sz="1000" dirty="0">
              <a:solidFill>
                <a:srgbClr val="000000"/>
              </a:solidFill>
              <a:latin typeface="小塚ゴシック Pro L"/>
              <a:ea typeface="小塚ゴシック Pro L"/>
              <a:cs typeface="小塚ゴシック Pro L"/>
            </a:endParaRPr>
          </a:p>
          <a:p>
            <a:r>
              <a:rPr kumimoji="1" lang="ja-JP" altLang="en-US" sz="1000" dirty="0">
                <a:solidFill>
                  <a:srgbClr val="000000"/>
                </a:solidFill>
                <a:latin typeface="小塚ゴシック Pro L"/>
                <a:ea typeface="小塚ゴシック Pro L"/>
                <a:cs typeface="小塚ゴシック Pro L"/>
              </a:rPr>
              <a:t>たいしろうのバー</a:t>
            </a:r>
            <a:endParaRPr kumimoji="1" lang="en-US" altLang="ja-JP" sz="1000" dirty="0">
              <a:solidFill>
                <a:srgbClr val="000000"/>
              </a:solidFill>
              <a:latin typeface="小塚ゴシック Pro L"/>
              <a:ea typeface="小塚ゴシック Pro L"/>
              <a:cs typeface="小塚ゴシック Pro L"/>
            </a:endParaRPr>
          </a:p>
          <a:p>
            <a:r>
              <a:rPr kumimoji="1" lang="ja-JP" altLang="en-US" sz="1000" dirty="0">
                <a:solidFill>
                  <a:srgbClr val="000000"/>
                </a:solidFill>
                <a:latin typeface="小塚ゴシック Pro L"/>
                <a:ea typeface="小塚ゴシック Pro L"/>
                <a:cs typeface="小塚ゴシック Pro L"/>
              </a:rPr>
              <a:t>ありがとうの会</a:t>
            </a:r>
            <a:endParaRPr kumimoji="1" lang="en-US" altLang="ja-JP" sz="1000" dirty="0">
              <a:solidFill>
                <a:srgbClr val="000000"/>
              </a:solidFill>
              <a:latin typeface="小塚ゴシック Pro L"/>
              <a:ea typeface="小塚ゴシック Pro L"/>
              <a:cs typeface="小塚ゴシック Pro L"/>
            </a:endParaRPr>
          </a:p>
          <a:p>
            <a:r>
              <a:rPr kumimoji="1" lang="en-US" altLang="ja-JP" sz="1000" dirty="0">
                <a:solidFill>
                  <a:srgbClr val="000000"/>
                </a:solidFill>
                <a:latin typeface="小塚ゴシック Pro L"/>
                <a:ea typeface="小塚ゴシック Pro L"/>
                <a:cs typeface="小塚ゴシック Pro L"/>
              </a:rPr>
              <a:t>…</a:t>
            </a:r>
            <a:r>
              <a:rPr kumimoji="1" lang="en-US" altLang="en-US" sz="1000" dirty="0">
                <a:solidFill>
                  <a:srgbClr val="000000"/>
                </a:solidFill>
                <a:latin typeface="小塚ゴシック Pro L"/>
                <a:ea typeface="小塚ゴシック Pro L"/>
                <a:cs typeface="小塚ゴシック Pro L"/>
              </a:rPr>
              <a:t>and more!!!</a:t>
            </a:r>
            <a:endParaRPr kumimoji="1" lang="en-US" altLang="ja-JP" sz="1000" dirty="0">
              <a:solidFill>
                <a:srgbClr val="000000"/>
              </a:solidFill>
              <a:latin typeface="小塚ゴシック Pro L"/>
              <a:ea typeface="小塚ゴシック Pro L"/>
              <a:cs typeface="小塚ゴシック Pro L"/>
            </a:endParaRPr>
          </a:p>
        </p:txBody>
      </p:sp>
      <p:grpSp>
        <p:nvGrpSpPr>
          <p:cNvPr id="68" name="図形グループ 67"/>
          <p:cNvGrpSpPr/>
          <p:nvPr/>
        </p:nvGrpSpPr>
        <p:grpSpPr>
          <a:xfrm>
            <a:off x="2226740" y="4569664"/>
            <a:ext cx="1333032" cy="1318245"/>
            <a:chOff x="2214234" y="4025169"/>
            <a:chExt cx="2038150" cy="513107"/>
          </a:xfrm>
        </p:grpSpPr>
        <p:sp>
          <p:nvSpPr>
            <p:cNvPr id="69" name="角丸四角形 68"/>
            <p:cNvSpPr/>
            <p:nvPr/>
          </p:nvSpPr>
          <p:spPr>
            <a:xfrm>
              <a:off x="2214234" y="4025169"/>
              <a:ext cx="2038150" cy="513107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dirty="0">
                  <a:solidFill>
                    <a:srgbClr val="000000"/>
                  </a:solidFill>
                </a:rPr>
                <a:t>生活応援</a:t>
              </a:r>
            </a:p>
          </p:txBody>
        </p:sp>
        <p:sp>
          <p:nvSpPr>
            <p:cNvPr id="70" name="円/楕円 69"/>
            <p:cNvSpPr/>
            <p:nvPr/>
          </p:nvSpPr>
          <p:spPr>
            <a:xfrm>
              <a:off x="2345215" y="4067064"/>
              <a:ext cx="1767396" cy="431268"/>
            </a:xfrm>
            <a:prstGeom prst="ellipse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</p:grpSp>
      <p:sp>
        <p:nvSpPr>
          <p:cNvPr id="71" name="テキスト ボックス 70"/>
          <p:cNvSpPr txBox="1"/>
          <p:nvPr/>
        </p:nvSpPr>
        <p:spPr>
          <a:xfrm>
            <a:off x="2530962" y="5887909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solidFill>
                  <a:srgbClr val="000000"/>
                </a:solidFill>
                <a:latin typeface="小塚ゴシック Pro L"/>
                <a:ea typeface="小塚ゴシック Pro L"/>
                <a:cs typeface="小塚ゴシック Pro L"/>
              </a:rPr>
              <a:t>買い物応援</a:t>
            </a:r>
            <a:endParaRPr kumimoji="1" lang="en-US" altLang="ja-JP" sz="1000" dirty="0">
              <a:solidFill>
                <a:srgbClr val="000000"/>
              </a:solidFill>
              <a:latin typeface="小塚ゴシック Pro L"/>
              <a:ea typeface="小塚ゴシック Pro L"/>
              <a:cs typeface="小塚ゴシック Pro L"/>
            </a:endParaRPr>
          </a:p>
          <a:p>
            <a:r>
              <a:rPr kumimoji="1" lang="ja-JP" altLang="en-US" sz="1000" dirty="0">
                <a:solidFill>
                  <a:srgbClr val="000000"/>
                </a:solidFill>
                <a:latin typeface="小塚ゴシック Pro L"/>
                <a:ea typeface="小塚ゴシック Pro L"/>
                <a:cs typeface="小塚ゴシック Pro L"/>
              </a:rPr>
              <a:t>生活応援</a:t>
            </a:r>
          </a:p>
        </p:txBody>
      </p:sp>
      <p:grpSp>
        <p:nvGrpSpPr>
          <p:cNvPr id="50" name="図形グループ 49"/>
          <p:cNvGrpSpPr/>
          <p:nvPr/>
        </p:nvGrpSpPr>
        <p:grpSpPr>
          <a:xfrm>
            <a:off x="6555954" y="790673"/>
            <a:ext cx="2713661" cy="1844323"/>
            <a:chOff x="374941" y="997787"/>
            <a:chExt cx="2726199" cy="922418"/>
          </a:xfrm>
        </p:grpSpPr>
        <p:sp>
          <p:nvSpPr>
            <p:cNvPr id="51" name="正方形/長方形 50"/>
            <p:cNvSpPr/>
            <p:nvPr/>
          </p:nvSpPr>
          <p:spPr>
            <a:xfrm>
              <a:off x="496718" y="997787"/>
              <a:ext cx="2562063" cy="922418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2" name="図形グループ 51"/>
            <p:cNvGrpSpPr/>
            <p:nvPr/>
          </p:nvGrpSpPr>
          <p:grpSpPr>
            <a:xfrm>
              <a:off x="374941" y="1038652"/>
              <a:ext cx="2726199" cy="576373"/>
              <a:chOff x="824993" y="1894034"/>
              <a:chExt cx="2726199" cy="576373"/>
            </a:xfrm>
            <a:noFill/>
          </p:grpSpPr>
          <p:sp>
            <p:nvSpPr>
              <p:cNvPr id="53" name="角丸四角形 52"/>
              <p:cNvSpPr/>
              <p:nvPr/>
            </p:nvSpPr>
            <p:spPr>
              <a:xfrm>
                <a:off x="824993" y="2095893"/>
                <a:ext cx="2683840" cy="284889"/>
              </a:xfrm>
              <a:prstGeom prst="round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2200">
                    <a:solidFill>
                      <a:srgbClr val="000000"/>
                    </a:solidFill>
                  </a:rPr>
                  <a:t>三者連絡調整</a:t>
                </a:r>
                <a:r>
                  <a:rPr kumimoji="1" lang="ja-JP" altLang="en-US" sz="2200" dirty="0">
                    <a:solidFill>
                      <a:srgbClr val="000000"/>
                    </a:solidFill>
                  </a:rPr>
                  <a:t>会議</a:t>
                </a:r>
              </a:p>
            </p:txBody>
          </p:sp>
          <p:sp>
            <p:nvSpPr>
              <p:cNvPr id="54" name="テキスト ボックス 53"/>
              <p:cNvSpPr txBox="1"/>
              <p:nvPr/>
            </p:nvSpPr>
            <p:spPr>
              <a:xfrm>
                <a:off x="1133964" y="1894034"/>
                <a:ext cx="2071308" cy="253986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ja-JP" altLang="en-US" sz="900" dirty="0">
                    <a:solidFill>
                      <a:srgbClr val="000000"/>
                    </a:solidFill>
                    <a:latin typeface="小塚ゴシック Pro L"/>
                    <a:ea typeface="小塚ゴシック Pro L"/>
                    <a:cs typeface="小塚ゴシック Pro L"/>
                  </a:rPr>
                  <a:t>河内長野市・</a:t>
                </a:r>
                <a:r>
                  <a:rPr kumimoji="1" lang="en-US" altLang="ja-JP" sz="900" dirty="0">
                    <a:solidFill>
                      <a:srgbClr val="000000"/>
                    </a:solidFill>
                    <a:latin typeface="小塚ゴシック Pro L"/>
                    <a:ea typeface="小塚ゴシック Pro L"/>
                    <a:cs typeface="小塚ゴシック Pro L"/>
                  </a:rPr>
                  <a:t>UR</a:t>
                </a:r>
                <a:r>
                  <a:rPr kumimoji="1" lang="ja-JP" altLang="en-US" sz="900" dirty="0">
                    <a:solidFill>
                      <a:srgbClr val="000000"/>
                    </a:solidFill>
                    <a:latin typeface="小塚ゴシック Pro L"/>
                    <a:ea typeface="小塚ゴシック Pro L"/>
                    <a:cs typeface="小塚ゴシック Pro L"/>
                  </a:rPr>
                  <a:t>都市機構・関西大学</a:t>
                </a:r>
                <a:endParaRPr kumimoji="1" lang="en-US" altLang="ja-JP" sz="900" dirty="0">
                  <a:solidFill>
                    <a:srgbClr val="000000"/>
                  </a:solidFill>
                  <a:latin typeface="小塚ゴシック Pro L"/>
                  <a:ea typeface="小塚ゴシック Pro L"/>
                  <a:cs typeface="小塚ゴシック Pro L"/>
                </a:endParaRPr>
              </a:p>
              <a:p>
                <a:pPr algn="ctr"/>
                <a:r>
                  <a:rPr kumimoji="1" lang="ja-JP" altLang="en-US" sz="900" dirty="0">
                    <a:solidFill>
                      <a:srgbClr val="000000"/>
                    </a:solidFill>
                    <a:latin typeface="小塚ゴシック Pro L"/>
                    <a:ea typeface="小塚ゴシック Pro L"/>
                    <a:cs typeface="小塚ゴシック Pro L"/>
                  </a:rPr>
                  <a:t>まちづくり連携協定</a:t>
                </a:r>
                <a:endParaRPr kumimoji="1" lang="en-US" altLang="ja-JP" sz="900" dirty="0">
                  <a:solidFill>
                    <a:srgbClr val="000000"/>
                  </a:solidFill>
                  <a:latin typeface="小塚ゴシック Pro L"/>
                  <a:ea typeface="小塚ゴシック Pro L"/>
                  <a:cs typeface="小塚ゴシック Pro L"/>
                </a:endParaRPr>
              </a:p>
              <a:p>
                <a:pPr algn="ctr"/>
                <a:r>
                  <a:rPr kumimoji="1" lang="ja-JP" altLang="en-US" sz="900" dirty="0">
                    <a:solidFill>
                      <a:srgbClr val="000000"/>
                    </a:solidFill>
                    <a:latin typeface="小塚ゴシック Pro L"/>
                    <a:ea typeface="小塚ゴシック Pro L"/>
                    <a:cs typeface="小塚ゴシック Pro L"/>
                  </a:rPr>
                  <a:t>情報共有・方針検討の場</a:t>
                </a:r>
                <a:endParaRPr kumimoji="1" lang="en-US" altLang="ja-JP" sz="900" dirty="0">
                  <a:solidFill>
                    <a:srgbClr val="000000"/>
                  </a:solidFill>
                  <a:latin typeface="小塚ゴシック Pro L"/>
                  <a:ea typeface="小塚ゴシック Pro L"/>
                  <a:cs typeface="小塚ゴシック Pro L"/>
                </a:endParaRPr>
              </a:p>
            </p:txBody>
          </p:sp>
          <p:sp>
            <p:nvSpPr>
              <p:cNvPr id="64" name="角丸四角形 63"/>
              <p:cNvSpPr/>
              <p:nvPr/>
            </p:nvSpPr>
            <p:spPr>
              <a:xfrm>
                <a:off x="1680712" y="2288944"/>
                <a:ext cx="1870480" cy="181463"/>
              </a:xfrm>
              <a:prstGeom prst="round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1500" dirty="0">
                    <a:solidFill>
                      <a:srgbClr val="000000"/>
                    </a:solidFill>
                  </a:rPr>
                  <a:t>UR</a:t>
                </a:r>
                <a:r>
                  <a:rPr kumimoji="1" lang="ja-JP" altLang="en-US" sz="1500">
                    <a:solidFill>
                      <a:srgbClr val="000000"/>
                    </a:solidFill>
                  </a:rPr>
                  <a:t>団地集約</a:t>
                </a:r>
                <a:r>
                  <a:rPr kumimoji="1" lang="ja-JP" altLang="en-US" sz="1500" dirty="0">
                    <a:solidFill>
                      <a:srgbClr val="000000"/>
                    </a:solidFill>
                  </a:rPr>
                  <a:t>事業</a:t>
                </a:r>
              </a:p>
            </p:txBody>
          </p:sp>
        </p:grpSp>
      </p:grpSp>
      <p:sp>
        <p:nvSpPr>
          <p:cNvPr id="55" name="テキスト ボックス 54"/>
          <p:cNvSpPr txBox="1"/>
          <p:nvPr/>
        </p:nvSpPr>
        <p:spPr>
          <a:xfrm>
            <a:off x="286140" y="3622146"/>
            <a:ext cx="1930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rgbClr val="000000"/>
                </a:solidFill>
                <a:latin typeface="小塚ゴシック Pro L"/>
                <a:ea typeface="小塚ゴシック Pro L"/>
                <a:cs typeface="小塚ゴシック Pro L"/>
              </a:rPr>
              <a:t>・関西大学</a:t>
            </a:r>
            <a:endParaRPr kumimoji="1" lang="en-US" altLang="ja-JP" sz="1200" dirty="0">
              <a:solidFill>
                <a:srgbClr val="000000"/>
              </a:solidFill>
              <a:latin typeface="小塚ゴシック Pro L"/>
              <a:ea typeface="小塚ゴシック Pro L"/>
              <a:cs typeface="小塚ゴシック Pro L"/>
            </a:endParaRPr>
          </a:p>
          <a:p>
            <a:r>
              <a:rPr kumimoji="1" lang="ja-JP" altLang="en-US" sz="1200" dirty="0">
                <a:solidFill>
                  <a:srgbClr val="000000"/>
                </a:solidFill>
                <a:latin typeface="小塚ゴシック Pro L"/>
                <a:ea typeface="小塚ゴシック Pro L"/>
                <a:cs typeface="小塚ゴシック Pro L"/>
              </a:rPr>
              <a:t>・地域住民</a:t>
            </a:r>
            <a:endParaRPr kumimoji="1" lang="en-US" altLang="ja-JP" sz="1200" dirty="0">
              <a:solidFill>
                <a:srgbClr val="000000"/>
              </a:solidFill>
              <a:latin typeface="小塚ゴシック Pro L"/>
              <a:ea typeface="小塚ゴシック Pro L"/>
              <a:cs typeface="小塚ゴシック Pro L"/>
            </a:endParaRPr>
          </a:p>
          <a:p>
            <a:r>
              <a:rPr kumimoji="1" lang="ja-JP" altLang="en-US" sz="1200" dirty="0">
                <a:solidFill>
                  <a:srgbClr val="000000"/>
                </a:solidFill>
                <a:latin typeface="小塚ゴシック Pro L"/>
                <a:ea typeface="小塚ゴシック Pro L"/>
                <a:cs typeface="小塚ゴシック Pro L"/>
              </a:rPr>
              <a:t>・市役所</a:t>
            </a:r>
            <a:endParaRPr kumimoji="1" lang="en-US" altLang="ja-JP" sz="1200" dirty="0">
              <a:solidFill>
                <a:srgbClr val="000000"/>
              </a:solidFill>
              <a:latin typeface="小塚ゴシック Pro L"/>
              <a:ea typeface="小塚ゴシック Pro L"/>
              <a:cs typeface="小塚ゴシック Pro L"/>
            </a:endParaRPr>
          </a:p>
          <a:p>
            <a:r>
              <a:rPr kumimoji="1" lang="ja-JP" altLang="en-US" sz="1200">
                <a:solidFill>
                  <a:srgbClr val="000000"/>
                </a:solidFill>
                <a:latin typeface="小塚ゴシック Pro L"/>
                <a:ea typeface="小塚ゴシック Pro L"/>
                <a:cs typeface="小塚ゴシック Pro L"/>
              </a:rPr>
              <a:t>　</a:t>
            </a:r>
            <a:r>
              <a:rPr kumimoji="1" lang="en-US" altLang="en-US" sz="1200" dirty="0">
                <a:solidFill>
                  <a:srgbClr val="000000"/>
                </a:solidFill>
                <a:latin typeface="小塚ゴシック Pro L"/>
                <a:ea typeface="小塚ゴシック Pro L"/>
                <a:cs typeface="小塚ゴシック Pro L"/>
              </a:rPr>
              <a:t>+</a:t>
            </a:r>
            <a:r>
              <a:rPr kumimoji="1" lang="ja-JP" altLang="en-US" sz="1200" dirty="0">
                <a:solidFill>
                  <a:srgbClr val="000000"/>
                </a:solidFill>
                <a:latin typeface="小塚ゴシック Pro L"/>
                <a:ea typeface="小塚ゴシック Pro L"/>
                <a:cs typeface="小塚ゴシック Pro L"/>
              </a:rPr>
              <a:t>様々な主体が関わる</a:t>
            </a:r>
            <a:endParaRPr kumimoji="1" lang="en-US" altLang="ja-JP" sz="1200" dirty="0">
              <a:solidFill>
                <a:srgbClr val="000000"/>
              </a:solidFill>
              <a:latin typeface="小塚ゴシック Pro L"/>
              <a:ea typeface="小塚ゴシック Pro L"/>
              <a:cs typeface="小塚ゴシック Pro L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1142301" y="5887909"/>
            <a:ext cx="2258959" cy="861774"/>
          </a:xfrm>
          <a:prstGeom prst="roundRect">
            <a:avLst/>
          </a:prstGeom>
          <a:noFill/>
          <a:ln w="9525" cmpd="sng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6" name="図形グループ 55"/>
          <p:cNvGrpSpPr/>
          <p:nvPr/>
        </p:nvGrpSpPr>
        <p:grpSpPr>
          <a:xfrm>
            <a:off x="6930998" y="4556836"/>
            <a:ext cx="1333032" cy="1318245"/>
            <a:chOff x="2214234" y="4020176"/>
            <a:chExt cx="2038150" cy="513107"/>
          </a:xfrm>
        </p:grpSpPr>
        <p:sp>
          <p:nvSpPr>
            <p:cNvPr id="57" name="角丸四角形 56"/>
            <p:cNvSpPr/>
            <p:nvPr/>
          </p:nvSpPr>
          <p:spPr>
            <a:xfrm>
              <a:off x="2214234" y="4020176"/>
              <a:ext cx="2038150" cy="513107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>
                  <a:solidFill>
                    <a:srgbClr val="000000"/>
                  </a:solidFill>
                </a:rPr>
                <a:t>地域間連携</a:t>
              </a:r>
              <a:endParaRPr kumimoji="1" lang="ja-JP" alt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58" name="円/楕円 57"/>
            <p:cNvSpPr/>
            <p:nvPr/>
          </p:nvSpPr>
          <p:spPr>
            <a:xfrm>
              <a:off x="2345215" y="4067064"/>
              <a:ext cx="1767396" cy="431268"/>
            </a:xfrm>
            <a:prstGeom prst="ellipse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</p:grpSp>
      <p:sp>
        <p:nvSpPr>
          <p:cNvPr id="59" name="テキスト ボックス 58"/>
          <p:cNvSpPr txBox="1"/>
          <p:nvPr/>
        </p:nvSpPr>
        <p:spPr>
          <a:xfrm>
            <a:off x="7057071" y="5887909"/>
            <a:ext cx="11592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solidFill>
                  <a:srgbClr val="000000"/>
                </a:solidFill>
                <a:latin typeface="小塚ゴシック Pro L"/>
                <a:ea typeface="小塚ゴシック Pro L"/>
                <a:cs typeface="小塚ゴシック Pro L"/>
              </a:rPr>
              <a:t>石仏地域での</a:t>
            </a:r>
            <a:r>
              <a:rPr kumimoji="1" lang="en-US" altLang="ja-JP" sz="1000" dirty="0">
                <a:solidFill>
                  <a:srgbClr val="000000"/>
                </a:solidFill>
                <a:latin typeface="小塚ゴシック Pro L"/>
                <a:ea typeface="小塚ゴシック Pro L"/>
                <a:cs typeface="小塚ゴシック Pro L"/>
              </a:rPr>
              <a:t>WS</a:t>
            </a: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7078049" y="6380351"/>
            <a:ext cx="22121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latin typeface="小塚ゴシック Pro L"/>
                <a:ea typeface="小塚ゴシック Pro L"/>
                <a:cs typeface="小塚ゴシック Pro L"/>
              </a:rPr>
              <a:t>【</a:t>
            </a:r>
            <a:r>
              <a:rPr kumimoji="1" lang="ja-JP" altLang="en-US" sz="1100" dirty="0">
                <a:latin typeface="小塚ゴシック Pro L"/>
                <a:ea typeface="小塚ゴシック Pro L"/>
                <a:cs typeface="小塚ゴシック Pro L"/>
              </a:rPr>
              <a:t>第</a:t>
            </a:r>
            <a:r>
              <a:rPr kumimoji="1" lang="en-US" altLang="ja-JP" sz="1100" dirty="0">
                <a:latin typeface="小塚ゴシック Pro L"/>
                <a:ea typeface="小塚ゴシック Pro L"/>
                <a:cs typeface="小塚ゴシック Pro L"/>
              </a:rPr>
              <a:t>10</a:t>
            </a:r>
            <a:r>
              <a:rPr kumimoji="1" lang="ja-JP" altLang="en-US" sz="1100" dirty="0">
                <a:latin typeface="小塚ゴシック Pro L"/>
                <a:ea typeface="小塚ゴシック Pro L"/>
                <a:cs typeface="小塚ゴシック Pro L"/>
              </a:rPr>
              <a:t>回協働まちづくり表彰</a:t>
            </a:r>
            <a:r>
              <a:rPr kumimoji="1" lang="en-US" altLang="ja-JP" sz="1100" dirty="0">
                <a:latin typeface="小塚ゴシック Pro L"/>
                <a:ea typeface="小塚ゴシック Pro L"/>
                <a:cs typeface="小塚ゴシック Pro L"/>
              </a:rPr>
              <a:t>】</a:t>
            </a:r>
          </a:p>
          <a:p>
            <a:r>
              <a:rPr kumimoji="1" lang="ja-JP" altLang="en-US" sz="1100" dirty="0">
                <a:latin typeface="小塚ゴシック Pro L"/>
                <a:ea typeface="小塚ゴシック Pro L"/>
                <a:cs typeface="小塚ゴシック Pro L"/>
              </a:rPr>
              <a:t>　優秀賞受賞（</a:t>
            </a:r>
            <a:r>
              <a:rPr kumimoji="1" lang="en-US" altLang="ja-JP" sz="1100" dirty="0">
                <a:latin typeface="小塚ゴシック Pro L"/>
                <a:ea typeface="小塚ゴシック Pro L"/>
                <a:cs typeface="小塚ゴシック Pro L"/>
              </a:rPr>
              <a:t>2018.5</a:t>
            </a:r>
            <a:r>
              <a:rPr kumimoji="1" lang="ja-JP" altLang="en-US" sz="1100" dirty="0">
                <a:latin typeface="小塚ゴシック Pro L"/>
                <a:ea typeface="小塚ゴシック Pro L"/>
                <a:cs typeface="小塚ゴシック Pro L"/>
              </a:rPr>
              <a:t>）</a:t>
            </a:r>
          </a:p>
        </p:txBody>
      </p:sp>
      <p:sp>
        <p:nvSpPr>
          <p:cNvPr id="63" name="正方形/長方形 62"/>
          <p:cNvSpPr/>
          <p:nvPr/>
        </p:nvSpPr>
        <p:spPr>
          <a:xfrm>
            <a:off x="7038060" y="6296037"/>
            <a:ext cx="2797919" cy="1030402"/>
          </a:xfrm>
          <a:prstGeom prst="rect">
            <a:avLst/>
          </a:prstGeom>
          <a:noFill/>
          <a:ln w="12700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角丸四角形 65"/>
          <p:cNvSpPr/>
          <p:nvPr/>
        </p:nvSpPr>
        <p:spPr>
          <a:xfrm>
            <a:off x="7658817" y="4657687"/>
            <a:ext cx="2350370" cy="1199541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rgbClr val="000000"/>
                </a:solidFill>
              </a:rPr>
              <a:t>咲っく</a:t>
            </a:r>
            <a:endParaRPr kumimoji="1" lang="en-US" altLang="ja-JP" sz="1400" dirty="0">
              <a:solidFill>
                <a:srgbClr val="000000"/>
              </a:solidFill>
            </a:endParaRPr>
          </a:p>
          <a:p>
            <a:pPr algn="ctr"/>
            <a:r>
              <a:rPr kumimoji="1" lang="ja-JP" altLang="en-US" sz="1400" dirty="0">
                <a:solidFill>
                  <a:srgbClr val="000000"/>
                </a:solidFill>
              </a:rPr>
              <a:t>南花台</a:t>
            </a:r>
            <a:endParaRPr kumimoji="1" lang="en-US" altLang="ja-JP" sz="1400" dirty="0">
              <a:solidFill>
                <a:srgbClr val="000000"/>
              </a:solidFill>
            </a:endParaRPr>
          </a:p>
          <a:p>
            <a:pPr algn="ctr"/>
            <a:r>
              <a:rPr kumimoji="1" lang="ja-JP" altLang="en-US" sz="1400" dirty="0">
                <a:solidFill>
                  <a:srgbClr val="000000"/>
                </a:solidFill>
              </a:rPr>
              <a:t>事業者</a:t>
            </a:r>
            <a:endParaRPr kumimoji="1" lang="en-US" altLang="ja-JP" sz="1400" dirty="0">
              <a:solidFill>
                <a:srgbClr val="000000"/>
              </a:solidFill>
            </a:endParaRPr>
          </a:p>
          <a:p>
            <a:pPr algn="ctr"/>
            <a:r>
              <a:rPr kumimoji="1" lang="ja-JP" altLang="en-US" sz="1400" dirty="0">
                <a:solidFill>
                  <a:srgbClr val="000000"/>
                </a:solidFill>
              </a:rPr>
              <a:t>の会</a:t>
            </a:r>
            <a:endParaRPr kumimoji="1" lang="en-US" altLang="ja-JP" sz="1400" dirty="0">
              <a:solidFill>
                <a:srgbClr val="000000"/>
              </a:solidFill>
            </a:endParaRPr>
          </a:p>
        </p:txBody>
      </p:sp>
      <p:sp>
        <p:nvSpPr>
          <p:cNvPr id="67" name="円/楕円 66"/>
          <p:cNvSpPr/>
          <p:nvPr/>
        </p:nvSpPr>
        <p:spPr>
          <a:xfrm>
            <a:off x="8354956" y="4717835"/>
            <a:ext cx="1928534" cy="1067451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8324799" y="5778149"/>
            <a:ext cx="838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solidFill>
                  <a:srgbClr val="000000"/>
                </a:solidFill>
                <a:latin typeface="小塚ゴシック Pro L"/>
                <a:ea typeface="小塚ゴシック Pro L"/>
                <a:cs typeface="小塚ゴシック Pro L"/>
              </a:rPr>
              <a:t>プレミアム</a:t>
            </a:r>
            <a:endParaRPr kumimoji="1" lang="en-US" altLang="ja-JP" sz="1000" dirty="0">
              <a:solidFill>
                <a:srgbClr val="000000"/>
              </a:solidFill>
              <a:latin typeface="小塚ゴシック Pro L"/>
              <a:ea typeface="小塚ゴシック Pro L"/>
              <a:cs typeface="小塚ゴシック Pro L"/>
            </a:endParaRPr>
          </a:p>
          <a:p>
            <a:r>
              <a:rPr kumimoji="1" lang="ja-JP" altLang="en-US" sz="1000" dirty="0">
                <a:solidFill>
                  <a:srgbClr val="000000"/>
                </a:solidFill>
                <a:latin typeface="小塚ゴシック Pro L"/>
                <a:ea typeface="小塚ゴシック Pro L"/>
                <a:cs typeface="小塚ゴシック Pro L"/>
              </a:rPr>
              <a:t>フライデー</a:t>
            </a:r>
          </a:p>
        </p:txBody>
      </p:sp>
      <p:grpSp>
        <p:nvGrpSpPr>
          <p:cNvPr id="65" name="図形グループ 64"/>
          <p:cNvGrpSpPr/>
          <p:nvPr/>
        </p:nvGrpSpPr>
        <p:grpSpPr>
          <a:xfrm>
            <a:off x="-123423" y="4518352"/>
            <a:ext cx="1333032" cy="1318245"/>
            <a:chOff x="2214234" y="4005197"/>
            <a:chExt cx="2038150" cy="513107"/>
          </a:xfrm>
        </p:grpSpPr>
        <p:sp>
          <p:nvSpPr>
            <p:cNvPr id="73" name="角丸四角形 72"/>
            <p:cNvSpPr/>
            <p:nvPr/>
          </p:nvSpPr>
          <p:spPr>
            <a:xfrm>
              <a:off x="2214234" y="4005197"/>
              <a:ext cx="2038150" cy="513107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en-US" sz="1400" dirty="0">
                  <a:solidFill>
                    <a:srgbClr val="000000"/>
                  </a:solidFill>
                </a:rPr>
                <a:t>みんなの</a:t>
              </a:r>
            </a:p>
            <a:p>
              <a:pPr algn="ctr"/>
              <a:r>
                <a:rPr kumimoji="1" lang="en-US" altLang="en-US" sz="1400" dirty="0">
                  <a:solidFill>
                    <a:srgbClr val="000000"/>
                  </a:solidFill>
                </a:rPr>
                <a:t>拠点</a:t>
              </a:r>
              <a:r>
                <a:rPr kumimoji="1" lang="ja-JP" altLang="en-US" sz="1400" dirty="0">
                  <a:solidFill>
                    <a:srgbClr val="000000"/>
                  </a:solidFill>
                </a:rPr>
                <a:t>づくり</a:t>
              </a:r>
            </a:p>
          </p:txBody>
        </p:sp>
        <p:sp>
          <p:nvSpPr>
            <p:cNvPr id="74" name="円/楕円 73"/>
            <p:cNvSpPr/>
            <p:nvPr/>
          </p:nvSpPr>
          <p:spPr>
            <a:xfrm>
              <a:off x="2366790" y="4067064"/>
              <a:ext cx="1767396" cy="431268"/>
            </a:xfrm>
            <a:prstGeom prst="ellipse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</p:grpSp>
      <p:sp>
        <p:nvSpPr>
          <p:cNvPr id="75" name="テキスト ボックス 74"/>
          <p:cNvSpPr txBox="1"/>
          <p:nvPr/>
        </p:nvSpPr>
        <p:spPr>
          <a:xfrm>
            <a:off x="28222" y="5887909"/>
            <a:ext cx="1035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solidFill>
                  <a:srgbClr val="000000"/>
                </a:solidFill>
                <a:latin typeface="小塚ゴシック Pro L"/>
                <a:ea typeface="小塚ゴシック Pro L"/>
                <a:cs typeface="小塚ゴシック Pro L"/>
              </a:rPr>
              <a:t>運営研究会</a:t>
            </a:r>
            <a:endParaRPr kumimoji="1" lang="en-US" altLang="ja-JP" sz="1000" dirty="0">
              <a:solidFill>
                <a:srgbClr val="000000"/>
              </a:solidFill>
              <a:latin typeface="小塚ゴシック Pro L"/>
              <a:ea typeface="小塚ゴシック Pro L"/>
              <a:cs typeface="小塚ゴシック Pro L"/>
            </a:endParaRPr>
          </a:p>
          <a:p>
            <a:r>
              <a:rPr kumimoji="1" lang="en-US" altLang="ja-JP" sz="1000" dirty="0">
                <a:solidFill>
                  <a:srgbClr val="000000"/>
                </a:solidFill>
                <a:latin typeface="小塚ゴシック Pro L"/>
                <a:ea typeface="小塚ゴシック Pro L"/>
                <a:cs typeface="小塚ゴシック Pro L"/>
              </a:rPr>
              <a:t>365</a:t>
            </a:r>
            <a:r>
              <a:rPr kumimoji="1" lang="ja-JP" altLang="en-US" sz="1000" dirty="0">
                <a:solidFill>
                  <a:srgbClr val="000000"/>
                </a:solidFill>
                <a:latin typeface="小塚ゴシック Pro L"/>
                <a:ea typeface="小塚ゴシック Pro L"/>
                <a:cs typeface="小塚ゴシック Pro L"/>
              </a:rPr>
              <a:t>日オープン</a:t>
            </a:r>
            <a:endParaRPr kumimoji="1" lang="en-US" altLang="ja-JP" sz="1000" dirty="0">
              <a:solidFill>
                <a:srgbClr val="000000"/>
              </a:solidFill>
              <a:latin typeface="小塚ゴシック Pro L"/>
              <a:ea typeface="小塚ゴシック Pro L"/>
              <a:cs typeface="小塚ゴシック Pro L"/>
            </a:endParaRP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257967" y="167163"/>
            <a:ext cx="279435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700">
                <a:solidFill>
                  <a:srgbClr val="000000"/>
                </a:solidFill>
                <a:latin typeface="小塚ゴシック Pro M"/>
                <a:ea typeface="小塚ゴシック Pro M"/>
                <a:cs typeface="小塚ゴシック Pro M"/>
              </a:rPr>
              <a:t>咲っく南花台</a:t>
            </a:r>
            <a:r>
              <a:rPr kumimoji="1" lang="en-US" altLang="ja-JP" sz="1700" dirty="0">
                <a:solidFill>
                  <a:srgbClr val="000000"/>
                </a:solidFill>
                <a:latin typeface="小塚ゴシック Pro M"/>
                <a:ea typeface="小塚ゴシック Pro M"/>
                <a:cs typeface="小塚ゴシック Pro M"/>
              </a:rPr>
              <a:t>  -</a:t>
            </a:r>
            <a:r>
              <a:rPr kumimoji="1" lang="ja-JP" altLang="en-US" sz="1200">
                <a:solidFill>
                  <a:srgbClr val="000000"/>
                </a:solidFill>
                <a:latin typeface="小塚ゴシック Pro M"/>
                <a:ea typeface="小塚ゴシック Pro M"/>
                <a:cs typeface="小塚ゴシック Pro M"/>
              </a:rPr>
              <a:t>場づくりの変遷</a:t>
            </a:r>
            <a:r>
              <a:rPr kumimoji="1" lang="en-US" altLang="ja-JP" sz="1200" dirty="0">
                <a:solidFill>
                  <a:srgbClr val="000000"/>
                </a:solidFill>
                <a:latin typeface="小塚ゴシック Pro M"/>
                <a:ea typeface="小塚ゴシック Pro M"/>
                <a:cs typeface="小塚ゴシック Pro M"/>
              </a:rPr>
              <a:t>-</a:t>
            </a:r>
            <a:endParaRPr kumimoji="1" lang="ja-JP" altLang="en-US" sz="1200" dirty="0">
              <a:solidFill>
                <a:srgbClr val="000000"/>
              </a:solidFill>
              <a:latin typeface="小塚ゴシック Pro M"/>
              <a:ea typeface="小塚ゴシック Pro M"/>
              <a:cs typeface="小塚ゴシック Pro M"/>
            </a:endParaRP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2CCB8ECD-C43A-0946-8556-49900861BD41}"/>
              </a:ext>
            </a:extLst>
          </p:cNvPr>
          <p:cNvSpPr txBox="1"/>
          <p:nvPr/>
        </p:nvSpPr>
        <p:spPr>
          <a:xfrm>
            <a:off x="243410" y="1784738"/>
            <a:ext cx="1098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>
                <a:solidFill>
                  <a:srgbClr val="000000"/>
                </a:solidFill>
                <a:latin typeface="小塚ゴシック Pro L"/>
                <a:ea typeface="小塚ゴシック Pro L"/>
                <a:cs typeface="小塚ゴシック Pro L"/>
              </a:rPr>
              <a:t>月１回開催</a:t>
            </a:r>
            <a:endParaRPr kumimoji="1" lang="ja-JP" altLang="en-US" sz="1400" b="1" dirty="0">
              <a:solidFill>
                <a:srgbClr val="000000"/>
              </a:solidFill>
              <a:latin typeface="小塚ゴシック Pro L"/>
              <a:ea typeface="小塚ゴシック Pro L"/>
              <a:cs typeface="小塚ゴシック Pro L"/>
            </a:endParaRP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24E761CB-ABC0-8343-87AC-B854A4EF3F2A}"/>
              </a:ext>
            </a:extLst>
          </p:cNvPr>
          <p:cNvSpPr txBox="1"/>
          <p:nvPr/>
        </p:nvSpPr>
        <p:spPr>
          <a:xfrm>
            <a:off x="3715177" y="1957193"/>
            <a:ext cx="1098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>
                <a:solidFill>
                  <a:srgbClr val="000000"/>
                </a:solidFill>
                <a:latin typeface="小塚ゴシック Pro L"/>
                <a:ea typeface="小塚ゴシック Pro L"/>
                <a:cs typeface="小塚ゴシック Pro L"/>
              </a:rPr>
              <a:t>不定期開催</a:t>
            </a:r>
            <a:endParaRPr kumimoji="1" lang="ja-JP" altLang="en-US" sz="1400" b="1" dirty="0">
              <a:solidFill>
                <a:srgbClr val="000000"/>
              </a:solidFill>
              <a:latin typeface="小塚ゴシック Pro L"/>
              <a:ea typeface="小塚ゴシック Pro L"/>
              <a:cs typeface="小塚ゴシック Pro L"/>
            </a:endParaRP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B6EA054F-CAC8-E947-9574-BC571F75E3B2}"/>
              </a:ext>
            </a:extLst>
          </p:cNvPr>
          <p:cNvSpPr txBox="1"/>
          <p:nvPr/>
        </p:nvSpPr>
        <p:spPr>
          <a:xfrm>
            <a:off x="381554" y="3352331"/>
            <a:ext cx="12811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>
                <a:solidFill>
                  <a:srgbClr val="000000"/>
                </a:solidFill>
                <a:latin typeface="小塚ゴシック Pro L"/>
                <a:ea typeface="小塚ゴシック Pro L"/>
                <a:cs typeface="小塚ゴシック Pro L"/>
              </a:rPr>
              <a:t>毎日オープン</a:t>
            </a:r>
            <a:endParaRPr kumimoji="1" lang="ja-JP" altLang="en-US" sz="1400" b="1" dirty="0">
              <a:solidFill>
                <a:srgbClr val="000000"/>
              </a:solidFill>
              <a:latin typeface="小塚ゴシック Pro L"/>
              <a:ea typeface="小塚ゴシック Pro L"/>
              <a:cs typeface="小塚ゴシック Pro L"/>
            </a:endParaRPr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EDAD4482-BCA2-794F-9168-A1E462DE803A}"/>
              </a:ext>
            </a:extLst>
          </p:cNvPr>
          <p:cNvSpPr/>
          <p:nvPr/>
        </p:nvSpPr>
        <p:spPr>
          <a:xfrm>
            <a:off x="3713566" y="1932606"/>
            <a:ext cx="2797919" cy="69856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83F6D273-6FC8-424D-B272-621884BB832A}"/>
              </a:ext>
            </a:extLst>
          </p:cNvPr>
          <p:cNvSpPr txBox="1"/>
          <p:nvPr/>
        </p:nvSpPr>
        <p:spPr>
          <a:xfrm>
            <a:off x="6693673" y="2128505"/>
            <a:ext cx="9156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>
                <a:solidFill>
                  <a:srgbClr val="000000"/>
                </a:solidFill>
                <a:latin typeface="小塚ゴシック Pro L"/>
                <a:ea typeface="小塚ゴシック Pro L"/>
                <a:cs typeface="小塚ゴシック Pro L"/>
              </a:rPr>
              <a:t>月２開催</a:t>
            </a:r>
            <a:endParaRPr kumimoji="1" lang="ja-JP" altLang="en-US" sz="1400" b="1" dirty="0">
              <a:solidFill>
                <a:srgbClr val="000000"/>
              </a:solidFill>
              <a:latin typeface="小塚ゴシック Pro L"/>
              <a:ea typeface="小塚ゴシック Pro L"/>
              <a:cs typeface="小塚ゴシック Pro L"/>
            </a:endParaRP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E3D4C635-167C-EA4C-9EA3-97815C03718D}"/>
              </a:ext>
            </a:extLst>
          </p:cNvPr>
          <p:cNvSpPr txBox="1"/>
          <p:nvPr/>
        </p:nvSpPr>
        <p:spPr>
          <a:xfrm>
            <a:off x="7789808" y="1997375"/>
            <a:ext cx="129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rgbClr val="000000"/>
                </a:solidFill>
                <a:latin typeface="小塚ゴシック Pro L"/>
                <a:ea typeface="小塚ゴシック Pro L"/>
                <a:cs typeface="小塚ゴシック Pro L"/>
              </a:rPr>
              <a:t>・関西大学</a:t>
            </a:r>
            <a:endParaRPr kumimoji="1" lang="en-US" altLang="ja-JP" sz="1200" dirty="0">
              <a:solidFill>
                <a:srgbClr val="000000"/>
              </a:solidFill>
              <a:latin typeface="小塚ゴシック Pro L"/>
              <a:ea typeface="小塚ゴシック Pro L"/>
              <a:cs typeface="小塚ゴシック Pro L"/>
            </a:endParaRPr>
          </a:p>
          <a:p>
            <a:r>
              <a:rPr kumimoji="1" lang="ja-JP" altLang="en-US" sz="1200">
                <a:solidFill>
                  <a:srgbClr val="000000"/>
                </a:solidFill>
                <a:latin typeface="小塚ゴシック Pro L"/>
                <a:ea typeface="小塚ゴシック Pro L"/>
                <a:cs typeface="小塚ゴシック Pro L"/>
              </a:rPr>
              <a:t>・</a:t>
            </a:r>
            <a:r>
              <a:rPr kumimoji="1" lang="en-US" altLang="ja-JP" sz="1200" dirty="0">
                <a:solidFill>
                  <a:srgbClr val="000000"/>
                </a:solidFill>
                <a:latin typeface="小塚ゴシック Pro L"/>
                <a:ea typeface="小塚ゴシック Pro L"/>
                <a:cs typeface="小塚ゴシック Pro L"/>
              </a:rPr>
              <a:t>UR</a:t>
            </a:r>
            <a:r>
              <a:rPr kumimoji="1" lang="ja-JP" altLang="en-US" sz="1200">
                <a:solidFill>
                  <a:srgbClr val="000000"/>
                </a:solidFill>
                <a:latin typeface="小塚ゴシック Pro L"/>
                <a:ea typeface="小塚ゴシック Pro L"/>
                <a:cs typeface="小塚ゴシック Pro L"/>
              </a:rPr>
              <a:t>都市機構</a:t>
            </a:r>
            <a:endParaRPr kumimoji="1" lang="en-US" altLang="ja-JP" sz="1200" dirty="0">
              <a:solidFill>
                <a:srgbClr val="000000"/>
              </a:solidFill>
              <a:latin typeface="小塚ゴシック Pro L"/>
              <a:ea typeface="小塚ゴシック Pro L"/>
              <a:cs typeface="小塚ゴシック Pro L"/>
            </a:endParaRPr>
          </a:p>
          <a:p>
            <a:r>
              <a:rPr kumimoji="1" lang="ja-JP" altLang="en-US" sz="1200">
                <a:solidFill>
                  <a:srgbClr val="000000"/>
                </a:solidFill>
                <a:latin typeface="小塚ゴシック Pro L"/>
                <a:ea typeface="小塚ゴシック Pro L"/>
                <a:cs typeface="小塚ゴシック Pro L"/>
              </a:rPr>
              <a:t>・河内長野市</a:t>
            </a:r>
            <a:endParaRPr kumimoji="1" lang="ja-JP" altLang="en-US" sz="1200" dirty="0">
              <a:solidFill>
                <a:srgbClr val="000000"/>
              </a:solidFill>
              <a:latin typeface="小塚ゴシック Pro L"/>
              <a:ea typeface="小塚ゴシック Pro L"/>
              <a:cs typeface="小塚ゴシック Pro L"/>
            </a:endParaRPr>
          </a:p>
        </p:txBody>
      </p:sp>
      <p:sp>
        <p:nvSpPr>
          <p:cNvPr id="88" name="下矢印 87">
            <a:extLst>
              <a:ext uri="{FF2B5EF4-FFF2-40B4-BE49-F238E27FC236}">
                <a16:creationId xmlns:a16="http://schemas.microsoft.com/office/drawing/2014/main" id="{051ECA90-3761-D148-9A09-2C06D9904846}"/>
              </a:ext>
            </a:extLst>
          </p:cNvPr>
          <p:cNvSpPr/>
          <p:nvPr/>
        </p:nvSpPr>
        <p:spPr>
          <a:xfrm>
            <a:off x="3320012" y="2314616"/>
            <a:ext cx="261298" cy="746883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>
            <a:extLst>
              <a:ext uri="{FF2B5EF4-FFF2-40B4-BE49-F238E27FC236}">
                <a16:creationId xmlns:a16="http://schemas.microsoft.com/office/drawing/2014/main" id="{266C01DA-5086-F34B-9098-C84C763DAD88}"/>
              </a:ext>
            </a:extLst>
          </p:cNvPr>
          <p:cNvSpPr/>
          <p:nvPr/>
        </p:nvSpPr>
        <p:spPr>
          <a:xfrm>
            <a:off x="6257965" y="2905919"/>
            <a:ext cx="2827948" cy="1667269"/>
          </a:xfrm>
          <a:prstGeom prst="roundRect">
            <a:avLst/>
          </a:prstGeom>
          <a:noFill/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3D80807-80C6-FE41-8E43-EF511DE41450}"/>
              </a:ext>
            </a:extLst>
          </p:cNvPr>
          <p:cNvSpPr txBox="1"/>
          <p:nvPr/>
        </p:nvSpPr>
        <p:spPr>
          <a:xfrm>
            <a:off x="6483162" y="3333063"/>
            <a:ext cx="24217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/>
              <a:t>南花台モビリティ</a:t>
            </a:r>
            <a:r>
              <a:rPr kumimoji="1" lang="ja-JP" altLang="en-US" sz="2200"/>
              <a:t>クルクル</a:t>
            </a: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22C9F665-074C-2643-8D7F-34229866835E}"/>
              </a:ext>
            </a:extLst>
          </p:cNvPr>
          <p:cNvSpPr txBox="1"/>
          <p:nvPr/>
        </p:nvSpPr>
        <p:spPr>
          <a:xfrm>
            <a:off x="6408601" y="2985489"/>
            <a:ext cx="2570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" altLang="ja-JP" sz="900" dirty="0"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IoT</a:t>
            </a:r>
            <a:r>
              <a:rPr kumimoji="1" lang="ja-JP" altLang="en-US" sz="900"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技術等を活用したグリーンスロー</a:t>
            </a:r>
            <a:endParaRPr kumimoji="1" lang="en-US" altLang="ja-JP" sz="900" dirty="0">
              <a:latin typeface="Kozuka Gothic Pro L" panose="020B0200000000000000" pitchFamily="34" charset="-128"/>
              <a:ea typeface="Kozuka Gothic Pro L" panose="020B0200000000000000" pitchFamily="34" charset="-128"/>
            </a:endParaRPr>
          </a:p>
          <a:p>
            <a:pPr algn="ctr"/>
            <a:r>
              <a:rPr kumimoji="1" lang="ja-JP" altLang="en-US" sz="900"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モビリティの効果的導入実証事業（環境省）</a:t>
            </a: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2C260464-511E-E74D-A9BC-AC2D9640464B}"/>
              </a:ext>
            </a:extLst>
          </p:cNvPr>
          <p:cNvSpPr txBox="1"/>
          <p:nvPr/>
        </p:nvSpPr>
        <p:spPr>
          <a:xfrm>
            <a:off x="6294785" y="3787533"/>
            <a:ext cx="170347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>
                <a:solidFill>
                  <a:srgbClr val="000000"/>
                </a:solidFill>
                <a:latin typeface="小塚ゴシック Pro L"/>
                <a:ea typeface="小塚ゴシック Pro L"/>
                <a:cs typeface="小塚ゴシック Pro L"/>
              </a:rPr>
              <a:t>・大阪府</a:t>
            </a:r>
            <a:endParaRPr kumimoji="1" lang="en-US" altLang="ja-JP" sz="900" dirty="0">
              <a:solidFill>
                <a:srgbClr val="000000"/>
              </a:solidFill>
              <a:latin typeface="小塚ゴシック Pro L"/>
              <a:ea typeface="小塚ゴシック Pro L"/>
              <a:cs typeface="小塚ゴシック Pro L"/>
            </a:endParaRPr>
          </a:p>
          <a:p>
            <a:r>
              <a:rPr kumimoji="1" lang="ja-JP" altLang="en-US" sz="900">
                <a:solidFill>
                  <a:srgbClr val="000000"/>
                </a:solidFill>
                <a:latin typeface="小塚ゴシック Pro L"/>
                <a:ea typeface="小塚ゴシック Pro L"/>
                <a:cs typeface="小塚ゴシック Pro L"/>
              </a:rPr>
              <a:t>・河内長野市</a:t>
            </a:r>
            <a:endParaRPr kumimoji="1" lang="en-US" altLang="ja-JP" sz="900" dirty="0">
              <a:solidFill>
                <a:srgbClr val="000000"/>
              </a:solidFill>
              <a:latin typeface="小塚ゴシック Pro L"/>
              <a:ea typeface="小塚ゴシック Pro L"/>
              <a:cs typeface="小塚ゴシック Pro L"/>
            </a:endParaRPr>
          </a:p>
          <a:p>
            <a:r>
              <a:rPr kumimoji="1" lang="ja-JP" altLang="en-US" sz="900">
                <a:solidFill>
                  <a:srgbClr val="000000"/>
                </a:solidFill>
                <a:latin typeface="小塚ゴシック Pro L"/>
                <a:ea typeface="小塚ゴシック Pro L"/>
                <a:cs typeface="小塚ゴシック Pro L"/>
              </a:rPr>
              <a:t>・河内長野市社会福祉協議会</a:t>
            </a:r>
            <a:endParaRPr kumimoji="1" lang="en-US" altLang="ja-JP" sz="900" dirty="0">
              <a:solidFill>
                <a:srgbClr val="000000"/>
              </a:solidFill>
              <a:latin typeface="小塚ゴシック Pro L"/>
              <a:ea typeface="小塚ゴシック Pro L"/>
              <a:cs typeface="小塚ゴシック Pro L"/>
            </a:endParaRPr>
          </a:p>
          <a:p>
            <a:r>
              <a:rPr kumimoji="1" lang="ja-JP" altLang="en-US" sz="900">
                <a:solidFill>
                  <a:srgbClr val="000000"/>
                </a:solidFill>
                <a:latin typeface="小塚ゴシック Pro L"/>
                <a:ea typeface="小塚ゴシック Pro L"/>
                <a:cs typeface="小塚ゴシック Pro L"/>
              </a:rPr>
              <a:t>・南花台自治協議会</a:t>
            </a:r>
            <a:endParaRPr kumimoji="1" lang="en-US" altLang="ja-JP" sz="900" dirty="0">
              <a:solidFill>
                <a:srgbClr val="000000"/>
              </a:solidFill>
              <a:latin typeface="小塚ゴシック Pro L"/>
              <a:ea typeface="小塚ゴシック Pro L"/>
              <a:cs typeface="小塚ゴシック Pro L"/>
            </a:endParaRPr>
          </a:p>
          <a:p>
            <a:r>
              <a:rPr kumimoji="1" lang="ja-JP" altLang="en-US" sz="900">
                <a:solidFill>
                  <a:srgbClr val="000000"/>
                </a:solidFill>
                <a:latin typeface="小塚ゴシック Pro L"/>
                <a:ea typeface="小塚ゴシック Pro L"/>
                <a:cs typeface="小塚ゴシック Pro L"/>
              </a:rPr>
              <a:t>・関西大学</a:t>
            </a:r>
            <a:endParaRPr kumimoji="1" lang="en-US" altLang="ja-JP" sz="900" dirty="0">
              <a:solidFill>
                <a:srgbClr val="000000"/>
              </a:solidFill>
              <a:latin typeface="小塚ゴシック Pro L"/>
              <a:ea typeface="小塚ゴシック Pro L"/>
              <a:cs typeface="小塚ゴシック Pro L"/>
            </a:endParaRPr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6774AA05-C2E5-5A4E-8E10-9CB414549893}"/>
              </a:ext>
            </a:extLst>
          </p:cNvPr>
          <p:cNvSpPr txBox="1"/>
          <p:nvPr/>
        </p:nvSpPr>
        <p:spPr>
          <a:xfrm>
            <a:off x="7808030" y="3849481"/>
            <a:ext cx="1703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>
                <a:solidFill>
                  <a:srgbClr val="000000"/>
                </a:solidFill>
                <a:latin typeface="小塚ゴシック Pro L"/>
                <a:ea typeface="小塚ゴシック Pro L"/>
                <a:cs typeface="小塚ゴシック Pro L"/>
              </a:rPr>
              <a:t>・株式会社コノミヤ</a:t>
            </a:r>
            <a:endParaRPr kumimoji="1" lang="en-US" altLang="ja-JP" sz="900" dirty="0">
              <a:solidFill>
                <a:srgbClr val="000000"/>
              </a:solidFill>
              <a:latin typeface="小塚ゴシック Pro L"/>
              <a:ea typeface="小塚ゴシック Pro L"/>
              <a:cs typeface="小塚ゴシック Pro L"/>
            </a:endParaRPr>
          </a:p>
          <a:p>
            <a:r>
              <a:rPr kumimoji="1" lang="ja-JP" altLang="en-US" sz="900">
                <a:solidFill>
                  <a:srgbClr val="000000"/>
                </a:solidFill>
                <a:latin typeface="小塚ゴシック Pro L"/>
                <a:ea typeface="小塚ゴシック Pro L"/>
                <a:cs typeface="小塚ゴシック Pro L"/>
              </a:rPr>
              <a:t>・株式会社</a:t>
            </a:r>
            <a:r>
              <a:rPr kumimoji="1" lang="en" altLang="ja-JP" sz="900" dirty="0">
                <a:solidFill>
                  <a:srgbClr val="000000"/>
                </a:solidFill>
                <a:latin typeface="小塚ゴシック Pro L"/>
                <a:ea typeface="小塚ゴシック Pro L"/>
                <a:cs typeface="小塚ゴシック Pro L"/>
              </a:rPr>
              <a:t>NTT</a:t>
            </a:r>
            <a:r>
              <a:rPr kumimoji="1" lang="ja-JP" altLang="en-US" sz="900">
                <a:solidFill>
                  <a:srgbClr val="000000"/>
                </a:solidFill>
                <a:latin typeface="小塚ゴシック Pro L"/>
                <a:ea typeface="小塚ゴシック Pro L"/>
                <a:cs typeface="小塚ゴシック Pro L"/>
              </a:rPr>
              <a:t>ドコモ</a:t>
            </a:r>
            <a:endParaRPr kumimoji="1" lang="en-US" altLang="ja-JP" sz="900" dirty="0">
              <a:solidFill>
                <a:srgbClr val="000000"/>
              </a:solidFill>
              <a:latin typeface="小塚ゴシック Pro L"/>
              <a:ea typeface="小塚ゴシック Pro L"/>
              <a:cs typeface="小塚ゴシック Pro L"/>
            </a:endParaRPr>
          </a:p>
          <a:p>
            <a:r>
              <a:rPr kumimoji="1" lang="ja-JP" altLang="en-US" sz="900">
                <a:solidFill>
                  <a:srgbClr val="000000"/>
                </a:solidFill>
                <a:latin typeface="小塚ゴシック Pro L"/>
                <a:ea typeface="小塚ゴシック Pro L"/>
                <a:cs typeface="小塚ゴシック Pro L"/>
              </a:rPr>
              <a:t>・関西電力株式会社</a:t>
            </a:r>
            <a:endParaRPr kumimoji="1" lang="en-US" altLang="ja-JP" sz="900" dirty="0">
              <a:solidFill>
                <a:srgbClr val="000000"/>
              </a:solidFill>
              <a:latin typeface="小塚ゴシック Pro L"/>
              <a:ea typeface="小塚ゴシック Pro L"/>
              <a:cs typeface="小塚ゴシック Pro L"/>
            </a:endParaRPr>
          </a:p>
          <a:p>
            <a:r>
              <a:rPr kumimoji="1" lang="ja-JP" altLang="en-US" sz="900">
                <a:solidFill>
                  <a:srgbClr val="000000"/>
                </a:solidFill>
                <a:latin typeface="小塚ゴシック Pro L"/>
                <a:ea typeface="小塚ゴシック Pro L"/>
                <a:cs typeface="小塚ゴシック Pro L"/>
              </a:rPr>
              <a:t>・地域住民</a:t>
            </a:r>
            <a:endParaRPr kumimoji="1" lang="ja-JP" altLang="en-US" sz="900" dirty="0">
              <a:solidFill>
                <a:srgbClr val="000000"/>
              </a:solidFill>
              <a:latin typeface="小塚ゴシック Pro L"/>
              <a:ea typeface="小塚ゴシック Pro L"/>
              <a:cs typeface="小塚ゴシック Pro L"/>
            </a:endParaRPr>
          </a:p>
        </p:txBody>
      </p:sp>
      <p:sp>
        <p:nvSpPr>
          <p:cNvPr id="11" name="円/楕円 10">
            <a:extLst>
              <a:ext uri="{FF2B5EF4-FFF2-40B4-BE49-F238E27FC236}">
                <a16:creationId xmlns:a16="http://schemas.microsoft.com/office/drawing/2014/main" id="{5B0BA6DF-392F-5545-BA55-27CA2B6FCDAA}"/>
              </a:ext>
            </a:extLst>
          </p:cNvPr>
          <p:cNvSpPr/>
          <p:nvPr/>
        </p:nvSpPr>
        <p:spPr>
          <a:xfrm>
            <a:off x="1100845" y="4606317"/>
            <a:ext cx="1247365" cy="124736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8300926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11989</TotalTime>
  <Words>1469</Words>
  <Application>Microsoft Office PowerPoint</Application>
  <PresentationFormat>画面に合わせる (4:3)</PresentationFormat>
  <Paragraphs>393</Paragraphs>
  <Slides>19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33" baseType="lpstr">
      <vt:lpstr>HGP創英角ｺﾞｼｯｸUB</vt:lpstr>
      <vt:lpstr>Kozuka Gothic Pro L</vt:lpstr>
      <vt:lpstr>Kozuka Gothic Pro R</vt:lpstr>
      <vt:lpstr>ＭＳ Ｐゴシック</vt:lpstr>
      <vt:lpstr>小塚ゴシック Pro H</vt:lpstr>
      <vt:lpstr>小塚ゴシック Pro L</vt:lpstr>
      <vt:lpstr>小塚ゴシック Pro M</vt:lpstr>
      <vt:lpstr>小塚ゴシック Pro R</vt:lpstr>
      <vt:lpstr>游明朝 Demibold</vt:lpstr>
      <vt:lpstr>Arial</vt:lpstr>
      <vt:lpstr>Calibri</vt:lpstr>
      <vt:lpstr>Georgia</vt:lpstr>
      <vt:lpstr>Trebuchet MS</vt:lpstr>
      <vt:lpstr>ホワイト</vt:lpstr>
      <vt:lpstr>咲っく南花台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参加者の属性</vt:lpstr>
      <vt:lpstr>Q. 普段の外出頻度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まちの魅力向上WG</dc:title>
  <dc:creator>SEKIYA Taishiro</dc:creator>
  <cp:lastModifiedBy>田辺　寛</cp:lastModifiedBy>
  <cp:revision>762</cp:revision>
  <cp:lastPrinted>2018-05-22T18:58:00Z</cp:lastPrinted>
  <dcterms:created xsi:type="dcterms:W3CDTF">2016-08-22T00:56:24Z</dcterms:created>
  <dcterms:modified xsi:type="dcterms:W3CDTF">2020-01-17T09:29:35Z</dcterms:modified>
</cp:coreProperties>
</file>