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268" r:id="rId1"/>
  </p:sldMasterIdLst>
  <p:notesMasterIdLst>
    <p:notesMasterId r:id="rId28"/>
  </p:notesMasterIdLst>
  <p:sldIdLst>
    <p:sldId id="256" r:id="rId2"/>
    <p:sldId id="259" r:id="rId3"/>
    <p:sldId id="260" r:id="rId4"/>
    <p:sldId id="261" r:id="rId5"/>
    <p:sldId id="262" r:id="rId6"/>
    <p:sldId id="263" r:id="rId7"/>
    <p:sldId id="264" r:id="rId8"/>
    <p:sldId id="265" r:id="rId9"/>
    <p:sldId id="266" r:id="rId10"/>
    <p:sldId id="267" r:id="rId11"/>
    <p:sldId id="268" r:id="rId12"/>
    <p:sldId id="270" r:id="rId13"/>
    <p:sldId id="271" r:id="rId14"/>
    <p:sldId id="272" r:id="rId15"/>
    <p:sldId id="273" r:id="rId16"/>
    <p:sldId id="279" r:id="rId17"/>
    <p:sldId id="280" r:id="rId18"/>
    <p:sldId id="283" r:id="rId19"/>
    <p:sldId id="282" r:id="rId20"/>
    <p:sldId id="281" r:id="rId21"/>
    <p:sldId id="284" r:id="rId22"/>
    <p:sldId id="285" r:id="rId23"/>
    <p:sldId id="289" r:id="rId24"/>
    <p:sldId id="291" r:id="rId25"/>
    <p:sldId id="287" r:id="rId26"/>
    <p:sldId id="288" r:id="rId27"/>
  </p:sldIdLst>
  <p:sldSz cx="9144000" cy="6858000" type="screen4x3"/>
  <p:notesSz cx="6646863" cy="97774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933" autoAdjust="0"/>
  </p:normalViewPr>
  <p:slideViewPr>
    <p:cSldViewPr>
      <p:cViewPr>
        <p:scale>
          <a:sx n="77" d="100"/>
          <a:sy n="77" d="100"/>
        </p:scale>
        <p:origin x="-117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B29217-DB11-4DE8-B1C0-1C750BB62E7F}"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kumimoji="1" lang="ja-JP" altLang="en-US"/>
        </a:p>
      </dgm:t>
    </dgm:pt>
    <dgm:pt modelId="{798B39C2-CD21-4A9D-B9F4-D852CE20458C}">
      <dgm:prSet phldrT="[テキスト]"/>
      <dgm:spPr/>
      <dgm:t>
        <a:bodyPr/>
        <a:lstStyle/>
        <a:p>
          <a:r>
            <a:rPr kumimoji="1" lang="ja-JP" altLang="en-US" dirty="0" smtClean="0"/>
            <a:t>健康寿命の延伸と高齢化への対応</a:t>
          </a:r>
          <a:endParaRPr kumimoji="1" lang="ja-JP" altLang="en-US" dirty="0"/>
        </a:p>
      </dgm:t>
    </dgm:pt>
    <dgm:pt modelId="{89CB6920-6531-4B86-ADA7-C861E2AB24D3}" type="parTrans" cxnId="{CD884673-2CB6-4ACD-A1E2-C8FEA4209703}">
      <dgm:prSet/>
      <dgm:spPr/>
      <dgm:t>
        <a:bodyPr/>
        <a:lstStyle/>
        <a:p>
          <a:endParaRPr kumimoji="1" lang="ja-JP" altLang="en-US"/>
        </a:p>
      </dgm:t>
    </dgm:pt>
    <dgm:pt modelId="{9C7AA542-4F10-4B77-B7B0-BD85C924F0D4}" type="sibTrans" cxnId="{CD884673-2CB6-4ACD-A1E2-C8FEA4209703}">
      <dgm:prSet/>
      <dgm:spPr/>
      <dgm:t>
        <a:bodyPr/>
        <a:lstStyle/>
        <a:p>
          <a:endParaRPr kumimoji="1" lang="ja-JP" altLang="en-US"/>
        </a:p>
      </dgm:t>
    </dgm:pt>
    <dgm:pt modelId="{CE02D422-9049-484B-B220-5C033A16992A}">
      <dgm:prSet phldrT="[テキスト]"/>
      <dgm:spPr/>
      <dgm:t>
        <a:bodyPr/>
        <a:lstStyle/>
        <a:p>
          <a:r>
            <a:rPr kumimoji="1" lang="ja-JP" altLang="en-US" dirty="0" smtClean="0"/>
            <a:t>行政分野横断的に！</a:t>
          </a:r>
          <a:endParaRPr kumimoji="1" lang="ja-JP" altLang="en-US" dirty="0"/>
        </a:p>
      </dgm:t>
    </dgm:pt>
    <dgm:pt modelId="{2D2FCAD9-FE9C-4433-9D13-C250816607C0}" type="parTrans" cxnId="{0D630161-040D-4CBB-9DF0-E464F0945753}">
      <dgm:prSet/>
      <dgm:spPr/>
      <dgm:t>
        <a:bodyPr/>
        <a:lstStyle/>
        <a:p>
          <a:endParaRPr kumimoji="1" lang="ja-JP" altLang="en-US"/>
        </a:p>
      </dgm:t>
    </dgm:pt>
    <dgm:pt modelId="{5F76C965-0CD4-4FC7-868A-6443F487EDA8}" type="sibTrans" cxnId="{0D630161-040D-4CBB-9DF0-E464F0945753}">
      <dgm:prSet/>
      <dgm:spPr/>
      <dgm:t>
        <a:bodyPr/>
        <a:lstStyle/>
        <a:p>
          <a:endParaRPr kumimoji="1" lang="ja-JP" altLang="en-US"/>
        </a:p>
      </dgm:t>
    </dgm:pt>
    <dgm:pt modelId="{0205AACE-48BB-44AD-8F68-C5E8189E679F}">
      <dgm:prSet phldrT="[テキスト]"/>
      <dgm:spPr/>
      <dgm:t>
        <a:bodyPr/>
        <a:lstStyle/>
        <a:p>
          <a:r>
            <a:rPr kumimoji="1" lang="ja-JP" altLang="en-US" dirty="0" smtClean="0"/>
            <a:t>地域包括ケアシステムの、地域居住（Ａｇｉｎｇ ｉｎ ｐｌａｃｅ）の推進</a:t>
          </a:r>
          <a:endParaRPr kumimoji="1" lang="ja-JP" altLang="en-US" dirty="0"/>
        </a:p>
      </dgm:t>
    </dgm:pt>
    <dgm:pt modelId="{0FCC0AD9-A17F-4372-9FAF-D29EA169895C}" type="parTrans" cxnId="{A797FC47-908B-405A-98E8-4CF6CE87BA8A}">
      <dgm:prSet/>
      <dgm:spPr/>
      <dgm:t>
        <a:bodyPr/>
        <a:lstStyle/>
        <a:p>
          <a:endParaRPr kumimoji="1" lang="ja-JP" altLang="en-US"/>
        </a:p>
      </dgm:t>
    </dgm:pt>
    <dgm:pt modelId="{75F0927B-6A1B-4E18-801D-DCAB4D13BAF0}" type="sibTrans" cxnId="{A797FC47-908B-405A-98E8-4CF6CE87BA8A}">
      <dgm:prSet/>
      <dgm:spPr/>
      <dgm:t>
        <a:bodyPr/>
        <a:lstStyle/>
        <a:p>
          <a:endParaRPr kumimoji="1" lang="ja-JP" altLang="en-US"/>
        </a:p>
      </dgm:t>
    </dgm:pt>
    <dgm:pt modelId="{F1B78D9C-8266-4AAD-8EB5-9E651B558CC0}">
      <dgm:prSet phldrT="[テキスト]"/>
      <dgm:spPr/>
      <dgm:t>
        <a:bodyPr/>
        <a:lstStyle/>
        <a:p>
          <a:r>
            <a:rPr kumimoji="1" lang="ja-JP" altLang="en-US" dirty="0" smtClean="0"/>
            <a:t>新たな視点で、都市政策、住宅政策を展開</a:t>
          </a:r>
          <a:endParaRPr kumimoji="1" lang="ja-JP" altLang="en-US" dirty="0"/>
        </a:p>
      </dgm:t>
    </dgm:pt>
    <dgm:pt modelId="{B29D241D-324F-49DC-A691-705F6626CA80}" type="parTrans" cxnId="{00B6B6CC-48DB-4C35-A94C-AA3021CA3F34}">
      <dgm:prSet/>
      <dgm:spPr/>
      <dgm:t>
        <a:bodyPr/>
        <a:lstStyle/>
        <a:p>
          <a:endParaRPr kumimoji="1" lang="ja-JP" altLang="en-US"/>
        </a:p>
      </dgm:t>
    </dgm:pt>
    <dgm:pt modelId="{034C3085-FF88-4D2F-BAA6-5C7115C7A8FE}" type="sibTrans" cxnId="{00B6B6CC-48DB-4C35-A94C-AA3021CA3F34}">
      <dgm:prSet/>
      <dgm:spPr/>
      <dgm:t>
        <a:bodyPr/>
        <a:lstStyle/>
        <a:p>
          <a:endParaRPr kumimoji="1" lang="ja-JP" altLang="en-US"/>
        </a:p>
      </dgm:t>
    </dgm:pt>
    <dgm:pt modelId="{A8A73D1B-25E9-4BEE-8956-6C99DB2EC9C7}">
      <dgm:prSet phldrT="[テキスト]"/>
      <dgm:spPr/>
      <dgm:t>
        <a:bodyPr/>
        <a:lstStyle/>
        <a:p>
          <a:r>
            <a:rPr kumimoji="1" lang="ja-JP" altLang="en-US" dirty="0" smtClean="0"/>
            <a:t>土地利用や移動交通手段のあり方の再考、都市機能再配置</a:t>
          </a:r>
          <a:endParaRPr kumimoji="1" lang="ja-JP" altLang="en-US" dirty="0"/>
        </a:p>
      </dgm:t>
    </dgm:pt>
    <dgm:pt modelId="{4D06D658-A0DC-4F91-BA26-6FFF594DCC2A}" type="parTrans" cxnId="{DF39D6F4-C36C-428B-8FA8-98B871FD0943}">
      <dgm:prSet/>
      <dgm:spPr/>
      <dgm:t>
        <a:bodyPr/>
        <a:lstStyle/>
        <a:p>
          <a:endParaRPr kumimoji="1" lang="ja-JP" altLang="en-US"/>
        </a:p>
      </dgm:t>
    </dgm:pt>
    <dgm:pt modelId="{D68EEA8B-86DA-47F6-B2E8-C5F28A0621F6}" type="sibTrans" cxnId="{DF39D6F4-C36C-428B-8FA8-98B871FD0943}">
      <dgm:prSet/>
      <dgm:spPr/>
      <dgm:t>
        <a:bodyPr/>
        <a:lstStyle/>
        <a:p>
          <a:endParaRPr kumimoji="1" lang="ja-JP" altLang="en-US"/>
        </a:p>
      </dgm:t>
    </dgm:pt>
    <dgm:pt modelId="{50FB84AD-AA46-4414-9BB4-6369335280B7}">
      <dgm:prSet phldrT="[テキスト]" custT="1"/>
      <dgm:spPr/>
      <dgm:t>
        <a:bodyPr/>
        <a:lstStyle/>
        <a:p>
          <a:r>
            <a:rPr kumimoji="1" lang="ja-JP" altLang="en-US" sz="2200" i="0" dirty="0" smtClean="0">
              <a:solidFill>
                <a:schemeClr val="bg1"/>
              </a:solidFill>
            </a:rPr>
            <a:t>民間事業者、関係団体等多様なﾌﾟﾚｲﾔｰの参画</a:t>
          </a:r>
          <a:endParaRPr kumimoji="1" lang="en-US" altLang="ja-JP" sz="2200" i="0" dirty="0" smtClean="0">
            <a:solidFill>
              <a:schemeClr val="bg1"/>
            </a:solidFill>
          </a:endParaRPr>
        </a:p>
        <a:p>
          <a:r>
            <a:rPr kumimoji="1" lang="ja-JP" altLang="en-US" sz="1700" i="0" dirty="0" smtClean="0">
              <a:solidFill>
                <a:schemeClr val="bg1"/>
              </a:solidFill>
            </a:rPr>
            <a:t>・多様な主体の協調行動による総合的な取組み</a:t>
          </a:r>
          <a:endParaRPr kumimoji="1" lang="en-US" altLang="ja-JP" sz="1700" i="0" dirty="0" smtClean="0">
            <a:solidFill>
              <a:schemeClr val="bg1"/>
            </a:solidFill>
          </a:endParaRPr>
        </a:p>
        <a:p>
          <a:r>
            <a:rPr kumimoji="1" lang="ja-JP" altLang="en-US" sz="1700" i="0" dirty="0" smtClean="0">
              <a:solidFill>
                <a:schemeClr val="bg1"/>
              </a:solidFill>
            </a:rPr>
            <a:t>・新たな民間投資を呼び込む仕掛け、関連産業の実証、振興</a:t>
          </a:r>
          <a:endParaRPr kumimoji="1" lang="ja-JP" altLang="en-US" sz="1900" i="0" dirty="0">
            <a:solidFill>
              <a:schemeClr val="bg1"/>
            </a:solidFill>
          </a:endParaRPr>
        </a:p>
      </dgm:t>
    </dgm:pt>
    <dgm:pt modelId="{189BEB26-2F7D-4195-9170-3E66C00BE356}" type="parTrans" cxnId="{A232EB80-B820-4EE1-8E10-9AD96AEBEDA8}">
      <dgm:prSet/>
      <dgm:spPr/>
      <dgm:t>
        <a:bodyPr/>
        <a:lstStyle/>
        <a:p>
          <a:endParaRPr kumimoji="1" lang="ja-JP" altLang="en-US"/>
        </a:p>
      </dgm:t>
    </dgm:pt>
    <dgm:pt modelId="{9228C258-FB4F-4F32-B5AF-D719297205DD}" type="sibTrans" cxnId="{A232EB80-B820-4EE1-8E10-9AD96AEBEDA8}">
      <dgm:prSet/>
      <dgm:spPr/>
      <dgm:t>
        <a:bodyPr/>
        <a:lstStyle/>
        <a:p>
          <a:endParaRPr kumimoji="1" lang="ja-JP" altLang="en-US"/>
        </a:p>
      </dgm:t>
    </dgm:pt>
    <dgm:pt modelId="{563BEA5D-FD92-4778-B57D-DAA9EB8DF495}">
      <dgm:prSet phldrT="[テキスト]"/>
      <dgm:spPr/>
      <dgm:t>
        <a:bodyPr/>
        <a:lstStyle/>
        <a:p>
          <a:r>
            <a:rPr kumimoji="1" lang="ja-JP" altLang="en-US" dirty="0" smtClean="0"/>
            <a:t>公的ストックの有効活用</a:t>
          </a:r>
          <a:endParaRPr kumimoji="1" lang="ja-JP" altLang="en-US" dirty="0"/>
        </a:p>
      </dgm:t>
    </dgm:pt>
    <dgm:pt modelId="{5360F2E8-0FC5-4943-A1EF-0FE0E6015548}" type="parTrans" cxnId="{A7A8942F-28B7-49BE-916F-D1CFF7897263}">
      <dgm:prSet/>
      <dgm:spPr/>
      <dgm:t>
        <a:bodyPr/>
        <a:lstStyle/>
        <a:p>
          <a:endParaRPr kumimoji="1" lang="ja-JP" altLang="en-US"/>
        </a:p>
      </dgm:t>
    </dgm:pt>
    <dgm:pt modelId="{D93BA1C5-0C82-4E7A-A6E4-B085AF042AD9}" type="sibTrans" cxnId="{A7A8942F-28B7-49BE-916F-D1CFF7897263}">
      <dgm:prSet/>
      <dgm:spPr/>
      <dgm:t>
        <a:bodyPr/>
        <a:lstStyle/>
        <a:p>
          <a:endParaRPr kumimoji="1" lang="ja-JP" altLang="en-US"/>
        </a:p>
      </dgm:t>
    </dgm:pt>
    <dgm:pt modelId="{CC7FFD3E-3981-41BF-A8CC-469CFBEFC28C}" type="pres">
      <dgm:prSet presAssocID="{B1B29217-DB11-4DE8-B1C0-1C750BB62E7F}" presName="linear" presStyleCnt="0">
        <dgm:presLayoutVars>
          <dgm:dir/>
          <dgm:resizeHandles val="exact"/>
        </dgm:presLayoutVars>
      </dgm:prSet>
      <dgm:spPr/>
      <dgm:t>
        <a:bodyPr/>
        <a:lstStyle/>
        <a:p>
          <a:endParaRPr kumimoji="1" lang="ja-JP" altLang="en-US"/>
        </a:p>
      </dgm:t>
    </dgm:pt>
    <dgm:pt modelId="{E1D85D83-47EC-4BDA-B1FA-0654B4E19227}" type="pres">
      <dgm:prSet presAssocID="{798B39C2-CD21-4A9D-B9F4-D852CE20458C}" presName="comp" presStyleCnt="0"/>
      <dgm:spPr/>
    </dgm:pt>
    <dgm:pt modelId="{04A942D7-9063-45BC-9884-8E8D55ACBA3D}" type="pres">
      <dgm:prSet presAssocID="{798B39C2-CD21-4A9D-B9F4-D852CE20458C}" presName="box" presStyleLbl="node1" presStyleIdx="0" presStyleCnt="3"/>
      <dgm:spPr/>
      <dgm:t>
        <a:bodyPr/>
        <a:lstStyle/>
        <a:p>
          <a:endParaRPr kumimoji="1" lang="ja-JP" altLang="en-US"/>
        </a:p>
      </dgm:t>
    </dgm:pt>
    <dgm:pt modelId="{15D808A0-3433-4812-80B6-5CAA66B342AC}" type="pres">
      <dgm:prSet presAssocID="{798B39C2-CD21-4A9D-B9F4-D852CE20458C}" presName="img" presStyleLbl="fgImgPlace1" presStyleIdx="0" presStyleCnt="3" custLinFactNeighborX="785" custLinFactNeighborY="-3608"/>
      <dgm:spPr>
        <a:blipFill rotWithShape="1">
          <a:blip xmlns:r="http://schemas.openxmlformats.org/officeDocument/2006/relationships" r:embed="rId1"/>
          <a:stretch>
            <a:fillRect/>
          </a:stretch>
        </a:blipFill>
      </dgm:spPr>
      <dgm:t>
        <a:bodyPr/>
        <a:lstStyle/>
        <a:p>
          <a:endParaRPr kumimoji="1" lang="ja-JP" altLang="en-US"/>
        </a:p>
      </dgm:t>
    </dgm:pt>
    <dgm:pt modelId="{F4E06C3A-E685-4318-A7A5-61817B5FF084}" type="pres">
      <dgm:prSet presAssocID="{798B39C2-CD21-4A9D-B9F4-D852CE20458C}" presName="text" presStyleLbl="node1" presStyleIdx="0" presStyleCnt="3">
        <dgm:presLayoutVars>
          <dgm:bulletEnabled val="1"/>
        </dgm:presLayoutVars>
      </dgm:prSet>
      <dgm:spPr/>
      <dgm:t>
        <a:bodyPr/>
        <a:lstStyle/>
        <a:p>
          <a:endParaRPr kumimoji="1" lang="ja-JP" altLang="en-US"/>
        </a:p>
      </dgm:t>
    </dgm:pt>
    <dgm:pt modelId="{D82DB6C3-DB38-4CAE-9BAE-087C2D24BF9E}" type="pres">
      <dgm:prSet presAssocID="{9C7AA542-4F10-4B77-B7B0-BD85C924F0D4}" presName="spacer" presStyleCnt="0"/>
      <dgm:spPr/>
    </dgm:pt>
    <dgm:pt modelId="{B4356801-B38A-41C1-82AA-5484803F414D}" type="pres">
      <dgm:prSet presAssocID="{F1B78D9C-8266-4AAD-8EB5-9E651B558CC0}" presName="comp" presStyleCnt="0"/>
      <dgm:spPr/>
    </dgm:pt>
    <dgm:pt modelId="{931AA607-EFA9-48A0-A0C2-F0097CD9A984}" type="pres">
      <dgm:prSet presAssocID="{F1B78D9C-8266-4AAD-8EB5-9E651B558CC0}" presName="box" presStyleLbl="node1" presStyleIdx="1" presStyleCnt="3"/>
      <dgm:spPr/>
      <dgm:t>
        <a:bodyPr/>
        <a:lstStyle/>
        <a:p>
          <a:endParaRPr kumimoji="1" lang="ja-JP" altLang="en-US"/>
        </a:p>
      </dgm:t>
    </dgm:pt>
    <dgm:pt modelId="{1480E105-A4C0-4BD7-8271-AFD1231C2413}" type="pres">
      <dgm:prSet presAssocID="{F1B78D9C-8266-4AAD-8EB5-9E651B558CC0}" presName="img" presStyleLbl="fgImgPlace1" presStyleIdx="1" presStyleCnt="3" custLinFactNeighborX="785" custLinFactNeighborY="-1100"/>
      <dgm:spPr>
        <a:blipFill rotWithShape="1">
          <a:blip xmlns:r="http://schemas.openxmlformats.org/officeDocument/2006/relationships" r:embed="rId2"/>
          <a:stretch>
            <a:fillRect/>
          </a:stretch>
        </a:blipFill>
      </dgm:spPr>
      <dgm:t>
        <a:bodyPr/>
        <a:lstStyle/>
        <a:p>
          <a:endParaRPr kumimoji="1" lang="ja-JP" altLang="en-US"/>
        </a:p>
      </dgm:t>
    </dgm:pt>
    <dgm:pt modelId="{AFFE1B1D-9395-4A73-9A63-1658E3624989}" type="pres">
      <dgm:prSet presAssocID="{F1B78D9C-8266-4AAD-8EB5-9E651B558CC0}" presName="text" presStyleLbl="node1" presStyleIdx="1" presStyleCnt="3">
        <dgm:presLayoutVars>
          <dgm:bulletEnabled val="1"/>
        </dgm:presLayoutVars>
      </dgm:prSet>
      <dgm:spPr/>
      <dgm:t>
        <a:bodyPr/>
        <a:lstStyle/>
        <a:p>
          <a:endParaRPr kumimoji="1" lang="ja-JP" altLang="en-US"/>
        </a:p>
      </dgm:t>
    </dgm:pt>
    <dgm:pt modelId="{BACF8D18-C8B6-418A-9BAA-2D9B3BD77FB9}" type="pres">
      <dgm:prSet presAssocID="{034C3085-FF88-4D2F-BAA6-5C7115C7A8FE}" presName="spacer" presStyleCnt="0"/>
      <dgm:spPr/>
    </dgm:pt>
    <dgm:pt modelId="{8167F12D-6653-41F6-B317-1C0FA28647E6}" type="pres">
      <dgm:prSet presAssocID="{50FB84AD-AA46-4414-9BB4-6369335280B7}" presName="comp" presStyleCnt="0"/>
      <dgm:spPr/>
    </dgm:pt>
    <dgm:pt modelId="{69A9D2FB-73E2-4D3A-ACBD-507D14163F8C}" type="pres">
      <dgm:prSet presAssocID="{50FB84AD-AA46-4414-9BB4-6369335280B7}" presName="box" presStyleLbl="node1" presStyleIdx="2" presStyleCnt="3"/>
      <dgm:spPr/>
      <dgm:t>
        <a:bodyPr/>
        <a:lstStyle/>
        <a:p>
          <a:endParaRPr kumimoji="1" lang="ja-JP" altLang="en-US"/>
        </a:p>
      </dgm:t>
    </dgm:pt>
    <dgm:pt modelId="{9DC5D616-B92D-4153-B717-F989AEA5BD5A}" type="pres">
      <dgm:prSet presAssocID="{50FB84AD-AA46-4414-9BB4-6369335280B7}" presName="img" presStyleLbl="fgImgPlace1" presStyleIdx="2" presStyleCnt="3" custLinFactNeighborX="-2926" custLinFactNeighborY="2352"/>
      <dgm:spPr>
        <a:blipFill rotWithShape="1">
          <a:blip xmlns:r="http://schemas.openxmlformats.org/officeDocument/2006/relationships" r:embed="rId3"/>
          <a:stretch>
            <a:fillRect/>
          </a:stretch>
        </a:blipFill>
      </dgm:spPr>
      <dgm:t>
        <a:bodyPr/>
        <a:lstStyle/>
        <a:p>
          <a:endParaRPr kumimoji="1" lang="ja-JP" altLang="en-US"/>
        </a:p>
      </dgm:t>
    </dgm:pt>
    <dgm:pt modelId="{7BC074C6-C139-44DC-9B9A-BE96A2664D05}" type="pres">
      <dgm:prSet presAssocID="{50FB84AD-AA46-4414-9BB4-6369335280B7}" presName="text" presStyleLbl="node1" presStyleIdx="2" presStyleCnt="3">
        <dgm:presLayoutVars>
          <dgm:bulletEnabled val="1"/>
        </dgm:presLayoutVars>
      </dgm:prSet>
      <dgm:spPr/>
      <dgm:t>
        <a:bodyPr/>
        <a:lstStyle/>
        <a:p>
          <a:endParaRPr kumimoji="1" lang="ja-JP" altLang="en-US"/>
        </a:p>
      </dgm:t>
    </dgm:pt>
  </dgm:ptLst>
  <dgm:cxnLst>
    <dgm:cxn modelId="{0D630161-040D-4CBB-9DF0-E464F0945753}" srcId="{798B39C2-CD21-4A9D-B9F4-D852CE20458C}" destId="{CE02D422-9049-484B-B220-5C033A16992A}" srcOrd="0" destOrd="0" parTransId="{2D2FCAD9-FE9C-4433-9D13-C250816607C0}" sibTransId="{5F76C965-0CD4-4FC7-868A-6443F487EDA8}"/>
    <dgm:cxn modelId="{429576D4-75A3-4F3F-BA51-343907919E57}" type="presOf" srcId="{0205AACE-48BB-44AD-8F68-C5E8189E679F}" destId="{04A942D7-9063-45BC-9884-8E8D55ACBA3D}" srcOrd="0" destOrd="2" presId="urn:microsoft.com/office/officeart/2005/8/layout/vList4"/>
    <dgm:cxn modelId="{14BF537B-22BE-40C7-9144-9AAEC3FBAD1E}" type="presOf" srcId="{CE02D422-9049-484B-B220-5C033A16992A}" destId="{F4E06C3A-E685-4318-A7A5-61817B5FF084}" srcOrd="1" destOrd="1" presId="urn:microsoft.com/office/officeart/2005/8/layout/vList4"/>
    <dgm:cxn modelId="{138B4BDE-5263-4019-ACD2-4B9448EC7A93}" type="presOf" srcId="{F1B78D9C-8266-4AAD-8EB5-9E651B558CC0}" destId="{AFFE1B1D-9395-4A73-9A63-1658E3624989}" srcOrd="1" destOrd="0" presId="urn:microsoft.com/office/officeart/2005/8/layout/vList4"/>
    <dgm:cxn modelId="{0ADA8EE3-A7F2-459E-9258-F6189C2D7A13}" type="presOf" srcId="{50FB84AD-AA46-4414-9BB4-6369335280B7}" destId="{69A9D2FB-73E2-4D3A-ACBD-507D14163F8C}" srcOrd="0" destOrd="0" presId="urn:microsoft.com/office/officeart/2005/8/layout/vList4"/>
    <dgm:cxn modelId="{00B6B6CC-48DB-4C35-A94C-AA3021CA3F34}" srcId="{B1B29217-DB11-4DE8-B1C0-1C750BB62E7F}" destId="{F1B78D9C-8266-4AAD-8EB5-9E651B558CC0}" srcOrd="1" destOrd="0" parTransId="{B29D241D-324F-49DC-A691-705F6626CA80}" sibTransId="{034C3085-FF88-4D2F-BAA6-5C7115C7A8FE}"/>
    <dgm:cxn modelId="{94A66A90-6F60-4589-BE0D-778F9B959A9B}" type="presOf" srcId="{798B39C2-CD21-4A9D-B9F4-D852CE20458C}" destId="{F4E06C3A-E685-4318-A7A5-61817B5FF084}" srcOrd="1" destOrd="0" presId="urn:microsoft.com/office/officeart/2005/8/layout/vList4"/>
    <dgm:cxn modelId="{1C6E8D2B-175C-4621-B205-2C27770825AF}" type="presOf" srcId="{563BEA5D-FD92-4778-B57D-DAA9EB8DF495}" destId="{931AA607-EFA9-48A0-A0C2-F0097CD9A984}" srcOrd="0" destOrd="2" presId="urn:microsoft.com/office/officeart/2005/8/layout/vList4"/>
    <dgm:cxn modelId="{ADA95CE0-281D-4932-B562-1EBCE1715529}" type="presOf" srcId="{A8A73D1B-25E9-4BEE-8956-6C99DB2EC9C7}" destId="{931AA607-EFA9-48A0-A0C2-F0097CD9A984}" srcOrd="0" destOrd="1" presId="urn:microsoft.com/office/officeart/2005/8/layout/vList4"/>
    <dgm:cxn modelId="{9851E3F9-7060-4758-AD78-1B6BA348A266}" type="presOf" srcId="{798B39C2-CD21-4A9D-B9F4-D852CE20458C}" destId="{04A942D7-9063-45BC-9884-8E8D55ACBA3D}" srcOrd="0" destOrd="0" presId="urn:microsoft.com/office/officeart/2005/8/layout/vList4"/>
    <dgm:cxn modelId="{D1B2119C-AF3F-40EF-BC0B-14F3F1DD6F8A}" type="presOf" srcId="{563BEA5D-FD92-4778-B57D-DAA9EB8DF495}" destId="{AFFE1B1D-9395-4A73-9A63-1658E3624989}" srcOrd="1" destOrd="2" presId="urn:microsoft.com/office/officeart/2005/8/layout/vList4"/>
    <dgm:cxn modelId="{722F2126-A17E-49E5-8A0E-20E3AD870B31}" type="presOf" srcId="{CE02D422-9049-484B-B220-5C033A16992A}" destId="{04A942D7-9063-45BC-9884-8E8D55ACBA3D}" srcOrd="0" destOrd="1" presId="urn:microsoft.com/office/officeart/2005/8/layout/vList4"/>
    <dgm:cxn modelId="{CC2B426E-3DEA-4E4A-957A-17CB77B52163}" type="presOf" srcId="{50FB84AD-AA46-4414-9BB4-6369335280B7}" destId="{7BC074C6-C139-44DC-9B9A-BE96A2664D05}" srcOrd="1" destOrd="0" presId="urn:microsoft.com/office/officeart/2005/8/layout/vList4"/>
    <dgm:cxn modelId="{DF39D6F4-C36C-428B-8FA8-98B871FD0943}" srcId="{F1B78D9C-8266-4AAD-8EB5-9E651B558CC0}" destId="{A8A73D1B-25E9-4BEE-8956-6C99DB2EC9C7}" srcOrd="0" destOrd="0" parTransId="{4D06D658-A0DC-4F91-BA26-6FFF594DCC2A}" sibTransId="{D68EEA8B-86DA-47F6-B2E8-C5F28A0621F6}"/>
    <dgm:cxn modelId="{A232EB80-B820-4EE1-8E10-9AD96AEBEDA8}" srcId="{B1B29217-DB11-4DE8-B1C0-1C750BB62E7F}" destId="{50FB84AD-AA46-4414-9BB4-6369335280B7}" srcOrd="2" destOrd="0" parTransId="{189BEB26-2F7D-4195-9170-3E66C00BE356}" sibTransId="{9228C258-FB4F-4F32-B5AF-D719297205DD}"/>
    <dgm:cxn modelId="{BBE7C70C-9B49-4329-A4F2-8F57AE44B726}" type="presOf" srcId="{F1B78D9C-8266-4AAD-8EB5-9E651B558CC0}" destId="{931AA607-EFA9-48A0-A0C2-F0097CD9A984}" srcOrd="0" destOrd="0" presId="urn:microsoft.com/office/officeart/2005/8/layout/vList4"/>
    <dgm:cxn modelId="{4C1FCEF0-B800-47F0-B5DB-A8EA0983EF0E}" type="presOf" srcId="{A8A73D1B-25E9-4BEE-8956-6C99DB2EC9C7}" destId="{AFFE1B1D-9395-4A73-9A63-1658E3624989}" srcOrd="1" destOrd="1" presId="urn:microsoft.com/office/officeart/2005/8/layout/vList4"/>
    <dgm:cxn modelId="{A7A8942F-28B7-49BE-916F-D1CFF7897263}" srcId="{F1B78D9C-8266-4AAD-8EB5-9E651B558CC0}" destId="{563BEA5D-FD92-4778-B57D-DAA9EB8DF495}" srcOrd="1" destOrd="0" parTransId="{5360F2E8-0FC5-4943-A1EF-0FE0E6015548}" sibTransId="{D93BA1C5-0C82-4E7A-A6E4-B085AF042AD9}"/>
    <dgm:cxn modelId="{526798C3-766F-4EB1-8948-9AF2A23D02F9}" type="presOf" srcId="{B1B29217-DB11-4DE8-B1C0-1C750BB62E7F}" destId="{CC7FFD3E-3981-41BF-A8CC-469CFBEFC28C}" srcOrd="0" destOrd="0" presId="urn:microsoft.com/office/officeart/2005/8/layout/vList4"/>
    <dgm:cxn modelId="{43D78BA2-5789-4743-A184-2536C9752778}" type="presOf" srcId="{0205AACE-48BB-44AD-8F68-C5E8189E679F}" destId="{F4E06C3A-E685-4318-A7A5-61817B5FF084}" srcOrd="1" destOrd="2" presId="urn:microsoft.com/office/officeart/2005/8/layout/vList4"/>
    <dgm:cxn modelId="{A797FC47-908B-405A-98E8-4CF6CE87BA8A}" srcId="{798B39C2-CD21-4A9D-B9F4-D852CE20458C}" destId="{0205AACE-48BB-44AD-8F68-C5E8189E679F}" srcOrd="1" destOrd="0" parTransId="{0FCC0AD9-A17F-4372-9FAF-D29EA169895C}" sibTransId="{75F0927B-6A1B-4E18-801D-DCAB4D13BAF0}"/>
    <dgm:cxn modelId="{CD884673-2CB6-4ACD-A1E2-C8FEA4209703}" srcId="{B1B29217-DB11-4DE8-B1C0-1C750BB62E7F}" destId="{798B39C2-CD21-4A9D-B9F4-D852CE20458C}" srcOrd="0" destOrd="0" parTransId="{89CB6920-6531-4B86-ADA7-C861E2AB24D3}" sibTransId="{9C7AA542-4F10-4B77-B7B0-BD85C924F0D4}"/>
    <dgm:cxn modelId="{A2625583-7B21-4FBF-A046-F8C8CE103687}" type="presParOf" srcId="{CC7FFD3E-3981-41BF-A8CC-469CFBEFC28C}" destId="{E1D85D83-47EC-4BDA-B1FA-0654B4E19227}" srcOrd="0" destOrd="0" presId="urn:microsoft.com/office/officeart/2005/8/layout/vList4"/>
    <dgm:cxn modelId="{9CBB2226-0822-4851-B6F5-D8AA9F4F1AE0}" type="presParOf" srcId="{E1D85D83-47EC-4BDA-B1FA-0654B4E19227}" destId="{04A942D7-9063-45BC-9884-8E8D55ACBA3D}" srcOrd="0" destOrd="0" presId="urn:microsoft.com/office/officeart/2005/8/layout/vList4"/>
    <dgm:cxn modelId="{1482780E-CFAB-4B15-81BC-67AB3E13E10B}" type="presParOf" srcId="{E1D85D83-47EC-4BDA-B1FA-0654B4E19227}" destId="{15D808A0-3433-4812-80B6-5CAA66B342AC}" srcOrd="1" destOrd="0" presId="urn:microsoft.com/office/officeart/2005/8/layout/vList4"/>
    <dgm:cxn modelId="{DFD6D12B-73AA-4272-8FBB-84886531109A}" type="presParOf" srcId="{E1D85D83-47EC-4BDA-B1FA-0654B4E19227}" destId="{F4E06C3A-E685-4318-A7A5-61817B5FF084}" srcOrd="2" destOrd="0" presId="urn:microsoft.com/office/officeart/2005/8/layout/vList4"/>
    <dgm:cxn modelId="{E3200EAC-B85D-4C68-BA99-E71715453D3B}" type="presParOf" srcId="{CC7FFD3E-3981-41BF-A8CC-469CFBEFC28C}" destId="{D82DB6C3-DB38-4CAE-9BAE-087C2D24BF9E}" srcOrd="1" destOrd="0" presId="urn:microsoft.com/office/officeart/2005/8/layout/vList4"/>
    <dgm:cxn modelId="{544EAEA1-E9D5-4C63-B137-BBF082E60F02}" type="presParOf" srcId="{CC7FFD3E-3981-41BF-A8CC-469CFBEFC28C}" destId="{B4356801-B38A-41C1-82AA-5484803F414D}" srcOrd="2" destOrd="0" presId="urn:microsoft.com/office/officeart/2005/8/layout/vList4"/>
    <dgm:cxn modelId="{23499044-2EF9-4D08-AE6C-AA62DB8021E3}" type="presParOf" srcId="{B4356801-B38A-41C1-82AA-5484803F414D}" destId="{931AA607-EFA9-48A0-A0C2-F0097CD9A984}" srcOrd="0" destOrd="0" presId="urn:microsoft.com/office/officeart/2005/8/layout/vList4"/>
    <dgm:cxn modelId="{551277D1-E255-4CC2-90C6-7E0FBD63A1B9}" type="presParOf" srcId="{B4356801-B38A-41C1-82AA-5484803F414D}" destId="{1480E105-A4C0-4BD7-8271-AFD1231C2413}" srcOrd="1" destOrd="0" presId="urn:microsoft.com/office/officeart/2005/8/layout/vList4"/>
    <dgm:cxn modelId="{5A0227FF-87FB-471B-B4A1-57423DA8C891}" type="presParOf" srcId="{B4356801-B38A-41C1-82AA-5484803F414D}" destId="{AFFE1B1D-9395-4A73-9A63-1658E3624989}" srcOrd="2" destOrd="0" presId="urn:microsoft.com/office/officeart/2005/8/layout/vList4"/>
    <dgm:cxn modelId="{2D67ABC1-8202-4DF9-AA96-270236F39FAE}" type="presParOf" srcId="{CC7FFD3E-3981-41BF-A8CC-469CFBEFC28C}" destId="{BACF8D18-C8B6-418A-9BAA-2D9B3BD77FB9}" srcOrd="3" destOrd="0" presId="urn:microsoft.com/office/officeart/2005/8/layout/vList4"/>
    <dgm:cxn modelId="{EC019266-9643-4D67-B74C-F77917E93BFE}" type="presParOf" srcId="{CC7FFD3E-3981-41BF-A8CC-469CFBEFC28C}" destId="{8167F12D-6653-41F6-B317-1C0FA28647E6}" srcOrd="4" destOrd="0" presId="urn:microsoft.com/office/officeart/2005/8/layout/vList4"/>
    <dgm:cxn modelId="{9887013E-5A78-4255-A285-0968BA90CE13}" type="presParOf" srcId="{8167F12D-6653-41F6-B317-1C0FA28647E6}" destId="{69A9D2FB-73E2-4D3A-ACBD-507D14163F8C}" srcOrd="0" destOrd="0" presId="urn:microsoft.com/office/officeart/2005/8/layout/vList4"/>
    <dgm:cxn modelId="{01BFB760-BDC6-4C10-B219-CD8CD1510547}" type="presParOf" srcId="{8167F12D-6653-41F6-B317-1C0FA28647E6}" destId="{9DC5D616-B92D-4153-B717-F989AEA5BD5A}" srcOrd="1" destOrd="0" presId="urn:microsoft.com/office/officeart/2005/8/layout/vList4"/>
    <dgm:cxn modelId="{24FEDCE6-4499-4B83-B072-3A31F5683064}" type="presParOf" srcId="{8167F12D-6653-41F6-B317-1C0FA28647E6}" destId="{7BC074C6-C139-44DC-9B9A-BE96A2664D05}"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5C4D7D-C3CF-4FFE-BCA3-8EE93B00BE18}"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kumimoji="1" lang="ja-JP" altLang="en-US"/>
        </a:p>
      </dgm:t>
    </dgm:pt>
    <dgm:pt modelId="{D798D4B9-2F40-472B-8434-E90B6520012A}">
      <dgm:prSet phldrT="[テキスト]" custT="1"/>
      <dgm:spPr/>
      <dgm:t>
        <a:bodyPr anchor="ctr" anchorCtr="0"/>
        <a:lstStyle/>
        <a:p>
          <a:r>
            <a:rPr kumimoji="1" lang="ja-JP" altLang="en-US" sz="2800" dirty="0" smtClean="0">
              <a:solidFill>
                <a:schemeClr val="bg1"/>
              </a:solidFill>
            </a:rPr>
            <a:t>①</a:t>
          </a:r>
          <a:r>
            <a:rPr kumimoji="1" lang="en-US" altLang="ja-JP" sz="2800" dirty="0" smtClean="0">
              <a:solidFill>
                <a:schemeClr val="bg1"/>
              </a:solidFill>
            </a:rPr>
            <a:t/>
          </a:r>
          <a:br>
            <a:rPr kumimoji="1" lang="en-US" altLang="ja-JP" sz="2800" dirty="0" smtClean="0">
              <a:solidFill>
                <a:schemeClr val="bg1"/>
              </a:solidFill>
            </a:rPr>
          </a:br>
          <a:r>
            <a:rPr kumimoji="1" lang="ja-JP" altLang="en-US" sz="2400" dirty="0" smtClean="0">
              <a:solidFill>
                <a:schemeClr val="bg1"/>
              </a:solidFill>
            </a:rPr>
            <a:t>まだ</a:t>
          </a:r>
          <a:r>
            <a:rPr kumimoji="1" lang="ja-JP" altLang="en-US" sz="2400" dirty="0" smtClean="0"/>
            <a:t>元気</a:t>
          </a:r>
          <a:r>
            <a:rPr kumimoji="1" lang="en-US" altLang="ja-JP" sz="2400" dirty="0" smtClean="0"/>
            <a:t/>
          </a:r>
          <a:br>
            <a:rPr kumimoji="1" lang="en-US" altLang="ja-JP" sz="2400" dirty="0" smtClean="0"/>
          </a:br>
          <a:r>
            <a:rPr kumimoji="1" lang="ja-JP" altLang="en-US" sz="2400" dirty="0" smtClean="0"/>
            <a:t>高齢者</a:t>
          </a:r>
          <a:endParaRPr kumimoji="1" lang="en-US" altLang="ja-JP" sz="2400" dirty="0" smtClean="0"/>
        </a:p>
      </dgm:t>
    </dgm:pt>
    <dgm:pt modelId="{21865FC9-766E-49E5-9B8A-BE863EF226F4}" type="parTrans" cxnId="{69FA129B-6826-47FE-A2FE-1ECE83BF57FC}">
      <dgm:prSet/>
      <dgm:spPr/>
      <dgm:t>
        <a:bodyPr/>
        <a:lstStyle/>
        <a:p>
          <a:endParaRPr kumimoji="1" lang="ja-JP" altLang="en-US"/>
        </a:p>
      </dgm:t>
    </dgm:pt>
    <dgm:pt modelId="{28B707C2-704E-44B1-AB1E-22D3E962EBB5}" type="sibTrans" cxnId="{69FA129B-6826-47FE-A2FE-1ECE83BF57FC}">
      <dgm:prSet/>
      <dgm:spPr/>
      <dgm:t>
        <a:bodyPr/>
        <a:lstStyle/>
        <a:p>
          <a:endParaRPr kumimoji="1" lang="ja-JP" altLang="en-US"/>
        </a:p>
      </dgm:t>
    </dgm:pt>
    <dgm:pt modelId="{BBAF7737-2D99-42CA-B34F-7956DEDB3876}">
      <dgm:prSet phldrT="[テキスト]" custT="1"/>
      <dgm:spPr/>
      <dgm:t>
        <a:bodyPr/>
        <a:lstStyle/>
        <a:p>
          <a:r>
            <a:rPr kumimoji="1" lang="ja-JP" altLang="en-US" sz="2800" dirty="0" smtClean="0"/>
            <a:t>②</a:t>
          </a:r>
          <a:r>
            <a:rPr kumimoji="1" lang="en-US" altLang="ja-JP" sz="2800" dirty="0" smtClean="0"/>
            <a:t/>
          </a:r>
          <a:br>
            <a:rPr kumimoji="1" lang="en-US" altLang="ja-JP" sz="2800" dirty="0" smtClean="0"/>
          </a:br>
          <a:r>
            <a:rPr kumimoji="1" lang="ja-JP" altLang="en-US" sz="2200" dirty="0" smtClean="0"/>
            <a:t>病気・</a:t>
          </a:r>
          <a:r>
            <a:rPr kumimoji="1" lang="en-US" altLang="ja-JP" sz="2200" dirty="0" smtClean="0"/>
            <a:t>ADL</a:t>
          </a:r>
          <a:r>
            <a:rPr kumimoji="1" lang="ja-JP" altLang="en-US" sz="2200" dirty="0" smtClean="0"/>
            <a:t>低下</a:t>
          </a:r>
          <a:r>
            <a:rPr kumimoji="1" lang="ja-JP" altLang="en-US" sz="2400" dirty="0" smtClean="0"/>
            <a:t>高齢者</a:t>
          </a:r>
          <a:endParaRPr kumimoji="1" lang="ja-JP" altLang="en-US" sz="2400" dirty="0"/>
        </a:p>
      </dgm:t>
    </dgm:pt>
    <dgm:pt modelId="{6D907200-933C-4821-A125-557A0A05662F}" type="parTrans" cxnId="{BDB1AC30-B274-460C-A663-A1189F3B4A4C}">
      <dgm:prSet/>
      <dgm:spPr/>
      <dgm:t>
        <a:bodyPr/>
        <a:lstStyle/>
        <a:p>
          <a:endParaRPr kumimoji="1" lang="ja-JP" altLang="en-US"/>
        </a:p>
      </dgm:t>
    </dgm:pt>
    <dgm:pt modelId="{70B63376-67BA-46BB-8C09-80217FEAA72B}" type="sibTrans" cxnId="{BDB1AC30-B274-460C-A663-A1189F3B4A4C}">
      <dgm:prSet/>
      <dgm:spPr/>
      <dgm:t>
        <a:bodyPr/>
        <a:lstStyle/>
        <a:p>
          <a:endParaRPr kumimoji="1" lang="ja-JP" altLang="en-US"/>
        </a:p>
      </dgm:t>
    </dgm:pt>
    <dgm:pt modelId="{379EB3CC-7019-472E-A931-5F877C6AD792}">
      <dgm:prSet phldrT="[テキスト]" custT="1"/>
      <dgm:spPr/>
      <dgm:t>
        <a:bodyPr/>
        <a:lstStyle/>
        <a:p>
          <a:r>
            <a:rPr kumimoji="1" lang="ja-JP" altLang="en-US" sz="2800" dirty="0" smtClean="0"/>
            <a:t>③</a:t>
          </a:r>
          <a:r>
            <a:rPr kumimoji="1" lang="en-US" altLang="ja-JP" sz="2800" dirty="0" smtClean="0"/>
            <a:t/>
          </a:r>
          <a:br>
            <a:rPr kumimoji="1" lang="en-US" altLang="ja-JP" sz="2800" dirty="0" smtClean="0"/>
          </a:br>
          <a:r>
            <a:rPr kumimoji="1" lang="ja-JP" altLang="en-US" sz="2400" dirty="0" smtClean="0"/>
            <a:t>低リスク</a:t>
          </a:r>
          <a:r>
            <a:rPr kumimoji="1" lang="en-US" altLang="ja-JP" sz="2400" dirty="0" smtClean="0"/>
            <a:t/>
          </a:r>
          <a:br>
            <a:rPr kumimoji="1" lang="en-US" altLang="ja-JP" sz="2400" dirty="0" smtClean="0"/>
          </a:br>
          <a:r>
            <a:rPr kumimoji="1" lang="ja-JP" altLang="en-US" sz="2000" dirty="0" smtClean="0"/>
            <a:t>高齢者予備軍</a:t>
          </a:r>
          <a:endParaRPr kumimoji="1" lang="ja-JP" altLang="en-US" sz="2000" dirty="0"/>
        </a:p>
      </dgm:t>
    </dgm:pt>
    <dgm:pt modelId="{A095112D-5CAA-4294-8A52-0426AE2F89B3}" type="parTrans" cxnId="{C753354B-49D2-453E-9DA4-FEEC0F7C819D}">
      <dgm:prSet/>
      <dgm:spPr/>
      <dgm:t>
        <a:bodyPr/>
        <a:lstStyle/>
        <a:p>
          <a:endParaRPr kumimoji="1" lang="ja-JP" altLang="en-US"/>
        </a:p>
      </dgm:t>
    </dgm:pt>
    <dgm:pt modelId="{1B8A7417-A2C5-4F0B-90D5-244E4D2152DF}" type="sibTrans" cxnId="{C753354B-49D2-453E-9DA4-FEEC0F7C819D}">
      <dgm:prSet/>
      <dgm:spPr/>
      <dgm:t>
        <a:bodyPr/>
        <a:lstStyle/>
        <a:p>
          <a:endParaRPr kumimoji="1" lang="ja-JP" altLang="en-US"/>
        </a:p>
      </dgm:t>
    </dgm:pt>
    <dgm:pt modelId="{EBC5BB0B-9999-4DE3-8439-23D4B7B0FB13}">
      <dgm:prSet/>
      <dgm:spPr/>
      <dgm:t>
        <a:bodyPr/>
        <a:lstStyle/>
        <a:p>
          <a:endParaRPr kumimoji="1" lang="ja-JP" altLang="en-US" dirty="0"/>
        </a:p>
      </dgm:t>
    </dgm:pt>
    <dgm:pt modelId="{1E01594C-AC1C-4ACB-ADBC-0C320BEA4166}" type="parTrans" cxnId="{AC4968F5-4CB2-4C17-9023-BBAE30DFC692}">
      <dgm:prSet/>
      <dgm:spPr/>
      <dgm:t>
        <a:bodyPr/>
        <a:lstStyle/>
        <a:p>
          <a:endParaRPr kumimoji="1" lang="ja-JP" altLang="en-US"/>
        </a:p>
      </dgm:t>
    </dgm:pt>
    <dgm:pt modelId="{0A2E345C-6308-49C4-9774-7B494A56BED9}" type="sibTrans" cxnId="{AC4968F5-4CB2-4C17-9023-BBAE30DFC692}">
      <dgm:prSet/>
      <dgm:spPr/>
      <dgm:t>
        <a:bodyPr/>
        <a:lstStyle/>
        <a:p>
          <a:endParaRPr kumimoji="1" lang="ja-JP" altLang="en-US"/>
        </a:p>
      </dgm:t>
    </dgm:pt>
    <dgm:pt modelId="{46DDE58F-3859-4BAB-B41F-105D4451B598}">
      <dgm:prSet/>
      <dgm:spPr/>
      <dgm:t>
        <a:bodyPr/>
        <a:lstStyle/>
        <a:p>
          <a:endParaRPr kumimoji="1" lang="ja-JP" altLang="en-US"/>
        </a:p>
      </dgm:t>
    </dgm:pt>
    <dgm:pt modelId="{73F516E5-D3A4-4D9E-9982-577365939108}" type="parTrans" cxnId="{6EDB2F91-4567-4580-B466-5F1D245E749D}">
      <dgm:prSet/>
      <dgm:spPr/>
      <dgm:t>
        <a:bodyPr/>
        <a:lstStyle/>
        <a:p>
          <a:endParaRPr kumimoji="1" lang="ja-JP" altLang="en-US"/>
        </a:p>
      </dgm:t>
    </dgm:pt>
    <dgm:pt modelId="{76B67125-81E2-41EC-886E-783A7E29382F}" type="sibTrans" cxnId="{6EDB2F91-4567-4580-B466-5F1D245E749D}">
      <dgm:prSet/>
      <dgm:spPr/>
      <dgm:t>
        <a:bodyPr/>
        <a:lstStyle/>
        <a:p>
          <a:endParaRPr kumimoji="1" lang="ja-JP" altLang="en-US"/>
        </a:p>
      </dgm:t>
    </dgm:pt>
    <dgm:pt modelId="{C13BC849-0E19-4EF9-988D-019D803992F7}">
      <dgm:prSet/>
      <dgm:spPr/>
      <dgm:t>
        <a:bodyPr/>
        <a:lstStyle/>
        <a:p>
          <a:endParaRPr kumimoji="1" lang="ja-JP" altLang="en-US"/>
        </a:p>
      </dgm:t>
    </dgm:pt>
    <dgm:pt modelId="{AFA72A13-E6EE-40AF-828B-0DC48E7735BA}" type="parTrans" cxnId="{92E40543-1454-4B1E-95ED-730E95C824E4}">
      <dgm:prSet/>
      <dgm:spPr/>
      <dgm:t>
        <a:bodyPr/>
        <a:lstStyle/>
        <a:p>
          <a:endParaRPr kumimoji="1" lang="ja-JP" altLang="en-US"/>
        </a:p>
      </dgm:t>
    </dgm:pt>
    <dgm:pt modelId="{6B44D64D-7A0E-4593-8DDB-B287A37D5B37}" type="sibTrans" cxnId="{92E40543-1454-4B1E-95ED-730E95C824E4}">
      <dgm:prSet/>
      <dgm:spPr/>
      <dgm:t>
        <a:bodyPr/>
        <a:lstStyle/>
        <a:p>
          <a:endParaRPr kumimoji="1" lang="ja-JP" altLang="en-US"/>
        </a:p>
      </dgm:t>
    </dgm:pt>
    <dgm:pt modelId="{5497E20D-87A0-4479-8AAF-4F54BB5C9ECE}">
      <dgm:prSet/>
      <dgm:spPr/>
      <dgm:t>
        <a:bodyPr/>
        <a:lstStyle/>
        <a:p>
          <a:endParaRPr kumimoji="1" lang="ja-JP" altLang="en-US"/>
        </a:p>
      </dgm:t>
    </dgm:pt>
    <dgm:pt modelId="{F67D29A0-EB1A-44C7-A72F-62EDACB72D22}" type="parTrans" cxnId="{A716F485-172C-462D-B8E0-2262FEF369C2}">
      <dgm:prSet/>
      <dgm:spPr/>
      <dgm:t>
        <a:bodyPr/>
        <a:lstStyle/>
        <a:p>
          <a:endParaRPr kumimoji="1" lang="ja-JP" altLang="en-US"/>
        </a:p>
      </dgm:t>
    </dgm:pt>
    <dgm:pt modelId="{321CF056-31DC-4E42-A3CA-C6B53D98396B}" type="sibTrans" cxnId="{A716F485-172C-462D-B8E0-2262FEF369C2}">
      <dgm:prSet/>
      <dgm:spPr/>
      <dgm:t>
        <a:bodyPr/>
        <a:lstStyle/>
        <a:p>
          <a:endParaRPr kumimoji="1" lang="ja-JP" altLang="en-US"/>
        </a:p>
      </dgm:t>
    </dgm:pt>
    <dgm:pt modelId="{BF43D4A4-32DD-4DCD-A134-6E9E8AD0EB45}">
      <dgm:prSet/>
      <dgm:spPr/>
      <dgm:t>
        <a:bodyPr/>
        <a:lstStyle/>
        <a:p>
          <a:endParaRPr kumimoji="1" lang="ja-JP" altLang="en-US"/>
        </a:p>
      </dgm:t>
    </dgm:pt>
    <dgm:pt modelId="{EB8F7EE8-4EFE-4062-9EEF-721907336C81}" type="parTrans" cxnId="{2EECEA87-7716-4F76-B75A-7CE4F8872020}">
      <dgm:prSet/>
      <dgm:spPr/>
      <dgm:t>
        <a:bodyPr/>
        <a:lstStyle/>
        <a:p>
          <a:endParaRPr kumimoji="1" lang="ja-JP" altLang="en-US"/>
        </a:p>
      </dgm:t>
    </dgm:pt>
    <dgm:pt modelId="{1526ABD7-02F7-4E61-9C6A-AC5F225976CD}" type="sibTrans" cxnId="{2EECEA87-7716-4F76-B75A-7CE4F8872020}">
      <dgm:prSet/>
      <dgm:spPr/>
      <dgm:t>
        <a:bodyPr/>
        <a:lstStyle/>
        <a:p>
          <a:endParaRPr kumimoji="1" lang="ja-JP" altLang="en-US"/>
        </a:p>
      </dgm:t>
    </dgm:pt>
    <dgm:pt modelId="{ED63F52D-AF89-4090-965F-C6BC159F1467}">
      <dgm:prSet/>
      <dgm:spPr/>
      <dgm:t>
        <a:bodyPr/>
        <a:lstStyle/>
        <a:p>
          <a:endParaRPr kumimoji="1" lang="ja-JP" altLang="en-US"/>
        </a:p>
      </dgm:t>
    </dgm:pt>
    <dgm:pt modelId="{00B38756-E18C-4E1E-A77A-7DC615AC192E}" type="parTrans" cxnId="{C204A8CF-C6E4-4350-B8F1-548BA01091F3}">
      <dgm:prSet/>
      <dgm:spPr/>
      <dgm:t>
        <a:bodyPr/>
        <a:lstStyle/>
        <a:p>
          <a:endParaRPr kumimoji="1" lang="ja-JP" altLang="en-US"/>
        </a:p>
      </dgm:t>
    </dgm:pt>
    <dgm:pt modelId="{407669E7-DE23-4DCC-A9D2-7D8844389BE4}" type="sibTrans" cxnId="{C204A8CF-C6E4-4350-B8F1-548BA01091F3}">
      <dgm:prSet/>
      <dgm:spPr/>
      <dgm:t>
        <a:bodyPr/>
        <a:lstStyle/>
        <a:p>
          <a:endParaRPr kumimoji="1" lang="ja-JP" altLang="en-US"/>
        </a:p>
      </dgm:t>
    </dgm:pt>
    <dgm:pt modelId="{2E1DFC4A-4635-4F64-AF57-503CE6D16B95}">
      <dgm:prSet/>
      <dgm:spPr/>
      <dgm:t>
        <a:bodyPr/>
        <a:lstStyle/>
        <a:p>
          <a:endParaRPr kumimoji="1" lang="ja-JP" altLang="en-US"/>
        </a:p>
      </dgm:t>
    </dgm:pt>
    <dgm:pt modelId="{56235FBA-D568-46CD-858E-4B1585ACFAD4}" type="parTrans" cxnId="{8E070C1B-73B4-4427-A7E8-72FBCA9CA7A7}">
      <dgm:prSet/>
      <dgm:spPr/>
      <dgm:t>
        <a:bodyPr/>
        <a:lstStyle/>
        <a:p>
          <a:endParaRPr kumimoji="1" lang="ja-JP" altLang="en-US"/>
        </a:p>
      </dgm:t>
    </dgm:pt>
    <dgm:pt modelId="{84FB41CA-FEEA-4309-B188-CE9823C1A7A2}" type="sibTrans" cxnId="{8E070C1B-73B4-4427-A7E8-72FBCA9CA7A7}">
      <dgm:prSet/>
      <dgm:spPr/>
      <dgm:t>
        <a:bodyPr/>
        <a:lstStyle/>
        <a:p>
          <a:endParaRPr kumimoji="1" lang="ja-JP" altLang="en-US"/>
        </a:p>
      </dgm:t>
    </dgm:pt>
    <dgm:pt modelId="{8E2ECBFD-6227-409F-BE9D-4ADA562D08CC}">
      <dgm:prSet/>
      <dgm:spPr/>
      <dgm:t>
        <a:bodyPr/>
        <a:lstStyle/>
        <a:p>
          <a:endParaRPr kumimoji="1" lang="ja-JP" altLang="en-US"/>
        </a:p>
      </dgm:t>
    </dgm:pt>
    <dgm:pt modelId="{2984F4CE-0EB9-46C3-B72D-D6E39BF3EEE8}" type="sibTrans" cxnId="{E426B8FF-F728-4B11-A543-B5AB297025A3}">
      <dgm:prSet/>
      <dgm:spPr/>
      <dgm:t>
        <a:bodyPr/>
        <a:lstStyle/>
        <a:p>
          <a:endParaRPr kumimoji="1" lang="ja-JP" altLang="en-US"/>
        </a:p>
      </dgm:t>
    </dgm:pt>
    <dgm:pt modelId="{921268CC-CAD9-43E2-BD7C-04CA181CE0C2}" type="parTrans" cxnId="{E426B8FF-F728-4B11-A543-B5AB297025A3}">
      <dgm:prSet/>
      <dgm:spPr/>
      <dgm:t>
        <a:bodyPr/>
        <a:lstStyle/>
        <a:p>
          <a:endParaRPr kumimoji="1" lang="ja-JP" altLang="en-US"/>
        </a:p>
      </dgm:t>
    </dgm:pt>
    <dgm:pt modelId="{19874B92-369B-4234-9A01-C20A432D66C8}">
      <dgm:prSet phldrT="[テキスト]" custT="1"/>
      <dgm:spPr/>
      <dgm:t>
        <a:bodyPr/>
        <a:lstStyle/>
        <a:p>
          <a:r>
            <a:rPr kumimoji="1" lang="ja-JP" altLang="en-US" sz="2800" dirty="0" smtClean="0">
              <a:solidFill>
                <a:schemeClr val="bg1"/>
              </a:solidFill>
            </a:rPr>
            <a:t>④</a:t>
          </a:r>
          <a:r>
            <a:rPr kumimoji="1" lang="en-US" altLang="ja-JP" sz="2800" dirty="0" smtClean="0">
              <a:solidFill>
                <a:schemeClr val="bg1"/>
              </a:solidFill>
            </a:rPr>
            <a:t/>
          </a:r>
          <a:br>
            <a:rPr kumimoji="1" lang="en-US" altLang="ja-JP" sz="2800" dirty="0" smtClean="0">
              <a:solidFill>
                <a:schemeClr val="bg1"/>
              </a:solidFill>
            </a:rPr>
          </a:br>
          <a:r>
            <a:rPr kumimoji="1" lang="ja-JP" altLang="en-US" sz="2400" dirty="0" smtClean="0">
              <a:solidFill>
                <a:schemeClr val="bg1"/>
              </a:solidFill>
            </a:rPr>
            <a:t>高リス</a:t>
          </a:r>
          <a:r>
            <a:rPr kumimoji="1" lang="ja-JP" altLang="en-US" sz="2400" dirty="0" smtClean="0"/>
            <a:t>ク</a:t>
          </a:r>
          <a:r>
            <a:rPr kumimoji="1" lang="en-US" altLang="ja-JP" sz="2400" dirty="0" smtClean="0"/>
            <a:t/>
          </a:r>
          <a:br>
            <a:rPr kumimoji="1" lang="en-US" altLang="ja-JP" sz="2400" dirty="0" smtClean="0"/>
          </a:br>
          <a:r>
            <a:rPr kumimoji="1" lang="ja-JP" altLang="en-US" sz="2000" dirty="0" smtClean="0"/>
            <a:t>高齢者予備軍</a:t>
          </a:r>
          <a:endParaRPr kumimoji="1" lang="ja-JP" altLang="en-US" sz="2000" dirty="0"/>
        </a:p>
      </dgm:t>
    </dgm:pt>
    <dgm:pt modelId="{D450CDDF-D2E8-4B5E-85A9-E8FCDBF8FDCE}" type="sibTrans" cxnId="{5AE8A1C9-EB4D-4DD2-A2C3-075B17843CD7}">
      <dgm:prSet/>
      <dgm:spPr/>
      <dgm:t>
        <a:bodyPr/>
        <a:lstStyle/>
        <a:p>
          <a:endParaRPr kumimoji="1" lang="ja-JP" altLang="en-US"/>
        </a:p>
      </dgm:t>
    </dgm:pt>
    <dgm:pt modelId="{CE9A9136-5353-451F-A4F9-4889350AA6C6}" type="parTrans" cxnId="{5AE8A1C9-EB4D-4DD2-A2C3-075B17843CD7}">
      <dgm:prSet/>
      <dgm:spPr/>
      <dgm:t>
        <a:bodyPr/>
        <a:lstStyle/>
        <a:p>
          <a:endParaRPr kumimoji="1" lang="ja-JP" altLang="en-US"/>
        </a:p>
      </dgm:t>
    </dgm:pt>
    <dgm:pt modelId="{4B65067F-60FA-4B1A-9892-25792F5E2DAC}" type="pres">
      <dgm:prSet presAssocID="{4E5C4D7D-C3CF-4FFE-BCA3-8EE93B00BE18}" presName="matrix" presStyleCnt="0">
        <dgm:presLayoutVars>
          <dgm:chMax val="1"/>
          <dgm:dir/>
          <dgm:resizeHandles val="exact"/>
        </dgm:presLayoutVars>
      </dgm:prSet>
      <dgm:spPr/>
      <dgm:t>
        <a:bodyPr/>
        <a:lstStyle/>
        <a:p>
          <a:endParaRPr kumimoji="1" lang="ja-JP" altLang="en-US"/>
        </a:p>
      </dgm:t>
    </dgm:pt>
    <dgm:pt modelId="{F1A88EF2-1C5A-4F64-90FF-EC626AEFB334}" type="pres">
      <dgm:prSet presAssocID="{4E5C4D7D-C3CF-4FFE-BCA3-8EE93B00BE18}" presName="axisShape" presStyleLbl="bgShp" presStyleIdx="0" presStyleCnt="1" custScaleX="165464"/>
      <dgm:spPr/>
    </dgm:pt>
    <dgm:pt modelId="{ACB076A1-96E9-41A2-A9BA-8964A03B1B98}" type="pres">
      <dgm:prSet presAssocID="{4E5C4D7D-C3CF-4FFE-BCA3-8EE93B00BE18}" presName="rect1" presStyleLbl="node1" presStyleIdx="0" presStyleCnt="4" custScaleX="103295" custScaleY="90500" custLinFactNeighborX="3743" custLinFactNeighborY="7474">
        <dgm:presLayoutVars>
          <dgm:chMax val="0"/>
          <dgm:chPref val="0"/>
          <dgm:bulletEnabled val="1"/>
        </dgm:presLayoutVars>
      </dgm:prSet>
      <dgm:spPr/>
      <dgm:t>
        <a:bodyPr/>
        <a:lstStyle/>
        <a:p>
          <a:endParaRPr kumimoji="1" lang="ja-JP" altLang="en-US"/>
        </a:p>
      </dgm:t>
    </dgm:pt>
    <dgm:pt modelId="{3A57A838-8447-4482-A4A7-F0011122D863}" type="pres">
      <dgm:prSet presAssocID="{4E5C4D7D-C3CF-4FFE-BCA3-8EE93B00BE18}" presName="rect2" presStyleLbl="node1" presStyleIdx="1" presStyleCnt="4" custScaleX="95577" custScaleY="87064" custLinFactNeighborX="-3501" custLinFactNeighborY="6685">
        <dgm:presLayoutVars>
          <dgm:chMax val="0"/>
          <dgm:chPref val="0"/>
          <dgm:bulletEnabled val="1"/>
        </dgm:presLayoutVars>
      </dgm:prSet>
      <dgm:spPr/>
      <dgm:t>
        <a:bodyPr/>
        <a:lstStyle/>
        <a:p>
          <a:endParaRPr kumimoji="1" lang="ja-JP" altLang="en-US"/>
        </a:p>
      </dgm:t>
    </dgm:pt>
    <dgm:pt modelId="{70708761-D23C-4A40-8860-F6F063AF88FD}" type="pres">
      <dgm:prSet presAssocID="{4E5C4D7D-C3CF-4FFE-BCA3-8EE93B00BE18}" presName="rect3" presStyleLbl="node1" presStyleIdx="2" presStyleCnt="4" custScaleX="96192" custScaleY="80063" custLinFactNeighborX="5540" custLinFactNeighborY="-11524">
        <dgm:presLayoutVars>
          <dgm:chMax val="0"/>
          <dgm:chPref val="0"/>
          <dgm:bulletEnabled val="1"/>
        </dgm:presLayoutVars>
      </dgm:prSet>
      <dgm:spPr/>
      <dgm:t>
        <a:bodyPr/>
        <a:lstStyle/>
        <a:p>
          <a:endParaRPr kumimoji="1" lang="ja-JP" altLang="en-US"/>
        </a:p>
      </dgm:t>
    </dgm:pt>
    <dgm:pt modelId="{CCADC8A1-7E68-4D18-9C03-90DCE7679C06}" type="pres">
      <dgm:prSet presAssocID="{4E5C4D7D-C3CF-4FFE-BCA3-8EE93B00BE18}" presName="rect4" presStyleLbl="node1" presStyleIdx="3" presStyleCnt="4" custScaleX="103716" custScaleY="78083" custLinFactNeighborX="-518" custLinFactNeighborY="-10575">
        <dgm:presLayoutVars>
          <dgm:chMax val="0"/>
          <dgm:chPref val="0"/>
          <dgm:bulletEnabled val="1"/>
        </dgm:presLayoutVars>
      </dgm:prSet>
      <dgm:spPr/>
      <dgm:t>
        <a:bodyPr/>
        <a:lstStyle/>
        <a:p>
          <a:endParaRPr kumimoji="1" lang="ja-JP" altLang="en-US"/>
        </a:p>
      </dgm:t>
    </dgm:pt>
  </dgm:ptLst>
  <dgm:cxnLst>
    <dgm:cxn modelId="{5AE8A1C9-EB4D-4DD2-A2C3-075B17843CD7}" srcId="{4E5C4D7D-C3CF-4FFE-BCA3-8EE93B00BE18}" destId="{19874B92-369B-4234-9A01-C20A432D66C8}" srcOrd="3" destOrd="0" parTransId="{CE9A9136-5353-451F-A4F9-4889350AA6C6}" sibTransId="{D450CDDF-D2E8-4B5E-85A9-E8FCDBF8FDCE}"/>
    <dgm:cxn modelId="{6EDB2F91-4567-4580-B466-5F1D245E749D}" srcId="{4E5C4D7D-C3CF-4FFE-BCA3-8EE93B00BE18}" destId="{46DDE58F-3859-4BAB-B41F-105D4451B598}" srcOrd="6" destOrd="0" parTransId="{73F516E5-D3A4-4D9E-9982-577365939108}" sibTransId="{76B67125-81E2-41EC-886E-783A7E29382F}"/>
    <dgm:cxn modelId="{C204A8CF-C6E4-4350-B8F1-548BA01091F3}" srcId="{4E5C4D7D-C3CF-4FFE-BCA3-8EE93B00BE18}" destId="{ED63F52D-AF89-4090-965F-C6BC159F1467}" srcOrd="10" destOrd="0" parTransId="{00B38756-E18C-4E1E-A77A-7DC615AC192E}" sibTransId="{407669E7-DE23-4DCC-A9D2-7D8844389BE4}"/>
    <dgm:cxn modelId="{8E070C1B-73B4-4427-A7E8-72FBCA9CA7A7}" srcId="{4E5C4D7D-C3CF-4FFE-BCA3-8EE93B00BE18}" destId="{2E1DFC4A-4635-4F64-AF57-503CE6D16B95}" srcOrd="11" destOrd="0" parTransId="{56235FBA-D568-46CD-858E-4B1585ACFAD4}" sibTransId="{84FB41CA-FEEA-4309-B188-CE9823C1A7A2}"/>
    <dgm:cxn modelId="{92E40543-1454-4B1E-95ED-730E95C824E4}" srcId="{4E5C4D7D-C3CF-4FFE-BCA3-8EE93B00BE18}" destId="{C13BC849-0E19-4EF9-988D-019D803992F7}" srcOrd="7" destOrd="0" parTransId="{AFA72A13-E6EE-40AF-828B-0DC48E7735BA}" sibTransId="{6B44D64D-7A0E-4593-8DDB-B287A37D5B37}"/>
    <dgm:cxn modelId="{DA8A7BD0-0D7A-4488-A274-2A3E6F1D7D2C}" type="presOf" srcId="{BBAF7737-2D99-42CA-B34F-7956DEDB3876}" destId="{3A57A838-8447-4482-A4A7-F0011122D863}" srcOrd="0" destOrd="0" presId="urn:microsoft.com/office/officeart/2005/8/layout/matrix2"/>
    <dgm:cxn modelId="{BDB1AC30-B274-460C-A663-A1189F3B4A4C}" srcId="{4E5C4D7D-C3CF-4FFE-BCA3-8EE93B00BE18}" destId="{BBAF7737-2D99-42CA-B34F-7956DEDB3876}" srcOrd="1" destOrd="0" parTransId="{6D907200-933C-4821-A125-557A0A05662F}" sibTransId="{70B63376-67BA-46BB-8C09-80217FEAA72B}"/>
    <dgm:cxn modelId="{E426B8FF-F728-4B11-A543-B5AB297025A3}" srcId="{4E5C4D7D-C3CF-4FFE-BCA3-8EE93B00BE18}" destId="{8E2ECBFD-6227-409F-BE9D-4ADA562D08CC}" srcOrd="4" destOrd="0" parTransId="{921268CC-CAD9-43E2-BD7C-04CA181CE0C2}" sibTransId="{2984F4CE-0EB9-46C3-B72D-D6E39BF3EEE8}"/>
    <dgm:cxn modelId="{69FA129B-6826-47FE-A2FE-1ECE83BF57FC}" srcId="{4E5C4D7D-C3CF-4FFE-BCA3-8EE93B00BE18}" destId="{D798D4B9-2F40-472B-8434-E90B6520012A}" srcOrd="0" destOrd="0" parTransId="{21865FC9-766E-49E5-9B8A-BE863EF226F4}" sibTransId="{28B707C2-704E-44B1-AB1E-22D3E962EBB5}"/>
    <dgm:cxn modelId="{AC4968F5-4CB2-4C17-9023-BBAE30DFC692}" srcId="{4E5C4D7D-C3CF-4FFE-BCA3-8EE93B00BE18}" destId="{EBC5BB0B-9999-4DE3-8439-23D4B7B0FB13}" srcOrd="5" destOrd="0" parTransId="{1E01594C-AC1C-4ACB-ADBC-0C320BEA4166}" sibTransId="{0A2E345C-6308-49C4-9774-7B494A56BED9}"/>
    <dgm:cxn modelId="{7ABC279E-CA82-415A-9320-DF5B2CB78E37}" type="presOf" srcId="{379EB3CC-7019-472E-A931-5F877C6AD792}" destId="{70708761-D23C-4A40-8860-F6F063AF88FD}" srcOrd="0" destOrd="0" presId="urn:microsoft.com/office/officeart/2005/8/layout/matrix2"/>
    <dgm:cxn modelId="{2EECEA87-7716-4F76-B75A-7CE4F8872020}" srcId="{4E5C4D7D-C3CF-4FFE-BCA3-8EE93B00BE18}" destId="{BF43D4A4-32DD-4DCD-A134-6E9E8AD0EB45}" srcOrd="9" destOrd="0" parTransId="{EB8F7EE8-4EFE-4062-9EEF-721907336C81}" sibTransId="{1526ABD7-02F7-4E61-9C6A-AC5F225976CD}"/>
    <dgm:cxn modelId="{4A773D5F-BC10-41BF-AB40-A7328F4D79D6}" type="presOf" srcId="{4E5C4D7D-C3CF-4FFE-BCA3-8EE93B00BE18}" destId="{4B65067F-60FA-4B1A-9892-25792F5E2DAC}" srcOrd="0" destOrd="0" presId="urn:microsoft.com/office/officeart/2005/8/layout/matrix2"/>
    <dgm:cxn modelId="{A716F485-172C-462D-B8E0-2262FEF369C2}" srcId="{4E5C4D7D-C3CF-4FFE-BCA3-8EE93B00BE18}" destId="{5497E20D-87A0-4479-8AAF-4F54BB5C9ECE}" srcOrd="8" destOrd="0" parTransId="{F67D29A0-EB1A-44C7-A72F-62EDACB72D22}" sibTransId="{321CF056-31DC-4E42-A3CA-C6B53D98396B}"/>
    <dgm:cxn modelId="{EA40F621-DFA8-4DCB-8EF8-DD72298B3F5A}" type="presOf" srcId="{19874B92-369B-4234-9A01-C20A432D66C8}" destId="{CCADC8A1-7E68-4D18-9C03-90DCE7679C06}" srcOrd="0" destOrd="0" presId="urn:microsoft.com/office/officeart/2005/8/layout/matrix2"/>
    <dgm:cxn modelId="{073FF296-95E9-4972-855D-18AFB0BAD6A9}" type="presOf" srcId="{D798D4B9-2F40-472B-8434-E90B6520012A}" destId="{ACB076A1-96E9-41A2-A9BA-8964A03B1B98}" srcOrd="0" destOrd="0" presId="urn:microsoft.com/office/officeart/2005/8/layout/matrix2"/>
    <dgm:cxn modelId="{C753354B-49D2-453E-9DA4-FEEC0F7C819D}" srcId="{4E5C4D7D-C3CF-4FFE-BCA3-8EE93B00BE18}" destId="{379EB3CC-7019-472E-A931-5F877C6AD792}" srcOrd="2" destOrd="0" parTransId="{A095112D-5CAA-4294-8A52-0426AE2F89B3}" sibTransId="{1B8A7417-A2C5-4F0B-90D5-244E4D2152DF}"/>
    <dgm:cxn modelId="{DEFF9C01-46D4-41B3-B054-9119A2F7780D}" type="presParOf" srcId="{4B65067F-60FA-4B1A-9892-25792F5E2DAC}" destId="{F1A88EF2-1C5A-4F64-90FF-EC626AEFB334}" srcOrd="0" destOrd="0" presId="urn:microsoft.com/office/officeart/2005/8/layout/matrix2"/>
    <dgm:cxn modelId="{D00E71AE-DC25-407D-B773-0D88933034F6}" type="presParOf" srcId="{4B65067F-60FA-4B1A-9892-25792F5E2DAC}" destId="{ACB076A1-96E9-41A2-A9BA-8964A03B1B98}" srcOrd="1" destOrd="0" presId="urn:microsoft.com/office/officeart/2005/8/layout/matrix2"/>
    <dgm:cxn modelId="{F1D96DAD-A2D0-468D-94A4-06E2E317F1AB}" type="presParOf" srcId="{4B65067F-60FA-4B1A-9892-25792F5E2DAC}" destId="{3A57A838-8447-4482-A4A7-F0011122D863}" srcOrd="2" destOrd="0" presId="urn:microsoft.com/office/officeart/2005/8/layout/matrix2"/>
    <dgm:cxn modelId="{C6A6CA6D-F294-4BCD-BEEC-CE42DE3F6DBC}" type="presParOf" srcId="{4B65067F-60FA-4B1A-9892-25792F5E2DAC}" destId="{70708761-D23C-4A40-8860-F6F063AF88FD}" srcOrd="3" destOrd="0" presId="urn:microsoft.com/office/officeart/2005/8/layout/matrix2"/>
    <dgm:cxn modelId="{6CA33E9D-FD0E-4EC4-8DCF-02018C905F5B}" type="presParOf" srcId="{4B65067F-60FA-4B1A-9892-25792F5E2DAC}" destId="{CCADC8A1-7E68-4D18-9C03-90DCE7679C06}"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5C4D7D-C3CF-4FFE-BCA3-8EE93B00BE18}"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kumimoji="1" lang="ja-JP" altLang="en-US"/>
        </a:p>
      </dgm:t>
    </dgm:pt>
    <dgm:pt modelId="{D798D4B9-2F40-472B-8434-E90B6520012A}">
      <dgm:prSet phldrT="[テキスト]" custT="1"/>
      <dgm:spPr/>
      <dgm:t>
        <a:bodyPr anchor="t" anchorCtr="0"/>
        <a:lstStyle/>
        <a:p>
          <a:r>
            <a:rPr kumimoji="1" lang="ja-JP" altLang="en-US" sz="2400" dirty="0" smtClean="0">
              <a:solidFill>
                <a:schemeClr val="bg1"/>
              </a:solidFill>
            </a:rPr>
            <a:t>①</a:t>
          </a:r>
          <a:r>
            <a:rPr kumimoji="1" lang="en-US" altLang="ja-JP" sz="2400" dirty="0" smtClean="0">
              <a:solidFill>
                <a:schemeClr val="bg1"/>
              </a:solidFill>
            </a:rPr>
            <a:t/>
          </a:r>
          <a:br>
            <a:rPr kumimoji="1" lang="en-US" altLang="ja-JP" sz="2400" dirty="0" smtClean="0">
              <a:solidFill>
                <a:schemeClr val="bg1"/>
              </a:solidFill>
            </a:rPr>
          </a:br>
          <a:r>
            <a:rPr kumimoji="1" lang="ja-JP" altLang="en-US" sz="2400" dirty="0" smtClean="0">
              <a:solidFill>
                <a:schemeClr val="bg1"/>
              </a:solidFill>
            </a:rPr>
            <a:t>まだ</a:t>
          </a:r>
          <a:r>
            <a:rPr kumimoji="1" lang="ja-JP" altLang="en-US" sz="2400" dirty="0" smtClean="0"/>
            <a:t>元気高齢者</a:t>
          </a:r>
          <a:r>
            <a:rPr kumimoji="1" lang="en-US" altLang="ja-JP" sz="2400" dirty="0" smtClean="0"/>
            <a:t/>
          </a:r>
          <a:br>
            <a:rPr kumimoji="1" lang="en-US" altLang="ja-JP" sz="2400" dirty="0" smtClean="0"/>
          </a:br>
          <a:endParaRPr kumimoji="1" lang="en-US" altLang="ja-JP" sz="2400" dirty="0" smtClean="0"/>
        </a:p>
      </dgm:t>
    </dgm:pt>
    <dgm:pt modelId="{21865FC9-766E-49E5-9B8A-BE863EF226F4}" type="parTrans" cxnId="{69FA129B-6826-47FE-A2FE-1ECE83BF57FC}">
      <dgm:prSet/>
      <dgm:spPr/>
      <dgm:t>
        <a:bodyPr/>
        <a:lstStyle/>
        <a:p>
          <a:endParaRPr kumimoji="1" lang="ja-JP" altLang="en-US" sz="1400"/>
        </a:p>
      </dgm:t>
    </dgm:pt>
    <dgm:pt modelId="{28B707C2-704E-44B1-AB1E-22D3E962EBB5}" type="sibTrans" cxnId="{69FA129B-6826-47FE-A2FE-1ECE83BF57FC}">
      <dgm:prSet/>
      <dgm:spPr/>
      <dgm:t>
        <a:bodyPr/>
        <a:lstStyle/>
        <a:p>
          <a:endParaRPr kumimoji="1" lang="ja-JP" altLang="en-US" sz="1400"/>
        </a:p>
      </dgm:t>
    </dgm:pt>
    <dgm:pt modelId="{BBAF7737-2D99-42CA-B34F-7956DEDB3876}">
      <dgm:prSet phldrT="[テキスト]" custT="1"/>
      <dgm:spPr/>
      <dgm:t>
        <a:bodyPr/>
        <a:lstStyle/>
        <a:p>
          <a:r>
            <a:rPr kumimoji="1" lang="ja-JP" altLang="en-US" sz="2400" dirty="0" smtClean="0"/>
            <a:t>②</a:t>
          </a:r>
          <a:r>
            <a:rPr kumimoji="1" lang="en-US" altLang="ja-JP" sz="2400" dirty="0" smtClean="0"/>
            <a:t/>
          </a:r>
          <a:br>
            <a:rPr kumimoji="1" lang="en-US" altLang="ja-JP" sz="2400" dirty="0" smtClean="0"/>
          </a:br>
          <a:r>
            <a:rPr kumimoji="1" lang="ja-JP" altLang="en-US" sz="2400" dirty="0" smtClean="0"/>
            <a:t>病気・</a:t>
          </a:r>
          <a:r>
            <a:rPr kumimoji="1" lang="en-US" altLang="ja-JP" sz="2400" dirty="0" smtClean="0"/>
            <a:t>ADL</a:t>
          </a:r>
          <a:r>
            <a:rPr kumimoji="1" lang="ja-JP" altLang="en-US" sz="2400" dirty="0" smtClean="0"/>
            <a:t>低下高齢者</a:t>
          </a:r>
          <a:endParaRPr kumimoji="1" lang="ja-JP" altLang="en-US" sz="2400" dirty="0"/>
        </a:p>
      </dgm:t>
    </dgm:pt>
    <dgm:pt modelId="{6D907200-933C-4821-A125-557A0A05662F}" type="parTrans" cxnId="{BDB1AC30-B274-460C-A663-A1189F3B4A4C}">
      <dgm:prSet/>
      <dgm:spPr/>
      <dgm:t>
        <a:bodyPr/>
        <a:lstStyle/>
        <a:p>
          <a:endParaRPr kumimoji="1" lang="ja-JP" altLang="en-US" sz="1400"/>
        </a:p>
      </dgm:t>
    </dgm:pt>
    <dgm:pt modelId="{70B63376-67BA-46BB-8C09-80217FEAA72B}" type="sibTrans" cxnId="{BDB1AC30-B274-460C-A663-A1189F3B4A4C}">
      <dgm:prSet/>
      <dgm:spPr/>
      <dgm:t>
        <a:bodyPr/>
        <a:lstStyle/>
        <a:p>
          <a:endParaRPr kumimoji="1" lang="ja-JP" altLang="en-US" sz="1400"/>
        </a:p>
      </dgm:t>
    </dgm:pt>
    <dgm:pt modelId="{379EB3CC-7019-472E-A931-5F877C6AD792}">
      <dgm:prSet phldrT="[テキスト]" custT="1"/>
      <dgm:spPr/>
      <dgm:t>
        <a:bodyPr/>
        <a:lstStyle/>
        <a:p>
          <a:r>
            <a:rPr kumimoji="1" lang="ja-JP" altLang="en-US" sz="2400" dirty="0" smtClean="0"/>
            <a:t>③</a:t>
          </a:r>
          <a:r>
            <a:rPr kumimoji="1" lang="en-US" altLang="ja-JP" sz="2400" dirty="0" smtClean="0"/>
            <a:t/>
          </a:r>
          <a:br>
            <a:rPr kumimoji="1" lang="en-US" altLang="ja-JP" sz="2400" dirty="0" smtClean="0"/>
          </a:br>
          <a:r>
            <a:rPr kumimoji="1" lang="ja-JP" altLang="en-US" sz="2400" dirty="0" smtClean="0"/>
            <a:t>低リスク高齢者</a:t>
          </a:r>
          <a:r>
            <a:rPr kumimoji="1" lang="en-US" altLang="ja-JP" sz="2400" dirty="0" smtClean="0"/>
            <a:t/>
          </a:r>
          <a:br>
            <a:rPr kumimoji="1" lang="en-US" altLang="ja-JP" sz="2400" dirty="0" smtClean="0"/>
          </a:br>
          <a:r>
            <a:rPr kumimoji="1" lang="ja-JP" altLang="en-US" sz="2400" dirty="0" smtClean="0"/>
            <a:t>予備軍</a:t>
          </a:r>
          <a:endParaRPr kumimoji="1" lang="ja-JP" altLang="en-US" sz="2400" dirty="0"/>
        </a:p>
      </dgm:t>
    </dgm:pt>
    <dgm:pt modelId="{A095112D-5CAA-4294-8A52-0426AE2F89B3}" type="parTrans" cxnId="{C753354B-49D2-453E-9DA4-FEEC0F7C819D}">
      <dgm:prSet/>
      <dgm:spPr/>
      <dgm:t>
        <a:bodyPr/>
        <a:lstStyle/>
        <a:p>
          <a:endParaRPr kumimoji="1" lang="ja-JP" altLang="en-US" sz="1400"/>
        </a:p>
      </dgm:t>
    </dgm:pt>
    <dgm:pt modelId="{1B8A7417-A2C5-4F0B-90D5-244E4D2152DF}" type="sibTrans" cxnId="{C753354B-49D2-453E-9DA4-FEEC0F7C819D}">
      <dgm:prSet/>
      <dgm:spPr/>
      <dgm:t>
        <a:bodyPr/>
        <a:lstStyle/>
        <a:p>
          <a:endParaRPr kumimoji="1" lang="ja-JP" altLang="en-US" sz="1400"/>
        </a:p>
      </dgm:t>
    </dgm:pt>
    <dgm:pt modelId="{19874B92-369B-4234-9A01-C20A432D66C8}">
      <dgm:prSet phldrT="[テキスト]" custT="1"/>
      <dgm:spPr/>
      <dgm:t>
        <a:bodyPr/>
        <a:lstStyle/>
        <a:p>
          <a:r>
            <a:rPr kumimoji="1" lang="ja-JP" altLang="en-US" sz="2400" dirty="0" smtClean="0">
              <a:solidFill>
                <a:schemeClr val="bg1"/>
              </a:solidFill>
            </a:rPr>
            <a:t>④</a:t>
          </a:r>
          <a:r>
            <a:rPr kumimoji="1" lang="en-US" altLang="ja-JP" sz="2400" dirty="0" smtClean="0">
              <a:solidFill>
                <a:schemeClr val="bg1"/>
              </a:solidFill>
            </a:rPr>
            <a:t/>
          </a:r>
          <a:br>
            <a:rPr kumimoji="1" lang="en-US" altLang="ja-JP" sz="2400" dirty="0" smtClean="0">
              <a:solidFill>
                <a:schemeClr val="bg1"/>
              </a:solidFill>
            </a:rPr>
          </a:br>
          <a:r>
            <a:rPr kumimoji="1" lang="ja-JP" altLang="en-US" sz="2400" dirty="0" smtClean="0">
              <a:solidFill>
                <a:schemeClr val="bg1"/>
              </a:solidFill>
            </a:rPr>
            <a:t>高リス</a:t>
          </a:r>
          <a:r>
            <a:rPr kumimoji="1" lang="ja-JP" altLang="en-US" sz="2400" dirty="0" smtClean="0"/>
            <a:t>ク高齢者</a:t>
          </a:r>
          <a:r>
            <a:rPr kumimoji="1" lang="en-US" altLang="ja-JP" sz="2400" dirty="0" smtClean="0"/>
            <a:t/>
          </a:r>
          <a:br>
            <a:rPr kumimoji="1" lang="en-US" altLang="ja-JP" sz="2400" dirty="0" smtClean="0"/>
          </a:br>
          <a:r>
            <a:rPr kumimoji="1" lang="ja-JP" altLang="en-US" sz="2400" dirty="0" smtClean="0"/>
            <a:t>予備軍</a:t>
          </a:r>
          <a:endParaRPr kumimoji="1" lang="ja-JP" altLang="en-US" sz="2400" dirty="0"/>
        </a:p>
      </dgm:t>
    </dgm:pt>
    <dgm:pt modelId="{CE9A9136-5353-451F-A4F9-4889350AA6C6}" type="parTrans" cxnId="{5AE8A1C9-EB4D-4DD2-A2C3-075B17843CD7}">
      <dgm:prSet/>
      <dgm:spPr/>
      <dgm:t>
        <a:bodyPr/>
        <a:lstStyle/>
        <a:p>
          <a:endParaRPr kumimoji="1" lang="ja-JP" altLang="en-US" sz="1400"/>
        </a:p>
      </dgm:t>
    </dgm:pt>
    <dgm:pt modelId="{D450CDDF-D2E8-4B5E-85A9-E8FCDBF8FDCE}" type="sibTrans" cxnId="{5AE8A1C9-EB4D-4DD2-A2C3-075B17843CD7}">
      <dgm:prSet/>
      <dgm:spPr/>
      <dgm:t>
        <a:bodyPr/>
        <a:lstStyle/>
        <a:p>
          <a:endParaRPr kumimoji="1" lang="ja-JP" altLang="en-US" sz="1400"/>
        </a:p>
      </dgm:t>
    </dgm:pt>
    <dgm:pt modelId="{8E2ECBFD-6227-409F-BE9D-4ADA562D08CC}">
      <dgm:prSet/>
      <dgm:spPr/>
      <dgm:t>
        <a:bodyPr/>
        <a:lstStyle/>
        <a:p>
          <a:endParaRPr kumimoji="1" lang="ja-JP" altLang="en-US" sz="1400"/>
        </a:p>
      </dgm:t>
    </dgm:pt>
    <dgm:pt modelId="{921268CC-CAD9-43E2-BD7C-04CA181CE0C2}" type="parTrans" cxnId="{E426B8FF-F728-4B11-A543-B5AB297025A3}">
      <dgm:prSet/>
      <dgm:spPr/>
      <dgm:t>
        <a:bodyPr/>
        <a:lstStyle/>
        <a:p>
          <a:endParaRPr kumimoji="1" lang="ja-JP" altLang="en-US" sz="1400"/>
        </a:p>
      </dgm:t>
    </dgm:pt>
    <dgm:pt modelId="{2984F4CE-0EB9-46C3-B72D-D6E39BF3EEE8}" type="sibTrans" cxnId="{E426B8FF-F728-4B11-A543-B5AB297025A3}">
      <dgm:prSet/>
      <dgm:spPr/>
      <dgm:t>
        <a:bodyPr/>
        <a:lstStyle/>
        <a:p>
          <a:endParaRPr kumimoji="1" lang="ja-JP" altLang="en-US" sz="1400"/>
        </a:p>
      </dgm:t>
    </dgm:pt>
    <dgm:pt modelId="{EBC5BB0B-9999-4DE3-8439-23D4B7B0FB13}">
      <dgm:prSet/>
      <dgm:spPr/>
      <dgm:t>
        <a:bodyPr/>
        <a:lstStyle/>
        <a:p>
          <a:endParaRPr kumimoji="1" lang="ja-JP" altLang="en-US" sz="1400"/>
        </a:p>
      </dgm:t>
    </dgm:pt>
    <dgm:pt modelId="{1E01594C-AC1C-4ACB-ADBC-0C320BEA4166}" type="parTrans" cxnId="{AC4968F5-4CB2-4C17-9023-BBAE30DFC692}">
      <dgm:prSet/>
      <dgm:spPr/>
      <dgm:t>
        <a:bodyPr/>
        <a:lstStyle/>
        <a:p>
          <a:endParaRPr kumimoji="1" lang="ja-JP" altLang="en-US" sz="1400"/>
        </a:p>
      </dgm:t>
    </dgm:pt>
    <dgm:pt modelId="{0A2E345C-6308-49C4-9774-7B494A56BED9}" type="sibTrans" cxnId="{AC4968F5-4CB2-4C17-9023-BBAE30DFC692}">
      <dgm:prSet/>
      <dgm:spPr/>
      <dgm:t>
        <a:bodyPr/>
        <a:lstStyle/>
        <a:p>
          <a:endParaRPr kumimoji="1" lang="ja-JP" altLang="en-US" sz="1400"/>
        </a:p>
      </dgm:t>
    </dgm:pt>
    <dgm:pt modelId="{46DDE58F-3859-4BAB-B41F-105D4451B598}">
      <dgm:prSet/>
      <dgm:spPr/>
      <dgm:t>
        <a:bodyPr/>
        <a:lstStyle/>
        <a:p>
          <a:endParaRPr kumimoji="1" lang="ja-JP" altLang="en-US" sz="1400"/>
        </a:p>
      </dgm:t>
    </dgm:pt>
    <dgm:pt modelId="{73F516E5-D3A4-4D9E-9982-577365939108}" type="parTrans" cxnId="{6EDB2F91-4567-4580-B466-5F1D245E749D}">
      <dgm:prSet/>
      <dgm:spPr/>
      <dgm:t>
        <a:bodyPr/>
        <a:lstStyle/>
        <a:p>
          <a:endParaRPr kumimoji="1" lang="ja-JP" altLang="en-US" sz="1400"/>
        </a:p>
      </dgm:t>
    </dgm:pt>
    <dgm:pt modelId="{76B67125-81E2-41EC-886E-783A7E29382F}" type="sibTrans" cxnId="{6EDB2F91-4567-4580-B466-5F1D245E749D}">
      <dgm:prSet/>
      <dgm:spPr/>
      <dgm:t>
        <a:bodyPr/>
        <a:lstStyle/>
        <a:p>
          <a:endParaRPr kumimoji="1" lang="ja-JP" altLang="en-US" sz="1400"/>
        </a:p>
      </dgm:t>
    </dgm:pt>
    <dgm:pt modelId="{C13BC849-0E19-4EF9-988D-019D803992F7}">
      <dgm:prSet/>
      <dgm:spPr/>
      <dgm:t>
        <a:bodyPr/>
        <a:lstStyle/>
        <a:p>
          <a:endParaRPr kumimoji="1" lang="ja-JP" altLang="en-US" sz="1400"/>
        </a:p>
      </dgm:t>
    </dgm:pt>
    <dgm:pt modelId="{AFA72A13-E6EE-40AF-828B-0DC48E7735BA}" type="parTrans" cxnId="{92E40543-1454-4B1E-95ED-730E95C824E4}">
      <dgm:prSet/>
      <dgm:spPr/>
      <dgm:t>
        <a:bodyPr/>
        <a:lstStyle/>
        <a:p>
          <a:endParaRPr kumimoji="1" lang="ja-JP" altLang="en-US" sz="1400"/>
        </a:p>
      </dgm:t>
    </dgm:pt>
    <dgm:pt modelId="{6B44D64D-7A0E-4593-8DDB-B287A37D5B37}" type="sibTrans" cxnId="{92E40543-1454-4B1E-95ED-730E95C824E4}">
      <dgm:prSet/>
      <dgm:spPr/>
      <dgm:t>
        <a:bodyPr/>
        <a:lstStyle/>
        <a:p>
          <a:endParaRPr kumimoji="1" lang="ja-JP" altLang="en-US" sz="1400"/>
        </a:p>
      </dgm:t>
    </dgm:pt>
    <dgm:pt modelId="{5497E20D-87A0-4479-8AAF-4F54BB5C9ECE}">
      <dgm:prSet/>
      <dgm:spPr/>
      <dgm:t>
        <a:bodyPr/>
        <a:lstStyle/>
        <a:p>
          <a:endParaRPr kumimoji="1" lang="ja-JP" altLang="en-US" sz="1400"/>
        </a:p>
      </dgm:t>
    </dgm:pt>
    <dgm:pt modelId="{F67D29A0-EB1A-44C7-A72F-62EDACB72D22}" type="parTrans" cxnId="{A716F485-172C-462D-B8E0-2262FEF369C2}">
      <dgm:prSet/>
      <dgm:spPr/>
      <dgm:t>
        <a:bodyPr/>
        <a:lstStyle/>
        <a:p>
          <a:endParaRPr kumimoji="1" lang="ja-JP" altLang="en-US" sz="1400"/>
        </a:p>
      </dgm:t>
    </dgm:pt>
    <dgm:pt modelId="{321CF056-31DC-4E42-A3CA-C6B53D98396B}" type="sibTrans" cxnId="{A716F485-172C-462D-B8E0-2262FEF369C2}">
      <dgm:prSet/>
      <dgm:spPr/>
      <dgm:t>
        <a:bodyPr/>
        <a:lstStyle/>
        <a:p>
          <a:endParaRPr kumimoji="1" lang="ja-JP" altLang="en-US" sz="1400"/>
        </a:p>
      </dgm:t>
    </dgm:pt>
    <dgm:pt modelId="{BF43D4A4-32DD-4DCD-A134-6E9E8AD0EB45}">
      <dgm:prSet/>
      <dgm:spPr/>
      <dgm:t>
        <a:bodyPr/>
        <a:lstStyle/>
        <a:p>
          <a:endParaRPr kumimoji="1" lang="ja-JP" altLang="en-US" sz="1400"/>
        </a:p>
      </dgm:t>
    </dgm:pt>
    <dgm:pt modelId="{EB8F7EE8-4EFE-4062-9EEF-721907336C81}" type="parTrans" cxnId="{2EECEA87-7716-4F76-B75A-7CE4F8872020}">
      <dgm:prSet/>
      <dgm:spPr/>
      <dgm:t>
        <a:bodyPr/>
        <a:lstStyle/>
        <a:p>
          <a:endParaRPr kumimoji="1" lang="ja-JP" altLang="en-US" sz="1400"/>
        </a:p>
      </dgm:t>
    </dgm:pt>
    <dgm:pt modelId="{1526ABD7-02F7-4E61-9C6A-AC5F225976CD}" type="sibTrans" cxnId="{2EECEA87-7716-4F76-B75A-7CE4F8872020}">
      <dgm:prSet/>
      <dgm:spPr/>
      <dgm:t>
        <a:bodyPr/>
        <a:lstStyle/>
        <a:p>
          <a:endParaRPr kumimoji="1" lang="ja-JP" altLang="en-US" sz="1400"/>
        </a:p>
      </dgm:t>
    </dgm:pt>
    <dgm:pt modelId="{ED63F52D-AF89-4090-965F-C6BC159F1467}">
      <dgm:prSet/>
      <dgm:spPr/>
      <dgm:t>
        <a:bodyPr/>
        <a:lstStyle/>
        <a:p>
          <a:endParaRPr kumimoji="1" lang="ja-JP" altLang="en-US" sz="1400"/>
        </a:p>
      </dgm:t>
    </dgm:pt>
    <dgm:pt modelId="{00B38756-E18C-4E1E-A77A-7DC615AC192E}" type="parTrans" cxnId="{C204A8CF-C6E4-4350-B8F1-548BA01091F3}">
      <dgm:prSet/>
      <dgm:spPr/>
      <dgm:t>
        <a:bodyPr/>
        <a:lstStyle/>
        <a:p>
          <a:endParaRPr kumimoji="1" lang="ja-JP" altLang="en-US" sz="1400"/>
        </a:p>
      </dgm:t>
    </dgm:pt>
    <dgm:pt modelId="{407669E7-DE23-4DCC-A9D2-7D8844389BE4}" type="sibTrans" cxnId="{C204A8CF-C6E4-4350-B8F1-548BA01091F3}">
      <dgm:prSet/>
      <dgm:spPr/>
      <dgm:t>
        <a:bodyPr/>
        <a:lstStyle/>
        <a:p>
          <a:endParaRPr kumimoji="1" lang="ja-JP" altLang="en-US" sz="1400"/>
        </a:p>
      </dgm:t>
    </dgm:pt>
    <dgm:pt modelId="{2E1DFC4A-4635-4F64-AF57-503CE6D16B95}">
      <dgm:prSet/>
      <dgm:spPr/>
      <dgm:t>
        <a:bodyPr/>
        <a:lstStyle/>
        <a:p>
          <a:endParaRPr kumimoji="1" lang="ja-JP" altLang="en-US" sz="1400"/>
        </a:p>
      </dgm:t>
    </dgm:pt>
    <dgm:pt modelId="{56235FBA-D568-46CD-858E-4B1585ACFAD4}" type="parTrans" cxnId="{8E070C1B-73B4-4427-A7E8-72FBCA9CA7A7}">
      <dgm:prSet/>
      <dgm:spPr/>
      <dgm:t>
        <a:bodyPr/>
        <a:lstStyle/>
        <a:p>
          <a:endParaRPr kumimoji="1" lang="ja-JP" altLang="en-US" sz="1400"/>
        </a:p>
      </dgm:t>
    </dgm:pt>
    <dgm:pt modelId="{84FB41CA-FEEA-4309-B188-CE9823C1A7A2}" type="sibTrans" cxnId="{8E070C1B-73B4-4427-A7E8-72FBCA9CA7A7}">
      <dgm:prSet/>
      <dgm:spPr/>
      <dgm:t>
        <a:bodyPr/>
        <a:lstStyle/>
        <a:p>
          <a:endParaRPr kumimoji="1" lang="ja-JP" altLang="en-US" sz="1400"/>
        </a:p>
      </dgm:t>
    </dgm:pt>
    <dgm:pt modelId="{4B65067F-60FA-4B1A-9892-25792F5E2DAC}" type="pres">
      <dgm:prSet presAssocID="{4E5C4D7D-C3CF-4FFE-BCA3-8EE93B00BE18}" presName="matrix" presStyleCnt="0">
        <dgm:presLayoutVars>
          <dgm:chMax val="1"/>
          <dgm:dir/>
          <dgm:resizeHandles val="exact"/>
        </dgm:presLayoutVars>
      </dgm:prSet>
      <dgm:spPr/>
      <dgm:t>
        <a:bodyPr/>
        <a:lstStyle/>
        <a:p>
          <a:endParaRPr kumimoji="1" lang="ja-JP" altLang="en-US"/>
        </a:p>
      </dgm:t>
    </dgm:pt>
    <dgm:pt modelId="{F1A88EF2-1C5A-4F64-90FF-EC626AEFB334}" type="pres">
      <dgm:prSet presAssocID="{4E5C4D7D-C3CF-4FFE-BCA3-8EE93B00BE18}" presName="axisShape" presStyleLbl="bgShp" presStyleIdx="0" presStyleCnt="1" custScaleX="165464"/>
      <dgm:spPr/>
    </dgm:pt>
    <dgm:pt modelId="{ACB076A1-96E9-41A2-A9BA-8964A03B1B98}" type="pres">
      <dgm:prSet presAssocID="{4E5C4D7D-C3CF-4FFE-BCA3-8EE93B00BE18}" presName="rect1" presStyleLbl="node1" presStyleIdx="0" presStyleCnt="4" custScaleX="103295">
        <dgm:presLayoutVars>
          <dgm:chMax val="0"/>
          <dgm:chPref val="0"/>
          <dgm:bulletEnabled val="1"/>
        </dgm:presLayoutVars>
      </dgm:prSet>
      <dgm:spPr/>
      <dgm:t>
        <a:bodyPr/>
        <a:lstStyle/>
        <a:p>
          <a:endParaRPr kumimoji="1" lang="ja-JP" altLang="en-US"/>
        </a:p>
      </dgm:t>
    </dgm:pt>
    <dgm:pt modelId="{3A57A838-8447-4482-A4A7-F0011122D863}" type="pres">
      <dgm:prSet presAssocID="{4E5C4D7D-C3CF-4FFE-BCA3-8EE93B00BE18}" presName="rect2" presStyleLbl="node1" presStyleIdx="1" presStyleCnt="4" custScaleX="109782" custLinFactNeighborX="3551">
        <dgm:presLayoutVars>
          <dgm:chMax val="0"/>
          <dgm:chPref val="0"/>
          <dgm:bulletEnabled val="1"/>
        </dgm:presLayoutVars>
      </dgm:prSet>
      <dgm:spPr/>
      <dgm:t>
        <a:bodyPr/>
        <a:lstStyle/>
        <a:p>
          <a:endParaRPr kumimoji="1" lang="ja-JP" altLang="en-US"/>
        </a:p>
      </dgm:t>
    </dgm:pt>
    <dgm:pt modelId="{70708761-D23C-4A40-8860-F6F063AF88FD}" type="pres">
      <dgm:prSet presAssocID="{4E5C4D7D-C3CF-4FFE-BCA3-8EE93B00BE18}" presName="rect3" presStyleLbl="node1" presStyleIdx="2" presStyleCnt="4" custScaleX="103295">
        <dgm:presLayoutVars>
          <dgm:chMax val="0"/>
          <dgm:chPref val="0"/>
          <dgm:bulletEnabled val="1"/>
        </dgm:presLayoutVars>
      </dgm:prSet>
      <dgm:spPr/>
      <dgm:t>
        <a:bodyPr/>
        <a:lstStyle/>
        <a:p>
          <a:endParaRPr kumimoji="1" lang="ja-JP" altLang="en-US"/>
        </a:p>
      </dgm:t>
    </dgm:pt>
    <dgm:pt modelId="{CCADC8A1-7E68-4D18-9C03-90DCE7679C06}" type="pres">
      <dgm:prSet presAssocID="{4E5C4D7D-C3CF-4FFE-BCA3-8EE93B00BE18}" presName="rect4" presStyleLbl="node1" presStyleIdx="3" presStyleCnt="4" custScaleX="109782" custLinFactNeighborX="3551">
        <dgm:presLayoutVars>
          <dgm:chMax val="0"/>
          <dgm:chPref val="0"/>
          <dgm:bulletEnabled val="1"/>
        </dgm:presLayoutVars>
      </dgm:prSet>
      <dgm:spPr/>
      <dgm:t>
        <a:bodyPr/>
        <a:lstStyle/>
        <a:p>
          <a:endParaRPr kumimoji="1" lang="ja-JP" altLang="en-US"/>
        </a:p>
      </dgm:t>
    </dgm:pt>
  </dgm:ptLst>
  <dgm:cxnLst>
    <dgm:cxn modelId="{5AE8A1C9-EB4D-4DD2-A2C3-075B17843CD7}" srcId="{4E5C4D7D-C3CF-4FFE-BCA3-8EE93B00BE18}" destId="{19874B92-369B-4234-9A01-C20A432D66C8}" srcOrd="3" destOrd="0" parTransId="{CE9A9136-5353-451F-A4F9-4889350AA6C6}" sibTransId="{D450CDDF-D2E8-4B5E-85A9-E8FCDBF8FDCE}"/>
    <dgm:cxn modelId="{86E6D89D-904B-4E6B-AE75-77A4FCB15692}" type="presOf" srcId="{BBAF7737-2D99-42CA-B34F-7956DEDB3876}" destId="{3A57A838-8447-4482-A4A7-F0011122D863}" srcOrd="0" destOrd="0" presId="urn:microsoft.com/office/officeart/2005/8/layout/matrix2"/>
    <dgm:cxn modelId="{6EDB2F91-4567-4580-B466-5F1D245E749D}" srcId="{4E5C4D7D-C3CF-4FFE-BCA3-8EE93B00BE18}" destId="{46DDE58F-3859-4BAB-B41F-105D4451B598}" srcOrd="6" destOrd="0" parTransId="{73F516E5-D3A4-4D9E-9982-577365939108}" sibTransId="{76B67125-81E2-41EC-886E-783A7E29382F}"/>
    <dgm:cxn modelId="{C204A8CF-C6E4-4350-B8F1-548BA01091F3}" srcId="{4E5C4D7D-C3CF-4FFE-BCA3-8EE93B00BE18}" destId="{ED63F52D-AF89-4090-965F-C6BC159F1467}" srcOrd="10" destOrd="0" parTransId="{00B38756-E18C-4E1E-A77A-7DC615AC192E}" sibTransId="{407669E7-DE23-4DCC-A9D2-7D8844389BE4}"/>
    <dgm:cxn modelId="{8E070C1B-73B4-4427-A7E8-72FBCA9CA7A7}" srcId="{4E5C4D7D-C3CF-4FFE-BCA3-8EE93B00BE18}" destId="{2E1DFC4A-4635-4F64-AF57-503CE6D16B95}" srcOrd="11" destOrd="0" parTransId="{56235FBA-D568-46CD-858E-4B1585ACFAD4}" sibTransId="{84FB41CA-FEEA-4309-B188-CE9823C1A7A2}"/>
    <dgm:cxn modelId="{92E40543-1454-4B1E-95ED-730E95C824E4}" srcId="{4E5C4D7D-C3CF-4FFE-BCA3-8EE93B00BE18}" destId="{C13BC849-0E19-4EF9-988D-019D803992F7}" srcOrd="7" destOrd="0" parTransId="{AFA72A13-E6EE-40AF-828B-0DC48E7735BA}" sibTransId="{6B44D64D-7A0E-4593-8DDB-B287A37D5B37}"/>
    <dgm:cxn modelId="{BDB1AC30-B274-460C-A663-A1189F3B4A4C}" srcId="{4E5C4D7D-C3CF-4FFE-BCA3-8EE93B00BE18}" destId="{BBAF7737-2D99-42CA-B34F-7956DEDB3876}" srcOrd="1" destOrd="0" parTransId="{6D907200-933C-4821-A125-557A0A05662F}" sibTransId="{70B63376-67BA-46BB-8C09-80217FEAA72B}"/>
    <dgm:cxn modelId="{E426B8FF-F728-4B11-A543-B5AB297025A3}" srcId="{4E5C4D7D-C3CF-4FFE-BCA3-8EE93B00BE18}" destId="{8E2ECBFD-6227-409F-BE9D-4ADA562D08CC}" srcOrd="4" destOrd="0" parTransId="{921268CC-CAD9-43E2-BD7C-04CA181CE0C2}" sibTransId="{2984F4CE-0EB9-46C3-B72D-D6E39BF3EEE8}"/>
    <dgm:cxn modelId="{69FA129B-6826-47FE-A2FE-1ECE83BF57FC}" srcId="{4E5C4D7D-C3CF-4FFE-BCA3-8EE93B00BE18}" destId="{D798D4B9-2F40-472B-8434-E90B6520012A}" srcOrd="0" destOrd="0" parTransId="{21865FC9-766E-49E5-9B8A-BE863EF226F4}" sibTransId="{28B707C2-704E-44B1-AB1E-22D3E962EBB5}"/>
    <dgm:cxn modelId="{9D326A2C-43EC-4683-B55B-BF51189568AF}" type="presOf" srcId="{379EB3CC-7019-472E-A931-5F877C6AD792}" destId="{70708761-D23C-4A40-8860-F6F063AF88FD}" srcOrd="0" destOrd="0" presId="urn:microsoft.com/office/officeart/2005/8/layout/matrix2"/>
    <dgm:cxn modelId="{AC4968F5-4CB2-4C17-9023-BBAE30DFC692}" srcId="{4E5C4D7D-C3CF-4FFE-BCA3-8EE93B00BE18}" destId="{EBC5BB0B-9999-4DE3-8439-23D4B7B0FB13}" srcOrd="5" destOrd="0" parTransId="{1E01594C-AC1C-4ACB-ADBC-0C320BEA4166}" sibTransId="{0A2E345C-6308-49C4-9774-7B494A56BED9}"/>
    <dgm:cxn modelId="{2EECEA87-7716-4F76-B75A-7CE4F8872020}" srcId="{4E5C4D7D-C3CF-4FFE-BCA3-8EE93B00BE18}" destId="{BF43D4A4-32DD-4DCD-A134-6E9E8AD0EB45}" srcOrd="9" destOrd="0" parTransId="{EB8F7EE8-4EFE-4062-9EEF-721907336C81}" sibTransId="{1526ABD7-02F7-4E61-9C6A-AC5F225976CD}"/>
    <dgm:cxn modelId="{3DD91249-F6C0-42EC-9AA6-6FA155DA12E2}" type="presOf" srcId="{19874B92-369B-4234-9A01-C20A432D66C8}" destId="{CCADC8A1-7E68-4D18-9C03-90DCE7679C06}" srcOrd="0" destOrd="0" presId="urn:microsoft.com/office/officeart/2005/8/layout/matrix2"/>
    <dgm:cxn modelId="{A716F485-172C-462D-B8E0-2262FEF369C2}" srcId="{4E5C4D7D-C3CF-4FFE-BCA3-8EE93B00BE18}" destId="{5497E20D-87A0-4479-8AAF-4F54BB5C9ECE}" srcOrd="8" destOrd="0" parTransId="{F67D29A0-EB1A-44C7-A72F-62EDACB72D22}" sibTransId="{321CF056-31DC-4E42-A3CA-C6B53D98396B}"/>
    <dgm:cxn modelId="{5DD0C3CF-92EC-4AC8-8548-DECC09A1C85F}" type="presOf" srcId="{D798D4B9-2F40-472B-8434-E90B6520012A}" destId="{ACB076A1-96E9-41A2-A9BA-8964A03B1B98}" srcOrd="0" destOrd="0" presId="urn:microsoft.com/office/officeart/2005/8/layout/matrix2"/>
    <dgm:cxn modelId="{CBEBD675-A21F-4D8C-9D0B-01B3D2E52EC4}" type="presOf" srcId="{4E5C4D7D-C3CF-4FFE-BCA3-8EE93B00BE18}" destId="{4B65067F-60FA-4B1A-9892-25792F5E2DAC}" srcOrd="0" destOrd="0" presId="urn:microsoft.com/office/officeart/2005/8/layout/matrix2"/>
    <dgm:cxn modelId="{C753354B-49D2-453E-9DA4-FEEC0F7C819D}" srcId="{4E5C4D7D-C3CF-4FFE-BCA3-8EE93B00BE18}" destId="{379EB3CC-7019-472E-A931-5F877C6AD792}" srcOrd="2" destOrd="0" parTransId="{A095112D-5CAA-4294-8A52-0426AE2F89B3}" sibTransId="{1B8A7417-A2C5-4F0B-90D5-244E4D2152DF}"/>
    <dgm:cxn modelId="{A990A5D9-F390-4BD0-8821-53E0F0669773}" type="presParOf" srcId="{4B65067F-60FA-4B1A-9892-25792F5E2DAC}" destId="{F1A88EF2-1C5A-4F64-90FF-EC626AEFB334}" srcOrd="0" destOrd="0" presId="urn:microsoft.com/office/officeart/2005/8/layout/matrix2"/>
    <dgm:cxn modelId="{655E94C9-576A-4F75-9D95-00AFD3E47E3A}" type="presParOf" srcId="{4B65067F-60FA-4B1A-9892-25792F5E2DAC}" destId="{ACB076A1-96E9-41A2-A9BA-8964A03B1B98}" srcOrd="1" destOrd="0" presId="urn:microsoft.com/office/officeart/2005/8/layout/matrix2"/>
    <dgm:cxn modelId="{7F2E556C-DE93-4494-801D-D2CE26C646F6}" type="presParOf" srcId="{4B65067F-60FA-4B1A-9892-25792F5E2DAC}" destId="{3A57A838-8447-4482-A4A7-F0011122D863}" srcOrd="2" destOrd="0" presId="urn:microsoft.com/office/officeart/2005/8/layout/matrix2"/>
    <dgm:cxn modelId="{9A41AAB2-E67C-481E-BDB6-D1771B08F960}" type="presParOf" srcId="{4B65067F-60FA-4B1A-9892-25792F5E2DAC}" destId="{70708761-D23C-4A40-8860-F6F063AF88FD}" srcOrd="3" destOrd="0" presId="urn:microsoft.com/office/officeart/2005/8/layout/matrix2"/>
    <dgm:cxn modelId="{4A336238-EF8B-4FC6-A93D-92AB794DE0BA}" type="presParOf" srcId="{4B65067F-60FA-4B1A-9892-25792F5E2DAC}" destId="{CCADC8A1-7E68-4D18-9C03-90DCE7679C06}"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A942D7-9063-45BC-9884-8E8D55ACBA3D}">
      <dsp:nvSpPr>
        <dsp:cNvPr id="0" name=""/>
        <dsp:cNvSpPr/>
      </dsp:nvSpPr>
      <dsp:spPr>
        <a:xfrm>
          <a:off x="0" y="0"/>
          <a:ext cx="8229600" cy="154285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kumimoji="1" lang="ja-JP" altLang="en-US" sz="2300" kern="1200" dirty="0" smtClean="0"/>
            <a:t>健康寿命の延伸と高齢化への対応</a:t>
          </a:r>
          <a:endParaRPr kumimoji="1" lang="ja-JP" altLang="en-US" sz="2300" kern="1200" dirty="0"/>
        </a:p>
        <a:p>
          <a:pPr marL="171450" lvl="1" indent="-171450" algn="l" defTabSz="800100">
            <a:lnSpc>
              <a:spcPct val="90000"/>
            </a:lnSpc>
            <a:spcBef>
              <a:spcPct val="0"/>
            </a:spcBef>
            <a:spcAft>
              <a:spcPct val="15000"/>
            </a:spcAft>
            <a:buChar char="••"/>
          </a:pPr>
          <a:r>
            <a:rPr kumimoji="1" lang="ja-JP" altLang="en-US" sz="1800" kern="1200" dirty="0" smtClean="0"/>
            <a:t>行政分野横断的に！</a:t>
          </a:r>
          <a:endParaRPr kumimoji="1" lang="ja-JP" altLang="en-US" sz="1800" kern="1200" dirty="0"/>
        </a:p>
        <a:p>
          <a:pPr marL="171450" lvl="1" indent="-171450" algn="l" defTabSz="800100">
            <a:lnSpc>
              <a:spcPct val="90000"/>
            </a:lnSpc>
            <a:spcBef>
              <a:spcPct val="0"/>
            </a:spcBef>
            <a:spcAft>
              <a:spcPct val="15000"/>
            </a:spcAft>
            <a:buChar char="••"/>
          </a:pPr>
          <a:r>
            <a:rPr kumimoji="1" lang="ja-JP" altLang="en-US" sz="1800" kern="1200" dirty="0" smtClean="0"/>
            <a:t>地域包括ケアシステムの、地域居住（Ａｇｉｎｇ ｉｎ ｐｌａｃｅ）の推進</a:t>
          </a:r>
          <a:endParaRPr kumimoji="1" lang="ja-JP" altLang="en-US" sz="1800" kern="1200" dirty="0"/>
        </a:p>
      </dsp:txBody>
      <dsp:txXfrm>
        <a:off x="1800205" y="0"/>
        <a:ext cx="6429394" cy="1542851"/>
      </dsp:txXfrm>
    </dsp:sp>
    <dsp:sp modelId="{15D808A0-3433-4812-80B6-5CAA66B342AC}">
      <dsp:nvSpPr>
        <dsp:cNvPr id="0" name=""/>
        <dsp:cNvSpPr/>
      </dsp:nvSpPr>
      <dsp:spPr>
        <a:xfrm>
          <a:off x="167205" y="109752"/>
          <a:ext cx="1645920" cy="1234281"/>
        </a:xfrm>
        <a:prstGeom prst="roundRect">
          <a:avLst>
            <a:gd name="adj" fmla="val 10000"/>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1AA607-EFA9-48A0-A0C2-F0097CD9A984}">
      <dsp:nvSpPr>
        <dsp:cNvPr id="0" name=""/>
        <dsp:cNvSpPr/>
      </dsp:nvSpPr>
      <dsp:spPr>
        <a:xfrm>
          <a:off x="0" y="1697136"/>
          <a:ext cx="8229600" cy="154285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kumimoji="1" lang="ja-JP" altLang="en-US" sz="2300" kern="1200" dirty="0" smtClean="0"/>
            <a:t>新たな視点で、都市政策、住宅政策を展開</a:t>
          </a:r>
          <a:endParaRPr kumimoji="1" lang="ja-JP" altLang="en-US" sz="2300" kern="1200" dirty="0"/>
        </a:p>
        <a:p>
          <a:pPr marL="171450" lvl="1" indent="-171450" algn="l" defTabSz="800100">
            <a:lnSpc>
              <a:spcPct val="90000"/>
            </a:lnSpc>
            <a:spcBef>
              <a:spcPct val="0"/>
            </a:spcBef>
            <a:spcAft>
              <a:spcPct val="15000"/>
            </a:spcAft>
            <a:buChar char="••"/>
          </a:pPr>
          <a:r>
            <a:rPr kumimoji="1" lang="ja-JP" altLang="en-US" sz="1800" kern="1200" dirty="0" smtClean="0"/>
            <a:t>土地利用や移動交通手段のあり方の再考、都市機能再配置</a:t>
          </a:r>
          <a:endParaRPr kumimoji="1" lang="ja-JP" altLang="en-US" sz="1800" kern="1200" dirty="0"/>
        </a:p>
        <a:p>
          <a:pPr marL="171450" lvl="1" indent="-171450" algn="l" defTabSz="800100">
            <a:lnSpc>
              <a:spcPct val="90000"/>
            </a:lnSpc>
            <a:spcBef>
              <a:spcPct val="0"/>
            </a:spcBef>
            <a:spcAft>
              <a:spcPct val="15000"/>
            </a:spcAft>
            <a:buChar char="••"/>
          </a:pPr>
          <a:r>
            <a:rPr kumimoji="1" lang="ja-JP" altLang="en-US" sz="1800" kern="1200" dirty="0" smtClean="0"/>
            <a:t>公的ストックの有効活用</a:t>
          </a:r>
          <a:endParaRPr kumimoji="1" lang="ja-JP" altLang="en-US" sz="1800" kern="1200" dirty="0"/>
        </a:p>
      </dsp:txBody>
      <dsp:txXfrm>
        <a:off x="1800205" y="1697136"/>
        <a:ext cx="6429394" cy="1542851"/>
      </dsp:txXfrm>
    </dsp:sp>
    <dsp:sp modelId="{1480E105-A4C0-4BD7-8271-AFD1231C2413}">
      <dsp:nvSpPr>
        <dsp:cNvPr id="0" name=""/>
        <dsp:cNvSpPr/>
      </dsp:nvSpPr>
      <dsp:spPr>
        <a:xfrm>
          <a:off x="167205" y="1837844"/>
          <a:ext cx="1645920" cy="1234281"/>
        </a:xfrm>
        <a:prstGeom prst="roundRect">
          <a:avLst>
            <a:gd name="adj" fmla="val 10000"/>
          </a:avLst>
        </a:prstGeom>
        <a:blipFill rotWithShape="1">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A9D2FB-73E2-4D3A-ACBD-507D14163F8C}">
      <dsp:nvSpPr>
        <dsp:cNvPr id="0" name=""/>
        <dsp:cNvSpPr/>
      </dsp:nvSpPr>
      <dsp:spPr>
        <a:xfrm>
          <a:off x="0" y="3394273"/>
          <a:ext cx="8229600" cy="154285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kumimoji="1" lang="ja-JP" altLang="en-US" sz="2200" i="0" kern="1200" dirty="0" smtClean="0">
              <a:solidFill>
                <a:schemeClr val="bg1"/>
              </a:solidFill>
            </a:rPr>
            <a:t>民間事業者、関係団体等多様なﾌﾟﾚｲﾔｰの参画</a:t>
          </a:r>
          <a:endParaRPr kumimoji="1" lang="en-US" altLang="ja-JP" sz="2200" i="0" kern="1200" dirty="0" smtClean="0">
            <a:solidFill>
              <a:schemeClr val="bg1"/>
            </a:solidFill>
          </a:endParaRPr>
        </a:p>
        <a:p>
          <a:pPr lvl="0" algn="l" defTabSz="977900">
            <a:lnSpc>
              <a:spcPct val="90000"/>
            </a:lnSpc>
            <a:spcBef>
              <a:spcPct val="0"/>
            </a:spcBef>
            <a:spcAft>
              <a:spcPct val="35000"/>
            </a:spcAft>
          </a:pPr>
          <a:r>
            <a:rPr kumimoji="1" lang="ja-JP" altLang="en-US" sz="1700" i="0" kern="1200" dirty="0" smtClean="0">
              <a:solidFill>
                <a:schemeClr val="bg1"/>
              </a:solidFill>
            </a:rPr>
            <a:t>・多様な主体の協調行動による総合的な取組み</a:t>
          </a:r>
          <a:endParaRPr kumimoji="1" lang="en-US" altLang="ja-JP" sz="1700" i="0" kern="1200" dirty="0" smtClean="0">
            <a:solidFill>
              <a:schemeClr val="bg1"/>
            </a:solidFill>
          </a:endParaRPr>
        </a:p>
        <a:p>
          <a:pPr lvl="0" algn="l" defTabSz="977900">
            <a:lnSpc>
              <a:spcPct val="90000"/>
            </a:lnSpc>
            <a:spcBef>
              <a:spcPct val="0"/>
            </a:spcBef>
            <a:spcAft>
              <a:spcPct val="35000"/>
            </a:spcAft>
          </a:pPr>
          <a:r>
            <a:rPr kumimoji="1" lang="ja-JP" altLang="en-US" sz="1700" i="0" kern="1200" dirty="0" smtClean="0">
              <a:solidFill>
                <a:schemeClr val="bg1"/>
              </a:solidFill>
            </a:rPr>
            <a:t>・新たな民間投資を呼び込む仕掛け、関連産業の実証、振興</a:t>
          </a:r>
          <a:endParaRPr kumimoji="1" lang="ja-JP" altLang="en-US" sz="1900" i="0" kern="1200" dirty="0">
            <a:solidFill>
              <a:schemeClr val="bg1"/>
            </a:solidFill>
          </a:endParaRPr>
        </a:p>
      </dsp:txBody>
      <dsp:txXfrm>
        <a:off x="1800205" y="3394273"/>
        <a:ext cx="6429394" cy="1542851"/>
      </dsp:txXfrm>
    </dsp:sp>
    <dsp:sp modelId="{9DC5D616-B92D-4153-B717-F989AEA5BD5A}">
      <dsp:nvSpPr>
        <dsp:cNvPr id="0" name=""/>
        <dsp:cNvSpPr/>
      </dsp:nvSpPr>
      <dsp:spPr>
        <a:xfrm>
          <a:off x="106125" y="3577588"/>
          <a:ext cx="1645920" cy="1234281"/>
        </a:xfrm>
        <a:prstGeom prst="roundRect">
          <a:avLst>
            <a:gd name="adj" fmla="val 10000"/>
          </a:avLst>
        </a:prstGeom>
        <a:blipFill rotWithShape="1">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A88EF2-1C5A-4F64-90FF-EC626AEFB334}">
      <dsp:nvSpPr>
        <dsp:cNvPr id="0" name=""/>
        <dsp:cNvSpPr/>
      </dsp:nvSpPr>
      <dsp:spPr>
        <a:xfrm>
          <a:off x="136566" y="0"/>
          <a:ext cx="6433955" cy="3888432"/>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B076A1-96E9-41A2-A9BA-8964A03B1B98}">
      <dsp:nvSpPr>
        <dsp:cNvPr id="0" name=""/>
        <dsp:cNvSpPr/>
      </dsp:nvSpPr>
      <dsp:spPr>
        <a:xfrm>
          <a:off x="1636451" y="252748"/>
          <a:ext cx="1606622" cy="155537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ctr" defTabSz="1066800">
            <a:lnSpc>
              <a:spcPct val="90000"/>
            </a:lnSpc>
            <a:spcBef>
              <a:spcPct val="0"/>
            </a:spcBef>
            <a:spcAft>
              <a:spcPct val="35000"/>
            </a:spcAft>
          </a:pPr>
          <a:r>
            <a:rPr kumimoji="1" lang="ja-JP" altLang="en-US" sz="2400" kern="1200" dirty="0" smtClean="0">
              <a:solidFill>
                <a:schemeClr val="bg1"/>
              </a:solidFill>
            </a:rPr>
            <a:t>①</a:t>
          </a:r>
          <a:r>
            <a:rPr kumimoji="1" lang="en-US" altLang="ja-JP" sz="2400" kern="1200" dirty="0" smtClean="0">
              <a:solidFill>
                <a:schemeClr val="bg1"/>
              </a:solidFill>
            </a:rPr>
            <a:t/>
          </a:r>
          <a:br>
            <a:rPr kumimoji="1" lang="en-US" altLang="ja-JP" sz="2400" kern="1200" dirty="0" smtClean="0">
              <a:solidFill>
                <a:schemeClr val="bg1"/>
              </a:solidFill>
            </a:rPr>
          </a:br>
          <a:r>
            <a:rPr kumimoji="1" lang="ja-JP" altLang="en-US" sz="2400" kern="1200" dirty="0" smtClean="0">
              <a:solidFill>
                <a:schemeClr val="bg1"/>
              </a:solidFill>
            </a:rPr>
            <a:t>まだ</a:t>
          </a:r>
          <a:r>
            <a:rPr kumimoji="1" lang="ja-JP" altLang="en-US" sz="2400" kern="1200" dirty="0" smtClean="0"/>
            <a:t>元気高齢者</a:t>
          </a:r>
          <a:r>
            <a:rPr kumimoji="1" lang="en-US" altLang="ja-JP" sz="2400" kern="1200" dirty="0" smtClean="0"/>
            <a:t/>
          </a:r>
          <a:br>
            <a:rPr kumimoji="1" lang="en-US" altLang="ja-JP" sz="2400" kern="1200" dirty="0" smtClean="0"/>
          </a:br>
          <a:endParaRPr kumimoji="1" lang="en-US" altLang="ja-JP" sz="2400" kern="1200" dirty="0" smtClean="0"/>
        </a:p>
      </dsp:txBody>
      <dsp:txXfrm>
        <a:off x="1712378" y="328675"/>
        <a:ext cx="1454768" cy="1403518"/>
      </dsp:txXfrm>
    </dsp:sp>
    <dsp:sp modelId="{3A57A838-8447-4482-A4A7-F0011122D863}">
      <dsp:nvSpPr>
        <dsp:cNvPr id="0" name=""/>
        <dsp:cNvSpPr/>
      </dsp:nvSpPr>
      <dsp:spPr>
        <a:xfrm>
          <a:off x="3468797" y="252748"/>
          <a:ext cx="1707519" cy="155537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kumimoji="1" lang="ja-JP" altLang="en-US" sz="2400" kern="1200" dirty="0" smtClean="0"/>
            <a:t>②</a:t>
          </a:r>
          <a:r>
            <a:rPr kumimoji="1" lang="en-US" altLang="ja-JP" sz="2400" kern="1200" dirty="0" smtClean="0"/>
            <a:t/>
          </a:r>
          <a:br>
            <a:rPr kumimoji="1" lang="en-US" altLang="ja-JP" sz="2400" kern="1200" dirty="0" smtClean="0"/>
          </a:br>
          <a:r>
            <a:rPr kumimoji="1" lang="ja-JP" altLang="en-US" sz="2400" kern="1200" dirty="0" smtClean="0"/>
            <a:t>病気・</a:t>
          </a:r>
          <a:r>
            <a:rPr kumimoji="1" lang="en-US" altLang="ja-JP" sz="2400" kern="1200" dirty="0" smtClean="0"/>
            <a:t>ADL</a:t>
          </a:r>
          <a:r>
            <a:rPr kumimoji="1" lang="ja-JP" altLang="en-US" sz="2400" kern="1200" dirty="0" smtClean="0"/>
            <a:t>低下高齢者</a:t>
          </a:r>
          <a:endParaRPr kumimoji="1" lang="ja-JP" altLang="en-US" sz="2400" kern="1200" dirty="0"/>
        </a:p>
      </dsp:txBody>
      <dsp:txXfrm>
        <a:off x="3544724" y="328675"/>
        <a:ext cx="1555665" cy="1403518"/>
      </dsp:txXfrm>
    </dsp:sp>
    <dsp:sp modelId="{70708761-D23C-4A40-8860-F6F063AF88FD}">
      <dsp:nvSpPr>
        <dsp:cNvPr id="0" name=""/>
        <dsp:cNvSpPr/>
      </dsp:nvSpPr>
      <dsp:spPr>
        <a:xfrm>
          <a:off x="1636451" y="2080311"/>
          <a:ext cx="1606622" cy="155537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kumimoji="1" lang="ja-JP" altLang="en-US" sz="2400" kern="1200" dirty="0" smtClean="0"/>
            <a:t>③</a:t>
          </a:r>
          <a:r>
            <a:rPr kumimoji="1" lang="en-US" altLang="ja-JP" sz="2400" kern="1200" dirty="0" smtClean="0"/>
            <a:t/>
          </a:r>
          <a:br>
            <a:rPr kumimoji="1" lang="en-US" altLang="ja-JP" sz="2400" kern="1200" dirty="0" smtClean="0"/>
          </a:br>
          <a:r>
            <a:rPr kumimoji="1" lang="ja-JP" altLang="en-US" sz="2400" kern="1200" dirty="0" smtClean="0"/>
            <a:t>低リスク高齢者</a:t>
          </a:r>
          <a:r>
            <a:rPr kumimoji="1" lang="en-US" altLang="ja-JP" sz="2400" kern="1200" dirty="0" smtClean="0"/>
            <a:t/>
          </a:r>
          <a:br>
            <a:rPr kumimoji="1" lang="en-US" altLang="ja-JP" sz="2400" kern="1200" dirty="0" smtClean="0"/>
          </a:br>
          <a:r>
            <a:rPr kumimoji="1" lang="ja-JP" altLang="en-US" sz="2400" kern="1200" dirty="0" smtClean="0"/>
            <a:t>予備軍</a:t>
          </a:r>
          <a:endParaRPr kumimoji="1" lang="ja-JP" altLang="en-US" sz="2400" kern="1200" dirty="0"/>
        </a:p>
      </dsp:txBody>
      <dsp:txXfrm>
        <a:off x="1712378" y="2156238"/>
        <a:ext cx="1454768" cy="1403518"/>
      </dsp:txXfrm>
    </dsp:sp>
    <dsp:sp modelId="{CCADC8A1-7E68-4D18-9C03-90DCE7679C06}">
      <dsp:nvSpPr>
        <dsp:cNvPr id="0" name=""/>
        <dsp:cNvSpPr/>
      </dsp:nvSpPr>
      <dsp:spPr>
        <a:xfrm>
          <a:off x="3468797" y="2080311"/>
          <a:ext cx="1707519" cy="155537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kumimoji="1" lang="ja-JP" altLang="en-US" sz="2400" kern="1200" dirty="0" smtClean="0">
              <a:solidFill>
                <a:schemeClr val="bg1"/>
              </a:solidFill>
            </a:rPr>
            <a:t>④</a:t>
          </a:r>
          <a:r>
            <a:rPr kumimoji="1" lang="en-US" altLang="ja-JP" sz="2400" kern="1200" dirty="0" smtClean="0">
              <a:solidFill>
                <a:schemeClr val="bg1"/>
              </a:solidFill>
            </a:rPr>
            <a:t/>
          </a:r>
          <a:br>
            <a:rPr kumimoji="1" lang="en-US" altLang="ja-JP" sz="2400" kern="1200" dirty="0" smtClean="0">
              <a:solidFill>
                <a:schemeClr val="bg1"/>
              </a:solidFill>
            </a:rPr>
          </a:br>
          <a:r>
            <a:rPr kumimoji="1" lang="ja-JP" altLang="en-US" sz="2400" kern="1200" dirty="0" smtClean="0">
              <a:solidFill>
                <a:schemeClr val="bg1"/>
              </a:solidFill>
            </a:rPr>
            <a:t>高リス</a:t>
          </a:r>
          <a:r>
            <a:rPr kumimoji="1" lang="ja-JP" altLang="en-US" sz="2400" kern="1200" dirty="0" smtClean="0"/>
            <a:t>ク高齢者</a:t>
          </a:r>
          <a:r>
            <a:rPr kumimoji="1" lang="en-US" altLang="ja-JP" sz="2400" kern="1200" dirty="0" smtClean="0"/>
            <a:t/>
          </a:r>
          <a:br>
            <a:rPr kumimoji="1" lang="en-US" altLang="ja-JP" sz="2400" kern="1200" dirty="0" smtClean="0"/>
          </a:br>
          <a:r>
            <a:rPr kumimoji="1" lang="ja-JP" altLang="en-US" sz="2400" kern="1200" dirty="0" smtClean="0"/>
            <a:t>予備軍</a:t>
          </a:r>
          <a:endParaRPr kumimoji="1" lang="ja-JP" altLang="en-US" sz="2400" kern="1200" dirty="0"/>
        </a:p>
      </dsp:txBody>
      <dsp:txXfrm>
        <a:off x="3544724" y="2156238"/>
        <a:ext cx="1555665" cy="1403518"/>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image" Target="../media/image17.emf"/><Relationship Id="rId4"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880308" cy="488871"/>
          </a:xfrm>
          <a:prstGeom prst="rect">
            <a:avLst/>
          </a:prstGeom>
        </p:spPr>
        <p:txBody>
          <a:bodyPr vert="horz" lIns="89675" tIns="44838" rIns="89675" bIns="44838"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018" y="0"/>
            <a:ext cx="2880308" cy="488871"/>
          </a:xfrm>
          <a:prstGeom prst="rect">
            <a:avLst/>
          </a:prstGeom>
        </p:spPr>
        <p:txBody>
          <a:bodyPr vert="horz" lIns="89675" tIns="44838" rIns="89675" bIns="44838" rtlCol="0"/>
          <a:lstStyle>
            <a:lvl1pPr algn="r">
              <a:defRPr sz="1200"/>
            </a:lvl1pPr>
          </a:lstStyle>
          <a:p>
            <a:fld id="{809CBF9A-F081-4CC3-93E6-7CE74DE9AB7A}" type="datetimeFigureOut">
              <a:rPr kumimoji="1" lang="ja-JP" altLang="en-US" smtClean="0"/>
              <a:t>2017/12/6</a:t>
            </a:fld>
            <a:endParaRPr kumimoji="1" lang="ja-JP" altLang="en-US"/>
          </a:p>
        </p:txBody>
      </p:sp>
      <p:sp>
        <p:nvSpPr>
          <p:cNvPr id="4" name="スライド イメージ プレースホルダー 3"/>
          <p:cNvSpPr>
            <a:spLocks noGrp="1" noRot="1" noChangeAspect="1"/>
          </p:cNvSpPr>
          <p:nvPr>
            <p:ph type="sldImg" idx="2"/>
          </p:nvPr>
        </p:nvSpPr>
        <p:spPr>
          <a:xfrm>
            <a:off x="881063" y="733425"/>
            <a:ext cx="4884737" cy="3665538"/>
          </a:xfrm>
          <a:prstGeom prst="rect">
            <a:avLst/>
          </a:prstGeom>
          <a:noFill/>
          <a:ln w="12700">
            <a:solidFill>
              <a:prstClr val="black"/>
            </a:solidFill>
          </a:ln>
        </p:spPr>
        <p:txBody>
          <a:bodyPr vert="horz" lIns="89675" tIns="44838" rIns="89675" bIns="44838" rtlCol="0" anchor="ctr"/>
          <a:lstStyle/>
          <a:p>
            <a:endParaRPr lang="ja-JP" altLang="en-US"/>
          </a:p>
        </p:txBody>
      </p:sp>
      <p:sp>
        <p:nvSpPr>
          <p:cNvPr id="5" name="ノート プレースホルダー 4"/>
          <p:cNvSpPr>
            <a:spLocks noGrp="1"/>
          </p:cNvSpPr>
          <p:nvPr>
            <p:ph type="body" sz="quarter" idx="3"/>
          </p:nvPr>
        </p:nvSpPr>
        <p:spPr>
          <a:xfrm>
            <a:off x="664687" y="4644271"/>
            <a:ext cx="5317490" cy="4399836"/>
          </a:xfrm>
          <a:prstGeom prst="rect">
            <a:avLst/>
          </a:prstGeom>
        </p:spPr>
        <p:txBody>
          <a:bodyPr vert="horz" lIns="89675" tIns="44838" rIns="89675" bIns="44838"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286846"/>
            <a:ext cx="2880308" cy="488871"/>
          </a:xfrm>
          <a:prstGeom prst="rect">
            <a:avLst/>
          </a:prstGeom>
        </p:spPr>
        <p:txBody>
          <a:bodyPr vert="horz" lIns="89675" tIns="44838" rIns="89675" bIns="4483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018" y="9286846"/>
            <a:ext cx="2880308" cy="488871"/>
          </a:xfrm>
          <a:prstGeom prst="rect">
            <a:avLst/>
          </a:prstGeom>
        </p:spPr>
        <p:txBody>
          <a:bodyPr vert="horz" lIns="89675" tIns="44838" rIns="89675" bIns="44838" rtlCol="0" anchor="b"/>
          <a:lstStyle>
            <a:lvl1pPr algn="r">
              <a:defRPr sz="1200"/>
            </a:lvl1pPr>
          </a:lstStyle>
          <a:p>
            <a:fld id="{3113DEB1-752E-4C26-8D24-FCEBC0BD5D8D}" type="slidenum">
              <a:rPr kumimoji="1" lang="ja-JP" altLang="en-US" smtClean="0"/>
              <a:t>‹#›</a:t>
            </a:fld>
            <a:endParaRPr kumimoji="1" lang="ja-JP" altLang="en-US"/>
          </a:p>
        </p:txBody>
      </p:sp>
    </p:spTree>
    <p:extLst>
      <p:ext uri="{BB962C8B-B14F-4D97-AF65-F5344CB8AC3E}">
        <p14:creationId xmlns:p14="http://schemas.microsoft.com/office/powerpoint/2010/main" val="294500612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86D8ADD-BAC2-4BA4-BAF6-FCE221D543C4}" type="slidenum">
              <a:rPr lang="ja-JP" altLang="en-US" smtClean="0"/>
              <a:pPr>
                <a:defRPr/>
              </a:pPr>
              <a:t>2</a:t>
            </a:fld>
            <a:endParaRPr lang="ja-JP" altLang="en-US" dirty="0"/>
          </a:p>
        </p:txBody>
      </p:sp>
    </p:spTree>
    <p:extLst>
      <p:ext uri="{BB962C8B-B14F-4D97-AF65-F5344CB8AC3E}">
        <p14:creationId xmlns:p14="http://schemas.microsoft.com/office/powerpoint/2010/main" val="1000999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85F86FE-2D60-44C1-9F58-26F119C25496}" type="slidenum">
              <a:rPr kumimoji="1" lang="ja-JP" altLang="en-US" smtClean="0"/>
              <a:pPr/>
              <a:t>3</a:t>
            </a:fld>
            <a:endParaRPr kumimoji="1" lang="ja-JP" altLang="en-US" dirty="0"/>
          </a:p>
        </p:txBody>
      </p:sp>
    </p:spTree>
    <p:extLst>
      <p:ext uri="{BB962C8B-B14F-4D97-AF65-F5344CB8AC3E}">
        <p14:creationId xmlns:p14="http://schemas.microsoft.com/office/powerpoint/2010/main" val="1055951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939A651-91FC-472A-8C00-81EC1E8AB1FE}" type="slidenum">
              <a:rPr kumimoji="1" lang="ja-JP" altLang="en-US" smtClean="0"/>
              <a:t>5</a:t>
            </a:fld>
            <a:endParaRPr kumimoji="1" lang="ja-JP" altLang="en-US"/>
          </a:p>
        </p:txBody>
      </p:sp>
    </p:spTree>
    <p:extLst>
      <p:ext uri="{BB962C8B-B14F-4D97-AF65-F5344CB8AC3E}">
        <p14:creationId xmlns:p14="http://schemas.microsoft.com/office/powerpoint/2010/main" val="1180424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64687" y="4644272"/>
            <a:ext cx="5317490" cy="4211189"/>
          </a:xfrm>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939A651-91FC-472A-8C00-81EC1E8AB1FE}" type="slidenum">
              <a:rPr kumimoji="1" lang="ja-JP" altLang="en-US" smtClean="0"/>
              <a:pPr/>
              <a:t>20</a:t>
            </a:fld>
            <a:endParaRPr kumimoji="1" lang="ja-JP" altLang="en-US"/>
          </a:p>
        </p:txBody>
      </p:sp>
    </p:spTree>
    <p:extLst>
      <p:ext uri="{BB962C8B-B14F-4D97-AF65-F5344CB8AC3E}">
        <p14:creationId xmlns:p14="http://schemas.microsoft.com/office/powerpoint/2010/main" val="2155134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64687" y="4644272"/>
            <a:ext cx="5317490" cy="4211189"/>
          </a:xfrm>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939A651-91FC-472A-8C00-81EC1E8AB1FE}" type="slidenum">
              <a:rPr kumimoji="1" lang="ja-JP" altLang="en-US" smtClean="0"/>
              <a:pPr/>
              <a:t>21</a:t>
            </a:fld>
            <a:endParaRPr kumimoji="1" lang="ja-JP" altLang="en-US"/>
          </a:p>
        </p:txBody>
      </p:sp>
    </p:spTree>
    <p:extLst>
      <p:ext uri="{BB962C8B-B14F-4D97-AF65-F5344CB8AC3E}">
        <p14:creationId xmlns:p14="http://schemas.microsoft.com/office/powerpoint/2010/main" val="2155134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64687" y="4644272"/>
            <a:ext cx="5317490" cy="4211189"/>
          </a:xfrm>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939A651-91FC-472A-8C00-81EC1E8AB1FE}" type="slidenum">
              <a:rPr kumimoji="1" lang="ja-JP" altLang="en-US" smtClean="0"/>
              <a:pPr/>
              <a:t>22</a:t>
            </a:fld>
            <a:endParaRPr kumimoji="1" lang="ja-JP" altLang="en-US"/>
          </a:p>
        </p:txBody>
      </p:sp>
    </p:spTree>
    <p:extLst>
      <p:ext uri="{BB962C8B-B14F-4D97-AF65-F5344CB8AC3E}">
        <p14:creationId xmlns:p14="http://schemas.microsoft.com/office/powerpoint/2010/main" val="2155134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23950" y="1222375"/>
            <a:ext cx="4398963" cy="33004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EC0B30D-C07A-425B-A90C-BA7BEB191079}" type="slidenum">
              <a:rPr lang="en-US" altLang="ja-JP" smtClean="0">
                <a:solidFill>
                  <a:prstClr val="black"/>
                </a:solidFill>
              </a:rPr>
              <a:pPr/>
              <a:t>24</a:t>
            </a:fld>
            <a:endParaRPr lang="ja-JP" altLang="en-US" dirty="0">
              <a:solidFill>
                <a:prstClr val="black"/>
              </a:solidFill>
            </a:endParaRPr>
          </a:p>
        </p:txBody>
      </p:sp>
    </p:spTree>
    <p:extLst>
      <p:ext uri="{BB962C8B-B14F-4D97-AF65-F5344CB8AC3E}">
        <p14:creationId xmlns:p14="http://schemas.microsoft.com/office/powerpoint/2010/main" val="3978506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8" name="タイトル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ja-JP" altLang="en-US" smtClean="0"/>
              <a:t>マスター タイトルの書式設定</a:t>
            </a:r>
            <a:endParaRPr kumimoji="0" lang="en-US"/>
          </a:p>
        </p:txBody>
      </p:sp>
      <p:sp>
        <p:nvSpPr>
          <p:cNvPr id="9" name="サブタイトル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a:xfrm>
            <a:off x="6400800" y="6355080"/>
            <a:ext cx="2286000" cy="365760"/>
          </a:xfrm>
        </p:spPr>
        <p:txBody>
          <a:bodyPr/>
          <a:lstStyle>
            <a:lvl1pPr>
              <a:defRPr sz="1400"/>
            </a:lvl1pPr>
          </a:lstStyle>
          <a:p>
            <a:fld id="{B6B17CE5-0EEE-49F1-925E-A2C3F7362F06}" type="datetimeFigureOut">
              <a:rPr kumimoji="1" lang="ja-JP" altLang="en-US" smtClean="0"/>
              <a:t>2017/12/6</a:t>
            </a:fld>
            <a:endParaRPr kumimoji="1" lang="ja-JP" altLang="en-US"/>
          </a:p>
        </p:txBody>
      </p:sp>
      <p:sp>
        <p:nvSpPr>
          <p:cNvPr id="17" name="フッター プレースホルダー 16"/>
          <p:cNvSpPr>
            <a:spLocks noGrp="1"/>
          </p:cNvSpPr>
          <p:nvPr>
            <p:ph type="ftr" sz="quarter" idx="11"/>
          </p:nvPr>
        </p:nvSpPr>
        <p:spPr>
          <a:xfrm>
            <a:off x="2898648" y="6355080"/>
            <a:ext cx="3474720" cy="365760"/>
          </a:xfrm>
        </p:spPr>
        <p:txBody>
          <a:bodyPr/>
          <a:lstStyle/>
          <a:p>
            <a:endParaRPr kumimoji="1" lang="ja-JP" altLang="en-US"/>
          </a:p>
        </p:txBody>
      </p:sp>
      <p:sp>
        <p:nvSpPr>
          <p:cNvPr id="29" name="スライド番号プレースホルダー 28"/>
          <p:cNvSpPr>
            <a:spLocks noGrp="1"/>
          </p:cNvSpPr>
          <p:nvPr>
            <p:ph type="sldNum" sz="quarter" idx="12"/>
          </p:nvPr>
        </p:nvSpPr>
        <p:spPr>
          <a:xfrm>
            <a:off x="1216152" y="6355080"/>
            <a:ext cx="1219200" cy="365760"/>
          </a:xfrm>
        </p:spPr>
        <p:txBody>
          <a:bodyPr/>
          <a:lstStyle/>
          <a:p>
            <a:fld id="{E9D93EF6-3666-4821-ABDA-07DA4454A5A5}" type="slidenum">
              <a:rPr kumimoji="1" lang="ja-JP" altLang="en-US" smtClean="0"/>
              <a:t>‹#›</a:t>
            </a:fld>
            <a:endParaRPr kumimoji="1" lang="ja-JP" altLang="en-US"/>
          </a:p>
        </p:txBody>
      </p:sp>
      <p:sp>
        <p:nvSpPr>
          <p:cNvPr id="21" name="正方形/長方形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正方形/長方形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正方形/長方形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正方形/長方形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B6B17CE5-0EEE-49F1-925E-A2C3F7362F06}" type="datetimeFigureOut">
              <a:rPr kumimoji="1" lang="ja-JP" altLang="en-US" smtClean="0"/>
              <a:t>2017/12/6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9D93EF6-3666-4821-ABDA-07DA4454A5A5}"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B6B17CE5-0EEE-49F1-925E-A2C3F7362F06}" type="datetimeFigureOut">
              <a:rPr kumimoji="1" lang="ja-JP" altLang="en-US" smtClean="0"/>
              <a:t>2017/12/6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9D93EF6-3666-4821-ABDA-07DA4454A5A5}" type="slidenum">
              <a:rPr kumimoji="1" lang="ja-JP" altLang="en-US" smtClean="0"/>
              <a:t>‹#›</a:t>
            </a:fld>
            <a:endParaRPr kumimoji="1" lang="ja-JP" altLang="en-US"/>
          </a:p>
        </p:txBody>
      </p:sp>
      <p:sp>
        <p:nvSpPr>
          <p:cNvPr id="7" name="直線コネクタ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二等辺三角形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直線コネクタ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4" name="日付プレースホルダー 3"/>
          <p:cNvSpPr>
            <a:spLocks noGrp="1"/>
          </p:cNvSpPr>
          <p:nvPr>
            <p:ph type="dt" sz="half" idx="10"/>
          </p:nvPr>
        </p:nvSpPr>
        <p:spPr/>
        <p:txBody>
          <a:bodyPr/>
          <a:lstStyle/>
          <a:p>
            <a:fld id="{B6B17CE5-0EEE-49F1-925E-A2C3F7362F06}" type="datetimeFigureOut">
              <a:rPr kumimoji="1" lang="ja-JP" altLang="en-US" smtClean="0"/>
              <a:t>2017/12/6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9D93EF6-3666-4821-ABDA-07DA4454A5A5}" type="slidenum">
              <a:rPr kumimoji="1" lang="ja-JP" altLang="en-US" smtClean="0"/>
              <a:t>‹#›</a:t>
            </a:fld>
            <a:endParaRPr kumimoji="1" lang="ja-JP" altLang="en-US"/>
          </a:p>
        </p:txBody>
      </p:sp>
      <p:sp>
        <p:nvSpPr>
          <p:cNvPr id="8" name="コンテンツ プレースホルダー 7"/>
          <p:cNvSpPr>
            <a:spLocks noGrp="1"/>
          </p:cNvSpPr>
          <p:nvPr>
            <p:ph sz="quarter" idx="1"/>
          </p:nvPr>
        </p:nvSpPr>
        <p:spPr>
          <a:xfrm>
            <a:off x="457200" y="1219200"/>
            <a:ext cx="8229600" cy="493776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a:xfrm>
            <a:off x="6400800" y="6355080"/>
            <a:ext cx="2286000" cy="365760"/>
          </a:xfrm>
        </p:spPr>
        <p:txBody>
          <a:bodyPr/>
          <a:lstStyle/>
          <a:p>
            <a:fld id="{B6B17CE5-0EEE-49F1-925E-A2C3F7362F06}" type="datetimeFigureOut">
              <a:rPr kumimoji="1" lang="ja-JP" altLang="en-US" smtClean="0"/>
              <a:t>2017/12/6</a:t>
            </a:fld>
            <a:endParaRPr kumimoji="1" lang="ja-JP" altLang="en-US"/>
          </a:p>
        </p:txBody>
      </p:sp>
      <p:sp>
        <p:nvSpPr>
          <p:cNvPr id="5" name="フッター プレースホルダー 4"/>
          <p:cNvSpPr>
            <a:spLocks noGrp="1"/>
          </p:cNvSpPr>
          <p:nvPr>
            <p:ph type="ftr" sz="quarter" idx="11"/>
          </p:nvPr>
        </p:nvSpPr>
        <p:spPr>
          <a:xfrm>
            <a:off x="2898648" y="6355080"/>
            <a:ext cx="3474720" cy="365760"/>
          </a:xfrm>
        </p:spPr>
        <p:txBody>
          <a:bodyPr/>
          <a:lstStyle/>
          <a:p>
            <a:endParaRPr kumimoji="1" lang="ja-JP" altLang="en-US"/>
          </a:p>
        </p:txBody>
      </p:sp>
      <p:sp>
        <p:nvSpPr>
          <p:cNvPr id="6" name="スライド番号プレースホルダー 5"/>
          <p:cNvSpPr>
            <a:spLocks noGrp="1"/>
          </p:cNvSpPr>
          <p:nvPr>
            <p:ph type="sldNum" sz="quarter" idx="12"/>
          </p:nvPr>
        </p:nvSpPr>
        <p:spPr>
          <a:xfrm>
            <a:off x="1069848" y="6355080"/>
            <a:ext cx="1520952" cy="365760"/>
          </a:xfrm>
        </p:spPr>
        <p:txBody>
          <a:bodyPr/>
          <a:lstStyle/>
          <a:p>
            <a:fld id="{E9D93EF6-3666-4821-ABDA-07DA4454A5A5}" type="slidenum">
              <a:rPr kumimoji="1" lang="ja-JP" altLang="en-US" smtClean="0"/>
              <a:t>‹#›</a:t>
            </a:fld>
            <a:endParaRPr kumimoji="1" lang="ja-JP" altLang="en-US"/>
          </a:p>
        </p:txBody>
      </p:sp>
      <p:sp>
        <p:nvSpPr>
          <p:cNvPr id="7" name="正方形/長方形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正方形/長方形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p:txBody>
          <a:bodyPr/>
          <a:lstStyle/>
          <a:p>
            <a:fld id="{B6B17CE5-0EEE-49F1-925E-A2C3F7362F06}" type="datetimeFigureOut">
              <a:rPr kumimoji="1" lang="ja-JP" altLang="en-US" smtClean="0"/>
              <a:t>2017/12/6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9D93EF6-3666-4821-ABDA-07DA4454A5A5}" type="slidenum">
              <a:rPr kumimoji="1" lang="ja-JP" altLang="en-US" smtClean="0"/>
              <a:t>‹#›</a:t>
            </a:fld>
            <a:endParaRPr kumimoji="1" lang="ja-JP" altLang="en-US"/>
          </a:p>
        </p:txBody>
      </p:sp>
      <p:sp>
        <p:nvSpPr>
          <p:cNvPr id="9" name="コンテンツ プレースホルダー 8"/>
          <p:cNvSpPr>
            <a:spLocks noGrp="1"/>
          </p:cNvSpPr>
          <p:nvPr>
            <p:ph sz="quarter" idx="1"/>
          </p:nvPr>
        </p:nvSpPr>
        <p:spPr>
          <a:xfrm>
            <a:off x="457200" y="1219200"/>
            <a:ext cx="4041648" cy="493776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ー 10"/>
          <p:cNvSpPr>
            <a:spLocks noGrp="1"/>
          </p:cNvSpPr>
          <p:nvPr>
            <p:ph sz="quarter" idx="2"/>
          </p:nvPr>
        </p:nvSpPr>
        <p:spPr>
          <a:xfrm>
            <a:off x="4632198" y="1216152"/>
            <a:ext cx="4041648" cy="493776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nchor="ctr"/>
          <a:lstStyle>
            <a:lvl1pPr>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4" name="テキスト プレースホルダー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7" name="日付プレースホルダー 6"/>
          <p:cNvSpPr>
            <a:spLocks noGrp="1"/>
          </p:cNvSpPr>
          <p:nvPr>
            <p:ph type="dt" sz="half" idx="10"/>
          </p:nvPr>
        </p:nvSpPr>
        <p:spPr/>
        <p:txBody>
          <a:bodyPr/>
          <a:lstStyle/>
          <a:p>
            <a:fld id="{B6B17CE5-0EEE-49F1-925E-A2C3F7362F06}" type="datetimeFigureOut">
              <a:rPr kumimoji="1" lang="ja-JP" altLang="en-US" smtClean="0"/>
              <a:t>2017/12/6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9D93EF6-3666-4821-ABDA-07DA4454A5A5}" type="slidenum">
              <a:rPr kumimoji="1" lang="ja-JP" altLang="en-US" smtClean="0"/>
              <a:t>‹#›</a:t>
            </a:fld>
            <a:endParaRPr kumimoji="1" lang="ja-JP" altLang="en-US"/>
          </a:p>
        </p:txBody>
      </p:sp>
      <p:sp>
        <p:nvSpPr>
          <p:cNvPr id="11" name="コンテンツ プレースホルダー 10"/>
          <p:cNvSpPr>
            <a:spLocks noGrp="1"/>
          </p:cNvSpPr>
          <p:nvPr>
            <p:ph sz="quarter" idx="2"/>
          </p:nvPr>
        </p:nvSpPr>
        <p:spPr>
          <a:xfrm>
            <a:off x="457200" y="2133600"/>
            <a:ext cx="4038600" cy="40386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ー 12"/>
          <p:cNvSpPr>
            <a:spLocks noGrp="1"/>
          </p:cNvSpPr>
          <p:nvPr>
            <p:ph sz="quarter" idx="4"/>
          </p:nvPr>
        </p:nvSpPr>
        <p:spPr>
          <a:xfrm>
            <a:off x="4648200" y="2133600"/>
            <a:ext cx="4038600" cy="40386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p:txBody>
          <a:bodyPr/>
          <a:lstStyle/>
          <a:p>
            <a:fld id="{B6B17CE5-0EEE-49F1-925E-A2C3F7362F06}" type="datetimeFigureOut">
              <a:rPr kumimoji="1" lang="ja-JP" altLang="en-US" smtClean="0"/>
              <a:t>2017/12/6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9D93EF6-3666-4821-ABDA-07DA4454A5A5}" type="slidenum">
              <a:rPr kumimoji="1" lang="ja-JP" altLang="en-US" smtClean="0"/>
              <a:t>‹#›</a:t>
            </a:fld>
            <a:endParaRPr kumimoji="1" lang="ja-JP" altLang="en-US"/>
          </a:p>
        </p:txBody>
      </p:sp>
      <p:sp>
        <p:nvSpPr>
          <p:cNvPr id="6" name="二等辺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6B17CE5-0EEE-49F1-925E-A2C3F7362F06}" type="datetimeFigureOut">
              <a:rPr kumimoji="1" lang="ja-JP" altLang="en-US" smtClean="0"/>
              <a:t>2017/12/6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9D93EF6-3666-4821-ABDA-07DA4454A5A5}" type="slidenum">
              <a:rPr kumimoji="1" lang="ja-JP" altLang="en-US" smtClean="0"/>
              <a:t>‹#›</a:t>
            </a:fld>
            <a:endParaRPr kumimoji="1" lang="ja-JP" altLang="en-US"/>
          </a:p>
        </p:txBody>
      </p:sp>
      <p:sp>
        <p:nvSpPr>
          <p:cNvPr id="5" name="直線コネクタ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二等辺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fld id="{B6B17CE5-0EEE-49F1-925E-A2C3F7362F06}" type="datetimeFigureOut">
              <a:rPr kumimoji="1" lang="ja-JP" altLang="en-US" smtClean="0"/>
              <a:t>2017/12/6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9D93EF6-3666-4821-ABDA-07DA4454A5A5}" type="slidenum">
              <a:rPr kumimoji="1" lang="ja-JP" altLang="en-US" smtClean="0"/>
              <a:t>‹#›</a:t>
            </a:fld>
            <a:endParaRPr kumimoji="1" lang="ja-JP" altLang="en-US"/>
          </a:p>
        </p:txBody>
      </p:sp>
      <p:sp>
        <p:nvSpPr>
          <p:cNvPr id="8"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直線コネクタ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二等辺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コンテンツ プレースホルダー 11"/>
          <p:cNvSpPr>
            <a:spLocks noGrp="1"/>
          </p:cNvSpPr>
          <p:nvPr>
            <p:ph sz="quarter" idx="1"/>
          </p:nvPr>
        </p:nvSpPr>
        <p:spPr>
          <a:xfrm>
            <a:off x="304800" y="304800"/>
            <a:ext cx="5715000" cy="5715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ja-JP" altLang="en-US" smtClean="0"/>
              <a:t>アイコンをクリックして図を追加</a:t>
            </a:r>
            <a:endParaRPr kumimoji="0" lang="en-US" dirty="0"/>
          </a:p>
        </p:txBody>
      </p:sp>
      <p:sp>
        <p:nvSpPr>
          <p:cNvPr id="4" name="テキスト プレースホルダー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fld id="{B6B17CE5-0EEE-49F1-925E-A2C3F7362F06}" type="datetimeFigureOut">
              <a:rPr kumimoji="1" lang="ja-JP" altLang="en-US" smtClean="0"/>
              <a:t>2017/12/6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9D93EF6-3666-4821-ABDA-07DA4454A5A5}" type="slidenum">
              <a:rPr kumimoji="1" lang="ja-JP" altLang="en-US" smtClean="0"/>
              <a:t>‹#›</a:t>
            </a:fld>
            <a:endParaRPr kumimoji="1" lang="ja-JP" altLang="en-US"/>
          </a:p>
        </p:txBody>
      </p:sp>
      <p:sp>
        <p:nvSpPr>
          <p:cNvPr id="8"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二等辺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タイトル プレースホルダー 21"/>
          <p:cNvSpPr>
            <a:spLocks noGrp="1"/>
          </p:cNvSpPr>
          <p:nvPr>
            <p:ph type="title"/>
          </p:nvPr>
        </p:nvSpPr>
        <p:spPr>
          <a:xfrm>
            <a:off x="457200" y="152400"/>
            <a:ext cx="8229600" cy="990600"/>
          </a:xfrm>
          <a:prstGeom prst="rect">
            <a:avLst/>
          </a:prstGeom>
        </p:spPr>
        <p:txBody>
          <a:bodyPr vert="horz" anchor="b" anchorCtr="0">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ー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B6B17CE5-0EEE-49F1-925E-A2C3F7362F06}" type="datetimeFigureOut">
              <a:rPr kumimoji="1" lang="ja-JP" altLang="en-US" smtClean="0"/>
              <a:t>2017/12/6</a:t>
            </a:fld>
            <a:endParaRPr kumimoji="1" lang="ja-JP" altLang="en-US"/>
          </a:p>
        </p:txBody>
      </p:sp>
      <p:sp>
        <p:nvSpPr>
          <p:cNvPr id="3" name="フッター プレースホルダー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kumimoji="1" lang="ja-JP" altLang="en-US"/>
          </a:p>
        </p:txBody>
      </p:sp>
      <p:sp>
        <p:nvSpPr>
          <p:cNvPr id="23" name="スライド番号プレースホルダー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E9D93EF6-3666-4821-ABDA-07DA4454A5A5}" type="slidenum">
              <a:rPr kumimoji="1" lang="ja-JP" altLang="en-US" smtClean="0"/>
              <a:t>‹#›</a:t>
            </a:fld>
            <a:endParaRPr kumimoji="1" lang="ja-JP" altLang="en-US"/>
          </a:p>
        </p:txBody>
      </p:sp>
      <p:sp>
        <p:nvSpPr>
          <p:cNvPr id="28" name="直線コネクタ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直線コネクタ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二等辺三角形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5269" r:id="rId1"/>
    <p:sldLayoutId id="2147485270" r:id="rId2"/>
    <p:sldLayoutId id="2147485271" r:id="rId3"/>
    <p:sldLayoutId id="2147485272" r:id="rId4"/>
    <p:sldLayoutId id="2147485273" r:id="rId5"/>
    <p:sldLayoutId id="2147485274" r:id="rId6"/>
    <p:sldLayoutId id="2147485275" r:id="rId7"/>
    <p:sldLayoutId id="2147485276" r:id="rId8"/>
    <p:sldLayoutId id="2147485277" r:id="rId9"/>
    <p:sldLayoutId id="2147485278" r:id="rId10"/>
    <p:sldLayoutId id="2147485279" r:id="rId11"/>
  </p:sldLayoutIdLst>
  <p:txStyles>
    <p:titleStyle>
      <a:lvl1pPr algn="l" rtl="0" eaLnBrk="1" latinLnBrk="0" hangingPunct="1">
        <a:spcBef>
          <a:spcPct val="0"/>
        </a:spcBef>
        <a:buNone/>
        <a:defRPr kumimoji="1"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www.machi-care.jp/" TargetMode="External"/><Relationship Id="rId7"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rs.search.yahoo.co.jp/_ylt=A7dPKR5uN9hUV1cAGx6DTwx.;_ylu=X3oDMTFsY3ZtZ2diBHBhdHQDcmljaARwcm9wA21hcHMEcXADcWxhcwRzYwNTWi1XSUtJBHNlYwNzYwRzbGsDbWFw/SIG=18oubjsnb/EXP=1423556910/**http:/map.yahoo.co.jp/maps?ei=UTF-8&amp;type=scroll&amp;mode=map&amp;lon=135.56422538&amp;lat=34.45808400&amp;p=%E5%A4%A7%E9%98%AA%E5%BA%9C%E6%B2%B3%E5%86%85%E9%95%B7%E9%87%8E%E5%B8%82&amp;z=12&amp;layer=pa&amp;v=3&amp;ac=27216"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hyperlink" Target="//upload.wikimedia.org/wikipedia/commons/3/3b/Nankadai_Map_1980.jpg" TargetMode="Externa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19.emf"/><Relationship Id="rId13" Type="http://schemas.openxmlformats.org/officeDocument/2006/relationships/oleObject" Target="../embeddings/oleObject4.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8.emf"/><Relationship Id="rId11" Type="http://schemas.openxmlformats.org/officeDocument/2006/relationships/image" Target="../media/image23.png"/><Relationship Id="rId5" Type="http://schemas.openxmlformats.org/officeDocument/2006/relationships/oleObject" Target="../embeddings/oleObject2.bin"/><Relationship Id="rId15" Type="http://schemas.openxmlformats.org/officeDocument/2006/relationships/image" Target="../media/image25.jpeg"/><Relationship Id="rId10" Type="http://schemas.openxmlformats.org/officeDocument/2006/relationships/image" Target="../media/image22.png"/><Relationship Id="rId4" Type="http://schemas.openxmlformats.org/officeDocument/2006/relationships/image" Target="../media/image17.emf"/><Relationship Id="rId9" Type="http://schemas.openxmlformats.org/officeDocument/2006/relationships/image" Target="../media/image21.jpeg"/><Relationship Id="rId14" Type="http://schemas.openxmlformats.org/officeDocument/2006/relationships/image" Target="../media/image20.emf"/></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63688" y="2276872"/>
            <a:ext cx="5612160" cy="648072"/>
          </a:xfrm>
        </p:spPr>
        <p:txBody>
          <a:bodyPr>
            <a:noAutofit/>
          </a:bodyPr>
          <a:lstStyle/>
          <a:p>
            <a:r>
              <a:rPr lang="ja-JP" altLang="en-US" dirty="0" smtClean="0"/>
              <a:t>スマートエイジング・シティ</a:t>
            </a:r>
            <a:endParaRPr kumimoji="1" lang="ja-JP" altLang="en-US" dirty="0"/>
          </a:p>
        </p:txBody>
      </p:sp>
      <p:sp>
        <p:nvSpPr>
          <p:cNvPr id="3" name="サブタイトル 2"/>
          <p:cNvSpPr>
            <a:spLocks noGrp="1"/>
          </p:cNvSpPr>
          <p:nvPr>
            <p:ph type="subTitle" idx="1"/>
          </p:nvPr>
        </p:nvSpPr>
        <p:spPr>
          <a:xfrm>
            <a:off x="1187624" y="5229200"/>
            <a:ext cx="6858000" cy="392782"/>
          </a:xfrm>
        </p:spPr>
        <p:txBody>
          <a:bodyPr>
            <a:normAutofit lnSpcReduction="10000"/>
          </a:bodyPr>
          <a:lstStyle/>
          <a:p>
            <a:r>
              <a:rPr kumimoji="1" lang="ja-JP" altLang="en-US" dirty="0" smtClean="0"/>
              <a:t>大阪府政策企画部戦略事業室</a:t>
            </a:r>
            <a:endParaRPr kumimoji="1" lang="ja-JP" altLang="en-US" dirty="0"/>
          </a:p>
        </p:txBody>
      </p:sp>
      <p:sp>
        <p:nvSpPr>
          <p:cNvPr id="12" name="タイトル 1"/>
          <p:cNvSpPr txBox="1">
            <a:spLocks/>
          </p:cNvSpPr>
          <p:nvPr/>
        </p:nvSpPr>
        <p:spPr>
          <a:xfrm>
            <a:off x="4355976" y="3590332"/>
            <a:ext cx="3523928" cy="1260140"/>
          </a:xfrm>
          <a:prstGeom prst="rect">
            <a:avLst/>
          </a:prstGeom>
        </p:spPr>
        <p:txBody>
          <a:bodyPr vert="horz" anchor="t" anchorCtr="0">
            <a:noAutofit/>
          </a:bodyPr>
          <a:lstStyle>
            <a:lvl1pPr algn="r" rtl="0" eaLnBrk="1" latinLnBrk="0" hangingPunct="1">
              <a:spcBef>
                <a:spcPct val="0"/>
              </a:spcBef>
              <a:buNone/>
              <a:defRPr kumimoji="1" sz="3200" kern="1200">
                <a:solidFill>
                  <a:schemeClr val="tx1"/>
                </a:solidFill>
                <a:latin typeface="+mj-lt"/>
                <a:ea typeface="+mj-ea"/>
                <a:cs typeface="+mj-cs"/>
              </a:defRPr>
            </a:lvl1pPr>
          </a:lstStyle>
          <a:p>
            <a:pPr algn="ctr"/>
            <a:r>
              <a:rPr lang="ja-JP" altLang="en-US" sz="2800" dirty="0" smtClean="0"/>
              <a:t>具体化手法セミナー</a:t>
            </a:r>
            <a:r>
              <a:rPr lang="en-US" altLang="ja-JP" sz="2800" dirty="0" smtClean="0"/>
              <a:t/>
            </a:r>
            <a:br>
              <a:rPr lang="en-US" altLang="ja-JP" sz="2800" dirty="0" smtClean="0"/>
            </a:br>
            <a:r>
              <a:rPr lang="ja-JP" altLang="en-US" sz="2800" dirty="0" smtClean="0"/>
              <a:t>＆</a:t>
            </a:r>
            <a:r>
              <a:rPr lang="en-US" altLang="ja-JP" sz="2800" dirty="0" smtClean="0"/>
              <a:t/>
            </a:r>
            <a:br>
              <a:rPr lang="en-US" altLang="ja-JP" sz="2800" dirty="0" smtClean="0"/>
            </a:br>
            <a:r>
              <a:rPr lang="ja-JP" altLang="en-US" sz="2800" dirty="0" smtClean="0"/>
              <a:t>３地域見学ツアー</a:t>
            </a:r>
            <a:endParaRPr lang="ja-JP" altLang="en-US" sz="2800" dirty="0"/>
          </a:p>
        </p:txBody>
      </p:sp>
      <p:sp>
        <p:nvSpPr>
          <p:cNvPr id="13" name="タイトル 1"/>
          <p:cNvSpPr txBox="1">
            <a:spLocks/>
          </p:cNvSpPr>
          <p:nvPr/>
        </p:nvSpPr>
        <p:spPr>
          <a:xfrm>
            <a:off x="5476840" y="812932"/>
            <a:ext cx="2884240" cy="648072"/>
          </a:xfrm>
          <a:prstGeom prst="rect">
            <a:avLst/>
          </a:prstGeom>
          <a:ln>
            <a:solidFill>
              <a:srgbClr val="002060"/>
            </a:solidFill>
          </a:ln>
        </p:spPr>
        <p:txBody>
          <a:bodyPr vert="horz" anchor="t" anchorCtr="0">
            <a:noAutofit/>
          </a:bodyPr>
          <a:lstStyle>
            <a:lvl1pPr algn="r" rtl="0" eaLnBrk="1" latinLnBrk="0" hangingPunct="1">
              <a:spcBef>
                <a:spcPct val="0"/>
              </a:spcBef>
              <a:buNone/>
              <a:defRPr kumimoji="1" sz="3200" kern="1200">
                <a:solidFill>
                  <a:schemeClr val="tx1"/>
                </a:solidFill>
                <a:latin typeface="+mj-lt"/>
                <a:ea typeface="+mj-ea"/>
                <a:cs typeface="+mj-cs"/>
              </a:defRPr>
            </a:lvl1pPr>
          </a:lstStyle>
          <a:p>
            <a:r>
              <a:rPr lang="ja-JP" altLang="en-US" sz="1600" dirty="0" smtClean="0">
                <a:latin typeface="+mn-ea"/>
                <a:ea typeface="+mn-ea"/>
              </a:rPr>
              <a:t>平成</a:t>
            </a:r>
            <a:r>
              <a:rPr lang="en-US" altLang="ja-JP" sz="1600" dirty="0" smtClean="0">
                <a:latin typeface="+mn-ea"/>
                <a:ea typeface="+mn-ea"/>
              </a:rPr>
              <a:t>29</a:t>
            </a:r>
            <a:r>
              <a:rPr lang="ja-JP" altLang="en-US" sz="1600" dirty="0" smtClean="0">
                <a:latin typeface="+mn-ea"/>
                <a:ea typeface="+mn-ea"/>
              </a:rPr>
              <a:t>年</a:t>
            </a:r>
            <a:r>
              <a:rPr lang="en-US" altLang="ja-JP" sz="1600" dirty="0" smtClean="0">
                <a:latin typeface="+mn-ea"/>
                <a:ea typeface="+mn-ea"/>
              </a:rPr>
              <a:t>11</a:t>
            </a:r>
            <a:r>
              <a:rPr lang="ja-JP" altLang="en-US" sz="1600" dirty="0" smtClean="0">
                <a:latin typeface="+mn-ea"/>
                <a:ea typeface="+mn-ea"/>
              </a:rPr>
              <a:t>月</a:t>
            </a:r>
            <a:r>
              <a:rPr lang="en-US" altLang="ja-JP" sz="1600" dirty="0" smtClean="0">
                <a:latin typeface="+mn-ea"/>
                <a:ea typeface="+mn-ea"/>
              </a:rPr>
              <a:t>28</a:t>
            </a:r>
            <a:r>
              <a:rPr lang="ja-JP" altLang="en-US" sz="1600" dirty="0" smtClean="0">
                <a:latin typeface="+mn-ea"/>
                <a:ea typeface="+mn-ea"/>
              </a:rPr>
              <a:t>日（火）</a:t>
            </a:r>
            <a:endParaRPr lang="en-US" altLang="ja-JP" sz="1600" dirty="0" smtClean="0">
              <a:latin typeface="+mn-ea"/>
              <a:ea typeface="+mn-ea"/>
            </a:endParaRPr>
          </a:p>
          <a:p>
            <a:r>
              <a:rPr lang="ja-JP" altLang="en-US" sz="1600" dirty="0">
                <a:latin typeface="+mn-ea"/>
                <a:ea typeface="+mn-ea"/>
              </a:rPr>
              <a:t>企業版ふるさと</a:t>
            </a:r>
            <a:r>
              <a:rPr lang="ja-JP" altLang="en-US" sz="1600" dirty="0" smtClean="0">
                <a:latin typeface="+mn-ea"/>
                <a:ea typeface="+mn-ea"/>
              </a:rPr>
              <a:t>納税活用事業</a:t>
            </a:r>
            <a:endParaRPr lang="ja-JP" altLang="en-US" sz="1600" dirty="0">
              <a:latin typeface="+mn-ea"/>
              <a:ea typeface="+mn-ea"/>
            </a:endParaRPr>
          </a:p>
        </p:txBody>
      </p:sp>
    </p:spTree>
    <p:extLst>
      <p:ext uri="{BB962C8B-B14F-4D97-AF65-F5344CB8AC3E}">
        <p14:creationId xmlns:p14="http://schemas.microsoft.com/office/powerpoint/2010/main" val="965083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既存の制度やしくみの狭間等に対応</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コンテンツ プレースホルダー 3"/>
          <p:cNvSpPr>
            <a:spLocks noGrp="1"/>
          </p:cNvSpPr>
          <p:nvPr>
            <p:ph sz="quarter" idx="1"/>
          </p:nvPr>
        </p:nvSpPr>
        <p:spPr/>
        <p:txBody>
          <a:bodyPr/>
          <a:lstStyle/>
          <a:p>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個別の困りごと、問題を拾い上げて対処することから、標準化や新規の事業の開発、実施に繋げる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既存の制度やしくみ狭間に陥っている問題を優先して、対応策を検討する</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Try</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and</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error</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を前提とする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2"/>
          <p:cNvSpPr txBox="1">
            <a:spLocks/>
          </p:cNvSpPr>
          <p:nvPr/>
        </p:nvSpPr>
        <p:spPr>
          <a:xfrm>
            <a:off x="8504934" y="6181896"/>
            <a:ext cx="558156" cy="365760"/>
          </a:xfrm>
          <a:prstGeom prst="rect">
            <a:avLst/>
          </a:prstGeom>
        </p:spPr>
        <p:txBody>
          <a:bodyPr vert="horz"/>
          <a:lstStyle>
            <a:defPPr>
              <a:defRPr lang="ja-JP"/>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b="1" dirty="0" smtClean="0"/>
              <a:t>-</a:t>
            </a:r>
            <a:fld id="{99AB3DE6-44B0-4A45-92C7-3BA56FC8569E}" type="slidenum">
              <a:rPr kumimoji="1" lang="ja-JP" altLang="en-US" b="1" smtClean="0"/>
              <a:pPr/>
              <a:t>10</a:t>
            </a:fld>
            <a:r>
              <a:rPr kumimoji="1" lang="en-US" altLang="ja-JP" b="1" dirty="0" smtClean="0"/>
              <a:t>-</a:t>
            </a:r>
            <a:endParaRPr kumimoji="1" lang="ja-JP" altLang="en-US" b="1" dirty="0"/>
          </a:p>
        </p:txBody>
      </p:sp>
    </p:spTree>
    <p:extLst>
      <p:ext uri="{BB962C8B-B14F-4D97-AF65-F5344CB8AC3E}">
        <p14:creationId xmlns:p14="http://schemas.microsoft.com/office/powerpoint/2010/main" val="8149489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（参考）「健康」とは</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sz="quarter" idx="1"/>
          </p:nvPr>
        </p:nvSpPr>
        <p:spPr/>
        <p:txBody>
          <a:bodyPr>
            <a:no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WHO</a:t>
            </a:r>
            <a:r>
              <a:rPr lang="ja-JP" altLang="en-US" dirty="0">
                <a:latin typeface="Meiryo UI" panose="020B0604030504040204" pitchFamily="50" charset="-128"/>
                <a:ea typeface="Meiryo UI" panose="020B0604030504040204" pitchFamily="50" charset="-128"/>
                <a:cs typeface="Meiryo UI" panose="020B0604030504040204" pitchFamily="50" charset="-128"/>
              </a:rPr>
              <a:t>（世界保健機関）の</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定義</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dirty="0" smtClean="0">
                <a:latin typeface="Meiryo UI" panose="020B0604030504040204" pitchFamily="50" charset="-128"/>
                <a:ea typeface="Meiryo UI" panose="020B0604030504040204" pitchFamily="50" charset="-128"/>
                <a:cs typeface="Meiryo UI" panose="020B0604030504040204" pitchFamily="50" charset="-128"/>
              </a:rPr>
            </a:b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Health </a:t>
            </a:r>
            <a:r>
              <a:rPr lang="en-US" altLang="ja-JP" dirty="0">
                <a:latin typeface="Meiryo UI" panose="020B0604030504040204" pitchFamily="50" charset="-128"/>
                <a:ea typeface="Meiryo UI" panose="020B0604030504040204" pitchFamily="50" charset="-128"/>
                <a:cs typeface="Meiryo UI" panose="020B0604030504040204" pitchFamily="50" charset="-128"/>
              </a:rPr>
              <a:t>is a state of complete physical mental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 and </a:t>
            </a:r>
            <a:r>
              <a:rPr lang="en-US" altLang="ja-JP" dirty="0">
                <a:latin typeface="Meiryo UI" panose="020B0604030504040204" pitchFamily="50" charset="-128"/>
                <a:ea typeface="Meiryo UI" panose="020B0604030504040204" pitchFamily="50" charset="-128"/>
                <a:cs typeface="Meiryo UI" panose="020B0604030504040204" pitchFamily="50" charset="-128"/>
              </a:rPr>
              <a:t>social well-being and not merely the absence of disease or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infirmity.</a:t>
            </a:r>
          </a:p>
          <a:p>
            <a:pPr marL="0" indent="0">
              <a:buNone/>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「健康とは、病気でないとか、弱っていないということではなく、　　</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肉体的</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にも、</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精神的</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にも、そして</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社会的にもすべてが満</a:t>
            </a:r>
            <a:r>
              <a:rPr lang="ja-JP" altLang="en-US" u="sng" dirty="0" err="1" smtClean="0">
                <a:latin typeface="Meiryo UI" panose="020B0604030504040204" pitchFamily="50" charset="-128"/>
                <a:ea typeface="Meiryo UI" panose="020B0604030504040204" pitchFamily="50" charset="-128"/>
                <a:cs typeface="Meiryo UI" panose="020B0604030504040204" pitchFamily="50" charset="-128"/>
              </a:rPr>
              <a:t>た</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された状態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にあることをいう」日本</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WHO</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協会）</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国際生活機能分類</a:t>
            </a:r>
            <a:r>
              <a:rPr lang="en-US" altLang="ja-JP" dirty="0">
                <a:latin typeface="Meiryo UI" panose="020B0604030504040204" pitchFamily="50" charset="-128"/>
                <a:ea typeface="Meiryo UI" panose="020B0604030504040204" pitchFamily="50" charset="-128"/>
                <a:cs typeface="Meiryo UI" panose="020B0604030504040204" pitchFamily="50" charset="-128"/>
              </a:rPr>
              <a:t/>
            </a:r>
            <a:br>
              <a:rPr lang="en-US" altLang="ja-JP" dirty="0">
                <a:latin typeface="Meiryo UI" panose="020B0604030504040204" pitchFamily="50" charset="-128"/>
                <a:ea typeface="Meiryo UI" panose="020B0604030504040204" pitchFamily="50" charset="-128"/>
                <a:cs typeface="Meiryo UI" panose="020B0604030504040204" pitchFamily="50" charset="-128"/>
              </a:rPr>
            </a:br>
            <a:r>
              <a:rPr lang="ja-JP" altLang="en-US" dirty="0">
                <a:latin typeface="Meiryo UI" pitchFamily="50" charset="-128"/>
                <a:ea typeface="Meiryo UI" pitchFamily="50" charset="-128"/>
                <a:cs typeface="Meiryo UI" pitchFamily="50" charset="-128"/>
              </a:rPr>
              <a:t>健康状態は</a:t>
            </a:r>
            <a:r>
              <a:rPr lang="ja-JP" altLang="en-US" dirty="0" smtClean="0">
                <a:latin typeface="Meiryo UI" pitchFamily="50" charset="-128"/>
                <a:ea typeface="Meiryo UI" pitchFamily="50" charset="-128"/>
                <a:cs typeface="Meiryo UI" pitchFamily="50" charset="-128"/>
              </a:rPr>
              <a:t>、生活</a:t>
            </a:r>
            <a:r>
              <a:rPr lang="ja-JP" altLang="en-US" dirty="0">
                <a:latin typeface="Meiryo UI" pitchFamily="50" charset="-128"/>
                <a:ea typeface="Meiryo UI" pitchFamily="50" charset="-128"/>
                <a:cs typeface="Meiryo UI" pitchFamily="50" charset="-128"/>
              </a:rPr>
              <a:t>機能（心身機能・身体構造、活動、参加）ごとに</a:t>
            </a:r>
            <a:r>
              <a:rPr lang="ja-JP" altLang="en-US" dirty="0" smtClean="0">
                <a:latin typeface="Meiryo UI" pitchFamily="50" charset="-128"/>
                <a:ea typeface="Meiryo UI" pitchFamily="50" charset="-128"/>
                <a:cs typeface="Meiryo UI" pitchFamily="50" charset="-128"/>
              </a:rPr>
              <a:t>見て、環境</a:t>
            </a:r>
            <a:r>
              <a:rPr lang="ja-JP" altLang="en-US" dirty="0">
                <a:latin typeface="Meiryo UI" pitchFamily="50" charset="-128"/>
                <a:ea typeface="Meiryo UI" pitchFamily="50" charset="-128"/>
                <a:cs typeface="Meiryo UI" pitchFamily="50" charset="-128"/>
              </a:rPr>
              <a:t>因子と個人因子に分類</a:t>
            </a:r>
            <a:r>
              <a:rPr lang="ja-JP" altLang="en-US" dirty="0" smtClean="0">
                <a:latin typeface="Meiryo UI" pitchFamily="50" charset="-128"/>
                <a:ea typeface="Meiryo UI" pitchFamily="50" charset="-128"/>
                <a:cs typeface="Meiryo UI" pitchFamily="50" charset="-128"/>
              </a:rPr>
              <a:t>される</a:t>
            </a:r>
            <a:endParaRPr lang="ja-JP" altLang="en-US" dirty="0">
              <a:latin typeface="Meiryo UI" pitchFamily="50" charset="-128"/>
              <a:ea typeface="Meiryo UI" pitchFamily="50" charset="-128"/>
              <a:cs typeface="Meiryo UI" pitchFamily="50" charset="-128"/>
            </a:endParaRPr>
          </a:p>
        </p:txBody>
      </p:sp>
      <p:sp>
        <p:nvSpPr>
          <p:cNvPr id="5" name="スライド番号プレースホルダー 2"/>
          <p:cNvSpPr txBox="1">
            <a:spLocks/>
          </p:cNvSpPr>
          <p:nvPr/>
        </p:nvSpPr>
        <p:spPr>
          <a:xfrm>
            <a:off x="8504934" y="6181896"/>
            <a:ext cx="558156" cy="365760"/>
          </a:xfrm>
          <a:prstGeom prst="rect">
            <a:avLst/>
          </a:prstGeom>
        </p:spPr>
        <p:txBody>
          <a:bodyPr vert="horz"/>
          <a:lstStyle>
            <a:defPPr>
              <a:defRPr lang="ja-JP"/>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b="1" dirty="0" smtClean="0"/>
              <a:t>-</a:t>
            </a:r>
            <a:fld id="{99AB3DE6-44B0-4A45-92C7-3BA56FC8569E}" type="slidenum">
              <a:rPr kumimoji="1" lang="ja-JP" altLang="en-US" b="1" smtClean="0"/>
              <a:pPr/>
              <a:t>11</a:t>
            </a:fld>
            <a:r>
              <a:rPr kumimoji="1" lang="en-US" altLang="ja-JP" b="1" dirty="0" smtClean="0"/>
              <a:t>-</a:t>
            </a:r>
            <a:endParaRPr kumimoji="1" lang="ja-JP" altLang="en-US" b="1" dirty="0"/>
          </a:p>
        </p:txBody>
      </p:sp>
    </p:spTree>
    <p:extLst>
      <p:ext uri="{BB962C8B-B14F-4D97-AF65-F5344CB8AC3E}">
        <p14:creationId xmlns:p14="http://schemas.microsoft.com/office/powerpoint/2010/main" val="8135778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対象者のセグメントと対象領域</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036310025"/>
              </p:ext>
            </p:extLst>
          </p:nvPr>
        </p:nvGraphicFramePr>
        <p:xfrm>
          <a:off x="457200" y="1427538"/>
          <a:ext cx="8229600" cy="5069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正方形/長方形 4"/>
          <p:cNvSpPr/>
          <p:nvPr/>
        </p:nvSpPr>
        <p:spPr>
          <a:xfrm>
            <a:off x="4644008" y="1672162"/>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723273" y="1283476"/>
            <a:ext cx="775749" cy="3886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寿命</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4784777" y="6208666"/>
            <a:ext cx="775749" cy="3886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40</a:t>
            </a:r>
            <a:r>
              <a:rPr kumimoji="1" lang="ja-JP" altLang="en-US" dirty="0" smtClean="0">
                <a:solidFill>
                  <a:schemeClr val="tx1"/>
                </a:solidFill>
              </a:rPr>
              <a:t>歳</a:t>
            </a:r>
            <a:endParaRPr kumimoji="1" lang="en-US" altLang="ja-JP" dirty="0" smtClean="0">
              <a:solidFill>
                <a:schemeClr val="tx1"/>
              </a:solidFill>
            </a:endParaRPr>
          </a:p>
        </p:txBody>
      </p:sp>
      <p:sp>
        <p:nvSpPr>
          <p:cNvPr id="9" name="正方形/長方形 8"/>
          <p:cNvSpPr/>
          <p:nvPr/>
        </p:nvSpPr>
        <p:spPr>
          <a:xfrm>
            <a:off x="539552" y="3941598"/>
            <a:ext cx="775749" cy="3886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元気</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7812360" y="3952980"/>
            <a:ext cx="775749" cy="3886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病気</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4173617" y="3735873"/>
            <a:ext cx="775749" cy="3886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65</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endParaRPr kumimoji="1"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円/楕円 16"/>
          <p:cNvSpPr/>
          <p:nvPr/>
        </p:nvSpPr>
        <p:spPr>
          <a:xfrm>
            <a:off x="539552" y="1888186"/>
            <a:ext cx="2376264" cy="7467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ビジネスベースの生活支援</a:t>
            </a:r>
            <a:endParaRPr kumimoji="1" lang="ja-JP" altLang="en-US" sz="1600" dirty="0">
              <a:solidFill>
                <a:schemeClr val="tx1"/>
              </a:solidFill>
            </a:endParaRPr>
          </a:p>
        </p:txBody>
      </p:sp>
      <p:sp>
        <p:nvSpPr>
          <p:cNvPr id="18" name="円/楕円 17"/>
          <p:cNvSpPr/>
          <p:nvPr/>
        </p:nvSpPr>
        <p:spPr>
          <a:xfrm>
            <a:off x="6948263" y="2301505"/>
            <a:ext cx="2195737" cy="6668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rPr>
              <a:t>在宅療養</a:t>
            </a:r>
            <a:r>
              <a:rPr lang="ja-JP" altLang="en-US" sz="1600" dirty="0">
                <a:solidFill>
                  <a:schemeClr val="tx1"/>
                </a:solidFill>
              </a:rPr>
              <a:t>支援</a:t>
            </a:r>
            <a:endParaRPr kumimoji="1" lang="ja-JP" altLang="en-US" sz="1600" dirty="0">
              <a:solidFill>
                <a:schemeClr val="tx1"/>
              </a:solidFill>
            </a:endParaRPr>
          </a:p>
        </p:txBody>
      </p:sp>
      <p:sp>
        <p:nvSpPr>
          <p:cNvPr id="19" name="円/楕円 18"/>
          <p:cNvSpPr/>
          <p:nvPr/>
        </p:nvSpPr>
        <p:spPr>
          <a:xfrm>
            <a:off x="0" y="2556475"/>
            <a:ext cx="2376264" cy="6998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機能・健康維持</a:t>
            </a:r>
            <a:endParaRPr kumimoji="1" lang="en-US" altLang="ja-JP" sz="1600" dirty="0" smtClean="0">
              <a:solidFill>
                <a:schemeClr val="tx1"/>
              </a:solidFill>
            </a:endParaRPr>
          </a:p>
          <a:p>
            <a:pPr algn="ctr"/>
            <a:r>
              <a:rPr lang="ja-JP" altLang="en-US" sz="1600" dirty="0">
                <a:solidFill>
                  <a:schemeClr val="tx1"/>
                </a:solidFill>
              </a:rPr>
              <a:t>予防</a:t>
            </a:r>
            <a:endParaRPr kumimoji="1" lang="ja-JP" altLang="en-US" sz="1600" dirty="0">
              <a:solidFill>
                <a:schemeClr val="tx1"/>
              </a:solidFill>
            </a:endParaRPr>
          </a:p>
        </p:txBody>
      </p:sp>
      <p:sp>
        <p:nvSpPr>
          <p:cNvPr id="20" name="円/楕円 19"/>
          <p:cNvSpPr/>
          <p:nvPr/>
        </p:nvSpPr>
        <p:spPr>
          <a:xfrm>
            <a:off x="6948263" y="4330284"/>
            <a:ext cx="1977348" cy="7258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機能維持</a:t>
            </a:r>
            <a:endParaRPr kumimoji="1" lang="en-US" altLang="ja-JP" sz="1600" dirty="0" smtClean="0">
              <a:solidFill>
                <a:schemeClr val="tx1"/>
              </a:solidFill>
            </a:endParaRPr>
          </a:p>
          <a:p>
            <a:pPr algn="ctr"/>
            <a:r>
              <a:rPr kumimoji="1" lang="ja-JP" altLang="en-US" sz="1600" dirty="0" smtClean="0">
                <a:solidFill>
                  <a:schemeClr val="tx1"/>
                </a:solidFill>
              </a:rPr>
              <a:t>リハビリ</a:t>
            </a:r>
            <a:endParaRPr kumimoji="1" lang="ja-JP" altLang="en-US" sz="1600" dirty="0">
              <a:solidFill>
                <a:schemeClr val="tx1"/>
              </a:solidFill>
            </a:endParaRPr>
          </a:p>
        </p:txBody>
      </p:sp>
      <p:sp>
        <p:nvSpPr>
          <p:cNvPr id="21" name="円/楕円 20"/>
          <p:cNvSpPr/>
          <p:nvPr/>
        </p:nvSpPr>
        <p:spPr>
          <a:xfrm>
            <a:off x="6804248" y="4984081"/>
            <a:ext cx="1944216" cy="7205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rPr>
              <a:t>疾病管理</a:t>
            </a:r>
            <a:endParaRPr lang="en-US" altLang="ja-JP" sz="1600" dirty="0" smtClean="0">
              <a:solidFill>
                <a:schemeClr val="tx1"/>
              </a:solidFill>
            </a:endParaRPr>
          </a:p>
          <a:p>
            <a:pPr algn="ctr"/>
            <a:r>
              <a:rPr kumimoji="1" lang="ja-JP" altLang="en-US" sz="1600" dirty="0">
                <a:solidFill>
                  <a:schemeClr val="tx1"/>
                </a:solidFill>
              </a:rPr>
              <a:t>重症予防</a:t>
            </a:r>
          </a:p>
        </p:txBody>
      </p:sp>
      <p:sp>
        <p:nvSpPr>
          <p:cNvPr id="22" name="円/楕円 21"/>
          <p:cNvSpPr/>
          <p:nvPr/>
        </p:nvSpPr>
        <p:spPr>
          <a:xfrm>
            <a:off x="-5408" y="4867009"/>
            <a:ext cx="2523255" cy="7152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rPr>
              <a:t>生活習慣病対策</a:t>
            </a:r>
            <a:endParaRPr lang="en-US" altLang="ja-JP" sz="1600" dirty="0" smtClean="0">
              <a:solidFill>
                <a:schemeClr val="tx1"/>
              </a:solidFill>
            </a:endParaRPr>
          </a:p>
          <a:p>
            <a:pPr algn="ctr"/>
            <a:r>
              <a:rPr kumimoji="1" lang="ja-JP" altLang="en-US" sz="1600" dirty="0" smtClean="0">
                <a:solidFill>
                  <a:schemeClr val="tx1"/>
                </a:solidFill>
              </a:rPr>
              <a:t>主要疾病予防</a:t>
            </a:r>
            <a:endParaRPr kumimoji="1" lang="ja-JP" altLang="en-US" sz="1600" dirty="0">
              <a:solidFill>
                <a:schemeClr val="tx1"/>
              </a:solidFill>
            </a:endParaRPr>
          </a:p>
        </p:txBody>
      </p:sp>
      <p:sp>
        <p:nvSpPr>
          <p:cNvPr id="23" name="円/楕円 22"/>
          <p:cNvSpPr/>
          <p:nvPr/>
        </p:nvSpPr>
        <p:spPr>
          <a:xfrm>
            <a:off x="251520" y="4264450"/>
            <a:ext cx="2376264" cy="6895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ヘルスケア</a:t>
            </a:r>
            <a:endParaRPr kumimoji="1" lang="en-US" altLang="ja-JP" sz="1600" dirty="0" smtClean="0">
              <a:solidFill>
                <a:schemeClr val="tx1"/>
              </a:solidFill>
            </a:endParaRPr>
          </a:p>
          <a:p>
            <a:pPr algn="ctr"/>
            <a:r>
              <a:rPr lang="ja-JP" altLang="en-US" sz="1600" dirty="0" smtClean="0">
                <a:solidFill>
                  <a:schemeClr val="tx1"/>
                </a:solidFill>
              </a:rPr>
              <a:t>サービス</a:t>
            </a:r>
            <a:endParaRPr kumimoji="1" lang="ja-JP" altLang="en-US" sz="1600" dirty="0">
              <a:solidFill>
                <a:schemeClr val="tx1"/>
              </a:solidFill>
            </a:endParaRPr>
          </a:p>
        </p:txBody>
      </p:sp>
      <p:sp>
        <p:nvSpPr>
          <p:cNvPr id="24" name="円/楕円 23"/>
          <p:cNvSpPr/>
          <p:nvPr/>
        </p:nvSpPr>
        <p:spPr>
          <a:xfrm>
            <a:off x="6192179" y="1801122"/>
            <a:ext cx="1512168" cy="6564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介護</a:t>
            </a:r>
            <a:endParaRPr kumimoji="1" lang="ja-JP" altLang="en-US" sz="1600" dirty="0">
              <a:solidFill>
                <a:schemeClr val="tx1"/>
              </a:solidFill>
            </a:endParaRPr>
          </a:p>
        </p:txBody>
      </p:sp>
      <p:sp>
        <p:nvSpPr>
          <p:cNvPr id="25" name="円/楕円 24"/>
          <p:cNvSpPr/>
          <p:nvPr/>
        </p:nvSpPr>
        <p:spPr>
          <a:xfrm>
            <a:off x="7548077" y="1325419"/>
            <a:ext cx="1304314"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rPr>
              <a:t>看取り・終末期</a:t>
            </a:r>
            <a:endParaRPr kumimoji="1" lang="ja-JP" altLang="en-US" sz="1600" dirty="0">
              <a:solidFill>
                <a:schemeClr val="tx1"/>
              </a:solidFill>
            </a:endParaRPr>
          </a:p>
        </p:txBody>
      </p:sp>
      <p:sp>
        <p:nvSpPr>
          <p:cNvPr id="26" name="円/楕円 25"/>
          <p:cNvSpPr/>
          <p:nvPr/>
        </p:nvSpPr>
        <p:spPr>
          <a:xfrm>
            <a:off x="6177733" y="3034161"/>
            <a:ext cx="1452415" cy="6542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医療</a:t>
            </a:r>
            <a:endParaRPr kumimoji="1" lang="ja-JP" altLang="en-US" sz="1600" dirty="0">
              <a:solidFill>
                <a:schemeClr val="tx1"/>
              </a:solidFill>
            </a:endParaRPr>
          </a:p>
        </p:txBody>
      </p:sp>
      <p:sp>
        <p:nvSpPr>
          <p:cNvPr id="29" name="正方形/長方形 28"/>
          <p:cNvSpPr/>
          <p:nvPr/>
        </p:nvSpPr>
        <p:spPr>
          <a:xfrm>
            <a:off x="2610579" y="1384130"/>
            <a:ext cx="965556" cy="3886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ja-JP" alt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増加</a:t>
            </a:r>
            <a:endParaRPr kumimoji="1" lang="en-US" altLang="ja-JP"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2" name="正方形/長方形 31"/>
          <p:cNvSpPr/>
          <p:nvPr/>
        </p:nvSpPr>
        <p:spPr>
          <a:xfrm>
            <a:off x="6066569" y="1384130"/>
            <a:ext cx="965556" cy="3886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kumimoji="1" lang="ja-JP" alt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減少</a:t>
            </a:r>
            <a:endParaRPr kumimoji="1" lang="en-US" altLang="ja-JP"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7" name="円/楕円 26"/>
          <p:cNvSpPr/>
          <p:nvPr/>
        </p:nvSpPr>
        <p:spPr>
          <a:xfrm>
            <a:off x="0" y="1240114"/>
            <a:ext cx="2376264" cy="7647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社会参加・就労</a:t>
            </a:r>
            <a:r>
              <a:rPr kumimoji="1" lang="en-US" altLang="ja-JP" sz="1600" dirty="0" smtClean="0">
                <a:solidFill>
                  <a:schemeClr val="tx1"/>
                </a:solidFill>
              </a:rPr>
              <a:t/>
            </a:r>
            <a:br>
              <a:rPr kumimoji="1" lang="en-US" altLang="ja-JP" sz="1600" dirty="0" smtClean="0">
                <a:solidFill>
                  <a:schemeClr val="tx1"/>
                </a:solidFill>
              </a:rPr>
            </a:br>
            <a:r>
              <a:rPr kumimoji="1" lang="ja-JP" altLang="en-US" sz="1600" dirty="0" smtClean="0">
                <a:solidFill>
                  <a:schemeClr val="tx1"/>
                </a:solidFill>
              </a:rPr>
              <a:t>活躍の機会</a:t>
            </a:r>
            <a:endParaRPr kumimoji="1" lang="ja-JP" altLang="en-US" sz="1600" dirty="0">
              <a:solidFill>
                <a:schemeClr val="tx1"/>
              </a:solidFill>
            </a:endParaRPr>
          </a:p>
        </p:txBody>
      </p:sp>
      <p:sp>
        <p:nvSpPr>
          <p:cNvPr id="28" name="円/楕円 27"/>
          <p:cNvSpPr/>
          <p:nvPr/>
        </p:nvSpPr>
        <p:spPr>
          <a:xfrm>
            <a:off x="7544900" y="2877569"/>
            <a:ext cx="1563604" cy="6668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rPr>
              <a:t>生活支援</a:t>
            </a:r>
            <a:endParaRPr lang="en-US" altLang="ja-JP" sz="1600" dirty="0" smtClean="0">
              <a:solidFill>
                <a:schemeClr val="tx1"/>
              </a:solidFill>
            </a:endParaRPr>
          </a:p>
          <a:p>
            <a:pPr algn="ctr"/>
            <a:r>
              <a:rPr lang="ja-JP" altLang="en-US" sz="1600" dirty="0" smtClean="0">
                <a:solidFill>
                  <a:schemeClr val="tx1"/>
                </a:solidFill>
              </a:rPr>
              <a:t>サービス</a:t>
            </a:r>
            <a:endParaRPr kumimoji="1" lang="ja-JP" altLang="en-US" sz="1600" dirty="0">
              <a:solidFill>
                <a:schemeClr val="tx1"/>
              </a:solidFill>
            </a:endParaRPr>
          </a:p>
        </p:txBody>
      </p:sp>
      <p:sp>
        <p:nvSpPr>
          <p:cNvPr id="30" name="円/楕円 29"/>
          <p:cNvSpPr/>
          <p:nvPr/>
        </p:nvSpPr>
        <p:spPr>
          <a:xfrm>
            <a:off x="6588224" y="5632153"/>
            <a:ext cx="1944216" cy="7205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rPr>
              <a:t>早期発見</a:t>
            </a:r>
            <a:r>
              <a:rPr lang="en-US" altLang="ja-JP" sz="1600" dirty="0" smtClean="0">
                <a:solidFill>
                  <a:schemeClr val="tx1"/>
                </a:solidFill>
              </a:rPr>
              <a:t/>
            </a:r>
            <a:br>
              <a:rPr lang="en-US" altLang="ja-JP" sz="1600" dirty="0" smtClean="0">
                <a:solidFill>
                  <a:schemeClr val="tx1"/>
                </a:solidFill>
              </a:rPr>
            </a:br>
            <a:r>
              <a:rPr lang="ja-JP" altLang="en-US" sz="1600" dirty="0" smtClean="0">
                <a:solidFill>
                  <a:schemeClr val="tx1"/>
                </a:solidFill>
              </a:rPr>
              <a:t>・介入</a:t>
            </a:r>
            <a:endParaRPr lang="en-US" altLang="ja-JP" sz="1600" dirty="0" smtClean="0">
              <a:solidFill>
                <a:schemeClr val="tx1"/>
              </a:solidFill>
            </a:endParaRPr>
          </a:p>
        </p:txBody>
      </p:sp>
      <p:sp>
        <p:nvSpPr>
          <p:cNvPr id="31" name="円/楕円 30"/>
          <p:cNvSpPr/>
          <p:nvPr/>
        </p:nvSpPr>
        <p:spPr>
          <a:xfrm>
            <a:off x="899592" y="3111873"/>
            <a:ext cx="1944216" cy="7205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rPr>
              <a:t>早期発見</a:t>
            </a:r>
            <a:r>
              <a:rPr lang="en-US" altLang="ja-JP" sz="1600" dirty="0" smtClean="0">
                <a:solidFill>
                  <a:schemeClr val="tx1"/>
                </a:solidFill>
              </a:rPr>
              <a:t/>
            </a:r>
            <a:br>
              <a:rPr lang="en-US" altLang="ja-JP" sz="1600" dirty="0" smtClean="0">
                <a:solidFill>
                  <a:schemeClr val="tx1"/>
                </a:solidFill>
              </a:rPr>
            </a:br>
            <a:r>
              <a:rPr lang="ja-JP" altLang="en-US" sz="1600" dirty="0" smtClean="0">
                <a:solidFill>
                  <a:schemeClr val="tx1"/>
                </a:solidFill>
              </a:rPr>
              <a:t>・介入</a:t>
            </a:r>
            <a:endParaRPr lang="en-US" altLang="ja-JP" sz="1600" dirty="0" smtClean="0">
              <a:solidFill>
                <a:schemeClr val="tx1"/>
              </a:solidFill>
            </a:endParaRPr>
          </a:p>
        </p:txBody>
      </p:sp>
      <p:sp>
        <p:nvSpPr>
          <p:cNvPr id="33" name="円/楕円 32"/>
          <p:cNvSpPr/>
          <p:nvPr/>
        </p:nvSpPr>
        <p:spPr>
          <a:xfrm>
            <a:off x="1277372" y="5438259"/>
            <a:ext cx="1566436" cy="5015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rPr>
              <a:t>教育</a:t>
            </a:r>
            <a:endParaRPr lang="en-US" altLang="ja-JP" sz="1600" dirty="0" smtClean="0">
              <a:solidFill>
                <a:schemeClr val="tx1"/>
              </a:solidFill>
            </a:endParaRPr>
          </a:p>
        </p:txBody>
      </p:sp>
      <p:sp>
        <p:nvSpPr>
          <p:cNvPr id="34" name="円/楕円 33"/>
          <p:cNvSpPr/>
          <p:nvPr/>
        </p:nvSpPr>
        <p:spPr>
          <a:xfrm>
            <a:off x="-5408" y="5560145"/>
            <a:ext cx="1944216" cy="7205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rPr>
              <a:t>早期発見</a:t>
            </a:r>
            <a:r>
              <a:rPr lang="en-US" altLang="ja-JP" sz="1600" dirty="0" smtClean="0">
                <a:solidFill>
                  <a:schemeClr val="tx1"/>
                </a:solidFill>
              </a:rPr>
              <a:t/>
            </a:r>
            <a:br>
              <a:rPr lang="en-US" altLang="ja-JP" sz="1600" dirty="0" smtClean="0">
                <a:solidFill>
                  <a:schemeClr val="tx1"/>
                </a:solidFill>
              </a:rPr>
            </a:br>
            <a:r>
              <a:rPr lang="ja-JP" altLang="en-US" sz="1600" dirty="0" smtClean="0">
                <a:solidFill>
                  <a:schemeClr val="tx1"/>
                </a:solidFill>
              </a:rPr>
              <a:t>・介入</a:t>
            </a:r>
            <a:endParaRPr lang="en-US" altLang="ja-JP" sz="1600" dirty="0" smtClean="0">
              <a:solidFill>
                <a:schemeClr val="tx1"/>
              </a:solidFill>
            </a:endParaRPr>
          </a:p>
        </p:txBody>
      </p:sp>
      <p:sp>
        <p:nvSpPr>
          <p:cNvPr id="36" name="スライド番号プレースホルダー 2"/>
          <p:cNvSpPr txBox="1">
            <a:spLocks/>
          </p:cNvSpPr>
          <p:nvPr/>
        </p:nvSpPr>
        <p:spPr>
          <a:xfrm>
            <a:off x="8504934" y="6181896"/>
            <a:ext cx="558156" cy="365760"/>
          </a:xfrm>
          <a:prstGeom prst="rect">
            <a:avLst/>
          </a:prstGeom>
        </p:spPr>
        <p:txBody>
          <a:bodyPr vert="horz"/>
          <a:lstStyle>
            <a:defPPr>
              <a:defRPr lang="ja-JP"/>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b="1" dirty="0" smtClean="0"/>
              <a:t>-</a:t>
            </a:r>
            <a:fld id="{99AB3DE6-44B0-4A45-92C7-3BA56FC8569E}" type="slidenum">
              <a:rPr kumimoji="1" lang="ja-JP" altLang="en-US" b="1" smtClean="0"/>
              <a:pPr/>
              <a:t>12</a:t>
            </a:fld>
            <a:r>
              <a:rPr kumimoji="1" lang="en-US" altLang="ja-JP" b="1" dirty="0" smtClean="0"/>
              <a:t>-</a:t>
            </a:r>
            <a:endParaRPr kumimoji="1" lang="ja-JP" altLang="en-US" b="1" dirty="0"/>
          </a:p>
        </p:txBody>
      </p:sp>
    </p:spTree>
    <p:extLst>
      <p:ext uri="{BB962C8B-B14F-4D97-AF65-F5344CB8AC3E}">
        <p14:creationId xmlns:p14="http://schemas.microsoft.com/office/powerpoint/2010/main" val="3038739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2800" dirty="0">
                <a:latin typeface="Meiryo UI" panose="020B0604030504040204" pitchFamily="50" charset="-128"/>
                <a:ea typeface="Meiryo UI" panose="020B0604030504040204" pitchFamily="50" charset="-128"/>
                <a:cs typeface="Meiryo UI" panose="020B0604030504040204" pitchFamily="50" charset="-128"/>
              </a:rPr>
              <a:t>具体化に向けた検討の手順①</a:t>
            </a:r>
            <a:r>
              <a:rPr lang="en-US" altLang="ja-JP" sz="2800" dirty="0">
                <a:latin typeface="Meiryo UI" panose="020B0604030504040204" pitchFamily="50" charset="-128"/>
                <a:ea typeface="Meiryo UI" panose="020B0604030504040204" pitchFamily="50" charset="-128"/>
                <a:cs typeface="Meiryo UI" panose="020B0604030504040204" pitchFamily="50" charset="-128"/>
              </a:rPr>
              <a:t/>
            </a:r>
            <a:br>
              <a:rPr lang="en-US" altLang="ja-JP" sz="2800" dirty="0">
                <a:latin typeface="Meiryo UI" panose="020B0604030504040204" pitchFamily="50" charset="-128"/>
                <a:ea typeface="Meiryo UI" panose="020B0604030504040204" pitchFamily="50" charset="-128"/>
                <a:cs typeface="Meiryo UI" panose="020B0604030504040204" pitchFamily="50" charset="-128"/>
              </a:rPr>
            </a:br>
            <a:r>
              <a:rPr lang="ja-JP" altLang="en-US" sz="2800" dirty="0">
                <a:latin typeface="Meiryo UI" panose="020B0604030504040204" pitchFamily="50" charset="-128"/>
                <a:ea typeface="Meiryo UI" panose="020B0604030504040204" pitchFamily="50" charset="-128"/>
                <a:cs typeface="Meiryo UI" panose="020B0604030504040204" pitchFamily="50" charset="-128"/>
              </a:rPr>
              <a:t>重点的に取り組む対象と領域を選択、地域資源を把握</a:t>
            </a:r>
          </a:p>
        </p:txBody>
      </p:sp>
      <p:sp>
        <p:nvSpPr>
          <p:cNvPr id="3" name="コンテンツ プレースホルダー 2"/>
          <p:cNvSpPr>
            <a:spLocks noGrp="1"/>
          </p:cNvSpPr>
          <p:nvPr>
            <p:ph sz="quarter" idx="1"/>
          </p:nvPr>
        </p:nvSpPr>
        <p:spPr/>
        <p:txBody>
          <a:bodyPr>
            <a:no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対象地域の住民の状況を把握し、プロット</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既存の統計資料等をもとに、定量的に分析する</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ヒアリングや意見交換等により、定性的に分析する</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住民意識調査（アンケートやワークショップ等の実施等）に</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より、分析結果を裏付ける</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各地域</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の人口構成・健康状態を他地域と比較し、特徴を把握し、重点的又は順に取組みを進めるセグメントを選択</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地域の資源、</a:t>
            </a:r>
            <a:r>
              <a:rPr lang="ja-JP" altLang="en-US" dirty="0">
                <a:latin typeface="Meiryo UI" panose="020B0604030504040204" pitchFamily="50" charset="-128"/>
                <a:ea typeface="Meiryo UI" panose="020B0604030504040204" pitchFamily="50" charset="-128"/>
                <a:cs typeface="Meiryo UI" panose="020B0604030504040204" pitchFamily="50" charset="-128"/>
              </a:rPr>
              <a:t>連携可能な関係者</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（医療・介護、事業者、学術機関、地域団体等）を探しだし、協力関係、事業推進体制を想定、構築</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2"/>
          <p:cNvSpPr txBox="1">
            <a:spLocks/>
          </p:cNvSpPr>
          <p:nvPr/>
        </p:nvSpPr>
        <p:spPr>
          <a:xfrm>
            <a:off x="8504934" y="6181896"/>
            <a:ext cx="558156" cy="365760"/>
          </a:xfrm>
          <a:prstGeom prst="rect">
            <a:avLst/>
          </a:prstGeom>
        </p:spPr>
        <p:txBody>
          <a:bodyPr vert="horz"/>
          <a:lstStyle>
            <a:defPPr>
              <a:defRPr lang="ja-JP"/>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b="1" dirty="0" smtClean="0"/>
              <a:t>-</a:t>
            </a:r>
            <a:fld id="{99AB3DE6-44B0-4A45-92C7-3BA56FC8569E}" type="slidenum">
              <a:rPr kumimoji="1" lang="ja-JP" altLang="en-US" b="1" smtClean="0"/>
              <a:pPr/>
              <a:t>13</a:t>
            </a:fld>
            <a:r>
              <a:rPr kumimoji="1" lang="en-US" altLang="ja-JP" b="1" dirty="0" smtClean="0"/>
              <a:t>-</a:t>
            </a:r>
            <a:endParaRPr kumimoji="1" lang="ja-JP" altLang="en-US" b="1" dirty="0"/>
          </a:p>
        </p:txBody>
      </p:sp>
    </p:spTree>
    <p:extLst>
      <p:ext uri="{BB962C8B-B14F-4D97-AF65-F5344CB8AC3E}">
        <p14:creationId xmlns:p14="http://schemas.microsoft.com/office/powerpoint/2010/main" val="650690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vert="horz" anchor="b" anchorCtr="0">
            <a:normAutofit/>
          </a:bodyPr>
          <a:lstStyle/>
          <a:p>
            <a:r>
              <a:rPr lang="ja-JP" altLang="en-US" sz="2800" dirty="0">
                <a:latin typeface="Meiryo UI" panose="020B0604030504040204" pitchFamily="50" charset="-128"/>
                <a:ea typeface="Meiryo UI" panose="020B0604030504040204" pitchFamily="50" charset="-128"/>
                <a:cs typeface="Meiryo UI" panose="020B0604030504040204" pitchFamily="50" charset="-128"/>
              </a:rPr>
              <a:t>具体化に向けた検討の手順②</a:t>
            </a:r>
            <a:r>
              <a:rPr lang="en-US" altLang="ja-JP" sz="2800" dirty="0">
                <a:latin typeface="Meiryo UI" panose="020B0604030504040204" pitchFamily="50" charset="-128"/>
                <a:ea typeface="Meiryo UI" panose="020B0604030504040204" pitchFamily="50" charset="-128"/>
                <a:cs typeface="Meiryo UI" panose="020B0604030504040204" pitchFamily="50" charset="-128"/>
              </a:rPr>
              <a:t/>
            </a:r>
            <a:br>
              <a:rPr lang="en-US" altLang="ja-JP" sz="2800" dirty="0">
                <a:latin typeface="Meiryo UI" panose="020B0604030504040204" pitchFamily="50" charset="-128"/>
                <a:ea typeface="Meiryo UI" panose="020B0604030504040204" pitchFamily="50" charset="-128"/>
                <a:cs typeface="Meiryo UI" panose="020B0604030504040204" pitchFamily="50" charset="-128"/>
              </a:rPr>
            </a:br>
            <a:r>
              <a:rPr lang="ja-JP" altLang="en-US" sz="2800" dirty="0">
                <a:latin typeface="Meiryo UI" panose="020B0604030504040204" pitchFamily="50" charset="-128"/>
                <a:ea typeface="Meiryo UI" panose="020B0604030504040204" pitchFamily="50" charset="-128"/>
                <a:cs typeface="Meiryo UI" panose="020B0604030504040204" pitchFamily="50" charset="-128"/>
              </a:rPr>
              <a:t>セグメントに応じた先進事例を研究</a:t>
            </a:r>
          </a:p>
        </p:txBody>
      </p:sp>
      <p:sp>
        <p:nvSpPr>
          <p:cNvPr id="3" name="コンテンツ プレースホルダー 2"/>
          <p:cNvSpPr>
            <a:spLocks noGrp="1"/>
          </p:cNvSpPr>
          <p:nvPr>
            <p:ph idx="1"/>
          </p:nvPr>
        </p:nvSpPr>
        <p:spPr/>
        <p:txBody>
          <a:bodyPr>
            <a:norm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各地の先進事例を参考に、課題への対応策を検討</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3" name="グループ化 22"/>
          <p:cNvGrpSpPr/>
          <p:nvPr/>
        </p:nvGrpSpPr>
        <p:grpSpPr>
          <a:xfrm>
            <a:off x="323528" y="1968565"/>
            <a:ext cx="8685986" cy="4052723"/>
            <a:chOff x="467544" y="2492896"/>
            <a:chExt cx="8685986" cy="4052723"/>
          </a:xfrm>
        </p:grpSpPr>
        <p:graphicFrame>
          <p:nvGraphicFramePr>
            <p:cNvPr id="5" name="コンテンツ プレースホルダー 3"/>
            <p:cNvGraphicFramePr>
              <a:graphicFrameLocks/>
            </p:cNvGraphicFramePr>
            <p:nvPr>
              <p:extLst>
                <p:ext uri="{D42A27DB-BD31-4B8C-83A1-F6EECF244321}">
                  <p14:modId xmlns:p14="http://schemas.microsoft.com/office/powerpoint/2010/main" val="861027593"/>
                </p:ext>
              </p:extLst>
            </p:nvPr>
          </p:nvGraphicFramePr>
          <p:xfrm>
            <a:off x="1360439" y="2564904"/>
            <a:ext cx="6707088"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正方形/長方形 6"/>
            <p:cNvSpPr/>
            <p:nvPr/>
          </p:nvSpPr>
          <p:spPr>
            <a:xfrm>
              <a:off x="4813983" y="2891006"/>
              <a:ext cx="783021" cy="6727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8" name="正方形/長方形 7"/>
            <p:cNvSpPr/>
            <p:nvPr/>
          </p:nvSpPr>
          <p:spPr>
            <a:xfrm>
              <a:off x="4881859" y="2605026"/>
              <a:ext cx="664291" cy="285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寿命</a:t>
              </a:r>
              <a:endParaRPr kumimoji="1" lang="en-US" altLang="ja-JP" sz="1400" dirty="0" smtClean="0">
                <a:solidFill>
                  <a:schemeClr val="tx1"/>
                </a:solidFill>
              </a:endParaRPr>
            </a:p>
          </p:txBody>
        </p:sp>
        <p:sp>
          <p:nvSpPr>
            <p:cNvPr id="9" name="正方形/長方形 8"/>
            <p:cNvSpPr/>
            <p:nvPr/>
          </p:nvSpPr>
          <p:spPr>
            <a:xfrm>
              <a:off x="4743322" y="6259639"/>
              <a:ext cx="664291" cy="285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rPr>
                <a:t>40</a:t>
              </a:r>
              <a:r>
                <a:rPr kumimoji="1" lang="ja-JP" altLang="en-US" sz="1400" dirty="0" smtClean="0">
                  <a:solidFill>
                    <a:schemeClr val="tx1"/>
                  </a:solidFill>
                </a:rPr>
                <a:t>歳</a:t>
              </a:r>
              <a:endParaRPr kumimoji="1" lang="en-US" altLang="ja-JP" sz="1400" dirty="0" smtClean="0">
                <a:solidFill>
                  <a:schemeClr val="tx1"/>
                </a:solidFill>
              </a:endParaRPr>
            </a:p>
          </p:txBody>
        </p:sp>
        <p:sp>
          <p:nvSpPr>
            <p:cNvPr id="10" name="正方形/長方形 9"/>
            <p:cNvSpPr/>
            <p:nvPr/>
          </p:nvSpPr>
          <p:spPr>
            <a:xfrm>
              <a:off x="1299245" y="4560767"/>
              <a:ext cx="664291" cy="285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元気</a:t>
              </a:r>
              <a:endParaRPr kumimoji="1" lang="en-US" altLang="ja-JP" sz="1400" dirty="0" smtClean="0">
                <a:solidFill>
                  <a:schemeClr val="tx1"/>
                </a:solidFill>
              </a:endParaRPr>
            </a:p>
          </p:txBody>
        </p:sp>
        <p:sp>
          <p:nvSpPr>
            <p:cNvPr id="11" name="正方形/長方形 10"/>
            <p:cNvSpPr/>
            <p:nvPr/>
          </p:nvSpPr>
          <p:spPr>
            <a:xfrm>
              <a:off x="7527114" y="4569142"/>
              <a:ext cx="664291" cy="285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rPr>
                <a:t>病気</a:t>
              </a:r>
              <a:endParaRPr kumimoji="1" lang="en-US" altLang="ja-JP" sz="1400" dirty="0" smtClean="0">
                <a:solidFill>
                  <a:schemeClr val="tx1"/>
                </a:solidFill>
              </a:endParaRPr>
            </a:p>
          </p:txBody>
        </p:sp>
        <p:sp>
          <p:nvSpPr>
            <p:cNvPr id="12" name="正方形/長方形 11"/>
            <p:cNvSpPr/>
            <p:nvPr/>
          </p:nvSpPr>
          <p:spPr>
            <a:xfrm>
              <a:off x="4411177" y="4409403"/>
              <a:ext cx="664291" cy="285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rPr>
                <a:t>65</a:t>
              </a:r>
              <a:r>
                <a:rPr lang="ja-JP" altLang="en-US" sz="1400" dirty="0" smtClean="0">
                  <a:solidFill>
                    <a:schemeClr val="tx1"/>
                  </a:solidFill>
                </a:rPr>
                <a:t>歳</a:t>
              </a:r>
              <a:endParaRPr kumimoji="1" lang="en-US" altLang="ja-JP" sz="1400" dirty="0" smtClean="0">
                <a:solidFill>
                  <a:schemeClr val="tx1"/>
                </a:solidFill>
              </a:endParaRPr>
            </a:p>
          </p:txBody>
        </p:sp>
        <p:sp>
          <p:nvSpPr>
            <p:cNvPr id="13" name="正方形/長方形 12"/>
            <p:cNvSpPr/>
            <p:nvPr/>
          </p:nvSpPr>
          <p:spPr>
            <a:xfrm>
              <a:off x="3072712" y="2492896"/>
              <a:ext cx="826827" cy="285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ja-JP" alt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増加</a:t>
              </a:r>
              <a:endParaRPr kumimoji="1" lang="en-US" altLang="ja-JP"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4" name="正方形/長方形 13"/>
            <p:cNvSpPr/>
            <p:nvPr/>
          </p:nvSpPr>
          <p:spPr>
            <a:xfrm>
              <a:off x="6032154" y="2525346"/>
              <a:ext cx="826827" cy="285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kumimoji="1" lang="ja-JP" alt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減少</a:t>
              </a:r>
              <a:endParaRPr kumimoji="1" lang="en-US" altLang="ja-JP"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5" name="円/楕円 14"/>
            <p:cNvSpPr/>
            <p:nvPr/>
          </p:nvSpPr>
          <p:spPr>
            <a:xfrm>
              <a:off x="837214" y="2994034"/>
              <a:ext cx="2235498" cy="5626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a:t>
              </a:r>
              <a:r>
                <a:rPr lang="ja-JP" altLang="en-US" sz="1200" dirty="0" smtClean="0">
                  <a:solidFill>
                    <a:schemeClr val="tx1"/>
                  </a:solidFill>
                </a:rPr>
                <a:t>和光市</a:t>
              </a:r>
              <a:r>
                <a:rPr lang="en-US" altLang="ja-JP" sz="1200" dirty="0" smtClean="0">
                  <a:solidFill>
                    <a:schemeClr val="tx1"/>
                  </a:solidFill>
                </a:rPr>
                <a:t/>
              </a:r>
              <a:br>
                <a:rPr lang="en-US" altLang="ja-JP" sz="1200" dirty="0" smtClean="0">
                  <a:solidFill>
                    <a:schemeClr val="tx1"/>
                  </a:solidFill>
                </a:rPr>
              </a:br>
              <a:r>
                <a:rPr lang="ja-JP" altLang="en-US" sz="1200" dirty="0" smtClean="0">
                  <a:solidFill>
                    <a:schemeClr val="tx1"/>
                  </a:solidFill>
                </a:rPr>
                <a:t>介護予防の取組み</a:t>
              </a:r>
              <a:endParaRPr kumimoji="1" lang="ja-JP" altLang="en-US" sz="1200" dirty="0">
                <a:solidFill>
                  <a:schemeClr val="tx1"/>
                </a:solidFill>
              </a:endParaRPr>
            </a:p>
          </p:txBody>
        </p:sp>
        <p:sp>
          <p:nvSpPr>
            <p:cNvPr id="16" name="円/楕円 15"/>
            <p:cNvSpPr/>
            <p:nvPr/>
          </p:nvSpPr>
          <p:spPr>
            <a:xfrm>
              <a:off x="2987824" y="4073825"/>
              <a:ext cx="3456384" cy="9398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200" dirty="0" smtClean="0">
                <a:solidFill>
                  <a:srgbClr val="00B050"/>
                </a:solidFill>
              </a:endParaRPr>
            </a:p>
          </p:txBody>
        </p:sp>
        <p:sp>
          <p:nvSpPr>
            <p:cNvPr id="17" name="円/楕円 16"/>
            <p:cNvSpPr/>
            <p:nvPr/>
          </p:nvSpPr>
          <p:spPr>
            <a:xfrm>
              <a:off x="6156557" y="4732324"/>
              <a:ext cx="2034849" cy="5626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a:t>
              </a:r>
              <a:r>
                <a:rPr lang="ja-JP" altLang="en-US" sz="1200" dirty="0" smtClean="0">
                  <a:solidFill>
                    <a:schemeClr val="tx1"/>
                  </a:solidFill>
                </a:rPr>
                <a:t>尼崎市</a:t>
              </a:r>
              <a:endParaRPr lang="en-US" altLang="ja-JP" sz="1200" dirty="0" smtClean="0">
                <a:solidFill>
                  <a:schemeClr val="tx1"/>
                </a:solidFill>
              </a:endParaRPr>
            </a:p>
            <a:p>
              <a:pPr algn="ctr"/>
              <a:r>
                <a:rPr kumimoji="1" lang="ja-JP" altLang="en-US" sz="1200" dirty="0" smtClean="0">
                  <a:solidFill>
                    <a:schemeClr val="tx1"/>
                  </a:solidFill>
                </a:rPr>
                <a:t>ヘルスアップ戦略</a:t>
              </a:r>
              <a:endParaRPr kumimoji="1" lang="ja-JP" altLang="en-US" sz="1200" dirty="0">
                <a:solidFill>
                  <a:schemeClr val="tx1"/>
                </a:solidFill>
              </a:endParaRPr>
            </a:p>
          </p:txBody>
        </p:sp>
        <p:sp>
          <p:nvSpPr>
            <p:cNvPr id="18" name="円/楕円 17"/>
            <p:cNvSpPr/>
            <p:nvPr/>
          </p:nvSpPr>
          <p:spPr>
            <a:xfrm>
              <a:off x="6641607" y="3685716"/>
              <a:ext cx="2034849" cy="8666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a:t>
              </a:r>
              <a:r>
                <a:rPr kumimoji="1" lang="ja-JP" altLang="en-US" sz="1200" dirty="0" smtClean="0">
                  <a:solidFill>
                    <a:schemeClr val="tx1"/>
                  </a:solidFill>
                </a:rPr>
                <a:t>横浜市青葉区</a:t>
              </a:r>
              <a:endParaRPr kumimoji="1" lang="en-US" altLang="ja-JP" sz="1200" dirty="0" smtClean="0">
                <a:solidFill>
                  <a:schemeClr val="tx1"/>
                </a:solidFill>
              </a:endParaRPr>
            </a:p>
            <a:p>
              <a:pPr algn="ctr"/>
              <a:r>
                <a:rPr lang="ja-JP" altLang="en-US" sz="1200" dirty="0" smtClean="0">
                  <a:solidFill>
                    <a:schemeClr val="tx1"/>
                  </a:solidFill>
                </a:rPr>
                <a:t>地域包括ケア</a:t>
              </a:r>
              <a:endParaRPr lang="en-US" altLang="ja-JP" sz="1200" dirty="0" smtClean="0">
                <a:solidFill>
                  <a:schemeClr val="tx1"/>
                </a:solidFill>
              </a:endParaRPr>
            </a:p>
            <a:p>
              <a:pPr algn="ctr"/>
              <a:r>
                <a:rPr lang="ja-JP" altLang="en-US" sz="1200" dirty="0" smtClean="0">
                  <a:solidFill>
                    <a:schemeClr val="tx1"/>
                  </a:solidFill>
                </a:rPr>
                <a:t>あおばモデル</a:t>
              </a:r>
              <a:endParaRPr lang="en-US" altLang="ja-JP" sz="1200" dirty="0" smtClean="0">
                <a:solidFill>
                  <a:schemeClr val="tx1"/>
                </a:solidFill>
              </a:endParaRPr>
            </a:p>
          </p:txBody>
        </p:sp>
        <p:sp>
          <p:nvSpPr>
            <p:cNvPr id="19" name="円/楕円 18"/>
            <p:cNvSpPr/>
            <p:nvPr/>
          </p:nvSpPr>
          <p:spPr>
            <a:xfrm>
              <a:off x="1299245" y="2635886"/>
              <a:ext cx="6659504" cy="38788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dirty="0" smtClean="0">
                <a:solidFill>
                  <a:srgbClr val="FF0000"/>
                </a:solidFill>
              </a:endParaRPr>
            </a:p>
          </p:txBody>
        </p:sp>
        <p:sp>
          <p:nvSpPr>
            <p:cNvPr id="20" name="円/楕円 19"/>
            <p:cNvSpPr/>
            <p:nvPr/>
          </p:nvSpPr>
          <p:spPr>
            <a:xfrm>
              <a:off x="5940152" y="2802432"/>
              <a:ext cx="3213378" cy="6468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・豊中市社会福祉協議会／ほか</a:t>
              </a:r>
              <a:endParaRPr kumimoji="1" lang="en-US" altLang="ja-JP" sz="1200" dirty="0" smtClean="0">
                <a:solidFill>
                  <a:schemeClr val="tx1"/>
                </a:solidFill>
              </a:endParaRPr>
            </a:p>
            <a:p>
              <a:pPr algn="ctr"/>
              <a:r>
                <a:rPr kumimoji="1" lang="ja-JP" altLang="en-US" sz="1200" dirty="0" smtClean="0">
                  <a:solidFill>
                    <a:schemeClr val="tx1"/>
                  </a:solidFill>
                </a:rPr>
                <a:t>見守りの取組み</a:t>
              </a:r>
              <a:endParaRPr kumimoji="1" lang="en-US" altLang="ja-JP" sz="1200" dirty="0" smtClean="0">
                <a:solidFill>
                  <a:schemeClr val="tx1"/>
                </a:solidFill>
              </a:endParaRPr>
            </a:p>
          </p:txBody>
        </p:sp>
        <p:sp>
          <p:nvSpPr>
            <p:cNvPr id="21" name="線吹き出し 1 (枠付き) 20"/>
            <p:cNvSpPr/>
            <p:nvPr/>
          </p:nvSpPr>
          <p:spPr>
            <a:xfrm>
              <a:off x="7033818" y="5856871"/>
              <a:ext cx="1786654" cy="688748"/>
            </a:xfrm>
            <a:prstGeom prst="borderCallout1">
              <a:avLst>
                <a:gd name="adj1" fmla="val 30630"/>
                <a:gd name="adj2" fmla="val 1276"/>
                <a:gd name="adj3" fmla="val -3662"/>
                <a:gd name="adj4" fmla="val -1225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全体を支える</a:t>
              </a:r>
              <a:endParaRPr lang="en-US" altLang="ja-JP" sz="1200" dirty="0">
                <a:solidFill>
                  <a:schemeClr val="tx1"/>
                </a:solidFill>
              </a:endParaRPr>
            </a:p>
            <a:p>
              <a:pPr algn="ctr"/>
              <a:r>
                <a:rPr lang="ja-JP" altLang="en-US" sz="1200" dirty="0" smtClean="0">
                  <a:solidFill>
                    <a:schemeClr val="tx1"/>
                  </a:solidFill>
                </a:rPr>
                <a:t>まちづくりの取組み</a:t>
              </a:r>
              <a:endParaRPr lang="en-US" altLang="ja-JP" sz="1200" dirty="0" smtClean="0">
                <a:solidFill>
                  <a:schemeClr val="tx1"/>
                </a:solidFill>
              </a:endParaRPr>
            </a:p>
          </p:txBody>
        </p:sp>
        <p:sp>
          <p:nvSpPr>
            <p:cNvPr id="22" name="線吹き出し 1 (枠付き) 21"/>
            <p:cNvSpPr/>
            <p:nvPr/>
          </p:nvSpPr>
          <p:spPr>
            <a:xfrm>
              <a:off x="467544" y="4881627"/>
              <a:ext cx="2258195" cy="799896"/>
            </a:xfrm>
            <a:prstGeom prst="borderCallout1">
              <a:avLst>
                <a:gd name="adj1" fmla="val 28836"/>
                <a:gd name="adj2" fmla="val 103077"/>
                <a:gd name="adj3" fmla="val -41338"/>
                <a:gd name="adj4" fmla="val 12562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a:t>
              </a:r>
              <a:r>
                <a:rPr lang="ja-JP" altLang="en-US" sz="1200" dirty="0" smtClean="0">
                  <a:solidFill>
                    <a:schemeClr val="tx1"/>
                  </a:solidFill>
                </a:rPr>
                <a:t>新宿区暮らしの保健室／ほか</a:t>
              </a:r>
              <a:endParaRPr lang="en-US" altLang="ja-JP" sz="1200" dirty="0" smtClean="0">
                <a:solidFill>
                  <a:schemeClr val="tx1"/>
                </a:solidFill>
              </a:endParaRPr>
            </a:p>
            <a:p>
              <a:pPr algn="ctr"/>
              <a:r>
                <a:rPr lang="ja-JP" altLang="en-US" sz="1200" dirty="0" smtClean="0">
                  <a:solidFill>
                    <a:schemeClr val="tx1"/>
                  </a:solidFill>
                </a:rPr>
                <a:t>日常の困りごとに対応する</a:t>
              </a:r>
              <a:endParaRPr lang="en-US" altLang="ja-JP" sz="1200" dirty="0">
                <a:solidFill>
                  <a:schemeClr val="tx1"/>
                </a:solidFill>
              </a:endParaRPr>
            </a:p>
            <a:p>
              <a:pPr algn="ctr"/>
              <a:r>
                <a:rPr lang="ja-JP" altLang="en-US" sz="1200" dirty="0" smtClean="0">
                  <a:solidFill>
                    <a:schemeClr val="tx1"/>
                  </a:solidFill>
                </a:rPr>
                <a:t>まちの保健室の取組み</a:t>
              </a:r>
              <a:endParaRPr lang="en-US" altLang="ja-JP" sz="1200" dirty="0" smtClean="0">
                <a:solidFill>
                  <a:schemeClr val="tx1"/>
                </a:solidFill>
              </a:endParaRPr>
            </a:p>
          </p:txBody>
        </p:sp>
      </p:grpSp>
      <p:sp>
        <p:nvSpPr>
          <p:cNvPr id="25" name="スライド番号プレースホルダー 2"/>
          <p:cNvSpPr txBox="1">
            <a:spLocks/>
          </p:cNvSpPr>
          <p:nvPr/>
        </p:nvSpPr>
        <p:spPr>
          <a:xfrm>
            <a:off x="8504934" y="6181896"/>
            <a:ext cx="558156" cy="365760"/>
          </a:xfrm>
          <a:prstGeom prst="rect">
            <a:avLst/>
          </a:prstGeom>
        </p:spPr>
        <p:txBody>
          <a:bodyPr vert="horz"/>
          <a:lstStyle>
            <a:defPPr>
              <a:defRPr lang="ja-JP"/>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b="1" dirty="0" smtClean="0"/>
              <a:t>-</a:t>
            </a:r>
            <a:fld id="{99AB3DE6-44B0-4A45-92C7-3BA56FC8569E}" type="slidenum">
              <a:rPr kumimoji="1" lang="ja-JP" altLang="en-US" b="1" smtClean="0"/>
              <a:pPr/>
              <a:t>14</a:t>
            </a:fld>
            <a:r>
              <a:rPr kumimoji="1" lang="en-US" altLang="ja-JP" b="1" dirty="0" smtClean="0"/>
              <a:t>-</a:t>
            </a:r>
            <a:endParaRPr kumimoji="1" lang="ja-JP" altLang="en-US" b="1" dirty="0"/>
          </a:p>
        </p:txBody>
      </p:sp>
    </p:spTree>
    <p:extLst>
      <p:ext uri="{BB962C8B-B14F-4D97-AF65-F5344CB8AC3E}">
        <p14:creationId xmlns:p14="http://schemas.microsoft.com/office/powerpoint/2010/main" val="12645650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vert="horz" anchor="b" anchorCtr="0">
            <a:normAutofit/>
          </a:bodyPr>
          <a:lstStyle/>
          <a:p>
            <a:r>
              <a:rPr lang="ja-JP" altLang="en-US" sz="2800" dirty="0">
                <a:latin typeface="Meiryo UI" panose="020B0604030504040204" pitchFamily="50" charset="-128"/>
                <a:ea typeface="Meiryo UI" panose="020B0604030504040204" pitchFamily="50" charset="-128"/>
                <a:cs typeface="Meiryo UI" panose="020B0604030504040204" pitchFamily="50" charset="-128"/>
              </a:rPr>
              <a:t>具体化に向けた検討の手順③</a:t>
            </a:r>
            <a:r>
              <a:rPr lang="en-US" altLang="ja-JP" sz="2800" dirty="0">
                <a:latin typeface="Meiryo UI" panose="020B0604030504040204" pitchFamily="50" charset="-128"/>
                <a:ea typeface="Meiryo UI" panose="020B0604030504040204" pitchFamily="50" charset="-128"/>
                <a:cs typeface="Meiryo UI" panose="020B0604030504040204" pitchFamily="50" charset="-128"/>
              </a:rPr>
              <a:t/>
            </a:r>
            <a:br>
              <a:rPr lang="en-US" altLang="ja-JP" sz="2800" dirty="0">
                <a:latin typeface="Meiryo UI" panose="020B0604030504040204" pitchFamily="50" charset="-128"/>
                <a:ea typeface="Meiryo UI" panose="020B0604030504040204" pitchFamily="50" charset="-128"/>
                <a:cs typeface="Meiryo UI" panose="020B0604030504040204" pitchFamily="50" charset="-128"/>
              </a:rPr>
            </a:br>
            <a:r>
              <a:rPr lang="ja-JP" altLang="en-US" sz="2800" dirty="0">
                <a:latin typeface="Meiryo UI" panose="020B0604030504040204" pitchFamily="50" charset="-128"/>
                <a:ea typeface="Meiryo UI" panose="020B0604030504040204" pitchFamily="50" charset="-128"/>
                <a:cs typeface="Meiryo UI" panose="020B0604030504040204" pitchFamily="50" charset="-128"/>
              </a:rPr>
              <a:t>事業アイデアを出し、取組みメニューを検討</a:t>
            </a:r>
          </a:p>
        </p:txBody>
      </p:sp>
      <p:sp>
        <p:nvSpPr>
          <p:cNvPr id="3" name="コンテンツ プレースホルダー 2"/>
          <p:cNvSpPr>
            <a:spLocks noGrp="1"/>
          </p:cNvSpPr>
          <p:nvPr>
            <p:ph idx="1"/>
          </p:nvPr>
        </p:nvSpPr>
        <p:spPr/>
        <p:txBody>
          <a:bodyPr>
            <a:normAutofit fontScale="92500" lnSpcReduction="20000"/>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地域課題に応じた事業アイデアを</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検討</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実現可能性とコストパフォーマンスを考慮</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事業</a:t>
            </a:r>
            <a:r>
              <a:rPr lang="ja-JP" altLang="en-US" dirty="0">
                <a:latin typeface="Meiryo UI" panose="020B0604030504040204" pitchFamily="50" charset="-128"/>
                <a:ea typeface="Meiryo UI" panose="020B0604030504040204" pitchFamily="50" charset="-128"/>
                <a:cs typeface="Meiryo UI" panose="020B0604030504040204" pitchFamily="50" charset="-128"/>
              </a:rPr>
              <a:t>主体及び役割の明確化</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必要人員、事業費の規模、地域の協力体制</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事業の継続性と事業スキーム</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－より公益性の高いものとよりビジネス性の高いもののバランス</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・公が行う保健・健康増進サービス</a:t>
            </a:r>
            <a:r>
              <a:rPr lang="en-US" altLang="ja-JP" dirty="0">
                <a:latin typeface="Meiryo UI" panose="020B0604030504040204" pitchFamily="50" charset="-128"/>
                <a:ea typeface="Meiryo UI" panose="020B0604030504040204" pitchFamily="50" charset="-128"/>
                <a:cs typeface="Meiryo UI" panose="020B0604030504040204" pitchFamily="50" charset="-128"/>
              </a:rPr>
              <a:t/>
            </a:r>
            <a:br>
              <a:rPr lang="en-US" altLang="ja-JP" dirty="0">
                <a:latin typeface="Meiryo UI" panose="020B0604030504040204" pitchFamily="50" charset="-128"/>
                <a:ea typeface="Meiryo UI" panose="020B0604030504040204" pitchFamily="50" charset="-128"/>
                <a:cs typeface="Meiryo UI" panose="020B0604030504040204" pitchFamily="50" charset="-128"/>
              </a:rPr>
            </a:b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・公的保険により負担される予防・疾病管理、治療・介護</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サービス</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・利用者自身が費用を負担して利用する予防・健康増進、</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生活支援サービス</a:t>
            </a:r>
            <a:r>
              <a:rPr lang="en-US" altLang="ja-JP" dirty="0">
                <a:latin typeface="Meiryo UI" panose="020B0604030504040204" pitchFamily="50" charset="-128"/>
                <a:ea typeface="Meiryo UI" panose="020B0604030504040204" pitchFamily="50" charset="-128"/>
                <a:cs typeface="Meiryo UI" panose="020B0604030504040204" pitchFamily="50" charset="-128"/>
              </a:rPr>
              <a:t/>
            </a:r>
            <a:br>
              <a:rPr lang="en-US" altLang="ja-JP" dirty="0">
                <a:latin typeface="Meiryo UI" panose="020B0604030504040204" pitchFamily="50" charset="-128"/>
                <a:ea typeface="Meiryo UI" panose="020B0604030504040204" pitchFamily="50" charset="-128"/>
                <a:cs typeface="Meiryo UI" panose="020B0604030504040204" pitchFamily="50" charset="-128"/>
              </a:rPr>
            </a:b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－継続性のある事業（ビジネス）モデル</a:t>
            </a:r>
            <a:r>
              <a:rPr lang="en-US" altLang="ja-JP" dirty="0">
                <a:latin typeface="Meiryo UI" panose="020B0604030504040204" pitchFamily="50" charset="-128"/>
                <a:ea typeface="Meiryo UI" panose="020B0604030504040204" pitchFamily="50" charset="-128"/>
                <a:cs typeface="Meiryo UI" panose="020B0604030504040204" pitchFamily="50" charset="-128"/>
              </a:rPr>
              <a:t/>
            </a:r>
            <a:br>
              <a:rPr lang="en-US" altLang="ja-JP" dirty="0">
                <a:latin typeface="Meiryo UI" panose="020B0604030504040204" pitchFamily="50" charset="-128"/>
                <a:ea typeface="Meiryo UI" panose="020B0604030504040204" pitchFamily="50" charset="-128"/>
                <a:cs typeface="Meiryo UI" panose="020B0604030504040204" pitchFamily="50" charset="-128"/>
              </a:rPr>
            </a:b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例）官民協働、ソーシャルビジネス、コミュニティビジネス、</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ベンチャー、民間投資促進</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事業</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実施後のアウトカム（目標）を想定</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2"/>
          <p:cNvSpPr txBox="1">
            <a:spLocks/>
          </p:cNvSpPr>
          <p:nvPr/>
        </p:nvSpPr>
        <p:spPr>
          <a:xfrm>
            <a:off x="8504934" y="6181896"/>
            <a:ext cx="558156" cy="365760"/>
          </a:xfrm>
          <a:prstGeom prst="rect">
            <a:avLst/>
          </a:prstGeom>
        </p:spPr>
        <p:txBody>
          <a:bodyPr vert="horz"/>
          <a:lstStyle>
            <a:defPPr>
              <a:defRPr lang="ja-JP"/>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b="1" dirty="0" smtClean="0"/>
              <a:t>-</a:t>
            </a:r>
            <a:fld id="{99AB3DE6-44B0-4A45-92C7-3BA56FC8569E}" type="slidenum">
              <a:rPr kumimoji="1" lang="ja-JP" altLang="en-US" b="1" smtClean="0"/>
              <a:pPr/>
              <a:t>15</a:t>
            </a:fld>
            <a:r>
              <a:rPr kumimoji="1" lang="en-US" altLang="ja-JP" b="1" dirty="0" smtClean="0"/>
              <a:t>-</a:t>
            </a:r>
            <a:endParaRPr kumimoji="1" lang="ja-JP" altLang="en-US" b="1" dirty="0"/>
          </a:p>
        </p:txBody>
      </p:sp>
    </p:spTree>
    <p:extLst>
      <p:ext uri="{BB962C8B-B14F-4D97-AF65-F5344CB8AC3E}">
        <p14:creationId xmlns:p14="http://schemas.microsoft.com/office/powerpoint/2010/main" val="37311629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推進体制づくりのポイント（１）</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コンテンツ プレースホルダー 3"/>
          <p:cNvSpPr>
            <a:spLocks noGrp="1"/>
          </p:cNvSpPr>
          <p:nvPr>
            <p:ph sz="quarter" idx="1"/>
          </p:nvPr>
        </p:nvSpPr>
        <p:spPr>
          <a:xfrm>
            <a:off x="457200" y="1219200"/>
            <a:ext cx="8363272" cy="5090120"/>
          </a:xfrm>
        </p:spPr>
        <p:txBody>
          <a:bodyPr>
            <a:normAutofit fontScale="92500" lnSpcReduction="10000"/>
          </a:bodyPr>
          <a:lstStyle/>
          <a:p>
            <a:pPr lvl="0"/>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「公民連携」を基本とする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0" lvl="0" indent="0">
              <a:buNone/>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－関係性があり事業主体となり得る団体、民間事業者、企業等に</a:t>
            </a:r>
            <a:r>
              <a:rPr lang="ja-JP" altLang="en-US" sz="2200" dirty="0">
                <a:latin typeface="Meiryo UI" panose="020B0604030504040204" pitchFamily="50" charset="-128"/>
                <a:ea typeface="Meiryo UI" panose="020B0604030504040204" pitchFamily="50" charset="-128"/>
                <a:cs typeface="Meiryo UI" panose="020B0604030504040204" pitchFamily="50" charset="-128"/>
              </a:rPr>
              <a:t>積極的</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に</a:t>
            </a:r>
            <a:endParaRPr lang="en-US" altLang="ja-JP" sz="2200" dirty="0" smtClean="0">
              <a:latin typeface="Meiryo UI" panose="020B0604030504040204" pitchFamily="50" charset="-128"/>
              <a:ea typeface="Meiryo UI" panose="020B0604030504040204" pitchFamily="50" charset="-128"/>
              <a:cs typeface="Meiryo UI" panose="020B0604030504040204" pitchFamily="50" charset="-128"/>
            </a:endParaRPr>
          </a:p>
          <a:p>
            <a:pPr marL="0" lvl="0" indent="0">
              <a:buNone/>
            </a:pPr>
            <a:r>
              <a:rPr lang="ja-JP" altLang="en-US" sz="2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　　 参画を働きかける</a:t>
            </a:r>
            <a:endParaRPr lang="en-US" altLang="ja-JP" sz="22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問題認識を共有でき、「やりたい」「やる気」のある主体を中心にして、活動的で実際に機能する、新たな体制をつくる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0" lvl="0" indent="0">
              <a:buNone/>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－バランスに配慮しつつ、形式的なメンバーを揃えることや役職だけに捉われな</a:t>
            </a:r>
            <a:endParaRPr lang="en-US" altLang="ja-JP" sz="2200" dirty="0" smtClean="0">
              <a:latin typeface="Meiryo UI" panose="020B0604030504040204" pitchFamily="50" charset="-128"/>
              <a:ea typeface="Meiryo UI" panose="020B0604030504040204" pitchFamily="50" charset="-128"/>
              <a:cs typeface="Meiryo UI" panose="020B0604030504040204" pitchFamily="50" charset="-128"/>
            </a:endParaRPr>
          </a:p>
          <a:p>
            <a:pPr marL="0" lvl="0" indent="0">
              <a:buNone/>
            </a:pPr>
            <a:r>
              <a:rPr lang="en-US" altLang="ja-JP" sz="2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200" dirty="0" err="1" smtClean="0">
                <a:latin typeface="Meiryo UI" panose="020B0604030504040204" pitchFamily="50" charset="-128"/>
                <a:ea typeface="Meiryo UI" panose="020B0604030504040204" pitchFamily="50" charset="-128"/>
                <a:cs typeface="Meiryo UI" panose="020B0604030504040204" pitchFamily="50" charset="-128"/>
              </a:rPr>
              <a:t>い</a:t>
            </a:r>
            <a:r>
              <a:rPr lang="ja-JP" altLang="en-US" sz="2200" dirty="0">
                <a:latin typeface="Meiryo UI" panose="020B0604030504040204" pitchFamily="50" charset="-128"/>
                <a:ea typeface="Meiryo UI" panose="020B0604030504040204" pitchFamily="50" charset="-128"/>
                <a:cs typeface="Meiryo UI" panose="020B0604030504040204" pitchFamily="50" charset="-128"/>
              </a:rPr>
              <a:t>構成</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を意識する</a:t>
            </a:r>
            <a:endParaRPr lang="en-US" altLang="ja-JP" sz="2200" dirty="0" smtClean="0">
              <a:latin typeface="Meiryo UI" panose="020B0604030504040204" pitchFamily="50" charset="-128"/>
              <a:ea typeface="Meiryo UI" panose="020B0604030504040204" pitchFamily="50" charset="-128"/>
              <a:cs typeface="Meiryo UI" panose="020B0604030504040204" pitchFamily="50" charset="-128"/>
            </a:endParaRPr>
          </a:p>
          <a:p>
            <a:pPr marL="0" lvl="0" indent="0">
              <a:buNone/>
            </a:pPr>
            <a:r>
              <a:rPr lang="ja-JP" altLang="en-US" sz="2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　－公平中立に留意しつつ、オープンマインドな組織とし、柔軟にメンバーを変更</a:t>
            </a:r>
            <a:endParaRPr lang="en-US" altLang="ja-JP" sz="2200" dirty="0" smtClean="0">
              <a:latin typeface="Meiryo UI" panose="020B0604030504040204" pitchFamily="50" charset="-128"/>
              <a:ea typeface="Meiryo UI" panose="020B0604030504040204" pitchFamily="50" charset="-128"/>
              <a:cs typeface="Meiryo UI" panose="020B0604030504040204" pitchFamily="50" charset="-128"/>
            </a:endParaRPr>
          </a:p>
          <a:p>
            <a:pPr marL="0" lvl="0" indent="0">
              <a:buNone/>
            </a:pPr>
            <a:r>
              <a:rPr lang="ja-JP" altLang="en-US" sz="2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　　 することを可能とする</a:t>
            </a:r>
            <a:endParaRPr lang="en-US" altLang="ja-JP" sz="22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dirty="0">
                <a:latin typeface="Meiryo UI" panose="020B0604030504040204" pitchFamily="50" charset="-128"/>
                <a:ea typeface="Meiryo UI" panose="020B0604030504040204" pitchFamily="50" charset="-128"/>
                <a:cs typeface="Meiryo UI" panose="020B0604030504040204" pitchFamily="50" charset="-128"/>
              </a:rPr>
              <a:t>信頼できる「やりたい」「やる気のある」人や機関に、牽引役、リーダーシップを任せる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lvl="0" indent="0">
              <a:buNone/>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200" dirty="0">
                <a:latin typeface="Meiryo UI" panose="020B0604030504040204" pitchFamily="50" charset="-128"/>
                <a:ea typeface="Meiryo UI" panose="020B0604030504040204" pitchFamily="50" charset="-128"/>
                <a:cs typeface="Meiryo UI" panose="020B0604030504040204" pitchFamily="50" charset="-128"/>
              </a:rPr>
              <a:t>－問題</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提起</a:t>
            </a:r>
            <a:r>
              <a:rPr lang="ja-JP" altLang="en-US" sz="2200" dirty="0">
                <a:latin typeface="Meiryo UI" panose="020B0604030504040204" pitchFamily="50" charset="-128"/>
                <a:ea typeface="Meiryo UI" panose="020B0604030504040204" pitchFamily="50" charset="-128"/>
                <a:cs typeface="Meiryo UI" panose="020B0604030504040204" pitchFamily="50" charset="-128"/>
              </a:rPr>
              <a:t>する</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人</a:t>
            </a:r>
            <a:r>
              <a:rPr lang="ja-JP" altLang="en-US" sz="2200" dirty="0">
                <a:latin typeface="Meiryo UI" panose="020B0604030504040204" pitchFamily="50" charset="-128"/>
                <a:ea typeface="Meiryo UI" panose="020B0604030504040204" pitchFamily="50" charset="-128"/>
                <a:cs typeface="Meiryo UI" panose="020B0604030504040204" pitchFamily="50" charset="-128"/>
              </a:rPr>
              <a:t>、対応策のアイデアがある人、具体的なノウハウの</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ある</a:t>
            </a:r>
            <a:r>
              <a:rPr lang="ja-JP" altLang="en-US" sz="2200" dirty="0">
                <a:latin typeface="Meiryo UI" panose="020B0604030504040204" pitchFamily="50" charset="-128"/>
                <a:ea typeface="Meiryo UI" panose="020B0604030504040204" pitchFamily="50" charset="-128"/>
                <a:cs typeface="Meiryo UI" panose="020B0604030504040204" pitchFamily="50" charset="-128"/>
              </a:rPr>
              <a:t>人</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200" dirty="0" smtClean="0">
              <a:latin typeface="Meiryo UI" panose="020B0604030504040204" pitchFamily="50" charset="-128"/>
              <a:ea typeface="Meiryo UI" panose="020B0604030504040204" pitchFamily="50" charset="-128"/>
              <a:cs typeface="Meiryo UI" panose="020B0604030504040204" pitchFamily="50" charset="-128"/>
            </a:endParaRPr>
          </a:p>
          <a:p>
            <a:pPr marL="0" lvl="0" indent="0">
              <a:buNone/>
            </a:pPr>
            <a:r>
              <a:rPr lang="ja-JP" altLang="en-US" sz="2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　　　事業</a:t>
            </a:r>
            <a:r>
              <a:rPr lang="ja-JP" altLang="en-US" sz="2200" dirty="0">
                <a:latin typeface="Meiryo UI" panose="020B0604030504040204" pitchFamily="50" charset="-128"/>
                <a:ea typeface="Meiryo UI" panose="020B0604030504040204" pitchFamily="50" charset="-128"/>
                <a:cs typeface="Meiryo UI" panose="020B0604030504040204" pitchFamily="50" charset="-128"/>
              </a:rPr>
              <a:t>を推進する資源（人やモノや金）を提供してくれる人などに</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委ねる</a:t>
            </a:r>
            <a:endParaRPr lang="en-US" altLang="ja-JP" sz="2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2"/>
          <p:cNvSpPr txBox="1">
            <a:spLocks/>
          </p:cNvSpPr>
          <p:nvPr/>
        </p:nvSpPr>
        <p:spPr>
          <a:xfrm>
            <a:off x="8504934" y="6181896"/>
            <a:ext cx="558156" cy="365760"/>
          </a:xfrm>
          <a:prstGeom prst="rect">
            <a:avLst/>
          </a:prstGeom>
        </p:spPr>
        <p:txBody>
          <a:bodyPr vert="horz"/>
          <a:lstStyle>
            <a:defPPr>
              <a:defRPr lang="ja-JP"/>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b="1" dirty="0" smtClean="0"/>
              <a:t>-</a:t>
            </a:r>
            <a:fld id="{99AB3DE6-44B0-4A45-92C7-3BA56FC8569E}" type="slidenum">
              <a:rPr kumimoji="1" lang="ja-JP" altLang="en-US" b="1" smtClean="0"/>
              <a:pPr/>
              <a:t>16</a:t>
            </a:fld>
            <a:r>
              <a:rPr kumimoji="1" lang="en-US" altLang="ja-JP" b="1" dirty="0" smtClean="0"/>
              <a:t>-</a:t>
            </a:r>
            <a:endParaRPr kumimoji="1" lang="ja-JP" altLang="en-US" b="1" dirty="0"/>
          </a:p>
        </p:txBody>
      </p:sp>
    </p:spTree>
    <p:extLst>
      <p:ext uri="{BB962C8B-B14F-4D97-AF65-F5344CB8AC3E}">
        <p14:creationId xmlns:p14="http://schemas.microsoft.com/office/powerpoint/2010/main" val="11400952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推進体制づくりのポイント（２）</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コンテンツ プレースホルダー 3"/>
          <p:cNvSpPr>
            <a:spLocks noGrp="1"/>
          </p:cNvSpPr>
          <p:nvPr>
            <p:ph sz="quarter" idx="1"/>
          </p:nvPr>
        </p:nvSpPr>
        <p:spPr>
          <a:xfrm>
            <a:off x="457200" y="1219200"/>
            <a:ext cx="8363272" cy="5090120"/>
          </a:xfrm>
        </p:spPr>
        <p:txBody>
          <a:bodyPr>
            <a:normAutofit/>
          </a:bodyPr>
          <a:lstStyle/>
          <a:p>
            <a:pPr lvl="0"/>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医療</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関係者（三師会、病院等）の参画を得る</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marL="0" lvl="0" indent="0">
              <a:buNone/>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医師会等との情報共有、意見交換は継続的に行う</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2400" dirty="0">
                <a:latin typeface="Meiryo UI" panose="020B0604030504040204" pitchFamily="50" charset="-128"/>
                <a:ea typeface="Meiryo UI" panose="020B0604030504040204" pitchFamily="50" charset="-128"/>
                <a:cs typeface="Meiryo UI" panose="020B0604030504040204" pitchFamily="50" charset="-128"/>
              </a:rPr>
              <a:t>住民参加の工夫をする</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marL="0" lvl="0" indent="0">
              <a:buNone/>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検討段階からの住民団体の参画や自由に参加できるワークショップの</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開催</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2400" dirty="0">
                <a:latin typeface="Meiryo UI" panose="020B0604030504040204" pitchFamily="50" charset="-128"/>
                <a:ea typeface="Meiryo UI" panose="020B0604030504040204" pitchFamily="50" charset="-128"/>
                <a:cs typeface="Meiryo UI" panose="020B0604030504040204" pitchFamily="50" charset="-128"/>
              </a:rPr>
              <a:t>意図的に</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余所者、若者、馬鹿者“参加を歓迎する</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marL="0" lvl="0" indent="0">
              <a:buNone/>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縁を活かす、研究テーマや興味の一致する大学生等を</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引き入れる</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行政側は部局横断的に対応する</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marL="0" lvl="0" indent="0">
              <a:buNone/>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－総合調整役の部署は明確にする</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0" lvl="0" indent="0">
              <a:buNone/>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－既存の制度や事業、仕組みとのバッティングを避け、柔軟に対応するメンバー</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0" lvl="0" indent="0">
              <a:buNone/>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構成を意識する</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0" lvl="0" indent="0">
              <a:buNone/>
            </a:pPr>
            <a:r>
              <a:rPr lang="en-US" altLang="ja-JP" sz="2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－必要に応じて、全ての関係部局の連携協力が得られるよう努力する</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0" lvl="0" indent="0">
              <a:buNone/>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marL="0" lvl="0" indent="0">
              <a:buNone/>
            </a:pPr>
            <a:endParaRPr lang="en-US" altLang="ja-JP" sz="2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2"/>
          <p:cNvSpPr txBox="1">
            <a:spLocks/>
          </p:cNvSpPr>
          <p:nvPr/>
        </p:nvSpPr>
        <p:spPr>
          <a:xfrm>
            <a:off x="8504934" y="6181896"/>
            <a:ext cx="558156" cy="365760"/>
          </a:xfrm>
          <a:prstGeom prst="rect">
            <a:avLst/>
          </a:prstGeom>
        </p:spPr>
        <p:txBody>
          <a:bodyPr vert="horz"/>
          <a:lstStyle>
            <a:defPPr>
              <a:defRPr lang="ja-JP"/>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b="1" dirty="0" smtClean="0"/>
              <a:t>-</a:t>
            </a:r>
            <a:fld id="{99AB3DE6-44B0-4A45-92C7-3BA56FC8569E}" type="slidenum">
              <a:rPr kumimoji="1" lang="ja-JP" altLang="en-US" b="1" smtClean="0"/>
              <a:pPr/>
              <a:t>17</a:t>
            </a:fld>
            <a:r>
              <a:rPr kumimoji="1" lang="en-US" altLang="ja-JP" b="1" dirty="0" smtClean="0"/>
              <a:t>-</a:t>
            </a:r>
            <a:endParaRPr kumimoji="1" lang="ja-JP" altLang="en-US" b="1" dirty="0"/>
          </a:p>
        </p:txBody>
      </p:sp>
    </p:spTree>
    <p:extLst>
      <p:ext uri="{BB962C8B-B14F-4D97-AF65-F5344CB8AC3E}">
        <p14:creationId xmlns:p14="http://schemas.microsoft.com/office/powerpoint/2010/main" val="20780126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ローチャート : 代替処理 1"/>
          <p:cNvSpPr/>
          <p:nvPr/>
        </p:nvSpPr>
        <p:spPr>
          <a:xfrm>
            <a:off x="1115836" y="404664"/>
            <a:ext cx="6912329" cy="450000"/>
          </a:xfrm>
          <a:prstGeom prst="flowChartAlternateProcess">
            <a:avLst/>
          </a:prstGeom>
          <a:ln/>
        </p:spPr>
        <p:style>
          <a:lnRef idx="2">
            <a:schemeClr val="accent1"/>
          </a:lnRef>
          <a:fillRef idx="1">
            <a:schemeClr val="lt1"/>
          </a:fillRef>
          <a:effectRef idx="0">
            <a:schemeClr val="accent1"/>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ts val="1600"/>
              </a:lnSpc>
            </a:pPr>
            <a:r>
              <a:rPr lang="ja-JP" altLang="en-US" sz="1600" b="1" spc="50" dirty="0" smtClean="0">
                <a:ln w="11430"/>
                <a:solidFill>
                  <a:schemeClr val="tx1"/>
                </a:solidFill>
                <a:effectLst>
                  <a:outerShdw blurRad="76200" dist="50800" dir="5400000" algn="tl" rotWithShape="0">
                    <a:srgbClr val="000000">
                      <a:alpha val="65000"/>
                    </a:srgbClr>
                  </a:outerShdw>
                </a:effectLst>
                <a:latin typeface="Meiryo UI" panose="020B0604030504040204" pitchFamily="50" charset="-128"/>
                <a:ea typeface="Meiryo UI" panose="020B0604030504040204" pitchFamily="50" charset="-128"/>
                <a:cs typeface="Meiryo UI" panose="020B0604030504040204" pitchFamily="50" charset="-128"/>
              </a:rPr>
              <a:t>スマートエイジング・シティの実現に向けた、大阪府のサポート実績</a:t>
            </a:r>
            <a:endParaRPr lang="ja-JP" altLang="en-US" sz="1600" b="1" spc="50" dirty="0">
              <a:ln w="11430"/>
              <a:solidFill>
                <a:schemeClr val="tx1"/>
              </a:solidFill>
              <a:effectLst>
                <a:outerShdw blurRad="76200" dist="50800" dir="5400000" algn="tl" rotWithShape="0">
                  <a:srgbClr val="000000">
                    <a:alpha val="65000"/>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3"/>
          <p:cNvSpPr txBox="1">
            <a:spLocks/>
          </p:cNvSpPr>
          <p:nvPr/>
        </p:nvSpPr>
        <p:spPr>
          <a:xfrm>
            <a:off x="251520" y="1124744"/>
            <a:ext cx="8784976" cy="5184576"/>
          </a:xfrm>
          <a:prstGeom prst="rect">
            <a:avLst/>
          </a:prstGeom>
        </p:spPr>
        <p:txBody>
          <a:bodyPr>
            <a:normAutofit fontScale="92500" lnSpcReduction="20000"/>
          </a:bodyPr>
          <a:lst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buNone/>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≪サポートの実例≫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○大阪府知事との連携協定の締結</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・河内長野市長</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・淀川キリスト教病院・地域経済活性化支援機構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○各種会議・打合せ等への出席</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・ＳＡＣ</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南花台総合研究会＜月１回＞</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等でアドバイス、提案など</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○イベント開催時のスタッフ・要員の派遣</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○主催者＝事業者マッチング</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公民連携のサポート</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p>
            <a:pPr marL="0" indent="0">
              <a:buNone/>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・熱中症対策（経口補水液展示・サンプル配布：㈱大塚製薬工場）</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・スポーツクラブ体験教室（インストラクター派遣等：東急スポーツオアシス）</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・健康食、嚥下食展示・サンプル提供（セブンイレブンジャパン、</a:t>
            </a:r>
            <a:r>
              <a:rPr lang="zh-TW" altLang="en-US" sz="1600" dirty="0">
                <a:latin typeface="Meiryo UI" panose="020B0604030504040204" pitchFamily="50" charset="-128"/>
                <a:ea typeface="Meiryo UI" panose="020B0604030504040204" pitchFamily="50" charset="-128"/>
                <a:cs typeface="Meiryo UI" panose="020B0604030504040204" pitchFamily="50" charset="-128"/>
              </a:rPr>
              <a:t>㈱大塚製薬工場</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○地方創生加速化交付金事業（</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H28</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年度：約</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6,000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円</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内閣府</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p>
            <a:pPr marL="0" indent="0">
              <a:buNone/>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・事業化コンソーシアムの形成にかかる調整（協力依頼への同行等）</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・お達者グルメ事業調整（あっぱれ！ゴハン事業）</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・まちケアラボ＆お達者</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ドック事業調整（３地域でのワークショップ事業展開、まちの保健室事業展開　等）</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○大阪府が募集する各種補助事業等へのアプライ支援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条件に合致していることが大前提です。</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p>
            <a:pPr marL="0" indent="0">
              <a:buNone/>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・南花台地区（錦秀会看護専門学校誘致・開校）：約</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億円</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1600" dirty="0" smtClean="0">
                <a:latin typeface="Meiryo UI" panose="020B0604030504040204" pitchFamily="50" charset="-128"/>
                <a:ea typeface="Meiryo UI" panose="020B0604030504040204" pitchFamily="50" charset="-128"/>
                <a:cs typeface="Meiryo UI" panose="020B0604030504040204" pitchFamily="50" charset="-128"/>
              </a:rPr>
              <a:t>看護師</a:t>
            </a:r>
            <a:r>
              <a:rPr lang="zh-TW" altLang="en-US" sz="1600" dirty="0">
                <a:latin typeface="Meiryo UI" panose="020B0604030504040204" pitchFamily="50" charset="-128"/>
                <a:ea typeface="Meiryo UI" panose="020B0604030504040204" pitchFamily="50" charset="-128"/>
                <a:cs typeface="Meiryo UI" panose="020B0604030504040204" pitchFamily="50" charset="-128"/>
              </a:rPr>
              <a:t>等養成所施設整備</a:t>
            </a:r>
            <a:r>
              <a:rPr lang="zh-TW" altLang="en-US" sz="1600" dirty="0" smtClean="0">
                <a:latin typeface="Meiryo UI" panose="020B0604030504040204" pitchFamily="50" charset="-128"/>
                <a:ea typeface="Meiryo UI" panose="020B0604030504040204" pitchFamily="50" charset="-128"/>
                <a:cs typeface="Meiryo UI" panose="020B0604030504040204" pitchFamily="50" charset="-128"/>
              </a:rPr>
              <a:t>事業</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p>
            <a:pPr marL="0" indent="0">
              <a:buNone/>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・森之宮地区（今里スマートエイジング商店街事業）：</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270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万</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円</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商店街サポーター創出・活動支援事業</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p>
            <a:pPr marL="0" indent="0">
              <a:buNone/>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・南花台地区（咲っく南花台事業者の会）：約</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万円</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地域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連携型商機能強化モデル創出</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事業</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2"/>
          <p:cNvSpPr txBox="1">
            <a:spLocks/>
          </p:cNvSpPr>
          <p:nvPr/>
        </p:nvSpPr>
        <p:spPr>
          <a:xfrm>
            <a:off x="8504934" y="6181896"/>
            <a:ext cx="558156" cy="365760"/>
          </a:xfrm>
          <a:prstGeom prst="rect">
            <a:avLst/>
          </a:prstGeom>
        </p:spPr>
        <p:txBody>
          <a:bodyPr vert="horz"/>
          <a:lstStyle>
            <a:defPPr>
              <a:defRPr lang="ja-JP"/>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b="1" dirty="0" smtClean="0"/>
              <a:t>-</a:t>
            </a:r>
            <a:fld id="{99AB3DE6-44B0-4A45-92C7-3BA56FC8569E}" type="slidenum">
              <a:rPr kumimoji="1" lang="ja-JP" altLang="en-US" b="1" smtClean="0"/>
              <a:pPr/>
              <a:t>18</a:t>
            </a:fld>
            <a:r>
              <a:rPr kumimoji="1" lang="en-US" altLang="ja-JP" b="1" dirty="0" smtClean="0"/>
              <a:t>-</a:t>
            </a:r>
            <a:endParaRPr kumimoji="1" lang="ja-JP" altLang="en-US" b="1" dirty="0"/>
          </a:p>
        </p:txBody>
      </p:sp>
    </p:spTree>
    <p:extLst>
      <p:ext uri="{BB962C8B-B14F-4D97-AF65-F5344CB8AC3E}">
        <p14:creationId xmlns:p14="http://schemas.microsoft.com/office/powerpoint/2010/main" val="11954616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347531" y="4318"/>
            <a:ext cx="1440160" cy="3802724"/>
          </a:xfrm>
          <a:prstGeom prst="rect">
            <a:avLst/>
          </a:prstGeom>
        </p:spPr>
        <p:txBody>
          <a:bodyPr vert="wordArtVertRtl"/>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24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p>
            <a:pPr algn="l"/>
            <a:r>
              <a:rPr lang="ja-JP" altLang="en-US" sz="24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　</a:t>
            </a:r>
            <a:endParaRPr lang="ja-JP" altLang="en-US" sz="2400" dirty="0">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p:txBody>
      </p:sp>
      <p:sp>
        <p:nvSpPr>
          <p:cNvPr id="8" name="正方形/長方形 7"/>
          <p:cNvSpPr/>
          <p:nvPr/>
        </p:nvSpPr>
        <p:spPr>
          <a:xfrm>
            <a:off x="127839" y="188641"/>
            <a:ext cx="8832981" cy="576064"/>
          </a:xfrm>
          <a:prstGeom prst="rect">
            <a:avLst/>
          </a:prstGeom>
          <a:solidFill>
            <a:schemeClr val="lt1">
              <a:alpha val="0"/>
            </a:schemeClr>
          </a:solidFill>
          <a:ln>
            <a:noFill/>
          </a:ln>
        </p:spPr>
        <p:style>
          <a:lnRef idx="2">
            <a:schemeClr val="dk1"/>
          </a:lnRef>
          <a:fillRef idx="1">
            <a:schemeClr val="lt1"/>
          </a:fillRef>
          <a:effectRef idx="0">
            <a:schemeClr val="dk1"/>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具体化</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手法セミナ</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＆先行モデル３地域見学</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ツアー</a:t>
            </a:r>
            <a:endParaRPr lang="ja-JP" altLang="en-US" sz="2000" b="1" spc="50" dirty="0">
              <a:ln w="11430"/>
              <a:solidFill>
                <a:schemeClr val="tx1"/>
              </a:solidFill>
              <a:effectLst>
                <a:outerShdw blurRad="76200" dist="50800" dir="5400000" algn="tl" rotWithShape="0">
                  <a:srgbClr val="000000">
                    <a:alpha val="65000"/>
                  </a:srgbClr>
                </a:outerShdw>
              </a:effectLst>
            </a:endParaRPr>
          </a:p>
        </p:txBody>
      </p:sp>
      <p:sp>
        <p:nvSpPr>
          <p:cNvPr id="30" name="正方形/長方形 29"/>
          <p:cNvSpPr/>
          <p:nvPr/>
        </p:nvSpPr>
        <p:spPr>
          <a:xfrm>
            <a:off x="581690" y="4653136"/>
            <a:ext cx="7950750" cy="1658857"/>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淡路</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・上新庄</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地区</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＜都心部下町型モデル＞</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地域テーマ</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・地域</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包括ケアの</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まちづくり</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581690" y="2685349"/>
            <a:ext cx="7950750" cy="18002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城東側・森之宮</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地区</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＜都心部団地型モデル＞</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地域</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・生活支援や見守りネットワーク</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の構築</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568955" y="836712"/>
            <a:ext cx="7950750" cy="1611892"/>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zh-CN" altLang="en-US" sz="1400" b="1" dirty="0" smtClean="0">
                <a:latin typeface="Meiryo UI" panose="020B0604030504040204" pitchFamily="50" charset="-128"/>
                <a:ea typeface="Meiryo UI" panose="020B0604030504040204" pitchFamily="50" charset="-128"/>
                <a:cs typeface="Meiryo UI" panose="020B0604030504040204" pitchFamily="50" charset="-128"/>
              </a:rPr>
              <a:t>河内長野市</a:t>
            </a:r>
            <a:r>
              <a:rPr lang="zh-CN" altLang="en-US" sz="1400" b="1" dirty="0">
                <a:latin typeface="Meiryo UI" panose="020B0604030504040204" pitchFamily="50" charset="-128"/>
                <a:ea typeface="Meiryo UI" panose="020B0604030504040204" pitchFamily="50" charset="-128"/>
                <a:cs typeface="Meiryo UI" panose="020B0604030504040204" pitchFamily="50" charset="-128"/>
              </a:rPr>
              <a:t>南花台</a:t>
            </a:r>
            <a:r>
              <a:rPr lang="zh-CN" altLang="en-US" sz="1400" b="1" dirty="0" smtClean="0">
                <a:latin typeface="Meiryo UI" panose="020B0604030504040204" pitchFamily="50" charset="-128"/>
                <a:ea typeface="Meiryo UI" panose="020B0604030504040204" pitchFamily="50" charset="-128"/>
                <a:cs typeface="Meiryo UI" panose="020B0604030504040204" pitchFamily="50" charset="-128"/>
              </a:rPr>
              <a:t>地区</a:t>
            </a:r>
            <a:endParaRPr lang="en-US" altLang="zh-CN"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＜郊外部住宅開発団地モデル＞</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地域テーマ</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住宅開発団地</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の再生</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33" name="Picture 9" descr="http://www.machi-care.jp/images/sub/kangoan_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3103" y="4728066"/>
            <a:ext cx="2162454" cy="143304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よどきり医療と介護のまちづくり株式会社">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4182" y="5297566"/>
            <a:ext cx="2188687" cy="36999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ＵＲ団地 森ノ...」の画像検索結果"/>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5837" y="2922319"/>
            <a:ext cx="2149720" cy="142298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森ノ宮 スマー...」の画像検索結果"/>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2159" y="2891480"/>
            <a:ext cx="2232248" cy="138793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みんなの拠点"/>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63102" y="953401"/>
            <a:ext cx="2162455" cy="1384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 descr="C:\Users\taninoue\AppData\Local\Microsoft\Windows\Temporary Internet Files\Content.Outlook\OD0X50FN\SAC_mark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65562" y="901235"/>
            <a:ext cx="1753425" cy="1553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スライド番号プレースホルダー 2"/>
          <p:cNvSpPr txBox="1">
            <a:spLocks/>
          </p:cNvSpPr>
          <p:nvPr/>
        </p:nvSpPr>
        <p:spPr>
          <a:xfrm>
            <a:off x="8504934" y="6181896"/>
            <a:ext cx="558156" cy="365760"/>
          </a:xfrm>
          <a:prstGeom prst="rect">
            <a:avLst/>
          </a:prstGeom>
        </p:spPr>
        <p:txBody>
          <a:bodyPr vert="horz"/>
          <a:lstStyle>
            <a:defPPr>
              <a:defRPr lang="ja-JP"/>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b="1" dirty="0" smtClean="0"/>
              <a:t>-</a:t>
            </a:r>
            <a:fld id="{99AB3DE6-44B0-4A45-92C7-3BA56FC8569E}" type="slidenum">
              <a:rPr kumimoji="1" lang="ja-JP" altLang="en-US" b="1" smtClean="0"/>
              <a:pPr/>
              <a:t>19</a:t>
            </a:fld>
            <a:r>
              <a:rPr kumimoji="1" lang="en-US" altLang="ja-JP" b="1" dirty="0" smtClean="0"/>
              <a:t>-</a:t>
            </a:r>
            <a:endParaRPr kumimoji="1" lang="ja-JP" altLang="en-US" b="1" dirty="0"/>
          </a:p>
        </p:txBody>
      </p:sp>
    </p:spTree>
    <p:extLst>
      <p:ext uri="{BB962C8B-B14F-4D97-AF65-F5344CB8AC3E}">
        <p14:creationId xmlns:p14="http://schemas.microsoft.com/office/powerpoint/2010/main" val="32821812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32763" y="2420888"/>
            <a:ext cx="9088313" cy="4032448"/>
          </a:xfrm>
          <a:prstGeom prst="rect">
            <a:avLst/>
          </a:prstGeom>
          <a:ln w="19050">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lIns="72000" tIns="36000" rIns="72000" bIns="36000" rtlCol="0" anchor="t" anchorCtr="0"/>
          <a:lstStyle/>
          <a:p>
            <a:pPr marL="85725" indent="-85725"/>
            <a:endParaRPr lang="ja-JP" altLang="en-US" sz="1050" dirty="0">
              <a:solidFill>
                <a:schemeClr val="tx1"/>
              </a:solidFill>
              <a:latin typeface="Meiryo UI" pitchFamily="50" charset="-128"/>
              <a:ea typeface="Meiryo UI" pitchFamily="50" charset="-128"/>
              <a:cs typeface="Meiryo UI" pitchFamily="50" charset="-128"/>
            </a:endParaRPr>
          </a:p>
        </p:txBody>
      </p:sp>
      <p:sp>
        <p:nvSpPr>
          <p:cNvPr id="20" name="テキスト ボックス 19"/>
          <p:cNvSpPr txBox="1"/>
          <p:nvPr/>
        </p:nvSpPr>
        <p:spPr>
          <a:xfrm>
            <a:off x="4604763" y="2492504"/>
            <a:ext cx="4536504" cy="1785104"/>
          </a:xfrm>
          <a:prstGeom prst="rect">
            <a:avLst/>
          </a:prstGeom>
          <a:noFill/>
        </p:spPr>
        <p:txBody>
          <a:bodyPr wrap="square" rIns="36000" rtlCol="0">
            <a:spAutoFit/>
          </a:bodyPr>
          <a:lstStyle/>
          <a:p>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◆戦略目標の設定◆</a:t>
            </a:r>
            <a:endParaRPr lang="en-US" altLang="ja-JP" sz="1000" b="1"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・第１目標：医療</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や介護にかかる経済的・社会的負担を抑制しつつ、府民の健康寿命を延伸し</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、生涯</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にわたる</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QOL</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を向上する。</a:t>
            </a:r>
          </a:p>
          <a:p>
            <a:pPr marL="85725" indent="-85725"/>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・第２目標：既存</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の医療機関等の機能分化と連携を促進し、生産性の向上により、効率的・</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効果的</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な医療・健康づくり　サービスが提供されるともに、超高齢社会に必要な新た</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なサービス</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や製品等を開発、提供する裾野の広い関連産業を振興する。</a:t>
            </a:r>
          </a:p>
          <a:p>
            <a:pPr marL="85725" indent="-85725"/>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・第３目標：第</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目標と第２目標の実現により、大阪の</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GDP</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を拡大し、雇用機会を創出し、</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それに</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伴う税収の増加と医療・介護関連公費支出の抑制に寄与する。</a:t>
            </a:r>
          </a:p>
          <a:p>
            <a:pPr marL="85725" indent="-85725"/>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・第</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目標：健康</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寿命の延伸と経済成長を同時に実現する新たなヘルスケアシステムの構築に</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よる先進</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モデルを広く他地域や海外に展開し、将来の大阪の成長戦略の拠りどころとする。</a:t>
            </a:r>
          </a:p>
        </p:txBody>
      </p:sp>
      <p:sp>
        <p:nvSpPr>
          <p:cNvPr id="28" name="テキスト ボックス 27"/>
          <p:cNvSpPr txBox="1"/>
          <p:nvPr/>
        </p:nvSpPr>
        <p:spPr>
          <a:xfrm>
            <a:off x="4604763" y="4277325"/>
            <a:ext cx="4536504" cy="2092881"/>
          </a:xfrm>
          <a:prstGeom prst="rect">
            <a:avLst/>
          </a:prstGeom>
          <a:noFill/>
        </p:spPr>
        <p:txBody>
          <a:bodyPr wrap="square" rIns="36000" rtlCol="0">
            <a:spAutoFit/>
          </a:bodyPr>
          <a:lstStyle/>
          <a:p>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◆戦略の基本方針◆</a:t>
            </a:r>
            <a:endParaRPr lang="en-US" altLang="ja-JP" sz="1000" b="1"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基本的な考え方：</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現行システムのメリットを</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維持しつつ、</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新たなヘルスケアシステムへ</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a:t>
            </a:r>
          </a:p>
          <a:p>
            <a:pPr marL="85725" indent="-85725"/>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・府民</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や患者自身が、健康維持と予防、疾病管理の重要性に気づき、行動を変革する。そのため、行政は啓発の中心的役割を担い、民間と協力して重要性を伝える。</a:t>
            </a:r>
          </a:p>
          <a:p>
            <a:pPr marL="85725" indent="-85725"/>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・民間</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が活力を発揮する。そのため、保健医療資源の効率的配分を実現するガバナンスを強化するとともに、生産性の向上、持続可能性を生かす環境整備を行う。</a:t>
            </a:r>
          </a:p>
          <a:p>
            <a:pPr marL="85725" indent="-85725"/>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・変革</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によるメリットを実証する。そのため、データを活用し、健康づくりや医療のアウトカムを「見える化」し、効果と経済合理性を実証する科学的根拠を明らかにする。</a:t>
            </a:r>
          </a:p>
          <a:p>
            <a:pPr marL="85725" indent="-85725"/>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規模の経済”、“範囲の経済”に着目して、医療機関や介護サービス提供事業者の増益モデルへの転換を促すとともに、現行システム（医療保険や介護保険の枠組みの中の）プレイヤー以外の参入と協力による、新しいサービスやまちづくりを実現する。そのため、必要があれば障害となっている不合理な規制を緩和したり実状に合った柔軟で適切な制度運用により、民間活力を発揮できる環境を整える</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20190" y="49070"/>
            <a:ext cx="9088314" cy="643626"/>
          </a:xfrm>
          <a:prstGeom prst="roundRect">
            <a:avLst>
              <a:gd name="adj" fmla="val 2451"/>
            </a:avLst>
          </a:prstGeom>
          <a:ln/>
        </p:spPr>
        <p:style>
          <a:lnRef idx="1">
            <a:schemeClr val="accent2"/>
          </a:lnRef>
          <a:fillRef idx="3">
            <a:schemeClr val="accent2"/>
          </a:fillRef>
          <a:effectRef idx="2">
            <a:schemeClr val="accent2"/>
          </a:effectRef>
          <a:fontRef idx="minor">
            <a:schemeClr val="lt1"/>
          </a:fontRef>
        </p:style>
        <p:txBody>
          <a:bodyPr lIns="72000" tIns="36000" rIns="72000" bIns="36000" rtlCol="0" anchor="ctr" anchorCtr="0"/>
          <a:lstStyle/>
          <a:p>
            <a:pPr marL="85725" indent="-85725" algn="ctr"/>
            <a:r>
              <a:rPr kumimoji="1" lang="ja-JP" altLang="en-US" sz="2800" b="1" dirty="0" smtClean="0">
                <a:solidFill>
                  <a:schemeClr val="bg1"/>
                </a:solidFill>
                <a:latin typeface="Meiryo UI" pitchFamily="50" charset="-128"/>
                <a:ea typeface="Meiryo UI" pitchFamily="50" charset="-128"/>
                <a:cs typeface="Meiryo UI" pitchFamily="50" charset="-128"/>
              </a:rPr>
              <a:t>大阪府市医療戦略会議提言（平成</a:t>
            </a:r>
            <a:r>
              <a:rPr kumimoji="1" lang="en-US" altLang="ja-JP" sz="2800" b="1" dirty="0" smtClean="0">
                <a:solidFill>
                  <a:schemeClr val="bg1"/>
                </a:solidFill>
                <a:latin typeface="Meiryo UI" pitchFamily="50" charset="-128"/>
                <a:ea typeface="Meiryo UI" pitchFamily="50" charset="-128"/>
                <a:cs typeface="Meiryo UI" pitchFamily="50" charset="-128"/>
              </a:rPr>
              <a:t>26</a:t>
            </a:r>
            <a:r>
              <a:rPr kumimoji="1" lang="ja-JP" altLang="en-US" sz="2800" b="1" dirty="0" smtClean="0">
                <a:solidFill>
                  <a:schemeClr val="bg1"/>
                </a:solidFill>
                <a:latin typeface="Meiryo UI" pitchFamily="50" charset="-128"/>
                <a:ea typeface="Meiryo UI" pitchFamily="50" charset="-128"/>
                <a:cs typeface="Meiryo UI" pitchFamily="50" charset="-128"/>
              </a:rPr>
              <a:t>年</a:t>
            </a:r>
            <a:r>
              <a:rPr kumimoji="1" lang="en-US" altLang="ja-JP" sz="2800" b="1" dirty="0" smtClean="0">
                <a:solidFill>
                  <a:schemeClr val="bg1"/>
                </a:solidFill>
                <a:latin typeface="Meiryo UI" pitchFamily="50" charset="-128"/>
                <a:ea typeface="Meiryo UI" pitchFamily="50" charset="-128"/>
                <a:cs typeface="Meiryo UI" pitchFamily="50" charset="-128"/>
              </a:rPr>
              <a:t>1</a:t>
            </a:r>
            <a:r>
              <a:rPr kumimoji="1" lang="ja-JP" altLang="en-US" sz="2800" b="1" dirty="0" smtClean="0">
                <a:solidFill>
                  <a:schemeClr val="bg1"/>
                </a:solidFill>
                <a:latin typeface="Meiryo UI" pitchFamily="50" charset="-128"/>
                <a:ea typeface="Meiryo UI" pitchFamily="50" charset="-128"/>
                <a:cs typeface="Meiryo UI" pitchFamily="50" charset="-128"/>
              </a:rPr>
              <a:t>月）</a:t>
            </a:r>
            <a:endParaRPr kumimoji="1" lang="ja-JP" altLang="en-US" sz="2800" b="1" dirty="0">
              <a:solidFill>
                <a:schemeClr val="bg1"/>
              </a:solidFill>
              <a:latin typeface="Meiryo UI" pitchFamily="50" charset="-128"/>
              <a:ea typeface="Meiryo UI" pitchFamily="50" charset="-128"/>
              <a:cs typeface="Meiryo UI" pitchFamily="50" charset="-128"/>
            </a:endParaRPr>
          </a:p>
        </p:txBody>
      </p:sp>
      <p:grpSp>
        <p:nvGrpSpPr>
          <p:cNvPr id="3" name="グループ化 2"/>
          <p:cNvGrpSpPr/>
          <p:nvPr/>
        </p:nvGrpSpPr>
        <p:grpSpPr>
          <a:xfrm>
            <a:off x="5436096" y="949028"/>
            <a:ext cx="3635896" cy="1249978"/>
            <a:chOff x="5241096" y="5359963"/>
            <a:chExt cx="3491880" cy="963833"/>
          </a:xfrm>
        </p:grpSpPr>
        <p:sp>
          <p:nvSpPr>
            <p:cNvPr id="15" name="正方形/長方形 14"/>
            <p:cNvSpPr/>
            <p:nvPr/>
          </p:nvSpPr>
          <p:spPr>
            <a:xfrm>
              <a:off x="5241096" y="5359963"/>
              <a:ext cx="3491880" cy="963833"/>
            </a:xfrm>
            <a:prstGeom prst="rect">
              <a:avLst/>
            </a:prstGeom>
            <a:ln w="12700"/>
          </p:spPr>
          <p:style>
            <a:lnRef idx="2">
              <a:schemeClr val="accent1"/>
            </a:lnRef>
            <a:fillRef idx="1">
              <a:schemeClr val="lt1"/>
            </a:fillRef>
            <a:effectRef idx="0">
              <a:schemeClr val="accent1"/>
            </a:effectRef>
            <a:fontRef idx="minor">
              <a:schemeClr val="dk1"/>
            </a:fontRef>
          </p:style>
          <p:txBody>
            <a:bodyPr wrap="square" lIns="72000" tIns="36000" rIns="0" bIns="3600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84150">
                <a:spcBef>
                  <a:spcPts val="200"/>
                </a:spcBef>
              </a:pPr>
              <a:r>
                <a:rPr lang="ja-JP" altLang="en-US" sz="1000" dirty="0" smtClean="0">
                  <a:latin typeface="Meiryo UI" pitchFamily="50" charset="-128"/>
                  <a:ea typeface="Meiryo UI" pitchFamily="50" charset="-128"/>
                  <a:cs typeface="Meiryo UI" pitchFamily="50" charset="-128"/>
                </a:rPr>
                <a:t>・上山信一（慶應義塾大学総合政策学部　教授）　</a:t>
              </a:r>
              <a:r>
                <a:rPr lang="en-US" altLang="ja-JP" sz="1000" dirty="0" smtClean="0">
                  <a:latin typeface="Meiryo UI" pitchFamily="50" charset="-128"/>
                  <a:ea typeface="Meiryo UI" pitchFamily="50" charset="-128"/>
                  <a:cs typeface="Meiryo UI" pitchFamily="50" charset="-128"/>
                </a:rPr>
                <a:t>※</a:t>
              </a:r>
              <a:r>
                <a:rPr lang="ja-JP" altLang="en-US" sz="1000" dirty="0" smtClean="0">
                  <a:latin typeface="Meiryo UI" pitchFamily="50" charset="-128"/>
                  <a:ea typeface="Meiryo UI" pitchFamily="50" charset="-128"/>
                  <a:cs typeface="Meiryo UI" pitchFamily="50" charset="-128"/>
                </a:rPr>
                <a:t>会長</a:t>
              </a:r>
            </a:p>
            <a:p>
              <a:pPr marL="184150">
                <a:spcBef>
                  <a:spcPts val="200"/>
                </a:spcBef>
              </a:pPr>
              <a:r>
                <a:rPr lang="ja-JP" altLang="en-US" sz="1000" dirty="0" smtClean="0">
                  <a:latin typeface="Meiryo UI" pitchFamily="50" charset="-128"/>
                  <a:ea typeface="Meiryo UI" pitchFamily="50" charset="-128"/>
                  <a:cs typeface="Meiryo UI" pitchFamily="50" charset="-128"/>
                </a:rPr>
                <a:t>・大嶽浩司（昭和大学</a:t>
              </a:r>
              <a:r>
                <a:rPr lang="ja-JP" altLang="en-US" sz="1000" dirty="0">
                  <a:latin typeface="Meiryo UI" pitchFamily="50" charset="-128"/>
                  <a:ea typeface="Meiryo UI" pitchFamily="50" charset="-128"/>
                  <a:cs typeface="Meiryo UI" pitchFamily="50" charset="-128"/>
                </a:rPr>
                <a:t>医学部</a:t>
              </a:r>
              <a:r>
                <a:rPr lang="ja-JP" altLang="en-US" sz="1000" dirty="0" smtClean="0">
                  <a:latin typeface="Meiryo UI" pitchFamily="50" charset="-128"/>
                  <a:ea typeface="Meiryo UI" pitchFamily="50" charset="-128"/>
                  <a:cs typeface="Meiryo UI" pitchFamily="50" charset="-128"/>
                </a:rPr>
                <a:t>　教授）　　　　　　　　 </a:t>
              </a:r>
              <a:r>
                <a:rPr lang="en-US" altLang="ja-JP" sz="1000" dirty="0" smtClean="0">
                  <a:latin typeface="Meiryo UI" pitchFamily="50" charset="-128"/>
                  <a:ea typeface="Meiryo UI" pitchFamily="50" charset="-128"/>
                  <a:cs typeface="Meiryo UI" pitchFamily="50" charset="-128"/>
                </a:rPr>
                <a:t>※</a:t>
              </a:r>
              <a:r>
                <a:rPr lang="ja-JP" altLang="en-US" sz="1000" dirty="0" smtClean="0">
                  <a:latin typeface="Meiryo UI" pitchFamily="50" charset="-128"/>
                  <a:ea typeface="Meiryo UI" pitchFamily="50" charset="-128"/>
                  <a:cs typeface="Meiryo UI" pitchFamily="50" charset="-128"/>
                </a:rPr>
                <a:t>副会長</a:t>
              </a:r>
            </a:p>
            <a:p>
              <a:pPr marL="184150">
                <a:spcBef>
                  <a:spcPts val="200"/>
                </a:spcBef>
              </a:pPr>
              <a:r>
                <a:rPr lang="ja-JP" altLang="en-US" sz="1000" dirty="0" smtClean="0">
                  <a:latin typeface="Meiryo UI" pitchFamily="50" charset="-128"/>
                  <a:ea typeface="Meiryo UI" pitchFamily="50" charset="-128"/>
                  <a:cs typeface="Meiryo UI" pitchFamily="50" charset="-128"/>
                </a:rPr>
                <a:t>・澤田拓子（塩野義製薬株式会社　専務執行役員）</a:t>
              </a:r>
            </a:p>
            <a:p>
              <a:pPr marL="184150">
                <a:spcBef>
                  <a:spcPts val="200"/>
                </a:spcBef>
              </a:pPr>
              <a:r>
                <a:rPr lang="ja-JP" altLang="en-US" sz="1000" dirty="0" smtClean="0">
                  <a:latin typeface="Meiryo UI" pitchFamily="50" charset="-128"/>
                  <a:ea typeface="Meiryo UI" pitchFamily="50" charset="-128"/>
                  <a:cs typeface="Meiryo UI" pitchFamily="50" charset="-128"/>
                </a:rPr>
                <a:t>・茂松茂人（一般社団法人大阪府医師会　副会長）</a:t>
              </a:r>
            </a:p>
            <a:p>
              <a:pPr marL="184150">
                <a:spcBef>
                  <a:spcPts val="200"/>
                </a:spcBef>
              </a:pPr>
              <a:r>
                <a:rPr lang="ja-JP" altLang="en-US" sz="1000" dirty="0" smtClean="0">
                  <a:latin typeface="Meiryo UI" pitchFamily="50" charset="-128"/>
                  <a:ea typeface="Meiryo UI" pitchFamily="50" charset="-128"/>
                  <a:cs typeface="Meiryo UI" pitchFamily="50" charset="-128"/>
                </a:rPr>
                <a:t>・森下竜一（大阪大学医学系研究科　教授）</a:t>
              </a:r>
              <a:endParaRPr lang="ja-JP" altLang="en-US" sz="1000" dirty="0">
                <a:latin typeface="Meiryo UI" pitchFamily="50" charset="-128"/>
                <a:ea typeface="Meiryo UI" pitchFamily="50" charset="-128"/>
                <a:cs typeface="Meiryo UI" pitchFamily="50" charset="-128"/>
              </a:endParaRPr>
            </a:p>
          </p:txBody>
        </p:sp>
        <p:sp>
          <p:nvSpPr>
            <p:cNvPr id="16" name="正方形/長方形 15"/>
            <p:cNvSpPr/>
            <p:nvPr/>
          </p:nvSpPr>
          <p:spPr>
            <a:xfrm>
              <a:off x="5246573" y="5359964"/>
              <a:ext cx="188020" cy="9638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eaVert" lIns="36000" rIns="36000" rtlCol="0" anchor="ctr"/>
            <a:lstStyle/>
            <a:p>
              <a:pPr algn="ctr"/>
              <a:r>
                <a:rPr kumimoji="1" lang="ja-JP" altLang="en-US" sz="900" b="1" dirty="0" smtClean="0">
                  <a:latin typeface="Meiryo UI" pitchFamily="50" charset="-128"/>
                  <a:ea typeface="Meiryo UI" pitchFamily="50" charset="-128"/>
                  <a:cs typeface="Meiryo UI" pitchFamily="50" charset="-128"/>
                </a:rPr>
                <a:t>委員</a:t>
              </a:r>
              <a:endParaRPr kumimoji="1" lang="ja-JP" altLang="en-US" sz="900" b="1" dirty="0">
                <a:latin typeface="Meiryo UI" pitchFamily="50" charset="-128"/>
                <a:ea typeface="Meiryo UI" pitchFamily="50" charset="-128"/>
                <a:cs typeface="Meiryo UI" pitchFamily="50" charset="-128"/>
              </a:endParaRPr>
            </a:p>
          </p:txBody>
        </p:sp>
      </p:grpSp>
      <p:grpSp>
        <p:nvGrpSpPr>
          <p:cNvPr id="29" name="グループ化 28"/>
          <p:cNvGrpSpPr/>
          <p:nvPr/>
        </p:nvGrpSpPr>
        <p:grpSpPr>
          <a:xfrm>
            <a:off x="55601" y="962882"/>
            <a:ext cx="5308487" cy="845394"/>
            <a:chOff x="49407" y="318780"/>
            <a:chExt cx="5468281" cy="845394"/>
          </a:xfrm>
        </p:grpSpPr>
        <p:sp>
          <p:nvSpPr>
            <p:cNvPr id="21" name="正方形/長方形 20"/>
            <p:cNvSpPr/>
            <p:nvPr/>
          </p:nvSpPr>
          <p:spPr>
            <a:xfrm>
              <a:off x="49407" y="318782"/>
              <a:ext cx="5468281" cy="845392"/>
            </a:xfrm>
            <a:prstGeom prst="rect">
              <a:avLst/>
            </a:prstGeom>
            <a:ln w="12700"/>
          </p:spPr>
          <p:style>
            <a:lnRef idx="2">
              <a:schemeClr val="accent1"/>
            </a:lnRef>
            <a:fillRef idx="1">
              <a:schemeClr val="lt1"/>
            </a:fillRef>
            <a:effectRef idx="0">
              <a:schemeClr val="accent1"/>
            </a:effectRef>
            <a:fontRef idx="minor">
              <a:schemeClr val="dk1"/>
            </a:fontRef>
          </p:style>
          <p:txBody>
            <a:bodyPr lIns="72000" tIns="36000" rIns="72000" bIns="36000" rtlCol="0" anchor="ctr" anchorCtr="0"/>
            <a:lstStyle/>
            <a:p>
              <a:pPr marL="314325" indent="-133350"/>
              <a:r>
                <a:rPr lang="ja-JP" altLang="en-US" sz="1000" dirty="0">
                  <a:solidFill>
                    <a:schemeClr val="tx1"/>
                  </a:solidFill>
                  <a:latin typeface="Meiryo UI" pitchFamily="50" charset="-128"/>
                  <a:ea typeface="Meiryo UI" pitchFamily="50" charset="-128"/>
                  <a:cs typeface="Meiryo UI" pitchFamily="50" charset="-128"/>
                </a:rPr>
                <a:t>◎強みを活かした「課題解決型」成長産業の振興など、医療関連分野の新産業育成</a:t>
              </a:r>
              <a:r>
                <a:rPr lang="ja-JP" altLang="en-US" sz="1000" dirty="0" smtClean="0">
                  <a:solidFill>
                    <a:schemeClr val="tx1"/>
                  </a:solidFill>
                  <a:latin typeface="Meiryo UI" pitchFamily="50" charset="-128"/>
                  <a:ea typeface="Meiryo UI" pitchFamily="50" charset="-128"/>
                  <a:cs typeface="Meiryo UI" pitchFamily="50" charset="-128"/>
                </a:rPr>
                <a:t>、</a:t>
              </a:r>
              <a:r>
                <a:rPr lang="en-US" altLang="ja-JP" sz="1000" dirty="0" smtClean="0">
                  <a:solidFill>
                    <a:schemeClr val="tx1"/>
                  </a:solidFill>
                  <a:latin typeface="Meiryo UI" pitchFamily="50" charset="-128"/>
                  <a:ea typeface="Meiryo UI" pitchFamily="50" charset="-128"/>
                  <a:cs typeface="Meiryo UI" pitchFamily="50" charset="-128"/>
                </a:rPr>
                <a:t>10</a:t>
              </a:r>
              <a:r>
                <a:rPr lang="ja-JP" altLang="en-US" sz="1000" dirty="0">
                  <a:solidFill>
                    <a:schemeClr val="tx1"/>
                  </a:solidFill>
                  <a:latin typeface="Meiryo UI" pitchFamily="50" charset="-128"/>
                  <a:ea typeface="Meiryo UI" pitchFamily="50" charset="-128"/>
                  <a:cs typeface="Meiryo UI" pitchFamily="50" charset="-128"/>
                </a:rPr>
                <a:t>～</a:t>
              </a:r>
              <a:r>
                <a:rPr lang="en-US" altLang="ja-JP" sz="1000" dirty="0">
                  <a:solidFill>
                    <a:schemeClr val="tx1"/>
                  </a:solidFill>
                  <a:latin typeface="Meiryo UI" pitchFamily="50" charset="-128"/>
                  <a:ea typeface="Meiryo UI" pitchFamily="50" charset="-128"/>
                  <a:cs typeface="Meiryo UI" pitchFamily="50" charset="-128"/>
                </a:rPr>
                <a:t>20</a:t>
              </a:r>
              <a:r>
                <a:rPr lang="ja-JP" altLang="en-US" sz="1000" dirty="0">
                  <a:solidFill>
                    <a:schemeClr val="tx1"/>
                  </a:solidFill>
                  <a:latin typeface="Meiryo UI" pitchFamily="50" charset="-128"/>
                  <a:ea typeface="Meiryo UI" pitchFamily="50" charset="-128"/>
                  <a:cs typeface="Meiryo UI" pitchFamily="50" charset="-128"/>
                </a:rPr>
                <a:t>年先を見据えて需給状況を踏まえた医療・健康づくりサービスのあり方など、超高齢社会に向けた対応について、</a:t>
              </a:r>
              <a:r>
                <a:rPr lang="ja-JP" altLang="en-US" sz="1000" dirty="0" smtClean="0">
                  <a:solidFill>
                    <a:schemeClr val="tx1"/>
                  </a:solidFill>
                  <a:latin typeface="Meiryo UI" pitchFamily="50" charset="-128"/>
                  <a:ea typeface="Meiryo UI" pitchFamily="50" charset="-128"/>
                  <a:cs typeface="Meiryo UI" pitchFamily="50" charset="-128"/>
                </a:rPr>
                <a:t>検討する。</a:t>
              </a:r>
              <a:endParaRPr lang="ja-JP" altLang="en-US" sz="1000" dirty="0">
                <a:solidFill>
                  <a:schemeClr val="tx1"/>
                </a:solidFill>
                <a:latin typeface="Meiryo UI" pitchFamily="50" charset="-128"/>
                <a:ea typeface="Meiryo UI" pitchFamily="50" charset="-128"/>
                <a:cs typeface="Meiryo UI" pitchFamily="50" charset="-128"/>
              </a:endParaRPr>
            </a:p>
            <a:p>
              <a:pPr marL="314325" indent="-133350">
                <a:spcBef>
                  <a:spcPts val="200"/>
                </a:spcBef>
              </a:pPr>
              <a:r>
                <a:rPr lang="ja-JP" altLang="en-US" sz="1000" dirty="0">
                  <a:solidFill>
                    <a:schemeClr val="tx1"/>
                  </a:solidFill>
                  <a:latin typeface="Meiryo UI" pitchFamily="50" charset="-128"/>
                  <a:ea typeface="Meiryo UI" pitchFamily="50" charset="-128"/>
                  <a:cs typeface="Meiryo UI" pitchFamily="50" charset="-128"/>
                </a:rPr>
                <a:t>◎先行して府民の健康寿命の延伸と</a:t>
              </a:r>
              <a:r>
                <a:rPr lang="en-US" altLang="ja-JP" sz="1000" dirty="0" smtClean="0">
                  <a:solidFill>
                    <a:schemeClr val="tx1"/>
                  </a:solidFill>
                  <a:latin typeface="Meiryo UI" pitchFamily="50" charset="-128"/>
                  <a:ea typeface="Meiryo UI" pitchFamily="50" charset="-128"/>
                  <a:cs typeface="Meiryo UI" pitchFamily="50" charset="-128"/>
                </a:rPr>
                <a:t>QOL(Quality of Life</a:t>
              </a:r>
              <a:r>
                <a:rPr lang="ja-JP" altLang="en-US" sz="1000" dirty="0">
                  <a:solidFill>
                    <a:schemeClr val="tx1"/>
                  </a:solidFill>
                  <a:latin typeface="Meiryo UI" pitchFamily="50" charset="-128"/>
                  <a:ea typeface="Meiryo UI" pitchFamily="50" charset="-128"/>
                  <a:cs typeface="Meiryo UI" pitchFamily="50" charset="-128"/>
                </a:rPr>
                <a:t>：</a:t>
              </a:r>
              <a:r>
                <a:rPr lang="ja-JP" altLang="en-US" sz="1000" dirty="0" smtClean="0">
                  <a:solidFill>
                    <a:schemeClr val="tx1"/>
                  </a:solidFill>
                  <a:latin typeface="Meiryo UI" pitchFamily="50" charset="-128"/>
                  <a:ea typeface="Meiryo UI" pitchFamily="50" charset="-128"/>
                  <a:cs typeface="Meiryo UI" pitchFamily="50" charset="-128"/>
                </a:rPr>
                <a:t>生活の質</a:t>
              </a:r>
              <a:r>
                <a:rPr lang="en-US" altLang="ja-JP" sz="1000" dirty="0" smtClean="0">
                  <a:solidFill>
                    <a:schemeClr val="tx1"/>
                  </a:solidFill>
                  <a:latin typeface="Meiryo UI" pitchFamily="50" charset="-128"/>
                  <a:ea typeface="Meiryo UI" pitchFamily="50" charset="-128"/>
                  <a:cs typeface="Meiryo UI" pitchFamily="50" charset="-128"/>
                </a:rPr>
                <a:t>)</a:t>
              </a:r>
              <a:r>
                <a:rPr lang="ja-JP" altLang="en-US" sz="1000" dirty="0" smtClean="0">
                  <a:solidFill>
                    <a:schemeClr val="tx1"/>
                  </a:solidFill>
                  <a:latin typeface="Meiryo UI" pitchFamily="50" charset="-128"/>
                  <a:ea typeface="Meiryo UI" pitchFamily="50" charset="-128"/>
                  <a:cs typeface="Meiryo UI" pitchFamily="50" charset="-128"/>
                </a:rPr>
                <a:t>の</a:t>
              </a:r>
              <a:r>
                <a:rPr lang="ja-JP" altLang="en-US" sz="1000" dirty="0">
                  <a:solidFill>
                    <a:schemeClr val="tx1"/>
                  </a:solidFill>
                  <a:latin typeface="Meiryo UI" pitchFamily="50" charset="-128"/>
                  <a:ea typeface="Meiryo UI" pitchFamily="50" charset="-128"/>
                  <a:cs typeface="Meiryo UI" pitchFamily="50" charset="-128"/>
                </a:rPr>
                <a:t>向上のための新たな仕組みを構築することにより、関連産業の振興など、成長の好循環を生むことができる。</a:t>
              </a:r>
            </a:p>
          </p:txBody>
        </p:sp>
        <p:sp>
          <p:nvSpPr>
            <p:cNvPr id="25" name="正方形/長方形 24"/>
            <p:cNvSpPr/>
            <p:nvPr/>
          </p:nvSpPr>
          <p:spPr>
            <a:xfrm>
              <a:off x="49407" y="318780"/>
              <a:ext cx="162344" cy="8453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eaVert" lIns="36000" rIns="36000" rtlCol="0" anchor="ctr"/>
            <a:lstStyle/>
            <a:p>
              <a:pPr algn="ctr"/>
              <a:r>
                <a:rPr kumimoji="1" lang="ja-JP" altLang="en-US" sz="900" b="1" dirty="0" smtClean="0">
                  <a:latin typeface="Meiryo UI" pitchFamily="50" charset="-128"/>
                  <a:ea typeface="Meiryo UI" pitchFamily="50" charset="-128"/>
                  <a:cs typeface="Meiryo UI" pitchFamily="50" charset="-128"/>
                </a:rPr>
                <a:t>諮問趣旨</a:t>
              </a:r>
              <a:endParaRPr kumimoji="1" lang="ja-JP" altLang="en-US" sz="900" b="1" dirty="0">
                <a:latin typeface="Meiryo UI" pitchFamily="50" charset="-128"/>
                <a:ea typeface="Meiryo UI" pitchFamily="50" charset="-128"/>
                <a:cs typeface="Meiryo UI" pitchFamily="50" charset="-128"/>
              </a:endParaRPr>
            </a:p>
          </p:txBody>
        </p:sp>
      </p:grpSp>
      <p:sp>
        <p:nvSpPr>
          <p:cNvPr id="30" name="正方形/長方形 29"/>
          <p:cNvSpPr/>
          <p:nvPr/>
        </p:nvSpPr>
        <p:spPr>
          <a:xfrm>
            <a:off x="55601" y="1863696"/>
            <a:ext cx="5308487" cy="335310"/>
          </a:xfrm>
          <a:prstGeom prst="rect">
            <a:avLst/>
          </a:prstGeom>
          <a:ln w="12700"/>
        </p:spPr>
        <p:style>
          <a:lnRef idx="2">
            <a:schemeClr val="accent1"/>
          </a:lnRef>
          <a:fillRef idx="1">
            <a:schemeClr val="lt1"/>
          </a:fillRef>
          <a:effectRef idx="0">
            <a:schemeClr val="accent1"/>
          </a:effectRef>
          <a:fontRef idx="minor">
            <a:schemeClr val="dk1"/>
          </a:fontRef>
        </p:style>
        <p:txBody>
          <a:bodyPr lIns="72000" tIns="36000" rIns="72000" bIns="36000" rtlCol="0" anchor="ctr" anchorCtr="0"/>
          <a:lstStyle/>
          <a:p>
            <a:r>
              <a:rPr lang="ja-JP" altLang="en-US" sz="1000" dirty="0" smtClean="0">
                <a:solidFill>
                  <a:schemeClr val="tx1"/>
                </a:solidFill>
                <a:latin typeface="Meiryo UI" pitchFamily="50" charset="-128"/>
                <a:ea typeface="Meiryo UI" pitchFamily="50" charset="-128"/>
                <a:cs typeface="Meiryo UI" pitchFamily="50" charset="-128"/>
              </a:rPr>
              <a:t>◎平成</a:t>
            </a:r>
            <a:r>
              <a:rPr lang="en-US" altLang="ja-JP" sz="1000" dirty="0" smtClean="0">
                <a:solidFill>
                  <a:schemeClr val="tx1"/>
                </a:solidFill>
                <a:latin typeface="Meiryo UI" pitchFamily="50" charset="-128"/>
                <a:ea typeface="Meiryo UI" pitchFamily="50" charset="-128"/>
                <a:cs typeface="Meiryo UI" pitchFamily="50" charset="-128"/>
              </a:rPr>
              <a:t>25</a:t>
            </a:r>
            <a:r>
              <a:rPr lang="ja-JP" altLang="en-US" sz="1000" dirty="0" smtClean="0">
                <a:solidFill>
                  <a:schemeClr val="tx1"/>
                </a:solidFill>
                <a:latin typeface="Meiryo UI" pitchFamily="50" charset="-128"/>
                <a:ea typeface="Meiryo UI" pitchFamily="50" charset="-128"/>
                <a:cs typeface="Meiryo UI" pitchFamily="50" charset="-128"/>
              </a:rPr>
              <a:t>年</a:t>
            </a:r>
            <a:r>
              <a:rPr lang="en-US" altLang="ja-JP" sz="1000" dirty="0" smtClean="0">
                <a:solidFill>
                  <a:schemeClr val="tx1"/>
                </a:solidFill>
                <a:latin typeface="Meiryo UI" pitchFamily="50" charset="-128"/>
                <a:ea typeface="Meiryo UI" pitchFamily="50" charset="-128"/>
                <a:cs typeface="Meiryo UI" pitchFamily="50" charset="-128"/>
              </a:rPr>
              <a:t>4</a:t>
            </a:r>
            <a:r>
              <a:rPr lang="ja-JP" altLang="en-US" sz="1000" dirty="0" smtClean="0">
                <a:solidFill>
                  <a:schemeClr val="tx1"/>
                </a:solidFill>
                <a:latin typeface="Meiryo UI" pitchFamily="50" charset="-128"/>
                <a:ea typeface="Meiryo UI" pitchFamily="50" charset="-128"/>
                <a:cs typeface="Meiryo UI" pitchFamily="50" charset="-128"/>
              </a:rPr>
              <a:t>月に会議設置（大阪市との共同設置）、</a:t>
            </a:r>
            <a:r>
              <a:rPr lang="ja-JP" altLang="en-US" sz="1000" b="1" u="sng" dirty="0" smtClean="0">
                <a:solidFill>
                  <a:schemeClr val="tx1"/>
                </a:solidFill>
                <a:latin typeface="Meiryo UI" pitchFamily="50" charset="-128"/>
                <a:ea typeface="Meiryo UI" pitchFamily="50" charset="-128"/>
                <a:cs typeface="Meiryo UI" pitchFamily="50" charset="-128"/>
              </a:rPr>
              <a:t>平成</a:t>
            </a:r>
            <a:r>
              <a:rPr lang="en-US" altLang="ja-JP" sz="1000" b="1" u="sng" dirty="0" smtClean="0">
                <a:solidFill>
                  <a:schemeClr val="tx1"/>
                </a:solidFill>
                <a:latin typeface="Meiryo UI" pitchFamily="50" charset="-128"/>
                <a:ea typeface="Meiryo UI" pitchFamily="50" charset="-128"/>
                <a:cs typeface="Meiryo UI" pitchFamily="50" charset="-128"/>
              </a:rPr>
              <a:t>26</a:t>
            </a:r>
            <a:r>
              <a:rPr lang="ja-JP" altLang="en-US" sz="1000" b="1" u="sng" dirty="0" smtClean="0">
                <a:solidFill>
                  <a:schemeClr val="tx1"/>
                </a:solidFill>
                <a:latin typeface="Meiryo UI" pitchFamily="50" charset="-128"/>
                <a:ea typeface="Meiryo UI" pitchFamily="50" charset="-128"/>
                <a:cs typeface="Meiryo UI" pitchFamily="50" charset="-128"/>
              </a:rPr>
              <a:t>年</a:t>
            </a:r>
            <a:r>
              <a:rPr lang="en-US" altLang="ja-JP" sz="1000" b="1" u="sng" dirty="0">
                <a:solidFill>
                  <a:schemeClr val="tx1"/>
                </a:solidFill>
                <a:latin typeface="Meiryo UI" pitchFamily="50" charset="-128"/>
                <a:ea typeface="Meiryo UI" pitchFamily="50" charset="-128"/>
                <a:cs typeface="Meiryo UI" pitchFamily="50" charset="-128"/>
              </a:rPr>
              <a:t>1</a:t>
            </a:r>
            <a:r>
              <a:rPr lang="ja-JP" altLang="en-US" sz="1000" b="1" u="sng" dirty="0" smtClean="0">
                <a:solidFill>
                  <a:schemeClr val="tx1"/>
                </a:solidFill>
                <a:latin typeface="Meiryo UI" pitchFamily="50" charset="-128"/>
                <a:ea typeface="Meiryo UI" pitchFamily="50" charset="-128"/>
                <a:cs typeface="Meiryo UI" pitchFamily="50" charset="-128"/>
              </a:rPr>
              <a:t>月に提言をとりまとめ（答申）</a:t>
            </a:r>
            <a:endParaRPr lang="en-US" altLang="ja-JP" sz="1000" b="1" u="sng" dirty="0" smtClean="0">
              <a:solidFill>
                <a:schemeClr val="tx1"/>
              </a:solidFill>
              <a:latin typeface="Meiryo UI" pitchFamily="50" charset="-128"/>
              <a:ea typeface="Meiryo UI" pitchFamily="50" charset="-128"/>
              <a:cs typeface="Meiryo UI" pitchFamily="50" charset="-128"/>
            </a:endParaRPr>
          </a:p>
          <a:p>
            <a:r>
              <a:rPr lang="ja-JP" altLang="en-US" sz="1000" dirty="0" smtClean="0">
                <a:solidFill>
                  <a:schemeClr val="tx1"/>
                </a:solidFill>
                <a:latin typeface="Meiryo UI" pitchFamily="50" charset="-128"/>
                <a:ea typeface="Meiryo UI" pitchFamily="50" charset="-128"/>
                <a:cs typeface="Meiryo UI" pitchFamily="50" charset="-128"/>
              </a:rPr>
              <a:t>◎平成</a:t>
            </a:r>
            <a:r>
              <a:rPr lang="en-US" altLang="ja-JP" sz="1000" dirty="0" smtClean="0">
                <a:solidFill>
                  <a:schemeClr val="tx1"/>
                </a:solidFill>
                <a:latin typeface="Meiryo UI" pitchFamily="50" charset="-128"/>
                <a:ea typeface="Meiryo UI" pitchFamily="50" charset="-128"/>
                <a:cs typeface="Meiryo UI" pitchFamily="50" charset="-128"/>
              </a:rPr>
              <a:t>26</a:t>
            </a:r>
            <a:r>
              <a:rPr lang="ja-JP" altLang="en-US" sz="1000" dirty="0" smtClean="0">
                <a:solidFill>
                  <a:schemeClr val="tx1"/>
                </a:solidFill>
                <a:latin typeface="Meiryo UI" pitchFamily="50" charset="-128"/>
                <a:ea typeface="Meiryo UI" pitchFamily="50" charset="-128"/>
                <a:cs typeface="Meiryo UI" pitchFamily="50" charset="-128"/>
              </a:rPr>
              <a:t>年</a:t>
            </a:r>
            <a:r>
              <a:rPr lang="en-US" altLang="ja-JP" sz="1000" dirty="0" smtClean="0">
                <a:solidFill>
                  <a:schemeClr val="tx1"/>
                </a:solidFill>
                <a:latin typeface="Meiryo UI" pitchFamily="50" charset="-128"/>
                <a:ea typeface="Meiryo UI" pitchFamily="50" charset="-128"/>
                <a:cs typeface="Meiryo UI" pitchFamily="50" charset="-128"/>
              </a:rPr>
              <a:t>3</a:t>
            </a:r>
            <a:r>
              <a:rPr lang="ja-JP" altLang="en-US" sz="1000" dirty="0" smtClean="0">
                <a:solidFill>
                  <a:schemeClr val="tx1"/>
                </a:solidFill>
                <a:latin typeface="Meiryo UI" pitchFamily="50" charset="-128"/>
                <a:ea typeface="Meiryo UI" pitchFamily="50" charset="-128"/>
                <a:cs typeface="Meiryo UI" pitchFamily="50" charset="-128"/>
              </a:rPr>
              <a:t>月に会議廃止</a:t>
            </a:r>
            <a:endParaRPr lang="ja-JP" altLang="en-US" sz="1000" b="1" u="sng" dirty="0">
              <a:solidFill>
                <a:schemeClr val="tx1"/>
              </a:solidFill>
              <a:latin typeface="Meiryo UI" pitchFamily="50" charset="-128"/>
              <a:ea typeface="Meiryo UI" pitchFamily="50" charset="-128"/>
              <a:cs typeface="Meiryo UI" pitchFamily="50" charset="-128"/>
            </a:endParaRPr>
          </a:p>
        </p:txBody>
      </p:sp>
      <p:pic>
        <p:nvPicPr>
          <p:cNvPr id="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41" y="2523339"/>
            <a:ext cx="4569267" cy="3864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スライド番号プレースホルダー 2"/>
          <p:cNvSpPr>
            <a:spLocks noGrp="1"/>
          </p:cNvSpPr>
          <p:nvPr>
            <p:ph type="sldNum" sz="quarter" idx="12"/>
          </p:nvPr>
        </p:nvSpPr>
        <p:spPr>
          <a:xfrm>
            <a:off x="8316416" y="6370206"/>
            <a:ext cx="558156" cy="365760"/>
          </a:xfrm>
        </p:spPr>
        <p:txBody>
          <a:bodyPr/>
          <a:lstStyle/>
          <a:p>
            <a:r>
              <a:rPr kumimoji="1" lang="en-US" altLang="ja-JP" b="1" dirty="0" smtClean="0"/>
              <a:t>-</a:t>
            </a:r>
            <a:fld id="{99AB3DE6-44B0-4A45-92C7-3BA56FC8569E}" type="slidenum">
              <a:rPr kumimoji="1" lang="ja-JP" altLang="en-US" b="1" smtClean="0"/>
              <a:pPr/>
              <a:t>2</a:t>
            </a:fld>
            <a:r>
              <a:rPr kumimoji="1" lang="en-US" altLang="ja-JP" b="1" dirty="0" smtClean="0"/>
              <a:t>-</a:t>
            </a:r>
            <a:endParaRPr kumimoji="1" lang="ja-JP" altLang="en-US" b="1" dirty="0"/>
          </a:p>
        </p:txBody>
      </p:sp>
    </p:spTree>
    <p:extLst>
      <p:ext uri="{BB962C8B-B14F-4D97-AF65-F5344CB8AC3E}">
        <p14:creationId xmlns:p14="http://schemas.microsoft.com/office/powerpoint/2010/main" val="35490651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河内長野市の地図">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281" y="926165"/>
            <a:ext cx="3967641" cy="2088232"/>
          </a:xfrm>
          <a:prstGeom prst="rect">
            <a:avLst/>
          </a:prstGeom>
          <a:noFill/>
          <a:extLst>
            <a:ext uri="{909E8E84-426E-40DD-AFC4-6F175D3DCCD1}">
              <a14:hiddenFill xmlns:a14="http://schemas.microsoft.com/office/drawing/2010/main">
                <a:solidFill>
                  <a:srgbClr val="FFFFFF"/>
                </a:solidFill>
              </a14:hiddenFill>
            </a:ext>
          </a:extLst>
        </p:spPr>
      </p:pic>
      <p:sp>
        <p:nvSpPr>
          <p:cNvPr id="2" name="円/楕円 1"/>
          <p:cNvSpPr/>
          <p:nvPr/>
        </p:nvSpPr>
        <p:spPr>
          <a:xfrm>
            <a:off x="2028570" y="1572679"/>
            <a:ext cx="144016" cy="107432"/>
          </a:xfrm>
          <a:prstGeom prst="ellipse">
            <a:avLst/>
          </a:prstGeom>
          <a:solidFill>
            <a:schemeClr val="bg1">
              <a:alpha val="34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rot="2292501">
            <a:off x="5363159" y="3361110"/>
            <a:ext cx="1152128" cy="1944216"/>
          </a:xfrm>
          <a:prstGeom prst="ellipse">
            <a:avLst/>
          </a:prstGeom>
          <a:solidFill>
            <a:schemeClr val="bg1">
              <a:alpha val="34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126" name="Picture 6" descr="ファイル:Nankadai Map 1980.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1840" y="2178689"/>
            <a:ext cx="5067300" cy="4391026"/>
          </a:xfrm>
          <a:prstGeom prst="rect">
            <a:avLst/>
          </a:prstGeom>
          <a:noFill/>
          <a:extLst>
            <a:ext uri="{909E8E84-426E-40DD-AFC4-6F175D3DCCD1}">
              <a14:hiddenFill xmlns:a14="http://schemas.microsoft.com/office/drawing/2010/main">
                <a:solidFill>
                  <a:srgbClr val="FFFFFF"/>
                </a:solidFill>
              </a14:hiddenFill>
            </a:ext>
          </a:extLst>
        </p:spPr>
      </p:pic>
      <p:cxnSp>
        <p:nvCxnSpPr>
          <p:cNvPr id="4" name="直線矢印コネクタ 3"/>
          <p:cNvCxnSpPr/>
          <p:nvPr/>
        </p:nvCxnSpPr>
        <p:spPr>
          <a:xfrm>
            <a:off x="2193317" y="1680111"/>
            <a:ext cx="2846735" cy="14517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flipV="1">
            <a:off x="5019321" y="2137705"/>
            <a:ext cx="418230" cy="9312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5437551" y="2178689"/>
            <a:ext cx="1546717" cy="46562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flipV="1">
            <a:off x="5019321" y="5134042"/>
            <a:ext cx="1784927" cy="13946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flipV="1">
            <a:off x="5019321" y="3121695"/>
            <a:ext cx="0" cy="5040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flipV="1">
            <a:off x="3203848" y="4333218"/>
            <a:ext cx="1224136" cy="11201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4416409" y="4333218"/>
            <a:ext cx="216024" cy="10389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flipH="1">
            <a:off x="4644008" y="3561441"/>
            <a:ext cx="375314" cy="8756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flipH="1" flipV="1">
            <a:off x="3207854" y="5441803"/>
            <a:ext cx="7569" cy="107535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flipH="1" flipV="1">
            <a:off x="3215424" y="6517157"/>
            <a:ext cx="1803898" cy="115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flipV="1">
            <a:off x="5227707" y="3223412"/>
            <a:ext cx="568428" cy="50397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5752373" y="3213060"/>
            <a:ext cx="547819" cy="78621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flipV="1">
            <a:off x="4716016" y="3717033"/>
            <a:ext cx="484845" cy="82978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flipV="1">
            <a:off x="4524421" y="4546581"/>
            <a:ext cx="191595" cy="58746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flipH="1" flipV="1">
            <a:off x="4524422" y="5148074"/>
            <a:ext cx="943737" cy="29372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flipH="1" flipV="1">
            <a:off x="5200861" y="4725144"/>
            <a:ext cx="386888" cy="17702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flipH="1" flipV="1">
            <a:off x="5665490" y="4095210"/>
            <a:ext cx="280728" cy="23800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flipV="1">
            <a:off x="5946218" y="3999276"/>
            <a:ext cx="353974" cy="33394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flipV="1">
            <a:off x="5468159" y="4891624"/>
            <a:ext cx="119590" cy="55017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flipV="1">
            <a:off x="5209612" y="4095210"/>
            <a:ext cx="455878" cy="62993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flipV="1">
            <a:off x="6771753" y="2564904"/>
            <a:ext cx="1427387" cy="260180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2" name="円/楕円 101"/>
          <p:cNvSpPr/>
          <p:nvPr/>
        </p:nvSpPr>
        <p:spPr>
          <a:xfrm>
            <a:off x="5264142" y="4385165"/>
            <a:ext cx="432048" cy="448383"/>
          </a:xfrm>
          <a:prstGeom prst="ellipse">
            <a:avLst/>
          </a:prstGeom>
          <a:solidFill>
            <a:schemeClr val="bg1">
              <a:alpha val="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円/楕円 102"/>
          <p:cNvSpPr/>
          <p:nvPr/>
        </p:nvSpPr>
        <p:spPr>
          <a:xfrm>
            <a:off x="6703994" y="3988525"/>
            <a:ext cx="648072" cy="771734"/>
          </a:xfrm>
          <a:prstGeom prst="ellipse">
            <a:avLst/>
          </a:prstGeom>
          <a:solidFill>
            <a:schemeClr val="bg1">
              <a:alpha val="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円/楕円 103"/>
          <p:cNvSpPr/>
          <p:nvPr/>
        </p:nvSpPr>
        <p:spPr>
          <a:xfrm>
            <a:off x="5156130" y="2141499"/>
            <a:ext cx="648072" cy="771734"/>
          </a:xfrm>
          <a:prstGeom prst="ellipse">
            <a:avLst/>
          </a:prstGeom>
          <a:solidFill>
            <a:schemeClr val="bg1">
              <a:alpha val="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円/楕円 104"/>
          <p:cNvSpPr/>
          <p:nvPr/>
        </p:nvSpPr>
        <p:spPr>
          <a:xfrm>
            <a:off x="4391980" y="6267608"/>
            <a:ext cx="648072" cy="454487"/>
          </a:xfrm>
          <a:prstGeom prst="ellipse">
            <a:avLst/>
          </a:prstGeom>
          <a:solidFill>
            <a:schemeClr val="bg1">
              <a:alpha val="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6" name="直線コネクタ 105"/>
          <p:cNvCxnSpPr/>
          <p:nvPr/>
        </p:nvCxnSpPr>
        <p:spPr>
          <a:xfrm flipV="1">
            <a:off x="6993147" y="2137706"/>
            <a:ext cx="819213" cy="46562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p:nvPr/>
        </p:nvCxnSpPr>
        <p:spPr>
          <a:xfrm>
            <a:off x="7812360" y="2134365"/>
            <a:ext cx="386780" cy="43053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0" name="四角形吹き出し 89"/>
          <p:cNvSpPr/>
          <p:nvPr/>
        </p:nvSpPr>
        <p:spPr>
          <a:xfrm>
            <a:off x="1303394" y="3310237"/>
            <a:ext cx="1597030" cy="678288"/>
          </a:xfrm>
          <a:prstGeom prst="wedgeRectCallout">
            <a:avLst>
              <a:gd name="adj1" fmla="val 189932"/>
              <a:gd name="adj2" fmla="val 91948"/>
            </a:avLst>
          </a:prstGeom>
          <a:solidFill>
            <a:schemeClr val="bg1">
              <a:alpha val="0"/>
            </a:schemeClr>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UR</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南花台団地</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昭和</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57</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年建築</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1,200</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戸</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四角形吹き出し 111"/>
          <p:cNvSpPr/>
          <p:nvPr/>
        </p:nvSpPr>
        <p:spPr>
          <a:xfrm>
            <a:off x="1087370" y="4379687"/>
            <a:ext cx="1191732" cy="558897"/>
          </a:xfrm>
          <a:prstGeom prst="wedgeRectCallout">
            <a:avLst>
              <a:gd name="adj1" fmla="val 314350"/>
              <a:gd name="adj2" fmla="val 4035"/>
            </a:avLst>
          </a:prstGeom>
          <a:solidFill>
            <a:schemeClr val="bg1">
              <a:alpha val="0"/>
            </a:schemeClr>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スーパー コノミヤ</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南花台店</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3" name="四角形吹き出し 112"/>
          <p:cNvSpPr/>
          <p:nvPr/>
        </p:nvSpPr>
        <p:spPr>
          <a:xfrm>
            <a:off x="261549" y="5166713"/>
            <a:ext cx="2304257" cy="741536"/>
          </a:xfrm>
          <a:prstGeom prst="wedgeRectCallout">
            <a:avLst>
              <a:gd name="adj1" fmla="val 134003"/>
              <a:gd name="adj2" fmla="val 117176"/>
            </a:avLst>
          </a:prstGeom>
          <a:solidFill>
            <a:schemeClr val="bg1">
              <a:alpha val="0"/>
            </a:schemeClr>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旧市立南花台西小学校</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H25.3</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閉校）</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錦秀会看護専門学校としてオープン</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H29.4.1</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開校）</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4" name="四角形吹き出し 113"/>
          <p:cNvSpPr/>
          <p:nvPr/>
        </p:nvSpPr>
        <p:spPr>
          <a:xfrm>
            <a:off x="4464100" y="1680111"/>
            <a:ext cx="1341754" cy="380334"/>
          </a:xfrm>
          <a:prstGeom prst="wedgeRectCallout">
            <a:avLst>
              <a:gd name="adj1" fmla="val 31989"/>
              <a:gd name="adj2" fmla="val 119633"/>
            </a:avLst>
          </a:prstGeom>
          <a:solidFill>
            <a:schemeClr val="bg1">
              <a:alpha val="0"/>
            </a:schemeClr>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市立南花台中学校</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5" name="四角形吹き出し 114"/>
          <p:cNvSpPr/>
          <p:nvPr/>
        </p:nvSpPr>
        <p:spPr>
          <a:xfrm>
            <a:off x="7334873" y="1680111"/>
            <a:ext cx="1341754" cy="380334"/>
          </a:xfrm>
          <a:prstGeom prst="wedgeRectCallout">
            <a:avLst>
              <a:gd name="adj1" fmla="val -64895"/>
              <a:gd name="adj2" fmla="val 566807"/>
            </a:avLst>
          </a:prstGeom>
          <a:solidFill>
            <a:schemeClr val="bg1">
              <a:alpha val="0"/>
            </a:schemeClr>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市立南花台小学校</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正方形/長方形 115"/>
          <p:cNvSpPr/>
          <p:nvPr/>
        </p:nvSpPr>
        <p:spPr>
          <a:xfrm>
            <a:off x="4464119" y="853567"/>
            <a:ext cx="4044023" cy="794064"/>
          </a:xfrm>
          <a:prstGeom prst="rect">
            <a:avLst/>
          </a:prstGeom>
        </p:spPr>
        <p:txBody>
          <a:bodyPr wrap="square">
            <a:spAutoFit/>
          </a:bodyPr>
          <a:lstStyle/>
          <a:p>
            <a:pPr>
              <a:lnSpc>
                <a:spcPts val="1600"/>
              </a:lnSpc>
              <a:spcBef>
                <a:spcPct val="20000"/>
              </a:spcBef>
              <a:defRPr/>
            </a:pPr>
            <a:r>
              <a:rPr lang="ja-JP" altLang="en-US" sz="1400" dirty="0">
                <a:solidFill>
                  <a:prstClr val="black"/>
                </a:solidFill>
                <a:latin typeface="Meiryo UI" pitchFamily="50" charset="-128"/>
                <a:ea typeface="Meiryo UI" pitchFamily="50" charset="-128"/>
                <a:cs typeface="Meiryo UI" pitchFamily="50" charset="-128"/>
              </a:rPr>
              <a:t>　</a:t>
            </a:r>
            <a:r>
              <a:rPr lang="ja-JP" altLang="en-US" sz="1400" dirty="0" smtClean="0">
                <a:solidFill>
                  <a:prstClr val="black"/>
                </a:solidFill>
                <a:latin typeface="Meiryo UI" pitchFamily="50" charset="-128"/>
                <a:ea typeface="Meiryo UI" pitchFamily="50" charset="-128"/>
                <a:cs typeface="Meiryo UI" pitchFamily="50" charset="-128"/>
              </a:rPr>
              <a:t>○河内長野市南花台（大阪都心まで約</a:t>
            </a:r>
            <a:r>
              <a:rPr lang="en-US" altLang="ja-JP" sz="1400" dirty="0" smtClean="0">
                <a:solidFill>
                  <a:prstClr val="black"/>
                </a:solidFill>
                <a:latin typeface="Meiryo UI" pitchFamily="50" charset="-128"/>
                <a:ea typeface="Meiryo UI" pitchFamily="50" charset="-128"/>
                <a:cs typeface="Meiryo UI" pitchFamily="50" charset="-128"/>
              </a:rPr>
              <a:t>40</a:t>
            </a:r>
            <a:r>
              <a:rPr lang="ja-JP" altLang="en-US" sz="1400" dirty="0" smtClean="0">
                <a:solidFill>
                  <a:prstClr val="black"/>
                </a:solidFill>
                <a:latin typeface="Meiryo UI" pitchFamily="50" charset="-128"/>
                <a:ea typeface="Meiryo UI" pitchFamily="50" charset="-128"/>
                <a:cs typeface="Meiryo UI" pitchFamily="50" charset="-128"/>
              </a:rPr>
              <a:t>分）</a:t>
            </a:r>
            <a:endParaRPr lang="en-US" altLang="ja-JP" sz="1400" dirty="0" smtClean="0">
              <a:solidFill>
                <a:prstClr val="black"/>
              </a:solidFill>
              <a:latin typeface="Meiryo UI" pitchFamily="50" charset="-128"/>
              <a:ea typeface="Meiryo UI" pitchFamily="50" charset="-128"/>
              <a:cs typeface="Meiryo UI" pitchFamily="50" charset="-128"/>
            </a:endParaRPr>
          </a:p>
          <a:p>
            <a:pPr>
              <a:lnSpc>
                <a:spcPts val="1600"/>
              </a:lnSpc>
              <a:spcBef>
                <a:spcPct val="20000"/>
              </a:spcBef>
              <a:defRPr/>
            </a:pPr>
            <a:r>
              <a:rPr lang="ja-JP" altLang="en-US" sz="1400" dirty="0">
                <a:solidFill>
                  <a:prstClr val="black"/>
                </a:solidFill>
                <a:latin typeface="Meiryo UI" pitchFamily="50" charset="-128"/>
                <a:ea typeface="Meiryo UI" pitchFamily="50" charset="-128"/>
                <a:cs typeface="Meiryo UI" pitchFamily="50" charset="-128"/>
              </a:rPr>
              <a:t>　</a:t>
            </a:r>
            <a:r>
              <a:rPr lang="ja-JP" altLang="en-US" sz="1400" dirty="0" smtClean="0">
                <a:solidFill>
                  <a:prstClr val="black"/>
                </a:solidFill>
                <a:latin typeface="Meiryo UI" pitchFamily="50" charset="-128"/>
                <a:ea typeface="Meiryo UI" pitchFamily="50" charset="-128"/>
                <a:cs typeface="Meiryo UI" pitchFamily="50" charset="-128"/>
              </a:rPr>
              <a:t>　　南海高野線「三日市町」から南海バスで約</a:t>
            </a:r>
            <a:r>
              <a:rPr lang="en-US" altLang="ja-JP" sz="1400" dirty="0" smtClean="0">
                <a:solidFill>
                  <a:prstClr val="black"/>
                </a:solidFill>
                <a:latin typeface="Meiryo UI" pitchFamily="50" charset="-128"/>
                <a:ea typeface="Meiryo UI" pitchFamily="50" charset="-128"/>
                <a:cs typeface="Meiryo UI" pitchFamily="50" charset="-128"/>
              </a:rPr>
              <a:t>10</a:t>
            </a:r>
            <a:r>
              <a:rPr lang="ja-JP" altLang="en-US" sz="1400" dirty="0" smtClean="0">
                <a:solidFill>
                  <a:prstClr val="black"/>
                </a:solidFill>
                <a:latin typeface="Meiryo UI" pitchFamily="50" charset="-128"/>
                <a:ea typeface="Meiryo UI" pitchFamily="50" charset="-128"/>
                <a:cs typeface="Meiryo UI" pitchFamily="50" charset="-128"/>
              </a:rPr>
              <a:t>分</a:t>
            </a:r>
            <a:endParaRPr lang="en-US" altLang="ja-JP" sz="1400" dirty="0" smtClean="0">
              <a:solidFill>
                <a:prstClr val="black"/>
              </a:solidFill>
              <a:latin typeface="Meiryo UI" pitchFamily="50" charset="-128"/>
              <a:ea typeface="Meiryo UI" pitchFamily="50" charset="-128"/>
              <a:cs typeface="Meiryo UI" pitchFamily="50" charset="-128"/>
            </a:endParaRPr>
          </a:p>
          <a:p>
            <a:pPr>
              <a:lnSpc>
                <a:spcPts val="1600"/>
              </a:lnSpc>
              <a:spcBef>
                <a:spcPct val="20000"/>
              </a:spcBef>
              <a:defRPr/>
            </a:pPr>
            <a:r>
              <a:rPr lang="ja-JP" altLang="en-US" sz="1400" dirty="0">
                <a:solidFill>
                  <a:prstClr val="black"/>
                </a:solidFill>
                <a:latin typeface="Meiryo UI" pitchFamily="50" charset="-128"/>
                <a:ea typeface="Meiryo UI" pitchFamily="50" charset="-128"/>
                <a:cs typeface="Meiryo UI" pitchFamily="50" charset="-128"/>
              </a:rPr>
              <a:t>　</a:t>
            </a:r>
            <a:r>
              <a:rPr lang="ja-JP" altLang="en-US" sz="1400" dirty="0" smtClean="0">
                <a:solidFill>
                  <a:prstClr val="black"/>
                </a:solidFill>
                <a:latin typeface="Meiryo UI" pitchFamily="50" charset="-128"/>
                <a:ea typeface="Meiryo UI" pitchFamily="50" charset="-128"/>
                <a:cs typeface="Meiryo UI" pitchFamily="50" charset="-128"/>
              </a:rPr>
              <a:t>　</a:t>
            </a:r>
            <a:r>
              <a:rPr lang="ja-JP" altLang="en-US" sz="1400" dirty="0">
                <a:solidFill>
                  <a:prstClr val="black"/>
                </a:solidFill>
                <a:latin typeface="Meiryo UI" pitchFamily="50" charset="-128"/>
                <a:ea typeface="Meiryo UI" pitchFamily="50" charset="-128"/>
                <a:cs typeface="Meiryo UI" pitchFamily="50" charset="-128"/>
              </a:rPr>
              <a:t>　南海「三日市町</a:t>
            </a:r>
            <a:r>
              <a:rPr lang="ja-JP" altLang="en-US" sz="1400" dirty="0" smtClean="0">
                <a:solidFill>
                  <a:prstClr val="black"/>
                </a:solidFill>
                <a:latin typeface="Meiryo UI" pitchFamily="50" charset="-128"/>
                <a:ea typeface="Meiryo UI" pitchFamily="50" charset="-128"/>
                <a:cs typeface="Meiryo UI" pitchFamily="50" charset="-128"/>
              </a:rPr>
              <a:t>」から</a:t>
            </a:r>
            <a:r>
              <a:rPr lang="ja-JP" altLang="en-US" sz="1400" dirty="0">
                <a:solidFill>
                  <a:prstClr val="black"/>
                </a:solidFill>
                <a:latin typeface="Meiryo UI" pitchFamily="50" charset="-128"/>
                <a:ea typeface="Meiryo UI" pitchFamily="50" charset="-128"/>
                <a:cs typeface="Meiryo UI" pitchFamily="50" charset="-128"/>
              </a:rPr>
              <a:t>「なんば」まで</a:t>
            </a:r>
            <a:r>
              <a:rPr lang="ja-JP" altLang="en-US" sz="1400" dirty="0" smtClean="0">
                <a:solidFill>
                  <a:prstClr val="black"/>
                </a:solidFill>
                <a:latin typeface="Meiryo UI" pitchFamily="50" charset="-128"/>
                <a:ea typeface="Meiryo UI" pitchFamily="50" charset="-128"/>
                <a:cs typeface="Meiryo UI" pitchFamily="50" charset="-128"/>
              </a:rPr>
              <a:t>急行で</a:t>
            </a:r>
            <a:r>
              <a:rPr lang="en-US" altLang="ja-JP" sz="1400" dirty="0" smtClean="0">
                <a:solidFill>
                  <a:prstClr val="black"/>
                </a:solidFill>
                <a:latin typeface="Meiryo UI" pitchFamily="50" charset="-128"/>
                <a:ea typeface="Meiryo UI" pitchFamily="50" charset="-128"/>
                <a:cs typeface="Meiryo UI" pitchFamily="50" charset="-128"/>
              </a:rPr>
              <a:t>31</a:t>
            </a:r>
            <a:r>
              <a:rPr lang="ja-JP" altLang="en-US" sz="1400" dirty="0" smtClean="0">
                <a:solidFill>
                  <a:prstClr val="black"/>
                </a:solidFill>
                <a:latin typeface="Meiryo UI" pitchFamily="50" charset="-128"/>
                <a:ea typeface="Meiryo UI" pitchFamily="50" charset="-128"/>
                <a:cs typeface="Meiryo UI" pitchFamily="50" charset="-128"/>
              </a:rPr>
              <a:t>分</a:t>
            </a:r>
            <a:endParaRPr lang="en-US" altLang="ja-JP" sz="1400" dirty="0" smtClean="0">
              <a:solidFill>
                <a:prstClr val="black"/>
              </a:solidFill>
              <a:latin typeface="Meiryo UI" pitchFamily="50" charset="-128"/>
              <a:ea typeface="Meiryo UI" pitchFamily="50" charset="-128"/>
              <a:cs typeface="Meiryo UI" pitchFamily="50" charset="-128"/>
            </a:endParaRPr>
          </a:p>
        </p:txBody>
      </p:sp>
      <p:sp>
        <p:nvSpPr>
          <p:cNvPr id="58" name="タイトル 1"/>
          <p:cNvSpPr txBox="1">
            <a:spLocks/>
          </p:cNvSpPr>
          <p:nvPr/>
        </p:nvSpPr>
        <p:spPr>
          <a:xfrm>
            <a:off x="457200" y="152400"/>
            <a:ext cx="8229600" cy="990600"/>
          </a:xfrm>
          <a:prstGeom prst="rect">
            <a:avLst/>
          </a:prstGeom>
        </p:spPr>
        <p:txBody>
          <a:bodyPr>
            <a:normAutofit fontScale="97500"/>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．河内長野市南花台地区　開発団地の課題に臨む！</a:t>
            </a:r>
            <a:endParaRPr lang="ja-JP" altLang="en-US" sz="2800" dirty="0"/>
          </a:p>
        </p:txBody>
      </p:sp>
      <p:sp>
        <p:nvSpPr>
          <p:cNvPr id="41" name="スライド番号プレースホルダー 2"/>
          <p:cNvSpPr txBox="1">
            <a:spLocks/>
          </p:cNvSpPr>
          <p:nvPr/>
        </p:nvSpPr>
        <p:spPr>
          <a:xfrm>
            <a:off x="8504934" y="6181896"/>
            <a:ext cx="558156" cy="365760"/>
          </a:xfrm>
          <a:prstGeom prst="rect">
            <a:avLst/>
          </a:prstGeom>
        </p:spPr>
        <p:txBody>
          <a:bodyPr vert="horz"/>
          <a:lstStyle>
            <a:defPPr>
              <a:defRPr lang="ja-JP"/>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b="1" dirty="0" smtClean="0"/>
              <a:t>-</a:t>
            </a:r>
            <a:fld id="{99AB3DE6-44B0-4A45-92C7-3BA56FC8569E}" type="slidenum">
              <a:rPr kumimoji="1" lang="ja-JP" altLang="en-US" b="1" smtClean="0"/>
              <a:pPr/>
              <a:t>20</a:t>
            </a:fld>
            <a:r>
              <a:rPr kumimoji="1" lang="en-US" altLang="ja-JP" b="1" dirty="0" smtClean="0"/>
              <a:t>-</a:t>
            </a:r>
            <a:endParaRPr kumimoji="1" lang="ja-JP" altLang="en-US" b="1" dirty="0"/>
          </a:p>
        </p:txBody>
      </p:sp>
    </p:spTree>
    <p:extLst>
      <p:ext uri="{BB962C8B-B14F-4D97-AF65-F5344CB8AC3E}">
        <p14:creationId xmlns:p14="http://schemas.microsoft.com/office/powerpoint/2010/main" val="16911195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6" name="直線コネクタ 65"/>
          <p:cNvCxnSpPr/>
          <p:nvPr/>
        </p:nvCxnSpPr>
        <p:spPr>
          <a:xfrm flipV="1">
            <a:off x="5227707" y="3223412"/>
            <a:ext cx="568428" cy="50397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5752373" y="3213060"/>
            <a:ext cx="547819" cy="78621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flipV="1">
            <a:off x="4716016" y="3717033"/>
            <a:ext cx="484845" cy="82978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flipV="1">
            <a:off x="4524421" y="4546581"/>
            <a:ext cx="191595" cy="58746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flipH="1" flipV="1">
            <a:off x="4524422" y="5148074"/>
            <a:ext cx="943737" cy="29372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flipH="1" flipV="1">
            <a:off x="5200861" y="4725144"/>
            <a:ext cx="386888" cy="17702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flipH="1" flipV="1">
            <a:off x="5665490" y="4095210"/>
            <a:ext cx="280728" cy="23800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flipV="1">
            <a:off x="5946218" y="3999276"/>
            <a:ext cx="353974" cy="33394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flipV="1">
            <a:off x="5468159" y="4891624"/>
            <a:ext cx="119590" cy="55017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flipV="1">
            <a:off x="5209612" y="4095210"/>
            <a:ext cx="455878" cy="62993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2" name="円/楕円 101"/>
          <p:cNvSpPr/>
          <p:nvPr/>
        </p:nvSpPr>
        <p:spPr>
          <a:xfrm>
            <a:off x="5264142" y="4385165"/>
            <a:ext cx="432048" cy="448383"/>
          </a:xfrm>
          <a:prstGeom prst="ellipse">
            <a:avLst/>
          </a:prstGeom>
          <a:solidFill>
            <a:schemeClr val="bg1">
              <a:alpha val="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円/楕円 102"/>
          <p:cNvSpPr/>
          <p:nvPr/>
        </p:nvSpPr>
        <p:spPr>
          <a:xfrm>
            <a:off x="6703994" y="3988525"/>
            <a:ext cx="648072" cy="771734"/>
          </a:xfrm>
          <a:prstGeom prst="ellipse">
            <a:avLst/>
          </a:prstGeom>
          <a:solidFill>
            <a:schemeClr val="bg1">
              <a:alpha val="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タイトル 1"/>
          <p:cNvSpPr txBox="1">
            <a:spLocks/>
          </p:cNvSpPr>
          <p:nvPr/>
        </p:nvSpPr>
        <p:spPr>
          <a:xfrm>
            <a:off x="457200" y="152400"/>
            <a:ext cx="8229600" cy="990600"/>
          </a:xfrm>
          <a:prstGeom prst="rect">
            <a:avLst/>
          </a:prstGeom>
        </p:spPr>
        <p:txBody>
          <a:bodyPr>
            <a:normAutofit fontScale="97500"/>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２</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．大阪城東側森之宮地区（城東区エリア）</a:t>
            </a:r>
            <a:r>
              <a:rPr lang="en-US" altLang="ja-JP" sz="2800" dirty="0">
                <a:latin typeface="Meiryo UI" panose="020B0604030504040204" pitchFamily="50" charset="-128"/>
                <a:ea typeface="Meiryo UI" panose="020B0604030504040204" pitchFamily="50" charset="-128"/>
                <a:cs typeface="Meiryo UI" panose="020B0604030504040204" pitchFamily="50" charset="-128"/>
              </a:rPr>
              <a:t/>
            </a:r>
            <a:br>
              <a:rPr lang="en-US" altLang="ja-JP" sz="2800" dirty="0">
                <a:latin typeface="Meiryo UI" panose="020B0604030504040204" pitchFamily="50" charset="-128"/>
                <a:ea typeface="Meiryo UI" panose="020B0604030504040204" pitchFamily="50" charset="-128"/>
                <a:cs typeface="Meiryo UI" panose="020B0604030504040204" pitchFamily="50" charset="-128"/>
              </a:rPr>
            </a:br>
            <a:r>
              <a:rPr lang="ja-JP" altLang="en-US" sz="2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　　　　　　　　　都心</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市街地集合住宅の課題に臨む！</a:t>
            </a:r>
            <a:endParaRPr lang="ja-JP" altLang="en-US" sz="2800" dirty="0"/>
          </a:p>
        </p:txBody>
      </p:sp>
      <p:pic>
        <p:nvPicPr>
          <p:cNvPr id="61" name="Picture 6" descr="C:\Users\i9051246\Desktop\森之宮地図.gif"/>
          <p:cNvPicPr>
            <a:picLocks noChangeAspect="1" noChangeArrowheads="1"/>
          </p:cNvPicPr>
          <p:nvPr/>
        </p:nvPicPr>
        <p:blipFill>
          <a:blip r:embed="rId3" cstate="print"/>
          <a:srcRect r="32670" b="5125"/>
          <a:stretch>
            <a:fillRect/>
          </a:stretch>
        </p:blipFill>
        <p:spPr bwMode="auto">
          <a:xfrm>
            <a:off x="4524420" y="1091902"/>
            <a:ext cx="3503963" cy="5201722"/>
          </a:xfrm>
          <a:prstGeom prst="rect">
            <a:avLst/>
          </a:prstGeom>
          <a:noFill/>
          <a:ln w="47625" cmpd="dbl">
            <a:solidFill>
              <a:schemeClr val="tx2"/>
            </a:solidFill>
          </a:ln>
        </p:spPr>
      </p:pic>
      <p:sp>
        <p:nvSpPr>
          <p:cNvPr id="62" name="テキスト ボックス 61"/>
          <p:cNvSpPr txBox="1"/>
          <p:nvPr/>
        </p:nvSpPr>
        <p:spPr>
          <a:xfrm>
            <a:off x="4634401" y="2552730"/>
            <a:ext cx="629741" cy="246221"/>
          </a:xfrm>
          <a:prstGeom prst="rect">
            <a:avLst/>
          </a:prstGeom>
          <a:solidFill>
            <a:schemeClr val="bg1"/>
          </a:solidFill>
          <a:ln>
            <a:solidFill>
              <a:srgbClr val="FF0000"/>
            </a:solidFill>
          </a:ln>
        </p:spPr>
        <p:txBody>
          <a:bodyPr wrap="square" rtlCol="0">
            <a:spAutoFit/>
          </a:bodyPr>
          <a:lstStyle/>
          <a:p>
            <a:pPr algn="ctr"/>
            <a:r>
              <a:rPr lang="ja-JP" altLang="en-US" sz="1000" b="1" dirty="0" smtClean="0">
                <a:latin typeface="Meiryo UI" pitchFamily="50" charset="-128"/>
                <a:ea typeface="Meiryo UI" pitchFamily="50" charset="-128"/>
                <a:cs typeface="Meiryo UI" pitchFamily="50" charset="-128"/>
              </a:rPr>
              <a:t>大阪城</a:t>
            </a:r>
            <a:endParaRPr kumimoji="1" lang="ja-JP" altLang="en-US" sz="1000" b="1" dirty="0">
              <a:latin typeface="Meiryo UI" pitchFamily="50" charset="-128"/>
              <a:ea typeface="Meiryo UI" pitchFamily="50" charset="-128"/>
              <a:cs typeface="Meiryo UI" pitchFamily="50" charset="-128"/>
            </a:endParaRPr>
          </a:p>
        </p:txBody>
      </p:sp>
      <p:sp>
        <p:nvSpPr>
          <p:cNvPr id="67" name="テキスト ボックス 66"/>
          <p:cNvSpPr txBox="1"/>
          <p:nvPr/>
        </p:nvSpPr>
        <p:spPr>
          <a:xfrm>
            <a:off x="5805854" y="4753124"/>
            <a:ext cx="710362" cy="369332"/>
          </a:xfrm>
          <a:prstGeom prst="rect">
            <a:avLst/>
          </a:prstGeom>
          <a:solidFill>
            <a:schemeClr val="bg1"/>
          </a:solidFill>
          <a:ln>
            <a:solidFill>
              <a:srgbClr val="FF0000"/>
            </a:solidFill>
          </a:ln>
        </p:spPr>
        <p:txBody>
          <a:bodyPr wrap="square" rtlCol="0">
            <a:spAutoFit/>
          </a:bodyPr>
          <a:lstStyle/>
          <a:p>
            <a:pPr algn="ctr"/>
            <a:r>
              <a:rPr kumimoji="1" lang="ja-JP" altLang="en-US" sz="900" b="1" dirty="0" smtClean="0">
                <a:latin typeface="Meiryo UI" pitchFamily="50" charset="-128"/>
                <a:ea typeface="Meiryo UI" pitchFamily="50" charset="-128"/>
                <a:cs typeface="Meiryo UI" pitchFamily="50" charset="-128"/>
              </a:rPr>
              <a:t>旧成人病</a:t>
            </a:r>
            <a:endParaRPr kumimoji="1" lang="en-US" altLang="ja-JP" sz="900" b="1" dirty="0" smtClean="0">
              <a:latin typeface="Meiryo UI" pitchFamily="50" charset="-128"/>
              <a:ea typeface="Meiryo UI" pitchFamily="50" charset="-128"/>
              <a:cs typeface="Meiryo UI" pitchFamily="50" charset="-128"/>
            </a:endParaRPr>
          </a:p>
          <a:p>
            <a:pPr algn="ctr"/>
            <a:r>
              <a:rPr kumimoji="1" lang="ja-JP" altLang="en-US" sz="900" b="1" dirty="0" smtClean="0">
                <a:latin typeface="Meiryo UI" pitchFamily="50" charset="-128"/>
                <a:ea typeface="Meiryo UI" pitchFamily="50" charset="-128"/>
                <a:cs typeface="Meiryo UI" pitchFamily="50" charset="-128"/>
              </a:rPr>
              <a:t>センター</a:t>
            </a:r>
            <a:endParaRPr kumimoji="1" lang="ja-JP" altLang="en-US" sz="900" b="1" dirty="0">
              <a:latin typeface="Meiryo UI" pitchFamily="50" charset="-128"/>
              <a:ea typeface="Meiryo UI" pitchFamily="50" charset="-128"/>
              <a:cs typeface="Meiryo UI" pitchFamily="50" charset="-128"/>
            </a:endParaRPr>
          </a:p>
        </p:txBody>
      </p:sp>
      <p:sp>
        <p:nvSpPr>
          <p:cNvPr id="68" name="テキスト ボックス 67"/>
          <p:cNvSpPr txBox="1"/>
          <p:nvPr/>
        </p:nvSpPr>
        <p:spPr>
          <a:xfrm>
            <a:off x="5946218" y="3889248"/>
            <a:ext cx="757776" cy="369332"/>
          </a:xfrm>
          <a:prstGeom prst="rect">
            <a:avLst/>
          </a:prstGeom>
          <a:solidFill>
            <a:schemeClr val="bg1"/>
          </a:solidFill>
          <a:ln>
            <a:solidFill>
              <a:srgbClr val="FF0000"/>
            </a:solidFill>
          </a:ln>
        </p:spPr>
        <p:txBody>
          <a:bodyPr wrap="square" rtlCol="0">
            <a:spAutoFit/>
          </a:bodyPr>
          <a:lstStyle/>
          <a:p>
            <a:pPr algn="ctr"/>
            <a:r>
              <a:rPr kumimoji="1" lang="en-US" altLang="ja-JP" sz="900" b="1" dirty="0" smtClean="0">
                <a:latin typeface="Meiryo UI" pitchFamily="50" charset="-128"/>
                <a:ea typeface="Meiryo UI" pitchFamily="50" charset="-128"/>
                <a:cs typeface="Meiryo UI" pitchFamily="50" charset="-128"/>
              </a:rPr>
              <a:t>UR</a:t>
            </a:r>
            <a:r>
              <a:rPr kumimoji="1" lang="ja-JP" altLang="en-US" sz="900" b="1" dirty="0" smtClean="0">
                <a:latin typeface="Meiryo UI" pitchFamily="50" charset="-128"/>
                <a:ea typeface="Meiryo UI" pitchFamily="50" charset="-128"/>
                <a:cs typeface="Meiryo UI" pitchFamily="50" charset="-128"/>
              </a:rPr>
              <a:t>森之宮</a:t>
            </a:r>
            <a:endParaRPr kumimoji="1" lang="en-US" altLang="ja-JP" sz="900" b="1" dirty="0" smtClean="0">
              <a:latin typeface="Meiryo UI" pitchFamily="50" charset="-128"/>
              <a:ea typeface="Meiryo UI" pitchFamily="50" charset="-128"/>
              <a:cs typeface="Meiryo UI" pitchFamily="50" charset="-128"/>
            </a:endParaRPr>
          </a:p>
          <a:p>
            <a:pPr algn="ctr"/>
            <a:r>
              <a:rPr kumimoji="1" lang="ja-JP" altLang="en-US" sz="900" b="1" dirty="0" smtClean="0">
                <a:latin typeface="Meiryo UI" pitchFamily="50" charset="-128"/>
                <a:ea typeface="Meiryo UI" pitchFamily="50" charset="-128"/>
                <a:cs typeface="Meiryo UI" pitchFamily="50" charset="-128"/>
              </a:rPr>
              <a:t>第一団地</a:t>
            </a:r>
            <a:endParaRPr kumimoji="1" lang="ja-JP" altLang="en-US" sz="900" b="1" dirty="0">
              <a:latin typeface="Meiryo UI" pitchFamily="50" charset="-128"/>
              <a:ea typeface="Meiryo UI" pitchFamily="50" charset="-128"/>
              <a:cs typeface="Meiryo UI" pitchFamily="50" charset="-128"/>
            </a:endParaRPr>
          </a:p>
        </p:txBody>
      </p:sp>
      <p:sp>
        <p:nvSpPr>
          <p:cNvPr id="77" name="正方形/長方形 76"/>
          <p:cNvSpPr/>
          <p:nvPr/>
        </p:nvSpPr>
        <p:spPr>
          <a:xfrm>
            <a:off x="135452" y="4891624"/>
            <a:ext cx="4276410" cy="1290610"/>
          </a:xfrm>
          <a:prstGeom prst="rect">
            <a:avLst/>
          </a:prstGeom>
        </p:spPr>
        <p:txBody>
          <a:bodyPr wrap="square">
            <a:spAutoFit/>
          </a:bodyPr>
          <a:lstStyle/>
          <a:p>
            <a:pPr>
              <a:lnSpc>
                <a:spcPts val="1600"/>
              </a:lnSpc>
              <a:spcBef>
                <a:spcPct val="20000"/>
              </a:spcBef>
              <a:defRPr/>
            </a:pPr>
            <a:r>
              <a:rPr lang="ja-JP" altLang="en-US" sz="1400" dirty="0">
                <a:solidFill>
                  <a:prstClr val="black"/>
                </a:solidFill>
                <a:latin typeface="Meiryo UI" pitchFamily="50" charset="-128"/>
                <a:ea typeface="Meiryo UI" pitchFamily="50" charset="-128"/>
                <a:cs typeface="Meiryo UI" pitchFamily="50" charset="-128"/>
              </a:rPr>
              <a:t>　</a:t>
            </a:r>
            <a:r>
              <a:rPr lang="ja-JP" altLang="en-US" sz="1400" dirty="0" smtClean="0">
                <a:solidFill>
                  <a:prstClr val="black"/>
                </a:solidFill>
                <a:latin typeface="Meiryo UI" pitchFamily="50" charset="-128"/>
                <a:ea typeface="Meiryo UI" pitchFamily="50" charset="-128"/>
                <a:cs typeface="Meiryo UI" pitchFamily="50" charset="-128"/>
              </a:rPr>
              <a:t>○交通</a:t>
            </a:r>
            <a:endParaRPr lang="en-US" altLang="ja-JP" sz="1400" dirty="0" smtClean="0">
              <a:solidFill>
                <a:prstClr val="black"/>
              </a:solidFill>
              <a:latin typeface="Meiryo UI" pitchFamily="50" charset="-128"/>
              <a:ea typeface="Meiryo UI" pitchFamily="50" charset="-128"/>
              <a:cs typeface="Meiryo UI" pitchFamily="50" charset="-128"/>
            </a:endParaRPr>
          </a:p>
          <a:p>
            <a:pPr>
              <a:lnSpc>
                <a:spcPts val="1600"/>
              </a:lnSpc>
              <a:spcBef>
                <a:spcPct val="20000"/>
              </a:spcBef>
              <a:defRPr/>
            </a:pPr>
            <a:r>
              <a:rPr lang="ja-JP" altLang="en-US" sz="1400" dirty="0">
                <a:solidFill>
                  <a:prstClr val="black"/>
                </a:solidFill>
                <a:latin typeface="Meiryo UI" pitchFamily="50" charset="-128"/>
                <a:ea typeface="Meiryo UI" pitchFamily="50" charset="-128"/>
                <a:cs typeface="Meiryo UI" pitchFamily="50" charset="-128"/>
              </a:rPr>
              <a:t>　</a:t>
            </a:r>
            <a:r>
              <a:rPr lang="ja-JP" altLang="en-US" sz="1400" dirty="0" smtClean="0">
                <a:solidFill>
                  <a:prstClr val="black"/>
                </a:solidFill>
                <a:latin typeface="Meiryo UI" pitchFamily="50" charset="-128"/>
                <a:ea typeface="Meiryo UI" pitchFamily="50" charset="-128"/>
                <a:cs typeface="Meiryo UI" pitchFamily="50" charset="-128"/>
              </a:rPr>
              <a:t>　　鉄道：ＪＲ大阪環状線</a:t>
            </a:r>
            <a:endParaRPr lang="en-US" altLang="ja-JP" sz="1400" dirty="0" smtClean="0">
              <a:solidFill>
                <a:prstClr val="black"/>
              </a:solidFill>
              <a:latin typeface="Meiryo UI" pitchFamily="50" charset="-128"/>
              <a:ea typeface="Meiryo UI" pitchFamily="50" charset="-128"/>
              <a:cs typeface="Meiryo UI" pitchFamily="50" charset="-128"/>
            </a:endParaRPr>
          </a:p>
          <a:p>
            <a:pPr>
              <a:lnSpc>
                <a:spcPts val="1600"/>
              </a:lnSpc>
              <a:spcBef>
                <a:spcPct val="20000"/>
              </a:spcBef>
              <a:defRPr/>
            </a:pPr>
            <a:r>
              <a:rPr lang="ja-JP" altLang="en-US" sz="1400" dirty="0">
                <a:solidFill>
                  <a:prstClr val="black"/>
                </a:solidFill>
                <a:latin typeface="Meiryo UI" pitchFamily="50" charset="-128"/>
                <a:ea typeface="Meiryo UI" pitchFamily="50" charset="-128"/>
                <a:cs typeface="Meiryo UI" pitchFamily="50" charset="-128"/>
              </a:rPr>
              <a:t>　</a:t>
            </a:r>
            <a:r>
              <a:rPr lang="ja-JP" altLang="en-US" sz="1400" dirty="0" smtClean="0">
                <a:solidFill>
                  <a:prstClr val="black"/>
                </a:solidFill>
                <a:latin typeface="Meiryo UI" pitchFamily="50" charset="-128"/>
                <a:ea typeface="Meiryo UI" pitchFamily="50" charset="-128"/>
                <a:cs typeface="Meiryo UI" pitchFamily="50" charset="-128"/>
              </a:rPr>
              <a:t>　　　　　　大阪市営地下鉄　</a:t>
            </a:r>
            <a:r>
              <a:rPr lang="zh-TW" altLang="en-US" sz="1400" dirty="0">
                <a:solidFill>
                  <a:prstClr val="black"/>
                </a:solidFill>
                <a:latin typeface="Meiryo UI" pitchFamily="50" charset="-128"/>
                <a:ea typeface="Meiryo UI" pitchFamily="50" charset="-128"/>
                <a:cs typeface="Meiryo UI" pitchFamily="50" charset="-128"/>
              </a:rPr>
              <a:t>中央線、長堀鶴見緑地線</a:t>
            </a:r>
            <a:endParaRPr lang="en-US" altLang="ja-JP" sz="1400" dirty="0" smtClean="0">
              <a:solidFill>
                <a:prstClr val="black"/>
              </a:solidFill>
              <a:latin typeface="Meiryo UI" pitchFamily="50" charset="-128"/>
              <a:ea typeface="Meiryo UI" pitchFamily="50" charset="-128"/>
              <a:cs typeface="Meiryo UI" pitchFamily="50" charset="-128"/>
            </a:endParaRPr>
          </a:p>
          <a:p>
            <a:pPr>
              <a:lnSpc>
                <a:spcPts val="1600"/>
              </a:lnSpc>
              <a:spcBef>
                <a:spcPct val="20000"/>
              </a:spcBef>
              <a:defRPr/>
            </a:pPr>
            <a:r>
              <a:rPr lang="ja-JP" altLang="en-US" sz="1400" dirty="0">
                <a:solidFill>
                  <a:prstClr val="black"/>
                </a:solidFill>
                <a:latin typeface="Meiryo UI" pitchFamily="50" charset="-128"/>
                <a:ea typeface="Meiryo UI" pitchFamily="50" charset="-128"/>
                <a:cs typeface="Meiryo UI" pitchFamily="50" charset="-128"/>
              </a:rPr>
              <a:t>　</a:t>
            </a:r>
            <a:r>
              <a:rPr lang="ja-JP" altLang="en-US" sz="1400" dirty="0" smtClean="0">
                <a:solidFill>
                  <a:prstClr val="black"/>
                </a:solidFill>
                <a:latin typeface="Meiryo UI" pitchFamily="50" charset="-128"/>
                <a:ea typeface="Meiryo UI" pitchFamily="50" charset="-128"/>
                <a:cs typeface="Meiryo UI" pitchFamily="50" charset="-128"/>
              </a:rPr>
              <a:t>　　</a:t>
            </a:r>
            <a:r>
              <a:rPr lang="ja-JP" altLang="en-US" sz="1400" dirty="0">
                <a:solidFill>
                  <a:prstClr val="black"/>
                </a:solidFill>
                <a:latin typeface="Meiryo UI" pitchFamily="50" charset="-128"/>
                <a:ea typeface="Meiryo UI" pitchFamily="50" charset="-128"/>
                <a:cs typeface="Meiryo UI" pitchFamily="50" charset="-128"/>
              </a:rPr>
              <a:t>道路：中央</a:t>
            </a:r>
            <a:r>
              <a:rPr lang="ja-JP" altLang="en-US" sz="1400" dirty="0" smtClean="0">
                <a:solidFill>
                  <a:prstClr val="black"/>
                </a:solidFill>
                <a:latin typeface="Meiryo UI" pitchFamily="50" charset="-128"/>
                <a:ea typeface="Meiryo UI" pitchFamily="50" charset="-128"/>
                <a:cs typeface="Meiryo UI" pitchFamily="50" charset="-128"/>
              </a:rPr>
              <a:t>大通（</a:t>
            </a:r>
            <a:r>
              <a:rPr lang="zh-TW" altLang="en-US" sz="1400" dirty="0" smtClean="0">
                <a:solidFill>
                  <a:prstClr val="black"/>
                </a:solidFill>
                <a:latin typeface="Meiryo UI" pitchFamily="50" charset="-128"/>
                <a:ea typeface="Meiryo UI" pitchFamily="50" charset="-128"/>
                <a:cs typeface="Meiryo UI" pitchFamily="50" charset="-128"/>
              </a:rPr>
              <a:t>大阪</a:t>
            </a:r>
            <a:r>
              <a:rPr lang="zh-TW" altLang="en-US" sz="1400" dirty="0">
                <a:solidFill>
                  <a:prstClr val="black"/>
                </a:solidFill>
                <a:latin typeface="Meiryo UI" pitchFamily="50" charset="-128"/>
                <a:ea typeface="Meiryo UI" pitchFamily="50" charset="-128"/>
                <a:cs typeface="Meiryo UI" pitchFamily="50" charset="-128"/>
              </a:rPr>
              <a:t>市道築港深江</a:t>
            </a:r>
            <a:r>
              <a:rPr lang="zh-TW" altLang="en-US" sz="1400" dirty="0" smtClean="0">
                <a:solidFill>
                  <a:prstClr val="black"/>
                </a:solidFill>
                <a:latin typeface="Meiryo UI" pitchFamily="50" charset="-128"/>
                <a:ea typeface="Meiryo UI" pitchFamily="50" charset="-128"/>
                <a:cs typeface="Meiryo UI" pitchFamily="50" charset="-128"/>
              </a:rPr>
              <a:t>線</a:t>
            </a:r>
            <a:r>
              <a:rPr lang="ja-JP" altLang="en-US" sz="1400" dirty="0" smtClean="0">
                <a:solidFill>
                  <a:prstClr val="black"/>
                </a:solidFill>
                <a:latin typeface="Meiryo UI" pitchFamily="50" charset="-128"/>
                <a:ea typeface="Meiryo UI" pitchFamily="50" charset="-128"/>
                <a:cs typeface="Meiryo UI" pitchFamily="50" charset="-128"/>
              </a:rPr>
              <a:t>）</a:t>
            </a:r>
            <a:endParaRPr lang="en-US" altLang="ja-JP" sz="1400" dirty="0" smtClean="0">
              <a:solidFill>
                <a:prstClr val="black"/>
              </a:solidFill>
              <a:latin typeface="Meiryo UI" pitchFamily="50" charset="-128"/>
              <a:ea typeface="Meiryo UI" pitchFamily="50" charset="-128"/>
              <a:cs typeface="Meiryo UI" pitchFamily="50" charset="-128"/>
            </a:endParaRPr>
          </a:p>
          <a:p>
            <a:pPr>
              <a:lnSpc>
                <a:spcPts val="1600"/>
              </a:lnSpc>
              <a:spcBef>
                <a:spcPct val="20000"/>
              </a:spcBef>
              <a:defRPr/>
            </a:pPr>
            <a:r>
              <a:rPr lang="ja-JP" altLang="en-US" sz="1400" dirty="0">
                <a:solidFill>
                  <a:prstClr val="black"/>
                </a:solidFill>
                <a:latin typeface="Meiryo UI" pitchFamily="50" charset="-128"/>
                <a:ea typeface="Meiryo UI" pitchFamily="50" charset="-128"/>
                <a:cs typeface="Meiryo UI" pitchFamily="50" charset="-128"/>
              </a:rPr>
              <a:t>　</a:t>
            </a:r>
            <a:r>
              <a:rPr lang="ja-JP" altLang="en-US" sz="1400" dirty="0" smtClean="0">
                <a:solidFill>
                  <a:prstClr val="black"/>
                </a:solidFill>
                <a:latin typeface="Meiryo UI" pitchFamily="50" charset="-128"/>
                <a:ea typeface="Meiryo UI" pitchFamily="50" charset="-128"/>
                <a:cs typeface="Meiryo UI" pitchFamily="50" charset="-128"/>
              </a:rPr>
              <a:t>　　　　　　 阪神</a:t>
            </a:r>
            <a:r>
              <a:rPr lang="ja-JP" altLang="en-US" sz="1400" dirty="0">
                <a:solidFill>
                  <a:prstClr val="black"/>
                </a:solidFill>
                <a:latin typeface="Meiryo UI" pitchFamily="50" charset="-128"/>
                <a:ea typeface="Meiryo UI" pitchFamily="50" charset="-128"/>
                <a:cs typeface="Meiryo UI" pitchFamily="50" charset="-128"/>
              </a:rPr>
              <a:t>高速</a:t>
            </a:r>
            <a:r>
              <a:rPr lang="en-US" altLang="ja-JP" sz="1400" dirty="0">
                <a:solidFill>
                  <a:prstClr val="black"/>
                </a:solidFill>
                <a:latin typeface="Meiryo UI" pitchFamily="50" charset="-128"/>
                <a:ea typeface="Meiryo UI" pitchFamily="50" charset="-128"/>
                <a:cs typeface="Meiryo UI" pitchFamily="50" charset="-128"/>
              </a:rPr>
              <a:t>13</a:t>
            </a:r>
            <a:r>
              <a:rPr lang="ja-JP" altLang="en-US" sz="1400" dirty="0">
                <a:solidFill>
                  <a:prstClr val="black"/>
                </a:solidFill>
                <a:latin typeface="Meiryo UI" pitchFamily="50" charset="-128"/>
                <a:ea typeface="Meiryo UI" pitchFamily="50" charset="-128"/>
                <a:cs typeface="Meiryo UI" pitchFamily="50" charset="-128"/>
              </a:rPr>
              <a:t>号東大阪</a:t>
            </a:r>
            <a:r>
              <a:rPr lang="ja-JP" altLang="en-US" sz="1400" dirty="0" smtClean="0">
                <a:solidFill>
                  <a:prstClr val="black"/>
                </a:solidFill>
                <a:latin typeface="Meiryo UI" pitchFamily="50" charset="-128"/>
                <a:ea typeface="Meiryo UI" pitchFamily="50" charset="-128"/>
                <a:cs typeface="Meiryo UI" pitchFamily="50" charset="-128"/>
              </a:rPr>
              <a:t>線（高架）　など</a:t>
            </a:r>
            <a:endParaRPr lang="en-US" altLang="ja-JP" sz="1400" dirty="0" smtClean="0">
              <a:solidFill>
                <a:prstClr val="black"/>
              </a:solidFill>
              <a:latin typeface="Meiryo UI" pitchFamily="50" charset="-128"/>
              <a:ea typeface="Meiryo UI" pitchFamily="50" charset="-128"/>
              <a:cs typeface="Meiryo UI" pitchFamily="50" charset="-128"/>
            </a:endParaRPr>
          </a:p>
        </p:txBody>
      </p:sp>
      <p:grpSp>
        <p:nvGrpSpPr>
          <p:cNvPr id="78" name="グループ化 77"/>
          <p:cNvGrpSpPr/>
          <p:nvPr/>
        </p:nvGrpSpPr>
        <p:grpSpPr>
          <a:xfrm>
            <a:off x="5200861" y="1105471"/>
            <a:ext cx="2612755" cy="5001394"/>
            <a:chOff x="1619672" y="4077072"/>
            <a:chExt cx="720080" cy="1728192"/>
          </a:xfrm>
        </p:grpSpPr>
        <p:cxnSp>
          <p:nvCxnSpPr>
            <p:cNvPr id="79" name="直線コネクタ 78"/>
            <p:cNvCxnSpPr/>
            <p:nvPr/>
          </p:nvCxnSpPr>
          <p:spPr>
            <a:xfrm flipH="1">
              <a:off x="2195736" y="4233445"/>
              <a:ext cx="144016" cy="936104"/>
            </a:xfrm>
            <a:prstGeom prst="line">
              <a:avLst/>
            </a:prstGeom>
            <a:ln w="38100">
              <a:solidFill>
                <a:srgbClr val="FC320A"/>
              </a:solidFill>
            </a:ln>
          </p:spPr>
          <p:style>
            <a:lnRef idx="1">
              <a:schemeClr val="accent1"/>
            </a:lnRef>
            <a:fillRef idx="0">
              <a:schemeClr val="accent1"/>
            </a:fillRef>
            <a:effectRef idx="0">
              <a:schemeClr val="accent1"/>
            </a:effectRef>
            <a:fontRef idx="minor">
              <a:schemeClr val="tx1"/>
            </a:fontRef>
          </p:style>
        </p:cxnSp>
        <p:grpSp>
          <p:nvGrpSpPr>
            <p:cNvPr id="81" name="グループ化 80"/>
            <p:cNvGrpSpPr/>
            <p:nvPr/>
          </p:nvGrpSpPr>
          <p:grpSpPr>
            <a:xfrm>
              <a:off x="1619672" y="4077072"/>
              <a:ext cx="720080" cy="1728192"/>
              <a:chOff x="1619672" y="4581128"/>
              <a:chExt cx="720080" cy="1728192"/>
            </a:xfrm>
          </p:grpSpPr>
          <p:cxnSp>
            <p:nvCxnSpPr>
              <p:cNvPr id="83" name="直線コネクタ 82"/>
              <p:cNvCxnSpPr/>
              <p:nvPr/>
            </p:nvCxnSpPr>
            <p:spPr>
              <a:xfrm>
                <a:off x="1763688" y="4581128"/>
                <a:ext cx="576064" cy="144016"/>
              </a:xfrm>
              <a:prstGeom prst="line">
                <a:avLst/>
              </a:prstGeom>
              <a:ln w="38100">
                <a:solidFill>
                  <a:srgbClr val="FC320A"/>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1619672" y="6237312"/>
                <a:ext cx="360040" cy="72008"/>
              </a:xfrm>
              <a:prstGeom prst="line">
                <a:avLst/>
              </a:prstGeom>
              <a:ln w="38100">
                <a:solidFill>
                  <a:srgbClr val="FC320A"/>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flipH="1">
                <a:off x="1691680" y="4581128"/>
                <a:ext cx="72008" cy="1008112"/>
              </a:xfrm>
              <a:prstGeom prst="line">
                <a:avLst/>
              </a:prstGeom>
              <a:ln w="38100">
                <a:solidFill>
                  <a:srgbClr val="FC320A"/>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flipH="1">
                <a:off x="1619672" y="5589240"/>
                <a:ext cx="72008" cy="648072"/>
              </a:xfrm>
              <a:prstGeom prst="line">
                <a:avLst/>
              </a:prstGeom>
              <a:ln w="38100">
                <a:solidFill>
                  <a:srgbClr val="FC320A"/>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flipH="1">
                <a:off x="1979712" y="5661248"/>
                <a:ext cx="216024" cy="648072"/>
              </a:xfrm>
              <a:prstGeom prst="line">
                <a:avLst/>
              </a:prstGeom>
              <a:ln w="38100">
                <a:solidFill>
                  <a:srgbClr val="FC320A"/>
                </a:solidFill>
              </a:ln>
            </p:spPr>
            <p:style>
              <a:lnRef idx="1">
                <a:schemeClr val="accent1"/>
              </a:lnRef>
              <a:fillRef idx="0">
                <a:schemeClr val="accent1"/>
              </a:fillRef>
              <a:effectRef idx="0">
                <a:schemeClr val="accent1"/>
              </a:effectRef>
              <a:fontRef idx="minor">
                <a:schemeClr val="tx1"/>
              </a:fontRef>
            </p:style>
          </p:cxnSp>
        </p:grpSp>
      </p:grpSp>
      <p:sp>
        <p:nvSpPr>
          <p:cNvPr id="64" name="テキスト ボックス 63"/>
          <p:cNvSpPr txBox="1"/>
          <p:nvPr/>
        </p:nvSpPr>
        <p:spPr>
          <a:xfrm>
            <a:off x="5394305" y="2970848"/>
            <a:ext cx="728900" cy="369332"/>
          </a:xfrm>
          <a:prstGeom prst="rect">
            <a:avLst/>
          </a:prstGeom>
          <a:solidFill>
            <a:schemeClr val="bg1"/>
          </a:solidFill>
          <a:ln>
            <a:solidFill>
              <a:srgbClr val="FF0000"/>
            </a:solidFill>
          </a:ln>
        </p:spPr>
        <p:txBody>
          <a:bodyPr wrap="square" rtlCol="0">
            <a:spAutoFit/>
          </a:bodyPr>
          <a:lstStyle/>
          <a:p>
            <a:pPr algn="ctr"/>
            <a:r>
              <a:rPr lang="en-US" altLang="ja-JP" sz="900" b="1" dirty="0" smtClean="0">
                <a:latin typeface="Meiryo UI" pitchFamily="50" charset="-128"/>
                <a:ea typeface="Meiryo UI" pitchFamily="50" charset="-128"/>
                <a:cs typeface="Meiryo UI" pitchFamily="50" charset="-128"/>
              </a:rPr>
              <a:t>JR</a:t>
            </a:r>
            <a:r>
              <a:rPr lang="ja-JP" altLang="en-US" sz="900" b="1" dirty="0" smtClean="0">
                <a:latin typeface="Meiryo UI" pitchFamily="50" charset="-128"/>
                <a:ea typeface="Meiryo UI" pitchFamily="50" charset="-128"/>
                <a:cs typeface="Meiryo UI" pitchFamily="50" charset="-128"/>
              </a:rPr>
              <a:t>森之宮電車区</a:t>
            </a:r>
            <a:endParaRPr kumimoji="1" lang="ja-JP" altLang="en-US" sz="900" b="1" dirty="0">
              <a:latin typeface="Meiryo UI" pitchFamily="50" charset="-128"/>
              <a:ea typeface="Meiryo UI" pitchFamily="50" charset="-128"/>
              <a:cs typeface="Meiryo UI" pitchFamily="50" charset="-128"/>
            </a:endParaRPr>
          </a:p>
        </p:txBody>
      </p:sp>
      <p:sp>
        <p:nvSpPr>
          <p:cNvPr id="63" name="テキスト ボックス 62"/>
          <p:cNvSpPr txBox="1"/>
          <p:nvPr/>
        </p:nvSpPr>
        <p:spPr>
          <a:xfrm>
            <a:off x="5796135" y="1422840"/>
            <a:ext cx="922778" cy="369332"/>
          </a:xfrm>
          <a:prstGeom prst="rect">
            <a:avLst/>
          </a:prstGeom>
          <a:solidFill>
            <a:schemeClr val="bg1"/>
          </a:solidFill>
          <a:ln>
            <a:solidFill>
              <a:srgbClr val="FF0000"/>
            </a:solidFill>
          </a:ln>
        </p:spPr>
        <p:txBody>
          <a:bodyPr wrap="square" rtlCol="0">
            <a:spAutoFit/>
          </a:bodyPr>
          <a:lstStyle/>
          <a:p>
            <a:pPr algn="ctr"/>
            <a:r>
              <a:rPr kumimoji="1" lang="ja-JP" altLang="en-US" sz="900" b="1" dirty="0" smtClean="0">
                <a:latin typeface="Meiryo UI" pitchFamily="50" charset="-128"/>
                <a:ea typeface="Meiryo UI" pitchFamily="50" charset="-128"/>
                <a:cs typeface="Meiryo UI" pitchFamily="50" charset="-128"/>
              </a:rPr>
              <a:t>大阪市交通局</a:t>
            </a:r>
            <a:endParaRPr kumimoji="1" lang="en-US" altLang="ja-JP" sz="900" b="1" dirty="0" smtClean="0">
              <a:latin typeface="Meiryo UI" pitchFamily="50" charset="-128"/>
              <a:ea typeface="Meiryo UI" pitchFamily="50" charset="-128"/>
              <a:cs typeface="Meiryo UI" pitchFamily="50" charset="-128"/>
            </a:endParaRPr>
          </a:p>
          <a:p>
            <a:pPr algn="ctr"/>
            <a:r>
              <a:rPr kumimoji="1" lang="ja-JP" altLang="en-US" sz="900" b="1" dirty="0" smtClean="0">
                <a:latin typeface="Meiryo UI" pitchFamily="50" charset="-128"/>
                <a:ea typeface="Meiryo UI" pitchFamily="50" charset="-128"/>
                <a:cs typeface="Meiryo UI" pitchFamily="50" charset="-128"/>
              </a:rPr>
              <a:t>森之宮検車場</a:t>
            </a:r>
            <a:endParaRPr kumimoji="1" lang="ja-JP" altLang="en-US" sz="900" b="1" dirty="0">
              <a:latin typeface="Meiryo UI" pitchFamily="50" charset="-128"/>
              <a:ea typeface="Meiryo UI" pitchFamily="50" charset="-128"/>
              <a:cs typeface="Meiryo UI" pitchFamily="50" charset="-128"/>
            </a:endParaRPr>
          </a:p>
        </p:txBody>
      </p:sp>
      <p:sp>
        <p:nvSpPr>
          <p:cNvPr id="74" name="テキスト ボックス 73"/>
          <p:cNvSpPr txBox="1"/>
          <p:nvPr/>
        </p:nvSpPr>
        <p:spPr>
          <a:xfrm>
            <a:off x="6863588" y="2016647"/>
            <a:ext cx="876763" cy="369332"/>
          </a:xfrm>
          <a:prstGeom prst="rect">
            <a:avLst/>
          </a:prstGeom>
          <a:solidFill>
            <a:schemeClr val="bg1"/>
          </a:solidFill>
          <a:ln>
            <a:solidFill>
              <a:srgbClr val="FF0000"/>
            </a:solidFill>
          </a:ln>
        </p:spPr>
        <p:txBody>
          <a:bodyPr wrap="square" rtlCol="0">
            <a:spAutoFit/>
          </a:bodyPr>
          <a:lstStyle/>
          <a:p>
            <a:pPr algn="ctr"/>
            <a:r>
              <a:rPr kumimoji="1" lang="ja-JP" altLang="en-US" sz="900" b="1" dirty="0" smtClean="0">
                <a:latin typeface="Meiryo UI" pitchFamily="50" charset="-128"/>
                <a:ea typeface="Meiryo UI" pitchFamily="50" charset="-128"/>
                <a:cs typeface="Meiryo UI" pitchFamily="50" charset="-128"/>
              </a:rPr>
              <a:t>もと清掃工場移転先用地</a:t>
            </a:r>
            <a:endParaRPr kumimoji="1" lang="ja-JP" altLang="en-US" sz="900" b="1" dirty="0">
              <a:latin typeface="Meiryo UI" pitchFamily="50" charset="-128"/>
              <a:ea typeface="Meiryo UI" pitchFamily="50" charset="-128"/>
              <a:cs typeface="Meiryo UI" pitchFamily="50" charset="-128"/>
            </a:endParaRPr>
          </a:p>
        </p:txBody>
      </p:sp>
      <p:sp>
        <p:nvSpPr>
          <p:cNvPr id="70" name="テキスト ボックス 69"/>
          <p:cNvSpPr txBox="1"/>
          <p:nvPr/>
        </p:nvSpPr>
        <p:spPr>
          <a:xfrm>
            <a:off x="6873186" y="2878515"/>
            <a:ext cx="723149" cy="369332"/>
          </a:xfrm>
          <a:prstGeom prst="rect">
            <a:avLst/>
          </a:prstGeom>
          <a:solidFill>
            <a:schemeClr val="bg1"/>
          </a:solidFill>
          <a:ln>
            <a:solidFill>
              <a:srgbClr val="FF0000"/>
            </a:solidFill>
          </a:ln>
        </p:spPr>
        <p:txBody>
          <a:bodyPr wrap="square" rtlCol="0">
            <a:spAutoFit/>
          </a:bodyPr>
          <a:lstStyle/>
          <a:p>
            <a:pPr algn="ctr"/>
            <a:r>
              <a:rPr kumimoji="1" lang="en-US" altLang="ja-JP" sz="900" b="1" dirty="0" smtClean="0">
                <a:latin typeface="Meiryo UI" pitchFamily="50" charset="-128"/>
                <a:ea typeface="Meiryo UI" pitchFamily="50" charset="-128"/>
                <a:cs typeface="Meiryo UI" pitchFamily="50" charset="-128"/>
              </a:rPr>
              <a:t>UR</a:t>
            </a:r>
            <a:r>
              <a:rPr kumimoji="1" lang="ja-JP" altLang="en-US" sz="900" b="1" dirty="0" smtClean="0">
                <a:latin typeface="Meiryo UI" pitchFamily="50" charset="-128"/>
                <a:ea typeface="Meiryo UI" pitchFamily="50" charset="-128"/>
                <a:cs typeface="Meiryo UI" pitchFamily="50" charset="-128"/>
              </a:rPr>
              <a:t>森之宮</a:t>
            </a:r>
            <a:endParaRPr kumimoji="1" lang="en-US" altLang="ja-JP" sz="900" b="1" dirty="0" smtClean="0">
              <a:latin typeface="Meiryo UI" pitchFamily="50" charset="-128"/>
              <a:ea typeface="Meiryo UI" pitchFamily="50" charset="-128"/>
              <a:cs typeface="Meiryo UI" pitchFamily="50" charset="-128"/>
            </a:endParaRPr>
          </a:p>
          <a:p>
            <a:pPr algn="ctr"/>
            <a:r>
              <a:rPr kumimoji="1" lang="ja-JP" altLang="en-US" sz="900" b="1" dirty="0" smtClean="0">
                <a:latin typeface="Meiryo UI" pitchFamily="50" charset="-128"/>
                <a:ea typeface="Meiryo UI" pitchFamily="50" charset="-128"/>
                <a:cs typeface="Meiryo UI" pitchFamily="50" charset="-128"/>
              </a:rPr>
              <a:t>第二団地</a:t>
            </a:r>
            <a:endParaRPr kumimoji="1" lang="ja-JP" altLang="en-US" sz="900" b="1" dirty="0">
              <a:latin typeface="Meiryo UI" pitchFamily="50" charset="-128"/>
              <a:ea typeface="Meiryo UI" pitchFamily="50" charset="-128"/>
              <a:cs typeface="Meiryo UI" pitchFamily="50" charset="-128"/>
            </a:endParaRPr>
          </a:p>
        </p:txBody>
      </p:sp>
      <p:sp>
        <p:nvSpPr>
          <p:cNvPr id="72" name="テキスト ボックス 71"/>
          <p:cNvSpPr txBox="1"/>
          <p:nvPr/>
        </p:nvSpPr>
        <p:spPr>
          <a:xfrm>
            <a:off x="6873692" y="3845717"/>
            <a:ext cx="866660" cy="230832"/>
          </a:xfrm>
          <a:prstGeom prst="rect">
            <a:avLst/>
          </a:prstGeom>
          <a:solidFill>
            <a:schemeClr val="bg1"/>
          </a:solidFill>
          <a:ln>
            <a:solidFill>
              <a:srgbClr val="FF0000"/>
            </a:solidFill>
          </a:ln>
        </p:spPr>
        <p:txBody>
          <a:bodyPr wrap="square" rtlCol="0">
            <a:spAutoFit/>
          </a:bodyPr>
          <a:lstStyle/>
          <a:p>
            <a:pPr algn="ctr"/>
            <a:r>
              <a:rPr lang="ja-JP" altLang="en-US" sz="900" b="1" dirty="0" smtClean="0">
                <a:latin typeface="Meiryo UI" pitchFamily="50" charset="-128"/>
                <a:ea typeface="Meiryo UI" pitchFamily="50" charset="-128"/>
                <a:cs typeface="Meiryo UI" pitchFamily="50" charset="-128"/>
              </a:rPr>
              <a:t>森之宮病院</a:t>
            </a:r>
            <a:endParaRPr kumimoji="1" lang="ja-JP" altLang="en-US" sz="900" b="1" dirty="0">
              <a:latin typeface="Meiryo UI" pitchFamily="50" charset="-128"/>
              <a:ea typeface="Meiryo UI" pitchFamily="50" charset="-128"/>
              <a:cs typeface="Meiryo UI" pitchFamily="50" charset="-128"/>
            </a:endParaRPr>
          </a:p>
        </p:txBody>
      </p:sp>
      <p:sp>
        <p:nvSpPr>
          <p:cNvPr id="65" name="テキスト ボックス 64"/>
          <p:cNvSpPr txBox="1"/>
          <p:nvPr/>
        </p:nvSpPr>
        <p:spPr>
          <a:xfrm>
            <a:off x="5091792" y="4385165"/>
            <a:ext cx="691518" cy="230832"/>
          </a:xfrm>
          <a:prstGeom prst="rect">
            <a:avLst/>
          </a:prstGeom>
          <a:solidFill>
            <a:schemeClr val="bg1"/>
          </a:solidFill>
          <a:ln>
            <a:solidFill>
              <a:srgbClr val="FF0000"/>
            </a:solidFill>
          </a:ln>
        </p:spPr>
        <p:txBody>
          <a:bodyPr wrap="square" rtlCol="0">
            <a:spAutoFit/>
          </a:bodyPr>
          <a:lstStyle/>
          <a:p>
            <a:pPr algn="ctr"/>
            <a:r>
              <a:rPr lang="ja-JP" altLang="en-US" sz="900" b="1" dirty="0" smtClean="0">
                <a:latin typeface="Meiryo UI" pitchFamily="50" charset="-128"/>
                <a:ea typeface="Meiryo UI" pitchFamily="50" charset="-128"/>
                <a:cs typeface="Meiryo UI" pitchFamily="50" charset="-128"/>
              </a:rPr>
              <a:t>森之宮駅</a:t>
            </a:r>
            <a:endParaRPr kumimoji="1" lang="ja-JP" altLang="en-US" sz="900" b="1" dirty="0">
              <a:latin typeface="Meiryo UI" pitchFamily="50" charset="-128"/>
              <a:ea typeface="Meiryo UI" pitchFamily="50" charset="-128"/>
              <a:cs typeface="Meiryo UI" pitchFamily="50" charset="-128"/>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567" y="1090829"/>
            <a:ext cx="2629121" cy="3717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6" name="グループ化 45"/>
          <p:cNvGrpSpPr/>
          <p:nvPr/>
        </p:nvGrpSpPr>
        <p:grpSpPr>
          <a:xfrm>
            <a:off x="1780900" y="2441528"/>
            <a:ext cx="882704" cy="1635021"/>
            <a:chOff x="1619672" y="4077072"/>
            <a:chExt cx="720080" cy="1728192"/>
          </a:xfrm>
        </p:grpSpPr>
        <p:cxnSp>
          <p:nvCxnSpPr>
            <p:cNvPr id="48" name="直線コネクタ 47"/>
            <p:cNvCxnSpPr/>
            <p:nvPr/>
          </p:nvCxnSpPr>
          <p:spPr>
            <a:xfrm flipH="1">
              <a:off x="2195736" y="4233445"/>
              <a:ext cx="144016" cy="936104"/>
            </a:xfrm>
            <a:prstGeom prst="line">
              <a:avLst/>
            </a:prstGeom>
            <a:ln w="38100">
              <a:solidFill>
                <a:srgbClr val="FC320A"/>
              </a:solidFill>
            </a:ln>
          </p:spPr>
          <p:style>
            <a:lnRef idx="1">
              <a:schemeClr val="accent1"/>
            </a:lnRef>
            <a:fillRef idx="0">
              <a:schemeClr val="accent1"/>
            </a:fillRef>
            <a:effectRef idx="0">
              <a:schemeClr val="accent1"/>
            </a:effectRef>
            <a:fontRef idx="minor">
              <a:schemeClr val="tx1"/>
            </a:fontRef>
          </p:style>
        </p:cxnSp>
        <p:grpSp>
          <p:nvGrpSpPr>
            <p:cNvPr id="49" name="グループ化 48"/>
            <p:cNvGrpSpPr/>
            <p:nvPr/>
          </p:nvGrpSpPr>
          <p:grpSpPr>
            <a:xfrm>
              <a:off x="1619672" y="4077072"/>
              <a:ext cx="720080" cy="1728192"/>
              <a:chOff x="1619672" y="4581128"/>
              <a:chExt cx="720080" cy="1728192"/>
            </a:xfrm>
          </p:grpSpPr>
          <p:cxnSp>
            <p:nvCxnSpPr>
              <p:cNvPr id="51" name="直線コネクタ 50"/>
              <p:cNvCxnSpPr/>
              <p:nvPr/>
            </p:nvCxnSpPr>
            <p:spPr>
              <a:xfrm>
                <a:off x="1763688" y="4581128"/>
                <a:ext cx="576064" cy="144016"/>
              </a:xfrm>
              <a:prstGeom prst="line">
                <a:avLst/>
              </a:prstGeom>
              <a:ln w="38100">
                <a:solidFill>
                  <a:srgbClr val="FC320A"/>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1619672" y="6237312"/>
                <a:ext cx="360040" cy="72008"/>
              </a:xfrm>
              <a:prstGeom prst="line">
                <a:avLst/>
              </a:prstGeom>
              <a:ln w="38100">
                <a:solidFill>
                  <a:srgbClr val="FC320A"/>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flipH="1">
                <a:off x="1691680" y="4581128"/>
                <a:ext cx="72008" cy="1008112"/>
              </a:xfrm>
              <a:prstGeom prst="line">
                <a:avLst/>
              </a:prstGeom>
              <a:ln w="38100">
                <a:solidFill>
                  <a:srgbClr val="FC320A"/>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flipH="1">
                <a:off x="1619672" y="5589240"/>
                <a:ext cx="72008" cy="648072"/>
              </a:xfrm>
              <a:prstGeom prst="line">
                <a:avLst/>
              </a:prstGeom>
              <a:ln w="38100">
                <a:solidFill>
                  <a:srgbClr val="FC320A"/>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flipH="1">
                <a:off x="1979712" y="5661248"/>
                <a:ext cx="216024" cy="648072"/>
              </a:xfrm>
              <a:prstGeom prst="line">
                <a:avLst/>
              </a:prstGeom>
              <a:ln w="38100">
                <a:solidFill>
                  <a:srgbClr val="FC320A"/>
                </a:solidFill>
              </a:ln>
            </p:spPr>
            <p:style>
              <a:lnRef idx="1">
                <a:schemeClr val="accent1"/>
              </a:lnRef>
              <a:fillRef idx="0">
                <a:schemeClr val="accent1"/>
              </a:fillRef>
              <a:effectRef idx="0">
                <a:schemeClr val="accent1"/>
              </a:effectRef>
              <a:fontRef idx="minor">
                <a:schemeClr val="tx1"/>
              </a:fontRef>
            </p:style>
          </p:cxnSp>
        </p:grpSp>
      </p:grpSp>
      <p:cxnSp>
        <p:nvCxnSpPr>
          <p:cNvPr id="76" name="直線矢印コネクタ 75"/>
          <p:cNvCxnSpPr/>
          <p:nvPr/>
        </p:nvCxnSpPr>
        <p:spPr>
          <a:xfrm>
            <a:off x="2609176" y="3247847"/>
            <a:ext cx="2828375" cy="444916"/>
          </a:xfrm>
          <a:prstGeom prst="straightConnector1">
            <a:avLst/>
          </a:prstGeom>
          <a:ln w="38100">
            <a:solidFill>
              <a:srgbClr val="FC320A"/>
            </a:solidFill>
            <a:tailEnd type="arrow"/>
          </a:ln>
        </p:spPr>
        <p:style>
          <a:lnRef idx="1">
            <a:schemeClr val="accent1"/>
          </a:lnRef>
          <a:fillRef idx="0">
            <a:schemeClr val="accent1"/>
          </a:fillRef>
          <a:effectRef idx="0">
            <a:schemeClr val="accent1"/>
          </a:effectRef>
          <a:fontRef idx="minor">
            <a:schemeClr val="tx1"/>
          </a:fontRef>
        </p:style>
      </p:cxnSp>
      <p:sp>
        <p:nvSpPr>
          <p:cNvPr id="108" name="スライド番号プレースホルダー 2"/>
          <p:cNvSpPr txBox="1">
            <a:spLocks/>
          </p:cNvSpPr>
          <p:nvPr/>
        </p:nvSpPr>
        <p:spPr>
          <a:xfrm>
            <a:off x="8504934" y="6181896"/>
            <a:ext cx="558156" cy="365760"/>
          </a:xfrm>
          <a:prstGeom prst="rect">
            <a:avLst/>
          </a:prstGeom>
        </p:spPr>
        <p:txBody>
          <a:bodyPr vert="horz"/>
          <a:lstStyle>
            <a:defPPr>
              <a:defRPr lang="ja-JP"/>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b="1" dirty="0" smtClean="0"/>
              <a:t>-</a:t>
            </a:r>
            <a:fld id="{99AB3DE6-44B0-4A45-92C7-3BA56FC8569E}" type="slidenum">
              <a:rPr kumimoji="1" lang="ja-JP" altLang="en-US" b="1" smtClean="0"/>
              <a:pPr/>
              <a:t>21</a:t>
            </a:fld>
            <a:r>
              <a:rPr kumimoji="1" lang="en-US" altLang="ja-JP" b="1" dirty="0" smtClean="0"/>
              <a:t>-</a:t>
            </a:r>
            <a:endParaRPr kumimoji="1" lang="ja-JP" altLang="en-US" b="1" dirty="0"/>
          </a:p>
        </p:txBody>
      </p:sp>
    </p:spTree>
    <p:extLst>
      <p:ext uri="{BB962C8B-B14F-4D97-AF65-F5344CB8AC3E}">
        <p14:creationId xmlns:p14="http://schemas.microsoft.com/office/powerpoint/2010/main" val="25452216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6" name="直線コネクタ 65"/>
          <p:cNvCxnSpPr/>
          <p:nvPr/>
        </p:nvCxnSpPr>
        <p:spPr>
          <a:xfrm flipV="1">
            <a:off x="5227707" y="3223412"/>
            <a:ext cx="568428" cy="50397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5752373" y="3213060"/>
            <a:ext cx="547819" cy="78621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flipV="1">
            <a:off x="4716016" y="3717033"/>
            <a:ext cx="484845" cy="82978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flipV="1">
            <a:off x="4524421" y="4546581"/>
            <a:ext cx="191595" cy="58746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flipH="1" flipV="1">
            <a:off x="4524422" y="5148074"/>
            <a:ext cx="943737" cy="29372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flipH="1" flipV="1">
            <a:off x="5200861" y="4725144"/>
            <a:ext cx="386888" cy="17702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flipH="1" flipV="1">
            <a:off x="5665490" y="4095210"/>
            <a:ext cx="280728" cy="23800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flipV="1">
            <a:off x="5946218" y="3999276"/>
            <a:ext cx="353974" cy="33394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flipV="1">
            <a:off x="5468159" y="4891624"/>
            <a:ext cx="119590" cy="55017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flipV="1">
            <a:off x="5209612" y="4095210"/>
            <a:ext cx="455878" cy="62993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2" name="円/楕円 101"/>
          <p:cNvSpPr/>
          <p:nvPr/>
        </p:nvSpPr>
        <p:spPr>
          <a:xfrm>
            <a:off x="5264142" y="4385165"/>
            <a:ext cx="432048" cy="448383"/>
          </a:xfrm>
          <a:prstGeom prst="ellipse">
            <a:avLst/>
          </a:prstGeom>
          <a:solidFill>
            <a:schemeClr val="bg1">
              <a:alpha val="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円/楕円 102"/>
          <p:cNvSpPr/>
          <p:nvPr/>
        </p:nvSpPr>
        <p:spPr>
          <a:xfrm>
            <a:off x="6703994" y="3988525"/>
            <a:ext cx="648072" cy="771734"/>
          </a:xfrm>
          <a:prstGeom prst="ellipse">
            <a:avLst/>
          </a:prstGeom>
          <a:solidFill>
            <a:schemeClr val="bg1">
              <a:alpha val="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タイトル 1"/>
          <p:cNvSpPr txBox="1">
            <a:spLocks/>
          </p:cNvSpPr>
          <p:nvPr/>
        </p:nvSpPr>
        <p:spPr>
          <a:xfrm>
            <a:off x="457200" y="152400"/>
            <a:ext cx="8229600" cy="990600"/>
          </a:xfrm>
          <a:prstGeom prst="rect">
            <a:avLst/>
          </a:prstGeom>
        </p:spPr>
        <p:txBody>
          <a:bodyPr>
            <a:normAutofit fontScale="97500"/>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３．大阪市東淀川区（淡路・上新庄エリア</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800" dirty="0">
                <a:latin typeface="Meiryo UI" panose="020B0604030504040204" pitchFamily="50" charset="-128"/>
                <a:ea typeface="Meiryo UI" panose="020B0604030504040204" pitchFamily="50" charset="-128"/>
                <a:cs typeface="Meiryo UI" panose="020B0604030504040204" pitchFamily="50" charset="-128"/>
              </a:rPr>
              <a:t/>
            </a:r>
            <a:br>
              <a:rPr lang="en-US" altLang="ja-JP" sz="2800" dirty="0">
                <a:latin typeface="Meiryo UI" panose="020B0604030504040204" pitchFamily="50" charset="-128"/>
                <a:ea typeface="Meiryo UI" panose="020B0604030504040204" pitchFamily="50" charset="-128"/>
                <a:cs typeface="Meiryo UI" panose="020B0604030504040204" pitchFamily="50" charset="-128"/>
              </a:rPr>
            </a:br>
            <a:r>
              <a:rPr lang="ja-JP" altLang="en-US" sz="2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　　　　　　　　　　　都心部の下町での課題に</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臨む！</a:t>
            </a:r>
            <a:endParaRPr lang="ja-JP" altLang="en-US" sz="2800" dirty="0"/>
          </a:p>
        </p:txBody>
      </p:sp>
      <p:pic>
        <p:nvPicPr>
          <p:cNvPr id="5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 y="1052736"/>
            <a:ext cx="7810500" cy="5138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7" name="四角形吹き出し 56"/>
          <p:cNvSpPr/>
          <p:nvPr/>
        </p:nvSpPr>
        <p:spPr>
          <a:xfrm>
            <a:off x="7057766" y="2329570"/>
            <a:ext cx="844584" cy="311756"/>
          </a:xfrm>
          <a:prstGeom prst="wedgeRectCallout">
            <a:avLst>
              <a:gd name="adj1" fmla="val -105606"/>
              <a:gd name="adj2" fmla="val -66596"/>
            </a:avLst>
          </a:prstGeom>
          <a:solidFill>
            <a:schemeClr val="bg1"/>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よど</a:t>
            </a:r>
            <a:r>
              <a:rPr kumimoji="1" lang="ja-JP" altLang="en-US"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まち</a:t>
            </a:r>
            <a:endParaRPr kumimoji="1" lang="en-US" altLang="ja-JP"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ステーション</a:t>
            </a:r>
            <a:endParaRPr kumimoji="1"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円/楕円 58"/>
          <p:cNvSpPr/>
          <p:nvPr/>
        </p:nvSpPr>
        <p:spPr>
          <a:xfrm>
            <a:off x="6444208" y="2204864"/>
            <a:ext cx="144016" cy="107432"/>
          </a:xfrm>
          <a:prstGeom prst="ellipse">
            <a:avLst/>
          </a:prstGeom>
          <a:solidFill>
            <a:schemeClr val="bg1">
              <a:alpha val="34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四角形吹き出し 59"/>
          <p:cNvSpPr/>
          <p:nvPr/>
        </p:nvSpPr>
        <p:spPr>
          <a:xfrm>
            <a:off x="2089792" y="5756992"/>
            <a:ext cx="1008112" cy="311756"/>
          </a:xfrm>
          <a:prstGeom prst="wedgeRectCallout">
            <a:avLst>
              <a:gd name="adj1" fmla="val -93851"/>
              <a:gd name="adj2" fmla="val 76094"/>
            </a:avLst>
          </a:prstGeom>
          <a:solidFill>
            <a:schemeClr val="bg1"/>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淀川キリスト教</a:t>
            </a:r>
            <a:endParaRPr kumimoji="1" lang="en-US" altLang="ja-JP"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病院</a:t>
            </a:r>
            <a:endParaRPr kumimoji="1"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四角形吹き出し 89"/>
          <p:cNvSpPr/>
          <p:nvPr/>
        </p:nvSpPr>
        <p:spPr>
          <a:xfrm>
            <a:off x="6807364" y="4631160"/>
            <a:ext cx="844584" cy="311756"/>
          </a:xfrm>
          <a:prstGeom prst="wedgeRectCallout">
            <a:avLst>
              <a:gd name="adj1" fmla="val 71425"/>
              <a:gd name="adj2" fmla="val -126050"/>
            </a:avLst>
          </a:prstGeom>
          <a:solidFill>
            <a:schemeClr val="bg1"/>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ＵＲ</a:t>
            </a:r>
            <a:endParaRPr kumimoji="1" lang="en-US" altLang="ja-JP"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a:t>
            </a:r>
            <a:r>
              <a:rPr kumimoji="1" lang="ja-JP" altLang="en-US"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豊里団地</a:t>
            </a:r>
            <a:endParaRPr kumimoji="1"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四角形吹き出し 91"/>
          <p:cNvSpPr/>
          <p:nvPr/>
        </p:nvSpPr>
        <p:spPr>
          <a:xfrm>
            <a:off x="4778569" y="2911656"/>
            <a:ext cx="844584" cy="311756"/>
          </a:xfrm>
          <a:prstGeom prst="wedgeRectCallout">
            <a:avLst>
              <a:gd name="adj1" fmla="val -92437"/>
              <a:gd name="adj2" fmla="val -118123"/>
            </a:avLst>
          </a:prstGeom>
          <a:solidFill>
            <a:schemeClr val="bg1"/>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ＵＲシティコート</a:t>
            </a:r>
            <a:r>
              <a:rPr lang="ja-JP" altLang="en-US"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下新庄</a:t>
            </a:r>
            <a:endParaRPr kumimoji="1"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正方形/長方形 92"/>
          <p:cNvSpPr/>
          <p:nvPr/>
        </p:nvSpPr>
        <p:spPr>
          <a:xfrm>
            <a:off x="4078961" y="5448143"/>
            <a:ext cx="4442461" cy="783291"/>
          </a:xfrm>
          <a:prstGeom prst="rect">
            <a:avLst/>
          </a:prstGeom>
          <a:solidFill>
            <a:schemeClr val="bg1"/>
          </a:solidFill>
        </p:spPr>
        <p:txBody>
          <a:bodyPr wrap="square">
            <a:spAutoFit/>
          </a:bodyPr>
          <a:lstStyle/>
          <a:p>
            <a:pPr>
              <a:lnSpc>
                <a:spcPts val="1600"/>
              </a:lnSpc>
              <a:spcBef>
                <a:spcPct val="20000"/>
              </a:spcBef>
              <a:defRPr/>
            </a:pPr>
            <a:r>
              <a:rPr lang="ja-JP" altLang="en-US" sz="1050" dirty="0" smtClean="0">
                <a:solidFill>
                  <a:prstClr val="black"/>
                </a:solidFill>
                <a:latin typeface="Meiryo UI" pitchFamily="50" charset="-128"/>
                <a:ea typeface="Meiryo UI" pitchFamily="50" charset="-128"/>
                <a:cs typeface="Meiryo UI" pitchFamily="50" charset="-128"/>
              </a:rPr>
              <a:t>○東淀川区人口　　</a:t>
            </a:r>
            <a:r>
              <a:rPr lang="en-US" altLang="ja-JP" sz="1050" dirty="0" smtClean="0">
                <a:solidFill>
                  <a:prstClr val="black"/>
                </a:solidFill>
                <a:latin typeface="Meiryo UI" pitchFamily="50" charset="-128"/>
                <a:ea typeface="Meiryo UI" pitchFamily="50" charset="-128"/>
                <a:cs typeface="Meiryo UI" pitchFamily="50" charset="-128"/>
              </a:rPr>
              <a:t>175,530</a:t>
            </a:r>
            <a:r>
              <a:rPr lang="ja-JP" altLang="en-US" sz="1050" dirty="0" smtClean="0">
                <a:solidFill>
                  <a:prstClr val="black"/>
                </a:solidFill>
                <a:latin typeface="Meiryo UI" pitchFamily="50" charset="-128"/>
                <a:ea typeface="Meiryo UI" pitchFamily="50" charset="-128"/>
                <a:cs typeface="Meiryo UI" pitchFamily="50" charset="-128"/>
              </a:rPr>
              <a:t>人   （</a:t>
            </a:r>
            <a:r>
              <a:rPr lang="en-US" altLang="ja-JP" sz="1050" dirty="0" smtClean="0">
                <a:solidFill>
                  <a:prstClr val="black"/>
                </a:solidFill>
                <a:latin typeface="Meiryo UI" pitchFamily="50" charset="-128"/>
                <a:ea typeface="Meiryo UI" pitchFamily="50" charset="-128"/>
                <a:cs typeface="Meiryo UI" pitchFamily="50" charset="-128"/>
              </a:rPr>
              <a:t>27</a:t>
            </a:r>
            <a:r>
              <a:rPr lang="ja-JP" altLang="en-US" sz="1050" dirty="0" smtClean="0">
                <a:solidFill>
                  <a:prstClr val="black"/>
                </a:solidFill>
                <a:latin typeface="Meiryo UI" pitchFamily="50" charset="-128"/>
                <a:ea typeface="Meiryo UI" pitchFamily="50" charset="-128"/>
                <a:cs typeface="Meiryo UI" pitchFamily="50" charset="-128"/>
              </a:rPr>
              <a:t>国勢調査 大阪市</a:t>
            </a:r>
            <a:r>
              <a:rPr lang="en-US" altLang="ja-JP" sz="1050" dirty="0" smtClean="0">
                <a:solidFill>
                  <a:prstClr val="black"/>
                </a:solidFill>
                <a:latin typeface="Meiryo UI" pitchFamily="50" charset="-128"/>
                <a:ea typeface="Meiryo UI" pitchFamily="50" charset="-128"/>
                <a:cs typeface="Meiryo UI" pitchFamily="50" charset="-128"/>
              </a:rPr>
              <a:t>24</a:t>
            </a:r>
            <a:r>
              <a:rPr lang="ja-JP" altLang="en-US" sz="1050" dirty="0" smtClean="0">
                <a:solidFill>
                  <a:prstClr val="black"/>
                </a:solidFill>
                <a:latin typeface="Meiryo UI" pitchFamily="50" charset="-128"/>
                <a:ea typeface="Meiryo UI" pitchFamily="50" charset="-128"/>
                <a:cs typeface="Meiryo UI" pitchFamily="50" charset="-128"/>
              </a:rPr>
              <a:t>区内第</a:t>
            </a:r>
            <a:r>
              <a:rPr lang="en-US" altLang="ja-JP" sz="1050" dirty="0" smtClean="0">
                <a:solidFill>
                  <a:prstClr val="black"/>
                </a:solidFill>
                <a:latin typeface="Meiryo UI" pitchFamily="50" charset="-128"/>
                <a:ea typeface="Meiryo UI" pitchFamily="50" charset="-128"/>
                <a:cs typeface="Meiryo UI" pitchFamily="50" charset="-128"/>
              </a:rPr>
              <a:t>3</a:t>
            </a:r>
            <a:r>
              <a:rPr lang="ja-JP" altLang="en-US" sz="1050" dirty="0" smtClean="0">
                <a:solidFill>
                  <a:prstClr val="black"/>
                </a:solidFill>
                <a:latin typeface="Meiryo UI" pitchFamily="50" charset="-128"/>
                <a:ea typeface="Meiryo UI" pitchFamily="50" charset="-128"/>
                <a:cs typeface="Meiryo UI" pitchFamily="50" charset="-128"/>
              </a:rPr>
              <a:t>位）</a:t>
            </a:r>
            <a:endParaRPr lang="en-US" altLang="ja-JP" sz="1050" dirty="0" smtClean="0">
              <a:solidFill>
                <a:prstClr val="black"/>
              </a:solidFill>
              <a:latin typeface="Meiryo UI" pitchFamily="50" charset="-128"/>
              <a:ea typeface="Meiryo UI" pitchFamily="50" charset="-128"/>
              <a:cs typeface="Meiryo UI" pitchFamily="50" charset="-128"/>
            </a:endParaRPr>
          </a:p>
          <a:p>
            <a:pPr>
              <a:lnSpc>
                <a:spcPts val="1600"/>
              </a:lnSpc>
              <a:spcBef>
                <a:spcPct val="20000"/>
              </a:spcBef>
              <a:defRPr/>
            </a:pPr>
            <a:r>
              <a:rPr lang="ja-JP" altLang="en-US" sz="1050" dirty="0" smtClean="0">
                <a:solidFill>
                  <a:prstClr val="black"/>
                </a:solidFill>
                <a:latin typeface="Meiryo UI" pitchFamily="50" charset="-128"/>
                <a:ea typeface="Meiryo UI" pitchFamily="50" charset="-128"/>
                <a:cs typeface="Meiryo UI" pitchFamily="50" charset="-128"/>
              </a:rPr>
              <a:t>○東淀川区世帯数　 </a:t>
            </a:r>
            <a:r>
              <a:rPr lang="en-US" altLang="ja-JP" sz="1050" dirty="0" smtClean="0">
                <a:solidFill>
                  <a:prstClr val="black"/>
                </a:solidFill>
                <a:latin typeface="Meiryo UI" pitchFamily="50" charset="-128"/>
                <a:ea typeface="Meiryo UI" pitchFamily="50" charset="-128"/>
                <a:cs typeface="Meiryo UI" pitchFamily="50" charset="-128"/>
              </a:rPr>
              <a:t>92,435</a:t>
            </a:r>
            <a:r>
              <a:rPr lang="ja-JP" altLang="en-US" sz="1050" dirty="0" smtClean="0">
                <a:solidFill>
                  <a:prstClr val="black"/>
                </a:solidFill>
                <a:latin typeface="Meiryo UI" pitchFamily="50" charset="-128"/>
                <a:ea typeface="Meiryo UI" pitchFamily="50" charset="-128"/>
                <a:cs typeface="Meiryo UI" pitchFamily="50" charset="-128"/>
              </a:rPr>
              <a:t>世帯（</a:t>
            </a:r>
            <a:r>
              <a:rPr lang="en-US" altLang="ja-JP" sz="1050" dirty="0" smtClean="0">
                <a:solidFill>
                  <a:prstClr val="black"/>
                </a:solidFill>
                <a:latin typeface="Meiryo UI" pitchFamily="50" charset="-128"/>
                <a:ea typeface="Meiryo UI" pitchFamily="50" charset="-128"/>
                <a:cs typeface="Meiryo UI" pitchFamily="50" charset="-128"/>
              </a:rPr>
              <a:t>27</a:t>
            </a:r>
            <a:r>
              <a:rPr lang="ja-JP" altLang="en-US" sz="1050" dirty="0">
                <a:solidFill>
                  <a:prstClr val="black"/>
                </a:solidFill>
                <a:latin typeface="Meiryo UI" pitchFamily="50" charset="-128"/>
                <a:ea typeface="Meiryo UI" pitchFamily="50" charset="-128"/>
                <a:cs typeface="Meiryo UI" pitchFamily="50" charset="-128"/>
              </a:rPr>
              <a:t>国勢調査 大阪市</a:t>
            </a:r>
            <a:r>
              <a:rPr lang="en-US" altLang="ja-JP" sz="1050" dirty="0">
                <a:solidFill>
                  <a:prstClr val="black"/>
                </a:solidFill>
                <a:latin typeface="Meiryo UI" pitchFamily="50" charset="-128"/>
                <a:ea typeface="Meiryo UI" pitchFamily="50" charset="-128"/>
                <a:cs typeface="Meiryo UI" pitchFamily="50" charset="-128"/>
              </a:rPr>
              <a:t>24</a:t>
            </a:r>
            <a:r>
              <a:rPr lang="ja-JP" altLang="en-US" sz="1050" dirty="0" smtClean="0">
                <a:solidFill>
                  <a:prstClr val="black"/>
                </a:solidFill>
                <a:latin typeface="Meiryo UI" pitchFamily="50" charset="-128"/>
                <a:ea typeface="Meiryo UI" pitchFamily="50" charset="-128"/>
                <a:cs typeface="Meiryo UI" pitchFamily="50" charset="-128"/>
              </a:rPr>
              <a:t>区内第</a:t>
            </a:r>
            <a:r>
              <a:rPr lang="en-US" altLang="ja-JP" sz="1050" dirty="0" smtClean="0">
                <a:solidFill>
                  <a:prstClr val="black"/>
                </a:solidFill>
                <a:latin typeface="Meiryo UI" pitchFamily="50" charset="-128"/>
                <a:ea typeface="Meiryo UI" pitchFamily="50" charset="-128"/>
                <a:cs typeface="Meiryo UI" pitchFamily="50" charset="-128"/>
              </a:rPr>
              <a:t>2</a:t>
            </a:r>
            <a:r>
              <a:rPr lang="ja-JP" altLang="en-US" sz="1050" dirty="0" smtClean="0">
                <a:solidFill>
                  <a:prstClr val="black"/>
                </a:solidFill>
                <a:latin typeface="Meiryo UI" pitchFamily="50" charset="-128"/>
                <a:ea typeface="Meiryo UI" pitchFamily="50" charset="-128"/>
                <a:cs typeface="Meiryo UI" pitchFamily="50" charset="-128"/>
              </a:rPr>
              <a:t>位）</a:t>
            </a:r>
            <a:endParaRPr lang="en-US" altLang="ja-JP" sz="1050" dirty="0" smtClean="0">
              <a:solidFill>
                <a:prstClr val="black"/>
              </a:solidFill>
              <a:latin typeface="Meiryo UI" pitchFamily="50" charset="-128"/>
              <a:ea typeface="Meiryo UI" pitchFamily="50" charset="-128"/>
              <a:cs typeface="Meiryo UI" pitchFamily="50" charset="-128"/>
            </a:endParaRPr>
          </a:p>
          <a:p>
            <a:pPr>
              <a:lnSpc>
                <a:spcPts val="1600"/>
              </a:lnSpc>
              <a:spcBef>
                <a:spcPct val="20000"/>
              </a:spcBef>
              <a:defRPr/>
            </a:pPr>
            <a:r>
              <a:rPr lang="ja-JP" altLang="en-US" sz="1400" dirty="0">
                <a:solidFill>
                  <a:prstClr val="black"/>
                </a:solidFill>
                <a:latin typeface="Meiryo UI" pitchFamily="50" charset="-128"/>
                <a:ea typeface="Meiryo UI" pitchFamily="50" charset="-128"/>
                <a:cs typeface="Meiryo UI" pitchFamily="50" charset="-128"/>
              </a:rPr>
              <a:t>　</a:t>
            </a:r>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世帯人員が少ないことが分かる。</a:t>
            </a:r>
            <a:r>
              <a:rPr lang="ja-JP" altLang="en-US" sz="1400" dirty="0" smtClean="0">
                <a:solidFill>
                  <a:prstClr val="black"/>
                </a:solidFill>
                <a:latin typeface="Meiryo UI" pitchFamily="50" charset="-128"/>
                <a:ea typeface="Meiryo UI" pitchFamily="50" charset="-128"/>
                <a:cs typeface="Meiryo UI" pitchFamily="50" charset="-128"/>
              </a:rPr>
              <a:t>　　</a:t>
            </a:r>
            <a:endParaRPr lang="en-US" altLang="ja-JP" sz="1400" dirty="0" smtClean="0">
              <a:solidFill>
                <a:prstClr val="black"/>
              </a:solidFill>
              <a:latin typeface="Meiryo UI" pitchFamily="50" charset="-128"/>
              <a:ea typeface="Meiryo UI" pitchFamily="50" charset="-128"/>
              <a:cs typeface="Meiryo UI" pitchFamily="50" charset="-128"/>
            </a:endParaRPr>
          </a:p>
        </p:txBody>
      </p:sp>
      <p:sp>
        <p:nvSpPr>
          <p:cNvPr id="94" name="四角形吹き出し 93"/>
          <p:cNvSpPr/>
          <p:nvPr/>
        </p:nvSpPr>
        <p:spPr>
          <a:xfrm>
            <a:off x="709082" y="4677670"/>
            <a:ext cx="1008112" cy="311756"/>
          </a:xfrm>
          <a:prstGeom prst="wedgeRectCallout">
            <a:avLst>
              <a:gd name="adj1" fmla="val 58139"/>
              <a:gd name="adj2" fmla="val -90377"/>
            </a:avLst>
          </a:prstGeom>
          <a:solidFill>
            <a:schemeClr val="bg1"/>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旧淀川</a:t>
            </a:r>
            <a:endParaRPr kumimoji="1" lang="en-US" altLang="ja-JP"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キリスト教病院</a:t>
            </a:r>
            <a:endParaRPr kumimoji="1"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円/楕円 94"/>
          <p:cNvSpPr/>
          <p:nvPr/>
        </p:nvSpPr>
        <p:spPr>
          <a:xfrm>
            <a:off x="1645186" y="4515693"/>
            <a:ext cx="262518" cy="107432"/>
          </a:xfrm>
          <a:prstGeom prst="ellipse">
            <a:avLst/>
          </a:prstGeom>
          <a:solidFill>
            <a:schemeClr val="bg1">
              <a:alpha val="34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円/楕円 95"/>
          <p:cNvSpPr/>
          <p:nvPr/>
        </p:nvSpPr>
        <p:spPr>
          <a:xfrm>
            <a:off x="1528021" y="6007479"/>
            <a:ext cx="189173" cy="341318"/>
          </a:xfrm>
          <a:prstGeom prst="ellipse">
            <a:avLst/>
          </a:prstGeom>
          <a:solidFill>
            <a:schemeClr val="bg1">
              <a:alpha val="34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円/楕円 96"/>
          <p:cNvSpPr/>
          <p:nvPr/>
        </p:nvSpPr>
        <p:spPr>
          <a:xfrm flipV="1">
            <a:off x="7476025" y="4214214"/>
            <a:ext cx="962372" cy="301478"/>
          </a:xfrm>
          <a:prstGeom prst="ellipse">
            <a:avLst/>
          </a:prstGeom>
          <a:solidFill>
            <a:schemeClr val="bg1">
              <a:alpha val="34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円/楕円 97"/>
          <p:cNvSpPr/>
          <p:nvPr/>
        </p:nvSpPr>
        <p:spPr>
          <a:xfrm flipV="1">
            <a:off x="4238489" y="2490587"/>
            <a:ext cx="477527" cy="301478"/>
          </a:xfrm>
          <a:prstGeom prst="ellipse">
            <a:avLst/>
          </a:prstGeom>
          <a:solidFill>
            <a:schemeClr val="bg1">
              <a:alpha val="34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スライド番号プレースホルダー 2"/>
          <p:cNvSpPr txBox="1">
            <a:spLocks/>
          </p:cNvSpPr>
          <p:nvPr/>
        </p:nvSpPr>
        <p:spPr>
          <a:xfrm>
            <a:off x="8504934" y="6181896"/>
            <a:ext cx="558156" cy="365760"/>
          </a:xfrm>
          <a:prstGeom prst="rect">
            <a:avLst/>
          </a:prstGeom>
        </p:spPr>
        <p:txBody>
          <a:bodyPr vert="horz"/>
          <a:lstStyle>
            <a:defPPr>
              <a:defRPr lang="ja-JP"/>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b="1" dirty="0" smtClean="0"/>
              <a:t>-</a:t>
            </a:r>
            <a:fld id="{99AB3DE6-44B0-4A45-92C7-3BA56FC8569E}" type="slidenum">
              <a:rPr kumimoji="1" lang="ja-JP" altLang="en-US" b="1" smtClean="0"/>
              <a:pPr/>
              <a:t>22</a:t>
            </a:fld>
            <a:r>
              <a:rPr kumimoji="1" lang="en-US" altLang="ja-JP" b="1" dirty="0" smtClean="0"/>
              <a:t>-</a:t>
            </a:r>
            <a:endParaRPr kumimoji="1" lang="ja-JP" altLang="en-US" b="1" dirty="0"/>
          </a:p>
        </p:txBody>
      </p:sp>
    </p:spTree>
    <p:extLst>
      <p:ext uri="{BB962C8B-B14F-4D97-AF65-F5344CB8AC3E}">
        <p14:creationId xmlns:p14="http://schemas.microsoft.com/office/powerpoint/2010/main" val="9569065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ローチャート : 代替処理 1"/>
          <p:cNvSpPr/>
          <p:nvPr/>
        </p:nvSpPr>
        <p:spPr>
          <a:xfrm>
            <a:off x="1115836" y="404664"/>
            <a:ext cx="6912329" cy="450000"/>
          </a:xfrm>
          <a:prstGeom prst="flowChartAlternateProcess">
            <a:avLst/>
          </a:prstGeom>
          <a:ln/>
        </p:spPr>
        <p:style>
          <a:lnRef idx="2">
            <a:schemeClr val="accent1"/>
          </a:lnRef>
          <a:fillRef idx="1">
            <a:schemeClr val="lt1"/>
          </a:fillRef>
          <a:effectRef idx="0">
            <a:schemeClr val="accent1"/>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ts val="1600"/>
              </a:lnSpc>
            </a:pPr>
            <a:r>
              <a:rPr lang="ja-JP" altLang="en-US" sz="1600" b="1" spc="50" dirty="0" smtClean="0">
                <a:ln w="11430"/>
                <a:solidFill>
                  <a:schemeClr val="tx1"/>
                </a:solidFill>
                <a:effectLst>
                  <a:outerShdw blurRad="76200" dist="50800" dir="5400000" algn="tl" rotWithShape="0">
                    <a:srgbClr val="000000">
                      <a:alpha val="65000"/>
                    </a:srgbClr>
                  </a:outerShdw>
                </a:effectLst>
                <a:latin typeface="Meiryo UI" panose="020B0604030504040204" pitchFamily="50" charset="-128"/>
                <a:ea typeface="Meiryo UI" panose="020B0604030504040204" pitchFamily="50" charset="-128"/>
                <a:cs typeface="Meiryo UI" panose="020B0604030504040204" pitchFamily="50" charset="-128"/>
              </a:rPr>
              <a:t>先行モデル３地域以外での</a:t>
            </a:r>
            <a:r>
              <a:rPr lang="ja-JP" altLang="en-US" sz="1600" b="1" spc="50" dirty="0">
                <a:ln w="11430"/>
                <a:solidFill>
                  <a:schemeClr val="tx1"/>
                </a:solidFill>
                <a:effectLst>
                  <a:outerShdw blurRad="76200" dist="50800" dir="5400000" algn="tl" rotWithShape="0">
                    <a:srgbClr val="000000">
                      <a:alpha val="65000"/>
                    </a:srgbClr>
                  </a:outerShdw>
                </a:effectLst>
                <a:latin typeface="Meiryo UI" panose="020B0604030504040204" pitchFamily="50" charset="-128"/>
                <a:ea typeface="Meiryo UI" panose="020B0604030504040204" pitchFamily="50" charset="-128"/>
                <a:cs typeface="Meiryo UI" panose="020B0604030504040204" pitchFamily="50" charset="-128"/>
              </a:rPr>
              <a:t>モデル構築に向けた</a:t>
            </a:r>
            <a:r>
              <a:rPr lang="ja-JP" altLang="en-US" sz="1600" b="1" spc="50" dirty="0" smtClean="0">
                <a:ln w="11430"/>
                <a:solidFill>
                  <a:schemeClr val="tx1"/>
                </a:solidFill>
                <a:effectLst>
                  <a:outerShdw blurRad="76200" dist="50800" dir="5400000" algn="tl" rotWithShape="0">
                    <a:srgbClr val="000000">
                      <a:alpha val="65000"/>
                    </a:srgbClr>
                  </a:outerShdw>
                </a:effectLst>
                <a:latin typeface="Meiryo UI" panose="020B0604030504040204" pitchFamily="50" charset="-128"/>
                <a:ea typeface="Meiryo UI" panose="020B0604030504040204" pitchFamily="50" charset="-128"/>
                <a:cs typeface="Meiryo UI" panose="020B0604030504040204" pitchFamily="50" charset="-128"/>
              </a:rPr>
              <a:t>主な取組み状況①</a:t>
            </a:r>
            <a:endParaRPr lang="ja-JP" altLang="en-US" sz="1600" b="1" spc="50" dirty="0">
              <a:ln w="11430"/>
              <a:solidFill>
                <a:schemeClr val="tx1"/>
              </a:solidFill>
              <a:effectLst>
                <a:outerShdw blurRad="76200" dist="50800" dir="5400000" algn="tl" rotWithShape="0">
                  <a:srgbClr val="000000">
                    <a:alpha val="65000"/>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2974758001"/>
              </p:ext>
            </p:extLst>
          </p:nvPr>
        </p:nvGraphicFramePr>
        <p:xfrm>
          <a:off x="175367" y="4581128"/>
          <a:ext cx="1440160" cy="2038038"/>
        </p:xfrm>
        <a:graphic>
          <a:graphicData uri="http://schemas.openxmlformats.org/presentationml/2006/ole">
            <mc:AlternateContent xmlns:mc="http://schemas.openxmlformats.org/markup-compatibility/2006">
              <mc:Choice xmlns:v="urn:schemas-microsoft-com:vml" Requires="v">
                <p:oleObj spid="_x0000_s2107" name="Acrobat Document" r:id="rId3" imgW="5667139" imgH="8019997" progId="AcroExch.Document.11">
                  <p:embed/>
                </p:oleObj>
              </mc:Choice>
              <mc:Fallback>
                <p:oleObj name="Acrobat Document" r:id="rId3" imgW="5667139" imgH="8019997" progId="AcroExch.Document.11">
                  <p:embed/>
                  <p:pic>
                    <p:nvPicPr>
                      <p:cNvPr id="0" name=""/>
                      <p:cNvPicPr/>
                      <p:nvPr/>
                    </p:nvPicPr>
                    <p:blipFill>
                      <a:blip r:embed="rId4"/>
                      <a:stretch>
                        <a:fillRect/>
                      </a:stretch>
                    </p:blipFill>
                    <p:spPr>
                      <a:xfrm>
                        <a:off x="175367" y="4581128"/>
                        <a:ext cx="1440160" cy="2038038"/>
                      </a:xfrm>
                      <a:prstGeom prst="rect">
                        <a:avLst/>
                      </a:prstGeom>
                    </p:spPr>
                  </p:pic>
                </p:oleObj>
              </mc:Fallback>
            </mc:AlternateContent>
          </a:graphicData>
        </a:graphic>
      </p:graphicFrame>
      <p:graphicFrame>
        <p:nvGraphicFramePr>
          <p:cNvPr id="4" name="オブジェクト 3"/>
          <p:cNvGraphicFramePr>
            <a:graphicFrameLocks noChangeAspect="1"/>
          </p:cNvGraphicFramePr>
          <p:nvPr>
            <p:extLst>
              <p:ext uri="{D42A27DB-BD31-4B8C-83A1-F6EECF244321}">
                <p14:modId xmlns:p14="http://schemas.microsoft.com/office/powerpoint/2010/main" val="2086409554"/>
              </p:ext>
            </p:extLst>
          </p:nvPr>
        </p:nvGraphicFramePr>
        <p:xfrm>
          <a:off x="1691680" y="4581128"/>
          <a:ext cx="1436687" cy="2033123"/>
        </p:xfrm>
        <a:graphic>
          <a:graphicData uri="http://schemas.openxmlformats.org/presentationml/2006/ole">
            <mc:AlternateContent xmlns:mc="http://schemas.openxmlformats.org/markup-compatibility/2006">
              <mc:Choice xmlns:v="urn:schemas-microsoft-com:vml" Requires="v">
                <p:oleObj spid="_x0000_s2108" name="Acrobat Document" r:id="rId5" imgW="5667139" imgH="8019997" progId="AcroExch.Document.11">
                  <p:embed/>
                </p:oleObj>
              </mc:Choice>
              <mc:Fallback>
                <p:oleObj name="Acrobat Document" r:id="rId5" imgW="5667139" imgH="8019997" progId="AcroExch.Document.11">
                  <p:embed/>
                  <p:pic>
                    <p:nvPicPr>
                      <p:cNvPr id="0" name=""/>
                      <p:cNvPicPr/>
                      <p:nvPr/>
                    </p:nvPicPr>
                    <p:blipFill>
                      <a:blip r:embed="rId6"/>
                      <a:stretch>
                        <a:fillRect/>
                      </a:stretch>
                    </p:blipFill>
                    <p:spPr>
                      <a:xfrm>
                        <a:off x="1691680" y="4581128"/>
                        <a:ext cx="1436687" cy="2033123"/>
                      </a:xfrm>
                      <a:prstGeom prst="rect">
                        <a:avLst/>
                      </a:prstGeom>
                    </p:spPr>
                  </p:pic>
                </p:oleObj>
              </mc:Fallback>
            </mc:AlternateContent>
          </a:graphicData>
        </a:graphic>
      </p:graphicFrame>
      <p:graphicFrame>
        <p:nvGraphicFramePr>
          <p:cNvPr id="5" name="オブジェクト 4"/>
          <p:cNvGraphicFramePr>
            <a:graphicFrameLocks noChangeAspect="1"/>
          </p:cNvGraphicFramePr>
          <p:nvPr>
            <p:extLst>
              <p:ext uri="{D42A27DB-BD31-4B8C-83A1-F6EECF244321}">
                <p14:modId xmlns:p14="http://schemas.microsoft.com/office/powerpoint/2010/main" val="859542801"/>
              </p:ext>
            </p:extLst>
          </p:nvPr>
        </p:nvGraphicFramePr>
        <p:xfrm>
          <a:off x="3347864" y="4581128"/>
          <a:ext cx="1440160" cy="2038038"/>
        </p:xfrm>
        <a:graphic>
          <a:graphicData uri="http://schemas.openxmlformats.org/presentationml/2006/ole">
            <mc:AlternateContent xmlns:mc="http://schemas.openxmlformats.org/markup-compatibility/2006">
              <mc:Choice xmlns:v="urn:schemas-microsoft-com:vml" Requires="v">
                <p:oleObj spid="_x0000_s2109" name="Acrobat Document" r:id="rId7" imgW="5667139" imgH="8019997" progId="AcroExch.Document.11">
                  <p:embed/>
                </p:oleObj>
              </mc:Choice>
              <mc:Fallback>
                <p:oleObj name="Acrobat Document" r:id="rId7" imgW="5667139" imgH="8019997" progId="AcroExch.Document.11">
                  <p:embed/>
                  <p:pic>
                    <p:nvPicPr>
                      <p:cNvPr id="0" name=""/>
                      <p:cNvPicPr/>
                      <p:nvPr/>
                    </p:nvPicPr>
                    <p:blipFill>
                      <a:blip r:embed="rId8"/>
                      <a:stretch>
                        <a:fillRect/>
                      </a:stretch>
                    </p:blipFill>
                    <p:spPr>
                      <a:xfrm>
                        <a:off x="3347864" y="4581128"/>
                        <a:ext cx="1440160" cy="2038038"/>
                      </a:xfrm>
                      <a:prstGeom prst="rect">
                        <a:avLst/>
                      </a:prstGeom>
                    </p:spPr>
                  </p:pic>
                </p:oleObj>
              </mc:Fallback>
            </mc:AlternateContent>
          </a:graphicData>
        </a:graphic>
      </p:graphicFrame>
      <p:sp>
        <p:nvSpPr>
          <p:cNvPr id="6" name="正方形/長方形 5"/>
          <p:cNvSpPr/>
          <p:nvPr/>
        </p:nvSpPr>
        <p:spPr>
          <a:xfrm>
            <a:off x="0" y="980728"/>
            <a:ext cx="4355976" cy="3323987"/>
          </a:xfrm>
          <a:prstGeom prst="rect">
            <a:avLst/>
          </a:prstGeom>
        </p:spPr>
        <p:txBody>
          <a:bodyPr wrap="square">
            <a:spAutoFit/>
          </a:bodyPr>
          <a:lstStyle/>
          <a:p>
            <a:pPr lvl="0" algn="ctr"/>
            <a:r>
              <a:rPr lang="ja-JP" altLang="en-US" dirty="0">
                <a:solidFill>
                  <a:schemeClr val="accent4">
                    <a:lumMod val="50000"/>
                  </a:schemeClr>
                </a:solidFill>
                <a:latin typeface="HGP創英角ｺﾞｼｯｸUB" panose="020B0900000000000000" pitchFamily="50" charset="-128"/>
                <a:ea typeface="HGP創英角ｺﾞｼｯｸUB" panose="020B0900000000000000" pitchFamily="50" charset="-128"/>
              </a:rPr>
              <a:t>まち</a:t>
            </a:r>
            <a:r>
              <a:rPr lang="ja-JP" altLang="en-US" dirty="0" smtClean="0">
                <a:solidFill>
                  <a:schemeClr val="accent4">
                    <a:lumMod val="50000"/>
                  </a:schemeClr>
                </a:solidFill>
                <a:latin typeface="HGP創英角ｺﾞｼｯｸUB" panose="020B0900000000000000" pitchFamily="50" charset="-128"/>
                <a:ea typeface="HGP創英角ｺﾞｼｯｸUB" panose="020B0900000000000000" pitchFamily="50" charset="-128"/>
              </a:rPr>
              <a:t>かど保健室</a:t>
            </a:r>
            <a:r>
              <a:rPr lang="en-US" altLang="ja-JP" dirty="0" smtClean="0">
                <a:solidFill>
                  <a:schemeClr val="accent4">
                    <a:lumMod val="50000"/>
                  </a:schemeClr>
                </a:solidFill>
                <a:latin typeface="HGP創英角ｺﾞｼｯｸUB" panose="020B0900000000000000" pitchFamily="50" charset="-128"/>
                <a:ea typeface="HGP創英角ｺﾞｼｯｸUB" panose="020B0900000000000000" pitchFamily="50" charset="-128"/>
              </a:rPr>
              <a:t>in</a:t>
            </a:r>
            <a:r>
              <a:rPr lang="ja-JP" altLang="en-US" dirty="0" smtClean="0">
                <a:solidFill>
                  <a:schemeClr val="accent4">
                    <a:lumMod val="50000"/>
                  </a:schemeClr>
                </a:solidFill>
                <a:latin typeface="HGP創英角ｺﾞｼｯｸUB" panose="020B0900000000000000" pitchFamily="50" charset="-128"/>
                <a:ea typeface="HGP創英角ｺﾞｼｯｸUB" panose="020B0900000000000000" pitchFamily="50" charset="-128"/>
              </a:rPr>
              <a:t>茶山台団地</a:t>
            </a:r>
            <a:endParaRPr lang="en-US" altLang="ja-JP" dirty="0" smtClean="0">
              <a:solidFill>
                <a:schemeClr val="accent4">
                  <a:lumMod val="50000"/>
                </a:schemeClr>
              </a:solidFill>
              <a:latin typeface="HGP創英角ｺﾞｼｯｸUB" panose="020B0900000000000000" pitchFamily="50" charset="-128"/>
              <a:ea typeface="HGP創英角ｺﾞｼｯｸUB" panose="020B0900000000000000" pitchFamily="50" charset="-128"/>
            </a:endParaRPr>
          </a:p>
          <a:p>
            <a:pPr lvl="0"/>
            <a:endParaRPr lang="en-US" altLang="ja-JP" sz="1200" dirty="0" smtClean="0"/>
          </a:p>
          <a:p>
            <a:pPr lvl="0"/>
            <a:r>
              <a:rPr lang="ja-JP" altLang="en-US" sz="1200" dirty="0"/>
              <a:t>　</a:t>
            </a:r>
            <a:r>
              <a:rPr lang="ja-JP" altLang="ja-JP" sz="1200" dirty="0" smtClean="0"/>
              <a:t>社会</a:t>
            </a:r>
            <a:r>
              <a:rPr lang="ja-JP" altLang="ja-JP" sz="1200" dirty="0"/>
              <a:t>医療法人生長会と大阪府住宅供給公社が連携し</a:t>
            </a:r>
            <a:r>
              <a:rPr lang="ja-JP" altLang="ja-JP" sz="1200" dirty="0" smtClean="0"/>
              <a:t>、「</a:t>
            </a:r>
            <a:r>
              <a:rPr lang="ja-JP" altLang="ja-JP" sz="1200" dirty="0"/>
              <a:t>スマートエイジング・シティ」の</a:t>
            </a:r>
            <a:r>
              <a:rPr lang="ja-JP" altLang="ja-JP" sz="1200" dirty="0" smtClean="0"/>
              <a:t>泉北</a:t>
            </a:r>
            <a:r>
              <a:rPr lang="ja-JP" altLang="en-US" sz="1200" dirty="0" smtClean="0"/>
              <a:t>ニュータウン</a:t>
            </a:r>
            <a:r>
              <a:rPr lang="ja-JP" altLang="ja-JP" sz="1200" dirty="0" smtClean="0"/>
              <a:t>で</a:t>
            </a:r>
            <a:r>
              <a:rPr lang="ja-JP" altLang="ja-JP" sz="1200" dirty="0"/>
              <a:t>の</a:t>
            </a:r>
            <a:r>
              <a:rPr lang="ja-JP" altLang="ja-JP" sz="1200" dirty="0" smtClean="0"/>
              <a:t>具体化に向け、</a:t>
            </a:r>
            <a:r>
              <a:rPr lang="ja-JP" altLang="ja-JP" sz="1200" dirty="0"/>
              <a:t>団地の集会所を活用し、公社団地住民が対象の健康増進等を</a:t>
            </a:r>
            <a:r>
              <a:rPr lang="ja-JP" altLang="ja-JP" sz="1200" dirty="0" smtClean="0"/>
              <a:t>テーマ</a:t>
            </a:r>
            <a:r>
              <a:rPr lang="ja-JP" altLang="ja-JP" sz="1200" dirty="0"/>
              <a:t>としたイベント「まちかど保健室</a:t>
            </a:r>
            <a:r>
              <a:rPr lang="en-US" altLang="ja-JP" sz="1200" dirty="0"/>
              <a:t>in</a:t>
            </a:r>
            <a:r>
              <a:rPr lang="ja-JP" altLang="ja-JP" sz="1200" dirty="0"/>
              <a:t>茶山台団地」を</a:t>
            </a:r>
            <a:r>
              <a:rPr lang="ja-JP" altLang="ja-JP" sz="1200" dirty="0" smtClean="0"/>
              <a:t>開催</a:t>
            </a:r>
            <a:r>
              <a:rPr lang="ja-JP" altLang="en-US" sz="1200" dirty="0" smtClean="0"/>
              <a:t>。</a:t>
            </a:r>
            <a:endParaRPr lang="en-US" altLang="ja-JP" sz="1200" dirty="0" smtClean="0"/>
          </a:p>
          <a:p>
            <a:endParaRPr lang="en-US" altLang="ja-JP" sz="1200" dirty="0" smtClean="0"/>
          </a:p>
          <a:p>
            <a:r>
              <a:rPr lang="ja-JP" altLang="en-US" sz="1200" dirty="0" smtClean="0"/>
              <a:t>　　</a:t>
            </a:r>
            <a:r>
              <a:rPr lang="ja-JP" altLang="en-US" sz="1200" b="1" dirty="0" smtClean="0"/>
              <a:t>①　平成</a:t>
            </a:r>
            <a:r>
              <a:rPr lang="en-US" altLang="ja-JP" sz="1200" b="1" dirty="0" smtClean="0"/>
              <a:t>28</a:t>
            </a:r>
            <a:r>
              <a:rPr lang="ja-JP" altLang="en-US" sz="1200" b="1" dirty="0" smtClean="0"/>
              <a:t>年</a:t>
            </a:r>
            <a:r>
              <a:rPr lang="en-US" altLang="ja-JP" sz="1200" b="1" dirty="0" smtClean="0"/>
              <a:t>10</a:t>
            </a:r>
            <a:r>
              <a:rPr lang="ja-JP" altLang="en-US" sz="1200" b="1" dirty="0" smtClean="0"/>
              <a:t>月</a:t>
            </a:r>
            <a:r>
              <a:rPr lang="en-US" altLang="ja-JP" sz="1200" b="1" dirty="0" smtClean="0"/>
              <a:t>24</a:t>
            </a:r>
            <a:r>
              <a:rPr lang="ja-JP" altLang="en-US" sz="1200" b="1" dirty="0" smtClean="0"/>
              <a:t>日（月）　「インフルエンザ予防」</a:t>
            </a:r>
            <a:endParaRPr lang="en-US" altLang="ja-JP" sz="1200" b="1" dirty="0" smtClean="0"/>
          </a:p>
          <a:p>
            <a:endParaRPr lang="en-US" altLang="ja-JP" sz="1200" dirty="0"/>
          </a:p>
          <a:p>
            <a:r>
              <a:rPr lang="ja-JP" altLang="en-US" sz="1200" dirty="0" smtClean="0"/>
              <a:t>　</a:t>
            </a:r>
            <a:r>
              <a:rPr lang="ja-JP" altLang="en-US" sz="1200" b="1" dirty="0" smtClean="0"/>
              <a:t>　②　平成</a:t>
            </a:r>
            <a:r>
              <a:rPr lang="en-US" altLang="ja-JP" sz="1200" b="1" dirty="0" smtClean="0"/>
              <a:t>29</a:t>
            </a:r>
            <a:r>
              <a:rPr lang="ja-JP" altLang="en-US" sz="1200" b="1" dirty="0" smtClean="0"/>
              <a:t>年 </a:t>
            </a:r>
            <a:r>
              <a:rPr lang="en-US" altLang="ja-JP" sz="1200" b="1" dirty="0" smtClean="0"/>
              <a:t>3</a:t>
            </a:r>
            <a:r>
              <a:rPr lang="ja-JP" altLang="en-US" sz="1200" b="1" dirty="0" smtClean="0"/>
              <a:t>月</a:t>
            </a:r>
            <a:r>
              <a:rPr lang="en-US" altLang="ja-JP" sz="1200" b="1" dirty="0" smtClean="0"/>
              <a:t>25</a:t>
            </a:r>
            <a:r>
              <a:rPr lang="ja-JP" altLang="en-US" sz="1200" b="1" dirty="0" smtClean="0"/>
              <a:t>日（土）　「減塩生活</a:t>
            </a:r>
            <a:r>
              <a:rPr lang="en-US" altLang="ja-JP" sz="1200" b="1" dirty="0" smtClean="0"/>
              <a:t>&amp;</a:t>
            </a:r>
            <a:r>
              <a:rPr lang="ja-JP" altLang="en-US" sz="1200" b="1" dirty="0" smtClean="0"/>
              <a:t>熱中症予防」</a:t>
            </a:r>
            <a:endParaRPr lang="en-US" altLang="ja-JP" sz="1200" b="1" dirty="0" smtClean="0"/>
          </a:p>
          <a:p>
            <a:r>
              <a:rPr lang="ja-JP" altLang="en-US" sz="1200" dirty="0" smtClean="0"/>
              <a:t>　　　　　　　　　　　　　　　　　　　　　　（協力：大塚製薬工場）</a:t>
            </a:r>
            <a:endParaRPr lang="en-US" altLang="ja-JP" sz="1200" dirty="0" smtClean="0"/>
          </a:p>
          <a:p>
            <a:endParaRPr lang="en-US" altLang="ja-JP" sz="1200" dirty="0" smtClean="0"/>
          </a:p>
          <a:p>
            <a:r>
              <a:rPr lang="ja-JP" altLang="en-US" sz="1200" dirty="0" smtClean="0"/>
              <a:t>　　</a:t>
            </a:r>
            <a:r>
              <a:rPr lang="ja-JP" altLang="en-US" sz="1200" b="1" dirty="0" smtClean="0"/>
              <a:t>③　平成</a:t>
            </a:r>
            <a:r>
              <a:rPr lang="en-US" altLang="ja-JP" sz="1200" b="1" dirty="0" smtClean="0"/>
              <a:t>29</a:t>
            </a:r>
            <a:r>
              <a:rPr lang="ja-JP" altLang="en-US" sz="1200" b="1" dirty="0" smtClean="0"/>
              <a:t>年 </a:t>
            </a:r>
            <a:r>
              <a:rPr lang="en-US" altLang="ja-JP" sz="1200" b="1" dirty="0" smtClean="0"/>
              <a:t>7</a:t>
            </a:r>
            <a:r>
              <a:rPr lang="ja-JP" altLang="en-US" sz="1200" b="1" dirty="0" smtClean="0"/>
              <a:t>月</a:t>
            </a:r>
            <a:r>
              <a:rPr lang="en-US" altLang="ja-JP" sz="1200" b="1" dirty="0" smtClean="0"/>
              <a:t>22</a:t>
            </a:r>
            <a:r>
              <a:rPr lang="ja-JP" altLang="en-US" sz="1200" b="1" dirty="0" smtClean="0"/>
              <a:t>日（土）　「ロコモ予防</a:t>
            </a:r>
            <a:r>
              <a:rPr lang="en-US" altLang="ja-JP" sz="1200" b="1" dirty="0" smtClean="0"/>
              <a:t>&amp;</a:t>
            </a:r>
            <a:r>
              <a:rPr lang="ja-JP" altLang="en-US" sz="1200" b="1" dirty="0" smtClean="0"/>
              <a:t>らくらく体操」</a:t>
            </a:r>
            <a:endParaRPr lang="en-US" altLang="ja-JP" sz="1200" b="1" dirty="0" smtClean="0"/>
          </a:p>
          <a:p>
            <a:r>
              <a:rPr lang="ja-JP" altLang="en-US" sz="1200" dirty="0"/>
              <a:t>　</a:t>
            </a:r>
            <a:r>
              <a:rPr lang="ja-JP" altLang="en-US" sz="1200" dirty="0" smtClean="0"/>
              <a:t>　　　　　　　　　　　（協力：東急スポーツオアシス　狭山店）</a:t>
            </a:r>
            <a:endParaRPr lang="en-US" altLang="ja-JP" sz="1200" dirty="0" smtClean="0"/>
          </a:p>
          <a:p>
            <a:endParaRPr lang="en-US" altLang="ja-JP" sz="1200" dirty="0" smtClean="0"/>
          </a:p>
          <a:p>
            <a:r>
              <a:rPr lang="ja-JP" altLang="en-US" sz="1200" dirty="0" smtClean="0"/>
              <a:t>　　</a:t>
            </a:r>
            <a:r>
              <a:rPr lang="ja-JP" altLang="en-US" sz="1200" b="1" dirty="0" smtClean="0"/>
              <a:t>④　平成</a:t>
            </a:r>
            <a:r>
              <a:rPr lang="en-US" altLang="ja-JP" sz="1200" b="1" dirty="0" smtClean="0"/>
              <a:t>29</a:t>
            </a:r>
            <a:r>
              <a:rPr lang="ja-JP" altLang="en-US" sz="1200" b="1" dirty="0" smtClean="0"/>
              <a:t>年</a:t>
            </a:r>
            <a:r>
              <a:rPr lang="en-US" altLang="ja-JP" sz="1200" b="1" dirty="0" smtClean="0"/>
              <a:t>11</a:t>
            </a:r>
            <a:r>
              <a:rPr lang="ja-JP" altLang="en-US" sz="1200" b="1" dirty="0" smtClean="0"/>
              <a:t>月</a:t>
            </a:r>
            <a:r>
              <a:rPr lang="en-US" altLang="ja-JP" sz="1200" b="1" dirty="0" smtClean="0"/>
              <a:t>18</a:t>
            </a:r>
            <a:r>
              <a:rPr lang="ja-JP" altLang="en-US" sz="1200" b="1" dirty="0" smtClean="0"/>
              <a:t>日（土）　「認知症予防」</a:t>
            </a:r>
            <a:endParaRPr lang="en-US" altLang="ja-JP" sz="1200" b="1" dirty="0" smtClean="0"/>
          </a:p>
          <a:p>
            <a:r>
              <a:rPr lang="ja-JP" altLang="en-US" sz="1200" dirty="0" smtClean="0"/>
              <a:t>　　　　　　　（主催団体として新たに帝塚山学院大学が参画）</a:t>
            </a:r>
            <a:endParaRPr lang="en-US" altLang="ja-JP" sz="1200" dirty="0" smtClean="0"/>
          </a:p>
        </p:txBody>
      </p:sp>
      <p:pic>
        <p:nvPicPr>
          <p:cNvPr id="7" name="Picture 8" descr="Y:\01_事業推進グループ\医療戦略関係\戦略６関連：スマートエイジング・シティ\９．堺市\まちかど保健室 in 茶山台団地　関係\第2回実施案\第2回まちかど保健室\DSC_0109.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11960" y="1043734"/>
            <a:ext cx="2399435" cy="1449162"/>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32240" y="1412777"/>
            <a:ext cx="2342839" cy="141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178551" y="2780927"/>
            <a:ext cx="2432844" cy="152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1" name="Picture 1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732240" y="3140968"/>
            <a:ext cx="2342839" cy="1388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オブジェクト 7"/>
          <p:cNvGraphicFramePr>
            <a:graphicFrameLocks noChangeAspect="1"/>
          </p:cNvGraphicFramePr>
          <p:nvPr>
            <p:extLst>
              <p:ext uri="{D42A27DB-BD31-4B8C-83A1-F6EECF244321}">
                <p14:modId xmlns:p14="http://schemas.microsoft.com/office/powerpoint/2010/main" val="4241050336"/>
              </p:ext>
            </p:extLst>
          </p:nvPr>
        </p:nvGraphicFramePr>
        <p:xfrm>
          <a:off x="4920970" y="4509120"/>
          <a:ext cx="1528307" cy="2162778"/>
        </p:xfrm>
        <a:graphic>
          <a:graphicData uri="http://schemas.openxmlformats.org/presentationml/2006/ole">
            <mc:AlternateContent xmlns:mc="http://schemas.openxmlformats.org/markup-compatibility/2006">
              <mc:Choice xmlns:v="urn:schemas-microsoft-com:vml" Requires="v">
                <p:oleObj spid="_x0000_s2110" name="Acrobat Document" r:id="rId13" imgW="5667139" imgH="8019997" progId="AcroExch.Document.11">
                  <p:embed/>
                </p:oleObj>
              </mc:Choice>
              <mc:Fallback>
                <p:oleObj name="Acrobat Document" r:id="rId13" imgW="5667139" imgH="8019997" progId="AcroExch.Document.11">
                  <p:embed/>
                  <p:pic>
                    <p:nvPicPr>
                      <p:cNvPr id="0" name=""/>
                      <p:cNvPicPr/>
                      <p:nvPr/>
                    </p:nvPicPr>
                    <p:blipFill>
                      <a:blip r:embed="rId14"/>
                      <a:stretch>
                        <a:fillRect/>
                      </a:stretch>
                    </p:blipFill>
                    <p:spPr>
                      <a:xfrm>
                        <a:off x="4920970" y="4509120"/>
                        <a:ext cx="1528307" cy="2162778"/>
                      </a:xfrm>
                      <a:prstGeom prst="rect">
                        <a:avLst/>
                      </a:prstGeom>
                    </p:spPr>
                  </p:pic>
                </p:oleObj>
              </mc:Fallback>
            </mc:AlternateContent>
          </a:graphicData>
        </a:graphic>
      </p:graphicFrame>
      <p:pic>
        <p:nvPicPr>
          <p:cNvPr id="2090" name="Picture 42" descr="Y:\01_事業推進グループ\医療戦略関係\戦略６関連：スマートエイジング・シティ\９．堺市\まちかど保健室 in 茶山台団地　関係\第４回\写真\IMG_0191.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732239" y="4725143"/>
            <a:ext cx="2342839" cy="1757129"/>
          </a:xfrm>
          <a:prstGeom prst="rect">
            <a:avLst/>
          </a:prstGeom>
          <a:noFill/>
          <a:extLst>
            <a:ext uri="{909E8E84-426E-40DD-AFC4-6F175D3DCCD1}">
              <a14:hiddenFill xmlns:a14="http://schemas.microsoft.com/office/drawing/2010/main">
                <a:solidFill>
                  <a:srgbClr val="FFFFFF"/>
                </a:solidFill>
              </a14:hiddenFill>
            </a:ext>
          </a:extLst>
        </p:spPr>
      </p:pic>
      <p:sp>
        <p:nvSpPr>
          <p:cNvPr id="14" name="スライド番号プレースホルダー 2"/>
          <p:cNvSpPr txBox="1">
            <a:spLocks/>
          </p:cNvSpPr>
          <p:nvPr/>
        </p:nvSpPr>
        <p:spPr>
          <a:xfrm>
            <a:off x="8516923" y="6468490"/>
            <a:ext cx="558156" cy="365760"/>
          </a:xfrm>
          <a:prstGeom prst="rect">
            <a:avLst/>
          </a:prstGeom>
        </p:spPr>
        <p:txBody>
          <a:bodyPr vert="horz"/>
          <a:lstStyle>
            <a:defPPr>
              <a:defRPr lang="ja-JP"/>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b="1" dirty="0" smtClean="0"/>
              <a:t>-</a:t>
            </a:r>
            <a:fld id="{99AB3DE6-44B0-4A45-92C7-3BA56FC8569E}" type="slidenum">
              <a:rPr kumimoji="1" lang="ja-JP" altLang="en-US" b="1" smtClean="0"/>
              <a:pPr/>
              <a:t>23</a:t>
            </a:fld>
            <a:r>
              <a:rPr kumimoji="1" lang="en-US" altLang="ja-JP" b="1" dirty="0" smtClean="0"/>
              <a:t>-</a:t>
            </a:r>
            <a:endParaRPr kumimoji="1" lang="ja-JP" altLang="en-US" b="1" dirty="0"/>
          </a:p>
        </p:txBody>
      </p:sp>
    </p:spTree>
    <p:extLst>
      <p:ext uri="{BB962C8B-B14F-4D97-AF65-F5344CB8AC3E}">
        <p14:creationId xmlns:p14="http://schemas.microsoft.com/office/powerpoint/2010/main" val="559208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372920"/>
            <a:ext cx="2833084" cy="2374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539552" y="2726017"/>
            <a:ext cx="6443545" cy="1384995"/>
          </a:xfrm>
          <a:prstGeom prst="rect">
            <a:avLst/>
          </a:prstGeom>
          <a:solidFill>
            <a:schemeClr val="bg1"/>
          </a:solidFill>
          <a:effectLst>
            <a:softEdge rad="127000"/>
          </a:effectLst>
        </p:spPr>
        <p:txBody>
          <a:bodyPr wrap="square" rtlCol="0">
            <a:spAutoFit/>
          </a:bodyPr>
          <a:lstStyle/>
          <a:p>
            <a:r>
              <a:rPr lang="en-US" altLang="ja-JP" sz="1400" dirty="0">
                <a:solidFill>
                  <a:srgbClr val="C00000"/>
                </a:solidFill>
                <a:latin typeface="Meiryo UI" panose="020B0604030504040204" pitchFamily="50" charset="-128"/>
                <a:ea typeface="Meiryo UI" panose="020B0604030504040204" pitchFamily="50" charset="-128"/>
              </a:rPr>
              <a:t>【</a:t>
            </a:r>
            <a:r>
              <a:rPr lang="ja-JP" altLang="en-US" sz="1400" dirty="0">
                <a:solidFill>
                  <a:srgbClr val="C00000"/>
                </a:solidFill>
                <a:latin typeface="Meiryo UI" panose="020B0604030504040204" pitchFamily="50" charset="-128"/>
                <a:ea typeface="Meiryo UI" panose="020B0604030504040204" pitchFamily="50" charset="-128"/>
              </a:rPr>
              <a:t>プログラムメニューの一例</a:t>
            </a:r>
            <a:r>
              <a:rPr lang="en-US" altLang="ja-JP" sz="1400" dirty="0">
                <a:solidFill>
                  <a:srgbClr val="C00000"/>
                </a:solidFill>
                <a:latin typeface="Meiryo UI" panose="020B0604030504040204" pitchFamily="50" charset="-128"/>
                <a:ea typeface="Meiryo UI" panose="020B0604030504040204" pitchFamily="50" charset="-128"/>
              </a:rPr>
              <a:t>】</a:t>
            </a:r>
          </a:p>
          <a:p>
            <a:r>
              <a:rPr lang="ja-JP" altLang="en-US" sz="1400" dirty="0">
                <a:solidFill>
                  <a:srgbClr val="C00000"/>
                </a:solidFill>
                <a:latin typeface="Meiryo UI" panose="020B0604030504040204" pitchFamily="50" charset="-128"/>
                <a:ea typeface="Meiryo UI" panose="020B0604030504040204" pitchFamily="50" charset="-128"/>
              </a:rPr>
              <a:t>　　・「運動」・・</a:t>
            </a:r>
            <a:r>
              <a:rPr lang="ja-JP" altLang="en-US" sz="1400" dirty="0" smtClean="0">
                <a:solidFill>
                  <a:srgbClr val="C00000"/>
                </a:solidFill>
                <a:latin typeface="Meiryo UI" panose="020B0604030504040204" pitchFamily="50" charset="-128"/>
                <a:ea typeface="Meiryo UI" panose="020B0604030504040204" pitchFamily="50" charset="-128"/>
              </a:rPr>
              <a:t>・大真</a:t>
            </a:r>
            <a:r>
              <a:rPr lang="en-US" altLang="ja-JP" sz="1400" dirty="0" smtClean="0">
                <a:solidFill>
                  <a:srgbClr val="C00000"/>
                </a:solidFill>
                <a:latin typeface="Meiryo UI" panose="020B0604030504040204" pitchFamily="50" charset="-128"/>
                <a:ea typeface="Meiryo UI" panose="020B0604030504040204" pitchFamily="50" charset="-128"/>
              </a:rPr>
              <a:t>method</a:t>
            </a:r>
            <a:r>
              <a:rPr lang="ja-JP" altLang="en-US" sz="1400" dirty="0" smtClean="0">
                <a:solidFill>
                  <a:srgbClr val="C00000"/>
                </a:solidFill>
                <a:latin typeface="Meiryo UI" panose="020B0604030504040204" pitchFamily="50" charset="-128"/>
                <a:ea typeface="Meiryo UI" panose="020B0604030504040204" pitchFamily="50" charset="-128"/>
              </a:rPr>
              <a:t>（</a:t>
            </a:r>
            <a:r>
              <a:rPr lang="ja-JP" altLang="en-US" sz="1400" dirty="0">
                <a:solidFill>
                  <a:srgbClr val="C00000"/>
                </a:solidFill>
                <a:latin typeface="Meiryo UI" panose="020B0604030504040204" pitchFamily="50" charset="-128"/>
                <a:ea typeface="Meiryo UI" panose="020B0604030504040204" pitchFamily="50" charset="-128"/>
              </a:rPr>
              <a:t>タカラジェンヌ</a:t>
            </a:r>
            <a:r>
              <a:rPr lang="en-US" altLang="ja-JP" sz="1400" dirty="0">
                <a:solidFill>
                  <a:srgbClr val="C00000"/>
                </a:solidFill>
                <a:latin typeface="Meiryo UI" panose="020B0604030504040204" pitchFamily="50" charset="-128"/>
                <a:ea typeface="Meiryo UI" panose="020B0604030504040204" pitchFamily="50" charset="-128"/>
              </a:rPr>
              <a:t>OG</a:t>
            </a:r>
            <a:r>
              <a:rPr lang="ja-JP" altLang="en-US" sz="1400" dirty="0" smtClean="0">
                <a:solidFill>
                  <a:srgbClr val="C00000"/>
                </a:solidFill>
                <a:latin typeface="Meiryo UI" panose="020B0604030504040204" pitchFamily="50" charset="-128"/>
                <a:ea typeface="Meiryo UI" panose="020B0604030504040204" pitchFamily="50" charset="-128"/>
              </a:rPr>
              <a:t>）・ ラジオ</a:t>
            </a:r>
            <a:r>
              <a:rPr lang="ja-JP" altLang="en-US" sz="1400" dirty="0">
                <a:solidFill>
                  <a:srgbClr val="C00000"/>
                </a:solidFill>
                <a:latin typeface="Meiryo UI" panose="020B0604030504040204" pitchFamily="50" charset="-128"/>
                <a:ea typeface="Meiryo UI" panose="020B0604030504040204" pitchFamily="50" charset="-128"/>
              </a:rPr>
              <a:t>体操</a:t>
            </a:r>
            <a:r>
              <a:rPr lang="ja-JP" altLang="en-US" sz="1400" dirty="0" smtClean="0">
                <a:solidFill>
                  <a:srgbClr val="C00000"/>
                </a:solidFill>
                <a:latin typeface="Meiryo UI" panose="020B0604030504040204" pitchFamily="50" charset="-128"/>
                <a:ea typeface="Meiryo UI" panose="020B0604030504040204" pitchFamily="50" charset="-128"/>
              </a:rPr>
              <a:t>メソッド</a:t>
            </a:r>
            <a:endParaRPr lang="en-US" altLang="ja-JP" sz="1400" dirty="0">
              <a:solidFill>
                <a:srgbClr val="C00000"/>
              </a:solidFill>
              <a:latin typeface="Meiryo UI" panose="020B0604030504040204" pitchFamily="50" charset="-128"/>
              <a:ea typeface="Meiryo UI" panose="020B0604030504040204" pitchFamily="50" charset="-128"/>
            </a:endParaRPr>
          </a:p>
          <a:p>
            <a:r>
              <a:rPr lang="ja-JP" altLang="en-US" sz="1400" dirty="0">
                <a:solidFill>
                  <a:srgbClr val="C00000"/>
                </a:solidFill>
                <a:latin typeface="Meiryo UI" panose="020B0604030504040204" pitchFamily="50" charset="-128"/>
                <a:ea typeface="Meiryo UI" panose="020B0604030504040204" pitchFamily="50" charset="-128"/>
              </a:rPr>
              <a:t>　　　　　　　　　　ハイキングイベントとポイントとモニタリング（阪急阪神</a:t>
            </a:r>
            <a:r>
              <a:rPr lang="en-US" altLang="ja-JP" sz="1400" dirty="0">
                <a:solidFill>
                  <a:srgbClr val="C00000"/>
                </a:solidFill>
                <a:latin typeface="Meiryo UI" panose="020B0604030504040204" pitchFamily="50" charset="-128"/>
                <a:ea typeface="Meiryo UI" panose="020B0604030504040204" pitchFamily="50" charset="-128"/>
              </a:rPr>
              <a:t>HD</a:t>
            </a:r>
            <a:r>
              <a:rPr lang="ja-JP" altLang="en-US" sz="1400" dirty="0" smtClean="0">
                <a:solidFill>
                  <a:srgbClr val="C00000"/>
                </a:solidFill>
                <a:latin typeface="Meiryo UI" panose="020B0604030504040204" pitchFamily="50" charset="-128"/>
                <a:ea typeface="Meiryo UI" panose="020B0604030504040204" pitchFamily="50" charset="-128"/>
              </a:rPr>
              <a:t>）</a:t>
            </a:r>
            <a:endParaRPr lang="en-US" altLang="ja-JP" sz="1400" dirty="0">
              <a:solidFill>
                <a:srgbClr val="C00000"/>
              </a:solidFill>
              <a:latin typeface="Meiryo UI" panose="020B0604030504040204" pitchFamily="50" charset="-128"/>
              <a:ea typeface="Meiryo UI" panose="020B0604030504040204" pitchFamily="50" charset="-128"/>
            </a:endParaRPr>
          </a:p>
          <a:p>
            <a:r>
              <a:rPr lang="ja-JP" altLang="en-US" sz="1400" dirty="0">
                <a:solidFill>
                  <a:srgbClr val="C00000"/>
                </a:solidFill>
                <a:latin typeface="Meiryo UI" panose="020B0604030504040204" pitchFamily="50" charset="-128"/>
                <a:ea typeface="Meiryo UI" panose="020B0604030504040204" pitchFamily="50" charset="-128"/>
              </a:rPr>
              <a:t>　　　　　　　　　　サッカーチームとの連携（ガンバ大阪</a:t>
            </a:r>
            <a:r>
              <a:rPr lang="ja-JP" altLang="en-US" sz="1400" dirty="0" smtClean="0">
                <a:solidFill>
                  <a:srgbClr val="C00000"/>
                </a:solidFill>
                <a:latin typeface="Meiryo UI" panose="020B0604030504040204" pitchFamily="50" charset="-128"/>
                <a:ea typeface="Meiryo UI" panose="020B0604030504040204" pitchFamily="50" charset="-128"/>
              </a:rPr>
              <a:t>）</a:t>
            </a:r>
            <a:endParaRPr lang="en-US" altLang="ja-JP" sz="1400" dirty="0">
              <a:solidFill>
                <a:srgbClr val="C00000"/>
              </a:solidFill>
              <a:latin typeface="Meiryo UI" panose="020B0604030504040204" pitchFamily="50" charset="-128"/>
              <a:ea typeface="Meiryo UI" panose="020B0604030504040204" pitchFamily="50" charset="-128"/>
            </a:endParaRPr>
          </a:p>
          <a:p>
            <a:r>
              <a:rPr lang="ja-JP" altLang="en-US" sz="1400" dirty="0">
                <a:solidFill>
                  <a:srgbClr val="C00000"/>
                </a:solidFill>
                <a:latin typeface="Meiryo UI" panose="020B0604030504040204" pitchFamily="50" charset="-128"/>
                <a:ea typeface="Meiryo UI" panose="020B0604030504040204" pitchFamily="50" charset="-128"/>
              </a:rPr>
              <a:t>　　・「食」・・・Ｖ</a:t>
            </a:r>
            <a:r>
              <a:rPr lang="en-US" altLang="ja-JP" sz="1400" dirty="0">
                <a:solidFill>
                  <a:srgbClr val="C00000"/>
                </a:solidFill>
                <a:latin typeface="Meiryo UI" panose="020B0604030504040204" pitchFamily="50" charset="-128"/>
                <a:ea typeface="Meiryo UI" panose="020B0604030504040204" pitchFamily="50" charset="-128"/>
              </a:rPr>
              <a:t>.</a:t>
            </a:r>
            <a:r>
              <a:rPr lang="ja-JP" altLang="en-US" sz="1400" dirty="0">
                <a:solidFill>
                  <a:srgbClr val="C00000"/>
                </a:solidFill>
                <a:latin typeface="Meiryo UI" panose="020B0604030504040204" pitchFamily="50" charset="-128"/>
                <a:ea typeface="Meiryo UI" panose="020B0604030504040204" pitchFamily="50" charset="-128"/>
              </a:rPr>
              <a:t>Ｏ</a:t>
            </a:r>
            <a:r>
              <a:rPr lang="en-US" altLang="ja-JP" sz="1400" dirty="0">
                <a:solidFill>
                  <a:srgbClr val="C00000"/>
                </a:solidFill>
                <a:latin typeface="Meiryo UI" panose="020B0604030504040204" pitchFamily="50" charset="-128"/>
                <a:ea typeface="Meiryo UI" panose="020B0604030504040204" pitchFamily="50" charset="-128"/>
              </a:rPr>
              <a:t>.</a:t>
            </a:r>
            <a:r>
              <a:rPr lang="ja-JP" altLang="en-US" sz="1400" dirty="0">
                <a:solidFill>
                  <a:srgbClr val="C00000"/>
                </a:solidFill>
                <a:latin typeface="Meiryo UI" panose="020B0604030504040204" pitchFamily="50" charset="-128"/>
                <a:ea typeface="Meiryo UI" panose="020B0604030504040204" pitchFamily="50" charset="-128"/>
              </a:rPr>
              <a:t>Ｓ</a:t>
            </a:r>
            <a:r>
              <a:rPr lang="en-US" altLang="ja-JP" sz="1400" dirty="0">
                <a:solidFill>
                  <a:srgbClr val="C00000"/>
                </a:solidFill>
                <a:latin typeface="Meiryo UI" panose="020B0604030504040204" pitchFamily="50" charset="-128"/>
                <a:ea typeface="Meiryo UI" panose="020B0604030504040204" pitchFamily="50" charset="-128"/>
              </a:rPr>
              <a:t>.</a:t>
            </a:r>
            <a:r>
              <a:rPr lang="ja-JP" altLang="en-US" sz="1400" dirty="0" smtClean="0">
                <a:solidFill>
                  <a:srgbClr val="C00000"/>
                </a:solidFill>
                <a:latin typeface="Meiryo UI" panose="020B0604030504040204" pitchFamily="50" charset="-128"/>
                <a:ea typeface="Meiryo UI" panose="020B0604030504040204" pitchFamily="50" charset="-128"/>
              </a:rPr>
              <a:t>メニュー ・ バランス食</a:t>
            </a:r>
            <a:r>
              <a:rPr lang="ja-JP" altLang="en-US" sz="1400" dirty="0">
                <a:solidFill>
                  <a:srgbClr val="C00000"/>
                </a:solidFill>
                <a:latin typeface="Meiryo UI" panose="020B0604030504040204" pitchFamily="50" charset="-128"/>
                <a:ea typeface="Meiryo UI" panose="020B0604030504040204" pitchFamily="50" charset="-128"/>
              </a:rPr>
              <a:t>（管理栄養士</a:t>
            </a:r>
            <a:r>
              <a:rPr lang="ja-JP" altLang="en-US" sz="1400" dirty="0" smtClean="0">
                <a:solidFill>
                  <a:srgbClr val="C00000"/>
                </a:solidFill>
                <a:latin typeface="Meiryo UI" panose="020B0604030504040204" pitchFamily="50" charset="-128"/>
                <a:ea typeface="Meiryo UI" panose="020B0604030504040204" pitchFamily="50" charset="-128"/>
              </a:rPr>
              <a:t>）</a:t>
            </a:r>
            <a:endParaRPr lang="en-US" altLang="ja-JP" sz="1400" dirty="0">
              <a:solidFill>
                <a:srgbClr val="C00000"/>
              </a:solidFill>
              <a:latin typeface="Meiryo UI" panose="020B0604030504040204" pitchFamily="50" charset="-128"/>
              <a:ea typeface="Meiryo UI" panose="020B0604030504040204" pitchFamily="50" charset="-128"/>
            </a:endParaRPr>
          </a:p>
          <a:p>
            <a:r>
              <a:rPr lang="ja-JP" altLang="en-US" sz="1400" dirty="0">
                <a:solidFill>
                  <a:srgbClr val="C00000"/>
                </a:solidFill>
                <a:latin typeface="Meiryo UI" panose="020B0604030504040204" pitchFamily="50" charset="-128"/>
                <a:ea typeface="Meiryo UI" panose="020B0604030504040204" pitchFamily="50" charset="-128"/>
              </a:rPr>
              <a:t>　　・「美」・・・</a:t>
            </a:r>
            <a:r>
              <a:rPr lang="ja-JP" altLang="en-US" sz="1400" dirty="0" smtClean="0">
                <a:solidFill>
                  <a:srgbClr val="C00000"/>
                </a:solidFill>
                <a:latin typeface="Meiryo UI" panose="020B0604030504040204" pitchFamily="50" charset="-128"/>
                <a:ea typeface="Meiryo UI" panose="020B0604030504040204" pitchFamily="50" charset="-128"/>
              </a:rPr>
              <a:t>代謝</a:t>
            </a:r>
            <a:r>
              <a:rPr lang="en-US" altLang="ja-JP" sz="1400" dirty="0" smtClean="0">
                <a:solidFill>
                  <a:srgbClr val="C00000"/>
                </a:solidFill>
                <a:latin typeface="Meiryo UI" panose="020B0604030504040204" pitchFamily="50" charset="-128"/>
                <a:ea typeface="Meiryo UI" panose="020B0604030504040204" pitchFamily="50" charset="-128"/>
              </a:rPr>
              <a:t>UP</a:t>
            </a:r>
            <a:r>
              <a:rPr lang="ja-JP" altLang="en-US" sz="1400" dirty="0" smtClean="0">
                <a:solidFill>
                  <a:srgbClr val="C00000"/>
                </a:solidFill>
                <a:latin typeface="Meiryo UI" panose="020B0604030504040204" pitchFamily="50" charset="-128"/>
                <a:ea typeface="Meiryo UI" panose="020B0604030504040204" pitchFamily="50" charset="-128"/>
              </a:rPr>
              <a:t>（保健師）・ 季節ごとのカラダの整え方（</a:t>
            </a:r>
            <a:r>
              <a:rPr lang="ja-JP" altLang="en-US" sz="1400" dirty="0">
                <a:solidFill>
                  <a:srgbClr val="C00000"/>
                </a:solidFill>
                <a:latin typeface="Meiryo UI" panose="020B0604030504040204" pitchFamily="50" charset="-128"/>
                <a:ea typeface="Meiryo UI" panose="020B0604030504040204" pitchFamily="50" charset="-128"/>
              </a:rPr>
              <a:t>婦人科医師</a:t>
            </a:r>
            <a:r>
              <a:rPr lang="ja-JP" altLang="en-US" sz="1400" dirty="0" smtClean="0">
                <a:solidFill>
                  <a:srgbClr val="C00000"/>
                </a:solidFill>
                <a:latin typeface="Meiryo UI" panose="020B0604030504040204" pitchFamily="50" charset="-128"/>
                <a:ea typeface="Meiryo UI" panose="020B0604030504040204" pitchFamily="50" charset="-128"/>
              </a:rPr>
              <a:t>）</a:t>
            </a:r>
            <a:endParaRPr kumimoji="1" lang="ja-JP" altLang="en-US" sz="1400" dirty="0"/>
          </a:p>
        </p:txBody>
      </p:sp>
      <p:sp>
        <p:nvSpPr>
          <p:cNvPr id="11" name="円/楕円 10"/>
          <p:cNvSpPr/>
          <p:nvPr/>
        </p:nvSpPr>
        <p:spPr>
          <a:xfrm>
            <a:off x="-504136" y="548680"/>
            <a:ext cx="10224658" cy="1967285"/>
          </a:xfrm>
          <a:prstGeom prst="ellipse">
            <a:avLst/>
          </a:prstGeom>
          <a:solidFill>
            <a:schemeClr val="bg1"/>
          </a:solidFill>
          <a:ln>
            <a:solidFill>
              <a:schemeClr val="bg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dirty="0">
                <a:solidFill>
                  <a:schemeClr val="tx1"/>
                </a:solidFill>
                <a:latin typeface="Meiryo UI" panose="020B0604030504040204" pitchFamily="50" charset="-128"/>
                <a:ea typeface="Meiryo UI" panose="020B0604030504040204" pitchFamily="50" charset="-128"/>
              </a:rPr>
              <a:t>池田保健所管内における</a:t>
            </a:r>
            <a:endParaRPr lang="en-US" altLang="ja-JP" dirty="0">
              <a:solidFill>
                <a:schemeClr val="tx1"/>
              </a:solidFill>
              <a:latin typeface="Meiryo UI" panose="020B0604030504040204" pitchFamily="50" charset="-128"/>
              <a:ea typeface="Meiryo UI" panose="020B0604030504040204" pitchFamily="50" charset="-128"/>
            </a:endParaRPr>
          </a:p>
          <a:p>
            <a:pPr lvl="0" algn="ctr"/>
            <a:r>
              <a:rPr lang="ja-JP" altLang="en-US" dirty="0">
                <a:solidFill>
                  <a:schemeClr val="tx1"/>
                </a:solidFill>
                <a:latin typeface="Meiryo UI" panose="020B0604030504040204" pitchFamily="50" charset="-128"/>
                <a:ea typeface="Meiryo UI" panose="020B0604030504040204" pitchFamily="50" charset="-128"/>
              </a:rPr>
              <a:t>地域住民が「住み慣れた地域で安心して快適に住み続ける」ための取組み</a:t>
            </a:r>
            <a:endParaRPr lang="en-US" altLang="ja-JP" dirty="0">
              <a:solidFill>
                <a:schemeClr val="tx1"/>
              </a:solidFill>
              <a:latin typeface="Meiryo UI" panose="020B0604030504040204" pitchFamily="50" charset="-128"/>
              <a:ea typeface="Meiryo UI" panose="020B0604030504040204" pitchFamily="50" charset="-128"/>
            </a:endParaRPr>
          </a:p>
          <a:p>
            <a:pPr lvl="0" algn="ctr"/>
            <a:r>
              <a:rPr lang="ja-JP" altLang="en-US" dirty="0">
                <a:ln>
                  <a:solidFill>
                    <a:schemeClr val="tx1"/>
                  </a:solidFill>
                </a:ln>
                <a:solidFill>
                  <a:schemeClr val="tx1"/>
                </a:solidFill>
                <a:latin typeface="Meiryo UI" panose="020B0604030504040204" pitchFamily="50" charset="-128"/>
                <a:ea typeface="Meiryo UI" panose="020B0604030504040204" pitchFamily="50" charset="-128"/>
              </a:rPr>
              <a:t>～「スマートエイジング・シティ」の実現に向けた取組みの実現可能性の模索～</a:t>
            </a:r>
            <a:endParaRPr lang="ja-JP" altLang="en-US" dirty="0">
              <a:solidFill>
                <a:schemeClr val="tx1"/>
              </a:solidFill>
            </a:endParaRPr>
          </a:p>
          <a:p>
            <a:pPr algn="ctr"/>
            <a:endParaRPr kumimoji="1" lang="ja-JP" altLang="en-US" sz="2000" dirty="0"/>
          </a:p>
        </p:txBody>
      </p:sp>
      <p:sp>
        <p:nvSpPr>
          <p:cNvPr id="9" name="正方形/長方形 8"/>
          <p:cNvSpPr/>
          <p:nvPr/>
        </p:nvSpPr>
        <p:spPr>
          <a:xfrm>
            <a:off x="204932" y="1921741"/>
            <a:ext cx="8784976" cy="738664"/>
          </a:xfrm>
          <a:prstGeom prst="rect">
            <a:avLst/>
          </a:prstGeom>
        </p:spPr>
        <p:txBody>
          <a:bodyPr wrap="square">
            <a:spAutoFit/>
          </a:bodyPr>
          <a:lstStyle/>
          <a:p>
            <a:pPr lvl="0"/>
            <a:r>
              <a:rPr lang="ja-JP" altLang="en-US" sz="1400" dirty="0">
                <a:latin typeface="HGS創英角ﾎﾟｯﾌﾟ体" panose="040B0A00000000000000" pitchFamily="50" charset="-128"/>
                <a:ea typeface="HGS創英角ﾎﾟｯﾌﾟ体" panose="040B0A00000000000000" pitchFamily="50" charset="-128"/>
              </a:rPr>
              <a:t>　</a:t>
            </a:r>
            <a:r>
              <a:rPr lang="ja-JP" altLang="en-US" sz="1400" dirty="0" smtClean="0">
                <a:latin typeface="Meiryo UI" panose="020B0604030504040204" pitchFamily="50" charset="-128"/>
                <a:ea typeface="Meiryo UI" panose="020B0604030504040204" pitchFamily="50" charset="-128"/>
              </a:rPr>
              <a:t>大阪府池田保健所、市役所、商工会議所、学校、民間事業者、</a:t>
            </a:r>
            <a:r>
              <a:rPr lang="en-US" altLang="ja-JP" sz="1400" dirty="0" smtClean="0">
                <a:latin typeface="Meiryo UI" panose="020B0604030504040204" pitchFamily="50" charset="-128"/>
                <a:ea typeface="Meiryo UI" panose="020B0604030504040204" pitchFamily="50" charset="-128"/>
              </a:rPr>
              <a:t>NPO</a:t>
            </a:r>
            <a:r>
              <a:rPr lang="ja-JP" altLang="en-US" sz="1400" dirty="0" smtClean="0">
                <a:latin typeface="Meiryo UI" panose="020B0604030504040204" pitchFamily="50" charset="-128"/>
                <a:ea typeface="Meiryo UI" panose="020B0604030504040204" pitchFamily="50" charset="-128"/>
              </a:rPr>
              <a:t>法人、社会福祉法人等が連携し、職域・学校・地域イベントなどの様々な場面で、健康寿命の延伸と生涯にわたるＱＯＬの向上にむけた、取り組みを進めている。年齢、性別、身体の状態に合わせて、まずは興味・関心を惹くプログラムをサブカスタマイズ！！！</a:t>
            </a:r>
            <a:endParaRPr lang="en-US" altLang="ja-JP" sz="1400" dirty="0" smtClean="0">
              <a:latin typeface="Meiryo UI" panose="020B0604030504040204" pitchFamily="50" charset="-128"/>
              <a:ea typeface="Meiryo UI" panose="020B0604030504040204" pitchFamily="50" charset="-128"/>
            </a:endParaRPr>
          </a:p>
        </p:txBody>
      </p:sp>
      <p:sp>
        <p:nvSpPr>
          <p:cNvPr id="5" name="フローチャート : 代替処理 4"/>
          <p:cNvSpPr/>
          <p:nvPr/>
        </p:nvSpPr>
        <p:spPr>
          <a:xfrm>
            <a:off x="1008012" y="188640"/>
            <a:ext cx="7452419" cy="625001"/>
          </a:xfrm>
          <a:prstGeom prst="flowChartAlternateProcess">
            <a:avLst/>
          </a:prstGeom>
          <a:ln w="38100">
            <a:solidFill>
              <a:srgbClr val="C00000"/>
            </a:solidFill>
          </a:ln>
        </p:spPr>
        <p:style>
          <a:lnRef idx="2">
            <a:schemeClr val="accent1"/>
          </a:lnRef>
          <a:fillRef idx="1">
            <a:schemeClr val="lt1"/>
          </a:fillRef>
          <a:effectRef idx="0">
            <a:schemeClr val="accent1"/>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ts val="1600"/>
              </a:lnSpc>
            </a:pPr>
            <a:r>
              <a:rPr lang="ja-JP" altLang="en-US" sz="2000" b="1" spc="50" dirty="0" smtClean="0">
                <a:ln w="11430"/>
                <a:solidFill>
                  <a:schemeClr val="tx1"/>
                </a:solidFill>
                <a:effectLst>
                  <a:outerShdw blurRad="76200" dist="50800" dir="5400000" algn="tl" rotWithShape="0">
                    <a:srgbClr val="000000">
                      <a:alpha val="65000"/>
                    </a:srgbClr>
                  </a:outerShdw>
                </a:effectLst>
                <a:latin typeface="Meiryo UI" panose="020B0604030504040204" pitchFamily="50" charset="-128"/>
                <a:ea typeface="Meiryo UI" panose="020B0604030504040204" pitchFamily="50" charset="-128"/>
                <a:cs typeface="Meiryo UI" panose="020B0604030504040204" pitchFamily="50" charset="-128"/>
              </a:rPr>
              <a:t>先行モデル３地域以外での</a:t>
            </a:r>
            <a:r>
              <a:rPr lang="ja-JP" altLang="en-US" sz="2000" b="1" spc="50" dirty="0">
                <a:ln w="11430"/>
                <a:solidFill>
                  <a:schemeClr val="tx1"/>
                </a:solidFill>
                <a:effectLst>
                  <a:outerShdw blurRad="76200" dist="50800" dir="5400000" algn="tl" rotWithShape="0">
                    <a:srgbClr val="000000">
                      <a:alpha val="65000"/>
                    </a:srgbClr>
                  </a:outerShdw>
                </a:effectLst>
                <a:latin typeface="Meiryo UI" panose="020B0604030504040204" pitchFamily="50" charset="-128"/>
                <a:ea typeface="Meiryo UI" panose="020B0604030504040204" pitchFamily="50" charset="-128"/>
                <a:cs typeface="Meiryo UI" panose="020B0604030504040204" pitchFamily="50" charset="-128"/>
              </a:rPr>
              <a:t>モデル構築に向けた</a:t>
            </a:r>
            <a:r>
              <a:rPr lang="ja-JP" altLang="en-US" sz="2000" b="1" spc="50" dirty="0" smtClean="0">
                <a:ln w="11430"/>
                <a:solidFill>
                  <a:schemeClr val="tx1"/>
                </a:solidFill>
                <a:effectLst>
                  <a:outerShdw blurRad="76200" dist="50800" dir="5400000" algn="tl" rotWithShape="0">
                    <a:srgbClr val="000000">
                      <a:alpha val="65000"/>
                    </a:srgbClr>
                  </a:outerShdw>
                </a:effectLst>
                <a:latin typeface="Meiryo UI" panose="020B0604030504040204" pitchFamily="50" charset="-128"/>
                <a:ea typeface="Meiryo UI" panose="020B0604030504040204" pitchFamily="50" charset="-128"/>
                <a:cs typeface="Meiryo UI" panose="020B0604030504040204" pitchFamily="50" charset="-128"/>
              </a:rPr>
              <a:t>主な取組み状況②</a:t>
            </a:r>
            <a:endParaRPr lang="ja-JP" altLang="en-US" sz="2000" b="1" spc="50" dirty="0">
              <a:ln w="11430"/>
              <a:solidFill>
                <a:schemeClr val="tx1"/>
              </a:solidFill>
              <a:effectLst>
                <a:outerShdw blurRad="76200" dist="50800" dir="5400000" algn="tl" rotWithShape="0">
                  <a:srgbClr val="000000">
                    <a:alpha val="65000"/>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6448" y="3359633"/>
            <a:ext cx="2379274" cy="3386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4597" y="4372920"/>
            <a:ext cx="3164305" cy="2373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スライド番号プレースホルダー 2"/>
          <p:cNvSpPr txBox="1">
            <a:spLocks/>
          </p:cNvSpPr>
          <p:nvPr/>
        </p:nvSpPr>
        <p:spPr>
          <a:xfrm>
            <a:off x="8516923" y="6468490"/>
            <a:ext cx="558156" cy="365760"/>
          </a:xfrm>
          <a:prstGeom prst="rect">
            <a:avLst/>
          </a:prstGeom>
        </p:spPr>
        <p:txBody>
          <a:bodyPr vert="horz"/>
          <a:lstStyle>
            <a:defPPr>
              <a:defRPr lang="ja-JP"/>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b="1" dirty="0" smtClean="0"/>
              <a:t>-</a:t>
            </a:r>
            <a:fld id="{99AB3DE6-44B0-4A45-92C7-3BA56FC8569E}" type="slidenum">
              <a:rPr kumimoji="1" lang="ja-JP" altLang="en-US" b="1" smtClean="0"/>
              <a:pPr/>
              <a:t>24</a:t>
            </a:fld>
            <a:r>
              <a:rPr kumimoji="1" lang="en-US" altLang="ja-JP" b="1" dirty="0" smtClean="0"/>
              <a:t>-</a:t>
            </a:r>
            <a:endParaRPr kumimoji="1" lang="ja-JP" altLang="en-US" b="1" dirty="0"/>
          </a:p>
        </p:txBody>
      </p:sp>
    </p:spTree>
    <p:extLst>
      <p:ext uri="{BB962C8B-B14F-4D97-AF65-F5344CB8AC3E}">
        <p14:creationId xmlns:p14="http://schemas.microsoft.com/office/powerpoint/2010/main" val="3899643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19" y="0"/>
            <a:ext cx="456997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3588" y="-1"/>
            <a:ext cx="4569973"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99167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29年度\雑件\万博誘致関係\ロゴカラー.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2996952"/>
            <a:ext cx="2520950" cy="3240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928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 name="円/楕円 35"/>
          <p:cNvSpPr/>
          <p:nvPr/>
        </p:nvSpPr>
        <p:spPr>
          <a:xfrm>
            <a:off x="107504" y="620688"/>
            <a:ext cx="9036496" cy="5807414"/>
          </a:xfrm>
          <a:prstGeom prst="ellipse">
            <a:avLst/>
          </a:prstGeom>
          <a:solidFill>
            <a:srgbClr val="FDA9CD"/>
          </a:soli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正方形/長方形 25"/>
          <p:cNvSpPr/>
          <p:nvPr/>
        </p:nvSpPr>
        <p:spPr>
          <a:xfrm>
            <a:off x="3259544" y="2470453"/>
            <a:ext cx="2391575" cy="2546123"/>
          </a:xfrm>
          <a:prstGeom prst="rect">
            <a:avLst/>
          </a:prstGeom>
          <a:solidFill>
            <a:schemeClr val="accent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100" dirty="0" smtClean="0">
                <a:solidFill>
                  <a:schemeClr val="tx1"/>
                </a:solidFill>
                <a:latin typeface="Meiryo UI" pitchFamily="50" charset="-128"/>
                <a:ea typeface="Meiryo UI" pitchFamily="50" charset="-128"/>
                <a:cs typeface="Meiryo UI" pitchFamily="50" charset="-128"/>
              </a:rPr>
              <a:t>　</a:t>
            </a:r>
            <a:endParaRPr kumimoji="1" lang="en-US" altLang="ja-JP" sz="1100" dirty="0" smtClean="0">
              <a:solidFill>
                <a:schemeClr val="tx1"/>
              </a:solidFill>
              <a:latin typeface="Meiryo UI" pitchFamily="50" charset="-128"/>
              <a:ea typeface="Meiryo UI" pitchFamily="50" charset="-128"/>
              <a:cs typeface="Meiryo UI" pitchFamily="50" charset="-128"/>
            </a:endParaRPr>
          </a:p>
        </p:txBody>
      </p:sp>
      <p:sp>
        <p:nvSpPr>
          <p:cNvPr id="6" name="正方形/長方形 5"/>
          <p:cNvSpPr/>
          <p:nvPr/>
        </p:nvSpPr>
        <p:spPr>
          <a:xfrm>
            <a:off x="4650663" y="2484309"/>
            <a:ext cx="1000458" cy="557048"/>
          </a:xfrm>
          <a:prstGeom prst="rect">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100" dirty="0" smtClean="0">
                <a:solidFill>
                  <a:schemeClr val="tx1"/>
                </a:solidFill>
                <a:latin typeface="Meiryo UI" pitchFamily="50" charset="-128"/>
                <a:ea typeface="Meiryo UI" pitchFamily="50" charset="-128"/>
                <a:cs typeface="Meiryo UI" pitchFamily="50" charset="-128"/>
              </a:rPr>
              <a:t>入院基本料</a:t>
            </a:r>
            <a:endParaRPr kumimoji="1" lang="en-US" altLang="ja-JP" sz="1100" dirty="0" smtClean="0">
              <a:solidFill>
                <a:schemeClr val="tx1"/>
              </a:solidFill>
              <a:latin typeface="Meiryo UI" pitchFamily="50" charset="-128"/>
              <a:ea typeface="Meiryo UI" pitchFamily="50" charset="-128"/>
              <a:cs typeface="Meiryo UI" pitchFamily="50" charset="-128"/>
            </a:endParaRPr>
          </a:p>
          <a:p>
            <a:pPr algn="ctr"/>
            <a:r>
              <a:rPr lang="ja-JP" altLang="en-US" sz="1100" dirty="0" smtClean="0">
                <a:solidFill>
                  <a:schemeClr val="tx1"/>
                </a:solidFill>
                <a:latin typeface="Meiryo UI" pitchFamily="50" charset="-128"/>
                <a:ea typeface="Meiryo UI" pitchFamily="50" charset="-128"/>
                <a:cs typeface="Meiryo UI" pitchFamily="50" charset="-128"/>
              </a:rPr>
              <a:t>食事療養費等</a:t>
            </a:r>
            <a:endParaRPr kumimoji="1" lang="en-US" altLang="ja-JP" sz="1100" dirty="0" smtClean="0">
              <a:solidFill>
                <a:schemeClr val="tx1"/>
              </a:solidFill>
              <a:latin typeface="Meiryo UI" pitchFamily="50" charset="-128"/>
              <a:ea typeface="Meiryo UI" pitchFamily="50" charset="-128"/>
              <a:cs typeface="Meiryo UI" pitchFamily="50" charset="-128"/>
            </a:endParaRPr>
          </a:p>
        </p:txBody>
      </p:sp>
      <p:sp>
        <p:nvSpPr>
          <p:cNvPr id="8" name="正方形/長方形 7"/>
          <p:cNvSpPr/>
          <p:nvPr/>
        </p:nvSpPr>
        <p:spPr>
          <a:xfrm>
            <a:off x="3418873" y="5728063"/>
            <a:ext cx="2160240" cy="401987"/>
          </a:xfrm>
          <a:prstGeom prst="rect">
            <a:avLst/>
          </a:prstGeom>
          <a:solidFill>
            <a:schemeClr val="accent1"/>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100" dirty="0">
                <a:solidFill>
                  <a:schemeClr val="tx1"/>
                </a:solidFill>
                <a:latin typeface="Meiryo UI" pitchFamily="50" charset="-128"/>
                <a:ea typeface="Meiryo UI" pitchFamily="50" charset="-128"/>
                <a:cs typeface="Meiryo UI" pitchFamily="50" charset="-128"/>
              </a:rPr>
              <a:t>介護</a:t>
            </a:r>
            <a:r>
              <a:rPr lang="ja-JP" altLang="en-US" sz="1100" dirty="0" smtClean="0">
                <a:solidFill>
                  <a:schemeClr val="tx1"/>
                </a:solidFill>
                <a:latin typeface="Meiryo UI" pitchFamily="50" charset="-128"/>
                <a:ea typeface="Meiryo UI" pitchFamily="50" charset="-128"/>
                <a:cs typeface="Meiryo UI" pitchFamily="50" charset="-128"/>
              </a:rPr>
              <a:t>保険</a:t>
            </a:r>
            <a:endParaRPr lang="en-US" altLang="ja-JP" sz="1100" dirty="0" smtClean="0">
              <a:solidFill>
                <a:schemeClr val="tx1"/>
              </a:solidFill>
              <a:latin typeface="Meiryo UI" pitchFamily="50" charset="-128"/>
              <a:ea typeface="Meiryo UI" pitchFamily="50" charset="-128"/>
              <a:cs typeface="Meiryo UI" pitchFamily="50" charset="-128"/>
            </a:endParaRPr>
          </a:p>
          <a:p>
            <a:r>
              <a:rPr kumimoji="1" lang="ja-JP" altLang="en-US" sz="1100" dirty="0" smtClean="0">
                <a:solidFill>
                  <a:schemeClr val="tx1"/>
                </a:solidFill>
                <a:latin typeface="Meiryo UI" pitchFamily="50" charset="-128"/>
                <a:ea typeface="Meiryo UI" pitchFamily="50" charset="-128"/>
                <a:cs typeface="Meiryo UI" pitchFamily="50" charset="-128"/>
              </a:rPr>
              <a:t>○訪問看護等　○訪</a:t>
            </a:r>
            <a:r>
              <a:rPr lang="ja-JP" altLang="en-US" sz="1100" dirty="0" smtClean="0">
                <a:solidFill>
                  <a:schemeClr val="tx1"/>
                </a:solidFill>
                <a:latin typeface="Meiryo UI" pitchFamily="50" charset="-128"/>
                <a:ea typeface="Meiryo UI" pitchFamily="50" charset="-128"/>
                <a:cs typeface="Meiryo UI" pitchFamily="50" charset="-128"/>
              </a:rPr>
              <a:t>問介護等</a:t>
            </a:r>
            <a:endParaRPr kumimoji="1" lang="en-US" altLang="ja-JP" sz="1100" dirty="0" smtClean="0">
              <a:solidFill>
                <a:schemeClr val="tx1"/>
              </a:solidFill>
              <a:latin typeface="Meiryo UI" pitchFamily="50" charset="-128"/>
              <a:ea typeface="Meiryo UI" pitchFamily="50" charset="-128"/>
              <a:cs typeface="Meiryo UI" pitchFamily="50" charset="-128"/>
            </a:endParaRPr>
          </a:p>
        </p:txBody>
      </p:sp>
      <p:sp>
        <p:nvSpPr>
          <p:cNvPr id="9" name="正方形/長方形 8"/>
          <p:cNvSpPr/>
          <p:nvPr/>
        </p:nvSpPr>
        <p:spPr>
          <a:xfrm>
            <a:off x="971600" y="4964555"/>
            <a:ext cx="1725822" cy="765610"/>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100" dirty="0" smtClean="0">
                <a:solidFill>
                  <a:schemeClr val="tx1"/>
                </a:solidFill>
                <a:latin typeface="Meiryo UI" pitchFamily="50" charset="-128"/>
                <a:ea typeface="Meiryo UI" pitchFamily="50" charset="-128"/>
                <a:cs typeface="Meiryo UI" pitchFamily="50" charset="-128"/>
              </a:rPr>
              <a:t>予防・健康管理サービス</a:t>
            </a:r>
            <a:endParaRPr lang="en-US" altLang="ja-JP" sz="1100" dirty="0" smtClean="0">
              <a:solidFill>
                <a:schemeClr val="tx1"/>
              </a:solidFill>
              <a:latin typeface="Meiryo UI" pitchFamily="50" charset="-128"/>
              <a:ea typeface="Meiryo UI" pitchFamily="50" charset="-128"/>
              <a:cs typeface="Meiryo UI" pitchFamily="50" charset="-128"/>
            </a:endParaRPr>
          </a:p>
          <a:p>
            <a:r>
              <a:rPr lang="ja-JP" altLang="en-US" sz="1100" dirty="0" smtClean="0">
                <a:solidFill>
                  <a:schemeClr val="tx1"/>
                </a:solidFill>
                <a:latin typeface="Meiryo UI" pitchFamily="50" charset="-128"/>
                <a:ea typeface="Meiryo UI" pitchFamily="50" charset="-128"/>
                <a:cs typeface="Meiryo UI" pitchFamily="50" charset="-128"/>
              </a:rPr>
              <a:t>○予防接種　</a:t>
            </a:r>
            <a:endParaRPr lang="en-US" altLang="ja-JP" sz="1100" dirty="0" smtClean="0">
              <a:solidFill>
                <a:schemeClr val="tx1"/>
              </a:solidFill>
              <a:latin typeface="Meiryo UI" pitchFamily="50" charset="-128"/>
              <a:ea typeface="Meiryo UI" pitchFamily="50" charset="-128"/>
              <a:cs typeface="Meiryo UI" pitchFamily="50" charset="-128"/>
            </a:endParaRPr>
          </a:p>
          <a:p>
            <a:r>
              <a:rPr lang="ja-JP" altLang="en-US" sz="1100" dirty="0" smtClean="0">
                <a:solidFill>
                  <a:schemeClr val="tx1"/>
                </a:solidFill>
                <a:latin typeface="Meiryo UI" pitchFamily="50" charset="-128"/>
                <a:ea typeface="Meiryo UI" pitchFamily="50" charset="-128"/>
                <a:cs typeface="Meiryo UI" pitchFamily="50" charset="-128"/>
              </a:rPr>
              <a:t>○保健指導　　等</a:t>
            </a:r>
            <a:endParaRPr kumimoji="1" lang="en-US" altLang="ja-JP" sz="1100" dirty="0" smtClean="0">
              <a:solidFill>
                <a:schemeClr val="tx1"/>
              </a:solidFill>
              <a:latin typeface="Meiryo UI" pitchFamily="50" charset="-128"/>
              <a:ea typeface="Meiryo UI" pitchFamily="50" charset="-128"/>
              <a:cs typeface="Meiryo UI" pitchFamily="50" charset="-128"/>
            </a:endParaRPr>
          </a:p>
        </p:txBody>
      </p:sp>
      <p:sp>
        <p:nvSpPr>
          <p:cNvPr id="10" name="正方形/長方形 9"/>
          <p:cNvSpPr/>
          <p:nvPr/>
        </p:nvSpPr>
        <p:spPr>
          <a:xfrm>
            <a:off x="6443210" y="4964555"/>
            <a:ext cx="1766004" cy="819931"/>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100" dirty="0" smtClean="0">
                <a:solidFill>
                  <a:schemeClr val="tx1"/>
                </a:solidFill>
                <a:latin typeface="Meiryo UI" pitchFamily="50" charset="-128"/>
                <a:ea typeface="Meiryo UI" pitchFamily="50" charset="-128"/>
                <a:cs typeface="Meiryo UI" pitchFamily="50" charset="-128"/>
              </a:rPr>
              <a:t>医療</a:t>
            </a:r>
            <a:r>
              <a:rPr lang="ja-JP" altLang="en-US" sz="1100" dirty="0">
                <a:solidFill>
                  <a:schemeClr val="tx1"/>
                </a:solidFill>
                <a:latin typeface="Meiryo UI" pitchFamily="50" charset="-128"/>
                <a:ea typeface="Meiryo UI" pitchFamily="50" charset="-128"/>
                <a:cs typeface="Meiryo UI" pitchFamily="50" charset="-128"/>
              </a:rPr>
              <a:t>周辺</a:t>
            </a:r>
            <a:r>
              <a:rPr lang="ja-JP" altLang="en-US" sz="1100" dirty="0" smtClean="0">
                <a:solidFill>
                  <a:schemeClr val="tx1"/>
                </a:solidFill>
                <a:latin typeface="Meiryo UI" pitchFamily="50" charset="-128"/>
                <a:ea typeface="Meiryo UI" pitchFamily="50" charset="-128"/>
                <a:cs typeface="Meiryo UI" pitchFamily="50" charset="-128"/>
              </a:rPr>
              <a:t>サービス</a:t>
            </a:r>
            <a:endParaRPr lang="en-US" altLang="ja-JP" sz="1100" dirty="0" smtClean="0">
              <a:solidFill>
                <a:schemeClr val="tx1"/>
              </a:solidFill>
              <a:latin typeface="Meiryo UI" pitchFamily="50" charset="-128"/>
              <a:ea typeface="Meiryo UI" pitchFamily="50" charset="-128"/>
              <a:cs typeface="Meiryo UI" pitchFamily="50" charset="-128"/>
            </a:endParaRPr>
          </a:p>
          <a:p>
            <a:r>
              <a:rPr kumimoji="1" lang="ja-JP" altLang="en-US" sz="1100" dirty="0" smtClean="0">
                <a:solidFill>
                  <a:schemeClr val="tx1"/>
                </a:solidFill>
                <a:latin typeface="Meiryo UI" pitchFamily="50" charset="-128"/>
                <a:ea typeface="Meiryo UI" pitchFamily="50" charset="-128"/>
                <a:cs typeface="Meiryo UI" pitchFamily="50" charset="-128"/>
              </a:rPr>
              <a:t>○移送費</a:t>
            </a:r>
            <a:r>
              <a:rPr lang="en-US" altLang="ja-JP" sz="1100" dirty="0" smtClean="0">
                <a:solidFill>
                  <a:schemeClr val="tx1"/>
                </a:solidFill>
                <a:latin typeface="Meiryo UI" pitchFamily="50" charset="-128"/>
                <a:ea typeface="Meiryo UI" pitchFamily="50" charset="-128"/>
                <a:cs typeface="Meiryo UI" pitchFamily="50" charset="-128"/>
              </a:rPr>
              <a:t>(</a:t>
            </a:r>
            <a:r>
              <a:rPr lang="ja-JP" altLang="en-US" sz="1100" dirty="0" smtClean="0">
                <a:solidFill>
                  <a:schemeClr val="tx1"/>
                </a:solidFill>
                <a:latin typeface="Meiryo UI" pitchFamily="50" charset="-128"/>
                <a:ea typeface="Meiryo UI" pitchFamily="50" charset="-128"/>
                <a:cs typeface="Meiryo UI" pitchFamily="50" charset="-128"/>
              </a:rPr>
              <a:t>保険適用以外</a:t>
            </a:r>
            <a:r>
              <a:rPr lang="en-US" altLang="ja-JP" sz="1100" dirty="0" smtClean="0">
                <a:solidFill>
                  <a:schemeClr val="tx1"/>
                </a:solidFill>
                <a:latin typeface="Meiryo UI" pitchFamily="50" charset="-128"/>
                <a:ea typeface="Meiryo UI" pitchFamily="50" charset="-128"/>
                <a:cs typeface="Meiryo UI" pitchFamily="50" charset="-128"/>
              </a:rPr>
              <a:t>)</a:t>
            </a:r>
          </a:p>
          <a:p>
            <a:r>
              <a:rPr kumimoji="1" lang="ja-JP" altLang="en-US" sz="1100" dirty="0" smtClean="0">
                <a:solidFill>
                  <a:schemeClr val="tx1"/>
                </a:solidFill>
                <a:latin typeface="Meiryo UI" pitchFamily="50" charset="-128"/>
                <a:ea typeface="Meiryo UI" pitchFamily="50" charset="-128"/>
                <a:cs typeface="Meiryo UI" pitchFamily="50" charset="-128"/>
              </a:rPr>
              <a:t>○救急業務　           等</a:t>
            </a:r>
            <a:endParaRPr kumimoji="1" lang="en-US" altLang="ja-JP" sz="1100" dirty="0" smtClean="0">
              <a:solidFill>
                <a:schemeClr val="tx1"/>
              </a:solidFill>
              <a:latin typeface="Meiryo UI" pitchFamily="50" charset="-128"/>
              <a:ea typeface="Meiryo UI" pitchFamily="50" charset="-128"/>
              <a:cs typeface="Meiryo UI" pitchFamily="50" charset="-128"/>
            </a:endParaRPr>
          </a:p>
        </p:txBody>
      </p:sp>
      <p:sp>
        <p:nvSpPr>
          <p:cNvPr id="11" name="正方形/長方形 10"/>
          <p:cNvSpPr/>
          <p:nvPr/>
        </p:nvSpPr>
        <p:spPr>
          <a:xfrm>
            <a:off x="4650778" y="3037423"/>
            <a:ext cx="993417" cy="546684"/>
          </a:xfrm>
          <a:prstGeom prst="rect">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100" dirty="0">
                <a:solidFill>
                  <a:schemeClr val="tx1"/>
                </a:solidFill>
                <a:latin typeface="Meiryo UI" pitchFamily="50" charset="-128"/>
                <a:ea typeface="Meiryo UI" pitchFamily="50" charset="-128"/>
                <a:cs typeface="Meiryo UI" pitchFamily="50" charset="-128"/>
              </a:rPr>
              <a:t>その他</a:t>
            </a:r>
            <a:endParaRPr kumimoji="1" lang="en-US" altLang="ja-JP" sz="1100" dirty="0" smtClean="0">
              <a:solidFill>
                <a:schemeClr val="tx1"/>
              </a:solidFill>
              <a:latin typeface="Meiryo UI" pitchFamily="50" charset="-128"/>
              <a:ea typeface="Meiryo UI" pitchFamily="50" charset="-128"/>
              <a:cs typeface="Meiryo UI" pitchFamily="50" charset="-128"/>
            </a:endParaRPr>
          </a:p>
        </p:txBody>
      </p:sp>
      <p:sp>
        <p:nvSpPr>
          <p:cNvPr id="13" name="正方形/長方形 12"/>
          <p:cNvSpPr/>
          <p:nvPr/>
        </p:nvSpPr>
        <p:spPr>
          <a:xfrm>
            <a:off x="5651120" y="2482050"/>
            <a:ext cx="972108" cy="558062"/>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100" dirty="0" smtClean="0">
                <a:solidFill>
                  <a:schemeClr val="tx1"/>
                </a:solidFill>
                <a:latin typeface="Meiryo UI" pitchFamily="50" charset="-128"/>
                <a:ea typeface="Meiryo UI" pitchFamily="50" charset="-128"/>
                <a:cs typeface="Meiryo UI" pitchFamily="50" charset="-128"/>
              </a:rPr>
              <a:t>特別料金</a:t>
            </a:r>
            <a:endParaRPr lang="en-US" altLang="ja-JP" sz="1100" dirty="0" smtClean="0">
              <a:solidFill>
                <a:schemeClr val="tx1"/>
              </a:solidFill>
              <a:latin typeface="Meiryo UI" pitchFamily="50" charset="-128"/>
              <a:ea typeface="Meiryo UI" pitchFamily="50" charset="-128"/>
              <a:cs typeface="Meiryo UI" pitchFamily="50" charset="-128"/>
            </a:endParaRPr>
          </a:p>
          <a:p>
            <a:pPr algn="ctr"/>
            <a:r>
              <a:rPr lang="en-US" altLang="ja-JP" sz="1100" dirty="0" smtClean="0">
                <a:solidFill>
                  <a:schemeClr val="tx1"/>
                </a:solidFill>
                <a:latin typeface="Meiryo UI" pitchFamily="50" charset="-128"/>
                <a:ea typeface="Meiryo UI" pitchFamily="50" charset="-128"/>
                <a:cs typeface="Meiryo UI" pitchFamily="50" charset="-128"/>
              </a:rPr>
              <a:t>(</a:t>
            </a:r>
            <a:r>
              <a:rPr lang="ja-JP" altLang="en-US" sz="1100" dirty="0" smtClean="0">
                <a:solidFill>
                  <a:schemeClr val="tx1"/>
                </a:solidFill>
                <a:latin typeface="Meiryo UI" pitchFamily="50" charset="-128"/>
                <a:ea typeface="Meiryo UI" pitchFamily="50" charset="-128"/>
                <a:cs typeface="Meiryo UI" pitchFamily="50" charset="-128"/>
              </a:rPr>
              <a:t>室料差額、特別な給食等</a:t>
            </a:r>
            <a:r>
              <a:rPr lang="en-US" altLang="ja-JP" sz="1100" dirty="0" smtClean="0">
                <a:solidFill>
                  <a:schemeClr val="tx1"/>
                </a:solidFill>
                <a:latin typeface="Meiryo UI" pitchFamily="50" charset="-128"/>
                <a:ea typeface="Meiryo UI" pitchFamily="50" charset="-128"/>
                <a:cs typeface="Meiryo UI" pitchFamily="50" charset="-128"/>
              </a:rPr>
              <a:t>)</a:t>
            </a:r>
            <a:endParaRPr kumimoji="1" lang="en-US" altLang="ja-JP" sz="1100" dirty="0" smtClean="0">
              <a:solidFill>
                <a:schemeClr val="tx1"/>
              </a:solidFill>
              <a:latin typeface="Meiryo UI" pitchFamily="50" charset="-128"/>
              <a:ea typeface="Meiryo UI" pitchFamily="50" charset="-128"/>
              <a:cs typeface="Meiryo UI" pitchFamily="50" charset="-128"/>
            </a:endParaRPr>
          </a:p>
        </p:txBody>
      </p:sp>
      <p:sp>
        <p:nvSpPr>
          <p:cNvPr id="15" name="正方形/長方形 14"/>
          <p:cNvSpPr/>
          <p:nvPr/>
        </p:nvSpPr>
        <p:spPr>
          <a:xfrm>
            <a:off x="5651121" y="3048194"/>
            <a:ext cx="972108" cy="386426"/>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100" dirty="0" smtClean="0">
                <a:solidFill>
                  <a:schemeClr val="tx1"/>
                </a:solidFill>
                <a:latin typeface="Meiryo UI" pitchFamily="50" charset="-128"/>
                <a:ea typeface="Meiryo UI" pitchFamily="50" charset="-128"/>
                <a:cs typeface="Meiryo UI" pitchFamily="50" charset="-128"/>
              </a:rPr>
              <a:t>歯科</a:t>
            </a:r>
            <a:endParaRPr lang="en-US" altLang="ja-JP" sz="1100" dirty="0" smtClean="0">
              <a:solidFill>
                <a:schemeClr val="tx1"/>
              </a:solidFill>
              <a:latin typeface="Meiryo UI" pitchFamily="50" charset="-128"/>
              <a:ea typeface="Meiryo UI" pitchFamily="50" charset="-128"/>
              <a:cs typeface="Meiryo UI" pitchFamily="50" charset="-128"/>
            </a:endParaRPr>
          </a:p>
          <a:p>
            <a:pPr algn="ctr"/>
            <a:r>
              <a:rPr lang="ja-JP" altLang="en-US" sz="1100" dirty="0">
                <a:solidFill>
                  <a:schemeClr val="tx1"/>
                </a:solidFill>
                <a:latin typeface="Meiryo UI" pitchFamily="50" charset="-128"/>
                <a:ea typeface="Meiryo UI" pitchFamily="50" charset="-128"/>
                <a:cs typeface="Meiryo UI" pitchFamily="50" charset="-128"/>
              </a:rPr>
              <a:t>自由診療</a:t>
            </a:r>
            <a:r>
              <a:rPr lang="ja-JP" altLang="en-US" sz="1100" dirty="0" smtClean="0">
                <a:solidFill>
                  <a:schemeClr val="tx1"/>
                </a:solidFill>
                <a:latin typeface="Meiryo UI" pitchFamily="50" charset="-128"/>
                <a:ea typeface="Meiryo UI" pitchFamily="50" charset="-128"/>
                <a:cs typeface="Meiryo UI" pitchFamily="50" charset="-128"/>
              </a:rPr>
              <a:t>等</a:t>
            </a:r>
            <a:endParaRPr kumimoji="1" lang="en-US" altLang="ja-JP" sz="1100" dirty="0" smtClean="0">
              <a:solidFill>
                <a:schemeClr val="tx1"/>
              </a:solidFill>
              <a:latin typeface="Meiryo UI" pitchFamily="50" charset="-128"/>
              <a:ea typeface="Meiryo UI" pitchFamily="50" charset="-128"/>
              <a:cs typeface="Meiryo UI" pitchFamily="50" charset="-128"/>
            </a:endParaRPr>
          </a:p>
        </p:txBody>
      </p:sp>
      <p:sp>
        <p:nvSpPr>
          <p:cNvPr id="16" name="正方形/長方形 15"/>
          <p:cNvSpPr/>
          <p:nvPr/>
        </p:nvSpPr>
        <p:spPr>
          <a:xfrm>
            <a:off x="5651120" y="3426281"/>
            <a:ext cx="972108" cy="157826"/>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100" dirty="0">
                <a:solidFill>
                  <a:schemeClr val="tx1"/>
                </a:solidFill>
                <a:latin typeface="Meiryo UI" pitchFamily="50" charset="-128"/>
                <a:ea typeface="Meiryo UI" pitchFamily="50" charset="-128"/>
                <a:cs typeface="Meiryo UI" pitchFamily="50" charset="-128"/>
              </a:rPr>
              <a:t>予約診療等</a:t>
            </a:r>
            <a:endParaRPr kumimoji="1" lang="en-US" altLang="ja-JP" sz="1100" dirty="0" smtClean="0">
              <a:solidFill>
                <a:schemeClr val="tx1"/>
              </a:solidFill>
              <a:latin typeface="Meiryo UI" pitchFamily="50" charset="-128"/>
              <a:ea typeface="Meiryo UI" pitchFamily="50" charset="-128"/>
              <a:cs typeface="Meiryo UI" pitchFamily="50" charset="-128"/>
            </a:endParaRPr>
          </a:p>
        </p:txBody>
      </p:sp>
      <p:grpSp>
        <p:nvGrpSpPr>
          <p:cNvPr id="21" name="グループ化 20"/>
          <p:cNvGrpSpPr/>
          <p:nvPr/>
        </p:nvGrpSpPr>
        <p:grpSpPr>
          <a:xfrm>
            <a:off x="3418872" y="2019558"/>
            <a:ext cx="2016225" cy="438824"/>
            <a:chOff x="3347864" y="1598356"/>
            <a:chExt cx="1440160" cy="438824"/>
          </a:xfrm>
        </p:grpSpPr>
        <p:sp>
          <p:nvSpPr>
            <p:cNvPr id="18" name="正方形/長方形 17"/>
            <p:cNvSpPr/>
            <p:nvPr/>
          </p:nvSpPr>
          <p:spPr>
            <a:xfrm>
              <a:off x="4076238" y="1598356"/>
              <a:ext cx="711786" cy="438824"/>
            </a:xfrm>
            <a:prstGeom prst="rect">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100" dirty="0" smtClean="0">
                  <a:solidFill>
                    <a:schemeClr val="tx1"/>
                  </a:solidFill>
                  <a:latin typeface="Meiryo UI" pitchFamily="50" charset="-128"/>
                  <a:ea typeface="Meiryo UI" pitchFamily="50" charset="-128"/>
                  <a:cs typeface="Meiryo UI" pitchFamily="50" charset="-128"/>
                </a:rPr>
                <a:t>進医療</a:t>
              </a:r>
              <a:endParaRPr kumimoji="1" lang="en-US" altLang="ja-JP" sz="1100" dirty="0" smtClean="0">
                <a:solidFill>
                  <a:schemeClr val="tx1"/>
                </a:solidFill>
                <a:latin typeface="Meiryo UI" pitchFamily="50" charset="-128"/>
                <a:ea typeface="Meiryo UI" pitchFamily="50" charset="-128"/>
                <a:cs typeface="Meiryo UI" pitchFamily="50" charset="-128"/>
              </a:endParaRPr>
            </a:p>
          </p:txBody>
        </p:sp>
        <p:sp>
          <p:nvSpPr>
            <p:cNvPr id="19" name="正方形/長方形 18"/>
            <p:cNvSpPr/>
            <p:nvPr/>
          </p:nvSpPr>
          <p:spPr>
            <a:xfrm>
              <a:off x="3347864" y="1598356"/>
              <a:ext cx="728374" cy="438823"/>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r"/>
              <a:r>
                <a:rPr lang="ja-JP" altLang="en-US" sz="1100" dirty="0" smtClean="0">
                  <a:solidFill>
                    <a:schemeClr val="tx1"/>
                  </a:solidFill>
                  <a:latin typeface="Meiryo UI" pitchFamily="50" charset="-128"/>
                  <a:ea typeface="Meiryo UI" pitchFamily="50" charset="-128"/>
                  <a:cs typeface="Meiryo UI" pitchFamily="50" charset="-128"/>
                </a:rPr>
                <a:t>高度先</a:t>
              </a:r>
              <a:endParaRPr kumimoji="1" lang="en-US" altLang="ja-JP" sz="1100" dirty="0" smtClean="0">
                <a:solidFill>
                  <a:schemeClr val="tx1"/>
                </a:solidFill>
                <a:latin typeface="Meiryo UI" pitchFamily="50" charset="-128"/>
                <a:ea typeface="Meiryo UI" pitchFamily="50" charset="-128"/>
                <a:cs typeface="Meiryo UI" pitchFamily="50" charset="-128"/>
              </a:endParaRPr>
            </a:p>
          </p:txBody>
        </p:sp>
      </p:grpSp>
      <p:sp>
        <p:nvSpPr>
          <p:cNvPr id="20" name="正方形/長方形 19"/>
          <p:cNvSpPr/>
          <p:nvPr/>
        </p:nvSpPr>
        <p:spPr>
          <a:xfrm>
            <a:off x="3421341" y="1592536"/>
            <a:ext cx="2030071" cy="438823"/>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100" dirty="0">
                <a:solidFill>
                  <a:schemeClr val="tx1"/>
                </a:solidFill>
                <a:latin typeface="Meiryo UI" pitchFamily="50" charset="-128"/>
                <a:ea typeface="Meiryo UI" pitchFamily="50" charset="-128"/>
                <a:cs typeface="Meiryo UI" pitchFamily="50" charset="-128"/>
              </a:rPr>
              <a:t>保険給付外</a:t>
            </a:r>
            <a:r>
              <a:rPr lang="ja-JP" altLang="en-US" sz="1100" dirty="0" smtClean="0">
                <a:solidFill>
                  <a:schemeClr val="tx1"/>
                </a:solidFill>
                <a:latin typeface="Meiryo UI" pitchFamily="50" charset="-128"/>
                <a:ea typeface="Meiryo UI" pitchFamily="50" charset="-128"/>
                <a:cs typeface="Meiryo UI" pitchFamily="50" charset="-128"/>
              </a:rPr>
              <a:t>の高度医療</a:t>
            </a:r>
            <a:endParaRPr kumimoji="1" lang="en-US" altLang="ja-JP" sz="1100" dirty="0" smtClean="0">
              <a:solidFill>
                <a:schemeClr val="tx1"/>
              </a:solidFill>
              <a:latin typeface="Meiryo UI" pitchFamily="50" charset="-128"/>
              <a:ea typeface="Meiryo UI" pitchFamily="50" charset="-128"/>
              <a:cs typeface="Meiryo UI" pitchFamily="50" charset="-128"/>
            </a:endParaRPr>
          </a:p>
        </p:txBody>
      </p:sp>
      <p:sp>
        <p:nvSpPr>
          <p:cNvPr id="22" name="正方形/長方形 21"/>
          <p:cNvSpPr/>
          <p:nvPr/>
        </p:nvSpPr>
        <p:spPr>
          <a:xfrm>
            <a:off x="5671509" y="1674772"/>
            <a:ext cx="1812212" cy="647703"/>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100" dirty="0" smtClean="0">
                <a:solidFill>
                  <a:schemeClr val="tx1"/>
                </a:solidFill>
                <a:latin typeface="Meiryo UI" pitchFamily="50" charset="-128"/>
                <a:ea typeface="Meiryo UI" pitchFamily="50" charset="-128"/>
                <a:cs typeface="Meiryo UI" pitchFamily="50" charset="-128"/>
              </a:rPr>
              <a:t>民間保険からの給付</a:t>
            </a:r>
            <a:endParaRPr kumimoji="1" lang="en-US" altLang="ja-JP" sz="1100" dirty="0" smtClean="0">
              <a:solidFill>
                <a:schemeClr val="tx1"/>
              </a:solidFill>
              <a:latin typeface="Meiryo UI" pitchFamily="50" charset="-128"/>
              <a:ea typeface="Meiryo UI" pitchFamily="50" charset="-128"/>
              <a:cs typeface="Meiryo UI" pitchFamily="50" charset="-128"/>
            </a:endParaRPr>
          </a:p>
        </p:txBody>
      </p:sp>
      <p:sp>
        <p:nvSpPr>
          <p:cNvPr id="23" name="正方形/長方形 22"/>
          <p:cNvSpPr/>
          <p:nvPr/>
        </p:nvSpPr>
        <p:spPr>
          <a:xfrm>
            <a:off x="4438596" y="4517913"/>
            <a:ext cx="1205599" cy="462882"/>
          </a:xfrm>
          <a:prstGeom prst="rect">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100" dirty="0">
                <a:solidFill>
                  <a:schemeClr val="tx1"/>
                </a:solidFill>
                <a:latin typeface="Meiryo UI" pitchFamily="50" charset="-128"/>
                <a:ea typeface="Meiryo UI" pitchFamily="50" charset="-128"/>
                <a:cs typeface="Meiryo UI" pitchFamily="50" charset="-128"/>
              </a:rPr>
              <a:t>看護</a:t>
            </a:r>
            <a:endParaRPr kumimoji="1" lang="en-US" altLang="ja-JP" sz="1100" dirty="0" smtClean="0">
              <a:solidFill>
                <a:schemeClr val="tx1"/>
              </a:solidFill>
              <a:latin typeface="Meiryo UI" pitchFamily="50" charset="-128"/>
              <a:ea typeface="Meiryo UI" pitchFamily="50" charset="-128"/>
              <a:cs typeface="Meiryo UI" pitchFamily="50" charset="-128"/>
            </a:endParaRPr>
          </a:p>
        </p:txBody>
      </p:sp>
      <p:sp>
        <p:nvSpPr>
          <p:cNvPr id="24" name="正方形/長方形 23"/>
          <p:cNvSpPr/>
          <p:nvPr/>
        </p:nvSpPr>
        <p:spPr>
          <a:xfrm>
            <a:off x="3259543" y="4517913"/>
            <a:ext cx="1159533" cy="468052"/>
          </a:xfrm>
          <a:prstGeom prst="rect">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100" dirty="0">
                <a:solidFill>
                  <a:schemeClr val="tx1"/>
                </a:solidFill>
                <a:latin typeface="Meiryo UI" pitchFamily="50" charset="-128"/>
                <a:ea typeface="Meiryo UI" pitchFamily="50" charset="-128"/>
                <a:cs typeface="Meiryo UI" pitchFamily="50" charset="-128"/>
              </a:rPr>
              <a:t>在宅医療</a:t>
            </a:r>
            <a:endParaRPr kumimoji="1" lang="en-US" altLang="ja-JP" sz="1100" dirty="0" smtClean="0">
              <a:solidFill>
                <a:schemeClr val="tx1"/>
              </a:solidFill>
              <a:latin typeface="Meiryo UI" pitchFamily="50" charset="-128"/>
              <a:ea typeface="Meiryo UI" pitchFamily="50" charset="-128"/>
              <a:cs typeface="Meiryo UI" pitchFamily="50" charset="-128"/>
            </a:endParaRPr>
          </a:p>
        </p:txBody>
      </p:sp>
      <p:sp>
        <p:nvSpPr>
          <p:cNvPr id="25" name="正方形/長方形 24"/>
          <p:cNvSpPr/>
          <p:nvPr/>
        </p:nvSpPr>
        <p:spPr>
          <a:xfrm>
            <a:off x="2307236" y="2320532"/>
            <a:ext cx="804399" cy="570326"/>
          </a:xfrm>
          <a:prstGeom prst="rect">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100" dirty="0" smtClean="0">
                <a:solidFill>
                  <a:schemeClr val="tx1"/>
                </a:solidFill>
                <a:latin typeface="Meiryo UI" pitchFamily="50" charset="-128"/>
                <a:ea typeface="Meiryo UI" pitchFamily="50" charset="-128"/>
                <a:cs typeface="Meiryo UI" pitchFamily="50" charset="-128"/>
              </a:rPr>
              <a:t>健康</a:t>
            </a:r>
            <a:r>
              <a:rPr lang="ja-JP" altLang="en-US" sz="1100" dirty="0">
                <a:solidFill>
                  <a:schemeClr val="tx1"/>
                </a:solidFill>
                <a:latin typeface="Meiryo UI" pitchFamily="50" charset="-128"/>
                <a:ea typeface="Meiryo UI" pitchFamily="50" charset="-128"/>
                <a:cs typeface="Meiryo UI" pitchFamily="50" charset="-128"/>
              </a:rPr>
              <a:t>診断</a:t>
            </a:r>
            <a:r>
              <a:rPr kumimoji="1" lang="ja-JP" altLang="en-US" sz="1100" dirty="0" smtClean="0">
                <a:solidFill>
                  <a:schemeClr val="tx1"/>
                </a:solidFill>
                <a:latin typeface="Meiryo UI" pitchFamily="50" charset="-128"/>
                <a:ea typeface="Meiryo UI" pitchFamily="50" charset="-128"/>
                <a:cs typeface="Meiryo UI" pitchFamily="50" charset="-128"/>
              </a:rPr>
              <a:t>・</a:t>
            </a:r>
            <a:endParaRPr kumimoji="1" lang="en-US" altLang="ja-JP" sz="1100" dirty="0" smtClean="0">
              <a:solidFill>
                <a:schemeClr val="tx1"/>
              </a:solidFill>
              <a:latin typeface="Meiryo UI" pitchFamily="50" charset="-128"/>
              <a:ea typeface="Meiryo UI" pitchFamily="50" charset="-128"/>
              <a:cs typeface="Meiryo UI" pitchFamily="50" charset="-128"/>
            </a:endParaRPr>
          </a:p>
          <a:p>
            <a:pPr algn="ctr"/>
            <a:r>
              <a:rPr kumimoji="1" lang="ja-JP" altLang="en-US" sz="1100" dirty="0" smtClean="0">
                <a:solidFill>
                  <a:schemeClr val="tx1"/>
                </a:solidFill>
                <a:latin typeface="Meiryo UI" pitchFamily="50" charset="-128"/>
                <a:ea typeface="Meiryo UI" pitchFamily="50" charset="-128"/>
                <a:cs typeface="Meiryo UI" pitchFamily="50" charset="-128"/>
              </a:rPr>
              <a:t>人間ドック</a:t>
            </a:r>
            <a:endParaRPr kumimoji="1" lang="en-US" altLang="ja-JP" sz="1100" dirty="0" smtClean="0">
              <a:solidFill>
                <a:schemeClr val="tx1"/>
              </a:solidFill>
              <a:latin typeface="Meiryo UI" pitchFamily="50" charset="-128"/>
              <a:ea typeface="Meiryo UI" pitchFamily="50" charset="-128"/>
              <a:cs typeface="Meiryo UI" pitchFamily="50" charset="-128"/>
            </a:endParaRPr>
          </a:p>
        </p:txBody>
      </p:sp>
      <p:grpSp>
        <p:nvGrpSpPr>
          <p:cNvPr id="33" name="グループ化 32"/>
          <p:cNvGrpSpPr/>
          <p:nvPr/>
        </p:nvGrpSpPr>
        <p:grpSpPr>
          <a:xfrm>
            <a:off x="2435625" y="3877822"/>
            <a:ext cx="1711041" cy="264494"/>
            <a:chOff x="1477494" y="2996952"/>
            <a:chExt cx="1711041" cy="325657"/>
          </a:xfrm>
        </p:grpSpPr>
        <p:sp>
          <p:nvSpPr>
            <p:cNvPr id="31" name="正方形/長方形 30"/>
            <p:cNvSpPr/>
            <p:nvPr/>
          </p:nvSpPr>
          <p:spPr>
            <a:xfrm>
              <a:off x="1477494" y="3000243"/>
              <a:ext cx="804399" cy="32236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r"/>
              <a:r>
                <a:rPr lang="ja-JP" altLang="en-US" sz="1100" dirty="0" smtClean="0">
                  <a:solidFill>
                    <a:schemeClr val="tx1"/>
                  </a:solidFill>
                  <a:latin typeface="Meiryo UI" pitchFamily="50" charset="-128"/>
                  <a:ea typeface="Meiryo UI" pitchFamily="50" charset="-128"/>
                  <a:cs typeface="Meiryo UI" pitchFamily="50" charset="-128"/>
                </a:rPr>
                <a:t>あんま・鍼・</a:t>
              </a:r>
              <a:endParaRPr kumimoji="1" lang="en-US" altLang="ja-JP" sz="1100" dirty="0" smtClean="0">
                <a:solidFill>
                  <a:schemeClr val="tx1"/>
                </a:solidFill>
                <a:latin typeface="Meiryo UI" pitchFamily="50" charset="-128"/>
                <a:ea typeface="Meiryo UI" pitchFamily="50" charset="-128"/>
                <a:cs typeface="Meiryo UI" pitchFamily="50" charset="-128"/>
              </a:endParaRPr>
            </a:p>
          </p:txBody>
        </p:sp>
        <p:sp>
          <p:nvSpPr>
            <p:cNvPr id="32" name="正方形/長方形 31"/>
            <p:cNvSpPr/>
            <p:nvPr/>
          </p:nvSpPr>
          <p:spPr>
            <a:xfrm>
              <a:off x="2281233" y="2996952"/>
              <a:ext cx="907302" cy="313171"/>
            </a:xfrm>
            <a:prstGeom prst="rect">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100" dirty="0" smtClean="0">
                  <a:solidFill>
                    <a:schemeClr val="tx1"/>
                  </a:solidFill>
                  <a:latin typeface="Meiryo UI" pitchFamily="50" charset="-128"/>
                  <a:ea typeface="Meiryo UI" pitchFamily="50" charset="-128"/>
                  <a:cs typeface="Meiryo UI" pitchFamily="50" charset="-128"/>
                </a:rPr>
                <a:t>灸柔道整復</a:t>
              </a:r>
              <a:endParaRPr kumimoji="1" lang="en-US" altLang="ja-JP" sz="1100" dirty="0" smtClean="0">
                <a:solidFill>
                  <a:schemeClr val="tx1"/>
                </a:solidFill>
                <a:latin typeface="Meiryo UI" pitchFamily="50" charset="-128"/>
                <a:ea typeface="Meiryo UI" pitchFamily="50" charset="-128"/>
                <a:cs typeface="Meiryo UI" pitchFamily="50" charset="-128"/>
              </a:endParaRPr>
            </a:p>
          </p:txBody>
        </p:sp>
      </p:grpSp>
      <p:sp>
        <p:nvSpPr>
          <p:cNvPr id="34" name="正方形/長方形 33"/>
          <p:cNvSpPr/>
          <p:nvPr/>
        </p:nvSpPr>
        <p:spPr>
          <a:xfrm>
            <a:off x="2435625" y="4250966"/>
            <a:ext cx="804399" cy="22294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100" dirty="0">
                <a:solidFill>
                  <a:schemeClr val="tx1"/>
                </a:solidFill>
                <a:latin typeface="Meiryo UI" pitchFamily="50" charset="-128"/>
                <a:ea typeface="Meiryo UI" pitchFamily="50" charset="-128"/>
                <a:cs typeface="Meiryo UI" pitchFamily="50" charset="-128"/>
              </a:rPr>
              <a:t>大衆薬</a:t>
            </a:r>
            <a:endParaRPr kumimoji="1" lang="en-US" altLang="ja-JP" sz="1100" dirty="0" smtClean="0">
              <a:solidFill>
                <a:schemeClr val="tx1"/>
              </a:solidFill>
              <a:latin typeface="Meiryo UI" pitchFamily="50" charset="-128"/>
              <a:ea typeface="Meiryo UI" pitchFamily="50" charset="-128"/>
              <a:cs typeface="Meiryo UI" pitchFamily="50" charset="-128"/>
            </a:endParaRPr>
          </a:p>
        </p:txBody>
      </p:sp>
      <p:sp>
        <p:nvSpPr>
          <p:cNvPr id="37" name="正方形/長方形 36"/>
          <p:cNvSpPr/>
          <p:nvPr/>
        </p:nvSpPr>
        <p:spPr>
          <a:xfrm>
            <a:off x="2435625" y="3147476"/>
            <a:ext cx="801189" cy="658912"/>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100" dirty="0" smtClean="0">
                <a:solidFill>
                  <a:schemeClr val="tx1"/>
                </a:solidFill>
                <a:latin typeface="Meiryo UI" pitchFamily="50" charset="-128"/>
                <a:ea typeface="Meiryo UI" pitchFamily="50" charset="-128"/>
                <a:cs typeface="Meiryo UI" pitchFamily="50" charset="-128"/>
              </a:rPr>
              <a:t>正常な分べん費用</a:t>
            </a:r>
            <a:endParaRPr kumimoji="1" lang="en-US" altLang="ja-JP" sz="1100" dirty="0" smtClean="0">
              <a:solidFill>
                <a:schemeClr val="tx1"/>
              </a:solidFill>
              <a:latin typeface="Meiryo UI" pitchFamily="50" charset="-128"/>
              <a:ea typeface="Meiryo UI" pitchFamily="50" charset="-128"/>
              <a:cs typeface="Meiryo UI" pitchFamily="50" charset="-128"/>
            </a:endParaRPr>
          </a:p>
        </p:txBody>
      </p:sp>
      <p:sp>
        <p:nvSpPr>
          <p:cNvPr id="41" name="下矢印 40"/>
          <p:cNvSpPr/>
          <p:nvPr/>
        </p:nvSpPr>
        <p:spPr>
          <a:xfrm rot="16200000">
            <a:off x="6467834" y="3168992"/>
            <a:ext cx="670831" cy="144016"/>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下矢印 43"/>
          <p:cNvSpPr/>
          <p:nvPr/>
        </p:nvSpPr>
        <p:spPr>
          <a:xfrm>
            <a:off x="4116194" y="5088584"/>
            <a:ext cx="670831" cy="144016"/>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下矢印 44"/>
          <p:cNvSpPr/>
          <p:nvPr/>
        </p:nvSpPr>
        <p:spPr>
          <a:xfrm rot="5400000">
            <a:off x="1847309" y="3192307"/>
            <a:ext cx="670831" cy="144016"/>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下矢印 45"/>
          <p:cNvSpPr/>
          <p:nvPr/>
        </p:nvSpPr>
        <p:spPr>
          <a:xfrm rot="10800000">
            <a:off x="4088604" y="1344168"/>
            <a:ext cx="670831" cy="144016"/>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 name="正方形/長方形 46"/>
          <p:cNvSpPr/>
          <p:nvPr/>
        </p:nvSpPr>
        <p:spPr>
          <a:xfrm>
            <a:off x="3111635" y="1004115"/>
            <a:ext cx="2687391" cy="340053"/>
          </a:xfrm>
          <a:prstGeom prst="rect">
            <a:avLst/>
          </a:prstGeom>
          <a:no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高度先進医療等の</a:t>
            </a:r>
            <a:r>
              <a:rPr kumimoji="1" lang="ja-JP" altLang="en-US" sz="1600" b="1" dirty="0" smtClean="0">
                <a:solidFill>
                  <a:schemeClr val="tx1"/>
                </a:solidFill>
                <a:latin typeface="Meiryo UI" pitchFamily="50" charset="-128"/>
                <a:ea typeface="Meiryo UI" pitchFamily="50" charset="-128"/>
                <a:cs typeface="Meiryo UI" pitchFamily="50" charset="-128"/>
              </a:rPr>
              <a:t>研究開発</a:t>
            </a:r>
            <a:endParaRPr kumimoji="1" lang="en-US" altLang="ja-JP" sz="1600" b="1" dirty="0" smtClean="0">
              <a:solidFill>
                <a:schemeClr val="tx1"/>
              </a:solidFill>
              <a:latin typeface="Meiryo UI" pitchFamily="50" charset="-128"/>
              <a:ea typeface="Meiryo UI" pitchFamily="50" charset="-128"/>
              <a:cs typeface="Meiryo UI" pitchFamily="50" charset="-128"/>
            </a:endParaRPr>
          </a:p>
        </p:txBody>
      </p:sp>
      <p:sp>
        <p:nvSpPr>
          <p:cNvPr id="48" name="正方形/長方形 47"/>
          <p:cNvSpPr/>
          <p:nvPr/>
        </p:nvSpPr>
        <p:spPr>
          <a:xfrm>
            <a:off x="3872970" y="5388010"/>
            <a:ext cx="1202087" cy="340053"/>
          </a:xfrm>
          <a:prstGeom prst="rect">
            <a:avLst/>
          </a:prstGeom>
          <a:no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介護関連</a:t>
            </a:r>
            <a:endParaRPr kumimoji="1" lang="en-US" altLang="ja-JP" sz="1600" b="1" dirty="0" smtClean="0">
              <a:solidFill>
                <a:schemeClr val="tx1"/>
              </a:solidFill>
              <a:latin typeface="Meiryo UI" pitchFamily="50" charset="-128"/>
              <a:ea typeface="Meiryo UI" pitchFamily="50" charset="-128"/>
              <a:cs typeface="Meiryo UI" pitchFamily="50" charset="-128"/>
            </a:endParaRPr>
          </a:p>
        </p:txBody>
      </p:sp>
      <p:sp>
        <p:nvSpPr>
          <p:cNvPr id="49" name="正方形/長方形 48"/>
          <p:cNvSpPr/>
          <p:nvPr/>
        </p:nvSpPr>
        <p:spPr>
          <a:xfrm>
            <a:off x="6900060" y="2398413"/>
            <a:ext cx="780076" cy="1776331"/>
          </a:xfrm>
          <a:prstGeom prst="rect">
            <a:avLst/>
          </a:prstGeom>
          <a:no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algn="ctr"/>
            <a:r>
              <a:rPr kumimoji="1" lang="ja-JP" altLang="en-US" sz="1600" b="1" dirty="0" smtClean="0">
                <a:solidFill>
                  <a:schemeClr val="tx1"/>
                </a:solidFill>
                <a:latin typeface="Meiryo UI" pitchFamily="50" charset="-128"/>
                <a:ea typeface="Meiryo UI" pitchFamily="50" charset="-128"/>
                <a:cs typeface="Meiryo UI" pitchFamily="50" charset="-128"/>
              </a:rPr>
              <a:t>生活支援関連</a:t>
            </a:r>
            <a:endParaRPr kumimoji="1" lang="en-US" altLang="ja-JP" sz="1600" b="1" dirty="0" smtClean="0">
              <a:solidFill>
                <a:schemeClr val="tx1"/>
              </a:solidFill>
              <a:latin typeface="Meiryo UI" pitchFamily="50" charset="-128"/>
              <a:ea typeface="Meiryo UI" pitchFamily="50" charset="-128"/>
              <a:cs typeface="Meiryo UI" pitchFamily="50" charset="-128"/>
            </a:endParaRPr>
          </a:p>
        </p:txBody>
      </p:sp>
      <p:sp>
        <p:nvSpPr>
          <p:cNvPr id="50" name="正方形/長方形 49"/>
          <p:cNvSpPr/>
          <p:nvPr/>
        </p:nvSpPr>
        <p:spPr>
          <a:xfrm>
            <a:off x="1487186" y="2444859"/>
            <a:ext cx="492044" cy="1776331"/>
          </a:xfrm>
          <a:prstGeom prst="rect">
            <a:avLst/>
          </a:prstGeom>
          <a:no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algn="ctr"/>
            <a:r>
              <a:rPr kumimoji="1" lang="ja-JP" altLang="en-US" sz="1600" b="1" dirty="0" smtClean="0">
                <a:solidFill>
                  <a:schemeClr val="tx1"/>
                </a:solidFill>
                <a:latin typeface="Meiryo UI" pitchFamily="50" charset="-128"/>
                <a:ea typeface="Meiryo UI" pitchFamily="50" charset="-128"/>
                <a:cs typeface="Meiryo UI" pitchFamily="50" charset="-128"/>
              </a:rPr>
              <a:t>予防・健康増進等</a:t>
            </a:r>
            <a:endParaRPr kumimoji="1" lang="en-US" altLang="ja-JP" sz="1600" b="1" dirty="0" smtClean="0">
              <a:solidFill>
                <a:schemeClr val="tx1"/>
              </a:solidFill>
              <a:latin typeface="Meiryo UI" pitchFamily="50" charset="-128"/>
              <a:ea typeface="Meiryo UI" pitchFamily="50" charset="-128"/>
              <a:cs typeface="Meiryo UI" pitchFamily="50" charset="-128"/>
            </a:endParaRPr>
          </a:p>
        </p:txBody>
      </p:sp>
      <p:sp>
        <p:nvSpPr>
          <p:cNvPr id="51" name="正方形/長方形 50"/>
          <p:cNvSpPr/>
          <p:nvPr/>
        </p:nvSpPr>
        <p:spPr>
          <a:xfrm>
            <a:off x="728411" y="6335113"/>
            <a:ext cx="683836" cy="387424"/>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100" dirty="0" smtClean="0">
                <a:solidFill>
                  <a:schemeClr val="tx1"/>
                </a:solidFill>
                <a:latin typeface="Meiryo UI" pitchFamily="50" charset="-128"/>
                <a:ea typeface="Meiryo UI" pitchFamily="50" charset="-128"/>
                <a:cs typeface="Meiryo UI" pitchFamily="50" charset="-128"/>
              </a:rPr>
              <a:t>公的保険の</a:t>
            </a:r>
            <a:r>
              <a:rPr lang="ja-JP" altLang="en-US" sz="1100" dirty="0">
                <a:solidFill>
                  <a:schemeClr val="tx1"/>
                </a:solidFill>
                <a:latin typeface="Meiryo UI" pitchFamily="50" charset="-128"/>
                <a:ea typeface="Meiryo UI" pitchFamily="50" charset="-128"/>
                <a:cs typeface="Meiryo UI" pitchFamily="50" charset="-128"/>
              </a:rPr>
              <a:t>範囲</a:t>
            </a:r>
            <a:endParaRPr kumimoji="1" lang="en-US" altLang="ja-JP" sz="1100" dirty="0" smtClean="0">
              <a:solidFill>
                <a:schemeClr val="tx1"/>
              </a:solidFill>
              <a:latin typeface="Meiryo UI" pitchFamily="50" charset="-128"/>
              <a:ea typeface="Meiryo UI" pitchFamily="50" charset="-128"/>
              <a:cs typeface="Meiryo UI" pitchFamily="50" charset="-128"/>
            </a:endParaRPr>
          </a:p>
        </p:txBody>
      </p:sp>
      <p:sp>
        <p:nvSpPr>
          <p:cNvPr id="52" name="円/楕円 51"/>
          <p:cNvSpPr/>
          <p:nvPr/>
        </p:nvSpPr>
        <p:spPr>
          <a:xfrm>
            <a:off x="2863340" y="6359252"/>
            <a:ext cx="628540" cy="526132"/>
          </a:xfrm>
          <a:prstGeom prst="ellipse">
            <a:avLst/>
          </a:prstGeom>
          <a:solidFill>
            <a:srgbClr val="FDA9CD"/>
          </a:soli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900" dirty="0">
                <a:solidFill>
                  <a:schemeClr val="tx1"/>
                </a:solidFill>
              </a:rPr>
              <a:t>総保健医療支出範囲</a:t>
            </a:r>
          </a:p>
        </p:txBody>
      </p:sp>
      <p:sp>
        <p:nvSpPr>
          <p:cNvPr id="53" name="正方形/長方形 52"/>
          <p:cNvSpPr/>
          <p:nvPr/>
        </p:nvSpPr>
        <p:spPr>
          <a:xfrm>
            <a:off x="3523787" y="6622317"/>
            <a:ext cx="5440701" cy="134029"/>
          </a:xfrm>
          <a:prstGeom prst="rect">
            <a:avLst/>
          </a:prstGeom>
          <a:no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en-US" altLang="ja-JP" sz="1100" dirty="0" smtClean="0">
                <a:solidFill>
                  <a:schemeClr val="tx1"/>
                </a:solidFill>
                <a:latin typeface="Meiryo UI" pitchFamily="50" charset="-128"/>
                <a:ea typeface="Meiryo UI" pitchFamily="50" charset="-128"/>
                <a:cs typeface="Meiryo UI" pitchFamily="50" charset="-128"/>
              </a:rPr>
              <a:t>※</a:t>
            </a:r>
            <a:r>
              <a:rPr kumimoji="1" lang="ja-JP" altLang="en-US" sz="1100" dirty="0" smtClean="0">
                <a:solidFill>
                  <a:schemeClr val="tx1"/>
                </a:solidFill>
                <a:latin typeface="Meiryo UI" pitchFamily="50" charset="-128"/>
                <a:ea typeface="Meiryo UI" pitchFamily="50" charset="-128"/>
                <a:cs typeface="Meiryo UI" pitchFamily="50" charset="-128"/>
              </a:rPr>
              <a:t>「</a:t>
            </a:r>
            <a:r>
              <a:rPr kumimoji="1" lang="en-US" altLang="ja-JP" sz="1100" dirty="0" smtClean="0">
                <a:solidFill>
                  <a:schemeClr val="tx1"/>
                </a:solidFill>
                <a:latin typeface="Meiryo UI" pitchFamily="50" charset="-128"/>
                <a:ea typeface="Meiryo UI" pitchFamily="50" charset="-128"/>
                <a:cs typeface="Meiryo UI" pitchFamily="50" charset="-128"/>
              </a:rPr>
              <a:t>OECD</a:t>
            </a:r>
            <a:r>
              <a:rPr kumimoji="1" lang="ja-JP" altLang="en-US" sz="1100" dirty="0" smtClean="0">
                <a:solidFill>
                  <a:schemeClr val="tx1"/>
                </a:solidFill>
                <a:latin typeface="Meiryo UI" pitchFamily="50" charset="-128"/>
                <a:ea typeface="Meiryo UI" pitchFamily="50" charset="-128"/>
                <a:cs typeface="Meiryo UI" pitchFamily="50" charset="-128"/>
              </a:rPr>
              <a:t>・</a:t>
            </a:r>
            <a:r>
              <a:rPr kumimoji="1" lang="en-US" altLang="ja-JP" sz="1100" dirty="0" smtClean="0">
                <a:solidFill>
                  <a:schemeClr val="tx1"/>
                </a:solidFill>
                <a:latin typeface="Meiryo UI" pitchFamily="50" charset="-128"/>
                <a:ea typeface="Meiryo UI" pitchFamily="50" charset="-128"/>
                <a:cs typeface="Meiryo UI" pitchFamily="50" charset="-128"/>
              </a:rPr>
              <a:t>SHA</a:t>
            </a:r>
            <a:r>
              <a:rPr kumimoji="1" lang="ja-JP" altLang="en-US" sz="1100" dirty="0" smtClean="0">
                <a:solidFill>
                  <a:schemeClr val="tx1"/>
                </a:solidFill>
                <a:latin typeface="Meiryo UI" pitchFamily="50" charset="-128"/>
                <a:ea typeface="Meiryo UI" pitchFamily="50" charset="-128"/>
                <a:cs typeface="Meiryo UI" pitchFamily="50" charset="-128"/>
              </a:rPr>
              <a:t>手法に基づく</a:t>
            </a:r>
            <a:r>
              <a:rPr lang="ja-JP" altLang="en-US" sz="1100" dirty="0" smtClean="0">
                <a:solidFill>
                  <a:schemeClr val="tx1"/>
                </a:solidFill>
                <a:latin typeface="Meiryo UI" pitchFamily="50" charset="-128"/>
                <a:ea typeface="Meiryo UI" pitchFamily="50" charset="-128"/>
                <a:cs typeface="Meiryo UI" pitchFamily="50" charset="-128"/>
              </a:rPr>
              <a:t>総</a:t>
            </a:r>
            <a:r>
              <a:rPr kumimoji="1" lang="ja-JP" altLang="en-US" sz="1100" dirty="0" smtClean="0">
                <a:solidFill>
                  <a:schemeClr val="tx1"/>
                </a:solidFill>
                <a:latin typeface="Meiryo UI" pitchFamily="50" charset="-128"/>
                <a:ea typeface="Meiryo UI" pitchFamily="50" charset="-128"/>
                <a:cs typeface="Meiryo UI" pitchFamily="50" charset="-128"/>
              </a:rPr>
              <a:t>保険医療支出推計」（財）医療経済研究機構　図１を改変</a:t>
            </a:r>
            <a:endParaRPr kumimoji="1" lang="en-US" altLang="ja-JP" sz="1100" dirty="0" smtClean="0">
              <a:solidFill>
                <a:schemeClr val="tx1"/>
              </a:solidFill>
              <a:latin typeface="Meiryo UI" pitchFamily="50" charset="-128"/>
              <a:ea typeface="Meiryo UI" pitchFamily="50" charset="-128"/>
              <a:cs typeface="Meiryo UI" pitchFamily="50" charset="-128"/>
            </a:endParaRPr>
          </a:p>
        </p:txBody>
      </p:sp>
      <p:sp>
        <p:nvSpPr>
          <p:cNvPr id="2" name="円/楕円 1"/>
          <p:cNvSpPr/>
          <p:nvPr/>
        </p:nvSpPr>
        <p:spPr>
          <a:xfrm>
            <a:off x="3926328" y="2634180"/>
            <a:ext cx="995382" cy="2143575"/>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600" dirty="0" smtClean="0"/>
              <a:t>自己負担</a:t>
            </a:r>
            <a:endParaRPr kumimoji="1" lang="ja-JP" altLang="en-US" sz="1600" dirty="0"/>
          </a:p>
        </p:txBody>
      </p:sp>
      <p:sp>
        <p:nvSpPr>
          <p:cNvPr id="54" name="正方形/長方形 53"/>
          <p:cNvSpPr/>
          <p:nvPr/>
        </p:nvSpPr>
        <p:spPr>
          <a:xfrm>
            <a:off x="1459424" y="6353944"/>
            <a:ext cx="683836" cy="38742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100" dirty="0" smtClean="0">
                <a:solidFill>
                  <a:schemeClr val="tx1"/>
                </a:solidFill>
                <a:latin typeface="Meiryo UI" pitchFamily="50" charset="-128"/>
                <a:ea typeface="Meiryo UI" pitchFamily="50" charset="-128"/>
                <a:cs typeface="Meiryo UI" pitchFamily="50" charset="-128"/>
              </a:rPr>
              <a:t>医療保険の</a:t>
            </a:r>
            <a:r>
              <a:rPr lang="ja-JP" altLang="en-US" sz="1100" dirty="0">
                <a:solidFill>
                  <a:schemeClr val="tx1"/>
                </a:solidFill>
                <a:latin typeface="Meiryo UI" pitchFamily="50" charset="-128"/>
                <a:ea typeface="Meiryo UI" pitchFamily="50" charset="-128"/>
                <a:cs typeface="Meiryo UI" pitchFamily="50" charset="-128"/>
              </a:rPr>
              <a:t>範囲</a:t>
            </a:r>
            <a:endParaRPr kumimoji="1" lang="en-US" altLang="ja-JP" sz="1100" dirty="0" smtClean="0">
              <a:solidFill>
                <a:schemeClr val="tx1"/>
              </a:solidFill>
              <a:latin typeface="Meiryo UI" pitchFamily="50" charset="-128"/>
              <a:ea typeface="Meiryo UI" pitchFamily="50" charset="-128"/>
              <a:cs typeface="Meiryo UI" pitchFamily="50" charset="-128"/>
            </a:endParaRPr>
          </a:p>
        </p:txBody>
      </p:sp>
      <p:sp>
        <p:nvSpPr>
          <p:cNvPr id="55" name="正方形/長方形 54"/>
          <p:cNvSpPr/>
          <p:nvPr/>
        </p:nvSpPr>
        <p:spPr>
          <a:xfrm>
            <a:off x="2179504" y="6335113"/>
            <a:ext cx="683836" cy="38742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100" dirty="0">
                <a:solidFill>
                  <a:schemeClr val="tx1"/>
                </a:solidFill>
                <a:latin typeface="Meiryo UI" pitchFamily="50" charset="-128"/>
                <a:ea typeface="Meiryo UI" pitchFamily="50" charset="-128"/>
                <a:cs typeface="Meiryo UI" pitchFamily="50" charset="-128"/>
              </a:rPr>
              <a:t>介護</a:t>
            </a:r>
            <a:r>
              <a:rPr lang="ja-JP" altLang="en-US" sz="1100" dirty="0" smtClean="0">
                <a:solidFill>
                  <a:schemeClr val="tx1"/>
                </a:solidFill>
                <a:latin typeface="Meiryo UI" pitchFamily="50" charset="-128"/>
                <a:ea typeface="Meiryo UI" pitchFamily="50" charset="-128"/>
                <a:cs typeface="Meiryo UI" pitchFamily="50" charset="-128"/>
              </a:rPr>
              <a:t>保険の</a:t>
            </a:r>
            <a:r>
              <a:rPr lang="ja-JP" altLang="en-US" sz="1100" dirty="0">
                <a:solidFill>
                  <a:schemeClr val="tx1"/>
                </a:solidFill>
                <a:latin typeface="Meiryo UI" pitchFamily="50" charset="-128"/>
                <a:ea typeface="Meiryo UI" pitchFamily="50" charset="-128"/>
                <a:cs typeface="Meiryo UI" pitchFamily="50" charset="-128"/>
              </a:rPr>
              <a:t>範囲</a:t>
            </a:r>
            <a:endParaRPr kumimoji="1" lang="en-US" altLang="ja-JP" sz="1100" dirty="0" smtClean="0">
              <a:solidFill>
                <a:schemeClr val="tx1"/>
              </a:solidFill>
              <a:latin typeface="Meiryo UI" pitchFamily="50" charset="-128"/>
              <a:ea typeface="Meiryo UI" pitchFamily="50" charset="-128"/>
              <a:cs typeface="Meiryo UI" pitchFamily="50" charset="-128"/>
            </a:endParaRPr>
          </a:p>
        </p:txBody>
      </p:sp>
      <p:sp>
        <p:nvSpPr>
          <p:cNvPr id="57" name="正方形/長方形 56"/>
          <p:cNvSpPr/>
          <p:nvPr/>
        </p:nvSpPr>
        <p:spPr>
          <a:xfrm>
            <a:off x="23483" y="6311358"/>
            <a:ext cx="660085" cy="430010"/>
          </a:xfrm>
          <a:prstGeom prst="rect">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100" dirty="0" smtClean="0">
                <a:solidFill>
                  <a:schemeClr val="tx1"/>
                </a:solidFill>
                <a:latin typeface="Meiryo UI" pitchFamily="50" charset="-128"/>
                <a:ea typeface="Meiryo UI" pitchFamily="50" charset="-128"/>
                <a:cs typeface="Meiryo UI" pitchFamily="50" charset="-128"/>
              </a:rPr>
              <a:t>一部公費</a:t>
            </a:r>
            <a:endParaRPr kumimoji="1" lang="en-US" altLang="ja-JP" sz="1100" dirty="0" smtClean="0">
              <a:solidFill>
                <a:schemeClr val="tx1"/>
              </a:solidFill>
              <a:latin typeface="Meiryo UI" pitchFamily="50" charset="-128"/>
              <a:ea typeface="Meiryo UI" pitchFamily="50" charset="-128"/>
              <a:cs typeface="Meiryo UI" pitchFamily="50" charset="-128"/>
            </a:endParaRPr>
          </a:p>
          <a:p>
            <a:pPr algn="ctr"/>
            <a:r>
              <a:rPr kumimoji="1" lang="ja-JP" altLang="en-US" sz="1100" dirty="0" smtClean="0">
                <a:solidFill>
                  <a:schemeClr val="tx1"/>
                </a:solidFill>
                <a:latin typeface="Meiryo UI" pitchFamily="50" charset="-128"/>
                <a:ea typeface="Meiryo UI" pitchFamily="50" charset="-128"/>
                <a:cs typeface="Meiryo UI" pitchFamily="50" charset="-128"/>
              </a:rPr>
              <a:t>負担</a:t>
            </a:r>
            <a:endParaRPr kumimoji="1" lang="en-US" altLang="ja-JP" sz="1100" dirty="0" smtClean="0">
              <a:solidFill>
                <a:schemeClr val="tx1"/>
              </a:solidFill>
              <a:latin typeface="Meiryo UI" pitchFamily="50" charset="-128"/>
              <a:ea typeface="Meiryo UI" pitchFamily="50" charset="-128"/>
              <a:cs typeface="Meiryo UI" pitchFamily="50" charset="-128"/>
            </a:endParaRPr>
          </a:p>
        </p:txBody>
      </p:sp>
      <p:sp>
        <p:nvSpPr>
          <p:cNvPr id="58" name="正方形/長方形 57"/>
          <p:cNvSpPr/>
          <p:nvPr/>
        </p:nvSpPr>
        <p:spPr>
          <a:xfrm>
            <a:off x="3344848" y="2716191"/>
            <a:ext cx="1414587" cy="647840"/>
          </a:xfrm>
          <a:prstGeom prst="rect">
            <a:avLst/>
          </a:prstGeom>
          <a:no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200" dirty="0" smtClean="0">
                <a:solidFill>
                  <a:schemeClr val="tx1"/>
                </a:solidFill>
                <a:latin typeface="Meiryo UI" pitchFamily="50" charset="-128"/>
                <a:ea typeface="Meiryo UI" pitchFamily="50" charset="-128"/>
                <a:cs typeface="Meiryo UI" pitchFamily="50" charset="-128"/>
              </a:rPr>
              <a:t>診療（診断・治療）</a:t>
            </a:r>
            <a:endParaRPr kumimoji="1" lang="en-US" altLang="ja-JP" sz="1200" dirty="0" smtClean="0">
              <a:solidFill>
                <a:schemeClr val="tx1"/>
              </a:solidFill>
              <a:latin typeface="Meiryo UI" pitchFamily="50" charset="-128"/>
              <a:ea typeface="Meiryo UI" pitchFamily="50" charset="-128"/>
              <a:cs typeface="Meiryo UI" pitchFamily="50" charset="-128"/>
            </a:endParaRPr>
          </a:p>
          <a:p>
            <a:r>
              <a:rPr lang="ja-JP" altLang="en-US" sz="1400" dirty="0" smtClean="0">
                <a:solidFill>
                  <a:schemeClr val="tx1"/>
                </a:solidFill>
                <a:latin typeface="Meiryo UI" pitchFamily="50" charset="-128"/>
                <a:ea typeface="Meiryo UI" pitchFamily="50" charset="-128"/>
                <a:cs typeface="Meiryo UI" pitchFamily="50" charset="-128"/>
              </a:rPr>
              <a:t>　</a:t>
            </a:r>
            <a:r>
              <a:rPr kumimoji="1" lang="ja-JP" altLang="en-US" sz="1100" dirty="0" smtClean="0">
                <a:solidFill>
                  <a:schemeClr val="tx1"/>
                </a:solidFill>
                <a:latin typeface="Meiryo UI" pitchFamily="50" charset="-128"/>
                <a:ea typeface="Meiryo UI" pitchFamily="50" charset="-128"/>
                <a:cs typeface="Meiryo UI" pitchFamily="50" charset="-128"/>
              </a:rPr>
              <a:t>日常外来医療</a:t>
            </a:r>
            <a:endParaRPr kumimoji="1" lang="en-US" altLang="ja-JP" sz="1100" dirty="0" smtClean="0">
              <a:solidFill>
                <a:schemeClr val="tx1"/>
              </a:solidFill>
              <a:latin typeface="Meiryo UI" pitchFamily="50" charset="-128"/>
              <a:ea typeface="Meiryo UI" pitchFamily="50" charset="-128"/>
              <a:cs typeface="Meiryo UI" pitchFamily="50" charset="-128"/>
            </a:endParaRPr>
          </a:p>
          <a:p>
            <a:r>
              <a:rPr lang="ja-JP" altLang="en-US" sz="1100" dirty="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ﾘﾊﾋﾞﾘﾃｰｼｮﾝ</a:t>
            </a:r>
            <a:endParaRPr kumimoji="1" lang="en-US" altLang="ja-JP" sz="1100" dirty="0" smtClean="0">
              <a:solidFill>
                <a:schemeClr val="tx1"/>
              </a:solidFill>
              <a:latin typeface="Meiryo UI" pitchFamily="50" charset="-128"/>
              <a:ea typeface="Meiryo UI" pitchFamily="50" charset="-128"/>
              <a:cs typeface="Meiryo UI" pitchFamily="50" charset="-128"/>
            </a:endParaRPr>
          </a:p>
        </p:txBody>
      </p:sp>
      <p:sp>
        <p:nvSpPr>
          <p:cNvPr id="59" name="テキスト ボックス 58"/>
          <p:cNvSpPr txBox="1"/>
          <p:nvPr/>
        </p:nvSpPr>
        <p:spPr>
          <a:xfrm>
            <a:off x="467544" y="2352280"/>
            <a:ext cx="1224136" cy="2154436"/>
          </a:xfrm>
          <a:prstGeom prst="rect">
            <a:avLst/>
          </a:prstGeom>
          <a:noFill/>
        </p:spPr>
        <p:txBody>
          <a:bodyPr wrap="square" rtlCol="0">
            <a:spAutoFit/>
          </a:bodyPr>
          <a:lstStyle/>
          <a:p>
            <a:pPr>
              <a:spcBef>
                <a:spcPts val="1200"/>
              </a:spcBef>
            </a:pPr>
            <a:r>
              <a:rPr lang="ja-JP" altLang="en-US" sz="1400" dirty="0" smtClean="0">
                <a:latin typeface="Meiryo UI" pitchFamily="50" charset="-128"/>
                <a:ea typeface="Meiryo UI" pitchFamily="50" charset="-128"/>
                <a:cs typeface="Meiryo UI" pitchFamily="50" charset="-128"/>
              </a:rPr>
              <a:t>栄養食品</a:t>
            </a:r>
            <a:endParaRPr lang="en-US" altLang="ja-JP" sz="1400" dirty="0" smtClean="0">
              <a:latin typeface="Meiryo UI" pitchFamily="50" charset="-128"/>
              <a:ea typeface="Meiryo UI" pitchFamily="50" charset="-128"/>
              <a:cs typeface="Meiryo UI" pitchFamily="50" charset="-128"/>
            </a:endParaRPr>
          </a:p>
          <a:p>
            <a:pPr>
              <a:spcBef>
                <a:spcPts val="1200"/>
              </a:spcBef>
            </a:pPr>
            <a:r>
              <a:rPr lang="ja-JP" altLang="en-US" sz="1400" dirty="0" smtClean="0">
                <a:latin typeface="Meiryo UI" pitchFamily="50" charset="-128"/>
                <a:ea typeface="Meiryo UI" pitchFamily="50" charset="-128"/>
                <a:cs typeface="Meiryo UI" pitchFamily="50" charset="-128"/>
              </a:rPr>
              <a:t>サプリメント</a:t>
            </a:r>
            <a:endParaRPr lang="en-US" altLang="ja-JP" sz="1400" dirty="0" smtClean="0">
              <a:latin typeface="Meiryo UI" pitchFamily="50" charset="-128"/>
              <a:ea typeface="Meiryo UI" pitchFamily="50" charset="-128"/>
              <a:cs typeface="Meiryo UI" pitchFamily="50" charset="-128"/>
            </a:endParaRPr>
          </a:p>
          <a:p>
            <a:pPr>
              <a:spcBef>
                <a:spcPts val="1200"/>
              </a:spcBef>
            </a:pPr>
            <a:r>
              <a:rPr lang="ja-JP" altLang="en-US" sz="1400" dirty="0" smtClean="0">
                <a:latin typeface="Meiryo UI" pitchFamily="50" charset="-128"/>
                <a:ea typeface="Meiryo UI" pitchFamily="50" charset="-128"/>
                <a:cs typeface="Meiryo UI" pitchFamily="50" charset="-128"/>
              </a:rPr>
              <a:t>疲労対策</a:t>
            </a:r>
            <a:endParaRPr lang="en-US" altLang="ja-JP" sz="1400" dirty="0" smtClean="0">
              <a:latin typeface="Meiryo UI" pitchFamily="50" charset="-128"/>
              <a:ea typeface="Meiryo UI" pitchFamily="50" charset="-128"/>
              <a:cs typeface="Meiryo UI" pitchFamily="50" charset="-128"/>
            </a:endParaRPr>
          </a:p>
          <a:p>
            <a:pPr>
              <a:spcBef>
                <a:spcPts val="1200"/>
              </a:spcBef>
            </a:pPr>
            <a:r>
              <a:rPr lang="ja-JP" altLang="en-US" sz="1400" dirty="0" smtClean="0">
                <a:latin typeface="Meiryo UI" pitchFamily="50" charset="-128"/>
                <a:ea typeface="Meiryo UI" pitchFamily="50" charset="-128"/>
                <a:cs typeface="Meiryo UI" pitchFamily="50" charset="-128"/>
              </a:rPr>
              <a:t>運動</a:t>
            </a:r>
            <a:endParaRPr lang="en-US" altLang="ja-JP" sz="1400" dirty="0" smtClean="0">
              <a:latin typeface="Meiryo UI" pitchFamily="50" charset="-128"/>
              <a:ea typeface="Meiryo UI" pitchFamily="50" charset="-128"/>
              <a:cs typeface="Meiryo UI" pitchFamily="50" charset="-128"/>
            </a:endParaRPr>
          </a:p>
          <a:p>
            <a:pPr>
              <a:spcBef>
                <a:spcPts val="1200"/>
              </a:spcBef>
            </a:pPr>
            <a:r>
              <a:rPr lang="ja-JP" altLang="en-US" sz="1400" dirty="0" smtClean="0">
                <a:latin typeface="Meiryo UI" pitchFamily="50" charset="-128"/>
                <a:ea typeface="Meiryo UI" pitchFamily="50" charset="-128"/>
                <a:cs typeface="Meiryo UI" pitchFamily="50" charset="-128"/>
              </a:rPr>
              <a:t>食生活</a:t>
            </a:r>
            <a:endParaRPr lang="en-US" altLang="ja-JP" sz="1400" dirty="0" smtClean="0">
              <a:latin typeface="Meiryo UI" pitchFamily="50" charset="-128"/>
              <a:ea typeface="Meiryo UI" pitchFamily="50" charset="-128"/>
              <a:cs typeface="Meiryo UI" pitchFamily="50" charset="-128"/>
            </a:endParaRPr>
          </a:p>
          <a:p>
            <a:pPr>
              <a:spcBef>
                <a:spcPts val="1200"/>
              </a:spcBef>
            </a:pPr>
            <a:r>
              <a:rPr lang="ja-JP" altLang="en-US" sz="1400" dirty="0">
                <a:latin typeface="Meiryo UI" pitchFamily="50" charset="-128"/>
                <a:ea typeface="Meiryo UI" pitchFamily="50" charset="-128"/>
                <a:cs typeface="Meiryo UI" pitchFamily="50" charset="-128"/>
              </a:rPr>
              <a:t>体重管理</a:t>
            </a:r>
            <a:endParaRPr lang="en-US" altLang="ja-JP" sz="1400" dirty="0" smtClean="0">
              <a:latin typeface="Meiryo UI" pitchFamily="50" charset="-128"/>
              <a:ea typeface="Meiryo UI" pitchFamily="50" charset="-128"/>
              <a:cs typeface="Meiryo UI" pitchFamily="50" charset="-128"/>
            </a:endParaRPr>
          </a:p>
        </p:txBody>
      </p:sp>
      <p:sp>
        <p:nvSpPr>
          <p:cNvPr id="60" name="テキスト ボックス 59"/>
          <p:cNvSpPr txBox="1"/>
          <p:nvPr/>
        </p:nvSpPr>
        <p:spPr>
          <a:xfrm>
            <a:off x="7680136" y="2398413"/>
            <a:ext cx="1458439" cy="1785104"/>
          </a:xfrm>
          <a:prstGeom prst="rect">
            <a:avLst/>
          </a:prstGeom>
          <a:noFill/>
        </p:spPr>
        <p:txBody>
          <a:bodyPr wrap="square" rtlCol="0">
            <a:spAutoFit/>
          </a:bodyPr>
          <a:lstStyle/>
          <a:p>
            <a:pPr>
              <a:spcBef>
                <a:spcPts val="1200"/>
              </a:spcBef>
            </a:pPr>
            <a:r>
              <a:rPr lang="ja-JP" altLang="en-US" sz="1400" dirty="0" smtClean="0">
                <a:latin typeface="Meiryo UI" pitchFamily="50" charset="-128"/>
                <a:ea typeface="Meiryo UI" pitchFamily="50" charset="-128"/>
                <a:cs typeface="Meiryo UI" pitchFamily="50" charset="-128"/>
              </a:rPr>
              <a:t>介護予防</a:t>
            </a:r>
            <a:endParaRPr lang="en-US" altLang="ja-JP" sz="1400" dirty="0" smtClean="0">
              <a:latin typeface="Meiryo UI" pitchFamily="50" charset="-128"/>
              <a:ea typeface="Meiryo UI" pitchFamily="50" charset="-128"/>
              <a:cs typeface="Meiryo UI" pitchFamily="50" charset="-128"/>
            </a:endParaRPr>
          </a:p>
          <a:p>
            <a:pPr>
              <a:spcBef>
                <a:spcPts val="1200"/>
              </a:spcBef>
            </a:pPr>
            <a:r>
              <a:rPr lang="ja-JP" altLang="en-US" sz="1400" dirty="0" smtClean="0">
                <a:latin typeface="Meiryo UI" pitchFamily="50" charset="-128"/>
                <a:ea typeface="Meiryo UI" pitchFamily="50" charset="-128"/>
                <a:cs typeface="Meiryo UI" pitchFamily="50" charset="-128"/>
              </a:rPr>
              <a:t>見守りサービス</a:t>
            </a:r>
            <a:endParaRPr lang="en-US" altLang="ja-JP" sz="1400" dirty="0" smtClean="0">
              <a:latin typeface="Meiryo UI" pitchFamily="50" charset="-128"/>
              <a:ea typeface="Meiryo UI" pitchFamily="50" charset="-128"/>
              <a:cs typeface="Meiryo UI" pitchFamily="50" charset="-128"/>
            </a:endParaRPr>
          </a:p>
          <a:p>
            <a:pPr>
              <a:spcBef>
                <a:spcPts val="1200"/>
              </a:spcBef>
            </a:pPr>
            <a:r>
              <a:rPr lang="ja-JP" altLang="en-US" sz="1400" dirty="0" smtClean="0">
                <a:latin typeface="Meiryo UI" pitchFamily="50" charset="-128"/>
                <a:ea typeface="Meiryo UI" pitchFamily="50" charset="-128"/>
                <a:cs typeface="Meiryo UI" pitchFamily="50" charset="-128"/>
              </a:rPr>
              <a:t>配食サービス</a:t>
            </a:r>
            <a:endParaRPr lang="en-US" altLang="ja-JP" sz="1400" dirty="0" smtClean="0">
              <a:latin typeface="Meiryo UI" pitchFamily="50" charset="-128"/>
              <a:ea typeface="Meiryo UI" pitchFamily="50" charset="-128"/>
              <a:cs typeface="Meiryo UI" pitchFamily="50" charset="-128"/>
            </a:endParaRPr>
          </a:p>
          <a:p>
            <a:pPr>
              <a:spcBef>
                <a:spcPts val="1200"/>
              </a:spcBef>
            </a:pPr>
            <a:r>
              <a:rPr lang="ja-JP" altLang="en-US" sz="1400" dirty="0" smtClean="0">
                <a:latin typeface="Meiryo UI" pitchFamily="50" charset="-128"/>
                <a:ea typeface="Meiryo UI" pitchFamily="50" charset="-128"/>
                <a:cs typeface="Meiryo UI" pitchFamily="50" charset="-128"/>
              </a:rPr>
              <a:t>買い物支援</a:t>
            </a:r>
            <a:endParaRPr lang="en-US" altLang="ja-JP" sz="1400" dirty="0" smtClean="0">
              <a:latin typeface="Meiryo UI" pitchFamily="50" charset="-128"/>
              <a:ea typeface="Meiryo UI" pitchFamily="50" charset="-128"/>
              <a:cs typeface="Meiryo UI" pitchFamily="50" charset="-128"/>
            </a:endParaRPr>
          </a:p>
          <a:p>
            <a:pPr>
              <a:spcBef>
                <a:spcPts val="1200"/>
              </a:spcBef>
            </a:pPr>
            <a:r>
              <a:rPr lang="ja-JP" altLang="en-US" sz="1400" dirty="0" smtClean="0">
                <a:latin typeface="Meiryo UI" pitchFamily="50" charset="-128"/>
                <a:ea typeface="Meiryo UI" pitchFamily="50" charset="-128"/>
                <a:cs typeface="Meiryo UI" pitchFamily="50" charset="-128"/>
              </a:rPr>
              <a:t>疾病管理サービス</a:t>
            </a:r>
            <a:endParaRPr lang="en-US" altLang="ja-JP" sz="1400" dirty="0" smtClean="0">
              <a:latin typeface="Meiryo UI" pitchFamily="50" charset="-128"/>
              <a:ea typeface="Meiryo UI" pitchFamily="50" charset="-128"/>
              <a:cs typeface="Meiryo UI" pitchFamily="50" charset="-128"/>
            </a:endParaRPr>
          </a:p>
        </p:txBody>
      </p:sp>
      <p:sp>
        <p:nvSpPr>
          <p:cNvPr id="28" name="タイトル 27"/>
          <p:cNvSpPr>
            <a:spLocks noGrp="1"/>
          </p:cNvSpPr>
          <p:nvPr>
            <p:ph type="title"/>
          </p:nvPr>
        </p:nvSpPr>
        <p:spPr>
          <a:xfrm>
            <a:off x="457200" y="152400"/>
            <a:ext cx="8507288" cy="990600"/>
          </a:xfrm>
        </p:spPr>
        <p:txBody>
          <a:bodyPr>
            <a:normAutofit fontScale="90000"/>
          </a:bodyPr>
          <a:lstStyle/>
          <a:p>
            <a:r>
              <a:rPr lang="en-US" altLang="ja-JP" sz="2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2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2600" dirty="0" smtClean="0">
                <a:latin typeface="Meiryo UI" panose="020B0604030504040204" pitchFamily="50" charset="-128"/>
                <a:ea typeface="Meiryo UI" panose="020B0604030504040204" pitchFamily="50" charset="-128"/>
                <a:cs typeface="Meiryo UI" panose="020B0604030504040204" pitchFamily="50" charset="-128"/>
              </a:rPr>
              <a:t>医療戦略で考える医療・健康づくりの範囲とは</a:t>
            </a:r>
            <a:r>
              <a:rPr lang="en-US" altLang="ja-JP" sz="2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2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医療保険給付の対象とならない健康づくり・予防・未病対策の推進！</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効率化、生産性の向上、規制緩和やイノベーションで産業振興と積極的な投資を推進！</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9" name="グループ化 68"/>
          <p:cNvGrpSpPr/>
          <p:nvPr/>
        </p:nvGrpSpPr>
        <p:grpSpPr>
          <a:xfrm>
            <a:off x="3236814" y="2057237"/>
            <a:ext cx="2434695" cy="2959339"/>
            <a:chOff x="3236814" y="2033850"/>
            <a:chExt cx="2434695" cy="2959339"/>
          </a:xfrm>
        </p:grpSpPr>
        <p:cxnSp>
          <p:nvCxnSpPr>
            <p:cNvPr id="7" name="直線コネクタ 6"/>
            <p:cNvCxnSpPr/>
            <p:nvPr/>
          </p:nvCxnSpPr>
          <p:spPr>
            <a:xfrm>
              <a:off x="3259544" y="2469953"/>
              <a:ext cx="0" cy="247121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5671509" y="2458663"/>
              <a:ext cx="0" cy="253452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flipH="1">
              <a:off x="3259544" y="4993189"/>
              <a:ext cx="2411965"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a:endCxn id="26" idx="0"/>
            </p:cNvCxnSpPr>
            <p:nvPr/>
          </p:nvCxnSpPr>
          <p:spPr>
            <a:xfrm>
              <a:off x="3236814" y="2470453"/>
              <a:ext cx="1218518"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4415627" y="2033850"/>
              <a:ext cx="105177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flipV="1">
              <a:off x="4427984" y="2033850"/>
              <a:ext cx="0" cy="40114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flipV="1">
              <a:off x="5436096" y="2060848"/>
              <a:ext cx="0" cy="40114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5435097" y="2458663"/>
              <a:ext cx="209098" cy="1129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 name="グループ化 34"/>
          <p:cNvGrpSpPr/>
          <p:nvPr/>
        </p:nvGrpSpPr>
        <p:grpSpPr>
          <a:xfrm>
            <a:off x="4067944" y="1553541"/>
            <a:ext cx="3024336" cy="1733037"/>
            <a:chOff x="4067944" y="1553541"/>
            <a:chExt cx="3024336" cy="1733037"/>
          </a:xfrm>
        </p:grpSpPr>
        <p:cxnSp>
          <p:nvCxnSpPr>
            <p:cNvPr id="12" name="直線コネクタ 11"/>
            <p:cNvCxnSpPr/>
            <p:nvPr/>
          </p:nvCxnSpPr>
          <p:spPr>
            <a:xfrm>
              <a:off x="4067944" y="1556792"/>
              <a:ext cx="3024336" cy="0"/>
            </a:xfrm>
            <a:prstGeom prst="line">
              <a:avLst/>
            </a:prstGeom>
            <a:noFill/>
            <a:ln w="222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66" name="直線コネクタ 65"/>
            <p:cNvCxnSpPr/>
            <p:nvPr/>
          </p:nvCxnSpPr>
          <p:spPr>
            <a:xfrm>
              <a:off x="5671509" y="3279471"/>
              <a:ext cx="1020616" cy="7107"/>
            </a:xfrm>
            <a:prstGeom prst="line">
              <a:avLst/>
            </a:prstGeom>
            <a:noFill/>
            <a:ln w="222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70" name="直線コネクタ 69"/>
            <p:cNvCxnSpPr/>
            <p:nvPr/>
          </p:nvCxnSpPr>
          <p:spPr>
            <a:xfrm>
              <a:off x="4067944" y="1553541"/>
              <a:ext cx="0" cy="904841"/>
            </a:xfrm>
            <a:prstGeom prst="line">
              <a:avLst/>
            </a:prstGeom>
            <a:noFill/>
            <a:ln w="222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71" name="直線コネクタ 70"/>
            <p:cNvCxnSpPr/>
            <p:nvPr/>
          </p:nvCxnSpPr>
          <p:spPr>
            <a:xfrm>
              <a:off x="7061900" y="1576187"/>
              <a:ext cx="0" cy="844872"/>
            </a:xfrm>
            <a:prstGeom prst="line">
              <a:avLst/>
            </a:prstGeom>
            <a:noFill/>
            <a:ln w="222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72" name="直線コネクタ 71"/>
            <p:cNvCxnSpPr/>
            <p:nvPr/>
          </p:nvCxnSpPr>
          <p:spPr>
            <a:xfrm>
              <a:off x="6692125" y="2441706"/>
              <a:ext cx="0" cy="844872"/>
            </a:xfrm>
            <a:prstGeom prst="line">
              <a:avLst/>
            </a:prstGeom>
            <a:noFill/>
            <a:ln w="222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73" name="直線コネクタ 72"/>
            <p:cNvCxnSpPr/>
            <p:nvPr/>
          </p:nvCxnSpPr>
          <p:spPr>
            <a:xfrm>
              <a:off x="6692125" y="2428741"/>
              <a:ext cx="400155" cy="0"/>
            </a:xfrm>
            <a:prstGeom prst="line">
              <a:avLst/>
            </a:prstGeom>
            <a:noFill/>
            <a:ln w="222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cxnSp>
      </p:grpSp>
      <p:sp>
        <p:nvSpPr>
          <p:cNvPr id="30" name="正方形/長方形 29"/>
          <p:cNvSpPr/>
          <p:nvPr/>
        </p:nvSpPr>
        <p:spPr>
          <a:xfrm>
            <a:off x="198280" y="2084235"/>
            <a:ext cx="1789735" cy="2433678"/>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p:cNvSpPr/>
          <p:nvPr/>
        </p:nvSpPr>
        <p:spPr>
          <a:xfrm>
            <a:off x="6982726" y="2169022"/>
            <a:ext cx="2080364" cy="2433678"/>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スライド番号プレースホルダー 2"/>
          <p:cNvSpPr>
            <a:spLocks noGrp="1"/>
          </p:cNvSpPr>
          <p:nvPr>
            <p:ph type="sldNum" sz="quarter" idx="12"/>
          </p:nvPr>
        </p:nvSpPr>
        <p:spPr>
          <a:xfrm>
            <a:off x="8504934" y="6181896"/>
            <a:ext cx="558156" cy="365760"/>
          </a:xfrm>
        </p:spPr>
        <p:txBody>
          <a:bodyPr/>
          <a:lstStyle/>
          <a:p>
            <a:r>
              <a:rPr kumimoji="1" lang="en-US" altLang="ja-JP" b="1" dirty="0" smtClean="0"/>
              <a:t>-</a:t>
            </a:r>
            <a:fld id="{99AB3DE6-44B0-4A45-92C7-3BA56FC8569E}" type="slidenum">
              <a:rPr kumimoji="1" lang="ja-JP" altLang="en-US" b="1" smtClean="0"/>
              <a:pPr/>
              <a:t>3</a:t>
            </a:fld>
            <a:r>
              <a:rPr kumimoji="1" lang="en-US" altLang="ja-JP" b="1" dirty="0" smtClean="0"/>
              <a:t>-</a:t>
            </a:r>
            <a:endParaRPr kumimoji="1" lang="ja-JP" altLang="en-US" b="1" dirty="0"/>
          </a:p>
        </p:txBody>
      </p:sp>
    </p:spTree>
    <p:extLst>
      <p:ext uri="{BB962C8B-B14F-4D97-AF65-F5344CB8AC3E}">
        <p14:creationId xmlns:p14="http://schemas.microsoft.com/office/powerpoint/2010/main" val="18266147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00B0F0"/>
          </a:solidFill>
        </p:spPr>
        <p:txBody>
          <a:bodyPr>
            <a:normAutofit fontScale="90000"/>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超</a:t>
            </a:r>
            <a:r>
              <a:rPr lang="ja-JP" altLang="en-US" dirty="0">
                <a:latin typeface="Meiryo UI" panose="020B0604030504040204" pitchFamily="50" charset="-128"/>
                <a:ea typeface="Meiryo UI" panose="020B0604030504040204" pitchFamily="50" charset="-128"/>
                <a:cs typeface="Meiryo UI" panose="020B0604030504040204" pitchFamily="50" charset="-128"/>
              </a:rPr>
              <a:t>高齢</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社会</a:t>
            </a:r>
            <a:r>
              <a:rPr lang="ja-JP" altLang="en-US" dirty="0">
                <a:latin typeface="Meiryo UI" panose="020B0604030504040204" pitchFamily="50" charset="-128"/>
                <a:ea typeface="Meiryo UI" panose="020B0604030504040204" pitchFamily="50" charset="-128"/>
                <a:cs typeface="Meiryo UI" panose="020B0604030504040204" pitchFamily="50" charset="-128"/>
              </a:rPr>
              <a:t>では</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健康寿命の延伸と</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QOL</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向上</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が重要課題</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467544" y="1124744"/>
            <a:ext cx="8229600" cy="4997152"/>
          </a:xfrm>
        </p:spPr>
        <p:txBody>
          <a:bodyPr>
            <a:normAutofit lnSpcReduction="10000"/>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可能な限り、病気や認知症を先送りし、自立生活する機能を維持することが、重要</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そして、健康的な食生活や適度な運動、禁煙など適切な行動がとられることで、それは可能である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－世界保健機関（</a:t>
            </a:r>
            <a:r>
              <a:rPr lang="en-US" altLang="ja-JP" sz="1700" dirty="0">
                <a:latin typeface="Meiryo UI" panose="020B0604030504040204" pitchFamily="50" charset="-128"/>
                <a:ea typeface="Meiryo UI" panose="020B0604030504040204" pitchFamily="50" charset="-128"/>
                <a:cs typeface="Meiryo UI" panose="020B0604030504040204" pitchFamily="50" charset="-128"/>
              </a:rPr>
              <a:t>WHO)</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の推計によると、上記３つの実践で</a:t>
            </a:r>
            <a:r>
              <a:rPr lang="ja-JP" altLang="en-US" sz="1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7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700" dirty="0" smtClean="0">
                <a:latin typeface="Meiryo UI" panose="020B0604030504040204" pitchFamily="50" charset="-128"/>
                <a:ea typeface="Meiryo UI" panose="020B0604030504040204" pitchFamily="50" charset="-128"/>
                <a:cs typeface="Meiryo UI" panose="020B0604030504040204" pitchFamily="50" charset="-128"/>
              </a:rPr>
              <a:t>　　　　心</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疾患と脳卒中の</a:t>
            </a:r>
            <a:r>
              <a:rPr lang="en-US" altLang="ja-JP" sz="1700" dirty="0">
                <a:latin typeface="Meiryo UI" panose="020B0604030504040204" pitchFamily="50" charset="-128"/>
                <a:ea typeface="Meiryo UI" panose="020B0604030504040204" pitchFamily="50" charset="-128"/>
                <a:cs typeface="Meiryo UI" panose="020B0604030504040204" pitchFamily="50" charset="-128"/>
              </a:rPr>
              <a:t>80</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700" dirty="0" smtClean="0">
                <a:latin typeface="Meiryo UI" panose="020B0604030504040204" pitchFamily="50" charset="-128"/>
                <a:ea typeface="Meiryo UI" panose="020B0604030504040204" pitchFamily="50" charset="-128"/>
                <a:cs typeface="Meiryo UI" panose="020B0604030504040204" pitchFamily="50" charset="-128"/>
              </a:rPr>
              <a:t>、２</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型糖尿病の</a:t>
            </a:r>
            <a:r>
              <a:rPr lang="en-US" altLang="ja-JP" sz="1700" dirty="0">
                <a:latin typeface="Meiryo UI" panose="020B0604030504040204" pitchFamily="50" charset="-128"/>
                <a:ea typeface="Meiryo UI" panose="020B0604030504040204" pitchFamily="50" charset="-128"/>
                <a:cs typeface="Meiryo UI" panose="020B0604030504040204" pitchFamily="50" charset="-128"/>
              </a:rPr>
              <a:t>80</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 がんの</a:t>
            </a:r>
            <a:r>
              <a:rPr lang="en-US" altLang="ja-JP" sz="1700" dirty="0">
                <a:latin typeface="Meiryo UI" panose="020B0604030504040204" pitchFamily="50" charset="-128"/>
                <a:ea typeface="Meiryo UI" panose="020B0604030504040204" pitchFamily="50" charset="-128"/>
                <a:cs typeface="Meiryo UI" panose="020B0604030504040204" pitchFamily="50" charset="-128"/>
              </a:rPr>
              <a:t>40</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％を減少できる</a:t>
            </a:r>
            <a:r>
              <a:rPr lang="en-US" altLang="ja-JP" sz="1700" dirty="0">
                <a:latin typeface="Meiryo UI" panose="020B0604030504040204" pitchFamily="50" charset="-128"/>
                <a:ea typeface="Meiryo UI" panose="020B0604030504040204" pitchFamily="50" charset="-128"/>
                <a:cs typeface="Meiryo UI" panose="020B0604030504040204" pitchFamily="50" charset="-128"/>
              </a:rPr>
              <a:t>※</a:t>
            </a:r>
          </a:p>
          <a:p>
            <a:pPr marL="0" indent="0">
              <a:buNone/>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認知症の発症は、糖尿病など生活習慣病の影響も受けており、生活習慣病予防が、認知症予防にも繋がる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－認知症</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の発症</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を２年遅らせることで医療・介護費用</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5,000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億円の削減が期待できるとの</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意見もある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ja-JP" altLang="en-US" sz="2800"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28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28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28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28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コンテンツ プレースホルダー 2"/>
          <p:cNvSpPr txBox="1">
            <a:spLocks/>
          </p:cNvSpPr>
          <p:nvPr/>
        </p:nvSpPr>
        <p:spPr>
          <a:xfrm>
            <a:off x="899592" y="5949280"/>
            <a:ext cx="7052957" cy="576064"/>
          </a:xfrm>
          <a:prstGeom prst="rect">
            <a:avLst/>
          </a:prstGeom>
        </p:spPr>
        <p:txBody>
          <a:bodyPr vert="horz">
            <a:normAutofit fontScale="85000" lnSpcReduction="10000"/>
          </a:bodyPr>
          <a:lst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buFont typeface="Wingdings 3"/>
              <a:buNone/>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出典：</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Preventing Chronic Disease: 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Vital Investment(2005)</a:t>
            </a:r>
          </a:p>
          <a:p>
            <a:pPr marL="0" indent="0">
              <a:buFont typeface="Wingdings 3"/>
              <a:buNone/>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在日米国商工会議所「競争力強化策としての健康への投資」から転載</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2"/>
          <p:cNvSpPr>
            <a:spLocks noGrp="1"/>
          </p:cNvSpPr>
          <p:nvPr>
            <p:ph type="sldNum" sz="quarter" idx="12"/>
          </p:nvPr>
        </p:nvSpPr>
        <p:spPr>
          <a:xfrm>
            <a:off x="8504934" y="6181896"/>
            <a:ext cx="558156" cy="365760"/>
          </a:xfrm>
        </p:spPr>
        <p:txBody>
          <a:bodyPr/>
          <a:lstStyle/>
          <a:p>
            <a:r>
              <a:rPr kumimoji="1" lang="en-US" altLang="ja-JP" b="1" dirty="0" smtClean="0"/>
              <a:t>-</a:t>
            </a:r>
            <a:fld id="{99AB3DE6-44B0-4A45-92C7-3BA56FC8569E}" type="slidenum">
              <a:rPr kumimoji="1" lang="ja-JP" altLang="en-US" b="1" smtClean="0"/>
              <a:pPr/>
              <a:t>4</a:t>
            </a:fld>
            <a:r>
              <a:rPr kumimoji="1" lang="en-US" altLang="ja-JP" b="1" dirty="0" smtClean="0"/>
              <a:t>-</a:t>
            </a:r>
            <a:endParaRPr kumimoji="1" lang="ja-JP" altLang="en-US" b="1" dirty="0"/>
          </a:p>
        </p:txBody>
      </p:sp>
    </p:spTree>
    <p:extLst>
      <p:ext uri="{BB962C8B-B14F-4D97-AF65-F5344CB8AC3E}">
        <p14:creationId xmlns:p14="http://schemas.microsoft.com/office/powerpoint/2010/main" val="26681375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latin typeface="Meiryo UI" panose="020B0604030504040204" pitchFamily="50" charset="-128"/>
                <a:ea typeface="Meiryo UI" panose="020B0604030504040204" pitchFamily="50" charset="-128"/>
                <a:cs typeface="Meiryo UI" panose="020B0604030504040204" pitchFamily="50" charset="-128"/>
              </a:rPr>
              <a:t>戦略６・スマートエイジング・シティ</a:t>
            </a:r>
            <a:endParaRPr kumimoji="1" lang="ja-JP" altLang="en-US" sz="36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コンテンツ プレースホルダー 3"/>
          <p:cNvGraphicFramePr>
            <a:graphicFrameLocks noGrp="1"/>
          </p:cNvGraphicFramePr>
          <p:nvPr>
            <p:ph sz="quarter" idx="1"/>
            <p:extLst>
              <p:ext uri="{D42A27DB-BD31-4B8C-83A1-F6EECF244321}">
                <p14:modId xmlns:p14="http://schemas.microsoft.com/office/powerpoint/2010/main" val="1822439446"/>
              </p:ext>
            </p:extLst>
          </p:nvPr>
        </p:nvGraphicFramePr>
        <p:xfrm>
          <a:off x="457200" y="1219200"/>
          <a:ext cx="8229600" cy="4937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スライド番号プレースホルダー 2"/>
          <p:cNvSpPr>
            <a:spLocks noGrp="1"/>
          </p:cNvSpPr>
          <p:nvPr>
            <p:ph type="sldNum" sz="quarter" idx="12"/>
          </p:nvPr>
        </p:nvSpPr>
        <p:spPr>
          <a:xfrm>
            <a:off x="8504934" y="6181896"/>
            <a:ext cx="558156" cy="365760"/>
          </a:xfrm>
        </p:spPr>
        <p:txBody>
          <a:bodyPr/>
          <a:lstStyle/>
          <a:p>
            <a:r>
              <a:rPr kumimoji="1" lang="en-US" altLang="ja-JP" b="1" dirty="0" smtClean="0"/>
              <a:t>-</a:t>
            </a:r>
            <a:fld id="{99AB3DE6-44B0-4A45-92C7-3BA56FC8569E}" type="slidenum">
              <a:rPr kumimoji="1" lang="ja-JP" altLang="en-US" b="1" smtClean="0"/>
              <a:pPr/>
              <a:t>5</a:t>
            </a:fld>
            <a:r>
              <a:rPr kumimoji="1" lang="en-US" altLang="ja-JP" b="1" dirty="0" smtClean="0"/>
              <a:t>-</a:t>
            </a:r>
            <a:endParaRPr kumimoji="1" lang="ja-JP" altLang="en-US" b="1" dirty="0"/>
          </a:p>
        </p:txBody>
      </p:sp>
    </p:spTree>
    <p:extLst>
      <p:ext uri="{BB962C8B-B14F-4D97-AF65-F5344CB8AC3E}">
        <p14:creationId xmlns:p14="http://schemas.microsoft.com/office/powerpoint/2010/main" val="37492938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00B0F0"/>
          </a:solidFill>
        </p:spPr>
        <p:txBody>
          <a:bodyPr>
            <a:norm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推進にあたっての基本</a:t>
            </a:r>
            <a:r>
              <a:rPr lang="ja-JP" altLang="en-US" dirty="0">
                <a:latin typeface="Meiryo UI" panose="020B0604030504040204" pitchFamily="50" charset="-128"/>
                <a:ea typeface="Meiryo UI" panose="020B0604030504040204" pitchFamily="50" charset="-128"/>
                <a:cs typeface="Meiryo UI" panose="020B0604030504040204" pitchFamily="50" charset="-128"/>
              </a:rPr>
              <a:t>姿勢</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sz="quarter" idx="1"/>
          </p:nvPr>
        </p:nvSpPr>
        <p:spPr/>
        <p:txBody>
          <a:bodyPr>
            <a:normAutofit lnSpcReduction="10000"/>
          </a:bodyPr>
          <a:lstStyle/>
          <a:p>
            <a:r>
              <a:rPr kumimoji="1" lang="ja-JP" altLang="en-US" sz="2800" dirty="0" smtClean="0">
                <a:latin typeface="Meiryo UI" panose="020B0604030504040204" pitchFamily="50" charset="-128"/>
                <a:ea typeface="Meiryo UI" panose="020B0604030504040204" pitchFamily="50" charset="-128"/>
                <a:cs typeface="Meiryo UI" panose="020B0604030504040204" pitchFamily="50" charset="-128"/>
              </a:rPr>
              <a:t>互いに関連する７つの戦略を、特定の地域で</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、重点的に</a:t>
            </a:r>
            <a:r>
              <a:rPr kumimoji="1" lang="ja-JP" altLang="en-US" sz="2800" dirty="0" smtClean="0">
                <a:latin typeface="Meiryo UI" panose="020B0604030504040204" pitchFamily="50" charset="-128"/>
                <a:ea typeface="Meiryo UI" panose="020B0604030504040204" pitchFamily="50" charset="-128"/>
                <a:cs typeface="Meiryo UI" panose="020B0604030504040204" pitchFamily="50" charset="-128"/>
              </a:rPr>
              <a:t>具体化し、相乗効果を期待</a:t>
            </a:r>
            <a:endParaRPr kumimoji="1" lang="en-US" altLang="ja-JP" sz="28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kumimoji="1" lang="en-US" altLang="ja-JP" sz="2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市区町村の取組みを府が支援、連携協力</a:t>
            </a:r>
            <a:endParaRPr lang="en-US" altLang="ja-JP" sz="28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2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ハード、ソフトの両面から事業を検討、推進</a:t>
            </a:r>
            <a:endParaRPr lang="en-US" altLang="ja-JP" sz="28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2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地域の事情に合わせ、地域の資源を活用</a:t>
            </a:r>
            <a:endParaRPr lang="en-US" altLang="ja-JP" sz="28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cs typeface="Meiryo UI" panose="020B0604030504040204" pitchFamily="50" charset="-128"/>
              </a:rPr>
              <a:t>長期的</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な視点を持ちながら、できる</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こと</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から実行</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p>
          <a:p>
            <a:endParaRPr kumimoji="1" lang="en-US" altLang="ja-JP" dirty="0" smtClean="0"/>
          </a:p>
        </p:txBody>
      </p:sp>
      <p:sp>
        <p:nvSpPr>
          <p:cNvPr id="4" name="スライド番号プレースホルダー 2"/>
          <p:cNvSpPr>
            <a:spLocks noGrp="1"/>
          </p:cNvSpPr>
          <p:nvPr>
            <p:ph type="sldNum" sz="quarter" idx="12"/>
          </p:nvPr>
        </p:nvSpPr>
        <p:spPr>
          <a:xfrm>
            <a:off x="8504934" y="6181896"/>
            <a:ext cx="558156" cy="365760"/>
          </a:xfrm>
        </p:spPr>
        <p:txBody>
          <a:bodyPr/>
          <a:lstStyle/>
          <a:p>
            <a:r>
              <a:rPr kumimoji="1" lang="en-US" altLang="ja-JP" b="1" dirty="0" smtClean="0"/>
              <a:t>-</a:t>
            </a:r>
            <a:fld id="{99AB3DE6-44B0-4A45-92C7-3BA56FC8569E}" type="slidenum">
              <a:rPr kumimoji="1" lang="ja-JP" altLang="en-US" b="1" smtClean="0"/>
              <a:pPr/>
              <a:t>6</a:t>
            </a:fld>
            <a:r>
              <a:rPr kumimoji="1" lang="en-US" altLang="ja-JP" b="1" dirty="0" smtClean="0"/>
              <a:t>-</a:t>
            </a:r>
            <a:endParaRPr kumimoji="1" lang="ja-JP" altLang="en-US" b="1" dirty="0"/>
          </a:p>
        </p:txBody>
      </p:sp>
    </p:spTree>
    <p:extLst>
      <p:ext uri="{BB962C8B-B14F-4D97-AF65-F5344CB8AC3E}">
        <p14:creationId xmlns:p14="http://schemas.microsoft.com/office/powerpoint/2010/main" val="17116074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95536" y="1484784"/>
            <a:ext cx="8229600" cy="4937760"/>
          </a:xfrm>
        </p:spPr>
        <p:txBody>
          <a:bodyPr>
            <a:normAutofit lnSpcReduction="10000"/>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「健康寿命の延伸」と「</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QOL</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の向上」を最重要目標とする</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地域特性を分析し、重点的に取り組むセグメントを</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決定</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地域資源を把握し、協力・推進体制を</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構築</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セグメントに応じた事業メニューを検討</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実現可能性とコストパフォーマンスを加味し、事業化</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これら</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を、まちづくり全体の中に取り込み、施策形成する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gn="ctr">
              <a:buNone/>
            </a:pP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lgn="ctr">
              <a:buNone/>
            </a:pP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4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1"/>
          <p:cNvSpPr>
            <a:spLocks noGrp="1"/>
          </p:cNvSpPr>
          <p:nvPr>
            <p:ph type="title"/>
          </p:nvPr>
        </p:nvSpPr>
        <p:spPr>
          <a:solidFill>
            <a:srgbClr val="00B0F0"/>
          </a:solidFill>
        </p:spPr>
        <p:txBody>
          <a:bodyPr vert="horz" anchor="b" anchorCtr="0">
            <a:norm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具体化に向けた視点</a:t>
            </a:r>
          </a:p>
        </p:txBody>
      </p:sp>
      <p:sp>
        <p:nvSpPr>
          <p:cNvPr id="5" name="円/楕円 4"/>
          <p:cNvSpPr/>
          <p:nvPr/>
        </p:nvSpPr>
        <p:spPr>
          <a:xfrm>
            <a:off x="1619672" y="4581128"/>
            <a:ext cx="5616624"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t>最適解を見出す努力</a:t>
            </a:r>
            <a:endParaRPr kumimoji="1" lang="ja-JP" altLang="en-US" sz="3200" dirty="0"/>
          </a:p>
        </p:txBody>
      </p:sp>
      <p:sp>
        <p:nvSpPr>
          <p:cNvPr id="6" name="スライド番号プレースホルダー 2"/>
          <p:cNvSpPr>
            <a:spLocks noGrp="1"/>
          </p:cNvSpPr>
          <p:nvPr>
            <p:ph type="sldNum" sz="quarter" idx="12"/>
          </p:nvPr>
        </p:nvSpPr>
        <p:spPr>
          <a:xfrm>
            <a:off x="8504934" y="6181896"/>
            <a:ext cx="558156" cy="365760"/>
          </a:xfrm>
        </p:spPr>
        <p:txBody>
          <a:bodyPr/>
          <a:lstStyle/>
          <a:p>
            <a:r>
              <a:rPr kumimoji="1" lang="en-US" altLang="ja-JP" b="1" dirty="0" smtClean="0"/>
              <a:t>-</a:t>
            </a:r>
            <a:fld id="{99AB3DE6-44B0-4A45-92C7-3BA56FC8569E}" type="slidenum">
              <a:rPr kumimoji="1" lang="ja-JP" altLang="en-US" b="1" smtClean="0"/>
              <a:pPr/>
              <a:t>7</a:t>
            </a:fld>
            <a:r>
              <a:rPr kumimoji="1" lang="en-US" altLang="ja-JP" b="1" dirty="0" smtClean="0"/>
              <a:t>-</a:t>
            </a:r>
            <a:endParaRPr kumimoji="1" lang="ja-JP" altLang="en-US" b="1" dirty="0"/>
          </a:p>
        </p:txBody>
      </p:sp>
    </p:spTree>
    <p:extLst>
      <p:ext uri="{BB962C8B-B14F-4D97-AF65-F5344CB8AC3E}">
        <p14:creationId xmlns:p14="http://schemas.microsoft.com/office/powerpoint/2010/main" val="36317370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具体化へのアプローチ</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a:xfrm>
            <a:off x="8504934" y="6181896"/>
            <a:ext cx="558156" cy="365760"/>
          </a:xfrm>
        </p:spPr>
        <p:txBody>
          <a:bodyPr/>
          <a:lstStyle/>
          <a:p>
            <a:r>
              <a:rPr kumimoji="1" lang="en-US" altLang="ja-JP" b="1" dirty="0" smtClean="0"/>
              <a:t>-</a:t>
            </a:r>
            <a:fld id="{99AB3DE6-44B0-4A45-92C7-3BA56FC8569E}" type="slidenum">
              <a:rPr kumimoji="1" lang="ja-JP" altLang="en-US" b="1" smtClean="0"/>
              <a:pPr/>
              <a:t>8</a:t>
            </a:fld>
            <a:r>
              <a:rPr kumimoji="1" lang="en-US" altLang="ja-JP" b="1" dirty="0" smtClean="0"/>
              <a:t>-</a:t>
            </a:r>
            <a:endParaRPr kumimoji="1" lang="ja-JP" altLang="en-US" b="1" dirty="0"/>
          </a:p>
        </p:txBody>
      </p:sp>
    </p:spTree>
    <p:extLst>
      <p:ext uri="{BB962C8B-B14F-4D97-AF65-F5344CB8AC3E}">
        <p14:creationId xmlns:p14="http://schemas.microsoft.com/office/powerpoint/2010/main" val="3960084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「健康寿命の延伸」を最重要目標にするとは</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コンテンツ プレースホルダー 3"/>
          <p:cNvSpPr>
            <a:spLocks noGrp="1"/>
          </p:cNvSpPr>
          <p:nvPr>
            <p:ph sz="quarter" idx="1"/>
          </p:nvPr>
        </p:nvSpPr>
        <p:spPr/>
        <p:txBody>
          <a:bodyPr>
            <a:norm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環境因子（物的・人的・社会的環境）と個人因子に</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　ついて</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、以下の観点から、事業や仕組みづくりを進める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－心身機能</a:t>
            </a:r>
            <a:r>
              <a:rPr lang="ja-JP" altLang="en-US" dirty="0">
                <a:latin typeface="Meiryo UI" panose="020B0604030504040204" pitchFamily="50" charset="-128"/>
                <a:ea typeface="Meiryo UI" panose="020B0604030504040204" pitchFamily="50" charset="-128"/>
                <a:cs typeface="Meiryo UI" panose="020B0604030504040204" pitchFamily="50" charset="-128"/>
              </a:rPr>
              <a:t>や身体構造を補完する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－様々な活動を支える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－社会</a:t>
            </a:r>
            <a:r>
              <a:rPr lang="ja-JP" altLang="en-US" dirty="0">
                <a:latin typeface="Meiryo UI" panose="020B0604030504040204" pitchFamily="50" charset="-128"/>
                <a:ea typeface="Meiryo UI" panose="020B0604030504040204" pitchFamily="50" charset="-128"/>
                <a:cs typeface="Meiryo UI" panose="020B0604030504040204" pitchFamily="50" charset="-128"/>
              </a:rPr>
              <a:t>参加</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の機会</a:t>
            </a:r>
            <a:r>
              <a:rPr lang="ja-JP" altLang="en-US" dirty="0">
                <a:latin typeface="Meiryo UI" panose="020B0604030504040204" pitchFamily="50" charset="-128"/>
                <a:ea typeface="Meiryo UI" panose="020B0604030504040204" pitchFamily="50" charset="-128"/>
                <a:cs typeface="Meiryo UI" panose="020B0604030504040204" pitchFamily="50" charset="-128"/>
              </a:rPr>
              <a:t>を</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つくる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－人生</a:t>
            </a:r>
            <a:r>
              <a:rPr lang="ja-JP" altLang="en-US" dirty="0">
                <a:latin typeface="Meiryo UI" panose="020B0604030504040204" pitchFamily="50" charset="-128"/>
                <a:ea typeface="Meiryo UI" panose="020B0604030504040204" pitchFamily="50" charset="-128"/>
                <a:cs typeface="Meiryo UI" panose="020B0604030504040204" pitchFamily="50" charset="-128"/>
              </a:rPr>
              <a:t>のステージごとに、主観的な健康観や幸福感を</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再　　</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構築</a:t>
            </a:r>
            <a:r>
              <a:rPr lang="ja-JP" altLang="en-US" dirty="0">
                <a:latin typeface="Meiryo UI" panose="020B0604030504040204" pitchFamily="50" charset="-128"/>
                <a:ea typeface="Meiryo UI" panose="020B0604030504040204" pitchFamily="50" charset="-128"/>
                <a:cs typeface="Meiryo UI" panose="020B0604030504040204" pitchFamily="50" charset="-128"/>
              </a:rPr>
              <a:t>、再構成していけるよう支援し、その人の適応力</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や</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en-US" altLang="ja-JP"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対応力</a:t>
            </a:r>
            <a:r>
              <a:rPr lang="ja-JP" altLang="en-US" dirty="0">
                <a:latin typeface="Meiryo UI" panose="020B0604030504040204" pitchFamily="50" charset="-128"/>
                <a:ea typeface="Meiryo UI" panose="020B0604030504040204" pitchFamily="50" charset="-128"/>
                <a:cs typeface="Meiryo UI" panose="020B0604030504040204" pitchFamily="50" charset="-128"/>
              </a:rPr>
              <a:t>をあげて</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いく</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2"/>
          <p:cNvSpPr txBox="1">
            <a:spLocks/>
          </p:cNvSpPr>
          <p:nvPr/>
        </p:nvSpPr>
        <p:spPr>
          <a:xfrm>
            <a:off x="8504934" y="6181896"/>
            <a:ext cx="558156" cy="365760"/>
          </a:xfrm>
          <a:prstGeom prst="rect">
            <a:avLst/>
          </a:prstGeom>
        </p:spPr>
        <p:txBody>
          <a:bodyPr vert="horz"/>
          <a:lstStyle>
            <a:defPPr>
              <a:defRPr lang="ja-JP"/>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b="1" dirty="0" smtClean="0"/>
              <a:t>-</a:t>
            </a:r>
            <a:fld id="{99AB3DE6-44B0-4A45-92C7-3BA56FC8569E}" type="slidenum">
              <a:rPr kumimoji="1" lang="ja-JP" altLang="en-US" b="1" smtClean="0"/>
              <a:pPr/>
              <a:t>9</a:t>
            </a:fld>
            <a:r>
              <a:rPr kumimoji="1" lang="en-US" altLang="ja-JP" b="1" dirty="0" smtClean="0"/>
              <a:t>-</a:t>
            </a:r>
            <a:endParaRPr kumimoji="1" lang="ja-JP" altLang="en-US" b="1" dirty="0"/>
          </a:p>
        </p:txBody>
      </p:sp>
    </p:spTree>
    <p:extLst>
      <p:ext uri="{BB962C8B-B14F-4D97-AF65-F5344CB8AC3E}">
        <p14:creationId xmlns:p14="http://schemas.microsoft.com/office/powerpoint/2010/main" val="11310554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アース">
  <a:themeElements>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アース">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アース">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rtlCol="0" anchor="ctr"/>
      <a:lstStyle>
        <a:defPPr algn="ctr">
          <a:defRPr kumimoji="1"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1134</TotalTime>
  <Words>1704</Words>
  <Application>Microsoft Office PowerPoint</Application>
  <PresentationFormat>画面に合わせる (4:3)</PresentationFormat>
  <Paragraphs>397</Paragraphs>
  <Slides>26</Slides>
  <Notes>7</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26</vt:i4>
      </vt:variant>
    </vt:vector>
  </HeadingPairs>
  <TitlesOfParts>
    <vt:vector size="28" baseType="lpstr">
      <vt:lpstr>アース</vt:lpstr>
      <vt:lpstr>Acrobat Document</vt:lpstr>
      <vt:lpstr>スマートエイジング・シティ</vt:lpstr>
      <vt:lpstr>PowerPoint プレゼンテーション</vt:lpstr>
      <vt:lpstr> 医療戦略で考える医療・健康づくりの範囲とは… 　医療保険給付の対象とならない健康づくり・予防・未病対策の推進！ 　効率化、生産性の向上、規制緩和やイノベーションで産業振興と積極的な投資を推進！</vt:lpstr>
      <vt:lpstr>超高齢社会では、 健康寿命の延伸とQOL向上が重要課題</vt:lpstr>
      <vt:lpstr>戦略６・スマートエイジング・シティ</vt:lpstr>
      <vt:lpstr>推進にあたっての基本姿勢</vt:lpstr>
      <vt:lpstr>具体化に向けた視点</vt:lpstr>
      <vt:lpstr>具体化へのアプローチ</vt:lpstr>
      <vt:lpstr>「健康寿命の延伸」を最重要目標にするとは</vt:lpstr>
      <vt:lpstr>既存の制度やしくみの狭間等に対応</vt:lpstr>
      <vt:lpstr>（参考）「健康」とは</vt:lpstr>
      <vt:lpstr>対象者のセグメントと対象領域</vt:lpstr>
      <vt:lpstr>具体化に向けた検討の手順① 重点的に取り組む対象と領域を選択、地域資源を把握</vt:lpstr>
      <vt:lpstr>具体化に向けた検討の手順② セグメントに応じた先進事例を研究</vt:lpstr>
      <vt:lpstr>具体化に向けた検討の手順③ 事業アイデアを出し、取組みメニューを検討</vt:lpstr>
      <vt:lpstr>推進体制づくりのポイント（１）</vt:lpstr>
      <vt:lpstr>推進体制づくりのポイント（２）</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スマートエイジング・シティ 具体化手法セミナー ＆ ３地域見学ツアー</dc:title>
  <dc:creator>HOSTNAME</dc:creator>
  <cp:lastModifiedBy>HOSTNAME</cp:lastModifiedBy>
  <cp:revision>57</cp:revision>
  <cp:lastPrinted>2017-12-06T01:40:43Z</cp:lastPrinted>
  <dcterms:created xsi:type="dcterms:W3CDTF">2017-10-30T08:03:10Z</dcterms:created>
  <dcterms:modified xsi:type="dcterms:W3CDTF">2017-12-06T01:41:31Z</dcterms:modified>
</cp:coreProperties>
</file>