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  <p:sldMasterId id="2147487484" r:id="rId2"/>
    <p:sldMasterId id="2147487497" r:id="rId3"/>
    <p:sldMasterId id="2147487510" r:id="rId4"/>
  </p:sldMasterIdLst>
  <p:notesMasterIdLst>
    <p:notesMasterId r:id="rId11"/>
  </p:notesMasterIdLst>
  <p:handoutMasterIdLst>
    <p:handoutMasterId r:id="rId12"/>
  </p:handoutMasterIdLst>
  <p:sldIdLst>
    <p:sldId id="1144" r:id="rId5"/>
    <p:sldId id="1148" r:id="rId6"/>
    <p:sldId id="1133" r:id="rId7"/>
    <p:sldId id="1151" r:id="rId8"/>
    <p:sldId id="1153" r:id="rId9"/>
    <p:sldId id="1152" r:id="rId10"/>
  </p:sldIdLst>
  <p:sldSz cx="9144000" cy="6858000" type="screen4x3"/>
  <p:notesSz cx="7105650" cy="102362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25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223">
          <p15:clr>
            <a:srgbClr val="A4A3A4"/>
          </p15:clr>
        </p15:guide>
        <p15:guide id="2" pos="223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3399FF"/>
    <a:srgbClr val="CCFF99"/>
    <a:srgbClr val="00CCFF"/>
    <a:srgbClr val="D2F2FC"/>
    <a:srgbClr val="FF3300"/>
    <a:srgbClr val="FF6600"/>
    <a:srgbClr val="FF6699"/>
    <a:srgbClr val="000066"/>
    <a:srgbClr val="1C1C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中間スタイル 3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EB9631B5-78F2-41C9-869B-9F39066F8104}" styleName="中間スタイル 3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FD4443E-F989-4FC4-A0C8-D5A2AF1F390B}" styleName="濃色スタイル 1 - アクセント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202B0CA-FC54-4496-8BCA-5EF66A818D29}" styleName="スタイル (濃色)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7" autoAdjust="0"/>
    <p:restoredTop sz="85837" autoAdjust="0"/>
  </p:normalViewPr>
  <p:slideViewPr>
    <p:cSldViewPr>
      <p:cViewPr>
        <p:scale>
          <a:sx n="100" d="100"/>
          <a:sy n="100" d="100"/>
        </p:scale>
        <p:origin x="-504" y="-72"/>
      </p:cViewPr>
      <p:guideLst>
        <p:guide orient="horz" pos="2251"/>
        <p:guide pos="2880"/>
      </p:guideLst>
    </p:cSldViewPr>
  </p:slideViewPr>
  <p:outlineViewPr>
    <p:cViewPr>
      <p:scale>
        <a:sx n="33" d="100"/>
        <a:sy n="33" d="100"/>
      </p:scale>
      <p:origin x="0" y="1416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50" d="100"/>
        <a:sy n="150" d="100"/>
      </p:scale>
      <p:origin x="0" y="12894"/>
    </p:cViewPr>
  </p:sorterViewPr>
  <p:notesViewPr>
    <p:cSldViewPr>
      <p:cViewPr varScale="1">
        <p:scale>
          <a:sx n="53" d="100"/>
          <a:sy n="53" d="100"/>
        </p:scale>
        <p:origin x="-2568" y="-102"/>
      </p:cViewPr>
      <p:guideLst>
        <p:guide orient="horz" pos="3223"/>
        <p:guide pos="223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3101975" cy="56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51" tIns="47623" rIns="95251" bIns="47623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300">
                <a:latin typeface="Times New Roman" pitchFamily="18" charset="0"/>
                <a:ea typeface="ＭＳ Ｐゴシック" pitchFamily="50" charset="-128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6829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4951" y="2"/>
            <a:ext cx="3046413" cy="56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51" tIns="47623" rIns="95251" bIns="4762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300">
                <a:latin typeface="Times New Roman" pitchFamily="18" charset="0"/>
                <a:ea typeface="ＭＳ Ｐゴシック" pitchFamily="50" charset="-128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6829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667877"/>
            <a:ext cx="3101975" cy="56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51" tIns="47623" rIns="95251" bIns="47623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300">
                <a:latin typeface="Times New Roman" pitchFamily="18" charset="0"/>
                <a:ea typeface="ＭＳ Ｐゴシック" pitchFamily="50" charset="-128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6829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4951" y="9667877"/>
            <a:ext cx="3046413" cy="56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51" tIns="47623" rIns="95251" bIns="4762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ea typeface="ＭＳ Ｐゴシック" panose="020B0600070205080204" pitchFamily="50" charset="-128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97581513-3375-45D3-B9D0-A4ECB0757C2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746850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1338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51" tIns="47623" rIns="95251" bIns="47623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300">
                <a:latin typeface="Times New Roman" pitchFamily="18" charset="0"/>
                <a:ea typeface="ＭＳ Ｐゴシック" pitchFamily="50" charset="-128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56064" y="0"/>
            <a:ext cx="3082925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51" tIns="47623" rIns="95251" bIns="4762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300">
                <a:latin typeface="Times New Roman" pitchFamily="18" charset="0"/>
                <a:ea typeface="ＭＳ Ｐゴシック" pitchFamily="50" charset="-128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88988"/>
            <a:ext cx="5141913" cy="3857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1551" y="4884740"/>
            <a:ext cx="5194300" cy="4565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51" tIns="47623" rIns="95251" bIns="476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685338"/>
            <a:ext cx="3081338" cy="552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51" tIns="47623" rIns="95251" bIns="47623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300">
                <a:latin typeface="Times New Roman" pitchFamily="18" charset="0"/>
                <a:ea typeface="ＭＳ Ｐゴシック" pitchFamily="50" charset="-128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56064" y="9685338"/>
            <a:ext cx="3082925" cy="552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51" tIns="47623" rIns="95251" bIns="4762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ea typeface="ＭＳ Ｐゴシック" panose="020B0600070205080204" pitchFamily="50" charset="-128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C25C664D-9BB3-423B-9492-C4CAA5EA356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073824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ノート プレースホルダー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100" b="0" i="0" u="none" strike="noStrike" kern="1200" baseline="0" dirty="0" smtClean="0">
              <a:solidFill>
                <a:schemeClr val="tx1"/>
              </a:solidFill>
              <a:latin typeface="+mn-ea"/>
              <a:ea typeface="+mn-ea"/>
              <a:cs typeface="+mn-cs"/>
            </a:endParaRPr>
          </a:p>
        </p:txBody>
      </p:sp>
      <p:sp>
        <p:nvSpPr>
          <p:cNvPr id="53252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74700" indent="-2984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93800" indent="-2381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70050" indent="-2381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147888" indent="-2381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605088" indent="-2381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3062288" indent="-2381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519488" indent="-2381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976688" indent="-2381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592D4B44-3A85-4AB0-891B-5D4670EE48A1}" type="slidenum">
              <a:rPr lang="en-US" altLang="ja-JP" sz="1300" smtClean="0">
                <a:ea typeface="ＭＳ Ｐゴシック" panose="020B0600070205080204" pitchFamily="34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 sz="1300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392828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1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29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5C664D-9BB3-423B-9492-C4CAA5EA356F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935307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sz="1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5C664D-9BB3-423B-9492-C4CAA5EA356F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804623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sz="10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5C664D-9BB3-423B-9492-C4CAA5EA356F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804623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sz="1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5C664D-9BB3-423B-9492-C4CAA5EA356F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37974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9385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276" y="1535113"/>
            <a:ext cx="4041531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276" y="2174875"/>
            <a:ext cx="4041531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4088EC3D-57EA-4153-9096-620416A7BDF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71656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63CA908-43E4-48EE-9EDC-119C9180304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69755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6C93F4A3-9A0B-45C2-A82B-239861AF791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66977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  <a:prstGeom prst="rect">
            <a:avLst/>
          </a:prstGeo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538" y="273053"/>
            <a:ext cx="5111262" cy="5853113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435" cy="4691063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9AC5A36F-8A95-41E7-9A22-D2636850DD8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381207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53BC51F6-F5A5-4DF0-B49C-AEC474262C0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853643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980E38D2-903B-4D8C-8865-07942728152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289808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6" y="274640"/>
            <a:ext cx="6031523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52B9C0B2-D7C6-46F7-BC0A-C008385F31E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414220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457200" y="274640"/>
            <a:ext cx="8229600" cy="5851525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328749B6-072E-4A9A-863B-F59DC98C32B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521081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38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22041" indent="0" algn="ctr">
              <a:buNone/>
              <a:defRPr/>
            </a:lvl2pPr>
            <a:lvl3pPr marL="844083" indent="0" algn="ctr">
              <a:buNone/>
              <a:defRPr/>
            </a:lvl3pPr>
            <a:lvl4pPr marL="1266124" indent="0" algn="ctr">
              <a:buNone/>
              <a:defRPr/>
            </a:lvl4pPr>
            <a:lvl5pPr marL="1688165" indent="0" algn="ctr">
              <a:buNone/>
              <a:defRPr/>
            </a:lvl5pPr>
            <a:lvl6pPr marL="2110207" indent="0" algn="ctr">
              <a:buNone/>
              <a:defRPr/>
            </a:lvl6pPr>
            <a:lvl7pPr marL="2532248" indent="0" algn="ctr">
              <a:buNone/>
              <a:defRPr/>
            </a:lvl7pPr>
            <a:lvl8pPr marL="2954289" indent="0" algn="ctr">
              <a:buNone/>
              <a:defRPr/>
            </a:lvl8pPr>
            <a:lvl9pPr marL="3376331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5FAA1803-6275-4F53-A0F4-C54A1F20B8D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894865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8B9691BA-3B5D-4CF9-92AC-BA70FF68862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36548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タイトル２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 userDrawn="1"/>
        </p:nvSpPr>
        <p:spPr>
          <a:xfrm>
            <a:off x="714375" y="5143500"/>
            <a:ext cx="7786688" cy="71438"/>
          </a:xfrm>
          <a:prstGeom prst="rect">
            <a:avLst/>
          </a:prstGeom>
          <a:gradFill flip="none" rotWithShape="1">
            <a:gsLst>
              <a:gs pos="53000">
                <a:schemeClr val="tx2"/>
              </a:gs>
              <a:gs pos="50000">
                <a:schemeClr val="accent1">
                  <a:tint val="44500"/>
                  <a:satMod val="160000"/>
                </a:schemeClr>
              </a:gs>
              <a:gs pos="0">
                <a:schemeClr val="accent1">
                  <a:tint val="23500"/>
                  <a:satMod val="16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9238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435" y="4406913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692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1846"/>
            </a:lvl1pPr>
            <a:lvl2pPr marL="422041" indent="0">
              <a:buNone/>
              <a:defRPr sz="1662"/>
            </a:lvl2pPr>
            <a:lvl3pPr marL="844083" indent="0">
              <a:buNone/>
              <a:defRPr sz="1477"/>
            </a:lvl3pPr>
            <a:lvl4pPr marL="1266124" indent="0">
              <a:buNone/>
              <a:defRPr sz="1292"/>
            </a:lvl4pPr>
            <a:lvl5pPr marL="1688165" indent="0">
              <a:buNone/>
              <a:defRPr sz="1292"/>
            </a:lvl5pPr>
            <a:lvl6pPr marL="2110207" indent="0">
              <a:buNone/>
              <a:defRPr sz="1292"/>
            </a:lvl6pPr>
            <a:lvl7pPr marL="2532248" indent="0">
              <a:buNone/>
              <a:defRPr sz="1292"/>
            </a:lvl7pPr>
            <a:lvl8pPr marL="2954289" indent="0">
              <a:buNone/>
              <a:defRPr sz="1292"/>
            </a:lvl8pPr>
            <a:lvl9pPr marL="3376331" indent="0">
              <a:buNone/>
              <a:defRPr sz="1292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3673C8A6-21B0-452D-9C46-14AC46515A8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959466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3" y="1600205"/>
            <a:ext cx="4044462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2338" y="1600205"/>
            <a:ext cx="4044462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AE618FD9-B635-45D4-B023-4A44955C763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1287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276" y="1535113"/>
            <a:ext cx="4041531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276" y="2174875"/>
            <a:ext cx="4041531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6B933438-0194-46B8-A09E-9B851F729DE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533238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54928E25-03EE-4678-980B-4DFA95E2B47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449338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472DE663-24F3-4CC6-8850-7B112C81D4A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975626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  <a:prstGeom prst="rect">
            <a:avLst/>
          </a:prstGeo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538" y="273053"/>
            <a:ext cx="5111262" cy="5853113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435" cy="4691063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92A93A8B-599C-4457-A80E-E9C15153E04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056200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C38122AE-CAC9-418E-8EB4-CC090FC631C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471296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97629823-D4A1-4EAF-A888-3D071135EDA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6321530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6" y="274640"/>
            <a:ext cx="6031523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0306933-306F-4B04-BA6F-3544C2F2F71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372551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457200" y="274640"/>
            <a:ext cx="8229600" cy="5851525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96E2A6B1-C594-42BC-90B1-2784CE6EA33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5940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シート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 userDrawn="1"/>
        </p:nvSpPr>
        <p:spPr>
          <a:xfrm>
            <a:off x="142875" y="642938"/>
            <a:ext cx="8858250" cy="71437"/>
          </a:xfrm>
          <a:prstGeom prst="rect">
            <a:avLst/>
          </a:prstGeom>
          <a:gradFill flip="none" rotWithShape="1">
            <a:gsLst>
              <a:gs pos="53000">
                <a:schemeClr val="tx2"/>
              </a:gs>
              <a:gs pos="50000">
                <a:schemeClr val="accent1">
                  <a:tint val="44500"/>
                  <a:satMod val="160000"/>
                </a:schemeClr>
              </a:gs>
              <a:gs pos="0">
                <a:schemeClr val="accent1">
                  <a:tint val="23500"/>
                  <a:satMod val="16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2844" y="60324"/>
            <a:ext cx="8858312" cy="654032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3E575-9CF6-4761-9410-B3D97DA5F790}" type="slidenum">
              <a:rPr lang="fr-FR" altLang="ja-JP"/>
              <a:pPr>
                <a:defRPr/>
              </a:pPr>
              <a:t>‹#›</a:t>
            </a:fld>
            <a:endParaRPr lang="fr-FR" altLang="ja-JP"/>
          </a:p>
        </p:txBody>
      </p:sp>
    </p:spTree>
    <p:extLst>
      <p:ext uri="{BB962C8B-B14F-4D97-AF65-F5344CB8AC3E}">
        <p14:creationId xmlns:p14="http://schemas.microsoft.com/office/powerpoint/2010/main" val="192005590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38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22041" indent="0" algn="ctr">
              <a:buNone/>
              <a:defRPr/>
            </a:lvl2pPr>
            <a:lvl3pPr marL="844083" indent="0" algn="ctr">
              <a:buNone/>
              <a:defRPr/>
            </a:lvl3pPr>
            <a:lvl4pPr marL="1266124" indent="0" algn="ctr">
              <a:buNone/>
              <a:defRPr/>
            </a:lvl4pPr>
            <a:lvl5pPr marL="1688165" indent="0" algn="ctr">
              <a:buNone/>
              <a:defRPr/>
            </a:lvl5pPr>
            <a:lvl6pPr marL="2110207" indent="0" algn="ctr">
              <a:buNone/>
              <a:defRPr/>
            </a:lvl6pPr>
            <a:lvl7pPr marL="2532248" indent="0" algn="ctr">
              <a:buNone/>
              <a:defRPr/>
            </a:lvl7pPr>
            <a:lvl8pPr marL="2954289" indent="0" algn="ctr">
              <a:buNone/>
              <a:defRPr/>
            </a:lvl8pPr>
            <a:lvl9pPr marL="3376331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31974B2E-134A-4311-86C0-8C95D7C3C55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9639146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ACDC4A0C-FEB9-4C6B-BC11-17682FD8BC3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926762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435" y="4406913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692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1846"/>
            </a:lvl1pPr>
            <a:lvl2pPr marL="422041" indent="0">
              <a:buNone/>
              <a:defRPr sz="1662"/>
            </a:lvl2pPr>
            <a:lvl3pPr marL="844083" indent="0">
              <a:buNone/>
              <a:defRPr sz="1477"/>
            </a:lvl3pPr>
            <a:lvl4pPr marL="1266124" indent="0">
              <a:buNone/>
              <a:defRPr sz="1292"/>
            </a:lvl4pPr>
            <a:lvl5pPr marL="1688165" indent="0">
              <a:buNone/>
              <a:defRPr sz="1292"/>
            </a:lvl5pPr>
            <a:lvl6pPr marL="2110207" indent="0">
              <a:buNone/>
              <a:defRPr sz="1292"/>
            </a:lvl6pPr>
            <a:lvl7pPr marL="2532248" indent="0">
              <a:buNone/>
              <a:defRPr sz="1292"/>
            </a:lvl7pPr>
            <a:lvl8pPr marL="2954289" indent="0">
              <a:buNone/>
              <a:defRPr sz="1292"/>
            </a:lvl8pPr>
            <a:lvl9pPr marL="3376331" indent="0">
              <a:buNone/>
              <a:defRPr sz="1292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23A9283-F6ED-4677-8DB3-325AD7B9BAB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1824874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3" y="1600205"/>
            <a:ext cx="4044462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2338" y="1600205"/>
            <a:ext cx="4044462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5984E840-9C30-4C20-870E-D3B5308CA68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0522048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276" y="1535113"/>
            <a:ext cx="4041531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276" y="2174875"/>
            <a:ext cx="4041531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6439901-C9C1-41AA-BC75-7CD8EBCA307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1389647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00DD2C5-E111-486D-98C8-8137CCA61E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9434434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6D4FD8D8-6CA4-4AA1-92BB-0515B7CDB10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34281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  <a:prstGeom prst="rect">
            <a:avLst/>
          </a:prstGeo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538" y="273053"/>
            <a:ext cx="5111262" cy="5853113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435" cy="4691063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8FFB4F73-0A40-4865-A92B-61A29811CD3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5743261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5451F01-6822-470B-9564-146C378477D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1429876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1BDC2694-F0E6-40D8-8D8C-443D25334C7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55292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04925" y="0"/>
            <a:ext cx="7075488" cy="738188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330200" y="862013"/>
            <a:ext cx="4267200" cy="5715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749800" y="862013"/>
            <a:ext cx="4267200" cy="5715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1808958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6" y="274640"/>
            <a:ext cx="6031523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3F2D90F-C03C-4592-BFB8-6DB843BC830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9221669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457200" y="274640"/>
            <a:ext cx="8229600" cy="5851525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86CF9CCF-31D3-4908-AAC4-944C412A00F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02176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>
            <a:spLocks noChangeArrowheads="1"/>
          </p:cNvSpPr>
          <p:nvPr userDrawn="1"/>
        </p:nvSpPr>
        <p:spPr bwMode="auto">
          <a:xfrm>
            <a:off x="142875" y="642938"/>
            <a:ext cx="8858250" cy="71437"/>
          </a:xfrm>
          <a:prstGeom prst="rect">
            <a:avLst/>
          </a:prstGeom>
          <a:gradFill rotWithShape="1">
            <a:gsLst>
              <a:gs pos="0">
                <a:srgbClr val="E1E8F5"/>
              </a:gs>
              <a:gs pos="50000">
                <a:srgbClr val="C2D1ED"/>
              </a:gs>
              <a:gs pos="53000">
                <a:srgbClr val="1F497D"/>
              </a:gs>
              <a:gs pos="100000">
                <a:srgbClr val="1F497D"/>
              </a:gs>
            </a:gsLst>
            <a:lin ang="8400000"/>
          </a:gra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>
              <a:defRPr/>
            </a:pPr>
            <a:endParaRPr kumimoji="0" lang="ja-JP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4213" y="1125538"/>
            <a:ext cx="8459787" cy="5059362"/>
          </a:xfrm>
          <a:prstGeom prst="rect">
            <a:avLst/>
          </a:prstGeom>
        </p:spPr>
        <p:txBody>
          <a:bodyPr/>
          <a:lstStyle>
            <a:lvl1pPr eaLnBrk="1">
              <a:defRPr/>
            </a:lvl1pPr>
            <a:lvl2pPr eaLnBrk="1">
              <a:defRPr/>
            </a:lvl2pPr>
            <a:lvl3pPr eaLnBrk="1">
              <a:defRPr/>
            </a:lvl3pPr>
            <a:lvl4pPr eaLnBrk="1">
              <a:defRPr/>
            </a:lvl4pPr>
            <a:lvl5pPr eaLnBrk="1">
              <a:defRPr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8" name="タイトル 1"/>
          <p:cNvSpPr>
            <a:spLocks noGrp="1"/>
          </p:cNvSpPr>
          <p:nvPr>
            <p:ph type="title"/>
          </p:nvPr>
        </p:nvSpPr>
        <p:spPr bwMode="gray">
          <a:xfrm>
            <a:off x="142844" y="60324"/>
            <a:ext cx="8858312" cy="654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>
            <a:lvl1pPr>
              <a:defRPr sz="3200"/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  <a:endParaRPr lang="ja-JP" altLang="en-US" noProof="0"/>
          </a:p>
        </p:txBody>
      </p:sp>
      <p:sp>
        <p:nvSpPr>
          <p:cNvPr id="5" name="スライド番号プレースホルダ 7"/>
          <p:cNvSpPr>
            <a:spLocks noGrp="1"/>
          </p:cNvSpPr>
          <p:nvPr>
            <p:ph type="sldNum" sz="quarter" idx="10"/>
          </p:nvPr>
        </p:nvSpPr>
        <p:spPr>
          <a:xfrm>
            <a:off x="7010400" y="6477000"/>
            <a:ext cx="2133600" cy="365125"/>
          </a:xfrm>
        </p:spPr>
        <p:txBody>
          <a:bodyPr/>
          <a:lstStyle>
            <a:lvl1pPr>
              <a:defRPr>
                <a:solidFill>
                  <a:srgbClr val="000000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5430DCF4-031C-4A3A-9207-447BB85C9C4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0088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38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22041" indent="0" algn="ctr">
              <a:buNone/>
              <a:defRPr/>
            </a:lvl2pPr>
            <a:lvl3pPr marL="844083" indent="0" algn="ctr">
              <a:buNone/>
              <a:defRPr/>
            </a:lvl3pPr>
            <a:lvl4pPr marL="1266124" indent="0" algn="ctr">
              <a:buNone/>
              <a:defRPr/>
            </a:lvl4pPr>
            <a:lvl5pPr marL="1688165" indent="0" algn="ctr">
              <a:buNone/>
              <a:defRPr/>
            </a:lvl5pPr>
            <a:lvl6pPr marL="2110207" indent="0" algn="ctr">
              <a:buNone/>
              <a:defRPr/>
            </a:lvl6pPr>
            <a:lvl7pPr marL="2532248" indent="0" algn="ctr">
              <a:buNone/>
              <a:defRPr/>
            </a:lvl7pPr>
            <a:lvl8pPr marL="2954289" indent="0" algn="ctr">
              <a:buNone/>
              <a:defRPr/>
            </a:lvl8pPr>
            <a:lvl9pPr marL="3376331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5D4907F5-AF34-41D6-B2DD-FB7CF74C161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81556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422196C-66FC-4ACC-A3CF-E4AB51F7A0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04073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435" y="4406913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692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1846"/>
            </a:lvl1pPr>
            <a:lvl2pPr marL="422041" indent="0">
              <a:buNone/>
              <a:defRPr sz="1662"/>
            </a:lvl2pPr>
            <a:lvl3pPr marL="844083" indent="0">
              <a:buNone/>
              <a:defRPr sz="1477"/>
            </a:lvl3pPr>
            <a:lvl4pPr marL="1266124" indent="0">
              <a:buNone/>
              <a:defRPr sz="1292"/>
            </a:lvl4pPr>
            <a:lvl5pPr marL="1688165" indent="0">
              <a:buNone/>
              <a:defRPr sz="1292"/>
            </a:lvl5pPr>
            <a:lvl6pPr marL="2110207" indent="0">
              <a:buNone/>
              <a:defRPr sz="1292"/>
            </a:lvl6pPr>
            <a:lvl7pPr marL="2532248" indent="0">
              <a:buNone/>
              <a:defRPr sz="1292"/>
            </a:lvl7pPr>
            <a:lvl8pPr marL="2954289" indent="0">
              <a:buNone/>
              <a:defRPr sz="1292"/>
            </a:lvl8pPr>
            <a:lvl9pPr marL="3376331" indent="0">
              <a:buNone/>
              <a:defRPr sz="1292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8082821E-24A2-48AD-A399-3816A05A677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72286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3" y="1600205"/>
            <a:ext cx="4044462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2338" y="1600205"/>
            <a:ext cx="4044462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4C481C23-9ECD-4F80-AB06-724EB936778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07169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41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128588" y="142875"/>
            <a:ext cx="8872537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kumimoji="0"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kumimoji="0"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solidFill>
                  <a:srgbClr val="898989"/>
                </a:solidFill>
                <a:ea typeface="ＭＳ Ｐゴシック" panose="020B0600070205080204" pitchFamily="50" charset="-128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7C0CDE55-6089-4657-B3EF-E0A211D094E8}" type="slidenum">
              <a:rPr lang="fr-FR" altLang="ja-JP"/>
              <a:pPr>
                <a:defRPr/>
              </a:pPr>
              <a:t>‹#›</a:t>
            </a:fld>
            <a:endParaRPr lang="fr-FR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090" r:id="rId1"/>
    <p:sldLayoutId id="2147490091" r:id="rId2"/>
    <p:sldLayoutId id="2147490092" r:id="rId3"/>
    <p:sldLayoutId id="2147490094" r:id="rId4"/>
    <p:sldLayoutId id="2147490095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2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2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2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2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08813" y="654843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000000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3EE7E291-0F89-4E5D-AAF1-8BF68BC2DC9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52122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7813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92">
                <a:solidFill>
                  <a:prstClr val="black"/>
                </a:solidFill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098" r:id="rId1"/>
    <p:sldLayoutId id="2147490099" r:id="rId2"/>
    <p:sldLayoutId id="2147490100" r:id="rId3"/>
    <p:sldLayoutId id="2147490101" r:id="rId4"/>
    <p:sldLayoutId id="2147490102" r:id="rId5"/>
    <p:sldLayoutId id="2147490103" r:id="rId6"/>
    <p:sldLayoutId id="2147490104" r:id="rId7"/>
    <p:sldLayoutId id="2147490105" r:id="rId8"/>
    <p:sldLayoutId id="2147490106" r:id="rId9"/>
    <p:sldLayoutId id="2147490107" r:id="rId10"/>
    <p:sldLayoutId id="2147490108" r:id="rId11"/>
    <p:sldLayoutId id="2147490109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22041" algn="ctr" rtl="0" fontAlgn="base">
        <a:spcBef>
          <a:spcPct val="0"/>
        </a:spcBef>
        <a:spcAft>
          <a:spcPct val="0"/>
        </a:spcAft>
        <a:defRPr kumimoji="1" sz="4062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844083" algn="ctr" rtl="0" fontAlgn="base">
        <a:spcBef>
          <a:spcPct val="0"/>
        </a:spcBef>
        <a:spcAft>
          <a:spcPct val="0"/>
        </a:spcAft>
        <a:defRPr kumimoji="1" sz="4062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266124" algn="ctr" rtl="0" fontAlgn="base">
        <a:spcBef>
          <a:spcPct val="0"/>
        </a:spcBef>
        <a:spcAft>
          <a:spcPct val="0"/>
        </a:spcAft>
        <a:defRPr kumimoji="1" sz="4062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688165" algn="ctr" rtl="0" fontAlgn="base">
        <a:spcBef>
          <a:spcPct val="0"/>
        </a:spcBef>
        <a:spcAft>
          <a:spcPct val="0"/>
        </a:spcAft>
        <a:defRPr kumimoji="1" sz="4062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15913" indent="-315913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63525" algn="l" rtl="0" eaLnBrk="0" fontAlgn="base" hangingPunct="0">
        <a:spcBef>
          <a:spcPct val="20000"/>
        </a:spcBef>
        <a:spcAft>
          <a:spcPct val="0"/>
        </a:spcAft>
        <a:buChar char="–"/>
        <a:defRPr kumimoji="1">
          <a:solidFill>
            <a:schemeClr val="tx1"/>
          </a:solidFill>
          <a:latin typeface="+mn-lt"/>
          <a:ea typeface="+mn-ea"/>
        </a:defRPr>
      </a:lvl2pPr>
      <a:lvl3pPr marL="1054100" indent="-20955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+mn-ea"/>
        </a:defRPr>
      </a:lvl3pPr>
      <a:lvl4pPr marL="1476375" indent="-209550" algn="l" rtl="0" eaLnBrk="0" fontAlgn="base" hangingPunct="0">
        <a:spcBef>
          <a:spcPct val="20000"/>
        </a:spcBef>
        <a:spcAft>
          <a:spcPct val="0"/>
        </a:spcAft>
        <a:buChar char="–"/>
        <a:defRPr kumimoji="1">
          <a:solidFill>
            <a:schemeClr val="tx1"/>
          </a:solidFill>
          <a:latin typeface="+mn-lt"/>
          <a:ea typeface="+mn-ea"/>
        </a:defRPr>
      </a:lvl4pPr>
      <a:lvl5pPr marL="1898650" indent="-209550" algn="l" rtl="0" eaLnBrk="0" fontAlgn="base" hangingPunct="0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5pPr>
      <a:lvl6pPr marL="2321227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6pPr>
      <a:lvl7pPr marL="2743269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7pPr>
      <a:lvl8pPr marL="3165310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8pPr>
      <a:lvl9pPr marL="3587351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08813" y="654843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000000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951D5F0-F2ED-4674-8EEA-684E648FECF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52122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7813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92">
                <a:solidFill>
                  <a:prstClr val="black"/>
                </a:solidFill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110" r:id="rId1"/>
    <p:sldLayoutId id="2147490111" r:id="rId2"/>
    <p:sldLayoutId id="2147490112" r:id="rId3"/>
    <p:sldLayoutId id="2147490113" r:id="rId4"/>
    <p:sldLayoutId id="2147490114" r:id="rId5"/>
    <p:sldLayoutId id="2147490115" r:id="rId6"/>
    <p:sldLayoutId id="2147490116" r:id="rId7"/>
    <p:sldLayoutId id="2147490117" r:id="rId8"/>
    <p:sldLayoutId id="2147490118" r:id="rId9"/>
    <p:sldLayoutId id="2147490119" r:id="rId10"/>
    <p:sldLayoutId id="2147490120" r:id="rId11"/>
    <p:sldLayoutId id="2147490121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22041" algn="ctr" rtl="0" fontAlgn="base">
        <a:spcBef>
          <a:spcPct val="0"/>
        </a:spcBef>
        <a:spcAft>
          <a:spcPct val="0"/>
        </a:spcAft>
        <a:defRPr kumimoji="1" sz="4062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844083" algn="ctr" rtl="0" fontAlgn="base">
        <a:spcBef>
          <a:spcPct val="0"/>
        </a:spcBef>
        <a:spcAft>
          <a:spcPct val="0"/>
        </a:spcAft>
        <a:defRPr kumimoji="1" sz="4062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266124" algn="ctr" rtl="0" fontAlgn="base">
        <a:spcBef>
          <a:spcPct val="0"/>
        </a:spcBef>
        <a:spcAft>
          <a:spcPct val="0"/>
        </a:spcAft>
        <a:defRPr kumimoji="1" sz="4062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688165" algn="ctr" rtl="0" fontAlgn="base">
        <a:spcBef>
          <a:spcPct val="0"/>
        </a:spcBef>
        <a:spcAft>
          <a:spcPct val="0"/>
        </a:spcAft>
        <a:defRPr kumimoji="1" sz="4062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15913" indent="-315913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63525" algn="l" rtl="0" eaLnBrk="0" fontAlgn="base" hangingPunct="0">
        <a:spcBef>
          <a:spcPct val="20000"/>
        </a:spcBef>
        <a:spcAft>
          <a:spcPct val="0"/>
        </a:spcAft>
        <a:buChar char="–"/>
        <a:defRPr kumimoji="1">
          <a:solidFill>
            <a:schemeClr val="tx1"/>
          </a:solidFill>
          <a:latin typeface="+mn-lt"/>
          <a:ea typeface="+mn-ea"/>
        </a:defRPr>
      </a:lvl2pPr>
      <a:lvl3pPr marL="1054100" indent="-20955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+mn-ea"/>
        </a:defRPr>
      </a:lvl3pPr>
      <a:lvl4pPr marL="1476375" indent="-209550" algn="l" rtl="0" eaLnBrk="0" fontAlgn="base" hangingPunct="0">
        <a:spcBef>
          <a:spcPct val="20000"/>
        </a:spcBef>
        <a:spcAft>
          <a:spcPct val="0"/>
        </a:spcAft>
        <a:buChar char="–"/>
        <a:defRPr kumimoji="1">
          <a:solidFill>
            <a:schemeClr val="tx1"/>
          </a:solidFill>
          <a:latin typeface="+mn-lt"/>
          <a:ea typeface="+mn-ea"/>
        </a:defRPr>
      </a:lvl4pPr>
      <a:lvl5pPr marL="1898650" indent="-209550" algn="l" rtl="0" eaLnBrk="0" fontAlgn="base" hangingPunct="0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5pPr>
      <a:lvl6pPr marL="2321227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6pPr>
      <a:lvl7pPr marL="2743269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7pPr>
      <a:lvl8pPr marL="3165310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8pPr>
      <a:lvl9pPr marL="3587351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08813" y="654843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000000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7C2C77A-28F3-4D1A-8C6D-46A0911572E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52122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7813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92">
                <a:solidFill>
                  <a:prstClr val="black"/>
                </a:solidFill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122" r:id="rId1"/>
    <p:sldLayoutId id="2147490123" r:id="rId2"/>
    <p:sldLayoutId id="2147490124" r:id="rId3"/>
    <p:sldLayoutId id="2147490125" r:id="rId4"/>
    <p:sldLayoutId id="2147490126" r:id="rId5"/>
    <p:sldLayoutId id="2147490127" r:id="rId6"/>
    <p:sldLayoutId id="2147490128" r:id="rId7"/>
    <p:sldLayoutId id="2147490129" r:id="rId8"/>
    <p:sldLayoutId id="2147490130" r:id="rId9"/>
    <p:sldLayoutId id="2147490131" r:id="rId10"/>
    <p:sldLayoutId id="2147490132" r:id="rId11"/>
    <p:sldLayoutId id="2147490133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22041" algn="ctr" rtl="0" fontAlgn="base">
        <a:spcBef>
          <a:spcPct val="0"/>
        </a:spcBef>
        <a:spcAft>
          <a:spcPct val="0"/>
        </a:spcAft>
        <a:defRPr kumimoji="1" sz="4062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844083" algn="ctr" rtl="0" fontAlgn="base">
        <a:spcBef>
          <a:spcPct val="0"/>
        </a:spcBef>
        <a:spcAft>
          <a:spcPct val="0"/>
        </a:spcAft>
        <a:defRPr kumimoji="1" sz="4062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266124" algn="ctr" rtl="0" fontAlgn="base">
        <a:spcBef>
          <a:spcPct val="0"/>
        </a:spcBef>
        <a:spcAft>
          <a:spcPct val="0"/>
        </a:spcAft>
        <a:defRPr kumimoji="1" sz="4062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688165" algn="ctr" rtl="0" fontAlgn="base">
        <a:spcBef>
          <a:spcPct val="0"/>
        </a:spcBef>
        <a:spcAft>
          <a:spcPct val="0"/>
        </a:spcAft>
        <a:defRPr kumimoji="1" sz="4062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15913" indent="-315913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63525" algn="l" rtl="0" eaLnBrk="0" fontAlgn="base" hangingPunct="0">
        <a:spcBef>
          <a:spcPct val="20000"/>
        </a:spcBef>
        <a:spcAft>
          <a:spcPct val="0"/>
        </a:spcAft>
        <a:buChar char="–"/>
        <a:defRPr kumimoji="1">
          <a:solidFill>
            <a:schemeClr val="tx1"/>
          </a:solidFill>
          <a:latin typeface="+mn-lt"/>
          <a:ea typeface="+mn-ea"/>
        </a:defRPr>
      </a:lvl2pPr>
      <a:lvl3pPr marL="1054100" indent="-20955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+mn-ea"/>
        </a:defRPr>
      </a:lvl3pPr>
      <a:lvl4pPr marL="1476375" indent="-209550" algn="l" rtl="0" eaLnBrk="0" fontAlgn="base" hangingPunct="0">
        <a:spcBef>
          <a:spcPct val="20000"/>
        </a:spcBef>
        <a:spcAft>
          <a:spcPct val="0"/>
        </a:spcAft>
        <a:buChar char="–"/>
        <a:defRPr kumimoji="1">
          <a:solidFill>
            <a:schemeClr val="tx1"/>
          </a:solidFill>
          <a:latin typeface="+mn-lt"/>
          <a:ea typeface="+mn-ea"/>
        </a:defRPr>
      </a:lvl4pPr>
      <a:lvl5pPr marL="1898650" indent="-209550" algn="l" rtl="0" eaLnBrk="0" fontAlgn="base" hangingPunct="0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5pPr>
      <a:lvl6pPr marL="2321227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6pPr>
      <a:lvl7pPr marL="2743269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7pPr>
      <a:lvl8pPr marL="3165310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8pPr>
      <a:lvl9pPr marL="3587351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タイトル 1"/>
          <p:cNvSpPr>
            <a:spLocks noGrp="1"/>
          </p:cNvSpPr>
          <p:nvPr>
            <p:ph type="ctrTitle"/>
          </p:nvPr>
        </p:nvSpPr>
        <p:spPr>
          <a:xfrm>
            <a:off x="179512" y="620365"/>
            <a:ext cx="8640960" cy="2160563"/>
          </a:xfrm>
        </p:spPr>
        <p:txBody>
          <a:bodyPr/>
          <a:lstStyle/>
          <a:p>
            <a:pPr>
              <a:defRPr/>
            </a:pPr>
            <a:r>
              <a:rPr lang="ja-JP" altLang="en-US" dirty="0">
                <a:solidFill>
                  <a:schemeClr val="accent3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次世代自動車振興センター（ＮｅＶ）</a:t>
            </a:r>
            <a:r>
              <a:rPr lang="ja-JP" altLang="en-US" dirty="0" smtClean="0">
                <a:solidFill>
                  <a:schemeClr val="accent3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の</a:t>
            </a:r>
            <a:r>
              <a:rPr lang="en-US" altLang="ja-JP" dirty="0" smtClean="0">
                <a:solidFill>
                  <a:schemeClr val="accent3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/>
            </a:r>
            <a:br>
              <a:rPr lang="en-US" altLang="ja-JP" dirty="0" smtClean="0">
                <a:solidFill>
                  <a:schemeClr val="accent3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ja-JP" altLang="en-US" dirty="0" smtClean="0">
                <a:solidFill>
                  <a:schemeClr val="accent3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補助事業について</a:t>
            </a:r>
            <a:r>
              <a:rPr lang="en-US" altLang="ja-JP" dirty="0" smtClean="0">
                <a:solidFill>
                  <a:schemeClr val="accent3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/>
            </a:r>
            <a:br>
              <a:rPr lang="en-US" altLang="ja-JP" dirty="0" smtClean="0">
                <a:solidFill>
                  <a:schemeClr val="accent3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ja-JP" altLang="en-US" sz="2400" dirty="0" smtClean="0">
                <a:solidFill>
                  <a:schemeClr val="accent3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（クリーンエネルギー自動車、充電インフラ）</a:t>
            </a:r>
            <a:endParaRPr lang="ja-JP" altLang="en-US" sz="2400" dirty="0" smtClean="0">
              <a:solidFill>
                <a:schemeClr val="accent5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07604" y="4221088"/>
            <a:ext cx="6400800" cy="1343025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２０１７年２月２０日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buFont typeface="Arial" charset="0"/>
              <a:buNone/>
              <a:defRPr/>
            </a:pP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一般社団法人 次世代自動車振興センター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buFont typeface="Arial" charset="0"/>
              <a:buNone/>
              <a:defRPr/>
            </a:pP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山 本  修 己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ja-JP" altLang="en-US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52228" name="図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068961"/>
            <a:ext cx="1848204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正方形/長方形 5"/>
          <p:cNvSpPr/>
          <p:nvPr/>
        </p:nvSpPr>
        <p:spPr>
          <a:xfrm>
            <a:off x="563227" y="5850850"/>
            <a:ext cx="78488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1" hangingPunct="1">
              <a:spcBef>
                <a:spcPct val="20000"/>
              </a:spcBef>
              <a:defRPr/>
            </a:pPr>
            <a:r>
              <a:rPr lang="en-US" altLang="ja-JP" sz="2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ＭＳ Ｐゴシック"/>
              </a:rPr>
              <a:t>Ne</a:t>
            </a:r>
            <a:r>
              <a:rPr lang="en-US" altLang="ja-JP" sz="2000" b="1" dirty="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ＭＳ Ｐゴシック"/>
              </a:rPr>
              <a:t>xt Generation </a:t>
            </a:r>
            <a:r>
              <a:rPr lang="en-US" altLang="ja-JP" sz="2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ＭＳ Ｐゴシック"/>
              </a:rPr>
              <a:t>V</a:t>
            </a:r>
            <a:r>
              <a:rPr lang="en-US" altLang="ja-JP" sz="2000" b="1" dirty="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ＭＳ Ｐゴシック"/>
              </a:rPr>
              <a:t>ehicle Promotion </a:t>
            </a:r>
            <a:r>
              <a:rPr lang="en-US" altLang="ja-JP" sz="2000" b="1" dirty="0" smtClean="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ＭＳ Ｐゴシック"/>
              </a:rPr>
              <a:t>Center</a:t>
            </a:r>
            <a:r>
              <a:rPr lang="ja-JP" altLang="en-US" sz="2000" b="1" dirty="0" smtClean="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ＭＳ Ｐゴシック"/>
              </a:rPr>
              <a:t>（</a:t>
            </a:r>
            <a:r>
              <a:rPr lang="en-US" altLang="ja-JP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/>
              </a:rPr>
              <a:t>NeV</a:t>
            </a:r>
            <a:r>
              <a:rPr lang="ja-JP" altLang="en-US" sz="2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/>
              </a:rPr>
              <a:t>）</a:t>
            </a:r>
            <a:endParaRPr lang="en-US" altLang="ja-JP" sz="2000" b="1" dirty="0">
              <a:solidFill>
                <a:prstClr val="black">
                  <a:tint val="7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ＭＳ Ｐゴシック"/>
            </a:endParaRPr>
          </a:p>
        </p:txBody>
      </p:sp>
      <p:sp>
        <p:nvSpPr>
          <p:cNvPr id="7" name="テキスト ボックス 8"/>
          <p:cNvSpPr txBox="1">
            <a:spLocks noChangeArrowheads="1"/>
          </p:cNvSpPr>
          <p:nvPr/>
        </p:nvSpPr>
        <p:spPr bwMode="auto">
          <a:xfrm>
            <a:off x="7925817" y="54397"/>
            <a:ext cx="1182687" cy="4222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lIns="65306" tIns="72000" rIns="65306" bIns="720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b="1" dirty="0" smtClean="0"/>
              <a:t>資料　９</a:t>
            </a:r>
            <a:endParaRPr lang="ja-JP" altLang="en-US" sz="1800" b="1" dirty="0"/>
          </a:p>
        </p:txBody>
      </p:sp>
      <p:sp>
        <p:nvSpPr>
          <p:cNvPr id="8" name="テキスト ボックス 1"/>
          <p:cNvSpPr txBox="1"/>
          <p:nvPr/>
        </p:nvSpPr>
        <p:spPr>
          <a:xfrm>
            <a:off x="5220072" y="476672"/>
            <a:ext cx="396044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 algn="r"/>
            <a:r>
              <a:rPr lang="zh-TW" altLang="en-US" sz="1050" dirty="0"/>
              <a:t>平成</a:t>
            </a:r>
            <a:r>
              <a:rPr lang="zh-TW" altLang="en-US" sz="1050" dirty="0" smtClean="0"/>
              <a:t>２</a:t>
            </a:r>
            <a:r>
              <a:rPr lang="ja-JP" altLang="en-US" sz="1050" dirty="0" smtClean="0"/>
              <a:t>８</a:t>
            </a:r>
            <a:r>
              <a:rPr lang="zh-TW" altLang="en-US" sz="1050" dirty="0" smtClean="0"/>
              <a:t>年度</a:t>
            </a:r>
            <a:r>
              <a:rPr lang="zh-TW" altLang="en-US" sz="1050" dirty="0"/>
              <a:t>大阪次世代自動車普及推進協議会</a:t>
            </a:r>
          </a:p>
          <a:p>
            <a:pPr algn="r"/>
            <a:r>
              <a:rPr lang="zh-TW" altLang="en-US" sz="1050" dirty="0"/>
              <a:t>（平成</a:t>
            </a:r>
            <a:r>
              <a:rPr lang="zh-TW" altLang="en-US" sz="1050" dirty="0" smtClean="0"/>
              <a:t>２</a:t>
            </a:r>
            <a:r>
              <a:rPr lang="ja-JP" altLang="en-US" sz="1050" dirty="0" smtClean="0"/>
              <a:t>９</a:t>
            </a:r>
            <a:r>
              <a:rPr lang="zh-TW" altLang="en-US" sz="1050" dirty="0" smtClean="0"/>
              <a:t>年</a:t>
            </a:r>
            <a:r>
              <a:rPr lang="ja-JP" altLang="en-US" sz="1050" dirty="0" smtClean="0"/>
              <a:t>２</a:t>
            </a:r>
            <a:r>
              <a:rPr lang="zh-TW" altLang="en-US" sz="1050" dirty="0" smtClean="0"/>
              <a:t>月</a:t>
            </a:r>
            <a:r>
              <a:rPr lang="zh-TW" altLang="en-US" sz="1050" dirty="0"/>
              <a:t>２０日）</a:t>
            </a:r>
            <a:endParaRPr kumimoji="1" lang="ja-JP" altLang="en-US" sz="1050" dirty="0"/>
          </a:p>
        </p:txBody>
      </p:sp>
    </p:spTree>
    <p:extLst>
      <p:ext uri="{BB962C8B-B14F-4D97-AF65-F5344CB8AC3E}">
        <p14:creationId xmlns:p14="http://schemas.microsoft.com/office/powerpoint/2010/main" val="298724061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63" name="サブタイトル 2"/>
          <p:cNvSpPr txBox="1">
            <a:spLocks/>
          </p:cNvSpPr>
          <p:nvPr/>
        </p:nvSpPr>
        <p:spPr bwMode="auto">
          <a:xfrm>
            <a:off x="263818" y="826101"/>
            <a:ext cx="7534543" cy="514668"/>
          </a:xfrm>
          <a:prstGeom prst="roundRect">
            <a:avLst/>
          </a:prstGeom>
          <a:noFill/>
          <a:ln w="222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ja-JP" altLang="en-US" sz="1800" dirty="0">
                <a:latin typeface="HG丸ｺﾞｼｯｸM-PRO" panose="020F0600000000000000" pitchFamily="34" charset="-128"/>
                <a:ea typeface="HG丸ｺﾞｼｯｸM-PRO" panose="020F0600000000000000" pitchFamily="34" charset="-128"/>
              </a:rPr>
              <a:t>政府の次世代自動車普及</a:t>
            </a:r>
            <a:r>
              <a:rPr lang="ja-JP" altLang="en-US" sz="1800" dirty="0" smtClean="0">
                <a:latin typeface="HG丸ｺﾞｼｯｸM-PRO" panose="020F0600000000000000" pitchFamily="34" charset="-128"/>
                <a:ea typeface="HG丸ｺﾞｼｯｸM-PRO" panose="020F0600000000000000" pitchFamily="34" charset="-128"/>
              </a:rPr>
              <a:t>目標</a:t>
            </a:r>
            <a:r>
              <a:rPr lang="ja-JP" altLang="en-US" sz="16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（乗用車</a:t>
            </a:r>
            <a:r>
              <a:rPr lang="ja-JP" altLang="en-US" sz="16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の新車販売に占める車種別</a:t>
            </a:r>
            <a:r>
              <a:rPr lang="ja-JP" altLang="en-US" sz="16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目標）</a:t>
            </a:r>
            <a:endParaRPr lang="en-US" altLang="ja-JP" sz="2000" b="1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4772" name="スライド番号プレースホルダ 3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5DC10984-9635-4D05-8A0A-3D9BEC301065}" type="slidenum">
              <a:rPr kumimoji="0" lang="ja-JP" altLang="en-US" sz="1200" smtClean="0">
                <a:solidFill>
                  <a:srgbClr val="000000"/>
                </a:solidFill>
                <a:latin typeface="ＭＳ Ｐゴシック" panose="020B0600070205080204" pitchFamily="34" charset="-128"/>
              </a:rPr>
              <a:pPr/>
              <a:t>2</a:t>
            </a:fld>
            <a:endParaRPr kumimoji="0" lang="ja-JP" altLang="en-US" sz="1200" smtClean="0">
              <a:solidFill>
                <a:srgbClr val="000000"/>
              </a:solidFill>
              <a:latin typeface="ＭＳ Ｐゴシック" panose="020B0600070205080204" pitchFamily="34" charset="-128"/>
            </a:endParaRPr>
          </a:p>
        </p:txBody>
      </p:sp>
      <p:sp>
        <p:nvSpPr>
          <p:cNvPr id="74773" name="タイトル 36"/>
          <p:cNvSpPr>
            <a:spLocks noGrp="1"/>
          </p:cNvSpPr>
          <p:nvPr>
            <p:ph type="title"/>
          </p:nvPr>
        </p:nvSpPr>
        <p:spPr>
          <a:xfrm>
            <a:off x="184023" y="60325"/>
            <a:ext cx="8817102" cy="654050"/>
          </a:xfrm>
          <a:ln/>
        </p:spPr>
        <p:txBody>
          <a:bodyPr>
            <a:norm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次世代自動車の普及に向けて</a:t>
            </a:r>
            <a:endParaRPr lang="ja-JP" altLang="en-US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4661298" y="3396865"/>
            <a:ext cx="4229720" cy="2833200"/>
            <a:chOff x="244170" y="2909765"/>
            <a:chExt cx="4229720" cy="2833200"/>
          </a:xfrm>
        </p:grpSpPr>
        <p:sp>
          <p:nvSpPr>
            <p:cNvPr id="51" name="角丸四角形 50"/>
            <p:cNvSpPr/>
            <p:nvPr/>
          </p:nvSpPr>
          <p:spPr>
            <a:xfrm>
              <a:off x="1475656" y="3443574"/>
              <a:ext cx="2825284" cy="1869195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chemeClr val="tx2"/>
              </a:solidFill>
              <a:prstDash val="dash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ja-JP" altLang="en-US" sz="6000" b="1">
                <a:ln w="24500" cmpd="dbl">
                  <a:solidFill>
                    <a:srgbClr val="3333CC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3333CC">
                        <a:tint val="10000"/>
                        <a:satMod val="155000"/>
                      </a:srgbClr>
                    </a:gs>
                    <a:gs pos="60000">
                      <a:srgbClr val="3333CC">
                        <a:tint val="30000"/>
                        <a:satMod val="155000"/>
                      </a:srgbClr>
                    </a:gs>
                    <a:gs pos="100000">
                      <a:srgbClr val="3333CC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endParaRPr>
            </a:p>
          </p:txBody>
        </p:sp>
        <p:sp>
          <p:nvSpPr>
            <p:cNvPr id="48" name="円/楕円 47"/>
            <p:cNvSpPr/>
            <p:nvPr/>
          </p:nvSpPr>
          <p:spPr>
            <a:xfrm>
              <a:off x="748660" y="4245317"/>
              <a:ext cx="1883854" cy="109654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altLang="ja-JP" sz="20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EV</a:t>
              </a:r>
              <a:endParaRPr lang="ja-JP" alt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2" name="直線矢印コネクタ 11"/>
            <p:cNvCxnSpPr/>
            <p:nvPr/>
          </p:nvCxnSpPr>
          <p:spPr>
            <a:xfrm flipV="1">
              <a:off x="700161" y="3059092"/>
              <a:ext cx="0" cy="228276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直線矢印コネクタ 12"/>
            <p:cNvCxnSpPr/>
            <p:nvPr/>
          </p:nvCxnSpPr>
          <p:spPr>
            <a:xfrm>
              <a:off x="691727" y="5373015"/>
              <a:ext cx="3689739" cy="1769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正方形/長方形 8"/>
            <p:cNvSpPr>
              <a:spLocks noChangeArrowheads="1"/>
            </p:cNvSpPr>
            <p:nvPr/>
          </p:nvSpPr>
          <p:spPr bwMode="auto">
            <a:xfrm>
              <a:off x="244170" y="3533243"/>
              <a:ext cx="398121" cy="11695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1" hangingPunct="1">
                <a:defRPr/>
              </a:pPr>
              <a:r>
                <a:rPr lang="ja-JP" altLang="en-US" sz="1400" b="1" dirty="0">
                  <a:solidFill>
                    <a:srgbClr val="000000"/>
                  </a:solidFill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  <a:latin typeface="+mn-ea"/>
                  <a:ea typeface="+mn-ea"/>
                </a:rPr>
                <a:t>車両</a:t>
              </a:r>
              <a:endParaRPr lang="en-US" altLang="ja-JP" sz="1400" b="1" dirty="0">
                <a:solidFill>
                  <a:srgbClr val="0000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+mn-ea"/>
                <a:ea typeface="+mn-ea"/>
              </a:endParaRPr>
            </a:p>
            <a:p>
              <a:pPr algn="ctr" eaLnBrk="1" hangingPunct="1">
                <a:defRPr/>
              </a:pPr>
              <a:r>
                <a:rPr lang="ja-JP" altLang="en-US" sz="1400" b="1" dirty="0">
                  <a:solidFill>
                    <a:srgbClr val="000000"/>
                  </a:solidFill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  <a:latin typeface="+mn-ea"/>
                  <a:ea typeface="+mn-ea"/>
                </a:rPr>
                <a:t>サイズ</a:t>
              </a:r>
            </a:p>
          </p:txBody>
        </p:sp>
        <p:sp>
          <p:nvSpPr>
            <p:cNvPr id="15" name="正方形/長方形 8"/>
            <p:cNvSpPr>
              <a:spLocks noChangeArrowheads="1"/>
            </p:cNvSpPr>
            <p:nvPr/>
          </p:nvSpPr>
          <p:spPr bwMode="auto">
            <a:xfrm>
              <a:off x="2119350" y="5435188"/>
              <a:ext cx="126188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ja-JP" altLang="en-US" sz="1400" b="1" dirty="0" smtClean="0">
                  <a:solidFill>
                    <a:srgbClr val="000000"/>
                  </a:solidFill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  <a:ea typeface="ＭＳ Ｐゴシック" panose="020B0600070205080204" pitchFamily="50" charset="-128"/>
                </a:rPr>
                <a:t>走行可能距離</a:t>
              </a:r>
              <a:endParaRPr lang="ja-JP" altLang="en-US" sz="1400" b="1" dirty="0">
                <a:solidFill>
                  <a:srgbClr val="0000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ＭＳ Ｐゴシック"/>
                <a:ea typeface="ＭＳ Ｐゴシック"/>
              </a:endParaRPr>
            </a:p>
          </p:txBody>
        </p:sp>
        <p:sp>
          <p:nvSpPr>
            <p:cNvPr id="18" name="正方形/長方形 8"/>
            <p:cNvSpPr>
              <a:spLocks noChangeArrowheads="1"/>
            </p:cNvSpPr>
            <p:nvPr/>
          </p:nvSpPr>
          <p:spPr bwMode="auto">
            <a:xfrm>
              <a:off x="302402" y="2909765"/>
              <a:ext cx="36420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ja-JP" altLang="en-US" sz="1400" b="1" dirty="0">
                  <a:solidFill>
                    <a:srgbClr val="000000"/>
                  </a:solidFill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  <a:ea typeface="ＭＳ Ｐゴシック" panose="020B0600070205080204" pitchFamily="50" charset="-128"/>
                </a:rPr>
                <a:t>大</a:t>
              </a:r>
            </a:p>
          </p:txBody>
        </p:sp>
        <p:sp>
          <p:nvSpPr>
            <p:cNvPr id="19" name="正方形/長方形 8"/>
            <p:cNvSpPr>
              <a:spLocks noChangeArrowheads="1"/>
            </p:cNvSpPr>
            <p:nvPr/>
          </p:nvSpPr>
          <p:spPr bwMode="auto">
            <a:xfrm>
              <a:off x="330794" y="5126414"/>
              <a:ext cx="36420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ja-JP" altLang="en-US" sz="1400" b="1" dirty="0">
                  <a:solidFill>
                    <a:srgbClr val="000000"/>
                  </a:solidFill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  <a:ea typeface="ＭＳ Ｐゴシック" panose="020B0600070205080204" pitchFamily="50" charset="-128"/>
                </a:rPr>
                <a:t>小</a:t>
              </a:r>
            </a:p>
          </p:txBody>
        </p:sp>
        <p:sp>
          <p:nvSpPr>
            <p:cNvPr id="74764" name="テキスト ボックス 40"/>
            <p:cNvSpPr txBox="1">
              <a:spLocks noChangeArrowheads="1"/>
            </p:cNvSpPr>
            <p:nvPr/>
          </p:nvSpPr>
          <p:spPr bwMode="auto">
            <a:xfrm>
              <a:off x="691727" y="5370872"/>
              <a:ext cx="36420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ja-JP" altLang="en-US" sz="1400" b="1" dirty="0">
                  <a:solidFill>
                    <a:srgbClr val="000000"/>
                  </a:solidFill>
                  <a:latin typeface="ＭＳ Ｐゴシック" panose="020B0600070205080204" pitchFamily="34" charset="-128"/>
                </a:rPr>
                <a:t>短</a:t>
              </a:r>
            </a:p>
          </p:txBody>
        </p:sp>
        <p:sp>
          <p:nvSpPr>
            <p:cNvPr id="74771" name="テキスト ボックス 30"/>
            <p:cNvSpPr txBox="1">
              <a:spLocks noChangeArrowheads="1"/>
            </p:cNvSpPr>
            <p:nvPr/>
          </p:nvSpPr>
          <p:spPr bwMode="auto">
            <a:xfrm>
              <a:off x="4109688" y="5435188"/>
              <a:ext cx="36420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ja-JP" altLang="en-US" sz="1400" b="1" dirty="0">
                  <a:solidFill>
                    <a:srgbClr val="000000"/>
                  </a:solidFill>
                  <a:latin typeface="ＭＳ Ｐゴシック" panose="020B0600070205080204" pitchFamily="34" charset="-128"/>
                </a:rPr>
                <a:t>長</a:t>
              </a:r>
            </a:p>
          </p:txBody>
        </p:sp>
        <p:sp>
          <p:nvSpPr>
            <p:cNvPr id="20" name="円/楕円 19"/>
            <p:cNvSpPr/>
            <p:nvPr/>
          </p:nvSpPr>
          <p:spPr>
            <a:xfrm>
              <a:off x="1805125" y="3779915"/>
              <a:ext cx="1856425" cy="110570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altLang="ja-JP" sz="20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HV  PHV</a:t>
              </a:r>
              <a:endParaRPr lang="ja-JP" alt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8" name="円/楕円 37"/>
            <p:cNvSpPr/>
            <p:nvPr/>
          </p:nvSpPr>
          <p:spPr>
            <a:xfrm>
              <a:off x="3022161" y="3443573"/>
              <a:ext cx="1278779" cy="1009999"/>
            </a:xfrm>
            <a:prstGeom prst="ellipse">
              <a:avLst/>
            </a:prstGeom>
            <a:gradFill flip="none" rotWithShape="1">
              <a:gsLst>
                <a:gs pos="0">
                  <a:srgbClr val="FFFF00">
                    <a:shade val="30000"/>
                    <a:satMod val="115000"/>
                  </a:srgbClr>
                </a:gs>
                <a:gs pos="50000">
                  <a:srgbClr val="FFFF00">
                    <a:shade val="67500"/>
                    <a:satMod val="115000"/>
                  </a:srgbClr>
                </a:gs>
                <a:gs pos="100000">
                  <a:srgbClr val="FFFF00">
                    <a:shade val="100000"/>
                    <a:satMod val="115000"/>
                  </a:srgbClr>
                </a:gs>
              </a:gsLst>
              <a:lin ang="18900000" scaled="1"/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altLang="ja-JP" sz="20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FCV</a:t>
              </a:r>
              <a:endParaRPr lang="ja-JP" alt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56" name="正方形/長方形 8"/>
          <p:cNvSpPr>
            <a:spLocks noChangeArrowheads="1"/>
          </p:cNvSpPr>
          <p:nvPr/>
        </p:nvSpPr>
        <p:spPr bwMode="auto">
          <a:xfrm>
            <a:off x="6187500" y="3930673"/>
            <a:ext cx="108011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altLang="ja-JP" sz="2000" dirty="0" smtClean="0">
                <a:ln w="18415" cmpd="sng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CDV</a:t>
            </a:r>
            <a:endParaRPr lang="ja-JP" altLang="en-US" sz="2000" b="1" dirty="0">
              <a:ln w="1905"/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ＭＳ Ｐゴシック" panose="020B0600070205080204" pitchFamily="50" charset="-128"/>
              <a:cs typeface="Calibri" panose="020F0502020204030204" pitchFamily="34" charset="0"/>
            </a:endParaRPr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819" y="2453936"/>
            <a:ext cx="4343719" cy="3415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正方形/長方形 24"/>
          <p:cNvSpPr>
            <a:spLocks noChangeArrowheads="1"/>
          </p:cNvSpPr>
          <p:nvPr/>
        </p:nvSpPr>
        <p:spPr bwMode="auto">
          <a:xfrm>
            <a:off x="4808077" y="2830271"/>
            <a:ext cx="4079064" cy="566594"/>
          </a:xfrm>
          <a:prstGeom prst="roundRect">
            <a:avLst/>
          </a:prstGeom>
          <a:ln>
            <a:noFill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4380" tIns="42190" rIns="84380" bIns="42190" anchor="ctr"/>
          <a:lstStyle>
            <a:lvl1pPr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ja-JP" altLang="en-US" sz="18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＜</a:t>
            </a:r>
            <a:r>
              <a:rPr lang="ja-JP" altLang="en-US" sz="1800" dirty="0">
                <a:latin typeface="HG丸ｺﾞｼｯｸM-PRO" panose="020F0600000000000000" pitchFamily="34" charset="-128"/>
                <a:ea typeface="HG丸ｺﾞｼｯｸM-PRO" panose="020F0600000000000000" pitchFamily="34" charset="-128"/>
              </a:rPr>
              <a:t>次世代</a:t>
            </a:r>
            <a:r>
              <a:rPr lang="ja-JP" altLang="en-US" sz="1800" dirty="0" smtClean="0">
                <a:latin typeface="HG丸ｺﾞｼｯｸM-PRO" panose="020F0600000000000000" pitchFamily="34" charset="-128"/>
                <a:ea typeface="HG丸ｺﾞｼｯｸM-PRO" panose="020F0600000000000000" pitchFamily="34" charset="-128"/>
              </a:rPr>
              <a:t>自動車</a:t>
            </a:r>
            <a:r>
              <a:rPr lang="ja-JP" altLang="en-US" sz="18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の普及イメージ＞</a:t>
            </a:r>
            <a:endParaRPr lang="ja-JP" altLang="en-US" sz="18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6" name="星 5 25"/>
          <p:cNvSpPr/>
          <p:nvPr/>
        </p:nvSpPr>
        <p:spPr>
          <a:xfrm>
            <a:off x="324856" y="4294429"/>
            <a:ext cx="228600" cy="228600"/>
          </a:xfrm>
          <a:prstGeom prst="star5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27" name="星 5 26"/>
          <p:cNvSpPr/>
          <p:nvPr/>
        </p:nvSpPr>
        <p:spPr>
          <a:xfrm>
            <a:off x="312060" y="5115095"/>
            <a:ext cx="228600" cy="228600"/>
          </a:xfrm>
          <a:prstGeom prst="star5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28" name="星 5 27"/>
          <p:cNvSpPr/>
          <p:nvPr/>
        </p:nvSpPr>
        <p:spPr>
          <a:xfrm>
            <a:off x="280236" y="5499214"/>
            <a:ext cx="228600" cy="228600"/>
          </a:xfrm>
          <a:prstGeom prst="star5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 sz="1800">
              <a:solidFill>
                <a:schemeClr val="tx1"/>
              </a:solidFill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299916" y="5998096"/>
            <a:ext cx="1595309" cy="348109"/>
            <a:chOff x="1331697" y="6124907"/>
            <a:chExt cx="1595309" cy="348109"/>
          </a:xfrm>
        </p:grpSpPr>
        <p:sp>
          <p:nvSpPr>
            <p:cNvPr id="29" name="テキスト ボックス 2"/>
            <p:cNvSpPr txBox="1">
              <a:spLocks noChangeArrowheads="1"/>
            </p:cNvSpPr>
            <p:nvPr/>
          </p:nvSpPr>
          <p:spPr bwMode="auto">
            <a:xfrm>
              <a:off x="1331697" y="6124907"/>
              <a:ext cx="1595309" cy="348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ja-JP" altLang="en-US" sz="1662" dirty="0" smtClean="0">
                  <a:solidFill>
                    <a:prstClr val="black"/>
                  </a:solidFill>
                </a:rPr>
                <a:t>　　</a:t>
              </a:r>
              <a:r>
                <a:rPr lang="ja-JP" altLang="en-US" sz="1600" dirty="0" smtClean="0">
                  <a:solidFill>
                    <a:prstClr val="black"/>
                  </a:solidFill>
                </a:rPr>
                <a:t>：補助金対象</a:t>
              </a:r>
              <a:endParaRPr lang="ja-JP" altLang="en-US" sz="1600" dirty="0">
                <a:solidFill>
                  <a:prstClr val="black"/>
                </a:solidFill>
              </a:endParaRPr>
            </a:p>
          </p:txBody>
        </p:sp>
        <p:sp>
          <p:nvSpPr>
            <p:cNvPr id="30" name="星 5 29"/>
            <p:cNvSpPr/>
            <p:nvPr/>
          </p:nvSpPr>
          <p:spPr>
            <a:xfrm>
              <a:off x="1458141" y="6171630"/>
              <a:ext cx="228600" cy="228600"/>
            </a:xfrm>
            <a:prstGeom prst="star5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1800">
                <a:solidFill>
                  <a:schemeClr val="tx1"/>
                </a:solidFill>
              </a:endParaRPr>
            </a:p>
          </p:txBody>
        </p:sp>
      </p:grpSp>
      <p:sp>
        <p:nvSpPr>
          <p:cNvPr id="7" name="正方形/長方形 6"/>
          <p:cNvSpPr/>
          <p:nvPr/>
        </p:nvSpPr>
        <p:spPr>
          <a:xfrm>
            <a:off x="2384448" y="5996391"/>
            <a:ext cx="221246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（日本再興戦略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2016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 </a:t>
            </a:r>
            <a:endParaRPr lang="ja-JP" altLang="en-US" sz="1400" dirty="0"/>
          </a:p>
        </p:txBody>
      </p:sp>
      <p:sp>
        <p:nvSpPr>
          <p:cNvPr id="31" name="コンテンツ プレースホルダー 1"/>
          <p:cNvSpPr>
            <a:spLocks noGrp="1"/>
          </p:cNvSpPr>
          <p:nvPr>
            <p:ph idx="1"/>
          </p:nvPr>
        </p:nvSpPr>
        <p:spPr>
          <a:xfrm>
            <a:off x="235282" y="1556792"/>
            <a:ext cx="8393573" cy="72008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</a:t>
            </a:r>
            <a:r>
              <a:rPr lang="en-US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2030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年（平成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42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年）まで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に新車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販売に占める次世代自動車の割合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</a:t>
            </a:r>
            <a:r>
              <a:rPr lang="en-US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割と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する」との目標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の実現に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向け普及促進。</a:t>
            </a:r>
            <a:endParaRPr lang="en-US" altLang="ja-JP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  <a:endParaRPr kumimoji="1" lang="ja-JP" altLang="en-US" sz="1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2" name="星 5 31"/>
          <p:cNvSpPr/>
          <p:nvPr/>
        </p:nvSpPr>
        <p:spPr>
          <a:xfrm>
            <a:off x="324856" y="4627959"/>
            <a:ext cx="228600" cy="228600"/>
          </a:xfrm>
          <a:prstGeom prst="star5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20028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タイトル 1"/>
          <p:cNvSpPr>
            <a:spLocks noGrp="1"/>
          </p:cNvSpPr>
          <p:nvPr>
            <p:ph type="title"/>
          </p:nvPr>
        </p:nvSpPr>
        <p:spPr>
          <a:xfrm>
            <a:off x="142875" y="60325"/>
            <a:ext cx="8858250" cy="654050"/>
          </a:xfrm>
        </p:spPr>
        <p:txBody>
          <a:bodyPr>
            <a:normAutofit/>
          </a:bodyPr>
          <a:lstStyle/>
          <a:p>
            <a:r>
              <a:rPr lang="ja-JP" altLang="en-US" sz="2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ahoma" panose="020B0604030504040204" pitchFamily="34" charset="0"/>
              </a:rPr>
              <a:t>次世代自動車振興</a:t>
            </a:r>
            <a:r>
              <a:rPr lang="ja-JP" altLang="en-US" sz="2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ahoma" panose="020B0604030504040204" pitchFamily="34" charset="0"/>
              </a:rPr>
              <a:t>センター</a:t>
            </a:r>
            <a:r>
              <a:rPr lang="ja-JP" altLang="en-US" sz="2800" b="1" dirty="0" smtClean="0">
                <a:solidFill>
                  <a:srgbClr val="00B050"/>
                </a:solidFill>
                <a:latin typeface="Century Gothic" panose="020B0502020202020204" pitchFamily="34" charset="0"/>
                <a:ea typeface="HG丸ｺﾞｼｯｸM-PRO" panose="020F0600000000000000" pitchFamily="50" charset="-128"/>
                <a:cs typeface="Tahoma" panose="020B0604030504040204" pitchFamily="34" charset="0"/>
              </a:rPr>
              <a:t>（</a:t>
            </a:r>
            <a:r>
              <a:rPr lang="ja-JP" altLang="en-US" sz="2800" b="1" dirty="0" smtClean="0">
                <a:solidFill>
                  <a:srgbClr val="00B05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ahoma" panose="020B0604030504040204" pitchFamily="34" charset="0"/>
              </a:rPr>
              <a:t>ＮｅＶ</a:t>
            </a:r>
            <a:r>
              <a:rPr lang="ja-JP" altLang="en-US" sz="2800" b="1" dirty="0" smtClean="0">
                <a:solidFill>
                  <a:srgbClr val="00B050"/>
                </a:solidFill>
                <a:latin typeface="Century Gothic" panose="020B0502020202020204" pitchFamily="34" charset="0"/>
                <a:ea typeface="HG丸ｺﾞｼｯｸM-PRO" panose="020F0600000000000000" pitchFamily="34" charset="-128"/>
                <a:cs typeface="Tahoma" panose="020B0604030504040204" pitchFamily="34" charset="0"/>
              </a:rPr>
              <a:t>）</a:t>
            </a:r>
            <a:r>
              <a:rPr lang="ja-JP" altLang="en-US" sz="2800" b="1" dirty="0" smtClean="0">
                <a:solidFill>
                  <a:srgbClr val="000000"/>
                </a:solidFill>
                <a:latin typeface="HG丸ｺﾞｼｯｸM-PRO" panose="020F0600000000000000" pitchFamily="34" charset="-128"/>
                <a:ea typeface="HG丸ｺﾞｼｯｸM-PRO" panose="020F0600000000000000" pitchFamily="34" charset="-128"/>
                <a:cs typeface="Tahoma" panose="020B0604030504040204" pitchFamily="34" charset="0"/>
              </a:rPr>
              <a:t>の補助事業</a:t>
            </a:r>
            <a:endParaRPr lang="ja-JP" altLang="en-US" sz="2800" dirty="0" smtClean="0">
              <a:latin typeface="HG丸ｺﾞｼｯｸM-PRO" panose="020F0600000000000000" pitchFamily="34" charset="-128"/>
              <a:ea typeface="HG丸ｺﾞｼｯｸM-PRO" panose="020F0600000000000000" pitchFamily="34" charset="-128"/>
              <a:cs typeface="Tahoma" panose="020B0604030504040204" pitchFamily="34" charset="0"/>
            </a:endParaRPr>
          </a:p>
        </p:txBody>
      </p:sp>
      <p:sp>
        <p:nvSpPr>
          <p:cNvPr id="56323" name="スライド番号プレースホルダー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FEFAC00A-D267-4286-B25C-CC03173B2BB9}" type="slidenum">
              <a:rPr kumimoji="0" lang="fr-FR" altLang="ja-JP" sz="1200" smtClean="0">
                <a:solidFill>
                  <a:srgbClr val="898989"/>
                </a:solidFill>
              </a:rPr>
              <a:pPr/>
              <a:t>3</a:t>
            </a:fld>
            <a:endParaRPr kumimoji="0" lang="fr-FR" altLang="ja-JP" sz="1200" smtClean="0">
              <a:solidFill>
                <a:srgbClr val="898989"/>
              </a:solidFill>
            </a:endParaRPr>
          </a:p>
        </p:txBody>
      </p:sp>
      <p:sp>
        <p:nvSpPr>
          <p:cNvPr id="56324" name="正方形/長方形 3"/>
          <p:cNvSpPr>
            <a:spLocks noChangeArrowheads="1"/>
          </p:cNvSpPr>
          <p:nvPr/>
        </p:nvSpPr>
        <p:spPr bwMode="auto">
          <a:xfrm>
            <a:off x="899591" y="3892420"/>
            <a:ext cx="7704857" cy="715089"/>
          </a:xfrm>
          <a:prstGeom prst="roundRect">
            <a:avLst/>
          </a:prstGeom>
          <a:noFill/>
          <a:ln w="2857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36000" rIns="3600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ja-JP" altLang="en-US" sz="1800" b="1" dirty="0" smtClean="0">
                <a:solidFill>
                  <a:schemeClr val="accent6">
                    <a:lumMod val="75000"/>
                  </a:schemeClr>
                </a:solidFill>
                <a:latin typeface="HG丸ｺﾞｼｯｸM-PRO" panose="020F0600000000000000" pitchFamily="34" charset="-128"/>
                <a:ea typeface="HG丸ｺﾞｼｯｸM-PRO" panose="020F0600000000000000" pitchFamily="34" charset="-128"/>
              </a:rPr>
              <a:t>●</a:t>
            </a:r>
            <a:r>
              <a:rPr lang="ja-JP" altLang="en-US" sz="1800" b="1" dirty="0">
                <a:solidFill>
                  <a:schemeClr val="accent6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水素供給設備の</a:t>
            </a:r>
            <a:r>
              <a:rPr lang="ja-JP" altLang="en-US" sz="1800" b="1" dirty="0" smtClean="0">
                <a:solidFill>
                  <a:schemeClr val="accent6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整備費補助・</a:t>
            </a:r>
            <a:r>
              <a:rPr lang="en-US" altLang="ja-JP" sz="1800" b="1" dirty="0" smtClean="0">
                <a:solidFill>
                  <a:schemeClr val="accent6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FCV</a:t>
            </a:r>
            <a:r>
              <a:rPr lang="ja-JP" altLang="en-US" sz="1800" b="1" dirty="0" smtClean="0">
                <a:solidFill>
                  <a:schemeClr val="accent6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の需要喚起に係る活動費補助</a:t>
            </a:r>
            <a:endParaRPr lang="en-US" altLang="ja-JP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/>
            <a:r>
              <a:rPr lang="ja-JP" altLang="en-US" sz="1800" dirty="0">
                <a:latin typeface="HG丸ｺﾞｼｯｸM-PRO" panose="020F0600000000000000" pitchFamily="34" charset="-128"/>
                <a:ea typeface="HG丸ｺﾞｼｯｸM-PRO" panose="020F0600000000000000" pitchFamily="34" charset="-128"/>
              </a:rPr>
              <a:t>　</a:t>
            </a:r>
            <a:r>
              <a:rPr lang="ja-JP" altLang="en-US" sz="1600" dirty="0" smtClean="0">
                <a:latin typeface="HG丸ｺﾞｼｯｸM-PRO" panose="020F0600000000000000" pitchFamily="34" charset="-128"/>
                <a:ea typeface="HG丸ｺﾞｼｯｸM-PRO" panose="020F0600000000000000" pitchFamily="34" charset="-128"/>
              </a:rPr>
              <a:t>・</a:t>
            </a:r>
            <a:r>
              <a:rPr lang="en-US" altLang="ja-JP" sz="1600" dirty="0">
                <a:latin typeface="HG丸ｺﾞｼｯｸM-PRO" panose="020F0600000000000000" pitchFamily="34" charset="-128"/>
                <a:ea typeface="HG丸ｺﾞｼｯｸM-PRO" panose="020F0600000000000000" pitchFamily="34" charset="-128"/>
              </a:rPr>
              <a:t>H25</a:t>
            </a:r>
            <a:r>
              <a:rPr lang="ja-JP" altLang="en-US" sz="1600" dirty="0">
                <a:latin typeface="HG丸ｺﾞｼｯｸM-PRO" panose="020F0600000000000000" pitchFamily="34" charset="-128"/>
                <a:ea typeface="HG丸ｺﾞｼｯｸM-PRO" panose="020F0600000000000000" pitchFamily="34" charset="-128"/>
              </a:rPr>
              <a:t>年度</a:t>
            </a:r>
            <a:r>
              <a:rPr lang="ja-JP" altLang="en-US" sz="1600" dirty="0" smtClean="0">
                <a:latin typeface="HG丸ｺﾞｼｯｸM-PRO" panose="020F0600000000000000" pitchFamily="34" charset="-128"/>
                <a:ea typeface="HG丸ｺﾞｼｯｸM-PRO" panose="020F0600000000000000" pitchFamily="34" charset="-128"/>
              </a:rPr>
              <a:t>から事業開始</a:t>
            </a:r>
            <a:endParaRPr lang="ja-JP" altLang="en-US" sz="1600" dirty="0">
              <a:latin typeface="HG丸ｺﾞｼｯｸM-PRO" panose="020F0600000000000000" pitchFamily="34" charset="-128"/>
              <a:ea typeface="HG丸ｺﾞｼｯｸM-PRO" panose="020F0600000000000000" pitchFamily="34" charset="-128"/>
            </a:endParaRPr>
          </a:p>
        </p:txBody>
      </p:sp>
      <p:sp>
        <p:nvSpPr>
          <p:cNvPr id="2" name="角丸四角形 1"/>
          <p:cNvSpPr/>
          <p:nvPr/>
        </p:nvSpPr>
        <p:spPr>
          <a:xfrm>
            <a:off x="179513" y="955566"/>
            <a:ext cx="8640960" cy="408623"/>
          </a:xfrm>
          <a:prstGeom prst="roundRect">
            <a:avLst/>
          </a:prstGeom>
          <a:ln w="28575">
            <a:solidFill>
              <a:schemeClr val="tx1"/>
            </a:solidFill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ja-JP" altLang="en-US" sz="1800" dirty="0" smtClean="0">
                <a:latin typeface="HG丸ｺﾞｼｯｸM-PRO" panose="020F0600000000000000" pitchFamily="34" charset="-128"/>
                <a:ea typeface="HG丸ｺﾞｼｯｸM-PRO" panose="020F0600000000000000" pitchFamily="34" charset="-128"/>
              </a:rPr>
              <a:t>クリーンエネルギー自動車の普及促進のため、３本柱の補助事業推進。</a:t>
            </a:r>
            <a:endParaRPr lang="en-US" altLang="ja-JP" sz="1600" dirty="0">
              <a:solidFill>
                <a:srgbClr val="000000"/>
              </a:solidFill>
              <a:latin typeface="HG丸ｺﾞｼｯｸM-PRO" panose="020F0600000000000000" pitchFamily="34" charset="-128"/>
              <a:ea typeface="HG丸ｺﾞｼｯｸM-PRO" panose="020F0600000000000000" pitchFamily="34" charset="-128"/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323529" y="1556792"/>
            <a:ext cx="8280920" cy="1021556"/>
          </a:xfrm>
          <a:prstGeom prst="roundRect">
            <a:avLst/>
          </a:prstGeom>
          <a:ln w="28575">
            <a:solidFill>
              <a:srgbClr val="92D050"/>
            </a:solidFill>
          </a:ln>
          <a:effectLst/>
        </p:spPr>
        <p:txBody>
          <a:bodyPr wrap="square" lIns="36000" rIns="36000">
            <a:spAutoFit/>
          </a:bodyPr>
          <a:lstStyle/>
          <a:p>
            <a:pPr eaLnBrk="1" hangingPunct="1"/>
            <a:r>
              <a:rPr lang="ja-JP" altLang="en-US" sz="1800" b="1" dirty="0">
                <a:solidFill>
                  <a:srgbClr val="00B050"/>
                </a:solidFill>
                <a:latin typeface="HG丸ｺﾞｼｯｸM-PRO" panose="020F0600000000000000" pitchFamily="34" charset="-128"/>
                <a:ea typeface="HG丸ｺﾞｼｯｸM-PRO" panose="020F0600000000000000" pitchFamily="34" charset="-128"/>
              </a:rPr>
              <a:t>●クリーンエネルギー</a:t>
            </a:r>
            <a:r>
              <a:rPr lang="ja-JP" altLang="en-US" sz="1800" b="1" dirty="0" smtClean="0">
                <a:solidFill>
                  <a:srgbClr val="00B050"/>
                </a:solidFill>
                <a:latin typeface="HG丸ｺﾞｼｯｸM-PRO" panose="020F0600000000000000" pitchFamily="34" charset="-128"/>
                <a:ea typeface="HG丸ｺﾞｼｯｸM-PRO" panose="020F0600000000000000" pitchFamily="34" charset="-128"/>
              </a:rPr>
              <a:t>自動車購入補助（</a:t>
            </a:r>
            <a:r>
              <a:rPr lang="en-US" altLang="ja-JP" sz="1800" b="1" dirty="0">
                <a:solidFill>
                  <a:srgbClr val="00B050"/>
                </a:solidFill>
                <a:latin typeface="HG丸ｺﾞｼｯｸM-PRO" panose="020F0600000000000000" pitchFamily="34" charset="-128"/>
                <a:ea typeface="HG丸ｺﾞｼｯｸM-PRO" panose="020F0600000000000000" pitchFamily="34" charset="-128"/>
              </a:rPr>
              <a:t>CEV</a:t>
            </a:r>
            <a:r>
              <a:rPr lang="ja-JP" altLang="en-US" sz="1800" b="1" dirty="0">
                <a:solidFill>
                  <a:srgbClr val="00B050"/>
                </a:solidFill>
                <a:latin typeface="HG丸ｺﾞｼｯｸM-PRO" panose="020F0600000000000000" pitchFamily="34" charset="-128"/>
                <a:ea typeface="HG丸ｺﾞｼｯｸM-PRO" panose="020F0600000000000000" pitchFamily="34" charset="-128"/>
              </a:rPr>
              <a:t>補助金）</a:t>
            </a:r>
            <a:endParaRPr lang="en-US" altLang="ja-JP" sz="1800" dirty="0">
              <a:latin typeface="HG丸ｺﾞｼｯｸM-PRO" panose="020F0600000000000000" pitchFamily="34" charset="-128"/>
              <a:ea typeface="HG丸ｺﾞｼｯｸM-PRO" panose="020F0600000000000000" pitchFamily="34" charset="-128"/>
            </a:endParaRPr>
          </a:p>
          <a:p>
            <a:pPr eaLnBrk="1" hangingPunct="1"/>
            <a:r>
              <a:rPr lang="ja-JP" altLang="en-US" sz="1800" dirty="0">
                <a:latin typeface="HG丸ｺﾞｼｯｸM-PRO" panose="020F0600000000000000" pitchFamily="34" charset="-128"/>
                <a:ea typeface="HG丸ｺﾞｼｯｸM-PRO" panose="020F0600000000000000" pitchFamily="34" charset="-128"/>
              </a:rPr>
              <a:t>　</a:t>
            </a:r>
            <a:r>
              <a:rPr lang="ja-JP" altLang="en-US" sz="1600" dirty="0">
                <a:latin typeface="HG丸ｺﾞｼｯｸM-PRO" panose="020F0600000000000000" pitchFamily="34" charset="-128"/>
                <a:ea typeface="HG丸ｺﾞｼｯｸM-PRO" panose="020F0600000000000000" pitchFamily="34" charset="-128"/>
              </a:rPr>
              <a:t>・</a:t>
            </a:r>
            <a:r>
              <a:rPr lang="en-US" altLang="ja-JP" sz="1600" dirty="0">
                <a:latin typeface="HG丸ｺﾞｼｯｸM-PRO" panose="020F0600000000000000" pitchFamily="34" charset="-128"/>
                <a:ea typeface="HG丸ｺﾞｼｯｸM-PRO" panose="020F0600000000000000" pitchFamily="34" charset="-128"/>
              </a:rPr>
              <a:t>EV</a:t>
            </a:r>
            <a:r>
              <a:rPr lang="ja-JP" altLang="en-US" sz="1600" dirty="0" err="1">
                <a:latin typeface="HG丸ｺﾞｼｯｸM-PRO" panose="020F0600000000000000" pitchFamily="34" charset="-128"/>
                <a:ea typeface="HG丸ｺﾞｼｯｸM-PRO" panose="020F0600000000000000" pitchFamily="34" charset="-128"/>
              </a:rPr>
              <a:t>、</a:t>
            </a:r>
            <a:r>
              <a:rPr lang="en-US" altLang="ja-JP" sz="1600" dirty="0">
                <a:latin typeface="HG丸ｺﾞｼｯｸM-PRO" panose="020F0600000000000000" pitchFamily="34" charset="-128"/>
                <a:ea typeface="HG丸ｺﾞｼｯｸM-PRO" panose="020F0600000000000000" pitchFamily="34" charset="-128"/>
              </a:rPr>
              <a:t>PHV</a:t>
            </a:r>
            <a:r>
              <a:rPr lang="ja-JP" altLang="en-US" sz="1600" dirty="0" err="1">
                <a:latin typeface="HG丸ｺﾞｼｯｸM-PRO" panose="020F0600000000000000" pitchFamily="34" charset="-128"/>
                <a:ea typeface="HG丸ｺﾞｼｯｸM-PRO" panose="020F0600000000000000" pitchFamily="34" charset="-128"/>
              </a:rPr>
              <a:t>、</a:t>
            </a:r>
            <a:r>
              <a:rPr lang="en-US" altLang="ja-JP" sz="1600" dirty="0">
                <a:latin typeface="HG丸ｺﾞｼｯｸM-PRO" panose="020F0600000000000000" pitchFamily="34" charset="-128"/>
                <a:ea typeface="HG丸ｺﾞｼｯｸM-PRO" panose="020F0600000000000000" pitchFamily="34" charset="-128"/>
              </a:rPr>
              <a:t>CDV</a:t>
            </a:r>
            <a:r>
              <a:rPr lang="ja-JP" altLang="en-US" sz="1600" dirty="0">
                <a:latin typeface="HG丸ｺﾞｼｯｸM-PRO" panose="020F0600000000000000" pitchFamily="34" charset="-128"/>
                <a:ea typeface="HG丸ｺﾞｼｯｸM-PRO" panose="020F0600000000000000" pitchFamily="34" charset="-128"/>
              </a:rPr>
              <a:t>に加え、</a:t>
            </a:r>
            <a:r>
              <a:rPr lang="en-US" altLang="ja-JP" sz="1600" dirty="0">
                <a:latin typeface="HG丸ｺﾞｼｯｸM-PRO" panose="020F0600000000000000" pitchFamily="34" charset="-128"/>
                <a:ea typeface="HG丸ｺﾞｼｯｸM-PRO" panose="020F0600000000000000" pitchFamily="34" charset="-128"/>
              </a:rPr>
              <a:t>H26</a:t>
            </a:r>
            <a:r>
              <a:rPr lang="ja-JP" altLang="en-US" sz="1600" dirty="0">
                <a:latin typeface="HG丸ｺﾞｼｯｸM-PRO" panose="020F0600000000000000" pitchFamily="34" charset="-128"/>
                <a:ea typeface="HG丸ｺﾞｼｯｸM-PRO" panose="020F0600000000000000" pitchFamily="34" charset="-128"/>
              </a:rPr>
              <a:t>年度より</a:t>
            </a:r>
            <a:r>
              <a:rPr lang="en-US" altLang="ja-JP" sz="1600" dirty="0">
                <a:latin typeface="HG丸ｺﾞｼｯｸM-PRO" panose="020F0600000000000000" pitchFamily="34" charset="-128"/>
                <a:ea typeface="HG丸ｺﾞｼｯｸM-PRO" panose="020F0600000000000000" pitchFamily="34" charset="-128"/>
              </a:rPr>
              <a:t>FCV</a:t>
            </a:r>
            <a:r>
              <a:rPr lang="ja-JP" altLang="en-US" sz="1600" dirty="0">
                <a:latin typeface="HG丸ｺﾞｼｯｸM-PRO" panose="020F0600000000000000" pitchFamily="34" charset="-128"/>
                <a:ea typeface="HG丸ｺﾞｼｯｸM-PRO" panose="020F0600000000000000" pitchFamily="34" charset="-128"/>
              </a:rPr>
              <a:t>も補助対象</a:t>
            </a:r>
            <a:endParaRPr lang="en-US" altLang="ja-JP" sz="1600" dirty="0">
              <a:latin typeface="HG丸ｺﾞｼｯｸM-PRO" panose="020F0600000000000000" pitchFamily="34" charset="-128"/>
              <a:ea typeface="HG丸ｺﾞｼｯｸM-PRO" panose="020F0600000000000000" pitchFamily="34" charset="-128"/>
            </a:endParaRPr>
          </a:p>
          <a:p>
            <a:pPr eaLnBrk="1" hangingPunct="1"/>
            <a:r>
              <a:rPr lang="ja-JP" altLang="en-US" sz="1800" b="1" dirty="0">
                <a:solidFill>
                  <a:srgbClr val="00B050"/>
                </a:solidFill>
                <a:latin typeface="HG丸ｺﾞｼｯｸM-PRO" panose="020F0600000000000000" pitchFamily="34" charset="-128"/>
                <a:ea typeface="HG丸ｺﾞｼｯｸM-PRO" panose="020F0600000000000000" pitchFamily="34" charset="-128"/>
              </a:rPr>
              <a:t>　</a:t>
            </a:r>
            <a:r>
              <a:rPr lang="ja-JP" altLang="en-US" sz="1800" dirty="0">
                <a:latin typeface="HG丸ｺﾞｼｯｸM-PRO" panose="020F0600000000000000" pitchFamily="34" charset="-128"/>
                <a:ea typeface="HG丸ｺﾞｼｯｸM-PRO" panose="020F0600000000000000" pitchFamily="34" charset="-128"/>
              </a:rPr>
              <a:t>　　</a:t>
            </a:r>
            <a:r>
              <a:rPr lang="ja-JP" altLang="en-US" sz="1400" dirty="0">
                <a:latin typeface="HG丸ｺﾞｼｯｸM-PRO" panose="020F0600000000000000" pitchFamily="34" charset="-128"/>
                <a:ea typeface="HG丸ｺﾞｼｯｸM-PRO" panose="020F0600000000000000" pitchFamily="34" charset="-128"/>
              </a:rPr>
              <a:t>（参考）過去　</a:t>
            </a:r>
            <a:r>
              <a:rPr lang="en-US" altLang="ja-JP" sz="1400" dirty="0" smtClean="0">
                <a:latin typeface="HG丸ｺﾞｼｯｸM-PRO" panose="020F0600000000000000" pitchFamily="34" charset="-128"/>
                <a:ea typeface="HG丸ｺﾞｼｯｸM-PRO" panose="020F0600000000000000" pitchFamily="34" charset="-128"/>
              </a:rPr>
              <a:t>H10</a:t>
            </a:r>
            <a:r>
              <a:rPr lang="ja-JP" altLang="en-US" sz="1400" dirty="0" smtClean="0">
                <a:latin typeface="HG丸ｺﾞｼｯｸM-PRO" panose="020F0600000000000000" pitchFamily="34" charset="-128"/>
                <a:ea typeface="HG丸ｺﾞｼｯｸM-PRO" panose="020F0600000000000000" pitchFamily="34" charset="-128"/>
              </a:rPr>
              <a:t>～</a:t>
            </a:r>
            <a:r>
              <a:rPr lang="en-US" altLang="ja-JP" sz="1400" dirty="0">
                <a:latin typeface="HG丸ｺﾞｼｯｸM-PRO" panose="020F0600000000000000" pitchFamily="34" charset="-128"/>
                <a:ea typeface="HG丸ｺﾞｼｯｸM-PRO" panose="020F0600000000000000" pitchFamily="34" charset="-128"/>
              </a:rPr>
              <a:t>H21</a:t>
            </a:r>
            <a:r>
              <a:rPr lang="ja-JP" altLang="en-US" sz="1400" dirty="0">
                <a:latin typeface="HG丸ｺﾞｼｯｸM-PRO" panose="020F0600000000000000" pitchFamily="34" charset="-128"/>
                <a:ea typeface="HG丸ｺﾞｼｯｸM-PRO" panose="020F0600000000000000" pitchFamily="34" charset="-128"/>
              </a:rPr>
              <a:t>年度までは</a:t>
            </a:r>
            <a:r>
              <a:rPr lang="ja-JP" altLang="en-US" sz="1400" dirty="0" smtClean="0">
                <a:latin typeface="HG丸ｺﾞｼｯｸM-PRO" panose="020F0600000000000000" pitchFamily="34" charset="-128"/>
                <a:ea typeface="HG丸ｺﾞｼｯｸM-PRO" panose="020F0600000000000000" pitchFamily="34" charset="-128"/>
              </a:rPr>
              <a:t>ＨＶも</a:t>
            </a:r>
            <a:r>
              <a:rPr lang="ja-JP" altLang="en-US" sz="1400" dirty="0">
                <a:latin typeface="HG丸ｺﾞｼｯｸM-PRO" panose="020F0600000000000000" pitchFamily="34" charset="-128"/>
                <a:ea typeface="HG丸ｺﾞｼｯｸM-PRO" panose="020F0600000000000000" pitchFamily="34" charset="-128"/>
              </a:rPr>
              <a:t>補助対象</a:t>
            </a:r>
            <a:r>
              <a:rPr lang="ja-JP" altLang="en-US" sz="1600" dirty="0">
                <a:latin typeface="HG丸ｺﾞｼｯｸM-PRO" panose="020F0600000000000000" pitchFamily="34" charset="-128"/>
                <a:ea typeface="HG丸ｺﾞｼｯｸM-PRO" panose="020F0600000000000000" pitchFamily="34" charset="-128"/>
              </a:rPr>
              <a:t>。</a:t>
            </a:r>
            <a:endParaRPr lang="en-US" altLang="ja-JP" sz="1600" dirty="0">
              <a:latin typeface="HG丸ｺﾞｼｯｸM-PRO" panose="020F0600000000000000" pitchFamily="34" charset="-128"/>
              <a:ea typeface="HG丸ｺﾞｼｯｸM-PRO" panose="020F0600000000000000" pitchFamily="34" charset="-128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899591" y="2849527"/>
            <a:ext cx="7704857" cy="715089"/>
          </a:xfrm>
          <a:prstGeom prst="roundRect">
            <a:avLst/>
          </a:prstGeom>
          <a:ln w="28575">
            <a:solidFill>
              <a:srgbClr val="00B0F0"/>
            </a:solidFill>
          </a:ln>
        </p:spPr>
        <p:txBody>
          <a:bodyPr wrap="square" lIns="36000" rIns="36000">
            <a:spAutoFit/>
          </a:bodyPr>
          <a:lstStyle/>
          <a:p>
            <a:pPr eaLnBrk="1" hangingPunct="1"/>
            <a:r>
              <a:rPr lang="ja-JP" altLang="en-US" sz="1800" b="1" dirty="0">
                <a:solidFill>
                  <a:srgbClr val="00B0F0"/>
                </a:solidFill>
                <a:latin typeface="HG丸ｺﾞｼｯｸM-PRO" panose="020F0600000000000000" pitchFamily="34" charset="-128"/>
                <a:ea typeface="HG丸ｺﾞｼｯｸM-PRO" panose="020F0600000000000000" pitchFamily="34" charset="-128"/>
              </a:rPr>
              <a:t>●</a:t>
            </a:r>
            <a:r>
              <a:rPr lang="ja-JP" altLang="en-US" sz="1800" b="1" dirty="0" smtClean="0">
                <a:solidFill>
                  <a:srgbClr val="00B0F0"/>
                </a:solidFill>
                <a:latin typeface="HG丸ｺﾞｼｯｸM-PRO" panose="020F0600000000000000" pitchFamily="34" charset="-128"/>
                <a:ea typeface="HG丸ｺﾞｼｯｸM-PRO" panose="020F0600000000000000" pitchFamily="34" charset="-128"/>
              </a:rPr>
              <a:t>ＥＶ・</a:t>
            </a:r>
            <a:r>
              <a:rPr lang="en-US" altLang="ja-JP" sz="1800" b="1" dirty="0" smtClean="0">
                <a:solidFill>
                  <a:srgbClr val="00B0F0"/>
                </a:solidFill>
                <a:latin typeface="HG丸ｺﾞｼｯｸM-PRO" panose="020F0600000000000000" pitchFamily="34" charset="-128"/>
                <a:ea typeface="HG丸ｺﾞｼｯｸM-PRO" panose="020F0600000000000000" pitchFamily="34" charset="-128"/>
              </a:rPr>
              <a:t>PHV</a:t>
            </a:r>
            <a:r>
              <a:rPr lang="ja-JP" altLang="en-US" sz="1800" b="1" dirty="0" smtClean="0">
                <a:solidFill>
                  <a:srgbClr val="00B0F0"/>
                </a:solidFill>
                <a:latin typeface="HG丸ｺﾞｼｯｸM-PRO" panose="020F0600000000000000" pitchFamily="34" charset="-128"/>
                <a:ea typeface="HG丸ｺﾞｼｯｸM-PRO" panose="020F0600000000000000" pitchFamily="34" charset="-128"/>
              </a:rPr>
              <a:t>用</a:t>
            </a:r>
            <a:r>
              <a:rPr lang="ja-JP" altLang="en-US" sz="1800" b="1" dirty="0">
                <a:solidFill>
                  <a:srgbClr val="00B0F0"/>
                </a:solidFill>
                <a:latin typeface="HG丸ｺﾞｼｯｸM-PRO" panose="020F0600000000000000" pitchFamily="34" charset="-128"/>
                <a:ea typeface="HG丸ｺﾞｼｯｸM-PRO" panose="020F0600000000000000" pitchFamily="34" charset="-128"/>
              </a:rPr>
              <a:t>充電器・</a:t>
            </a:r>
            <a:r>
              <a:rPr lang="ja-JP" altLang="en-US" sz="1800" b="1" dirty="0" smtClean="0">
                <a:solidFill>
                  <a:srgbClr val="00B0F0"/>
                </a:solidFill>
                <a:latin typeface="HG丸ｺﾞｼｯｸM-PRO" panose="020F0600000000000000" pitchFamily="34" charset="-128"/>
                <a:ea typeface="HG丸ｺﾞｼｯｸM-PRO" panose="020F0600000000000000" pitchFamily="34" charset="-128"/>
              </a:rPr>
              <a:t>設置工事費補助</a:t>
            </a:r>
            <a:endParaRPr lang="en-US" altLang="ja-JP" sz="1600" dirty="0">
              <a:latin typeface="HG丸ｺﾞｼｯｸM-PRO" panose="020F0600000000000000" pitchFamily="34" charset="-128"/>
              <a:ea typeface="HG丸ｺﾞｼｯｸM-PRO" panose="020F0600000000000000" pitchFamily="34" charset="-128"/>
            </a:endParaRPr>
          </a:p>
          <a:p>
            <a:pPr eaLnBrk="1" hangingPunct="1"/>
            <a:r>
              <a:rPr lang="ja-JP" altLang="en-US" sz="1800" dirty="0">
                <a:latin typeface="HG丸ｺﾞｼｯｸM-PRO" panose="020F0600000000000000" pitchFamily="34" charset="-128"/>
                <a:ea typeface="HG丸ｺﾞｼｯｸM-PRO" panose="020F0600000000000000" pitchFamily="34" charset="-128"/>
              </a:rPr>
              <a:t>　</a:t>
            </a:r>
            <a:r>
              <a:rPr lang="ja-JP" altLang="en-US" sz="1600" dirty="0" smtClean="0">
                <a:latin typeface="HG丸ｺﾞｼｯｸM-PRO" panose="020F0600000000000000" pitchFamily="34" charset="-128"/>
                <a:ea typeface="HG丸ｺﾞｼｯｸM-PRO" panose="020F0600000000000000" pitchFamily="34" charset="-128"/>
              </a:rPr>
              <a:t>・</a:t>
            </a:r>
            <a:r>
              <a:rPr lang="en-US" altLang="ja-JP" sz="1600" dirty="0" smtClean="0">
                <a:latin typeface="HG丸ｺﾞｼｯｸM-PRO" panose="020F0600000000000000" pitchFamily="34" charset="-128"/>
                <a:ea typeface="HG丸ｺﾞｼｯｸM-PRO" panose="020F0600000000000000" pitchFamily="34" charset="-128"/>
              </a:rPr>
              <a:t>H25</a:t>
            </a:r>
            <a:r>
              <a:rPr lang="ja-JP" altLang="en-US" sz="1600" dirty="0" smtClean="0">
                <a:latin typeface="HG丸ｺﾞｼｯｸM-PRO" panose="020F0600000000000000" pitchFamily="34" charset="-128"/>
                <a:ea typeface="HG丸ｺﾞｼｯｸM-PRO" panose="020F0600000000000000" pitchFamily="34" charset="-128"/>
              </a:rPr>
              <a:t>年度から本格的に事業開始</a:t>
            </a:r>
            <a:r>
              <a:rPr lang="ja-JP" altLang="en-US" sz="1400" dirty="0" smtClean="0">
                <a:latin typeface="HG丸ｺﾞｼｯｸM-PRO" panose="020F0600000000000000" pitchFamily="34" charset="-128"/>
                <a:ea typeface="HG丸ｺﾞｼｯｸM-PRO" panose="020F0600000000000000" pitchFamily="34" charset="-128"/>
              </a:rPr>
              <a:t>（Ｈ</a:t>
            </a:r>
            <a:r>
              <a:rPr lang="en-US" altLang="ja-JP" sz="1400" dirty="0">
                <a:latin typeface="HG丸ｺﾞｼｯｸM-PRO" panose="020F0600000000000000" pitchFamily="34" charset="-128"/>
                <a:ea typeface="HG丸ｺﾞｼｯｸM-PRO" panose="020F0600000000000000" pitchFamily="34" charset="-128"/>
              </a:rPr>
              <a:t>2</a:t>
            </a:r>
            <a:r>
              <a:rPr lang="ja-JP" altLang="en-US" sz="1400" dirty="0" smtClean="0">
                <a:latin typeface="HG丸ｺﾞｼｯｸM-PRO" panose="020F0600000000000000" pitchFamily="34" charset="-128"/>
                <a:ea typeface="HG丸ｺﾞｼｯｸM-PRO" panose="020F0600000000000000" pitchFamily="34" charset="-128"/>
              </a:rPr>
              <a:t>１～</a:t>
            </a:r>
            <a:r>
              <a:rPr lang="en-US" altLang="ja-JP" sz="1400" dirty="0" smtClean="0">
                <a:latin typeface="HG丸ｺﾞｼｯｸM-PRO" panose="020F0600000000000000" pitchFamily="34" charset="-128"/>
                <a:ea typeface="HG丸ｺﾞｼｯｸM-PRO" panose="020F0600000000000000" pitchFamily="34" charset="-128"/>
              </a:rPr>
              <a:t>24</a:t>
            </a:r>
            <a:r>
              <a:rPr lang="ja-JP" altLang="en-US" sz="1400" dirty="0" smtClean="0">
                <a:latin typeface="HG丸ｺﾞｼｯｸM-PRO" panose="020F0600000000000000" pitchFamily="34" charset="-128"/>
                <a:ea typeface="HG丸ｺﾞｼｯｸM-PRO" panose="020F0600000000000000" pitchFamily="34" charset="-128"/>
              </a:rPr>
              <a:t>年度は</a:t>
            </a:r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34" charset="-128"/>
                <a:ea typeface="HG丸ｺﾞｼｯｸM-PRO" panose="020F0600000000000000" pitchFamily="34" charset="-128"/>
              </a:rPr>
              <a:t>ＣＥＶ</a:t>
            </a:r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34" charset="-128"/>
                <a:ea typeface="HG丸ｺﾞｼｯｸM-PRO" panose="020F0600000000000000" pitchFamily="34" charset="-128"/>
              </a:rPr>
              <a:t>補助金制度の中</a:t>
            </a:r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34" charset="-128"/>
                <a:ea typeface="HG丸ｺﾞｼｯｸM-PRO" panose="020F0600000000000000" pitchFamily="34" charset="-128"/>
              </a:rPr>
              <a:t>で</a:t>
            </a:r>
            <a:r>
              <a:rPr lang="ja-JP" altLang="en-US" sz="1400" dirty="0" smtClean="0">
                <a:latin typeface="HG丸ｺﾞｼｯｸM-PRO" panose="020F0600000000000000" pitchFamily="34" charset="-128"/>
                <a:ea typeface="HG丸ｺﾞｼｯｸM-PRO" panose="020F0600000000000000" pitchFamily="34" charset="-128"/>
              </a:rPr>
              <a:t>補助）</a:t>
            </a:r>
            <a:endParaRPr lang="en-US" altLang="ja-JP" sz="1400" dirty="0">
              <a:solidFill>
                <a:srgbClr val="000000"/>
              </a:solidFill>
              <a:latin typeface="HG丸ｺﾞｼｯｸM-PRO" panose="020F0600000000000000" pitchFamily="34" charset="-128"/>
              <a:ea typeface="HG丸ｺﾞｼｯｸM-PRO" panose="020F0600000000000000" pitchFamily="34" charset="-128"/>
            </a:endParaRPr>
          </a:p>
        </p:txBody>
      </p:sp>
      <p:cxnSp>
        <p:nvCxnSpPr>
          <p:cNvPr id="6" name="カギ線コネクタ 5"/>
          <p:cNvCxnSpPr>
            <a:endCxn id="4" idx="1"/>
          </p:cNvCxnSpPr>
          <p:nvPr/>
        </p:nvCxnSpPr>
        <p:spPr>
          <a:xfrm rot="16200000" flipH="1">
            <a:off x="520401" y="2827881"/>
            <a:ext cx="542357" cy="216024"/>
          </a:xfrm>
          <a:prstGeom prst="bentConnector2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カギ線コネクタ 9"/>
          <p:cNvCxnSpPr>
            <a:endCxn id="56324" idx="1"/>
          </p:cNvCxnSpPr>
          <p:nvPr/>
        </p:nvCxnSpPr>
        <p:spPr>
          <a:xfrm rot="16200000" flipH="1">
            <a:off x="-44229" y="3306144"/>
            <a:ext cx="1671617" cy="216024"/>
          </a:xfrm>
          <a:prstGeom prst="bentConnector2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メモ 10"/>
          <p:cNvSpPr/>
          <p:nvPr/>
        </p:nvSpPr>
        <p:spPr>
          <a:xfrm>
            <a:off x="2123724" y="4941168"/>
            <a:ext cx="6336702" cy="1440160"/>
          </a:xfrm>
          <a:prstGeom prst="foldedCorner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36000" tIns="36000" rIns="36000" bIns="36000" rtlCol="0" anchor="t">
            <a:noAutofit/>
          </a:bodyPr>
          <a:lstStyle/>
          <a:p>
            <a:r>
              <a:rPr lang="ja-JP" altLang="ja-JP" sz="1400" b="1" dirty="0" smtClean="0">
                <a:latin typeface="+mn-ea"/>
              </a:rPr>
              <a:t>✰ 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+mn-ea"/>
              </a:rPr>
              <a:t>クリーンエネルギー自動車は、ＣＥＶ　（</a:t>
            </a:r>
            <a:r>
              <a:rPr kumimoji="1" lang="en-US" altLang="ja-JP" sz="1400" b="1" dirty="0" smtClean="0">
                <a:solidFill>
                  <a:schemeClr val="tx1"/>
                </a:solidFill>
                <a:latin typeface="+mn-ea"/>
              </a:rPr>
              <a:t>Clean Energy Vehicle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+mn-ea"/>
              </a:rPr>
              <a:t>）と呼んでおり、</a:t>
            </a:r>
            <a:endParaRPr kumimoji="1" lang="en-US" altLang="ja-JP" sz="1400" b="1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400" b="1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1400" b="1" dirty="0" smtClean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1400" b="1" dirty="0" smtClean="0">
                <a:latin typeface="+mn-ea"/>
              </a:rPr>
              <a:t>補助</a:t>
            </a:r>
            <a:r>
              <a:rPr lang="ja-JP" altLang="en-US" sz="1400" b="1" dirty="0">
                <a:latin typeface="+mn-ea"/>
              </a:rPr>
              <a:t>金の</a:t>
            </a:r>
            <a:r>
              <a:rPr lang="ja-JP" altLang="en-US" sz="1400" b="1" dirty="0" smtClean="0">
                <a:latin typeface="+mn-ea"/>
              </a:rPr>
              <a:t>対象車種</a:t>
            </a:r>
            <a:r>
              <a:rPr lang="ja-JP" altLang="en-US" sz="1400" b="1" dirty="0">
                <a:latin typeface="+mn-ea"/>
              </a:rPr>
              <a:t>という意味</a:t>
            </a:r>
            <a:r>
              <a:rPr lang="ja-JP" altLang="en-US" sz="1400" b="1" dirty="0" smtClean="0">
                <a:latin typeface="+mn-ea"/>
              </a:rPr>
              <a:t>で以下の自動車を指す。</a:t>
            </a:r>
            <a:endParaRPr lang="en-US" altLang="ja-JP" sz="1400" b="1" dirty="0" smtClean="0">
              <a:latin typeface="+mn-ea"/>
            </a:endParaRPr>
          </a:p>
          <a:p>
            <a:r>
              <a:rPr lang="ja-JP" altLang="en-US" sz="1400" b="1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1400" b="1" dirty="0" smtClean="0">
                <a:solidFill>
                  <a:schemeClr val="tx1"/>
                </a:solidFill>
                <a:latin typeface="+mn-ea"/>
              </a:rPr>
              <a:t>　　</a:t>
            </a:r>
            <a:r>
              <a:rPr lang="ja-JP" altLang="ja-JP" sz="1400" b="1" dirty="0" smtClean="0">
                <a:latin typeface="+mn-ea"/>
              </a:rPr>
              <a:t>✔ 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+mn-ea"/>
              </a:rPr>
              <a:t>電気自動車：ＥＶ　（</a:t>
            </a:r>
            <a:r>
              <a:rPr lang="en-US" altLang="ja-JP" sz="1400" b="1" dirty="0">
                <a:solidFill>
                  <a:schemeClr val="tx1"/>
                </a:solidFill>
                <a:latin typeface="+mn-ea"/>
              </a:rPr>
              <a:t>Electric </a:t>
            </a:r>
            <a:r>
              <a:rPr lang="en-US" altLang="ja-JP" sz="1400" b="1" dirty="0" smtClean="0">
                <a:solidFill>
                  <a:schemeClr val="tx1"/>
                </a:solidFill>
                <a:latin typeface="+mn-ea"/>
              </a:rPr>
              <a:t>Vehicle</a:t>
            </a:r>
            <a:r>
              <a:rPr lang="ja-JP" altLang="en-US" sz="1400" b="1" dirty="0" smtClean="0">
                <a:solidFill>
                  <a:schemeClr val="tx1"/>
                </a:solidFill>
                <a:latin typeface="+mn-ea"/>
              </a:rPr>
              <a:t>）</a:t>
            </a:r>
            <a:endParaRPr lang="en-US" altLang="ja-JP" sz="1400" b="1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400" b="1" dirty="0" smtClean="0">
                <a:latin typeface="+mn-ea"/>
              </a:rPr>
              <a:t>　　　</a:t>
            </a:r>
            <a:r>
              <a:rPr lang="ja-JP" altLang="ja-JP" sz="1400" b="1" dirty="0" smtClean="0">
                <a:latin typeface="+mn-ea"/>
              </a:rPr>
              <a:t>✔ </a:t>
            </a:r>
            <a:r>
              <a:rPr lang="ja-JP" altLang="en-US" sz="1400" b="1" dirty="0" smtClean="0">
                <a:solidFill>
                  <a:schemeClr val="tx1"/>
                </a:solidFill>
                <a:latin typeface="+mn-ea"/>
              </a:rPr>
              <a:t>プラグインハイブリッド自動車：　ＰＨＶ　（</a:t>
            </a:r>
            <a:r>
              <a:rPr lang="en-US" altLang="ja-JP" sz="1400" b="1" dirty="0" smtClean="0">
                <a:solidFill>
                  <a:schemeClr val="tx1"/>
                </a:solidFill>
                <a:latin typeface="+mn-ea"/>
              </a:rPr>
              <a:t>Plug-in Hybrid Vehicle</a:t>
            </a:r>
            <a:r>
              <a:rPr lang="ja-JP" altLang="en-US" sz="1400" b="1" dirty="0" smtClean="0">
                <a:solidFill>
                  <a:schemeClr val="tx1"/>
                </a:solidFill>
                <a:latin typeface="+mn-ea"/>
              </a:rPr>
              <a:t>）</a:t>
            </a:r>
            <a:endParaRPr lang="en-US" altLang="ja-JP" sz="1400" b="1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400" b="1" dirty="0" smtClean="0">
                <a:latin typeface="+mn-ea"/>
              </a:rPr>
              <a:t>　　　</a:t>
            </a:r>
            <a:r>
              <a:rPr lang="ja-JP" altLang="ja-JP" sz="1400" b="1" dirty="0" smtClean="0">
                <a:latin typeface="+mn-ea"/>
              </a:rPr>
              <a:t>✔ </a:t>
            </a:r>
            <a:r>
              <a:rPr lang="ja-JP" altLang="en-US" sz="1400" b="1" dirty="0" smtClean="0">
                <a:solidFill>
                  <a:schemeClr val="tx1"/>
                </a:solidFill>
                <a:latin typeface="+mn-ea"/>
              </a:rPr>
              <a:t>燃料電池自動車：　ＦＣＶ　（</a:t>
            </a:r>
            <a:r>
              <a:rPr lang="en-US" altLang="ja-JP" sz="1400" b="1" dirty="0" smtClean="0">
                <a:solidFill>
                  <a:schemeClr val="tx1"/>
                </a:solidFill>
                <a:latin typeface="+mn-ea"/>
              </a:rPr>
              <a:t>Fuel Cell Vehicle</a:t>
            </a:r>
            <a:r>
              <a:rPr lang="ja-JP" altLang="en-US" sz="1400" b="1" dirty="0" smtClean="0">
                <a:solidFill>
                  <a:schemeClr val="tx1"/>
                </a:solidFill>
                <a:latin typeface="+mn-ea"/>
              </a:rPr>
              <a:t>）</a:t>
            </a:r>
            <a:r>
              <a:rPr lang="en-US" altLang="ja-JP" sz="1400" b="1" dirty="0" smtClean="0">
                <a:solidFill>
                  <a:schemeClr val="tx1"/>
                </a:solidFill>
                <a:latin typeface="+mn-ea"/>
              </a:rPr>
              <a:t> </a:t>
            </a:r>
          </a:p>
          <a:p>
            <a:r>
              <a:rPr lang="ja-JP" altLang="en-US" sz="1400" b="1" dirty="0" smtClean="0">
                <a:latin typeface="+mn-ea"/>
              </a:rPr>
              <a:t>　　　</a:t>
            </a:r>
            <a:r>
              <a:rPr lang="ja-JP" altLang="ja-JP" sz="1400" b="1" dirty="0" smtClean="0">
                <a:latin typeface="+mn-ea"/>
              </a:rPr>
              <a:t>✔ </a:t>
            </a:r>
            <a:r>
              <a:rPr lang="ja-JP" altLang="en-US" sz="1400" b="1" dirty="0">
                <a:solidFill>
                  <a:schemeClr val="tx1"/>
                </a:solidFill>
                <a:latin typeface="+mn-ea"/>
              </a:rPr>
              <a:t>クリーンディーゼル自動車：　ＣＤＶ　（</a:t>
            </a:r>
            <a:r>
              <a:rPr lang="en-US" altLang="ja-JP" sz="1400" b="1" dirty="0">
                <a:solidFill>
                  <a:schemeClr val="tx1"/>
                </a:solidFill>
                <a:latin typeface="+mn-ea"/>
              </a:rPr>
              <a:t> Clean Diesel Vehicle</a:t>
            </a:r>
            <a:r>
              <a:rPr lang="ja-JP" altLang="en-US" sz="1400" b="1" dirty="0" smtClean="0">
                <a:solidFill>
                  <a:schemeClr val="tx1"/>
                </a:solidFill>
                <a:latin typeface="+mn-ea"/>
              </a:rPr>
              <a:t>）</a:t>
            </a:r>
            <a:endParaRPr kumimoji="1" lang="ja-JP" altLang="en-US" sz="14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323527" y="836712"/>
            <a:ext cx="8531795" cy="72008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■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H28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年度に補助スキームを大きく変更し、当面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H32</a:t>
            </a: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までの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年間の予定で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事業推進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kumimoji="1" lang="ja-JP" altLang="en-US" sz="1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クリーンエネルギー</a:t>
            </a:r>
            <a:r>
              <a:rPr lang="ja-JP" altLang="en-US" b="1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自動車の普及促進（</a:t>
            </a:r>
            <a:r>
              <a:rPr lang="en-US" altLang="ja-JP" b="1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b="1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kumimoji="1" lang="ja-JP" altLang="en-US" b="1" dirty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5430DCF4-031C-4A3A-9207-447BB85C9C4B}" type="slidenum">
              <a:rPr lang="ja-JP" altLang="en-US" smtClean="0"/>
              <a:pPr>
                <a:defRPr/>
              </a:pPr>
              <a:t>4</a:t>
            </a:fld>
            <a:endParaRPr lang="ja-JP" altLang="en-US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432411"/>
              </p:ext>
            </p:extLst>
          </p:nvPr>
        </p:nvGraphicFramePr>
        <p:xfrm>
          <a:off x="657911" y="1988840"/>
          <a:ext cx="8064896" cy="1459834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1696980"/>
                <a:gridCol w="6367916"/>
              </a:tblGrid>
              <a:tr h="453994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事業名</a:t>
                      </a:r>
                      <a:endParaRPr kumimoji="1" lang="ja-JP" altLang="en-US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クリーンエネルギー自動車導入促進対策費補助金 </a:t>
                      </a:r>
                      <a:endParaRPr kumimoji="1" lang="ja-JP" altLang="en-US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CCFF99"/>
                    </a:solidFill>
                  </a:tcPr>
                </a:tc>
              </a:tr>
              <a:tr h="12207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予算額</a:t>
                      </a:r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１３７</a:t>
                      </a:r>
                      <a:r>
                        <a:rPr lang="en-US" altLang="ja-JP" sz="1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.</a:t>
                      </a:r>
                      <a:r>
                        <a:rPr lang="ja-JP" altLang="en-US" sz="1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０億円</a:t>
                      </a:r>
                      <a:endParaRPr kumimoji="1" lang="ja-JP" altLang="en-US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CCFF99"/>
                    </a:solidFill>
                  </a:tcPr>
                </a:tc>
              </a:tr>
              <a:tr h="453994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補助スキームの特徴</a:t>
                      </a:r>
                      <a:endParaRPr kumimoji="1" lang="ja-JP" altLang="en-US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EV</a:t>
                      </a:r>
                      <a:r>
                        <a:rPr kumimoji="1" lang="ja-JP" altLang="ja-JP" sz="1800" kern="1200" dirty="0" smtClean="0">
                          <a:solidFill>
                            <a:schemeClr val="dk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・</a:t>
                      </a:r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PHV</a:t>
                      </a:r>
                      <a:r>
                        <a:rPr kumimoji="1" lang="ja-JP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について、搭載された駆動用電池の容量に応じた</a:t>
                      </a:r>
                      <a:r>
                        <a:rPr kumimoji="1" lang="ja-JP" altLang="ja-JP" sz="1800" kern="1200" dirty="0" smtClean="0">
                          <a:solidFill>
                            <a:schemeClr val="dk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補助額</a:t>
                      </a:r>
                      <a:r>
                        <a:rPr kumimoji="1" lang="ja-JP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に変更</a:t>
                      </a:r>
                      <a:r>
                        <a:rPr kumimoji="1" lang="ja-JP" altLang="ja-JP" sz="1800" kern="1200" dirty="0" smtClean="0">
                          <a:solidFill>
                            <a:schemeClr val="dk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。</a:t>
                      </a:r>
                      <a:r>
                        <a:rPr lang="ja-JP" altLang="en-US" sz="1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</a:t>
                      </a:r>
                      <a:endParaRPr kumimoji="1" lang="ja-JP" altLang="en-US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  <p:sp>
        <p:nvSpPr>
          <p:cNvPr id="8" name="コンテンツ プレースホルダー 1"/>
          <p:cNvSpPr txBox="1">
            <a:spLocks/>
          </p:cNvSpPr>
          <p:nvPr/>
        </p:nvSpPr>
        <p:spPr>
          <a:xfrm>
            <a:off x="657911" y="1556792"/>
            <a:ext cx="3312369" cy="300366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＜</a:t>
            </a:r>
            <a:r>
              <a:rPr lang="en-US" altLang="ja-JP" sz="18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H2</a:t>
            </a:r>
            <a:r>
              <a:rPr lang="ja-JP" altLang="en-US" sz="18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８年度事業の</a:t>
            </a:r>
            <a:r>
              <a:rPr lang="ja-JP" altLang="en-US" sz="18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概要＞</a:t>
            </a:r>
            <a:endParaRPr lang="en-US" altLang="ja-JP" sz="1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2866932"/>
              </p:ext>
            </p:extLst>
          </p:nvPr>
        </p:nvGraphicFramePr>
        <p:xfrm>
          <a:off x="815242" y="4077072"/>
          <a:ext cx="7920880" cy="2164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12"/>
                <a:gridCol w="6912768"/>
              </a:tblGrid>
              <a:tr h="27956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①</a:t>
                      </a:r>
                      <a: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EV</a:t>
                      </a:r>
                      <a:r>
                        <a:rPr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endParaRPr kumimoji="1" lang="ja-JP" altLang="en-US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rgbClr val="CC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電池容量１</a:t>
                      </a:r>
                      <a:r>
                        <a:rPr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kWh</a:t>
                      </a:r>
                      <a:r>
                        <a:rPr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当たりの補助単価１１千円</a:t>
                      </a:r>
                      <a:r>
                        <a:rPr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×</a:t>
                      </a:r>
                      <a:r>
                        <a:rPr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電池容量（</a:t>
                      </a:r>
                      <a:r>
                        <a:rPr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kWh</a:t>
                      </a:r>
                      <a:r>
                        <a:rPr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）</a:t>
                      </a:r>
                      <a:endParaRPr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上限額：</a:t>
                      </a:r>
                      <a: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600</a:t>
                      </a: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千円</a:t>
                      </a:r>
                      <a:endParaRPr kumimoji="1" lang="ja-JP" altLang="en-US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solidFill>
                      <a:srgbClr val="CCFF99"/>
                    </a:solidFill>
                  </a:tcPr>
                </a:tc>
              </a:tr>
              <a:tr h="279560">
                <a:tc>
                  <a:txBody>
                    <a:bodyPr/>
                    <a:lstStyle/>
                    <a:p>
                      <a:r>
                        <a:rPr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②</a:t>
                      </a:r>
                      <a:r>
                        <a:rPr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PHV</a:t>
                      </a:r>
                      <a:r>
                        <a:rPr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endParaRPr kumimoji="1" lang="ja-JP" altLang="en-US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rgbClr val="CC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rgbClr val="CCFF99"/>
                    </a:solidFill>
                  </a:tcPr>
                </a:tc>
              </a:tr>
              <a:tr h="409560">
                <a:tc>
                  <a:txBody>
                    <a:bodyPr/>
                    <a:lstStyle/>
                    <a:p>
                      <a:r>
                        <a:rPr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③</a:t>
                      </a:r>
                      <a:r>
                        <a:rPr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FCV</a:t>
                      </a:r>
                      <a:r>
                        <a:rPr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endParaRPr kumimoji="1" lang="ja-JP" altLang="en-US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H27</a:t>
                      </a: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年度までと同様の補助スキーム。上限額：なし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（同種・同格のガソリン車との価格差を基準に補助額算定。補助率</a:t>
                      </a:r>
                      <a: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2/3</a:t>
                      </a: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）</a:t>
                      </a:r>
                      <a: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endParaRPr kumimoji="1" lang="ja-JP" altLang="en-US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rgbClr val="CCFF99"/>
                    </a:solidFill>
                  </a:tcPr>
                </a:tc>
              </a:tr>
              <a:tr h="2624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④</a:t>
                      </a:r>
                      <a:r>
                        <a:rPr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CDV</a:t>
                      </a:r>
                      <a:endParaRPr kumimoji="1" lang="ja-JP" altLang="en-US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H27</a:t>
                      </a: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年度までと同様の補助スキーム。上限額：</a:t>
                      </a:r>
                      <a: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150</a:t>
                      </a: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千円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（同種・同格のガソリン車との価格差を基準に補助額算定。補助率</a:t>
                      </a:r>
                      <a: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1/4</a:t>
                      </a: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）</a:t>
                      </a:r>
                      <a:endParaRPr kumimoji="1" lang="ja-JP" altLang="en-US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rgbClr val="CCFF99"/>
                    </a:solidFill>
                  </a:tcPr>
                </a:tc>
              </a:tr>
              <a:tr h="262488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（補助金下限額）補助額の算出結果が</a:t>
                      </a:r>
                      <a:r>
                        <a:rPr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15</a:t>
                      </a:r>
                      <a:r>
                        <a:rPr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千円未満となる車両は補助対象外</a:t>
                      </a:r>
                      <a:endParaRPr kumimoji="1" lang="ja-JP" altLang="en-US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rgbClr val="CCFF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  <p:sp>
        <p:nvSpPr>
          <p:cNvPr id="9" name="コンテンツ プレースホルダー 1"/>
          <p:cNvSpPr txBox="1">
            <a:spLocks/>
          </p:cNvSpPr>
          <p:nvPr/>
        </p:nvSpPr>
        <p:spPr>
          <a:xfrm>
            <a:off x="539552" y="3573016"/>
            <a:ext cx="2152327" cy="300366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補助スキーム</a:t>
            </a:r>
            <a:r>
              <a:rPr lang="en-US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99258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395537" y="1052736"/>
            <a:ext cx="3024336" cy="432048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＜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H29</a:t>
            </a: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年度事業の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概要＞</a:t>
            </a:r>
            <a:endParaRPr lang="ja-JP" altLang="en-US" sz="1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spcBef>
                <a:spcPts val="0"/>
              </a:spcBef>
              <a:buNone/>
            </a:pPr>
            <a:endParaRPr kumimoji="1" lang="ja-JP" altLang="en-US" sz="1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クリーンエネルギー</a:t>
            </a:r>
            <a:r>
              <a:rPr lang="ja-JP" altLang="en-US" b="1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自動車の普及促進（</a:t>
            </a:r>
            <a:r>
              <a:rPr lang="en-US" altLang="ja-JP" b="1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ja-JP" altLang="en-US" b="1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kumimoji="1" lang="ja-JP" altLang="en-US" b="1" dirty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5430DCF4-031C-4A3A-9207-447BB85C9C4B}" type="slidenum">
              <a:rPr lang="ja-JP" altLang="en-US" smtClean="0"/>
              <a:pPr>
                <a:defRPr/>
              </a:pPr>
              <a:t>5</a:t>
            </a:fld>
            <a:endParaRPr lang="ja-JP" altLang="en-US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4909626"/>
              </p:ext>
            </p:extLst>
          </p:nvPr>
        </p:nvGraphicFramePr>
        <p:xfrm>
          <a:off x="611560" y="1484784"/>
          <a:ext cx="8136904" cy="1459834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1712132"/>
                <a:gridCol w="6424772"/>
              </a:tblGrid>
              <a:tr h="453994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事業名</a:t>
                      </a:r>
                      <a:endParaRPr kumimoji="1" lang="ja-JP" altLang="en-US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クリーンエネルギー自動車導入事業費補助金 </a:t>
                      </a:r>
                      <a:endParaRPr kumimoji="1" lang="ja-JP" altLang="en-US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CCFF99"/>
                    </a:solidFill>
                  </a:tcPr>
                </a:tc>
              </a:tr>
              <a:tr h="12207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予算額</a:t>
                      </a:r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１２３</a:t>
                      </a:r>
                      <a:r>
                        <a:rPr lang="en-US" altLang="ja-JP" sz="1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.</a:t>
                      </a:r>
                      <a:r>
                        <a:rPr lang="ja-JP" altLang="en-US" sz="1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０億円（１３７</a:t>
                      </a:r>
                      <a:r>
                        <a:rPr lang="en-US" altLang="ja-JP" sz="1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.</a:t>
                      </a:r>
                      <a:r>
                        <a:rPr lang="ja-JP" altLang="en-US" sz="1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０億円）</a:t>
                      </a:r>
                      <a:r>
                        <a:rPr kumimoji="1" lang="ja-JP" alt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　）内は</a:t>
                      </a:r>
                      <a:r>
                        <a:rPr kumimoji="1" lang="en-US" altLang="ja-JP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H28</a:t>
                      </a:r>
                      <a:r>
                        <a:rPr kumimoji="1" lang="ja-JP" alt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年度</a:t>
                      </a:r>
                      <a:endParaRPr kumimoji="1" lang="ja-JP" altLang="en-US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CCFF99"/>
                    </a:solidFill>
                  </a:tcPr>
                </a:tc>
              </a:tr>
              <a:tr h="453994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補助スキームの特徴</a:t>
                      </a:r>
                      <a:endParaRPr kumimoji="1" lang="ja-JP" altLang="en-US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EV</a:t>
                      </a:r>
                      <a:r>
                        <a:rPr kumimoji="1" lang="ja-JP" altLang="ja-JP" sz="1800" kern="1200" dirty="0" smtClean="0">
                          <a:solidFill>
                            <a:schemeClr val="dk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・</a:t>
                      </a:r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PHV</a:t>
                      </a:r>
                      <a:r>
                        <a:rPr kumimoji="1" lang="ja-JP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について、</a:t>
                      </a:r>
                      <a:r>
                        <a:rPr kumimoji="1" lang="ja-JP" altLang="ja-JP" sz="1800" kern="1200" dirty="0" smtClean="0">
                          <a:solidFill>
                            <a:schemeClr val="dk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実際の環境効果に</a:t>
                      </a:r>
                      <a:r>
                        <a:rPr kumimoji="1" lang="ja-JP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より</a:t>
                      </a:r>
                      <a:r>
                        <a:rPr kumimoji="1" lang="ja-JP" altLang="ja-JP" sz="1800" kern="1200" dirty="0" smtClean="0">
                          <a:solidFill>
                            <a:schemeClr val="dk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即した補助額となるよう見直</a:t>
                      </a:r>
                      <a:r>
                        <a:rPr kumimoji="1" lang="ja-JP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し</a:t>
                      </a:r>
                      <a:r>
                        <a:rPr kumimoji="1" lang="ja-JP" altLang="ja-JP" sz="1800" kern="1200" dirty="0" smtClean="0">
                          <a:solidFill>
                            <a:schemeClr val="dk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。</a:t>
                      </a:r>
                      <a:r>
                        <a:rPr lang="ja-JP" altLang="en-US" sz="1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</a:t>
                      </a:r>
                      <a:endParaRPr kumimoji="1" lang="ja-JP" altLang="en-US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  <p:sp>
        <p:nvSpPr>
          <p:cNvPr id="8" name="コンテンツ プレースホルダー 1"/>
          <p:cNvSpPr txBox="1">
            <a:spLocks/>
          </p:cNvSpPr>
          <p:nvPr/>
        </p:nvSpPr>
        <p:spPr>
          <a:xfrm>
            <a:off x="323527" y="6381328"/>
            <a:ext cx="8208267" cy="300366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（経済産業省「平成２９年度資源・エネルギー関係予算案の概要」、その他資料より）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1214030"/>
              </p:ext>
            </p:extLst>
          </p:nvPr>
        </p:nvGraphicFramePr>
        <p:xfrm>
          <a:off x="683568" y="3501008"/>
          <a:ext cx="8064896" cy="2270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3124"/>
                <a:gridCol w="7111772"/>
              </a:tblGrid>
              <a:tr h="576063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①</a:t>
                      </a:r>
                      <a: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EV</a:t>
                      </a:r>
                      <a:r>
                        <a:rPr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endParaRPr kumimoji="1" lang="ja-JP" altLang="en-US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一充電での航続距離に応じた補助額。航続距離</a:t>
                      </a:r>
                      <a:r>
                        <a:rPr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1km</a:t>
                      </a:r>
                      <a:r>
                        <a:rPr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当たり１千円</a:t>
                      </a: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を補助</a:t>
                      </a:r>
                      <a:r>
                        <a:rPr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。</a:t>
                      </a:r>
                      <a:endParaRPr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航続距離</a:t>
                      </a:r>
                      <a:r>
                        <a:rPr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400km</a:t>
                      </a:r>
                      <a:r>
                        <a:rPr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への補助額</a:t>
                      </a:r>
                      <a:r>
                        <a:rPr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400</a:t>
                      </a:r>
                      <a:r>
                        <a:rPr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千円を上限。</a:t>
                      </a:r>
                      <a:endParaRPr kumimoji="1" lang="ja-JP" altLang="en-US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rgbClr val="CC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②</a:t>
                      </a:r>
                      <a:r>
                        <a:rPr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PHV</a:t>
                      </a:r>
                      <a:r>
                        <a:rPr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endParaRPr kumimoji="1" lang="ja-JP" altLang="en-US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30km</a:t>
                      </a: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以上を</a:t>
                      </a:r>
                      <a: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EV</a:t>
                      </a: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走行可能な車種を補助対象とし、補助額は定額の</a:t>
                      </a:r>
                      <a: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200</a:t>
                      </a: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千円。</a:t>
                      </a:r>
                      <a:endParaRPr kumimoji="1" lang="ja-JP" altLang="en-US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rgbClr val="CC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③</a:t>
                      </a:r>
                      <a:r>
                        <a:rPr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FCV</a:t>
                      </a:r>
                      <a:r>
                        <a:rPr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endParaRPr kumimoji="1" lang="ja-JP" altLang="en-US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H28</a:t>
                      </a: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年度と同様の補助スキーム。補助額も</a:t>
                      </a:r>
                      <a: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H28</a:t>
                      </a: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年度と同額。上限額：なし</a:t>
                      </a:r>
                      <a: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endParaRPr kumimoji="1" lang="ja-JP" altLang="en-US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rgbClr val="CC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④</a:t>
                      </a:r>
                      <a:r>
                        <a:rPr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CDV</a:t>
                      </a:r>
                      <a:endParaRPr kumimoji="1" lang="ja-JP" altLang="en-US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H28</a:t>
                      </a: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年度と同様の補助スキーム。上限額：</a:t>
                      </a:r>
                      <a: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150</a:t>
                      </a: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千円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ただし補助率が下がり（</a:t>
                      </a:r>
                      <a: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1/4</a:t>
                      </a: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➡</a:t>
                      </a:r>
                      <a: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1/8</a:t>
                      </a: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）、補助額は半減。</a:t>
                      </a:r>
                      <a:endParaRPr kumimoji="1" lang="ja-JP" altLang="en-US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rgbClr val="CCFF99"/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（補助金下限額）補助額の算出結果が</a:t>
                      </a:r>
                      <a:r>
                        <a:rPr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15</a:t>
                      </a:r>
                      <a:r>
                        <a:rPr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千円未満となる車両は補助対象外</a:t>
                      </a:r>
                      <a:endParaRPr kumimoji="1" lang="ja-JP" altLang="en-US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solidFill>
                      <a:srgbClr val="CCFF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  <p:sp>
        <p:nvSpPr>
          <p:cNvPr id="9" name="コンテンツ プレースホルダー 1"/>
          <p:cNvSpPr txBox="1">
            <a:spLocks/>
          </p:cNvSpPr>
          <p:nvPr/>
        </p:nvSpPr>
        <p:spPr>
          <a:xfrm>
            <a:off x="566176" y="3068960"/>
            <a:ext cx="3384376" cy="300366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予定される補助スキーム</a:t>
            </a:r>
            <a:r>
              <a:rPr lang="en-US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46362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179512" y="764704"/>
            <a:ext cx="8712323" cy="432048"/>
          </a:xfrm>
        </p:spPr>
        <p:txBody>
          <a:bodyPr/>
          <a:lstStyle/>
          <a:p>
            <a:pPr marL="0" indent="0">
              <a:buNone/>
            </a:pP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■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EV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及び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PHV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普及を促進するため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、充電</a:t>
            </a: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インフラの整備を加速する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kumimoji="1"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1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kumimoji="1"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1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kumimoji="1"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kumimoji="1" lang="ja-JP" altLang="en-US" sz="1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 dirty="0">
                <a:solidFill>
                  <a:srgbClr val="3399FF"/>
                </a:solidFill>
                <a:latin typeface="HG丸ｺﾞｼｯｸM-PRO" panose="020F0600000000000000" pitchFamily="34" charset="-128"/>
                <a:ea typeface="HG丸ｺﾞｼｯｸM-PRO" panose="020F0600000000000000" pitchFamily="34" charset="-128"/>
              </a:rPr>
              <a:t>ＥＶ・</a:t>
            </a:r>
            <a:r>
              <a:rPr lang="en-US" altLang="ja-JP" b="1" dirty="0">
                <a:solidFill>
                  <a:srgbClr val="3399FF"/>
                </a:solidFill>
                <a:latin typeface="HG丸ｺﾞｼｯｸM-PRO" panose="020F0600000000000000" pitchFamily="34" charset="-128"/>
                <a:ea typeface="HG丸ｺﾞｼｯｸM-PRO" panose="020F0600000000000000" pitchFamily="34" charset="-128"/>
              </a:rPr>
              <a:t>PHV</a:t>
            </a:r>
            <a:r>
              <a:rPr lang="ja-JP" altLang="en-US" b="1" dirty="0">
                <a:solidFill>
                  <a:srgbClr val="3399FF"/>
                </a:solidFill>
                <a:latin typeface="HG丸ｺﾞｼｯｸM-PRO" panose="020F0600000000000000" pitchFamily="34" charset="-128"/>
                <a:ea typeface="HG丸ｺﾞｼｯｸM-PRO" panose="020F0600000000000000" pitchFamily="34" charset="-128"/>
              </a:rPr>
              <a:t>用</a:t>
            </a:r>
            <a:r>
              <a:rPr lang="ja-JP" altLang="en-US" b="1" dirty="0" smtClean="0">
                <a:solidFill>
                  <a:srgbClr val="3399FF"/>
                </a:solidFill>
                <a:latin typeface="HG丸ｺﾞｼｯｸM-PRO" panose="020F0600000000000000" pitchFamily="34" charset="-128"/>
                <a:ea typeface="HG丸ｺﾞｼｯｸM-PRO" panose="020F0600000000000000" pitchFamily="34" charset="-128"/>
              </a:rPr>
              <a:t>充電器の整備加速</a:t>
            </a:r>
            <a:endParaRPr kumimoji="1" lang="ja-JP" altLang="en-US" dirty="0">
              <a:solidFill>
                <a:srgbClr val="3399F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30DCF4-031C-4A3A-9207-447BB85C9C4B}" type="slidenum">
              <a:rPr lang="ja-JP" altLang="en-US" smtClean="0"/>
              <a:pPr>
                <a:defRPr/>
              </a:pPr>
              <a:t>6</a:t>
            </a:fld>
            <a:endParaRPr lang="ja-JP" altLang="en-US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6366404"/>
              </p:ext>
            </p:extLst>
          </p:nvPr>
        </p:nvGraphicFramePr>
        <p:xfrm>
          <a:off x="466898" y="1556792"/>
          <a:ext cx="8064896" cy="1412544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1584176"/>
                <a:gridCol w="6480720"/>
              </a:tblGrid>
              <a:tr h="611831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事業名</a:t>
                      </a:r>
                      <a:endParaRPr kumimoji="1" lang="ja-JP" altLang="en-US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電気自動車・プラグインハイブリッド自動車の充電インフラ整備事業費補助金</a:t>
                      </a:r>
                      <a:r>
                        <a:rPr lang="ja-JP" altLang="en-US" sz="1800" dirty="0" smtClean="0"/>
                        <a:t> </a:t>
                      </a:r>
                      <a:endParaRPr kumimoji="1" lang="ja-JP" altLang="en-US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66FFFF"/>
                    </a:solidFill>
                  </a:tcPr>
                </a:tc>
              </a:tr>
              <a:tr h="349618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予算額</a:t>
                      </a:r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１８</a:t>
                      </a:r>
                      <a:r>
                        <a:rPr lang="en-US" altLang="ja-JP" sz="1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.</a:t>
                      </a:r>
                      <a:r>
                        <a:rPr lang="ja-JP" altLang="en-US" sz="1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０億円（２５</a:t>
                      </a:r>
                      <a:r>
                        <a:rPr lang="en-US" altLang="ja-JP" sz="1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.</a:t>
                      </a:r>
                      <a:r>
                        <a:rPr lang="ja-JP" altLang="en-US" sz="1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０億円）</a:t>
                      </a:r>
                      <a:r>
                        <a:rPr kumimoji="1" lang="ja-JP" alt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（　）内は</a:t>
                      </a:r>
                      <a:r>
                        <a:rPr kumimoji="1" lang="en-US" altLang="ja-JP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H28</a:t>
                      </a:r>
                      <a:r>
                        <a:rPr kumimoji="1" lang="ja-JP" alt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年度</a:t>
                      </a:r>
                      <a:endParaRPr kumimoji="1" lang="ja-JP" altLang="en-US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66FFFF"/>
                    </a:solidFill>
                  </a:tcPr>
                </a:tc>
              </a:tr>
              <a:tr h="406704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補助スキーム</a:t>
                      </a:r>
                      <a:endParaRPr kumimoji="1" lang="ja-JP" altLang="en-US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H28</a:t>
                      </a:r>
                      <a:r>
                        <a:rPr kumimoji="1" lang="ja-JP" altLang="en-US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年度と同様と想定　</a:t>
                      </a:r>
                      <a:r>
                        <a:rPr kumimoji="1" lang="ja-JP" altLang="en-US" sz="1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</a:t>
                      </a:r>
                      <a:endParaRPr kumimoji="1" lang="ja-JP" altLang="en-US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66FFFF"/>
                    </a:solidFill>
                  </a:tcPr>
                </a:tc>
              </a:tr>
            </a:tbl>
          </a:graphicData>
        </a:graphic>
      </p:graphicFrame>
      <p:sp>
        <p:nvSpPr>
          <p:cNvPr id="6" name="コンテンツ プレースホルダー 1"/>
          <p:cNvSpPr txBox="1">
            <a:spLocks/>
          </p:cNvSpPr>
          <p:nvPr/>
        </p:nvSpPr>
        <p:spPr>
          <a:xfrm>
            <a:off x="323527" y="6531511"/>
            <a:ext cx="8208267" cy="300366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（経済産業省「平成２９年度資源・エネルギー関係予算案の概要」、その他資料より）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ja-JP" altLang="en-US" sz="1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5030964"/>
              </p:ext>
            </p:extLst>
          </p:nvPr>
        </p:nvGraphicFramePr>
        <p:xfrm>
          <a:off x="683568" y="3429000"/>
          <a:ext cx="7848226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6"/>
                <a:gridCol w="2592288"/>
                <a:gridCol w="2231602"/>
              </a:tblGrid>
              <a:tr h="1201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設置事業（設置場所）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補助対象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補助率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15278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➊</a:t>
                      </a:r>
                      <a:r>
                        <a:rPr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高速道路</a:t>
                      </a:r>
                      <a:r>
                        <a:rPr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SA</a:t>
                      </a:r>
                      <a:r>
                        <a:rPr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</a:t>
                      </a:r>
                      <a:r>
                        <a:rPr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PA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及び道の駅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①充電設備の購入費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定額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15278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②設置工事費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定額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15278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➋その他公共用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①充電設備の購入費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1/2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15278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②設置工事費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定額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15278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➌共同住宅（マンション）等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①充電設備の購入費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1/2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設備により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2/3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15278">
                <a:tc v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②設置工事費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定額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15278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➍事業所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①充電設備の購入費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1/2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15278">
                <a:tc v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②設置工事費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定額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コンテンツ プレースホルダー 1"/>
          <p:cNvSpPr txBox="1">
            <a:spLocks/>
          </p:cNvSpPr>
          <p:nvPr/>
        </p:nvSpPr>
        <p:spPr>
          <a:xfrm>
            <a:off x="467544" y="1124744"/>
            <a:ext cx="3024336" cy="432048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＜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H29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年度事業の概要＞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ja-JP" altLang="en-US" sz="1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コンテンツ プレースホルダー 1"/>
          <p:cNvSpPr txBox="1">
            <a:spLocks/>
          </p:cNvSpPr>
          <p:nvPr/>
        </p:nvSpPr>
        <p:spPr>
          <a:xfrm>
            <a:off x="611560" y="3068960"/>
            <a:ext cx="3672408" cy="432048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ja-JP" altLang="en-US" sz="18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（参考）</a:t>
            </a:r>
            <a:r>
              <a:rPr lang="en-US" altLang="ja-JP" sz="18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H28</a:t>
            </a:r>
            <a:r>
              <a:rPr lang="ja-JP" altLang="en-US" sz="18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年度補助</a:t>
            </a:r>
            <a:r>
              <a:rPr lang="ja-JP" altLang="en-US" sz="18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スキーム</a:t>
            </a:r>
            <a:endParaRPr lang="ja-JP" altLang="en-US" sz="1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2999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accent5">
                <a:tint val="50000"/>
                <a:satMod val="300000"/>
              </a:schemeClr>
            </a:gs>
            <a:gs pos="75000">
              <a:schemeClr val="bg1"/>
            </a:gs>
          </a:gsLst>
          <a:lin ang="10800000" scaled="1"/>
          <a:tileRect/>
        </a:gradFill>
        <a:ln>
          <a:noFill/>
        </a:ln>
        <a:effectLst/>
      </a:spPr>
      <a:bodyPr rtlCol="0" anchor="ctr"/>
      <a:lstStyle>
        <a:defPPr>
          <a:defRPr kumimoji="1" sz="1800" smtClean="0">
            <a:solidFill>
              <a:schemeClr val="tx1"/>
            </a:solidFill>
          </a:defRPr>
        </a:defPPr>
      </a:lstStyle>
      <a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auto">
        <a:noFill/>
        <a:ln w="9525">
          <a:solidFill>
            <a:schemeClr val="tx1"/>
          </a:solidFill>
          <a:miter lim="800000"/>
          <a:headEnd/>
          <a:tailEnd/>
        </a:ln>
      </a:spPr>
      <a:bodyPr wrap="square">
        <a:spAutoFit/>
      </a:bodyPr>
      <a:lstStyle>
        <a:defPPr>
          <a:defRPr kumimoji="1" sz="20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デザインの設定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デザインの設定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デザインの設定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25158</TotalTime>
  <Words>780</Words>
  <Application>Microsoft Office PowerPoint</Application>
  <PresentationFormat>画面に合わせる (4:3)</PresentationFormat>
  <Paragraphs>137</Paragraphs>
  <Slides>6</Slides>
  <Notes>6</Notes>
  <HiddenSlides>0</HiddenSlides>
  <MMClips>0</MMClips>
  <ScaleCrop>false</ScaleCrop>
  <HeadingPairs>
    <vt:vector size="4" baseType="variant">
      <vt:variant>
        <vt:lpstr>テーマ</vt:lpstr>
      </vt:variant>
      <vt:variant>
        <vt:i4>4</vt:i4>
      </vt:variant>
      <vt:variant>
        <vt:lpstr>スライド タイトル</vt:lpstr>
      </vt:variant>
      <vt:variant>
        <vt:i4>6</vt:i4>
      </vt:variant>
    </vt:vector>
  </HeadingPairs>
  <TitlesOfParts>
    <vt:vector size="10" baseType="lpstr">
      <vt:lpstr>Office テーマ</vt:lpstr>
      <vt:lpstr>デザインの設定</vt:lpstr>
      <vt:lpstr>1_デザインの設定</vt:lpstr>
      <vt:lpstr>2_デザインの設定</vt:lpstr>
      <vt:lpstr>次世代自動車振興センター（ＮｅＶ）の 補助事業について （クリーンエネルギー自動車、充電インフラ）</vt:lpstr>
      <vt:lpstr>次世代自動車の普及に向けて</vt:lpstr>
      <vt:lpstr>次世代自動車振興センター（ＮｅＶ）の補助事業</vt:lpstr>
      <vt:lpstr>クリーンエネルギー自動車の普及促進（1）</vt:lpstr>
      <vt:lpstr>クリーンエネルギー自動車の普及促進（2）</vt:lpstr>
      <vt:lpstr>ＥＶ・PHV用充電器の整備加速</vt:lpstr>
    </vt:vector>
  </TitlesOfParts>
  <Company>財団法人 日本電動車両協会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ｽﾗｲﾄﾞ ﾀｲﾄﾙなし</dc:title>
  <dc:creator>NEC-PCuser</dc:creator>
  <cp:lastModifiedBy>大山　知宏</cp:lastModifiedBy>
  <cp:revision>2621</cp:revision>
  <cp:lastPrinted>2017-02-15T04:53:03Z</cp:lastPrinted>
  <dcterms:created xsi:type="dcterms:W3CDTF">1999-07-08T05:51:57Z</dcterms:created>
  <dcterms:modified xsi:type="dcterms:W3CDTF">2017-02-24T06:00:36Z</dcterms:modified>
</cp:coreProperties>
</file>