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81" r:id="rId3"/>
    <p:sldId id="282" r:id="rId4"/>
    <p:sldId id="283" r:id="rId5"/>
    <p:sldId id="284" r:id="rId6"/>
    <p:sldId id="287" r:id="rId7"/>
    <p:sldId id="285" r:id="rId8"/>
    <p:sldId id="288" r:id="rId9"/>
    <p:sldId id="286" r:id="rId10"/>
    <p:sldId id="291" r:id="rId11"/>
    <p:sldId id="292" r:id="rId12"/>
    <p:sldId id="289" r:id="rId13"/>
    <p:sldId id="290" r:id="rId14"/>
    <p:sldId id="293" r:id="rId15"/>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04" autoAdjust="0"/>
  </p:normalViewPr>
  <p:slideViewPr>
    <p:cSldViewPr>
      <p:cViewPr>
        <p:scale>
          <a:sx n="72" d="100"/>
          <a:sy n="72" d="100"/>
        </p:scale>
        <p:origin x="-134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E786524D-9D30-4F28-9A77-09A8B3F4127D}" type="datetimeFigureOut">
              <a:rPr kumimoji="1" lang="ja-JP" altLang="en-US" smtClean="0"/>
              <a:t>2017/2/24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F9D83328-8ABD-4BA1-BEFC-DDC17FF7E69A}" type="slidenum">
              <a:rPr kumimoji="1" lang="ja-JP" altLang="en-US" smtClean="0"/>
              <a:t>‹#›</a:t>
            </a:fld>
            <a:endParaRPr kumimoji="1" lang="ja-JP" altLang="en-US"/>
          </a:p>
        </p:txBody>
      </p:sp>
    </p:spTree>
    <p:extLst>
      <p:ext uri="{BB962C8B-B14F-4D97-AF65-F5344CB8AC3E}">
        <p14:creationId xmlns:p14="http://schemas.microsoft.com/office/powerpoint/2010/main" val="1923893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22338" eaLnBrk="0" hangingPunct="0">
              <a:spcBef>
                <a:spcPct val="30000"/>
              </a:spcBef>
              <a:defRPr kumimoji="1" sz="1200">
                <a:solidFill>
                  <a:schemeClr val="tx1"/>
                </a:solidFill>
                <a:latin typeface="Times New Roman" pitchFamily="18" charset="0"/>
                <a:ea typeface="ＭＳ Ｐ明朝" pitchFamily="18" charset="-128"/>
              </a:defRPr>
            </a:lvl1pPr>
            <a:lvl2pPr marL="742950" indent="-285750" defTabSz="922338" eaLnBrk="0" hangingPunct="0">
              <a:spcBef>
                <a:spcPct val="30000"/>
              </a:spcBef>
              <a:defRPr kumimoji="1" sz="1200">
                <a:solidFill>
                  <a:schemeClr val="tx1"/>
                </a:solidFill>
                <a:latin typeface="Times New Roman" pitchFamily="18" charset="0"/>
                <a:ea typeface="ＭＳ Ｐ明朝" pitchFamily="18" charset="-128"/>
              </a:defRPr>
            </a:lvl2pPr>
            <a:lvl3pPr marL="1143000" indent="-228600" defTabSz="922338" eaLnBrk="0" hangingPunct="0">
              <a:spcBef>
                <a:spcPct val="30000"/>
              </a:spcBef>
              <a:defRPr kumimoji="1" sz="1200">
                <a:solidFill>
                  <a:schemeClr val="tx1"/>
                </a:solidFill>
                <a:latin typeface="Times New Roman" pitchFamily="18" charset="0"/>
                <a:ea typeface="ＭＳ Ｐ明朝" pitchFamily="18" charset="-128"/>
              </a:defRPr>
            </a:lvl3pPr>
            <a:lvl4pPr marL="1600200" indent="-228600" defTabSz="922338" eaLnBrk="0" hangingPunct="0">
              <a:spcBef>
                <a:spcPct val="30000"/>
              </a:spcBef>
              <a:defRPr kumimoji="1" sz="1200">
                <a:solidFill>
                  <a:schemeClr val="tx1"/>
                </a:solidFill>
                <a:latin typeface="Times New Roman" pitchFamily="18" charset="0"/>
                <a:ea typeface="ＭＳ Ｐ明朝" pitchFamily="18" charset="-128"/>
              </a:defRPr>
            </a:lvl4pPr>
            <a:lvl5pPr marL="2057400" indent="-228600" defTabSz="922338" eaLnBrk="0" hangingPunct="0">
              <a:spcBef>
                <a:spcPct val="30000"/>
              </a:spcBef>
              <a:defRPr kumimoji="1" sz="1200">
                <a:solidFill>
                  <a:schemeClr val="tx1"/>
                </a:solidFill>
                <a:latin typeface="Times New Roman" pitchFamily="18" charset="0"/>
                <a:ea typeface="ＭＳ Ｐ明朝" pitchFamily="18" charset="-128"/>
              </a:defRPr>
            </a:lvl5pPr>
            <a:lvl6pPr marL="2514600" indent="-228600" defTabSz="92233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2233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2233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2233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339124D0-83F2-4FA0-A7A9-4AA32C2B098F}" type="slidenum">
              <a:rPr lang="en-US" altLang="ja-JP" smtClean="0">
                <a:ea typeface="ＭＳ Ｐゴシック" charset="-128"/>
              </a:rPr>
              <a:pPr eaLnBrk="1" hangingPunct="1">
                <a:spcBef>
                  <a:spcPct val="0"/>
                </a:spcBef>
              </a:pPr>
              <a:t>4</a:t>
            </a:fld>
            <a:endParaRPr lang="en-US" altLang="ja-JP" smtClean="0">
              <a:ea typeface="ＭＳ Ｐゴシック" charset="-128"/>
            </a:endParaRPr>
          </a:p>
        </p:txBody>
      </p:sp>
      <p:sp>
        <p:nvSpPr>
          <p:cNvPr id="5123" name="Rectangle 2"/>
          <p:cNvSpPr>
            <a:spLocks noGrp="1" noRot="1" noChangeAspect="1" noChangeArrowheads="1" noTextEdit="1"/>
          </p:cNvSpPr>
          <p:nvPr>
            <p:ph type="sldImg"/>
          </p:nvPr>
        </p:nvSpPr>
        <p:spPr>
          <a:xfrm>
            <a:off x="920750" y="744538"/>
            <a:ext cx="4968875" cy="3727450"/>
          </a:xfrm>
          <a:ln/>
        </p:spPr>
      </p:sp>
      <p:sp>
        <p:nvSpPr>
          <p:cNvPr id="5124" name="Rectangle 3"/>
          <p:cNvSpPr>
            <a:spLocks noGrp="1" noChangeArrowheads="1"/>
          </p:cNvSpPr>
          <p:nvPr>
            <p:ph type="body" idx="1"/>
          </p:nvPr>
        </p:nvSpPr>
        <p:spPr>
          <a:xfrm>
            <a:off x="679450" y="4721225"/>
            <a:ext cx="5448300" cy="4473575"/>
          </a:xfrm>
          <a:noFill/>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E8F8856-97C5-4BEF-942D-3E97EB0F1628}" type="slidenum">
              <a:rPr kumimoji="1" lang="ja-JP" altLang="en-US" smtClean="0"/>
              <a:t>7</a:t>
            </a:fld>
            <a:endParaRPr kumimoji="1" lang="ja-JP" altLang="en-US"/>
          </a:p>
        </p:txBody>
      </p:sp>
    </p:spTree>
    <p:extLst>
      <p:ext uri="{BB962C8B-B14F-4D97-AF65-F5344CB8AC3E}">
        <p14:creationId xmlns:p14="http://schemas.microsoft.com/office/powerpoint/2010/main" val="2993516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35E8BA-4E01-4688-A8CB-EB9AECB69571}" type="slidenum">
              <a:rPr kumimoji="1" lang="ja-JP" altLang="en-US" smtClean="0"/>
              <a:t>10</a:t>
            </a:fld>
            <a:endParaRPr kumimoji="1" lang="ja-JP" altLang="en-US"/>
          </a:p>
        </p:txBody>
      </p:sp>
    </p:spTree>
    <p:extLst>
      <p:ext uri="{BB962C8B-B14F-4D97-AF65-F5344CB8AC3E}">
        <p14:creationId xmlns:p14="http://schemas.microsoft.com/office/powerpoint/2010/main" val="3769720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smtClean="0"/>
          </a:p>
        </p:txBody>
      </p:sp>
      <p:sp>
        <p:nvSpPr>
          <p:cNvPr id="6148" name="スライド番号プレースホルダー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ja-JP" sz="1200">
                <a:solidFill>
                  <a:srgbClr val="000000"/>
                </a:solidFill>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3D141BB-DDAC-49EB-83EE-86318DB06272}" type="datetimeFigureOut">
              <a:rPr lang="ja-JP" altLang="en-US"/>
              <a:pPr>
                <a:defRPr/>
              </a:pPr>
              <a:t>2017/2/24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13D0A75-B5AC-4B44-A9E6-5C468718EDE7}" type="slidenum">
              <a:rPr lang="ja-JP" altLang="en-US"/>
              <a:pPr>
                <a:defRPr/>
              </a:pPr>
              <a:t>‹#›</a:t>
            </a:fld>
            <a:endParaRPr lang="ja-JP" altLang="en-US"/>
          </a:p>
        </p:txBody>
      </p:sp>
    </p:spTree>
    <p:extLst>
      <p:ext uri="{BB962C8B-B14F-4D97-AF65-F5344CB8AC3E}">
        <p14:creationId xmlns:p14="http://schemas.microsoft.com/office/powerpoint/2010/main" val="367595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67426E8-C73A-412F-BEF7-389FE39EC4B7}" type="datetimeFigureOut">
              <a:rPr lang="ja-JP" altLang="en-US"/>
              <a:pPr>
                <a:defRPr/>
              </a:pPr>
              <a:t>2017/2/24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83BA9B7-A8C5-455A-9417-8018CE896041}" type="slidenum">
              <a:rPr lang="ja-JP" altLang="en-US"/>
              <a:pPr>
                <a:defRPr/>
              </a:pPr>
              <a:t>‹#›</a:t>
            </a:fld>
            <a:endParaRPr lang="ja-JP" altLang="en-US"/>
          </a:p>
        </p:txBody>
      </p:sp>
    </p:spTree>
    <p:extLst>
      <p:ext uri="{BB962C8B-B14F-4D97-AF65-F5344CB8AC3E}">
        <p14:creationId xmlns:p14="http://schemas.microsoft.com/office/powerpoint/2010/main" val="97723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3FF8EF2-3D0F-40A3-A8F8-01C7BFE36A79}" type="datetimeFigureOut">
              <a:rPr lang="ja-JP" altLang="en-US"/>
              <a:pPr>
                <a:defRPr/>
              </a:pPr>
              <a:t>2017/2/24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D3E8509-0D8F-4AFC-8F09-571DF9DEEFED}" type="slidenum">
              <a:rPr lang="ja-JP" altLang="en-US"/>
              <a:pPr>
                <a:defRPr/>
              </a:pPr>
              <a:t>‹#›</a:t>
            </a:fld>
            <a:endParaRPr lang="ja-JP" altLang="en-US"/>
          </a:p>
        </p:txBody>
      </p:sp>
    </p:spTree>
    <p:extLst>
      <p:ext uri="{BB962C8B-B14F-4D97-AF65-F5344CB8AC3E}">
        <p14:creationId xmlns:p14="http://schemas.microsoft.com/office/powerpoint/2010/main" val="280301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FA3957F-7473-4BF7-A524-45DFC386330F}" type="datetimeFigureOut">
              <a:rPr lang="ja-JP" altLang="en-US"/>
              <a:pPr>
                <a:defRPr/>
              </a:pPr>
              <a:t>2017/2/24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A0DCBF-9C28-4B95-8AAC-A3FF3DF71C00}" type="slidenum">
              <a:rPr lang="ja-JP" altLang="en-US"/>
              <a:pPr>
                <a:defRPr/>
              </a:pPr>
              <a:t>‹#›</a:t>
            </a:fld>
            <a:endParaRPr lang="ja-JP" altLang="en-US"/>
          </a:p>
        </p:txBody>
      </p:sp>
    </p:spTree>
    <p:extLst>
      <p:ext uri="{BB962C8B-B14F-4D97-AF65-F5344CB8AC3E}">
        <p14:creationId xmlns:p14="http://schemas.microsoft.com/office/powerpoint/2010/main" val="25158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C02A1C8-4683-48AD-8A68-94EDF88F24E2}" type="datetimeFigureOut">
              <a:rPr lang="ja-JP" altLang="en-US"/>
              <a:pPr>
                <a:defRPr/>
              </a:pPr>
              <a:t>2017/2/24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72DB042-77C0-476D-98E1-6360DE2FC909}" type="slidenum">
              <a:rPr lang="ja-JP" altLang="en-US"/>
              <a:pPr>
                <a:defRPr/>
              </a:pPr>
              <a:t>‹#›</a:t>
            </a:fld>
            <a:endParaRPr lang="ja-JP" altLang="en-US"/>
          </a:p>
        </p:txBody>
      </p:sp>
    </p:spTree>
    <p:extLst>
      <p:ext uri="{BB962C8B-B14F-4D97-AF65-F5344CB8AC3E}">
        <p14:creationId xmlns:p14="http://schemas.microsoft.com/office/powerpoint/2010/main" val="26920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6F124BAC-FF2A-4B93-8D43-A5ED873B10DE}" type="datetimeFigureOut">
              <a:rPr lang="ja-JP" altLang="en-US"/>
              <a:pPr>
                <a:defRPr/>
              </a:pPr>
              <a:t>2017/2/24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3E4EE7E-C446-46D2-A85E-FB50BC46B6EE}" type="slidenum">
              <a:rPr lang="ja-JP" altLang="en-US"/>
              <a:pPr>
                <a:defRPr/>
              </a:pPr>
              <a:t>‹#›</a:t>
            </a:fld>
            <a:endParaRPr lang="ja-JP" altLang="en-US"/>
          </a:p>
        </p:txBody>
      </p:sp>
    </p:spTree>
    <p:extLst>
      <p:ext uri="{BB962C8B-B14F-4D97-AF65-F5344CB8AC3E}">
        <p14:creationId xmlns:p14="http://schemas.microsoft.com/office/powerpoint/2010/main" val="390818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0FCA4925-8BC3-42C4-B529-8950C76D73B3}" type="datetimeFigureOut">
              <a:rPr lang="ja-JP" altLang="en-US"/>
              <a:pPr>
                <a:defRPr/>
              </a:pPr>
              <a:t>2017/2/24</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A97FA98-62F8-44B6-BADB-B86E48034368}" type="slidenum">
              <a:rPr lang="ja-JP" altLang="en-US"/>
              <a:pPr>
                <a:defRPr/>
              </a:pPr>
              <a:t>‹#›</a:t>
            </a:fld>
            <a:endParaRPr lang="ja-JP" altLang="en-US"/>
          </a:p>
        </p:txBody>
      </p:sp>
    </p:spTree>
    <p:extLst>
      <p:ext uri="{BB962C8B-B14F-4D97-AF65-F5344CB8AC3E}">
        <p14:creationId xmlns:p14="http://schemas.microsoft.com/office/powerpoint/2010/main" val="248273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2B0373AD-D20B-4F37-A633-AE00A2C0DADE}" type="datetimeFigureOut">
              <a:rPr lang="ja-JP" altLang="en-US"/>
              <a:pPr>
                <a:defRPr/>
              </a:pPr>
              <a:t>2017/2/24</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3A0600F-89AC-4E21-AE12-2F59CCF5C11A}" type="slidenum">
              <a:rPr lang="ja-JP" altLang="en-US"/>
              <a:pPr>
                <a:defRPr/>
              </a:pPr>
              <a:t>‹#›</a:t>
            </a:fld>
            <a:endParaRPr lang="ja-JP" altLang="en-US"/>
          </a:p>
        </p:txBody>
      </p:sp>
    </p:spTree>
    <p:extLst>
      <p:ext uri="{BB962C8B-B14F-4D97-AF65-F5344CB8AC3E}">
        <p14:creationId xmlns:p14="http://schemas.microsoft.com/office/powerpoint/2010/main" val="811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D89591C-07E5-4123-878E-07FEAAFD9107}" type="datetimeFigureOut">
              <a:rPr lang="ja-JP" altLang="en-US"/>
              <a:pPr>
                <a:defRPr/>
              </a:pPr>
              <a:t>2017/2/24</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5CEF2A0-89B8-43D0-92BF-BE323AD38D54}" type="slidenum">
              <a:rPr lang="ja-JP" altLang="en-US"/>
              <a:pPr>
                <a:defRPr/>
              </a:pPr>
              <a:t>‹#›</a:t>
            </a:fld>
            <a:endParaRPr lang="ja-JP" altLang="en-US"/>
          </a:p>
        </p:txBody>
      </p:sp>
    </p:spTree>
    <p:extLst>
      <p:ext uri="{BB962C8B-B14F-4D97-AF65-F5344CB8AC3E}">
        <p14:creationId xmlns:p14="http://schemas.microsoft.com/office/powerpoint/2010/main" val="35999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2ADFAF6-7A2F-4F13-A460-82C0FAF2D6AD}" type="datetimeFigureOut">
              <a:rPr lang="ja-JP" altLang="en-US"/>
              <a:pPr>
                <a:defRPr/>
              </a:pPr>
              <a:t>2017/2/24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D3C2DD-D373-4529-BC42-53726378F1DA}" type="slidenum">
              <a:rPr lang="ja-JP" altLang="en-US"/>
              <a:pPr>
                <a:defRPr/>
              </a:pPr>
              <a:t>‹#›</a:t>
            </a:fld>
            <a:endParaRPr lang="ja-JP" altLang="en-US"/>
          </a:p>
        </p:txBody>
      </p:sp>
    </p:spTree>
    <p:extLst>
      <p:ext uri="{BB962C8B-B14F-4D97-AF65-F5344CB8AC3E}">
        <p14:creationId xmlns:p14="http://schemas.microsoft.com/office/powerpoint/2010/main" val="342680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B1247D5-9EEE-43CE-B111-83143CDC9519}" type="datetimeFigureOut">
              <a:rPr lang="ja-JP" altLang="en-US"/>
              <a:pPr>
                <a:defRPr/>
              </a:pPr>
              <a:t>2017/2/24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C23185-F718-4E79-A4A5-6A8A294A15A8}" type="slidenum">
              <a:rPr lang="ja-JP" altLang="en-US"/>
              <a:pPr>
                <a:defRPr/>
              </a:pPr>
              <a:t>‹#›</a:t>
            </a:fld>
            <a:endParaRPr lang="ja-JP" altLang="en-US"/>
          </a:p>
        </p:txBody>
      </p:sp>
    </p:spTree>
    <p:extLst>
      <p:ext uri="{BB962C8B-B14F-4D97-AF65-F5344CB8AC3E}">
        <p14:creationId xmlns:p14="http://schemas.microsoft.com/office/powerpoint/2010/main" val="32867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FE1AF88-CEAC-4E96-A9D1-1925FD5836A8}" type="datetimeFigureOut">
              <a:rPr lang="ja-JP" altLang="en-US"/>
              <a:pPr>
                <a:defRPr/>
              </a:pPr>
              <a:t>2017/2/24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F02226C-96EF-427A-A5AE-4D92E288489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1.xml"/><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339724" y="1538857"/>
            <a:ext cx="8537575" cy="1008062"/>
          </a:xfrm>
        </p:spPr>
        <p:txBody>
          <a:bodyPr/>
          <a:lstStyle/>
          <a:p>
            <a:pPr eaLnBrk="1" hangingPunct="1"/>
            <a:r>
              <a:rPr lang="ja-JP" altLang="en-US" sz="3200" dirty="0" smtClean="0"/>
              <a:t>ＥＶ部会・ＦＣＶ部会活動報告について</a:t>
            </a:r>
          </a:p>
        </p:txBody>
      </p:sp>
      <p:sp>
        <p:nvSpPr>
          <p:cNvPr id="2052" name="タイトル 1"/>
          <p:cNvSpPr txBox="1">
            <a:spLocks/>
          </p:cNvSpPr>
          <p:nvPr/>
        </p:nvSpPr>
        <p:spPr bwMode="auto">
          <a:xfrm>
            <a:off x="1476375" y="2564904"/>
            <a:ext cx="6264275"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nchor="ctr"/>
          <a:lstStyle>
            <a:lvl1pPr defTabSz="127952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279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279525">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279525">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279525">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dirty="0" smtClean="0">
                <a:latin typeface="+mn-ea"/>
                <a:ea typeface="+mn-ea"/>
              </a:rPr>
              <a:t>〈</a:t>
            </a:r>
            <a:r>
              <a:rPr lang="ja-JP" altLang="en-US" sz="2000" dirty="0" smtClean="0">
                <a:latin typeface="+mn-ea"/>
                <a:ea typeface="+mn-ea"/>
              </a:rPr>
              <a:t>ＥＶ部会</a:t>
            </a:r>
            <a:r>
              <a:rPr lang="en-US" altLang="ja-JP" sz="2000" dirty="0" smtClean="0">
                <a:latin typeface="+mn-ea"/>
                <a:ea typeface="+mn-ea"/>
              </a:rPr>
              <a:t>〉</a:t>
            </a:r>
            <a:endParaRPr lang="en-US" altLang="ja-JP" sz="2000" dirty="0">
              <a:latin typeface="+mn-ea"/>
              <a:ea typeface="+mn-ea"/>
            </a:endParaRPr>
          </a:p>
          <a:p>
            <a:pPr eaLnBrk="1" hangingPunct="1">
              <a:spcBef>
                <a:spcPct val="0"/>
              </a:spcBef>
              <a:buFontTx/>
              <a:buNone/>
            </a:pPr>
            <a:r>
              <a:rPr lang="ja-JP" altLang="en-US" sz="2000" dirty="0" smtClean="0">
                <a:latin typeface="+mn-ea"/>
                <a:ea typeface="+mn-ea"/>
              </a:rPr>
              <a:t>（</a:t>
            </a:r>
            <a:r>
              <a:rPr lang="ja-JP" altLang="en-US" sz="2000" dirty="0">
                <a:latin typeface="+mn-ea"/>
                <a:ea typeface="+mn-ea"/>
              </a:rPr>
              <a:t>１）　</a:t>
            </a:r>
            <a:r>
              <a:rPr lang="ja-JP" altLang="en-US" sz="2000" dirty="0" smtClean="0">
                <a:latin typeface="+mn-ea"/>
                <a:ea typeface="+mn-ea"/>
              </a:rPr>
              <a:t>ＥＶの普及について</a:t>
            </a:r>
            <a:endParaRPr lang="ja-JP" altLang="en-US" sz="2000" dirty="0">
              <a:latin typeface="+mn-ea"/>
              <a:ea typeface="+mn-ea"/>
            </a:endParaRPr>
          </a:p>
          <a:p>
            <a:pPr eaLnBrk="1" hangingPunct="1">
              <a:spcBef>
                <a:spcPct val="0"/>
              </a:spcBef>
              <a:buFontTx/>
              <a:buNone/>
            </a:pPr>
            <a:r>
              <a:rPr lang="ja-JP" altLang="en-US" sz="2000" dirty="0">
                <a:latin typeface="+mn-ea"/>
                <a:ea typeface="+mn-ea"/>
              </a:rPr>
              <a:t>（２）　</a:t>
            </a:r>
            <a:r>
              <a:rPr lang="ja-JP" altLang="en-US" sz="2000" dirty="0" smtClean="0">
                <a:latin typeface="+mn-ea"/>
                <a:ea typeface="+mn-ea"/>
              </a:rPr>
              <a:t>充電インフラの拡充について</a:t>
            </a:r>
            <a:endParaRPr lang="en-US" altLang="ja-JP" sz="2000" dirty="0" smtClean="0">
              <a:latin typeface="+mn-ea"/>
              <a:ea typeface="+mn-ea"/>
            </a:endParaRPr>
          </a:p>
          <a:p>
            <a:pPr eaLnBrk="1" hangingPunct="1">
              <a:spcBef>
                <a:spcPct val="0"/>
              </a:spcBef>
              <a:buFontTx/>
              <a:buNone/>
            </a:pPr>
            <a:endParaRPr lang="en-US" altLang="ja-JP" sz="2000" dirty="0" smtClean="0">
              <a:latin typeface="+mn-ea"/>
              <a:ea typeface="+mn-ea"/>
            </a:endParaRPr>
          </a:p>
          <a:p>
            <a:pPr>
              <a:spcBef>
                <a:spcPts val="0"/>
              </a:spcBef>
              <a:buNone/>
            </a:pPr>
            <a:r>
              <a:rPr lang="en-US" altLang="ja-JP" sz="2000" dirty="0">
                <a:latin typeface="+mn-ea"/>
                <a:ea typeface="+mn-ea"/>
              </a:rPr>
              <a:t>&lt;</a:t>
            </a:r>
            <a:r>
              <a:rPr lang="en-US" altLang="ja-JP" sz="2000" dirty="0" smtClean="0">
                <a:latin typeface="+mn-ea"/>
                <a:ea typeface="+mn-ea"/>
              </a:rPr>
              <a:t>FCV</a:t>
            </a:r>
            <a:r>
              <a:rPr lang="ja-JP" altLang="ja-JP" sz="2000" dirty="0" smtClean="0">
                <a:latin typeface="+mn-ea"/>
                <a:ea typeface="+mn-ea"/>
              </a:rPr>
              <a:t>部会</a:t>
            </a:r>
            <a:r>
              <a:rPr lang="en-US" altLang="ja-JP" sz="2000" dirty="0" smtClean="0">
                <a:latin typeface="+mn-ea"/>
                <a:ea typeface="+mn-ea"/>
              </a:rPr>
              <a:t>&gt;</a:t>
            </a:r>
            <a:endParaRPr lang="ja-JP" altLang="ja-JP" sz="2000" dirty="0">
              <a:latin typeface="+mn-ea"/>
              <a:ea typeface="+mn-ea"/>
            </a:endParaRPr>
          </a:p>
          <a:p>
            <a:pPr>
              <a:spcBef>
                <a:spcPts val="0"/>
              </a:spcBef>
              <a:buNone/>
            </a:pPr>
            <a:r>
              <a:rPr lang="ja-JP" altLang="en-US" sz="2000" dirty="0" smtClean="0">
                <a:latin typeface="+mn-ea"/>
                <a:ea typeface="+mn-ea"/>
              </a:rPr>
              <a:t>（３）</a:t>
            </a:r>
            <a:r>
              <a:rPr lang="ja-JP" altLang="ja-JP" sz="2000" dirty="0">
                <a:latin typeface="+mn-ea"/>
                <a:ea typeface="+mn-ea"/>
              </a:rPr>
              <a:t>水素</a:t>
            </a:r>
            <a:r>
              <a:rPr lang="ja-JP" altLang="en-US" sz="2000" dirty="0">
                <a:latin typeface="+mn-ea"/>
                <a:ea typeface="+mn-ea"/>
              </a:rPr>
              <a:t>インフラの</a:t>
            </a:r>
            <a:r>
              <a:rPr lang="ja-JP" altLang="en-US" sz="2000" dirty="0" smtClean="0">
                <a:latin typeface="+mn-ea"/>
                <a:ea typeface="+mn-ea"/>
              </a:rPr>
              <a:t>拡充</a:t>
            </a:r>
            <a:r>
              <a:rPr lang="ja-JP" altLang="en-US" sz="2000" dirty="0">
                <a:latin typeface="+mn-ea"/>
                <a:ea typeface="+mn-ea"/>
              </a:rPr>
              <a:t>に</a:t>
            </a:r>
            <a:r>
              <a:rPr lang="ja-JP" altLang="en-US" sz="2000" dirty="0" smtClean="0">
                <a:latin typeface="+mn-ea"/>
                <a:ea typeface="+mn-ea"/>
              </a:rPr>
              <a:t>ついて</a:t>
            </a:r>
            <a:endParaRPr lang="en-US" altLang="ja-JP" sz="2000" dirty="0" smtClean="0">
              <a:latin typeface="+mn-ea"/>
              <a:ea typeface="+mn-ea"/>
            </a:endParaRPr>
          </a:p>
          <a:p>
            <a:pPr>
              <a:spcBef>
                <a:spcPts val="0"/>
              </a:spcBef>
              <a:buNone/>
            </a:pPr>
            <a:r>
              <a:rPr lang="ja-JP" altLang="en-US" sz="2000" dirty="0">
                <a:latin typeface="+mn-ea"/>
                <a:ea typeface="+mn-ea"/>
              </a:rPr>
              <a:t>　</a:t>
            </a:r>
            <a:r>
              <a:rPr lang="ja-JP" altLang="en-US" sz="2000" dirty="0" smtClean="0">
                <a:latin typeface="+mn-ea"/>
                <a:ea typeface="+mn-ea"/>
              </a:rPr>
              <a:t>　　　　　（</a:t>
            </a:r>
            <a:r>
              <a:rPr lang="ja-JP" altLang="ja-JP" sz="2000" dirty="0" smtClean="0">
                <a:latin typeface="+mn-ea"/>
                <a:ea typeface="+mn-ea"/>
              </a:rPr>
              <a:t>水素</a:t>
            </a:r>
            <a:r>
              <a:rPr lang="en-US" altLang="ja-JP" sz="2000" dirty="0">
                <a:latin typeface="+mn-ea"/>
                <a:ea typeface="+mn-ea"/>
              </a:rPr>
              <a:t>ST</a:t>
            </a:r>
            <a:r>
              <a:rPr lang="ja-JP" altLang="ja-JP" sz="2000" dirty="0">
                <a:latin typeface="+mn-ea"/>
                <a:ea typeface="+mn-ea"/>
              </a:rPr>
              <a:t>整備</a:t>
            </a:r>
            <a:r>
              <a:rPr lang="ja-JP" altLang="ja-JP" sz="2000" dirty="0" smtClean="0">
                <a:latin typeface="+mn-ea"/>
                <a:ea typeface="+mn-ea"/>
              </a:rPr>
              <a:t>計画</a:t>
            </a:r>
            <a:r>
              <a:rPr lang="ja-JP" altLang="en-US" sz="2000" dirty="0" smtClean="0">
                <a:latin typeface="+mn-ea"/>
                <a:ea typeface="+mn-ea"/>
              </a:rPr>
              <a:t>の改訂）</a:t>
            </a:r>
            <a:endParaRPr lang="en-US" altLang="ja-JP" sz="2000" dirty="0" smtClean="0">
              <a:latin typeface="+mn-ea"/>
              <a:ea typeface="+mn-ea"/>
            </a:endParaRPr>
          </a:p>
          <a:p>
            <a:pPr>
              <a:spcBef>
                <a:spcPts val="0"/>
              </a:spcBef>
              <a:buNone/>
            </a:pPr>
            <a:r>
              <a:rPr lang="ja-JP" altLang="en-US" sz="2000" dirty="0" smtClean="0">
                <a:latin typeface="+mn-ea"/>
                <a:ea typeface="+mn-ea"/>
              </a:rPr>
              <a:t>（４）</a:t>
            </a:r>
            <a:r>
              <a:rPr lang="ja-JP" altLang="ja-JP" sz="2000" dirty="0" smtClean="0">
                <a:latin typeface="+mn-ea"/>
                <a:ea typeface="+mn-ea"/>
              </a:rPr>
              <a:t>水素</a:t>
            </a:r>
            <a:r>
              <a:rPr lang="ja-JP" altLang="en-US" sz="2000" dirty="0" smtClean="0">
                <a:latin typeface="+mn-ea"/>
                <a:ea typeface="+mn-ea"/>
              </a:rPr>
              <a:t>インフラの拡充について</a:t>
            </a:r>
            <a:endParaRPr lang="en-US" altLang="ja-JP" sz="2000" dirty="0" smtClean="0">
              <a:latin typeface="+mn-ea"/>
              <a:ea typeface="+mn-ea"/>
            </a:endParaRPr>
          </a:p>
          <a:p>
            <a:pPr>
              <a:spcBef>
                <a:spcPts val="0"/>
              </a:spcBef>
              <a:buNone/>
            </a:pPr>
            <a:r>
              <a:rPr lang="ja-JP" altLang="en-US" sz="2000" dirty="0">
                <a:latin typeface="+mn-ea"/>
                <a:ea typeface="+mn-ea"/>
              </a:rPr>
              <a:t>　</a:t>
            </a:r>
            <a:r>
              <a:rPr lang="ja-JP" altLang="en-US" sz="2000" dirty="0" smtClean="0">
                <a:latin typeface="+mn-ea"/>
                <a:ea typeface="+mn-ea"/>
              </a:rPr>
              <a:t>　　　　　（</a:t>
            </a:r>
            <a:r>
              <a:rPr lang="ja-JP" altLang="en-US" sz="2000" dirty="0">
                <a:latin typeface="+mn-ea"/>
                <a:ea typeface="+mn-ea"/>
              </a:rPr>
              <a:t>用地</a:t>
            </a:r>
            <a:r>
              <a:rPr lang="ja-JP" altLang="ja-JP" sz="2000" dirty="0">
                <a:latin typeface="+mn-ea"/>
                <a:ea typeface="+mn-ea"/>
              </a:rPr>
              <a:t>情報</a:t>
            </a:r>
            <a:r>
              <a:rPr lang="ja-JP" altLang="ja-JP" sz="2000" dirty="0" smtClean="0">
                <a:latin typeface="+mn-ea"/>
                <a:ea typeface="+mn-ea"/>
              </a:rPr>
              <a:t>提供</a:t>
            </a:r>
            <a:r>
              <a:rPr lang="ja-JP" altLang="en-US" sz="2000" dirty="0" smtClean="0">
                <a:latin typeface="+mn-ea"/>
                <a:ea typeface="+mn-ea"/>
              </a:rPr>
              <a:t>、関連産業参入促進事業）</a:t>
            </a:r>
            <a:endParaRPr lang="ja-JP" altLang="ja-JP" sz="2000" dirty="0">
              <a:latin typeface="+mn-ea"/>
              <a:ea typeface="+mn-ea"/>
            </a:endParaRPr>
          </a:p>
          <a:p>
            <a:pPr>
              <a:spcBef>
                <a:spcPts val="0"/>
              </a:spcBef>
              <a:buNone/>
            </a:pPr>
            <a:r>
              <a:rPr lang="ja-JP" altLang="en-US" sz="2000" dirty="0" smtClean="0">
                <a:latin typeface="+mn-ea"/>
                <a:ea typeface="+mn-ea"/>
              </a:rPr>
              <a:t>（５）社会環境の醸成について</a:t>
            </a:r>
            <a:endParaRPr lang="en-US" altLang="ja-JP" sz="2000" dirty="0" smtClean="0">
              <a:latin typeface="+mn-ea"/>
              <a:ea typeface="+mn-ea"/>
            </a:endParaRPr>
          </a:p>
          <a:p>
            <a:pPr>
              <a:spcBef>
                <a:spcPts val="0"/>
              </a:spcBef>
              <a:buNone/>
            </a:pPr>
            <a:r>
              <a:rPr lang="ja-JP" altLang="en-US" sz="2000" dirty="0">
                <a:latin typeface="+mn-ea"/>
                <a:ea typeface="+mn-ea"/>
              </a:rPr>
              <a:t>　</a:t>
            </a:r>
            <a:r>
              <a:rPr lang="ja-JP" altLang="en-US" sz="2000" dirty="0" smtClean="0">
                <a:latin typeface="+mn-ea"/>
                <a:ea typeface="+mn-ea"/>
              </a:rPr>
              <a:t>　　　　　</a:t>
            </a:r>
            <a:r>
              <a:rPr lang="ja-JP" altLang="ja-JP" sz="2000" dirty="0" smtClean="0">
                <a:latin typeface="+mn-ea"/>
                <a:ea typeface="+mn-ea"/>
              </a:rPr>
              <a:t>（</a:t>
            </a:r>
            <a:r>
              <a:rPr lang="ja-JP" altLang="en-US" sz="2000" dirty="0" smtClean="0">
                <a:latin typeface="+mn-ea"/>
                <a:ea typeface="+mn-ea"/>
              </a:rPr>
              <a:t>工作</a:t>
            </a:r>
            <a:r>
              <a:rPr lang="ja-JP" altLang="ja-JP" sz="2000" dirty="0" smtClean="0">
                <a:latin typeface="+mn-ea"/>
                <a:ea typeface="+mn-ea"/>
              </a:rPr>
              <a:t>コンクール</a:t>
            </a:r>
            <a:r>
              <a:rPr lang="ja-JP" altLang="en-US" sz="2000" dirty="0" smtClean="0">
                <a:latin typeface="+mn-ea"/>
                <a:ea typeface="+mn-ea"/>
              </a:rPr>
              <a:t>ほか</a:t>
            </a:r>
            <a:r>
              <a:rPr lang="ja-JP" altLang="ja-JP" sz="2000" dirty="0" smtClean="0">
                <a:latin typeface="+mn-ea"/>
                <a:ea typeface="+mn-ea"/>
              </a:rPr>
              <a:t>）</a:t>
            </a:r>
            <a:endParaRPr lang="ja-JP" altLang="en-US" sz="2000" dirty="0"/>
          </a:p>
        </p:txBody>
      </p:sp>
      <p:sp>
        <p:nvSpPr>
          <p:cNvPr id="2053" name="テキスト ボックス 8"/>
          <p:cNvSpPr txBox="1">
            <a:spLocks noChangeArrowheads="1"/>
          </p:cNvSpPr>
          <p:nvPr/>
        </p:nvSpPr>
        <p:spPr bwMode="auto">
          <a:xfrm>
            <a:off x="7421563" y="549275"/>
            <a:ext cx="1182687" cy="422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5306" tIns="72000" rIns="65306" bIns="72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smtClean="0"/>
              <a:t>資料　１</a:t>
            </a:r>
            <a:endParaRPr lang="ja-JP" altLang="en-US" sz="1800" b="1" dirty="0"/>
          </a:p>
        </p:txBody>
      </p:sp>
      <p:sp>
        <p:nvSpPr>
          <p:cNvPr id="5" name="テキスト ボックス 1"/>
          <p:cNvSpPr txBox="1"/>
          <p:nvPr/>
        </p:nvSpPr>
        <p:spPr>
          <a:xfrm>
            <a:off x="5148064" y="1052736"/>
            <a:ext cx="3960440"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zh-TW" altLang="en-US" sz="1400" dirty="0"/>
              <a:t>平成</a:t>
            </a:r>
            <a:r>
              <a:rPr lang="zh-TW" altLang="en-US" sz="1400" dirty="0" smtClean="0"/>
              <a:t>２</a:t>
            </a:r>
            <a:r>
              <a:rPr lang="ja-JP" altLang="en-US" sz="1400" dirty="0" smtClean="0"/>
              <a:t>８</a:t>
            </a:r>
            <a:r>
              <a:rPr lang="zh-TW" altLang="en-US" sz="1400" dirty="0" smtClean="0"/>
              <a:t>年度</a:t>
            </a:r>
            <a:r>
              <a:rPr lang="zh-TW" altLang="en-US" sz="1400" dirty="0"/>
              <a:t>大阪次世代自動車普及推進協議会</a:t>
            </a:r>
          </a:p>
          <a:p>
            <a:pPr algn="r"/>
            <a:r>
              <a:rPr lang="zh-TW" altLang="en-US" sz="1400" dirty="0"/>
              <a:t>（平成</a:t>
            </a:r>
            <a:r>
              <a:rPr lang="zh-TW" altLang="en-US" sz="1400" dirty="0" smtClean="0"/>
              <a:t>２</a:t>
            </a:r>
            <a:r>
              <a:rPr lang="ja-JP" altLang="en-US" sz="1400" dirty="0" smtClean="0"/>
              <a:t>９</a:t>
            </a:r>
            <a:r>
              <a:rPr lang="zh-TW" altLang="en-US" sz="1400" dirty="0" smtClean="0"/>
              <a:t>年</a:t>
            </a:r>
            <a:r>
              <a:rPr lang="ja-JP" altLang="en-US" sz="1400" dirty="0" smtClean="0"/>
              <a:t>２</a:t>
            </a:r>
            <a:r>
              <a:rPr lang="zh-TW" altLang="en-US" sz="1400" dirty="0" smtClean="0"/>
              <a:t>月</a:t>
            </a:r>
            <a:r>
              <a:rPr lang="zh-TW" altLang="en-US" sz="1400" dirty="0"/>
              <a:t>２０日）</a:t>
            </a:r>
            <a:endParaRPr kumimoji="1" lang="ja-JP" alt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465715" y="1436398"/>
            <a:ext cx="7328571" cy="720000"/>
          </a:xfrm>
          <a:prstGeom prst="roundRect">
            <a:avLst>
              <a:gd name="adj" fmla="val 787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51419" tIns="51419" rIns="51419" bIns="51419" rtlCol="0" anchor="ctr"/>
          <a:lstStyle/>
          <a:p>
            <a:pPr defTabSz="914045">
              <a:lnSpc>
                <a:spcPts val="1574"/>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　提供済</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179512" y="1412776"/>
            <a:ext cx="1182857" cy="720000"/>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045"/>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進捗</a:t>
            </a:r>
          </a:p>
        </p:txBody>
      </p:sp>
      <p:sp>
        <p:nvSpPr>
          <p:cNvPr id="12" name="角丸四角形 11"/>
          <p:cNvSpPr/>
          <p:nvPr/>
        </p:nvSpPr>
        <p:spPr>
          <a:xfrm>
            <a:off x="179512" y="3987685"/>
            <a:ext cx="1182857" cy="2677686"/>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045">
              <a:lnSpc>
                <a:spcPts val="1499"/>
              </a:lnSpc>
            </a:pP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用地</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045">
              <a:lnSpc>
                <a:spcPts val="1499"/>
              </a:lnSpc>
            </a:pP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条件</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95757" y="2276952"/>
            <a:ext cx="1182857" cy="720000"/>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045">
              <a:lnSpc>
                <a:spcPts val="1499"/>
              </a:lnSpc>
            </a:pP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対象</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0401" y="-27384"/>
            <a:ext cx="9174411" cy="492344"/>
          </a:xfrm>
          <a:prstGeom prst="rect">
            <a:avLst/>
          </a:prstGeom>
          <a:solidFill>
            <a:srgbClr val="002060"/>
          </a:solidFill>
          <a:ln>
            <a:noFill/>
          </a:ln>
          <a:effectLst/>
        </p:spPr>
        <p:txBody>
          <a:bodyPr wrap="square" lIns="71918" tIns="45671" rIns="71918" bIns="45671" rtlCol="0" anchor="ctr">
            <a:spAutoFit/>
          </a:bodyPr>
          <a:lstStyle/>
          <a:p>
            <a:pPr algn="ctr"/>
            <a:r>
              <a:rPr kumimoji="0" lang="ja-JP" altLang="en-US" sz="2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用地</a:t>
            </a:r>
            <a:r>
              <a:rPr kumimoji="0" lang="ja-JP" altLang="en-US" sz="2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情報の収集・提供について</a:t>
            </a:r>
            <a:endParaRPr kumimoji="0" lang="ja-JP" altLang="en-US" sz="2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1475656" y="578236"/>
            <a:ext cx="7328571" cy="720000"/>
          </a:xfrm>
          <a:prstGeom prst="roundRect">
            <a:avLst>
              <a:gd name="adj" fmla="val 787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51419" tIns="51419" rIns="51419" bIns="51419" rtlCol="0" anchor="ctr"/>
          <a:lstStyle/>
          <a:p>
            <a:pPr defTabSz="914045">
              <a:lnSpc>
                <a:spcPts val="1574"/>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水素ステーションの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活用可能な公有地等の情報</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を収集し、水素</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ステーション整備事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業者等に提供することで、今後の整備に役立てていただく。</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179512" y="548680"/>
            <a:ext cx="1182857" cy="720000"/>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045"/>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目的</a:t>
            </a:r>
          </a:p>
        </p:txBody>
      </p:sp>
      <p:sp>
        <p:nvSpPr>
          <p:cNvPr id="13" name="角丸四角形 12"/>
          <p:cNvSpPr/>
          <p:nvPr/>
        </p:nvSpPr>
        <p:spPr>
          <a:xfrm>
            <a:off x="1475656" y="2276872"/>
            <a:ext cx="7328571" cy="720000"/>
          </a:xfrm>
          <a:prstGeom prst="roundRect">
            <a:avLst>
              <a:gd name="adj" fmla="val 787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51419" tIns="51419" rIns="51419" bIns="51419" rtlCol="0" anchor="ctr"/>
          <a:lstStyle/>
          <a:p>
            <a:pPr defTabSz="914045">
              <a:lnSpc>
                <a:spcPts val="1574"/>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、水素ステーションの空白地となっている淀川以南の都心部を重点的に、</a:t>
            </a:r>
          </a:p>
          <a:p>
            <a:pPr defTabSz="914045">
              <a:lnSpc>
                <a:spcPts val="1574"/>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大阪府有地、大阪市・堺市・東大阪市有地、国有地等の情報を調査</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1475656" y="3991674"/>
            <a:ext cx="7328571" cy="2677686"/>
          </a:xfrm>
          <a:prstGeom prst="roundRect">
            <a:avLst>
              <a:gd name="adj" fmla="val 787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51419" tIns="51419" rIns="51419" bIns="51419" rtlCol="0" anchor="ctr"/>
          <a:lstStyle/>
          <a:p>
            <a:pPr defTabSz="914045">
              <a:lnSpc>
                <a:spcPts val="1574"/>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現在活用されておらず、今後も活用見込みのない土地</a:t>
            </a:r>
          </a:p>
          <a:p>
            <a:pPr defTabSz="914045">
              <a:lnSpc>
                <a:spcPts val="1574"/>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○現在活用しているが、近い将来に用途が廃止される土地</a:t>
            </a:r>
          </a:p>
          <a:p>
            <a:pPr defTabSz="914045">
              <a:lnSpc>
                <a:spcPts val="1574"/>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○所管施設の敷地内で活用する予定のない土地</a:t>
            </a:r>
          </a:p>
          <a:p>
            <a:pPr defTabSz="914045">
              <a:lnSpc>
                <a:spcPts val="1574"/>
              </a:lnSpc>
            </a:pP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045">
              <a:lnSpc>
                <a:spcPts val="1574"/>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面　積：約７００㎡以上</a:t>
            </a:r>
          </a:p>
          <a:p>
            <a:pPr defTabSz="914045">
              <a:lnSpc>
                <a:spcPts val="1574"/>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　状：短辺が２０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以上の概ね長方形</a:t>
            </a:r>
          </a:p>
          <a:p>
            <a:pPr defTabSz="914045">
              <a:lnSpc>
                <a:spcPts val="1574"/>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　地：道路沿いであり、車両の進入が容易であること</a:t>
            </a:r>
          </a:p>
          <a:p>
            <a:pPr defTabSz="914045">
              <a:lnSpc>
                <a:spcPts val="1574"/>
              </a:lnSpc>
            </a:pP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045">
              <a:lnSpc>
                <a:spcPts val="1574"/>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用途地域：下記の３つ以外</a:t>
            </a:r>
          </a:p>
          <a:p>
            <a:pPr defTabSz="914045">
              <a:lnSpc>
                <a:spcPts val="1574"/>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種低層住居専用地域」、「第２種低層住居専用地域」、「第</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種中高層住居専用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6" name="角丸四角形 15"/>
          <p:cNvSpPr/>
          <p:nvPr/>
        </p:nvSpPr>
        <p:spPr>
          <a:xfrm>
            <a:off x="179512" y="3215681"/>
            <a:ext cx="1182857" cy="595041"/>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045"/>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件数</a:t>
            </a:r>
          </a:p>
        </p:txBody>
      </p:sp>
      <p:sp>
        <p:nvSpPr>
          <p:cNvPr id="19" name="角丸四角形 18"/>
          <p:cNvSpPr/>
          <p:nvPr/>
        </p:nvSpPr>
        <p:spPr>
          <a:xfrm>
            <a:off x="1475656" y="3164247"/>
            <a:ext cx="7328571" cy="654545"/>
          </a:xfrm>
          <a:prstGeom prst="roundRect">
            <a:avLst>
              <a:gd name="adj" fmla="val 787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51419" tIns="51419" rIns="51419" bIns="51419" rtlCol="0" anchor="ctr"/>
          <a:lstStyle/>
          <a:p>
            <a:pPr defTabSz="914045">
              <a:lnSpc>
                <a:spcPts val="1574"/>
              </a:lnSpc>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３件</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B13D0A75-B5AC-4B44-A9E6-5C468718EDE7}" type="slidenum">
              <a:rPr lang="ja-JP" altLang="en-US" sz="2800" smtClean="0"/>
              <a:pPr>
                <a:defRPr/>
              </a:pPr>
              <a:t>10</a:t>
            </a:fld>
            <a:endParaRPr lang="ja-JP" altLang="en-US" sz="2800" dirty="0"/>
          </a:p>
        </p:txBody>
      </p:sp>
    </p:spTree>
    <p:extLst>
      <p:ext uri="{BB962C8B-B14F-4D97-AF65-F5344CB8AC3E}">
        <p14:creationId xmlns:p14="http://schemas.microsoft.com/office/powerpoint/2010/main" val="3110690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テキスト ボックス 5"/>
          <p:cNvSpPr txBox="1">
            <a:spLocks noChangeArrowheads="1"/>
          </p:cNvSpPr>
          <p:nvPr/>
        </p:nvSpPr>
        <p:spPr bwMode="auto">
          <a:xfrm>
            <a:off x="251520" y="3501008"/>
            <a:ext cx="8621532" cy="502702"/>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t" anchorCtr="0">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600"/>
              </a:lnSpc>
              <a:spcBef>
                <a:spcPct val="0"/>
              </a:spcBef>
              <a:buFontTx/>
              <a:buNone/>
            </a:pPr>
            <a:r>
              <a:rPr lang="ja-JP" altLang="en-US" sz="1200" dirty="0" smtClean="0">
                <a:solidFill>
                  <a:srgbClr val="000000"/>
                </a:solidFill>
                <a:latin typeface="Meiryo UI" pitchFamily="50" charset="-128"/>
                <a:ea typeface="Meiryo UI" pitchFamily="50" charset="-128"/>
                <a:cs typeface="Meiryo UI" pitchFamily="50" charset="-128"/>
              </a:rPr>
              <a:t>　水素関連</a:t>
            </a:r>
            <a:r>
              <a:rPr lang="ja-JP" altLang="en-US" sz="1200" dirty="0">
                <a:solidFill>
                  <a:srgbClr val="000000"/>
                </a:solidFill>
                <a:latin typeface="Meiryo UI" pitchFamily="50" charset="-128"/>
                <a:ea typeface="Meiryo UI" pitchFamily="50" charset="-128"/>
                <a:cs typeface="Meiryo UI" pitchFamily="50" charset="-128"/>
              </a:rPr>
              <a:t>産業への参入を目指す府内の中</a:t>
            </a:r>
            <a:r>
              <a:rPr lang="ja-JP" altLang="en-US" sz="1200" dirty="0" smtClean="0">
                <a:solidFill>
                  <a:srgbClr val="000000"/>
                </a:solidFill>
                <a:latin typeface="Meiryo UI" pitchFamily="50" charset="-128"/>
                <a:ea typeface="Meiryo UI" pitchFamily="50" charset="-128"/>
                <a:cs typeface="Meiryo UI" pitchFamily="50" charset="-128"/>
              </a:rPr>
              <a:t>小企業等を</a:t>
            </a:r>
            <a:r>
              <a:rPr lang="ja-JP" altLang="en-US" sz="1200" dirty="0">
                <a:solidFill>
                  <a:srgbClr val="000000"/>
                </a:solidFill>
                <a:latin typeface="Meiryo UI" pitchFamily="50" charset="-128"/>
                <a:ea typeface="Meiryo UI" pitchFamily="50" charset="-128"/>
                <a:cs typeface="Meiryo UI" pitchFamily="50" charset="-128"/>
              </a:rPr>
              <a:t>対象に</a:t>
            </a:r>
            <a:r>
              <a:rPr lang="ja-JP" altLang="en-US" sz="1200" dirty="0" smtClean="0">
                <a:solidFill>
                  <a:srgbClr val="000000"/>
                </a:solidFill>
                <a:latin typeface="Meiryo UI" pitchFamily="50" charset="-128"/>
                <a:ea typeface="Meiryo UI" pitchFamily="50" charset="-128"/>
                <a:cs typeface="Meiryo UI" pitchFamily="50" charset="-128"/>
              </a:rPr>
              <a:t>、①水素ステーション見学会と②同ステーション構成機器等のコストダウンにつながる新技術</a:t>
            </a:r>
            <a:r>
              <a:rPr lang="ja-JP" altLang="en-US" sz="1200" dirty="0">
                <a:solidFill>
                  <a:srgbClr val="000000"/>
                </a:solidFill>
                <a:latin typeface="Meiryo UI" pitchFamily="50" charset="-128"/>
                <a:ea typeface="Meiryo UI" pitchFamily="50" charset="-128"/>
                <a:cs typeface="Meiryo UI" pitchFamily="50" charset="-128"/>
              </a:rPr>
              <a:t>ニーズ</a:t>
            </a:r>
            <a:r>
              <a:rPr lang="ja-JP" altLang="en-US" sz="1200" dirty="0" smtClean="0">
                <a:solidFill>
                  <a:srgbClr val="000000"/>
                </a:solidFill>
                <a:latin typeface="Meiryo UI" pitchFamily="50" charset="-128"/>
                <a:ea typeface="Meiryo UI" pitchFamily="50" charset="-128"/>
                <a:cs typeface="Meiryo UI" pitchFamily="50" charset="-128"/>
              </a:rPr>
              <a:t>説明会及び講演会を</a:t>
            </a:r>
            <a:r>
              <a:rPr lang="ja-JP" altLang="en-US" sz="1200" dirty="0">
                <a:solidFill>
                  <a:srgbClr val="000000"/>
                </a:solidFill>
                <a:latin typeface="Meiryo UI" pitchFamily="50" charset="-128"/>
                <a:ea typeface="Meiryo UI" pitchFamily="50" charset="-128"/>
                <a:cs typeface="Meiryo UI" pitchFamily="50" charset="-128"/>
              </a:rPr>
              <a:t>開催することにより</a:t>
            </a:r>
            <a:r>
              <a:rPr lang="ja-JP" altLang="en-US" sz="1200" dirty="0" smtClean="0">
                <a:solidFill>
                  <a:srgbClr val="000000"/>
                </a:solidFill>
                <a:latin typeface="Meiryo UI" pitchFamily="50" charset="-128"/>
                <a:ea typeface="Meiryo UI" pitchFamily="50" charset="-128"/>
                <a:cs typeface="Meiryo UI" pitchFamily="50" charset="-128"/>
              </a:rPr>
              <a:t>、水素連</a:t>
            </a:r>
            <a:r>
              <a:rPr lang="ja-JP" altLang="en-US" sz="1200" dirty="0">
                <a:solidFill>
                  <a:srgbClr val="000000"/>
                </a:solidFill>
                <a:latin typeface="Meiryo UI" pitchFamily="50" charset="-128"/>
                <a:ea typeface="Meiryo UI" pitchFamily="50" charset="-128"/>
                <a:cs typeface="Meiryo UI" pitchFamily="50" charset="-128"/>
              </a:rPr>
              <a:t>産業への参入促進を</a:t>
            </a:r>
            <a:r>
              <a:rPr lang="ja-JP" altLang="en-US" sz="1200" dirty="0" smtClean="0">
                <a:solidFill>
                  <a:srgbClr val="000000"/>
                </a:solidFill>
                <a:latin typeface="Meiryo UI" pitchFamily="50" charset="-128"/>
                <a:ea typeface="Meiryo UI" pitchFamily="50" charset="-128"/>
                <a:cs typeface="Meiryo UI" pitchFamily="50" charset="-128"/>
              </a:rPr>
              <a:t>図る。</a:t>
            </a:r>
            <a:endParaRPr lang="ja-JP" altLang="ja-JP" sz="1200" dirty="0">
              <a:solidFill>
                <a:srgbClr val="000000"/>
              </a:solidFill>
              <a:latin typeface="Meiryo UI" pitchFamily="50" charset="-128"/>
              <a:ea typeface="Meiryo UI" pitchFamily="50" charset="-128"/>
              <a:cs typeface="Meiryo UI" pitchFamily="50" charset="-128"/>
            </a:endParaRPr>
          </a:p>
        </p:txBody>
      </p:sp>
      <p:sp>
        <p:nvSpPr>
          <p:cNvPr id="21" name="正方形/長方形 20"/>
          <p:cNvSpPr/>
          <p:nvPr/>
        </p:nvSpPr>
        <p:spPr>
          <a:xfrm>
            <a:off x="32023" y="85316"/>
            <a:ext cx="8997243" cy="45026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b="1" dirty="0" smtClean="0">
                <a:latin typeface="Meiryo UI" pitchFamily="50" charset="-128"/>
                <a:ea typeface="Meiryo UI" pitchFamily="50" charset="-128"/>
                <a:cs typeface="Meiryo UI" pitchFamily="50" charset="-128"/>
              </a:rPr>
              <a:t>水素関連産業参入促進事業</a:t>
            </a:r>
            <a:endParaRPr lang="ja-JP" altLang="en-US" b="1" dirty="0">
              <a:latin typeface="Meiryo UI" pitchFamily="50" charset="-128"/>
              <a:ea typeface="Meiryo UI" pitchFamily="50" charset="-128"/>
              <a:cs typeface="Meiryo UI" pitchFamily="50" charset="-128"/>
            </a:endParaRPr>
          </a:p>
        </p:txBody>
      </p:sp>
      <p:sp>
        <p:nvSpPr>
          <p:cNvPr id="15" name="正方形/長方形 14"/>
          <p:cNvSpPr/>
          <p:nvPr/>
        </p:nvSpPr>
        <p:spPr>
          <a:xfrm>
            <a:off x="251520" y="1086559"/>
            <a:ext cx="8621532" cy="2054409"/>
          </a:xfrm>
          <a:prstGeom prst="rect">
            <a:avLst/>
          </a:prstGeom>
          <a:gradFill>
            <a:gsLst>
              <a:gs pos="0">
                <a:schemeClr val="accent4">
                  <a:lumMod val="40000"/>
                  <a:lumOff val="60000"/>
                </a:schemeClr>
              </a:gs>
              <a:gs pos="0">
                <a:schemeClr val="accent3">
                  <a:lumMod val="40000"/>
                  <a:lumOff val="60000"/>
                </a:schemeClr>
              </a:gs>
              <a:gs pos="100000">
                <a:schemeClr val="accent3">
                  <a:shade val="94000"/>
                  <a:satMod val="135000"/>
                </a:schemeClr>
              </a:gs>
            </a:gsLst>
          </a:gradFill>
          <a:ln/>
        </p:spPr>
        <p:style>
          <a:lnRef idx="0">
            <a:schemeClr val="accent3"/>
          </a:lnRef>
          <a:fillRef idx="3">
            <a:schemeClr val="accent3"/>
          </a:fillRef>
          <a:effectRef idx="3">
            <a:schemeClr val="accent3"/>
          </a:effectRef>
          <a:fontRef idx="minor">
            <a:schemeClr val="lt1"/>
          </a:fontRef>
        </p:style>
        <p:txBody>
          <a:bodyPr wrap="square" anchor="t" anchorCtr="0">
            <a:spAutoFit/>
          </a:bodyPr>
          <a:lstStyle/>
          <a:p>
            <a:pPr eaLnBrk="1" fontAlgn="auto" hangingPunct="1">
              <a:lnSpc>
                <a:spcPts val="1700"/>
              </a:lnSpc>
              <a:spcBef>
                <a:spcPts val="0"/>
              </a:spcBef>
              <a:spcAft>
                <a:spcPts val="0"/>
              </a:spcAft>
              <a:defRPr/>
            </a:pPr>
            <a:r>
              <a:rPr lang="ja-JP" altLang="ja-JP" sz="1300" dirty="0" smtClean="0">
                <a:solidFill>
                  <a:srgbClr val="000000"/>
                </a:solidFill>
                <a:latin typeface="Meiryo UI" pitchFamily="50" charset="-128"/>
                <a:ea typeface="Meiryo UI" pitchFamily="50" charset="-128"/>
                <a:cs typeface="Meiryo UI" pitchFamily="50" charset="-128"/>
              </a:rPr>
              <a:t>【</a:t>
            </a:r>
            <a:r>
              <a:rPr lang="ja-JP" altLang="en-US" sz="1300" dirty="0" smtClean="0">
                <a:solidFill>
                  <a:srgbClr val="000000"/>
                </a:solidFill>
                <a:latin typeface="Meiryo UI" pitchFamily="50" charset="-128"/>
                <a:ea typeface="Meiryo UI" pitchFamily="50" charset="-128"/>
                <a:cs typeface="Meiryo UI" pitchFamily="50" charset="-128"/>
              </a:rPr>
              <a:t>現状と課題</a:t>
            </a:r>
            <a:r>
              <a:rPr lang="ja-JP" altLang="ja-JP" sz="1300" dirty="0" smtClean="0">
                <a:solidFill>
                  <a:srgbClr val="000000"/>
                </a:solidFill>
                <a:latin typeface="Meiryo UI" pitchFamily="50" charset="-128"/>
                <a:ea typeface="Meiryo UI" pitchFamily="50" charset="-128"/>
                <a:cs typeface="Meiryo UI" pitchFamily="50" charset="-128"/>
              </a:rPr>
              <a:t>】</a:t>
            </a:r>
            <a:endParaRPr lang="en-US" altLang="ja-JP" sz="1300" dirty="0" smtClean="0">
              <a:solidFill>
                <a:srgbClr val="000000"/>
              </a:solidFill>
              <a:latin typeface="Meiryo UI" pitchFamily="50" charset="-128"/>
              <a:ea typeface="Meiryo UI" pitchFamily="50" charset="-128"/>
              <a:cs typeface="Meiryo UI" pitchFamily="50" charset="-128"/>
            </a:endParaRPr>
          </a:p>
          <a:p>
            <a:pPr eaLnBrk="1" fontAlgn="auto" hangingPunct="1">
              <a:lnSpc>
                <a:spcPts val="1700"/>
              </a:lnSpc>
              <a:spcBef>
                <a:spcPts val="0"/>
              </a:spcBef>
              <a:spcAft>
                <a:spcPts val="0"/>
              </a:spcAft>
              <a:defRPr/>
            </a:pPr>
            <a:endParaRPr lang="en-US" altLang="ja-JP" sz="1300" b="1" u="sng" dirty="0">
              <a:solidFill>
                <a:srgbClr val="000000"/>
              </a:solidFill>
              <a:latin typeface="Meiryo UI" pitchFamily="50" charset="-128"/>
              <a:ea typeface="Meiryo UI" pitchFamily="50" charset="-128"/>
              <a:cs typeface="Meiryo UI" pitchFamily="50" charset="-128"/>
            </a:endParaRPr>
          </a:p>
          <a:p>
            <a:pPr eaLnBrk="1" fontAlgn="auto" hangingPunct="1">
              <a:lnSpc>
                <a:spcPts val="1700"/>
              </a:lnSpc>
              <a:spcBef>
                <a:spcPts val="0"/>
              </a:spcBef>
              <a:spcAft>
                <a:spcPts val="0"/>
              </a:spcAft>
              <a:defRPr/>
            </a:pPr>
            <a:endParaRPr lang="en-US" altLang="ja-JP" sz="1300" b="1" u="sng" dirty="0" smtClean="0">
              <a:solidFill>
                <a:srgbClr val="000000"/>
              </a:solidFill>
              <a:latin typeface="Meiryo UI" pitchFamily="50" charset="-128"/>
              <a:ea typeface="Meiryo UI" pitchFamily="50" charset="-128"/>
              <a:cs typeface="Meiryo UI" pitchFamily="50" charset="-128"/>
            </a:endParaRPr>
          </a:p>
          <a:p>
            <a:pPr eaLnBrk="1" fontAlgn="auto" hangingPunct="1">
              <a:lnSpc>
                <a:spcPts val="1700"/>
              </a:lnSpc>
              <a:spcBef>
                <a:spcPts val="0"/>
              </a:spcBef>
              <a:spcAft>
                <a:spcPts val="0"/>
              </a:spcAft>
              <a:defRPr/>
            </a:pPr>
            <a:endParaRPr lang="en-US" altLang="ja-JP" sz="1300" b="1" u="sng" dirty="0">
              <a:solidFill>
                <a:srgbClr val="000000"/>
              </a:solidFill>
              <a:latin typeface="Meiryo UI" pitchFamily="50" charset="-128"/>
              <a:ea typeface="Meiryo UI" pitchFamily="50" charset="-128"/>
              <a:cs typeface="Meiryo UI" pitchFamily="50" charset="-128"/>
            </a:endParaRPr>
          </a:p>
          <a:p>
            <a:pPr eaLnBrk="1" fontAlgn="auto" hangingPunct="1">
              <a:lnSpc>
                <a:spcPts val="1700"/>
              </a:lnSpc>
              <a:spcBef>
                <a:spcPts val="0"/>
              </a:spcBef>
              <a:spcAft>
                <a:spcPts val="0"/>
              </a:spcAft>
              <a:defRPr/>
            </a:pPr>
            <a:endParaRPr lang="en-US" altLang="ja-JP" sz="1300" b="1" u="sng" dirty="0" smtClean="0">
              <a:solidFill>
                <a:srgbClr val="000000"/>
              </a:solidFill>
              <a:latin typeface="Meiryo UI" pitchFamily="50" charset="-128"/>
              <a:ea typeface="Meiryo UI" pitchFamily="50" charset="-128"/>
              <a:cs typeface="Meiryo UI" pitchFamily="50" charset="-128"/>
            </a:endParaRPr>
          </a:p>
          <a:p>
            <a:pPr eaLnBrk="1" fontAlgn="auto" hangingPunct="1">
              <a:lnSpc>
                <a:spcPts val="1700"/>
              </a:lnSpc>
              <a:spcBef>
                <a:spcPts val="0"/>
              </a:spcBef>
              <a:spcAft>
                <a:spcPts val="0"/>
              </a:spcAft>
              <a:defRPr/>
            </a:pPr>
            <a:endParaRPr lang="en-US" altLang="ja-JP" sz="1300" b="1" u="sng" dirty="0">
              <a:solidFill>
                <a:srgbClr val="000000"/>
              </a:solidFill>
              <a:latin typeface="Meiryo UI" pitchFamily="50" charset="-128"/>
              <a:ea typeface="Meiryo UI" pitchFamily="50" charset="-128"/>
              <a:cs typeface="Meiryo UI" pitchFamily="50" charset="-128"/>
            </a:endParaRPr>
          </a:p>
          <a:p>
            <a:pPr eaLnBrk="1" fontAlgn="auto" hangingPunct="1">
              <a:lnSpc>
                <a:spcPts val="1700"/>
              </a:lnSpc>
              <a:spcBef>
                <a:spcPts val="0"/>
              </a:spcBef>
              <a:spcAft>
                <a:spcPts val="0"/>
              </a:spcAft>
              <a:defRPr/>
            </a:pPr>
            <a:endParaRPr lang="en-US" altLang="ja-JP" sz="1300" b="1" u="sng" dirty="0" smtClean="0">
              <a:solidFill>
                <a:srgbClr val="000000"/>
              </a:solidFill>
              <a:latin typeface="Meiryo UI" pitchFamily="50" charset="-128"/>
              <a:ea typeface="Meiryo UI" pitchFamily="50" charset="-128"/>
              <a:cs typeface="Meiryo UI" pitchFamily="50" charset="-128"/>
            </a:endParaRPr>
          </a:p>
          <a:p>
            <a:pPr eaLnBrk="1" fontAlgn="auto" hangingPunct="1">
              <a:lnSpc>
                <a:spcPts val="1700"/>
              </a:lnSpc>
              <a:spcBef>
                <a:spcPts val="0"/>
              </a:spcBef>
              <a:spcAft>
                <a:spcPts val="0"/>
              </a:spcAft>
              <a:defRPr/>
            </a:pPr>
            <a:endParaRPr lang="en-US" altLang="ja-JP" sz="1300" b="1" u="sng" dirty="0">
              <a:solidFill>
                <a:srgbClr val="000000"/>
              </a:solidFill>
              <a:latin typeface="Meiryo UI" pitchFamily="50" charset="-128"/>
              <a:ea typeface="Meiryo UI" pitchFamily="50" charset="-128"/>
              <a:cs typeface="Meiryo UI" pitchFamily="50" charset="-128"/>
            </a:endParaRPr>
          </a:p>
          <a:p>
            <a:pPr eaLnBrk="1" fontAlgn="auto" hangingPunct="1">
              <a:lnSpc>
                <a:spcPts val="1700"/>
              </a:lnSpc>
              <a:spcBef>
                <a:spcPts val="0"/>
              </a:spcBef>
              <a:spcAft>
                <a:spcPts val="0"/>
              </a:spcAft>
              <a:defRP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393" y="5060806"/>
            <a:ext cx="2466667" cy="1123810"/>
          </a:xfrm>
          <a:prstGeom prst="rect">
            <a:avLst/>
          </a:prstGeom>
        </p:spPr>
      </p:pic>
      <p:pic>
        <p:nvPicPr>
          <p:cNvPr id="76" name="図 7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4653136"/>
            <a:ext cx="1915591" cy="65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テキスト ボックス 74"/>
          <p:cNvSpPr txBox="1">
            <a:spLocks noChangeArrowheads="1"/>
          </p:cNvSpPr>
          <p:nvPr/>
        </p:nvSpPr>
        <p:spPr bwMode="auto">
          <a:xfrm>
            <a:off x="7253529" y="4653136"/>
            <a:ext cx="15475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1100" dirty="0" smtClean="0">
                <a:latin typeface="HG創英角ｺﾞｼｯｸUB" pitchFamily="49" charset="-128"/>
                <a:ea typeface="HG創英角ｺﾞｼｯｸUB" pitchFamily="49" charset="-128"/>
              </a:rPr>
              <a:t>（導入台数：１台）</a:t>
            </a:r>
            <a:endParaRPr lang="ja-JP" altLang="en-US" sz="1100" dirty="0">
              <a:latin typeface="HG創英角ｺﾞｼｯｸUB" pitchFamily="49" charset="-128"/>
              <a:ea typeface="HG創英角ｺﾞｼｯｸUB" pitchFamily="49" charset="-128"/>
            </a:endParaRPr>
          </a:p>
        </p:txBody>
      </p:sp>
      <p:sp>
        <p:nvSpPr>
          <p:cNvPr id="78" name="正方形/長方形 77"/>
          <p:cNvSpPr/>
          <p:nvPr/>
        </p:nvSpPr>
        <p:spPr>
          <a:xfrm>
            <a:off x="683567" y="4108911"/>
            <a:ext cx="8368358" cy="2708434"/>
          </a:xfrm>
          <a:prstGeom prst="rect">
            <a:avLst/>
          </a:prstGeom>
          <a:solidFill>
            <a:schemeClr val="accent3">
              <a:lumMod val="40000"/>
              <a:lumOff val="60000"/>
            </a:schemeClr>
          </a:solidFill>
          <a:ln/>
          <a:scene3d>
            <a:camera prst="orthographicFront">
              <a:rot lat="0" lon="0" rev="0"/>
            </a:camera>
            <a:lightRig rig="threePt" dir="t">
              <a:rot lat="0" lon="0" rev="1200000"/>
            </a:lightRig>
          </a:scene3d>
          <a:sp3d>
            <a:bevelT w="0" h="0"/>
          </a:sp3d>
        </p:spPr>
        <p:style>
          <a:lnRef idx="0">
            <a:schemeClr val="accent3"/>
          </a:lnRef>
          <a:fillRef idx="3">
            <a:schemeClr val="accent3"/>
          </a:fillRef>
          <a:effectRef idx="3">
            <a:schemeClr val="accent3"/>
          </a:effectRef>
          <a:fontRef idx="minor">
            <a:schemeClr val="lt1"/>
          </a:fontRef>
        </p:style>
        <p:txBody>
          <a:bodyPr wrap="square" anchor="t" anchorCtr="0">
            <a:spAutoFit/>
          </a:bodyPr>
          <a:lstStyle/>
          <a:p>
            <a:pPr eaLnBrk="1" fontAlgn="auto" hangingPunct="1">
              <a:lnSpc>
                <a:spcPts val="1700"/>
              </a:lnSpc>
              <a:spcBef>
                <a:spcPts val="0"/>
              </a:spcBef>
              <a:spcAft>
                <a:spcPts val="0"/>
              </a:spcAft>
              <a:defRPr/>
            </a:pPr>
            <a:r>
              <a:rPr lang="ja-JP" altLang="en-US" sz="12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　水素ステーション見学会の開催</a:t>
            </a:r>
            <a:endPar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eaLnBrk="1" fontAlgn="auto" hangingPunct="1">
              <a:lnSpc>
                <a:spcPts val="1700"/>
              </a:lnSpc>
              <a:spcBef>
                <a:spcPts val="0"/>
              </a:spcBef>
              <a:spcAft>
                <a:spcPts val="0"/>
              </a:spcAft>
              <a:defRPr/>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水素ステーション</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（オンサイト方式・オフサイト方式・</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移動式の３種）</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を見学し、基礎的な知識を</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習得。水素関連</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産業への理解を深めるとともに</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、これ</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まで培って</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きた中小企業等の</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高い技術力を同分野に転用するためのきっかけづくり</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とした。</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eaLnBrk="1" fontAlgn="auto" hangingPunct="1">
              <a:lnSpc>
                <a:spcPts val="1700"/>
              </a:lnSpc>
              <a:spcBef>
                <a:spcPts val="0"/>
              </a:spcBef>
              <a:spcAft>
                <a:spcPts val="0"/>
              </a:spcAft>
              <a:defRP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n-ea"/>
                <a:cs typeface="Meiryo UI" panose="020B0604030504040204" pitchFamily="50" charset="-128"/>
              </a:rPr>
              <a:t>開催実績 ： </a:t>
            </a:r>
            <a:r>
              <a:rPr lang="en-US" altLang="ja-JP" sz="1200" dirty="0" smtClean="0">
                <a:solidFill>
                  <a:srgbClr val="000000"/>
                </a:solidFill>
                <a:latin typeface="+mn-ea"/>
                <a:cs typeface="Meiryo UI" panose="020B0604030504040204" pitchFamily="50" charset="-128"/>
              </a:rPr>
              <a:t>7</a:t>
            </a:r>
            <a:r>
              <a:rPr lang="ja-JP" altLang="en-US" sz="1200" dirty="0" smtClean="0">
                <a:solidFill>
                  <a:srgbClr val="000000"/>
                </a:solidFill>
                <a:latin typeface="+mn-ea"/>
                <a:cs typeface="Meiryo UI" panose="020B0604030504040204" pitchFamily="50" charset="-128"/>
              </a:rPr>
              <a:t>月、</a:t>
            </a:r>
            <a:r>
              <a:rPr lang="en-US" altLang="ja-JP" sz="1200" dirty="0" smtClean="0">
                <a:solidFill>
                  <a:srgbClr val="000000"/>
                </a:solidFill>
                <a:latin typeface="+mn-ea"/>
                <a:cs typeface="Meiryo UI" panose="020B0604030504040204" pitchFamily="50" charset="-128"/>
              </a:rPr>
              <a:t>8</a:t>
            </a:r>
            <a:r>
              <a:rPr lang="ja-JP" altLang="en-US" sz="1200" dirty="0" smtClean="0">
                <a:solidFill>
                  <a:srgbClr val="000000"/>
                </a:solidFill>
                <a:latin typeface="+mn-ea"/>
                <a:cs typeface="Meiryo UI" panose="020B0604030504040204" pitchFamily="50" charset="-128"/>
              </a:rPr>
              <a:t>月に３水素ステーションで各３回見学会を開催　・参加企業等数　延べ</a:t>
            </a:r>
            <a:r>
              <a:rPr lang="en-US" altLang="ja-JP" sz="1200" dirty="0" smtClean="0">
                <a:solidFill>
                  <a:srgbClr val="000000"/>
                </a:solidFill>
                <a:latin typeface="+mn-ea"/>
                <a:cs typeface="Meiryo UI" panose="020B0604030504040204" pitchFamily="50" charset="-128"/>
              </a:rPr>
              <a:t>138</a:t>
            </a:r>
            <a:r>
              <a:rPr lang="ja-JP" altLang="en-US" sz="1200" dirty="0" smtClean="0">
                <a:solidFill>
                  <a:srgbClr val="000000"/>
                </a:solidFill>
                <a:latin typeface="+mn-ea"/>
                <a:cs typeface="Meiryo UI" panose="020B0604030504040204" pitchFamily="50" charset="-128"/>
              </a:rPr>
              <a:t>社</a:t>
            </a:r>
            <a:endParaRPr lang="ja-JP" altLang="en-US" sz="1200" dirty="0">
              <a:solidFill>
                <a:srgbClr val="000000"/>
              </a:solidFill>
              <a:latin typeface="+mn-ea"/>
              <a:cs typeface="Meiryo UI" panose="020B0604030504040204" pitchFamily="50" charset="-128"/>
            </a:endParaRPr>
          </a:p>
          <a:p>
            <a:pPr eaLnBrk="1" fontAlgn="auto" hangingPunct="1">
              <a:lnSpc>
                <a:spcPts val="1700"/>
              </a:lnSpc>
              <a:spcBef>
                <a:spcPts val="0"/>
              </a:spcBef>
              <a:spcAft>
                <a:spcPts val="0"/>
              </a:spcAft>
              <a:defRPr/>
            </a:pPr>
            <a:endParaRPr lang="en-US" altLang="ja-JP" sz="12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lnSpc>
                <a:spcPts val="1700"/>
              </a:lnSpc>
              <a:spcBef>
                <a:spcPts val="0"/>
              </a:spcBef>
              <a:spcAft>
                <a:spcPts val="0"/>
              </a:spcAft>
              <a:defRPr/>
            </a:pPr>
            <a:r>
              <a:rPr lang="ja-JP" altLang="en-US" sz="12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　新技術</a:t>
            </a: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ニーズ</a:t>
            </a:r>
            <a:r>
              <a:rPr lang="ja-JP" altLang="en-US" sz="12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説明会の開催</a:t>
            </a:r>
            <a:endPar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a:lnSpc>
                <a:spcPts val="1700"/>
              </a:lnSpc>
              <a:defRPr/>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府内に事業所を有する</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中小企業等を</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対象に</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製造装置、水素圧縮機、蓄圧器、ディスペンサー等</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の水素ステーション構成機器メーカーから構成</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機器の</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コストダウンに必要となる新技術ニーズの説明や、水素ステーション事業者及びＦＣＶ自動車メーカーからの講演を開催し、技術マッチングにつなげていく。</a:t>
            </a: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eaLnBrk="1" fontAlgn="auto" hangingPunct="1">
              <a:lnSpc>
                <a:spcPts val="1700"/>
              </a:lnSpc>
              <a:spcBef>
                <a:spcPts val="0"/>
              </a:spcBef>
              <a:spcAft>
                <a:spcPts val="0"/>
              </a:spcAft>
              <a:defRPr/>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n-ea"/>
                <a:cs typeface="Meiryo UI" panose="020B0604030504040204" pitchFamily="50" charset="-128"/>
              </a:rPr>
              <a:t>開催実績 ： </a:t>
            </a:r>
            <a:r>
              <a:rPr lang="en-US" altLang="ja-JP" sz="1200" dirty="0" smtClean="0">
                <a:solidFill>
                  <a:srgbClr val="000000"/>
                </a:solidFill>
                <a:latin typeface="+mn-ea"/>
                <a:cs typeface="Meiryo UI" panose="020B0604030504040204" pitchFamily="50" charset="-128"/>
              </a:rPr>
              <a:t>10</a:t>
            </a:r>
            <a:r>
              <a:rPr lang="ja-JP" altLang="en-US" sz="1200" dirty="0" smtClean="0">
                <a:solidFill>
                  <a:srgbClr val="000000"/>
                </a:solidFill>
                <a:latin typeface="+mn-ea"/>
                <a:cs typeface="Meiryo UI" panose="020B0604030504040204" pitchFamily="50" charset="-128"/>
              </a:rPr>
              <a:t>月</a:t>
            </a:r>
            <a:r>
              <a:rPr lang="en-US" altLang="ja-JP" sz="1200" dirty="0" smtClean="0">
                <a:solidFill>
                  <a:srgbClr val="000000"/>
                </a:solidFill>
                <a:latin typeface="+mn-ea"/>
                <a:cs typeface="Meiryo UI" panose="020B0604030504040204" pitchFamily="50" charset="-128"/>
              </a:rPr>
              <a:t>21</a:t>
            </a:r>
            <a:r>
              <a:rPr lang="ja-JP" altLang="en-US" sz="1200" dirty="0" smtClean="0">
                <a:solidFill>
                  <a:srgbClr val="000000"/>
                </a:solidFill>
                <a:latin typeface="+mn-ea"/>
                <a:cs typeface="Meiryo UI" panose="020B0604030504040204" pitchFamily="50" charset="-128"/>
              </a:rPr>
              <a:t>日にマイドームおおさかで開催　・参加企業等数</a:t>
            </a:r>
            <a:r>
              <a:rPr lang="en-US" altLang="ja-JP" sz="1200" dirty="0" smtClean="0">
                <a:solidFill>
                  <a:srgbClr val="000000"/>
                </a:solidFill>
                <a:latin typeface="+mn-ea"/>
                <a:cs typeface="Meiryo UI" panose="020B0604030504040204" pitchFamily="50" charset="-128"/>
              </a:rPr>
              <a:t>70</a:t>
            </a:r>
            <a:r>
              <a:rPr lang="ja-JP" altLang="en-US" sz="1200" dirty="0" smtClean="0">
                <a:solidFill>
                  <a:srgbClr val="000000"/>
                </a:solidFill>
                <a:latin typeface="+mn-ea"/>
                <a:cs typeface="Meiryo UI" panose="020B0604030504040204" pitchFamily="50" charset="-128"/>
              </a:rPr>
              <a:t>社</a:t>
            </a:r>
            <a:endParaRPr lang="en-US" altLang="ja-JP" sz="1200" dirty="0" smtClean="0">
              <a:solidFill>
                <a:srgbClr val="000000"/>
              </a:solidFill>
              <a:latin typeface="+mn-ea"/>
              <a:cs typeface="Meiryo UI" panose="020B0604030504040204" pitchFamily="50" charset="-128"/>
            </a:endParaRPr>
          </a:p>
          <a:p>
            <a:pPr marL="180975" eaLnBrk="1" fontAlgn="auto" hangingPunct="1">
              <a:lnSpc>
                <a:spcPts val="1700"/>
              </a:lnSpc>
              <a:spcBef>
                <a:spcPts val="0"/>
              </a:spcBef>
              <a:spcAft>
                <a:spcPts val="0"/>
              </a:spcAft>
              <a:defRPr/>
            </a:pPr>
            <a:r>
              <a:rPr lang="ja-JP" altLang="en-US" sz="1200" dirty="0">
                <a:solidFill>
                  <a:srgbClr val="000000"/>
                </a:solidFill>
                <a:latin typeface="+mn-ea"/>
                <a:cs typeface="Meiryo UI" panose="020B0604030504040204" pitchFamily="50" charset="-128"/>
              </a:rPr>
              <a:t>　</a:t>
            </a:r>
            <a:r>
              <a:rPr lang="ja-JP" altLang="en-US" sz="1200" dirty="0" smtClean="0">
                <a:solidFill>
                  <a:srgbClr val="000000"/>
                </a:solidFill>
                <a:latin typeface="+mn-ea"/>
                <a:cs typeface="Meiryo UI" panose="020B0604030504040204" pitchFamily="50" charset="-128"/>
              </a:rPr>
              <a:t>　</a:t>
            </a:r>
            <a:r>
              <a:rPr lang="en-US" altLang="ja-JP" sz="1200" dirty="0" smtClean="0">
                <a:solidFill>
                  <a:srgbClr val="000000"/>
                </a:solidFill>
                <a:latin typeface="+mn-ea"/>
                <a:cs typeface="Meiryo UI" panose="020B0604030504040204" pitchFamily="50" charset="-128"/>
              </a:rPr>
              <a:t>【</a:t>
            </a:r>
            <a:r>
              <a:rPr lang="ja-JP" altLang="en-US" sz="1200" dirty="0" smtClean="0">
                <a:solidFill>
                  <a:srgbClr val="000000"/>
                </a:solidFill>
                <a:latin typeface="+mn-ea"/>
                <a:cs typeface="Meiryo UI" panose="020B0604030504040204" pitchFamily="50" charset="-128"/>
              </a:rPr>
              <a:t>新技術ニーズ</a:t>
            </a:r>
            <a:r>
              <a:rPr lang="en-US" altLang="ja-JP" sz="1200" dirty="0" smtClean="0">
                <a:solidFill>
                  <a:srgbClr val="000000"/>
                </a:solidFill>
                <a:latin typeface="+mn-ea"/>
                <a:cs typeface="Meiryo UI" panose="020B0604030504040204" pitchFamily="50" charset="-128"/>
              </a:rPr>
              <a:t>】</a:t>
            </a:r>
            <a:r>
              <a:rPr lang="ja-JP" altLang="en-US" sz="1200" dirty="0" smtClean="0">
                <a:solidFill>
                  <a:srgbClr val="000000"/>
                </a:solidFill>
                <a:latin typeface="+mn-ea"/>
                <a:cs typeface="Meiryo UI" panose="020B0604030504040204" pitchFamily="50" charset="-128"/>
              </a:rPr>
              <a:t>７メーカー・１４件</a:t>
            </a:r>
            <a:endParaRPr lang="en-US" altLang="ja-JP" sz="1200" dirty="0" smtClean="0">
              <a:solidFill>
                <a:srgbClr val="000000"/>
              </a:solidFill>
              <a:latin typeface="+mn-ea"/>
              <a:cs typeface="Meiryo UI" panose="020B0604030504040204" pitchFamily="50" charset="-128"/>
            </a:endParaRPr>
          </a:p>
          <a:p>
            <a:pPr marL="180975" eaLnBrk="1" fontAlgn="auto" hangingPunct="1">
              <a:lnSpc>
                <a:spcPts val="1700"/>
              </a:lnSpc>
              <a:spcBef>
                <a:spcPts val="0"/>
              </a:spcBef>
              <a:spcAft>
                <a:spcPts val="0"/>
              </a:spcAft>
              <a:defRPr/>
            </a:pPr>
            <a:r>
              <a:rPr lang="ja-JP" altLang="en-US" sz="1200" dirty="0" smtClean="0">
                <a:solidFill>
                  <a:srgbClr val="000000"/>
                </a:solidFill>
                <a:latin typeface="+mn-ea"/>
                <a:cs typeface="Meiryo UI" panose="020B0604030504040204" pitchFamily="50" charset="-128"/>
              </a:rPr>
              <a:t>　　</a:t>
            </a:r>
            <a:r>
              <a:rPr lang="en-US" altLang="ja-JP" sz="1200" dirty="0" smtClean="0">
                <a:solidFill>
                  <a:srgbClr val="000000"/>
                </a:solidFill>
                <a:latin typeface="+mn-ea"/>
                <a:cs typeface="Meiryo UI" panose="020B0604030504040204" pitchFamily="50" charset="-128"/>
              </a:rPr>
              <a:t>【</a:t>
            </a:r>
            <a:r>
              <a:rPr lang="ja-JP" altLang="en-US" sz="1200" dirty="0" smtClean="0">
                <a:solidFill>
                  <a:srgbClr val="000000"/>
                </a:solidFill>
                <a:latin typeface="+mn-ea"/>
                <a:cs typeface="Meiryo UI" panose="020B0604030504040204" pitchFamily="50" charset="-128"/>
              </a:rPr>
              <a:t>技術提案件数</a:t>
            </a:r>
            <a:r>
              <a:rPr lang="en-US" altLang="ja-JP" sz="1200" dirty="0" smtClean="0">
                <a:solidFill>
                  <a:srgbClr val="000000"/>
                </a:solidFill>
                <a:latin typeface="+mn-ea"/>
                <a:cs typeface="Meiryo UI" panose="020B0604030504040204" pitchFamily="50" charset="-128"/>
              </a:rPr>
              <a:t>】</a:t>
            </a:r>
            <a:r>
              <a:rPr lang="ja-JP" altLang="en-US" sz="1200" dirty="0" smtClean="0">
                <a:solidFill>
                  <a:srgbClr val="000000"/>
                </a:solidFill>
                <a:latin typeface="+mn-ea"/>
                <a:cs typeface="Meiryo UI" panose="020B0604030504040204" pitchFamily="50" charset="-128"/>
              </a:rPr>
              <a:t>３７件（うち約２０件について、順次マッチング会を開催中）</a:t>
            </a:r>
            <a:endParaRPr lang="ja-JP" altLang="en-US" sz="1200" dirty="0">
              <a:solidFill>
                <a:srgbClr val="000000"/>
              </a:solidFill>
              <a:latin typeface="+mn-ea"/>
              <a:cs typeface="Meiryo UI" panose="020B0604030504040204" pitchFamily="50" charset="-128"/>
            </a:endParaRPr>
          </a:p>
        </p:txBody>
      </p:sp>
      <p:sp>
        <p:nvSpPr>
          <p:cNvPr id="79" name="角丸四角形 78"/>
          <p:cNvSpPr/>
          <p:nvPr/>
        </p:nvSpPr>
        <p:spPr>
          <a:xfrm>
            <a:off x="154558" y="4182903"/>
            <a:ext cx="457002" cy="2054409"/>
          </a:xfrm>
          <a:prstGeom prst="roundRect">
            <a:avLst/>
          </a:prstGeom>
          <a:solidFill>
            <a:schemeClr val="accent5">
              <a:lumMod val="60000"/>
              <a:lumOff val="4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noAutofit/>
          </a:bodyPr>
          <a:lstStyle/>
          <a:p>
            <a:pPr algn="ctr" eaLnBrk="1" hangingPunct="1">
              <a:defRPr/>
            </a:pPr>
            <a:r>
              <a:rPr lang="ja-JP" altLang="en-US" sz="1300" dirty="0" smtClean="0">
                <a:solidFill>
                  <a:schemeClr val="tx2">
                    <a:lumMod val="50000"/>
                  </a:schemeClr>
                </a:solidFill>
                <a:latin typeface="Malgun Gothic" panose="020B0503020000020004" pitchFamily="34" charset="-127"/>
              </a:rPr>
              <a:t>事　業　内　容</a:t>
            </a:r>
            <a:endParaRPr lang="ja-JP" altLang="en-US" sz="1300" dirty="0">
              <a:solidFill>
                <a:schemeClr val="tx2">
                  <a:lumMod val="50000"/>
                </a:schemeClr>
              </a:solidFill>
              <a:latin typeface="Malgun Gothic" panose="020B0503020000020004" pitchFamily="34" charset="-127"/>
            </a:endParaRPr>
          </a:p>
        </p:txBody>
      </p:sp>
      <p:sp>
        <p:nvSpPr>
          <p:cNvPr id="6" name="下矢印 5"/>
          <p:cNvSpPr/>
          <p:nvPr/>
        </p:nvSpPr>
        <p:spPr>
          <a:xfrm>
            <a:off x="2324326" y="2204864"/>
            <a:ext cx="303458" cy="576064"/>
          </a:xfrm>
          <a:prstGeom prst="downArrow">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466762" y="1412776"/>
            <a:ext cx="4033230" cy="1665039"/>
            <a:chOff x="466762" y="1412776"/>
            <a:chExt cx="4033230" cy="1665039"/>
          </a:xfrm>
        </p:grpSpPr>
        <p:sp>
          <p:nvSpPr>
            <p:cNvPr id="2" name="正方形/長方形 1"/>
            <p:cNvSpPr/>
            <p:nvPr/>
          </p:nvSpPr>
          <p:spPr>
            <a:xfrm>
              <a:off x="466762" y="1412776"/>
              <a:ext cx="4033230" cy="7920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b="1" u="sng" dirty="0" smtClean="0">
                  <a:solidFill>
                    <a:srgbClr val="000000"/>
                  </a:solidFill>
                  <a:latin typeface="Meiryo UI" pitchFamily="50" charset="-128"/>
                  <a:ea typeface="Meiryo UI" pitchFamily="50" charset="-128"/>
                  <a:cs typeface="Meiryo UI" pitchFamily="50" charset="-128"/>
                </a:rPr>
                <a:t>高額なＦＣＶ、水素ステーション</a:t>
              </a:r>
              <a:endParaRPr kumimoji="1" lang="ja-JP" altLang="en-US" sz="1200" dirty="0"/>
            </a:p>
          </p:txBody>
        </p:sp>
        <p:sp>
          <p:nvSpPr>
            <p:cNvPr id="5" name="角丸四角形 4"/>
            <p:cNvSpPr/>
            <p:nvPr/>
          </p:nvSpPr>
          <p:spPr>
            <a:xfrm>
              <a:off x="539552" y="1700808"/>
              <a:ext cx="3857581" cy="432048"/>
            </a:xfrm>
            <a:prstGeom prst="roundRect">
              <a:avLst/>
            </a:prstGeom>
            <a:gradFill>
              <a:gsLst>
                <a:gs pos="0">
                  <a:srgbClr val="92D050"/>
                </a:gs>
                <a:gs pos="35000">
                  <a:srgbClr val="92D050"/>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rPr>
                <a:t>ＦＣＶ価格：</a:t>
              </a:r>
              <a:r>
                <a:rPr kumimoji="1" lang="en-US" altLang="ja-JP" sz="1000" dirty="0" smtClean="0">
                  <a:solidFill>
                    <a:schemeClr val="tx1"/>
                  </a:solidFill>
                </a:rPr>
                <a:t>700</a:t>
              </a:r>
              <a:r>
                <a:rPr kumimoji="1" lang="ja-JP" altLang="en-US" sz="1000" dirty="0" smtClean="0">
                  <a:solidFill>
                    <a:schemeClr val="tx1"/>
                  </a:solidFill>
                </a:rPr>
                <a:t>万円以上 ⇒ 大衆車の数倍</a:t>
              </a:r>
              <a:endParaRPr kumimoji="1" lang="en-US" altLang="ja-JP" sz="1000" dirty="0" smtClean="0">
                <a:solidFill>
                  <a:schemeClr val="tx1"/>
                </a:solidFill>
              </a:endParaRPr>
            </a:p>
            <a:p>
              <a:r>
                <a:rPr lang="ja-JP" altLang="en-US" sz="1000" dirty="0" smtClean="0">
                  <a:solidFill>
                    <a:schemeClr val="tx1"/>
                  </a:solidFill>
                </a:rPr>
                <a:t>水素ＳＴ建設費：</a:t>
              </a:r>
              <a:r>
                <a:rPr lang="en-US" altLang="ja-JP" sz="1000" dirty="0" smtClean="0">
                  <a:solidFill>
                    <a:schemeClr val="tx1"/>
                  </a:solidFill>
                </a:rPr>
                <a:t>4</a:t>
              </a:r>
              <a:r>
                <a:rPr lang="ja-JP" altLang="en-US" sz="1000" dirty="0" smtClean="0">
                  <a:solidFill>
                    <a:schemeClr val="tx1"/>
                  </a:solidFill>
                </a:rPr>
                <a:t>～</a:t>
              </a:r>
              <a:r>
                <a:rPr lang="en-US" altLang="ja-JP" sz="1000" dirty="0" smtClean="0">
                  <a:solidFill>
                    <a:schemeClr val="tx1"/>
                  </a:solidFill>
                </a:rPr>
                <a:t>5</a:t>
              </a:r>
              <a:r>
                <a:rPr lang="ja-JP" altLang="en-US" sz="1000" dirty="0" smtClean="0">
                  <a:solidFill>
                    <a:schemeClr val="tx1"/>
                  </a:solidFill>
                </a:rPr>
                <a:t>億円（定置式） </a:t>
              </a:r>
              <a:r>
                <a:rPr kumimoji="1" lang="ja-JP" altLang="en-US" sz="1000" dirty="0" smtClean="0">
                  <a:solidFill>
                    <a:schemeClr val="tx1"/>
                  </a:solidFill>
                </a:rPr>
                <a:t>⇒ ガソリンスタンドの</a:t>
              </a:r>
              <a:r>
                <a:rPr kumimoji="1" lang="en-US" altLang="ja-JP" sz="1000" dirty="0" smtClean="0">
                  <a:solidFill>
                    <a:schemeClr val="tx1"/>
                  </a:solidFill>
                </a:rPr>
                <a:t>6</a:t>
              </a:r>
              <a:r>
                <a:rPr lang="ja-JP" altLang="en-US" sz="1000" dirty="0" smtClean="0">
                  <a:solidFill>
                    <a:schemeClr val="tx1"/>
                  </a:solidFill>
                </a:rPr>
                <a:t>～</a:t>
              </a:r>
              <a:r>
                <a:rPr lang="en-US" altLang="ja-JP" sz="1000" dirty="0" smtClean="0">
                  <a:solidFill>
                    <a:schemeClr val="tx1"/>
                  </a:solidFill>
                </a:rPr>
                <a:t>8</a:t>
              </a:r>
              <a:r>
                <a:rPr lang="ja-JP" altLang="en-US" sz="1000" dirty="0" smtClean="0">
                  <a:solidFill>
                    <a:schemeClr val="tx1"/>
                  </a:solidFill>
                </a:rPr>
                <a:t>倍</a:t>
              </a:r>
              <a:endParaRPr kumimoji="1" lang="ja-JP" altLang="en-US" sz="1000" dirty="0">
                <a:solidFill>
                  <a:schemeClr val="tx1"/>
                </a:solidFill>
              </a:endParaRPr>
            </a:p>
          </p:txBody>
        </p:sp>
        <p:sp>
          <p:nvSpPr>
            <p:cNvPr id="7" name="テキスト ボックス 6"/>
            <p:cNvSpPr txBox="1"/>
            <p:nvPr/>
          </p:nvSpPr>
          <p:spPr>
            <a:xfrm>
              <a:off x="1187624" y="2264728"/>
              <a:ext cx="2664296" cy="261610"/>
            </a:xfrm>
            <a:prstGeom prst="rect">
              <a:avLst/>
            </a:prstGeom>
            <a:noFill/>
          </p:spPr>
          <p:txBody>
            <a:bodyPr wrap="square" rtlCol="0">
              <a:spAutoFit/>
            </a:bodyPr>
            <a:lstStyle/>
            <a:p>
              <a:r>
                <a:rPr lang="ja-JP" altLang="en-US" sz="1100" dirty="0"/>
                <a:t> </a:t>
              </a:r>
              <a:r>
                <a:rPr lang="ja-JP" altLang="en-US" sz="1000" b="1" dirty="0" smtClean="0"/>
                <a:t>普及拡大に向け、コストダウン</a:t>
              </a:r>
              <a:r>
                <a:rPr lang="ja-JP" altLang="en-US" sz="1000" b="1" dirty="0"/>
                <a:t>が不可欠</a:t>
              </a:r>
            </a:p>
          </p:txBody>
        </p:sp>
        <p:sp>
          <p:nvSpPr>
            <p:cNvPr id="16" name="正方形/長方形 15"/>
            <p:cNvSpPr/>
            <p:nvPr/>
          </p:nvSpPr>
          <p:spPr>
            <a:xfrm>
              <a:off x="466762" y="2816932"/>
              <a:ext cx="4033230" cy="26088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100" b="1" dirty="0">
                  <a:solidFill>
                    <a:srgbClr val="000000"/>
                  </a:solidFill>
                  <a:latin typeface="Meiryo UI" pitchFamily="50" charset="-128"/>
                  <a:ea typeface="Meiryo UI" pitchFamily="50" charset="-128"/>
                  <a:cs typeface="Meiryo UI" pitchFamily="50" charset="-128"/>
                </a:rPr>
                <a:t>構成</a:t>
              </a:r>
              <a:r>
                <a:rPr lang="ja-JP" altLang="en-US" sz="1100" b="1" dirty="0" smtClean="0">
                  <a:solidFill>
                    <a:srgbClr val="000000"/>
                  </a:solidFill>
                  <a:latin typeface="Meiryo UI" pitchFamily="50" charset="-128"/>
                  <a:ea typeface="Meiryo UI" pitchFamily="50" charset="-128"/>
                  <a:cs typeface="Meiryo UI" pitchFamily="50" charset="-128"/>
                </a:rPr>
                <a:t>機器メーカーはコストダウンにつながる新技術を求めている</a:t>
              </a:r>
              <a:endParaRPr kumimoji="1" lang="ja-JP" altLang="en-US" sz="1100" dirty="0"/>
            </a:p>
          </p:txBody>
        </p:sp>
      </p:grpSp>
      <p:grpSp>
        <p:nvGrpSpPr>
          <p:cNvPr id="18" name="グループ化 17"/>
          <p:cNvGrpSpPr/>
          <p:nvPr/>
        </p:nvGrpSpPr>
        <p:grpSpPr>
          <a:xfrm>
            <a:off x="4644008" y="1412776"/>
            <a:ext cx="4104456" cy="1665039"/>
            <a:chOff x="395536" y="1412776"/>
            <a:chExt cx="4104456" cy="1665039"/>
          </a:xfrm>
        </p:grpSpPr>
        <p:sp>
          <p:nvSpPr>
            <p:cNvPr id="19" name="正方形/長方形 18"/>
            <p:cNvSpPr/>
            <p:nvPr/>
          </p:nvSpPr>
          <p:spPr>
            <a:xfrm>
              <a:off x="395536" y="1412776"/>
              <a:ext cx="4104456" cy="7920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b="1" u="sng" dirty="0" smtClean="0">
                  <a:solidFill>
                    <a:srgbClr val="000000"/>
                  </a:solidFill>
                  <a:latin typeface="Meiryo UI" pitchFamily="50" charset="-128"/>
                  <a:ea typeface="Meiryo UI" pitchFamily="50" charset="-128"/>
                  <a:cs typeface="Meiryo UI" pitchFamily="50" charset="-128"/>
                </a:rPr>
                <a:t>大阪の強みが活かされていない</a:t>
              </a:r>
              <a:endParaRPr kumimoji="1" lang="ja-JP" altLang="en-US" sz="1200" dirty="0"/>
            </a:p>
          </p:txBody>
        </p:sp>
        <p:sp>
          <p:nvSpPr>
            <p:cNvPr id="20" name="角丸四角形 19"/>
            <p:cNvSpPr/>
            <p:nvPr/>
          </p:nvSpPr>
          <p:spPr>
            <a:xfrm>
              <a:off x="498395" y="1700808"/>
              <a:ext cx="3857581" cy="432048"/>
            </a:xfrm>
            <a:prstGeom prst="roundRect">
              <a:avLst/>
            </a:prstGeom>
            <a:gradFill>
              <a:gsLst>
                <a:gs pos="0">
                  <a:srgbClr val="92D050"/>
                </a:gs>
                <a:gs pos="35000">
                  <a:srgbClr val="92D050"/>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rPr>
                <a:t>府内には、水素・燃料電池分野で高い技術力を有する中小企業が多数集積</a:t>
              </a:r>
              <a:endParaRPr kumimoji="1" lang="ja-JP" altLang="en-US" sz="1000" dirty="0">
                <a:solidFill>
                  <a:schemeClr val="tx1"/>
                </a:solidFill>
              </a:endParaRPr>
            </a:p>
          </p:txBody>
        </p:sp>
        <p:sp>
          <p:nvSpPr>
            <p:cNvPr id="23" name="正方形/長方形 22"/>
            <p:cNvSpPr/>
            <p:nvPr/>
          </p:nvSpPr>
          <p:spPr>
            <a:xfrm>
              <a:off x="395536" y="2816932"/>
              <a:ext cx="4104456" cy="26088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100" b="1" dirty="0" smtClean="0">
                  <a:solidFill>
                    <a:srgbClr val="000000"/>
                  </a:solidFill>
                  <a:latin typeface="Meiryo UI" pitchFamily="50" charset="-128"/>
                  <a:ea typeface="Meiryo UI" pitchFamily="50" charset="-128"/>
                  <a:cs typeface="Meiryo UI" pitchFamily="50" charset="-128"/>
                </a:rPr>
                <a:t>構成機器メーカーと中小企業の接点がなく、新規参入が進まない</a:t>
              </a:r>
              <a:endParaRPr kumimoji="1" lang="ja-JP" altLang="en-US" sz="1100" dirty="0"/>
            </a:p>
          </p:txBody>
        </p:sp>
      </p:grpSp>
      <p:sp>
        <p:nvSpPr>
          <p:cNvPr id="24" name="下矢印 23"/>
          <p:cNvSpPr/>
          <p:nvPr/>
        </p:nvSpPr>
        <p:spPr>
          <a:xfrm>
            <a:off x="6580120" y="2198266"/>
            <a:ext cx="303458" cy="576064"/>
          </a:xfrm>
          <a:prstGeom prst="downArrow">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中かっこ 8"/>
          <p:cNvSpPr/>
          <p:nvPr/>
        </p:nvSpPr>
        <p:spPr>
          <a:xfrm rot="5400000">
            <a:off x="4451107" y="-951000"/>
            <a:ext cx="252420" cy="8651594"/>
          </a:xfrm>
          <a:prstGeom prst="rightBrace">
            <a:avLst>
              <a:gd name="adj1" fmla="val 34747"/>
              <a:gd name="adj2"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p:cNvSpPr txBox="1"/>
          <p:nvPr/>
        </p:nvSpPr>
        <p:spPr>
          <a:xfrm>
            <a:off x="6012160" y="2264730"/>
            <a:ext cx="1483877" cy="276998"/>
          </a:xfrm>
          <a:prstGeom prst="rect">
            <a:avLst/>
          </a:prstGeom>
          <a:noFill/>
        </p:spPr>
        <p:txBody>
          <a:bodyPr wrap="square" rtlCol="0">
            <a:spAutoFit/>
          </a:bodyPr>
          <a:lstStyle/>
          <a:p>
            <a:r>
              <a:rPr lang="ja-JP" altLang="en-US" sz="1200" dirty="0"/>
              <a:t> </a:t>
            </a:r>
            <a:r>
              <a:rPr lang="ja-JP" altLang="en-US" sz="1050" b="1" dirty="0" smtClean="0"/>
              <a:t>技術力の転用が容易</a:t>
            </a:r>
            <a:endParaRPr lang="ja-JP" altLang="en-US" sz="1050" b="1" dirty="0"/>
          </a:p>
        </p:txBody>
      </p:sp>
      <p:sp>
        <p:nvSpPr>
          <p:cNvPr id="3" name="スライド番号プレースホルダー 2"/>
          <p:cNvSpPr>
            <a:spLocks noGrp="1"/>
          </p:cNvSpPr>
          <p:nvPr>
            <p:ph type="sldNum" sz="quarter" idx="12"/>
          </p:nvPr>
        </p:nvSpPr>
        <p:spPr/>
        <p:txBody>
          <a:bodyPr/>
          <a:lstStyle/>
          <a:p>
            <a:fld id="{59CC1935-5711-48E3-883B-43874F3BA3DC}" type="slidenum">
              <a:rPr kumimoji="1" lang="ja-JP" altLang="en-US" sz="2800" smtClean="0"/>
              <a:t>11</a:t>
            </a:fld>
            <a:endParaRPr kumimoji="1" lang="ja-JP" altLang="en-US" sz="2800" dirty="0"/>
          </a:p>
        </p:txBody>
      </p:sp>
    </p:spTree>
    <p:extLst>
      <p:ext uri="{BB962C8B-B14F-4D97-AF65-F5344CB8AC3E}">
        <p14:creationId xmlns:p14="http://schemas.microsoft.com/office/powerpoint/2010/main" val="3827374907"/>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5496" y="548784"/>
            <a:ext cx="9072000" cy="936000"/>
          </a:xfrm>
          <a:prstGeom prst="rect">
            <a:avLst/>
          </a:prstGeom>
          <a:solidFill>
            <a:schemeClr val="accent5">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目的</a:t>
            </a: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次</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世代を担う小・中学生が、身近な工作を通じて水素・燃料電池に親しみ、その特性を</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理解してもらうことで、</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水素の社会受容性の向上を図る。　</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5496" y="1584176"/>
            <a:ext cx="9085118" cy="5229200"/>
          </a:xfrm>
          <a:prstGeom prst="rect">
            <a:avLst/>
          </a:prstGeom>
          <a:solidFill>
            <a:schemeClr val="accent5">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wrap="square" lIns="91433" tIns="108000" rIns="91433" bIns="45717" anchor="t" anchorCtr="0">
            <a:noAutofit/>
          </a:bodyPr>
          <a:lstStyle/>
          <a:p>
            <a:pPr>
              <a:defRPr/>
            </a:pP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事業概要</a:t>
            </a: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府内の全小・中学校（約</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1,600</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校）を対象に</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燃料電池で発電</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した電気を利用した様々なアイデアを募集。</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その</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中から優れたアイデアを選定し、「水素・燃料</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電池キット」を使い、</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実際</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に作品を</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工作してもらう。</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1419049" y="1719054"/>
            <a:ext cx="3076527" cy="232942"/>
          </a:xfrm>
          <a:prstGeom prst="roundRect">
            <a:avLst>
              <a:gd name="adj" fmla="val 40663"/>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対象：小学５・６年生、中学生</a:t>
            </a:r>
            <a:endParaRPr lang="en-US" altLang="ja-JP"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30401" y="-15672"/>
            <a:ext cx="9174411" cy="492344"/>
          </a:xfrm>
          <a:prstGeom prst="rect">
            <a:avLst/>
          </a:prstGeom>
          <a:solidFill>
            <a:srgbClr val="002060"/>
          </a:solidFill>
          <a:ln>
            <a:noFill/>
          </a:ln>
          <a:effectLst/>
        </p:spPr>
        <p:txBody>
          <a:bodyPr wrap="square" lIns="71918" tIns="45671" rIns="71918" bIns="45671" rtlCol="0" anchor="ctr">
            <a:spAutoFit/>
          </a:bodyPr>
          <a:lstStyle/>
          <a:p>
            <a:pPr algn="ctr"/>
            <a:r>
              <a:rPr kumimoji="0" lang="ja-JP" altLang="en-US" sz="2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水素・燃料電池工作コンクール</a:t>
            </a:r>
            <a:endParaRPr kumimoji="0" lang="ja-JP" altLang="en-US" sz="2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79512" y="2924943"/>
            <a:ext cx="5463030" cy="3779985"/>
            <a:chOff x="118216" y="2918400"/>
            <a:chExt cx="4104455" cy="3567272"/>
          </a:xfrm>
        </p:grpSpPr>
        <p:grpSp>
          <p:nvGrpSpPr>
            <p:cNvPr id="2" name="グループ化 1"/>
            <p:cNvGrpSpPr/>
            <p:nvPr/>
          </p:nvGrpSpPr>
          <p:grpSpPr>
            <a:xfrm>
              <a:off x="118216" y="2918400"/>
              <a:ext cx="4104455" cy="3567272"/>
              <a:chOff x="118216" y="2918400"/>
              <a:chExt cx="4104455" cy="3567272"/>
            </a:xfrm>
          </p:grpSpPr>
          <p:sp>
            <p:nvSpPr>
              <p:cNvPr id="20" name="角丸四角形 19"/>
              <p:cNvSpPr/>
              <p:nvPr/>
            </p:nvSpPr>
            <p:spPr>
              <a:xfrm>
                <a:off x="118216" y="2918400"/>
                <a:ext cx="4104455" cy="3567272"/>
              </a:xfrm>
              <a:prstGeom prst="roundRect">
                <a:avLst>
                  <a:gd name="adj" fmla="val 6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スケジュール</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273325" y="3245708"/>
                <a:ext cx="3744000" cy="55422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５月</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アイデア募集（書面募集）</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小学生部門</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作品・中学生部門</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作品の計</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89</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作品の応募</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1173</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名の参加</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273322" y="4005064"/>
                <a:ext cx="3744000" cy="396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一次審査（書面審査）</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⇒各部門</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作品程度を選抜</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273325" y="4617176"/>
                <a:ext cx="3744000" cy="396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中旬　ＤＶＤ・キット送付</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⇒９月３０日ＤＶＤ提出〆切</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278453" y="5949280"/>
                <a:ext cx="3744000" cy="42545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工作発表会・表彰式</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森之宮水素ＳＴ情報発信拠点にて開催</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273322" y="5257861"/>
                <a:ext cx="3744000" cy="439347"/>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二次審査（映像審査）</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⇒最優秀賞・優秀賞</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２を選定</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0" name="下矢印 39"/>
            <p:cNvSpPr/>
            <p:nvPr/>
          </p:nvSpPr>
          <p:spPr>
            <a:xfrm>
              <a:off x="1789823" y="3789040"/>
              <a:ext cx="648000" cy="24468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41" name="下矢印 40"/>
            <p:cNvSpPr/>
            <p:nvPr/>
          </p:nvSpPr>
          <p:spPr>
            <a:xfrm>
              <a:off x="1789823" y="4365104"/>
              <a:ext cx="648000" cy="24468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42" name="下矢印 41"/>
            <p:cNvSpPr/>
            <p:nvPr/>
          </p:nvSpPr>
          <p:spPr>
            <a:xfrm>
              <a:off x="1789823" y="5013177"/>
              <a:ext cx="648000" cy="24468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43" name="下矢印 42"/>
            <p:cNvSpPr/>
            <p:nvPr/>
          </p:nvSpPr>
          <p:spPr>
            <a:xfrm>
              <a:off x="1789823" y="5704597"/>
              <a:ext cx="648000" cy="24468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grpSp>
      <p:grpSp>
        <p:nvGrpSpPr>
          <p:cNvPr id="9" name="グループ化 8"/>
          <p:cNvGrpSpPr/>
          <p:nvPr/>
        </p:nvGrpSpPr>
        <p:grpSpPr>
          <a:xfrm>
            <a:off x="5777338" y="1840537"/>
            <a:ext cx="3321947" cy="4635377"/>
            <a:chOff x="-1190650" y="576262"/>
            <a:chExt cx="7574385" cy="10567938"/>
          </a:xfrm>
        </p:grpSpPr>
        <p:grpSp>
          <p:nvGrpSpPr>
            <p:cNvPr id="8" name="グループ化 7"/>
            <p:cNvGrpSpPr/>
            <p:nvPr/>
          </p:nvGrpSpPr>
          <p:grpSpPr>
            <a:xfrm>
              <a:off x="-1190650" y="576262"/>
              <a:ext cx="7574385" cy="8438754"/>
              <a:chOff x="-1190650" y="576262"/>
              <a:chExt cx="7574385" cy="8438754"/>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640" y="576262"/>
                <a:ext cx="7572375"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650" y="4300141"/>
                <a:ext cx="756285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1600" y="7029400"/>
              <a:ext cx="75247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テキスト ボックス 2"/>
          <p:cNvSpPr txBox="1"/>
          <p:nvPr/>
        </p:nvSpPr>
        <p:spPr>
          <a:xfrm>
            <a:off x="5796136" y="6551766"/>
            <a:ext cx="3888432" cy="261610"/>
          </a:xfrm>
          <a:prstGeom prst="rect">
            <a:avLst/>
          </a:prstGeom>
          <a:noFill/>
        </p:spPr>
        <p:txBody>
          <a:bodyPr wrap="square" rtlCol="0">
            <a:spAutoFit/>
          </a:bodyPr>
          <a:lstStyle/>
          <a:p>
            <a:r>
              <a:rPr lang="en-US" altLang="ja-JP" sz="1050" dirty="0" smtClean="0">
                <a:solidFill>
                  <a:prstClr val="black"/>
                </a:solidFill>
              </a:rPr>
              <a:t>21,000</a:t>
            </a:r>
            <a:r>
              <a:rPr lang="ja-JP" altLang="en-US" sz="1050" dirty="0" smtClean="0">
                <a:solidFill>
                  <a:prstClr val="black"/>
                </a:solidFill>
              </a:rPr>
              <a:t>部を府内全小・中学校のクラス・クラブ等に配布</a:t>
            </a:r>
            <a:endParaRPr lang="ja-JP" altLang="en-US" sz="1050" dirty="0">
              <a:solidFill>
                <a:prstClr val="black"/>
              </a:solidFill>
            </a:endParaRPr>
          </a:p>
        </p:txBody>
      </p:sp>
      <p:pic>
        <p:nvPicPr>
          <p:cNvPr id="1026" name="Picture 2" descr="\\localhost\LIB\14 FCV(FC)\016_写真集\森ノ宮ST\IMG_33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5185233"/>
            <a:ext cx="1594791" cy="1196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6973896" y="6342781"/>
            <a:ext cx="2133600" cy="365125"/>
          </a:xfrm>
        </p:spPr>
        <p:txBody>
          <a:bodyPr/>
          <a:lstStyle/>
          <a:p>
            <a:fld id="{59CC1935-5711-48E3-883B-43874F3BA3DC}" type="slidenum">
              <a:rPr lang="ja-JP" altLang="en-US" sz="2400" smtClean="0">
                <a:solidFill>
                  <a:prstClr val="black">
                    <a:tint val="75000"/>
                  </a:prstClr>
                </a:solidFill>
              </a:rPr>
              <a:pPr/>
              <a:t>12</a:t>
            </a:fld>
            <a:endParaRPr lang="ja-JP" altLang="en-US" sz="2400" dirty="0">
              <a:solidFill>
                <a:prstClr val="black">
                  <a:tint val="75000"/>
                </a:prstClr>
              </a:solidFill>
            </a:endParaRPr>
          </a:p>
        </p:txBody>
      </p:sp>
    </p:spTree>
    <p:extLst>
      <p:ext uri="{BB962C8B-B14F-4D97-AF65-F5344CB8AC3E}">
        <p14:creationId xmlns:p14="http://schemas.microsoft.com/office/powerpoint/2010/main" val="2838593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45CEF2A0-89B8-43D0-92BF-BE323AD38D54}" type="slidenum">
              <a:rPr lang="ja-JP" altLang="en-US" sz="2800" smtClean="0"/>
              <a:pPr>
                <a:defRPr/>
              </a:pPr>
              <a:t>13</a:t>
            </a:fld>
            <a:endParaRPr lang="ja-JP" altLang="en-US" sz="2800"/>
          </a:p>
        </p:txBody>
      </p:sp>
      <p:pic>
        <p:nvPicPr>
          <p:cNvPr id="1026" name="Picture 2" descr="D:\horieya\Desktop\部品 資料2-2 受賞作品\スライド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58212"/>
            <a:ext cx="4160520" cy="28803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30401" y="-15672"/>
            <a:ext cx="9174411" cy="492344"/>
          </a:xfrm>
          <a:prstGeom prst="rect">
            <a:avLst/>
          </a:prstGeom>
          <a:solidFill>
            <a:srgbClr val="002060"/>
          </a:solidFill>
          <a:ln>
            <a:noFill/>
          </a:ln>
          <a:effectLst/>
        </p:spPr>
        <p:txBody>
          <a:bodyPr wrap="square" lIns="71918" tIns="45671" rIns="71918" bIns="45671" rtlCol="0" anchor="ctr">
            <a:spAutoFit/>
          </a:bodyPr>
          <a:lstStyle/>
          <a:p>
            <a:pPr algn="ctr"/>
            <a:r>
              <a:rPr kumimoji="0" lang="ja-JP" altLang="en-US" sz="20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水素・燃料電池工作コンクール</a:t>
            </a:r>
            <a:r>
              <a:rPr kumimoji="0" lang="ja-JP" altLang="en-US" sz="2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受賞作品（最優秀賞）</a:t>
            </a:r>
            <a:endParaRPr kumimoji="0" lang="ja-JP" altLang="en-US" sz="2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Picture 3" descr="D:\horieya\Desktop\部品 資料2-2 受賞作品\スライド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665068"/>
            <a:ext cx="4160520" cy="28803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84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80728"/>
            <a:ext cx="8229600" cy="5184576"/>
          </a:xfrm>
        </p:spPr>
        <p:txBody>
          <a:bodyPr>
            <a:normAutofit fontScale="92500" lnSpcReduction="10000"/>
          </a:bodyPr>
          <a:lstStyle/>
          <a:p>
            <a:pPr marL="0" indent="0">
              <a:lnSpc>
                <a:spcPts val="2500"/>
              </a:lnSpc>
              <a:buNone/>
            </a:pPr>
            <a:r>
              <a:rPr lang="ja-JP" altLang="en-US" sz="2800" dirty="0" smtClean="0"/>
              <a:t>日　時：</a:t>
            </a:r>
            <a:r>
              <a:rPr lang="en-US" altLang="ja-JP" sz="2800" dirty="0" smtClean="0"/>
              <a:t>2016(H28</a:t>
            </a:r>
            <a:r>
              <a:rPr lang="en-US" altLang="ja-JP" sz="2800" dirty="0"/>
              <a:t>)</a:t>
            </a:r>
            <a:r>
              <a:rPr lang="ja-JP" altLang="en-US" sz="2800" dirty="0"/>
              <a:t>年</a:t>
            </a:r>
            <a:r>
              <a:rPr lang="en-US" altLang="ja-JP" sz="2800" dirty="0"/>
              <a:t>12</a:t>
            </a:r>
            <a:r>
              <a:rPr lang="ja-JP" altLang="en-US" sz="2800" dirty="0"/>
              <a:t>月</a:t>
            </a:r>
            <a:r>
              <a:rPr lang="en-US" altLang="ja-JP" sz="2800" dirty="0"/>
              <a:t>12</a:t>
            </a:r>
            <a:r>
              <a:rPr lang="ja-JP" altLang="en-US" sz="2800" dirty="0"/>
              <a:t>日</a:t>
            </a:r>
            <a:r>
              <a:rPr lang="en-US" altLang="ja-JP" sz="2800" dirty="0"/>
              <a:t>(</a:t>
            </a:r>
            <a:r>
              <a:rPr lang="ja-JP" altLang="en-US" sz="2800" dirty="0"/>
              <a:t>月</a:t>
            </a:r>
            <a:r>
              <a:rPr lang="en-US" altLang="ja-JP" sz="2800" dirty="0" smtClean="0"/>
              <a:t>)</a:t>
            </a:r>
          </a:p>
          <a:p>
            <a:pPr marL="0" indent="0">
              <a:lnSpc>
                <a:spcPts val="2500"/>
              </a:lnSpc>
              <a:buNone/>
            </a:pPr>
            <a:r>
              <a:rPr lang="ja-JP" altLang="en-US" sz="2800" dirty="0"/>
              <a:t>　</a:t>
            </a:r>
            <a:r>
              <a:rPr lang="ja-JP" altLang="en-US" sz="2800" dirty="0" smtClean="0"/>
              <a:t>　　　　</a:t>
            </a:r>
            <a:r>
              <a:rPr lang="en-US" altLang="ja-JP" sz="2400" dirty="0" smtClean="0"/>
              <a:t>13:00</a:t>
            </a:r>
            <a:r>
              <a:rPr lang="ja-JP" altLang="en-US" sz="2400" dirty="0" smtClean="0"/>
              <a:t>～</a:t>
            </a:r>
            <a:r>
              <a:rPr lang="en-US" altLang="ja-JP" sz="2400" dirty="0" smtClean="0"/>
              <a:t>14:50(</a:t>
            </a:r>
            <a:r>
              <a:rPr lang="ja-JP" altLang="en-US" sz="2400" dirty="0"/>
              <a:t>第</a:t>
            </a:r>
            <a:r>
              <a:rPr lang="en-US" altLang="ja-JP" sz="2400" dirty="0"/>
              <a:t>1</a:t>
            </a:r>
            <a:r>
              <a:rPr lang="ja-JP" altLang="en-US" sz="2400" dirty="0"/>
              <a:t>組</a:t>
            </a:r>
            <a:r>
              <a:rPr lang="en-US" altLang="ja-JP" sz="2400" dirty="0" smtClean="0"/>
              <a:t>)</a:t>
            </a:r>
            <a:r>
              <a:rPr lang="ja-JP" altLang="en-US" sz="2400" dirty="0" err="1" smtClean="0"/>
              <a:t>、</a:t>
            </a:r>
            <a:r>
              <a:rPr lang="en-US" altLang="ja-JP" sz="2400" dirty="0" smtClean="0"/>
              <a:t>15:00</a:t>
            </a:r>
            <a:r>
              <a:rPr lang="ja-JP" altLang="en-US" sz="2400" dirty="0" smtClean="0"/>
              <a:t>～</a:t>
            </a:r>
            <a:r>
              <a:rPr lang="en-US" altLang="ja-JP" sz="2400" dirty="0" smtClean="0"/>
              <a:t>16:50(</a:t>
            </a:r>
            <a:r>
              <a:rPr lang="ja-JP" altLang="en-US" sz="2400" dirty="0"/>
              <a:t>第</a:t>
            </a:r>
            <a:r>
              <a:rPr lang="en-US" altLang="ja-JP" sz="2400" dirty="0"/>
              <a:t>2</a:t>
            </a:r>
            <a:r>
              <a:rPr lang="ja-JP" altLang="en-US" sz="2400" dirty="0"/>
              <a:t>組</a:t>
            </a:r>
            <a:r>
              <a:rPr lang="en-US" altLang="ja-JP" sz="2400" dirty="0" smtClean="0"/>
              <a:t>)</a:t>
            </a:r>
          </a:p>
          <a:p>
            <a:pPr marL="0" indent="0">
              <a:buNone/>
            </a:pPr>
            <a:r>
              <a:rPr lang="ja-JP" altLang="en-US" sz="2800" dirty="0" smtClean="0"/>
              <a:t>場　所：イワタニ</a:t>
            </a:r>
            <a:r>
              <a:rPr lang="ja-JP" altLang="en-US" sz="2800" dirty="0"/>
              <a:t>水素ステーション大阪</a:t>
            </a:r>
            <a:r>
              <a:rPr lang="ja-JP" altLang="en-US" sz="2800" dirty="0" smtClean="0"/>
              <a:t>森之宮</a:t>
            </a:r>
            <a:endParaRPr lang="en-US" altLang="ja-JP" sz="2800" dirty="0" smtClean="0"/>
          </a:p>
          <a:p>
            <a:pPr marL="0" indent="0">
              <a:lnSpc>
                <a:spcPts val="2500"/>
              </a:lnSpc>
              <a:buNone/>
            </a:pPr>
            <a:r>
              <a:rPr lang="ja-JP" altLang="en-US" sz="2800" dirty="0"/>
              <a:t>　</a:t>
            </a:r>
            <a:r>
              <a:rPr lang="ja-JP" altLang="en-US" sz="2800" dirty="0" smtClean="0"/>
              <a:t>　　　　（</a:t>
            </a:r>
            <a:r>
              <a:rPr lang="ja-JP" altLang="en-US" sz="2800" dirty="0"/>
              <a:t>大阪市城東区</a:t>
            </a:r>
            <a:r>
              <a:rPr lang="ja-JP" altLang="en-US" sz="2800" dirty="0" smtClean="0"/>
              <a:t>）</a:t>
            </a:r>
            <a:endParaRPr lang="en-US" altLang="ja-JP" sz="2800" dirty="0" smtClean="0"/>
          </a:p>
          <a:p>
            <a:pPr marL="0" indent="0">
              <a:buNone/>
            </a:pPr>
            <a:r>
              <a:rPr lang="ja-JP" altLang="en-US" sz="2800" dirty="0" smtClean="0"/>
              <a:t>対　象：高圧ガス製造事業の保安対策や高圧ガス</a:t>
            </a:r>
            <a:endParaRPr lang="en-US" altLang="ja-JP" sz="2800" dirty="0" smtClean="0"/>
          </a:p>
          <a:p>
            <a:pPr marL="0" indent="0">
              <a:lnSpc>
                <a:spcPts val="2500"/>
              </a:lnSpc>
              <a:buNone/>
            </a:pPr>
            <a:r>
              <a:rPr lang="ja-JP" altLang="en-US" sz="2800" dirty="0"/>
              <a:t>　</a:t>
            </a:r>
            <a:r>
              <a:rPr lang="ja-JP" altLang="en-US" sz="2800" dirty="0" smtClean="0"/>
              <a:t>　　　　容器を搭載した車両の交通事故の対応に</a:t>
            </a:r>
            <a:endParaRPr lang="en-US" altLang="ja-JP" sz="2800" dirty="0" smtClean="0"/>
          </a:p>
          <a:p>
            <a:pPr marL="0" indent="0">
              <a:lnSpc>
                <a:spcPts val="2500"/>
              </a:lnSpc>
              <a:buNone/>
            </a:pPr>
            <a:r>
              <a:rPr lang="ja-JP" altLang="en-US" sz="2800" dirty="0"/>
              <a:t>　</a:t>
            </a:r>
            <a:r>
              <a:rPr lang="ja-JP" altLang="en-US" sz="2800" dirty="0" smtClean="0"/>
              <a:t>　　　　従事する</a:t>
            </a:r>
            <a:r>
              <a:rPr lang="ja-JP" altLang="en-US" sz="2800" u="sng" dirty="0" smtClean="0"/>
              <a:t>消防</a:t>
            </a:r>
            <a:r>
              <a:rPr lang="ja-JP" altLang="en-US" sz="2800" dirty="0" smtClean="0"/>
              <a:t>及び</a:t>
            </a:r>
            <a:r>
              <a:rPr lang="ja-JP" altLang="en-US" sz="2800" u="sng" dirty="0" smtClean="0"/>
              <a:t>警察</a:t>
            </a:r>
            <a:r>
              <a:rPr lang="ja-JP" altLang="en-US" sz="2800" dirty="0" smtClean="0"/>
              <a:t>職員の方々</a:t>
            </a:r>
            <a:endParaRPr lang="ja-JP" altLang="en-US" sz="2800" dirty="0"/>
          </a:p>
          <a:p>
            <a:pPr marL="0" indent="0">
              <a:buNone/>
            </a:pPr>
            <a:r>
              <a:rPr lang="ja-JP" altLang="en-US" sz="2800" dirty="0" smtClean="0"/>
              <a:t>講　師：岩谷産業株式会社、</a:t>
            </a:r>
            <a:r>
              <a:rPr lang="ja-JP" altLang="en-US" sz="2800" dirty="0"/>
              <a:t>トヨタ</a:t>
            </a:r>
            <a:r>
              <a:rPr lang="ja-JP" altLang="en-US" sz="2800" dirty="0" smtClean="0"/>
              <a:t>自動車株式会社</a:t>
            </a:r>
            <a:endParaRPr lang="ja-JP" altLang="en-US" sz="2800" dirty="0"/>
          </a:p>
          <a:p>
            <a:pPr marL="0" indent="0">
              <a:buNone/>
            </a:pPr>
            <a:r>
              <a:rPr lang="ja-JP" altLang="en-US" sz="2800" dirty="0" smtClean="0"/>
              <a:t>協　力：大阪</a:t>
            </a:r>
            <a:r>
              <a:rPr lang="ja-JP" altLang="en-US" sz="2800" dirty="0"/>
              <a:t>トヨタ</a:t>
            </a:r>
            <a:r>
              <a:rPr lang="ja-JP" altLang="en-US" sz="2800" dirty="0" smtClean="0"/>
              <a:t>自動車株式会社（</a:t>
            </a:r>
            <a:r>
              <a:rPr lang="en-US" altLang="ja-JP" sz="2800" dirty="0"/>
              <a:t>FCV</a:t>
            </a:r>
            <a:r>
              <a:rPr lang="ja-JP" altLang="en-US" sz="2800" dirty="0"/>
              <a:t>配車</a:t>
            </a:r>
            <a:r>
              <a:rPr lang="ja-JP" altLang="en-US" sz="2800" dirty="0" smtClean="0"/>
              <a:t>）</a:t>
            </a:r>
            <a:endParaRPr lang="en-US" altLang="ja-JP" sz="2800" dirty="0" smtClean="0"/>
          </a:p>
          <a:p>
            <a:pPr marL="0" indent="0">
              <a:buNone/>
            </a:pPr>
            <a:r>
              <a:rPr lang="ja-JP" altLang="en-US" sz="2800" dirty="0"/>
              <a:t>受講者数：第</a:t>
            </a:r>
            <a:r>
              <a:rPr lang="en-US" altLang="ja-JP" sz="2800" dirty="0"/>
              <a:t>1</a:t>
            </a:r>
            <a:r>
              <a:rPr lang="ja-JP" altLang="en-US" sz="2800" dirty="0"/>
              <a:t>・</a:t>
            </a:r>
            <a:r>
              <a:rPr lang="en-US" altLang="ja-JP" sz="2800" dirty="0"/>
              <a:t>2</a:t>
            </a:r>
            <a:r>
              <a:rPr lang="ja-JP" altLang="en-US" sz="2800" dirty="0"/>
              <a:t>組のべ</a:t>
            </a:r>
            <a:r>
              <a:rPr lang="en-US" altLang="ja-JP" sz="2800" dirty="0"/>
              <a:t>43</a:t>
            </a:r>
            <a:r>
              <a:rPr lang="ja-JP" altLang="en-US" sz="2800" dirty="0"/>
              <a:t>名</a:t>
            </a:r>
          </a:p>
          <a:p>
            <a:pPr marL="0" indent="0">
              <a:buNone/>
            </a:pPr>
            <a:r>
              <a:rPr lang="ja-JP" altLang="en-US" sz="2800" dirty="0"/>
              <a:t>　　　　</a:t>
            </a:r>
            <a:r>
              <a:rPr lang="ja-JP" altLang="en-US" sz="2800" dirty="0" smtClean="0"/>
              <a:t>　　　</a:t>
            </a:r>
            <a:r>
              <a:rPr lang="ja-JP" altLang="en-US" sz="2800" dirty="0"/>
              <a:t>　（定員のべ</a:t>
            </a:r>
            <a:r>
              <a:rPr lang="en-US" altLang="ja-JP" sz="2800" dirty="0"/>
              <a:t>50</a:t>
            </a:r>
            <a:r>
              <a:rPr lang="ja-JP" altLang="en-US" sz="2800" dirty="0"/>
              <a:t>名、</a:t>
            </a:r>
            <a:r>
              <a:rPr lang="en-US" altLang="ja-JP" sz="2800" dirty="0"/>
              <a:t>1</a:t>
            </a:r>
            <a:r>
              <a:rPr lang="ja-JP" altLang="en-US" sz="2800" dirty="0"/>
              <a:t>本部</a:t>
            </a:r>
            <a:r>
              <a:rPr lang="en-US" altLang="ja-JP" sz="2800" dirty="0"/>
              <a:t>2</a:t>
            </a:r>
            <a:r>
              <a:rPr lang="ja-JP" altLang="en-US" sz="2800" dirty="0"/>
              <a:t>名以内で募集）</a:t>
            </a:r>
          </a:p>
          <a:p>
            <a:pPr marL="0" indent="0">
              <a:buNone/>
            </a:pPr>
            <a:r>
              <a:rPr lang="ja-JP" altLang="en-US" sz="2800" dirty="0" smtClean="0"/>
              <a:t>主　催：大阪府（新エネルギー産業課、消防保安課）</a:t>
            </a:r>
            <a:endParaRPr lang="en-US" altLang="ja-JP" sz="2800" dirty="0" smtClean="0"/>
          </a:p>
        </p:txBody>
      </p:sp>
      <p:sp>
        <p:nvSpPr>
          <p:cNvPr id="4" name="タイトル 1"/>
          <p:cNvSpPr txBox="1">
            <a:spLocks/>
          </p:cNvSpPr>
          <p:nvPr/>
        </p:nvSpPr>
        <p:spPr>
          <a:xfrm>
            <a:off x="0" y="-27384"/>
            <a:ext cx="9144000" cy="576064"/>
          </a:xfrm>
          <a:prstGeom prst="rect">
            <a:avLst/>
          </a:prstGeom>
          <a:solidFill>
            <a:srgbClr val="00206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水素</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ST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FCV</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研修会</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について</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A4A0DCBF-9C28-4B95-8AAC-A3FF3DF71C00}" type="slidenum">
              <a:rPr lang="ja-JP" altLang="en-US" sz="2800" smtClean="0"/>
              <a:pPr>
                <a:defRPr/>
              </a:pPr>
              <a:t>14</a:t>
            </a:fld>
            <a:endParaRPr lang="ja-JP" altLang="en-US" sz="2800" dirty="0"/>
          </a:p>
        </p:txBody>
      </p:sp>
    </p:spTree>
    <p:extLst>
      <p:ext uri="{BB962C8B-B14F-4D97-AF65-F5344CB8AC3E}">
        <p14:creationId xmlns:p14="http://schemas.microsoft.com/office/powerpoint/2010/main" val="2852620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noChangeAspect="1"/>
          </p:cNvSpPr>
          <p:nvPr/>
        </p:nvSpPr>
        <p:spPr bwMode="auto">
          <a:xfrm>
            <a:off x="2286000" y="1714500"/>
            <a:ext cx="4572000" cy="3429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7200" dirty="0" smtClean="0">
                <a:latin typeface="HGPｺﾞｼｯｸE" panose="020B0900000000000000" pitchFamily="50" charset="-128"/>
                <a:ea typeface="HGPｺﾞｼｯｸE" panose="020B0900000000000000" pitchFamily="50" charset="-128"/>
              </a:rPr>
              <a:t>ＥＶ部会</a:t>
            </a:r>
            <a:endParaRPr lang="en-US" altLang="ja-JP" sz="7200" dirty="0" smtClean="0">
              <a:latin typeface="HGPｺﾞｼｯｸE" panose="020B0900000000000000" pitchFamily="50" charset="-128"/>
              <a:ea typeface="HGPｺﾞｼｯｸE" panose="020B0900000000000000" pitchFamily="50" charset="-128"/>
            </a:endParaRPr>
          </a:p>
          <a:p>
            <a:pPr lvl="0" algn="l" eaLnBrk="1" hangingPunct="1"/>
            <a:endParaRPr lang="en-US" altLang="ja-JP" sz="2000" dirty="0" smtClean="0">
              <a:latin typeface="ＭＳ Ｐゴシック"/>
              <a:cs typeface="+mn-cs"/>
            </a:endParaRPr>
          </a:p>
          <a:p>
            <a:pPr lvl="0" algn="l" eaLnBrk="1" hangingPunct="1"/>
            <a:r>
              <a:rPr lang="ja-JP" altLang="en-US" sz="2400" dirty="0" smtClean="0">
                <a:latin typeface="ＭＳ Ｐゴシック"/>
                <a:cs typeface="+mn-cs"/>
              </a:rPr>
              <a:t>（</a:t>
            </a:r>
            <a:r>
              <a:rPr lang="ja-JP" altLang="en-US" sz="2400" dirty="0">
                <a:latin typeface="ＭＳ Ｐゴシック"/>
                <a:cs typeface="+mn-cs"/>
              </a:rPr>
              <a:t>１）　ＥＶの普及について</a:t>
            </a:r>
          </a:p>
          <a:p>
            <a:pPr lvl="0" algn="l" eaLnBrk="1" hangingPunct="1"/>
            <a:r>
              <a:rPr lang="ja-JP" altLang="en-US" sz="2400" dirty="0">
                <a:latin typeface="ＭＳ Ｐゴシック"/>
                <a:cs typeface="+mn-cs"/>
              </a:rPr>
              <a:t>（２）　充電インフラの拡充に</a:t>
            </a:r>
            <a:r>
              <a:rPr lang="ja-JP" altLang="en-US" sz="2400" dirty="0" smtClean="0">
                <a:latin typeface="ＭＳ Ｐゴシック"/>
                <a:cs typeface="+mn-cs"/>
              </a:rPr>
              <a:t>ついて</a:t>
            </a:r>
            <a:endParaRPr lang="en-US" altLang="ja-JP" sz="2400" dirty="0">
              <a:latin typeface="ＭＳ Ｐゴシック"/>
              <a:cs typeface="+mn-cs"/>
            </a:endParaRPr>
          </a:p>
        </p:txBody>
      </p:sp>
    </p:spTree>
    <p:extLst>
      <p:ext uri="{BB962C8B-B14F-4D97-AF65-F5344CB8AC3E}">
        <p14:creationId xmlns:p14="http://schemas.microsoft.com/office/powerpoint/2010/main" val="2247723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①取組方策　：　ＥＶ・</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FCV</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普及</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拡大</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024274" y="466917"/>
            <a:ext cx="7042764" cy="843061"/>
            <a:chOff x="3075868" y="2420887"/>
            <a:chExt cx="3566983" cy="890838"/>
          </a:xfrm>
        </p:grpSpPr>
        <p:sp>
          <p:nvSpPr>
            <p:cNvPr id="4" name="角丸四角形 3"/>
            <p:cNvSpPr/>
            <p:nvPr/>
          </p:nvSpPr>
          <p:spPr>
            <a:xfrm>
              <a:off x="3075868" y="2420887"/>
              <a:ext cx="3512719"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75868" y="2451241"/>
              <a:ext cx="3566983" cy="341479"/>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公共施設等の駐車場での、エコカー優先ゾーン</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設置の</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働きかけ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を行う</a:t>
              </a:r>
            </a:p>
          </p:txBody>
        </p:sp>
      </p:grpSp>
      <p:grpSp>
        <p:nvGrpSpPr>
          <p:cNvPr id="18" name="グループ化 17"/>
          <p:cNvGrpSpPr/>
          <p:nvPr/>
        </p:nvGrpSpPr>
        <p:grpSpPr>
          <a:xfrm>
            <a:off x="2085166" y="681920"/>
            <a:ext cx="6681785" cy="571961"/>
            <a:chOff x="2412284" y="1039013"/>
            <a:chExt cx="5158753" cy="571961"/>
          </a:xfrm>
        </p:grpSpPr>
        <p:sp>
          <p:nvSpPr>
            <p:cNvPr id="6" name="角丸四角形 5"/>
            <p:cNvSpPr/>
            <p:nvPr/>
          </p:nvSpPr>
          <p:spPr>
            <a:xfrm>
              <a:off x="2412284" y="1134144"/>
              <a:ext cx="2187074" cy="3817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まずは公共施設での実施</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右矢印 6"/>
            <p:cNvSpPr/>
            <p:nvPr/>
          </p:nvSpPr>
          <p:spPr>
            <a:xfrm>
              <a:off x="4656196" y="1039013"/>
              <a:ext cx="693694" cy="571961"/>
            </a:xfrm>
            <a:custGeom>
              <a:avLst/>
              <a:gdLst>
                <a:gd name="connsiteX0" fmla="*/ 0 w 792088"/>
                <a:gd name="connsiteY0" fmla="*/ 269962 h 720080"/>
                <a:gd name="connsiteX1" fmla="*/ 521986 w 792088"/>
                <a:gd name="connsiteY1" fmla="*/ 269962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583468 h 720080"/>
                <a:gd name="connsiteX6" fmla="*/ 0 w 792088"/>
                <a:gd name="connsiteY6" fmla="*/ 450118 h 720080"/>
                <a:gd name="connsiteX7" fmla="*/ 0 w 792088"/>
                <a:gd name="connsiteY7" fmla="*/ 26996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088" h="720080">
                  <a:moveTo>
                    <a:pt x="0" y="269962"/>
                  </a:moveTo>
                  <a:lnTo>
                    <a:pt x="521986" y="141375"/>
                  </a:lnTo>
                  <a:lnTo>
                    <a:pt x="521986" y="0"/>
                  </a:lnTo>
                  <a:lnTo>
                    <a:pt x="792088" y="360040"/>
                  </a:lnTo>
                  <a:lnTo>
                    <a:pt x="521986" y="720080"/>
                  </a:lnTo>
                  <a:lnTo>
                    <a:pt x="521986" y="583468"/>
                  </a:lnTo>
                  <a:lnTo>
                    <a:pt x="0" y="450118"/>
                  </a:lnTo>
                  <a:lnTo>
                    <a:pt x="0" y="2699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endParaRPr kumimoji="1" lang="ja-JP" altLang="en-US"/>
            </a:p>
          </p:txBody>
        </p:sp>
        <p:sp>
          <p:nvSpPr>
            <p:cNvPr id="8" name="正方形/長方形 7"/>
            <p:cNvSpPr/>
            <p:nvPr/>
          </p:nvSpPr>
          <p:spPr>
            <a:xfrm>
              <a:off x="4783520" y="1212863"/>
              <a:ext cx="750267" cy="299014"/>
            </a:xfrm>
            <a:prstGeom prst="rect">
              <a:avLst/>
            </a:prstGeom>
          </p:spPr>
          <p:txBody>
            <a:bodyPr wrap="square" lIns="82762" tIns="41381" rIns="82762" bIns="41381">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拡大</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5338246" y="1144083"/>
              <a:ext cx="2232791" cy="3817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民間施設へ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拡大を働きかけ</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451293" y="479618"/>
            <a:ext cx="1492344" cy="830360"/>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取組方策①</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830535013"/>
              </p:ext>
            </p:extLst>
          </p:nvPr>
        </p:nvGraphicFramePr>
        <p:xfrm>
          <a:off x="300833" y="1404918"/>
          <a:ext cx="8666330" cy="1773550"/>
        </p:xfrm>
        <a:graphic>
          <a:graphicData uri="http://schemas.openxmlformats.org/drawingml/2006/table">
            <a:tbl>
              <a:tblPr firstRow="1" bandRow="1">
                <a:tableStyleId>{5C22544A-7EE6-4342-B048-85BDC9FD1C3A}</a:tableStyleId>
              </a:tblPr>
              <a:tblGrid>
                <a:gridCol w="4333165"/>
                <a:gridCol w="4333165"/>
              </a:tblGrid>
              <a:tr h="352988">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想定施設と対応</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課　題　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r>
              <a:tr h="1420562">
                <a:tc>
                  <a:txBody>
                    <a:bodyPr/>
                    <a:lstStyle/>
                    <a:p>
                      <a:endParaRPr kumimoji="1" lang="en-US" altLang="ja-JP" sz="5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施設</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◆府営公園等の駐車場</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◆大型商業施設等の駐車場</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対応</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◆府営公園等、施設管理者への働きかけ</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◆優先</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ゾーンの目印となる「ロゴマーク」の設定と周知</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solidFill>
                      <a:schemeClr val="tx2">
                        <a:lumMod val="20000"/>
                        <a:lumOff val="80000"/>
                      </a:schemeClr>
                    </a:solidFill>
                  </a:tcPr>
                </a:tc>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◆公共施設の管理・運営は「指定管理者制度」が導入されている場合があり、指定管理者との調整が必要　　　 </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◆駐車料金の割引等、施設経営の根幹に関わるようなインセンティブの付与は困難（駐車場収入が主要な財源）</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◆入園料等の割引には</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FCV</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ユーザーであることの確認が困難</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pic>
        <p:nvPicPr>
          <p:cNvPr id="13" name="Picture 7" desc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633" y="1828030"/>
            <a:ext cx="1225627" cy="5208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表 15"/>
          <p:cNvGraphicFramePr>
            <a:graphicFrameLocks noGrp="1"/>
          </p:cNvGraphicFramePr>
          <p:nvPr>
            <p:extLst>
              <p:ext uri="{D42A27DB-BD31-4B8C-83A1-F6EECF244321}">
                <p14:modId xmlns:p14="http://schemas.microsoft.com/office/powerpoint/2010/main" val="930998548"/>
              </p:ext>
            </p:extLst>
          </p:nvPr>
        </p:nvGraphicFramePr>
        <p:xfrm>
          <a:off x="155343" y="3425584"/>
          <a:ext cx="8831835" cy="3351789"/>
        </p:xfrm>
        <a:graphic>
          <a:graphicData uri="http://schemas.openxmlformats.org/drawingml/2006/table">
            <a:tbl>
              <a:tblPr firstRow="1" bandRow="1">
                <a:tableStyleId>{5C22544A-7EE6-4342-B048-85BDC9FD1C3A}</a:tableStyleId>
              </a:tblPr>
              <a:tblGrid>
                <a:gridCol w="4390123"/>
                <a:gridCol w="4441712"/>
              </a:tblGrid>
              <a:tr h="319645">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進捗状況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r>
              <a:tr h="3032144">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◆今年度は府営５公園に対し、駐車場へのエコカー優先ゾーン設置を働きかけ、このうち、</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公園で優先ゾーン設置に協力を得られた</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◆残りの府営</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公園についても指定管理者選定後に働きかけ、併せて、民間施設等への働きかけを実施</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◆協力を得られた</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公園と台数、位置、表記方法等を調整</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4022151772"/>
              </p:ext>
            </p:extLst>
          </p:nvPr>
        </p:nvGraphicFramePr>
        <p:xfrm>
          <a:off x="179512" y="4725145"/>
          <a:ext cx="6831091" cy="1811919"/>
        </p:xfrm>
        <a:graphic>
          <a:graphicData uri="http://schemas.openxmlformats.org/drawingml/2006/table">
            <a:tbl>
              <a:tblPr firstRow="1" bandRow="1">
                <a:tableStyleId>{5C22544A-7EE6-4342-B048-85BDC9FD1C3A}</a:tableStyleId>
              </a:tblPr>
              <a:tblGrid>
                <a:gridCol w="1125623"/>
                <a:gridCol w="1430648"/>
                <a:gridCol w="775275"/>
                <a:gridCol w="3499545"/>
              </a:tblGrid>
              <a:tr h="269733">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優先ゾーン設置</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公園名</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台数</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参考情報</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r>
              <a:tr h="301414">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深北緑地</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495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府のゆずりあい駐車区画の設置にも協力</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r>
              <a:tr h="269733">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錦織公園</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250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休日は満車となるので運用を柔軟に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r>
              <a:tr h="269733">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浜寺公園</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509</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休日は満車となるので運用を柔軟に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r>
              <a:tr h="269733">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二色の浜公園</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806</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マリンスポーツ来場者に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利用あり、充電器設置も検討</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r>
              <a:tr h="431573">
                <a:tc>
                  <a:txBody>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住之江公園</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63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台数が少ないこと、野球場、球技場、テニスコートを有しており、大会開催時は関係者用スペースの確保が必要</a:t>
                      </a:r>
                    </a:p>
                  </a:txBody>
                  <a:tcPr/>
                </a:tc>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t>１</a:t>
            </a:r>
          </a:p>
        </p:txBody>
      </p:sp>
      <p:pic>
        <p:nvPicPr>
          <p:cNvPr id="19" name="Picture 2" descr="\\localhost\LIB\57 次世代自動車普及推進協議会\014 第2回EV部会\DSC_02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8494" y="5019143"/>
            <a:ext cx="1841403" cy="1098121"/>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7137247" y="6117264"/>
            <a:ext cx="2007196" cy="430887"/>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表記のイメージ：テンプレートへのスプレー吹きつけ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下矢印 20"/>
          <p:cNvSpPr/>
          <p:nvPr/>
        </p:nvSpPr>
        <p:spPr>
          <a:xfrm>
            <a:off x="3369389" y="3178469"/>
            <a:ext cx="2529223" cy="189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3875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スライド番号プレースホルダー 2"/>
          <p:cNvSpPr>
            <a:spLocks noGrp="1"/>
          </p:cNvSpPr>
          <p:nvPr>
            <p:ph type="sldNum" sz="quarter" idx="11"/>
          </p:nvPr>
        </p:nvSpPr>
        <p:spPr>
          <a:noFill/>
        </p:spPr>
        <p:txBody>
          <a:bodyPr/>
          <a:lstStyle>
            <a:lvl1pPr eaLnBrk="0" hangingPunct="0">
              <a:spcBef>
                <a:spcPct val="20000"/>
              </a:spcBef>
              <a:buClr>
                <a:srgbClr val="333399"/>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60000"/>
              <a:buFont typeface="Wingdings" pitchFamily="2" charset="2"/>
              <a:buChar char="u"/>
              <a:defRPr kumimoji="1" sz="3200">
                <a:solidFill>
                  <a:schemeClr val="tx1"/>
                </a:solidFill>
                <a:latin typeface="Times New Roman" pitchFamily="18" charset="0"/>
                <a:ea typeface="ＭＳ Ｐゴシック" charset="-128"/>
              </a:defRPr>
            </a:lvl2pPr>
            <a:lvl3pPr marL="1143000" indent="-228600" eaLnBrk="0" hangingPunct="0">
              <a:spcBef>
                <a:spcPct val="20000"/>
              </a:spcBef>
              <a:buClr>
                <a:srgbClr val="8FBAFF"/>
              </a:buClr>
              <a:buSzPct val="60000"/>
              <a:buFont typeface="Wingdings" pitchFamily="2" charset="2"/>
              <a:buChar char="t"/>
              <a:defRPr kumimoji="1" sz="3200">
                <a:solidFill>
                  <a:schemeClr val="tx1"/>
                </a:solidFill>
                <a:latin typeface="Times New Roman" pitchFamily="18" charset="0"/>
                <a:ea typeface="ＭＳ Ｐゴシック" charset="-128"/>
              </a:defRPr>
            </a:lvl3pPr>
            <a:lvl4pPr marL="16002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4pPr>
            <a:lvl5pPr marL="20574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9pPr>
          </a:lstStyle>
          <a:p>
            <a:pPr eaLnBrk="1" hangingPunct="1">
              <a:spcBef>
                <a:spcPct val="0"/>
              </a:spcBef>
              <a:buClrTx/>
              <a:buSzTx/>
              <a:buFontTx/>
              <a:buNone/>
            </a:pPr>
            <a:fld id="{A1CA79D9-D7F3-4760-9AF2-ED72CECA61D3}" type="slidenum">
              <a:rPr lang="en-US" altLang="ja-JP" sz="1400" smtClean="0">
                <a:solidFill>
                  <a:schemeClr val="bg1"/>
                </a:solidFill>
              </a:rPr>
              <a:pPr eaLnBrk="1" hangingPunct="1">
                <a:spcBef>
                  <a:spcPct val="0"/>
                </a:spcBef>
                <a:buClrTx/>
                <a:buSzTx/>
                <a:buFontTx/>
                <a:buNone/>
              </a:pPr>
              <a:t>4</a:t>
            </a:fld>
            <a:endParaRPr lang="en-US" altLang="ja-JP" sz="1400" smtClean="0">
              <a:solidFill>
                <a:schemeClr val="bg1"/>
              </a:solidFill>
            </a:endParaRPr>
          </a:p>
        </p:txBody>
      </p:sp>
      <p:sp>
        <p:nvSpPr>
          <p:cNvPr id="3075" name="Rectangle 240"/>
          <p:cNvSpPr>
            <a:spLocks noChangeArrowheads="1"/>
          </p:cNvSpPr>
          <p:nvPr/>
        </p:nvSpPr>
        <p:spPr bwMode="auto">
          <a:xfrm>
            <a:off x="48684" y="3572"/>
            <a:ext cx="9144000" cy="6858000"/>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333399"/>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60000"/>
              <a:buFont typeface="Wingdings" pitchFamily="2" charset="2"/>
              <a:buChar char="u"/>
              <a:defRPr kumimoji="1" sz="3200">
                <a:solidFill>
                  <a:schemeClr val="tx1"/>
                </a:solidFill>
                <a:latin typeface="Times New Roman" pitchFamily="18" charset="0"/>
                <a:ea typeface="ＭＳ Ｐゴシック" charset="-128"/>
              </a:defRPr>
            </a:lvl2pPr>
            <a:lvl3pPr marL="1143000" indent="-228600" eaLnBrk="0" hangingPunct="0">
              <a:spcBef>
                <a:spcPct val="20000"/>
              </a:spcBef>
              <a:buClr>
                <a:srgbClr val="8FBAFF"/>
              </a:buClr>
              <a:buSzPct val="60000"/>
              <a:buFont typeface="Wingdings" pitchFamily="2" charset="2"/>
              <a:buChar char="t"/>
              <a:defRPr kumimoji="1" sz="3200">
                <a:solidFill>
                  <a:schemeClr val="tx1"/>
                </a:solidFill>
                <a:latin typeface="Times New Roman" pitchFamily="18" charset="0"/>
                <a:ea typeface="ＭＳ Ｐゴシック" charset="-128"/>
              </a:defRPr>
            </a:lvl3pPr>
            <a:lvl4pPr marL="16002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4pPr>
            <a:lvl5pPr marL="20574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9pPr>
          </a:lstStyle>
          <a:p>
            <a:pPr eaLnBrk="1" hangingPunct="1">
              <a:spcBef>
                <a:spcPct val="0"/>
              </a:spcBef>
              <a:buClrTx/>
              <a:buSzTx/>
              <a:buFontTx/>
              <a:buNone/>
            </a:pPr>
            <a:endParaRPr lang="ja-JP" altLang="en-US" sz="2400"/>
          </a:p>
        </p:txBody>
      </p:sp>
      <p:sp>
        <p:nvSpPr>
          <p:cNvPr id="3076" name="Rectangle 38"/>
          <p:cNvSpPr>
            <a:spLocks noChangeArrowheads="1"/>
          </p:cNvSpPr>
          <p:nvPr/>
        </p:nvSpPr>
        <p:spPr bwMode="auto">
          <a:xfrm>
            <a:off x="5628217" y="5822157"/>
            <a:ext cx="345016" cy="21550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333399"/>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60000"/>
              <a:buFont typeface="Wingdings" pitchFamily="2" charset="2"/>
              <a:buChar char="u"/>
              <a:defRPr kumimoji="1" sz="3200">
                <a:solidFill>
                  <a:schemeClr val="tx1"/>
                </a:solidFill>
                <a:latin typeface="Times New Roman" pitchFamily="18" charset="0"/>
                <a:ea typeface="ＭＳ Ｐゴシック" charset="-128"/>
              </a:defRPr>
            </a:lvl2pPr>
            <a:lvl3pPr marL="1143000" indent="-228600" eaLnBrk="0" hangingPunct="0">
              <a:spcBef>
                <a:spcPct val="20000"/>
              </a:spcBef>
              <a:buClr>
                <a:srgbClr val="8FBAFF"/>
              </a:buClr>
              <a:buSzPct val="60000"/>
              <a:buFont typeface="Wingdings" pitchFamily="2" charset="2"/>
              <a:buChar char="t"/>
              <a:defRPr kumimoji="1" sz="3200">
                <a:solidFill>
                  <a:schemeClr val="tx1"/>
                </a:solidFill>
                <a:latin typeface="Times New Roman" pitchFamily="18" charset="0"/>
                <a:ea typeface="ＭＳ Ｐゴシック" charset="-128"/>
              </a:defRPr>
            </a:lvl3pPr>
            <a:lvl4pPr marL="16002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4pPr>
            <a:lvl5pPr marL="20574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9pPr>
          </a:lstStyle>
          <a:p>
            <a:pPr algn="ctr" eaLnBrk="1" hangingPunct="1">
              <a:spcBef>
                <a:spcPct val="0"/>
              </a:spcBef>
              <a:buClrTx/>
              <a:buSzTx/>
              <a:buFontTx/>
              <a:buNone/>
            </a:pPr>
            <a:endParaRPr lang="ja-JP" altLang="ja-JP" sz="700">
              <a:solidFill>
                <a:schemeClr val="bg1"/>
              </a:solidFill>
              <a:latin typeface="HGP創英角ｺﾞｼｯｸUB" pitchFamily="50" charset="-128"/>
              <a:ea typeface="HGP創英角ｺﾞｼｯｸUB" pitchFamily="50" charset="-128"/>
            </a:endParaRPr>
          </a:p>
        </p:txBody>
      </p:sp>
      <p:pic>
        <p:nvPicPr>
          <p:cNvPr id="3" name="Picture 3" descr="大阪府"/>
          <p:cNvPicPr>
            <a:picLocks noChangeAspect="1" noChangeArrowheads="1"/>
          </p:cNvPicPr>
          <p:nvPr/>
        </p:nvPicPr>
        <p:blipFill>
          <a:blip r:embed="rId3">
            <a:grayscl/>
          </a:blip>
          <a:srcRect/>
          <a:stretch>
            <a:fillRect/>
          </a:stretch>
        </p:blipFill>
        <p:spPr bwMode="auto">
          <a:xfrm>
            <a:off x="539753" y="404814"/>
            <a:ext cx="6735233" cy="5761435"/>
          </a:xfrm>
          <a:prstGeom prst="rect">
            <a:avLst/>
          </a:prstGeom>
          <a:gradFill>
            <a:gsLst>
              <a:gs pos="0">
                <a:schemeClr val="accent1"/>
              </a:gs>
              <a:gs pos="50000">
                <a:schemeClr val="accent1">
                  <a:tint val="44500"/>
                  <a:satMod val="160000"/>
                </a:schemeClr>
              </a:gs>
              <a:gs pos="100000">
                <a:schemeClr val="accent1"/>
              </a:gs>
            </a:gsLst>
            <a:lin ang="5400000" scaled="0"/>
          </a:gradFill>
          <a:ln>
            <a:noFill/>
          </a:ln>
        </p:spPr>
      </p:pic>
      <p:sp>
        <p:nvSpPr>
          <p:cNvPr id="2" name="円/楕円 1"/>
          <p:cNvSpPr/>
          <p:nvPr/>
        </p:nvSpPr>
        <p:spPr bwMode="auto">
          <a:xfrm>
            <a:off x="4464051" y="2405064"/>
            <a:ext cx="190500" cy="108347"/>
          </a:xfrm>
          <a:prstGeom prst="ellipse">
            <a:avLst/>
          </a:prstGeom>
          <a:gradFill flip="none" rotWithShape="1">
            <a:gsLst>
              <a:gs pos="0">
                <a:srgbClr val="000082"/>
              </a:gs>
              <a:gs pos="50000">
                <a:schemeClr val="bg1"/>
              </a:gs>
              <a:gs pos="100000">
                <a:schemeClr val="tx2"/>
              </a:gs>
            </a:gsLst>
            <a:lin ang="5400000" scaled="0"/>
            <a:tileRect/>
          </a:gradFill>
          <a:ln w="12700" cap="flat" cmpd="sng" algn="ctr">
            <a:solidFill>
              <a:schemeClr val="tx1"/>
            </a:solidFill>
            <a:prstDash val="solid"/>
            <a:round/>
            <a:headEnd type="none" w="sm" len="sm"/>
            <a:tailEnd type="none" w="sm" len="sm"/>
          </a:ln>
          <a:effectLst/>
          <a:extLst/>
        </p:spPr>
        <p:txBody>
          <a:bodyPr/>
          <a:lstStyle/>
          <a:p>
            <a:pPr>
              <a:defRPr/>
            </a:pPr>
            <a:endParaRPr lang="ja-JP" altLang="en-US">
              <a:ea typeface="ＭＳ Ｐゴシック" pitchFamily="50" charset="-128"/>
            </a:endParaRPr>
          </a:p>
        </p:txBody>
      </p:sp>
      <p:sp>
        <p:nvSpPr>
          <p:cNvPr id="158" name="円/楕円 157"/>
          <p:cNvSpPr/>
          <p:nvPr/>
        </p:nvSpPr>
        <p:spPr bwMode="auto">
          <a:xfrm flipH="1">
            <a:off x="6460615" y="1878808"/>
            <a:ext cx="192616" cy="108347"/>
          </a:xfrm>
          <a:prstGeom prst="ellipse">
            <a:avLst/>
          </a:prstGeom>
          <a:gradFill flip="none" rotWithShape="1">
            <a:gsLst>
              <a:gs pos="0">
                <a:srgbClr val="000082"/>
              </a:gs>
              <a:gs pos="50000">
                <a:schemeClr val="bg1"/>
              </a:gs>
              <a:gs pos="100000">
                <a:schemeClr val="tx2"/>
              </a:gs>
            </a:gsLst>
            <a:lin ang="5400000" scaled="0"/>
            <a:tileRect/>
          </a:gradFill>
          <a:ln w="12700" cap="flat" cmpd="sng" algn="ctr">
            <a:solidFill>
              <a:schemeClr val="tx1"/>
            </a:solidFill>
            <a:prstDash val="solid"/>
            <a:round/>
            <a:headEnd type="none" w="sm" len="sm"/>
            <a:tailEnd type="none" w="sm" len="sm"/>
          </a:ln>
          <a:effectLst/>
          <a:extLst/>
        </p:spPr>
        <p:txBody>
          <a:bodyPr/>
          <a:lstStyle/>
          <a:p>
            <a:pPr>
              <a:defRPr/>
            </a:pPr>
            <a:endParaRPr lang="ja-JP" altLang="en-US">
              <a:ea typeface="ＭＳ Ｐゴシック" pitchFamily="50" charset="-128"/>
            </a:endParaRPr>
          </a:p>
        </p:txBody>
      </p:sp>
      <p:sp>
        <p:nvSpPr>
          <p:cNvPr id="159" name="円/楕円 158"/>
          <p:cNvSpPr/>
          <p:nvPr/>
        </p:nvSpPr>
        <p:spPr bwMode="auto">
          <a:xfrm>
            <a:off x="5790559" y="4053484"/>
            <a:ext cx="190500" cy="108347"/>
          </a:xfrm>
          <a:prstGeom prst="ellipse">
            <a:avLst/>
          </a:prstGeom>
          <a:gradFill flip="none" rotWithShape="1">
            <a:gsLst>
              <a:gs pos="0">
                <a:srgbClr val="000082"/>
              </a:gs>
              <a:gs pos="50000">
                <a:schemeClr val="bg1"/>
              </a:gs>
              <a:gs pos="100000">
                <a:schemeClr val="tx2"/>
              </a:gs>
            </a:gsLst>
            <a:lin ang="5400000" scaled="0"/>
            <a:tileRect/>
          </a:gradFill>
          <a:ln w="12700" cap="flat" cmpd="sng" algn="ctr">
            <a:solidFill>
              <a:schemeClr val="tx1"/>
            </a:solidFill>
            <a:prstDash val="solid"/>
            <a:round/>
            <a:headEnd type="none" w="sm" len="sm"/>
            <a:tailEnd type="none" w="sm" len="sm"/>
          </a:ln>
          <a:effectLst/>
          <a:extLst/>
        </p:spPr>
        <p:txBody>
          <a:bodyPr/>
          <a:lstStyle/>
          <a:p>
            <a:pPr>
              <a:defRPr/>
            </a:pPr>
            <a:endParaRPr lang="ja-JP" altLang="en-US">
              <a:ea typeface="ＭＳ Ｐゴシック" pitchFamily="50" charset="-128"/>
            </a:endParaRPr>
          </a:p>
        </p:txBody>
      </p:sp>
      <p:sp>
        <p:nvSpPr>
          <p:cNvPr id="160" name="円/楕円 159"/>
          <p:cNvSpPr/>
          <p:nvPr/>
        </p:nvSpPr>
        <p:spPr bwMode="auto">
          <a:xfrm>
            <a:off x="4427885" y="3496063"/>
            <a:ext cx="190500" cy="108347"/>
          </a:xfrm>
          <a:prstGeom prst="ellipse">
            <a:avLst/>
          </a:prstGeom>
          <a:gradFill flip="none" rotWithShape="1">
            <a:gsLst>
              <a:gs pos="0">
                <a:srgbClr val="000082"/>
              </a:gs>
              <a:gs pos="50000">
                <a:schemeClr val="bg1"/>
              </a:gs>
              <a:gs pos="100000">
                <a:schemeClr val="tx2"/>
              </a:gs>
            </a:gsLst>
            <a:lin ang="5400000" scaled="0"/>
            <a:tileRect/>
          </a:gradFill>
          <a:ln w="12700" cap="flat" cmpd="sng" algn="ctr">
            <a:solidFill>
              <a:schemeClr val="tx1"/>
            </a:solidFill>
            <a:prstDash val="solid"/>
            <a:round/>
            <a:headEnd type="none" w="sm" len="sm"/>
            <a:tailEnd type="none" w="sm" len="sm"/>
          </a:ln>
          <a:effectLst/>
          <a:extLst/>
        </p:spPr>
        <p:txBody>
          <a:bodyPr/>
          <a:lstStyle/>
          <a:p>
            <a:pPr>
              <a:defRPr/>
            </a:pPr>
            <a:endParaRPr lang="ja-JP" altLang="en-US">
              <a:ea typeface="ＭＳ Ｐゴシック" pitchFamily="50" charset="-128"/>
            </a:endParaRPr>
          </a:p>
        </p:txBody>
      </p:sp>
      <p:sp>
        <p:nvSpPr>
          <p:cNvPr id="161" name="円/楕円 160"/>
          <p:cNvSpPr/>
          <p:nvPr/>
        </p:nvSpPr>
        <p:spPr bwMode="auto">
          <a:xfrm>
            <a:off x="3853347" y="4228697"/>
            <a:ext cx="190500" cy="108347"/>
          </a:xfrm>
          <a:prstGeom prst="ellipse">
            <a:avLst/>
          </a:prstGeom>
          <a:gradFill flip="none" rotWithShape="1">
            <a:gsLst>
              <a:gs pos="0">
                <a:srgbClr val="000082"/>
              </a:gs>
              <a:gs pos="50000">
                <a:schemeClr val="bg1"/>
              </a:gs>
              <a:gs pos="100000">
                <a:schemeClr val="tx2"/>
              </a:gs>
            </a:gsLst>
            <a:lin ang="5400000" scaled="0"/>
            <a:tileRect/>
          </a:gradFill>
          <a:ln w="12700" cap="flat" cmpd="sng" algn="ctr">
            <a:solidFill>
              <a:schemeClr val="tx1"/>
            </a:solidFill>
            <a:prstDash val="solid"/>
            <a:round/>
            <a:headEnd type="none" w="sm" len="sm"/>
            <a:tailEnd type="none" w="sm" len="sm"/>
          </a:ln>
          <a:effectLst/>
          <a:extLst/>
        </p:spPr>
        <p:txBody>
          <a:bodyPr/>
          <a:lstStyle/>
          <a:p>
            <a:pPr>
              <a:defRPr/>
            </a:pPr>
            <a:endParaRPr lang="ja-JP" altLang="en-US">
              <a:ea typeface="ＭＳ Ｐゴシック" pitchFamily="50" charset="-128"/>
            </a:endParaRPr>
          </a:p>
        </p:txBody>
      </p:sp>
      <p:sp>
        <p:nvSpPr>
          <p:cNvPr id="162" name="円/楕円 161"/>
          <p:cNvSpPr/>
          <p:nvPr/>
        </p:nvSpPr>
        <p:spPr bwMode="auto">
          <a:xfrm>
            <a:off x="3126847" y="4715934"/>
            <a:ext cx="190500" cy="108347"/>
          </a:xfrm>
          <a:prstGeom prst="ellipse">
            <a:avLst/>
          </a:prstGeom>
          <a:gradFill flip="none" rotWithShape="1">
            <a:gsLst>
              <a:gs pos="0">
                <a:srgbClr val="000082"/>
              </a:gs>
              <a:gs pos="50000">
                <a:schemeClr val="bg1"/>
              </a:gs>
              <a:gs pos="100000">
                <a:schemeClr val="tx2"/>
              </a:gs>
            </a:gsLst>
            <a:lin ang="5400000" scaled="0"/>
            <a:tileRect/>
          </a:gradFill>
          <a:ln w="12700" cap="flat" cmpd="sng" algn="ctr">
            <a:solidFill>
              <a:schemeClr val="tx1"/>
            </a:solidFill>
            <a:prstDash val="solid"/>
            <a:round/>
            <a:headEnd type="none" w="sm" len="sm"/>
            <a:tailEnd type="none" w="sm" len="sm"/>
          </a:ln>
          <a:effectLst/>
          <a:extLst/>
        </p:spPr>
        <p:txBody>
          <a:bodyPr/>
          <a:lstStyle/>
          <a:p>
            <a:pPr>
              <a:defRPr/>
            </a:pPr>
            <a:endParaRPr lang="ja-JP" altLang="en-US">
              <a:ea typeface="ＭＳ Ｐゴシック" pitchFamily="50" charset="-128"/>
            </a:endParaRPr>
          </a:p>
        </p:txBody>
      </p:sp>
      <p:sp>
        <p:nvSpPr>
          <p:cNvPr id="163" name="円/楕円 162"/>
          <p:cNvSpPr/>
          <p:nvPr/>
        </p:nvSpPr>
        <p:spPr bwMode="auto">
          <a:xfrm>
            <a:off x="5966043" y="2428578"/>
            <a:ext cx="190500" cy="108347"/>
          </a:xfrm>
          <a:prstGeom prst="ellipse">
            <a:avLst/>
          </a:prstGeom>
          <a:gradFill flip="none" rotWithShape="1">
            <a:gsLst>
              <a:gs pos="0">
                <a:srgbClr val="000082"/>
              </a:gs>
              <a:gs pos="50000">
                <a:schemeClr val="bg1"/>
              </a:gs>
              <a:gs pos="100000">
                <a:schemeClr val="tx2"/>
              </a:gs>
            </a:gsLst>
            <a:lin ang="5400000" scaled="0"/>
            <a:tileRect/>
          </a:gradFill>
          <a:ln w="12700" cap="flat" cmpd="sng" algn="ctr">
            <a:solidFill>
              <a:schemeClr val="tx1"/>
            </a:solidFill>
            <a:prstDash val="solid"/>
            <a:round/>
            <a:headEnd type="none" w="sm" len="sm"/>
            <a:tailEnd type="none" w="sm" len="sm"/>
          </a:ln>
          <a:effectLst/>
          <a:extLst/>
        </p:spPr>
        <p:txBody>
          <a:bodyPr/>
          <a:lstStyle/>
          <a:p>
            <a:pPr>
              <a:defRPr/>
            </a:pPr>
            <a:endParaRPr lang="ja-JP" altLang="en-US">
              <a:ea typeface="ＭＳ Ｐゴシック" pitchFamily="50" charset="-128"/>
            </a:endParaRPr>
          </a:p>
        </p:txBody>
      </p:sp>
      <p:sp>
        <p:nvSpPr>
          <p:cNvPr id="164" name="円/楕円 163"/>
          <p:cNvSpPr/>
          <p:nvPr/>
        </p:nvSpPr>
        <p:spPr bwMode="auto">
          <a:xfrm>
            <a:off x="5676773" y="4311432"/>
            <a:ext cx="190500" cy="108347"/>
          </a:xfrm>
          <a:prstGeom prst="ellipse">
            <a:avLst/>
          </a:prstGeom>
          <a:gradFill flip="none" rotWithShape="1">
            <a:gsLst>
              <a:gs pos="0">
                <a:srgbClr val="000082"/>
              </a:gs>
              <a:gs pos="50000">
                <a:schemeClr val="bg1"/>
              </a:gs>
              <a:gs pos="100000">
                <a:schemeClr val="tx2"/>
              </a:gs>
            </a:gsLst>
            <a:lin ang="5400000" scaled="0"/>
            <a:tileRect/>
          </a:gradFill>
          <a:ln w="12700" cap="flat" cmpd="sng" algn="ctr">
            <a:solidFill>
              <a:schemeClr val="tx1"/>
            </a:solidFill>
            <a:prstDash val="solid"/>
            <a:round/>
            <a:headEnd type="none" w="sm" len="sm"/>
            <a:tailEnd type="none" w="sm" len="sm"/>
          </a:ln>
          <a:effectLst/>
          <a:extLst/>
        </p:spPr>
        <p:txBody>
          <a:bodyPr/>
          <a:lstStyle/>
          <a:p>
            <a:pPr>
              <a:defRPr/>
            </a:pPr>
            <a:endParaRPr lang="ja-JP" altLang="en-US">
              <a:ea typeface="ＭＳ Ｐゴシック" pitchFamily="50" charset="-128"/>
            </a:endParaRPr>
          </a:p>
        </p:txBody>
      </p:sp>
      <p:sp>
        <p:nvSpPr>
          <p:cNvPr id="165" name="円/楕円 164"/>
          <p:cNvSpPr/>
          <p:nvPr/>
        </p:nvSpPr>
        <p:spPr bwMode="auto">
          <a:xfrm>
            <a:off x="6030594" y="2682063"/>
            <a:ext cx="190500" cy="108347"/>
          </a:xfrm>
          <a:prstGeom prst="ellipse">
            <a:avLst/>
          </a:prstGeom>
          <a:gradFill flip="none" rotWithShape="1">
            <a:gsLst>
              <a:gs pos="0">
                <a:srgbClr val="000082"/>
              </a:gs>
              <a:gs pos="50000">
                <a:schemeClr val="bg1"/>
              </a:gs>
              <a:gs pos="100000">
                <a:schemeClr val="tx2"/>
              </a:gs>
            </a:gsLst>
            <a:lin ang="5400000" scaled="0"/>
            <a:tileRect/>
          </a:gradFill>
          <a:ln w="12700" cap="flat" cmpd="sng" algn="ctr">
            <a:solidFill>
              <a:schemeClr val="tx1"/>
            </a:solidFill>
            <a:prstDash val="solid"/>
            <a:round/>
            <a:headEnd type="none" w="sm" len="sm"/>
            <a:tailEnd type="none" w="sm" len="sm"/>
          </a:ln>
          <a:effectLst/>
          <a:extLst/>
        </p:spPr>
        <p:txBody>
          <a:bodyPr/>
          <a:lstStyle/>
          <a:p>
            <a:pPr>
              <a:defRPr/>
            </a:pPr>
            <a:endParaRPr lang="ja-JP" altLang="en-US">
              <a:ea typeface="ＭＳ Ｐゴシック" pitchFamily="50" charset="-128"/>
            </a:endParaRPr>
          </a:p>
        </p:txBody>
      </p:sp>
      <p:grpSp>
        <p:nvGrpSpPr>
          <p:cNvPr id="3087" name="グループ化 34"/>
          <p:cNvGrpSpPr>
            <a:grpSpLocks/>
          </p:cNvGrpSpPr>
          <p:nvPr/>
        </p:nvGrpSpPr>
        <p:grpSpPr bwMode="auto">
          <a:xfrm>
            <a:off x="1057277" y="487324"/>
            <a:ext cx="2097616" cy="921546"/>
            <a:chOff x="503345" y="2549112"/>
            <a:chExt cx="1573402" cy="983439"/>
          </a:xfrm>
        </p:grpSpPr>
        <p:sp>
          <p:nvSpPr>
            <p:cNvPr id="3172" name="正方形/長方形 35"/>
            <p:cNvSpPr>
              <a:spLocks noChangeArrowheads="1"/>
            </p:cNvSpPr>
            <p:nvPr/>
          </p:nvSpPr>
          <p:spPr bwMode="auto">
            <a:xfrm>
              <a:off x="503346" y="2549113"/>
              <a:ext cx="1419642" cy="983438"/>
            </a:xfrm>
            <a:prstGeom prst="rect">
              <a:avLst/>
            </a:prstGeom>
            <a:noFill/>
            <a:ln w="12700"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333399"/>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60000"/>
                <a:buFont typeface="Wingdings" pitchFamily="2" charset="2"/>
                <a:buChar char="u"/>
                <a:defRPr kumimoji="1" sz="3200">
                  <a:solidFill>
                    <a:schemeClr val="tx1"/>
                  </a:solidFill>
                  <a:latin typeface="Times New Roman" pitchFamily="18" charset="0"/>
                  <a:ea typeface="ＭＳ Ｐゴシック" charset="-128"/>
                </a:defRPr>
              </a:lvl2pPr>
              <a:lvl3pPr marL="1143000" indent="-228600" eaLnBrk="0" hangingPunct="0">
                <a:spcBef>
                  <a:spcPct val="20000"/>
                </a:spcBef>
                <a:buClr>
                  <a:srgbClr val="8FBAFF"/>
                </a:buClr>
                <a:buSzPct val="60000"/>
                <a:buFont typeface="Wingdings" pitchFamily="2" charset="2"/>
                <a:buChar char="t"/>
                <a:defRPr kumimoji="1" sz="3200">
                  <a:solidFill>
                    <a:schemeClr val="tx1"/>
                  </a:solidFill>
                  <a:latin typeface="Times New Roman" pitchFamily="18" charset="0"/>
                  <a:ea typeface="ＭＳ Ｐゴシック" charset="-128"/>
                </a:defRPr>
              </a:lvl3pPr>
              <a:lvl4pPr marL="16002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4pPr>
              <a:lvl5pPr marL="20574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9pPr>
            </a:lstStyle>
            <a:p>
              <a:pPr eaLnBrk="1" hangingPunct="1">
                <a:spcBef>
                  <a:spcPct val="0"/>
                </a:spcBef>
                <a:buClrTx/>
                <a:buSzTx/>
                <a:buFontTx/>
                <a:buNone/>
              </a:pPr>
              <a:endParaRPr lang="ja-JP" altLang="en-US" sz="2400"/>
            </a:p>
          </p:txBody>
        </p:sp>
        <p:sp>
          <p:nvSpPr>
            <p:cNvPr id="37" name="テキスト ボックス 36"/>
            <p:cNvSpPr txBox="1"/>
            <p:nvPr/>
          </p:nvSpPr>
          <p:spPr>
            <a:xfrm>
              <a:off x="503345" y="2549112"/>
              <a:ext cx="1573402" cy="295603"/>
            </a:xfrm>
            <a:prstGeom prst="rect">
              <a:avLst/>
            </a:prstGeom>
            <a:noFill/>
          </p:spPr>
          <p:txBody>
            <a:bodyPr>
              <a:spAutoFit/>
            </a:bodyPr>
            <a:lstStyle/>
            <a:p>
              <a:pPr algn="ctr">
                <a:defRPr/>
              </a:pPr>
              <a:r>
                <a:rPr lang="ja-JP" altLang="en-US" sz="1200" dirty="0">
                  <a:latin typeface="+mn-ea"/>
                  <a:ea typeface="+mn-ea"/>
                </a:rPr>
                <a:t>服部</a:t>
              </a:r>
              <a:r>
                <a:rPr lang="ja-JP" altLang="en-US" sz="1200" dirty="0" smtClean="0">
                  <a:latin typeface="+mn-ea"/>
                  <a:ea typeface="+mn-ea"/>
                </a:rPr>
                <a:t>緑地</a:t>
              </a:r>
              <a:endParaRPr lang="ja-JP" altLang="en-US" sz="1200" dirty="0">
                <a:latin typeface="+mn-ea"/>
                <a:ea typeface="+mn-ea"/>
              </a:endParaRPr>
            </a:p>
          </p:txBody>
        </p:sp>
      </p:grpSp>
      <p:cxnSp>
        <p:nvCxnSpPr>
          <p:cNvPr id="3088" name="直線コネクタ 18"/>
          <p:cNvCxnSpPr>
            <a:cxnSpLocks noChangeShapeType="1"/>
            <a:endCxn id="158" idx="1"/>
          </p:cNvCxnSpPr>
          <p:nvPr/>
        </p:nvCxnSpPr>
        <p:spPr bwMode="auto">
          <a:xfrm flipH="1">
            <a:off x="6625023" y="1527294"/>
            <a:ext cx="601279" cy="36738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9" name="直線コネクタ 88"/>
          <p:cNvCxnSpPr>
            <a:cxnSpLocks noChangeShapeType="1"/>
            <a:stCxn id="163" idx="0"/>
            <a:endCxn id="3151" idx="2"/>
          </p:cNvCxnSpPr>
          <p:nvPr/>
        </p:nvCxnSpPr>
        <p:spPr bwMode="auto">
          <a:xfrm flipH="1" flipV="1">
            <a:off x="5587086" y="1399088"/>
            <a:ext cx="474207" cy="102949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0" name="直線コネクタ 90"/>
          <p:cNvCxnSpPr>
            <a:cxnSpLocks noChangeShapeType="1"/>
            <a:endCxn id="2" idx="2"/>
          </p:cNvCxnSpPr>
          <p:nvPr/>
        </p:nvCxnSpPr>
        <p:spPr bwMode="auto">
          <a:xfrm>
            <a:off x="2967567" y="1352551"/>
            <a:ext cx="1496484" cy="1106686"/>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1" name="直線コネクタ 93"/>
          <p:cNvCxnSpPr>
            <a:cxnSpLocks noChangeShapeType="1"/>
            <a:stCxn id="165" idx="5"/>
            <a:endCxn id="3170" idx="1"/>
          </p:cNvCxnSpPr>
          <p:nvPr/>
        </p:nvCxnSpPr>
        <p:spPr bwMode="auto">
          <a:xfrm>
            <a:off x="6193195" y="2774542"/>
            <a:ext cx="969227" cy="113616"/>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2" name="直線コネクタ 96"/>
          <p:cNvCxnSpPr>
            <a:cxnSpLocks noChangeShapeType="1"/>
            <a:endCxn id="160" idx="2"/>
          </p:cNvCxnSpPr>
          <p:nvPr/>
        </p:nvCxnSpPr>
        <p:spPr bwMode="auto">
          <a:xfrm>
            <a:off x="2482668" y="2107794"/>
            <a:ext cx="1945216" cy="1443038"/>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3" name="直線コネクタ 98"/>
          <p:cNvCxnSpPr>
            <a:cxnSpLocks noChangeShapeType="1"/>
            <a:stCxn id="3140" idx="3"/>
            <a:endCxn id="130" idx="2"/>
          </p:cNvCxnSpPr>
          <p:nvPr/>
        </p:nvCxnSpPr>
        <p:spPr bwMode="auto">
          <a:xfrm>
            <a:off x="2442635" y="2845000"/>
            <a:ext cx="2298287" cy="133187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4" name="直線コネクタ 103"/>
          <p:cNvCxnSpPr>
            <a:cxnSpLocks noChangeShapeType="1"/>
            <a:stCxn id="164" idx="5"/>
          </p:cNvCxnSpPr>
          <p:nvPr/>
        </p:nvCxnSpPr>
        <p:spPr bwMode="auto">
          <a:xfrm>
            <a:off x="5839376" y="4403911"/>
            <a:ext cx="1242993" cy="1288572"/>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5" name="直線コネクタ 105"/>
          <p:cNvCxnSpPr>
            <a:cxnSpLocks noChangeShapeType="1"/>
            <a:stCxn id="162" idx="2"/>
          </p:cNvCxnSpPr>
          <p:nvPr/>
        </p:nvCxnSpPr>
        <p:spPr bwMode="auto">
          <a:xfrm flipH="1" flipV="1">
            <a:off x="1852614" y="4563535"/>
            <a:ext cx="1274233" cy="20657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96" name="テキスト ボックス 61"/>
          <p:cNvSpPr txBox="1">
            <a:spLocks noChangeArrowheads="1"/>
          </p:cNvSpPr>
          <p:nvPr/>
        </p:nvSpPr>
        <p:spPr bwMode="auto">
          <a:xfrm>
            <a:off x="0" y="-5953"/>
            <a:ext cx="6460615" cy="461665"/>
          </a:xfrm>
          <a:prstGeom prst="rect">
            <a:avLst/>
          </a:prstGeom>
          <a:solidFill>
            <a:srgbClr val="002060"/>
          </a:solidFill>
          <a:ln>
            <a:noFill/>
          </a:ln>
        </p:spPr>
        <p:txBody>
          <a:bodyPr wrap="square">
            <a:spAutoFit/>
          </a:bodyPr>
          <a:lstStyle>
            <a:lvl1pPr eaLnBrk="0" hangingPunct="0">
              <a:spcBef>
                <a:spcPct val="20000"/>
              </a:spcBef>
              <a:buClr>
                <a:srgbClr val="333399"/>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60000"/>
              <a:buFont typeface="Wingdings" pitchFamily="2" charset="2"/>
              <a:buChar char="u"/>
              <a:defRPr kumimoji="1" sz="3200">
                <a:solidFill>
                  <a:schemeClr val="tx1"/>
                </a:solidFill>
                <a:latin typeface="Times New Roman" pitchFamily="18" charset="0"/>
                <a:ea typeface="ＭＳ Ｐゴシック" charset="-128"/>
              </a:defRPr>
            </a:lvl2pPr>
            <a:lvl3pPr marL="1143000" indent="-228600" eaLnBrk="0" hangingPunct="0">
              <a:spcBef>
                <a:spcPct val="20000"/>
              </a:spcBef>
              <a:buClr>
                <a:srgbClr val="8FBAFF"/>
              </a:buClr>
              <a:buSzPct val="60000"/>
              <a:buFont typeface="Wingdings" pitchFamily="2" charset="2"/>
              <a:buChar char="t"/>
              <a:defRPr kumimoji="1" sz="3200">
                <a:solidFill>
                  <a:schemeClr val="tx1"/>
                </a:solidFill>
                <a:latin typeface="Times New Roman" pitchFamily="18" charset="0"/>
                <a:ea typeface="ＭＳ Ｐゴシック" charset="-128"/>
              </a:defRPr>
            </a:lvl3pPr>
            <a:lvl4pPr marL="16002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4pPr>
            <a:lvl5pPr marL="20574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9pPr>
          </a:lstStyle>
          <a:p>
            <a:pPr algn="ctr" eaLnBrk="1" hangingPunct="1">
              <a:spcBef>
                <a:spcPct val="0"/>
              </a:spcBef>
              <a:buClrTx/>
              <a:buSzTx/>
              <a:buFontTx/>
              <a:buNone/>
            </a:pPr>
            <a:r>
              <a:rPr lang="ja-JP" altLang="en-US" sz="2400" dirty="0">
                <a:solidFill>
                  <a:schemeClr val="bg1"/>
                </a:solidFill>
              </a:rPr>
              <a:t>府営公園エリアマップ</a:t>
            </a:r>
            <a:r>
              <a:rPr lang="ja-JP" altLang="en-US" sz="1600" dirty="0">
                <a:solidFill>
                  <a:schemeClr val="bg1"/>
                </a:solidFill>
              </a:rPr>
              <a:t>（駐車場有の公園）</a:t>
            </a:r>
          </a:p>
        </p:txBody>
      </p:sp>
      <p:grpSp>
        <p:nvGrpSpPr>
          <p:cNvPr id="3097" name="グループ化 3"/>
          <p:cNvGrpSpPr>
            <a:grpSpLocks/>
          </p:cNvGrpSpPr>
          <p:nvPr/>
        </p:nvGrpSpPr>
        <p:grpSpPr bwMode="auto">
          <a:xfrm>
            <a:off x="7139354" y="2310407"/>
            <a:ext cx="1966383" cy="1155503"/>
            <a:chOff x="5192958" y="2159001"/>
            <a:chExt cx="1474854" cy="1180305"/>
          </a:xfrm>
        </p:grpSpPr>
        <p:grpSp>
          <p:nvGrpSpPr>
            <p:cNvPr id="3168" name="グループ化 50"/>
            <p:cNvGrpSpPr>
              <a:grpSpLocks/>
            </p:cNvGrpSpPr>
            <p:nvPr/>
          </p:nvGrpSpPr>
          <p:grpSpPr bwMode="auto">
            <a:xfrm>
              <a:off x="5192958" y="2159001"/>
              <a:ext cx="1474854" cy="1180305"/>
              <a:chOff x="663946" y="2549113"/>
              <a:chExt cx="1475031" cy="1179096"/>
            </a:xfrm>
          </p:grpSpPr>
          <p:sp>
            <p:nvSpPr>
              <p:cNvPr id="3170" name="正方形/長方形 52"/>
              <p:cNvSpPr>
                <a:spLocks noChangeArrowheads="1"/>
              </p:cNvSpPr>
              <p:nvPr/>
            </p:nvSpPr>
            <p:spPr bwMode="auto">
              <a:xfrm>
                <a:off x="681250" y="2549113"/>
                <a:ext cx="1452350" cy="1179096"/>
              </a:xfrm>
              <a:prstGeom prst="rect">
                <a:avLst/>
              </a:prstGeom>
              <a:solidFill>
                <a:schemeClr val="bg1"/>
              </a:solidFill>
              <a:ln w="254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333399"/>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60000"/>
                  <a:buFont typeface="Wingdings" pitchFamily="2" charset="2"/>
                  <a:buChar char="u"/>
                  <a:defRPr kumimoji="1" sz="3200">
                    <a:solidFill>
                      <a:schemeClr val="tx1"/>
                    </a:solidFill>
                    <a:latin typeface="Times New Roman" pitchFamily="18" charset="0"/>
                    <a:ea typeface="ＭＳ Ｐゴシック" charset="-128"/>
                  </a:defRPr>
                </a:lvl2pPr>
                <a:lvl3pPr marL="1143000" indent="-228600" eaLnBrk="0" hangingPunct="0">
                  <a:spcBef>
                    <a:spcPct val="20000"/>
                  </a:spcBef>
                  <a:buClr>
                    <a:srgbClr val="8FBAFF"/>
                  </a:buClr>
                  <a:buSzPct val="60000"/>
                  <a:buFont typeface="Wingdings" pitchFamily="2" charset="2"/>
                  <a:buChar char="t"/>
                  <a:defRPr kumimoji="1" sz="3200">
                    <a:solidFill>
                      <a:schemeClr val="tx1"/>
                    </a:solidFill>
                    <a:latin typeface="Times New Roman" pitchFamily="18" charset="0"/>
                    <a:ea typeface="ＭＳ Ｐゴシック" charset="-128"/>
                  </a:defRPr>
                </a:lvl3pPr>
                <a:lvl4pPr marL="16002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4pPr>
                <a:lvl5pPr marL="20574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9pPr>
              </a:lstStyle>
              <a:p>
                <a:pPr eaLnBrk="1" hangingPunct="1">
                  <a:spcBef>
                    <a:spcPct val="0"/>
                  </a:spcBef>
                  <a:buClrTx/>
                  <a:buSzTx/>
                  <a:buFontTx/>
                  <a:buNone/>
                </a:pPr>
                <a:endParaRPr lang="ja-JP" altLang="en-US" sz="2400"/>
              </a:p>
            </p:txBody>
          </p:sp>
          <p:sp>
            <p:nvSpPr>
              <p:cNvPr id="54" name="テキスト ボックス 53"/>
              <p:cNvSpPr txBox="1"/>
              <p:nvPr/>
            </p:nvSpPr>
            <p:spPr>
              <a:xfrm>
                <a:off x="663946" y="2549113"/>
                <a:ext cx="1475031" cy="282655"/>
              </a:xfrm>
              <a:prstGeom prst="rect">
                <a:avLst/>
              </a:prstGeom>
              <a:noFill/>
            </p:spPr>
            <p:txBody>
              <a:bodyPr>
                <a:spAutoFit/>
              </a:bodyPr>
              <a:lstStyle/>
              <a:p>
                <a:pPr algn="ctr">
                  <a:defRPr/>
                </a:pPr>
                <a:r>
                  <a:rPr lang="ja-JP" altLang="en-US" sz="1200" dirty="0">
                    <a:latin typeface="+mn-ea"/>
                    <a:ea typeface="+mn-ea"/>
                  </a:rPr>
                  <a:t>深北緑地</a:t>
                </a:r>
              </a:p>
            </p:txBody>
          </p:sp>
        </p:grpSp>
        <p:pic>
          <p:nvPicPr>
            <p:cNvPr id="3169" name="Picture 74" descr="深北緑地の写真"/>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460" y="2389207"/>
              <a:ext cx="125504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99" name="グループ化 34"/>
          <p:cNvGrpSpPr>
            <a:grpSpLocks/>
          </p:cNvGrpSpPr>
          <p:nvPr/>
        </p:nvGrpSpPr>
        <p:grpSpPr bwMode="auto">
          <a:xfrm>
            <a:off x="347136" y="3412331"/>
            <a:ext cx="1909233" cy="987028"/>
            <a:chOff x="190500" y="4870423"/>
            <a:chExt cx="1431547" cy="1316530"/>
          </a:xfrm>
        </p:grpSpPr>
        <p:grpSp>
          <p:nvGrpSpPr>
            <p:cNvPr id="3162" name="グループ化 64"/>
            <p:cNvGrpSpPr>
              <a:grpSpLocks/>
            </p:cNvGrpSpPr>
            <p:nvPr/>
          </p:nvGrpSpPr>
          <p:grpSpPr bwMode="auto">
            <a:xfrm>
              <a:off x="190500" y="4870423"/>
              <a:ext cx="1431547" cy="1316530"/>
              <a:chOff x="503344" y="2477634"/>
              <a:chExt cx="1484953" cy="1316775"/>
            </a:xfrm>
          </p:grpSpPr>
          <p:sp>
            <p:nvSpPr>
              <p:cNvPr id="3164" name="正方形/長方形 66"/>
              <p:cNvSpPr>
                <a:spLocks noChangeArrowheads="1"/>
              </p:cNvSpPr>
              <p:nvPr/>
            </p:nvSpPr>
            <p:spPr bwMode="auto">
              <a:xfrm>
                <a:off x="503345" y="2549113"/>
                <a:ext cx="1484952" cy="1245296"/>
              </a:xfrm>
              <a:prstGeom prst="rect">
                <a:avLst/>
              </a:prstGeom>
              <a:solidFill>
                <a:schemeClr val="bg1"/>
              </a:solidFill>
              <a:ln w="254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333399"/>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60000"/>
                  <a:buFont typeface="Wingdings" pitchFamily="2" charset="2"/>
                  <a:buChar char="u"/>
                  <a:defRPr kumimoji="1" sz="3200">
                    <a:solidFill>
                      <a:schemeClr val="tx1"/>
                    </a:solidFill>
                    <a:latin typeface="Times New Roman" pitchFamily="18" charset="0"/>
                    <a:ea typeface="ＭＳ Ｐゴシック" charset="-128"/>
                  </a:defRPr>
                </a:lvl2pPr>
                <a:lvl3pPr marL="1143000" indent="-228600" eaLnBrk="0" hangingPunct="0">
                  <a:spcBef>
                    <a:spcPct val="20000"/>
                  </a:spcBef>
                  <a:buClr>
                    <a:srgbClr val="8FBAFF"/>
                  </a:buClr>
                  <a:buSzPct val="60000"/>
                  <a:buFont typeface="Wingdings" pitchFamily="2" charset="2"/>
                  <a:buChar char="t"/>
                  <a:defRPr kumimoji="1" sz="3200">
                    <a:solidFill>
                      <a:schemeClr val="tx1"/>
                    </a:solidFill>
                    <a:latin typeface="Times New Roman" pitchFamily="18" charset="0"/>
                    <a:ea typeface="ＭＳ Ｐゴシック" charset="-128"/>
                  </a:defRPr>
                </a:lvl3pPr>
                <a:lvl4pPr marL="16002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4pPr>
                <a:lvl5pPr marL="20574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9pPr>
              </a:lstStyle>
              <a:p>
                <a:pPr eaLnBrk="1" hangingPunct="1">
                  <a:spcBef>
                    <a:spcPct val="0"/>
                  </a:spcBef>
                  <a:buClrTx/>
                  <a:buSzTx/>
                  <a:buFontTx/>
                  <a:buNone/>
                </a:pPr>
                <a:endParaRPr lang="ja-JP" altLang="en-US" sz="2400"/>
              </a:p>
            </p:txBody>
          </p:sp>
          <p:sp>
            <p:nvSpPr>
              <p:cNvPr id="68" name="テキスト ボックス 67"/>
              <p:cNvSpPr txBox="1"/>
              <p:nvPr/>
            </p:nvSpPr>
            <p:spPr>
              <a:xfrm>
                <a:off x="503344" y="2477634"/>
                <a:ext cx="1480015" cy="369539"/>
              </a:xfrm>
              <a:prstGeom prst="rect">
                <a:avLst/>
              </a:prstGeom>
              <a:noFill/>
            </p:spPr>
            <p:txBody>
              <a:bodyPr>
                <a:spAutoFit/>
              </a:bodyPr>
              <a:lstStyle/>
              <a:p>
                <a:pPr algn="ctr">
                  <a:defRPr/>
                </a:pPr>
                <a:r>
                  <a:rPr lang="ja-JP" altLang="en-US" sz="1200" dirty="0">
                    <a:latin typeface="+mn-ea"/>
                    <a:ea typeface="+mn-ea"/>
                  </a:rPr>
                  <a:t>浜寺公園</a:t>
                </a:r>
              </a:p>
            </p:txBody>
          </p:sp>
        </p:grpSp>
        <p:pic>
          <p:nvPicPr>
            <p:cNvPr id="3163" name="Picture 78" descr="浜寺公園の写真"/>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907" y="5207096"/>
              <a:ext cx="1243458" cy="87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0" name="グループ化 42"/>
          <p:cNvGrpSpPr>
            <a:grpSpLocks/>
          </p:cNvGrpSpPr>
          <p:nvPr/>
        </p:nvGrpSpPr>
        <p:grpSpPr bwMode="auto">
          <a:xfrm>
            <a:off x="447706" y="1505199"/>
            <a:ext cx="2023535" cy="753431"/>
            <a:chOff x="1872456" y="2736811"/>
            <a:chExt cx="1290226" cy="1005398"/>
          </a:xfrm>
        </p:grpSpPr>
        <p:sp>
          <p:nvSpPr>
            <p:cNvPr id="48" name="テキスト ボックス 47"/>
            <p:cNvSpPr txBox="1"/>
            <p:nvPr/>
          </p:nvSpPr>
          <p:spPr bwMode="auto">
            <a:xfrm>
              <a:off x="1872456" y="2736811"/>
              <a:ext cx="1290226" cy="369635"/>
            </a:xfrm>
            <a:prstGeom prst="rect">
              <a:avLst/>
            </a:prstGeom>
            <a:noFill/>
          </p:spPr>
          <p:txBody>
            <a:bodyPr>
              <a:spAutoFit/>
            </a:bodyPr>
            <a:lstStyle/>
            <a:p>
              <a:pPr algn="ctr">
                <a:defRPr/>
              </a:pPr>
              <a:r>
                <a:rPr lang="ja-JP" altLang="en-US" sz="1200" dirty="0">
                  <a:latin typeface="+mn-ea"/>
                  <a:ea typeface="+mn-ea"/>
                </a:rPr>
                <a:t>住之江公園</a:t>
              </a:r>
            </a:p>
          </p:txBody>
        </p:sp>
        <p:pic>
          <p:nvPicPr>
            <p:cNvPr id="3159" name="Picture 80" descr="住之江公園の写真"/>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2086" y="3080714"/>
              <a:ext cx="929543" cy="66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1" name="グループ化 30"/>
          <p:cNvGrpSpPr>
            <a:grpSpLocks/>
          </p:cNvGrpSpPr>
          <p:nvPr/>
        </p:nvGrpSpPr>
        <p:grpSpPr bwMode="auto">
          <a:xfrm>
            <a:off x="203202" y="4562478"/>
            <a:ext cx="1902884" cy="888296"/>
            <a:chOff x="2535238" y="7566026"/>
            <a:chExt cx="1427162" cy="1185070"/>
          </a:xfrm>
        </p:grpSpPr>
        <p:grpSp>
          <p:nvGrpSpPr>
            <p:cNvPr id="3154" name="グループ化 77"/>
            <p:cNvGrpSpPr>
              <a:grpSpLocks/>
            </p:cNvGrpSpPr>
            <p:nvPr/>
          </p:nvGrpSpPr>
          <p:grpSpPr bwMode="auto">
            <a:xfrm>
              <a:off x="2535238" y="7566026"/>
              <a:ext cx="1427162" cy="1185070"/>
              <a:chOff x="503344" y="2549113"/>
              <a:chExt cx="1480405" cy="1183855"/>
            </a:xfrm>
          </p:grpSpPr>
          <p:sp>
            <p:nvSpPr>
              <p:cNvPr id="3156" name="正方形/長方形 79"/>
              <p:cNvSpPr>
                <a:spLocks noChangeArrowheads="1"/>
              </p:cNvSpPr>
              <p:nvPr/>
            </p:nvSpPr>
            <p:spPr bwMode="auto">
              <a:xfrm>
                <a:off x="503345" y="2549113"/>
                <a:ext cx="1480404" cy="1183855"/>
              </a:xfrm>
              <a:prstGeom prst="rect">
                <a:avLst/>
              </a:prstGeom>
              <a:solidFill>
                <a:schemeClr val="bg1"/>
              </a:solidFill>
              <a:ln w="254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333399"/>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60000"/>
                  <a:buFont typeface="Wingdings" pitchFamily="2" charset="2"/>
                  <a:buChar char="u"/>
                  <a:defRPr kumimoji="1" sz="3200">
                    <a:solidFill>
                      <a:schemeClr val="tx1"/>
                    </a:solidFill>
                    <a:latin typeface="Times New Roman" pitchFamily="18" charset="0"/>
                    <a:ea typeface="ＭＳ Ｐゴシック" charset="-128"/>
                  </a:defRPr>
                </a:lvl2pPr>
                <a:lvl3pPr marL="1143000" indent="-228600" eaLnBrk="0" hangingPunct="0">
                  <a:spcBef>
                    <a:spcPct val="20000"/>
                  </a:spcBef>
                  <a:buClr>
                    <a:srgbClr val="8FBAFF"/>
                  </a:buClr>
                  <a:buSzPct val="60000"/>
                  <a:buFont typeface="Wingdings" pitchFamily="2" charset="2"/>
                  <a:buChar char="t"/>
                  <a:defRPr kumimoji="1" sz="3200">
                    <a:solidFill>
                      <a:schemeClr val="tx1"/>
                    </a:solidFill>
                    <a:latin typeface="Times New Roman" pitchFamily="18" charset="0"/>
                    <a:ea typeface="ＭＳ Ｐゴシック" charset="-128"/>
                  </a:defRPr>
                </a:lvl3pPr>
                <a:lvl4pPr marL="16002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4pPr>
                <a:lvl5pPr marL="20574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9pPr>
              </a:lstStyle>
              <a:p>
                <a:pPr eaLnBrk="1" hangingPunct="1">
                  <a:spcBef>
                    <a:spcPct val="0"/>
                  </a:spcBef>
                  <a:buClrTx/>
                  <a:buSzTx/>
                  <a:buFontTx/>
                  <a:buNone/>
                </a:pPr>
                <a:endParaRPr lang="ja-JP" altLang="en-US" sz="2400"/>
              </a:p>
            </p:txBody>
          </p:sp>
          <p:sp>
            <p:nvSpPr>
              <p:cNvPr id="81" name="テキスト ボックス 80"/>
              <p:cNvSpPr txBox="1"/>
              <p:nvPr/>
            </p:nvSpPr>
            <p:spPr>
              <a:xfrm>
                <a:off x="503344" y="2549113"/>
                <a:ext cx="1480405" cy="369164"/>
              </a:xfrm>
              <a:prstGeom prst="rect">
                <a:avLst/>
              </a:prstGeom>
              <a:noFill/>
            </p:spPr>
            <p:txBody>
              <a:bodyPr>
                <a:spAutoFit/>
              </a:bodyPr>
              <a:lstStyle/>
              <a:p>
                <a:pPr algn="ctr">
                  <a:defRPr/>
                </a:pPr>
                <a:r>
                  <a:rPr lang="ja-JP" altLang="en-US" sz="1200" dirty="0">
                    <a:latin typeface="+mn-ea"/>
                    <a:ea typeface="+mn-ea"/>
                  </a:rPr>
                  <a:t>二色の浜公園</a:t>
                </a:r>
              </a:p>
            </p:txBody>
          </p:sp>
        </p:grpSp>
        <p:pic>
          <p:nvPicPr>
            <p:cNvPr id="3155" name="Picture 82" descr="二色の浜公園の写真"/>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2375" y="7915296"/>
              <a:ext cx="1152889" cy="78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02" name="Picture 84" descr="服部緑地の写真"/>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2236" y="768729"/>
            <a:ext cx="1629833"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03" name="グループ化 14"/>
          <p:cNvGrpSpPr>
            <a:grpSpLocks/>
          </p:cNvGrpSpPr>
          <p:nvPr/>
        </p:nvGrpSpPr>
        <p:grpSpPr bwMode="auto">
          <a:xfrm>
            <a:off x="4598731" y="511374"/>
            <a:ext cx="1983317" cy="957262"/>
            <a:chOff x="5332986" y="2119387"/>
            <a:chExt cx="1487438" cy="1104790"/>
          </a:xfrm>
        </p:grpSpPr>
        <p:grpSp>
          <p:nvGrpSpPr>
            <p:cNvPr id="3150" name="グループ化 9"/>
            <p:cNvGrpSpPr>
              <a:grpSpLocks/>
            </p:cNvGrpSpPr>
            <p:nvPr/>
          </p:nvGrpSpPr>
          <p:grpSpPr bwMode="auto">
            <a:xfrm>
              <a:off x="5332986" y="2119387"/>
              <a:ext cx="1487438" cy="1104790"/>
              <a:chOff x="446529" y="2674408"/>
              <a:chExt cx="1486471" cy="1105107"/>
            </a:xfrm>
          </p:grpSpPr>
          <p:sp>
            <p:nvSpPr>
              <p:cNvPr id="3152" name="正方形/長方形 22"/>
              <p:cNvSpPr>
                <a:spLocks noChangeArrowheads="1"/>
              </p:cNvSpPr>
              <p:nvPr/>
            </p:nvSpPr>
            <p:spPr bwMode="auto">
              <a:xfrm>
                <a:off x="503345" y="2674408"/>
                <a:ext cx="1373725" cy="1105107"/>
              </a:xfrm>
              <a:prstGeom prst="rect">
                <a:avLst/>
              </a:prstGeom>
              <a:solidFill>
                <a:schemeClr val="bg1"/>
              </a:solidFill>
              <a:ln w="12700"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333399"/>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60000"/>
                  <a:buFont typeface="Wingdings" pitchFamily="2" charset="2"/>
                  <a:buChar char="u"/>
                  <a:defRPr kumimoji="1" sz="3200">
                    <a:solidFill>
                      <a:schemeClr val="tx1"/>
                    </a:solidFill>
                    <a:latin typeface="Times New Roman" pitchFamily="18" charset="0"/>
                    <a:ea typeface="ＭＳ Ｐゴシック" charset="-128"/>
                  </a:defRPr>
                </a:lvl2pPr>
                <a:lvl3pPr marL="1143000" indent="-228600" eaLnBrk="0" hangingPunct="0">
                  <a:spcBef>
                    <a:spcPct val="20000"/>
                  </a:spcBef>
                  <a:buClr>
                    <a:srgbClr val="8FBAFF"/>
                  </a:buClr>
                  <a:buSzPct val="60000"/>
                  <a:buFont typeface="Wingdings" pitchFamily="2" charset="2"/>
                  <a:buChar char="t"/>
                  <a:defRPr kumimoji="1" sz="3200">
                    <a:solidFill>
                      <a:schemeClr val="tx1"/>
                    </a:solidFill>
                    <a:latin typeface="Times New Roman" pitchFamily="18" charset="0"/>
                    <a:ea typeface="ＭＳ Ｐゴシック" charset="-128"/>
                  </a:defRPr>
                </a:lvl3pPr>
                <a:lvl4pPr marL="16002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4pPr>
                <a:lvl5pPr marL="20574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9pPr>
              </a:lstStyle>
              <a:p>
                <a:pPr eaLnBrk="1" hangingPunct="1">
                  <a:spcBef>
                    <a:spcPct val="0"/>
                  </a:spcBef>
                  <a:buClrTx/>
                  <a:buSzTx/>
                  <a:buFontTx/>
                  <a:buNone/>
                </a:pPr>
                <a:endParaRPr lang="ja-JP" altLang="en-US" sz="2400"/>
              </a:p>
            </p:txBody>
          </p:sp>
          <p:sp>
            <p:nvSpPr>
              <p:cNvPr id="24" name="テキスト ボックス 23"/>
              <p:cNvSpPr txBox="1"/>
              <p:nvPr/>
            </p:nvSpPr>
            <p:spPr>
              <a:xfrm>
                <a:off x="446529" y="2674408"/>
                <a:ext cx="1486471" cy="319780"/>
              </a:xfrm>
              <a:prstGeom prst="rect">
                <a:avLst/>
              </a:prstGeom>
              <a:noFill/>
            </p:spPr>
            <p:txBody>
              <a:bodyPr>
                <a:spAutoFit/>
              </a:bodyPr>
              <a:lstStyle/>
              <a:p>
                <a:pPr algn="ctr">
                  <a:defRPr/>
                </a:pPr>
                <a:r>
                  <a:rPr lang="ja-JP" altLang="en-US" sz="1200" dirty="0">
                    <a:latin typeface="+mn-ea"/>
                    <a:ea typeface="+mn-ea"/>
                  </a:rPr>
                  <a:t>寝屋川公園</a:t>
                </a:r>
              </a:p>
            </p:txBody>
          </p:sp>
        </p:grpSp>
        <p:pic>
          <p:nvPicPr>
            <p:cNvPr id="3151" name="Picture 86" descr="寝屋川公園の写真"/>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8718" y="2381989"/>
              <a:ext cx="1251020" cy="76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4" name="グループ化 3152"/>
          <p:cNvGrpSpPr>
            <a:grpSpLocks/>
          </p:cNvGrpSpPr>
          <p:nvPr/>
        </p:nvGrpSpPr>
        <p:grpSpPr bwMode="auto">
          <a:xfrm>
            <a:off x="7122420" y="1285932"/>
            <a:ext cx="1983317" cy="850106"/>
            <a:chOff x="5370562" y="807694"/>
            <a:chExt cx="1487438" cy="1133604"/>
          </a:xfrm>
        </p:grpSpPr>
        <p:grpSp>
          <p:nvGrpSpPr>
            <p:cNvPr id="3146" name="グループ化 9"/>
            <p:cNvGrpSpPr>
              <a:grpSpLocks/>
            </p:cNvGrpSpPr>
            <p:nvPr/>
          </p:nvGrpSpPr>
          <p:grpSpPr bwMode="auto">
            <a:xfrm>
              <a:off x="5370562" y="807694"/>
              <a:ext cx="1487438" cy="1133604"/>
              <a:chOff x="503345" y="2549112"/>
              <a:chExt cx="1486471" cy="1133929"/>
            </a:xfrm>
          </p:grpSpPr>
          <p:sp>
            <p:nvSpPr>
              <p:cNvPr id="3148" name="正方形/長方形 22"/>
              <p:cNvSpPr>
                <a:spLocks noChangeArrowheads="1"/>
              </p:cNvSpPr>
              <p:nvPr/>
            </p:nvSpPr>
            <p:spPr bwMode="auto">
              <a:xfrm>
                <a:off x="503345" y="2549113"/>
                <a:ext cx="1486470" cy="1133928"/>
              </a:xfrm>
              <a:prstGeom prst="rect">
                <a:avLst/>
              </a:prstGeom>
              <a:solidFill>
                <a:schemeClr val="bg1"/>
              </a:solidFill>
              <a:ln w="12700"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333399"/>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60000"/>
                  <a:buFont typeface="Wingdings" pitchFamily="2" charset="2"/>
                  <a:buChar char="u"/>
                  <a:defRPr kumimoji="1" sz="3200">
                    <a:solidFill>
                      <a:schemeClr val="tx1"/>
                    </a:solidFill>
                    <a:latin typeface="Times New Roman" pitchFamily="18" charset="0"/>
                    <a:ea typeface="ＭＳ Ｐゴシック" charset="-128"/>
                  </a:defRPr>
                </a:lvl2pPr>
                <a:lvl3pPr marL="1143000" indent="-228600" eaLnBrk="0" hangingPunct="0">
                  <a:spcBef>
                    <a:spcPct val="20000"/>
                  </a:spcBef>
                  <a:buClr>
                    <a:srgbClr val="8FBAFF"/>
                  </a:buClr>
                  <a:buSzPct val="60000"/>
                  <a:buFont typeface="Wingdings" pitchFamily="2" charset="2"/>
                  <a:buChar char="t"/>
                  <a:defRPr kumimoji="1" sz="3200">
                    <a:solidFill>
                      <a:schemeClr val="tx1"/>
                    </a:solidFill>
                    <a:latin typeface="Times New Roman" pitchFamily="18" charset="0"/>
                    <a:ea typeface="ＭＳ Ｐゴシック" charset="-128"/>
                  </a:defRPr>
                </a:lvl3pPr>
                <a:lvl4pPr marL="16002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4pPr>
                <a:lvl5pPr marL="20574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9pPr>
              </a:lstStyle>
              <a:p>
                <a:pPr eaLnBrk="1" hangingPunct="1">
                  <a:spcBef>
                    <a:spcPct val="0"/>
                  </a:spcBef>
                  <a:buClrTx/>
                  <a:buSzTx/>
                  <a:buFontTx/>
                  <a:buNone/>
                </a:pPr>
                <a:endParaRPr lang="ja-JP" altLang="en-US" sz="2400"/>
              </a:p>
            </p:txBody>
          </p:sp>
          <p:sp>
            <p:nvSpPr>
              <p:cNvPr id="102" name="テキスト ボックス 101"/>
              <p:cNvSpPr txBox="1"/>
              <p:nvPr/>
            </p:nvSpPr>
            <p:spPr>
              <a:xfrm>
                <a:off x="503345" y="2549112"/>
                <a:ext cx="1486471" cy="369480"/>
              </a:xfrm>
              <a:prstGeom prst="rect">
                <a:avLst/>
              </a:prstGeom>
              <a:noFill/>
            </p:spPr>
            <p:txBody>
              <a:bodyPr>
                <a:spAutoFit/>
              </a:bodyPr>
              <a:lstStyle/>
              <a:p>
                <a:pPr algn="ctr">
                  <a:defRPr/>
                </a:pPr>
                <a:r>
                  <a:rPr lang="ja-JP" altLang="en-US" sz="1200" dirty="0">
                    <a:latin typeface="+mn-ea"/>
                    <a:ea typeface="+mn-ea"/>
                  </a:rPr>
                  <a:t>山田池公園</a:t>
                </a:r>
              </a:p>
            </p:txBody>
          </p:sp>
        </p:grpSp>
        <p:pic>
          <p:nvPicPr>
            <p:cNvPr id="3147" name="Picture 88" descr="山田池公園の写真"/>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9290" y="1084693"/>
              <a:ext cx="1379290" cy="71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9" name="円/楕円 108"/>
          <p:cNvSpPr/>
          <p:nvPr/>
        </p:nvSpPr>
        <p:spPr bwMode="auto">
          <a:xfrm flipH="1">
            <a:off x="5719153" y="3586550"/>
            <a:ext cx="188383" cy="108347"/>
          </a:xfrm>
          <a:prstGeom prst="ellipse">
            <a:avLst/>
          </a:prstGeom>
          <a:gradFill flip="none" rotWithShape="1">
            <a:gsLst>
              <a:gs pos="0">
                <a:srgbClr val="000082"/>
              </a:gs>
              <a:gs pos="50000">
                <a:schemeClr val="bg1"/>
              </a:gs>
              <a:gs pos="100000">
                <a:schemeClr val="tx2"/>
              </a:gs>
            </a:gsLst>
            <a:lin ang="5400000" scaled="0"/>
            <a:tileRect/>
          </a:gradFill>
          <a:ln w="12700" cap="flat" cmpd="sng" algn="ctr">
            <a:solidFill>
              <a:schemeClr val="tx1"/>
            </a:solidFill>
            <a:prstDash val="solid"/>
            <a:round/>
            <a:headEnd type="none" w="sm" len="sm"/>
            <a:tailEnd type="none" w="sm" len="sm"/>
          </a:ln>
          <a:effectLst/>
          <a:extLst/>
        </p:spPr>
        <p:txBody>
          <a:bodyPr/>
          <a:lstStyle/>
          <a:p>
            <a:pPr>
              <a:defRPr/>
            </a:pPr>
            <a:endParaRPr lang="ja-JP" altLang="en-US">
              <a:ea typeface="ＭＳ Ｐゴシック" pitchFamily="50" charset="-128"/>
            </a:endParaRPr>
          </a:p>
        </p:txBody>
      </p:sp>
      <p:sp>
        <p:nvSpPr>
          <p:cNvPr id="3106" name="正方形/長方形 52"/>
          <p:cNvSpPr>
            <a:spLocks noChangeArrowheads="1"/>
          </p:cNvSpPr>
          <p:nvPr/>
        </p:nvSpPr>
        <p:spPr bwMode="auto">
          <a:xfrm>
            <a:off x="7186083" y="3569908"/>
            <a:ext cx="1911351" cy="835819"/>
          </a:xfrm>
          <a:prstGeom prst="rect">
            <a:avLst/>
          </a:prstGeom>
          <a:solidFill>
            <a:schemeClr val="bg1"/>
          </a:solidFill>
          <a:ln w="12700"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333399"/>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60000"/>
              <a:buFont typeface="Wingdings" pitchFamily="2" charset="2"/>
              <a:buChar char="u"/>
              <a:defRPr kumimoji="1" sz="3200">
                <a:solidFill>
                  <a:schemeClr val="tx1"/>
                </a:solidFill>
                <a:latin typeface="Times New Roman" pitchFamily="18" charset="0"/>
                <a:ea typeface="ＭＳ Ｐゴシック" charset="-128"/>
              </a:defRPr>
            </a:lvl2pPr>
            <a:lvl3pPr marL="1143000" indent="-228600" eaLnBrk="0" hangingPunct="0">
              <a:spcBef>
                <a:spcPct val="20000"/>
              </a:spcBef>
              <a:buClr>
                <a:srgbClr val="8FBAFF"/>
              </a:buClr>
              <a:buSzPct val="60000"/>
              <a:buFont typeface="Wingdings" pitchFamily="2" charset="2"/>
              <a:buChar char="t"/>
              <a:defRPr kumimoji="1" sz="3200">
                <a:solidFill>
                  <a:schemeClr val="tx1"/>
                </a:solidFill>
                <a:latin typeface="Times New Roman" pitchFamily="18" charset="0"/>
                <a:ea typeface="ＭＳ Ｐゴシック" charset="-128"/>
              </a:defRPr>
            </a:lvl3pPr>
            <a:lvl4pPr marL="16002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4pPr>
            <a:lvl5pPr marL="20574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9pPr>
          </a:lstStyle>
          <a:p>
            <a:pPr eaLnBrk="1" hangingPunct="1">
              <a:spcBef>
                <a:spcPct val="0"/>
              </a:spcBef>
              <a:buClrTx/>
              <a:buSzTx/>
              <a:buFontTx/>
              <a:buNone/>
            </a:pPr>
            <a:endParaRPr lang="ja-JP" altLang="en-US" sz="2400"/>
          </a:p>
        </p:txBody>
      </p:sp>
      <p:sp>
        <p:nvSpPr>
          <p:cNvPr id="114" name="テキスト ボックス 113"/>
          <p:cNvSpPr txBox="1"/>
          <p:nvPr/>
        </p:nvSpPr>
        <p:spPr bwMode="auto">
          <a:xfrm>
            <a:off x="7135286" y="3560147"/>
            <a:ext cx="1966383" cy="276999"/>
          </a:xfrm>
          <a:prstGeom prst="rect">
            <a:avLst/>
          </a:prstGeom>
          <a:noFill/>
        </p:spPr>
        <p:txBody>
          <a:bodyPr>
            <a:spAutoFit/>
          </a:bodyPr>
          <a:lstStyle/>
          <a:p>
            <a:pPr algn="ctr">
              <a:defRPr/>
            </a:pPr>
            <a:r>
              <a:rPr lang="ja-JP" altLang="en-US" sz="1200" dirty="0">
                <a:latin typeface="+mn-ea"/>
                <a:ea typeface="+mn-ea"/>
              </a:rPr>
              <a:t>久宝寺緑地</a:t>
            </a:r>
          </a:p>
        </p:txBody>
      </p:sp>
      <p:pic>
        <p:nvPicPr>
          <p:cNvPr id="3108" name="Picture 90" descr="久宝寺緑地の公園"/>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51700" y="3837146"/>
            <a:ext cx="1733549" cy="47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09" name="直線コネクタ 103"/>
          <p:cNvCxnSpPr>
            <a:cxnSpLocks noChangeShapeType="1"/>
            <a:stCxn id="109" idx="2"/>
            <a:endCxn id="3106" idx="1"/>
          </p:cNvCxnSpPr>
          <p:nvPr/>
        </p:nvCxnSpPr>
        <p:spPr bwMode="auto">
          <a:xfrm>
            <a:off x="5907535" y="3640723"/>
            <a:ext cx="1278548" cy="347094"/>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10" name="グループ化 119"/>
          <p:cNvGrpSpPr>
            <a:grpSpLocks/>
          </p:cNvGrpSpPr>
          <p:nvPr/>
        </p:nvGrpSpPr>
        <p:grpSpPr bwMode="auto">
          <a:xfrm>
            <a:off x="7118279" y="5512407"/>
            <a:ext cx="1974851" cy="1034652"/>
            <a:chOff x="5192376" y="6003926"/>
            <a:chExt cx="1481138" cy="1015337"/>
          </a:xfrm>
        </p:grpSpPr>
        <p:grpSp>
          <p:nvGrpSpPr>
            <p:cNvPr id="3142" name="グループ化 71"/>
            <p:cNvGrpSpPr>
              <a:grpSpLocks/>
            </p:cNvGrpSpPr>
            <p:nvPr/>
          </p:nvGrpSpPr>
          <p:grpSpPr bwMode="auto">
            <a:xfrm>
              <a:off x="5192376" y="6003926"/>
              <a:ext cx="1481138" cy="1015337"/>
              <a:chOff x="663335" y="2549113"/>
              <a:chExt cx="1481042" cy="1014296"/>
            </a:xfrm>
          </p:grpSpPr>
          <p:sp>
            <p:nvSpPr>
              <p:cNvPr id="3144" name="正方形/長方形 73"/>
              <p:cNvSpPr>
                <a:spLocks noChangeArrowheads="1"/>
              </p:cNvSpPr>
              <p:nvPr/>
            </p:nvSpPr>
            <p:spPr bwMode="auto">
              <a:xfrm>
                <a:off x="663335" y="2549114"/>
                <a:ext cx="1470266" cy="1014295"/>
              </a:xfrm>
              <a:prstGeom prst="rect">
                <a:avLst/>
              </a:prstGeom>
              <a:solidFill>
                <a:schemeClr val="bg1"/>
              </a:solidFill>
              <a:ln w="254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333399"/>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60000"/>
                  <a:buFont typeface="Wingdings" pitchFamily="2" charset="2"/>
                  <a:buChar char="u"/>
                  <a:defRPr kumimoji="1" sz="3200">
                    <a:solidFill>
                      <a:schemeClr val="tx1"/>
                    </a:solidFill>
                    <a:latin typeface="Times New Roman" pitchFamily="18" charset="0"/>
                    <a:ea typeface="ＭＳ Ｐゴシック" charset="-128"/>
                  </a:defRPr>
                </a:lvl2pPr>
                <a:lvl3pPr marL="1143000" indent="-228600" eaLnBrk="0" hangingPunct="0">
                  <a:spcBef>
                    <a:spcPct val="20000"/>
                  </a:spcBef>
                  <a:buClr>
                    <a:srgbClr val="8FBAFF"/>
                  </a:buClr>
                  <a:buSzPct val="60000"/>
                  <a:buFont typeface="Wingdings" pitchFamily="2" charset="2"/>
                  <a:buChar char="t"/>
                  <a:defRPr kumimoji="1" sz="3200">
                    <a:solidFill>
                      <a:schemeClr val="tx1"/>
                    </a:solidFill>
                    <a:latin typeface="Times New Roman" pitchFamily="18" charset="0"/>
                    <a:ea typeface="ＭＳ Ｐゴシック" charset="-128"/>
                  </a:defRPr>
                </a:lvl3pPr>
                <a:lvl4pPr marL="16002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4pPr>
                <a:lvl5pPr marL="20574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9pPr>
              </a:lstStyle>
              <a:p>
                <a:pPr eaLnBrk="1" hangingPunct="1">
                  <a:spcBef>
                    <a:spcPct val="0"/>
                  </a:spcBef>
                  <a:buClrTx/>
                  <a:buSzTx/>
                  <a:buFontTx/>
                  <a:buNone/>
                </a:pPr>
                <a:endParaRPr lang="ja-JP" altLang="en-US" sz="2400"/>
              </a:p>
            </p:txBody>
          </p:sp>
          <p:sp>
            <p:nvSpPr>
              <p:cNvPr id="124" name="テキスト ボックス 123"/>
              <p:cNvSpPr txBox="1"/>
              <p:nvPr/>
            </p:nvSpPr>
            <p:spPr>
              <a:xfrm>
                <a:off x="663335" y="2549113"/>
                <a:ext cx="1481042" cy="271549"/>
              </a:xfrm>
              <a:prstGeom prst="rect">
                <a:avLst/>
              </a:prstGeom>
              <a:noFill/>
            </p:spPr>
            <p:txBody>
              <a:bodyPr>
                <a:spAutoFit/>
              </a:bodyPr>
              <a:lstStyle/>
              <a:p>
                <a:pPr algn="ctr">
                  <a:defRPr/>
                </a:pPr>
                <a:r>
                  <a:rPr lang="ja-JP" altLang="en-US" sz="1200" dirty="0">
                    <a:latin typeface="+mn-ea"/>
                    <a:ea typeface="+mn-ea"/>
                  </a:rPr>
                  <a:t>錦織公園</a:t>
                </a:r>
              </a:p>
            </p:txBody>
          </p:sp>
        </p:grpSp>
        <p:pic>
          <p:nvPicPr>
            <p:cNvPr id="3143" name="Picture 76" descr="錦織公園の写真"/>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48381" y="6280925"/>
              <a:ext cx="1323869" cy="6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グループ化 3"/>
          <p:cNvGrpSpPr/>
          <p:nvPr/>
        </p:nvGrpSpPr>
        <p:grpSpPr>
          <a:xfrm>
            <a:off x="6935024" y="4543958"/>
            <a:ext cx="2173816" cy="866775"/>
            <a:chOff x="6935024" y="4614809"/>
            <a:chExt cx="2173816" cy="866775"/>
          </a:xfrm>
        </p:grpSpPr>
        <p:grpSp>
          <p:nvGrpSpPr>
            <p:cNvPr id="3098" name="グループ化 71"/>
            <p:cNvGrpSpPr>
              <a:grpSpLocks/>
            </p:cNvGrpSpPr>
            <p:nvPr/>
          </p:nvGrpSpPr>
          <p:grpSpPr bwMode="auto">
            <a:xfrm>
              <a:off x="6935024" y="4614809"/>
              <a:ext cx="2173816" cy="866775"/>
              <a:chOff x="503343" y="2549113"/>
              <a:chExt cx="1630258" cy="1154758"/>
            </a:xfrm>
          </p:grpSpPr>
          <p:sp>
            <p:nvSpPr>
              <p:cNvPr id="3166" name="正方形/長方形 73"/>
              <p:cNvSpPr>
                <a:spLocks noChangeArrowheads="1"/>
              </p:cNvSpPr>
              <p:nvPr/>
            </p:nvSpPr>
            <p:spPr bwMode="auto">
              <a:xfrm>
                <a:off x="637224" y="2549114"/>
                <a:ext cx="1496377" cy="1154757"/>
              </a:xfrm>
              <a:prstGeom prst="rect">
                <a:avLst/>
              </a:prstGeom>
              <a:solidFill>
                <a:schemeClr val="bg1"/>
              </a:solidFill>
              <a:ln w="12700"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333399"/>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60000"/>
                  <a:buFont typeface="Wingdings" pitchFamily="2" charset="2"/>
                  <a:buChar char="u"/>
                  <a:defRPr kumimoji="1" sz="3200">
                    <a:solidFill>
                      <a:schemeClr val="tx1"/>
                    </a:solidFill>
                    <a:latin typeface="Times New Roman" pitchFamily="18" charset="0"/>
                    <a:ea typeface="ＭＳ Ｐゴシック" charset="-128"/>
                  </a:defRPr>
                </a:lvl2pPr>
                <a:lvl3pPr marL="1143000" indent="-228600" eaLnBrk="0" hangingPunct="0">
                  <a:spcBef>
                    <a:spcPct val="20000"/>
                  </a:spcBef>
                  <a:buClr>
                    <a:srgbClr val="8FBAFF"/>
                  </a:buClr>
                  <a:buSzPct val="60000"/>
                  <a:buFont typeface="Wingdings" pitchFamily="2" charset="2"/>
                  <a:buChar char="t"/>
                  <a:defRPr kumimoji="1" sz="3200">
                    <a:solidFill>
                      <a:schemeClr val="tx1"/>
                    </a:solidFill>
                    <a:latin typeface="Times New Roman" pitchFamily="18" charset="0"/>
                    <a:ea typeface="ＭＳ Ｐゴシック" charset="-128"/>
                  </a:defRPr>
                </a:lvl3pPr>
                <a:lvl4pPr marL="16002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4pPr>
                <a:lvl5pPr marL="20574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9pPr>
              </a:lstStyle>
              <a:p>
                <a:pPr eaLnBrk="1" hangingPunct="1">
                  <a:spcBef>
                    <a:spcPct val="0"/>
                  </a:spcBef>
                  <a:buClrTx/>
                  <a:buSzTx/>
                  <a:buFontTx/>
                  <a:buNone/>
                </a:pPr>
                <a:endParaRPr lang="ja-JP" altLang="en-US" sz="2400"/>
              </a:p>
            </p:txBody>
          </p:sp>
          <p:sp>
            <p:nvSpPr>
              <p:cNvPr id="75" name="テキスト ボックス 74"/>
              <p:cNvSpPr txBox="1"/>
              <p:nvPr/>
            </p:nvSpPr>
            <p:spPr>
              <a:xfrm>
                <a:off x="503343" y="2549113"/>
                <a:ext cx="1630258" cy="369031"/>
              </a:xfrm>
              <a:prstGeom prst="rect">
                <a:avLst/>
              </a:prstGeom>
              <a:noFill/>
            </p:spPr>
            <p:txBody>
              <a:bodyPr>
                <a:spAutoFit/>
              </a:bodyPr>
              <a:lstStyle/>
              <a:p>
                <a:pPr algn="ctr">
                  <a:defRPr/>
                </a:pPr>
                <a:r>
                  <a:rPr lang="ja-JP" altLang="en-US" sz="1200" dirty="0">
                    <a:latin typeface="+mn-ea"/>
                    <a:ea typeface="+mn-ea"/>
                  </a:rPr>
                  <a:t>石川河川公園</a:t>
                </a:r>
              </a:p>
            </p:txBody>
          </p:sp>
        </p:grpSp>
        <p:pic>
          <p:nvPicPr>
            <p:cNvPr id="3111" name="Picture 92" descr="石川河川公園の写真"/>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69691" y="4916051"/>
              <a:ext cx="1744133"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112" name="直線コネクタ 103"/>
          <p:cNvCxnSpPr>
            <a:cxnSpLocks noChangeShapeType="1"/>
            <a:stCxn id="159" idx="5"/>
          </p:cNvCxnSpPr>
          <p:nvPr/>
        </p:nvCxnSpPr>
        <p:spPr bwMode="auto">
          <a:xfrm>
            <a:off x="5953161" y="4145964"/>
            <a:ext cx="1182123" cy="46884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円/楕円 129"/>
          <p:cNvSpPr/>
          <p:nvPr/>
        </p:nvSpPr>
        <p:spPr bwMode="auto">
          <a:xfrm flipV="1">
            <a:off x="4740921" y="4112575"/>
            <a:ext cx="150283" cy="128588"/>
          </a:xfrm>
          <a:prstGeom prst="ellipse">
            <a:avLst/>
          </a:prstGeom>
          <a:gradFill flip="none" rotWithShape="1">
            <a:gsLst>
              <a:gs pos="0">
                <a:srgbClr val="000082"/>
              </a:gs>
              <a:gs pos="50000">
                <a:schemeClr val="bg1"/>
              </a:gs>
              <a:gs pos="100000">
                <a:schemeClr val="tx2"/>
              </a:gs>
            </a:gsLst>
            <a:lin ang="5400000" scaled="0"/>
            <a:tileRect/>
          </a:gradFill>
          <a:ln w="12700" cap="flat" cmpd="sng" algn="ctr">
            <a:solidFill>
              <a:schemeClr val="tx1"/>
            </a:solidFill>
            <a:prstDash val="solid"/>
            <a:round/>
            <a:headEnd type="none" w="sm" len="sm"/>
            <a:tailEnd type="none" w="sm" len="sm"/>
          </a:ln>
          <a:effectLst/>
          <a:extLst/>
        </p:spPr>
        <p:txBody>
          <a:bodyPr/>
          <a:lstStyle/>
          <a:p>
            <a:pPr>
              <a:defRPr/>
            </a:pPr>
            <a:endParaRPr lang="ja-JP" altLang="en-US">
              <a:ea typeface="ＭＳ Ｐゴシック" pitchFamily="50" charset="-128"/>
            </a:endParaRPr>
          </a:p>
        </p:txBody>
      </p:sp>
      <p:grpSp>
        <p:nvGrpSpPr>
          <p:cNvPr id="3114" name="グループ化 44"/>
          <p:cNvGrpSpPr>
            <a:grpSpLocks/>
          </p:cNvGrpSpPr>
          <p:nvPr/>
        </p:nvGrpSpPr>
        <p:grpSpPr bwMode="auto">
          <a:xfrm>
            <a:off x="539752" y="2405064"/>
            <a:ext cx="1902883" cy="879872"/>
            <a:chOff x="198436" y="4766356"/>
            <a:chExt cx="1427163" cy="1173789"/>
          </a:xfrm>
        </p:grpSpPr>
        <p:grpSp>
          <p:nvGrpSpPr>
            <p:cNvPr id="3138" name="グループ化 64"/>
            <p:cNvGrpSpPr>
              <a:grpSpLocks/>
            </p:cNvGrpSpPr>
            <p:nvPr/>
          </p:nvGrpSpPr>
          <p:grpSpPr bwMode="auto">
            <a:xfrm>
              <a:off x="198436" y="4766356"/>
              <a:ext cx="1427163" cy="1173789"/>
              <a:chOff x="503344" y="2549113"/>
              <a:chExt cx="1480406" cy="1174008"/>
            </a:xfrm>
          </p:grpSpPr>
          <p:sp>
            <p:nvSpPr>
              <p:cNvPr id="3140" name="正方形/長方形 66"/>
              <p:cNvSpPr>
                <a:spLocks noChangeArrowheads="1"/>
              </p:cNvSpPr>
              <p:nvPr/>
            </p:nvSpPr>
            <p:spPr bwMode="auto">
              <a:xfrm>
                <a:off x="503345" y="2549113"/>
                <a:ext cx="1480405" cy="1174008"/>
              </a:xfrm>
              <a:prstGeom prst="rect">
                <a:avLst/>
              </a:prstGeom>
              <a:solidFill>
                <a:schemeClr val="bg1"/>
              </a:solidFill>
              <a:ln w="12700"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333399"/>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60000"/>
                  <a:buFont typeface="Wingdings" pitchFamily="2" charset="2"/>
                  <a:buChar char="u"/>
                  <a:defRPr kumimoji="1" sz="3200">
                    <a:solidFill>
                      <a:schemeClr val="tx1"/>
                    </a:solidFill>
                    <a:latin typeface="Times New Roman" pitchFamily="18" charset="0"/>
                    <a:ea typeface="ＭＳ Ｐゴシック" charset="-128"/>
                  </a:defRPr>
                </a:lvl2pPr>
                <a:lvl3pPr marL="1143000" indent="-228600" eaLnBrk="0" hangingPunct="0">
                  <a:spcBef>
                    <a:spcPct val="20000"/>
                  </a:spcBef>
                  <a:buClr>
                    <a:srgbClr val="8FBAFF"/>
                  </a:buClr>
                  <a:buSzPct val="60000"/>
                  <a:buFont typeface="Wingdings" pitchFamily="2" charset="2"/>
                  <a:buChar char="t"/>
                  <a:defRPr kumimoji="1" sz="3200">
                    <a:solidFill>
                      <a:schemeClr val="tx1"/>
                    </a:solidFill>
                    <a:latin typeface="Times New Roman" pitchFamily="18" charset="0"/>
                    <a:ea typeface="ＭＳ Ｐゴシック" charset="-128"/>
                  </a:defRPr>
                </a:lvl3pPr>
                <a:lvl4pPr marL="16002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4pPr>
                <a:lvl5pPr marL="20574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9pPr>
              </a:lstStyle>
              <a:p>
                <a:pPr eaLnBrk="1" hangingPunct="1">
                  <a:spcBef>
                    <a:spcPct val="0"/>
                  </a:spcBef>
                  <a:buClrTx/>
                  <a:buSzTx/>
                  <a:buFontTx/>
                  <a:buNone/>
                </a:pPr>
                <a:endParaRPr lang="ja-JP" altLang="en-US" sz="2400"/>
              </a:p>
            </p:txBody>
          </p:sp>
          <p:sp>
            <p:nvSpPr>
              <p:cNvPr id="136" name="テキスト ボックス 135"/>
              <p:cNvSpPr txBox="1"/>
              <p:nvPr/>
            </p:nvSpPr>
            <p:spPr>
              <a:xfrm>
                <a:off x="503344" y="2549113"/>
                <a:ext cx="1480406" cy="369598"/>
              </a:xfrm>
              <a:prstGeom prst="rect">
                <a:avLst/>
              </a:prstGeom>
              <a:noFill/>
            </p:spPr>
            <p:txBody>
              <a:bodyPr>
                <a:spAutoFit/>
              </a:bodyPr>
              <a:lstStyle/>
              <a:p>
                <a:pPr algn="ctr">
                  <a:defRPr/>
                </a:pPr>
                <a:r>
                  <a:rPr lang="ja-JP" altLang="en-US" sz="1200" dirty="0">
                    <a:latin typeface="+mn-ea"/>
                    <a:ea typeface="+mn-ea"/>
                  </a:rPr>
                  <a:t>大泉緑地</a:t>
                </a:r>
              </a:p>
            </p:txBody>
          </p:sp>
        </p:grpSp>
        <p:pic>
          <p:nvPicPr>
            <p:cNvPr id="3139" name="Picture 94" descr="大泉緑地の写真"/>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212" y="5066956"/>
              <a:ext cx="1223777" cy="80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115" name="直線コネクタ 98"/>
          <p:cNvCxnSpPr>
            <a:cxnSpLocks noChangeShapeType="1"/>
            <a:endCxn id="161" idx="2"/>
          </p:cNvCxnSpPr>
          <p:nvPr/>
        </p:nvCxnSpPr>
        <p:spPr bwMode="auto">
          <a:xfrm>
            <a:off x="1967398" y="3979857"/>
            <a:ext cx="1885951" cy="302419"/>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円/楕円 149"/>
          <p:cNvSpPr/>
          <p:nvPr/>
        </p:nvSpPr>
        <p:spPr bwMode="auto">
          <a:xfrm>
            <a:off x="3450900" y="5016335"/>
            <a:ext cx="207433" cy="113109"/>
          </a:xfrm>
          <a:prstGeom prst="ellipse">
            <a:avLst/>
          </a:prstGeom>
          <a:gradFill flip="none" rotWithShape="1">
            <a:gsLst>
              <a:gs pos="0">
                <a:srgbClr val="000082"/>
              </a:gs>
              <a:gs pos="50000">
                <a:schemeClr val="bg1"/>
              </a:gs>
              <a:gs pos="100000">
                <a:schemeClr val="tx2"/>
              </a:gs>
            </a:gsLst>
            <a:lin ang="5400000" scaled="0"/>
            <a:tileRect/>
          </a:gradFill>
          <a:ln w="12700" cap="flat" cmpd="sng" algn="ctr">
            <a:solidFill>
              <a:schemeClr val="tx1"/>
            </a:solidFill>
            <a:prstDash val="solid"/>
            <a:round/>
            <a:headEnd type="none" w="sm" len="sm"/>
            <a:tailEnd type="none" w="sm" len="sm"/>
          </a:ln>
          <a:effectLst/>
          <a:extLst/>
        </p:spPr>
        <p:txBody>
          <a:bodyPr/>
          <a:lstStyle/>
          <a:p>
            <a:pPr>
              <a:defRPr/>
            </a:pPr>
            <a:endParaRPr lang="ja-JP" altLang="en-US">
              <a:ea typeface="ＭＳ Ｐゴシック" pitchFamily="50" charset="-128"/>
            </a:endParaRPr>
          </a:p>
        </p:txBody>
      </p:sp>
      <p:grpSp>
        <p:nvGrpSpPr>
          <p:cNvPr id="3117" name="グループ化 71"/>
          <p:cNvGrpSpPr>
            <a:grpSpLocks/>
          </p:cNvGrpSpPr>
          <p:nvPr/>
        </p:nvGrpSpPr>
        <p:grpSpPr bwMode="auto">
          <a:xfrm>
            <a:off x="4984753" y="5822157"/>
            <a:ext cx="1976967" cy="910829"/>
            <a:chOff x="663335" y="2549113"/>
            <a:chExt cx="1481042" cy="1212402"/>
          </a:xfrm>
        </p:grpSpPr>
        <p:sp>
          <p:nvSpPr>
            <p:cNvPr id="3136" name="正方形/長方形 73"/>
            <p:cNvSpPr>
              <a:spLocks noChangeArrowheads="1"/>
            </p:cNvSpPr>
            <p:nvPr/>
          </p:nvSpPr>
          <p:spPr bwMode="auto">
            <a:xfrm>
              <a:off x="663335" y="2549114"/>
              <a:ext cx="1470266" cy="1212401"/>
            </a:xfrm>
            <a:prstGeom prst="rect">
              <a:avLst/>
            </a:prstGeom>
            <a:solidFill>
              <a:schemeClr val="bg1"/>
            </a:solidFill>
            <a:ln w="12700"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333399"/>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60000"/>
                <a:buFont typeface="Wingdings" pitchFamily="2" charset="2"/>
                <a:buChar char="u"/>
                <a:defRPr kumimoji="1" sz="3200">
                  <a:solidFill>
                    <a:schemeClr val="tx1"/>
                  </a:solidFill>
                  <a:latin typeface="Times New Roman" pitchFamily="18" charset="0"/>
                  <a:ea typeface="ＭＳ Ｐゴシック" charset="-128"/>
                </a:defRPr>
              </a:lvl2pPr>
              <a:lvl3pPr marL="1143000" indent="-228600" eaLnBrk="0" hangingPunct="0">
                <a:spcBef>
                  <a:spcPct val="20000"/>
                </a:spcBef>
                <a:buClr>
                  <a:srgbClr val="8FBAFF"/>
                </a:buClr>
                <a:buSzPct val="60000"/>
                <a:buFont typeface="Wingdings" pitchFamily="2" charset="2"/>
                <a:buChar char="t"/>
                <a:defRPr kumimoji="1" sz="3200">
                  <a:solidFill>
                    <a:schemeClr val="tx1"/>
                  </a:solidFill>
                  <a:latin typeface="Times New Roman" pitchFamily="18" charset="0"/>
                  <a:ea typeface="ＭＳ Ｐゴシック" charset="-128"/>
                </a:defRPr>
              </a:lvl3pPr>
              <a:lvl4pPr marL="16002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4pPr>
              <a:lvl5pPr marL="20574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9pPr>
            </a:lstStyle>
            <a:p>
              <a:pPr eaLnBrk="1" hangingPunct="1">
                <a:spcBef>
                  <a:spcPct val="0"/>
                </a:spcBef>
                <a:buClrTx/>
                <a:buSzTx/>
                <a:buFontTx/>
                <a:buNone/>
              </a:pPr>
              <a:endParaRPr lang="ja-JP" altLang="en-US" sz="2400"/>
            </a:p>
          </p:txBody>
        </p:sp>
        <p:sp>
          <p:nvSpPr>
            <p:cNvPr id="170" name="テキスト ボックス 169"/>
            <p:cNvSpPr txBox="1"/>
            <p:nvPr/>
          </p:nvSpPr>
          <p:spPr>
            <a:xfrm>
              <a:off x="663335" y="2549113"/>
              <a:ext cx="1481042" cy="368713"/>
            </a:xfrm>
            <a:prstGeom prst="rect">
              <a:avLst/>
            </a:prstGeom>
            <a:noFill/>
          </p:spPr>
          <p:txBody>
            <a:bodyPr>
              <a:spAutoFit/>
            </a:bodyPr>
            <a:lstStyle/>
            <a:p>
              <a:pPr algn="ctr">
                <a:defRPr/>
              </a:pPr>
              <a:r>
                <a:rPr lang="ja-JP" altLang="en-US" sz="1200" dirty="0">
                  <a:latin typeface="+mn-ea"/>
                  <a:ea typeface="+mn-ea"/>
                </a:rPr>
                <a:t>蜻蛉池公園</a:t>
              </a:r>
            </a:p>
          </p:txBody>
        </p:sp>
      </p:grpSp>
      <p:pic>
        <p:nvPicPr>
          <p:cNvPr id="3118" name="Picture 96" descr="蜻蛉池公園の写真"/>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35035" y="6067270"/>
            <a:ext cx="175471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19" name="直線コネクタ 103"/>
          <p:cNvCxnSpPr>
            <a:cxnSpLocks noChangeShapeType="1"/>
            <a:stCxn id="150" idx="6"/>
            <a:endCxn id="170" idx="1"/>
          </p:cNvCxnSpPr>
          <p:nvPr/>
        </p:nvCxnSpPr>
        <p:spPr bwMode="auto">
          <a:xfrm>
            <a:off x="3658333" y="5072890"/>
            <a:ext cx="1326420" cy="88776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20" name="グループ化 71"/>
          <p:cNvGrpSpPr>
            <a:grpSpLocks/>
          </p:cNvGrpSpPr>
          <p:nvPr/>
        </p:nvGrpSpPr>
        <p:grpSpPr bwMode="auto">
          <a:xfrm>
            <a:off x="2728384" y="5850447"/>
            <a:ext cx="1974851" cy="986407"/>
            <a:chOff x="663335" y="2549113"/>
            <a:chExt cx="1481042" cy="1014296"/>
          </a:xfrm>
        </p:grpSpPr>
        <p:sp>
          <p:nvSpPr>
            <p:cNvPr id="3134" name="正方形/長方形 73"/>
            <p:cNvSpPr>
              <a:spLocks noChangeArrowheads="1"/>
            </p:cNvSpPr>
            <p:nvPr/>
          </p:nvSpPr>
          <p:spPr bwMode="auto">
            <a:xfrm>
              <a:off x="663335" y="2549114"/>
              <a:ext cx="1470266" cy="1014295"/>
            </a:xfrm>
            <a:prstGeom prst="rect">
              <a:avLst/>
            </a:prstGeom>
            <a:solidFill>
              <a:schemeClr val="bg1"/>
            </a:solidFill>
            <a:ln w="12700"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333399"/>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60000"/>
                <a:buFont typeface="Wingdings" pitchFamily="2" charset="2"/>
                <a:buChar char="u"/>
                <a:defRPr kumimoji="1" sz="3200">
                  <a:solidFill>
                    <a:schemeClr val="tx1"/>
                  </a:solidFill>
                  <a:latin typeface="Times New Roman" pitchFamily="18" charset="0"/>
                  <a:ea typeface="ＭＳ Ｐゴシック" charset="-128"/>
                </a:defRPr>
              </a:lvl2pPr>
              <a:lvl3pPr marL="1143000" indent="-228600" eaLnBrk="0" hangingPunct="0">
                <a:spcBef>
                  <a:spcPct val="20000"/>
                </a:spcBef>
                <a:buClr>
                  <a:srgbClr val="8FBAFF"/>
                </a:buClr>
                <a:buSzPct val="60000"/>
                <a:buFont typeface="Wingdings" pitchFamily="2" charset="2"/>
                <a:buChar char="t"/>
                <a:defRPr kumimoji="1" sz="3200">
                  <a:solidFill>
                    <a:schemeClr val="tx1"/>
                  </a:solidFill>
                  <a:latin typeface="Times New Roman" pitchFamily="18" charset="0"/>
                  <a:ea typeface="ＭＳ Ｐゴシック" charset="-128"/>
                </a:defRPr>
              </a:lvl3pPr>
              <a:lvl4pPr marL="16002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4pPr>
              <a:lvl5pPr marL="20574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9pPr>
            </a:lstStyle>
            <a:p>
              <a:pPr eaLnBrk="1" hangingPunct="1">
                <a:spcBef>
                  <a:spcPct val="0"/>
                </a:spcBef>
                <a:buClrTx/>
                <a:buSzTx/>
                <a:buFontTx/>
                <a:buNone/>
              </a:pPr>
              <a:endParaRPr lang="ja-JP" altLang="en-US" sz="2400"/>
            </a:p>
          </p:txBody>
        </p:sp>
        <p:sp>
          <p:nvSpPr>
            <p:cNvPr id="180" name="テキスト ボックス 179"/>
            <p:cNvSpPr txBox="1"/>
            <p:nvPr/>
          </p:nvSpPr>
          <p:spPr>
            <a:xfrm>
              <a:off x="663335" y="2549113"/>
              <a:ext cx="1481042" cy="284831"/>
            </a:xfrm>
            <a:prstGeom prst="rect">
              <a:avLst/>
            </a:prstGeom>
            <a:noFill/>
          </p:spPr>
          <p:txBody>
            <a:bodyPr>
              <a:spAutoFit/>
            </a:bodyPr>
            <a:lstStyle/>
            <a:p>
              <a:pPr algn="ctr">
                <a:defRPr/>
              </a:pPr>
              <a:r>
                <a:rPr lang="ja-JP" altLang="en-US" sz="1200" dirty="0">
                  <a:latin typeface="+mn-ea"/>
                  <a:ea typeface="+mn-ea"/>
                </a:rPr>
                <a:t>りんくう公園</a:t>
              </a:r>
            </a:p>
          </p:txBody>
        </p:sp>
      </p:grpSp>
      <p:grpSp>
        <p:nvGrpSpPr>
          <p:cNvPr id="3121" name="グループ化 71"/>
          <p:cNvGrpSpPr>
            <a:grpSpLocks/>
          </p:cNvGrpSpPr>
          <p:nvPr/>
        </p:nvGrpSpPr>
        <p:grpSpPr bwMode="auto">
          <a:xfrm>
            <a:off x="203202" y="5835499"/>
            <a:ext cx="1974849" cy="994742"/>
            <a:chOff x="663335" y="2549113"/>
            <a:chExt cx="1481042" cy="1014296"/>
          </a:xfrm>
        </p:grpSpPr>
        <p:sp>
          <p:nvSpPr>
            <p:cNvPr id="3132" name="正方形/長方形 73"/>
            <p:cNvSpPr>
              <a:spLocks noChangeArrowheads="1"/>
            </p:cNvSpPr>
            <p:nvPr/>
          </p:nvSpPr>
          <p:spPr bwMode="auto">
            <a:xfrm>
              <a:off x="663335" y="2549114"/>
              <a:ext cx="1470266" cy="1014295"/>
            </a:xfrm>
            <a:prstGeom prst="rect">
              <a:avLst/>
            </a:prstGeom>
            <a:solidFill>
              <a:schemeClr val="bg1"/>
            </a:solidFill>
            <a:ln w="12700"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333399"/>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60000"/>
                <a:buFont typeface="Wingdings" pitchFamily="2" charset="2"/>
                <a:buChar char="u"/>
                <a:defRPr kumimoji="1" sz="3200">
                  <a:solidFill>
                    <a:schemeClr val="tx1"/>
                  </a:solidFill>
                  <a:latin typeface="Times New Roman" pitchFamily="18" charset="0"/>
                  <a:ea typeface="ＭＳ Ｐゴシック" charset="-128"/>
                </a:defRPr>
              </a:lvl2pPr>
              <a:lvl3pPr marL="1143000" indent="-228600" eaLnBrk="0" hangingPunct="0">
                <a:spcBef>
                  <a:spcPct val="20000"/>
                </a:spcBef>
                <a:buClr>
                  <a:srgbClr val="8FBAFF"/>
                </a:buClr>
                <a:buSzPct val="60000"/>
                <a:buFont typeface="Wingdings" pitchFamily="2" charset="2"/>
                <a:buChar char="t"/>
                <a:defRPr kumimoji="1" sz="3200">
                  <a:solidFill>
                    <a:schemeClr val="tx1"/>
                  </a:solidFill>
                  <a:latin typeface="Times New Roman" pitchFamily="18" charset="0"/>
                  <a:ea typeface="ＭＳ Ｐゴシック" charset="-128"/>
                </a:defRPr>
              </a:lvl3pPr>
              <a:lvl4pPr marL="16002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4pPr>
              <a:lvl5pPr marL="2057400" indent="-228600" eaLnBrk="0" hangingPunct="0">
                <a:spcBef>
                  <a:spcPct val="20000"/>
                </a:spcBef>
                <a:buClr>
                  <a:schemeClr val="tx1"/>
                </a:buClr>
                <a:buChar char="–"/>
                <a:defRPr kumimoji="1" sz="32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charset="-128"/>
                </a:defRPr>
              </a:lvl9pPr>
            </a:lstStyle>
            <a:p>
              <a:pPr eaLnBrk="1" hangingPunct="1">
                <a:spcBef>
                  <a:spcPct val="0"/>
                </a:spcBef>
                <a:buClrTx/>
                <a:buSzTx/>
                <a:buFontTx/>
                <a:buNone/>
              </a:pPr>
              <a:endParaRPr lang="ja-JP" altLang="en-US" sz="2400"/>
            </a:p>
          </p:txBody>
        </p:sp>
        <p:sp>
          <p:nvSpPr>
            <p:cNvPr id="183" name="テキスト ボックス 182"/>
            <p:cNvSpPr txBox="1"/>
            <p:nvPr/>
          </p:nvSpPr>
          <p:spPr>
            <a:xfrm>
              <a:off x="663335" y="2549113"/>
              <a:ext cx="1481042" cy="282444"/>
            </a:xfrm>
            <a:prstGeom prst="rect">
              <a:avLst/>
            </a:prstGeom>
            <a:noFill/>
          </p:spPr>
          <p:txBody>
            <a:bodyPr>
              <a:spAutoFit/>
            </a:bodyPr>
            <a:lstStyle/>
            <a:p>
              <a:pPr algn="ctr">
                <a:defRPr/>
              </a:pPr>
              <a:r>
                <a:rPr lang="ja-JP" altLang="en-US" sz="1200" dirty="0">
                  <a:latin typeface="+mn-ea"/>
                  <a:ea typeface="+mn-ea"/>
                </a:rPr>
                <a:t>せんなん里海公園</a:t>
              </a:r>
            </a:p>
          </p:txBody>
        </p:sp>
      </p:grpSp>
      <p:pic>
        <p:nvPicPr>
          <p:cNvPr id="3122" name="Picture 98" descr="りんくう公園の写真"/>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42069" y="6074206"/>
            <a:ext cx="1822449" cy="6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円/楕円 185"/>
          <p:cNvSpPr/>
          <p:nvPr/>
        </p:nvSpPr>
        <p:spPr bwMode="auto">
          <a:xfrm>
            <a:off x="1320757" y="5595938"/>
            <a:ext cx="207433" cy="113109"/>
          </a:xfrm>
          <a:prstGeom prst="ellipse">
            <a:avLst/>
          </a:prstGeom>
          <a:gradFill flip="none" rotWithShape="1">
            <a:gsLst>
              <a:gs pos="0">
                <a:srgbClr val="000082"/>
              </a:gs>
              <a:gs pos="50000">
                <a:schemeClr val="bg1"/>
              </a:gs>
              <a:gs pos="100000">
                <a:schemeClr val="tx2"/>
              </a:gs>
            </a:gsLst>
            <a:lin ang="5400000" scaled="0"/>
            <a:tileRect/>
          </a:gradFill>
          <a:ln w="12700" cap="flat" cmpd="sng" algn="ctr">
            <a:solidFill>
              <a:schemeClr val="tx1"/>
            </a:solidFill>
            <a:prstDash val="solid"/>
            <a:round/>
            <a:headEnd type="none" w="sm" len="sm"/>
            <a:tailEnd type="none" w="sm" len="sm"/>
          </a:ln>
          <a:effectLst/>
          <a:extLst/>
        </p:spPr>
        <p:txBody>
          <a:bodyPr/>
          <a:lstStyle/>
          <a:p>
            <a:pPr>
              <a:defRPr/>
            </a:pPr>
            <a:endParaRPr lang="ja-JP" altLang="en-US">
              <a:ea typeface="ＭＳ Ｐゴシック" pitchFamily="50" charset="-128"/>
            </a:endParaRPr>
          </a:p>
        </p:txBody>
      </p:sp>
      <p:pic>
        <p:nvPicPr>
          <p:cNvPr id="3124" name="Picture 100" descr="せんなん里海公園の写真"/>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9100" y="6078683"/>
            <a:ext cx="1549400" cy="67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25" name="直線コネクタ 103"/>
          <p:cNvCxnSpPr>
            <a:cxnSpLocks noChangeShapeType="1"/>
          </p:cNvCxnSpPr>
          <p:nvPr/>
        </p:nvCxnSpPr>
        <p:spPr bwMode="auto">
          <a:xfrm>
            <a:off x="2758017" y="5193506"/>
            <a:ext cx="697259" cy="6286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6" name="直線コネクタ 103"/>
          <p:cNvCxnSpPr>
            <a:cxnSpLocks noChangeShapeType="1"/>
            <a:stCxn id="186" idx="3"/>
            <a:endCxn id="183" idx="0"/>
          </p:cNvCxnSpPr>
          <p:nvPr/>
        </p:nvCxnSpPr>
        <p:spPr bwMode="auto">
          <a:xfrm flipH="1">
            <a:off x="1190627" y="5692483"/>
            <a:ext cx="160508" cy="143016"/>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円/楕円 191"/>
          <p:cNvSpPr/>
          <p:nvPr/>
        </p:nvSpPr>
        <p:spPr bwMode="auto">
          <a:xfrm>
            <a:off x="2529418" y="5080397"/>
            <a:ext cx="209551" cy="113109"/>
          </a:xfrm>
          <a:prstGeom prst="ellipse">
            <a:avLst/>
          </a:prstGeom>
          <a:gradFill flip="none" rotWithShape="1">
            <a:gsLst>
              <a:gs pos="0">
                <a:srgbClr val="000082"/>
              </a:gs>
              <a:gs pos="50000">
                <a:schemeClr val="bg1"/>
              </a:gs>
              <a:gs pos="100000">
                <a:schemeClr val="tx2"/>
              </a:gs>
            </a:gsLst>
            <a:lin ang="5400000" scaled="0"/>
            <a:tileRect/>
          </a:gradFill>
          <a:ln w="12700" cap="flat" cmpd="sng" algn="ctr">
            <a:solidFill>
              <a:schemeClr val="tx1"/>
            </a:solidFill>
            <a:prstDash val="solid"/>
            <a:round/>
            <a:headEnd type="none" w="sm" len="sm"/>
            <a:tailEnd type="none" w="sm" len="sm"/>
          </a:ln>
          <a:effectLst/>
          <a:extLst/>
        </p:spPr>
        <p:txBody>
          <a:bodyPr/>
          <a:lstStyle/>
          <a:p>
            <a:pPr>
              <a:defRPr/>
            </a:pPr>
            <a:endParaRPr lang="ja-JP" altLang="en-US">
              <a:ea typeface="ＭＳ Ｐゴシック" pitchFamily="50" charset="-128"/>
            </a:endParaRPr>
          </a:p>
        </p:txBody>
      </p:sp>
      <p:sp>
        <p:nvSpPr>
          <p:cNvPr id="3128" name="正方形/長方形 3148"/>
          <p:cNvSpPr>
            <a:spLocks noChangeArrowheads="1"/>
          </p:cNvSpPr>
          <p:nvPr/>
        </p:nvSpPr>
        <p:spPr bwMode="auto">
          <a:xfrm>
            <a:off x="6630321" y="167879"/>
            <a:ext cx="541867" cy="236934"/>
          </a:xfrm>
          <a:prstGeom prst="rect">
            <a:avLst/>
          </a:prstGeom>
          <a:noFill/>
          <a:ln w="25400" algn="ctr">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3130" name="テキスト ボックス 3154"/>
          <p:cNvSpPr txBox="1">
            <a:spLocks noChangeArrowheads="1"/>
          </p:cNvSpPr>
          <p:nvPr/>
        </p:nvSpPr>
        <p:spPr bwMode="auto">
          <a:xfrm>
            <a:off x="7130422" y="147847"/>
            <a:ext cx="19648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200" dirty="0"/>
              <a:t>優先ゾーン設置</a:t>
            </a:r>
            <a:r>
              <a:rPr lang="ja-JP" altLang="en-US" sz="1200" dirty="0" smtClean="0"/>
              <a:t>可能公園</a:t>
            </a:r>
            <a:endParaRPr lang="ja-JP" altLang="en-US" sz="1200" dirty="0"/>
          </a:p>
        </p:txBody>
      </p:sp>
      <p:sp>
        <p:nvSpPr>
          <p:cNvPr id="3131" name="テキスト ボックス 198"/>
          <p:cNvSpPr txBox="1">
            <a:spLocks noChangeArrowheads="1"/>
          </p:cNvSpPr>
          <p:nvPr/>
        </p:nvSpPr>
        <p:spPr bwMode="auto">
          <a:xfrm>
            <a:off x="7093679" y="495609"/>
            <a:ext cx="21935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200" dirty="0" smtClean="0"/>
              <a:t>２９年度</a:t>
            </a:r>
            <a:r>
              <a:rPr lang="ja-JP" altLang="en-US" sz="1200" dirty="0"/>
              <a:t>に設置を要請する公園</a:t>
            </a:r>
          </a:p>
        </p:txBody>
      </p:sp>
      <p:sp>
        <p:nvSpPr>
          <p:cNvPr id="3129" name="正方形/長方形 3150"/>
          <p:cNvSpPr>
            <a:spLocks noChangeArrowheads="1"/>
          </p:cNvSpPr>
          <p:nvPr/>
        </p:nvSpPr>
        <p:spPr bwMode="auto">
          <a:xfrm>
            <a:off x="6611273" y="487324"/>
            <a:ext cx="541867" cy="232172"/>
          </a:xfrm>
          <a:prstGeom prst="rect">
            <a:avLst/>
          </a:prstGeom>
          <a:noFill/>
          <a:ln w="12700"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9" name="対角する 2 つの角を切り取った四角形 8"/>
          <p:cNvSpPr/>
          <p:nvPr/>
        </p:nvSpPr>
        <p:spPr>
          <a:xfrm>
            <a:off x="539752" y="1527294"/>
            <a:ext cx="1940091" cy="761489"/>
          </a:xfrm>
          <a:prstGeom prst="snip2DiagRect">
            <a:avLst>
              <a:gd name="adj1" fmla="val 29797"/>
              <a:gd name="adj2" fmla="val 2784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対角する 2 つの角を切り取った四角形 107"/>
          <p:cNvSpPr/>
          <p:nvPr/>
        </p:nvSpPr>
        <p:spPr>
          <a:xfrm>
            <a:off x="6615484" y="831356"/>
            <a:ext cx="556704" cy="237642"/>
          </a:xfrm>
          <a:prstGeom prst="snip2DiagRect">
            <a:avLst>
              <a:gd name="adj1" fmla="val 29797"/>
              <a:gd name="adj2" fmla="val 2784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3154"/>
          <p:cNvSpPr txBox="1">
            <a:spLocks noChangeArrowheads="1"/>
          </p:cNvSpPr>
          <p:nvPr/>
        </p:nvSpPr>
        <p:spPr bwMode="auto">
          <a:xfrm>
            <a:off x="7139262" y="811678"/>
            <a:ext cx="19739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200" dirty="0"/>
              <a:t>優先ゾーン</a:t>
            </a:r>
            <a:r>
              <a:rPr lang="ja-JP" altLang="en-US" sz="1200" dirty="0" smtClean="0"/>
              <a:t>設置不可能公園</a:t>
            </a:r>
            <a:endParaRPr lang="ja-JP" altLang="en-US" sz="1200" dirty="0"/>
          </a:p>
        </p:txBody>
      </p:sp>
      <p:sp>
        <p:nvSpPr>
          <p:cNvPr id="10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２</a:t>
            </a:r>
            <a:endParaRPr lang="ja-JP" altLang="en-US" sz="2200" b="1" dirty="0"/>
          </a:p>
        </p:txBody>
      </p:sp>
    </p:spTree>
    <p:extLst>
      <p:ext uri="{BB962C8B-B14F-4D97-AF65-F5344CB8AC3E}">
        <p14:creationId xmlns:p14="http://schemas.microsoft.com/office/powerpoint/2010/main" val="2096696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587" y="-30193"/>
            <a:ext cx="9145588" cy="498541"/>
          </a:xfrm>
          <a:prstGeom prst="rect">
            <a:avLst/>
          </a:prstGeom>
          <a:solidFill>
            <a:srgbClr val="002060"/>
          </a:solidFill>
          <a:ln>
            <a:noFill/>
          </a:ln>
          <a:effectLst/>
        </p:spPr>
        <p:txBody>
          <a:bodyPr lIns="100751" tIns="63980" rIns="100751" bIns="63980" anchor="ctr">
            <a:spAutoFit/>
          </a:bodyPr>
          <a:lstStyle/>
          <a:p>
            <a:pPr algn="ctr" eaLnBrk="1" fontAlgn="auto" hangingPunct="1">
              <a:spcBef>
                <a:spcPts val="0"/>
              </a:spcBef>
              <a:spcAft>
                <a:spcPts val="0"/>
              </a:spcAft>
              <a:defRPr/>
            </a:pP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②　取組方策：ＥＶの普及拡大</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864794" y="529319"/>
            <a:ext cx="7123695" cy="815577"/>
            <a:chOff x="3075867" y="2343426"/>
            <a:chExt cx="3761226" cy="813627"/>
          </a:xfrm>
        </p:grpSpPr>
        <p:sp>
          <p:nvSpPr>
            <p:cNvPr id="7" name="角丸四角形 6"/>
            <p:cNvSpPr/>
            <p:nvPr/>
          </p:nvSpPr>
          <p:spPr>
            <a:xfrm>
              <a:off x="3075867" y="2343426"/>
              <a:ext cx="3761226" cy="813627"/>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440697" y="2364865"/>
              <a:ext cx="3039083" cy="307041"/>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ＥＶの特長を</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活かした幅広い活用方法の創出・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発信</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 name="グループ化 2"/>
          <p:cNvGrpSpPr/>
          <p:nvPr/>
        </p:nvGrpSpPr>
        <p:grpSpPr>
          <a:xfrm>
            <a:off x="2075724" y="858586"/>
            <a:ext cx="6701841" cy="483963"/>
            <a:chOff x="2452556" y="1439976"/>
            <a:chExt cx="5481689" cy="720080"/>
          </a:xfrm>
        </p:grpSpPr>
        <p:sp>
          <p:nvSpPr>
            <p:cNvPr id="10" name="角丸四角形 9"/>
            <p:cNvSpPr/>
            <p:nvPr/>
          </p:nvSpPr>
          <p:spPr>
            <a:xfrm>
              <a:off x="2452556" y="1439976"/>
              <a:ext cx="2304256" cy="72008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日産</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e-NV200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年間無償貸与</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右矢印 6"/>
            <p:cNvSpPr/>
            <p:nvPr/>
          </p:nvSpPr>
          <p:spPr>
            <a:xfrm>
              <a:off x="4824655" y="1439976"/>
              <a:ext cx="792088" cy="720080"/>
            </a:xfrm>
            <a:custGeom>
              <a:avLst/>
              <a:gdLst>
                <a:gd name="connsiteX0" fmla="*/ 0 w 792088"/>
                <a:gd name="connsiteY0" fmla="*/ 269962 h 720080"/>
                <a:gd name="connsiteX1" fmla="*/ 521986 w 792088"/>
                <a:gd name="connsiteY1" fmla="*/ 269962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583468 h 720080"/>
                <a:gd name="connsiteX6" fmla="*/ 0 w 792088"/>
                <a:gd name="connsiteY6" fmla="*/ 450118 h 720080"/>
                <a:gd name="connsiteX7" fmla="*/ 0 w 792088"/>
                <a:gd name="connsiteY7" fmla="*/ 26996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088" h="720080">
                  <a:moveTo>
                    <a:pt x="0" y="269962"/>
                  </a:moveTo>
                  <a:lnTo>
                    <a:pt x="521986" y="141375"/>
                  </a:lnTo>
                  <a:lnTo>
                    <a:pt x="521986" y="0"/>
                  </a:lnTo>
                  <a:lnTo>
                    <a:pt x="792088" y="360040"/>
                  </a:lnTo>
                  <a:lnTo>
                    <a:pt x="521986" y="720080"/>
                  </a:lnTo>
                  <a:lnTo>
                    <a:pt x="521986" y="583468"/>
                  </a:lnTo>
                  <a:lnTo>
                    <a:pt x="0" y="450118"/>
                  </a:lnTo>
                  <a:lnTo>
                    <a:pt x="0" y="2699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908239" y="1541323"/>
              <a:ext cx="856685" cy="580353"/>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発信</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629989" y="1439976"/>
              <a:ext cx="2304256" cy="72008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が有する給電機能等を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広くＰＲ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 name="角丸四角形 13"/>
          <p:cNvSpPr/>
          <p:nvPr/>
        </p:nvSpPr>
        <p:spPr>
          <a:xfrm>
            <a:off x="307851" y="529318"/>
            <a:ext cx="1512168" cy="815577"/>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方策②</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830356227"/>
              </p:ext>
            </p:extLst>
          </p:nvPr>
        </p:nvGraphicFramePr>
        <p:xfrm>
          <a:off x="155509" y="1430779"/>
          <a:ext cx="8953984" cy="1419246"/>
        </p:xfrm>
        <a:graphic>
          <a:graphicData uri="http://schemas.openxmlformats.org/drawingml/2006/table">
            <a:tbl>
              <a:tblPr firstRow="1" bandRow="1">
                <a:tableStyleId>{5C22544A-7EE6-4342-B048-85BDC9FD1C3A}</a:tableStyleId>
              </a:tblPr>
              <a:tblGrid>
                <a:gridCol w="4608512"/>
                <a:gridCol w="4345472"/>
              </a:tblGrid>
              <a:tr h="337206">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想定する活用例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留意事項</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r>
              <a:tr h="1012943">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大阪府の業務として活用</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◆防災訓練での給電デモンストレーション</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夜間の工事現場における照明など、騒音に配慮が必要と思われる場面での機器への給電</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◆府民向け環境イベント等での伴走用車両 </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◆市町村職員、企業訪問時における啓発活動</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solidFill>
                      <a:schemeClr val="tx2">
                        <a:lumMod val="20000"/>
                        <a:lumOff val="8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◆大規模イベント等での出展も検討</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◆他の自治体等の情報も把握しながら、有効な活用を検討</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516653"/>
              </p:ext>
            </p:extLst>
          </p:nvPr>
        </p:nvGraphicFramePr>
        <p:xfrm>
          <a:off x="172344" y="2953992"/>
          <a:ext cx="8816145" cy="2779264"/>
        </p:xfrm>
        <a:graphic>
          <a:graphicData uri="http://schemas.openxmlformats.org/drawingml/2006/table">
            <a:tbl>
              <a:tblPr firstRow="1" bandRow="1">
                <a:tableStyleId>{5C22544A-7EE6-4342-B048-85BDC9FD1C3A}</a:tableStyleId>
              </a:tblPr>
              <a:tblGrid>
                <a:gridCol w="8816145"/>
              </a:tblGrid>
              <a:tr h="292928">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進捗状況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r>
              <a:tr h="2486336">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◆主な活用事例</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grpSp>
        <p:nvGrpSpPr>
          <p:cNvPr id="21" name="グループ化 20"/>
          <p:cNvGrpSpPr/>
          <p:nvPr/>
        </p:nvGrpSpPr>
        <p:grpSpPr>
          <a:xfrm>
            <a:off x="380695" y="3427417"/>
            <a:ext cx="8463987" cy="1071939"/>
            <a:chOff x="260275" y="3302507"/>
            <a:chExt cx="4323710" cy="1209206"/>
          </a:xfrm>
        </p:grpSpPr>
        <p:pic>
          <p:nvPicPr>
            <p:cNvPr id="22" name="Picture 2" descr="\\localhost\LIB\53 EV\11 EV(まちづくり)\011 充電器\H28\防犯防災総合展\DSC_01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316" y="3302507"/>
              <a:ext cx="1327356" cy="92476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localhost\LIB\53 EV\12_1EV推進事業\■貸出関係\交通環境課（騒音測定）\DSC_02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000" y="3302507"/>
              <a:ext cx="1327356" cy="9351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morikiy\AppData\Local\Microsoft\Windows\Temporary Internet Files\Content.Outlook\E7CFLFOH\DSCF3680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3302507"/>
              <a:ext cx="1327356" cy="935172"/>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260275" y="4208047"/>
              <a:ext cx="1494021" cy="2951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防犯防災総合展への出展（</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712745" y="4208132"/>
              <a:ext cx="1342611" cy="295110"/>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飛行機の環境測定（</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068134" y="4216603"/>
              <a:ext cx="1515851" cy="295110"/>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有害微生物検出実験（</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 name="グループ化 1"/>
          <p:cNvGrpSpPr/>
          <p:nvPr/>
        </p:nvGrpSpPr>
        <p:grpSpPr>
          <a:xfrm>
            <a:off x="563290" y="4482602"/>
            <a:ext cx="8371239" cy="1159560"/>
            <a:chOff x="401833" y="6482070"/>
            <a:chExt cx="6278429" cy="1546080"/>
          </a:xfrm>
        </p:grpSpPr>
        <p:pic>
          <p:nvPicPr>
            <p:cNvPr id="29" name="図 2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833" y="6540320"/>
              <a:ext cx="1829191" cy="1110091"/>
            </a:xfrm>
            <a:prstGeom prst="rect">
              <a:avLst/>
            </a:prstGeom>
            <a:noFill/>
            <a:ln>
              <a:noFill/>
            </a:ln>
          </p:spPr>
        </p:pic>
        <p:pic>
          <p:nvPicPr>
            <p:cNvPr id="30" name="図 2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9872" y="6503104"/>
              <a:ext cx="1829191" cy="1156504"/>
            </a:xfrm>
            <a:prstGeom prst="rect">
              <a:avLst/>
            </a:prstGeom>
            <a:noFill/>
            <a:ln>
              <a:noFill/>
            </a:ln>
          </p:spPr>
        </p:pic>
        <p:sp>
          <p:nvSpPr>
            <p:cNvPr id="31" name="テキスト ボックス 30"/>
            <p:cNvSpPr txBox="1"/>
            <p:nvPr/>
          </p:nvSpPr>
          <p:spPr>
            <a:xfrm>
              <a:off x="1486417" y="7679337"/>
              <a:ext cx="2253613" cy="348813"/>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鳥</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インフルエンザ</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防疫訓練</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Picture 4" descr="\\localhost\LIB\53 EV\12_1EV推進事業\■貸出関係\写真\CIMG2863\CIMG286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89438" y="6482070"/>
              <a:ext cx="1872243" cy="1177538"/>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4554609" y="7650411"/>
              <a:ext cx="2125653" cy="348813"/>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府立技術専門校での実習</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4" name="下矢印 33"/>
          <p:cNvSpPr/>
          <p:nvPr/>
        </p:nvSpPr>
        <p:spPr>
          <a:xfrm>
            <a:off x="3472777" y="2775326"/>
            <a:ext cx="2529223" cy="189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5" name="表 34"/>
          <p:cNvGraphicFramePr>
            <a:graphicFrameLocks noGrp="1"/>
          </p:cNvGraphicFramePr>
          <p:nvPr>
            <p:extLst>
              <p:ext uri="{D42A27DB-BD31-4B8C-83A1-F6EECF244321}">
                <p14:modId xmlns:p14="http://schemas.microsoft.com/office/powerpoint/2010/main" val="2012867618"/>
              </p:ext>
            </p:extLst>
          </p:nvPr>
        </p:nvGraphicFramePr>
        <p:xfrm>
          <a:off x="172614" y="5805264"/>
          <a:ext cx="8816145" cy="943036"/>
        </p:xfrm>
        <a:graphic>
          <a:graphicData uri="http://schemas.openxmlformats.org/drawingml/2006/table">
            <a:tbl>
              <a:tblPr firstRow="1" bandRow="1">
                <a:tableStyleId>{5C22544A-7EE6-4342-B048-85BDC9FD1C3A}</a:tableStyleId>
              </a:tblPr>
              <a:tblGrid>
                <a:gridCol w="8816145"/>
              </a:tblGrid>
              <a:tr h="245593">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r>
              <a:tr h="697443">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◆他府県の事例も参考に新たな活用事例を積み上げ</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（例）</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・工事現場での夜間照明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環境イベント等での伴走用車両　　　　・市町村職員、企業訪問時における啓発活動 など</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sp>
        <p:nvSpPr>
          <p:cNvPr id="5" name="タイトル 1"/>
          <p:cNvSpPr txBox="1">
            <a:spLocks/>
          </p:cNvSpPr>
          <p:nvPr/>
        </p:nvSpPr>
        <p:spPr>
          <a:xfrm>
            <a:off x="8454424" y="6466631"/>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t>３</a:t>
            </a:r>
          </a:p>
        </p:txBody>
      </p:sp>
    </p:spTree>
    <p:extLst>
      <p:ext uri="{BB962C8B-B14F-4D97-AF65-F5344CB8AC3E}">
        <p14:creationId xmlns:p14="http://schemas.microsoft.com/office/powerpoint/2010/main" val="235882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587" y="-30193"/>
            <a:ext cx="9145588" cy="498541"/>
          </a:xfrm>
          <a:prstGeom prst="rect">
            <a:avLst/>
          </a:prstGeom>
          <a:solidFill>
            <a:srgbClr val="002060"/>
          </a:solidFill>
          <a:ln>
            <a:noFill/>
          </a:ln>
          <a:effectLst/>
        </p:spPr>
        <p:txBody>
          <a:bodyPr lIns="100751" tIns="63980" rIns="100751" bIns="63980" anchor="ctr">
            <a:spAutoFit/>
          </a:bodyPr>
          <a:lstStyle/>
          <a:p>
            <a:pPr algn="ctr" eaLnBrk="1" fontAlgn="auto" hangingPunct="1">
              <a:spcBef>
                <a:spcPts val="0"/>
              </a:spcBef>
              <a:spcAft>
                <a:spcPts val="0"/>
              </a:spcAft>
              <a:defRPr/>
            </a:pP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①　取組方策：充電インフラの拡充</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2047665" y="447124"/>
            <a:ext cx="7049049" cy="955004"/>
            <a:chOff x="3148135" y="2373484"/>
            <a:chExt cx="3721814" cy="1131525"/>
          </a:xfrm>
        </p:grpSpPr>
        <p:sp>
          <p:nvSpPr>
            <p:cNvPr id="7" name="角丸四角形 6"/>
            <p:cNvSpPr/>
            <p:nvPr/>
          </p:nvSpPr>
          <p:spPr>
            <a:xfrm>
              <a:off x="3148135" y="2373484"/>
              <a:ext cx="3721814" cy="1131525"/>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148135" y="2398631"/>
              <a:ext cx="3548880" cy="619931"/>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EV</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充電インフラを重点的</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整備するエリアの抽出とともに、これまでの整備</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状況を踏まえた整備目標の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見直し</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 name="角丸四角形 9"/>
          <p:cNvSpPr/>
          <p:nvPr/>
        </p:nvSpPr>
        <p:spPr>
          <a:xfrm>
            <a:off x="2176799" y="1002162"/>
            <a:ext cx="2497940" cy="42225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充電インフラビジョン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H24.3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策定）</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右矢印 6"/>
          <p:cNvSpPr/>
          <p:nvPr/>
        </p:nvSpPr>
        <p:spPr>
          <a:xfrm>
            <a:off x="4787456" y="919828"/>
            <a:ext cx="792088" cy="522308"/>
          </a:xfrm>
          <a:custGeom>
            <a:avLst/>
            <a:gdLst>
              <a:gd name="connsiteX0" fmla="*/ 0 w 792088"/>
              <a:gd name="connsiteY0" fmla="*/ 269962 h 720080"/>
              <a:gd name="connsiteX1" fmla="*/ 521986 w 792088"/>
              <a:gd name="connsiteY1" fmla="*/ 269962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583468 h 720080"/>
              <a:gd name="connsiteX6" fmla="*/ 0 w 792088"/>
              <a:gd name="connsiteY6" fmla="*/ 450118 h 720080"/>
              <a:gd name="connsiteX7" fmla="*/ 0 w 792088"/>
              <a:gd name="connsiteY7" fmla="*/ 26996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088" h="720080">
                <a:moveTo>
                  <a:pt x="0" y="269962"/>
                </a:moveTo>
                <a:lnTo>
                  <a:pt x="521986" y="141375"/>
                </a:lnTo>
                <a:lnTo>
                  <a:pt x="521986" y="0"/>
                </a:lnTo>
                <a:lnTo>
                  <a:pt x="792088" y="360040"/>
                </a:lnTo>
                <a:lnTo>
                  <a:pt x="521986" y="720080"/>
                </a:lnTo>
                <a:lnTo>
                  <a:pt x="521986" y="583468"/>
                </a:lnTo>
                <a:lnTo>
                  <a:pt x="0" y="450118"/>
                </a:lnTo>
                <a:lnTo>
                  <a:pt x="0" y="2699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787457" y="1010364"/>
            <a:ext cx="1071796"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見直し</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719398" y="1010364"/>
            <a:ext cx="3049781" cy="422257"/>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新たな大阪府</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充電インフラビジョン</a:t>
            </a:r>
            <a:endParaRPr lang="en-US" altLang="ja-JP" sz="140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H28.8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改定予定）</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143248" y="481400"/>
            <a:ext cx="1755281" cy="860685"/>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方策③</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115177882"/>
              </p:ext>
            </p:extLst>
          </p:nvPr>
        </p:nvGraphicFramePr>
        <p:xfrm>
          <a:off x="181639" y="1442136"/>
          <a:ext cx="8779134" cy="2151132"/>
        </p:xfrm>
        <a:graphic>
          <a:graphicData uri="http://schemas.openxmlformats.org/drawingml/2006/table">
            <a:tbl>
              <a:tblPr firstRow="1" bandRow="1">
                <a:tableStyleId>{5C22544A-7EE6-4342-B048-85BDC9FD1C3A}</a:tableStyleId>
              </a:tblPr>
              <a:tblGrid>
                <a:gridCol w="4389567"/>
                <a:gridCol w="4389567"/>
              </a:tblGrid>
              <a:tr h="322332">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見直しの視点</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留意事項</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r>
              <a:tr h="1826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◆経済産業省から充電インフラにかかる自治体ビジョンの見直し方針が提示（</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H28.5</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年までの充電器設置計画を策定</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・経路充電と目的地充電別に設置目標を設定</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・経路充電に関しては既存充電器設置情報をもとに充電器の空白地</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域を特定</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・目的地充電に関しては集客施設を中心に</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年度までの設置目</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標を策定</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◆策定主体、時期</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自治体（都道府県）、平成</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月末</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solidFill>
                      <a:schemeClr val="tx2">
                        <a:lumMod val="20000"/>
                        <a:lumOff val="80000"/>
                      </a:schemeClr>
                    </a:solid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◆現行ビジョンの進捗状況</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現行ビジョンは平成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年度補正予算（</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1005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億円）にあわせ策定、平成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年度補正予算（</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億円）でも活用</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・目標設置箇所数：</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600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箇所</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・付与件数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359</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箇所</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◆新ビジョンの策定（予定）</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・経路充電は主要道路概ね</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30km</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毎に</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基</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・目的地充電は大型商業施設等を中心に最低</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基</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3902919533"/>
              </p:ext>
            </p:extLst>
          </p:nvPr>
        </p:nvGraphicFramePr>
        <p:xfrm>
          <a:off x="166671" y="3757891"/>
          <a:ext cx="8868730" cy="3059411"/>
        </p:xfrm>
        <a:graphic>
          <a:graphicData uri="http://schemas.openxmlformats.org/drawingml/2006/table">
            <a:tbl>
              <a:tblPr firstRow="1" bandRow="1">
                <a:tableStyleId>{5C22544A-7EE6-4342-B048-85BDC9FD1C3A}</a:tableStyleId>
              </a:tblPr>
              <a:tblGrid>
                <a:gridCol w="4389567"/>
                <a:gridCol w="4479163"/>
              </a:tblGrid>
              <a:tr h="450178">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進捗状況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r>
              <a:tr h="2609233">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国の方針に基づき、新たに、</a:t>
                      </a:r>
                      <a:r>
                        <a:rPr kumimoji="1" lang="en-US" altLang="ja-JP"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76</a:t>
                      </a:r>
                      <a:r>
                        <a:rPr kumimoji="1" lang="ja-JP" altLang="ja-JP"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箇所、</a:t>
                      </a:r>
                      <a:r>
                        <a:rPr kumimoji="1" lang="en-US" altLang="ja-JP"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107</a:t>
                      </a:r>
                      <a:r>
                        <a:rPr kumimoji="1" lang="ja-JP" altLang="ja-JP"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基の整備目標を</a:t>
                      </a:r>
                      <a:r>
                        <a:rPr kumimoji="1" lang="ja-JP" altLang="en-US"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策定し、国に提出</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（資料２）</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solidFill>
                      <a:schemeClr val="tx2">
                        <a:lumMod val="20000"/>
                        <a:lumOff val="80000"/>
                      </a:schemeClr>
                    </a:solid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◆各都道府県の充電インフラビジョンを国において精査中であり、その動向を踏まえ成案を策定</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sp>
        <p:nvSpPr>
          <p:cNvPr id="5" name="タイトル 1"/>
          <p:cNvSpPr txBox="1">
            <a:spLocks/>
          </p:cNvSpPr>
          <p:nvPr/>
        </p:nvSpPr>
        <p:spPr>
          <a:xfrm>
            <a:off x="8441644" y="646663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４</a:t>
            </a:r>
            <a:endParaRPr lang="en-US" altLang="ja-JP" sz="2200" b="1" dirty="0" smtClean="0"/>
          </a:p>
        </p:txBody>
      </p:sp>
      <p:sp>
        <p:nvSpPr>
          <p:cNvPr id="18" name="下矢印 17"/>
          <p:cNvSpPr/>
          <p:nvPr/>
        </p:nvSpPr>
        <p:spPr>
          <a:xfrm>
            <a:off x="3336425" y="3545250"/>
            <a:ext cx="2529223" cy="189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938" y="4563126"/>
            <a:ext cx="5995601" cy="229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865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587" y="-30193"/>
            <a:ext cx="9145588" cy="498541"/>
          </a:xfrm>
          <a:prstGeom prst="rect">
            <a:avLst/>
          </a:prstGeom>
          <a:solidFill>
            <a:srgbClr val="002060"/>
          </a:solidFill>
          <a:ln>
            <a:noFill/>
          </a:ln>
          <a:effectLst/>
        </p:spPr>
        <p:txBody>
          <a:bodyPr lIns="100751" tIns="63980" rIns="100751" bIns="63980" anchor="ctr">
            <a:spAutoFit/>
          </a:bodyPr>
          <a:lstStyle/>
          <a:p>
            <a:pPr algn="ctr" eaLnBrk="1" fontAlgn="auto" hangingPunct="1">
              <a:spcBef>
                <a:spcPts val="0"/>
              </a:spcBef>
              <a:spcAft>
                <a:spcPts val="0"/>
              </a:spcAft>
              <a:defRPr/>
            </a:pP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②</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取組方策：充電インフラの拡充</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863711" y="481793"/>
            <a:ext cx="7114259" cy="1056998"/>
            <a:chOff x="3075867" y="2420887"/>
            <a:chExt cx="3756244" cy="1438010"/>
          </a:xfrm>
        </p:grpSpPr>
        <p:sp>
          <p:nvSpPr>
            <p:cNvPr id="7" name="角丸四角形 6"/>
            <p:cNvSpPr/>
            <p:nvPr/>
          </p:nvSpPr>
          <p:spPr>
            <a:xfrm>
              <a:off x="3075867" y="2420887"/>
              <a:ext cx="3756243" cy="1438010"/>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075869" y="2510429"/>
              <a:ext cx="3756242" cy="418720"/>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共同住宅での充電インフラ</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整備</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を促進し、</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EV</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の潜在市場を掘り起こし</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 name="グループ化 1"/>
          <p:cNvGrpSpPr/>
          <p:nvPr/>
        </p:nvGrpSpPr>
        <p:grpSpPr>
          <a:xfrm>
            <a:off x="2061140" y="817027"/>
            <a:ext cx="6693456" cy="530213"/>
            <a:chOff x="2452556" y="1439976"/>
            <a:chExt cx="5481689" cy="720080"/>
          </a:xfrm>
        </p:grpSpPr>
        <p:sp>
          <p:nvSpPr>
            <p:cNvPr id="10" name="角丸四角形 9"/>
            <p:cNvSpPr/>
            <p:nvPr/>
          </p:nvSpPr>
          <p:spPr>
            <a:xfrm>
              <a:off x="2452556" y="1439976"/>
              <a:ext cx="2304256" cy="72008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共同住宅での整備に関する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課題等を整理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右矢印 6"/>
            <p:cNvSpPr/>
            <p:nvPr/>
          </p:nvSpPr>
          <p:spPr>
            <a:xfrm>
              <a:off x="4824655" y="1439976"/>
              <a:ext cx="792088" cy="720080"/>
            </a:xfrm>
            <a:custGeom>
              <a:avLst/>
              <a:gdLst>
                <a:gd name="connsiteX0" fmla="*/ 0 w 792088"/>
                <a:gd name="connsiteY0" fmla="*/ 269962 h 720080"/>
                <a:gd name="connsiteX1" fmla="*/ 521986 w 792088"/>
                <a:gd name="connsiteY1" fmla="*/ 269962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583468 h 720080"/>
                <a:gd name="connsiteX6" fmla="*/ 0 w 792088"/>
                <a:gd name="connsiteY6" fmla="*/ 450118 h 720080"/>
                <a:gd name="connsiteX7" fmla="*/ 0 w 792088"/>
                <a:gd name="connsiteY7" fmla="*/ 26996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088" h="720080">
                  <a:moveTo>
                    <a:pt x="0" y="269962"/>
                  </a:moveTo>
                  <a:lnTo>
                    <a:pt x="521986" y="141375"/>
                  </a:lnTo>
                  <a:lnTo>
                    <a:pt x="521986" y="0"/>
                  </a:lnTo>
                  <a:lnTo>
                    <a:pt x="792088" y="360040"/>
                  </a:lnTo>
                  <a:lnTo>
                    <a:pt x="521986" y="720080"/>
                  </a:lnTo>
                  <a:lnTo>
                    <a:pt x="521986" y="583468"/>
                  </a:lnTo>
                  <a:lnTo>
                    <a:pt x="0" y="450118"/>
                  </a:lnTo>
                  <a:lnTo>
                    <a:pt x="0" y="2699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908239" y="1606127"/>
              <a:ext cx="856685" cy="459789"/>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拡大</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629989" y="1439976"/>
              <a:ext cx="2304256" cy="72008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国補助金等も活用しながら</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整備を促進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 name="角丸四角形 13"/>
          <p:cNvSpPr/>
          <p:nvPr/>
        </p:nvSpPr>
        <p:spPr>
          <a:xfrm>
            <a:off x="292316" y="481793"/>
            <a:ext cx="1512168" cy="1056998"/>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方策③</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290288029"/>
              </p:ext>
            </p:extLst>
          </p:nvPr>
        </p:nvGraphicFramePr>
        <p:xfrm>
          <a:off x="143777" y="1646802"/>
          <a:ext cx="8854858" cy="1638254"/>
        </p:xfrm>
        <a:graphic>
          <a:graphicData uri="http://schemas.openxmlformats.org/drawingml/2006/table">
            <a:tbl>
              <a:tblPr firstRow="1" bandRow="1">
                <a:tableStyleId>{5C22544A-7EE6-4342-B048-85BDC9FD1C3A}</a:tableStyleId>
              </a:tblPr>
              <a:tblGrid>
                <a:gridCol w="4389567"/>
                <a:gridCol w="4465291"/>
              </a:tblGrid>
              <a:tr h="30238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取組み内容</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課題等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r>
              <a:tr h="13358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◆まずはデベロッパーや充電器メーカー等に設置事例（特に既設の共同住宅）に関する情報を収集</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◆防災機能強化の観点からも、管理組合等へ導入のモデルケース等を情報提供</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年度国補助金では既設分譲マンションに充電器を設置する場合、「充電スペース造成費」が補助対象経費に拡大</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solidFill>
                      <a:schemeClr val="tx2">
                        <a:lumMod val="20000"/>
                        <a:lumOff val="80000"/>
                      </a:schemeClr>
                    </a:solidFill>
                  </a:tcPr>
                </a:tc>
                <a:tc>
                  <a:txBody>
                    <a:bodyPr/>
                    <a:lstStyle/>
                    <a:p>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分譲マンションについては、駐車場は共有財産であり、管理組合として</a:t>
                      </a:r>
                      <a:r>
                        <a:rPr kumimoji="1" lang="en-US" altLang="ja-JP" sz="1200" b="0" i="0" u="none" strike="noStrike" kern="120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kern="120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を所有しない住民も含めた合意形成が必要</a:t>
                      </a:r>
                      <a:endParaRPr kumimoji="1" lang="en-US" altLang="ja-JP" sz="1200" b="0" i="0" u="none" strike="noStrike" kern="120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i="0" u="none" strike="noStrike" kern="120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◆設置する場合は、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利用者の認証や電気利用料の集計、料金の課金などの管理や運用の仕組みが必要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i="0" u="none" strike="noStrike" kern="120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◆合意形成等の調整に時間を要することから、国補助金との整合を図ることが難しい</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25765306"/>
              </p:ext>
            </p:extLst>
          </p:nvPr>
        </p:nvGraphicFramePr>
        <p:xfrm>
          <a:off x="166553" y="3513238"/>
          <a:ext cx="8800136" cy="3156122"/>
        </p:xfrm>
        <a:graphic>
          <a:graphicData uri="http://schemas.openxmlformats.org/drawingml/2006/table">
            <a:tbl>
              <a:tblPr firstRow="1" bandRow="1">
                <a:tableStyleId>{5C22544A-7EE6-4342-B048-85BDC9FD1C3A}</a:tableStyleId>
              </a:tblPr>
              <a:tblGrid>
                <a:gridCol w="4549463"/>
                <a:gridCol w="4250673"/>
              </a:tblGrid>
              <a:tr h="34781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進捗状況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r>
              <a:tr h="2808312">
                <a:tc>
                  <a:txBody>
                    <a:bodyPr/>
                    <a:lstStyle/>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◆マンション管理業協会や、マンション管理会社にヒアリングを実施</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・既設マンションでの充電器の設置事例はない</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・カーシェアリングのニーズは比較的高い、</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とセットで充電器設置はあり</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得る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・補助金の公募期間が短い など</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年度充電インフラ補助金に府内の既設マンションが採択（</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・住民から設置の要望があった</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・費用の負担が少額で済んだ</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・電気代は利用者が負担</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（メーター設置）</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◆府営住宅駐車場の空き区画を活用したカーシェアリング事業の実施（資料３）</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導入車両の</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割以上を</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等の次世代自動車</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◆マンション管理業協会のセミナーで国補助制度の説明を実施するなど、引き続き、充電インフラの整備を促進</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◆加えて、事業所（主に大阪湾岸エリア）での設置に向けても、国補助金の情報を提供</a:t>
                      </a:r>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　　</a:t>
                      </a: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sp>
        <p:nvSpPr>
          <p:cNvPr id="5" name="タイトル 1"/>
          <p:cNvSpPr txBox="1">
            <a:spLocks/>
          </p:cNvSpPr>
          <p:nvPr/>
        </p:nvSpPr>
        <p:spPr>
          <a:xfrm>
            <a:off x="8441644" y="646663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５</a:t>
            </a:r>
            <a:endParaRPr lang="en-US" altLang="ja-JP" sz="2200" b="1" dirty="0" smtClean="0"/>
          </a:p>
        </p:txBody>
      </p:sp>
      <p:sp>
        <p:nvSpPr>
          <p:cNvPr id="18" name="下矢印 17"/>
          <p:cNvSpPr/>
          <p:nvPr/>
        </p:nvSpPr>
        <p:spPr>
          <a:xfrm>
            <a:off x="3302011" y="3305222"/>
            <a:ext cx="2529223" cy="189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吹き出し 2"/>
          <p:cNvSpPr/>
          <p:nvPr/>
        </p:nvSpPr>
        <p:spPr>
          <a:xfrm>
            <a:off x="2061140" y="5316634"/>
            <a:ext cx="2780294" cy="576062"/>
          </a:xfrm>
          <a:prstGeom prst="wedgeRectCallout">
            <a:avLst>
              <a:gd name="adj1" fmla="val -24415"/>
              <a:gd name="adj2" fmla="val -896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・エスリード千里山</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西（</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・グラニット豊中（賃貸）</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次世代自動車振興センターのホームページより</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5059669" y="5316634"/>
            <a:ext cx="3709509" cy="646331"/>
          </a:xfrm>
          <a:prstGeom prst="rect">
            <a:avLst/>
          </a:prstGeom>
          <a:noFill/>
          <a:ln w="15875">
            <a:solidFill>
              <a:schemeClr val="tx1"/>
            </a:solidFill>
          </a:ln>
        </p:spPr>
        <p:txBody>
          <a:bodyPr wrap="square" rtlCol="0">
            <a:spAutoFit/>
          </a:bodyPr>
          <a:lstStyle/>
          <a:p>
            <a:pPr eaLnBrk="1" fontAlgn="auto" hangingPunct="1">
              <a:spcBef>
                <a:spcPts val="0"/>
              </a:spcBef>
              <a:spcAft>
                <a:spcPts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年度充電インフラ補助金の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採択結果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は「設置場所名称」のみの公表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となって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いるため、住所も含め公表する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よう次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世代自動車振興センターに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申し入れを行う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5612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587" y="-30193"/>
            <a:ext cx="9145588" cy="498541"/>
          </a:xfrm>
          <a:prstGeom prst="rect">
            <a:avLst/>
          </a:prstGeom>
          <a:solidFill>
            <a:srgbClr val="002060"/>
          </a:solidFill>
          <a:ln>
            <a:noFill/>
          </a:ln>
          <a:effectLst/>
        </p:spPr>
        <p:txBody>
          <a:bodyPr lIns="100751" tIns="63980" rIns="100751" bIns="63980" anchor="ctr">
            <a:spAutoFit/>
          </a:bodyPr>
          <a:lstStyle/>
          <a:p>
            <a:pPr algn="ctr" eaLnBrk="1" fontAlgn="auto" hangingPunct="1">
              <a:spcBef>
                <a:spcPts val="0"/>
              </a:spcBef>
              <a:spcAft>
                <a:spcPts val="0"/>
              </a:spcAft>
              <a:defRPr/>
            </a:pP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③</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取組方策：インフラの拡充</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883999" y="496060"/>
            <a:ext cx="7212715" cy="1204748"/>
            <a:chOff x="3075868" y="2420887"/>
            <a:chExt cx="3808227" cy="854585"/>
          </a:xfrm>
        </p:grpSpPr>
        <p:sp>
          <p:nvSpPr>
            <p:cNvPr id="7" name="角丸四角形 6"/>
            <p:cNvSpPr/>
            <p:nvPr/>
          </p:nvSpPr>
          <p:spPr>
            <a:xfrm>
              <a:off x="3075868" y="2420888"/>
              <a:ext cx="3808227" cy="854584"/>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144467" y="2420887"/>
              <a:ext cx="3548880" cy="474555"/>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府内</a:t>
              </a:r>
              <a:r>
                <a:rPr lang="ja-JP" altLang="ja-JP" sz="1400" b="1" dirty="0">
                  <a:latin typeface="Meiryo UI" panose="020B0604030504040204" pitchFamily="50" charset="-128"/>
                  <a:ea typeface="Meiryo UI" panose="020B0604030504040204" pitchFamily="50" charset="-128"/>
                  <a:cs typeface="Meiryo UI" panose="020B0604030504040204" pitchFamily="50" charset="-128"/>
                </a:rPr>
                <a:t>ものづくり中小企業を対象に</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次世代</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自動車</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研究開発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や、試作</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開発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、市場調査費、販路</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開拓費</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の一部を助成</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 name="角丸四角形 9"/>
          <p:cNvSpPr/>
          <p:nvPr/>
        </p:nvSpPr>
        <p:spPr>
          <a:xfrm>
            <a:off x="2248654" y="1098434"/>
            <a:ext cx="2489068" cy="458853"/>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中小企業の研究シーズ、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技術シーズを発掘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右矢印 6"/>
          <p:cNvSpPr/>
          <p:nvPr/>
        </p:nvSpPr>
        <p:spPr>
          <a:xfrm>
            <a:off x="4864161" y="1038443"/>
            <a:ext cx="792088" cy="536142"/>
          </a:xfrm>
          <a:custGeom>
            <a:avLst/>
            <a:gdLst>
              <a:gd name="connsiteX0" fmla="*/ 0 w 792088"/>
              <a:gd name="connsiteY0" fmla="*/ 269962 h 720080"/>
              <a:gd name="connsiteX1" fmla="*/ 521986 w 792088"/>
              <a:gd name="connsiteY1" fmla="*/ 269962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583468 h 720080"/>
              <a:gd name="connsiteX6" fmla="*/ 0 w 792088"/>
              <a:gd name="connsiteY6" fmla="*/ 450118 h 720080"/>
              <a:gd name="connsiteX7" fmla="*/ 0 w 792088"/>
              <a:gd name="connsiteY7" fmla="*/ 26996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088" h="720080">
                <a:moveTo>
                  <a:pt x="0" y="269962"/>
                </a:moveTo>
                <a:lnTo>
                  <a:pt x="521986" y="141375"/>
                </a:lnTo>
                <a:lnTo>
                  <a:pt x="521986" y="0"/>
                </a:lnTo>
                <a:lnTo>
                  <a:pt x="792088" y="360040"/>
                </a:lnTo>
                <a:lnTo>
                  <a:pt x="521986" y="720080"/>
                </a:lnTo>
                <a:lnTo>
                  <a:pt x="521986" y="583468"/>
                </a:lnTo>
                <a:lnTo>
                  <a:pt x="0" y="450118"/>
                </a:lnTo>
                <a:lnTo>
                  <a:pt x="0" y="2699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946339" y="1157688"/>
            <a:ext cx="856685"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支援</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728998" y="1133826"/>
            <a:ext cx="2712646" cy="440759"/>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ja-JP" sz="1400" dirty="0">
                <a:latin typeface="Meiryo UI" panose="020B0604030504040204" pitchFamily="50" charset="-128"/>
                <a:ea typeface="Meiryo UI" panose="020B0604030504040204" pitchFamily="50" charset="-128"/>
                <a:cs typeface="Meiryo UI" panose="020B0604030504040204" pitchFamily="50" charset="-128"/>
              </a:rPr>
              <a:t>新商品・新技術・新サービス</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の創出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292316" y="488361"/>
            <a:ext cx="1512168" cy="106892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方策④</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221135739"/>
              </p:ext>
            </p:extLst>
          </p:nvPr>
        </p:nvGraphicFramePr>
        <p:xfrm>
          <a:off x="43831" y="1630016"/>
          <a:ext cx="9052882" cy="3294646"/>
        </p:xfrm>
        <a:graphic>
          <a:graphicData uri="http://schemas.openxmlformats.org/drawingml/2006/table">
            <a:tbl>
              <a:tblPr firstRow="1" bandRow="1">
                <a:tableStyleId>{5C22544A-7EE6-4342-B048-85BDC9FD1C3A}</a:tableStyleId>
              </a:tblPr>
              <a:tblGrid>
                <a:gridCol w="4526441"/>
                <a:gridCol w="4526441"/>
              </a:tblGrid>
              <a:tr h="462111">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公募する事業内容（例）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特　　　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r>
              <a:tr h="2832535">
                <a:tc>
                  <a:txBody>
                    <a:bodyPr/>
                    <a:lstStyle/>
                    <a:p>
                      <a:endParaRPr kumimoji="1" lang="en-US" altLang="ja-JP" sz="6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及び</a:t>
                      </a:r>
                      <a:r>
                        <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関連部品・システム</a:t>
                      </a:r>
                    </a:p>
                    <a:p>
                      <a:r>
                        <a:rPr kumimoji="1" lang="ja-JP" altLang="en-US"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二輪車や三輪車を含む</a:t>
                      </a:r>
                      <a:r>
                        <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の試作品の開発</a:t>
                      </a:r>
                    </a:p>
                    <a:p>
                      <a:r>
                        <a:rPr kumimoji="1" lang="ja-JP" altLang="en-US"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モーターや蓄電池など</a:t>
                      </a:r>
                      <a:r>
                        <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関連部品の開発</a:t>
                      </a:r>
                    </a:p>
                    <a:p>
                      <a:r>
                        <a:rPr kumimoji="1" lang="ja-JP" altLang="en-US"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ECU</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（電子制御システム）やワイヤレス給電等充電インフラ関連システ</a:t>
                      </a:r>
                      <a:endPar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ムの開発</a:t>
                      </a:r>
                      <a:endPar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FCV</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及び</a:t>
                      </a:r>
                      <a:r>
                        <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FCV</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関連部品・システム　　</a:t>
                      </a:r>
                      <a:r>
                        <a:rPr kumimoji="1" lang="ja-JP" altLang="en-US"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二輪車や三輪車を含む</a:t>
                      </a:r>
                      <a:r>
                        <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FCV</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の試作品開発</a:t>
                      </a:r>
                    </a:p>
                    <a:p>
                      <a:r>
                        <a:rPr kumimoji="1" lang="ja-JP" altLang="en-US"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モーターや蓄電池など</a:t>
                      </a:r>
                      <a:r>
                        <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FCV</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関連部品の開発</a:t>
                      </a:r>
                    </a:p>
                    <a:p>
                      <a:r>
                        <a:rPr kumimoji="1" lang="ja-JP" altLang="en-US"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FC(</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燃料電池</a:t>
                      </a:r>
                      <a:r>
                        <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や水素タンクなど</a:t>
                      </a:r>
                      <a:r>
                        <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FCV</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関連部品の開発</a:t>
                      </a:r>
                    </a:p>
                    <a:p>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水素ステーション及びその構成要素（水素製造装置、圧縮機、蓄圧</a:t>
                      </a:r>
                      <a:endPar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器等）など</a:t>
                      </a:r>
                      <a:endPar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solidFill>
                      <a:schemeClr val="tx2">
                        <a:lumMod val="20000"/>
                        <a:lumOff val="80000"/>
                      </a:schemeClr>
                    </a:solidFill>
                  </a:tcPr>
                </a:tc>
                <a:tc>
                  <a:txBody>
                    <a:bodyPr/>
                    <a:lstStyle/>
                    <a:p>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◆支援機関の設置</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大阪府立大学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次世代電動車両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開発</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研究センター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技術開発にと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どまらず、市場への展開までを</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専門的見地から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ハンズオン</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EV/FCV</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ビジネス化推進研究会</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販路開拓支援とＥＶの新たな価値をビジネスモデルとして提案し、採択</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事業のビジネス化をさらに後押し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◆主な成果</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sp>
        <p:nvSpPr>
          <p:cNvPr id="25" name="下矢印 24"/>
          <p:cNvSpPr/>
          <p:nvPr/>
        </p:nvSpPr>
        <p:spPr>
          <a:xfrm>
            <a:off x="3410506" y="4831762"/>
            <a:ext cx="2529223" cy="25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6" name="表 25"/>
          <p:cNvGraphicFramePr>
            <a:graphicFrameLocks noGrp="1"/>
          </p:cNvGraphicFramePr>
          <p:nvPr>
            <p:extLst>
              <p:ext uri="{D42A27DB-BD31-4B8C-83A1-F6EECF244321}">
                <p14:modId xmlns:p14="http://schemas.microsoft.com/office/powerpoint/2010/main" val="185376796"/>
              </p:ext>
            </p:extLst>
          </p:nvPr>
        </p:nvGraphicFramePr>
        <p:xfrm>
          <a:off x="96972" y="5145690"/>
          <a:ext cx="8872144" cy="1544841"/>
        </p:xfrm>
        <a:graphic>
          <a:graphicData uri="http://schemas.openxmlformats.org/drawingml/2006/table">
            <a:tbl>
              <a:tblPr firstRow="1" bandRow="1">
                <a:tableStyleId>{5C22544A-7EE6-4342-B048-85BDC9FD1C3A}</a:tableStyleId>
              </a:tblPr>
              <a:tblGrid>
                <a:gridCol w="4551664"/>
                <a:gridCol w="4320480"/>
              </a:tblGrid>
              <a:tr h="432048">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進捗状況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r>
              <a:tr h="1112793">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◆今年度は</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件の提案があり、審査の結果、</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件を採択し、助成を決定（資料４）</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助成額</a:t>
                      </a:r>
                      <a:r>
                        <a:rPr kumimoji="1" lang="ja-JP" altLang="en-US"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上限５００万円</a:t>
                      </a:r>
                    </a:p>
                    <a:p>
                      <a:r>
                        <a:rPr kumimoji="1" lang="ja-JP" altLang="en-US"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助成率</a:t>
                      </a:r>
                      <a:r>
                        <a:rPr kumimoji="1" lang="ja-JP" altLang="en-US"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助成対象経費の３分の２以内</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◆引き続き、ものづくり中小企業に対する資金支援を通じ、新商品・新技術等の創出を後押し</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sp>
        <p:nvSpPr>
          <p:cNvPr id="4" name="大かっこ 3"/>
          <p:cNvSpPr/>
          <p:nvPr/>
        </p:nvSpPr>
        <p:spPr>
          <a:xfrm>
            <a:off x="161002" y="6126944"/>
            <a:ext cx="4175304" cy="32082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タイトル 1"/>
          <p:cNvSpPr txBox="1">
            <a:spLocks/>
          </p:cNvSpPr>
          <p:nvPr/>
        </p:nvSpPr>
        <p:spPr>
          <a:xfrm>
            <a:off x="8441644" y="646663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６</a:t>
            </a:r>
            <a:endParaRPr lang="en-US" altLang="ja-JP" sz="2200" b="1" dirty="0" smtClean="0"/>
          </a:p>
        </p:txBody>
      </p:sp>
      <p:grpSp>
        <p:nvGrpSpPr>
          <p:cNvPr id="9" name="グループ化 8"/>
          <p:cNvGrpSpPr/>
          <p:nvPr/>
        </p:nvGrpSpPr>
        <p:grpSpPr>
          <a:xfrm>
            <a:off x="4654494" y="3551761"/>
            <a:ext cx="4384618" cy="1097174"/>
            <a:chOff x="4654494" y="3551761"/>
            <a:chExt cx="4384618" cy="1097174"/>
          </a:xfrm>
        </p:grpSpPr>
        <p:sp>
          <p:nvSpPr>
            <p:cNvPr id="17" name="正方形/長方形 1"/>
            <p:cNvSpPr>
              <a:spLocks noChangeArrowheads="1"/>
            </p:cNvSpPr>
            <p:nvPr/>
          </p:nvSpPr>
          <p:spPr bwMode="auto">
            <a:xfrm>
              <a:off x="7618259" y="3558116"/>
              <a:ext cx="1420853" cy="1090819"/>
            </a:xfrm>
            <a:prstGeom prst="rect">
              <a:avLst/>
            </a:prstGeom>
            <a:solidFill>
              <a:schemeClr val="bg1"/>
            </a:solidFill>
            <a:ln w="9525" algn="ctr">
              <a:solidFill>
                <a:schemeClr val="tx1"/>
              </a:solidFill>
              <a:round/>
              <a:headEnd/>
              <a:tailEnd/>
            </a:ln>
            <a:extLst/>
          </p:spPr>
          <p:txBody>
            <a:bodyPr/>
            <a:lstStyle/>
            <a:p>
              <a:pPr algn="ctr">
                <a:defRPr/>
              </a:pPr>
              <a:r>
                <a:rPr lang="ja-JP" altLang="en-US" sz="900" dirty="0" smtClean="0">
                  <a:latin typeface="Meiryo UI" pitchFamily="50" charset="-128"/>
                  <a:ea typeface="Meiryo UI" pitchFamily="50" charset="-128"/>
                  <a:cs typeface="Meiryo UI" pitchFamily="50" charset="-128"/>
                </a:rPr>
                <a:t>水素トレーラー用輸送容器</a:t>
              </a:r>
              <a:r>
                <a:rPr kumimoji="1" lang="ja-JP" altLang="en-US"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サムテック㈱</a:t>
              </a:r>
              <a:r>
                <a:rPr kumimoji="1" lang="ja-JP" altLang="en-US" sz="900" dirty="0" smtClean="0">
                  <a:latin typeface="Meiryo UI" pitchFamily="50" charset="-128"/>
                  <a:ea typeface="Meiryo UI" pitchFamily="50" charset="-128"/>
                  <a:cs typeface="Meiryo UI" pitchFamily="50" charset="-128"/>
                </a:rPr>
                <a:t>）</a:t>
              </a:r>
              <a:endParaRPr kumimoji="1" lang="en-US" altLang="ja-JP" sz="1000" dirty="0">
                <a:latin typeface="Meiryo UI" pitchFamily="50" charset="-128"/>
                <a:ea typeface="Meiryo UI" pitchFamily="50" charset="-128"/>
                <a:cs typeface="Meiryo UI" pitchFamily="50" charset="-128"/>
              </a:endParaRPr>
            </a:p>
          </p:txBody>
        </p:sp>
        <p:sp>
          <p:nvSpPr>
            <p:cNvPr id="21" name="正方形/長方形 1"/>
            <p:cNvSpPr>
              <a:spLocks noChangeArrowheads="1"/>
            </p:cNvSpPr>
            <p:nvPr/>
          </p:nvSpPr>
          <p:spPr bwMode="auto">
            <a:xfrm>
              <a:off x="4654494" y="3558116"/>
              <a:ext cx="1418453" cy="1090819"/>
            </a:xfrm>
            <a:prstGeom prst="rect">
              <a:avLst/>
            </a:prstGeom>
            <a:solidFill>
              <a:schemeClr val="bg1"/>
            </a:solidFill>
            <a:ln w="9525" algn="ctr">
              <a:solidFill>
                <a:schemeClr val="tx1"/>
              </a:solidFill>
              <a:round/>
              <a:headEnd/>
              <a:tailEnd/>
            </a:ln>
            <a:extLst/>
          </p:spPr>
          <p:txBody>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側車付二輪車</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「ﾄﾗｲｸ」（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ユアサ</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M&amp;B</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a:latin typeface="Meiryo UI" pitchFamily="50" charset="-128"/>
                <a:ea typeface="Meiryo UI" pitchFamily="50" charset="-128"/>
                <a:cs typeface="Meiryo UI" pitchFamily="50" charset="-128"/>
              </a:endParaRPr>
            </a:p>
          </p:txBody>
        </p:sp>
        <p:sp>
          <p:nvSpPr>
            <p:cNvPr id="23" name="正方形/長方形 1"/>
            <p:cNvSpPr>
              <a:spLocks noChangeArrowheads="1"/>
            </p:cNvSpPr>
            <p:nvPr/>
          </p:nvSpPr>
          <p:spPr bwMode="auto">
            <a:xfrm>
              <a:off x="6156176" y="3551761"/>
              <a:ext cx="1410108" cy="1097174"/>
            </a:xfrm>
            <a:prstGeom prst="rect">
              <a:avLst/>
            </a:prstGeom>
            <a:solidFill>
              <a:schemeClr val="bg1"/>
            </a:solidFill>
            <a:ln w="9525" algn="ctr">
              <a:solidFill>
                <a:schemeClr val="tx1"/>
              </a:solidFill>
              <a:round/>
              <a:headEnd/>
              <a:tailEnd/>
            </a:ln>
            <a:extLst/>
          </p:spPr>
          <p:txBody>
            <a:bodyPr/>
            <a:lstStyle/>
            <a:p>
              <a:pPr algn="ctr">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水素圧縮機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1" lang="ja-JP" altLang="en-US" sz="1000" dirty="0" smtClean="0">
                  <a:latin typeface="Meiryo UI" pitchFamily="50" charset="-128"/>
                  <a:ea typeface="Meiryo UI" pitchFamily="50" charset="-128"/>
                  <a:cs typeface="Meiryo UI" pitchFamily="50" charset="-128"/>
                </a:rPr>
                <a:t>（㈱加地テック）</a:t>
              </a:r>
              <a:endParaRPr kumimoji="1" lang="en-US" altLang="ja-JP" sz="1000" dirty="0">
                <a:latin typeface="Meiryo UI" pitchFamily="50" charset="-128"/>
                <a:ea typeface="Meiryo UI" pitchFamily="50" charset="-128"/>
                <a:cs typeface="Meiryo UI" pitchFamily="50" charset="-128"/>
              </a:endParaRPr>
            </a:p>
          </p:txBody>
        </p:sp>
        <p:pic>
          <p:nvPicPr>
            <p:cNvPr id="2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6881" y="4005064"/>
              <a:ext cx="1338064" cy="643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3883955"/>
              <a:ext cx="1338100" cy="764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descr="C:\Users\morikiy\AppData\Local\Microsoft\Windows\Temporary Internet Files\Content.Outlook\E7CFLFOH\画像1 (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108" y="3883955"/>
              <a:ext cx="1321153" cy="6971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9429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noChangeAspect="1"/>
          </p:cNvSpPr>
          <p:nvPr/>
        </p:nvSpPr>
        <p:spPr bwMode="auto">
          <a:xfrm>
            <a:off x="1079612" y="1714500"/>
            <a:ext cx="6984776" cy="3658716"/>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7200" dirty="0">
                <a:latin typeface="HGPｺﾞｼｯｸE" panose="020B0900000000000000" pitchFamily="50" charset="-128"/>
                <a:ea typeface="HGPｺﾞｼｯｸE" panose="020B0900000000000000" pitchFamily="50" charset="-128"/>
              </a:rPr>
              <a:t>FCV</a:t>
            </a:r>
            <a:r>
              <a:rPr lang="ja-JP" altLang="en-US" sz="7200" dirty="0" smtClean="0">
                <a:latin typeface="HGPｺﾞｼｯｸE" panose="020B0900000000000000" pitchFamily="50" charset="-128"/>
                <a:ea typeface="HGPｺﾞｼｯｸE" panose="020B0900000000000000" pitchFamily="50" charset="-128"/>
              </a:rPr>
              <a:t>部会</a:t>
            </a:r>
            <a:endParaRPr lang="en-US" altLang="ja-JP" sz="7200" dirty="0" smtClean="0">
              <a:latin typeface="HGPｺﾞｼｯｸE" panose="020B0900000000000000" pitchFamily="50" charset="-128"/>
              <a:ea typeface="HGPｺﾞｼｯｸE" panose="020B0900000000000000" pitchFamily="50" charset="-128"/>
            </a:endParaRPr>
          </a:p>
          <a:p>
            <a:pPr lvl="0" algn="l" eaLnBrk="1" hangingPunct="1"/>
            <a:endParaRPr lang="en-US" altLang="ja-JP" sz="2000" dirty="0" smtClean="0">
              <a:latin typeface="ＭＳ Ｐゴシック"/>
              <a:cs typeface="+mn-cs"/>
            </a:endParaRPr>
          </a:p>
          <a:p>
            <a:pPr lvl="0" algn="l" eaLnBrk="1" hangingPunct="1"/>
            <a:r>
              <a:rPr lang="ja-JP" altLang="en-US" sz="2400" dirty="0" smtClean="0">
                <a:latin typeface="ＭＳ Ｐゴシック"/>
                <a:cs typeface="+mn-cs"/>
              </a:rPr>
              <a:t>（</a:t>
            </a:r>
            <a:r>
              <a:rPr lang="ja-JP" altLang="en-US" sz="2400" dirty="0">
                <a:latin typeface="ＭＳ Ｐゴシック"/>
                <a:cs typeface="+mn-cs"/>
              </a:rPr>
              <a:t>３）水素インフラの拡充について</a:t>
            </a:r>
          </a:p>
          <a:p>
            <a:pPr lvl="0" algn="l" eaLnBrk="1" hangingPunct="1"/>
            <a:r>
              <a:rPr lang="ja-JP" altLang="en-US" sz="2400" dirty="0">
                <a:latin typeface="ＭＳ Ｐゴシック"/>
                <a:cs typeface="+mn-cs"/>
              </a:rPr>
              <a:t>　　　　　　（水素</a:t>
            </a:r>
            <a:r>
              <a:rPr lang="en-US" altLang="ja-JP" sz="2400" dirty="0">
                <a:latin typeface="ＭＳ Ｐゴシック"/>
                <a:cs typeface="+mn-cs"/>
              </a:rPr>
              <a:t>ST</a:t>
            </a:r>
            <a:r>
              <a:rPr lang="ja-JP" altLang="en-US" sz="2400" dirty="0">
                <a:latin typeface="ＭＳ Ｐゴシック"/>
                <a:cs typeface="+mn-cs"/>
              </a:rPr>
              <a:t>整備計画の改訂）</a:t>
            </a:r>
          </a:p>
          <a:p>
            <a:pPr lvl="0" algn="l" eaLnBrk="1" hangingPunct="1"/>
            <a:r>
              <a:rPr lang="ja-JP" altLang="en-US" sz="2400" dirty="0">
                <a:latin typeface="ＭＳ Ｐゴシック"/>
                <a:cs typeface="+mn-cs"/>
              </a:rPr>
              <a:t>（４）水素インフラの拡充について</a:t>
            </a:r>
          </a:p>
          <a:p>
            <a:pPr lvl="0" algn="l" eaLnBrk="1" hangingPunct="1"/>
            <a:r>
              <a:rPr lang="ja-JP" altLang="en-US" sz="2400" dirty="0">
                <a:latin typeface="ＭＳ Ｐゴシック"/>
                <a:cs typeface="+mn-cs"/>
              </a:rPr>
              <a:t>　　　　　　（用地情報提供、関連産業参入促進事業）</a:t>
            </a:r>
          </a:p>
          <a:p>
            <a:pPr lvl="0" algn="l" eaLnBrk="1" hangingPunct="1"/>
            <a:r>
              <a:rPr lang="ja-JP" altLang="en-US" sz="2400" dirty="0">
                <a:latin typeface="ＭＳ Ｐゴシック"/>
                <a:cs typeface="+mn-cs"/>
              </a:rPr>
              <a:t>（５）社会環境の醸成について</a:t>
            </a:r>
          </a:p>
          <a:p>
            <a:pPr lvl="0" algn="l" eaLnBrk="1" hangingPunct="1"/>
            <a:r>
              <a:rPr lang="ja-JP" altLang="en-US" sz="2400" dirty="0">
                <a:latin typeface="ＭＳ Ｐゴシック"/>
                <a:cs typeface="+mn-cs"/>
              </a:rPr>
              <a:t>　　　　　　（工作コンクールほか）</a:t>
            </a:r>
          </a:p>
        </p:txBody>
      </p:sp>
    </p:spTree>
    <p:extLst>
      <p:ext uri="{BB962C8B-B14F-4D97-AF65-F5344CB8AC3E}">
        <p14:creationId xmlns:p14="http://schemas.microsoft.com/office/powerpoint/2010/main" val="3813904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4139</TotalTime>
  <Words>1523</Words>
  <Application>Microsoft Office PowerPoint</Application>
  <PresentationFormat>画面に合わせる (4:3)</PresentationFormat>
  <Paragraphs>351</Paragraphs>
  <Slides>14</Slides>
  <Notes>4</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Office ​​テーマ</vt:lpstr>
      <vt:lpstr>ＥＶ部会・ＦＣＶ部会活動報告について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山本　陽介</dc:creator>
  <cp:lastModifiedBy>大山　知宏</cp:lastModifiedBy>
  <cp:revision>424</cp:revision>
  <cp:lastPrinted>2017-02-15T00:45:19Z</cp:lastPrinted>
  <dcterms:created xsi:type="dcterms:W3CDTF">2015-12-14T04:10:34Z</dcterms:created>
  <dcterms:modified xsi:type="dcterms:W3CDTF">2017-02-24T05:58:56Z</dcterms:modified>
</cp:coreProperties>
</file>