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5" r:id="rId2"/>
    <p:sldId id="308" r:id="rId3"/>
    <p:sldId id="309" r:id="rId4"/>
    <p:sldId id="311" r:id="rId5"/>
    <p:sldId id="304" r:id="rId6"/>
    <p:sldId id="315" r:id="rId7"/>
    <p:sldId id="316" r:id="rId8"/>
    <p:sldId id="317" r:id="rId9"/>
  </p:sldIdLst>
  <p:sldSz cx="10440988" cy="7561263"/>
  <p:notesSz cx="6807200" cy="9939338"/>
  <p:defaultTextStyle>
    <a:defPPr>
      <a:defRPr lang="ja-JP"/>
    </a:defPPr>
    <a:lvl1pPr marL="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C8CA540-60E6-4E66-B768-E6FE25485A47}">
          <p14:sldIdLst>
            <p14:sldId id="295"/>
            <p14:sldId id="308"/>
            <p14:sldId id="309"/>
            <p14:sldId id="311"/>
            <p14:sldId id="304"/>
            <p14:sldId id="315"/>
            <p14:sldId id="316"/>
            <p14:sldId id="317"/>
          </p14:sldIdLst>
        </p14:section>
        <p14:section name="タイトルなしのセクション" id="{822C8CBE-25A8-485A-A261-98539FCA75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中島　誠隆" initials="中島　誠隆" lastIdx="3" clrIdx="0">
    <p:extLst>
      <p:ext uri="{19B8F6BF-5375-455C-9EA6-DF929625EA0E}">
        <p15:presenceInfo xmlns:p15="http://schemas.microsoft.com/office/powerpoint/2012/main" userId="中島　誠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1152" y="66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BD3E-5921-4BB2-B8A6-28FAF178B7AE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4E7A3-3DDF-4DC7-8227-86A9CEEEF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35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47E41-CBCE-47E9-A9B3-4D9EA65F3743}" type="datetimeFigureOut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35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9C954-289A-4C1A-BA97-1C30A136A6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5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C954-289A-4C1A-BA97-1C30A136A66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64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今年は新型コロナウイルス感染症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拡大防止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の観点から、水素体験教室やＦＣＶ試乗会等の、人が集まる形でのイベントの実施が困難でした。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そこで、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新たな形での啓発イベントと</a:t>
            </a:r>
            <a:r>
              <a:rPr lang="ja-JP" altLang="en-US" sz="140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して、</a:t>
            </a:r>
            <a:r>
              <a:rPr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ごみ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処理施設開放イベント「鶴見工場オープンデー」のヴァーチャル開催を大阪広域施設組合主催で実施しました。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本イベントにおける、ごみ処理や生物多様性など多様な環境啓発メニューの一部として、</a:t>
            </a:r>
            <a:r>
              <a:rPr lang="ja-JP" altLang="en-US" sz="1400" strike="noStrik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水素社会の実現に向けた社会受容性の向上の観点から</a:t>
            </a:r>
            <a:r>
              <a:rPr kumimoji="1" lang="ja-JP" altLang="en-US" dirty="0" smtClean="0"/>
              <a:t>ＦＣＶの仕組み</a:t>
            </a:r>
            <a:r>
              <a:rPr kumimoji="1" lang="ja-JP" altLang="en-US" strike="noStrike" dirty="0" smtClean="0"/>
              <a:t>や外部給電機能などにつ</a:t>
            </a:r>
            <a:r>
              <a:rPr kumimoji="1" lang="ja-JP" altLang="en-US" dirty="0" smtClean="0"/>
              <a:t>いて、分かりやすくまとめた動画</a:t>
            </a:r>
            <a:r>
              <a:rPr kumimoji="1" lang="ja-JP" altLang="en-US" strike="noStrike" dirty="0" smtClean="0"/>
              <a:t>を</a:t>
            </a:r>
            <a:r>
              <a:rPr kumimoji="1" lang="ja-JP" altLang="en-US" dirty="0" smtClean="0"/>
              <a:t>提供することで啓発を行いました。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C954-289A-4C1A-BA97-1C30A136A66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194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今年は新型コロナウイルス感染症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拡大防止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の観点から、水素体験教室やＦＣＶ試乗会等の、人が集まる形でのイベントの実施が困難でした。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そこで、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新たな形での啓発イベントと</a:t>
            </a:r>
            <a:r>
              <a:rPr lang="ja-JP" altLang="en-US" sz="140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して、</a:t>
            </a:r>
            <a:r>
              <a:rPr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ごみ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処理施設開放イベント「鶴見工場オープンデー」のヴァーチャル開催を大阪広域施設組合主催で実施しました。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本イベントにおける、ごみ処理や生物多様性など多様な環境啓発メニューの一部として、</a:t>
            </a:r>
            <a:r>
              <a:rPr lang="ja-JP" altLang="en-US" sz="1400" strike="noStrik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水素社会の実現に向けた社会受容性の向上の観点から</a:t>
            </a:r>
            <a:r>
              <a:rPr kumimoji="1" lang="ja-JP" altLang="en-US" dirty="0" smtClean="0"/>
              <a:t>ＦＣＶの仕組み</a:t>
            </a:r>
            <a:r>
              <a:rPr kumimoji="1" lang="ja-JP" altLang="en-US" strike="noStrike" dirty="0" smtClean="0"/>
              <a:t>や外部給電機能などにつ</a:t>
            </a:r>
            <a:r>
              <a:rPr kumimoji="1" lang="ja-JP" altLang="en-US" dirty="0" smtClean="0"/>
              <a:t>いて、分かりやすくまとめた動画</a:t>
            </a:r>
            <a:r>
              <a:rPr kumimoji="1" lang="ja-JP" altLang="en-US" strike="noStrike" dirty="0" smtClean="0"/>
              <a:t>を</a:t>
            </a:r>
            <a:r>
              <a:rPr kumimoji="1" lang="ja-JP" altLang="en-US" dirty="0" smtClean="0"/>
              <a:t>提供することで啓発を行いました。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C954-289A-4C1A-BA97-1C30A136A66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91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今年は新型コロナウイルス感染症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拡大防止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の観点から、水素体験教室やＦＣＶ試乗会等の、人が集まる形でのイベントの実施が困難でした。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そこで、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新たな形での啓発イベントと</a:t>
            </a:r>
            <a:r>
              <a:rPr lang="ja-JP" altLang="en-US" sz="140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して、</a:t>
            </a:r>
            <a:r>
              <a:rPr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ごみ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処理施設開放イベント「鶴見工場オープンデー」のヴァーチャル開催を大阪広域施設組合主催で実施しました。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本イベントにおける、ごみ処理や生物多様性など多様な環境啓発メニューの一部として、</a:t>
            </a:r>
            <a:r>
              <a:rPr lang="ja-JP" altLang="en-US" sz="1400" strike="noStrik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水素社会の実現に向けた社会受容性の向上の観点から</a:t>
            </a:r>
            <a:r>
              <a:rPr kumimoji="1" lang="ja-JP" altLang="en-US" dirty="0" smtClean="0"/>
              <a:t>ＦＣＶの仕組み</a:t>
            </a:r>
            <a:r>
              <a:rPr kumimoji="1" lang="ja-JP" altLang="en-US" strike="noStrike" dirty="0" smtClean="0"/>
              <a:t>や外部給電機能などにつ</a:t>
            </a:r>
            <a:r>
              <a:rPr kumimoji="1" lang="ja-JP" altLang="en-US" dirty="0" smtClean="0"/>
              <a:t>いて、分かりやすくまとめた動画</a:t>
            </a:r>
            <a:r>
              <a:rPr kumimoji="1" lang="ja-JP" altLang="en-US" strike="noStrike" dirty="0" smtClean="0"/>
              <a:t>を</a:t>
            </a:r>
            <a:r>
              <a:rPr kumimoji="1" lang="ja-JP" altLang="en-US" dirty="0" smtClean="0"/>
              <a:t>提供することで啓発を行いました。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C954-289A-4C1A-BA97-1C30A136A66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67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7638-3577-47B3-AC03-2BD8F47CB55E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49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B6D-63DB-4F64-8A56-E497B368134B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9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56EB-F532-4C6D-B175-ED2CCA7EA0D8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21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4EF7-B3B2-4CF0-8D91-5DEAFDCBE128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87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FACD-4DB2-43AC-8255-CA73E722C012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85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3EDB-213C-4B00-84CA-DBEDC4C21609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2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5A30-A6A6-4C55-8135-F1D16CFF2D44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56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F291-498D-43F9-B803-7D81E9745DAC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04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E8DF-5044-46A3-988B-27DA055F02A8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7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704-FF9B-4F24-A518-0C057C910668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72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07F2-246B-44D6-8680-685E930F08AA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9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E17F-D5DA-4EC6-940C-C97C5DE9AD5B}" type="datetime1">
              <a:rPr kumimoji="1" lang="ja-JP" altLang="en-US" smtClean="0"/>
              <a:pPr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22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28700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it.go.jp/maritime/GHG_roadmap.html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1332062" y="1188343"/>
            <a:ext cx="7308692" cy="64807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取組の現状について</a:t>
            </a:r>
            <a:endParaRPr kumimoji="1" lang="ja-JP" altLang="en-US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908126" y="2268463"/>
            <a:ext cx="7308692" cy="2730150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</a:t>
            </a:r>
            <a:endParaRPr lang="en-US" altLang="ja-JP" sz="2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船研究会</a:t>
            </a:r>
            <a:endParaRPr lang="en-US" altLang="ja-JP" sz="2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社会受容性</a:t>
            </a:r>
            <a:r>
              <a:rPr lang="ja-JP" altLang="en-US" sz="2800" b="1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800" b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向上等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791638" y="252239"/>
            <a:ext cx="1188152" cy="72008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ctr" defTabSz="1028700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1】</a:t>
            </a:r>
            <a:endParaRPr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4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バス研究会①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07926" y="1156569"/>
            <a:ext cx="221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43417" y="804207"/>
            <a:ext cx="81616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国や先行導入している民間バス事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業者、自治体等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を本研究会に招き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取組を紹介いただくとともに、意見交換を実施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○府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内バス事業者の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状況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について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共有（来年度に京阪バス㈱と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阪急バス㈱が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EV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バス導入など）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○大阪府から企業版ふるさと納税制度を活用した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バス導入促進補助金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を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紹介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077" y="3208302"/>
            <a:ext cx="9823961" cy="1695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tabLst>
                <a:tab pos="1609725" algn="l"/>
              </a:tabLst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■グリーン成長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戦略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や水素基本戦略等に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バスを位置づけ、「水素社会実現に向けた産業車両等における燃料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  <a:tabLst>
                <a:tab pos="1609725" algn="l"/>
              </a:tabLst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電池化促進事業」で、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バスの導入支援を実施。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  <a:tabLst>
                <a:tab pos="1609725" algn="l"/>
              </a:tabLst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・補助率：車両本体価格の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1/2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  <a:tabLst>
                <a:tab pos="1609725" algn="l"/>
              </a:tabLst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・実施期間：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R3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R5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年度（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年度から実施）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  <a:tabLst>
                <a:tab pos="1609725" algn="l"/>
              </a:tabLst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年から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年間で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98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台の補助を実施（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H30:28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台、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R1:45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台、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R2:25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台）。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2154" y="2916535"/>
            <a:ext cx="1332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>
            <a:spAutoFit/>
          </a:bodyPr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国の取組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1011" y="5656573"/>
            <a:ext cx="9823961" cy="16953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tabLst>
                <a:tab pos="1609725" algn="l"/>
              </a:tabLst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■東急バス株式会社</a:t>
            </a:r>
          </a:p>
          <a:p>
            <a:pPr>
              <a:lnSpc>
                <a:spcPts val="2500"/>
              </a:lnSpc>
              <a:tabLst>
                <a:tab pos="1609725" algn="l"/>
              </a:tabLst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・環境にやさしいクリーンエネルギーへの転換を目指すという企業イメージの向上、及び最新技術の</a:t>
            </a:r>
          </a:p>
          <a:p>
            <a:pPr>
              <a:lnSpc>
                <a:spcPts val="2500"/>
              </a:lnSpc>
              <a:tabLst>
                <a:tab pos="1609725" algn="l"/>
              </a:tabLst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 導入という観点から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バス導入を検討し、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元年度末に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台導入（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R2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月より運行開始）。</a:t>
            </a:r>
          </a:p>
          <a:p>
            <a:pPr>
              <a:lnSpc>
                <a:spcPts val="2500"/>
              </a:lnSpc>
              <a:tabLst>
                <a:tab pos="1609725" algn="l"/>
              </a:tabLst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・片道約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15km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の区間で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運行。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乗客から、静かで乗り心地が良いとのお声を頂いており、特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に騒音面に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おいて、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  <a:tabLst>
                <a:tab pos="1609725" algn="l"/>
              </a:tabLst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停発車時にエンジン音がしないため近隣住民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も大変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好評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50088" y="5364807"/>
            <a:ext cx="1836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>
            <a:spAutoFit/>
          </a:bodyPr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先行事例（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412" y="5923317"/>
            <a:ext cx="970378" cy="612000"/>
          </a:xfrm>
          <a:prstGeom prst="rect">
            <a:avLst/>
          </a:prstGeom>
        </p:spPr>
      </p:pic>
      <p:sp>
        <p:nvSpPr>
          <p:cNvPr id="1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979790" y="7127389"/>
            <a:ext cx="360000" cy="35274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fld id="{E973964C-9351-4843-AA03-70BA0614D902}" type="slidenum">
              <a:rPr kumimoji="1" lang="ja-JP" altLang="en-US" smtClean="0">
                <a:solidFill>
                  <a:schemeClr val="tx1"/>
                </a:solidFill>
              </a:rPr>
              <a:pPr algn="ctr"/>
              <a:t>2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98181" y="1269680"/>
            <a:ext cx="9844627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426"/>
              </a:lnSpc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■兵庫県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・水素社会実現に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、水素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整備と水素モビリティ導入の両輪が必要と捉え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、水素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の安定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稼働に向け、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よりも大量かつ定期的な水素の充填が期待できる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バスに着目。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・今年度、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バス導入補助金（県市で各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万円）を創設し、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月に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台導入（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月より運行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開始）。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■三井物産株式会社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・ポルトガルの</a:t>
            </a:r>
            <a:r>
              <a:rPr lang="en-US" altLang="ja-JP" sz="17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CaetanoBus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社に出資。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を製造し、欧州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での運行実績あり。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・国内への導入に向け検討開始。　　　　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価格：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8,000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万円、走行距離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400km</a:t>
            </a:r>
            <a:r>
              <a:rPr lang="ja-JP" altLang="en-US" sz="1400" dirty="0" err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充填圧力：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35MPa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5678" y="972319"/>
            <a:ext cx="1800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9692" bIns="0" rtlCol="0">
            <a:spAutoFit/>
          </a:bodyPr>
          <a:lstStyle/>
          <a:p>
            <a:pPr algn="ctr"/>
            <a:r>
              <a:rPr lang="ja-JP" altLang="en-US" sz="1544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先行事例（</a:t>
            </a:r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1544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ja-JP" altLang="en-US" sz="1544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バス研究会②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9614" y="6372919"/>
            <a:ext cx="221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R3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（活動の方向性）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33730" y="6372919"/>
            <a:ext cx="7740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○府補助金を活用し、来年度に府内初となる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台の導入を目指す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○万博を見据え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、導入拡大に向けた方策を検討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979790" y="7127389"/>
            <a:ext cx="360000" cy="35274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fld id="{E973964C-9351-4843-AA03-70BA0614D902}" type="slidenum">
              <a:rPr kumimoji="1" lang="ja-JP" altLang="en-US" smtClean="0">
                <a:solidFill>
                  <a:schemeClr val="tx1"/>
                </a:solidFill>
              </a:rPr>
              <a:pPr algn="ctr"/>
              <a:t>3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98181" y="4296153"/>
            <a:ext cx="9867989" cy="13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■企業版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ふるさと納税制度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を活用した寄附の申し出があり、この寄附を財源とする補助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制度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年度に創設し、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府内バス事業者に対する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バス導入を支援。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・補助額：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2,675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万円／台（車両価格から国補助額を差引いた額の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1/2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・台　数 ：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11"/>
          <p:cNvSpPr txBox="1"/>
          <p:nvPr/>
        </p:nvSpPr>
        <p:spPr>
          <a:xfrm>
            <a:off x="525679" y="3996655"/>
            <a:ext cx="3276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 anchor="ctr" anchorCtr="0">
            <a:spAutoFit/>
          </a:bodyPr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バス導入促進補助金（大阪府）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4753197" y="5964553"/>
            <a:ext cx="789458" cy="251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62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研究会①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26134" y="1080121"/>
            <a:ext cx="232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52718" y="828303"/>
            <a:ext cx="7736328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○国や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船舶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用の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システムの開発に取組む事業者を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招き、取組を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紹介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いただく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とともに、意見交換を実施</a:t>
            </a: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○府内舟運事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業者や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船の開発・実証に取組む本研究会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メンバーの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取組状況について情報共有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52086" y="2841958"/>
            <a:ext cx="9814084" cy="3026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■国連の専門機関である国際海事機関が国際海運からの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GHG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排出の削減目標を設定。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2008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年をベースに、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年に平均燃費で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40%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削減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2008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年をベースに、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2050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年に総排出量を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50%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削減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・今世紀中にゼロ排出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■上記目標を受け、ゼロエミッション船（水素燃料船やアンモニア燃料船等）の開発が進んでおり、我が国では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2028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年の実船投入に向け、ルール整備や研究開発・実証を実施。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■ゼロエミッション船等の開発に向け、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に補助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制度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を創設予定（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R5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年間）。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・補助率：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1/2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R3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年度予算：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億円（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年間で約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億円を予定）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1"/>
          <p:cNvSpPr txBox="1"/>
          <p:nvPr/>
        </p:nvSpPr>
        <p:spPr>
          <a:xfrm>
            <a:off x="568110" y="2556495"/>
            <a:ext cx="1332000" cy="28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 anchor="ctr" anchorCtr="0">
            <a:spAutoFit/>
          </a:bodyPr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国の取組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4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右中かっこ 1"/>
          <p:cNvSpPr/>
          <p:nvPr/>
        </p:nvSpPr>
        <p:spPr>
          <a:xfrm>
            <a:off x="5652542" y="3345686"/>
            <a:ext cx="216024" cy="648072"/>
          </a:xfrm>
          <a:prstGeom prst="rightBrac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56134" y="3383655"/>
            <a:ext cx="39224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この目標に向け様々な規制や開発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に向けた取組を</a:t>
            </a:r>
            <a:r>
              <a:rPr kumimoji="1"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実施</a:t>
            </a:r>
            <a:endParaRPr kumimoji="1" lang="ja-JP" altLang="en-US" sz="17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81" y="6044403"/>
            <a:ext cx="2082677" cy="128193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573282" y="6825715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（参考）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「国土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交通省・日本船舶技術研究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協会　国際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海運のゼロエミッションに向けた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ロードマップ」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https://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www.mlit.go.jp/maritime/GHG_roadmap.html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02864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研究会②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352086" y="1231794"/>
            <a:ext cx="9814084" cy="42635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■東芝エネルギーシステムズ株式会社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1960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年代当初より燃料電池開発に取組み、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H2Rex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など純水素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システムを開発。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2016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年、東京海洋大学の「らいちょう」に自社の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システム（比較的小型で連続運転ができ、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年以上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稼働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できる）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を搭載し、実証実施。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年から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年間、日本郵船株式会社等とともに中型観光船としての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船開発を目指す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■ヤンマーパワーテクノロジー株式会社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・トヨタ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MIRAI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システムを舶用にマリナイズし、自社製船舶に搭載して大分県で実証。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・万博を見据え、来年度は大阪港周辺を候補地の一つとして実証予定。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・これらの結果を踏まえ、他の船舶への展開も視野に、万博での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船の走行を目指す。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■岩谷産業株式会社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・水素燃料電池船（全長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:30m</a:t>
            </a:r>
            <a:r>
              <a:rPr lang="ja-JP" altLang="en-US" sz="1700" dirty="0" err="1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総トン数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:60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トン、定員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:100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名）と船舶用ステーションの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開発に向けた検討開始。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・万博開催中に、旅客船としての商業運航を目指す（万博会場～大阪市内）。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1"/>
          <p:cNvSpPr txBox="1"/>
          <p:nvPr/>
        </p:nvSpPr>
        <p:spPr>
          <a:xfrm>
            <a:off x="568110" y="946334"/>
            <a:ext cx="1512000" cy="282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 anchor="ctr" anchorCtr="0">
            <a:spAutoFit/>
          </a:bodyPr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取組事例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788446" y="5724847"/>
            <a:ext cx="789458" cy="251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9839" y="6183999"/>
            <a:ext cx="232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R3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（活動の方向性）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5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475460" y="6183999"/>
            <a:ext cx="740001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○万博を見据え、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船開発に向けた動きが活発となる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、府内での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実証・実装の実現を目指す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539" y="3420591"/>
            <a:ext cx="1621403" cy="660719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8389" y="4572719"/>
            <a:ext cx="1171401" cy="8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6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120058" y="33710"/>
            <a:ext cx="10459848" cy="519373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ja-JP" altLang="en-US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【3】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</a:t>
            </a:r>
            <a:r>
              <a:rPr lang="ja-JP" altLang="en-US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向上等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エネルギー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関連施策の推進に係る連携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協定を締結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22252" y="2002036"/>
            <a:ext cx="9835942" cy="5378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6390" tIns="176390" rIns="70556" bIns="0" rtlCol="0">
            <a:noAutofit/>
          </a:bodyPr>
          <a:lstStyle/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連携協定に基づく取組事項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◆　水素社会の実現に向けた水素の社会受容性の向上に関する事項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　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燃料電池自動車（ＦＣＶ）等次世代自動車の普及促進に関する事項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　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その他本協定の目的に沿う事項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連携協定締結式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実施日程　　令和２年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日（木）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場　　　所　　大阪市役所　中応接室・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正面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玄関前広場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出  席 者　　大阪トヨタ自動車株式会社　代表取締役　小西　俊一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           大阪市環境局長　青野　親裕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5258" y="870188"/>
            <a:ext cx="9835942" cy="7770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218" tIns="176390" rIns="96218" bIns="70556" rtlCol="0">
            <a:noAutofit/>
          </a:bodyPr>
          <a:lstStyle/>
          <a:p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大阪市は、　水素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の実現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、燃料電池自動車（ＦＣＶ）の普及促進をめざした取組を進め、新た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なエネルギー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都市の構築に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貢献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するため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大阪地区トヨタ各社と、エネルギー関連施策の推進に係る連携協定を締結しました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1544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325" y="732069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2325" y="1822268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　要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322252" y="7020992"/>
            <a:ext cx="9835942" cy="36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大阪市では、今後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も協定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を締結する事業者を募集します。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9" y="4819120"/>
            <a:ext cx="2779134" cy="208000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7494520" y="2059897"/>
            <a:ext cx="2459776" cy="2959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協定に基づく取組（注）</a:t>
            </a:r>
            <a:endParaRPr lang="ja-JP" altLang="en-US" sz="1323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02528" y="4716735"/>
            <a:ext cx="1531188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協定締結式の様子</a:t>
            </a:r>
            <a:endParaRPr lang="ja-JP" altLang="en-US" sz="1323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/>
          </p:nvPr>
        </p:nvGraphicFramePr>
        <p:xfrm>
          <a:off x="4017269" y="4840993"/>
          <a:ext cx="2911525" cy="2058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5" imgW="11343907" imgH="8019948" progId="AcroExch.Document.2017">
                  <p:embed/>
                </p:oleObj>
              </mc:Choice>
              <mc:Fallback>
                <p:oleObj name="Acrobat Document" r:id="rId5" imgW="11343907" imgH="8019948" progId="AcroExch.Document.2017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17269" y="4840993"/>
                        <a:ext cx="2911525" cy="2058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テキスト ボックス 17"/>
          <p:cNvSpPr txBox="1"/>
          <p:nvPr/>
        </p:nvSpPr>
        <p:spPr>
          <a:xfrm>
            <a:off x="4860454" y="4738302"/>
            <a:ext cx="1034257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連携協定書</a:t>
            </a:r>
            <a:endParaRPr lang="ja-JP" altLang="en-US" sz="1323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436521" y="6031359"/>
            <a:ext cx="2543269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23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大阪光のルネサンス</a:t>
            </a:r>
            <a:r>
              <a:rPr lang="en-US" altLang="ja-JP" sz="1323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323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での</a:t>
            </a:r>
            <a:r>
              <a:rPr lang="en-US" altLang="ja-JP" sz="1323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FCV</a:t>
            </a:r>
            <a:r>
              <a:rPr lang="ja-JP" altLang="en-US" sz="1323" smtClean="0">
                <a:latin typeface="Meiryo UI" panose="020B0604030504040204" pitchFamily="50" charset="-128"/>
                <a:ea typeface="Meiryo UI" panose="020B0604030504040204" pitchFamily="50" charset="-128"/>
              </a:rPr>
              <a:t>給電によるイルミネーション点灯（</a:t>
            </a:r>
            <a:r>
              <a:rPr lang="ja-JP" altLang="en-US" sz="1323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注）新型コロナウイルス感染症拡大に伴い開催中止</a:t>
            </a:r>
            <a:endParaRPr lang="ja-JP" altLang="en-US" sz="132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7"/>
          <a:srcRect l="27627" t="21624" r="44639" b="8917"/>
          <a:stretch/>
        </p:blipFill>
        <p:spPr>
          <a:xfrm>
            <a:off x="7505404" y="2383933"/>
            <a:ext cx="2448892" cy="3673338"/>
          </a:xfrm>
          <a:prstGeom prst="rect">
            <a:avLst/>
          </a:prstGeom>
        </p:spPr>
      </p:pic>
      <p:sp>
        <p:nvSpPr>
          <p:cNvPr id="16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6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2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120058" y="33710"/>
            <a:ext cx="10459848" cy="734817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ja-JP" altLang="en-US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【3】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</a:t>
            </a:r>
            <a:r>
              <a:rPr lang="ja-JP" altLang="en-US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向上等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再生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可能エネルギーの活用を通じた連携協定を締結</a:t>
            </a:r>
          </a:p>
          <a:p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22252" y="2002036"/>
            <a:ext cx="9835942" cy="5234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6390" tIns="176390" rIns="70556" bIns="0" rtlCol="0">
            <a:noAutofit/>
          </a:bodyPr>
          <a:lstStyle/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連携事項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◆　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再生可能エネルギーの創出・導入・利用拡大に関すること</a:t>
            </a:r>
            <a:endParaRPr lang="ja-JP" altLang="en-US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◆　脱炭素化の推進を通じた住民・地域企業主体の相互の地域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活力の創出に関する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連携協定締結式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実施日程　　令和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年３月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日（月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　◆　場　　　所　　</a:t>
            </a:r>
            <a:r>
              <a:rPr lang="en-US" altLang="ja-JP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web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会議システム</a:t>
            </a:r>
            <a:endParaRPr lang="en-US" altLang="ja-JP" sz="1544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出  席 者　　浪江町副町長　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小林　弘典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大阪府環境農林水産部長　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南部　和人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           大阪市環境局長　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青野　親裕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5258" y="870188"/>
            <a:ext cx="9835942" cy="7770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218" tIns="176390" rIns="96218" bIns="70556" rtlCol="0">
            <a:noAutofit/>
          </a:bodyPr>
          <a:lstStyle/>
          <a:p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脱炭素社会の実現を目指し、福島県浪江町及び大阪府、大阪市において、再生可能エネルギーの活用を通じた連携協定を締結しました。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325" y="732069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2325" y="1822268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　要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/>
          <a:srcRect l="22967" t="33237" r="20030" b="14379"/>
          <a:stretch/>
        </p:blipFill>
        <p:spPr>
          <a:xfrm>
            <a:off x="4515942" y="4136479"/>
            <a:ext cx="5529087" cy="28974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l="27118" t="35403" r="50491" b="9840"/>
          <a:stretch/>
        </p:blipFill>
        <p:spPr>
          <a:xfrm>
            <a:off x="2879424" y="5211145"/>
            <a:ext cx="1360779" cy="18710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3106184" y="4966030"/>
            <a:ext cx="1034257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連携協定書</a:t>
            </a:r>
            <a:endParaRPr lang="ja-JP" altLang="en-US" sz="1323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04520" y="3892919"/>
            <a:ext cx="1112805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ja-JP" altLang="en-US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連携イメージ</a:t>
            </a:r>
            <a:endParaRPr lang="ja-JP" altLang="en-US" sz="1323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8395792" y="4462611"/>
            <a:ext cx="1332265" cy="1939983"/>
            <a:chOff x="8399772" y="4458869"/>
            <a:chExt cx="1366385" cy="1981825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772" y="4458869"/>
              <a:ext cx="1366385" cy="952329"/>
            </a:xfrm>
            <a:prstGeom prst="rect">
              <a:avLst/>
            </a:prstGeom>
          </p:spPr>
        </p:pic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896" y="5442194"/>
              <a:ext cx="1362951" cy="998500"/>
            </a:xfrm>
            <a:prstGeom prst="rect">
              <a:avLst/>
            </a:prstGeom>
          </p:spPr>
        </p:pic>
      </p:grpSp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7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13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120058" y="33710"/>
            <a:ext cx="10459848" cy="519373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ja-JP" altLang="en-US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en-US" altLang="ja-JP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社会受容性の向上等</a:t>
            </a:r>
            <a:r>
              <a:rPr lang="ja-JP" altLang="en-US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大阪国際経済振興センター　水素関連オンラインセミナーでの講演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22252" y="2002036"/>
            <a:ext cx="9835942" cy="523497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6390" tIns="176390" rIns="70556" bIns="0" rtlCol="0">
            <a:noAutofit/>
          </a:bodyPr>
          <a:lstStyle/>
          <a:p>
            <a:pPr>
              <a:tabLst>
                <a:tab pos="1693783" algn="l"/>
              </a:tabLst>
            </a:pPr>
            <a:r>
              <a:rPr lang="ja-JP" altLang="en-US" sz="154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水素エネルギー技術協力の可能性　</a:t>
            </a:r>
            <a:r>
              <a:rPr lang="en-US" altLang="ja-JP" sz="154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–</a:t>
            </a:r>
            <a:r>
              <a:rPr lang="ja-JP" altLang="en-US" sz="154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北ドイツと大阪</a:t>
            </a:r>
            <a:r>
              <a:rPr lang="en-US" altLang="ja-JP" sz="154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</a:p>
          <a:p>
            <a:pPr>
              <a:tabLst>
                <a:tab pos="1693783" algn="l"/>
              </a:tabLst>
            </a:pP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5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◆　実施日程　　令和３年３月</a:t>
            </a:r>
            <a:r>
              <a:rPr lang="en-US" altLang="ja-JP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日（木）</a:t>
            </a:r>
            <a:r>
              <a:rPr lang="en-US" altLang="ja-JP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</a:t>
            </a:r>
            <a:r>
              <a:rPr lang="en-US" altLang="ja-JP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分～</a:t>
            </a:r>
            <a:r>
              <a:rPr lang="en-US" altLang="ja-JP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時　</a:t>
            </a:r>
            <a:endParaRPr lang="en-US" altLang="ja-JP" sz="15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15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プログラム</a:t>
            </a:r>
            <a:endParaRPr lang="ja-JP" altLang="en-US" sz="15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en-US" altLang="ja-JP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16:30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開会（来賓挨拶 ＆ 水素社会実現に向けた取組事例紹介）</a:t>
            </a:r>
          </a:p>
          <a:p>
            <a:pPr>
              <a:tabLst>
                <a:tab pos="1693783" algn="l"/>
              </a:tabLst>
            </a:pPr>
            <a:r>
              <a:rPr lang="en-US" altLang="ja-JP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16:45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日独エネルギーパートナーシップを通じて水素分野の技術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動向</a:t>
            </a:r>
            <a:endParaRPr lang="en-US" altLang="ja-JP" sz="15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 に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おける両国の協力促進</a:t>
            </a:r>
          </a:p>
          <a:p>
            <a:pPr>
              <a:tabLst>
                <a:tab pos="1693783" algn="l"/>
              </a:tabLst>
            </a:pPr>
            <a:r>
              <a:rPr lang="en-US" altLang="ja-JP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17:00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水素利活用</a:t>
            </a:r>
            <a:r>
              <a:rPr lang="en-US" altLang="ja-JP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</a:t>
            </a:r>
            <a:r>
              <a:rPr lang="en-US" altLang="ja-JP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プロジェクト（在大阪企業 </a:t>
            </a:r>
            <a:r>
              <a:rPr lang="en-US" altLang="ja-JP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endParaRPr lang="en-US" altLang="ja-JP" sz="15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en-US" altLang="ja-JP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 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ハンブルク企業 </a:t>
            </a:r>
            <a:r>
              <a:rPr lang="en-US" altLang="ja-JP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 （各 </a:t>
            </a:r>
            <a:r>
              <a:rPr lang="en-US" altLang="ja-JP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en-US" altLang="ja-JP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</a:p>
          <a:p>
            <a:pPr>
              <a:tabLst>
                <a:tab pos="1693783" algn="l"/>
              </a:tabLst>
            </a:pPr>
            <a:endParaRPr lang="en-US" altLang="ja-JP" sz="15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主催</a:t>
            </a:r>
            <a:endParaRPr lang="ja-JP" altLang="en-US" sz="15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大阪ビジネスパートナー都市交流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協議会、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ハンブルク商工会議所　</a:t>
            </a:r>
          </a:p>
          <a:p>
            <a:pPr>
              <a:tabLst>
                <a:tab pos="1693783" algn="l"/>
              </a:tabLst>
            </a:pPr>
            <a:endParaRPr lang="ja-JP" altLang="en-US" sz="15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​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共催</a:t>
            </a:r>
            <a:endParaRPr lang="ja-JP" altLang="en-US" sz="15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大阪商工会議所、北ドイツ商工会議所協会（</a:t>
            </a:r>
            <a:r>
              <a:rPr lang="en-US" altLang="ja-JP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IHK Nord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15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ドイツ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・アジア太平洋ビジネス協会（</a:t>
            </a:r>
            <a:r>
              <a:rPr lang="en-US" altLang="ja-JP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OAV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  <a:p>
            <a:pPr>
              <a:tabLst>
                <a:tab pos="1693783" algn="l"/>
              </a:tabLst>
            </a:pPr>
            <a:endParaRPr lang="en-US" altLang="ja-JP" sz="15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​</a:t>
            </a: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後援</a:t>
            </a:r>
          </a:p>
          <a:p>
            <a:pPr>
              <a:tabLst>
                <a:tab pos="1693783" algn="l"/>
              </a:tabLst>
            </a:pPr>
            <a:r>
              <a:rPr lang="ja-JP" altLang="en-US" sz="154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大阪・海外市場プロモーション事業推進協議会、在日ドイツ商工会議所、大阪・神戸ドイツ連邦共和国総領事館</a:t>
            </a:r>
            <a:endParaRPr lang="en-US" altLang="ja-JP" sz="154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endParaRPr lang="en-US" altLang="ja-JP" sz="154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5258" y="777783"/>
            <a:ext cx="9835942" cy="9146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218" tIns="176390" rIns="96218" bIns="70556" rtlCol="0">
            <a:noAutofit/>
          </a:bodyPr>
          <a:lstStyle/>
          <a:p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北ドイツと日本の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企業の水素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エネルギー技術の面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で協力を深めていくため、大阪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国際経済振興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センター（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IBPC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大阪）水素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関連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オンラインセミナー「水素エネルギー技術協力の可能性　</a:t>
            </a:r>
            <a:r>
              <a:rPr lang="en-US" altLang="ja-JP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北ドイツと大阪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」で、大阪市の水素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社会実現に向けた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取組を紹介したほか、在阪・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在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ハンブルク企業による講演を行いました。</a:t>
            </a:r>
            <a:endParaRPr lang="ja-JP" altLang="en-US" sz="1544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325" y="662682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2325" y="1822268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　要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65" y="5052547"/>
            <a:ext cx="3723247" cy="124323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6070364" y="4762442"/>
            <a:ext cx="3723247" cy="2959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セミナー開催案内チラシ</a:t>
            </a:r>
            <a:endParaRPr lang="ja-JP" altLang="en-US" sz="1323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61499" y="2269204"/>
            <a:ext cx="3732114" cy="29591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セミナーの様子</a:t>
            </a:r>
            <a:endParaRPr lang="ja-JP" altLang="en-US" sz="1323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32" y="2560371"/>
            <a:ext cx="1644581" cy="164458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99" y="2549221"/>
            <a:ext cx="2111324" cy="1655731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5940574" y="6295777"/>
            <a:ext cx="4042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/>
              <a:t>https://www.bpc.ibpcosaka.or.jp/hydrogenwebinar</a:t>
            </a:r>
            <a:endParaRPr kumimoji="1" lang="ja-JP" altLang="en-US" sz="1400" b="1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99" y="4184635"/>
            <a:ext cx="3732114" cy="424794"/>
          </a:xfrm>
          <a:prstGeom prst="rect">
            <a:avLst/>
          </a:prstGeom>
        </p:spPr>
      </p:pic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8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2336</Words>
  <Application>Microsoft Office PowerPoint</Application>
  <PresentationFormat>ユーザー設定</PresentationFormat>
  <Paragraphs>170</Paragraphs>
  <Slides>8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HGP創英角ｺﾞｼｯｸUB</vt:lpstr>
      <vt:lpstr>Meiryo UI</vt:lpstr>
      <vt:lpstr>ＭＳ Ｐゴシック</vt:lpstr>
      <vt:lpstr>游ゴシック</vt:lpstr>
      <vt:lpstr>Arial</vt:lpstr>
      <vt:lpstr>Calibri</vt:lpstr>
      <vt:lpstr>Office ​​テーマ</vt:lpstr>
      <vt:lpstr>Acrobat 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野村　有毅</cp:lastModifiedBy>
  <cp:revision>116</cp:revision>
  <cp:lastPrinted>2021-03-17T02:54:16Z</cp:lastPrinted>
  <dcterms:modified xsi:type="dcterms:W3CDTF">2021-03-31T02:25:45Z</dcterms:modified>
</cp:coreProperties>
</file>