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1" r:id="rId2"/>
    <p:sldId id="279" r:id="rId3"/>
    <p:sldId id="280" r:id="rId4"/>
    <p:sldId id="271" r:id="rId5"/>
    <p:sldId id="272" r:id="rId6"/>
    <p:sldId id="281" r:id="rId7"/>
    <p:sldId id="276" r:id="rId8"/>
    <p:sldId id="278" r:id="rId9"/>
    <p:sldId id="277" r:id="rId1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58" autoAdjust="0"/>
    <p:restoredTop sz="94333" autoAdjust="0"/>
  </p:normalViewPr>
  <p:slideViewPr>
    <p:cSldViewPr>
      <p:cViewPr varScale="1">
        <p:scale>
          <a:sx n="70" d="100"/>
          <a:sy n="70" d="100"/>
        </p:scale>
        <p:origin x="1020"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19B0D8D9-4093-4B01-A296-DEA61A8A888B}" type="datetimeFigureOut">
              <a:rPr kumimoji="1" lang="ja-JP" altLang="en-US" smtClean="0"/>
              <a:t>2019/5/27</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2951F72-E4D6-465A-B538-54C57B9E5842}" type="slidenum">
              <a:rPr kumimoji="1" lang="ja-JP" altLang="en-US" smtClean="0"/>
              <a:t>‹#›</a:t>
            </a:fld>
            <a:endParaRPr kumimoji="1" lang="ja-JP" altLang="en-US"/>
          </a:p>
        </p:txBody>
      </p:sp>
    </p:spTree>
    <p:extLst>
      <p:ext uri="{BB962C8B-B14F-4D97-AF65-F5344CB8AC3E}">
        <p14:creationId xmlns:p14="http://schemas.microsoft.com/office/powerpoint/2010/main" val="40580249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1172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59794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951F72-E4D6-465A-B538-54C57B9E5842}" type="slidenum">
              <a:rPr kumimoji="1" lang="ja-JP" altLang="en-US" smtClean="0"/>
              <a:t>7</a:t>
            </a:fld>
            <a:endParaRPr kumimoji="1" lang="ja-JP" altLang="en-US"/>
          </a:p>
        </p:txBody>
      </p:sp>
    </p:spTree>
    <p:extLst>
      <p:ext uri="{BB962C8B-B14F-4D97-AF65-F5344CB8AC3E}">
        <p14:creationId xmlns:p14="http://schemas.microsoft.com/office/powerpoint/2010/main" val="3438309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5FDB1CE-0F82-47BC-9C1C-A8CF31B80890}" type="datetime1">
              <a:rPr kumimoji="1" lang="ja-JP" altLang="en-US" smtClean="0"/>
              <a:t>2019/5/27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A4E9B6B-802D-4866-97A1-5A123A3F6700}" type="slidenum">
              <a:rPr kumimoji="1" lang="ja-JP" altLang="en-US" smtClean="0"/>
              <a:t>‹#›</a:t>
            </a:fld>
            <a:endParaRPr kumimoji="1" lang="ja-JP" altLang="en-US"/>
          </a:p>
        </p:txBody>
      </p:sp>
    </p:spTree>
    <p:extLst>
      <p:ext uri="{BB962C8B-B14F-4D97-AF65-F5344CB8AC3E}">
        <p14:creationId xmlns:p14="http://schemas.microsoft.com/office/powerpoint/2010/main" val="96613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99E7600-A695-48EF-BC5A-335B866D48BF}" type="datetime1">
              <a:rPr kumimoji="1" lang="ja-JP" altLang="en-US" smtClean="0"/>
              <a:t>2019/5/27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A4E9B6B-802D-4866-97A1-5A123A3F6700}" type="slidenum">
              <a:rPr kumimoji="1" lang="ja-JP" altLang="en-US" smtClean="0"/>
              <a:t>‹#›</a:t>
            </a:fld>
            <a:endParaRPr kumimoji="1" lang="ja-JP" altLang="en-US"/>
          </a:p>
        </p:txBody>
      </p:sp>
    </p:spTree>
    <p:extLst>
      <p:ext uri="{BB962C8B-B14F-4D97-AF65-F5344CB8AC3E}">
        <p14:creationId xmlns:p14="http://schemas.microsoft.com/office/powerpoint/2010/main" val="1037827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833469F-803F-49D4-9CE6-F4769ED2BD4C}" type="datetime1">
              <a:rPr kumimoji="1" lang="ja-JP" altLang="en-US" smtClean="0"/>
              <a:t>2019/5/27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A4E9B6B-802D-4866-97A1-5A123A3F6700}" type="slidenum">
              <a:rPr kumimoji="1" lang="ja-JP" altLang="en-US" smtClean="0"/>
              <a:t>‹#›</a:t>
            </a:fld>
            <a:endParaRPr kumimoji="1" lang="ja-JP" altLang="en-US"/>
          </a:p>
        </p:txBody>
      </p:sp>
    </p:spTree>
    <p:extLst>
      <p:ext uri="{BB962C8B-B14F-4D97-AF65-F5344CB8AC3E}">
        <p14:creationId xmlns:p14="http://schemas.microsoft.com/office/powerpoint/2010/main" val="2249578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18B2703-55EB-4C37-935A-85C1D980FB1E}" type="datetime1">
              <a:rPr kumimoji="1" lang="ja-JP" altLang="en-US" smtClean="0"/>
              <a:t>2019/5/27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1285" y="6492875"/>
            <a:ext cx="2133600" cy="365125"/>
          </a:xfrm>
        </p:spPr>
        <p:txBody>
          <a:bodyPr/>
          <a:lstStyle>
            <a:lvl1pPr>
              <a:defRPr sz="1400">
                <a:solidFill>
                  <a:schemeClr val="tx1"/>
                </a:solidFill>
              </a:defRPr>
            </a:lvl1pPr>
          </a:lstStyle>
          <a:p>
            <a:fld id="{BA4E9B6B-802D-4866-97A1-5A123A3F6700}" type="slidenum">
              <a:rPr lang="ja-JP" altLang="en-US" smtClean="0"/>
              <a:pPr/>
              <a:t>‹#›</a:t>
            </a:fld>
            <a:endParaRPr lang="ja-JP" altLang="en-US"/>
          </a:p>
        </p:txBody>
      </p:sp>
    </p:spTree>
    <p:extLst>
      <p:ext uri="{BB962C8B-B14F-4D97-AF65-F5344CB8AC3E}">
        <p14:creationId xmlns:p14="http://schemas.microsoft.com/office/powerpoint/2010/main" val="4001298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FC9D5B8-F76E-4CB4-9B6A-D5DA2BE2257E}" type="datetime1">
              <a:rPr kumimoji="1" lang="ja-JP" altLang="en-US" smtClean="0"/>
              <a:t>2019/5/27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A4E9B6B-802D-4866-97A1-5A123A3F6700}" type="slidenum">
              <a:rPr kumimoji="1" lang="ja-JP" altLang="en-US" smtClean="0"/>
              <a:t>‹#›</a:t>
            </a:fld>
            <a:endParaRPr kumimoji="1" lang="ja-JP" altLang="en-US"/>
          </a:p>
        </p:txBody>
      </p:sp>
    </p:spTree>
    <p:extLst>
      <p:ext uri="{BB962C8B-B14F-4D97-AF65-F5344CB8AC3E}">
        <p14:creationId xmlns:p14="http://schemas.microsoft.com/office/powerpoint/2010/main" val="140609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31E5EBB-D98C-40AF-8A83-8C2BC4170050}" type="datetime1">
              <a:rPr kumimoji="1" lang="ja-JP" altLang="en-US" smtClean="0"/>
              <a:t>2019/5/27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A4E9B6B-802D-4866-97A1-5A123A3F6700}" type="slidenum">
              <a:rPr kumimoji="1" lang="ja-JP" altLang="en-US" smtClean="0"/>
              <a:t>‹#›</a:t>
            </a:fld>
            <a:endParaRPr kumimoji="1" lang="ja-JP" altLang="en-US"/>
          </a:p>
        </p:txBody>
      </p:sp>
    </p:spTree>
    <p:extLst>
      <p:ext uri="{BB962C8B-B14F-4D97-AF65-F5344CB8AC3E}">
        <p14:creationId xmlns:p14="http://schemas.microsoft.com/office/powerpoint/2010/main" val="316409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3584C5A-6C0E-468F-91D5-5374CF97B0C9}" type="datetime1">
              <a:rPr kumimoji="1" lang="ja-JP" altLang="en-US" smtClean="0"/>
              <a:t>2019/5/27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A4E9B6B-802D-4866-97A1-5A123A3F6700}" type="slidenum">
              <a:rPr kumimoji="1" lang="ja-JP" altLang="en-US" smtClean="0"/>
              <a:t>‹#›</a:t>
            </a:fld>
            <a:endParaRPr kumimoji="1" lang="ja-JP" altLang="en-US"/>
          </a:p>
        </p:txBody>
      </p:sp>
    </p:spTree>
    <p:extLst>
      <p:ext uri="{BB962C8B-B14F-4D97-AF65-F5344CB8AC3E}">
        <p14:creationId xmlns:p14="http://schemas.microsoft.com/office/powerpoint/2010/main" val="215964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F156E88-F9A3-4EE4-A5E1-92144554BB0F}" type="datetime1">
              <a:rPr kumimoji="1" lang="ja-JP" altLang="en-US" smtClean="0"/>
              <a:t>2019/5/27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A4E9B6B-802D-4866-97A1-5A123A3F6700}" type="slidenum">
              <a:rPr kumimoji="1" lang="ja-JP" altLang="en-US" smtClean="0"/>
              <a:t>‹#›</a:t>
            </a:fld>
            <a:endParaRPr kumimoji="1" lang="ja-JP" altLang="en-US"/>
          </a:p>
        </p:txBody>
      </p:sp>
    </p:spTree>
    <p:extLst>
      <p:ext uri="{BB962C8B-B14F-4D97-AF65-F5344CB8AC3E}">
        <p14:creationId xmlns:p14="http://schemas.microsoft.com/office/powerpoint/2010/main" val="3147881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0A5090D-8895-45E6-B0C5-F186BB4D9075}" type="datetime1">
              <a:rPr kumimoji="1" lang="ja-JP" altLang="en-US" smtClean="0"/>
              <a:t>2019/5/27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A4E9B6B-802D-4866-97A1-5A123A3F6700}" type="slidenum">
              <a:rPr kumimoji="1" lang="ja-JP" altLang="en-US" smtClean="0"/>
              <a:t>‹#›</a:t>
            </a:fld>
            <a:endParaRPr kumimoji="1" lang="ja-JP" altLang="en-US"/>
          </a:p>
        </p:txBody>
      </p:sp>
    </p:spTree>
    <p:extLst>
      <p:ext uri="{BB962C8B-B14F-4D97-AF65-F5344CB8AC3E}">
        <p14:creationId xmlns:p14="http://schemas.microsoft.com/office/powerpoint/2010/main" val="3501525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122CE07-7EF1-4F1D-938A-B305BBBF1664}" type="datetime1">
              <a:rPr kumimoji="1" lang="ja-JP" altLang="en-US" smtClean="0"/>
              <a:t>2019/5/27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A4E9B6B-802D-4866-97A1-5A123A3F6700}" type="slidenum">
              <a:rPr kumimoji="1" lang="ja-JP" altLang="en-US" smtClean="0"/>
              <a:t>‹#›</a:t>
            </a:fld>
            <a:endParaRPr kumimoji="1" lang="ja-JP" altLang="en-US"/>
          </a:p>
        </p:txBody>
      </p:sp>
    </p:spTree>
    <p:extLst>
      <p:ext uri="{BB962C8B-B14F-4D97-AF65-F5344CB8AC3E}">
        <p14:creationId xmlns:p14="http://schemas.microsoft.com/office/powerpoint/2010/main" val="187727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5CCF6E6-9519-4473-AB8C-FB984E5BB5F0}" type="datetime1">
              <a:rPr kumimoji="1" lang="ja-JP" altLang="en-US" smtClean="0"/>
              <a:t>2019/5/27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A4E9B6B-802D-4866-97A1-5A123A3F6700}" type="slidenum">
              <a:rPr kumimoji="1" lang="ja-JP" altLang="en-US" smtClean="0"/>
              <a:t>‹#›</a:t>
            </a:fld>
            <a:endParaRPr kumimoji="1" lang="ja-JP" altLang="en-US"/>
          </a:p>
        </p:txBody>
      </p:sp>
    </p:spTree>
    <p:extLst>
      <p:ext uri="{BB962C8B-B14F-4D97-AF65-F5344CB8AC3E}">
        <p14:creationId xmlns:p14="http://schemas.microsoft.com/office/powerpoint/2010/main" val="222513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24E79-DFCC-4A7B-9230-FC0174962A5C}" type="datetime1">
              <a:rPr kumimoji="1" lang="ja-JP" altLang="en-US" smtClean="0"/>
              <a:t>2019/5/27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721"/>
            <a:ext cx="2133600" cy="365125"/>
          </a:xfrm>
          <a:prstGeom prst="rect">
            <a:avLst/>
          </a:prstGeom>
        </p:spPr>
        <p:txBody>
          <a:bodyPr vert="horz" lIns="91440" tIns="45720" rIns="91440" bIns="45720" rtlCol="0" anchor="ctr"/>
          <a:lstStyle>
            <a:lvl1pPr algn="r">
              <a:defRPr sz="1400">
                <a:solidFill>
                  <a:schemeClr val="tx1"/>
                </a:solidFill>
              </a:defRPr>
            </a:lvl1pPr>
          </a:lstStyle>
          <a:p>
            <a:fld id="{BA4E9B6B-802D-4866-97A1-5A123A3F6700}" type="slidenum">
              <a:rPr lang="ja-JP" altLang="en-US" smtClean="0"/>
              <a:pPr/>
              <a:t>‹#›</a:t>
            </a:fld>
            <a:endParaRPr lang="ja-JP" altLang="en-US"/>
          </a:p>
        </p:txBody>
      </p:sp>
    </p:spTree>
    <p:extLst>
      <p:ext uri="{BB962C8B-B14F-4D97-AF65-F5344CB8AC3E}">
        <p14:creationId xmlns:p14="http://schemas.microsoft.com/office/powerpoint/2010/main" val="686259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27584" y="2348880"/>
            <a:ext cx="7772400" cy="1152128"/>
          </a:xfrm>
        </p:spPr>
        <p:txBody>
          <a:bodyPr lIns="36000" tIns="36000" rIns="36000" bIns="36000">
            <a:normAutofit/>
          </a:bodyPr>
          <a:lstStyle/>
          <a:p>
            <a:r>
              <a:rPr lang="ja-JP" altLang="en-US" sz="3600" dirty="0">
                <a:latin typeface="Meiryo UI" panose="020B0604030504040204" pitchFamily="50" charset="-128"/>
                <a:ea typeface="Meiryo UI" panose="020B0604030504040204" pitchFamily="50" charset="-128"/>
              </a:rPr>
              <a:t>大阪スマートシティ戦略会議について</a:t>
            </a:r>
            <a:endParaRPr kumimoji="1" lang="ja-JP" altLang="en-US" sz="3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6584775" y="188640"/>
            <a:ext cx="2383986" cy="523220"/>
          </a:xfrm>
          <a:prstGeom prst="rect">
            <a:avLst/>
          </a:prstGeom>
          <a:noFill/>
        </p:spPr>
        <p:txBody>
          <a:bodyPr wrap="non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2019</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５</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回副首都推進本部会議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7256766" y="733945"/>
            <a:ext cx="1503325"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資料４</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3181776" y="5373216"/>
            <a:ext cx="3262432" cy="461665"/>
          </a:xfrm>
          <a:prstGeom prst="rect">
            <a:avLst/>
          </a:prstGeom>
          <a:noFill/>
        </p:spPr>
        <p:txBody>
          <a:bodyPr wrap="none" rtlCol="0">
            <a:spAutoFit/>
          </a:bodyPr>
          <a:lstStyle/>
          <a:p>
            <a:r>
              <a:rPr kumimoji="1" lang="ja-JP" altLang="en-US" sz="2400" dirty="0" smtClean="0">
                <a:latin typeface="Meiryo UI" panose="020B0604030504040204" pitchFamily="50" charset="-128"/>
                <a:ea typeface="Meiryo UI" panose="020B0604030504040204" pitchFamily="50" charset="-128"/>
              </a:rPr>
              <a:t>副首都推進本部事務局</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02553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p:cNvSpPr txBox="1"/>
          <p:nvPr/>
        </p:nvSpPr>
        <p:spPr>
          <a:xfrm>
            <a:off x="2770729" y="51671"/>
            <a:ext cx="3831912" cy="442035"/>
          </a:xfrm>
          <a:prstGeom prst="rect">
            <a:avLst/>
          </a:prstGeom>
          <a:noFill/>
        </p:spPr>
        <p:txBody>
          <a:bodyPr wrap="square" lIns="36000" tIns="36000" rIns="36000" bIns="36000" rtlCol="0">
            <a:spAutoFit/>
          </a:bodyPr>
          <a:lstStyle/>
          <a:p>
            <a:pPr algn="ctr"/>
            <a:r>
              <a:rPr kumimoji="1" lang="ja-JP" altLang="en-US" sz="2400" b="1" dirty="0" smtClean="0">
                <a:latin typeface="Meiryo UI" panose="020B0604030504040204" pitchFamily="50" charset="-128"/>
                <a:ea typeface="Meiryo UI" panose="020B0604030504040204" pitchFamily="50" charset="-128"/>
              </a:rPr>
              <a:t>検討目的・検討の進め方</a:t>
            </a:r>
            <a:endParaRPr kumimoji="1" lang="ja-JP" altLang="en-US" sz="2400" b="1" dirty="0">
              <a:latin typeface="Meiryo UI" panose="020B0604030504040204" pitchFamily="50" charset="-128"/>
              <a:ea typeface="Meiryo UI" panose="020B0604030504040204" pitchFamily="50" charset="-128"/>
            </a:endParaRPr>
          </a:p>
        </p:txBody>
      </p:sp>
      <p:sp>
        <p:nvSpPr>
          <p:cNvPr id="24" name="角丸四角形 23"/>
          <p:cNvSpPr/>
          <p:nvPr/>
        </p:nvSpPr>
        <p:spPr>
          <a:xfrm>
            <a:off x="247686" y="676108"/>
            <a:ext cx="8681927" cy="172184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テキスト ボックス 24"/>
          <p:cNvSpPr txBox="1"/>
          <p:nvPr/>
        </p:nvSpPr>
        <p:spPr>
          <a:xfrm>
            <a:off x="487153" y="765295"/>
            <a:ext cx="8280920" cy="1580808"/>
          </a:xfrm>
          <a:prstGeom prst="rect">
            <a:avLst/>
          </a:prstGeom>
          <a:noFill/>
          <a:ln>
            <a:noFill/>
          </a:ln>
        </p:spPr>
        <p:txBody>
          <a:bodyPr wrap="square" lIns="36000" tIns="36000" rIns="36000" bIns="36000" rtlCol="0">
            <a:spAutoFit/>
          </a:bodyPr>
          <a:lstStyle/>
          <a:p>
            <a:pPr marL="285750" indent="-285750">
              <a:buFont typeface="Wingdings" panose="05000000000000000000" pitchFamily="2" charset="2"/>
              <a:buChar char="u"/>
            </a:pPr>
            <a:r>
              <a:rPr lang="ja-JP" altLang="en-US" sz="1400" dirty="0" smtClean="0">
                <a:latin typeface="Meiryo UI" panose="020B0604030504040204" pitchFamily="50" charset="-128"/>
                <a:ea typeface="Meiryo UI" panose="020B0604030504040204" pitchFamily="50" charset="-128"/>
              </a:rPr>
              <a:t>ＩｏＴ、ビッグデータ、ＡＩ（人工知能）、ロボットなどの先端技術を積極的に活用し、都市問題を解決するとともに、府民・市民の</a:t>
            </a:r>
            <a:r>
              <a:rPr lang="en-US" altLang="ja-JP" sz="1400" dirty="0" smtClean="0">
                <a:latin typeface="Meiryo UI" panose="020B0604030504040204" pitchFamily="50" charset="-128"/>
                <a:ea typeface="Meiryo UI" panose="020B0604030504040204" pitchFamily="50" charset="-128"/>
              </a:rPr>
              <a:t>QOL</a:t>
            </a:r>
            <a:r>
              <a:rPr lang="ja-JP" altLang="en-US" sz="1400" dirty="0" smtClean="0">
                <a:latin typeface="Meiryo UI" panose="020B0604030504040204" pitchFamily="50" charset="-128"/>
                <a:ea typeface="Meiryo UI" panose="020B0604030504040204" pitchFamily="50" charset="-128"/>
              </a:rPr>
              <a:t>（生活の質）の向上につなげていく。</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400" dirty="0" smtClean="0">
                <a:latin typeface="Meiryo UI" panose="020B0604030504040204" pitchFamily="50" charset="-128"/>
                <a:ea typeface="Meiryo UI" panose="020B0604030504040204" pitchFamily="50" charset="-128"/>
              </a:rPr>
              <a:t>具体的には、</a:t>
            </a:r>
            <a:r>
              <a:rPr lang="en-US" altLang="ja-JP" sz="1400" dirty="0" smtClean="0">
                <a:latin typeface="Meiryo UI" panose="020B0604030504040204" pitchFamily="50" charset="-128"/>
                <a:ea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rPr>
              <a:t>年の大阪・関西</a:t>
            </a:r>
            <a:r>
              <a:rPr lang="ja-JP" altLang="en-US" sz="1400" dirty="0" smtClean="0">
                <a:latin typeface="Meiryo UI" panose="020B0604030504040204" pitchFamily="50" charset="-128"/>
                <a:ea typeface="Meiryo UI" panose="020B0604030504040204" pitchFamily="50" charset="-128"/>
              </a:rPr>
              <a:t>万博を見据え、大阪府</a:t>
            </a:r>
            <a:r>
              <a:rPr lang="ja-JP" altLang="en-US" sz="1400" dirty="0">
                <a:latin typeface="Meiryo UI" panose="020B0604030504040204" pitchFamily="50" charset="-128"/>
                <a:ea typeface="Meiryo UI" panose="020B0604030504040204" pitchFamily="50" charset="-128"/>
              </a:rPr>
              <a:t>・大阪市が協働して「スマートシティ戦略</a:t>
            </a:r>
            <a:r>
              <a:rPr lang="ja-JP" altLang="en-US" sz="1400" dirty="0" smtClean="0">
                <a:latin typeface="Meiryo UI" panose="020B0604030504040204" pitchFamily="50" charset="-128"/>
                <a:ea typeface="Meiryo UI" panose="020B0604030504040204" pitchFamily="50" charset="-128"/>
              </a:rPr>
              <a:t>」を</a:t>
            </a:r>
            <a:r>
              <a:rPr lang="ja-JP" altLang="en-US" sz="1400" dirty="0">
                <a:latin typeface="Meiryo UI" panose="020B0604030504040204" pitchFamily="50" charset="-128"/>
                <a:ea typeface="Meiryo UI" panose="020B0604030504040204" pitchFamily="50" charset="-128"/>
              </a:rPr>
              <a:t>実践</a:t>
            </a:r>
            <a:r>
              <a:rPr lang="ja-JP" altLang="en-US" sz="1400" dirty="0" smtClean="0">
                <a:latin typeface="Meiryo UI" panose="020B0604030504040204" pitchFamily="50" charset="-128"/>
                <a:ea typeface="Meiryo UI" panose="020B0604030504040204" pitchFamily="50" charset="-128"/>
              </a:rPr>
              <a:t>する。</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400" dirty="0">
                <a:latin typeface="Meiryo UI" panose="020B0604030504040204" pitchFamily="50" charset="-128"/>
                <a:ea typeface="Meiryo UI" panose="020B0604030504040204" pitchFamily="50" charset="-128"/>
              </a:rPr>
              <a:t>その際には、大阪の内外のベンチャー、大学、企業と広く協業を行い、実装実験等を通じた経験を蓄積し、世界におけるスマートシティの先進的地位に</a:t>
            </a:r>
            <a:r>
              <a:rPr lang="ja-JP" altLang="en-US" sz="1400" dirty="0" smtClean="0">
                <a:latin typeface="Meiryo UI" panose="020B0604030504040204" pitchFamily="50" charset="-128"/>
                <a:ea typeface="Meiryo UI" panose="020B0604030504040204" pitchFamily="50" charset="-128"/>
              </a:rPr>
              <a:t>至ることを</a:t>
            </a:r>
            <a:r>
              <a:rPr lang="ja-JP" altLang="en-US" sz="1400" dirty="0">
                <a:latin typeface="Meiryo UI" panose="020B0604030504040204" pitchFamily="50" charset="-128"/>
                <a:ea typeface="Meiryo UI" panose="020B0604030504040204" pitchFamily="50" charset="-128"/>
              </a:rPr>
              <a:t>めざす（大阪モデル</a:t>
            </a:r>
            <a:r>
              <a:rPr lang="ja-JP" altLang="en-US" sz="1400"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812917" y="5181212"/>
            <a:ext cx="6178368" cy="1611586"/>
          </a:xfrm>
          <a:prstGeom prst="rect">
            <a:avLst/>
          </a:prstGeom>
          <a:noFill/>
        </p:spPr>
        <p:txBody>
          <a:bodyPr wrap="square" lIns="36000" tIns="36000" rIns="36000" bIns="36000" rtlCol="0">
            <a:spAutoFit/>
          </a:bodyPr>
          <a:lstStyle/>
          <a:p>
            <a:r>
              <a:rPr lang="ja-JP" altLang="en-US" sz="1400" b="1" dirty="0" smtClean="0">
                <a:latin typeface="Meiryo UI" panose="020B0604030504040204" pitchFamily="50" charset="-128"/>
                <a:ea typeface="Meiryo UI" panose="020B0604030504040204" pitchFamily="50" charset="-128"/>
              </a:rPr>
              <a:t>５月</a:t>
            </a:r>
            <a:r>
              <a:rPr lang="ja-JP" altLang="en-US" sz="1400" dirty="0" smtClean="0">
                <a:latin typeface="Meiryo UI" panose="020B0604030504040204" pitchFamily="50" charset="-128"/>
                <a:ea typeface="Meiryo UI" panose="020B0604030504040204" pitchFamily="50" charset="-128"/>
              </a:rPr>
              <a:t>　　　副首都推進本部でキックオフ</a:t>
            </a:r>
            <a:endParaRPr lang="en-US" altLang="ja-JP" sz="14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夏</a:t>
            </a:r>
            <a:r>
              <a:rPr lang="ja-JP" altLang="en-US" sz="1400" b="1" dirty="0" smtClean="0">
                <a:latin typeface="Meiryo UI" panose="020B0604030504040204" pitchFamily="50" charset="-128"/>
                <a:ea typeface="Meiryo UI" panose="020B0604030504040204" pitchFamily="50" charset="-128"/>
              </a:rPr>
              <a:t>ころ</a:t>
            </a:r>
            <a:r>
              <a:rPr lang="ja-JP" altLang="en-US" sz="1400" dirty="0" smtClean="0">
                <a:latin typeface="Meiryo UI" panose="020B0604030504040204" pitchFamily="50" charset="-128"/>
                <a:ea typeface="Meiryo UI" panose="020B0604030504040204" pitchFamily="50" charset="-128"/>
              </a:rPr>
              <a:t>　　本格的な検討体制（大阪スマートシティ戦略会議）構築</a:t>
            </a:r>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秋ころ</a:t>
            </a:r>
            <a:r>
              <a:rPr lang="ja-JP" altLang="en-US" sz="1400" dirty="0" smtClean="0">
                <a:latin typeface="Meiryo UI" panose="020B0604030504040204" pitchFamily="50" charset="-128"/>
                <a:ea typeface="Meiryo UI" panose="020B0604030504040204" pitchFamily="50" charset="-128"/>
              </a:rPr>
              <a:t>　　中間とりまとめ</a:t>
            </a:r>
            <a:endParaRPr lang="en-US" altLang="ja-JP" sz="14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３月</a:t>
            </a:r>
            <a:r>
              <a:rPr lang="ja-JP" altLang="en-US" sz="1400" dirty="0" smtClean="0">
                <a:latin typeface="Meiryo UI" panose="020B0604030504040204" pitchFamily="50" charset="-128"/>
                <a:ea typeface="Meiryo UI" panose="020B0604030504040204" pitchFamily="50" charset="-128"/>
              </a:rPr>
              <a:t>　　　報告書とりまとめ</a:t>
            </a:r>
            <a:endParaRPr lang="en-US" altLang="ja-JP" sz="1400" dirty="0" smtClean="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340828" y="2544325"/>
            <a:ext cx="1562277"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　検討事項</a:t>
            </a:r>
            <a:endParaRPr lang="en-US" altLang="ja-JP" sz="1600" dirty="0" smtClean="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315293" y="4827066"/>
            <a:ext cx="259020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　スケジュール（想定）</a:t>
            </a:r>
            <a:endParaRPr lang="en-US" altLang="ja-JP" sz="16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A4E9B6B-802D-4866-97A1-5A123A3F6700}" type="slidenum">
              <a:rPr kumimoji="1" lang="ja-JP" altLang="en-US" smtClean="0"/>
              <a:t>2</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1479633685"/>
              </p:ext>
            </p:extLst>
          </p:nvPr>
        </p:nvGraphicFramePr>
        <p:xfrm>
          <a:off x="595278" y="3460082"/>
          <a:ext cx="8172795" cy="1193054"/>
        </p:xfrm>
        <a:graphic>
          <a:graphicData uri="http://schemas.openxmlformats.org/drawingml/2006/table">
            <a:tbl>
              <a:tblPr firstRow="1" bandRow="1">
                <a:tableStyleId>{5940675A-B579-460E-94D1-54222C63F5DA}</a:tableStyleId>
              </a:tblPr>
              <a:tblGrid>
                <a:gridCol w="1698943">
                  <a:extLst>
                    <a:ext uri="{9D8B030D-6E8A-4147-A177-3AD203B41FA5}">
                      <a16:colId xmlns:a16="http://schemas.microsoft.com/office/drawing/2014/main" val="2014305093"/>
                    </a:ext>
                  </a:extLst>
                </a:gridCol>
                <a:gridCol w="6473852">
                  <a:extLst>
                    <a:ext uri="{9D8B030D-6E8A-4147-A177-3AD203B41FA5}">
                      <a16:colId xmlns:a16="http://schemas.microsoft.com/office/drawing/2014/main" val="2155551726"/>
                    </a:ext>
                  </a:extLst>
                </a:gridCol>
              </a:tblGrid>
              <a:tr h="596527">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住民サービス向上</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285750" indent="-285750">
                        <a:buFont typeface="Wingdings" panose="05000000000000000000" pitchFamily="2" charset="2"/>
                        <a:buChar char="Ø"/>
                      </a:pPr>
                      <a:r>
                        <a:rPr kumimoji="1" lang="ja-JP" altLang="en-US" sz="1400" dirty="0" smtClean="0">
                          <a:solidFill>
                            <a:schemeClr val="tx1"/>
                          </a:solidFill>
                          <a:latin typeface="Meiryo UI" panose="020B0604030504040204" pitchFamily="50" charset="-128"/>
                          <a:ea typeface="Meiryo UI" panose="020B0604030504040204" pitchFamily="50" charset="-128"/>
                        </a:rPr>
                        <a:t>いま既にある技術や、近い将来実装可能な技術などを使い、比較的短期で実現可能な、府民・市民が利便性を実感できるスマートシティ戦略</a:t>
                      </a:r>
                    </a:p>
                  </a:txBody>
                  <a:tcPr anchor="ctr"/>
                </a:tc>
                <a:extLst>
                  <a:ext uri="{0D108BD9-81ED-4DB2-BD59-A6C34878D82A}">
                    <a16:rowId xmlns:a16="http://schemas.microsoft.com/office/drawing/2014/main" val="4123284072"/>
                  </a:ext>
                </a:extLst>
              </a:tr>
              <a:tr h="596527">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都市戦略ビジョン</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285750" indent="-285750">
                        <a:buFont typeface="Wingdings" panose="05000000000000000000" pitchFamily="2" charset="2"/>
                        <a:buChar char="Ø"/>
                      </a:pPr>
                      <a:r>
                        <a:rPr kumimoji="1" lang="ja-JP" altLang="en-US" sz="1400" dirty="0" smtClean="0">
                          <a:solidFill>
                            <a:schemeClr val="tx1"/>
                          </a:solidFill>
                          <a:latin typeface="Meiryo UI" panose="020B0604030504040204" pitchFamily="50" charset="-128"/>
                          <a:ea typeface="Meiryo UI" panose="020B0604030504040204" pitchFamily="50" charset="-128"/>
                        </a:rPr>
                        <a:t>都市機能の強化や都市課題の解決に資する、大阪・関西万博での発信につながるような、都市の将来ビジョンを描くスマートシティ戦略</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8126256"/>
                  </a:ext>
                </a:extLst>
              </a:tr>
            </a:tbl>
          </a:graphicData>
        </a:graphic>
      </p:graphicFrame>
      <p:sp>
        <p:nvSpPr>
          <p:cNvPr id="4" name="テキスト ボックス 3"/>
          <p:cNvSpPr txBox="1"/>
          <p:nvPr/>
        </p:nvSpPr>
        <p:spPr>
          <a:xfrm>
            <a:off x="620386" y="2843389"/>
            <a:ext cx="8309227" cy="531518"/>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当面、次の二つの切り口で、大阪のスマートシティ戦略を</a:t>
            </a:r>
            <a:r>
              <a:rPr lang="ja-JP" altLang="en-US" sz="1400" dirty="0" smtClean="0">
                <a:latin typeface="Meiryo UI" panose="020B0604030504040204" pitchFamily="50" charset="-128"/>
                <a:ea typeface="Meiryo UI" panose="020B0604030504040204" pitchFamily="50" charset="-128"/>
              </a:rPr>
              <a:t>位置づけ</a:t>
            </a:r>
            <a:r>
              <a:rPr kumimoji="1" lang="ja-JP" altLang="en-US" sz="1400" dirty="0" smtClean="0">
                <a:latin typeface="Meiryo UI" panose="020B0604030504040204" pitchFamily="50" charset="-128"/>
                <a:ea typeface="Meiryo UI" panose="020B0604030504040204" pitchFamily="50" charset="-128"/>
              </a:rPr>
              <a:t>、府内市町村や企業とともに、実装実験を進める。その手始めとして、まず、海外や民間における先進事例の調査・検討を進める。</a:t>
            </a:r>
            <a:endParaRPr kumimoji="1" lang="ja-JP" altLang="en-US" sz="1400" dirty="0">
              <a:latin typeface="Meiryo UI" panose="020B0604030504040204" pitchFamily="50" charset="-128"/>
              <a:ea typeface="Meiryo UI" panose="020B0604030504040204" pitchFamily="50" charset="-128"/>
            </a:endParaRPr>
          </a:p>
        </p:txBody>
      </p:sp>
      <p:cxnSp>
        <p:nvCxnSpPr>
          <p:cNvPr id="12" name="直線コネクタ 11"/>
          <p:cNvCxnSpPr/>
          <p:nvPr/>
        </p:nvCxnSpPr>
        <p:spPr>
          <a:xfrm>
            <a:off x="294685" y="573657"/>
            <a:ext cx="8784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2177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p:cNvSpPr txBox="1"/>
          <p:nvPr/>
        </p:nvSpPr>
        <p:spPr>
          <a:xfrm>
            <a:off x="2701454" y="96192"/>
            <a:ext cx="3831912" cy="442035"/>
          </a:xfrm>
          <a:prstGeom prst="rect">
            <a:avLst/>
          </a:prstGeom>
          <a:noFill/>
        </p:spPr>
        <p:txBody>
          <a:bodyPr wrap="square" lIns="36000" tIns="36000" rIns="36000" bIns="36000" rtlCol="0">
            <a:spAutoFit/>
          </a:bodyPr>
          <a:lstStyle/>
          <a:p>
            <a:pPr algn="ctr"/>
            <a:r>
              <a:rPr lang="ja-JP" altLang="en-US" sz="2400" b="1" dirty="0">
                <a:latin typeface="Meiryo UI" panose="020B0604030504040204" pitchFamily="50" charset="-128"/>
                <a:ea typeface="Meiryo UI" panose="020B0604030504040204" pitchFamily="50" charset="-128"/>
              </a:rPr>
              <a:t>推進</a:t>
            </a:r>
            <a:r>
              <a:rPr kumimoji="1" lang="ja-JP" altLang="en-US" sz="2400" b="1" dirty="0" smtClean="0">
                <a:latin typeface="Meiryo UI" panose="020B0604030504040204" pitchFamily="50" charset="-128"/>
                <a:ea typeface="Meiryo UI" panose="020B0604030504040204" pitchFamily="50" charset="-128"/>
              </a:rPr>
              <a:t>体制（案）</a:t>
            </a:r>
            <a:endParaRPr kumimoji="1" lang="ja-JP" altLang="en-US" sz="2400" b="1" dirty="0">
              <a:latin typeface="Meiryo UI" panose="020B0604030504040204" pitchFamily="50" charset="-128"/>
              <a:ea typeface="Meiryo UI" panose="020B0604030504040204" pitchFamily="50" charset="-128"/>
            </a:endParaRPr>
          </a:p>
        </p:txBody>
      </p:sp>
      <p:grpSp>
        <p:nvGrpSpPr>
          <p:cNvPr id="24" name="グループ化 23"/>
          <p:cNvGrpSpPr/>
          <p:nvPr/>
        </p:nvGrpSpPr>
        <p:grpSpPr>
          <a:xfrm>
            <a:off x="1090523" y="2638434"/>
            <a:ext cx="4605735" cy="3526495"/>
            <a:chOff x="1013568" y="2951247"/>
            <a:chExt cx="4605735" cy="3526495"/>
          </a:xfrm>
        </p:grpSpPr>
        <p:sp>
          <p:nvSpPr>
            <p:cNvPr id="25" name="正方形/長方形 24"/>
            <p:cNvSpPr/>
            <p:nvPr/>
          </p:nvSpPr>
          <p:spPr>
            <a:xfrm>
              <a:off x="1013568" y="3089547"/>
              <a:ext cx="4566544" cy="3388195"/>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1269348" y="2951247"/>
              <a:ext cx="3996338" cy="396000"/>
            </a:xfrm>
            <a:prstGeom prst="round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457200"/>
              <a:r>
                <a:rPr lang="ja-JP" altLang="en-US" b="1" dirty="0" smtClean="0">
                  <a:solidFill>
                    <a:prstClr val="black"/>
                  </a:solidFill>
                  <a:latin typeface="Meiryo UI" panose="020B0604030504040204" pitchFamily="50" charset="-128"/>
                  <a:ea typeface="Meiryo UI" panose="020B0604030504040204" pitchFamily="50" charset="-128"/>
                </a:rPr>
                <a:t>スマートシティ戦略タスク</a:t>
              </a:r>
              <a:r>
                <a:rPr lang="ja-JP" altLang="en-US" b="1" dirty="0">
                  <a:solidFill>
                    <a:prstClr val="black"/>
                  </a:solidFill>
                  <a:latin typeface="Meiryo UI" panose="020B0604030504040204" pitchFamily="50" charset="-128"/>
                  <a:ea typeface="Meiryo UI" panose="020B0604030504040204" pitchFamily="50" charset="-128"/>
                </a:rPr>
                <a:t>フォース</a:t>
              </a:r>
            </a:p>
          </p:txBody>
        </p:sp>
        <p:sp>
          <p:nvSpPr>
            <p:cNvPr id="27" name="テキスト ボックス 26"/>
            <p:cNvSpPr txBox="1"/>
            <p:nvPr/>
          </p:nvSpPr>
          <p:spPr>
            <a:xfrm>
              <a:off x="1591306" y="5522044"/>
              <a:ext cx="4027997" cy="307777"/>
            </a:xfrm>
            <a:prstGeom prst="rect">
              <a:avLst/>
            </a:prstGeom>
            <a:noFill/>
          </p:spPr>
          <p:txBody>
            <a:bodyPr wrap="square" rtlCol="0">
              <a:spAutoFit/>
            </a:bodyPr>
            <a:lstStyle/>
            <a:p>
              <a:pPr defTabSz="457200"/>
              <a:r>
                <a:rPr lang="ja-JP" altLang="en-US" sz="1400" b="1" dirty="0" smtClean="0">
                  <a:solidFill>
                    <a:prstClr val="black"/>
                  </a:solidFill>
                  <a:latin typeface="Meiryo UI" panose="020B0604030504040204" pitchFamily="50" charset="-128"/>
                  <a:ea typeface="Meiryo UI" panose="020B0604030504040204" pitchFamily="50" charset="-128"/>
                </a:rPr>
                <a:t>●住民サービス向上</a:t>
              </a:r>
              <a:endParaRPr lang="en-US" altLang="ja-JP" sz="1400" b="1" dirty="0" smtClean="0">
                <a:solidFill>
                  <a:prstClr val="black"/>
                </a:solidFill>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1591306" y="5839297"/>
              <a:ext cx="3850889" cy="307777"/>
            </a:xfrm>
            <a:prstGeom prst="rect">
              <a:avLst/>
            </a:prstGeom>
            <a:noFill/>
          </p:spPr>
          <p:txBody>
            <a:bodyPr wrap="square" rtlCol="0">
              <a:spAutoFit/>
            </a:bodyPr>
            <a:lstStyle/>
            <a:p>
              <a:pPr defTabSz="457200"/>
              <a:r>
                <a:rPr lang="ja-JP" altLang="en-US" sz="1400" b="1" dirty="0" smtClean="0">
                  <a:solidFill>
                    <a:prstClr val="black"/>
                  </a:solidFill>
                  <a:latin typeface="Meiryo UI" panose="020B0604030504040204" pitchFamily="50" charset="-128"/>
                  <a:ea typeface="Meiryo UI" panose="020B0604030504040204" pitchFamily="50" charset="-128"/>
                </a:rPr>
                <a:t>●都市戦略ビジョン</a:t>
              </a:r>
              <a:endParaRPr lang="en-US" altLang="ja-JP" sz="1400" b="1" dirty="0" smtClean="0">
                <a:solidFill>
                  <a:prstClr val="black"/>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342912" y="3544367"/>
              <a:ext cx="4002646" cy="1138773"/>
            </a:xfrm>
            <a:prstGeom prst="rect">
              <a:avLst/>
            </a:prstGeom>
            <a:noFill/>
          </p:spPr>
          <p:txBody>
            <a:bodyPr wrap="square" rtlCol="0">
              <a:spAutoFit/>
            </a:bodyPr>
            <a:lstStyle/>
            <a:p>
              <a:pPr defTabSz="457200"/>
              <a:r>
                <a:rPr lang="ja-JP" altLang="en-US" sz="1400" b="1" dirty="0" smtClean="0">
                  <a:solidFill>
                    <a:prstClr val="black"/>
                  </a:solidFill>
                  <a:latin typeface="Meiryo UI" panose="020B0604030504040204" pitchFamily="50" charset="-128"/>
                  <a:ea typeface="Meiryo UI" panose="020B0604030504040204" pitchFamily="50" charset="-128"/>
                </a:rPr>
                <a:t>＜大阪府・市＞</a:t>
              </a:r>
              <a:r>
                <a:rPr lang="ja-JP" altLang="en-US" sz="1400" dirty="0" smtClean="0">
                  <a:solidFill>
                    <a:prstClr val="black"/>
                  </a:solidFill>
                  <a:latin typeface="Meiryo UI" panose="020B0604030504040204" pitchFamily="50" charset="-128"/>
                  <a:ea typeface="Meiryo UI" panose="020B0604030504040204" pitchFamily="50" charset="-128"/>
                </a:rPr>
                <a:t>副首都推進局</a:t>
              </a:r>
              <a:endParaRPr lang="en-US" altLang="ja-JP" sz="1400" dirty="0" smtClean="0">
                <a:solidFill>
                  <a:prstClr val="black"/>
                </a:solidFill>
                <a:latin typeface="Meiryo UI" panose="020B0604030504040204" pitchFamily="50" charset="-128"/>
                <a:ea typeface="Meiryo UI" panose="020B0604030504040204" pitchFamily="50" charset="-128"/>
              </a:endParaRPr>
            </a:p>
            <a:p>
              <a:pPr defTabSz="457200"/>
              <a:endParaRPr lang="en-US" altLang="ja-JP" sz="600" b="1" dirty="0" smtClean="0">
                <a:solidFill>
                  <a:prstClr val="black"/>
                </a:solidFill>
                <a:latin typeface="Meiryo UI" panose="020B0604030504040204" pitchFamily="50" charset="-128"/>
                <a:ea typeface="Meiryo UI" panose="020B0604030504040204" pitchFamily="50" charset="-128"/>
              </a:endParaRPr>
            </a:p>
            <a:p>
              <a:pPr defTabSz="457200"/>
              <a:r>
                <a:rPr lang="ja-JP" altLang="en-US" sz="1400" b="1" dirty="0" smtClean="0">
                  <a:solidFill>
                    <a:prstClr val="black"/>
                  </a:solidFill>
                  <a:latin typeface="Meiryo UI" panose="020B0604030504040204" pitchFamily="50" charset="-128"/>
                  <a:ea typeface="Meiryo UI" panose="020B0604030504040204" pitchFamily="50" charset="-128"/>
                </a:rPr>
                <a:t>＜大阪府＞</a:t>
              </a:r>
              <a:r>
                <a:rPr lang="ja-JP" altLang="en-US" sz="1400" dirty="0" smtClean="0">
                  <a:solidFill>
                    <a:prstClr val="black"/>
                  </a:solidFill>
                  <a:latin typeface="Meiryo UI" panose="020B0604030504040204" pitchFamily="50" charset="-128"/>
                  <a:ea typeface="Meiryo UI" panose="020B0604030504040204" pitchFamily="50" charset="-128"/>
                </a:rPr>
                <a:t>　　 庁内検討組織（夏ころから）</a:t>
              </a:r>
              <a:endParaRPr lang="en-US" altLang="ja-JP" sz="1400" dirty="0" smtClean="0">
                <a:solidFill>
                  <a:prstClr val="black"/>
                </a:solidFill>
                <a:latin typeface="Meiryo UI" panose="020B0604030504040204" pitchFamily="50" charset="-128"/>
                <a:ea typeface="Meiryo UI" panose="020B0604030504040204" pitchFamily="50" charset="-128"/>
              </a:endParaRPr>
            </a:p>
            <a:p>
              <a:pPr defTabSz="457200"/>
              <a:r>
                <a:rPr lang="ja-JP" altLang="en-US" sz="14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＊それまでの間は暫定的に政策</a:t>
              </a:r>
              <a:r>
                <a:rPr lang="ja-JP" altLang="en-US" sz="1200" dirty="0">
                  <a:latin typeface="Meiryo UI" panose="020B0604030504040204" pitchFamily="50" charset="-128"/>
                  <a:ea typeface="Meiryo UI" panose="020B0604030504040204" pitchFamily="50" charset="-128"/>
                </a:rPr>
                <a:t>企画</a:t>
              </a:r>
              <a:r>
                <a:rPr lang="ja-JP" altLang="en-US" sz="1200" dirty="0" smtClean="0">
                  <a:latin typeface="Meiryo UI" panose="020B0604030504040204" pitchFamily="50" charset="-128"/>
                  <a:ea typeface="Meiryo UI" panose="020B0604030504040204" pitchFamily="50" charset="-128"/>
                </a:rPr>
                <a:t>部、総務部が参画</a:t>
              </a:r>
              <a:endParaRPr lang="en-US" altLang="ja-JP" sz="1200" dirty="0" smtClean="0">
                <a:latin typeface="Meiryo UI" panose="020B0604030504040204" pitchFamily="50" charset="-128"/>
                <a:ea typeface="Meiryo UI" panose="020B0604030504040204" pitchFamily="50" charset="-128"/>
              </a:endParaRPr>
            </a:p>
            <a:p>
              <a:pPr defTabSz="457200"/>
              <a:endParaRPr lang="en-US" altLang="ja-JP" sz="600" b="1" dirty="0" smtClean="0">
                <a:solidFill>
                  <a:prstClr val="black"/>
                </a:solidFill>
                <a:latin typeface="Meiryo UI" panose="020B0604030504040204" pitchFamily="50" charset="-128"/>
                <a:ea typeface="Meiryo UI" panose="020B0604030504040204" pitchFamily="50" charset="-128"/>
              </a:endParaRPr>
            </a:p>
            <a:p>
              <a:pPr defTabSz="457200"/>
              <a:r>
                <a:rPr lang="ja-JP" altLang="en-US" sz="1400" b="1" dirty="0" smtClean="0">
                  <a:solidFill>
                    <a:prstClr val="black"/>
                  </a:solidFill>
                  <a:latin typeface="Meiryo UI" panose="020B0604030504040204" pitchFamily="50" charset="-128"/>
                  <a:ea typeface="Meiryo UI" panose="020B0604030504040204" pitchFamily="50" charset="-128"/>
                </a:rPr>
                <a:t>＜大阪市＞</a:t>
              </a:r>
              <a:r>
                <a:rPr lang="ja-JP" altLang="en-US" sz="1400" dirty="0" smtClean="0">
                  <a:solidFill>
                    <a:prstClr val="black"/>
                  </a:solidFill>
                  <a:latin typeface="Meiryo UI" panose="020B0604030504040204" pitchFamily="50" charset="-128"/>
                  <a:ea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rPr>
                <a:t>ICT</a:t>
              </a:r>
              <a:r>
                <a:rPr lang="ja-JP" altLang="en-US" sz="1400" dirty="0" smtClean="0">
                  <a:solidFill>
                    <a:prstClr val="black"/>
                  </a:solidFill>
                  <a:latin typeface="Meiryo UI" panose="020B0604030504040204" pitchFamily="50" charset="-128"/>
                  <a:ea typeface="Meiryo UI" panose="020B0604030504040204" pitchFamily="50" charset="-128"/>
                </a:rPr>
                <a:t>戦略室　　</a:t>
              </a:r>
              <a:r>
                <a:rPr lang="ja-JP" altLang="en-US" sz="1200" dirty="0" smtClean="0">
                  <a:latin typeface="Meiryo UI" panose="020B0604030504040204" pitchFamily="50" charset="-128"/>
                  <a:ea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1294897" y="5198768"/>
              <a:ext cx="1523408" cy="307777"/>
            </a:xfrm>
            <a:prstGeom prst="rect">
              <a:avLst/>
            </a:prstGeom>
            <a:noFill/>
          </p:spPr>
          <p:txBody>
            <a:bodyPr wrap="square" rtlCol="0">
              <a:spAutoFit/>
            </a:bodyPr>
            <a:lstStyle/>
            <a:p>
              <a:pPr defTabSz="457200"/>
              <a:r>
                <a:rPr lang="ja-JP" altLang="en-US" sz="1400" b="1" dirty="0" smtClean="0">
                  <a:solidFill>
                    <a:prstClr val="black"/>
                  </a:solidFill>
                  <a:latin typeface="Meiryo UI" panose="020B0604030504040204" pitchFamily="50" charset="-128"/>
                  <a:ea typeface="Meiryo UI" panose="020B0604030504040204" pitchFamily="50" charset="-128"/>
                </a:rPr>
                <a:t>（検討事項）</a:t>
              </a:r>
              <a:endParaRPr lang="en-US" altLang="ja-JP" sz="1400" b="1" dirty="0" smtClean="0">
                <a:solidFill>
                  <a:prstClr val="black"/>
                </a:solidFill>
                <a:latin typeface="Meiryo UI" panose="020B0604030504040204" pitchFamily="50" charset="-128"/>
                <a:ea typeface="Meiryo UI" panose="020B0604030504040204" pitchFamily="50" charset="-128"/>
              </a:endParaRPr>
            </a:p>
          </p:txBody>
        </p:sp>
      </p:grpSp>
      <p:sp>
        <p:nvSpPr>
          <p:cNvPr id="30" name="正方形/長方形 29"/>
          <p:cNvSpPr/>
          <p:nvPr/>
        </p:nvSpPr>
        <p:spPr>
          <a:xfrm>
            <a:off x="7024651" y="2989646"/>
            <a:ext cx="1147749" cy="830903"/>
          </a:xfrm>
          <a:prstGeom prst="rect">
            <a:avLst/>
          </a:prstGeom>
          <a:solidFill>
            <a:schemeClr val="accent5">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ja-JP" altLang="en-US" sz="1400" dirty="0" smtClean="0">
                <a:solidFill>
                  <a:prstClr val="black"/>
                </a:solidFill>
                <a:latin typeface="Meiryo UI" panose="020B0604030504040204" pitchFamily="50" charset="-128"/>
                <a:ea typeface="Meiryo UI" panose="020B0604030504040204" pitchFamily="50" charset="-128"/>
              </a:rPr>
              <a:t>特別顧問</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ctr" defTabSz="457200"/>
            <a:r>
              <a:rPr lang="ja-JP" altLang="en-US" sz="1400" dirty="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ctr" defTabSz="457200"/>
            <a:r>
              <a:rPr lang="ja-JP" altLang="en-US" sz="1400" dirty="0">
                <a:solidFill>
                  <a:prstClr val="black"/>
                </a:solidFill>
                <a:latin typeface="Meiryo UI" panose="020B0604030504040204" pitchFamily="50" charset="-128"/>
                <a:ea typeface="Meiryo UI" panose="020B0604030504040204" pitchFamily="50" charset="-128"/>
              </a:rPr>
              <a:t>特別</a:t>
            </a:r>
            <a:r>
              <a:rPr lang="ja-JP" altLang="en-US" sz="1400" dirty="0" smtClean="0">
                <a:solidFill>
                  <a:prstClr val="black"/>
                </a:solidFill>
                <a:latin typeface="Meiryo UI" panose="020B0604030504040204" pitchFamily="50" charset="-128"/>
                <a:ea typeface="Meiryo UI" panose="020B0604030504040204" pitchFamily="50" charset="-128"/>
              </a:rPr>
              <a:t>参与</a:t>
            </a:r>
            <a:endParaRPr lang="en-US" altLang="ja-JP" sz="1400" dirty="0" smtClean="0">
              <a:solidFill>
                <a:prstClr val="black"/>
              </a:solidFill>
              <a:latin typeface="Meiryo UI" panose="020B0604030504040204" pitchFamily="50" charset="-128"/>
              <a:ea typeface="Meiryo UI" panose="020B0604030504040204" pitchFamily="50" charset="-128"/>
            </a:endParaRPr>
          </a:p>
        </p:txBody>
      </p:sp>
      <p:sp>
        <p:nvSpPr>
          <p:cNvPr id="31" name="角丸四角形 30"/>
          <p:cNvSpPr/>
          <p:nvPr/>
        </p:nvSpPr>
        <p:spPr>
          <a:xfrm>
            <a:off x="6993528" y="4005064"/>
            <a:ext cx="1166638" cy="721418"/>
          </a:xfrm>
          <a:prstGeom prst="roundRect">
            <a:avLst/>
          </a:prstGeom>
          <a:solidFill>
            <a:schemeClr val="accent6">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ja-JP" altLang="en-US" sz="1400" b="1" dirty="0" smtClean="0">
                <a:solidFill>
                  <a:prstClr val="black"/>
                </a:solidFill>
                <a:latin typeface="Meiryo UI" panose="020B0604030504040204" pitchFamily="50" charset="-128"/>
                <a:ea typeface="Meiryo UI" panose="020B0604030504040204" pitchFamily="50" charset="-128"/>
              </a:rPr>
              <a:t>大学</a:t>
            </a:r>
            <a:endParaRPr lang="en-US" altLang="ja-JP" sz="600" dirty="0" smtClean="0">
              <a:solidFill>
                <a:prstClr val="black"/>
              </a:solidFill>
              <a:latin typeface="Meiryo UI" panose="020B0604030504040204" pitchFamily="50" charset="-128"/>
              <a:ea typeface="Meiryo UI" panose="020B0604030504040204" pitchFamily="50" charset="-128"/>
            </a:endParaRPr>
          </a:p>
          <a:p>
            <a:pPr algn="ctr" defTabSz="457200"/>
            <a:endParaRPr lang="en-US" altLang="ja-JP" sz="400" dirty="0" smtClean="0">
              <a:solidFill>
                <a:prstClr val="black"/>
              </a:solidFill>
              <a:latin typeface="Meiryo UI" panose="020B0604030504040204" pitchFamily="50" charset="-128"/>
              <a:ea typeface="Meiryo UI" panose="020B0604030504040204" pitchFamily="50" charset="-128"/>
            </a:endParaRPr>
          </a:p>
          <a:p>
            <a:pPr algn="ctr" defTabSz="457200"/>
            <a:r>
              <a:rPr lang="ja-JP" altLang="en-US" sz="1050" dirty="0" smtClean="0">
                <a:solidFill>
                  <a:prstClr val="black"/>
                </a:solidFill>
                <a:latin typeface="Meiryo UI" panose="020B0604030504040204" pitchFamily="50" charset="-128"/>
                <a:ea typeface="Meiryo UI" panose="020B0604030504040204" pitchFamily="50" charset="-128"/>
              </a:rPr>
              <a:t>府立大学</a:t>
            </a:r>
            <a:endParaRPr lang="en-US" altLang="ja-JP" sz="1050" dirty="0" smtClean="0">
              <a:solidFill>
                <a:prstClr val="black"/>
              </a:solidFill>
              <a:latin typeface="Meiryo UI" panose="020B0604030504040204" pitchFamily="50" charset="-128"/>
              <a:ea typeface="Meiryo UI" panose="020B0604030504040204" pitchFamily="50" charset="-128"/>
            </a:endParaRPr>
          </a:p>
          <a:p>
            <a:pPr algn="ctr" defTabSz="457200"/>
            <a:r>
              <a:rPr lang="ja-JP" altLang="en-US" sz="1050" dirty="0">
                <a:solidFill>
                  <a:prstClr val="black"/>
                </a:solidFill>
                <a:latin typeface="Meiryo UI" panose="020B0604030504040204" pitchFamily="50" charset="-128"/>
                <a:ea typeface="Meiryo UI" panose="020B0604030504040204" pitchFamily="50" charset="-128"/>
              </a:rPr>
              <a:t>市立</a:t>
            </a:r>
            <a:r>
              <a:rPr lang="ja-JP" altLang="en-US" sz="1050" dirty="0" smtClean="0">
                <a:solidFill>
                  <a:prstClr val="black"/>
                </a:solidFill>
                <a:latin typeface="Meiryo UI" panose="020B0604030504040204" pitchFamily="50" charset="-128"/>
                <a:ea typeface="Meiryo UI" panose="020B0604030504040204" pitchFamily="50" charset="-128"/>
              </a:rPr>
              <a:t>大学</a:t>
            </a:r>
            <a:endParaRPr lang="ja-JP" altLang="en-US" sz="1050" dirty="0">
              <a:solidFill>
                <a:prstClr val="black"/>
              </a:solidFill>
              <a:latin typeface="Meiryo UI" panose="020B0604030504040204" pitchFamily="50" charset="-128"/>
              <a:ea typeface="Meiryo UI" panose="020B0604030504040204" pitchFamily="50" charset="-128"/>
            </a:endParaRPr>
          </a:p>
        </p:txBody>
      </p:sp>
      <p:sp>
        <p:nvSpPr>
          <p:cNvPr id="33" name="角丸四角形 32"/>
          <p:cNvSpPr/>
          <p:nvPr/>
        </p:nvSpPr>
        <p:spPr>
          <a:xfrm>
            <a:off x="7027441" y="5756517"/>
            <a:ext cx="1144959" cy="408412"/>
          </a:xfrm>
          <a:prstGeom prst="roundRect">
            <a:avLst/>
          </a:prstGeom>
          <a:solidFill>
            <a:schemeClr val="accent6">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ja-JP" altLang="en-US" sz="1400" b="1" dirty="0" smtClean="0">
                <a:solidFill>
                  <a:prstClr val="black"/>
                </a:solidFill>
                <a:latin typeface="Meiryo UI" panose="020B0604030504040204" pitchFamily="50" charset="-128"/>
                <a:ea typeface="Meiryo UI" panose="020B0604030504040204" pitchFamily="50" charset="-128"/>
              </a:rPr>
              <a:t>府内市町村</a:t>
            </a:r>
            <a:endParaRPr lang="en-US" altLang="ja-JP" sz="1400" b="1" dirty="0" smtClean="0">
              <a:solidFill>
                <a:prstClr val="black"/>
              </a:solidFill>
              <a:latin typeface="Meiryo UI" panose="020B0604030504040204" pitchFamily="50" charset="-128"/>
              <a:ea typeface="Meiryo UI" panose="020B0604030504040204" pitchFamily="50" charset="-128"/>
            </a:endParaRPr>
          </a:p>
        </p:txBody>
      </p:sp>
      <p:sp>
        <p:nvSpPr>
          <p:cNvPr id="34" name="角丸四角形 33"/>
          <p:cNvSpPr/>
          <p:nvPr/>
        </p:nvSpPr>
        <p:spPr>
          <a:xfrm>
            <a:off x="7005762" y="4882115"/>
            <a:ext cx="1166638" cy="744185"/>
          </a:xfrm>
          <a:prstGeom prst="roundRect">
            <a:avLst/>
          </a:prstGeom>
          <a:solidFill>
            <a:schemeClr val="accent6">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ja-JP" altLang="en-US" sz="1400" b="1" dirty="0" smtClean="0">
                <a:solidFill>
                  <a:prstClr val="black"/>
                </a:solidFill>
                <a:latin typeface="Meiryo UI" panose="020B0604030504040204" pitchFamily="50" charset="-128"/>
                <a:ea typeface="Meiryo UI" panose="020B0604030504040204" pitchFamily="50" charset="-128"/>
              </a:rPr>
              <a:t>産業界</a:t>
            </a:r>
            <a:endParaRPr lang="en-US" altLang="ja-JP" sz="600" dirty="0" smtClean="0">
              <a:solidFill>
                <a:prstClr val="black"/>
              </a:solidFill>
              <a:latin typeface="Meiryo UI" panose="020B0604030504040204" pitchFamily="50" charset="-128"/>
              <a:ea typeface="Meiryo UI" panose="020B0604030504040204" pitchFamily="50" charset="-128"/>
            </a:endParaRPr>
          </a:p>
          <a:p>
            <a:pPr algn="ctr" defTabSz="457200"/>
            <a:r>
              <a:rPr lang="ja-JP" altLang="en-US" sz="1050" dirty="0" smtClean="0">
                <a:solidFill>
                  <a:prstClr val="black"/>
                </a:solidFill>
                <a:latin typeface="Meiryo UI" panose="020B0604030504040204" pitchFamily="50" charset="-128"/>
                <a:ea typeface="Meiryo UI" panose="020B0604030504040204" pitchFamily="50" charset="-128"/>
              </a:rPr>
              <a:t>大阪産業局</a:t>
            </a:r>
            <a:endParaRPr lang="en-US" altLang="ja-JP" sz="1050" dirty="0" smtClean="0">
              <a:solidFill>
                <a:prstClr val="black"/>
              </a:solidFill>
              <a:latin typeface="Meiryo UI" panose="020B0604030504040204" pitchFamily="50" charset="-128"/>
              <a:ea typeface="Meiryo UI" panose="020B0604030504040204" pitchFamily="50" charset="-128"/>
            </a:endParaRPr>
          </a:p>
          <a:p>
            <a:pPr algn="ctr" defTabSz="457200"/>
            <a:r>
              <a:rPr lang="ja-JP" altLang="en-US" sz="1050" dirty="0" smtClean="0">
                <a:solidFill>
                  <a:prstClr val="black"/>
                </a:solidFill>
                <a:latin typeface="Meiryo UI" panose="020B0604030504040204" pitchFamily="50" charset="-128"/>
                <a:ea typeface="Meiryo UI" panose="020B0604030504040204" pitchFamily="50" charset="-128"/>
              </a:rPr>
              <a:t>経済団体</a:t>
            </a:r>
            <a:endParaRPr lang="en-US" altLang="ja-JP" sz="1050" dirty="0" smtClean="0">
              <a:solidFill>
                <a:prstClr val="black"/>
              </a:solidFill>
              <a:latin typeface="Meiryo UI" panose="020B0604030504040204" pitchFamily="50" charset="-128"/>
              <a:ea typeface="Meiryo UI" panose="020B0604030504040204" pitchFamily="50" charset="-128"/>
            </a:endParaRPr>
          </a:p>
        </p:txBody>
      </p:sp>
      <p:sp>
        <p:nvSpPr>
          <p:cNvPr id="35" name="左右矢印 34"/>
          <p:cNvSpPr/>
          <p:nvPr/>
        </p:nvSpPr>
        <p:spPr>
          <a:xfrm>
            <a:off x="5900500" y="4831770"/>
            <a:ext cx="1012722" cy="758240"/>
          </a:xfrm>
          <a:prstGeom prst="leftRightArrow">
            <a:avLst>
              <a:gd name="adj1" fmla="val 63987"/>
              <a:gd name="adj2" fmla="val 32516"/>
            </a:avLst>
          </a:prstGeom>
          <a:ln w="19050"/>
        </p:spPr>
        <p:style>
          <a:lnRef idx="2">
            <a:schemeClr val="dk1"/>
          </a:lnRef>
          <a:fillRef idx="1">
            <a:schemeClr val="lt1"/>
          </a:fillRef>
          <a:effectRef idx="0">
            <a:schemeClr val="dk1"/>
          </a:effectRef>
          <a:fontRef idx="minor">
            <a:schemeClr val="dk1"/>
          </a:fontRef>
        </p:style>
        <p:txBody>
          <a:bodyPr wrap="none" rtlCol="0" anchor="ctr"/>
          <a:lstStyle/>
          <a:p>
            <a:pPr algn="ctr" defTabSz="457200"/>
            <a:r>
              <a:rPr lang="ja-JP" altLang="en-US" sz="1200" dirty="0">
                <a:solidFill>
                  <a:prstClr val="black"/>
                </a:solidFill>
                <a:latin typeface="Meiryo UI" panose="020B0604030504040204" pitchFamily="50" charset="-128"/>
                <a:ea typeface="Meiryo UI" panose="020B0604030504040204" pitchFamily="50" charset="-128"/>
              </a:rPr>
              <a:t>連携</a:t>
            </a:r>
            <a:endParaRPr lang="en-US" altLang="ja-JP" sz="1200" dirty="0" smtClean="0">
              <a:solidFill>
                <a:prstClr val="black"/>
              </a:solidFill>
              <a:latin typeface="Meiryo UI" panose="020B0604030504040204" pitchFamily="50" charset="-128"/>
              <a:ea typeface="Meiryo UI" panose="020B0604030504040204" pitchFamily="50" charset="-128"/>
            </a:endParaRPr>
          </a:p>
        </p:txBody>
      </p:sp>
      <p:cxnSp>
        <p:nvCxnSpPr>
          <p:cNvPr id="36" name="直線コネクタ 35"/>
          <p:cNvCxnSpPr>
            <a:stCxn id="37" idx="2"/>
            <a:endCxn id="38" idx="0"/>
          </p:cNvCxnSpPr>
          <p:nvPr/>
        </p:nvCxnSpPr>
        <p:spPr>
          <a:xfrm flipH="1">
            <a:off x="3367524" y="1625499"/>
            <a:ext cx="3111" cy="23155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角丸四角形 36"/>
          <p:cNvSpPr/>
          <p:nvPr/>
        </p:nvSpPr>
        <p:spPr>
          <a:xfrm>
            <a:off x="1124345" y="1084760"/>
            <a:ext cx="4492579" cy="5407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r>
              <a:rPr lang="ja-JP" altLang="en-US" sz="2400" b="1" dirty="0" smtClean="0">
                <a:solidFill>
                  <a:prstClr val="black"/>
                </a:solidFill>
                <a:latin typeface="Meiryo UI" panose="020B0604030504040204" pitchFamily="50" charset="-128"/>
                <a:ea typeface="Meiryo UI" panose="020B0604030504040204" pitchFamily="50" charset="-128"/>
              </a:rPr>
              <a:t>副首都推進本部会議</a:t>
            </a:r>
            <a:endParaRPr lang="ja-JP" altLang="en-US" sz="2400" b="1" dirty="0">
              <a:solidFill>
                <a:prstClr val="black"/>
              </a:solidFill>
              <a:latin typeface="Meiryo UI" panose="020B0604030504040204" pitchFamily="50" charset="-128"/>
              <a:ea typeface="Meiryo UI" panose="020B0604030504040204" pitchFamily="50" charset="-128"/>
            </a:endParaRPr>
          </a:p>
        </p:txBody>
      </p:sp>
      <p:sp>
        <p:nvSpPr>
          <p:cNvPr id="38" name="角丸四角形 37"/>
          <p:cNvSpPr/>
          <p:nvPr/>
        </p:nvSpPr>
        <p:spPr>
          <a:xfrm>
            <a:off x="1392408" y="1857054"/>
            <a:ext cx="3950232" cy="5407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r>
              <a:rPr lang="ja-JP" altLang="en-US" sz="2000" b="1" dirty="0" smtClean="0">
                <a:solidFill>
                  <a:schemeClr val="tx1"/>
                </a:solidFill>
                <a:latin typeface="Meiryo UI" panose="020B0604030504040204" pitchFamily="50" charset="-128"/>
                <a:ea typeface="Meiryo UI" panose="020B0604030504040204" pitchFamily="50" charset="-128"/>
              </a:rPr>
              <a:t>大阪スマートシティ戦略会議</a:t>
            </a:r>
            <a:endParaRPr lang="ja-JP" altLang="en-US" sz="2000" b="1" dirty="0">
              <a:solidFill>
                <a:schemeClr val="tx1"/>
              </a:solidFill>
              <a:latin typeface="Meiryo UI" panose="020B0604030504040204" pitchFamily="50" charset="-128"/>
              <a:ea typeface="Meiryo UI" panose="020B0604030504040204" pitchFamily="50" charset="-128"/>
            </a:endParaRPr>
          </a:p>
        </p:txBody>
      </p:sp>
      <p:sp>
        <p:nvSpPr>
          <p:cNvPr id="39" name="左右矢印 38"/>
          <p:cNvSpPr/>
          <p:nvPr/>
        </p:nvSpPr>
        <p:spPr>
          <a:xfrm>
            <a:off x="5947232" y="3102808"/>
            <a:ext cx="1012722" cy="758240"/>
          </a:xfrm>
          <a:prstGeom prst="leftRightArrow">
            <a:avLst>
              <a:gd name="adj1" fmla="val 63987"/>
              <a:gd name="adj2" fmla="val 32516"/>
            </a:avLst>
          </a:prstGeom>
          <a:ln w="19050"/>
        </p:spPr>
        <p:style>
          <a:lnRef idx="2">
            <a:schemeClr val="dk1"/>
          </a:lnRef>
          <a:fillRef idx="1">
            <a:schemeClr val="lt1"/>
          </a:fillRef>
          <a:effectRef idx="0">
            <a:schemeClr val="dk1"/>
          </a:effectRef>
          <a:fontRef idx="minor">
            <a:schemeClr val="dk1"/>
          </a:fontRef>
        </p:style>
        <p:txBody>
          <a:bodyPr wrap="none" rtlCol="0" anchor="ctr"/>
          <a:lstStyle/>
          <a:p>
            <a:pPr algn="ctr" defTabSz="457200"/>
            <a:r>
              <a:rPr lang="ja-JP" altLang="en-US" sz="1200" dirty="0" smtClean="0">
                <a:solidFill>
                  <a:prstClr val="black"/>
                </a:solidFill>
                <a:latin typeface="Meiryo UI" panose="020B0604030504040204" pitchFamily="50" charset="-128"/>
                <a:ea typeface="Meiryo UI" panose="020B0604030504040204" pitchFamily="50" charset="-128"/>
              </a:rPr>
              <a:t>助言・相談</a:t>
            </a:r>
            <a:endParaRPr lang="en-US" altLang="ja-JP" sz="1200" dirty="0" smtClean="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A4E9B6B-802D-4866-97A1-5A123A3F6700}" type="slidenum">
              <a:rPr kumimoji="1" lang="ja-JP" altLang="en-US" smtClean="0"/>
              <a:t>3</a:t>
            </a:fld>
            <a:endParaRPr kumimoji="1" lang="ja-JP" altLang="en-US"/>
          </a:p>
        </p:txBody>
      </p:sp>
      <p:sp>
        <p:nvSpPr>
          <p:cNvPr id="3" name="正方形/長方形 2"/>
          <p:cNvSpPr/>
          <p:nvPr/>
        </p:nvSpPr>
        <p:spPr>
          <a:xfrm>
            <a:off x="1460595" y="4416540"/>
            <a:ext cx="4027997" cy="288147"/>
          </a:xfrm>
          <a:prstGeom prst="rect">
            <a:avLst/>
          </a:prstGeom>
        </p:spPr>
        <p:txBody>
          <a:bodyPr wrap="square" lIns="36000" tIns="36000" rIns="36000" bIns="36000">
            <a:spAutoFit/>
          </a:bodyPr>
          <a:lstStyle/>
          <a:p>
            <a:pPr defTabSz="457200"/>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検討テーマに応じ、関係部局が参画</a:t>
            </a:r>
            <a:endParaRPr lang="ja-JP" altLang="en-US" sz="1400" dirty="0"/>
          </a:p>
        </p:txBody>
      </p:sp>
      <p:sp>
        <p:nvSpPr>
          <p:cNvPr id="21" name="正方形/長方形 20"/>
          <p:cNvSpPr/>
          <p:nvPr/>
        </p:nvSpPr>
        <p:spPr>
          <a:xfrm>
            <a:off x="5422513" y="2039477"/>
            <a:ext cx="2264070" cy="288147"/>
          </a:xfrm>
          <a:prstGeom prst="rect">
            <a:avLst/>
          </a:prstGeom>
        </p:spPr>
        <p:txBody>
          <a:bodyPr wrap="square" lIns="36000" tIns="36000" rIns="36000" bIns="36000">
            <a:spAutoFit/>
          </a:bodyPr>
          <a:lstStyle/>
          <a:p>
            <a:pPr defTabSz="457200"/>
            <a:r>
              <a:rPr lang="ja-JP" altLang="en-US"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夏</a:t>
            </a:r>
            <a:r>
              <a:rPr lang="ja-JP" altLang="en-US" sz="1400" dirty="0" smtClean="0">
                <a:latin typeface="Meiryo UI" panose="020B0604030504040204" pitchFamily="50" charset="-128"/>
                <a:ea typeface="Meiryo UI" panose="020B0604030504040204" pitchFamily="50" charset="-128"/>
              </a:rPr>
              <a:t>ころにスタートを予定</a:t>
            </a:r>
            <a:endParaRPr lang="ja-JP" altLang="en-US" sz="1400" dirty="0"/>
          </a:p>
        </p:txBody>
      </p:sp>
      <p:sp>
        <p:nvSpPr>
          <p:cNvPr id="4" name="テキスト ボックス 3"/>
          <p:cNvSpPr txBox="1"/>
          <p:nvPr/>
        </p:nvSpPr>
        <p:spPr>
          <a:xfrm>
            <a:off x="7834436" y="4463534"/>
            <a:ext cx="325730" cy="261610"/>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rPr>
              <a:t>等</a:t>
            </a:r>
            <a:endParaRPr kumimoji="1" lang="ja-JP" altLang="en-US" sz="1050" dirty="0">
              <a:latin typeface="Meiryo UI" panose="020B0604030504040204" pitchFamily="50" charset="-128"/>
              <a:ea typeface="Meiryo UI" panose="020B0604030504040204" pitchFamily="50" charset="-128"/>
            </a:endParaRPr>
          </a:p>
        </p:txBody>
      </p:sp>
      <p:sp>
        <p:nvSpPr>
          <p:cNvPr id="41" name="正方形/長方形 40"/>
          <p:cNvSpPr/>
          <p:nvPr/>
        </p:nvSpPr>
        <p:spPr>
          <a:xfrm>
            <a:off x="4768465" y="1895403"/>
            <a:ext cx="574175" cy="318924"/>
          </a:xfrm>
          <a:prstGeom prst="rect">
            <a:avLst/>
          </a:prstGeom>
        </p:spPr>
        <p:txBody>
          <a:bodyPr wrap="square" lIns="36000" tIns="36000" rIns="36000" bIns="36000">
            <a:spAutoFit/>
          </a:bodyPr>
          <a:lstStyle/>
          <a:p>
            <a:pPr defTabSz="457200"/>
            <a:r>
              <a:rPr lang="ja-JP" altLang="en-US" sz="1600" dirty="0">
                <a:solidFill>
                  <a:srgbClr val="FF0000"/>
                </a:solidFill>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a:t>
            </a:r>
            <a:endParaRPr lang="ja-JP" altLang="en-US" sz="1200" dirty="0"/>
          </a:p>
        </p:txBody>
      </p:sp>
      <p:sp>
        <p:nvSpPr>
          <p:cNvPr id="42" name="正方形/長方形 41"/>
          <p:cNvSpPr/>
          <p:nvPr/>
        </p:nvSpPr>
        <p:spPr>
          <a:xfrm>
            <a:off x="971600" y="6351713"/>
            <a:ext cx="6173430" cy="257369"/>
          </a:xfrm>
          <a:prstGeom prst="rect">
            <a:avLst/>
          </a:prstGeom>
        </p:spPr>
        <p:txBody>
          <a:bodyPr wrap="square" lIns="36000" tIns="36000" rIns="36000" bIns="36000">
            <a:spAutoFit/>
          </a:bodyPr>
          <a:lstStyle/>
          <a:p>
            <a:pPr defTabSz="457200"/>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提言報告書づくりが主目的ではなく、実装・実験を進めるモメンタムをつくるための場とする。</a:t>
            </a:r>
            <a:endParaRPr lang="ja-JP" altLang="en-US" sz="1200" dirty="0"/>
          </a:p>
        </p:txBody>
      </p:sp>
      <p:cxnSp>
        <p:nvCxnSpPr>
          <p:cNvPr id="43" name="直線コネクタ 42"/>
          <p:cNvCxnSpPr/>
          <p:nvPr/>
        </p:nvCxnSpPr>
        <p:spPr>
          <a:xfrm>
            <a:off x="225410" y="620688"/>
            <a:ext cx="8784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909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楕円 13"/>
          <p:cNvSpPr/>
          <p:nvPr/>
        </p:nvSpPr>
        <p:spPr>
          <a:xfrm>
            <a:off x="1142855" y="4834027"/>
            <a:ext cx="3892455" cy="1409769"/>
          </a:xfrm>
          <a:prstGeom prst="ellipse">
            <a:avLst/>
          </a:prstGeom>
          <a:solidFill>
            <a:schemeClr val="accent2">
              <a:lumMod val="20000"/>
              <a:lumOff val="80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p:cNvSpPr/>
          <p:nvPr/>
        </p:nvSpPr>
        <p:spPr>
          <a:xfrm>
            <a:off x="4067871" y="4824116"/>
            <a:ext cx="4030822" cy="1409769"/>
          </a:xfrm>
          <a:prstGeom prst="ellipse">
            <a:avLst/>
          </a:prstGeom>
          <a:solidFill>
            <a:schemeClr val="accent2">
              <a:lumMod val="20000"/>
              <a:lumOff val="80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p:cNvSpPr/>
          <p:nvPr/>
        </p:nvSpPr>
        <p:spPr>
          <a:xfrm>
            <a:off x="3372877" y="1436110"/>
            <a:ext cx="5362074" cy="3060000"/>
          </a:xfrm>
          <a:prstGeom prst="ellipse">
            <a:avLst/>
          </a:prstGeom>
          <a:solidFill>
            <a:schemeClr val="accent2">
              <a:lumMod val="20000"/>
              <a:lumOff val="80000"/>
              <a:alpha val="5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楕円 4"/>
          <p:cNvSpPr/>
          <p:nvPr/>
        </p:nvSpPr>
        <p:spPr>
          <a:xfrm>
            <a:off x="522231" y="1464824"/>
            <a:ext cx="5295873" cy="3060000"/>
          </a:xfrm>
          <a:prstGeom prst="ellipse">
            <a:avLst/>
          </a:prstGeom>
          <a:solidFill>
            <a:schemeClr val="accent2">
              <a:lumMod val="20000"/>
              <a:lumOff val="80000"/>
              <a:alpha val="5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4" name="角丸四角形 33"/>
          <p:cNvSpPr/>
          <p:nvPr/>
        </p:nvSpPr>
        <p:spPr>
          <a:xfrm>
            <a:off x="3664806" y="1981096"/>
            <a:ext cx="5413879" cy="1152000"/>
          </a:xfrm>
          <a:prstGeom prst="roundRect">
            <a:avLst/>
          </a:prstGeom>
          <a:solidFill>
            <a:srgbClr val="FFFF00">
              <a:alpha val="50000"/>
            </a:srgb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3664808" y="3226046"/>
            <a:ext cx="5413877" cy="754069"/>
          </a:xfrm>
          <a:prstGeom prst="roundRect">
            <a:avLst/>
          </a:prstGeom>
          <a:solidFill>
            <a:srgbClr val="FFFF00">
              <a:alpha val="50000"/>
            </a:srgb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rotWithShape="1">
          <a:blip r:embed="rId2"/>
          <a:srcRect t="29257" b="15886"/>
          <a:stretch/>
        </p:blipFill>
        <p:spPr>
          <a:xfrm>
            <a:off x="5732368" y="673450"/>
            <a:ext cx="1314056" cy="480569"/>
          </a:xfrm>
          <a:prstGeom prst="rect">
            <a:avLst/>
          </a:prstGeom>
        </p:spPr>
      </p:pic>
      <p:pic>
        <p:nvPicPr>
          <p:cNvPr id="7" name="図 6"/>
          <p:cNvPicPr>
            <a:picLocks noChangeAspect="1"/>
          </p:cNvPicPr>
          <p:nvPr/>
        </p:nvPicPr>
        <p:blipFill rotWithShape="1">
          <a:blip r:embed="rId3"/>
          <a:srcRect l="26642" r="27286"/>
          <a:stretch/>
        </p:blipFill>
        <p:spPr>
          <a:xfrm>
            <a:off x="2116598" y="646566"/>
            <a:ext cx="310297" cy="505135"/>
          </a:xfrm>
          <a:prstGeom prst="rect">
            <a:avLst/>
          </a:prstGeom>
        </p:spPr>
      </p:pic>
      <p:sp>
        <p:nvSpPr>
          <p:cNvPr id="6" name="台形 5"/>
          <p:cNvSpPr/>
          <p:nvPr/>
        </p:nvSpPr>
        <p:spPr>
          <a:xfrm>
            <a:off x="530177" y="4264477"/>
            <a:ext cx="8144576" cy="2073703"/>
          </a:xfrm>
          <a:prstGeom prst="trapezoid">
            <a:avLst>
              <a:gd name="adj" fmla="val 32116"/>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テキスト ボックス 7"/>
          <p:cNvSpPr txBox="1"/>
          <p:nvPr/>
        </p:nvSpPr>
        <p:spPr>
          <a:xfrm>
            <a:off x="927520" y="1186265"/>
            <a:ext cx="3276000" cy="523220"/>
          </a:xfrm>
          <a:prstGeom prst="rect">
            <a:avLst/>
          </a:prstGeom>
          <a:solidFill>
            <a:schemeClr val="accent1">
              <a:lumMod val="60000"/>
              <a:lumOff val="40000"/>
            </a:schemeClr>
          </a:solid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■住民サービス</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＜住民の</a:t>
            </a:r>
            <a:r>
              <a:rPr kumimoji="1" lang="en-US" altLang="ja-JP" sz="1400" dirty="0">
                <a:latin typeface="Meiryo UI" panose="020B0604030504040204" pitchFamily="50" charset="-128"/>
                <a:ea typeface="Meiryo UI" panose="020B0604030504040204" pitchFamily="50" charset="-128"/>
              </a:rPr>
              <a:t>QOL</a:t>
            </a:r>
            <a:r>
              <a:rPr kumimoji="1" lang="ja-JP" altLang="en-US" sz="1400" dirty="0">
                <a:latin typeface="Meiryo UI" panose="020B0604030504040204" pitchFamily="50" charset="-128"/>
                <a:ea typeface="Meiryo UI" panose="020B0604030504040204" pitchFamily="50" charset="-128"/>
              </a:rPr>
              <a:t>や利便性の向上＞</a:t>
            </a:r>
          </a:p>
        </p:txBody>
      </p:sp>
      <p:sp>
        <p:nvSpPr>
          <p:cNvPr id="9" name="テキスト ボックス 8"/>
          <p:cNvSpPr txBox="1"/>
          <p:nvPr/>
        </p:nvSpPr>
        <p:spPr>
          <a:xfrm>
            <a:off x="5009361" y="1179653"/>
            <a:ext cx="3252425" cy="523220"/>
          </a:xfrm>
          <a:prstGeom prst="rect">
            <a:avLst/>
          </a:prstGeom>
          <a:solidFill>
            <a:schemeClr val="accent1">
              <a:lumMod val="60000"/>
              <a:lumOff val="40000"/>
            </a:schemeClr>
          </a:solid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■都市戦略（ビジョン）</a:t>
            </a:r>
          </a:p>
          <a:p>
            <a:pPr algn="ctr"/>
            <a:r>
              <a:rPr kumimoji="1" lang="ja-JP" altLang="en-US" sz="1400" dirty="0">
                <a:latin typeface="Meiryo UI" panose="020B0604030504040204" pitchFamily="50" charset="-128"/>
                <a:ea typeface="Meiryo UI" panose="020B0604030504040204" pitchFamily="50" charset="-128"/>
              </a:rPr>
              <a:t>＜都市機能の強化や都市課題の解決＞</a:t>
            </a:r>
            <a:endParaRPr kumimoji="1" lang="en-US" altLang="ja-JP" sz="1400" dirty="0">
              <a:latin typeface="Meiryo UI" panose="020B0604030504040204" pitchFamily="50" charset="-128"/>
              <a:ea typeface="Meiryo UI" panose="020B0604030504040204" pitchFamily="50" charset="-128"/>
            </a:endParaRPr>
          </a:p>
        </p:txBody>
      </p:sp>
      <p:pic>
        <p:nvPicPr>
          <p:cNvPr id="15" name="図 14"/>
          <p:cNvPicPr>
            <a:picLocks noChangeAspect="1"/>
          </p:cNvPicPr>
          <p:nvPr/>
        </p:nvPicPr>
        <p:blipFill>
          <a:blip r:embed="rId4"/>
          <a:stretch>
            <a:fillRect/>
          </a:stretch>
        </p:blipFill>
        <p:spPr>
          <a:xfrm>
            <a:off x="1016625" y="5285242"/>
            <a:ext cx="495652" cy="451230"/>
          </a:xfrm>
          <a:prstGeom prst="rect">
            <a:avLst/>
          </a:prstGeom>
        </p:spPr>
      </p:pic>
      <p:sp>
        <p:nvSpPr>
          <p:cNvPr id="2" name="テキスト ボックス 1">
            <a:extLst>
              <a:ext uri="{FF2B5EF4-FFF2-40B4-BE49-F238E27FC236}">
                <a16:creationId xmlns:a16="http://schemas.microsoft.com/office/drawing/2014/main" id="{4413EC68-31F8-4627-95EF-0EB83D13F195}"/>
              </a:ext>
            </a:extLst>
          </p:cNvPr>
          <p:cNvSpPr txBox="1"/>
          <p:nvPr/>
        </p:nvSpPr>
        <p:spPr>
          <a:xfrm>
            <a:off x="917328" y="1907135"/>
            <a:ext cx="2650084" cy="2092881"/>
          </a:xfrm>
          <a:prstGeom prst="rect">
            <a:avLst/>
          </a:prstGeom>
          <a:noFill/>
        </p:spPr>
        <p:txBody>
          <a:bodyPr wrap="none" rtlCol="0">
            <a:spAutoFit/>
          </a:bodyPr>
          <a:lstStyle/>
          <a:p>
            <a:pPr algn="ctr"/>
            <a:r>
              <a:rPr kumimoji="1" lang="ja-JP" altLang="en-US"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各種スマホアプリサービス</a:t>
            </a:r>
            <a:endParaRPr kumimoji="1" lang="en-US" altLang="ja-JP"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（ゴミ、健康、防災、子育て　等）</a:t>
            </a:r>
            <a:endParaRPr kumimoji="1" lang="en-US" altLang="ja-JP" sz="1200" dirty="0">
              <a:latin typeface="Meiryo UI" panose="020B0604030504040204" pitchFamily="50" charset="-128"/>
              <a:ea typeface="Meiryo UI" panose="020B0604030504040204" pitchFamily="50" charset="-128"/>
            </a:endParaRPr>
          </a:p>
          <a:p>
            <a:pPr algn="ctr"/>
            <a:endParaRPr kumimoji="1" lang="en-US" altLang="ja-JP" sz="1000" dirty="0">
              <a:latin typeface="Meiryo UI" panose="020B0604030504040204" pitchFamily="50" charset="-128"/>
              <a:ea typeface="Meiryo UI" panose="020B0604030504040204" pitchFamily="50" charset="-128"/>
            </a:endParaRPr>
          </a:p>
          <a:p>
            <a:pPr algn="ctr"/>
            <a:r>
              <a:rPr lang="ja-JP" altLang="en-US" sz="13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デジタル窓口・</a:t>
            </a:r>
            <a:r>
              <a:rPr lang="ja-JP" altLang="en-US"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ワンストップ窓口</a:t>
            </a:r>
            <a:endParaRPr lang="en-US" altLang="ja-JP"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AI</a:t>
            </a:r>
            <a:r>
              <a:rPr kumimoji="1" lang="ja-JP" altLang="en-US" sz="1200" dirty="0">
                <a:latin typeface="Meiryo UI" panose="020B0604030504040204" pitchFamily="50" charset="-128"/>
                <a:ea typeface="Meiryo UI" panose="020B0604030504040204" pitchFamily="50" charset="-128"/>
              </a:rPr>
              <a:t>総合案内、ネット施設予約）</a:t>
            </a:r>
            <a:endParaRPr kumimoji="1" lang="en-US" altLang="ja-JP" sz="1200" dirty="0">
              <a:latin typeface="Meiryo UI" panose="020B0604030504040204" pitchFamily="50" charset="-128"/>
              <a:ea typeface="Meiryo UI" panose="020B0604030504040204" pitchFamily="50" charset="-128"/>
            </a:endParaRPr>
          </a:p>
          <a:p>
            <a:pPr algn="ctr"/>
            <a:endParaRPr lang="en-US" altLang="ja-JP" sz="1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シェアリングエコノミー</a:t>
            </a:r>
            <a:endParaRPr kumimoji="1" lang="en-US" altLang="ja-JP"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（駐車場シェア・民泊・</a:t>
            </a:r>
            <a:r>
              <a:rPr lang="ja-JP" altLang="en-US" sz="1200" dirty="0">
                <a:latin typeface="Meiryo UI" panose="020B0604030504040204" pitchFamily="50" charset="-128"/>
                <a:ea typeface="Meiryo UI" panose="020B0604030504040204" pitchFamily="50" charset="-128"/>
              </a:rPr>
              <a:t>フードシェア</a:t>
            </a:r>
            <a:r>
              <a:rPr kumimoji="1" lang="ja-JP" altLang="en-US" sz="1200" dirty="0">
                <a:latin typeface="Meiryo UI" panose="020B0604030504040204" pitchFamily="50" charset="-128"/>
                <a:ea typeface="Meiryo UI" panose="020B0604030504040204" pitchFamily="50" charset="-128"/>
              </a:rPr>
              <a:t>　等）</a:t>
            </a:r>
            <a:endParaRPr kumimoji="1" lang="en-US" altLang="ja-JP" sz="1200" dirty="0">
              <a:latin typeface="Meiryo UI" panose="020B0604030504040204" pitchFamily="50" charset="-128"/>
              <a:ea typeface="Meiryo UI" panose="020B0604030504040204" pitchFamily="50" charset="-128"/>
            </a:endParaRPr>
          </a:p>
          <a:p>
            <a:pPr algn="ctr"/>
            <a:endParaRPr kumimoji="1" lang="en-US" altLang="ja-JP" sz="1000" dirty="0">
              <a:latin typeface="Meiryo UI" panose="020B0604030504040204" pitchFamily="50" charset="-128"/>
              <a:ea typeface="Meiryo UI" panose="020B0604030504040204" pitchFamily="50" charset="-128"/>
            </a:endParaRPr>
          </a:p>
          <a:p>
            <a:pPr algn="ctr"/>
            <a:r>
              <a:rPr kumimoji="1" lang="en-US" altLang="ja-JP"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GPS</a:t>
            </a:r>
            <a:r>
              <a:rPr lang="ja-JP" altLang="en-US"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・デジタル</a:t>
            </a:r>
            <a:r>
              <a:rPr lang="en-US" altLang="ja-JP"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MAP</a:t>
            </a:r>
            <a:endParaRPr kumimoji="1" lang="en-US" altLang="ja-JP"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（見守り・盗難・防災・レジャー　等）</a:t>
            </a:r>
            <a:endParaRPr kumimoji="1" lang="en-US" altLang="ja-JP" sz="12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FF40668F-DADD-4275-ABAA-E95E00010247}"/>
              </a:ext>
            </a:extLst>
          </p:cNvPr>
          <p:cNvSpPr txBox="1"/>
          <p:nvPr/>
        </p:nvSpPr>
        <p:spPr>
          <a:xfrm>
            <a:off x="3701676" y="2076657"/>
            <a:ext cx="1707520" cy="1862048"/>
          </a:xfrm>
          <a:prstGeom prst="rect">
            <a:avLst/>
          </a:prstGeom>
          <a:noFill/>
        </p:spPr>
        <p:txBody>
          <a:bodyPr wrap="none" rtlCol="0">
            <a:spAutoFit/>
          </a:bodyPr>
          <a:lstStyle/>
          <a:p>
            <a:pPr algn="ctr"/>
            <a:r>
              <a:rPr kumimoji="1" lang="en-US" altLang="ja-JP" sz="1300" dirty="0" err="1">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MaaS</a:t>
            </a:r>
            <a:r>
              <a:rPr kumimoji="1" lang="ja-JP" altLang="en-US"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・自動運転</a:t>
            </a:r>
            <a:endParaRPr kumimoji="1" lang="en-US" altLang="ja-JP"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kumimoji="1" lang="en-US" altLang="ja-JP" sz="9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デジタル通貨・</a:t>
            </a:r>
            <a:r>
              <a:rPr kumimoji="1" lang="en-US" altLang="ja-JP"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Wi-Fi</a:t>
            </a:r>
          </a:p>
          <a:p>
            <a:pPr algn="ctr"/>
            <a:endParaRPr kumimoji="1" lang="en-US" altLang="ja-JP" sz="9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防犯カメラ・防災マップ</a:t>
            </a:r>
            <a:endParaRPr kumimoji="1" lang="en-US" altLang="ja-JP"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kumimoji="1" lang="en-US" altLang="ja-JP" sz="2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遠隔診療・健康データ</a:t>
            </a:r>
            <a:endParaRPr kumimoji="1" lang="en-US" altLang="ja-JP"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kumimoji="1" lang="en-US" altLang="ja-JP" sz="9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教育テック・観光</a:t>
            </a:r>
          </a:p>
        </p:txBody>
      </p:sp>
      <p:sp>
        <p:nvSpPr>
          <p:cNvPr id="18" name="テキスト ボックス 17">
            <a:extLst>
              <a:ext uri="{FF2B5EF4-FFF2-40B4-BE49-F238E27FC236}">
                <a16:creationId xmlns:a16="http://schemas.microsoft.com/office/drawing/2014/main" id="{9B988DFD-9F13-41E0-AED6-7C471681D15E}"/>
              </a:ext>
            </a:extLst>
          </p:cNvPr>
          <p:cNvSpPr txBox="1"/>
          <p:nvPr/>
        </p:nvSpPr>
        <p:spPr>
          <a:xfrm>
            <a:off x="1242127" y="62707"/>
            <a:ext cx="6750566" cy="461665"/>
          </a:xfrm>
          <a:prstGeom prst="rect">
            <a:avLst/>
          </a:prstGeom>
          <a:noFill/>
        </p:spPr>
        <p:txBody>
          <a:bodyPr wrap="none" rtlCol="0">
            <a:spAutoFit/>
          </a:bodyPr>
          <a:lstStyle/>
          <a:p>
            <a:r>
              <a:rPr kumimoji="1" lang="ja-JP" altLang="en-US" sz="2400" b="1" dirty="0" smtClean="0">
                <a:latin typeface="Meiryo UI" panose="020B0604030504040204" pitchFamily="50" charset="-128"/>
                <a:ea typeface="Meiryo UI" panose="020B0604030504040204" pitchFamily="50" charset="-128"/>
              </a:rPr>
              <a:t>大阪において重要と思われるスマートシティのイメージ</a:t>
            </a:r>
            <a:endParaRPr kumimoji="1" lang="ja-JP" altLang="en-US" sz="2400" b="1"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440599CB-CBA5-45E4-B43B-ACD656D6B4EA}"/>
              </a:ext>
            </a:extLst>
          </p:cNvPr>
          <p:cNvSpPr txBox="1"/>
          <p:nvPr/>
        </p:nvSpPr>
        <p:spPr>
          <a:xfrm>
            <a:off x="5640033" y="2003608"/>
            <a:ext cx="2868093" cy="1962076"/>
          </a:xfrm>
          <a:prstGeom prst="rect">
            <a:avLst/>
          </a:prstGeom>
          <a:noFill/>
        </p:spPr>
        <p:txBody>
          <a:bodyPr wrap="none" rtlCol="0">
            <a:spAutoFit/>
          </a:bodyPr>
          <a:lstStyle/>
          <a:p>
            <a:pPr algn="ctr"/>
            <a:r>
              <a:rPr kumimoji="1" lang="ja-JP" altLang="en-US"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インフラメンテナンス</a:t>
            </a:r>
            <a:endParaRPr kumimoji="1" lang="en-US" altLang="ja-JP"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（道路橋梁、水道管、施設等の最適化）</a:t>
            </a:r>
          </a:p>
          <a:p>
            <a:pPr algn="ct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次世代モビリティ</a:t>
            </a:r>
            <a:endParaRPr kumimoji="1" lang="en-US" altLang="ja-JP"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（公共交通・マルチモーダル・駐車場利用）</a:t>
            </a:r>
            <a:endParaRPr kumimoji="1" lang="en-US" altLang="ja-JP" sz="1200" dirty="0">
              <a:latin typeface="Meiryo UI" panose="020B0604030504040204" pitchFamily="50" charset="-128"/>
              <a:ea typeface="Meiryo UI" panose="020B0604030504040204" pitchFamily="50" charset="-128"/>
            </a:endParaRPr>
          </a:p>
          <a:p>
            <a:pPr algn="ct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次世代ヘルスケア</a:t>
            </a:r>
            <a:endParaRPr kumimoji="1" lang="en-US" altLang="ja-JP"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（ヘルスケア人材最適化・</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保健医療データプラットフォーム）</a:t>
            </a:r>
            <a:endParaRPr kumimoji="1" lang="en-US" altLang="ja-JP" sz="12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4413EC68-31F8-4627-95EF-0EB83D13F195}"/>
              </a:ext>
            </a:extLst>
          </p:cNvPr>
          <p:cNvSpPr txBox="1"/>
          <p:nvPr/>
        </p:nvSpPr>
        <p:spPr>
          <a:xfrm>
            <a:off x="4128008" y="5273877"/>
            <a:ext cx="851515" cy="584775"/>
          </a:xfrm>
          <a:prstGeom prst="rect">
            <a:avLst/>
          </a:prstGeom>
          <a:noFill/>
        </p:spPr>
        <p:txBody>
          <a:bodyPr wrap="none" rtlCol="0">
            <a:spAutoFit/>
          </a:bodyPr>
          <a:lstStyle/>
          <a:p>
            <a:pPr algn="ctr"/>
            <a:r>
              <a:rPr kumimoji="1" lang="ja-JP" altLang="en-US"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規制緩和</a:t>
            </a:r>
            <a:endParaRPr kumimoji="1" lang="en-US" altLang="ja-JP"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kumimoji="1" lang="en-US" altLang="ja-JP" sz="6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en-US" altLang="ja-JP"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IT</a:t>
            </a:r>
            <a:r>
              <a:rPr kumimoji="1" lang="ja-JP" altLang="en-US"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人材</a:t>
            </a:r>
            <a:endParaRPr kumimoji="1" lang="en-US" altLang="ja-JP"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440599CB-CBA5-45E4-B43B-ACD656D6B4EA}"/>
              </a:ext>
            </a:extLst>
          </p:cNvPr>
          <p:cNvSpPr txBox="1"/>
          <p:nvPr/>
        </p:nvSpPr>
        <p:spPr>
          <a:xfrm>
            <a:off x="1634431" y="5054445"/>
            <a:ext cx="2469779" cy="1000274"/>
          </a:xfrm>
          <a:prstGeom prst="rect">
            <a:avLst/>
          </a:prstGeom>
          <a:noFill/>
        </p:spPr>
        <p:txBody>
          <a:bodyPr wrap="none" rtlCol="0">
            <a:spAutoFit/>
          </a:bodyPr>
          <a:lstStyle/>
          <a:p>
            <a:pPr algn="ctr"/>
            <a:r>
              <a:rPr kumimoji="1" lang="ja-JP" altLang="en-US"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オープンデータ・自治体クラウド</a:t>
            </a:r>
            <a:endParaRPr kumimoji="1" lang="en-US" altLang="ja-JP"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kumimoji="1" lang="en-US" altLang="ja-JP" sz="1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テレワーク・</a:t>
            </a:r>
            <a:r>
              <a:rPr kumimoji="1" lang="en-US" altLang="ja-JP" sz="13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RPA</a:t>
            </a:r>
            <a:r>
              <a:rPr kumimoji="1" lang="ja-JP" altLang="en-US" sz="13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・マイナンバーカード</a:t>
            </a:r>
            <a:endParaRPr kumimoji="1" lang="en-US" altLang="ja-JP"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kumimoji="1" lang="en-US" altLang="ja-JP" sz="1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データマネジメント・</a:t>
            </a:r>
            <a:r>
              <a:rPr kumimoji="1" lang="en-US" altLang="ja-JP"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EBPM</a:t>
            </a:r>
          </a:p>
        </p:txBody>
      </p:sp>
      <p:sp>
        <p:nvSpPr>
          <p:cNvPr id="25" name="テキスト ボックス 24">
            <a:extLst>
              <a:ext uri="{FF2B5EF4-FFF2-40B4-BE49-F238E27FC236}">
                <a16:creationId xmlns:a16="http://schemas.microsoft.com/office/drawing/2014/main" id="{440599CB-CBA5-45E4-B43B-ACD656D6B4EA}"/>
              </a:ext>
            </a:extLst>
          </p:cNvPr>
          <p:cNvSpPr txBox="1"/>
          <p:nvPr/>
        </p:nvSpPr>
        <p:spPr>
          <a:xfrm>
            <a:off x="5036318" y="5049700"/>
            <a:ext cx="2569935" cy="1000274"/>
          </a:xfrm>
          <a:prstGeom prst="rect">
            <a:avLst/>
          </a:prstGeom>
          <a:noFill/>
        </p:spPr>
        <p:txBody>
          <a:bodyPr wrap="none" rtlCol="0">
            <a:spAutoFit/>
          </a:bodyPr>
          <a:lstStyle/>
          <a:p>
            <a:pPr algn="ctr"/>
            <a:r>
              <a:rPr kumimoji="1" lang="en-US" altLang="ja-JP" sz="1300" dirty="0" err="1">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IoT</a:t>
            </a:r>
            <a:r>
              <a:rPr kumimoji="1" lang="ja-JP" altLang="en-US"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sz="13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ビッグデータ</a:t>
            </a:r>
            <a:r>
              <a:rPr kumimoji="1" lang="ja-JP" altLang="en-US"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・人工知能（</a:t>
            </a:r>
            <a:r>
              <a:rPr kumimoji="1" lang="en-US" altLang="ja-JP"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AI</a:t>
            </a:r>
            <a:r>
              <a:rPr kumimoji="1" lang="ja-JP" altLang="en-US"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kumimoji="1" lang="en-US" altLang="ja-JP"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kumimoji="1" lang="en-US" altLang="ja-JP" sz="1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ロボット・ドローン・センサー</a:t>
            </a:r>
            <a:endParaRPr kumimoji="1" lang="en-US" altLang="ja-JP"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kumimoji="1" lang="en-US" altLang="ja-JP" sz="1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セキュリティー・５</a:t>
            </a:r>
            <a:r>
              <a:rPr kumimoji="1" lang="en-US" altLang="ja-JP"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G</a:t>
            </a:r>
            <a:r>
              <a:rPr kumimoji="1" lang="ja-JP" altLang="en-US"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・クラウド</a:t>
            </a:r>
            <a:endParaRPr kumimoji="1" lang="en-US" altLang="ja-JP" sz="13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933466" y="4633439"/>
            <a:ext cx="2520000" cy="360000"/>
          </a:xfrm>
          <a:prstGeom prst="rect">
            <a:avLst/>
          </a:prstGeom>
          <a:solidFill>
            <a:schemeClr val="accent1">
              <a:lumMod val="60000"/>
              <a:lumOff val="40000"/>
            </a:schemeClr>
          </a:solidFill>
        </p:spPr>
        <p:txBody>
          <a:bodyPr wrap="square" rtlCol="0" anchor="ctr" anchorCtr="0">
            <a:spAutoFit/>
          </a:bodyPr>
          <a:lstStyle/>
          <a:p>
            <a:pPr algn="ctr"/>
            <a:r>
              <a:rPr kumimoji="1" lang="ja-JP" altLang="en-US" sz="1400" b="1" dirty="0">
                <a:latin typeface="Meiryo UI" panose="020B0604030504040204" pitchFamily="50" charset="-128"/>
                <a:ea typeface="Meiryo UI" panose="020B0604030504040204" pitchFamily="50" charset="-128"/>
              </a:rPr>
              <a:t>デジタル・ガバメント（官）</a:t>
            </a:r>
          </a:p>
        </p:txBody>
      </p:sp>
      <p:sp>
        <p:nvSpPr>
          <p:cNvPr id="17" name="テキスト ボックス 16"/>
          <p:cNvSpPr txBox="1"/>
          <p:nvPr/>
        </p:nvSpPr>
        <p:spPr>
          <a:xfrm>
            <a:off x="5115156" y="4633439"/>
            <a:ext cx="2520000" cy="360000"/>
          </a:xfrm>
          <a:prstGeom prst="rect">
            <a:avLst/>
          </a:prstGeom>
          <a:solidFill>
            <a:schemeClr val="accent1">
              <a:lumMod val="60000"/>
              <a:lumOff val="40000"/>
            </a:schemeClr>
          </a:solidFill>
        </p:spPr>
        <p:txBody>
          <a:bodyPr wrap="square" rtlCol="0" anchor="ctr" anchorCtr="0">
            <a:spAutoFit/>
          </a:bodyPr>
          <a:lstStyle/>
          <a:p>
            <a:pPr algn="r"/>
            <a:r>
              <a:rPr kumimoji="1" lang="ja-JP" altLang="en-US" sz="1400" b="1" dirty="0">
                <a:latin typeface="Meiryo UI" panose="020B0604030504040204" pitchFamily="50" charset="-128"/>
                <a:ea typeface="Meiryo UI" panose="020B0604030504040204" pitchFamily="50" charset="-128"/>
              </a:rPr>
              <a:t>デジタル・インダストリー（民）</a:t>
            </a:r>
          </a:p>
        </p:txBody>
      </p:sp>
      <p:sp>
        <p:nvSpPr>
          <p:cNvPr id="19" name="テキスト ボックス 18"/>
          <p:cNvSpPr txBox="1"/>
          <p:nvPr/>
        </p:nvSpPr>
        <p:spPr>
          <a:xfrm>
            <a:off x="35496" y="4365104"/>
            <a:ext cx="430887" cy="1943798"/>
          </a:xfrm>
          <a:prstGeom prst="rect">
            <a:avLst/>
          </a:prstGeom>
          <a:ln>
            <a:noFill/>
          </a:ln>
        </p:spPr>
        <p:style>
          <a:lnRef idx="1">
            <a:schemeClr val="accent2"/>
          </a:lnRef>
          <a:fillRef idx="2">
            <a:schemeClr val="accent2"/>
          </a:fillRef>
          <a:effectRef idx="1">
            <a:schemeClr val="accent2"/>
          </a:effectRef>
          <a:fontRef idx="minor">
            <a:schemeClr val="dk1"/>
          </a:fontRef>
        </p:style>
        <p:txBody>
          <a:bodyPr vert="eaVert" wrap="square" rtlCol="0">
            <a:spAutoFit/>
          </a:bodyPr>
          <a:lstStyle/>
          <a:p>
            <a:pPr algn="ctr"/>
            <a:r>
              <a:rPr kumimoji="1" lang="ja-JP" altLang="en-US" sz="1600" b="1" dirty="0">
                <a:latin typeface="Meiryo UI" panose="020B0604030504040204" pitchFamily="50" charset="-128"/>
                <a:ea typeface="Meiryo UI" panose="020B0604030504040204" pitchFamily="50" charset="-128"/>
              </a:rPr>
              <a:t>基　盤</a:t>
            </a:r>
          </a:p>
        </p:txBody>
      </p:sp>
      <p:sp>
        <p:nvSpPr>
          <p:cNvPr id="32" name="テキスト ボックス 31"/>
          <p:cNvSpPr txBox="1"/>
          <p:nvPr/>
        </p:nvSpPr>
        <p:spPr>
          <a:xfrm>
            <a:off x="35496" y="1766183"/>
            <a:ext cx="430887" cy="2272417"/>
          </a:xfrm>
          <a:prstGeom prst="rect">
            <a:avLst/>
          </a:prstGeom>
          <a:ln>
            <a:noFill/>
          </a:ln>
        </p:spPr>
        <p:style>
          <a:lnRef idx="1">
            <a:schemeClr val="accent2"/>
          </a:lnRef>
          <a:fillRef idx="2">
            <a:schemeClr val="accent2"/>
          </a:fillRef>
          <a:effectRef idx="1">
            <a:schemeClr val="accent2"/>
          </a:effectRef>
          <a:fontRef idx="minor">
            <a:schemeClr val="dk1"/>
          </a:fontRef>
        </p:style>
        <p:txBody>
          <a:bodyPr vert="eaVert" wrap="none" rtlCol="0">
            <a:spAutoFit/>
          </a:bodyPr>
          <a:lstStyle/>
          <a:p>
            <a:pPr algn="ctr"/>
            <a:r>
              <a:rPr kumimoji="1" lang="ja-JP" altLang="en-US" sz="1600" b="1" dirty="0">
                <a:latin typeface="Meiryo UI" panose="020B0604030504040204" pitchFamily="50" charset="-128"/>
                <a:ea typeface="Meiryo UI" panose="020B0604030504040204" pitchFamily="50" charset="-128"/>
              </a:rPr>
              <a:t>ＱＯＬ</a:t>
            </a:r>
            <a:r>
              <a:rPr kumimoji="1" lang="ja-JP" altLang="en-US" sz="1500" b="1" dirty="0">
                <a:latin typeface="Meiryo UI" panose="020B0604030504040204" pitchFamily="50" charset="-128"/>
                <a:ea typeface="Meiryo UI" panose="020B0604030504040204" pitchFamily="50" charset="-128"/>
              </a:rPr>
              <a:t>（生活の質）</a:t>
            </a:r>
            <a:r>
              <a:rPr kumimoji="1" lang="ja-JP" altLang="en-US" sz="1600" b="1" dirty="0">
                <a:latin typeface="Meiryo UI" panose="020B0604030504040204" pitchFamily="50" charset="-128"/>
                <a:ea typeface="Meiryo UI" panose="020B0604030504040204" pitchFamily="50" charset="-128"/>
              </a:rPr>
              <a:t>向上</a:t>
            </a:r>
          </a:p>
        </p:txBody>
      </p:sp>
      <p:sp>
        <p:nvSpPr>
          <p:cNvPr id="12" name="テキスト ボックス 11"/>
          <p:cNvSpPr txBox="1"/>
          <p:nvPr/>
        </p:nvSpPr>
        <p:spPr>
          <a:xfrm>
            <a:off x="1439211" y="6308902"/>
            <a:ext cx="6338594" cy="307777"/>
          </a:xfrm>
          <a:prstGeom prst="rect">
            <a:avLst/>
          </a:prstGeom>
          <a:solidFill>
            <a:schemeClr val="accent1">
              <a:lumMod val="20000"/>
              <a:lumOff val="80000"/>
            </a:schemeClr>
          </a:solidFill>
        </p:spPr>
        <p:txBody>
          <a:bodyPr wrap="none" rtlCol="0">
            <a:spAutoFit/>
          </a:bodyPr>
          <a:lstStyle/>
          <a:p>
            <a:pPr algn="ctr"/>
            <a:r>
              <a:rPr kumimoji="1" lang="ja-JP" altLang="en-US" sz="1400" dirty="0">
                <a:latin typeface="Meiryo UI" panose="020B0604030504040204" pitchFamily="50" charset="-128"/>
                <a:ea typeface="Meiryo UI" panose="020B0604030504040204" pitchFamily="50" charset="-128"/>
              </a:rPr>
              <a:t>＜自治体や企業による先端技術・情報基盤の構築　＆　生産性向上・業務効率化＞</a:t>
            </a:r>
            <a:endParaRPr kumimoji="1" lang="en-US" altLang="ja-JP" sz="14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8678576" y="2223174"/>
            <a:ext cx="400110" cy="630942"/>
          </a:xfrm>
          <a:prstGeom prst="rect">
            <a:avLst/>
          </a:prstGeom>
          <a:noFill/>
        </p:spPr>
        <p:txBody>
          <a:bodyPr vert="eaVert" wrap="none" rtlCol="0">
            <a:spAutoFit/>
          </a:bodyPr>
          <a:lstStyle/>
          <a:p>
            <a:r>
              <a:rPr kumimoji="1" lang="ja-JP" altLang="en-US" sz="1400" b="1" dirty="0">
                <a:latin typeface="Meiryo UI" panose="020B0604030504040204" pitchFamily="50" charset="-128"/>
                <a:ea typeface="Meiryo UI" panose="020B0604030504040204" pitchFamily="50" charset="-128"/>
              </a:rPr>
              <a:t>ハード</a:t>
            </a:r>
          </a:p>
        </p:txBody>
      </p:sp>
      <p:sp>
        <p:nvSpPr>
          <p:cNvPr id="36" name="テキスト ボックス 35"/>
          <p:cNvSpPr txBox="1"/>
          <p:nvPr/>
        </p:nvSpPr>
        <p:spPr>
          <a:xfrm>
            <a:off x="8660804" y="3287609"/>
            <a:ext cx="400110" cy="630942"/>
          </a:xfrm>
          <a:prstGeom prst="rect">
            <a:avLst/>
          </a:prstGeom>
          <a:noFill/>
        </p:spPr>
        <p:txBody>
          <a:bodyPr vert="eaVert" wrap="none" rtlCol="0">
            <a:spAutoFit/>
          </a:bodyPr>
          <a:lstStyle/>
          <a:p>
            <a:r>
              <a:rPr kumimoji="1" lang="ja-JP" altLang="en-US" sz="1400" b="1" dirty="0">
                <a:latin typeface="Meiryo UI" panose="020B0604030504040204" pitchFamily="50" charset="-128"/>
                <a:ea typeface="Meiryo UI" panose="020B0604030504040204" pitchFamily="50" charset="-128"/>
              </a:rPr>
              <a:t>ソフト</a:t>
            </a:r>
          </a:p>
        </p:txBody>
      </p:sp>
      <p:cxnSp>
        <p:nvCxnSpPr>
          <p:cNvPr id="37" name="直線コネクタ 36"/>
          <p:cNvCxnSpPr/>
          <p:nvPr/>
        </p:nvCxnSpPr>
        <p:spPr>
          <a:xfrm>
            <a:off x="225410" y="532092"/>
            <a:ext cx="8784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楕円 2">
            <a:extLst>
              <a:ext uri="{FF2B5EF4-FFF2-40B4-BE49-F238E27FC236}">
                <a16:creationId xmlns:a16="http://schemas.microsoft.com/office/drawing/2014/main" id="{9C684F35-AE4B-46F5-9134-5A5616B6C0F0}"/>
              </a:ext>
            </a:extLst>
          </p:cNvPr>
          <p:cNvSpPr>
            <a:spLocks noChangeAspect="1"/>
          </p:cNvSpPr>
          <p:nvPr/>
        </p:nvSpPr>
        <p:spPr>
          <a:xfrm>
            <a:off x="646324" y="1174882"/>
            <a:ext cx="540000" cy="540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Ａ</a:t>
            </a:r>
          </a:p>
        </p:txBody>
      </p:sp>
      <p:sp>
        <p:nvSpPr>
          <p:cNvPr id="38" name="楕円 37">
            <a:extLst>
              <a:ext uri="{FF2B5EF4-FFF2-40B4-BE49-F238E27FC236}">
                <a16:creationId xmlns:a16="http://schemas.microsoft.com/office/drawing/2014/main" id="{59B52B78-DE05-47D8-BAD1-A2A2AFD6C20D}"/>
              </a:ext>
            </a:extLst>
          </p:cNvPr>
          <p:cNvSpPr>
            <a:spLocks noChangeAspect="1"/>
          </p:cNvSpPr>
          <p:nvPr/>
        </p:nvSpPr>
        <p:spPr>
          <a:xfrm>
            <a:off x="4626579" y="1162597"/>
            <a:ext cx="540000" cy="540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Ｂ</a:t>
            </a:r>
          </a:p>
        </p:txBody>
      </p:sp>
      <p:sp>
        <p:nvSpPr>
          <p:cNvPr id="39" name="楕円 38">
            <a:extLst>
              <a:ext uri="{FF2B5EF4-FFF2-40B4-BE49-F238E27FC236}">
                <a16:creationId xmlns:a16="http://schemas.microsoft.com/office/drawing/2014/main" id="{A5E500C5-9040-4B90-A7DA-38E8AE3A0414}"/>
              </a:ext>
            </a:extLst>
          </p:cNvPr>
          <p:cNvSpPr>
            <a:spLocks noChangeAspect="1"/>
          </p:cNvSpPr>
          <p:nvPr/>
        </p:nvSpPr>
        <p:spPr>
          <a:xfrm>
            <a:off x="1625295" y="4597439"/>
            <a:ext cx="396000" cy="396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Ｃ</a:t>
            </a:r>
          </a:p>
        </p:txBody>
      </p:sp>
      <p:sp>
        <p:nvSpPr>
          <p:cNvPr id="40" name="楕円 39">
            <a:extLst>
              <a:ext uri="{FF2B5EF4-FFF2-40B4-BE49-F238E27FC236}">
                <a16:creationId xmlns:a16="http://schemas.microsoft.com/office/drawing/2014/main" id="{922B0E7B-A904-4944-BCFE-447E843F169D}"/>
              </a:ext>
            </a:extLst>
          </p:cNvPr>
          <p:cNvSpPr>
            <a:spLocks noChangeAspect="1"/>
          </p:cNvSpPr>
          <p:nvPr/>
        </p:nvSpPr>
        <p:spPr>
          <a:xfrm>
            <a:off x="4860032" y="4597439"/>
            <a:ext cx="396000" cy="396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Ｄ</a:t>
            </a:r>
          </a:p>
        </p:txBody>
      </p:sp>
      <p:pic>
        <p:nvPicPr>
          <p:cNvPr id="13" name="図 12">
            <a:extLst>
              <a:ext uri="{FF2B5EF4-FFF2-40B4-BE49-F238E27FC236}">
                <a16:creationId xmlns:a16="http://schemas.microsoft.com/office/drawing/2014/main" id="{0944925D-15AA-4CB9-A324-6A4AA5C876BC}"/>
              </a:ext>
            </a:extLst>
          </p:cNvPr>
          <p:cNvPicPr>
            <a:picLocks noChangeAspect="1"/>
          </p:cNvPicPr>
          <p:nvPr/>
        </p:nvPicPr>
        <p:blipFill>
          <a:blip r:embed="rId5"/>
          <a:stretch>
            <a:fillRect/>
          </a:stretch>
        </p:blipFill>
        <p:spPr>
          <a:xfrm>
            <a:off x="7485863" y="5260940"/>
            <a:ext cx="739613" cy="559010"/>
          </a:xfrm>
          <a:prstGeom prst="rect">
            <a:avLst/>
          </a:prstGeom>
        </p:spPr>
      </p:pic>
      <p:sp>
        <p:nvSpPr>
          <p:cNvPr id="20" name="スライド番号プレースホルダー 19">
            <a:extLst>
              <a:ext uri="{FF2B5EF4-FFF2-40B4-BE49-F238E27FC236}">
                <a16:creationId xmlns:a16="http://schemas.microsoft.com/office/drawing/2014/main" id="{4E8794B1-4964-46A2-9E57-5CAECD97EE0D}"/>
              </a:ext>
            </a:extLst>
          </p:cNvPr>
          <p:cNvSpPr>
            <a:spLocks noGrp="1"/>
          </p:cNvSpPr>
          <p:nvPr>
            <p:ph type="sldNum" sz="quarter" idx="12"/>
          </p:nvPr>
        </p:nvSpPr>
        <p:spPr>
          <a:xfrm>
            <a:off x="7051104" y="6448251"/>
            <a:ext cx="2057400" cy="365125"/>
          </a:xfrm>
        </p:spPr>
        <p:txBody>
          <a:bodyPr/>
          <a:lstStyle/>
          <a:p>
            <a:fld id="{D015BD6B-B26B-46E5-859A-6CD8133366F2}" type="slidenum">
              <a:rPr kumimoji="1" lang="ja-JP" altLang="en-US" smtClean="0"/>
              <a:t>4</a:t>
            </a:fld>
            <a:endParaRPr kumimoji="1" lang="ja-JP" altLang="en-US"/>
          </a:p>
        </p:txBody>
      </p:sp>
      <p:sp>
        <p:nvSpPr>
          <p:cNvPr id="10" name="テキスト ボックス 9">
            <a:extLst>
              <a:ext uri="{FF2B5EF4-FFF2-40B4-BE49-F238E27FC236}">
                <a16:creationId xmlns:a16="http://schemas.microsoft.com/office/drawing/2014/main" id="{BCC0D6A3-C30E-477C-B524-A0C6777A8554}"/>
              </a:ext>
            </a:extLst>
          </p:cNvPr>
          <p:cNvSpPr txBox="1"/>
          <p:nvPr/>
        </p:nvSpPr>
        <p:spPr>
          <a:xfrm>
            <a:off x="2457709" y="898381"/>
            <a:ext cx="2193229"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rPr>
              <a:t>QOL</a:t>
            </a:r>
            <a:r>
              <a:rPr kumimoji="1"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quality of life</a:t>
            </a:r>
            <a:r>
              <a:rPr lang="ja-JP" altLang="en-US" sz="1000" dirty="0">
                <a:latin typeface="Meiryo UI" panose="020B0604030504040204" pitchFamily="50" charset="-128"/>
                <a:ea typeface="Meiryo UI" panose="020B0604030504040204" pitchFamily="50" charset="-128"/>
              </a:rPr>
              <a:t>（生活の質）</a:t>
            </a:r>
            <a:endParaRPr kumimoji="1" lang="ja-JP" altLang="en-US" sz="1000"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BCC0D6A3-C30E-477C-B524-A0C6777A8554}"/>
              </a:ext>
            </a:extLst>
          </p:cNvPr>
          <p:cNvSpPr txBox="1"/>
          <p:nvPr/>
        </p:nvSpPr>
        <p:spPr>
          <a:xfrm>
            <a:off x="12386" y="6574340"/>
            <a:ext cx="1694695"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（注）順次検討していく</a:t>
            </a:r>
            <a:endParaRPr kumimoji="1" lang="ja-JP" altLang="en-US" sz="1200" dirty="0">
              <a:latin typeface="Meiryo UI" panose="020B0604030504040204" pitchFamily="50" charset="-128"/>
              <a:ea typeface="Meiryo UI" panose="020B0604030504040204" pitchFamily="50" charset="-128"/>
            </a:endParaRPr>
          </a:p>
        </p:txBody>
      </p:sp>
      <p:cxnSp>
        <p:nvCxnSpPr>
          <p:cNvPr id="27" name="直線コネクタ 26"/>
          <p:cNvCxnSpPr/>
          <p:nvPr/>
        </p:nvCxnSpPr>
        <p:spPr>
          <a:xfrm>
            <a:off x="35496" y="4250622"/>
            <a:ext cx="902541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305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noChangeAspect="1"/>
          </p:cNvPicPr>
          <p:nvPr/>
        </p:nvPicPr>
        <p:blipFill rotWithShape="1">
          <a:blip r:embed="rId2"/>
          <a:srcRect t="29257" b="15886"/>
          <a:stretch/>
        </p:blipFill>
        <p:spPr>
          <a:xfrm>
            <a:off x="636537" y="1464299"/>
            <a:ext cx="967993" cy="354009"/>
          </a:xfrm>
          <a:prstGeom prst="rect">
            <a:avLst/>
          </a:prstGeom>
        </p:spPr>
      </p:pic>
      <p:sp>
        <p:nvSpPr>
          <p:cNvPr id="28" name="正方形/長方形 27">
            <a:extLst>
              <a:ext uri="{FF2B5EF4-FFF2-40B4-BE49-F238E27FC236}">
                <a16:creationId xmlns:a16="http://schemas.microsoft.com/office/drawing/2014/main" id="{4F7C13FC-3934-4200-9B01-6DBE13CC4945}"/>
              </a:ext>
            </a:extLst>
          </p:cNvPr>
          <p:cNvSpPr/>
          <p:nvPr/>
        </p:nvSpPr>
        <p:spPr>
          <a:xfrm>
            <a:off x="2304340" y="1057125"/>
            <a:ext cx="6171254" cy="465285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DEDB020B-3630-4826-98DC-681149B2D4FB}"/>
              </a:ext>
            </a:extLst>
          </p:cNvPr>
          <p:cNvSpPr/>
          <p:nvPr/>
        </p:nvSpPr>
        <p:spPr>
          <a:xfrm>
            <a:off x="2304340" y="2511492"/>
            <a:ext cx="4038149" cy="31984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BB21F5D1-4575-4A28-A5F0-C4BD91F589A4}"/>
              </a:ext>
            </a:extLst>
          </p:cNvPr>
          <p:cNvSpPr/>
          <p:nvPr/>
        </p:nvSpPr>
        <p:spPr>
          <a:xfrm>
            <a:off x="2290641" y="3998844"/>
            <a:ext cx="2304000" cy="171113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p:cNvPicPr>
            <a:picLocks noChangeAspect="1"/>
          </p:cNvPicPr>
          <p:nvPr/>
        </p:nvPicPr>
        <p:blipFill>
          <a:blip r:embed="rId3"/>
          <a:stretch>
            <a:fillRect/>
          </a:stretch>
        </p:blipFill>
        <p:spPr>
          <a:xfrm>
            <a:off x="904883" y="3009970"/>
            <a:ext cx="533478" cy="485665"/>
          </a:xfrm>
          <a:prstGeom prst="rect">
            <a:avLst/>
          </a:prstGeom>
        </p:spPr>
      </p:pic>
      <p:sp>
        <p:nvSpPr>
          <p:cNvPr id="11" name="矢印: 右 10">
            <a:extLst>
              <a:ext uri="{FF2B5EF4-FFF2-40B4-BE49-F238E27FC236}">
                <a16:creationId xmlns:a16="http://schemas.microsoft.com/office/drawing/2014/main" id="{335802F5-A81F-4E81-840C-B7EEE9424618}"/>
              </a:ext>
            </a:extLst>
          </p:cNvPr>
          <p:cNvSpPr/>
          <p:nvPr/>
        </p:nvSpPr>
        <p:spPr>
          <a:xfrm rot="19464196">
            <a:off x="1746467" y="2712585"/>
            <a:ext cx="7148450" cy="1387480"/>
          </a:xfrm>
          <a:prstGeom prst="rightArrow">
            <a:avLst>
              <a:gd name="adj1" fmla="val 56706"/>
              <a:gd name="adj2" fmla="val 74362"/>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矢印コネクタ 2">
            <a:extLst>
              <a:ext uri="{FF2B5EF4-FFF2-40B4-BE49-F238E27FC236}">
                <a16:creationId xmlns:a16="http://schemas.microsoft.com/office/drawing/2014/main" id="{15FCE2FD-01E2-4359-A623-F64377341D86}"/>
              </a:ext>
            </a:extLst>
          </p:cNvPr>
          <p:cNvCxnSpPr/>
          <p:nvPr/>
        </p:nvCxnSpPr>
        <p:spPr>
          <a:xfrm>
            <a:off x="2280593" y="5728573"/>
            <a:ext cx="655200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 name="直線矢印コネクタ 3">
            <a:extLst>
              <a:ext uri="{FF2B5EF4-FFF2-40B4-BE49-F238E27FC236}">
                <a16:creationId xmlns:a16="http://schemas.microsoft.com/office/drawing/2014/main" id="{309BAC42-7920-4492-8015-C81E98C8AF71}"/>
              </a:ext>
            </a:extLst>
          </p:cNvPr>
          <p:cNvCxnSpPr>
            <a:cxnSpLocks/>
          </p:cNvCxnSpPr>
          <p:nvPr/>
        </p:nvCxnSpPr>
        <p:spPr>
          <a:xfrm flipV="1">
            <a:off x="2276787" y="871530"/>
            <a:ext cx="0" cy="48600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1A91D93E-36BE-4F04-A95B-EC2A40DD8BB5}"/>
              </a:ext>
            </a:extLst>
          </p:cNvPr>
          <p:cNvSpPr txBox="1"/>
          <p:nvPr/>
        </p:nvSpPr>
        <p:spPr>
          <a:xfrm>
            <a:off x="4879281" y="6452115"/>
            <a:ext cx="1072730" cy="3385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rPr>
              <a:t>時　間　軸</a:t>
            </a:r>
          </a:p>
        </p:txBody>
      </p:sp>
      <p:sp>
        <p:nvSpPr>
          <p:cNvPr id="7" name="テキスト ボックス 6">
            <a:extLst>
              <a:ext uri="{FF2B5EF4-FFF2-40B4-BE49-F238E27FC236}">
                <a16:creationId xmlns:a16="http://schemas.microsoft.com/office/drawing/2014/main" id="{9AF3687F-380C-4B9C-A1C1-9EBA91DCBE09}"/>
              </a:ext>
            </a:extLst>
          </p:cNvPr>
          <p:cNvSpPr txBox="1"/>
          <p:nvPr/>
        </p:nvSpPr>
        <p:spPr>
          <a:xfrm>
            <a:off x="124070" y="2207885"/>
            <a:ext cx="430887" cy="2759730"/>
          </a:xfrm>
          <a:prstGeom prst="rect">
            <a:avLst/>
          </a:prstGeom>
          <a:noFill/>
        </p:spPr>
        <p:txBody>
          <a:bodyPr vert="eaVert" wrap="none" rtlCol="0">
            <a:spAutoFit/>
          </a:bodyPr>
          <a:lstStyle/>
          <a:p>
            <a:r>
              <a:rPr kumimoji="1" lang="ja-JP" altLang="en-US" sz="1600" b="1" dirty="0">
                <a:latin typeface="Meiryo UI" panose="020B0604030504040204" pitchFamily="50" charset="-128"/>
                <a:ea typeface="Meiryo UI" panose="020B0604030504040204" pitchFamily="50" charset="-128"/>
              </a:rPr>
              <a:t>スマートシティの対象・規模</a:t>
            </a:r>
          </a:p>
        </p:txBody>
      </p:sp>
      <p:sp>
        <p:nvSpPr>
          <p:cNvPr id="16" name="テキスト ボックス 15">
            <a:extLst>
              <a:ext uri="{FF2B5EF4-FFF2-40B4-BE49-F238E27FC236}">
                <a16:creationId xmlns:a16="http://schemas.microsoft.com/office/drawing/2014/main" id="{9B988DFD-9F13-41E0-AED6-7C471681D15E}"/>
              </a:ext>
            </a:extLst>
          </p:cNvPr>
          <p:cNvSpPr txBox="1"/>
          <p:nvPr/>
        </p:nvSpPr>
        <p:spPr>
          <a:xfrm>
            <a:off x="2031768" y="76562"/>
            <a:ext cx="5333511" cy="461665"/>
          </a:xfrm>
          <a:prstGeom prst="rect">
            <a:avLst/>
          </a:prstGeom>
          <a:noFill/>
        </p:spPr>
        <p:txBody>
          <a:bodyPr wrap="none" rtlCol="0">
            <a:spAutoFit/>
          </a:bodyPr>
          <a:lstStyle/>
          <a:p>
            <a:r>
              <a:rPr kumimoji="1" lang="ja-JP" altLang="en-US" sz="2400" b="1" dirty="0" smtClean="0">
                <a:latin typeface="Meiryo UI" panose="020B0604030504040204" pitchFamily="50" charset="-128"/>
                <a:ea typeface="Meiryo UI" panose="020B0604030504040204" pitchFamily="50" charset="-128"/>
              </a:rPr>
              <a:t>大阪のスマートシティ</a:t>
            </a:r>
            <a:r>
              <a:rPr kumimoji="1" lang="ja-JP" altLang="en-US" sz="2400" b="1" dirty="0">
                <a:latin typeface="Meiryo UI" panose="020B0604030504040204" pitchFamily="50" charset="-128"/>
                <a:ea typeface="Meiryo UI" panose="020B0604030504040204" pitchFamily="50" charset="-128"/>
              </a:rPr>
              <a:t>戦略</a:t>
            </a:r>
            <a:r>
              <a:rPr kumimoji="1" lang="ja-JP" altLang="en-US" sz="2400" b="1" dirty="0" smtClean="0">
                <a:latin typeface="Meiryo UI" panose="020B0604030504040204" pitchFamily="50" charset="-128"/>
                <a:ea typeface="Meiryo UI" panose="020B0604030504040204" pitchFamily="50" charset="-128"/>
              </a:rPr>
              <a:t>の展開イメージ</a:t>
            </a:r>
            <a:endParaRPr kumimoji="1" lang="ja-JP" altLang="en-US" sz="2400" b="1"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78708EEF-F9DE-4322-9535-8007960BE4FB}"/>
              </a:ext>
            </a:extLst>
          </p:cNvPr>
          <p:cNvSpPr txBox="1"/>
          <p:nvPr/>
        </p:nvSpPr>
        <p:spPr>
          <a:xfrm>
            <a:off x="2842795" y="4831816"/>
            <a:ext cx="1285928" cy="600164"/>
          </a:xfrm>
          <a:prstGeom prst="rect">
            <a:avLst/>
          </a:prstGeom>
          <a:noFill/>
        </p:spPr>
        <p:txBody>
          <a:bodyPr wrap="none" rtlCol="0">
            <a:spAutoFit/>
          </a:bodyPr>
          <a:lstStyle/>
          <a:p>
            <a:pPr algn="ctr"/>
            <a:r>
              <a:rPr kumimoji="1" lang="ja-JP" altLang="en-US" sz="1100" dirty="0">
                <a:latin typeface="Meiryo UI" panose="020B0604030504040204" pitchFamily="50" charset="-128"/>
                <a:ea typeface="Meiryo UI" panose="020B0604030504040204" pitchFamily="50" charset="-128"/>
              </a:rPr>
              <a:t>スマホアプリ</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シェアリングエコノミー</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見守りサービス</a:t>
            </a:r>
            <a:endParaRPr kumimoji="1" lang="en-US" altLang="ja-JP" sz="11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FFA9EC1-6719-4E58-98ED-1AAD38F534C4}"/>
              </a:ext>
            </a:extLst>
          </p:cNvPr>
          <p:cNvSpPr txBox="1"/>
          <p:nvPr/>
        </p:nvSpPr>
        <p:spPr>
          <a:xfrm>
            <a:off x="4880811" y="3516620"/>
            <a:ext cx="1106393" cy="600164"/>
          </a:xfrm>
          <a:prstGeom prst="rect">
            <a:avLst/>
          </a:prstGeom>
          <a:noFill/>
        </p:spPr>
        <p:txBody>
          <a:bodyPr wrap="none" rtlCol="0">
            <a:spAutoFit/>
          </a:bodyPr>
          <a:lstStyle/>
          <a:p>
            <a:pPr algn="ctr"/>
            <a:r>
              <a:rPr kumimoji="1" lang="ja-JP" altLang="en-US" sz="1100" dirty="0">
                <a:latin typeface="Meiryo UI" panose="020B0604030504040204" pitchFamily="50" charset="-128"/>
                <a:ea typeface="Meiryo UI" panose="020B0604030504040204" pitchFamily="50" charset="-128"/>
              </a:rPr>
              <a:t>オープンデータ</a:t>
            </a:r>
            <a:endParaRPr kumimoji="1" lang="en-US" altLang="ja-JP" sz="1100" dirty="0">
              <a:latin typeface="Meiryo UI" panose="020B0604030504040204" pitchFamily="50" charset="-128"/>
              <a:ea typeface="Meiryo UI" panose="020B0604030504040204" pitchFamily="50" charset="-128"/>
            </a:endParaRPr>
          </a:p>
          <a:p>
            <a:pPr algn="ctr"/>
            <a:r>
              <a:rPr kumimoji="1" lang="en-US" altLang="ja-JP" sz="1100" dirty="0" err="1">
                <a:latin typeface="Meiryo UI" panose="020B0604030504040204" pitchFamily="50" charset="-128"/>
                <a:ea typeface="Meiryo UI" panose="020B0604030504040204" pitchFamily="50" charset="-128"/>
              </a:rPr>
              <a:t>IoT</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AI</a:t>
            </a:r>
            <a:r>
              <a:rPr kumimoji="1" lang="ja-JP" altLang="en-US" sz="1100" dirty="0">
                <a:latin typeface="Meiryo UI" panose="020B0604030504040204" pitchFamily="50" charset="-128"/>
                <a:ea typeface="Meiryo UI" panose="020B0604030504040204" pitchFamily="50" charset="-128"/>
              </a:rPr>
              <a:t>・クラウド</a:t>
            </a:r>
            <a:endParaRPr kumimoji="1" lang="en-US" altLang="ja-JP" sz="11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セキュリティー</a:t>
            </a:r>
            <a:endParaRPr kumimoji="1" lang="en-US" altLang="ja-JP" sz="11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70C8079C-F13A-4374-903B-AA4A2B727B29}"/>
              </a:ext>
            </a:extLst>
          </p:cNvPr>
          <p:cNvSpPr txBox="1"/>
          <p:nvPr/>
        </p:nvSpPr>
        <p:spPr>
          <a:xfrm>
            <a:off x="6607865" y="2205319"/>
            <a:ext cx="1221809" cy="600164"/>
          </a:xfrm>
          <a:prstGeom prst="rect">
            <a:avLst/>
          </a:prstGeom>
          <a:noFill/>
        </p:spPr>
        <p:txBody>
          <a:bodyPr wrap="none" rtlCol="0">
            <a:spAutoFit/>
          </a:bodyPr>
          <a:lstStyle/>
          <a:p>
            <a:pPr algn="ctr"/>
            <a:r>
              <a:rPr kumimoji="1" lang="ja-JP" altLang="en-US" sz="1100" dirty="0">
                <a:latin typeface="Meiryo UI" panose="020B0604030504040204" pitchFamily="50" charset="-128"/>
                <a:ea typeface="Meiryo UI" panose="020B0604030504040204" pitchFamily="50" charset="-128"/>
              </a:rPr>
              <a:t>インフラメンテナンス</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次世代モビリティ</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次世代ヘルスケア</a:t>
            </a:r>
            <a:endParaRPr kumimoji="1" lang="en-US" altLang="ja-JP" sz="1100" dirty="0">
              <a:latin typeface="Meiryo UI" panose="020B0604030504040204" pitchFamily="50" charset="-128"/>
              <a:ea typeface="Meiryo UI" panose="020B0604030504040204" pitchFamily="50" charset="-128"/>
            </a:endParaRPr>
          </a:p>
        </p:txBody>
      </p:sp>
      <p:sp>
        <p:nvSpPr>
          <p:cNvPr id="20" name="大かっこ 19">
            <a:extLst>
              <a:ext uri="{FF2B5EF4-FFF2-40B4-BE49-F238E27FC236}">
                <a16:creationId xmlns:a16="http://schemas.microsoft.com/office/drawing/2014/main" id="{EA455EE7-AA54-4C34-A4CA-175F6355A6B7}"/>
              </a:ext>
            </a:extLst>
          </p:cNvPr>
          <p:cNvSpPr/>
          <p:nvPr/>
        </p:nvSpPr>
        <p:spPr>
          <a:xfrm>
            <a:off x="2870663" y="4828881"/>
            <a:ext cx="1210600" cy="630582"/>
          </a:xfrm>
          <a:prstGeom prst="bracketPair">
            <a:avLst>
              <a:gd name="adj" fmla="val 12271"/>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1" name="大かっこ 20">
            <a:extLst>
              <a:ext uri="{FF2B5EF4-FFF2-40B4-BE49-F238E27FC236}">
                <a16:creationId xmlns:a16="http://schemas.microsoft.com/office/drawing/2014/main" id="{6429B894-A425-416B-B9DF-81652012EB4D}"/>
              </a:ext>
            </a:extLst>
          </p:cNvPr>
          <p:cNvSpPr/>
          <p:nvPr/>
        </p:nvSpPr>
        <p:spPr>
          <a:xfrm>
            <a:off x="4860602" y="3497316"/>
            <a:ext cx="1134801" cy="630582"/>
          </a:xfrm>
          <a:prstGeom prst="bracketPair">
            <a:avLst>
              <a:gd name="adj" fmla="val 12271"/>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2" name="大かっこ 21">
            <a:extLst>
              <a:ext uri="{FF2B5EF4-FFF2-40B4-BE49-F238E27FC236}">
                <a16:creationId xmlns:a16="http://schemas.microsoft.com/office/drawing/2014/main" id="{B27F0212-70F3-43F7-AC81-1F23DDE020AD}"/>
              </a:ext>
            </a:extLst>
          </p:cNvPr>
          <p:cNvSpPr/>
          <p:nvPr/>
        </p:nvSpPr>
        <p:spPr>
          <a:xfrm>
            <a:off x="6581034" y="2203466"/>
            <a:ext cx="1311157" cy="630582"/>
          </a:xfrm>
          <a:prstGeom prst="bracketPair">
            <a:avLst>
              <a:gd name="adj" fmla="val 12271"/>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 name="正方形/長方形 1"/>
          <p:cNvSpPr/>
          <p:nvPr/>
        </p:nvSpPr>
        <p:spPr>
          <a:xfrm>
            <a:off x="2368479" y="4116892"/>
            <a:ext cx="2218389" cy="553998"/>
          </a:xfrm>
          <a:prstGeom prst="rect">
            <a:avLst/>
          </a:prstGeom>
        </p:spPr>
        <p:txBody>
          <a:bodyPr wrap="square">
            <a:spAutoFit/>
          </a:bodyPr>
          <a:lstStyle/>
          <a:p>
            <a:pPr algn="ctr"/>
            <a:r>
              <a:rPr lang="ja-JP" altLang="en-US" sz="1500" b="1" dirty="0">
                <a:latin typeface="Meiryo UI" panose="020B0604030504040204" pitchFamily="50" charset="-128"/>
                <a:ea typeface="Meiryo UI" panose="020B0604030504040204" pitchFamily="50" charset="-128"/>
              </a:rPr>
              <a:t>住民が利便性を</a:t>
            </a:r>
          </a:p>
          <a:p>
            <a:pPr algn="ctr"/>
            <a:r>
              <a:rPr lang="ja-JP" altLang="en-US" sz="1500" b="1" dirty="0">
                <a:latin typeface="Meiryo UI" panose="020B0604030504040204" pitchFamily="50" charset="-128"/>
                <a:ea typeface="Meiryo UI" panose="020B0604030504040204" pitchFamily="50" charset="-128"/>
              </a:rPr>
              <a:t>実感できるサービス</a:t>
            </a:r>
          </a:p>
        </p:txBody>
      </p:sp>
      <p:sp>
        <p:nvSpPr>
          <p:cNvPr id="5" name="正方形/長方形 4"/>
          <p:cNvSpPr/>
          <p:nvPr/>
        </p:nvSpPr>
        <p:spPr>
          <a:xfrm>
            <a:off x="4049344" y="2865430"/>
            <a:ext cx="2231357" cy="553998"/>
          </a:xfrm>
          <a:prstGeom prst="rect">
            <a:avLst/>
          </a:prstGeom>
        </p:spPr>
        <p:txBody>
          <a:bodyPr wrap="square">
            <a:spAutoFit/>
          </a:bodyPr>
          <a:lstStyle/>
          <a:p>
            <a:pPr algn="ctr"/>
            <a:r>
              <a:rPr kumimoji="1" lang="ja-JP" altLang="en-US" sz="1500" b="1" dirty="0">
                <a:latin typeface="Meiryo UI" panose="020B0604030504040204" pitchFamily="50" charset="-128"/>
                <a:ea typeface="Meiryo UI" panose="020B0604030504040204" pitchFamily="50" charset="-128"/>
              </a:rPr>
              <a:t>自治体や企業の</a:t>
            </a:r>
            <a:endParaRPr kumimoji="1" lang="en-US" altLang="ja-JP" sz="1500" b="1" dirty="0">
              <a:latin typeface="Meiryo UI" panose="020B0604030504040204" pitchFamily="50" charset="-128"/>
              <a:ea typeface="Meiryo UI" panose="020B0604030504040204" pitchFamily="50" charset="-128"/>
            </a:endParaRPr>
          </a:p>
          <a:p>
            <a:pPr algn="ctr"/>
            <a:r>
              <a:rPr kumimoji="1" lang="ja-JP" altLang="en-US" sz="1500" b="1" dirty="0">
                <a:latin typeface="Meiryo UI" panose="020B0604030504040204" pitchFamily="50" charset="-128"/>
                <a:ea typeface="Meiryo UI" panose="020B0604030504040204" pitchFamily="50" charset="-128"/>
              </a:rPr>
              <a:t>先端技術・情報基盤構築</a:t>
            </a:r>
            <a:endParaRPr kumimoji="1" lang="en-US" altLang="ja-JP" sz="1500" b="1" dirty="0">
              <a:latin typeface="Meiryo UI" panose="020B0604030504040204" pitchFamily="50" charset="-128"/>
              <a:ea typeface="Meiryo UI" panose="020B0604030504040204" pitchFamily="50" charset="-128"/>
            </a:endParaRPr>
          </a:p>
        </p:txBody>
      </p:sp>
      <p:sp>
        <p:nvSpPr>
          <p:cNvPr id="12" name="正方形/長方形 11"/>
          <p:cNvSpPr/>
          <p:nvPr/>
        </p:nvSpPr>
        <p:spPr>
          <a:xfrm>
            <a:off x="6108586" y="1504264"/>
            <a:ext cx="1868351" cy="553998"/>
          </a:xfrm>
          <a:prstGeom prst="rect">
            <a:avLst/>
          </a:prstGeom>
        </p:spPr>
        <p:txBody>
          <a:bodyPr wrap="square">
            <a:spAutoFit/>
          </a:bodyPr>
          <a:lstStyle/>
          <a:p>
            <a:pPr algn="ctr"/>
            <a:r>
              <a:rPr kumimoji="1" lang="ja-JP" altLang="en-US" sz="1500" b="1" dirty="0">
                <a:latin typeface="Meiryo UI" panose="020B0604030504040204" pitchFamily="50" charset="-128"/>
                <a:ea typeface="Meiryo UI" panose="020B0604030504040204" pitchFamily="50" charset="-128"/>
              </a:rPr>
              <a:t>都市機能の強化</a:t>
            </a:r>
            <a:endParaRPr kumimoji="1" lang="en-US" altLang="ja-JP" sz="1500" b="1" dirty="0">
              <a:latin typeface="Meiryo UI" panose="020B0604030504040204" pitchFamily="50" charset="-128"/>
              <a:ea typeface="Meiryo UI" panose="020B0604030504040204" pitchFamily="50" charset="-128"/>
            </a:endParaRPr>
          </a:p>
          <a:p>
            <a:pPr algn="ctr"/>
            <a:r>
              <a:rPr kumimoji="1" lang="ja-JP" altLang="en-US" sz="1500" b="1" dirty="0">
                <a:latin typeface="Meiryo UI" panose="020B0604030504040204" pitchFamily="50" charset="-128"/>
                <a:ea typeface="Meiryo UI" panose="020B0604030504040204" pitchFamily="50" charset="-128"/>
              </a:rPr>
              <a:t>都市課題の解決</a:t>
            </a:r>
            <a:endParaRPr kumimoji="1" lang="en-US" altLang="ja-JP" sz="1500" b="1" dirty="0">
              <a:latin typeface="Meiryo UI" panose="020B0604030504040204" pitchFamily="50" charset="-128"/>
              <a:ea typeface="Meiryo UI" panose="020B0604030504040204" pitchFamily="50" charset="-128"/>
            </a:endParaRPr>
          </a:p>
        </p:txBody>
      </p:sp>
      <p:pic>
        <p:nvPicPr>
          <p:cNvPr id="24" name="図 23"/>
          <p:cNvPicPr>
            <a:picLocks noChangeAspect="1"/>
          </p:cNvPicPr>
          <p:nvPr/>
        </p:nvPicPr>
        <p:blipFill rotWithShape="1">
          <a:blip r:embed="rId4"/>
          <a:srcRect l="26642" r="27286"/>
          <a:stretch/>
        </p:blipFill>
        <p:spPr>
          <a:xfrm>
            <a:off x="1007699" y="4511853"/>
            <a:ext cx="343323" cy="558899"/>
          </a:xfrm>
          <a:prstGeom prst="rect">
            <a:avLst/>
          </a:prstGeom>
        </p:spPr>
      </p:pic>
      <p:sp>
        <p:nvSpPr>
          <p:cNvPr id="29" name="スライド番号プレースホルダー 28">
            <a:extLst>
              <a:ext uri="{FF2B5EF4-FFF2-40B4-BE49-F238E27FC236}">
                <a16:creationId xmlns:a16="http://schemas.microsoft.com/office/drawing/2014/main" id="{C02CA367-6D07-4807-81A5-18237524AC99}"/>
              </a:ext>
            </a:extLst>
          </p:cNvPr>
          <p:cNvSpPr>
            <a:spLocks noGrp="1"/>
          </p:cNvSpPr>
          <p:nvPr>
            <p:ph type="sldNum" sz="quarter" idx="12"/>
          </p:nvPr>
        </p:nvSpPr>
        <p:spPr>
          <a:xfrm>
            <a:off x="7033123" y="6424347"/>
            <a:ext cx="2057400" cy="365125"/>
          </a:xfrm>
        </p:spPr>
        <p:txBody>
          <a:bodyPr/>
          <a:lstStyle/>
          <a:p>
            <a:fld id="{D015BD6B-B26B-46E5-859A-6CD8133366F2}" type="slidenum">
              <a:rPr kumimoji="1" lang="ja-JP" altLang="en-US" smtClean="0"/>
              <a:t>5</a:t>
            </a:fld>
            <a:endParaRPr kumimoji="1" lang="ja-JP" altLang="en-US"/>
          </a:p>
        </p:txBody>
      </p:sp>
      <p:cxnSp>
        <p:nvCxnSpPr>
          <p:cNvPr id="30" name="直線コネクタ 29"/>
          <p:cNvCxnSpPr/>
          <p:nvPr/>
        </p:nvCxnSpPr>
        <p:spPr>
          <a:xfrm>
            <a:off x="306523" y="599265"/>
            <a:ext cx="8784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フローチャート: 代替処理 9"/>
          <p:cNvSpPr/>
          <p:nvPr/>
        </p:nvSpPr>
        <p:spPr>
          <a:xfrm>
            <a:off x="1572641" y="1124744"/>
            <a:ext cx="504000" cy="1332000"/>
          </a:xfrm>
          <a:prstGeom prst="flowChartAlternateProcess">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algn="ctr"/>
            <a:r>
              <a:rPr lang="ja-JP" altLang="en-US" sz="1400" dirty="0" smtClean="0">
                <a:solidFill>
                  <a:schemeClr val="tx1"/>
                </a:solidFill>
                <a:latin typeface="Meiryo UI" panose="020B0604030504040204" pitchFamily="50" charset="-128"/>
                <a:ea typeface="Meiryo UI" panose="020B0604030504040204" pitchFamily="50" charset="-128"/>
              </a:rPr>
              <a:t>都市</a:t>
            </a:r>
            <a:endParaRPr lang="en-US" altLang="ja-JP" sz="1400" dirty="0" smtClean="0">
              <a:solidFill>
                <a:schemeClr val="tx1"/>
              </a:solidFill>
              <a:latin typeface="Meiryo UI" panose="020B0604030504040204" pitchFamily="50" charset="-128"/>
              <a:ea typeface="Meiryo UI" panose="020B0604030504040204" pitchFamily="50" charset="-128"/>
            </a:endParaRPr>
          </a:p>
          <a:p>
            <a:pPr algn="ctr"/>
            <a:r>
              <a:rPr lang="ja-JP" altLang="en-US" sz="1400" dirty="0" smtClean="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マクロ）</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31" name="フローチャート: 代替処理 30"/>
          <p:cNvSpPr/>
          <p:nvPr/>
        </p:nvSpPr>
        <p:spPr>
          <a:xfrm>
            <a:off x="1572697" y="2591056"/>
            <a:ext cx="504000" cy="1332000"/>
          </a:xfrm>
          <a:prstGeom prst="flowChartAlternateProcess">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自治体・企業（ミドル）</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32" name="フローチャート: 代替処理 31"/>
          <p:cNvSpPr/>
          <p:nvPr/>
        </p:nvSpPr>
        <p:spPr>
          <a:xfrm>
            <a:off x="1572697" y="4149080"/>
            <a:ext cx="504000" cy="1332000"/>
          </a:xfrm>
          <a:prstGeom prst="flowChartAlternateProcess">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algn="ctr"/>
            <a:r>
              <a:rPr lang="ja-JP" altLang="en-US" sz="1400" dirty="0" smtClean="0">
                <a:solidFill>
                  <a:schemeClr val="tx1"/>
                </a:solidFill>
                <a:latin typeface="Meiryo UI" panose="020B0604030504040204" pitchFamily="50" charset="-128"/>
                <a:ea typeface="Meiryo UI" panose="020B0604030504040204" pitchFamily="50" charset="-128"/>
              </a:rPr>
              <a:t>住民</a:t>
            </a:r>
            <a:endParaRPr lang="en-US" altLang="ja-JP" sz="1400" dirty="0" smtClean="0">
              <a:solidFill>
                <a:schemeClr val="tx1"/>
              </a:solidFill>
              <a:latin typeface="Meiryo UI" panose="020B0604030504040204" pitchFamily="50" charset="-128"/>
              <a:ea typeface="Meiryo UI" panose="020B0604030504040204" pitchFamily="50" charset="-128"/>
            </a:endParaRPr>
          </a:p>
          <a:p>
            <a:pPr algn="ctr"/>
            <a:r>
              <a:rPr lang="ja-JP" altLang="en-US" sz="1400" dirty="0" smtClean="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ミクロ）</a:t>
            </a:r>
          </a:p>
        </p:txBody>
      </p:sp>
      <p:sp>
        <p:nvSpPr>
          <p:cNvPr id="14" name="ホームベース 13"/>
          <p:cNvSpPr/>
          <p:nvPr/>
        </p:nvSpPr>
        <p:spPr>
          <a:xfrm>
            <a:off x="2309688" y="5824644"/>
            <a:ext cx="2556000" cy="540000"/>
          </a:xfrm>
          <a:prstGeom prst="homePlate">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技術的</a:t>
            </a:r>
            <a:r>
              <a:rPr lang="ja-JP" altLang="en-US" sz="1200" b="1" dirty="0">
                <a:solidFill>
                  <a:schemeClr val="tx1"/>
                </a:solidFill>
                <a:latin typeface="Meiryo UI" panose="020B0604030504040204" pitchFamily="50" charset="-128"/>
                <a:ea typeface="Meiryo UI" panose="020B0604030504040204" pitchFamily="50" charset="-128"/>
              </a:rPr>
              <a:t>にすぐできることへの</a:t>
            </a:r>
            <a:r>
              <a:rPr lang="ja-JP" altLang="en-US" sz="1200" b="1" dirty="0" smtClean="0">
                <a:solidFill>
                  <a:schemeClr val="tx1"/>
                </a:solidFill>
                <a:latin typeface="Meiryo UI" panose="020B0604030504040204" pitchFamily="50" charset="-128"/>
                <a:ea typeface="Meiryo UI" panose="020B0604030504040204" pitchFamily="50" charset="-128"/>
              </a:rPr>
              <a:t>対応</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a:t>
            </a:r>
            <a:r>
              <a:rPr kumimoji="1" lang="en-US" altLang="ja-JP" sz="1200" b="1" dirty="0" smtClean="0">
                <a:solidFill>
                  <a:schemeClr val="tx1"/>
                </a:solidFill>
                <a:latin typeface="Meiryo UI" panose="020B0604030504040204" pitchFamily="50" charset="-128"/>
                <a:ea typeface="Meiryo UI" panose="020B0604030504040204" pitchFamily="50" charset="-128"/>
              </a:rPr>
              <a:t>2020</a:t>
            </a:r>
            <a:r>
              <a:rPr kumimoji="1" lang="ja-JP" altLang="en-US" sz="1200" b="1" dirty="0" smtClean="0">
                <a:solidFill>
                  <a:schemeClr val="tx1"/>
                </a:solidFill>
                <a:latin typeface="Meiryo UI" panose="020B0604030504040204" pitchFamily="50" charset="-128"/>
                <a:ea typeface="Meiryo UI" panose="020B0604030504040204" pitchFamily="50" charset="-128"/>
              </a:rPr>
              <a:t>年～）</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15" name="山形 14"/>
          <p:cNvSpPr/>
          <p:nvPr/>
        </p:nvSpPr>
        <p:spPr>
          <a:xfrm>
            <a:off x="4452960" y="5824644"/>
            <a:ext cx="2309647" cy="540000"/>
          </a:xfrm>
          <a:prstGeom prst="chevron">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実験を経て</a:t>
            </a:r>
            <a:r>
              <a:rPr lang="ja-JP" altLang="en-US" sz="1200" b="1" dirty="0" smtClean="0">
                <a:solidFill>
                  <a:schemeClr val="tx1"/>
                </a:solidFill>
                <a:latin typeface="Meiryo UI" panose="020B0604030504040204" pitchFamily="50" charset="-128"/>
                <a:ea typeface="Meiryo UI" panose="020B0604030504040204" pitchFamily="50" charset="-128"/>
              </a:rPr>
              <a:t>実装</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a:t>
            </a:r>
            <a:r>
              <a:rPr kumimoji="1" lang="en-US" altLang="ja-JP" sz="1200" b="1" dirty="0" smtClean="0">
                <a:solidFill>
                  <a:schemeClr val="tx1"/>
                </a:solidFill>
                <a:latin typeface="Meiryo UI" panose="020B0604030504040204" pitchFamily="50" charset="-128"/>
                <a:ea typeface="Meiryo UI" panose="020B0604030504040204" pitchFamily="50" charset="-128"/>
              </a:rPr>
              <a:t>2020</a:t>
            </a:r>
            <a:r>
              <a:rPr kumimoji="1" lang="ja-JP" altLang="en-US" sz="1200" b="1" dirty="0" smtClean="0">
                <a:solidFill>
                  <a:schemeClr val="tx1"/>
                </a:solidFill>
                <a:latin typeface="Meiryo UI" panose="020B0604030504040204" pitchFamily="50" charset="-128"/>
                <a:ea typeface="Meiryo UI" panose="020B0604030504040204" pitchFamily="50" charset="-128"/>
              </a:rPr>
              <a:t>年頃まで）</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33" name="山形 32"/>
          <p:cNvSpPr/>
          <p:nvPr/>
        </p:nvSpPr>
        <p:spPr>
          <a:xfrm>
            <a:off x="6359236" y="5824644"/>
            <a:ext cx="2360198" cy="540000"/>
          </a:xfrm>
          <a:prstGeom prst="chevron">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万博までに実装</a:t>
            </a:r>
          </a:p>
          <a:p>
            <a:pPr algn="ctr"/>
            <a:r>
              <a:rPr lang="ja-JP" altLang="en-US" sz="1200" b="1" dirty="0">
                <a:solidFill>
                  <a:schemeClr val="tx1"/>
                </a:solidFill>
                <a:latin typeface="Meiryo UI" panose="020B0604030504040204" pitchFamily="50" charset="-128"/>
                <a:ea typeface="Meiryo UI" panose="020B0604030504040204" pitchFamily="50" charset="-128"/>
              </a:rPr>
              <a:t>（</a:t>
            </a:r>
            <a:r>
              <a:rPr lang="en-US" altLang="ja-JP" sz="1200" b="1" dirty="0">
                <a:solidFill>
                  <a:schemeClr val="tx1"/>
                </a:solidFill>
                <a:latin typeface="Meiryo UI" panose="020B0604030504040204" pitchFamily="50" charset="-128"/>
                <a:ea typeface="Meiryo UI" panose="020B0604030504040204" pitchFamily="50" charset="-128"/>
              </a:rPr>
              <a:t>2025</a:t>
            </a:r>
            <a:r>
              <a:rPr lang="ja-JP" altLang="en-US" sz="1200" b="1" dirty="0">
                <a:solidFill>
                  <a:schemeClr val="tx1"/>
                </a:solidFill>
                <a:latin typeface="Meiryo UI" panose="020B0604030504040204" pitchFamily="50" charset="-128"/>
                <a:ea typeface="Meiryo UI" panose="020B0604030504040204" pitchFamily="50" charset="-128"/>
              </a:rPr>
              <a:t>年まで）</a:t>
            </a:r>
          </a:p>
        </p:txBody>
      </p:sp>
      <p:sp>
        <p:nvSpPr>
          <p:cNvPr id="8" name="楕円 7"/>
          <p:cNvSpPr/>
          <p:nvPr/>
        </p:nvSpPr>
        <p:spPr>
          <a:xfrm>
            <a:off x="582825" y="1124745"/>
            <a:ext cx="1908000" cy="1299500"/>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p:cNvSpPr/>
          <p:nvPr/>
        </p:nvSpPr>
        <p:spPr>
          <a:xfrm>
            <a:off x="582825" y="2605754"/>
            <a:ext cx="1908000" cy="1299500"/>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p:cNvSpPr/>
          <p:nvPr/>
        </p:nvSpPr>
        <p:spPr>
          <a:xfrm>
            <a:off x="582825" y="4197630"/>
            <a:ext cx="1908000" cy="1299500"/>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90479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84845A90-E80F-484C-8AFE-A98A50EF28A0}"/>
              </a:ext>
            </a:extLst>
          </p:cNvPr>
          <p:cNvSpPr/>
          <p:nvPr/>
        </p:nvSpPr>
        <p:spPr>
          <a:xfrm>
            <a:off x="952766" y="597126"/>
            <a:ext cx="3472332" cy="32400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ＡＩスタッフ総合案内サービス</a:t>
            </a:r>
          </a:p>
        </p:txBody>
      </p:sp>
      <p:sp>
        <p:nvSpPr>
          <p:cNvPr id="4" name="スライド番号プレースホルダー 3"/>
          <p:cNvSpPr>
            <a:spLocks noGrp="1"/>
          </p:cNvSpPr>
          <p:nvPr>
            <p:ph type="sldNum" sz="quarter" idx="12"/>
          </p:nvPr>
        </p:nvSpPr>
        <p:spPr>
          <a:xfrm>
            <a:off x="7020272" y="6519717"/>
            <a:ext cx="2133600" cy="365125"/>
          </a:xfrm>
        </p:spPr>
        <p:txBody>
          <a:bodyPr/>
          <a:lstStyle/>
          <a:p>
            <a:fld id="{BA4E9B6B-802D-4866-97A1-5A123A3F6700}" type="slidenum">
              <a:rPr lang="ja-JP" altLang="en-US" smtClean="0"/>
              <a:pPr/>
              <a:t>6</a:t>
            </a:fld>
            <a:endParaRPr lang="ja-JP" altLang="en-US"/>
          </a:p>
        </p:txBody>
      </p:sp>
      <p:sp>
        <p:nvSpPr>
          <p:cNvPr id="6" name="テキスト ボックス 5">
            <a:extLst>
              <a:ext uri="{FF2B5EF4-FFF2-40B4-BE49-F238E27FC236}">
                <a16:creationId xmlns:a16="http://schemas.microsoft.com/office/drawing/2014/main" id="{9B988DFD-9F13-41E0-AED6-7C471681D15E}"/>
              </a:ext>
            </a:extLst>
          </p:cNvPr>
          <p:cNvSpPr txBox="1"/>
          <p:nvPr/>
        </p:nvSpPr>
        <p:spPr>
          <a:xfrm>
            <a:off x="101229" y="34172"/>
            <a:ext cx="5040560" cy="400110"/>
          </a:xfrm>
          <a:prstGeom prst="rect">
            <a:avLst/>
          </a:prstGeom>
          <a:noFill/>
        </p:spPr>
        <p:txBody>
          <a:bodyPr wrap="square" rtlCol="0">
            <a:spAutoFit/>
          </a:bodyPr>
          <a:lstStyle/>
          <a:p>
            <a:r>
              <a:rPr lang="en-US" altLang="ja-JP" sz="2000" b="1" dirty="0" smtClean="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参考</a:t>
            </a:r>
            <a:r>
              <a:rPr lang="en-US" altLang="ja-JP" sz="2000" b="1" dirty="0" smtClean="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　</a:t>
            </a:r>
            <a:r>
              <a:rPr lang="en-US" altLang="ja-JP" sz="2000" b="1" dirty="0" smtClean="0">
                <a:latin typeface="Meiryo UI" panose="020B0604030504040204" pitchFamily="50" charset="-128"/>
                <a:ea typeface="Meiryo UI" panose="020B0604030504040204" pitchFamily="50" charset="-128"/>
              </a:rPr>
              <a:t>A</a:t>
            </a:r>
            <a:r>
              <a:rPr lang="ja-JP" altLang="en-US" sz="2000" b="1" dirty="0" smtClean="0">
                <a:latin typeface="Meiryo UI" panose="020B0604030504040204" pitchFamily="50" charset="-128"/>
                <a:ea typeface="Meiryo UI" panose="020B0604030504040204" pitchFamily="50" charset="-128"/>
              </a:rPr>
              <a:t>：住民サービス（国内</a:t>
            </a:r>
            <a:r>
              <a:rPr lang="ja-JP" altLang="en-US" sz="2000" b="1" dirty="0">
                <a:latin typeface="Meiryo UI" panose="020B0604030504040204" pitchFamily="50" charset="-128"/>
                <a:ea typeface="Meiryo UI" panose="020B0604030504040204" pitchFamily="50" charset="-128"/>
              </a:rPr>
              <a:t>の</a:t>
            </a:r>
            <a:r>
              <a:rPr lang="ja-JP" altLang="en-US" sz="2000" b="1" dirty="0" smtClean="0">
                <a:latin typeface="Meiryo UI" panose="020B0604030504040204" pitchFamily="50" charset="-128"/>
                <a:ea typeface="Meiryo UI" panose="020B0604030504040204" pitchFamily="50" charset="-128"/>
              </a:rPr>
              <a:t>事例）</a:t>
            </a:r>
            <a:endParaRPr kumimoji="1" lang="ja-JP" altLang="en-US" sz="2000" b="1"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291785" y="476672"/>
            <a:ext cx="8784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図 1">
            <a:extLst>
              <a:ext uri="{FF2B5EF4-FFF2-40B4-BE49-F238E27FC236}">
                <a16:creationId xmlns:a16="http://schemas.microsoft.com/office/drawing/2014/main" id="{10D12168-28BB-4403-AB8B-D6FFC7FF3707}"/>
              </a:ext>
            </a:extLst>
          </p:cNvPr>
          <p:cNvPicPr>
            <a:picLocks noChangeAspect="1"/>
          </p:cNvPicPr>
          <p:nvPr/>
        </p:nvPicPr>
        <p:blipFill rotWithShape="1">
          <a:blip r:embed="rId2"/>
          <a:srcRect l="52362" t="27951" r="3539" b="34250"/>
          <a:stretch/>
        </p:blipFill>
        <p:spPr>
          <a:xfrm>
            <a:off x="1856899" y="4942594"/>
            <a:ext cx="2608477" cy="1676879"/>
          </a:xfrm>
          <a:prstGeom prst="rect">
            <a:avLst/>
          </a:prstGeom>
        </p:spPr>
      </p:pic>
      <p:pic>
        <p:nvPicPr>
          <p:cNvPr id="3" name="図 2">
            <a:extLst>
              <a:ext uri="{FF2B5EF4-FFF2-40B4-BE49-F238E27FC236}">
                <a16:creationId xmlns:a16="http://schemas.microsoft.com/office/drawing/2014/main" id="{E0FCF010-DA72-4F2A-8A59-29B6C8881EA0}"/>
              </a:ext>
            </a:extLst>
          </p:cNvPr>
          <p:cNvPicPr>
            <a:picLocks noChangeAspect="1"/>
          </p:cNvPicPr>
          <p:nvPr/>
        </p:nvPicPr>
        <p:blipFill rotWithShape="1">
          <a:blip r:embed="rId3"/>
          <a:srcRect t="23948" b="10739"/>
          <a:stretch/>
        </p:blipFill>
        <p:spPr>
          <a:xfrm>
            <a:off x="7096319" y="1402584"/>
            <a:ext cx="1923531" cy="1778185"/>
          </a:xfrm>
          <a:prstGeom prst="rect">
            <a:avLst/>
          </a:prstGeom>
        </p:spPr>
      </p:pic>
      <p:sp>
        <p:nvSpPr>
          <p:cNvPr id="11" name="正方形/長方形 10">
            <a:extLst>
              <a:ext uri="{FF2B5EF4-FFF2-40B4-BE49-F238E27FC236}">
                <a16:creationId xmlns:a16="http://schemas.microsoft.com/office/drawing/2014/main" id="{1EE8FC71-0A57-4D72-9832-77C1535826BC}"/>
              </a:ext>
            </a:extLst>
          </p:cNvPr>
          <p:cNvSpPr/>
          <p:nvPr/>
        </p:nvSpPr>
        <p:spPr>
          <a:xfrm>
            <a:off x="4712077" y="4104908"/>
            <a:ext cx="2267443" cy="2508379"/>
          </a:xfrm>
          <a:prstGeom prst="rect">
            <a:avLst/>
          </a:prstGeom>
        </p:spPr>
        <p:txBody>
          <a:bodyPr wrap="square">
            <a:spAutoFit/>
          </a:bodyPr>
          <a:lstStyle/>
          <a:p>
            <a:pPr marL="171450" indent="-171450">
              <a:buFont typeface="Wingdings" panose="05000000000000000000" pitchFamily="2" charset="2"/>
              <a:buChar char="n"/>
            </a:pPr>
            <a:r>
              <a:rPr lang="ja-JP" altLang="en-US" sz="1100" dirty="0">
                <a:latin typeface="Meiryo UI" panose="020B0604030504040204" pitchFamily="50" charset="-128"/>
                <a:ea typeface="Meiryo UI" panose="020B0604030504040204" pitchFamily="50" charset="-128"/>
              </a:rPr>
              <a:t>子どもの日常生活等から収集する健康データなどの</a:t>
            </a:r>
            <a:r>
              <a:rPr lang="ja-JP" altLang="en-US" sz="1100" dirty="0" smtClean="0">
                <a:latin typeface="Meiryo UI" panose="020B0604030504040204" pitchFamily="50" charset="-128"/>
                <a:ea typeface="Meiryo UI" panose="020B0604030504040204" pitchFamily="50" charset="-128"/>
              </a:rPr>
              <a:t>ビッグデータ</a:t>
            </a:r>
            <a:r>
              <a:rPr lang="ja-JP" altLang="en-US" sz="1100" dirty="0">
                <a:latin typeface="Meiryo UI" panose="020B0604030504040204" pitchFamily="50" charset="-128"/>
                <a:ea typeface="Meiryo UI" panose="020B0604030504040204" pitchFamily="50" charset="-128"/>
              </a:rPr>
              <a:t>を活用した、システムモデルを</a:t>
            </a:r>
            <a:r>
              <a:rPr lang="ja-JP" altLang="en-US" sz="1100" dirty="0" smtClean="0">
                <a:latin typeface="Meiryo UI" panose="020B0604030504040204" pitchFamily="50" charset="-128"/>
                <a:ea typeface="Meiryo UI" panose="020B0604030504040204" pitchFamily="50" charset="-128"/>
              </a:rPr>
              <a:t>構築</a:t>
            </a:r>
            <a:endParaRPr lang="en-US" altLang="ja-JP" sz="11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endParaRPr lang="en-US" altLang="ja-JP" sz="7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lang="ja-JP" altLang="en-US" sz="1100" dirty="0" smtClean="0">
                <a:latin typeface="Meiryo UI" panose="020B0604030504040204" pitchFamily="50" charset="-128"/>
                <a:ea typeface="Meiryo UI" panose="020B0604030504040204" pitchFamily="50" charset="-128"/>
              </a:rPr>
              <a:t>園児</a:t>
            </a:r>
            <a:r>
              <a:rPr lang="en-US" altLang="ja-JP" sz="1100" dirty="0" smtClean="0">
                <a:latin typeface="Meiryo UI" panose="020B0604030504040204" pitchFamily="50" charset="-128"/>
                <a:ea typeface="Meiryo UI" panose="020B0604030504040204" pitchFamily="50" charset="-128"/>
              </a:rPr>
              <a:t>199</a:t>
            </a:r>
            <a:r>
              <a:rPr lang="ja-JP" altLang="en-US" sz="1100" dirty="0" smtClean="0">
                <a:latin typeface="Meiryo UI" panose="020B0604030504040204" pitchFamily="50" charset="-128"/>
                <a:ea typeface="Meiryo UI" panose="020B0604030504040204" pitchFamily="50" charset="-128"/>
              </a:rPr>
              <a:t>人のこども園で実証実験</a:t>
            </a:r>
            <a:endParaRPr lang="en-US" altLang="ja-JP" sz="110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①障がい・いじめのリスク兆候予測 </a:t>
            </a:r>
            <a:endParaRPr lang="en-US" altLang="ja-JP" sz="1100" b="1"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②健康記録の自動化による保育士</a:t>
            </a:r>
            <a:endParaRPr lang="en-US" altLang="ja-JP" sz="1100" b="1"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　の仕事の軽減 </a:t>
            </a:r>
            <a:endParaRPr lang="en-US" altLang="ja-JP" sz="1100" b="1"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③保護者のデジタルバディー</a:t>
            </a:r>
            <a:r>
              <a:rPr lang="ja-JP" altLang="en-US" sz="1000" b="1" dirty="0">
                <a:latin typeface="Meiryo UI" panose="020B0604030504040204" pitchFamily="50" charset="-128"/>
                <a:ea typeface="Meiryo UI" panose="020B0604030504040204" pitchFamily="50" charset="-128"/>
              </a:rPr>
              <a:t>（子育</a:t>
            </a:r>
            <a:endParaRPr lang="en-US" altLang="ja-JP" sz="1000" b="1" dirty="0">
              <a:latin typeface="Meiryo UI" panose="020B0604030504040204" pitchFamily="50" charset="-128"/>
              <a:ea typeface="Meiryo UI" panose="020B0604030504040204" pitchFamily="50" charset="-128"/>
            </a:endParaRPr>
          </a:p>
          <a:p>
            <a:r>
              <a:rPr lang="ja-JP" altLang="en-US" sz="1000" b="1" dirty="0">
                <a:latin typeface="Meiryo UI" panose="020B0604030504040204" pitchFamily="50" charset="-128"/>
                <a:ea typeface="Meiryo UI" panose="020B0604030504040204" pitchFamily="50" charset="-128"/>
              </a:rPr>
              <a:t>　てをする保護者のバーチャル伴走者）</a:t>
            </a:r>
            <a:endParaRPr lang="en-US" altLang="ja-JP" sz="1050" b="1"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予防接種・感染症管理、子どもの健康状態、信頼できる子育て情報提供等</a:t>
            </a:r>
          </a:p>
        </p:txBody>
      </p:sp>
      <p:sp>
        <p:nvSpPr>
          <p:cNvPr id="13" name="正方形/長方形 12">
            <a:extLst>
              <a:ext uri="{FF2B5EF4-FFF2-40B4-BE49-F238E27FC236}">
                <a16:creationId xmlns:a16="http://schemas.microsoft.com/office/drawing/2014/main" id="{67EE55FF-6C84-400F-A2C4-0A88B6319E3A}"/>
              </a:ext>
            </a:extLst>
          </p:cNvPr>
          <p:cNvSpPr/>
          <p:nvPr/>
        </p:nvSpPr>
        <p:spPr>
          <a:xfrm>
            <a:off x="4691398" y="988942"/>
            <a:ext cx="2328874" cy="2200602"/>
          </a:xfrm>
          <a:prstGeom prst="rect">
            <a:avLst/>
          </a:prstGeom>
          <a:ln>
            <a:noFill/>
          </a:ln>
        </p:spPr>
        <p:txBody>
          <a:bodyPr wrap="square">
            <a:spAutoFit/>
          </a:bodyPr>
          <a:lstStyle/>
          <a:p>
            <a:r>
              <a:rPr lang="ja-JP" altLang="en-US" sz="1100" b="1" dirty="0">
                <a:latin typeface="Meiryo UI" panose="020B0604030504040204" pitchFamily="50" charset="-128"/>
                <a:ea typeface="Meiryo UI" panose="020B0604030504040204" pitchFamily="50" charset="-128"/>
              </a:rPr>
              <a:t>■四つの特徴</a:t>
            </a:r>
            <a:endParaRPr lang="en-US" altLang="ja-JP" sz="1100" b="1" dirty="0">
              <a:latin typeface="Meiryo UI" panose="020B0604030504040204" pitchFamily="50" charset="-128"/>
              <a:ea typeface="Meiryo UI" panose="020B0604030504040204" pitchFamily="50" charset="-128"/>
            </a:endParaRPr>
          </a:p>
          <a:p>
            <a:endParaRPr lang="en-US" altLang="ja-JP" sz="600" b="1"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①統合型：</a:t>
            </a:r>
            <a:r>
              <a:rPr lang="ja-JP" altLang="en-US" sz="1100" dirty="0">
                <a:latin typeface="Meiryo UI" panose="020B0604030504040204" pitchFamily="50" charset="-128"/>
                <a:ea typeface="Meiryo UI" panose="020B0604030504040204" pitchFamily="50" charset="-128"/>
              </a:rPr>
              <a:t>ごみ、子育て・健康、教育、</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防災・防犯、イベント等、１つのアプリ</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で８分野の情報を提供</a:t>
            </a:r>
          </a:p>
          <a:p>
            <a:endParaRPr lang="ja-JP" altLang="en-US" sz="600"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②双方向型：</a:t>
            </a:r>
            <a:r>
              <a:rPr lang="ja-JP" altLang="en-US" sz="1100" dirty="0">
                <a:latin typeface="Meiryo UI" panose="020B0604030504040204" pitchFamily="50" charset="-128"/>
                <a:ea typeface="Meiryo UI" panose="020B0604030504040204" pitchFamily="50" charset="-128"/>
              </a:rPr>
              <a:t>情報発信だけでなく、</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市民からの意見受付など双方向性</a:t>
            </a:r>
          </a:p>
          <a:p>
            <a:endParaRPr lang="ja-JP" altLang="en-US" sz="600"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③予約機能：</a:t>
            </a:r>
            <a:r>
              <a:rPr lang="ja-JP" altLang="en-US" sz="1100" dirty="0">
                <a:latin typeface="Meiryo UI" panose="020B0604030504040204" pitchFamily="50" charset="-128"/>
                <a:ea typeface="Meiryo UI" panose="020B0604030504040204" pitchFamily="50" charset="-128"/>
              </a:rPr>
              <a:t>法律相談や一時預かり</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保育の予約など、予約機能を実装</a:t>
            </a:r>
          </a:p>
          <a:p>
            <a:endParaRPr lang="en-US" altLang="ja-JP" sz="600"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④進化・拡張性：</a:t>
            </a:r>
            <a:r>
              <a:rPr lang="ja-JP" altLang="en-US" sz="1100" dirty="0">
                <a:latin typeface="Meiryo UI" panose="020B0604030504040204" pitchFamily="50" charset="-128"/>
                <a:ea typeface="Meiryo UI" panose="020B0604030504040204" pitchFamily="50" charset="-128"/>
              </a:rPr>
              <a:t>新しい機能を付加</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することができ、進化し続けるアプリ</a:t>
            </a:r>
          </a:p>
        </p:txBody>
      </p:sp>
      <p:sp>
        <p:nvSpPr>
          <p:cNvPr id="17" name="正方形/長方形 16">
            <a:extLst>
              <a:ext uri="{FF2B5EF4-FFF2-40B4-BE49-F238E27FC236}">
                <a16:creationId xmlns:a16="http://schemas.microsoft.com/office/drawing/2014/main" id="{DD9B76D3-3EC1-4A6A-9D53-98486F22A6ED}"/>
              </a:ext>
            </a:extLst>
          </p:cNvPr>
          <p:cNvSpPr/>
          <p:nvPr/>
        </p:nvSpPr>
        <p:spPr>
          <a:xfrm>
            <a:off x="190709" y="1014115"/>
            <a:ext cx="2163126" cy="2062103"/>
          </a:xfrm>
          <a:prstGeom prst="rect">
            <a:avLst/>
          </a:prstGeom>
        </p:spPr>
        <p:txBody>
          <a:bodyPr wrap="square">
            <a:spAutoFit/>
          </a:bodyPr>
          <a:lstStyle/>
          <a:p>
            <a:pPr marL="171450" indent="-171450">
              <a:buFont typeface="Wingdings" panose="05000000000000000000" pitchFamily="2" charset="2"/>
              <a:buChar char="n"/>
            </a:pPr>
            <a:r>
              <a:rPr lang="ja-JP" altLang="en-US" sz="1100" dirty="0">
                <a:latin typeface="Meiryo UI" panose="020B0604030504040204" pitchFamily="50" charset="-128"/>
                <a:ea typeface="Meiryo UI" panose="020B0604030504040204" pitchFamily="50" charset="-128"/>
              </a:rPr>
              <a:t>行政サービスの手続きや制度に関する質問にＡＩが回答し、該当コンテンツへ誘導。</a:t>
            </a:r>
          </a:p>
          <a:p>
            <a:pPr marL="171450" indent="-171450">
              <a:buFont typeface="Wingdings" panose="05000000000000000000" pitchFamily="2" charset="2"/>
              <a:buChar char="n"/>
            </a:pPr>
            <a:endParaRPr lang="en-US" altLang="ja-JP" sz="9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lang="ja-JP" altLang="en-US" sz="1100" dirty="0">
                <a:latin typeface="Meiryo UI" panose="020B0604030504040204" pitchFamily="50" charset="-128"/>
                <a:ea typeface="Meiryo UI" panose="020B0604030504040204" pitchFamily="50" charset="-128"/>
              </a:rPr>
              <a:t>キーワード検索と違い、行政制度に詳しくない方でも、ＡＩとの会話形式で情報を絞込み、必要な情報ページへ導く。</a:t>
            </a:r>
            <a:endParaRPr lang="en-US" altLang="ja-JP" sz="11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endParaRPr lang="en-US" altLang="ja-JP" sz="9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lang="en-US" altLang="ja-JP" sz="1100" dirty="0">
                <a:latin typeface="Meiryo UI" panose="020B0604030504040204" pitchFamily="50" charset="-128"/>
                <a:ea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rPr>
              <a:t>月から、ゴミ出し、引っ越し、住民票申請などの分野で運用開始。</a:t>
            </a:r>
            <a:endParaRPr lang="en-US" altLang="ja-JP" sz="1100" dirty="0">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ED036F27-5107-4356-A136-DF96BC6FC7FC}"/>
              </a:ext>
            </a:extLst>
          </p:cNvPr>
          <p:cNvSpPr/>
          <p:nvPr/>
        </p:nvSpPr>
        <p:spPr>
          <a:xfrm>
            <a:off x="248634" y="591692"/>
            <a:ext cx="936104" cy="324000"/>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総合案内</a:t>
            </a:r>
          </a:p>
        </p:txBody>
      </p:sp>
      <p:pic>
        <p:nvPicPr>
          <p:cNvPr id="25" name="図 24">
            <a:extLst>
              <a:ext uri="{FF2B5EF4-FFF2-40B4-BE49-F238E27FC236}">
                <a16:creationId xmlns:a16="http://schemas.microsoft.com/office/drawing/2014/main" id="{808F1C8E-66DB-441B-80DC-8CC6B9C4FB55}"/>
              </a:ext>
            </a:extLst>
          </p:cNvPr>
          <p:cNvPicPr>
            <a:picLocks noChangeAspect="1"/>
          </p:cNvPicPr>
          <p:nvPr/>
        </p:nvPicPr>
        <p:blipFill>
          <a:blip r:embed="rId4"/>
          <a:stretch>
            <a:fillRect/>
          </a:stretch>
        </p:blipFill>
        <p:spPr>
          <a:xfrm>
            <a:off x="2306472" y="1194046"/>
            <a:ext cx="2328874" cy="1889924"/>
          </a:xfrm>
          <a:prstGeom prst="rect">
            <a:avLst/>
          </a:prstGeom>
        </p:spPr>
      </p:pic>
      <p:sp>
        <p:nvSpPr>
          <p:cNvPr id="26" name="テキスト ボックス 25">
            <a:extLst>
              <a:ext uri="{FF2B5EF4-FFF2-40B4-BE49-F238E27FC236}">
                <a16:creationId xmlns:a16="http://schemas.microsoft.com/office/drawing/2014/main" id="{84D77983-DB93-4922-B631-FB14B218E0DD}"/>
              </a:ext>
            </a:extLst>
          </p:cNvPr>
          <p:cNvSpPr txBox="1"/>
          <p:nvPr/>
        </p:nvSpPr>
        <p:spPr>
          <a:xfrm>
            <a:off x="2830216" y="3041350"/>
            <a:ext cx="1768433" cy="215444"/>
          </a:xfrm>
          <a:prstGeom prst="rect">
            <a:avLst/>
          </a:prstGeom>
          <a:noFill/>
        </p:spPr>
        <p:txBody>
          <a:bodyPr wrap="none" rtlCol="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　現在はホームページからの提供のみ</a:t>
            </a:r>
          </a:p>
        </p:txBody>
      </p:sp>
      <p:sp>
        <p:nvSpPr>
          <p:cNvPr id="27" name="テキスト ボックス 26">
            <a:extLst>
              <a:ext uri="{FF2B5EF4-FFF2-40B4-BE49-F238E27FC236}">
                <a16:creationId xmlns:a16="http://schemas.microsoft.com/office/drawing/2014/main" id="{59B8BB55-2B50-456A-90F5-18CA88EEFE43}"/>
              </a:ext>
            </a:extLst>
          </p:cNvPr>
          <p:cNvSpPr txBox="1"/>
          <p:nvPr/>
        </p:nvSpPr>
        <p:spPr>
          <a:xfrm>
            <a:off x="2496816" y="924064"/>
            <a:ext cx="2111475" cy="261610"/>
          </a:xfrm>
          <a:prstGeom prst="rect">
            <a:avLst/>
          </a:prstGeom>
          <a:noFill/>
        </p:spPr>
        <p:txBody>
          <a:bodyPr wrap="none" rtlCol="0">
            <a:spAutoFit/>
          </a:bodyPr>
          <a:lstStyle/>
          <a:p>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実施主体</a:t>
            </a:r>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　三島市（静岡県）</a:t>
            </a:r>
          </a:p>
        </p:txBody>
      </p:sp>
      <p:sp>
        <p:nvSpPr>
          <p:cNvPr id="28" name="正方形/長方形 27">
            <a:extLst>
              <a:ext uri="{FF2B5EF4-FFF2-40B4-BE49-F238E27FC236}">
                <a16:creationId xmlns:a16="http://schemas.microsoft.com/office/drawing/2014/main" id="{F89573A8-748D-47A2-A4F7-BF4A581B9E76}"/>
              </a:ext>
            </a:extLst>
          </p:cNvPr>
          <p:cNvSpPr/>
          <p:nvPr/>
        </p:nvSpPr>
        <p:spPr>
          <a:xfrm>
            <a:off x="5463317" y="608436"/>
            <a:ext cx="3472332" cy="32400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　　　スマホアプリ　「もっと寝屋川」</a:t>
            </a:r>
          </a:p>
        </p:txBody>
      </p:sp>
      <p:sp>
        <p:nvSpPr>
          <p:cNvPr id="29" name="四角形: 角を丸くする 28">
            <a:extLst>
              <a:ext uri="{FF2B5EF4-FFF2-40B4-BE49-F238E27FC236}">
                <a16:creationId xmlns:a16="http://schemas.microsoft.com/office/drawing/2014/main" id="{C1D1E9CF-2216-40D5-8F8F-8DA99A05F1E9}"/>
              </a:ext>
            </a:extLst>
          </p:cNvPr>
          <p:cNvSpPr/>
          <p:nvPr/>
        </p:nvSpPr>
        <p:spPr>
          <a:xfrm>
            <a:off x="4759184" y="603002"/>
            <a:ext cx="1252976" cy="324000"/>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アプリサービス</a:t>
            </a:r>
            <a:endParaRPr kumimoji="1" lang="ja-JP" altLang="en-US" sz="1400" b="1"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727DE452-D2F0-46F3-AF4D-A82A39E0D7F1}"/>
              </a:ext>
            </a:extLst>
          </p:cNvPr>
          <p:cNvSpPr txBox="1"/>
          <p:nvPr/>
        </p:nvSpPr>
        <p:spPr>
          <a:xfrm>
            <a:off x="7452320" y="924064"/>
            <a:ext cx="1547218" cy="261610"/>
          </a:xfrm>
          <a:prstGeom prst="rect">
            <a:avLst/>
          </a:prstGeom>
          <a:noFill/>
        </p:spPr>
        <p:txBody>
          <a:bodyPr wrap="none" rtlCol="0">
            <a:spAutoFit/>
          </a:bodyPr>
          <a:lstStyle/>
          <a:p>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実施主体</a:t>
            </a:r>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　寝屋川市</a:t>
            </a:r>
          </a:p>
        </p:txBody>
      </p:sp>
      <p:cxnSp>
        <p:nvCxnSpPr>
          <p:cNvPr id="32" name="直線コネクタ 31">
            <a:extLst>
              <a:ext uri="{FF2B5EF4-FFF2-40B4-BE49-F238E27FC236}">
                <a16:creationId xmlns:a16="http://schemas.microsoft.com/office/drawing/2014/main" id="{9D826B91-0B8D-4FD7-891A-B7C5F63EA8C5}"/>
              </a:ext>
            </a:extLst>
          </p:cNvPr>
          <p:cNvCxnSpPr/>
          <p:nvPr/>
        </p:nvCxnSpPr>
        <p:spPr>
          <a:xfrm>
            <a:off x="35496" y="3379224"/>
            <a:ext cx="90893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FAD4CAD-22DA-4E0A-9A09-9FBD6967629F}"/>
              </a:ext>
            </a:extLst>
          </p:cNvPr>
          <p:cNvCxnSpPr>
            <a:cxnSpLocks/>
          </p:cNvCxnSpPr>
          <p:nvPr/>
        </p:nvCxnSpPr>
        <p:spPr>
          <a:xfrm>
            <a:off x="4580190" y="572074"/>
            <a:ext cx="0" cy="608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DC70CFDC-E663-4AD3-AC05-4EB008258246}"/>
              </a:ext>
            </a:extLst>
          </p:cNvPr>
          <p:cNvSpPr/>
          <p:nvPr/>
        </p:nvSpPr>
        <p:spPr>
          <a:xfrm>
            <a:off x="1043608" y="3448770"/>
            <a:ext cx="3381488" cy="479327"/>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latin typeface="Meiryo UI" panose="020B0604030504040204" pitchFamily="50" charset="-128"/>
                <a:ea typeface="Meiryo UI" panose="020B0604030504040204" pitchFamily="50" charset="-128"/>
              </a:rPr>
              <a:t>「ポケットカルテ」及び</a:t>
            </a:r>
            <a:endParaRPr lang="en-US" altLang="ja-JP" sz="1500" dirty="0">
              <a:solidFill>
                <a:schemeClr val="tx1"/>
              </a:solidFill>
              <a:latin typeface="Meiryo UI" panose="020B0604030504040204" pitchFamily="50" charset="-128"/>
              <a:ea typeface="Meiryo UI" panose="020B0604030504040204" pitchFamily="50" charset="-128"/>
            </a:endParaRPr>
          </a:p>
          <a:p>
            <a:pPr algn="ctr"/>
            <a:r>
              <a:rPr lang="ja-JP" altLang="en-US" sz="1500" dirty="0">
                <a:solidFill>
                  <a:schemeClr val="tx1"/>
                </a:solidFill>
                <a:latin typeface="Meiryo UI" panose="020B0604030504040204" pitchFamily="50" charset="-128"/>
                <a:ea typeface="Meiryo UI" panose="020B0604030504040204" pitchFamily="50" charset="-128"/>
              </a:rPr>
              <a:t>地域共通診察券「すこやか安心カード」</a:t>
            </a:r>
            <a:endParaRPr kumimoji="1" lang="ja-JP" altLang="en-US" sz="1500" dirty="0">
              <a:solidFill>
                <a:schemeClr val="tx1"/>
              </a:solidFill>
              <a:latin typeface="Meiryo UI" panose="020B0604030504040204" pitchFamily="50" charset="-128"/>
              <a:ea typeface="Meiryo UI" panose="020B0604030504040204" pitchFamily="50" charset="-128"/>
            </a:endParaRPr>
          </a:p>
        </p:txBody>
      </p:sp>
      <p:sp>
        <p:nvSpPr>
          <p:cNvPr id="36" name="四角形: 角を丸くする 35">
            <a:extLst>
              <a:ext uri="{FF2B5EF4-FFF2-40B4-BE49-F238E27FC236}">
                <a16:creationId xmlns:a16="http://schemas.microsoft.com/office/drawing/2014/main" id="{397AAF8A-19AC-49B2-875D-AA7BC4C191F3}"/>
              </a:ext>
            </a:extLst>
          </p:cNvPr>
          <p:cNvSpPr/>
          <p:nvPr/>
        </p:nvSpPr>
        <p:spPr>
          <a:xfrm>
            <a:off x="248634" y="3443336"/>
            <a:ext cx="866978" cy="472529"/>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健康</a:t>
            </a:r>
          </a:p>
        </p:txBody>
      </p:sp>
      <p:sp>
        <p:nvSpPr>
          <p:cNvPr id="37" name="正方形/長方形 36">
            <a:extLst>
              <a:ext uri="{FF2B5EF4-FFF2-40B4-BE49-F238E27FC236}">
                <a16:creationId xmlns:a16="http://schemas.microsoft.com/office/drawing/2014/main" id="{1AF577A2-6BCB-4A7F-9B4F-C962A5591C6F}"/>
              </a:ext>
            </a:extLst>
          </p:cNvPr>
          <p:cNvSpPr/>
          <p:nvPr/>
        </p:nvSpPr>
        <p:spPr>
          <a:xfrm>
            <a:off x="5463317" y="3460081"/>
            <a:ext cx="3472332" cy="32400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　　　　スマートキッズ</a:t>
            </a:r>
            <a:r>
              <a:rPr kumimoji="1" lang="en-US" altLang="ja-JP" sz="1600" dirty="0">
                <a:solidFill>
                  <a:schemeClr val="tx1"/>
                </a:solidFill>
                <a:latin typeface="Meiryo UI" panose="020B0604030504040204" pitchFamily="50" charset="-128"/>
                <a:ea typeface="Meiryo UI" panose="020B0604030504040204" pitchFamily="50" charset="-128"/>
              </a:rPr>
              <a:t>City “YAOCCO”</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38" name="四角形: 角を丸くする 37">
            <a:extLst>
              <a:ext uri="{FF2B5EF4-FFF2-40B4-BE49-F238E27FC236}">
                <a16:creationId xmlns:a16="http://schemas.microsoft.com/office/drawing/2014/main" id="{4FF2E1C7-CF61-4683-A87F-ADD54CD71A66}"/>
              </a:ext>
            </a:extLst>
          </p:cNvPr>
          <p:cNvSpPr/>
          <p:nvPr/>
        </p:nvSpPr>
        <p:spPr>
          <a:xfrm>
            <a:off x="4759184" y="3454647"/>
            <a:ext cx="1252976" cy="324000"/>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子育て</a:t>
            </a:r>
          </a:p>
        </p:txBody>
      </p:sp>
      <p:pic>
        <p:nvPicPr>
          <p:cNvPr id="39" name="図 38">
            <a:extLst>
              <a:ext uri="{FF2B5EF4-FFF2-40B4-BE49-F238E27FC236}">
                <a16:creationId xmlns:a16="http://schemas.microsoft.com/office/drawing/2014/main" id="{58564821-DC7B-4201-A013-33751FA0961D}"/>
              </a:ext>
            </a:extLst>
          </p:cNvPr>
          <p:cNvPicPr>
            <a:picLocks noChangeAspect="1"/>
          </p:cNvPicPr>
          <p:nvPr/>
        </p:nvPicPr>
        <p:blipFill rotWithShape="1">
          <a:blip r:embed="rId5"/>
          <a:srcRect l="28801" t="38809" r="55078" b="35017"/>
          <a:stretch/>
        </p:blipFill>
        <p:spPr>
          <a:xfrm>
            <a:off x="7153161" y="4190028"/>
            <a:ext cx="1644964" cy="1691501"/>
          </a:xfrm>
          <a:prstGeom prst="rect">
            <a:avLst/>
          </a:prstGeom>
        </p:spPr>
      </p:pic>
      <p:sp>
        <p:nvSpPr>
          <p:cNvPr id="40" name="テキスト ボックス 39">
            <a:extLst>
              <a:ext uri="{FF2B5EF4-FFF2-40B4-BE49-F238E27FC236}">
                <a16:creationId xmlns:a16="http://schemas.microsoft.com/office/drawing/2014/main" id="{45524FF4-CF8A-4F24-A654-CC02921757E4}"/>
              </a:ext>
            </a:extLst>
          </p:cNvPr>
          <p:cNvSpPr txBox="1"/>
          <p:nvPr/>
        </p:nvSpPr>
        <p:spPr>
          <a:xfrm>
            <a:off x="5985762" y="3785172"/>
            <a:ext cx="3029997" cy="430887"/>
          </a:xfrm>
          <a:prstGeom prst="rect">
            <a:avLst/>
          </a:prstGeom>
          <a:noFill/>
        </p:spPr>
        <p:txBody>
          <a:bodyPr wrap="none" rtlCol="0">
            <a:spAutoFit/>
          </a:bodyPr>
          <a:lstStyle/>
          <a:p>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実施主体</a:t>
            </a:r>
            <a:r>
              <a:rPr kumimoji="1"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　母子健康手帳データ化推進協議会</a:t>
            </a:r>
            <a:endParaRPr lang="en-US" altLang="ja-JP" sz="1100" b="1" dirty="0">
              <a:latin typeface="Meiryo UI" panose="020B0604030504040204" pitchFamily="50" charset="-128"/>
              <a:ea typeface="Meiryo UI" panose="020B0604030504040204" pitchFamily="50" charset="-128"/>
            </a:endParaRPr>
          </a:p>
          <a:p>
            <a:pPr algn="r"/>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八尾市</a:t>
            </a:r>
            <a:r>
              <a:rPr kumimoji="1" lang="ja-JP" altLang="en-US" sz="1100" b="1" dirty="0" smtClean="0">
                <a:latin typeface="Meiryo UI" panose="020B0604030504040204" pitchFamily="50" charset="-128"/>
                <a:ea typeface="Meiryo UI" panose="020B0604030504040204" pitchFamily="50" charset="-128"/>
              </a:rPr>
              <a:t>で</a:t>
            </a:r>
            <a:r>
              <a:rPr lang="ja-JP" altLang="en-US" sz="1100" b="1" dirty="0">
                <a:latin typeface="Meiryo UI" panose="020B0604030504040204" pitchFamily="50" charset="-128"/>
                <a:ea typeface="Meiryo UI" panose="020B0604030504040204" pitchFamily="50" charset="-128"/>
              </a:rPr>
              <a:t>実証実験</a:t>
            </a:r>
            <a:endParaRPr kumimoji="1" lang="ja-JP" altLang="en-US" sz="1100" b="1" dirty="0">
              <a:latin typeface="Meiryo UI" panose="020B0604030504040204" pitchFamily="50" charset="-128"/>
              <a:ea typeface="Meiryo UI" panose="020B0604030504040204" pitchFamily="50" charset="-128"/>
            </a:endParaRPr>
          </a:p>
        </p:txBody>
      </p:sp>
      <p:sp>
        <p:nvSpPr>
          <p:cNvPr id="41" name="四角形: 角を丸くする 40">
            <a:extLst>
              <a:ext uri="{FF2B5EF4-FFF2-40B4-BE49-F238E27FC236}">
                <a16:creationId xmlns:a16="http://schemas.microsoft.com/office/drawing/2014/main" id="{9590962C-F463-48BB-B337-4423DF59774A}"/>
              </a:ext>
            </a:extLst>
          </p:cNvPr>
          <p:cNvSpPr/>
          <p:nvPr/>
        </p:nvSpPr>
        <p:spPr>
          <a:xfrm>
            <a:off x="7086964" y="6025840"/>
            <a:ext cx="1979466" cy="242582"/>
          </a:xfrm>
          <a:prstGeom prst="roundRect">
            <a:avLst/>
          </a:prstGeom>
        </p:spPr>
        <p:style>
          <a:lnRef idx="1">
            <a:schemeClr val="accent6"/>
          </a:lnRef>
          <a:fillRef idx="2">
            <a:schemeClr val="accent6"/>
          </a:fillRef>
          <a:effectRef idx="1">
            <a:schemeClr val="accent6"/>
          </a:effectRef>
          <a:fontRef idx="minor">
            <a:schemeClr val="dk1"/>
          </a:fontRef>
        </p:style>
        <p:txBody>
          <a:bodyPr wrap="none" rtlCol="0" anchor="ctr"/>
          <a:lstStyle/>
          <a:p>
            <a:pPr algn="ctr"/>
            <a:r>
              <a:rPr kumimoji="1" lang="ja-JP" altLang="en-US" sz="900" dirty="0">
                <a:latin typeface="Meiryo UI" panose="020B0604030504040204" pitchFamily="50" charset="-128"/>
                <a:ea typeface="Meiryo UI" panose="020B0604030504040204" pitchFamily="50" charset="-128"/>
              </a:rPr>
              <a:t>子どもポートフォリオ・保護者デジタルバディ</a:t>
            </a:r>
          </a:p>
        </p:txBody>
      </p:sp>
      <p:sp>
        <p:nvSpPr>
          <p:cNvPr id="42" name="矢印: 上下 41">
            <a:extLst>
              <a:ext uri="{FF2B5EF4-FFF2-40B4-BE49-F238E27FC236}">
                <a16:creationId xmlns:a16="http://schemas.microsoft.com/office/drawing/2014/main" id="{986839AE-9C17-41CF-9EC6-C20DC7E2598F}"/>
              </a:ext>
            </a:extLst>
          </p:cNvPr>
          <p:cNvSpPr/>
          <p:nvPr/>
        </p:nvSpPr>
        <p:spPr>
          <a:xfrm>
            <a:off x="7729739" y="5805264"/>
            <a:ext cx="685059" cy="216000"/>
          </a:xfrm>
          <a:prstGeom prst="upDownArrow">
            <a:avLst>
              <a:gd name="adj1" fmla="val 46896"/>
              <a:gd name="adj2" fmla="val 3315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矢印: 上下 42">
            <a:extLst>
              <a:ext uri="{FF2B5EF4-FFF2-40B4-BE49-F238E27FC236}">
                <a16:creationId xmlns:a16="http://schemas.microsoft.com/office/drawing/2014/main" id="{D71849C0-0231-4DDA-8FE6-0A05CA377B5B}"/>
              </a:ext>
            </a:extLst>
          </p:cNvPr>
          <p:cNvSpPr/>
          <p:nvPr/>
        </p:nvSpPr>
        <p:spPr>
          <a:xfrm>
            <a:off x="7729739" y="6274947"/>
            <a:ext cx="685059" cy="216000"/>
          </a:xfrm>
          <a:prstGeom prst="upDownArrow">
            <a:avLst>
              <a:gd name="adj1" fmla="val 46896"/>
              <a:gd name="adj2" fmla="val 3315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88EB400D-8243-4D46-A180-2A573F61991D}"/>
              </a:ext>
            </a:extLst>
          </p:cNvPr>
          <p:cNvSpPr txBox="1"/>
          <p:nvPr/>
        </p:nvSpPr>
        <p:spPr>
          <a:xfrm>
            <a:off x="258132" y="3928100"/>
            <a:ext cx="4214615" cy="430887"/>
          </a:xfrm>
          <a:prstGeom prst="rect">
            <a:avLst/>
          </a:prstGeom>
          <a:noFill/>
        </p:spPr>
        <p:txBody>
          <a:bodyPr wrap="none" rtlCol="0">
            <a:spAutoFit/>
          </a:bodyPr>
          <a:lstStyle/>
          <a:p>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実施主体</a:t>
            </a:r>
            <a:r>
              <a:rPr kumimoji="1"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　ＮＰＯ法人　日本サスティナブル・コミュニティー・センター</a:t>
            </a:r>
            <a:endParaRPr lang="en-US" altLang="ja-JP" sz="1100" b="1" dirty="0">
              <a:latin typeface="Meiryo UI" panose="020B0604030504040204" pitchFamily="50" charset="-128"/>
              <a:ea typeface="Meiryo UI" panose="020B0604030504040204" pitchFamily="50" charset="-128"/>
            </a:endParaRPr>
          </a:p>
          <a:p>
            <a:pPr algn="r"/>
            <a:r>
              <a:rPr kumimoji="1"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京都</a:t>
            </a:r>
            <a:r>
              <a:rPr kumimoji="1" lang="ja-JP" altLang="en-US" sz="1100" b="1" dirty="0">
                <a:latin typeface="Meiryo UI" panose="020B0604030504040204" pitchFamily="50" charset="-128"/>
                <a:ea typeface="Meiryo UI" panose="020B0604030504040204" pitchFamily="50" charset="-128"/>
              </a:rPr>
              <a:t>市</a:t>
            </a:r>
            <a:r>
              <a:rPr lang="ja-JP" altLang="en-US" sz="1100" b="1" dirty="0">
                <a:latin typeface="Meiryo UI" panose="020B0604030504040204" pitchFamily="50" charset="-128"/>
                <a:ea typeface="Meiryo UI" panose="020B0604030504040204" pitchFamily="50" charset="-128"/>
              </a:rPr>
              <a:t>ほか</a:t>
            </a:r>
            <a:r>
              <a:rPr kumimoji="1" lang="ja-JP" altLang="en-US" sz="1100" b="1" dirty="0">
                <a:latin typeface="Meiryo UI" panose="020B0604030504040204" pitchFamily="50" charset="-128"/>
                <a:ea typeface="Meiryo UI" panose="020B0604030504040204" pitchFamily="50" charset="-128"/>
              </a:rPr>
              <a:t>で実施</a:t>
            </a:r>
          </a:p>
        </p:txBody>
      </p:sp>
      <p:sp>
        <p:nvSpPr>
          <p:cNvPr id="46" name="テキスト ボックス 45">
            <a:extLst>
              <a:ext uri="{FF2B5EF4-FFF2-40B4-BE49-F238E27FC236}">
                <a16:creationId xmlns:a16="http://schemas.microsoft.com/office/drawing/2014/main" id="{E480ED94-5608-48D1-873F-CB35A1EE4A8A}"/>
              </a:ext>
            </a:extLst>
          </p:cNvPr>
          <p:cNvSpPr txBox="1"/>
          <p:nvPr/>
        </p:nvSpPr>
        <p:spPr>
          <a:xfrm>
            <a:off x="7077064" y="6434807"/>
            <a:ext cx="1896673" cy="415498"/>
          </a:xfrm>
          <a:prstGeom prst="rect">
            <a:avLst/>
          </a:prstGeom>
          <a:noFill/>
        </p:spPr>
        <p:txBody>
          <a:bodyPr wrap="none" rtlCol="0">
            <a:spAutoFit/>
          </a:bodyPr>
          <a:lstStyle/>
          <a:p>
            <a:pPr algn="ctr"/>
            <a:r>
              <a:rPr lang="ja-JP" altLang="en-US" sz="1100" b="1" dirty="0">
                <a:latin typeface="Meiryo UI" panose="020B0604030504040204" pitchFamily="50" charset="-128"/>
                <a:ea typeface="Meiryo UI" panose="020B0604030504040204" pitchFamily="50" charset="-128"/>
              </a:rPr>
              <a:t>要求レイヤーごとに情報提供</a:t>
            </a:r>
            <a:endParaRPr lang="en-US" altLang="ja-JP" sz="1100" b="1" dirty="0">
              <a:latin typeface="Meiryo UI" panose="020B0604030504040204" pitchFamily="50" charset="-128"/>
              <a:ea typeface="Meiryo UI" panose="020B0604030504040204" pitchFamily="50" charset="-128"/>
            </a:endParaRPr>
          </a:p>
          <a:p>
            <a:pPr algn="ctr"/>
            <a:r>
              <a:rPr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子供の成長記録、予防接種等</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id="{1B89AA80-0FFB-4C0E-95E4-B114984A9B81}"/>
              </a:ext>
            </a:extLst>
          </p:cNvPr>
          <p:cNvSpPr/>
          <p:nvPr/>
        </p:nvSpPr>
        <p:spPr>
          <a:xfrm>
            <a:off x="119398" y="4330198"/>
            <a:ext cx="4572000" cy="600164"/>
          </a:xfrm>
          <a:prstGeom prst="rect">
            <a:avLst/>
          </a:prstGeom>
        </p:spPr>
        <p:txBody>
          <a:bodyPr>
            <a:spAutoFit/>
          </a:bodyPr>
          <a:lstStyle/>
          <a:p>
            <a:pPr marL="171450" indent="-171450">
              <a:buFont typeface="Wingdings" panose="05000000000000000000" pitchFamily="2" charset="2"/>
              <a:buChar char="n"/>
            </a:pPr>
            <a:r>
              <a:rPr lang="ja-JP" altLang="en-US" sz="1100" dirty="0">
                <a:latin typeface="Meiryo UI" panose="020B0604030504040204" pitchFamily="50" charset="-128"/>
                <a:ea typeface="Meiryo UI" panose="020B0604030504040204" pitchFamily="50" charset="-128"/>
              </a:rPr>
              <a:t>医療機関毎に管理されている</a:t>
            </a:r>
            <a:r>
              <a:rPr lang="ja-JP" altLang="en-US" sz="1100" b="1" dirty="0">
                <a:latin typeface="Meiryo UI" panose="020B0604030504040204" pitchFamily="50" charset="-128"/>
                <a:ea typeface="Meiryo UI" panose="020B0604030504040204" pitchFamily="50" charset="-128"/>
              </a:rPr>
              <a:t>住民の診療・投薬履歴を、医療機関等が連携してクラウドで一元管理</a:t>
            </a:r>
            <a:r>
              <a:rPr lang="ja-JP" altLang="en-US" sz="1100" dirty="0">
                <a:latin typeface="Meiryo UI" panose="020B0604030504040204" pitchFamily="50" charset="-128"/>
                <a:ea typeface="Meiryo UI" panose="020B0604030504040204" pitchFamily="50" charset="-128"/>
              </a:rPr>
              <a:t>し、利用者がスマートフォンやケーブルＴＶ等インターネット経由で自ら確認・管理する仕組みを構築。</a:t>
            </a:r>
          </a:p>
        </p:txBody>
      </p:sp>
      <p:sp>
        <p:nvSpPr>
          <p:cNvPr id="48" name="正方形/長方形 47">
            <a:extLst>
              <a:ext uri="{FF2B5EF4-FFF2-40B4-BE49-F238E27FC236}">
                <a16:creationId xmlns:a16="http://schemas.microsoft.com/office/drawing/2014/main" id="{41543CF3-1AFB-4B49-88B7-371C35867089}"/>
              </a:ext>
            </a:extLst>
          </p:cNvPr>
          <p:cNvSpPr/>
          <p:nvPr/>
        </p:nvSpPr>
        <p:spPr>
          <a:xfrm>
            <a:off x="119398" y="4971026"/>
            <a:ext cx="1606955" cy="1277273"/>
          </a:xfrm>
          <a:prstGeom prst="rect">
            <a:avLst/>
          </a:prstGeom>
        </p:spPr>
        <p:txBody>
          <a:bodyPr wrap="square">
            <a:spAutoFit/>
          </a:bodyPr>
          <a:lstStyle/>
          <a:p>
            <a:pPr marL="171450" indent="-171450">
              <a:buFont typeface="Wingdings" panose="05000000000000000000" pitchFamily="2" charset="2"/>
              <a:buChar char="n"/>
            </a:pPr>
            <a:r>
              <a:rPr lang="ja-JP" altLang="en-US" sz="1100" dirty="0">
                <a:latin typeface="Meiryo UI" panose="020B0604030504040204" pitchFamily="50" charset="-128"/>
                <a:ea typeface="Meiryo UI" panose="020B0604030504040204" pitchFamily="50" charset="-128"/>
              </a:rPr>
              <a:t>併せて地域共通診察券を発行。このことにより、</a:t>
            </a:r>
            <a:r>
              <a:rPr lang="ja-JP" altLang="en-US" sz="1100" b="1" dirty="0">
                <a:latin typeface="Meiryo UI" panose="020B0604030504040204" pitchFamily="50" charset="-128"/>
                <a:ea typeface="Meiryo UI" panose="020B0604030504040204" pitchFamily="50" charset="-128"/>
              </a:rPr>
              <a:t>地域住民が、様々な端末から自己の医療履歴を無料でかつ安心して確認できる</a:t>
            </a:r>
            <a:r>
              <a:rPr lang="ja-JP" altLang="en-US" sz="1100" dirty="0">
                <a:latin typeface="Meiryo UI" panose="020B0604030504040204" pitchFamily="50" charset="-128"/>
                <a:ea typeface="Meiryo UI" panose="020B0604030504040204" pitchFamily="50" charset="-128"/>
              </a:rPr>
              <a:t>システムを確立。</a:t>
            </a:r>
          </a:p>
        </p:txBody>
      </p:sp>
      <p:sp>
        <p:nvSpPr>
          <p:cNvPr id="49" name="テキスト ボックス 48">
            <a:extLst>
              <a:ext uri="{FF2B5EF4-FFF2-40B4-BE49-F238E27FC236}">
                <a16:creationId xmlns:a16="http://schemas.microsoft.com/office/drawing/2014/main" id="{FEE15365-726B-41E7-B20B-C94B3FA06D9B}"/>
              </a:ext>
            </a:extLst>
          </p:cNvPr>
          <p:cNvSpPr txBox="1"/>
          <p:nvPr/>
        </p:nvSpPr>
        <p:spPr>
          <a:xfrm>
            <a:off x="280397" y="3135940"/>
            <a:ext cx="1677062"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（出典：三島市ホームページ）</a:t>
            </a:r>
          </a:p>
        </p:txBody>
      </p:sp>
      <p:sp>
        <p:nvSpPr>
          <p:cNvPr id="50" name="テキスト ボックス 49">
            <a:extLst>
              <a:ext uri="{FF2B5EF4-FFF2-40B4-BE49-F238E27FC236}">
                <a16:creationId xmlns:a16="http://schemas.microsoft.com/office/drawing/2014/main" id="{033E7804-4396-4583-9828-DAC846C992B4}"/>
              </a:ext>
            </a:extLst>
          </p:cNvPr>
          <p:cNvSpPr txBox="1"/>
          <p:nvPr/>
        </p:nvSpPr>
        <p:spPr>
          <a:xfrm>
            <a:off x="4708735" y="3144144"/>
            <a:ext cx="1792478"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（出典：寝屋川市ホームページ）</a:t>
            </a:r>
          </a:p>
        </p:txBody>
      </p:sp>
      <p:sp>
        <p:nvSpPr>
          <p:cNvPr id="51" name="テキスト ボックス 50">
            <a:extLst>
              <a:ext uri="{FF2B5EF4-FFF2-40B4-BE49-F238E27FC236}">
                <a16:creationId xmlns:a16="http://schemas.microsoft.com/office/drawing/2014/main" id="{5A3E5755-EBED-48CC-A5B3-FEF950500344}"/>
              </a:ext>
            </a:extLst>
          </p:cNvPr>
          <p:cNvSpPr txBox="1"/>
          <p:nvPr/>
        </p:nvSpPr>
        <p:spPr>
          <a:xfrm>
            <a:off x="113898" y="6619473"/>
            <a:ext cx="2472152"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（出典：総務省　ＩＣＴ地域活性化ポータル）</a:t>
            </a:r>
          </a:p>
        </p:txBody>
      </p:sp>
      <p:sp>
        <p:nvSpPr>
          <p:cNvPr id="52" name="テキスト ボックス 51">
            <a:extLst>
              <a:ext uri="{FF2B5EF4-FFF2-40B4-BE49-F238E27FC236}">
                <a16:creationId xmlns:a16="http://schemas.microsoft.com/office/drawing/2014/main" id="{0432089B-8484-4E53-BAB1-EAC1275A4C64}"/>
              </a:ext>
            </a:extLst>
          </p:cNvPr>
          <p:cNvSpPr txBox="1"/>
          <p:nvPr/>
        </p:nvSpPr>
        <p:spPr>
          <a:xfrm>
            <a:off x="4592781" y="6593065"/>
            <a:ext cx="2472152"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（出典：総務省　ＩＣＴ地域活性化ポータル）</a:t>
            </a:r>
          </a:p>
        </p:txBody>
      </p:sp>
    </p:spTree>
    <p:extLst>
      <p:ext uri="{BB962C8B-B14F-4D97-AF65-F5344CB8AC3E}">
        <p14:creationId xmlns:p14="http://schemas.microsoft.com/office/powerpoint/2010/main" val="4921449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84845A90-E80F-484C-8AFE-A98A50EF28A0}"/>
              </a:ext>
            </a:extLst>
          </p:cNvPr>
          <p:cNvSpPr/>
          <p:nvPr/>
        </p:nvSpPr>
        <p:spPr>
          <a:xfrm>
            <a:off x="5553747" y="574923"/>
            <a:ext cx="3472332" cy="46800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500" b="1" dirty="0" smtClean="0">
                <a:solidFill>
                  <a:schemeClr val="tx1"/>
                </a:solidFill>
                <a:latin typeface="Meiryo UI" panose="020B0604030504040204" pitchFamily="50" charset="-128"/>
                <a:ea typeface="Meiryo UI" panose="020B0604030504040204" pitchFamily="50" charset="-128"/>
              </a:rPr>
              <a:t>　　ブリストル</a:t>
            </a:r>
            <a:r>
              <a:rPr lang="ja-JP" altLang="en-US" sz="1500" b="1" dirty="0" smtClean="0">
                <a:solidFill>
                  <a:schemeClr val="tx1"/>
                </a:solidFill>
                <a:latin typeface="Meiryo UI" panose="020B0604030504040204" pitchFamily="50" charset="-128"/>
                <a:ea typeface="Meiryo UI" panose="020B0604030504040204" pitchFamily="50" charset="-128"/>
              </a:rPr>
              <a:t>（イギリス）</a:t>
            </a:r>
            <a:endParaRPr kumimoji="1" lang="en-US" altLang="ja-JP" sz="1500" b="1" dirty="0" smtClean="0">
              <a:solidFill>
                <a:schemeClr val="tx1"/>
              </a:solidFill>
              <a:latin typeface="Meiryo UI" panose="020B0604030504040204" pitchFamily="50" charset="-128"/>
              <a:ea typeface="Meiryo UI" panose="020B0604030504040204" pitchFamily="50" charset="-128"/>
            </a:endParaRPr>
          </a:p>
          <a:p>
            <a:pPr algn="ctr"/>
            <a:r>
              <a:rPr lang="en-US" altLang="ja-JP" sz="1400" dirty="0">
                <a:solidFill>
                  <a:schemeClr val="tx1"/>
                </a:solidFill>
                <a:latin typeface="Meiryo UI" panose="020B0604030504040204" pitchFamily="50" charset="-128"/>
                <a:ea typeface="Meiryo UI" panose="020B0604030504040204" pitchFamily="50" charset="-128"/>
              </a:rPr>
              <a:t>Bristol Is Open</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pic>
        <p:nvPicPr>
          <p:cNvPr id="22" name="図 21">
            <a:extLst>
              <a:ext uri="{FF2B5EF4-FFF2-40B4-BE49-F238E27FC236}">
                <a16:creationId xmlns:a16="http://schemas.microsoft.com/office/drawing/2014/main" id="{CFFC838B-B53F-4985-B823-5B2B04C9BF7F}"/>
              </a:ext>
            </a:extLst>
          </p:cNvPr>
          <p:cNvPicPr>
            <a:picLocks noChangeAspect="1"/>
          </p:cNvPicPr>
          <p:nvPr/>
        </p:nvPicPr>
        <p:blipFill rotWithShape="1">
          <a:blip r:embed="rId3"/>
          <a:srcRect l="5735" t="29919" r="34250" b="26514"/>
          <a:stretch/>
        </p:blipFill>
        <p:spPr>
          <a:xfrm>
            <a:off x="6435768" y="5324937"/>
            <a:ext cx="2627438" cy="1271594"/>
          </a:xfrm>
          <a:prstGeom prst="rect">
            <a:avLst/>
          </a:prstGeom>
        </p:spPr>
      </p:pic>
      <p:pic>
        <p:nvPicPr>
          <p:cNvPr id="12" name="図 11">
            <a:extLst>
              <a:ext uri="{FF2B5EF4-FFF2-40B4-BE49-F238E27FC236}">
                <a16:creationId xmlns:a16="http://schemas.microsoft.com/office/drawing/2014/main" id="{7D56A1AE-E536-4DC7-AE45-0121A6030ECF}"/>
              </a:ext>
            </a:extLst>
          </p:cNvPr>
          <p:cNvPicPr>
            <a:picLocks noChangeAspect="1"/>
          </p:cNvPicPr>
          <p:nvPr/>
        </p:nvPicPr>
        <p:blipFill rotWithShape="1">
          <a:blip r:embed="rId4"/>
          <a:srcRect l="4888" t="56371" r="3677"/>
          <a:stretch/>
        </p:blipFill>
        <p:spPr>
          <a:xfrm>
            <a:off x="127412" y="4933324"/>
            <a:ext cx="4444588" cy="1303813"/>
          </a:xfrm>
          <a:prstGeom prst="rect">
            <a:avLst/>
          </a:prstGeom>
        </p:spPr>
      </p:pic>
      <p:sp>
        <p:nvSpPr>
          <p:cNvPr id="20" name="正方形/長方形 19">
            <a:extLst>
              <a:ext uri="{FF2B5EF4-FFF2-40B4-BE49-F238E27FC236}">
                <a16:creationId xmlns:a16="http://schemas.microsoft.com/office/drawing/2014/main" id="{84845A90-E80F-484C-8AFE-A98A50EF28A0}"/>
              </a:ext>
            </a:extLst>
          </p:cNvPr>
          <p:cNvSpPr/>
          <p:nvPr/>
        </p:nvSpPr>
        <p:spPr>
          <a:xfrm>
            <a:off x="1035896" y="574923"/>
            <a:ext cx="3472332" cy="46800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500" b="1" dirty="0" smtClean="0">
                <a:solidFill>
                  <a:schemeClr val="tx1"/>
                </a:solidFill>
                <a:latin typeface="Meiryo UI" panose="020B0604030504040204" pitchFamily="50" charset="-128"/>
                <a:ea typeface="Meiryo UI" panose="020B0604030504040204" pitchFamily="50" charset="-128"/>
              </a:rPr>
              <a:t>　　コペンハーゲン</a:t>
            </a:r>
            <a:r>
              <a:rPr lang="ja-JP" altLang="en-US" sz="1500" b="1" dirty="0" smtClean="0">
                <a:solidFill>
                  <a:schemeClr val="tx1"/>
                </a:solidFill>
                <a:latin typeface="Meiryo UI" panose="020B0604030504040204" pitchFamily="50" charset="-128"/>
                <a:ea typeface="Meiryo UI" panose="020B0604030504040204" pitchFamily="50" charset="-128"/>
              </a:rPr>
              <a:t>（デンマーク）</a:t>
            </a:r>
            <a:endParaRPr kumimoji="1" lang="en-US" altLang="ja-JP" sz="1500" b="1" dirty="0" smtClean="0">
              <a:solidFill>
                <a:schemeClr val="tx1"/>
              </a:solidFill>
              <a:latin typeface="Meiryo UI" panose="020B0604030504040204" pitchFamily="50" charset="-128"/>
              <a:ea typeface="Meiryo UI" panose="020B0604030504040204" pitchFamily="50" charset="-128"/>
            </a:endParaRPr>
          </a:p>
          <a:p>
            <a:pPr algn="ctr"/>
            <a:r>
              <a:rPr lang="en-US" altLang="ja-JP" sz="1400" dirty="0" smtClean="0">
                <a:solidFill>
                  <a:schemeClr val="tx1"/>
                </a:solidFill>
                <a:latin typeface="Meiryo UI" panose="020B0604030504040204" pitchFamily="50" charset="-128"/>
                <a:ea typeface="Meiryo UI" panose="020B0604030504040204" pitchFamily="50" charset="-128"/>
              </a:rPr>
              <a:t>City Data Exchange</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020272" y="6519717"/>
            <a:ext cx="2133600" cy="365125"/>
          </a:xfrm>
        </p:spPr>
        <p:txBody>
          <a:bodyPr/>
          <a:lstStyle/>
          <a:p>
            <a:fld id="{BA4E9B6B-802D-4866-97A1-5A123A3F6700}" type="slidenum">
              <a:rPr lang="ja-JP" altLang="en-US" smtClean="0"/>
              <a:pPr/>
              <a:t>7</a:t>
            </a:fld>
            <a:endParaRPr lang="ja-JP" altLang="en-US"/>
          </a:p>
        </p:txBody>
      </p:sp>
      <p:cxnSp>
        <p:nvCxnSpPr>
          <p:cNvPr id="7" name="直線コネクタ 6"/>
          <p:cNvCxnSpPr/>
          <p:nvPr/>
        </p:nvCxnSpPr>
        <p:spPr>
          <a:xfrm>
            <a:off x="291785" y="450092"/>
            <a:ext cx="8784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四角形: 角を丸くする 18">
            <a:extLst>
              <a:ext uri="{FF2B5EF4-FFF2-40B4-BE49-F238E27FC236}">
                <a16:creationId xmlns:a16="http://schemas.microsoft.com/office/drawing/2014/main" id="{ED036F27-5107-4356-A136-DF96BC6FC7FC}"/>
              </a:ext>
            </a:extLst>
          </p:cNvPr>
          <p:cNvSpPr/>
          <p:nvPr/>
        </p:nvSpPr>
        <p:spPr>
          <a:xfrm>
            <a:off x="248634" y="574923"/>
            <a:ext cx="972000" cy="468000"/>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都市全体</a:t>
            </a:r>
            <a:endParaRPr kumimoji="1" lang="ja-JP" altLang="en-US" sz="1400" b="1" dirty="0">
              <a:latin typeface="Meiryo UI" panose="020B0604030504040204" pitchFamily="50" charset="-128"/>
              <a:ea typeface="Meiryo UI" panose="020B0604030504040204" pitchFamily="50" charset="-128"/>
            </a:endParaRPr>
          </a:p>
        </p:txBody>
      </p:sp>
      <p:sp>
        <p:nvSpPr>
          <p:cNvPr id="29" name="四角形: 角を丸くする 28">
            <a:extLst>
              <a:ext uri="{FF2B5EF4-FFF2-40B4-BE49-F238E27FC236}">
                <a16:creationId xmlns:a16="http://schemas.microsoft.com/office/drawing/2014/main" id="{C1D1E9CF-2216-40D5-8F8F-8DA99A05F1E9}"/>
              </a:ext>
            </a:extLst>
          </p:cNvPr>
          <p:cNvSpPr/>
          <p:nvPr/>
        </p:nvSpPr>
        <p:spPr>
          <a:xfrm>
            <a:off x="4759184" y="580579"/>
            <a:ext cx="972000" cy="456689"/>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都市全体</a:t>
            </a:r>
            <a:endParaRPr kumimoji="1" lang="ja-JP" altLang="en-US" sz="1400" b="1" dirty="0">
              <a:latin typeface="Meiryo UI" panose="020B0604030504040204" pitchFamily="50" charset="-128"/>
              <a:ea typeface="Meiryo UI" panose="020B0604030504040204" pitchFamily="50" charset="-128"/>
            </a:endParaRPr>
          </a:p>
        </p:txBody>
      </p:sp>
      <p:cxnSp>
        <p:nvCxnSpPr>
          <p:cNvPr id="32" name="直線コネクタ 31">
            <a:extLst>
              <a:ext uri="{FF2B5EF4-FFF2-40B4-BE49-F238E27FC236}">
                <a16:creationId xmlns:a16="http://schemas.microsoft.com/office/drawing/2014/main" id="{9D826B91-0B8D-4FD7-891A-B7C5F63EA8C5}"/>
              </a:ext>
            </a:extLst>
          </p:cNvPr>
          <p:cNvCxnSpPr/>
          <p:nvPr/>
        </p:nvCxnSpPr>
        <p:spPr>
          <a:xfrm>
            <a:off x="35496" y="3876996"/>
            <a:ext cx="90893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FAD4CAD-22DA-4E0A-9A09-9FBD6967629F}"/>
              </a:ext>
            </a:extLst>
          </p:cNvPr>
          <p:cNvCxnSpPr>
            <a:cxnSpLocks/>
          </p:cNvCxnSpPr>
          <p:nvPr/>
        </p:nvCxnSpPr>
        <p:spPr>
          <a:xfrm>
            <a:off x="4580190" y="545494"/>
            <a:ext cx="0" cy="608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5A3E5755-EBED-48CC-A5B3-FEF950500344}"/>
              </a:ext>
            </a:extLst>
          </p:cNvPr>
          <p:cNvSpPr txBox="1"/>
          <p:nvPr/>
        </p:nvSpPr>
        <p:spPr>
          <a:xfrm>
            <a:off x="113898" y="6619473"/>
            <a:ext cx="3945311"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出典：</a:t>
            </a:r>
            <a:r>
              <a:rPr kumimoji="1" lang="en-US" altLang="ja-JP" sz="800" dirty="0">
                <a:latin typeface="Meiryo UI" panose="020B0604030504040204" pitchFamily="50" charset="-128"/>
                <a:ea typeface="Meiryo UI" panose="020B0604030504040204" pitchFamily="50" charset="-128"/>
              </a:rPr>
              <a:t>IoT</a:t>
            </a:r>
            <a:r>
              <a:rPr kumimoji="1" lang="ja-JP" altLang="en-US" sz="800" dirty="0">
                <a:latin typeface="Meiryo UI" panose="020B0604030504040204" pitchFamily="50" charset="-128"/>
                <a:ea typeface="Meiryo UI" panose="020B0604030504040204" pitchFamily="50" charset="-128"/>
              </a:rPr>
              <a:t>や</a:t>
            </a:r>
            <a:r>
              <a:rPr kumimoji="1" lang="en-US" altLang="ja-JP" sz="800" dirty="0">
                <a:latin typeface="Meiryo UI" panose="020B0604030504040204" pitchFamily="50" charset="-128"/>
                <a:ea typeface="Meiryo UI" panose="020B0604030504040204" pitchFamily="50" charset="-128"/>
              </a:rPr>
              <a:t>AI</a:t>
            </a:r>
            <a:r>
              <a:rPr kumimoji="1" lang="ja-JP" altLang="en-US" sz="800" dirty="0">
                <a:latin typeface="Meiryo UI" panose="020B0604030504040204" pitchFamily="50" charset="-128"/>
                <a:ea typeface="Meiryo UI" panose="020B0604030504040204" pitchFamily="50" charset="-128"/>
              </a:rPr>
              <a:t>が可能とする新しいモビリティサービスに関する研究会</a:t>
            </a:r>
            <a:r>
              <a:rPr kumimoji="1" lang="ja-JP" altLang="en-US" sz="800" dirty="0" smtClean="0">
                <a:latin typeface="Meiryo UI" panose="020B0604030504040204" pitchFamily="50" charset="-128"/>
                <a:ea typeface="Meiryo UI" panose="020B0604030504040204" pitchFamily="50" charset="-128"/>
              </a:rPr>
              <a:t>中間整理（</a:t>
            </a:r>
            <a:r>
              <a:rPr kumimoji="1" lang="ja-JP" altLang="en-US" sz="800" dirty="0">
                <a:latin typeface="Meiryo UI" panose="020B0604030504040204" pitchFamily="50" charset="-128"/>
                <a:ea typeface="Meiryo UI" panose="020B0604030504040204" pitchFamily="50" charset="-128"/>
              </a:rPr>
              <a:t>経産省）</a:t>
            </a:r>
          </a:p>
        </p:txBody>
      </p:sp>
      <p:sp>
        <p:nvSpPr>
          <p:cNvPr id="55" name="正方形/長方形 54">
            <a:extLst>
              <a:ext uri="{FF2B5EF4-FFF2-40B4-BE49-F238E27FC236}">
                <a16:creationId xmlns:a16="http://schemas.microsoft.com/office/drawing/2014/main" id="{F12EB2C3-1AE2-4045-84F0-F21103CD5E09}"/>
              </a:ext>
            </a:extLst>
          </p:cNvPr>
          <p:cNvSpPr/>
          <p:nvPr/>
        </p:nvSpPr>
        <p:spPr>
          <a:xfrm>
            <a:off x="965657" y="3969418"/>
            <a:ext cx="3472332" cy="32400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a:solidFill>
                  <a:schemeClr val="tx1"/>
                </a:solidFill>
                <a:latin typeface="Meiryo UI" panose="020B0604030504040204" pitchFamily="50" charset="-128"/>
                <a:ea typeface="Meiryo UI" panose="020B0604030504040204" pitchFamily="50" charset="-128"/>
              </a:rPr>
              <a:t>　</a:t>
            </a:r>
            <a:r>
              <a:rPr lang="ja-JP" altLang="en-US" sz="1500" b="1" dirty="0" smtClean="0">
                <a:solidFill>
                  <a:schemeClr val="tx1"/>
                </a:solidFill>
                <a:latin typeface="Meiryo UI" panose="020B0604030504040204" pitchFamily="50" charset="-128"/>
                <a:ea typeface="Meiryo UI" panose="020B0604030504040204" pitchFamily="50" charset="-128"/>
              </a:rPr>
              <a:t>ヘルシンキ（フィンランド）　</a:t>
            </a:r>
            <a:r>
              <a:rPr lang="en-US" altLang="ja-JP" sz="1500" b="1" dirty="0" err="1" smtClean="0">
                <a:solidFill>
                  <a:schemeClr val="tx1"/>
                </a:solidFill>
                <a:latin typeface="Meiryo UI" panose="020B0604030504040204" pitchFamily="50" charset="-128"/>
                <a:ea typeface="Meiryo UI" panose="020B0604030504040204" pitchFamily="50" charset="-128"/>
              </a:rPr>
              <a:t>MaaS</a:t>
            </a:r>
            <a:endParaRPr kumimoji="1" lang="ja-JP" altLang="en-US" sz="1500" b="1" dirty="0">
              <a:solidFill>
                <a:schemeClr val="tx1"/>
              </a:solidFill>
              <a:latin typeface="Meiryo UI" panose="020B0604030504040204" pitchFamily="50" charset="-128"/>
              <a:ea typeface="Meiryo UI" panose="020B0604030504040204" pitchFamily="50" charset="-128"/>
            </a:endParaRPr>
          </a:p>
        </p:txBody>
      </p:sp>
      <p:sp>
        <p:nvSpPr>
          <p:cNvPr id="56" name="四角形: 角を丸くする 55">
            <a:extLst>
              <a:ext uri="{FF2B5EF4-FFF2-40B4-BE49-F238E27FC236}">
                <a16:creationId xmlns:a16="http://schemas.microsoft.com/office/drawing/2014/main" id="{44D38CB1-B3E9-4BEE-B7A4-B42274BF2869}"/>
              </a:ext>
            </a:extLst>
          </p:cNvPr>
          <p:cNvSpPr/>
          <p:nvPr/>
        </p:nvSpPr>
        <p:spPr>
          <a:xfrm>
            <a:off x="261525" y="3963984"/>
            <a:ext cx="972000" cy="324000"/>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モビリティ</a:t>
            </a:r>
          </a:p>
        </p:txBody>
      </p:sp>
      <p:sp>
        <p:nvSpPr>
          <p:cNvPr id="57" name="正方形/長方形 56">
            <a:extLst>
              <a:ext uri="{FF2B5EF4-FFF2-40B4-BE49-F238E27FC236}">
                <a16:creationId xmlns:a16="http://schemas.microsoft.com/office/drawing/2014/main" id="{6A042168-B3D5-47B8-B271-8D78F322762A}"/>
              </a:ext>
            </a:extLst>
          </p:cNvPr>
          <p:cNvSpPr/>
          <p:nvPr/>
        </p:nvSpPr>
        <p:spPr>
          <a:xfrm>
            <a:off x="5476208" y="3978011"/>
            <a:ext cx="3472332" cy="32400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　　　</a:t>
            </a:r>
            <a:r>
              <a:rPr kumimoji="1" lang="ja-JP" altLang="en-US" sz="1600" b="1" dirty="0" smtClean="0">
                <a:solidFill>
                  <a:schemeClr val="tx1"/>
                </a:solidFill>
                <a:latin typeface="Meiryo UI" panose="020B0604030504040204" pitchFamily="50" charset="-128"/>
                <a:ea typeface="Meiryo UI" panose="020B0604030504040204" pitchFamily="50" charset="-128"/>
              </a:rPr>
              <a:t>オランダ</a:t>
            </a:r>
            <a:r>
              <a:rPr kumimoji="1" lang="ja-JP" altLang="en-US" sz="1600" b="1" dirty="0">
                <a:solidFill>
                  <a:schemeClr val="tx1"/>
                </a:solidFill>
                <a:latin typeface="Meiryo UI" panose="020B0604030504040204" pitchFamily="50" charset="-128"/>
                <a:ea typeface="Meiryo UI" panose="020B0604030504040204" pitchFamily="50" charset="-128"/>
              </a:rPr>
              <a:t>　</a:t>
            </a:r>
            <a:r>
              <a:rPr kumimoji="1" lang="en-US" altLang="ja-JP" sz="1600" b="1" dirty="0">
                <a:solidFill>
                  <a:schemeClr val="tx1"/>
                </a:solidFill>
                <a:latin typeface="Meiryo UI" panose="020B0604030504040204" pitchFamily="50" charset="-128"/>
                <a:ea typeface="Meiryo UI" panose="020B0604030504040204" pitchFamily="50" charset="-128"/>
              </a:rPr>
              <a:t>eHealth</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58" name="四角形: 角を丸くする 57">
            <a:extLst>
              <a:ext uri="{FF2B5EF4-FFF2-40B4-BE49-F238E27FC236}">
                <a16:creationId xmlns:a16="http://schemas.microsoft.com/office/drawing/2014/main" id="{4564EC4C-398A-4B24-B385-53E0DF8E47CC}"/>
              </a:ext>
            </a:extLst>
          </p:cNvPr>
          <p:cNvSpPr/>
          <p:nvPr/>
        </p:nvSpPr>
        <p:spPr>
          <a:xfrm>
            <a:off x="4772075" y="3978011"/>
            <a:ext cx="972000" cy="324000"/>
          </a:xfrm>
          <a:prstGeom prst="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ヘルスケア</a:t>
            </a:r>
          </a:p>
        </p:txBody>
      </p:sp>
      <p:sp>
        <p:nvSpPr>
          <p:cNvPr id="60" name="正方形/長方形 59">
            <a:extLst>
              <a:ext uri="{FF2B5EF4-FFF2-40B4-BE49-F238E27FC236}">
                <a16:creationId xmlns:a16="http://schemas.microsoft.com/office/drawing/2014/main" id="{483E4509-4C61-48D8-A16E-96CE87BB7226}"/>
              </a:ext>
            </a:extLst>
          </p:cNvPr>
          <p:cNvSpPr/>
          <p:nvPr/>
        </p:nvSpPr>
        <p:spPr>
          <a:xfrm>
            <a:off x="361357" y="1459313"/>
            <a:ext cx="2366040" cy="2139047"/>
          </a:xfrm>
          <a:prstGeom prst="rect">
            <a:avLst/>
          </a:prstGeom>
        </p:spPr>
        <p:txBody>
          <a:bodyPr wrap="square">
            <a:spAutoFit/>
          </a:bodyPr>
          <a:lstStyle/>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街灯</a:t>
            </a:r>
            <a:r>
              <a:rPr lang="ja-JP" altLang="en-US" sz="1100" dirty="0">
                <a:latin typeface="Meiryo UI" panose="020B0604030504040204" pitchFamily="50" charset="-128"/>
                <a:ea typeface="Meiryo UI" panose="020B0604030504040204" pitchFamily="50" charset="-128"/>
              </a:rPr>
              <a:t>に</a:t>
            </a:r>
            <a:r>
              <a:rPr lang="en-US" altLang="ja-JP" sz="1100" dirty="0">
                <a:latin typeface="Meiryo UI" panose="020B0604030504040204" pitchFamily="50" charset="-128"/>
                <a:ea typeface="Meiryo UI" panose="020B0604030504040204" pitchFamily="50" charset="-128"/>
              </a:rPr>
              <a:t>Wi-Fi</a:t>
            </a:r>
            <a:r>
              <a:rPr lang="ja-JP" altLang="en-US" sz="1100" dirty="0">
                <a:latin typeface="Meiryo UI" panose="020B0604030504040204" pitchFamily="50" charset="-128"/>
                <a:ea typeface="Meiryo UI" panose="020B0604030504040204" pitchFamily="50" charset="-128"/>
              </a:rPr>
              <a:t>等を設置し、人や車、バイクなどの移動データを分析。</a:t>
            </a:r>
          </a:p>
          <a:p>
            <a:pPr marL="171450" indent="-171450">
              <a:buFont typeface="Arial" panose="020B0604020202020204" pitchFamily="34" charset="0"/>
              <a:buChar char="•"/>
            </a:pPr>
            <a:endParaRPr lang="en-US" altLang="ja-JP" sz="7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信号機</a:t>
            </a:r>
            <a:r>
              <a:rPr lang="ja-JP" altLang="en-US" sz="1100" dirty="0">
                <a:latin typeface="Meiryo UI" panose="020B0604030504040204" pitchFamily="50" charset="-128"/>
                <a:ea typeface="Meiryo UI" panose="020B0604030504040204" pitchFamily="50" charset="-128"/>
              </a:rPr>
              <a:t>等の最適化を図り、</a:t>
            </a:r>
            <a:r>
              <a:rPr lang="en-US" altLang="ja-JP" sz="1100" dirty="0">
                <a:latin typeface="Meiryo UI" panose="020B0604030504040204" pitchFamily="50" charset="-128"/>
                <a:ea typeface="Meiryo UI" panose="020B0604030504040204" pitchFamily="50" charset="-128"/>
              </a:rPr>
              <a:t>CO2</a:t>
            </a:r>
            <a:r>
              <a:rPr lang="ja-JP" altLang="en-US" sz="1100" dirty="0">
                <a:latin typeface="Meiryo UI" panose="020B0604030504040204" pitchFamily="50" charset="-128"/>
                <a:ea typeface="Meiryo UI" panose="020B0604030504040204" pitchFamily="50" charset="-128"/>
              </a:rPr>
              <a:t>の削減と移動時間の短縮を実現。</a:t>
            </a:r>
          </a:p>
          <a:p>
            <a:pPr marL="171450" indent="-171450">
              <a:buFont typeface="Arial" panose="020B0604020202020204" pitchFamily="34" charset="0"/>
              <a:buChar char="•"/>
            </a:pPr>
            <a:endParaRPr lang="en-US" altLang="ja-JP" sz="8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空港利用者</a:t>
            </a:r>
            <a:r>
              <a:rPr lang="ja-JP" altLang="en-US" sz="1100" dirty="0">
                <a:latin typeface="Meiryo UI" panose="020B0604030504040204" pitchFamily="50" charset="-128"/>
                <a:ea typeface="Meiryo UI" panose="020B0604030504040204" pitchFamily="50" charset="-128"/>
              </a:rPr>
              <a:t>の携帯電話からの</a:t>
            </a:r>
            <a:r>
              <a:rPr lang="en-US" altLang="ja-JP" sz="1100" dirty="0">
                <a:latin typeface="Meiryo UI" panose="020B0604030504040204" pitchFamily="50" charset="-128"/>
                <a:ea typeface="Meiryo UI" panose="020B0604030504040204" pitchFamily="50" charset="-128"/>
              </a:rPr>
              <a:t>Wi-Fi</a:t>
            </a:r>
            <a:r>
              <a:rPr lang="ja-JP" altLang="en-US" sz="1100" dirty="0">
                <a:latin typeface="Meiryo UI" panose="020B0604030504040204" pitchFamily="50" charset="-128"/>
                <a:ea typeface="Meiryo UI" panose="020B0604030504040204" pitchFamily="50" charset="-128"/>
              </a:rPr>
              <a:t>アクセスにより</a:t>
            </a:r>
            <a:r>
              <a:rPr lang="ja-JP" altLang="en-US" sz="1100" dirty="0" smtClean="0">
                <a:latin typeface="Meiryo UI" panose="020B0604030504040204" pitchFamily="50" charset="-128"/>
                <a:ea typeface="Meiryo UI" panose="020B0604030504040204" pitchFamily="50" charset="-128"/>
              </a:rPr>
              <a:t>、行動</a:t>
            </a:r>
            <a:r>
              <a:rPr lang="ja-JP" altLang="en-US" sz="1100" dirty="0">
                <a:latin typeface="Meiryo UI" panose="020B0604030504040204" pitchFamily="50" charset="-128"/>
                <a:ea typeface="Meiryo UI" panose="020B0604030504040204" pitchFamily="50" charset="-128"/>
              </a:rPr>
              <a:t>・利用予測に活用。</a:t>
            </a:r>
          </a:p>
          <a:p>
            <a:pPr marL="171450" indent="-171450">
              <a:buFont typeface="Arial" panose="020B0604020202020204" pitchFamily="34" charset="0"/>
              <a:buChar char="•"/>
            </a:pPr>
            <a:endParaRPr lang="en-US" altLang="ja-JP" sz="8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都市</a:t>
            </a:r>
            <a:r>
              <a:rPr lang="ja-JP" altLang="en-US" sz="1100" dirty="0">
                <a:latin typeface="Meiryo UI" panose="020B0604030504040204" pitchFamily="50" charset="-128"/>
                <a:ea typeface="Meiryo UI" panose="020B0604030504040204" pitchFamily="50" charset="-128"/>
              </a:rPr>
              <a:t>ビッグデータ取引市場の創設（</a:t>
            </a:r>
            <a:r>
              <a:rPr lang="en-US" altLang="ja-JP" sz="1100" dirty="0">
                <a:latin typeface="Meiryo UI" panose="020B0604030504040204" pitchFamily="50" charset="-128"/>
                <a:ea typeface="Meiryo UI" panose="020B0604030504040204" pitchFamily="50" charset="-128"/>
              </a:rPr>
              <a:t>City Data Exchange</a:t>
            </a:r>
            <a:r>
              <a:rPr lang="ja-JP" altLang="en-US" sz="1100" dirty="0">
                <a:latin typeface="Meiryo UI" panose="020B0604030504040204" pitchFamily="50" charset="-128"/>
                <a:ea typeface="Meiryo UI" panose="020B0604030504040204" pitchFamily="50" charset="-128"/>
              </a:rPr>
              <a:t>）や、公共・民間データの統合に</a:t>
            </a:r>
            <a:r>
              <a:rPr lang="ja-JP" altLang="en-US" sz="1100" dirty="0" smtClean="0">
                <a:latin typeface="Meiryo UI" panose="020B0604030504040204" pitchFamily="50" charset="-128"/>
                <a:ea typeface="Meiryo UI" panose="020B0604030504040204" pitchFamily="50" charset="-128"/>
              </a:rPr>
              <a:t>活用予定</a:t>
            </a:r>
            <a:endParaRPr lang="ja-JP" altLang="en-US" sz="1100" dirty="0">
              <a:latin typeface="Meiryo UI" panose="020B0604030504040204" pitchFamily="50" charset="-128"/>
              <a:ea typeface="Meiryo UI" panose="020B0604030504040204" pitchFamily="50" charset="-128"/>
            </a:endParaRPr>
          </a:p>
        </p:txBody>
      </p:sp>
      <p:sp>
        <p:nvSpPr>
          <p:cNvPr id="62" name="正方形/長方形 61">
            <a:extLst>
              <a:ext uri="{FF2B5EF4-FFF2-40B4-BE49-F238E27FC236}">
                <a16:creationId xmlns:a16="http://schemas.microsoft.com/office/drawing/2014/main" id="{3964FB4F-5F60-46D9-92C3-DA2D599C7246}"/>
              </a:ext>
            </a:extLst>
          </p:cNvPr>
          <p:cNvSpPr/>
          <p:nvPr/>
        </p:nvSpPr>
        <p:spPr>
          <a:xfrm>
            <a:off x="4679348" y="1098330"/>
            <a:ext cx="4410384" cy="600164"/>
          </a:xfrm>
          <a:prstGeom prst="rect">
            <a:avLst/>
          </a:prstGeom>
        </p:spPr>
        <p:txBody>
          <a:bodyPr wrap="square">
            <a:spAutoFit/>
          </a:bodyPr>
          <a:lstStyle/>
          <a:p>
            <a:pPr marL="171450" indent="-171450">
              <a:buFont typeface="Wingdings" panose="05000000000000000000" pitchFamily="2" charset="2"/>
              <a:buChar char="n"/>
            </a:pPr>
            <a:r>
              <a:rPr lang="en-US" altLang="ja-JP" sz="1100" dirty="0">
                <a:latin typeface="Meiryo UI" panose="020B0604030504040204" pitchFamily="50" charset="-128"/>
                <a:ea typeface="Meiryo UI" panose="020B0604030504040204" pitchFamily="50" charset="-128"/>
              </a:rPr>
              <a:t>SDN</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Software-Defined Networking</a:t>
            </a:r>
            <a:r>
              <a:rPr lang="ja-JP" altLang="en-US" sz="1100" dirty="0">
                <a:latin typeface="Meiryo UI" panose="020B0604030504040204" pitchFamily="50" charset="-128"/>
                <a:ea typeface="Meiryo UI" panose="020B0604030504040204" pitchFamily="50" charset="-128"/>
              </a:rPr>
              <a:t>：ネットワークをソフトウェアで制御する概念）や</a:t>
            </a:r>
            <a:r>
              <a:rPr lang="en-US" altLang="ja-JP" sz="1100" dirty="0" err="1">
                <a:latin typeface="Meiryo UI" panose="020B0604030504040204" pitchFamily="50" charset="-128"/>
                <a:ea typeface="Meiryo UI" panose="020B0604030504040204" pitchFamily="50" charset="-128"/>
              </a:rPr>
              <a:t>IoT</a:t>
            </a:r>
            <a:r>
              <a:rPr lang="ja-JP" altLang="en-US" sz="1100" dirty="0" err="1">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ビッグデータ等の技術を用いたスマートシティプラットフォームを構築。</a:t>
            </a:r>
          </a:p>
        </p:txBody>
      </p:sp>
      <p:sp>
        <p:nvSpPr>
          <p:cNvPr id="63" name="正方形/長方形 62">
            <a:extLst>
              <a:ext uri="{FF2B5EF4-FFF2-40B4-BE49-F238E27FC236}">
                <a16:creationId xmlns:a16="http://schemas.microsoft.com/office/drawing/2014/main" id="{B0518607-7C37-48AD-9798-2100433158F3}"/>
              </a:ext>
            </a:extLst>
          </p:cNvPr>
          <p:cNvSpPr/>
          <p:nvPr/>
        </p:nvSpPr>
        <p:spPr>
          <a:xfrm>
            <a:off x="169806" y="4324909"/>
            <a:ext cx="4410384" cy="600164"/>
          </a:xfrm>
          <a:prstGeom prst="rect">
            <a:avLst/>
          </a:prstGeom>
        </p:spPr>
        <p:txBody>
          <a:bodyPr wrap="square">
            <a:spAutoFit/>
          </a:bodyPr>
          <a:lstStyle/>
          <a:p>
            <a:pPr marL="171450" indent="-171450">
              <a:buFont typeface="Wingdings" panose="05000000000000000000" pitchFamily="2" charset="2"/>
              <a:buChar char="n"/>
            </a:pPr>
            <a:r>
              <a:rPr lang="ja-JP" altLang="en-US" sz="1100" dirty="0">
                <a:latin typeface="Meiryo UI" panose="020B0604030504040204" pitchFamily="50" charset="-128"/>
                <a:ea typeface="Meiryo UI" panose="020B0604030504040204" pitchFamily="50" charset="-128"/>
              </a:rPr>
              <a:t>フィンランドの</a:t>
            </a:r>
            <a:r>
              <a:rPr lang="en-US" altLang="ja-JP" sz="1100" dirty="0" err="1">
                <a:latin typeface="Meiryo UI" panose="020B0604030504040204" pitchFamily="50" charset="-128"/>
                <a:ea typeface="Meiryo UI" panose="020B0604030504040204" pitchFamily="50" charset="-128"/>
              </a:rPr>
              <a:t>MaaS</a:t>
            </a:r>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Global</a:t>
            </a:r>
            <a:r>
              <a:rPr lang="ja-JP" altLang="en-US" sz="1100" dirty="0">
                <a:latin typeface="Meiryo UI" panose="020B0604030504040204" pitchFamily="50" charset="-128"/>
                <a:ea typeface="Meiryo UI" panose="020B0604030504040204" pitchFamily="50" charset="-128"/>
              </a:rPr>
              <a:t>社は、複数の交通モーダルを統合し、一元的にルート検索・予約・決済が可能なスマホアプリ「</a:t>
            </a:r>
            <a:r>
              <a:rPr lang="en-US" altLang="ja-JP" sz="1100" dirty="0">
                <a:latin typeface="Meiryo UI" panose="020B0604030504040204" pitchFamily="50" charset="-128"/>
                <a:ea typeface="Meiryo UI" panose="020B0604030504040204" pitchFamily="50" charset="-128"/>
              </a:rPr>
              <a:t>Whim</a:t>
            </a:r>
            <a:r>
              <a:rPr lang="ja-JP" altLang="en-US" sz="1100" dirty="0">
                <a:latin typeface="Meiryo UI" panose="020B0604030504040204" pitchFamily="50" charset="-128"/>
                <a:ea typeface="Meiryo UI" panose="020B0604030504040204" pitchFamily="50" charset="-128"/>
              </a:rPr>
              <a:t>」を提供</a:t>
            </a:r>
            <a:endParaRPr lang="en-US" altLang="ja-JP" sz="11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lang="ja-JP" altLang="en-US" sz="1100" dirty="0">
                <a:latin typeface="Meiryo UI" panose="020B0604030504040204" pitchFamily="50" charset="-128"/>
                <a:ea typeface="Meiryo UI" panose="020B0604030504040204" pitchFamily="50" charset="-128"/>
              </a:rPr>
              <a:t>利用者はサブスクリプション型で利用料を払う。</a:t>
            </a:r>
          </a:p>
        </p:txBody>
      </p:sp>
      <p:sp>
        <p:nvSpPr>
          <p:cNvPr id="14" name="正方形/長方形 13">
            <a:extLst>
              <a:ext uri="{FF2B5EF4-FFF2-40B4-BE49-F238E27FC236}">
                <a16:creationId xmlns:a16="http://schemas.microsoft.com/office/drawing/2014/main" id="{D3F57253-2502-4761-B4B4-92390F683C3A}"/>
              </a:ext>
            </a:extLst>
          </p:cNvPr>
          <p:cNvSpPr/>
          <p:nvPr/>
        </p:nvSpPr>
        <p:spPr>
          <a:xfrm>
            <a:off x="160678" y="6316989"/>
            <a:ext cx="4227628" cy="338554"/>
          </a:xfrm>
          <a:prstGeom prst="rect">
            <a:avLst/>
          </a:prstGeom>
          <a:ln>
            <a:solidFill>
              <a:schemeClr val="bg1">
                <a:lumMod val="75000"/>
              </a:schemeClr>
            </a:solidFill>
          </a:ln>
        </p:spPr>
        <p:txBody>
          <a:bodyPr wrap="square">
            <a:spAutoFit/>
          </a:bodyPr>
          <a:lstStyle/>
          <a:p>
            <a:r>
              <a:rPr lang="en-US" altLang="ja-JP" sz="800" dirty="0" err="1">
                <a:latin typeface="Meiryo UI" panose="020B0604030504040204" pitchFamily="50" charset="-128"/>
                <a:ea typeface="Meiryo UI" panose="020B0604030504040204" pitchFamily="50" charset="-128"/>
              </a:rPr>
              <a:t>MaaS</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Mobility as a Service</a:t>
            </a:r>
            <a:r>
              <a:rPr lang="ja-JP" altLang="en-US" sz="800" dirty="0">
                <a:latin typeface="Meiryo UI" panose="020B0604030504040204" pitchFamily="50" charset="-128"/>
                <a:ea typeface="Meiryo UI" panose="020B0604030504040204" pitchFamily="50" charset="-128"/>
              </a:rPr>
              <a:t>）とは・・・</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色々な種類の交通サービスを、需要に応じて利用できる</a:t>
            </a:r>
            <a:r>
              <a:rPr lang="en-US" altLang="ja-JP" sz="800" dirty="0">
                <a:latin typeface="Meiryo UI" panose="020B0604030504040204" pitchFamily="50" charset="-128"/>
                <a:ea typeface="Meiryo UI" panose="020B0604030504040204" pitchFamily="50" charset="-128"/>
              </a:rPr>
              <a:t>1</a:t>
            </a:r>
            <a:r>
              <a:rPr lang="ja-JP" altLang="en-US" sz="800" dirty="0">
                <a:latin typeface="Meiryo UI" panose="020B0604030504040204" pitchFamily="50" charset="-128"/>
                <a:ea typeface="Meiryo UI" panose="020B0604030504040204" pitchFamily="50" charset="-128"/>
              </a:rPr>
              <a:t>つの移動サービスに統合するもの</a:t>
            </a:r>
          </a:p>
        </p:txBody>
      </p:sp>
      <p:sp>
        <p:nvSpPr>
          <p:cNvPr id="16" name="正方形/長方形 15">
            <a:extLst>
              <a:ext uri="{FF2B5EF4-FFF2-40B4-BE49-F238E27FC236}">
                <a16:creationId xmlns:a16="http://schemas.microsoft.com/office/drawing/2014/main" id="{7D5750C4-D959-4738-AFDB-0A033BDFF269}"/>
              </a:ext>
            </a:extLst>
          </p:cNvPr>
          <p:cNvSpPr/>
          <p:nvPr/>
        </p:nvSpPr>
        <p:spPr>
          <a:xfrm>
            <a:off x="4652822" y="4351976"/>
            <a:ext cx="4371161" cy="877163"/>
          </a:xfrm>
          <a:prstGeom prst="rect">
            <a:avLst/>
          </a:prstGeom>
        </p:spPr>
        <p:txBody>
          <a:bodyPr wrap="square">
            <a:spAutoFit/>
          </a:bodyPr>
          <a:lstStyle/>
          <a:p>
            <a:pPr marL="171450" indent="-171450">
              <a:buFont typeface="Wingdings" panose="05000000000000000000" pitchFamily="2" charset="2"/>
              <a:buChar char="n"/>
            </a:pPr>
            <a:r>
              <a:rPr lang="ja-JP" altLang="en-US" sz="1100" dirty="0">
                <a:latin typeface="Meiryo UI" panose="020B0604030504040204" pitchFamily="50" charset="-128"/>
                <a:ea typeface="Meiryo UI" panose="020B0604030504040204" pitchFamily="50" charset="-128"/>
              </a:rPr>
              <a:t>国家プロジェクトとして、</a:t>
            </a:r>
            <a:r>
              <a:rPr lang="en-US" altLang="ja-JP" sz="1100" dirty="0">
                <a:latin typeface="Meiryo UI" panose="020B0604030504040204" pitchFamily="50" charset="-128"/>
                <a:ea typeface="Meiryo UI" panose="020B0604030504040204" pitchFamily="50" charset="-128"/>
              </a:rPr>
              <a:t>2016</a:t>
            </a:r>
            <a:r>
              <a:rPr lang="ja-JP" altLang="en-US" sz="1100" dirty="0">
                <a:latin typeface="Meiryo UI" panose="020B0604030504040204" pitchFamily="50" charset="-128"/>
                <a:ea typeface="Meiryo UI" panose="020B0604030504040204" pitchFamily="50" charset="-128"/>
              </a:rPr>
              <a:t>年に</a:t>
            </a:r>
            <a:r>
              <a:rPr lang="en-US" altLang="ja-JP" sz="1100" dirty="0">
                <a:latin typeface="Meiryo UI" panose="020B0604030504040204" pitchFamily="50" charset="-128"/>
                <a:ea typeface="Meiryo UI" panose="020B0604030504040204" pitchFamily="50" charset="-128"/>
              </a:rPr>
              <a:t>eHealth</a:t>
            </a:r>
            <a:r>
              <a:rPr lang="ja-JP" altLang="en-US" sz="1100" dirty="0">
                <a:latin typeface="Meiryo UI" panose="020B0604030504040204" pitchFamily="50" charset="-128"/>
                <a:ea typeface="Meiryo UI" panose="020B0604030504040204" pitchFamily="50" charset="-128"/>
              </a:rPr>
              <a:t>のガイドラインが策定され、民間組織と連携して、システム開発やサービス提供を推進</a:t>
            </a:r>
            <a:endParaRPr lang="en-US" altLang="ja-JP" sz="11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endParaRPr lang="en-US" altLang="ja-JP" sz="5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lang="ja-JP" altLang="en-US" sz="1100" dirty="0">
                <a:latin typeface="Meiryo UI" panose="020B0604030504040204" pitchFamily="50" charset="-128"/>
                <a:ea typeface="Meiryo UI" panose="020B0604030504040204" pitchFamily="50" charset="-128"/>
              </a:rPr>
              <a:t>患者</a:t>
            </a:r>
            <a:r>
              <a:rPr lang="en-US" altLang="ja-JP" sz="1100" dirty="0" smtClean="0">
                <a:latin typeface="Meiryo UI" panose="020B0604030504040204" pitchFamily="50" charset="-128"/>
                <a:ea typeface="Meiryo UI" panose="020B0604030504040204" pitchFamily="50" charset="-128"/>
              </a:rPr>
              <a:t>975</a:t>
            </a:r>
            <a:r>
              <a:rPr lang="ja-JP" altLang="en-US" sz="1100" dirty="0" smtClean="0">
                <a:latin typeface="Meiryo UI" panose="020B0604030504040204" pitchFamily="50" charset="-128"/>
                <a:ea typeface="Meiryo UI" panose="020B0604030504040204" pitchFamily="50" charset="-128"/>
              </a:rPr>
              <a:t>万人</a:t>
            </a:r>
            <a:r>
              <a:rPr lang="ja-JP" altLang="en-US" sz="1100" dirty="0">
                <a:latin typeface="Meiryo UI" panose="020B0604030504040204" pitchFamily="50" charset="-128"/>
                <a:ea typeface="Meiryo UI" panose="020B0604030504040204" pitchFamily="50" charset="-128"/>
              </a:rPr>
              <a:t>が参加に同意。市民や患者が自分好みの</a:t>
            </a:r>
            <a:r>
              <a:rPr lang="en-US" altLang="ja-JP" sz="1100" dirty="0">
                <a:latin typeface="Meiryo UI" panose="020B0604030504040204" pitchFamily="50" charset="-128"/>
                <a:ea typeface="Meiryo UI" panose="020B0604030504040204" pitchFamily="50" charset="-128"/>
              </a:rPr>
              <a:t>PHR</a:t>
            </a:r>
            <a:r>
              <a:rPr lang="ja-JP" altLang="en-US" sz="1100" dirty="0">
                <a:latin typeface="Meiryo UI" panose="020B0604030504040204" pitchFamily="50" charset="-128"/>
                <a:ea typeface="Meiryo UI" panose="020B0604030504040204" pitchFamily="50" charset="-128"/>
              </a:rPr>
              <a:t>を複数の選択肢から選べるのが特徴。</a:t>
            </a:r>
            <a:endParaRPr lang="en-US" altLang="ja-JP" sz="1100" dirty="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1F59F49B-22CE-410D-BE55-3C701E3372F7}"/>
              </a:ext>
            </a:extLst>
          </p:cNvPr>
          <p:cNvSpPr/>
          <p:nvPr/>
        </p:nvSpPr>
        <p:spPr>
          <a:xfrm>
            <a:off x="4735283" y="5287293"/>
            <a:ext cx="1709423" cy="1292662"/>
          </a:xfrm>
          <a:prstGeom prst="rect">
            <a:avLst/>
          </a:prstGeom>
        </p:spPr>
        <p:txBody>
          <a:bodyPr wrap="square">
            <a:spAutoFit/>
          </a:bodyPr>
          <a:lstStyle/>
          <a:p>
            <a:r>
              <a:rPr lang="ja-JP" altLang="en-US" sz="1000" b="1" dirty="0">
                <a:latin typeface="Meiryo UI" panose="020B0604030504040204" pitchFamily="50" charset="-128"/>
                <a:ea typeface="Meiryo UI" panose="020B0604030504040204" pitchFamily="50" charset="-128"/>
              </a:rPr>
              <a:t>＜三つのレベルの</a:t>
            </a:r>
            <a:r>
              <a:rPr lang="en-US" altLang="ja-JP" sz="1000" b="1" dirty="0">
                <a:latin typeface="Meiryo UI" panose="020B0604030504040204" pitchFamily="50" charset="-128"/>
                <a:ea typeface="Meiryo UI" panose="020B0604030504040204" pitchFamily="50" charset="-128"/>
              </a:rPr>
              <a:t>ICT</a:t>
            </a:r>
            <a:r>
              <a:rPr lang="ja-JP" altLang="en-US" sz="1000" b="1" dirty="0">
                <a:latin typeface="Meiryo UI" panose="020B0604030504040204" pitchFamily="50" charset="-128"/>
                <a:ea typeface="Meiryo UI" panose="020B0604030504040204" pitchFamily="50" charset="-128"/>
              </a:rPr>
              <a:t>活用＞</a:t>
            </a:r>
            <a:endParaRPr lang="en-US" altLang="ja-JP" sz="1000" b="1" dirty="0">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a:p>
            <a:pPr marL="228600" indent="-228600">
              <a:buFont typeface="+mj-ea"/>
              <a:buAutoNum type="circleNumDbPlain"/>
            </a:pPr>
            <a:r>
              <a:rPr lang="ja-JP" altLang="en-US" sz="900" dirty="0">
                <a:latin typeface="Meiryo UI" panose="020B0604030504040204" pitchFamily="50" charset="-128"/>
                <a:ea typeface="Meiryo UI" panose="020B0604030504040204" pitchFamily="50" charset="-128"/>
              </a:rPr>
              <a:t>機関内における専門家のためのデータ利用である</a:t>
            </a:r>
            <a:r>
              <a:rPr lang="en-US" altLang="ja-JP" sz="900" dirty="0" smtClean="0">
                <a:latin typeface="Meiryo UI" panose="020B0604030504040204" pitchFamily="50" charset="-128"/>
                <a:ea typeface="Meiryo UI" panose="020B0604030504040204" pitchFamily="50" charset="-128"/>
              </a:rPr>
              <a:t>”EHR</a:t>
            </a:r>
            <a:r>
              <a:rPr lang="en-US" altLang="ja-JP" sz="900" dirty="0">
                <a:latin typeface="Meiryo UI" panose="020B0604030504040204" pitchFamily="50" charset="-128"/>
                <a:ea typeface="Meiryo UI" panose="020B0604030504040204" pitchFamily="50" charset="-128"/>
              </a:rPr>
              <a:t>”</a:t>
            </a:r>
          </a:p>
          <a:p>
            <a:pPr marL="228600" indent="-228600">
              <a:buFont typeface="+mj-ea"/>
              <a:buAutoNum type="circleNumDbPlain"/>
            </a:pPr>
            <a:endParaRPr lang="en-US" altLang="ja-JP" sz="400" dirty="0">
              <a:latin typeface="Meiryo UI" panose="020B0604030504040204" pitchFamily="50" charset="-128"/>
              <a:ea typeface="Meiryo UI" panose="020B0604030504040204" pitchFamily="50" charset="-128"/>
            </a:endParaRPr>
          </a:p>
          <a:p>
            <a:pPr marL="228600" indent="-228600">
              <a:buFont typeface="+mj-ea"/>
              <a:buAutoNum type="circleNumDbPlain"/>
            </a:pPr>
            <a:r>
              <a:rPr lang="ja-JP" altLang="en-US" sz="900" dirty="0">
                <a:latin typeface="Meiryo UI" panose="020B0604030504040204" pitchFamily="50" charset="-128"/>
                <a:ea typeface="Meiryo UI" panose="020B0604030504040204" pitchFamily="50" charset="-128"/>
              </a:rPr>
              <a:t>機関と機関の間で情報を電子的に交換する</a:t>
            </a:r>
            <a:r>
              <a:rPr lang="en-US" altLang="ja-JP" sz="900" dirty="0">
                <a:latin typeface="Meiryo UI" panose="020B0604030504040204" pitchFamily="50" charset="-128"/>
                <a:ea typeface="Meiryo UI" panose="020B0604030504040204" pitchFamily="50" charset="-128"/>
              </a:rPr>
              <a:t>”HIE”</a:t>
            </a:r>
          </a:p>
          <a:p>
            <a:pPr marL="228600" indent="-228600">
              <a:buFont typeface="+mj-ea"/>
              <a:buAutoNum type="circleNumDbPlain"/>
            </a:pPr>
            <a:endParaRPr lang="en-US" altLang="ja-JP" sz="500" dirty="0">
              <a:latin typeface="Meiryo UI" panose="020B0604030504040204" pitchFamily="50" charset="-128"/>
              <a:ea typeface="Meiryo UI" panose="020B0604030504040204" pitchFamily="50" charset="-128"/>
            </a:endParaRPr>
          </a:p>
          <a:p>
            <a:pPr marL="228600" indent="-228600">
              <a:buFont typeface="+mj-ea"/>
              <a:buAutoNum type="circleNumDbPlain"/>
            </a:pPr>
            <a:r>
              <a:rPr lang="ja-JP" altLang="en-US" sz="900" dirty="0">
                <a:latin typeface="Meiryo UI" panose="020B0604030504040204" pitchFamily="50" charset="-128"/>
                <a:ea typeface="Meiryo UI" panose="020B0604030504040204" pitchFamily="50" charset="-128"/>
              </a:rPr>
              <a:t>患者と専門家の間での電子的な情報交換する</a:t>
            </a:r>
            <a:r>
              <a:rPr lang="en-US" altLang="ja-JP" sz="900" dirty="0">
                <a:latin typeface="Meiryo UI" panose="020B0604030504040204" pitchFamily="50" charset="-128"/>
                <a:ea typeface="Meiryo UI" panose="020B0604030504040204" pitchFamily="50" charset="-128"/>
              </a:rPr>
              <a:t>”PHR” </a:t>
            </a:r>
          </a:p>
        </p:txBody>
      </p:sp>
      <p:sp>
        <p:nvSpPr>
          <p:cNvPr id="64" name="テキスト ボックス 63">
            <a:extLst>
              <a:ext uri="{FF2B5EF4-FFF2-40B4-BE49-F238E27FC236}">
                <a16:creationId xmlns:a16="http://schemas.microsoft.com/office/drawing/2014/main" id="{931F4574-5B32-4EBA-8C13-BC6EFB50D2A6}"/>
              </a:ext>
            </a:extLst>
          </p:cNvPr>
          <p:cNvSpPr txBox="1"/>
          <p:nvPr/>
        </p:nvSpPr>
        <p:spPr>
          <a:xfrm>
            <a:off x="4712123" y="6600757"/>
            <a:ext cx="4132863"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rPr>
              <a:t>出典：オランダにおける</a:t>
            </a:r>
            <a:r>
              <a:rPr lang="en-US" altLang="ja-JP" sz="800" dirty="0">
                <a:latin typeface="Meiryo UI" panose="020B0604030504040204" pitchFamily="50" charset="-128"/>
                <a:ea typeface="Meiryo UI" panose="020B0604030504040204" pitchFamily="50" charset="-128"/>
              </a:rPr>
              <a:t>PHR</a:t>
            </a:r>
            <a:r>
              <a:rPr lang="ja-JP" altLang="en-US" sz="800" dirty="0">
                <a:latin typeface="Meiryo UI" panose="020B0604030504040204" pitchFamily="50" charset="-128"/>
                <a:ea typeface="Meiryo UI" panose="020B0604030504040204" pitchFamily="50" charset="-128"/>
              </a:rPr>
              <a:t>を中心とした 健康寿命延伸への取り組み（国際社会経済研究所）</a:t>
            </a:r>
          </a:p>
        </p:txBody>
      </p:sp>
      <p:sp>
        <p:nvSpPr>
          <p:cNvPr id="65" name="テキスト ボックス 64">
            <a:extLst>
              <a:ext uri="{FF2B5EF4-FFF2-40B4-BE49-F238E27FC236}">
                <a16:creationId xmlns:a16="http://schemas.microsoft.com/office/drawing/2014/main" id="{B323D896-36EC-47B0-A492-D6C6AB294434}"/>
              </a:ext>
            </a:extLst>
          </p:cNvPr>
          <p:cNvSpPr txBox="1"/>
          <p:nvPr/>
        </p:nvSpPr>
        <p:spPr>
          <a:xfrm>
            <a:off x="222366" y="3614673"/>
            <a:ext cx="3212739"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出典</a:t>
            </a:r>
            <a:r>
              <a:rPr kumimoji="1" lang="ja-JP" altLang="en-US" sz="900" dirty="0" smtClean="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ICT</a:t>
            </a:r>
            <a:r>
              <a:rPr kumimoji="1" lang="ja-JP" altLang="en-US" sz="900" dirty="0" smtClean="0">
                <a:latin typeface="Meiryo UI" panose="020B0604030504040204" pitchFamily="50" charset="-128"/>
                <a:ea typeface="Meiryo UI" panose="020B0604030504040204" pitchFamily="50" charset="-128"/>
              </a:rPr>
              <a:t>街づくり推進会議　スマートシティ検討</a:t>
            </a:r>
            <a:r>
              <a:rPr kumimoji="1" lang="en-US" altLang="ja-JP" sz="900" dirty="0" smtClean="0">
                <a:latin typeface="Meiryo UI" panose="020B0604030504040204" pitchFamily="50" charset="-128"/>
                <a:ea typeface="Meiryo UI" panose="020B0604030504040204" pitchFamily="50" charset="-128"/>
              </a:rPr>
              <a:t>WG</a:t>
            </a:r>
            <a:r>
              <a:rPr kumimoji="1" lang="ja-JP" altLang="en-US" sz="900" dirty="0" smtClean="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総務省）</a:t>
            </a:r>
          </a:p>
        </p:txBody>
      </p:sp>
      <p:sp>
        <p:nvSpPr>
          <p:cNvPr id="3" name="正方形/長方形 2"/>
          <p:cNvSpPr/>
          <p:nvPr/>
        </p:nvSpPr>
        <p:spPr>
          <a:xfrm>
            <a:off x="291785" y="1052736"/>
            <a:ext cx="4215774" cy="430887"/>
          </a:xfrm>
          <a:prstGeom prst="rect">
            <a:avLst/>
          </a:prstGeom>
        </p:spPr>
        <p:txBody>
          <a:bodyPr wrap="square">
            <a:spAutoFit/>
          </a:bodyPr>
          <a:lstStyle/>
          <a:p>
            <a:pPr marL="171450" indent="-171450">
              <a:buFont typeface="Wingdings" panose="05000000000000000000" pitchFamily="2" charset="2"/>
              <a:buChar char="n"/>
            </a:pPr>
            <a:r>
              <a:rPr lang="ja-JP" altLang="en-US" sz="1100" dirty="0">
                <a:latin typeface="Meiryo UI" panose="020B0604030504040204" pitchFamily="50" charset="-128"/>
                <a:ea typeface="Meiryo UI" panose="020B0604030504040204" pitchFamily="50" charset="-128"/>
              </a:rPr>
              <a:t>個々のデータを</a:t>
            </a:r>
            <a:r>
              <a:rPr lang="en-US" altLang="ja-JP" sz="1100" dirty="0">
                <a:latin typeface="Meiryo UI" panose="020B0604030504040204" pitchFamily="50" charset="-128"/>
                <a:ea typeface="Meiryo UI" panose="020B0604030504040204" pitchFamily="50" charset="-128"/>
              </a:rPr>
              <a:t>1</a:t>
            </a:r>
            <a:r>
              <a:rPr lang="ja-JP" altLang="en-US" sz="1100" dirty="0" err="1">
                <a:latin typeface="Meiryo UI" panose="020B0604030504040204" pitchFamily="50" charset="-128"/>
                <a:ea typeface="Meiryo UI" panose="020B0604030504040204" pitchFamily="50" charset="-128"/>
              </a:rPr>
              <a:t>つの</a:t>
            </a:r>
            <a:r>
              <a:rPr lang="ja-JP" altLang="en-US" sz="1100" dirty="0">
                <a:latin typeface="Meiryo UI" panose="020B0604030504040204" pitchFamily="50" charset="-128"/>
                <a:ea typeface="Meiryo UI" panose="020B0604030504040204" pitchFamily="50" charset="-128"/>
              </a:rPr>
              <a:t>プラットフォームに統合し、データ収集、統合、共有を一元化。</a:t>
            </a:r>
          </a:p>
        </p:txBody>
      </p:sp>
      <p:pic>
        <p:nvPicPr>
          <p:cNvPr id="8" name="図 7"/>
          <p:cNvPicPr>
            <a:picLocks noChangeAspect="1"/>
          </p:cNvPicPr>
          <p:nvPr/>
        </p:nvPicPr>
        <p:blipFill rotWithShape="1">
          <a:blip r:embed="rId5"/>
          <a:srcRect l="22167" t="33436" r="22795" b="22111"/>
          <a:stretch/>
        </p:blipFill>
        <p:spPr>
          <a:xfrm>
            <a:off x="2844804" y="1530212"/>
            <a:ext cx="1621095" cy="872897"/>
          </a:xfrm>
          <a:prstGeom prst="rect">
            <a:avLst/>
          </a:prstGeom>
        </p:spPr>
      </p:pic>
      <p:sp>
        <p:nvSpPr>
          <p:cNvPr id="13" name="正方形/長方形 12"/>
          <p:cNvSpPr/>
          <p:nvPr/>
        </p:nvSpPr>
        <p:spPr>
          <a:xfrm>
            <a:off x="2812948" y="2375379"/>
            <a:ext cx="1724325" cy="1231106"/>
          </a:xfrm>
          <a:prstGeom prst="rect">
            <a:avLst/>
          </a:prstGeom>
        </p:spPr>
        <p:txBody>
          <a:bodyPr wrap="square">
            <a:spAutoFit/>
          </a:bodyPr>
          <a:lstStyle/>
          <a:p>
            <a:pPr algn="r"/>
            <a:r>
              <a:rPr lang="en-US" altLang="ja-JP" sz="900" dirty="0" smtClean="0">
                <a:latin typeface="+mn-ea"/>
              </a:rPr>
              <a:t>* 2019.5.14</a:t>
            </a:r>
            <a:r>
              <a:rPr lang="ja-JP" altLang="en-US" sz="900" dirty="0" smtClean="0">
                <a:latin typeface="+mn-ea"/>
              </a:rPr>
              <a:t>現在のデータ</a:t>
            </a:r>
            <a:r>
              <a:rPr lang="ja-JP" altLang="en-US" sz="900" dirty="0">
                <a:latin typeface="+mn-ea"/>
              </a:rPr>
              <a:t>数</a:t>
            </a:r>
            <a:r>
              <a:rPr lang="ja-JP" altLang="en-US" sz="900" dirty="0" smtClean="0">
                <a:latin typeface="+mn-ea"/>
              </a:rPr>
              <a:t>表示</a:t>
            </a:r>
            <a:endParaRPr lang="en-US" altLang="ja-JP" sz="900" dirty="0" smtClean="0">
              <a:latin typeface="+mn-ea"/>
            </a:endParaRPr>
          </a:p>
          <a:p>
            <a:endParaRPr lang="en-US" altLang="ja-JP" sz="700" dirty="0" smtClean="0">
              <a:latin typeface="+mn-ea"/>
            </a:endParaRPr>
          </a:p>
          <a:p>
            <a:r>
              <a:rPr lang="ja-JP" altLang="en-US" sz="1000" dirty="0" smtClean="0">
                <a:latin typeface="+mn-ea"/>
              </a:rPr>
              <a:t>交通</a:t>
            </a:r>
            <a:r>
              <a:rPr lang="ja-JP" altLang="en-US" sz="1000" dirty="0">
                <a:latin typeface="+mn-ea"/>
              </a:rPr>
              <a:t>、エネルギー、水、ソーシャルメディア等のデータを、市・公共機関、各民間企業</a:t>
            </a:r>
            <a:r>
              <a:rPr lang="ja-JP" altLang="en-US" sz="900" dirty="0">
                <a:latin typeface="+mn-ea"/>
              </a:rPr>
              <a:t>（リテール事業者、不動産屋、保険会社、アプリケーション開発者、コンサルタント等）</a:t>
            </a:r>
            <a:r>
              <a:rPr lang="ja-JP" altLang="en-US" sz="1000" dirty="0">
                <a:latin typeface="+mn-ea"/>
              </a:rPr>
              <a:t>に提供。</a:t>
            </a:r>
          </a:p>
        </p:txBody>
      </p:sp>
      <p:sp>
        <p:nvSpPr>
          <p:cNvPr id="36" name="正方形/長方形 35"/>
          <p:cNvSpPr/>
          <p:nvPr/>
        </p:nvSpPr>
        <p:spPr>
          <a:xfrm>
            <a:off x="2771632" y="1283840"/>
            <a:ext cx="1709401" cy="253916"/>
          </a:xfrm>
          <a:prstGeom prst="rect">
            <a:avLst/>
          </a:prstGeom>
        </p:spPr>
        <p:txBody>
          <a:bodyPr wrap="square">
            <a:spAutoFit/>
          </a:bodyPr>
          <a:lstStyle/>
          <a:p>
            <a:pPr algn="ctr"/>
            <a:r>
              <a:rPr lang="en-US" altLang="ja-JP" sz="1050" b="1" dirty="0">
                <a:latin typeface="Meiryo UI" panose="020B0604030504040204" pitchFamily="50" charset="-128"/>
                <a:ea typeface="Meiryo UI" panose="020B0604030504040204" pitchFamily="50" charset="-128"/>
              </a:rPr>
              <a:t>【City Data Exchange</a:t>
            </a:r>
            <a:r>
              <a:rPr lang="en-US" altLang="ja-JP" sz="1050" b="1" dirty="0" smtClean="0">
                <a:latin typeface="Meiryo UI" panose="020B0604030504040204" pitchFamily="50" charset="-128"/>
                <a:ea typeface="Meiryo UI" panose="020B0604030504040204" pitchFamily="50" charset="-128"/>
              </a:rPr>
              <a:t>】</a:t>
            </a:r>
          </a:p>
        </p:txBody>
      </p:sp>
      <p:sp>
        <p:nvSpPr>
          <p:cNvPr id="37" name="テキスト ボックス 36">
            <a:extLst>
              <a:ext uri="{FF2B5EF4-FFF2-40B4-BE49-F238E27FC236}">
                <a16:creationId xmlns:a16="http://schemas.microsoft.com/office/drawing/2014/main" id="{B323D896-36EC-47B0-A492-D6C6AB294434}"/>
              </a:ext>
            </a:extLst>
          </p:cNvPr>
          <p:cNvSpPr txBox="1"/>
          <p:nvPr/>
        </p:nvSpPr>
        <p:spPr>
          <a:xfrm>
            <a:off x="4838336" y="3611363"/>
            <a:ext cx="3212739"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出典</a:t>
            </a:r>
            <a:r>
              <a:rPr kumimoji="1" lang="ja-JP" altLang="en-US" sz="900" dirty="0" smtClean="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ICT</a:t>
            </a:r>
            <a:r>
              <a:rPr kumimoji="1" lang="ja-JP" altLang="en-US" sz="900" dirty="0" smtClean="0">
                <a:latin typeface="Meiryo UI" panose="020B0604030504040204" pitchFamily="50" charset="-128"/>
                <a:ea typeface="Meiryo UI" panose="020B0604030504040204" pitchFamily="50" charset="-128"/>
              </a:rPr>
              <a:t>街づくり推進会議　スマートシティ検討</a:t>
            </a:r>
            <a:r>
              <a:rPr kumimoji="1" lang="en-US" altLang="ja-JP" sz="900" dirty="0" smtClean="0">
                <a:latin typeface="Meiryo UI" panose="020B0604030504040204" pitchFamily="50" charset="-128"/>
                <a:ea typeface="Meiryo UI" panose="020B0604030504040204" pitchFamily="50" charset="-128"/>
              </a:rPr>
              <a:t>WG</a:t>
            </a:r>
            <a:r>
              <a:rPr kumimoji="1" lang="ja-JP" altLang="en-US" sz="900" dirty="0" smtClean="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総務省）</a:t>
            </a:r>
          </a:p>
        </p:txBody>
      </p:sp>
      <p:sp>
        <p:nvSpPr>
          <p:cNvPr id="18" name="正方形/長方形 17"/>
          <p:cNvSpPr/>
          <p:nvPr/>
        </p:nvSpPr>
        <p:spPr>
          <a:xfrm>
            <a:off x="6487675" y="1912972"/>
            <a:ext cx="2637210" cy="1246495"/>
          </a:xfrm>
          <a:prstGeom prst="rect">
            <a:avLst/>
          </a:prstGeom>
        </p:spPr>
        <p:txBody>
          <a:bodyPr wrap="square">
            <a:spAutoFit/>
          </a:bodyPr>
          <a:lstStyle/>
          <a:p>
            <a:r>
              <a:rPr lang="ja-JP" altLang="en-US" sz="1100" b="1" dirty="0">
                <a:latin typeface="+mn-ea"/>
              </a:rPr>
              <a:t>＜スマートシティプラットフォームの構造＞</a:t>
            </a:r>
          </a:p>
          <a:p>
            <a:endParaRPr lang="en-US" altLang="ja-JP" sz="1400" dirty="0" smtClean="0">
              <a:latin typeface="+mn-ea"/>
            </a:endParaRPr>
          </a:p>
          <a:p>
            <a:r>
              <a:rPr lang="ja-JP" altLang="en-US" sz="1000" dirty="0" smtClean="0">
                <a:latin typeface="+mn-ea"/>
              </a:rPr>
              <a:t>駐車場</a:t>
            </a:r>
            <a:r>
              <a:rPr lang="ja-JP" altLang="en-US" sz="1000" dirty="0">
                <a:latin typeface="+mn-ea"/>
              </a:rPr>
              <a:t>・</a:t>
            </a:r>
            <a:r>
              <a:rPr lang="en-US" altLang="ja-JP" sz="1000" dirty="0">
                <a:latin typeface="+mn-ea"/>
              </a:rPr>
              <a:t>CCTV</a:t>
            </a:r>
            <a:r>
              <a:rPr lang="ja-JP" altLang="en-US" sz="1000" dirty="0">
                <a:latin typeface="+mn-ea"/>
              </a:rPr>
              <a:t>・スマートグリッド等の市内設備から回収したデータ、スマートフォン・家庭内のメーター等の市民の所有物から回収したデータを一つのプラットフォームで管理し、加工の上、必要なユーザーに提供。</a:t>
            </a:r>
          </a:p>
        </p:txBody>
      </p:sp>
      <p:pic>
        <p:nvPicPr>
          <p:cNvPr id="26" name="図 25"/>
          <p:cNvPicPr>
            <a:picLocks noChangeAspect="1"/>
          </p:cNvPicPr>
          <p:nvPr/>
        </p:nvPicPr>
        <p:blipFill>
          <a:blip r:embed="rId6"/>
          <a:stretch>
            <a:fillRect/>
          </a:stretch>
        </p:blipFill>
        <p:spPr>
          <a:xfrm>
            <a:off x="4599133" y="1838202"/>
            <a:ext cx="1985936" cy="1484850"/>
          </a:xfrm>
          <a:prstGeom prst="rect">
            <a:avLst/>
          </a:prstGeom>
        </p:spPr>
      </p:pic>
      <p:sp>
        <p:nvSpPr>
          <p:cNvPr id="34" name="テキスト ボックス 33">
            <a:extLst>
              <a:ext uri="{FF2B5EF4-FFF2-40B4-BE49-F238E27FC236}">
                <a16:creationId xmlns:a16="http://schemas.microsoft.com/office/drawing/2014/main" id="{9B988DFD-9F13-41E0-AED6-7C471681D15E}"/>
              </a:ext>
            </a:extLst>
          </p:cNvPr>
          <p:cNvSpPr txBox="1"/>
          <p:nvPr/>
        </p:nvSpPr>
        <p:spPr>
          <a:xfrm>
            <a:off x="146630" y="20382"/>
            <a:ext cx="5832648" cy="400110"/>
          </a:xfrm>
          <a:prstGeom prst="rect">
            <a:avLst/>
          </a:prstGeom>
          <a:noFill/>
        </p:spPr>
        <p:txBody>
          <a:bodyPr wrap="square" rtlCol="0">
            <a:spAutoFit/>
          </a:bodyPr>
          <a:lstStyle/>
          <a:p>
            <a:r>
              <a:rPr lang="en-US" altLang="ja-JP" sz="2000" b="1" dirty="0" smtClean="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参考</a:t>
            </a:r>
            <a:r>
              <a:rPr lang="en-US" altLang="ja-JP" sz="2000" b="1" dirty="0" smtClean="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　</a:t>
            </a:r>
            <a:r>
              <a:rPr lang="en-US" altLang="ja-JP" sz="2000" b="1" dirty="0">
                <a:latin typeface="Meiryo UI" panose="020B0604030504040204" pitchFamily="50" charset="-128"/>
                <a:ea typeface="Meiryo UI" panose="020B0604030504040204" pitchFamily="50" charset="-128"/>
              </a:rPr>
              <a:t>B</a:t>
            </a:r>
            <a:r>
              <a:rPr lang="ja-JP" altLang="en-US" sz="2000" b="1" dirty="0" smtClean="0">
                <a:latin typeface="Meiryo UI" panose="020B0604030504040204" pitchFamily="50" charset="-128"/>
                <a:ea typeface="Meiryo UI" panose="020B0604030504040204" pitchFamily="50" charset="-128"/>
              </a:rPr>
              <a:t>：都市戦略ビジョン（海外事例）</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148154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BA4E9B6B-802D-4866-97A1-5A123A3F6700}" type="slidenum">
              <a:rPr lang="ja-JP" altLang="en-US" smtClean="0"/>
              <a:pPr/>
              <a:t>8</a:t>
            </a:fld>
            <a:endParaRPr lang="ja-JP" altLang="en-US"/>
          </a:p>
        </p:txBody>
      </p:sp>
      <p:cxnSp>
        <p:nvCxnSpPr>
          <p:cNvPr id="5" name="直線コネクタ 4"/>
          <p:cNvCxnSpPr/>
          <p:nvPr/>
        </p:nvCxnSpPr>
        <p:spPr>
          <a:xfrm>
            <a:off x="264075" y="533222"/>
            <a:ext cx="8784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テキスト ボックス 5">
            <a:extLst>
              <a:ext uri="{FF2B5EF4-FFF2-40B4-BE49-F238E27FC236}">
                <a16:creationId xmlns:a16="http://schemas.microsoft.com/office/drawing/2014/main" id="{F5C85CC0-A019-4CD5-88EB-1C59228E6700}"/>
              </a:ext>
            </a:extLst>
          </p:cNvPr>
          <p:cNvSpPr txBox="1"/>
          <p:nvPr/>
        </p:nvSpPr>
        <p:spPr>
          <a:xfrm>
            <a:off x="234607" y="77693"/>
            <a:ext cx="3861955" cy="400110"/>
          </a:xfrm>
          <a:prstGeom prst="rect">
            <a:avLst/>
          </a:prstGeom>
          <a:noFill/>
        </p:spPr>
        <p:txBody>
          <a:bodyPr wrap="none" rtlCol="0">
            <a:spAutoFit/>
          </a:bodyPr>
          <a:lstStyle/>
          <a:p>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参考</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国内自治体の主な取組み</a:t>
            </a:r>
            <a:endParaRPr kumimoji="1" lang="ja-JP" altLang="en-US" sz="2000" b="1"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657694425"/>
              </p:ext>
            </p:extLst>
          </p:nvPr>
        </p:nvGraphicFramePr>
        <p:xfrm>
          <a:off x="234607" y="695429"/>
          <a:ext cx="8784976" cy="4065902"/>
        </p:xfrm>
        <a:graphic>
          <a:graphicData uri="http://schemas.openxmlformats.org/drawingml/2006/table">
            <a:tbl>
              <a:tblPr firstRow="1" bandRow="1">
                <a:tableStyleId>{5940675A-B579-460E-94D1-54222C63F5DA}</a:tableStyleId>
              </a:tblPr>
              <a:tblGrid>
                <a:gridCol w="2105145">
                  <a:extLst>
                    <a:ext uri="{9D8B030D-6E8A-4147-A177-3AD203B41FA5}">
                      <a16:colId xmlns:a16="http://schemas.microsoft.com/office/drawing/2014/main" val="2296633323"/>
                    </a:ext>
                  </a:extLst>
                </a:gridCol>
                <a:gridCol w="5112568">
                  <a:extLst>
                    <a:ext uri="{9D8B030D-6E8A-4147-A177-3AD203B41FA5}">
                      <a16:colId xmlns:a16="http://schemas.microsoft.com/office/drawing/2014/main" val="507967473"/>
                    </a:ext>
                  </a:extLst>
                </a:gridCol>
                <a:gridCol w="1567263">
                  <a:extLst>
                    <a:ext uri="{9D8B030D-6E8A-4147-A177-3AD203B41FA5}">
                      <a16:colId xmlns:a16="http://schemas.microsoft.com/office/drawing/2014/main" val="3028291880"/>
                    </a:ext>
                  </a:extLst>
                </a:gridCol>
              </a:tblGrid>
              <a:tr h="300109">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計画・事業</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solidFill>
                      <a:schemeClr val="accent1">
                        <a:lumMod val="20000"/>
                        <a:lumOff val="80000"/>
                      </a:schemeClr>
                    </a:solidFill>
                  </a:tcPr>
                </a:tc>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目的等（スマートシティ関連）</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solidFill>
                      <a:schemeClr val="accent1">
                        <a:lumMod val="20000"/>
                        <a:lumOff val="80000"/>
                      </a:schemeClr>
                    </a:solidFill>
                  </a:tcPr>
                </a:tc>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実施主体</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solidFill>
                      <a:schemeClr val="accent1">
                        <a:lumMod val="20000"/>
                        <a:lumOff val="80000"/>
                      </a:schemeClr>
                    </a:solidFill>
                  </a:tcPr>
                </a:tc>
                <a:extLst>
                  <a:ext uri="{0D108BD9-81ED-4DB2-BD59-A6C34878D82A}">
                    <a16:rowId xmlns:a16="http://schemas.microsoft.com/office/drawing/2014/main" val="2348684428"/>
                  </a:ext>
                </a:extLst>
              </a:tr>
              <a:tr h="852019">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Society5.0</a:t>
                      </a:r>
                      <a:r>
                        <a:rPr kumimoji="1" lang="ja-JP" altLang="en-US" sz="1400" dirty="0" smtClean="0">
                          <a:solidFill>
                            <a:schemeClr val="tx1"/>
                          </a:solidFill>
                          <a:latin typeface="Meiryo UI" panose="020B0604030504040204" pitchFamily="50" charset="-128"/>
                          <a:ea typeface="Meiryo UI" panose="020B0604030504040204" pitchFamily="50" charset="-128"/>
                        </a:rPr>
                        <a:t>」社会実装</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モデルのあり方検討会</a:t>
                      </a:r>
                    </a:p>
                  </a:txBody>
                  <a:tcPr marL="36000" marR="36000" marT="36000" marB="36000" anchor="ctr"/>
                </a:tc>
                <a:tc>
                  <a:txBody>
                    <a:bodyPr/>
                    <a:lstStyle/>
                    <a:p>
                      <a:pPr marL="285750" indent="-285750">
                        <a:buFont typeface="Arial" panose="020B0604020202020204" pitchFamily="34" charset="0"/>
                        <a:buChar char="•"/>
                      </a:pPr>
                      <a:r>
                        <a:rPr kumimoji="1" lang="ja-JP" altLang="en-US" sz="1400" dirty="0" smtClean="0">
                          <a:solidFill>
                            <a:schemeClr val="tx1"/>
                          </a:solidFill>
                          <a:latin typeface="Meiryo UI" panose="020B0604030504040204" pitchFamily="50" charset="-128"/>
                          <a:ea typeface="Meiryo UI" panose="020B0604030504040204" pitchFamily="50" charset="-128"/>
                        </a:rPr>
                        <a:t>様々なデータソースが集約される官民連携プラットフォームを構築し、それらを都民・民間企業が自由に活用することで、</a:t>
                      </a:r>
                      <a:r>
                        <a:rPr kumimoji="1" lang="en-US" altLang="ja-JP" sz="1400" dirty="0" err="1" smtClean="0">
                          <a:solidFill>
                            <a:schemeClr val="tx1"/>
                          </a:solidFill>
                          <a:latin typeface="Meiryo UI" panose="020B0604030504040204" pitchFamily="50" charset="-128"/>
                          <a:ea typeface="Meiryo UI" panose="020B0604030504040204" pitchFamily="50" charset="-128"/>
                        </a:rPr>
                        <a:t>MaaS</a:t>
                      </a:r>
                      <a:r>
                        <a:rPr kumimoji="1" lang="ja-JP" altLang="en-US" sz="1400" dirty="0" err="1"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キャッシュレス、オープンガバメント等を通じた、</a:t>
                      </a:r>
                      <a:r>
                        <a:rPr kumimoji="1" lang="en-US" altLang="ja-JP" sz="1400" dirty="0" smtClean="0">
                          <a:solidFill>
                            <a:schemeClr val="tx1"/>
                          </a:solidFill>
                          <a:latin typeface="Meiryo UI" panose="020B0604030504040204" pitchFamily="50" charset="-128"/>
                          <a:ea typeface="Meiryo UI" panose="020B0604030504040204" pitchFamily="50" charset="-128"/>
                        </a:rPr>
                        <a:t>Society5.0</a:t>
                      </a:r>
                      <a:r>
                        <a:rPr kumimoji="1" lang="ja-JP" altLang="en-US" sz="1400" dirty="0" smtClean="0">
                          <a:solidFill>
                            <a:schemeClr val="tx1"/>
                          </a:solidFill>
                          <a:latin typeface="Meiryo UI" panose="020B0604030504040204" pitchFamily="50" charset="-128"/>
                          <a:ea typeface="Meiryo UI" panose="020B0604030504040204" pitchFamily="50" charset="-128"/>
                        </a:rPr>
                        <a:t>を実現。</a:t>
                      </a:r>
                    </a:p>
                  </a:txBody>
                  <a:tcPr marL="36000" marR="36000" marT="36000" marB="36000"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東京都</a:t>
                      </a:r>
                    </a:p>
                  </a:txBody>
                  <a:tcPr marL="36000" marR="36000" marT="36000" marB="36000" anchor="ctr"/>
                </a:tc>
                <a:extLst>
                  <a:ext uri="{0D108BD9-81ED-4DB2-BD59-A6C34878D82A}">
                    <a16:rowId xmlns:a16="http://schemas.microsoft.com/office/drawing/2014/main" val="1061097754"/>
                  </a:ext>
                </a:extLst>
              </a:tr>
              <a:tr h="967232">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京都スマートシティエキスポ</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2014</a:t>
                      </a:r>
                      <a:r>
                        <a:rPr kumimoji="1" lang="ja-JP" altLang="en-US" sz="1400" smtClean="0">
                          <a:solidFill>
                            <a:schemeClr val="tx1"/>
                          </a:solidFill>
                          <a:latin typeface="Meiryo UI" panose="020B0604030504040204" pitchFamily="50" charset="-128"/>
                          <a:ea typeface="Meiryo UI" panose="020B0604030504040204" pitchFamily="50" charset="-128"/>
                        </a:rPr>
                        <a:t>～）</a:t>
                      </a:r>
                      <a:endParaRPr kumimoji="1" lang="ja-JP" altLang="en-US" sz="1400" dirty="0" smtClean="0">
                        <a:solidFill>
                          <a:schemeClr val="tx1"/>
                        </a:solidFill>
                        <a:latin typeface="Meiryo UI" panose="020B0604030504040204" pitchFamily="50" charset="-128"/>
                        <a:ea typeface="Meiryo UI" panose="020B0604030504040204" pitchFamily="50" charset="-128"/>
                      </a:endParaRPr>
                    </a:p>
                  </a:txBody>
                  <a:tcPr marL="36000" marR="36000" marT="36000" marB="36000" anchor="ctr"/>
                </a:tc>
                <a:tc>
                  <a:txBody>
                    <a:bodyPr/>
                    <a:lstStyle/>
                    <a:p>
                      <a:pPr marL="285750" indent="-285750">
                        <a:buFont typeface="Arial" panose="020B0604020202020204" pitchFamily="34" charset="0"/>
                        <a:buChar char="•"/>
                      </a:pPr>
                      <a:r>
                        <a:rPr kumimoji="1" lang="ja-JP" altLang="en-US" sz="1400" dirty="0" smtClean="0">
                          <a:solidFill>
                            <a:schemeClr val="tx1"/>
                          </a:solidFill>
                          <a:latin typeface="Meiryo UI" panose="020B0604030504040204" pitchFamily="50" charset="-128"/>
                          <a:ea typeface="Meiryo UI" panose="020B0604030504040204" pitchFamily="50" charset="-128"/>
                        </a:rPr>
                        <a:t>人口減少や少子高齢化等、喫緊の課題を克服するため「超快適」スマート社会の創出にチャレンジするとともに、持続的なオープンイノベーションを基盤とした新たな事業化を促進する仕組み構築を支援</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京都スマートシティ</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エキスポ運営協議会</a:t>
                      </a:r>
                      <a:r>
                        <a:rPr kumimoji="1" lang="en-US" altLang="ja-JP" sz="1400" dirty="0" smtClean="0">
                          <a:solidFill>
                            <a:schemeClr val="tx1"/>
                          </a:solidFill>
                          <a:latin typeface="Meiryo UI" panose="020B0604030504040204" pitchFamily="50" charset="-128"/>
                          <a:ea typeface="Meiryo UI" panose="020B0604030504040204" pitchFamily="50" charset="-128"/>
                        </a:rPr>
                        <a:t>*</a:t>
                      </a:r>
                    </a:p>
                  </a:txBody>
                  <a:tcPr marL="36000" marR="36000" marT="36000" marB="36000" anchor="ctr"/>
                </a:tc>
                <a:extLst>
                  <a:ext uri="{0D108BD9-81ED-4DB2-BD59-A6C34878D82A}">
                    <a16:rowId xmlns:a16="http://schemas.microsoft.com/office/drawing/2014/main" val="663257844"/>
                  </a:ext>
                </a:extLst>
              </a:tr>
              <a:tr h="973271">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神戸スマート都市づくり計画</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tc>
                <a:tc>
                  <a:txBody>
                    <a:bodyPr/>
                    <a:lstStyle/>
                    <a:p>
                      <a:pPr marL="285750" indent="-285750">
                        <a:buFont typeface="Arial" panose="020B0604020202020204" pitchFamily="34" charset="0"/>
                        <a:buChar char="•"/>
                      </a:pPr>
                      <a:r>
                        <a:rPr kumimoji="1" lang="ja-JP" altLang="en-US" sz="1400" dirty="0" smtClean="0">
                          <a:solidFill>
                            <a:schemeClr val="tx1"/>
                          </a:solidFill>
                          <a:latin typeface="Meiryo UI" panose="020B0604030504040204" pitchFamily="50" charset="-128"/>
                          <a:ea typeface="Meiryo UI" panose="020B0604030504040204" pitchFamily="50" charset="-128"/>
                        </a:rPr>
                        <a:t>都市活動によるＣＯ２排出量の削減とあわせて、市民の暮らしの質の向上、地域経済の活性化、都市やまちの環境価値の向上をはかることにより、持続可能な環境配慮型都市づくりをめざして、施策展開の方向性と実現に向けた先導的な取り組み</a:t>
                      </a:r>
                    </a:p>
                  </a:txBody>
                  <a:tcPr marL="36000" marR="36000" marT="36000" marB="36000"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神戸市</a:t>
                      </a:r>
                    </a:p>
                  </a:txBody>
                  <a:tcPr marL="36000" marR="36000" marT="36000" marB="36000" anchor="ctr"/>
                </a:tc>
                <a:extLst>
                  <a:ext uri="{0D108BD9-81ED-4DB2-BD59-A6C34878D82A}">
                    <a16:rowId xmlns:a16="http://schemas.microsoft.com/office/drawing/2014/main" val="1990218150"/>
                  </a:ext>
                </a:extLst>
              </a:tr>
              <a:tr h="973271">
                <a:tc>
                  <a:txBody>
                    <a:bodyPr/>
                    <a:lstStyle/>
                    <a:p>
                      <a:r>
                        <a:rPr kumimoji="1" lang="en-US" altLang="ja-JP" sz="1400" dirty="0" smtClean="0">
                          <a:solidFill>
                            <a:schemeClr val="tx1"/>
                          </a:solidFill>
                          <a:latin typeface="Meiryo UI" panose="020B0604030504040204" pitchFamily="50" charset="-128"/>
                          <a:ea typeface="Meiryo UI" panose="020B0604030504040204" pitchFamily="50" charset="-128"/>
                        </a:rPr>
                        <a:t>FUKUOKA Smart EAST</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smtClean="0">
                          <a:solidFill>
                            <a:schemeClr val="tx1"/>
                          </a:solidFill>
                          <a:latin typeface="Meiryo UI" panose="020B0604030504040204" pitchFamily="50" charset="-128"/>
                          <a:ea typeface="Meiryo UI" panose="020B0604030504040204" pitchFamily="50" charset="-128"/>
                        </a:rPr>
                        <a:t>少子高齢化など、まちづくりの様々な課題を解決しながら持続的に発展していくため、最先端の技術革新の導入等による、快適で質の高いライフスタイルと都市空間を創出し、未来に誇れるモデル都市を創造</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tc>
                <a:tc>
                  <a:txBody>
                    <a:bodyPr/>
                    <a:lstStyle/>
                    <a:p>
                      <a:r>
                        <a:rPr kumimoji="1" lang="en-US" altLang="ja-JP" sz="1400" dirty="0" smtClean="0">
                          <a:solidFill>
                            <a:schemeClr val="tx1"/>
                          </a:solidFill>
                          <a:latin typeface="Meiryo UI" panose="020B0604030504040204" pitchFamily="50" charset="-128"/>
                          <a:ea typeface="Meiryo UI" panose="020B0604030504040204" pitchFamily="50" charset="-128"/>
                        </a:rPr>
                        <a:t>FUKUOKA Smart EAST</a:t>
                      </a:r>
                      <a:r>
                        <a:rPr kumimoji="1" lang="ja-JP" altLang="en-US" sz="1400" dirty="0" smtClean="0">
                          <a:solidFill>
                            <a:schemeClr val="tx1"/>
                          </a:solidFill>
                          <a:latin typeface="Meiryo UI" panose="020B0604030504040204" pitchFamily="50" charset="-128"/>
                          <a:ea typeface="Meiryo UI" panose="020B0604030504040204" pitchFamily="50" charset="-128"/>
                        </a:rPr>
                        <a:t>推進コンソーシアム </a:t>
                      </a:r>
                      <a:r>
                        <a:rPr kumimoji="1" lang="en-US" altLang="ja-JP" sz="1400" dirty="0" smtClean="0">
                          <a:solidFill>
                            <a:schemeClr val="tx1"/>
                          </a:solidFill>
                          <a:latin typeface="Meiryo UI" panose="020B0604030504040204" pitchFamily="50" charset="-128"/>
                          <a:ea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3327912767"/>
                  </a:ext>
                </a:extLst>
              </a:tr>
            </a:tbl>
          </a:graphicData>
        </a:graphic>
      </p:graphicFrame>
      <p:sp>
        <p:nvSpPr>
          <p:cNvPr id="8" name="正方形/長方形 7"/>
          <p:cNvSpPr/>
          <p:nvPr/>
        </p:nvSpPr>
        <p:spPr>
          <a:xfrm>
            <a:off x="234607" y="5853417"/>
            <a:ext cx="8594868" cy="846386"/>
          </a:xfrm>
          <a:prstGeom prst="rect">
            <a:avLst/>
          </a:prstGeom>
        </p:spPr>
        <p:txBody>
          <a:bodyPr wrap="square">
            <a:spAutoFit/>
          </a:bodyPr>
          <a:lstStyle/>
          <a:p>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rPr>
              <a:t>京都</a:t>
            </a:r>
            <a:r>
              <a:rPr lang="ja-JP" altLang="en-US" sz="1050" b="1" dirty="0">
                <a:latin typeface="Meiryo UI" panose="020B0604030504040204" pitchFamily="50" charset="-128"/>
                <a:ea typeface="Meiryo UI" panose="020B0604030504040204" pitchFamily="50" charset="-128"/>
              </a:rPr>
              <a:t>スマートシティエキスポ運営協</a:t>
            </a:r>
            <a:r>
              <a:rPr lang="ja-JP" altLang="en-US" sz="1050" b="1" dirty="0" smtClean="0">
                <a:latin typeface="Meiryo UI" panose="020B0604030504040204" pitchFamily="50" charset="-128"/>
                <a:ea typeface="Meiryo UI" panose="020B0604030504040204" pitchFamily="50" charset="-128"/>
              </a:rPr>
              <a:t>議会</a:t>
            </a:r>
            <a:r>
              <a:rPr lang="ja-JP" altLang="en-US" sz="1050" dirty="0" smtClean="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京都府、京都市、京田辺市、木津川市、精華町、バルセロナ</a:t>
            </a:r>
            <a:r>
              <a:rPr lang="ja-JP" altLang="en-US" sz="1050" dirty="0" smtClean="0">
                <a:latin typeface="Meiryo UI" panose="020B0604030504040204" pitchFamily="50" charset="-128"/>
                <a:ea typeface="Meiryo UI" panose="020B0604030504040204" pitchFamily="50" charset="-128"/>
              </a:rPr>
              <a:t>市及び経済界などが</a:t>
            </a:r>
            <a:r>
              <a:rPr lang="ja-JP" altLang="en-US" sz="1050" dirty="0">
                <a:latin typeface="Meiryo UI" panose="020B0604030504040204" pitchFamily="50" charset="-128"/>
                <a:ea typeface="Meiryo UI" panose="020B0604030504040204" pitchFamily="50" charset="-128"/>
              </a:rPr>
              <a:t>参画。スペイン・</a:t>
            </a:r>
            <a:r>
              <a:rPr lang="ja-JP" altLang="en-US" sz="1050" dirty="0" smtClean="0">
                <a:latin typeface="Meiryo UI" panose="020B0604030504040204" pitchFamily="50" charset="-128"/>
                <a:ea typeface="Meiryo UI" panose="020B0604030504040204" pitchFamily="50" charset="-128"/>
              </a:rPr>
              <a:t>バルセロナ</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が</a:t>
            </a:r>
            <a:r>
              <a:rPr lang="ja-JP" altLang="en-US" sz="1050" dirty="0">
                <a:latin typeface="Meiryo UI" panose="020B0604030504040204" pitchFamily="50" charset="-128"/>
                <a:ea typeface="Meiryo UI" panose="020B0604030504040204" pitchFamily="50" charset="-128"/>
              </a:rPr>
              <a:t>世界展開する「スマートシティエキスポ世界会議</a:t>
            </a:r>
            <a:r>
              <a:rPr lang="ja-JP" altLang="en-US" sz="1050" dirty="0" smtClean="0">
                <a:latin typeface="Meiryo UI" panose="020B0604030504040204" pitchFamily="50" charset="-128"/>
                <a:ea typeface="Meiryo UI" panose="020B0604030504040204" pitchFamily="50" charset="-128"/>
              </a:rPr>
              <a:t>」と連携し、</a:t>
            </a:r>
            <a:r>
              <a:rPr lang="ja-JP" altLang="en-US" sz="1050" dirty="0" err="1" smtClean="0">
                <a:latin typeface="Meiryo UI" panose="020B0604030504040204" pitchFamily="50" charset="-128"/>
                <a:ea typeface="Meiryo UI" panose="020B0604030504040204" pitchFamily="50" charset="-128"/>
              </a:rPr>
              <a:t>けいはん</a:t>
            </a:r>
            <a:r>
              <a:rPr lang="ja-JP" altLang="en-US" sz="1050" dirty="0" smtClean="0">
                <a:latin typeface="Meiryo UI" panose="020B0604030504040204" pitchFamily="50" charset="-128"/>
                <a:ea typeface="Meiryo UI" panose="020B0604030504040204" pitchFamily="50" charset="-128"/>
              </a:rPr>
              <a:t>なで同エキスポを毎年開催。</a:t>
            </a:r>
            <a:r>
              <a:rPr lang="en-US" altLang="ja-JP" sz="1050" dirty="0" smtClean="0">
                <a:latin typeface="Meiryo UI" panose="020B0604030504040204" pitchFamily="50" charset="-128"/>
                <a:ea typeface="Meiryo UI" panose="020B0604030504040204" pitchFamily="50" charset="-128"/>
              </a:rPr>
              <a:t>2014</a:t>
            </a:r>
            <a:r>
              <a:rPr lang="ja-JP" altLang="en-US" sz="1050" dirty="0" smtClean="0">
                <a:latin typeface="Meiryo UI" panose="020B0604030504040204" pitchFamily="50" charset="-128"/>
                <a:ea typeface="Meiryo UI" panose="020B0604030504040204" pitchFamily="50" charset="-128"/>
              </a:rPr>
              <a:t>年に設立</a:t>
            </a:r>
            <a:endParaRPr lang="en-US" altLang="ja-JP" sz="1050" dirty="0" smtClean="0">
              <a:latin typeface="Meiryo UI" panose="020B0604030504040204" pitchFamily="50" charset="-128"/>
              <a:ea typeface="Meiryo UI" panose="020B0604030504040204" pitchFamily="50" charset="-128"/>
            </a:endParaRPr>
          </a:p>
          <a:p>
            <a:endParaRPr lang="en-US" altLang="ja-JP" sz="70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  </a:t>
            </a:r>
            <a:r>
              <a:rPr lang="en-US" altLang="ja-JP" sz="1050" b="1" dirty="0">
                <a:latin typeface="Meiryo UI" panose="020B0604030504040204" pitchFamily="50" charset="-128"/>
                <a:ea typeface="Meiryo UI" panose="020B0604030504040204" pitchFamily="50" charset="-128"/>
              </a:rPr>
              <a:t>FUKUOKA Smart EAST</a:t>
            </a:r>
            <a:r>
              <a:rPr lang="ja-JP" altLang="en-US" sz="1050" b="1" dirty="0">
                <a:latin typeface="Meiryo UI" panose="020B0604030504040204" pitchFamily="50" charset="-128"/>
                <a:ea typeface="Meiryo UI" panose="020B0604030504040204" pitchFamily="50" charset="-128"/>
              </a:rPr>
              <a:t>推進コンソーシアム</a:t>
            </a:r>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・・産学官民一体のシンク＆</a:t>
            </a:r>
            <a:r>
              <a:rPr lang="ja-JP" altLang="en-US" sz="1050" dirty="0" smtClean="0">
                <a:latin typeface="Meiryo UI" panose="020B0604030504040204" pitchFamily="50" charset="-128"/>
                <a:ea typeface="Meiryo UI" panose="020B0604030504040204" pitchFamily="50" charset="-128"/>
              </a:rPr>
              <a:t>ドゥタンクである</a:t>
            </a:r>
            <a:r>
              <a:rPr lang="zh-TW" altLang="en-US" sz="1050" dirty="0" smtClean="0">
                <a:latin typeface="Meiryo UI" panose="020B0604030504040204" pitchFamily="50" charset="-128"/>
                <a:ea typeface="Meiryo UI" panose="020B0604030504040204" pitchFamily="50" charset="-128"/>
              </a:rPr>
              <a:t>福岡</a:t>
            </a:r>
            <a:r>
              <a:rPr lang="zh-TW" altLang="en-US" sz="1050" dirty="0">
                <a:latin typeface="Meiryo UI" panose="020B0604030504040204" pitchFamily="50" charset="-128"/>
                <a:ea typeface="Meiryo UI" panose="020B0604030504040204" pitchFamily="50" charset="-128"/>
              </a:rPr>
              <a:t>地域戦略推進協議会（</a:t>
            </a:r>
            <a:r>
              <a:rPr lang="en-US" altLang="zh-TW" sz="1050" dirty="0">
                <a:latin typeface="Meiryo UI" panose="020B0604030504040204" pitchFamily="50" charset="-128"/>
                <a:ea typeface="Meiryo UI" panose="020B0604030504040204" pitchFamily="50" charset="-128"/>
              </a:rPr>
              <a:t>Fukuoka D.C</a:t>
            </a:r>
            <a:r>
              <a:rPr lang="en-US" altLang="zh-TW"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が</a:t>
            </a:r>
            <a:r>
              <a:rPr lang="en-US" altLang="ja-JP" sz="1050" dirty="0" smtClean="0">
                <a:latin typeface="Meiryo UI" panose="020B0604030504040204" pitchFamily="50" charset="-128"/>
                <a:ea typeface="Meiryo UI" panose="020B0604030504040204" pitchFamily="50" charset="-128"/>
              </a:rPr>
              <a:t>2018</a:t>
            </a:r>
            <a:r>
              <a:rPr lang="ja-JP" altLang="en-US" sz="1050" dirty="0" smtClean="0">
                <a:latin typeface="Meiryo UI" panose="020B0604030504040204" pitchFamily="50" charset="-128"/>
                <a:ea typeface="Meiryo UI" panose="020B0604030504040204" pitchFamily="50" charset="-128"/>
              </a:rPr>
              <a:t>年　</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に設立した同コンソーシアムに、福岡市も参画。</a:t>
            </a:r>
            <a:endParaRPr lang="ja-JP" altLang="en-US" sz="1050" dirty="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779105211"/>
              </p:ext>
            </p:extLst>
          </p:nvPr>
        </p:nvGraphicFramePr>
        <p:xfrm>
          <a:off x="241031" y="4929003"/>
          <a:ext cx="8784976" cy="795864"/>
        </p:xfrm>
        <a:graphic>
          <a:graphicData uri="http://schemas.openxmlformats.org/drawingml/2006/table">
            <a:tbl>
              <a:tblPr firstRow="1" bandRow="1">
                <a:tableStyleId>{5940675A-B579-460E-94D1-54222C63F5DA}</a:tableStyleId>
              </a:tblPr>
              <a:tblGrid>
                <a:gridCol w="2098721">
                  <a:extLst>
                    <a:ext uri="{9D8B030D-6E8A-4147-A177-3AD203B41FA5}">
                      <a16:colId xmlns:a16="http://schemas.microsoft.com/office/drawing/2014/main" val="2296633323"/>
                    </a:ext>
                  </a:extLst>
                </a:gridCol>
                <a:gridCol w="5098713">
                  <a:extLst>
                    <a:ext uri="{9D8B030D-6E8A-4147-A177-3AD203B41FA5}">
                      <a16:colId xmlns:a16="http://schemas.microsoft.com/office/drawing/2014/main" val="507967473"/>
                    </a:ext>
                  </a:extLst>
                </a:gridCol>
                <a:gridCol w="1587542">
                  <a:extLst>
                    <a:ext uri="{9D8B030D-6E8A-4147-A177-3AD203B41FA5}">
                      <a16:colId xmlns:a16="http://schemas.microsoft.com/office/drawing/2014/main" val="3028291880"/>
                    </a:ext>
                  </a:extLst>
                </a:gridCol>
              </a:tblGrid>
              <a:tr h="795864">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（参考）</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柏の葉スマートシティ</a:t>
                      </a:r>
                    </a:p>
                  </a:txBody>
                  <a:tcPr marL="36000" marR="36000" marT="36000" marB="36000" anchor="ctr"/>
                </a:tc>
                <a:tc>
                  <a:txBody>
                    <a:bodyPr/>
                    <a:lstStyle/>
                    <a:p>
                      <a:pPr marL="285750" indent="-285750">
                        <a:buFont typeface="Arial" panose="020B0604020202020204" pitchFamily="34" charset="0"/>
                        <a:buChar char="•"/>
                      </a:pPr>
                      <a:r>
                        <a:rPr kumimoji="1" lang="ja-JP" altLang="en-US" sz="1400" dirty="0" smtClean="0">
                          <a:solidFill>
                            <a:schemeClr val="tx1"/>
                          </a:solidFill>
                          <a:latin typeface="Meiryo UI" panose="020B0604030504040204" pitchFamily="50" charset="-128"/>
                          <a:ea typeface="Meiryo UI" panose="020B0604030504040204" pitchFamily="50" charset="-128"/>
                        </a:rPr>
                        <a:t>「環境共生都市」、「健康長寿都市」、「新産業創造都市」をテーマに、「公・民・学」の連携をベースにしたオープンなプラットフォーム。解決のステージづくりの各種プロジェクトを展開</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三井不動産</a:t>
                      </a:r>
                      <a:r>
                        <a:rPr kumimoji="1" lang="ja-JP" altLang="en-US" sz="1200" dirty="0" smtClean="0">
                          <a:solidFill>
                            <a:schemeClr val="tx1"/>
                          </a:solidFill>
                          <a:latin typeface="Meiryo UI" panose="020B0604030504040204" pitchFamily="50" charset="-128"/>
                          <a:ea typeface="Meiryo UI" panose="020B0604030504040204" pitchFamily="50" charset="-128"/>
                        </a:rPr>
                        <a:t>（千葉県、柏市、大学と連携）</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4246206668"/>
                  </a:ext>
                </a:extLst>
              </a:tr>
            </a:tbl>
          </a:graphicData>
        </a:graphic>
      </p:graphicFrame>
    </p:spTree>
    <p:extLst>
      <p:ext uri="{BB962C8B-B14F-4D97-AF65-F5344CB8AC3E}">
        <p14:creationId xmlns:p14="http://schemas.microsoft.com/office/powerpoint/2010/main" val="944209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BA4E9B6B-802D-4866-97A1-5A123A3F6700}" type="slidenum">
              <a:rPr lang="ja-JP" altLang="en-US" smtClean="0"/>
              <a:pPr/>
              <a:t>9</a:t>
            </a:fld>
            <a:endParaRPr lang="ja-JP" altLang="en-US"/>
          </a:p>
        </p:txBody>
      </p:sp>
      <p:cxnSp>
        <p:nvCxnSpPr>
          <p:cNvPr id="5" name="直線コネクタ 4"/>
          <p:cNvCxnSpPr/>
          <p:nvPr/>
        </p:nvCxnSpPr>
        <p:spPr>
          <a:xfrm>
            <a:off x="250220" y="477802"/>
            <a:ext cx="8784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テキスト ボックス 5">
            <a:extLst>
              <a:ext uri="{FF2B5EF4-FFF2-40B4-BE49-F238E27FC236}">
                <a16:creationId xmlns:a16="http://schemas.microsoft.com/office/drawing/2014/main" id="{F5C85CC0-A019-4CD5-88EB-1C59228E6700}"/>
              </a:ext>
            </a:extLst>
          </p:cNvPr>
          <p:cNvSpPr txBox="1"/>
          <p:nvPr/>
        </p:nvSpPr>
        <p:spPr>
          <a:xfrm>
            <a:off x="192582" y="41565"/>
            <a:ext cx="2836033" cy="400110"/>
          </a:xfrm>
          <a:prstGeom prst="rect">
            <a:avLst/>
          </a:prstGeom>
          <a:noFill/>
        </p:spPr>
        <p:txBody>
          <a:bodyPr wrap="none" rtlCol="0">
            <a:spAutoFit/>
          </a:bodyPr>
          <a:lstStyle/>
          <a:p>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参考</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国の主な取組み</a:t>
            </a:r>
            <a:endParaRPr kumimoji="1" lang="ja-JP" altLang="en-US" sz="2000" b="1"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1250159179"/>
              </p:ext>
            </p:extLst>
          </p:nvPr>
        </p:nvGraphicFramePr>
        <p:xfrm>
          <a:off x="249299" y="609772"/>
          <a:ext cx="8787197" cy="3339870"/>
        </p:xfrm>
        <a:graphic>
          <a:graphicData uri="http://schemas.openxmlformats.org/drawingml/2006/table">
            <a:tbl>
              <a:tblPr firstRow="1" bandRow="1">
                <a:tableStyleId>{5940675A-B579-460E-94D1-54222C63F5DA}</a:tableStyleId>
              </a:tblPr>
              <a:tblGrid>
                <a:gridCol w="2088000">
                  <a:extLst>
                    <a:ext uri="{9D8B030D-6E8A-4147-A177-3AD203B41FA5}">
                      <a16:colId xmlns:a16="http://schemas.microsoft.com/office/drawing/2014/main" val="2296633323"/>
                    </a:ext>
                  </a:extLst>
                </a:gridCol>
                <a:gridCol w="3818877">
                  <a:extLst>
                    <a:ext uri="{9D8B030D-6E8A-4147-A177-3AD203B41FA5}">
                      <a16:colId xmlns:a16="http://schemas.microsoft.com/office/drawing/2014/main" val="507967473"/>
                    </a:ext>
                  </a:extLst>
                </a:gridCol>
                <a:gridCol w="1132205">
                  <a:extLst>
                    <a:ext uri="{9D8B030D-6E8A-4147-A177-3AD203B41FA5}">
                      <a16:colId xmlns:a16="http://schemas.microsoft.com/office/drawing/2014/main" val="3028291880"/>
                    </a:ext>
                  </a:extLst>
                </a:gridCol>
                <a:gridCol w="1748115">
                  <a:extLst>
                    <a:ext uri="{9D8B030D-6E8A-4147-A177-3AD203B41FA5}">
                      <a16:colId xmlns:a16="http://schemas.microsoft.com/office/drawing/2014/main" val="4010239502"/>
                    </a:ext>
                  </a:extLst>
                </a:gridCol>
              </a:tblGrid>
              <a:tr h="315082">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報告書</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目的等（スマートシティ関連）</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担当省庁</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lnR w="9525" cap="flat" cmpd="sng" algn="ctr">
                      <a:solidFill>
                        <a:schemeClr val="tx1"/>
                      </a:solidFill>
                      <a:prstDash val="sysDot"/>
                      <a:round/>
                      <a:headEnd type="none" w="med" len="med"/>
                      <a:tailEnd type="none" w="med" len="med"/>
                    </a:lnR>
                    <a:solidFill>
                      <a:schemeClr val="accent1">
                        <a:lumMod val="20000"/>
                        <a:lumOff val="80000"/>
                      </a:schemeClr>
                    </a:solidFill>
                  </a:tcPr>
                </a:tc>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会議名等</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lnL w="9525" cap="flat" cmpd="sng" algn="ctr">
                      <a:solidFill>
                        <a:schemeClr val="tx1"/>
                      </a:solidFill>
                      <a:prstDash val="sysDot"/>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2348684428"/>
                  </a:ext>
                </a:extLst>
              </a:tr>
              <a:tr h="756197">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「スマートシティの実現に向けて」（中間とりまとめ）</a:t>
                      </a:r>
                    </a:p>
                  </a:txBody>
                  <a:tcPr anchor="ctr"/>
                </a:tc>
                <a:tc>
                  <a:txBody>
                    <a:bodyPr/>
                    <a:lstStyle/>
                    <a:p>
                      <a:pPr marL="285750" indent="-285750">
                        <a:buFont typeface="Arial" panose="020B0604020202020204" pitchFamily="34" charset="0"/>
                        <a:buChar char="•"/>
                      </a:pPr>
                      <a:r>
                        <a:rPr kumimoji="1" lang="ja-JP" altLang="en-US" sz="1400" dirty="0" smtClean="0">
                          <a:solidFill>
                            <a:schemeClr val="tx1"/>
                          </a:solidFill>
                          <a:latin typeface="Meiryo UI" panose="020B0604030504040204" pitchFamily="50" charset="-128"/>
                          <a:ea typeface="Meiryo UI" panose="020B0604030504040204" pitchFamily="50" charset="-128"/>
                        </a:rPr>
                        <a:t>まちづくりという</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総合行政</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を担う立場から、スマートシティの全体像を描き、目指すべき将来像、今後の取組みの方向性を示す</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国土交通省</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R w="9525" cap="flat" cmpd="sng" algn="ctr">
                      <a:solidFill>
                        <a:schemeClr val="tx1"/>
                      </a:solidFill>
                      <a:prstDash val="sysDot"/>
                      <a:round/>
                      <a:headEnd type="none" w="med" len="med"/>
                      <a:tailEnd type="none" w="med" len="med"/>
                    </a:lnR>
                  </a:tcPr>
                </a:tc>
                <a:tc>
                  <a:txBody>
                    <a:bodyPr/>
                    <a:lstStyle/>
                    <a:p>
                      <a:pPr algn="ctr"/>
                      <a:r>
                        <a:rPr kumimoji="1" lang="ja-JP" altLang="en-US" sz="1400" dirty="0" err="1" smtClean="0">
                          <a:solidFill>
                            <a:schemeClr val="tx1"/>
                          </a:solidFill>
                          <a:latin typeface="Meiryo UI" panose="020B0604030504040204" pitchFamily="50" charset="-128"/>
                          <a:ea typeface="Meiryo UI" panose="020B0604030504040204" pitchFamily="50" charset="-128"/>
                        </a:rPr>
                        <a:t>ー</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456176669"/>
                  </a:ext>
                </a:extLst>
              </a:tr>
              <a:tr h="756197">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err="1" smtClean="0">
                          <a:solidFill>
                            <a:schemeClr val="tx1"/>
                          </a:solidFill>
                          <a:latin typeface="Meiryo UI" panose="020B0604030504040204" pitchFamily="50" charset="-128"/>
                          <a:ea typeface="Meiryo UI" panose="020B0604030504040204" pitchFamily="50" charset="-128"/>
                        </a:rPr>
                        <a:t>IoT</a:t>
                      </a:r>
                      <a:r>
                        <a:rPr kumimoji="1" lang="ja-JP" altLang="en-US" sz="1400" dirty="0" smtClean="0">
                          <a:solidFill>
                            <a:schemeClr val="tx1"/>
                          </a:solidFill>
                          <a:latin typeface="Meiryo UI" panose="020B0604030504040204" pitchFamily="50" charset="-128"/>
                          <a:ea typeface="Meiryo UI" panose="020B0604030504040204" pitchFamily="50" charset="-128"/>
                        </a:rPr>
                        <a:t>や</a:t>
                      </a:r>
                      <a:r>
                        <a:rPr kumimoji="1" lang="en-US" altLang="ja-JP" sz="1400" dirty="0" smtClean="0">
                          <a:solidFill>
                            <a:schemeClr val="tx1"/>
                          </a:solidFill>
                          <a:latin typeface="Meiryo UI" panose="020B0604030504040204" pitchFamily="50" charset="-128"/>
                          <a:ea typeface="Meiryo UI" panose="020B0604030504040204" pitchFamily="50" charset="-128"/>
                        </a:rPr>
                        <a:t>AI</a:t>
                      </a:r>
                      <a:r>
                        <a:rPr kumimoji="1" lang="ja-JP" altLang="en-US" sz="1400" dirty="0" smtClean="0">
                          <a:solidFill>
                            <a:schemeClr val="tx1"/>
                          </a:solidFill>
                          <a:latin typeface="Meiryo UI" panose="020B0604030504040204" pitchFamily="50" charset="-128"/>
                          <a:ea typeface="Meiryo UI" panose="020B0604030504040204" pitchFamily="50" charset="-128"/>
                        </a:rPr>
                        <a:t>が可能とする新しいモビリティサービスに関する研究会」中間整理</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285750" indent="-285750">
                        <a:buFont typeface="Arial" panose="020B0604020202020204" pitchFamily="34" charset="0"/>
                        <a:buChar char="•"/>
                      </a:pPr>
                      <a:r>
                        <a:rPr kumimoji="1" lang="ja-JP" altLang="en-US" sz="1400" dirty="0" smtClean="0">
                          <a:solidFill>
                            <a:schemeClr val="tx1"/>
                          </a:solidFill>
                          <a:latin typeface="Meiryo UI" panose="020B0604030504040204" pitchFamily="50" charset="-128"/>
                          <a:ea typeface="Meiryo UI" panose="020B0604030504040204" pitchFamily="50" charset="-128"/>
                        </a:rPr>
                        <a:t>新しいモビリティサービスを活性化させるため、デジタル投資促進とデータ連携・利活用拡大のための基盤整備など</a:t>
                      </a:r>
                      <a:r>
                        <a:rPr kumimoji="1" lang="ja-JP" altLang="en-US" sz="1400" baseline="0" dirty="0" smtClean="0">
                          <a:solidFill>
                            <a:schemeClr val="tx1"/>
                          </a:solidFill>
                          <a:latin typeface="Meiryo UI" panose="020B0604030504040204" pitchFamily="50" charset="-128"/>
                          <a:ea typeface="Meiryo UI" panose="020B0604030504040204" pitchFamily="50" charset="-128"/>
                        </a:rPr>
                        <a:t>を目指す</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経済産業省</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R w="9525" cap="flat" cmpd="sng" algn="ctr">
                      <a:solidFill>
                        <a:schemeClr val="tx1"/>
                      </a:solidFill>
                      <a:prstDash val="sysDot"/>
                      <a:round/>
                      <a:headEnd type="none" w="med" len="med"/>
                      <a:tailEnd type="none" w="med" len="med"/>
                    </a:lnR>
                  </a:tcPr>
                </a:tc>
                <a:tc>
                  <a:txBody>
                    <a:bodyPr/>
                    <a:lstStyle/>
                    <a:p>
                      <a:r>
                        <a:rPr kumimoji="1" lang="en-US" altLang="ja-JP" sz="1400" dirty="0" err="1" smtClean="0">
                          <a:solidFill>
                            <a:schemeClr val="tx1"/>
                          </a:solidFill>
                          <a:latin typeface="Meiryo UI" panose="020B0604030504040204" pitchFamily="50" charset="-128"/>
                          <a:ea typeface="Meiryo UI" panose="020B0604030504040204" pitchFamily="50" charset="-128"/>
                        </a:rPr>
                        <a:t>IoT</a:t>
                      </a:r>
                      <a:r>
                        <a:rPr kumimoji="1" lang="ja-JP" altLang="en-US" sz="1400" dirty="0" smtClean="0">
                          <a:solidFill>
                            <a:schemeClr val="tx1"/>
                          </a:solidFill>
                          <a:latin typeface="Meiryo UI" panose="020B0604030504040204" pitchFamily="50" charset="-128"/>
                          <a:ea typeface="Meiryo UI" panose="020B0604030504040204" pitchFamily="50" charset="-128"/>
                        </a:rPr>
                        <a:t>や</a:t>
                      </a:r>
                      <a:r>
                        <a:rPr kumimoji="1" lang="en-US" altLang="ja-JP" sz="1400" dirty="0" smtClean="0">
                          <a:solidFill>
                            <a:schemeClr val="tx1"/>
                          </a:solidFill>
                          <a:latin typeface="Meiryo UI" panose="020B0604030504040204" pitchFamily="50" charset="-128"/>
                          <a:ea typeface="Meiryo UI" panose="020B0604030504040204" pitchFamily="50" charset="-128"/>
                        </a:rPr>
                        <a:t>AI</a:t>
                      </a:r>
                      <a:r>
                        <a:rPr kumimoji="1" lang="ja-JP" altLang="en-US" sz="1400" dirty="0" smtClean="0">
                          <a:solidFill>
                            <a:schemeClr val="tx1"/>
                          </a:solidFill>
                          <a:latin typeface="Meiryo UI" panose="020B0604030504040204" pitchFamily="50" charset="-128"/>
                          <a:ea typeface="Meiryo UI" panose="020B0604030504040204" pitchFamily="50" charset="-128"/>
                        </a:rPr>
                        <a:t>が可能とする新しいモビリティサービスに関する研究会</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165556947"/>
                  </a:ext>
                </a:extLst>
              </a:tr>
              <a:tr h="756197">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スマートシティ検討</a:t>
                      </a:r>
                      <a:r>
                        <a:rPr kumimoji="1" lang="en-US" altLang="ja-JP" sz="1400" dirty="0" smtClean="0">
                          <a:solidFill>
                            <a:schemeClr val="tx1"/>
                          </a:solidFill>
                          <a:latin typeface="Meiryo UI" panose="020B0604030504040204" pitchFamily="50" charset="-128"/>
                          <a:ea typeface="Meiryo UI" panose="020B0604030504040204" pitchFamily="50" charset="-128"/>
                        </a:rPr>
                        <a:t>WG</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smtClean="0">
                          <a:solidFill>
                            <a:schemeClr val="tx1"/>
                          </a:solidFill>
                          <a:latin typeface="Meiryo UI" panose="020B0604030504040204" pitchFamily="50" charset="-128"/>
                          <a:ea typeface="Meiryo UI" panose="020B0604030504040204" pitchFamily="50" charset="-128"/>
                        </a:rPr>
                        <a:t>データを利活用したスマートシティに要求される事項等について、より専門的な観点から検討を行う</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総務省</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R w="9525" cap="flat" cmpd="sng" algn="ctr">
                      <a:solidFill>
                        <a:schemeClr val="tx1"/>
                      </a:solidFill>
                      <a:prstDash val="sysDot"/>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ＩＣＴ街づくり推進会議</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2988831475"/>
                  </a:ext>
                </a:extLst>
              </a:tr>
              <a:tr h="756197">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「スーパーシティ」構想の実現に向けて（最終報告）</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285750" indent="-285750">
                        <a:buFont typeface="Arial" panose="020B0604020202020204" pitchFamily="34" charset="0"/>
                        <a:buChar char="•"/>
                      </a:pPr>
                      <a:r>
                        <a:rPr kumimoji="1" lang="ja-JP" altLang="en-US" sz="1400" dirty="0" smtClean="0">
                          <a:solidFill>
                            <a:schemeClr val="tx1"/>
                          </a:solidFill>
                          <a:latin typeface="Meiryo UI" panose="020B0604030504040204" pitchFamily="50" charset="-128"/>
                          <a:ea typeface="Meiryo UI" panose="020B0604030504040204" pitchFamily="50" charset="-128"/>
                        </a:rPr>
                        <a:t>第四次産業革命を先行的に体現する最先端都市となる「スーパーシティ」の構想を実現する。</a:t>
                      </a:r>
                      <a:r>
                        <a:rPr kumimoji="1" lang="ja-JP" altLang="en-US" sz="1200" dirty="0" smtClean="0">
                          <a:solidFill>
                            <a:schemeClr val="tx1"/>
                          </a:solidFill>
                          <a:latin typeface="Meiryo UI" panose="020B0604030504040204" pitchFamily="50" charset="-128"/>
                          <a:ea typeface="Meiryo UI" panose="020B0604030504040204" pitchFamily="50" charset="-128"/>
                        </a:rPr>
                        <a:t>（同構想は「国家戦略特区制度」の位置づけ）</a:t>
                      </a:r>
                      <a:endParaRPr kumimoji="1" lang="ja-JP" altLang="en-US" sz="1400" dirty="0" smtClean="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内閣府</a:t>
                      </a:r>
                    </a:p>
                  </a:txBody>
                  <a:tcPr anchor="ctr">
                    <a:lnR w="9525" cap="flat" cmpd="sng" algn="ctr">
                      <a:solidFill>
                        <a:schemeClr val="tx1"/>
                      </a:solidFill>
                      <a:prstDash val="sysDot"/>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「スーパーシティ」構想の実現に向けた有識者懇談会</a:t>
                      </a:r>
                    </a:p>
                  </a:txBody>
                  <a:tcPr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3525473695"/>
                  </a:ext>
                </a:extLst>
              </a:tr>
            </a:tbl>
          </a:graphicData>
        </a:graphic>
      </p:graphicFrame>
      <p:sp>
        <p:nvSpPr>
          <p:cNvPr id="14" name="テキスト ボックス 13"/>
          <p:cNvSpPr txBox="1"/>
          <p:nvPr/>
        </p:nvSpPr>
        <p:spPr>
          <a:xfrm>
            <a:off x="253930" y="5969655"/>
            <a:ext cx="8710558" cy="52322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smtClean="0">
                <a:latin typeface="Meiryo UI" panose="020B0604030504040204" pitchFamily="50" charset="-128"/>
                <a:ea typeface="Meiryo UI" panose="020B0604030504040204" pitchFamily="50" charset="-128"/>
              </a:rPr>
              <a:t>この他、「未来投資会議」の産官協議会（内閣府）では、「次世代ヘルスケア」、「</a:t>
            </a:r>
            <a:r>
              <a:rPr kumimoji="1" lang="en-US" altLang="ja-JP" sz="1400" dirty="0" err="1" smtClean="0">
                <a:latin typeface="Meiryo UI" panose="020B0604030504040204" pitchFamily="50" charset="-128"/>
                <a:ea typeface="Meiryo UI" panose="020B0604030504040204" pitchFamily="50" charset="-128"/>
              </a:rPr>
              <a:t>FinTech</a:t>
            </a:r>
            <a:r>
              <a:rPr kumimoji="1" lang="ja-JP" altLang="en-US" sz="1400" dirty="0" smtClean="0">
                <a:latin typeface="Meiryo UI" panose="020B0604030504040204" pitchFamily="50" charset="-128"/>
                <a:ea typeface="Meiryo UI" panose="020B0604030504040204" pitchFamily="50" charset="-128"/>
              </a:rPr>
              <a:t>／キャッシュレス」「次世代インフラ」「スマート公共サービス」「次世代モビリティ／スマートシティ」など、</a:t>
            </a:r>
            <a:r>
              <a:rPr lang="ja-JP" altLang="en-US" sz="1400" dirty="0" smtClean="0">
                <a:latin typeface="Meiryo UI" panose="020B0604030504040204" pitchFamily="50" charset="-128"/>
                <a:ea typeface="Meiryo UI" panose="020B0604030504040204" pitchFamily="50" charset="-128"/>
              </a:rPr>
              <a:t>分野</a:t>
            </a:r>
            <a:r>
              <a:rPr lang="ja-JP" altLang="en-US" sz="1400" dirty="0">
                <a:latin typeface="Meiryo UI" panose="020B0604030504040204" pitchFamily="50" charset="-128"/>
                <a:ea typeface="Meiryo UI" panose="020B0604030504040204" pitchFamily="50" charset="-128"/>
              </a:rPr>
              <a:t>別</a:t>
            </a:r>
            <a:r>
              <a:rPr lang="ja-JP" altLang="en-US" sz="1400" dirty="0" smtClean="0">
                <a:latin typeface="Meiryo UI" panose="020B0604030504040204" pitchFamily="50" charset="-128"/>
                <a:ea typeface="Meiryo UI" panose="020B0604030504040204" pitchFamily="50" charset="-128"/>
              </a:rPr>
              <a:t>の</a:t>
            </a:r>
            <a:r>
              <a:rPr kumimoji="1" lang="ja-JP" altLang="en-US" sz="1400" dirty="0" smtClean="0">
                <a:latin typeface="Meiryo UI" panose="020B0604030504040204" pitchFamily="50" charset="-128"/>
                <a:ea typeface="Meiryo UI" panose="020B0604030504040204" pitchFamily="50" charset="-128"/>
              </a:rPr>
              <a:t>テーマが検討されている。</a:t>
            </a:r>
            <a:endParaRPr kumimoji="1" lang="ja-JP" altLang="en-US" sz="1400" dirty="0">
              <a:latin typeface="Meiryo UI" panose="020B0604030504040204" pitchFamily="50" charset="-128"/>
              <a:ea typeface="Meiryo UI" panose="020B0604030504040204" pitchFamily="50" charset="-128"/>
            </a:endParaRPr>
          </a:p>
        </p:txBody>
      </p:sp>
      <p:sp>
        <p:nvSpPr>
          <p:cNvPr id="15" name="正方形/長方形 14"/>
          <p:cNvSpPr/>
          <p:nvPr/>
        </p:nvSpPr>
        <p:spPr>
          <a:xfrm>
            <a:off x="381704" y="6492875"/>
            <a:ext cx="4536505" cy="261610"/>
          </a:xfrm>
          <a:prstGeom prst="rect">
            <a:avLst/>
          </a:prstGeom>
        </p:spPr>
        <p:txBody>
          <a:bodyPr wrap="square">
            <a:spAutoFit/>
          </a:bodyPr>
          <a:lstStyle/>
          <a:p>
            <a:r>
              <a:rPr lang="en-US" altLang="ja-JP" sz="1100" dirty="0" smtClean="0">
                <a:latin typeface="Meiryo UI" panose="020B0604030504040204" pitchFamily="50" charset="-128"/>
                <a:ea typeface="Meiryo UI" panose="020B0604030504040204" pitchFamily="50" charset="-128"/>
              </a:rPr>
              <a:t>ITS</a:t>
            </a:r>
            <a:r>
              <a:rPr lang="ja-JP" altLang="en-US" sz="1100" dirty="0" smtClean="0">
                <a:latin typeface="Meiryo UI" panose="020B0604030504040204" pitchFamily="50" charset="-128"/>
                <a:ea typeface="Meiryo UI" panose="020B0604030504040204" pitchFamily="50" charset="-128"/>
              </a:rPr>
              <a:t>とは・・・　</a:t>
            </a:r>
            <a:r>
              <a:rPr lang="en-US" altLang="ja-JP" sz="1100" dirty="0" smtClean="0">
                <a:latin typeface="Meiryo UI" panose="020B0604030504040204" pitchFamily="50" charset="-128"/>
                <a:ea typeface="Meiryo UI" panose="020B0604030504040204" pitchFamily="50" charset="-128"/>
              </a:rPr>
              <a:t>Intelligent </a:t>
            </a:r>
            <a:r>
              <a:rPr lang="en-US" altLang="ja-JP" sz="1100" dirty="0">
                <a:latin typeface="Meiryo UI" panose="020B0604030504040204" pitchFamily="50" charset="-128"/>
                <a:ea typeface="Meiryo UI" panose="020B0604030504040204" pitchFamily="50" charset="-128"/>
              </a:rPr>
              <a:t>Transport Systems</a:t>
            </a:r>
            <a:r>
              <a:rPr lang="ja-JP" altLang="en-US" sz="1100" dirty="0">
                <a:latin typeface="Meiryo UI" panose="020B0604030504040204" pitchFamily="50" charset="-128"/>
                <a:ea typeface="Meiryo UI" panose="020B0604030504040204" pitchFamily="50" charset="-128"/>
              </a:rPr>
              <a:t>：高度道路交通システム</a:t>
            </a:r>
          </a:p>
        </p:txBody>
      </p:sp>
      <p:graphicFrame>
        <p:nvGraphicFramePr>
          <p:cNvPr id="8" name="表 7"/>
          <p:cNvGraphicFramePr>
            <a:graphicFrameLocks noGrp="1"/>
          </p:cNvGraphicFramePr>
          <p:nvPr>
            <p:extLst>
              <p:ext uri="{D42A27DB-BD31-4B8C-83A1-F6EECF244321}">
                <p14:modId xmlns:p14="http://schemas.microsoft.com/office/powerpoint/2010/main" val="140961758"/>
              </p:ext>
            </p:extLst>
          </p:nvPr>
        </p:nvGraphicFramePr>
        <p:xfrm>
          <a:off x="252496" y="4383789"/>
          <a:ext cx="8784000" cy="1463040"/>
        </p:xfrm>
        <a:graphic>
          <a:graphicData uri="http://schemas.openxmlformats.org/drawingml/2006/table">
            <a:tbl>
              <a:tblPr firstRow="1" bandRow="1">
                <a:tableStyleId>{5940675A-B579-460E-94D1-54222C63F5DA}</a:tableStyleId>
              </a:tblPr>
              <a:tblGrid>
                <a:gridCol w="2088000">
                  <a:extLst>
                    <a:ext uri="{9D8B030D-6E8A-4147-A177-3AD203B41FA5}">
                      <a16:colId xmlns:a16="http://schemas.microsoft.com/office/drawing/2014/main" val="2296633323"/>
                    </a:ext>
                  </a:extLst>
                </a:gridCol>
                <a:gridCol w="3815680">
                  <a:extLst>
                    <a:ext uri="{9D8B030D-6E8A-4147-A177-3AD203B41FA5}">
                      <a16:colId xmlns:a16="http://schemas.microsoft.com/office/drawing/2014/main" val="507967473"/>
                    </a:ext>
                  </a:extLst>
                </a:gridCol>
                <a:gridCol w="1152128">
                  <a:extLst>
                    <a:ext uri="{9D8B030D-6E8A-4147-A177-3AD203B41FA5}">
                      <a16:colId xmlns:a16="http://schemas.microsoft.com/office/drawing/2014/main" val="3028291880"/>
                    </a:ext>
                  </a:extLst>
                </a:gridCol>
                <a:gridCol w="1728192">
                  <a:extLst>
                    <a:ext uri="{9D8B030D-6E8A-4147-A177-3AD203B41FA5}">
                      <a16:colId xmlns:a16="http://schemas.microsoft.com/office/drawing/2014/main" val="4010239502"/>
                    </a:ext>
                  </a:extLst>
                </a:gridCol>
              </a:tblGrid>
              <a:tr h="370840">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第</a:t>
                      </a:r>
                      <a:r>
                        <a:rPr kumimoji="1" lang="en-US" altLang="ja-JP" sz="1400" dirty="0" smtClean="0">
                          <a:solidFill>
                            <a:schemeClr val="tx1"/>
                          </a:solidFill>
                          <a:latin typeface="Meiryo UI" panose="020B0604030504040204" pitchFamily="50" charset="-128"/>
                          <a:ea typeface="Meiryo UI" panose="020B0604030504040204" pitchFamily="50" charset="-128"/>
                        </a:rPr>
                        <a:t>5</a:t>
                      </a:r>
                      <a:r>
                        <a:rPr kumimoji="1" lang="ja-JP" altLang="en-US" sz="1400" dirty="0" smtClean="0">
                          <a:solidFill>
                            <a:schemeClr val="tx1"/>
                          </a:solidFill>
                          <a:latin typeface="Meiryo UI" panose="020B0604030504040204" pitchFamily="50" charset="-128"/>
                          <a:ea typeface="Meiryo UI" panose="020B0604030504040204" pitchFamily="50" charset="-128"/>
                        </a:rPr>
                        <a:t>期科学技術基本計画　</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Society</a:t>
                      </a:r>
                      <a:r>
                        <a:rPr kumimoji="1" lang="en-US" altLang="ja-JP" sz="1400" baseline="0" dirty="0" smtClean="0">
                          <a:solidFill>
                            <a:schemeClr val="tx1"/>
                          </a:solidFill>
                          <a:latin typeface="Meiryo UI" panose="020B0604030504040204" pitchFamily="50" charset="-128"/>
                          <a:ea typeface="Meiryo UI" panose="020B0604030504040204" pitchFamily="50" charset="-128"/>
                        </a:rPr>
                        <a:t> 5.0</a:t>
                      </a:r>
                      <a:r>
                        <a:rPr kumimoji="1" lang="ja-JP" altLang="en-US" sz="1400" baseline="0" dirty="0" smtClean="0">
                          <a:solidFill>
                            <a:schemeClr val="tx1"/>
                          </a:solidFill>
                          <a:latin typeface="Meiryo UI" panose="020B0604030504040204" pitchFamily="50" charset="-128"/>
                          <a:ea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285750" indent="-285750">
                        <a:buFont typeface="Arial" panose="020B0604020202020204" pitchFamily="34" charset="0"/>
                        <a:buChar char="•"/>
                      </a:pPr>
                      <a:r>
                        <a:rPr kumimoji="1" lang="ja-JP" altLang="en-US" sz="1400" dirty="0" smtClean="0">
                          <a:solidFill>
                            <a:schemeClr val="tx1"/>
                          </a:solidFill>
                          <a:latin typeface="Meiryo UI" panose="020B0604030504040204" pitchFamily="50" charset="-128"/>
                          <a:ea typeface="Meiryo UI" panose="020B0604030504040204" pitchFamily="50" charset="-128"/>
                        </a:rPr>
                        <a:t>「超スマート社会」を世界に先駆けて実現するための一連の取組を更に深化させつつ「</a:t>
                      </a:r>
                      <a:r>
                        <a:rPr kumimoji="1" lang="en-US" altLang="ja-JP" sz="1400" dirty="0" smtClean="0">
                          <a:solidFill>
                            <a:schemeClr val="tx1"/>
                          </a:solidFill>
                          <a:latin typeface="Meiryo UI" panose="020B0604030504040204" pitchFamily="50" charset="-128"/>
                          <a:ea typeface="Meiryo UI" panose="020B0604030504040204" pitchFamily="50" charset="-128"/>
                        </a:rPr>
                        <a:t>Society 5.0</a:t>
                      </a:r>
                      <a:r>
                        <a:rPr kumimoji="1" lang="ja-JP" altLang="en-US" sz="1400" dirty="0" smtClean="0">
                          <a:solidFill>
                            <a:schemeClr val="tx1"/>
                          </a:solidFill>
                          <a:latin typeface="Meiryo UI" panose="020B0604030504040204" pitchFamily="50" charset="-128"/>
                          <a:ea typeface="Meiryo UI" panose="020B0604030504040204" pitchFamily="50" charset="-128"/>
                        </a:rPr>
                        <a:t>」として強力に推進。</a:t>
                      </a:r>
                    </a:p>
                  </a:txBody>
                  <a:tcPr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内閣府</a:t>
                      </a:r>
                    </a:p>
                  </a:txBody>
                  <a:tcPr anchor="ctr">
                    <a:lnR w="9525" cap="flat" cmpd="sng" algn="ctr">
                      <a:solidFill>
                        <a:schemeClr val="tx1"/>
                      </a:solidFill>
                      <a:prstDash val="sysDot"/>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総合科学技術・イノベーション会議</a:t>
                      </a:r>
                    </a:p>
                  </a:txBody>
                  <a:tcPr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061097754"/>
                  </a:ext>
                </a:extLst>
              </a:tr>
              <a:tr h="370840">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官民</a:t>
                      </a:r>
                      <a:r>
                        <a:rPr kumimoji="1" lang="en-US" altLang="ja-JP" sz="1400" dirty="0" smtClean="0">
                          <a:solidFill>
                            <a:schemeClr val="tx1"/>
                          </a:solidFill>
                          <a:latin typeface="Meiryo UI" panose="020B0604030504040204" pitchFamily="50" charset="-128"/>
                          <a:ea typeface="Meiryo UI" panose="020B0604030504040204" pitchFamily="50" charset="-128"/>
                        </a:rPr>
                        <a:t>ITS</a:t>
                      </a:r>
                      <a:r>
                        <a:rPr kumimoji="1" lang="ja-JP" altLang="en-US" sz="1400" dirty="0" smtClean="0">
                          <a:solidFill>
                            <a:schemeClr val="tx1"/>
                          </a:solidFill>
                          <a:latin typeface="Meiryo UI" panose="020B0604030504040204" pitchFamily="50" charset="-128"/>
                          <a:ea typeface="Meiryo UI" panose="020B0604030504040204" pitchFamily="50" charset="-128"/>
                        </a:rPr>
                        <a:t>構想・ロードマップ</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285750" indent="-285750">
                        <a:buFont typeface="Arial" panose="020B0604020202020204" pitchFamily="34" charset="0"/>
                        <a:buChar char="•"/>
                      </a:pPr>
                      <a:r>
                        <a:rPr kumimoji="1" lang="ja-JP" altLang="en-US" sz="1400" dirty="0" smtClean="0">
                          <a:solidFill>
                            <a:schemeClr val="tx1"/>
                          </a:solidFill>
                          <a:latin typeface="Meiryo UI" panose="020B0604030504040204" pitchFamily="50" charset="-128"/>
                          <a:ea typeface="Meiryo UI" panose="020B0604030504040204" pitchFamily="50" charset="-128"/>
                        </a:rPr>
                        <a:t>世界最先端の</a:t>
                      </a:r>
                      <a:r>
                        <a:rPr kumimoji="1" lang="en-US" altLang="ja-JP" sz="1400" dirty="0" smtClean="0">
                          <a:solidFill>
                            <a:schemeClr val="tx1"/>
                          </a:solidFill>
                          <a:latin typeface="Meiryo UI" panose="020B0604030504040204" pitchFamily="50" charset="-128"/>
                          <a:ea typeface="Meiryo UI" panose="020B0604030504040204" pitchFamily="50" charset="-128"/>
                        </a:rPr>
                        <a:t>ITS*</a:t>
                      </a:r>
                      <a:r>
                        <a:rPr kumimoji="1" lang="ja-JP" altLang="en-US" sz="1400" dirty="0" smtClean="0">
                          <a:solidFill>
                            <a:schemeClr val="tx1"/>
                          </a:solidFill>
                          <a:latin typeface="Meiryo UI" panose="020B0604030504040204" pitchFamily="50" charset="-128"/>
                          <a:ea typeface="Meiryo UI" panose="020B0604030504040204" pitchFamily="50" charset="-128"/>
                        </a:rPr>
                        <a:t>を維持・構築し、世界一の道路交通社会によるメリットを国民が享受するための戦略を官民が一体となって策定</a:t>
                      </a:r>
                    </a:p>
                  </a:txBody>
                  <a:tcPr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内閣官房</a:t>
                      </a:r>
                    </a:p>
                  </a:txBody>
                  <a:tcPr anchor="ctr">
                    <a:lnR w="9525" cap="flat" cmpd="sng" algn="ctr">
                      <a:solidFill>
                        <a:schemeClr val="tx1"/>
                      </a:solidFill>
                      <a:prstDash val="sysDot"/>
                      <a:round/>
                      <a:headEnd type="none" w="med" len="med"/>
                      <a:tailEnd type="none" w="med" len="med"/>
                    </a:lnR>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高度情報通信ネットワーク社会推進戦略本部</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en-US" altLang="ja-JP"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ＩＴ総合戦略本部）</a:t>
                      </a:r>
                    </a:p>
                  </a:txBody>
                  <a:tcPr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990218150"/>
                  </a:ext>
                </a:extLst>
              </a:tr>
            </a:tbl>
          </a:graphicData>
        </a:graphic>
      </p:graphicFrame>
      <p:sp>
        <p:nvSpPr>
          <p:cNvPr id="3" name="テキスト ボックス 2"/>
          <p:cNvSpPr txBox="1"/>
          <p:nvPr/>
        </p:nvSpPr>
        <p:spPr>
          <a:xfrm>
            <a:off x="176055" y="4050884"/>
            <a:ext cx="1005403" cy="338554"/>
          </a:xfrm>
          <a:prstGeom prst="rect">
            <a:avLst/>
          </a:prstGeom>
          <a:noFill/>
        </p:spPr>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rPr>
              <a:t>＜計画＞</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4099999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1869</TotalTime>
  <Words>2053</Words>
  <PresentationFormat>画面に合わせる (4:3)</PresentationFormat>
  <Paragraphs>318</Paragraphs>
  <Slides>9</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Meiryo UI</vt:lpstr>
      <vt:lpstr>ＭＳ Ｐゴシック</vt:lpstr>
      <vt:lpstr>游ゴシック</vt:lpstr>
      <vt:lpstr>Arial</vt:lpstr>
      <vt:lpstr>Calibri</vt:lpstr>
      <vt:lpstr>Wingdings</vt:lpstr>
      <vt:lpstr>Office ​​テーマ</vt:lpstr>
      <vt:lpstr>大阪スマートシティ戦略会議について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2019-04-26T00:40:27Z</cp:lastPrinted>
  <dcterms:modified xsi:type="dcterms:W3CDTF">2019-05-27T05:32:39Z</dcterms:modified>
</cp:coreProperties>
</file>