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6" r:id="rId4"/>
    <p:sldId id="257" r:id="rId5"/>
    <p:sldId id="261" r:id="rId6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31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28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23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95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28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8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93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07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72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B2D3-C3D8-4988-967A-EE531B2C394C}" type="datetimeFigureOut">
              <a:rPr kumimoji="1" lang="ja-JP" altLang="en-US" smtClean="0"/>
              <a:t>2019/2/6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DF5D2-92ED-4A63-AE73-DC6003C6BA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825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42900" y="1850622"/>
            <a:ext cx="8509000" cy="1171978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万博会場予定地</a:t>
            </a:r>
            <a:r>
              <a:rPr lang="ja-JP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南エリア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30ha</a:t>
            </a:r>
            <a:r>
              <a:rPr lang="ja-JP" altLang="ja-JP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埋立の</a:t>
            </a:r>
            <a:endParaRPr lang="en-US" altLang="ja-JP" sz="32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ja-JP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追加工事</a:t>
            </a:r>
            <a:r>
              <a:rPr lang="ja-JP" altLang="en-US" sz="32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について</a:t>
            </a:r>
            <a:endParaRPr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698500" y="4809722"/>
            <a:ext cx="7734300" cy="1616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zh-CN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大阪府政策</a:t>
            </a:r>
            <a:r>
              <a:rPr lang="zh-CN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企画部</a:t>
            </a:r>
            <a:endParaRPr lang="en-US" altLang="zh-CN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⼤阪市経済戦略局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7245333" y="116634"/>
            <a:ext cx="1928664" cy="41125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36000" tIns="36000" rIns="36000" bIns="36000">
            <a:spAutoFit/>
          </a:bodyPr>
          <a:lstStyle>
            <a:defPPr>
              <a:defRPr lang="ja-JP"/>
            </a:defPPr>
            <a:lvl1pPr marL="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17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5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3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88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05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23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40" algn="l" defTabSz="91423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Ｈ</a:t>
            </a:r>
            <a:r>
              <a:rPr lang="en-US" altLang="ja-JP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31.2.12</a:t>
            </a:r>
            <a:endParaRPr lang="en-US" altLang="ja-JP" sz="11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</a:t>
            </a:r>
            <a:r>
              <a:rPr lang="en-US" altLang="ja-JP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lang="ja-JP" altLang="en-US" sz="11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</a:t>
            </a:r>
            <a:r>
              <a:rPr lang="ja-JP" altLang="en-US" sz="11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副首都推進本部会議</a:t>
            </a:r>
            <a:endParaRPr lang="en-US" altLang="ja-JP" sz="11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7517812" y="548680"/>
            <a:ext cx="1421256" cy="28814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資料２</a:t>
            </a:r>
            <a:endParaRPr lang="en-US" altLang="ja-JP" sz="14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29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タイトル 1"/>
          <p:cNvSpPr txBox="1">
            <a:spLocks/>
          </p:cNvSpPr>
          <p:nvPr/>
        </p:nvSpPr>
        <p:spPr>
          <a:xfrm>
            <a:off x="0" y="0"/>
            <a:ext cx="9144000" cy="4837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万博会場予定地</a:t>
            </a:r>
            <a:r>
              <a:rPr lang="ja-JP" altLang="ja-JP" sz="2800" b="1" dirty="0" smtClean="0">
                <a:solidFill>
                  <a:schemeClr val="bg1"/>
                </a:solidFill>
                <a:latin typeface="+mn-ea"/>
                <a:ea typeface="+mn-ea"/>
              </a:rPr>
              <a:t>南エリア</a:t>
            </a:r>
            <a:r>
              <a:rPr lang="en-US" altLang="ja-JP" sz="2800" b="1" dirty="0" smtClean="0">
                <a:solidFill>
                  <a:schemeClr val="bg1"/>
                </a:solidFill>
                <a:latin typeface="+mn-ea"/>
                <a:ea typeface="+mn-ea"/>
              </a:rPr>
              <a:t>30ha</a:t>
            </a:r>
            <a:r>
              <a:rPr lang="ja-JP" altLang="ja-JP" sz="2800" b="1" dirty="0" smtClean="0">
                <a:solidFill>
                  <a:schemeClr val="bg1"/>
                </a:solidFill>
                <a:latin typeface="+mn-ea"/>
                <a:ea typeface="+mn-ea"/>
              </a:rPr>
              <a:t>埋立の</a:t>
            </a:r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追加工事位置図</a:t>
            </a:r>
            <a:endParaRPr lang="ja-JP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014412" y="6267956"/>
            <a:ext cx="331191" cy="299418"/>
          </a:xfrm>
          <a:prstGeom prst="rect">
            <a:avLst/>
          </a:prstGeom>
          <a:noFill/>
          <a:ln w="444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6346238" y="6143977"/>
            <a:ext cx="1434851" cy="4306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 smtClean="0">
                <a:latin typeface="+mn-ea"/>
                <a:ea typeface="+mn-ea"/>
              </a:rPr>
              <a:t>埋立</a:t>
            </a:r>
            <a:r>
              <a:rPr lang="ja-JP" altLang="ja-JP" sz="1400" dirty="0" smtClean="0">
                <a:latin typeface="+mn-ea"/>
                <a:ea typeface="+mn-ea"/>
              </a:rPr>
              <a:t>工事</a:t>
            </a:r>
            <a:r>
              <a:rPr lang="ja-JP" altLang="en-US" sz="1400" dirty="0" smtClean="0">
                <a:latin typeface="+mn-ea"/>
                <a:ea typeface="+mn-ea"/>
              </a:rPr>
              <a:t>の範囲</a:t>
            </a:r>
            <a:endParaRPr lang="ja-JP" altLang="en-US" sz="1400" dirty="0">
              <a:latin typeface="+mn-ea"/>
              <a:ea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/>
          <a:srcRect l="17634" t="9742" b="10399"/>
          <a:stretch/>
        </p:blipFill>
        <p:spPr>
          <a:xfrm>
            <a:off x="336176" y="719063"/>
            <a:ext cx="8562468" cy="546658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891972" y="66109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１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78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22828" y="4053494"/>
            <a:ext cx="8371548" cy="2791054"/>
          </a:xfrm>
        </p:spPr>
        <p:txBody>
          <a:bodyPr>
            <a:noAutofit/>
          </a:bodyPr>
          <a:lstStyle/>
          <a:p>
            <a:pPr algn="l"/>
            <a:r>
              <a:rPr lang="ja-JP" altLang="ja-JP" dirty="0">
                <a:latin typeface="+mn-ea"/>
              </a:rPr>
              <a:t>１　南エリア</a:t>
            </a:r>
            <a:r>
              <a:rPr lang="en-US" altLang="ja-JP" dirty="0">
                <a:latin typeface="+mn-ea"/>
              </a:rPr>
              <a:t>30ha</a:t>
            </a:r>
            <a:r>
              <a:rPr lang="ja-JP" altLang="ja-JP" dirty="0">
                <a:latin typeface="+mn-ea"/>
              </a:rPr>
              <a:t>の埋立て工事については、万博会場内に</a:t>
            </a:r>
            <a:r>
              <a:rPr lang="ja-JP" altLang="ja-JP" dirty="0" smtClean="0">
                <a:latin typeface="+mn-ea"/>
              </a:rPr>
              <a:t>整備</a:t>
            </a:r>
            <a:endParaRPr lang="en-US" altLang="ja-JP" dirty="0" smtClean="0">
              <a:latin typeface="+mn-ea"/>
            </a:endParaRPr>
          </a:p>
          <a:p>
            <a:pPr algn="l"/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される</a:t>
            </a:r>
            <a:r>
              <a:rPr lang="ja-JP" altLang="ja-JP" dirty="0">
                <a:latin typeface="+mn-ea"/>
              </a:rPr>
              <a:t>施設や残留沈下等を考慮し、乙において適切に</a:t>
            </a:r>
            <a:r>
              <a:rPr lang="ja-JP" altLang="ja-JP" dirty="0" err="1" smtClean="0">
                <a:latin typeface="+mn-ea"/>
              </a:rPr>
              <a:t>施工す</a:t>
            </a:r>
            <a:endParaRPr lang="en-US" altLang="ja-JP" dirty="0" smtClean="0">
              <a:latin typeface="+mn-ea"/>
            </a:endParaRPr>
          </a:p>
          <a:p>
            <a:pPr algn="l"/>
            <a:r>
              <a:rPr lang="ja-JP" altLang="en-US" dirty="0">
                <a:latin typeface="+mn-ea"/>
              </a:rPr>
              <a:t>　</a:t>
            </a:r>
            <a:r>
              <a:rPr lang="ja-JP" altLang="ja-JP" dirty="0" err="1" smtClean="0">
                <a:latin typeface="+mn-ea"/>
              </a:rPr>
              <a:t>る</a:t>
            </a:r>
            <a:r>
              <a:rPr lang="ja-JP" altLang="ja-JP" dirty="0">
                <a:latin typeface="+mn-ea"/>
              </a:rPr>
              <a:t>ものとする</a:t>
            </a:r>
            <a:r>
              <a:rPr lang="ja-JP" altLang="ja-JP" dirty="0" smtClean="0">
                <a:latin typeface="+mn-ea"/>
              </a:rPr>
              <a:t>。</a:t>
            </a:r>
            <a:endParaRPr lang="en-US" altLang="ja-JP" dirty="0" smtClean="0">
              <a:latin typeface="+mn-ea"/>
            </a:endParaRPr>
          </a:p>
          <a:p>
            <a:pPr algn="l"/>
            <a:endParaRPr lang="en-US" altLang="ja-JP" sz="800" dirty="0">
              <a:latin typeface="+mn-ea"/>
            </a:endParaRPr>
          </a:p>
          <a:p>
            <a:pPr algn="l"/>
            <a:r>
              <a:rPr lang="ja-JP" altLang="ja-JP" dirty="0" smtClean="0">
                <a:latin typeface="+mn-ea"/>
              </a:rPr>
              <a:t>２</a:t>
            </a:r>
            <a:r>
              <a:rPr lang="ja-JP" altLang="ja-JP" dirty="0">
                <a:latin typeface="+mn-ea"/>
              </a:rPr>
              <a:t>　追加工事の内容（工事内容の変更を含む）については、</a:t>
            </a:r>
            <a:r>
              <a:rPr lang="ja-JP" altLang="ja-JP" dirty="0" smtClean="0">
                <a:latin typeface="+mn-ea"/>
              </a:rPr>
              <a:t>甲乙</a:t>
            </a:r>
            <a:endParaRPr lang="en-US" altLang="ja-JP" dirty="0" smtClean="0">
              <a:latin typeface="+mn-ea"/>
            </a:endParaRPr>
          </a:p>
          <a:p>
            <a:pPr algn="l"/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で</a:t>
            </a:r>
            <a:r>
              <a:rPr lang="ja-JP" altLang="ja-JP" dirty="0">
                <a:latin typeface="+mn-ea"/>
              </a:rPr>
              <a:t>確認するとともに、乙がその費用を算出し、甲が確認する</a:t>
            </a:r>
            <a:r>
              <a:rPr lang="ja-JP" altLang="ja-JP" dirty="0" smtClean="0">
                <a:latin typeface="+mn-ea"/>
              </a:rPr>
              <a:t>。</a:t>
            </a:r>
            <a:endParaRPr lang="en-US" altLang="ja-JP" dirty="0" smtClean="0">
              <a:latin typeface="+mn-ea"/>
            </a:endParaRPr>
          </a:p>
          <a:p>
            <a:pPr algn="l"/>
            <a:endParaRPr lang="en-US" altLang="ja-JP" sz="800" dirty="0">
              <a:latin typeface="+mn-ea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9144000" cy="4837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+mn-ea"/>
                <a:ea typeface="+mn-ea"/>
              </a:rPr>
              <a:t>南エリア</a:t>
            </a:r>
            <a:r>
              <a:rPr lang="en-US" altLang="ja-JP" sz="2800" b="1" dirty="0">
                <a:solidFill>
                  <a:schemeClr val="bg1"/>
                </a:solidFill>
                <a:latin typeface="+mn-ea"/>
                <a:ea typeface="+mn-ea"/>
              </a:rPr>
              <a:t>30ha</a:t>
            </a:r>
            <a:r>
              <a:rPr lang="ja-JP" altLang="en-US" sz="2800" b="1" dirty="0">
                <a:solidFill>
                  <a:schemeClr val="bg1"/>
                </a:solidFill>
                <a:latin typeface="+mn-ea"/>
                <a:ea typeface="+mn-ea"/>
              </a:rPr>
              <a:t>埋立ての追加工事に関する確認書（案</a:t>
            </a:r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） </a:t>
            </a:r>
            <a:r>
              <a:rPr lang="en-US" altLang="ja-JP" sz="2000" b="1" dirty="0" smtClean="0">
                <a:solidFill>
                  <a:schemeClr val="bg1"/>
                </a:solidFill>
                <a:latin typeface="+mn-ea"/>
                <a:ea typeface="+mn-ea"/>
              </a:rPr>
              <a:t>(1/2)</a:t>
            </a:r>
            <a:endParaRPr lang="ja-JP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2828" y="877908"/>
            <a:ext cx="82125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2400" dirty="0"/>
              <a:t>大阪府（以下、「甲」という。）と大阪市（以下、「乙」という。）は、</a:t>
            </a:r>
            <a:r>
              <a:rPr lang="en-US" altLang="ja-JP" sz="2400" dirty="0"/>
              <a:t>2025</a:t>
            </a:r>
            <a:r>
              <a:rPr lang="ja-JP" altLang="ja-JP" sz="2400" dirty="0" smtClean="0"/>
              <a:t>年</a:t>
            </a:r>
            <a:r>
              <a:rPr lang="ja-JP" altLang="en-US" sz="2400" dirty="0" smtClean="0"/>
              <a:t>日本</a:t>
            </a:r>
            <a:r>
              <a:rPr lang="ja-JP" altLang="ja-JP" sz="2400" dirty="0" smtClean="0"/>
              <a:t>国際</a:t>
            </a:r>
            <a:r>
              <a:rPr lang="ja-JP" altLang="ja-JP" sz="2400" dirty="0"/>
              <a:t>博覧会（以下、「万博」という。）の開催が決定したことから、ＩＲを含む国際観光拠点形成が</a:t>
            </a:r>
            <a:r>
              <a:rPr lang="en-US" altLang="ja-JP" sz="2400" dirty="0"/>
              <a:t>2024</a:t>
            </a:r>
            <a:r>
              <a:rPr lang="ja-JP" altLang="ja-JP" sz="2400" dirty="0"/>
              <a:t>年度を目標としていることを踏まえ、第</a:t>
            </a:r>
            <a:r>
              <a:rPr lang="en-US" altLang="ja-JP" sz="2400" dirty="0"/>
              <a:t>8</a:t>
            </a:r>
            <a:r>
              <a:rPr lang="ja-JP" altLang="ja-JP" sz="2400" dirty="0"/>
              <a:t>回副首都推進本部会議（平成</a:t>
            </a:r>
            <a:r>
              <a:rPr lang="en-US" altLang="ja-JP" sz="2400" dirty="0"/>
              <a:t>29</a:t>
            </a:r>
            <a:r>
              <a:rPr lang="ja-JP" altLang="ja-JP" sz="2400" dirty="0"/>
              <a:t>年</a:t>
            </a:r>
            <a:r>
              <a:rPr lang="en-US" altLang="ja-JP" sz="2400" dirty="0"/>
              <a:t>1</a:t>
            </a:r>
            <a:r>
              <a:rPr lang="ja-JP" altLang="ja-JP" sz="2400" dirty="0"/>
              <a:t>月</a:t>
            </a:r>
            <a:r>
              <a:rPr lang="en-US" altLang="ja-JP" sz="2400" dirty="0"/>
              <a:t>31</a:t>
            </a:r>
            <a:r>
              <a:rPr lang="ja-JP" altLang="ja-JP" sz="2400" dirty="0"/>
              <a:t>日開催）において甲乙が確認した関連事業費のうち、万博の会場建設のために実施する南エリア</a:t>
            </a:r>
            <a:r>
              <a:rPr lang="en-US" altLang="ja-JP" sz="2400" dirty="0"/>
              <a:t>30ha</a:t>
            </a:r>
            <a:r>
              <a:rPr lang="ja-JP" altLang="ja-JP" sz="2400" dirty="0"/>
              <a:t>埋立ての追加工事（以下、「追加工事」という。）に関して、次のとおり確認する。</a:t>
            </a:r>
            <a:endParaRPr lang="ja-JP" altLang="en-US" sz="2400" dirty="0">
              <a:latin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891972" y="66109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２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329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92622" y="1116108"/>
            <a:ext cx="8405718" cy="4706472"/>
          </a:xfrm>
        </p:spPr>
        <p:txBody>
          <a:bodyPr>
            <a:noAutofit/>
          </a:bodyPr>
          <a:lstStyle/>
          <a:p>
            <a:pPr algn="l"/>
            <a:r>
              <a:rPr lang="ja-JP" altLang="ja-JP" dirty="0">
                <a:latin typeface="+mn-ea"/>
              </a:rPr>
              <a:t>３　追加工事にかかる費用は甲乙で折半する。</a:t>
            </a:r>
          </a:p>
          <a:p>
            <a:pPr algn="l"/>
            <a:r>
              <a:rPr lang="ja-JP" altLang="ja-JP" dirty="0">
                <a:latin typeface="+mn-ea"/>
              </a:rPr>
              <a:t>　　なお、物価変動又は前項で確認した工事内容の変更に伴い</a:t>
            </a:r>
            <a:endParaRPr lang="en-US" altLang="ja-JP" dirty="0">
              <a:latin typeface="+mn-ea"/>
            </a:endParaRPr>
          </a:p>
          <a:p>
            <a:pPr algn="l"/>
            <a:r>
              <a:rPr lang="ja-JP" altLang="en-US" dirty="0">
                <a:latin typeface="+mn-ea"/>
              </a:rPr>
              <a:t>　</a:t>
            </a:r>
            <a:r>
              <a:rPr lang="ja-JP" altLang="ja-JP" dirty="0">
                <a:latin typeface="+mn-ea"/>
              </a:rPr>
              <a:t>費用に変更が生じた場合は同様とする。</a:t>
            </a:r>
            <a:endParaRPr lang="ja-JP" altLang="en-US" dirty="0">
              <a:latin typeface="+mn-ea"/>
            </a:endParaRPr>
          </a:p>
          <a:p>
            <a:pPr algn="l"/>
            <a:endParaRPr lang="en-US" altLang="ja-JP" dirty="0" smtClean="0">
              <a:latin typeface="+mn-ea"/>
            </a:endParaRPr>
          </a:p>
          <a:p>
            <a:pPr algn="l"/>
            <a:r>
              <a:rPr lang="ja-JP" altLang="ja-JP" dirty="0" smtClean="0">
                <a:latin typeface="+mn-ea"/>
              </a:rPr>
              <a:t>４　将来、当該土地を売却又は貸付けする際には、その収入の</a:t>
            </a:r>
            <a:endParaRPr lang="en-US" altLang="ja-JP" dirty="0" smtClean="0">
              <a:latin typeface="+mn-ea"/>
            </a:endParaRPr>
          </a:p>
          <a:p>
            <a:pPr algn="l"/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取扱いについて甲乙で協議する。</a:t>
            </a:r>
          </a:p>
          <a:p>
            <a:pPr algn="l"/>
            <a:r>
              <a:rPr lang="en-US" altLang="ja-JP" dirty="0" smtClean="0">
                <a:latin typeface="+mn-ea"/>
              </a:rPr>
              <a:t> </a:t>
            </a:r>
          </a:p>
          <a:p>
            <a:pPr algn="l"/>
            <a:r>
              <a:rPr lang="ja-JP" altLang="ja-JP" dirty="0" smtClean="0">
                <a:latin typeface="+mn-ea"/>
              </a:rPr>
              <a:t>５　この確認書に定めがない事項又は疑義が生じた場合は、</a:t>
            </a:r>
            <a:endParaRPr lang="en-US" altLang="ja-JP" dirty="0" smtClean="0">
              <a:latin typeface="+mn-ea"/>
            </a:endParaRPr>
          </a:p>
          <a:p>
            <a:pPr algn="l"/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甲乙協議して定めるものとする。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9144000" cy="4837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b="1" dirty="0">
                <a:solidFill>
                  <a:schemeClr val="bg1"/>
                </a:solidFill>
                <a:latin typeface="+mn-ea"/>
                <a:ea typeface="+mn-ea"/>
              </a:rPr>
              <a:t>南エリア</a:t>
            </a:r>
            <a:r>
              <a:rPr lang="en-US" altLang="ja-JP" sz="2800" b="1" dirty="0">
                <a:solidFill>
                  <a:schemeClr val="bg1"/>
                </a:solidFill>
                <a:latin typeface="+mn-ea"/>
                <a:ea typeface="+mn-ea"/>
              </a:rPr>
              <a:t>30ha</a:t>
            </a:r>
            <a:r>
              <a:rPr lang="ja-JP" altLang="en-US" sz="2800" b="1" dirty="0">
                <a:solidFill>
                  <a:schemeClr val="bg1"/>
                </a:solidFill>
                <a:latin typeface="+mn-ea"/>
                <a:ea typeface="+mn-ea"/>
              </a:rPr>
              <a:t>埋立ての追加工事に関する確認書（案</a:t>
            </a:r>
            <a:r>
              <a:rPr lang="ja-JP" altLang="en-US" sz="2800" b="1" dirty="0" smtClean="0">
                <a:solidFill>
                  <a:schemeClr val="bg1"/>
                </a:solidFill>
                <a:latin typeface="+mn-ea"/>
                <a:ea typeface="+mn-ea"/>
              </a:rPr>
              <a:t>） </a:t>
            </a:r>
            <a:r>
              <a:rPr lang="en-US" altLang="ja-JP" sz="2000" b="1" dirty="0" smtClean="0">
                <a:solidFill>
                  <a:schemeClr val="bg1"/>
                </a:solidFill>
                <a:latin typeface="+mn-ea"/>
                <a:ea typeface="+mn-ea"/>
              </a:rPr>
              <a:t>(2/2)</a:t>
            </a:r>
            <a:endParaRPr lang="ja-JP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891972" y="66109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３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6820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6255" y="19818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（３）開催経費等の考え方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16122"/>
              </p:ext>
            </p:extLst>
          </p:nvPr>
        </p:nvGraphicFramePr>
        <p:xfrm>
          <a:off x="147917" y="580965"/>
          <a:ext cx="8901955" cy="623020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000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2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299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68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項目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solidFill>
                            <a:schemeClr val="bg1"/>
                          </a:solidFill>
                        </a:rPr>
                        <a:t>内容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solidFill>
                            <a:schemeClr val="bg1"/>
                          </a:solidFill>
                        </a:rPr>
                        <a:t>考え方</a:t>
                      </a:r>
                      <a:endParaRPr kumimoji="1" lang="ja-JP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7610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誘致委員会経費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○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BIE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加盟国に対するプロモーション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BIE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総会でのプレゼン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BIE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事務局による現地調査への対応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BIE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加盟国による視察への対応　など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○万博誘致を国民運動として盛り上げる機運の醸成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・シンポジウム開催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・ロゴマーク・ＨＰ作成、啓発物購入　など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u="sng" dirty="0" smtClean="0">
                          <a:solidFill>
                            <a:schemeClr val="tx1"/>
                          </a:solidFill>
                        </a:rPr>
                        <a:t>地方自治体としての負担分については、府市折半を基本とする。</a:t>
                      </a:r>
                      <a:endParaRPr kumimoji="1" lang="ja-JP" altLang="en-US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1551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会場建設費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○「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日本万国博覧会」基本構想案に記載している項目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（基盤整備費・基盤設備整備費・輸送関係費・パビリオン建設費など）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u="sng" dirty="0" smtClean="0">
                          <a:solidFill>
                            <a:schemeClr val="tx1"/>
                          </a:solidFill>
                        </a:rPr>
                        <a:t>地元自治体としての負担分については、府市折半を基本とする。</a:t>
                      </a:r>
                      <a:endParaRPr kumimoji="1"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kumimoji="1" lang="ja-JP" altLang="en-US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0033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>
                          <a:solidFill>
                            <a:schemeClr val="tx1"/>
                          </a:solidFill>
                        </a:rPr>
                        <a:t>関連事業費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・地下鉄中央線の延伸（北港テクノポート線）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・道路改良等（此花大橋・夢舞大橋拡張等）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・地下鉄輸送力増強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・南エリア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30ha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埋立ての追加工事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・１区利活用に要する経費</a:t>
                      </a:r>
                      <a:endParaRPr kumimoji="1" lang="ja-JP" altLang="en-US" sz="1400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1" u="sng" dirty="0" smtClean="0">
                          <a:solidFill>
                            <a:schemeClr val="tx1"/>
                          </a:solidFill>
                        </a:rPr>
                        <a:t>関連事業費には、夢洲まちづくりに係る事業と万博関連事業がある。</a:t>
                      </a:r>
                      <a:endParaRPr kumimoji="1"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b="1" u="sng" dirty="0" smtClean="0">
                          <a:solidFill>
                            <a:schemeClr val="tx1"/>
                          </a:solidFill>
                        </a:rPr>
                        <a:t>このうち、万博開催のために必要となるものについては、府市折半を基本とする。</a:t>
                      </a:r>
                      <a:endParaRPr kumimoji="1" lang="en-US" altLang="ja-JP" sz="16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kumimoji="1" lang="ja-JP" altLang="en-US" sz="1600" b="1" u="sng" dirty="0" smtClean="0">
                          <a:solidFill>
                            <a:schemeClr val="tx1"/>
                          </a:solidFill>
                        </a:rPr>
                        <a:t>なお、夢洲におけるＩＲを含む国際観光拠点形成の進捗状況に応じ、別途整理の上、民間事業者に負担を求めることを含め、府市で協議するものとする。</a:t>
                      </a:r>
                      <a:endParaRPr kumimoji="1" lang="ja-JP" altLang="en-US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7164288" y="7019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891972" y="661096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４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292642" y="46240"/>
            <a:ext cx="468052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H29.1.31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第８回</a:t>
            </a:r>
            <a:r>
              <a:rPr lang="ja-JP" altLang="en-US" sz="12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副首都推進本部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会議　資料３</a:t>
            </a:r>
            <a:endParaRPr lang="en-US" altLang="ja-JP" sz="1200" dirty="0" smtClean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2025</a:t>
            </a:r>
            <a:r>
              <a:rPr lang="ja-JP" altLang="en-US" sz="12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日本万国博覧会開催に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向けた府</a:t>
            </a:r>
            <a:r>
              <a:rPr lang="ja-JP" altLang="en-US" sz="12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市の取組について（案</a:t>
            </a:r>
            <a:r>
              <a:rPr lang="ja-JP" altLang="en-US" sz="1200" dirty="0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）抜粋</a:t>
            </a:r>
            <a:endParaRPr lang="en-US" altLang="ja-JP" sz="12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588" y="-31285"/>
            <a:ext cx="1287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〔</a:t>
            </a:r>
            <a:r>
              <a:rPr lang="ja-JP" altLang="en-US" sz="1400" dirty="0" smtClean="0"/>
              <a:t>参考</a:t>
            </a:r>
            <a:r>
              <a:rPr lang="en-US" altLang="ja-JP" sz="1400" dirty="0" smtClean="0"/>
              <a:t>〕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09881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335</Words>
  <PresentationFormat>画面に合わせる (4:3)</PresentationFormat>
  <Paragraphs>61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HG丸ｺﾞｼｯｸM-PRO</vt:lpstr>
      <vt:lpstr>Meiryo UI</vt:lpstr>
      <vt:lpstr>ＭＳ Ｐゴシック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2019-02-06T07:35:29Z</cp:lastPrinted>
  <dcterms:modified xsi:type="dcterms:W3CDTF">2019-02-06T07:37:33Z</dcterms:modified>
</cp:coreProperties>
</file>