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style1.xml" ContentType="application/vnd.ms-office.chartstyle+xml"/>
  <Override PartName="/ppt/charts/colors1.xml" ContentType="application/vnd.ms-office.chartcolorstyle+xml"/>
  <Override PartName="/ppt/charts/chart28.xml" ContentType="application/vnd.openxmlformats-officedocument.drawingml.chart+xml"/>
  <Override PartName="/ppt/charts/style2.xml" ContentType="application/vnd.ms-office.chartstyle+xml"/>
  <Override PartName="/ppt/charts/colors2.xml" ContentType="application/vnd.ms-office.chartcolorstyle+xml"/>
  <Override PartName="/ppt/charts/chart29.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698" r:id="rId3"/>
    <p:sldId id="761" r:id="rId4"/>
    <p:sldId id="717" r:id="rId5"/>
    <p:sldId id="730" r:id="rId6"/>
    <p:sldId id="309" r:id="rId7"/>
    <p:sldId id="347" r:id="rId8"/>
    <p:sldId id="348" r:id="rId9"/>
    <p:sldId id="259" r:id="rId10"/>
    <p:sldId id="760" r:id="rId11"/>
    <p:sldId id="261" r:id="rId12"/>
    <p:sldId id="716" r:id="rId13"/>
    <p:sldId id="718" r:id="rId14"/>
    <p:sldId id="752" r:id="rId15"/>
    <p:sldId id="720" r:id="rId16"/>
    <p:sldId id="741" r:id="rId17"/>
    <p:sldId id="742" r:id="rId18"/>
    <p:sldId id="743" r:id="rId19"/>
    <p:sldId id="753" r:id="rId20"/>
    <p:sldId id="721" r:id="rId21"/>
    <p:sldId id="722" r:id="rId22"/>
    <p:sldId id="723" r:id="rId23"/>
    <p:sldId id="724" r:id="rId24"/>
    <p:sldId id="762" r:id="rId25"/>
    <p:sldId id="715" r:id="rId26"/>
    <p:sldId id="745" r:id="rId27"/>
    <p:sldId id="366" r:id="rId28"/>
    <p:sldId id="406" r:id="rId29"/>
    <p:sldId id="763" r:id="rId30"/>
    <p:sldId id="744" r:id="rId31"/>
    <p:sldId id="770" r:id="rId32"/>
    <p:sldId id="697" r:id="rId33"/>
    <p:sldId id="690" r:id="rId34"/>
    <p:sldId id="755" r:id="rId35"/>
    <p:sldId id="756" r:id="rId36"/>
    <p:sldId id="425" r:id="rId37"/>
    <p:sldId id="766" r:id="rId38"/>
    <p:sldId id="767" r:id="rId39"/>
    <p:sldId id="768" r:id="rId40"/>
    <p:sldId id="765" r:id="rId41"/>
  </p:sldIdLst>
  <p:sldSz cx="9144000" cy="6858000" type="screen4x3"/>
  <p:notesSz cx="6807200" cy="9939338"/>
  <p:defaultTextStyle>
    <a:defPPr>
      <a:defRPr lang="ja-JP">
        <a:uFillTx/>
      </a:defRPr>
    </a:defPPr>
    <a:lvl1pPr marL="0" algn="l" defTabSz="914400" rtl="0" eaLnBrk="1" latinLnBrk="0" hangingPunct="1">
      <a:defRPr kumimoji="1" sz="1800" kern="1200">
        <a:solidFill>
          <a:schemeClr val="tx1"/>
        </a:solidFill>
        <a:uFillTx/>
        <a:latin typeface="+mn-lt"/>
        <a:ea typeface="+mn-ea"/>
        <a:cs typeface="+mn-cs"/>
      </a:defRPr>
    </a:lvl1pPr>
    <a:lvl2pPr marL="457200" algn="l" defTabSz="914400" rtl="0" eaLnBrk="1" latinLnBrk="0" hangingPunct="1">
      <a:defRPr kumimoji="1" sz="1800" kern="1200">
        <a:solidFill>
          <a:schemeClr val="tx1"/>
        </a:solidFill>
        <a:uFillTx/>
        <a:latin typeface="+mn-lt"/>
        <a:ea typeface="+mn-ea"/>
        <a:cs typeface="+mn-cs"/>
      </a:defRPr>
    </a:lvl2pPr>
    <a:lvl3pPr marL="914400" algn="l" defTabSz="914400" rtl="0" eaLnBrk="1" latinLnBrk="0" hangingPunct="1">
      <a:defRPr kumimoji="1" sz="1800" kern="1200">
        <a:solidFill>
          <a:schemeClr val="tx1"/>
        </a:solidFill>
        <a:uFillTx/>
        <a:latin typeface="+mn-lt"/>
        <a:ea typeface="+mn-ea"/>
        <a:cs typeface="+mn-cs"/>
      </a:defRPr>
    </a:lvl3pPr>
    <a:lvl4pPr marL="1371600" algn="l" defTabSz="914400" rtl="0" eaLnBrk="1" latinLnBrk="0" hangingPunct="1">
      <a:defRPr kumimoji="1" sz="1800" kern="1200">
        <a:solidFill>
          <a:schemeClr val="tx1"/>
        </a:solidFill>
        <a:uFillTx/>
        <a:latin typeface="+mn-lt"/>
        <a:ea typeface="+mn-ea"/>
        <a:cs typeface="+mn-cs"/>
      </a:defRPr>
    </a:lvl4pPr>
    <a:lvl5pPr marL="1828800" algn="l" defTabSz="914400" rtl="0" eaLnBrk="1" latinLnBrk="0" hangingPunct="1">
      <a:defRPr kumimoji="1" sz="1800" kern="1200">
        <a:solidFill>
          <a:schemeClr val="tx1"/>
        </a:solidFill>
        <a:uFillTx/>
        <a:latin typeface="+mn-lt"/>
        <a:ea typeface="+mn-ea"/>
        <a:cs typeface="+mn-cs"/>
      </a:defRPr>
    </a:lvl5pPr>
    <a:lvl6pPr marL="2286000" algn="l" defTabSz="914400" rtl="0" eaLnBrk="1" latinLnBrk="0" hangingPunct="1">
      <a:defRPr kumimoji="1" sz="1800" kern="1200">
        <a:solidFill>
          <a:schemeClr val="tx1"/>
        </a:solidFill>
        <a:uFillTx/>
        <a:latin typeface="+mn-lt"/>
        <a:ea typeface="+mn-ea"/>
        <a:cs typeface="+mn-cs"/>
      </a:defRPr>
    </a:lvl6pPr>
    <a:lvl7pPr marL="2743200" algn="l" defTabSz="914400" rtl="0" eaLnBrk="1" latinLnBrk="0" hangingPunct="1">
      <a:defRPr kumimoji="1" sz="1800" kern="1200">
        <a:solidFill>
          <a:schemeClr val="tx1"/>
        </a:solidFill>
        <a:uFillTx/>
        <a:latin typeface="+mn-lt"/>
        <a:ea typeface="+mn-ea"/>
        <a:cs typeface="+mn-cs"/>
      </a:defRPr>
    </a:lvl7pPr>
    <a:lvl8pPr marL="3200400" algn="l" defTabSz="914400" rtl="0" eaLnBrk="1" latinLnBrk="0" hangingPunct="1">
      <a:defRPr kumimoji="1" sz="1800" kern="1200">
        <a:solidFill>
          <a:schemeClr val="tx1"/>
        </a:solidFill>
        <a:uFillTx/>
        <a:latin typeface="+mn-lt"/>
        <a:ea typeface="+mn-ea"/>
        <a:cs typeface="+mn-cs"/>
      </a:defRPr>
    </a:lvl8pPr>
    <a:lvl9pPr marL="3657600" algn="l" defTabSz="914400" rtl="0" eaLnBrk="1" latinLnBrk="0" hangingPunct="1">
      <a:defRPr kumimoji="1"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24" autoAdjust="0"/>
  </p:normalViewPr>
  <p:slideViewPr>
    <p:cSldViewPr snapToGrid="0">
      <p:cViewPr varScale="1">
        <p:scale>
          <a:sx n="66" d="100"/>
          <a:sy n="66"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27.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2.xml"/><Relationship Id="rId1" Type="http://schemas.microsoft.com/office/2011/relationships/chartStyle" Target="style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99326728187"/>
          <c:y val="0.120466844155869"/>
          <c:w val="0.84729721686584303"/>
          <c:h val="0.74599791408417304"/>
        </c:manualLayout>
      </c:layout>
      <c:lineChart>
        <c:grouping val="standard"/>
        <c:varyColors val="0"/>
        <c:ser>
          <c:idx val="0"/>
          <c:order val="0"/>
          <c:tx>
            <c:strRef>
              <c:f>Sheet1!$B$1</c:f>
              <c:strCache>
                <c:ptCount val="1"/>
                <c:pt idx="0">
                  <c:v>ホール</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5"/>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0FC-439D-B70C-AE25A9D3BD0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uFillTx/>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2012</c:v>
                </c:pt>
                <c:pt idx="1">
                  <c:v>13</c:v>
                </c:pt>
                <c:pt idx="2">
                  <c:v>14</c:v>
                </c:pt>
                <c:pt idx="3">
                  <c:v>15</c:v>
                </c:pt>
                <c:pt idx="4">
                  <c:v>16</c:v>
                </c:pt>
                <c:pt idx="5">
                  <c:v>17</c:v>
                </c:pt>
              </c:numCache>
            </c:numRef>
          </c:cat>
          <c:val>
            <c:numRef>
              <c:f>Sheet1!$B$2:$B$7</c:f>
              <c:numCache>
                <c:formatCode>General</c:formatCode>
                <c:ptCount val="6"/>
                <c:pt idx="0">
                  <c:v>75.099999999999994</c:v>
                </c:pt>
                <c:pt idx="1">
                  <c:v>70.099999999999994</c:v>
                </c:pt>
                <c:pt idx="2">
                  <c:v>72.3</c:v>
                </c:pt>
                <c:pt idx="3">
                  <c:v>64.8</c:v>
                </c:pt>
                <c:pt idx="4">
                  <c:v>75.599999999999994</c:v>
                </c:pt>
                <c:pt idx="5">
                  <c:v>81.400000000000006</c:v>
                </c:pt>
              </c:numCache>
            </c:numRef>
          </c:val>
          <c:smooth val="0"/>
          <c:extLst xmlns:c16r2="http://schemas.microsoft.com/office/drawing/2015/06/chart">
            <c:ext xmlns:c16="http://schemas.microsoft.com/office/drawing/2014/chart" uri="{C3380CC4-5D6E-409C-BE32-E72D297353CC}">
              <c16:uniqueId val="{00000001-B0FC-439D-B70C-AE25A9D3BD06}"/>
            </c:ext>
          </c:extLst>
        </c:ser>
        <c:ser>
          <c:idx val="1"/>
          <c:order val="1"/>
          <c:tx>
            <c:strRef>
              <c:f>Sheet1!$C$1</c:f>
              <c:strCache>
                <c:ptCount val="1"/>
                <c:pt idx="0">
                  <c:v>会議室</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5"/>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0FC-439D-B70C-AE25A9D3BD0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uFillTx/>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2012</c:v>
                </c:pt>
                <c:pt idx="1">
                  <c:v>13</c:v>
                </c:pt>
                <c:pt idx="2">
                  <c:v>14</c:v>
                </c:pt>
                <c:pt idx="3">
                  <c:v>15</c:v>
                </c:pt>
                <c:pt idx="4">
                  <c:v>16</c:v>
                </c:pt>
                <c:pt idx="5">
                  <c:v>17</c:v>
                </c:pt>
              </c:numCache>
            </c:numRef>
          </c:cat>
          <c:val>
            <c:numRef>
              <c:f>Sheet1!$C$2:$C$7</c:f>
              <c:numCache>
                <c:formatCode>General</c:formatCode>
                <c:ptCount val="6"/>
                <c:pt idx="0">
                  <c:v>76.5</c:v>
                </c:pt>
                <c:pt idx="1">
                  <c:v>77.3</c:v>
                </c:pt>
                <c:pt idx="2">
                  <c:v>75.5</c:v>
                </c:pt>
                <c:pt idx="3">
                  <c:v>74.3</c:v>
                </c:pt>
                <c:pt idx="4">
                  <c:v>77.099999999999994</c:v>
                </c:pt>
                <c:pt idx="5">
                  <c:v>72.3</c:v>
                </c:pt>
              </c:numCache>
            </c:numRef>
          </c:val>
          <c:smooth val="0"/>
          <c:extLst xmlns:c16r2="http://schemas.microsoft.com/office/drawing/2015/06/chart">
            <c:ext xmlns:c16="http://schemas.microsoft.com/office/drawing/2014/chart" uri="{C3380CC4-5D6E-409C-BE32-E72D297353CC}">
              <c16:uniqueId val="{00000003-B0FC-439D-B70C-AE25A9D3BD06}"/>
            </c:ext>
          </c:extLst>
        </c:ser>
        <c:dLbls>
          <c:showLegendKey val="0"/>
          <c:showVal val="0"/>
          <c:showCatName val="0"/>
          <c:showSerName val="0"/>
          <c:showPercent val="0"/>
          <c:showBubbleSize val="0"/>
        </c:dLbls>
        <c:marker val="1"/>
        <c:smooth val="0"/>
        <c:axId val="318380808"/>
        <c:axId val="318381984"/>
      </c:lineChart>
      <c:catAx>
        <c:axId val="318380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318381984"/>
        <c:crosses val="autoZero"/>
        <c:auto val="1"/>
        <c:lblAlgn val="ctr"/>
        <c:lblOffset val="100"/>
        <c:noMultiLvlLbl val="0"/>
      </c:catAx>
      <c:valAx>
        <c:axId val="318381984"/>
        <c:scaling>
          <c:orientation val="minMax"/>
          <c:min val="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318380808"/>
        <c:crosses val="autoZero"/>
        <c:crossBetween val="between"/>
      </c:valAx>
      <c:spPr>
        <a:noFill/>
        <a:ln>
          <a:noFill/>
        </a:ln>
        <a:effectLst/>
      </c:spPr>
    </c:plotArea>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定期</c:v>
                </c:pt>
              </c:strCache>
            </c:strRef>
          </c:tx>
          <c:spPr>
            <a:solidFill>
              <a:schemeClr val="accent1">
                <a:lumMod val="20000"/>
                <a:lumOff val="8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産振機構</c:v>
                </c:pt>
                <c:pt idx="1">
                  <c:v>都市型C</c:v>
                </c:pt>
              </c:strCache>
            </c:strRef>
          </c:cat>
          <c:val>
            <c:numRef>
              <c:f>Sheet1!$B$2:$B$3</c:f>
              <c:numCache>
                <c:formatCode>General</c:formatCode>
                <c:ptCount val="2"/>
                <c:pt idx="0">
                  <c:v>52</c:v>
                </c:pt>
                <c:pt idx="1">
                  <c:v>9</c:v>
                </c:pt>
              </c:numCache>
            </c:numRef>
          </c:val>
          <c:extLst xmlns:c16r2="http://schemas.microsoft.com/office/drawing/2015/06/chart">
            <c:ext xmlns:c16="http://schemas.microsoft.com/office/drawing/2014/chart" uri="{C3380CC4-5D6E-409C-BE32-E72D297353CC}">
              <c16:uniqueId val="{00000000-937B-40C4-8BAA-433505303997}"/>
            </c:ext>
          </c:extLst>
        </c:ser>
        <c:ser>
          <c:idx val="1"/>
          <c:order val="1"/>
          <c:tx>
            <c:strRef>
              <c:f>Sheet1!$C$1</c:f>
              <c:strCache>
                <c:ptCount val="1"/>
                <c:pt idx="0">
                  <c:v>スポット</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産振機構</c:v>
                </c:pt>
                <c:pt idx="1">
                  <c:v>都市型C</c:v>
                </c:pt>
              </c:strCache>
            </c:strRef>
          </c:cat>
          <c:val>
            <c:numRef>
              <c:f>Sheet1!$C$2:$C$3</c:f>
              <c:numCache>
                <c:formatCode>General</c:formatCode>
                <c:ptCount val="2"/>
                <c:pt idx="0">
                  <c:v>10</c:v>
                </c:pt>
                <c:pt idx="1">
                  <c:v>122</c:v>
                </c:pt>
              </c:numCache>
            </c:numRef>
          </c:val>
          <c:extLst xmlns:c16r2="http://schemas.microsoft.com/office/drawing/2015/06/chart">
            <c:ext xmlns:c16="http://schemas.microsoft.com/office/drawing/2014/chart" uri="{C3380CC4-5D6E-409C-BE32-E72D297353CC}">
              <c16:uniqueId val="{00000001-937B-40C4-8BAA-433505303997}"/>
            </c:ext>
          </c:extLst>
        </c:ser>
        <c:dLbls>
          <c:showLegendKey val="0"/>
          <c:showVal val="0"/>
          <c:showCatName val="0"/>
          <c:showSerName val="0"/>
          <c:showPercent val="0"/>
          <c:showBubbleSize val="0"/>
        </c:dLbls>
        <c:gapWidth val="90"/>
        <c:overlap val="100"/>
        <c:axId val="449780024"/>
        <c:axId val="449780416"/>
      </c:barChart>
      <c:catAx>
        <c:axId val="449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9780416"/>
        <c:crosses val="autoZero"/>
        <c:auto val="1"/>
        <c:lblAlgn val="ctr"/>
        <c:lblOffset val="100"/>
        <c:noMultiLvlLbl val="0"/>
      </c:catAx>
      <c:valAx>
        <c:axId val="44978041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9780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派遣職員</c:v>
                </c:pt>
              </c:strCache>
            </c:strRef>
          </c:tx>
          <c:spPr>
            <a:solidFill>
              <a:schemeClr val="tx2"/>
            </a:solidFill>
            <a:ln>
              <a:solidFill>
                <a:schemeClr val="tx2"/>
              </a:solidFill>
            </a:ln>
            <a:effectLst/>
          </c:spPr>
          <c:invertIfNegative val="0"/>
          <c:cat>
            <c:strRef>
              <c:f>Sheet1!$A$2:$A$12</c:f>
              <c:strCache>
                <c:ptCount val="11"/>
                <c:pt idx="0">
                  <c:v>2007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General</c:formatCode>
                <c:ptCount val="11"/>
                <c:pt idx="0">
                  <c:v>44</c:v>
                </c:pt>
                <c:pt idx="1">
                  <c:v>39</c:v>
                </c:pt>
                <c:pt idx="2">
                  <c:v>24</c:v>
                </c:pt>
              </c:numCache>
            </c:numRef>
          </c:val>
          <c:extLst xmlns:c16r2="http://schemas.microsoft.com/office/drawing/2015/06/chart">
            <c:ext xmlns:c16="http://schemas.microsoft.com/office/drawing/2014/chart" uri="{C3380CC4-5D6E-409C-BE32-E72D297353CC}">
              <c16:uniqueId val="{00000000-7661-40E8-9950-3305411B57D2}"/>
            </c:ext>
          </c:extLst>
        </c:ser>
        <c:ser>
          <c:idx val="1"/>
          <c:order val="1"/>
          <c:tx>
            <c:strRef>
              <c:f>Sheet1!$C$1</c:f>
              <c:strCache>
                <c:ptCount val="1"/>
                <c:pt idx="0">
                  <c:v>OB職員</c:v>
                </c:pt>
              </c:strCache>
            </c:strRef>
          </c:tx>
          <c:spPr>
            <a:solidFill>
              <a:schemeClr val="accent1">
                <a:lumMod val="40000"/>
                <a:lumOff val="60000"/>
              </a:schemeClr>
            </a:solidFill>
            <a:ln>
              <a:solidFill>
                <a:schemeClr val="tx2"/>
              </a:solidFill>
            </a:ln>
            <a:effectLst/>
          </c:spPr>
          <c:invertIfNegative val="0"/>
          <c:cat>
            <c:strRef>
              <c:f>Sheet1!$A$2:$A$12</c:f>
              <c:strCache>
                <c:ptCount val="11"/>
                <c:pt idx="0">
                  <c:v>2007</c:v>
                </c:pt>
                <c:pt idx="1">
                  <c:v>08</c:v>
                </c:pt>
                <c:pt idx="2">
                  <c:v>09</c:v>
                </c:pt>
                <c:pt idx="3">
                  <c:v>10</c:v>
                </c:pt>
                <c:pt idx="4">
                  <c:v>11</c:v>
                </c:pt>
                <c:pt idx="5">
                  <c:v>12</c:v>
                </c:pt>
                <c:pt idx="6">
                  <c:v>13</c:v>
                </c:pt>
                <c:pt idx="7">
                  <c:v>14</c:v>
                </c:pt>
                <c:pt idx="8">
                  <c:v>15</c:v>
                </c:pt>
                <c:pt idx="9">
                  <c:v>16</c:v>
                </c:pt>
                <c:pt idx="10">
                  <c:v>17</c:v>
                </c:pt>
              </c:strCache>
            </c:strRef>
          </c:cat>
          <c:val>
            <c:numRef>
              <c:f>Sheet1!$C$2:$C$12</c:f>
              <c:numCache>
                <c:formatCode>General</c:formatCode>
                <c:ptCount val="11"/>
                <c:pt idx="3">
                  <c:v>13</c:v>
                </c:pt>
                <c:pt idx="4">
                  <c:v>13</c:v>
                </c:pt>
                <c:pt idx="5">
                  <c:v>13</c:v>
                </c:pt>
                <c:pt idx="6">
                  <c:v>10</c:v>
                </c:pt>
                <c:pt idx="7">
                  <c:v>9</c:v>
                </c:pt>
                <c:pt idx="8">
                  <c:v>9</c:v>
                </c:pt>
                <c:pt idx="9">
                  <c:v>8</c:v>
                </c:pt>
                <c:pt idx="10">
                  <c:v>5</c:v>
                </c:pt>
              </c:numCache>
            </c:numRef>
          </c:val>
          <c:extLst xmlns:c16r2="http://schemas.microsoft.com/office/drawing/2015/06/chart">
            <c:ext xmlns:c16="http://schemas.microsoft.com/office/drawing/2014/chart" uri="{C3380CC4-5D6E-409C-BE32-E72D297353CC}">
              <c16:uniqueId val="{00000001-7661-40E8-9950-3305411B57D2}"/>
            </c:ext>
          </c:extLst>
        </c:ser>
        <c:dLbls>
          <c:showLegendKey val="0"/>
          <c:showVal val="0"/>
          <c:showCatName val="0"/>
          <c:showSerName val="0"/>
          <c:showPercent val="0"/>
          <c:showBubbleSize val="0"/>
        </c:dLbls>
        <c:gapWidth val="90"/>
        <c:overlap val="100"/>
        <c:axId val="449779632"/>
        <c:axId val="449780808"/>
      </c:barChart>
      <c:catAx>
        <c:axId val="44977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49780808"/>
        <c:crosses val="autoZero"/>
        <c:auto val="1"/>
        <c:lblAlgn val="ctr"/>
        <c:lblOffset val="100"/>
        <c:noMultiLvlLbl val="0"/>
      </c:catAx>
      <c:valAx>
        <c:axId val="449780808"/>
        <c:scaling>
          <c:orientation val="minMax"/>
          <c:max val="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49779632"/>
        <c:crosses val="autoZero"/>
        <c:crossBetween val="between"/>
      </c:valAx>
      <c:spPr>
        <a:noFill/>
        <a:ln>
          <a:noFill/>
        </a:ln>
        <a:effectLst/>
      </c:spPr>
    </c:plotArea>
    <c:legend>
      <c:legendPos val="r"/>
      <c:layout>
        <c:manualLayout>
          <c:xMode val="edge"/>
          <c:yMode val="edge"/>
          <c:x val="0.6347987972453365"/>
          <c:y val="0.17857291666666666"/>
          <c:w val="0.22058415245960594"/>
          <c:h val="0.2242332175925925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c:style val="2"/>
  <c:chart>
    <c:autoTitleDeleted val="1"/>
    <c:plotArea>
      <c:layout/>
      <c:barChart>
        <c:barDir val="col"/>
        <c:grouping val="clustered"/>
        <c:varyColors val="0"/>
        <c:ser>
          <c:idx val="0"/>
          <c:order val="0"/>
          <c:tx>
            <c:strRef>
              <c:f>Sheet1!$B$1</c:f>
              <c:strCache>
                <c:ptCount val="1"/>
                <c:pt idx="0">
                  <c:v>産振機構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Sheet1!$A$2:$A$12</c:f>
              <c:numCache>
                <c:formatCode>General</c:formatCode>
                <c:ptCount val="11"/>
                <c:pt idx="0">
                  <c:v>2007</c:v>
                </c:pt>
                <c:pt idx="1">
                  <c:v>8</c:v>
                </c:pt>
                <c:pt idx="2">
                  <c:v>9</c:v>
                </c:pt>
                <c:pt idx="3">
                  <c:v>10</c:v>
                </c:pt>
                <c:pt idx="4">
                  <c:v>11</c:v>
                </c:pt>
                <c:pt idx="5">
                  <c:v>12</c:v>
                </c:pt>
                <c:pt idx="6">
                  <c:v>13</c:v>
                </c:pt>
                <c:pt idx="7">
                  <c:v>14</c:v>
                </c:pt>
                <c:pt idx="8">
                  <c:v>15</c:v>
                </c:pt>
                <c:pt idx="9">
                  <c:v>16</c:v>
                </c:pt>
                <c:pt idx="10">
                  <c:v>17</c:v>
                </c:pt>
              </c:numCache>
            </c:numRef>
          </c:cat>
          <c:val>
            <c:numRef>
              <c:f>Sheet1!$B$2:$B$12</c:f>
              <c:numCache>
                <c:formatCode>General</c:formatCode>
                <c:ptCount val="11"/>
                <c:pt idx="0">
                  <c:v>1034</c:v>
                </c:pt>
                <c:pt idx="1">
                  <c:v>571</c:v>
                </c:pt>
                <c:pt idx="2">
                  <c:v>223</c:v>
                </c:pt>
                <c:pt idx="3">
                  <c:v>260</c:v>
                </c:pt>
                <c:pt idx="4">
                  <c:v>252</c:v>
                </c:pt>
                <c:pt idx="5">
                  <c:v>204</c:v>
                </c:pt>
                <c:pt idx="6">
                  <c:v>193</c:v>
                </c:pt>
                <c:pt idx="7">
                  <c:v>207</c:v>
                </c:pt>
                <c:pt idx="8">
                  <c:v>191</c:v>
                </c:pt>
                <c:pt idx="9">
                  <c:v>185</c:v>
                </c:pt>
                <c:pt idx="10">
                  <c:v>194</c:v>
                </c:pt>
              </c:numCache>
            </c:numRef>
          </c:val>
          <c:extLst xmlns:c16r2="http://schemas.microsoft.com/office/drawing/2015/06/chart">
            <c:ext xmlns:c16="http://schemas.microsoft.com/office/drawing/2014/chart" uri="{C3380CC4-5D6E-409C-BE32-E72D297353CC}">
              <c16:uniqueId val="{00000000-88E4-4CFD-BEBA-D01274A71DBB}"/>
            </c:ext>
          </c:extLst>
        </c:ser>
        <c:dLbls>
          <c:showLegendKey val="0"/>
          <c:showVal val="0"/>
          <c:showCatName val="0"/>
          <c:showSerName val="0"/>
          <c:showPercent val="0"/>
          <c:showBubbleSize val="0"/>
        </c:dLbls>
        <c:gapWidth val="90"/>
        <c:overlap val="-27"/>
        <c:axId val="449781200"/>
        <c:axId val="449785904"/>
      </c:barChart>
      <c:catAx>
        <c:axId val="44978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49785904"/>
        <c:crosses val="autoZero"/>
        <c:auto val="1"/>
        <c:lblAlgn val="ctr"/>
        <c:lblOffset val="100"/>
        <c:noMultiLvlLbl val="0"/>
      </c:catAx>
      <c:valAx>
        <c:axId val="449785904"/>
        <c:scaling>
          <c:orientation val="minMax"/>
          <c:max val="1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49781200"/>
        <c:crosses val="autoZero"/>
        <c:crossBetween val="between"/>
      </c:valAx>
      <c:spPr>
        <a:noFill/>
        <a:ln>
          <a:noFill/>
        </a:ln>
        <a:effectLst/>
      </c:spPr>
    </c:plotArea>
    <c:plotVisOnly val="1"/>
    <c:dispBlanksAs val="gap"/>
    <c:showDLblsOverMax val="0"/>
  </c:chart>
  <c:spPr>
    <a:noFill/>
    <a:ln>
      <a:noFill/>
    </a:ln>
    <a:effectLst/>
  </c:spPr>
  <c:txPr>
    <a:bodyPr/>
    <a:lstStyle/>
    <a:p>
      <a:pPr>
        <a:defRPr sz="1100">
          <a:uFillTx/>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c:style val="2"/>
  <c:chart>
    <c:autoTitleDeleted val="1"/>
    <c:plotArea>
      <c:layout/>
      <c:barChart>
        <c:barDir val="col"/>
        <c:grouping val="clustered"/>
        <c:varyColors val="0"/>
        <c:ser>
          <c:idx val="0"/>
          <c:order val="0"/>
          <c:tx>
            <c:strRef>
              <c:f>Sheet1!$B$1</c:f>
              <c:strCache>
                <c:ptCount val="1"/>
                <c:pt idx="0">
                  <c:v>産振機構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Sheet1!$A$2:$A$12</c:f>
              <c:numCache>
                <c:formatCode>General</c:formatCode>
                <c:ptCount val="11"/>
                <c:pt idx="0">
                  <c:v>2007</c:v>
                </c:pt>
                <c:pt idx="1">
                  <c:v>8</c:v>
                </c:pt>
                <c:pt idx="2">
                  <c:v>9</c:v>
                </c:pt>
                <c:pt idx="3">
                  <c:v>10</c:v>
                </c:pt>
                <c:pt idx="4">
                  <c:v>11</c:v>
                </c:pt>
                <c:pt idx="5">
                  <c:v>12</c:v>
                </c:pt>
                <c:pt idx="6">
                  <c:v>13</c:v>
                </c:pt>
                <c:pt idx="7">
                  <c:v>14</c:v>
                </c:pt>
                <c:pt idx="8">
                  <c:v>15</c:v>
                </c:pt>
                <c:pt idx="9">
                  <c:v>16</c:v>
                </c:pt>
                <c:pt idx="10">
                  <c:v>17</c:v>
                </c:pt>
              </c:numCache>
            </c:numRef>
          </c:cat>
          <c:val>
            <c:numRef>
              <c:f>Sheet1!$B$2:$B$12</c:f>
              <c:numCache>
                <c:formatCode>General</c:formatCode>
                <c:ptCount val="11"/>
                <c:pt idx="0">
                  <c:v>586</c:v>
                </c:pt>
                <c:pt idx="1">
                  <c:v>511</c:v>
                </c:pt>
                <c:pt idx="2">
                  <c:v>365</c:v>
                </c:pt>
                <c:pt idx="3">
                  <c:v>361</c:v>
                </c:pt>
                <c:pt idx="4">
                  <c:v>393</c:v>
                </c:pt>
                <c:pt idx="5">
                  <c:v>366</c:v>
                </c:pt>
                <c:pt idx="6">
                  <c:v>349</c:v>
                </c:pt>
                <c:pt idx="7">
                  <c:v>340</c:v>
                </c:pt>
                <c:pt idx="8">
                  <c:v>309</c:v>
                </c:pt>
                <c:pt idx="9">
                  <c:v>331</c:v>
                </c:pt>
                <c:pt idx="10">
                  <c:v>321</c:v>
                </c:pt>
              </c:numCache>
            </c:numRef>
          </c:val>
          <c:extLst xmlns:c16r2="http://schemas.microsoft.com/office/drawing/2015/06/chart">
            <c:ext xmlns:c16="http://schemas.microsoft.com/office/drawing/2014/chart" uri="{C3380CC4-5D6E-409C-BE32-E72D297353CC}">
              <c16:uniqueId val="{00000000-2967-4470-BCFF-53CCB715241C}"/>
            </c:ext>
          </c:extLst>
        </c:ser>
        <c:dLbls>
          <c:showLegendKey val="0"/>
          <c:showVal val="0"/>
          <c:showCatName val="0"/>
          <c:showSerName val="0"/>
          <c:showPercent val="0"/>
          <c:showBubbleSize val="0"/>
        </c:dLbls>
        <c:gapWidth val="90"/>
        <c:overlap val="-27"/>
        <c:axId val="449782768"/>
        <c:axId val="449784336"/>
      </c:barChart>
      <c:catAx>
        <c:axId val="44978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49784336"/>
        <c:crosses val="autoZero"/>
        <c:auto val="1"/>
        <c:lblAlgn val="ctr"/>
        <c:lblOffset val="100"/>
        <c:noMultiLvlLbl val="0"/>
      </c:catAx>
      <c:valAx>
        <c:axId val="449784336"/>
        <c:scaling>
          <c:orientation val="minMax"/>
          <c:max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49782768"/>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1100">
          <a:uFillTx/>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派遣職員</c:v>
                </c:pt>
              </c:strCache>
            </c:strRef>
          </c:tx>
          <c:spPr>
            <a:solidFill>
              <a:schemeClr val="tx2"/>
            </a:solidFill>
            <a:ln>
              <a:solidFill>
                <a:schemeClr val="tx2"/>
              </a:solidFill>
            </a:ln>
            <a:effectLst/>
          </c:spPr>
          <c:invertIfNegative val="0"/>
          <c:cat>
            <c:numRef>
              <c:f>Sheet1!$A$2:$A$12</c:f>
              <c:numCache>
                <c:formatCode>General</c:formatCode>
                <c:ptCount val="11"/>
                <c:pt idx="0">
                  <c:v>2007</c:v>
                </c:pt>
                <c:pt idx="1">
                  <c:v>8</c:v>
                </c:pt>
                <c:pt idx="2">
                  <c:v>9</c:v>
                </c:pt>
                <c:pt idx="3">
                  <c:v>10</c:v>
                </c:pt>
                <c:pt idx="4">
                  <c:v>11</c:v>
                </c:pt>
                <c:pt idx="5">
                  <c:v>12</c:v>
                </c:pt>
                <c:pt idx="6">
                  <c:v>13</c:v>
                </c:pt>
                <c:pt idx="7">
                  <c:v>14</c:v>
                </c:pt>
                <c:pt idx="8">
                  <c:v>15</c:v>
                </c:pt>
                <c:pt idx="9">
                  <c:v>16</c:v>
                </c:pt>
                <c:pt idx="10">
                  <c:v>17</c:v>
                </c:pt>
              </c:numCache>
            </c:numRef>
          </c:cat>
          <c:val>
            <c:numRef>
              <c:f>Sheet1!$B$2:$B$12</c:f>
              <c:numCache>
                <c:formatCode>General</c:formatCode>
                <c:ptCount val="11"/>
                <c:pt idx="0">
                  <c:v>6</c:v>
                </c:pt>
                <c:pt idx="1">
                  <c:v>6</c:v>
                </c:pt>
                <c:pt idx="2">
                  <c:v>6</c:v>
                </c:pt>
                <c:pt idx="3">
                  <c:v>6</c:v>
                </c:pt>
                <c:pt idx="4">
                  <c:v>5</c:v>
                </c:pt>
                <c:pt idx="5">
                  <c:v>4</c:v>
                </c:pt>
                <c:pt idx="6">
                  <c:v>4</c:v>
                </c:pt>
                <c:pt idx="7">
                  <c:v>4</c:v>
                </c:pt>
                <c:pt idx="8">
                  <c:v>4</c:v>
                </c:pt>
                <c:pt idx="9">
                  <c:v>3</c:v>
                </c:pt>
                <c:pt idx="10">
                  <c:v>2</c:v>
                </c:pt>
              </c:numCache>
            </c:numRef>
          </c:val>
          <c:extLst xmlns:c16r2="http://schemas.microsoft.com/office/drawing/2015/06/chart">
            <c:ext xmlns:c16="http://schemas.microsoft.com/office/drawing/2014/chart" uri="{C3380CC4-5D6E-409C-BE32-E72D297353CC}">
              <c16:uniqueId val="{00000000-8AA7-449E-B823-D509BDD84FA2}"/>
            </c:ext>
          </c:extLst>
        </c:ser>
        <c:ser>
          <c:idx val="1"/>
          <c:order val="1"/>
          <c:tx>
            <c:strRef>
              <c:f>Sheet1!$C$1</c:f>
              <c:strCache>
                <c:ptCount val="1"/>
                <c:pt idx="0">
                  <c:v>OB職員</c:v>
                </c:pt>
              </c:strCache>
            </c:strRef>
          </c:tx>
          <c:spPr>
            <a:solidFill>
              <a:schemeClr val="accent1">
                <a:lumMod val="40000"/>
                <a:lumOff val="60000"/>
              </a:schemeClr>
            </a:solidFill>
            <a:ln>
              <a:solidFill>
                <a:schemeClr val="tx2"/>
              </a:solidFill>
            </a:ln>
            <a:effectLst/>
          </c:spPr>
          <c:invertIfNegative val="0"/>
          <c:cat>
            <c:numRef>
              <c:f>Sheet1!$A$2:$A$12</c:f>
              <c:numCache>
                <c:formatCode>General</c:formatCode>
                <c:ptCount val="11"/>
                <c:pt idx="0">
                  <c:v>2007</c:v>
                </c:pt>
                <c:pt idx="1">
                  <c:v>8</c:v>
                </c:pt>
                <c:pt idx="2">
                  <c:v>9</c:v>
                </c:pt>
                <c:pt idx="3">
                  <c:v>10</c:v>
                </c:pt>
                <c:pt idx="4">
                  <c:v>11</c:v>
                </c:pt>
                <c:pt idx="5">
                  <c:v>12</c:v>
                </c:pt>
                <c:pt idx="6">
                  <c:v>13</c:v>
                </c:pt>
                <c:pt idx="7">
                  <c:v>14</c:v>
                </c:pt>
                <c:pt idx="8">
                  <c:v>15</c:v>
                </c:pt>
                <c:pt idx="9">
                  <c:v>16</c:v>
                </c:pt>
                <c:pt idx="10">
                  <c:v>17</c:v>
                </c:pt>
              </c:numCache>
            </c:numRef>
          </c:cat>
          <c:val>
            <c:numRef>
              <c:f>Sheet1!$C$2:$C$12</c:f>
              <c:numCache>
                <c:formatCode>General</c:formatCode>
                <c:ptCount val="11"/>
                <c:pt idx="0">
                  <c:v>2</c:v>
                </c:pt>
                <c:pt idx="1">
                  <c:v>3</c:v>
                </c:pt>
                <c:pt idx="2">
                  <c:v>2</c:v>
                </c:pt>
                <c:pt idx="3">
                  <c:v>2</c:v>
                </c:pt>
                <c:pt idx="4">
                  <c:v>1</c:v>
                </c:pt>
                <c:pt idx="5">
                  <c:v>1</c:v>
                </c:pt>
                <c:pt idx="6">
                  <c:v>1</c:v>
                </c:pt>
                <c:pt idx="7">
                  <c:v>1</c:v>
                </c:pt>
                <c:pt idx="8">
                  <c:v>1</c:v>
                </c:pt>
                <c:pt idx="9">
                  <c:v>1</c:v>
                </c:pt>
                <c:pt idx="10">
                  <c:v>1</c:v>
                </c:pt>
              </c:numCache>
            </c:numRef>
          </c:val>
          <c:extLst xmlns:c16r2="http://schemas.microsoft.com/office/drawing/2015/06/chart">
            <c:ext xmlns:c16="http://schemas.microsoft.com/office/drawing/2014/chart" uri="{C3380CC4-5D6E-409C-BE32-E72D297353CC}">
              <c16:uniqueId val="{00000001-8AA7-449E-B823-D509BDD84FA2}"/>
            </c:ext>
          </c:extLst>
        </c:ser>
        <c:dLbls>
          <c:showLegendKey val="0"/>
          <c:showVal val="0"/>
          <c:showCatName val="0"/>
          <c:showSerName val="0"/>
          <c:showPercent val="0"/>
          <c:showBubbleSize val="0"/>
        </c:dLbls>
        <c:gapWidth val="90"/>
        <c:overlap val="100"/>
        <c:axId val="449785120"/>
        <c:axId val="449785512"/>
      </c:barChart>
      <c:catAx>
        <c:axId val="44978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9785512"/>
        <c:crosses val="autoZero"/>
        <c:auto val="1"/>
        <c:lblAlgn val="ctr"/>
        <c:lblOffset val="100"/>
        <c:noMultiLvlLbl val="0"/>
      </c:catAx>
      <c:valAx>
        <c:axId val="449785512"/>
        <c:scaling>
          <c:orientation val="minMax"/>
          <c:max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9785120"/>
        <c:crosses val="autoZero"/>
        <c:crossBetween val="between"/>
      </c:valAx>
      <c:spPr>
        <a:noFill/>
        <a:ln>
          <a:noFill/>
        </a:ln>
        <a:effectLst/>
      </c:spPr>
    </c:plotArea>
    <c:legend>
      <c:legendPos val="r"/>
      <c:layout>
        <c:manualLayout>
          <c:xMode val="edge"/>
          <c:yMode val="edge"/>
          <c:x val="0.76979360776541572"/>
          <c:y val="2.7339120370370361E-2"/>
          <c:w val="0.20772748266342977"/>
          <c:h val="0.21315856481481479"/>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技術系コーディネーターの存在</c:v>
                </c:pt>
              </c:strCache>
            </c:strRef>
          </c:tx>
          <c:spPr>
            <a:solidFill>
              <a:schemeClr val="accent1">
                <a:lumMod val="20000"/>
                <a:lumOff val="80000"/>
              </a:schemeClr>
            </a:solidFill>
            <a:ln>
              <a:solidFill>
                <a:schemeClr val="accent1"/>
              </a:solidFill>
            </a:ln>
            <a:effectLst/>
          </c:spPr>
          <c:invertIfNegative val="0"/>
          <c:cat>
            <c:strRef>
              <c:f>Sheet1!$A$2</c:f>
              <c:strCache>
                <c:ptCount val="1"/>
                <c:pt idx="0">
                  <c:v>府市法人に対する評価</c:v>
                </c:pt>
              </c:strCache>
            </c:strRef>
          </c:cat>
          <c:val>
            <c:numRef>
              <c:f>Sheet1!$B$2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52C0-4D55-82EC-3D2EE258D88B}"/>
            </c:ext>
          </c:extLst>
        </c:ser>
        <c:ser>
          <c:idx val="1"/>
          <c:order val="1"/>
          <c:tx>
            <c:strRef>
              <c:f>Sheet1!$C$1</c:f>
              <c:strCache>
                <c:ptCount val="1"/>
                <c:pt idx="0">
                  <c:v>販路開拓や設備貸与は有効</c:v>
                </c:pt>
              </c:strCache>
            </c:strRef>
          </c:tx>
          <c:spPr>
            <a:pattFill prst="pct20">
              <a:fgClr>
                <a:schemeClr val="accent1"/>
              </a:fgClr>
              <a:bgClr>
                <a:schemeClr val="bg1"/>
              </a:bgClr>
            </a:pattFill>
            <a:ln>
              <a:solidFill>
                <a:schemeClr val="accent1"/>
              </a:solidFill>
            </a:ln>
            <a:effectLst/>
          </c:spPr>
          <c:invertIfNegative val="0"/>
          <c:cat>
            <c:strRef>
              <c:f>Sheet1!$A$2</c:f>
              <c:strCache>
                <c:ptCount val="1"/>
                <c:pt idx="0">
                  <c:v>府市法人に対する評価</c:v>
                </c:pt>
              </c:strCache>
            </c:strRef>
          </c:cat>
          <c:val>
            <c:numRef>
              <c:f>Sheet1!$C$2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1-52C0-4D55-82EC-3D2EE258D88B}"/>
            </c:ext>
          </c:extLst>
        </c:ser>
        <c:ser>
          <c:idx val="2"/>
          <c:order val="2"/>
          <c:tx>
            <c:strRef>
              <c:f>Sheet1!$D$1</c:f>
              <c:strCache>
                <c:ptCount val="1"/>
                <c:pt idx="0">
                  <c:v>多彩なメニューや機動性</c:v>
                </c:pt>
              </c:strCache>
            </c:strRef>
          </c:tx>
          <c:spPr>
            <a:pattFill prst="ltUpDiag">
              <a:fgClr>
                <a:schemeClr val="accent1"/>
              </a:fgClr>
              <a:bgClr>
                <a:schemeClr val="bg1"/>
              </a:bgClr>
            </a:pattFill>
            <a:ln>
              <a:solidFill>
                <a:schemeClr val="accent1"/>
              </a:solidFill>
            </a:ln>
            <a:effectLst/>
          </c:spPr>
          <c:invertIfNegative val="0"/>
          <c:cat>
            <c:strRef>
              <c:f>Sheet1!$A$2</c:f>
              <c:strCache>
                <c:ptCount val="1"/>
                <c:pt idx="0">
                  <c:v>府市法人に対する評価</c:v>
                </c:pt>
              </c:strCache>
            </c:str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2-52C0-4D55-82EC-3D2EE258D88B}"/>
            </c:ext>
          </c:extLst>
        </c:ser>
        <c:ser>
          <c:idx val="3"/>
          <c:order val="3"/>
          <c:tx>
            <c:strRef>
              <c:f>Sheet1!$E$1</c:f>
              <c:strCache>
                <c:ptCount val="1"/>
                <c:pt idx="0">
                  <c:v>情報収集に活用</c:v>
                </c:pt>
              </c:strCache>
            </c:strRef>
          </c:tx>
          <c:spPr>
            <a:solidFill>
              <a:schemeClr val="accent1">
                <a:lumMod val="60000"/>
                <a:lumOff val="40000"/>
              </a:schemeClr>
            </a:solidFill>
            <a:ln>
              <a:solidFill>
                <a:schemeClr val="accent1"/>
              </a:solidFill>
            </a:ln>
            <a:effectLst/>
          </c:spPr>
          <c:invertIfNegative val="0"/>
          <c:cat>
            <c:strRef>
              <c:f>Sheet1!$A$2</c:f>
              <c:strCache>
                <c:ptCount val="1"/>
                <c:pt idx="0">
                  <c:v>府市法人に対する評価</c:v>
                </c:pt>
              </c:strCache>
            </c:strRef>
          </c:cat>
          <c:val>
            <c:numRef>
              <c:f>Sheet1!$E$2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3-52C0-4D55-82EC-3D2EE258D88B}"/>
            </c:ext>
          </c:extLst>
        </c:ser>
        <c:ser>
          <c:idx val="4"/>
          <c:order val="4"/>
          <c:tx>
            <c:strRef>
              <c:f>Sheet1!$F$1</c:f>
              <c:strCache>
                <c:ptCount val="1"/>
                <c:pt idx="0">
                  <c:v>知らない</c:v>
                </c:pt>
              </c:strCache>
            </c:strRef>
          </c:tx>
          <c:spPr>
            <a:solidFill>
              <a:schemeClr val="accent5"/>
            </a:solidFill>
            <a:ln>
              <a:solidFill>
                <a:schemeClr val="accent1"/>
              </a:solidFill>
            </a:ln>
            <a:effectLst/>
          </c:spPr>
          <c:invertIfNegative val="0"/>
          <c:dPt>
            <c:idx val="0"/>
            <c:invertIfNegative val="0"/>
            <c:bubble3D val="0"/>
            <c:spPr>
              <a:solidFill>
                <a:schemeClr val="accent5"/>
              </a:solidFill>
              <a:ln w="28575">
                <a:solidFill>
                  <a:srgbClr val="FF0000"/>
                </a:solidFill>
              </a:ln>
              <a:effectLst/>
            </c:spPr>
            <c:extLst xmlns:c16r2="http://schemas.microsoft.com/office/drawing/2015/06/chart">
              <c:ext xmlns:c16="http://schemas.microsoft.com/office/drawing/2014/chart" uri="{C3380CC4-5D6E-409C-BE32-E72D297353CC}">
                <c16:uniqueId val="{00000005-52C0-4D55-82EC-3D2EE258D88B}"/>
              </c:ext>
            </c:extLst>
          </c:dPt>
          <c:cat>
            <c:strRef>
              <c:f>Sheet1!$A$2</c:f>
              <c:strCache>
                <c:ptCount val="1"/>
                <c:pt idx="0">
                  <c:v>府市法人に対する評価</c:v>
                </c:pt>
              </c:strCache>
            </c:strRef>
          </c:cat>
          <c:val>
            <c:numRef>
              <c:f>Sheet1!$F$2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6-52C0-4D55-82EC-3D2EE258D88B}"/>
            </c:ext>
          </c:extLst>
        </c:ser>
        <c:dLbls>
          <c:showLegendKey val="0"/>
          <c:showVal val="0"/>
          <c:showCatName val="0"/>
          <c:showSerName val="0"/>
          <c:showPercent val="0"/>
          <c:showBubbleSize val="0"/>
        </c:dLbls>
        <c:gapWidth val="90"/>
        <c:overlap val="100"/>
        <c:axId val="450631720"/>
        <c:axId val="450634856"/>
      </c:barChart>
      <c:catAx>
        <c:axId val="450631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crossAx val="450634856"/>
        <c:crosses val="autoZero"/>
        <c:auto val="1"/>
        <c:lblAlgn val="ctr"/>
        <c:lblOffset val="100"/>
        <c:noMultiLvlLbl val="0"/>
      </c:catAx>
      <c:valAx>
        <c:axId val="450634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crossAx val="450631720"/>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solidFill>
          <a:uFillTx/>
          <a:latin typeface="Meiryo UI" panose="020B0604030504040204" pitchFamily="50" charset="-128"/>
          <a:ea typeface="Meiryo UI" panose="020B0604030504040204" pitchFamily="50" charset="-128"/>
        </a:defRPr>
      </a:pPr>
      <a:endParaRPr lang="ja-JP"/>
    </a:p>
  </c:txPr>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捕捉率</c:v>
                </c:pt>
              </c:strCache>
            </c:strRef>
          </c:tx>
          <c:spPr>
            <a:solidFill>
              <a:schemeClr val="accent1"/>
            </a:solidFill>
            <a:ln>
              <a:noFill/>
            </a:ln>
            <a:effectLst/>
          </c:spPr>
          <c:invertIfNegative val="0"/>
          <c:dLbls>
            <c:numFmt formatCode="#,##0.0_);[Red]\(#,##0.0\)" sourceLinked="0"/>
            <c:spPr>
              <a:noFill/>
              <a:ln>
                <a:noFill/>
              </a:ln>
              <a:effectLst/>
            </c:spPr>
            <c:txPr>
              <a:bodyPr rot="-5400000" vert="horz"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Sheet1!$A$2:$A$48</c:f>
              <c:strCache>
                <c:ptCount val="47"/>
                <c:pt idx="0">
                  <c:v>大阪市</c:v>
                </c:pt>
                <c:pt idx="2">
                  <c:v>豊中市</c:v>
                </c:pt>
                <c:pt idx="3">
                  <c:v>高槻市</c:v>
                </c:pt>
                <c:pt idx="4">
                  <c:v>能勢町</c:v>
                </c:pt>
                <c:pt idx="5">
                  <c:v>摂津市</c:v>
                </c:pt>
                <c:pt idx="6">
                  <c:v>茨木市</c:v>
                </c:pt>
                <c:pt idx="7">
                  <c:v>吹田市</c:v>
                </c:pt>
                <c:pt idx="8">
                  <c:v>池田市</c:v>
                </c:pt>
                <c:pt idx="9">
                  <c:v>豊能町</c:v>
                </c:pt>
                <c:pt idx="10">
                  <c:v>箕面市</c:v>
                </c:pt>
                <c:pt idx="11">
                  <c:v>島本町</c:v>
                </c:pt>
                <c:pt idx="13">
                  <c:v>大東市</c:v>
                </c:pt>
                <c:pt idx="14">
                  <c:v>東大阪市</c:v>
                </c:pt>
                <c:pt idx="15">
                  <c:v>枚方市</c:v>
                </c:pt>
                <c:pt idx="16">
                  <c:v>門真市</c:v>
                </c:pt>
                <c:pt idx="17">
                  <c:v>守口市</c:v>
                </c:pt>
                <c:pt idx="18">
                  <c:v>交野市</c:v>
                </c:pt>
                <c:pt idx="19">
                  <c:v>八尾市</c:v>
                </c:pt>
                <c:pt idx="20">
                  <c:v>寝屋川市</c:v>
                </c:pt>
                <c:pt idx="21">
                  <c:v>四條畷市</c:v>
                </c:pt>
                <c:pt idx="22">
                  <c:v>柏原市</c:v>
                </c:pt>
                <c:pt idx="24">
                  <c:v>河南町</c:v>
                </c:pt>
                <c:pt idx="25">
                  <c:v>河内長野</c:v>
                </c:pt>
                <c:pt idx="26">
                  <c:v>富田林市</c:v>
                </c:pt>
                <c:pt idx="27">
                  <c:v>松原市</c:v>
                </c:pt>
                <c:pt idx="28">
                  <c:v>大阪狭山</c:v>
                </c:pt>
                <c:pt idx="29">
                  <c:v>羽曳野市</c:v>
                </c:pt>
                <c:pt idx="30">
                  <c:v>太子町</c:v>
                </c:pt>
                <c:pt idx="31">
                  <c:v>千早赤阪</c:v>
                </c:pt>
                <c:pt idx="32">
                  <c:v>藤井寺市</c:v>
                </c:pt>
                <c:pt idx="34">
                  <c:v>堺市</c:v>
                </c:pt>
                <c:pt idx="35">
                  <c:v>高石市</c:v>
                </c:pt>
                <c:pt idx="36">
                  <c:v>岸和田市</c:v>
                </c:pt>
                <c:pt idx="37">
                  <c:v>和泉市</c:v>
                </c:pt>
                <c:pt idx="38">
                  <c:v>岬町</c:v>
                </c:pt>
                <c:pt idx="39">
                  <c:v>阪南市</c:v>
                </c:pt>
                <c:pt idx="40">
                  <c:v>泉南市</c:v>
                </c:pt>
                <c:pt idx="41">
                  <c:v>泉佐野市</c:v>
                </c:pt>
                <c:pt idx="42">
                  <c:v>熊取町</c:v>
                </c:pt>
                <c:pt idx="43">
                  <c:v>忠岡町</c:v>
                </c:pt>
                <c:pt idx="44">
                  <c:v>泉大津市</c:v>
                </c:pt>
                <c:pt idx="45">
                  <c:v>貝塚市</c:v>
                </c:pt>
                <c:pt idx="46">
                  <c:v>田尻町</c:v>
                </c:pt>
              </c:strCache>
            </c:strRef>
          </c:cat>
          <c:val>
            <c:numRef>
              <c:f>Sheet1!$B$2:$B$48</c:f>
              <c:numCache>
                <c:formatCode>General</c:formatCode>
                <c:ptCount val="47"/>
                <c:pt idx="0" formatCode="0.0_ ">
                  <c:v>9.7070371488976139</c:v>
                </c:pt>
                <c:pt idx="2">
                  <c:v>10.483870967741936</c:v>
                </c:pt>
                <c:pt idx="3">
                  <c:v>10.396039603960396</c:v>
                </c:pt>
                <c:pt idx="4">
                  <c:v>10.344827586206897</c:v>
                </c:pt>
                <c:pt idx="5">
                  <c:v>9.232954545454545</c:v>
                </c:pt>
                <c:pt idx="6">
                  <c:v>7.3008849557522124</c:v>
                </c:pt>
                <c:pt idx="7">
                  <c:v>5.8426966292134832</c:v>
                </c:pt>
                <c:pt idx="8">
                  <c:v>5.4545454545454541</c:v>
                </c:pt>
                <c:pt idx="9">
                  <c:v>5</c:v>
                </c:pt>
                <c:pt idx="10">
                  <c:v>3.2520325203252036</c:v>
                </c:pt>
                <c:pt idx="11">
                  <c:v>3.125</c:v>
                </c:pt>
                <c:pt idx="13">
                  <c:v>14.896214896214897</c:v>
                </c:pt>
                <c:pt idx="14">
                  <c:v>13.727471787097862</c:v>
                </c:pt>
                <c:pt idx="15">
                  <c:v>13.644859813084112</c:v>
                </c:pt>
                <c:pt idx="16">
                  <c:v>12.9973474801061</c:v>
                </c:pt>
                <c:pt idx="17">
                  <c:v>12.352309344790548</c:v>
                </c:pt>
                <c:pt idx="18">
                  <c:v>12.222222222222221</c:v>
                </c:pt>
                <c:pt idx="19">
                  <c:v>11.490885416666668</c:v>
                </c:pt>
                <c:pt idx="20">
                  <c:v>10.688405797101449</c:v>
                </c:pt>
                <c:pt idx="21">
                  <c:v>10.687022900763358</c:v>
                </c:pt>
                <c:pt idx="22">
                  <c:v>9.2039800995024876</c:v>
                </c:pt>
                <c:pt idx="24">
                  <c:v>11.428571428571429</c:v>
                </c:pt>
                <c:pt idx="25">
                  <c:v>11.312217194570136</c:v>
                </c:pt>
                <c:pt idx="26">
                  <c:v>10.79295154185022</c:v>
                </c:pt>
                <c:pt idx="27">
                  <c:v>9.3663911845730023</c:v>
                </c:pt>
                <c:pt idx="28">
                  <c:v>9.3023255813953494</c:v>
                </c:pt>
                <c:pt idx="29">
                  <c:v>9.1903719912472646</c:v>
                </c:pt>
                <c:pt idx="30">
                  <c:v>7.1428571428571423</c:v>
                </c:pt>
                <c:pt idx="31">
                  <c:v>6</c:v>
                </c:pt>
                <c:pt idx="32">
                  <c:v>5.6603773584905666</c:v>
                </c:pt>
                <c:pt idx="34">
                  <c:v>12.987442167878388</c:v>
                </c:pt>
                <c:pt idx="35">
                  <c:v>9.2307692307692317</c:v>
                </c:pt>
                <c:pt idx="36">
                  <c:v>7.6827757125154896</c:v>
                </c:pt>
                <c:pt idx="37">
                  <c:v>7.6628352490421454</c:v>
                </c:pt>
                <c:pt idx="38">
                  <c:v>6.4516129032258061</c:v>
                </c:pt>
                <c:pt idx="39">
                  <c:v>5.2173913043478262</c:v>
                </c:pt>
                <c:pt idx="40">
                  <c:v>4.9382716049382713</c:v>
                </c:pt>
                <c:pt idx="41">
                  <c:v>4.3893129770992365</c:v>
                </c:pt>
                <c:pt idx="42">
                  <c:v>4.0650406504065035</c:v>
                </c:pt>
                <c:pt idx="43">
                  <c:v>3.7037037037037033</c:v>
                </c:pt>
                <c:pt idx="44">
                  <c:v>3.0848329048843186</c:v>
                </c:pt>
                <c:pt idx="45">
                  <c:v>0.63694267515923575</c:v>
                </c:pt>
                <c:pt idx="46">
                  <c:v>0</c:v>
                </c:pt>
              </c:numCache>
            </c:numRef>
          </c:val>
          <c:extLst xmlns:c16r2="http://schemas.microsoft.com/office/drawing/2015/06/chart">
            <c:ext xmlns:c16="http://schemas.microsoft.com/office/drawing/2014/chart" uri="{C3380CC4-5D6E-409C-BE32-E72D297353CC}">
              <c16:uniqueId val="{00000007-F02A-47CC-8576-5B673274CF1C}"/>
            </c:ext>
          </c:extLst>
        </c:ser>
        <c:dLbls>
          <c:showLegendKey val="0"/>
          <c:showVal val="0"/>
          <c:showCatName val="0"/>
          <c:showSerName val="0"/>
          <c:showPercent val="0"/>
          <c:showBubbleSize val="0"/>
        </c:dLbls>
        <c:gapWidth val="100"/>
        <c:axId val="454349616"/>
        <c:axId val="454348832"/>
      </c:barChart>
      <c:catAx>
        <c:axId val="45434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4348832"/>
        <c:crosses val="autoZero"/>
        <c:auto val="1"/>
        <c:lblAlgn val="ctr"/>
        <c:lblOffset val="100"/>
        <c:noMultiLvlLbl val="0"/>
      </c:catAx>
      <c:valAx>
        <c:axId val="454348832"/>
        <c:scaling>
          <c:orientation val="minMax"/>
        </c:scaling>
        <c:delete val="0"/>
        <c:axPos val="l"/>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434961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捕捉率</c:v>
                </c:pt>
              </c:strCache>
            </c:strRef>
          </c:tx>
          <c:spPr>
            <a:solidFill>
              <a:schemeClr val="accent1"/>
            </a:solidFill>
            <a:ln>
              <a:noFill/>
            </a:ln>
            <a:effectLst/>
          </c:spPr>
          <c:invertIfNegative val="0"/>
          <c:dLbls>
            <c:numFmt formatCode="#,##0.0_);[Red]\(#,##0.0\)" sourceLinked="0"/>
            <c:spPr>
              <a:noFill/>
              <a:ln>
                <a:noFill/>
              </a:ln>
              <a:effectLst/>
            </c:spPr>
            <c:txPr>
              <a:bodyPr rot="-5400000" vert="horz"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Sheet1!$A$2:$A$48</c:f>
              <c:strCache>
                <c:ptCount val="45"/>
                <c:pt idx="0">
                  <c:v>大阪市</c:v>
                </c:pt>
                <c:pt idx="2">
                  <c:v>吹田市</c:v>
                </c:pt>
                <c:pt idx="3">
                  <c:v>箕面市</c:v>
                </c:pt>
                <c:pt idx="4">
                  <c:v>豊中市</c:v>
                </c:pt>
                <c:pt idx="5">
                  <c:v>摂津市</c:v>
                </c:pt>
                <c:pt idx="6">
                  <c:v>高槻市</c:v>
                </c:pt>
                <c:pt idx="7">
                  <c:v>池田市</c:v>
                </c:pt>
                <c:pt idx="8">
                  <c:v>島本町</c:v>
                </c:pt>
                <c:pt idx="9">
                  <c:v>茨木市</c:v>
                </c:pt>
                <c:pt idx="10">
                  <c:v>豊能郡</c:v>
                </c:pt>
                <c:pt idx="13">
                  <c:v>東大阪市</c:v>
                </c:pt>
                <c:pt idx="14">
                  <c:v>門真市</c:v>
                </c:pt>
                <c:pt idx="15">
                  <c:v>大東市</c:v>
                </c:pt>
                <c:pt idx="16">
                  <c:v>柏原市</c:v>
                </c:pt>
                <c:pt idx="17">
                  <c:v>八尾市</c:v>
                </c:pt>
                <c:pt idx="18">
                  <c:v>守口市</c:v>
                </c:pt>
                <c:pt idx="19">
                  <c:v>枚方市</c:v>
                </c:pt>
                <c:pt idx="20">
                  <c:v>交野市</c:v>
                </c:pt>
                <c:pt idx="21">
                  <c:v>寝屋川市</c:v>
                </c:pt>
                <c:pt idx="22">
                  <c:v>四條畷市</c:v>
                </c:pt>
                <c:pt idx="24">
                  <c:v>富田林市</c:v>
                </c:pt>
                <c:pt idx="25">
                  <c:v>松原市</c:v>
                </c:pt>
                <c:pt idx="26">
                  <c:v>羽曳野市</c:v>
                </c:pt>
                <c:pt idx="27">
                  <c:v>河内長野</c:v>
                </c:pt>
                <c:pt idx="28">
                  <c:v>大阪狭山</c:v>
                </c:pt>
                <c:pt idx="29">
                  <c:v>南河内郡</c:v>
                </c:pt>
                <c:pt idx="30">
                  <c:v>藤井寺市</c:v>
                </c:pt>
                <c:pt idx="34">
                  <c:v>忠岡町</c:v>
                </c:pt>
                <c:pt idx="35">
                  <c:v>堺市</c:v>
                </c:pt>
                <c:pt idx="36">
                  <c:v>和泉市</c:v>
                </c:pt>
                <c:pt idx="37">
                  <c:v>高石市</c:v>
                </c:pt>
                <c:pt idx="38">
                  <c:v>泉大津市</c:v>
                </c:pt>
                <c:pt idx="39">
                  <c:v>貝塚市</c:v>
                </c:pt>
                <c:pt idx="40">
                  <c:v>泉南市</c:v>
                </c:pt>
                <c:pt idx="41">
                  <c:v>泉佐野市</c:v>
                </c:pt>
                <c:pt idx="42">
                  <c:v>岸和田市</c:v>
                </c:pt>
                <c:pt idx="43">
                  <c:v>阪南市</c:v>
                </c:pt>
                <c:pt idx="44">
                  <c:v>泉南郡</c:v>
                </c:pt>
              </c:strCache>
            </c:strRef>
          </c:cat>
          <c:val>
            <c:numRef>
              <c:f>Sheet1!$B$2:$B$48</c:f>
              <c:numCache>
                <c:formatCode>General</c:formatCode>
                <c:ptCount val="47"/>
                <c:pt idx="0">
                  <c:v>11.979546307953969</c:v>
                </c:pt>
                <c:pt idx="2">
                  <c:v>7.0140626348028645</c:v>
                </c:pt>
                <c:pt idx="3">
                  <c:v>5.0141242937853105</c:v>
                </c:pt>
                <c:pt idx="4">
                  <c:v>4.2609955027059989</c:v>
                </c:pt>
                <c:pt idx="5">
                  <c:v>4.0576876069420686</c:v>
                </c:pt>
                <c:pt idx="6">
                  <c:v>3.6156143344709895</c:v>
                </c:pt>
                <c:pt idx="7">
                  <c:v>3.5587188612099645</c:v>
                </c:pt>
                <c:pt idx="8">
                  <c:v>3.4090909090909087</c:v>
                </c:pt>
                <c:pt idx="9">
                  <c:v>3.3308262598044478</c:v>
                </c:pt>
                <c:pt idx="10">
                  <c:v>2.0864381520119228</c:v>
                </c:pt>
                <c:pt idx="13">
                  <c:v>5.5092966855295078</c:v>
                </c:pt>
                <c:pt idx="14">
                  <c:v>4.9601737871107892</c:v>
                </c:pt>
                <c:pt idx="15">
                  <c:v>4.8411497730711046</c:v>
                </c:pt>
                <c:pt idx="16">
                  <c:v>4.7577092511013221</c:v>
                </c:pt>
                <c:pt idx="17">
                  <c:v>4.4618983957219251</c:v>
                </c:pt>
                <c:pt idx="18">
                  <c:v>4.1091440636673706</c:v>
                </c:pt>
                <c:pt idx="19">
                  <c:v>3.6042263256640665</c:v>
                </c:pt>
                <c:pt idx="20">
                  <c:v>3.458957150232318</c:v>
                </c:pt>
                <c:pt idx="21">
                  <c:v>3.2596530498041409</c:v>
                </c:pt>
                <c:pt idx="22">
                  <c:v>2.9665587918015102</c:v>
                </c:pt>
                <c:pt idx="24">
                  <c:v>3.5055908129344209</c:v>
                </c:pt>
                <c:pt idx="25">
                  <c:v>2.9195501730103808</c:v>
                </c:pt>
                <c:pt idx="26">
                  <c:v>2.6575342465753424</c:v>
                </c:pt>
                <c:pt idx="27">
                  <c:v>2.2542498152254251</c:v>
                </c:pt>
                <c:pt idx="28">
                  <c:v>2.2282608695652173</c:v>
                </c:pt>
                <c:pt idx="29">
                  <c:v>2.1004566210045663</c:v>
                </c:pt>
                <c:pt idx="30">
                  <c:v>1.9739292364990688</c:v>
                </c:pt>
                <c:pt idx="34">
                  <c:v>4.4827586206896548</c:v>
                </c:pt>
                <c:pt idx="35">
                  <c:v>3.2728406178568954</c:v>
                </c:pt>
                <c:pt idx="36">
                  <c:v>2.9081632653061225</c:v>
                </c:pt>
                <c:pt idx="37">
                  <c:v>2.5515210991167812</c:v>
                </c:pt>
                <c:pt idx="38">
                  <c:v>2.1659548505186086</c:v>
                </c:pt>
                <c:pt idx="39">
                  <c:v>2.0018198362147404</c:v>
                </c:pt>
                <c:pt idx="40">
                  <c:v>1.970905678085406</c:v>
                </c:pt>
                <c:pt idx="41">
                  <c:v>1.7834394904458599</c:v>
                </c:pt>
                <c:pt idx="42">
                  <c:v>1.7372121880601132</c:v>
                </c:pt>
                <c:pt idx="43">
                  <c:v>1.7229953611663356</c:v>
                </c:pt>
                <c:pt idx="44">
                  <c:v>1.6916384726921216</c:v>
                </c:pt>
              </c:numCache>
            </c:numRef>
          </c:val>
          <c:extLst xmlns:c16r2="http://schemas.microsoft.com/office/drawing/2015/06/chart">
            <c:ext xmlns:c16="http://schemas.microsoft.com/office/drawing/2014/chart" uri="{C3380CC4-5D6E-409C-BE32-E72D297353CC}">
              <c16:uniqueId val="{00000000-51CD-49DB-B339-55F60C3FC4B5}"/>
            </c:ext>
          </c:extLst>
        </c:ser>
        <c:dLbls>
          <c:showLegendKey val="0"/>
          <c:showVal val="0"/>
          <c:showCatName val="0"/>
          <c:showSerName val="0"/>
          <c:showPercent val="0"/>
          <c:showBubbleSize val="0"/>
        </c:dLbls>
        <c:gapWidth val="100"/>
        <c:axId val="454353928"/>
        <c:axId val="454352752"/>
      </c:barChart>
      <c:catAx>
        <c:axId val="454353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4352752"/>
        <c:crosses val="autoZero"/>
        <c:auto val="1"/>
        <c:lblAlgn val="ctr"/>
        <c:lblOffset val="100"/>
        <c:noMultiLvlLbl val="0"/>
      </c:catAx>
      <c:valAx>
        <c:axId val="454352752"/>
        <c:scaling>
          <c:orientation val="minMax"/>
        </c:scaling>
        <c:delete val="0"/>
        <c:axPos val="l"/>
        <c:numFmt formatCode="General" sourceLinked="1"/>
        <c:majorTickMark val="out"/>
        <c:minorTickMark val="none"/>
        <c:tickLblPos val="nextTo"/>
        <c:txPr>
          <a:bodyPr/>
          <a:lstStyle/>
          <a:p>
            <a:pPr>
              <a:defRPr sz="900"/>
            </a:pPr>
            <a:endParaRPr lang="ja-JP"/>
          </a:p>
        </c:txPr>
        <c:crossAx val="454353928"/>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都府県</c:v>
                </c:pt>
              </c:strCache>
            </c:strRef>
          </c:tx>
          <c:spPr>
            <a:solidFill>
              <a:schemeClr val="accent1"/>
            </a:solidFill>
            <a:ln>
              <a:solidFill>
                <a:schemeClr val="accent1"/>
              </a:solidFill>
            </a:ln>
            <a:effectLst/>
          </c:spPr>
          <c:invertIfNegative val="0"/>
          <c:dLbls>
            <c:dLbl>
              <c:idx val="0"/>
              <c:delete val="1"/>
              <c:extLst xmlns:c16r2="http://schemas.microsoft.com/office/drawing/2015/06/chart">
                <c:ext xmlns:c16="http://schemas.microsoft.com/office/drawing/2014/chart" uri="{C3380CC4-5D6E-409C-BE32-E72D297353CC}">
                  <c16:uniqueId val="{00000000-3172-4064-A1DF-A7080ADD7198}"/>
                </c:ext>
                <c:ext xmlns:c15="http://schemas.microsoft.com/office/drawing/2012/chart" uri="{CE6537A1-D6FC-4f65-9D91-7224C49458BB}"/>
              </c:extLst>
            </c:dLbl>
            <c:numFmt formatCode="#,##0.0_);[Red]\(#,##0.0\)" sourceLinked="0"/>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京都</c:v>
                </c:pt>
                <c:pt idx="1">
                  <c:v>神奈川</c:v>
                </c:pt>
                <c:pt idx="2">
                  <c:v>兵庫</c:v>
                </c:pt>
                <c:pt idx="3">
                  <c:v>愛知</c:v>
                </c:pt>
                <c:pt idx="4">
                  <c:v>東京</c:v>
                </c:pt>
                <c:pt idx="5">
                  <c:v>大阪</c:v>
                </c:pt>
              </c:strCache>
            </c:strRef>
          </c:cat>
          <c:val>
            <c:numRef>
              <c:f>Sheet1!$B$2:$B$7</c:f>
              <c:numCache>
                <c:formatCode>General</c:formatCode>
                <c:ptCount val="6"/>
                <c:pt idx="0">
                  <c:v>32030</c:v>
                </c:pt>
                <c:pt idx="1">
                  <c:v>12206</c:v>
                </c:pt>
                <c:pt idx="2">
                  <c:v>22078</c:v>
                </c:pt>
                <c:pt idx="3">
                  <c:v>5911</c:v>
                </c:pt>
                <c:pt idx="4">
                  <c:v>27682</c:v>
                </c:pt>
                <c:pt idx="5">
                  <c:v>16333</c:v>
                </c:pt>
              </c:numCache>
            </c:numRef>
          </c:val>
          <c:extLst xmlns:c16r2="http://schemas.microsoft.com/office/drawing/2015/06/chart">
            <c:ext xmlns:c16="http://schemas.microsoft.com/office/drawing/2014/chart" uri="{C3380CC4-5D6E-409C-BE32-E72D297353CC}">
              <c16:uniqueId val="{00000000-B146-4708-9B12-D26B5428A721}"/>
            </c:ext>
          </c:extLst>
        </c:ser>
        <c:ser>
          <c:idx val="1"/>
          <c:order val="1"/>
          <c:tx>
            <c:strRef>
              <c:f>Sheet1!$C$1</c:f>
              <c:strCache>
                <c:ptCount val="1"/>
                <c:pt idx="0">
                  <c:v>県庁所在地政令市</c:v>
                </c:pt>
              </c:strCache>
            </c:strRef>
          </c:tx>
          <c:spPr>
            <a:pattFill prst="pct30">
              <a:fgClr>
                <a:schemeClr val="accent1">
                  <a:lumMod val="50000"/>
                </a:schemeClr>
              </a:fgClr>
              <a:bgClr>
                <a:schemeClr val="bg1"/>
              </a:bgClr>
            </a:pattFill>
            <a:ln>
              <a:solidFill>
                <a:schemeClr val="accent1"/>
              </a:solidFill>
            </a:ln>
            <a:effectLst/>
          </c:spPr>
          <c:invertIfNegative val="0"/>
          <c:dLbls>
            <c:numFmt formatCode="#,##0.0_);[Red]\(#,##0.0\)" sourceLinked="0"/>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京都</c:v>
                </c:pt>
                <c:pt idx="1">
                  <c:v>神奈川</c:v>
                </c:pt>
                <c:pt idx="2">
                  <c:v>兵庫</c:v>
                </c:pt>
                <c:pt idx="3">
                  <c:v>愛知</c:v>
                </c:pt>
                <c:pt idx="4">
                  <c:v>東京</c:v>
                </c:pt>
                <c:pt idx="5">
                  <c:v>大阪</c:v>
                </c:pt>
              </c:strCache>
            </c:strRef>
          </c:cat>
          <c:val>
            <c:numRef>
              <c:f>Sheet1!$C$2:$C$7</c:f>
              <c:numCache>
                <c:formatCode>General</c:formatCode>
                <c:ptCount val="6"/>
                <c:pt idx="0">
                  <c:v>77536</c:v>
                </c:pt>
                <c:pt idx="1">
                  <c:v>28261</c:v>
                </c:pt>
                <c:pt idx="2">
                  <c:v>15408</c:v>
                </c:pt>
                <c:pt idx="3">
                  <c:v>23207</c:v>
                </c:pt>
                <c:pt idx="5">
                  <c:v>9277</c:v>
                </c:pt>
              </c:numCache>
            </c:numRef>
          </c:val>
          <c:extLst xmlns:c16r2="http://schemas.microsoft.com/office/drawing/2015/06/chart">
            <c:ext xmlns:c16="http://schemas.microsoft.com/office/drawing/2014/chart" uri="{C3380CC4-5D6E-409C-BE32-E72D297353CC}">
              <c16:uniqueId val="{00000001-B146-4708-9B12-D26B5428A721}"/>
            </c:ext>
          </c:extLst>
        </c:ser>
        <c:dLbls>
          <c:showLegendKey val="0"/>
          <c:showVal val="0"/>
          <c:showCatName val="0"/>
          <c:showSerName val="0"/>
          <c:showPercent val="0"/>
          <c:showBubbleSize val="0"/>
        </c:dLbls>
        <c:gapWidth val="90"/>
        <c:overlap val="100"/>
        <c:axId val="454353536"/>
        <c:axId val="454353144"/>
      </c:barChart>
      <c:catAx>
        <c:axId val="4543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54353144"/>
        <c:crosses val="autoZero"/>
        <c:auto val="1"/>
        <c:lblAlgn val="ctr"/>
        <c:lblOffset val="100"/>
        <c:noMultiLvlLbl val="0"/>
      </c:catAx>
      <c:valAx>
        <c:axId val="45435314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sz="900"/>
            </a:pPr>
            <a:endParaRPr lang="ja-JP"/>
          </a:p>
        </c:txPr>
        <c:crossAx val="454353536"/>
        <c:crosses val="autoZero"/>
        <c:crossBetween val="between"/>
        <c:dispUnits>
          <c:builtInUnit val="thousands"/>
        </c:dispUnits>
      </c:valAx>
      <c:spPr>
        <a:noFill/>
        <a:ln>
          <a:noFill/>
        </a:ln>
        <a:effectLst/>
      </c:spPr>
    </c:plotArea>
    <c:legend>
      <c:legendPos val="r"/>
      <c:layout>
        <c:manualLayout>
          <c:xMode val="edge"/>
          <c:yMode val="edge"/>
          <c:x val="0.57073064280815899"/>
          <c:y val="0.16419051910170979"/>
          <c:w val="0.34439577307960029"/>
          <c:h val="0.14457302757950155"/>
        </c:manualLayout>
      </c:layout>
      <c:overlay val="1"/>
      <c:spPr>
        <a:noFill/>
        <a:ln>
          <a:noFill/>
        </a:ln>
        <a:effectLst/>
      </c:spPr>
      <c:txPr>
        <a:bodyPr rot="0" vert="horz"/>
        <a:lstStyle/>
        <a:p>
          <a:pPr>
            <a:defRPr/>
          </a:pPr>
          <a:endParaRPr lang="ja-JP"/>
        </a:p>
      </c:txPr>
    </c:legend>
    <c:plotVisOnly val="1"/>
    <c:dispBlanksAs val="gap"/>
    <c:showDLblsOverMax val="0"/>
  </c:chart>
  <c:spPr>
    <a:noFill/>
    <a:ln>
      <a:noFill/>
    </a:ln>
    <a:effectLst/>
  </c:spPr>
  <c:txPr>
    <a:bodyPr/>
    <a:lstStyle/>
    <a:p>
      <a:pPr>
        <a:defRPr sz="1050">
          <a:solidFill>
            <a:schemeClr val="tx1"/>
          </a:solidFill>
          <a:uFillTx/>
          <a:latin typeface="Meiryo UI" panose="020B0604030504040204" pitchFamily="50" charset="-128"/>
          <a:ea typeface="Meiryo UI" panose="020B0604030504040204" pitchFamily="50" charset="-128"/>
        </a:defRPr>
      </a:pPr>
      <a:endParaRPr lang="ja-JP"/>
    </a:p>
  </c:txPr>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都府県</c:v>
                </c:pt>
              </c:strCache>
            </c:strRef>
          </c:tx>
          <c:spPr>
            <a:solidFill>
              <a:schemeClr val="accent1"/>
            </a:solidFill>
            <a:ln>
              <a:solidFill>
                <a:schemeClr val="accent1"/>
              </a:solidFill>
            </a:ln>
            <a:effectLst/>
          </c:spPr>
          <c:invertIfNegative val="0"/>
          <c:dLbls>
            <c:dLbl>
              <c:idx val="0"/>
              <c:delete val="1"/>
              <c:extLst xmlns:c16r2="http://schemas.microsoft.com/office/drawing/2015/06/chart">
                <c:ext xmlns:c16="http://schemas.microsoft.com/office/drawing/2014/chart" uri="{C3380CC4-5D6E-409C-BE32-E72D297353CC}">
                  <c16:uniqueId val="{00000000-EE20-4631-819E-E2EA06D9DE4E}"/>
                </c:ext>
                <c:ext xmlns:c15="http://schemas.microsoft.com/office/drawing/2012/chart" uri="{CE6537A1-D6FC-4f65-9D91-7224C49458BB}"/>
              </c:extLst>
            </c:dLbl>
            <c:numFmt formatCode="#,##0.0_);[Red]\(#,##0.0\)" sourceLinked="0"/>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c:v>
                </c:pt>
                <c:pt idx="1">
                  <c:v>京都</c:v>
                </c:pt>
                <c:pt idx="2">
                  <c:v>大阪</c:v>
                </c:pt>
                <c:pt idx="3">
                  <c:v>神奈川</c:v>
                </c:pt>
                <c:pt idx="4">
                  <c:v>兵庫</c:v>
                </c:pt>
                <c:pt idx="5">
                  <c:v>愛知</c:v>
                </c:pt>
              </c:strCache>
            </c:strRef>
          </c:cat>
          <c:val>
            <c:numRef>
              <c:f>Sheet1!$B$2:$B$7</c:f>
              <c:numCache>
                <c:formatCode>General</c:formatCode>
                <c:ptCount val="6"/>
                <c:pt idx="0">
                  <c:v>123.9</c:v>
                </c:pt>
                <c:pt idx="1">
                  <c:v>27.1</c:v>
                </c:pt>
                <c:pt idx="2">
                  <c:v>47.9</c:v>
                </c:pt>
                <c:pt idx="3">
                  <c:v>24.4</c:v>
                </c:pt>
                <c:pt idx="4">
                  <c:v>34.1</c:v>
                </c:pt>
                <c:pt idx="5">
                  <c:v>13</c:v>
                </c:pt>
              </c:numCache>
            </c:numRef>
          </c:val>
          <c:extLst xmlns:c16r2="http://schemas.microsoft.com/office/drawing/2015/06/chart">
            <c:ext xmlns:c16="http://schemas.microsoft.com/office/drawing/2014/chart" uri="{C3380CC4-5D6E-409C-BE32-E72D297353CC}">
              <c16:uniqueId val="{00000000-B146-4708-9B12-D26B5428A721}"/>
            </c:ext>
          </c:extLst>
        </c:ser>
        <c:ser>
          <c:idx val="1"/>
          <c:order val="1"/>
          <c:tx>
            <c:strRef>
              <c:f>Sheet1!$C$1</c:f>
              <c:strCache>
                <c:ptCount val="1"/>
                <c:pt idx="0">
                  <c:v>県庁所在地政令市</c:v>
                </c:pt>
              </c:strCache>
            </c:strRef>
          </c:tx>
          <c:spPr>
            <a:pattFill prst="pct30">
              <a:fgClr>
                <a:schemeClr val="accent1">
                  <a:lumMod val="50000"/>
                </a:schemeClr>
              </a:fgClr>
              <a:bgClr>
                <a:schemeClr val="bg1"/>
              </a:bgClr>
            </a:pattFill>
            <a:ln>
              <a:solidFill>
                <a:schemeClr val="accent1"/>
              </a:solidFill>
            </a:ln>
            <a:effectLst/>
          </c:spPr>
          <c:invertIfNegative val="0"/>
          <c:dLbls>
            <c:numFmt formatCode="#,##0.0_);[Red]\(#,##0.0\)" sourceLinked="0"/>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c:v>
                </c:pt>
                <c:pt idx="1">
                  <c:v>京都</c:v>
                </c:pt>
                <c:pt idx="2">
                  <c:v>大阪</c:v>
                </c:pt>
                <c:pt idx="3">
                  <c:v>神奈川</c:v>
                </c:pt>
                <c:pt idx="4">
                  <c:v>兵庫</c:v>
                </c:pt>
                <c:pt idx="5">
                  <c:v>愛知</c:v>
                </c:pt>
              </c:strCache>
            </c:strRef>
          </c:cat>
          <c:val>
            <c:numRef>
              <c:f>Sheet1!$C$2:$C$7</c:f>
              <c:numCache>
                <c:formatCode>General</c:formatCode>
                <c:ptCount val="6"/>
                <c:pt idx="1">
                  <c:v>40.9</c:v>
                </c:pt>
                <c:pt idx="2">
                  <c:v>12.3</c:v>
                </c:pt>
                <c:pt idx="3">
                  <c:v>21.7</c:v>
                </c:pt>
                <c:pt idx="4">
                  <c:v>7.3</c:v>
                </c:pt>
                <c:pt idx="5">
                  <c:v>19</c:v>
                </c:pt>
              </c:numCache>
            </c:numRef>
          </c:val>
          <c:extLst xmlns:c16r2="http://schemas.microsoft.com/office/drawing/2015/06/chart">
            <c:ext xmlns:c16="http://schemas.microsoft.com/office/drawing/2014/chart" uri="{C3380CC4-5D6E-409C-BE32-E72D297353CC}">
              <c16:uniqueId val="{00000001-B146-4708-9B12-D26B5428A721}"/>
            </c:ext>
          </c:extLst>
        </c:ser>
        <c:dLbls>
          <c:showLegendKey val="0"/>
          <c:showVal val="0"/>
          <c:showCatName val="0"/>
          <c:showSerName val="0"/>
          <c:showPercent val="0"/>
          <c:showBubbleSize val="0"/>
        </c:dLbls>
        <c:gapWidth val="90"/>
        <c:overlap val="100"/>
        <c:axId val="454354320"/>
        <c:axId val="454348048"/>
      </c:barChart>
      <c:catAx>
        <c:axId val="45435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54348048"/>
        <c:crosses val="autoZero"/>
        <c:auto val="1"/>
        <c:lblAlgn val="ctr"/>
        <c:lblOffset val="100"/>
        <c:noMultiLvlLbl val="0"/>
      </c:catAx>
      <c:valAx>
        <c:axId val="454348048"/>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sz="900"/>
            </a:pPr>
            <a:endParaRPr lang="ja-JP"/>
          </a:p>
        </c:txPr>
        <c:crossAx val="454354320"/>
        <c:crosses val="autoZero"/>
        <c:crossBetween val="between"/>
      </c:valAx>
      <c:spPr>
        <a:noFill/>
        <a:ln>
          <a:noFill/>
        </a:ln>
        <a:effectLst/>
      </c:spPr>
    </c:plotArea>
    <c:legend>
      <c:legendPos val="r"/>
      <c:layout>
        <c:manualLayout>
          <c:xMode val="edge"/>
          <c:yMode val="edge"/>
          <c:x val="0.64744330537114581"/>
          <c:y val="0.15666129147003724"/>
          <c:w val="0.33297048291064474"/>
          <c:h val="0.14457302757950155"/>
        </c:manualLayout>
      </c:layout>
      <c:overlay val="1"/>
    </c:legend>
    <c:plotVisOnly val="1"/>
    <c:dispBlanksAs val="gap"/>
    <c:showDLblsOverMax val="0"/>
  </c:chart>
  <c:spPr>
    <a:noFill/>
    <a:ln>
      <a:noFill/>
    </a:ln>
    <a:effectLst/>
  </c:spPr>
  <c:txPr>
    <a:bodyPr/>
    <a:lstStyle/>
    <a:p>
      <a:pPr>
        <a:defRPr sz="1050">
          <a:solidFill>
            <a:schemeClr val="tx1"/>
          </a:solidFill>
          <a:uFillTx/>
          <a:latin typeface="Meiryo UI" panose="020B0604030504040204" pitchFamily="50" charset="-128"/>
          <a:ea typeface="Meiryo UI" panose="020B060403050404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99326728187"/>
          <c:y val="0.120466844155869"/>
          <c:w val="0.84729721686584303"/>
          <c:h val="0.74599791408417304"/>
        </c:manualLayout>
      </c:layout>
      <c:lineChart>
        <c:grouping val="standard"/>
        <c:varyColors val="0"/>
        <c:ser>
          <c:idx val="0"/>
          <c:order val="0"/>
          <c:tx>
            <c:strRef>
              <c:f>Sheet1!$B$1</c:f>
              <c:strCache>
                <c:ptCount val="1"/>
                <c:pt idx="0">
                  <c:v>展示場</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uFillTx/>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2012</c:v>
                </c:pt>
                <c:pt idx="1">
                  <c:v>13</c:v>
                </c:pt>
                <c:pt idx="2">
                  <c:v>14</c:v>
                </c:pt>
                <c:pt idx="3">
                  <c:v>15</c:v>
                </c:pt>
                <c:pt idx="4">
                  <c:v>16</c:v>
                </c:pt>
                <c:pt idx="5">
                  <c:v>17</c:v>
                </c:pt>
              </c:strCache>
            </c:strRef>
          </c:cat>
          <c:val>
            <c:numRef>
              <c:f>Sheet1!$B$2:$B$7</c:f>
              <c:numCache>
                <c:formatCode>General</c:formatCode>
                <c:ptCount val="6"/>
                <c:pt idx="0">
                  <c:v>62.2</c:v>
                </c:pt>
                <c:pt idx="1">
                  <c:v>62.9</c:v>
                </c:pt>
                <c:pt idx="2">
                  <c:v>63.7</c:v>
                </c:pt>
                <c:pt idx="3">
                  <c:v>67.2</c:v>
                </c:pt>
                <c:pt idx="4">
                  <c:v>70.900000000000006</c:v>
                </c:pt>
                <c:pt idx="5">
                  <c:v>72.3</c:v>
                </c:pt>
              </c:numCache>
            </c:numRef>
          </c:val>
          <c:smooth val="0"/>
          <c:extLst xmlns:c16r2="http://schemas.microsoft.com/office/drawing/2015/06/chart">
            <c:ext xmlns:c16="http://schemas.microsoft.com/office/drawing/2014/chart" uri="{C3380CC4-5D6E-409C-BE32-E72D297353CC}">
              <c16:uniqueId val="{00000000-AC77-4628-8503-5373C58938A0}"/>
            </c:ext>
          </c:extLst>
        </c:ser>
        <c:ser>
          <c:idx val="1"/>
          <c:order val="1"/>
          <c:tx>
            <c:strRef>
              <c:f>Sheet1!$C$1</c:f>
              <c:strCache>
                <c:ptCount val="1"/>
                <c:pt idx="0">
                  <c:v>会議室</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uFillTx/>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2012</c:v>
                </c:pt>
                <c:pt idx="1">
                  <c:v>13</c:v>
                </c:pt>
                <c:pt idx="2">
                  <c:v>14</c:v>
                </c:pt>
                <c:pt idx="3">
                  <c:v>15</c:v>
                </c:pt>
                <c:pt idx="4">
                  <c:v>16</c:v>
                </c:pt>
                <c:pt idx="5">
                  <c:v>17</c:v>
                </c:pt>
              </c:strCache>
            </c:strRef>
          </c:cat>
          <c:val>
            <c:numRef>
              <c:f>Sheet1!$C$2:$C$7</c:f>
              <c:numCache>
                <c:formatCode>General</c:formatCode>
                <c:ptCount val="6"/>
                <c:pt idx="0">
                  <c:v>28.9</c:v>
                </c:pt>
                <c:pt idx="1">
                  <c:v>37.4</c:v>
                </c:pt>
                <c:pt idx="2">
                  <c:v>38.1</c:v>
                </c:pt>
                <c:pt idx="3">
                  <c:v>40.9</c:v>
                </c:pt>
                <c:pt idx="4">
                  <c:v>43.5</c:v>
                </c:pt>
                <c:pt idx="5">
                  <c:v>42.6</c:v>
                </c:pt>
              </c:numCache>
            </c:numRef>
          </c:val>
          <c:smooth val="0"/>
          <c:extLst xmlns:c16r2="http://schemas.microsoft.com/office/drawing/2015/06/chart">
            <c:ext xmlns:c16="http://schemas.microsoft.com/office/drawing/2014/chart" uri="{C3380CC4-5D6E-409C-BE32-E72D297353CC}">
              <c16:uniqueId val="{00000001-AC77-4628-8503-5373C58938A0}"/>
            </c:ext>
          </c:extLst>
        </c:ser>
        <c:dLbls>
          <c:showLegendKey val="0"/>
          <c:showVal val="0"/>
          <c:showCatName val="0"/>
          <c:showSerName val="0"/>
          <c:showPercent val="0"/>
          <c:showBubbleSize val="0"/>
        </c:dLbls>
        <c:marker val="1"/>
        <c:smooth val="0"/>
        <c:axId val="318382768"/>
        <c:axId val="318383160"/>
      </c:lineChart>
      <c:catAx>
        <c:axId val="31838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318383160"/>
        <c:crosses val="autoZero"/>
        <c:auto val="1"/>
        <c:lblAlgn val="ctr"/>
        <c:lblOffset val="100"/>
        <c:noMultiLvlLbl val="0"/>
      </c:catAx>
      <c:valAx>
        <c:axId val="318383160"/>
        <c:scaling>
          <c:orientation val="minMax"/>
          <c:max val="9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318382768"/>
        <c:crosses val="autoZero"/>
        <c:crossBetween val="between"/>
      </c:valAx>
      <c:spPr>
        <a:noFill/>
        <a:ln>
          <a:noFill/>
        </a:ln>
        <a:effectLst/>
      </c:spPr>
    </c:plotArea>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954987310161"/>
          <c:y val="5.6396037155772703E-2"/>
          <c:w val="0.86717274510182196"/>
          <c:h val="0.70216929805136397"/>
        </c:manualLayout>
      </c:layout>
      <c:barChart>
        <c:barDir val="col"/>
        <c:grouping val="stacked"/>
        <c:varyColors val="0"/>
        <c:ser>
          <c:idx val="0"/>
          <c:order val="0"/>
          <c:tx>
            <c:strRef>
              <c:f>Sheet1!$B$1</c:f>
              <c:strCache>
                <c:ptCount val="1"/>
                <c:pt idx="0">
                  <c:v>派遣</c:v>
                </c:pt>
              </c:strCache>
            </c:strRef>
          </c:tx>
          <c:spPr>
            <a:solidFill>
              <a:schemeClr val="accent1">
                <a:lumMod val="75000"/>
              </a:schemeClr>
            </a:solidFill>
            <a:ln>
              <a:solidFill>
                <a:schemeClr val="accent1">
                  <a:lumMod val="75000"/>
                </a:schemeClr>
              </a:solidFill>
            </a:ln>
            <a:effectLst/>
          </c:spPr>
          <c:invertIfNegative val="0"/>
          <c:dLbls>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産振機構</c:v>
                </c:pt>
                <c:pt idx="1">
                  <c:v>都市型C</c:v>
                </c:pt>
                <c:pt idx="2">
                  <c:v>両法人計</c:v>
                </c:pt>
                <c:pt idx="4">
                  <c:v>東京都</c:v>
                </c:pt>
                <c:pt idx="5">
                  <c:v>愛知県</c:v>
                </c:pt>
                <c:pt idx="6">
                  <c:v>京都府</c:v>
                </c:pt>
                <c:pt idx="7">
                  <c:v>兵庫県</c:v>
                </c:pt>
              </c:strCache>
            </c:strRef>
          </c:cat>
          <c:val>
            <c:numRef>
              <c:f>Sheet1!$B$2:$B$9</c:f>
              <c:numCache>
                <c:formatCode>General</c:formatCode>
                <c:ptCount val="8"/>
                <c:pt idx="1">
                  <c:v>2</c:v>
                </c:pt>
                <c:pt idx="2">
                  <c:v>2</c:v>
                </c:pt>
                <c:pt idx="4">
                  <c:v>39</c:v>
                </c:pt>
                <c:pt idx="5">
                  <c:v>7</c:v>
                </c:pt>
                <c:pt idx="6">
                  <c:v>17</c:v>
                </c:pt>
                <c:pt idx="7">
                  <c:v>18</c:v>
                </c:pt>
              </c:numCache>
            </c:numRef>
          </c:val>
          <c:extLst xmlns:c16r2="http://schemas.microsoft.com/office/drawing/2015/06/chart">
            <c:ext xmlns:c16="http://schemas.microsoft.com/office/drawing/2014/chart" uri="{C3380CC4-5D6E-409C-BE32-E72D297353CC}">
              <c16:uniqueId val="{00000000-B995-4699-8F11-9FC718FF6A2E}"/>
            </c:ext>
          </c:extLst>
        </c:ser>
        <c:ser>
          <c:idx val="1"/>
          <c:order val="1"/>
          <c:tx>
            <c:strRef>
              <c:f>Sheet1!$C$1</c:f>
              <c:strCache>
                <c:ptCount val="1"/>
                <c:pt idx="0">
                  <c:v>派遣以外</c:v>
                </c:pt>
              </c:strCache>
            </c:strRef>
          </c:tx>
          <c:spPr>
            <a:solidFill>
              <a:schemeClr val="accent1">
                <a:lumMod val="20000"/>
                <a:lumOff val="80000"/>
              </a:schemeClr>
            </a:solidFill>
            <a:ln>
              <a:solidFill>
                <a:schemeClr val="accent1">
                  <a:lumMod val="75000"/>
                </a:schemeClr>
              </a:solidFill>
            </a:ln>
            <a:effectLst/>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産振機構</c:v>
                </c:pt>
                <c:pt idx="1">
                  <c:v>都市型C</c:v>
                </c:pt>
                <c:pt idx="2">
                  <c:v>両法人計</c:v>
                </c:pt>
                <c:pt idx="4">
                  <c:v>東京都</c:v>
                </c:pt>
                <c:pt idx="5">
                  <c:v>愛知県</c:v>
                </c:pt>
                <c:pt idx="6">
                  <c:v>京都府</c:v>
                </c:pt>
                <c:pt idx="7">
                  <c:v>兵庫県</c:v>
                </c:pt>
              </c:strCache>
            </c:strRef>
          </c:cat>
          <c:val>
            <c:numRef>
              <c:f>Sheet1!$C$2:$C$9</c:f>
              <c:numCache>
                <c:formatCode>General</c:formatCode>
                <c:ptCount val="8"/>
                <c:pt idx="0">
                  <c:v>62</c:v>
                </c:pt>
                <c:pt idx="1">
                  <c:v>54</c:v>
                </c:pt>
                <c:pt idx="2">
                  <c:v>116</c:v>
                </c:pt>
                <c:pt idx="4">
                  <c:v>206</c:v>
                </c:pt>
                <c:pt idx="5">
                  <c:v>42</c:v>
                </c:pt>
                <c:pt idx="6">
                  <c:v>32</c:v>
                </c:pt>
                <c:pt idx="7">
                  <c:v>35</c:v>
                </c:pt>
              </c:numCache>
            </c:numRef>
          </c:val>
          <c:extLst xmlns:c16r2="http://schemas.microsoft.com/office/drawing/2015/06/chart">
            <c:ext xmlns:c16="http://schemas.microsoft.com/office/drawing/2014/chart" uri="{C3380CC4-5D6E-409C-BE32-E72D297353CC}">
              <c16:uniqueId val="{00000001-B995-4699-8F11-9FC718FF6A2E}"/>
            </c:ext>
          </c:extLst>
        </c:ser>
        <c:dLbls>
          <c:showLegendKey val="0"/>
          <c:showVal val="0"/>
          <c:showCatName val="0"/>
          <c:showSerName val="0"/>
          <c:showPercent val="0"/>
          <c:showBubbleSize val="0"/>
        </c:dLbls>
        <c:gapWidth val="75"/>
        <c:overlap val="100"/>
        <c:axId val="449781984"/>
        <c:axId val="449783944"/>
      </c:barChart>
      <c:catAx>
        <c:axId val="44978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crossAx val="449783944"/>
        <c:crosses val="autoZero"/>
        <c:auto val="1"/>
        <c:lblAlgn val="ctr"/>
        <c:lblOffset val="100"/>
        <c:noMultiLvlLbl val="0"/>
      </c:catAx>
      <c:valAx>
        <c:axId val="449783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crossAx val="449781984"/>
        <c:crosses val="autoZero"/>
        <c:crossBetween val="between"/>
      </c:valAx>
      <c:spPr>
        <a:noFill/>
        <a:ln>
          <a:noFill/>
        </a:ln>
        <a:effectLst/>
      </c:spPr>
    </c:plotArea>
    <c:legend>
      <c:legendPos val="r"/>
      <c:layout>
        <c:manualLayout>
          <c:xMode val="edge"/>
          <c:yMode val="edge"/>
          <c:x val="0.79150823747929555"/>
          <c:y val="0.11521811634512667"/>
          <c:w val="0.15125189526614216"/>
          <c:h val="0.1181106248261283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tx1"/>
          </a:solidFill>
          <a:uFillTx/>
          <a:latin typeface="Meiryo UI" panose="020B0604030504040204" pitchFamily="50" charset="-128"/>
          <a:ea typeface="Meiryo UI" panose="020B0604030504040204" pitchFamily="50" charset="-128"/>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事業費</c:v>
                </c:pt>
              </c:strCache>
            </c:strRef>
          </c:tx>
          <c:spPr>
            <a:solidFill>
              <a:schemeClr val="accent1"/>
            </a:solidFill>
            <a:ln>
              <a:solidFill>
                <a:schemeClr val="accent1"/>
              </a:solidFill>
            </a:ln>
            <a:effectLst/>
          </c:spPr>
          <c:invertIfNegative val="0"/>
          <c:dPt>
            <c:idx val="0"/>
            <c:invertIfNegative val="0"/>
            <c:bubble3D val="0"/>
            <c:spPr>
              <a:pattFill prst="ltUpDiag">
                <a:fgClr>
                  <a:schemeClr val="tx2"/>
                </a:fgClr>
                <a:bgClr>
                  <a:schemeClr val="bg1"/>
                </a:bgClr>
              </a:pattFill>
              <a:ln>
                <a:solidFill>
                  <a:schemeClr val="accent1"/>
                </a:solidFill>
              </a:ln>
              <a:effectLst/>
            </c:spPr>
            <c:extLst xmlns:c16r2="http://schemas.microsoft.com/office/drawing/2015/06/chart">
              <c:ext xmlns:c16="http://schemas.microsoft.com/office/drawing/2014/chart" uri="{C3380CC4-5D6E-409C-BE32-E72D297353CC}">
                <c16:uniqueId val="{00000001-0355-44EB-BCA3-A8329199F375}"/>
              </c:ext>
            </c:extLst>
          </c:dPt>
          <c:dLbls>
            <c:dLbl>
              <c:idx val="1"/>
              <c:delete val="1"/>
              <c:extLst xmlns:c16r2="http://schemas.microsoft.com/office/drawing/2015/06/chart">
                <c:ext xmlns:c16="http://schemas.microsoft.com/office/drawing/2014/chart" uri="{C3380CC4-5D6E-409C-BE32-E72D297353CC}">
                  <c16:uniqueId val="{00000002-0355-44EB-BCA3-A8329199F37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府+市</c:v>
                </c:pt>
                <c:pt idx="1">
                  <c:v>東京都</c:v>
                </c:pt>
              </c:strCache>
            </c:strRef>
          </c:cat>
          <c:val>
            <c:numRef>
              <c:f>Sheet1!$B$2:$B$3</c:f>
              <c:numCache>
                <c:formatCode>General</c:formatCode>
                <c:ptCount val="2"/>
                <c:pt idx="0">
                  <c:v>3737</c:v>
                </c:pt>
                <c:pt idx="1">
                  <c:v>12382</c:v>
                </c:pt>
              </c:numCache>
            </c:numRef>
          </c:val>
          <c:extLst xmlns:c16r2="http://schemas.microsoft.com/office/drawing/2015/06/chart">
            <c:ext xmlns:c16="http://schemas.microsoft.com/office/drawing/2014/chart" uri="{C3380CC4-5D6E-409C-BE32-E72D297353CC}">
              <c16:uniqueId val="{00000003-0355-44EB-BCA3-A8329199F375}"/>
            </c:ext>
          </c:extLst>
        </c:ser>
        <c:ser>
          <c:idx val="1"/>
          <c:order val="1"/>
          <c:tx>
            <c:strRef>
              <c:f>Sheet1!$C$1</c:f>
              <c:strCache>
                <c:ptCount val="1"/>
                <c:pt idx="0">
                  <c:v>列1</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府+市</c:v>
                </c:pt>
                <c:pt idx="1">
                  <c:v>東京都</c:v>
                </c:pt>
              </c:strCache>
            </c:strRef>
          </c:cat>
          <c:val>
            <c:numRef>
              <c:f>Sheet1!$C$2:$C$3</c:f>
              <c:numCache>
                <c:formatCode>General</c:formatCode>
                <c:ptCount val="2"/>
                <c:pt idx="0">
                  <c:v>1109</c:v>
                </c:pt>
              </c:numCache>
            </c:numRef>
          </c:val>
          <c:extLst xmlns:c16r2="http://schemas.microsoft.com/office/drawing/2015/06/chart">
            <c:ext xmlns:c16="http://schemas.microsoft.com/office/drawing/2014/chart" uri="{C3380CC4-5D6E-409C-BE32-E72D297353CC}">
              <c16:uniqueId val="{00000004-0355-44EB-BCA3-A8329199F375}"/>
            </c:ext>
          </c:extLst>
        </c:ser>
        <c:dLbls>
          <c:showLegendKey val="0"/>
          <c:showVal val="0"/>
          <c:showCatName val="0"/>
          <c:showSerName val="0"/>
          <c:showPercent val="0"/>
          <c:showBubbleSize val="0"/>
        </c:dLbls>
        <c:gapWidth val="80"/>
        <c:overlap val="100"/>
        <c:axId val="474237440"/>
        <c:axId val="474239400"/>
      </c:barChart>
      <c:catAx>
        <c:axId val="47423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9400"/>
        <c:crosses val="autoZero"/>
        <c:auto val="1"/>
        <c:lblAlgn val="ctr"/>
        <c:lblOffset val="100"/>
        <c:noMultiLvlLbl val="0"/>
      </c:catAx>
      <c:valAx>
        <c:axId val="474239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7440"/>
        <c:crosses val="autoZero"/>
        <c:crossBetween val="between"/>
      </c:valAx>
      <c:spPr>
        <a:noFill/>
        <a:ln>
          <a:noFill/>
        </a:ln>
        <a:effectLst/>
      </c:spPr>
    </c:plotArea>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事業費</c:v>
                </c:pt>
              </c:strCache>
            </c:strRef>
          </c:tx>
          <c:spPr>
            <a:solidFill>
              <a:schemeClr val="accent1"/>
            </a:solidFill>
            <a:ln>
              <a:solidFill>
                <a:schemeClr val="accent1"/>
              </a:solidFill>
            </a:ln>
            <a:effectLst/>
          </c:spPr>
          <c:invertIfNegative val="0"/>
          <c:dPt>
            <c:idx val="0"/>
            <c:invertIfNegative val="0"/>
            <c:bubble3D val="0"/>
            <c:spPr>
              <a:pattFill prst="ltUpDiag">
                <a:fgClr>
                  <a:schemeClr val="tx2"/>
                </a:fgClr>
                <a:bgClr>
                  <a:schemeClr val="bg1"/>
                </a:bgClr>
              </a:pattFill>
              <a:ln>
                <a:solidFill>
                  <a:schemeClr val="accent1"/>
                </a:solidFill>
              </a:ln>
              <a:effectLst/>
            </c:spPr>
            <c:extLst xmlns:c16r2="http://schemas.microsoft.com/office/drawing/2015/06/chart">
              <c:ext xmlns:c16="http://schemas.microsoft.com/office/drawing/2014/chart" uri="{C3380CC4-5D6E-409C-BE32-E72D297353CC}">
                <c16:uniqueId val="{00000001-165F-4D19-AF18-20B0573E8AA7}"/>
              </c:ext>
            </c:extLst>
          </c:dPt>
          <c:dLbls>
            <c:dLbl>
              <c:idx val="1"/>
              <c:delete val="1"/>
              <c:extLst xmlns:c16r2="http://schemas.microsoft.com/office/drawing/2015/06/chart">
                <c:ext xmlns:c16="http://schemas.microsoft.com/office/drawing/2014/chart" uri="{C3380CC4-5D6E-409C-BE32-E72D297353CC}">
                  <c16:uniqueId val="{00000002-165F-4D19-AF18-20B0573E8AA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府+市</c:v>
                </c:pt>
                <c:pt idx="1">
                  <c:v>東京都</c:v>
                </c:pt>
              </c:strCache>
            </c:strRef>
          </c:cat>
          <c:val>
            <c:numRef>
              <c:f>Sheet1!$B$2:$B$3</c:f>
              <c:numCache>
                <c:formatCode>General</c:formatCode>
                <c:ptCount val="2"/>
                <c:pt idx="0">
                  <c:v>62</c:v>
                </c:pt>
                <c:pt idx="1">
                  <c:v>245</c:v>
                </c:pt>
              </c:numCache>
            </c:numRef>
          </c:val>
          <c:extLst xmlns:c16r2="http://schemas.microsoft.com/office/drawing/2015/06/chart">
            <c:ext xmlns:c16="http://schemas.microsoft.com/office/drawing/2014/chart" uri="{C3380CC4-5D6E-409C-BE32-E72D297353CC}">
              <c16:uniqueId val="{00000003-165F-4D19-AF18-20B0573E8AA7}"/>
            </c:ext>
          </c:extLst>
        </c:ser>
        <c:ser>
          <c:idx val="1"/>
          <c:order val="1"/>
          <c:tx>
            <c:strRef>
              <c:f>Sheet1!$C$1</c:f>
              <c:strCache>
                <c:ptCount val="1"/>
                <c:pt idx="0">
                  <c:v>列1</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府+市</c:v>
                </c:pt>
                <c:pt idx="1">
                  <c:v>東京都</c:v>
                </c:pt>
              </c:strCache>
            </c:strRef>
          </c:cat>
          <c:val>
            <c:numRef>
              <c:f>Sheet1!$C$2:$C$3</c:f>
              <c:numCache>
                <c:formatCode>General</c:formatCode>
                <c:ptCount val="2"/>
                <c:pt idx="0">
                  <c:v>56</c:v>
                </c:pt>
              </c:numCache>
            </c:numRef>
          </c:val>
          <c:extLst xmlns:c16r2="http://schemas.microsoft.com/office/drawing/2015/06/chart">
            <c:ext xmlns:c16="http://schemas.microsoft.com/office/drawing/2014/chart" uri="{C3380CC4-5D6E-409C-BE32-E72D297353CC}">
              <c16:uniqueId val="{00000004-165F-4D19-AF18-20B0573E8AA7}"/>
            </c:ext>
          </c:extLst>
        </c:ser>
        <c:dLbls>
          <c:showLegendKey val="0"/>
          <c:showVal val="0"/>
          <c:showCatName val="0"/>
          <c:showSerName val="0"/>
          <c:showPercent val="0"/>
          <c:showBubbleSize val="0"/>
        </c:dLbls>
        <c:gapWidth val="80"/>
        <c:overlap val="100"/>
        <c:axId val="474235480"/>
        <c:axId val="474240968"/>
      </c:barChart>
      <c:catAx>
        <c:axId val="47423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40968"/>
        <c:crosses val="autoZero"/>
        <c:auto val="1"/>
        <c:lblAlgn val="ctr"/>
        <c:lblOffset val="100"/>
        <c:noMultiLvlLbl val="0"/>
      </c:catAx>
      <c:valAx>
        <c:axId val="474240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5480"/>
        <c:crosses val="autoZero"/>
        <c:crossBetween val="between"/>
      </c:valAx>
      <c:spPr>
        <a:noFill/>
        <a:ln>
          <a:noFill/>
        </a:ln>
        <a:effectLst/>
      </c:spPr>
    </c:plotArea>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事業費</c:v>
                </c:pt>
              </c:strCache>
            </c:strRef>
          </c:tx>
          <c:spPr>
            <a:solidFill>
              <a:schemeClr val="accent1"/>
            </a:solidFill>
            <a:ln>
              <a:solidFill>
                <a:schemeClr val="accent1"/>
              </a:solidFill>
            </a:ln>
            <a:effectLst/>
          </c:spPr>
          <c:invertIfNegative val="0"/>
          <c:dPt>
            <c:idx val="0"/>
            <c:invertIfNegative val="0"/>
            <c:bubble3D val="0"/>
            <c:spPr>
              <a:pattFill prst="ltUpDiag">
                <a:fgClr>
                  <a:schemeClr val="tx2"/>
                </a:fgClr>
                <a:bgClr>
                  <a:schemeClr val="bg1"/>
                </a:bgClr>
              </a:pattFill>
              <a:ln>
                <a:solidFill>
                  <a:schemeClr val="accent1"/>
                </a:solidFill>
              </a:ln>
              <a:effectLst/>
            </c:spPr>
            <c:extLst xmlns:c16r2="http://schemas.microsoft.com/office/drawing/2015/06/chart">
              <c:ext xmlns:c16="http://schemas.microsoft.com/office/drawing/2014/chart" uri="{C3380CC4-5D6E-409C-BE32-E72D297353CC}">
                <c16:uniqueId val="{00000001-1281-4493-806B-7B189E57E374}"/>
              </c:ext>
            </c:extLst>
          </c:dPt>
          <c:cat>
            <c:strRef>
              <c:f>Sheet1!$A$2:$A$3</c:f>
              <c:strCache>
                <c:ptCount val="2"/>
                <c:pt idx="0">
                  <c:v>府のみ</c:v>
                </c:pt>
                <c:pt idx="1">
                  <c:v>東京都</c:v>
                </c:pt>
              </c:strCache>
            </c:strRef>
          </c:cat>
          <c:val>
            <c:numRef>
              <c:f>Sheet1!$B$2:$B$3</c:f>
              <c:numCache>
                <c:formatCode>General</c:formatCode>
                <c:ptCount val="2"/>
                <c:pt idx="0">
                  <c:v>8093</c:v>
                </c:pt>
                <c:pt idx="1">
                  <c:v>31190</c:v>
                </c:pt>
              </c:numCache>
            </c:numRef>
          </c:val>
          <c:extLst xmlns:c16r2="http://schemas.microsoft.com/office/drawing/2015/06/chart">
            <c:ext xmlns:c16="http://schemas.microsoft.com/office/drawing/2014/chart" uri="{C3380CC4-5D6E-409C-BE32-E72D297353CC}">
              <c16:uniqueId val="{00000002-1281-4493-806B-7B189E57E374}"/>
            </c:ext>
          </c:extLst>
        </c:ser>
        <c:ser>
          <c:idx val="1"/>
          <c:order val="1"/>
          <c:tx>
            <c:strRef>
              <c:f>Sheet1!$C$1</c:f>
              <c:strCache>
                <c:ptCount val="1"/>
                <c:pt idx="0">
                  <c:v>列1</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府のみ</c:v>
                </c:pt>
                <c:pt idx="1">
                  <c:v>東京都</c:v>
                </c:pt>
              </c:strCache>
            </c:strRef>
          </c:cat>
          <c:val>
            <c:numRef>
              <c:f>Sheet1!$C$2:$C$3</c:f>
              <c:numCache>
                <c:formatCode>General</c:formatCode>
                <c:ptCount val="2"/>
              </c:numCache>
            </c:numRef>
          </c:val>
          <c:extLst xmlns:c16r2="http://schemas.microsoft.com/office/drawing/2015/06/chart">
            <c:ext xmlns:c16="http://schemas.microsoft.com/office/drawing/2014/chart" uri="{C3380CC4-5D6E-409C-BE32-E72D297353CC}">
              <c16:uniqueId val="{00000003-1281-4493-806B-7B189E57E374}"/>
            </c:ext>
          </c:extLst>
        </c:ser>
        <c:dLbls>
          <c:showLegendKey val="0"/>
          <c:showVal val="0"/>
          <c:showCatName val="0"/>
          <c:showSerName val="0"/>
          <c:showPercent val="0"/>
          <c:showBubbleSize val="0"/>
        </c:dLbls>
        <c:gapWidth val="80"/>
        <c:overlap val="100"/>
        <c:axId val="474237832"/>
        <c:axId val="474235088"/>
      </c:barChart>
      <c:catAx>
        <c:axId val="47423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5088"/>
        <c:crosses val="autoZero"/>
        <c:auto val="1"/>
        <c:lblAlgn val="ctr"/>
        <c:lblOffset val="100"/>
        <c:noMultiLvlLbl val="0"/>
      </c:catAx>
      <c:valAx>
        <c:axId val="474235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7832"/>
        <c:crosses val="autoZero"/>
        <c:crossBetween val="between"/>
      </c:valAx>
      <c:spPr>
        <a:noFill/>
        <a:ln>
          <a:noFill/>
        </a:ln>
        <a:effectLst/>
      </c:spPr>
    </c:plotArea>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事業費</c:v>
                </c:pt>
              </c:strCache>
            </c:strRef>
          </c:tx>
          <c:spPr>
            <a:solidFill>
              <a:schemeClr val="accent1"/>
            </a:solidFill>
            <a:ln>
              <a:solidFill>
                <a:schemeClr val="accent1"/>
              </a:solidFill>
            </a:ln>
            <a:effectLst/>
          </c:spPr>
          <c:invertIfNegative val="0"/>
          <c:dPt>
            <c:idx val="0"/>
            <c:invertIfNegative val="0"/>
            <c:bubble3D val="0"/>
            <c:spPr>
              <a:pattFill prst="ltUpDiag">
                <a:fgClr>
                  <a:schemeClr val="tx2"/>
                </a:fgClr>
                <a:bgClr>
                  <a:schemeClr val="bg1"/>
                </a:bgClr>
              </a:pattFill>
              <a:ln>
                <a:solidFill>
                  <a:schemeClr val="accent1"/>
                </a:solidFill>
              </a:ln>
              <a:effectLst/>
            </c:spPr>
            <c:extLst xmlns:c16r2="http://schemas.microsoft.com/office/drawing/2015/06/chart">
              <c:ext xmlns:c16="http://schemas.microsoft.com/office/drawing/2014/chart" uri="{C3380CC4-5D6E-409C-BE32-E72D297353CC}">
                <c16:uniqueId val="{00000001-C3FA-4C35-BC50-E02172EF2008}"/>
              </c:ext>
            </c:extLst>
          </c:dPt>
          <c:cat>
            <c:strRef>
              <c:f>Sheet1!$A$2:$A$3</c:f>
              <c:strCache>
                <c:ptCount val="2"/>
                <c:pt idx="0">
                  <c:v>府のみ</c:v>
                </c:pt>
                <c:pt idx="1">
                  <c:v>東京都</c:v>
                </c:pt>
              </c:strCache>
            </c:strRef>
          </c:cat>
          <c:val>
            <c:numRef>
              <c:f>Sheet1!$B$2:$B$3</c:f>
              <c:numCache>
                <c:formatCode>General</c:formatCode>
                <c:ptCount val="2"/>
                <c:pt idx="0">
                  <c:v>32</c:v>
                </c:pt>
                <c:pt idx="1">
                  <c:v>248.4</c:v>
                </c:pt>
              </c:numCache>
            </c:numRef>
          </c:val>
          <c:extLst xmlns:c16r2="http://schemas.microsoft.com/office/drawing/2015/06/chart">
            <c:ext xmlns:c16="http://schemas.microsoft.com/office/drawing/2014/chart" uri="{C3380CC4-5D6E-409C-BE32-E72D297353CC}">
              <c16:uniqueId val="{00000002-C3FA-4C35-BC50-E02172EF2008}"/>
            </c:ext>
          </c:extLst>
        </c:ser>
        <c:ser>
          <c:idx val="1"/>
          <c:order val="1"/>
          <c:tx>
            <c:strRef>
              <c:f>Sheet1!$C$1</c:f>
              <c:strCache>
                <c:ptCount val="1"/>
                <c:pt idx="0">
                  <c:v>列1</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府のみ</c:v>
                </c:pt>
                <c:pt idx="1">
                  <c:v>東京都</c:v>
                </c:pt>
              </c:strCache>
            </c:strRef>
          </c:cat>
          <c:val>
            <c:numRef>
              <c:f>Sheet1!$C$2:$C$3</c:f>
              <c:numCache>
                <c:formatCode>General</c:formatCode>
                <c:ptCount val="2"/>
              </c:numCache>
            </c:numRef>
          </c:val>
          <c:extLst xmlns:c16r2="http://schemas.microsoft.com/office/drawing/2015/06/chart">
            <c:ext xmlns:c16="http://schemas.microsoft.com/office/drawing/2014/chart" uri="{C3380CC4-5D6E-409C-BE32-E72D297353CC}">
              <c16:uniqueId val="{00000003-C3FA-4C35-BC50-E02172EF2008}"/>
            </c:ext>
          </c:extLst>
        </c:ser>
        <c:dLbls>
          <c:showLegendKey val="0"/>
          <c:showVal val="0"/>
          <c:showCatName val="0"/>
          <c:showSerName val="0"/>
          <c:showPercent val="0"/>
          <c:showBubbleSize val="0"/>
        </c:dLbls>
        <c:gapWidth val="80"/>
        <c:overlap val="100"/>
        <c:axId val="474239008"/>
        <c:axId val="474239792"/>
      </c:barChart>
      <c:catAx>
        <c:axId val="47423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9792"/>
        <c:crosses val="autoZero"/>
        <c:auto val="1"/>
        <c:lblAlgn val="ctr"/>
        <c:lblOffset val="100"/>
        <c:noMultiLvlLbl val="0"/>
      </c:catAx>
      <c:valAx>
        <c:axId val="474239792"/>
        <c:scaling>
          <c:orientation val="minMax"/>
          <c:max val="2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9008"/>
        <c:crosses val="autoZero"/>
        <c:crossBetween val="between"/>
      </c:valAx>
      <c:spPr>
        <a:noFill/>
        <a:ln>
          <a:noFill/>
        </a:ln>
        <a:effectLst/>
      </c:spPr>
    </c:plotArea>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府</c:v>
                </c:pt>
              </c:strCache>
            </c:strRef>
          </c:tx>
          <c:spPr>
            <a:solidFill>
              <a:schemeClr val="accent1"/>
            </a:solidFill>
            <a:ln>
              <a:solidFill>
                <a:schemeClr val="accent1"/>
              </a:solidFill>
            </a:ln>
            <a:effectLst/>
          </c:spPr>
          <c:invertIfNegative val="0"/>
          <c:dPt>
            <c:idx val="0"/>
            <c:invertIfNegative val="0"/>
            <c:bubble3D val="0"/>
            <c:spPr>
              <a:pattFill prst="pct40">
                <a:fgClr>
                  <a:schemeClr val="accent1"/>
                </a:fgClr>
                <a:bgClr>
                  <a:schemeClr val="bg1"/>
                </a:bgClr>
              </a:pattFill>
              <a:ln>
                <a:solidFill>
                  <a:schemeClr val="accent1"/>
                </a:solidFill>
              </a:ln>
              <a:effectLst/>
            </c:spPr>
            <c:extLst xmlns:c16r2="http://schemas.microsoft.com/office/drawing/2015/06/chart">
              <c:ext xmlns:c16="http://schemas.microsoft.com/office/drawing/2014/chart" uri="{C3380CC4-5D6E-409C-BE32-E72D297353CC}">
                <c16:uniqueId val="{00000001-619A-4F0B-92E2-39723BC85926}"/>
              </c:ext>
            </c:extLst>
          </c:dPt>
          <c:cat>
            <c:strRef>
              <c:f>Sheet1!$A$2:$A$3</c:f>
              <c:strCache>
                <c:ptCount val="2"/>
                <c:pt idx="0">
                  <c:v>市のみ</c:v>
                </c:pt>
                <c:pt idx="1">
                  <c:v>東京都</c:v>
                </c:pt>
              </c:strCache>
            </c:strRef>
          </c:cat>
          <c:val>
            <c:numRef>
              <c:f>Sheet1!$B$2:$B$3</c:f>
              <c:numCache>
                <c:formatCode>General</c:formatCode>
                <c:ptCount val="2"/>
                <c:pt idx="1">
                  <c:v>1662</c:v>
                </c:pt>
              </c:numCache>
            </c:numRef>
          </c:val>
          <c:extLst xmlns:c16r2="http://schemas.microsoft.com/office/drawing/2015/06/chart">
            <c:ext xmlns:c16="http://schemas.microsoft.com/office/drawing/2014/chart" uri="{C3380CC4-5D6E-409C-BE32-E72D297353CC}">
              <c16:uniqueId val="{00000002-619A-4F0B-92E2-39723BC85926}"/>
            </c:ext>
          </c:extLst>
        </c:ser>
        <c:ser>
          <c:idx val="1"/>
          <c:order val="1"/>
          <c:tx>
            <c:strRef>
              <c:f>Sheet1!$C$1</c:f>
              <c:strCache>
                <c:ptCount val="1"/>
                <c:pt idx="0">
                  <c:v>市</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市のみ</c:v>
                </c:pt>
                <c:pt idx="1">
                  <c:v>東京都</c:v>
                </c:pt>
              </c:strCache>
            </c:strRef>
          </c:cat>
          <c:val>
            <c:numRef>
              <c:f>Sheet1!$C$2:$C$3</c:f>
              <c:numCache>
                <c:formatCode>General</c:formatCode>
                <c:ptCount val="2"/>
                <c:pt idx="0">
                  <c:v>103</c:v>
                </c:pt>
              </c:numCache>
            </c:numRef>
          </c:val>
          <c:extLst xmlns:c16r2="http://schemas.microsoft.com/office/drawing/2015/06/chart">
            <c:ext xmlns:c16="http://schemas.microsoft.com/office/drawing/2014/chart" uri="{C3380CC4-5D6E-409C-BE32-E72D297353CC}">
              <c16:uniqueId val="{00000003-619A-4F0B-92E2-39723BC85926}"/>
            </c:ext>
          </c:extLst>
        </c:ser>
        <c:dLbls>
          <c:showLegendKey val="0"/>
          <c:showVal val="0"/>
          <c:showCatName val="0"/>
          <c:showSerName val="0"/>
          <c:showPercent val="0"/>
          <c:showBubbleSize val="0"/>
        </c:dLbls>
        <c:gapWidth val="80"/>
        <c:overlap val="100"/>
        <c:axId val="474235872"/>
        <c:axId val="474238224"/>
      </c:barChart>
      <c:catAx>
        <c:axId val="47423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8224"/>
        <c:crosses val="autoZero"/>
        <c:auto val="1"/>
        <c:lblAlgn val="ctr"/>
        <c:lblOffset val="100"/>
        <c:noMultiLvlLbl val="0"/>
      </c:catAx>
      <c:valAx>
        <c:axId val="474238224"/>
        <c:scaling>
          <c:orientation val="minMax"/>
          <c:max val="17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74235872"/>
        <c:crosses val="autoZero"/>
        <c:crossBetween val="between"/>
      </c:valAx>
      <c:spPr>
        <a:noFill/>
        <a:ln>
          <a:noFill/>
        </a:ln>
        <a:effectLst/>
      </c:spPr>
    </c:plotArea>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7667527816377E-2"/>
          <c:y val="4.952241712401776E-2"/>
          <c:w val="0.62550246686749789"/>
          <c:h val="0.84715058222767659"/>
        </c:manualLayout>
      </c:layout>
      <c:barChart>
        <c:barDir val="col"/>
        <c:grouping val="stacked"/>
        <c:varyColors val="0"/>
        <c:ser>
          <c:idx val="0"/>
          <c:order val="0"/>
          <c:tx>
            <c:strRef>
              <c:f>Sheet1!$B$1</c:f>
              <c:strCache>
                <c:ptCount val="1"/>
                <c:pt idx="0">
                  <c:v>大阪進出件数</c:v>
                </c:pt>
              </c:strCache>
            </c:strRef>
          </c:tx>
          <c:spPr>
            <a:solidFill>
              <a:schemeClr val="accent1">
                <a:lumMod val="60000"/>
                <a:lumOff val="40000"/>
              </a:schemeClr>
            </a:solidFill>
            <a:ln>
              <a:noFill/>
            </a:ln>
            <a:effectLst/>
          </c:spPr>
          <c:invertIfNegative val="0"/>
          <c:dLbls>
            <c:numFmt formatCode="#,##0_);[Red]\(#,##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uFillTx/>
                    <a:latin typeface="+mn-lt"/>
                    <a:ea typeface="+mn-ea"/>
                    <a:cs typeface="+mn-cs"/>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95</c:v>
                </c:pt>
                <c:pt idx="1">
                  <c:v>96</c:v>
                </c:pt>
                <c:pt idx="2">
                  <c:v>97</c:v>
                </c:pt>
                <c:pt idx="3">
                  <c:v>98</c:v>
                </c:pt>
                <c:pt idx="4">
                  <c:v>99</c:v>
                </c:pt>
                <c:pt idx="5">
                  <c:v>2000</c:v>
                </c:pt>
                <c:pt idx="6">
                  <c:v>1</c:v>
                </c:pt>
                <c:pt idx="7">
                  <c:v>2</c:v>
                </c:pt>
                <c:pt idx="8">
                  <c:v>3</c:v>
                </c:pt>
                <c:pt idx="9">
                  <c:v>4</c:v>
                </c:pt>
                <c:pt idx="10">
                  <c:v>5</c:v>
                </c:pt>
                <c:pt idx="11">
                  <c:v>6-7</c:v>
                </c:pt>
                <c:pt idx="12">
                  <c:v>8</c:v>
                </c:pt>
                <c:pt idx="13">
                  <c:v>9</c:v>
                </c:pt>
                <c:pt idx="14">
                  <c:v>10</c:v>
                </c:pt>
                <c:pt idx="15">
                  <c:v>11</c:v>
                </c:pt>
                <c:pt idx="16">
                  <c:v>12</c:v>
                </c:pt>
                <c:pt idx="17">
                  <c:v>13</c:v>
                </c:pt>
                <c:pt idx="18">
                  <c:v>14</c:v>
                </c:pt>
                <c:pt idx="19">
                  <c:v>15</c:v>
                </c:pt>
                <c:pt idx="20">
                  <c:v>16</c:v>
                </c:pt>
              </c:strCache>
            </c:strRef>
          </c:cat>
          <c:val>
            <c:numRef>
              <c:f>Sheet1!$B$2:$B$22</c:f>
              <c:numCache>
                <c:formatCode>General</c:formatCode>
                <c:ptCount val="21"/>
                <c:pt idx="0">
                  <c:v>209</c:v>
                </c:pt>
                <c:pt idx="1">
                  <c:v>206</c:v>
                </c:pt>
                <c:pt idx="2">
                  <c:v>191</c:v>
                </c:pt>
                <c:pt idx="3">
                  <c:v>186</c:v>
                </c:pt>
                <c:pt idx="4">
                  <c:v>183</c:v>
                </c:pt>
                <c:pt idx="5">
                  <c:v>179</c:v>
                </c:pt>
                <c:pt idx="6">
                  <c:v>166</c:v>
                </c:pt>
                <c:pt idx="7">
                  <c:v>159</c:v>
                </c:pt>
                <c:pt idx="8">
                  <c:v>154</c:v>
                </c:pt>
                <c:pt idx="9">
                  <c:v>162</c:v>
                </c:pt>
                <c:pt idx="10">
                  <c:v>160</c:v>
                </c:pt>
                <c:pt idx="11">
                  <c:v>146</c:v>
                </c:pt>
                <c:pt idx="12">
                  <c:v>146</c:v>
                </c:pt>
                <c:pt idx="13">
                  <c:v>143</c:v>
                </c:pt>
                <c:pt idx="14">
                  <c:v>126</c:v>
                </c:pt>
                <c:pt idx="15">
                  <c:v>120</c:v>
                </c:pt>
                <c:pt idx="16">
                  <c:v>123</c:v>
                </c:pt>
                <c:pt idx="17">
                  <c:v>119</c:v>
                </c:pt>
                <c:pt idx="18">
                  <c:v>119</c:v>
                </c:pt>
                <c:pt idx="19">
                  <c:v>115</c:v>
                </c:pt>
                <c:pt idx="20">
                  <c:v>123</c:v>
                </c:pt>
              </c:numCache>
            </c:numRef>
          </c:val>
          <c:extLst xmlns:c16r2="http://schemas.microsoft.com/office/drawing/2015/06/chart">
            <c:ext xmlns:c16="http://schemas.microsoft.com/office/drawing/2014/chart" uri="{C3380CC4-5D6E-409C-BE32-E72D297353CC}">
              <c16:uniqueId val="{00000000-541B-48BF-A6BE-F8D65A7B6E42}"/>
            </c:ext>
          </c:extLst>
        </c:ser>
        <c:dLbls>
          <c:showLegendKey val="0"/>
          <c:showVal val="0"/>
          <c:showCatName val="0"/>
          <c:showSerName val="0"/>
          <c:showPercent val="0"/>
          <c:showBubbleSize val="0"/>
        </c:dLbls>
        <c:gapWidth val="80"/>
        <c:overlap val="100"/>
        <c:axId val="454351184"/>
        <c:axId val="454350792"/>
      </c:barChart>
      <c:lineChart>
        <c:grouping val="standard"/>
        <c:varyColors val="0"/>
        <c:ser>
          <c:idx val="1"/>
          <c:order val="1"/>
          <c:tx>
            <c:strRef>
              <c:f>Sheet1!$C$1</c:f>
              <c:strCache>
                <c:ptCount val="1"/>
                <c:pt idx="0">
                  <c:v>東京シェア</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numFmt formatCode="#,##0.0_);[Red]\(#,##0.0\)" sourceLinked="0"/>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95</c:v>
                </c:pt>
                <c:pt idx="1">
                  <c:v>96</c:v>
                </c:pt>
                <c:pt idx="2">
                  <c:v>97</c:v>
                </c:pt>
                <c:pt idx="3">
                  <c:v>98</c:v>
                </c:pt>
                <c:pt idx="4">
                  <c:v>99</c:v>
                </c:pt>
                <c:pt idx="5">
                  <c:v>2000</c:v>
                </c:pt>
                <c:pt idx="6">
                  <c:v>1</c:v>
                </c:pt>
                <c:pt idx="7">
                  <c:v>2</c:v>
                </c:pt>
                <c:pt idx="8">
                  <c:v>3</c:v>
                </c:pt>
                <c:pt idx="9">
                  <c:v>4</c:v>
                </c:pt>
                <c:pt idx="10">
                  <c:v>5</c:v>
                </c:pt>
                <c:pt idx="11">
                  <c:v>6-7</c:v>
                </c:pt>
                <c:pt idx="12">
                  <c:v>8</c:v>
                </c:pt>
                <c:pt idx="13">
                  <c:v>9</c:v>
                </c:pt>
                <c:pt idx="14">
                  <c:v>10</c:v>
                </c:pt>
                <c:pt idx="15">
                  <c:v>11</c:v>
                </c:pt>
                <c:pt idx="16">
                  <c:v>12</c:v>
                </c:pt>
                <c:pt idx="17">
                  <c:v>13</c:v>
                </c:pt>
                <c:pt idx="18">
                  <c:v>14</c:v>
                </c:pt>
                <c:pt idx="19">
                  <c:v>15</c:v>
                </c:pt>
                <c:pt idx="20">
                  <c:v>16</c:v>
                </c:pt>
              </c:strCache>
            </c:strRef>
          </c:cat>
          <c:val>
            <c:numRef>
              <c:f>Sheet1!$C$2:$C$22</c:f>
              <c:numCache>
                <c:formatCode>General</c:formatCode>
                <c:ptCount val="21"/>
                <c:pt idx="0">
                  <c:v>76.304211187932111</c:v>
                </c:pt>
                <c:pt idx="1">
                  <c:v>76.558752997601914</c:v>
                </c:pt>
                <c:pt idx="2">
                  <c:v>77.22473604826547</c:v>
                </c:pt>
                <c:pt idx="3">
                  <c:v>77.085215296597411</c:v>
                </c:pt>
                <c:pt idx="4">
                  <c:v>76.957831325301214</c:v>
                </c:pt>
                <c:pt idx="5">
                  <c:v>78.283132530120483</c:v>
                </c:pt>
                <c:pt idx="6">
                  <c:v>76.729173071011374</c:v>
                </c:pt>
                <c:pt idx="7">
                  <c:v>75.893958076448826</c:v>
                </c:pt>
                <c:pt idx="8">
                  <c:v>74.726574046704116</c:v>
                </c:pt>
                <c:pt idx="9">
                  <c:v>75.270347182697776</c:v>
                </c:pt>
                <c:pt idx="10">
                  <c:v>74.028571428571439</c:v>
                </c:pt>
                <c:pt idx="11">
                  <c:v>74.743202416918436</c:v>
                </c:pt>
                <c:pt idx="12">
                  <c:v>74.05617638175778</c:v>
                </c:pt>
                <c:pt idx="13">
                  <c:v>74.509803921568633</c:v>
                </c:pt>
                <c:pt idx="14">
                  <c:v>75.185543723781862</c:v>
                </c:pt>
                <c:pt idx="15">
                  <c:v>75.726275016139439</c:v>
                </c:pt>
                <c:pt idx="16">
                  <c:v>75.534672715489307</c:v>
                </c:pt>
                <c:pt idx="17">
                  <c:v>76.409925878182406</c:v>
                </c:pt>
                <c:pt idx="18">
                  <c:v>76.472481493402</c:v>
                </c:pt>
                <c:pt idx="19">
                  <c:v>76.291305742701326</c:v>
                </c:pt>
                <c:pt idx="20">
                  <c:v>76.599113362887906</c:v>
                </c:pt>
              </c:numCache>
            </c:numRef>
          </c:val>
          <c:smooth val="0"/>
          <c:extLst xmlns:c16r2="http://schemas.microsoft.com/office/drawing/2015/06/chart">
            <c:ext xmlns:c16="http://schemas.microsoft.com/office/drawing/2014/chart" uri="{C3380CC4-5D6E-409C-BE32-E72D297353CC}">
              <c16:uniqueId val="{00000001-541B-48BF-A6BE-F8D65A7B6E42}"/>
            </c:ext>
          </c:extLst>
        </c:ser>
        <c:ser>
          <c:idx val="2"/>
          <c:order val="2"/>
          <c:tx>
            <c:strRef>
              <c:f>Sheet1!$D$1</c:f>
              <c:strCache>
                <c:ptCount val="1"/>
                <c:pt idx="0">
                  <c:v>大阪シェア</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numFmt formatCode="#,##0.0_);[Red]\(#,##0.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dLbl>
            <c:dLbl>
              <c:idx val="20"/>
              <c:numFmt formatCode="#,##0.0_);[Red]\(#,##0.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dLbl>
            <c:numFmt formatCode="#,##0.0_);[Red]\(#,##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uFillTx/>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95</c:v>
                </c:pt>
                <c:pt idx="1">
                  <c:v>96</c:v>
                </c:pt>
                <c:pt idx="2">
                  <c:v>97</c:v>
                </c:pt>
                <c:pt idx="3">
                  <c:v>98</c:v>
                </c:pt>
                <c:pt idx="4">
                  <c:v>99</c:v>
                </c:pt>
                <c:pt idx="5">
                  <c:v>2000</c:v>
                </c:pt>
                <c:pt idx="6">
                  <c:v>1</c:v>
                </c:pt>
                <c:pt idx="7">
                  <c:v>2</c:v>
                </c:pt>
                <c:pt idx="8">
                  <c:v>3</c:v>
                </c:pt>
                <c:pt idx="9">
                  <c:v>4</c:v>
                </c:pt>
                <c:pt idx="10">
                  <c:v>5</c:v>
                </c:pt>
                <c:pt idx="11">
                  <c:v>6-7</c:v>
                </c:pt>
                <c:pt idx="12">
                  <c:v>8</c:v>
                </c:pt>
                <c:pt idx="13">
                  <c:v>9</c:v>
                </c:pt>
                <c:pt idx="14">
                  <c:v>10</c:v>
                </c:pt>
                <c:pt idx="15">
                  <c:v>11</c:v>
                </c:pt>
                <c:pt idx="16">
                  <c:v>12</c:v>
                </c:pt>
                <c:pt idx="17">
                  <c:v>13</c:v>
                </c:pt>
                <c:pt idx="18">
                  <c:v>14</c:v>
                </c:pt>
                <c:pt idx="19">
                  <c:v>15</c:v>
                </c:pt>
                <c:pt idx="20">
                  <c:v>16</c:v>
                </c:pt>
              </c:strCache>
            </c:strRef>
          </c:cat>
          <c:val>
            <c:numRef>
              <c:f>Sheet1!$D$2:$D$22</c:f>
              <c:numCache>
                <c:formatCode>General</c:formatCode>
                <c:ptCount val="21"/>
                <c:pt idx="0">
                  <c:v>6.5681961030798233</c:v>
                </c:pt>
                <c:pt idx="1">
                  <c:v>6.1750599520383691</c:v>
                </c:pt>
                <c:pt idx="2">
                  <c:v>5.7616892911010558</c:v>
                </c:pt>
                <c:pt idx="3">
                  <c:v>5.6007226738934053</c:v>
                </c:pt>
                <c:pt idx="4">
                  <c:v>5.5120481927710845</c:v>
                </c:pt>
                <c:pt idx="5">
                  <c:v>5.3915662650602405</c:v>
                </c:pt>
                <c:pt idx="6">
                  <c:v>5.1029818628957884</c:v>
                </c:pt>
                <c:pt idx="7">
                  <c:v>4.9013563501849573</c:v>
                </c:pt>
                <c:pt idx="8">
                  <c:v>4.552172627845108</c:v>
                </c:pt>
                <c:pt idx="9">
                  <c:v>4.6101309049516219</c:v>
                </c:pt>
                <c:pt idx="10">
                  <c:v>4.5714285714285712</c:v>
                </c:pt>
                <c:pt idx="11">
                  <c:v>4.4108761329305137</c:v>
                </c:pt>
                <c:pt idx="12">
                  <c:v>4.4095439444276652</c:v>
                </c:pt>
                <c:pt idx="13">
                  <c:v>4.5224541429475016</c:v>
                </c:pt>
                <c:pt idx="14">
                  <c:v>4.0658276863504357</c:v>
                </c:pt>
                <c:pt idx="15">
                  <c:v>3.8734667527437052</c:v>
                </c:pt>
                <c:pt idx="16">
                  <c:v>3.9857420609202854</c:v>
                </c:pt>
                <c:pt idx="17">
                  <c:v>3.834998388656139</c:v>
                </c:pt>
                <c:pt idx="18">
                  <c:v>3.8300611522368846</c:v>
                </c:pt>
                <c:pt idx="19">
                  <c:v>3.6894449791466153</c:v>
                </c:pt>
                <c:pt idx="20">
                  <c:v>3.8948701709943001</c:v>
                </c:pt>
              </c:numCache>
            </c:numRef>
          </c:val>
          <c:smooth val="0"/>
          <c:extLst xmlns:c16r2="http://schemas.microsoft.com/office/drawing/2015/06/chart">
            <c:ext xmlns:c16="http://schemas.microsoft.com/office/drawing/2014/chart" uri="{C3380CC4-5D6E-409C-BE32-E72D297353CC}">
              <c16:uniqueId val="{00000002-541B-48BF-A6BE-F8D65A7B6E42}"/>
            </c:ext>
          </c:extLst>
        </c:ser>
        <c:dLbls>
          <c:showLegendKey val="0"/>
          <c:showVal val="0"/>
          <c:showCatName val="0"/>
          <c:showSerName val="0"/>
          <c:showPercent val="0"/>
          <c:showBubbleSize val="0"/>
        </c:dLbls>
        <c:marker val="1"/>
        <c:smooth val="0"/>
        <c:axId val="475545664"/>
        <c:axId val="454351576"/>
      </c:lineChart>
      <c:catAx>
        <c:axId val="45435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uFillTx/>
                <a:latin typeface="+mn-lt"/>
                <a:ea typeface="+mn-ea"/>
                <a:cs typeface="+mn-cs"/>
              </a:defRPr>
            </a:pPr>
            <a:endParaRPr lang="ja-JP"/>
          </a:p>
        </c:txPr>
        <c:crossAx val="454350792"/>
        <c:crosses val="autoZero"/>
        <c:auto val="1"/>
        <c:lblAlgn val="ctr"/>
        <c:lblOffset val="100"/>
        <c:noMultiLvlLbl val="0"/>
      </c:catAx>
      <c:valAx>
        <c:axId val="454350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uFillTx/>
                <a:latin typeface="+mn-lt"/>
                <a:ea typeface="+mn-ea"/>
                <a:cs typeface="+mn-cs"/>
              </a:defRPr>
            </a:pPr>
            <a:endParaRPr lang="ja-JP"/>
          </a:p>
        </c:txPr>
        <c:crossAx val="454351184"/>
        <c:crosses val="autoZero"/>
        <c:crossBetween val="between"/>
      </c:valAx>
      <c:valAx>
        <c:axId val="4543515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uFillTx/>
                <a:latin typeface="+mn-lt"/>
                <a:ea typeface="+mn-ea"/>
                <a:cs typeface="+mn-cs"/>
              </a:defRPr>
            </a:pPr>
            <a:endParaRPr lang="ja-JP"/>
          </a:p>
        </c:txPr>
        <c:crossAx val="475545664"/>
        <c:crosses val="max"/>
        <c:crossBetween val="between"/>
      </c:valAx>
      <c:catAx>
        <c:axId val="475545664"/>
        <c:scaling>
          <c:orientation val="minMax"/>
        </c:scaling>
        <c:delete val="1"/>
        <c:axPos val="b"/>
        <c:numFmt formatCode="General" sourceLinked="1"/>
        <c:majorTickMark val="out"/>
        <c:minorTickMark val="none"/>
        <c:tickLblPos val="nextTo"/>
        <c:crossAx val="454351576"/>
        <c:crosses val="autoZero"/>
        <c:auto val="1"/>
        <c:lblAlgn val="ctr"/>
        <c:lblOffset val="100"/>
        <c:noMultiLvlLbl val="0"/>
      </c:catAx>
      <c:spPr>
        <a:noFill/>
        <a:ln>
          <a:noFill/>
        </a:ln>
        <a:effectLst/>
      </c:spPr>
    </c:plotArea>
    <c:legend>
      <c:legendPos val="r"/>
      <c:layout>
        <c:manualLayout>
          <c:xMode val="edge"/>
          <c:yMode val="edge"/>
          <c:x val="0.7519050375623797"/>
          <c:y val="0.2477123085270154"/>
          <c:w val="0.19575661484224172"/>
          <c:h val="0.307702533996744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uFillTx/>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uFillTx/>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不在率</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50代</c:v>
                </c:pt>
                <c:pt idx="1">
                  <c:v>60代</c:v>
                </c:pt>
                <c:pt idx="2">
                  <c:v>70代</c:v>
                </c:pt>
                <c:pt idx="3">
                  <c:v>80以上</c:v>
                </c:pt>
              </c:strCache>
            </c:strRef>
          </c:cat>
          <c:val>
            <c:numRef>
              <c:f>Sheet1!$B$2:$B$5</c:f>
              <c:numCache>
                <c:formatCode>General</c:formatCode>
                <c:ptCount val="4"/>
                <c:pt idx="0">
                  <c:v>75.7</c:v>
                </c:pt>
                <c:pt idx="1">
                  <c:v>54.3</c:v>
                </c:pt>
                <c:pt idx="2">
                  <c:v>43.3</c:v>
                </c:pt>
                <c:pt idx="3">
                  <c:v>34.700000000000003</c:v>
                </c:pt>
              </c:numCache>
            </c:numRef>
          </c:val>
          <c:extLst xmlns:c16r2="http://schemas.microsoft.com/office/drawing/2015/06/chart">
            <c:ext xmlns:c16="http://schemas.microsoft.com/office/drawing/2014/chart" uri="{C3380CC4-5D6E-409C-BE32-E72D297353CC}">
              <c16:uniqueId val="{00000000-0120-4E4E-B70F-86472920BEBF}"/>
            </c:ext>
          </c:extLst>
        </c:ser>
        <c:ser>
          <c:idx val="1"/>
          <c:order val="1"/>
          <c:tx>
            <c:strRef>
              <c:f>Sheet1!$C$1</c:f>
              <c:strCache>
                <c:ptCount val="1"/>
                <c:pt idx="0">
                  <c:v>系列 2</c:v>
                </c:pt>
              </c:strCache>
            </c:strRef>
          </c:tx>
          <c:spPr>
            <a:noFill/>
            <a:ln>
              <a:solidFill>
                <a:schemeClr val="bg1">
                  <a:lumMod val="65000"/>
                </a:schemeClr>
              </a:solidFill>
              <a:prstDash val="dash"/>
            </a:ln>
            <a:effectLst/>
          </c:spPr>
          <c:invertIfNegative val="0"/>
          <c:cat>
            <c:strRef>
              <c:f>Sheet1!$A$2:$A$5</c:f>
              <c:strCache>
                <c:ptCount val="4"/>
                <c:pt idx="0">
                  <c:v>50代</c:v>
                </c:pt>
                <c:pt idx="1">
                  <c:v>60代</c:v>
                </c:pt>
                <c:pt idx="2">
                  <c:v>70代</c:v>
                </c:pt>
                <c:pt idx="3">
                  <c:v>80以上</c:v>
                </c:pt>
              </c:strCache>
            </c:strRef>
          </c:cat>
          <c:val>
            <c:numRef>
              <c:f>Sheet1!$C$2:$C$5</c:f>
              <c:numCache>
                <c:formatCode>General</c:formatCode>
                <c:ptCount val="4"/>
                <c:pt idx="0">
                  <c:v>24.3</c:v>
                </c:pt>
                <c:pt idx="1">
                  <c:v>45.7</c:v>
                </c:pt>
                <c:pt idx="2">
                  <c:v>56.7</c:v>
                </c:pt>
                <c:pt idx="3">
                  <c:v>65.3</c:v>
                </c:pt>
              </c:numCache>
            </c:numRef>
          </c:val>
          <c:extLst xmlns:c16r2="http://schemas.microsoft.com/office/drawing/2015/06/chart">
            <c:ext xmlns:c16="http://schemas.microsoft.com/office/drawing/2014/chart" uri="{C3380CC4-5D6E-409C-BE32-E72D297353CC}">
              <c16:uniqueId val="{00000001-0120-4E4E-B70F-86472920BEBF}"/>
            </c:ext>
          </c:extLst>
        </c:ser>
        <c:dLbls>
          <c:showLegendKey val="0"/>
          <c:showVal val="0"/>
          <c:showCatName val="0"/>
          <c:showSerName val="0"/>
          <c:showPercent val="0"/>
          <c:showBubbleSize val="0"/>
        </c:dLbls>
        <c:gapWidth val="80"/>
        <c:overlap val="100"/>
        <c:axId val="475552720"/>
        <c:axId val="475548408"/>
      </c:barChart>
      <c:catAx>
        <c:axId val="47555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5548408"/>
        <c:crosses val="autoZero"/>
        <c:auto val="1"/>
        <c:lblAlgn val="ctr"/>
        <c:lblOffset val="100"/>
        <c:noMultiLvlLbl val="0"/>
      </c:catAx>
      <c:valAx>
        <c:axId val="475548408"/>
        <c:scaling>
          <c:orientation val="minMax"/>
        </c:scaling>
        <c:delete val="1"/>
        <c:axPos val="l"/>
        <c:numFmt formatCode="0%" sourceLinked="1"/>
        <c:majorTickMark val="none"/>
        <c:minorTickMark val="none"/>
        <c:tickLblPos val="nextTo"/>
        <c:crossAx val="47555272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7649308631735"/>
          <c:y val="0.10782460678007316"/>
          <c:w val="0.80003739493247317"/>
          <c:h val="0.63759525151706076"/>
        </c:manualLayout>
      </c:layout>
      <c:barChart>
        <c:barDir val="col"/>
        <c:grouping val="clustered"/>
        <c:varyColors val="0"/>
        <c:ser>
          <c:idx val="0"/>
          <c:order val="0"/>
          <c:tx>
            <c:strRef>
              <c:f>Sheet1!$B$1</c:f>
              <c:strCache>
                <c:ptCount val="1"/>
                <c:pt idx="0">
                  <c:v>開業数</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General</c:formatCode>
                <c:ptCount val="11"/>
                <c:pt idx="0">
                  <c:v>8460</c:v>
                </c:pt>
                <c:pt idx="1">
                  <c:v>7246</c:v>
                </c:pt>
                <c:pt idx="2">
                  <c:v>7770</c:v>
                </c:pt>
                <c:pt idx="3">
                  <c:v>7477</c:v>
                </c:pt>
                <c:pt idx="4">
                  <c:v>7564</c:v>
                </c:pt>
                <c:pt idx="5">
                  <c:v>7854</c:v>
                </c:pt>
                <c:pt idx="6">
                  <c:v>8276</c:v>
                </c:pt>
                <c:pt idx="7">
                  <c:v>8383</c:v>
                </c:pt>
                <c:pt idx="8">
                  <c:v>10119</c:v>
                </c:pt>
                <c:pt idx="9">
                  <c:v>11700</c:v>
                </c:pt>
                <c:pt idx="10">
                  <c:v>11629</c:v>
                </c:pt>
              </c:numCache>
            </c:numRef>
          </c:val>
          <c:extLst xmlns:c16r2="http://schemas.microsoft.com/office/drawing/2015/06/chart">
            <c:ext xmlns:c16="http://schemas.microsoft.com/office/drawing/2014/chart" uri="{C3380CC4-5D6E-409C-BE32-E72D297353CC}">
              <c16:uniqueId val="{00000000-DA93-4ADE-B713-AB3278FEB114}"/>
            </c:ext>
          </c:extLst>
        </c:ser>
        <c:dLbls>
          <c:showLegendKey val="0"/>
          <c:showVal val="0"/>
          <c:showCatName val="0"/>
          <c:showSerName val="0"/>
          <c:showPercent val="0"/>
          <c:showBubbleSize val="0"/>
        </c:dLbls>
        <c:gapWidth val="90"/>
        <c:overlap val="-27"/>
        <c:axId val="317087040"/>
        <c:axId val="317087824"/>
      </c:barChart>
      <c:catAx>
        <c:axId val="31708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17087824"/>
        <c:crosses val="autoZero"/>
        <c:auto val="1"/>
        <c:lblAlgn val="ctr"/>
        <c:lblOffset val="100"/>
        <c:noMultiLvlLbl val="0"/>
      </c:catAx>
      <c:valAx>
        <c:axId val="317087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17087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55021510780409E-2"/>
          <c:y val="5.1257089554680363E-2"/>
          <c:w val="0.75189999075781067"/>
          <c:h val="0.81593549404953614"/>
        </c:manualLayout>
      </c:layout>
      <c:lineChart>
        <c:grouping val="standard"/>
        <c:varyColors val="0"/>
        <c:ser>
          <c:idx val="0"/>
          <c:order val="0"/>
          <c:tx>
            <c:strRef>
              <c:f>Sheet1!$B$1</c:f>
              <c:strCache>
                <c:ptCount val="1"/>
                <c:pt idx="0">
                  <c:v>大阪</c:v>
                </c:pt>
              </c:strCache>
            </c:strRef>
          </c:tx>
          <c:spPr>
            <a:ln w="38100" cap="rnd">
              <a:solidFill>
                <a:srgbClr val="FF0000"/>
              </a:solidFill>
              <a:round/>
            </a:ln>
            <a:effectLst/>
          </c:spPr>
          <c:marker>
            <c:symbol val="diamond"/>
            <c:size val="6"/>
            <c:spPr>
              <a:solidFill>
                <a:srgbClr val="FF0000"/>
              </a:solidFill>
              <a:ln w="38100">
                <a:solidFill>
                  <a:srgbClr val="FF0000"/>
                </a:solidFill>
                <a:round/>
              </a:ln>
              <a:effectLst/>
            </c:spPr>
          </c:marker>
          <c:dLbls>
            <c:dLbl>
              <c:idx val="3"/>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262-4AE9-B46A-19EA5725A2CA}"/>
                </c:ext>
                <c:ext xmlns:c15="http://schemas.microsoft.com/office/drawing/2012/chart" uri="{CE6537A1-D6FC-4f65-9D91-7224C49458BB}">
                  <c15:layout/>
                </c:ext>
              </c:extLst>
            </c:dLbl>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0.00_ </c:formatCode>
                <c:ptCount val="4"/>
                <c:pt idx="0">
                  <c:v>4.925729193597669</c:v>
                </c:pt>
                <c:pt idx="1">
                  <c:v>5.8400184682864893</c:v>
                </c:pt>
                <c:pt idx="2">
                  <c:v>6.5748805844338305</c:v>
                </c:pt>
                <c:pt idx="3" formatCode="#,##0.00_);[Red]\(#,##0.00\)">
                  <c:v>6.3754433863478122</c:v>
                </c:pt>
              </c:numCache>
            </c:numRef>
          </c:val>
          <c:smooth val="0"/>
          <c:extLst xmlns:c16r2="http://schemas.microsoft.com/office/drawing/2015/06/chart">
            <c:ext xmlns:c16="http://schemas.microsoft.com/office/drawing/2014/chart" uri="{C3380CC4-5D6E-409C-BE32-E72D297353CC}">
              <c16:uniqueId val="{00000000-E341-402C-8FB1-E1A2D2982EE8}"/>
            </c:ext>
          </c:extLst>
        </c:ser>
        <c:ser>
          <c:idx val="1"/>
          <c:order val="1"/>
          <c:tx>
            <c:strRef>
              <c:f>Sheet1!$C$1</c:f>
              <c:strCache>
                <c:ptCount val="1"/>
                <c:pt idx="0">
                  <c:v>愛知</c:v>
                </c:pt>
              </c:strCache>
            </c:strRef>
          </c:tx>
          <c:spPr>
            <a:ln w="22225" cap="rnd">
              <a:solidFill>
                <a:schemeClr val="accent6"/>
              </a:solidFill>
              <a:round/>
            </a:ln>
            <a:effectLst/>
          </c:spPr>
          <c:marker>
            <c:symbol val="square"/>
            <c:size val="6"/>
            <c:spPr>
              <a:solidFill>
                <a:schemeClr val="accent6"/>
              </a:solidFill>
              <a:ln w="9525">
                <a:solidFill>
                  <a:schemeClr val="accent6"/>
                </a:solidFill>
                <a:round/>
              </a:ln>
              <a:effectLst/>
            </c:spPr>
          </c:marker>
          <c:dLbls>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62-4AE9-B46A-19EA5725A2C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0.00_ </c:formatCode>
                <c:ptCount val="4"/>
                <c:pt idx="0">
                  <c:v>5.6941202418806398</c:v>
                </c:pt>
                <c:pt idx="1">
                  <c:v>5.981583993632186</c:v>
                </c:pt>
                <c:pt idx="2">
                  <c:v>6.3237505528527196</c:v>
                </c:pt>
                <c:pt idx="3" formatCode="#,##0.00_);[Red]\(#,##0.00\)">
                  <c:v>6.1369480887416641</c:v>
                </c:pt>
              </c:numCache>
            </c:numRef>
          </c:val>
          <c:smooth val="0"/>
          <c:extLst xmlns:c16r2="http://schemas.microsoft.com/office/drawing/2015/06/chart">
            <c:ext xmlns:c16="http://schemas.microsoft.com/office/drawing/2014/chart" uri="{C3380CC4-5D6E-409C-BE32-E72D297353CC}">
              <c16:uniqueId val="{00000001-E341-402C-8FB1-E1A2D2982EE8}"/>
            </c:ext>
          </c:extLst>
        </c:ser>
        <c:ser>
          <c:idx val="2"/>
          <c:order val="2"/>
          <c:tx>
            <c:strRef>
              <c:f>Sheet1!$D$1</c:f>
              <c:strCache>
                <c:ptCount val="1"/>
                <c:pt idx="0">
                  <c:v>東京</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262-4AE9-B46A-19EA5725A2C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0.00_ </c:formatCode>
                <c:ptCount val="4"/>
                <c:pt idx="0">
                  <c:v>5.0910670421185067</c:v>
                </c:pt>
                <c:pt idx="1">
                  <c:v>5.5727936977090611</c:v>
                </c:pt>
                <c:pt idx="2">
                  <c:v>5.9107337452665538</c:v>
                </c:pt>
                <c:pt idx="3" formatCode="#,##0.00_);[Red]\(#,##0.00\)">
                  <c:v>5.871383108382612</c:v>
                </c:pt>
              </c:numCache>
            </c:numRef>
          </c:val>
          <c:smooth val="0"/>
          <c:extLst xmlns:c16r2="http://schemas.microsoft.com/office/drawing/2015/06/chart">
            <c:ext xmlns:c16="http://schemas.microsoft.com/office/drawing/2014/chart" uri="{C3380CC4-5D6E-409C-BE32-E72D297353CC}">
              <c16:uniqueId val="{00000002-E341-402C-8FB1-E1A2D2982EE8}"/>
            </c:ext>
          </c:extLst>
        </c:ser>
        <c:ser>
          <c:idx val="3"/>
          <c:order val="3"/>
          <c:tx>
            <c:strRef>
              <c:f>Sheet1!$E$1</c:f>
              <c:strCache>
                <c:ptCount val="1"/>
                <c:pt idx="0">
                  <c:v>全国</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262-4AE9-B46A-19EA5725A2C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Sheet1!$E$2:$E$5</c:f>
              <c:numCache>
                <c:formatCode>0.00_ </c:formatCode>
                <c:ptCount val="4"/>
                <c:pt idx="0">
                  <c:v>4.8246266734587584</c:v>
                </c:pt>
                <c:pt idx="1">
                  <c:v>5.1379940170755187</c:v>
                </c:pt>
                <c:pt idx="2">
                  <c:v>5.5361434645960443</c:v>
                </c:pt>
                <c:pt idx="3" formatCode="#,##0.00_);[Red]\(#,##0.00\)">
                  <c:v>5.5163144512411852</c:v>
                </c:pt>
              </c:numCache>
            </c:numRef>
          </c:val>
          <c:smooth val="0"/>
          <c:extLst xmlns:c16r2="http://schemas.microsoft.com/office/drawing/2015/06/chart">
            <c:ext xmlns:c16="http://schemas.microsoft.com/office/drawing/2014/chart" uri="{C3380CC4-5D6E-409C-BE32-E72D297353CC}">
              <c16:uniqueId val="{00000000-D560-4AC8-8FBC-7C67EF2E1DD7}"/>
            </c:ext>
          </c:extLst>
        </c:ser>
        <c:dLbls>
          <c:showLegendKey val="0"/>
          <c:showVal val="0"/>
          <c:showCatName val="0"/>
          <c:showSerName val="0"/>
          <c:showPercent val="0"/>
          <c:showBubbleSize val="0"/>
        </c:dLbls>
        <c:marker val="1"/>
        <c:smooth val="0"/>
        <c:axId val="317082336"/>
        <c:axId val="317088608"/>
      </c:lineChart>
      <c:catAx>
        <c:axId val="3170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ja-JP"/>
          </a:p>
        </c:txPr>
        <c:crossAx val="317088608"/>
        <c:crosses val="autoZero"/>
        <c:auto val="1"/>
        <c:lblAlgn val="ctr"/>
        <c:lblOffset val="100"/>
        <c:noMultiLvlLbl val="0"/>
      </c:catAx>
      <c:valAx>
        <c:axId val="317088608"/>
        <c:scaling>
          <c:orientation val="minMax"/>
          <c:min val="4"/>
        </c:scaling>
        <c:delete val="0"/>
        <c:axPos val="l"/>
        <c:numFmt formatCode="0.00_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1708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販路開拓支援件数</c:v>
                </c:pt>
              </c:strCache>
            </c:strRef>
          </c:tx>
          <c:spPr>
            <a:solidFill>
              <a:schemeClr val="accent1"/>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2007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General</c:formatCode>
                <c:ptCount val="11"/>
                <c:pt idx="0">
                  <c:v>1449</c:v>
                </c:pt>
                <c:pt idx="1">
                  <c:v>2348</c:v>
                </c:pt>
                <c:pt idx="2">
                  <c:v>2433</c:v>
                </c:pt>
                <c:pt idx="3">
                  <c:v>3730</c:v>
                </c:pt>
                <c:pt idx="4">
                  <c:v>2872</c:v>
                </c:pt>
                <c:pt idx="5">
                  <c:v>4975</c:v>
                </c:pt>
                <c:pt idx="6">
                  <c:v>5567</c:v>
                </c:pt>
                <c:pt idx="7">
                  <c:v>6521</c:v>
                </c:pt>
                <c:pt idx="8">
                  <c:v>6112</c:v>
                </c:pt>
                <c:pt idx="9">
                  <c:v>6369</c:v>
                </c:pt>
                <c:pt idx="10">
                  <c:v>6408</c:v>
                </c:pt>
              </c:numCache>
            </c:numRef>
          </c:val>
          <c:extLst xmlns:c16r2="http://schemas.microsoft.com/office/drawing/2015/06/chart">
            <c:ext xmlns:c16="http://schemas.microsoft.com/office/drawing/2014/chart" uri="{C3380CC4-5D6E-409C-BE32-E72D297353CC}">
              <c16:uniqueId val="{00000000-FB30-48B3-90BD-D530959F14C4}"/>
            </c:ext>
          </c:extLst>
        </c:ser>
        <c:ser>
          <c:idx val="1"/>
          <c:order val="1"/>
          <c:tx>
            <c:strRef>
              <c:f>Sheet1!$C$1</c:f>
              <c:strCache>
                <c:ptCount val="1"/>
                <c:pt idx="0">
                  <c:v>国際ビジネス支援件数</c:v>
                </c:pt>
              </c:strCache>
            </c:strRef>
          </c:tx>
          <c:spPr>
            <a:pattFill prst="pct25">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uFillTx/>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2007</c:v>
                </c:pt>
                <c:pt idx="1">
                  <c:v>08</c:v>
                </c:pt>
                <c:pt idx="2">
                  <c:v>09</c:v>
                </c:pt>
                <c:pt idx="3">
                  <c:v>10</c:v>
                </c:pt>
                <c:pt idx="4">
                  <c:v>11</c:v>
                </c:pt>
                <c:pt idx="5">
                  <c:v>12</c:v>
                </c:pt>
                <c:pt idx="6">
                  <c:v>13</c:v>
                </c:pt>
                <c:pt idx="7">
                  <c:v>14</c:v>
                </c:pt>
                <c:pt idx="8">
                  <c:v>15</c:v>
                </c:pt>
                <c:pt idx="9">
                  <c:v>16</c:v>
                </c:pt>
                <c:pt idx="10">
                  <c:v>17</c:v>
                </c:pt>
              </c:strCache>
            </c:strRef>
          </c:cat>
          <c:val>
            <c:numRef>
              <c:f>Sheet1!$C$2:$C$12</c:f>
              <c:numCache>
                <c:formatCode>General</c:formatCode>
                <c:ptCount val="11"/>
                <c:pt idx="1">
                  <c:v>1437</c:v>
                </c:pt>
                <c:pt idx="2">
                  <c:v>2070</c:v>
                </c:pt>
                <c:pt idx="3">
                  <c:v>2284</c:v>
                </c:pt>
                <c:pt idx="4">
                  <c:v>2519</c:v>
                </c:pt>
                <c:pt idx="5">
                  <c:v>2609</c:v>
                </c:pt>
                <c:pt idx="6">
                  <c:v>2660</c:v>
                </c:pt>
                <c:pt idx="7">
                  <c:v>2764</c:v>
                </c:pt>
                <c:pt idx="8">
                  <c:v>2812</c:v>
                </c:pt>
                <c:pt idx="9">
                  <c:v>2621</c:v>
                </c:pt>
                <c:pt idx="10">
                  <c:v>2806</c:v>
                </c:pt>
              </c:numCache>
            </c:numRef>
          </c:val>
          <c:extLst xmlns:c16r2="http://schemas.microsoft.com/office/drawing/2015/06/chart">
            <c:ext xmlns:c16="http://schemas.microsoft.com/office/drawing/2014/chart" uri="{C3380CC4-5D6E-409C-BE32-E72D297353CC}">
              <c16:uniqueId val="{00000001-FB30-48B3-90BD-D530959F14C4}"/>
            </c:ext>
          </c:extLst>
        </c:ser>
        <c:dLbls>
          <c:showLegendKey val="0"/>
          <c:showVal val="0"/>
          <c:showCatName val="0"/>
          <c:showSerName val="0"/>
          <c:showPercent val="0"/>
          <c:showBubbleSize val="0"/>
        </c:dLbls>
        <c:gapWidth val="100"/>
        <c:axId val="318384336"/>
        <c:axId val="450632112"/>
      </c:barChart>
      <c:catAx>
        <c:axId val="31838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450632112"/>
        <c:crosses val="autoZero"/>
        <c:auto val="1"/>
        <c:lblAlgn val="ctr"/>
        <c:lblOffset val="100"/>
        <c:noMultiLvlLbl val="0"/>
      </c:catAx>
      <c:valAx>
        <c:axId val="450632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crossAx val="318384336"/>
        <c:crosses val="autoZero"/>
        <c:crossBetween val="between"/>
      </c:valAx>
      <c:spPr>
        <a:noFill/>
        <a:ln>
          <a:noFill/>
        </a:ln>
        <a:effectLst/>
      </c:spPr>
    </c:plotArea>
    <c:legend>
      <c:legendPos val="t"/>
      <c:layout>
        <c:manualLayout>
          <c:xMode val="edge"/>
          <c:yMode val="edge"/>
          <c:x val="9.4973991995141005E-2"/>
          <c:y val="6.3571346611312196E-2"/>
          <c:w val="0.63973678791622801"/>
          <c:h val="9.0823855388470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uFillTx/>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uFillTx/>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大阪市内</c:v>
                </c:pt>
              </c:strCache>
            </c:strRef>
          </c:tx>
          <c:spPr>
            <a:solidFill>
              <a:schemeClr val="accent1"/>
            </a:solidFill>
            <a:ln>
              <a:solidFill>
                <a:schemeClr val="accent1"/>
              </a:solidFill>
            </a:ln>
            <a:effectLst/>
          </c:spPr>
          <c:invertIfNegative val="0"/>
          <c:cat>
            <c:strRef>
              <c:f>Sheet1!$A$2:$A$3</c:f>
              <c:strCache>
                <c:ptCount val="2"/>
                <c:pt idx="0">
                  <c:v>都市型Ｃ</c:v>
                </c:pt>
                <c:pt idx="1">
                  <c:v>産振機構</c:v>
                </c:pt>
              </c:strCache>
            </c:strRef>
          </c:cat>
          <c:val>
            <c:numRef>
              <c:f>Sheet1!$B$2:$B$3</c:f>
              <c:numCache>
                <c:formatCode>General</c:formatCode>
                <c:ptCount val="2"/>
                <c:pt idx="0">
                  <c:v>26093</c:v>
                </c:pt>
                <c:pt idx="1">
                  <c:v>11648</c:v>
                </c:pt>
              </c:numCache>
            </c:numRef>
          </c:val>
          <c:extLst xmlns:c16r2="http://schemas.microsoft.com/office/drawing/2015/06/chart">
            <c:ext xmlns:c16="http://schemas.microsoft.com/office/drawing/2014/chart" uri="{C3380CC4-5D6E-409C-BE32-E72D297353CC}">
              <c16:uniqueId val="{00000000-709C-44E5-9696-A95923F2D84B}"/>
            </c:ext>
          </c:extLst>
        </c:ser>
        <c:ser>
          <c:idx val="1"/>
          <c:order val="1"/>
          <c:tx>
            <c:strRef>
              <c:f>Sheet1!$C$1</c:f>
              <c:strCache>
                <c:ptCount val="1"/>
                <c:pt idx="0">
                  <c:v>大阪市外</c:v>
                </c:pt>
              </c:strCache>
            </c:strRef>
          </c:tx>
          <c:spPr>
            <a:solidFill>
              <a:schemeClr val="accent1">
                <a:lumMod val="40000"/>
                <a:lumOff val="60000"/>
              </a:schemeClr>
            </a:solidFill>
            <a:ln>
              <a:solidFill>
                <a:schemeClr val="accent1"/>
              </a:solidFill>
            </a:ln>
            <a:effectLst/>
          </c:spPr>
          <c:invertIfNegative val="0"/>
          <c:cat>
            <c:strRef>
              <c:f>Sheet1!$A$2:$A$3</c:f>
              <c:strCache>
                <c:ptCount val="2"/>
                <c:pt idx="0">
                  <c:v>都市型Ｃ</c:v>
                </c:pt>
                <c:pt idx="1">
                  <c:v>産振機構</c:v>
                </c:pt>
              </c:strCache>
            </c:strRef>
          </c:cat>
          <c:val>
            <c:numRef>
              <c:f>Sheet1!$C$2:$C$3</c:f>
              <c:numCache>
                <c:formatCode>General</c:formatCode>
                <c:ptCount val="2"/>
                <c:pt idx="0">
                  <c:v>11591</c:v>
                </c:pt>
                <c:pt idx="1">
                  <c:v>9476</c:v>
                </c:pt>
              </c:numCache>
            </c:numRef>
          </c:val>
          <c:extLst xmlns:c16r2="http://schemas.microsoft.com/office/drawing/2015/06/chart">
            <c:ext xmlns:c16="http://schemas.microsoft.com/office/drawing/2014/chart" uri="{C3380CC4-5D6E-409C-BE32-E72D297353CC}">
              <c16:uniqueId val="{00000001-709C-44E5-9696-A95923F2D84B}"/>
            </c:ext>
          </c:extLst>
        </c:ser>
        <c:ser>
          <c:idx val="2"/>
          <c:order val="2"/>
          <c:tx>
            <c:strRef>
              <c:f>Sheet1!$D$1</c:f>
              <c:strCache>
                <c:ptCount val="1"/>
                <c:pt idx="0">
                  <c:v>他府県</c:v>
                </c:pt>
              </c:strCache>
            </c:strRef>
          </c:tx>
          <c:spPr>
            <a:solidFill>
              <a:schemeClr val="bg1"/>
            </a:solidFill>
            <a:ln>
              <a:solidFill>
                <a:schemeClr val="accent1"/>
              </a:solidFill>
            </a:ln>
            <a:effectLst/>
          </c:spPr>
          <c:invertIfNegative val="0"/>
          <c:cat>
            <c:strRef>
              <c:f>Sheet1!$A$2:$A$3</c:f>
              <c:strCache>
                <c:ptCount val="2"/>
                <c:pt idx="0">
                  <c:v>都市型Ｃ</c:v>
                </c:pt>
                <c:pt idx="1">
                  <c:v>産振機構</c:v>
                </c:pt>
              </c:strCache>
            </c:strRef>
          </c:cat>
          <c:val>
            <c:numRef>
              <c:f>Sheet1!$D$2:$D$3</c:f>
              <c:numCache>
                <c:formatCode>General</c:formatCode>
                <c:ptCount val="2"/>
                <c:pt idx="0">
                  <c:v>11641</c:v>
                </c:pt>
                <c:pt idx="1">
                  <c:v>3335</c:v>
                </c:pt>
              </c:numCache>
            </c:numRef>
          </c:val>
          <c:extLst xmlns:c16r2="http://schemas.microsoft.com/office/drawing/2015/06/chart">
            <c:ext xmlns:c16="http://schemas.microsoft.com/office/drawing/2014/chart" uri="{C3380CC4-5D6E-409C-BE32-E72D297353CC}">
              <c16:uniqueId val="{00000002-709C-44E5-9696-A95923F2D84B}"/>
            </c:ext>
          </c:extLst>
        </c:ser>
        <c:ser>
          <c:idx val="3"/>
          <c:order val="3"/>
          <c:tx>
            <c:strRef>
              <c:f>Sheet1!$E$1</c:f>
              <c:strCache>
                <c:ptCount val="1"/>
                <c:pt idx="0">
                  <c:v>不明</c:v>
                </c:pt>
              </c:strCache>
            </c:strRef>
          </c:tx>
          <c:spPr>
            <a:pattFill prst="pct20">
              <a:fgClr>
                <a:schemeClr val="tx1">
                  <a:lumMod val="75000"/>
                  <a:lumOff val="25000"/>
                </a:schemeClr>
              </a:fgClr>
              <a:bgClr>
                <a:schemeClr val="bg1"/>
              </a:bgClr>
            </a:pattFill>
            <a:ln>
              <a:solidFill>
                <a:schemeClr val="accent1"/>
              </a:solidFill>
            </a:ln>
            <a:effectLst/>
          </c:spPr>
          <c:invertIfNegative val="0"/>
          <c:cat>
            <c:strRef>
              <c:f>Sheet1!$A$2:$A$3</c:f>
              <c:strCache>
                <c:ptCount val="2"/>
                <c:pt idx="0">
                  <c:v>都市型Ｃ</c:v>
                </c:pt>
                <c:pt idx="1">
                  <c:v>産振機構</c:v>
                </c:pt>
              </c:strCache>
            </c:strRef>
          </c:cat>
          <c:val>
            <c:numRef>
              <c:f>Sheet1!$E$2:$E$3</c:f>
              <c:numCache>
                <c:formatCode>General</c:formatCode>
                <c:ptCount val="2"/>
                <c:pt idx="1">
                  <c:v>1439</c:v>
                </c:pt>
              </c:numCache>
            </c:numRef>
          </c:val>
          <c:extLst xmlns:c16r2="http://schemas.microsoft.com/office/drawing/2015/06/chart">
            <c:ext xmlns:c16="http://schemas.microsoft.com/office/drawing/2014/chart" uri="{C3380CC4-5D6E-409C-BE32-E72D297353CC}">
              <c16:uniqueId val="{00000003-709C-44E5-9696-A95923F2D84B}"/>
            </c:ext>
          </c:extLst>
        </c:ser>
        <c:dLbls>
          <c:showLegendKey val="0"/>
          <c:showVal val="0"/>
          <c:showCatName val="0"/>
          <c:showSerName val="0"/>
          <c:showPercent val="0"/>
          <c:showBubbleSize val="0"/>
        </c:dLbls>
        <c:gapWidth val="90"/>
        <c:overlap val="100"/>
        <c:axId val="450629368"/>
        <c:axId val="450630152"/>
      </c:barChart>
      <c:catAx>
        <c:axId val="450629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0630152"/>
        <c:crosses val="autoZero"/>
        <c:auto val="1"/>
        <c:lblAlgn val="ctr"/>
        <c:lblOffset val="100"/>
        <c:noMultiLvlLbl val="0"/>
      </c:catAx>
      <c:valAx>
        <c:axId val="450630152"/>
        <c:scaling>
          <c:orientation val="minMax"/>
          <c:max val="55000"/>
          <c:min val="0"/>
        </c:scaling>
        <c:delete val="1"/>
        <c:axPos val="b"/>
        <c:numFmt formatCode="General" sourceLinked="1"/>
        <c:majorTickMark val="none"/>
        <c:minorTickMark val="none"/>
        <c:tickLblPos val="nextTo"/>
        <c:crossAx val="450629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5469219100091"/>
          <c:y val="0.1789785505041768"/>
          <c:w val="0.60881651634306366"/>
          <c:h val="0.73129441838454678"/>
        </c:manualLayout>
      </c:layout>
      <c:barChart>
        <c:barDir val="bar"/>
        <c:grouping val="stacked"/>
        <c:varyColors val="0"/>
        <c:ser>
          <c:idx val="0"/>
          <c:order val="0"/>
          <c:tx>
            <c:strRef>
              <c:f>Sheet1!$B$1</c:f>
              <c:strCache>
                <c:ptCount val="1"/>
                <c:pt idx="0">
                  <c:v>製造業</c:v>
                </c:pt>
              </c:strCache>
            </c:strRef>
          </c:tx>
          <c:spPr>
            <a:solidFill>
              <a:schemeClr val="accent1"/>
            </a:solidFill>
            <a:ln>
              <a:solidFill>
                <a:schemeClr val="accent1"/>
              </a:solidFill>
            </a:ln>
            <a:effectLst/>
          </c:spPr>
          <c:invertIfNegative val="0"/>
          <c:cat>
            <c:strRef>
              <c:f>Sheet1!$A$2:$A$3</c:f>
              <c:strCache>
                <c:ptCount val="2"/>
                <c:pt idx="0">
                  <c:v>都市型Ｃ</c:v>
                </c:pt>
                <c:pt idx="1">
                  <c:v>産振機構</c:v>
                </c:pt>
              </c:strCache>
            </c:strRef>
          </c:cat>
          <c:val>
            <c:numRef>
              <c:f>Sheet1!$B$2:$B$3</c:f>
              <c:numCache>
                <c:formatCode>General</c:formatCode>
                <c:ptCount val="2"/>
                <c:pt idx="0">
                  <c:v>23298</c:v>
                </c:pt>
                <c:pt idx="1">
                  <c:v>17546</c:v>
                </c:pt>
              </c:numCache>
            </c:numRef>
          </c:val>
          <c:extLst xmlns:c16r2="http://schemas.microsoft.com/office/drawing/2015/06/chart">
            <c:ext xmlns:c16="http://schemas.microsoft.com/office/drawing/2014/chart" uri="{C3380CC4-5D6E-409C-BE32-E72D297353CC}">
              <c16:uniqueId val="{00000000-80EF-4CE9-ABF8-A21AFBA37B60}"/>
            </c:ext>
          </c:extLst>
        </c:ser>
        <c:ser>
          <c:idx val="1"/>
          <c:order val="1"/>
          <c:tx>
            <c:strRef>
              <c:f>Sheet1!$C$1</c:f>
              <c:strCache>
                <c:ptCount val="1"/>
                <c:pt idx="0">
                  <c:v>サービス業</c:v>
                </c:pt>
              </c:strCache>
            </c:strRef>
          </c:tx>
          <c:spPr>
            <a:solidFill>
              <a:schemeClr val="accent1">
                <a:lumMod val="40000"/>
                <a:lumOff val="60000"/>
              </a:schemeClr>
            </a:solidFill>
            <a:ln>
              <a:solidFill>
                <a:schemeClr val="accent1"/>
              </a:solidFill>
            </a:ln>
            <a:effectLst/>
          </c:spPr>
          <c:invertIfNegative val="0"/>
          <c:cat>
            <c:strRef>
              <c:f>Sheet1!$A$2:$A$3</c:f>
              <c:strCache>
                <c:ptCount val="2"/>
                <c:pt idx="0">
                  <c:v>都市型Ｃ</c:v>
                </c:pt>
                <c:pt idx="1">
                  <c:v>産振機構</c:v>
                </c:pt>
              </c:strCache>
            </c:strRef>
          </c:cat>
          <c:val>
            <c:numRef>
              <c:f>Sheet1!$C$2:$C$3</c:f>
              <c:numCache>
                <c:formatCode>General</c:formatCode>
                <c:ptCount val="2"/>
                <c:pt idx="0">
                  <c:v>6344</c:v>
                </c:pt>
                <c:pt idx="1">
                  <c:v>2179</c:v>
                </c:pt>
              </c:numCache>
            </c:numRef>
          </c:val>
          <c:extLst xmlns:c16r2="http://schemas.microsoft.com/office/drawing/2015/06/chart">
            <c:ext xmlns:c16="http://schemas.microsoft.com/office/drawing/2014/chart" uri="{C3380CC4-5D6E-409C-BE32-E72D297353CC}">
              <c16:uniqueId val="{00000001-80EF-4CE9-ABF8-A21AFBA37B60}"/>
            </c:ext>
          </c:extLst>
        </c:ser>
        <c:ser>
          <c:idx val="2"/>
          <c:order val="2"/>
          <c:tx>
            <c:strRef>
              <c:f>Sheet1!$D$1</c:f>
              <c:strCache>
                <c:ptCount val="1"/>
                <c:pt idx="0">
                  <c:v>小売業</c:v>
                </c:pt>
              </c:strCache>
            </c:strRef>
          </c:tx>
          <c:spPr>
            <a:pattFill prst="ltUpDiag">
              <a:fgClr>
                <a:schemeClr val="accent1"/>
              </a:fgClr>
              <a:bgClr>
                <a:schemeClr val="bg1"/>
              </a:bgClr>
            </a:pattFill>
            <a:ln>
              <a:solidFill>
                <a:schemeClr val="accent1"/>
              </a:solidFill>
            </a:ln>
            <a:effectLst/>
          </c:spPr>
          <c:invertIfNegative val="0"/>
          <c:cat>
            <c:strRef>
              <c:f>Sheet1!$A$2:$A$3</c:f>
              <c:strCache>
                <c:ptCount val="2"/>
                <c:pt idx="0">
                  <c:v>都市型Ｃ</c:v>
                </c:pt>
                <c:pt idx="1">
                  <c:v>産振機構</c:v>
                </c:pt>
              </c:strCache>
            </c:strRef>
          </c:cat>
          <c:val>
            <c:numRef>
              <c:f>Sheet1!$D$2:$D$3</c:f>
              <c:numCache>
                <c:formatCode>General</c:formatCode>
                <c:ptCount val="2"/>
                <c:pt idx="0">
                  <c:v>1844</c:v>
                </c:pt>
                <c:pt idx="1">
                  <c:v>526</c:v>
                </c:pt>
              </c:numCache>
            </c:numRef>
          </c:val>
          <c:extLst xmlns:c16r2="http://schemas.microsoft.com/office/drawing/2015/06/chart">
            <c:ext xmlns:c16="http://schemas.microsoft.com/office/drawing/2014/chart" uri="{C3380CC4-5D6E-409C-BE32-E72D297353CC}">
              <c16:uniqueId val="{00000002-80EF-4CE9-ABF8-A21AFBA37B60}"/>
            </c:ext>
          </c:extLst>
        </c:ser>
        <c:ser>
          <c:idx val="3"/>
          <c:order val="3"/>
          <c:tx>
            <c:strRef>
              <c:f>Sheet1!$E$1</c:f>
              <c:strCache>
                <c:ptCount val="1"/>
                <c:pt idx="0">
                  <c:v>卸売業</c:v>
                </c:pt>
              </c:strCache>
            </c:strRef>
          </c:tx>
          <c:spPr>
            <a:pattFill prst="pct90">
              <a:fgClr>
                <a:schemeClr val="accent1"/>
              </a:fgClr>
              <a:bgClr>
                <a:schemeClr val="bg1"/>
              </a:bgClr>
            </a:pattFill>
            <a:ln>
              <a:solidFill>
                <a:schemeClr val="accent1"/>
              </a:solidFill>
            </a:ln>
            <a:effectLst/>
          </c:spPr>
          <c:invertIfNegative val="0"/>
          <c:cat>
            <c:strRef>
              <c:f>Sheet1!$A$2:$A$3</c:f>
              <c:strCache>
                <c:ptCount val="2"/>
                <c:pt idx="0">
                  <c:v>都市型Ｃ</c:v>
                </c:pt>
                <c:pt idx="1">
                  <c:v>産振機構</c:v>
                </c:pt>
              </c:strCache>
            </c:strRef>
          </c:cat>
          <c:val>
            <c:numRef>
              <c:f>Sheet1!$E$2:$E$3</c:f>
              <c:numCache>
                <c:formatCode>General</c:formatCode>
                <c:ptCount val="2"/>
                <c:pt idx="0">
                  <c:v>7991</c:v>
                </c:pt>
                <c:pt idx="1">
                  <c:v>666</c:v>
                </c:pt>
              </c:numCache>
            </c:numRef>
          </c:val>
          <c:extLst xmlns:c16r2="http://schemas.microsoft.com/office/drawing/2015/06/chart">
            <c:ext xmlns:c16="http://schemas.microsoft.com/office/drawing/2014/chart" uri="{C3380CC4-5D6E-409C-BE32-E72D297353CC}">
              <c16:uniqueId val="{00000003-80EF-4CE9-ABF8-A21AFBA37B60}"/>
            </c:ext>
          </c:extLst>
        </c:ser>
        <c:ser>
          <c:idx val="4"/>
          <c:order val="4"/>
          <c:tx>
            <c:strRef>
              <c:f>Sheet1!$F$1</c:f>
              <c:strCache>
                <c:ptCount val="1"/>
                <c:pt idx="0">
                  <c:v>建設業</c:v>
                </c:pt>
              </c:strCache>
            </c:strRef>
          </c:tx>
          <c:spPr>
            <a:solidFill>
              <a:schemeClr val="accent5"/>
            </a:solidFill>
            <a:ln>
              <a:solidFill>
                <a:schemeClr val="accent1"/>
              </a:solidFill>
            </a:ln>
            <a:effectLst/>
          </c:spPr>
          <c:invertIfNegative val="0"/>
          <c:cat>
            <c:strRef>
              <c:f>Sheet1!$A$2:$A$3</c:f>
              <c:strCache>
                <c:ptCount val="2"/>
                <c:pt idx="0">
                  <c:v>都市型Ｃ</c:v>
                </c:pt>
                <c:pt idx="1">
                  <c:v>産振機構</c:v>
                </c:pt>
              </c:strCache>
            </c:strRef>
          </c:cat>
          <c:val>
            <c:numRef>
              <c:f>Sheet1!$F$2:$F$3</c:f>
              <c:numCache>
                <c:formatCode>General</c:formatCode>
                <c:ptCount val="2"/>
                <c:pt idx="0">
                  <c:v>1367</c:v>
                </c:pt>
                <c:pt idx="1">
                  <c:v>598</c:v>
                </c:pt>
              </c:numCache>
            </c:numRef>
          </c:val>
          <c:extLst xmlns:c16r2="http://schemas.microsoft.com/office/drawing/2015/06/chart">
            <c:ext xmlns:c16="http://schemas.microsoft.com/office/drawing/2014/chart" uri="{C3380CC4-5D6E-409C-BE32-E72D297353CC}">
              <c16:uniqueId val="{00000004-80EF-4CE9-ABF8-A21AFBA37B60}"/>
            </c:ext>
          </c:extLst>
        </c:ser>
        <c:ser>
          <c:idx val="5"/>
          <c:order val="5"/>
          <c:tx>
            <c:strRef>
              <c:f>Sheet1!$G$1</c:f>
              <c:strCache>
                <c:ptCount val="1"/>
                <c:pt idx="0">
                  <c:v>その他</c:v>
                </c:pt>
              </c:strCache>
            </c:strRef>
          </c:tx>
          <c:spPr>
            <a:solidFill>
              <a:schemeClr val="bg1"/>
            </a:solidFill>
            <a:ln>
              <a:solidFill>
                <a:schemeClr val="accent1"/>
              </a:solidFill>
            </a:ln>
            <a:effectLst/>
          </c:spPr>
          <c:invertIfNegative val="0"/>
          <c:cat>
            <c:strRef>
              <c:f>Sheet1!$A$2:$A$3</c:f>
              <c:strCache>
                <c:ptCount val="2"/>
                <c:pt idx="0">
                  <c:v>都市型Ｃ</c:v>
                </c:pt>
                <c:pt idx="1">
                  <c:v>産振機構</c:v>
                </c:pt>
              </c:strCache>
            </c:strRef>
          </c:cat>
          <c:val>
            <c:numRef>
              <c:f>Sheet1!$G$2:$G$3</c:f>
              <c:numCache>
                <c:formatCode>General</c:formatCode>
                <c:ptCount val="2"/>
                <c:pt idx="0">
                  <c:v>8481</c:v>
                </c:pt>
                <c:pt idx="1">
                  <c:v>4426</c:v>
                </c:pt>
              </c:numCache>
            </c:numRef>
          </c:val>
          <c:extLst xmlns:c16r2="http://schemas.microsoft.com/office/drawing/2015/06/chart">
            <c:ext xmlns:c16="http://schemas.microsoft.com/office/drawing/2014/chart" uri="{C3380CC4-5D6E-409C-BE32-E72D297353CC}">
              <c16:uniqueId val="{00000005-80EF-4CE9-ABF8-A21AFBA37B60}"/>
            </c:ext>
          </c:extLst>
        </c:ser>
        <c:dLbls>
          <c:showLegendKey val="0"/>
          <c:showVal val="0"/>
          <c:showCatName val="0"/>
          <c:showSerName val="0"/>
          <c:showPercent val="0"/>
          <c:showBubbleSize val="0"/>
        </c:dLbls>
        <c:gapWidth val="80"/>
        <c:overlap val="100"/>
        <c:axId val="450636032"/>
        <c:axId val="450633288"/>
      </c:barChart>
      <c:catAx>
        <c:axId val="45063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0633288"/>
        <c:crosses val="autoZero"/>
        <c:auto val="1"/>
        <c:lblAlgn val="ctr"/>
        <c:lblOffset val="100"/>
        <c:noMultiLvlLbl val="0"/>
      </c:catAx>
      <c:valAx>
        <c:axId val="450633288"/>
        <c:scaling>
          <c:orientation val="minMax"/>
          <c:max val="50000"/>
          <c:min val="0"/>
        </c:scaling>
        <c:delete val="1"/>
        <c:axPos val="b"/>
        <c:numFmt formatCode="General" sourceLinked="1"/>
        <c:majorTickMark val="none"/>
        <c:minorTickMark val="none"/>
        <c:tickLblPos val="nextTo"/>
        <c:crossAx val="450636032"/>
        <c:crosses val="autoZero"/>
        <c:crossBetween val="between"/>
        <c:majorUnit val="10000"/>
      </c:valAx>
      <c:spPr>
        <a:noFill/>
        <a:ln>
          <a:noFill/>
        </a:ln>
        <a:effectLst/>
      </c:spPr>
    </c:plotArea>
    <c:legend>
      <c:legendPos val="t"/>
      <c:layout>
        <c:manualLayout>
          <c:xMode val="edge"/>
          <c:yMode val="edge"/>
          <c:x val="7.3274557968208837E-2"/>
          <c:y val="4.8787716615698265E-2"/>
          <c:w val="0.86419886299923621"/>
          <c:h val="6.9728375010901317E-2"/>
        </c:manualLayout>
      </c:layout>
      <c:overlay val="0"/>
      <c:txPr>
        <a:bodyPr/>
        <a:lstStyle/>
        <a:p>
          <a:pPr>
            <a:defRPr sz="1050"/>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創業</c:v>
                </c:pt>
              </c:strCache>
            </c:strRef>
          </c:tx>
          <c:spPr>
            <a:pattFill prst="pct25">
              <a:fgClr>
                <a:schemeClr val="tx2"/>
              </a:fgClr>
              <a:bgClr>
                <a:schemeClr val="bg1"/>
              </a:bgClr>
            </a:pattFill>
            <a:ln>
              <a:solidFill>
                <a:schemeClr val="tx1"/>
              </a:solidFill>
            </a:ln>
            <a:effectLst/>
          </c:spPr>
          <c:invertIfNegative val="0"/>
          <c:cat>
            <c:strRef>
              <c:f>Sheet1!$A$2:$A$3</c:f>
              <c:strCache>
                <c:ptCount val="2"/>
                <c:pt idx="0">
                  <c:v>産振機構</c:v>
                </c:pt>
                <c:pt idx="1">
                  <c:v>都市型C</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2021-460C-91A1-F4FD3790EEEA}"/>
            </c:ext>
          </c:extLst>
        </c:ser>
        <c:ser>
          <c:idx val="1"/>
          <c:order val="1"/>
          <c:tx>
            <c:strRef>
              <c:f>Sheet1!$C$1</c:f>
              <c:strCache>
                <c:ptCount val="1"/>
                <c:pt idx="0">
                  <c:v>既存</c:v>
                </c:pt>
              </c:strCache>
            </c:strRef>
          </c:tx>
          <c:spPr>
            <a:solidFill>
              <a:schemeClr val="accent1"/>
            </a:solidFill>
            <a:ln>
              <a:solidFill>
                <a:schemeClr val="tx1"/>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021-460C-91A1-F4FD3790EEEA}"/>
              </c:ext>
            </c:extLst>
          </c:dPt>
          <c:dPt>
            <c:idx val="1"/>
            <c:invertIfNegative val="0"/>
            <c:bubble3D val="0"/>
            <c:extLst xmlns:c16r2="http://schemas.microsoft.com/office/drawing/2015/06/chart">
              <c:ext xmlns:c16="http://schemas.microsoft.com/office/drawing/2014/chart" uri="{C3380CC4-5D6E-409C-BE32-E72D297353CC}">
                <c16:uniqueId val="{00000002-2021-460C-91A1-F4FD3790EEEA}"/>
              </c:ext>
            </c:extLst>
          </c:dPt>
          <c:cat>
            <c:strRef>
              <c:f>Sheet1!$A$2:$A$3</c:f>
              <c:strCache>
                <c:ptCount val="2"/>
                <c:pt idx="0">
                  <c:v>産振機構</c:v>
                </c:pt>
                <c:pt idx="1">
                  <c:v>都市型C</c:v>
                </c:pt>
              </c:strCache>
            </c:strRef>
          </c:cat>
          <c:val>
            <c:numRef>
              <c:f>Sheet1!$C$2:$C$3</c:f>
              <c:numCache>
                <c:formatCode>General</c:formatCode>
                <c:ptCount val="2"/>
                <c:pt idx="0" formatCode="#,##0_ ">
                  <c:v>776000</c:v>
                </c:pt>
                <c:pt idx="1">
                  <c:v>832000</c:v>
                </c:pt>
              </c:numCache>
            </c:numRef>
          </c:val>
          <c:extLst xmlns:c16r2="http://schemas.microsoft.com/office/drawing/2015/06/chart">
            <c:ext xmlns:c16="http://schemas.microsoft.com/office/drawing/2014/chart" uri="{C3380CC4-5D6E-409C-BE32-E72D297353CC}">
              <c16:uniqueId val="{00000003-2021-460C-91A1-F4FD3790EEEA}"/>
            </c:ext>
          </c:extLst>
        </c:ser>
        <c:ser>
          <c:idx val="2"/>
          <c:order val="2"/>
          <c:tx>
            <c:strRef>
              <c:f>Sheet1!$D$1</c:f>
              <c:strCache>
                <c:ptCount val="1"/>
                <c:pt idx="0">
                  <c:v>貸館</c:v>
                </c:pt>
              </c:strCache>
            </c:strRef>
          </c:tx>
          <c:spPr>
            <a:solidFill>
              <a:schemeClr val="accent1">
                <a:lumMod val="40000"/>
                <a:lumOff val="60000"/>
              </a:schemeClr>
            </a:solidFill>
            <a:ln>
              <a:solidFill>
                <a:schemeClr val="tx1"/>
              </a:solidFill>
            </a:ln>
            <a:effectLst/>
          </c:spPr>
          <c:invertIfNegative val="0"/>
          <c:cat>
            <c:strRef>
              <c:f>Sheet1!$A$2:$A$3</c:f>
              <c:strCache>
                <c:ptCount val="2"/>
                <c:pt idx="0">
                  <c:v>産振機構</c:v>
                </c:pt>
                <c:pt idx="1">
                  <c:v>都市型C</c:v>
                </c:pt>
              </c:strCache>
            </c:strRef>
          </c:cat>
          <c:val>
            <c:numRef>
              <c:f>Sheet1!$D$2:$D$3</c:f>
              <c:numCache>
                <c:formatCode>General</c:formatCode>
                <c:ptCount val="2"/>
                <c:pt idx="0" formatCode="#,##0_ ">
                  <c:v>795000</c:v>
                </c:pt>
                <c:pt idx="1">
                  <c:v>277000</c:v>
                </c:pt>
              </c:numCache>
            </c:numRef>
          </c:val>
          <c:extLst xmlns:c16r2="http://schemas.microsoft.com/office/drawing/2015/06/chart">
            <c:ext xmlns:c16="http://schemas.microsoft.com/office/drawing/2014/chart" uri="{C3380CC4-5D6E-409C-BE32-E72D297353CC}">
              <c16:uniqueId val="{00000004-2021-460C-91A1-F4FD3790EEEA}"/>
            </c:ext>
          </c:extLst>
        </c:ser>
        <c:ser>
          <c:idx val="3"/>
          <c:order val="3"/>
          <c:tx>
            <c:strRef>
              <c:f>Sheet1!$E$1</c:f>
              <c:strCache>
                <c:ptCount val="1"/>
                <c:pt idx="0">
                  <c:v>貸与</c:v>
                </c:pt>
              </c:strCache>
            </c:strRef>
          </c:tx>
          <c:spPr>
            <a:solidFill>
              <a:schemeClr val="bg1"/>
            </a:solidFill>
            <a:ln>
              <a:solidFill>
                <a:schemeClr val="tx1"/>
              </a:solidFill>
            </a:ln>
          </c:spPr>
          <c:invertIfNegative val="0"/>
          <c:cat>
            <c:strRef>
              <c:f>Sheet1!$A$2:$A$3</c:f>
              <c:strCache>
                <c:ptCount val="2"/>
                <c:pt idx="0">
                  <c:v>産振機構</c:v>
                </c:pt>
                <c:pt idx="1">
                  <c:v>都市型C</c:v>
                </c:pt>
              </c:strCache>
            </c:strRef>
          </c:cat>
          <c:val>
            <c:numRef>
              <c:f>Sheet1!$E$2:$E$3</c:f>
              <c:numCache>
                <c:formatCode>General</c:formatCode>
                <c:ptCount val="2"/>
                <c:pt idx="0">
                  <c:v>2165000</c:v>
                </c:pt>
              </c:numCache>
            </c:numRef>
          </c:val>
          <c:extLst xmlns:c16r2="http://schemas.microsoft.com/office/drawing/2015/06/chart">
            <c:ext xmlns:c16="http://schemas.microsoft.com/office/drawing/2014/chart" uri="{C3380CC4-5D6E-409C-BE32-E72D297353CC}">
              <c16:uniqueId val="{00000005-2021-460C-91A1-F4FD3790EEEA}"/>
            </c:ext>
          </c:extLst>
        </c:ser>
        <c:dLbls>
          <c:showLegendKey val="0"/>
          <c:showVal val="0"/>
          <c:showCatName val="0"/>
          <c:showSerName val="0"/>
          <c:showPercent val="0"/>
          <c:showBubbleSize val="0"/>
        </c:dLbls>
        <c:gapWidth val="30"/>
        <c:overlap val="100"/>
        <c:axId val="450630936"/>
        <c:axId val="450632896"/>
      </c:barChart>
      <c:catAx>
        <c:axId val="450630936"/>
        <c:scaling>
          <c:orientation val="minMax"/>
        </c:scaling>
        <c:delete val="1"/>
        <c:axPos val="b"/>
        <c:numFmt formatCode="General" sourceLinked="1"/>
        <c:majorTickMark val="none"/>
        <c:minorTickMark val="none"/>
        <c:tickLblPos val="nextTo"/>
        <c:crossAx val="450632896"/>
        <c:crosses val="autoZero"/>
        <c:auto val="1"/>
        <c:lblAlgn val="ctr"/>
        <c:lblOffset val="100"/>
        <c:noMultiLvlLbl val="0"/>
      </c:catAx>
      <c:valAx>
        <c:axId val="450632896"/>
        <c:scaling>
          <c:orientation val="minMax"/>
          <c:max val="4000000"/>
        </c:scaling>
        <c:delete val="1"/>
        <c:axPos val="l"/>
        <c:numFmt formatCode="General" sourceLinked="1"/>
        <c:majorTickMark val="out"/>
        <c:minorTickMark val="none"/>
        <c:tickLblPos val="nextTo"/>
        <c:crossAx val="450630936"/>
        <c:crosses val="autoZero"/>
        <c:crossBetween val="between"/>
      </c:valAx>
      <c:spPr>
        <a:noFill/>
        <a:ln>
          <a:noFill/>
        </a:ln>
        <a:effectLst/>
      </c:spPr>
    </c:plotArea>
    <c:plotVisOnly val="1"/>
    <c:dispBlanksAs val="gap"/>
    <c:showDLblsOverMax val="0"/>
  </c:chart>
  <c:spPr>
    <a:noFill/>
    <a:ln>
      <a:noFill/>
    </a:ln>
    <a:effectLst/>
  </c:spPr>
  <c:txPr>
    <a:bodyPr/>
    <a:lstStyle/>
    <a:p>
      <a:pPr>
        <a:defRPr>
          <a:uFillTx/>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都市型C</c:v>
                </c:pt>
                <c:pt idx="1">
                  <c:v>産振機構</c:v>
                </c:pt>
              </c:strCache>
            </c:strRef>
          </c:cat>
          <c:val>
            <c:numRef>
              <c:f>Sheet1!$B$2:$B$3</c:f>
              <c:numCache>
                <c:formatCode>General</c:formatCode>
                <c:ptCount val="2"/>
                <c:pt idx="0">
                  <c:v>8010</c:v>
                </c:pt>
                <c:pt idx="1">
                  <c:v>455</c:v>
                </c:pt>
              </c:numCache>
            </c:numRef>
          </c:val>
          <c:extLst xmlns:c16r2="http://schemas.microsoft.com/office/drawing/2015/06/chart">
            <c:ext xmlns:c16="http://schemas.microsoft.com/office/drawing/2014/chart" uri="{C3380CC4-5D6E-409C-BE32-E72D297353CC}">
              <c16:uniqueId val="{00000000-1181-472B-A53B-3667D7BCCCD2}"/>
            </c:ext>
          </c:extLst>
        </c:ser>
        <c:dLbls>
          <c:showLegendKey val="0"/>
          <c:showVal val="0"/>
          <c:showCatName val="0"/>
          <c:showSerName val="0"/>
          <c:showPercent val="0"/>
          <c:showBubbleSize val="0"/>
        </c:dLbls>
        <c:gapWidth val="90"/>
        <c:axId val="450631328"/>
        <c:axId val="450635640"/>
      </c:barChart>
      <c:catAx>
        <c:axId val="450631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450635640"/>
        <c:crosses val="autoZero"/>
        <c:auto val="1"/>
        <c:lblAlgn val="ctr"/>
        <c:lblOffset val="100"/>
        <c:noMultiLvlLbl val="0"/>
      </c:catAx>
      <c:valAx>
        <c:axId val="450635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5063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都市型C</c:v>
                </c:pt>
                <c:pt idx="1">
                  <c:v>産振機構</c:v>
                </c:pt>
              </c:strCache>
            </c:strRef>
          </c:cat>
          <c:val>
            <c:numRef>
              <c:f>Sheet1!$B$2:$B$3</c:f>
              <c:numCache>
                <c:formatCode>General</c:formatCode>
                <c:ptCount val="2"/>
                <c:pt idx="0">
                  <c:v>6138</c:v>
                </c:pt>
                <c:pt idx="1">
                  <c:v>5590</c:v>
                </c:pt>
              </c:numCache>
            </c:numRef>
          </c:val>
          <c:extLst xmlns:c16r2="http://schemas.microsoft.com/office/drawing/2015/06/chart">
            <c:ext xmlns:c16="http://schemas.microsoft.com/office/drawing/2014/chart" uri="{C3380CC4-5D6E-409C-BE32-E72D297353CC}">
              <c16:uniqueId val="{00000000-08FE-45CD-A490-62DF8EB0994D}"/>
            </c:ext>
          </c:extLst>
        </c:ser>
        <c:dLbls>
          <c:showLegendKey val="0"/>
          <c:showVal val="0"/>
          <c:showCatName val="0"/>
          <c:showSerName val="0"/>
          <c:showPercent val="0"/>
          <c:showBubbleSize val="0"/>
        </c:dLbls>
        <c:gapWidth val="90"/>
        <c:axId val="450634464"/>
        <c:axId val="319386288"/>
      </c:barChart>
      <c:catAx>
        <c:axId val="45063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319386288"/>
        <c:crosses val="autoZero"/>
        <c:auto val="1"/>
        <c:lblAlgn val="ctr"/>
        <c:lblOffset val="100"/>
        <c:noMultiLvlLbl val="0"/>
      </c:catAx>
      <c:valAx>
        <c:axId val="319386288"/>
        <c:scaling>
          <c:orientation val="minMax"/>
          <c:max val="70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5063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都市型C</c:v>
                </c:pt>
                <c:pt idx="1">
                  <c:v>産振機構</c:v>
                </c:pt>
              </c:strCache>
            </c:strRef>
          </c:cat>
          <c:val>
            <c:numRef>
              <c:f>Sheet1!$B$2:$B$3</c:f>
              <c:numCache>
                <c:formatCode>General</c:formatCode>
                <c:ptCount val="2"/>
                <c:pt idx="0">
                  <c:v>49325</c:v>
                </c:pt>
                <c:pt idx="1">
                  <c:v>28162</c:v>
                </c:pt>
              </c:numCache>
            </c:numRef>
          </c:val>
          <c:extLst xmlns:c16r2="http://schemas.microsoft.com/office/drawing/2015/06/chart">
            <c:ext xmlns:c16="http://schemas.microsoft.com/office/drawing/2014/chart" uri="{C3380CC4-5D6E-409C-BE32-E72D297353CC}">
              <c16:uniqueId val="{00000000-EEEA-4C2A-BA4A-0BB4D89AA085}"/>
            </c:ext>
          </c:extLst>
        </c:ser>
        <c:dLbls>
          <c:showLegendKey val="0"/>
          <c:showVal val="0"/>
          <c:showCatName val="0"/>
          <c:showSerName val="0"/>
          <c:showPercent val="0"/>
          <c:showBubbleSize val="0"/>
        </c:dLbls>
        <c:gapWidth val="90"/>
        <c:axId val="319383544"/>
        <c:axId val="449786688"/>
      </c:barChart>
      <c:catAx>
        <c:axId val="319383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449786688"/>
        <c:crosses val="autoZero"/>
        <c:auto val="1"/>
        <c:lblAlgn val="ctr"/>
        <c:lblOffset val="100"/>
        <c:noMultiLvlLbl val="0"/>
      </c:catAx>
      <c:valAx>
        <c:axId val="449786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1938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uFillTx/>
              </a:defRPr>
            </a:lvl1pPr>
          </a:lstStyle>
          <a:p>
            <a:endParaRPr kumimoji="1" lang="ja-JP" altLang="en-US">
              <a:uFillTx/>
            </a:endParaRPr>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uFillTx/>
              </a:defRPr>
            </a:lvl1pPr>
          </a:lstStyle>
          <a:p>
            <a:fld id="{8E336FED-8CD3-4645-90BD-F73270588BB9}" type="datetimeFigureOut">
              <a:rPr kumimoji="1" lang="ja-JP" altLang="en-US" smtClean="0">
                <a:uFillTx/>
              </a:rPr>
              <a:t>2018/7/12</a:t>
            </a:fld>
            <a:endParaRPr kumimoji="1" lang="ja-JP" altLang="en-US">
              <a:uFillTx/>
            </a:endParaRPr>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srgbClr val="000000"/>
            </a:solidFill>
          </a:ln>
        </p:spPr>
        <p:txBody>
          <a:bodyPr vert="horz" lIns="91440" tIns="45720" rIns="91440" bIns="45720" rtlCol="0" anchor="ctr"/>
          <a:lstStyle/>
          <a:p>
            <a:endParaRPr lang="ja-JP" altLang="en-US">
              <a:uFillTx/>
            </a:endParaRPr>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uFillTx/>
              </a:rPr>
              <a:t>マスター テキストの書式設定</a:t>
            </a:r>
          </a:p>
          <a:p>
            <a:pPr lvl="1"/>
            <a:r>
              <a:rPr kumimoji="1" lang="ja-JP" altLang="en-US">
                <a:uFillTx/>
              </a:rPr>
              <a:t>第 </a:t>
            </a:r>
            <a:r>
              <a:rPr kumimoji="1" lang="en-US" altLang="ja-JP">
                <a:uFillTx/>
              </a:rPr>
              <a:t>2 </a:t>
            </a:r>
            <a:r>
              <a:rPr kumimoji="1" lang="ja-JP" altLang="en-US">
                <a:uFillTx/>
              </a:rPr>
              <a:t>レベル</a:t>
            </a:r>
          </a:p>
          <a:p>
            <a:pPr lvl="2"/>
            <a:r>
              <a:rPr kumimoji="1" lang="ja-JP" altLang="en-US">
                <a:uFillTx/>
              </a:rPr>
              <a:t>第 </a:t>
            </a:r>
            <a:r>
              <a:rPr kumimoji="1" lang="en-US" altLang="ja-JP">
                <a:uFillTx/>
              </a:rPr>
              <a:t>3 </a:t>
            </a:r>
            <a:r>
              <a:rPr kumimoji="1" lang="ja-JP" altLang="en-US">
                <a:uFillTx/>
              </a:rPr>
              <a:t>レベル</a:t>
            </a:r>
          </a:p>
          <a:p>
            <a:pPr lvl="3"/>
            <a:r>
              <a:rPr kumimoji="1" lang="ja-JP" altLang="en-US">
                <a:uFillTx/>
              </a:rPr>
              <a:t>第 </a:t>
            </a:r>
            <a:r>
              <a:rPr kumimoji="1" lang="en-US" altLang="ja-JP">
                <a:uFillTx/>
              </a:rPr>
              <a:t>4 </a:t>
            </a:r>
            <a:r>
              <a:rPr kumimoji="1" lang="ja-JP" altLang="en-US">
                <a:uFillTx/>
              </a:rPr>
              <a:t>レベル</a:t>
            </a:r>
          </a:p>
          <a:p>
            <a:pPr lvl="4"/>
            <a:r>
              <a:rPr kumimoji="1" lang="ja-JP" altLang="en-US">
                <a:uFillTx/>
              </a:rPr>
              <a:t>第 </a:t>
            </a:r>
            <a:r>
              <a:rPr kumimoji="1" lang="en-US" altLang="ja-JP">
                <a:uFillTx/>
              </a:rPr>
              <a:t>5 </a:t>
            </a:r>
            <a:r>
              <a:rPr kumimoji="1" lang="ja-JP" altLang="en-US">
                <a:uFillTx/>
              </a:rPr>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uFillTx/>
              </a:defRPr>
            </a:lvl1pPr>
          </a:lstStyle>
          <a:p>
            <a:endParaRPr kumimoji="1" lang="ja-JP" altLang="en-US">
              <a:uFillTx/>
            </a:endParaRPr>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uFillTx/>
              </a:defRPr>
            </a:lvl1pPr>
          </a:lstStyle>
          <a:p>
            <a:fld id="{3126475B-B932-4796-A811-BF01147B5ABF}" type="slidenum">
              <a:rPr kumimoji="1" lang="ja-JP" altLang="en-US" smtClean="0">
                <a:uFillTx/>
              </a:rPr>
              <a:t>‹#›</a:t>
            </a:fld>
            <a:endParaRPr kumimoji="1" lang="ja-JP" altLang="en-US">
              <a:uFillTx/>
            </a:endParaRPr>
          </a:p>
        </p:txBody>
      </p:sp>
    </p:spTree>
    <p:extLst>
      <p:ext uri="{BB962C8B-B14F-4D97-AF65-F5344CB8AC3E}">
        <p14:creationId xmlns:p14="http://schemas.microsoft.com/office/powerpoint/2010/main" val="6234081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uFillTx/>
        <a:latin typeface="+mn-lt"/>
        <a:ea typeface="+mn-ea"/>
        <a:cs typeface="+mn-cs"/>
      </a:defRPr>
    </a:lvl1pPr>
    <a:lvl2pPr marL="457200" algn="l" defTabSz="914400" rtl="0" eaLnBrk="1" latinLnBrk="0" hangingPunct="1">
      <a:defRPr kumimoji="1" sz="1200" kern="1200">
        <a:solidFill>
          <a:schemeClr val="tx1"/>
        </a:solidFill>
        <a:uFillTx/>
        <a:latin typeface="+mn-lt"/>
        <a:ea typeface="+mn-ea"/>
        <a:cs typeface="+mn-cs"/>
      </a:defRPr>
    </a:lvl2pPr>
    <a:lvl3pPr marL="914400" algn="l" defTabSz="914400" rtl="0" eaLnBrk="1" latinLnBrk="0" hangingPunct="1">
      <a:defRPr kumimoji="1" sz="1200" kern="1200">
        <a:solidFill>
          <a:schemeClr val="tx1"/>
        </a:solidFill>
        <a:uFillTx/>
        <a:latin typeface="+mn-lt"/>
        <a:ea typeface="+mn-ea"/>
        <a:cs typeface="+mn-cs"/>
      </a:defRPr>
    </a:lvl3pPr>
    <a:lvl4pPr marL="1371600" algn="l" defTabSz="914400" rtl="0" eaLnBrk="1" latinLnBrk="0" hangingPunct="1">
      <a:defRPr kumimoji="1" sz="1200" kern="1200">
        <a:solidFill>
          <a:schemeClr val="tx1"/>
        </a:solidFill>
        <a:uFillTx/>
        <a:latin typeface="+mn-lt"/>
        <a:ea typeface="+mn-ea"/>
        <a:cs typeface="+mn-cs"/>
      </a:defRPr>
    </a:lvl4pPr>
    <a:lvl5pPr marL="1828800" algn="l" defTabSz="914400" rtl="0" eaLnBrk="1" latinLnBrk="0" hangingPunct="1">
      <a:defRPr kumimoji="1" sz="1200" kern="1200">
        <a:solidFill>
          <a:schemeClr val="tx1"/>
        </a:solidFill>
        <a:uFillTx/>
        <a:latin typeface="+mn-lt"/>
        <a:ea typeface="+mn-ea"/>
        <a:cs typeface="+mn-cs"/>
      </a:defRPr>
    </a:lvl5pPr>
    <a:lvl6pPr marL="2286000" algn="l" defTabSz="914400" rtl="0" eaLnBrk="1" latinLnBrk="0" hangingPunct="1">
      <a:defRPr kumimoji="1" sz="1200" kern="1200">
        <a:solidFill>
          <a:schemeClr val="tx1"/>
        </a:solidFill>
        <a:uFillTx/>
        <a:latin typeface="+mn-lt"/>
        <a:ea typeface="+mn-ea"/>
        <a:cs typeface="+mn-cs"/>
      </a:defRPr>
    </a:lvl6pPr>
    <a:lvl7pPr marL="2743200" algn="l" defTabSz="914400" rtl="0" eaLnBrk="1" latinLnBrk="0" hangingPunct="1">
      <a:defRPr kumimoji="1" sz="1200" kern="1200">
        <a:solidFill>
          <a:schemeClr val="tx1"/>
        </a:solidFill>
        <a:uFillTx/>
        <a:latin typeface="+mn-lt"/>
        <a:ea typeface="+mn-ea"/>
        <a:cs typeface="+mn-cs"/>
      </a:defRPr>
    </a:lvl7pPr>
    <a:lvl8pPr marL="3200400" algn="l" defTabSz="914400" rtl="0" eaLnBrk="1" latinLnBrk="0" hangingPunct="1">
      <a:defRPr kumimoji="1" sz="1200" kern="1200">
        <a:solidFill>
          <a:schemeClr val="tx1"/>
        </a:solidFill>
        <a:uFillTx/>
        <a:latin typeface="+mn-lt"/>
        <a:ea typeface="+mn-ea"/>
        <a:cs typeface="+mn-cs"/>
      </a:defRPr>
    </a:lvl8pPr>
    <a:lvl9pPr marL="3657600" algn="l" defTabSz="914400" rtl="0" eaLnBrk="1" latinLnBrk="0" hangingPunct="1">
      <a:defRPr kumimoji="1"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uFillTx/>
            </a:endParaRPr>
          </a:p>
        </p:txBody>
      </p:sp>
      <p:sp>
        <p:nvSpPr>
          <p:cNvPr id="4" name="スライド番号プレースホルダー 3"/>
          <p:cNvSpPr>
            <a:spLocks noGrp="1"/>
          </p:cNvSpPr>
          <p:nvPr>
            <p:ph type="sldNum" sz="quarter" idx="10"/>
          </p:nvPr>
        </p:nvSpPr>
        <p:spPr/>
        <p:txBody>
          <a:bodyPr/>
          <a:lstStyle/>
          <a:p>
            <a:fld id="{3126475B-B932-4796-A811-BF01147B5ABF}" type="slidenum">
              <a:rPr kumimoji="1" lang="ja-JP" altLang="en-US" smtClean="0">
                <a:uFillTx/>
              </a:rPr>
              <a:t>1</a:t>
            </a:fld>
            <a:endParaRPr kumimoji="1" lang="ja-JP" altLang="en-US">
              <a:uFillTx/>
            </a:endParaRPr>
          </a:p>
        </p:txBody>
      </p:sp>
    </p:spTree>
    <p:extLst>
      <p:ext uri="{BB962C8B-B14F-4D97-AF65-F5344CB8AC3E}">
        <p14:creationId xmlns:p14="http://schemas.microsoft.com/office/powerpoint/2010/main" val="299686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26475B-B932-4796-A811-BF01147B5ABF}" type="slidenum">
              <a:rPr kumimoji="1" lang="ja-JP" altLang="en-US" smtClean="0">
                <a:uFillTx/>
              </a:rPr>
              <a:t>6</a:t>
            </a:fld>
            <a:endParaRPr kumimoji="1" lang="ja-JP" altLang="en-US">
              <a:uFillTx/>
            </a:endParaRPr>
          </a:p>
        </p:txBody>
      </p:sp>
    </p:spTree>
    <p:extLst>
      <p:ext uri="{BB962C8B-B14F-4D97-AF65-F5344CB8AC3E}">
        <p14:creationId xmlns:p14="http://schemas.microsoft.com/office/powerpoint/2010/main" val="298681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26475B-B932-4796-A811-BF01147B5ABF}" type="slidenum">
              <a:rPr kumimoji="1" lang="ja-JP" altLang="en-US" smtClean="0">
                <a:uFillTx/>
              </a:rPr>
              <a:t>19</a:t>
            </a:fld>
            <a:endParaRPr kumimoji="1" lang="ja-JP" altLang="en-US">
              <a:uFillTx/>
            </a:endParaRPr>
          </a:p>
        </p:txBody>
      </p:sp>
    </p:spTree>
    <p:extLst>
      <p:ext uri="{BB962C8B-B14F-4D97-AF65-F5344CB8AC3E}">
        <p14:creationId xmlns:p14="http://schemas.microsoft.com/office/powerpoint/2010/main" val="94304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uFillTx/>
            </a:endParaRPr>
          </a:p>
        </p:txBody>
      </p:sp>
      <p:sp>
        <p:nvSpPr>
          <p:cNvPr id="4" name="スライド番号プレースホルダー 3"/>
          <p:cNvSpPr>
            <a:spLocks noGrp="1"/>
          </p:cNvSpPr>
          <p:nvPr>
            <p:ph type="sldNum" sz="quarter" idx="10"/>
          </p:nvPr>
        </p:nvSpPr>
        <p:spPr/>
        <p:txBody>
          <a:bodyPr/>
          <a:lstStyle/>
          <a:p>
            <a:fld id="{3126475B-B932-4796-A811-BF01147B5ABF}" type="slidenum">
              <a:rPr kumimoji="1" lang="ja-JP" altLang="en-US" smtClean="0">
                <a:uFillTx/>
              </a:rPr>
              <a:t>26</a:t>
            </a:fld>
            <a:endParaRPr kumimoji="1" lang="ja-JP" altLang="en-US">
              <a:uFillTx/>
            </a:endParaRPr>
          </a:p>
        </p:txBody>
      </p:sp>
    </p:spTree>
    <p:extLst>
      <p:ext uri="{BB962C8B-B14F-4D97-AF65-F5344CB8AC3E}">
        <p14:creationId xmlns:p14="http://schemas.microsoft.com/office/powerpoint/2010/main" val="24351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26475B-B932-4796-A811-BF01147B5ABF}" type="slidenum">
              <a:rPr kumimoji="1" lang="ja-JP" altLang="en-US" smtClean="0">
                <a:uFillTx/>
              </a:rPr>
              <a:t>27</a:t>
            </a:fld>
            <a:endParaRPr kumimoji="1" lang="ja-JP" altLang="en-US">
              <a:uFillTx/>
            </a:endParaRPr>
          </a:p>
        </p:txBody>
      </p:sp>
    </p:spTree>
    <p:extLst>
      <p:ext uri="{BB962C8B-B14F-4D97-AF65-F5344CB8AC3E}">
        <p14:creationId xmlns:p14="http://schemas.microsoft.com/office/powerpoint/2010/main" val="93568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uFillTx/>
              </a:defRPr>
            </a:lvl1pPr>
          </a:lstStyle>
          <a:p>
            <a:r>
              <a:rPr lang="ja-JP" altLang="en-US">
                <a:uFillTx/>
              </a:rPr>
              <a:t>マスター タイトルの書式設定</a:t>
            </a:r>
            <a:endParaRPr lang="en-US" dirty="0">
              <a:uFillTx/>
            </a:endParaRP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ja-JP" altLang="en-US">
                <a:uFillTx/>
              </a:rPr>
              <a:t>マスター サブタイトルの書式設定</a:t>
            </a:r>
            <a:endParaRPr lang="en-US" dirty="0">
              <a:uFillTx/>
            </a:endParaRPr>
          </a:p>
        </p:txBody>
      </p:sp>
      <p:sp>
        <p:nvSpPr>
          <p:cNvPr id="4" name="Date Placeholder 3"/>
          <p:cNvSpPr>
            <a:spLocks noGrp="1"/>
          </p:cNvSpPr>
          <p:nvPr>
            <p:ph type="dt" sz="half" idx="10"/>
          </p:nvPr>
        </p:nvSpPr>
        <p:spPr/>
        <p:txBody>
          <a:bodyPr/>
          <a:lstStyle/>
          <a:p>
            <a:fld id="{25AF335B-4085-4CA1-8249-BAEE24901F3B}" type="datetime1">
              <a:rPr kumimoji="1" lang="ja-JP" altLang="en-US" smtClean="0">
                <a:uFillTx/>
              </a:rPr>
              <a:t>2018/7/12</a:t>
            </a:fld>
            <a:endParaRPr kumimoji="1" lang="ja-JP" altLang="en-US">
              <a:uFillTx/>
            </a:endParaRPr>
          </a:p>
        </p:txBody>
      </p:sp>
      <p:sp>
        <p:nvSpPr>
          <p:cNvPr id="5" name="Footer Placeholder 4"/>
          <p:cNvSpPr>
            <a:spLocks noGrp="1"/>
          </p:cNvSpPr>
          <p:nvPr>
            <p:ph type="ftr" sz="quarter" idx="11"/>
          </p:nvPr>
        </p:nvSpPr>
        <p:spPr/>
        <p:txBody>
          <a:bodyPr/>
          <a:lstStyle/>
          <a:p>
            <a:endParaRPr kumimoji="1" lang="ja-JP" altLang="en-US">
              <a:uFillTx/>
            </a:endParaRPr>
          </a:p>
        </p:txBody>
      </p:sp>
      <p:sp>
        <p:nvSpPr>
          <p:cNvPr id="6" name="Slide Number Placeholder 5"/>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uFillTx/>
              </a:rPr>
              <a:t>マスター タイトルの書式設定</a:t>
            </a:r>
            <a:endParaRPr lang="en-US" dirty="0">
              <a:uFillTx/>
            </a:endParaRPr>
          </a:p>
        </p:txBody>
      </p:sp>
      <p:sp>
        <p:nvSpPr>
          <p:cNvPr id="3" name="Vertical Text Placeholder 2"/>
          <p:cNvSpPr>
            <a:spLocks noGrp="1"/>
          </p:cNvSpPr>
          <p:nvPr>
            <p:ph type="body" orient="vert" idx="1"/>
          </p:nvPr>
        </p:nvSpPr>
        <p:spPr/>
        <p:txBody>
          <a:bodyPr vert="eaVert"/>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4" name="Date Placeholder 3"/>
          <p:cNvSpPr>
            <a:spLocks noGrp="1"/>
          </p:cNvSpPr>
          <p:nvPr>
            <p:ph type="dt" sz="half" idx="10"/>
          </p:nvPr>
        </p:nvSpPr>
        <p:spPr/>
        <p:txBody>
          <a:bodyPr/>
          <a:lstStyle/>
          <a:p>
            <a:fld id="{235E2165-558C-44BA-A17E-9A9EC2B7FCF4}" type="datetime1">
              <a:rPr kumimoji="1" lang="ja-JP" altLang="en-US" smtClean="0">
                <a:uFillTx/>
              </a:rPr>
              <a:t>2018/7/12</a:t>
            </a:fld>
            <a:endParaRPr kumimoji="1" lang="ja-JP" altLang="en-US">
              <a:uFillTx/>
            </a:endParaRPr>
          </a:p>
        </p:txBody>
      </p:sp>
      <p:sp>
        <p:nvSpPr>
          <p:cNvPr id="5" name="Footer Placeholder 4"/>
          <p:cNvSpPr>
            <a:spLocks noGrp="1"/>
          </p:cNvSpPr>
          <p:nvPr>
            <p:ph type="ftr" sz="quarter" idx="11"/>
          </p:nvPr>
        </p:nvSpPr>
        <p:spPr/>
        <p:txBody>
          <a:bodyPr/>
          <a:lstStyle/>
          <a:p>
            <a:endParaRPr kumimoji="1" lang="ja-JP" altLang="en-US">
              <a:uFillTx/>
            </a:endParaRPr>
          </a:p>
        </p:txBody>
      </p:sp>
      <p:sp>
        <p:nvSpPr>
          <p:cNvPr id="6" name="Slide Number Placeholder 5"/>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uFillTx/>
              </a:rPr>
              <a:t>マスター タイトルの書式設定</a:t>
            </a:r>
            <a:endParaRPr lang="en-US" dirty="0">
              <a:uFillTx/>
            </a:endParaRP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4" name="Date Placeholder 3"/>
          <p:cNvSpPr>
            <a:spLocks noGrp="1"/>
          </p:cNvSpPr>
          <p:nvPr>
            <p:ph type="dt" sz="half" idx="10"/>
          </p:nvPr>
        </p:nvSpPr>
        <p:spPr/>
        <p:txBody>
          <a:bodyPr/>
          <a:lstStyle/>
          <a:p>
            <a:fld id="{5A932F68-8604-4047-A534-1EF5EB24EF92}" type="datetime1">
              <a:rPr kumimoji="1" lang="ja-JP" altLang="en-US" smtClean="0">
                <a:uFillTx/>
              </a:rPr>
              <a:t>2018/7/12</a:t>
            </a:fld>
            <a:endParaRPr kumimoji="1" lang="ja-JP" altLang="en-US">
              <a:uFillTx/>
            </a:endParaRPr>
          </a:p>
        </p:txBody>
      </p:sp>
      <p:sp>
        <p:nvSpPr>
          <p:cNvPr id="5" name="Footer Placeholder 4"/>
          <p:cNvSpPr>
            <a:spLocks noGrp="1"/>
          </p:cNvSpPr>
          <p:nvPr>
            <p:ph type="ftr" sz="quarter" idx="11"/>
          </p:nvPr>
        </p:nvSpPr>
        <p:spPr/>
        <p:txBody>
          <a:bodyPr/>
          <a:lstStyle/>
          <a:p>
            <a:endParaRPr kumimoji="1" lang="ja-JP" altLang="en-US">
              <a:uFillTx/>
            </a:endParaRPr>
          </a:p>
        </p:txBody>
      </p:sp>
      <p:sp>
        <p:nvSpPr>
          <p:cNvPr id="6" name="Slide Number Placeholder 5"/>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uFillTx/>
              </a:rPr>
              <a:t>マスター タイトルの書式設定</a:t>
            </a:r>
            <a:endParaRPr lang="en-US" dirty="0">
              <a:uFillTx/>
            </a:endParaRPr>
          </a:p>
        </p:txBody>
      </p:sp>
      <p:sp>
        <p:nvSpPr>
          <p:cNvPr id="3" name="Content Placeholder 2"/>
          <p:cNvSpPr>
            <a:spLocks noGrp="1"/>
          </p:cNvSpPr>
          <p:nvPr>
            <p:ph idx="1"/>
          </p:nvPr>
        </p:nvSpPr>
        <p:spPr/>
        <p:txBody>
          <a:bodyPr/>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4" name="Date Placeholder 3"/>
          <p:cNvSpPr>
            <a:spLocks noGrp="1"/>
          </p:cNvSpPr>
          <p:nvPr>
            <p:ph type="dt" sz="half" idx="10"/>
          </p:nvPr>
        </p:nvSpPr>
        <p:spPr/>
        <p:txBody>
          <a:bodyPr/>
          <a:lstStyle/>
          <a:p>
            <a:fld id="{941E1783-A940-42E3-ABAA-A988D67D642B}" type="datetime1">
              <a:rPr kumimoji="1" lang="ja-JP" altLang="en-US" smtClean="0">
                <a:uFillTx/>
              </a:rPr>
              <a:t>2018/7/12</a:t>
            </a:fld>
            <a:endParaRPr kumimoji="1" lang="ja-JP" altLang="en-US">
              <a:uFillTx/>
            </a:endParaRPr>
          </a:p>
        </p:txBody>
      </p:sp>
      <p:sp>
        <p:nvSpPr>
          <p:cNvPr id="5" name="Footer Placeholder 4"/>
          <p:cNvSpPr>
            <a:spLocks noGrp="1"/>
          </p:cNvSpPr>
          <p:nvPr>
            <p:ph type="ftr" sz="quarter" idx="11"/>
          </p:nvPr>
        </p:nvSpPr>
        <p:spPr/>
        <p:txBody>
          <a:bodyPr/>
          <a:lstStyle/>
          <a:p>
            <a:endParaRPr kumimoji="1" lang="ja-JP" altLang="en-US">
              <a:uFillTx/>
            </a:endParaRPr>
          </a:p>
        </p:txBody>
      </p:sp>
      <p:sp>
        <p:nvSpPr>
          <p:cNvPr id="6" name="Slide Number Placeholder 5"/>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uFillTx/>
              </a:defRPr>
            </a:lvl1pPr>
          </a:lstStyle>
          <a:p>
            <a:r>
              <a:rPr lang="ja-JP" altLang="en-US">
                <a:uFillTx/>
              </a:rPr>
              <a:t>マスター タイトルの書式設定</a:t>
            </a:r>
            <a:endParaRPr lang="en-US" dirty="0">
              <a:uFillTx/>
            </a:endParaRP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ja-JP" altLang="en-US">
                <a:uFillTx/>
              </a:rPr>
              <a:t>マスター テキストの書式設定</a:t>
            </a:r>
          </a:p>
        </p:txBody>
      </p:sp>
      <p:sp>
        <p:nvSpPr>
          <p:cNvPr id="4" name="Date Placeholder 3"/>
          <p:cNvSpPr>
            <a:spLocks noGrp="1"/>
          </p:cNvSpPr>
          <p:nvPr>
            <p:ph type="dt" sz="half" idx="10"/>
          </p:nvPr>
        </p:nvSpPr>
        <p:spPr/>
        <p:txBody>
          <a:bodyPr/>
          <a:lstStyle/>
          <a:p>
            <a:fld id="{8E38BD38-4ECF-4149-94D9-518D4408304F}" type="datetime1">
              <a:rPr kumimoji="1" lang="ja-JP" altLang="en-US" smtClean="0">
                <a:uFillTx/>
              </a:rPr>
              <a:t>2018/7/12</a:t>
            </a:fld>
            <a:endParaRPr kumimoji="1" lang="ja-JP" altLang="en-US">
              <a:uFillTx/>
            </a:endParaRPr>
          </a:p>
        </p:txBody>
      </p:sp>
      <p:sp>
        <p:nvSpPr>
          <p:cNvPr id="5" name="Footer Placeholder 4"/>
          <p:cNvSpPr>
            <a:spLocks noGrp="1"/>
          </p:cNvSpPr>
          <p:nvPr>
            <p:ph type="ftr" sz="quarter" idx="11"/>
          </p:nvPr>
        </p:nvSpPr>
        <p:spPr/>
        <p:txBody>
          <a:bodyPr/>
          <a:lstStyle/>
          <a:p>
            <a:endParaRPr kumimoji="1" lang="ja-JP" altLang="en-US">
              <a:uFillTx/>
            </a:endParaRPr>
          </a:p>
        </p:txBody>
      </p:sp>
      <p:sp>
        <p:nvSpPr>
          <p:cNvPr id="6" name="Slide Number Placeholder 5"/>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uFillTx/>
              </a:rPr>
              <a:t>マスター タイトルの書式設定</a:t>
            </a:r>
            <a:endParaRPr lang="en-US" dirty="0">
              <a:uFillTx/>
            </a:endParaRPr>
          </a:p>
        </p:txBody>
      </p:sp>
      <p:sp>
        <p:nvSpPr>
          <p:cNvPr id="3" name="Content Placeholder 2"/>
          <p:cNvSpPr>
            <a:spLocks noGrp="1"/>
          </p:cNvSpPr>
          <p:nvPr>
            <p:ph sz="half" idx="1"/>
          </p:nvPr>
        </p:nvSpPr>
        <p:spPr>
          <a:xfrm>
            <a:off x="628650" y="1825625"/>
            <a:ext cx="3886200" cy="4351338"/>
          </a:xfrm>
        </p:spPr>
        <p:txBody>
          <a:bodyPr/>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4" name="Content Placeholder 3"/>
          <p:cNvSpPr>
            <a:spLocks noGrp="1"/>
          </p:cNvSpPr>
          <p:nvPr>
            <p:ph sz="half" idx="2"/>
          </p:nvPr>
        </p:nvSpPr>
        <p:spPr>
          <a:xfrm>
            <a:off x="4629150" y="1825625"/>
            <a:ext cx="3886200" cy="4351338"/>
          </a:xfrm>
        </p:spPr>
        <p:txBody>
          <a:bodyPr/>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5" name="Date Placeholder 4"/>
          <p:cNvSpPr>
            <a:spLocks noGrp="1"/>
          </p:cNvSpPr>
          <p:nvPr>
            <p:ph type="dt" sz="half" idx="10"/>
          </p:nvPr>
        </p:nvSpPr>
        <p:spPr/>
        <p:txBody>
          <a:bodyPr/>
          <a:lstStyle/>
          <a:p>
            <a:fld id="{03D0CF15-34E1-47BC-B56C-F776A169ADB6}" type="datetime1">
              <a:rPr kumimoji="1" lang="ja-JP" altLang="en-US" smtClean="0">
                <a:uFillTx/>
              </a:rPr>
              <a:t>2018/7/12</a:t>
            </a:fld>
            <a:endParaRPr kumimoji="1" lang="ja-JP" altLang="en-US">
              <a:uFillTx/>
            </a:endParaRPr>
          </a:p>
        </p:txBody>
      </p:sp>
      <p:sp>
        <p:nvSpPr>
          <p:cNvPr id="6" name="Footer Placeholder 5"/>
          <p:cNvSpPr>
            <a:spLocks noGrp="1"/>
          </p:cNvSpPr>
          <p:nvPr>
            <p:ph type="ftr" sz="quarter" idx="11"/>
          </p:nvPr>
        </p:nvSpPr>
        <p:spPr/>
        <p:txBody>
          <a:bodyPr/>
          <a:lstStyle/>
          <a:p>
            <a:endParaRPr kumimoji="1" lang="ja-JP" altLang="en-US">
              <a:uFillTx/>
            </a:endParaRPr>
          </a:p>
        </p:txBody>
      </p:sp>
      <p:sp>
        <p:nvSpPr>
          <p:cNvPr id="7" name="Slide Number Placeholder 6"/>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uFillTx/>
              </a:rPr>
              <a:t>マスター タイトルの書式設定</a:t>
            </a:r>
            <a:endParaRPr lang="en-US" dirty="0">
              <a:uFillTx/>
            </a:endParaRP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ja-JP" altLang="en-US">
                <a:uFillTx/>
              </a:rPr>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ja-JP" altLang="en-US">
                <a:uFillTx/>
              </a:rPr>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7" name="Date Placeholder 6"/>
          <p:cNvSpPr>
            <a:spLocks noGrp="1"/>
          </p:cNvSpPr>
          <p:nvPr>
            <p:ph type="dt" sz="half" idx="10"/>
          </p:nvPr>
        </p:nvSpPr>
        <p:spPr/>
        <p:txBody>
          <a:bodyPr/>
          <a:lstStyle/>
          <a:p>
            <a:fld id="{33B68593-71AC-4302-A040-4BE9287783C2}" type="datetime1">
              <a:rPr kumimoji="1" lang="ja-JP" altLang="en-US" smtClean="0">
                <a:uFillTx/>
              </a:rPr>
              <a:t>2018/7/12</a:t>
            </a:fld>
            <a:endParaRPr kumimoji="1" lang="ja-JP" altLang="en-US">
              <a:uFillTx/>
            </a:endParaRPr>
          </a:p>
        </p:txBody>
      </p:sp>
      <p:sp>
        <p:nvSpPr>
          <p:cNvPr id="8" name="Footer Placeholder 7"/>
          <p:cNvSpPr>
            <a:spLocks noGrp="1"/>
          </p:cNvSpPr>
          <p:nvPr>
            <p:ph type="ftr" sz="quarter" idx="11"/>
          </p:nvPr>
        </p:nvSpPr>
        <p:spPr/>
        <p:txBody>
          <a:bodyPr/>
          <a:lstStyle/>
          <a:p>
            <a:endParaRPr kumimoji="1" lang="ja-JP" altLang="en-US">
              <a:uFillTx/>
            </a:endParaRPr>
          </a:p>
        </p:txBody>
      </p:sp>
      <p:sp>
        <p:nvSpPr>
          <p:cNvPr id="9" name="Slide Number Placeholder 8"/>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uFillTx/>
              </a:rPr>
              <a:t>マスター タイトルの書式設定</a:t>
            </a:r>
            <a:endParaRPr lang="en-US" dirty="0">
              <a:uFillTx/>
            </a:endParaRPr>
          </a:p>
        </p:txBody>
      </p:sp>
      <p:sp>
        <p:nvSpPr>
          <p:cNvPr id="3" name="Date Placeholder 2"/>
          <p:cNvSpPr>
            <a:spLocks noGrp="1"/>
          </p:cNvSpPr>
          <p:nvPr>
            <p:ph type="dt" sz="half" idx="10"/>
          </p:nvPr>
        </p:nvSpPr>
        <p:spPr/>
        <p:txBody>
          <a:bodyPr/>
          <a:lstStyle/>
          <a:p>
            <a:fld id="{8C7B95F2-3098-43D0-99A9-0BF8581C85FD}" type="datetime1">
              <a:rPr kumimoji="1" lang="ja-JP" altLang="en-US" smtClean="0">
                <a:uFillTx/>
              </a:rPr>
              <a:t>2018/7/12</a:t>
            </a:fld>
            <a:endParaRPr kumimoji="1" lang="ja-JP" altLang="en-US">
              <a:uFillTx/>
            </a:endParaRPr>
          </a:p>
        </p:txBody>
      </p:sp>
      <p:sp>
        <p:nvSpPr>
          <p:cNvPr id="4" name="Footer Placeholder 3"/>
          <p:cNvSpPr>
            <a:spLocks noGrp="1"/>
          </p:cNvSpPr>
          <p:nvPr>
            <p:ph type="ftr" sz="quarter" idx="11"/>
          </p:nvPr>
        </p:nvSpPr>
        <p:spPr/>
        <p:txBody>
          <a:bodyPr/>
          <a:lstStyle/>
          <a:p>
            <a:endParaRPr kumimoji="1" lang="ja-JP" altLang="en-US">
              <a:uFillTx/>
            </a:endParaRPr>
          </a:p>
        </p:txBody>
      </p:sp>
      <p:sp>
        <p:nvSpPr>
          <p:cNvPr id="5" name="Slide Number Placeholder 4"/>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41D6-C2C0-4E52-8E57-271C8C71C93C}" type="datetime1">
              <a:rPr kumimoji="1" lang="ja-JP" altLang="en-US" smtClean="0">
                <a:uFillTx/>
              </a:rPr>
              <a:t>2018/7/12</a:t>
            </a:fld>
            <a:endParaRPr kumimoji="1" lang="ja-JP" altLang="en-US">
              <a:uFillTx/>
            </a:endParaRPr>
          </a:p>
        </p:txBody>
      </p:sp>
      <p:sp>
        <p:nvSpPr>
          <p:cNvPr id="3" name="Footer Placeholder 2"/>
          <p:cNvSpPr>
            <a:spLocks noGrp="1"/>
          </p:cNvSpPr>
          <p:nvPr>
            <p:ph type="ftr" sz="quarter" idx="11"/>
          </p:nvPr>
        </p:nvSpPr>
        <p:spPr/>
        <p:txBody>
          <a:bodyPr/>
          <a:lstStyle/>
          <a:p>
            <a:endParaRPr kumimoji="1" lang="ja-JP" altLang="en-US">
              <a:uFillTx/>
            </a:endParaRPr>
          </a:p>
        </p:txBody>
      </p:sp>
      <p:sp>
        <p:nvSpPr>
          <p:cNvPr id="4" name="Slide Number Placeholder 3"/>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uFillTx/>
              </a:defRPr>
            </a:lvl1pPr>
          </a:lstStyle>
          <a:p>
            <a:r>
              <a:rPr lang="ja-JP" altLang="en-US">
                <a:uFillTx/>
              </a:rPr>
              <a:t>マスター タイトルの書式設定</a:t>
            </a:r>
            <a:endParaRPr lang="en-US" dirty="0">
              <a:uFillTx/>
            </a:endParaRPr>
          </a:p>
        </p:txBody>
      </p:sp>
      <p:sp>
        <p:nvSpPr>
          <p:cNvPr id="3" name="Content Placeholder 2"/>
          <p:cNvSpPr>
            <a:spLocks noGrp="1"/>
          </p:cNvSpPr>
          <p:nvPr>
            <p:ph idx="1"/>
          </p:nvPr>
        </p:nvSpPr>
        <p:spPr>
          <a:xfrm>
            <a:off x="3887391" y="987426"/>
            <a:ext cx="462915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ja-JP" altLang="en-US">
                <a:uFillTx/>
              </a:rPr>
              <a:t>マスター テキストの書式設定</a:t>
            </a:r>
          </a:p>
        </p:txBody>
      </p:sp>
      <p:sp>
        <p:nvSpPr>
          <p:cNvPr id="5" name="Date Placeholder 4"/>
          <p:cNvSpPr>
            <a:spLocks noGrp="1"/>
          </p:cNvSpPr>
          <p:nvPr>
            <p:ph type="dt" sz="half" idx="10"/>
          </p:nvPr>
        </p:nvSpPr>
        <p:spPr/>
        <p:txBody>
          <a:bodyPr/>
          <a:lstStyle/>
          <a:p>
            <a:fld id="{466A8535-DD63-4882-959B-68A02E9AF926}" type="datetime1">
              <a:rPr kumimoji="1" lang="ja-JP" altLang="en-US" smtClean="0">
                <a:uFillTx/>
              </a:rPr>
              <a:t>2018/7/12</a:t>
            </a:fld>
            <a:endParaRPr kumimoji="1" lang="ja-JP" altLang="en-US">
              <a:uFillTx/>
            </a:endParaRPr>
          </a:p>
        </p:txBody>
      </p:sp>
      <p:sp>
        <p:nvSpPr>
          <p:cNvPr id="6" name="Footer Placeholder 5"/>
          <p:cNvSpPr>
            <a:spLocks noGrp="1"/>
          </p:cNvSpPr>
          <p:nvPr>
            <p:ph type="ftr" sz="quarter" idx="11"/>
          </p:nvPr>
        </p:nvSpPr>
        <p:spPr/>
        <p:txBody>
          <a:bodyPr/>
          <a:lstStyle/>
          <a:p>
            <a:endParaRPr kumimoji="1" lang="ja-JP" altLang="en-US">
              <a:uFillTx/>
            </a:endParaRPr>
          </a:p>
        </p:txBody>
      </p:sp>
      <p:sp>
        <p:nvSpPr>
          <p:cNvPr id="7" name="Slide Number Placeholder 6"/>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uFillTx/>
              </a:defRPr>
            </a:lvl1pPr>
          </a:lstStyle>
          <a:p>
            <a:r>
              <a:rPr lang="ja-JP" altLang="en-US">
                <a:uFillTx/>
              </a:rPr>
              <a:t>マスター タイトルの書式設定</a:t>
            </a:r>
            <a:endParaRPr lang="en-US" dirty="0">
              <a:uFillTx/>
            </a:endParaRP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ja-JP" altLang="en-US">
                <a:uFillTx/>
              </a:rPr>
              <a:t>図を追加</a:t>
            </a:r>
            <a:endParaRPr lang="en-US" dirty="0">
              <a:uFillTx/>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ja-JP" altLang="en-US">
                <a:uFillTx/>
              </a:rPr>
              <a:t>マスター テキストの書式設定</a:t>
            </a:r>
          </a:p>
        </p:txBody>
      </p:sp>
      <p:sp>
        <p:nvSpPr>
          <p:cNvPr id="5" name="Date Placeholder 4"/>
          <p:cNvSpPr>
            <a:spLocks noGrp="1"/>
          </p:cNvSpPr>
          <p:nvPr>
            <p:ph type="dt" sz="half" idx="10"/>
          </p:nvPr>
        </p:nvSpPr>
        <p:spPr/>
        <p:txBody>
          <a:bodyPr/>
          <a:lstStyle/>
          <a:p>
            <a:fld id="{8892E0DF-31C2-40F2-ADB8-30B48A91DBEF}" type="datetime1">
              <a:rPr kumimoji="1" lang="ja-JP" altLang="en-US" smtClean="0">
                <a:uFillTx/>
              </a:rPr>
              <a:t>2018/7/12</a:t>
            </a:fld>
            <a:endParaRPr kumimoji="1" lang="ja-JP" altLang="en-US">
              <a:uFillTx/>
            </a:endParaRPr>
          </a:p>
        </p:txBody>
      </p:sp>
      <p:sp>
        <p:nvSpPr>
          <p:cNvPr id="6" name="Footer Placeholder 5"/>
          <p:cNvSpPr>
            <a:spLocks noGrp="1"/>
          </p:cNvSpPr>
          <p:nvPr>
            <p:ph type="ftr" sz="quarter" idx="11"/>
          </p:nvPr>
        </p:nvSpPr>
        <p:spPr/>
        <p:txBody>
          <a:bodyPr/>
          <a:lstStyle/>
          <a:p>
            <a:endParaRPr kumimoji="1" lang="ja-JP" altLang="en-US">
              <a:uFillTx/>
            </a:endParaRPr>
          </a:p>
        </p:txBody>
      </p:sp>
      <p:sp>
        <p:nvSpPr>
          <p:cNvPr id="7" name="Slide Number Placeholder 6"/>
          <p:cNvSpPr>
            <a:spLocks noGrp="1"/>
          </p:cNvSpPr>
          <p:nvPr>
            <p:ph type="sldNum" sz="quarter" idx="12"/>
          </p:nvPr>
        </p:nvSpPr>
        <p:spPr/>
        <p:txBody>
          <a:bodyPr/>
          <a:lstStyle/>
          <a:p>
            <a:fld id="{517E6CE8-CC5A-4C33-BE98-08A25E237030}" type="slidenum">
              <a:rPr kumimoji="1" lang="ja-JP" altLang="en-US" smtClean="0">
                <a:uFillTx/>
              </a:rPr>
              <a:t>‹#›</a:t>
            </a:fld>
            <a:endParaRPr kumimoji="1" lang="ja-JP" alt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uFillTx/>
              </a:rPr>
              <a:t>マスター タイトルの書式設定</a:t>
            </a:r>
            <a:endParaRPr lang="en-US" dirty="0">
              <a:uFillTx/>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uFillTx/>
              </a:rPr>
              <a:t>マスター テキストの書式設定</a:t>
            </a:r>
          </a:p>
          <a:p>
            <a:pPr lvl="1"/>
            <a:r>
              <a:rPr lang="ja-JP" altLang="en-US">
                <a:uFillTx/>
              </a:rPr>
              <a:t>第 </a:t>
            </a:r>
            <a:r>
              <a:rPr lang="en-US" altLang="ja-JP">
                <a:uFillTx/>
              </a:rPr>
              <a:t>2 </a:t>
            </a:r>
            <a:r>
              <a:rPr lang="ja-JP" altLang="en-US">
                <a:uFillTx/>
              </a:rPr>
              <a:t>レベル</a:t>
            </a:r>
          </a:p>
          <a:p>
            <a:pPr lvl="2"/>
            <a:r>
              <a:rPr lang="ja-JP" altLang="en-US">
                <a:uFillTx/>
              </a:rPr>
              <a:t>第 </a:t>
            </a:r>
            <a:r>
              <a:rPr lang="en-US" altLang="ja-JP">
                <a:uFillTx/>
              </a:rPr>
              <a:t>3 </a:t>
            </a:r>
            <a:r>
              <a:rPr lang="ja-JP" altLang="en-US">
                <a:uFillTx/>
              </a:rPr>
              <a:t>レベル</a:t>
            </a:r>
          </a:p>
          <a:p>
            <a:pPr lvl="3"/>
            <a:r>
              <a:rPr lang="ja-JP" altLang="en-US">
                <a:uFillTx/>
              </a:rPr>
              <a:t>第 </a:t>
            </a:r>
            <a:r>
              <a:rPr lang="en-US" altLang="ja-JP">
                <a:uFillTx/>
              </a:rPr>
              <a:t>4 </a:t>
            </a:r>
            <a:r>
              <a:rPr lang="ja-JP" altLang="en-US">
                <a:uFillTx/>
              </a:rPr>
              <a:t>レベル</a:t>
            </a:r>
          </a:p>
          <a:p>
            <a:pPr lvl="4"/>
            <a:r>
              <a:rPr lang="ja-JP" altLang="en-US">
                <a:uFillTx/>
              </a:rPr>
              <a:t>第 </a:t>
            </a:r>
            <a:r>
              <a:rPr lang="en-US" altLang="ja-JP">
                <a:uFillTx/>
              </a:rPr>
              <a:t>5 </a:t>
            </a:r>
            <a:r>
              <a:rPr lang="ja-JP" altLang="en-US">
                <a:uFillTx/>
              </a:rPr>
              <a:t>レベル</a:t>
            </a:r>
            <a:endParaRPr lang="en-US" dirty="0">
              <a:uFillTx/>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E5F42A0F-D8C7-4398-BE50-20A26271F2F3}" type="datetime1">
              <a:rPr kumimoji="1" lang="ja-JP" altLang="en-US" smtClean="0">
                <a:uFillTx/>
              </a:rPr>
              <a:t>2018/7/12</a:t>
            </a:fld>
            <a:endParaRPr kumimoji="1" lang="ja-JP" altLang="en-US">
              <a:uFillTx/>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kumimoji="1" lang="ja-JP" altLang="en-US">
              <a:uFillTx/>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517E6CE8-CC5A-4C33-BE98-08A25E237030}" type="slidenum">
              <a:rPr kumimoji="1" lang="ja-JP" altLang="en-US" smtClean="0">
                <a:uFillTx/>
              </a:rPr>
              <a:t>‹#›</a:t>
            </a:fld>
            <a:endParaRPr kumimoji="1" lang="ja-JP" alt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kumimoji="1" sz="1800" kern="1200">
          <a:solidFill>
            <a:schemeClr val="tx1"/>
          </a:solidFill>
          <a:uFillTx/>
          <a:latin typeface="+mn-lt"/>
          <a:ea typeface="+mn-ea"/>
          <a:cs typeface="+mn-cs"/>
        </a:defRPr>
      </a:lvl1pPr>
      <a:lvl2pPr marL="457200" algn="l" defTabSz="914400" rtl="0" eaLnBrk="1" latinLnBrk="0" hangingPunct="1">
        <a:defRPr kumimoji="1" sz="1800" kern="1200">
          <a:solidFill>
            <a:schemeClr val="tx1"/>
          </a:solidFill>
          <a:uFillTx/>
          <a:latin typeface="+mn-lt"/>
          <a:ea typeface="+mn-ea"/>
          <a:cs typeface="+mn-cs"/>
        </a:defRPr>
      </a:lvl2pPr>
      <a:lvl3pPr marL="914400" algn="l" defTabSz="914400" rtl="0" eaLnBrk="1" latinLnBrk="0" hangingPunct="1">
        <a:defRPr kumimoji="1" sz="1800" kern="1200">
          <a:solidFill>
            <a:schemeClr val="tx1"/>
          </a:solidFill>
          <a:uFillTx/>
          <a:latin typeface="+mn-lt"/>
          <a:ea typeface="+mn-ea"/>
          <a:cs typeface="+mn-cs"/>
        </a:defRPr>
      </a:lvl3pPr>
      <a:lvl4pPr marL="1371600" algn="l" defTabSz="914400" rtl="0" eaLnBrk="1" latinLnBrk="0" hangingPunct="1">
        <a:defRPr kumimoji="1" sz="1800" kern="1200">
          <a:solidFill>
            <a:schemeClr val="tx1"/>
          </a:solidFill>
          <a:uFillTx/>
          <a:latin typeface="+mn-lt"/>
          <a:ea typeface="+mn-ea"/>
          <a:cs typeface="+mn-cs"/>
        </a:defRPr>
      </a:lvl4pPr>
      <a:lvl5pPr marL="1828800" algn="l" defTabSz="914400" rtl="0" eaLnBrk="1" latinLnBrk="0" hangingPunct="1">
        <a:defRPr kumimoji="1" sz="1800" kern="1200">
          <a:solidFill>
            <a:schemeClr val="tx1"/>
          </a:solidFill>
          <a:uFillTx/>
          <a:latin typeface="+mn-lt"/>
          <a:ea typeface="+mn-ea"/>
          <a:cs typeface="+mn-cs"/>
        </a:defRPr>
      </a:lvl5pPr>
      <a:lvl6pPr marL="2286000" algn="l" defTabSz="914400" rtl="0" eaLnBrk="1" latinLnBrk="0" hangingPunct="1">
        <a:defRPr kumimoji="1" sz="1800" kern="1200">
          <a:solidFill>
            <a:schemeClr val="tx1"/>
          </a:solidFill>
          <a:uFillTx/>
          <a:latin typeface="+mn-lt"/>
          <a:ea typeface="+mn-ea"/>
          <a:cs typeface="+mn-cs"/>
        </a:defRPr>
      </a:lvl6pPr>
      <a:lvl7pPr marL="2743200" algn="l" defTabSz="914400" rtl="0" eaLnBrk="1" latinLnBrk="0" hangingPunct="1">
        <a:defRPr kumimoji="1" sz="1800" kern="1200">
          <a:solidFill>
            <a:schemeClr val="tx1"/>
          </a:solidFill>
          <a:uFillTx/>
          <a:latin typeface="+mn-lt"/>
          <a:ea typeface="+mn-ea"/>
          <a:cs typeface="+mn-cs"/>
        </a:defRPr>
      </a:lvl7pPr>
      <a:lvl8pPr marL="3200400" algn="l" defTabSz="914400" rtl="0" eaLnBrk="1" latinLnBrk="0" hangingPunct="1">
        <a:defRPr kumimoji="1" sz="1800" kern="1200">
          <a:solidFill>
            <a:schemeClr val="tx1"/>
          </a:solidFill>
          <a:uFillTx/>
          <a:latin typeface="+mn-lt"/>
          <a:ea typeface="+mn-ea"/>
          <a:cs typeface="+mn-cs"/>
        </a:defRPr>
      </a:lvl8pPr>
      <a:lvl9pPr marL="3657600" algn="l" defTabSz="914400" rtl="0" eaLnBrk="1" latinLnBrk="0" hangingPunct="1">
        <a:defRPr kumimoji="1"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a:spLocks/>
          </p:cNvSpPr>
          <p:nvPr/>
        </p:nvSpPr>
        <p:spPr>
          <a:xfrm>
            <a:off x="2047552" y="2160778"/>
            <a:ext cx="5158785" cy="3539430"/>
          </a:xfrm>
          <a:prstGeom prst="rect">
            <a:avLst/>
          </a:prstGeom>
          <a:noFill/>
        </p:spPr>
        <p:txBody>
          <a:bodyPr wrap="none" rtlCol="0">
            <a:spAutoFit/>
          </a:bodyPr>
          <a:lstStyle/>
          <a:p>
            <a:pPr algn="ctr"/>
            <a:r>
              <a:rPr kumimoji="1" lang="ja-JP" altLang="en-US" sz="3200" dirty="0">
                <a:uFillTx/>
                <a:latin typeface="Meiryo UI" panose="020B0604030504040204" pitchFamily="50" charset="-128"/>
                <a:ea typeface="Meiryo UI" panose="020B0604030504040204" pitchFamily="50" charset="-128"/>
                <a:cs typeface="Meiryo UI" panose="020B0604030504040204" pitchFamily="50" charset="-128"/>
              </a:rPr>
              <a:t>府市の中小企業支援に</a:t>
            </a:r>
            <a:r>
              <a:rPr kumimoji="1" lang="ja-JP" altLang="en-US" sz="3200" dirty="0" smtClean="0">
                <a:uFillTx/>
                <a:latin typeface="Meiryo UI" panose="020B0604030504040204" pitchFamily="50" charset="-128"/>
                <a:ea typeface="Meiryo UI" panose="020B0604030504040204" pitchFamily="50" charset="-128"/>
                <a:cs typeface="Meiryo UI" panose="020B0604030504040204" pitchFamily="50" charset="-128"/>
              </a:rPr>
              <a:t>ついて</a:t>
            </a:r>
            <a:endParaRPr kumimoji="1" lang="en-US" altLang="ja-JP" sz="3200" dirty="0" smtClean="0">
              <a:uFillTx/>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uFillTx/>
                <a:latin typeface="Meiryo UI" panose="020B0604030504040204" pitchFamily="50" charset="-128"/>
                <a:ea typeface="Meiryo UI" panose="020B0604030504040204" pitchFamily="50" charset="-128"/>
                <a:cs typeface="Meiryo UI" panose="020B0604030504040204" pitchFamily="50" charset="-128"/>
              </a:rPr>
              <a:t>－　産振機構と都市型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2000" dirty="0" smtClean="0">
                <a:uFillTx/>
                <a:latin typeface="Meiryo UI" panose="020B0604030504040204" pitchFamily="50" charset="-128"/>
                <a:ea typeface="Meiryo UI" panose="020B0604030504040204" pitchFamily="50" charset="-128"/>
                <a:cs typeface="Meiryo UI" panose="020B0604030504040204" pitchFamily="50" charset="-128"/>
              </a:rPr>
              <a:t>の統合を機に　－</a:t>
            </a:r>
            <a:endParaRPr lang="en-US" altLang="ja-JP" sz="2000" dirty="0" smtClean="0">
              <a:uFillTx/>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dirty="0">
              <a:uFillTx/>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dirty="0">
              <a:uFillTx/>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dirty="0">
              <a:uFillTx/>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dirty="0">
              <a:uFillTx/>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uFillTx/>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dirty="0">
                <a:uFillTx/>
                <a:latin typeface="Meiryo UI" panose="020B0604030504040204" pitchFamily="50" charset="-128"/>
                <a:ea typeface="Meiryo UI" panose="020B0604030504040204" pitchFamily="50" charset="-128"/>
                <a:cs typeface="Meiryo UI" panose="020B0604030504040204" pitchFamily="50" charset="-128"/>
              </a:rPr>
              <a:t>顧問　上山　信一</a:t>
            </a:r>
            <a:endParaRPr kumimoji="1" lang="en-US" altLang="ja-JP" dirty="0">
              <a:uFillTx/>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uFillTx/>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dirty="0">
                <a:uFillTx/>
                <a:latin typeface="Meiryo UI" panose="020B0604030504040204" pitchFamily="50" charset="-128"/>
                <a:ea typeface="Meiryo UI" panose="020B0604030504040204" pitchFamily="50" charset="-128"/>
                <a:cs typeface="Meiryo UI" panose="020B0604030504040204" pitchFamily="50" charset="-128"/>
              </a:rPr>
              <a:t>参与　福岡　克美</a:t>
            </a:r>
            <a:endParaRPr kumimoji="1" lang="en-US" altLang="ja-JP" dirty="0">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84250" y="6349025"/>
            <a:ext cx="8367275" cy="430887"/>
          </a:xfrm>
          <a:prstGeom prst="rect">
            <a:avLst/>
          </a:prstGeom>
        </p:spPr>
        <p:txBody>
          <a:bodyPr wrap="square" rtlCol="0">
            <a:spAutoFit/>
          </a:bodyPr>
          <a:lstStyle/>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本冊子では、</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公益財団法人　大阪産業振興機構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err="1" smtClean="0">
                <a:latin typeface="Meiryo UI" panose="020B0604030504040204" pitchFamily="50" charset="-128"/>
                <a:ea typeface="Meiryo UI" panose="020B0604030504040204" pitchFamily="50" charset="-128"/>
              </a:rPr>
              <a:t>を産振</a:t>
            </a:r>
            <a:r>
              <a:rPr kumimoji="1" lang="ja-JP" altLang="en-US" sz="1100" dirty="0" smtClean="0">
                <a:latin typeface="Meiryo UI" panose="020B0604030504040204" pitchFamily="50" charset="-128"/>
                <a:ea typeface="Meiryo UI" panose="020B0604030504040204" pitchFamily="50" charset="-128"/>
              </a:rPr>
              <a:t>機構、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公益財団法人　大阪市都市型産業振興センター</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を都市型</a:t>
            </a:r>
            <a:r>
              <a:rPr lang="ja-JP" altLang="en-US" sz="1100" dirty="0" smtClean="0">
                <a:latin typeface="Meiryo UI" panose="020B0604030504040204" pitchFamily="50" charset="-128"/>
                <a:ea typeface="Meiryo UI" panose="020B0604030504040204" pitchFamily="50" charset="-128"/>
              </a:rPr>
              <a:t>センター</a:t>
            </a:r>
            <a:r>
              <a:rPr kumimoji="1" lang="ja-JP" altLang="en-US" sz="1100" dirty="0" smtClean="0">
                <a:latin typeface="Meiryo UI" panose="020B0604030504040204" pitchFamily="50" charset="-128"/>
                <a:ea typeface="Meiryo UI" panose="020B0604030504040204" pitchFamily="50" charset="-128"/>
              </a:rPr>
              <a:t>とする</a:t>
            </a:r>
            <a:endParaRPr kumimoji="1" lang="en-US" altLang="ja-JP" sz="1100" dirty="0" smtClean="0">
              <a:latin typeface="Meiryo UI" panose="020B0604030504040204" pitchFamily="50" charset="-128"/>
              <a:ea typeface="Meiryo UI" panose="020B0604030504040204" pitchFamily="50" charset="-128"/>
            </a:endParaRPr>
          </a:p>
          <a:p>
            <a:pPr algn="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センターを</a:t>
            </a:r>
            <a:r>
              <a:rPr lang="en-US" altLang="ja-JP" sz="1100" dirty="0" smtClean="0">
                <a:latin typeface="Meiryo UI" panose="020B0604030504040204" pitchFamily="50" charset="-128"/>
                <a:ea typeface="Meiryo UI" panose="020B0604030504040204" pitchFamily="50" charset="-128"/>
              </a:rPr>
              <a:t>C</a:t>
            </a:r>
            <a:r>
              <a:rPr lang="ja-JP" altLang="en-US" sz="1100" dirty="0" smtClean="0">
                <a:latin typeface="Meiryo UI" panose="020B0604030504040204" pitchFamily="50" charset="-128"/>
                <a:ea typeface="Meiryo UI" panose="020B0604030504040204" pitchFamily="50" charset="-128"/>
              </a:rPr>
              <a:t>と略する場合もある）</a:t>
            </a:r>
            <a:endParaRPr kumimoji="1" lang="ja-JP" altLang="en-US" sz="11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584775" y="188640"/>
            <a:ext cx="2383986" cy="523220"/>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733945"/>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資料３－２</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p:nvPr>
            <p:extLst>
              <p:ext uri="{D42A27DB-BD31-4B8C-83A1-F6EECF244321}">
                <p14:modId xmlns:p14="http://schemas.microsoft.com/office/powerpoint/2010/main" val="1203302751"/>
              </p:ext>
            </p:extLst>
          </p:nvPr>
        </p:nvGraphicFramePr>
        <p:xfrm>
          <a:off x="712630" y="4848891"/>
          <a:ext cx="3588913" cy="1545465"/>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a:xfrm>
            <a:off x="6973105" y="6367934"/>
            <a:ext cx="2057400" cy="365125"/>
          </a:xfrm>
        </p:spPr>
        <p:txBody>
          <a:bodyPr/>
          <a:lstStyle/>
          <a:p>
            <a:fld id="{517E6CE8-CC5A-4C33-BE98-08A25E237030}" type="slidenum">
              <a:rPr kumimoji="1" lang="ja-JP" altLang="en-US" smtClean="0"/>
              <a:t>10</a:t>
            </a:fld>
            <a:endParaRPr kumimoji="1" lang="ja-JP" altLang="en-US"/>
          </a:p>
        </p:txBody>
      </p:sp>
      <p:cxnSp>
        <p:nvCxnSpPr>
          <p:cNvPr id="7" name="直線コネクタ 6"/>
          <p:cNvCxnSpPr/>
          <p:nvPr/>
        </p:nvCxnSpPr>
        <p:spPr>
          <a:xfrm flipH="1">
            <a:off x="4814552" y="1510630"/>
            <a:ext cx="0" cy="5256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10" name="グラフ 9"/>
          <p:cNvGraphicFramePr/>
          <p:nvPr>
            <p:extLst>
              <p:ext uri="{D42A27DB-BD31-4B8C-83A1-F6EECF244321}">
                <p14:modId xmlns:p14="http://schemas.microsoft.com/office/powerpoint/2010/main" val="3604373"/>
              </p:ext>
            </p:extLst>
          </p:nvPr>
        </p:nvGraphicFramePr>
        <p:xfrm>
          <a:off x="712630" y="1603061"/>
          <a:ext cx="3588913" cy="1545465"/>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1678149" y="1237635"/>
            <a:ext cx="1645002" cy="338554"/>
          </a:xfrm>
          <a:prstGeom prst="rect">
            <a:avLst/>
          </a:prstGeom>
          <a:noFill/>
        </p:spPr>
        <p:txBody>
          <a:bodyPr wrap="none" rtlCol="0">
            <a:spAutoFit/>
          </a:bodyPr>
          <a:lstStyle/>
          <a:p>
            <a:r>
              <a:rPr kumimoji="1" lang="ja-JP" altLang="en-US" sz="16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サービス提供状況</a:t>
            </a:r>
          </a:p>
        </p:txBody>
      </p:sp>
      <p:sp>
        <p:nvSpPr>
          <p:cNvPr id="12" name="テキスト ボックス 11"/>
          <p:cNvSpPr txBox="1"/>
          <p:nvPr/>
        </p:nvSpPr>
        <p:spPr>
          <a:xfrm>
            <a:off x="6786067" y="1217518"/>
            <a:ext cx="731290" cy="338554"/>
          </a:xfrm>
          <a:prstGeom prst="rect">
            <a:avLst/>
          </a:prstGeom>
          <a:noFill/>
        </p:spPr>
        <p:txBody>
          <a:bodyPr wrap="none" rtlCol="0">
            <a:spAutoFit/>
          </a:bodyPr>
          <a:lstStyle/>
          <a:p>
            <a:r>
              <a:rPr kumimoji="1" lang="ja-JP" altLang="en-US" sz="16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　員</a:t>
            </a:r>
          </a:p>
        </p:txBody>
      </p:sp>
      <p:sp>
        <p:nvSpPr>
          <p:cNvPr id="13" name="角丸四角形 12"/>
          <p:cNvSpPr/>
          <p:nvPr/>
        </p:nvSpPr>
        <p:spPr>
          <a:xfrm>
            <a:off x="340870" y="1655793"/>
            <a:ext cx="321972" cy="1512000"/>
          </a:xfrm>
          <a:prstGeom prst="roundRect">
            <a:avLst/>
          </a:prstGeom>
          <a:solidFill>
            <a:schemeClr val="bg1">
              <a:lumMod val="8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none" rtlCol="0" anchor="ctr"/>
          <a:lstStyle/>
          <a:p>
            <a:pPr algn="r"/>
            <a:r>
              <a:rPr kumimoji="1" lang="ja-JP" altLang="en-US" sz="1200" b="1" dirty="0">
                <a:latin typeface="Meiryo UI" panose="020B0604030504040204" pitchFamily="50" charset="-128"/>
                <a:ea typeface="Meiryo UI" panose="020B0604030504040204" pitchFamily="50" charset="-128"/>
              </a:rPr>
              <a:t>経営相談件数（件）</a:t>
            </a:r>
          </a:p>
        </p:txBody>
      </p:sp>
      <p:graphicFrame>
        <p:nvGraphicFramePr>
          <p:cNvPr id="14" name="グラフ 13"/>
          <p:cNvGraphicFramePr/>
          <p:nvPr>
            <p:extLst>
              <p:ext uri="{D42A27DB-BD31-4B8C-83A1-F6EECF244321}">
                <p14:modId xmlns:p14="http://schemas.microsoft.com/office/powerpoint/2010/main" val="3387156477"/>
              </p:ext>
            </p:extLst>
          </p:nvPr>
        </p:nvGraphicFramePr>
        <p:xfrm>
          <a:off x="734737" y="3223651"/>
          <a:ext cx="3588913" cy="1545465"/>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直線矢印コネクタ 20"/>
          <p:cNvCxnSpPr/>
          <p:nvPr/>
        </p:nvCxnSpPr>
        <p:spPr>
          <a:xfrm>
            <a:off x="3786388" y="2103644"/>
            <a:ext cx="54695" cy="3133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286282" y="3657600"/>
            <a:ext cx="603138" cy="3387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2032458" y="5227429"/>
            <a:ext cx="1753930" cy="3941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906656" y="2068016"/>
            <a:ext cx="670376"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rPr>
              <a:t>1.1</a:t>
            </a:r>
            <a:r>
              <a:rPr kumimoji="1" lang="ja-JP" altLang="en-US" sz="1400" b="1" dirty="0">
                <a:latin typeface="Meiryo UI" panose="020B0604030504040204" pitchFamily="50" charset="-128"/>
                <a:ea typeface="Meiryo UI" panose="020B0604030504040204" pitchFamily="50" charset="-128"/>
              </a:rPr>
              <a:t>倍</a:t>
            </a:r>
          </a:p>
        </p:txBody>
      </p:sp>
      <p:sp>
        <p:nvSpPr>
          <p:cNvPr id="28" name="テキスト ボックス 27"/>
          <p:cNvSpPr txBox="1"/>
          <p:nvPr/>
        </p:nvSpPr>
        <p:spPr>
          <a:xfrm>
            <a:off x="3626871" y="3515043"/>
            <a:ext cx="670376"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rPr>
              <a:t>1.8</a:t>
            </a:r>
            <a:r>
              <a:rPr kumimoji="1" lang="ja-JP" altLang="en-US" sz="1400" b="1" dirty="0">
                <a:latin typeface="Meiryo UI" panose="020B0604030504040204" pitchFamily="50" charset="-128"/>
                <a:ea typeface="Meiryo UI" panose="020B0604030504040204" pitchFamily="50" charset="-128"/>
              </a:rPr>
              <a:t>倍</a:t>
            </a:r>
          </a:p>
        </p:txBody>
      </p:sp>
      <p:sp>
        <p:nvSpPr>
          <p:cNvPr id="29" name="テキスト ボックス 28"/>
          <p:cNvSpPr txBox="1"/>
          <p:nvPr/>
        </p:nvSpPr>
        <p:spPr>
          <a:xfrm>
            <a:off x="3023663" y="5116749"/>
            <a:ext cx="792205"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rPr>
              <a:t>17.6</a:t>
            </a:r>
            <a:r>
              <a:rPr kumimoji="1" lang="ja-JP" altLang="en-US" sz="1400" b="1" dirty="0">
                <a:latin typeface="Meiryo UI" panose="020B0604030504040204" pitchFamily="50" charset="-128"/>
                <a:ea typeface="Meiryo UI" panose="020B0604030504040204" pitchFamily="50" charset="-128"/>
              </a:rPr>
              <a:t>倍</a:t>
            </a:r>
          </a:p>
        </p:txBody>
      </p:sp>
      <p:sp>
        <p:nvSpPr>
          <p:cNvPr id="32" name="テキスト ボックス 31"/>
          <p:cNvSpPr txBox="1"/>
          <p:nvPr/>
        </p:nvSpPr>
        <p:spPr>
          <a:xfrm>
            <a:off x="629241" y="6452789"/>
            <a:ext cx="3836078"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注）相談内容、企業データベースの目的、外部ネットワークの捉え方など</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各団体で</a:t>
            </a:r>
            <a:r>
              <a:rPr kumimoji="1" lang="ja-JP" altLang="en-US" sz="900" dirty="0">
                <a:latin typeface="Meiryo UI" panose="020B0604030504040204" pitchFamily="50" charset="-128"/>
                <a:ea typeface="Meiryo UI" panose="020B0604030504040204" pitchFamily="50" charset="-128"/>
              </a:rPr>
              <a:t>違う部分もあるので、単純比較は困難であることに注意</a:t>
            </a:r>
          </a:p>
        </p:txBody>
      </p:sp>
      <p:graphicFrame>
        <p:nvGraphicFramePr>
          <p:cNvPr id="37" name="表 36"/>
          <p:cNvGraphicFramePr>
            <a:graphicFrameLocks noGrp="1"/>
          </p:cNvGraphicFramePr>
          <p:nvPr>
            <p:extLst>
              <p:ext uri="{D42A27DB-BD31-4B8C-83A1-F6EECF244321}">
                <p14:modId xmlns:p14="http://schemas.microsoft.com/office/powerpoint/2010/main" val="1731844046"/>
              </p:ext>
            </p:extLst>
          </p:nvPr>
        </p:nvGraphicFramePr>
        <p:xfrm>
          <a:off x="5560908" y="2115221"/>
          <a:ext cx="3256946" cy="2072640"/>
        </p:xfrm>
        <a:graphic>
          <a:graphicData uri="http://schemas.openxmlformats.org/drawingml/2006/table">
            <a:tbl>
              <a:tblPr firstRow="1" bandRow="1">
                <a:tableStyleId>{5940675A-B579-460E-94D1-54222C63F5DA}</a:tableStyleId>
              </a:tblPr>
              <a:tblGrid>
                <a:gridCol w="1016318">
                  <a:extLst>
                    <a:ext uri="{9D8B030D-6E8A-4147-A177-3AD203B41FA5}">
                      <a16:colId xmlns="" xmlns:a16="http://schemas.microsoft.com/office/drawing/2014/main" val="20000"/>
                    </a:ext>
                  </a:extLst>
                </a:gridCol>
                <a:gridCol w="1120314">
                  <a:extLst>
                    <a:ext uri="{9D8B030D-6E8A-4147-A177-3AD203B41FA5}">
                      <a16:colId xmlns="" xmlns:a16="http://schemas.microsoft.com/office/drawing/2014/main" val="20001"/>
                    </a:ext>
                  </a:extLst>
                </a:gridCol>
                <a:gridCol w="1120314">
                  <a:extLst>
                    <a:ext uri="{9D8B030D-6E8A-4147-A177-3AD203B41FA5}">
                      <a16:colId xmlns="" xmlns:a16="http://schemas.microsoft.com/office/drawing/2014/main" val="20002"/>
                    </a:ext>
                  </a:extLst>
                </a:gridCol>
              </a:tblGrid>
              <a:tr h="171828">
                <a:tc>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産振機構</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都市型</a:t>
                      </a:r>
                      <a:r>
                        <a:rPr kumimoji="1" lang="en-US" altLang="ja-JP" sz="1200" b="1" dirty="0">
                          <a:solidFill>
                            <a:schemeClr val="tx1"/>
                          </a:solidFill>
                          <a:latin typeface="Meiryo UI" panose="020B0604030504040204" pitchFamily="50" charset="-128"/>
                          <a:ea typeface="Meiryo UI" panose="020B0604030504040204" pitchFamily="50" charset="-128"/>
                        </a:rPr>
                        <a:t>C</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45164">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総務企画・</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経営支援</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２５名</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１５名</a:t>
                      </a:r>
                    </a:p>
                  </a:txBody>
                  <a:tcPr anchor="ct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171828">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国際ビジネス</a:t>
                      </a:r>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６名</a:t>
                      </a:r>
                    </a:p>
                  </a:txBody>
                  <a:tcPr anchor="ctr">
                    <a:lnL w="28575" cap="flat" cmpd="sng" algn="ctr">
                      <a:solidFill>
                        <a:schemeClr val="tx1"/>
                      </a:solidFill>
                      <a:prstDash val="solid"/>
                      <a:round/>
                      <a:headEnd type="none" w="med" len="med"/>
                      <a:tailEnd type="none" w="med" len="med"/>
                    </a:lnL>
                    <a:noFil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2"/>
                  </a:ext>
                </a:extLst>
              </a:tr>
              <a:tr h="171828">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資金支援</a:t>
                      </a:r>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１７名</a:t>
                      </a:r>
                    </a:p>
                  </a:txBody>
                  <a:tcPr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3"/>
                  </a:ext>
                </a:extLst>
              </a:tr>
              <a:tr h="171828">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施設管理</a:t>
                      </a:r>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１４名</a:t>
                      </a:r>
                    </a:p>
                  </a:txBody>
                  <a:tcPr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r"/>
                      <a:endParaRPr kumimoji="1" lang="ja-JP" altLang="en-US" sz="1200" strike="dblStrike" baseline="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4"/>
                  </a:ext>
                </a:extLst>
              </a:tr>
              <a:tr h="171828">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事業部</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４１名</a:t>
                      </a:r>
                    </a:p>
                  </a:txBody>
                  <a:tcPr anchor="ctr">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5"/>
                  </a:ext>
                </a:extLst>
              </a:tr>
              <a:tr h="171828">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合　計</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６２名</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ja-JP" altLang="en-US" sz="1200" dirty="0">
                          <a:solidFill>
                            <a:schemeClr val="tx1"/>
                          </a:solidFill>
                          <a:latin typeface="Meiryo UI" panose="020B0604030504040204" pitchFamily="50" charset="-128"/>
                          <a:ea typeface="Meiryo UI" panose="020B0604030504040204" pitchFamily="50" charset="-128"/>
                        </a:rPr>
                        <a:t>５６名</a:t>
                      </a:r>
                    </a:p>
                  </a:txBody>
                  <a:tcPr anchor="ct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sp>
        <p:nvSpPr>
          <p:cNvPr id="39" name="テキスト ボックス 38"/>
          <p:cNvSpPr txBox="1"/>
          <p:nvPr/>
        </p:nvSpPr>
        <p:spPr>
          <a:xfrm>
            <a:off x="5520721" y="1647948"/>
            <a:ext cx="3261983"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産振機構は、資金支援や施設管理に過半を充てているのに対し、都市型</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は事業部に集中投入。</a:t>
            </a:r>
          </a:p>
        </p:txBody>
      </p:sp>
      <p:graphicFrame>
        <p:nvGraphicFramePr>
          <p:cNvPr id="43" name="グラフ 42"/>
          <p:cNvGraphicFramePr/>
          <p:nvPr>
            <p:extLst>
              <p:ext uri="{D42A27DB-BD31-4B8C-83A1-F6EECF244321}">
                <p14:modId xmlns:p14="http://schemas.microsoft.com/office/powerpoint/2010/main" val="1073805903"/>
              </p:ext>
            </p:extLst>
          </p:nvPr>
        </p:nvGraphicFramePr>
        <p:xfrm>
          <a:off x="5520721" y="5200053"/>
          <a:ext cx="3297133" cy="1643466"/>
        </p:xfrm>
        <a:graphic>
          <a:graphicData uri="http://schemas.openxmlformats.org/drawingml/2006/chart">
            <c:chart xmlns:c="http://schemas.openxmlformats.org/drawingml/2006/chart" xmlns:r="http://schemas.openxmlformats.org/officeDocument/2006/relationships" r:id="rId5"/>
          </a:graphicData>
        </a:graphic>
      </p:graphicFrame>
      <p:sp>
        <p:nvSpPr>
          <p:cNvPr id="44" name="角丸四角形 43"/>
          <p:cNvSpPr/>
          <p:nvPr/>
        </p:nvSpPr>
        <p:spPr>
          <a:xfrm>
            <a:off x="5043602" y="1700623"/>
            <a:ext cx="321972" cy="2741166"/>
          </a:xfrm>
          <a:prstGeom prst="roundRect">
            <a:avLst/>
          </a:prstGeom>
          <a:solidFill>
            <a:schemeClr val="bg1">
              <a:lumMod val="8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職員の部門別内訳</a:t>
            </a:r>
          </a:p>
        </p:txBody>
      </p:sp>
      <p:sp>
        <p:nvSpPr>
          <p:cNvPr id="45" name="角丸四角形 44"/>
          <p:cNvSpPr/>
          <p:nvPr/>
        </p:nvSpPr>
        <p:spPr>
          <a:xfrm>
            <a:off x="5050837" y="4716384"/>
            <a:ext cx="321972" cy="2075620"/>
          </a:xfrm>
          <a:prstGeom prst="roundRect">
            <a:avLst/>
          </a:prstGeom>
          <a:solidFill>
            <a:schemeClr val="bg1">
              <a:lumMod val="8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none" rtlCol="0" anchor="ctr"/>
          <a:lstStyle/>
          <a:p>
            <a:pPr algn="ctr"/>
            <a:r>
              <a:rPr kumimoji="1" lang="ja-JP" altLang="en-US" sz="1400" b="1" dirty="0">
                <a:latin typeface="Meiryo UI" panose="020B0604030504040204" pitchFamily="50" charset="-128"/>
                <a:ea typeface="Meiryo UI" panose="020B0604030504040204" pitchFamily="50" charset="-128"/>
              </a:rPr>
              <a:t>登録専門</a:t>
            </a:r>
            <a:r>
              <a:rPr kumimoji="1" lang="ja-JP" altLang="en-US" sz="1400" b="1" dirty="0" smtClean="0">
                <a:latin typeface="Meiryo UI" panose="020B0604030504040204" pitchFamily="50" charset="-128"/>
                <a:ea typeface="Meiryo UI" panose="020B0604030504040204" pitchFamily="50" charset="-128"/>
              </a:rPr>
              <a:t>人材</a:t>
            </a:r>
            <a:r>
              <a:rPr lang="ja-JP" altLang="en-US" sz="1400" b="1" dirty="0" smtClean="0">
                <a:latin typeface="Meiryo UI" panose="020B0604030504040204" pitchFamily="50" charset="-128"/>
                <a:ea typeface="Meiryo UI" panose="020B0604030504040204" pitchFamily="50" charset="-128"/>
              </a:rPr>
              <a:t>（人）</a:t>
            </a:r>
            <a:endParaRPr kumimoji="1" lang="ja-JP" altLang="en-US" sz="14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604919" y="4677746"/>
            <a:ext cx="3261983"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都市型</a:t>
            </a:r>
            <a:r>
              <a:rPr kumimoji="1" lang="en-US" altLang="ja-JP" sz="1100" dirty="0">
                <a:latin typeface="Meiryo UI" panose="020B0604030504040204" pitchFamily="50" charset="-128"/>
                <a:ea typeface="Meiryo UI" panose="020B0604030504040204" pitchFamily="50" charset="-128"/>
              </a:rPr>
              <a:t>C</a:t>
            </a:r>
            <a:r>
              <a:rPr kumimoji="1" lang="ja-JP" altLang="en-US" sz="1100" dirty="0">
                <a:latin typeface="Meiryo UI" panose="020B0604030504040204" pitchFamily="50" charset="-128"/>
                <a:ea typeface="Meiryo UI" panose="020B0604030504040204" pitchFamily="50" charset="-128"/>
              </a:rPr>
              <a:t>は、経営相談窓口とし</a:t>
            </a:r>
            <a:r>
              <a:rPr lang="ja-JP" altLang="en-US" sz="1100" dirty="0">
                <a:latin typeface="Meiryo UI" panose="020B0604030504040204" pitchFamily="50" charset="-128"/>
                <a:ea typeface="Meiryo UI" panose="020B0604030504040204" pitchFamily="50" charset="-128"/>
              </a:rPr>
              <a:t>ての</a:t>
            </a:r>
            <a:r>
              <a:rPr kumimoji="1" lang="ja-JP" altLang="en-US" sz="1100" dirty="0">
                <a:latin typeface="Meiryo UI" panose="020B0604030504040204" pitchFamily="50" charset="-128"/>
                <a:ea typeface="Meiryo UI" panose="020B0604030504040204" pitchFamily="50" charset="-128"/>
              </a:rPr>
              <a:t>企業経営者やコンサルタントなどの専門人材を</a:t>
            </a:r>
            <a:r>
              <a:rPr lang="en-US" altLang="ja-JP" sz="1100" dirty="0">
                <a:latin typeface="Meiryo UI" panose="020B0604030504040204" pitchFamily="50" charset="-128"/>
                <a:ea typeface="Meiryo UI" panose="020B0604030504040204" pitchFamily="50" charset="-128"/>
              </a:rPr>
              <a:t>131</a:t>
            </a:r>
            <a:r>
              <a:rPr kumimoji="1" lang="ja-JP" altLang="en-US" sz="1100" dirty="0">
                <a:latin typeface="Meiryo UI" panose="020B0604030504040204" pitchFamily="50" charset="-128"/>
                <a:ea typeface="Meiryo UI" panose="020B0604030504040204" pitchFamily="50" charset="-128"/>
              </a:rPr>
              <a:t>人登録している。（産振機構の</a:t>
            </a:r>
            <a:r>
              <a:rPr lang="ja-JP" altLang="en-US" sz="1100" dirty="0">
                <a:latin typeface="Meiryo UI" panose="020B0604030504040204" pitchFamily="50" charset="-128"/>
                <a:ea typeface="Meiryo UI" panose="020B0604030504040204" pitchFamily="50" charset="-128"/>
              </a:rPr>
              <a:t>約２</a:t>
            </a:r>
            <a:r>
              <a:rPr kumimoji="1" lang="ja-JP" altLang="en-US" sz="1100" dirty="0">
                <a:latin typeface="Meiryo UI" panose="020B0604030504040204" pitchFamily="50" charset="-128"/>
                <a:ea typeface="Meiryo UI" panose="020B0604030504040204" pitchFamily="50" charset="-128"/>
              </a:rPr>
              <a:t>倍）</a:t>
            </a:r>
          </a:p>
        </p:txBody>
      </p:sp>
      <p:sp>
        <p:nvSpPr>
          <p:cNvPr id="47" name="テキスト ボックス 46">
            <a:extLst>
              <a:ext uri="{FF2B5EF4-FFF2-40B4-BE49-F238E27FC236}">
                <a16:creationId xmlns="" xmlns:a16="http://schemas.microsoft.com/office/drawing/2014/main" id="{3C311EF8-3201-4661-93E3-FFF012F14253}"/>
              </a:ext>
            </a:extLst>
          </p:cNvPr>
          <p:cNvSpPr txBox="1"/>
          <p:nvPr/>
        </p:nvSpPr>
        <p:spPr>
          <a:xfrm>
            <a:off x="5507842" y="4347207"/>
            <a:ext cx="3175869"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職員数は、プロパー、任期付採用、団体ＯＢ、派遣の合計</a:t>
            </a:r>
          </a:p>
        </p:txBody>
      </p:sp>
      <p:sp>
        <p:nvSpPr>
          <p:cNvPr id="31" name="テキスト ボックス 30"/>
          <p:cNvSpPr txBox="1"/>
          <p:nvPr/>
        </p:nvSpPr>
        <p:spPr>
          <a:xfrm>
            <a:off x="3237530" y="107290"/>
            <a:ext cx="3252814"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サービス提供状況と</a:t>
            </a:r>
            <a:r>
              <a:rPr lang="ja-JP" altLang="en-US" sz="2400" b="1" dirty="0">
                <a:latin typeface="Meiryo UI" panose="020B0604030504040204" pitchFamily="50" charset="-128"/>
                <a:ea typeface="Meiryo UI" panose="020B0604030504040204" pitchFamily="50" charset="-128"/>
              </a:rPr>
              <a:t>人員</a:t>
            </a:r>
            <a:endParaRPr kumimoji="1" lang="ja-JP" altLang="en-US" sz="2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1720362" y="616767"/>
            <a:ext cx="6660950" cy="338554"/>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都市型</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は、外部人材を活用し、機動的なサービス事業を展開</a:t>
            </a:r>
          </a:p>
        </p:txBody>
      </p:sp>
      <p:sp>
        <p:nvSpPr>
          <p:cNvPr id="34" name="角丸四角形 33"/>
          <p:cNvSpPr/>
          <p:nvPr/>
        </p:nvSpPr>
        <p:spPr>
          <a:xfrm>
            <a:off x="340870" y="3300742"/>
            <a:ext cx="321972" cy="1584000"/>
          </a:xfrm>
          <a:prstGeom prst="roundRect">
            <a:avLst/>
          </a:prstGeom>
          <a:solidFill>
            <a:schemeClr val="bg1">
              <a:lumMod val="8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none" rtlCol="0" anchor="ctr"/>
          <a:lstStyle/>
          <a:p>
            <a:pPr algn="ctr"/>
            <a:r>
              <a:rPr kumimoji="1" lang="ja-JP" altLang="en-US" sz="1050" b="1" dirty="0">
                <a:latin typeface="Meiryo UI" panose="020B0604030504040204" pitchFamily="50" charset="-128"/>
                <a:ea typeface="Meiryo UI" panose="020B0604030504040204" pitchFamily="50" charset="-128"/>
              </a:rPr>
              <a:t>企業データベース（件）</a:t>
            </a:r>
          </a:p>
        </p:txBody>
      </p:sp>
      <p:sp>
        <p:nvSpPr>
          <p:cNvPr id="35" name="角丸四角形 34"/>
          <p:cNvSpPr/>
          <p:nvPr/>
        </p:nvSpPr>
        <p:spPr>
          <a:xfrm>
            <a:off x="340870" y="4981146"/>
            <a:ext cx="321972" cy="1512000"/>
          </a:xfrm>
          <a:prstGeom prst="roundRect">
            <a:avLst/>
          </a:prstGeom>
          <a:solidFill>
            <a:schemeClr val="bg1">
              <a:lumMod val="8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none" rtlCol="0" anchor="ctr"/>
          <a:lstStyle/>
          <a:p>
            <a:pPr algn="ctr"/>
            <a:r>
              <a:rPr kumimoji="1" lang="ja-JP" altLang="en-US" sz="1050" b="1" dirty="0">
                <a:latin typeface="Meiryo UI" panose="020B0604030504040204" pitchFamily="50" charset="-128"/>
                <a:ea typeface="Meiryo UI" panose="020B0604030504040204" pitchFamily="50" charset="-128"/>
              </a:rPr>
              <a:t>外部ネットワーク</a:t>
            </a:r>
            <a:r>
              <a:rPr kumimoji="1" lang="ja-JP" altLang="en-US"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者</a:t>
            </a:r>
            <a:r>
              <a:rPr kumimoji="1" lang="ja-JP" altLang="en-US" sz="1050" b="1" dirty="0" smtClean="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cxnSp>
        <p:nvCxnSpPr>
          <p:cNvPr id="36" name="直線コネクタ 35"/>
          <p:cNvCxnSpPr/>
          <p:nvPr/>
        </p:nvCxnSpPr>
        <p:spPr>
          <a:xfrm flipH="1">
            <a:off x="6705468" y="5501499"/>
            <a:ext cx="483913" cy="46443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6723043" y="6026752"/>
            <a:ext cx="446244" cy="28697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88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グラフ 46"/>
          <p:cNvGraphicFramePr/>
          <p:nvPr>
            <p:extLst>
              <p:ext uri="{D42A27DB-BD31-4B8C-83A1-F6EECF244321}">
                <p14:modId xmlns:p14="http://schemas.microsoft.com/office/powerpoint/2010/main" val="3738326455"/>
              </p:ext>
            </p:extLst>
          </p:nvPr>
        </p:nvGraphicFramePr>
        <p:xfrm>
          <a:off x="5034441" y="616376"/>
          <a:ext cx="3951263" cy="172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a:spLocks/>
          </p:cNvSpPr>
          <p:nvPr/>
        </p:nvSpPr>
        <p:spPr>
          <a:xfrm>
            <a:off x="2512639" y="89270"/>
            <a:ext cx="4326827" cy="369332"/>
          </a:xfrm>
          <a:prstGeom prst="rect">
            <a:avLst/>
          </a:prstGeom>
          <a:noFill/>
        </p:spPr>
        <p:txBody>
          <a:bodyPr wrap="none" rtlCol="0">
            <a:spAutoFit/>
          </a:bodyPr>
          <a:lstStyle/>
          <a:p>
            <a:pPr algn="ctr"/>
            <a:r>
              <a:rPr lang="ja-JP" altLang="en-US" b="1" dirty="0">
                <a:uFillTx/>
                <a:latin typeface="Meiryo UI" panose="020B0604030504040204" pitchFamily="50" charset="-128"/>
                <a:ea typeface="Meiryo UI" panose="020B0604030504040204" pitchFamily="50" charset="-128"/>
                <a:cs typeface="Meiryo UI" panose="020B0604030504040204" pitchFamily="50" charset="-128"/>
              </a:rPr>
              <a:t>府・市</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による財政的関与・人的</a:t>
            </a:r>
            <a:r>
              <a:rPr lang="ja-JP" altLang="en-US" b="1" dirty="0">
                <a:uFillTx/>
                <a:latin typeface="Meiryo UI" panose="020B0604030504040204" pitchFamily="50" charset="-128"/>
                <a:ea typeface="Meiryo UI" panose="020B0604030504040204" pitchFamily="50" charset="-128"/>
                <a:cs typeface="Meiryo UI" panose="020B0604030504040204" pitchFamily="50" charset="-128"/>
              </a:rPr>
              <a:t>関与の変遷</a:t>
            </a:r>
            <a:endParaRPr kumimoji="1" lang="ja-JP" altLang="en-US" b="1" dirty="0">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a:spLocks/>
          </p:cNvSpPr>
          <p:nvPr/>
        </p:nvSpPr>
        <p:spPr>
          <a:xfrm>
            <a:off x="6023389" y="558722"/>
            <a:ext cx="2281394" cy="276999"/>
          </a:xfrm>
          <a:prstGeom prst="rect">
            <a:avLst/>
          </a:prstGeom>
          <a:noFill/>
        </p:spPr>
        <p:txBody>
          <a:bodyPr wrap="none" rtlCol="0">
            <a:spAutoFit/>
          </a:bodyPr>
          <a:lstStyle/>
          <a:p>
            <a:r>
              <a:rPr kumimoji="1" lang="ja-JP" altLang="en-US" sz="1200" b="1" dirty="0">
                <a:uFillTx/>
                <a:latin typeface="Meiryo UI" panose="020B0604030504040204" pitchFamily="50" charset="-128"/>
                <a:ea typeface="Meiryo UI" panose="020B0604030504040204" pitchFamily="50" charset="-128"/>
              </a:rPr>
              <a:t>人的関与（派遣とＯＢ）</a:t>
            </a:r>
            <a:r>
              <a:rPr lang="ja-JP" altLang="en-US" sz="1200" b="1" dirty="0">
                <a:latin typeface="Meiryo UI" panose="020B0604030504040204" pitchFamily="50" charset="-128"/>
                <a:ea typeface="Meiryo UI" panose="020B0604030504040204" pitchFamily="50" charset="-128"/>
              </a:rPr>
              <a:t>の推移</a:t>
            </a:r>
            <a:endParaRPr kumimoji="1" lang="en-US" altLang="ja-JP" sz="1200" b="1" dirty="0">
              <a:uFillTx/>
              <a:latin typeface="Meiryo UI" panose="020B0604030504040204" pitchFamily="50" charset="-128"/>
              <a:ea typeface="Meiryo UI" panose="020B0604030504040204" pitchFamily="50" charset="-128"/>
            </a:endParaRPr>
          </a:p>
        </p:txBody>
      </p:sp>
      <p:sp>
        <p:nvSpPr>
          <p:cNvPr id="14" name="テキスト ボックス 13"/>
          <p:cNvSpPr txBox="1">
            <a:spLocks/>
          </p:cNvSpPr>
          <p:nvPr/>
        </p:nvSpPr>
        <p:spPr>
          <a:xfrm>
            <a:off x="1646359" y="669041"/>
            <a:ext cx="2172390" cy="276999"/>
          </a:xfrm>
          <a:prstGeom prst="rect">
            <a:avLst/>
          </a:prstGeom>
          <a:noFill/>
        </p:spPr>
        <p:txBody>
          <a:bodyPr wrap="none" rtlCol="0">
            <a:spAutoFit/>
          </a:bodyPr>
          <a:lstStyle/>
          <a:p>
            <a:r>
              <a:rPr kumimoji="1" lang="ja-JP" altLang="en-US" sz="1200" b="1" dirty="0">
                <a:uFillTx/>
                <a:latin typeface="Meiryo UI" panose="020B0604030504040204" pitchFamily="50" charset="-128"/>
                <a:ea typeface="Meiryo UI" panose="020B0604030504040204" pitchFamily="50" charset="-128"/>
              </a:rPr>
              <a:t>財政的関与の推移（補助金</a:t>
            </a:r>
            <a:r>
              <a:rPr lang="ja-JP" altLang="en-US" sz="1200" b="1" dirty="0">
                <a:uFillTx/>
                <a:latin typeface="Meiryo UI" panose="020B0604030504040204" pitchFamily="50" charset="-128"/>
                <a:ea typeface="Meiryo UI" panose="020B0604030504040204" pitchFamily="50" charset="-128"/>
              </a:rPr>
              <a:t>）</a:t>
            </a:r>
            <a:endParaRPr kumimoji="1" lang="en-US" altLang="ja-JP" sz="1200" b="1" dirty="0">
              <a:uFillTx/>
              <a:latin typeface="Meiryo UI" panose="020B0604030504040204" pitchFamily="50" charset="-128"/>
              <a:ea typeface="Meiryo UI" panose="020B0604030504040204" pitchFamily="50" charset="-128"/>
            </a:endParaRPr>
          </a:p>
        </p:txBody>
      </p:sp>
      <p:sp>
        <p:nvSpPr>
          <p:cNvPr id="16" name="テキスト ボックス 15"/>
          <p:cNvSpPr txBox="1">
            <a:spLocks/>
          </p:cNvSpPr>
          <p:nvPr/>
        </p:nvSpPr>
        <p:spPr>
          <a:xfrm>
            <a:off x="430230" y="1061289"/>
            <a:ext cx="697627" cy="215444"/>
          </a:xfrm>
          <a:prstGeom prst="rect">
            <a:avLst/>
          </a:prstGeom>
          <a:noFill/>
        </p:spPr>
        <p:txBody>
          <a:bodyPr wrap="none" rtlCol="0">
            <a:spAutoFit/>
          </a:bodyPr>
          <a:lstStyle/>
          <a:p>
            <a:r>
              <a:rPr lang="ja-JP" altLang="en-US" sz="800" dirty="0">
                <a:uFillTx/>
                <a:latin typeface="Meiryo UI" panose="020B0604030504040204" pitchFamily="50" charset="-128"/>
                <a:ea typeface="Meiryo UI" panose="020B0604030504040204" pitchFamily="50" charset="-128"/>
              </a:rPr>
              <a:t>（</a:t>
            </a:r>
            <a:r>
              <a:rPr kumimoji="1" lang="ja-JP" altLang="en-US" sz="800" dirty="0">
                <a:uFillTx/>
                <a:latin typeface="Meiryo UI" panose="020B0604030504040204" pitchFamily="50" charset="-128"/>
                <a:ea typeface="Meiryo UI" panose="020B0604030504040204" pitchFamily="50" charset="-128"/>
              </a:rPr>
              <a:t>百万円）</a:t>
            </a:r>
            <a:endParaRPr kumimoji="1" lang="en-US" altLang="ja-JP" sz="800" dirty="0">
              <a:uFillTx/>
              <a:latin typeface="Meiryo UI" panose="020B0604030504040204" pitchFamily="50" charset="-128"/>
              <a:ea typeface="Meiryo UI" panose="020B0604030504040204" pitchFamily="50" charset="-128"/>
            </a:endParaRPr>
          </a:p>
        </p:txBody>
      </p:sp>
      <p:sp>
        <p:nvSpPr>
          <p:cNvPr id="17" name="テキスト ボックス 16"/>
          <p:cNvSpPr txBox="1">
            <a:spLocks/>
          </p:cNvSpPr>
          <p:nvPr/>
        </p:nvSpPr>
        <p:spPr>
          <a:xfrm>
            <a:off x="4621893" y="587653"/>
            <a:ext cx="492443" cy="215444"/>
          </a:xfrm>
          <a:prstGeom prst="rect">
            <a:avLst/>
          </a:prstGeom>
          <a:noFill/>
        </p:spPr>
        <p:txBody>
          <a:bodyPr wrap="none" rtlCol="0">
            <a:spAutoFit/>
          </a:bodyPr>
          <a:lstStyle/>
          <a:p>
            <a:r>
              <a:rPr lang="ja-JP" altLang="en-US" sz="800" dirty="0">
                <a:uFillTx/>
                <a:latin typeface="Meiryo UI" panose="020B0604030504040204" pitchFamily="50" charset="-128"/>
                <a:ea typeface="Meiryo UI" panose="020B0604030504040204" pitchFamily="50" charset="-128"/>
              </a:rPr>
              <a:t>（人</a:t>
            </a:r>
            <a:r>
              <a:rPr kumimoji="1" lang="ja-JP" altLang="en-US" sz="800" dirty="0">
                <a:uFillTx/>
                <a:latin typeface="Meiryo UI" panose="020B0604030504040204" pitchFamily="50" charset="-128"/>
                <a:ea typeface="Meiryo UI" panose="020B0604030504040204" pitchFamily="50" charset="-128"/>
              </a:rPr>
              <a:t>）</a:t>
            </a:r>
            <a:endParaRPr kumimoji="1" lang="en-US" altLang="ja-JP" sz="800" dirty="0">
              <a:uFillTx/>
              <a:latin typeface="Meiryo UI" panose="020B0604030504040204" pitchFamily="50" charset="-128"/>
              <a:ea typeface="Meiryo UI" panose="020B0604030504040204" pitchFamily="50" charset="-128"/>
            </a:endParaRPr>
          </a:p>
        </p:txBody>
      </p:sp>
      <p:sp>
        <p:nvSpPr>
          <p:cNvPr id="26" name="角丸四角形 25"/>
          <p:cNvSpPr>
            <a:spLocks/>
          </p:cNvSpPr>
          <p:nvPr/>
        </p:nvSpPr>
        <p:spPr>
          <a:xfrm>
            <a:off x="130103" y="739206"/>
            <a:ext cx="418353" cy="2730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smtClean="0">
                <a:solidFill>
                  <a:schemeClr val="tx1"/>
                </a:solidFill>
                <a:uFillTx/>
                <a:latin typeface="Meiryo UI" panose="020B0604030504040204" pitchFamily="50" charset="-128"/>
                <a:ea typeface="Meiryo UI" panose="020B0604030504040204" pitchFamily="50" charset="-128"/>
              </a:rPr>
              <a:t>★</a:t>
            </a:r>
            <a:endParaRPr lang="en-US" altLang="ja-JP" sz="2000" b="1" dirty="0" smtClean="0">
              <a:solidFill>
                <a:schemeClr val="tx1"/>
              </a:solidFill>
              <a:uFillTx/>
              <a:latin typeface="Meiryo UI" panose="020B0604030504040204" pitchFamily="50" charset="-128"/>
              <a:ea typeface="Meiryo UI" panose="020B0604030504040204" pitchFamily="50" charset="-128"/>
            </a:endParaRPr>
          </a:p>
          <a:p>
            <a:pPr algn="ctr"/>
            <a:r>
              <a:rPr lang="ja-JP" altLang="en-US" sz="2000" b="1" dirty="0" smtClean="0">
                <a:solidFill>
                  <a:schemeClr val="tx1"/>
                </a:solidFill>
                <a:uFillTx/>
                <a:latin typeface="Meiryo UI" panose="020B0604030504040204" pitchFamily="50" charset="-128"/>
                <a:ea typeface="Meiryo UI" panose="020B0604030504040204" pitchFamily="50" charset="-128"/>
              </a:rPr>
              <a:t>府</a:t>
            </a:r>
            <a:r>
              <a:rPr lang="ja-JP" altLang="en-US" sz="2000" b="1" dirty="0">
                <a:solidFill>
                  <a:schemeClr val="tx1"/>
                </a:solidFill>
                <a:uFillTx/>
                <a:latin typeface="Meiryo UI" panose="020B0604030504040204" pitchFamily="50" charset="-128"/>
                <a:ea typeface="Meiryo UI" panose="020B0604030504040204" pitchFamily="50" charset="-128"/>
              </a:rPr>
              <a:t>関与の推移</a:t>
            </a:r>
            <a:endParaRPr kumimoji="1" lang="ja-JP" altLang="en-US" sz="2000" b="1" dirty="0">
              <a:solidFill>
                <a:schemeClr val="tx1"/>
              </a:solidFill>
              <a:uFillTx/>
              <a:latin typeface="Meiryo UI" panose="020B0604030504040204" pitchFamily="50" charset="-128"/>
              <a:ea typeface="Meiryo UI" panose="020B0604030504040204" pitchFamily="50" charset="-128"/>
            </a:endParaRPr>
          </a:p>
        </p:txBody>
      </p:sp>
      <p:graphicFrame>
        <p:nvGraphicFramePr>
          <p:cNvPr id="30" name="グラフ 29"/>
          <p:cNvGraphicFramePr/>
          <p:nvPr>
            <p:extLst>
              <p:ext uri="{D42A27DB-BD31-4B8C-83A1-F6EECF244321}">
                <p14:modId xmlns:p14="http://schemas.microsoft.com/office/powerpoint/2010/main" val="1011601688"/>
              </p:ext>
            </p:extLst>
          </p:nvPr>
        </p:nvGraphicFramePr>
        <p:xfrm>
          <a:off x="607055" y="1031767"/>
          <a:ext cx="3759818" cy="2644110"/>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直線矢印コネクタ 34"/>
          <p:cNvCxnSpPr/>
          <p:nvPr/>
        </p:nvCxnSpPr>
        <p:spPr>
          <a:xfrm>
            <a:off x="1446612" y="1217861"/>
            <a:ext cx="2538534" cy="129599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a:spLocks/>
          </p:cNvSpPr>
          <p:nvPr/>
        </p:nvSpPr>
        <p:spPr>
          <a:xfrm>
            <a:off x="2395218" y="1484504"/>
            <a:ext cx="674672" cy="276999"/>
          </a:xfrm>
          <a:prstGeom prst="rect">
            <a:avLst/>
          </a:prstGeom>
          <a:noFill/>
        </p:spPr>
        <p:txBody>
          <a:bodyPr wrap="none" rtlCol="0">
            <a:spAutoFit/>
          </a:bodyPr>
          <a:lstStyle/>
          <a:p>
            <a:r>
              <a:rPr lang="en-US" altLang="ja-JP" sz="1200" dirty="0">
                <a:uFillTx/>
                <a:latin typeface="Meiryo UI" panose="020B0604030504040204" pitchFamily="50" charset="-128"/>
                <a:ea typeface="Meiryo UI" panose="020B0604030504040204" pitchFamily="50" charset="-128"/>
              </a:rPr>
              <a:t>81%</a:t>
            </a:r>
            <a:r>
              <a:rPr lang="ja-JP" altLang="en-US" sz="1200" dirty="0">
                <a:uFillTx/>
                <a:latin typeface="Meiryo UI" panose="020B0604030504040204" pitchFamily="50" charset="-128"/>
                <a:ea typeface="Meiryo UI" panose="020B0604030504040204" pitchFamily="50" charset="-128"/>
              </a:rPr>
              <a:t>減</a:t>
            </a:r>
          </a:p>
        </p:txBody>
      </p:sp>
      <p:sp>
        <p:nvSpPr>
          <p:cNvPr id="25" name="テキスト ボックス 24"/>
          <p:cNvSpPr txBox="1">
            <a:spLocks/>
          </p:cNvSpPr>
          <p:nvPr/>
        </p:nvSpPr>
        <p:spPr>
          <a:xfrm>
            <a:off x="1394276" y="3991900"/>
            <a:ext cx="2941831" cy="276999"/>
          </a:xfrm>
          <a:prstGeom prst="rect">
            <a:avLst/>
          </a:prstGeom>
          <a:noFill/>
        </p:spPr>
        <p:txBody>
          <a:bodyPr wrap="none" rtlCol="0">
            <a:spAutoFit/>
          </a:bodyPr>
          <a:lstStyle/>
          <a:p>
            <a:r>
              <a:rPr kumimoji="1" lang="ja-JP" altLang="en-US" sz="1200" b="1" dirty="0">
                <a:uFillTx/>
                <a:latin typeface="Meiryo UI" panose="020B0604030504040204" pitchFamily="50" charset="-128"/>
                <a:ea typeface="Meiryo UI" panose="020B0604030504040204" pitchFamily="50" charset="-128"/>
              </a:rPr>
              <a:t>財政的関与の推移（産創館事業交付金</a:t>
            </a:r>
            <a:r>
              <a:rPr lang="ja-JP" altLang="en-US" sz="1200" b="1" dirty="0">
                <a:uFillTx/>
                <a:latin typeface="Meiryo UI" panose="020B0604030504040204" pitchFamily="50" charset="-128"/>
                <a:ea typeface="Meiryo UI" panose="020B0604030504040204" pitchFamily="50" charset="-128"/>
              </a:rPr>
              <a:t>）</a:t>
            </a:r>
            <a:endParaRPr kumimoji="1" lang="en-US" altLang="ja-JP" sz="1200" b="1" dirty="0">
              <a:uFillTx/>
              <a:latin typeface="Meiryo UI" panose="020B0604030504040204" pitchFamily="50" charset="-128"/>
              <a:ea typeface="Meiryo UI" panose="020B0604030504040204" pitchFamily="50" charset="-128"/>
            </a:endParaRPr>
          </a:p>
        </p:txBody>
      </p:sp>
      <p:sp>
        <p:nvSpPr>
          <p:cNvPr id="28" name="テキスト ボックス 27"/>
          <p:cNvSpPr txBox="1">
            <a:spLocks/>
          </p:cNvSpPr>
          <p:nvPr/>
        </p:nvSpPr>
        <p:spPr>
          <a:xfrm>
            <a:off x="535470" y="4055900"/>
            <a:ext cx="697627" cy="215444"/>
          </a:xfrm>
          <a:prstGeom prst="rect">
            <a:avLst/>
          </a:prstGeom>
          <a:noFill/>
        </p:spPr>
        <p:txBody>
          <a:bodyPr wrap="none" rtlCol="0">
            <a:spAutoFit/>
          </a:bodyPr>
          <a:lstStyle/>
          <a:p>
            <a:r>
              <a:rPr lang="ja-JP" altLang="en-US" sz="800" dirty="0">
                <a:uFillTx/>
                <a:latin typeface="Meiryo UI" panose="020B0604030504040204" pitchFamily="50" charset="-128"/>
                <a:ea typeface="Meiryo UI" panose="020B0604030504040204" pitchFamily="50" charset="-128"/>
              </a:rPr>
              <a:t>（</a:t>
            </a:r>
            <a:r>
              <a:rPr kumimoji="1" lang="ja-JP" altLang="en-US" sz="800" dirty="0">
                <a:uFillTx/>
                <a:latin typeface="Meiryo UI" panose="020B0604030504040204" pitchFamily="50" charset="-128"/>
                <a:ea typeface="Meiryo UI" panose="020B0604030504040204" pitchFamily="50" charset="-128"/>
              </a:rPr>
              <a:t>百万円）</a:t>
            </a:r>
            <a:endParaRPr kumimoji="1" lang="en-US" altLang="ja-JP" sz="800" dirty="0">
              <a:uFillTx/>
              <a:latin typeface="Meiryo UI" panose="020B0604030504040204" pitchFamily="50" charset="-128"/>
              <a:ea typeface="Meiryo UI" panose="020B0604030504040204" pitchFamily="50" charset="-128"/>
            </a:endParaRPr>
          </a:p>
        </p:txBody>
      </p:sp>
      <p:graphicFrame>
        <p:nvGraphicFramePr>
          <p:cNvPr id="31" name="グラフ 30"/>
          <p:cNvGraphicFramePr/>
          <p:nvPr>
            <p:extLst>
              <p:ext uri="{D42A27DB-BD31-4B8C-83A1-F6EECF244321}">
                <p14:modId xmlns:p14="http://schemas.microsoft.com/office/powerpoint/2010/main" val="54166377"/>
              </p:ext>
            </p:extLst>
          </p:nvPr>
        </p:nvGraphicFramePr>
        <p:xfrm>
          <a:off x="677469" y="4188282"/>
          <a:ext cx="3759818" cy="2644110"/>
        </p:xfrm>
        <a:graphic>
          <a:graphicData uri="http://schemas.openxmlformats.org/drawingml/2006/chart">
            <c:chart xmlns:c="http://schemas.openxmlformats.org/drawingml/2006/chart" xmlns:r="http://schemas.openxmlformats.org/officeDocument/2006/relationships" r:id="rId4"/>
          </a:graphicData>
        </a:graphic>
      </p:graphicFrame>
      <p:cxnSp>
        <p:nvCxnSpPr>
          <p:cNvPr id="32" name="直線矢印コネクタ 31"/>
          <p:cNvCxnSpPr/>
          <p:nvPr/>
        </p:nvCxnSpPr>
        <p:spPr>
          <a:xfrm>
            <a:off x="1446612" y="4949139"/>
            <a:ext cx="2696456" cy="4836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a:spLocks/>
          </p:cNvSpPr>
          <p:nvPr/>
        </p:nvSpPr>
        <p:spPr>
          <a:xfrm>
            <a:off x="2432641" y="4774696"/>
            <a:ext cx="689612" cy="276999"/>
          </a:xfrm>
          <a:prstGeom prst="rect">
            <a:avLst/>
          </a:prstGeom>
          <a:noFill/>
        </p:spPr>
        <p:txBody>
          <a:bodyPr wrap="none" rtlCol="0">
            <a:spAutoFit/>
          </a:bodyPr>
          <a:lstStyle/>
          <a:p>
            <a:r>
              <a:rPr lang="en-US" altLang="ja-JP" sz="1200" dirty="0">
                <a:uFillTx/>
                <a:latin typeface="Meiryo UI" panose="020B0604030504040204" pitchFamily="50" charset="-128"/>
                <a:ea typeface="Meiryo UI" panose="020B0604030504040204" pitchFamily="50" charset="-128"/>
              </a:rPr>
              <a:t>45%</a:t>
            </a:r>
            <a:r>
              <a:rPr lang="ja-JP" altLang="en-US" sz="1200" dirty="0">
                <a:uFillTx/>
                <a:latin typeface="Meiryo UI" panose="020B0604030504040204" pitchFamily="50" charset="-128"/>
                <a:ea typeface="Meiryo UI" panose="020B0604030504040204" pitchFamily="50" charset="-128"/>
              </a:rPr>
              <a:t>減</a:t>
            </a:r>
            <a:endParaRPr kumimoji="1" lang="ja-JP" altLang="en-US" sz="1200" dirty="0">
              <a:uFillTx/>
              <a:latin typeface="Meiryo UI" panose="020B0604030504040204" pitchFamily="50" charset="-128"/>
              <a:ea typeface="Meiryo UI" panose="020B0604030504040204" pitchFamily="50" charset="-128"/>
            </a:endParaRPr>
          </a:p>
        </p:txBody>
      </p:sp>
      <p:sp>
        <p:nvSpPr>
          <p:cNvPr id="36" name="角丸四角形 27"/>
          <p:cNvSpPr>
            <a:spLocks/>
          </p:cNvSpPr>
          <p:nvPr/>
        </p:nvSpPr>
        <p:spPr>
          <a:xfrm>
            <a:off x="136807" y="3875974"/>
            <a:ext cx="418353" cy="2730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smtClean="0">
                <a:uFillTx/>
                <a:latin typeface="Meiryo UI" panose="020B0604030504040204" pitchFamily="50" charset="-128"/>
                <a:ea typeface="Meiryo UI" panose="020B0604030504040204" pitchFamily="50" charset="-128"/>
              </a:rPr>
              <a:t>■</a:t>
            </a:r>
            <a:endParaRPr lang="en-US" altLang="ja-JP" sz="2000" b="1" dirty="0" smtClean="0">
              <a:uFillTx/>
              <a:latin typeface="Meiryo UI" panose="020B0604030504040204" pitchFamily="50" charset="-128"/>
              <a:ea typeface="Meiryo UI" panose="020B0604030504040204" pitchFamily="50" charset="-128"/>
            </a:endParaRPr>
          </a:p>
          <a:p>
            <a:pPr algn="ctr"/>
            <a:r>
              <a:rPr lang="ja-JP" altLang="en-US" sz="2000" b="1" dirty="0" smtClean="0">
                <a:uFillTx/>
                <a:latin typeface="Meiryo UI" panose="020B0604030504040204" pitchFamily="50" charset="-128"/>
                <a:ea typeface="Meiryo UI" panose="020B0604030504040204" pitchFamily="50" charset="-128"/>
              </a:rPr>
              <a:t>市</a:t>
            </a:r>
            <a:r>
              <a:rPr lang="ja-JP" altLang="en-US" sz="2000" b="1" dirty="0">
                <a:uFillTx/>
                <a:latin typeface="Meiryo UI" panose="020B0604030504040204" pitchFamily="50" charset="-128"/>
                <a:ea typeface="Meiryo UI" panose="020B0604030504040204" pitchFamily="50" charset="-128"/>
              </a:rPr>
              <a:t>関与の推移</a:t>
            </a:r>
            <a:endParaRPr kumimoji="1" lang="ja-JP" altLang="en-US" sz="2000" b="1" dirty="0">
              <a:uFillTx/>
              <a:latin typeface="Meiryo UI" panose="020B0604030504040204" pitchFamily="50" charset="-128"/>
              <a:ea typeface="Meiryo UI" panose="020B0604030504040204" pitchFamily="50" charset="-128"/>
            </a:endParaRPr>
          </a:p>
        </p:txBody>
      </p:sp>
      <p:cxnSp>
        <p:nvCxnSpPr>
          <p:cNvPr id="38" name="直線コネクタ 37"/>
          <p:cNvCxnSpPr/>
          <p:nvPr/>
        </p:nvCxnSpPr>
        <p:spPr>
          <a:xfrm>
            <a:off x="154546" y="3714514"/>
            <a:ext cx="8934695"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314133" y="614437"/>
            <a:ext cx="486030" cy="253916"/>
          </a:xfrm>
          <a:prstGeom prst="rect">
            <a:avLst/>
          </a:prstGeom>
        </p:spPr>
        <p:txBody>
          <a:bodyPr wrap="none" rtlCol="0">
            <a:spAutoFit/>
          </a:bodyPr>
          <a:lstStyle/>
          <a:p>
            <a:r>
              <a:rPr lang="en-US" altLang="ja-JP" sz="1050" dirty="0">
                <a:latin typeface="Meiryo UI" panose="020B0604030504040204" pitchFamily="50" charset="-128"/>
                <a:ea typeface="Meiryo UI" panose="020B0604030504040204" pitchFamily="50" charset="-128"/>
              </a:rPr>
              <a:t>44</a:t>
            </a:r>
            <a:r>
              <a:rPr kumimoji="1" lang="ja-JP" altLang="en-US" sz="1050" dirty="0">
                <a:latin typeface="Meiryo UI" panose="020B0604030504040204" pitchFamily="50" charset="-128"/>
                <a:ea typeface="Meiryo UI" panose="020B0604030504040204" pitchFamily="50" charset="-128"/>
              </a:rPr>
              <a:t>人</a:t>
            </a:r>
          </a:p>
        </p:txBody>
      </p:sp>
      <p:sp>
        <p:nvSpPr>
          <p:cNvPr id="46" name="テキスト ボックス 45"/>
          <p:cNvSpPr txBox="1"/>
          <p:nvPr/>
        </p:nvSpPr>
        <p:spPr>
          <a:xfrm>
            <a:off x="8486697" y="1580132"/>
            <a:ext cx="402674" cy="253916"/>
          </a:xfrm>
          <a:prstGeom prst="rect">
            <a:avLst/>
          </a:prstGeom>
        </p:spPr>
        <p:txBody>
          <a:bodyPr wrap="none" rtlCol="0">
            <a:spAutoFit/>
          </a:bodyPr>
          <a:lstStyle/>
          <a:p>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736858" y="2244679"/>
            <a:ext cx="1173719"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 OB</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職員は公募採用</a:t>
            </a:r>
          </a:p>
        </p:txBody>
      </p:sp>
      <p:graphicFrame>
        <p:nvGraphicFramePr>
          <p:cNvPr id="33" name="グラフ 32">
            <a:extLst>
              <a:ext uri="{FF2B5EF4-FFF2-40B4-BE49-F238E27FC236}">
                <a16:creationId xmlns:a16="http://schemas.microsoft.com/office/drawing/2014/main" xmlns="" id="{A71FDB30-3AA9-40EF-A80E-135984E96293}"/>
              </a:ext>
            </a:extLst>
          </p:cNvPr>
          <p:cNvGraphicFramePr/>
          <p:nvPr>
            <p:extLst>
              <p:ext uri="{D42A27DB-BD31-4B8C-83A1-F6EECF244321}">
                <p14:modId xmlns:p14="http://schemas.microsoft.com/office/powerpoint/2010/main" val="1000583394"/>
              </p:ext>
            </p:extLst>
          </p:nvPr>
        </p:nvGraphicFramePr>
        <p:xfrm>
          <a:off x="5034441" y="3912776"/>
          <a:ext cx="3951263" cy="17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表 38">
            <a:extLst>
              <a:ext uri="{FF2B5EF4-FFF2-40B4-BE49-F238E27FC236}">
                <a16:creationId xmlns:a16="http://schemas.microsoft.com/office/drawing/2014/main" xmlns="" id="{69AACBE3-BDBA-4B22-B33B-9FEE3A53CE51}"/>
              </a:ext>
            </a:extLst>
          </p:cNvPr>
          <p:cNvGraphicFramePr>
            <a:graphicFrameLocks noGrp="1"/>
          </p:cNvGraphicFramePr>
          <p:nvPr>
            <p:extLst>
              <p:ext uri="{D42A27DB-BD31-4B8C-83A1-F6EECF244321}">
                <p14:modId xmlns:p14="http://schemas.microsoft.com/office/powerpoint/2010/main" val="3380789389"/>
              </p:ext>
            </p:extLst>
          </p:nvPr>
        </p:nvGraphicFramePr>
        <p:xfrm>
          <a:off x="4676053" y="5623121"/>
          <a:ext cx="4195327" cy="1143000"/>
        </p:xfrm>
        <a:graphic>
          <a:graphicData uri="http://schemas.openxmlformats.org/drawingml/2006/table">
            <a:tbl>
              <a:tblPr firstRow="1" bandRow="1">
                <a:tableStyleId>{5940675A-B579-460E-94D1-54222C63F5DA}</a:tableStyleId>
              </a:tblPr>
              <a:tblGrid>
                <a:gridCol w="708250">
                  <a:extLst>
                    <a:ext uri="{9D8B030D-6E8A-4147-A177-3AD203B41FA5}">
                      <a16:colId xmlns:a16="http://schemas.microsoft.com/office/drawing/2014/main" xmlns="" val="20000"/>
                    </a:ext>
                  </a:extLst>
                </a:gridCol>
                <a:gridCol w="317007">
                  <a:extLst>
                    <a:ext uri="{9D8B030D-6E8A-4147-A177-3AD203B41FA5}">
                      <a16:colId xmlns:a16="http://schemas.microsoft.com/office/drawing/2014/main" xmlns="" val="20001"/>
                    </a:ext>
                  </a:extLst>
                </a:gridCol>
                <a:gridCol w="317007">
                  <a:extLst>
                    <a:ext uri="{9D8B030D-6E8A-4147-A177-3AD203B41FA5}">
                      <a16:colId xmlns:a16="http://schemas.microsoft.com/office/drawing/2014/main" xmlns="" val="20002"/>
                    </a:ext>
                  </a:extLst>
                </a:gridCol>
                <a:gridCol w="317007">
                  <a:extLst>
                    <a:ext uri="{9D8B030D-6E8A-4147-A177-3AD203B41FA5}">
                      <a16:colId xmlns:a16="http://schemas.microsoft.com/office/drawing/2014/main" xmlns="" val="20003"/>
                    </a:ext>
                  </a:extLst>
                </a:gridCol>
                <a:gridCol w="317007">
                  <a:extLst>
                    <a:ext uri="{9D8B030D-6E8A-4147-A177-3AD203B41FA5}">
                      <a16:colId xmlns:a16="http://schemas.microsoft.com/office/drawing/2014/main" xmlns="" val="20004"/>
                    </a:ext>
                  </a:extLst>
                </a:gridCol>
                <a:gridCol w="317007">
                  <a:extLst>
                    <a:ext uri="{9D8B030D-6E8A-4147-A177-3AD203B41FA5}">
                      <a16:colId xmlns:a16="http://schemas.microsoft.com/office/drawing/2014/main" xmlns="" val="20005"/>
                    </a:ext>
                  </a:extLst>
                </a:gridCol>
                <a:gridCol w="317007">
                  <a:extLst>
                    <a:ext uri="{9D8B030D-6E8A-4147-A177-3AD203B41FA5}">
                      <a16:colId xmlns:a16="http://schemas.microsoft.com/office/drawing/2014/main" xmlns="" val="20006"/>
                    </a:ext>
                  </a:extLst>
                </a:gridCol>
                <a:gridCol w="317007">
                  <a:extLst>
                    <a:ext uri="{9D8B030D-6E8A-4147-A177-3AD203B41FA5}">
                      <a16:colId xmlns:a16="http://schemas.microsoft.com/office/drawing/2014/main" xmlns="" val="20007"/>
                    </a:ext>
                  </a:extLst>
                </a:gridCol>
                <a:gridCol w="317007">
                  <a:extLst>
                    <a:ext uri="{9D8B030D-6E8A-4147-A177-3AD203B41FA5}">
                      <a16:colId xmlns:a16="http://schemas.microsoft.com/office/drawing/2014/main" xmlns="" val="20008"/>
                    </a:ext>
                  </a:extLst>
                </a:gridCol>
                <a:gridCol w="317007">
                  <a:extLst>
                    <a:ext uri="{9D8B030D-6E8A-4147-A177-3AD203B41FA5}">
                      <a16:colId xmlns:a16="http://schemas.microsoft.com/office/drawing/2014/main" xmlns="" val="20009"/>
                    </a:ext>
                  </a:extLst>
                </a:gridCol>
                <a:gridCol w="317007">
                  <a:extLst>
                    <a:ext uri="{9D8B030D-6E8A-4147-A177-3AD203B41FA5}">
                      <a16:colId xmlns:a16="http://schemas.microsoft.com/office/drawing/2014/main" xmlns="" val="20010"/>
                    </a:ext>
                  </a:extLst>
                </a:gridCol>
                <a:gridCol w="317007">
                  <a:extLst>
                    <a:ext uri="{9D8B030D-6E8A-4147-A177-3AD203B41FA5}">
                      <a16:colId xmlns:a16="http://schemas.microsoft.com/office/drawing/2014/main" xmlns="" val="20011"/>
                    </a:ext>
                  </a:extLst>
                </a:gridCol>
              </a:tblGrid>
              <a:tr h="0">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ＯＢ職員</a:t>
                      </a:r>
                    </a:p>
                  </a:txBody>
                  <a:tcPr>
                    <a:lnT w="12700" cap="flat" cmpd="sng" algn="ctr">
                      <a:solidFill>
                        <a:schemeClr val="tx1"/>
                      </a:solidFill>
                      <a:prstDash val="solid"/>
                      <a:round/>
                      <a:headEnd type="none" w="med" len="med"/>
                      <a:tailEnd type="none" w="med" len="med"/>
                    </a:lnT>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２</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smtClean="0">
                          <a:solidFill>
                            <a:schemeClr val="tx1"/>
                          </a:solidFill>
                          <a:latin typeface="Meiryo UI" panose="020B0604030504040204" pitchFamily="50" charset="-128"/>
                          <a:ea typeface="Meiryo UI" panose="020B0604030504040204" pitchFamily="50" charset="-128"/>
                        </a:rPr>
                        <a:t>３</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２</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２</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１</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１</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１</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１</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１</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１</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１</a:t>
                      </a: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xmlns="" val="10001"/>
                  </a:ext>
                </a:extLst>
              </a:tr>
              <a:tr h="155253">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派遣職員</a:t>
                      </a: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6</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6</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6</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6</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５</a:t>
                      </a: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4</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4</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4</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4</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rPr>
                        <a:t>３</a:t>
                      </a: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2</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r h="155253">
                <a:tc>
                  <a:txBody>
                    <a:bodyPr/>
                    <a:lstStyle/>
                    <a:p>
                      <a:r>
                        <a:rPr kumimoji="1" lang="ja-JP" altLang="en-US" sz="900" dirty="0">
                          <a:uFillTx/>
                          <a:latin typeface="Meiryo UI" panose="020B0604030504040204" pitchFamily="50" charset="-128"/>
                          <a:ea typeface="Meiryo UI" panose="020B0604030504040204" pitchFamily="50" charset="-128"/>
                        </a:rPr>
                        <a:t>任期付等</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45</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48</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60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54</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a:solidFill>
                            <a:schemeClr val="tx1"/>
                          </a:solidFill>
                          <a:uFillTx/>
                          <a:latin typeface="Meiryo UI" panose="020B0604030504040204" pitchFamily="50" charset="-128"/>
                          <a:ea typeface="Meiryo UI" panose="020B0604030504040204" pitchFamily="50" charset="-128"/>
                        </a:rPr>
                        <a:t>52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xmlns="" val="10004"/>
                  </a:ext>
                </a:extLst>
              </a:tr>
              <a:tr h="155253">
                <a:tc>
                  <a:txBody>
                    <a:bodyPr/>
                    <a:lstStyle/>
                    <a:p>
                      <a:r>
                        <a:rPr kumimoji="1" lang="ja-JP" altLang="en-US" sz="900" dirty="0">
                          <a:uFillTx/>
                          <a:latin typeface="Meiryo UI" panose="020B0604030504040204" pitchFamily="50" charset="-128"/>
                          <a:ea typeface="Meiryo UI" panose="020B0604030504040204" pitchFamily="50" charset="-128"/>
                        </a:rPr>
                        <a:t>固有職員</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55253">
                <a:tc>
                  <a:txBody>
                    <a:bodyPr/>
                    <a:lstStyle/>
                    <a:p>
                      <a:pPr algn="ctr"/>
                      <a:r>
                        <a:rPr kumimoji="1" lang="ja-JP" altLang="en-US" sz="900" dirty="0">
                          <a:uFillTx/>
                          <a:latin typeface="Meiryo UI" panose="020B0604030504040204" pitchFamily="50" charset="-128"/>
                          <a:ea typeface="Meiryo UI" panose="020B0604030504040204" pitchFamily="50" charset="-128"/>
                        </a:rPr>
                        <a:t>合　計</a:t>
                      </a: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55</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59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68</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61</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59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59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59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58</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56</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6"/>
                  </a:ext>
                </a:extLst>
              </a:tr>
            </a:tbl>
          </a:graphicData>
        </a:graphic>
      </p:graphicFrame>
      <p:sp>
        <p:nvSpPr>
          <p:cNvPr id="40" name="テキスト ボックス 39">
            <a:extLst>
              <a:ext uri="{FF2B5EF4-FFF2-40B4-BE49-F238E27FC236}">
                <a16:creationId xmlns:a16="http://schemas.microsoft.com/office/drawing/2014/main" xmlns="" id="{3901D149-C83E-4F92-B6DC-BD8F76186CEA}"/>
              </a:ext>
            </a:extLst>
          </p:cNvPr>
          <p:cNvSpPr txBox="1"/>
          <p:nvPr/>
        </p:nvSpPr>
        <p:spPr>
          <a:xfrm>
            <a:off x="4776671" y="3888559"/>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（人</a:t>
            </a: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p:txBody>
      </p:sp>
      <p:sp>
        <p:nvSpPr>
          <p:cNvPr id="50" name="スライド番号プレースホルダー 1"/>
          <p:cNvSpPr>
            <a:spLocks noGrp="1"/>
          </p:cNvSpPr>
          <p:nvPr>
            <p:ph type="sldNum" sz="quarter" idx="12"/>
          </p:nvPr>
        </p:nvSpPr>
        <p:spPr>
          <a:xfrm>
            <a:off x="7031841" y="6466153"/>
            <a:ext cx="2057400" cy="365125"/>
          </a:xfrm>
        </p:spPr>
        <p:txBody>
          <a:bodyPr/>
          <a:lstStyle/>
          <a:p>
            <a:fld id="{517E6CE8-CC5A-4C33-BE98-08A25E237030}" type="slidenum">
              <a:rPr kumimoji="1" lang="ja-JP" altLang="en-US" smtClean="0"/>
              <a:t>11</a:t>
            </a:fld>
            <a:endParaRPr kumimoji="1" lang="ja-JP" altLang="en-US" dirty="0"/>
          </a:p>
        </p:txBody>
      </p:sp>
      <p:sp>
        <p:nvSpPr>
          <p:cNvPr id="51" name="テキスト ボックス 50"/>
          <p:cNvSpPr txBox="1"/>
          <p:nvPr/>
        </p:nvSpPr>
        <p:spPr>
          <a:xfrm>
            <a:off x="5352843" y="4532397"/>
            <a:ext cx="402674" cy="253916"/>
          </a:xfrm>
          <a:prstGeom prst="rect">
            <a:avLst/>
          </a:prstGeom>
        </p:spPr>
        <p:txBody>
          <a:bodyPr wrap="none" rtlCol="0">
            <a:spAutoFit/>
          </a:bodyPr>
          <a:lstStyle/>
          <a:p>
            <a:r>
              <a:rPr lang="en-US" altLang="ja-JP" sz="1050" dirty="0">
                <a:latin typeface="Meiryo UI" panose="020B0604030504040204" pitchFamily="50" charset="-128"/>
                <a:ea typeface="Meiryo UI" panose="020B0604030504040204" pitchFamily="50" charset="-128"/>
              </a:rPr>
              <a:t>8</a:t>
            </a:r>
            <a:r>
              <a:rPr kumimoji="1"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8487829" y="4841001"/>
            <a:ext cx="402674" cy="253916"/>
          </a:xfrm>
          <a:prstGeom prst="rect">
            <a:avLst/>
          </a:prstGeom>
        </p:spPr>
        <p:txBody>
          <a:bodyPr wrap="none" rtlCol="0">
            <a:spAutoFit/>
          </a:bodyPr>
          <a:lstStyle/>
          <a:p>
            <a:r>
              <a:rPr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人</a:t>
            </a:r>
          </a:p>
        </p:txBody>
      </p:sp>
      <p:sp>
        <p:nvSpPr>
          <p:cNvPr id="53" name="テキスト ボックス 52"/>
          <p:cNvSpPr txBox="1">
            <a:spLocks/>
          </p:cNvSpPr>
          <p:nvPr/>
        </p:nvSpPr>
        <p:spPr>
          <a:xfrm>
            <a:off x="5751851" y="3866019"/>
            <a:ext cx="2281394" cy="276999"/>
          </a:xfrm>
          <a:prstGeom prst="rect">
            <a:avLst/>
          </a:prstGeom>
          <a:noFill/>
        </p:spPr>
        <p:txBody>
          <a:bodyPr wrap="none" rtlCol="0">
            <a:spAutoFit/>
          </a:bodyPr>
          <a:lstStyle/>
          <a:p>
            <a:r>
              <a:rPr kumimoji="1" lang="ja-JP" altLang="en-US" sz="1200" b="1" dirty="0">
                <a:uFillTx/>
                <a:latin typeface="Meiryo UI" panose="020B0604030504040204" pitchFamily="50" charset="-128"/>
                <a:ea typeface="Meiryo UI" panose="020B0604030504040204" pitchFamily="50" charset="-128"/>
              </a:rPr>
              <a:t>人的関与（派遣とＯＢ）</a:t>
            </a:r>
            <a:r>
              <a:rPr lang="ja-JP" altLang="en-US" sz="1200" b="1" dirty="0">
                <a:latin typeface="Meiryo UI" panose="020B0604030504040204" pitchFamily="50" charset="-128"/>
                <a:ea typeface="Meiryo UI" panose="020B0604030504040204" pitchFamily="50" charset="-128"/>
              </a:rPr>
              <a:t>の推移</a:t>
            </a:r>
            <a:endParaRPr kumimoji="1" lang="en-US" altLang="ja-JP" sz="1200" b="1" dirty="0">
              <a:uFillTx/>
              <a:latin typeface="Meiryo UI" panose="020B0604030504040204" pitchFamily="50" charset="-128"/>
              <a:ea typeface="Meiryo UI" panose="020B0604030504040204"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1293843817"/>
              </p:ext>
            </p:extLst>
          </p:nvPr>
        </p:nvGraphicFramePr>
        <p:xfrm>
          <a:off x="4679555" y="2513860"/>
          <a:ext cx="4195327" cy="1143000"/>
        </p:xfrm>
        <a:graphic>
          <a:graphicData uri="http://schemas.openxmlformats.org/drawingml/2006/table">
            <a:tbl>
              <a:tblPr firstRow="1" bandRow="1">
                <a:tableStyleId>{5940675A-B579-460E-94D1-54222C63F5DA}</a:tableStyleId>
              </a:tblPr>
              <a:tblGrid>
                <a:gridCol w="708250">
                  <a:extLst>
                    <a:ext uri="{9D8B030D-6E8A-4147-A177-3AD203B41FA5}">
                      <a16:colId xmlns:a16="http://schemas.microsoft.com/office/drawing/2014/main" xmlns="" val="20000"/>
                    </a:ext>
                  </a:extLst>
                </a:gridCol>
                <a:gridCol w="317007">
                  <a:extLst>
                    <a:ext uri="{9D8B030D-6E8A-4147-A177-3AD203B41FA5}">
                      <a16:colId xmlns:a16="http://schemas.microsoft.com/office/drawing/2014/main" xmlns="" val="20001"/>
                    </a:ext>
                  </a:extLst>
                </a:gridCol>
                <a:gridCol w="317007">
                  <a:extLst>
                    <a:ext uri="{9D8B030D-6E8A-4147-A177-3AD203B41FA5}">
                      <a16:colId xmlns:a16="http://schemas.microsoft.com/office/drawing/2014/main" xmlns="" val="20002"/>
                    </a:ext>
                  </a:extLst>
                </a:gridCol>
                <a:gridCol w="317007">
                  <a:extLst>
                    <a:ext uri="{9D8B030D-6E8A-4147-A177-3AD203B41FA5}">
                      <a16:colId xmlns:a16="http://schemas.microsoft.com/office/drawing/2014/main" xmlns="" val="20003"/>
                    </a:ext>
                  </a:extLst>
                </a:gridCol>
                <a:gridCol w="317007">
                  <a:extLst>
                    <a:ext uri="{9D8B030D-6E8A-4147-A177-3AD203B41FA5}">
                      <a16:colId xmlns:a16="http://schemas.microsoft.com/office/drawing/2014/main" xmlns="" val="20004"/>
                    </a:ext>
                  </a:extLst>
                </a:gridCol>
                <a:gridCol w="317007">
                  <a:extLst>
                    <a:ext uri="{9D8B030D-6E8A-4147-A177-3AD203B41FA5}">
                      <a16:colId xmlns:a16="http://schemas.microsoft.com/office/drawing/2014/main" xmlns="" val="20005"/>
                    </a:ext>
                  </a:extLst>
                </a:gridCol>
                <a:gridCol w="317007">
                  <a:extLst>
                    <a:ext uri="{9D8B030D-6E8A-4147-A177-3AD203B41FA5}">
                      <a16:colId xmlns:a16="http://schemas.microsoft.com/office/drawing/2014/main" xmlns="" val="20006"/>
                    </a:ext>
                  </a:extLst>
                </a:gridCol>
                <a:gridCol w="317007">
                  <a:extLst>
                    <a:ext uri="{9D8B030D-6E8A-4147-A177-3AD203B41FA5}">
                      <a16:colId xmlns:a16="http://schemas.microsoft.com/office/drawing/2014/main" xmlns="" val="20007"/>
                    </a:ext>
                  </a:extLst>
                </a:gridCol>
                <a:gridCol w="317007">
                  <a:extLst>
                    <a:ext uri="{9D8B030D-6E8A-4147-A177-3AD203B41FA5}">
                      <a16:colId xmlns:a16="http://schemas.microsoft.com/office/drawing/2014/main" xmlns="" val="20008"/>
                    </a:ext>
                  </a:extLst>
                </a:gridCol>
                <a:gridCol w="317007">
                  <a:extLst>
                    <a:ext uri="{9D8B030D-6E8A-4147-A177-3AD203B41FA5}">
                      <a16:colId xmlns:a16="http://schemas.microsoft.com/office/drawing/2014/main" xmlns="" val="20009"/>
                    </a:ext>
                  </a:extLst>
                </a:gridCol>
                <a:gridCol w="317007">
                  <a:extLst>
                    <a:ext uri="{9D8B030D-6E8A-4147-A177-3AD203B41FA5}">
                      <a16:colId xmlns:a16="http://schemas.microsoft.com/office/drawing/2014/main" xmlns="" val="20010"/>
                    </a:ext>
                  </a:extLst>
                </a:gridCol>
                <a:gridCol w="317007">
                  <a:extLst>
                    <a:ext uri="{9D8B030D-6E8A-4147-A177-3AD203B41FA5}">
                      <a16:colId xmlns:a16="http://schemas.microsoft.com/office/drawing/2014/main" xmlns="" val="20011"/>
                    </a:ext>
                  </a:extLst>
                </a:gridCol>
              </a:tblGrid>
              <a:tr h="0">
                <a:tc>
                  <a:txBody>
                    <a:bodyPr/>
                    <a:lstStyle/>
                    <a:p>
                      <a:r>
                        <a:rPr kumimoji="1" lang="ja-JP" altLang="en-US" sz="900" dirty="0">
                          <a:uFillTx/>
                          <a:latin typeface="Meiryo UI" panose="020B0604030504040204" pitchFamily="50" charset="-128"/>
                          <a:ea typeface="Meiryo UI" panose="020B0604030504040204" pitchFamily="50" charset="-128"/>
                        </a:rPr>
                        <a:t>ＯＢ職員</a:t>
                      </a: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a:uFillTx/>
                          <a:latin typeface="Meiryo UI" panose="020B0604030504040204" pitchFamily="50" charset="-128"/>
                          <a:ea typeface="Meiryo UI" panose="020B0604030504040204" pitchFamily="50" charset="-128"/>
                        </a:rPr>
                        <a:t>13</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13</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13</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10</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9</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9</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8</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r"/>
                      <a:r>
                        <a:rPr kumimoji="1" lang="en-US" altLang="ja-JP" sz="800" dirty="0" smtClean="0">
                          <a:uFillTx/>
                          <a:latin typeface="Meiryo UI" panose="020B0604030504040204" pitchFamily="50" charset="-128"/>
                          <a:ea typeface="Meiryo UI" panose="020B0604030504040204" pitchFamily="50" charset="-128"/>
                        </a:rPr>
                        <a:t>5</a:t>
                      </a:r>
                      <a:endParaRPr kumimoji="1" lang="ja-JP" altLang="en-US" sz="800" dirty="0">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xmlns="" val="10001"/>
                  </a:ext>
                </a:extLst>
              </a:tr>
              <a:tr h="155253">
                <a:tc>
                  <a:txBody>
                    <a:bodyPr/>
                    <a:lstStyle/>
                    <a:p>
                      <a:r>
                        <a:rPr kumimoji="1" lang="ja-JP" altLang="en-US" sz="900" dirty="0">
                          <a:uFillTx/>
                          <a:latin typeface="Meiryo UI" panose="020B0604030504040204" pitchFamily="50" charset="-128"/>
                          <a:ea typeface="Meiryo UI" panose="020B0604030504040204" pitchFamily="50" charset="-128"/>
                        </a:rPr>
                        <a:t>派遣職員</a:t>
                      </a: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44</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39</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24</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r"/>
                      <a:r>
                        <a:rPr kumimoji="1" lang="en-US" altLang="ja-JP" sz="800" dirty="0">
                          <a:uFillTx/>
                          <a:latin typeface="Meiryo UI" panose="020B0604030504040204" pitchFamily="50" charset="-128"/>
                          <a:ea typeface="Meiryo UI" panose="020B0604030504040204" pitchFamily="50" charset="-128"/>
                        </a:rPr>
                        <a:t>0</a:t>
                      </a:r>
                      <a:endParaRPr kumimoji="1" lang="ja-JP" altLang="en-US" sz="800" dirty="0">
                        <a:uFillTx/>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55253">
                <a:tc>
                  <a:txBody>
                    <a:bodyPr/>
                    <a:lstStyle/>
                    <a:p>
                      <a:r>
                        <a:rPr kumimoji="1" lang="ja-JP" altLang="en-US" sz="900" dirty="0">
                          <a:solidFill>
                            <a:schemeClr val="tx1"/>
                          </a:solidFill>
                          <a:uFillTx/>
                          <a:latin typeface="Meiryo UI" panose="020B0604030504040204" pitchFamily="50" charset="-128"/>
                          <a:ea typeface="Meiryo UI" panose="020B0604030504040204" pitchFamily="50" charset="-128"/>
                        </a:rPr>
                        <a:t>任期付等</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5</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28</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33</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38</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35</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35</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38</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42</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4"/>
                  </a:ext>
                </a:extLst>
              </a:tr>
              <a:tr h="155253">
                <a:tc>
                  <a:txBody>
                    <a:bodyPr/>
                    <a:lstStyle/>
                    <a:p>
                      <a:r>
                        <a:rPr kumimoji="1" lang="ja-JP" altLang="en-US" sz="900" dirty="0">
                          <a:solidFill>
                            <a:schemeClr val="tx1"/>
                          </a:solidFill>
                          <a:uFillTx/>
                          <a:latin typeface="Meiryo UI" panose="020B0604030504040204" pitchFamily="50" charset="-128"/>
                          <a:ea typeface="Meiryo UI" panose="020B0604030504040204" pitchFamily="50" charset="-128"/>
                        </a:rPr>
                        <a:t>固有職員</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16</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16</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20</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21</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20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19</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a:solidFill>
                            <a:schemeClr val="tx1"/>
                          </a:solidFill>
                          <a:uFillTx/>
                          <a:latin typeface="Meiryo UI" panose="020B0604030504040204" pitchFamily="50" charset="-128"/>
                          <a:ea typeface="Meiryo UI" panose="020B0604030504040204" pitchFamily="50" charset="-128"/>
                        </a:rPr>
                        <a:t>18</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55253">
                <a:tc>
                  <a:txBody>
                    <a:bodyPr/>
                    <a:lstStyle/>
                    <a:p>
                      <a:pPr algn="ctr"/>
                      <a:r>
                        <a:rPr kumimoji="1" lang="ja-JP" altLang="en-US" sz="900" dirty="0">
                          <a:solidFill>
                            <a:schemeClr val="tx1"/>
                          </a:solidFill>
                          <a:uFillTx/>
                          <a:latin typeface="Meiryo UI" panose="020B0604030504040204" pitchFamily="50" charset="-128"/>
                          <a:ea typeface="Meiryo UI" panose="020B0604030504040204" pitchFamily="50" charset="-128"/>
                        </a:rPr>
                        <a:t>合　計</a:t>
                      </a: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70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60</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64</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61</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63</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66</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67</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63</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63</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65</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800" dirty="0" smtClean="0">
                          <a:solidFill>
                            <a:schemeClr val="tx1"/>
                          </a:solidFill>
                          <a:uFillTx/>
                          <a:latin typeface="Meiryo UI" panose="020B0604030504040204" pitchFamily="50" charset="-128"/>
                          <a:ea typeface="Meiryo UI" panose="020B0604030504040204" pitchFamily="50" charset="-128"/>
                        </a:rPr>
                        <a:t>65</a:t>
                      </a:r>
                      <a:endParaRPr kumimoji="1" lang="ja-JP" altLang="en-US" sz="800" dirty="0">
                        <a:solidFill>
                          <a:schemeClr val="tx1"/>
                        </a:solidFill>
                        <a:uFillTx/>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5836" y="6411845"/>
            <a:ext cx="2057400" cy="365125"/>
          </a:xfrm>
        </p:spPr>
        <p:txBody>
          <a:bodyPr/>
          <a:lstStyle/>
          <a:p>
            <a:fld id="{517E6CE8-CC5A-4C33-BE98-08A25E237030}" type="slidenum">
              <a:rPr kumimoji="1" lang="ja-JP" altLang="en-US" smtClean="0">
                <a:uFillTx/>
              </a:rPr>
              <a:t>12</a:t>
            </a:fld>
            <a:endParaRPr kumimoji="1" lang="ja-JP" altLang="en-US">
              <a:uFillTx/>
            </a:endParaRPr>
          </a:p>
        </p:txBody>
      </p:sp>
      <p:sp>
        <p:nvSpPr>
          <p:cNvPr id="3" name="テキスト ボックス 2"/>
          <p:cNvSpPr txBox="1">
            <a:spLocks/>
          </p:cNvSpPr>
          <p:nvPr/>
        </p:nvSpPr>
        <p:spPr>
          <a:xfrm>
            <a:off x="2182913" y="487438"/>
            <a:ext cx="4891083" cy="461665"/>
          </a:xfrm>
          <a:prstGeom prst="rect">
            <a:avLst/>
          </a:prstGeom>
          <a:noFill/>
        </p:spPr>
        <p:txBody>
          <a:bodyPr wrap="none" rtlCol="0">
            <a:spAutoFit/>
          </a:bodyPr>
          <a:lstStyle/>
          <a:p>
            <a:r>
              <a:rPr lang="ja-JP" altLang="en-US" sz="2400" b="1" dirty="0">
                <a:uFillTx/>
                <a:latin typeface="Meiryo UI" panose="020B0604030504040204" pitchFamily="50" charset="-128"/>
                <a:ea typeface="Meiryo UI" panose="020B0604030504040204" pitchFamily="50" charset="-128"/>
              </a:rPr>
              <a:t>第</a:t>
            </a:r>
            <a:r>
              <a:rPr lang="ja-JP" altLang="en-US" sz="2400" b="1" dirty="0">
                <a:latin typeface="Meiryo UI" panose="020B0604030504040204" pitchFamily="50" charset="-128"/>
                <a:ea typeface="Meiryo UI" panose="020B0604030504040204" pitchFamily="50" charset="-128"/>
              </a:rPr>
              <a:t>２</a:t>
            </a:r>
            <a:r>
              <a:rPr lang="ja-JP" altLang="en-US" sz="2400" b="1" dirty="0">
                <a:uFillTx/>
                <a:latin typeface="Meiryo UI" panose="020B0604030504040204" pitchFamily="50" charset="-128"/>
                <a:ea typeface="Meiryo UI" panose="020B0604030504040204" pitchFamily="50" charset="-128"/>
              </a:rPr>
              <a:t>章　産振機構と都市型Ｃの課題</a:t>
            </a:r>
            <a:endParaRPr kumimoji="1" lang="ja-JP" altLang="en-US" sz="2400" b="1" dirty="0">
              <a:uFillTx/>
              <a:latin typeface="Meiryo UI" panose="020B0604030504040204" pitchFamily="50" charset="-128"/>
              <a:ea typeface="Meiryo UI" panose="020B0604030504040204" pitchFamily="50" charset="-128"/>
            </a:endParaRPr>
          </a:p>
        </p:txBody>
      </p:sp>
      <p:sp>
        <p:nvSpPr>
          <p:cNvPr id="4" name="テキスト ボックス 3"/>
          <p:cNvSpPr txBox="1">
            <a:spLocks/>
          </p:cNvSpPr>
          <p:nvPr/>
        </p:nvSpPr>
        <p:spPr>
          <a:xfrm>
            <a:off x="882891" y="1297167"/>
            <a:ext cx="7878971" cy="5016758"/>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両法人とも、企業経営者の認知は高くない。</a:t>
            </a:r>
            <a:endParaRPr lang="en-US" altLang="ja-JP" dirty="0">
              <a:latin typeface="Meiryo UI" panose="020B0604030504040204" pitchFamily="50" charset="-128"/>
              <a:ea typeface="Meiryo UI" panose="020B0604030504040204" pitchFamily="50" charset="-128"/>
            </a:endParaRPr>
          </a:p>
          <a:p>
            <a:pPr>
              <a:lnSpc>
                <a:spcPts val="2400"/>
              </a:lnSpc>
            </a:pPr>
            <a:r>
              <a:rPr lang="ja-JP" altLang="en-US" dirty="0">
                <a:latin typeface="Meiryo UI" panose="020B0604030504040204" pitchFamily="50" charset="-128"/>
                <a:ea typeface="Meiryo UI" panose="020B0604030504040204" pitchFamily="50" charset="-128"/>
              </a:rPr>
              <a:t>　　－２法人以外も含めた多くの機関が</a:t>
            </a:r>
            <a:r>
              <a:rPr lang="ja-JP" altLang="en-US" dirty="0" smtClean="0">
                <a:latin typeface="Meiryo UI" panose="020B0604030504040204" pitchFamily="50" charset="-128"/>
                <a:ea typeface="Meiryo UI" panose="020B0604030504040204" pitchFamily="50" charset="-128"/>
              </a:rPr>
              <a:t>類似のサービスを提供</a:t>
            </a:r>
            <a:endParaRPr lang="en-US" altLang="ja-JP" dirty="0">
              <a:latin typeface="Meiryo UI" panose="020B0604030504040204" pitchFamily="50" charset="-128"/>
              <a:ea typeface="Meiryo UI" panose="020B0604030504040204" pitchFamily="50" charset="-128"/>
            </a:endParaRPr>
          </a:p>
          <a:p>
            <a:pPr>
              <a:lnSpc>
                <a:spcPts val="2400"/>
              </a:lnSpc>
            </a:pPr>
            <a:r>
              <a:rPr lang="ja-JP" altLang="en-US" dirty="0" smtClean="0">
                <a:latin typeface="Meiryo UI" panose="020B0604030504040204" pitchFamily="50" charset="-128"/>
                <a:ea typeface="Meiryo UI" panose="020B0604030504040204" pitchFamily="50" charset="-128"/>
              </a:rPr>
              <a:t>　　－内容と手続きがわかりにくく複雑という印象／イメージ</a:t>
            </a:r>
            <a:endParaRPr lang="ja-JP" altLang="en-US" dirty="0">
              <a:latin typeface="Meiryo UI" panose="020B0604030504040204" pitchFamily="50" charset="-128"/>
              <a:ea typeface="Meiryo UI" panose="020B0604030504040204" pitchFamily="50" charset="-128"/>
            </a:endParaRPr>
          </a:p>
          <a:p>
            <a:pPr marL="285750" indent="-285750">
              <a:lnSpc>
                <a:spcPts val="2400"/>
              </a:lnSpc>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50" indent="-285750">
              <a:lnSpc>
                <a:spcPts val="2400"/>
              </a:lnSpc>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大阪市内が中心で、府域全体の企業にサービスが提供できて</a:t>
            </a:r>
            <a:r>
              <a:rPr lang="ja-JP" altLang="en-US" dirty="0">
                <a:latin typeface="Meiryo UI" panose="020B0604030504040204" pitchFamily="50" charset="-128"/>
                <a:ea typeface="Meiryo UI" panose="020B0604030504040204" pitchFamily="50" charset="-128"/>
              </a:rPr>
              <a:t>いない。</a:t>
            </a:r>
            <a:endParaRPr lang="en-US" altLang="ja-JP" dirty="0">
              <a:latin typeface="Meiryo UI" panose="020B0604030504040204" pitchFamily="50" charset="-128"/>
              <a:ea typeface="Meiryo UI" panose="020B0604030504040204" pitchFamily="50" charset="-128"/>
            </a:endParaRPr>
          </a:p>
          <a:p>
            <a:pPr>
              <a:lnSpc>
                <a:spcPts val="2400"/>
              </a:lnSpc>
            </a:pPr>
            <a:r>
              <a:rPr lang="ja-JP" altLang="en-US" dirty="0">
                <a:latin typeface="Meiryo UI" panose="020B0604030504040204" pitchFamily="50" charset="-128"/>
                <a:ea typeface="Meiryo UI" panose="020B0604030504040204" pitchFamily="50" charset="-128"/>
              </a:rPr>
              <a:t>　　－産振機構の顧客は「東部大阪の製造業」が</a:t>
            </a:r>
            <a:r>
              <a:rPr lang="ja-JP" altLang="en-US" dirty="0" smtClean="0">
                <a:latin typeface="Meiryo UI" panose="020B0604030504040204" pitchFamily="50" charset="-128"/>
                <a:ea typeface="Meiryo UI" panose="020B0604030504040204" pitchFamily="50" charset="-128"/>
              </a:rPr>
              <a:t>中心となりがち</a:t>
            </a:r>
            <a:endParaRPr lang="en-US" altLang="ja-JP" dirty="0">
              <a:latin typeface="Meiryo UI" panose="020B0604030504040204" pitchFamily="50" charset="-128"/>
              <a:ea typeface="Meiryo UI" panose="020B0604030504040204" pitchFamily="50" charset="-128"/>
            </a:endParaRPr>
          </a:p>
          <a:p>
            <a:pPr>
              <a:lnSpc>
                <a:spcPts val="2400"/>
              </a:lnSpc>
            </a:pPr>
            <a:r>
              <a:rPr lang="ja-JP" altLang="en-US" dirty="0">
                <a:latin typeface="Meiryo UI" panose="020B0604030504040204" pitchFamily="50" charset="-128"/>
                <a:ea typeface="Meiryo UI" panose="020B0604030504040204" pitchFamily="50" charset="-128"/>
              </a:rPr>
              <a:t>　　－都市型</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は大阪市以外の中小企業は二の次と</a:t>
            </a:r>
            <a:r>
              <a:rPr lang="ja-JP" altLang="en-US" dirty="0" smtClean="0">
                <a:latin typeface="Meiryo UI" panose="020B0604030504040204" pitchFamily="50" charset="-128"/>
                <a:ea typeface="Meiryo UI" panose="020B0604030504040204" pitchFamily="50" charset="-128"/>
              </a:rPr>
              <a:t>なりがち</a:t>
            </a:r>
            <a:endParaRPr lang="en-US" altLang="ja-JP" dirty="0">
              <a:latin typeface="Meiryo UI" panose="020B0604030504040204" pitchFamily="50" charset="-128"/>
              <a:ea typeface="Meiryo UI" panose="020B0604030504040204" pitchFamily="50" charset="-128"/>
            </a:endParaRPr>
          </a:p>
          <a:p>
            <a:pPr marL="285750" indent="-285750">
              <a:lnSpc>
                <a:spcPts val="2400"/>
              </a:lnSpc>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50" indent="-285750">
              <a:lnSpc>
                <a:spcPts val="2400"/>
              </a:lnSpc>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自治体としての</a:t>
            </a:r>
            <a:r>
              <a:rPr lang="ja-JP" altLang="en-US" dirty="0" smtClean="0">
                <a:latin typeface="Meiryo UI" panose="020B0604030504040204" pitchFamily="50" charset="-128"/>
                <a:ea typeface="Meiryo UI" panose="020B0604030504040204" pitchFamily="50" charset="-128"/>
              </a:rPr>
              <a:t>資金</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人員</a:t>
            </a:r>
            <a:r>
              <a:rPr lang="ja-JP" altLang="en-US" dirty="0">
                <a:latin typeface="Meiryo UI" panose="020B0604030504040204" pitchFamily="50" charset="-128"/>
                <a:ea typeface="Meiryo UI" panose="020B0604030504040204" pitchFamily="50" charset="-128"/>
              </a:rPr>
              <a:t>の支援が手薄。</a:t>
            </a:r>
            <a:endParaRPr lang="en-US" altLang="ja-JP" dirty="0">
              <a:latin typeface="Meiryo UI" panose="020B0604030504040204" pitchFamily="50" charset="-128"/>
              <a:ea typeface="Meiryo UI" panose="020B0604030504040204" pitchFamily="50" charset="-128"/>
            </a:endParaRPr>
          </a:p>
          <a:p>
            <a:pPr>
              <a:lnSpc>
                <a:spcPts val="2400"/>
              </a:lnSpc>
            </a:pPr>
            <a:r>
              <a:rPr lang="ja-JP" altLang="en-US" dirty="0">
                <a:latin typeface="Meiryo UI" panose="020B0604030504040204" pitchFamily="50" charset="-128"/>
                <a:ea typeface="Meiryo UI" panose="020B0604030504040204" pitchFamily="50" charset="-128"/>
              </a:rPr>
              <a:t>　　－</a:t>
            </a:r>
            <a:r>
              <a:rPr lang="ja-JP" altLang="en-US" dirty="0">
                <a:uFillTx/>
                <a:latin typeface="Meiryo UI" panose="020B0604030504040204" pitchFamily="50" charset="-128"/>
                <a:ea typeface="Meiryo UI" panose="020B0604030504040204" pitchFamily="50" charset="-128"/>
              </a:rPr>
              <a:t>主要府県（</a:t>
            </a:r>
            <a:r>
              <a:rPr lang="en-US" altLang="ja-JP" dirty="0">
                <a:uFillTx/>
                <a:latin typeface="Meiryo UI" panose="020B0604030504040204" pitchFamily="50" charset="-128"/>
                <a:ea typeface="Meiryo UI" panose="020B0604030504040204" pitchFamily="50" charset="-128"/>
              </a:rPr>
              <a:t>6</a:t>
            </a:r>
            <a:r>
              <a:rPr lang="ja-JP" altLang="en-US" dirty="0">
                <a:uFillTx/>
                <a:latin typeface="Meiryo UI" panose="020B0604030504040204" pitchFamily="50" charset="-128"/>
                <a:ea typeface="Meiryo UI" panose="020B0604030504040204" pitchFamily="50" charset="-128"/>
              </a:rPr>
              <a:t>都府県）や他の政令市に比べ、中小企業</a:t>
            </a:r>
            <a:r>
              <a:rPr lang="ja-JP" altLang="en-US" dirty="0">
                <a:latin typeface="Meiryo UI" panose="020B0604030504040204" pitchFamily="50" charset="-128"/>
                <a:ea typeface="Meiryo UI" panose="020B0604030504040204" pitchFamily="50" charset="-128"/>
              </a:rPr>
              <a:t>１</a:t>
            </a:r>
            <a:r>
              <a:rPr lang="ja-JP" altLang="en-US" dirty="0">
                <a:uFillTx/>
                <a:latin typeface="Meiryo UI" panose="020B0604030504040204" pitchFamily="50" charset="-128"/>
                <a:ea typeface="Meiryo UI" panose="020B0604030504040204" pitchFamily="50" charset="-128"/>
              </a:rPr>
              <a:t>社あたりの</a:t>
            </a:r>
            <a:endParaRPr lang="en-US" altLang="ja-JP" dirty="0">
              <a:uFillTx/>
              <a:latin typeface="Meiryo UI" panose="020B0604030504040204" pitchFamily="50" charset="-128"/>
              <a:ea typeface="Meiryo UI" panose="020B0604030504040204" pitchFamily="50" charset="-128"/>
            </a:endParaRPr>
          </a:p>
          <a:p>
            <a:pPr>
              <a:lnSpc>
                <a:spcPts val="2400"/>
              </a:lnSpc>
            </a:pPr>
            <a:r>
              <a:rPr lang="ja-JP" altLang="en-US" dirty="0">
                <a:latin typeface="Meiryo UI" panose="020B0604030504040204" pitchFamily="50" charset="-128"/>
                <a:ea typeface="Meiryo UI" panose="020B0604030504040204" pitchFamily="50" charset="-128"/>
              </a:rPr>
              <a:t>　　　 </a:t>
            </a:r>
            <a:r>
              <a:rPr lang="ja-JP" altLang="en-US" dirty="0">
                <a:uFillTx/>
                <a:latin typeface="Meiryo UI" panose="020B0604030504040204" pitchFamily="50" charset="-128"/>
                <a:ea typeface="Meiryo UI" panose="020B0604030504040204" pitchFamily="50" charset="-128"/>
              </a:rPr>
              <a:t>事業費</a:t>
            </a:r>
            <a:r>
              <a:rPr lang="ja-JP" altLang="en-US" dirty="0">
                <a:latin typeface="Meiryo UI" panose="020B0604030504040204" pitchFamily="50" charset="-128"/>
                <a:ea typeface="Meiryo UI" panose="020B0604030504040204" pitchFamily="50" charset="-128"/>
              </a:rPr>
              <a:t>は、大阪が</a:t>
            </a:r>
            <a:r>
              <a:rPr lang="ja-JP" altLang="en-US" dirty="0">
                <a:uFillTx/>
                <a:latin typeface="Meiryo UI" panose="020B0604030504040204" pitchFamily="50" charset="-128"/>
                <a:ea typeface="Meiryo UI" panose="020B0604030504040204" pitchFamily="50" charset="-128"/>
              </a:rPr>
              <a:t>最も</a:t>
            </a:r>
            <a:r>
              <a:rPr lang="ja-JP" altLang="en-US" dirty="0" smtClean="0">
                <a:uFillTx/>
                <a:latin typeface="Meiryo UI" panose="020B0604030504040204" pitchFamily="50" charset="-128"/>
                <a:ea typeface="Meiryo UI" panose="020B0604030504040204" pitchFamily="50" charset="-128"/>
              </a:rPr>
              <a:t>少ない</a:t>
            </a:r>
            <a:endParaRPr lang="en-US" altLang="ja-JP" dirty="0">
              <a:uFillTx/>
              <a:latin typeface="Meiryo UI" panose="020B0604030504040204" pitchFamily="50" charset="-128"/>
              <a:ea typeface="Meiryo UI" panose="020B0604030504040204" pitchFamily="50" charset="-128"/>
            </a:endParaRPr>
          </a:p>
          <a:p>
            <a:pPr>
              <a:lnSpc>
                <a:spcPts val="2400"/>
              </a:lnSpc>
            </a:pPr>
            <a:r>
              <a:rPr lang="ja-JP" altLang="en-US" dirty="0">
                <a:uFillTx/>
                <a:latin typeface="Meiryo UI" panose="020B0604030504040204" pitchFamily="50" charset="-128"/>
                <a:ea typeface="Meiryo UI" panose="020B0604030504040204" pitchFamily="50" charset="-128"/>
              </a:rPr>
              <a:t>　　－自治体からの派遣職員も少ない。</a:t>
            </a:r>
            <a:r>
              <a:rPr lang="ja-JP" altLang="en-US" dirty="0" smtClean="0">
                <a:uFillTx/>
                <a:latin typeface="Meiryo UI" panose="020B0604030504040204" pitchFamily="50" charset="-128"/>
                <a:ea typeface="Meiryo UI" panose="020B0604030504040204" pitchFamily="50" charset="-128"/>
              </a:rPr>
              <a:t>大阪府が</a:t>
            </a:r>
            <a:r>
              <a:rPr lang="en-US" altLang="ja-JP" dirty="0" smtClean="0">
                <a:uFillTx/>
                <a:latin typeface="Meiryo UI" panose="020B0604030504040204" pitchFamily="50" charset="-128"/>
                <a:ea typeface="Meiryo UI" panose="020B0604030504040204" pitchFamily="50" charset="-128"/>
              </a:rPr>
              <a:t>0</a:t>
            </a:r>
            <a:r>
              <a:rPr lang="ja-JP" altLang="en-US" dirty="0" smtClean="0">
                <a:uFillTx/>
                <a:latin typeface="Meiryo UI" panose="020B0604030504040204" pitchFamily="50" charset="-128"/>
                <a:ea typeface="Meiryo UI" panose="020B0604030504040204" pitchFamily="50" charset="-128"/>
              </a:rPr>
              <a:t>で大阪</a:t>
            </a:r>
            <a:r>
              <a:rPr lang="ja-JP" altLang="en-US" dirty="0" smtClean="0">
                <a:latin typeface="Meiryo UI" panose="020B0604030504040204" pitchFamily="50" charset="-128"/>
                <a:ea typeface="Meiryo UI" panose="020B0604030504040204" pitchFamily="50" charset="-128"/>
              </a:rPr>
              <a:t>市が</a:t>
            </a:r>
            <a:r>
              <a:rPr lang="en-US" altLang="ja-JP" dirty="0" smtClean="0">
                <a:latin typeface="Meiryo UI" panose="020B0604030504040204" pitchFamily="50" charset="-128"/>
                <a:ea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rPr>
              <a:t>人</a:t>
            </a:r>
            <a:r>
              <a:rPr lang="ja-JP" altLang="en-US" sz="1600" dirty="0" smtClean="0">
                <a:latin typeface="Meiryo UI" panose="020B0604030504040204" pitchFamily="50" charset="-128"/>
                <a:ea typeface="Meiryo UI" panose="020B0604030504040204" pitchFamily="50" charset="-128"/>
              </a:rPr>
              <a:t>（派遣率</a:t>
            </a:r>
            <a:r>
              <a:rPr lang="en-US" altLang="ja-JP" sz="1600" dirty="0">
                <a:latin typeface="Meiryo UI" panose="020B0604030504040204" pitchFamily="50" charset="-128"/>
                <a:ea typeface="Meiryo UI" panose="020B0604030504040204" pitchFamily="50" charset="-128"/>
              </a:rPr>
              <a:t>4</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lnSpc>
                <a:spcPts val="24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これに対し、東京都は</a:t>
            </a:r>
            <a:r>
              <a:rPr lang="en-US" altLang="ja-JP" dirty="0" smtClean="0">
                <a:latin typeface="Meiryo UI" panose="020B0604030504040204" pitchFamily="50" charset="-128"/>
                <a:ea typeface="Meiryo UI" panose="020B0604030504040204" pitchFamily="50" charset="-128"/>
              </a:rPr>
              <a:t>39</a:t>
            </a:r>
            <a:r>
              <a:rPr lang="ja-JP" altLang="en-US" dirty="0" smtClean="0">
                <a:latin typeface="Meiryo UI" panose="020B0604030504040204" pitchFamily="50" charset="-128"/>
                <a:ea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、京都府</a:t>
            </a:r>
            <a:r>
              <a:rPr lang="ja-JP" altLang="en-US" dirty="0" smtClean="0">
                <a:latin typeface="Meiryo UI" panose="020B0604030504040204" pitchFamily="50" charset="-128"/>
                <a:ea typeface="Meiryo UI" panose="020B0604030504040204" pitchFamily="50" charset="-128"/>
              </a:rPr>
              <a:t>は</a:t>
            </a:r>
            <a:r>
              <a:rPr lang="en-US" altLang="ja-JP" dirty="0" smtClean="0">
                <a:latin typeface="Meiryo UI" panose="020B0604030504040204" pitchFamily="50" charset="-128"/>
                <a:ea typeface="Meiryo UI" panose="020B0604030504040204" pitchFamily="50" charset="-128"/>
              </a:rPr>
              <a:t>17</a:t>
            </a:r>
            <a:r>
              <a:rPr lang="ja-JP" altLang="en-US" dirty="0" smtClean="0">
                <a:latin typeface="Meiryo UI" panose="020B0604030504040204" pitchFamily="50" charset="-128"/>
                <a:ea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rPr>
              <a:t>35</a:t>
            </a:r>
            <a:r>
              <a:rPr lang="ja-JP" altLang="en-US" dirty="0" smtClean="0">
                <a:latin typeface="Meiryo UI" panose="020B0604030504040204" pitchFamily="50" charset="-128"/>
                <a:ea typeface="Meiryo UI" panose="020B0604030504040204" pitchFamily="50" charset="-128"/>
              </a:rPr>
              <a:t>％）</a:t>
            </a:r>
            <a:endParaRPr lang="en-US" altLang="ja-JP" dirty="0">
              <a:uFillTx/>
              <a:latin typeface="Meiryo UI" panose="020B0604030504040204" pitchFamily="50" charset="-128"/>
              <a:ea typeface="Meiryo UI" panose="020B0604030504040204" pitchFamily="50" charset="-128"/>
            </a:endParaRPr>
          </a:p>
          <a:p>
            <a:pPr marL="285750" indent="-285750">
              <a:lnSpc>
                <a:spcPts val="2400"/>
              </a:lnSpc>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50" indent="-285750">
              <a:lnSpc>
                <a:spcPts val="2400"/>
              </a:lnSpc>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東京都（公社）、京都等に比べ、大阪は支援機関</a:t>
            </a:r>
            <a:r>
              <a:rPr lang="ja-JP" altLang="en-US" dirty="0" smtClean="0">
                <a:latin typeface="Meiryo UI" panose="020B0604030504040204" pitchFamily="50" charset="-128"/>
                <a:ea typeface="Meiryo UI" panose="020B0604030504040204" pitchFamily="50" charset="-128"/>
              </a:rPr>
              <a:t>が二つに分かれ、わかりにくい。また小規模なのでスケールメリットが働かない。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98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2566" y="6442407"/>
            <a:ext cx="2057400" cy="365125"/>
          </a:xfrm>
        </p:spPr>
        <p:txBody>
          <a:bodyPr/>
          <a:lstStyle/>
          <a:p>
            <a:fld id="{517E6CE8-CC5A-4C33-BE98-08A25E237030}" type="slidenum">
              <a:rPr kumimoji="1" lang="ja-JP" altLang="en-US" smtClean="0">
                <a:uFillTx/>
              </a:rPr>
              <a:t>13</a:t>
            </a:fld>
            <a:endParaRPr kumimoji="1" lang="ja-JP" altLang="en-US">
              <a:uFillTx/>
            </a:endParaRPr>
          </a:p>
        </p:txBody>
      </p:sp>
      <p:sp>
        <p:nvSpPr>
          <p:cNvPr id="3" name="テキスト ボックス 2"/>
          <p:cNvSpPr txBox="1">
            <a:spLocks/>
          </p:cNvSpPr>
          <p:nvPr/>
        </p:nvSpPr>
        <p:spPr>
          <a:xfrm>
            <a:off x="2604976" y="244758"/>
            <a:ext cx="4398137"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両法人の認知と</a:t>
            </a:r>
            <a:r>
              <a:rPr lang="ja-JP" altLang="en-US" sz="2000" b="1" dirty="0">
                <a:uFillTx/>
                <a:latin typeface="Meiryo UI" panose="020B0604030504040204" pitchFamily="50" charset="-128"/>
                <a:ea typeface="Meiryo UI" panose="020B0604030504040204" pitchFamily="50" charset="-128"/>
              </a:rPr>
              <a:t>イメージの問題</a:t>
            </a:r>
            <a:endParaRPr lang="en-US" altLang="ja-JP" sz="2000" b="1" dirty="0">
              <a:uFillTx/>
              <a:latin typeface="Meiryo UI" panose="020B0604030504040204" pitchFamily="50" charset="-128"/>
              <a:ea typeface="Meiryo UI" panose="020B0604030504040204" pitchFamily="50" charset="-128"/>
            </a:endParaRPr>
          </a:p>
        </p:txBody>
      </p:sp>
      <p:sp>
        <p:nvSpPr>
          <p:cNvPr id="4" name="テキスト ボックス 3"/>
          <p:cNvSpPr txBox="1">
            <a:spLocks/>
          </p:cNvSpPr>
          <p:nvPr/>
        </p:nvSpPr>
        <p:spPr>
          <a:xfrm>
            <a:off x="1227312" y="827578"/>
            <a:ext cx="6101350" cy="52322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a:uFillTx/>
                <a:latin typeface="Meiryo UI" panose="020B0604030504040204" pitchFamily="50" charset="-128"/>
                <a:ea typeface="Meiryo UI" panose="020B0604030504040204" pitchFamily="50" charset="-128"/>
              </a:rPr>
              <a:t>ヒアリングした中小企業のうち約半分弱は、そもそも両法人の「存在を知らない」。</a:t>
            </a:r>
            <a:endParaRPr kumimoji="1" lang="en-US" altLang="ja-JP" sz="1400" dirty="0">
              <a:uFillTx/>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uFillTx/>
                <a:latin typeface="Meiryo UI" panose="020B0604030504040204" pitchFamily="50" charset="-128"/>
                <a:ea typeface="Meiryo UI" panose="020B0604030504040204" pitchFamily="50" charset="-128"/>
              </a:rPr>
              <a:t>また、手続きが煩雑などの理由で敬遠されて</a:t>
            </a:r>
            <a:r>
              <a:rPr kumimoji="1" lang="ja-JP" altLang="en-US" sz="1400" dirty="0" smtClean="0">
                <a:uFillTx/>
                <a:latin typeface="Meiryo UI" panose="020B0604030504040204" pitchFamily="50" charset="-128"/>
                <a:ea typeface="Meiryo UI" panose="020B0604030504040204" pitchFamily="50" charset="-128"/>
              </a:rPr>
              <a:t>いる。</a:t>
            </a:r>
            <a:endParaRPr kumimoji="1" lang="ja-JP" altLang="en-US" sz="1400" dirty="0">
              <a:uFillTx/>
              <a:latin typeface="Meiryo UI" panose="020B0604030504040204" pitchFamily="50" charset="-128"/>
              <a:ea typeface="Meiryo UI" panose="020B0604030504040204" pitchFamily="50" charset="-128"/>
            </a:endParaRPr>
          </a:p>
        </p:txBody>
      </p:sp>
      <p:graphicFrame>
        <p:nvGraphicFramePr>
          <p:cNvPr id="26" name="グラフ 25"/>
          <p:cNvGraphicFramePr/>
          <p:nvPr/>
        </p:nvGraphicFramePr>
        <p:xfrm>
          <a:off x="559136" y="1378483"/>
          <a:ext cx="7843233" cy="1249864"/>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26"/>
          <p:cNvSpPr txBox="1">
            <a:spLocks/>
          </p:cNvSpPr>
          <p:nvPr/>
        </p:nvSpPr>
        <p:spPr>
          <a:xfrm>
            <a:off x="626928" y="2121543"/>
            <a:ext cx="1500732" cy="261610"/>
          </a:xfrm>
          <a:prstGeom prst="rect">
            <a:avLst/>
          </a:prstGeom>
          <a:noFill/>
        </p:spPr>
        <p:txBody>
          <a:bodyPr wrap="none" rtlCol="0">
            <a:spAutoFit/>
          </a:bodyPr>
          <a:lstStyle/>
          <a:p>
            <a:r>
              <a:rPr kumimoji="1" lang="ja-JP" altLang="en-US" sz="1100" dirty="0">
                <a:uFillTx/>
                <a:latin typeface="Meiryo UI" panose="020B0604030504040204" pitchFamily="50" charset="-128"/>
                <a:ea typeface="Meiryo UI" panose="020B0604030504040204" pitchFamily="50" charset="-128"/>
              </a:rPr>
              <a:t>（中小企業　</a:t>
            </a:r>
            <a:r>
              <a:rPr kumimoji="1" lang="en-US" altLang="ja-JP" sz="1100" dirty="0">
                <a:uFillTx/>
                <a:latin typeface="Meiryo UI" panose="020B0604030504040204" pitchFamily="50" charset="-128"/>
                <a:ea typeface="Meiryo UI" panose="020B0604030504040204" pitchFamily="50" charset="-128"/>
              </a:rPr>
              <a:t>n=13</a:t>
            </a:r>
            <a:r>
              <a:rPr kumimoji="1" lang="ja-JP" altLang="en-US" sz="1100" dirty="0">
                <a:uFillTx/>
                <a:latin typeface="Meiryo UI" panose="020B0604030504040204" pitchFamily="50" charset="-128"/>
                <a:ea typeface="Meiryo UI" panose="020B0604030504040204" pitchFamily="50" charset="-128"/>
              </a:rPr>
              <a:t>）</a:t>
            </a:r>
          </a:p>
        </p:txBody>
      </p:sp>
      <p:sp>
        <p:nvSpPr>
          <p:cNvPr id="28" name="テキスト ボックス 27"/>
          <p:cNvSpPr txBox="1">
            <a:spLocks/>
          </p:cNvSpPr>
          <p:nvPr/>
        </p:nvSpPr>
        <p:spPr>
          <a:xfrm>
            <a:off x="6588266" y="1905557"/>
            <a:ext cx="546945" cy="276999"/>
          </a:xfrm>
          <a:prstGeom prst="rect">
            <a:avLst/>
          </a:prstGeom>
          <a:noFill/>
        </p:spPr>
        <p:txBody>
          <a:bodyPr wrap="none" rtlCol="0">
            <a:spAutoFit/>
          </a:bodyPr>
          <a:lstStyle/>
          <a:p>
            <a:r>
              <a:rPr lang="en-US" altLang="ja-JP" sz="1200" b="1" dirty="0">
                <a:uFillTx/>
                <a:latin typeface="Meiryo UI" panose="020B0604030504040204" pitchFamily="50" charset="-128"/>
                <a:ea typeface="Meiryo UI" panose="020B0604030504040204" pitchFamily="50" charset="-128"/>
              </a:rPr>
              <a:t>46</a:t>
            </a:r>
            <a:r>
              <a:rPr lang="ja-JP" altLang="en-US" sz="1200" b="1" dirty="0">
                <a:uFillTx/>
                <a:latin typeface="Meiryo UI" panose="020B0604030504040204" pitchFamily="50" charset="-128"/>
                <a:ea typeface="Meiryo UI" panose="020B0604030504040204" pitchFamily="50" charset="-128"/>
              </a:rPr>
              <a:t>％</a:t>
            </a:r>
            <a:endParaRPr kumimoji="1" lang="ja-JP" altLang="en-US" sz="1200" b="1" dirty="0">
              <a:uFillTx/>
              <a:latin typeface="Meiryo UI" panose="020B0604030504040204" pitchFamily="50" charset="-128"/>
              <a:ea typeface="Meiryo UI" panose="020B0604030504040204" pitchFamily="50" charset="-128"/>
            </a:endParaRPr>
          </a:p>
        </p:txBody>
      </p:sp>
      <p:cxnSp>
        <p:nvCxnSpPr>
          <p:cNvPr id="30" name="直線コネクタ 29"/>
          <p:cNvCxnSpPr/>
          <p:nvPr/>
        </p:nvCxnSpPr>
        <p:spPr>
          <a:xfrm flipH="1">
            <a:off x="7246477" y="1684391"/>
            <a:ext cx="284611" cy="3341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角丸四角形吹き出し 20"/>
          <p:cNvSpPr>
            <a:spLocks/>
          </p:cNvSpPr>
          <p:nvPr/>
        </p:nvSpPr>
        <p:spPr>
          <a:xfrm>
            <a:off x="916726" y="2743272"/>
            <a:ext cx="7920507" cy="3881698"/>
          </a:xfrm>
          <a:prstGeom prst="wedgeRoundRectCallout">
            <a:avLst>
              <a:gd name="adj1" fmla="val -54329"/>
              <a:gd name="adj2" fmla="val -21099"/>
              <a:gd name="adj3" fmla="val 16667"/>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uFillTx/>
            </a:endParaRPr>
          </a:p>
        </p:txBody>
      </p:sp>
      <p:sp>
        <p:nvSpPr>
          <p:cNvPr id="22" name="テキスト ボックス 21"/>
          <p:cNvSpPr txBox="1">
            <a:spLocks/>
          </p:cNvSpPr>
          <p:nvPr/>
        </p:nvSpPr>
        <p:spPr>
          <a:xfrm>
            <a:off x="1198346" y="2888901"/>
            <a:ext cx="3476687" cy="492443"/>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b="1" dirty="0">
                <a:uFillTx/>
                <a:latin typeface="Meiryo UI" panose="020B0604030504040204" pitchFamily="50" charset="-128"/>
                <a:ea typeface="Meiryo UI" panose="020B0604030504040204" pitchFamily="50" charset="-128"/>
              </a:rPr>
              <a:t>『</a:t>
            </a:r>
            <a:r>
              <a:rPr lang="ja-JP" altLang="en-US" sz="1400" b="1" dirty="0">
                <a:uFillTx/>
                <a:latin typeface="Meiryo UI" panose="020B0604030504040204" pitchFamily="50" charset="-128"/>
                <a:ea typeface="Meiryo UI" panose="020B0604030504040204" pitchFamily="50" charset="-128"/>
              </a:rPr>
              <a:t>知ら</a:t>
            </a:r>
            <a:r>
              <a:rPr lang="ja-JP" altLang="en-US" sz="1400" b="1" dirty="0">
                <a:latin typeface="Meiryo UI" panose="020B0604030504040204" pitchFamily="50" charset="-128"/>
                <a:ea typeface="Meiryo UI" panose="020B0604030504040204" pitchFamily="50" charset="-128"/>
              </a:rPr>
              <a:t>れていない</a:t>
            </a:r>
            <a:r>
              <a:rPr lang="en-US" altLang="ja-JP" sz="1400" b="1" dirty="0">
                <a:uFillTx/>
                <a:latin typeface="Meiryo UI" panose="020B0604030504040204" pitchFamily="50" charset="-128"/>
                <a:ea typeface="Meiryo UI" panose="020B0604030504040204" pitchFamily="50" charset="-128"/>
              </a:rPr>
              <a:t>』</a:t>
            </a:r>
          </a:p>
          <a:p>
            <a:pPr algn="ctr"/>
            <a:r>
              <a:rPr lang="ja-JP" altLang="en-US" sz="1200" dirty="0">
                <a:uFillTx/>
                <a:latin typeface="Meiryo UI" panose="020B0604030504040204" pitchFamily="50" charset="-128"/>
                <a:ea typeface="Meiryo UI" panose="020B0604030504040204" pitchFamily="50" charset="-128"/>
              </a:rPr>
              <a:t>（名前も知らない、何をやっているか知らない）</a:t>
            </a:r>
            <a:endParaRPr lang="en-US" altLang="ja-JP" sz="1200" dirty="0">
              <a:uFillTx/>
              <a:latin typeface="Meiryo UI" panose="020B0604030504040204" pitchFamily="50" charset="-128"/>
              <a:ea typeface="Meiryo UI" panose="020B0604030504040204" pitchFamily="50" charset="-128"/>
            </a:endParaRPr>
          </a:p>
        </p:txBody>
      </p:sp>
      <p:sp>
        <p:nvSpPr>
          <p:cNvPr id="29" name="テキスト ボックス 28"/>
          <p:cNvSpPr txBox="1">
            <a:spLocks/>
          </p:cNvSpPr>
          <p:nvPr/>
        </p:nvSpPr>
        <p:spPr>
          <a:xfrm>
            <a:off x="5025242" y="2888901"/>
            <a:ext cx="3577404" cy="484039"/>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lang="en-US" altLang="ja-JP" sz="1400" b="1" dirty="0">
                <a:uFillTx/>
                <a:latin typeface="Meiryo UI" panose="020B0604030504040204" pitchFamily="50" charset="-128"/>
                <a:ea typeface="Meiryo UI" panose="020B0604030504040204" pitchFamily="50" charset="-128"/>
              </a:rPr>
              <a:t>『</a:t>
            </a:r>
            <a:r>
              <a:rPr lang="ja-JP" altLang="en-US" sz="1400" b="1" dirty="0">
                <a:uFillTx/>
                <a:latin typeface="Meiryo UI" panose="020B0604030504040204" pitchFamily="50" charset="-128"/>
                <a:ea typeface="Meiryo UI" panose="020B0604030504040204" pitchFamily="50" charset="-128"/>
              </a:rPr>
              <a:t>使いにくい</a:t>
            </a:r>
            <a:r>
              <a:rPr lang="en-US" altLang="ja-JP" sz="1400" b="1" dirty="0">
                <a:uFillTx/>
                <a:latin typeface="Meiryo UI" panose="020B0604030504040204" pitchFamily="50" charset="-128"/>
                <a:ea typeface="Meiryo UI" panose="020B0604030504040204" pitchFamily="50" charset="-128"/>
              </a:rPr>
              <a:t>』</a:t>
            </a:r>
          </a:p>
        </p:txBody>
      </p:sp>
      <p:sp>
        <p:nvSpPr>
          <p:cNvPr id="33" name="正方形/長方形 32"/>
          <p:cNvSpPr>
            <a:spLocks/>
          </p:cNvSpPr>
          <p:nvPr/>
        </p:nvSpPr>
        <p:spPr>
          <a:xfrm>
            <a:off x="4944855" y="3423561"/>
            <a:ext cx="3734009" cy="2954655"/>
          </a:xfrm>
          <a:prstGeom prst="rect">
            <a:avLst/>
          </a:prstGeom>
        </p:spPr>
        <p:txBody>
          <a:bodyPr wrap="square">
            <a:spAutoFit/>
          </a:bodyPr>
          <a:lstStyle/>
          <a:p>
            <a:pPr marL="171450" indent="-171450">
              <a:buFont typeface="Wingdings" panose="05000000000000000000" pitchFamily="2" charset="2"/>
              <a:buChar char="ü"/>
            </a:pPr>
            <a:endParaRPr lang="en-US" altLang="ja-JP" sz="6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latin typeface="HGPｺﾞｼｯｸM" panose="020B0600000000000000" pitchFamily="50" charset="-128"/>
                <a:ea typeface="HGPｺﾞｼｯｸM" panose="020B0600000000000000" pitchFamily="50" charset="-128"/>
              </a:rPr>
              <a:t>以前にｲﾝﾀｰﾝｼｯプの事業を利用したことがあるが、手続きが非常に複雑かつ煩雑で苦労した。以降、行政の補助金などは利用する気にならなくなった。</a:t>
            </a:r>
            <a:endParaRPr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6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latin typeface="HGPｺﾞｼｯｸM" panose="020B0600000000000000" pitchFamily="50" charset="-128"/>
                <a:ea typeface="HGPｺﾞｼｯｸM" panose="020B0600000000000000" pitchFamily="50" charset="-128"/>
              </a:rPr>
              <a:t>とにかく事業がわかり難く、支援の有無を含めたと</a:t>
            </a:r>
            <a:r>
              <a:rPr lang="ja-JP" altLang="en-US" sz="1200" dirty="0" err="1">
                <a:latin typeface="HGPｺﾞｼｯｸM" panose="020B0600000000000000" pitchFamily="50" charset="-128"/>
                <a:ea typeface="HGPｺﾞｼｯｸM" panose="020B0600000000000000" pitchFamily="50" charset="-128"/>
              </a:rPr>
              <a:t>っ</a:t>
            </a:r>
            <a:r>
              <a:rPr lang="ja-JP" altLang="en-US" sz="1200" dirty="0">
                <a:latin typeface="HGPｺﾞｼｯｸM" panose="020B0600000000000000" pitchFamily="50" charset="-128"/>
                <a:ea typeface="HGPｺﾞｼｯｸM" panose="020B0600000000000000" pitchFamily="50" charset="-128"/>
              </a:rPr>
              <a:t>かかりを知る機会がない</a:t>
            </a:r>
            <a:r>
              <a:rPr lang="ja-JP" altLang="en-US" sz="1200" dirty="0" smtClean="0">
                <a:latin typeface="HGPｺﾞｼｯｸM" panose="020B0600000000000000" pitchFamily="50" charset="-128"/>
                <a:ea typeface="HGPｺﾞｼｯｸM" panose="020B0600000000000000" pitchFamily="50" charset="-128"/>
              </a:rPr>
              <a:t>。</a:t>
            </a:r>
            <a:endParaRPr lang="en-US" altLang="ja-JP" sz="1200" dirty="0" smtClean="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6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uFillTx/>
                <a:latin typeface="HGPｺﾞｼｯｸM" panose="020B0600000000000000" pitchFamily="50" charset="-128"/>
                <a:ea typeface="HGPｺﾞｼｯｸM" panose="020B0600000000000000" pitchFamily="50" charset="-128"/>
              </a:rPr>
              <a:t>困った時は、まずは自分の知り合いに相談する。支援機関へ相談にいくのは最後</a:t>
            </a:r>
            <a:r>
              <a:rPr lang="ja-JP" altLang="en-US" sz="1200" dirty="0" smtClean="0">
                <a:uFillTx/>
                <a:latin typeface="HGPｺﾞｼｯｸM" panose="020B0600000000000000" pitchFamily="50" charset="-128"/>
                <a:ea typeface="HGPｺﾞｼｯｸM" panose="020B0600000000000000" pitchFamily="50" charset="-128"/>
              </a:rPr>
              <a:t>。</a:t>
            </a:r>
            <a:endParaRPr lang="en-US" altLang="ja-JP" sz="1200" dirty="0" smtClean="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6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latin typeface="HGPｺﾞｼｯｸM" panose="020B0600000000000000" pitchFamily="50" charset="-128"/>
                <a:ea typeface="HGPｺﾞｼｯｸM" panose="020B0600000000000000" pitchFamily="50" charset="-128"/>
              </a:rPr>
              <a:t>相談先を調べたことがあるが、ピンと来る支援施策が見当たらなかった。</a:t>
            </a:r>
            <a:endParaRPr lang="en-US" altLang="ja-JP" sz="12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6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uFillTx/>
                <a:latin typeface="HGPｺﾞｼｯｸM" panose="020B0600000000000000" pitchFamily="50" charset="-128"/>
                <a:ea typeface="HGPｺﾞｼｯｸM" panose="020B0600000000000000" pitchFamily="50" charset="-128"/>
              </a:rPr>
              <a:t>自分のネットワークで事足りているので、府市法人に相談することはない。身内のメンバーでも、</a:t>
            </a:r>
            <a:r>
              <a:rPr lang="ja-JP" altLang="en-US" sz="1200" dirty="0">
                <a:latin typeface="HGPｺﾞｼｯｸM" panose="020B0600000000000000" pitchFamily="50" charset="-128"/>
                <a:ea typeface="HGPｺﾞｼｯｸM" panose="020B0600000000000000" pitchFamily="50" charset="-128"/>
              </a:rPr>
              <a:t>府市</a:t>
            </a:r>
            <a:r>
              <a:rPr lang="ja-JP" altLang="en-US" sz="1200" dirty="0">
                <a:uFillTx/>
                <a:latin typeface="HGPｺﾞｼｯｸM" panose="020B0600000000000000" pitchFamily="50" charset="-128"/>
                <a:ea typeface="HGPｺﾞｼｯｸM" panose="020B0600000000000000" pitchFamily="50" charset="-128"/>
              </a:rPr>
              <a:t>の法人を使っているのは</a:t>
            </a:r>
            <a:r>
              <a:rPr lang="en-US" altLang="ja-JP" sz="1200" dirty="0">
                <a:uFillTx/>
                <a:latin typeface="HGPｺﾞｼｯｸM" panose="020B0600000000000000" pitchFamily="50" charset="-128"/>
                <a:ea typeface="HGPｺﾞｼｯｸM" panose="020B0600000000000000" pitchFamily="50" charset="-128"/>
              </a:rPr>
              <a:t>3</a:t>
            </a:r>
            <a:r>
              <a:rPr lang="ja-JP" altLang="en-US" sz="1200" dirty="0">
                <a:uFillTx/>
                <a:latin typeface="HGPｺﾞｼｯｸM" panose="020B0600000000000000" pitchFamily="50" charset="-128"/>
                <a:ea typeface="HGPｺﾞｼｯｸM" panose="020B0600000000000000" pitchFamily="50" charset="-128"/>
              </a:rPr>
              <a:t>割くらいのイメージ</a:t>
            </a:r>
            <a:endParaRPr lang="en-US" altLang="ja-JP" sz="12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600" dirty="0">
              <a:uFillTx/>
              <a:latin typeface="HGPｺﾞｼｯｸM" panose="020B0600000000000000" pitchFamily="50" charset="-128"/>
              <a:ea typeface="HGPｺﾞｼｯｸM" panose="020B0600000000000000" pitchFamily="50" charset="-128"/>
            </a:endParaRPr>
          </a:p>
        </p:txBody>
      </p:sp>
      <p:sp>
        <p:nvSpPr>
          <p:cNvPr id="5" name="テキスト ボックス 4"/>
          <p:cNvSpPr txBox="1"/>
          <p:nvPr/>
        </p:nvSpPr>
        <p:spPr>
          <a:xfrm>
            <a:off x="87141" y="3423561"/>
            <a:ext cx="492443" cy="2325317"/>
          </a:xfrm>
          <a:prstGeom prst="rect">
            <a:avLst/>
          </a:prstGeom>
        </p:spPr>
        <p:txBody>
          <a:bodyPr vert="eaVert" wrap="none" rtlCol="0">
            <a:spAutoFit/>
          </a:bodyPr>
          <a:lstStyle/>
          <a:p>
            <a:r>
              <a:rPr kumimoji="1" lang="ja-JP" altLang="en-US" sz="2000" b="1" dirty="0">
                <a:latin typeface="HGPｺﾞｼｯｸM" panose="020B0600000000000000" pitchFamily="50" charset="-128"/>
                <a:ea typeface="HGPｺﾞｼｯｸM" panose="020B0600000000000000" pitchFamily="50" charset="-128"/>
              </a:rPr>
              <a:t>中小企業経営者の声</a:t>
            </a:r>
          </a:p>
        </p:txBody>
      </p:sp>
      <p:sp>
        <p:nvSpPr>
          <p:cNvPr id="6" name="テキスト ボックス 5"/>
          <p:cNvSpPr txBox="1"/>
          <p:nvPr/>
        </p:nvSpPr>
        <p:spPr>
          <a:xfrm>
            <a:off x="1247387" y="6320433"/>
            <a:ext cx="6053260" cy="253916"/>
          </a:xfrm>
          <a:prstGeom prst="rect">
            <a:avLst/>
          </a:prstGeom>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（注）</a:t>
            </a:r>
            <a:r>
              <a:rPr kumimoji="1" lang="en-US" altLang="ja-JP" sz="1050" dirty="0">
                <a:latin typeface="Meiryo UI" panose="020B0604030504040204" pitchFamily="50" charset="-128"/>
                <a:ea typeface="Meiryo UI" panose="020B0604030504040204" pitchFamily="50" charset="-128"/>
              </a:rPr>
              <a:t>2014</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2018</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月までに実施した企業ヒアリング（全</a:t>
            </a:r>
            <a:r>
              <a:rPr lang="en-US" altLang="ja-JP" sz="1050" dirty="0">
                <a:latin typeface="Meiryo UI" panose="020B0604030504040204" pitchFamily="50" charset="-128"/>
                <a:ea typeface="Meiryo UI" panose="020B0604030504040204" pitchFamily="50" charset="-128"/>
              </a:rPr>
              <a:t>19</a:t>
            </a:r>
            <a:r>
              <a:rPr kumimoji="1" lang="ja-JP" altLang="en-US" sz="1050" dirty="0">
                <a:latin typeface="Meiryo UI" panose="020B0604030504040204" pitchFamily="50" charset="-128"/>
                <a:ea typeface="Meiryo UI" panose="020B0604030504040204" pitchFamily="50" charset="-128"/>
              </a:rPr>
              <a:t>社）における経営者の声（抜粋）</a:t>
            </a:r>
          </a:p>
        </p:txBody>
      </p:sp>
      <p:sp>
        <p:nvSpPr>
          <p:cNvPr id="16" name="正方形/長方形 15"/>
          <p:cNvSpPr>
            <a:spLocks/>
          </p:cNvSpPr>
          <p:nvPr/>
        </p:nvSpPr>
        <p:spPr>
          <a:xfrm>
            <a:off x="1198346" y="3480028"/>
            <a:ext cx="3605699" cy="2846933"/>
          </a:xfrm>
          <a:prstGeom prst="rect">
            <a:avLst/>
          </a:prstGeom>
        </p:spPr>
        <p:txBody>
          <a:bodyPr wrap="square">
            <a:spAutoFit/>
          </a:bodyPr>
          <a:lstStyle/>
          <a:p>
            <a:pPr marL="171450" indent="-171450">
              <a:buFont typeface="Wingdings" panose="05000000000000000000" pitchFamily="2" charset="2"/>
              <a:buChar char="ü"/>
            </a:pPr>
            <a:r>
              <a:rPr lang="ja-JP" altLang="en-US" sz="1200" dirty="0">
                <a:uFillTx/>
                <a:latin typeface="HGPｺﾞｼｯｸM" panose="020B0600000000000000" pitchFamily="50" charset="-128"/>
                <a:ea typeface="HGPｺﾞｼｯｸM" panose="020B0600000000000000" pitchFamily="50" charset="-128"/>
              </a:rPr>
              <a:t>産振機構・都市型</a:t>
            </a:r>
            <a:r>
              <a:rPr lang="en-US" altLang="ja-JP" sz="1200" dirty="0">
                <a:uFillTx/>
                <a:latin typeface="HGPｺﾞｼｯｸM" panose="020B0600000000000000" pitchFamily="50" charset="-128"/>
                <a:ea typeface="HGPｺﾞｼｯｸM" panose="020B0600000000000000" pitchFamily="50" charset="-128"/>
              </a:rPr>
              <a:t>C</a:t>
            </a:r>
            <a:r>
              <a:rPr lang="ja-JP" altLang="en-US" sz="1200" dirty="0">
                <a:uFillTx/>
                <a:latin typeface="HGPｺﾞｼｯｸM" panose="020B0600000000000000" pitchFamily="50" charset="-128"/>
                <a:ea typeface="HGPｺﾞｼｯｸM" panose="020B0600000000000000" pitchFamily="50" charset="-128"/>
              </a:rPr>
              <a:t>ともに名前も知らない。</a:t>
            </a:r>
            <a:endParaRPr lang="en-US" altLang="ja-JP" sz="12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5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uFillTx/>
                <a:latin typeface="HGPｺﾞｼｯｸM" panose="020B0600000000000000" pitchFamily="50" charset="-128"/>
                <a:ea typeface="HGPｺﾞｼｯｸM" panose="020B0600000000000000" pitchFamily="50" charset="-128"/>
              </a:rPr>
              <a:t>聞いたことはあるが、何をしているのか知らない</a:t>
            </a:r>
            <a:endParaRPr lang="en-US" altLang="ja-JP" sz="12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latin typeface="HGPｺﾞｼｯｸM" panose="020B0600000000000000" pitchFamily="50" charset="-128"/>
                <a:ea typeface="HGPｺﾞｼｯｸM" panose="020B0600000000000000" pitchFamily="50" charset="-128"/>
              </a:rPr>
              <a:t>府市の支援機関は、すべてアピールが足りない。知人の企業は、公の支援機関を知らないことが多く、利用できるサービスが利用できていない。</a:t>
            </a:r>
            <a:endParaRPr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latin typeface="HGPｺﾞｼｯｸM" panose="020B0600000000000000" pitchFamily="50" charset="-128"/>
                <a:ea typeface="HGPｺﾞｼｯｸM" panose="020B0600000000000000" pitchFamily="50" charset="-128"/>
              </a:rPr>
              <a:t>先日、民間の設備リースをしたばかり。設備貸与の制度を知っていれば利用していたのに残念</a:t>
            </a:r>
            <a:endParaRPr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4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latin typeface="HGPｺﾞｼｯｸM" panose="020B0600000000000000" pitchFamily="50" charset="-128"/>
                <a:ea typeface="HGPｺﾞｼｯｸM" panose="020B0600000000000000" pitchFamily="50" charset="-128"/>
              </a:rPr>
              <a:t>設備貸与事業は利用したことがあるが、産振機構という認識はなかった。</a:t>
            </a:r>
            <a:endParaRPr lang="en-US" altLang="ja-JP" sz="12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endParaRPr lang="en-US" altLang="ja-JP" sz="500" dirty="0">
              <a:uFillTx/>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uFillTx/>
                <a:latin typeface="HGPｺﾞｼｯｸM" panose="020B0600000000000000" pitchFamily="50" charset="-128"/>
                <a:ea typeface="HGPｺﾞｼｯｸM" panose="020B0600000000000000" pitchFamily="50" charset="-128"/>
              </a:rPr>
              <a:t>ＭＯＢＩＯは知っているが、「ものづくり企業のための支援拠点」という印象。卸売業としては立ち入りにくい</a:t>
            </a:r>
          </a:p>
          <a:p>
            <a:endParaRPr lang="en-US" altLang="ja-JP" sz="5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ü"/>
            </a:pPr>
            <a:r>
              <a:rPr lang="ja-JP" altLang="en-US" sz="1200" dirty="0">
                <a:latin typeface="HGPｺﾞｼｯｸM" panose="020B0600000000000000" pitchFamily="50" charset="-128"/>
                <a:ea typeface="HGPｺﾞｼｯｸM" panose="020B0600000000000000" pitchFamily="50" charset="-128"/>
              </a:rPr>
              <a:t>以前、新事業開拓や海外販路の拡大について検討したが、どこに相談していいかわからなかった。</a:t>
            </a:r>
          </a:p>
          <a:p>
            <a:pPr marL="171450" indent="-171450">
              <a:buFont typeface="Wingdings" panose="05000000000000000000" pitchFamily="2" charset="2"/>
              <a:buChar char="ü"/>
            </a:pPr>
            <a:endParaRPr lang="en-US" altLang="ja-JP" sz="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92443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C332B9B5-A014-4F62-BF4C-F849AB9E326F}"/>
              </a:ext>
            </a:extLst>
          </p:cNvPr>
          <p:cNvSpPr>
            <a:spLocks noGrp="1"/>
          </p:cNvSpPr>
          <p:nvPr>
            <p:ph type="sldNum" sz="quarter" idx="12"/>
          </p:nvPr>
        </p:nvSpPr>
        <p:spPr>
          <a:xfrm>
            <a:off x="7024964" y="6472818"/>
            <a:ext cx="2133600" cy="365125"/>
          </a:xfrm>
        </p:spPr>
        <p:txBody>
          <a:bodyPr/>
          <a:lstStyle/>
          <a:p>
            <a:fld id="{EA9D587B-BFA2-4724-8369-2D5E7B051807}" type="slidenum">
              <a:rPr kumimoji="1" lang="ja-JP" altLang="en-US" smtClean="0"/>
              <a:pPr/>
              <a:t>14</a:t>
            </a:fld>
            <a:endParaRPr kumimoji="1" lang="ja-JP" altLang="en-US" dirty="0"/>
          </a:p>
        </p:txBody>
      </p:sp>
      <p:sp>
        <p:nvSpPr>
          <p:cNvPr id="4" name="テキスト ボックス 3">
            <a:extLst>
              <a:ext uri="{FF2B5EF4-FFF2-40B4-BE49-F238E27FC236}">
                <a16:creationId xmlns="" xmlns:a16="http://schemas.microsoft.com/office/drawing/2014/main" id="{594DD3B4-53FA-468C-B575-250234EAF2EF}"/>
              </a:ext>
            </a:extLst>
          </p:cNvPr>
          <p:cNvSpPr txBox="1"/>
          <p:nvPr/>
        </p:nvSpPr>
        <p:spPr>
          <a:xfrm>
            <a:off x="1877901" y="388457"/>
            <a:ext cx="184731" cy="400110"/>
          </a:xfrm>
          <a:prstGeom prst="rect">
            <a:avLst/>
          </a:prstGeom>
          <a:noFill/>
        </p:spPr>
        <p:txBody>
          <a:bodyPr wrap="none" rtlCol="0">
            <a:spAutoFit/>
          </a:bodyPr>
          <a:lstStyle/>
          <a:p>
            <a:endParaRPr lang="en-US" altLang="ja-JP" sz="20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 xmlns:a16="http://schemas.microsoft.com/office/drawing/2014/main" id="{F3CD82CF-2DB5-40B6-9123-89BD57E0A631}"/>
              </a:ext>
            </a:extLst>
          </p:cNvPr>
          <p:cNvSpPr/>
          <p:nvPr/>
        </p:nvSpPr>
        <p:spPr>
          <a:xfrm>
            <a:off x="107556" y="1664230"/>
            <a:ext cx="8892000" cy="227892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b" anchorCtr="0"/>
          <a:lstStyle/>
          <a:p>
            <a:pPr algn="ctr"/>
            <a:endParaRPr kumimoji="1" lang="ja-JP" altLang="en-US"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 xmlns:a16="http://schemas.microsoft.com/office/drawing/2014/main" id="{CA2D1140-0DBD-4271-A645-32B660E5CC3A}"/>
              </a:ext>
            </a:extLst>
          </p:cNvPr>
          <p:cNvSpPr/>
          <p:nvPr/>
        </p:nvSpPr>
        <p:spPr>
          <a:xfrm>
            <a:off x="107556" y="5524715"/>
            <a:ext cx="8892000" cy="53668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b" anchorCtr="0"/>
          <a:lstStyle/>
          <a:p>
            <a:pPr algn="ctr"/>
            <a:endPar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 xmlns:a16="http://schemas.microsoft.com/office/drawing/2014/main" id="{A843D47C-2151-4207-A3D8-24F53493E939}"/>
              </a:ext>
            </a:extLst>
          </p:cNvPr>
          <p:cNvSpPr/>
          <p:nvPr/>
        </p:nvSpPr>
        <p:spPr>
          <a:xfrm>
            <a:off x="107556" y="4138947"/>
            <a:ext cx="8892000" cy="120492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b" anchorCtr="0"/>
          <a:lstStyle/>
          <a:p>
            <a:pPr algn="ctr"/>
            <a:endParaRPr kumimoji="1" lang="ja-JP" altLang="en-US"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12">
            <a:extLst>
              <a:ext uri="{FF2B5EF4-FFF2-40B4-BE49-F238E27FC236}">
                <a16:creationId xmlns="" xmlns:a16="http://schemas.microsoft.com/office/drawing/2014/main" id="{9EA5BD4B-A81E-4552-84C1-C8CC4D907FD4}"/>
              </a:ext>
            </a:extLst>
          </p:cNvPr>
          <p:cNvSpPr/>
          <p:nvPr/>
        </p:nvSpPr>
        <p:spPr>
          <a:xfrm>
            <a:off x="654147" y="1505071"/>
            <a:ext cx="4392000" cy="4962989"/>
          </a:xfrm>
          <a:prstGeom prst="roundRect">
            <a:avLst>
              <a:gd name="adj" fmla="val 5172"/>
            </a:avLst>
          </a:prstGeom>
          <a:noFill/>
          <a:ln w="25400">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3">
            <a:extLst>
              <a:ext uri="{FF2B5EF4-FFF2-40B4-BE49-F238E27FC236}">
                <a16:creationId xmlns="" xmlns:a16="http://schemas.microsoft.com/office/drawing/2014/main" id="{5948A427-93D3-4A07-8D2C-6FE937715F90}"/>
              </a:ext>
            </a:extLst>
          </p:cNvPr>
          <p:cNvSpPr/>
          <p:nvPr/>
        </p:nvSpPr>
        <p:spPr>
          <a:xfrm>
            <a:off x="5168596" y="1505044"/>
            <a:ext cx="2225581" cy="4964596"/>
          </a:xfrm>
          <a:prstGeom prst="roundRect">
            <a:avLst>
              <a:gd name="adj" fmla="val 5763"/>
            </a:avLst>
          </a:prstGeom>
          <a:noFill/>
          <a:ln w="25400">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4">
            <a:extLst>
              <a:ext uri="{FF2B5EF4-FFF2-40B4-BE49-F238E27FC236}">
                <a16:creationId xmlns="" xmlns:a16="http://schemas.microsoft.com/office/drawing/2014/main" id="{43804C9A-255D-4DF2-917B-C108B5719016}"/>
              </a:ext>
            </a:extLst>
          </p:cNvPr>
          <p:cNvSpPr/>
          <p:nvPr/>
        </p:nvSpPr>
        <p:spPr>
          <a:xfrm>
            <a:off x="7533312" y="1505072"/>
            <a:ext cx="1332000" cy="4962988"/>
          </a:xfrm>
          <a:prstGeom prst="roundRect">
            <a:avLst>
              <a:gd name="adj" fmla="val 8766"/>
            </a:avLst>
          </a:prstGeom>
          <a:noFill/>
          <a:ln w="25400">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a:extLst>
              <a:ext uri="{FF2B5EF4-FFF2-40B4-BE49-F238E27FC236}">
                <a16:creationId xmlns="" xmlns:a16="http://schemas.microsoft.com/office/drawing/2014/main" id="{F49AE2F4-3389-4EF9-9F14-3389FD09F54D}"/>
              </a:ext>
            </a:extLst>
          </p:cNvPr>
          <p:cNvSpPr/>
          <p:nvPr/>
        </p:nvSpPr>
        <p:spPr>
          <a:xfrm>
            <a:off x="667026" y="983035"/>
            <a:ext cx="8188530" cy="387658"/>
          </a:xfrm>
          <a:prstGeom prst="roundRect">
            <a:avLst/>
          </a:prstGeom>
          <a:noFill/>
          <a:ln w="31750" cmpd="dbl">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中　小　企　業</a:t>
            </a:r>
          </a:p>
        </p:txBody>
      </p:sp>
      <p:sp>
        <p:nvSpPr>
          <p:cNvPr id="32" name="テキスト ボックス 31">
            <a:extLst>
              <a:ext uri="{FF2B5EF4-FFF2-40B4-BE49-F238E27FC236}">
                <a16:creationId xmlns="" xmlns:a16="http://schemas.microsoft.com/office/drawing/2014/main" id="{58F02728-0960-4DAF-9945-FE6BE68368C3}"/>
              </a:ext>
            </a:extLst>
          </p:cNvPr>
          <p:cNvSpPr txBox="1"/>
          <p:nvPr/>
        </p:nvSpPr>
        <p:spPr>
          <a:xfrm>
            <a:off x="5786506" y="6128244"/>
            <a:ext cx="1016476" cy="276999"/>
          </a:xfrm>
          <a:prstGeom prst="rect">
            <a:avLst/>
          </a:prstGeom>
          <a:solidFill>
            <a:schemeClr val="bg1"/>
          </a:solidFill>
          <a:ln>
            <a:solidFill>
              <a:srgbClr val="002060"/>
            </a:solid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技術</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支援</a:t>
            </a:r>
          </a:p>
        </p:txBody>
      </p:sp>
      <p:sp>
        <p:nvSpPr>
          <p:cNvPr id="33" name="テキスト ボックス 32">
            <a:extLst>
              <a:ext uri="{FF2B5EF4-FFF2-40B4-BE49-F238E27FC236}">
                <a16:creationId xmlns="" xmlns:a16="http://schemas.microsoft.com/office/drawing/2014/main" id="{7D213383-C308-44DB-8DCE-5BFE2604B5B3}"/>
              </a:ext>
            </a:extLst>
          </p:cNvPr>
          <p:cNvSpPr txBox="1"/>
          <p:nvPr/>
        </p:nvSpPr>
        <p:spPr>
          <a:xfrm>
            <a:off x="1711153" y="6132126"/>
            <a:ext cx="2533574"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創業支援・経営支援・</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支援</a:t>
            </a:r>
          </a:p>
        </p:txBody>
      </p:sp>
      <p:sp>
        <p:nvSpPr>
          <p:cNvPr id="34" name="テキスト ボックス 33">
            <a:extLst>
              <a:ext uri="{FF2B5EF4-FFF2-40B4-BE49-F238E27FC236}">
                <a16:creationId xmlns="" xmlns:a16="http://schemas.microsoft.com/office/drawing/2014/main" id="{63D33DC2-ED31-4BF7-974D-B361D21F5694}"/>
              </a:ext>
            </a:extLst>
          </p:cNvPr>
          <p:cNvSpPr txBox="1"/>
          <p:nvPr/>
        </p:nvSpPr>
        <p:spPr>
          <a:xfrm>
            <a:off x="7608538" y="6121061"/>
            <a:ext cx="1184566" cy="276999"/>
          </a:xfrm>
          <a:prstGeom prst="rect">
            <a:avLst/>
          </a:prstGeom>
          <a:solidFill>
            <a:schemeClr val="bg1"/>
          </a:solidFill>
          <a:ln>
            <a:solidFill>
              <a:srgbClr val="002060"/>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金融支援</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上矢印 49">
            <a:extLst>
              <a:ext uri="{FF2B5EF4-FFF2-40B4-BE49-F238E27FC236}">
                <a16:creationId xmlns="" xmlns:a16="http://schemas.microsoft.com/office/drawing/2014/main" id="{78C1BB89-1748-4D0B-AD1A-2CFB9EF809C9}"/>
              </a:ext>
            </a:extLst>
          </p:cNvPr>
          <p:cNvSpPr/>
          <p:nvPr/>
        </p:nvSpPr>
        <p:spPr>
          <a:xfrm>
            <a:off x="2582574" y="1299842"/>
            <a:ext cx="252000" cy="2160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 xmlns:a16="http://schemas.microsoft.com/office/drawing/2014/main" id="{F006F1E9-89F7-4E0F-AD7B-AB170191510E}"/>
              </a:ext>
            </a:extLst>
          </p:cNvPr>
          <p:cNvSpPr/>
          <p:nvPr/>
        </p:nvSpPr>
        <p:spPr>
          <a:xfrm>
            <a:off x="773232" y="3459824"/>
            <a:ext cx="2052000" cy="288000"/>
          </a:xfrm>
          <a:prstGeom prst="rect">
            <a:avLst/>
          </a:prstGeom>
          <a:pattFill prst="openDmnd">
            <a:fgClr>
              <a:schemeClr val="accent2">
                <a:lumMod val="60000"/>
                <a:lumOff val="40000"/>
              </a:schemeClr>
            </a:fgClr>
            <a:bgClr>
              <a:schemeClr val="bg1"/>
            </a:bgClr>
          </a:pattFill>
          <a:ln w="38100">
            <a:solidFill>
              <a:srgbClr val="FF000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25904" y="3266529"/>
            <a:ext cx="885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69036" y="2195351"/>
            <a:ext cx="400110" cy="630942"/>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市町村</a:t>
            </a:r>
          </a:p>
        </p:txBody>
      </p:sp>
      <p:sp>
        <p:nvSpPr>
          <p:cNvPr id="54" name="テキスト ボックス 53"/>
          <p:cNvSpPr txBox="1"/>
          <p:nvPr/>
        </p:nvSpPr>
        <p:spPr>
          <a:xfrm>
            <a:off x="169036" y="3309534"/>
            <a:ext cx="400110" cy="630942"/>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大阪市</a:t>
            </a:r>
          </a:p>
        </p:txBody>
      </p:sp>
      <p:sp>
        <p:nvSpPr>
          <p:cNvPr id="57" name="テキスト ボックス 56"/>
          <p:cNvSpPr txBox="1"/>
          <p:nvPr/>
        </p:nvSpPr>
        <p:spPr>
          <a:xfrm>
            <a:off x="169036" y="4452437"/>
            <a:ext cx="400110" cy="630942"/>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大阪府</a:t>
            </a:r>
          </a:p>
        </p:txBody>
      </p:sp>
      <p:sp>
        <p:nvSpPr>
          <p:cNvPr id="58" name="テキスト ボックス 57"/>
          <p:cNvSpPr txBox="1"/>
          <p:nvPr/>
        </p:nvSpPr>
        <p:spPr>
          <a:xfrm>
            <a:off x="169036" y="5657124"/>
            <a:ext cx="400110" cy="271869"/>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国</a:t>
            </a:r>
          </a:p>
        </p:txBody>
      </p:sp>
      <p:sp>
        <p:nvSpPr>
          <p:cNvPr id="65" name="上矢印 49">
            <a:extLst>
              <a:ext uri="{FF2B5EF4-FFF2-40B4-BE49-F238E27FC236}">
                <a16:creationId xmlns="" xmlns:a16="http://schemas.microsoft.com/office/drawing/2014/main" id="{78C1BB89-1748-4D0B-AD1A-2CFB9EF809C9}"/>
              </a:ext>
            </a:extLst>
          </p:cNvPr>
          <p:cNvSpPr/>
          <p:nvPr/>
        </p:nvSpPr>
        <p:spPr>
          <a:xfrm>
            <a:off x="4138525" y="1299842"/>
            <a:ext cx="252000" cy="4356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上矢印 49">
            <a:extLst>
              <a:ext uri="{FF2B5EF4-FFF2-40B4-BE49-F238E27FC236}">
                <a16:creationId xmlns="" xmlns:a16="http://schemas.microsoft.com/office/drawing/2014/main" id="{78C1BB89-1748-4D0B-AD1A-2CFB9EF809C9}"/>
              </a:ext>
            </a:extLst>
          </p:cNvPr>
          <p:cNvSpPr/>
          <p:nvPr/>
        </p:nvSpPr>
        <p:spPr>
          <a:xfrm>
            <a:off x="2864078" y="1299842"/>
            <a:ext cx="252000" cy="3312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上矢印 49">
            <a:extLst>
              <a:ext uri="{FF2B5EF4-FFF2-40B4-BE49-F238E27FC236}">
                <a16:creationId xmlns="" xmlns:a16="http://schemas.microsoft.com/office/drawing/2014/main" id="{78C1BB89-1748-4D0B-AD1A-2CFB9EF809C9}"/>
              </a:ext>
            </a:extLst>
          </p:cNvPr>
          <p:cNvSpPr/>
          <p:nvPr/>
        </p:nvSpPr>
        <p:spPr>
          <a:xfrm flipV="1">
            <a:off x="3675192" y="5238469"/>
            <a:ext cx="252000" cy="396000"/>
          </a:xfrm>
          <a:prstGeom prst="upArrow">
            <a:avLst>
              <a:gd name="adj1" fmla="val 50000"/>
              <a:gd name="adj2" fmla="val 460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上矢印 49">
            <a:extLst>
              <a:ext uri="{FF2B5EF4-FFF2-40B4-BE49-F238E27FC236}">
                <a16:creationId xmlns="" xmlns:a16="http://schemas.microsoft.com/office/drawing/2014/main" id="{78C1BB89-1748-4D0B-AD1A-2CFB9EF809C9}"/>
              </a:ext>
            </a:extLst>
          </p:cNvPr>
          <p:cNvSpPr/>
          <p:nvPr/>
        </p:nvSpPr>
        <p:spPr>
          <a:xfrm>
            <a:off x="3568629" y="1299842"/>
            <a:ext cx="252000" cy="2952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上矢印 49">
            <a:extLst>
              <a:ext uri="{FF2B5EF4-FFF2-40B4-BE49-F238E27FC236}">
                <a16:creationId xmlns="" xmlns:a16="http://schemas.microsoft.com/office/drawing/2014/main" id="{78C1BB89-1748-4D0B-AD1A-2CFB9EF809C9}"/>
              </a:ext>
            </a:extLst>
          </p:cNvPr>
          <p:cNvSpPr/>
          <p:nvPr/>
        </p:nvSpPr>
        <p:spPr>
          <a:xfrm>
            <a:off x="6695301" y="1299842"/>
            <a:ext cx="252000" cy="2988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上矢印 49">
            <a:extLst>
              <a:ext uri="{FF2B5EF4-FFF2-40B4-BE49-F238E27FC236}">
                <a16:creationId xmlns="" xmlns:a16="http://schemas.microsoft.com/office/drawing/2014/main" id="{78C1BB89-1748-4D0B-AD1A-2CFB9EF809C9}"/>
              </a:ext>
            </a:extLst>
          </p:cNvPr>
          <p:cNvSpPr/>
          <p:nvPr/>
        </p:nvSpPr>
        <p:spPr>
          <a:xfrm>
            <a:off x="6296896" y="1299842"/>
            <a:ext cx="252000" cy="2196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102984" y="3313637"/>
            <a:ext cx="900000" cy="1476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上矢印 49">
            <a:extLst>
              <a:ext uri="{FF2B5EF4-FFF2-40B4-BE49-F238E27FC236}">
                <a16:creationId xmlns="" xmlns:a16="http://schemas.microsoft.com/office/drawing/2014/main" id="{78C1BB89-1748-4D0B-AD1A-2CFB9EF809C9}"/>
              </a:ext>
            </a:extLst>
          </p:cNvPr>
          <p:cNvSpPr/>
          <p:nvPr/>
        </p:nvSpPr>
        <p:spPr>
          <a:xfrm>
            <a:off x="7921143" y="1299842"/>
            <a:ext cx="252000" cy="3060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上矢印 49">
            <a:extLst>
              <a:ext uri="{FF2B5EF4-FFF2-40B4-BE49-F238E27FC236}">
                <a16:creationId xmlns="" xmlns:a16="http://schemas.microsoft.com/office/drawing/2014/main" id="{78C1BB89-1748-4D0B-AD1A-2CFB9EF809C9}"/>
              </a:ext>
            </a:extLst>
          </p:cNvPr>
          <p:cNvSpPr/>
          <p:nvPr/>
        </p:nvSpPr>
        <p:spPr>
          <a:xfrm>
            <a:off x="5510084" y="1299842"/>
            <a:ext cx="252000" cy="2376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上矢印 49">
            <a:extLst>
              <a:ext uri="{FF2B5EF4-FFF2-40B4-BE49-F238E27FC236}">
                <a16:creationId xmlns="" xmlns:a16="http://schemas.microsoft.com/office/drawing/2014/main" id="{78C1BB89-1748-4D0B-AD1A-2CFB9EF809C9}"/>
              </a:ext>
            </a:extLst>
          </p:cNvPr>
          <p:cNvSpPr/>
          <p:nvPr/>
        </p:nvSpPr>
        <p:spPr>
          <a:xfrm>
            <a:off x="649801" y="1288601"/>
            <a:ext cx="1870914" cy="540000"/>
          </a:xfrm>
          <a:prstGeom prst="upArrow">
            <a:avLst>
              <a:gd name="adj1" fmla="val 83254"/>
              <a:gd name="adj2" fmla="val 320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上矢印 49">
            <a:extLst>
              <a:ext uri="{FF2B5EF4-FFF2-40B4-BE49-F238E27FC236}">
                <a16:creationId xmlns="" xmlns:a16="http://schemas.microsoft.com/office/drawing/2014/main" id="{78C1BB89-1748-4D0B-AD1A-2CFB9EF809C9}"/>
              </a:ext>
            </a:extLst>
          </p:cNvPr>
          <p:cNvSpPr/>
          <p:nvPr/>
        </p:nvSpPr>
        <p:spPr>
          <a:xfrm>
            <a:off x="8519967" y="1299842"/>
            <a:ext cx="252000" cy="4392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上矢印 49">
            <a:extLst>
              <a:ext uri="{FF2B5EF4-FFF2-40B4-BE49-F238E27FC236}">
                <a16:creationId xmlns="" xmlns:a16="http://schemas.microsoft.com/office/drawing/2014/main" id="{78C1BB89-1748-4D0B-AD1A-2CFB9EF809C9}"/>
              </a:ext>
            </a:extLst>
          </p:cNvPr>
          <p:cNvSpPr/>
          <p:nvPr/>
        </p:nvSpPr>
        <p:spPr>
          <a:xfrm>
            <a:off x="7024964" y="1299842"/>
            <a:ext cx="252000" cy="4392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a:extLst>
              <a:ext uri="{FF2B5EF4-FFF2-40B4-BE49-F238E27FC236}">
                <a16:creationId xmlns="" xmlns:a16="http://schemas.microsoft.com/office/drawing/2014/main" id="{F19874BC-CACE-429D-9ED0-AA92C540EEBA}"/>
              </a:ext>
            </a:extLst>
          </p:cNvPr>
          <p:cNvSpPr/>
          <p:nvPr/>
        </p:nvSpPr>
        <p:spPr>
          <a:xfrm>
            <a:off x="764377" y="1748944"/>
            <a:ext cx="180000" cy="14400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eaVert" lIns="0" rIns="0"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堺市産業振興Ｃ</a:t>
            </a:r>
          </a:p>
        </p:txBody>
      </p:sp>
      <p:sp>
        <p:nvSpPr>
          <p:cNvPr id="78" name="正方形/長方形 77">
            <a:extLst>
              <a:ext uri="{FF2B5EF4-FFF2-40B4-BE49-F238E27FC236}">
                <a16:creationId xmlns="" xmlns:a16="http://schemas.microsoft.com/office/drawing/2014/main" id="{F19874BC-CACE-429D-9ED0-AA92C540EEBA}"/>
              </a:ext>
            </a:extLst>
          </p:cNvPr>
          <p:cNvSpPr/>
          <p:nvPr/>
        </p:nvSpPr>
        <p:spPr>
          <a:xfrm>
            <a:off x="993645" y="1748944"/>
            <a:ext cx="180000" cy="14400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eaVert" lIns="0" rIns="0"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東大阪市産業創造勤労者機構</a:t>
            </a:r>
          </a:p>
        </p:txBody>
      </p:sp>
      <p:sp>
        <p:nvSpPr>
          <p:cNvPr id="80" name="正方形/長方形 79">
            <a:extLst>
              <a:ext uri="{FF2B5EF4-FFF2-40B4-BE49-F238E27FC236}">
                <a16:creationId xmlns="" xmlns:a16="http://schemas.microsoft.com/office/drawing/2014/main" id="{F19874BC-CACE-429D-9ED0-AA92C540EEBA}"/>
              </a:ext>
            </a:extLst>
          </p:cNvPr>
          <p:cNvSpPr/>
          <p:nvPr/>
        </p:nvSpPr>
        <p:spPr>
          <a:xfrm>
            <a:off x="1493775" y="1748944"/>
            <a:ext cx="180000" cy="14400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eaVert" lIns="0" rIns="0"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和泉市産業振興プラザ</a:t>
            </a:r>
          </a:p>
        </p:txBody>
      </p:sp>
      <p:sp>
        <p:nvSpPr>
          <p:cNvPr id="81" name="正方形/長方形 80">
            <a:extLst>
              <a:ext uri="{FF2B5EF4-FFF2-40B4-BE49-F238E27FC236}">
                <a16:creationId xmlns="" xmlns:a16="http://schemas.microsoft.com/office/drawing/2014/main" id="{F19874BC-CACE-429D-9ED0-AA92C540EEBA}"/>
              </a:ext>
            </a:extLst>
          </p:cNvPr>
          <p:cNvSpPr/>
          <p:nvPr/>
        </p:nvSpPr>
        <p:spPr>
          <a:xfrm>
            <a:off x="1749207" y="1748944"/>
            <a:ext cx="180000" cy="14400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eaVert" lIns="0" rIns="0"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枚方市立地域活性化Ｃ</a:t>
            </a:r>
          </a:p>
        </p:txBody>
      </p:sp>
      <p:sp>
        <p:nvSpPr>
          <p:cNvPr id="82" name="正方形/長方形 81">
            <a:extLst>
              <a:ext uri="{FF2B5EF4-FFF2-40B4-BE49-F238E27FC236}">
                <a16:creationId xmlns="" xmlns:a16="http://schemas.microsoft.com/office/drawing/2014/main" id="{F19874BC-CACE-429D-9ED0-AA92C540EEBA}"/>
              </a:ext>
            </a:extLst>
          </p:cNvPr>
          <p:cNvSpPr/>
          <p:nvPr/>
        </p:nvSpPr>
        <p:spPr>
          <a:xfrm>
            <a:off x="1993595" y="1748944"/>
            <a:ext cx="180000" cy="14400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eaVert" lIns="0" rIns="0"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門真市中小企業サポートＣ</a:t>
            </a:r>
          </a:p>
        </p:txBody>
      </p:sp>
      <p:sp>
        <p:nvSpPr>
          <p:cNvPr id="20" name="角丸四角形 19">
            <a:extLst>
              <a:ext uri="{FF2B5EF4-FFF2-40B4-BE49-F238E27FC236}">
                <a16:creationId xmlns="" xmlns:a16="http://schemas.microsoft.com/office/drawing/2014/main" id="{2384A45E-583A-4442-8548-2402003EDE0D}"/>
              </a:ext>
            </a:extLst>
          </p:cNvPr>
          <p:cNvSpPr/>
          <p:nvPr/>
        </p:nvSpPr>
        <p:spPr>
          <a:xfrm>
            <a:off x="3267024" y="1843149"/>
            <a:ext cx="839594" cy="1320085"/>
          </a:xfrm>
          <a:prstGeom prst="roundRect">
            <a:avLst/>
          </a:prstGeom>
          <a:pattFill prst="ltUpDiag">
            <a:fgClr>
              <a:schemeClr val="accent3">
                <a:lumMod val="60000"/>
                <a:lumOff val="40000"/>
              </a:schemeClr>
            </a:fgClr>
            <a:bgClr>
              <a:schemeClr val="bg1"/>
            </a:bgClr>
          </a:pattFill>
          <a:ln w="12700">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商工会、</a:t>
            </a:r>
          </a:p>
          <a:p>
            <a:pPr algn="ct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商工会議所</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柱 34">
            <a:extLst>
              <a:ext uri="{FF2B5EF4-FFF2-40B4-BE49-F238E27FC236}">
                <a16:creationId xmlns="" xmlns:a16="http://schemas.microsoft.com/office/drawing/2014/main" id="{550B82E3-13BE-4E71-B610-AA68950A191E}"/>
              </a:ext>
            </a:extLst>
          </p:cNvPr>
          <p:cNvSpPr/>
          <p:nvPr/>
        </p:nvSpPr>
        <p:spPr>
          <a:xfrm>
            <a:off x="3222880" y="4212866"/>
            <a:ext cx="936000" cy="288000"/>
          </a:xfrm>
          <a:prstGeom prst="can">
            <a:avLst>
              <a:gd name="adj" fmla="val 14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小規模補助金</a:t>
            </a:r>
          </a:p>
        </p:txBody>
      </p:sp>
      <p:sp>
        <p:nvSpPr>
          <p:cNvPr id="42" name="正方形/長方形 41">
            <a:extLst>
              <a:ext uri="{FF2B5EF4-FFF2-40B4-BE49-F238E27FC236}">
                <a16:creationId xmlns="" xmlns:a16="http://schemas.microsoft.com/office/drawing/2014/main" id="{7E796BEB-C915-44F5-9424-40CE8BD3A251}"/>
              </a:ext>
            </a:extLst>
          </p:cNvPr>
          <p:cNvSpPr/>
          <p:nvPr/>
        </p:nvSpPr>
        <p:spPr>
          <a:xfrm>
            <a:off x="6682894" y="5613058"/>
            <a:ext cx="650401" cy="360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産総研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a:extLst>
              <a:ext uri="{FF2B5EF4-FFF2-40B4-BE49-F238E27FC236}">
                <a16:creationId xmlns="" xmlns:a16="http://schemas.microsoft.com/office/drawing/2014/main" id="{C406A8B2-E379-4B65-9D8A-B074E748EE73}"/>
              </a:ext>
            </a:extLst>
          </p:cNvPr>
          <p:cNvSpPr/>
          <p:nvPr/>
        </p:nvSpPr>
        <p:spPr>
          <a:xfrm>
            <a:off x="7619035" y="5613058"/>
            <a:ext cx="1157280" cy="360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金融公庫／中小機構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a:extLst>
              <a:ext uri="{FF2B5EF4-FFF2-40B4-BE49-F238E27FC236}">
                <a16:creationId xmlns="" xmlns:a16="http://schemas.microsoft.com/office/drawing/2014/main" id="{F19874BC-CACE-429D-9ED0-AA92C540EEBA}"/>
              </a:ext>
            </a:extLst>
          </p:cNvPr>
          <p:cNvSpPr/>
          <p:nvPr/>
        </p:nvSpPr>
        <p:spPr>
          <a:xfrm>
            <a:off x="2249027" y="1748944"/>
            <a:ext cx="180000" cy="14400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eaVert" lIns="0" rIns="0"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大東ビジネス創造Ｃ</a:t>
            </a:r>
          </a:p>
        </p:txBody>
      </p:sp>
      <p:sp>
        <p:nvSpPr>
          <p:cNvPr id="16" name="正方形/長方形 15">
            <a:extLst>
              <a:ext uri="{FF2B5EF4-FFF2-40B4-BE49-F238E27FC236}">
                <a16:creationId xmlns="" xmlns:a16="http://schemas.microsoft.com/office/drawing/2014/main" id="{D51D1E63-0513-4F09-AA23-A0E8A2B2F6DA}"/>
              </a:ext>
            </a:extLst>
          </p:cNvPr>
          <p:cNvSpPr/>
          <p:nvPr/>
        </p:nvSpPr>
        <p:spPr>
          <a:xfrm>
            <a:off x="1133026" y="4602606"/>
            <a:ext cx="2052000" cy="252000"/>
          </a:xfrm>
          <a:prstGeom prst="rect">
            <a:avLst/>
          </a:prstGeom>
          <a:pattFill prst="openDmnd">
            <a:fgClr>
              <a:schemeClr val="accent2">
                <a:lumMod val="60000"/>
                <a:lumOff val="40000"/>
              </a:schemeClr>
            </a:fgClr>
            <a:bgClr>
              <a:schemeClr val="bg1"/>
            </a:bgClr>
          </a:pattFill>
          <a:ln w="38100">
            <a:solidFill>
              <a:srgbClr val="FF000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産振機構</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上矢印 49">
            <a:extLst>
              <a:ext uri="{FF2B5EF4-FFF2-40B4-BE49-F238E27FC236}">
                <a16:creationId xmlns="" xmlns:a16="http://schemas.microsoft.com/office/drawing/2014/main" id="{78C1BB89-1748-4D0B-AD1A-2CFB9EF809C9}"/>
              </a:ext>
            </a:extLst>
          </p:cNvPr>
          <p:cNvSpPr/>
          <p:nvPr/>
        </p:nvSpPr>
        <p:spPr>
          <a:xfrm>
            <a:off x="1245203" y="4830192"/>
            <a:ext cx="252000" cy="900000"/>
          </a:xfrm>
          <a:prstGeom prst="upArrow">
            <a:avLst>
              <a:gd name="adj1" fmla="val 50000"/>
              <a:gd name="adj2" fmla="val 460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a:extLst>
              <a:ext uri="{FF2B5EF4-FFF2-40B4-BE49-F238E27FC236}">
                <a16:creationId xmlns="" xmlns:a16="http://schemas.microsoft.com/office/drawing/2014/main" id="{52D05366-D2A4-4F28-9BBA-18E735358DA4}"/>
              </a:ext>
            </a:extLst>
          </p:cNvPr>
          <p:cNvSpPr/>
          <p:nvPr/>
        </p:nvSpPr>
        <p:spPr>
          <a:xfrm>
            <a:off x="7594900" y="2304758"/>
            <a:ext cx="904487" cy="329560"/>
          </a:xfrm>
          <a:prstGeom prst="roundRect">
            <a:avLst/>
          </a:prstGeom>
          <a:ln>
            <a:solidFill>
              <a:srgbClr val="002060"/>
            </a:solidFill>
            <a:prstDash val="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金融機関</a:t>
            </a:r>
          </a:p>
        </p:txBody>
      </p:sp>
      <p:sp>
        <p:nvSpPr>
          <p:cNvPr id="22" name="正方形/長方形 21">
            <a:extLst>
              <a:ext uri="{FF2B5EF4-FFF2-40B4-BE49-F238E27FC236}">
                <a16:creationId xmlns="" xmlns:a16="http://schemas.microsoft.com/office/drawing/2014/main" id="{A869F64C-B9A6-4BE1-9CF7-707C31E489BD}"/>
              </a:ext>
            </a:extLst>
          </p:cNvPr>
          <p:cNvSpPr/>
          <p:nvPr/>
        </p:nvSpPr>
        <p:spPr>
          <a:xfrm>
            <a:off x="7594900" y="3665717"/>
            <a:ext cx="904487" cy="756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信用保証</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900463" y="1386520"/>
            <a:ext cx="1329019" cy="369332"/>
          </a:xfrm>
          <a:prstGeom prst="rect">
            <a:avLst/>
          </a:prstGeom>
        </p:spPr>
        <p:txBody>
          <a:bodyPr wrap="square">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拠点施設がない場合も市町村の担当課が支援</a:t>
            </a:r>
          </a:p>
        </p:txBody>
      </p:sp>
      <p:sp>
        <p:nvSpPr>
          <p:cNvPr id="36" name="正方形/長方形 35">
            <a:extLst>
              <a:ext uri="{FF2B5EF4-FFF2-40B4-BE49-F238E27FC236}">
                <a16:creationId xmlns="" xmlns:a16="http://schemas.microsoft.com/office/drawing/2014/main" id="{24EB9A45-D431-4A63-A001-DA6147CB9400}"/>
              </a:ext>
            </a:extLst>
          </p:cNvPr>
          <p:cNvSpPr/>
          <p:nvPr/>
        </p:nvSpPr>
        <p:spPr>
          <a:xfrm>
            <a:off x="6164650" y="3447098"/>
            <a:ext cx="523481" cy="360000"/>
          </a:xfrm>
          <a:prstGeom prst="rect">
            <a:avLst/>
          </a:prstGeom>
          <a:pattFill prst="ltUpDiag">
            <a:fgClr>
              <a:schemeClr val="bg1">
                <a:lumMod val="75000"/>
              </a:schemeClr>
            </a:fgClr>
            <a:bgClr>
              <a:schemeClr val="bg1"/>
            </a:bgClr>
          </a:pattFill>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 xmlns:a16="http://schemas.microsoft.com/office/drawing/2014/main" id="{BB64F297-DF27-4E47-9F2B-E6BC8AA96676}"/>
              </a:ext>
            </a:extLst>
          </p:cNvPr>
          <p:cNvSpPr/>
          <p:nvPr/>
        </p:nvSpPr>
        <p:spPr>
          <a:xfrm>
            <a:off x="6164650" y="4297704"/>
            <a:ext cx="720000" cy="360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府大</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a:extLst>
              <a:ext uri="{FF2B5EF4-FFF2-40B4-BE49-F238E27FC236}">
                <a16:creationId xmlns="" xmlns:a16="http://schemas.microsoft.com/office/drawing/2014/main" id="{70891781-DE53-4A64-A944-234AE86E92A3}"/>
              </a:ext>
            </a:extLst>
          </p:cNvPr>
          <p:cNvSpPr/>
          <p:nvPr/>
        </p:nvSpPr>
        <p:spPr>
          <a:xfrm>
            <a:off x="5258084" y="3665717"/>
            <a:ext cx="756000" cy="756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大阪産業</a:t>
            </a:r>
            <a:endParaRPr lang="en-US" altLang="zh-TW"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技術研究所</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上矢印 49">
            <a:extLst>
              <a:ext uri="{FF2B5EF4-FFF2-40B4-BE49-F238E27FC236}">
                <a16:creationId xmlns="" xmlns:a16="http://schemas.microsoft.com/office/drawing/2014/main" id="{78C1BB89-1748-4D0B-AD1A-2CFB9EF809C9}"/>
              </a:ext>
            </a:extLst>
          </p:cNvPr>
          <p:cNvSpPr/>
          <p:nvPr/>
        </p:nvSpPr>
        <p:spPr>
          <a:xfrm>
            <a:off x="4528008" y="1288601"/>
            <a:ext cx="252000" cy="2376000"/>
          </a:xfrm>
          <a:prstGeom prst="upArrow">
            <a:avLst>
              <a:gd name="adj1" fmla="val 50000"/>
              <a:gd name="adj2" fmla="val 46049"/>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a:extLst>
              <a:ext uri="{FF2B5EF4-FFF2-40B4-BE49-F238E27FC236}">
                <a16:creationId xmlns="" xmlns:a16="http://schemas.microsoft.com/office/drawing/2014/main" id="{07CDADC9-B8CF-4BB6-9780-F3850487B650}"/>
              </a:ext>
            </a:extLst>
          </p:cNvPr>
          <p:cNvSpPr/>
          <p:nvPr/>
        </p:nvSpPr>
        <p:spPr>
          <a:xfrm>
            <a:off x="4373517" y="3459824"/>
            <a:ext cx="576000" cy="324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ＩＢＰＣ</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円柱 63">
            <a:extLst>
              <a:ext uri="{FF2B5EF4-FFF2-40B4-BE49-F238E27FC236}">
                <a16:creationId xmlns="" xmlns:a16="http://schemas.microsoft.com/office/drawing/2014/main" id="{550B82E3-13BE-4E71-B610-AA68950A191E}"/>
              </a:ext>
            </a:extLst>
          </p:cNvPr>
          <p:cNvSpPr/>
          <p:nvPr/>
        </p:nvSpPr>
        <p:spPr>
          <a:xfrm>
            <a:off x="3199914" y="4979202"/>
            <a:ext cx="936000" cy="288000"/>
          </a:xfrm>
          <a:prstGeom prst="can">
            <a:avLst>
              <a:gd name="adj" fmla="val 14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貿易相談事業等</a:t>
            </a:r>
            <a:endParaRPr lang="zh-TW"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6051595" y="4806944"/>
            <a:ext cx="962123" cy="33855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2019</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月に</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法人統合</a:t>
            </a:r>
          </a:p>
        </p:txBody>
      </p:sp>
      <p:sp>
        <p:nvSpPr>
          <p:cNvPr id="86" name="上矢印 49">
            <a:extLst>
              <a:ext uri="{FF2B5EF4-FFF2-40B4-BE49-F238E27FC236}">
                <a16:creationId xmlns="" xmlns:a16="http://schemas.microsoft.com/office/drawing/2014/main" id="{78C1BB89-1748-4D0B-AD1A-2CFB9EF809C9}"/>
              </a:ext>
            </a:extLst>
          </p:cNvPr>
          <p:cNvSpPr/>
          <p:nvPr/>
        </p:nvSpPr>
        <p:spPr>
          <a:xfrm>
            <a:off x="2377686" y="3716795"/>
            <a:ext cx="252000" cy="504000"/>
          </a:xfrm>
          <a:prstGeom prst="upArrow">
            <a:avLst>
              <a:gd name="adj1" fmla="val 50000"/>
              <a:gd name="adj2" fmla="val 460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円柱 86">
            <a:extLst>
              <a:ext uri="{FF2B5EF4-FFF2-40B4-BE49-F238E27FC236}">
                <a16:creationId xmlns="" xmlns:a16="http://schemas.microsoft.com/office/drawing/2014/main" id="{550B82E3-13BE-4E71-B610-AA68950A191E}"/>
              </a:ext>
            </a:extLst>
          </p:cNvPr>
          <p:cNvSpPr/>
          <p:nvPr/>
        </p:nvSpPr>
        <p:spPr>
          <a:xfrm>
            <a:off x="1522087" y="4223597"/>
            <a:ext cx="1153577" cy="288000"/>
          </a:xfrm>
          <a:prstGeom prst="can">
            <a:avLst>
              <a:gd name="adj" fmla="val 146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プロ人材戦略拠点</a:t>
            </a:r>
            <a:endParaRPr lang="zh-TW"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上矢印 49">
            <a:extLst>
              <a:ext uri="{FF2B5EF4-FFF2-40B4-BE49-F238E27FC236}">
                <a16:creationId xmlns="" xmlns:a16="http://schemas.microsoft.com/office/drawing/2014/main" id="{78C1BB89-1748-4D0B-AD1A-2CFB9EF809C9}"/>
              </a:ext>
            </a:extLst>
          </p:cNvPr>
          <p:cNvSpPr/>
          <p:nvPr/>
        </p:nvSpPr>
        <p:spPr>
          <a:xfrm>
            <a:off x="802599" y="3680489"/>
            <a:ext cx="252000" cy="2016000"/>
          </a:xfrm>
          <a:prstGeom prst="upArrow">
            <a:avLst>
              <a:gd name="adj1" fmla="val 50000"/>
              <a:gd name="adj2" fmla="val 460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 xmlns:a16="http://schemas.microsoft.com/office/drawing/2014/main" id="{07CDADC9-B8CF-4BB6-9780-F3850487B650}"/>
              </a:ext>
            </a:extLst>
          </p:cNvPr>
          <p:cNvSpPr/>
          <p:nvPr/>
        </p:nvSpPr>
        <p:spPr>
          <a:xfrm>
            <a:off x="750851" y="5613058"/>
            <a:ext cx="1000270" cy="360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経産省・近経局</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a:extLst>
              <a:ext uri="{FF2B5EF4-FFF2-40B4-BE49-F238E27FC236}">
                <a16:creationId xmlns="" xmlns:a16="http://schemas.microsoft.com/office/drawing/2014/main" id="{F19874BC-CACE-429D-9ED0-AA92C540EEBA}"/>
              </a:ext>
            </a:extLst>
          </p:cNvPr>
          <p:cNvSpPr/>
          <p:nvPr/>
        </p:nvSpPr>
        <p:spPr>
          <a:xfrm>
            <a:off x="1249373" y="1748944"/>
            <a:ext cx="180000" cy="14400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eaVert" lIns="0" rIns="0" rtlCol="0" anchor="ct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八尾市立中小企業サポートＣ</a:t>
            </a:r>
          </a:p>
        </p:txBody>
      </p:sp>
      <p:sp>
        <p:nvSpPr>
          <p:cNvPr id="3" name="正方形/長方形 2">
            <a:extLst>
              <a:ext uri="{FF2B5EF4-FFF2-40B4-BE49-F238E27FC236}">
                <a16:creationId xmlns="" xmlns:a16="http://schemas.microsoft.com/office/drawing/2014/main" id="{566B3BD7-AB5D-4D35-A4CB-2645F081729B}"/>
              </a:ext>
            </a:extLst>
          </p:cNvPr>
          <p:cNvSpPr/>
          <p:nvPr/>
        </p:nvSpPr>
        <p:spPr>
          <a:xfrm>
            <a:off x="1425795" y="5036051"/>
            <a:ext cx="966931"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よろず支援</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拠点等</a:t>
            </a:r>
            <a:endParaRPr lang="ja-JP" altLang="en-US" sz="800" dirty="0"/>
          </a:p>
        </p:txBody>
      </p:sp>
      <p:sp>
        <p:nvSpPr>
          <p:cNvPr id="91" name="正方形/長方形 90">
            <a:extLst>
              <a:ext uri="{FF2B5EF4-FFF2-40B4-BE49-F238E27FC236}">
                <a16:creationId xmlns="" xmlns:a16="http://schemas.microsoft.com/office/drawing/2014/main" id="{CD9C3512-4B13-4502-B19D-072E46709F2E}"/>
              </a:ext>
            </a:extLst>
          </p:cNvPr>
          <p:cNvSpPr/>
          <p:nvPr/>
        </p:nvSpPr>
        <p:spPr>
          <a:xfrm>
            <a:off x="971376" y="3940611"/>
            <a:ext cx="1032655"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rPr>
              <a:t>女性起業家支援等</a:t>
            </a:r>
            <a:endParaRPr lang="ja-JP" altLang="en-US" sz="800" dirty="0"/>
          </a:p>
        </p:txBody>
      </p:sp>
      <p:sp>
        <p:nvSpPr>
          <p:cNvPr id="92" name="テキスト ボックス 91"/>
          <p:cNvSpPr txBox="1"/>
          <p:nvPr/>
        </p:nvSpPr>
        <p:spPr>
          <a:xfrm>
            <a:off x="4312128" y="3799980"/>
            <a:ext cx="766557" cy="33855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市事業の</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受託事業者</a:t>
            </a:r>
            <a:endParaRPr kumimoji="1" lang="ja-JP" altLang="en-US" sz="800" dirty="0">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7466830" y="4441890"/>
            <a:ext cx="1162498"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監督官庁は大阪府</a:t>
            </a:r>
            <a:endParaRPr kumimoji="1" lang="ja-JP" altLang="en-US" sz="800" dirty="0">
              <a:latin typeface="Meiryo UI" panose="020B0604030504040204" pitchFamily="50" charset="-128"/>
              <a:ea typeface="Meiryo UI" panose="020B0604030504040204" pitchFamily="50" charset="-128"/>
            </a:endParaRPr>
          </a:p>
        </p:txBody>
      </p:sp>
      <p:sp>
        <p:nvSpPr>
          <p:cNvPr id="89" name="正方形/長方形 88">
            <a:extLst>
              <a:ext uri="{FF2B5EF4-FFF2-40B4-BE49-F238E27FC236}">
                <a16:creationId xmlns="" xmlns:a16="http://schemas.microsoft.com/office/drawing/2014/main" id="{07CDADC9-B8CF-4BB6-9780-F3850487B650}"/>
              </a:ext>
            </a:extLst>
          </p:cNvPr>
          <p:cNvSpPr/>
          <p:nvPr/>
        </p:nvSpPr>
        <p:spPr>
          <a:xfrm>
            <a:off x="4277508" y="5642796"/>
            <a:ext cx="672010" cy="360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中小機構</a:t>
            </a:r>
          </a:p>
        </p:txBody>
      </p:sp>
      <p:sp>
        <p:nvSpPr>
          <p:cNvPr id="94" name="正方形/長方形 93">
            <a:extLst>
              <a:ext uri="{FF2B5EF4-FFF2-40B4-BE49-F238E27FC236}">
                <a16:creationId xmlns="" xmlns:a16="http://schemas.microsoft.com/office/drawing/2014/main" id="{07CDADC9-B8CF-4BB6-9780-F3850487B650}"/>
              </a:ext>
            </a:extLst>
          </p:cNvPr>
          <p:cNvSpPr/>
          <p:nvPr/>
        </p:nvSpPr>
        <p:spPr>
          <a:xfrm>
            <a:off x="3515514" y="5651158"/>
            <a:ext cx="751596" cy="360000"/>
          </a:xfrm>
          <a:prstGeom prst="rect">
            <a:avLst/>
          </a:prstGeom>
          <a:pattFill prst="ltUpDiag">
            <a:fgClr>
              <a:schemeClr val="bg1">
                <a:lumMod val="75000"/>
              </a:schemeClr>
            </a:fgClr>
            <a:bgClr>
              <a:schemeClr val="bg1"/>
            </a:bgClr>
          </a:pattFill>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JETRO</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a:extLst>
              <a:ext uri="{FF2B5EF4-FFF2-40B4-BE49-F238E27FC236}">
                <a16:creationId xmlns="" xmlns:a16="http://schemas.microsoft.com/office/drawing/2014/main" id="{594DD3B4-53FA-468C-B575-250234EAF2EF}"/>
              </a:ext>
            </a:extLst>
          </p:cNvPr>
          <p:cNvSpPr txBox="1"/>
          <p:nvPr/>
        </p:nvSpPr>
        <p:spPr>
          <a:xfrm>
            <a:off x="1898595" y="717427"/>
            <a:ext cx="184731" cy="400110"/>
          </a:xfrm>
          <a:prstGeom prst="rect">
            <a:avLst/>
          </a:prstGeom>
          <a:noFill/>
        </p:spPr>
        <p:txBody>
          <a:bodyPr wrap="none" rtlCol="0">
            <a:spAutoFit/>
          </a:bodyPr>
          <a:lstStyle/>
          <a:p>
            <a:endParaRPr lang="en-US" altLang="ja-JP" sz="2000" b="1" dirty="0">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 xmlns:a16="http://schemas.microsoft.com/office/drawing/2014/main" id="{8BB5E223-82C9-49E7-B251-1F7ED7C954FE}"/>
              </a:ext>
            </a:extLst>
          </p:cNvPr>
          <p:cNvSpPr txBox="1"/>
          <p:nvPr/>
        </p:nvSpPr>
        <p:spPr>
          <a:xfrm>
            <a:off x="1341878" y="189751"/>
            <a:ext cx="6310625" cy="646331"/>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大阪では、様々な支援機関が</a:t>
            </a:r>
            <a:r>
              <a:rPr lang="ja-JP" altLang="en-US" b="1" dirty="0">
                <a:latin typeface="Meiryo UI" panose="020B0604030504040204" pitchFamily="50" charset="-128"/>
                <a:ea typeface="Meiryo UI" panose="020B0604030504040204" pitchFamily="50" charset="-128"/>
              </a:rPr>
              <a:t>似て非なるサービスを少しずつ</a:t>
            </a:r>
            <a:r>
              <a:rPr lang="ja-JP" altLang="en-US" b="1" dirty="0" smtClean="0">
                <a:latin typeface="Meiryo UI" panose="020B0604030504040204" pitchFamily="50" charset="-128"/>
                <a:ea typeface="Meiryo UI" panose="020B0604030504040204" pitchFamily="50" charset="-128"/>
              </a:rPr>
              <a:t>提供</a:t>
            </a:r>
            <a:endParaRPr lang="en-US" altLang="ja-JP" b="1" dirty="0">
              <a:latin typeface="Meiryo UI" panose="020B0604030504040204" pitchFamily="50" charset="-128"/>
              <a:ea typeface="Meiryo UI" panose="020B0604030504040204" pitchFamily="50" charset="-128"/>
            </a:endParaRPr>
          </a:p>
          <a:p>
            <a:pPr algn="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・・中小企業からみて極めてわかりにくい</a:t>
            </a:r>
            <a:endParaRPr lang="en-US" altLang="ja-JP" b="1" dirty="0">
              <a:latin typeface="Meiryo UI" panose="020B0604030504040204" pitchFamily="50" charset="-128"/>
              <a:ea typeface="Meiryo UI" panose="020B0604030504040204" pitchFamily="50" charset="-128"/>
            </a:endParaRPr>
          </a:p>
        </p:txBody>
      </p:sp>
      <p:sp>
        <p:nvSpPr>
          <p:cNvPr id="5" name="正方形/長方形 4"/>
          <p:cNvSpPr/>
          <p:nvPr/>
        </p:nvSpPr>
        <p:spPr>
          <a:xfrm>
            <a:off x="354458" y="6594503"/>
            <a:ext cx="6505307"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IBPC</a:t>
            </a:r>
            <a:r>
              <a:rPr lang="ja-JP" altLang="en-US" sz="1050" dirty="0">
                <a:latin typeface="Meiryo UI" panose="020B0604030504040204" pitchFamily="50" charset="-128"/>
                <a:ea typeface="Meiryo UI" panose="020B0604030504040204" pitchFamily="50" charset="-128"/>
              </a:rPr>
              <a:t>：大阪国際経済振興センター　　　中小機構：</a:t>
            </a:r>
            <a:r>
              <a:rPr lang="ja-JP" altLang="ja-JP" sz="1050" dirty="0">
                <a:latin typeface="Meiryo UI" panose="020B0604030504040204" pitchFamily="50" charset="-128"/>
                <a:ea typeface="Meiryo UI" panose="020B0604030504040204" pitchFamily="50" charset="-128"/>
              </a:rPr>
              <a:t>中小企業基盤整備機構</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JETRO</a:t>
            </a:r>
            <a:r>
              <a:rPr lang="ja-JP" altLang="en-US" sz="1050" dirty="0">
                <a:latin typeface="Meiryo UI" panose="020B0604030504040204" pitchFamily="50" charset="-128"/>
                <a:ea typeface="Meiryo UI" panose="020B0604030504040204" pitchFamily="50" charset="-128"/>
              </a:rPr>
              <a:t>：日本貿易振興機構</a:t>
            </a:r>
          </a:p>
        </p:txBody>
      </p:sp>
      <p:sp>
        <p:nvSpPr>
          <p:cNvPr id="99" name="上矢印 49">
            <a:extLst>
              <a:ext uri="{FF2B5EF4-FFF2-40B4-BE49-F238E27FC236}">
                <a16:creationId xmlns="" xmlns:a16="http://schemas.microsoft.com/office/drawing/2014/main" id="{78C1BB89-1748-4D0B-AD1A-2CFB9EF809C9}"/>
              </a:ext>
            </a:extLst>
          </p:cNvPr>
          <p:cNvSpPr/>
          <p:nvPr/>
        </p:nvSpPr>
        <p:spPr>
          <a:xfrm>
            <a:off x="3566930" y="3109458"/>
            <a:ext cx="252000" cy="1152000"/>
          </a:xfrm>
          <a:prstGeom prst="upArrow">
            <a:avLst>
              <a:gd name="adj1" fmla="val 50000"/>
              <a:gd name="adj2" fmla="val 4604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105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グラフ 39">
            <a:extLst>
              <a:ext uri="{FF2B5EF4-FFF2-40B4-BE49-F238E27FC236}">
                <a16:creationId xmlns="" xmlns:a16="http://schemas.microsoft.com/office/drawing/2014/main" id="{75BB775C-C578-49B8-A31F-033EB1892519}"/>
              </a:ext>
            </a:extLst>
          </p:cNvPr>
          <p:cNvGraphicFramePr/>
          <p:nvPr>
            <p:extLst>
              <p:ext uri="{D42A27DB-BD31-4B8C-83A1-F6EECF244321}">
                <p14:modId xmlns:p14="http://schemas.microsoft.com/office/powerpoint/2010/main" val="3582515791"/>
              </p:ext>
            </p:extLst>
          </p:nvPr>
        </p:nvGraphicFramePr>
        <p:xfrm>
          <a:off x="1096616" y="1235738"/>
          <a:ext cx="8038819" cy="1872000"/>
        </p:xfrm>
        <a:graphic>
          <a:graphicData uri="http://schemas.openxmlformats.org/drawingml/2006/chart">
            <c:chart xmlns:c="http://schemas.openxmlformats.org/drawingml/2006/chart" xmlns:r="http://schemas.openxmlformats.org/officeDocument/2006/relationships" r:id="rId2"/>
          </a:graphicData>
        </a:graphic>
      </p:graphicFrame>
      <p:sp>
        <p:nvSpPr>
          <p:cNvPr id="41" name="テキスト ボックス 40">
            <a:extLst>
              <a:ext uri="{FF2B5EF4-FFF2-40B4-BE49-F238E27FC236}">
                <a16:creationId xmlns="" xmlns:a16="http://schemas.microsoft.com/office/drawing/2014/main" id="{253EC2EE-D7BE-4281-8D0F-E979FC5468B7}"/>
              </a:ext>
            </a:extLst>
          </p:cNvPr>
          <p:cNvSpPr txBox="1"/>
          <p:nvPr/>
        </p:nvSpPr>
        <p:spPr>
          <a:xfrm>
            <a:off x="2210353" y="3066521"/>
            <a:ext cx="82586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北大阪地域</a:t>
            </a:r>
            <a:endParaRPr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7.0%</a:t>
            </a:r>
            <a:endParaRPr lang="ja-JP" altLang="en-US" sz="10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 xmlns:a16="http://schemas.microsoft.com/office/drawing/2014/main" id="{B3B9BF3B-9FD5-4060-A37D-E320A8692B43}"/>
              </a:ext>
            </a:extLst>
          </p:cNvPr>
          <p:cNvSpPr txBox="1"/>
          <p:nvPr/>
        </p:nvSpPr>
        <p:spPr>
          <a:xfrm>
            <a:off x="3999943" y="3056006"/>
            <a:ext cx="82586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東大阪地域</a:t>
            </a:r>
            <a:endParaRPr kumimoji="1"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10.6%</a:t>
            </a:r>
            <a:endParaRPr kumimoji="1" lang="en-US" altLang="ja-JP" sz="10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 xmlns:a16="http://schemas.microsoft.com/office/drawing/2014/main" id="{F3D65971-FD2B-4CE5-BB02-FAF39E06EEA3}"/>
              </a:ext>
            </a:extLst>
          </p:cNvPr>
          <p:cNvSpPr txBox="1"/>
          <p:nvPr/>
        </p:nvSpPr>
        <p:spPr>
          <a:xfrm>
            <a:off x="5624873" y="3052486"/>
            <a:ext cx="82586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南河内地域</a:t>
            </a:r>
            <a:endParaRPr kumimoji="1"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8.0%</a:t>
            </a:r>
            <a:endParaRPr kumimoji="1" lang="ja-JP" altLang="en-US" sz="10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 xmlns:a16="http://schemas.microsoft.com/office/drawing/2014/main" id="{7CF2ACD9-9C36-4A2D-AFE1-62E093711136}"/>
              </a:ext>
            </a:extLst>
          </p:cNvPr>
          <p:cNvSpPr txBox="1"/>
          <p:nvPr/>
        </p:nvSpPr>
        <p:spPr>
          <a:xfrm>
            <a:off x="7567200" y="3052486"/>
            <a:ext cx="69762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泉南地域</a:t>
            </a:r>
            <a:endParaRPr kumimoji="1"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5.4%</a:t>
            </a:r>
            <a:endParaRPr kumimoji="1" lang="ja-JP" altLang="en-US" sz="10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 xmlns:a16="http://schemas.microsoft.com/office/drawing/2014/main" id="{253EC2EE-D7BE-4281-8D0F-E979FC5468B7}"/>
              </a:ext>
            </a:extLst>
          </p:cNvPr>
          <p:cNvSpPr txBox="1"/>
          <p:nvPr/>
        </p:nvSpPr>
        <p:spPr>
          <a:xfrm>
            <a:off x="1290647" y="3205653"/>
            <a:ext cx="518092" cy="246221"/>
          </a:xfrm>
          <a:prstGeom prst="rect">
            <a:avLst/>
          </a:prstGeom>
          <a:noFill/>
        </p:spPr>
        <p:txBody>
          <a:bodyPr wrap="none" rtlCol="0">
            <a:spAutoFit/>
          </a:bodyPr>
          <a:lstStyle/>
          <a:p>
            <a:pPr algn="ctr"/>
            <a:r>
              <a:rPr lang="en-US" altLang="ja-JP" sz="1000" dirty="0" smtClean="0">
                <a:latin typeface="Meiryo UI" panose="020B0604030504040204" pitchFamily="50" charset="-128"/>
                <a:ea typeface="Meiryo UI" panose="020B0604030504040204" pitchFamily="50" charset="-128"/>
              </a:rPr>
              <a:t>9.7%</a:t>
            </a:r>
            <a:endParaRPr lang="ja-JP" altLang="en-US" sz="1000" dirty="0">
              <a:latin typeface="Meiryo UI" panose="020B0604030504040204" pitchFamily="50" charset="-128"/>
              <a:ea typeface="Meiryo UI" panose="020B0604030504040204" pitchFamily="50" charset="-128"/>
            </a:endParaRPr>
          </a:p>
        </p:txBody>
      </p:sp>
      <p:graphicFrame>
        <p:nvGraphicFramePr>
          <p:cNvPr id="42" name="グラフ 41">
            <a:extLst>
              <a:ext uri="{FF2B5EF4-FFF2-40B4-BE49-F238E27FC236}">
                <a16:creationId xmlns="" xmlns:a16="http://schemas.microsoft.com/office/drawing/2014/main" id="{544DC040-AC62-4BAA-A8BD-10BC22BECF60}"/>
              </a:ext>
            </a:extLst>
          </p:cNvPr>
          <p:cNvGraphicFramePr/>
          <p:nvPr>
            <p:extLst>
              <p:ext uri="{D42A27DB-BD31-4B8C-83A1-F6EECF244321}">
                <p14:modId xmlns:p14="http://schemas.microsoft.com/office/powerpoint/2010/main" val="1390766939"/>
              </p:ext>
            </p:extLst>
          </p:nvPr>
        </p:nvGraphicFramePr>
        <p:xfrm>
          <a:off x="1096616" y="3970991"/>
          <a:ext cx="8038819" cy="18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a:extLst>
              <a:ext uri="{FF2B5EF4-FFF2-40B4-BE49-F238E27FC236}">
                <a16:creationId xmlns="" xmlns:a16="http://schemas.microsoft.com/office/drawing/2014/main" id="{FF59121E-78EE-48A2-822C-9C351837E136}"/>
              </a:ext>
            </a:extLst>
          </p:cNvPr>
          <p:cNvSpPr>
            <a:spLocks noGrp="1"/>
          </p:cNvSpPr>
          <p:nvPr>
            <p:ph type="sldNum" sz="quarter" idx="12"/>
          </p:nvPr>
        </p:nvSpPr>
        <p:spPr>
          <a:xfrm>
            <a:off x="6975003" y="6492875"/>
            <a:ext cx="2057400" cy="365125"/>
          </a:xfrm>
        </p:spPr>
        <p:txBody>
          <a:bodyPr/>
          <a:lstStyle/>
          <a:p>
            <a:fld id="{517E6CE8-CC5A-4C33-BE98-08A25E237030}" type="slidenum">
              <a:rPr kumimoji="1" lang="ja-JP" altLang="en-US" smtClean="0">
                <a:uFillTx/>
              </a:rPr>
              <a:t>15</a:t>
            </a:fld>
            <a:endParaRPr kumimoji="1" lang="ja-JP" altLang="en-US">
              <a:uFillTx/>
            </a:endParaRPr>
          </a:p>
        </p:txBody>
      </p:sp>
      <p:sp>
        <p:nvSpPr>
          <p:cNvPr id="6" name="楕円 5">
            <a:extLst>
              <a:ext uri="{FF2B5EF4-FFF2-40B4-BE49-F238E27FC236}">
                <a16:creationId xmlns="" xmlns:a16="http://schemas.microsoft.com/office/drawing/2014/main" id="{E36853AE-D97D-41FF-B5BF-3631AA3C0609}"/>
              </a:ext>
            </a:extLst>
          </p:cNvPr>
          <p:cNvSpPr>
            <a:spLocks/>
          </p:cNvSpPr>
          <p:nvPr/>
        </p:nvSpPr>
        <p:spPr>
          <a:xfrm>
            <a:off x="1404154" y="3882885"/>
            <a:ext cx="320284" cy="1946933"/>
          </a:xfrm>
          <a:prstGeom prst="ellipse">
            <a:avLst/>
          </a:prstGeom>
          <a:ln w="28575">
            <a:solidFill>
              <a:srgbClr val="FF0000"/>
            </a:solidFill>
            <a:prstDash val="sysDot"/>
          </a:ln>
        </p:spPr>
        <p:txBody>
          <a:bodyPr wrap="square" lIns="0" tIns="0" rIns="0" bIns="0" rtlCol="0" anchor="ctr"/>
          <a:lstStyle/>
          <a:p>
            <a:pPr algn="ctr"/>
            <a:endParaRPr kumimoji="1" lang="ja-JP" altLang="en-US" sz="1200">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楕円 6">
            <a:extLst>
              <a:ext uri="{FF2B5EF4-FFF2-40B4-BE49-F238E27FC236}">
                <a16:creationId xmlns="" xmlns:a16="http://schemas.microsoft.com/office/drawing/2014/main" id="{FA9C2FF7-CC1F-403D-90EA-29BB68549AA1}"/>
              </a:ext>
            </a:extLst>
          </p:cNvPr>
          <p:cNvSpPr/>
          <p:nvPr/>
        </p:nvSpPr>
        <p:spPr>
          <a:xfrm>
            <a:off x="3536899" y="1158112"/>
            <a:ext cx="1647150" cy="2293762"/>
          </a:xfrm>
          <a:prstGeom prst="ellipse">
            <a:avLst/>
          </a:prstGeom>
          <a:ln w="28575">
            <a:solidFill>
              <a:srgbClr val="FF0000"/>
            </a:solidFill>
            <a:prstDash val="sysDot"/>
          </a:ln>
        </p:spPr>
        <p:txBody>
          <a:bodyPr wrap="square" lIns="0" tIns="0" rIns="0" bIns="0"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 xmlns:a16="http://schemas.microsoft.com/office/drawing/2014/main" id="{59B9034D-1A60-4618-B824-15A78DFE41D1}"/>
              </a:ext>
            </a:extLst>
          </p:cNvPr>
          <p:cNvSpPr txBox="1"/>
          <p:nvPr/>
        </p:nvSpPr>
        <p:spPr>
          <a:xfrm>
            <a:off x="1250025" y="47958"/>
            <a:ext cx="7229895" cy="584775"/>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両法人のユーザー企業捕捉率</a:t>
            </a:r>
            <a:endParaRPr lang="en-US" altLang="ja-JP" b="1" dirty="0">
              <a:latin typeface="Meiryo UI" panose="020B0604030504040204" pitchFamily="50" charset="-128"/>
              <a:ea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各市町村別の全事業所に占める法人の登録企業数</a:t>
            </a:r>
            <a:r>
              <a:rPr lang="en-US" altLang="ja-JP" sz="1200" dirty="0">
                <a:latin typeface="Meiryo UI" panose="020B0604030504040204" pitchFamily="50" charset="-128"/>
                <a:ea typeface="Meiryo UI" panose="020B0604030504040204" pitchFamily="50" charset="-128"/>
              </a:rPr>
              <a:t>]</a:t>
            </a:r>
          </a:p>
        </p:txBody>
      </p:sp>
      <p:cxnSp>
        <p:nvCxnSpPr>
          <p:cNvPr id="15" name="直線矢印コネクタ 14">
            <a:extLst>
              <a:ext uri="{FF2B5EF4-FFF2-40B4-BE49-F238E27FC236}">
                <a16:creationId xmlns="" xmlns:a16="http://schemas.microsoft.com/office/drawing/2014/main" id="{B5CCC3E0-3EDB-46E6-B2DA-89F0CCE2FF1F}"/>
              </a:ext>
            </a:extLst>
          </p:cNvPr>
          <p:cNvCxnSpPr/>
          <p:nvPr/>
        </p:nvCxnSpPr>
        <p:spPr>
          <a:xfrm>
            <a:off x="1754527" y="1275006"/>
            <a:ext cx="0" cy="2160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 xmlns:a16="http://schemas.microsoft.com/office/drawing/2014/main" id="{463C1FEA-65CB-45C7-BE14-0E362BB2324C}"/>
              </a:ext>
            </a:extLst>
          </p:cNvPr>
          <p:cNvCxnSpPr/>
          <p:nvPr/>
        </p:nvCxnSpPr>
        <p:spPr>
          <a:xfrm>
            <a:off x="3469288" y="1275006"/>
            <a:ext cx="0" cy="2160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 xmlns:a16="http://schemas.microsoft.com/office/drawing/2014/main" id="{4453CD78-AFE2-4631-BA45-B13FDEC5D960}"/>
              </a:ext>
            </a:extLst>
          </p:cNvPr>
          <p:cNvCxnSpPr/>
          <p:nvPr/>
        </p:nvCxnSpPr>
        <p:spPr>
          <a:xfrm>
            <a:off x="5227426" y="1275006"/>
            <a:ext cx="0" cy="2160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 xmlns:a16="http://schemas.microsoft.com/office/drawing/2014/main" id="{52147141-A7C1-4822-9871-EDBDB858537B}"/>
              </a:ext>
            </a:extLst>
          </p:cNvPr>
          <p:cNvCxnSpPr/>
          <p:nvPr/>
        </p:nvCxnSpPr>
        <p:spPr>
          <a:xfrm>
            <a:off x="6798273" y="1275006"/>
            <a:ext cx="0" cy="2160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 name="ホームベース 3"/>
          <p:cNvSpPr/>
          <p:nvPr/>
        </p:nvSpPr>
        <p:spPr>
          <a:xfrm>
            <a:off x="102322" y="1293087"/>
            <a:ext cx="798490" cy="2081628"/>
          </a:xfrm>
          <a:prstGeom prst="homePlate">
            <a:avLst>
              <a:gd name="adj" fmla="val 22581"/>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b="1" dirty="0">
                <a:latin typeface="Meiryo UI" panose="020B0604030504040204" pitchFamily="50" charset="-128"/>
                <a:ea typeface="Meiryo UI" panose="020B0604030504040204" pitchFamily="50" charset="-128"/>
              </a:rPr>
              <a:t>産振機構の企業</a:t>
            </a:r>
            <a:r>
              <a:rPr kumimoji="1" lang="ja-JP" altLang="en-US" sz="1400" b="1" dirty="0" smtClean="0">
                <a:latin typeface="Meiryo UI" panose="020B0604030504040204" pitchFamily="50" charset="-128"/>
                <a:ea typeface="Meiryo UI" panose="020B0604030504040204" pitchFamily="50" charset="-128"/>
              </a:rPr>
              <a:t>捕捉率</a:t>
            </a:r>
            <a:endParaRPr kumimoji="1" lang="en-US" altLang="ja-JP" sz="1400" b="1" dirty="0" smtClean="0">
              <a:latin typeface="Meiryo UI" panose="020B0604030504040204" pitchFamily="50" charset="-128"/>
              <a:ea typeface="Meiryo UI" panose="020B0604030504040204" pitchFamily="50" charset="-128"/>
            </a:endParaRPr>
          </a:p>
          <a:p>
            <a:pPr algn="ctr"/>
            <a:endParaRPr kumimoji="1" lang="en-US" altLang="ja-JP" sz="600" b="1" dirty="0">
              <a:latin typeface="Meiryo UI" panose="020B0604030504040204" pitchFamily="50" charset="-128"/>
              <a:ea typeface="Meiryo UI" panose="020B0604030504040204" pitchFamily="50" charset="-128"/>
            </a:endParaRPr>
          </a:p>
          <a:p>
            <a:pPr algn="ct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受注</a:t>
            </a:r>
            <a:r>
              <a:rPr lang="ja-JP" altLang="en-US" sz="1200" b="1" dirty="0">
                <a:latin typeface="Meiryo UI" panose="020B0604030504040204" pitchFamily="50" charset="-128"/>
                <a:ea typeface="Meiryo UI" panose="020B0604030504040204" pitchFamily="50" charset="-128"/>
              </a:rPr>
              <a:t>登録</a:t>
            </a:r>
            <a:r>
              <a:rPr lang="ja-JP" altLang="en-US" sz="1200" b="1" dirty="0" smtClean="0">
                <a:latin typeface="Meiryo UI" panose="020B0604030504040204" pitchFamily="50" charset="-128"/>
                <a:ea typeface="Meiryo UI" panose="020B0604030504040204" pitchFamily="50" charset="-128"/>
              </a:rPr>
              <a:t>企業／全製造業</a:t>
            </a:r>
            <a:r>
              <a:rPr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24" name="ホームベース 23"/>
          <p:cNvSpPr/>
          <p:nvPr/>
        </p:nvSpPr>
        <p:spPr>
          <a:xfrm>
            <a:off x="102322" y="4026691"/>
            <a:ext cx="798490" cy="2248606"/>
          </a:xfrm>
          <a:prstGeom prst="homePlate">
            <a:avLst>
              <a:gd name="adj" fmla="val 22581"/>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b="1" dirty="0">
                <a:latin typeface="Meiryo UI" panose="020B0604030504040204" pitchFamily="50" charset="-128"/>
                <a:ea typeface="Meiryo UI" panose="020B0604030504040204" pitchFamily="50" charset="-128"/>
              </a:rPr>
              <a:t>都市型</a:t>
            </a:r>
            <a:r>
              <a:rPr kumimoji="1" lang="en-US" altLang="ja-JP" sz="1400" b="1" dirty="0">
                <a:latin typeface="Meiryo UI" panose="020B0604030504040204" pitchFamily="50" charset="-128"/>
                <a:ea typeface="Meiryo UI" panose="020B0604030504040204" pitchFamily="50" charset="-128"/>
              </a:rPr>
              <a:t>C</a:t>
            </a:r>
            <a:r>
              <a:rPr kumimoji="1" lang="ja-JP" altLang="en-US" sz="1400" b="1" dirty="0">
                <a:latin typeface="Meiryo UI" panose="020B0604030504040204" pitchFamily="50" charset="-128"/>
                <a:ea typeface="Meiryo UI" panose="020B0604030504040204" pitchFamily="50" charset="-128"/>
              </a:rPr>
              <a:t>の企業</a:t>
            </a:r>
            <a:r>
              <a:rPr kumimoji="1" lang="ja-JP" altLang="en-US" sz="1400" b="1" dirty="0" smtClean="0">
                <a:latin typeface="Meiryo UI" panose="020B0604030504040204" pitchFamily="50" charset="-128"/>
                <a:ea typeface="Meiryo UI" panose="020B0604030504040204" pitchFamily="50" charset="-128"/>
              </a:rPr>
              <a:t>捕捉率</a:t>
            </a:r>
            <a:endParaRPr kumimoji="1" lang="en-US" altLang="ja-JP" sz="1400" b="1" dirty="0" smtClean="0">
              <a:latin typeface="Meiryo UI" panose="020B0604030504040204" pitchFamily="50" charset="-128"/>
              <a:ea typeface="Meiryo UI" panose="020B0604030504040204" pitchFamily="50" charset="-128"/>
            </a:endParaRPr>
          </a:p>
          <a:p>
            <a:pPr algn="ctr"/>
            <a:endParaRPr kumimoji="1" lang="en-US" altLang="ja-JP" sz="600" b="1" dirty="0">
              <a:latin typeface="Meiryo UI" panose="020B0604030504040204" pitchFamily="50" charset="-128"/>
              <a:ea typeface="Meiryo UI" panose="020B0604030504040204" pitchFamily="50" charset="-128"/>
            </a:endParaRPr>
          </a:p>
          <a:p>
            <a:pPr algn="ct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府内</a:t>
            </a:r>
            <a:r>
              <a:rPr lang="ja-JP" altLang="en-US" sz="1200" b="1" dirty="0">
                <a:latin typeface="Meiryo UI" panose="020B0604030504040204" pitchFamily="50" charset="-128"/>
                <a:ea typeface="Meiryo UI" panose="020B0604030504040204" pitchFamily="50" charset="-128"/>
              </a:rPr>
              <a:t>全登録</a:t>
            </a:r>
            <a:r>
              <a:rPr lang="ja-JP" altLang="en-US" sz="1200" b="1" dirty="0" smtClean="0">
                <a:latin typeface="Meiryo UI" panose="020B0604030504040204" pitchFamily="50" charset="-128"/>
                <a:ea typeface="Meiryo UI" panose="020B0604030504040204" pitchFamily="50" charset="-128"/>
              </a:rPr>
              <a:t>企業／全事業</a:t>
            </a:r>
            <a:r>
              <a:rPr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 xmlns:a16="http://schemas.microsoft.com/office/drawing/2014/main" id="{253EC2EE-D7BE-4281-8D0F-E979FC5468B7}"/>
              </a:ext>
            </a:extLst>
          </p:cNvPr>
          <p:cNvSpPr txBox="1"/>
          <p:nvPr/>
        </p:nvSpPr>
        <p:spPr>
          <a:xfrm>
            <a:off x="2208205" y="5768940"/>
            <a:ext cx="82586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北大阪地域</a:t>
            </a:r>
            <a:endParaRPr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3.4%</a:t>
            </a:r>
            <a:endParaRPr lang="ja-JP" altLang="en-US" sz="1000" dirty="0">
              <a:latin typeface="Meiryo UI" panose="020B0604030504040204" pitchFamily="50" charset="-128"/>
              <a:ea typeface="Meiryo UI" panose="020B0604030504040204" pitchFamily="50" charset="-128"/>
            </a:endParaRPr>
          </a:p>
        </p:txBody>
      </p:sp>
      <p:cxnSp>
        <p:nvCxnSpPr>
          <p:cNvPr id="26" name="直線矢印コネクタ 25">
            <a:extLst>
              <a:ext uri="{FF2B5EF4-FFF2-40B4-BE49-F238E27FC236}">
                <a16:creationId xmlns="" xmlns:a16="http://schemas.microsoft.com/office/drawing/2014/main" id="{B5CCC3E0-3EDB-46E6-B2DA-89F0CCE2FF1F}"/>
              </a:ext>
            </a:extLst>
          </p:cNvPr>
          <p:cNvCxnSpPr/>
          <p:nvPr/>
        </p:nvCxnSpPr>
        <p:spPr>
          <a:xfrm>
            <a:off x="1752379" y="3964546"/>
            <a:ext cx="0" cy="2268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 xmlns:a16="http://schemas.microsoft.com/office/drawing/2014/main" id="{463C1FEA-65CB-45C7-BE14-0E362BB2324C}"/>
              </a:ext>
            </a:extLst>
          </p:cNvPr>
          <p:cNvCxnSpPr/>
          <p:nvPr/>
        </p:nvCxnSpPr>
        <p:spPr>
          <a:xfrm>
            <a:off x="3467140" y="3964546"/>
            <a:ext cx="0" cy="2268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 xmlns:a16="http://schemas.microsoft.com/office/drawing/2014/main" id="{4453CD78-AFE2-4631-BA45-B13FDEC5D960}"/>
              </a:ext>
            </a:extLst>
          </p:cNvPr>
          <p:cNvCxnSpPr/>
          <p:nvPr/>
        </p:nvCxnSpPr>
        <p:spPr>
          <a:xfrm>
            <a:off x="5225278" y="3964546"/>
            <a:ext cx="0" cy="2268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 xmlns:a16="http://schemas.microsoft.com/office/drawing/2014/main" id="{52147141-A7C1-4822-9871-EDBDB858537B}"/>
              </a:ext>
            </a:extLst>
          </p:cNvPr>
          <p:cNvCxnSpPr/>
          <p:nvPr/>
        </p:nvCxnSpPr>
        <p:spPr>
          <a:xfrm>
            <a:off x="6796125" y="3964546"/>
            <a:ext cx="0" cy="2268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 xmlns:a16="http://schemas.microsoft.com/office/drawing/2014/main" id="{B3B9BF3B-9FD5-4060-A37D-E320A8692B43}"/>
              </a:ext>
            </a:extLst>
          </p:cNvPr>
          <p:cNvSpPr txBox="1"/>
          <p:nvPr/>
        </p:nvSpPr>
        <p:spPr>
          <a:xfrm>
            <a:off x="3997795" y="5768940"/>
            <a:ext cx="82586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東大阪地域</a:t>
            </a:r>
            <a:endParaRPr kumimoji="1"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3.0%</a:t>
            </a:r>
            <a:endParaRPr kumimoji="1" lang="en-US" altLang="ja-JP" sz="10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 xmlns:a16="http://schemas.microsoft.com/office/drawing/2014/main" id="{F3D65971-FD2B-4CE5-BB02-FAF39E06EEA3}"/>
              </a:ext>
            </a:extLst>
          </p:cNvPr>
          <p:cNvSpPr txBox="1"/>
          <p:nvPr/>
        </p:nvSpPr>
        <p:spPr>
          <a:xfrm>
            <a:off x="5622725" y="5768940"/>
            <a:ext cx="82586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南河内地域</a:t>
            </a:r>
            <a:endParaRPr kumimoji="1"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1.7%</a:t>
            </a:r>
            <a:endParaRPr kumimoji="1" lang="ja-JP" altLang="en-US" sz="10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 xmlns:a16="http://schemas.microsoft.com/office/drawing/2014/main" id="{7CF2ACD9-9C36-4A2D-AFE1-62E093711136}"/>
              </a:ext>
            </a:extLst>
          </p:cNvPr>
          <p:cNvSpPr txBox="1"/>
          <p:nvPr/>
        </p:nvSpPr>
        <p:spPr>
          <a:xfrm>
            <a:off x="7565052" y="5768940"/>
            <a:ext cx="697627" cy="400110"/>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泉南地域</a:t>
            </a:r>
            <a:endParaRPr kumimoji="1" lang="en-US" altLang="ja-JP" sz="1000" strike="dblStrike" dirty="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 xmlns:a16="http://schemas.microsoft.com/office/drawing/2014/main" id="{253EC2EE-D7BE-4281-8D0F-E979FC5468B7}"/>
              </a:ext>
            </a:extLst>
          </p:cNvPr>
          <p:cNvSpPr txBox="1"/>
          <p:nvPr/>
        </p:nvSpPr>
        <p:spPr>
          <a:xfrm>
            <a:off x="1194503" y="5922829"/>
            <a:ext cx="603050" cy="246221"/>
          </a:xfrm>
          <a:prstGeom prst="rect">
            <a:avLst/>
          </a:prstGeom>
          <a:noFill/>
        </p:spPr>
        <p:txBody>
          <a:bodyPr wrap="none" rtlCol="0">
            <a:spAutoFit/>
          </a:bodyPr>
          <a:lstStyle/>
          <a:p>
            <a:pPr algn="ctr"/>
            <a:r>
              <a:rPr lang="en-US" altLang="ja-JP" sz="1000" dirty="0" smtClean="0">
                <a:latin typeface="Meiryo UI" panose="020B0604030504040204" pitchFamily="50" charset="-128"/>
                <a:ea typeface="Meiryo UI" panose="020B0604030504040204" pitchFamily="50" charset="-128"/>
              </a:rPr>
              <a:t>12.0%</a:t>
            </a:r>
            <a:endParaRPr lang="ja-JP" altLang="en-US" sz="1000" dirty="0">
              <a:latin typeface="Meiryo UI" panose="020B0604030504040204" pitchFamily="50" charset="-128"/>
              <a:ea typeface="Meiryo UI" panose="020B0604030504040204" pitchFamily="50" charset="-128"/>
            </a:endParaRPr>
          </a:p>
        </p:txBody>
      </p:sp>
      <p:cxnSp>
        <p:nvCxnSpPr>
          <p:cNvPr id="35" name="直線コネクタ 34"/>
          <p:cNvCxnSpPr/>
          <p:nvPr/>
        </p:nvCxnSpPr>
        <p:spPr>
          <a:xfrm>
            <a:off x="90155" y="3556784"/>
            <a:ext cx="8892000" cy="0"/>
          </a:xfrm>
          <a:prstGeom prst="line">
            <a:avLst/>
          </a:prstGeom>
          <a:ln w="28575">
            <a:solidFill>
              <a:schemeClr val="tx1"/>
            </a:solidFill>
          </a:ln>
        </p:spPr>
        <p:style>
          <a:lnRef idx="1">
            <a:schemeClr val="accent1"/>
          </a:lnRef>
          <a:fillRef idx="0">
            <a:schemeClr val="accent1"/>
          </a:fillRef>
          <a:effectRef idx="1">
            <a:schemeClr val="accent1"/>
          </a:effectRef>
          <a:fontRef idx="minor">
            <a:schemeClr val="tx1"/>
          </a:fontRef>
        </p:style>
      </p:cxnSp>
      <p:sp>
        <p:nvSpPr>
          <p:cNvPr id="36" name="テキスト ボックス 35">
            <a:extLst>
              <a:ext uri="{FF2B5EF4-FFF2-40B4-BE49-F238E27FC236}">
                <a16:creationId xmlns="" xmlns:a16="http://schemas.microsoft.com/office/drawing/2014/main" id="{25A9D516-C7CF-40FD-A5D6-AEB971F5964E}"/>
              </a:ext>
            </a:extLst>
          </p:cNvPr>
          <p:cNvSpPr txBox="1"/>
          <p:nvPr/>
        </p:nvSpPr>
        <p:spPr>
          <a:xfrm>
            <a:off x="677016" y="695591"/>
            <a:ext cx="8288199" cy="307777"/>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産振機構の対象顧客（</a:t>
            </a:r>
            <a:r>
              <a:rPr lang="ja-JP" altLang="en-US" sz="1400" dirty="0" smtClean="0">
                <a:latin typeface="Meiryo UI" panose="020B0604030504040204" pitchFamily="50" charset="-128"/>
                <a:ea typeface="Meiryo UI" panose="020B0604030504040204" pitchFamily="50" charset="-128"/>
              </a:rPr>
              <a:t>受注</a:t>
            </a:r>
            <a:r>
              <a:rPr lang="ja-JP" altLang="en-US" sz="1400" dirty="0">
                <a:latin typeface="Meiryo UI" panose="020B0604030504040204" pitchFamily="50" charset="-128"/>
                <a:ea typeface="Meiryo UI" panose="020B0604030504040204" pitchFamily="50" charset="-128"/>
              </a:rPr>
              <a:t>企業＝製造業）は、大阪東部に偏る一方で、都市型</a:t>
            </a:r>
            <a:r>
              <a:rPr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は大阪市内に集中</a:t>
            </a:r>
            <a:endParaRPr lang="en-US" altLang="ja-JP" sz="14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 xmlns:a16="http://schemas.microsoft.com/office/drawing/2014/main" id="{A4358913-9956-42EA-8875-0D35C559052B}"/>
              </a:ext>
            </a:extLst>
          </p:cNvPr>
          <p:cNvSpPr/>
          <p:nvPr/>
        </p:nvSpPr>
        <p:spPr>
          <a:xfrm>
            <a:off x="900812" y="6286907"/>
            <a:ext cx="7840608" cy="553998"/>
          </a:xfrm>
          <a:prstGeom prst="rect">
            <a:avLst/>
          </a:prstGeom>
          <a:ln>
            <a:solidFill>
              <a:schemeClr val="bg1">
                <a:lumMod val="75000"/>
              </a:schemeClr>
            </a:solidFill>
          </a:ln>
        </p:spPr>
        <p:txBody>
          <a:bodyPr wrap="none">
            <a:spAutoFit/>
          </a:bodyPr>
          <a:lstStyle/>
          <a:p>
            <a:r>
              <a:rPr lang="ja-JP" altLang="en-US" sz="1000" dirty="0">
                <a:latin typeface="Meiryo UI" panose="020B0604030504040204" pitchFamily="50" charset="-128"/>
                <a:ea typeface="Meiryo UI" panose="020B0604030504040204" pitchFamily="50" charset="-128"/>
              </a:rPr>
              <a:t>ユーザー</a:t>
            </a:r>
            <a:r>
              <a:rPr lang="zh-TW" altLang="en-US" sz="1000" dirty="0">
                <a:latin typeface="Meiryo UI" panose="020B0604030504040204" pitchFamily="50" charset="-128"/>
                <a:ea typeface="Meiryo UI" panose="020B0604030504040204" pitchFamily="50" charset="-128"/>
              </a:rPr>
              <a:t>企業捕捉率</a:t>
            </a:r>
            <a:r>
              <a:rPr lang="ja-JP" altLang="en-US" sz="1000" dirty="0">
                <a:latin typeface="Meiryo UI" panose="020B0604030504040204" pitchFamily="50" charset="-128"/>
                <a:ea typeface="Meiryo UI" panose="020B0604030504040204" pitchFamily="50" charset="-128"/>
              </a:rPr>
              <a:t>・・・　産振機構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取引あっせん事業の</a:t>
            </a:r>
            <a:r>
              <a:rPr lang="ja-JP" altLang="en-US" sz="1000" dirty="0" smtClean="0">
                <a:latin typeface="Meiryo UI" panose="020B0604030504040204" pitchFamily="50" charset="-128"/>
                <a:ea typeface="Meiryo UI" panose="020B0604030504040204" pitchFamily="50" charset="-128"/>
              </a:rPr>
              <a:t>受注</a:t>
            </a:r>
            <a:r>
              <a:rPr lang="ja-JP" altLang="en-US" sz="1000" dirty="0">
                <a:latin typeface="Meiryo UI" panose="020B0604030504040204" pitchFamily="50" charset="-128"/>
                <a:ea typeface="Meiryo UI" panose="020B0604030504040204" pitchFamily="50" charset="-128"/>
              </a:rPr>
              <a:t>企業登録数（</a:t>
            </a:r>
            <a:r>
              <a:rPr lang="en-US" altLang="ja-JP" sz="1000" dirty="0">
                <a:latin typeface="Meiryo UI" panose="020B0604030504040204" pitchFamily="50" charset="-128"/>
                <a:ea typeface="Meiryo UI" panose="020B0604030504040204" pitchFamily="50" charset="-128"/>
              </a:rPr>
              <a:t>4,447</a:t>
            </a:r>
            <a:r>
              <a:rPr lang="ja-JP" altLang="en-US" sz="1000" dirty="0">
                <a:latin typeface="Meiryo UI" panose="020B0604030504040204" pitchFamily="50" charset="-128"/>
                <a:ea typeface="Meiryo UI" panose="020B0604030504040204" pitchFamily="50" charset="-128"/>
              </a:rPr>
              <a:t>件）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全製造業事業所数（</a:t>
            </a:r>
            <a:r>
              <a:rPr lang="en-US" altLang="ja-JP" sz="1000" dirty="0">
                <a:latin typeface="Meiryo UI" panose="020B0604030504040204" pitchFamily="50" charset="-128"/>
                <a:ea typeface="Meiryo UI" panose="020B0604030504040204" pitchFamily="50" charset="-128"/>
              </a:rPr>
              <a:t>42,625</a:t>
            </a:r>
            <a:r>
              <a:rPr lang="ja-JP" altLang="en-US" sz="1000" dirty="0">
                <a:latin typeface="Meiryo UI" panose="020B0604030504040204" pitchFamily="50" charset="-128"/>
                <a:ea typeface="Meiryo UI" panose="020B0604030504040204" pitchFamily="50" charset="-128"/>
              </a:rPr>
              <a:t>件）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1000】</a:t>
            </a:r>
          </a:p>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都市型</a:t>
            </a:r>
            <a:r>
              <a:rPr lang="en-US" altLang="ja-JP" sz="1000" dirty="0">
                <a:latin typeface="Meiryo UI" panose="020B0604030504040204" pitchFamily="50" charset="-128"/>
                <a:ea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府内全登録企業数（</a:t>
            </a:r>
            <a:r>
              <a:rPr lang="en-US" altLang="ja-JP" sz="1000" dirty="0">
                <a:latin typeface="Meiryo UI" panose="020B0604030504040204" pitchFamily="50" charset="-128"/>
                <a:ea typeface="Meiryo UI" panose="020B0604030504040204" pitchFamily="50" charset="-128"/>
              </a:rPr>
              <a:t>29,905</a:t>
            </a:r>
            <a:r>
              <a:rPr lang="ja-JP" altLang="en-US" sz="1000" dirty="0">
                <a:latin typeface="Meiryo UI" panose="020B0604030504040204" pitchFamily="50" charset="-128"/>
                <a:ea typeface="Meiryo UI" panose="020B0604030504040204" pitchFamily="50" charset="-128"/>
              </a:rPr>
              <a:t>件）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全事業所数（</a:t>
            </a:r>
            <a:r>
              <a:rPr lang="en-US" altLang="ja-JP" sz="1000" dirty="0">
                <a:latin typeface="Meiryo UI" panose="020B0604030504040204" pitchFamily="50" charset="-128"/>
                <a:ea typeface="Meiryo UI" panose="020B0604030504040204" pitchFamily="50" charset="-128"/>
              </a:rPr>
              <a:t>395,664</a:t>
            </a:r>
            <a:r>
              <a:rPr lang="ja-JP" altLang="en-US" sz="1000" dirty="0">
                <a:latin typeface="Meiryo UI" panose="020B0604030504040204" pitchFamily="50" charset="-128"/>
                <a:ea typeface="Meiryo UI" panose="020B0604030504040204" pitchFamily="50" charset="-128"/>
              </a:rPr>
              <a:t>件）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1000】</a:t>
            </a:r>
          </a:p>
          <a:p>
            <a:r>
              <a:rPr lang="ja-JP" altLang="en-US" sz="1000" dirty="0">
                <a:latin typeface="Meiryo UI" panose="020B0604030504040204" pitchFamily="50" charset="-128"/>
                <a:ea typeface="Meiryo UI" panose="020B0604030504040204" pitchFamily="50" charset="-128"/>
              </a:rPr>
              <a:t>出典：事業所数は経済センサス活動調査</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2016</a:t>
            </a:r>
            <a:r>
              <a:rPr lang="ja-JP" altLang="en-US" sz="1000" dirty="0" smtClean="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）の、非農林漁業（公務除く）の全事業所数</a:t>
            </a:r>
          </a:p>
        </p:txBody>
      </p:sp>
      <p:sp>
        <p:nvSpPr>
          <p:cNvPr id="38" name="正方形/長方形 37"/>
          <p:cNvSpPr/>
          <p:nvPr/>
        </p:nvSpPr>
        <p:spPr>
          <a:xfrm>
            <a:off x="799847" y="1334168"/>
            <a:ext cx="492443" cy="276999"/>
          </a:xfrm>
          <a:prstGeom prst="rect">
            <a:avLst/>
          </a:prstGeom>
        </p:spPr>
        <p:txBody>
          <a:bodyPr wrap="none">
            <a:spAutoFit/>
          </a:bodyPr>
          <a:lstStyle/>
          <a:p>
            <a:r>
              <a:rPr lang="ja-JP" altLang="en-US" sz="1200" dirty="0" smtClean="0"/>
              <a:t>（</a:t>
            </a:r>
            <a:r>
              <a:rPr lang="ja-JP" altLang="en-US" sz="1200" dirty="0"/>
              <a:t>％</a:t>
            </a:r>
            <a:r>
              <a:rPr lang="ja-JP" altLang="en-US" sz="1200" dirty="0" smtClean="0"/>
              <a:t>）</a:t>
            </a:r>
            <a:endParaRPr lang="ja-JP" altLang="en-US" sz="1200" dirty="0"/>
          </a:p>
        </p:txBody>
      </p:sp>
      <p:sp>
        <p:nvSpPr>
          <p:cNvPr id="39" name="正方形/長方形 38"/>
          <p:cNvSpPr/>
          <p:nvPr/>
        </p:nvSpPr>
        <p:spPr>
          <a:xfrm>
            <a:off x="762138" y="4047835"/>
            <a:ext cx="492443" cy="276999"/>
          </a:xfrm>
          <a:prstGeom prst="rect">
            <a:avLst/>
          </a:prstGeom>
        </p:spPr>
        <p:txBody>
          <a:bodyPr wrap="none">
            <a:spAutoFit/>
          </a:bodyPr>
          <a:lstStyle/>
          <a:p>
            <a:r>
              <a:rPr lang="ja-JP" altLang="en-US" sz="1200" dirty="0" smtClean="0"/>
              <a:t>（</a:t>
            </a:r>
            <a:r>
              <a:rPr lang="ja-JP" altLang="en-US" sz="1200" dirty="0"/>
              <a:t>％</a:t>
            </a:r>
            <a:r>
              <a:rPr lang="ja-JP" altLang="en-US" sz="1200" dirty="0" smtClean="0"/>
              <a:t>）</a:t>
            </a:r>
            <a:endParaRPr lang="ja-JP" altLang="en-US" sz="1200" dirty="0"/>
          </a:p>
        </p:txBody>
      </p:sp>
      <p:sp>
        <p:nvSpPr>
          <p:cNvPr id="34" name="吹き出し: 角を丸めた四角形 5"/>
          <p:cNvSpPr>
            <a:spLocks/>
          </p:cNvSpPr>
          <p:nvPr/>
        </p:nvSpPr>
        <p:spPr>
          <a:xfrm>
            <a:off x="4612286" y="3858437"/>
            <a:ext cx="2428611" cy="550400"/>
          </a:xfrm>
          <a:prstGeom prst="wedgeRoundRectCallout">
            <a:avLst>
              <a:gd name="adj1" fmla="val 1575"/>
              <a:gd name="adj2" fmla="val 65444"/>
              <a:gd name="adj3" fmla="val 16667"/>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lIns="72000" tIns="72000" rIns="72000" bIns="72000" rtlCol="0" anchor="ctr"/>
          <a:lstStyle/>
          <a:p>
            <a:r>
              <a:rPr kumimoji="1" lang="ja-JP" altLang="en-US" sz="1000" dirty="0">
                <a:uFillTx/>
                <a:latin typeface="Meiryo UI" panose="020B0604030504040204" pitchFamily="50" charset="-128"/>
                <a:ea typeface="Meiryo UI" panose="020B0604030504040204" pitchFamily="50" charset="-128"/>
                <a:cs typeface="Meiryo UI" panose="020B0604030504040204" pitchFamily="50" charset="-128"/>
              </a:rPr>
              <a:t>「知人の会社（羽曳野）に産創館を紹介したが、市外の企業という理由で専門家派遣を断られた。残念」　　</a:t>
            </a:r>
            <a:r>
              <a:rPr kumimoji="1" lang="en-US" altLang="ja-JP" sz="1000" dirty="0">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uFillTx/>
                <a:latin typeface="Meiryo UI" panose="020B0604030504040204" pitchFamily="50" charset="-128"/>
                <a:ea typeface="Meiryo UI" panose="020B0604030504040204" pitchFamily="50" charset="-128"/>
                <a:cs typeface="Meiryo UI" panose="020B0604030504040204" pitchFamily="50" charset="-128"/>
              </a:rPr>
              <a:t>中小</a:t>
            </a:r>
            <a:r>
              <a:rPr kumimoji="1" lang="ja-JP" altLang="en-US" sz="1000" dirty="0" smtClean="0">
                <a:uFillTx/>
                <a:latin typeface="Meiryo UI" panose="020B0604030504040204" pitchFamily="50" charset="-128"/>
                <a:ea typeface="Meiryo UI" panose="020B0604030504040204" pitchFamily="50" charset="-128"/>
                <a:cs typeface="Meiryo UI" panose="020B0604030504040204" pitchFamily="50" charset="-128"/>
              </a:rPr>
              <a:t>企業</a:t>
            </a:r>
            <a:r>
              <a:rPr kumimoji="1" lang="en-US" altLang="ja-JP" sz="1000" dirty="0" smtClean="0">
                <a:uFillTx/>
                <a:latin typeface="Meiryo UI" panose="020B0604030504040204" pitchFamily="50" charset="-128"/>
                <a:ea typeface="Meiryo UI" panose="020B0604030504040204" pitchFamily="50" charset="-128"/>
                <a:cs typeface="Meiryo UI" panose="020B0604030504040204" pitchFamily="50" charset="-128"/>
              </a:rPr>
              <a:t>A】</a:t>
            </a:r>
            <a:endParaRPr lang="ja-JP" altLang="en-US" sz="1000" dirty="0">
              <a:uFillTx/>
            </a:endParaRPr>
          </a:p>
        </p:txBody>
      </p:sp>
    </p:spTree>
    <p:extLst>
      <p:ext uri="{BB962C8B-B14F-4D97-AF65-F5344CB8AC3E}">
        <p14:creationId xmlns:p14="http://schemas.microsoft.com/office/powerpoint/2010/main" val="288808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C332B9B5-A014-4F62-BF4C-F849AB9E326F}"/>
              </a:ext>
            </a:extLst>
          </p:cNvPr>
          <p:cNvSpPr>
            <a:spLocks noGrp="1"/>
          </p:cNvSpPr>
          <p:nvPr>
            <p:ph type="sldNum" sz="quarter" idx="12"/>
          </p:nvPr>
        </p:nvSpPr>
        <p:spPr>
          <a:xfrm>
            <a:off x="6819331" y="6492875"/>
            <a:ext cx="2133600" cy="365125"/>
          </a:xfrm>
        </p:spPr>
        <p:txBody>
          <a:bodyPr/>
          <a:lstStyle/>
          <a:p>
            <a:fld id="{EA9D587B-BFA2-4724-8369-2D5E7B051807}" type="slidenum">
              <a:rPr kumimoji="1" lang="ja-JP" altLang="en-US" smtClean="0"/>
              <a:pPr/>
              <a:t>16</a:t>
            </a:fld>
            <a:endParaRPr kumimoji="1" lang="ja-JP" altLang="en-US" dirty="0"/>
          </a:p>
        </p:txBody>
      </p:sp>
      <p:graphicFrame>
        <p:nvGraphicFramePr>
          <p:cNvPr id="6" name="表 5">
            <a:extLst>
              <a:ext uri="{FF2B5EF4-FFF2-40B4-BE49-F238E27FC236}">
                <a16:creationId xmlns="" xmlns:a16="http://schemas.microsoft.com/office/drawing/2014/main" id="{C846E409-74B5-43AF-90DC-A8B980AED1B8}"/>
              </a:ext>
            </a:extLst>
          </p:cNvPr>
          <p:cNvGraphicFramePr>
            <a:graphicFrameLocks noGrp="1"/>
          </p:cNvGraphicFramePr>
          <p:nvPr>
            <p:extLst>
              <p:ext uri="{D42A27DB-BD31-4B8C-83A1-F6EECF244321}">
                <p14:modId xmlns:p14="http://schemas.microsoft.com/office/powerpoint/2010/main" val="1786892361"/>
              </p:ext>
            </p:extLst>
          </p:nvPr>
        </p:nvGraphicFramePr>
        <p:xfrm>
          <a:off x="129730" y="859127"/>
          <a:ext cx="8856029" cy="5392510"/>
        </p:xfrm>
        <a:graphic>
          <a:graphicData uri="http://schemas.openxmlformats.org/drawingml/2006/table">
            <a:tbl>
              <a:tblPr firstRow="1" bandRow="1">
                <a:tableStyleId>{5940675A-B579-460E-94D1-54222C63F5DA}</a:tableStyleId>
              </a:tblPr>
              <a:tblGrid>
                <a:gridCol w="298101">
                  <a:extLst>
                    <a:ext uri="{9D8B030D-6E8A-4147-A177-3AD203B41FA5}">
                      <a16:colId xmlns="" xmlns:a16="http://schemas.microsoft.com/office/drawing/2014/main" val="563460988"/>
                    </a:ext>
                  </a:extLst>
                </a:gridCol>
                <a:gridCol w="247753">
                  <a:extLst>
                    <a:ext uri="{9D8B030D-6E8A-4147-A177-3AD203B41FA5}">
                      <a16:colId xmlns="" xmlns:a16="http://schemas.microsoft.com/office/drawing/2014/main" val="229328427"/>
                    </a:ext>
                  </a:extLst>
                </a:gridCol>
                <a:gridCol w="1130618">
                  <a:extLst>
                    <a:ext uri="{9D8B030D-6E8A-4147-A177-3AD203B41FA5}">
                      <a16:colId xmlns="" xmlns:a16="http://schemas.microsoft.com/office/drawing/2014/main" val="3952914500"/>
                    </a:ext>
                  </a:extLst>
                </a:gridCol>
                <a:gridCol w="1514793">
                  <a:extLst>
                    <a:ext uri="{9D8B030D-6E8A-4147-A177-3AD203B41FA5}">
                      <a16:colId xmlns="" xmlns:a16="http://schemas.microsoft.com/office/drawing/2014/main" val="3804959111"/>
                    </a:ext>
                  </a:extLst>
                </a:gridCol>
                <a:gridCol w="1473958">
                  <a:extLst>
                    <a:ext uri="{9D8B030D-6E8A-4147-A177-3AD203B41FA5}">
                      <a16:colId xmlns="" xmlns:a16="http://schemas.microsoft.com/office/drawing/2014/main" val="1626167667"/>
                    </a:ext>
                  </a:extLst>
                </a:gridCol>
                <a:gridCol w="1398717">
                  <a:extLst>
                    <a:ext uri="{9D8B030D-6E8A-4147-A177-3AD203B41FA5}">
                      <a16:colId xmlns="" xmlns:a16="http://schemas.microsoft.com/office/drawing/2014/main" val="1720570978"/>
                    </a:ext>
                  </a:extLst>
                </a:gridCol>
                <a:gridCol w="1490021"/>
                <a:gridCol w="1302068">
                  <a:extLst>
                    <a:ext uri="{9D8B030D-6E8A-4147-A177-3AD203B41FA5}">
                      <a16:colId xmlns="" xmlns:a16="http://schemas.microsoft.com/office/drawing/2014/main" val="3332357617"/>
                    </a:ext>
                  </a:extLst>
                </a:gridCol>
              </a:tblGrid>
              <a:tr h="305718">
                <a:tc gridSpan="3">
                  <a:txBody>
                    <a:bodyPr/>
                    <a:lstStyle/>
                    <a:p>
                      <a:endParaRPr kumimoji="1" lang="ja-JP" altLang="en-US" sz="1050" b="0" dirty="0">
                        <a:latin typeface="Meiryo UI" panose="020B0604030504040204" pitchFamily="50" charset="-128"/>
                        <a:ea typeface="Meiryo UI" panose="020B0604030504040204" pitchFamily="50" charset="-128"/>
                      </a:endParaRPr>
                    </a:p>
                  </a:txBody>
                  <a:tcPr>
                    <a:lnL w="12700" cmpd="sng">
                      <a:noFill/>
                    </a:lnL>
                    <a:lnT w="12700" cmpd="sng">
                      <a:noFill/>
                    </a:lnT>
                  </a:tcPr>
                </a:tc>
                <a:tc hMerge="1">
                  <a:txBody>
                    <a:bodyPr/>
                    <a:lstStyle/>
                    <a:p>
                      <a:endParaRPr kumimoji="1" lang="ja-JP" altLang="en-US"/>
                    </a:p>
                  </a:txBody>
                  <a:tcPr/>
                </a:tc>
                <a:tc hMerge="1">
                  <a:txBody>
                    <a:bodyPr/>
                    <a:lstStyle/>
                    <a:p>
                      <a:endParaRPr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chemeClr val="bg1"/>
                          </a:solidFill>
                          <a:latin typeface="Meiryo UI" panose="020B0604030504040204" pitchFamily="50" charset="-128"/>
                          <a:ea typeface="Meiryo UI" panose="020B0604030504040204" pitchFamily="50" charset="-128"/>
                        </a:rPr>
                        <a:t>産振機構</a:t>
                      </a:r>
                      <a:endParaRPr kumimoji="1" lang="en-US" altLang="ja-JP" sz="1200" b="0" baseline="0"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bg1"/>
                          </a:solidFill>
                          <a:latin typeface="Meiryo UI" panose="020B0604030504040204" pitchFamily="50" charset="-128"/>
                          <a:ea typeface="Meiryo UI" panose="020B0604030504040204" pitchFamily="50" charset="-128"/>
                        </a:rPr>
                        <a:t>都市型</a:t>
                      </a:r>
                      <a:r>
                        <a:rPr kumimoji="1" lang="en-US" altLang="ja-JP" sz="1200" b="0" dirty="0">
                          <a:solidFill>
                            <a:schemeClr val="bg1"/>
                          </a:solidFill>
                          <a:latin typeface="Meiryo UI" panose="020B0604030504040204" pitchFamily="50" charset="-128"/>
                          <a:ea typeface="Meiryo UI" panose="020B0604030504040204" pitchFamily="50" charset="-128"/>
                        </a:rPr>
                        <a:t>C</a:t>
                      </a:r>
                      <a:endParaRPr kumimoji="1" lang="ja-JP" altLang="en-US" sz="1200" b="0"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ja-JP" altLang="en-US" sz="1200" b="0" dirty="0">
                          <a:latin typeface="Meiryo UI" panose="020B0604030504040204" pitchFamily="50" charset="-128"/>
                          <a:ea typeface="Meiryo UI" panose="020B0604030504040204" pitchFamily="50" charset="-128"/>
                        </a:rPr>
                        <a:t>大阪商工会議所</a:t>
                      </a:r>
                    </a:p>
                  </a:txBody>
                  <a:tcPr/>
                </a:tc>
                <a:tc>
                  <a:txBody>
                    <a:bodyPr/>
                    <a:lstStyle/>
                    <a:p>
                      <a:pPr algn="ctr"/>
                      <a:r>
                        <a:rPr kumimoji="1" lang="ja-JP" altLang="en-US" sz="1200" b="0" dirty="0">
                          <a:latin typeface="Meiryo UI" panose="020B0604030504040204" pitchFamily="50" charset="-128"/>
                          <a:ea typeface="Meiryo UI" panose="020B0604030504040204" pitchFamily="50" charset="-128"/>
                        </a:rPr>
                        <a:t>中小機構</a:t>
                      </a:r>
                    </a:p>
                  </a:txBody>
                  <a:tcPr/>
                </a:tc>
                <a:tc>
                  <a:txBody>
                    <a:bodyPr/>
                    <a:lstStyle/>
                    <a:p>
                      <a:pPr algn="ctr"/>
                      <a:r>
                        <a:rPr kumimoji="1" lang="ja-JP" altLang="en-US" sz="1200" b="0" dirty="0">
                          <a:latin typeface="Meiryo UI" panose="020B0604030504040204" pitchFamily="50" charset="-128"/>
                          <a:ea typeface="Meiryo UI" panose="020B0604030504040204" pitchFamily="50" charset="-128"/>
                        </a:rPr>
                        <a:t>大阪府工業協会</a:t>
                      </a:r>
                    </a:p>
                  </a:txBody>
                  <a:tcPr/>
                </a:tc>
                <a:extLst>
                  <a:ext uri="{0D108BD9-81ED-4DB2-BD59-A6C34878D82A}">
                    <a16:rowId xmlns="" xmlns:a16="http://schemas.microsoft.com/office/drawing/2014/main" val="363072876"/>
                  </a:ext>
                </a:extLst>
              </a:tr>
              <a:tr h="280241">
                <a:tc rowSpan="3" gridSpan="2">
                  <a:txBody>
                    <a:bodyPr/>
                    <a:lstStyle/>
                    <a:p>
                      <a:r>
                        <a:rPr kumimoji="1" lang="ja-JP" altLang="en-US" sz="1050" b="0" dirty="0">
                          <a:latin typeface="Meiryo UI" panose="020B0604030504040204" pitchFamily="50" charset="-128"/>
                          <a:ea typeface="Meiryo UI" panose="020B0604030504040204" pitchFamily="50" charset="-128"/>
                        </a:rPr>
                        <a:t>総合</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支援</a:t>
                      </a:r>
                      <a:endParaRPr kumimoji="1" lang="en-US" altLang="ja-JP" sz="1050" b="0"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tcPr>
                </a:tc>
                <a:tc rowSpan="3"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baseline="0" dirty="0">
                          <a:latin typeface="Meiryo UI" panose="020B0604030504040204" pitchFamily="50" charset="-128"/>
                          <a:ea typeface="Meiryo UI" panose="020B0604030504040204" pitchFamily="50" charset="-128"/>
                        </a:rPr>
                        <a:t>経営相談</a:t>
                      </a:r>
                    </a:p>
                  </a:txBody>
                  <a:tcP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★よろず支援拠点</a:t>
                      </a:r>
                      <a:endParaRPr kumimoji="1" lang="ja-JP" altLang="en-US" sz="1000" b="0"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baseline="0" dirty="0">
                          <a:solidFill>
                            <a:schemeClr val="tx1"/>
                          </a:solidFill>
                          <a:latin typeface="Meiryo UI" panose="020B0604030504040204" pitchFamily="50" charset="-128"/>
                          <a:ea typeface="Meiryo UI" panose="020B0604030504040204" pitchFamily="50" charset="-128"/>
                        </a:rPr>
                        <a:t>あきない・えー</a:t>
                      </a:r>
                      <a:r>
                        <a:rPr kumimoji="1" lang="ja-JP" altLang="en-US" sz="1000" b="0" baseline="0" dirty="0" err="1">
                          <a:solidFill>
                            <a:schemeClr val="tx1"/>
                          </a:solidFill>
                          <a:latin typeface="Meiryo UI" panose="020B0604030504040204" pitchFamily="50" charset="-128"/>
                          <a:ea typeface="Meiryo UI" panose="020B0604030504040204" pitchFamily="50" charset="-128"/>
                        </a:rPr>
                        <a:t>ど</a:t>
                      </a:r>
                      <a:endParaRPr kumimoji="1" lang="en-US" altLang="ja-JP" sz="1000" b="0"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経営相談・</a:t>
                      </a:r>
                      <a:r>
                        <a:rPr kumimoji="1" lang="zh-TW" altLang="en-US" sz="1000" b="0" i="0" kern="1200" dirty="0">
                          <a:solidFill>
                            <a:schemeClr val="tx1"/>
                          </a:solidFill>
                          <a:effectLst/>
                          <a:latin typeface="Meiryo UI" panose="020B0604030504040204" pitchFamily="50" charset="-128"/>
                          <a:ea typeface="Meiryo UI" panose="020B0604030504040204" pitchFamily="50" charset="-128"/>
                          <a:cs typeface="+mn-cs"/>
                        </a:rPr>
                        <a:t>特別相談室</a:t>
                      </a:r>
                      <a:endParaRPr kumimoji="1" lang="ja-JP" altLang="en-US" sz="1000" b="0"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baseline="0" dirty="0">
                          <a:solidFill>
                            <a:schemeClr val="tx1"/>
                          </a:solidFill>
                          <a:latin typeface="Meiryo UI" panose="020B0604030504040204" pitchFamily="50" charset="-128"/>
                          <a:ea typeface="Meiryo UI" panose="020B0604030504040204" pitchFamily="50" charset="-128"/>
                        </a:rPr>
                        <a:t>「よろず支援拠点」</a:t>
                      </a: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3408902468"/>
                  </a:ext>
                </a:extLst>
              </a:tr>
              <a:tr h="280241">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baseline="0" dirty="0">
                          <a:latin typeface="Meiryo UI" panose="020B0604030504040204" pitchFamily="50" charset="-128"/>
                          <a:ea typeface="Meiryo UI" panose="020B0604030504040204" pitchFamily="50" charset="-128"/>
                        </a:rPr>
                        <a:t>専門家派遣</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コンサル出前一丁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「エキスパートバンク」</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専門家継続派遣</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u="none" baseline="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967025873"/>
                  </a:ext>
                </a:extLst>
              </a:tr>
              <a:tr h="441591">
                <a:tc gridSpan="2" vMerge="1">
                  <a:txBody>
                    <a:bodyPr/>
                    <a:lstStyle/>
                    <a:p>
                      <a:endParaRPr kumimoji="1" lang="ja-JP" altLang="en-US" sz="1050" b="0"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rPr>
                        <a:t>セミナー</a:t>
                      </a: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経営</a:t>
                      </a:r>
                      <a:r>
                        <a:rPr kumimoji="1" lang="ja-JP" altLang="en-US" sz="1000" b="0" dirty="0" smtClean="0">
                          <a:solidFill>
                            <a:schemeClr val="tx1"/>
                          </a:solidFill>
                          <a:latin typeface="Meiryo UI" panose="020B0604030504040204" pitchFamily="50" charset="-128"/>
                          <a:ea typeface="Meiryo UI" panose="020B0604030504040204" pitchFamily="50" charset="-128"/>
                        </a:rPr>
                        <a:t>セミナー　等</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創業支援</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ja-JP" altLang="en-US" sz="1000" b="0" dirty="0">
                          <a:solidFill>
                            <a:schemeClr val="tx1"/>
                          </a:solidFill>
                          <a:latin typeface="Meiryo UI" panose="020B0604030504040204" pitchFamily="50" charset="-128"/>
                          <a:ea typeface="Meiryo UI" panose="020B0604030504040204" pitchFamily="50" charset="-128"/>
                        </a:rPr>
                        <a:t>経営力強化支援　等</a:t>
                      </a: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ビジネススキル</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営業・販売　等</a:t>
                      </a: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事業承継</a:t>
                      </a: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経営セミナー</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新入社員研修　等</a:t>
                      </a: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10003"/>
                  </a:ext>
                </a:extLst>
              </a:tr>
              <a:tr h="441591">
                <a:tc rowSpan="10">
                  <a:txBody>
                    <a:bodyPr/>
                    <a:lstStyle/>
                    <a:p>
                      <a:pPr algn="ctr"/>
                      <a:r>
                        <a:rPr kumimoji="1" lang="ja-JP" altLang="en-US" sz="1050" b="0" dirty="0">
                          <a:latin typeface="Meiryo UI" panose="020B0604030504040204" pitchFamily="50" charset="-128"/>
                          <a:ea typeface="Meiryo UI" panose="020B0604030504040204" pitchFamily="50" charset="-128"/>
                        </a:rPr>
                        <a:t>機能・課題別</a:t>
                      </a:r>
                    </a:p>
                  </a:txBody>
                  <a:tcPr vert="eaVert" anchor="ctr"/>
                </a:tc>
                <a:tc rowSpan="6">
                  <a:txBody>
                    <a:bodyPr/>
                    <a:lstStyle/>
                    <a:p>
                      <a:pPr algn="ctr"/>
                      <a:r>
                        <a:rPr kumimoji="1" lang="ja-JP" altLang="en-US" sz="1050" b="0" dirty="0">
                          <a:latin typeface="Meiryo UI" panose="020B0604030504040204" pitchFamily="50" charset="-128"/>
                          <a:ea typeface="Meiryo UI" panose="020B0604030504040204" pitchFamily="50" charset="-128"/>
                        </a:rPr>
                        <a:t>開発</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baseline="0" dirty="0">
                          <a:latin typeface="Meiryo UI" panose="020B0604030504040204" pitchFamily="50" charset="-128"/>
                          <a:ea typeface="Meiryo UI" panose="020B0604030504040204" pitchFamily="50" charset="-128"/>
                        </a:rPr>
                        <a:t>市場調査</a:t>
                      </a:r>
                      <a:endParaRPr kumimoji="1" lang="en-US" altLang="ja-JP" sz="1050" b="0" baseline="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kern="1200" dirty="0">
                          <a:solidFill>
                            <a:schemeClr val="tx1"/>
                          </a:solidFill>
                          <a:effectLst/>
                          <a:latin typeface="Meiryo UI" panose="020B0604030504040204" pitchFamily="50" charset="-128"/>
                          <a:ea typeface="Meiryo UI" panose="020B0604030504040204" pitchFamily="50" charset="-128"/>
                          <a:cs typeface="+mn-cs"/>
                        </a:rPr>
                        <a:t>サンソウカン</a:t>
                      </a:r>
                      <a:r>
                        <a:rPr kumimoji="1" lang="en-US" altLang="ja-JP" sz="900" b="0" i="0" kern="1200" dirty="0">
                          <a:solidFill>
                            <a:schemeClr val="tx1"/>
                          </a:solidFill>
                          <a:effectLst/>
                          <a:latin typeface="Meiryo UI" panose="020B0604030504040204" pitchFamily="50" charset="-128"/>
                          <a:ea typeface="Meiryo UI" panose="020B0604030504040204" pitchFamily="50" charset="-128"/>
                          <a:cs typeface="+mn-cs"/>
                        </a:rPr>
                        <a:t>de</a:t>
                      </a:r>
                      <a:r>
                        <a:rPr kumimoji="1" lang="ja-JP" altLang="en-US" sz="900" b="0" i="0" kern="1200" dirty="0">
                          <a:solidFill>
                            <a:schemeClr val="tx1"/>
                          </a:solidFill>
                          <a:effectLst/>
                          <a:latin typeface="Meiryo UI" panose="020B0604030504040204" pitchFamily="50" charset="-128"/>
                          <a:ea typeface="Meiryo UI" panose="020B0604030504040204" pitchFamily="50" charset="-128"/>
                          <a:cs typeface="+mn-cs"/>
                        </a:rPr>
                        <a:t>モニター会</a:t>
                      </a: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Ｊ</a:t>
                      </a:r>
                      <a:r>
                        <a:rPr kumimoji="1" lang="en-US" altLang="ja-JP" sz="1000" b="0" u="none" baseline="0" dirty="0">
                          <a:solidFill>
                            <a:schemeClr val="tx1"/>
                          </a:solid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latin typeface="Meiryo UI" panose="020B0604030504040204" pitchFamily="50" charset="-128"/>
                          <a:ea typeface="Meiryo UI" panose="020B0604030504040204" pitchFamily="50" charset="-128"/>
                        </a:rPr>
                        <a:t>Ｎ</a:t>
                      </a:r>
                      <a:r>
                        <a:rPr kumimoji="1" lang="en-US" altLang="ja-JP" sz="1000" b="0" u="none" baseline="0" dirty="0">
                          <a:solidFill>
                            <a:schemeClr val="tx1"/>
                          </a:solidFill>
                          <a:latin typeface="Meiryo UI" panose="020B0604030504040204" pitchFamily="50" charset="-128"/>
                          <a:ea typeface="Meiryo UI" panose="020B0604030504040204" pitchFamily="50" charset="-128"/>
                        </a:rPr>
                        <a:t>et21</a:t>
                      </a:r>
                      <a:r>
                        <a:rPr kumimoji="1" lang="ja-JP" altLang="en-US" sz="1000" b="0" u="none" baseline="0" dirty="0">
                          <a:solidFill>
                            <a:schemeClr val="tx1"/>
                          </a:solidFill>
                          <a:latin typeface="Meiryo UI" panose="020B0604030504040204" pitchFamily="50" charset="-128"/>
                          <a:ea typeface="Meiryo UI" panose="020B0604030504040204" pitchFamily="50" charset="-128"/>
                        </a:rPr>
                        <a:t>による情報提供</a:t>
                      </a: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u="none"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3501588006"/>
                  </a:ext>
                </a:extLst>
              </a:tr>
              <a:tr h="280241">
                <a:tc vMerge="1">
                  <a:txBody>
                    <a:bodyPr/>
                    <a:lstStyle/>
                    <a:p>
                      <a:endParaRPr kumimoji="1" lang="ja-JP" altLang="en-US"/>
                    </a:p>
                  </a:txBody>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baseline="0" dirty="0">
                          <a:latin typeface="Meiryo UI" panose="020B0604030504040204" pitchFamily="50" charset="-128"/>
                          <a:ea typeface="Meiryo UI" panose="020B0604030504040204" pitchFamily="50" charset="-128"/>
                        </a:rPr>
                        <a:t>商品企画</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大阪商品計画</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「売れる商品づくり」窓口</a:t>
                      </a:r>
                      <a:endPar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地域資源活用の支援</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工場長大会</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905705448"/>
                  </a:ext>
                </a:extLst>
              </a:tr>
              <a:tr h="44159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baseline="0" dirty="0">
                          <a:latin typeface="Meiryo UI" panose="020B0604030504040204" pitchFamily="50" charset="-128"/>
                          <a:ea typeface="Meiryo UI" panose="020B0604030504040204" pitchFamily="50" charset="-128"/>
                        </a:rPr>
                        <a:t>ビジネスマッチング</a:t>
                      </a:r>
                      <a:endParaRPr kumimoji="1" lang="en-US" altLang="ja-JP" sz="1050" b="0" baseline="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オープンイノベーション支援</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ビジネスチャンス倍増</a:t>
                      </a: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PJ</a:t>
                      </a:r>
                      <a:endPar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Osaka</a:t>
                      </a: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Innovation</a:t>
                      </a: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Ecosystem</a:t>
                      </a: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マッチングイベント</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u="none" baseline="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140274296"/>
                  </a:ext>
                </a:extLst>
              </a:tr>
              <a:tr h="441591">
                <a:tc vMerge="1">
                  <a:txBody>
                    <a:bodyPr/>
                    <a:lstStyle/>
                    <a:p>
                      <a:endParaRPr kumimoji="1" lang="ja-JP" altLang="en-US"/>
                    </a:p>
                  </a:txBody>
                  <a:tcPr/>
                </a:tc>
                <a:tc vMerge="1">
                  <a:txBody>
                    <a:bodyPr/>
                    <a:lstStyle/>
                    <a:p>
                      <a:endParaRPr kumimoji="1" lang="ja-JP" altLang="en-US"/>
                    </a:p>
                  </a:txBody>
                  <a:tcPr>
                    <a:lnT w="12700" cap="flat" cmpd="sng" algn="ctr">
                      <a:solidFill>
                        <a:schemeClr val="tx1"/>
                      </a:solidFill>
                      <a:prstDash val="dash"/>
                      <a:round/>
                      <a:headEnd type="none" w="med" len="med"/>
                      <a:tailEnd type="none" w="med" len="med"/>
                    </a:lnT>
                  </a:tcPr>
                </a:tc>
                <a:tc>
                  <a:txBody>
                    <a:bodyPr/>
                    <a:lstStyle/>
                    <a:p>
                      <a:r>
                        <a:rPr kumimoji="1" lang="ja-JP" altLang="en-US" sz="1050" b="0" dirty="0">
                          <a:latin typeface="Meiryo UI" panose="020B0604030504040204" pitchFamily="50" charset="-128"/>
                          <a:ea typeface="Meiryo UI" panose="020B0604030504040204" pitchFamily="50" charset="-128"/>
                        </a:rPr>
                        <a:t>産学連携</a:t>
                      </a:r>
                      <a:endParaRPr kumimoji="1" lang="en-US" altLang="ja-JP" sz="105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産学連携オフィス</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産学官技術交流ラボ</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u="none" baseline="0" dirty="0">
                          <a:solidFill>
                            <a:schemeClr val="tx1"/>
                          </a:solidFill>
                          <a:latin typeface="Meiryo UI" panose="020B0604030504040204" pitchFamily="50" charset="-128"/>
                          <a:ea typeface="Meiryo UI" panose="020B0604030504040204" pitchFamily="50" charset="-128"/>
                        </a:rPr>
                        <a:t>Ｊ</a:t>
                      </a:r>
                      <a:r>
                        <a:rPr kumimoji="1" lang="en-US" altLang="ja-JP" sz="1000" b="0" u="none" baseline="0" dirty="0">
                          <a:solidFill>
                            <a:schemeClr val="tx1"/>
                          </a:solid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latin typeface="Meiryo UI" panose="020B0604030504040204" pitchFamily="50" charset="-128"/>
                          <a:ea typeface="Meiryo UI" panose="020B0604030504040204" pitchFamily="50" charset="-128"/>
                        </a:rPr>
                        <a:t>Ｇ</a:t>
                      </a:r>
                      <a:r>
                        <a:rPr kumimoji="1" lang="en-US" altLang="ja-JP" sz="1000" b="0" u="none" baseline="0" dirty="0" err="1">
                          <a:solidFill>
                            <a:schemeClr val="tx1"/>
                          </a:solidFill>
                          <a:latin typeface="Meiryo UI" panose="020B0604030504040204" pitchFamily="50" charset="-128"/>
                          <a:ea typeface="Meiryo UI" panose="020B0604030504040204" pitchFamily="50" charset="-128"/>
                        </a:rPr>
                        <a:t>ood</a:t>
                      </a:r>
                      <a:r>
                        <a:rPr kumimoji="1" lang="ja-JP" altLang="en-US" sz="1000" b="0" u="none" baseline="0" dirty="0">
                          <a:solidFill>
                            <a:schemeClr val="tx1"/>
                          </a:solidFill>
                          <a:latin typeface="Meiryo UI" panose="020B0604030504040204" pitchFamily="50" charset="-128"/>
                          <a:ea typeface="Meiryo UI" panose="020B0604030504040204" pitchFamily="50" charset="-128"/>
                        </a:rPr>
                        <a:t>Ｔ</a:t>
                      </a:r>
                      <a:r>
                        <a:rPr kumimoji="1" lang="en-US" altLang="ja-JP" sz="1000" b="0" u="none" baseline="0" dirty="0" err="1">
                          <a:solidFill>
                            <a:schemeClr val="tx1"/>
                          </a:solidFill>
                          <a:latin typeface="Meiryo UI" panose="020B0604030504040204" pitchFamily="50" charset="-128"/>
                          <a:ea typeface="Meiryo UI" panose="020B0604030504040204" pitchFamily="50" charset="-128"/>
                        </a:rPr>
                        <a:t>ech</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p>
                      <a:r>
                        <a:rPr kumimoji="1" lang="ja-JP" altLang="en-US" sz="1000" b="0" u="none" baseline="0" dirty="0">
                          <a:solidFill>
                            <a:schemeClr val="tx1"/>
                          </a:solidFill>
                          <a:latin typeface="Meiryo UI" panose="020B0604030504040204" pitchFamily="50" charset="-128"/>
                          <a:ea typeface="Meiryo UI" panose="020B0604030504040204" pitchFamily="50" charset="-128"/>
                        </a:rPr>
                        <a:t>（ジェグテック）</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u="none" baseline="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3578948405"/>
                  </a:ext>
                </a:extLst>
              </a:tr>
              <a:tr h="441591">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50" b="0" dirty="0">
                          <a:latin typeface="Meiryo UI" panose="020B0604030504040204" pitchFamily="50" charset="-128"/>
                          <a:ea typeface="Meiryo UI" panose="020B0604030504040204" pitchFamily="50" charset="-128"/>
                        </a:rPr>
                        <a:t>知的財産</a:t>
                      </a:r>
                      <a:endParaRPr kumimoji="1" lang="en-US" altLang="ja-JP" sz="105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rPr>
                        <a:t>★</a:t>
                      </a:r>
                      <a:r>
                        <a:rPr lang="zh-TW" altLang="en-US" sz="1000" dirty="0" smtClean="0">
                          <a:solidFill>
                            <a:schemeClr val="tx1"/>
                          </a:solidFill>
                          <a:latin typeface="Meiryo UI" panose="020B0604030504040204" pitchFamily="50" charset="-128"/>
                          <a:ea typeface="Meiryo UI" panose="020B0604030504040204" pitchFamily="50" charset="-128"/>
                        </a:rPr>
                        <a:t>大阪府</a:t>
                      </a:r>
                      <a:r>
                        <a:rPr lang="zh-TW" altLang="en-US" sz="1000" dirty="0">
                          <a:solidFill>
                            <a:schemeClr val="tx1"/>
                          </a:solidFill>
                          <a:latin typeface="Meiryo UI" panose="020B0604030504040204" pitchFamily="50" charset="-128"/>
                          <a:ea typeface="Meiryo UI" panose="020B0604030504040204" pitchFamily="50" charset="-128"/>
                        </a:rPr>
                        <a:t>中小企業等</a:t>
                      </a:r>
                      <a:endParaRPr lang="en-US" altLang="zh-TW" sz="1000" dirty="0">
                        <a:solidFill>
                          <a:schemeClr val="tx1"/>
                        </a:solidFill>
                        <a:latin typeface="Meiryo UI" panose="020B0604030504040204" pitchFamily="50" charset="-128"/>
                        <a:ea typeface="Meiryo UI" panose="020B0604030504040204" pitchFamily="50" charset="-128"/>
                      </a:endParaRPr>
                    </a:p>
                    <a:p>
                      <a:r>
                        <a:rPr lang="zh-TW" altLang="en-US" sz="1000" dirty="0">
                          <a:solidFill>
                            <a:schemeClr val="tx1"/>
                          </a:solidFill>
                          <a:latin typeface="Meiryo UI" panose="020B0604030504040204" pitchFamily="50" charset="-128"/>
                          <a:ea typeface="Meiryo UI" panose="020B0604030504040204" pitchFamily="50" charset="-128"/>
                        </a:rPr>
                        <a:t>外国出願支援事業</a:t>
                      </a:r>
                      <a:endParaRPr lang="en-US" altLang="zh-TW" sz="10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633467373"/>
                  </a:ext>
                </a:extLst>
              </a:tr>
              <a:tr h="441591">
                <a:tc vMerge="1">
                  <a:txBody>
                    <a:bodyPr/>
                    <a:lstStyle/>
                    <a:p>
                      <a:endParaRPr kumimoji="1" lang="ja-JP" altLang="en-US"/>
                    </a:p>
                  </a:txBody>
                  <a:tcPr/>
                </a:tc>
                <a:tc vMerge="1">
                  <a:txBody>
                    <a:bodyPr/>
                    <a:lstStyle/>
                    <a:p>
                      <a:pPr algn="ct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dirty="0">
                          <a:latin typeface="Meiryo UI" panose="020B0604030504040204" pitchFamily="50" charset="-128"/>
                          <a:ea typeface="Meiryo UI" panose="020B0604030504040204" pitchFamily="50" charset="-128"/>
                        </a:rPr>
                        <a:t>新分野</a:t>
                      </a: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大阪トップランナー</a:t>
                      </a:r>
                      <a:endPar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育成事業</a:t>
                      </a:r>
                      <a:endPar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各フォーラム（環境・医療・省エネ等）</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ものづくり連携</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新技術研究会</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65089614"/>
                  </a:ext>
                </a:extLst>
              </a:tr>
              <a:tr h="594450">
                <a:tc vMerge="1">
                  <a:txBody>
                    <a:bodyPr/>
                    <a:lstStyle/>
                    <a:p>
                      <a:endParaRPr kumimoji="1" lang="ja-JP" altLang="en-US" dirty="0"/>
                    </a:p>
                  </a:txBody>
                  <a:tcPr/>
                </a:tc>
                <a:tc rowSpan="4">
                  <a:txBody>
                    <a:bodyPr/>
                    <a:lstStyle/>
                    <a:p>
                      <a:pPr algn="ctr"/>
                      <a:r>
                        <a:rPr kumimoji="1" lang="ja-JP" altLang="en-US" sz="1050" b="0" dirty="0">
                          <a:latin typeface="Meiryo UI" panose="020B0604030504040204" pitchFamily="50" charset="-128"/>
                          <a:ea typeface="Meiryo UI" panose="020B0604030504040204" pitchFamily="50" charset="-128"/>
                        </a:rPr>
                        <a:t>生産</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050" b="0" dirty="0">
                          <a:latin typeface="Meiryo UI" panose="020B0604030504040204" pitchFamily="50" charset="-128"/>
                          <a:ea typeface="Meiryo UI" panose="020B0604030504040204" pitchFamily="50" charset="-128"/>
                        </a:rPr>
                        <a:t>外注・生産ネット</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ワーク</a:t>
                      </a:r>
                      <a:endParaRPr kumimoji="1" lang="en-US" altLang="ja-JP" sz="105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取引あっせん事業</a:t>
                      </a:r>
                      <a:endPar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ものづくり</a:t>
                      </a: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B2B</a:t>
                      </a: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ネットワーク</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ビジネスチャンス倍増</a:t>
                      </a: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PJ</a:t>
                      </a:r>
                      <a:endPar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900" b="0" i="0" kern="1200" dirty="0">
                          <a:solidFill>
                            <a:schemeClr val="tx1"/>
                          </a:solidFill>
                          <a:effectLst/>
                          <a:latin typeface="Meiryo UI" panose="020B0604030504040204" pitchFamily="50" charset="-128"/>
                          <a:ea typeface="Meiryo UI" panose="020B0604030504040204" pitchFamily="50" charset="-128"/>
                          <a:cs typeface="+mn-cs"/>
                        </a:rPr>
                        <a:t>3</a:t>
                      </a:r>
                      <a:r>
                        <a:rPr kumimoji="1" lang="ja-JP" altLang="en-US" sz="900" b="0" i="0" kern="1200" dirty="0">
                          <a:solidFill>
                            <a:schemeClr val="tx1"/>
                          </a:solidFill>
                          <a:effectLst/>
                          <a:latin typeface="Meiryo UI" panose="020B0604030504040204" pitchFamily="50" charset="-128"/>
                          <a:ea typeface="Meiryo UI" panose="020B0604030504040204" pitchFamily="50" charset="-128"/>
                          <a:cs typeface="+mn-cs"/>
                        </a:rPr>
                        <a:t>大阪ものづくり相談所」</a:t>
                      </a:r>
                      <a:endParaRPr kumimoji="1" lang="en-US" altLang="ja-JP" sz="900" b="0" i="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「ものづくり加工ネットワーク強化交流会」</a:t>
                      </a:r>
                      <a:endPar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u="none" baseline="0" dirty="0">
                          <a:solidFill>
                            <a:schemeClr val="tx1"/>
                          </a:solidFill>
                          <a:latin typeface="Meiryo UI" panose="020B0604030504040204" pitchFamily="50" charset="-128"/>
                          <a:ea typeface="Meiryo UI" panose="020B0604030504040204" pitchFamily="50" charset="-128"/>
                        </a:rPr>
                        <a:t>Ｊ</a:t>
                      </a:r>
                      <a:r>
                        <a:rPr kumimoji="1" lang="en-US" altLang="ja-JP" sz="1000" b="0" u="none" baseline="0" dirty="0">
                          <a:solidFill>
                            <a:schemeClr val="tx1"/>
                          </a:solid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latin typeface="Meiryo UI" panose="020B0604030504040204" pitchFamily="50" charset="-128"/>
                          <a:ea typeface="Meiryo UI" panose="020B0604030504040204" pitchFamily="50" charset="-128"/>
                        </a:rPr>
                        <a:t>Ｇ</a:t>
                      </a:r>
                      <a:r>
                        <a:rPr kumimoji="1" lang="en-US" altLang="ja-JP" sz="1000" b="0" u="none" baseline="0" dirty="0" err="1">
                          <a:solidFill>
                            <a:schemeClr val="tx1"/>
                          </a:solidFill>
                          <a:latin typeface="Meiryo UI" panose="020B0604030504040204" pitchFamily="50" charset="-128"/>
                          <a:ea typeface="Meiryo UI" panose="020B0604030504040204" pitchFamily="50" charset="-128"/>
                        </a:rPr>
                        <a:t>ood</a:t>
                      </a:r>
                      <a:r>
                        <a:rPr kumimoji="1" lang="ja-JP" altLang="en-US" sz="1000" b="0" u="none" baseline="0" dirty="0">
                          <a:solidFill>
                            <a:schemeClr val="tx1"/>
                          </a:solidFill>
                          <a:latin typeface="Meiryo UI" panose="020B0604030504040204" pitchFamily="50" charset="-128"/>
                          <a:ea typeface="Meiryo UI" panose="020B0604030504040204" pitchFamily="50" charset="-128"/>
                        </a:rPr>
                        <a:t>Ｔ</a:t>
                      </a:r>
                      <a:r>
                        <a:rPr kumimoji="1" lang="en-US" altLang="ja-JP" sz="1000" b="0" u="none" baseline="0" dirty="0" err="1">
                          <a:solidFill>
                            <a:schemeClr val="tx1"/>
                          </a:solidFill>
                          <a:latin typeface="Meiryo UI" panose="020B0604030504040204" pitchFamily="50" charset="-128"/>
                          <a:ea typeface="Meiryo UI" panose="020B0604030504040204" pitchFamily="50" charset="-128"/>
                        </a:rPr>
                        <a:t>ech</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p>
                      <a:r>
                        <a:rPr kumimoji="1" lang="ja-JP" altLang="en-US" sz="1000" b="0" u="none" baseline="0" dirty="0">
                          <a:solidFill>
                            <a:schemeClr val="tx1"/>
                          </a:solidFill>
                          <a:latin typeface="Meiryo UI" panose="020B0604030504040204" pitchFamily="50" charset="-128"/>
                          <a:ea typeface="Meiryo UI" panose="020B0604030504040204" pitchFamily="50" charset="-128"/>
                        </a:rPr>
                        <a:t>（ジェグテック）</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工場見学会</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486113994"/>
                  </a:ext>
                </a:extLst>
              </a:tr>
              <a:tr h="28024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rPr>
                        <a:t>下請け保護</a:t>
                      </a:r>
                      <a:endParaRPr kumimoji="1" lang="en-US" altLang="ja-JP" sz="105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baseline="0" dirty="0">
                          <a:solidFill>
                            <a:schemeClr val="tx1"/>
                          </a:solidFill>
                          <a:latin typeface="Meiryo UI" panose="020B0604030504040204" pitchFamily="50" charset="-128"/>
                          <a:ea typeface="Meiryo UI" panose="020B0604030504040204" pitchFamily="50" charset="-128"/>
                        </a:rPr>
                        <a:t>★下請かけこみ寺</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683342211"/>
                  </a:ext>
                </a:extLst>
              </a:tr>
              <a:tr h="28024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eiryo UI" panose="020B0604030504040204" pitchFamily="50" charset="-128"/>
                          <a:ea typeface="Meiryo UI" panose="020B0604030504040204" pitchFamily="50" charset="-128"/>
                        </a:rPr>
                        <a:t>設備投資</a:t>
                      </a:r>
                      <a:endParaRPr kumimoji="1" lang="en-US" altLang="ja-JP" sz="105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設備貸与</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開業サポート資金</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高度化事業</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12"/>
                  </a:ext>
                </a:extLst>
              </a:tr>
              <a:tr h="441591">
                <a:tc vMerge="1">
                  <a:txBody>
                    <a:bodyPr/>
                    <a:lstStyle/>
                    <a:p>
                      <a:endParaRPr kumimoji="1" lang="ja-JP" altLang="en-US"/>
                    </a:p>
                  </a:txBody>
                  <a:tcPr/>
                </a:tc>
                <a:tc vMerge="1">
                  <a:txBody>
                    <a:bodyPr/>
                    <a:lstStyle/>
                    <a:p>
                      <a:endParaRPr kumimoji="1" lang="ja-JP" altLang="en-US"/>
                    </a:p>
                  </a:txBody>
                  <a:tcPr>
                    <a:lnT w="12700" cap="flat" cmpd="sng" algn="ctr">
                      <a:solidFill>
                        <a:schemeClr val="tx1"/>
                      </a:solidFill>
                      <a:prstDash val="dash"/>
                      <a:round/>
                      <a:headEnd type="none" w="med" len="med"/>
                      <a:tailEnd type="none" w="med" len="med"/>
                    </a:lnT>
                  </a:tcPr>
                </a:tc>
                <a:tc>
                  <a:txBody>
                    <a:bodyPr/>
                    <a:lstStyle/>
                    <a:p>
                      <a:r>
                        <a:rPr kumimoji="1" lang="en-US" altLang="ja-JP" sz="1050" b="0" dirty="0">
                          <a:latin typeface="Meiryo UI" panose="020B0604030504040204" pitchFamily="50" charset="-128"/>
                          <a:ea typeface="Meiryo UI" panose="020B0604030504040204" pitchFamily="50" charset="-128"/>
                        </a:rPr>
                        <a:t>BCP</a:t>
                      </a:r>
                      <a:endParaRPr kumimoji="1" lang="ja-JP" altLang="en-US" sz="105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b="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baseline="0" dirty="0">
                          <a:solidFill>
                            <a:schemeClr val="tx1"/>
                          </a:solidFill>
                          <a:latin typeface="Meiryo UI" panose="020B0604030504040204" pitchFamily="50" charset="-128"/>
                          <a:ea typeface="Meiryo UI" panose="020B0604030504040204" pitchFamily="50" charset="-128"/>
                        </a:rPr>
                        <a:t>BCP</a:t>
                      </a:r>
                      <a:r>
                        <a:rPr kumimoji="1" lang="ja-JP" altLang="en-US" sz="1000" b="0" baseline="0" dirty="0">
                          <a:solidFill>
                            <a:schemeClr val="tx1"/>
                          </a:solidFill>
                          <a:latin typeface="Meiryo UI" panose="020B0604030504040204" pitchFamily="50" charset="-128"/>
                          <a:ea typeface="Meiryo UI" panose="020B0604030504040204" pitchFamily="50" charset="-128"/>
                        </a:rPr>
                        <a:t>マニュアル策定</a:t>
                      </a:r>
                      <a:endParaRPr kumimoji="1" lang="en-US" altLang="ja-JP" sz="1000" b="0"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baseline="0" dirty="0">
                          <a:solidFill>
                            <a:schemeClr val="tx1"/>
                          </a:solidFill>
                          <a:latin typeface="Meiryo UI" panose="020B0604030504040204" pitchFamily="50" charset="-128"/>
                          <a:ea typeface="Meiryo UI" panose="020B0604030504040204" pitchFamily="50" charset="-128"/>
                        </a:rPr>
                        <a:t>運用サポート</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Ｊ</a:t>
                      </a:r>
                      <a:r>
                        <a:rPr kumimoji="1" lang="en-US" altLang="ja-JP" sz="1000" b="0" u="none" baseline="0" dirty="0">
                          <a:solidFill>
                            <a:schemeClr val="tx1"/>
                          </a:solid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latin typeface="Meiryo UI" panose="020B0604030504040204" pitchFamily="50" charset="-128"/>
                          <a:ea typeface="Meiryo UI" panose="020B0604030504040204" pitchFamily="50" charset="-128"/>
                        </a:rPr>
                        <a:t>Ｎ</a:t>
                      </a:r>
                      <a:r>
                        <a:rPr kumimoji="1" lang="en-US" altLang="ja-JP" sz="1000" b="0" u="none" baseline="0" dirty="0">
                          <a:solidFill>
                            <a:schemeClr val="tx1"/>
                          </a:solidFill>
                          <a:latin typeface="Meiryo UI" panose="020B0604030504040204" pitchFamily="50" charset="-128"/>
                          <a:ea typeface="Meiryo UI" panose="020B0604030504040204" pitchFamily="50" charset="-128"/>
                        </a:rPr>
                        <a:t>et21</a:t>
                      </a:r>
                      <a:r>
                        <a:rPr kumimoji="1" lang="ja-JP" altLang="en-US" sz="1000" b="0" u="none" baseline="0" dirty="0">
                          <a:solidFill>
                            <a:schemeClr val="tx1"/>
                          </a:solidFill>
                          <a:latin typeface="Meiryo UI" panose="020B0604030504040204" pitchFamily="50" charset="-128"/>
                          <a:ea typeface="Meiryo UI" panose="020B0604030504040204" pitchFamily="50" charset="-128"/>
                        </a:rPr>
                        <a:t>による情報提供</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77699388"/>
                  </a:ext>
                </a:extLst>
              </a:tr>
            </a:tbl>
          </a:graphicData>
        </a:graphic>
      </p:graphicFrame>
      <p:sp>
        <p:nvSpPr>
          <p:cNvPr id="15" name="テキスト ボックス 14">
            <a:extLst>
              <a:ext uri="{FF2B5EF4-FFF2-40B4-BE49-F238E27FC236}">
                <a16:creationId xmlns="" xmlns:a16="http://schemas.microsoft.com/office/drawing/2014/main" id="{0D76B518-D90E-423C-AF00-B63503BBC14D}"/>
              </a:ext>
            </a:extLst>
          </p:cNvPr>
          <p:cNvSpPr txBox="1"/>
          <p:nvPr/>
        </p:nvSpPr>
        <p:spPr>
          <a:xfrm>
            <a:off x="1881116" y="6245298"/>
            <a:ext cx="646331" cy="230832"/>
          </a:xfrm>
          <a:prstGeom prst="rect">
            <a:avLst/>
          </a:prstGeom>
          <a:noFill/>
        </p:spPr>
        <p:txBody>
          <a:bodyPr wrap="none" rtlCol="0">
            <a:spAutoFit/>
          </a:bodyPr>
          <a:lstStyle/>
          <a:p>
            <a:r>
              <a:rPr lang="ja-JP" altLang="en-US" sz="900" dirty="0"/>
              <a:t>★</a:t>
            </a:r>
            <a:r>
              <a:rPr lang="ja-JP" altLang="en-US" sz="900" dirty="0" smtClean="0"/>
              <a:t>国</a:t>
            </a:r>
            <a:r>
              <a:rPr lang="ja-JP" altLang="en-US" sz="900" dirty="0"/>
              <a:t>事業</a:t>
            </a:r>
            <a:endParaRPr kumimoji="1" lang="ja-JP" altLang="en-US" sz="900" dirty="0"/>
          </a:p>
        </p:txBody>
      </p:sp>
      <p:sp>
        <p:nvSpPr>
          <p:cNvPr id="16" name="タイトル 1"/>
          <p:cNvSpPr txBox="1">
            <a:spLocks/>
          </p:cNvSpPr>
          <p:nvPr/>
        </p:nvSpPr>
        <p:spPr>
          <a:xfrm>
            <a:off x="893124" y="210717"/>
            <a:ext cx="7932999" cy="32590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2000" b="1" dirty="0">
                <a:uFillTx/>
                <a:latin typeface="Meiryo UI" panose="020B0604030504040204" pitchFamily="50" charset="-128"/>
                <a:ea typeface="Meiryo UI" panose="020B0604030504040204" pitchFamily="50" charset="-128"/>
              </a:rPr>
              <a:t>公的機関が提供する（分散する）中小企業支援メニュー</a:t>
            </a:r>
          </a:p>
        </p:txBody>
      </p:sp>
      <p:sp>
        <p:nvSpPr>
          <p:cNvPr id="3" name="テキスト ボックス 2"/>
          <p:cNvSpPr txBox="1"/>
          <p:nvPr/>
        </p:nvSpPr>
        <p:spPr>
          <a:xfrm>
            <a:off x="279856" y="6548479"/>
            <a:ext cx="1755609" cy="253916"/>
          </a:xfrm>
          <a:prstGeom prst="rect">
            <a:avLst/>
          </a:prstGeom>
        </p:spPr>
        <p:txBody>
          <a:bodyPr wrap="none" rtlCol="0">
            <a:spAutoFit/>
          </a:bodyPr>
          <a:lstStyle/>
          <a:p>
            <a:r>
              <a:rPr lang="ja-JP" altLang="en-US" sz="1050" dirty="0" smtClean="0">
                <a:latin typeface="Meiryo UI" panose="020B0604030504040204" pitchFamily="50" charset="-128"/>
                <a:ea typeface="Meiryo UI" panose="020B0604030504040204" pitchFamily="50" charset="-128"/>
              </a:rPr>
              <a:t>出</a:t>
            </a:r>
            <a:r>
              <a:rPr lang="ja-JP" altLang="en-US" sz="1050" dirty="0">
                <a:latin typeface="Meiryo UI" panose="020B0604030504040204" pitchFamily="50" charset="-128"/>
                <a:ea typeface="Meiryo UI" panose="020B0604030504040204" pitchFamily="50" charset="-128"/>
              </a:rPr>
              <a:t>典</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各団体の</a:t>
            </a:r>
            <a:r>
              <a:rPr kumimoji="1" lang="en-US" altLang="ja-JP" sz="1050" dirty="0">
                <a:latin typeface="Meiryo UI" panose="020B0604030504040204" pitchFamily="50" charset="-128"/>
                <a:ea typeface="Meiryo UI" panose="020B0604030504040204" pitchFamily="50" charset="-128"/>
              </a:rPr>
              <a:t>HP</a:t>
            </a:r>
            <a:r>
              <a:rPr kumimoji="1" lang="ja-JP" altLang="en-US" sz="1050" dirty="0">
                <a:latin typeface="Meiryo UI" panose="020B0604030504040204" pitchFamily="50" charset="-128"/>
                <a:ea typeface="Meiryo UI" panose="020B0604030504040204" pitchFamily="50" charset="-128"/>
              </a:rPr>
              <a:t>から</a:t>
            </a:r>
            <a:r>
              <a:rPr kumimoji="1" lang="ja-JP" altLang="en-US" sz="1050" dirty="0" smtClean="0">
                <a:latin typeface="Meiryo UI" panose="020B0604030504040204" pitchFamily="50" charset="-128"/>
                <a:ea typeface="Meiryo UI" panose="020B0604030504040204" pitchFamily="50" charset="-128"/>
              </a:rPr>
              <a:t>作成</a:t>
            </a:r>
            <a:endParaRPr kumimoji="1" lang="ja-JP" altLang="en-US" sz="105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542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C332B9B5-A014-4F62-BF4C-F849AB9E326F}"/>
              </a:ext>
            </a:extLst>
          </p:cNvPr>
          <p:cNvSpPr>
            <a:spLocks noGrp="1"/>
          </p:cNvSpPr>
          <p:nvPr>
            <p:ph type="sldNum" sz="quarter" idx="12"/>
          </p:nvPr>
        </p:nvSpPr>
        <p:spPr>
          <a:xfrm>
            <a:off x="6830889" y="6374132"/>
            <a:ext cx="2133600" cy="365125"/>
          </a:xfrm>
        </p:spPr>
        <p:txBody>
          <a:bodyPr/>
          <a:lstStyle/>
          <a:p>
            <a:fld id="{EA9D587B-BFA2-4724-8369-2D5E7B051807}" type="slidenum">
              <a:rPr kumimoji="1" lang="ja-JP" altLang="en-US" smtClean="0"/>
              <a:pPr/>
              <a:t>17</a:t>
            </a:fld>
            <a:endParaRPr kumimoji="1" lang="ja-JP" altLang="en-US" dirty="0"/>
          </a:p>
        </p:txBody>
      </p:sp>
      <p:sp>
        <p:nvSpPr>
          <p:cNvPr id="3" name="テキスト ボックス 2">
            <a:extLst>
              <a:ext uri="{FF2B5EF4-FFF2-40B4-BE49-F238E27FC236}">
                <a16:creationId xmlns="" xmlns:a16="http://schemas.microsoft.com/office/drawing/2014/main" id="{25A9D516-C7CF-40FD-A5D6-AEB971F5964E}"/>
              </a:ext>
            </a:extLst>
          </p:cNvPr>
          <p:cNvSpPr txBox="1"/>
          <p:nvPr/>
        </p:nvSpPr>
        <p:spPr>
          <a:xfrm>
            <a:off x="135548" y="61970"/>
            <a:ext cx="137867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前ページ続き</a:t>
            </a:r>
            <a:endParaRPr lang="en-US" altLang="ja-JP" sz="1200"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 xmlns:a16="http://schemas.microsoft.com/office/drawing/2014/main" id="{C846E409-74B5-43AF-90DC-A8B980AED1B8}"/>
              </a:ext>
            </a:extLst>
          </p:cNvPr>
          <p:cNvGraphicFramePr>
            <a:graphicFrameLocks noGrp="1"/>
          </p:cNvGraphicFramePr>
          <p:nvPr>
            <p:extLst>
              <p:ext uri="{D42A27DB-BD31-4B8C-83A1-F6EECF244321}">
                <p14:modId xmlns:p14="http://schemas.microsoft.com/office/powerpoint/2010/main" val="328491998"/>
              </p:ext>
            </p:extLst>
          </p:nvPr>
        </p:nvGraphicFramePr>
        <p:xfrm>
          <a:off x="341193" y="1336371"/>
          <a:ext cx="8623295" cy="3744560"/>
        </p:xfrm>
        <a:graphic>
          <a:graphicData uri="http://schemas.openxmlformats.org/drawingml/2006/table">
            <a:tbl>
              <a:tblPr firstRow="1" bandRow="1">
                <a:tableStyleId>{5940675A-B579-460E-94D1-54222C63F5DA}</a:tableStyleId>
              </a:tblPr>
              <a:tblGrid>
                <a:gridCol w="307457">
                  <a:extLst>
                    <a:ext uri="{9D8B030D-6E8A-4147-A177-3AD203B41FA5}">
                      <a16:colId xmlns="" xmlns:a16="http://schemas.microsoft.com/office/drawing/2014/main" val="563460988"/>
                    </a:ext>
                  </a:extLst>
                </a:gridCol>
                <a:gridCol w="239915">
                  <a:extLst>
                    <a:ext uri="{9D8B030D-6E8A-4147-A177-3AD203B41FA5}">
                      <a16:colId xmlns="" xmlns:a16="http://schemas.microsoft.com/office/drawing/2014/main" val="229328427"/>
                    </a:ext>
                  </a:extLst>
                </a:gridCol>
                <a:gridCol w="1129467">
                  <a:extLst>
                    <a:ext uri="{9D8B030D-6E8A-4147-A177-3AD203B41FA5}">
                      <a16:colId xmlns="" xmlns:a16="http://schemas.microsoft.com/office/drawing/2014/main" val="3952914500"/>
                    </a:ext>
                  </a:extLst>
                </a:gridCol>
                <a:gridCol w="1553856">
                  <a:extLst>
                    <a:ext uri="{9D8B030D-6E8A-4147-A177-3AD203B41FA5}">
                      <a16:colId xmlns="" xmlns:a16="http://schemas.microsoft.com/office/drawing/2014/main" val="3804959111"/>
                    </a:ext>
                  </a:extLst>
                </a:gridCol>
                <a:gridCol w="1495599">
                  <a:extLst>
                    <a:ext uri="{9D8B030D-6E8A-4147-A177-3AD203B41FA5}">
                      <a16:colId xmlns="" xmlns:a16="http://schemas.microsoft.com/office/drawing/2014/main" val="1626167667"/>
                    </a:ext>
                  </a:extLst>
                </a:gridCol>
                <a:gridCol w="1305975">
                  <a:extLst>
                    <a:ext uri="{9D8B030D-6E8A-4147-A177-3AD203B41FA5}">
                      <a16:colId xmlns="" xmlns:a16="http://schemas.microsoft.com/office/drawing/2014/main" val="1720570978"/>
                    </a:ext>
                  </a:extLst>
                </a:gridCol>
                <a:gridCol w="1295513"/>
                <a:gridCol w="1295513">
                  <a:extLst>
                    <a:ext uri="{9D8B030D-6E8A-4147-A177-3AD203B41FA5}">
                      <a16:colId xmlns="" xmlns:a16="http://schemas.microsoft.com/office/drawing/2014/main" val="3332357617"/>
                    </a:ext>
                  </a:extLst>
                </a:gridCol>
              </a:tblGrid>
              <a:tr h="287713">
                <a:tc gridSpan="3">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mpd="sng">
                      <a:noFill/>
                    </a:lnL>
                    <a:lnT w="12700" cmpd="sng">
                      <a:noFill/>
                    </a:lnT>
                  </a:tcPr>
                </a:tc>
                <a:tc hMerge="1">
                  <a:txBody>
                    <a:bodyPr/>
                    <a:lstStyle/>
                    <a:p>
                      <a:endParaRPr kumimoji="1" lang="ja-JP" altLang="en-US"/>
                    </a:p>
                  </a:txBody>
                  <a:tcPr/>
                </a:tc>
                <a:tc hMerge="1">
                  <a:txBody>
                    <a:bodyPr/>
                    <a:lstStyle/>
                    <a:p>
                      <a:endParaRPr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a:solidFill>
                            <a:schemeClr val="bg1"/>
                          </a:solidFill>
                          <a:latin typeface="Meiryo UI" panose="020B0604030504040204" pitchFamily="50" charset="-128"/>
                          <a:ea typeface="Meiryo UI" panose="020B0604030504040204" pitchFamily="50" charset="-128"/>
                        </a:rPr>
                        <a:t>産振機構</a:t>
                      </a:r>
                      <a:endParaRPr kumimoji="1" lang="en-US" altLang="ja-JP" sz="1200" b="1" baseline="0"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都市型</a:t>
                      </a:r>
                      <a:r>
                        <a:rPr kumimoji="1" lang="en-US" altLang="ja-JP" sz="1200" b="1" dirty="0">
                          <a:solidFill>
                            <a:schemeClr val="bg1"/>
                          </a:solidFill>
                          <a:latin typeface="Meiryo UI" panose="020B0604030504040204" pitchFamily="50" charset="-128"/>
                          <a:ea typeface="Meiryo UI" panose="020B0604030504040204" pitchFamily="50" charset="-128"/>
                        </a:rPr>
                        <a:t>C</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大阪商工会議所</a:t>
                      </a:r>
                    </a:p>
                  </a:txBody>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中小機構</a:t>
                      </a:r>
                    </a:p>
                  </a:txBody>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大阪府工業協会</a:t>
                      </a:r>
                    </a:p>
                  </a:txBody>
                  <a:tcPr/>
                </a:tc>
                <a:extLst>
                  <a:ext uri="{0D108BD9-81ED-4DB2-BD59-A6C34878D82A}">
                    <a16:rowId xmlns="" xmlns:a16="http://schemas.microsoft.com/office/drawing/2014/main" val="363072876"/>
                  </a:ext>
                </a:extLst>
              </a:tr>
              <a:tr h="302223">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機能・課題別</a:t>
                      </a:r>
                    </a:p>
                    <a:p>
                      <a:pPr algn="ct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tc>
                <a:tc rowSpan="6">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販路拡大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baseline="0" dirty="0">
                          <a:solidFill>
                            <a:schemeClr val="tx1"/>
                          </a:solidFill>
                          <a:latin typeface="Meiryo UI" panose="020B0604030504040204" pitchFamily="50" charset="-128"/>
                          <a:ea typeface="Meiryo UI" panose="020B0604030504040204" pitchFamily="50" charset="-128"/>
                        </a:rPr>
                        <a:t>ビジネスマッチング</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大企業を対象にしたマッチング</a:t>
                      </a: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ビジネスチャンス倍増</a:t>
                      </a: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PJ</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大企業（様々な産業）のパートナー公募</a:t>
                      </a: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販路・取引先マッチング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「ベストバイヤーズ」</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買い</a:t>
                      </a:r>
                      <a:r>
                        <a:rPr kumimoji="1" lang="ja-JP" altLang="en-US" sz="1000" b="0" i="0" u="none" strike="noStrike" kern="1200" dirty="0" err="1">
                          <a:solidFill>
                            <a:schemeClr val="tx1"/>
                          </a:solidFill>
                          <a:effectLst/>
                          <a:latin typeface="Meiryo UI" panose="020B0604030504040204" pitchFamily="50" charset="-128"/>
                          <a:ea typeface="Meiryo UI" panose="020B0604030504040204" pitchFamily="50" charset="-128"/>
                          <a:cs typeface="+mn-cs"/>
                        </a:rPr>
                        <a:t>まっせ</a:t>
                      </a: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！売れ筋商品発掘市」</a:t>
                      </a:r>
                      <a:endParaRPr kumimoji="1" lang="en-US" altLang="ja-JP" sz="10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Meiryo UI" panose="020B0604030504040204" pitchFamily="50" charset="-128"/>
                          <a:ea typeface="Meiryo UI" panose="020B0604030504040204" pitchFamily="50" charset="-128"/>
                          <a:cs typeface="+mn-cs"/>
                        </a:rPr>
                        <a:t>「ザ・商談モール」</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a:solidFill>
                            <a:schemeClr val="tx1"/>
                          </a:solidFill>
                          <a:latin typeface="Meiryo UI" panose="020B0604030504040204" pitchFamily="50" charset="-128"/>
                          <a:ea typeface="Meiryo UI" panose="020B0604030504040204" pitchFamily="50" charset="-128"/>
                        </a:rPr>
                        <a:t>イベント、セミナー</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u="none"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221899820"/>
                  </a:ext>
                </a:extLst>
              </a:tr>
              <a:tr h="362249">
                <a:tc vMerge="1">
                  <a:txBody>
                    <a:bodyPr/>
                    <a:lstStyle/>
                    <a:p>
                      <a:endParaRPr kumimoji="1" lang="ja-JP" altLang="en-US"/>
                    </a:p>
                  </a:txBody>
                  <a:tcPr/>
                </a:tc>
                <a:tc vMerge="1">
                  <a:txBody>
                    <a:bodyPr/>
                    <a:lstStyle/>
                    <a:p>
                      <a:pPr algn="ctr"/>
                      <a:endParaRPr kumimoji="1" lang="ja-JP" altLang="en-US" sz="1000" dirty="0"/>
                    </a:p>
                  </a:txBody>
                  <a:tcPr anchor="ctr">
                    <a:lnT w="12700" cap="flat" cmpd="sng" algn="ctr">
                      <a:solidFill>
                        <a:schemeClr val="tx1"/>
                      </a:solidFill>
                      <a:prstDash val="dash"/>
                      <a:round/>
                      <a:headEnd type="none" w="med" len="med"/>
                      <a:tailEnd type="none" w="med" len="med"/>
                    </a:lnT>
                  </a:tcPr>
                </a:tc>
                <a:tc>
                  <a:txBody>
                    <a:bodyPr/>
                    <a:lstStyle/>
                    <a:p>
                      <a:r>
                        <a:rPr kumimoji="1" lang="en-US" altLang="ja-JP" sz="1000" b="0" dirty="0">
                          <a:solidFill>
                            <a:schemeClr val="tx1"/>
                          </a:solidFill>
                          <a:latin typeface="Meiryo UI" panose="020B0604030504040204" pitchFamily="50" charset="-128"/>
                          <a:ea typeface="Meiryo UI" panose="020B0604030504040204" pitchFamily="50" charset="-128"/>
                        </a:rPr>
                        <a:t>Web</a:t>
                      </a:r>
                      <a:r>
                        <a:rPr kumimoji="1" lang="ja-JP" altLang="en-US" sz="1000" b="0" dirty="0">
                          <a:solidFill>
                            <a:schemeClr val="tx1"/>
                          </a:solidFill>
                          <a:latin typeface="Meiryo UI" panose="020B0604030504040204" pitchFamily="50" charset="-128"/>
                          <a:ea typeface="Meiryo UI" panose="020B0604030504040204" pitchFamily="50" charset="-128"/>
                        </a:rPr>
                        <a:t>マッチング</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000" b="0" dirty="0">
                          <a:solidFill>
                            <a:schemeClr val="tx1"/>
                          </a:solidFill>
                          <a:latin typeface="Meiryo UI" panose="020B0604030504040204" pitchFamily="50" charset="-128"/>
                          <a:ea typeface="Meiryo UI" panose="020B0604030504040204" pitchFamily="50" charset="-128"/>
                        </a:rPr>
                        <a:t>OSAKA</a:t>
                      </a:r>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en-US" altLang="ja-JP" sz="1000" b="0" dirty="0">
                          <a:solidFill>
                            <a:schemeClr val="tx1"/>
                          </a:solidFill>
                          <a:latin typeface="Meiryo UI" panose="020B0604030504040204" pitchFamily="50" charset="-128"/>
                          <a:ea typeface="Meiryo UI" panose="020B0604030504040204" pitchFamily="50" charset="-128"/>
                        </a:rPr>
                        <a:t>EXPORTERS</a:t>
                      </a:r>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en-US" altLang="ja-JP" sz="1000" b="0" dirty="0">
                          <a:solidFill>
                            <a:schemeClr val="tx1"/>
                          </a:solidFill>
                          <a:latin typeface="Meiryo UI" panose="020B0604030504040204" pitchFamily="50" charset="-128"/>
                          <a:ea typeface="Meiryo UI" panose="020B0604030504040204" pitchFamily="50" charset="-128"/>
                        </a:rPr>
                        <a:t>GUIDE</a:t>
                      </a:r>
                    </a:p>
                    <a:p>
                      <a:r>
                        <a:rPr kumimoji="1" lang="ja-JP" altLang="en-US" sz="1000" b="0" dirty="0">
                          <a:solidFill>
                            <a:schemeClr val="tx1"/>
                          </a:solidFill>
                          <a:latin typeface="Meiryo UI" panose="020B0604030504040204" pitchFamily="50" charset="-128"/>
                          <a:ea typeface="Meiryo UI" panose="020B0604030504040204" pitchFamily="50" charset="-128"/>
                        </a:rPr>
                        <a:t>ビジネスマッチングステーション（他財団リンク）</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「ザ・ビジネスモール」</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u="none" baseline="0" dirty="0">
                          <a:solidFill>
                            <a:schemeClr val="tx1"/>
                          </a:solidFill>
                          <a:latin typeface="Meiryo UI" panose="020B0604030504040204" pitchFamily="50" charset="-128"/>
                          <a:ea typeface="Meiryo UI" panose="020B0604030504040204" pitchFamily="50" charset="-128"/>
                        </a:rPr>
                        <a:t>Ｊ</a:t>
                      </a:r>
                      <a:r>
                        <a:rPr kumimoji="1" lang="en-US" altLang="ja-JP" sz="1000" b="0" u="none" baseline="0" dirty="0">
                          <a:solidFill>
                            <a:schemeClr val="tx1"/>
                          </a:solid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latin typeface="Meiryo UI" panose="020B0604030504040204" pitchFamily="50" charset="-128"/>
                          <a:ea typeface="Meiryo UI" panose="020B0604030504040204" pitchFamily="50" charset="-128"/>
                        </a:rPr>
                        <a:t>Ｇ</a:t>
                      </a:r>
                      <a:r>
                        <a:rPr kumimoji="1" lang="en-US" altLang="ja-JP" sz="1000" b="0" u="none" baseline="0" dirty="0" err="1">
                          <a:solidFill>
                            <a:schemeClr val="tx1"/>
                          </a:solidFill>
                          <a:latin typeface="Meiryo UI" panose="020B0604030504040204" pitchFamily="50" charset="-128"/>
                          <a:ea typeface="Meiryo UI" panose="020B0604030504040204" pitchFamily="50" charset="-128"/>
                        </a:rPr>
                        <a:t>ood</a:t>
                      </a:r>
                      <a:r>
                        <a:rPr kumimoji="1" lang="ja-JP" altLang="en-US" sz="1000" b="0" u="none" baseline="0" dirty="0">
                          <a:solidFill>
                            <a:schemeClr val="tx1"/>
                          </a:solidFill>
                          <a:latin typeface="Meiryo UI" panose="020B0604030504040204" pitchFamily="50" charset="-128"/>
                          <a:ea typeface="Meiryo UI" panose="020B0604030504040204" pitchFamily="50" charset="-128"/>
                        </a:rPr>
                        <a:t>Ｔ</a:t>
                      </a:r>
                      <a:r>
                        <a:rPr kumimoji="1" lang="en-US" altLang="ja-JP" sz="1000" b="0" u="none" baseline="0" dirty="0" err="1">
                          <a:solidFill>
                            <a:schemeClr val="tx1"/>
                          </a:solidFill>
                          <a:latin typeface="Meiryo UI" panose="020B0604030504040204" pitchFamily="50" charset="-128"/>
                          <a:ea typeface="Meiryo UI" panose="020B0604030504040204" pitchFamily="50" charset="-128"/>
                        </a:rPr>
                        <a:t>ech</a:t>
                      </a:r>
                      <a:endParaRPr kumimoji="1" lang="en-US" altLang="ja-JP" sz="1000" b="0" u="none" baseline="0" dirty="0">
                        <a:solidFill>
                          <a:schemeClr val="tx1"/>
                        </a:solidFill>
                        <a:latin typeface="Meiryo UI" panose="020B0604030504040204" pitchFamily="50" charset="-128"/>
                        <a:ea typeface="Meiryo UI" panose="020B0604030504040204" pitchFamily="50" charset="-128"/>
                      </a:endParaRPr>
                    </a:p>
                    <a:p>
                      <a:r>
                        <a:rPr kumimoji="1" lang="ja-JP" altLang="en-US" sz="1000" b="0" u="none" baseline="0" dirty="0">
                          <a:solidFill>
                            <a:schemeClr val="tx1"/>
                          </a:solidFill>
                          <a:latin typeface="Meiryo UI" panose="020B0604030504040204" pitchFamily="50" charset="-128"/>
                          <a:ea typeface="Meiryo UI" panose="020B0604030504040204" pitchFamily="50" charset="-128"/>
                        </a:rPr>
                        <a:t>（ジェグテック）</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167971280"/>
                  </a:ext>
                </a:extLst>
              </a:tr>
              <a:tr h="27168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常設展示</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000" b="0" dirty="0">
                          <a:solidFill>
                            <a:schemeClr val="tx1"/>
                          </a:solidFill>
                          <a:latin typeface="Meiryo UI" panose="020B0604030504040204" pitchFamily="50" charset="-128"/>
                          <a:ea typeface="Meiryo UI" panose="020B0604030504040204" pitchFamily="50" charset="-128"/>
                        </a:rPr>
                        <a:t>MOBIO</a:t>
                      </a:r>
                      <a:r>
                        <a:rPr kumimoji="1" lang="ja-JP" altLang="en-US" sz="1000" b="0" dirty="0">
                          <a:solidFill>
                            <a:schemeClr val="tx1"/>
                          </a:solidFill>
                          <a:latin typeface="Meiryo UI" panose="020B0604030504040204" pitchFamily="50" charset="-128"/>
                          <a:ea typeface="Meiryo UI" panose="020B0604030504040204" pitchFamily="50" charset="-128"/>
                        </a:rPr>
                        <a:t>常設展示</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590181277"/>
                  </a:ext>
                </a:extLst>
              </a:tr>
              <a:tr h="205216">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主催展示会</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マイドームビジネスフェスタ</a:t>
                      </a: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業界分野別展示会</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大阪勧業展</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en-US" altLang="ja-JP" sz="1000" b="0" dirty="0">
                          <a:solidFill>
                            <a:schemeClr val="tx1"/>
                          </a:solidFill>
                          <a:latin typeface="Meiryo UI" panose="020B0604030504040204" pitchFamily="50" charset="-128"/>
                          <a:ea typeface="Meiryo UI" panose="020B0604030504040204" pitchFamily="50" charset="-128"/>
                        </a:rPr>
                        <a:t>OSAKA</a:t>
                      </a:r>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en-US" altLang="ja-JP" sz="1000" b="0" dirty="0">
                          <a:solidFill>
                            <a:schemeClr val="tx1"/>
                          </a:solidFill>
                          <a:latin typeface="Meiryo UI" panose="020B0604030504040204" pitchFamily="50" charset="-128"/>
                          <a:ea typeface="Meiryo UI" panose="020B0604030504040204" pitchFamily="50" charset="-128"/>
                        </a:rPr>
                        <a:t>STYLING</a:t>
                      </a:r>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en-US" altLang="ja-JP" sz="1000" b="0" dirty="0">
                          <a:solidFill>
                            <a:schemeClr val="tx1"/>
                          </a:solidFill>
                          <a:latin typeface="Meiryo UI" panose="020B0604030504040204" pitchFamily="50" charset="-128"/>
                          <a:ea typeface="Meiryo UI" panose="020B0604030504040204" pitchFamily="50" charset="-128"/>
                        </a:rPr>
                        <a:t>EXPO</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中小企業総合展</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大企業との展示商談会</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4219285550"/>
                  </a:ext>
                </a:extLst>
              </a:tr>
              <a:tr h="230729">
                <a:tc vMerge="1">
                  <a:txBody>
                    <a:bodyPr/>
                    <a:lstStyle/>
                    <a:p>
                      <a:endParaRPr kumimoji="1" lang="ja-JP" altLang="en-US"/>
                    </a:p>
                  </a:txBody>
                  <a:tcPr/>
                </a:tc>
                <a:tc vMerge="1">
                  <a:txBody>
                    <a:bodyPr/>
                    <a:lstStyle/>
                    <a:p>
                      <a:pPr algn="ctr"/>
                      <a:endParaRPr kumimoji="1" lang="ja-JP" altLang="en-US" sz="900" b="0" dirty="0">
                        <a:latin typeface="+mn-lt"/>
                      </a:endParaRPr>
                    </a:p>
                  </a:txBody>
                  <a:tcPr anchor="ctr">
                    <a:lnT w="12700" cap="flat" cmpd="sng" algn="ctr">
                      <a:solidFill>
                        <a:schemeClr val="tx1"/>
                      </a:solidFill>
                      <a:prstDash val="dash"/>
                      <a:round/>
                      <a:headEnd type="none" w="med" len="med"/>
                      <a:tailEnd type="none" w="med" len="med"/>
                    </a:lnT>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貸館（展示場）</a:t>
                      </a:r>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マイドームおおさか</a:t>
                      </a:r>
                      <a:endPar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産創館会議室貸出（運営）</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国際会議ホール</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2544271991"/>
                  </a:ext>
                </a:extLst>
              </a:tr>
              <a:tr h="498093">
                <a:tc vMerge="1">
                  <a:txBody>
                    <a:bodyPr/>
                    <a:lstStyle/>
                    <a:p>
                      <a:endParaRPr kumimoji="1" lang="ja-JP" altLang="en-US"/>
                    </a:p>
                  </a:txBody>
                  <a:tcPr/>
                </a:tc>
                <a:tc vMerge="1">
                  <a:txBody>
                    <a:bodyPr/>
                    <a:lstStyle/>
                    <a:p>
                      <a:endParaRPr kumimoji="1" lang="ja-JP" altLang="en-US"/>
                    </a:p>
                  </a:txBody>
                  <a:tcPr>
                    <a:lnT w="12700" cap="flat" cmpd="sng" algn="ctr">
                      <a:solidFill>
                        <a:schemeClr val="tx1"/>
                      </a:solidFill>
                      <a:prstDash val="dash"/>
                      <a:round/>
                      <a:headEnd type="none" w="med" len="med"/>
                      <a:tailEnd type="none" w="med" len="med"/>
                    </a:lnT>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海外販路</a:t>
                      </a:r>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国際ビジネスサポートセンター</a:t>
                      </a:r>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zh-TW" altLang="en-US" sz="1000" b="0" i="0" kern="1200" dirty="0">
                          <a:solidFill>
                            <a:schemeClr val="tx1"/>
                          </a:solidFill>
                          <a:effectLst/>
                          <a:latin typeface="Meiryo UI" panose="020B0604030504040204" pitchFamily="50" charset="-128"/>
                          <a:ea typeface="Meiryo UI" panose="020B0604030504040204" pitchFamily="50" charset="-128"/>
                          <a:cs typeface="+mn-cs"/>
                        </a:rPr>
                        <a:t>海外展開支援相談窓口</a:t>
                      </a:r>
                      <a:endParaRPr kumimoji="1" lang="en-US" altLang="zh-TW" sz="1000" b="0" i="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（専門家へのつなぎ）</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中国ビジネス支援室</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ja-JP" altLang="en-US" sz="1000" b="0" i="0" kern="1200" dirty="0">
                          <a:solidFill>
                            <a:schemeClr val="tx1"/>
                          </a:solidFill>
                          <a:effectLst/>
                          <a:latin typeface="Meiryo UI" panose="020B0604030504040204" pitchFamily="50" charset="-128"/>
                          <a:ea typeface="Meiryo UI" panose="020B0604030504040204" pitchFamily="50" charset="-128"/>
                          <a:cs typeface="+mn-cs"/>
                        </a:rPr>
                        <a:t>「アセアン事業展開 関心企業プラットフォーム」</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海外展開支援</a:t>
                      </a: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海外視察団</a:t>
                      </a:r>
                    </a:p>
                  </a:txBody>
                  <a:tcPr>
                    <a:lnT w="12700" cap="flat" cmpd="sng" algn="ctr">
                      <a:solidFill>
                        <a:schemeClr val="tx1"/>
                      </a:solidFill>
                      <a:prstDash val="dash"/>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4199989678"/>
                  </a:ext>
                </a:extLst>
              </a:tr>
            </a:tbl>
          </a:graphicData>
        </a:graphic>
      </p:graphicFrame>
      <p:sp>
        <p:nvSpPr>
          <p:cNvPr id="14" name="テキスト ボックス 13"/>
          <p:cNvSpPr txBox="1"/>
          <p:nvPr/>
        </p:nvSpPr>
        <p:spPr>
          <a:xfrm>
            <a:off x="2353091" y="5832142"/>
            <a:ext cx="6050576" cy="830997"/>
          </a:xfrm>
          <a:prstGeom prst="rect">
            <a:avLst/>
          </a:prstGeom>
        </p:spPr>
        <p:txBody>
          <a:bodyPr wrap="square" rtlCol="0">
            <a:spAutoFit/>
          </a:bodyPr>
          <a:lstStyle/>
          <a:p>
            <a:pPr algn="ctr"/>
            <a:r>
              <a:rPr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経営者の声</a:t>
            </a:r>
            <a:r>
              <a:rPr lang="en-US" altLang="ja-JP"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支援制度が複雑で理解し難い。どこに聞けばいいのかわからないので、ワンストップ窓口があればよい。</a:t>
            </a:r>
          </a:p>
        </p:txBody>
      </p:sp>
      <p:sp>
        <p:nvSpPr>
          <p:cNvPr id="16" name="タイトル 1"/>
          <p:cNvSpPr txBox="1">
            <a:spLocks/>
          </p:cNvSpPr>
          <p:nvPr/>
        </p:nvSpPr>
        <p:spPr>
          <a:xfrm>
            <a:off x="922308" y="342275"/>
            <a:ext cx="7932999" cy="32590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2000" b="1" dirty="0">
                <a:uFillTx/>
                <a:latin typeface="Meiryo UI" panose="020B0604030504040204" pitchFamily="50" charset="-128"/>
                <a:ea typeface="Meiryo UI" panose="020B0604030504040204" pitchFamily="50" charset="-128"/>
              </a:rPr>
              <a:t>公的機関が提供する（分散する）中小企業支援メニュー</a:t>
            </a:r>
          </a:p>
        </p:txBody>
      </p:sp>
      <p:sp>
        <p:nvSpPr>
          <p:cNvPr id="4" name="二等辺三角形 3"/>
          <p:cNvSpPr/>
          <p:nvPr/>
        </p:nvSpPr>
        <p:spPr>
          <a:xfrm rot="10800000">
            <a:off x="1930635" y="5310966"/>
            <a:ext cx="6895488" cy="291140"/>
          </a:xfrm>
          <a:prstGeom prst="triangle">
            <a:avLst/>
          </a:prstGeom>
          <a:solidFill>
            <a:schemeClr val="tx1">
              <a:lumMod val="65000"/>
              <a:lumOff val="35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092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65750" y="6445616"/>
            <a:ext cx="2057400" cy="365125"/>
          </a:xfrm>
        </p:spPr>
        <p:txBody>
          <a:bodyPr/>
          <a:lstStyle/>
          <a:p>
            <a:fld id="{517E6CE8-CC5A-4C33-BE98-08A25E237030}" type="slidenum">
              <a:rPr kumimoji="1" lang="ja-JP" altLang="en-US" smtClean="0">
                <a:uFillTx/>
              </a:rPr>
              <a:t>18</a:t>
            </a:fld>
            <a:endParaRPr kumimoji="1" lang="ja-JP" altLang="en-US">
              <a:uFillTx/>
            </a:endParaRPr>
          </a:p>
        </p:txBody>
      </p:sp>
      <p:sp>
        <p:nvSpPr>
          <p:cNvPr id="5" name="テキスト ボックス 4"/>
          <p:cNvSpPr txBox="1">
            <a:spLocks/>
          </p:cNvSpPr>
          <p:nvPr/>
        </p:nvSpPr>
        <p:spPr>
          <a:xfrm>
            <a:off x="491239" y="1384022"/>
            <a:ext cx="5328000" cy="307777"/>
          </a:xfrm>
          <a:prstGeom prst="rect">
            <a:avLst/>
          </a:prstGeom>
          <a:solidFill>
            <a:schemeClr val="tx1">
              <a:lumMod val="75000"/>
              <a:lumOff val="25000"/>
            </a:schemeClr>
          </a:solidFill>
        </p:spPr>
        <p:txBody>
          <a:bodyPr wrap="square" rtlCol="0">
            <a:spAutoFit/>
          </a:bodyPr>
          <a:lstStyle/>
          <a:p>
            <a:pPr algn="ctr"/>
            <a:r>
              <a:rPr lang="en-US" altLang="ja-JP" sz="1400" b="1" dirty="0">
                <a:solidFill>
                  <a:schemeClr val="bg1"/>
                </a:solidFill>
                <a:latin typeface="Meiryo UI" panose="020B0604030504040204" pitchFamily="50" charset="-128"/>
                <a:ea typeface="Meiryo UI" panose="020B0604030504040204" pitchFamily="50" charset="-128"/>
              </a:rPr>
              <a:t>1.</a:t>
            </a:r>
            <a:r>
              <a:rPr kumimoji="1" lang="ja-JP" altLang="en-US" sz="1400" b="1" dirty="0">
                <a:solidFill>
                  <a:schemeClr val="bg1"/>
                </a:solidFill>
                <a:uFillTx/>
                <a:latin typeface="Meiryo UI" panose="020B0604030504040204" pitchFamily="50" charset="-128"/>
                <a:ea typeface="Meiryo UI" panose="020B0604030504040204" pitchFamily="50" charset="-128"/>
              </a:rPr>
              <a:t>海外展開を目指す経営者</a:t>
            </a:r>
          </a:p>
        </p:txBody>
      </p:sp>
      <p:sp>
        <p:nvSpPr>
          <p:cNvPr id="6" name="テキスト ボックス 5"/>
          <p:cNvSpPr txBox="1">
            <a:spLocks/>
          </p:cNvSpPr>
          <p:nvPr/>
        </p:nvSpPr>
        <p:spPr>
          <a:xfrm>
            <a:off x="5916664" y="1384022"/>
            <a:ext cx="3140603" cy="307777"/>
          </a:xfrm>
          <a:prstGeom prst="rect">
            <a:avLst/>
          </a:prstGeom>
          <a:solidFill>
            <a:schemeClr val="tx1">
              <a:lumMod val="75000"/>
              <a:lumOff val="25000"/>
            </a:schemeClr>
          </a:solidFill>
        </p:spPr>
        <p:txBody>
          <a:bodyPr wrap="none" rtlCol="0">
            <a:spAutoFit/>
          </a:bodyPr>
          <a:lstStyle/>
          <a:p>
            <a:pPr algn="ctr"/>
            <a:r>
              <a:rPr lang="ja-JP" altLang="en-US" sz="1400" b="1" dirty="0">
                <a:solidFill>
                  <a:schemeClr val="bg1"/>
                </a:solidFill>
                <a:uFillTx/>
                <a:latin typeface="Meiryo UI" panose="020B0604030504040204" pitchFamily="50" charset="-128"/>
                <a:ea typeface="Meiryo UI" panose="020B0604030504040204" pitchFamily="50" charset="-128"/>
              </a:rPr>
              <a:t>２．</a:t>
            </a:r>
            <a:r>
              <a:rPr lang="ja-JP" altLang="en-US" sz="1400" b="1" dirty="0" smtClean="0">
                <a:solidFill>
                  <a:schemeClr val="bg1"/>
                </a:solidFill>
                <a:uFillTx/>
                <a:latin typeface="Meiryo UI" panose="020B0604030504040204" pitchFamily="50" charset="-128"/>
                <a:ea typeface="Meiryo UI" panose="020B0604030504040204" pitchFamily="50" charset="-128"/>
              </a:rPr>
              <a:t>対</a:t>
            </a:r>
            <a:r>
              <a:rPr lang="ja-JP" altLang="en-US" sz="1400" b="1" dirty="0">
                <a:solidFill>
                  <a:schemeClr val="bg1"/>
                </a:solidFill>
                <a:latin typeface="Meiryo UI" panose="020B0604030504040204" pitchFamily="50" charset="-128"/>
                <a:ea typeface="Meiryo UI" panose="020B0604030504040204" pitchFamily="50" charset="-128"/>
              </a:rPr>
              <a:t>大阪</a:t>
            </a:r>
            <a:r>
              <a:rPr lang="ja-JP" altLang="en-US" sz="1400" b="1" dirty="0" smtClean="0">
                <a:solidFill>
                  <a:schemeClr val="bg1"/>
                </a:solidFill>
                <a:uFillTx/>
                <a:latin typeface="Meiryo UI" panose="020B0604030504040204" pitchFamily="50" charset="-128"/>
                <a:ea typeface="Meiryo UI" panose="020B0604030504040204" pitchFamily="50" charset="-128"/>
              </a:rPr>
              <a:t>投資</a:t>
            </a:r>
            <a:r>
              <a:rPr kumimoji="1" lang="ja-JP" altLang="en-US" sz="1400" b="1" dirty="0">
                <a:solidFill>
                  <a:schemeClr val="bg1"/>
                </a:solidFill>
                <a:uFillTx/>
                <a:latin typeface="Meiryo UI" panose="020B0604030504040204" pitchFamily="50" charset="-128"/>
                <a:ea typeface="Meiryo UI" panose="020B0604030504040204" pitchFamily="50" charset="-128"/>
              </a:rPr>
              <a:t>を検討する海外企業等</a:t>
            </a:r>
          </a:p>
        </p:txBody>
      </p:sp>
      <p:sp>
        <p:nvSpPr>
          <p:cNvPr id="8" name="下矢印 7"/>
          <p:cNvSpPr>
            <a:spLocks/>
          </p:cNvSpPr>
          <p:nvPr/>
        </p:nvSpPr>
        <p:spPr>
          <a:xfrm>
            <a:off x="36996" y="2608819"/>
            <a:ext cx="379545" cy="3276000"/>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uFillTx/>
            </a:endParaRPr>
          </a:p>
        </p:txBody>
      </p:sp>
      <p:sp>
        <p:nvSpPr>
          <p:cNvPr id="11" name="テキスト ボックス 10"/>
          <p:cNvSpPr txBox="1">
            <a:spLocks/>
          </p:cNvSpPr>
          <p:nvPr/>
        </p:nvSpPr>
        <p:spPr>
          <a:xfrm>
            <a:off x="709605" y="539651"/>
            <a:ext cx="8169224" cy="369332"/>
          </a:xfrm>
          <a:prstGeom prst="rect">
            <a:avLst/>
          </a:prstGeom>
          <a:noFill/>
        </p:spPr>
        <p:txBody>
          <a:bodyPr wrap="none" rtlCol="0">
            <a:spAutoFit/>
          </a:bodyPr>
          <a:lstStyle/>
          <a:p>
            <a:r>
              <a:rPr kumimoji="1" lang="ja-JP" altLang="en-US" b="1" dirty="0" smtClean="0">
                <a:uFillTx/>
                <a:latin typeface="Meiryo UI" panose="020B0604030504040204" pitchFamily="50" charset="-128"/>
                <a:ea typeface="Meiryo UI" panose="020B0604030504040204" pitchFamily="50" charset="-128"/>
              </a:rPr>
              <a:t>国際化支援は、６つの機関が似て非なるサービスを提供。利用者からみて分かりにくい</a:t>
            </a:r>
            <a:endParaRPr kumimoji="1" lang="ja-JP" altLang="en-US" b="1" dirty="0">
              <a:uFillTx/>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20889248"/>
              </p:ext>
            </p:extLst>
          </p:nvPr>
        </p:nvGraphicFramePr>
        <p:xfrm>
          <a:off x="491240" y="1855108"/>
          <a:ext cx="5350001" cy="4013429"/>
        </p:xfrm>
        <a:graphic>
          <a:graphicData uri="http://schemas.openxmlformats.org/drawingml/2006/table">
            <a:tbl>
              <a:tblPr firstRow="1" bandRow="1">
                <a:tableStyleId>{5940675A-B579-460E-94D1-54222C63F5DA}</a:tableStyleId>
              </a:tblPr>
              <a:tblGrid>
                <a:gridCol w="1452880">
                  <a:extLst>
                    <a:ext uri="{9D8B030D-6E8A-4147-A177-3AD203B41FA5}">
                      <a16:colId xmlns="" xmlns:a16="http://schemas.microsoft.com/office/drawing/2014/main" val="20000"/>
                    </a:ext>
                  </a:extLst>
                </a:gridCol>
                <a:gridCol w="884555">
                  <a:extLst>
                    <a:ext uri="{9D8B030D-6E8A-4147-A177-3AD203B41FA5}">
                      <a16:colId xmlns="" xmlns:a16="http://schemas.microsoft.com/office/drawing/2014/main" val="20001"/>
                    </a:ext>
                  </a:extLst>
                </a:gridCol>
                <a:gridCol w="870267">
                  <a:extLst>
                    <a:ext uri="{9D8B030D-6E8A-4147-A177-3AD203B41FA5}">
                      <a16:colId xmlns="" xmlns:a16="http://schemas.microsoft.com/office/drawing/2014/main" val="20002"/>
                    </a:ext>
                  </a:extLst>
                </a:gridCol>
                <a:gridCol w="667068">
                  <a:extLst>
                    <a:ext uri="{9D8B030D-6E8A-4147-A177-3AD203B41FA5}">
                      <a16:colId xmlns="" xmlns:a16="http://schemas.microsoft.com/office/drawing/2014/main" val="20003"/>
                    </a:ext>
                  </a:extLst>
                </a:gridCol>
                <a:gridCol w="733743">
                  <a:extLst>
                    <a:ext uri="{9D8B030D-6E8A-4147-A177-3AD203B41FA5}">
                      <a16:colId xmlns="" xmlns:a16="http://schemas.microsoft.com/office/drawing/2014/main" val="20004"/>
                    </a:ext>
                  </a:extLst>
                </a:gridCol>
                <a:gridCol w="741488"/>
              </a:tblGrid>
              <a:tr h="293666">
                <a:tc row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海外展開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err="1">
                          <a:solidFill>
                            <a:schemeClr val="tx1"/>
                          </a:solidFill>
                          <a:latin typeface="Meiryo UI" panose="020B0604030504040204" pitchFamily="50" charset="-128"/>
                          <a:ea typeface="Meiryo UI" panose="020B0604030504040204" pitchFamily="50" charset="-128"/>
                        </a:rPr>
                        <a:t>までの</a:t>
                      </a:r>
                      <a:r>
                        <a:rPr kumimoji="1" lang="ja-JP" altLang="en-US" sz="1200" dirty="0">
                          <a:solidFill>
                            <a:schemeClr val="tx1"/>
                          </a:solidFill>
                          <a:latin typeface="Meiryo UI" panose="020B0604030504040204" pitchFamily="50" charset="-128"/>
                          <a:ea typeface="Meiryo UI" panose="020B0604030504040204" pitchFamily="50" charset="-128"/>
                        </a:rPr>
                        <a:t>プロセス</a:t>
                      </a:r>
                    </a:p>
                  </a:txBody>
                  <a:tcPr anchor="ctr">
                    <a:solidFill>
                      <a:schemeClr val="accent1">
                        <a:lumMod val="20000"/>
                        <a:lumOff val="80000"/>
                      </a:schemeClr>
                    </a:solidFill>
                  </a:tcPr>
                </a:tc>
                <a:tc gridSpan="5">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主な支援機関</a:t>
                      </a:r>
                    </a:p>
                  </a:txBody>
                  <a:tcP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 xmlns:a16="http://schemas.microsoft.com/office/drawing/2014/main" val="10000"/>
                  </a:ext>
                </a:extLst>
              </a:tr>
              <a:tr h="456813">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国際</a:t>
                      </a:r>
                      <a:r>
                        <a:rPr kumimoji="1" lang="en-US" altLang="ja-JP" sz="1100" b="1" dirty="0">
                          <a:solidFill>
                            <a:schemeClr val="tx1"/>
                          </a:solidFill>
                          <a:latin typeface="Meiryo UI" panose="020B0604030504040204" pitchFamily="50" charset="-128"/>
                          <a:ea typeface="Meiryo UI" panose="020B0604030504040204" pitchFamily="50" charset="-128"/>
                        </a:rPr>
                        <a:t>BSD</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大阪府</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国際</a:t>
                      </a:r>
                      <a:r>
                        <a:rPr kumimoji="1" lang="en-US" altLang="ja-JP" sz="1100" b="1" dirty="0">
                          <a:solidFill>
                            <a:schemeClr val="tx1"/>
                          </a:solidFill>
                          <a:latin typeface="Meiryo UI" panose="020B0604030504040204" pitchFamily="50" charset="-128"/>
                          <a:ea typeface="Meiryo UI" panose="020B0604030504040204" pitchFamily="50" charset="-128"/>
                        </a:rPr>
                        <a:t>BSC</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産振機構</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IBPC</a:t>
                      </a:r>
                    </a:p>
                    <a:p>
                      <a:pPr algn="ctr"/>
                      <a:r>
                        <a:rPr kumimoji="1" lang="ja-JP" altLang="en-US" sz="1050" b="1" dirty="0">
                          <a:solidFill>
                            <a:schemeClr val="tx1"/>
                          </a:solidFill>
                          <a:latin typeface="Meiryo UI" panose="020B0604030504040204" pitchFamily="50" charset="-128"/>
                          <a:ea typeface="Meiryo UI" panose="020B0604030504040204" pitchFamily="50" charset="-128"/>
                        </a:rPr>
                        <a:t>大阪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JETRO</a:t>
                      </a:r>
                    </a:p>
                    <a:p>
                      <a:pPr algn="ctr"/>
                      <a:r>
                        <a:rPr kumimoji="1" lang="ja-JP" altLang="en-US" sz="1000" b="1" dirty="0">
                          <a:solidFill>
                            <a:schemeClr val="tx1"/>
                          </a:solidFill>
                          <a:latin typeface="Meiryo UI" panose="020B0604030504040204" pitchFamily="50" charset="-128"/>
                          <a:ea typeface="Meiryo UI" panose="020B0604030504040204" pitchFamily="50" charset="-128"/>
                        </a:rPr>
                        <a:t>大阪本部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ＪＩＣＡ</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関西</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 xmlns:a16="http://schemas.microsoft.com/office/drawing/2014/main" val="10001"/>
                  </a:ext>
                </a:extLst>
              </a:tr>
              <a:tr h="65259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①着想・相談</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（電話・</a:t>
                      </a:r>
                      <a:r>
                        <a:rPr kumimoji="1" lang="en-US" altLang="ja-JP" sz="1100" dirty="0">
                          <a:solidFill>
                            <a:schemeClr val="tx1"/>
                          </a:solidFill>
                          <a:latin typeface="Meiryo UI" panose="020B0604030504040204" pitchFamily="50" charset="-128"/>
                          <a:ea typeface="Meiryo UI" panose="020B0604030504040204" pitchFamily="50" charset="-128"/>
                        </a:rPr>
                        <a:t>net</a:t>
                      </a:r>
                      <a:r>
                        <a:rPr kumimoji="1" lang="ja-JP" altLang="en-US" sz="1100" dirty="0">
                          <a:solidFill>
                            <a:schemeClr val="tx1"/>
                          </a:solidFill>
                          <a:latin typeface="Meiryo UI" panose="020B0604030504040204" pitchFamily="50" charset="-128"/>
                          <a:ea typeface="Meiryo UI" panose="020B0604030504040204" pitchFamily="50" charset="-128"/>
                        </a:rPr>
                        <a:t>・面談）</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（国内セミナー）</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a:t>
                      </a:r>
                    </a:p>
                  </a:txBody>
                  <a:tcPr anchor="ctr" anchorCtr="1">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65259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②進出計画策定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（目的明確化）</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F/S</a:t>
                      </a:r>
                      <a:r>
                        <a:rPr kumimoji="1" lang="ja-JP" altLang="en-US" sz="1100" dirty="0">
                          <a:solidFill>
                            <a:schemeClr val="tx1"/>
                          </a:solidFill>
                          <a:latin typeface="Meiryo UI" panose="020B0604030504040204" pitchFamily="50" charset="-128"/>
                          <a:ea typeface="Meiryo UI" panose="020B0604030504040204" pitchFamily="50" charset="-128"/>
                        </a:rPr>
                        <a:t>調査）</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a:t>
                      </a:r>
                    </a:p>
                  </a:txBody>
                  <a:tcPr anchor="ctr" anchorCtr="1">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〇</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65259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③予備・現地調査</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（見本市・商談会）</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（合同ツアー参加）</a:t>
                      </a:r>
                    </a:p>
                  </a:txBody>
                  <a:tcPr/>
                </a:tc>
                <a:tc>
                  <a:txBody>
                    <a:bodyPr/>
                    <a:lstStyle/>
                    <a:p>
                      <a:pPr algn="ctr"/>
                      <a:r>
                        <a:rPr kumimoji="1" lang="ja-JP" altLang="en-US" sz="1400" baseline="0" dirty="0">
                          <a:solidFill>
                            <a:schemeClr val="tx1"/>
                          </a:solidFill>
                          <a:latin typeface="Meiryo UI" panose="020B0604030504040204" pitchFamily="50" charset="-128"/>
                          <a:ea typeface="Meiryo UI" panose="020B0604030504040204" pitchFamily="50" charset="-128"/>
                        </a:rPr>
                        <a:t>△</a:t>
                      </a:r>
                      <a:endParaRPr kumimoji="1" lang="en-US" altLang="ja-JP" sz="1400" baseline="0" dirty="0">
                        <a:solidFill>
                          <a:schemeClr val="tx1"/>
                        </a:solidFill>
                        <a:latin typeface="Meiryo UI" panose="020B0604030504040204" pitchFamily="50" charset="-128"/>
                        <a:ea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rPr>
                        <a:t>（有料対応）</a:t>
                      </a:r>
                    </a:p>
                  </a:txBody>
                  <a:tcPr anchor="ctr" anchorCtr="1">
                    <a:lnR w="12700" cap="flat" cmpd="sng" algn="ctr">
                      <a:solidFill>
                        <a:schemeClr val="tx1"/>
                      </a:solidFill>
                      <a:prstDash val="solid"/>
                      <a:round/>
                      <a:headEnd type="none" w="med" len="med"/>
                      <a:tailEnd type="none" w="med" len="med"/>
                    </a:lnR>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a:t>
                      </a:r>
                    </a:p>
                    <a:p>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en-US" altLang="ja-JP" sz="700" dirty="0" smtClean="0">
                          <a:solidFill>
                            <a:schemeClr val="tx1"/>
                          </a:solidFill>
                          <a:latin typeface="Meiryo UI" panose="020B0604030504040204" pitchFamily="50" charset="-128"/>
                          <a:ea typeface="Meiryo UI" panose="020B0604030504040204" pitchFamily="50" charset="-128"/>
                        </a:rPr>
                        <a:t>BPC</a:t>
                      </a:r>
                      <a:r>
                        <a:rPr kumimoji="1" lang="ja-JP" altLang="en-US" sz="700" dirty="0" smtClean="0">
                          <a:solidFill>
                            <a:schemeClr val="tx1"/>
                          </a:solidFill>
                          <a:latin typeface="Meiryo UI" panose="020B0604030504040204" pitchFamily="50" charset="-128"/>
                          <a:ea typeface="Meiryo UI" panose="020B0604030504040204" pitchFamily="50" charset="-128"/>
                        </a:rPr>
                        <a:t>のみ</a:t>
                      </a:r>
                      <a:r>
                        <a:rPr kumimoji="1" lang="en-US" altLang="ja-JP"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〇</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r h="65259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④パートナー選定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（パートナー紹介）</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（現地での交渉）</a:t>
                      </a: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R w="12700" cap="flat" cmpd="sng" algn="ctr">
                      <a:solidFill>
                        <a:schemeClr val="tx1"/>
                      </a:solidFill>
                      <a:prstDash val="solid"/>
                      <a:round/>
                      <a:headEnd type="none" w="med" len="med"/>
                      <a:tailEnd type="none" w="med" len="med"/>
                    </a:lnR>
                  </a:tcPr>
                </a:tc>
                <a:tc>
                  <a:txBody>
                    <a:bodyPr/>
                    <a:lstStyle/>
                    <a:p>
                      <a:endParaRPr kumimoji="1" lang="ja-JP" altLang="en-US" sz="140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〇</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65259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⑤進出決定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（拠点決定・雇用）</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（各種申請手続き）</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R w="12700" cap="flat" cmpd="sng" algn="ctr">
                      <a:solidFill>
                        <a:schemeClr val="tx1"/>
                      </a:solidFill>
                      <a:prstDash val="solid"/>
                      <a:round/>
                      <a:headEnd type="none" w="med" len="med"/>
                      <a:tailEnd type="none" w="med" len="med"/>
                    </a:lnR>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〇</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875109333"/>
              </p:ext>
            </p:extLst>
          </p:nvPr>
        </p:nvGraphicFramePr>
        <p:xfrm>
          <a:off x="5922978" y="1852435"/>
          <a:ext cx="3100172" cy="4016102"/>
        </p:xfrm>
        <a:graphic>
          <a:graphicData uri="http://schemas.openxmlformats.org/drawingml/2006/table">
            <a:tbl>
              <a:tblPr firstRow="1" bandRow="1">
                <a:tableStyleId>{5940675A-B579-460E-94D1-54222C63F5DA}</a:tableStyleId>
              </a:tblPr>
              <a:tblGrid>
                <a:gridCol w="1427480">
                  <a:extLst>
                    <a:ext uri="{9D8B030D-6E8A-4147-A177-3AD203B41FA5}">
                      <a16:colId xmlns="" xmlns:a16="http://schemas.microsoft.com/office/drawing/2014/main" val="20000"/>
                    </a:ext>
                  </a:extLst>
                </a:gridCol>
                <a:gridCol w="827405">
                  <a:extLst>
                    <a:ext uri="{9D8B030D-6E8A-4147-A177-3AD203B41FA5}">
                      <a16:colId xmlns="" xmlns:a16="http://schemas.microsoft.com/office/drawing/2014/main" val="20001"/>
                    </a:ext>
                  </a:extLst>
                </a:gridCol>
                <a:gridCol w="845287">
                  <a:extLst>
                    <a:ext uri="{9D8B030D-6E8A-4147-A177-3AD203B41FA5}">
                      <a16:colId xmlns="" xmlns:a16="http://schemas.microsoft.com/office/drawing/2014/main" val="20002"/>
                    </a:ext>
                  </a:extLst>
                </a:gridCol>
              </a:tblGrid>
              <a:tr h="310257">
                <a:tc row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対大阪進出</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err="1">
                          <a:solidFill>
                            <a:schemeClr val="tx1"/>
                          </a:solidFill>
                          <a:latin typeface="Meiryo UI" panose="020B0604030504040204" pitchFamily="50" charset="-128"/>
                          <a:ea typeface="Meiryo UI" panose="020B0604030504040204" pitchFamily="50" charset="-128"/>
                        </a:rPr>
                        <a:t>までの</a:t>
                      </a:r>
                      <a:r>
                        <a:rPr kumimoji="1" lang="ja-JP" altLang="en-US" sz="1200" dirty="0">
                          <a:solidFill>
                            <a:schemeClr val="tx1"/>
                          </a:solidFill>
                          <a:latin typeface="Meiryo UI" panose="020B0604030504040204" pitchFamily="50" charset="-128"/>
                          <a:ea typeface="Meiryo UI" panose="020B0604030504040204" pitchFamily="50" charset="-128"/>
                        </a:rPr>
                        <a:t>プロセス</a:t>
                      </a:r>
                    </a:p>
                  </a:txBody>
                  <a:tcPr anchor="ctr">
                    <a:solidFill>
                      <a:schemeClr val="accent1">
                        <a:lumMod val="20000"/>
                        <a:lumOff val="80000"/>
                      </a:schemeClr>
                    </a:solidFill>
                  </a:tcPr>
                </a:tc>
                <a:tc grid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主な支援機関</a:t>
                      </a:r>
                    </a:p>
                  </a:txBody>
                  <a:tcPr>
                    <a:solidFill>
                      <a:schemeClr val="accent1">
                        <a:lumMod val="20000"/>
                        <a:lumOff val="80000"/>
                      </a:schemeClr>
                    </a:solidFill>
                  </a:tcPr>
                </a:tc>
                <a:tc hMerge="1">
                  <a:txBody>
                    <a:bodyPr/>
                    <a:lstStyle/>
                    <a:p>
                      <a:endParaRPr kumimoji="1" lang="ja-JP" altLang="en-US"/>
                    </a:p>
                  </a:txBody>
                  <a:tcPr/>
                </a:tc>
                <a:extLst>
                  <a:ext uri="{0D108BD9-81ED-4DB2-BD59-A6C34878D82A}">
                    <a16:rowId xmlns="" xmlns:a16="http://schemas.microsoft.com/office/drawing/2014/main" val="10000"/>
                  </a:ext>
                </a:extLst>
              </a:tr>
              <a:tr h="459131">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O-BIC</a:t>
                      </a:r>
                      <a:r>
                        <a:rPr kumimoji="1" lang="en-US" altLang="ja-JP" sz="1100" b="1" baseline="30000" dirty="0" smtClean="0">
                          <a:solidFill>
                            <a:schemeClr val="tx1"/>
                          </a:solidFill>
                          <a:latin typeface="Meiryo UI" panose="020B0604030504040204" pitchFamily="50" charset="-128"/>
                          <a:ea typeface="Meiryo UI" panose="020B0604030504040204" pitchFamily="50" charset="-128"/>
                        </a:rPr>
                        <a:t>**</a:t>
                      </a:r>
                    </a:p>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大商</a:t>
                      </a:r>
                      <a:r>
                        <a:rPr kumimoji="1" lang="en-US" altLang="ja-JP" sz="1050" b="0" dirty="0" smtClean="0">
                          <a:solidFill>
                            <a:schemeClr val="tx1"/>
                          </a:solidFill>
                          <a:latin typeface="Meiryo UI" panose="020B0604030504040204" pitchFamily="50" charset="-128"/>
                          <a:ea typeface="Meiryo UI" panose="020B0604030504040204" pitchFamily="50" charset="-128"/>
                        </a:rPr>
                        <a:t>]</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JETRO</a:t>
                      </a:r>
                    </a:p>
                    <a:p>
                      <a:pPr algn="ctr"/>
                      <a:r>
                        <a:rPr kumimoji="1" lang="ja-JP" altLang="en-US" sz="1100" b="1" dirty="0">
                          <a:solidFill>
                            <a:schemeClr val="tx1"/>
                          </a:solidFill>
                          <a:latin typeface="Meiryo UI" panose="020B0604030504040204" pitchFamily="50" charset="-128"/>
                          <a:ea typeface="Meiryo UI" panose="020B0604030504040204" pitchFamily="50" charset="-128"/>
                        </a:rPr>
                        <a:t>大阪本部</a:t>
                      </a: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 xmlns:a16="http://schemas.microsoft.com/office/drawing/2014/main" val="10001"/>
                  </a:ext>
                </a:extLst>
              </a:tr>
              <a:tr h="647703">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①情報収集</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（電話・</a:t>
                      </a:r>
                      <a:r>
                        <a:rPr kumimoji="1" lang="en-US" altLang="ja-JP" sz="1100" dirty="0">
                          <a:solidFill>
                            <a:schemeClr val="tx1"/>
                          </a:solidFill>
                          <a:latin typeface="Meiryo UI" panose="020B0604030504040204" pitchFamily="50" charset="-128"/>
                          <a:ea typeface="Meiryo UI" panose="020B0604030504040204" pitchFamily="50" charset="-128"/>
                        </a:rPr>
                        <a:t>net</a:t>
                      </a:r>
                      <a:r>
                        <a:rPr kumimoji="1" lang="ja-JP" altLang="en-US" sz="1100" dirty="0">
                          <a:solidFill>
                            <a:schemeClr val="tx1"/>
                          </a:solidFill>
                          <a:latin typeface="Meiryo UI" panose="020B0604030504040204" pitchFamily="50" charset="-128"/>
                          <a:ea typeface="Meiryo UI" panose="020B0604030504040204" pitchFamily="50" charset="-128"/>
                        </a:rPr>
                        <a:t>・面談）</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（地域産業レポート）</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655902">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②インセンティブ調査</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（特区や規制緩和）</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公的機関の</a:t>
                      </a:r>
                      <a:r>
                        <a:rPr kumimoji="1" lang="ja-JP" altLang="en-US" sz="900" dirty="0">
                          <a:solidFill>
                            <a:schemeClr val="tx1"/>
                          </a:solidFill>
                          <a:latin typeface="Meiryo UI" panose="020B0604030504040204" pitchFamily="50" charset="-128"/>
                          <a:ea typeface="Meiryo UI" panose="020B0604030504040204" pitchFamily="50" charset="-128"/>
                        </a:rPr>
                        <a:t>補助金）</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647703">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③予備・現地調査</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（不動産情報調査）</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（生活・環境調査）</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rPr>
                        <a:t>（仲介紹介）</a:t>
                      </a:r>
                    </a:p>
                  </a:txBody>
                  <a:tcPr anchor="ctr" anchorCtr="1">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r h="639504">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④パートナー発掘</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（ビジネスパートナー）</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（在日スタッフ）</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rPr>
                        <a:t>（仲介紹介）</a:t>
                      </a:r>
                    </a:p>
                  </a:txBody>
                  <a:tcPr anchor="ctr" anchorCtr="1">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655902">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⑤</a:t>
                      </a:r>
                      <a:r>
                        <a:rPr kumimoji="1" lang="ja-JP" altLang="en-US" sz="1200" dirty="0" smtClean="0">
                          <a:solidFill>
                            <a:schemeClr val="tx1"/>
                          </a:solidFill>
                          <a:latin typeface="Meiryo UI" panose="020B0604030504040204" pitchFamily="50" charset="-128"/>
                          <a:ea typeface="Meiryo UI" panose="020B0604030504040204" pitchFamily="50" charset="-128"/>
                        </a:rPr>
                        <a:t>対大阪投資</a:t>
                      </a:r>
                      <a:r>
                        <a:rPr kumimoji="1" lang="ja-JP" altLang="en-US" sz="1200" dirty="0">
                          <a:solidFill>
                            <a:schemeClr val="tx1"/>
                          </a:solidFill>
                          <a:latin typeface="Meiryo UI" panose="020B0604030504040204" pitchFamily="50" charset="-128"/>
                          <a:ea typeface="Meiryo UI" panose="020B0604030504040204" pitchFamily="50" charset="-128"/>
                        </a:rPr>
                        <a:t>決定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（拠点決定・雇用）</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（各種申請手続き）</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rPr>
                        <a:t>（仲介紹介）</a:t>
                      </a:r>
                    </a:p>
                  </a:txBody>
                  <a:tcPr anchor="ctr" anchorCtr="1">
                    <a:lnR w="12700" cap="flat" cmpd="sng" algn="ctr">
                      <a:solidFill>
                        <a:schemeClr val="tx1"/>
                      </a:solidFill>
                      <a:prstDash val="solid"/>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〇</a:t>
                      </a:r>
                    </a:p>
                  </a:txBody>
                  <a:tcPr anchor="ctr" anchorCtr="1">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bl>
          </a:graphicData>
        </a:graphic>
      </p:graphicFrame>
      <p:sp>
        <p:nvSpPr>
          <p:cNvPr id="21" name="テキスト ボックス 20"/>
          <p:cNvSpPr txBox="1"/>
          <p:nvPr/>
        </p:nvSpPr>
        <p:spPr>
          <a:xfrm>
            <a:off x="416541" y="6157076"/>
            <a:ext cx="7188186" cy="577081"/>
          </a:xfrm>
          <a:prstGeom prst="rect">
            <a:avLst/>
          </a:prstGeom>
        </p:spPr>
        <p:txBody>
          <a:bodyPr wrap="none" rtlCol="0">
            <a:spAutoFit/>
          </a:bodyPr>
          <a:lstStyle/>
          <a:p>
            <a:pPr marL="171450" indent="-171450">
              <a:buFont typeface="Arial" panose="020B0604020202020204" pitchFamily="34" charset="0"/>
              <a:buChar char="•"/>
            </a:pPr>
            <a:r>
              <a:rPr kumimoji="1" lang="en-US" altLang="ja-JP" sz="1050" dirty="0" smtClean="0">
                <a:latin typeface="Meiryo UI" panose="020B0604030504040204" pitchFamily="50" charset="-128"/>
                <a:ea typeface="Meiryo UI" panose="020B0604030504040204" pitchFamily="50" charset="-128"/>
              </a:rPr>
              <a:t>BSD</a:t>
            </a:r>
            <a:r>
              <a:rPr kumimoji="1" lang="ja-JP" altLang="en-US" sz="1050" dirty="0" smtClean="0">
                <a:latin typeface="Meiryo UI" panose="020B0604030504040204" pitchFamily="50" charset="-128"/>
                <a:ea typeface="Meiryo UI" panose="020B0604030504040204" pitchFamily="50" charset="-128"/>
              </a:rPr>
              <a:t>は</a:t>
            </a: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ビジネスサポートデスク</a:t>
            </a:r>
            <a:r>
              <a:rPr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BSC</a:t>
            </a:r>
            <a:r>
              <a:rPr kumimoji="1" lang="ja-JP" altLang="en-US" sz="1050" dirty="0" smtClean="0">
                <a:latin typeface="Meiryo UI" panose="020B0604030504040204" pitchFamily="50" charset="-128"/>
                <a:ea typeface="Meiryo UI" panose="020B0604030504040204" pitchFamily="50" charset="-128"/>
              </a:rPr>
              <a:t>は「ビジネスサポートセンター」の略 </a:t>
            </a:r>
            <a:endParaRPr kumimoji="1"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 O-BIC</a:t>
            </a:r>
            <a:r>
              <a:rPr lang="ja-JP" altLang="en-US" sz="1050" dirty="0" smtClean="0">
                <a:latin typeface="Meiryo UI" panose="020B0604030504040204" pitchFamily="50" charset="-128"/>
                <a:ea typeface="Meiryo UI" panose="020B0604030504040204" pitchFamily="50" charset="-128"/>
              </a:rPr>
              <a:t>は</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a:t>
            </a:r>
            <a:r>
              <a:rPr lang="ja-JP" altLang="en-US" sz="1050" dirty="0">
                <a:latin typeface="Meiryo UI" panose="020B0604030504040204" pitchFamily="50" charset="-128"/>
                <a:ea typeface="Meiryo UI" panose="020B0604030504040204" pitchFamily="50" charset="-128"/>
              </a:rPr>
              <a:t>外国企業誘致センター」で、大阪府・大阪市・大阪商工会議所が共同で運営（事務局：大商</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注</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JETRO</a:t>
            </a:r>
            <a:r>
              <a:rPr kumimoji="1" lang="ja-JP" altLang="en-US" sz="1050" dirty="0">
                <a:latin typeface="Meiryo UI" panose="020B0604030504040204" pitchFamily="50" charset="-128"/>
                <a:ea typeface="Meiryo UI" panose="020B0604030504040204" pitchFamily="50" charset="-128"/>
              </a:rPr>
              <a:t>大阪</a:t>
            </a:r>
            <a:r>
              <a:rPr kumimoji="1" lang="ja-JP" altLang="en-US" sz="1050" dirty="0" smtClean="0">
                <a:latin typeface="Meiryo UI" panose="020B0604030504040204" pitchFamily="50" charset="-128"/>
                <a:ea typeface="Meiryo UI" panose="020B0604030504040204" pitchFamily="50" charset="-128"/>
              </a:rPr>
              <a:t>本部の所管は</a:t>
            </a:r>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大阪府及び奈良県。</a:t>
            </a:r>
            <a:r>
              <a:rPr kumimoji="1" lang="en-US" altLang="ja-JP" sz="1050" dirty="0" smtClean="0">
                <a:latin typeface="Meiryo UI" panose="020B0604030504040204" pitchFamily="50" charset="-128"/>
                <a:ea typeface="Meiryo UI" panose="020B0604030504040204" pitchFamily="50" charset="-128"/>
              </a:rPr>
              <a:t>JICA</a:t>
            </a:r>
            <a:r>
              <a:rPr kumimoji="1" lang="ja-JP" altLang="en-US" sz="1050" dirty="0" smtClean="0">
                <a:latin typeface="Meiryo UI" panose="020B0604030504040204" pitchFamily="50" charset="-128"/>
                <a:ea typeface="Meiryo UI" panose="020B0604030504040204" pitchFamily="50" charset="-128"/>
              </a:rPr>
              <a:t>関西の所管</a:t>
            </a:r>
            <a:r>
              <a:rPr lang="ja-JP" altLang="en-US" sz="1050" dirty="0">
                <a:latin typeface="Meiryo UI" panose="020B0604030504040204" pitchFamily="50" charset="-128"/>
                <a:ea typeface="Meiryo UI" panose="020B0604030504040204" pitchFamily="50" charset="-128"/>
              </a:rPr>
              <a:t>は</a:t>
            </a:r>
            <a:r>
              <a:rPr lang="ja-JP" altLang="en-US" sz="1050" dirty="0" smtClean="0">
                <a:latin typeface="Meiryo UI" panose="020B0604030504040204" pitchFamily="50" charset="-128"/>
                <a:ea typeface="Meiryo UI" panose="020B0604030504040204" pitchFamily="50" charset="-128"/>
              </a:rPr>
              <a:t>、大阪府・滋賀県</a:t>
            </a:r>
            <a:r>
              <a:rPr lang="ja-JP" altLang="en-US" sz="1050" dirty="0">
                <a:latin typeface="Meiryo UI" panose="020B0604030504040204" pitchFamily="50" charset="-128"/>
                <a:ea typeface="Meiryo UI" panose="020B0604030504040204" pitchFamily="50" charset="-128"/>
              </a:rPr>
              <a:t>・京都府</a:t>
            </a:r>
            <a:r>
              <a:rPr lang="ja-JP" altLang="en-US" sz="1050" dirty="0" smtClean="0">
                <a:latin typeface="Meiryo UI" panose="020B0604030504040204" pitchFamily="50" charset="-128"/>
                <a:ea typeface="Meiryo UI" panose="020B0604030504040204" pitchFamily="50" charset="-128"/>
              </a:rPr>
              <a:t>・兵庫県</a:t>
            </a:r>
            <a:r>
              <a:rPr lang="ja-JP" altLang="en-US" sz="1050" dirty="0">
                <a:latin typeface="Meiryo UI" panose="020B0604030504040204" pitchFamily="50" charset="-128"/>
                <a:ea typeface="Meiryo UI" panose="020B0604030504040204" pitchFamily="50" charset="-128"/>
              </a:rPr>
              <a:t>・奈良県・和歌山県</a:t>
            </a:r>
            <a:endParaRPr kumimoji="1" lang="ja-JP" altLang="en-US" sz="105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2320" y="3339682"/>
            <a:ext cx="353943" cy="1361911"/>
          </a:xfrm>
          <a:prstGeom prst="rect">
            <a:avLst/>
          </a:prstGeom>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サービス利用の流れ</a:t>
            </a:r>
          </a:p>
        </p:txBody>
      </p:sp>
    </p:spTree>
    <p:extLst>
      <p:ext uri="{BB962C8B-B14F-4D97-AF65-F5344CB8AC3E}">
        <p14:creationId xmlns:p14="http://schemas.microsoft.com/office/powerpoint/2010/main" val="350229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39971" y="297128"/>
            <a:ext cx="7055136"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外国企業や海外に進出した企業に</a:t>
            </a:r>
            <a:r>
              <a:rPr lang="ja-JP" altLang="en-US" sz="2000" b="1" dirty="0" smtClean="0">
                <a:latin typeface="Meiryo UI" panose="020B0604030504040204" pitchFamily="50" charset="-128"/>
                <a:ea typeface="Meiryo UI" panose="020B0604030504040204" pitchFamily="50" charset="-128"/>
              </a:rPr>
              <a:t>とってワンストップになっていない</a:t>
            </a:r>
            <a:endParaRPr lang="ja-JP" altLang="en-US" sz="2000" b="1"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7101034" y="6522482"/>
            <a:ext cx="2057400" cy="365125"/>
          </a:xfrm>
        </p:spPr>
        <p:txBody>
          <a:bodyPr/>
          <a:lstStyle/>
          <a:p>
            <a:fld id="{517E6CE8-CC5A-4C33-BE98-08A25E237030}" type="slidenum">
              <a:rPr kumimoji="1" lang="ja-JP" altLang="en-US" smtClean="0"/>
              <a:t>19</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087853541"/>
              </p:ext>
            </p:extLst>
          </p:nvPr>
        </p:nvGraphicFramePr>
        <p:xfrm>
          <a:off x="790462" y="771966"/>
          <a:ext cx="7780330" cy="5840858"/>
        </p:xfrm>
        <a:graphic>
          <a:graphicData uri="http://schemas.openxmlformats.org/drawingml/2006/table">
            <a:tbl>
              <a:tblPr firstRow="1" bandRow="1">
                <a:tableStyleId>{5940675A-B579-460E-94D1-54222C63F5DA}</a:tableStyleId>
              </a:tblPr>
              <a:tblGrid>
                <a:gridCol w="1184330">
                  <a:extLst>
                    <a:ext uri="{9D8B030D-6E8A-4147-A177-3AD203B41FA5}">
                      <a16:colId xmlns="" xmlns:a16="http://schemas.microsoft.com/office/drawing/2014/main" val="20000"/>
                    </a:ext>
                  </a:extLst>
                </a:gridCol>
                <a:gridCol w="2057159">
                  <a:extLst>
                    <a:ext uri="{9D8B030D-6E8A-4147-A177-3AD203B41FA5}">
                      <a16:colId xmlns="" xmlns:a16="http://schemas.microsoft.com/office/drawing/2014/main" val="20001"/>
                    </a:ext>
                  </a:extLst>
                </a:gridCol>
                <a:gridCol w="2209435">
                  <a:extLst>
                    <a:ext uri="{9D8B030D-6E8A-4147-A177-3AD203B41FA5}">
                      <a16:colId xmlns="" xmlns:a16="http://schemas.microsoft.com/office/drawing/2014/main" val="20002"/>
                    </a:ext>
                  </a:extLst>
                </a:gridCol>
                <a:gridCol w="2329406">
                  <a:extLst>
                    <a:ext uri="{9D8B030D-6E8A-4147-A177-3AD203B41FA5}">
                      <a16:colId xmlns="" xmlns:a16="http://schemas.microsoft.com/office/drawing/2014/main" val="20003"/>
                    </a:ext>
                  </a:extLst>
                </a:gridCol>
              </a:tblGrid>
              <a:tr h="279966">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府市</a:t>
                      </a:r>
                    </a:p>
                  </a:txBody>
                  <a:tcPr marT="36000" marB="36000" anchor="ctr">
                    <a:solidFill>
                      <a:schemeClr val="tx1">
                        <a:lumMod val="75000"/>
                        <a:lumOff val="25000"/>
                      </a:schemeClr>
                    </a:solidFill>
                  </a:tcP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府市連携組織</a:t>
                      </a:r>
                    </a:p>
                  </a:txBody>
                  <a:tcPr marT="36000" marB="36000" anchor="ct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大阪府</a:t>
                      </a:r>
                    </a:p>
                  </a:txBody>
                  <a:tcPr marT="36000" marB="36000" anchor="ct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大阪市</a:t>
                      </a:r>
                    </a:p>
                  </a:txBody>
                  <a:tcPr marT="36000" marB="36000" anchor="ctr">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 xmlns:a16="http://schemas.microsoft.com/office/drawing/2014/main" val="10015"/>
                  </a:ext>
                </a:extLst>
              </a:tr>
              <a:tr h="171561">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名称</a:t>
                      </a:r>
                    </a:p>
                  </a:txBody>
                  <a:tcPr marT="36000" marB="36000" anchor="ctr">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海外事務所</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国際ビジネスサポートデスク</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ビジネスパートナー都市</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0000"/>
                  </a:ext>
                </a:extLst>
              </a:tr>
              <a:tr h="682404">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サービス内容</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中国華東地域（上海市、江蘇省、浙江省）における販路開拓支援を中心とした様々なビジネスサポート（企業リストアップ、市場調査など）を実施</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希望条件に合った取引候補先企業のリストアップ、現地ポイント等の出張支援、市場調査等の海外展開支援を有料で実施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アジア太平洋地域における経済ネットワーク構築のための都市提携。自治体リーダーシップの下、民間レベルの国際経済交流を促進し、大阪の中小企業の国際化や活性化を図る</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0001"/>
                  </a:ext>
                </a:extLst>
              </a:tr>
              <a:tr h="388983">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運営形態</a:t>
                      </a:r>
                    </a:p>
                  </a:txBody>
                  <a:tcPr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常設・常勤の海外事務所</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現地のネットワークとビジネス経験を持つ現地法人へ委託</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社。下記は各管轄地域）</a:t>
                      </a:r>
                    </a:p>
                  </a:txBody>
                  <a:tcPr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現地公的機関との連携協定</a:t>
                      </a:r>
                    </a:p>
                  </a:txBody>
                  <a:tcPr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6"/>
                  </a:ext>
                </a:extLst>
              </a:tr>
              <a:tr h="319334">
                <a:tc>
                  <a:txBody>
                    <a:bodyPr/>
                    <a:lstStyle/>
                    <a:p>
                      <a:r>
                        <a:rPr kumimoji="1" lang="ja-JP" altLang="en-US" sz="1100" b="1" dirty="0">
                          <a:latin typeface="Meiryo UI" panose="020B0604030504040204" pitchFamily="50" charset="-128"/>
                          <a:ea typeface="Meiryo UI" panose="020B0604030504040204" pitchFamily="50" charset="-128"/>
                        </a:rPr>
                        <a:t>中国</a:t>
                      </a:r>
                    </a:p>
                  </a:txBody>
                  <a:tcPr marT="36000" marB="36000" anchor="ct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大阪政府上海事務所</a:t>
                      </a:r>
                    </a:p>
                  </a:txBody>
                  <a:tcPr marT="36000" marB="36000" anchor="ct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上海市商務委員会</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天津市商務委員会</a:t>
                      </a:r>
                    </a:p>
                  </a:txBody>
                  <a:tcPr marT="36000" marB="36000" anchor="ctr">
                    <a:lnT w="28575"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10002"/>
                  </a:ext>
                </a:extLst>
              </a:tr>
              <a:tr h="208795">
                <a:tc>
                  <a:txBody>
                    <a:bodyPr/>
                    <a:lstStyle/>
                    <a:p>
                      <a:r>
                        <a:rPr kumimoji="1" lang="ja-JP" altLang="en-US" sz="1100" b="1" dirty="0">
                          <a:latin typeface="Meiryo UI" panose="020B0604030504040204" pitchFamily="50" charset="-128"/>
                          <a:ea typeface="Meiryo UI" panose="020B0604030504040204" pitchFamily="50" charset="-128"/>
                        </a:rPr>
                        <a:t>韓国</a:t>
                      </a:r>
                    </a:p>
                  </a:txBody>
                  <a:tcPr marT="36000" marB="36000" anchor="ct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endParaRPr kumimoji="1" lang="ja-JP" altLang="en-US" sz="10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ソウル商工会議所</a:t>
                      </a:r>
                    </a:p>
                  </a:txBody>
                  <a:tcPr marT="36000" marB="36000" anchor="ctr">
                    <a:solidFill>
                      <a:schemeClr val="accent1">
                        <a:lumMod val="40000"/>
                        <a:lumOff val="60000"/>
                      </a:schemeClr>
                    </a:solidFill>
                  </a:tcPr>
                </a:tc>
                <a:extLst>
                  <a:ext uri="{0D108BD9-81ED-4DB2-BD59-A6C34878D82A}">
                    <a16:rowId xmlns="" xmlns:a16="http://schemas.microsoft.com/office/drawing/2014/main" val="10003"/>
                  </a:ext>
                </a:extLst>
              </a:tr>
              <a:tr h="208795">
                <a:tc>
                  <a:txBody>
                    <a:bodyPr/>
                    <a:lstStyle/>
                    <a:p>
                      <a:r>
                        <a:rPr kumimoji="1" lang="ja-JP" altLang="en-US" sz="1100" b="1" dirty="0">
                          <a:latin typeface="Meiryo UI" panose="020B0604030504040204" pitchFamily="50" charset="-128"/>
                          <a:ea typeface="Meiryo UI" panose="020B0604030504040204" pitchFamily="50" charset="-128"/>
                        </a:rPr>
                        <a:t>香港</a:t>
                      </a:r>
                    </a:p>
                  </a:txBody>
                  <a:tcPr marT="36000" marB="36000" anchor="ct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endParaRPr kumimoji="1" lang="ja-JP" altLang="en-US" sz="10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香港貿易発展局</a:t>
                      </a:r>
                    </a:p>
                  </a:txBody>
                  <a:tcPr marT="36000" marB="36000" anchor="ctr">
                    <a:solidFill>
                      <a:schemeClr val="accent1">
                        <a:lumMod val="40000"/>
                        <a:lumOff val="60000"/>
                      </a:schemeClr>
                    </a:solidFill>
                  </a:tcPr>
                </a:tc>
                <a:extLst>
                  <a:ext uri="{0D108BD9-81ED-4DB2-BD59-A6C34878D82A}">
                    <a16:rowId xmlns="" xmlns:a16="http://schemas.microsoft.com/office/drawing/2014/main" val="10004"/>
                  </a:ext>
                </a:extLst>
              </a:tr>
              <a:tr h="208795">
                <a:tc>
                  <a:txBody>
                    <a:bodyPr/>
                    <a:lstStyle/>
                    <a:p>
                      <a:r>
                        <a:rPr kumimoji="1" lang="ja-JP" altLang="en-US" sz="1100" b="1" dirty="0">
                          <a:latin typeface="Meiryo UI" panose="020B0604030504040204" pitchFamily="50" charset="-128"/>
                          <a:ea typeface="Meiryo UI" panose="020B0604030504040204" pitchFamily="50" charset="-128"/>
                        </a:rPr>
                        <a:t>シンガポール</a:t>
                      </a:r>
                    </a:p>
                  </a:txBody>
                  <a:tcPr marT="36000" marB="36000" anchor="ctr"/>
                </a:tc>
                <a:tc>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noFill/>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シンガポール国際企業庁</a:t>
                      </a:r>
                    </a:p>
                  </a:txBody>
                  <a:tcPr marT="36000" marB="36000" anchor="ctr">
                    <a:solidFill>
                      <a:schemeClr val="accent1">
                        <a:lumMod val="40000"/>
                        <a:lumOff val="60000"/>
                      </a:schemeClr>
                    </a:solidFill>
                  </a:tcPr>
                </a:tc>
                <a:extLst>
                  <a:ext uri="{0D108BD9-81ED-4DB2-BD59-A6C34878D82A}">
                    <a16:rowId xmlns="" xmlns:a16="http://schemas.microsoft.com/office/drawing/2014/main" val="10005"/>
                  </a:ext>
                </a:extLst>
              </a:tr>
              <a:tr h="208795">
                <a:tc>
                  <a:txBody>
                    <a:bodyPr/>
                    <a:lstStyle/>
                    <a:p>
                      <a:r>
                        <a:rPr kumimoji="1" lang="ja-JP" altLang="en-US" sz="1100" b="1" dirty="0">
                          <a:latin typeface="Meiryo UI" panose="020B0604030504040204" pitchFamily="50" charset="-128"/>
                          <a:ea typeface="Meiryo UI" panose="020B0604030504040204" pitchFamily="50" charset="-128"/>
                        </a:rPr>
                        <a:t>タイ</a:t>
                      </a:r>
                    </a:p>
                  </a:txBody>
                  <a:tcPr marT="36000" marB="36000" anchor="ctr"/>
                </a:tc>
                <a:tc>
                  <a:txBody>
                    <a:bodyPr/>
                    <a:lstStyle/>
                    <a:p>
                      <a:endParaRPr kumimoji="1" lang="ja-JP" altLang="en-US" sz="110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バンコク</a:t>
                      </a:r>
                    </a:p>
                  </a:txBody>
                  <a:tcPr marT="36000" marB="36000"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タイ商工会議所</a:t>
                      </a:r>
                    </a:p>
                  </a:txBody>
                  <a:tcPr marT="36000" marB="36000" anchor="ctr">
                    <a:solidFill>
                      <a:schemeClr val="accent1">
                        <a:lumMod val="40000"/>
                        <a:lumOff val="60000"/>
                      </a:schemeClr>
                    </a:solidFill>
                  </a:tcPr>
                </a:tc>
                <a:extLst>
                  <a:ext uri="{0D108BD9-81ED-4DB2-BD59-A6C34878D82A}">
                    <a16:rowId xmlns="" xmlns:a16="http://schemas.microsoft.com/office/drawing/2014/main" val="10006"/>
                  </a:ext>
                </a:extLst>
              </a:tr>
              <a:tr h="319334">
                <a:tc>
                  <a:txBody>
                    <a:bodyPr/>
                    <a:lstStyle/>
                    <a:p>
                      <a:r>
                        <a:rPr kumimoji="1" lang="ja-JP" altLang="en-US" sz="1100" b="1" dirty="0">
                          <a:latin typeface="Meiryo UI" panose="020B0604030504040204" pitchFamily="50" charset="-128"/>
                          <a:ea typeface="Meiryo UI" panose="020B0604030504040204" pitchFamily="50" charset="-128"/>
                        </a:rPr>
                        <a:t>フィリピン</a:t>
                      </a:r>
                    </a:p>
                  </a:txBody>
                  <a:tcPr marT="36000" marB="36000" anchor="ctr"/>
                </a:tc>
                <a:tc>
                  <a:txBody>
                    <a:bodyPr/>
                    <a:lstStyle/>
                    <a:p>
                      <a:endParaRPr kumimoji="1" lang="ja-JP" altLang="en-US" sz="110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マニラ</a:t>
                      </a:r>
                    </a:p>
                  </a:txBody>
                  <a:tcPr marT="36000" marB="36000"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マニラ市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フィリピン貿易サービス公社</a:t>
                      </a:r>
                    </a:p>
                  </a:txBody>
                  <a:tcPr marT="36000" marB="36000" anchor="ctr">
                    <a:solidFill>
                      <a:schemeClr val="accent1">
                        <a:lumMod val="40000"/>
                        <a:lumOff val="60000"/>
                      </a:schemeClr>
                    </a:solidFill>
                  </a:tcPr>
                </a:tc>
                <a:extLst>
                  <a:ext uri="{0D108BD9-81ED-4DB2-BD59-A6C34878D82A}">
                    <a16:rowId xmlns="" xmlns:a16="http://schemas.microsoft.com/office/drawing/2014/main" val="10007"/>
                  </a:ext>
                </a:extLst>
              </a:tr>
              <a:tr h="208795">
                <a:tc>
                  <a:txBody>
                    <a:bodyPr/>
                    <a:lstStyle/>
                    <a:p>
                      <a:r>
                        <a:rPr kumimoji="1" lang="ja-JP" altLang="en-US" sz="1100" b="1" dirty="0">
                          <a:latin typeface="Meiryo UI" panose="020B0604030504040204" pitchFamily="50" charset="-128"/>
                          <a:ea typeface="Meiryo UI" panose="020B0604030504040204" pitchFamily="50" charset="-128"/>
                        </a:rPr>
                        <a:t>インドネシア</a:t>
                      </a:r>
                    </a:p>
                  </a:txBody>
                  <a:tcPr marT="36000" marB="36000" anchor="ctr"/>
                </a:tc>
                <a:tc>
                  <a:txBody>
                    <a:bodyPr/>
                    <a:lstStyle/>
                    <a:p>
                      <a:endParaRPr kumimoji="1" lang="ja-JP" altLang="en-US" sz="110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ジャカルタ</a:t>
                      </a:r>
                    </a:p>
                  </a:txBody>
                  <a:tcPr marT="36000" marB="36000"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ジャカルタ商工会議所</a:t>
                      </a:r>
                    </a:p>
                  </a:txBody>
                  <a:tcPr marT="36000" marB="36000" anchor="ctr">
                    <a:solidFill>
                      <a:schemeClr val="accent1">
                        <a:lumMod val="40000"/>
                        <a:lumOff val="60000"/>
                      </a:schemeClr>
                    </a:solidFill>
                  </a:tcPr>
                </a:tc>
                <a:extLst>
                  <a:ext uri="{0D108BD9-81ED-4DB2-BD59-A6C34878D82A}">
                    <a16:rowId xmlns="" xmlns:a16="http://schemas.microsoft.com/office/drawing/2014/main" val="10008"/>
                  </a:ext>
                </a:extLst>
              </a:tr>
              <a:tr h="319334">
                <a:tc>
                  <a:txBody>
                    <a:bodyPr/>
                    <a:lstStyle/>
                    <a:p>
                      <a:r>
                        <a:rPr kumimoji="1" lang="ja-JP" altLang="en-US" sz="1100" b="1" dirty="0">
                          <a:latin typeface="Meiryo UI" panose="020B0604030504040204" pitchFamily="50" charset="-128"/>
                          <a:ea typeface="Meiryo UI" panose="020B0604030504040204" pitchFamily="50" charset="-128"/>
                        </a:rPr>
                        <a:t>マレーシア</a:t>
                      </a:r>
                    </a:p>
                  </a:txBody>
                  <a:tcPr marT="36000" marB="36000" anchor="ctr"/>
                </a:tc>
                <a:tc>
                  <a:txBody>
                    <a:bodyPr/>
                    <a:lstStyle/>
                    <a:p>
                      <a:endParaRPr kumimoji="1" lang="ja-JP" altLang="en-US" sz="110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クアラルンプール</a:t>
                      </a:r>
                    </a:p>
                  </a:txBody>
                  <a:tcPr marT="36000" marB="36000"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マレーシア貿易開発公社</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クアラルンプール市</a:t>
                      </a:r>
                    </a:p>
                  </a:txBody>
                  <a:tcPr marT="36000" marB="36000" anchor="ctr">
                    <a:solidFill>
                      <a:schemeClr val="accent1">
                        <a:lumMod val="40000"/>
                        <a:lumOff val="60000"/>
                      </a:schemeClr>
                    </a:solidFill>
                  </a:tcPr>
                </a:tc>
                <a:extLst>
                  <a:ext uri="{0D108BD9-81ED-4DB2-BD59-A6C34878D82A}">
                    <a16:rowId xmlns="" xmlns:a16="http://schemas.microsoft.com/office/drawing/2014/main" val="10009"/>
                  </a:ext>
                </a:extLst>
              </a:tr>
              <a:tr h="208795">
                <a:tc>
                  <a:txBody>
                    <a:bodyPr/>
                    <a:lstStyle/>
                    <a:p>
                      <a:r>
                        <a:rPr kumimoji="1" lang="ja-JP" altLang="en-US" sz="1100" b="1" dirty="0">
                          <a:latin typeface="Meiryo UI" panose="020B0604030504040204" pitchFamily="50" charset="-128"/>
                          <a:ea typeface="Meiryo UI" panose="020B0604030504040204" pitchFamily="50" charset="-128"/>
                        </a:rPr>
                        <a:t>ミャンマー</a:t>
                      </a:r>
                    </a:p>
                  </a:txBody>
                  <a:tcPr marT="36000" marB="36000" anchor="ct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ヤンゴン</a:t>
                      </a:r>
                    </a:p>
                  </a:txBody>
                  <a:tcPr marT="36000" marB="36000" anchor="ctr">
                    <a:solidFill>
                      <a:schemeClr val="accent1">
                        <a:lumMod val="40000"/>
                        <a:lumOff val="60000"/>
                      </a:schemeClr>
                    </a:solidFill>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marT="36000" marB="36000" anchor="ctr"/>
                </a:tc>
                <a:extLst>
                  <a:ext uri="{0D108BD9-81ED-4DB2-BD59-A6C34878D82A}">
                    <a16:rowId xmlns="" xmlns:a16="http://schemas.microsoft.com/office/drawing/2014/main" val="10010"/>
                  </a:ext>
                </a:extLst>
              </a:tr>
              <a:tr h="319334">
                <a:tc>
                  <a:txBody>
                    <a:bodyPr/>
                    <a:lstStyle/>
                    <a:p>
                      <a:r>
                        <a:rPr kumimoji="1" lang="ja-JP" altLang="en-US" sz="1100" b="1" dirty="0">
                          <a:latin typeface="Meiryo UI" panose="020B0604030504040204" pitchFamily="50" charset="-128"/>
                          <a:ea typeface="Meiryo UI" panose="020B0604030504040204" pitchFamily="50" charset="-128"/>
                        </a:rPr>
                        <a:t>ベトナム</a:t>
                      </a:r>
                    </a:p>
                  </a:txBody>
                  <a:tcPr marT="36000" marB="36000" anchor="ctr"/>
                </a:tc>
                <a:tc>
                  <a:txBody>
                    <a:bodyPr/>
                    <a:lstStyle/>
                    <a:p>
                      <a:endParaRPr kumimoji="1" lang="ja-JP" altLang="en-US" sz="110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ホーチミン</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ハノイ</a:t>
                      </a:r>
                    </a:p>
                  </a:txBody>
                  <a:tcPr marT="36000" marB="36000"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ホーチミン市人民委員会</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ベトナム商工会議所</a:t>
                      </a:r>
                    </a:p>
                  </a:txBody>
                  <a:tcPr marT="36000" marB="36000" anchor="ctr">
                    <a:solidFill>
                      <a:schemeClr val="accent1">
                        <a:lumMod val="40000"/>
                        <a:lumOff val="60000"/>
                      </a:schemeClr>
                    </a:solidFill>
                  </a:tcPr>
                </a:tc>
                <a:extLst>
                  <a:ext uri="{0D108BD9-81ED-4DB2-BD59-A6C34878D82A}">
                    <a16:rowId xmlns="" xmlns:a16="http://schemas.microsoft.com/office/drawing/2014/main" val="10011"/>
                  </a:ext>
                </a:extLst>
              </a:tr>
              <a:tr h="350852">
                <a:tc>
                  <a:txBody>
                    <a:bodyPr/>
                    <a:lstStyle/>
                    <a:p>
                      <a:r>
                        <a:rPr kumimoji="1" lang="ja-JP" altLang="en-US" sz="1100" b="1" dirty="0">
                          <a:latin typeface="Meiryo UI" panose="020B0604030504040204" pitchFamily="50" charset="-128"/>
                          <a:ea typeface="Meiryo UI" panose="020B0604030504040204" pitchFamily="50" charset="-128"/>
                        </a:rPr>
                        <a:t>インド</a:t>
                      </a:r>
                    </a:p>
                  </a:txBody>
                  <a:tcPr marT="36000" marB="36000" anchor="ctr"/>
                </a:tc>
                <a:tc>
                  <a:txBody>
                    <a:bodyPr/>
                    <a:lstStyle/>
                    <a:p>
                      <a:endParaRPr kumimoji="1" lang="ja-JP" altLang="en-US" sz="110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900" dirty="0">
                          <a:latin typeface="Meiryo UI" panose="020B0604030504040204" pitchFamily="50" charset="-128"/>
                          <a:ea typeface="Meiryo UI" panose="020B0604030504040204" pitchFamily="50" charset="-128"/>
                        </a:rPr>
                        <a:t>チェンナイ、バンガロール、ハイデラバート、ムンバイ、デリー</a:t>
                      </a:r>
                    </a:p>
                  </a:txBody>
                  <a:tcPr marT="36000" marB="36000"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インド商業会議所</a:t>
                      </a:r>
                    </a:p>
                  </a:txBody>
                  <a:tcPr marT="36000" marB="36000" anchor="ctr">
                    <a:solidFill>
                      <a:schemeClr val="accent1">
                        <a:lumMod val="40000"/>
                        <a:lumOff val="60000"/>
                      </a:schemeClr>
                    </a:solidFill>
                  </a:tcPr>
                </a:tc>
                <a:extLst>
                  <a:ext uri="{0D108BD9-81ED-4DB2-BD59-A6C34878D82A}">
                    <a16:rowId xmlns="" xmlns:a16="http://schemas.microsoft.com/office/drawing/2014/main" val="10012"/>
                  </a:ext>
                </a:extLst>
              </a:tr>
              <a:tr h="294770">
                <a:tc>
                  <a:txBody>
                    <a:bodyPr/>
                    <a:lstStyle/>
                    <a:p>
                      <a:r>
                        <a:rPr kumimoji="1" lang="ja-JP" altLang="en-US" sz="1100" b="1" dirty="0">
                          <a:latin typeface="Meiryo UI" panose="020B0604030504040204" pitchFamily="50" charset="-128"/>
                          <a:ea typeface="Meiryo UI" panose="020B0604030504040204" pitchFamily="50" charset="-128"/>
                        </a:rPr>
                        <a:t>オーストラリア</a:t>
                      </a:r>
                    </a:p>
                  </a:txBody>
                  <a:tcPr marT="36000" marB="36000" anchor="ct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endParaRPr kumimoji="1" lang="ja-JP" altLang="en-US" sz="10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メルボルン市</a:t>
                      </a:r>
                      <a:endParaRPr kumimoji="1" lang="en-US" altLang="ja-JP" sz="10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オーストラリアン・インダストリー</a:t>
                      </a:r>
                      <a:r>
                        <a:rPr kumimoji="1" lang="en-US" altLang="ja-JP" sz="900" dirty="0">
                          <a:latin typeface="Meiryo UI" panose="020B0604030504040204" pitchFamily="50" charset="-128"/>
                          <a:ea typeface="Meiryo UI" panose="020B0604030504040204" pitchFamily="50" charset="-128"/>
                        </a:rPr>
                        <a:t>G</a:t>
                      </a:r>
                      <a:endParaRPr kumimoji="1" lang="ja-JP" altLang="en-US" sz="900" dirty="0">
                        <a:latin typeface="Meiryo UI" panose="020B0604030504040204" pitchFamily="50" charset="-128"/>
                        <a:ea typeface="Meiryo UI" panose="020B0604030504040204" pitchFamily="50" charset="-128"/>
                      </a:endParaRPr>
                    </a:p>
                  </a:txBody>
                  <a:tcPr marT="36000" marB="36000" anchor="ctr">
                    <a:solidFill>
                      <a:schemeClr val="accent1">
                        <a:lumMod val="40000"/>
                        <a:lumOff val="60000"/>
                      </a:schemeClr>
                    </a:solidFill>
                  </a:tcPr>
                </a:tc>
                <a:extLst>
                  <a:ext uri="{0D108BD9-81ED-4DB2-BD59-A6C34878D82A}">
                    <a16:rowId xmlns="" xmlns:a16="http://schemas.microsoft.com/office/drawing/2014/main" val="10013"/>
                  </a:ext>
                </a:extLst>
              </a:tr>
              <a:tr h="208795">
                <a:tc>
                  <a:txBody>
                    <a:bodyPr/>
                    <a:lstStyle/>
                    <a:p>
                      <a:r>
                        <a:rPr kumimoji="1" lang="ja-JP" altLang="en-US" sz="1100" b="1" dirty="0">
                          <a:latin typeface="Meiryo UI" panose="020B0604030504040204" pitchFamily="50" charset="-128"/>
                          <a:ea typeface="Meiryo UI" panose="020B0604030504040204" pitchFamily="50" charset="-128"/>
                        </a:rPr>
                        <a:t>ニュージーランド</a:t>
                      </a:r>
                    </a:p>
                  </a:txBody>
                  <a:tcPr marT="36000" marB="36000" anchor="ctr"/>
                </a:tc>
                <a:tc>
                  <a:txBody>
                    <a:bodyPr/>
                    <a:lstStyle/>
                    <a:p>
                      <a:endParaRPr kumimoji="1" lang="ja-JP" altLang="en-US" sz="1100">
                        <a:latin typeface="Meiryo UI" panose="020B0604030504040204" pitchFamily="50" charset="-128"/>
                        <a:ea typeface="Meiryo UI" panose="020B0604030504040204" pitchFamily="50" charset="-128"/>
                      </a:endParaRPr>
                    </a:p>
                  </a:txBody>
                  <a:tcPr marT="36000" marB="36000" anchor="ctr"/>
                </a:tc>
                <a:tc>
                  <a:txBody>
                    <a:bodyPr/>
                    <a:lstStyle/>
                    <a:p>
                      <a:endParaRPr kumimoji="1" lang="ja-JP" altLang="en-US" sz="10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000" dirty="0">
                          <a:latin typeface="Meiryo UI" panose="020B0604030504040204" pitchFamily="50" charset="-128"/>
                          <a:ea typeface="Meiryo UI" panose="020B0604030504040204" pitchFamily="50" charset="-128"/>
                        </a:rPr>
                        <a:t>オークランド商工会議所</a:t>
                      </a:r>
                    </a:p>
                  </a:txBody>
                  <a:tcPr marT="36000" marB="36000" anchor="ctr">
                    <a:solidFill>
                      <a:schemeClr val="accent1">
                        <a:lumMod val="40000"/>
                        <a:lumOff val="60000"/>
                      </a:scheme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21120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17E6CE8-CC5A-4C33-BE98-08A25E237030}" type="slidenum">
              <a:rPr kumimoji="1" lang="ja-JP" altLang="en-US" smtClean="0">
                <a:uFillTx/>
              </a:rPr>
              <a:t>2</a:t>
            </a:fld>
            <a:endParaRPr kumimoji="1" lang="ja-JP" altLang="en-US">
              <a:uFillTx/>
            </a:endParaRPr>
          </a:p>
        </p:txBody>
      </p:sp>
      <p:sp>
        <p:nvSpPr>
          <p:cNvPr id="5" name="テキスト ボックス 4"/>
          <p:cNvSpPr txBox="1">
            <a:spLocks/>
          </p:cNvSpPr>
          <p:nvPr/>
        </p:nvSpPr>
        <p:spPr>
          <a:xfrm>
            <a:off x="2299813" y="1329537"/>
            <a:ext cx="4687502" cy="4093428"/>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rPr>
              <a:t>目　次</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はじめに</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第１</a:t>
            </a:r>
            <a:r>
              <a:rPr lang="ja-JP" altLang="en-US" sz="2000" b="1" dirty="0">
                <a:uFillTx/>
                <a:latin typeface="Meiryo UI" panose="020B0604030504040204" pitchFamily="50" charset="-128"/>
                <a:ea typeface="Meiryo UI" panose="020B0604030504040204" pitchFamily="50" charset="-128"/>
              </a:rPr>
              <a:t>章　産振機構と</a:t>
            </a:r>
            <a:r>
              <a:rPr lang="ja-JP" altLang="en-US" sz="2000" b="1" dirty="0" smtClean="0">
                <a:uFillTx/>
                <a:latin typeface="Meiryo UI" panose="020B0604030504040204" pitchFamily="50" charset="-128"/>
                <a:ea typeface="Meiryo UI" panose="020B0604030504040204" pitchFamily="50" charset="-128"/>
              </a:rPr>
              <a:t>都市型センター</a:t>
            </a:r>
            <a:r>
              <a:rPr lang="ja-JP" altLang="en-US" sz="2000" b="1" dirty="0" smtClean="0">
                <a:latin typeface="Meiryo UI" panose="020B0604030504040204" pitchFamily="50" charset="-128"/>
                <a:ea typeface="Meiryo UI" panose="020B0604030504040204" pitchFamily="50" charset="-128"/>
              </a:rPr>
              <a:t>の</a:t>
            </a:r>
            <a:r>
              <a:rPr lang="ja-JP" altLang="en-US" sz="2000" b="1" dirty="0">
                <a:uFillTx/>
                <a:latin typeface="Meiryo UI" panose="020B0604030504040204" pitchFamily="50" charset="-128"/>
                <a:ea typeface="Meiryo UI" panose="020B0604030504040204" pitchFamily="50" charset="-128"/>
              </a:rPr>
              <a:t>現状</a:t>
            </a:r>
            <a:endParaRPr lang="en-US" altLang="ja-JP" sz="2000" b="1" dirty="0">
              <a:uFillTx/>
              <a:latin typeface="Meiryo UI" panose="020B0604030504040204" pitchFamily="50" charset="-128"/>
              <a:ea typeface="Meiryo UI" panose="020B0604030504040204" pitchFamily="50" charset="-128"/>
            </a:endParaRPr>
          </a:p>
          <a:p>
            <a:endParaRPr kumimoji="1"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第２章　産振機構と</a:t>
            </a:r>
            <a:r>
              <a:rPr lang="ja-JP" altLang="en-US" sz="2000" b="1" dirty="0" smtClean="0">
                <a:latin typeface="Meiryo UI" panose="020B0604030504040204" pitchFamily="50" charset="-128"/>
                <a:ea typeface="Meiryo UI" panose="020B0604030504040204" pitchFamily="50" charset="-128"/>
              </a:rPr>
              <a:t>都市型センターの</a:t>
            </a:r>
            <a:r>
              <a:rPr lang="ja-JP" altLang="en-US" sz="2000" b="1" dirty="0">
                <a:latin typeface="Meiryo UI" panose="020B0604030504040204" pitchFamily="50" charset="-128"/>
                <a:ea typeface="Meiryo UI" panose="020B0604030504040204" pitchFamily="50" charset="-128"/>
              </a:rPr>
              <a:t>課題</a:t>
            </a:r>
          </a:p>
          <a:p>
            <a:endParaRPr lang="en-US" altLang="ja-JP" sz="2000" b="1" dirty="0">
              <a:uFillTx/>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第３章　中</a:t>
            </a:r>
            <a:r>
              <a:rPr lang="ja-JP" altLang="en-US" sz="2000" b="1" dirty="0" smtClean="0">
                <a:latin typeface="Meiryo UI" panose="020B0604030504040204" pitchFamily="50" charset="-128"/>
                <a:ea typeface="Meiryo UI" panose="020B0604030504040204" pitchFamily="50" charset="-128"/>
              </a:rPr>
              <a:t>小企業を取り巻く環境の変化</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第４章　改革の方向性</a:t>
            </a:r>
          </a:p>
        </p:txBody>
      </p:sp>
    </p:spTree>
    <p:extLst>
      <p:ext uri="{BB962C8B-B14F-4D97-AF65-F5344CB8AC3E}">
        <p14:creationId xmlns:p14="http://schemas.microsoft.com/office/powerpoint/2010/main" val="362680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p:nvPr>
            <p:extLst/>
          </p:nvPr>
        </p:nvGraphicFramePr>
        <p:xfrm>
          <a:off x="4766028" y="2557526"/>
          <a:ext cx="3890492" cy="3373520"/>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6999895" y="6419782"/>
            <a:ext cx="2057400" cy="365125"/>
          </a:xfrm>
        </p:spPr>
        <p:txBody>
          <a:bodyPr/>
          <a:lstStyle/>
          <a:p>
            <a:fld id="{517E6CE8-CC5A-4C33-BE98-08A25E237030}" type="slidenum">
              <a:rPr kumimoji="1" lang="ja-JP" altLang="en-US" smtClean="0">
                <a:uFillTx/>
              </a:rPr>
              <a:t>20</a:t>
            </a:fld>
            <a:endParaRPr kumimoji="1" lang="ja-JP" altLang="en-US">
              <a:uFillTx/>
            </a:endParaRPr>
          </a:p>
        </p:txBody>
      </p:sp>
      <p:graphicFrame>
        <p:nvGraphicFramePr>
          <p:cNvPr id="5" name="グラフ 4"/>
          <p:cNvGraphicFramePr/>
          <p:nvPr>
            <p:extLst>
              <p:ext uri="{D42A27DB-BD31-4B8C-83A1-F6EECF244321}">
                <p14:modId xmlns:p14="http://schemas.microsoft.com/office/powerpoint/2010/main" val="2184346737"/>
              </p:ext>
            </p:extLst>
          </p:nvPr>
        </p:nvGraphicFramePr>
        <p:xfrm>
          <a:off x="545206" y="2550898"/>
          <a:ext cx="3890492" cy="337352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a:spLocks/>
          </p:cNvSpPr>
          <p:nvPr/>
        </p:nvSpPr>
        <p:spPr>
          <a:xfrm>
            <a:off x="1386546" y="1886436"/>
            <a:ext cx="2589171" cy="553998"/>
          </a:xfrm>
          <a:prstGeom prst="rect">
            <a:avLst/>
          </a:prstGeom>
          <a:noFill/>
        </p:spPr>
        <p:txBody>
          <a:bodyPr wrap="none" rtlCol="0">
            <a:spAutoFit/>
          </a:bodyPr>
          <a:lstStyle/>
          <a:p>
            <a:pPr algn="ctr"/>
            <a:r>
              <a:rPr lang="ja-JP" altLang="en-US" sz="1400" b="1" dirty="0">
                <a:uFillTx/>
                <a:latin typeface="Meiryo UI" panose="020B0604030504040204" pitchFamily="50" charset="-128"/>
                <a:ea typeface="Meiryo UI" panose="020B0604030504040204" pitchFamily="50" charset="-128"/>
              </a:rPr>
              <a:t>中小企業支援団体の総事業費</a:t>
            </a:r>
            <a:endParaRPr lang="en-US" altLang="ja-JP" sz="1400" b="1" dirty="0">
              <a:uFillTx/>
              <a:latin typeface="Meiryo UI" panose="020B0604030504040204" pitchFamily="50" charset="-128"/>
              <a:ea typeface="Meiryo UI" panose="020B0604030504040204" pitchFamily="50" charset="-128"/>
            </a:endParaRPr>
          </a:p>
          <a:p>
            <a:pPr algn="ctr"/>
            <a:endParaRPr lang="en-US" altLang="ja-JP" sz="500" dirty="0">
              <a:uFillTx/>
              <a:latin typeface="Meiryo UI" panose="020B0604030504040204" pitchFamily="50" charset="-128"/>
              <a:ea typeface="Meiryo UI" panose="020B0604030504040204" pitchFamily="50" charset="-128"/>
            </a:endParaRPr>
          </a:p>
          <a:p>
            <a:pPr algn="ctr"/>
            <a:r>
              <a:rPr lang="ja-JP" altLang="en-US" sz="1100" dirty="0">
                <a:uFillTx/>
                <a:latin typeface="Meiryo UI" panose="020B0604030504040204" pitchFamily="50" charset="-128"/>
                <a:ea typeface="Meiryo UI" panose="020B0604030504040204" pitchFamily="50" charset="-128"/>
              </a:rPr>
              <a:t>（億円）</a:t>
            </a:r>
            <a:endParaRPr kumimoji="1" lang="ja-JP" altLang="en-US" sz="1100" dirty="0">
              <a:uFillTx/>
              <a:latin typeface="Meiryo UI" panose="020B0604030504040204" pitchFamily="50" charset="-128"/>
              <a:ea typeface="Meiryo UI" panose="020B0604030504040204" pitchFamily="50" charset="-128"/>
            </a:endParaRPr>
          </a:p>
        </p:txBody>
      </p:sp>
      <p:sp>
        <p:nvSpPr>
          <p:cNvPr id="8" name="テキスト ボックス 7"/>
          <p:cNvSpPr txBox="1">
            <a:spLocks/>
          </p:cNvSpPr>
          <p:nvPr/>
        </p:nvSpPr>
        <p:spPr>
          <a:xfrm>
            <a:off x="5083504" y="1886436"/>
            <a:ext cx="3544560" cy="553998"/>
          </a:xfrm>
          <a:prstGeom prst="rect">
            <a:avLst/>
          </a:prstGeom>
          <a:noFill/>
        </p:spPr>
        <p:txBody>
          <a:bodyPr wrap="none" rtlCol="0">
            <a:spAutoFit/>
          </a:bodyPr>
          <a:lstStyle/>
          <a:p>
            <a:pPr algn="ctr"/>
            <a:r>
              <a:rPr lang="ja-JP" altLang="en-US" sz="1400" b="1" dirty="0">
                <a:uFillTx/>
                <a:latin typeface="Meiryo UI" panose="020B0604030504040204" pitchFamily="50" charset="-128"/>
                <a:ea typeface="Meiryo UI" panose="020B0604030504040204" pitchFamily="50" charset="-128"/>
              </a:rPr>
              <a:t>左記グラフの中小企業１企業あたりの事業費</a:t>
            </a:r>
            <a:endParaRPr lang="en-US" altLang="ja-JP" sz="1400" b="1" dirty="0">
              <a:uFillTx/>
              <a:latin typeface="Meiryo UI" panose="020B0604030504040204" pitchFamily="50" charset="-128"/>
              <a:ea typeface="Meiryo UI" panose="020B0604030504040204" pitchFamily="50" charset="-128"/>
            </a:endParaRPr>
          </a:p>
          <a:p>
            <a:pPr algn="ctr"/>
            <a:endParaRPr kumimoji="1" lang="en-US" altLang="ja-JP" sz="500" dirty="0">
              <a:uFillTx/>
              <a:latin typeface="Meiryo UI" panose="020B0604030504040204" pitchFamily="50" charset="-128"/>
              <a:ea typeface="Meiryo UI" panose="020B0604030504040204" pitchFamily="50" charset="-128"/>
            </a:endParaRPr>
          </a:p>
          <a:p>
            <a:pPr algn="ctr"/>
            <a:r>
              <a:rPr kumimoji="1" lang="ja-JP" altLang="en-US" sz="1100" dirty="0">
                <a:uFillTx/>
                <a:latin typeface="Meiryo UI" panose="020B0604030504040204" pitchFamily="50" charset="-128"/>
                <a:ea typeface="Meiryo UI" panose="020B0604030504040204" pitchFamily="50" charset="-128"/>
              </a:rPr>
              <a:t>（千円）</a:t>
            </a:r>
          </a:p>
        </p:txBody>
      </p:sp>
      <p:sp>
        <p:nvSpPr>
          <p:cNvPr id="10" name="角丸四角形 9"/>
          <p:cNvSpPr>
            <a:spLocks/>
          </p:cNvSpPr>
          <p:nvPr/>
        </p:nvSpPr>
        <p:spPr>
          <a:xfrm>
            <a:off x="2065447" y="3890592"/>
            <a:ext cx="576000" cy="203382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3" name="テキスト ボックス 12"/>
          <p:cNvSpPr txBox="1">
            <a:spLocks/>
          </p:cNvSpPr>
          <p:nvPr/>
        </p:nvSpPr>
        <p:spPr>
          <a:xfrm>
            <a:off x="1804189" y="268418"/>
            <a:ext cx="5865708" cy="400110"/>
          </a:xfrm>
          <a:prstGeom prst="rect">
            <a:avLst/>
          </a:prstGeom>
          <a:noFill/>
        </p:spPr>
        <p:txBody>
          <a:bodyPr wrap="none" rtlCol="0">
            <a:spAutoFit/>
          </a:bodyPr>
          <a:lstStyle/>
          <a:p>
            <a:r>
              <a:rPr lang="ja-JP" altLang="en-US" sz="2000" b="1" dirty="0">
                <a:uFillTx/>
                <a:latin typeface="Meiryo UI" panose="020B0604030504040204" pitchFamily="50" charset="-128"/>
                <a:ea typeface="Meiryo UI" panose="020B0604030504040204" pitchFamily="50" charset="-128"/>
              </a:rPr>
              <a:t>主要都市における中小企業支援団体の事業費の状況</a:t>
            </a:r>
            <a:endParaRPr kumimoji="1" lang="ja-JP" altLang="en-US" sz="2000" b="1" dirty="0">
              <a:uFillTx/>
              <a:latin typeface="Meiryo UI" panose="020B0604030504040204" pitchFamily="50" charset="-128"/>
              <a:ea typeface="Meiryo UI" panose="020B0604030504040204" pitchFamily="50" charset="-128"/>
            </a:endParaRPr>
          </a:p>
        </p:txBody>
      </p:sp>
      <p:sp>
        <p:nvSpPr>
          <p:cNvPr id="16" name="テキスト ボックス 15"/>
          <p:cNvSpPr txBox="1">
            <a:spLocks/>
          </p:cNvSpPr>
          <p:nvPr/>
        </p:nvSpPr>
        <p:spPr>
          <a:xfrm>
            <a:off x="1218777" y="973467"/>
            <a:ext cx="7156465"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両</a:t>
            </a:r>
            <a:r>
              <a:rPr lang="ja-JP" altLang="en-US" sz="1600" dirty="0">
                <a:uFillTx/>
                <a:latin typeface="Meiryo UI" panose="020B0604030504040204" pitchFamily="50" charset="-128"/>
                <a:ea typeface="Meiryo UI" panose="020B0604030504040204" pitchFamily="50" charset="-128"/>
              </a:rPr>
              <a:t>法人の事業費（合計）は、</a:t>
            </a:r>
            <a:r>
              <a:rPr lang="ja-JP" altLang="en-US" sz="1600" dirty="0">
                <a:latin typeface="Meiryo UI" panose="020B0604030504040204" pitchFamily="50" charset="-128"/>
                <a:ea typeface="Meiryo UI" panose="020B0604030504040204" pitchFamily="50" charset="-128"/>
              </a:rPr>
              <a:t>類似の</a:t>
            </a:r>
            <a:r>
              <a:rPr lang="ja-JP" altLang="en-US" sz="1600" dirty="0">
                <a:uFillTx/>
                <a:latin typeface="Meiryo UI" panose="020B0604030504040204" pitchFamily="50" charset="-128"/>
                <a:ea typeface="Meiryo UI" panose="020B0604030504040204" pitchFamily="50" charset="-128"/>
              </a:rPr>
              <a:t>６都府県中三番目。</a:t>
            </a:r>
            <a:endParaRPr lang="en-US" altLang="ja-JP" sz="1600" dirty="0">
              <a:uFillTx/>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a:uFillTx/>
                <a:latin typeface="Meiryo UI" panose="020B0604030504040204" pitchFamily="50" charset="-128"/>
                <a:ea typeface="Meiryo UI" panose="020B0604030504040204" pitchFamily="50" charset="-128"/>
              </a:rPr>
              <a:t>また、</a:t>
            </a:r>
            <a:r>
              <a:rPr kumimoji="1" lang="ja-JP" altLang="en-US" sz="1600" dirty="0">
                <a:uFillTx/>
                <a:latin typeface="Meiryo UI" panose="020B0604030504040204" pitchFamily="50" charset="-128"/>
                <a:ea typeface="Meiryo UI" panose="020B0604030504040204" pitchFamily="50" charset="-128"/>
              </a:rPr>
              <a:t>１企業あたり</a:t>
            </a:r>
            <a:r>
              <a:rPr lang="ja-JP" altLang="en-US" sz="1600" dirty="0">
                <a:latin typeface="Meiryo UI" panose="020B0604030504040204" pitchFamily="50" charset="-128"/>
                <a:ea typeface="Meiryo UI" panose="020B0604030504040204" pitchFamily="50" charset="-128"/>
              </a:rPr>
              <a:t>に</a:t>
            </a:r>
            <a:r>
              <a:rPr kumimoji="1" lang="ja-JP" altLang="en-US" sz="1600" dirty="0">
                <a:uFillTx/>
                <a:latin typeface="Meiryo UI" panose="020B0604030504040204" pitchFamily="50" charset="-128"/>
                <a:ea typeface="Meiryo UI" panose="020B0604030504040204" pitchFamily="50" charset="-128"/>
              </a:rPr>
              <a:t>換算すると、最下位。</a:t>
            </a:r>
            <a:endParaRPr kumimoji="1" lang="en-US" altLang="ja-JP" sz="1600" dirty="0">
              <a:uFillTx/>
              <a:latin typeface="Meiryo UI" panose="020B0604030504040204" pitchFamily="50" charset="-128"/>
              <a:ea typeface="Meiryo UI" panose="020B0604030504040204" pitchFamily="50" charset="-128"/>
            </a:endParaRPr>
          </a:p>
        </p:txBody>
      </p:sp>
      <p:sp>
        <p:nvSpPr>
          <p:cNvPr id="17" name="テキスト ボックス 16"/>
          <p:cNvSpPr txBox="1">
            <a:spLocks/>
          </p:cNvSpPr>
          <p:nvPr/>
        </p:nvSpPr>
        <p:spPr>
          <a:xfrm>
            <a:off x="854768" y="6194947"/>
            <a:ext cx="7765267" cy="577081"/>
          </a:xfrm>
          <a:prstGeom prst="rect">
            <a:avLst/>
          </a:prstGeom>
          <a:noFill/>
        </p:spPr>
        <p:txBody>
          <a:bodyPr wrap="none" rtlCol="0">
            <a:spAutoFit/>
          </a:bodyPr>
          <a:lstStyle/>
          <a:p>
            <a:r>
              <a:rPr kumimoji="1" lang="ja-JP" altLang="en-US" sz="1050" dirty="0">
                <a:uFillTx/>
                <a:latin typeface="Meiryo UI" panose="020B0604030504040204" pitchFamily="50" charset="-128"/>
                <a:ea typeface="Meiryo UI" panose="020B0604030504040204" pitchFamily="50" charset="-128"/>
              </a:rPr>
              <a:t>出典：総事業費は、６都府県において中小企業支援センターに指定されている各団体の、</a:t>
            </a:r>
            <a:r>
              <a:rPr lang="en-US" altLang="ja-JP" sz="1050" dirty="0">
                <a:latin typeface="Meiryo UI" panose="020B0604030504040204" pitchFamily="50" charset="-128"/>
                <a:ea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rPr>
              <a:t>年度</a:t>
            </a:r>
            <a:r>
              <a:rPr kumimoji="1" lang="ja-JP" altLang="en-US" sz="1050" dirty="0">
                <a:uFillTx/>
                <a:latin typeface="Meiryo UI" panose="020B0604030504040204" pitchFamily="50" charset="-128"/>
                <a:ea typeface="Meiryo UI" panose="020B0604030504040204" pitchFamily="50" charset="-128"/>
              </a:rPr>
              <a:t>決算の財務諸表から経常経費を記載</a:t>
            </a:r>
            <a:endParaRPr kumimoji="1" lang="en-US" altLang="ja-JP" sz="1050" dirty="0">
              <a:uFillTx/>
              <a:latin typeface="Meiryo UI" panose="020B0604030504040204" pitchFamily="50" charset="-128"/>
              <a:ea typeface="Meiryo UI" panose="020B0604030504040204" pitchFamily="50" charset="-128"/>
            </a:endParaRPr>
          </a:p>
          <a:p>
            <a:r>
              <a:rPr lang="ja-JP" altLang="en-US" sz="1050" dirty="0">
                <a:uFillTx/>
                <a:latin typeface="Meiryo UI" panose="020B0604030504040204" pitchFamily="50" charset="-128"/>
                <a:ea typeface="Meiryo UI" panose="020B0604030504040204" pitchFamily="50" charset="-128"/>
              </a:rPr>
              <a:t>　　　　棒グラフは左が都道府県、右が県庁所在地政令市（東京は特別区に中小企業支援センターが無いため省略）</a:t>
            </a:r>
            <a:endParaRPr lang="en-US" altLang="ja-JP" sz="1050" dirty="0">
              <a:uFillTx/>
              <a:latin typeface="Meiryo UI" panose="020B0604030504040204" pitchFamily="50" charset="-128"/>
              <a:ea typeface="Meiryo UI" panose="020B0604030504040204" pitchFamily="50" charset="-128"/>
            </a:endParaRPr>
          </a:p>
          <a:p>
            <a:r>
              <a:rPr lang="ja-JP" altLang="en-US" sz="1050" dirty="0">
                <a:uFillTx/>
                <a:latin typeface="Meiryo UI" panose="020B0604030504040204" pitchFamily="50" charset="-128"/>
                <a:ea typeface="Meiryo UI" panose="020B0604030504040204" pitchFamily="50" charset="-128"/>
              </a:rPr>
              <a:t>　　　　中小企業数は、</a:t>
            </a:r>
            <a:r>
              <a:rPr lang="en-US" altLang="ja-JP" sz="1050" dirty="0" smtClean="0">
                <a:latin typeface="Meiryo UI" panose="020B0604030504040204" pitchFamily="50" charset="-128"/>
                <a:ea typeface="Meiryo UI" panose="020B0604030504040204" pitchFamily="50" charset="-128"/>
              </a:rPr>
              <a:t>2016</a:t>
            </a:r>
            <a:r>
              <a:rPr lang="ja-JP" altLang="en-US" sz="1050" dirty="0" smtClean="0">
                <a:latin typeface="Meiryo UI" panose="020B0604030504040204" pitchFamily="50" charset="-128"/>
                <a:ea typeface="Meiryo UI" panose="020B0604030504040204" pitchFamily="50" charset="-128"/>
              </a:rPr>
              <a:t>年</a:t>
            </a:r>
            <a:r>
              <a:rPr lang="ja-JP" altLang="en-US" sz="1050" dirty="0">
                <a:latin typeface="Meiryo UI" panose="020B0604030504040204" pitchFamily="50" charset="-128"/>
                <a:ea typeface="Meiryo UI" panose="020B0604030504040204" pitchFamily="50" charset="-128"/>
              </a:rPr>
              <a:t>経済センサス</a:t>
            </a:r>
            <a:r>
              <a:rPr lang="ja-JP" altLang="en-US" sz="1050" dirty="0">
                <a:uFillTx/>
                <a:latin typeface="Meiryo UI" panose="020B0604030504040204" pitchFamily="50" charset="-128"/>
                <a:ea typeface="Meiryo UI" panose="020B0604030504040204" pitchFamily="50" charset="-128"/>
              </a:rPr>
              <a:t>の数値</a:t>
            </a:r>
            <a:endParaRPr lang="en-US" altLang="ja-JP" sz="1050" dirty="0">
              <a:uFillTx/>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1079131" y="2464922"/>
            <a:ext cx="3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909237" y="2741326"/>
            <a:ext cx="619080" cy="246221"/>
          </a:xfrm>
          <a:prstGeom prst="rect">
            <a:avLst/>
          </a:prstGeom>
        </p:spPr>
        <p:txBody>
          <a:bodyPr wrap="none">
            <a:spAutoFit/>
          </a:bodyPr>
          <a:lstStyle/>
          <a:p>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123.9</a:t>
            </a:r>
            <a:endParaRPr lang="ja-JP" altLang="en-US" sz="1000" dirty="0">
              <a:latin typeface="Meiryo UI" panose="020B0604030504040204" pitchFamily="50" charset="-128"/>
              <a:ea typeface="Meiryo UI" panose="020B0604030504040204" pitchFamily="50" charset="-128"/>
            </a:endParaRPr>
          </a:p>
        </p:txBody>
      </p:sp>
      <p:sp>
        <p:nvSpPr>
          <p:cNvPr id="4" name="正方形/長方形 3"/>
          <p:cNvSpPr/>
          <p:nvPr/>
        </p:nvSpPr>
        <p:spPr>
          <a:xfrm>
            <a:off x="1541196" y="3877713"/>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67.0</a:t>
            </a:r>
            <a:endParaRPr lang="ja-JP" altLang="en-US" sz="1000" dirty="0">
              <a:latin typeface="Meiryo UI" panose="020B0604030504040204" pitchFamily="50" charset="-128"/>
              <a:ea typeface="Meiryo UI" panose="020B0604030504040204" pitchFamily="50" charset="-128"/>
            </a:endParaRPr>
          </a:p>
        </p:txBody>
      </p:sp>
      <p:sp>
        <p:nvSpPr>
          <p:cNvPr id="9" name="正方形/長方形 8"/>
          <p:cNvSpPr/>
          <p:nvPr/>
        </p:nvSpPr>
        <p:spPr>
          <a:xfrm>
            <a:off x="2098766" y="3990920"/>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60.2</a:t>
            </a:r>
            <a:endParaRPr lang="ja-JP" altLang="en-US" sz="1000" dirty="0">
              <a:latin typeface="Meiryo UI" panose="020B0604030504040204" pitchFamily="50" charset="-128"/>
              <a:ea typeface="Meiryo UI" panose="020B0604030504040204" pitchFamily="50" charset="-128"/>
            </a:endParaRPr>
          </a:p>
        </p:txBody>
      </p:sp>
      <p:sp>
        <p:nvSpPr>
          <p:cNvPr id="21" name="正方形/長方形 20"/>
          <p:cNvSpPr/>
          <p:nvPr/>
        </p:nvSpPr>
        <p:spPr>
          <a:xfrm>
            <a:off x="2664582" y="4301536"/>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46.1</a:t>
            </a:r>
            <a:endParaRPr lang="ja-JP" altLang="en-US" sz="1000" dirty="0">
              <a:latin typeface="Meiryo UI" panose="020B0604030504040204" pitchFamily="50" charset="-128"/>
              <a:ea typeface="Meiryo UI" panose="020B0604030504040204" pitchFamily="50" charset="-128"/>
            </a:endParaRPr>
          </a:p>
        </p:txBody>
      </p:sp>
      <p:sp>
        <p:nvSpPr>
          <p:cNvPr id="22" name="正方形/長方形 21"/>
          <p:cNvSpPr/>
          <p:nvPr/>
        </p:nvSpPr>
        <p:spPr>
          <a:xfrm>
            <a:off x="3215590" y="4420749"/>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41.4</a:t>
            </a:r>
            <a:endParaRPr lang="ja-JP" altLang="en-US" sz="1000" dirty="0">
              <a:latin typeface="Meiryo UI" panose="020B0604030504040204" pitchFamily="50" charset="-128"/>
              <a:ea typeface="Meiryo UI" panose="020B0604030504040204" pitchFamily="50" charset="-128"/>
            </a:endParaRPr>
          </a:p>
        </p:txBody>
      </p:sp>
      <p:sp>
        <p:nvSpPr>
          <p:cNvPr id="23" name="正方形/長方形 22"/>
          <p:cNvSpPr/>
          <p:nvPr/>
        </p:nvSpPr>
        <p:spPr>
          <a:xfrm>
            <a:off x="3766693" y="4590191"/>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32.0</a:t>
            </a:r>
          </a:p>
        </p:txBody>
      </p:sp>
      <p:sp>
        <p:nvSpPr>
          <p:cNvPr id="25" name="角丸四角形 24"/>
          <p:cNvSpPr>
            <a:spLocks/>
          </p:cNvSpPr>
          <p:nvPr/>
        </p:nvSpPr>
        <p:spPr>
          <a:xfrm>
            <a:off x="7944133" y="4556888"/>
            <a:ext cx="576000" cy="136752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cxnSp>
        <p:nvCxnSpPr>
          <p:cNvPr id="26" name="直線コネクタ 25"/>
          <p:cNvCxnSpPr/>
          <p:nvPr/>
        </p:nvCxnSpPr>
        <p:spPr>
          <a:xfrm>
            <a:off x="5299953" y="2464922"/>
            <a:ext cx="3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130059" y="2681694"/>
            <a:ext cx="619080" cy="246221"/>
          </a:xfrm>
          <a:prstGeom prst="rect">
            <a:avLst/>
          </a:prstGeom>
        </p:spPr>
        <p:txBody>
          <a:bodyPr wrap="none">
            <a:spAutoFit/>
          </a:bodyPr>
          <a:lstStyle/>
          <a:p>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109.6</a:t>
            </a:r>
            <a:endParaRPr lang="ja-JP" altLang="en-US" sz="1000" dirty="0">
              <a:latin typeface="Meiryo UI" panose="020B0604030504040204" pitchFamily="50" charset="-128"/>
              <a:ea typeface="Meiryo UI" panose="020B0604030504040204" pitchFamily="50" charset="-128"/>
            </a:endParaRPr>
          </a:p>
        </p:txBody>
      </p:sp>
      <p:sp>
        <p:nvSpPr>
          <p:cNvPr id="28" name="正方形/長方形 27"/>
          <p:cNvSpPr/>
          <p:nvPr/>
        </p:nvSpPr>
        <p:spPr>
          <a:xfrm>
            <a:off x="5762018" y="4308407"/>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40.5</a:t>
            </a:r>
            <a:endParaRPr lang="ja-JP" altLang="en-US" sz="1000" dirty="0">
              <a:latin typeface="Meiryo UI" panose="020B0604030504040204" pitchFamily="50" charset="-128"/>
              <a:ea typeface="Meiryo UI" panose="020B0604030504040204" pitchFamily="50" charset="-128"/>
            </a:endParaRPr>
          </a:p>
        </p:txBody>
      </p:sp>
      <p:sp>
        <p:nvSpPr>
          <p:cNvPr id="29" name="正方形/長方形 28"/>
          <p:cNvSpPr/>
          <p:nvPr/>
        </p:nvSpPr>
        <p:spPr>
          <a:xfrm>
            <a:off x="6319588" y="4368607"/>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37.5</a:t>
            </a:r>
            <a:endParaRPr lang="ja-JP" altLang="en-US" sz="10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885404" y="4559955"/>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29.1</a:t>
            </a:r>
            <a:endParaRPr lang="ja-JP" altLang="en-US" sz="1000" dirty="0">
              <a:latin typeface="Meiryo UI" panose="020B0604030504040204" pitchFamily="50" charset="-128"/>
              <a:ea typeface="Meiryo UI" panose="020B0604030504040204" pitchFamily="50" charset="-128"/>
            </a:endParaRPr>
          </a:p>
        </p:txBody>
      </p:sp>
      <p:sp>
        <p:nvSpPr>
          <p:cNvPr id="31" name="正方形/長方形 30"/>
          <p:cNvSpPr/>
          <p:nvPr/>
        </p:nvSpPr>
        <p:spPr>
          <a:xfrm>
            <a:off x="7436412" y="4599654"/>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27.7</a:t>
            </a:r>
            <a:endParaRPr lang="ja-JP" altLang="en-US" sz="1000" dirty="0">
              <a:latin typeface="Meiryo UI" panose="020B0604030504040204" pitchFamily="50" charset="-128"/>
              <a:ea typeface="Meiryo UI" panose="020B0604030504040204" pitchFamily="50" charset="-128"/>
            </a:endParaRPr>
          </a:p>
        </p:txBody>
      </p:sp>
      <p:sp>
        <p:nvSpPr>
          <p:cNvPr id="32" name="正方形/長方形 31"/>
          <p:cNvSpPr/>
          <p:nvPr/>
        </p:nvSpPr>
        <p:spPr>
          <a:xfrm>
            <a:off x="7987515" y="4663079"/>
            <a:ext cx="489236" cy="246221"/>
          </a:xfrm>
          <a:prstGeom prst="rect">
            <a:avLst/>
          </a:prstGeom>
        </p:spPr>
        <p:txBody>
          <a:bodyPr wrap="none">
            <a:spAutoFit/>
          </a:bodyPr>
          <a:lstStyle/>
          <a:p>
            <a:r>
              <a:rPr lang="en-US" altLang="ja-JP" sz="1000" b="1" dirty="0">
                <a:latin typeface="Meiryo UI" panose="020B0604030504040204" pitchFamily="50" charset="-128"/>
                <a:ea typeface="Meiryo UI" panose="020B0604030504040204" pitchFamily="50" charset="-128"/>
              </a:rPr>
              <a:t>25.6</a:t>
            </a:r>
          </a:p>
        </p:txBody>
      </p:sp>
    </p:spTree>
    <p:extLst>
      <p:ext uri="{BB962C8B-B14F-4D97-AF65-F5344CB8AC3E}">
        <p14:creationId xmlns:p14="http://schemas.microsoft.com/office/powerpoint/2010/main" val="109788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375999"/>
            <a:ext cx="2057400" cy="365125"/>
          </a:xfrm>
        </p:spPr>
        <p:txBody>
          <a:bodyPr/>
          <a:lstStyle/>
          <a:p>
            <a:fld id="{517E6CE8-CC5A-4C33-BE98-08A25E237030}" type="slidenum">
              <a:rPr kumimoji="1" lang="ja-JP" altLang="en-US" smtClean="0">
                <a:uFillTx/>
              </a:rPr>
              <a:t>21</a:t>
            </a:fld>
            <a:endParaRPr kumimoji="1" lang="ja-JP" altLang="en-US">
              <a:uFillTx/>
            </a:endParaRPr>
          </a:p>
        </p:txBody>
      </p:sp>
      <p:graphicFrame>
        <p:nvGraphicFramePr>
          <p:cNvPr id="3" name="グラフ 2"/>
          <p:cNvGraphicFramePr/>
          <p:nvPr>
            <p:extLst>
              <p:ext uri="{D42A27DB-BD31-4B8C-83A1-F6EECF244321}">
                <p14:modId xmlns:p14="http://schemas.microsoft.com/office/powerpoint/2010/main" val="18512321"/>
              </p:ext>
            </p:extLst>
          </p:nvPr>
        </p:nvGraphicFramePr>
        <p:xfrm>
          <a:off x="701072" y="3205201"/>
          <a:ext cx="5565841" cy="3849823"/>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a:spLocks/>
          </p:cNvSpPr>
          <p:nvPr/>
        </p:nvSpPr>
        <p:spPr>
          <a:xfrm>
            <a:off x="864848" y="1197756"/>
            <a:ext cx="7421835" cy="830997"/>
          </a:xfrm>
          <a:prstGeom prst="rect">
            <a:avLst/>
          </a:prstGeom>
          <a:noFill/>
          <a:ln w="19050">
            <a:noFill/>
          </a:ln>
        </p:spPr>
        <p:txBody>
          <a:bodyPr wrap="square" rtlCol="0">
            <a:spAutoFit/>
          </a:bodyPr>
          <a:lstStyle/>
          <a:p>
            <a:pPr marL="171450" indent="-171450">
              <a:buFont typeface="Arial" panose="020B0604020202020204" pitchFamily="34" charset="0"/>
              <a:buChar char="•"/>
            </a:pPr>
            <a:r>
              <a:rPr lang="ja-JP" altLang="en-US" sz="1600" dirty="0">
                <a:uFillTx/>
                <a:latin typeface="Meiryo UI" panose="020B0604030504040204" pitchFamily="50" charset="-128"/>
                <a:ea typeface="Meiryo UI" panose="020B0604030504040204" pitchFamily="50" charset="-128"/>
                <a:cs typeface="Meiryo UI" panose="020B0604030504040204" pitchFamily="50" charset="-128"/>
              </a:rPr>
              <a:t>両法人の常勤職員等は、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東京</a:t>
            </a:r>
            <a:r>
              <a:rPr lang="ja-JP" altLang="en-US" sz="1600" dirty="0">
                <a:uFillTx/>
                <a:latin typeface="Meiryo UI" panose="020B0604030504040204" pitchFamily="50" charset="-128"/>
                <a:ea typeface="Meiryo UI" panose="020B0604030504040204" pitchFamily="50" charset="-128"/>
                <a:cs typeface="Meiryo UI" panose="020B0604030504040204" pitchFamily="50" charset="-128"/>
              </a:rPr>
              <a:t>の半分程度。また、大阪は府市からの派遣職員数が極めて少なく、自治体が派遣職員経由での現場の企業ニーズやノウハウを吸収する仕組みが機能しない</a:t>
            </a:r>
          </a:p>
        </p:txBody>
      </p:sp>
      <p:sp>
        <p:nvSpPr>
          <p:cNvPr id="13" name="タイトル 1"/>
          <p:cNvSpPr txBox="1">
            <a:spLocks/>
          </p:cNvSpPr>
          <p:nvPr/>
        </p:nvSpPr>
        <p:spPr>
          <a:xfrm>
            <a:off x="1191144" y="299438"/>
            <a:ext cx="6936871" cy="32590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2000" b="1" dirty="0">
                <a:uFillTx/>
                <a:latin typeface="Meiryo UI" panose="020B0604030504040204" pitchFamily="50" charset="-128"/>
                <a:ea typeface="Meiryo UI" panose="020B0604030504040204" pitchFamily="50" charset="-128"/>
              </a:rPr>
              <a:t>設立団体（自治体）から中小企業支援団体への職員派遣</a:t>
            </a:r>
          </a:p>
        </p:txBody>
      </p:sp>
      <p:sp>
        <p:nvSpPr>
          <p:cNvPr id="14" name="タイトル 1"/>
          <p:cNvSpPr txBox="1">
            <a:spLocks/>
          </p:cNvSpPr>
          <p:nvPr/>
        </p:nvSpPr>
        <p:spPr>
          <a:xfrm>
            <a:off x="1274062" y="2441780"/>
            <a:ext cx="4807553" cy="34086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1600" b="1" dirty="0">
                <a:uFillTx/>
                <a:latin typeface="Meiryo UI" panose="020B0604030504040204" pitchFamily="50" charset="-128"/>
                <a:ea typeface="Meiryo UI" panose="020B0604030504040204" pitchFamily="50" charset="-128"/>
              </a:rPr>
              <a:t>設立団体から中小企業支援団体への常勤職員の状況</a:t>
            </a:r>
          </a:p>
        </p:txBody>
      </p:sp>
      <p:sp>
        <p:nvSpPr>
          <p:cNvPr id="15" name="角丸四角形吹き出し 14"/>
          <p:cNvSpPr>
            <a:spLocks/>
          </p:cNvSpPr>
          <p:nvPr/>
        </p:nvSpPr>
        <p:spPr>
          <a:xfrm>
            <a:off x="6313548" y="2847640"/>
            <a:ext cx="2553754" cy="2536865"/>
          </a:xfrm>
          <a:prstGeom prst="wedgeRoundRectCallout">
            <a:avLst>
              <a:gd name="adj1" fmla="val -49946"/>
              <a:gd name="adj2" fmla="val 64703"/>
              <a:gd name="adj3" fmla="val 16667"/>
            </a:avLst>
          </a:prstGeom>
          <a:ln>
            <a:solidFill>
              <a:schemeClr val="bg1">
                <a:lumMod val="50000"/>
              </a:schemeClr>
            </a:solidFill>
          </a:ln>
        </p:spPr>
        <p:txBody>
          <a:bodyPr wrap="square">
            <a:spAutoFit/>
          </a:bodyPr>
          <a:lstStyle/>
          <a:p>
            <a:r>
              <a:rPr lang="ja-JP" altLang="en-US" sz="1100" b="1" dirty="0">
                <a:uFillTx/>
                <a:latin typeface="HGPｺﾞｼｯｸM" panose="020B0600000000000000" pitchFamily="50" charset="-128"/>
                <a:ea typeface="HGPｺﾞｼｯｸM" panose="020B0600000000000000" pitchFamily="50" charset="-128"/>
              </a:rPr>
              <a:t>＜東京都中小企業産業振興公社の　</a:t>
            </a:r>
            <a:endParaRPr lang="en-US" altLang="ja-JP" sz="1100" b="1" dirty="0">
              <a:uFillTx/>
              <a:latin typeface="HGPｺﾞｼｯｸM" panose="020B0600000000000000" pitchFamily="50" charset="-128"/>
              <a:ea typeface="HGPｺﾞｼｯｸM" panose="020B0600000000000000" pitchFamily="50" charset="-128"/>
            </a:endParaRPr>
          </a:p>
          <a:p>
            <a:r>
              <a:rPr lang="ja-JP" altLang="en-US" sz="1100" b="1" dirty="0">
                <a:latin typeface="HGPｺﾞｼｯｸM" panose="020B0600000000000000" pitchFamily="50" charset="-128"/>
                <a:ea typeface="HGPｺﾞｼｯｸM" panose="020B0600000000000000" pitchFamily="50" charset="-128"/>
              </a:rPr>
              <a:t>　コメント</a:t>
            </a:r>
            <a:r>
              <a:rPr lang="ja-JP" altLang="en-US" sz="1100" b="1" dirty="0" smtClean="0">
                <a:uFillTx/>
                <a:latin typeface="HGPｺﾞｼｯｸM" panose="020B0600000000000000" pitchFamily="50" charset="-128"/>
                <a:ea typeface="HGPｺﾞｼｯｸM" panose="020B0600000000000000" pitchFamily="50" charset="-128"/>
              </a:rPr>
              <a:t>＞</a:t>
            </a:r>
            <a:endParaRPr lang="en-US" altLang="ja-JP" sz="1100" b="1" dirty="0">
              <a:uFillTx/>
              <a:latin typeface="HGPｺﾞｼｯｸM" panose="020B0600000000000000" pitchFamily="50" charset="-128"/>
              <a:ea typeface="HGPｺﾞｼｯｸM" panose="020B0600000000000000" pitchFamily="50" charset="-128"/>
            </a:endParaRPr>
          </a:p>
          <a:p>
            <a:endParaRPr lang="en-US" altLang="ja-JP" sz="1100" dirty="0">
              <a:uFillTx/>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「設立団体と支援法人は一体であり、</a:t>
            </a:r>
            <a:endParaRPr lang="en-US" altLang="ja-JP" sz="1100" dirty="0">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　設立団体における政策立案や予算編成においても職員が現場を知っていることは重要。」</a:t>
            </a:r>
            <a:endParaRPr lang="en-US" altLang="ja-JP" sz="1100" dirty="0">
              <a:latin typeface="HGPｺﾞｼｯｸM" panose="020B0600000000000000" pitchFamily="50" charset="-128"/>
              <a:ea typeface="HGPｺﾞｼｯｸM" panose="020B0600000000000000" pitchFamily="50" charset="-128"/>
            </a:endParaRPr>
          </a:p>
          <a:p>
            <a:endParaRPr lang="en-US" altLang="ja-JP" sz="1100" dirty="0">
              <a:solidFill>
                <a:srgbClr val="FF0000"/>
              </a:solidFill>
              <a:latin typeface="HGPｺﾞｼｯｸM" panose="020B0600000000000000" pitchFamily="50" charset="-128"/>
              <a:ea typeface="HGPｺﾞｼｯｸM" panose="020B0600000000000000" pitchFamily="50" charset="-128"/>
            </a:endParaRPr>
          </a:p>
          <a:p>
            <a:r>
              <a:rPr lang="ja-JP" altLang="en-US" sz="1100" dirty="0">
                <a:uFillTx/>
                <a:latin typeface="HGPｺﾞｼｯｸM" panose="020B0600000000000000" pitchFamily="50" charset="-128"/>
                <a:ea typeface="HGPｺﾞｼｯｸM" panose="020B0600000000000000" pitchFamily="50" charset="-128"/>
              </a:rPr>
              <a:t>「都道府県の政策と一体となって動く</a:t>
            </a:r>
            <a:endParaRPr lang="en-US" altLang="ja-JP" sz="1100" dirty="0">
              <a:uFillTx/>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　</a:t>
            </a:r>
            <a:r>
              <a:rPr lang="ja-JP" altLang="en-US" sz="1100" dirty="0">
                <a:uFillTx/>
                <a:latin typeface="HGPｺﾞｼｯｸM" panose="020B0600000000000000" pitchFamily="50" charset="-128"/>
                <a:ea typeface="HGPｺﾞｼｯｸM" panose="020B0600000000000000" pitchFamily="50" charset="-128"/>
              </a:rPr>
              <a:t>中小企業支援団体は、事業の実施</a:t>
            </a:r>
            <a:endParaRPr lang="en-US" altLang="ja-JP" sz="1100" dirty="0">
              <a:uFillTx/>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　</a:t>
            </a:r>
            <a:r>
              <a:rPr lang="ja-JP" altLang="en-US" sz="1100" dirty="0">
                <a:uFillTx/>
                <a:latin typeface="HGPｺﾞｼｯｸM" panose="020B0600000000000000" pitchFamily="50" charset="-128"/>
                <a:ea typeface="HGPｺﾞｼｯｸM" panose="020B0600000000000000" pitchFamily="50" charset="-128"/>
              </a:rPr>
              <a:t>部隊として、設立団体と同じ方向を</a:t>
            </a:r>
            <a:endParaRPr lang="en-US" altLang="ja-JP" sz="1100" dirty="0">
              <a:uFillTx/>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　</a:t>
            </a:r>
            <a:r>
              <a:rPr lang="ja-JP" altLang="en-US" sz="1100" dirty="0">
                <a:uFillTx/>
                <a:latin typeface="HGPｺﾞｼｯｸM" panose="020B0600000000000000" pitchFamily="50" charset="-128"/>
                <a:ea typeface="HGPｺﾞｼｯｸM" panose="020B0600000000000000" pitchFamily="50" charset="-128"/>
              </a:rPr>
              <a:t>向いて取り組む必要があり、そのた</a:t>
            </a:r>
            <a:endParaRPr lang="en-US" altLang="ja-JP" sz="1100" dirty="0">
              <a:uFillTx/>
              <a:latin typeface="HGPｺﾞｼｯｸM" panose="020B0600000000000000" pitchFamily="50" charset="-128"/>
              <a:ea typeface="HGPｺﾞｼｯｸM" panose="020B0600000000000000" pitchFamily="50" charset="-128"/>
            </a:endParaRPr>
          </a:p>
          <a:p>
            <a:r>
              <a:rPr lang="ja-JP" altLang="en-US" sz="1100" dirty="0">
                <a:latin typeface="HGPｺﾞｼｯｸM" panose="020B0600000000000000" pitchFamily="50" charset="-128"/>
                <a:ea typeface="HGPｺﾞｼｯｸM" panose="020B0600000000000000" pitchFamily="50" charset="-128"/>
              </a:rPr>
              <a:t>　</a:t>
            </a:r>
            <a:r>
              <a:rPr lang="ja-JP" altLang="en-US" sz="1100" dirty="0" err="1">
                <a:uFillTx/>
                <a:latin typeface="HGPｺﾞｼｯｸM" panose="020B0600000000000000" pitchFamily="50" charset="-128"/>
                <a:ea typeface="HGPｺﾞｼｯｸM" panose="020B0600000000000000" pitchFamily="50" charset="-128"/>
              </a:rPr>
              <a:t>めの</a:t>
            </a:r>
            <a:r>
              <a:rPr lang="ja-JP" altLang="en-US" sz="1100" dirty="0">
                <a:uFillTx/>
                <a:latin typeface="HGPｺﾞｼｯｸM" panose="020B0600000000000000" pitchFamily="50" charset="-128"/>
                <a:ea typeface="HGPｺﾞｼｯｸM" panose="020B0600000000000000" pitchFamily="50" charset="-128"/>
              </a:rPr>
              <a:t>人の繋がり（派遣）が必要。」</a:t>
            </a:r>
            <a:endParaRPr lang="en-US" altLang="ja-JP" sz="1100" dirty="0">
              <a:uFillTx/>
              <a:latin typeface="HGPｺﾞｼｯｸM" panose="020B0600000000000000" pitchFamily="50" charset="-128"/>
              <a:ea typeface="HGPｺﾞｼｯｸM" panose="020B0600000000000000" pitchFamily="50" charset="-128"/>
            </a:endParaRPr>
          </a:p>
        </p:txBody>
      </p:sp>
      <p:sp>
        <p:nvSpPr>
          <p:cNvPr id="19" name="テキスト ボックス 18"/>
          <p:cNvSpPr txBox="1">
            <a:spLocks/>
          </p:cNvSpPr>
          <p:nvPr/>
        </p:nvSpPr>
        <p:spPr>
          <a:xfrm>
            <a:off x="6248353" y="2575425"/>
            <a:ext cx="2684144" cy="261610"/>
          </a:xfrm>
          <a:prstGeom prst="rect">
            <a:avLst/>
          </a:prstGeom>
          <a:noFill/>
        </p:spPr>
        <p:txBody>
          <a:bodyPr wrap="square" rtlCol="0">
            <a:spAutoFit/>
          </a:bodyPr>
          <a:lstStyle/>
          <a:p>
            <a:pPr algn="ctr"/>
            <a:r>
              <a:rPr kumimoji="1" lang="ja-JP" altLang="en-US" sz="1100" b="1" dirty="0">
                <a:uFillTx/>
                <a:latin typeface="HGPｺﾞｼｯｸM" panose="020B0600000000000000" pitchFamily="50" charset="-128"/>
                <a:ea typeface="HGPｺﾞｼｯｸM" panose="020B0600000000000000" pitchFamily="50" charset="-128"/>
              </a:rPr>
              <a:t>他府県支援法人</a:t>
            </a:r>
            <a:r>
              <a:rPr lang="ja-JP" altLang="en-US" sz="1100" b="1" dirty="0">
                <a:uFillTx/>
                <a:latin typeface="HGPｺﾞｼｯｸM" panose="020B0600000000000000" pitchFamily="50" charset="-128"/>
                <a:ea typeface="HGPｺﾞｼｯｸM" panose="020B0600000000000000" pitchFamily="50" charset="-128"/>
              </a:rPr>
              <a:t>の</a:t>
            </a:r>
            <a:r>
              <a:rPr kumimoji="1" lang="ja-JP" altLang="en-US" sz="1100" b="1" dirty="0">
                <a:uFillTx/>
                <a:latin typeface="HGPｺﾞｼｯｸM" panose="020B0600000000000000" pitchFamily="50" charset="-128"/>
                <a:ea typeface="HGPｺﾞｼｯｸM" panose="020B0600000000000000" pitchFamily="50" charset="-128"/>
              </a:rPr>
              <a:t>ヒアリングより</a:t>
            </a:r>
          </a:p>
        </p:txBody>
      </p:sp>
      <p:sp>
        <p:nvSpPr>
          <p:cNvPr id="17" name="タイトル 1"/>
          <p:cNvSpPr txBox="1">
            <a:spLocks/>
          </p:cNvSpPr>
          <p:nvPr/>
        </p:nvSpPr>
        <p:spPr>
          <a:xfrm>
            <a:off x="1331616" y="2980596"/>
            <a:ext cx="1593384" cy="28748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1400" b="1" dirty="0" smtClean="0">
                <a:uFillTx/>
                <a:latin typeface="Meiryo UI" panose="020B0604030504040204" pitchFamily="50" charset="-128"/>
                <a:ea typeface="Meiryo UI" panose="020B0604030504040204" pitchFamily="50" charset="-128"/>
              </a:rPr>
              <a:t>大阪</a:t>
            </a:r>
            <a:endParaRPr lang="ja-JP" altLang="en-US" sz="1400" b="1" dirty="0">
              <a:uFillTx/>
              <a:latin typeface="Meiryo UI" panose="020B0604030504040204" pitchFamily="50" charset="-128"/>
              <a:ea typeface="Meiryo UI" panose="020B0604030504040204" pitchFamily="50" charset="-128"/>
            </a:endParaRPr>
          </a:p>
        </p:txBody>
      </p:sp>
      <p:sp>
        <p:nvSpPr>
          <p:cNvPr id="20" name="タイトル 1"/>
          <p:cNvSpPr txBox="1">
            <a:spLocks/>
          </p:cNvSpPr>
          <p:nvPr/>
        </p:nvSpPr>
        <p:spPr>
          <a:xfrm>
            <a:off x="4161725" y="2995608"/>
            <a:ext cx="1593384" cy="28748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1400" b="1" dirty="0">
                <a:latin typeface="Meiryo UI" panose="020B0604030504040204" pitchFamily="50" charset="-128"/>
                <a:ea typeface="Meiryo UI" panose="020B0604030504040204" pitchFamily="50" charset="-128"/>
              </a:rPr>
              <a:t>他地域</a:t>
            </a:r>
            <a:endParaRPr lang="ja-JP" altLang="en-US" sz="1400" b="1" dirty="0">
              <a:uFillTx/>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174192" y="2837035"/>
            <a:ext cx="4860000" cy="0"/>
          </a:xfrm>
          <a:prstGeom prst="line">
            <a:avLst/>
          </a:prstGeom>
        </p:spPr>
        <p:style>
          <a:lnRef idx="3">
            <a:schemeClr val="dk1"/>
          </a:lnRef>
          <a:fillRef idx="0">
            <a:schemeClr val="dk1"/>
          </a:fillRef>
          <a:effectRef idx="2">
            <a:schemeClr val="dk1"/>
          </a:effectRef>
          <a:fontRef idx="minor">
            <a:schemeClr val="tx1"/>
          </a:fontRef>
        </p:style>
      </p:cxnSp>
      <p:cxnSp>
        <p:nvCxnSpPr>
          <p:cNvPr id="21" name="直線コネクタ 20"/>
          <p:cNvCxnSpPr/>
          <p:nvPr/>
        </p:nvCxnSpPr>
        <p:spPr>
          <a:xfrm flipV="1">
            <a:off x="1174192" y="3268082"/>
            <a:ext cx="1980000" cy="0"/>
          </a:xfrm>
          <a:prstGeom prst="line">
            <a:avLst/>
          </a:prstGeom>
        </p:spPr>
        <p:style>
          <a:lnRef idx="3">
            <a:schemeClr val="dk1"/>
          </a:lnRef>
          <a:fillRef idx="0">
            <a:schemeClr val="dk1"/>
          </a:fillRef>
          <a:effectRef idx="2">
            <a:schemeClr val="dk1"/>
          </a:effectRef>
          <a:fontRef idx="minor">
            <a:schemeClr val="tx1"/>
          </a:fontRef>
        </p:style>
      </p:cxnSp>
      <p:sp>
        <p:nvSpPr>
          <p:cNvPr id="8" name="テキスト ボックス 7"/>
          <p:cNvSpPr txBox="1"/>
          <p:nvPr/>
        </p:nvSpPr>
        <p:spPr>
          <a:xfrm>
            <a:off x="1419364" y="5207237"/>
            <a:ext cx="367408" cy="307777"/>
          </a:xfrm>
          <a:prstGeom prst="rect">
            <a:avLst/>
          </a:prstGeom>
        </p:spPr>
        <p:txBody>
          <a:bodyPr wrap="none" rtlCol="0">
            <a:spAutoFit/>
          </a:bodyPr>
          <a:lstStyle/>
          <a:p>
            <a:r>
              <a:rPr kumimoji="1" lang="en-US" altLang="ja-JP" sz="1400" dirty="0" smtClean="0"/>
              <a:t>62</a:t>
            </a:r>
            <a:endParaRPr kumimoji="1" lang="ja-JP" altLang="en-US" sz="1400" dirty="0"/>
          </a:p>
        </p:txBody>
      </p:sp>
      <p:sp>
        <p:nvSpPr>
          <p:cNvPr id="22" name="テキスト ボックス 21"/>
          <p:cNvSpPr txBox="1"/>
          <p:nvPr/>
        </p:nvSpPr>
        <p:spPr>
          <a:xfrm>
            <a:off x="2021432" y="5293888"/>
            <a:ext cx="367408" cy="307777"/>
          </a:xfrm>
          <a:prstGeom prst="rect">
            <a:avLst/>
          </a:prstGeom>
        </p:spPr>
        <p:txBody>
          <a:bodyPr wrap="none" rtlCol="0">
            <a:spAutoFit/>
          </a:bodyPr>
          <a:lstStyle/>
          <a:p>
            <a:r>
              <a:rPr lang="en-US" altLang="ja-JP" sz="1400" dirty="0" smtClean="0"/>
              <a:t>56</a:t>
            </a:r>
            <a:endParaRPr kumimoji="1" lang="ja-JP" altLang="en-US" sz="1400" dirty="0"/>
          </a:p>
        </p:txBody>
      </p:sp>
      <p:sp>
        <p:nvSpPr>
          <p:cNvPr id="23" name="テキスト ボックス 22"/>
          <p:cNvSpPr txBox="1"/>
          <p:nvPr/>
        </p:nvSpPr>
        <p:spPr>
          <a:xfrm>
            <a:off x="2577931" y="4706711"/>
            <a:ext cx="458780" cy="307777"/>
          </a:xfrm>
          <a:prstGeom prst="rect">
            <a:avLst/>
          </a:prstGeom>
        </p:spPr>
        <p:txBody>
          <a:bodyPr wrap="none" rtlCol="0">
            <a:spAutoFit/>
          </a:bodyPr>
          <a:lstStyle/>
          <a:p>
            <a:r>
              <a:rPr lang="en-US" altLang="ja-JP" sz="1400" dirty="0" smtClean="0"/>
              <a:t>118</a:t>
            </a:r>
            <a:endParaRPr kumimoji="1" lang="ja-JP" altLang="en-US" sz="1400" dirty="0"/>
          </a:p>
        </p:txBody>
      </p:sp>
      <p:sp>
        <p:nvSpPr>
          <p:cNvPr id="24" name="テキスト ボックス 23"/>
          <p:cNvSpPr txBox="1"/>
          <p:nvPr/>
        </p:nvSpPr>
        <p:spPr>
          <a:xfrm>
            <a:off x="3773301" y="3583019"/>
            <a:ext cx="458780" cy="307777"/>
          </a:xfrm>
          <a:prstGeom prst="rect">
            <a:avLst/>
          </a:prstGeom>
        </p:spPr>
        <p:txBody>
          <a:bodyPr wrap="none" rtlCol="0">
            <a:spAutoFit/>
          </a:bodyPr>
          <a:lstStyle/>
          <a:p>
            <a:r>
              <a:rPr lang="en-US" altLang="ja-JP" sz="1400" dirty="0"/>
              <a:t>245</a:t>
            </a:r>
            <a:endParaRPr kumimoji="1" lang="ja-JP" altLang="en-US" sz="1400" dirty="0"/>
          </a:p>
        </p:txBody>
      </p:sp>
      <p:sp>
        <p:nvSpPr>
          <p:cNvPr id="25" name="テキスト ボックス 24"/>
          <p:cNvSpPr txBox="1"/>
          <p:nvPr/>
        </p:nvSpPr>
        <p:spPr>
          <a:xfrm>
            <a:off x="5040937" y="5361125"/>
            <a:ext cx="367408" cy="307777"/>
          </a:xfrm>
          <a:prstGeom prst="rect">
            <a:avLst/>
          </a:prstGeom>
        </p:spPr>
        <p:txBody>
          <a:bodyPr wrap="none" rtlCol="0">
            <a:spAutoFit/>
          </a:bodyPr>
          <a:lstStyle/>
          <a:p>
            <a:r>
              <a:rPr lang="en-US" altLang="ja-JP" sz="1400" dirty="0" smtClean="0"/>
              <a:t>49</a:t>
            </a:r>
            <a:endParaRPr kumimoji="1" lang="ja-JP" altLang="en-US" sz="1400" dirty="0"/>
          </a:p>
        </p:txBody>
      </p:sp>
      <p:sp>
        <p:nvSpPr>
          <p:cNvPr id="26" name="テキスト ボックス 25"/>
          <p:cNvSpPr txBox="1"/>
          <p:nvPr/>
        </p:nvSpPr>
        <p:spPr>
          <a:xfrm>
            <a:off x="5656653" y="5311296"/>
            <a:ext cx="367408" cy="307777"/>
          </a:xfrm>
          <a:prstGeom prst="rect">
            <a:avLst/>
          </a:prstGeom>
        </p:spPr>
        <p:txBody>
          <a:bodyPr wrap="none" rtlCol="0">
            <a:spAutoFit/>
          </a:bodyPr>
          <a:lstStyle/>
          <a:p>
            <a:r>
              <a:rPr lang="en-US" altLang="ja-JP" sz="1400" dirty="0" smtClean="0"/>
              <a:t>53</a:t>
            </a:r>
            <a:endParaRPr kumimoji="1" lang="ja-JP" altLang="en-US" sz="1400" dirty="0"/>
          </a:p>
        </p:txBody>
      </p:sp>
      <p:sp>
        <p:nvSpPr>
          <p:cNvPr id="27" name="テキスト ボックス 26"/>
          <p:cNvSpPr txBox="1"/>
          <p:nvPr/>
        </p:nvSpPr>
        <p:spPr>
          <a:xfrm>
            <a:off x="4452983" y="5361124"/>
            <a:ext cx="367408" cy="307777"/>
          </a:xfrm>
          <a:prstGeom prst="rect">
            <a:avLst/>
          </a:prstGeom>
        </p:spPr>
        <p:txBody>
          <a:bodyPr wrap="none" rtlCol="0">
            <a:spAutoFit/>
          </a:bodyPr>
          <a:lstStyle/>
          <a:p>
            <a:r>
              <a:rPr kumimoji="1" lang="en-US" altLang="ja-JP" sz="1400" dirty="0" smtClean="0"/>
              <a:t>49</a:t>
            </a:r>
            <a:endParaRPr kumimoji="1" lang="ja-JP" altLang="en-US" sz="1400" dirty="0"/>
          </a:p>
        </p:txBody>
      </p:sp>
      <p:cxnSp>
        <p:nvCxnSpPr>
          <p:cNvPr id="28" name="直線コネクタ 27"/>
          <p:cNvCxnSpPr/>
          <p:nvPr/>
        </p:nvCxnSpPr>
        <p:spPr>
          <a:xfrm flipV="1">
            <a:off x="3874192" y="3283094"/>
            <a:ext cx="2160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782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グラフ 57"/>
          <p:cNvGraphicFramePr/>
          <p:nvPr>
            <p:extLst>
              <p:ext uri="{D42A27DB-BD31-4B8C-83A1-F6EECF244321}">
                <p14:modId xmlns:p14="http://schemas.microsoft.com/office/powerpoint/2010/main" val="2522021764"/>
              </p:ext>
            </p:extLst>
          </p:nvPr>
        </p:nvGraphicFramePr>
        <p:xfrm>
          <a:off x="477375" y="3050255"/>
          <a:ext cx="1836000" cy="31012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9" name="グラフ 58"/>
          <p:cNvGraphicFramePr/>
          <p:nvPr>
            <p:extLst>
              <p:ext uri="{D42A27DB-BD31-4B8C-83A1-F6EECF244321}">
                <p14:modId xmlns:p14="http://schemas.microsoft.com/office/powerpoint/2010/main" val="4287034214"/>
              </p:ext>
            </p:extLst>
          </p:nvPr>
        </p:nvGraphicFramePr>
        <p:xfrm>
          <a:off x="2210362" y="3050255"/>
          <a:ext cx="1748330" cy="31012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p:nvPr>
            <p:extLst>
              <p:ext uri="{D42A27DB-BD31-4B8C-83A1-F6EECF244321}">
                <p14:modId xmlns:p14="http://schemas.microsoft.com/office/powerpoint/2010/main" val="1203149942"/>
              </p:ext>
            </p:extLst>
          </p:nvPr>
        </p:nvGraphicFramePr>
        <p:xfrm>
          <a:off x="5789657" y="3050255"/>
          <a:ext cx="1548000" cy="3101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1" name="グラフ 60"/>
          <p:cNvGraphicFramePr/>
          <p:nvPr>
            <p:extLst>
              <p:ext uri="{D42A27DB-BD31-4B8C-83A1-F6EECF244321}">
                <p14:modId xmlns:p14="http://schemas.microsoft.com/office/powerpoint/2010/main" val="2551087483"/>
              </p:ext>
            </p:extLst>
          </p:nvPr>
        </p:nvGraphicFramePr>
        <p:xfrm>
          <a:off x="7432940" y="3050255"/>
          <a:ext cx="1548000" cy="31012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2" name="グラフ 61"/>
          <p:cNvGraphicFramePr/>
          <p:nvPr>
            <p:extLst>
              <p:ext uri="{D42A27DB-BD31-4B8C-83A1-F6EECF244321}">
                <p14:modId xmlns:p14="http://schemas.microsoft.com/office/powerpoint/2010/main" val="3063039878"/>
              </p:ext>
            </p:extLst>
          </p:nvPr>
        </p:nvGraphicFramePr>
        <p:xfrm>
          <a:off x="4273259" y="3050255"/>
          <a:ext cx="1548000" cy="3101254"/>
        </p:xfrm>
        <a:graphic>
          <a:graphicData uri="http://schemas.openxmlformats.org/drawingml/2006/chart">
            <c:chart xmlns:c="http://schemas.openxmlformats.org/drawingml/2006/chart" xmlns:r="http://schemas.openxmlformats.org/officeDocument/2006/relationships" r:id="rId6"/>
          </a:graphicData>
        </a:graphic>
      </p:graphicFrame>
      <p:sp>
        <p:nvSpPr>
          <p:cNvPr id="18" name="テキスト ボックス 17"/>
          <p:cNvSpPr txBox="1">
            <a:spLocks/>
          </p:cNvSpPr>
          <p:nvPr/>
        </p:nvSpPr>
        <p:spPr>
          <a:xfrm>
            <a:off x="1046526" y="2399221"/>
            <a:ext cx="889987" cy="477054"/>
          </a:xfrm>
          <a:prstGeom prst="rect">
            <a:avLst/>
          </a:prstGeom>
          <a:noFill/>
        </p:spPr>
        <p:txBody>
          <a:bodyPr wrap="none" rtlCol="0">
            <a:spAutoFit/>
          </a:bodyPr>
          <a:lstStyle/>
          <a:p>
            <a:pPr algn="ctr"/>
            <a:r>
              <a:rPr kumimoji="1" lang="ja-JP" altLang="en-US" sz="1400" b="1" dirty="0">
                <a:uFillTx/>
                <a:latin typeface="Meiryo UI" panose="020B0604030504040204" pitchFamily="50" charset="-128"/>
                <a:ea typeface="Meiryo UI" panose="020B0604030504040204" pitchFamily="50" charset="-128"/>
              </a:rPr>
              <a:t>事業費</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100" dirty="0">
                <a:uFillTx/>
                <a:latin typeface="Meiryo UI" panose="020B0604030504040204" pitchFamily="50" charset="-128"/>
                <a:ea typeface="Meiryo UI" panose="020B0604030504040204" pitchFamily="50" charset="-128"/>
              </a:rPr>
              <a:t>（百万円）</a:t>
            </a:r>
            <a:endParaRPr kumimoji="1" lang="ja-JP" altLang="en-US" sz="1100" dirty="0">
              <a:uFillTx/>
              <a:latin typeface="Meiryo UI" panose="020B0604030504040204" pitchFamily="50" charset="-128"/>
              <a:ea typeface="Meiryo UI" panose="020B0604030504040204" pitchFamily="50" charset="-128"/>
            </a:endParaRPr>
          </a:p>
        </p:txBody>
      </p:sp>
      <p:sp>
        <p:nvSpPr>
          <p:cNvPr id="19" name="テキスト ボックス 18"/>
          <p:cNvSpPr txBox="1">
            <a:spLocks/>
          </p:cNvSpPr>
          <p:nvPr/>
        </p:nvSpPr>
        <p:spPr>
          <a:xfrm>
            <a:off x="2891532" y="2391527"/>
            <a:ext cx="723275" cy="492443"/>
          </a:xfrm>
          <a:prstGeom prst="rect">
            <a:avLst/>
          </a:prstGeom>
          <a:noFill/>
        </p:spPr>
        <p:txBody>
          <a:bodyPr wrap="none" rtlCol="0">
            <a:spAutoFit/>
          </a:bodyPr>
          <a:lstStyle/>
          <a:p>
            <a:pPr algn="ctr"/>
            <a:r>
              <a:rPr kumimoji="1" lang="ja-JP" altLang="en-US" sz="1400" b="1" dirty="0">
                <a:uFillTx/>
                <a:latin typeface="Meiryo UI" panose="020B0604030504040204" pitchFamily="50" charset="-128"/>
                <a:ea typeface="Meiryo UI" panose="020B0604030504040204" pitchFamily="50" charset="-128"/>
              </a:rPr>
              <a:t>職員数</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100" dirty="0">
                <a:uFillTx/>
                <a:latin typeface="Meiryo UI" panose="020B0604030504040204" pitchFamily="50" charset="-128"/>
                <a:ea typeface="Meiryo UI" panose="020B0604030504040204" pitchFamily="50" charset="-128"/>
              </a:rPr>
              <a:t>（人）</a:t>
            </a:r>
            <a:endParaRPr kumimoji="1" lang="ja-JP" altLang="en-US" sz="1100" dirty="0">
              <a:uFillTx/>
              <a:latin typeface="Meiryo UI" panose="020B0604030504040204" pitchFamily="50" charset="-128"/>
              <a:ea typeface="Meiryo UI" panose="020B0604030504040204" pitchFamily="50" charset="-128"/>
            </a:endParaRPr>
          </a:p>
        </p:txBody>
      </p:sp>
      <p:sp>
        <p:nvSpPr>
          <p:cNvPr id="21" name="テキスト ボックス 20"/>
          <p:cNvSpPr txBox="1">
            <a:spLocks/>
          </p:cNvSpPr>
          <p:nvPr/>
        </p:nvSpPr>
        <p:spPr>
          <a:xfrm>
            <a:off x="6110690" y="2249707"/>
            <a:ext cx="1330814" cy="630942"/>
          </a:xfrm>
          <a:prstGeom prst="rect">
            <a:avLst/>
          </a:prstGeom>
          <a:noFill/>
        </p:spPr>
        <p:txBody>
          <a:bodyPr wrap="none" rtlCol="0">
            <a:spAutoFit/>
          </a:bodyPr>
          <a:lstStyle/>
          <a:p>
            <a:pPr algn="ctr"/>
            <a:r>
              <a:rPr kumimoji="1" lang="ja-JP" altLang="en-US" sz="1200" b="1" dirty="0">
                <a:uFillTx/>
                <a:latin typeface="Meiryo UI" panose="020B0604030504040204" pitchFamily="50" charset="-128"/>
                <a:ea typeface="Meiryo UI" panose="020B0604030504040204" pitchFamily="50" charset="-128"/>
              </a:rPr>
              <a:t>取引</a:t>
            </a:r>
            <a:r>
              <a:rPr lang="ja-JP" altLang="en-US" sz="1200" b="1" dirty="0">
                <a:latin typeface="Meiryo UI" panose="020B0604030504040204" pitchFamily="50" charset="-128"/>
                <a:ea typeface="Meiryo UI" panose="020B0604030504040204" pitchFamily="50" charset="-128"/>
              </a:rPr>
              <a:t>あっせん</a:t>
            </a:r>
            <a:r>
              <a:rPr kumimoji="1" lang="ja-JP" altLang="en-US" sz="1200" b="1" dirty="0">
                <a:uFillTx/>
                <a:latin typeface="Meiryo UI" panose="020B0604030504040204" pitchFamily="50" charset="-128"/>
                <a:ea typeface="Meiryo UI" panose="020B0604030504040204" pitchFamily="50" charset="-128"/>
              </a:rPr>
              <a:t>事業</a:t>
            </a:r>
            <a:endParaRPr kumimoji="1" lang="en-US" altLang="ja-JP" sz="1200" b="1" dirty="0">
              <a:uFillTx/>
              <a:latin typeface="Meiryo UI" panose="020B0604030504040204" pitchFamily="50" charset="-128"/>
              <a:ea typeface="Meiryo UI" panose="020B0604030504040204" pitchFamily="50" charset="-128"/>
            </a:endParaRPr>
          </a:p>
          <a:p>
            <a:pPr algn="ctr"/>
            <a:r>
              <a:rPr kumimoji="1" lang="ja-JP" altLang="en-US" sz="1200" b="1" dirty="0">
                <a:uFillTx/>
                <a:latin typeface="Meiryo UI" panose="020B0604030504040204" pitchFamily="50" charset="-128"/>
                <a:ea typeface="Meiryo UI" panose="020B0604030504040204" pitchFamily="50" charset="-128"/>
              </a:rPr>
              <a:t>登録企業数</a:t>
            </a:r>
            <a:endParaRPr kumimoji="1" lang="en-US" altLang="ja-JP" sz="1200" b="1" dirty="0">
              <a:uFillTx/>
              <a:latin typeface="Meiryo UI" panose="020B0604030504040204" pitchFamily="50" charset="-128"/>
              <a:ea typeface="Meiryo UI" panose="020B0604030504040204" pitchFamily="50" charset="-128"/>
            </a:endParaRPr>
          </a:p>
          <a:p>
            <a:pPr algn="ctr"/>
            <a:r>
              <a:rPr kumimoji="1" lang="ja-JP" altLang="en-US" sz="1100" dirty="0">
                <a:uFillTx/>
                <a:latin typeface="Meiryo UI" panose="020B0604030504040204" pitchFamily="50" charset="-128"/>
                <a:ea typeface="Meiryo UI" panose="020B0604030504040204" pitchFamily="50" charset="-128"/>
              </a:rPr>
              <a:t>（社）</a:t>
            </a:r>
          </a:p>
        </p:txBody>
      </p:sp>
      <p:sp>
        <p:nvSpPr>
          <p:cNvPr id="23" name="テキスト ボックス 22"/>
          <p:cNvSpPr txBox="1">
            <a:spLocks/>
          </p:cNvSpPr>
          <p:nvPr/>
        </p:nvSpPr>
        <p:spPr>
          <a:xfrm>
            <a:off x="769609" y="6195259"/>
            <a:ext cx="3025007"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uFillTx/>
                <a:latin typeface="Meiryo UI" panose="020B0604030504040204" pitchFamily="50" charset="-128"/>
                <a:ea typeface="Meiryo UI" panose="020B0604030504040204" pitchFamily="50" charset="-128"/>
              </a:rPr>
              <a:t>経営基盤（インプット）</a:t>
            </a:r>
          </a:p>
        </p:txBody>
      </p:sp>
      <p:sp>
        <p:nvSpPr>
          <p:cNvPr id="24" name="テキスト ボックス 23"/>
          <p:cNvSpPr txBox="1">
            <a:spLocks/>
          </p:cNvSpPr>
          <p:nvPr/>
        </p:nvSpPr>
        <p:spPr>
          <a:xfrm>
            <a:off x="4338090" y="6184259"/>
            <a:ext cx="4536000"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uFillTx/>
                <a:latin typeface="Meiryo UI" panose="020B0604030504040204" pitchFamily="50" charset="-128"/>
                <a:ea typeface="Meiryo UI" panose="020B0604030504040204" pitchFamily="50" charset="-128"/>
              </a:rPr>
              <a:t>サービス</a:t>
            </a:r>
            <a:r>
              <a:rPr lang="ja-JP" altLang="en-US" sz="1400" dirty="0">
                <a:latin typeface="Meiryo UI" panose="020B0604030504040204" pitchFamily="50" charset="-128"/>
                <a:ea typeface="Meiryo UI" panose="020B0604030504040204" pitchFamily="50" charset="-128"/>
              </a:rPr>
              <a:t>提供（アウトプット）</a:t>
            </a:r>
            <a:endParaRPr kumimoji="1" lang="ja-JP" altLang="en-US" sz="1400" dirty="0">
              <a:uFillTx/>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6767045" y="6492875"/>
            <a:ext cx="2057400" cy="365125"/>
          </a:xfrm>
        </p:spPr>
        <p:txBody>
          <a:bodyPr/>
          <a:lstStyle/>
          <a:p>
            <a:fld id="{EF2BA42D-D886-417A-9284-906487A15DA0}" type="slidenum">
              <a:rPr kumimoji="1" lang="ja-JP" altLang="en-US" smtClean="0">
                <a:uFillTx/>
              </a:rPr>
              <a:t>22</a:t>
            </a:fld>
            <a:endParaRPr kumimoji="1" lang="ja-JP" altLang="en-US">
              <a:uFillTx/>
            </a:endParaRPr>
          </a:p>
        </p:txBody>
      </p:sp>
      <p:sp>
        <p:nvSpPr>
          <p:cNvPr id="27" name="テキスト ボックス 26"/>
          <p:cNvSpPr txBox="1">
            <a:spLocks/>
          </p:cNvSpPr>
          <p:nvPr/>
        </p:nvSpPr>
        <p:spPr>
          <a:xfrm>
            <a:off x="643602" y="943685"/>
            <a:ext cx="808716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uFillTx/>
                <a:latin typeface="Meiryo UI" panose="020B0604030504040204" pitchFamily="50" charset="-128"/>
                <a:ea typeface="Meiryo UI" panose="020B0604030504040204" pitchFamily="50" charset="-128"/>
              </a:rPr>
              <a:t>東京都は、資金も人員も大阪の約２倍（事業費</a:t>
            </a:r>
            <a:r>
              <a:rPr kumimoji="1" lang="en-US" altLang="ja-JP" sz="1600" dirty="0" smtClean="0">
                <a:uFillTx/>
                <a:latin typeface="Meiryo UI" panose="020B0604030504040204" pitchFamily="50" charset="-128"/>
                <a:ea typeface="Meiryo UI" panose="020B0604030504040204" pitchFamily="50" charset="-128"/>
              </a:rPr>
              <a:t>2.6</a:t>
            </a:r>
            <a:r>
              <a:rPr kumimoji="1" lang="ja-JP" altLang="en-US" sz="1600" dirty="0" smtClean="0">
                <a:uFillTx/>
                <a:latin typeface="Meiryo UI" panose="020B0604030504040204" pitchFamily="50" charset="-128"/>
                <a:ea typeface="Meiryo UI" panose="020B0604030504040204" pitchFamily="50" charset="-128"/>
              </a:rPr>
              <a:t>倍</a:t>
            </a:r>
            <a:r>
              <a:rPr kumimoji="1" lang="ja-JP" altLang="en-US" sz="1600" dirty="0">
                <a:uFillTx/>
                <a:latin typeface="Meiryo UI" panose="020B0604030504040204" pitchFamily="50" charset="-128"/>
                <a:ea typeface="Meiryo UI" panose="020B0604030504040204" pitchFamily="50" charset="-128"/>
              </a:rPr>
              <a:t>、職員数で</a:t>
            </a:r>
            <a:r>
              <a:rPr lang="en-US" altLang="ja-JP" sz="1600" dirty="0" smtClean="0">
                <a:latin typeface="Meiryo UI" panose="020B0604030504040204" pitchFamily="50" charset="-128"/>
                <a:ea typeface="Meiryo UI" panose="020B0604030504040204" pitchFamily="50" charset="-128"/>
              </a:rPr>
              <a:t>2.1</a:t>
            </a:r>
            <a:r>
              <a:rPr kumimoji="1" lang="ja-JP" altLang="en-US" sz="1600" dirty="0" smtClean="0">
                <a:uFillTx/>
                <a:latin typeface="Meiryo UI" panose="020B0604030504040204" pitchFamily="50" charset="-128"/>
                <a:ea typeface="Meiryo UI" panose="020B0604030504040204" pitchFamily="50" charset="-128"/>
              </a:rPr>
              <a:t>倍</a:t>
            </a:r>
            <a:r>
              <a:rPr kumimoji="1" lang="ja-JP" altLang="en-US" sz="1600" dirty="0">
                <a:uFillTx/>
                <a:latin typeface="Meiryo UI" panose="020B0604030504040204" pitchFamily="50" charset="-128"/>
                <a:ea typeface="Meiryo UI" panose="020B0604030504040204" pitchFamily="50" charset="-128"/>
              </a:rPr>
              <a:t>）であるのに対し、成果をみると、専門家派遣（１６倍）、登録企業数（</a:t>
            </a:r>
            <a:r>
              <a:rPr kumimoji="1" lang="en-US" altLang="ja-JP" sz="1600" dirty="0">
                <a:uFillTx/>
                <a:latin typeface="Meiryo UI" panose="020B0604030504040204" pitchFamily="50" charset="-128"/>
                <a:ea typeface="Meiryo UI" panose="020B0604030504040204" pitchFamily="50" charset="-128"/>
              </a:rPr>
              <a:t>3.8</a:t>
            </a:r>
            <a:r>
              <a:rPr kumimoji="1" lang="ja-JP" altLang="en-US" sz="1600" dirty="0">
                <a:uFillTx/>
                <a:latin typeface="Meiryo UI" panose="020B0604030504040204" pitchFamily="50" charset="-128"/>
                <a:ea typeface="Meiryo UI" panose="020B0604030504040204" pitchFamily="50" charset="-128"/>
              </a:rPr>
              <a:t>倍）、外国特許助成額</a:t>
            </a:r>
            <a:r>
              <a:rPr kumimoji="1" lang="ja-JP" altLang="en-US" sz="1600" dirty="0" smtClean="0">
                <a:uFillTx/>
                <a:latin typeface="Meiryo UI" panose="020B0604030504040204" pitchFamily="50" charset="-128"/>
                <a:ea typeface="Meiryo UI" panose="020B0604030504040204" pitchFamily="50" charset="-128"/>
              </a:rPr>
              <a:t>（</a:t>
            </a:r>
            <a:r>
              <a:rPr kumimoji="1" lang="en-US" altLang="ja-JP" sz="1600" dirty="0" smtClean="0">
                <a:uFillTx/>
                <a:latin typeface="Meiryo UI" panose="020B0604030504040204" pitchFamily="50" charset="-128"/>
                <a:ea typeface="Meiryo UI" panose="020B0604030504040204" pitchFamily="50" charset="-128"/>
              </a:rPr>
              <a:t>7.8</a:t>
            </a:r>
            <a:r>
              <a:rPr kumimoji="1" lang="ja-JP" altLang="en-US" sz="1600" dirty="0" smtClean="0">
                <a:uFillTx/>
                <a:latin typeface="Meiryo UI" panose="020B0604030504040204" pitchFamily="50" charset="-128"/>
                <a:ea typeface="Meiryo UI" panose="020B0604030504040204" pitchFamily="50" charset="-128"/>
              </a:rPr>
              <a:t>倍</a:t>
            </a:r>
            <a:r>
              <a:rPr kumimoji="1" lang="ja-JP" altLang="en-US" sz="1600" dirty="0">
                <a:uFillTx/>
                <a:latin typeface="Meiryo UI" panose="020B0604030504040204" pitchFamily="50" charset="-128"/>
                <a:ea typeface="Meiryo UI" panose="020B0604030504040204" pitchFamily="50" charset="-128"/>
              </a:rPr>
              <a:t>）という開きが生じている</a:t>
            </a:r>
            <a:endParaRPr kumimoji="1" lang="en-US" altLang="ja-JP" sz="1600" dirty="0">
              <a:uFillTx/>
              <a:latin typeface="Meiryo UI" panose="020B0604030504040204" pitchFamily="50" charset="-128"/>
              <a:ea typeface="Meiryo UI" panose="020B0604030504040204" pitchFamily="50" charset="-128"/>
            </a:endParaRPr>
          </a:p>
        </p:txBody>
      </p:sp>
      <p:sp>
        <p:nvSpPr>
          <p:cNvPr id="2" name="テキスト ボックス 1"/>
          <p:cNvSpPr txBox="1">
            <a:spLocks/>
          </p:cNvSpPr>
          <p:nvPr/>
        </p:nvSpPr>
        <p:spPr>
          <a:xfrm>
            <a:off x="3257608" y="3363398"/>
            <a:ext cx="449162" cy="261610"/>
          </a:xfrm>
          <a:prstGeom prst="rect">
            <a:avLst/>
          </a:prstGeom>
          <a:noFill/>
        </p:spPr>
        <p:txBody>
          <a:bodyPr wrap="none" rtlCol="0">
            <a:spAutoFit/>
          </a:bodyPr>
          <a:lstStyle/>
          <a:p>
            <a:r>
              <a:rPr kumimoji="1" lang="en-US" altLang="ja-JP" sz="1050" dirty="0">
                <a:uFillTx/>
                <a:latin typeface="Meiryo UI" panose="020B0604030504040204" pitchFamily="50" charset="-128"/>
                <a:ea typeface="Meiryo UI" panose="020B0604030504040204" pitchFamily="50" charset="-128"/>
              </a:rPr>
              <a:t>245</a:t>
            </a:r>
            <a:endParaRPr kumimoji="1" lang="ja-JP" altLang="en-US" sz="1050" dirty="0">
              <a:uFillTx/>
              <a:latin typeface="Meiryo UI" panose="020B0604030504040204" pitchFamily="50" charset="-128"/>
              <a:ea typeface="Meiryo UI" panose="020B0604030504040204" pitchFamily="50" charset="-128"/>
            </a:endParaRPr>
          </a:p>
        </p:txBody>
      </p:sp>
      <p:sp>
        <p:nvSpPr>
          <p:cNvPr id="30" name="テキスト ボックス 29"/>
          <p:cNvSpPr txBox="1">
            <a:spLocks/>
          </p:cNvSpPr>
          <p:nvPr/>
        </p:nvSpPr>
        <p:spPr>
          <a:xfrm>
            <a:off x="1558472" y="3239080"/>
            <a:ext cx="585417" cy="230832"/>
          </a:xfrm>
          <a:prstGeom prst="rect">
            <a:avLst/>
          </a:prstGeom>
          <a:noFill/>
        </p:spPr>
        <p:txBody>
          <a:bodyPr wrap="none" rtlCol="0">
            <a:spAutoFit/>
          </a:bodyPr>
          <a:lstStyle/>
          <a:p>
            <a:r>
              <a:rPr lang="en-US" altLang="ja-JP" sz="900" dirty="0">
                <a:uFillTx/>
                <a:latin typeface="Meiryo UI" panose="020B0604030504040204" pitchFamily="50" charset="-128"/>
                <a:ea typeface="Meiryo UI" panose="020B0604030504040204" pitchFamily="50" charset="-128"/>
              </a:rPr>
              <a:t>12,382</a:t>
            </a:r>
            <a:endParaRPr kumimoji="1" lang="ja-JP" altLang="en-US" sz="900" dirty="0">
              <a:uFillTx/>
              <a:latin typeface="Meiryo UI" panose="020B0604030504040204" pitchFamily="50" charset="-128"/>
              <a:ea typeface="Meiryo UI" panose="020B0604030504040204" pitchFamily="50" charset="-128"/>
            </a:endParaRPr>
          </a:p>
        </p:txBody>
      </p:sp>
      <p:sp>
        <p:nvSpPr>
          <p:cNvPr id="31" name="テキスト ボックス 30"/>
          <p:cNvSpPr txBox="1">
            <a:spLocks/>
          </p:cNvSpPr>
          <p:nvPr/>
        </p:nvSpPr>
        <p:spPr>
          <a:xfrm>
            <a:off x="1031818" y="4593288"/>
            <a:ext cx="51328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4,846</a:t>
            </a:r>
            <a:endParaRPr kumimoji="1" lang="ja-JP" altLang="en-US" sz="900" dirty="0">
              <a:uFillTx/>
              <a:latin typeface="Meiryo UI" panose="020B0604030504040204" pitchFamily="50" charset="-128"/>
              <a:ea typeface="Meiryo UI" panose="020B0604030504040204" pitchFamily="50" charset="-128"/>
            </a:endParaRPr>
          </a:p>
        </p:txBody>
      </p:sp>
      <p:sp>
        <p:nvSpPr>
          <p:cNvPr id="32" name="テキスト ボックス 31"/>
          <p:cNvSpPr txBox="1">
            <a:spLocks/>
          </p:cNvSpPr>
          <p:nvPr/>
        </p:nvSpPr>
        <p:spPr>
          <a:xfrm>
            <a:off x="2702614" y="4530061"/>
            <a:ext cx="425116" cy="246221"/>
          </a:xfrm>
          <a:prstGeom prst="rect">
            <a:avLst/>
          </a:prstGeom>
          <a:noFill/>
        </p:spPr>
        <p:txBody>
          <a:bodyPr wrap="none" rtlCol="0">
            <a:spAutoFit/>
          </a:bodyPr>
          <a:lstStyle/>
          <a:p>
            <a:r>
              <a:rPr kumimoji="1" lang="en-US" altLang="ja-JP" sz="1000" dirty="0" smtClean="0">
                <a:uFillTx/>
                <a:latin typeface="Meiryo UI" panose="020B0604030504040204" pitchFamily="50" charset="-128"/>
                <a:ea typeface="Meiryo UI" panose="020B0604030504040204" pitchFamily="50" charset="-128"/>
              </a:rPr>
              <a:t>118</a:t>
            </a:r>
            <a:endParaRPr kumimoji="1" lang="ja-JP" altLang="en-US" sz="1000" dirty="0">
              <a:uFillTx/>
              <a:latin typeface="Meiryo UI" panose="020B0604030504040204" pitchFamily="50" charset="-128"/>
              <a:ea typeface="Meiryo UI" panose="020B0604030504040204" pitchFamily="50" charset="-128"/>
            </a:endParaRPr>
          </a:p>
        </p:txBody>
      </p:sp>
      <p:cxnSp>
        <p:nvCxnSpPr>
          <p:cNvPr id="7" name="直線矢印コネクタ 6"/>
          <p:cNvCxnSpPr>
            <a:stCxn id="31" idx="0"/>
          </p:cNvCxnSpPr>
          <p:nvPr/>
        </p:nvCxnSpPr>
        <p:spPr>
          <a:xfrm flipV="1">
            <a:off x="1288459" y="3495510"/>
            <a:ext cx="286043" cy="1097778"/>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a:spLocks/>
          </p:cNvSpPr>
          <p:nvPr/>
        </p:nvSpPr>
        <p:spPr>
          <a:xfrm>
            <a:off x="867037" y="3762922"/>
            <a:ext cx="567784" cy="261610"/>
          </a:xfrm>
          <a:prstGeom prst="rect">
            <a:avLst/>
          </a:prstGeom>
          <a:noFill/>
        </p:spPr>
        <p:txBody>
          <a:bodyPr wrap="none" rtlCol="0">
            <a:spAutoFit/>
          </a:bodyPr>
          <a:lstStyle/>
          <a:p>
            <a:r>
              <a:rPr kumimoji="1" lang="en-US" altLang="ja-JP" sz="1100" b="1" dirty="0" smtClean="0">
                <a:uFillTx/>
                <a:latin typeface="Meiryo UI" panose="020B0604030504040204" pitchFamily="50" charset="-128"/>
                <a:ea typeface="Meiryo UI" panose="020B0604030504040204" pitchFamily="50" charset="-128"/>
              </a:rPr>
              <a:t>2.6</a:t>
            </a:r>
            <a:r>
              <a:rPr kumimoji="1" lang="ja-JP" altLang="en-US" sz="1100" b="1" dirty="0" smtClean="0">
                <a:uFillTx/>
                <a:latin typeface="Meiryo UI" panose="020B0604030504040204" pitchFamily="50" charset="-128"/>
                <a:ea typeface="Meiryo UI" panose="020B0604030504040204" pitchFamily="50" charset="-128"/>
              </a:rPr>
              <a:t>倍</a:t>
            </a:r>
            <a:endParaRPr kumimoji="1" lang="ja-JP" altLang="en-US" sz="1100" b="1" dirty="0">
              <a:uFillTx/>
              <a:latin typeface="Meiryo UI" panose="020B0604030504040204" pitchFamily="50" charset="-128"/>
              <a:ea typeface="Meiryo UI" panose="020B0604030504040204" pitchFamily="50" charset="-128"/>
            </a:endParaRPr>
          </a:p>
        </p:txBody>
      </p:sp>
      <p:cxnSp>
        <p:nvCxnSpPr>
          <p:cNvPr id="35" name="直線矢印コネクタ 34"/>
          <p:cNvCxnSpPr/>
          <p:nvPr/>
        </p:nvCxnSpPr>
        <p:spPr>
          <a:xfrm flipV="1">
            <a:off x="2862869" y="3581433"/>
            <a:ext cx="361637" cy="948628"/>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a:spLocks/>
          </p:cNvSpPr>
          <p:nvPr/>
        </p:nvSpPr>
        <p:spPr>
          <a:xfrm>
            <a:off x="2553441" y="3820451"/>
            <a:ext cx="567784" cy="261610"/>
          </a:xfrm>
          <a:prstGeom prst="rect">
            <a:avLst/>
          </a:prstGeom>
          <a:noFill/>
        </p:spPr>
        <p:txBody>
          <a:bodyPr wrap="none" rtlCol="0">
            <a:spAutoFit/>
          </a:bodyPr>
          <a:lstStyle/>
          <a:p>
            <a:r>
              <a:rPr kumimoji="1" lang="en-US" altLang="ja-JP" sz="1100" b="1" dirty="0" smtClean="0">
                <a:uFillTx/>
                <a:latin typeface="Meiryo UI" panose="020B0604030504040204" pitchFamily="50" charset="-128"/>
                <a:ea typeface="Meiryo UI" panose="020B0604030504040204" pitchFamily="50" charset="-128"/>
              </a:rPr>
              <a:t>2.1</a:t>
            </a:r>
            <a:r>
              <a:rPr kumimoji="1" lang="ja-JP" altLang="en-US" sz="1100" b="1" dirty="0" smtClean="0">
                <a:uFillTx/>
                <a:latin typeface="Meiryo UI" panose="020B0604030504040204" pitchFamily="50" charset="-128"/>
                <a:ea typeface="Meiryo UI" panose="020B0604030504040204" pitchFamily="50" charset="-128"/>
              </a:rPr>
              <a:t>倍</a:t>
            </a:r>
            <a:endParaRPr kumimoji="1" lang="ja-JP" altLang="en-US" sz="1100" b="1" dirty="0">
              <a:uFillTx/>
              <a:latin typeface="Meiryo UI" panose="020B0604030504040204" pitchFamily="50" charset="-128"/>
              <a:ea typeface="Meiryo UI" panose="020B0604030504040204" pitchFamily="50" charset="-128"/>
            </a:endParaRPr>
          </a:p>
        </p:txBody>
      </p:sp>
      <p:sp>
        <p:nvSpPr>
          <p:cNvPr id="41" name="テキスト ボックス 40"/>
          <p:cNvSpPr txBox="1">
            <a:spLocks/>
          </p:cNvSpPr>
          <p:nvPr/>
        </p:nvSpPr>
        <p:spPr>
          <a:xfrm>
            <a:off x="6630837" y="3192361"/>
            <a:ext cx="647933" cy="253916"/>
          </a:xfrm>
          <a:prstGeom prst="rect">
            <a:avLst/>
          </a:prstGeom>
          <a:noFill/>
        </p:spPr>
        <p:txBody>
          <a:bodyPr wrap="none" rtlCol="0">
            <a:spAutoFit/>
          </a:bodyPr>
          <a:lstStyle/>
          <a:p>
            <a:pPr algn="ctr"/>
            <a:r>
              <a:rPr lang="en-US" altLang="ja-JP" sz="1000" dirty="0">
                <a:uFillTx/>
                <a:latin typeface="Meiryo UI" panose="020B0604030504040204" pitchFamily="50" charset="-128"/>
                <a:ea typeface="Meiryo UI" panose="020B0604030504040204" pitchFamily="50" charset="-128"/>
              </a:rPr>
              <a:t>31,190</a:t>
            </a:r>
          </a:p>
        </p:txBody>
      </p:sp>
      <p:sp>
        <p:nvSpPr>
          <p:cNvPr id="44" name="テキスト ボックス 43"/>
          <p:cNvSpPr txBox="1">
            <a:spLocks/>
          </p:cNvSpPr>
          <p:nvPr/>
        </p:nvSpPr>
        <p:spPr>
          <a:xfrm>
            <a:off x="6218733" y="4938219"/>
            <a:ext cx="550151" cy="246221"/>
          </a:xfrm>
          <a:prstGeom prst="rect">
            <a:avLst/>
          </a:prstGeom>
          <a:noFill/>
        </p:spPr>
        <p:txBody>
          <a:bodyPr wrap="none" rtlCol="0">
            <a:spAutoFit/>
          </a:bodyPr>
          <a:lstStyle/>
          <a:p>
            <a:pPr algn="ctr"/>
            <a:r>
              <a:rPr lang="en-US" altLang="ja-JP" sz="1000" dirty="0" smtClean="0">
                <a:uFillTx/>
                <a:latin typeface="Meiryo UI" panose="020B0604030504040204" pitchFamily="50" charset="-128"/>
                <a:ea typeface="Meiryo UI" panose="020B0604030504040204" pitchFamily="50" charset="-128"/>
              </a:rPr>
              <a:t>8,093</a:t>
            </a:r>
            <a:endParaRPr lang="en-US" altLang="ja-JP" sz="1000" dirty="0">
              <a:uFillTx/>
              <a:latin typeface="Meiryo UI" panose="020B0604030504040204" pitchFamily="50" charset="-128"/>
              <a:ea typeface="Meiryo UI" panose="020B0604030504040204" pitchFamily="50" charset="-128"/>
            </a:endParaRPr>
          </a:p>
        </p:txBody>
      </p:sp>
      <p:cxnSp>
        <p:nvCxnSpPr>
          <p:cNvPr id="47" name="直線矢印コネクタ 46"/>
          <p:cNvCxnSpPr/>
          <p:nvPr/>
        </p:nvCxnSpPr>
        <p:spPr>
          <a:xfrm flipV="1">
            <a:off x="6458874" y="3456676"/>
            <a:ext cx="263374" cy="1424699"/>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a:spLocks/>
          </p:cNvSpPr>
          <p:nvPr/>
        </p:nvSpPr>
        <p:spPr>
          <a:xfrm>
            <a:off x="6209334" y="4202900"/>
            <a:ext cx="567784" cy="261610"/>
          </a:xfrm>
          <a:prstGeom prst="rect">
            <a:avLst/>
          </a:prstGeom>
          <a:noFill/>
        </p:spPr>
        <p:txBody>
          <a:bodyPr wrap="none" rtlCol="0">
            <a:spAutoFit/>
          </a:bodyPr>
          <a:lstStyle/>
          <a:p>
            <a:r>
              <a:rPr lang="en-US" altLang="ja-JP" sz="1100" b="1" dirty="0">
                <a:uFillTx/>
                <a:latin typeface="Meiryo UI" panose="020B0604030504040204" pitchFamily="50" charset="-128"/>
                <a:ea typeface="Meiryo UI" panose="020B0604030504040204" pitchFamily="50" charset="-128"/>
              </a:rPr>
              <a:t>3.8</a:t>
            </a:r>
            <a:r>
              <a:rPr kumimoji="1" lang="ja-JP" altLang="en-US" sz="1100" b="1" dirty="0">
                <a:uFillTx/>
                <a:latin typeface="Meiryo UI" panose="020B0604030504040204" pitchFamily="50" charset="-128"/>
                <a:ea typeface="Meiryo UI" panose="020B0604030504040204" pitchFamily="50" charset="-128"/>
              </a:rPr>
              <a:t>倍</a:t>
            </a:r>
          </a:p>
        </p:txBody>
      </p:sp>
      <p:sp>
        <p:nvSpPr>
          <p:cNvPr id="34" name="テキスト ボックス 33"/>
          <p:cNvSpPr txBox="1">
            <a:spLocks/>
          </p:cNvSpPr>
          <p:nvPr/>
        </p:nvSpPr>
        <p:spPr>
          <a:xfrm>
            <a:off x="8297550" y="2947422"/>
            <a:ext cx="550151" cy="246221"/>
          </a:xfrm>
          <a:prstGeom prst="rect">
            <a:avLst/>
          </a:prstGeom>
          <a:noFill/>
        </p:spPr>
        <p:txBody>
          <a:bodyPr wrap="none" rtlCol="0">
            <a:spAutoFit/>
          </a:bodyPr>
          <a:lstStyle/>
          <a:p>
            <a:r>
              <a:rPr lang="en-US" altLang="ja-JP" sz="1000" dirty="0">
                <a:uFillTx/>
                <a:latin typeface="Meiryo UI" panose="020B0604030504040204" pitchFamily="50" charset="-128"/>
                <a:ea typeface="Meiryo UI" panose="020B0604030504040204" pitchFamily="50" charset="-128"/>
              </a:rPr>
              <a:t>248.4</a:t>
            </a:r>
          </a:p>
        </p:txBody>
      </p:sp>
      <p:sp>
        <p:nvSpPr>
          <p:cNvPr id="37" name="テキスト ボックス 36"/>
          <p:cNvSpPr txBox="1">
            <a:spLocks/>
          </p:cNvSpPr>
          <p:nvPr/>
        </p:nvSpPr>
        <p:spPr>
          <a:xfrm>
            <a:off x="7820100" y="5154083"/>
            <a:ext cx="470000" cy="246221"/>
          </a:xfrm>
          <a:prstGeom prst="rect">
            <a:avLst/>
          </a:prstGeom>
          <a:noFill/>
        </p:spPr>
        <p:txBody>
          <a:bodyPr wrap="none" rtlCol="0">
            <a:spAutoFit/>
          </a:bodyPr>
          <a:lstStyle/>
          <a:p>
            <a:r>
              <a:rPr lang="en-US" altLang="ja-JP" sz="1000" dirty="0" smtClean="0">
                <a:latin typeface="Meiryo UI" panose="020B0604030504040204" pitchFamily="50" charset="-128"/>
                <a:ea typeface="Meiryo UI" panose="020B0604030504040204" pitchFamily="50" charset="-128"/>
              </a:rPr>
              <a:t>32.0</a:t>
            </a:r>
            <a:endParaRPr lang="en-US" altLang="ja-JP" sz="1000" dirty="0">
              <a:uFillTx/>
              <a:latin typeface="Meiryo UI" panose="020B0604030504040204" pitchFamily="50" charset="-128"/>
              <a:ea typeface="Meiryo UI" panose="020B0604030504040204" pitchFamily="50" charset="-128"/>
            </a:endParaRPr>
          </a:p>
        </p:txBody>
      </p:sp>
      <p:cxnSp>
        <p:nvCxnSpPr>
          <p:cNvPr id="38" name="直線矢印コネクタ 37"/>
          <p:cNvCxnSpPr/>
          <p:nvPr/>
        </p:nvCxnSpPr>
        <p:spPr>
          <a:xfrm flipV="1">
            <a:off x="8045234" y="3140350"/>
            <a:ext cx="234689" cy="198094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a:spLocks/>
          </p:cNvSpPr>
          <p:nvPr/>
        </p:nvSpPr>
        <p:spPr>
          <a:xfrm>
            <a:off x="7791414" y="3992066"/>
            <a:ext cx="567784" cy="261610"/>
          </a:xfrm>
          <a:prstGeom prst="rect">
            <a:avLst/>
          </a:prstGeom>
          <a:noFill/>
        </p:spPr>
        <p:txBody>
          <a:bodyPr wrap="none" rtlCol="0">
            <a:spAutoFit/>
          </a:bodyPr>
          <a:lstStyle/>
          <a:p>
            <a:r>
              <a:rPr lang="en-US" altLang="ja-JP" sz="1100" b="1" dirty="0" smtClean="0">
                <a:latin typeface="Meiryo UI" panose="020B0604030504040204" pitchFamily="50" charset="-128"/>
                <a:ea typeface="Meiryo UI" panose="020B0604030504040204" pitchFamily="50" charset="-128"/>
              </a:rPr>
              <a:t>7.8</a:t>
            </a:r>
            <a:r>
              <a:rPr kumimoji="1" lang="ja-JP" altLang="en-US" sz="1100" b="1" dirty="0" smtClean="0">
                <a:uFillTx/>
                <a:latin typeface="Meiryo UI" panose="020B0604030504040204" pitchFamily="50" charset="-128"/>
                <a:ea typeface="Meiryo UI" panose="020B0604030504040204" pitchFamily="50" charset="-128"/>
              </a:rPr>
              <a:t>倍</a:t>
            </a:r>
            <a:endParaRPr kumimoji="1" lang="ja-JP" altLang="en-US" sz="1100" b="1" dirty="0">
              <a:uFillTx/>
              <a:latin typeface="Meiryo UI" panose="020B0604030504040204" pitchFamily="50" charset="-128"/>
              <a:ea typeface="Meiryo UI" panose="020B0604030504040204" pitchFamily="50" charset="-128"/>
            </a:endParaRPr>
          </a:p>
        </p:txBody>
      </p:sp>
      <p:sp>
        <p:nvSpPr>
          <p:cNvPr id="50" name="テキスト ボックス 49"/>
          <p:cNvSpPr txBox="1">
            <a:spLocks/>
          </p:cNvSpPr>
          <p:nvPr/>
        </p:nvSpPr>
        <p:spPr>
          <a:xfrm>
            <a:off x="7720468" y="2406916"/>
            <a:ext cx="1261884" cy="461665"/>
          </a:xfrm>
          <a:prstGeom prst="rect">
            <a:avLst/>
          </a:prstGeom>
          <a:noFill/>
        </p:spPr>
        <p:txBody>
          <a:bodyPr wrap="none" rtlCol="0">
            <a:spAutoFit/>
          </a:bodyPr>
          <a:lstStyle/>
          <a:p>
            <a:pPr algn="ctr"/>
            <a:r>
              <a:rPr kumimoji="1" lang="ja-JP" altLang="en-US" sz="1200" b="1" dirty="0">
                <a:uFillTx/>
                <a:latin typeface="Meiryo UI" panose="020B0604030504040204" pitchFamily="50" charset="-128"/>
                <a:ea typeface="Meiryo UI" panose="020B0604030504040204" pitchFamily="50" charset="-128"/>
              </a:rPr>
              <a:t>外国特許助成額</a:t>
            </a:r>
            <a:endParaRPr kumimoji="1" lang="en-US" altLang="ja-JP" sz="1200" b="1" dirty="0">
              <a:uFillTx/>
              <a:latin typeface="Meiryo UI" panose="020B0604030504040204" pitchFamily="50" charset="-128"/>
              <a:ea typeface="Meiryo UI" panose="020B0604030504040204" pitchFamily="50" charset="-128"/>
            </a:endParaRPr>
          </a:p>
          <a:p>
            <a:pPr algn="ctr"/>
            <a:r>
              <a:rPr kumimoji="1" lang="ja-JP" altLang="en-US" sz="1100" dirty="0">
                <a:uFillTx/>
                <a:latin typeface="Meiryo UI" panose="020B0604030504040204" pitchFamily="50" charset="-128"/>
                <a:ea typeface="Meiryo UI" panose="020B0604030504040204" pitchFamily="50" charset="-128"/>
              </a:rPr>
              <a:t>（</a:t>
            </a:r>
            <a:r>
              <a:rPr lang="ja-JP" altLang="en-US" sz="1100" dirty="0">
                <a:uFillTx/>
                <a:latin typeface="Meiryo UI" panose="020B0604030504040204" pitchFamily="50" charset="-128"/>
                <a:ea typeface="Meiryo UI" panose="020B0604030504040204" pitchFamily="50" charset="-128"/>
              </a:rPr>
              <a:t>百万円</a:t>
            </a:r>
            <a:r>
              <a:rPr kumimoji="1" lang="ja-JP" altLang="en-US" sz="1100" dirty="0">
                <a:uFillTx/>
                <a:latin typeface="Meiryo UI" panose="020B0604030504040204" pitchFamily="50" charset="-128"/>
                <a:ea typeface="Meiryo UI" panose="020B0604030504040204" pitchFamily="50" charset="-128"/>
              </a:rPr>
              <a:t>）</a:t>
            </a:r>
          </a:p>
        </p:txBody>
      </p:sp>
      <p:sp>
        <p:nvSpPr>
          <p:cNvPr id="11" name="テキスト ボックス 10"/>
          <p:cNvSpPr txBox="1">
            <a:spLocks/>
          </p:cNvSpPr>
          <p:nvPr/>
        </p:nvSpPr>
        <p:spPr>
          <a:xfrm>
            <a:off x="2898399" y="4867578"/>
            <a:ext cx="543739" cy="692497"/>
          </a:xfrm>
          <a:prstGeom prst="rect">
            <a:avLst/>
          </a:prstGeom>
          <a:noFill/>
        </p:spPr>
        <p:txBody>
          <a:bodyPr wrap="none" rtlCol="0">
            <a:spAutoFit/>
          </a:bodyPr>
          <a:lstStyle/>
          <a:p>
            <a:r>
              <a:rPr kumimoji="1" lang="ja-JP" altLang="en-US" sz="700" b="1" dirty="0">
                <a:uFillTx/>
                <a:latin typeface="Meiryo UI" panose="020B0604030504040204" pitchFamily="50" charset="-128"/>
                <a:ea typeface="Meiryo UI" panose="020B0604030504040204" pitchFamily="50" charset="-128"/>
              </a:rPr>
              <a:t>都市型Ｃ</a:t>
            </a:r>
            <a:endParaRPr kumimoji="1" lang="en-US" altLang="ja-JP" sz="700" b="1" dirty="0">
              <a:uFillTx/>
              <a:latin typeface="Meiryo UI" panose="020B0604030504040204" pitchFamily="50" charset="-128"/>
              <a:ea typeface="Meiryo UI" panose="020B0604030504040204" pitchFamily="50" charset="-128"/>
            </a:endParaRPr>
          </a:p>
          <a:p>
            <a:endParaRPr lang="en-US" altLang="ja-JP" sz="700" b="1" dirty="0">
              <a:uFillTx/>
              <a:latin typeface="Meiryo UI" panose="020B0604030504040204" pitchFamily="50" charset="-128"/>
              <a:ea typeface="Meiryo UI" panose="020B0604030504040204" pitchFamily="50" charset="-128"/>
            </a:endParaRPr>
          </a:p>
          <a:p>
            <a:endParaRPr lang="en-US" altLang="ja-JP" b="1" dirty="0">
              <a:uFillTx/>
              <a:latin typeface="Meiryo UI" panose="020B0604030504040204" pitchFamily="50" charset="-128"/>
              <a:ea typeface="Meiryo UI" panose="020B0604030504040204" pitchFamily="50" charset="-128"/>
            </a:endParaRPr>
          </a:p>
          <a:p>
            <a:r>
              <a:rPr kumimoji="1" lang="ja-JP" altLang="en-US" sz="700" b="1" dirty="0">
                <a:uFillTx/>
                <a:latin typeface="Meiryo UI" panose="020B0604030504040204" pitchFamily="50" charset="-128"/>
                <a:ea typeface="Meiryo UI" panose="020B0604030504040204" pitchFamily="50" charset="-128"/>
              </a:rPr>
              <a:t>産振機構</a:t>
            </a:r>
          </a:p>
        </p:txBody>
      </p:sp>
      <p:sp>
        <p:nvSpPr>
          <p:cNvPr id="52" name="テキスト ボックス 51"/>
          <p:cNvSpPr txBox="1">
            <a:spLocks/>
          </p:cNvSpPr>
          <p:nvPr/>
        </p:nvSpPr>
        <p:spPr>
          <a:xfrm>
            <a:off x="1972540" y="218672"/>
            <a:ext cx="5876930" cy="400110"/>
          </a:xfrm>
          <a:prstGeom prst="rect">
            <a:avLst/>
          </a:prstGeom>
          <a:noFill/>
        </p:spPr>
        <p:txBody>
          <a:bodyPr wrap="none" rtlCol="0">
            <a:spAutoFit/>
          </a:bodyPr>
          <a:lstStyle/>
          <a:p>
            <a:r>
              <a:rPr kumimoji="1" lang="ja-JP" altLang="en-US" sz="2000" b="1" dirty="0">
                <a:uFillTx/>
                <a:latin typeface="Meiryo UI" panose="020B0604030504040204" pitchFamily="50" charset="-128"/>
                <a:ea typeface="Meiryo UI" panose="020B0604030504040204" pitchFamily="50" charset="-128"/>
              </a:rPr>
              <a:t>東京</a:t>
            </a:r>
            <a:r>
              <a:rPr lang="ja-JP" altLang="en-US" sz="2000" b="1" dirty="0">
                <a:uFillTx/>
                <a:latin typeface="Meiryo UI" panose="020B0604030504040204" pitchFamily="50" charset="-128"/>
                <a:ea typeface="Meiryo UI" panose="020B0604030504040204" pitchFamily="50" charset="-128"/>
              </a:rPr>
              <a:t>都中小企業振興公社と</a:t>
            </a:r>
            <a:r>
              <a:rPr kumimoji="1" lang="ja-JP" altLang="en-US" sz="2000" b="1" dirty="0">
                <a:uFillTx/>
                <a:latin typeface="Meiryo UI" panose="020B0604030504040204" pitchFamily="50" charset="-128"/>
                <a:ea typeface="Meiryo UI" panose="020B0604030504040204" pitchFamily="50" charset="-128"/>
              </a:rPr>
              <a:t>の比較①　（主な指標）</a:t>
            </a:r>
            <a:endParaRPr kumimoji="1" lang="en-US" altLang="ja-JP" sz="2000" dirty="0">
              <a:uFillTx/>
              <a:latin typeface="Meiryo UI" panose="020B0604030504040204" pitchFamily="50" charset="-128"/>
              <a:ea typeface="Meiryo UI" panose="020B0604030504040204" pitchFamily="50" charset="-128"/>
            </a:endParaRPr>
          </a:p>
        </p:txBody>
      </p:sp>
      <p:sp>
        <p:nvSpPr>
          <p:cNvPr id="43" name="テキスト ボックス 42"/>
          <p:cNvSpPr txBox="1">
            <a:spLocks/>
          </p:cNvSpPr>
          <p:nvPr/>
        </p:nvSpPr>
        <p:spPr>
          <a:xfrm>
            <a:off x="4750575" y="2414610"/>
            <a:ext cx="954107" cy="446276"/>
          </a:xfrm>
          <a:prstGeom prst="rect">
            <a:avLst/>
          </a:prstGeom>
          <a:noFill/>
        </p:spPr>
        <p:txBody>
          <a:bodyPr wrap="none" rtlCol="0">
            <a:spAutoFit/>
          </a:bodyPr>
          <a:lstStyle/>
          <a:p>
            <a:pPr algn="ctr"/>
            <a:r>
              <a:rPr kumimoji="1" lang="ja-JP" altLang="en-US" sz="1200" b="1" dirty="0">
                <a:uFillTx/>
                <a:latin typeface="Meiryo UI" panose="020B0604030504040204" pitchFamily="50" charset="-128"/>
                <a:ea typeface="Meiryo UI" panose="020B0604030504040204" pitchFamily="50" charset="-128"/>
              </a:rPr>
              <a:t>専門家派遣</a:t>
            </a:r>
            <a:endParaRPr kumimoji="1" lang="en-US" altLang="ja-JP" sz="1200" b="1" dirty="0">
              <a:uFillTx/>
              <a:latin typeface="Meiryo UI" panose="020B0604030504040204" pitchFamily="50" charset="-128"/>
              <a:ea typeface="Meiryo UI" panose="020B0604030504040204" pitchFamily="50" charset="-128"/>
            </a:endParaRPr>
          </a:p>
          <a:p>
            <a:pPr algn="ctr"/>
            <a:r>
              <a:rPr kumimoji="1" lang="ja-JP" altLang="en-US" sz="1100" dirty="0">
                <a:uFillTx/>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件</a:t>
            </a:r>
            <a:r>
              <a:rPr kumimoji="1" lang="ja-JP" altLang="en-US" sz="1100" dirty="0">
                <a:uFillTx/>
                <a:latin typeface="Meiryo UI" panose="020B0604030504040204" pitchFamily="50" charset="-128"/>
                <a:ea typeface="Meiryo UI" panose="020B0604030504040204" pitchFamily="50" charset="-128"/>
              </a:rPr>
              <a:t>）</a:t>
            </a:r>
          </a:p>
        </p:txBody>
      </p:sp>
      <p:cxnSp>
        <p:nvCxnSpPr>
          <p:cNvPr id="46" name="直線矢印コネクタ 45"/>
          <p:cNvCxnSpPr/>
          <p:nvPr/>
        </p:nvCxnSpPr>
        <p:spPr>
          <a:xfrm flipV="1">
            <a:off x="4841715" y="3250421"/>
            <a:ext cx="314049" cy="2233909"/>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a:spLocks/>
          </p:cNvSpPr>
          <p:nvPr/>
        </p:nvSpPr>
        <p:spPr>
          <a:xfrm>
            <a:off x="5150828" y="2962406"/>
            <a:ext cx="518091"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1662</a:t>
            </a:r>
            <a:endParaRPr kumimoji="1" lang="ja-JP" altLang="en-US" sz="1050" dirty="0">
              <a:uFillTx/>
              <a:latin typeface="Meiryo UI" panose="020B0604030504040204" pitchFamily="50" charset="-128"/>
              <a:ea typeface="Meiryo UI" panose="020B0604030504040204" pitchFamily="50" charset="-128"/>
            </a:endParaRPr>
          </a:p>
        </p:txBody>
      </p:sp>
      <p:sp>
        <p:nvSpPr>
          <p:cNvPr id="53" name="テキスト ボックス 52"/>
          <p:cNvSpPr txBox="1">
            <a:spLocks/>
          </p:cNvSpPr>
          <p:nvPr/>
        </p:nvSpPr>
        <p:spPr>
          <a:xfrm>
            <a:off x="4687184" y="4202900"/>
            <a:ext cx="518091" cy="261610"/>
          </a:xfrm>
          <a:prstGeom prst="rect">
            <a:avLst/>
          </a:prstGeom>
          <a:noFill/>
        </p:spPr>
        <p:txBody>
          <a:bodyPr wrap="none" rtlCol="0">
            <a:spAutoFit/>
          </a:bodyPr>
          <a:lstStyle/>
          <a:p>
            <a:r>
              <a:rPr lang="en-US" altLang="ja-JP" sz="1100" b="1" dirty="0">
                <a:latin typeface="Meiryo UI" panose="020B0604030504040204" pitchFamily="50" charset="-128"/>
                <a:ea typeface="Meiryo UI" panose="020B0604030504040204" pitchFamily="50" charset="-128"/>
              </a:rPr>
              <a:t>16</a:t>
            </a:r>
            <a:r>
              <a:rPr kumimoji="1" lang="ja-JP" altLang="en-US" sz="1100" b="1" dirty="0">
                <a:uFillTx/>
                <a:latin typeface="Meiryo UI" panose="020B0604030504040204" pitchFamily="50" charset="-128"/>
                <a:ea typeface="Meiryo UI" panose="020B0604030504040204" pitchFamily="50" charset="-128"/>
              </a:rPr>
              <a:t>倍</a:t>
            </a:r>
          </a:p>
        </p:txBody>
      </p:sp>
      <p:sp>
        <p:nvSpPr>
          <p:cNvPr id="39" name="テキスト ボックス 38"/>
          <p:cNvSpPr txBox="1">
            <a:spLocks/>
          </p:cNvSpPr>
          <p:nvPr/>
        </p:nvSpPr>
        <p:spPr>
          <a:xfrm>
            <a:off x="1345543" y="4841740"/>
            <a:ext cx="543739" cy="661720"/>
          </a:xfrm>
          <a:prstGeom prst="rect">
            <a:avLst/>
          </a:prstGeom>
          <a:noFill/>
        </p:spPr>
        <p:txBody>
          <a:bodyPr wrap="none" rtlCol="0">
            <a:spAutoFit/>
          </a:bodyPr>
          <a:lstStyle/>
          <a:p>
            <a:r>
              <a:rPr kumimoji="1" lang="ja-JP" altLang="en-US" sz="700" b="1" dirty="0">
                <a:uFillTx/>
                <a:latin typeface="Meiryo UI" panose="020B0604030504040204" pitchFamily="50" charset="-128"/>
                <a:ea typeface="Meiryo UI" panose="020B0604030504040204" pitchFamily="50" charset="-128"/>
              </a:rPr>
              <a:t>都市型Ｃ</a:t>
            </a:r>
            <a:endParaRPr kumimoji="1" lang="en-US" altLang="ja-JP" sz="700" b="1" dirty="0">
              <a:uFillTx/>
              <a:latin typeface="Meiryo UI" panose="020B0604030504040204" pitchFamily="50" charset="-128"/>
              <a:ea typeface="Meiryo UI" panose="020B0604030504040204" pitchFamily="50" charset="-128"/>
            </a:endParaRPr>
          </a:p>
          <a:p>
            <a:endParaRPr lang="en-US" altLang="ja-JP" sz="700" b="1" dirty="0">
              <a:uFillTx/>
              <a:latin typeface="Meiryo UI" panose="020B0604030504040204" pitchFamily="50" charset="-128"/>
              <a:ea typeface="Meiryo UI" panose="020B0604030504040204" pitchFamily="50" charset="-128"/>
            </a:endParaRPr>
          </a:p>
          <a:p>
            <a:endParaRPr lang="en-US" altLang="ja-JP" sz="1600" b="1" dirty="0">
              <a:uFillTx/>
              <a:latin typeface="Meiryo UI" panose="020B0604030504040204" pitchFamily="50" charset="-128"/>
              <a:ea typeface="Meiryo UI" panose="020B0604030504040204" pitchFamily="50" charset="-128"/>
            </a:endParaRPr>
          </a:p>
          <a:p>
            <a:r>
              <a:rPr kumimoji="1" lang="ja-JP" altLang="en-US" sz="700" b="1" dirty="0">
                <a:uFillTx/>
                <a:latin typeface="Meiryo UI" panose="020B0604030504040204" pitchFamily="50" charset="-128"/>
                <a:ea typeface="Meiryo UI" panose="020B0604030504040204" pitchFamily="50" charset="-128"/>
              </a:rPr>
              <a:t>産振機構</a:t>
            </a:r>
          </a:p>
        </p:txBody>
      </p:sp>
      <p:sp>
        <p:nvSpPr>
          <p:cNvPr id="4" name="正方形/長方形 3"/>
          <p:cNvSpPr/>
          <p:nvPr/>
        </p:nvSpPr>
        <p:spPr>
          <a:xfrm>
            <a:off x="1359728" y="1759967"/>
            <a:ext cx="7003088"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２法人に分かれ、かつ、スケールが小さいことのハンディが大きい</a:t>
            </a:r>
            <a:endParaRPr lang="ja-JP" altLang="en-US" sz="1600" dirty="0"/>
          </a:p>
        </p:txBody>
      </p:sp>
      <p:cxnSp>
        <p:nvCxnSpPr>
          <p:cNvPr id="45" name="直線コネクタ 44"/>
          <p:cNvCxnSpPr/>
          <p:nvPr/>
        </p:nvCxnSpPr>
        <p:spPr>
          <a:xfrm flipV="1">
            <a:off x="846382" y="2860886"/>
            <a:ext cx="1126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2690090" y="2882671"/>
            <a:ext cx="1126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4580532" y="2861759"/>
            <a:ext cx="1126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257086" y="2853191"/>
            <a:ext cx="1126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7845504" y="2816213"/>
            <a:ext cx="1126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1090933" y="1830553"/>
            <a:ext cx="252000" cy="169277"/>
          </a:xfrm>
          <a:prstGeom prst="rightArrow">
            <a:avLst/>
          </a:prstGeom>
          <a:solidFill>
            <a:schemeClr val="bg1">
              <a:lumMod val="50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134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9794" y="6439539"/>
            <a:ext cx="2057400" cy="365125"/>
          </a:xfrm>
        </p:spPr>
        <p:txBody>
          <a:bodyPr/>
          <a:lstStyle/>
          <a:p>
            <a:fld id="{EF2BA42D-D886-417A-9284-906487A15DA0}" type="slidenum">
              <a:rPr kumimoji="1" lang="ja-JP" altLang="en-US" smtClean="0">
                <a:uFillTx/>
              </a:rPr>
              <a:t>23</a:t>
            </a:fld>
            <a:endParaRPr kumimoji="1" lang="ja-JP" altLang="en-US">
              <a:uFillTx/>
            </a:endParaRPr>
          </a:p>
        </p:txBody>
      </p:sp>
      <p:graphicFrame>
        <p:nvGraphicFramePr>
          <p:cNvPr id="3" name="表 2"/>
          <p:cNvGraphicFramePr>
            <a:graphicFrameLocks noGrp="1"/>
          </p:cNvGraphicFramePr>
          <p:nvPr>
            <p:extLst>
              <p:ext uri="{D42A27DB-BD31-4B8C-83A1-F6EECF244321}">
                <p14:modId xmlns:p14="http://schemas.microsoft.com/office/powerpoint/2010/main" val="1378124984"/>
              </p:ext>
            </p:extLst>
          </p:nvPr>
        </p:nvGraphicFramePr>
        <p:xfrm>
          <a:off x="169068" y="1281860"/>
          <a:ext cx="5677940" cy="5473931"/>
        </p:xfrm>
        <a:graphic>
          <a:graphicData uri="http://schemas.openxmlformats.org/drawingml/2006/table">
            <a:tbl>
              <a:tblPr firstRow="1" bandRow="1">
                <a:tableStyleId>{5940675A-B579-460E-94D1-54222C63F5DA}</a:tableStyleId>
              </a:tblPr>
              <a:tblGrid>
                <a:gridCol w="218127">
                  <a:extLst>
                    <a:ext uri="{9D8B030D-6E8A-4147-A177-3AD203B41FA5}">
                      <a16:colId xmlns="" xmlns:a16="http://schemas.microsoft.com/office/drawing/2014/main" val="20000"/>
                    </a:ext>
                  </a:extLst>
                </a:gridCol>
                <a:gridCol w="754798">
                  <a:extLst>
                    <a:ext uri="{9D8B030D-6E8A-4147-A177-3AD203B41FA5}">
                      <a16:colId xmlns="" xmlns:a16="http://schemas.microsoft.com/office/drawing/2014/main" val="20001"/>
                    </a:ext>
                  </a:extLst>
                </a:gridCol>
                <a:gridCol w="1607354">
                  <a:extLst>
                    <a:ext uri="{9D8B030D-6E8A-4147-A177-3AD203B41FA5}">
                      <a16:colId xmlns="" xmlns:a16="http://schemas.microsoft.com/office/drawing/2014/main" val="20002"/>
                    </a:ext>
                  </a:extLst>
                </a:gridCol>
                <a:gridCol w="1522462">
                  <a:extLst>
                    <a:ext uri="{9D8B030D-6E8A-4147-A177-3AD203B41FA5}">
                      <a16:colId xmlns="" xmlns:a16="http://schemas.microsoft.com/office/drawing/2014/main" val="20003"/>
                    </a:ext>
                  </a:extLst>
                </a:gridCol>
                <a:gridCol w="1575199">
                  <a:extLst>
                    <a:ext uri="{9D8B030D-6E8A-4147-A177-3AD203B41FA5}">
                      <a16:colId xmlns="" xmlns:a16="http://schemas.microsoft.com/office/drawing/2014/main" val="20004"/>
                    </a:ext>
                  </a:extLst>
                </a:gridCol>
              </a:tblGrid>
              <a:tr h="386591">
                <a:tc gridSpan="2">
                  <a:txBody>
                    <a:bodyPr/>
                    <a:lstStyle/>
                    <a:p>
                      <a:pPr algn="ctr"/>
                      <a:endParaRPr kumimoji="1" lang="ja-JP" altLang="en-US" sz="1000" b="1"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chemeClr val="tx1"/>
                          </a:solidFill>
                          <a:uFillTx/>
                          <a:latin typeface="Meiryo UI" panose="020B0604030504040204" pitchFamily="50" charset="-128"/>
                          <a:ea typeface="Meiryo UI" panose="020B0604030504040204" pitchFamily="50" charset="-128"/>
                        </a:rPr>
                        <a:t>東京都振興公社</a:t>
                      </a:r>
                    </a:p>
                  </a:txBody>
                  <a:tcPr marT="36000" marB="36000" anchor="ctr">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uFillTx/>
                          <a:latin typeface="Meiryo UI" panose="020B0604030504040204" pitchFamily="50" charset="-128"/>
                          <a:ea typeface="Meiryo UI" panose="020B0604030504040204" pitchFamily="50" charset="-128"/>
                        </a:rPr>
                        <a:t>産振機構</a:t>
                      </a:r>
                    </a:p>
                  </a:txBody>
                  <a:tcPr marT="36000" marB="36000" anchor="ctr">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uFillTx/>
                          <a:latin typeface="Meiryo UI" panose="020B0604030504040204" pitchFamily="50" charset="-128"/>
                          <a:ea typeface="Meiryo UI" panose="020B0604030504040204" pitchFamily="50" charset="-128"/>
                        </a:rPr>
                        <a:t>都市型Ｃ</a:t>
                      </a:r>
                    </a:p>
                  </a:txBody>
                  <a:tcPr marT="36000" marB="36000" anchor="ctr">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創業支援</a:t>
                      </a:r>
                    </a:p>
                  </a:txBody>
                  <a:tcPr marT="36000" marB="36000" anchor="ctr">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692</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5.6%】</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215</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【19.6.%】</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1"/>
                  </a:ext>
                </a:extLst>
              </a:tr>
              <a:tr h="179843">
                <a:tc>
                  <a:txBody>
                    <a:bodyPr/>
                    <a:lstStyle/>
                    <a:p>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T w="12700" cmpd="sng">
                      <a:noFill/>
                    </a:lnT>
                    <a:lnB w="28575" cap="flat" cmpd="sng" algn="ctr">
                      <a:solidFill>
                        <a:schemeClr val="tx1"/>
                      </a:solidFill>
                      <a:prstDash val="solid"/>
                      <a:round/>
                      <a:headEnd type="none" w="med" len="med"/>
                      <a:tailEnd type="none" w="med" len="med"/>
                    </a:lnB>
                    <a:noFill/>
                  </a:tcPr>
                </a:tc>
                <a:tc>
                  <a:txBody>
                    <a:bodyPr/>
                    <a:lstStyle/>
                    <a:p>
                      <a:pPr algn="l"/>
                      <a:endParaRPr kumimoji="1" lang="en-US" altLang="ja-JP"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zh-TW" altLang="en-US" sz="1000" dirty="0">
                          <a:solidFill>
                            <a:schemeClr val="tx1"/>
                          </a:solidFill>
                          <a:uFillTx/>
                          <a:latin typeface="Meiryo UI" panose="020B0604030504040204" pitchFamily="50" charset="-128"/>
                          <a:ea typeface="Meiryo UI" panose="020B0604030504040204" pitchFamily="50" charset="-128"/>
                        </a:rPr>
                        <a:t>創業支援施設運営</a:t>
                      </a:r>
                    </a:p>
                    <a:p>
                      <a:pPr algn="l"/>
                      <a:r>
                        <a:rPr kumimoji="1" lang="zh-TW" altLang="en-US" sz="1000" dirty="0">
                          <a:solidFill>
                            <a:schemeClr val="tx1"/>
                          </a:solidFill>
                          <a:uFillTx/>
                          <a:latin typeface="Meiryo UI" panose="020B0604030504040204" pitchFamily="50" charset="-128"/>
                          <a:ea typeface="Meiryo UI" panose="020B0604030504040204" pitchFamily="50" charset="-128"/>
                        </a:rPr>
                        <a:t>創業活性化支援</a:t>
                      </a:r>
                    </a:p>
                  </a:txBody>
                  <a:tcPr marT="36000" marB="36000" anchor="ctr">
                    <a:lnB w="28575" cap="flat" cmpd="sng" algn="ctr">
                      <a:solidFill>
                        <a:schemeClr val="tx1"/>
                      </a:solidFill>
                      <a:prstDash val="solid"/>
                      <a:round/>
                      <a:headEnd type="none" w="med" len="med"/>
                      <a:tailEnd type="none" w="med" len="med"/>
                    </a:lnB>
                    <a:noFill/>
                  </a:tcPr>
                </a:tc>
                <a:tc>
                  <a:txBody>
                    <a:bodyPr/>
                    <a:lstStyle/>
                    <a:p>
                      <a:pPr algn="l"/>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大阪起業家スタートアップ</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900" dirty="0">
                          <a:solidFill>
                            <a:schemeClr val="tx1"/>
                          </a:solidFill>
                          <a:uFillTx/>
                          <a:latin typeface="Meiryo UI" panose="020B0604030504040204" pitchFamily="50" charset="-128"/>
                          <a:ea typeface="Meiryo UI" panose="020B0604030504040204" pitchFamily="50" charset="-128"/>
                        </a:rPr>
                        <a:t>創業支援事業（交付金）</a:t>
                      </a:r>
                      <a:endParaRPr kumimoji="1" lang="en-US" altLang="ja-JP" sz="9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経営支援</a:t>
                      </a:r>
                    </a:p>
                  </a:txBody>
                  <a:tcPr marT="36000" marB="36000" anchor="ctr">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425</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3.4%】</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latin typeface="Meiryo UI" panose="020B0604030504040204" pitchFamily="50" charset="-128"/>
                          <a:ea typeface="Meiryo UI" panose="020B0604030504040204" pitchFamily="50" charset="-128"/>
                        </a:rPr>
                        <a:t>95</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 2.0%】</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260</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【23.7%】</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 xmlns:a16="http://schemas.microsoft.com/office/drawing/2014/main" val="10003"/>
                  </a:ext>
                </a:extLst>
              </a:tr>
              <a:tr h="282777">
                <a:tc>
                  <a:txBody>
                    <a:bodyPr/>
                    <a:lstStyle/>
                    <a:p>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T w="12700" cmpd="sng">
                      <a:noFill/>
                    </a:lnT>
                    <a:lnB w="28575" cap="flat" cmpd="sng" algn="ctr">
                      <a:solidFill>
                        <a:schemeClr val="tx1"/>
                      </a:solidFill>
                      <a:prstDash val="solid"/>
                      <a:round/>
                      <a:headEnd type="none" w="med" len="med"/>
                      <a:tailEnd type="none" w="med" len="med"/>
                    </a:lnB>
                  </a:tcPr>
                </a:tc>
                <a:tc>
                  <a:txBody>
                    <a:bodyPr/>
                    <a:lstStyle/>
                    <a:p>
                      <a:pPr algn="l"/>
                      <a:endParaRPr kumimoji="1" lang="en-US" altLang="ja-JP"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事業承継・再生支援</a:t>
                      </a:r>
                    </a:p>
                    <a:p>
                      <a:pPr algn="l"/>
                      <a:r>
                        <a:rPr kumimoji="1" lang="ja-JP" altLang="en-US" sz="1000" dirty="0">
                          <a:solidFill>
                            <a:schemeClr val="tx1"/>
                          </a:solidFill>
                          <a:uFillTx/>
                          <a:latin typeface="Meiryo UI" panose="020B0604030504040204" pitchFamily="50" charset="-128"/>
                          <a:ea typeface="Meiryo UI" panose="020B0604030504040204" pitchFamily="50" charset="-128"/>
                        </a:rPr>
                        <a:t>総合支援</a:t>
                      </a: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よろず支援拠点</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1000" dirty="0">
                          <a:solidFill>
                            <a:schemeClr val="tx1"/>
                          </a:solidFill>
                          <a:uFillTx/>
                          <a:latin typeface="Meiryo UI" panose="020B0604030504040204" pitchFamily="50" charset="-128"/>
                          <a:ea typeface="Meiryo UI" panose="020B0604030504040204" pitchFamily="50" charset="-128"/>
                        </a:rPr>
                        <a:t>下請取引適正化</a:t>
                      </a: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ja-JP" altLang="en-US" sz="800" dirty="0">
                          <a:solidFill>
                            <a:schemeClr val="tx1"/>
                          </a:solidFill>
                          <a:uFillTx/>
                          <a:latin typeface="Meiryo UI" panose="020B0604030504040204" pitchFamily="50" charset="-128"/>
                          <a:ea typeface="Meiryo UI" panose="020B0604030504040204" pitchFamily="50" charset="-128"/>
                        </a:rPr>
                        <a:t>新事業創出・経営革新支援事業（交付金）</a:t>
                      </a:r>
                      <a:endParaRPr kumimoji="1" lang="en-US" altLang="ja-JP" sz="8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800" dirty="0">
                          <a:solidFill>
                            <a:schemeClr val="tx1"/>
                          </a:solidFill>
                          <a:uFillTx/>
                          <a:latin typeface="Meiryo UI" panose="020B0604030504040204" pitchFamily="50" charset="-128"/>
                          <a:ea typeface="Meiryo UI" panose="020B0604030504040204" pitchFamily="50" charset="-128"/>
                        </a:rPr>
                        <a:t>コンサルティング事業（交付金）</a:t>
                      </a:r>
                    </a:p>
                  </a:txBody>
                  <a:tcPr marT="36000" marB="36000" anchor="ct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4"/>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販路開拓</a:t>
                      </a:r>
                    </a:p>
                  </a:txBody>
                  <a:tcPr marT="36000" marB="36000" anchor="ctr">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977</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  7.9%】</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latin typeface="Meiryo UI" panose="020B0604030504040204" pitchFamily="50" charset="-128"/>
                          <a:ea typeface="Meiryo UI" panose="020B0604030504040204" pitchFamily="50" charset="-128"/>
                        </a:rPr>
                        <a:t>252</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 5.3%】</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324</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 29.5%】</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 xmlns:a16="http://schemas.microsoft.com/office/drawing/2014/main" val="10005"/>
                  </a:ext>
                </a:extLst>
              </a:tr>
              <a:tr h="282777">
                <a:tc>
                  <a:txBody>
                    <a:bodyPr/>
                    <a:lstStyle/>
                    <a:p>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T w="12700" cmpd="sng">
                      <a:noFill/>
                    </a:lnT>
                    <a:lnB w="28575" cap="flat" cmpd="sng" algn="ctr">
                      <a:solidFill>
                        <a:schemeClr val="tx1"/>
                      </a:solidFill>
                      <a:prstDash val="solid"/>
                      <a:round/>
                      <a:headEnd type="none" w="med" len="med"/>
                      <a:tailEnd type="none" w="med" len="med"/>
                    </a:lnB>
                  </a:tcPr>
                </a:tc>
                <a:tc>
                  <a:txBody>
                    <a:bodyPr/>
                    <a:lstStyle/>
                    <a:p>
                      <a:pPr algn="l"/>
                      <a:endParaRPr kumimoji="1" lang="en-US" altLang="ja-JP"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zh-TW" altLang="en-US" sz="1000" dirty="0">
                          <a:solidFill>
                            <a:schemeClr val="tx1"/>
                          </a:solidFill>
                          <a:uFillTx/>
                          <a:latin typeface="Meiryo UI" panose="020B0604030504040204" pitchFamily="50" charset="-128"/>
                          <a:ea typeface="Meiryo UI" panose="020B0604030504040204" pitchFamily="50" charset="-128"/>
                        </a:rPr>
                        <a:t>知的財産総合</a:t>
                      </a:r>
                      <a:r>
                        <a:rPr kumimoji="1" lang="en-US" altLang="zh-TW" sz="1000" dirty="0">
                          <a:solidFill>
                            <a:schemeClr val="tx1"/>
                          </a:solidFill>
                          <a:uFillTx/>
                          <a:latin typeface="Meiryo UI" panose="020B0604030504040204" pitchFamily="50" charset="-128"/>
                          <a:ea typeface="Meiryo UI" panose="020B0604030504040204" pitchFamily="50" charset="-128"/>
                        </a:rPr>
                        <a:t>C</a:t>
                      </a:r>
                      <a:r>
                        <a:rPr kumimoji="1" lang="zh-TW" altLang="en-US" sz="1000" dirty="0">
                          <a:solidFill>
                            <a:schemeClr val="tx1"/>
                          </a:solidFill>
                          <a:uFillTx/>
                          <a:latin typeface="Meiryo UI" panose="020B0604030504040204" pitchFamily="50" charset="-128"/>
                          <a:ea typeface="Meiryo UI" panose="020B0604030504040204" pitchFamily="50" charset="-128"/>
                        </a:rPr>
                        <a:t>運営</a:t>
                      </a:r>
                    </a:p>
                    <a:p>
                      <a:pPr algn="l"/>
                      <a:r>
                        <a:rPr kumimoji="1" lang="zh-TW" altLang="en-US" sz="1000" dirty="0">
                          <a:solidFill>
                            <a:schemeClr val="tx1"/>
                          </a:solidFill>
                          <a:uFillTx/>
                          <a:latin typeface="Meiryo UI" panose="020B0604030504040204" pitchFamily="50" charset="-128"/>
                          <a:ea typeface="Meiryo UI" panose="020B0604030504040204" pitchFamily="50" charset="-128"/>
                        </a:rPr>
                        <a:t>下請企業振興</a:t>
                      </a:r>
                    </a:p>
                  </a:txBody>
                  <a:tcPr marT="36000" marB="36000" anchor="ctr">
                    <a:lnB w="28575"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取引あっせん</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1000" dirty="0">
                          <a:solidFill>
                            <a:schemeClr val="tx1"/>
                          </a:solidFill>
                          <a:uFillTx/>
                          <a:latin typeface="Meiryo UI" panose="020B0604030504040204" pitchFamily="50" charset="-128"/>
                          <a:ea typeface="Meiryo UI" panose="020B0604030504040204" pitchFamily="50" charset="-128"/>
                        </a:rPr>
                        <a:t>ビジネスマッチングサポート</a:t>
                      </a:r>
                    </a:p>
                  </a:txBody>
                  <a:tcPr marT="36000" marB="36000" anchor="ctr">
                    <a:lnB w="28575"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新分野ニッチ市場参入</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900" dirty="0">
                          <a:solidFill>
                            <a:schemeClr val="tx1"/>
                          </a:solidFill>
                          <a:uFillTx/>
                          <a:latin typeface="Meiryo UI" panose="020B0604030504040204" pitchFamily="50" charset="-128"/>
                          <a:ea typeface="Meiryo UI" panose="020B0604030504040204" pitchFamily="50" charset="-128"/>
                        </a:rPr>
                        <a:t>大阪トップランナー育成事業</a:t>
                      </a:r>
                    </a:p>
                  </a:txBody>
                  <a:tcPr marT="36000" marB="36000" anchor="ct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6"/>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資金支援</a:t>
                      </a:r>
                    </a:p>
                  </a:txBody>
                  <a:tcPr marT="36000" marB="36000" anchor="ctr">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6,657</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【53.8%】</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3,468</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【72.5%】</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r"/>
                      <a:endParaRPr kumimoji="1" lang="en-US" altLang="ja-JP"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7"/>
                  </a:ext>
                </a:extLst>
              </a:tr>
              <a:tr h="282777">
                <a:tc>
                  <a:txBody>
                    <a:bodyPr/>
                    <a:lstStyle/>
                    <a:p>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T w="12700" cmpd="sng">
                      <a:noFill/>
                    </a:lnT>
                    <a:lnB w="28575" cap="flat" cmpd="sng" algn="ctr">
                      <a:solidFill>
                        <a:schemeClr val="tx1"/>
                      </a:solidFill>
                      <a:prstDash val="solid"/>
                      <a:round/>
                      <a:headEnd type="none" w="med" len="med"/>
                      <a:tailEnd type="none" w="med" len="med"/>
                    </a:lnB>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成長産業設備投資支援</a:t>
                      </a:r>
                    </a:p>
                    <a:p>
                      <a:pPr algn="l"/>
                      <a:r>
                        <a:rPr kumimoji="1" lang="ja-JP" altLang="en-US" sz="1000" dirty="0">
                          <a:solidFill>
                            <a:schemeClr val="tx1"/>
                          </a:solidFill>
                          <a:uFillTx/>
                          <a:latin typeface="Meiryo UI" panose="020B0604030504040204" pitchFamily="50" charset="-128"/>
                          <a:ea typeface="Meiryo UI" panose="020B0604030504040204" pitchFamily="50" charset="-128"/>
                        </a:rPr>
                        <a:t>技術活性化支援</a:t>
                      </a:r>
                    </a:p>
                  </a:txBody>
                  <a:tcPr marT="36000" marB="36000" anchor="ct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設備貸与</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1000" dirty="0">
                          <a:solidFill>
                            <a:schemeClr val="tx1"/>
                          </a:solidFill>
                          <a:uFillTx/>
                          <a:latin typeface="Meiryo UI" panose="020B0604030504040204" pitchFamily="50" charset="-128"/>
                          <a:ea typeface="Meiryo UI" panose="020B0604030504040204" pitchFamily="50" charset="-128"/>
                        </a:rPr>
                        <a:t>地域創造</a:t>
                      </a:r>
                      <a:r>
                        <a:rPr kumimoji="1" lang="ja-JP" altLang="en-US" sz="1000" dirty="0" smtClean="0">
                          <a:solidFill>
                            <a:schemeClr val="tx1"/>
                          </a:solidFill>
                          <a:uFillTx/>
                          <a:latin typeface="Meiryo UI" panose="020B0604030504040204" pitchFamily="50" charset="-128"/>
                          <a:ea typeface="Meiryo UI" panose="020B0604030504040204" pitchFamily="50" charset="-128"/>
                        </a:rPr>
                        <a:t>ファンド</a:t>
                      </a:r>
                      <a:r>
                        <a:rPr kumimoji="1" lang="en-US" altLang="ja-JP" sz="700" dirty="0" smtClean="0">
                          <a:solidFill>
                            <a:schemeClr val="tx1"/>
                          </a:solidFill>
                          <a:uFillTx/>
                          <a:latin typeface="Meiryo UI" panose="020B0604030504040204" pitchFamily="50" charset="-128"/>
                          <a:ea typeface="Meiryo UI" panose="020B0604030504040204" pitchFamily="50" charset="-128"/>
                        </a:rPr>
                        <a:t>(2017</a:t>
                      </a:r>
                      <a:r>
                        <a:rPr kumimoji="1" lang="ja-JP" altLang="en-US" sz="700" dirty="0" smtClean="0">
                          <a:solidFill>
                            <a:schemeClr val="tx1"/>
                          </a:solidFill>
                          <a:uFillTx/>
                          <a:latin typeface="Meiryo UI" panose="020B0604030504040204" pitchFamily="50" charset="-128"/>
                          <a:ea typeface="Meiryo UI" panose="020B0604030504040204" pitchFamily="50" charset="-128"/>
                        </a:rPr>
                        <a:t>終了</a:t>
                      </a:r>
                      <a:r>
                        <a:rPr kumimoji="1" lang="en-US" altLang="ja-JP" sz="700" dirty="0" smtClean="0">
                          <a:solidFill>
                            <a:schemeClr val="tx1"/>
                          </a:solidFill>
                          <a:uFillTx/>
                          <a:latin typeface="Meiryo UI" panose="020B0604030504040204" pitchFamily="50" charset="-128"/>
                          <a:ea typeface="Meiryo UI" panose="020B0604030504040204" pitchFamily="50" charset="-128"/>
                        </a:rPr>
                        <a:t>)</a:t>
                      </a:r>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国際化支援</a:t>
                      </a:r>
                    </a:p>
                  </a:txBody>
                  <a:tcPr marT="36000" marB="36000" anchor="ctr">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711</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  5.7%】</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90</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 1.9%】</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endParaRPr kumimoji="1" lang="en-US" altLang="ja-JP"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9"/>
                  </a:ext>
                </a:extLst>
              </a:tr>
              <a:tr h="322618">
                <a:tc>
                  <a:txBody>
                    <a:bodyPr/>
                    <a:lstStyle/>
                    <a:p>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T w="12700" cmpd="sng">
                      <a:noFill/>
                    </a:lnT>
                    <a:lnB w="28575" cap="flat" cmpd="sng" algn="ctr">
                      <a:solidFill>
                        <a:schemeClr val="tx1"/>
                      </a:solidFill>
                      <a:prstDash val="solid"/>
                      <a:round/>
                      <a:headEnd type="none" w="med" len="med"/>
                      <a:tailEnd type="none" w="med" len="med"/>
                    </a:lnB>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中小企業世界発信ＰＪ</a:t>
                      </a:r>
                    </a:p>
                    <a:p>
                      <a:pPr algn="l"/>
                      <a:r>
                        <a:rPr kumimoji="1" lang="ja-JP" altLang="en-US" sz="1000" dirty="0">
                          <a:solidFill>
                            <a:schemeClr val="tx1"/>
                          </a:solidFill>
                          <a:uFillTx/>
                          <a:latin typeface="Meiryo UI" panose="020B0604030504040204" pitchFamily="50" charset="-128"/>
                          <a:ea typeface="Meiryo UI" panose="020B0604030504040204" pitchFamily="50" charset="-128"/>
                        </a:rPr>
                        <a:t>海外販路開拓支援</a:t>
                      </a:r>
                    </a:p>
                  </a:txBody>
                  <a:tcPr marT="36000" marB="36000" anchor="ctr">
                    <a:lnB w="28575"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国際ビジネスサポートＣ</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1000" dirty="0">
                          <a:solidFill>
                            <a:schemeClr val="tx1"/>
                          </a:solidFill>
                          <a:uFillTx/>
                          <a:latin typeface="Meiryo UI" panose="020B0604030504040204" pitchFamily="50" charset="-128"/>
                          <a:ea typeface="Meiryo UI" panose="020B0604030504040204" pitchFamily="50" charset="-128"/>
                        </a:rPr>
                        <a:t>上海事務所管理運営</a:t>
                      </a:r>
                    </a:p>
                  </a:txBody>
                  <a:tcPr marT="36000" marB="36000" anchor="ctr">
                    <a:lnB w="28575" cap="flat" cmpd="sng" algn="ctr">
                      <a:solidFill>
                        <a:schemeClr val="tx1"/>
                      </a:solidFill>
                      <a:prstDash val="solid"/>
                      <a:round/>
                      <a:headEnd type="none" w="med" len="med"/>
                      <a:tailEnd type="none" w="med" len="med"/>
                    </a:lnB>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人材育成</a:t>
                      </a:r>
                    </a:p>
                  </a:txBody>
                  <a:tcPr marT="36000" marB="36000" anchor="ctr">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147</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  1.2%】</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endParaRPr kumimoji="1" lang="en-US" altLang="ja-JP"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endParaRPr kumimoji="1" lang="en-US" altLang="ja-JP"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11"/>
                  </a:ext>
                </a:extLst>
              </a:tr>
              <a:tr h="282777">
                <a:tc>
                  <a:txBody>
                    <a:bodyPr/>
                    <a:lstStyle/>
                    <a:p>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T w="12700" cmpd="sng">
                      <a:noFill/>
                    </a:lnT>
                    <a:lnB w="28575" cap="flat" cmpd="sng" algn="ctr">
                      <a:solidFill>
                        <a:schemeClr val="tx1"/>
                      </a:solidFill>
                      <a:prstDash val="solid"/>
                      <a:round/>
                      <a:headEnd type="none" w="med" len="med"/>
                      <a:tailEnd type="none" w="med" len="med"/>
                    </a:lnB>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ja-JP" altLang="en-US" sz="1000" dirty="0">
                          <a:solidFill>
                            <a:schemeClr val="tx1"/>
                          </a:solidFill>
                          <a:uFillTx/>
                          <a:latin typeface="Meiryo UI" panose="020B0604030504040204" pitchFamily="50" charset="-128"/>
                          <a:ea typeface="Meiryo UI" panose="020B0604030504040204" pitchFamily="50" charset="-128"/>
                        </a:rPr>
                        <a:t>中小企業魅力体験支援</a:t>
                      </a:r>
                    </a:p>
                    <a:p>
                      <a:pPr algn="l"/>
                      <a:r>
                        <a:rPr kumimoji="1" lang="ja-JP" altLang="en-US" sz="1000" dirty="0">
                          <a:solidFill>
                            <a:schemeClr val="tx1"/>
                          </a:solidFill>
                          <a:uFillTx/>
                          <a:latin typeface="Meiryo UI" panose="020B0604030504040204" pitchFamily="50" charset="-128"/>
                          <a:ea typeface="Meiryo UI" panose="020B0604030504040204" pitchFamily="50" charset="-128"/>
                        </a:rPr>
                        <a:t>中小企業人材確保・育成</a:t>
                      </a:r>
                    </a:p>
                  </a:txBody>
                  <a:tcPr marT="36000" marB="36000" anchor="ctr">
                    <a:lnB w="28575" cap="flat" cmpd="sng" algn="ctr">
                      <a:solidFill>
                        <a:schemeClr val="tx1"/>
                      </a:solidFill>
                      <a:prstDash val="solid"/>
                      <a:round/>
                      <a:headEnd type="none" w="med" len="med"/>
                      <a:tailEnd type="none" w="med" len="med"/>
                    </a:lnB>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tc>
                  <a:txBody>
                    <a:bodyPr/>
                    <a:lstStyle/>
                    <a:p>
                      <a:pPr algn="l"/>
                      <a:endParaRPr kumimoji="1" lang="en-US" altLang="ja-JP" sz="1050" dirty="0">
                        <a:solidFill>
                          <a:schemeClr val="tx1"/>
                        </a:solidFill>
                        <a:uFillTx/>
                        <a:latin typeface="Meiryo UI" panose="020B0604030504040204" pitchFamily="50" charset="-128"/>
                        <a:ea typeface="Meiryo UI" panose="020B0604030504040204" pitchFamily="50" charset="-128"/>
                      </a:endParaRPr>
                    </a:p>
                    <a:p>
                      <a:pPr algn="l"/>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貸館</a:t>
                      </a:r>
                    </a:p>
                  </a:txBody>
                  <a:tcPr marT="36000" marB="36000" anchor="ctr">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2,008</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【16.2%】</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latin typeface="Meiryo UI" panose="020B0604030504040204" pitchFamily="50" charset="-128"/>
                          <a:ea typeface="Meiryo UI" panose="020B0604030504040204" pitchFamily="50" charset="-128"/>
                        </a:rPr>
                        <a:t>816</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【17.1%】</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283</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【25.8%】</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 xmlns:a16="http://schemas.microsoft.com/office/drawing/2014/main" val="10013"/>
                  </a:ext>
                </a:extLst>
              </a:tr>
              <a:tr h="259903">
                <a:tc>
                  <a:txBody>
                    <a:bodyPr/>
                    <a:lstStyle/>
                    <a:p>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T w="12700" cmpd="sng">
                      <a:noFill/>
                    </a:lnT>
                    <a:lnB w="28575" cap="flat" cmpd="sng" algn="ctr">
                      <a:solidFill>
                        <a:schemeClr val="tx1"/>
                      </a:solidFill>
                      <a:prstDash val="solid"/>
                      <a:round/>
                      <a:headEnd type="none" w="med" len="med"/>
                      <a:tailEnd type="none" w="med" len="med"/>
                    </a:lnB>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000" dirty="0">
                          <a:solidFill>
                            <a:schemeClr val="tx1"/>
                          </a:solidFill>
                          <a:uFillTx/>
                          <a:latin typeface="Meiryo UI" panose="020B0604030504040204" pitchFamily="50" charset="-128"/>
                          <a:ea typeface="Meiryo UI" panose="020B0604030504040204" pitchFamily="50" charset="-128"/>
                        </a:rPr>
                        <a:t>中小企業会館ほか</a:t>
                      </a:r>
                    </a:p>
                  </a:txBody>
                  <a:tcPr marT="36000" marB="36000" anchor="ctr">
                    <a:lnB w="28575" cap="flat" cmpd="sng" algn="ctr">
                      <a:solidFill>
                        <a:schemeClr val="tx1"/>
                      </a:solidFill>
                      <a:prstDash val="solid"/>
                      <a:round/>
                      <a:headEnd type="none" w="med" len="med"/>
                      <a:tailEnd type="none" w="med" len="med"/>
                    </a:lnB>
                    <a:noFill/>
                  </a:tcPr>
                </a:tc>
                <a:tc>
                  <a:txBody>
                    <a:bodyPr/>
                    <a:lstStyle/>
                    <a:p>
                      <a:pPr algn="l"/>
                      <a:r>
                        <a:rPr kumimoji="1" lang="ja-JP" altLang="en-US" sz="900" dirty="0">
                          <a:solidFill>
                            <a:schemeClr val="tx1"/>
                          </a:solidFill>
                          <a:uFillTx/>
                          <a:latin typeface="Meiryo UI" panose="020B0604030504040204" pitchFamily="50" charset="-128"/>
                          <a:ea typeface="Meiryo UI" panose="020B0604030504040204" pitchFamily="50" charset="-128"/>
                        </a:rPr>
                        <a:t>マイドームおおさか</a:t>
                      </a:r>
                      <a:endParaRPr kumimoji="1" lang="en-US" altLang="ja-JP" sz="9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noFill/>
                  </a:tcPr>
                </a:tc>
                <a:tc>
                  <a:txBody>
                    <a:bodyPr/>
                    <a:lstStyle/>
                    <a:p>
                      <a:pPr algn="l"/>
                      <a:r>
                        <a:rPr kumimoji="1" lang="ja-JP" altLang="en-US" sz="900" dirty="0">
                          <a:solidFill>
                            <a:schemeClr val="tx1"/>
                          </a:solidFill>
                          <a:uFillTx/>
                          <a:latin typeface="Meiryo UI" panose="020B0604030504040204" pitchFamily="50" charset="-128"/>
                          <a:ea typeface="Meiryo UI" panose="020B0604030504040204" pitchFamily="50" charset="-128"/>
                        </a:rPr>
                        <a:t>産業創造館</a:t>
                      </a:r>
                      <a:endParaRPr kumimoji="1" lang="en-US" altLang="ja-JP" sz="900" dirty="0">
                        <a:solidFill>
                          <a:schemeClr val="tx1"/>
                        </a:solidFill>
                        <a:uFillTx/>
                        <a:latin typeface="Meiryo UI" panose="020B0604030504040204" pitchFamily="50" charset="-128"/>
                        <a:ea typeface="Meiryo UI" panose="020B0604030504040204" pitchFamily="50" charset="-128"/>
                      </a:endParaRPr>
                    </a:p>
                    <a:p>
                      <a:pPr algn="l"/>
                      <a:r>
                        <a:rPr kumimoji="1" lang="ja-JP" altLang="en-US" sz="900" dirty="0">
                          <a:solidFill>
                            <a:schemeClr val="tx1"/>
                          </a:solidFill>
                          <a:uFillTx/>
                          <a:latin typeface="Meiryo UI" panose="020B0604030504040204" pitchFamily="50" charset="-128"/>
                          <a:ea typeface="Meiryo UI" panose="020B0604030504040204" pitchFamily="50" charset="-128"/>
                        </a:rPr>
                        <a:t>テクノシーズ泉尾</a:t>
                      </a:r>
                    </a:p>
                  </a:txBody>
                  <a:tcPr marT="36000" marB="36000" anchor="ct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14"/>
                  </a:ext>
                </a:extLst>
              </a:tr>
              <a:tr h="179843">
                <a:tc gridSpan="2">
                  <a:txBody>
                    <a:bodyPr/>
                    <a:lstStyle/>
                    <a:p>
                      <a:r>
                        <a:rPr kumimoji="1" lang="ja-JP" altLang="en-US" sz="1100" dirty="0">
                          <a:solidFill>
                            <a:schemeClr val="tx1"/>
                          </a:solidFill>
                          <a:uFillTx/>
                          <a:latin typeface="Meiryo UI" panose="020B0604030504040204" pitchFamily="50" charset="-128"/>
                          <a:ea typeface="Meiryo UI" panose="020B0604030504040204" pitchFamily="50" charset="-128"/>
                        </a:rPr>
                        <a:t>その他</a:t>
                      </a:r>
                    </a:p>
                  </a:txBody>
                  <a:tcPr marT="36000" marB="36000"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mpd="sng">
                      <a:noFill/>
                    </a:lnB>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499</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4.0%】</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64</a:t>
                      </a:r>
                      <a:r>
                        <a:rPr kumimoji="1" lang="ja-JP" altLang="en-US" sz="1100" b="1" dirty="0">
                          <a:solidFill>
                            <a:schemeClr val="tx1"/>
                          </a:solidFill>
                          <a:uFillTx/>
                          <a:latin typeface="Meiryo UI" panose="020B0604030504040204" pitchFamily="50" charset="-128"/>
                          <a:ea typeface="Meiryo UI" panose="020B0604030504040204" pitchFamily="50" charset="-128"/>
                        </a:rPr>
                        <a:t>　</a:t>
                      </a:r>
                      <a:r>
                        <a:rPr kumimoji="1" lang="en-US" altLang="ja-JP" sz="1100" b="1" dirty="0">
                          <a:solidFill>
                            <a:schemeClr val="tx1"/>
                          </a:solidFill>
                          <a:uFillTx/>
                          <a:latin typeface="Meiryo UI" panose="020B0604030504040204" pitchFamily="50" charset="-128"/>
                          <a:ea typeface="Meiryo UI" panose="020B0604030504040204" pitchFamily="50" charset="-128"/>
                        </a:rPr>
                        <a:t>【</a:t>
                      </a:r>
                      <a:r>
                        <a:rPr kumimoji="1" lang="en-US" altLang="ja-JP" sz="1100" b="1" baseline="0" dirty="0">
                          <a:solidFill>
                            <a:schemeClr val="tx1"/>
                          </a:solidFill>
                          <a:uFillTx/>
                          <a:latin typeface="Meiryo UI" panose="020B0604030504040204" pitchFamily="50" charset="-128"/>
                          <a:ea typeface="Meiryo UI" panose="020B0604030504040204" pitchFamily="50" charset="-128"/>
                        </a:rPr>
                        <a:t>  1.3%</a:t>
                      </a:r>
                      <a:r>
                        <a:rPr kumimoji="1" lang="en-US" altLang="ja-JP" sz="1100" b="1" dirty="0">
                          <a:solidFill>
                            <a:schemeClr val="tx1"/>
                          </a:solidFill>
                          <a:uFillTx/>
                          <a:latin typeface="Meiryo UI" panose="020B0604030504040204" pitchFamily="50" charset="-128"/>
                          <a:ea typeface="Meiryo UI" panose="020B0604030504040204" pitchFamily="50" charset="-128"/>
                        </a:rPr>
                        <a:t>】</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smtClean="0">
                          <a:solidFill>
                            <a:schemeClr val="tx1"/>
                          </a:solidFill>
                          <a:uFillTx/>
                          <a:latin typeface="Meiryo UI" panose="020B0604030504040204" pitchFamily="50" charset="-128"/>
                          <a:ea typeface="Meiryo UI" panose="020B0604030504040204" pitchFamily="50" charset="-128"/>
                        </a:rPr>
                        <a:t>15【</a:t>
                      </a:r>
                      <a:r>
                        <a:rPr kumimoji="1" lang="en-US" altLang="ja-JP" sz="1100" b="1" baseline="0" dirty="0" smtClean="0">
                          <a:solidFill>
                            <a:schemeClr val="tx1"/>
                          </a:solidFill>
                          <a:uFillTx/>
                          <a:latin typeface="Meiryo UI" panose="020B0604030504040204" pitchFamily="50" charset="-128"/>
                          <a:ea typeface="Meiryo UI" panose="020B0604030504040204" pitchFamily="50" charset="-128"/>
                        </a:rPr>
                        <a:t>  1.4%</a:t>
                      </a:r>
                      <a:r>
                        <a:rPr kumimoji="1" lang="en-US" altLang="ja-JP" sz="1100" b="1" dirty="0" smtClean="0">
                          <a:solidFill>
                            <a:schemeClr val="tx1"/>
                          </a:solidFill>
                          <a:uFillTx/>
                          <a:latin typeface="Meiryo UI" panose="020B0604030504040204" pitchFamily="50" charset="-128"/>
                          <a:ea typeface="Meiryo UI" panose="020B0604030504040204" pitchFamily="50" charset="-128"/>
                        </a:rPr>
                        <a:t>】</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15"/>
                  </a:ext>
                </a:extLst>
              </a:tr>
              <a:tr h="196454">
                <a:tc>
                  <a:txBody>
                    <a:bodyPr/>
                    <a:lstStyle/>
                    <a:p>
                      <a:pPr algn="ctr"/>
                      <a:endParaRPr kumimoji="1" lang="ja-JP" altLang="en-US" sz="1100" dirty="0">
                        <a:solidFill>
                          <a:schemeClr val="tx1"/>
                        </a:solidFill>
                        <a:uFillTx/>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T w="12700" cmpd="sng">
                      <a:noFill/>
                    </a:lnT>
                    <a:lnB w="28575" cap="flat" cmpd="sng" algn="ctr">
                      <a:solidFill>
                        <a:schemeClr val="tx1"/>
                      </a:solidFill>
                      <a:prstDash val="solid"/>
                      <a:round/>
                      <a:headEnd type="none" w="med" len="med"/>
                      <a:tailEnd type="none" w="med" len="med"/>
                    </a:lnB>
                  </a:tcPr>
                </a:tc>
                <a:tc>
                  <a:txBody>
                    <a:bodyPr/>
                    <a:lstStyle/>
                    <a:p>
                      <a:pPr algn="l"/>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zh-TW" altLang="en-US" sz="1000" dirty="0">
                          <a:solidFill>
                            <a:schemeClr val="tx1"/>
                          </a:solidFill>
                          <a:uFillTx/>
                          <a:latin typeface="Meiryo UI" panose="020B0604030504040204" pitchFamily="50" charset="-128"/>
                          <a:ea typeface="Meiryo UI" panose="020B0604030504040204" pitchFamily="50" charset="-128"/>
                        </a:rPr>
                        <a:t>地域産業情報収集提供</a:t>
                      </a:r>
                    </a:p>
                  </a:txBody>
                  <a:tcPr marT="36000" marB="36000" anchor="ctr">
                    <a:lnB w="28575" cap="flat" cmpd="sng" algn="ctr">
                      <a:solidFill>
                        <a:schemeClr val="tx1"/>
                      </a:solidFill>
                      <a:prstDash val="solid"/>
                      <a:round/>
                      <a:headEnd type="none" w="med" len="med"/>
                      <a:tailEnd type="none" w="med" len="med"/>
                    </a:lnB>
                  </a:tcPr>
                </a:tc>
                <a:tc>
                  <a:txBody>
                    <a:bodyPr/>
                    <a:lstStyle/>
                    <a:p>
                      <a:pPr algn="l"/>
                      <a:r>
                        <a:rPr kumimoji="1" lang="ja-JP" altLang="en-US" sz="900" dirty="0">
                          <a:solidFill>
                            <a:schemeClr val="tx1"/>
                          </a:solidFill>
                          <a:uFillTx/>
                          <a:latin typeface="Meiryo UI" panose="020B0604030504040204" pitchFamily="50" charset="-128"/>
                          <a:ea typeface="Meiryo UI" panose="020B0604030504040204" pitchFamily="50" charset="-128"/>
                        </a:rPr>
                        <a:t>ＣＭ</a:t>
                      </a:r>
                      <a:r>
                        <a:rPr kumimoji="1" lang="en-US" altLang="ja-JP" sz="900" dirty="0">
                          <a:solidFill>
                            <a:schemeClr val="tx1"/>
                          </a:solidFill>
                          <a:uFillTx/>
                          <a:latin typeface="Meiryo UI" panose="020B0604030504040204" pitchFamily="50" charset="-128"/>
                          <a:ea typeface="Meiryo UI" panose="020B0604030504040204" pitchFamily="50" charset="-128"/>
                        </a:rPr>
                        <a:t>S</a:t>
                      </a:r>
                      <a:endParaRPr kumimoji="1" lang="ja-JP" altLang="en-US" sz="900" dirty="0">
                        <a:solidFill>
                          <a:schemeClr val="tx1"/>
                        </a:solidFill>
                        <a:uFillTx/>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景気観測調査等</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T="36000" marB="36000" anchor="ct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179843">
                <a:tc gridSpan="2">
                  <a:txBody>
                    <a:bodyPr/>
                    <a:lstStyle/>
                    <a:p>
                      <a:pPr algn="ctr"/>
                      <a:r>
                        <a:rPr kumimoji="1" lang="ja-JP" altLang="en-US" sz="1100" b="1" dirty="0">
                          <a:solidFill>
                            <a:schemeClr val="tx1"/>
                          </a:solidFill>
                          <a:uFillTx/>
                          <a:latin typeface="Meiryo UI" panose="020B0604030504040204" pitchFamily="50" charset="-128"/>
                          <a:ea typeface="Meiryo UI" panose="020B0604030504040204" pitchFamily="50" charset="-128"/>
                        </a:rPr>
                        <a:t>合　計</a:t>
                      </a:r>
                    </a:p>
                  </a:txBody>
                  <a:tcPr marT="36000" marB="36000" anchor="ctr">
                    <a:lnT w="28575" cap="flat" cmpd="sng" algn="ctr">
                      <a:solidFill>
                        <a:schemeClr val="tx1"/>
                      </a:solidFill>
                      <a:prstDash val="solid"/>
                      <a:round/>
                      <a:headEnd type="none" w="med" len="med"/>
                      <a:tailEnd type="none" w="med" len="med"/>
                    </a:lnT>
                    <a:noFill/>
                  </a:tcPr>
                </a:tc>
                <a:tc hMerge="1">
                  <a:txBody>
                    <a:bodyPr/>
                    <a:lstStyle/>
                    <a:p>
                      <a:pPr algn="l"/>
                      <a:endParaRPr kumimoji="1" lang="ja-JP" altLang="en-US" sz="1000" dirty="0">
                        <a:uFillTx/>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12,382</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4,785</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tc>
                  <a:txBody>
                    <a:bodyPr/>
                    <a:lstStyle/>
                    <a:p>
                      <a:pPr algn="r"/>
                      <a:r>
                        <a:rPr kumimoji="1" lang="en-US" altLang="ja-JP" sz="1100" b="1" dirty="0">
                          <a:solidFill>
                            <a:schemeClr val="tx1"/>
                          </a:solidFill>
                          <a:uFillTx/>
                          <a:latin typeface="Meiryo UI" panose="020B0604030504040204" pitchFamily="50" charset="-128"/>
                          <a:ea typeface="Meiryo UI" panose="020B0604030504040204" pitchFamily="50" charset="-128"/>
                        </a:rPr>
                        <a:t>1,097</a:t>
                      </a:r>
                      <a:endParaRPr kumimoji="1" lang="ja-JP" altLang="en-US" sz="1100" b="1" dirty="0">
                        <a:solidFill>
                          <a:schemeClr val="tx1"/>
                        </a:solidFill>
                        <a:uFillTx/>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17"/>
                  </a:ext>
                </a:extLst>
              </a:tr>
            </a:tbl>
          </a:graphicData>
        </a:graphic>
      </p:graphicFrame>
      <p:sp>
        <p:nvSpPr>
          <p:cNvPr id="5" name="テキスト ボックス 4"/>
          <p:cNvSpPr txBox="1">
            <a:spLocks/>
          </p:cNvSpPr>
          <p:nvPr/>
        </p:nvSpPr>
        <p:spPr>
          <a:xfrm>
            <a:off x="2539030" y="51720"/>
            <a:ext cx="4243469" cy="400110"/>
          </a:xfrm>
          <a:prstGeom prst="rect">
            <a:avLst/>
          </a:prstGeom>
          <a:noFill/>
        </p:spPr>
        <p:txBody>
          <a:bodyPr wrap="none" rtlCol="0">
            <a:spAutoFit/>
          </a:bodyPr>
          <a:lstStyle/>
          <a:p>
            <a:r>
              <a:rPr kumimoji="1" lang="ja-JP" altLang="en-US" sz="2000" b="1" dirty="0">
                <a:uFillTx/>
                <a:latin typeface="Meiryo UI" panose="020B0604030504040204" pitchFamily="50" charset="-128"/>
                <a:ea typeface="Meiryo UI" panose="020B0604030504040204" pitchFamily="50" charset="-128"/>
              </a:rPr>
              <a:t>東京</a:t>
            </a:r>
            <a:r>
              <a:rPr lang="en-US" altLang="ja-JP" sz="2000" b="1" dirty="0">
                <a:latin typeface="Meiryo UI" panose="020B0604030504040204" pitchFamily="50" charset="-128"/>
                <a:ea typeface="Meiryo UI" panose="020B0604030504040204" pitchFamily="50" charset="-128"/>
              </a:rPr>
              <a:t> vs </a:t>
            </a:r>
            <a:r>
              <a:rPr lang="ja-JP" altLang="en-US" sz="2000" b="1" dirty="0">
                <a:uFillTx/>
                <a:latin typeface="Meiryo UI" panose="020B0604030504040204" pitchFamily="50" charset="-128"/>
                <a:ea typeface="Meiryo UI" panose="020B0604030504040204" pitchFamily="50" charset="-128"/>
              </a:rPr>
              <a:t>大阪</a:t>
            </a:r>
            <a:r>
              <a:rPr kumimoji="1" lang="ja-JP" altLang="en-US" sz="2000" b="1" dirty="0">
                <a:uFillTx/>
                <a:latin typeface="Meiryo UI" panose="020B0604030504040204" pitchFamily="50" charset="-128"/>
                <a:ea typeface="Meiryo UI" panose="020B0604030504040204" pitchFamily="50" charset="-128"/>
              </a:rPr>
              <a:t>②</a:t>
            </a:r>
            <a:r>
              <a:rPr lang="ja-JP" altLang="en-US" dirty="0">
                <a:uFillTx/>
                <a:latin typeface="Meiryo UI" panose="020B0604030504040204" pitchFamily="50" charset="-128"/>
                <a:ea typeface="Meiryo UI" panose="020B0604030504040204" pitchFamily="50" charset="-128"/>
              </a:rPr>
              <a:t>（支援領域別事業費）</a:t>
            </a:r>
            <a:endParaRPr kumimoji="1" lang="en-US" altLang="ja-JP" dirty="0">
              <a:uFillTx/>
              <a:latin typeface="Meiryo UI" panose="020B0604030504040204" pitchFamily="50" charset="-128"/>
              <a:ea typeface="Meiryo UI" panose="020B0604030504040204" pitchFamily="50" charset="-128"/>
            </a:endParaRPr>
          </a:p>
        </p:txBody>
      </p:sp>
      <p:sp>
        <p:nvSpPr>
          <p:cNvPr id="7" name="テキスト ボックス 6"/>
          <p:cNvSpPr txBox="1">
            <a:spLocks/>
          </p:cNvSpPr>
          <p:nvPr/>
        </p:nvSpPr>
        <p:spPr>
          <a:xfrm>
            <a:off x="4892901" y="1035639"/>
            <a:ext cx="954107" cy="246221"/>
          </a:xfrm>
          <a:prstGeom prst="rect">
            <a:avLst/>
          </a:prstGeom>
          <a:noFill/>
        </p:spPr>
        <p:txBody>
          <a:bodyPr wrap="none" rtlCol="0">
            <a:spAutoFit/>
          </a:bodyPr>
          <a:lstStyle/>
          <a:p>
            <a:r>
              <a:rPr kumimoji="1" lang="ja-JP" altLang="en-US" sz="1000" dirty="0">
                <a:uFillTx/>
                <a:latin typeface="Meiryo UI" panose="020B0604030504040204" pitchFamily="50" charset="-128"/>
                <a:ea typeface="Meiryo UI" panose="020B0604030504040204" pitchFamily="50" charset="-128"/>
              </a:rPr>
              <a:t>単位：百万円</a:t>
            </a:r>
            <a:endParaRPr kumimoji="1" lang="en-US" altLang="ja-JP" sz="1000" dirty="0">
              <a:uFillTx/>
              <a:latin typeface="Meiryo UI" panose="020B0604030504040204" pitchFamily="50" charset="-128"/>
              <a:ea typeface="Meiryo UI" panose="020B0604030504040204" pitchFamily="50" charset="-128"/>
            </a:endParaRPr>
          </a:p>
        </p:txBody>
      </p:sp>
      <p:sp>
        <p:nvSpPr>
          <p:cNvPr id="4" name="テキスト ボックス 3"/>
          <p:cNvSpPr txBox="1">
            <a:spLocks/>
          </p:cNvSpPr>
          <p:nvPr/>
        </p:nvSpPr>
        <p:spPr>
          <a:xfrm>
            <a:off x="1228202" y="427184"/>
            <a:ext cx="6487627"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uFillTx/>
                <a:latin typeface="Meiryo UI" panose="020B0604030504040204" pitchFamily="50" charset="-128"/>
                <a:ea typeface="Meiryo UI" panose="020B0604030504040204" pitchFamily="50" charset="-128"/>
              </a:rPr>
              <a:t>東京都公社は、各支援領域ともに</a:t>
            </a:r>
            <a:r>
              <a:rPr lang="ja-JP" altLang="en-US" sz="1600" dirty="0">
                <a:latin typeface="Meiryo UI" panose="020B0604030504040204" pitchFamily="50" charset="-128"/>
                <a:ea typeface="Meiryo UI" panose="020B0604030504040204" pitchFamily="50" charset="-128"/>
              </a:rPr>
              <a:t>一定のスケールを持っており、</a:t>
            </a:r>
            <a:r>
              <a:rPr kumimoji="1" lang="ja-JP" altLang="en-US" sz="1600" dirty="0">
                <a:uFillTx/>
                <a:latin typeface="Meiryo UI" panose="020B0604030504040204" pitchFamily="50" charset="-128"/>
                <a:ea typeface="Meiryo UI" panose="020B0604030504040204" pitchFamily="50" charset="-128"/>
              </a:rPr>
              <a:t>充実</a:t>
            </a:r>
            <a:endParaRPr kumimoji="1" lang="en-US" altLang="ja-JP" sz="1600" dirty="0">
              <a:uFillTx/>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uFillTx/>
                <a:latin typeface="Meiryo UI" panose="020B0604030504040204" pitchFamily="50" charset="-128"/>
                <a:ea typeface="Meiryo UI" panose="020B0604030504040204" pitchFamily="50" charset="-128"/>
              </a:rPr>
              <a:t>大阪は国際化や人材育成が極めて手薄</a:t>
            </a:r>
            <a:endParaRPr kumimoji="1" lang="ja-JP" altLang="en-US" sz="1600" dirty="0">
              <a:uFillTx/>
              <a:latin typeface="Meiryo UI" panose="020B0604030504040204" pitchFamily="50" charset="-128"/>
              <a:ea typeface="Meiryo UI" panose="020B0604030504040204" pitchFamily="50" charset="-128"/>
            </a:endParaRPr>
          </a:p>
        </p:txBody>
      </p:sp>
      <p:sp>
        <p:nvSpPr>
          <p:cNvPr id="12" name="二等辺三角形 11"/>
          <p:cNvSpPr>
            <a:spLocks/>
          </p:cNvSpPr>
          <p:nvPr/>
        </p:nvSpPr>
        <p:spPr>
          <a:xfrm rot="5400000">
            <a:off x="5815144" y="1863993"/>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3" name="正方形/長方形 12"/>
          <p:cNvSpPr>
            <a:spLocks/>
          </p:cNvSpPr>
          <p:nvPr/>
        </p:nvSpPr>
        <p:spPr>
          <a:xfrm>
            <a:off x="1120462" y="1263085"/>
            <a:ext cx="1609859" cy="55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4" name="二等辺三角形 13"/>
          <p:cNvSpPr>
            <a:spLocks/>
          </p:cNvSpPr>
          <p:nvPr/>
        </p:nvSpPr>
        <p:spPr>
          <a:xfrm rot="5400000">
            <a:off x="5815144" y="2515557"/>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5" name="テキスト ボックス 14"/>
          <p:cNvSpPr txBox="1">
            <a:spLocks/>
          </p:cNvSpPr>
          <p:nvPr/>
        </p:nvSpPr>
        <p:spPr>
          <a:xfrm>
            <a:off x="6387568" y="1004561"/>
            <a:ext cx="2127505" cy="523220"/>
          </a:xfrm>
          <a:prstGeom prst="rect">
            <a:avLst/>
          </a:prstGeom>
          <a:noFill/>
        </p:spPr>
        <p:txBody>
          <a:bodyPr wrap="none" rtlCol="0">
            <a:spAutoFit/>
          </a:bodyPr>
          <a:lstStyle/>
          <a:p>
            <a:r>
              <a:rPr kumimoji="1" lang="ja-JP" altLang="en-US" sz="1400" b="1" dirty="0">
                <a:uFillTx/>
                <a:latin typeface="Meiryo UI" panose="020B0604030504040204" pitchFamily="50" charset="-128"/>
                <a:ea typeface="Meiryo UI" panose="020B0604030504040204" pitchFamily="50" charset="-128"/>
              </a:rPr>
              <a:t>都公社 </a:t>
            </a:r>
            <a:r>
              <a:rPr lang="en-US" altLang="ja-JP" sz="1400" b="1" dirty="0">
                <a:latin typeface="Meiryo UI" panose="020B0604030504040204" pitchFamily="50" charset="-128"/>
                <a:ea typeface="Meiryo UI" panose="020B0604030504040204" pitchFamily="50" charset="-128"/>
              </a:rPr>
              <a:t>vs </a:t>
            </a:r>
            <a:r>
              <a:rPr kumimoji="1" lang="ja-JP" altLang="en-US" sz="1400" b="1" dirty="0">
                <a:uFillTx/>
                <a:latin typeface="Meiryo UI" panose="020B0604030504040204" pitchFamily="50" charset="-128"/>
                <a:ea typeface="Meiryo UI" panose="020B0604030504040204" pitchFamily="50" charset="-128"/>
              </a:rPr>
              <a:t>産振＋都市型</a:t>
            </a:r>
            <a:endParaRPr kumimoji="1" lang="en-US" altLang="ja-JP" sz="1400" b="1" dirty="0">
              <a:uFillTx/>
              <a:latin typeface="Meiryo UI" panose="020B0604030504040204" pitchFamily="50" charset="-128"/>
              <a:ea typeface="Meiryo UI" panose="020B0604030504040204" pitchFamily="50" charset="-128"/>
            </a:endParaRPr>
          </a:p>
          <a:p>
            <a:r>
              <a:rPr kumimoji="1" lang="ja-JP" altLang="en-US" sz="1400" b="1" dirty="0">
                <a:uFillTx/>
                <a:latin typeface="Meiryo UI" panose="020B0604030504040204" pitchFamily="50" charset="-128"/>
                <a:ea typeface="Meiryo UI" panose="020B0604030504040204" pitchFamily="50" charset="-128"/>
              </a:rPr>
              <a:t>（％は予算規模比較）</a:t>
            </a:r>
            <a:endParaRPr kumimoji="1" lang="ja-JP" altLang="en-US" sz="1100" b="1" dirty="0">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5957321" y="1577580"/>
            <a:ext cx="29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二等辺三角形 20"/>
          <p:cNvSpPr>
            <a:spLocks/>
          </p:cNvSpPr>
          <p:nvPr/>
        </p:nvSpPr>
        <p:spPr>
          <a:xfrm rot="5400000">
            <a:off x="5815144" y="3152091"/>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2" name="二等辺三角形 21"/>
          <p:cNvSpPr>
            <a:spLocks/>
          </p:cNvSpPr>
          <p:nvPr/>
        </p:nvSpPr>
        <p:spPr>
          <a:xfrm rot="5400000">
            <a:off x="5815144" y="3770155"/>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3" name="二等辺三角形 22"/>
          <p:cNvSpPr>
            <a:spLocks/>
          </p:cNvSpPr>
          <p:nvPr/>
        </p:nvSpPr>
        <p:spPr>
          <a:xfrm rot="5400000">
            <a:off x="5815144" y="4395944"/>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4" name="二等辺三角形 23"/>
          <p:cNvSpPr>
            <a:spLocks/>
          </p:cNvSpPr>
          <p:nvPr/>
        </p:nvSpPr>
        <p:spPr>
          <a:xfrm rot="5400000">
            <a:off x="5815144" y="5024201"/>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6" name="二等辺三角形 25"/>
          <p:cNvSpPr>
            <a:spLocks/>
          </p:cNvSpPr>
          <p:nvPr/>
        </p:nvSpPr>
        <p:spPr>
          <a:xfrm rot="5400000">
            <a:off x="5815144" y="5684188"/>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6" name="テキスト ボックス 5"/>
          <p:cNvSpPr txBox="1">
            <a:spLocks/>
          </p:cNvSpPr>
          <p:nvPr/>
        </p:nvSpPr>
        <p:spPr>
          <a:xfrm>
            <a:off x="5927909" y="6103654"/>
            <a:ext cx="2644179" cy="707886"/>
          </a:xfrm>
          <a:prstGeom prst="rect">
            <a:avLst/>
          </a:prstGeom>
          <a:noFill/>
          <a:ln>
            <a:solidFill>
              <a:schemeClr val="bg1">
                <a:lumMod val="75000"/>
              </a:schemeClr>
            </a:solidFill>
          </a:ln>
        </p:spPr>
        <p:txBody>
          <a:bodyPr wrap="square" rtlCol="0">
            <a:spAutoFit/>
          </a:bodyPr>
          <a:lstStyle/>
          <a:p>
            <a:r>
              <a:rPr lang="ja-JP" altLang="en-US" sz="1000" dirty="0">
                <a:uFillTx/>
                <a:latin typeface="Meiryo UI" panose="020B0604030504040204" pitchFamily="50" charset="-128"/>
                <a:ea typeface="Meiryo UI" panose="020B0604030504040204" pitchFamily="50" charset="-128"/>
              </a:rPr>
              <a:t>（注）年度はいずれ</a:t>
            </a:r>
            <a:r>
              <a:rPr lang="ja-JP" altLang="en-US" sz="1000" dirty="0" smtClean="0">
                <a:uFillTx/>
                <a:latin typeface="Meiryo UI" panose="020B0604030504040204" pitchFamily="50" charset="-128"/>
                <a:ea typeface="Meiryo UI" panose="020B0604030504040204" pitchFamily="50" charset="-128"/>
              </a:rPr>
              <a:t>も</a:t>
            </a:r>
            <a:r>
              <a:rPr lang="en-US" altLang="ja-JP" sz="1000" dirty="0">
                <a:latin typeface="Meiryo UI" panose="020B0604030504040204" pitchFamily="50" charset="-128"/>
                <a:ea typeface="Meiryo UI" panose="020B0604030504040204" pitchFamily="50" charset="-128"/>
              </a:rPr>
              <a:t>2016</a:t>
            </a:r>
            <a:r>
              <a:rPr lang="ja-JP" altLang="en-US" sz="1000" dirty="0" smtClean="0">
                <a:uFillTx/>
                <a:latin typeface="Meiryo UI" panose="020B0604030504040204" pitchFamily="50" charset="-128"/>
                <a:ea typeface="Meiryo UI" panose="020B0604030504040204" pitchFamily="50" charset="-128"/>
              </a:rPr>
              <a:t>年度</a:t>
            </a:r>
            <a:r>
              <a:rPr lang="ja-JP" altLang="en-US" sz="1000" dirty="0">
                <a:uFillTx/>
                <a:latin typeface="Meiryo UI" panose="020B0604030504040204" pitchFamily="50" charset="-128"/>
                <a:ea typeface="Meiryo UI" panose="020B0604030504040204" pitchFamily="50" charset="-128"/>
              </a:rPr>
              <a:t>決算</a:t>
            </a:r>
            <a:endParaRPr lang="en-US" altLang="ja-JP" sz="1000" dirty="0">
              <a:uFillTx/>
              <a:latin typeface="Meiryo UI" panose="020B0604030504040204" pitchFamily="50" charset="-128"/>
              <a:ea typeface="Meiryo UI" panose="020B0604030504040204" pitchFamily="50" charset="-128"/>
            </a:endParaRPr>
          </a:p>
          <a:p>
            <a:r>
              <a:rPr kumimoji="1" lang="ja-JP" altLang="en-US" sz="1000" dirty="0">
                <a:uFillTx/>
                <a:latin typeface="Meiryo UI" panose="020B0604030504040204" pitchFamily="50" charset="-128"/>
                <a:ea typeface="Meiryo UI" panose="020B0604030504040204" pitchFamily="50" charset="-128"/>
              </a:rPr>
              <a:t>　　　　東京都</a:t>
            </a:r>
            <a:r>
              <a:rPr lang="ja-JP" altLang="en-US" sz="1000" dirty="0">
                <a:latin typeface="Meiryo UI" panose="020B0604030504040204" pitchFamily="50" charset="-128"/>
                <a:ea typeface="Meiryo UI" panose="020B0604030504040204" pitchFamily="50" charset="-128"/>
              </a:rPr>
              <a:t>資料は同公社の年報より、</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網掛けは、各法人における相対的な強み</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として事務局作成</a:t>
            </a:r>
          </a:p>
        </p:txBody>
      </p:sp>
      <p:sp>
        <p:nvSpPr>
          <p:cNvPr id="27" name="テキスト ボックス 26"/>
          <p:cNvSpPr txBox="1">
            <a:spLocks/>
          </p:cNvSpPr>
          <p:nvPr/>
        </p:nvSpPr>
        <p:spPr>
          <a:xfrm>
            <a:off x="7884022" y="2264392"/>
            <a:ext cx="647934" cy="646331"/>
          </a:xfrm>
          <a:prstGeom prst="rect">
            <a:avLst/>
          </a:prstGeom>
          <a:noFill/>
        </p:spPr>
        <p:txBody>
          <a:bodyPr wrap="none" rtlCol="0">
            <a:spAutoFit/>
          </a:bodyPr>
          <a:lstStyle/>
          <a:p>
            <a:r>
              <a:rPr kumimoji="1" lang="ja-JP" altLang="en-US"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rPr>
              <a:t>◎</a:t>
            </a:r>
          </a:p>
        </p:txBody>
      </p:sp>
      <p:sp>
        <p:nvSpPr>
          <p:cNvPr id="31" name="テキスト ボックス 30"/>
          <p:cNvSpPr txBox="1">
            <a:spLocks/>
          </p:cNvSpPr>
          <p:nvPr/>
        </p:nvSpPr>
        <p:spPr>
          <a:xfrm>
            <a:off x="7884022" y="2870148"/>
            <a:ext cx="647934" cy="646331"/>
          </a:xfrm>
          <a:prstGeom prst="rect">
            <a:avLst/>
          </a:prstGeom>
          <a:noFill/>
        </p:spPr>
        <p:txBody>
          <a:bodyPr wrap="none" rtlCol="0">
            <a:spAutoFit/>
          </a:bodyPr>
          <a:lstStyle/>
          <a:p>
            <a:r>
              <a:rPr lang="ja-JP" altLang="en-US" sz="3600" b="1" dirty="0" smtClean="0">
                <a:solidFill>
                  <a:schemeClr val="bg1">
                    <a:lumMod val="50000"/>
                  </a:schemeClr>
                </a:solidFill>
                <a:uFillTx/>
                <a:latin typeface="HGP創英角ｺﾞｼｯｸUB" panose="020B0900000000000000" pitchFamily="50" charset="-128"/>
                <a:ea typeface="HGP創英角ｺﾞｼｯｸUB" panose="020B0900000000000000" pitchFamily="50" charset="-128"/>
              </a:rPr>
              <a:t>〇</a:t>
            </a:r>
            <a:endParaRPr kumimoji="1" lang="ja-JP" altLang="en-US"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a:spLocks/>
          </p:cNvSpPr>
          <p:nvPr/>
        </p:nvSpPr>
        <p:spPr>
          <a:xfrm>
            <a:off x="7884022" y="4114001"/>
            <a:ext cx="647934" cy="646331"/>
          </a:xfrm>
          <a:prstGeom prst="rect">
            <a:avLst/>
          </a:prstGeom>
          <a:noFill/>
        </p:spPr>
        <p:txBody>
          <a:bodyPr wrap="none" rtlCol="0">
            <a:spAutoFit/>
          </a:bodyPr>
          <a:lstStyle/>
          <a:p>
            <a:r>
              <a:rPr lang="en-US" altLang="ja-JP"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rPr>
              <a:t>×</a:t>
            </a:r>
            <a:endParaRPr kumimoji="1" lang="ja-JP" altLang="en-US"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endParaRPr>
          </a:p>
        </p:txBody>
      </p:sp>
      <p:sp>
        <p:nvSpPr>
          <p:cNvPr id="33" name="テキスト ボックス 32"/>
          <p:cNvSpPr txBox="1">
            <a:spLocks/>
          </p:cNvSpPr>
          <p:nvPr/>
        </p:nvSpPr>
        <p:spPr>
          <a:xfrm>
            <a:off x="7884022" y="3488212"/>
            <a:ext cx="647934" cy="646331"/>
          </a:xfrm>
          <a:prstGeom prst="rect">
            <a:avLst/>
          </a:prstGeom>
          <a:noFill/>
        </p:spPr>
        <p:txBody>
          <a:bodyPr wrap="none" rtlCol="0">
            <a:spAutoFit/>
          </a:bodyPr>
          <a:lstStyle/>
          <a:p>
            <a:r>
              <a:rPr lang="ja-JP" altLang="en-US" sz="3600" b="1" dirty="0">
                <a:solidFill>
                  <a:schemeClr val="bg1">
                    <a:lumMod val="50000"/>
                  </a:schemeClr>
                </a:solidFill>
                <a:latin typeface="HGP創英角ｺﾞｼｯｸUB" panose="020B0900000000000000" pitchFamily="50" charset="-128"/>
                <a:ea typeface="HGP創英角ｺﾞｼｯｸUB" panose="020B0900000000000000" pitchFamily="50" charset="-128"/>
              </a:rPr>
              <a:t>〇</a:t>
            </a:r>
            <a:endParaRPr kumimoji="1" lang="ja-JP" altLang="en-US"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endParaRPr>
          </a:p>
        </p:txBody>
      </p:sp>
      <p:sp>
        <p:nvSpPr>
          <p:cNvPr id="34" name="テキスト ボックス 33"/>
          <p:cNvSpPr txBox="1">
            <a:spLocks/>
          </p:cNvSpPr>
          <p:nvPr/>
        </p:nvSpPr>
        <p:spPr>
          <a:xfrm>
            <a:off x="7884022" y="4742258"/>
            <a:ext cx="647934" cy="646331"/>
          </a:xfrm>
          <a:prstGeom prst="rect">
            <a:avLst/>
          </a:prstGeom>
          <a:noFill/>
        </p:spPr>
        <p:txBody>
          <a:bodyPr wrap="none" rtlCol="0">
            <a:spAutoFit/>
          </a:bodyPr>
          <a:lstStyle/>
          <a:p>
            <a:r>
              <a:rPr lang="en-US" altLang="ja-JP"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rPr>
              <a:t>×</a:t>
            </a:r>
            <a:endParaRPr kumimoji="1" lang="ja-JP" altLang="en-US"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endParaRPr>
          </a:p>
        </p:txBody>
      </p:sp>
      <p:sp>
        <p:nvSpPr>
          <p:cNvPr id="35" name="テキスト ボックス 34"/>
          <p:cNvSpPr txBox="1">
            <a:spLocks/>
          </p:cNvSpPr>
          <p:nvPr/>
        </p:nvSpPr>
        <p:spPr>
          <a:xfrm>
            <a:off x="7884022" y="5380637"/>
            <a:ext cx="647934" cy="646331"/>
          </a:xfrm>
          <a:prstGeom prst="rect">
            <a:avLst/>
          </a:prstGeom>
          <a:noFill/>
        </p:spPr>
        <p:txBody>
          <a:bodyPr wrap="none" rtlCol="0">
            <a:spAutoFit/>
          </a:bodyPr>
          <a:lstStyle/>
          <a:p>
            <a:r>
              <a:rPr lang="ja-JP" altLang="en-US" sz="3600" b="1" dirty="0">
                <a:solidFill>
                  <a:schemeClr val="bg1">
                    <a:lumMod val="50000"/>
                  </a:schemeClr>
                </a:solidFill>
                <a:latin typeface="HGP創英角ｺﾞｼｯｸUB" panose="020B0900000000000000" pitchFamily="50" charset="-128"/>
                <a:ea typeface="HGP創英角ｺﾞｼｯｸUB" panose="020B0900000000000000" pitchFamily="50" charset="-128"/>
              </a:rPr>
              <a:t>〇</a:t>
            </a:r>
            <a:endParaRPr kumimoji="1" lang="ja-JP" altLang="en-US"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6341108" y="1751327"/>
            <a:ext cx="877163" cy="369332"/>
          </a:xfrm>
          <a:prstGeom prst="rect">
            <a:avLst/>
          </a:prstGeom>
        </p:spPr>
        <p:txBody>
          <a:bodyPr wrap="none" rtlCol="0">
            <a:spAutoFit/>
          </a:bodyPr>
          <a:lstStyle/>
          <a:p>
            <a:r>
              <a:rPr lang="ja-JP" altLang="en-US" dirty="0">
                <a:latin typeface="Meiryo UI" panose="020B0604030504040204" pitchFamily="50" charset="-128"/>
                <a:ea typeface="Meiryo UI" panose="020B0604030504040204" pitchFamily="50" charset="-128"/>
              </a:rPr>
              <a:t>３１％</a:t>
            </a:r>
            <a:endParaRPr kumimoji="1" lang="ja-JP" altLang="en-US"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6341108" y="2402891"/>
            <a:ext cx="877163" cy="369332"/>
          </a:xfrm>
          <a:prstGeom prst="rect">
            <a:avLst/>
          </a:prstGeom>
        </p:spPr>
        <p:txBody>
          <a:bodyPr wrap="none" rtlCol="0">
            <a:spAutoFit/>
          </a:bodyPr>
          <a:lstStyle/>
          <a:p>
            <a:r>
              <a:rPr lang="ja-JP" altLang="en-US" dirty="0">
                <a:latin typeface="Meiryo UI" panose="020B0604030504040204" pitchFamily="50" charset="-128"/>
                <a:ea typeface="Meiryo UI" panose="020B0604030504040204" pitchFamily="50" charset="-128"/>
              </a:rPr>
              <a:t>８４％</a:t>
            </a:r>
            <a:endParaRPr kumimoji="1" lang="ja-JP" altLang="en-US"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341108" y="3039425"/>
            <a:ext cx="877163" cy="369332"/>
          </a:xfrm>
          <a:prstGeom prst="rect">
            <a:avLst/>
          </a:prstGeom>
        </p:spPr>
        <p:txBody>
          <a:bodyPr wrap="none" rtlCol="0">
            <a:spAutoFit/>
          </a:bodyPr>
          <a:lstStyle/>
          <a:p>
            <a:r>
              <a:rPr lang="ja-JP" altLang="en-US" dirty="0">
                <a:latin typeface="Meiryo UI" panose="020B0604030504040204" pitchFamily="50" charset="-128"/>
                <a:ea typeface="Meiryo UI" panose="020B0604030504040204" pitchFamily="50" charset="-128"/>
              </a:rPr>
              <a:t>５９％</a:t>
            </a:r>
            <a:endParaRPr kumimoji="1"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6341108" y="3657489"/>
            <a:ext cx="877163" cy="369332"/>
          </a:xfrm>
          <a:prstGeom prst="rect">
            <a:avLst/>
          </a:prstGeom>
        </p:spPr>
        <p:txBody>
          <a:bodyPr wrap="none" rtlCol="0">
            <a:spAutoFit/>
          </a:bodyPr>
          <a:lstStyle/>
          <a:p>
            <a:r>
              <a:rPr lang="ja-JP" altLang="en-US" dirty="0">
                <a:latin typeface="Meiryo UI" panose="020B0604030504040204" pitchFamily="50" charset="-128"/>
                <a:ea typeface="Meiryo UI" panose="020B0604030504040204" pitchFamily="50" charset="-128"/>
              </a:rPr>
              <a:t>５２％</a:t>
            </a:r>
            <a:endParaRPr kumimoji="1" lang="ja-JP" altLang="en-US"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41108" y="4283278"/>
            <a:ext cx="877163" cy="369332"/>
          </a:xfrm>
          <a:prstGeom prst="rect">
            <a:avLst/>
          </a:prstGeom>
        </p:spPr>
        <p:txBody>
          <a:bodyPr wrap="none" rtlCol="0">
            <a:spAutoFit/>
          </a:bodyPr>
          <a:lstStyle/>
          <a:p>
            <a:r>
              <a:rPr lang="ja-JP" altLang="en-US" dirty="0">
                <a:latin typeface="Meiryo UI" panose="020B0604030504040204" pitchFamily="50" charset="-128"/>
                <a:ea typeface="Meiryo UI" panose="020B0604030504040204" pitchFamily="50" charset="-128"/>
              </a:rPr>
              <a:t>１７％</a:t>
            </a:r>
            <a:endParaRPr kumimoji="1" lang="ja-JP" altLang="en-US"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571940" y="4911535"/>
            <a:ext cx="646331" cy="369332"/>
          </a:xfrm>
          <a:prstGeom prst="rect">
            <a:avLst/>
          </a:prstGeom>
        </p:spPr>
        <p:txBody>
          <a:bodyPr wrap="none" rtlCol="0">
            <a:spAutoFit/>
          </a:bodyPr>
          <a:lstStyle/>
          <a:p>
            <a:r>
              <a:rPr lang="ja-JP" altLang="en-US" dirty="0">
                <a:latin typeface="Meiryo UI" panose="020B0604030504040204" pitchFamily="50" charset="-128"/>
                <a:ea typeface="Meiryo UI" panose="020B0604030504040204" pitchFamily="50" charset="-128"/>
              </a:rPr>
              <a:t>０％</a:t>
            </a:r>
            <a:endParaRPr kumimoji="1" lang="ja-JP" altLang="en-US"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341108" y="5571522"/>
            <a:ext cx="877163" cy="369332"/>
          </a:xfrm>
          <a:prstGeom prst="rect">
            <a:avLst/>
          </a:prstGeom>
        </p:spPr>
        <p:txBody>
          <a:bodyPr wrap="none" rtlCol="0">
            <a:spAutoFit/>
          </a:bodyPr>
          <a:lstStyle/>
          <a:p>
            <a:r>
              <a:rPr lang="ja-JP" altLang="en-US" dirty="0">
                <a:latin typeface="Meiryo UI" panose="020B0604030504040204" pitchFamily="50" charset="-128"/>
                <a:ea typeface="Meiryo UI" panose="020B0604030504040204" pitchFamily="50" charset="-128"/>
              </a:rPr>
              <a:t>５４％</a:t>
            </a:r>
            <a:endParaRPr kumimoji="1" lang="ja-JP" altLang="en-US" dirty="0">
              <a:latin typeface="Meiryo UI" panose="020B0604030504040204" pitchFamily="50" charset="-128"/>
              <a:ea typeface="Meiryo UI" panose="020B0604030504040204" pitchFamily="50" charset="-128"/>
            </a:endParaRPr>
          </a:p>
        </p:txBody>
      </p:sp>
      <p:sp>
        <p:nvSpPr>
          <p:cNvPr id="46" name="テキスト ボックス 45"/>
          <p:cNvSpPr txBox="1">
            <a:spLocks/>
          </p:cNvSpPr>
          <p:nvPr/>
        </p:nvSpPr>
        <p:spPr>
          <a:xfrm>
            <a:off x="7884022" y="1582050"/>
            <a:ext cx="647934" cy="646331"/>
          </a:xfrm>
          <a:prstGeom prst="rect">
            <a:avLst/>
          </a:prstGeom>
          <a:noFill/>
        </p:spPr>
        <p:txBody>
          <a:bodyPr wrap="none" rtlCol="0">
            <a:spAutoFit/>
          </a:bodyPr>
          <a:lstStyle/>
          <a:p>
            <a:r>
              <a:rPr lang="ja-JP" altLang="en-US" sz="3600" b="1"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a:t>
            </a:r>
            <a:endParaRPr kumimoji="1" lang="ja-JP" altLang="en-US" sz="3600" b="1" dirty="0">
              <a:solidFill>
                <a:schemeClr val="bg1">
                  <a:lumMod val="50000"/>
                </a:schemeClr>
              </a:solidFill>
              <a:uFillTx/>
              <a:latin typeface="HGP創英角ｺﾞｼｯｸUB" panose="020B0900000000000000" pitchFamily="50" charset="-128"/>
              <a:ea typeface="HGP創英角ｺﾞｼｯｸUB" panose="020B0900000000000000" pitchFamily="50" charset="-128"/>
            </a:endParaRPr>
          </a:p>
        </p:txBody>
      </p:sp>
      <p:sp>
        <p:nvSpPr>
          <p:cNvPr id="47" name="二等辺三角形 46"/>
          <p:cNvSpPr>
            <a:spLocks/>
          </p:cNvSpPr>
          <p:nvPr/>
        </p:nvSpPr>
        <p:spPr>
          <a:xfrm rot="5400000">
            <a:off x="7195832" y="1863993"/>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48" name="二等辺三角形 47"/>
          <p:cNvSpPr>
            <a:spLocks/>
          </p:cNvSpPr>
          <p:nvPr/>
        </p:nvSpPr>
        <p:spPr>
          <a:xfrm rot="5400000">
            <a:off x="7195832" y="2515557"/>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49" name="二等辺三角形 48"/>
          <p:cNvSpPr>
            <a:spLocks/>
          </p:cNvSpPr>
          <p:nvPr/>
        </p:nvSpPr>
        <p:spPr>
          <a:xfrm rot="5400000">
            <a:off x="7195832" y="3152091"/>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50" name="二等辺三角形 49"/>
          <p:cNvSpPr>
            <a:spLocks/>
          </p:cNvSpPr>
          <p:nvPr/>
        </p:nvSpPr>
        <p:spPr>
          <a:xfrm rot="5400000">
            <a:off x="7195832" y="3770155"/>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51" name="二等辺三角形 50"/>
          <p:cNvSpPr>
            <a:spLocks/>
          </p:cNvSpPr>
          <p:nvPr/>
        </p:nvSpPr>
        <p:spPr>
          <a:xfrm rot="5400000">
            <a:off x="7195832" y="4395944"/>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52" name="二等辺三角形 51"/>
          <p:cNvSpPr>
            <a:spLocks/>
          </p:cNvSpPr>
          <p:nvPr/>
        </p:nvSpPr>
        <p:spPr>
          <a:xfrm rot="5400000">
            <a:off x="7195832" y="5024201"/>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53" name="二等辺三角形 52"/>
          <p:cNvSpPr>
            <a:spLocks/>
          </p:cNvSpPr>
          <p:nvPr/>
        </p:nvSpPr>
        <p:spPr>
          <a:xfrm rot="5400000">
            <a:off x="7195832" y="5684188"/>
            <a:ext cx="576000"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0" name="テキスト ボックス 9"/>
          <p:cNvSpPr txBox="1"/>
          <p:nvPr/>
        </p:nvSpPr>
        <p:spPr>
          <a:xfrm>
            <a:off x="7765225" y="2108709"/>
            <a:ext cx="1399742" cy="230832"/>
          </a:xfrm>
          <a:prstGeom prst="rect">
            <a:avLst/>
          </a:prstGeom>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東京都は補助金特化</a:t>
            </a:r>
          </a:p>
        </p:txBody>
      </p:sp>
    </p:spTree>
    <p:extLst>
      <p:ext uri="{BB962C8B-B14F-4D97-AF65-F5344CB8AC3E}">
        <p14:creationId xmlns:p14="http://schemas.microsoft.com/office/powerpoint/2010/main" val="94886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p:cNvSpPr>
          <p:nvPr/>
        </p:nvSpPr>
        <p:spPr>
          <a:xfrm>
            <a:off x="2366598" y="92965"/>
            <a:ext cx="4992072" cy="707886"/>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京都は府市と財界</a:t>
            </a:r>
            <a:r>
              <a:rPr lang="ja-JP" altLang="en-US" sz="2000" b="1" dirty="0" smtClean="0">
                <a:latin typeface="Meiryo UI" panose="020B0604030504040204" pitchFamily="50" charset="-128"/>
                <a:ea typeface="Meiryo UI" panose="020B0604030504040204" pitchFamily="50" charset="-128"/>
              </a:rPr>
              <a:t>の支援</a:t>
            </a:r>
            <a:r>
              <a:rPr lang="ja-JP" altLang="en-US" sz="2000" b="1" dirty="0">
                <a:latin typeface="Meiryo UI" panose="020B0604030504040204" pitchFamily="50" charset="-128"/>
                <a:ea typeface="Meiryo UI" panose="020B0604030504040204" pitchFamily="50" charset="-128"/>
              </a:rPr>
              <a:t>機関等を集約化し、</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ワンストップ化かつ司令塔機能を強化</a:t>
            </a:r>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517E6CE8-CC5A-4C33-BE98-08A25E237030}" type="slidenum">
              <a:rPr lang="ja-JP" altLang="en-US" smtClean="0">
                <a:solidFill>
                  <a:srgbClr val="000000">
                    <a:tint val="75000"/>
                  </a:srgbClr>
                </a:solidFill>
              </a:rPr>
              <a:pPr/>
              <a:t>24</a:t>
            </a:fld>
            <a:endParaRPr lang="ja-JP" altLang="en-US">
              <a:solidFill>
                <a:srgbClr val="000000">
                  <a:tint val="75000"/>
                </a:srgbClr>
              </a:solidFill>
            </a:endParaRPr>
          </a:p>
        </p:txBody>
      </p:sp>
      <p:pic>
        <p:nvPicPr>
          <p:cNvPr id="2" name="図 1"/>
          <p:cNvPicPr>
            <a:picLocks noChangeAspect="1"/>
          </p:cNvPicPr>
          <p:nvPr/>
        </p:nvPicPr>
        <p:blipFill rotWithShape="1">
          <a:blip r:embed="rId2"/>
          <a:srcRect l="4776" t="31882" r="28209" b="29094"/>
          <a:stretch/>
        </p:blipFill>
        <p:spPr>
          <a:xfrm>
            <a:off x="2386455" y="4858263"/>
            <a:ext cx="5733323" cy="1877057"/>
          </a:xfrm>
          <a:prstGeom prst="rect">
            <a:avLst/>
          </a:prstGeom>
        </p:spPr>
      </p:pic>
      <p:sp>
        <p:nvSpPr>
          <p:cNvPr id="8" name="正方形/長方形 7"/>
          <p:cNvSpPr/>
          <p:nvPr/>
        </p:nvSpPr>
        <p:spPr>
          <a:xfrm>
            <a:off x="220021" y="838179"/>
            <a:ext cx="3927401" cy="4039567"/>
          </a:xfrm>
          <a:prstGeom prst="rect">
            <a:avLst/>
          </a:prstGeom>
          <a:ln>
            <a:solidFill>
              <a:schemeClr val="bg1">
                <a:lumMod val="75000"/>
              </a:schemeClr>
            </a:solidFill>
          </a:ln>
        </p:spPr>
        <p:txBody>
          <a:bodyPr wrap="square">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設置趣旨　</a:t>
            </a:r>
            <a:r>
              <a:rPr lang="en-US" altLang="ja-JP"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228600" indent="-22860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rPr>
              <a:t>京都</a:t>
            </a:r>
            <a:r>
              <a:rPr lang="ja-JP" altLang="en-US" sz="1200" dirty="0">
                <a:latin typeface="Meiryo UI" panose="020B0604030504040204" pitchFamily="50" charset="-128"/>
                <a:ea typeface="Meiryo UI" panose="020B0604030504040204" pitchFamily="50" charset="-128"/>
              </a:rPr>
              <a:t>の経済団体等が、京都経済百年の計として、京都を代表するビジネスの</a:t>
            </a:r>
            <a:r>
              <a:rPr lang="ja-JP" altLang="en-US" sz="1200" dirty="0" smtClean="0">
                <a:latin typeface="Meiryo UI" panose="020B0604030504040204" pitchFamily="50" charset="-128"/>
                <a:ea typeface="Meiryo UI" panose="020B0604030504040204" pitchFamily="50" charset="-128"/>
              </a:rPr>
              <a:t>中心地で</a:t>
            </a:r>
            <a:r>
              <a:rPr lang="ja-JP" altLang="en-US" sz="1200" dirty="0">
                <a:latin typeface="Meiryo UI" panose="020B0604030504040204" pitchFamily="50" charset="-128"/>
                <a:ea typeface="Meiryo UI" panose="020B0604030504040204" pitchFamily="50" charset="-128"/>
              </a:rPr>
              <a:t>ある四条室町に集結することにより、様々な知恵が融合し新たな価値を</a:t>
            </a:r>
            <a:r>
              <a:rPr lang="ja-JP" altLang="en-US" sz="1200" dirty="0" smtClean="0">
                <a:latin typeface="Meiryo UI" panose="020B0604030504040204" pitchFamily="50" charset="-128"/>
                <a:ea typeface="Meiryo UI" panose="020B0604030504040204" pitchFamily="50" charset="-128"/>
              </a:rPr>
              <a:t>生み出す「</a:t>
            </a:r>
            <a:r>
              <a:rPr lang="ja-JP" altLang="en-US" sz="1200" dirty="0">
                <a:latin typeface="Meiryo UI" panose="020B0604030504040204" pitchFamily="50" charset="-128"/>
                <a:ea typeface="Meiryo UI" panose="020B0604030504040204" pitchFamily="50" charset="-128"/>
              </a:rPr>
              <a:t>交流と融合」の場を提供し、京都経済の活性化に資する。</a:t>
            </a:r>
          </a:p>
          <a:p>
            <a:pPr marL="171450" indent="-171450">
              <a:buFont typeface="Wingdings" panose="05000000000000000000" pitchFamily="2" charset="2"/>
              <a:buChar char="n"/>
            </a:pPr>
            <a:endParaRPr lang="en-US" altLang="ja-JP" sz="600" dirty="0" smtClean="0">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rPr>
              <a:t>新た</a:t>
            </a:r>
            <a:r>
              <a:rPr lang="ja-JP" altLang="en-US" sz="1200" dirty="0">
                <a:latin typeface="Meiryo UI" panose="020B0604030504040204" pitchFamily="50" charset="-128"/>
                <a:ea typeface="Meiryo UI" panose="020B0604030504040204" pitchFamily="50" charset="-128"/>
              </a:rPr>
              <a:t>な時代に相応しい中小企業支援機能を集積し、府域の中小企業が抱える課題</a:t>
            </a:r>
            <a:r>
              <a:rPr lang="ja-JP" altLang="en-US" sz="1200" dirty="0" smtClean="0">
                <a:latin typeface="Meiryo UI" panose="020B0604030504040204" pitchFamily="50" charset="-128"/>
                <a:ea typeface="Meiryo UI" panose="020B0604030504040204" pitchFamily="50" charset="-128"/>
              </a:rPr>
              <a:t>にオール</a:t>
            </a:r>
            <a:r>
              <a:rPr lang="ja-JP" altLang="en-US" sz="1200" dirty="0">
                <a:latin typeface="Meiryo UI" panose="020B0604030504040204" pitchFamily="50" charset="-128"/>
                <a:ea typeface="Meiryo UI" panose="020B0604030504040204" pitchFamily="50" charset="-128"/>
              </a:rPr>
              <a:t>京都の総合力を結集して取り組むための総合支援拠点を整備する。</a:t>
            </a:r>
          </a:p>
          <a:p>
            <a:pPr marL="171450" indent="-171450">
              <a:buFont typeface="Meiryo UI" panose="020B0604030504040204" pitchFamily="50" charset="-128"/>
              <a:buChar char="○"/>
            </a:pPr>
            <a:endParaRPr lang="en-US" altLang="ja-JP" sz="600" dirty="0" smtClean="0">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rPr>
              <a:t>交通</a:t>
            </a:r>
            <a:r>
              <a:rPr lang="ja-JP" altLang="en-US" sz="1200" dirty="0">
                <a:latin typeface="Meiryo UI" panose="020B0604030504040204" pitchFamily="50" charset="-128"/>
                <a:ea typeface="Meiryo UI" panose="020B0604030504040204" pitchFamily="50" charset="-128"/>
              </a:rPr>
              <a:t>の結節点である立地を生かし、多くの人々が集まり、交流するにぎわい施設</a:t>
            </a:r>
            <a:r>
              <a:rPr lang="ja-JP" altLang="en-US" sz="1200" dirty="0" smtClean="0">
                <a:latin typeface="Meiryo UI" panose="020B0604030504040204" pitchFamily="50" charset="-128"/>
                <a:ea typeface="Meiryo UI" panose="020B0604030504040204" pitchFamily="50" charset="-128"/>
              </a:rPr>
              <a:t>を整備</a:t>
            </a:r>
            <a:r>
              <a:rPr lang="ja-JP" altLang="en-US" sz="1200" dirty="0">
                <a:latin typeface="Meiryo UI" panose="020B0604030504040204" pitchFamily="50" charset="-128"/>
                <a:ea typeface="Meiryo UI" panose="020B0604030504040204" pitchFamily="50" charset="-128"/>
              </a:rPr>
              <a:t>し、四条烏丸、四条室町エリア一帯の魅力向上と活性化を図る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1000" dirty="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主</a:t>
            </a:r>
            <a:r>
              <a:rPr lang="ja-JP" altLang="en-US" sz="1200" dirty="0">
                <a:latin typeface="Meiryo UI" panose="020B0604030504040204" pitchFamily="50" charset="-128"/>
                <a:ea typeface="Meiryo UI" panose="020B0604030504040204" pitchFamily="50" charset="-128"/>
              </a:rPr>
              <a:t>な</a:t>
            </a:r>
            <a:r>
              <a:rPr lang="ja-JP" altLang="en-US" sz="1200" dirty="0" smtClean="0">
                <a:latin typeface="Meiryo UI" panose="020B0604030504040204" pitchFamily="50" charset="-128"/>
                <a:ea typeface="Meiryo UI" panose="020B0604030504040204" pitchFamily="50" charset="-128"/>
              </a:rPr>
              <a:t>機能　</a:t>
            </a:r>
            <a:r>
              <a:rPr lang="en-US" altLang="ja-JP"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（１）交流と協働の促進</a:t>
            </a:r>
          </a:p>
          <a:p>
            <a:r>
              <a:rPr lang="ja-JP" altLang="en-US" sz="1100" dirty="0">
                <a:latin typeface="Meiryo UI" panose="020B0604030504040204" pitchFamily="50" charset="-128"/>
                <a:ea typeface="Meiryo UI" panose="020B0604030504040204" pitchFamily="50" charset="-128"/>
              </a:rPr>
              <a:t>（２）戦略的産業振興施策の推進と情報発信</a:t>
            </a:r>
          </a:p>
          <a:p>
            <a:r>
              <a:rPr lang="ja-JP" altLang="en-US" sz="1100" dirty="0">
                <a:latin typeface="Meiryo UI" panose="020B0604030504040204" pitchFamily="50" charset="-128"/>
                <a:ea typeface="Meiryo UI" panose="020B0604030504040204" pitchFamily="50" charset="-128"/>
              </a:rPr>
              <a:t>（３）中小企業の育成支援</a:t>
            </a:r>
          </a:p>
          <a:p>
            <a:r>
              <a:rPr lang="ja-JP" altLang="en-US" sz="1100" dirty="0">
                <a:latin typeface="Meiryo UI" panose="020B0604030504040204" pitchFamily="50" charset="-128"/>
                <a:ea typeface="Meiryo UI" panose="020B0604030504040204" pitchFamily="50" charset="-128"/>
              </a:rPr>
              <a:t>（４）産学公連携の推進</a:t>
            </a:r>
          </a:p>
          <a:p>
            <a:r>
              <a:rPr lang="ja-JP" altLang="en-US" sz="1100" dirty="0">
                <a:latin typeface="Meiryo UI" panose="020B0604030504040204" pitchFamily="50" charset="-128"/>
                <a:ea typeface="Meiryo UI" panose="020B0604030504040204" pitchFamily="50" charset="-128"/>
              </a:rPr>
              <a:t>（５）スマートシティ・スマートコミュニティ（地域創生）の実現</a:t>
            </a:r>
          </a:p>
          <a:p>
            <a:r>
              <a:rPr lang="ja-JP" altLang="en-US" sz="1100" dirty="0">
                <a:latin typeface="Meiryo UI" panose="020B0604030504040204" pitchFamily="50" charset="-128"/>
                <a:ea typeface="Meiryo UI" panose="020B0604030504040204" pitchFamily="50" charset="-128"/>
              </a:rPr>
              <a:t>（６）海外への販路開拓と海外からの投資促進</a:t>
            </a:r>
          </a:p>
          <a:p>
            <a:r>
              <a:rPr lang="ja-JP" altLang="en-US" sz="1100" dirty="0">
                <a:latin typeface="Meiryo UI" panose="020B0604030504040204" pitchFamily="50" charset="-128"/>
                <a:ea typeface="Meiryo UI" panose="020B0604030504040204" pitchFamily="50" charset="-128"/>
              </a:rPr>
              <a:t>（７）繊維産業の振興</a:t>
            </a:r>
          </a:p>
          <a:p>
            <a:r>
              <a:rPr lang="ja-JP" altLang="en-US" sz="1100" dirty="0">
                <a:latin typeface="Meiryo UI" panose="020B0604030504040204" pitchFamily="50" charset="-128"/>
                <a:ea typeface="Meiryo UI" panose="020B0604030504040204" pitchFamily="50" charset="-128"/>
              </a:rPr>
              <a:t>（８）産業人材育成支援</a:t>
            </a:r>
          </a:p>
        </p:txBody>
      </p:sp>
      <p:sp>
        <p:nvSpPr>
          <p:cNvPr id="9" name="正方形/長方形 8"/>
          <p:cNvSpPr/>
          <p:nvPr/>
        </p:nvSpPr>
        <p:spPr>
          <a:xfrm>
            <a:off x="4288125" y="838179"/>
            <a:ext cx="4716000" cy="3231654"/>
          </a:xfrm>
          <a:prstGeom prst="rect">
            <a:avLst/>
          </a:prstGeom>
          <a:ln>
            <a:solidFill>
              <a:schemeClr val="bg1">
                <a:lumMod val="75000"/>
              </a:schemeClr>
            </a:solidFill>
          </a:ln>
        </p:spPr>
        <p:txBody>
          <a:bodyPr wrap="square">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事業概要　</a:t>
            </a:r>
            <a:r>
              <a:rPr lang="en-US" altLang="ja-JP"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１．建設地 </a:t>
            </a:r>
            <a:r>
              <a:rPr lang="ja-JP" altLang="en-US" sz="1200" dirty="0" smtClean="0">
                <a:latin typeface="Meiryo UI" panose="020B0604030504040204" pitchFamily="50" charset="-128"/>
                <a:ea typeface="Meiryo UI" panose="020B0604030504040204" pitchFamily="50" charset="-128"/>
              </a:rPr>
              <a:t>　　　　京都市</a:t>
            </a:r>
            <a:r>
              <a:rPr lang="ja-JP" altLang="en-US" sz="1200" dirty="0">
                <a:latin typeface="Meiryo UI" panose="020B0604030504040204" pitchFamily="50" charset="-128"/>
                <a:ea typeface="Meiryo UI" panose="020B0604030504040204" pitchFamily="50" charset="-128"/>
              </a:rPr>
              <a:t>下京区四条通室町東入函谷鉾町</a:t>
            </a:r>
            <a:r>
              <a:rPr lang="en-US" altLang="ja-JP" sz="1200" dirty="0" smtClean="0">
                <a:latin typeface="Meiryo UI" panose="020B0604030504040204" pitchFamily="50" charset="-128"/>
                <a:ea typeface="Meiryo UI" panose="020B0604030504040204" pitchFamily="50" charset="-128"/>
              </a:rPr>
              <a:t>78</a:t>
            </a:r>
            <a:r>
              <a:rPr lang="ja-JP" altLang="en-US" sz="1200" dirty="0" smtClean="0">
                <a:latin typeface="Meiryo UI" panose="020B0604030504040204" pitchFamily="50" charset="-128"/>
                <a:ea typeface="Meiryo UI" panose="020B0604030504040204" pitchFamily="50" charset="-128"/>
              </a:rPr>
              <a:t>番、</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京都市下京区室町通綾小路上る鶏鉾町</a:t>
            </a:r>
            <a:r>
              <a:rPr lang="en-US" altLang="ja-JP" sz="1200" dirty="0" smtClean="0">
                <a:latin typeface="Meiryo UI" panose="020B0604030504040204" pitchFamily="50" charset="-128"/>
                <a:ea typeface="Meiryo UI" panose="020B0604030504040204" pitchFamily="50" charset="-128"/>
              </a:rPr>
              <a:t>473</a:t>
            </a:r>
            <a:r>
              <a:rPr lang="ja-JP" altLang="en-US" sz="1200" dirty="0" smtClean="0">
                <a:latin typeface="Meiryo UI" panose="020B0604030504040204" pitchFamily="50" charset="-128"/>
                <a:ea typeface="Meiryo UI" panose="020B0604030504040204" pitchFamily="50" charset="-128"/>
              </a:rPr>
              <a:t>番 </a:t>
            </a:r>
            <a:r>
              <a:rPr lang="ja-JP" altLang="en-US" sz="1200" dirty="0">
                <a:latin typeface="Meiryo UI" panose="020B0604030504040204" pitchFamily="50" charset="-128"/>
                <a:ea typeface="Meiryo UI" panose="020B0604030504040204" pitchFamily="50" charset="-128"/>
              </a:rPr>
              <a:t>他</a:t>
            </a:r>
          </a:p>
          <a:p>
            <a:r>
              <a:rPr lang="ja-JP" altLang="en-US" sz="1200" dirty="0">
                <a:latin typeface="Meiryo UI" panose="020B0604030504040204" pitchFamily="50" charset="-128"/>
                <a:ea typeface="Meiryo UI" panose="020B0604030504040204" pitchFamily="50" charset="-128"/>
              </a:rPr>
              <a:t>２．敷地面積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4,421.85 </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３．構造規模 </a:t>
            </a:r>
            <a:r>
              <a:rPr lang="ja-JP" altLang="en-US" sz="1200" dirty="0" smtClean="0">
                <a:latin typeface="Meiryo UI" panose="020B0604030504040204" pitchFamily="50" charset="-128"/>
                <a:ea typeface="Meiryo UI" panose="020B0604030504040204" pitchFamily="50" charset="-128"/>
              </a:rPr>
              <a:t>　　 鉄骨造</a:t>
            </a:r>
            <a:r>
              <a:rPr lang="ja-JP" altLang="en-US" sz="1200" dirty="0">
                <a:latin typeface="Meiryo UI" panose="020B0604030504040204" pitchFamily="50" charset="-128"/>
                <a:ea typeface="Meiryo UI" panose="020B0604030504040204" pitchFamily="50" charset="-128"/>
              </a:rPr>
              <a:t>、一部鉄骨鉄筋コンクリート造 地上７階</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地下</a:t>
            </a:r>
            <a:r>
              <a:rPr lang="ja-JP" altLang="en-US" sz="1200" dirty="0">
                <a:latin typeface="Meiryo UI" panose="020B0604030504040204" pitchFamily="50" charset="-128"/>
                <a:ea typeface="Meiryo UI" panose="020B0604030504040204" pitchFamily="50" charset="-128"/>
              </a:rPr>
              <a:t>２階建て</a:t>
            </a:r>
          </a:p>
          <a:p>
            <a:r>
              <a:rPr lang="ja-JP" altLang="en-US" sz="1200" dirty="0">
                <a:latin typeface="Meiryo UI" panose="020B0604030504040204" pitchFamily="50" charset="-128"/>
                <a:ea typeface="Meiryo UI" panose="020B0604030504040204" pitchFamily="50" charset="-128"/>
              </a:rPr>
              <a:t>４．延床面積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29,214 </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５．事業</a:t>
            </a:r>
            <a:r>
              <a:rPr lang="ja-JP" altLang="en-US" sz="1200" dirty="0" smtClean="0">
                <a:latin typeface="Meiryo UI" panose="020B0604030504040204" pitchFamily="50" charset="-128"/>
                <a:ea typeface="Meiryo UI" panose="020B0604030504040204" pitchFamily="50" charset="-128"/>
              </a:rPr>
              <a:t>契約者　 京都府</a:t>
            </a:r>
            <a:r>
              <a:rPr lang="ja-JP" altLang="en-US" sz="1200" dirty="0">
                <a:latin typeface="Meiryo UI" panose="020B0604030504040204" pitchFamily="50" charset="-128"/>
                <a:ea typeface="Meiryo UI" panose="020B0604030504040204" pitchFamily="50" charset="-128"/>
              </a:rPr>
              <a:t>、京都市、京都商工会議所</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公益</a:t>
            </a:r>
            <a:r>
              <a:rPr lang="ja-JP" altLang="en-US" sz="1200" dirty="0">
                <a:latin typeface="Meiryo UI" panose="020B0604030504040204" pitchFamily="50" charset="-128"/>
                <a:ea typeface="Meiryo UI" panose="020B0604030504040204" pitchFamily="50" charset="-128"/>
              </a:rPr>
              <a:t>社団法人京都</a:t>
            </a:r>
            <a:r>
              <a:rPr lang="ja-JP" altLang="en-US" sz="1200" dirty="0" smtClean="0">
                <a:latin typeface="Meiryo UI" panose="020B0604030504040204" pitchFamily="50" charset="-128"/>
                <a:ea typeface="Meiryo UI" panose="020B0604030504040204" pitchFamily="50" charset="-128"/>
              </a:rPr>
              <a:t>工業会、</a:t>
            </a:r>
            <a:endParaRPr lang="ja-JP" altLang="en-US"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一般</a:t>
            </a:r>
            <a:r>
              <a:rPr lang="ja-JP" altLang="en-US" sz="1200" dirty="0">
                <a:latin typeface="Meiryo UI" panose="020B0604030504040204" pitchFamily="50" charset="-128"/>
                <a:ea typeface="Meiryo UI" panose="020B0604030504040204" pitchFamily="50" charset="-128"/>
              </a:rPr>
              <a:t>社団法人京都産業会館、京都織物卸商業</a:t>
            </a:r>
            <a:r>
              <a:rPr lang="ja-JP" altLang="en-US" sz="1200" dirty="0" smtClean="0">
                <a:latin typeface="Meiryo UI" panose="020B0604030504040204" pitchFamily="50" charset="-128"/>
                <a:ea typeface="Meiryo UI" panose="020B0604030504040204" pitchFamily="50" charset="-128"/>
              </a:rPr>
              <a:t>組合、</a:t>
            </a:r>
            <a:endParaRPr lang="ja-JP" altLang="en-US"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一般</a:t>
            </a:r>
            <a:r>
              <a:rPr lang="ja-JP" altLang="en-US" sz="1200" dirty="0">
                <a:latin typeface="Meiryo UI" panose="020B0604030504040204" pitchFamily="50" charset="-128"/>
                <a:ea typeface="Meiryo UI" panose="020B0604030504040204" pitchFamily="50" charset="-128"/>
              </a:rPr>
              <a:t>財団法人京都府中小企業</a:t>
            </a:r>
            <a:r>
              <a:rPr lang="ja-JP" altLang="en-US" sz="1200" dirty="0" smtClean="0">
                <a:latin typeface="Meiryo UI" panose="020B0604030504040204" pitchFamily="50" charset="-128"/>
                <a:ea typeface="Meiryo UI" panose="020B0604030504040204" pitchFamily="50" charset="-128"/>
              </a:rPr>
              <a:t>センター</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京都</a:t>
            </a:r>
            <a:r>
              <a:rPr lang="ja-JP" altLang="en-US" sz="1200" dirty="0">
                <a:latin typeface="Meiryo UI" panose="020B0604030504040204" pitchFamily="50" charset="-128"/>
                <a:ea typeface="Meiryo UI" panose="020B0604030504040204" pitchFamily="50" charset="-128"/>
              </a:rPr>
              <a:t>信用保証協会</a:t>
            </a:r>
          </a:p>
          <a:p>
            <a:r>
              <a:rPr lang="ja-JP" altLang="en-US" sz="1200" dirty="0" smtClean="0">
                <a:latin typeface="Meiryo UI" panose="020B0604030504040204" pitchFamily="50" charset="-128"/>
                <a:ea typeface="Meiryo UI" panose="020B0604030504040204" pitchFamily="50" charset="-128"/>
              </a:rPr>
              <a:t>　　　                 大成</a:t>
            </a:r>
            <a:r>
              <a:rPr lang="ja-JP" altLang="en-US" sz="1200" dirty="0">
                <a:latin typeface="Meiryo UI" panose="020B0604030504040204" pitchFamily="50" charset="-128"/>
                <a:ea typeface="Meiryo UI" panose="020B0604030504040204" pitchFamily="50" charset="-128"/>
              </a:rPr>
              <a:t>建設株式会社</a:t>
            </a:r>
          </a:p>
          <a:p>
            <a:r>
              <a:rPr lang="ja-JP" altLang="en-US" sz="1200" dirty="0">
                <a:latin typeface="Meiryo UI" panose="020B0604030504040204" pitchFamily="50" charset="-128"/>
                <a:ea typeface="Meiryo UI" panose="020B0604030504040204" pitchFamily="50" charset="-128"/>
              </a:rPr>
              <a:t>６．設計</a:t>
            </a:r>
            <a:r>
              <a:rPr lang="ja-JP" altLang="en-US" sz="1200" dirty="0" smtClean="0">
                <a:latin typeface="Meiryo UI" panose="020B0604030504040204" pitchFamily="50" charset="-128"/>
                <a:ea typeface="Meiryo UI" panose="020B0604030504040204" pitchFamily="50" charset="-128"/>
              </a:rPr>
              <a:t>監理　　 大成</a:t>
            </a:r>
            <a:r>
              <a:rPr lang="ja-JP" altLang="en-US" sz="1200" dirty="0">
                <a:latin typeface="Meiryo UI" panose="020B0604030504040204" pitchFamily="50" charset="-128"/>
                <a:ea typeface="Meiryo UI" panose="020B0604030504040204" pitchFamily="50" charset="-128"/>
              </a:rPr>
              <a:t>建設株式会社</a:t>
            </a:r>
          </a:p>
          <a:p>
            <a:r>
              <a:rPr lang="ja-JP" altLang="en-US" sz="1200" dirty="0">
                <a:latin typeface="Meiryo UI" panose="020B0604030504040204" pitchFamily="50" charset="-128"/>
                <a:ea typeface="Meiryo UI" panose="020B0604030504040204" pitchFamily="50" charset="-128"/>
              </a:rPr>
              <a:t>７．施工者 </a:t>
            </a:r>
            <a:r>
              <a:rPr lang="ja-JP" altLang="en-US" sz="1200" dirty="0" smtClean="0">
                <a:latin typeface="Meiryo UI" panose="020B0604030504040204" pitchFamily="50" charset="-128"/>
                <a:ea typeface="Meiryo UI" panose="020B0604030504040204" pitchFamily="50" charset="-128"/>
              </a:rPr>
              <a:t>       大成</a:t>
            </a:r>
            <a:r>
              <a:rPr lang="ja-JP" altLang="en-US" sz="1200" dirty="0">
                <a:latin typeface="Meiryo UI" panose="020B0604030504040204" pitchFamily="50" charset="-128"/>
                <a:ea typeface="Meiryo UI" panose="020B0604030504040204" pitchFamily="50" charset="-128"/>
              </a:rPr>
              <a:t>建設株式会社</a:t>
            </a:r>
          </a:p>
          <a:p>
            <a:r>
              <a:rPr lang="ja-JP" altLang="en-US" sz="1200" dirty="0">
                <a:latin typeface="Meiryo UI" panose="020B0604030504040204" pitchFamily="50" charset="-128"/>
                <a:ea typeface="Meiryo UI" panose="020B0604030504040204" pitchFamily="50" charset="-128"/>
              </a:rPr>
              <a:t>８．施設建設費 </a:t>
            </a:r>
            <a:r>
              <a:rPr lang="ja-JP" altLang="en-US" sz="1200" dirty="0" smtClean="0">
                <a:latin typeface="Meiryo UI" panose="020B0604030504040204" pitchFamily="50" charset="-128"/>
                <a:ea typeface="Meiryo UI" panose="020B0604030504040204" pitchFamily="50" charset="-128"/>
              </a:rPr>
              <a:t> 約</a:t>
            </a:r>
            <a:r>
              <a:rPr lang="en-US" altLang="ja-JP" sz="1200" dirty="0" smtClean="0">
                <a:latin typeface="Meiryo UI" panose="020B0604030504040204" pitchFamily="50" charset="-128"/>
                <a:ea typeface="Meiryo UI" panose="020B0604030504040204" pitchFamily="50" charset="-128"/>
              </a:rPr>
              <a:t>100</a:t>
            </a:r>
            <a:r>
              <a:rPr lang="ja-JP" altLang="en-US" sz="1200" dirty="0" smtClean="0">
                <a:latin typeface="Meiryo UI" panose="020B0604030504040204" pitchFamily="50" charset="-128"/>
                <a:ea typeface="Meiryo UI" panose="020B0604030504040204" pitchFamily="50" charset="-128"/>
              </a:rPr>
              <a:t>億</a:t>
            </a:r>
            <a:r>
              <a:rPr lang="ja-JP" altLang="en-US" sz="1200" dirty="0">
                <a:latin typeface="Meiryo UI" panose="020B0604030504040204" pitchFamily="50" charset="-128"/>
                <a:ea typeface="Meiryo UI" panose="020B0604030504040204" pitchFamily="50" charset="-128"/>
              </a:rPr>
              <a:t>円（税込）</a:t>
            </a:r>
          </a:p>
          <a:p>
            <a:r>
              <a:rPr lang="ja-JP" altLang="en-US" sz="1200" dirty="0">
                <a:latin typeface="Meiryo UI" panose="020B0604030504040204" pitchFamily="50" charset="-128"/>
                <a:ea typeface="Meiryo UI" panose="020B0604030504040204" pitchFamily="50" charset="-128"/>
              </a:rPr>
              <a:t>９．竣 工 </a:t>
            </a:r>
            <a:r>
              <a:rPr lang="ja-JP" altLang="en-US" sz="1200" dirty="0" smtClean="0">
                <a:latin typeface="Meiryo UI" panose="020B0604030504040204" pitchFamily="50" charset="-128"/>
                <a:ea typeface="Meiryo UI" panose="020B0604030504040204" pitchFamily="50" charset="-128"/>
              </a:rPr>
              <a:t>         平成</a:t>
            </a:r>
            <a:r>
              <a:rPr lang="en-US" altLang="ja-JP" sz="1200" dirty="0" smtClean="0">
                <a:latin typeface="Meiryo UI" panose="020B0604030504040204" pitchFamily="50" charset="-128"/>
                <a:ea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 </a:t>
            </a:r>
            <a:r>
              <a:rPr lang="ja-JP" altLang="en-US" sz="1200" dirty="0">
                <a:latin typeface="Meiryo UI" panose="020B0604030504040204" pitchFamily="50" charset="-128"/>
                <a:ea typeface="Meiryo UI" panose="020B0604030504040204" pitchFamily="50" charset="-128"/>
              </a:rPr>
              <a:t>月（予定）</a:t>
            </a:r>
          </a:p>
        </p:txBody>
      </p:sp>
      <p:sp>
        <p:nvSpPr>
          <p:cNvPr id="11" name="正方形/長方形 10"/>
          <p:cNvSpPr/>
          <p:nvPr/>
        </p:nvSpPr>
        <p:spPr>
          <a:xfrm>
            <a:off x="798360" y="5089556"/>
            <a:ext cx="1888690" cy="261610"/>
          </a:xfrm>
          <a:prstGeom prst="rect">
            <a:avLst/>
          </a:prstGeom>
        </p:spPr>
        <p:txBody>
          <a:bodyPr wrap="square">
            <a:spAutoFit/>
          </a:bodyPr>
          <a:lstStyle/>
          <a:p>
            <a:pPr algn="ctr"/>
            <a:r>
              <a:rPr lang="ja-JP" altLang="en-US" sz="1100" b="1" dirty="0">
                <a:latin typeface="Meiryo UI" panose="020B0604030504040204" pitchFamily="50" charset="-128"/>
                <a:ea typeface="Meiryo UI" panose="020B0604030504040204" pitchFamily="50" charset="-128"/>
              </a:rPr>
              <a:t>京都経済センター（仮称</a:t>
            </a:r>
            <a:r>
              <a:rPr lang="ja-JP" altLang="en-US" sz="1100" b="1" dirty="0" smtClean="0">
                <a:latin typeface="Meiryo UI" panose="020B0604030504040204" pitchFamily="50" charset="-128"/>
                <a:ea typeface="Meiryo UI" panose="020B0604030504040204" pitchFamily="50" charset="-128"/>
              </a:rPr>
              <a:t>）</a:t>
            </a:r>
            <a:endParaRPr lang="en-US" altLang="ja-JP" sz="1100" b="1"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115580" y="6631692"/>
            <a:ext cx="5777214" cy="246221"/>
          </a:xfrm>
          <a:prstGeom prst="rect">
            <a:avLst/>
          </a:prstGeom>
        </p:spPr>
        <p:txBody>
          <a:bodyPr wrap="square">
            <a:spAutoFit/>
          </a:bodyPr>
          <a:lstStyle/>
          <a:p>
            <a:r>
              <a:rPr lang="ja-JP" altLang="en-US" sz="1000" dirty="0"/>
              <a:t>出典</a:t>
            </a:r>
            <a:r>
              <a:rPr lang="ja-JP" altLang="en-US" sz="1000" dirty="0" smtClean="0"/>
              <a:t>）京都</a:t>
            </a:r>
            <a:r>
              <a:rPr lang="ja-JP" altLang="en-US" sz="1000" dirty="0"/>
              <a:t>経済センター（仮称）整備</a:t>
            </a:r>
            <a:r>
              <a:rPr lang="ja-JP" altLang="en-US" sz="1000" dirty="0" smtClean="0"/>
              <a:t>事業　概要資料　</a:t>
            </a:r>
            <a:r>
              <a:rPr lang="en-US" altLang="ja-JP" sz="1000" dirty="0" smtClean="0"/>
              <a:t>[2016.7.13]  </a:t>
            </a:r>
            <a:r>
              <a:rPr lang="ja-JP" altLang="en-US" sz="1000" dirty="0" smtClean="0"/>
              <a:t>京都</a:t>
            </a:r>
            <a:r>
              <a:rPr lang="ja-JP" altLang="en-US" sz="1000" dirty="0"/>
              <a:t>経済センター建設委員会</a:t>
            </a:r>
          </a:p>
        </p:txBody>
      </p:sp>
      <p:pic>
        <p:nvPicPr>
          <p:cNvPr id="13" name="図 12"/>
          <p:cNvPicPr>
            <a:picLocks noChangeAspect="1"/>
          </p:cNvPicPr>
          <p:nvPr/>
        </p:nvPicPr>
        <p:blipFill>
          <a:blip r:embed="rId3"/>
          <a:stretch>
            <a:fillRect/>
          </a:stretch>
        </p:blipFill>
        <p:spPr>
          <a:xfrm>
            <a:off x="1080604" y="5484549"/>
            <a:ext cx="1285994" cy="965431"/>
          </a:xfrm>
          <a:prstGeom prst="rect">
            <a:avLst/>
          </a:prstGeom>
        </p:spPr>
      </p:pic>
      <p:sp>
        <p:nvSpPr>
          <p:cNvPr id="27" name="正方形/長方形 26"/>
          <p:cNvSpPr/>
          <p:nvPr/>
        </p:nvSpPr>
        <p:spPr>
          <a:xfrm>
            <a:off x="4226302" y="4821513"/>
            <a:ext cx="1888690" cy="261610"/>
          </a:xfrm>
          <a:prstGeom prst="rect">
            <a:avLst/>
          </a:prstGeom>
        </p:spPr>
        <p:txBody>
          <a:bodyPr wrap="square">
            <a:spAutoFit/>
          </a:bodyPr>
          <a:lstStyle/>
          <a:p>
            <a:pPr algn="ctr"/>
            <a:r>
              <a:rPr lang="ja-JP" altLang="en-US" sz="1100" b="1" dirty="0" smtClean="0">
                <a:latin typeface="Meiryo UI" panose="020B0604030504040204" pitchFamily="50" charset="-128"/>
                <a:ea typeface="Meiryo UI" panose="020B0604030504040204" pitchFamily="50" charset="-128"/>
              </a:rPr>
              <a:t>フロア構成</a:t>
            </a:r>
            <a:endParaRPr lang="en-US" altLang="ja-JP" sz="11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175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92933" y="6417718"/>
            <a:ext cx="2057400" cy="365125"/>
          </a:xfrm>
        </p:spPr>
        <p:txBody>
          <a:bodyPr/>
          <a:lstStyle/>
          <a:p>
            <a:fld id="{517E6CE8-CC5A-4C33-BE98-08A25E237030}" type="slidenum">
              <a:rPr kumimoji="1" lang="ja-JP" altLang="en-US" smtClean="0">
                <a:uFillTx/>
              </a:rPr>
              <a:t>25</a:t>
            </a:fld>
            <a:endParaRPr kumimoji="1" lang="ja-JP" altLang="en-US" dirty="0">
              <a:uFillTx/>
            </a:endParaRPr>
          </a:p>
        </p:txBody>
      </p:sp>
      <p:sp>
        <p:nvSpPr>
          <p:cNvPr id="4" name="テキスト ボックス 3"/>
          <p:cNvSpPr txBox="1">
            <a:spLocks/>
          </p:cNvSpPr>
          <p:nvPr/>
        </p:nvSpPr>
        <p:spPr>
          <a:xfrm>
            <a:off x="1943571" y="697281"/>
            <a:ext cx="5205271" cy="461665"/>
          </a:xfrm>
          <a:prstGeom prst="rect">
            <a:avLst/>
          </a:prstGeom>
          <a:noFill/>
        </p:spPr>
        <p:txBody>
          <a:bodyPr wrap="none" rtlCol="0">
            <a:spAutoFit/>
          </a:bodyPr>
          <a:lstStyle/>
          <a:p>
            <a:r>
              <a:rPr lang="ja-JP" altLang="en-US" sz="2400" b="1" dirty="0">
                <a:uFillTx/>
                <a:latin typeface="Meiryo UI" panose="020B0604030504040204" pitchFamily="50" charset="-128"/>
                <a:ea typeface="Meiryo UI" panose="020B0604030504040204" pitchFamily="50" charset="-128"/>
              </a:rPr>
              <a:t>第</a:t>
            </a:r>
            <a:r>
              <a:rPr lang="en-US" altLang="ja-JP" sz="2400" b="1" dirty="0">
                <a:uFillTx/>
                <a:latin typeface="Meiryo UI" panose="020B0604030504040204" pitchFamily="50" charset="-128"/>
                <a:ea typeface="Meiryo UI" panose="020B0604030504040204" pitchFamily="50" charset="-128"/>
              </a:rPr>
              <a:t>3</a:t>
            </a:r>
            <a:r>
              <a:rPr lang="ja-JP" altLang="en-US" sz="2400" b="1" dirty="0">
                <a:uFillTx/>
                <a:latin typeface="Meiryo UI" panose="020B0604030504040204" pitchFamily="50" charset="-128"/>
                <a:ea typeface="Meiryo UI" panose="020B0604030504040204" pitchFamily="50" charset="-128"/>
              </a:rPr>
              <a:t>章　</a:t>
            </a:r>
            <a:r>
              <a:rPr lang="ja-JP" altLang="en-US" sz="2400" b="1" dirty="0">
                <a:latin typeface="Meiryo UI" panose="020B0604030504040204" pitchFamily="50" charset="-128"/>
                <a:ea typeface="Meiryo UI" panose="020B0604030504040204" pitchFamily="50" charset="-128"/>
              </a:rPr>
              <a:t>中小企業を取り巻く環境の変化</a:t>
            </a:r>
          </a:p>
        </p:txBody>
      </p:sp>
      <p:sp>
        <p:nvSpPr>
          <p:cNvPr id="6" name="テキスト ボックス 5"/>
          <p:cNvSpPr txBox="1">
            <a:spLocks/>
          </p:cNvSpPr>
          <p:nvPr/>
        </p:nvSpPr>
        <p:spPr>
          <a:xfrm>
            <a:off x="842152" y="1524071"/>
            <a:ext cx="7906645" cy="4893647"/>
          </a:xfrm>
          <a:prstGeom prst="rect">
            <a:avLst/>
          </a:prstGeom>
          <a:noFill/>
        </p:spPr>
        <p:txBody>
          <a:bodyPr wrap="square" rtlCol="0">
            <a:spAutoFit/>
          </a:bodyPr>
          <a:lstStyle/>
          <a:p>
            <a:r>
              <a:rPr lang="ja-JP" altLang="en-US" b="1" dirty="0">
                <a:uFillTx/>
                <a:latin typeface="Meiryo UI" panose="020B0604030504040204" pitchFamily="50" charset="-128"/>
                <a:ea typeface="Meiryo UI" panose="020B0604030504040204" pitchFamily="50" charset="-128"/>
              </a:rPr>
              <a:t>１．</a:t>
            </a:r>
            <a:r>
              <a:rPr lang="ja-JP" altLang="en-US" b="1" dirty="0">
                <a:latin typeface="Meiryo UI" panose="020B0604030504040204" pitchFamily="50" charset="-128"/>
                <a:ea typeface="Meiryo UI" panose="020B0604030504040204" pitchFamily="50" charset="-128"/>
              </a:rPr>
              <a:t>ユーザー企業のニーズと環境変化</a:t>
            </a:r>
            <a:endParaRPr lang="en-US" altLang="ja-JP" b="1" dirty="0">
              <a:uFillTx/>
              <a:latin typeface="Meiryo UI" panose="020B0604030504040204" pitchFamily="50" charset="-128"/>
              <a:ea typeface="Meiryo UI" panose="020B0604030504040204" pitchFamily="50" charset="-128"/>
            </a:endParaRPr>
          </a:p>
          <a:p>
            <a:r>
              <a:rPr lang="ja-JP" altLang="en-US" dirty="0">
                <a:uFillTx/>
                <a:latin typeface="Meiryo UI" panose="020B0604030504040204" pitchFamily="50" charset="-128"/>
                <a:ea typeface="Meiryo UI" panose="020B0604030504040204" pitchFamily="50" charset="-128"/>
              </a:rPr>
              <a:t>　　－ヒアリングでは　</a:t>
            </a:r>
            <a:r>
              <a:rPr lang="ja-JP" altLang="en-US" dirty="0" smtClean="0">
                <a:latin typeface="Meiryo UI" panose="020B0604030504040204" pitchFamily="50" charset="-128"/>
                <a:ea typeface="Meiryo UI" panose="020B0604030504040204" pitchFamily="50" charset="-128"/>
              </a:rPr>
              <a:t>①海外</a:t>
            </a:r>
            <a:r>
              <a:rPr lang="ja-JP" altLang="en-US" dirty="0">
                <a:latin typeface="Meiryo UI" panose="020B0604030504040204" pitchFamily="50" charset="-128"/>
                <a:ea typeface="Meiryo UI" panose="020B0604030504040204" pitchFamily="50" charset="-128"/>
              </a:rPr>
              <a:t>事業</a:t>
            </a:r>
            <a:r>
              <a:rPr lang="ja-JP" altLang="en-US" dirty="0" smtClean="0">
                <a:uFillTx/>
                <a:latin typeface="Meiryo UI" panose="020B0604030504040204" pitchFamily="50" charset="-128"/>
                <a:ea typeface="Meiryo UI" panose="020B0604030504040204" pitchFamily="50" charset="-128"/>
              </a:rPr>
              <a:t>、</a:t>
            </a:r>
            <a:r>
              <a:rPr lang="ja-JP" altLang="en-US" dirty="0">
                <a:uFillTx/>
                <a:latin typeface="Meiryo UI" panose="020B0604030504040204" pitchFamily="50" charset="-128"/>
                <a:ea typeface="Meiryo UI" panose="020B0604030504040204" pitchFamily="50" charset="-128"/>
              </a:rPr>
              <a:t>②事業承継、</a:t>
            </a:r>
            <a:r>
              <a:rPr lang="ja-JP" altLang="en-US" dirty="0" smtClean="0">
                <a:uFillTx/>
                <a:latin typeface="Meiryo UI" panose="020B0604030504040204" pitchFamily="50" charset="-128"/>
                <a:ea typeface="Meiryo UI" panose="020B0604030504040204" pitchFamily="50" charset="-128"/>
              </a:rPr>
              <a:t>③都市間競争、</a:t>
            </a:r>
            <a:r>
              <a:rPr lang="ja-JP" altLang="en-US" dirty="0">
                <a:uFillTx/>
                <a:latin typeface="Meiryo UI" panose="020B0604030504040204" pitchFamily="50" charset="-128"/>
                <a:ea typeface="Meiryo UI" panose="020B0604030504040204" pitchFamily="50" charset="-128"/>
              </a:rPr>
              <a:t>などの課題</a:t>
            </a:r>
            <a:r>
              <a:rPr lang="ja-JP" altLang="en-US" dirty="0" smtClean="0">
                <a:uFillTx/>
                <a:latin typeface="Meiryo UI" panose="020B0604030504040204" pitchFamily="50" charset="-128"/>
                <a:ea typeface="Meiryo UI" panose="020B0604030504040204" pitchFamily="50" charset="-128"/>
              </a:rPr>
              <a:t>が</a:t>
            </a:r>
            <a:endParaRPr lang="en-US" altLang="ja-JP" dirty="0" smtClean="0">
              <a:uFillTx/>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smtClean="0">
                <a:uFillTx/>
                <a:latin typeface="Meiryo UI" panose="020B0604030504040204" pitchFamily="50" charset="-128"/>
                <a:ea typeface="Meiryo UI" panose="020B0604030504040204" pitchFamily="50" charset="-128"/>
              </a:rPr>
              <a:t>浮き彫りに</a:t>
            </a:r>
            <a:r>
              <a:rPr lang="ja-JP" altLang="en-US" dirty="0">
                <a:uFillTx/>
                <a:latin typeface="Meiryo UI" panose="020B0604030504040204" pitchFamily="50" charset="-128"/>
                <a:ea typeface="Meiryo UI" panose="020B0604030504040204" pitchFamily="50" charset="-128"/>
              </a:rPr>
              <a:t>なった。</a:t>
            </a:r>
            <a:endParaRPr lang="en-US" altLang="ja-JP" dirty="0">
              <a:uFillTx/>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M&amp;A</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人手不足、事業承継など</a:t>
            </a:r>
            <a:r>
              <a:rPr lang="ja-JP" altLang="en-US" dirty="0" smtClean="0">
                <a:latin typeface="Meiryo UI" panose="020B0604030504040204" pitchFamily="50" charset="-128"/>
                <a:ea typeface="Meiryo UI" panose="020B0604030504040204" pitchFamily="50" charset="-128"/>
              </a:rPr>
              <a:t>高度化なども喫緊</a:t>
            </a:r>
            <a:r>
              <a:rPr lang="ja-JP" altLang="en-US" dirty="0">
                <a:latin typeface="Meiryo UI" panose="020B0604030504040204" pitchFamily="50" charset="-128"/>
                <a:ea typeface="Meiryo UI" panose="020B0604030504040204" pitchFamily="50" charset="-128"/>
              </a:rPr>
              <a:t>の課題</a:t>
            </a:r>
            <a:endParaRPr lang="en-US" altLang="ja-JP" sz="1600" dirty="0">
              <a:uFillTx/>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２．今後の中小企業支援の３本柱</a:t>
            </a:r>
            <a:endParaRPr lang="en-US" altLang="ja-JP" b="1" dirty="0">
              <a:latin typeface="Meiryo UI" panose="020B0604030504040204" pitchFamily="50" charset="-128"/>
              <a:ea typeface="Meiryo UI" panose="020B0604030504040204" pitchFamily="50" charset="-128"/>
            </a:endParaRPr>
          </a:p>
          <a:p>
            <a:endParaRPr lang="en-US" altLang="ja-JP" sz="600" dirty="0">
              <a:uFillTx/>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①</a:t>
            </a:r>
            <a:r>
              <a:rPr lang="ja-JP" altLang="en-US" b="1" dirty="0">
                <a:uFillTx/>
                <a:latin typeface="Meiryo UI" panose="020B0604030504040204" pitchFamily="50" charset="-128"/>
                <a:ea typeface="Meiryo UI" panose="020B0604030504040204" pitchFamily="50" charset="-128"/>
              </a:rPr>
              <a:t>国際化支援</a:t>
            </a:r>
            <a:endParaRPr lang="en-US" altLang="ja-JP" dirty="0">
              <a:uFillTx/>
              <a:latin typeface="Meiryo UI" panose="020B0604030504040204" pitchFamily="50" charset="-128"/>
              <a:ea typeface="Meiryo UI" panose="020B0604030504040204" pitchFamily="50" charset="-128"/>
            </a:endParaRPr>
          </a:p>
          <a:p>
            <a:r>
              <a:rPr lang="ja-JP" altLang="en-US" dirty="0">
                <a:uFillTx/>
                <a:latin typeface="Meiryo UI" panose="020B0604030504040204" pitchFamily="50" charset="-128"/>
                <a:ea typeface="Meiryo UI" panose="020B0604030504040204" pitchFamily="50" charset="-128"/>
              </a:rPr>
              <a:t>　　－外国企業（特にアジアの国内誘致合戦）</a:t>
            </a:r>
            <a:endParaRPr lang="en-US" altLang="ja-JP" dirty="0">
              <a:uFillTx/>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－従来の輸出や工場進出とは異なる課題。</a:t>
            </a:r>
            <a:r>
              <a:rPr lang="en-US" altLang="ja-JP" dirty="0">
                <a:latin typeface="Meiryo UI" panose="020B0604030504040204" pitchFamily="50" charset="-128"/>
                <a:ea typeface="Meiryo UI" panose="020B0604030504040204" pitchFamily="50" charset="-128"/>
              </a:rPr>
              <a:t>M&amp;A</a:t>
            </a:r>
            <a:r>
              <a:rPr lang="ja-JP" altLang="en-US" dirty="0">
                <a:latin typeface="Meiryo UI" panose="020B0604030504040204" pitchFamily="50" charset="-128"/>
                <a:ea typeface="Meiryo UI" panose="020B0604030504040204" pitchFamily="50" charset="-128"/>
              </a:rPr>
              <a:t>や人材問題など</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②</a:t>
            </a:r>
            <a:r>
              <a:rPr lang="ja-JP" altLang="en-US" b="1" dirty="0">
                <a:uFillTx/>
                <a:latin typeface="Meiryo UI" panose="020B0604030504040204" pitchFamily="50" charset="-128"/>
                <a:ea typeface="Meiryo UI" panose="020B0604030504040204" pitchFamily="50" charset="-128"/>
              </a:rPr>
              <a:t>事業承継支援の重要性</a:t>
            </a:r>
            <a:endParaRPr lang="en-US" altLang="ja-JP" b="1" dirty="0">
              <a:uFillTx/>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－高齢化等による後継者問題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－若返りや</a:t>
            </a:r>
            <a:r>
              <a:rPr lang="en-US" altLang="ja-JP" dirty="0">
                <a:latin typeface="Meiryo UI" panose="020B0604030504040204" pitchFamily="50" charset="-128"/>
                <a:ea typeface="Meiryo UI" panose="020B0604030504040204" pitchFamily="50" charset="-128"/>
              </a:rPr>
              <a:t>M&amp;A</a:t>
            </a:r>
            <a:r>
              <a:rPr lang="ja-JP" altLang="en-US" dirty="0">
                <a:latin typeface="Meiryo UI" panose="020B0604030504040204" pitchFamily="50" charset="-128"/>
                <a:ea typeface="Meiryo UI" panose="020B0604030504040204" pitchFamily="50" charset="-128"/>
              </a:rPr>
              <a:t>に伴う新規投資の誘発など</a:t>
            </a:r>
            <a:endParaRPr lang="en-US" altLang="ja-JP"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③</a:t>
            </a:r>
            <a:r>
              <a:rPr lang="ja-JP" altLang="en-US" b="1" dirty="0">
                <a:uFillTx/>
                <a:latin typeface="Meiryo UI" panose="020B0604030504040204" pitchFamily="50" charset="-128"/>
                <a:ea typeface="Meiryo UI" panose="020B0604030504040204" pitchFamily="50" charset="-128"/>
              </a:rPr>
              <a:t>創業支援の重要性</a:t>
            </a:r>
            <a:endParaRPr lang="en-US" altLang="ja-JP" b="1" dirty="0">
              <a:uFillTx/>
              <a:latin typeface="Meiryo UI" panose="020B0604030504040204" pitchFamily="50" charset="-128"/>
              <a:ea typeface="Meiryo UI" panose="020B0604030504040204" pitchFamily="50" charset="-128"/>
            </a:endParaRPr>
          </a:p>
          <a:p>
            <a:r>
              <a:rPr lang="ja-JP" altLang="en-US" dirty="0">
                <a:uFillTx/>
                <a:latin typeface="Meiryo UI" panose="020B0604030504040204" pitchFamily="50" charset="-128"/>
                <a:ea typeface="Meiryo UI" panose="020B0604030504040204" pitchFamily="50" charset="-128"/>
              </a:rPr>
              <a:t>　　</a:t>
            </a:r>
            <a:r>
              <a:rPr lang="ja-JP" altLang="en-US" dirty="0" smtClean="0">
                <a:uFillTx/>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従来</a:t>
            </a:r>
            <a:r>
              <a:rPr lang="ja-JP" altLang="en-US" dirty="0">
                <a:latin typeface="Meiryo UI" panose="020B0604030504040204" pitchFamily="50" charset="-128"/>
                <a:ea typeface="Meiryo UI" panose="020B0604030504040204" pitchFamily="50" charset="-128"/>
              </a:rPr>
              <a:t>からの</a:t>
            </a:r>
            <a:r>
              <a:rPr lang="ja-JP" altLang="en-US" dirty="0" smtClean="0">
                <a:latin typeface="Meiryo UI" panose="020B0604030504040204" pitchFamily="50" charset="-128"/>
                <a:ea typeface="Meiryo UI" panose="020B0604030504040204" pitchFamily="50" charset="-128"/>
              </a:rPr>
              <a:t>強みをさらに伸ばす</a:t>
            </a:r>
            <a:endParaRPr lang="en-US" altLang="ja-JP" dirty="0">
              <a:latin typeface="Meiryo UI" panose="020B0604030504040204" pitchFamily="50" charset="-128"/>
              <a:ea typeface="Meiryo UI" panose="020B0604030504040204" pitchFamily="50" charset="-128"/>
            </a:endParaRPr>
          </a:p>
          <a:p>
            <a:r>
              <a:rPr lang="ja-JP" altLang="en-US" dirty="0">
                <a:uFillTx/>
                <a:latin typeface="Meiryo UI" panose="020B0604030504040204" pitchFamily="50" charset="-128"/>
                <a:ea typeface="Meiryo UI" panose="020B0604030504040204" pitchFamily="50" charset="-128"/>
              </a:rPr>
              <a:t>　　－大企業の首都圏流出等への対抗策と</a:t>
            </a:r>
            <a:r>
              <a:rPr lang="ja-JP" altLang="en-US" dirty="0" smtClean="0">
                <a:uFillTx/>
                <a:latin typeface="Meiryo UI" panose="020B0604030504040204" pitchFamily="50" charset="-128"/>
                <a:ea typeface="Meiryo UI" panose="020B0604030504040204" pitchFamily="50" charset="-128"/>
              </a:rPr>
              <a:t>しても重要</a:t>
            </a:r>
            <a:endParaRPr lang="en-US" altLang="ja-JP" dirty="0">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154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a:spLocks/>
          </p:cNvSpPr>
          <p:nvPr/>
        </p:nvSpPr>
        <p:spPr>
          <a:xfrm>
            <a:off x="988238" y="137076"/>
            <a:ext cx="7210649" cy="400110"/>
          </a:xfrm>
          <a:prstGeom prst="rect">
            <a:avLst/>
          </a:prstGeom>
          <a:noFill/>
        </p:spPr>
        <p:txBody>
          <a:bodyPr wrap="square" rtlCol="0">
            <a:spAutoFit/>
          </a:bodyPr>
          <a:lstStyle/>
          <a:p>
            <a:pPr algn="ctr"/>
            <a:r>
              <a:rPr lang="ja-JP" altLang="en-US" sz="2000" b="1" dirty="0">
                <a:uFillTx/>
                <a:latin typeface="Meiryo UI" panose="020B0604030504040204" pitchFamily="50" charset="-128"/>
                <a:ea typeface="Meiryo UI" panose="020B0604030504040204" pitchFamily="50" charset="-128"/>
              </a:rPr>
              <a:t>ユーザー企業ヒアリング</a:t>
            </a:r>
            <a:r>
              <a:rPr lang="ja-JP" altLang="en-US" sz="1600" b="1" dirty="0">
                <a:uFillTx/>
                <a:latin typeface="Meiryo UI" panose="020B0604030504040204" pitchFamily="50" charset="-128"/>
                <a:ea typeface="Meiryo UI" panose="020B0604030504040204" pitchFamily="50" charset="-128"/>
              </a:rPr>
              <a:t>（＊）</a:t>
            </a:r>
            <a:r>
              <a:rPr lang="ja-JP" altLang="en-US" sz="2000" b="1" dirty="0">
                <a:uFillTx/>
                <a:latin typeface="Meiryo UI" panose="020B0604030504040204" pitchFamily="50" charset="-128"/>
                <a:ea typeface="Meiryo UI" panose="020B0604030504040204" pitchFamily="50" charset="-128"/>
              </a:rPr>
              <a:t>による府市法人の課題整理</a:t>
            </a:r>
            <a:endParaRPr lang="en-US" altLang="ja-JP" sz="2000" b="1" dirty="0">
              <a:uFillTx/>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568407121"/>
              </p:ext>
            </p:extLst>
          </p:nvPr>
        </p:nvGraphicFramePr>
        <p:xfrm>
          <a:off x="209405" y="819693"/>
          <a:ext cx="8768314" cy="5277364"/>
        </p:xfrm>
        <a:graphic>
          <a:graphicData uri="http://schemas.openxmlformats.org/drawingml/2006/table">
            <a:tbl>
              <a:tblPr firstRow="1" bandRow="1">
                <a:tableStyleId>{5940675A-B579-460E-94D1-54222C63F5DA}</a:tableStyleId>
              </a:tblPr>
              <a:tblGrid>
                <a:gridCol w="1259542">
                  <a:extLst>
                    <a:ext uri="{9D8B030D-6E8A-4147-A177-3AD203B41FA5}">
                      <a16:colId xmlns="" xmlns:a16="http://schemas.microsoft.com/office/drawing/2014/main" val="20000"/>
                    </a:ext>
                  </a:extLst>
                </a:gridCol>
                <a:gridCol w="2276528">
                  <a:extLst>
                    <a:ext uri="{9D8B030D-6E8A-4147-A177-3AD203B41FA5}">
                      <a16:colId xmlns="" xmlns:a16="http://schemas.microsoft.com/office/drawing/2014/main" val="20001"/>
                    </a:ext>
                  </a:extLst>
                </a:gridCol>
                <a:gridCol w="2882813">
                  <a:extLst>
                    <a:ext uri="{9D8B030D-6E8A-4147-A177-3AD203B41FA5}">
                      <a16:colId xmlns="" xmlns:a16="http://schemas.microsoft.com/office/drawing/2014/main" val="20002"/>
                    </a:ext>
                  </a:extLst>
                </a:gridCol>
                <a:gridCol w="2349431">
                  <a:extLst>
                    <a:ext uri="{9D8B030D-6E8A-4147-A177-3AD203B41FA5}">
                      <a16:colId xmlns="" xmlns:a16="http://schemas.microsoft.com/office/drawing/2014/main" val="20003"/>
                    </a:ext>
                  </a:extLst>
                </a:gridCol>
              </a:tblGrid>
              <a:tr h="319130">
                <a:tc>
                  <a:txBody>
                    <a:bodyPr/>
                    <a:lstStyle/>
                    <a:p>
                      <a:endParaRPr kumimoji="1" lang="ja-JP" altLang="en-US" sz="1200" dirty="0">
                        <a:solidFill>
                          <a:schemeClr val="tx1"/>
                        </a:solidFill>
                        <a:uFillTx/>
                        <a:latin typeface="Meiryo UI" panose="020B0604030504040204" pitchFamily="50" charset="-128"/>
                        <a:ea typeface="Meiryo UI" panose="020B0604030504040204" pitchFamily="50" charset="-128"/>
                      </a:endParaRPr>
                    </a:p>
                  </a:txBody>
                  <a:tcPr marL="84406" marR="84406"/>
                </a:tc>
                <a:tc>
                  <a:txBody>
                    <a:bodyPr/>
                    <a:lstStyle/>
                    <a:p>
                      <a:pPr algn="ctr"/>
                      <a:r>
                        <a:rPr kumimoji="1" lang="ja-JP" altLang="en-US" sz="1200" b="1" dirty="0">
                          <a:solidFill>
                            <a:schemeClr val="tx1"/>
                          </a:solidFill>
                          <a:uFillTx/>
                          <a:latin typeface="Meiryo UI" panose="020B0604030504040204" pitchFamily="50" charset="-128"/>
                          <a:ea typeface="Meiryo UI" panose="020B0604030504040204" pitchFamily="50" charset="-128"/>
                        </a:rPr>
                        <a:t>ユーザー企業が持つ経営課題</a:t>
                      </a:r>
                    </a:p>
                  </a:txBody>
                  <a:tcPr marL="84406" marR="84406">
                    <a:noFill/>
                  </a:tcPr>
                </a:tc>
                <a:tc>
                  <a:txBody>
                    <a:bodyPr/>
                    <a:lstStyle/>
                    <a:p>
                      <a:pPr algn="ctr"/>
                      <a:r>
                        <a:rPr kumimoji="1" lang="ja-JP" altLang="en-US" sz="1400" b="1" dirty="0">
                          <a:solidFill>
                            <a:schemeClr val="tx1"/>
                          </a:solidFill>
                          <a:uFillTx/>
                          <a:latin typeface="Meiryo UI" panose="020B0604030504040204" pitchFamily="50" charset="-128"/>
                          <a:ea typeface="Meiryo UI" panose="020B0604030504040204" pitchFamily="50" charset="-128"/>
                        </a:rPr>
                        <a:t>総　　括</a:t>
                      </a:r>
                    </a:p>
                  </a:txBody>
                  <a:tcPr marL="84406" marR="84406">
                    <a:noFill/>
                  </a:tcPr>
                </a:tc>
                <a:tc>
                  <a:txBody>
                    <a:bodyPr/>
                    <a:lstStyle/>
                    <a:p>
                      <a:pPr algn="ctr"/>
                      <a:r>
                        <a:rPr kumimoji="1" lang="ja-JP" altLang="en-US" sz="1400" b="1" kern="1200" dirty="0">
                          <a:solidFill>
                            <a:schemeClr val="tx1"/>
                          </a:solidFill>
                          <a:effectLst/>
                          <a:uFillTx/>
                          <a:latin typeface="Meiryo UI" panose="020B0604030504040204" pitchFamily="50" charset="-128"/>
                          <a:ea typeface="Meiryo UI" panose="020B0604030504040204" pitchFamily="50" charset="-128"/>
                        </a:rPr>
                        <a:t>支援策への意味合い</a:t>
                      </a:r>
                      <a:endParaRPr kumimoji="1" lang="ja-JP" altLang="en-US" sz="1400" b="1" dirty="0">
                        <a:solidFill>
                          <a:schemeClr val="tx1"/>
                        </a:solidFill>
                        <a:uFillTx/>
                        <a:latin typeface="Meiryo UI" panose="020B0604030504040204" pitchFamily="50" charset="-128"/>
                        <a:ea typeface="Meiryo UI" panose="020B0604030504040204" pitchFamily="50" charset="-128"/>
                      </a:endParaRPr>
                    </a:p>
                  </a:txBody>
                  <a:tcPr marL="84406" marR="84406">
                    <a:noFill/>
                  </a:tcPr>
                </a:tc>
                <a:extLst>
                  <a:ext uri="{0D108BD9-81ED-4DB2-BD59-A6C34878D82A}">
                    <a16:rowId xmlns="" xmlns:a16="http://schemas.microsoft.com/office/drawing/2014/main" val="10000"/>
                  </a:ext>
                </a:extLst>
              </a:tr>
              <a:tr h="1097420">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ja-JP" altLang="en-US" sz="1200" b="1" dirty="0">
                          <a:solidFill>
                            <a:schemeClr val="tx1"/>
                          </a:solidFill>
                          <a:uFillTx/>
                          <a:latin typeface="Meiryo UI" panose="020B0604030504040204" pitchFamily="50" charset="-128"/>
                          <a:ea typeface="Meiryo UI" panose="020B0604030504040204" pitchFamily="50" charset="-128"/>
                        </a:rPr>
                        <a:t>①</a:t>
                      </a:r>
                      <a:endParaRPr lang="en-US" altLang="ja-JP" sz="1200" b="1" dirty="0">
                        <a:solidFill>
                          <a:schemeClr val="tx1"/>
                        </a:solidFill>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FontTx/>
                        <a:buNone/>
                        <a:defRPr>
                          <a:uFillTx/>
                        </a:defRPr>
                      </a:pPr>
                      <a:r>
                        <a:rPr lang="ja-JP" altLang="en-US" sz="1200" b="1" dirty="0">
                          <a:solidFill>
                            <a:schemeClr val="tx1"/>
                          </a:solidFill>
                          <a:uFillTx/>
                          <a:latin typeface="Meiryo UI" panose="020B0604030504040204" pitchFamily="50" charset="-128"/>
                          <a:ea typeface="Meiryo UI" panose="020B0604030504040204" pitchFamily="50" charset="-128"/>
                        </a:rPr>
                        <a:t>海外事業</a:t>
                      </a:r>
                      <a:endParaRPr lang="en-US" altLang="ja-JP" sz="1200" b="1" dirty="0">
                        <a:solidFill>
                          <a:schemeClr val="tx1"/>
                        </a:solidFill>
                        <a:uFillTx/>
                        <a:latin typeface="Meiryo UI" panose="020B0604030504040204" pitchFamily="50" charset="-128"/>
                        <a:ea typeface="Meiryo UI" panose="020B0604030504040204" pitchFamily="50" charset="-128"/>
                      </a:endParaRPr>
                    </a:p>
                  </a:txBody>
                  <a:tcPr marL="84406" marR="84406">
                    <a:noFill/>
                  </a:tcPr>
                </a:tc>
                <a:tc>
                  <a:txBody>
                    <a:bodyPr/>
                    <a:lstStyle/>
                    <a:p>
                      <a:pPr marL="228600" indent="-228600" algn="l">
                        <a:buFont typeface="+mj-lt"/>
                        <a:buAutoNum type="arabicPeriod"/>
                      </a:pPr>
                      <a:r>
                        <a:rPr kumimoji="1" lang="ja-JP" altLang="en-US" sz="1200" dirty="0">
                          <a:solidFill>
                            <a:schemeClr val="tx1"/>
                          </a:solidFill>
                          <a:uFillTx/>
                          <a:latin typeface="Meiryo UI" panose="020B0604030504040204" pitchFamily="50" charset="-128"/>
                          <a:ea typeface="Meiryo UI" panose="020B0604030504040204" pitchFamily="50" charset="-128"/>
                        </a:rPr>
                        <a:t>輸出・グローバル化</a:t>
                      </a:r>
                    </a:p>
                    <a:p>
                      <a:pPr marL="228600" indent="-228600" algn="l">
                        <a:buFont typeface="+mj-lt"/>
                        <a:buAutoNum type="arabicPeriod"/>
                      </a:pPr>
                      <a:r>
                        <a:rPr kumimoji="1" lang="ja-JP" altLang="en-US" sz="1200" dirty="0">
                          <a:solidFill>
                            <a:schemeClr val="tx1"/>
                          </a:solidFill>
                          <a:uFillTx/>
                          <a:latin typeface="Meiryo UI" panose="020B0604030504040204" pitchFamily="50" charset="-128"/>
                          <a:ea typeface="Meiryo UI" panose="020B0604030504040204" pitchFamily="50" charset="-128"/>
                        </a:rPr>
                        <a:t>インバウンド需要</a:t>
                      </a:r>
                    </a:p>
                    <a:p>
                      <a:pPr marL="228600" indent="-228600" algn="l">
                        <a:buFont typeface="+mj-lt"/>
                        <a:buAutoNum type="arabicPeriod"/>
                      </a:pPr>
                      <a:r>
                        <a:rPr kumimoji="1" lang="ja-JP" altLang="en-US" sz="1200" dirty="0">
                          <a:solidFill>
                            <a:schemeClr val="tx1"/>
                          </a:solidFill>
                          <a:uFillTx/>
                          <a:latin typeface="Meiryo UI" panose="020B0604030504040204" pitchFamily="50" charset="-128"/>
                          <a:ea typeface="Meiryo UI" panose="020B0604030504040204" pitchFamily="50" charset="-128"/>
                        </a:rPr>
                        <a:t>海外企業（技術・市場の両面）連携</a:t>
                      </a:r>
                    </a:p>
                  </a:txBody>
                  <a:tcPr marL="84406" marR="84406">
                    <a:noFill/>
                  </a:tcPr>
                </a:tc>
                <a:tc>
                  <a:txBody>
                    <a:bodyPr/>
                    <a:lstStyle/>
                    <a:p>
                      <a:pPr marL="171450" indent="-171450" algn="l">
                        <a:buFont typeface="Arial" panose="020B0604020202020204" pitchFamily="34" charset="0"/>
                        <a:buChar char="•"/>
                      </a:pPr>
                      <a:r>
                        <a:rPr kumimoji="1" lang="ja-JP" altLang="en-US" sz="1200" dirty="0">
                          <a:solidFill>
                            <a:schemeClr val="tx1"/>
                          </a:solidFill>
                          <a:uFillTx/>
                          <a:latin typeface="Meiryo UI" panose="020B0604030504040204" pitchFamily="50" charset="-128"/>
                          <a:ea typeface="Meiryo UI" panose="020B0604030504040204" pitchFamily="50" charset="-128"/>
                        </a:rPr>
                        <a:t>現地企業の品質が上がる中、今から「</a:t>
                      </a:r>
                      <a:r>
                        <a:rPr kumimoji="1" lang="en-US" altLang="ja-JP" sz="1200" dirty="0">
                          <a:solidFill>
                            <a:schemeClr val="tx1"/>
                          </a:solidFill>
                          <a:uFillTx/>
                          <a:latin typeface="Meiryo UI" panose="020B0604030504040204" pitchFamily="50" charset="-128"/>
                          <a:ea typeface="Meiryo UI" panose="020B0604030504040204" pitchFamily="50" charset="-128"/>
                        </a:rPr>
                        <a:t>ASEAN</a:t>
                      </a:r>
                      <a:r>
                        <a:rPr kumimoji="1" lang="ja-JP" altLang="en-US" sz="1200" dirty="0">
                          <a:solidFill>
                            <a:schemeClr val="tx1"/>
                          </a:solidFill>
                          <a:uFillTx/>
                          <a:latin typeface="Meiryo UI" panose="020B0604030504040204" pitchFamily="50" charset="-128"/>
                          <a:ea typeface="Meiryo UI" panose="020B0604030504040204" pitchFamily="50" charset="-128"/>
                        </a:rPr>
                        <a:t>の自動車産業」は遅い</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a:solidFill>
                            <a:schemeClr val="tx1"/>
                          </a:solidFill>
                          <a:uFillTx/>
                          <a:latin typeface="Meiryo UI" panose="020B0604030504040204" pitchFamily="50" charset="-128"/>
                          <a:ea typeface="Meiryo UI" panose="020B0604030504040204" pitchFamily="50" charset="-128"/>
                        </a:rPr>
                        <a:t>自社の技術・品質を活かすために、欧米やさらに先の新興国を検討したい</a:t>
                      </a:r>
                      <a:endParaRPr kumimoji="1" lang="en-US" altLang="ja-JP" sz="1200" dirty="0">
                        <a:solidFill>
                          <a:schemeClr val="tx1"/>
                        </a:solidFill>
                        <a:uFillTx/>
                        <a:latin typeface="Meiryo UI" panose="020B0604030504040204" pitchFamily="50" charset="-128"/>
                        <a:ea typeface="Meiryo UI" panose="020B0604030504040204" pitchFamily="50" charset="-128"/>
                      </a:endParaRPr>
                    </a:p>
                  </a:txBody>
                  <a:tcPr marL="84406" marR="84406">
                    <a:noFill/>
                  </a:tcPr>
                </a:tc>
                <a:tc>
                  <a:txBody>
                    <a:bodyPr/>
                    <a:lstStyle/>
                    <a:p>
                      <a:pPr marL="171450" indent="-171450">
                        <a:buFont typeface="Wingdings" panose="05000000000000000000" pitchFamily="2" charset="2"/>
                        <a:buChar char="n"/>
                      </a:pPr>
                      <a:r>
                        <a:rPr lang="ja-JP" altLang="en-US" sz="1200" dirty="0">
                          <a:solidFill>
                            <a:schemeClr val="tx1"/>
                          </a:solidFill>
                          <a:uFillTx/>
                          <a:latin typeface="Meiryo UI" panose="020B0604030504040204" pitchFamily="50" charset="-128"/>
                          <a:ea typeface="Meiryo UI" panose="020B0604030504040204" pitchFamily="50" charset="-128"/>
                        </a:rPr>
                        <a:t>下請け企業の弱点であるデザイン・マーケティング力の強化</a:t>
                      </a:r>
                      <a:endParaRPr lang="en-US" altLang="ja-JP" sz="1200" dirty="0">
                        <a:solidFill>
                          <a:schemeClr val="tx1"/>
                        </a:solidFill>
                        <a:uFillTx/>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200" dirty="0">
                          <a:solidFill>
                            <a:schemeClr val="tx1"/>
                          </a:solidFill>
                          <a:uFillTx/>
                          <a:latin typeface="Meiryo UI" panose="020B0604030504040204" pitchFamily="50" charset="-128"/>
                          <a:ea typeface="Meiryo UI" panose="020B0604030504040204" pitchFamily="50" charset="-128"/>
                        </a:rPr>
                        <a:t>「ダントツ品質」を活かせる欧米企業とのマッチング</a:t>
                      </a:r>
                    </a:p>
                  </a:txBody>
                  <a:tcPr marL="84406" marR="84406">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053129">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ja-JP" altLang="en-US" sz="1200" b="1" dirty="0">
                          <a:solidFill>
                            <a:schemeClr val="tx1"/>
                          </a:solidFill>
                          <a:uFillTx/>
                          <a:latin typeface="Meiryo UI" panose="020B0604030504040204" pitchFamily="50" charset="-128"/>
                          <a:ea typeface="Meiryo UI" panose="020B0604030504040204" pitchFamily="50" charset="-128"/>
                        </a:rPr>
                        <a:t>②</a:t>
                      </a:r>
                      <a:endParaRPr lang="en-US" altLang="ja-JP" sz="1200" b="1" dirty="0">
                        <a:solidFill>
                          <a:schemeClr val="tx1"/>
                        </a:solidFill>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FontTx/>
                        <a:buNone/>
                        <a:defRPr>
                          <a:uFillTx/>
                        </a:defRPr>
                      </a:pPr>
                      <a:r>
                        <a:rPr lang="ja-JP" altLang="en-US" sz="1200" b="1" dirty="0">
                          <a:solidFill>
                            <a:schemeClr val="tx1"/>
                          </a:solidFill>
                          <a:uFillTx/>
                          <a:latin typeface="Meiryo UI" panose="020B0604030504040204" pitchFamily="50" charset="-128"/>
                          <a:ea typeface="Meiryo UI" panose="020B0604030504040204" pitchFamily="50" charset="-128"/>
                        </a:rPr>
                        <a:t>後継・承継</a:t>
                      </a:r>
                      <a:endParaRPr lang="en-US" altLang="ja-JP" sz="1200" b="1" dirty="0">
                        <a:solidFill>
                          <a:schemeClr val="tx1"/>
                        </a:solidFill>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200" b="1" dirty="0">
                          <a:solidFill>
                            <a:schemeClr val="tx1"/>
                          </a:solidFill>
                          <a:uFillTx/>
                          <a:latin typeface="Meiryo UI" panose="020B0604030504040204" pitchFamily="50" charset="-128"/>
                          <a:ea typeface="Meiryo UI" panose="020B0604030504040204" pitchFamily="50" charset="-128"/>
                        </a:rPr>
                        <a:t>人材育成</a:t>
                      </a:r>
                      <a:endParaRPr kumimoji="1" lang="en-US" altLang="ja-JP" sz="1200" b="1" dirty="0">
                        <a:solidFill>
                          <a:schemeClr val="tx1"/>
                        </a:solidFill>
                        <a:uFillTx/>
                        <a:latin typeface="Meiryo UI" panose="020B0604030504040204" pitchFamily="50" charset="-128"/>
                        <a:ea typeface="Meiryo UI" panose="020B0604030504040204" pitchFamily="50" charset="-128"/>
                      </a:endParaRPr>
                    </a:p>
                  </a:txBody>
                  <a:tcPr marL="84406" marR="84406">
                    <a:noFill/>
                  </a:tcPr>
                </a:tc>
                <a:tc>
                  <a:txBody>
                    <a:bodyPr/>
                    <a:lstStyle/>
                    <a:p>
                      <a:pPr marL="228600" indent="-228600" algn="l">
                        <a:buFont typeface="+mj-lt"/>
                        <a:buAutoNum type="arabicPeriod"/>
                      </a:pPr>
                      <a:r>
                        <a:rPr kumimoji="1" lang="ja-JP" altLang="en-US" sz="1200" dirty="0">
                          <a:solidFill>
                            <a:schemeClr val="tx1"/>
                          </a:solidFill>
                          <a:uFillTx/>
                          <a:latin typeface="Meiryo UI" panose="020B0604030504040204" pitchFamily="50" charset="-128"/>
                          <a:ea typeface="Meiryo UI" panose="020B0604030504040204" pitchFamily="50" charset="-128"/>
                        </a:rPr>
                        <a:t>後継者・コア人材育成</a:t>
                      </a:r>
                    </a:p>
                    <a:p>
                      <a:pPr marL="228600" indent="-228600" algn="l">
                        <a:buFont typeface="+mj-lt"/>
                        <a:buAutoNum type="arabicPeriod"/>
                      </a:pPr>
                      <a:r>
                        <a:rPr kumimoji="1" lang="ja-JP" altLang="en-US" sz="1200" dirty="0">
                          <a:solidFill>
                            <a:schemeClr val="tx1"/>
                          </a:solidFill>
                          <a:uFillTx/>
                          <a:latin typeface="Meiryo UI" panose="020B0604030504040204" pitchFamily="50" charset="-128"/>
                          <a:ea typeface="Meiryo UI" panose="020B0604030504040204" pitchFamily="50" charset="-128"/>
                        </a:rPr>
                        <a:t>企業連携・合併・</a:t>
                      </a:r>
                      <a:r>
                        <a:rPr kumimoji="1" lang="en-US" altLang="ja-JP" sz="1200" dirty="0">
                          <a:solidFill>
                            <a:schemeClr val="tx1"/>
                          </a:solidFill>
                          <a:uFillTx/>
                          <a:latin typeface="Meiryo UI" panose="020B0604030504040204" pitchFamily="50" charset="-128"/>
                          <a:ea typeface="Meiryo UI" panose="020B0604030504040204" pitchFamily="50" charset="-128"/>
                        </a:rPr>
                        <a:t>M&amp;A</a:t>
                      </a:r>
                      <a:r>
                        <a:rPr kumimoji="1" lang="ja-JP" altLang="en-US" sz="1200" dirty="0">
                          <a:solidFill>
                            <a:schemeClr val="tx1"/>
                          </a:solidFill>
                          <a:uFillTx/>
                          <a:latin typeface="Meiryo UI" panose="020B0604030504040204" pitchFamily="50" charset="-128"/>
                          <a:ea typeface="Meiryo UI" panose="020B0604030504040204" pitchFamily="50" charset="-128"/>
                        </a:rPr>
                        <a:t>による集団化</a:t>
                      </a:r>
                    </a:p>
                    <a:p>
                      <a:pPr marL="228600" indent="-228600" algn="l">
                        <a:buFont typeface="+mj-lt"/>
                        <a:buAutoNum type="arabicPeriod"/>
                      </a:pPr>
                      <a:r>
                        <a:rPr kumimoji="1" lang="ja-JP" altLang="en-US" sz="1200" dirty="0">
                          <a:solidFill>
                            <a:schemeClr val="tx1"/>
                          </a:solidFill>
                          <a:uFillTx/>
                          <a:latin typeface="Meiryo UI" panose="020B0604030504040204" pitchFamily="50" charset="-128"/>
                          <a:ea typeface="Meiryo UI" panose="020B0604030504040204" pitchFamily="50" charset="-128"/>
                        </a:rPr>
                        <a:t>いわゆる「ベンチャー型事業承継」</a:t>
                      </a:r>
                    </a:p>
                  </a:txBody>
                  <a:tcPr marL="84406" marR="84406">
                    <a:noFill/>
                  </a:tcPr>
                </a:tc>
                <a:tc>
                  <a:txBody>
                    <a:bodyPr/>
                    <a:lstStyle/>
                    <a:p>
                      <a:pPr marL="171450" indent="-171450" algn="l">
                        <a:buFont typeface="Arial" panose="020B0604020202020204" pitchFamily="34" charset="0"/>
                        <a:buChar char="•"/>
                      </a:pPr>
                      <a:r>
                        <a:rPr kumimoji="1" lang="ja-JP" altLang="en-US" sz="1200" dirty="0">
                          <a:solidFill>
                            <a:schemeClr val="tx1"/>
                          </a:solidFill>
                          <a:uFillTx/>
                          <a:latin typeface="Meiryo UI" panose="020B0604030504040204" pitchFamily="50" charset="-128"/>
                          <a:ea typeface="Meiryo UI" panose="020B0604030504040204" pitchFamily="50" charset="-128"/>
                        </a:rPr>
                        <a:t>いずれの業界も大きな問題。後継体制を作った会社に受注が集まる傾向ある。</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a:solidFill>
                            <a:schemeClr val="tx1"/>
                          </a:solidFill>
                          <a:uFillTx/>
                          <a:latin typeface="Meiryo UI" panose="020B0604030504040204" pitchFamily="50" charset="-128"/>
                          <a:ea typeface="Meiryo UI" panose="020B0604030504040204" pitchFamily="50" charset="-128"/>
                        </a:rPr>
                        <a:t>同族だけが後継問題の解ではなく、社員教育も課題と認識</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a:solidFill>
                            <a:schemeClr val="tx1"/>
                          </a:solidFill>
                          <a:uFillTx/>
                          <a:latin typeface="Meiryo UI" panose="020B0604030504040204" pitchFamily="50" charset="-128"/>
                          <a:ea typeface="Meiryo UI" panose="020B0604030504040204" pitchFamily="50" charset="-128"/>
                        </a:rPr>
                        <a:t>あきん</a:t>
                      </a:r>
                      <a:r>
                        <a:rPr kumimoji="1" lang="ja-JP" altLang="en-US" sz="1200" dirty="0" err="1">
                          <a:solidFill>
                            <a:schemeClr val="tx1"/>
                          </a:solidFill>
                          <a:uFillTx/>
                          <a:latin typeface="Meiryo UI" panose="020B0604030504040204" pitchFamily="50" charset="-128"/>
                          <a:ea typeface="Meiryo UI" panose="020B0604030504040204" pitchFamily="50" charset="-128"/>
                        </a:rPr>
                        <a:t>ど</a:t>
                      </a:r>
                      <a:r>
                        <a:rPr kumimoji="1" lang="ja-JP" altLang="en-US" sz="1200" dirty="0">
                          <a:solidFill>
                            <a:schemeClr val="tx1"/>
                          </a:solidFill>
                          <a:uFillTx/>
                          <a:latin typeface="Meiryo UI" panose="020B0604030504040204" pitchFamily="50" charset="-128"/>
                          <a:ea typeface="Meiryo UI" panose="020B0604030504040204" pitchFamily="50" charset="-128"/>
                        </a:rPr>
                        <a:t>塾等育成プログラムの評価は高い</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a:solidFill>
                            <a:schemeClr val="tx1"/>
                          </a:solidFill>
                          <a:uFillTx/>
                          <a:latin typeface="Meiryo UI" panose="020B0604030504040204" pitchFamily="50" charset="-128"/>
                          <a:ea typeface="Meiryo UI" panose="020B0604030504040204" pitchFamily="50" charset="-128"/>
                        </a:rPr>
                        <a:t>海外企業（特に中国）への売却・後継には心理的抵抗がまだ残る</a:t>
                      </a:r>
                    </a:p>
                  </a:txBody>
                  <a:tcPr marL="84406" marR="84406">
                    <a:noFill/>
                  </a:tcPr>
                </a:tc>
                <a:tc>
                  <a:txBody>
                    <a:bodyPr/>
                    <a:lstStyle/>
                    <a:p>
                      <a:pPr marL="171450" indent="-171450">
                        <a:buFont typeface="Wingdings" panose="05000000000000000000" pitchFamily="2" charset="2"/>
                        <a:buChar char="n"/>
                      </a:pPr>
                      <a:r>
                        <a:rPr lang="ja-JP" altLang="en-US" sz="1200" dirty="0">
                          <a:solidFill>
                            <a:schemeClr val="tx1"/>
                          </a:solidFill>
                          <a:uFillTx/>
                          <a:latin typeface="Meiryo UI" panose="020B0604030504040204" pitchFamily="50" charset="-128"/>
                          <a:ea typeface="Meiryo UI" panose="020B0604030504040204" pitchFamily="50" charset="-128"/>
                        </a:rPr>
                        <a:t>後継者教育の更なる拡充</a:t>
                      </a:r>
                      <a:endParaRPr lang="en-US" altLang="ja-JP" sz="1200" dirty="0">
                        <a:solidFill>
                          <a:schemeClr val="tx1"/>
                        </a:solidFill>
                        <a:uFillTx/>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200" dirty="0">
                          <a:solidFill>
                            <a:schemeClr val="tx1"/>
                          </a:solidFill>
                          <a:uFillTx/>
                          <a:latin typeface="Meiryo UI" panose="020B0604030504040204" pitchFamily="50" charset="-128"/>
                          <a:ea typeface="Meiryo UI" panose="020B0604030504040204" pitchFamily="50" charset="-128"/>
                        </a:rPr>
                        <a:t>後継企業として海外企業を検討できるサービス（特に中国・アジア企業）</a:t>
                      </a:r>
                    </a:p>
                  </a:txBody>
                  <a:tcPr marL="84406" marR="84406">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2"/>
                  </a:ext>
                </a:extLst>
              </a:tr>
              <a:tr h="1053129">
                <a:tc>
                  <a:txBody>
                    <a:bodyPr/>
                    <a:lstStyle/>
                    <a:p>
                      <a:r>
                        <a:rPr kumimoji="1" lang="ja-JP" altLang="en-US" sz="1200" b="1" dirty="0">
                          <a:solidFill>
                            <a:schemeClr val="tx1"/>
                          </a:solidFill>
                          <a:uFillTx/>
                          <a:latin typeface="Meiryo UI" panose="020B0604030504040204" pitchFamily="50" charset="-128"/>
                          <a:ea typeface="Meiryo UI" panose="020B0604030504040204" pitchFamily="50" charset="-128"/>
                        </a:rPr>
                        <a:t>③</a:t>
                      </a:r>
                      <a:endParaRPr kumimoji="1" lang="en-US" altLang="ja-JP" sz="1200" b="1" dirty="0">
                        <a:solidFill>
                          <a:schemeClr val="tx1"/>
                        </a:solidFill>
                        <a:uFillTx/>
                        <a:latin typeface="Meiryo UI" panose="020B0604030504040204" pitchFamily="50" charset="-128"/>
                        <a:ea typeface="Meiryo UI" panose="020B0604030504040204" pitchFamily="50" charset="-128"/>
                      </a:endParaRPr>
                    </a:p>
                    <a:p>
                      <a:r>
                        <a:rPr kumimoji="1" lang="ja-JP" altLang="en-US" sz="1200" b="1" dirty="0">
                          <a:solidFill>
                            <a:schemeClr val="tx1"/>
                          </a:solidFill>
                          <a:uFillTx/>
                          <a:latin typeface="Meiryo UI" panose="020B0604030504040204" pitchFamily="50" charset="-128"/>
                          <a:ea typeface="Meiryo UI" panose="020B0604030504040204" pitchFamily="50" charset="-128"/>
                        </a:rPr>
                        <a:t>都市間競争</a:t>
                      </a:r>
                      <a:endParaRPr kumimoji="1" lang="en-US" altLang="ja-JP" sz="1200" b="1" dirty="0">
                        <a:solidFill>
                          <a:schemeClr val="tx1"/>
                        </a:solidFill>
                        <a:uFillTx/>
                        <a:latin typeface="Meiryo UI" panose="020B0604030504040204" pitchFamily="50" charset="-128"/>
                        <a:ea typeface="Meiryo UI" panose="020B0604030504040204" pitchFamily="50" charset="-128"/>
                      </a:endParaRPr>
                    </a:p>
                  </a:txBody>
                  <a:tcPr marL="84406" marR="84406">
                    <a:noFill/>
                  </a:tcPr>
                </a:tc>
                <a:tc>
                  <a:txBody>
                    <a:bodyPr/>
                    <a:lstStyle/>
                    <a:p>
                      <a:pPr marL="228600" indent="-228600" algn="l">
                        <a:buFont typeface="+mj-lt"/>
                        <a:buAutoNum type="arabicPeriod"/>
                      </a:pPr>
                      <a:r>
                        <a:rPr kumimoji="1" lang="ja-JP" altLang="en-US" sz="1200" dirty="0">
                          <a:solidFill>
                            <a:schemeClr val="tx1"/>
                          </a:solidFill>
                          <a:uFillTx/>
                          <a:latin typeface="Meiryo UI" panose="020B0604030504040204" pitchFamily="50" charset="-128"/>
                          <a:ea typeface="Meiryo UI" panose="020B0604030504040204" pitchFamily="50" charset="-128"/>
                        </a:rPr>
                        <a:t>域外（取引先や顧客の移転、市場規模の差等）によるやりにくさ</a:t>
                      </a:r>
                    </a:p>
                  </a:txBody>
                  <a:tcPr marL="84406" marR="84406">
                    <a:noFill/>
                  </a:tcPr>
                </a:tc>
                <a:tc>
                  <a:txBody>
                    <a:bodyPr/>
                    <a:lstStyle/>
                    <a:p>
                      <a:pPr marL="171450" indent="-171450" algn="l">
                        <a:buFont typeface="Arial" panose="020B0604020202020204" pitchFamily="34" charset="0"/>
                        <a:buChar char="•"/>
                      </a:pPr>
                      <a:r>
                        <a:rPr kumimoji="1" lang="ja-JP" altLang="en-US" sz="1200" dirty="0">
                          <a:solidFill>
                            <a:schemeClr val="tx1"/>
                          </a:solidFill>
                          <a:uFillTx/>
                          <a:latin typeface="Meiryo UI" panose="020B0604030504040204" pitchFamily="50" charset="-128"/>
                          <a:ea typeface="Meiryo UI" panose="020B0604030504040204" pitchFamily="50" charset="-128"/>
                        </a:rPr>
                        <a:t>大阪ｖｓ東京というだけではなく、関西近隣自治体による誘致があり、大阪は劣位である。実際、他自治体サービスを受け、東京や神戸に移転を決めた会社は多い。</a:t>
                      </a:r>
                      <a:endParaRPr kumimoji="1" lang="en-US" altLang="ja-JP" sz="1200" dirty="0">
                        <a:solidFill>
                          <a:schemeClr val="tx1"/>
                        </a:solidFill>
                        <a:uFillTx/>
                        <a:latin typeface="Meiryo UI" panose="020B0604030504040204" pitchFamily="50" charset="-128"/>
                        <a:ea typeface="Meiryo UI" panose="020B0604030504040204" pitchFamily="50" charset="-128"/>
                      </a:endParaRPr>
                    </a:p>
                  </a:txBody>
                  <a:tcPr marL="84406" marR="84406">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dirty="0">
                          <a:solidFill>
                            <a:schemeClr val="tx1"/>
                          </a:solidFill>
                          <a:uFillTx/>
                          <a:latin typeface="Meiryo UI" panose="020B0604030504040204" pitchFamily="50" charset="-128"/>
                          <a:ea typeface="Meiryo UI" panose="020B0604030504040204" pitchFamily="50" charset="-128"/>
                        </a:rPr>
                        <a:t>他都市と同レベル以上の支援策とワンストップショップ化は必須</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dirty="0">
                          <a:solidFill>
                            <a:schemeClr val="tx1"/>
                          </a:solidFill>
                          <a:uFillTx/>
                          <a:latin typeface="Meiryo UI" panose="020B0604030504040204" pitchFamily="50" charset="-128"/>
                          <a:ea typeface="Meiryo UI" panose="020B0604030504040204" pitchFamily="50" charset="-128"/>
                        </a:rPr>
                        <a:t>特に工場立地等紹介等具体的で細かなサービスが必要</a:t>
                      </a:r>
                      <a:endParaRPr kumimoji="1" lang="en-US" altLang="ja-JP" sz="1200" dirty="0">
                        <a:solidFill>
                          <a:schemeClr val="tx1"/>
                        </a:solidFill>
                        <a:uFillTx/>
                        <a:latin typeface="Meiryo UI" panose="020B0604030504040204" pitchFamily="50" charset="-128"/>
                        <a:ea typeface="Meiryo UI" panose="020B0604030504040204" pitchFamily="50" charset="-128"/>
                      </a:endParaRPr>
                    </a:p>
                  </a:txBody>
                  <a:tcPr marL="84406" marR="84406">
                    <a:noFill/>
                  </a:tcPr>
                </a:tc>
                <a:extLst>
                  <a:ext uri="{0D108BD9-81ED-4DB2-BD59-A6C34878D82A}">
                    <a16:rowId xmlns="" xmlns:a16="http://schemas.microsoft.com/office/drawing/2014/main" val="10003"/>
                  </a:ext>
                </a:extLst>
              </a:tr>
              <a:tr h="1436085">
                <a:tc>
                  <a:txBody>
                    <a:bodyPr/>
                    <a:lstStyle/>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200" b="1" dirty="0">
                          <a:solidFill>
                            <a:schemeClr val="tx1"/>
                          </a:solidFill>
                          <a:uFillTx/>
                          <a:latin typeface="Meiryo UI" panose="020B0604030504040204" pitchFamily="50" charset="-128"/>
                          <a:ea typeface="Meiryo UI" panose="020B0604030504040204" pitchFamily="50" charset="-128"/>
                        </a:rPr>
                        <a:t>④</a:t>
                      </a:r>
                      <a:endParaRPr kumimoji="1" lang="en-US" altLang="ja-JP" sz="1200" b="1" dirty="0">
                        <a:solidFill>
                          <a:schemeClr val="tx1"/>
                        </a:solidFill>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200" b="1" dirty="0">
                          <a:solidFill>
                            <a:schemeClr val="tx1"/>
                          </a:solidFill>
                          <a:uFillTx/>
                          <a:latin typeface="Meiryo UI" panose="020B0604030504040204" pitchFamily="50" charset="-128"/>
                          <a:ea typeface="Meiryo UI" panose="020B0604030504040204" pitchFamily="50" charset="-128"/>
                        </a:rPr>
                        <a:t>既存事業強化・</a:t>
                      </a:r>
                      <a:endParaRPr kumimoji="1" lang="en-US" altLang="ja-JP" sz="1200" b="1" dirty="0">
                        <a:solidFill>
                          <a:schemeClr val="tx1"/>
                        </a:solidFill>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200" b="1" dirty="0">
                          <a:solidFill>
                            <a:schemeClr val="tx1"/>
                          </a:solidFill>
                          <a:uFillTx/>
                          <a:latin typeface="Meiryo UI" panose="020B0604030504040204" pitchFamily="50" charset="-128"/>
                          <a:ea typeface="Meiryo UI" panose="020B0604030504040204" pitchFamily="50" charset="-128"/>
                        </a:rPr>
                        <a:t>高度化</a:t>
                      </a:r>
                      <a:endParaRPr kumimoji="1" lang="en-US" altLang="ja-JP" sz="1200" b="1" dirty="0">
                        <a:solidFill>
                          <a:schemeClr val="tx1"/>
                        </a:solidFill>
                        <a:uFillTx/>
                        <a:latin typeface="Meiryo UI" panose="020B0604030504040204" pitchFamily="50" charset="-128"/>
                        <a:ea typeface="Meiryo UI" panose="020B0604030504040204" pitchFamily="50" charset="-128"/>
                      </a:endParaRPr>
                    </a:p>
                  </a:txBody>
                  <a:tcPr marL="84406" marR="84406"/>
                </a:tc>
                <a:tc>
                  <a:txBody>
                    <a:bodyPr/>
                    <a:lstStyle/>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デジタル技術の取り込み</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デザイン強化</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バリューチェーン強化</a:t>
                      </a: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共同受注、一括受注等</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228600" marR="0" lvl="0" indent="-228600" algn="l" defTabSz="914400" rtl="0" eaLnBrk="1" fontAlgn="auto" latinLnBrk="0" hangingPunct="1">
                        <a:lnSpc>
                          <a:spcPct val="100000"/>
                        </a:lnSpc>
                        <a:spcBef>
                          <a:spcPts val="0"/>
                        </a:spcBef>
                        <a:spcAft>
                          <a:spcPts val="0"/>
                        </a:spcAft>
                        <a:buFont typeface="+mj-lt"/>
                        <a:buAutoNum type="arabicPeriod"/>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産学連携による技術革新</a:t>
                      </a:r>
                    </a:p>
                  </a:txBody>
                  <a:tcPr marL="84406" marR="84406">
                    <a:noFill/>
                  </a:tcPr>
                </a:tc>
                <a:tc>
                  <a:txBody>
                    <a:bodyPr/>
                    <a:lstStyle/>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東日本への展開を進めている企業が多い</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設備を自社開発するなど設備面での投資ニーズ、高度化の一環として工場移転のニーズは強い</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kumimoji="1" lang="ja-JP" altLang="en-US" sz="1200" dirty="0">
                          <a:solidFill>
                            <a:schemeClr val="tx1"/>
                          </a:solidFill>
                          <a:uFillTx/>
                          <a:latin typeface="Meiryo UI" panose="020B0604030504040204" pitchFamily="50" charset="-128"/>
                          <a:ea typeface="Meiryo UI" panose="020B0604030504040204" pitchFamily="50" charset="-128"/>
                        </a:rPr>
                        <a:t>産学連携・共同開発を使っている企業は少数で、自社の技術範囲の開発に留まっている</a:t>
                      </a:r>
                      <a:endParaRPr kumimoji="1" lang="en-US" altLang="ja-JP" sz="1200" dirty="0">
                        <a:solidFill>
                          <a:schemeClr val="tx1"/>
                        </a:solidFill>
                        <a:uFillTx/>
                        <a:latin typeface="Meiryo UI" panose="020B0604030504040204" pitchFamily="50" charset="-128"/>
                        <a:ea typeface="Meiryo UI" panose="020B0604030504040204" pitchFamily="50" charset="-128"/>
                      </a:endParaRPr>
                    </a:p>
                  </a:txBody>
                  <a:tcPr marL="84406" marR="84406">
                    <a:noFill/>
                  </a:tcPr>
                </a:tc>
                <a:tc>
                  <a:txBody>
                    <a:bodyPr/>
                    <a:lstStyle/>
                    <a:p>
                      <a:pPr marL="171450" indent="-171450" algn="l">
                        <a:buFont typeface="Wingdings" panose="05000000000000000000" pitchFamily="2" charset="2"/>
                        <a:buChar char="n"/>
                      </a:pPr>
                      <a:r>
                        <a:rPr kumimoji="1" lang="ja-JP" altLang="en-US" sz="1200" dirty="0">
                          <a:solidFill>
                            <a:schemeClr val="tx1"/>
                          </a:solidFill>
                          <a:uFillTx/>
                          <a:latin typeface="Meiryo UI" panose="020B0604030504040204" pitchFamily="50" charset="-128"/>
                          <a:ea typeface="Meiryo UI" panose="020B0604030504040204" pitchFamily="50" charset="-128"/>
                        </a:rPr>
                        <a:t>支援機関ができることには限界が（プロ等で対応）</a:t>
                      </a:r>
                      <a:endParaRPr kumimoji="1" lang="en-US" altLang="ja-JP" sz="1200" dirty="0">
                        <a:solidFill>
                          <a:schemeClr val="tx1"/>
                        </a:solidFill>
                        <a:uFillTx/>
                        <a:latin typeface="Meiryo UI" panose="020B0604030504040204" pitchFamily="50" charset="-128"/>
                        <a:ea typeface="Meiryo UI" panose="020B0604030504040204" pitchFamily="50" charset="-128"/>
                      </a:endParaRPr>
                    </a:p>
                    <a:p>
                      <a:pPr marL="171450" indent="-171450" algn="l">
                        <a:buFont typeface="Wingdings" panose="05000000000000000000" pitchFamily="2" charset="2"/>
                        <a:buChar char="n"/>
                      </a:pPr>
                      <a:r>
                        <a:rPr kumimoji="1" lang="ja-JP" altLang="en-US" sz="1200" dirty="0">
                          <a:solidFill>
                            <a:schemeClr val="tx1"/>
                          </a:solidFill>
                          <a:uFillTx/>
                          <a:latin typeface="Meiryo UI" panose="020B0604030504040204" pitchFamily="50" charset="-128"/>
                          <a:ea typeface="Meiryo UI" panose="020B0604030504040204" pitchFamily="50" charset="-128"/>
                        </a:rPr>
                        <a:t>大阪市の</a:t>
                      </a:r>
                      <a:r>
                        <a:rPr kumimoji="1" lang="ja-JP" altLang="en-US" sz="1200" dirty="0" smtClean="0">
                          <a:solidFill>
                            <a:schemeClr val="tx1"/>
                          </a:solidFill>
                          <a:uFillTx/>
                          <a:latin typeface="Meiryo UI" panose="020B0604030504040204" pitchFamily="50" charset="-128"/>
                          <a:ea typeface="Meiryo UI" panose="020B0604030504040204" pitchFamily="50" charset="-128"/>
                        </a:rPr>
                        <a:t>持つデザイナーネットワーク</a:t>
                      </a:r>
                      <a:r>
                        <a:rPr kumimoji="1" lang="ja-JP" altLang="en-US" sz="1200" dirty="0">
                          <a:solidFill>
                            <a:schemeClr val="tx1"/>
                          </a:solidFill>
                          <a:uFillTx/>
                          <a:latin typeface="Meiryo UI" panose="020B0604030504040204" pitchFamily="50" charset="-128"/>
                          <a:ea typeface="Meiryo UI" panose="020B0604030504040204" pitchFamily="50" charset="-128"/>
                        </a:rPr>
                        <a:t>、創業イベントを通じて得た海外企業群、共同プロジェクト事務局等側面支援ではやれることはある。</a:t>
                      </a:r>
                      <a:endParaRPr kumimoji="1" lang="en-US" altLang="ja-JP" sz="1200" dirty="0">
                        <a:solidFill>
                          <a:schemeClr val="tx1"/>
                        </a:solidFill>
                        <a:uFillTx/>
                        <a:latin typeface="Meiryo UI" panose="020B0604030504040204" pitchFamily="50" charset="-128"/>
                        <a:ea typeface="Meiryo UI" panose="020B0604030504040204" pitchFamily="50" charset="-128"/>
                      </a:endParaRPr>
                    </a:p>
                  </a:txBody>
                  <a:tcPr marL="84406" marR="84406">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7013044" y="6491582"/>
            <a:ext cx="1899138" cy="365125"/>
          </a:xfrm>
        </p:spPr>
        <p:txBody>
          <a:bodyPr/>
          <a:lstStyle/>
          <a:p>
            <a:fld id="{517E6CE8-CC5A-4C33-BE98-08A25E237030}" type="slidenum">
              <a:rPr kumimoji="1" lang="ja-JP" altLang="en-US" smtClean="0">
                <a:uFillTx/>
              </a:rPr>
              <a:t>26</a:t>
            </a:fld>
            <a:endParaRPr kumimoji="1" lang="ja-JP" altLang="en-US">
              <a:uFillTx/>
            </a:endParaRPr>
          </a:p>
        </p:txBody>
      </p:sp>
      <p:sp>
        <p:nvSpPr>
          <p:cNvPr id="3" name="テキスト ボックス 2"/>
          <p:cNvSpPr txBox="1">
            <a:spLocks/>
          </p:cNvSpPr>
          <p:nvPr/>
        </p:nvSpPr>
        <p:spPr>
          <a:xfrm>
            <a:off x="209405" y="6535295"/>
            <a:ext cx="3090911" cy="246221"/>
          </a:xfrm>
          <a:prstGeom prst="rect">
            <a:avLst/>
          </a:prstGeom>
          <a:noFill/>
        </p:spPr>
        <p:txBody>
          <a:bodyPr wrap="none" rtlCol="0">
            <a:spAutoFit/>
          </a:bodyPr>
          <a:lstStyle/>
          <a:p>
            <a:r>
              <a:rPr lang="ja-JP" altLang="en-US" sz="1000" dirty="0" smtClean="0">
                <a:uFillTx/>
                <a:latin typeface="Meiryo UI" panose="020B0604030504040204" pitchFamily="50" charset="-128"/>
                <a:ea typeface="Meiryo UI" panose="020B0604030504040204" pitchFamily="50" charset="-128"/>
              </a:rPr>
              <a:t>両法人の</a:t>
            </a:r>
            <a:r>
              <a:rPr lang="ja-JP" altLang="en-US" sz="1000" dirty="0">
                <a:uFillTx/>
                <a:latin typeface="Meiryo UI" panose="020B0604030504040204" pitchFamily="50" charset="-128"/>
                <a:ea typeface="Meiryo UI" panose="020B0604030504040204" pitchFamily="50" charset="-128"/>
              </a:rPr>
              <a:t>ユーザー企業</a:t>
            </a:r>
            <a:r>
              <a:rPr lang="en-US" altLang="ja-JP" sz="1000" dirty="0">
                <a:uFillTx/>
                <a:latin typeface="Meiryo UI" panose="020B0604030504040204" pitchFamily="50" charset="-128"/>
                <a:ea typeface="Meiryo UI" panose="020B0604030504040204" pitchFamily="50" charset="-128"/>
              </a:rPr>
              <a:t>6</a:t>
            </a:r>
            <a:r>
              <a:rPr lang="ja-JP" altLang="en-US" sz="1000" dirty="0">
                <a:uFillTx/>
                <a:latin typeface="Meiryo UI" panose="020B0604030504040204" pitchFamily="50" charset="-128"/>
                <a:ea typeface="Meiryo UI" panose="020B0604030504040204" pitchFamily="50" charset="-128"/>
              </a:rPr>
              <a:t>社</a:t>
            </a:r>
            <a:r>
              <a:rPr lang="ja-JP" altLang="en-US" sz="1000" dirty="0" smtClean="0">
                <a:uFillTx/>
                <a:latin typeface="Meiryo UI" panose="020B0604030504040204" pitchFamily="50" charset="-128"/>
                <a:ea typeface="Meiryo UI" panose="020B0604030504040204" pitchFamily="50" charset="-128"/>
              </a:rPr>
              <a:t>からのヒアリングより課題を整理</a:t>
            </a:r>
            <a:endParaRPr lang="ja-JP" altLang="en-US" sz="1000" dirty="0">
              <a:uFillTx/>
              <a:latin typeface="Meiryo UI" panose="020B0604030504040204" pitchFamily="50" charset="-128"/>
              <a:ea typeface="Meiryo UI" panose="020B0604030504040204" pitchFamily="50" charset="-128"/>
            </a:endParaRPr>
          </a:p>
        </p:txBody>
      </p:sp>
      <p:sp>
        <p:nvSpPr>
          <p:cNvPr id="6" name="テキスト ボックス 5"/>
          <p:cNvSpPr txBox="1">
            <a:spLocks/>
          </p:cNvSpPr>
          <p:nvPr/>
        </p:nvSpPr>
        <p:spPr>
          <a:xfrm>
            <a:off x="209405" y="6206998"/>
            <a:ext cx="6931706" cy="307777"/>
          </a:xfrm>
          <a:prstGeom prst="rect">
            <a:avLst/>
          </a:prstGeom>
          <a:noFill/>
        </p:spPr>
        <p:txBody>
          <a:bodyPr wrap="none" rtlCol="0">
            <a:spAutoFit/>
          </a:bodyPr>
          <a:lstStyle/>
          <a:p>
            <a:r>
              <a:rPr lang="ja-JP" altLang="en-US" sz="1400" dirty="0">
                <a:uFillTx/>
                <a:latin typeface="Meiryo UI" panose="020B0604030504040204" pitchFamily="50" charset="-128"/>
                <a:ea typeface="Meiryo UI" panose="020B0604030504040204" pitchFamily="50" charset="-128"/>
              </a:rPr>
              <a:t>＊今回は、</a:t>
            </a:r>
            <a:r>
              <a:rPr lang="ja-JP" altLang="en-US" sz="1400" dirty="0">
                <a:latin typeface="Meiryo UI" panose="020B0604030504040204" pitchFamily="50" charset="-128"/>
                <a:ea typeface="Meiryo UI" panose="020B0604030504040204" pitchFamily="50" charset="-128"/>
              </a:rPr>
              <a:t>国内</a:t>
            </a:r>
            <a:r>
              <a:rPr lang="ja-JP" altLang="en-US" sz="1400" dirty="0">
                <a:uFillTx/>
                <a:latin typeface="Meiryo UI" panose="020B0604030504040204" pitchFamily="50" charset="-128"/>
                <a:ea typeface="Meiryo UI" panose="020B0604030504040204" pitchFamily="50" charset="-128"/>
              </a:rPr>
              <a:t>企業のみをヒアリングしたが、外国企業や府外企業の誘致や創業支援も重要</a:t>
            </a:r>
          </a:p>
        </p:txBody>
      </p:sp>
    </p:spTree>
    <p:extLst>
      <p:ext uri="{BB962C8B-B14F-4D97-AF65-F5344CB8AC3E}">
        <p14:creationId xmlns:p14="http://schemas.microsoft.com/office/powerpoint/2010/main" val="118156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a:spLocks/>
          </p:cNvSpPr>
          <p:nvPr/>
        </p:nvSpPr>
        <p:spPr>
          <a:xfrm>
            <a:off x="1080092" y="71885"/>
            <a:ext cx="7590232" cy="380480"/>
          </a:xfrm>
          <a:prstGeom prst="rect">
            <a:avLst/>
          </a:prstGeom>
          <a:noFill/>
        </p:spPr>
        <p:txBody>
          <a:bodyPr wrap="square" lIns="36000" tIns="36000" rIns="36000" bIns="36000" rtlCol="0">
            <a:spAutoFit/>
          </a:bodyPr>
          <a:lstStyle/>
          <a:p>
            <a:pPr algn="ctr"/>
            <a:r>
              <a:rPr lang="ja-JP" altLang="en-US" sz="2000" b="1" dirty="0">
                <a:uFillTx/>
                <a:latin typeface="Meiryo UI" panose="020B0604030504040204" pitchFamily="50" charset="-128"/>
                <a:ea typeface="Meiryo UI" panose="020B0604030504040204" pitchFamily="50" charset="-128"/>
              </a:rPr>
              <a:t>海外企業の大阪（日本）への進出現状と東京都公社の取組み</a:t>
            </a:r>
            <a:endParaRPr kumimoji="1" lang="en-US" altLang="ja-JP" sz="2000" b="1" dirty="0">
              <a:uFillTx/>
              <a:latin typeface="Meiryo UI" panose="020B0604030504040204" pitchFamily="50" charset="-128"/>
              <a:ea typeface="Meiryo UI" panose="020B0604030504040204" pitchFamily="50" charset="-128"/>
            </a:endParaRPr>
          </a:p>
        </p:txBody>
      </p:sp>
      <p:sp>
        <p:nvSpPr>
          <p:cNvPr id="15" name="テキスト ボックス 14"/>
          <p:cNvSpPr txBox="1">
            <a:spLocks/>
          </p:cNvSpPr>
          <p:nvPr/>
        </p:nvSpPr>
        <p:spPr>
          <a:xfrm>
            <a:off x="757170" y="1089508"/>
            <a:ext cx="2670734" cy="442035"/>
          </a:xfrm>
          <a:prstGeom prst="rect">
            <a:avLst/>
          </a:prstGeom>
          <a:noFill/>
        </p:spPr>
        <p:txBody>
          <a:bodyPr wrap="square" lIns="36000" tIns="36000" rIns="36000" bIns="36000" rtlCol="0">
            <a:spAutoFit/>
          </a:bodyPr>
          <a:lstStyle/>
          <a:p>
            <a:pPr algn="ctr"/>
            <a:r>
              <a:rPr lang="ja-JP" altLang="en-US" sz="1200" b="1" dirty="0">
                <a:uFillTx/>
                <a:latin typeface="Meiryo UI" panose="020B0604030504040204" pitchFamily="50" charset="-128"/>
                <a:ea typeface="Meiryo UI" panose="020B0604030504040204" pitchFamily="50" charset="-128"/>
              </a:rPr>
              <a:t>外資系企業進出件数内訳</a:t>
            </a:r>
            <a:endParaRPr lang="en-US" altLang="ja-JP" sz="1200" b="1" dirty="0">
              <a:uFillTx/>
              <a:latin typeface="Meiryo UI" panose="020B0604030504040204" pitchFamily="50" charset="-128"/>
              <a:ea typeface="Meiryo UI" panose="020B0604030504040204" pitchFamily="50" charset="-128"/>
            </a:endParaRPr>
          </a:p>
          <a:p>
            <a:pPr algn="ctr"/>
            <a:r>
              <a:rPr lang="ja-JP" altLang="en-US" sz="1100" b="1" dirty="0">
                <a:uFillTx/>
                <a:latin typeface="Meiryo UI" panose="020B0604030504040204" pitchFamily="50" charset="-128"/>
                <a:ea typeface="Meiryo UI" panose="020B0604030504040204" pitchFamily="50" charset="-128"/>
              </a:rPr>
              <a:t>（</a:t>
            </a:r>
            <a:r>
              <a:rPr lang="en-US" altLang="ja-JP" sz="1100" b="1" dirty="0">
                <a:uFillTx/>
                <a:latin typeface="Meiryo UI" panose="020B0604030504040204" pitchFamily="50" charset="-128"/>
                <a:ea typeface="Meiryo UI" panose="020B0604030504040204" pitchFamily="50" charset="-128"/>
              </a:rPr>
              <a:t>2016</a:t>
            </a:r>
            <a:r>
              <a:rPr lang="ja-JP" altLang="en-US" sz="1100" b="1" dirty="0">
                <a:uFillTx/>
                <a:latin typeface="Meiryo UI" panose="020B0604030504040204" pitchFamily="50" charset="-128"/>
                <a:ea typeface="Meiryo UI" panose="020B0604030504040204" pitchFamily="50" charset="-128"/>
              </a:rPr>
              <a:t>年：全国</a:t>
            </a:r>
            <a:r>
              <a:rPr lang="en-US" altLang="ja-JP" sz="1100" b="1" dirty="0">
                <a:uFillTx/>
                <a:latin typeface="Meiryo UI" panose="020B0604030504040204" pitchFamily="50" charset="-128"/>
                <a:ea typeface="Meiryo UI" panose="020B0604030504040204" pitchFamily="50" charset="-128"/>
              </a:rPr>
              <a:t>3,158</a:t>
            </a:r>
            <a:r>
              <a:rPr lang="ja-JP" altLang="en-US" sz="1100" b="1" dirty="0">
                <a:uFillTx/>
                <a:latin typeface="Meiryo UI" panose="020B0604030504040204" pitchFamily="50" charset="-128"/>
                <a:ea typeface="Meiryo UI" panose="020B0604030504040204" pitchFamily="50" charset="-128"/>
              </a:rPr>
              <a:t>件）</a:t>
            </a:r>
            <a:endParaRPr lang="en-US" altLang="ja-JP" sz="1100" b="1" dirty="0">
              <a:uFillTx/>
              <a:latin typeface="Meiryo UI" panose="020B0604030504040204" pitchFamily="50" charset="-128"/>
              <a:ea typeface="Meiryo UI" panose="020B0604030504040204" pitchFamily="50" charset="-128"/>
            </a:endParaRPr>
          </a:p>
        </p:txBody>
      </p:sp>
      <p:sp>
        <p:nvSpPr>
          <p:cNvPr id="21" name="テキスト ボックス 20"/>
          <p:cNvSpPr txBox="1">
            <a:spLocks/>
          </p:cNvSpPr>
          <p:nvPr/>
        </p:nvSpPr>
        <p:spPr>
          <a:xfrm>
            <a:off x="954993" y="457844"/>
            <a:ext cx="7840430" cy="523220"/>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uFillTx/>
                <a:latin typeface="Meiryo UI" panose="020B0604030504040204" pitchFamily="50" charset="-128"/>
                <a:ea typeface="Meiryo UI" panose="020B0604030504040204" pitchFamily="50" charset="-128"/>
              </a:rPr>
              <a:t>外資系企業の日本進出は東京に集中していて、大阪は神奈川県を下回る</a:t>
            </a:r>
            <a:r>
              <a:rPr lang="en-US" altLang="ja-JP" sz="1400" dirty="0">
                <a:uFillTx/>
                <a:latin typeface="Meiryo UI" panose="020B0604030504040204" pitchFamily="50" charset="-128"/>
                <a:ea typeface="Meiryo UI" panose="020B0604030504040204" pitchFamily="50" charset="-128"/>
              </a:rPr>
              <a:t>3</a:t>
            </a:r>
            <a:r>
              <a:rPr lang="ja-JP" altLang="en-US" sz="1400" dirty="0">
                <a:uFillTx/>
                <a:latin typeface="Meiryo UI" panose="020B0604030504040204" pitchFamily="50" charset="-128"/>
                <a:ea typeface="Meiryo UI" panose="020B0604030504040204" pitchFamily="50" charset="-128"/>
              </a:rPr>
              <a:t>位で、わずか</a:t>
            </a:r>
            <a:r>
              <a:rPr lang="en-US" altLang="ja-JP" sz="1400" dirty="0">
                <a:uFillTx/>
                <a:latin typeface="Meiryo UI" panose="020B0604030504040204" pitchFamily="50" charset="-128"/>
                <a:ea typeface="Meiryo UI" panose="020B0604030504040204" pitchFamily="50" charset="-128"/>
              </a:rPr>
              <a:t>3.9</a:t>
            </a:r>
            <a:r>
              <a:rPr lang="ja-JP" altLang="en-US" sz="1400" dirty="0">
                <a:uFillTx/>
                <a:latin typeface="Meiryo UI" panose="020B0604030504040204" pitchFamily="50" charset="-128"/>
                <a:ea typeface="Meiryo UI" panose="020B0604030504040204" pitchFamily="50" charset="-128"/>
              </a:rPr>
              <a:t>％</a:t>
            </a:r>
            <a:endParaRPr lang="en-US" altLang="ja-JP" sz="1400" dirty="0">
              <a:uFillTx/>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uFillTx/>
                <a:latin typeface="Meiryo UI" panose="020B0604030504040204" pitchFamily="50" charset="-128"/>
                <a:ea typeface="Meiryo UI" panose="020B0604030504040204" pitchFamily="50" charset="-128"/>
              </a:rPr>
              <a:t>さらに大阪は進出件数やシェアが年々減少傾向にあり、プレゼンスをますます下げている。</a:t>
            </a:r>
            <a:endParaRPr kumimoji="1" lang="en-US" altLang="ja-JP" sz="1400" dirty="0">
              <a:uFillTx/>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696058695"/>
              </p:ext>
            </p:extLst>
          </p:nvPr>
        </p:nvGraphicFramePr>
        <p:xfrm>
          <a:off x="1158699" y="1544451"/>
          <a:ext cx="1951138" cy="2039040"/>
        </p:xfrm>
        <a:graphic>
          <a:graphicData uri="http://schemas.openxmlformats.org/drawingml/2006/table">
            <a:tbl>
              <a:tblPr>
                <a:tableStyleId>{5C22544A-7EE6-4342-B048-85BDC9FD1C3A}</a:tableStyleId>
              </a:tblPr>
              <a:tblGrid>
                <a:gridCol w="733988">
                  <a:extLst>
                    <a:ext uri="{9D8B030D-6E8A-4147-A177-3AD203B41FA5}">
                      <a16:colId xmlns="" xmlns:a16="http://schemas.microsoft.com/office/drawing/2014/main" val="20000"/>
                    </a:ext>
                  </a:extLst>
                </a:gridCol>
                <a:gridCol w="559363">
                  <a:extLst>
                    <a:ext uri="{9D8B030D-6E8A-4147-A177-3AD203B41FA5}">
                      <a16:colId xmlns="" xmlns:a16="http://schemas.microsoft.com/office/drawing/2014/main" val="20001"/>
                    </a:ext>
                  </a:extLst>
                </a:gridCol>
                <a:gridCol w="657787">
                  <a:extLst>
                    <a:ext uri="{9D8B030D-6E8A-4147-A177-3AD203B41FA5}">
                      <a16:colId xmlns="" xmlns:a16="http://schemas.microsoft.com/office/drawing/2014/main" val="20002"/>
                    </a:ext>
                  </a:extLst>
                </a:gridCol>
              </a:tblGrid>
              <a:tr h="194198">
                <a:tc>
                  <a:txBody>
                    <a:bodyPr/>
                    <a:lstStyle/>
                    <a:p>
                      <a:pPr algn="l" fontAlgn="ctr"/>
                      <a:r>
                        <a:rPr lang="ja-JP" altLang="en-US" sz="1200" u="none" strike="noStrike" dirty="0">
                          <a:effectLst/>
                          <a:uFillTx/>
                          <a:latin typeface="Meiryo UI" panose="020B0604030504040204" pitchFamily="50" charset="-128"/>
                          <a:ea typeface="Meiryo UI" panose="020B0604030504040204" pitchFamily="50" charset="-128"/>
                        </a:rPr>
                        <a:t>　上位７</a:t>
                      </a:r>
                      <a:endParaRPr lang="en-US" altLang="ja-JP" sz="1200" u="none" strike="noStrike" dirty="0">
                        <a:effectLst/>
                        <a:uFillTx/>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ja-JP" altLang="en-US" sz="1200" u="none" strike="noStrike" dirty="0">
                          <a:effectLst/>
                          <a:uFillTx/>
                          <a:latin typeface="Meiryo UI" panose="020B0604030504040204" pitchFamily="50" charset="-128"/>
                          <a:ea typeface="Meiryo UI" panose="020B0604030504040204" pitchFamily="50" charset="-128"/>
                        </a:rPr>
                        <a:t>件数</a:t>
                      </a:r>
                      <a:endParaRPr lang="ja-JP" altLang="en-US" sz="1200" b="0" i="0" u="none" strike="noStrike" dirty="0">
                        <a:effectLst/>
                        <a:uFillTx/>
                        <a:latin typeface="Meiryo UI" panose="020B0604030504040204" pitchFamily="50" charset="-128"/>
                        <a:ea typeface="Meiryo UI" panose="020B0604030504040204" pitchFamily="50" charset="-128"/>
                      </a:endParaRP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ja-JP" altLang="en-US" sz="1200" b="0" i="0" u="none" strike="noStrike" dirty="0">
                          <a:effectLst/>
                          <a:uFillTx/>
                          <a:latin typeface="Meiryo UI" panose="020B0604030504040204" pitchFamily="50" charset="-128"/>
                          <a:ea typeface="Meiryo UI" panose="020B0604030504040204" pitchFamily="50" charset="-128"/>
                        </a:rPr>
                        <a:t>国内ｼｪｱ</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4198">
                <a:tc>
                  <a:txBody>
                    <a:bodyPr/>
                    <a:lstStyle/>
                    <a:p>
                      <a:pPr algn="l" fontAlgn="b"/>
                      <a:r>
                        <a:rPr lang="ja-JP" altLang="en-US" sz="1200" b="0" i="0" u="none" strike="noStrike" dirty="0">
                          <a:effectLst/>
                          <a:uFillTx/>
                          <a:latin typeface="Meiryo UI" panose="020B0604030504040204" pitchFamily="50" charset="-128"/>
                          <a:ea typeface="Meiryo UI" panose="020B0604030504040204" pitchFamily="50" charset="-128"/>
                        </a:rPr>
                        <a:t>東京都</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2,419</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76.6%</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94198">
                <a:tc>
                  <a:txBody>
                    <a:bodyPr/>
                    <a:lstStyle/>
                    <a:p>
                      <a:pPr algn="l" fontAlgn="b"/>
                      <a:r>
                        <a:rPr lang="ja-JP" altLang="en-US" sz="1200" b="0" i="0" u="none" strike="noStrike" dirty="0">
                          <a:effectLst/>
                          <a:uFillTx/>
                          <a:latin typeface="Meiryo UI" panose="020B0604030504040204" pitchFamily="50" charset="-128"/>
                          <a:ea typeface="Meiryo UI" panose="020B0604030504040204" pitchFamily="50" charset="-128"/>
                        </a:rPr>
                        <a:t>神奈川県</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268</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8.5%</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4198">
                <a:tc>
                  <a:txBody>
                    <a:bodyPr/>
                    <a:lstStyle/>
                    <a:p>
                      <a:pPr algn="l" fontAlgn="b"/>
                      <a:r>
                        <a:rPr lang="ja-JP" altLang="en-US" sz="1200" b="1" i="0" u="none" strike="noStrike" dirty="0">
                          <a:effectLst/>
                          <a:uFillTx/>
                          <a:latin typeface="Meiryo UI" panose="020B0604030504040204" pitchFamily="50" charset="-128"/>
                          <a:ea typeface="Meiryo UI" panose="020B0604030504040204" pitchFamily="50" charset="-128"/>
                        </a:rPr>
                        <a:t>大阪府</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altLang="ja-JP" sz="1200" b="1" i="0" u="none" strike="noStrike" dirty="0">
                          <a:effectLst/>
                          <a:uFillTx/>
                          <a:latin typeface="Meiryo UI" panose="020B0604030504040204" pitchFamily="50" charset="-128"/>
                          <a:ea typeface="Meiryo UI" panose="020B0604030504040204" pitchFamily="50" charset="-128"/>
                        </a:rPr>
                        <a:t>123</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altLang="ja-JP" sz="1200" b="1" i="0" u="none" strike="noStrike" dirty="0">
                          <a:effectLst/>
                          <a:uFillTx/>
                          <a:latin typeface="Meiryo UI" panose="020B0604030504040204" pitchFamily="50" charset="-128"/>
                          <a:ea typeface="Meiryo UI" panose="020B0604030504040204" pitchFamily="50" charset="-128"/>
                        </a:rPr>
                        <a:t>3.9%</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3"/>
                  </a:ext>
                </a:extLst>
              </a:tr>
              <a:tr h="194198">
                <a:tc>
                  <a:txBody>
                    <a:bodyPr/>
                    <a:lstStyle/>
                    <a:p>
                      <a:pPr algn="l" fontAlgn="b"/>
                      <a:r>
                        <a:rPr lang="ja-JP" altLang="en-US" sz="1200" b="0" i="0" u="none" strike="noStrike" dirty="0">
                          <a:effectLst/>
                          <a:uFillTx/>
                          <a:latin typeface="Meiryo UI" panose="020B0604030504040204" pitchFamily="50" charset="-128"/>
                          <a:ea typeface="Meiryo UI" panose="020B0604030504040204" pitchFamily="50" charset="-128"/>
                        </a:rPr>
                        <a:t>兵庫県</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78</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2.5%</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4198">
                <a:tc>
                  <a:txBody>
                    <a:bodyPr/>
                    <a:lstStyle/>
                    <a:p>
                      <a:pPr algn="l" fontAlgn="b"/>
                      <a:r>
                        <a:rPr lang="ja-JP" altLang="en-US" sz="1200" b="0" i="0" u="none" strike="noStrike" dirty="0">
                          <a:effectLst/>
                          <a:uFillTx/>
                          <a:latin typeface="Meiryo UI" panose="020B0604030504040204" pitchFamily="50" charset="-128"/>
                          <a:ea typeface="Meiryo UI" panose="020B0604030504040204" pitchFamily="50" charset="-128"/>
                        </a:rPr>
                        <a:t>千葉県</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44</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1.4%</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194198">
                <a:tc>
                  <a:txBody>
                    <a:bodyPr/>
                    <a:lstStyle/>
                    <a:p>
                      <a:pPr algn="l" fontAlgn="b"/>
                      <a:r>
                        <a:rPr lang="ja-JP" altLang="en-US" sz="1200" b="0" i="0" u="none" strike="noStrike" dirty="0">
                          <a:effectLst/>
                          <a:uFillTx/>
                          <a:latin typeface="Meiryo UI" panose="020B0604030504040204" pitchFamily="50" charset="-128"/>
                          <a:ea typeface="Meiryo UI" panose="020B0604030504040204" pitchFamily="50" charset="-128"/>
                        </a:rPr>
                        <a:t>埼玉県</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42</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1.3%</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194198">
                <a:tc>
                  <a:txBody>
                    <a:bodyPr/>
                    <a:lstStyle/>
                    <a:p>
                      <a:pPr algn="l" fontAlgn="b"/>
                      <a:r>
                        <a:rPr lang="ja-JP" altLang="en-US" sz="1200" b="0" i="0" u="none" strike="noStrike" dirty="0">
                          <a:effectLst/>
                          <a:uFillTx/>
                          <a:latin typeface="Meiryo UI" panose="020B0604030504040204" pitchFamily="50" charset="-128"/>
                          <a:ea typeface="Meiryo UI" panose="020B0604030504040204" pitchFamily="50" charset="-128"/>
                        </a:rPr>
                        <a:t>愛知県</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35</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b="0" i="0" u="none" strike="noStrike" dirty="0">
                          <a:effectLst/>
                          <a:uFillTx/>
                          <a:latin typeface="Meiryo UI" panose="020B0604030504040204" pitchFamily="50" charset="-128"/>
                          <a:ea typeface="Meiryo UI" panose="020B0604030504040204" pitchFamily="50" charset="-128"/>
                        </a:rPr>
                        <a:t>1.1%</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2" name="正方形/長方形 1"/>
          <p:cNvSpPr>
            <a:spLocks/>
          </p:cNvSpPr>
          <p:nvPr/>
        </p:nvSpPr>
        <p:spPr>
          <a:xfrm>
            <a:off x="1158699" y="1782855"/>
            <a:ext cx="1951138"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6" name="正方形/長方形 15"/>
          <p:cNvSpPr>
            <a:spLocks/>
          </p:cNvSpPr>
          <p:nvPr/>
        </p:nvSpPr>
        <p:spPr>
          <a:xfrm>
            <a:off x="780045" y="3719310"/>
            <a:ext cx="2589170" cy="230832"/>
          </a:xfrm>
          <a:prstGeom prst="rect">
            <a:avLst/>
          </a:prstGeom>
        </p:spPr>
        <p:txBody>
          <a:bodyPr wrap="none">
            <a:spAutoFit/>
          </a:bodyPr>
          <a:lstStyle/>
          <a:p>
            <a:r>
              <a:rPr lang="ja-JP" altLang="en-US" sz="900" dirty="0">
                <a:uFillTx/>
                <a:latin typeface="Meiryo UI" panose="020B0604030504040204" pitchFamily="50" charset="-128"/>
                <a:ea typeface="Meiryo UI" panose="020B0604030504040204" pitchFamily="50" charset="-128"/>
              </a:rPr>
              <a:t>出典： 東洋経済新報社「外資系企業総覧</a:t>
            </a:r>
            <a:r>
              <a:rPr lang="en-US" altLang="ja-JP" sz="900" dirty="0">
                <a:uFillTx/>
                <a:latin typeface="Meiryo UI" panose="020B0604030504040204" pitchFamily="50" charset="-128"/>
                <a:ea typeface="Meiryo UI" panose="020B0604030504040204" pitchFamily="50" charset="-128"/>
              </a:rPr>
              <a:t>2016</a:t>
            </a:r>
            <a:r>
              <a:rPr lang="ja-JP" altLang="en-US" sz="900" dirty="0">
                <a:uFillTx/>
                <a:latin typeface="Meiryo UI" panose="020B0604030504040204" pitchFamily="50" charset="-128"/>
                <a:ea typeface="Meiryo UI" panose="020B0604030504040204" pitchFamily="50" charset="-128"/>
              </a:rPr>
              <a:t>」</a:t>
            </a:r>
            <a:endParaRPr lang="ja-JP" altLang="en-US" sz="900" dirty="0">
              <a:uFillTx/>
            </a:endParaRPr>
          </a:p>
        </p:txBody>
      </p:sp>
      <p:graphicFrame>
        <p:nvGraphicFramePr>
          <p:cNvPr id="17" name="グラフ 16"/>
          <p:cNvGraphicFramePr/>
          <p:nvPr>
            <p:extLst>
              <p:ext uri="{D42A27DB-BD31-4B8C-83A1-F6EECF244321}">
                <p14:modId xmlns:p14="http://schemas.microsoft.com/office/powerpoint/2010/main" val="1468857954"/>
              </p:ext>
            </p:extLst>
          </p:nvPr>
        </p:nvGraphicFramePr>
        <p:xfrm>
          <a:off x="3384656" y="1474634"/>
          <a:ext cx="5702381" cy="2584046"/>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p:cNvSpPr txBox="1">
            <a:spLocks/>
          </p:cNvSpPr>
          <p:nvPr/>
        </p:nvSpPr>
        <p:spPr>
          <a:xfrm>
            <a:off x="8661953" y="2124914"/>
            <a:ext cx="569387" cy="246221"/>
          </a:xfrm>
          <a:prstGeom prst="rect">
            <a:avLst/>
          </a:prstGeom>
          <a:noFill/>
        </p:spPr>
        <p:txBody>
          <a:bodyPr wrap="none" rtlCol="0">
            <a:spAutoFit/>
          </a:bodyPr>
          <a:lstStyle/>
          <a:p>
            <a:r>
              <a:rPr kumimoji="1" lang="ja-JP" altLang="en-US" sz="1000" dirty="0">
                <a:uFillTx/>
              </a:rPr>
              <a:t>（左軸）</a:t>
            </a:r>
          </a:p>
        </p:txBody>
      </p:sp>
      <p:sp>
        <p:nvSpPr>
          <p:cNvPr id="19" name="テキスト ボックス 18"/>
          <p:cNvSpPr txBox="1">
            <a:spLocks/>
          </p:cNvSpPr>
          <p:nvPr/>
        </p:nvSpPr>
        <p:spPr>
          <a:xfrm>
            <a:off x="3348536" y="1316797"/>
            <a:ext cx="441146" cy="246221"/>
          </a:xfrm>
          <a:prstGeom prst="rect">
            <a:avLst/>
          </a:prstGeom>
          <a:noFill/>
        </p:spPr>
        <p:txBody>
          <a:bodyPr wrap="none" rtlCol="0">
            <a:spAutoFit/>
          </a:bodyPr>
          <a:lstStyle/>
          <a:p>
            <a:r>
              <a:rPr kumimoji="1" lang="ja-JP" altLang="en-US" sz="1000" dirty="0">
                <a:uFillTx/>
              </a:rPr>
              <a:t>（社）</a:t>
            </a:r>
          </a:p>
        </p:txBody>
      </p:sp>
      <p:sp>
        <p:nvSpPr>
          <p:cNvPr id="20" name="テキスト ボックス 19"/>
          <p:cNvSpPr txBox="1">
            <a:spLocks/>
          </p:cNvSpPr>
          <p:nvPr/>
        </p:nvSpPr>
        <p:spPr>
          <a:xfrm>
            <a:off x="7454646" y="1334668"/>
            <a:ext cx="441146" cy="246221"/>
          </a:xfrm>
          <a:prstGeom prst="rect">
            <a:avLst/>
          </a:prstGeom>
          <a:noFill/>
        </p:spPr>
        <p:txBody>
          <a:bodyPr wrap="none" rtlCol="0">
            <a:spAutoFit/>
          </a:bodyPr>
          <a:lstStyle/>
          <a:p>
            <a:r>
              <a:rPr kumimoji="1" lang="ja-JP" altLang="en-US" sz="1000" dirty="0">
                <a:uFillTx/>
              </a:rPr>
              <a:t>（％）</a:t>
            </a:r>
          </a:p>
        </p:txBody>
      </p:sp>
      <p:sp>
        <p:nvSpPr>
          <p:cNvPr id="23" name="テキスト ボックス 22"/>
          <p:cNvSpPr txBox="1">
            <a:spLocks/>
          </p:cNvSpPr>
          <p:nvPr/>
        </p:nvSpPr>
        <p:spPr>
          <a:xfrm>
            <a:off x="3569109" y="1070935"/>
            <a:ext cx="4093941" cy="426646"/>
          </a:xfrm>
          <a:prstGeom prst="rect">
            <a:avLst/>
          </a:prstGeom>
          <a:noFill/>
        </p:spPr>
        <p:txBody>
          <a:bodyPr wrap="square" lIns="36000" tIns="36000" rIns="36000" bIns="36000" rtlCol="0">
            <a:spAutoFit/>
          </a:bodyPr>
          <a:lstStyle/>
          <a:p>
            <a:pPr algn="ctr"/>
            <a:r>
              <a:rPr lang="ja-JP" altLang="en-US" sz="1200" b="1" dirty="0">
                <a:uFillTx/>
                <a:latin typeface="Meiryo UI" panose="020B0604030504040204" pitchFamily="50" charset="-128"/>
                <a:ea typeface="Meiryo UI" panose="020B0604030504040204" pitchFamily="50" charset="-128"/>
              </a:rPr>
              <a:t>外資系企業の日本への進出件数の推移</a:t>
            </a:r>
            <a:endParaRPr lang="en-US" altLang="ja-JP" sz="1200" b="1" dirty="0">
              <a:uFillTx/>
              <a:latin typeface="Meiryo UI" panose="020B0604030504040204" pitchFamily="50" charset="-128"/>
              <a:ea typeface="Meiryo UI" panose="020B0604030504040204" pitchFamily="50" charset="-128"/>
            </a:endParaRPr>
          </a:p>
          <a:p>
            <a:pPr algn="ctr"/>
            <a:r>
              <a:rPr lang="ja-JP" altLang="en-US" sz="1000" b="1" dirty="0">
                <a:uFillTx/>
                <a:latin typeface="Meiryo UI" panose="020B0604030504040204" pitchFamily="50" charset="-128"/>
                <a:ea typeface="Meiryo UI" panose="020B0604030504040204" pitchFamily="50" charset="-128"/>
              </a:rPr>
              <a:t>（棒グラフ：大阪の件数／折れ線グラフ：東京と大阪の全国シェア）</a:t>
            </a:r>
            <a:endParaRPr lang="en-US" altLang="ja-JP" sz="900" b="1" dirty="0">
              <a:uFillTx/>
              <a:latin typeface="Meiryo UI" panose="020B0604030504040204" pitchFamily="50" charset="-128"/>
              <a:ea typeface="Meiryo UI" panose="020B0604030504040204" pitchFamily="50" charset="-128"/>
            </a:endParaRPr>
          </a:p>
        </p:txBody>
      </p:sp>
      <p:sp>
        <p:nvSpPr>
          <p:cNvPr id="24" name="右矢印 23"/>
          <p:cNvSpPr>
            <a:spLocks/>
          </p:cNvSpPr>
          <p:nvPr/>
        </p:nvSpPr>
        <p:spPr>
          <a:xfrm rot="688592">
            <a:off x="4223336" y="2225988"/>
            <a:ext cx="3279722" cy="15706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5" name="ホームベース 24"/>
          <p:cNvSpPr/>
          <p:nvPr/>
        </p:nvSpPr>
        <p:spPr>
          <a:xfrm>
            <a:off x="87932" y="456795"/>
            <a:ext cx="528034" cy="3493348"/>
          </a:xfrm>
          <a:prstGeom prst="homePlate">
            <a:avLst>
              <a:gd name="adj" fmla="val 18293"/>
            </a:avLst>
          </a:prstGeom>
        </p:spPr>
        <p:style>
          <a:lnRef idx="2">
            <a:schemeClr val="dk1"/>
          </a:lnRef>
          <a:fillRef idx="1">
            <a:schemeClr val="lt1"/>
          </a:fillRef>
          <a:effectRef idx="0">
            <a:schemeClr val="dk1"/>
          </a:effectRef>
          <a:fontRef idx="minor">
            <a:schemeClr val="dk1"/>
          </a:fontRef>
        </p:style>
        <p:txBody>
          <a:bodyPr vert="eaVert" lIns="36000" tIns="36000" rIns="36000" bIns="360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海外企業の進出状況</a:t>
            </a:r>
            <a:r>
              <a:rPr kumimoji="1" lang="ja-JP" altLang="en-US" sz="1600" b="1" dirty="0">
                <a:solidFill>
                  <a:schemeClr val="tx1"/>
                </a:solidFill>
                <a:latin typeface="Meiryo UI" panose="020B0604030504040204" pitchFamily="50" charset="-128"/>
                <a:ea typeface="Meiryo UI" panose="020B0604030504040204" pitchFamily="50" charset="-128"/>
              </a:rPr>
              <a:t>（全国）</a:t>
            </a:r>
          </a:p>
        </p:txBody>
      </p:sp>
      <p:sp>
        <p:nvSpPr>
          <p:cNvPr id="26" name="ホームベース 25"/>
          <p:cNvSpPr/>
          <p:nvPr/>
        </p:nvSpPr>
        <p:spPr>
          <a:xfrm>
            <a:off x="87932" y="4097827"/>
            <a:ext cx="528034" cy="2607949"/>
          </a:xfrm>
          <a:prstGeom prst="homePlate">
            <a:avLst>
              <a:gd name="adj" fmla="val 18293"/>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東京都公社の取組み</a:t>
            </a:r>
          </a:p>
        </p:txBody>
      </p:sp>
      <p:sp>
        <p:nvSpPr>
          <p:cNvPr id="28" name="テキスト ボックス 27">
            <a:extLst>
              <a:ext uri="{FF2B5EF4-FFF2-40B4-BE49-F238E27FC236}">
                <a16:creationId xmlns="" xmlns:a16="http://schemas.microsoft.com/office/drawing/2014/main" id="{47077F32-E1E5-4ED7-9408-A17087784080}"/>
              </a:ext>
            </a:extLst>
          </p:cNvPr>
          <p:cNvSpPr txBox="1"/>
          <p:nvPr/>
        </p:nvSpPr>
        <p:spPr>
          <a:xfrm>
            <a:off x="697010" y="4097827"/>
            <a:ext cx="8446990" cy="276999"/>
          </a:xfrm>
          <a:prstGeom prst="rect">
            <a:avLst/>
          </a:prstGeom>
          <a:solidFill>
            <a:schemeClr val="bg1">
              <a:lumMod val="85000"/>
            </a:schemeClr>
          </a:solid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Tokyo</a:t>
            </a:r>
            <a:r>
              <a:rPr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SME</a:t>
            </a:r>
            <a:r>
              <a:rPr kumimoji="1" lang="ja-JP" altLang="en-US" sz="1200" b="1" dirty="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SUPPORT</a:t>
            </a:r>
            <a:r>
              <a:rPr kumimoji="1"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C</a:t>
            </a:r>
            <a:r>
              <a:rPr kumimoji="1" lang="en-US" altLang="ja-JP" sz="1200" b="1" dirty="0" smtClean="0">
                <a:latin typeface="Meiryo UI" panose="020B0604030504040204" pitchFamily="50" charset="-128"/>
                <a:ea typeface="Meiryo UI" panose="020B0604030504040204" pitchFamily="50" charset="-128"/>
              </a:rPr>
              <a:t>ENTER</a:t>
            </a:r>
            <a:endParaRPr kumimoji="1" lang="ja-JP" altLang="en-US" sz="1200" b="1"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 xmlns:a16="http://schemas.microsoft.com/office/drawing/2014/main" id="{5369F175-5E0F-4AA0-9F1A-F4D05E51803D}"/>
              </a:ext>
            </a:extLst>
          </p:cNvPr>
          <p:cNvSpPr/>
          <p:nvPr/>
        </p:nvSpPr>
        <p:spPr>
          <a:xfrm>
            <a:off x="2919284" y="4430283"/>
            <a:ext cx="2196000" cy="276999"/>
          </a:xfrm>
          <a:prstGeom prst="rect">
            <a:avLst/>
          </a:prstGeom>
          <a:solidFill>
            <a:schemeClr val="accent2">
              <a:lumMod val="40000"/>
              <a:lumOff val="60000"/>
            </a:schemeClr>
          </a:solidFill>
          <a:ln>
            <a:solidFill>
              <a:schemeClr val="tx1">
                <a:lumMod val="50000"/>
                <a:lumOff val="50000"/>
              </a:schemeClr>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２　海外展開チャレンジ支援</a:t>
            </a:r>
          </a:p>
        </p:txBody>
      </p:sp>
      <p:sp>
        <p:nvSpPr>
          <p:cNvPr id="35" name="正方形/長方形 34"/>
          <p:cNvSpPr/>
          <p:nvPr/>
        </p:nvSpPr>
        <p:spPr>
          <a:xfrm>
            <a:off x="709660" y="4708096"/>
            <a:ext cx="2124000" cy="2088000"/>
          </a:xfrm>
          <a:prstGeom prst="rect">
            <a:avLst/>
          </a:prstGeom>
          <a:noFill/>
          <a:ln>
            <a:solidFill>
              <a:schemeClr val="bg1">
                <a:lumMod val="5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919283" y="4705058"/>
            <a:ext cx="2196000" cy="2088000"/>
          </a:xfrm>
          <a:prstGeom prst="rect">
            <a:avLst/>
          </a:prstGeom>
          <a:noFill/>
          <a:ln>
            <a:solidFill>
              <a:schemeClr val="bg1">
                <a:lumMod val="5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 xmlns:a16="http://schemas.microsoft.com/office/drawing/2014/main" id="{5369F175-5E0F-4AA0-9F1A-F4D05E51803D}"/>
              </a:ext>
            </a:extLst>
          </p:cNvPr>
          <p:cNvSpPr/>
          <p:nvPr/>
        </p:nvSpPr>
        <p:spPr>
          <a:xfrm>
            <a:off x="699717" y="4431098"/>
            <a:ext cx="2124000" cy="276999"/>
          </a:xfrm>
          <a:prstGeom prst="rect">
            <a:avLst/>
          </a:prstGeom>
          <a:solidFill>
            <a:schemeClr val="accent2">
              <a:lumMod val="40000"/>
              <a:lumOff val="60000"/>
            </a:schemeClr>
          </a:solidFill>
          <a:ln>
            <a:solidFill>
              <a:schemeClr val="tx1">
                <a:lumMod val="75000"/>
                <a:lumOff val="25000"/>
              </a:schemeClr>
            </a:solidFill>
          </a:ln>
        </p:spPr>
        <p:txBody>
          <a:bodyPr wrap="square">
            <a:spAutoFit/>
          </a:bodyPr>
          <a:lstStyle/>
          <a:p>
            <a:r>
              <a:rPr lang="ja-JP" altLang="en-US" sz="1200" b="1" dirty="0">
                <a:latin typeface="Meiryo UI" panose="020B0604030504040204" pitchFamily="50" charset="-128"/>
                <a:ea typeface="Meiryo UI" panose="020B0604030504040204" pitchFamily="50" charset="-128"/>
              </a:rPr>
              <a:t>１　海外ワンストップ窓口</a:t>
            </a:r>
          </a:p>
        </p:txBody>
      </p:sp>
      <p:sp>
        <p:nvSpPr>
          <p:cNvPr id="43" name="正方形/長方形 42">
            <a:extLst>
              <a:ext uri="{FF2B5EF4-FFF2-40B4-BE49-F238E27FC236}">
                <a16:creationId xmlns="" xmlns:a16="http://schemas.microsoft.com/office/drawing/2014/main" id="{947B025F-7CEB-4D28-8895-85A83641C75C}"/>
              </a:ext>
            </a:extLst>
          </p:cNvPr>
          <p:cNvSpPr/>
          <p:nvPr/>
        </p:nvSpPr>
        <p:spPr>
          <a:xfrm>
            <a:off x="729398" y="4798440"/>
            <a:ext cx="2127215" cy="1184940"/>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輸出入、契約、規制、投資等の海外ビジネスの課題に対して、相談員</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AIBA</a:t>
            </a:r>
            <a:r>
              <a:rPr lang="ja-JP" altLang="en-US" sz="1000" dirty="0">
                <a:latin typeface="Meiryo UI" panose="020B0604030504040204" pitchFamily="50" charset="-128"/>
                <a:ea typeface="Meiryo UI" panose="020B0604030504040204" pitchFamily="50" charset="-128"/>
              </a:rPr>
              <a:t>貿易アドバイザー）</a:t>
            </a:r>
            <a:r>
              <a:rPr lang="ja-JP" altLang="en-US" sz="1050" dirty="0">
                <a:latin typeface="Meiryo UI" panose="020B0604030504040204" pitchFamily="50" charset="-128"/>
                <a:ea typeface="Meiryo UI" panose="020B0604030504040204" pitchFamily="50" charset="-128"/>
              </a:rPr>
              <a:t>が助言</a:t>
            </a:r>
            <a:endParaRPr lang="en-US" altLang="ja-JP" sz="105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■相談件数</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729</a:t>
            </a:r>
            <a:r>
              <a:rPr lang="ja-JP" altLang="en-US" sz="1050" b="1" dirty="0">
                <a:latin typeface="Meiryo UI" panose="020B0604030504040204" pitchFamily="50" charset="-128"/>
                <a:ea typeface="Meiryo UI" panose="020B0604030504040204" pitchFamily="50" charset="-128"/>
              </a:rPr>
              <a:t>件</a:t>
            </a:r>
            <a:endParaRPr lang="en-US" altLang="ja-JP" sz="1050" b="1" dirty="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(2017</a:t>
            </a:r>
            <a:r>
              <a:rPr lang="ja-JP" altLang="en-US" sz="1050" b="1" dirty="0">
                <a:latin typeface="Meiryo UI" panose="020B0604030504040204" pitchFamily="50" charset="-128"/>
                <a:ea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rPr>
              <a:t>)</a:t>
            </a:r>
          </a:p>
        </p:txBody>
      </p:sp>
      <p:graphicFrame>
        <p:nvGraphicFramePr>
          <p:cNvPr id="44" name="表 43">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3261846639"/>
              </p:ext>
            </p:extLst>
          </p:nvPr>
        </p:nvGraphicFramePr>
        <p:xfrm>
          <a:off x="1586735" y="5495501"/>
          <a:ext cx="1184910" cy="1205280"/>
        </p:xfrm>
        <a:graphic>
          <a:graphicData uri="http://schemas.openxmlformats.org/drawingml/2006/table">
            <a:tbl>
              <a:tblPr firstRow="1" bandRow="1">
                <a:tableStyleId>{5940675A-B579-460E-94D1-54222C63F5DA}</a:tableStyleId>
              </a:tblPr>
              <a:tblGrid>
                <a:gridCol w="678180">
                  <a:extLst>
                    <a:ext uri="{9D8B030D-6E8A-4147-A177-3AD203B41FA5}">
                      <a16:colId xmlns="" xmlns:a16="http://schemas.microsoft.com/office/drawing/2014/main" val="469803021"/>
                    </a:ext>
                  </a:extLst>
                </a:gridCol>
                <a:gridCol w="506730">
                  <a:extLst>
                    <a:ext uri="{9D8B030D-6E8A-4147-A177-3AD203B41FA5}">
                      <a16:colId xmlns="" xmlns:a16="http://schemas.microsoft.com/office/drawing/2014/main" val="1202472589"/>
                    </a:ext>
                  </a:extLst>
                </a:gridCol>
              </a:tblGrid>
              <a:tr h="135258">
                <a:tc>
                  <a:txBody>
                    <a:bodyPr/>
                    <a:lstStyle/>
                    <a:p>
                      <a:pPr algn="ctr"/>
                      <a:r>
                        <a:rPr kumimoji="1" lang="ja-JP" altLang="en-US" sz="900" dirty="0">
                          <a:latin typeface="Meiryo UI" panose="020B0604030504040204" pitchFamily="50" charset="-128"/>
                          <a:ea typeface="Meiryo UI" panose="020B0604030504040204" pitchFamily="50" charset="-128"/>
                        </a:rPr>
                        <a:t>相談分野</a:t>
                      </a:r>
                    </a:p>
                  </a:txBody>
                  <a:tcPr marT="18000" marB="18000">
                    <a:solidFill>
                      <a:schemeClr val="accent1">
                        <a:lumMod val="60000"/>
                        <a:lumOff val="4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件数</a:t>
                      </a:r>
                    </a:p>
                  </a:txBody>
                  <a:tcPr marT="18000" marB="18000">
                    <a:solidFill>
                      <a:schemeClr val="accent1">
                        <a:lumMod val="60000"/>
                        <a:lumOff val="40000"/>
                      </a:schemeClr>
                    </a:solidFill>
                  </a:tcPr>
                </a:tc>
                <a:extLst>
                  <a:ext uri="{0D108BD9-81ED-4DB2-BD59-A6C34878D82A}">
                    <a16:rowId xmlns="" xmlns:a16="http://schemas.microsoft.com/office/drawing/2014/main" val="1281113290"/>
                  </a:ext>
                </a:extLst>
              </a:tr>
              <a:tr h="563810">
                <a:tc>
                  <a:txBody>
                    <a:bodyPr/>
                    <a:lstStyle/>
                    <a:p>
                      <a:r>
                        <a:rPr kumimoji="1" lang="ja-JP" altLang="en-US" sz="900" dirty="0">
                          <a:latin typeface="Meiryo UI" panose="020B0604030504040204" pitchFamily="50" charset="-128"/>
                          <a:ea typeface="Meiryo UI" panose="020B0604030504040204" pitchFamily="50" charset="-128"/>
                        </a:rPr>
                        <a:t>輸出</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海外事情</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輸入</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海外投資</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仲介</a:t>
                      </a:r>
                      <a:r>
                        <a:rPr kumimoji="1" lang="ja-JP" altLang="en-US" sz="900" dirty="0" smtClean="0">
                          <a:latin typeface="Meiryo UI" panose="020B0604030504040204" pitchFamily="50" charset="-128"/>
                          <a:ea typeface="Meiryo UI" panose="020B0604030504040204" pitchFamily="50" charset="-128"/>
                        </a:rPr>
                        <a:t>貿易</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その他</a:t>
                      </a:r>
                      <a:endParaRPr kumimoji="1" lang="ja-JP" altLang="en-US" sz="90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900" dirty="0">
                          <a:latin typeface="Meiryo UI" panose="020B0604030504040204" pitchFamily="50" charset="-128"/>
                          <a:ea typeface="Meiryo UI" panose="020B0604030504040204" pitchFamily="50" charset="-128"/>
                        </a:rPr>
                        <a:t>409</a:t>
                      </a:r>
                    </a:p>
                    <a:p>
                      <a:pPr algn="r"/>
                      <a:r>
                        <a:rPr kumimoji="1" lang="en-US" altLang="ja-JP" sz="900" dirty="0">
                          <a:latin typeface="Meiryo UI" panose="020B0604030504040204" pitchFamily="50" charset="-128"/>
                          <a:ea typeface="Meiryo UI" panose="020B0604030504040204" pitchFamily="50" charset="-128"/>
                        </a:rPr>
                        <a:t>111</a:t>
                      </a:r>
                    </a:p>
                    <a:p>
                      <a:pPr algn="r"/>
                      <a:r>
                        <a:rPr kumimoji="1" lang="en-US" altLang="ja-JP" sz="900" dirty="0">
                          <a:latin typeface="Meiryo UI" panose="020B0604030504040204" pitchFamily="50" charset="-128"/>
                          <a:ea typeface="Meiryo UI" panose="020B0604030504040204" pitchFamily="50" charset="-128"/>
                        </a:rPr>
                        <a:t>89</a:t>
                      </a:r>
                    </a:p>
                    <a:p>
                      <a:pPr algn="r"/>
                      <a:r>
                        <a:rPr kumimoji="1" lang="en-US" altLang="ja-JP" sz="900" dirty="0">
                          <a:latin typeface="Meiryo UI" panose="020B0604030504040204" pitchFamily="50" charset="-128"/>
                          <a:ea typeface="Meiryo UI" panose="020B0604030504040204" pitchFamily="50" charset="-128"/>
                        </a:rPr>
                        <a:t>76</a:t>
                      </a:r>
                    </a:p>
                    <a:p>
                      <a:pPr algn="r"/>
                      <a:r>
                        <a:rPr kumimoji="1" lang="en-US" altLang="ja-JP" sz="900" dirty="0" smtClean="0">
                          <a:latin typeface="Meiryo UI" panose="020B0604030504040204" pitchFamily="50" charset="-128"/>
                          <a:ea typeface="Meiryo UI" panose="020B0604030504040204" pitchFamily="50" charset="-128"/>
                        </a:rPr>
                        <a:t>13</a:t>
                      </a:r>
                    </a:p>
                    <a:p>
                      <a:pPr algn="r"/>
                      <a:r>
                        <a:rPr kumimoji="1" lang="en-US" altLang="ja-JP" sz="900" dirty="0" smtClean="0">
                          <a:latin typeface="Meiryo UI" panose="020B0604030504040204" pitchFamily="50" charset="-128"/>
                          <a:ea typeface="Meiryo UI" panose="020B0604030504040204" pitchFamily="50" charset="-128"/>
                        </a:rPr>
                        <a:t>31</a:t>
                      </a:r>
                      <a:endParaRPr kumimoji="1" lang="ja-JP" altLang="en-US" sz="900" dirty="0">
                        <a:latin typeface="Meiryo UI" panose="020B0604030504040204" pitchFamily="50" charset="-128"/>
                        <a:ea typeface="Meiryo UI" panose="020B0604030504040204" pitchFamily="50" charset="-128"/>
                      </a:endParaRPr>
                    </a:p>
                  </a:txBody>
                  <a:tcPr marT="18000" marB="18000"/>
                </a:tc>
                <a:extLst>
                  <a:ext uri="{0D108BD9-81ED-4DB2-BD59-A6C34878D82A}">
                    <a16:rowId xmlns="" xmlns:a16="http://schemas.microsoft.com/office/drawing/2014/main" val="929996108"/>
                  </a:ext>
                </a:extLst>
              </a:tr>
              <a:tr h="135258">
                <a:tc>
                  <a:txBody>
                    <a:bodyPr/>
                    <a:lstStyle/>
                    <a:p>
                      <a:r>
                        <a:rPr kumimoji="1" lang="ja-JP" altLang="en-US" sz="900" dirty="0">
                          <a:latin typeface="Meiryo UI" panose="020B0604030504040204" pitchFamily="50" charset="-128"/>
                          <a:ea typeface="Meiryo UI" panose="020B0604030504040204" pitchFamily="50" charset="-128"/>
                        </a:rPr>
                        <a:t>合計</a:t>
                      </a:r>
                    </a:p>
                  </a:txBody>
                  <a:tcPr marT="18000" marB="18000"/>
                </a:tc>
                <a:tc>
                  <a:txBody>
                    <a:bodyPr/>
                    <a:lstStyle/>
                    <a:p>
                      <a:pPr algn="r"/>
                      <a:r>
                        <a:rPr kumimoji="1" lang="en-US" altLang="ja-JP" sz="900" dirty="0" smtClean="0">
                          <a:latin typeface="Meiryo UI" panose="020B0604030504040204" pitchFamily="50" charset="-128"/>
                          <a:ea typeface="Meiryo UI" panose="020B0604030504040204" pitchFamily="50" charset="-128"/>
                        </a:rPr>
                        <a:t>729</a:t>
                      </a:r>
                      <a:endParaRPr kumimoji="1" lang="ja-JP" altLang="en-US" sz="900" dirty="0">
                        <a:latin typeface="Meiryo UI" panose="020B0604030504040204" pitchFamily="50" charset="-128"/>
                        <a:ea typeface="Meiryo UI" panose="020B0604030504040204" pitchFamily="50" charset="-128"/>
                      </a:endParaRPr>
                    </a:p>
                  </a:txBody>
                  <a:tcPr marT="18000" marB="18000"/>
                </a:tc>
                <a:extLst>
                  <a:ext uri="{0D108BD9-81ED-4DB2-BD59-A6C34878D82A}">
                    <a16:rowId xmlns="" xmlns:a16="http://schemas.microsoft.com/office/drawing/2014/main" val="10002"/>
                  </a:ext>
                </a:extLst>
              </a:tr>
            </a:tbl>
          </a:graphicData>
        </a:graphic>
      </p:graphicFrame>
      <p:sp>
        <p:nvSpPr>
          <p:cNvPr id="45" name="正方形/長方形 44">
            <a:extLst>
              <a:ext uri="{FF2B5EF4-FFF2-40B4-BE49-F238E27FC236}">
                <a16:creationId xmlns="" xmlns:a16="http://schemas.microsoft.com/office/drawing/2014/main" id="{947B025F-7CEB-4D28-8895-85A83641C75C}"/>
              </a:ext>
            </a:extLst>
          </p:cNvPr>
          <p:cNvSpPr/>
          <p:nvPr/>
        </p:nvSpPr>
        <p:spPr>
          <a:xfrm>
            <a:off x="3002277" y="4768581"/>
            <a:ext cx="2160000" cy="1808187"/>
          </a:xfrm>
          <a:prstGeom prst="rect">
            <a:avLst/>
          </a:prstGeom>
        </p:spPr>
        <p:txBody>
          <a:bodyPr wrap="square">
            <a:spAutoFit/>
          </a:bodyPr>
          <a:lstStyle/>
          <a:p>
            <a:r>
              <a:rPr lang="ja-JP" altLang="en-US" sz="1050" b="1" dirty="0">
                <a:latin typeface="Meiryo UI" panose="020B0604030504040204" pitchFamily="50" charset="-128"/>
                <a:ea typeface="Meiryo UI" panose="020B0604030504040204" pitchFamily="50" charset="-128"/>
              </a:rPr>
              <a:t>①海外チャレンジセミナー</a:t>
            </a:r>
            <a:endParaRPr lang="en-US" altLang="ja-JP" sz="105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海外展開の具体的な進め方や取り組み事例を紹介するセミナー</a:t>
            </a:r>
            <a:endParaRPr lang="en-US" altLang="ja-JP" sz="105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②海外展開プランの策定</a:t>
            </a:r>
            <a:endParaRPr lang="en-US" altLang="ja-JP" sz="105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海外ビジネス経験豊富なプランマネージャーが「海外展開プラン」を策定</a:t>
            </a:r>
            <a:endParaRPr lang="en-US" altLang="ja-JP" sz="105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■支援実績　</a:t>
            </a:r>
            <a:r>
              <a:rPr lang="en-US" altLang="ja-JP" sz="1050" b="1" dirty="0">
                <a:latin typeface="Meiryo UI" panose="020B0604030504040204" pitchFamily="50" charset="-128"/>
                <a:ea typeface="Meiryo UI" panose="020B0604030504040204" pitchFamily="50" charset="-128"/>
              </a:rPr>
              <a:t>92</a:t>
            </a:r>
            <a:r>
              <a:rPr lang="ja-JP" altLang="en-US" sz="1050" b="1" dirty="0">
                <a:latin typeface="Meiryo UI" panose="020B0604030504040204" pitchFamily="50" charset="-128"/>
                <a:ea typeface="Meiryo UI" panose="020B0604030504040204" pitchFamily="50" charset="-128"/>
              </a:rPr>
              <a:t>件＜</a:t>
            </a:r>
            <a:r>
              <a:rPr lang="en-US" altLang="ja-JP" sz="1050" b="1" dirty="0">
                <a:latin typeface="Meiryo UI" panose="020B0604030504040204" pitchFamily="50" charset="-128"/>
                <a:ea typeface="Meiryo UI" panose="020B0604030504040204" pitchFamily="50" charset="-128"/>
              </a:rPr>
              <a:t>2</a:t>
            </a:r>
            <a:r>
              <a:rPr lang="ja-JP" altLang="en-US" sz="1050" b="1" dirty="0">
                <a:latin typeface="Meiryo UI" panose="020B0604030504040204" pitchFamily="50" charset="-128"/>
                <a:ea typeface="Meiryo UI" panose="020B0604030504040204" pitchFamily="50" charset="-128"/>
              </a:rPr>
              <a:t>年累計＞</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（製造業</a:t>
            </a:r>
            <a:r>
              <a:rPr lang="en-US" altLang="ja-JP" sz="1050" dirty="0">
                <a:latin typeface="Meiryo UI" panose="020B0604030504040204" pitchFamily="50" charset="-128"/>
                <a:ea typeface="Meiryo UI" panose="020B0604030504040204" pitchFamily="50" charset="-128"/>
              </a:rPr>
              <a:t>73</a:t>
            </a:r>
            <a:r>
              <a:rPr lang="ja-JP" altLang="en-US" sz="1050" dirty="0">
                <a:latin typeface="Meiryo UI" panose="020B0604030504040204" pitchFamily="50" charset="-128"/>
                <a:ea typeface="Meiryo UI" panose="020B0604030504040204" pitchFamily="50" charset="-128"/>
              </a:rPr>
              <a:t>社、非製造業</a:t>
            </a:r>
            <a:r>
              <a:rPr lang="en-US" altLang="ja-JP" sz="1050" dirty="0">
                <a:latin typeface="Meiryo UI" panose="020B0604030504040204" pitchFamily="50" charset="-128"/>
                <a:ea typeface="Meiryo UI" panose="020B0604030504040204" pitchFamily="50" charset="-128"/>
              </a:rPr>
              <a:t>19</a:t>
            </a:r>
            <a:r>
              <a:rPr lang="ja-JP" altLang="en-US" sz="1050" dirty="0">
                <a:latin typeface="Meiryo UI" panose="020B0604030504040204" pitchFamily="50" charset="-128"/>
                <a:ea typeface="Meiryo UI" panose="020B0604030504040204" pitchFamily="50" charset="-128"/>
              </a:rPr>
              <a:t>社）</a:t>
            </a:r>
            <a:endParaRPr lang="en-US" altLang="ja-JP" sz="105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 xmlns:a16="http://schemas.microsoft.com/office/drawing/2014/main" id="{5369F175-5E0F-4AA0-9F1A-F4D05E51803D}"/>
              </a:ext>
            </a:extLst>
          </p:cNvPr>
          <p:cNvSpPr/>
          <p:nvPr/>
        </p:nvSpPr>
        <p:spPr>
          <a:xfrm>
            <a:off x="5223105" y="4436908"/>
            <a:ext cx="1836000" cy="276999"/>
          </a:xfrm>
          <a:prstGeom prst="rect">
            <a:avLst/>
          </a:prstGeom>
          <a:solidFill>
            <a:schemeClr val="accent2">
              <a:lumMod val="40000"/>
              <a:lumOff val="60000"/>
            </a:schemeClr>
          </a:solidFill>
          <a:ln>
            <a:solidFill>
              <a:schemeClr val="tx1">
                <a:lumMod val="50000"/>
                <a:lumOff val="50000"/>
              </a:schemeClr>
            </a:solidFill>
          </a:ln>
        </p:spPr>
        <p:txBody>
          <a:bodyPr wrap="square">
            <a:spAutoFit/>
          </a:bodyPr>
          <a:lstStyle/>
          <a:p>
            <a:r>
              <a:rPr lang="en-US" altLang="ja-JP" sz="1200" b="1" dirty="0">
                <a:latin typeface="Meiryo UI" panose="020B0604030504040204" pitchFamily="50" charset="-128"/>
                <a:ea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rPr>
              <a:t>　海外販路開拓</a:t>
            </a:r>
          </a:p>
        </p:txBody>
      </p:sp>
      <p:sp>
        <p:nvSpPr>
          <p:cNvPr id="47" name="正方形/長方形 46"/>
          <p:cNvSpPr/>
          <p:nvPr/>
        </p:nvSpPr>
        <p:spPr>
          <a:xfrm>
            <a:off x="5223104" y="4711682"/>
            <a:ext cx="1836000" cy="2088000"/>
          </a:xfrm>
          <a:prstGeom prst="rect">
            <a:avLst/>
          </a:prstGeom>
          <a:noFill/>
          <a:ln>
            <a:solidFill>
              <a:schemeClr val="bg1">
                <a:lumMod val="5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 xmlns:a16="http://schemas.microsoft.com/office/drawing/2014/main" id="{947B025F-7CEB-4D28-8895-85A83641C75C}"/>
              </a:ext>
            </a:extLst>
          </p:cNvPr>
          <p:cNvSpPr/>
          <p:nvPr/>
        </p:nvSpPr>
        <p:spPr>
          <a:xfrm>
            <a:off x="5239116" y="4775205"/>
            <a:ext cx="1872000" cy="1785104"/>
          </a:xfrm>
          <a:prstGeom prst="rect">
            <a:avLst/>
          </a:prstGeom>
        </p:spPr>
        <p:txBody>
          <a:bodyPr wrap="square">
            <a:spAutoFit/>
          </a:bodyPr>
          <a:lstStyle/>
          <a:p>
            <a:r>
              <a:rPr lang="ja-JP" altLang="en-US" sz="1050" b="1" dirty="0">
                <a:latin typeface="Meiryo UI" panose="020B0604030504040204" pitchFamily="50" charset="-128"/>
                <a:ea typeface="Meiryo UI" panose="020B0604030504040204" pitchFamily="50" charset="-128"/>
              </a:rPr>
              <a:t>①ビジネスマッチング</a:t>
            </a:r>
            <a:endParaRPr lang="en-US" altLang="ja-JP" sz="105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海外販路ナビゲーターが、専門商社や現地ローカル等とマッチング</a:t>
            </a:r>
            <a:endParaRPr lang="en-US" altLang="ja-JP" sz="600" dirty="0">
              <a:latin typeface="Meiryo UI" panose="020B0604030504040204" pitchFamily="50" charset="-128"/>
              <a:ea typeface="Meiryo UI" panose="020B0604030504040204" pitchFamily="50" charset="-128"/>
            </a:endParaRPr>
          </a:p>
          <a:p>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②海外企業連携プロジェクト</a:t>
            </a:r>
            <a:endParaRPr lang="en-US" altLang="ja-JP" sz="105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技術力のある海外企業の情報提供を行い、都内中小企業とマッチング</a:t>
            </a:r>
            <a:endParaRPr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90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■支援実績　</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168</a:t>
            </a:r>
            <a:r>
              <a:rPr lang="ja-JP" altLang="en-US" sz="1050" b="1" dirty="0">
                <a:latin typeface="Meiryo UI" panose="020B0604030504040204" pitchFamily="50" charset="-128"/>
                <a:ea typeface="Meiryo UI" panose="020B0604030504040204" pitchFamily="50" charset="-128"/>
              </a:rPr>
              <a:t>企業（</a:t>
            </a:r>
            <a:r>
              <a:rPr lang="en-US" altLang="ja-JP" sz="1050" b="1" dirty="0">
                <a:latin typeface="Meiryo UI" panose="020B0604030504040204" pitchFamily="50" charset="-128"/>
                <a:ea typeface="Meiryo UI" panose="020B0604030504040204" pitchFamily="50" charset="-128"/>
              </a:rPr>
              <a:t>2017</a:t>
            </a:r>
            <a:r>
              <a:rPr lang="ja-JP" altLang="en-US" sz="1050" b="1" dirty="0">
                <a:latin typeface="Meiryo UI" panose="020B0604030504040204" pitchFamily="50" charset="-128"/>
                <a:ea typeface="Meiryo UI" panose="020B0604030504040204" pitchFamily="50" charset="-128"/>
              </a:rPr>
              <a:t>年）</a:t>
            </a:r>
            <a:endParaRPr lang="en-US" altLang="ja-JP" sz="1050" dirty="0">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 xmlns:a16="http://schemas.microsoft.com/office/drawing/2014/main" id="{5369F175-5E0F-4AA0-9F1A-F4D05E51803D}"/>
              </a:ext>
            </a:extLst>
          </p:cNvPr>
          <p:cNvSpPr/>
          <p:nvPr/>
        </p:nvSpPr>
        <p:spPr>
          <a:xfrm>
            <a:off x="7129515" y="4442974"/>
            <a:ext cx="1944000" cy="276999"/>
          </a:xfrm>
          <a:prstGeom prst="rect">
            <a:avLst/>
          </a:prstGeom>
          <a:solidFill>
            <a:schemeClr val="accent2">
              <a:lumMod val="40000"/>
              <a:lumOff val="60000"/>
            </a:schemeClr>
          </a:solidFill>
          <a:ln>
            <a:solidFill>
              <a:schemeClr val="tx1">
                <a:lumMod val="50000"/>
                <a:lumOff val="50000"/>
              </a:schemeClr>
            </a:solidFill>
          </a:ln>
        </p:spPr>
        <p:txBody>
          <a:bodyPr wrap="square">
            <a:spAutoFit/>
          </a:bodyPr>
          <a:lstStyle/>
          <a:p>
            <a:r>
              <a:rPr lang="ja-JP" altLang="en-US" sz="1200" b="1" dirty="0">
                <a:latin typeface="Meiryo UI" panose="020B0604030504040204" pitchFamily="50" charset="-128"/>
                <a:ea typeface="Meiryo UI" panose="020B0604030504040204" pitchFamily="50" charset="-128"/>
              </a:rPr>
              <a:t>４　海外拠点</a:t>
            </a:r>
          </a:p>
        </p:txBody>
      </p:sp>
      <p:sp>
        <p:nvSpPr>
          <p:cNvPr id="50" name="正方形/長方形 49"/>
          <p:cNvSpPr/>
          <p:nvPr/>
        </p:nvSpPr>
        <p:spPr>
          <a:xfrm>
            <a:off x="7129514" y="4717748"/>
            <a:ext cx="1944000" cy="2088000"/>
          </a:xfrm>
          <a:prstGeom prst="rect">
            <a:avLst/>
          </a:prstGeom>
          <a:noFill/>
          <a:ln>
            <a:solidFill>
              <a:schemeClr val="bg1">
                <a:lumMod val="5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 xmlns:a16="http://schemas.microsoft.com/office/drawing/2014/main" id="{947B025F-7CEB-4D28-8895-85A83641C75C}"/>
              </a:ext>
            </a:extLst>
          </p:cNvPr>
          <p:cNvSpPr/>
          <p:nvPr/>
        </p:nvSpPr>
        <p:spPr>
          <a:xfrm>
            <a:off x="7139284" y="4730690"/>
            <a:ext cx="2092056" cy="1154162"/>
          </a:xfrm>
          <a:prstGeom prst="rect">
            <a:avLst/>
          </a:prstGeom>
        </p:spPr>
        <p:txBody>
          <a:bodyPr wrap="square">
            <a:spAutoFit/>
          </a:bodyPr>
          <a:lstStyle/>
          <a:p>
            <a:r>
              <a:rPr lang="ja-JP" altLang="en-US" sz="1050" b="1" dirty="0">
                <a:latin typeface="Meiryo UI" panose="020B0604030504040204" pitchFamily="50" charset="-128"/>
                <a:ea typeface="Meiryo UI" panose="020B0604030504040204" pitchFamily="50" charset="-128"/>
              </a:rPr>
              <a:t>①タイ事務所</a:t>
            </a:r>
            <a:r>
              <a:rPr lang="ja-JP" altLang="en-US" sz="1000" dirty="0">
                <a:latin typeface="Meiryo UI" panose="020B0604030504040204" pitchFamily="50" charset="-128"/>
                <a:ea typeface="Meiryo UI" panose="020B0604030504040204" pitchFamily="50" charset="-128"/>
              </a:rPr>
              <a:t>（経営相談等）</a:t>
            </a:r>
            <a:endParaRPr lang="en-US" altLang="ja-JP" sz="105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②インドネシア・サポートデスク</a:t>
            </a:r>
            <a:endParaRPr lang="en-US" altLang="ja-JP" sz="1000" b="1" dirty="0">
              <a:latin typeface="Meiryo UI" panose="020B0604030504040204" pitchFamily="50" charset="-128"/>
              <a:ea typeface="Meiryo UI" panose="020B0604030504040204" pitchFamily="50" charset="-128"/>
            </a:endParaRPr>
          </a:p>
          <a:p>
            <a:endParaRPr lang="en-US" altLang="ja-JP" sz="40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③展示会出展</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8</a:t>
            </a:r>
            <a:r>
              <a:rPr lang="ja-JP" altLang="en-US" sz="900" dirty="0">
                <a:latin typeface="Meiryo UI" panose="020B0604030504040204" pitchFamily="50" charset="-128"/>
                <a:ea typeface="Meiryo UI" panose="020B0604030504040204" pitchFamily="50" charset="-128"/>
              </a:rPr>
              <a:t>回</a:t>
            </a:r>
            <a:r>
              <a:rPr lang="ja-JP" altLang="en-US" sz="900" dirty="0" smtClean="0">
                <a:latin typeface="Meiryo UI" panose="020B0604030504040204" pitchFamily="50" charset="-128"/>
                <a:ea typeface="Meiryo UI" panose="020B0604030504040204" pitchFamily="50" charset="-128"/>
              </a:rPr>
              <a:t>／出</a:t>
            </a:r>
            <a:r>
              <a:rPr lang="ja-JP" altLang="en-US" sz="900" dirty="0">
                <a:latin typeface="Meiryo UI" panose="020B0604030504040204" pitchFamily="50" charset="-128"/>
                <a:ea typeface="Meiryo UI" panose="020B0604030504040204" pitchFamily="50" charset="-128"/>
              </a:rPr>
              <a:t>展</a:t>
            </a:r>
            <a:r>
              <a:rPr lang="en-US" altLang="ja-JP" sz="900" dirty="0" smtClean="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社）</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実績　</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aphicFrame>
        <p:nvGraphicFramePr>
          <p:cNvPr id="52" name="表 51">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3196100013"/>
              </p:ext>
            </p:extLst>
          </p:nvPr>
        </p:nvGraphicFramePr>
        <p:xfrm>
          <a:off x="7201102" y="5515249"/>
          <a:ext cx="1832927" cy="1277640"/>
        </p:xfrm>
        <a:graphic>
          <a:graphicData uri="http://schemas.openxmlformats.org/drawingml/2006/table">
            <a:tbl>
              <a:tblPr firstRow="1" bandRow="1">
                <a:tableStyleId>{5940675A-B579-460E-94D1-54222C63F5DA}</a:tableStyleId>
              </a:tblPr>
              <a:tblGrid>
                <a:gridCol w="678180">
                  <a:extLst>
                    <a:ext uri="{9D8B030D-6E8A-4147-A177-3AD203B41FA5}">
                      <a16:colId xmlns="" xmlns:a16="http://schemas.microsoft.com/office/drawing/2014/main" val="469803021"/>
                    </a:ext>
                  </a:extLst>
                </a:gridCol>
                <a:gridCol w="705167">
                  <a:extLst>
                    <a:ext uri="{9D8B030D-6E8A-4147-A177-3AD203B41FA5}">
                      <a16:colId xmlns="" xmlns:a16="http://schemas.microsoft.com/office/drawing/2014/main" val="1202472589"/>
                    </a:ext>
                  </a:extLst>
                </a:gridCol>
                <a:gridCol w="449580">
                  <a:extLst>
                    <a:ext uri="{9D8B030D-6E8A-4147-A177-3AD203B41FA5}">
                      <a16:colId xmlns="" xmlns:a16="http://schemas.microsoft.com/office/drawing/2014/main" val="20002"/>
                    </a:ext>
                  </a:extLst>
                </a:gridCol>
              </a:tblGrid>
              <a:tr h="135258">
                <a:tc>
                  <a:txBody>
                    <a:bodyPr/>
                    <a:lstStyle/>
                    <a:p>
                      <a:pPr algn="ctr"/>
                      <a:r>
                        <a:rPr kumimoji="1" lang="ja-JP" altLang="en-US" sz="900" dirty="0">
                          <a:latin typeface="Meiryo UI" panose="020B0604030504040204" pitchFamily="50" charset="-128"/>
                          <a:ea typeface="Meiryo UI" panose="020B0604030504040204" pitchFamily="50" charset="-128"/>
                        </a:rPr>
                        <a:t>対象分野</a:t>
                      </a:r>
                    </a:p>
                  </a:txBody>
                  <a:tcPr marT="10800" marB="10800">
                    <a:solidFill>
                      <a:schemeClr val="accent1">
                        <a:lumMod val="60000"/>
                        <a:lumOff val="4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開催地</a:t>
                      </a:r>
                    </a:p>
                  </a:txBody>
                  <a:tcPr marT="10800" marB="10800">
                    <a:solidFill>
                      <a:schemeClr val="accent1">
                        <a:lumMod val="60000"/>
                        <a:lumOff val="4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出展</a:t>
                      </a:r>
                    </a:p>
                  </a:txBody>
                  <a:tcPr marT="10800" marB="10800">
                    <a:solidFill>
                      <a:schemeClr val="accent1">
                        <a:lumMod val="60000"/>
                        <a:lumOff val="40000"/>
                      </a:schemeClr>
                    </a:solidFill>
                  </a:tcPr>
                </a:tc>
                <a:extLst>
                  <a:ext uri="{0D108BD9-81ED-4DB2-BD59-A6C34878D82A}">
                    <a16:rowId xmlns="" xmlns:a16="http://schemas.microsoft.com/office/drawing/2014/main" val="1281113290"/>
                  </a:ext>
                </a:extLst>
              </a:tr>
              <a:tr h="563810">
                <a:tc>
                  <a:txBody>
                    <a:bodyPr/>
                    <a:lstStyle/>
                    <a:p>
                      <a:r>
                        <a:rPr kumimoji="1" lang="ja-JP" altLang="en-US" sz="900" dirty="0">
                          <a:latin typeface="Meiryo UI" panose="020B0604030504040204" pitchFamily="50" charset="-128"/>
                          <a:ea typeface="Meiryo UI" panose="020B0604030504040204" pitchFamily="50" charset="-128"/>
                        </a:rPr>
                        <a:t>製造</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医療</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食品雑貨</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環境</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製造</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製造</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医療</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雑貨</a:t>
                      </a:r>
                    </a:p>
                  </a:txBody>
                  <a:tcPr marT="10800" marB="10800"/>
                </a:tc>
                <a:tc>
                  <a:txBody>
                    <a:bodyPr/>
                    <a:lstStyle/>
                    <a:p>
                      <a:pPr algn="l"/>
                      <a:r>
                        <a:rPr kumimoji="1" lang="ja-JP" altLang="en-US" sz="900" dirty="0">
                          <a:latin typeface="Meiryo UI" panose="020B0604030504040204" pitchFamily="50" charset="-128"/>
                          <a:ea typeface="Meiryo UI" panose="020B0604030504040204" pitchFamily="50" charset="-128"/>
                        </a:rPr>
                        <a:t>バンコク</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バンコク</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バンコク</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ホーチミン</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バンコク</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ジャカルタ</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ドバイ</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800" dirty="0">
                          <a:latin typeface="Meiryo UI" panose="020B0604030504040204" pitchFamily="50" charset="-128"/>
                          <a:ea typeface="Meiryo UI" panose="020B0604030504040204" pitchFamily="50" charset="-128"/>
                        </a:rPr>
                        <a:t>シンガポール</a:t>
                      </a:r>
                    </a:p>
                  </a:txBody>
                  <a:tcPr marT="10800" marB="10800"/>
                </a:tc>
                <a:tc>
                  <a:txBody>
                    <a:bodyPr/>
                    <a:lstStyle/>
                    <a:p>
                      <a:pPr algn="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社</a:t>
                      </a:r>
                      <a:endParaRPr kumimoji="1" lang="en-US" altLang="ja-JP" sz="9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社</a:t>
                      </a:r>
                      <a:endParaRPr kumimoji="1" lang="en-US" altLang="ja-JP" sz="9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社</a:t>
                      </a:r>
                      <a:endParaRPr kumimoji="1" lang="en-US" altLang="ja-JP" sz="9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14</a:t>
                      </a:r>
                      <a:r>
                        <a:rPr kumimoji="1" lang="ja-JP" altLang="en-US" sz="900" dirty="0">
                          <a:latin typeface="Meiryo UI" panose="020B0604030504040204" pitchFamily="50" charset="-128"/>
                          <a:ea typeface="Meiryo UI" panose="020B0604030504040204" pitchFamily="50" charset="-128"/>
                        </a:rPr>
                        <a:t>社</a:t>
                      </a:r>
                      <a:endParaRPr kumimoji="1" lang="en-US" altLang="ja-JP" sz="9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rPr>
                        <a:t>社</a:t>
                      </a:r>
                      <a:endParaRPr kumimoji="1" lang="en-US" altLang="ja-JP" sz="9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16</a:t>
                      </a:r>
                      <a:r>
                        <a:rPr kumimoji="1" lang="ja-JP" altLang="en-US" sz="900" dirty="0">
                          <a:latin typeface="Meiryo UI" panose="020B0604030504040204" pitchFamily="50" charset="-128"/>
                          <a:ea typeface="Meiryo UI" panose="020B0604030504040204" pitchFamily="50" charset="-128"/>
                        </a:rPr>
                        <a:t>社</a:t>
                      </a:r>
                      <a:endParaRPr kumimoji="1" lang="en-US" altLang="ja-JP" sz="9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rPr>
                        <a:t>社</a:t>
                      </a:r>
                      <a:endParaRPr kumimoji="1" lang="en-US" altLang="ja-JP" sz="900" dirty="0">
                        <a:latin typeface="Meiryo UI" panose="020B0604030504040204" pitchFamily="50" charset="-128"/>
                        <a:ea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社</a:t>
                      </a:r>
                    </a:p>
                  </a:txBody>
                  <a:tcPr marT="10800" marB="10800"/>
                </a:tc>
                <a:extLst>
                  <a:ext uri="{0D108BD9-81ED-4DB2-BD59-A6C34878D82A}">
                    <a16:rowId xmlns="" xmlns:a16="http://schemas.microsoft.com/office/drawing/2014/main" val="929996108"/>
                  </a:ext>
                </a:extLst>
              </a:tr>
            </a:tbl>
          </a:graphicData>
        </a:graphic>
      </p:graphicFrame>
    </p:spTree>
    <p:extLst>
      <p:ext uri="{BB962C8B-B14F-4D97-AF65-F5344CB8AC3E}">
        <p14:creationId xmlns:p14="http://schemas.microsoft.com/office/powerpoint/2010/main" val="369383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8816" y="6458756"/>
            <a:ext cx="2057400" cy="365125"/>
          </a:xfrm>
        </p:spPr>
        <p:txBody>
          <a:bodyPr/>
          <a:lstStyle/>
          <a:p>
            <a:fld id="{517E6CE8-CC5A-4C33-BE98-08A25E237030}" type="slidenum">
              <a:rPr kumimoji="1" lang="ja-JP" altLang="en-US" smtClean="0">
                <a:uFillTx/>
              </a:rPr>
              <a:t>28</a:t>
            </a:fld>
            <a:endParaRPr kumimoji="1" lang="ja-JP" altLang="en-US" dirty="0">
              <a:uFillTx/>
            </a:endParaRPr>
          </a:p>
        </p:txBody>
      </p:sp>
      <p:sp>
        <p:nvSpPr>
          <p:cNvPr id="5" name="正方形/長方形 4"/>
          <p:cNvSpPr/>
          <p:nvPr/>
        </p:nvSpPr>
        <p:spPr>
          <a:xfrm>
            <a:off x="2853066" y="40361"/>
            <a:ext cx="3969356"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事業承継の課題と東京都公社の取組み</a:t>
            </a:r>
          </a:p>
        </p:txBody>
      </p:sp>
      <p:pic>
        <p:nvPicPr>
          <p:cNvPr id="7" name="図 6">
            <a:extLst>
              <a:ext uri="{FF2B5EF4-FFF2-40B4-BE49-F238E27FC236}">
                <a16:creationId xmlns="" xmlns:a16="http://schemas.microsoft.com/office/drawing/2014/main" id="{8E46A3DA-4DFE-465F-8109-F9D9E76BBB3D}"/>
              </a:ext>
            </a:extLst>
          </p:cNvPr>
          <p:cNvPicPr>
            <a:picLocks noChangeAspect="1"/>
          </p:cNvPicPr>
          <p:nvPr/>
        </p:nvPicPr>
        <p:blipFill rotWithShape="1">
          <a:blip r:embed="rId2"/>
          <a:srcRect l="17606" t="36495" r="47183" b="10983"/>
          <a:stretch/>
        </p:blipFill>
        <p:spPr>
          <a:xfrm>
            <a:off x="619910" y="1200445"/>
            <a:ext cx="2860306" cy="2398745"/>
          </a:xfrm>
          <a:prstGeom prst="rect">
            <a:avLst/>
          </a:prstGeom>
        </p:spPr>
      </p:pic>
      <p:sp>
        <p:nvSpPr>
          <p:cNvPr id="8" name="正方形/長方形 7">
            <a:extLst>
              <a:ext uri="{FF2B5EF4-FFF2-40B4-BE49-F238E27FC236}">
                <a16:creationId xmlns="" xmlns:a16="http://schemas.microsoft.com/office/drawing/2014/main" id="{A5DF7050-18CF-4788-AFDD-FC6647BFC1AC}"/>
              </a:ext>
            </a:extLst>
          </p:cNvPr>
          <p:cNvSpPr/>
          <p:nvPr/>
        </p:nvSpPr>
        <p:spPr>
          <a:xfrm>
            <a:off x="759960" y="1033238"/>
            <a:ext cx="2592000" cy="261610"/>
          </a:xfrm>
          <a:prstGeom prst="rect">
            <a:avLst/>
          </a:prstGeom>
          <a:solidFill>
            <a:schemeClr val="bg1"/>
          </a:solidFill>
        </p:spPr>
        <p:txBody>
          <a:bodyPr wrap="none">
            <a:spAutoFit/>
          </a:bodyPr>
          <a:lstStyle/>
          <a:p>
            <a:pPr algn="ctr"/>
            <a:r>
              <a:rPr lang="ja-JP" altLang="en-US" sz="1100" b="1" dirty="0">
                <a:latin typeface="Meiryo UI" panose="020B0604030504040204" pitchFamily="50" charset="-128"/>
                <a:ea typeface="Meiryo UI" panose="020B0604030504040204" pitchFamily="50" charset="-128"/>
              </a:rPr>
              <a:t>中小企業の経営者年齢の分布（年代別）</a:t>
            </a:r>
            <a:endParaRPr lang="ja-JP" altLang="en-US" sz="1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5808745" y="1112795"/>
            <a:ext cx="2713129" cy="2490958"/>
          </a:xfrm>
          <a:prstGeom prst="rect">
            <a:avLst/>
          </a:prstGeom>
        </p:spPr>
      </p:pic>
      <p:sp>
        <p:nvSpPr>
          <p:cNvPr id="22" name="テキスト ボックス 21">
            <a:extLst>
              <a:ext uri="{FF2B5EF4-FFF2-40B4-BE49-F238E27FC236}">
                <a16:creationId xmlns="" xmlns:a16="http://schemas.microsoft.com/office/drawing/2014/main" id="{47077F32-E1E5-4ED7-9408-A17087784080}"/>
              </a:ext>
            </a:extLst>
          </p:cNvPr>
          <p:cNvSpPr txBox="1"/>
          <p:nvPr/>
        </p:nvSpPr>
        <p:spPr>
          <a:xfrm>
            <a:off x="823571" y="3864959"/>
            <a:ext cx="8028000" cy="276999"/>
          </a:xfrm>
          <a:prstGeom prst="rect">
            <a:avLst/>
          </a:prstGeom>
          <a:solidFill>
            <a:schemeClr val="bg1">
              <a:lumMod val="85000"/>
            </a:schemeClr>
          </a:solid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東京都公社の事業</a:t>
            </a:r>
            <a:r>
              <a:rPr kumimoji="1" lang="ja-JP" altLang="en-US" sz="1200" b="1" dirty="0">
                <a:latin typeface="Meiryo UI" panose="020B0604030504040204" pitchFamily="50" charset="-128"/>
                <a:ea typeface="Meiryo UI" panose="020B0604030504040204" pitchFamily="50" charset="-128"/>
              </a:rPr>
              <a:t>承継・再生支援強化</a:t>
            </a:r>
            <a:r>
              <a:rPr kumimoji="1" lang="ja-JP" altLang="en-US" sz="1200" b="1" dirty="0" smtClean="0">
                <a:latin typeface="Meiryo UI" panose="020B0604030504040204" pitchFamily="50" charset="-128"/>
                <a:ea typeface="Meiryo UI" panose="020B0604030504040204" pitchFamily="50" charset="-128"/>
              </a:rPr>
              <a:t>事業（</a:t>
            </a:r>
            <a:r>
              <a:rPr lang="en-US" altLang="ja-JP" sz="1200" b="1" dirty="0" smtClean="0">
                <a:latin typeface="Meiryo UI" panose="020B0604030504040204" pitchFamily="50" charset="-128"/>
                <a:ea typeface="Meiryo UI" panose="020B0604030504040204" pitchFamily="50" charset="-128"/>
              </a:rPr>
              <a:t>2016</a:t>
            </a:r>
            <a:r>
              <a:rPr kumimoji="1" lang="ja-JP" altLang="en-US" sz="1200" b="1" dirty="0" smtClean="0">
                <a:latin typeface="Meiryo UI" panose="020B0604030504040204" pitchFamily="50" charset="-128"/>
                <a:ea typeface="Meiryo UI" panose="020B0604030504040204" pitchFamily="50" charset="-128"/>
              </a:rPr>
              <a:t>年度</a:t>
            </a:r>
            <a:r>
              <a:rPr kumimoji="1" lang="ja-JP" altLang="en-US" sz="1200" b="1" dirty="0">
                <a:latin typeface="Meiryo UI" panose="020B0604030504040204" pitchFamily="50" charset="-128"/>
                <a:ea typeface="Meiryo UI" panose="020B0604030504040204" pitchFamily="50" charset="-128"/>
              </a:rPr>
              <a:t>　事業</a:t>
            </a:r>
            <a:r>
              <a:rPr kumimoji="1" lang="ja-JP" altLang="en-US" sz="1200" b="1" dirty="0" smtClean="0">
                <a:latin typeface="Meiryo UI" panose="020B0604030504040204" pitchFamily="50" charset="-128"/>
                <a:ea typeface="Meiryo UI" panose="020B0604030504040204" pitchFamily="50" charset="-128"/>
              </a:rPr>
              <a:t>報告書</a:t>
            </a:r>
            <a:r>
              <a:rPr lang="ja-JP" altLang="en-US" sz="1200" b="1" dirty="0" smtClean="0">
                <a:latin typeface="Meiryo UI" panose="020B0604030504040204" pitchFamily="50" charset="-128"/>
                <a:ea typeface="Meiryo UI" panose="020B0604030504040204" pitchFamily="50" charset="-128"/>
              </a:rPr>
              <a:t>）と府市法人における取り組み比較</a:t>
            </a:r>
            <a:endParaRPr kumimoji="1" lang="ja-JP" altLang="en-US" sz="1200" b="1" dirty="0">
              <a:latin typeface="Meiryo UI" panose="020B0604030504040204" pitchFamily="50" charset="-128"/>
              <a:ea typeface="Meiryo UI" panose="020B0604030504040204" pitchFamily="50" charset="-128"/>
            </a:endParaRPr>
          </a:p>
        </p:txBody>
      </p:sp>
      <p:cxnSp>
        <p:nvCxnSpPr>
          <p:cNvPr id="12" name="直線矢印コネクタ 11"/>
          <p:cNvCxnSpPr/>
          <p:nvPr/>
        </p:nvCxnSpPr>
        <p:spPr>
          <a:xfrm flipH="1">
            <a:off x="8354023" y="1643631"/>
            <a:ext cx="0" cy="5760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 name="テキスト ボックス 12"/>
          <p:cNvSpPr txBox="1"/>
          <p:nvPr/>
        </p:nvSpPr>
        <p:spPr>
          <a:xfrm>
            <a:off x="8419265" y="1550736"/>
            <a:ext cx="787993" cy="861774"/>
          </a:xfrm>
          <a:prstGeom prst="rect">
            <a:avLst/>
          </a:prstGeom>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経営交代の有無で、経常利益率は</a:t>
            </a:r>
            <a:r>
              <a:rPr kumimoji="1" lang="en-US" altLang="ja-JP" sz="1000" b="1" u="sng" dirty="0">
                <a:latin typeface="Meiryo UI" panose="020B0604030504040204" pitchFamily="50" charset="-128"/>
                <a:ea typeface="Meiryo UI" panose="020B0604030504040204" pitchFamily="50" charset="-128"/>
              </a:rPr>
              <a:t>2.13</a:t>
            </a:r>
            <a:r>
              <a:rPr kumimoji="1" lang="ja-JP" altLang="en-US" sz="1000" b="1" u="sng" dirty="0">
                <a:latin typeface="Meiryo UI" panose="020B0604030504040204" pitchFamily="50" charset="-128"/>
                <a:ea typeface="Meiryo UI" panose="020B0604030504040204" pitchFamily="50" charset="-128"/>
              </a:rPr>
              <a:t>ポイント</a:t>
            </a:r>
            <a:r>
              <a:rPr kumimoji="1" lang="ja-JP" altLang="en-US" sz="1000" dirty="0">
                <a:latin typeface="Meiryo UI" panose="020B0604030504040204" pitchFamily="50" charset="-128"/>
                <a:ea typeface="Meiryo UI" panose="020B0604030504040204" pitchFamily="50" charset="-128"/>
              </a:rPr>
              <a:t>差</a:t>
            </a:r>
          </a:p>
        </p:txBody>
      </p:sp>
      <p:sp>
        <p:nvSpPr>
          <p:cNvPr id="29" name="ホームベース 28"/>
          <p:cNvSpPr/>
          <p:nvPr/>
        </p:nvSpPr>
        <p:spPr>
          <a:xfrm>
            <a:off x="87932" y="1112794"/>
            <a:ext cx="528034" cy="2589631"/>
          </a:xfrm>
          <a:prstGeom prst="homePlate">
            <a:avLst>
              <a:gd name="adj" fmla="val 18293"/>
            </a:avLst>
          </a:prstGeom>
        </p:spPr>
        <p:style>
          <a:lnRef idx="2">
            <a:schemeClr val="dk1"/>
          </a:lnRef>
          <a:fillRef idx="1">
            <a:schemeClr val="lt1"/>
          </a:fillRef>
          <a:effectRef idx="0">
            <a:schemeClr val="dk1"/>
          </a:effectRef>
          <a:fontRef idx="minor">
            <a:schemeClr val="dk1"/>
          </a:fontRef>
        </p:style>
        <p:txBody>
          <a:bodyPr vert="eaVert" lIns="36000" tIns="36000" rIns="36000" bIns="360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事業承継の課題</a:t>
            </a:r>
            <a:r>
              <a:rPr kumimoji="1" lang="ja-JP" altLang="en-US" sz="1600" b="1" dirty="0">
                <a:solidFill>
                  <a:schemeClr val="tx1"/>
                </a:solidFill>
                <a:latin typeface="Meiryo UI" panose="020B0604030504040204" pitchFamily="50" charset="-128"/>
                <a:ea typeface="Meiryo UI" panose="020B0604030504040204" pitchFamily="50" charset="-128"/>
              </a:rPr>
              <a:t>（全国）</a:t>
            </a:r>
          </a:p>
        </p:txBody>
      </p:sp>
      <p:sp>
        <p:nvSpPr>
          <p:cNvPr id="30" name="ホームベース 29"/>
          <p:cNvSpPr/>
          <p:nvPr/>
        </p:nvSpPr>
        <p:spPr>
          <a:xfrm>
            <a:off x="87932" y="3866498"/>
            <a:ext cx="528034" cy="2871508"/>
          </a:xfrm>
          <a:prstGeom prst="homePlate">
            <a:avLst>
              <a:gd name="adj" fmla="val 18293"/>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東京都</a:t>
            </a:r>
            <a:r>
              <a:rPr kumimoji="1" lang="ja-JP" altLang="en-US" b="1" dirty="0" smtClean="0">
                <a:latin typeface="Meiryo UI" panose="020B0604030504040204" pitchFamily="50" charset="-128"/>
                <a:ea typeface="Meiryo UI" panose="020B0604030504040204" pitchFamily="50" charset="-128"/>
              </a:rPr>
              <a:t>公社</a:t>
            </a:r>
            <a:r>
              <a:rPr lang="ja-JP" altLang="en-US" b="1" dirty="0" smtClean="0">
                <a:latin typeface="Meiryo UI" panose="020B0604030504040204" pitchFamily="50" charset="-128"/>
                <a:ea typeface="Meiryo UI" panose="020B0604030504040204" pitchFamily="50" charset="-128"/>
              </a:rPr>
              <a:t>との比較</a:t>
            </a:r>
            <a:endParaRPr kumimoji="1" lang="ja-JP" altLang="en-US" b="1"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 xmlns:a16="http://schemas.microsoft.com/office/drawing/2014/main" id="{A5DF7050-18CF-4788-AFDD-FC6647BFC1AC}"/>
              </a:ext>
            </a:extLst>
          </p:cNvPr>
          <p:cNvSpPr/>
          <p:nvPr/>
        </p:nvSpPr>
        <p:spPr>
          <a:xfrm>
            <a:off x="5808476" y="1033238"/>
            <a:ext cx="3004785" cy="261610"/>
          </a:xfrm>
          <a:prstGeom prst="rect">
            <a:avLst/>
          </a:prstGeom>
          <a:solidFill>
            <a:schemeClr val="bg1"/>
          </a:solidFill>
        </p:spPr>
        <p:txBody>
          <a:bodyPr wrap="square">
            <a:spAutoFit/>
          </a:bodyPr>
          <a:lstStyle/>
          <a:p>
            <a:pPr algn="ctr"/>
            <a:r>
              <a:rPr lang="ja-JP" altLang="en-US" sz="1100" b="1" dirty="0">
                <a:latin typeface="Meiryo UI" panose="020B0604030504040204" pitchFamily="50" charset="-128"/>
                <a:ea typeface="Meiryo UI" panose="020B0604030504040204" pitchFamily="50" charset="-128"/>
              </a:rPr>
              <a:t>経営者交代による経常利益率の違い</a:t>
            </a:r>
            <a:endParaRPr lang="ja-JP" altLang="en-US" sz="1000" b="1" dirty="0">
              <a:latin typeface="Meiryo UI" panose="020B0604030504040204" pitchFamily="50" charset="-128"/>
              <a:ea typeface="Meiryo UI" panose="020B0604030504040204" pitchFamily="50" charset="-128"/>
            </a:endParaRPr>
          </a:p>
        </p:txBody>
      </p:sp>
      <p:sp>
        <p:nvSpPr>
          <p:cNvPr id="33" name="テキスト ボックス 32"/>
          <p:cNvSpPr txBox="1">
            <a:spLocks/>
          </p:cNvSpPr>
          <p:nvPr/>
        </p:nvSpPr>
        <p:spPr>
          <a:xfrm>
            <a:off x="1059472" y="470240"/>
            <a:ext cx="7510984" cy="523220"/>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uFillTx/>
                <a:latin typeface="Meiryo UI" panose="020B0604030504040204" pitchFamily="50" charset="-128"/>
                <a:ea typeface="Meiryo UI" panose="020B0604030504040204" pitchFamily="50" charset="-128"/>
              </a:rPr>
              <a:t>中小企業は高齢化等による後継者問題が最大の課題となっており、利益率にも影響を及ぼす</a:t>
            </a:r>
            <a:endParaRPr lang="en-US" altLang="ja-JP" sz="1400" dirty="0">
              <a:uFillTx/>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そのような中、東京都公社は事業承継・再生支援に対する手厚いサービスを展開</a:t>
            </a:r>
            <a:endParaRPr kumimoji="1" lang="en-US" altLang="ja-JP" sz="1400" dirty="0">
              <a:uFillTx/>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 xmlns:a16="http://schemas.microsoft.com/office/drawing/2014/main" id="{A5B02A6A-CA04-4B9E-A68A-AE325A150E50}"/>
              </a:ext>
            </a:extLst>
          </p:cNvPr>
          <p:cNvSpPr/>
          <p:nvPr/>
        </p:nvSpPr>
        <p:spPr>
          <a:xfrm>
            <a:off x="678323" y="3535927"/>
            <a:ext cx="4973024"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出典）中小企業の事業承継に関する 集中実施期間について</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2017.7</a:t>
            </a:r>
            <a:r>
              <a:rPr lang="ja-JP" altLang="en-US" sz="900" dirty="0">
                <a:latin typeface="Meiryo UI" panose="020B0604030504040204" pitchFamily="50" charset="-128"/>
                <a:ea typeface="Meiryo UI" panose="020B0604030504040204" pitchFamily="50" charset="-128"/>
              </a:rPr>
              <a:t>）　中小企業庁</a:t>
            </a:r>
            <a:endParaRPr lang="en-US" altLang="ja-JP" sz="900" dirty="0">
              <a:latin typeface="Meiryo UI" panose="020B0604030504040204" pitchFamily="50" charset="-128"/>
              <a:ea typeface="Meiryo UI" panose="020B0604030504040204" pitchFamily="50" charset="-128"/>
            </a:endParaRPr>
          </a:p>
        </p:txBody>
      </p:sp>
      <p:graphicFrame>
        <p:nvGraphicFramePr>
          <p:cNvPr id="14" name="グラフ 13"/>
          <p:cNvGraphicFramePr/>
          <p:nvPr>
            <p:extLst>
              <p:ext uri="{D42A27DB-BD31-4B8C-83A1-F6EECF244321}">
                <p14:modId xmlns:p14="http://schemas.microsoft.com/office/powerpoint/2010/main" val="676503812"/>
              </p:ext>
            </p:extLst>
          </p:nvPr>
        </p:nvGraphicFramePr>
        <p:xfrm>
          <a:off x="3429581" y="1358445"/>
          <a:ext cx="2213051" cy="2139692"/>
        </p:xfrm>
        <a:graphic>
          <a:graphicData uri="http://schemas.openxmlformats.org/drawingml/2006/chart">
            <c:chart xmlns:c="http://schemas.openxmlformats.org/drawingml/2006/chart" xmlns:r="http://schemas.openxmlformats.org/officeDocument/2006/relationships" r:id="rId4"/>
          </a:graphicData>
        </a:graphic>
      </p:graphicFrame>
      <p:sp>
        <p:nvSpPr>
          <p:cNvPr id="34" name="正方形/長方形 33">
            <a:extLst>
              <a:ext uri="{FF2B5EF4-FFF2-40B4-BE49-F238E27FC236}">
                <a16:creationId xmlns="" xmlns:a16="http://schemas.microsoft.com/office/drawing/2014/main" id="{A5DF7050-18CF-4788-AFDD-FC6647BFC1AC}"/>
              </a:ext>
            </a:extLst>
          </p:cNvPr>
          <p:cNvSpPr/>
          <p:nvPr/>
        </p:nvSpPr>
        <p:spPr>
          <a:xfrm>
            <a:off x="3513313" y="1033238"/>
            <a:ext cx="2159566" cy="261610"/>
          </a:xfrm>
          <a:prstGeom prst="rect">
            <a:avLst/>
          </a:prstGeom>
          <a:solidFill>
            <a:schemeClr val="bg1"/>
          </a:solidFill>
        </p:spPr>
        <p:txBody>
          <a:bodyPr wrap="none">
            <a:spAutoFit/>
          </a:bodyPr>
          <a:lstStyle/>
          <a:p>
            <a:pPr algn="ctr"/>
            <a:r>
              <a:rPr lang="ja-JP" altLang="en-US" sz="1100" b="1" dirty="0">
                <a:latin typeface="Meiryo UI" panose="020B0604030504040204" pitchFamily="50" charset="-128"/>
                <a:ea typeface="Meiryo UI" panose="020B0604030504040204" pitchFamily="50" charset="-128"/>
              </a:rPr>
              <a:t>年代別後継者不在率（単位％）</a:t>
            </a:r>
            <a:endParaRPr lang="ja-JP" altLang="en-US" sz="1000" b="1" dirty="0">
              <a:latin typeface="Meiryo UI" panose="020B0604030504040204" pitchFamily="50" charset="-128"/>
              <a:ea typeface="Meiryo UI" panose="020B0604030504040204" pitchFamily="50" charset="-128"/>
            </a:endParaRPr>
          </a:p>
        </p:txBody>
      </p:sp>
      <p:sp>
        <p:nvSpPr>
          <p:cNvPr id="15" name="右矢印 14"/>
          <p:cNvSpPr/>
          <p:nvPr/>
        </p:nvSpPr>
        <p:spPr>
          <a:xfrm>
            <a:off x="1466849" y="2760363"/>
            <a:ext cx="1567197" cy="614025"/>
          </a:xfrm>
          <a:prstGeom prst="rightArrow">
            <a:avLst>
              <a:gd name="adj1" fmla="val 62410"/>
              <a:gd name="adj2" fmla="val 50000"/>
            </a:avLst>
          </a:prstGeom>
          <a:solidFill>
            <a:schemeClr val="accent4">
              <a:lumMod val="60000"/>
              <a:lumOff val="40000"/>
            </a:schemeClr>
          </a:solidFill>
          <a:ln>
            <a:noFill/>
          </a:ln>
        </p:spPr>
        <p:style>
          <a:lnRef idx="1">
            <a:schemeClr val="accent1"/>
          </a:lnRef>
          <a:fillRef idx="1">
            <a:schemeClr val="accent1"/>
          </a:fillRef>
          <a:effectRef idx="1">
            <a:schemeClr val="accent1"/>
          </a:effectRef>
          <a:fontRef idx="minor">
            <a:schemeClr val="lt1"/>
          </a:fontRef>
        </p:style>
        <p:txBody>
          <a:bodyPr wrap="none" rtlCol="0" anchor="ctr"/>
          <a:lstStyle/>
          <a:p>
            <a:pPr algn="ctr"/>
            <a:r>
              <a:rPr kumimoji="1" lang="en-US" altLang="ja-JP" sz="800" dirty="0">
                <a:solidFill>
                  <a:schemeClr val="tx1"/>
                </a:solidFill>
                <a:latin typeface="Meiryo UI" panose="020B0604030504040204" pitchFamily="50" charset="-128"/>
                <a:ea typeface="Meiryo UI" panose="020B0604030504040204" pitchFamily="50" charset="-128"/>
              </a:rPr>
              <a:t>20</a:t>
            </a:r>
            <a:r>
              <a:rPr kumimoji="1" lang="ja-JP" altLang="en-US" sz="800" dirty="0">
                <a:solidFill>
                  <a:schemeClr val="tx1"/>
                </a:solidFill>
                <a:latin typeface="Meiryo UI" panose="020B0604030504040204" pitchFamily="50" charset="-128"/>
                <a:ea typeface="Meiryo UI" panose="020B0604030504040204" pitchFamily="50" charset="-128"/>
              </a:rPr>
              <a:t>年間で経営者年齢の</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山は</a:t>
            </a:r>
            <a:r>
              <a:rPr lang="en-US" altLang="ja-JP" sz="800" dirty="0">
                <a:solidFill>
                  <a:schemeClr val="tx1"/>
                </a:solidFill>
                <a:latin typeface="Meiryo UI" panose="020B0604030504040204" pitchFamily="50" charset="-128"/>
                <a:ea typeface="Meiryo UI" panose="020B0604030504040204" pitchFamily="50" charset="-128"/>
              </a:rPr>
              <a:t>47</a:t>
            </a:r>
            <a:r>
              <a:rPr lang="ja-JP" altLang="en-US" sz="800" dirty="0">
                <a:solidFill>
                  <a:schemeClr val="tx1"/>
                </a:solidFill>
                <a:latin typeface="Meiryo UI" panose="020B0604030504040204" pitchFamily="50" charset="-128"/>
                <a:ea typeface="Meiryo UI" panose="020B0604030504040204" pitchFamily="50" charset="-128"/>
              </a:rPr>
              <a:t>歳から</a:t>
            </a:r>
            <a:r>
              <a:rPr lang="en-US" altLang="ja-JP" sz="800" dirty="0">
                <a:solidFill>
                  <a:schemeClr val="tx1"/>
                </a:solidFill>
                <a:latin typeface="Meiryo UI" panose="020B0604030504040204" pitchFamily="50" charset="-128"/>
                <a:ea typeface="Meiryo UI" panose="020B0604030504040204" pitchFamily="50" charset="-128"/>
              </a:rPr>
              <a:t>66</a:t>
            </a:r>
            <a:r>
              <a:rPr lang="ja-JP" altLang="en-US" sz="800" dirty="0">
                <a:solidFill>
                  <a:schemeClr val="tx1"/>
                </a:solidFill>
                <a:latin typeface="Meiryo UI" panose="020B0604030504040204" pitchFamily="50" charset="-128"/>
                <a:ea typeface="Meiryo UI" panose="020B0604030504040204" pitchFamily="50" charset="-128"/>
              </a:rPr>
              <a:t>歳へ移動</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1" name="円/楕円 20"/>
          <p:cNvSpPr/>
          <p:nvPr/>
        </p:nvSpPr>
        <p:spPr>
          <a:xfrm>
            <a:off x="4988136" y="2425389"/>
            <a:ext cx="551444" cy="795402"/>
          </a:xfrm>
          <a:prstGeom prst="ellipse">
            <a:avLst/>
          </a:prstGeom>
          <a:noFill/>
          <a:ln w="1905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テキスト ボックス 34"/>
          <p:cNvSpPr txBox="1"/>
          <p:nvPr/>
        </p:nvSpPr>
        <p:spPr>
          <a:xfrm>
            <a:off x="4913017" y="1713042"/>
            <a:ext cx="720000" cy="507831"/>
          </a:xfrm>
          <a:prstGeom prst="rect">
            <a:avLst/>
          </a:prstGeom>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80</a:t>
            </a:r>
            <a:r>
              <a:rPr kumimoji="1" lang="ja-JP" altLang="en-US" sz="900" dirty="0">
                <a:latin typeface="Meiryo UI" panose="020B0604030504040204" pitchFamily="50" charset="-128"/>
                <a:ea typeface="Meiryo UI" panose="020B0604030504040204" pitchFamily="50" charset="-128"/>
              </a:rPr>
              <a:t>歳以上でも</a:t>
            </a:r>
            <a:r>
              <a:rPr kumimoji="1" lang="en-US" altLang="ja-JP" sz="900" dirty="0">
                <a:latin typeface="Meiryo UI" panose="020B0604030504040204" pitchFamily="50" charset="-128"/>
                <a:ea typeface="Meiryo UI" panose="020B0604030504040204" pitchFamily="50" charset="-128"/>
              </a:rPr>
              <a:t>1/3</a:t>
            </a:r>
            <a:r>
              <a:rPr kumimoji="1" lang="ja-JP" altLang="en-US" sz="900" dirty="0">
                <a:latin typeface="Meiryo UI" panose="020B0604030504040204" pitchFamily="50" charset="-128"/>
                <a:ea typeface="Meiryo UI" panose="020B0604030504040204" pitchFamily="50" charset="-128"/>
              </a:rPr>
              <a:t>は後継者が不在</a:t>
            </a:r>
          </a:p>
        </p:txBody>
      </p:sp>
      <p:graphicFrame>
        <p:nvGraphicFramePr>
          <p:cNvPr id="2" name="表 1"/>
          <p:cNvGraphicFramePr>
            <a:graphicFrameLocks noGrp="1"/>
          </p:cNvGraphicFramePr>
          <p:nvPr>
            <p:extLst>
              <p:ext uri="{D42A27DB-BD31-4B8C-83A1-F6EECF244321}">
                <p14:modId xmlns:p14="http://schemas.microsoft.com/office/powerpoint/2010/main" val="1511187403"/>
              </p:ext>
            </p:extLst>
          </p:nvPr>
        </p:nvGraphicFramePr>
        <p:xfrm>
          <a:off x="823571" y="4240158"/>
          <a:ext cx="8049270" cy="2375100"/>
        </p:xfrm>
        <a:graphic>
          <a:graphicData uri="http://schemas.openxmlformats.org/drawingml/2006/table">
            <a:tbl>
              <a:tblPr firstRow="1" bandRow="1">
                <a:tableStyleId>{5940675A-B579-460E-94D1-54222C63F5DA}</a:tableStyleId>
              </a:tblPr>
              <a:tblGrid>
                <a:gridCol w="1743393"/>
                <a:gridCol w="2346230"/>
                <a:gridCol w="1528549"/>
                <a:gridCol w="789305"/>
                <a:gridCol w="1641793"/>
              </a:tblGrid>
              <a:tr h="234438">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サービスメニュー</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東京都公社の取組み</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grid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府市法人での実績有無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lnL w="28575" cap="flat" cmpd="sng" algn="ctr">
                      <a:solidFill>
                        <a:schemeClr val="tx1"/>
                      </a:solidFill>
                      <a:prstDash val="solid"/>
                      <a:round/>
                      <a:headEnd type="none" w="med" len="med"/>
                      <a:tailEnd type="none" w="med" len="med"/>
                    </a:lnL>
                    <a:noFill/>
                  </a:tcPr>
                </a:tc>
                <a:tc hMerge="1">
                  <a:txBody>
                    <a:bodyPr/>
                    <a:lstStyle/>
                    <a:p>
                      <a:endParaRPr kumimoji="1" lang="ja-JP" altLang="en-US"/>
                    </a:p>
                  </a:txBody>
                  <a:tcPr/>
                </a:tc>
              </a:tr>
              <a:tr h="234438">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事業概要</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2016</a:t>
                      </a:r>
                      <a:r>
                        <a:rPr kumimoji="1" lang="ja-JP" altLang="en-US" sz="1200" b="1" dirty="0" smtClean="0">
                          <a:solidFill>
                            <a:schemeClr val="tx1"/>
                          </a:solidFill>
                          <a:latin typeface="Meiryo UI" panose="020B0604030504040204" pitchFamily="50" charset="-128"/>
                          <a:ea typeface="Meiryo UI" panose="020B0604030504040204" pitchFamily="50" charset="-128"/>
                        </a:rPr>
                        <a:t>実績</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産振機構</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lnL w="28575" cap="flat" cmpd="sng" algn="ctr">
                      <a:solidFill>
                        <a:schemeClr val="tx1"/>
                      </a:solidFill>
                      <a:prstDash val="solid"/>
                      <a:round/>
                      <a:headEnd type="none" w="med" len="med"/>
                      <a:tailEnd type="none" w="med" len="med"/>
                    </a:lnL>
                    <a:no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都市型</a:t>
                      </a:r>
                      <a:r>
                        <a:rPr kumimoji="1" lang="en-US" altLang="ja-JP" sz="1200" dirty="0" smtClean="0">
                          <a:solidFill>
                            <a:schemeClr val="tx1"/>
                          </a:solidFill>
                          <a:latin typeface="Meiryo UI" panose="020B0604030504040204" pitchFamily="50" charset="-128"/>
                          <a:ea typeface="Meiryo UI" panose="020B0604030504040204" pitchFamily="50" charset="-128"/>
                        </a:rPr>
                        <a:t>C</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2016</a:t>
                      </a:r>
                      <a:r>
                        <a:rPr kumimoji="1" lang="ja-JP" altLang="en-US" sz="1000" dirty="0" smtClean="0">
                          <a:solidFill>
                            <a:schemeClr val="tx1"/>
                          </a:solidFill>
                          <a:latin typeface="Meiryo UI" panose="020B0604030504040204" pitchFamily="50" charset="-128"/>
                          <a:ea typeface="Meiryo UI" panose="020B0604030504040204" pitchFamily="50" charset="-128"/>
                        </a:rPr>
                        <a:t>実績</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oFill/>
                  </a:tcPr>
                </a:tc>
              </a:tr>
              <a:tr h="39073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事業承継相談</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経営課題の解決に精通したスタッフを</a:t>
                      </a:r>
                      <a:r>
                        <a:rPr kumimoji="1" lang="en-US" altLang="ja-JP" sz="1200" dirty="0" smtClean="0">
                          <a:solidFill>
                            <a:schemeClr val="tx1"/>
                          </a:solidFill>
                          <a:latin typeface="Meiryo UI" panose="020B0604030504040204" pitchFamily="50" charset="-128"/>
                          <a:ea typeface="Meiryo UI" panose="020B0604030504040204" pitchFamily="50" charset="-128"/>
                        </a:rPr>
                        <a:t>14 </a:t>
                      </a:r>
                      <a:r>
                        <a:rPr kumimoji="1" lang="ja-JP" altLang="en-US" sz="1200" dirty="0" smtClean="0">
                          <a:solidFill>
                            <a:schemeClr val="tx1"/>
                          </a:solidFill>
                          <a:latin typeface="Meiryo UI" panose="020B0604030504040204" pitchFamily="50" charset="-128"/>
                          <a:ea typeface="Meiryo UI" panose="020B0604030504040204" pitchFamily="50" charset="-128"/>
                        </a:rPr>
                        <a:t>名配置して相談を受け付け</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年間</a:t>
                      </a:r>
                      <a:r>
                        <a:rPr kumimoji="1" lang="en-US" altLang="ja-JP" sz="1200" dirty="0" smtClean="0">
                          <a:solidFill>
                            <a:schemeClr val="tx1"/>
                          </a:solidFill>
                          <a:latin typeface="Meiryo UI" panose="020B0604030504040204" pitchFamily="50" charset="-128"/>
                          <a:ea typeface="Meiryo UI" panose="020B0604030504040204" pitchFamily="50" charset="-128"/>
                        </a:rPr>
                        <a:t>116</a:t>
                      </a:r>
                      <a:r>
                        <a:rPr kumimoji="1" lang="ja-JP" altLang="en-US" sz="1200" dirty="0" smtClean="0">
                          <a:solidFill>
                            <a:schemeClr val="tx1"/>
                          </a:solidFill>
                          <a:latin typeface="Meiryo UI" panose="020B0604030504040204" pitchFamily="50" charset="-128"/>
                          <a:ea typeface="Meiryo UI" panose="020B0604030504040204" pitchFamily="50" charset="-128"/>
                        </a:rPr>
                        <a:t>件の相談を受付</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lnR w="28575" cap="flat" cmpd="sng" algn="ctr">
                      <a:solidFill>
                        <a:schemeClr val="tx1"/>
                      </a:solidFill>
                      <a:prstDash val="solid"/>
                      <a:round/>
                      <a:headEnd type="none" w="med" len="med"/>
                      <a:tailEnd type="none" w="med" len="med"/>
                    </a:lnR>
                  </a:tcPr>
                </a:tc>
                <a:tc>
                  <a:txBody>
                    <a:bodyPr/>
                    <a:lstStyle/>
                    <a:p>
                      <a:r>
                        <a:rPr kumimoji="1" lang="en-US" altLang="ja-JP" sz="1200" baseline="0" dirty="0" smtClean="0">
                          <a:solidFill>
                            <a:schemeClr val="tx1"/>
                          </a:solidFill>
                          <a:latin typeface="Meiryo UI" panose="020B0604030504040204" pitchFamily="50" charset="-128"/>
                          <a:ea typeface="Meiryo UI" panose="020B0604030504040204" pitchFamily="50" charset="-128"/>
                        </a:rPr>
                        <a:t>×</a:t>
                      </a:r>
                    </a:p>
                  </a:txBody>
                  <a:tcPr marL="36000" marR="36000" marT="36000" marB="36000" anchor="ctr" anchorCtr="1">
                    <a:lnL w="28575" cap="flat" cmpd="sng" algn="ctr">
                      <a:solidFill>
                        <a:schemeClr val="tx1"/>
                      </a:solidFill>
                      <a:prstDash val="solid"/>
                      <a:round/>
                      <a:headEnd type="none" w="med" len="med"/>
                      <a:tailEnd type="none" w="med" len="med"/>
                    </a:lnL>
                    <a:no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900" dirty="0" smtClean="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相談件数　</a:t>
                      </a:r>
                      <a:r>
                        <a:rPr kumimoji="1" lang="en-US" altLang="ja-JP" sz="900" dirty="0" smtClean="0">
                          <a:solidFill>
                            <a:schemeClr val="tx1"/>
                          </a:solidFill>
                          <a:latin typeface="Meiryo UI" panose="020B0604030504040204" pitchFamily="50" charset="-128"/>
                          <a:ea typeface="Meiryo UI" panose="020B0604030504040204" pitchFamily="50" charset="-128"/>
                        </a:rPr>
                        <a:t>43</a:t>
                      </a:r>
                      <a:r>
                        <a:rPr kumimoji="1" lang="ja-JP" altLang="en-US" sz="900" dirty="0" smtClean="0">
                          <a:solidFill>
                            <a:schemeClr val="tx1"/>
                          </a:solidFill>
                          <a:latin typeface="Meiryo UI" panose="020B0604030504040204" pitchFamily="50" charset="-128"/>
                          <a:ea typeface="Meiryo UI" panose="020B0604030504040204" pitchFamily="50" charset="-128"/>
                        </a:rPr>
                        <a:t>件</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nchorCtr="1">
                    <a:noFill/>
                  </a:tcPr>
                </a:tc>
              </a:tr>
              <a:tr h="39073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事業承継塾</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事業承継に必要となるスキルの習得を短期集中的に支援する事業</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前期後期全</a:t>
                      </a:r>
                      <a:r>
                        <a:rPr kumimoji="1" lang="en-US" altLang="ja-JP" sz="1200" dirty="0" smtClean="0">
                          <a:solidFill>
                            <a:schemeClr val="tx1"/>
                          </a:solidFill>
                          <a:latin typeface="Meiryo UI" panose="020B0604030504040204" pitchFamily="50" charset="-128"/>
                          <a:ea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rPr>
                        <a:t>回</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rPr>
                        <a:t>172</a:t>
                      </a:r>
                      <a:r>
                        <a:rPr kumimoji="1" lang="ja-JP" altLang="en-US" sz="1200" dirty="0" smtClean="0">
                          <a:solidFill>
                            <a:schemeClr val="tx1"/>
                          </a:solidFill>
                          <a:latin typeface="Meiryo UI" panose="020B0604030504040204" pitchFamily="50" charset="-128"/>
                          <a:ea typeface="Meiryo UI" panose="020B0604030504040204" pitchFamily="50" charset="-128"/>
                        </a:rPr>
                        <a:t>社・</a:t>
                      </a:r>
                      <a:r>
                        <a:rPr kumimoji="1" lang="en-US" altLang="ja-JP" sz="1200" dirty="0" smtClean="0">
                          <a:solidFill>
                            <a:schemeClr val="tx1"/>
                          </a:solidFill>
                          <a:latin typeface="Meiryo UI" panose="020B0604030504040204" pitchFamily="50" charset="-128"/>
                          <a:ea typeface="Meiryo UI" panose="020B0604030504040204" pitchFamily="50" charset="-128"/>
                        </a:rPr>
                        <a:t>172</a:t>
                      </a:r>
                      <a:r>
                        <a:rPr kumimoji="1" lang="ja-JP" altLang="en-US" sz="1200" dirty="0" smtClean="0">
                          <a:solidFill>
                            <a:schemeClr val="tx1"/>
                          </a:solidFill>
                          <a:latin typeface="Meiryo UI" panose="020B0604030504040204" pitchFamily="50" charset="-128"/>
                          <a:ea typeface="Meiryo UI" panose="020B0604030504040204" pitchFamily="50" charset="-128"/>
                        </a:rPr>
                        <a:t>人受講</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lnR w="28575" cap="flat" cmpd="sng" algn="ctr">
                      <a:solidFill>
                        <a:schemeClr val="tx1"/>
                      </a:solidFill>
                      <a:prstDash val="solid"/>
                      <a:round/>
                      <a:headEnd type="none" w="med" len="med"/>
                      <a:tailEnd type="none" w="med" len="med"/>
                    </a:ln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chorCtr="1">
                    <a:lnL w="28575" cap="flat" cmpd="sng" algn="ctr">
                      <a:solidFill>
                        <a:schemeClr val="tx1"/>
                      </a:solidFill>
                      <a:prstDash val="solid"/>
                      <a:round/>
                      <a:headEnd type="none" w="med" len="med"/>
                      <a:tailEnd type="none" w="med" len="med"/>
                    </a:lnL>
                    <a:noFill/>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chorCtr="1">
                    <a:noFill/>
                  </a:tcPr>
                </a:tc>
              </a:tr>
              <a:tr h="39073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事業承継普及セミナー</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中小企業経営者及び後継者等を対象に、「戦略的事業承継セミナー」</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全４回</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rPr>
                        <a:t>127</a:t>
                      </a:r>
                      <a:r>
                        <a:rPr kumimoji="1" lang="ja-JP" altLang="en-US" sz="1200" dirty="0" smtClean="0">
                          <a:solidFill>
                            <a:schemeClr val="tx1"/>
                          </a:solidFill>
                          <a:latin typeface="Meiryo UI" panose="020B0604030504040204" pitchFamily="50" charset="-128"/>
                          <a:ea typeface="Meiryo UI" panose="020B0604030504040204" pitchFamily="50" charset="-128"/>
                        </a:rPr>
                        <a:t>社・</a:t>
                      </a:r>
                      <a:r>
                        <a:rPr kumimoji="1" lang="en-US" altLang="ja-JP" sz="1200" dirty="0" smtClean="0">
                          <a:solidFill>
                            <a:schemeClr val="tx1"/>
                          </a:solidFill>
                          <a:latin typeface="Meiryo UI" panose="020B0604030504040204" pitchFamily="50" charset="-128"/>
                          <a:ea typeface="Meiryo UI" panose="020B0604030504040204" pitchFamily="50" charset="-128"/>
                        </a:rPr>
                        <a:t>151</a:t>
                      </a:r>
                      <a:r>
                        <a:rPr kumimoji="1" lang="ja-JP" altLang="en-US" sz="1200" dirty="0" smtClean="0">
                          <a:solidFill>
                            <a:schemeClr val="tx1"/>
                          </a:solidFill>
                          <a:latin typeface="Meiryo UI" panose="020B0604030504040204" pitchFamily="50" charset="-128"/>
                          <a:ea typeface="Meiryo UI" panose="020B0604030504040204" pitchFamily="50" charset="-128"/>
                        </a:rPr>
                        <a:t>人受講</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lnR w="28575" cap="flat" cmpd="sng" algn="ctr">
                      <a:solidFill>
                        <a:schemeClr val="tx1"/>
                      </a:solidFill>
                      <a:prstDash val="solid"/>
                      <a:round/>
                      <a:headEnd type="none" w="med" len="med"/>
                      <a:tailEnd type="none" w="med" len="med"/>
                    </a:ln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chorCtr="1">
                    <a:lnL w="28575" cap="flat" cmpd="sng" algn="ctr">
                      <a:solidFill>
                        <a:schemeClr val="tx1"/>
                      </a:solidFill>
                      <a:prstDash val="solid"/>
                      <a:round/>
                      <a:headEnd type="none" w="med" len="med"/>
                      <a:tailEnd type="none" w="med" len="med"/>
                    </a:lnL>
                    <a:no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 1</a:t>
                      </a:r>
                      <a:r>
                        <a:rPr kumimoji="1" lang="ja-JP" altLang="en-US" sz="1000" dirty="0" smtClean="0">
                          <a:solidFill>
                            <a:schemeClr val="tx1"/>
                          </a:solidFill>
                          <a:latin typeface="Meiryo UI" panose="020B0604030504040204" pitchFamily="50" charset="-128"/>
                          <a:ea typeface="Meiryo UI" panose="020B0604030504040204" pitchFamily="50" charset="-128"/>
                        </a:rPr>
                        <a:t>回</a:t>
                      </a:r>
                      <a:r>
                        <a:rPr kumimoji="1" lang="en-US" altLang="ja-JP" sz="1000" dirty="0" smtClean="0">
                          <a:solidFill>
                            <a:schemeClr val="tx1"/>
                          </a:solidFill>
                          <a:latin typeface="Meiryo UI" panose="020B0604030504040204" pitchFamily="50" charset="-128"/>
                          <a:ea typeface="Meiryo UI" panose="020B0604030504040204" pitchFamily="50" charset="-128"/>
                        </a:rPr>
                        <a:t>14</a:t>
                      </a:r>
                      <a:r>
                        <a:rPr kumimoji="1" lang="ja-JP" altLang="en-US" sz="1000" dirty="0" smtClean="0">
                          <a:solidFill>
                            <a:schemeClr val="tx1"/>
                          </a:solidFill>
                          <a:latin typeface="Meiryo UI" panose="020B0604030504040204" pitchFamily="50" charset="-128"/>
                          <a:ea typeface="Meiryo UI" panose="020B0604030504040204" pitchFamily="50" charset="-128"/>
                        </a:rPr>
                        <a:t>人受講</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chorCtr="1">
                    <a:noFill/>
                  </a:tcPr>
                </a:tc>
              </a:tr>
              <a:tr h="488412">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企業継続ハンズオン支援</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企業継続支援マネージャーと外部専門家からなる「企業継続支援チーム（</a:t>
                      </a:r>
                      <a:r>
                        <a:rPr kumimoji="1" lang="en-US" altLang="ja-JP" sz="1050" dirty="0" smtClean="0">
                          <a:solidFill>
                            <a:schemeClr val="tx1"/>
                          </a:solidFill>
                          <a:latin typeface="Meiryo UI" panose="020B0604030504040204" pitchFamily="50" charset="-128"/>
                          <a:ea typeface="Meiryo UI" panose="020B0604030504040204" pitchFamily="50" charset="-128"/>
                        </a:rPr>
                        <a:t>17</a:t>
                      </a:r>
                      <a:r>
                        <a:rPr kumimoji="1" lang="ja-JP" altLang="en-US" sz="1050" dirty="0" smtClean="0">
                          <a:solidFill>
                            <a:schemeClr val="tx1"/>
                          </a:solidFill>
                          <a:latin typeface="Meiryo UI" panose="020B0604030504040204" pitchFamily="50" charset="-128"/>
                          <a:ea typeface="Meiryo UI" panose="020B0604030504040204" pitchFamily="50" charset="-128"/>
                        </a:rPr>
                        <a:t>チーム）」によるハンズオン支援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支援回数　</a:t>
                      </a:r>
                      <a:r>
                        <a:rPr kumimoji="1" lang="en-US" altLang="ja-JP" sz="1200" dirty="0" smtClean="0">
                          <a:solidFill>
                            <a:schemeClr val="tx1"/>
                          </a:solidFill>
                          <a:latin typeface="Meiryo UI" panose="020B0604030504040204" pitchFamily="50" charset="-128"/>
                          <a:ea typeface="Meiryo UI" panose="020B0604030504040204" pitchFamily="50" charset="-128"/>
                        </a:rPr>
                        <a:t>602</a:t>
                      </a:r>
                      <a:r>
                        <a:rPr kumimoji="1" lang="ja-JP" altLang="en-US" sz="1200" dirty="0" smtClean="0">
                          <a:solidFill>
                            <a:schemeClr val="tx1"/>
                          </a:solidFill>
                          <a:latin typeface="Meiryo UI" panose="020B0604030504040204" pitchFamily="50" charset="-128"/>
                          <a:ea typeface="Meiryo UI" panose="020B0604030504040204" pitchFamily="50" charset="-128"/>
                        </a:rPr>
                        <a:t>回</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専門家回数　</a:t>
                      </a:r>
                      <a:r>
                        <a:rPr kumimoji="1" lang="en-US" altLang="ja-JP" sz="1200" dirty="0" smtClean="0">
                          <a:solidFill>
                            <a:schemeClr val="tx1"/>
                          </a:solidFill>
                          <a:latin typeface="Meiryo UI" panose="020B0604030504040204" pitchFamily="50" charset="-128"/>
                          <a:ea typeface="Meiryo UI" panose="020B0604030504040204" pitchFamily="50" charset="-128"/>
                        </a:rPr>
                        <a:t>221</a:t>
                      </a:r>
                      <a:r>
                        <a:rPr kumimoji="1" lang="ja-JP" altLang="en-US" sz="1200" dirty="0" smtClean="0">
                          <a:solidFill>
                            <a:schemeClr val="tx1"/>
                          </a:solidFill>
                          <a:latin typeface="Meiryo UI" panose="020B0604030504040204" pitchFamily="50" charset="-128"/>
                          <a:ea typeface="Meiryo UI" panose="020B0604030504040204" pitchFamily="50" charset="-128"/>
                        </a:rPr>
                        <a:t>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lnR w="28575" cap="flat" cmpd="sng" algn="ctr">
                      <a:solidFill>
                        <a:schemeClr val="tx1"/>
                      </a:solidFill>
                      <a:prstDash val="solid"/>
                      <a:round/>
                      <a:headEnd type="none" w="med" len="med"/>
                      <a:tailEnd type="none" w="med" len="med"/>
                    </a:ln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chorCtr="1">
                    <a:lnL w="28575" cap="flat" cmpd="sng" algn="ctr">
                      <a:solidFill>
                        <a:schemeClr val="tx1"/>
                      </a:solidFill>
                      <a:prstDash val="solid"/>
                      <a:round/>
                      <a:headEnd type="none" w="med" len="med"/>
                      <a:tailEnd type="none" w="med" len="med"/>
                    </a:lnL>
                    <a:noFill/>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chorCtr="1">
                    <a:noFill/>
                  </a:tcPr>
                </a:tc>
              </a:tr>
            </a:tbl>
          </a:graphicData>
        </a:graphic>
      </p:graphicFrame>
    </p:spTree>
    <p:extLst>
      <p:ext uri="{BB962C8B-B14F-4D97-AF65-F5344CB8AC3E}">
        <p14:creationId xmlns:p14="http://schemas.microsoft.com/office/powerpoint/2010/main" val="2674928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矢印: 上下 47">
            <a:extLst>
              <a:ext uri="{FF2B5EF4-FFF2-40B4-BE49-F238E27FC236}">
                <a16:creationId xmlns:a16="http://schemas.microsoft.com/office/drawing/2014/main" xmlns="" id="{F4445E63-22F6-4272-8421-B93000151B03}"/>
              </a:ext>
            </a:extLst>
          </p:cNvPr>
          <p:cNvSpPr/>
          <p:nvPr/>
        </p:nvSpPr>
        <p:spPr>
          <a:xfrm>
            <a:off x="7923017" y="1707868"/>
            <a:ext cx="675986" cy="4544292"/>
          </a:xfrm>
          <a:prstGeom prst="upDownArrow">
            <a:avLst/>
          </a:prstGeom>
          <a:pattFill prst="pct40">
            <a:fgClr>
              <a:schemeClr val="accent2"/>
            </a:fgClr>
            <a:bgClr>
              <a:schemeClr val="bg1"/>
            </a:bgClr>
          </a:pattFill>
          <a:ln>
            <a:solidFill>
              <a:schemeClr val="accent2"/>
            </a:solidFill>
          </a:ln>
        </p:spPr>
        <p:style>
          <a:lnRef idx="1">
            <a:schemeClr val="accent1"/>
          </a:lnRef>
          <a:fillRef idx="1">
            <a:schemeClr val="accent1"/>
          </a:fillRef>
          <a:effectRef idx="1">
            <a:schemeClr val="accent1"/>
          </a:effectRef>
          <a:fontRef idx="minor">
            <a:schemeClr val="lt1"/>
          </a:fontRef>
        </p:style>
        <p:txBody>
          <a:bodyPr vert="eaVert" rtlCol="0" anchor="ctr"/>
          <a:lstStyle/>
          <a:p>
            <a:pPr algn="ctr"/>
            <a:endParaRPr kumimoji="1" lang="ja-JP" altLang="en-US" sz="1400" b="1" dirty="0">
              <a:solidFill>
                <a:schemeClr val="tx1"/>
              </a:solidFill>
            </a:endParaRPr>
          </a:p>
        </p:txBody>
      </p:sp>
      <p:sp>
        <p:nvSpPr>
          <p:cNvPr id="4" name="スライド番号プレースホルダー 3">
            <a:extLst>
              <a:ext uri="{FF2B5EF4-FFF2-40B4-BE49-F238E27FC236}">
                <a16:creationId xmlns:a16="http://schemas.microsoft.com/office/drawing/2014/main" xmlns="" id="{F5E4BB72-27E0-4F92-AE92-27F995A604FF}"/>
              </a:ext>
            </a:extLst>
          </p:cNvPr>
          <p:cNvSpPr>
            <a:spLocks noGrp="1"/>
          </p:cNvSpPr>
          <p:nvPr>
            <p:ph type="sldNum" sz="quarter" idx="12"/>
          </p:nvPr>
        </p:nvSpPr>
        <p:spPr>
          <a:xfrm>
            <a:off x="6912301" y="6326126"/>
            <a:ext cx="2057400" cy="365125"/>
          </a:xfrm>
        </p:spPr>
        <p:txBody>
          <a:bodyPr/>
          <a:lstStyle/>
          <a:p>
            <a:fld id="{517E6CE8-CC5A-4C33-BE98-08A25E237030}" type="slidenum">
              <a:rPr kumimoji="1" lang="ja-JP" altLang="en-US" smtClean="0">
                <a:uFillTx/>
              </a:rPr>
              <a:t>29</a:t>
            </a:fld>
            <a:endParaRPr kumimoji="1" lang="ja-JP" altLang="en-US" dirty="0">
              <a:uFillTx/>
            </a:endParaRPr>
          </a:p>
        </p:txBody>
      </p:sp>
      <p:sp>
        <p:nvSpPr>
          <p:cNvPr id="15" name="正方形/長方形 14">
            <a:extLst>
              <a:ext uri="{FF2B5EF4-FFF2-40B4-BE49-F238E27FC236}">
                <a16:creationId xmlns:a16="http://schemas.microsoft.com/office/drawing/2014/main" xmlns="" id="{9BC5D132-91DC-4AD8-9830-0F59FF38421B}"/>
              </a:ext>
            </a:extLst>
          </p:cNvPr>
          <p:cNvSpPr/>
          <p:nvPr/>
        </p:nvSpPr>
        <p:spPr>
          <a:xfrm>
            <a:off x="2936586" y="1641578"/>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a:extLst>
              <a:ext uri="{FF2B5EF4-FFF2-40B4-BE49-F238E27FC236}">
                <a16:creationId xmlns:a16="http://schemas.microsoft.com/office/drawing/2014/main" xmlns="" id="{F8BB1CDD-5103-45A5-A970-56282C007F1A}"/>
              </a:ext>
            </a:extLst>
          </p:cNvPr>
          <p:cNvSpPr/>
          <p:nvPr/>
        </p:nvSpPr>
        <p:spPr>
          <a:xfrm>
            <a:off x="2936586" y="2414992"/>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a:extLst>
              <a:ext uri="{FF2B5EF4-FFF2-40B4-BE49-F238E27FC236}">
                <a16:creationId xmlns:a16="http://schemas.microsoft.com/office/drawing/2014/main" xmlns="" id="{CEF1BCD5-527D-43B5-A7C0-98859D6B9A84}"/>
              </a:ext>
            </a:extLst>
          </p:cNvPr>
          <p:cNvSpPr/>
          <p:nvPr/>
        </p:nvSpPr>
        <p:spPr>
          <a:xfrm>
            <a:off x="2936586" y="3188406"/>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xmlns="" id="{379865A4-F024-4541-B093-E12BAD8C85A6}"/>
              </a:ext>
            </a:extLst>
          </p:cNvPr>
          <p:cNvSpPr/>
          <p:nvPr/>
        </p:nvSpPr>
        <p:spPr>
          <a:xfrm>
            <a:off x="2936586" y="3961820"/>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a:extLst>
              <a:ext uri="{FF2B5EF4-FFF2-40B4-BE49-F238E27FC236}">
                <a16:creationId xmlns:a16="http://schemas.microsoft.com/office/drawing/2014/main" xmlns="" id="{43D66234-77B6-4521-A846-3F8AD2DA9482}"/>
              </a:ext>
            </a:extLst>
          </p:cNvPr>
          <p:cNvSpPr/>
          <p:nvPr/>
        </p:nvSpPr>
        <p:spPr>
          <a:xfrm>
            <a:off x="2936586" y="4735235"/>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a:extLst>
              <a:ext uri="{FF2B5EF4-FFF2-40B4-BE49-F238E27FC236}">
                <a16:creationId xmlns:a16="http://schemas.microsoft.com/office/drawing/2014/main" xmlns="" id="{5D468F03-B42F-4F82-97FA-985420E9FAE1}"/>
              </a:ext>
            </a:extLst>
          </p:cNvPr>
          <p:cNvSpPr/>
          <p:nvPr/>
        </p:nvSpPr>
        <p:spPr>
          <a:xfrm>
            <a:off x="2936586" y="5508649"/>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xmlns="" id="{BD38B4BA-F80E-47F5-B381-41F24E8052CF}"/>
              </a:ext>
            </a:extLst>
          </p:cNvPr>
          <p:cNvSpPr/>
          <p:nvPr/>
        </p:nvSpPr>
        <p:spPr>
          <a:xfrm>
            <a:off x="1541894" y="1641578"/>
            <a:ext cx="139469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rPr>
              <a:t>セミナー</a:t>
            </a:r>
          </a:p>
        </p:txBody>
      </p:sp>
      <p:sp>
        <p:nvSpPr>
          <p:cNvPr id="24" name="正方形/長方形 23">
            <a:extLst>
              <a:ext uri="{FF2B5EF4-FFF2-40B4-BE49-F238E27FC236}">
                <a16:creationId xmlns:a16="http://schemas.microsoft.com/office/drawing/2014/main" xmlns="" id="{7E78F533-B65B-473A-A0A1-1F3BD35C0246}"/>
              </a:ext>
            </a:extLst>
          </p:cNvPr>
          <p:cNvSpPr/>
          <p:nvPr/>
        </p:nvSpPr>
        <p:spPr>
          <a:xfrm>
            <a:off x="1541894" y="2414992"/>
            <a:ext cx="139469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rPr>
              <a:t>相談</a:t>
            </a:r>
          </a:p>
        </p:txBody>
      </p:sp>
      <p:sp>
        <p:nvSpPr>
          <p:cNvPr id="25" name="正方形/長方形 24">
            <a:extLst>
              <a:ext uri="{FF2B5EF4-FFF2-40B4-BE49-F238E27FC236}">
                <a16:creationId xmlns:a16="http://schemas.microsoft.com/office/drawing/2014/main" xmlns="" id="{1BCAA060-B677-4790-A89E-43A5D327A3B4}"/>
              </a:ext>
            </a:extLst>
          </p:cNvPr>
          <p:cNvSpPr/>
          <p:nvPr/>
        </p:nvSpPr>
        <p:spPr>
          <a:xfrm>
            <a:off x="1541894" y="3188406"/>
            <a:ext cx="139469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rPr>
              <a:t>ワークショップ</a:t>
            </a:r>
          </a:p>
        </p:txBody>
      </p:sp>
      <p:sp>
        <p:nvSpPr>
          <p:cNvPr id="26" name="正方形/長方形 25">
            <a:extLst>
              <a:ext uri="{FF2B5EF4-FFF2-40B4-BE49-F238E27FC236}">
                <a16:creationId xmlns:a16="http://schemas.microsoft.com/office/drawing/2014/main" xmlns="" id="{4BF20171-9D5B-48CE-9BAF-AC599EF1AF41}"/>
              </a:ext>
            </a:extLst>
          </p:cNvPr>
          <p:cNvSpPr/>
          <p:nvPr/>
        </p:nvSpPr>
        <p:spPr>
          <a:xfrm>
            <a:off x="1541894" y="3961820"/>
            <a:ext cx="139469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rPr>
              <a:t>プログラム</a:t>
            </a:r>
            <a:endParaRPr kumimoji="1" lang="en-US" altLang="ja-JP" sz="1200" b="1" dirty="0">
              <a:solidFill>
                <a:schemeClr val="tx1"/>
              </a:solidFill>
            </a:endParaRPr>
          </a:p>
          <a:p>
            <a:pPr algn="ctr"/>
            <a:r>
              <a:rPr kumimoji="1" lang="ja-JP" altLang="en-US" sz="1200" b="1" dirty="0">
                <a:solidFill>
                  <a:schemeClr val="tx1"/>
                </a:solidFill>
              </a:rPr>
              <a:t>（イベント）</a:t>
            </a:r>
          </a:p>
        </p:txBody>
      </p:sp>
      <p:sp>
        <p:nvSpPr>
          <p:cNvPr id="27" name="正方形/長方形 26">
            <a:extLst>
              <a:ext uri="{FF2B5EF4-FFF2-40B4-BE49-F238E27FC236}">
                <a16:creationId xmlns:a16="http://schemas.microsoft.com/office/drawing/2014/main" xmlns="" id="{DB9CA9C5-1579-4A71-B075-E3E9BF091B7E}"/>
              </a:ext>
            </a:extLst>
          </p:cNvPr>
          <p:cNvSpPr/>
          <p:nvPr/>
        </p:nvSpPr>
        <p:spPr>
          <a:xfrm>
            <a:off x="1541894" y="4735235"/>
            <a:ext cx="139469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rPr>
              <a:t>インキュベーション</a:t>
            </a:r>
          </a:p>
        </p:txBody>
      </p:sp>
      <p:sp>
        <p:nvSpPr>
          <p:cNvPr id="28" name="正方形/長方形 27">
            <a:extLst>
              <a:ext uri="{FF2B5EF4-FFF2-40B4-BE49-F238E27FC236}">
                <a16:creationId xmlns:a16="http://schemas.microsoft.com/office/drawing/2014/main" xmlns="" id="{7E17E639-605A-418D-90FE-652493205D26}"/>
              </a:ext>
            </a:extLst>
          </p:cNvPr>
          <p:cNvSpPr/>
          <p:nvPr/>
        </p:nvSpPr>
        <p:spPr>
          <a:xfrm>
            <a:off x="1541894" y="5508649"/>
            <a:ext cx="139469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rPr>
              <a:t>ヒト・モノ・カネ支援</a:t>
            </a:r>
          </a:p>
        </p:txBody>
      </p:sp>
      <p:sp>
        <p:nvSpPr>
          <p:cNvPr id="29" name="正方形/長方形 28">
            <a:extLst>
              <a:ext uri="{FF2B5EF4-FFF2-40B4-BE49-F238E27FC236}">
                <a16:creationId xmlns:a16="http://schemas.microsoft.com/office/drawing/2014/main" xmlns="" id="{0FA7A645-E2CF-4DC0-AD5A-FC51C5A791B8}"/>
              </a:ext>
            </a:extLst>
          </p:cNvPr>
          <p:cNvSpPr/>
          <p:nvPr/>
        </p:nvSpPr>
        <p:spPr>
          <a:xfrm>
            <a:off x="655204" y="1641578"/>
            <a:ext cx="886689" cy="1546828"/>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400" b="1" dirty="0">
                <a:solidFill>
                  <a:schemeClr val="tx1"/>
                </a:solidFill>
              </a:rPr>
              <a:t>１．</a:t>
            </a:r>
            <a:endParaRPr kumimoji="1" lang="en-US" altLang="ja-JP" sz="1400" b="1" dirty="0">
              <a:solidFill>
                <a:schemeClr val="tx1"/>
              </a:solidFill>
            </a:endParaRPr>
          </a:p>
          <a:p>
            <a:pPr algn="ctr"/>
            <a:r>
              <a:rPr lang="ja-JP" altLang="en-US" sz="1400" b="1" dirty="0">
                <a:solidFill>
                  <a:schemeClr val="tx1"/>
                </a:solidFill>
              </a:rPr>
              <a:t>知識を</a:t>
            </a:r>
            <a:endParaRPr lang="en-US" altLang="ja-JP" sz="1400" b="1" dirty="0">
              <a:solidFill>
                <a:schemeClr val="tx1"/>
              </a:solidFill>
            </a:endParaRPr>
          </a:p>
          <a:p>
            <a:pPr algn="ctr"/>
            <a:r>
              <a:rPr kumimoji="1" lang="ja-JP" altLang="en-US" sz="1400" b="1" dirty="0">
                <a:solidFill>
                  <a:schemeClr val="tx1"/>
                </a:solidFill>
              </a:rPr>
              <a:t>つける</a:t>
            </a:r>
          </a:p>
        </p:txBody>
      </p:sp>
      <p:sp>
        <p:nvSpPr>
          <p:cNvPr id="30" name="正方形/長方形 29">
            <a:extLst>
              <a:ext uri="{FF2B5EF4-FFF2-40B4-BE49-F238E27FC236}">
                <a16:creationId xmlns:a16="http://schemas.microsoft.com/office/drawing/2014/main" xmlns="" id="{4DFA8133-09B1-4B3C-89E4-B486BD33E7C0}"/>
              </a:ext>
            </a:extLst>
          </p:cNvPr>
          <p:cNvSpPr/>
          <p:nvPr/>
        </p:nvSpPr>
        <p:spPr>
          <a:xfrm>
            <a:off x="655204" y="3188406"/>
            <a:ext cx="886689" cy="1546828"/>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400" b="1" dirty="0">
                <a:solidFill>
                  <a:schemeClr val="tx1"/>
                </a:solidFill>
              </a:rPr>
              <a:t>２．</a:t>
            </a:r>
            <a:endParaRPr kumimoji="1" lang="en-US" altLang="ja-JP" sz="1400" b="1" dirty="0">
              <a:solidFill>
                <a:schemeClr val="tx1"/>
              </a:solidFill>
            </a:endParaRPr>
          </a:p>
          <a:p>
            <a:pPr algn="ctr"/>
            <a:r>
              <a:rPr lang="ja-JP" altLang="en-US" sz="1400" b="1" dirty="0">
                <a:solidFill>
                  <a:schemeClr val="tx1"/>
                </a:solidFill>
              </a:rPr>
              <a:t>ビジネスモデルを書き、検証する</a:t>
            </a:r>
            <a:endParaRPr kumimoji="1" lang="ja-JP" altLang="en-US" sz="1400" b="1" dirty="0">
              <a:solidFill>
                <a:schemeClr val="tx1"/>
              </a:solidFill>
            </a:endParaRPr>
          </a:p>
        </p:txBody>
      </p:sp>
      <p:sp>
        <p:nvSpPr>
          <p:cNvPr id="31" name="正方形/長方形 30">
            <a:extLst>
              <a:ext uri="{FF2B5EF4-FFF2-40B4-BE49-F238E27FC236}">
                <a16:creationId xmlns:a16="http://schemas.microsoft.com/office/drawing/2014/main" xmlns="" id="{74CDBCCB-9875-40E1-BC6E-1142C204F9D2}"/>
              </a:ext>
            </a:extLst>
          </p:cNvPr>
          <p:cNvSpPr/>
          <p:nvPr/>
        </p:nvSpPr>
        <p:spPr>
          <a:xfrm>
            <a:off x="655204" y="4735235"/>
            <a:ext cx="886689" cy="1546828"/>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400" b="1" dirty="0">
                <a:solidFill>
                  <a:schemeClr val="tx1"/>
                </a:solidFill>
              </a:rPr>
              <a:t>３．</a:t>
            </a:r>
            <a:endParaRPr kumimoji="1" lang="en-US" altLang="ja-JP" sz="1400" b="1" dirty="0">
              <a:solidFill>
                <a:schemeClr val="tx1"/>
              </a:solidFill>
            </a:endParaRPr>
          </a:p>
          <a:p>
            <a:pPr algn="ctr"/>
            <a:r>
              <a:rPr lang="ja-JP" altLang="en-US" sz="1400" b="1" dirty="0">
                <a:solidFill>
                  <a:schemeClr val="tx1"/>
                </a:solidFill>
              </a:rPr>
              <a:t>創業・成長を加速する</a:t>
            </a:r>
            <a:endParaRPr kumimoji="1" lang="ja-JP" altLang="en-US" sz="1400" b="1" dirty="0">
              <a:solidFill>
                <a:schemeClr val="tx1"/>
              </a:solidFill>
            </a:endParaRPr>
          </a:p>
        </p:txBody>
      </p:sp>
      <p:sp>
        <p:nvSpPr>
          <p:cNvPr id="32" name="正方形/長方形 31">
            <a:extLst>
              <a:ext uri="{FF2B5EF4-FFF2-40B4-BE49-F238E27FC236}">
                <a16:creationId xmlns:a16="http://schemas.microsoft.com/office/drawing/2014/main" xmlns="" id="{9ABBC683-D8EF-4AA9-BF98-3D1E99C2949E}"/>
              </a:ext>
            </a:extLst>
          </p:cNvPr>
          <p:cNvSpPr/>
          <p:nvPr/>
        </p:nvSpPr>
        <p:spPr>
          <a:xfrm>
            <a:off x="5725968" y="1641578"/>
            <a:ext cx="2789382"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正方形/長方形 32">
            <a:extLst>
              <a:ext uri="{FF2B5EF4-FFF2-40B4-BE49-F238E27FC236}">
                <a16:creationId xmlns:a16="http://schemas.microsoft.com/office/drawing/2014/main" xmlns="" id="{551C3346-3108-4274-B41B-7881029888FB}"/>
              </a:ext>
            </a:extLst>
          </p:cNvPr>
          <p:cNvSpPr/>
          <p:nvPr/>
        </p:nvSpPr>
        <p:spPr>
          <a:xfrm>
            <a:off x="5725968" y="2414992"/>
            <a:ext cx="2789382"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a:extLst>
              <a:ext uri="{FF2B5EF4-FFF2-40B4-BE49-F238E27FC236}">
                <a16:creationId xmlns:a16="http://schemas.microsoft.com/office/drawing/2014/main" xmlns="" id="{5C4C58E1-6CE4-4EF0-946A-DF01EF5D3C4A}"/>
              </a:ext>
            </a:extLst>
          </p:cNvPr>
          <p:cNvSpPr/>
          <p:nvPr/>
        </p:nvSpPr>
        <p:spPr>
          <a:xfrm>
            <a:off x="5725968" y="3188406"/>
            <a:ext cx="2789382"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正方形/長方形 34">
            <a:extLst>
              <a:ext uri="{FF2B5EF4-FFF2-40B4-BE49-F238E27FC236}">
                <a16:creationId xmlns:a16="http://schemas.microsoft.com/office/drawing/2014/main" xmlns="" id="{D004D3DF-2738-480E-92E8-E1D1C341F364}"/>
              </a:ext>
            </a:extLst>
          </p:cNvPr>
          <p:cNvSpPr/>
          <p:nvPr/>
        </p:nvSpPr>
        <p:spPr>
          <a:xfrm>
            <a:off x="5725968" y="3961820"/>
            <a:ext cx="2789382"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a:extLst>
              <a:ext uri="{FF2B5EF4-FFF2-40B4-BE49-F238E27FC236}">
                <a16:creationId xmlns:a16="http://schemas.microsoft.com/office/drawing/2014/main" xmlns="" id="{CA6D11D0-A8F4-4781-BFBF-DBC20332364F}"/>
              </a:ext>
            </a:extLst>
          </p:cNvPr>
          <p:cNvSpPr/>
          <p:nvPr/>
        </p:nvSpPr>
        <p:spPr>
          <a:xfrm>
            <a:off x="5725968" y="4735235"/>
            <a:ext cx="2789382"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正方形/長方形 36">
            <a:extLst>
              <a:ext uri="{FF2B5EF4-FFF2-40B4-BE49-F238E27FC236}">
                <a16:creationId xmlns:a16="http://schemas.microsoft.com/office/drawing/2014/main" xmlns="" id="{00354449-4271-44E5-8AB6-CBB8CDC49A01}"/>
              </a:ext>
            </a:extLst>
          </p:cNvPr>
          <p:cNvSpPr/>
          <p:nvPr/>
        </p:nvSpPr>
        <p:spPr>
          <a:xfrm>
            <a:off x="5725968" y="5508649"/>
            <a:ext cx="2789382"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xmlns="" id="{746DCB7E-C22B-4325-AFBE-A08076B2BE20}"/>
              </a:ext>
            </a:extLst>
          </p:cNvPr>
          <p:cNvSpPr/>
          <p:nvPr/>
        </p:nvSpPr>
        <p:spPr>
          <a:xfrm>
            <a:off x="2936586" y="1081995"/>
            <a:ext cx="2789382" cy="559583"/>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dirty="0" smtClean="0">
                <a:solidFill>
                  <a:schemeClr val="tx1"/>
                </a:solidFill>
              </a:rPr>
              <a:t>大阪</a:t>
            </a:r>
            <a:endParaRPr kumimoji="1" lang="en-US" altLang="ja-JP" dirty="0">
              <a:solidFill>
                <a:schemeClr val="tx1"/>
              </a:solidFill>
            </a:endParaRPr>
          </a:p>
          <a:p>
            <a:pPr algn="ctr"/>
            <a:endParaRPr kumimoji="1" lang="ja-JP" altLang="en-US" dirty="0">
              <a:solidFill>
                <a:schemeClr val="tx1"/>
              </a:solidFill>
            </a:endParaRPr>
          </a:p>
        </p:txBody>
      </p:sp>
      <p:sp>
        <p:nvSpPr>
          <p:cNvPr id="39" name="正方形/長方形 38">
            <a:extLst>
              <a:ext uri="{FF2B5EF4-FFF2-40B4-BE49-F238E27FC236}">
                <a16:creationId xmlns:a16="http://schemas.microsoft.com/office/drawing/2014/main" xmlns="" id="{EBD23F33-1FDE-45A6-9903-87147279A47C}"/>
              </a:ext>
            </a:extLst>
          </p:cNvPr>
          <p:cNvSpPr/>
          <p:nvPr/>
        </p:nvSpPr>
        <p:spPr>
          <a:xfrm>
            <a:off x="5725968" y="1081995"/>
            <a:ext cx="2789382" cy="559583"/>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dirty="0" smtClean="0">
                <a:solidFill>
                  <a:schemeClr val="tx1"/>
                </a:solidFill>
              </a:rPr>
              <a:t>東京</a:t>
            </a:r>
            <a:endParaRPr kumimoji="1" lang="en-US" altLang="ja-JP" dirty="0">
              <a:solidFill>
                <a:schemeClr val="tx1"/>
              </a:solidFill>
            </a:endParaRPr>
          </a:p>
          <a:p>
            <a:pPr algn="ctr"/>
            <a:r>
              <a:rPr lang="ja-JP" altLang="en-US" sz="1200" dirty="0">
                <a:solidFill>
                  <a:schemeClr val="tx1"/>
                </a:solidFill>
              </a:rPr>
              <a:t>（東京中小企業公社）</a:t>
            </a:r>
            <a:endParaRPr kumimoji="1" lang="ja-JP" altLang="en-US" sz="1200" dirty="0">
              <a:solidFill>
                <a:schemeClr val="tx1"/>
              </a:solidFill>
            </a:endParaRPr>
          </a:p>
        </p:txBody>
      </p:sp>
      <p:sp>
        <p:nvSpPr>
          <p:cNvPr id="41" name="矢印: 上下 40">
            <a:extLst>
              <a:ext uri="{FF2B5EF4-FFF2-40B4-BE49-F238E27FC236}">
                <a16:creationId xmlns:a16="http://schemas.microsoft.com/office/drawing/2014/main" xmlns="" id="{817DB14D-FD93-43A9-B532-ACA6E33EF5A3}"/>
              </a:ext>
            </a:extLst>
          </p:cNvPr>
          <p:cNvSpPr/>
          <p:nvPr/>
        </p:nvSpPr>
        <p:spPr>
          <a:xfrm>
            <a:off x="5906918" y="1690256"/>
            <a:ext cx="675986" cy="4544292"/>
          </a:xfrm>
          <a:prstGeom prst="upDownArrow">
            <a:avLst/>
          </a:prstGeom>
          <a:solidFill>
            <a:schemeClr val="accent1"/>
          </a:solidFill>
          <a:ln>
            <a:noFill/>
          </a:ln>
        </p:spPr>
        <p:style>
          <a:lnRef idx="1">
            <a:schemeClr val="accent1"/>
          </a:lnRef>
          <a:fillRef idx="1">
            <a:schemeClr val="accent1"/>
          </a:fillRef>
          <a:effectRef idx="1">
            <a:schemeClr val="accent1"/>
          </a:effectRef>
          <a:fontRef idx="minor">
            <a:schemeClr val="lt1"/>
          </a:fontRef>
        </p:style>
        <p:txBody>
          <a:bodyPr vert="eaVert" rtlCol="0" anchor="ctr"/>
          <a:lstStyle/>
          <a:p>
            <a:pPr algn="ctr"/>
            <a:endParaRPr kumimoji="1" lang="ja-JP" altLang="en-US" sz="1400" b="1" dirty="0">
              <a:solidFill>
                <a:schemeClr val="tx1"/>
              </a:solidFill>
            </a:endParaRPr>
          </a:p>
        </p:txBody>
      </p:sp>
      <p:sp>
        <p:nvSpPr>
          <p:cNvPr id="42" name="テキスト ボックス 41">
            <a:extLst>
              <a:ext uri="{FF2B5EF4-FFF2-40B4-BE49-F238E27FC236}">
                <a16:creationId xmlns:a16="http://schemas.microsoft.com/office/drawing/2014/main" xmlns="" id="{FC49F7B7-84F9-4F09-B9FE-58BB9AFD8AB3}"/>
              </a:ext>
            </a:extLst>
          </p:cNvPr>
          <p:cNvSpPr txBox="1"/>
          <p:nvPr/>
        </p:nvSpPr>
        <p:spPr>
          <a:xfrm>
            <a:off x="6062697" y="4798893"/>
            <a:ext cx="2558714" cy="707886"/>
          </a:xfrm>
          <a:prstGeom prst="rect">
            <a:avLst/>
          </a:prstGeom>
        </p:spPr>
        <p:txBody>
          <a:bodyPr wrap="none" rtlCol="0">
            <a:spAutoFit/>
          </a:bodyPr>
          <a:lstStyle/>
          <a:p>
            <a:r>
              <a:rPr kumimoji="1" lang="ja-JP" altLang="en-US" sz="800" dirty="0" smtClean="0">
                <a:latin typeface="+mn-ea"/>
              </a:rPr>
              <a:t>●</a:t>
            </a:r>
            <a:r>
              <a:rPr lang="ja-JP" altLang="en-US" sz="800" b="1" dirty="0" smtClean="0">
                <a:latin typeface="+mn-ea"/>
              </a:rPr>
              <a:t>東京コンテンツインキュベーションセンター</a:t>
            </a:r>
            <a:endParaRPr lang="en-US" altLang="ja-JP" sz="800" b="1" dirty="0" smtClean="0">
              <a:latin typeface="+mn-ea"/>
            </a:endParaRPr>
          </a:p>
          <a:p>
            <a:r>
              <a:rPr kumimoji="1" lang="ja-JP" altLang="en-US" sz="800" b="1" dirty="0" smtClean="0">
                <a:latin typeface="+mn-ea"/>
              </a:rPr>
              <a:t>●</a:t>
            </a:r>
            <a:r>
              <a:rPr lang="zh-TW" altLang="en-US" sz="800" b="1" dirty="0" smtClean="0">
                <a:latin typeface="+mn-ea"/>
              </a:rPr>
              <a:t>東京農工大学連携型起業家育成施設</a:t>
            </a:r>
            <a:endParaRPr lang="en-US" altLang="zh-TW" sz="800" b="1" dirty="0" smtClean="0">
              <a:latin typeface="+mn-ea"/>
            </a:endParaRPr>
          </a:p>
          <a:p>
            <a:r>
              <a:rPr kumimoji="1" lang="ja-JP" altLang="en-US" sz="800" b="1" dirty="0" smtClean="0">
                <a:latin typeface="+mn-ea"/>
              </a:rPr>
              <a:t>●</a:t>
            </a:r>
            <a:r>
              <a:rPr lang="ja-JP" altLang="en-US" sz="800" b="1" dirty="0" smtClean="0">
                <a:latin typeface="+mn-ea"/>
              </a:rPr>
              <a:t>東京都中小企業振興公社インキュベーションオフィス</a:t>
            </a:r>
            <a:endParaRPr lang="en-US" altLang="ja-JP" sz="800" b="1" dirty="0" smtClean="0">
              <a:latin typeface="+mn-ea"/>
            </a:endParaRPr>
          </a:p>
          <a:p>
            <a:r>
              <a:rPr kumimoji="1" lang="ja-JP" altLang="en-US" sz="800" b="1" dirty="0" smtClean="0">
                <a:latin typeface="+mn-ea"/>
              </a:rPr>
              <a:t>●</a:t>
            </a:r>
            <a:r>
              <a:rPr lang="ja-JP" altLang="en-US" sz="800" b="1" dirty="0">
                <a:latin typeface="+mn-ea"/>
              </a:rPr>
              <a:t>認定インキュベーションオフィス</a:t>
            </a:r>
            <a:endParaRPr lang="en-US" altLang="ja-JP" sz="800" b="1" dirty="0">
              <a:latin typeface="+mn-ea"/>
            </a:endParaRPr>
          </a:p>
          <a:p>
            <a:r>
              <a:rPr kumimoji="1" lang="ja-JP" altLang="en-US" sz="800" b="1" dirty="0">
                <a:latin typeface="+mn-ea"/>
              </a:rPr>
              <a:t>●</a:t>
            </a:r>
            <a:r>
              <a:rPr lang="ja-JP" altLang="en-US" sz="800" b="1" dirty="0">
                <a:latin typeface="+mn-ea"/>
              </a:rPr>
              <a:t>多摩ものづくり型創業支援施設整備補助事業</a:t>
            </a:r>
            <a:endParaRPr kumimoji="1" lang="ja-JP" altLang="en-US" sz="800" dirty="0">
              <a:latin typeface="+mn-ea"/>
            </a:endParaRPr>
          </a:p>
        </p:txBody>
      </p:sp>
      <p:sp>
        <p:nvSpPr>
          <p:cNvPr id="43" name="テキスト ボックス 42">
            <a:extLst>
              <a:ext uri="{FF2B5EF4-FFF2-40B4-BE49-F238E27FC236}">
                <a16:creationId xmlns:a16="http://schemas.microsoft.com/office/drawing/2014/main" xmlns="" id="{8FE2EC4A-846A-4C0E-AF02-8CD6D4E4E072}"/>
              </a:ext>
            </a:extLst>
          </p:cNvPr>
          <p:cNvSpPr txBox="1"/>
          <p:nvPr/>
        </p:nvSpPr>
        <p:spPr>
          <a:xfrm>
            <a:off x="6062697" y="4021738"/>
            <a:ext cx="1757212" cy="369332"/>
          </a:xfrm>
          <a:prstGeom prst="rect">
            <a:avLst/>
          </a:prstGeom>
        </p:spPr>
        <p:txBody>
          <a:bodyPr wrap="none" rtlCol="0">
            <a:spAutoFit/>
          </a:bodyPr>
          <a:lstStyle/>
          <a:p>
            <a:r>
              <a:rPr kumimoji="1" lang="ja-JP" altLang="en-US" sz="900" dirty="0">
                <a:latin typeface="+mn-ea"/>
              </a:rPr>
              <a:t>●</a:t>
            </a:r>
            <a:r>
              <a:rPr lang="en-US" altLang="ja-JP" sz="900" b="1" dirty="0">
                <a:latin typeface="+mn-ea"/>
              </a:rPr>
              <a:t>TOKYO STARTUP GATEWAY</a:t>
            </a:r>
          </a:p>
          <a:p>
            <a:r>
              <a:rPr kumimoji="1" lang="ja-JP" altLang="en-US" sz="900" b="1" dirty="0">
                <a:latin typeface="+mn-ea"/>
              </a:rPr>
              <a:t>●各区主催ビジネスコンテスト</a:t>
            </a:r>
            <a:endParaRPr kumimoji="1" lang="ja-JP" altLang="en-US" sz="900" dirty="0">
              <a:latin typeface="+mn-ea"/>
            </a:endParaRPr>
          </a:p>
        </p:txBody>
      </p:sp>
      <p:sp>
        <p:nvSpPr>
          <p:cNvPr id="44" name="テキスト ボックス 43">
            <a:extLst>
              <a:ext uri="{FF2B5EF4-FFF2-40B4-BE49-F238E27FC236}">
                <a16:creationId xmlns:a16="http://schemas.microsoft.com/office/drawing/2014/main" xmlns="" id="{B8CD33CF-D27B-47B8-9D59-C8F498743797}"/>
              </a:ext>
            </a:extLst>
          </p:cNvPr>
          <p:cNvSpPr txBox="1"/>
          <p:nvPr/>
        </p:nvSpPr>
        <p:spPr>
          <a:xfrm>
            <a:off x="6062697" y="5533703"/>
            <a:ext cx="2133918" cy="584775"/>
          </a:xfrm>
          <a:prstGeom prst="rect">
            <a:avLst/>
          </a:prstGeom>
        </p:spPr>
        <p:txBody>
          <a:bodyPr wrap="none" rtlCol="0">
            <a:spAutoFit/>
          </a:bodyPr>
          <a:lstStyle/>
          <a:p>
            <a:r>
              <a:rPr kumimoji="1" lang="ja-JP" altLang="en-US" sz="800" dirty="0">
                <a:latin typeface="+mn-ea"/>
              </a:rPr>
              <a:t>●</a:t>
            </a:r>
            <a:r>
              <a:rPr lang="ja-JP" altLang="en-US" sz="800" b="1" dirty="0">
                <a:latin typeface="+mn-ea"/>
              </a:rPr>
              <a:t>クラウドファンディング支援</a:t>
            </a:r>
            <a:endParaRPr lang="en-US" altLang="ja-JP" sz="800" b="1" dirty="0">
              <a:latin typeface="+mn-ea"/>
            </a:endParaRPr>
          </a:p>
          <a:p>
            <a:r>
              <a:rPr kumimoji="1" lang="ja-JP" altLang="en-US" sz="800" b="1" dirty="0">
                <a:latin typeface="+mn-ea"/>
              </a:rPr>
              <a:t>●</a:t>
            </a:r>
            <a:r>
              <a:rPr lang="ja-JP" altLang="en-US" sz="800" b="1" dirty="0">
                <a:latin typeface="+mn-ea"/>
              </a:rPr>
              <a:t>女性・若者・シニア創業サポート事業</a:t>
            </a:r>
            <a:endParaRPr lang="en-US" altLang="ja-JP" sz="800" b="1" dirty="0">
              <a:latin typeface="+mn-ea"/>
            </a:endParaRPr>
          </a:p>
          <a:p>
            <a:r>
              <a:rPr kumimoji="1" lang="ja-JP" altLang="en-US" sz="800" b="1" dirty="0">
                <a:latin typeface="+mn-ea"/>
              </a:rPr>
              <a:t>●</a:t>
            </a:r>
            <a:r>
              <a:rPr lang="zh-TW" altLang="en-US" sz="800" b="1" dirty="0">
                <a:latin typeface="+mn-ea"/>
              </a:rPr>
              <a:t>東京都中小企業制度融資</a:t>
            </a:r>
            <a:r>
              <a:rPr lang="en-US" altLang="zh-TW" sz="800" b="1" dirty="0">
                <a:latin typeface="+mn-ea"/>
              </a:rPr>
              <a:t>『</a:t>
            </a:r>
            <a:r>
              <a:rPr lang="zh-TW" altLang="en-US" sz="800" b="1" dirty="0">
                <a:latin typeface="+mn-ea"/>
              </a:rPr>
              <a:t>創業</a:t>
            </a:r>
            <a:r>
              <a:rPr lang="en-US" altLang="zh-TW" sz="800" b="1" dirty="0">
                <a:latin typeface="+mn-ea"/>
              </a:rPr>
              <a:t>』</a:t>
            </a:r>
          </a:p>
          <a:p>
            <a:r>
              <a:rPr kumimoji="1" lang="ja-JP" altLang="en-US" sz="800" b="1" dirty="0">
                <a:latin typeface="+mn-ea"/>
              </a:rPr>
              <a:t>●</a:t>
            </a:r>
            <a:r>
              <a:rPr lang="zh-TW" altLang="en-US" sz="800" b="1" dirty="0">
                <a:latin typeface="+mn-ea"/>
              </a:rPr>
              <a:t>創業助成金（東京都中小企業振興公社）</a:t>
            </a:r>
            <a:endParaRPr kumimoji="1" lang="ja-JP" altLang="en-US" sz="800" dirty="0">
              <a:latin typeface="+mn-ea"/>
            </a:endParaRPr>
          </a:p>
        </p:txBody>
      </p:sp>
      <p:sp>
        <p:nvSpPr>
          <p:cNvPr id="45" name="テキスト ボックス 44">
            <a:extLst>
              <a:ext uri="{FF2B5EF4-FFF2-40B4-BE49-F238E27FC236}">
                <a16:creationId xmlns:a16="http://schemas.microsoft.com/office/drawing/2014/main" xmlns="" id="{9CEAEDF6-8716-4884-BAFE-B5A386F74ACA}"/>
              </a:ext>
            </a:extLst>
          </p:cNvPr>
          <p:cNvSpPr txBox="1"/>
          <p:nvPr/>
        </p:nvSpPr>
        <p:spPr>
          <a:xfrm>
            <a:off x="6062697" y="2463145"/>
            <a:ext cx="1822935" cy="369332"/>
          </a:xfrm>
          <a:prstGeom prst="rect">
            <a:avLst/>
          </a:prstGeom>
        </p:spPr>
        <p:txBody>
          <a:bodyPr wrap="none" rtlCol="0">
            <a:spAutoFit/>
          </a:bodyPr>
          <a:lstStyle/>
          <a:p>
            <a:r>
              <a:rPr kumimoji="1" lang="ja-JP" altLang="en-US" sz="900" dirty="0">
                <a:latin typeface="+mn-ea"/>
              </a:rPr>
              <a:t>●</a:t>
            </a:r>
            <a:r>
              <a:rPr kumimoji="1" lang="ja-JP" altLang="en-US" sz="900" b="1" dirty="0">
                <a:latin typeface="+mn-ea"/>
              </a:rPr>
              <a:t>創業ステーション</a:t>
            </a:r>
            <a:r>
              <a:rPr lang="ja-JP" altLang="en-US" sz="900" b="1" dirty="0">
                <a:latin typeface="+mn-ea"/>
              </a:rPr>
              <a:t>コンシェルジュ</a:t>
            </a:r>
            <a:endParaRPr lang="en-US" altLang="ja-JP" sz="900" b="1" dirty="0">
              <a:latin typeface="+mn-ea"/>
            </a:endParaRPr>
          </a:p>
          <a:p>
            <a:r>
              <a:rPr lang="ja-JP" altLang="en-US" sz="900" b="1" dirty="0"/>
              <a:t>●東京開業ワンストップセンター</a:t>
            </a:r>
            <a:endParaRPr kumimoji="1" lang="ja-JP" altLang="en-US" sz="900" dirty="0">
              <a:latin typeface="+mn-ea"/>
            </a:endParaRPr>
          </a:p>
        </p:txBody>
      </p:sp>
      <p:sp>
        <p:nvSpPr>
          <p:cNvPr id="46" name="テキスト ボックス 45">
            <a:extLst>
              <a:ext uri="{FF2B5EF4-FFF2-40B4-BE49-F238E27FC236}">
                <a16:creationId xmlns:a16="http://schemas.microsoft.com/office/drawing/2014/main" xmlns="" id="{4C29E81A-BC8F-4235-B064-6B5B76EB3B42}"/>
              </a:ext>
            </a:extLst>
          </p:cNvPr>
          <p:cNvSpPr txBox="1"/>
          <p:nvPr/>
        </p:nvSpPr>
        <p:spPr>
          <a:xfrm>
            <a:off x="6054143" y="1689731"/>
            <a:ext cx="1486304" cy="230832"/>
          </a:xfrm>
          <a:prstGeom prst="rect">
            <a:avLst/>
          </a:prstGeom>
        </p:spPr>
        <p:txBody>
          <a:bodyPr wrap="none" rtlCol="0">
            <a:spAutoFit/>
          </a:bodyPr>
          <a:lstStyle/>
          <a:p>
            <a:r>
              <a:rPr kumimoji="1" lang="ja-JP" altLang="en-US" sz="900" dirty="0">
                <a:latin typeface="+mn-ea"/>
              </a:rPr>
              <a:t>●</a:t>
            </a:r>
            <a:r>
              <a:rPr lang="ja-JP" altLang="en-US" sz="900" b="1" dirty="0">
                <a:latin typeface="+mn-ea"/>
              </a:rPr>
              <a:t>毎月のイベント・セミナー</a:t>
            </a:r>
            <a:endParaRPr kumimoji="1" lang="ja-JP" altLang="en-US" sz="900" dirty="0">
              <a:latin typeface="+mn-ea"/>
            </a:endParaRPr>
          </a:p>
        </p:txBody>
      </p:sp>
      <p:sp>
        <p:nvSpPr>
          <p:cNvPr id="47" name="テキスト ボックス 46">
            <a:extLst>
              <a:ext uri="{FF2B5EF4-FFF2-40B4-BE49-F238E27FC236}">
                <a16:creationId xmlns:a16="http://schemas.microsoft.com/office/drawing/2014/main" xmlns="" id="{692BA981-E210-49EF-89DD-C171FC9CC144}"/>
              </a:ext>
            </a:extLst>
          </p:cNvPr>
          <p:cNvSpPr txBox="1"/>
          <p:nvPr/>
        </p:nvSpPr>
        <p:spPr>
          <a:xfrm>
            <a:off x="6062697" y="3206600"/>
            <a:ext cx="2026517" cy="230832"/>
          </a:xfrm>
          <a:prstGeom prst="rect">
            <a:avLst/>
          </a:prstGeom>
        </p:spPr>
        <p:txBody>
          <a:bodyPr wrap="none" rtlCol="0">
            <a:spAutoFit/>
          </a:bodyPr>
          <a:lstStyle/>
          <a:p>
            <a:pPr fontAlgn="base"/>
            <a:r>
              <a:rPr kumimoji="1" lang="ja-JP" altLang="en-US" sz="900" dirty="0">
                <a:latin typeface="+mn-ea"/>
              </a:rPr>
              <a:t>●</a:t>
            </a:r>
            <a:r>
              <a:rPr lang="it-IT" altLang="ja-JP" sz="900" b="1" dirty="0">
                <a:latin typeface="+mn-ea"/>
              </a:rPr>
              <a:t>Tokyo IoT Monozukuri College 2018</a:t>
            </a:r>
          </a:p>
        </p:txBody>
      </p:sp>
      <p:sp>
        <p:nvSpPr>
          <p:cNvPr id="50" name="正方形/長方形 49">
            <a:extLst>
              <a:ext uri="{FF2B5EF4-FFF2-40B4-BE49-F238E27FC236}">
                <a16:creationId xmlns:a16="http://schemas.microsoft.com/office/drawing/2014/main" xmlns="" id="{7F2832C7-37B2-434A-8954-8957605D0023}"/>
              </a:ext>
            </a:extLst>
          </p:cNvPr>
          <p:cNvSpPr/>
          <p:nvPr/>
        </p:nvSpPr>
        <p:spPr>
          <a:xfrm>
            <a:off x="4331187" y="1641578"/>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a:extLst>
              <a:ext uri="{FF2B5EF4-FFF2-40B4-BE49-F238E27FC236}">
                <a16:creationId xmlns:a16="http://schemas.microsoft.com/office/drawing/2014/main" xmlns="" id="{FABD8177-77E3-4FD2-B4A9-C6BFB2C5294F}"/>
              </a:ext>
            </a:extLst>
          </p:cNvPr>
          <p:cNvSpPr/>
          <p:nvPr/>
        </p:nvSpPr>
        <p:spPr>
          <a:xfrm>
            <a:off x="4331187" y="2414992"/>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正方形/長方形 51">
            <a:extLst>
              <a:ext uri="{FF2B5EF4-FFF2-40B4-BE49-F238E27FC236}">
                <a16:creationId xmlns:a16="http://schemas.microsoft.com/office/drawing/2014/main" xmlns="" id="{051A6B79-0A2F-41A7-9A77-1FD3F8EA5C0A}"/>
              </a:ext>
            </a:extLst>
          </p:cNvPr>
          <p:cNvSpPr/>
          <p:nvPr/>
        </p:nvSpPr>
        <p:spPr>
          <a:xfrm>
            <a:off x="4331187" y="3188406"/>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正方形/長方形 52">
            <a:extLst>
              <a:ext uri="{FF2B5EF4-FFF2-40B4-BE49-F238E27FC236}">
                <a16:creationId xmlns:a16="http://schemas.microsoft.com/office/drawing/2014/main" xmlns="" id="{D87FC95B-6019-4974-9EF8-7403A733B661}"/>
              </a:ext>
            </a:extLst>
          </p:cNvPr>
          <p:cNvSpPr/>
          <p:nvPr/>
        </p:nvSpPr>
        <p:spPr>
          <a:xfrm>
            <a:off x="4331187" y="3961820"/>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正方形/長方形 53">
            <a:extLst>
              <a:ext uri="{FF2B5EF4-FFF2-40B4-BE49-F238E27FC236}">
                <a16:creationId xmlns:a16="http://schemas.microsoft.com/office/drawing/2014/main" xmlns="" id="{2D654E96-A92C-491E-BC4D-1602413B9A25}"/>
              </a:ext>
            </a:extLst>
          </p:cNvPr>
          <p:cNvSpPr/>
          <p:nvPr/>
        </p:nvSpPr>
        <p:spPr>
          <a:xfrm>
            <a:off x="4331187" y="4735235"/>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正方形/長方形 54">
            <a:extLst>
              <a:ext uri="{FF2B5EF4-FFF2-40B4-BE49-F238E27FC236}">
                <a16:creationId xmlns:a16="http://schemas.microsoft.com/office/drawing/2014/main" xmlns="" id="{A72ABAD3-290A-4574-974D-DC15A30EDCC8}"/>
              </a:ext>
            </a:extLst>
          </p:cNvPr>
          <p:cNvSpPr/>
          <p:nvPr/>
        </p:nvSpPr>
        <p:spPr>
          <a:xfrm>
            <a:off x="4331187" y="5508649"/>
            <a:ext cx="1394601" cy="77341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xmlns="" id="{4164EB9C-1007-420A-A5C4-ACACB204E72B}"/>
              </a:ext>
            </a:extLst>
          </p:cNvPr>
          <p:cNvSpPr/>
          <p:nvPr/>
        </p:nvSpPr>
        <p:spPr>
          <a:xfrm>
            <a:off x="2933016" y="1361267"/>
            <a:ext cx="1394601" cy="280310"/>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sz="1200" b="1" dirty="0" smtClean="0">
                <a:solidFill>
                  <a:schemeClr val="tx1"/>
                </a:solidFill>
              </a:rPr>
              <a:t>大阪市</a:t>
            </a:r>
            <a:r>
              <a:rPr lang="ja-JP" altLang="en-US" sz="1100" b="1" dirty="0" smtClean="0">
                <a:solidFill>
                  <a:schemeClr val="tx1"/>
                </a:solidFill>
              </a:rPr>
              <a:t>（都市型</a:t>
            </a:r>
            <a:r>
              <a:rPr lang="en-US" altLang="ja-JP" sz="1100" b="1" dirty="0" smtClean="0">
                <a:solidFill>
                  <a:schemeClr val="tx1"/>
                </a:solidFill>
              </a:rPr>
              <a:t>C</a:t>
            </a:r>
            <a:r>
              <a:rPr lang="ja-JP" altLang="en-US" sz="1100" b="1" dirty="0" smtClean="0">
                <a:solidFill>
                  <a:schemeClr val="tx1"/>
                </a:solidFill>
              </a:rPr>
              <a:t>）</a:t>
            </a:r>
            <a:endParaRPr kumimoji="1" lang="ja-JP" altLang="en-US" sz="1200" b="1" dirty="0">
              <a:solidFill>
                <a:schemeClr val="tx1"/>
              </a:solidFill>
            </a:endParaRPr>
          </a:p>
        </p:txBody>
      </p:sp>
      <p:sp>
        <p:nvSpPr>
          <p:cNvPr id="58" name="正方形/長方形 57">
            <a:extLst>
              <a:ext uri="{FF2B5EF4-FFF2-40B4-BE49-F238E27FC236}">
                <a16:creationId xmlns:a16="http://schemas.microsoft.com/office/drawing/2014/main" xmlns="" id="{5BE7852B-8267-495A-A254-5580158D7CF3}"/>
              </a:ext>
            </a:extLst>
          </p:cNvPr>
          <p:cNvSpPr/>
          <p:nvPr/>
        </p:nvSpPr>
        <p:spPr>
          <a:xfrm>
            <a:off x="4327617" y="1361267"/>
            <a:ext cx="1394601" cy="280310"/>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sz="1200" b="1" dirty="0" smtClean="0">
                <a:solidFill>
                  <a:schemeClr val="tx1"/>
                </a:solidFill>
              </a:rPr>
              <a:t>大阪府</a:t>
            </a:r>
            <a:endParaRPr kumimoji="1" lang="ja-JP" altLang="en-US" sz="1200" b="1" dirty="0">
              <a:solidFill>
                <a:schemeClr val="tx1"/>
              </a:solidFill>
            </a:endParaRPr>
          </a:p>
        </p:txBody>
      </p:sp>
      <p:sp>
        <p:nvSpPr>
          <p:cNvPr id="59" name="矢印: 上下 58">
            <a:extLst>
              <a:ext uri="{FF2B5EF4-FFF2-40B4-BE49-F238E27FC236}">
                <a16:creationId xmlns:a16="http://schemas.microsoft.com/office/drawing/2014/main" xmlns="" id="{F6245D26-C3CB-454C-805D-E204E06CA95A}"/>
              </a:ext>
            </a:extLst>
          </p:cNvPr>
          <p:cNvSpPr/>
          <p:nvPr/>
        </p:nvSpPr>
        <p:spPr>
          <a:xfrm>
            <a:off x="2959774" y="3206600"/>
            <a:ext cx="540808" cy="1546828"/>
          </a:xfrm>
          <a:prstGeom prst="upDownArrow">
            <a:avLst/>
          </a:prstGeom>
          <a:solidFill>
            <a:schemeClr val="accent1"/>
          </a:solidFill>
          <a:ln>
            <a:noFill/>
          </a:ln>
        </p:spPr>
        <p:style>
          <a:lnRef idx="1">
            <a:schemeClr val="accent1"/>
          </a:lnRef>
          <a:fillRef idx="1">
            <a:schemeClr val="accent1"/>
          </a:fillRef>
          <a:effectRef idx="1">
            <a:schemeClr val="accent1"/>
          </a:effectRef>
          <a:fontRef idx="minor">
            <a:schemeClr val="lt1"/>
          </a:fontRef>
        </p:style>
        <p:txBody>
          <a:bodyPr vert="eaVert" rtlCol="0" anchor="ctr"/>
          <a:lstStyle/>
          <a:p>
            <a:pPr algn="ctr"/>
            <a:endParaRPr kumimoji="1" lang="ja-JP" altLang="en-US" sz="1400" b="1" dirty="0">
              <a:solidFill>
                <a:schemeClr val="tx1"/>
              </a:solidFill>
            </a:endParaRPr>
          </a:p>
        </p:txBody>
      </p:sp>
      <p:sp>
        <p:nvSpPr>
          <p:cNvPr id="62" name="矢印: 上下 61">
            <a:extLst>
              <a:ext uri="{FF2B5EF4-FFF2-40B4-BE49-F238E27FC236}">
                <a16:creationId xmlns:a16="http://schemas.microsoft.com/office/drawing/2014/main" xmlns="" id="{2EF628C9-F49C-402B-A446-43800F02BECC}"/>
              </a:ext>
            </a:extLst>
          </p:cNvPr>
          <p:cNvSpPr/>
          <p:nvPr/>
        </p:nvSpPr>
        <p:spPr>
          <a:xfrm>
            <a:off x="4962390" y="1707868"/>
            <a:ext cx="675986" cy="4544292"/>
          </a:xfrm>
          <a:prstGeom prst="upDownArrow">
            <a:avLst/>
          </a:prstGeom>
          <a:pattFill prst="pct40">
            <a:fgClr>
              <a:schemeClr val="accent2"/>
            </a:fgClr>
            <a:bgClr>
              <a:schemeClr val="bg1"/>
            </a:bgClr>
          </a:pattFill>
          <a:ln>
            <a:solidFill>
              <a:schemeClr val="accent2"/>
            </a:solidFill>
          </a:ln>
        </p:spPr>
        <p:style>
          <a:lnRef idx="1">
            <a:schemeClr val="accent1"/>
          </a:lnRef>
          <a:fillRef idx="1">
            <a:schemeClr val="accent1"/>
          </a:fillRef>
          <a:effectRef idx="1">
            <a:schemeClr val="accent1"/>
          </a:effectRef>
          <a:fontRef idx="minor">
            <a:schemeClr val="lt1"/>
          </a:fontRef>
        </p:style>
        <p:txBody>
          <a:bodyPr vert="eaVert" rtlCol="0" anchor="ctr"/>
          <a:lstStyle/>
          <a:p>
            <a:pPr algn="ctr"/>
            <a:endParaRPr kumimoji="1" lang="ja-JP" altLang="en-US" sz="1400" b="1" dirty="0">
              <a:solidFill>
                <a:schemeClr val="tx1"/>
              </a:solidFill>
            </a:endParaRPr>
          </a:p>
        </p:txBody>
      </p:sp>
      <p:sp>
        <p:nvSpPr>
          <p:cNvPr id="64" name="テキスト ボックス 63">
            <a:extLst>
              <a:ext uri="{FF2B5EF4-FFF2-40B4-BE49-F238E27FC236}">
                <a16:creationId xmlns:a16="http://schemas.microsoft.com/office/drawing/2014/main" xmlns="" id="{C852BFB3-2976-4E19-B298-26169C083278}"/>
              </a:ext>
            </a:extLst>
          </p:cNvPr>
          <p:cNvSpPr txBox="1"/>
          <p:nvPr/>
        </p:nvSpPr>
        <p:spPr>
          <a:xfrm>
            <a:off x="607832" y="6354894"/>
            <a:ext cx="5030544" cy="507831"/>
          </a:xfrm>
          <a:prstGeom prst="rect">
            <a:avLst/>
          </a:prstGeom>
        </p:spPr>
        <p:txBody>
          <a:bodyPr wrap="none" rtlCol="0">
            <a:spAutoFit/>
          </a:bodyPr>
          <a:lstStyle/>
          <a:p>
            <a:r>
              <a:rPr kumimoji="1" lang="en-US" altLang="ja-JP" sz="900" dirty="0">
                <a:latin typeface="+mn-ea"/>
              </a:rPr>
              <a:t>*</a:t>
            </a:r>
            <a:r>
              <a:rPr kumimoji="1" lang="ja-JP" altLang="en-US" sz="900" dirty="0">
                <a:latin typeface="+mn-ea"/>
              </a:rPr>
              <a:t>　　</a:t>
            </a:r>
            <a:r>
              <a:rPr kumimoji="1" lang="en-US" altLang="ja-JP" sz="900" dirty="0" smtClean="0">
                <a:latin typeface="+mn-ea"/>
              </a:rPr>
              <a:t>Booming!</a:t>
            </a:r>
            <a:r>
              <a:rPr kumimoji="1" lang="ja-JP" altLang="en-US" sz="900" dirty="0" smtClean="0">
                <a:latin typeface="+mn-ea"/>
              </a:rPr>
              <a:t>と</a:t>
            </a:r>
            <a:r>
              <a:rPr lang="en-US" altLang="ja-JP" sz="900" dirty="0" smtClean="0">
                <a:latin typeface="+mn-ea"/>
              </a:rPr>
              <a:t>Start UP</a:t>
            </a:r>
            <a:r>
              <a:rPr lang="ja-JP" altLang="en-US" sz="900" dirty="0" smtClean="0">
                <a:latin typeface="+mn-ea"/>
              </a:rPr>
              <a:t>は大阪府の事業（民間委託）</a:t>
            </a:r>
            <a:endParaRPr lang="en-US" altLang="ja-JP" sz="900" dirty="0">
              <a:latin typeface="+mn-ea"/>
            </a:endParaRPr>
          </a:p>
          <a:p>
            <a:r>
              <a:rPr kumimoji="1" lang="en-US" altLang="ja-JP" sz="900" dirty="0">
                <a:latin typeface="+mn-ea"/>
              </a:rPr>
              <a:t>**</a:t>
            </a:r>
            <a:r>
              <a:rPr kumimoji="1" lang="ja-JP" altLang="en-US" sz="900" dirty="0">
                <a:latin typeface="+mn-ea"/>
              </a:rPr>
              <a:t>　</a:t>
            </a:r>
            <a:r>
              <a:rPr kumimoji="1" lang="en-US" altLang="ja-JP" sz="900" dirty="0">
                <a:latin typeface="+mn-ea"/>
              </a:rPr>
              <a:t>Osaka Innovation </a:t>
            </a:r>
            <a:r>
              <a:rPr kumimoji="1" lang="en-US" altLang="ja-JP" sz="900" dirty="0" smtClean="0">
                <a:latin typeface="+mn-ea"/>
              </a:rPr>
              <a:t>Hub</a:t>
            </a:r>
          </a:p>
          <a:p>
            <a:r>
              <a:rPr lang="ja-JP" altLang="en-US" sz="900" dirty="0">
                <a:latin typeface="+mn-ea"/>
              </a:rPr>
              <a:t>*＊＊　府ものづくり支援課が入居するクリエイション・コア東大阪において中小機構がインキュを</a:t>
            </a:r>
            <a:r>
              <a:rPr lang="ja-JP" altLang="en-US" sz="900" dirty="0" smtClean="0">
                <a:latin typeface="+mn-ea"/>
              </a:rPr>
              <a:t>運営</a:t>
            </a:r>
            <a:endParaRPr lang="ja-JP" altLang="en-US" sz="900" dirty="0">
              <a:latin typeface="+mn-ea"/>
            </a:endParaRPr>
          </a:p>
        </p:txBody>
      </p:sp>
      <p:sp>
        <p:nvSpPr>
          <p:cNvPr id="65" name="矢印: 上下 64">
            <a:extLst>
              <a:ext uri="{FF2B5EF4-FFF2-40B4-BE49-F238E27FC236}">
                <a16:creationId xmlns:a16="http://schemas.microsoft.com/office/drawing/2014/main" xmlns="" id="{F95443C5-9B9A-4E3D-BE8C-1EBD72723E11}"/>
              </a:ext>
            </a:extLst>
          </p:cNvPr>
          <p:cNvSpPr/>
          <p:nvPr/>
        </p:nvSpPr>
        <p:spPr>
          <a:xfrm>
            <a:off x="3643036" y="1707868"/>
            <a:ext cx="668887" cy="3112544"/>
          </a:xfrm>
          <a:prstGeom prst="upDownArrow">
            <a:avLst/>
          </a:prstGeom>
          <a:solidFill>
            <a:schemeClr val="accent1"/>
          </a:solidFill>
          <a:ln>
            <a:noFill/>
          </a:ln>
        </p:spPr>
        <p:style>
          <a:lnRef idx="1">
            <a:schemeClr val="accent1"/>
          </a:lnRef>
          <a:fillRef idx="1">
            <a:schemeClr val="accent1"/>
          </a:fillRef>
          <a:effectRef idx="1">
            <a:schemeClr val="accent1"/>
          </a:effectRef>
          <a:fontRef idx="minor">
            <a:schemeClr val="lt1"/>
          </a:fontRef>
        </p:style>
        <p:txBody>
          <a:bodyPr vert="eaVert" rtlCol="0" anchor="ctr"/>
          <a:lstStyle/>
          <a:p>
            <a:pPr algn="ctr"/>
            <a:endParaRPr kumimoji="1" lang="ja-JP" altLang="en-US" sz="1400" b="1" dirty="0">
              <a:solidFill>
                <a:schemeClr val="tx1"/>
              </a:solidFill>
            </a:endParaRPr>
          </a:p>
        </p:txBody>
      </p:sp>
      <p:sp>
        <p:nvSpPr>
          <p:cNvPr id="66" name="テキスト ボックス 65">
            <a:extLst>
              <a:ext uri="{FF2B5EF4-FFF2-40B4-BE49-F238E27FC236}">
                <a16:creationId xmlns:a16="http://schemas.microsoft.com/office/drawing/2014/main" xmlns="" id="{4048C23C-7BB6-4058-B61B-31665A911B16}"/>
              </a:ext>
            </a:extLst>
          </p:cNvPr>
          <p:cNvSpPr txBox="1"/>
          <p:nvPr/>
        </p:nvSpPr>
        <p:spPr>
          <a:xfrm>
            <a:off x="2938460" y="1670152"/>
            <a:ext cx="1486304" cy="230832"/>
          </a:xfrm>
          <a:prstGeom prst="rect">
            <a:avLst/>
          </a:prstGeom>
        </p:spPr>
        <p:txBody>
          <a:bodyPr wrap="none" rtlCol="0">
            <a:spAutoFit/>
          </a:bodyPr>
          <a:lstStyle/>
          <a:p>
            <a:r>
              <a:rPr kumimoji="1" lang="ja-JP" altLang="en-US" sz="900" dirty="0">
                <a:latin typeface="+mn-ea"/>
              </a:rPr>
              <a:t>●</a:t>
            </a:r>
            <a:r>
              <a:rPr lang="ja-JP" altLang="en-US" sz="900" b="1" dirty="0">
                <a:latin typeface="+mn-ea"/>
              </a:rPr>
              <a:t>毎月のイベント・セミナー</a:t>
            </a:r>
            <a:endParaRPr kumimoji="1" lang="ja-JP" altLang="en-US" sz="900" dirty="0">
              <a:latin typeface="+mn-ea"/>
            </a:endParaRPr>
          </a:p>
        </p:txBody>
      </p:sp>
      <p:sp>
        <p:nvSpPr>
          <p:cNvPr id="67" name="テキスト ボックス 66">
            <a:extLst>
              <a:ext uri="{FF2B5EF4-FFF2-40B4-BE49-F238E27FC236}">
                <a16:creationId xmlns:a16="http://schemas.microsoft.com/office/drawing/2014/main" xmlns="" id="{F0F1D382-9EC5-49F5-8189-052A3D735D17}"/>
              </a:ext>
            </a:extLst>
          </p:cNvPr>
          <p:cNvSpPr txBox="1"/>
          <p:nvPr/>
        </p:nvSpPr>
        <p:spPr>
          <a:xfrm>
            <a:off x="4345360" y="1667942"/>
            <a:ext cx="1486304" cy="646331"/>
          </a:xfrm>
          <a:prstGeom prst="rect">
            <a:avLst/>
          </a:prstGeom>
        </p:spPr>
        <p:txBody>
          <a:bodyPr wrap="none" rtlCol="0">
            <a:spAutoFit/>
          </a:bodyPr>
          <a:lstStyle/>
          <a:p>
            <a:r>
              <a:rPr kumimoji="1" lang="ja-JP" altLang="en-US" sz="900" dirty="0">
                <a:latin typeface="+mn-ea"/>
              </a:rPr>
              <a:t>●</a:t>
            </a:r>
            <a:r>
              <a:rPr lang="ja-JP" altLang="en-US" sz="900" b="1" dirty="0">
                <a:latin typeface="+mn-ea"/>
              </a:rPr>
              <a:t>毎月のイベント・</a:t>
            </a:r>
            <a:r>
              <a:rPr lang="ja-JP" altLang="en-US" sz="900" b="1" dirty="0" smtClean="0">
                <a:latin typeface="+mn-ea"/>
              </a:rPr>
              <a:t>セミナー</a:t>
            </a:r>
            <a:endParaRPr lang="en-US" altLang="ja-JP" sz="900" b="1" dirty="0" smtClean="0">
              <a:latin typeface="+mn-ea"/>
            </a:endParaRPr>
          </a:p>
          <a:p>
            <a:r>
              <a:rPr kumimoji="1" lang="ja-JP" altLang="en-US" sz="900" b="1" dirty="0" smtClean="0">
                <a:latin typeface="+mn-ea"/>
              </a:rPr>
              <a:t>（府内各支援機関実施分</a:t>
            </a:r>
            <a:endParaRPr kumimoji="1" lang="en-US" altLang="ja-JP" sz="900" b="1" dirty="0" smtClean="0">
              <a:latin typeface="+mn-ea"/>
            </a:endParaRPr>
          </a:p>
          <a:p>
            <a:r>
              <a:rPr lang="ja-JP" altLang="en-US" sz="900" b="1" dirty="0">
                <a:latin typeface="+mn-ea"/>
              </a:rPr>
              <a:t>　</a:t>
            </a:r>
            <a:r>
              <a:rPr lang="ja-JP" altLang="en-US" sz="900" b="1" dirty="0" smtClean="0">
                <a:latin typeface="+mn-ea"/>
              </a:rPr>
              <a:t>を含む）</a:t>
            </a:r>
            <a:endParaRPr kumimoji="1" lang="en-US" altLang="ja-JP" sz="900" b="1" dirty="0" smtClean="0">
              <a:latin typeface="+mn-ea"/>
            </a:endParaRPr>
          </a:p>
          <a:p>
            <a:r>
              <a:rPr lang="ja-JP" altLang="en-US" sz="900" b="1" dirty="0">
                <a:latin typeface="+mn-ea"/>
              </a:rPr>
              <a:t>　</a:t>
            </a:r>
            <a:endParaRPr kumimoji="1" lang="ja-JP" altLang="en-US" sz="900" dirty="0">
              <a:latin typeface="+mn-ea"/>
            </a:endParaRPr>
          </a:p>
        </p:txBody>
      </p:sp>
      <p:sp>
        <p:nvSpPr>
          <p:cNvPr id="68" name="テキスト ボックス 67">
            <a:extLst>
              <a:ext uri="{FF2B5EF4-FFF2-40B4-BE49-F238E27FC236}">
                <a16:creationId xmlns:a16="http://schemas.microsoft.com/office/drawing/2014/main" xmlns="" id="{B06E170A-327B-49D2-92F2-B223C2A5B914}"/>
              </a:ext>
            </a:extLst>
          </p:cNvPr>
          <p:cNvSpPr txBox="1"/>
          <p:nvPr/>
        </p:nvSpPr>
        <p:spPr>
          <a:xfrm>
            <a:off x="2919552" y="4018314"/>
            <a:ext cx="1410964" cy="507831"/>
          </a:xfrm>
          <a:prstGeom prst="rect">
            <a:avLst/>
          </a:prstGeom>
        </p:spPr>
        <p:txBody>
          <a:bodyPr wrap="none" rtlCol="0">
            <a:spAutoFit/>
          </a:bodyPr>
          <a:lstStyle/>
          <a:p>
            <a:r>
              <a:rPr kumimoji="1" lang="ja-JP" altLang="en-US" sz="900" dirty="0">
                <a:latin typeface="+mn-ea"/>
              </a:rPr>
              <a:t>●</a:t>
            </a:r>
            <a:r>
              <a:rPr lang="en-US" altLang="ja-JP" sz="900" b="1" dirty="0">
                <a:latin typeface="+mn-ea"/>
              </a:rPr>
              <a:t>IAG</a:t>
            </a:r>
            <a:r>
              <a:rPr lang="ja-JP" altLang="en-US" sz="900" b="1" dirty="0">
                <a:latin typeface="+mn-ea"/>
              </a:rPr>
              <a:t>ベンチャーサポート</a:t>
            </a:r>
            <a:endParaRPr lang="en-US" altLang="ja-JP" sz="900" b="1" dirty="0">
              <a:latin typeface="+mn-ea"/>
            </a:endParaRPr>
          </a:p>
          <a:p>
            <a:r>
              <a:rPr kumimoji="1" lang="ja-JP" altLang="en-US" sz="900" b="1" dirty="0">
                <a:latin typeface="+mn-ea"/>
              </a:rPr>
              <a:t>●多数の海外イベント</a:t>
            </a:r>
            <a:endParaRPr kumimoji="1" lang="en-US" altLang="ja-JP" sz="900" b="1" dirty="0">
              <a:latin typeface="+mn-ea"/>
            </a:endParaRPr>
          </a:p>
          <a:p>
            <a:r>
              <a:rPr lang="ja-JP" altLang="en-US" sz="900" b="1" dirty="0">
                <a:latin typeface="+mn-ea"/>
              </a:rPr>
              <a:t>（ハッカソン等）</a:t>
            </a:r>
            <a:endParaRPr kumimoji="1" lang="ja-JP" altLang="en-US" sz="900" dirty="0">
              <a:latin typeface="+mn-ea"/>
            </a:endParaRPr>
          </a:p>
        </p:txBody>
      </p:sp>
      <p:sp>
        <p:nvSpPr>
          <p:cNvPr id="71" name="楕円 70">
            <a:extLst>
              <a:ext uri="{FF2B5EF4-FFF2-40B4-BE49-F238E27FC236}">
                <a16:creationId xmlns:a16="http://schemas.microsoft.com/office/drawing/2014/main" xmlns="" id="{E5581963-2C4E-4518-A086-30C810B2B7ED}"/>
              </a:ext>
            </a:extLst>
          </p:cNvPr>
          <p:cNvSpPr/>
          <p:nvPr/>
        </p:nvSpPr>
        <p:spPr>
          <a:xfrm>
            <a:off x="3417008" y="2136143"/>
            <a:ext cx="1161425" cy="348578"/>
          </a:xfrm>
          <a:prstGeom prst="ellipse">
            <a:avLst/>
          </a:prstGeom>
          <a:solidFill>
            <a:schemeClr val="accent1"/>
          </a:solidFill>
          <a:ln>
            <a:solidFill>
              <a:schemeClr val="accent1">
                <a:lumMod val="7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en-US" altLang="ja-JP" sz="1400" dirty="0">
                <a:solidFill>
                  <a:schemeClr val="tx1"/>
                </a:solidFill>
              </a:rPr>
              <a:t>OIH**</a:t>
            </a:r>
            <a:endParaRPr kumimoji="1" lang="ja-JP" altLang="en-US" sz="1400" dirty="0">
              <a:solidFill>
                <a:schemeClr val="tx1"/>
              </a:solidFill>
            </a:endParaRPr>
          </a:p>
        </p:txBody>
      </p:sp>
      <p:sp>
        <p:nvSpPr>
          <p:cNvPr id="72" name="楕円 71">
            <a:extLst>
              <a:ext uri="{FF2B5EF4-FFF2-40B4-BE49-F238E27FC236}">
                <a16:creationId xmlns:a16="http://schemas.microsoft.com/office/drawing/2014/main" xmlns="" id="{828CF881-F128-40BF-9547-F7A2AFA99E80}"/>
              </a:ext>
            </a:extLst>
          </p:cNvPr>
          <p:cNvSpPr/>
          <p:nvPr/>
        </p:nvSpPr>
        <p:spPr>
          <a:xfrm>
            <a:off x="2841302" y="2976858"/>
            <a:ext cx="777752" cy="348578"/>
          </a:xfrm>
          <a:prstGeom prst="ellipse">
            <a:avLst/>
          </a:prstGeom>
          <a:solidFill>
            <a:schemeClr val="accent1"/>
          </a:solidFill>
          <a:ln>
            <a:solidFill>
              <a:schemeClr val="accent1">
                <a:lumMod val="7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900" b="1" dirty="0">
                <a:solidFill>
                  <a:schemeClr val="tx1"/>
                </a:solidFill>
              </a:rPr>
              <a:t>立志庵</a:t>
            </a:r>
          </a:p>
        </p:txBody>
      </p:sp>
      <p:sp>
        <p:nvSpPr>
          <p:cNvPr id="73" name="楕円 72">
            <a:extLst>
              <a:ext uri="{FF2B5EF4-FFF2-40B4-BE49-F238E27FC236}">
                <a16:creationId xmlns:a16="http://schemas.microsoft.com/office/drawing/2014/main" xmlns="" id="{F2D00DE0-9B6C-43E1-8AF5-DD1759414794}"/>
              </a:ext>
            </a:extLst>
          </p:cNvPr>
          <p:cNvSpPr/>
          <p:nvPr/>
        </p:nvSpPr>
        <p:spPr>
          <a:xfrm>
            <a:off x="4949511" y="6125967"/>
            <a:ext cx="715212" cy="348578"/>
          </a:xfrm>
          <a:prstGeom prst="ellipse">
            <a:avLst/>
          </a:prstGeom>
          <a:pattFill prst="pct40">
            <a:fgClr>
              <a:schemeClr val="accent2"/>
            </a:fgClr>
            <a:bgClr>
              <a:schemeClr val="bg1"/>
            </a:bgClr>
          </a:pattFill>
          <a:ln>
            <a:solidFill>
              <a:schemeClr val="accent2"/>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en-US" altLang="ja-JP" sz="1200" b="1" dirty="0">
                <a:solidFill>
                  <a:schemeClr val="tx1"/>
                </a:solidFill>
              </a:rPr>
              <a:t>StartUP*</a:t>
            </a:r>
          </a:p>
        </p:txBody>
      </p:sp>
      <p:sp>
        <p:nvSpPr>
          <p:cNvPr id="74" name="楕円 73">
            <a:extLst>
              <a:ext uri="{FF2B5EF4-FFF2-40B4-BE49-F238E27FC236}">
                <a16:creationId xmlns:a16="http://schemas.microsoft.com/office/drawing/2014/main" xmlns="" id="{58F57A81-0668-49F9-B523-1E0AB9065C35}"/>
              </a:ext>
            </a:extLst>
          </p:cNvPr>
          <p:cNvSpPr/>
          <p:nvPr/>
        </p:nvSpPr>
        <p:spPr>
          <a:xfrm>
            <a:off x="7883791" y="6055444"/>
            <a:ext cx="715212" cy="348578"/>
          </a:xfrm>
          <a:prstGeom prst="ellipse">
            <a:avLst/>
          </a:prstGeom>
          <a:pattFill prst="pct40">
            <a:fgClr>
              <a:schemeClr val="accent2"/>
            </a:fgClr>
            <a:bgClr>
              <a:schemeClr val="bg1"/>
            </a:bgClr>
          </a:pattFill>
          <a:ln>
            <a:solidFill>
              <a:schemeClr val="accent2"/>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rPr>
              <a:t>創業</a:t>
            </a:r>
            <a:r>
              <a:rPr kumimoji="1" lang="en-US" altLang="ja-JP" sz="1200" b="1" dirty="0">
                <a:solidFill>
                  <a:schemeClr val="tx1"/>
                </a:solidFill>
              </a:rPr>
              <a:t>NET</a:t>
            </a:r>
          </a:p>
        </p:txBody>
      </p:sp>
      <p:sp>
        <p:nvSpPr>
          <p:cNvPr id="75" name="楕円 74">
            <a:extLst>
              <a:ext uri="{FF2B5EF4-FFF2-40B4-BE49-F238E27FC236}">
                <a16:creationId xmlns:a16="http://schemas.microsoft.com/office/drawing/2014/main" xmlns="" id="{9D04033D-1787-4585-9411-B023C8E9ECAF}"/>
              </a:ext>
            </a:extLst>
          </p:cNvPr>
          <p:cNvSpPr/>
          <p:nvPr/>
        </p:nvSpPr>
        <p:spPr>
          <a:xfrm>
            <a:off x="5765014" y="6115346"/>
            <a:ext cx="1100321" cy="348578"/>
          </a:xfrm>
          <a:prstGeom prst="ellipse">
            <a:avLst/>
          </a:prstGeom>
          <a:solidFill>
            <a:schemeClr val="accent1"/>
          </a:solidFill>
          <a:ln>
            <a:solidFill>
              <a:schemeClr val="accent1">
                <a:lumMod val="7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en-US" altLang="ja-JP" sz="900" b="1" dirty="0">
                <a:solidFill>
                  <a:schemeClr val="tx1"/>
                </a:solidFill>
              </a:rPr>
              <a:t>TOKYO</a:t>
            </a:r>
            <a:r>
              <a:rPr kumimoji="1" lang="ja-JP" altLang="en-US" sz="900" b="1" dirty="0">
                <a:solidFill>
                  <a:schemeClr val="tx1"/>
                </a:solidFill>
              </a:rPr>
              <a:t>創業</a:t>
            </a:r>
            <a:endParaRPr kumimoji="1" lang="en-US" altLang="ja-JP" sz="900" b="1" dirty="0">
              <a:solidFill>
                <a:schemeClr val="tx1"/>
              </a:solidFill>
            </a:endParaRPr>
          </a:p>
          <a:p>
            <a:pPr algn="ctr"/>
            <a:r>
              <a:rPr lang="ja-JP" altLang="en-US" sz="900" b="1" dirty="0">
                <a:solidFill>
                  <a:schemeClr val="tx1"/>
                </a:solidFill>
              </a:rPr>
              <a:t>ステーション</a:t>
            </a:r>
            <a:endParaRPr kumimoji="1" lang="ja-JP" altLang="en-US" sz="900" b="1" dirty="0">
              <a:solidFill>
                <a:schemeClr val="tx1"/>
              </a:solidFill>
            </a:endParaRPr>
          </a:p>
        </p:txBody>
      </p:sp>
      <p:sp>
        <p:nvSpPr>
          <p:cNvPr id="76" name="楕円 75">
            <a:extLst>
              <a:ext uri="{FF2B5EF4-FFF2-40B4-BE49-F238E27FC236}">
                <a16:creationId xmlns:a16="http://schemas.microsoft.com/office/drawing/2014/main" xmlns="" id="{242D9DDF-5692-40D2-8223-F54983B9129C}"/>
              </a:ext>
            </a:extLst>
          </p:cNvPr>
          <p:cNvSpPr/>
          <p:nvPr/>
        </p:nvSpPr>
        <p:spPr>
          <a:xfrm>
            <a:off x="4317016" y="5957101"/>
            <a:ext cx="777752" cy="348578"/>
          </a:xfrm>
          <a:prstGeom prst="ellipse">
            <a:avLst/>
          </a:prstGeom>
          <a:solidFill>
            <a:schemeClr val="accent1"/>
          </a:solidFill>
          <a:ln>
            <a:solidFill>
              <a:schemeClr val="accent1"/>
            </a:solidFill>
          </a:ln>
        </p:spPr>
        <p:style>
          <a:lnRef idx="1">
            <a:schemeClr val="accent1"/>
          </a:lnRef>
          <a:fillRef idx="1">
            <a:schemeClr val="accent1"/>
          </a:fillRef>
          <a:effectRef idx="1">
            <a:schemeClr val="accent1"/>
          </a:effectRef>
          <a:fontRef idx="minor">
            <a:schemeClr val="lt1"/>
          </a:fontRef>
        </p:style>
        <p:txBody>
          <a:bodyPr wrap="none" rtlCol="0" anchor="ctr"/>
          <a:lstStyle/>
          <a:p>
            <a:pPr algn="ctr"/>
            <a:r>
              <a:rPr kumimoji="1" lang="en-US" altLang="ja-JP" sz="1000" b="1" dirty="0">
                <a:solidFill>
                  <a:schemeClr val="tx1"/>
                </a:solidFill>
              </a:rPr>
              <a:t>Booming</a:t>
            </a:r>
            <a:r>
              <a:rPr kumimoji="1" lang="en-US" altLang="ja-JP" sz="1000" b="1" dirty="0" smtClean="0">
                <a:solidFill>
                  <a:schemeClr val="tx1"/>
                </a:solidFill>
              </a:rPr>
              <a:t>!*</a:t>
            </a:r>
            <a:endParaRPr kumimoji="1" lang="ja-JP" altLang="en-US" sz="1000" b="1" dirty="0">
              <a:solidFill>
                <a:schemeClr val="tx1"/>
              </a:solidFill>
            </a:endParaRPr>
          </a:p>
        </p:txBody>
      </p:sp>
      <p:sp>
        <p:nvSpPr>
          <p:cNvPr id="80" name="テキスト ボックス 79">
            <a:extLst>
              <a:ext uri="{FF2B5EF4-FFF2-40B4-BE49-F238E27FC236}">
                <a16:creationId xmlns:a16="http://schemas.microsoft.com/office/drawing/2014/main" xmlns="" id="{4608C5EA-6013-449C-8FE4-D7EA79A91849}"/>
              </a:ext>
            </a:extLst>
          </p:cNvPr>
          <p:cNvSpPr txBox="1"/>
          <p:nvPr/>
        </p:nvSpPr>
        <p:spPr>
          <a:xfrm>
            <a:off x="2904536" y="4763481"/>
            <a:ext cx="1135247" cy="369332"/>
          </a:xfrm>
          <a:prstGeom prst="rect">
            <a:avLst/>
          </a:prstGeom>
        </p:spPr>
        <p:txBody>
          <a:bodyPr wrap="none" rtlCol="0">
            <a:spAutoFit/>
          </a:bodyPr>
          <a:lstStyle/>
          <a:p>
            <a:r>
              <a:rPr kumimoji="1" lang="ja-JP" altLang="en-US" sz="900" dirty="0">
                <a:latin typeface="+mn-ea"/>
              </a:rPr>
              <a:t>●</a:t>
            </a:r>
            <a:r>
              <a:rPr lang="en-US" altLang="ja-JP" sz="900" b="1" dirty="0" err="1">
                <a:latin typeface="+mn-ea"/>
              </a:rPr>
              <a:t>iMedio</a:t>
            </a:r>
            <a:endParaRPr lang="en-US" altLang="ja-JP" sz="900" b="1" dirty="0">
              <a:latin typeface="+mn-ea"/>
            </a:endParaRPr>
          </a:p>
          <a:p>
            <a:r>
              <a:rPr kumimoji="1" lang="ja-JP" altLang="en-US" sz="900" b="1" dirty="0">
                <a:latin typeface="+mn-ea"/>
              </a:rPr>
              <a:t>●テクノシーズ泉尾</a:t>
            </a:r>
            <a:endParaRPr kumimoji="1" lang="en-US" altLang="ja-JP" sz="900" b="1" dirty="0">
              <a:latin typeface="+mn-ea"/>
            </a:endParaRPr>
          </a:p>
        </p:txBody>
      </p:sp>
      <p:sp>
        <p:nvSpPr>
          <p:cNvPr id="84" name="矢印: 上下 83">
            <a:extLst>
              <a:ext uri="{FF2B5EF4-FFF2-40B4-BE49-F238E27FC236}">
                <a16:creationId xmlns:a16="http://schemas.microsoft.com/office/drawing/2014/main" xmlns="" id="{6E5B7D0E-6EC1-45E7-B94F-06864A4DAF59}"/>
              </a:ext>
            </a:extLst>
          </p:cNvPr>
          <p:cNvSpPr/>
          <p:nvPr/>
        </p:nvSpPr>
        <p:spPr>
          <a:xfrm>
            <a:off x="7900849" y="222065"/>
            <a:ext cx="540808" cy="754974"/>
          </a:xfrm>
          <a:prstGeom prst="upDownArrow">
            <a:avLst/>
          </a:prstGeom>
          <a:solidFill>
            <a:schemeClr val="accent1">
              <a:lumMod val="60000"/>
              <a:lumOff val="40000"/>
            </a:schemeClr>
          </a:solidFill>
        </p:spPr>
        <p:style>
          <a:lnRef idx="1">
            <a:schemeClr val="accent1"/>
          </a:lnRef>
          <a:fillRef idx="1">
            <a:schemeClr val="accent1"/>
          </a:fillRef>
          <a:effectRef idx="1">
            <a:schemeClr val="accent1"/>
          </a:effectRef>
          <a:fontRef idx="minor">
            <a:schemeClr val="lt1"/>
          </a:fontRef>
        </p:style>
        <p:txBody>
          <a:bodyPr vert="eaVert"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85" name="矢印: 上下 84">
            <a:extLst>
              <a:ext uri="{FF2B5EF4-FFF2-40B4-BE49-F238E27FC236}">
                <a16:creationId xmlns:a16="http://schemas.microsoft.com/office/drawing/2014/main" xmlns="" id="{D0E57D7E-B5EA-4382-82F5-AC400A9062E3}"/>
              </a:ext>
            </a:extLst>
          </p:cNvPr>
          <p:cNvSpPr/>
          <p:nvPr/>
        </p:nvSpPr>
        <p:spPr>
          <a:xfrm>
            <a:off x="8505315" y="194758"/>
            <a:ext cx="605609" cy="809588"/>
          </a:xfrm>
          <a:prstGeom prst="upDownArrow">
            <a:avLst/>
          </a:prstGeom>
          <a:pattFill prst="pct40">
            <a:fgClr>
              <a:schemeClr val="accent2"/>
            </a:fgClr>
            <a:bgClr>
              <a:schemeClr val="bg1"/>
            </a:bgClr>
          </a:pattFill>
          <a:ln>
            <a:noFill/>
          </a:ln>
        </p:spPr>
        <p:style>
          <a:lnRef idx="1">
            <a:schemeClr val="accent1"/>
          </a:lnRef>
          <a:fillRef idx="1">
            <a:schemeClr val="accent1"/>
          </a:fillRef>
          <a:effectRef idx="1">
            <a:schemeClr val="accent1"/>
          </a:effectRef>
          <a:fontRef idx="minor">
            <a:schemeClr val="lt1"/>
          </a:fontRef>
        </p:style>
        <p:txBody>
          <a:bodyPr vert="eaVert"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xmlns="" id="{4CEDFCDC-A5F2-4B03-B73B-9F12FA1FC2FC}"/>
              </a:ext>
            </a:extLst>
          </p:cNvPr>
          <p:cNvSpPr txBox="1"/>
          <p:nvPr/>
        </p:nvSpPr>
        <p:spPr>
          <a:xfrm>
            <a:off x="2897360" y="2424644"/>
            <a:ext cx="1212191" cy="369332"/>
          </a:xfrm>
          <a:prstGeom prst="rect">
            <a:avLst/>
          </a:prstGeom>
        </p:spPr>
        <p:txBody>
          <a:bodyPr wrap="none" rtlCol="0">
            <a:spAutoFit/>
          </a:bodyPr>
          <a:lstStyle/>
          <a:p>
            <a:r>
              <a:rPr kumimoji="1" lang="ja-JP" altLang="en-US" sz="900" b="1" dirty="0">
                <a:latin typeface="+mn-ea"/>
              </a:rPr>
              <a:t>●あきないえー</a:t>
            </a:r>
            <a:r>
              <a:rPr kumimoji="1" lang="ja-JP" altLang="en-US" sz="900" b="1" dirty="0" err="1">
                <a:latin typeface="+mn-ea"/>
              </a:rPr>
              <a:t>ど</a:t>
            </a:r>
            <a:endParaRPr kumimoji="1" lang="en-US" altLang="ja-JP" sz="900" b="1" dirty="0">
              <a:latin typeface="+mn-ea"/>
            </a:endParaRPr>
          </a:p>
          <a:p>
            <a:r>
              <a:rPr kumimoji="1" lang="ja-JP" altLang="en-US" sz="900" b="1" dirty="0">
                <a:latin typeface="+mn-ea"/>
              </a:rPr>
              <a:t>●</a:t>
            </a:r>
            <a:r>
              <a:rPr kumimoji="1" lang="en-US" altLang="ja-JP" sz="900" b="1" dirty="0">
                <a:latin typeface="+mn-ea"/>
              </a:rPr>
              <a:t>OIH</a:t>
            </a:r>
            <a:r>
              <a:rPr kumimoji="1" lang="ja-JP" altLang="en-US" sz="900" b="1" dirty="0">
                <a:latin typeface="+mn-ea"/>
              </a:rPr>
              <a:t>起業家メンター</a:t>
            </a:r>
          </a:p>
        </p:txBody>
      </p:sp>
      <p:sp>
        <p:nvSpPr>
          <p:cNvPr id="87" name="正方形/長方形 86">
            <a:extLst>
              <a:ext uri="{FF2B5EF4-FFF2-40B4-BE49-F238E27FC236}">
                <a16:creationId xmlns:a16="http://schemas.microsoft.com/office/drawing/2014/main" xmlns="" id="{C0DC4886-7D6D-455D-BCA3-58C8FA29721C}"/>
              </a:ext>
            </a:extLst>
          </p:cNvPr>
          <p:cNvSpPr/>
          <p:nvPr/>
        </p:nvSpPr>
        <p:spPr>
          <a:xfrm>
            <a:off x="2897360" y="65530"/>
            <a:ext cx="3156633"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rPr>
              <a:t>創業</a:t>
            </a:r>
            <a:r>
              <a:rPr lang="ja-JP" altLang="en-US" b="1" dirty="0">
                <a:latin typeface="Meiryo UI" panose="020B0604030504040204" pitchFamily="50" charset="-128"/>
                <a:ea typeface="Meiryo UI" panose="020B0604030504040204" pitchFamily="50" charset="-128"/>
              </a:rPr>
              <a:t>支援</a:t>
            </a:r>
            <a:r>
              <a:rPr lang="ja-JP" altLang="en-US" b="1" dirty="0" smtClean="0">
                <a:latin typeface="Meiryo UI" panose="020B0604030504040204" pitchFamily="50" charset="-128"/>
                <a:ea typeface="Meiryo UI" panose="020B0604030504040204" pitchFamily="50" charset="-128"/>
              </a:rPr>
              <a:t>サービスの改良ニーズ</a:t>
            </a:r>
            <a:endParaRPr lang="ja-JP" altLang="en-US" b="1" dirty="0">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xmlns="" id="{EFAAF521-7D8D-4857-9D3D-51861BC5111B}"/>
              </a:ext>
            </a:extLst>
          </p:cNvPr>
          <p:cNvSpPr/>
          <p:nvPr/>
        </p:nvSpPr>
        <p:spPr>
          <a:xfrm>
            <a:off x="271149" y="459916"/>
            <a:ext cx="7335288"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大阪市は「創業・成長を加速するヒト・モノ・カネ」支援が薄く、大阪府は相談やワークショップは未実施。</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東京</a:t>
            </a:r>
            <a:r>
              <a:rPr lang="ja-JP" altLang="en-US" sz="1400" dirty="0">
                <a:latin typeface="Meiryo UI" panose="020B0604030504040204" pitchFamily="50" charset="-128"/>
                <a:ea typeface="Meiryo UI" panose="020B0604030504040204" pitchFamily="50" charset="-128"/>
              </a:rPr>
              <a:t>都</a:t>
            </a:r>
            <a:r>
              <a:rPr lang="ja-JP" altLang="en-US" sz="1400" dirty="0" smtClean="0">
                <a:latin typeface="Meiryo UI" panose="020B0604030504040204" pitchFamily="50" charset="-128"/>
                <a:ea typeface="Meiryo UI" panose="020B0604030504040204" pitchFamily="50" charset="-128"/>
              </a:rPr>
              <a:t>に比べ、府市との間でも提供組織・プロジェクトの分散が目立ち、分野でも一貫性がない。</a:t>
            </a:r>
            <a:endParaRPr lang="en-US" altLang="ja-JP" sz="1400" dirty="0" smtClean="0">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xmlns="" id="{D554384F-ED3A-43A2-B3A8-D361A1FB612A}"/>
              </a:ext>
            </a:extLst>
          </p:cNvPr>
          <p:cNvSpPr txBox="1"/>
          <p:nvPr/>
        </p:nvSpPr>
        <p:spPr>
          <a:xfrm>
            <a:off x="8661924" y="245609"/>
            <a:ext cx="307777" cy="707886"/>
          </a:xfrm>
          <a:prstGeom prst="rect">
            <a:avLst/>
          </a:prstGeom>
        </p:spPr>
        <p:txBody>
          <a:bodyPr vert="eaVert" wrap="none" rtlCol="0">
            <a:spAutoFit/>
          </a:bodyPr>
          <a:lstStyle/>
          <a:p>
            <a:r>
              <a:rPr kumimoji="1" lang="ja-JP" altLang="en-US" sz="800" b="1" dirty="0">
                <a:latin typeface="Meiryo UI" panose="020B0604030504040204" pitchFamily="50" charset="-128"/>
                <a:ea typeface="Meiryo UI" panose="020B0604030504040204" pitchFamily="50" charset="-128"/>
              </a:rPr>
              <a:t>ウェブサイト</a:t>
            </a:r>
          </a:p>
        </p:txBody>
      </p:sp>
      <p:sp>
        <p:nvSpPr>
          <p:cNvPr id="90" name="テキスト ボックス 89">
            <a:extLst>
              <a:ext uri="{FF2B5EF4-FFF2-40B4-BE49-F238E27FC236}">
                <a16:creationId xmlns:a16="http://schemas.microsoft.com/office/drawing/2014/main" xmlns="" id="{E275A013-56FA-4034-8738-C4A54A66BA90}"/>
              </a:ext>
            </a:extLst>
          </p:cNvPr>
          <p:cNvSpPr txBox="1"/>
          <p:nvPr/>
        </p:nvSpPr>
        <p:spPr>
          <a:xfrm>
            <a:off x="8025058" y="245609"/>
            <a:ext cx="307777" cy="707886"/>
          </a:xfrm>
          <a:prstGeom prst="rect">
            <a:avLst/>
          </a:prstGeom>
        </p:spPr>
        <p:txBody>
          <a:bodyPr vert="eaVert" wrap="none" rtlCol="0">
            <a:spAutoFit/>
          </a:bodyPr>
          <a:lstStyle/>
          <a:p>
            <a:r>
              <a:rPr kumimoji="1" lang="ja-JP" altLang="en-US" sz="800" b="1" dirty="0">
                <a:latin typeface="Meiryo UI" panose="020B0604030504040204" pitchFamily="50" charset="-128"/>
                <a:ea typeface="Meiryo UI" panose="020B0604030504040204" pitchFamily="50" charset="-128"/>
              </a:rPr>
              <a:t>プロジェクト</a:t>
            </a:r>
          </a:p>
        </p:txBody>
      </p:sp>
      <p:sp>
        <p:nvSpPr>
          <p:cNvPr id="91" name="テキスト ボックス 90">
            <a:extLst>
              <a:ext uri="{FF2B5EF4-FFF2-40B4-BE49-F238E27FC236}">
                <a16:creationId xmlns:a16="http://schemas.microsoft.com/office/drawing/2014/main" xmlns="" id="{9220E23F-D07D-41CA-99D5-514BB1C7B7C3}"/>
              </a:ext>
            </a:extLst>
          </p:cNvPr>
          <p:cNvSpPr txBox="1"/>
          <p:nvPr/>
        </p:nvSpPr>
        <p:spPr>
          <a:xfrm>
            <a:off x="2904536" y="3311612"/>
            <a:ext cx="1034257" cy="230832"/>
          </a:xfrm>
          <a:prstGeom prst="rect">
            <a:avLst/>
          </a:prstGeom>
        </p:spPr>
        <p:txBody>
          <a:bodyPr wrap="none" rtlCol="0">
            <a:spAutoFit/>
          </a:bodyPr>
          <a:lstStyle/>
          <a:p>
            <a:r>
              <a:rPr kumimoji="1" lang="ja-JP" altLang="en-US" sz="900" dirty="0">
                <a:latin typeface="+mn-ea"/>
              </a:rPr>
              <a:t>●</a:t>
            </a:r>
            <a:r>
              <a:rPr kumimoji="1" lang="ja-JP" altLang="en-US" sz="900" b="1" dirty="0">
                <a:latin typeface="+mn-ea"/>
              </a:rPr>
              <a:t>立志庵定期</a:t>
            </a:r>
            <a:r>
              <a:rPr kumimoji="1" lang="en-US" altLang="ja-JP" sz="900" b="1" dirty="0">
                <a:latin typeface="+mn-ea"/>
              </a:rPr>
              <a:t>WS</a:t>
            </a:r>
            <a:endParaRPr kumimoji="1" lang="ja-JP" altLang="en-US" sz="900" dirty="0">
              <a:latin typeface="+mn-ea"/>
            </a:endParaRPr>
          </a:p>
        </p:txBody>
      </p:sp>
      <p:sp>
        <p:nvSpPr>
          <p:cNvPr id="93" name="テキスト ボックス 92">
            <a:extLst>
              <a:ext uri="{FF2B5EF4-FFF2-40B4-BE49-F238E27FC236}">
                <a16:creationId xmlns:a16="http://schemas.microsoft.com/office/drawing/2014/main" xmlns="" id="{13F656AD-B034-4FCE-B73D-3ECA9ADA6E7F}"/>
              </a:ext>
            </a:extLst>
          </p:cNvPr>
          <p:cNvSpPr txBox="1"/>
          <p:nvPr/>
        </p:nvSpPr>
        <p:spPr>
          <a:xfrm>
            <a:off x="4310167" y="4031655"/>
            <a:ext cx="1515158" cy="230832"/>
          </a:xfrm>
          <a:prstGeom prst="rect">
            <a:avLst/>
          </a:prstGeom>
        </p:spPr>
        <p:txBody>
          <a:bodyPr wrap="none" rtlCol="0">
            <a:spAutoFit/>
          </a:bodyPr>
          <a:lstStyle/>
          <a:p>
            <a:r>
              <a:rPr kumimoji="1" lang="ja-JP" altLang="en-US" sz="900" b="1" dirty="0">
                <a:latin typeface="+mn-ea"/>
              </a:rPr>
              <a:t>●ビジネスプランコンテスト</a:t>
            </a:r>
          </a:p>
        </p:txBody>
      </p:sp>
      <p:sp>
        <p:nvSpPr>
          <p:cNvPr id="69" name="テキスト ボックス 68">
            <a:extLst>
              <a:ext uri="{FF2B5EF4-FFF2-40B4-BE49-F238E27FC236}">
                <a16:creationId xmlns="" xmlns:a16="http://schemas.microsoft.com/office/drawing/2014/main" id="{792C75D4-7167-45EF-8373-3B2F12FD34BC}"/>
              </a:ext>
            </a:extLst>
          </p:cNvPr>
          <p:cNvSpPr txBox="1"/>
          <p:nvPr/>
        </p:nvSpPr>
        <p:spPr>
          <a:xfrm>
            <a:off x="4321148" y="4758903"/>
            <a:ext cx="1500732" cy="369332"/>
          </a:xfrm>
          <a:prstGeom prst="rect">
            <a:avLst/>
          </a:prstGeom>
        </p:spPr>
        <p:txBody>
          <a:bodyPr wrap="none" rtlCol="0">
            <a:spAutoFit/>
          </a:bodyPr>
          <a:lstStyle/>
          <a:p>
            <a:r>
              <a:rPr kumimoji="1" lang="ja-JP" altLang="en-US" sz="900" dirty="0">
                <a:latin typeface="+mn-ea"/>
              </a:rPr>
              <a:t>●</a:t>
            </a:r>
            <a:r>
              <a:rPr lang="ja-JP" altLang="en-US" sz="900" b="1" dirty="0">
                <a:latin typeface="+mn-ea"/>
              </a:rPr>
              <a:t>クリエイションコア</a:t>
            </a:r>
            <a:r>
              <a:rPr lang="ja-JP" altLang="en-US" sz="900" b="1" dirty="0" smtClean="0">
                <a:latin typeface="+mn-ea"/>
              </a:rPr>
              <a:t>東大阪</a:t>
            </a:r>
            <a:endParaRPr lang="en-US" altLang="ja-JP" sz="900" b="1" dirty="0" smtClean="0">
              <a:latin typeface="+mn-ea"/>
            </a:endParaRPr>
          </a:p>
          <a:p>
            <a:r>
              <a:rPr lang="ja-JP" altLang="en-US" sz="900" b="1" dirty="0">
                <a:latin typeface="+mn-ea"/>
              </a:rPr>
              <a:t>　</a:t>
            </a:r>
            <a:r>
              <a:rPr lang="ja-JP" altLang="en-US" sz="900" b="1" dirty="0" smtClean="0">
                <a:latin typeface="+mn-ea"/>
              </a:rPr>
              <a:t>　　　　　　　　　　　　　　***</a:t>
            </a:r>
            <a:endParaRPr lang="en-US" altLang="ja-JP" sz="900" b="1" dirty="0">
              <a:latin typeface="+mn-ea"/>
            </a:endParaRPr>
          </a:p>
        </p:txBody>
      </p:sp>
      <p:sp>
        <p:nvSpPr>
          <p:cNvPr id="77" name="テキスト ボックス 76">
            <a:extLst>
              <a:ext uri="{FF2B5EF4-FFF2-40B4-BE49-F238E27FC236}">
                <a16:creationId xmlns:a16="http://schemas.microsoft.com/office/drawing/2014/main" xmlns="" id="{13F656AD-B034-4FCE-B73D-3ECA9ADA6E7F}"/>
              </a:ext>
            </a:extLst>
          </p:cNvPr>
          <p:cNvSpPr txBox="1"/>
          <p:nvPr/>
        </p:nvSpPr>
        <p:spPr>
          <a:xfrm>
            <a:off x="4310167" y="5480074"/>
            <a:ext cx="1486304" cy="369332"/>
          </a:xfrm>
          <a:prstGeom prst="rect">
            <a:avLst/>
          </a:prstGeom>
        </p:spPr>
        <p:txBody>
          <a:bodyPr wrap="none" rtlCol="0">
            <a:spAutoFit/>
          </a:bodyPr>
          <a:lstStyle/>
          <a:p>
            <a:r>
              <a:rPr kumimoji="1" lang="ja-JP" altLang="en-US" sz="900" b="1" dirty="0">
                <a:latin typeface="+mn-ea"/>
              </a:rPr>
              <a:t>●</a:t>
            </a:r>
            <a:r>
              <a:rPr kumimoji="1" lang="ja-JP" altLang="en-US" sz="900" b="1" dirty="0" smtClean="0">
                <a:latin typeface="+mn-ea"/>
              </a:rPr>
              <a:t>ビジネスプランコンテスト</a:t>
            </a:r>
            <a:endParaRPr kumimoji="1" lang="en-US" altLang="ja-JP" sz="900" b="1" dirty="0" smtClean="0">
              <a:latin typeface="+mn-ea"/>
            </a:endParaRPr>
          </a:p>
          <a:p>
            <a:r>
              <a:rPr lang="ja-JP" altLang="en-US" sz="900" b="1" dirty="0">
                <a:latin typeface="+mn-ea"/>
              </a:rPr>
              <a:t>　</a:t>
            </a:r>
            <a:r>
              <a:rPr lang="ja-JP" altLang="en-US" sz="900" b="1" dirty="0" smtClean="0">
                <a:latin typeface="+mn-ea"/>
              </a:rPr>
              <a:t> 受賞者に対する補助金</a:t>
            </a:r>
            <a:endParaRPr kumimoji="1" lang="ja-JP" altLang="en-US" sz="900" b="1" dirty="0">
              <a:latin typeface="+mn-ea"/>
            </a:endParaRPr>
          </a:p>
        </p:txBody>
      </p:sp>
    </p:spTree>
    <p:extLst>
      <p:ext uri="{BB962C8B-B14F-4D97-AF65-F5344CB8AC3E}">
        <p14:creationId xmlns:p14="http://schemas.microsoft.com/office/powerpoint/2010/main" val="196439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21974" y="6404620"/>
            <a:ext cx="2057400" cy="365125"/>
          </a:xfrm>
        </p:spPr>
        <p:txBody>
          <a:bodyPr/>
          <a:lstStyle/>
          <a:p>
            <a:fld id="{517E6CE8-CC5A-4C33-BE98-08A25E237030}" type="slidenum">
              <a:rPr kumimoji="1" lang="ja-JP" altLang="en-US" smtClean="0">
                <a:uFillTx/>
              </a:rPr>
              <a:t>3</a:t>
            </a:fld>
            <a:endParaRPr kumimoji="1" lang="ja-JP" altLang="en-US">
              <a:uFillTx/>
            </a:endParaRPr>
          </a:p>
        </p:txBody>
      </p:sp>
      <p:sp>
        <p:nvSpPr>
          <p:cNvPr id="5" name="テキスト ボックス 4"/>
          <p:cNvSpPr txBox="1"/>
          <p:nvPr/>
        </p:nvSpPr>
        <p:spPr>
          <a:xfrm>
            <a:off x="936917" y="1154329"/>
            <a:ext cx="7388218" cy="5124480"/>
          </a:xfrm>
          <a:prstGeom prst="rect">
            <a:avLst/>
          </a:prstGeom>
        </p:spPr>
        <p:txBody>
          <a:bodyPr wrap="square" rtlCol="0">
            <a:spAutoFit/>
          </a:bodyPr>
          <a:lstStyle/>
          <a:p>
            <a:pPr marL="342900" indent="-342900">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今回はタスクフォースと共に作業を行った</a:t>
            </a:r>
            <a:endParaRPr kumimoji="1"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endParaRPr lang="en-US" altLang="ja-JP" sz="1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dirty="0">
                <a:latin typeface="Meiryo UI" panose="020B0604030504040204" pitchFamily="50" charset="-128"/>
                <a:ea typeface="Meiryo UI" panose="020B0604030504040204" pitchFamily="50" charset="-128"/>
              </a:rPr>
              <a:t>主にヒアリングとデータ分析を行った</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ヒアリング先</a:t>
            </a:r>
            <a:r>
              <a:rPr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①関係者</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産振機構（</a:t>
            </a:r>
            <a:r>
              <a:rPr lang="ja-JP" altLang="en-US" sz="1400" dirty="0">
                <a:latin typeface="Meiryo UI" panose="020B0604030504040204" pitchFamily="50" charset="-128"/>
                <a:ea typeface="Meiryo UI" panose="020B0604030504040204" pitchFamily="50" charset="-128"/>
              </a:rPr>
              <a:t>マイドームおおさか</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MOBIO</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都市型センター（</a:t>
            </a:r>
            <a:r>
              <a:rPr lang="ja-JP" altLang="en-US" sz="1400" dirty="0">
                <a:latin typeface="Meiryo UI" panose="020B0604030504040204" pitchFamily="50" charset="-128"/>
                <a:ea typeface="Meiryo UI" panose="020B0604030504040204" pitchFamily="50" charset="-128"/>
              </a:rPr>
              <a:t>産創館、ソフト産業プラザ、メビック扇町、大阪イノベーションハブ）</a:t>
            </a:r>
            <a:endParaRPr kumimoji="1" lang="en-US" altLang="ja-JP" sz="14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②府内</a:t>
            </a:r>
            <a:r>
              <a:rPr kumimoji="1" lang="ja-JP" altLang="en-US" sz="1600" dirty="0" smtClean="0">
                <a:latin typeface="Meiryo UI" panose="020B0604030504040204" pitchFamily="50" charset="-128"/>
                <a:ea typeface="Meiryo UI" panose="020B0604030504040204" pitchFamily="50" charset="-128"/>
              </a:rPr>
              <a:t>企業</a:t>
            </a:r>
            <a:endParaRPr kumimoji="1"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府内６企業（産振機構利用３社、都市型</a:t>
            </a:r>
            <a:r>
              <a:rPr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利用３社）</a:t>
            </a:r>
            <a:endParaRPr lang="en-US" altLang="ja-JP" sz="14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③類似</a:t>
            </a:r>
            <a:r>
              <a:rPr lang="ja-JP" altLang="en-US" sz="1600" dirty="0" smtClean="0">
                <a:latin typeface="Meiryo UI" panose="020B0604030504040204" pitchFamily="50" charset="-128"/>
                <a:ea typeface="Meiryo UI" panose="020B0604030504040204" pitchFamily="50" charset="-128"/>
              </a:rPr>
              <a:t>機関</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JETRO</a:t>
            </a:r>
            <a:r>
              <a:rPr lang="ja-JP" altLang="en-US" sz="1400" dirty="0">
                <a:latin typeface="Meiryo UI" panose="020B0604030504040204" pitchFamily="50" charset="-128"/>
                <a:ea typeface="Meiryo UI" panose="020B0604030504040204" pitchFamily="50" charset="-128"/>
              </a:rPr>
              <a:t>大阪本部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JETRO</a:t>
            </a:r>
            <a:r>
              <a:rPr lang="ja-JP" altLang="en-US" sz="1400" dirty="0" smtClean="0">
                <a:latin typeface="Meiryo UI" panose="020B0604030504040204" pitchFamily="50" charset="-128"/>
                <a:ea typeface="Meiryo UI" panose="020B0604030504040204" pitchFamily="50" charset="-128"/>
              </a:rPr>
              <a:t>本部（東京）</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rPr>
              <a:t>外国企業誘致</a:t>
            </a:r>
            <a:r>
              <a:rPr lang="ja-JP" altLang="en-US" sz="1400" dirty="0" smtClean="0">
                <a:latin typeface="Meiryo UI" panose="020B0604030504040204" pitchFamily="50" charset="-128"/>
                <a:ea typeface="Meiryo UI" panose="020B0604030504040204" pitchFamily="50" charset="-128"/>
              </a:rPr>
              <a:t>センター（</a:t>
            </a:r>
            <a:r>
              <a:rPr lang="en-US" altLang="ja-JP" sz="1400" dirty="0" smtClean="0">
                <a:latin typeface="Meiryo UI" panose="020B0604030504040204" pitchFamily="50" charset="-128"/>
                <a:ea typeface="Meiryo UI" panose="020B0604030504040204" pitchFamily="50" charset="-128"/>
              </a:rPr>
              <a:t>O-BIC</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rPr>
              <a:t>IBPC</a:t>
            </a:r>
            <a:r>
              <a:rPr lang="ja-JP" altLang="en-US" sz="1400" dirty="0" smtClean="0">
                <a:latin typeface="Meiryo UI" panose="020B0604030504040204" pitchFamily="50" charset="-128"/>
                <a:ea typeface="Meiryo UI" panose="020B0604030504040204" pitchFamily="50" charset="-128"/>
              </a:rPr>
              <a:t>大阪</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東京都</a:t>
            </a:r>
            <a:r>
              <a:rPr lang="ja-JP" altLang="en-US" sz="1400" dirty="0">
                <a:latin typeface="Meiryo UI" panose="020B0604030504040204" pitchFamily="50" charset="-128"/>
                <a:ea typeface="Meiryo UI" panose="020B0604030504040204" pitchFamily="50" charset="-128"/>
              </a:rPr>
              <a:t>中小企業振興公社</a:t>
            </a:r>
            <a:endParaRPr lang="en-US" altLang="ja-JP" sz="140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今回は</a:t>
            </a:r>
            <a:r>
              <a:rPr kumimoji="1" lang="ja-JP" altLang="en-US" dirty="0" smtClean="0">
                <a:latin typeface="Meiryo UI" panose="020B0604030504040204" pitchFamily="50" charset="-128"/>
                <a:ea typeface="Meiryo UI" panose="020B0604030504040204" pitchFamily="50" charset="-128"/>
              </a:rPr>
              <a:t>、特別顧問・特別参与</a:t>
            </a:r>
            <a:r>
              <a:rPr kumimoji="1" lang="ja-JP" altLang="en-US" dirty="0">
                <a:latin typeface="Meiryo UI" panose="020B0604030504040204" pitchFamily="50" charset="-128"/>
                <a:ea typeface="Meiryo UI" panose="020B0604030504040204" pitchFamily="50" charset="-128"/>
              </a:rPr>
              <a:t>の経営コンサルタントとしての知見を</a:t>
            </a:r>
            <a:r>
              <a:rPr kumimoji="1" lang="ja-JP" altLang="en-US" dirty="0" smtClean="0">
                <a:latin typeface="Meiryo UI" panose="020B0604030504040204" pitchFamily="50" charset="-128"/>
                <a:ea typeface="Meiryo UI" panose="020B0604030504040204" pitchFamily="50" charset="-128"/>
              </a:rPr>
              <a:t>活かしつつ、</a:t>
            </a:r>
            <a:r>
              <a:rPr kumimoji="1" lang="ja-JP" altLang="en-US" dirty="0">
                <a:latin typeface="Meiryo UI" panose="020B0604030504040204" pitchFamily="50" charset="-128"/>
                <a:ea typeface="Meiryo UI" panose="020B0604030504040204" pitchFamily="50" charset="-128"/>
              </a:rPr>
              <a:t>特</a:t>
            </a:r>
            <a:r>
              <a:rPr kumimoji="1" lang="ja-JP" altLang="en-US" dirty="0" smtClean="0">
                <a:latin typeface="Meiryo UI" panose="020B0604030504040204" pitchFamily="50" charset="-128"/>
                <a:ea typeface="Meiryo UI" panose="020B0604030504040204" pitchFamily="50" charset="-128"/>
              </a:rPr>
              <a:t>にグローバル経営時代における企業の経営力強化と企業</a:t>
            </a:r>
            <a:r>
              <a:rPr kumimoji="1" lang="ja-JP" altLang="en-US" dirty="0">
                <a:latin typeface="Meiryo UI" panose="020B0604030504040204" pitchFamily="50" charset="-128"/>
                <a:ea typeface="Meiryo UI" panose="020B0604030504040204" pitchFamily="50" charset="-128"/>
              </a:rPr>
              <a:t>支援の</a:t>
            </a:r>
            <a:r>
              <a:rPr kumimoji="1" lang="ja-JP" altLang="en-US" dirty="0" smtClean="0">
                <a:latin typeface="Meiryo UI" panose="020B0604030504040204" pitchFamily="50" charset="-128"/>
                <a:ea typeface="Meiryo UI" panose="020B0604030504040204" pitchFamily="50" charset="-128"/>
              </a:rPr>
              <a:t>あり方と</a:t>
            </a:r>
            <a:r>
              <a:rPr kumimoji="1" lang="ja-JP" altLang="en-US" dirty="0">
                <a:latin typeface="Meiryo UI" panose="020B0604030504040204" pitchFamily="50" charset="-128"/>
                <a:ea typeface="Meiryo UI" panose="020B0604030504040204" pitchFamily="50" charset="-128"/>
              </a:rPr>
              <a:t>いう</a:t>
            </a:r>
            <a:r>
              <a:rPr kumimoji="1" lang="ja-JP" altLang="en-US" dirty="0" smtClean="0">
                <a:latin typeface="Meiryo UI" panose="020B0604030504040204" pitchFamily="50" charset="-128"/>
                <a:ea typeface="Meiryo UI" panose="020B0604030504040204" pitchFamily="50" charset="-128"/>
              </a:rPr>
              <a:t>視点から、客観的な評価と問題</a:t>
            </a:r>
            <a:r>
              <a:rPr kumimoji="1" lang="ja-JP" altLang="en-US" dirty="0">
                <a:latin typeface="Meiryo UI" panose="020B0604030504040204" pitchFamily="50" charset="-128"/>
                <a:ea typeface="Meiryo UI" panose="020B0604030504040204" pitchFamily="50" charset="-128"/>
              </a:rPr>
              <a:t>提起を</a:t>
            </a:r>
            <a:r>
              <a:rPr kumimoji="1" lang="ja-JP" altLang="en-US" dirty="0" smtClean="0">
                <a:latin typeface="Meiryo UI" panose="020B0604030504040204" pitchFamily="50" charset="-128"/>
                <a:ea typeface="Meiryo UI" panose="020B0604030504040204" pitchFamily="50" charset="-128"/>
              </a:rPr>
              <a:t>行った。</a:t>
            </a:r>
            <a:endParaRPr kumimoji="1" lang="ja-JP" altLang="en-US" sz="1600" dirty="0">
              <a:latin typeface="Meiryo UI" panose="020B0604030504040204" pitchFamily="50" charset="-128"/>
              <a:ea typeface="Meiryo UI" panose="020B0604030504040204" pitchFamily="50" charset="-128"/>
            </a:endParaRPr>
          </a:p>
        </p:txBody>
      </p:sp>
      <p:sp>
        <p:nvSpPr>
          <p:cNvPr id="7" name="大かっこ 6"/>
          <p:cNvSpPr/>
          <p:nvPr/>
        </p:nvSpPr>
        <p:spPr>
          <a:xfrm>
            <a:off x="1119116" y="2060809"/>
            <a:ext cx="7056000" cy="3132000"/>
          </a:xfrm>
          <a:prstGeom prst="bracketPair">
            <a:avLst>
              <a:gd name="adj" fmla="val 6160"/>
            </a:avLst>
          </a:prstGeom>
          <a:ln>
            <a:solidFill>
              <a:schemeClr val="tx1"/>
            </a:solidFill>
          </a:ln>
        </p:spPr>
        <p:style>
          <a:lnRef idx="1">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テキスト ボックス 7"/>
          <p:cNvSpPr txBox="1">
            <a:spLocks/>
          </p:cNvSpPr>
          <p:nvPr/>
        </p:nvSpPr>
        <p:spPr>
          <a:xfrm>
            <a:off x="788863" y="594811"/>
            <a:ext cx="1204176"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はじめに</a:t>
            </a:r>
            <a:endParaRPr kumimoji="1" lang="ja-JP" altLang="en-US" sz="2400" b="1" dirty="0">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638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 xmlns:a16="http://schemas.microsoft.com/office/drawing/2014/main" id="{17819556-F5FE-4AC6-9D7E-561A2E60E917}"/>
              </a:ext>
            </a:extLst>
          </p:cNvPr>
          <p:cNvSpPr>
            <a:spLocks noGrp="1"/>
          </p:cNvSpPr>
          <p:nvPr>
            <p:ph type="sldNum" sz="quarter" idx="12"/>
          </p:nvPr>
        </p:nvSpPr>
        <p:spPr>
          <a:xfrm>
            <a:off x="6947048" y="6411433"/>
            <a:ext cx="2057400" cy="365125"/>
          </a:xfrm>
        </p:spPr>
        <p:txBody>
          <a:bodyPr/>
          <a:lstStyle/>
          <a:p>
            <a:fld id="{517E6CE8-CC5A-4C33-BE98-08A25E237030}" type="slidenum">
              <a:rPr kumimoji="1" lang="ja-JP" altLang="en-US" smtClean="0">
                <a:uFillTx/>
              </a:rPr>
              <a:t>30</a:t>
            </a:fld>
            <a:endParaRPr kumimoji="1" lang="ja-JP" altLang="en-US">
              <a:uFillTx/>
            </a:endParaRPr>
          </a:p>
        </p:txBody>
      </p:sp>
      <p:graphicFrame>
        <p:nvGraphicFramePr>
          <p:cNvPr id="5" name="表 4">
            <a:extLst>
              <a:ext uri="{FF2B5EF4-FFF2-40B4-BE49-F238E27FC236}">
                <a16:creationId xmlns="" xmlns:a16="http://schemas.microsoft.com/office/drawing/2014/main" id="{5C97076E-D736-4D14-A375-8B2DA304C0FA}"/>
              </a:ext>
            </a:extLst>
          </p:cNvPr>
          <p:cNvGraphicFramePr>
            <a:graphicFrameLocks noGrp="1"/>
          </p:cNvGraphicFramePr>
          <p:nvPr>
            <p:extLst>
              <p:ext uri="{D42A27DB-BD31-4B8C-83A1-F6EECF244321}">
                <p14:modId xmlns:p14="http://schemas.microsoft.com/office/powerpoint/2010/main" val="1407736760"/>
              </p:ext>
            </p:extLst>
          </p:nvPr>
        </p:nvGraphicFramePr>
        <p:xfrm>
          <a:off x="628650" y="1092746"/>
          <a:ext cx="8034672" cy="5577840"/>
        </p:xfrm>
        <a:graphic>
          <a:graphicData uri="http://schemas.openxmlformats.org/drawingml/2006/table">
            <a:tbl>
              <a:tblPr firstRow="1" bandRow="1">
                <a:tableStyleId>{5940675A-B579-460E-94D1-54222C63F5DA}</a:tableStyleId>
              </a:tblPr>
              <a:tblGrid>
                <a:gridCol w="1452160">
                  <a:extLst>
                    <a:ext uri="{9D8B030D-6E8A-4147-A177-3AD203B41FA5}">
                      <a16:colId xmlns="" xmlns:a16="http://schemas.microsoft.com/office/drawing/2014/main" val="1275704142"/>
                    </a:ext>
                  </a:extLst>
                </a:gridCol>
                <a:gridCol w="1645628">
                  <a:extLst>
                    <a:ext uri="{9D8B030D-6E8A-4147-A177-3AD203B41FA5}">
                      <a16:colId xmlns="" xmlns:a16="http://schemas.microsoft.com/office/drawing/2014/main" val="2686751115"/>
                    </a:ext>
                  </a:extLst>
                </a:gridCol>
                <a:gridCol w="1645628">
                  <a:extLst>
                    <a:ext uri="{9D8B030D-6E8A-4147-A177-3AD203B41FA5}">
                      <a16:colId xmlns="" xmlns:a16="http://schemas.microsoft.com/office/drawing/2014/main" val="3276443397"/>
                    </a:ext>
                  </a:extLst>
                </a:gridCol>
                <a:gridCol w="1645628">
                  <a:extLst>
                    <a:ext uri="{9D8B030D-6E8A-4147-A177-3AD203B41FA5}">
                      <a16:colId xmlns="" xmlns:a16="http://schemas.microsoft.com/office/drawing/2014/main" val="1855816249"/>
                    </a:ext>
                  </a:extLst>
                </a:gridCol>
                <a:gridCol w="1645628">
                  <a:extLst>
                    <a:ext uri="{9D8B030D-6E8A-4147-A177-3AD203B41FA5}">
                      <a16:colId xmlns="" xmlns:a16="http://schemas.microsoft.com/office/drawing/2014/main" val="2336304890"/>
                    </a:ext>
                  </a:extLst>
                </a:gridCol>
              </a:tblGrid>
              <a:tr h="284520">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mpd="sng">
                      <a:noFill/>
                    </a:lnL>
                    <a:lnT w="12700" cmpd="sng">
                      <a:noFill/>
                    </a:lnT>
                  </a:tcPr>
                </a:tc>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大阪市　都市型Ｃ</a:t>
                      </a:r>
                    </a:p>
                  </a:txBody>
                  <a:tcPr>
                    <a:solidFill>
                      <a:schemeClr val="tx1">
                        <a:lumMod val="75000"/>
                        <a:lumOff val="25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東京都　中小企業振興公社</a:t>
                      </a:r>
                    </a:p>
                  </a:txBody>
                  <a:tcPr>
                    <a:solidFill>
                      <a:schemeClr val="tx1">
                        <a:lumMod val="75000"/>
                        <a:lumOff val="25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209495351"/>
                  </a:ext>
                </a:extLst>
              </a:tr>
              <a:tr h="426780">
                <a:tc rowSpan="2">
                  <a:txBody>
                    <a:bodyPr/>
                    <a:lstStyle/>
                    <a:p>
                      <a:r>
                        <a:rPr kumimoji="1" lang="ja-JP" altLang="en-US" sz="1400" b="1" dirty="0">
                          <a:latin typeface="Meiryo UI" panose="020B0604030504040204" pitchFamily="50" charset="-128"/>
                          <a:ea typeface="Meiryo UI" panose="020B0604030504040204" pitchFamily="50" charset="-128"/>
                        </a:rPr>
                        <a:t>セミナー・講座</a:t>
                      </a: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創業スタートアップ、起業準備、創業チャレンジゼミ、創業支援、</a:t>
                      </a:r>
                      <a:r>
                        <a:rPr kumimoji="1" lang="ja-JP" altLang="en-US" sz="1200" dirty="0" smtClean="0">
                          <a:latin typeface="Meiryo UI" panose="020B0604030504040204" pitchFamily="50" charset="-128"/>
                          <a:ea typeface="Meiryo UI" panose="020B0604030504040204" pitchFamily="50" charset="-128"/>
                        </a:rPr>
                        <a:t>あきない虎の穴</a:t>
                      </a:r>
                      <a:r>
                        <a:rPr kumimoji="1" lang="ja-JP" altLang="en-US" sz="1200" dirty="0">
                          <a:latin typeface="Meiryo UI" panose="020B0604030504040204" pitchFamily="50" charset="-128"/>
                          <a:ea typeface="Meiryo UI" panose="020B0604030504040204" pitchFamily="50" charset="-128"/>
                        </a:rPr>
                        <a:t>　等　６メニュー</a:t>
                      </a: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東京起業塾（創業入門、創業実践、女性起業家、スタートアップ支援）</a:t>
                      </a: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300816037"/>
                  </a:ext>
                </a:extLst>
              </a:tr>
              <a:tr h="28452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受講者数</a:t>
                      </a:r>
                    </a:p>
                  </a:txBody>
                  <a:tcPr>
                    <a:solidFill>
                      <a:schemeClr val="accent1">
                        <a:lumMod val="40000"/>
                        <a:lumOff val="6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2,836</a:t>
                      </a:r>
                      <a:r>
                        <a:rPr kumimoji="1" lang="ja-JP" altLang="en-US" sz="1400" b="1" dirty="0">
                          <a:latin typeface="Meiryo UI" panose="020B0604030504040204" pitchFamily="50" charset="-128"/>
                          <a:ea typeface="Meiryo UI" panose="020B0604030504040204" pitchFamily="50" charset="-128"/>
                        </a:rPr>
                        <a:t>名</a:t>
                      </a:r>
                    </a:p>
                  </a:txBody>
                  <a:tcPr>
                    <a:solidFill>
                      <a:schemeClr val="accent1">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受講者数</a:t>
                      </a:r>
                    </a:p>
                  </a:txBody>
                  <a:tcPr>
                    <a:solidFill>
                      <a:schemeClr val="accent1">
                        <a:lumMod val="40000"/>
                        <a:lumOff val="6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362</a:t>
                      </a:r>
                      <a:r>
                        <a:rPr kumimoji="1" lang="ja-JP" altLang="en-US" sz="1400" b="1" dirty="0">
                          <a:latin typeface="Meiryo UI" panose="020B0604030504040204" pitchFamily="50" charset="-128"/>
                          <a:ea typeface="Meiryo UI" panose="020B0604030504040204" pitchFamily="50" charset="-128"/>
                        </a:rPr>
                        <a:t>名</a:t>
                      </a:r>
                    </a:p>
                  </a:txBody>
                  <a:tcPr>
                    <a:solidFill>
                      <a:schemeClr val="accent1">
                        <a:lumMod val="40000"/>
                        <a:lumOff val="60000"/>
                      </a:schemeClr>
                    </a:solidFill>
                  </a:tcPr>
                </a:tc>
                <a:extLst>
                  <a:ext uri="{0D108BD9-81ED-4DB2-BD59-A6C34878D82A}">
                    <a16:rowId xmlns="" xmlns:a16="http://schemas.microsoft.com/office/drawing/2014/main" val="3525647556"/>
                  </a:ext>
                </a:extLst>
              </a:tr>
              <a:tr h="426780">
                <a:tc rowSpan="2">
                  <a:txBody>
                    <a:bodyPr/>
                    <a:lstStyle/>
                    <a:p>
                      <a:r>
                        <a:rPr kumimoji="1" lang="ja-JP" altLang="en-US" sz="1400" b="1" dirty="0">
                          <a:latin typeface="Meiryo UI" panose="020B0604030504040204" pitchFamily="50" charset="-128"/>
                          <a:ea typeface="Meiryo UI" panose="020B0604030504040204" pitchFamily="50" charset="-128"/>
                        </a:rPr>
                        <a:t>交流・イベント</a:t>
                      </a: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創業向けイベント、創業交流プログラム、女性起業家等支援ネットワーク　等</a:t>
                      </a:r>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「出会いの場」、女性起業家サポートラウンジ</a:t>
                      </a:r>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2738523866"/>
                  </a:ext>
                </a:extLst>
              </a:tr>
              <a:tr h="28452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参加者数</a:t>
                      </a:r>
                    </a:p>
                  </a:txBody>
                  <a:tcPr>
                    <a:solidFill>
                      <a:schemeClr val="accent1">
                        <a:lumMod val="40000"/>
                        <a:lumOff val="6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3,092</a:t>
                      </a:r>
                      <a:r>
                        <a:rPr kumimoji="1" lang="ja-JP" altLang="en-US" sz="1400" b="1" dirty="0">
                          <a:latin typeface="Meiryo UI" panose="020B0604030504040204" pitchFamily="50" charset="-128"/>
                          <a:ea typeface="Meiryo UI" panose="020B0604030504040204" pitchFamily="50" charset="-128"/>
                        </a:rPr>
                        <a:t>名</a:t>
                      </a:r>
                    </a:p>
                  </a:txBody>
                  <a:tcPr>
                    <a:solidFill>
                      <a:schemeClr val="accent1">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参加者数</a:t>
                      </a:r>
                    </a:p>
                  </a:txBody>
                  <a:tcPr>
                    <a:solidFill>
                      <a:schemeClr val="accent1">
                        <a:lumMod val="40000"/>
                        <a:lumOff val="6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392</a:t>
                      </a:r>
                      <a:r>
                        <a:rPr kumimoji="1" lang="ja-JP" altLang="en-US" sz="1400" b="1" dirty="0">
                          <a:latin typeface="Meiryo UI" panose="020B0604030504040204" pitchFamily="50" charset="-128"/>
                          <a:ea typeface="Meiryo UI" panose="020B0604030504040204" pitchFamily="50" charset="-128"/>
                        </a:rPr>
                        <a:t>名</a:t>
                      </a:r>
                    </a:p>
                  </a:txBody>
                  <a:tcPr>
                    <a:solidFill>
                      <a:schemeClr val="accent1">
                        <a:lumMod val="40000"/>
                        <a:lumOff val="60000"/>
                      </a:schemeClr>
                    </a:solidFill>
                  </a:tcPr>
                </a:tc>
                <a:extLst>
                  <a:ext uri="{0D108BD9-81ED-4DB2-BD59-A6C34878D82A}">
                    <a16:rowId xmlns="" xmlns:a16="http://schemas.microsoft.com/office/drawing/2014/main" val="87782759"/>
                  </a:ext>
                </a:extLst>
              </a:tr>
              <a:tr h="1056145">
                <a:tc rowSpan="2">
                  <a:txBody>
                    <a:bodyPr/>
                    <a:lstStyle/>
                    <a:p>
                      <a:r>
                        <a:rPr kumimoji="1" lang="ja-JP" altLang="en-US" sz="1400" b="1" dirty="0">
                          <a:latin typeface="Meiryo UI" panose="020B0604030504040204" pitchFamily="50" charset="-128"/>
                          <a:ea typeface="Meiryo UI" panose="020B0604030504040204" pitchFamily="50" charset="-128"/>
                        </a:rPr>
                        <a:t>インキュベーション</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施設</a:t>
                      </a: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立志庵（</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ソフト産業プラザ（</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テクノシーズ泉尾（</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社）</a:t>
                      </a:r>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タイム２４（</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インキュベーションオフィス・</a:t>
                      </a:r>
                      <a:r>
                        <a:rPr kumimoji="1" lang="en-US" altLang="ja-JP" sz="1200" dirty="0">
                          <a:latin typeface="Meiryo UI" panose="020B0604030504040204" pitchFamily="50" charset="-128"/>
                          <a:ea typeface="Meiryo UI" panose="020B0604030504040204" pitchFamily="50" charset="-128"/>
                        </a:rPr>
                        <a:t>SUMIDA</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ベンチャー</a:t>
                      </a:r>
                      <a:r>
                        <a:rPr kumimoji="1" lang="en-US" altLang="ja-JP" sz="1200" dirty="0">
                          <a:latin typeface="Meiryo UI" panose="020B0604030504040204" pitchFamily="50" charset="-128"/>
                          <a:ea typeface="Meiryo UI" panose="020B0604030504040204" pitchFamily="50" charset="-128"/>
                        </a:rPr>
                        <a:t>KANDA</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白髭西Ｒ＆Ｄセンター（</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インキュベーションオフィス・ＴＡＭＡ（</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チャレンジプラザＧＩＮＺＡ（</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2031667386"/>
                  </a:ext>
                </a:extLst>
              </a:tr>
              <a:tr h="28452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入居数</a:t>
                      </a:r>
                    </a:p>
                  </a:txBody>
                  <a:tcPr>
                    <a:solidFill>
                      <a:schemeClr val="accent1">
                        <a:lumMod val="40000"/>
                        <a:lumOff val="6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17</a:t>
                      </a:r>
                      <a:r>
                        <a:rPr kumimoji="1" lang="ja-JP" altLang="en-US" sz="1400" b="1" dirty="0">
                          <a:latin typeface="Meiryo UI" panose="020B0604030504040204" pitchFamily="50" charset="-128"/>
                          <a:ea typeface="Meiryo UI" panose="020B0604030504040204" pitchFamily="50" charset="-128"/>
                        </a:rPr>
                        <a:t>名・</a:t>
                      </a:r>
                      <a:r>
                        <a:rPr kumimoji="1" lang="en-US" altLang="ja-JP" sz="1400" b="1" dirty="0">
                          <a:latin typeface="Meiryo UI" panose="020B0604030504040204" pitchFamily="50" charset="-128"/>
                          <a:ea typeface="Meiryo UI" panose="020B0604030504040204" pitchFamily="50" charset="-128"/>
                        </a:rPr>
                        <a:t>32</a:t>
                      </a:r>
                      <a:r>
                        <a:rPr kumimoji="1" lang="ja-JP" altLang="en-US" sz="1400" b="1" dirty="0">
                          <a:latin typeface="Meiryo UI" panose="020B0604030504040204" pitchFamily="50" charset="-128"/>
                          <a:ea typeface="Meiryo UI" panose="020B0604030504040204" pitchFamily="50" charset="-128"/>
                        </a:rPr>
                        <a:t>社</a:t>
                      </a:r>
                    </a:p>
                  </a:txBody>
                  <a:tcPr>
                    <a:solidFill>
                      <a:schemeClr val="accent1">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入居数</a:t>
                      </a:r>
                    </a:p>
                  </a:txBody>
                  <a:tcPr>
                    <a:solidFill>
                      <a:schemeClr val="accent1">
                        <a:lumMod val="40000"/>
                        <a:lumOff val="6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52</a:t>
                      </a:r>
                      <a:r>
                        <a:rPr kumimoji="1" lang="ja-JP" altLang="en-US" sz="1400" b="1" dirty="0">
                          <a:latin typeface="Meiryo UI" panose="020B0604030504040204" pitchFamily="50" charset="-128"/>
                          <a:ea typeface="Meiryo UI" panose="020B0604030504040204" pitchFamily="50" charset="-128"/>
                        </a:rPr>
                        <a:t>社</a:t>
                      </a:r>
                    </a:p>
                  </a:txBody>
                  <a:tcPr>
                    <a:solidFill>
                      <a:schemeClr val="accent1">
                        <a:lumMod val="40000"/>
                        <a:lumOff val="60000"/>
                      </a:schemeClr>
                    </a:solidFill>
                  </a:tcPr>
                </a:tc>
                <a:extLst>
                  <a:ext uri="{0D108BD9-81ED-4DB2-BD59-A6C34878D82A}">
                    <a16:rowId xmlns="" xmlns:a16="http://schemas.microsoft.com/office/drawing/2014/main" val="661180365"/>
                  </a:ext>
                </a:extLst>
              </a:tr>
              <a:tr h="284520">
                <a:tc>
                  <a:txBody>
                    <a:bodyPr/>
                    <a:lstStyle/>
                    <a:p>
                      <a:r>
                        <a:rPr kumimoji="1" lang="ja-JP" altLang="en-US" sz="1400" b="1" dirty="0">
                          <a:latin typeface="Meiryo UI" panose="020B0604030504040204" pitchFamily="50" charset="-128"/>
                          <a:ea typeface="Meiryo UI" panose="020B0604030504040204" pitchFamily="50" charset="-128"/>
                        </a:rPr>
                        <a:t>ハンズオン支援</a:t>
                      </a: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大阪起業家スタートアッパー（</a:t>
                      </a:r>
                      <a:r>
                        <a:rPr kumimoji="1" lang="en-US" altLang="ja-JP" sz="1200" dirty="0">
                          <a:latin typeface="Meiryo UI" panose="020B0604030504040204" pitchFamily="50" charset="-128"/>
                          <a:ea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rPr>
                        <a:t>社）</a:t>
                      </a:r>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gridSpan="2">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創業時サポート（</a:t>
                      </a:r>
                      <a:r>
                        <a:rPr kumimoji="1" lang="en-US" altLang="ja-JP" sz="1200" dirty="0">
                          <a:latin typeface="Meiryo UI" panose="020B0604030504040204" pitchFamily="50" charset="-128"/>
                          <a:ea typeface="Meiryo UI" panose="020B0604030504040204" pitchFamily="50" charset="-128"/>
                        </a:rPr>
                        <a:t>146</a:t>
                      </a:r>
                      <a:r>
                        <a:rPr kumimoji="1" lang="ja-JP" altLang="en-US" sz="1200" dirty="0">
                          <a:latin typeface="Meiryo UI" panose="020B0604030504040204" pitchFamily="50" charset="-128"/>
                          <a:ea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972292271"/>
                  </a:ext>
                </a:extLst>
              </a:tr>
              <a:tr h="1838954">
                <a:tc>
                  <a:txBody>
                    <a:bodyPr/>
                    <a:lstStyle/>
                    <a:p>
                      <a:r>
                        <a:rPr kumimoji="1" lang="ja-JP" altLang="en-US" sz="1400" b="1" dirty="0">
                          <a:latin typeface="Meiryo UI" panose="020B0604030504040204" pitchFamily="50" charset="-128"/>
                          <a:ea typeface="Meiryo UI" panose="020B0604030504040204" pitchFamily="50" charset="-128"/>
                        </a:rPr>
                        <a:t>特徴的な事業</a:t>
                      </a:r>
                    </a:p>
                  </a:txBody>
                  <a:tcPr/>
                </a:tc>
                <a:tc gridSpan="2">
                  <a:txBody>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大阪イノベーションハブ</a:t>
                      </a:r>
                      <a:r>
                        <a:rPr kumimoji="1" lang="en-US" altLang="ja-JP" sz="1200" b="1" dirty="0">
                          <a:latin typeface="Meiryo UI" panose="020B0604030504040204" pitchFamily="50" charset="-128"/>
                          <a:ea typeface="Meiryo UI" panose="020B0604030504040204" pitchFamily="50" charset="-128"/>
                        </a:rPr>
                        <a:t>】</a:t>
                      </a:r>
                    </a:p>
                    <a:p>
                      <a:r>
                        <a:rPr kumimoji="1" lang="ja-JP" altLang="en-US" sz="1100" b="1" dirty="0">
                          <a:latin typeface="Meiryo UI" panose="020B0604030504040204" pitchFamily="50" charset="-128"/>
                          <a:ea typeface="Meiryo UI" panose="020B0604030504040204" pitchFamily="50" charset="-128"/>
                        </a:rPr>
                        <a:t>■グローバルイノベーション創出事業</a:t>
                      </a:r>
                      <a:endParaRPr kumimoji="1" lang="en-US" altLang="ja-JP"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海外ワークショップ（深セン、シリコンバレー</a:t>
                      </a:r>
                      <a:r>
                        <a:rPr kumimoji="1" lang="en-US" altLang="ja-JP" sz="1050" dirty="0">
                          <a:latin typeface="Meiryo UI" panose="020B0604030504040204" pitchFamily="50" charset="-128"/>
                          <a:ea typeface="Meiryo UI" panose="020B0604030504040204" pitchFamily="50" charset="-128"/>
                        </a:rPr>
                        <a:t>29</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イノベーション人材のコミュニティ形成（</a:t>
                      </a:r>
                      <a:r>
                        <a:rPr kumimoji="1" lang="en-US" altLang="ja-JP" sz="1050" dirty="0">
                          <a:latin typeface="Meiryo UI" panose="020B0604030504040204" pitchFamily="50" charset="-128"/>
                          <a:ea typeface="Meiryo UI" panose="020B0604030504040204" pitchFamily="50" charset="-128"/>
                        </a:rPr>
                        <a:t>8,042</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05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b="1" dirty="0">
                          <a:latin typeface="Meiryo UI" panose="020B0604030504040204" pitchFamily="50" charset="-128"/>
                          <a:ea typeface="Meiryo UI" panose="020B0604030504040204" pitchFamily="50" charset="-128"/>
                        </a:rPr>
                        <a:t>■イノベーション支援</a:t>
                      </a:r>
                      <a:endParaRPr kumimoji="1" lang="en-US" altLang="ja-JP"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ＯＩＨカレッジ（</a:t>
                      </a:r>
                      <a:r>
                        <a:rPr kumimoji="1" lang="en-US" altLang="ja-JP" sz="1050" dirty="0">
                          <a:latin typeface="Meiryo UI" panose="020B0604030504040204" pitchFamily="50" charset="-128"/>
                          <a:ea typeface="Meiryo UI" panose="020B0604030504040204" pitchFamily="50" charset="-128"/>
                        </a:rPr>
                        <a:t>125</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ハッカソン（</a:t>
                      </a:r>
                      <a:r>
                        <a:rPr kumimoji="1" lang="en-US" altLang="ja-JP" sz="1050" dirty="0">
                          <a:latin typeface="Meiryo UI" panose="020B0604030504040204" pitchFamily="50" charset="-128"/>
                          <a:ea typeface="Meiryo UI" panose="020B0604030504040204" pitchFamily="50" charset="-128"/>
                        </a:rPr>
                        <a:t>6</a:t>
                      </a:r>
                      <a:r>
                        <a:rPr kumimoji="1" lang="ja-JP" altLang="en-US" sz="1050" dirty="0">
                          <a:latin typeface="Meiryo UI" panose="020B0604030504040204" pitchFamily="50" charset="-128"/>
                          <a:ea typeface="Meiryo UI" panose="020B0604030504040204" pitchFamily="50" charset="-128"/>
                        </a:rPr>
                        <a:t>回・</a:t>
                      </a:r>
                      <a:r>
                        <a:rPr kumimoji="1" lang="en-US" altLang="ja-JP" sz="1050" dirty="0">
                          <a:latin typeface="Meiryo UI" panose="020B0604030504040204" pitchFamily="50" charset="-128"/>
                          <a:ea typeface="Meiryo UI" panose="020B0604030504040204" pitchFamily="50" charset="-128"/>
                        </a:rPr>
                        <a:t>341</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アイデアソン（</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回・</a:t>
                      </a:r>
                      <a:r>
                        <a:rPr kumimoji="1" lang="en-US" altLang="ja-JP" sz="1050" dirty="0">
                          <a:latin typeface="Meiryo UI" panose="020B0604030504040204" pitchFamily="50" charset="-128"/>
                          <a:ea typeface="Meiryo UI" panose="020B0604030504040204" pitchFamily="50" charset="-128"/>
                        </a:rPr>
                        <a:t>245</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オープンイノベーション（</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回・</a:t>
                      </a:r>
                      <a:r>
                        <a:rPr kumimoji="1" lang="en-US" altLang="ja-JP" sz="1050" dirty="0">
                          <a:latin typeface="Meiryo UI" panose="020B0604030504040204" pitchFamily="50" charset="-128"/>
                          <a:ea typeface="Meiryo UI" panose="020B0604030504040204" pitchFamily="50" charset="-128"/>
                        </a:rPr>
                        <a:t>189</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ピッチイベント（</a:t>
                      </a:r>
                      <a:r>
                        <a:rPr kumimoji="1" lang="en-US" altLang="ja-JP" sz="1050" dirty="0">
                          <a:latin typeface="Meiryo UI" panose="020B0604030504040204" pitchFamily="50" charset="-128"/>
                          <a:ea typeface="Meiryo UI" panose="020B0604030504040204" pitchFamily="50" charset="-128"/>
                        </a:rPr>
                        <a:t>52</a:t>
                      </a:r>
                      <a:r>
                        <a:rPr kumimoji="1" lang="ja-JP" altLang="en-US" sz="1050" dirty="0">
                          <a:latin typeface="Meiryo UI" panose="020B0604030504040204" pitchFamily="50" charset="-128"/>
                          <a:ea typeface="Meiryo UI" panose="020B0604030504040204" pitchFamily="50" charset="-128"/>
                        </a:rPr>
                        <a:t>回・</a:t>
                      </a:r>
                      <a:r>
                        <a:rPr kumimoji="1" lang="en-US" altLang="ja-JP" sz="1050" dirty="0">
                          <a:latin typeface="Meiryo UI" panose="020B0604030504040204" pitchFamily="50" charset="-128"/>
                          <a:ea typeface="Meiryo UI" panose="020B0604030504040204" pitchFamily="50" charset="-128"/>
                        </a:rPr>
                        <a:t>3,998</a:t>
                      </a:r>
                      <a:r>
                        <a:rPr kumimoji="1" lang="ja-JP" altLang="en-US" sz="1050" dirty="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gridSpan="2">
                  <a:txBody>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創業支援助成事業</a:t>
                      </a:r>
                      <a:r>
                        <a:rPr kumimoji="1" lang="en-US" altLang="ja-JP" sz="1200" b="1" dirty="0">
                          <a:latin typeface="Meiryo UI" panose="020B0604030504040204" pitchFamily="50" charset="-128"/>
                          <a:ea typeface="Meiryo UI" panose="020B0604030504040204" pitchFamily="50" charset="-128"/>
                        </a:rPr>
                        <a:t>】</a:t>
                      </a:r>
                    </a:p>
                    <a:p>
                      <a:r>
                        <a:rPr kumimoji="1" lang="ja-JP" altLang="en-US" sz="1100" b="1" dirty="0">
                          <a:latin typeface="Meiryo UI" panose="020B0604030504040204" pitchFamily="50" charset="-128"/>
                          <a:ea typeface="Meiryo UI" panose="020B0604030504040204" pitchFamily="50" charset="-128"/>
                        </a:rPr>
                        <a:t>■創業活性化特別支援事業</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（補助率）</a:t>
                      </a:r>
                      <a:r>
                        <a:rPr kumimoji="1" lang="en-US" altLang="ja-JP" sz="1100" dirty="0">
                          <a:latin typeface="Meiryo UI" panose="020B0604030504040204" pitchFamily="50" charset="-128"/>
                          <a:ea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rPr>
                        <a:t>以内</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（補助限度額）　整備改修：</a:t>
                      </a:r>
                      <a:r>
                        <a:rPr kumimoji="1" lang="en-US" altLang="ja-JP" sz="1100" dirty="0">
                          <a:latin typeface="Meiryo UI" panose="020B0604030504040204" pitchFamily="50" charset="-128"/>
                          <a:ea typeface="Meiryo UI" panose="020B0604030504040204" pitchFamily="50" charset="-128"/>
                        </a:rPr>
                        <a:t>50,000</a:t>
                      </a:r>
                      <a:r>
                        <a:rPr kumimoji="1" lang="ja-JP" altLang="en-US" sz="1100" dirty="0">
                          <a:latin typeface="Meiryo UI" panose="020B0604030504040204" pitchFamily="50" charset="-128"/>
                          <a:ea typeface="Meiryo UI" panose="020B0604030504040204" pitchFamily="50" charset="-128"/>
                        </a:rPr>
                        <a:t>千円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運営：</a:t>
                      </a:r>
                      <a:r>
                        <a:rPr kumimoji="1" lang="en-US" altLang="ja-JP" sz="1100" dirty="0">
                          <a:latin typeface="Meiryo UI" panose="020B0604030504040204" pitchFamily="50" charset="-128"/>
                          <a:ea typeface="Meiryo UI" panose="020B0604030504040204" pitchFamily="50" charset="-128"/>
                        </a:rPr>
                        <a:t>20,000</a:t>
                      </a:r>
                      <a:r>
                        <a:rPr kumimoji="1" lang="ja-JP" altLang="en-US" sz="1100" dirty="0">
                          <a:latin typeface="Meiryo UI" panose="020B0604030504040204" pitchFamily="50" charset="-128"/>
                          <a:ea typeface="Meiryo UI" panose="020B0604030504040204" pitchFamily="50" charset="-128"/>
                        </a:rPr>
                        <a:t>千円</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■創業支援拠点の設置・運営事業</a:t>
                      </a:r>
                      <a:endParaRPr kumimoji="1" lang="en-US" altLang="ja-JP"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b="0" dirty="0">
                          <a:latin typeface="Meiryo UI" panose="020B0604030504040204" pitchFamily="50" charset="-128"/>
                          <a:ea typeface="Meiryo UI" panose="020B0604030504040204" pitchFamily="50" charset="-128"/>
                        </a:rPr>
                        <a:t>プランコンサルティング（延べ</a:t>
                      </a:r>
                      <a:r>
                        <a:rPr kumimoji="1" lang="en-US" altLang="ja-JP" sz="1100" b="0" dirty="0">
                          <a:latin typeface="Meiryo UI" panose="020B0604030504040204" pitchFamily="50" charset="-128"/>
                          <a:ea typeface="Meiryo UI" panose="020B0604030504040204" pitchFamily="50" charset="-128"/>
                        </a:rPr>
                        <a:t>564</a:t>
                      </a:r>
                      <a:r>
                        <a:rPr kumimoji="1" lang="ja-JP" altLang="en-US" sz="1100" b="0" dirty="0">
                          <a:latin typeface="Meiryo UI" panose="020B0604030504040204" pitchFamily="50" charset="-128"/>
                          <a:ea typeface="Meiryo UI" panose="020B0604030504040204" pitchFamily="50" charset="-128"/>
                        </a:rPr>
                        <a:t>件）</a:t>
                      </a:r>
                      <a:endParaRPr kumimoji="1" lang="en-US" altLang="ja-JP" sz="1100" b="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b="0" dirty="0">
                          <a:latin typeface="Meiryo UI" panose="020B0604030504040204" pitchFamily="50" charset="-128"/>
                          <a:ea typeface="Meiryo UI" panose="020B0604030504040204" pitchFamily="50" charset="-128"/>
                        </a:rPr>
                        <a:t>専門相談窓口（</a:t>
                      </a:r>
                      <a:r>
                        <a:rPr kumimoji="1" lang="en-US" altLang="ja-JP" sz="1100" b="0" dirty="0">
                          <a:latin typeface="Meiryo UI" panose="020B0604030504040204" pitchFamily="50" charset="-128"/>
                          <a:ea typeface="Meiryo UI" panose="020B0604030504040204" pitchFamily="50" charset="-128"/>
                        </a:rPr>
                        <a:t>63</a:t>
                      </a:r>
                      <a:r>
                        <a:rPr kumimoji="1" lang="ja-JP" altLang="en-US" sz="1100" b="0" dirty="0">
                          <a:latin typeface="Meiryo UI" panose="020B0604030504040204" pitchFamily="50" charset="-128"/>
                          <a:ea typeface="Meiryo UI" panose="020B0604030504040204" pitchFamily="50" charset="-128"/>
                        </a:rPr>
                        <a:t>件）</a:t>
                      </a:r>
                      <a:endParaRPr kumimoji="1" lang="en-US" altLang="ja-JP" sz="1100" b="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b="0" dirty="0">
                          <a:latin typeface="Meiryo UI" panose="020B0604030504040204" pitchFamily="50" charset="-128"/>
                          <a:ea typeface="Meiryo UI" panose="020B0604030504040204" pitchFamily="50" charset="-128"/>
                        </a:rPr>
                        <a:t>女性起業・女性プチ起業スクエア（</a:t>
                      </a:r>
                      <a:r>
                        <a:rPr kumimoji="1" lang="en-US" altLang="ja-JP" sz="1100" b="0" dirty="0">
                          <a:latin typeface="Meiryo UI" panose="020B0604030504040204" pitchFamily="50" charset="-128"/>
                          <a:ea typeface="Meiryo UI" panose="020B0604030504040204" pitchFamily="50" charset="-128"/>
                        </a:rPr>
                        <a:t>42</a:t>
                      </a:r>
                      <a:r>
                        <a:rPr kumimoji="1" lang="ja-JP" altLang="en-US" sz="1100" b="0" dirty="0">
                          <a:latin typeface="Meiryo UI" panose="020B0604030504040204" pitchFamily="50" charset="-128"/>
                          <a:ea typeface="Meiryo UI" panose="020B0604030504040204" pitchFamily="50" charset="-128"/>
                        </a:rPr>
                        <a:t>名）</a:t>
                      </a:r>
                      <a:endParaRPr kumimoji="1" lang="en-US" altLang="ja-JP" sz="1100" b="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b="0" dirty="0">
                          <a:latin typeface="Meiryo UI" panose="020B0604030504040204" pitchFamily="50" charset="-128"/>
                          <a:ea typeface="Meiryo UI" panose="020B0604030504040204" pitchFamily="50" charset="-128"/>
                        </a:rPr>
                        <a:t>ワンポイントセミナー（</a:t>
                      </a:r>
                      <a:r>
                        <a:rPr kumimoji="1" lang="en-US" altLang="ja-JP" sz="1100" b="0" dirty="0">
                          <a:latin typeface="Meiryo UI" panose="020B0604030504040204" pitchFamily="50" charset="-128"/>
                          <a:ea typeface="Meiryo UI" panose="020B0604030504040204" pitchFamily="50" charset="-128"/>
                        </a:rPr>
                        <a:t>81</a:t>
                      </a:r>
                      <a:r>
                        <a:rPr kumimoji="1" lang="ja-JP" altLang="en-US" sz="1100" b="0" dirty="0">
                          <a:latin typeface="Meiryo UI" panose="020B0604030504040204" pitchFamily="50" charset="-128"/>
                          <a:ea typeface="Meiryo UI" panose="020B0604030504040204" pitchFamily="50" charset="-128"/>
                        </a:rPr>
                        <a:t>名）</a:t>
                      </a: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15754628"/>
                  </a:ext>
                </a:extLst>
              </a:tr>
            </a:tbl>
          </a:graphicData>
        </a:graphic>
      </p:graphicFrame>
      <p:sp>
        <p:nvSpPr>
          <p:cNvPr id="6" name="正方形/長方形 5">
            <a:extLst>
              <a:ext uri="{FF2B5EF4-FFF2-40B4-BE49-F238E27FC236}">
                <a16:creationId xmlns="" xmlns:a16="http://schemas.microsoft.com/office/drawing/2014/main" id="{3F30E145-350B-4C75-A847-BC7E288E5FCD}"/>
              </a:ext>
            </a:extLst>
          </p:cNvPr>
          <p:cNvSpPr/>
          <p:nvPr/>
        </p:nvSpPr>
        <p:spPr>
          <a:xfrm>
            <a:off x="3120162" y="658280"/>
            <a:ext cx="3873176"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創業支援サービス比較（大阪市と</a:t>
            </a:r>
            <a:r>
              <a:rPr lang="ja-JP" altLang="en-US" sz="1600" b="1">
                <a:latin typeface="Meiryo UI" panose="020B0604030504040204" pitchFamily="50" charset="-128"/>
                <a:ea typeface="Meiryo UI" panose="020B0604030504040204" pitchFamily="50" charset="-128"/>
              </a:rPr>
              <a:t>東京都）</a:t>
            </a:r>
            <a:endParaRPr lang="en-US" altLang="ja-JP" sz="16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 xmlns:a16="http://schemas.microsoft.com/office/drawing/2014/main" id="{BF1CC843-286A-4EA3-85F0-21D580239408}"/>
              </a:ext>
            </a:extLst>
          </p:cNvPr>
          <p:cNvSpPr/>
          <p:nvPr/>
        </p:nvSpPr>
        <p:spPr>
          <a:xfrm>
            <a:off x="1241127" y="135060"/>
            <a:ext cx="7334032"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都市型Ｃは創業・起業分野のサービスが充実しており、特にセミナーや講座、交流やイベントの参加者数は、ともに東京公社の約</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倍に及ぶ。（いずれ</a:t>
            </a:r>
            <a:r>
              <a:rPr lang="ja-JP" altLang="en-US" sz="1400" dirty="0" smtClean="0">
                <a:latin typeface="Meiryo UI" panose="020B0604030504040204" pitchFamily="50" charset="-128"/>
                <a:ea typeface="Meiryo UI" panose="020B0604030504040204" pitchFamily="50" charset="-128"/>
              </a:rPr>
              <a:t>も</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事業報告より）</a:t>
            </a:r>
          </a:p>
        </p:txBody>
      </p:sp>
    </p:spTree>
    <p:extLst>
      <p:ext uri="{BB962C8B-B14F-4D97-AF65-F5344CB8AC3E}">
        <p14:creationId xmlns:p14="http://schemas.microsoft.com/office/powerpoint/2010/main" val="88840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1"/>
          <p:cNvSpPr>
            <a:spLocks noGrp="1"/>
          </p:cNvSpPr>
          <p:nvPr>
            <p:ph type="sldNum" sz="quarter" idx="12"/>
          </p:nvPr>
        </p:nvSpPr>
        <p:spPr>
          <a:xfrm>
            <a:off x="6912893" y="6362582"/>
            <a:ext cx="2057400" cy="365125"/>
          </a:xfrm>
        </p:spPr>
        <p:txBody>
          <a:bodyPr/>
          <a:lstStyle/>
          <a:p>
            <a:fld id="{5E2B218A-415D-4AFA-8DEB-EE1C5F86AC54}" type="slidenum">
              <a:rPr kumimoji="1" lang="ja-JP" altLang="en-US" smtClean="0"/>
              <a:t>31</a:t>
            </a:fld>
            <a:endParaRPr kumimoji="1" lang="ja-JP" altLang="en-US"/>
          </a:p>
        </p:txBody>
      </p:sp>
      <p:graphicFrame>
        <p:nvGraphicFramePr>
          <p:cNvPr id="9" name="グラフ 8">
            <a:extLst>
              <a:ext uri="{FF2B5EF4-FFF2-40B4-BE49-F238E27FC236}">
                <a16:creationId xmlns:a16="http://schemas.microsoft.com/office/drawing/2014/main" xmlns="" id="{E9F8C1CE-8514-4FBE-BDE5-B4617D5176B1}"/>
              </a:ext>
            </a:extLst>
          </p:cNvPr>
          <p:cNvGraphicFramePr/>
          <p:nvPr>
            <p:extLst/>
          </p:nvPr>
        </p:nvGraphicFramePr>
        <p:xfrm>
          <a:off x="352739" y="2819839"/>
          <a:ext cx="3896833" cy="3303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グラフ 27"/>
          <p:cNvGraphicFramePr/>
          <p:nvPr>
            <p:extLst/>
          </p:nvPr>
        </p:nvGraphicFramePr>
        <p:xfrm>
          <a:off x="4725459" y="2819838"/>
          <a:ext cx="3896832" cy="2965929"/>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p:cNvSpPr txBox="1"/>
          <p:nvPr/>
        </p:nvSpPr>
        <p:spPr>
          <a:xfrm>
            <a:off x="1463227" y="1667676"/>
            <a:ext cx="1951175"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rPr>
              <a:t>大阪府の開業数の推移</a:t>
            </a:r>
          </a:p>
        </p:txBody>
      </p:sp>
      <p:sp>
        <p:nvSpPr>
          <p:cNvPr id="30" name="右矢印 29"/>
          <p:cNvSpPr/>
          <p:nvPr/>
        </p:nvSpPr>
        <p:spPr>
          <a:xfrm rot="19597152">
            <a:off x="3200894" y="3823549"/>
            <a:ext cx="850248" cy="21550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96524" y="3353643"/>
            <a:ext cx="530915" cy="923330"/>
          </a:xfrm>
          <a:prstGeom prst="rect">
            <a:avLst/>
          </a:prstGeom>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大阪府</a:t>
            </a:r>
            <a:endParaRPr kumimoji="1" lang="en-US" altLang="ja-JP" sz="9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愛知県</a:t>
            </a:r>
            <a:endParaRPr kumimoji="1" lang="en-US" altLang="ja-JP" sz="2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東京都</a:t>
            </a:r>
            <a:endParaRPr kumimoji="1" lang="en-US" altLang="ja-JP" sz="900" dirty="0">
              <a:latin typeface="Meiryo UI" panose="020B0604030504040204" pitchFamily="50" charset="-128"/>
              <a:ea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全国</a:t>
            </a:r>
            <a:endParaRPr kumimoji="1" lang="ja-JP" altLang="en-US" sz="900" dirty="0">
              <a:latin typeface="Meiryo UI" panose="020B0604030504040204" pitchFamily="50" charset="-128"/>
              <a:ea typeface="Meiryo UI" panose="020B0604030504040204" pitchFamily="50" charset="-128"/>
            </a:endParaRPr>
          </a:p>
        </p:txBody>
      </p:sp>
      <p:cxnSp>
        <p:nvCxnSpPr>
          <p:cNvPr id="5" name="直線矢印コネクタ 4"/>
          <p:cNvCxnSpPr>
            <a:cxnSpLocks/>
          </p:cNvCxnSpPr>
          <p:nvPr/>
        </p:nvCxnSpPr>
        <p:spPr>
          <a:xfrm flipV="1">
            <a:off x="1463227" y="2944720"/>
            <a:ext cx="2391233" cy="811826"/>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5883668" y="1667676"/>
            <a:ext cx="2130711" cy="307777"/>
          </a:xfrm>
          <a:prstGeom prst="rect">
            <a:avLst/>
          </a:prstGeom>
          <a:noFill/>
        </p:spPr>
        <p:txBody>
          <a:bodyPr wrap="none" rtlCol="0">
            <a:spAutoFit/>
          </a:bodyPr>
          <a:lstStyle/>
          <a:p>
            <a:r>
              <a:rPr lang="ja-JP" altLang="en-US" sz="1400" b="1" u="sng" dirty="0">
                <a:latin typeface="Meiryo UI" panose="020B0604030504040204" pitchFamily="50" charset="-128"/>
                <a:ea typeface="Meiryo UI" panose="020B0604030504040204" pitchFamily="50" charset="-128"/>
              </a:rPr>
              <a:t>主要都市の</a:t>
            </a:r>
            <a:r>
              <a:rPr kumimoji="1" lang="ja-JP" altLang="en-US" sz="1400" b="1" u="sng" dirty="0">
                <a:latin typeface="Meiryo UI" panose="020B0604030504040204" pitchFamily="50" charset="-128"/>
                <a:ea typeface="Meiryo UI" panose="020B0604030504040204" pitchFamily="50" charset="-128"/>
              </a:rPr>
              <a:t>開業率の推移</a:t>
            </a:r>
          </a:p>
        </p:txBody>
      </p:sp>
      <p:sp>
        <p:nvSpPr>
          <p:cNvPr id="34" name="テキスト ボックス 33"/>
          <p:cNvSpPr txBox="1"/>
          <p:nvPr/>
        </p:nvSpPr>
        <p:spPr>
          <a:xfrm>
            <a:off x="2099494" y="3017839"/>
            <a:ext cx="678639" cy="253916"/>
          </a:xfrm>
          <a:prstGeom prst="rect">
            <a:avLst/>
          </a:prstGeom>
        </p:spPr>
        <p:txBody>
          <a:bodyPr wrap="square" rtlCol="0">
            <a:spAutoFit/>
          </a:bodyPr>
          <a:lstStyle/>
          <a:p>
            <a:pPr algn="ctr"/>
            <a:r>
              <a:rPr kumimoji="1" lang="en-US" altLang="ja-JP" sz="1050" b="1" dirty="0">
                <a:latin typeface="Meiryo UI" panose="020B0604030504040204" pitchFamily="50" charset="-128"/>
                <a:ea typeface="Meiryo UI" panose="020B0604030504040204" pitchFamily="50" charset="-128"/>
              </a:rPr>
              <a:t>1.8</a:t>
            </a:r>
            <a:r>
              <a:rPr kumimoji="1" lang="ja-JP" altLang="en-US" sz="1050" b="1" dirty="0">
                <a:latin typeface="Meiryo UI" panose="020B0604030504040204" pitchFamily="50" charset="-128"/>
                <a:ea typeface="Meiryo UI" panose="020B0604030504040204" pitchFamily="50" charset="-128"/>
              </a:rPr>
              <a:t>倍</a:t>
            </a:r>
          </a:p>
        </p:txBody>
      </p:sp>
      <p:sp>
        <p:nvSpPr>
          <p:cNvPr id="35" name="テキスト ボックス 34"/>
          <p:cNvSpPr txBox="1"/>
          <p:nvPr/>
        </p:nvSpPr>
        <p:spPr>
          <a:xfrm>
            <a:off x="924744" y="2084522"/>
            <a:ext cx="3134841" cy="52322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大阪の開業数は</a:t>
            </a:r>
            <a:r>
              <a:rPr kumimoji="1" lang="en-US" altLang="ja-JP" sz="1400" dirty="0">
                <a:latin typeface="Meiryo UI" panose="020B0604030504040204" pitchFamily="50" charset="-128"/>
                <a:ea typeface="Meiryo UI" panose="020B0604030504040204" pitchFamily="50" charset="-128"/>
              </a:rPr>
              <a:t>2008</a:t>
            </a:r>
            <a:r>
              <a:rPr kumimoji="1" lang="ja-JP" altLang="en-US" sz="1400" dirty="0">
                <a:latin typeface="Meiryo UI" panose="020B0604030504040204" pitchFamily="50" charset="-128"/>
                <a:ea typeface="Meiryo UI" panose="020B0604030504040204" pitchFamily="50" charset="-128"/>
              </a:rPr>
              <a:t>年から</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倍</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ここ数年、特に増えている</a:t>
            </a:r>
            <a:endParaRPr kumimoji="1" lang="en-US" altLang="ja-JP" sz="1400" dirty="0">
              <a:latin typeface="Meiryo UI" panose="020B0604030504040204" pitchFamily="50" charset="-128"/>
              <a:ea typeface="Meiryo UI" panose="020B0604030504040204" pitchFamily="50" charset="-128"/>
            </a:endParaRPr>
          </a:p>
        </p:txBody>
      </p:sp>
      <p:sp>
        <p:nvSpPr>
          <p:cNvPr id="36" name="正方形/長方形 35"/>
          <p:cNvSpPr/>
          <p:nvPr/>
        </p:nvSpPr>
        <p:spPr>
          <a:xfrm>
            <a:off x="810275" y="6314313"/>
            <a:ext cx="3776935"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出典：開業数、開業率ともに厚生労働省「雇用保険事業年報」より作成</a:t>
            </a:r>
          </a:p>
        </p:txBody>
      </p:sp>
      <p:sp>
        <p:nvSpPr>
          <p:cNvPr id="37" name="正方形/長方形 36"/>
          <p:cNvSpPr/>
          <p:nvPr/>
        </p:nvSpPr>
        <p:spPr>
          <a:xfrm>
            <a:off x="5219557" y="2051474"/>
            <a:ext cx="3386673"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全国平均に近似していた大阪の開業率は、他都市を上回る伸びで、</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大都市中トップ</a:t>
            </a:r>
          </a:p>
        </p:txBody>
      </p:sp>
      <p:sp>
        <p:nvSpPr>
          <p:cNvPr id="38" name="テキスト ボックス 37"/>
          <p:cNvSpPr txBox="1"/>
          <p:nvPr/>
        </p:nvSpPr>
        <p:spPr>
          <a:xfrm>
            <a:off x="2657034" y="385229"/>
            <a:ext cx="411683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大阪</a:t>
            </a:r>
            <a:r>
              <a:rPr lang="ja-JP" altLang="en-US" sz="2000" b="1" dirty="0" smtClean="0">
                <a:latin typeface="Meiryo UI" panose="020B0604030504040204" pitchFamily="50" charset="-128"/>
                <a:ea typeface="Meiryo UI" panose="020B0604030504040204" pitchFamily="50" charset="-128"/>
              </a:rPr>
              <a:t>の新規開業は他都市よりも好調</a:t>
            </a:r>
            <a:endParaRPr kumimoji="1" lang="ja-JP" altLang="en-US" sz="2000" b="1" dirty="0">
              <a:latin typeface="Meiryo UI" panose="020B0604030504040204" pitchFamily="50" charset="-128"/>
              <a:ea typeface="Meiryo UI" panose="020B0604030504040204" pitchFamily="50" charset="-128"/>
            </a:endParaRPr>
          </a:p>
        </p:txBody>
      </p:sp>
      <p:sp>
        <p:nvSpPr>
          <p:cNvPr id="39" name="小波 38"/>
          <p:cNvSpPr/>
          <p:nvPr/>
        </p:nvSpPr>
        <p:spPr>
          <a:xfrm>
            <a:off x="5154028" y="4780070"/>
            <a:ext cx="2860351" cy="96702"/>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979406" y="4908706"/>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100" dirty="0">
                <a:solidFill>
                  <a:schemeClr val="tx1"/>
                </a:solidFill>
              </a:rPr>
              <a:t>0</a:t>
            </a:r>
            <a:endParaRPr kumimoji="1" lang="ja-JP" altLang="en-US" sz="1100" dirty="0">
              <a:solidFill>
                <a:schemeClr val="tx1"/>
              </a:solidFill>
            </a:endParaRPr>
          </a:p>
        </p:txBody>
      </p:sp>
      <p:cxnSp>
        <p:nvCxnSpPr>
          <p:cNvPr id="7" name="直線コネクタ 6"/>
          <p:cNvCxnSpPr/>
          <p:nvPr/>
        </p:nvCxnSpPr>
        <p:spPr>
          <a:xfrm>
            <a:off x="7793116" y="3563970"/>
            <a:ext cx="648000" cy="0"/>
          </a:xfrm>
          <a:prstGeom prst="line">
            <a:avLst/>
          </a:prstGeom>
          <a:ln>
            <a:solidFill>
              <a:schemeClr val="tx1">
                <a:lumMod val="75000"/>
                <a:lumOff val="25000"/>
              </a:schemeClr>
            </a:solidFill>
          </a:ln>
        </p:spPr>
        <p:style>
          <a:lnRef idx="1">
            <a:schemeClr val="accent1"/>
          </a:lnRef>
          <a:fillRef idx="0">
            <a:schemeClr val="accent1"/>
          </a:fillRef>
          <a:effectRef idx="1">
            <a:schemeClr val="accent1"/>
          </a:effectRef>
          <a:fontRef idx="minor">
            <a:schemeClr val="tx1"/>
          </a:fontRef>
        </p:style>
      </p:cxnSp>
      <p:sp>
        <p:nvSpPr>
          <p:cNvPr id="18" name="正方形/長方形 17">
            <a:extLst>
              <a:ext uri="{FF2B5EF4-FFF2-40B4-BE49-F238E27FC236}">
                <a16:creationId xmlns="" xmlns:a16="http://schemas.microsoft.com/office/drawing/2014/main" id="{EFAAF521-7D8D-4857-9D3D-51861BC5111B}"/>
              </a:ext>
            </a:extLst>
          </p:cNvPr>
          <p:cNvSpPr/>
          <p:nvPr/>
        </p:nvSpPr>
        <p:spPr>
          <a:xfrm>
            <a:off x="1273308" y="1021240"/>
            <a:ext cx="678238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近年大阪では、新規開業が増加。創業支援のニーズは、依然高い。</a:t>
            </a:r>
            <a:endParaRPr lang="en-US" altLang="ja-JP"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348119" y="6376271"/>
            <a:ext cx="3258111" cy="442035"/>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800" dirty="0" smtClean="0">
                <a:latin typeface="+mn-ea"/>
                <a:cs typeface="Meiryo UI" panose="020B0604030504040204" pitchFamily="50" charset="-128"/>
              </a:rPr>
              <a:t>（注）以下について、会議後に訂正（平成</a:t>
            </a:r>
            <a:r>
              <a:rPr lang="en-US" altLang="ja-JP" sz="800" dirty="0" smtClean="0">
                <a:latin typeface="+mn-ea"/>
                <a:cs typeface="Meiryo UI" panose="020B0604030504040204" pitchFamily="50" charset="-128"/>
              </a:rPr>
              <a:t>30</a:t>
            </a:r>
            <a:r>
              <a:rPr lang="ja-JP" altLang="en-US" sz="800" dirty="0" smtClean="0">
                <a:latin typeface="+mn-ea"/>
                <a:cs typeface="Meiryo UI" panose="020B0604030504040204" pitchFamily="50" charset="-128"/>
              </a:rPr>
              <a:t>年</a:t>
            </a:r>
            <a:r>
              <a:rPr lang="ja-JP" altLang="en-US" sz="800" dirty="0" smtClean="0">
                <a:latin typeface="+mn-ea"/>
                <a:cs typeface="Meiryo UI" panose="020B0604030504040204" pitchFamily="50" charset="-128"/>
              </a:rPr>
              <a:t>７月</a:t>
            </a:r>
            <a:r>
              <a:rPr lang="en-US" altLang="ja-JP" sz="800" dirty="0">
                <a:latin typeface="+mn-ea"/>
                <a:cs typeface="Meiryo UI" panose="020B0604030504040204" pitchFamily="50" charset="-128"/>
              </a:rPr>
              <a:t>13</a:t>
            </a:r>
            <a:r>
              <a:rPr lang="ja-JP" altLang="en-US" sz="800" dirty="0" smtClean="0">
                <a:latin typeface="+mn-ea"/>
                <a:cs typeface="Meiryo UI" panose="020B0604030504040204" pitchFamily="50" charset="-128"/>
              </a:rPr>
              <a:t>日</a:t>
            </a:r>
            <a:r>
              <a:rPr lang="ja-JP" altLang="en-US" sz="800" dirty="0" smtClean="0">
                <a:latin typeface="+mn-ea"/>
                <a:cs typeface="Meiryo UI" panose="020B0604030504040204" pitchFamily="50" charset="-128"/>
              </a:rPr>
              <a:t>訂正）</a:t>
            </a:r>
            <a:endParaRPr lang="en-US" altLang="ja-JP" sz="800" dirty="0" smtClean="0">
              <a:latin typeface="+mn-ea"/>
              <a:cs typeface="Meiryo UI" panose="020B0604030504040204" pitchFamily="50" charset="-128"/>
            </a:endParaRPr>
          </a:p>
          <a:p>
            <a:r>
              <a:rPr lang="ja-JP" altLang="en-US" sz="800" dirty="0" smtClean="0">
                <a:latin typeface="+mn-ea"/>
                <a:cs typeface="Meiryo UI" panose="020B0604030504040204" pitchFamily="50" charset="-128"/>
              </a:rPr>
              <a:t>　　　「主要都市の開業率の推移」のグラフ中、大阪府、愛知県、東京都、</a:t>
            </a:r>
            <a:endParaRPr lang="en-US" altLang="ja-JP" sz="800" dirty="0" smtClean="0">
              <a:latin typeface="+mn-ea"/>
              <a:cs typeface="Meiryo UI" panose="020B0604030504040204" pitchFamily="50" charset="-128"/>
            </a:endParaRPr>
          </a:p>
          <a:p>
            <a:r>
              <a:rPr lang="ja-JP" altLang="en-US" sz="800" dirty="0">
                <a:latin typeface="+mn-ea"/>
                <a:cs typeface="Meiryo UI" panose="020B0604030504040204" pitchFamily="50" charset="-128"/>
              </a:rPr>
              <a:t>　</a:t>
            </a:r>
            <a:r>
              <a:rPr lang="ja-JP" altLang="en-US" sz="800" dirty="0" smtClean="0">
                <a:latin typeface="+mn-ea"/>
                <a:cs typeface="Meiryo UI" panose="020B0604030504040204" pitchFamily="50" charset="-128"/>
              </a:rPr>
              <a:t>　　全国についての、</a:t>
            </a:r>
            <a:r>
              <a:rPr lang="en-US" altLang="ja-JP" sz="800" dirty="0" smtClean="0">
                <a:latin typeface="+mn-ea"/>
                <a:cs typeface="Meiryo UI" panose="020B0604030504040204" pitchFamily="50" charset="-128"/>
              </a:rPr>
              <a:t>2017</a:t>
            </a:r>
            <a:r>
              <a:rPr lang="ja-JP" altLang="en-US" sz="800" dirty="0" smtClean="0">
                <a:latin typeface="+mn-ea"/>
                <a:cs typeface="Meiryo UI" panose="020B0604030504040204" pitchFamily="50" charset="-128"/>
              </a:rPr>
              <a:t>年の数値の誤り</a:t>
            </a:r>
            <a:endParaRPr lang="en-US" altLang="ja-JP" sz="800" dirty="0">
              <a:latin typeface="+mn-ea"/>
              <a:cs typeface="Meiryo UI" panose="020B0604030504040204" pitchFamily="50" charset="-128"/>
            </a:endParaRPr>
          </a:p>
        </p:txBody>
      </p:sp>
    </p:spTree>
    <p:extLst>
      <p:ext uri="{BB962C8B-B14F-4D97-AF65-F5344CB8AC3E}">
        <p14:creationId xmlns:p14="http://schemas.microsoft.com/office/powerpoint/2010/main" val="100865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44316" y="6356351"/>
            <a:ext cx="2057400" cy="365125"/>
          </a:xfrm>
        </p:spPr>
        <p:txBody>
          <a:bodyPr/>
          <a:lstStyle/>
          <a:p>
            <a:fld id="{517E6CE8-CC5A-4C33-BE98-08A25E237030}" type="slidenum">
              <a:rPr kumimoji="1" lang="ja-JP" altLang="en-US" smtClean="0">
                <a:uFillTx/>
              </a:rPr>
              <a:t>32</a:t>
            </a:fld>
            <a:endParaRPr kumimoji="1" lang="ja-JP" altLang="en-US">
              <a:uFillTx/>
            </a:endParaRPr>
          </a:p>
        </p:txBody>
      </p:sp>
      <p:sp>
        <p:nvSpPr>
          <p:cNvPr id="5" name="テキスト ボックス 4"/>
          <p:cNvSpPr txBox="1">
            <a:spLocks/>
          </p:cNvSpPr>
          <p:nvPr/>
        </p:nvSpPr>
        <p:spPr>
          <a:xfrm>
            <a:off x="3004900" y="165835"/>
            <a:ext cx="3134191" cy="461665"/>
          </a:xfrm>
          <a:prstGeom prst="rect">
            <a:avLst/>
          </a:prstGeom>
          <a:noFill/>
        </p:spPr>
        <p:txBody>
          <a:bodyPr wrap="none" rtlCol="0">
            <a:spAutoFit/>
          </a:bodyPr>
          <a:lstStyle/>
          <a:p>
            <a:r>
              <a:rPr lang="ja-JP" altLang="en-US" sz="2400" b="1" dirty="0">
                <a:uFillTx/>
                <a:latin typeface="Meiryo UI" panose="020B0604030504040204" pitchFamily="50" charset="-128"/>
                <a:ea typeface="Meiryo UI" panose="020B0604030504040204" pitchFamily="50" charset="-128"/>
              </a:rPr>
              <a:t>第</a:t>
            </a:r>
            <a:r>
              <a:rPr lang="ja-JP" altLang="en-US" sz="2400" b="1" dirty="0">
                <a:latin typeface="Meiryo UI" panose="020B0604030504040204" pitchFamily="50" charset="-128"/>
                <a:ea typeface="Meiryo UI" panose="020B0604030504040204" pitchFamily="50" charset="-128"/>
              </a:rPr>
              <a:t>４</a:t>
            </a:r>
            <a:r>
              <a:rPr lang="ja-JP" altLang="en-US" sz="2400" b="1" dirty="0">
                <a:uFillTx/>
                <a:latin typeface="Meiryo UI" panose="020B0604030504040204" pitchFamily="50" charset="-128"/>
                <a:ea typeface="Meiryo UI" panose="020B0604030504040204" pitchFamily="50" charset="-128"/>
              </a:rPr>
              <a:t>章　改革の方向性</a:t>
            </a:r>
            <a:endParaRPr kumimoji="1" lang="ja-JP" altLang="en-US" sz="2400" b="1" dirty="0">
              <a:uFillTx/>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19594" y="627500"/>
            <a:ext cx="8104805" cy="5816977"/>
          </a:xfrm>
          <a:prstGeom prst="rect">
            <a:avLst/>
          </a:prstGeom>
        </p:spPr>
        <p:txBody>
          <a:bodyPr wrap="square" rtlCol="0">
            <a:spAutoFit/>
          </a:bodyPr>
          <a:lstStyle/>
          <a:p>
            <a:pPr marL="342900" indent="-34290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全国</a:t>
            </a:r>
            <a:r>
              <a:rPr kumimoji="1" lang="ja-JP" altLang="en-US" dirty="0" smtClean="0">
                <a:latin typeface="Meiryo UI" panose="020B0604030504040204" pitchFamily="50" charset="-128"/>
                <a:ea typeface="Meiryo UI" panose="020B0604030504040204" pitchFamily="50" charset="-128"/>
              </a:rPr>
              <a:t>一律型の</a:t>
            </a:r>
            <a:r>
              <a:rPr kumimoji="1" lang="ja-JP" altLang="en-US" dirty="0">
                <a:latin typeface="Meiryo UI" panose="020B0604030504040204" pitchFamily="50" charset="-128"/>
                <a:ea typeface="Meiryo UI" panose="020B0604030504040204" pitchFamily="50" charset="-128"/>
              </a:rPr>
              <a:t>伝統的な中小企業支援策よりも、有力企業の獲得、誘致を巡るアジアの大都市間競争</a:t>
            </a:r>
            <a:r>
              <a:rPr kumimoji="1" lang="ja-JP" altLang="en-US" dirty="0" smtClean="0">
                <a:latin typeface="Meiryo UI" panose="020B0604030504040204" pitchFamily="50" charset="-128"/>
                <a:ea typeface="Meiryo UI" panose="020B0604030504040204" pitchFamily="50" charset="-128"/>
              </a:rPr>
              <a:t>を考えた支援</a:t>
            </a:r>
            <a:r>
              <a:rPr kumimoji="1" lang="ja-JP" altLang="en-US" dirty="0">
                <a:latin typeface="Meiryo UI" panose="020B0604030504040204" pitchFamily="50" charset="-128"/>
                <a:ea typeface="Meiryo UI" panose="020B0604030504040204" pitchFamily="50" charset="-128"/>
              </a:rPr>
              <a:t>策が重要。</a:t>
            </a:r>
            <a:endParaRPr kumimoji="1"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内容としては、</a:t>
            </a:r>
            <a:r>
              <a:rPr lang="ja-JP" altLang="en-US" dirty="0">
                <a:latin typeface="Meiryo UI" panose="020B0604030504040204" pitchFamily="50" charset="-128"/>
                <a:ea typeface="Meiryo UI" panose="020B0604030504040204" pitchFamily="50" charset="-128"/>
              </a:rPr>
              <a:t>次</a:t>
            </a:r>
            <a:r>
              <a:rPr lang="ja-JP" altLang="en-US" dirty="0" smtClean="0">
                <a:latin typeface="Meiryo UI" panose="020B0604030504040204" pitchFamily="50" charset="-128"/>
                <a:ea typeface="Meiryo UI" panose="020B0604030504040204" pitchFamily="50" charset="-128"/>
              </a:rPr>
              <a:t>の</a:t>
            </a:r>
            <a:r>
              <a:rPr kumimoji="1" lang="ja-JP" altLang="en-US" dirty="0" smtClean="0">
                <a:latin typeface="Meiryo UI" panose="020B0604030504040204" pitchFamily="50" charset="-128"/>
                <a:ea typeface="Meiryo UI" panose="020B0604030504040204" pitchFamily="50" charset="-128"/>
              </a:rPr>
              <a:t>三つを中心とすべき</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①　国際化支援（海外展開／対大阪投資）</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②　事業承継支援</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③　創業支援</a:t>
            </a:r>
            <a:endParaRPr kumimoji="1"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しかし既存の産振機構と都市型Ｃはいずれも小規模で、こうした支援機能を提供できる強力</a:t>
            </a:r>
            <a:r>
              <a:rPr lang="ja-JP" altLang="en-US" dirty="0" smtClean="0">
                <a:latin typeface="Meiryo UI" panose="020B0604030504040204" pitchFamily="50" charset="-128"/>
                <a:ea typeface="Meiryo UI" panose="020B0604030504040204" pitchFamily="50" charset="-128"/>
              </a:rPr>
              <a:t>な組織体制を備えていない</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従って、今後は新たに</a:t>
            </a:r>
            <a:r>
              <a:rPr lang="ja-JP" altLang="en-US" dirty="0" smtClean="0">
                <a:latin typeface="Meiryo UI" panose="020B0604030504040204" pitchFamily="50" charset="-128"/>
                <a:ea typeface="Meiryo UI" panose="020B0604030504040204" pitchFamily="50" charset="-128"/>
              </a:rPr>
              <a:t>国際化支援</a:t>
            </a:r>
            <a:r>
              <a:rPr lang="ja-JP" altLang="en-US" dirty="0">
                <a:latin typeface="Meiryo UI" panose="020B0604030504040204" pitchFamily="50" charset="-128"/>
                <a:ea typeface="Meiryo UI" panose="020B0604030504040204" pitchFamily="50" charset="-128"/>
              </a:rPr>
              <a:t>を旗印とする</a:t>
            </a:r>
            <a:r>
              <a:rPr lang="ja-JP" altLang="en-US" dirty="0" smtClean="0">
                <a:latin typeface="Meiryo UI" panose="020B0604030504040204" pitchFamily="50" charset="-128"/>
                <a:ea typeface="Meiryo UI" panose="020B0604030504040204" pitchFamily="50" charset="-128"/>
              </a:rPr>
              <a:t>新法人（例えば“</a:t>
            </a:r>
            <a:r>
              <a:rPr lang="ja-JP" altLang="en-US" dirty="0">
                <a:latin typeface="Meiryo UI" panose="020B0604030504040204" pitchFamily="50" charset="-128"/>
                <a:ea typeface="Meiryo UI" panose="020B0604030504040204" pitchFamily="50" charset="-128"/>
              </a:rPr>
              <a:t>大阪国際産業支援</a:t>
            </a:r>
            <a:r>
              <a:rPr lang="ja-JP" altLang="en-US" dirty="0" smtClean="0">
                <a:latin typeface="Meiryo UI" panose="020B0604030504040204" pitchFamily="50" charset="-128"/>
                <a:ea typeface="Meiryo UI" panose="020B0604030504040204" pitchFamily="50" charset="-128"/>
              </a:rPr>
              <a:t>センター（仮称）”）を</a:t>
            </a:r>
            <a:r>
              <a:rPr lang="ja-JP" altLang="en-US" dirty="0">
                <a:latin typeface="Meiryo UI" panose="020B0604030504040204" pitchFamily="50" charset="-128"/>
                <a:ea typeface="Meiryo UI" panose="020B0604030504040204" pitchFamily="50" charset="-128"/>
              </a:rPr>
              <a:t>設立し、現在の産振機構と都市型</a:t>
            </a:r>
            <a:r>
              <a:rPr lang="en-US" altLang="ja-JP" dirty="0" smtClean="0">
                <a:latin typeface="Meiryo UI" panose="020B0604030504040204" pitchFamily="50" charset="-128"/>
                <a:ea typeface="Meiryo UI" panose="020B0604030504040204" pitchFamily="50" charset="-128"/>
              </a:rPr>
              <a:t>C</a:t>
            </a:r>
            <a:r>
              <a:rPr lang="ja-JP" altLang="en-US" dirty="0" smtClean="0">
                <a:latin typeface="Meiryo UI" panose="020B0604030504040204" pitchFamily="50" charset="-128"/>
                <a:ea typeface="Meiryo UI" panose="020B0604030504040204" pitchFamily="50" charset="-128"/>
              </a:rPr>
              <a:t>のサービスは</a:t>
            </a:r>
            <a:r>
              <a:rPr lang="ja-JP" altLang="en-US" dirty="0">
                <a:latin typeface="Meiryo UI" panose="020B0604030504040204" pitchFamily="50" charset="-128"/>
                <a:ea typeface="Meiryo UI" panose="020B0604030504040204" pitchFamily="50" charset="-128"/>
              </a:rPr>
              <a:t>そこに統合すべき。</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また、新法人の設立にあわせて、府市の関連事務も</a:t>
            </a:r>
            <a:r>
              <a:rPr lang="ja-JP" altLang="en-US" dirty="0" smtClean="0">
                <a:latin typeface="Meiryo UI" panose="020B0604030504040204" pitchFamily="50" charset="-128"/>
                <a:ea typeface="Meiryo UI" panose="020B0604030504040204" pitchFamily="50" charset="-128"/>
              </a:rPr>
              <a:t>なるべく新法人</a:t>
            </a:r>
            <a:r>
              <a:rPr lang="ja-JP" altLang="en-US" dirty="0">
                <a:latin typeface="Meiryo UI" panose="020B0604030504040204" pitchFamily="50" charset="-128"/>
                <a:ea typeface="Meiryo UI" panose="020B0604030504040204" pitchFamily="50" charset="-128"/>
              </a:rPr>
              <a:t>に移管し、新法人を大阪の企業育成のエンジンと</a:t>
            </a:r>
            <a:r>
              <a:rPr lang="ja-JP" altLang="en-US" dirty="0" smtClean="0">
                <a:latin typeface="Meiryo UI" panose="020B0604030504040204" pitchFamily="50" charset="-128"/>
                <a:ea typeface="Meiryo UI" panose="020B0604030504040204" pitchFamily="50" charset="-128"/>
              </a:rPr>
              <a:t>する。</a:t>
            </a:r>
            <a:endParaRPr lang="en-US" altLang="ja-JP"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　専門</a:t>
            </a:r>
            <a:r>
              <a:rPr lang="ja-JP" altLang="en-US" sz="1600" dirty="0">
                <a:latin typeface="Meiryo UI" panose="020B0604030504040204" pitchFamily="50" charset="-128"/>
                <a:ea typeface="Meiryo UI" panose="020B0604030504040204" pitchFamily="50" charset="-128"/>
              </a:rPr>
              <a:t>人材の確保と育成の</a:t>
            </a:r>
            <a:r>
              <a:rPr lang="ja-JP" altLang="en-US" sz="1600" dirty="0" smtClean="0">
                <a:latin typeface="Meiryo UI" panose="020B0604030504040204" pitchFamily="50" charset="-128"/>
                <a:ea typeface="Meiryo UI" panose="020B0604030504040204" pitchFamily="50" charset="-128"/>
              </a:rPr>
              <a:t>受け皿とする。</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　現場発</a:t>
            </a:r>
            <a:r>
              <a:rPr lang="ja-JP" altLang="en-US" sz="1600" dirty="0">
                <a:latin typeface="Meiryo UI" panose="020B0604030504040204" pitchFamily="50" charset="-128"/>
                <a:ea typeface="Meiryo UI" panose="020B0604030504040204" pitchFamily="50" charset="-128"/>
              </a:rPr>
              <a:t>の企業支援ノウハウの集約と蓄積</a:t>
            </a:r>
            <a:r>
              <a:rPr lang="ja-JP" altLang="en-US" sz="1600" dirty="0" smtClean="0">
                <a:latin typeface="Meiryo UI" panose="020B0604030504040204" pitchFamily="50" charset="-128"/>
                <a:ea typeface="Meiryo UI" panose="020B0604030504040204" pitchFamily="50" charset="-128"/>
              </a:rPr>
              <a:t>の場。</a:t>
            </a:r>
            <a:r>
              <a:rPr kumimoji="1" lang="ja-JP" altLang="en-US" sz="1600" dirty="0" smtClean="0">
                <a:latin typeface="Meiryo UI" panose="020B0604030504040204" pitchFamily="50" charset="-128"/>
                <a:ea typeface="Meiryo UI" panose="020B0604030504040204" pitchFamily="50" charset="-128"/>
              </a:rPr>
              <a:t>自治体</a:t>
            </a:r>
            <a:r>
              <a:rPr kumimoji="1" lang="ja-JP" altLang="en-US" sz="1600" dirty="0">
                <a:latin typeface="Meiryo UI" panose="020B0604030504040204" pitchFamily="50" charset="-128"/>
                <a:ea typeface="Meiryo UI" panose="020B0604030504040204" pitchFamily="50" charset="-128"/>
              </a:rPr>
              <a:t>職員も出向し、ノウハウを</a:t>
            </a:r>
            <a:r>
              <a:rPr kumimoji="1" lang="ja-JP" altLang="en-US" sz="1600" dirty="0" smtClean="0">
                <a:latin typeface="Meiryo UI" panose="020B0604030504040204" pitchFamily="50" charset="-128"/>
                <a:ea typeface="Meiryo UI" panose="020B0604030504040204" pitchFamily="50" charset="-128"/>
              </a:rPr>
              <a:t>吸収</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以上の機能強化に必要な財政的支援と人的支援についても</a:t>
            </a:r>
            <a:r>
              <a:rPr lang="ja-JP" altLang="en-US" dirty="0" smtClean="0">
                <a:latin typeface="Meiryo UI" panose="020B0604030504040204" pitchFamily="50" charset="-128"/>
                <a:ea typeface="Meiryo UI" panose="020B0604030504040204" pitchFamily="50" charset="-128"/>
              </a:rPr>
              <a:t>、かつては意義のあった自立化・行革路線の見直しも含めて、前向きに検討すべき。</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5735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p:cNvSpPr>
            <a:spLocks/>
          </p:cNvSpPr>
          <p:nvPr/>
        </p:nvSpPr>
        <p:spPr>
          <a:xfrm>
            <a:off x="344511" y="4951888"/>
            <a:ext cx="8568000" cy="1624592"/>
          </a:xfrm>
          <a:prstGeom prst="roundRect">
            <a:avLst>
              <a:gd name="adj" fmla="val 1208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uFillTx/>
            </a:endParaRPr>
          </a:p>
        </p:txBody>
      </p:sp>
      <p:sp>
        <p:nvSpPr>
          <p:cNvPr id="33" name="四角形: 角を丸くする 32"/>
          <p:cNvSpPr>
            <a:spLocks/>
          </p:cNvSpPr>
          <p:nvPr/>
        </p:nvSpPr>
        <p:spPr>
          <a:xfrm>
            <a:off x="328736" y="2972348"/>
            <a:ext cx="8568000" cy="1620000"/>
          </a:xfrm>
          <a:prstGeom prst="roundRect">
            <a:avLst>
              <a:gd name="adj" fmla="val 1208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uFillTx/>
            </a:endParaRPr>
          </a:p>
        </p:txBody>
      </p:sp>
      <p:sp>
        <p:nvSpPr>
          <p:cNvPr id="31" name="四角形: 角を丸くする 30"/>
          <p:cNvSpPr>
            <a:spLocks/>
          </p:cNvSpPr>
          <p:nvPr/>
        </p:nvSpPr>
        <p:spPr>
          <a:xfrm>
            <a:off x="317445" y="1108434"/>
            <a:ext cx="8568000" cy="1423857"/>
          </a:xfrm>
          <a:prstGeom prst="roundRect">
            <a:avLst>
              <a:gd name="adj" fmla="val 1208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uFillTx/>
            </a:endParaRPr>
          </a:p>
        </p:txBody>
      </p:sp>
      <p:sp>
        <p:nvSpPr>
          <p:cNvPr id="2" name="スライド番号プレースホルダー 1"/>
          <p:cNvSpPr>
            <a:spLocks noGrp="1"/>
          </p:cNvSpPr>
          <p:nvPr>
            <p:ph type="sldNum" sz="quarter" idx="12"/>
          </p:nvPr>
        </p:nvSpPr>
        <p:spPr>
          <a:xfrm>
            <a:off x="6983723" y="6469183"/>
            <a:ext cx="2057400" cy="365125"/>
          </a:xfrm>
        </p:spPr>
        <p:txBody>
          <a:bodyPr/>
          <a:lstStyle/>
          <a:p>
            <a:fld id="{517E6CE8-CC5A-4C33-BE98-08A25E237030}" type="slidenum">
              <a:rPr kumimoji="1" lang="ja-JP" altLang="en-US" smtClean="0">
                <a:uFillTx/>
              </a:rPr>
              <a:t>33</a:t>
            </a:fld>
            <a:endParaRPr kumimoji="1" lang="ja-JP" altLang="en-US">
              <a:uFillTx/>
            </a:endParaRPr>
          </a:p>
        </p:txBody>
      </p:sp>
      <p:sp>
        <p:nvSpPr>
          <p:cNvPr id="4" name="タイトル 1"/>
          <p:cNvSpPr txBox="1">
            <a:spLocks/>
          </p:cNvSpPr>
          <p:nvPr/>
        </p:nvSpPr>
        <p:spPr>
          <a:xfrm>
            <a:off x="1371253" y="196958"/>
            <a:ext cx="6695164" cy="51625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2400" b="1" dirty="0">
                <a:uFillTx/>
                <a:latin typeface="Meiryo UI" panose="020B0604030504040204" pitchFamily="50" charset="-128"/>
                <a:ea typeface="Meiryo UI" panose="020B0604030504040204" pitchFamily="50" charset="-128"/>
              </a:rPr>
              <a:t>法人統合の意味と効果（まとめ</a:t>
            </a:r>
            <a:r>
              <a:rPr lang="ja-JP" altLang="en-US" sz="2400" b="1" dirty="0">
                <a:latin typeface="Meiryo UI" panose="020B0604030504040204" pitchFamily="50" charset="-128"/>
                <a:ea typeface="Meiryo UI" panose="020B0604030504040204" pitchFamily="50" charset="-128"/>
              </a:rPr>
              <a:t>）</a:t>
            </a:r>
            <a:endParaRPr lang="ja-JP" altLang="en-US" sz="2400" b="1" dirty="0">
              <a:uFillTx/>
              <a:latin typeface="Meiryo UI" panose="020B0604030504040204" pitchFamily="50" charset="-128"/>
              <a:ea typeface="Meiryo UI" panose="020B0604030504040204" pitchFamily="50" charset="-128"/>
            </a:endParaRPr>
          </a:p>
        </p:txBody>
      </p:sp>
      <p:sp>
        <p:nvSpPr>
          <p:cNvPr id="3" name="L 字 2"/>
          <p:cNvSpPr>
            <a:spLocks/>
          </p:cNvSpPr>
          <p:nvPr/>
        </p:nvSpPr>
        <p:spPr>
          <a:xfrm rot="5400000">
            <a:off x="812003" y="1384027"/>
            <a:ext cx="914400" cy="914400"/>
          </a:xfrm>
          <a:prstGeom prst="corner">
            <a:avLst>
              <a:gd name="adj1" fmla="val 52817"/>
              <a:gd name="adj2" fmla="val 4615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4" name="L 字 13"/>
          <p:cNvSpPr>
            <a:spLocks/>
          </p:cNvSpPr>
          <p:nvPr/>
        </p:nvSpPr>
        <p:spPr>
          <a:xfrm rot="16200000">
            <a:off x="1339513" y="1384027"/>
            <a:ext cx="914400" cy="914400"/>
          </a:xfrm>
          <a:prstGeom prst="corner">
            <a:avLst>
              <a:gd name="adj1" fmla="val 52817"/>
              <a:gd name="adj2" fmla="val 4732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9" name="円: 塗りつぶしなし 8"/>
          <p:cNvSpPr>
            <a:spLocks noChangeAspect="1"/>
          </p:cNvSpPr>
          <p:nvPr/>
        </p:nvSpPr>
        <p:spPr>
          <a:xfrm>
            <a:off x="888260" y="3211329"/>
            <a:ext cx="1260000" cy="1260000"/>
          </a:xfrm>
          <a:prstGeom prst="donut">
            <a:avLst>
              <a:gd name="adj" fmla="val 241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uFillTx/>
            </a:endParaRPr>
          </a:p>
        </p:txBody>
      </p:sp>
      <p:sp>
        <p:nvSpPr>
          <p:cNvPr id="19" name="楕円 18"/>
          <p:cNvSpPr>
            <a:spLocks noChangeAspect="1"/>
          </p:cNvSpPr>
          <p:nvPr/>
        </p:nvSpPr>
        <p:spPr>
          <a:xfrm>
            <a:off x="1248260" y="357048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0" name="矢印: 右 19"/>
          <p:cNvSpPr>
            <a:spLocks/>
          </p:cNvSpPr>
          <p:nvPr/>
        </p:nvSpPr>
        <p:spPr>
          <a:xfrm rot="16200000">
            <a:off x="1356260" y="3416038"/>
            <a:ext cx="324000" cy="216000"/>
          </a:xfrm>
          <a:prstGeom prst="rightArrow">
            <a:avLst/>
          </a:prstGeom>
          <a:solidFill>
            <a:srgbClr val="FFFF00">
              <a:alpha val="75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1" name="矢印: 右 20"/>
          <p:cNvSpPr>
            <a:spLocks/>
          </p:cNvSpPr>
          <p:nvPr/>
        </p:nvSpPr>
        <p:spPr>
          <a:xfrm>
            <a:off x="1766210" y="3764799"/>
            <a:ext cx="324000" cy="216000"/>
          </a:xfrm>
          <a:prstGeom prst="rightArrow">
            <a:avLst/>
          </a:prstGeom>
          <a:solidFill>
            <a:srgbClr val="FFFF00">
              <a:alpha val="75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uFillTx/>
            </a:endParaRPr>
          </a:p>
        </p:txBody>
      </p:sp>
      <p:sp>
        <p:nvSpPr>
          <p:cNvPr id="22" name="矢印: 右 21"/>
          <p:cNvSpPr>
            <a:spLocks/>
          </p:cNvSpPr>
          <p:nvPr/>
        </p:nvSpPr>
        <p:spPr>
          <a:xfrm rot="10800000">
            <a:off x="1047253" y="3705914"/>
            <a:ext cx="324000" cy="216000"/>
          </a:xfrm>
          <a:prstGeom prst="rightArrow">
            <a:avLst/>
          </a:prstGeom>
          <a:solidFill>
            <a:srgbClr val="FFFF00">
              <a:alpha val="75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uFillTx/>
            </a:endParaRPr>
          </a:p>
        </p:txBody>
      </p:sp>
      <p:sp>
        <p:nvSpPr>
          <p:cNvPr id="23" name="矢印: 右 22"/>
          <p:cNvSpPr>
            <a:spLocks/>
          </p:cNvSpPr>
          <p:nvPr/>
        </p:nvSpPr>
        <p:spPr>
          <a:xfrm rot="5400000">
            <a:off x="1356260" y="4025087"/>
            <a:ext cx="324000" cy="216000"/>
          </a:xfrm>
          <a:prstGeom prst="rightArrow">
            <a:avLst/>
          </a:prstGeom>
          <a:solidFill>
            <a:srgbClr val="FFFF00">
              <a:alpha val="75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4" name="テキスト ボックス 23"/>
          <p:cNvSpPr txBox="1">
            <a:spLocks/>
          </p:cNvSpPr>
          <p:nvPr/>
        </p:nvSpPr>
        <p:spPr>
          <a:xfrm>
            <a:off x="2728128" y="1355992"/>
            <a:ext cx="6055612" cy="101668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まず認知度を上げる</a:t>
            </a:r>
            <a:endParaRPr lang="en-US" altLang="ja-JP" sz="6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kumimoji="1" lang="ja-JP" altLang="en-US" sz="1400" dirty="0">
                <a:uFillTx/>
                <a:latin typeface="Meiryo UI" panose="020B0604030504040204" pitchFamily="50" charset="-128"/>
                <a:ea typeface="Meiryo UI" panose="020B0604030504040204" pitchFamily="50" charset="-128"/>
              </a:rPr>
              <a:t>企業にと</a:t>
            </a:r>
            <a:r>
              <a:rPr lang="ja-JP" altLang="en-US" sz="1400" dirty="0">
                <a:latin typeface="Meiryo UI" panose="020B0604030504040204" pitchFamily="50" charset="-128"/>
                <a:ea typeface="Meiryo UI" panose="020B0604030504040204" pitchFamily="50" charset="-128"/>
              </a:rPr>
              <a:t>って</a:t>
            </a:r>
            <a:r>
              <a:rPr kumimoji="1" lang="ja-JP" altLang="en-US" sz="1400" dirty="0">
                <a:uFillTx/>
                <a:latin typeface="Meiryo UI" panose="020B0604030504040204" pitchFamily="50" charset="-128"/>
                <a:ea typeface="Meiryo UI" panose="020B0604030504040204" pitchFamily="50" charset="-128"/>
              </a:rPr>
              <a:t>わかりやすい統一的サービスメニューを</a:t>
            </a:r>
            <a:r>
              <a:rPr lang="ja-JP" altLang="en-US" sz="1400" dirty="0">
                <a:latin typeface="Meiryo UI" panose="020B0604030504040204" pitchFamily="50" charset="-128"/>
                <a:ea typeface="Meiryo UI" panose="020B0604030504040204" pitchFamily="50" charset="-128"/>
              </a:rPr>
              <a:t>提示</a:t>
            </a:r>
            <a:endParaRPr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ワンストップサービスの窓口を開設</a:t>
            </a:r>
            <a:endParaRPr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a:spLocks/>
          </p:cNvSpPr>
          <p:nvPr/>
        </p:nvSpPr>
        <p:spPr>
          <a:xfrm>
            <a:off x="1423900" y="1949476"/>
            <a:ext cx="788999" cy="276999"/>
          </a:xfrm>
          <a:prstGeom prst="rect">
            <a:avLst/>
          </a:prstGeom>
          <a:noFill/>
        </p:spPr>
        <p:txBody>
          <a:bodyPr wrap="none" rtlCol="0">
            <a:spAutoFit/>
          </a:bodyPr>
          <a:lstStyle/>
          <a:p>
            <a:r>
              <a:rPr lang="ja-JP" altLang="en-US" sz="1200" dirty="0">
                <a:uFillTx/>
                <a:latin typeface="HGP創英角ﾎﾟｯﾌﾟ体" panose="040B0A00000000000000" pitchFamily="50" charset="-128"/>
                <a:ea typeface="HGP創英角ﾎﾟｯﾌﾟ体" panose="040B0A00000000000000" pitchFamily="50" charset="-128"/>
              </a:rPr>
              <a:t>都市型Ｃ</a:t>
            </a:r>
            <a:endParaRPr kumimoji="1" lang="ja-JP" altLang="en-US" sz="1200" dirty="0">
              <a:uFillTx/>
              <a:latin typeface="HGP創英角ﾎﾟｯﾌﾟ体" panose="040B0A00000000000000" pitchFamily="50" charset="-128"/>
              <a:ea typeface="HGP創英角ﾎﾟｯﾌﾟ体" panose="040B0A00000000000000" pitchFamily="50" charset="-128"/>
            </a:endParaRPr>
          </a:p>
        </p:txBody>
      </p:sp>
      <p:sp>
        <p:nvSpPr>
          <p:cNvPr id="26" name="テキスト ボックス 25"/>
          <p:cNvSpPr txBox="1">
            <a:spLocks/>
          </p:cNvSpPr>
          <p:nvPr/>
        </p:nvSpPr>
        <p:spPr>
          <a:xfrm>
            <a:off x="878645" y="1483787"/>
            <a:ext cx="800219" cy="276999"/>
          </a:xfrm>
          <a:prstGeom prst="rect">
            <a:avLst/>
          </a:prstGeom>
          <a:noFill/>
        </p:spPr>
        <p:txBody>
          <a:bodyPr wrap="none" rtlCol="0">
            <a:spAutoFit/>
          </a:bodyPr>
          <a:lstStyle/>
          <a:p>
            <a:r>
              <a:rPr kumimoji="1" lang="ja-JP" altLang="en-US" sz="1200" dirty="0">
                <a:uFillTx/>
                <a:latin typeface="HGP創英角ﾎﾟｯﾌﾟ体" panose="040B0A00000000000000" pitchFamily="50" charset="-128"/>
                <a:ea typeface="HGP創英角ﾎﾟｯﾌﾟ体" panose="040B0A00000000000000" pitchFamily="50" charset="-128"/>
              </a:rPr>
              <a:t>産振機構</a:t>
            </a:r>
          </a:p>
        </p:txBody>
      </p:sp>
      <p:sp>
        <p:nvSpPr>
          <p:cNvPr id="27" name="テキスト ボックス 26"/>
          <p:cNvSpPr txBox="1">
            <a:spLocks/>
          </p:cNvSpPr>
          <p:nvPr/>
        </p:nvSpPr>
        <p:spPr>
          <a:xfrm>
            <a:off x="2687442" y="3240323"/>
            <a:ext cx="6096298" cy="138499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大阪市内、東大阪以外の拠点も考える？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ja-JP" altLang="en-US"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a:uFillTx/>
                <a:latin typeface="Meiryo UI" panose="020B0604030504040204" pitchFamily="50" charset="-128"/>
                <a:ea typeface="Meiryo UI" panose="020B0604030504040204" pitchFamily="50" charset="-128"/>
              </a:rPr>
              <a:t>主に大阪市内向けの都市型Ｃのサービスを大阪市域外にも提供</a:t>
            </a:r>
            <a:endParaRPr lang="en-US" altLang="ja-JP" sz="1400" dirty="0">
              <a:uFillTx/>
              <a:latin typeface="Meiryo UI" panose="020B0604030504040204" pitchFamily="50" charset="-128"/>
              <a:ea typeface="Meiryo UI" panose="020B0604030504040204" pitchFamily="50" charset="-128"/>
            </a:endParaRPr>
          </a:p>
          <a:p>
            <a:r>
              <a:rPr lang="ja-JP" altLang="en-US" sz="1200" dirty="0">
                <a:uFillTx/>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uFillTx/>
                <a:latin typeface="Meiryo UI" panose="020B0604030504040204" pitchFamily="50" charset="-128"/>
                <a:ea typeface="Meiryo UI" panose="020B0604030504040204" pitchFamily="50" charset="-128"/>
              </a:rPr>
              <a:t>326</a:t>
            </a:r>
            <a:r>
              <a:rPr lang="ja-JP" altLang="en-US" sz="1200" dirty="0">
                <a:uFillTx/>
                <a:latin typeface="Meiryo UI" panose="020B0604030504040204" pitchFamily="50" charset="-128"/>
                <a:ea typeface="Meiryo UI" panose="020B0604030504040204" pitchFamily="50" charset="-128"/>
              </a:rPr>
              <a:t>人（うち定期</a:t>
            </a:r>
            <a:r>
              <a:rPr lang="en-US" altLang="ja-JP" sz="1200" dirty="0">
                <a:uFillTx/>
                <a:latin typeface="Meiryo UI" panose="020B0604030504040204" pitchFamily="50" charset="-128"/>
                <a:ea typeface="Meiryo UI" panose="020B0604030504040204" pitchFamily="50" charset="-128"/>
              </a:rPr>
              <a:t>194</a:t>
            </a:r>
            <a:r>
              <a:rPr lang="ja-JP" altLang="en-US" sz="1200" dirty="0">
                <a:uFillTx/>
                <a:latin typeface="Meiryo UI" panose="020B0604030504040204" pitchFamily="50" charset="-128"/>
                <a:ea typeface="Meiryo UI" panose="020B0604030504040204" pitchFamily="50" charset="-128"/>
              </a:rPr>
              <a:t>）、</a:t>
            </a:r>
            <a:r>
              <a:rPr lang="en-US" altLang="ja-JP" sz="1200" dirty="0">
                <a:uFillTx/>
                <a:latin typeface="Meiryo UI" panose="020B0604030504040204" pitchFamily="50" charset="-128"/>
                <a:ea typeface="Meiryo UI" panose="020B0604030504040204" pitchFamily="50" charset="-128"/>
              </a:rPr>
              <a:t>16</a:t>
            </a:r>
            <a:r>
              <a:rPr lang="ja-JP" altLang="en-US" sz="1200" dirty="0">
                <a:uFillTx/>
                <a:latin typeface="Meiryo UI" panose="020B0604030504040204" pitchFamily="50" charset="-128"/>
                <a:ea typeface="Meiryo UI" panose="020B0604030504040204" pitchFamily="50" charset="-128"/>
              </a:rPr>
              <a:t>分野（労務、税務、法律等）に及ぶ登録専門人材</a:t>
            </a:r>
            <a:endParaRPr lang="en-US" altLang="ja-JP" sz="1200" dirty="0">
              <a:uFillTx/>
              <a:latin typeface="Meiryo UI" panose="020B0604030504040204" pitchFamily="50" charset="-128"/>
              <a:ea typeface="Meiryo UI" panose="020B0604030504040204" pitchFamily="50" charset="-128"/>
            </a:endParaRPr>
          </a:p>
          <a:p>
            <a:r>
              <a:rPr kumimoji="1" lang="ja-JP" altLang="en-US" sz="1200" dirty="0">
                <a:uFillTx/>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a:uFillTx/>
                <a:latin typeface="Meiryo UI" panose="020B0604030504040204" pitchFamily="50" charset="-128"/>
                <a:ea typeface="Meiryo UI" panose="020B0604030504040204" pitchFamily="50" charset="-128"/>
              </a:rPr>
              <a:t>士業や金融機関、商社やバイヤー、マスコミなど、豊富で多様なネットワーク</a:t>
            </a:r>
            <a:endParaRPr lang="en-US" altLang="ja-JP" sz="1200" dirty="0">
              <a:uFillTx/>
              <a:latin typeface="Meiryo UI" panose="020B0604030504040204" pitchFamily="50" charset="-128"/>
              <a:ea typeface="Meiryo UI" panose="020B0604030504040204" pitchFamily="50" charset="-128"/>
            </a:endParaRPr>
          </a:p>
          <a:p>
            <a:r>
              <a:rPr lang="ja-JP" altLang="en-US" sz="1200" dirty="0">
                <a:uFillTx/>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a:uFillTx/>
                <a:latin typeface="Meiryo UI" panose="020B0604030504040204" pitchFamily="50" charset="-128"/>
                <a:ea typeface="Meiryo UI" panose="020B0604030504040204" pitchFamily="50" charset="-128"/>
              </a:rPr>
              <a:t>国際ハッカソン、クリエイティブ産業、</a:t>
            </a:r>
            <a:r>
              <a:rPr lang="en-US" altLang="ja-JP" sz="1200" dirty="0">
                <a:uFillTx/>
                <a:latin typeface="Meiryo UI" panose="020B0604030504040204" pitchFamily="50" charset="-128"/>
                <a:ea typeface="Meiryo UI" panose="020B0604030504040204" pitchFamily="50" charset="-128"/>
              </a:rPr>
              <a:t>IoT</a:t>
            </a:r>
            <a:r>
              <a:rPr lang="ja-JP" altLang="en-US" sz="1200" dirty="0">
                <a:uFillTx/>
                <a:latin typeface="Meiryo UI" panose="020B0604030504040204" pitchFamily="50" charset="-128"/>
                <a:ea typeface="Meiryo UI" panose="020B0604030504040204" pitchFamily="50" charset="-128"/>
              </a:rPr>
              <a:t>やロボットなど、先端分野</a:t>
            </a:r>
            <a:endParaRPr kumimoji="1" lang="en-US" altLang="ja-JP" sz="1200" dirty="0">
              <a:uFillTx/>
              <a:latin typeface="Meiryo UI" panose="020B0604030504040204" pitchFamily="50" charset="-128"/>
              <a:ea typeface="Meiryo UI" panose="020B0604030504040204" pitchFamily="50" charset="-128"/>
            </a:endParaRPr>
          </a:p>
          <a:p>
            <a:endParaRPr kumimoji="1" lang="en-US" altLang="ja-JP" sz="600" b="1" dirty="0">
              <a:uFillTx/>
              <a:latin typeface="Meiryo UI" panose="020B0604030504040204" pitchFamily="50" charset="-128"/>
              <a:ea typeface="Meiryo UI" panose="020B0604030504040204" pitchFamily="50" charset="-128"/>
            </a:endParaRPr>
          </a:p>
        </p:txBody>
      </p:sp>
      <p:sp>
        <p:nvSpPr>
          <p:cNvPr id="32" name="四角形: 角を丸くする 31"/>
          <p:cNvSpPr>
            <a:spLocks/>
          </p:cNvSpPr>
          <p:nvPr/>
        </p:nvSpPr>
        <p:spPr>
          <a:xfrm>
            <a:off x="317445" y="931538"/>
            <a:ext cx="6820774" cy="33855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uFillTx/>
            </a:endParaRPr>
          </a:p>
        </p:txBody>
      </p:sp>
      <p:sp>
        <p:nvSpPr>
          <p:cNvPr id="6" name="テキスト ボックス 5"/>
          <p:cNvSpPr txBox="1">
            <a:spLocks/>
          </p:cNvSpPr>
          <p:nvPr/>
        </p:nvSpPr>
        <p:spPr>
          <a:xfrm>
            <a:off x="352613" y="931538"/>
            <a:ext cx="3135795" cy="338554"/>
          </a:xfrm>
          <a:prstGeom prst="rect">
            <a:avLst/>
          </a:prstGeom>
          <a:noFill/>
        </p:spPr>
        <p:txBody>
          <a:bodyPr wrap="none" rtlCol="0">
            <a:spAutoFit/>
          </a:bodyPr>
          <a:lstStyle/>
          <a:p>
            <a:r>
              <a:rPr kumimoji="1" lang="ja-JP" altLang="en-US" sz="1600" b="1" dirty="0">
                <a:uFillTx/>
                <a:latin typeface="Meiryo UI" panose="020B0604030504040204" pitchFamily="50" charset="-128"/>
                <a:ea typeface="Meiryo UI" panose="020B0604030504040204" pitchFamily="50" charset="-128"/>
              </a:rPr>
              <a:t>１．ワンストップサービスショップ化</a:t>
            </a:r>
          </a:p>
        </p:txBody>
      </p:sp>
      <p:sp>
        <p:nvSpPr>
          <p:cNvPr id="34" name="四角形: 角を丸くする 33"/>
          <p:cNvSpPr>
            <a:spLocks/>
          </p:cNvSpPr>
          <p:nvPr/>
        </p:nvSpPr>
        <p:spPr>
          <a:xfrm>
            <a:off x="328736" y="2795453"/>
            <a:ext cx="6809483" cy="33855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uFillTx/>
            </a:endParaRPr>
          </a:p>
        </p:txBody>
      </p:sp>
      <p:sp>
        <p:nvSpPr>
          <p:cNvPr id="36" name="四角形: 角を丸くする 35"/>
          <p:cNvSpPr>
            <a:spLocks/>
          </p:cNvSpPr>
          <p:nvPr/>
        </p:nvSpPr>
        <p:spPr>
          <a:xfrm>
            <a:off x="344511" y="4774993"/>
            <a:ext cx="6793708" cy="33855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5" name="テキスト ボックス 14"/>
          <p:cNvSpPr txBox="1">
            <a:spLocks/>
          </p:cNvSpPr>
          <p:nvPr/>
        </p:nvSpPr>
        <p:spPr>
          <a:xfrm>
            <a:off x="328736" y="2796447"/>
            <a:ext cx="2194832" cy="338554"/>
          </a:xfrm>
          <a:prstGeom prst="rect">
            <a:avLst/>
          </a:prstGeom>
          <a:noFill/>
        </p:spPr>
        <p:txBody>
          <a:bodyPr wrap="none" rtlCol="0">
            <a:spAutoFit/>
          </a:bodyPr>
          <a:lstStyle/>
          <a:p>
            <a:r>
              <a:rPr kumimoji="1" lang="ja-JP" altLang="en-US" sz="1600" b="1" dirty="0">
                <a:uFillTx/>
                <a:latin typeface="Meiryo UI" panose="020B0604030504040204" pitchFamily="50" charset="-128"/>
                <a:ea typeface="Meiryo UI" panose="020B0604030504040204" pitchFamily="50" charset="-128"/>
              </a:rPr>
              <a:t>２．全域での支援</a:t>
            </a:r>
            <a:r>
              <a:rPr lang="ja-JP" altLang="en-US" sz="1600" b="1" dirty="0">
                <a:uFillTx/>
                <a:latin typeface="Meiryo UI" panose="020B0604030504040204" pitchFamily="50" charset="-128"/>
                <a:ea typeface="Meiryo UI" panose="020B0604030504040204" pitchFamily="50" charset="-128"/>
              </a:rPr>
              <a:t>展開</a:t>
            </a:r>
            <a:endParaRPr kumimoji="1" lang="en-US" altLang="ja-JP" sz="1600" b="1" dirty="0">
              <a:uFillTx/>
              <a:latin typeface="Meiryo UI" panose="020B0604030504040204" pitchFamily="50" charset="-128"/>
              <a:ea typeface="Meiryo UI" panose="020B0604030504040204" pitchFamily="50" charset="-128"/>
            </a:endParaRPr>
          </a:p>
        </p:txBody>
      </p:sp>
      <p:sp>
        <p:nvSpPr>
          <p:cNvPr id="16" name="テキスト ボックス 15"/>
          <p:cNvSpPr txBox="1">
            <a:spLocks/>
          </p:cNvSpPr>
          <p:nvPr/>
        </p:nvSpPr>
        <p:spPr>
          <a:xfrm>
            <a:off x="317445" y="4752188"/>
            <a:ext cx="6260047" cy="338554"/>
          </a:xfrm>
          <a:prstGeom prst="rect">
            <a:avLst/>
          </a:prstGeom>
          <a:noFill/>
        </p:spPr>
        <p:txBody>
          <a:bodyPr wrap="none" rtlCol="0">
            <a:spAutoFit/>
          </a:bodyPr>
          <a:lstStyle/>
          <a:p>
            <a:r>
              <a:rPr kumimoji="1" lang="ja-JP" altLang="en-US" sz="1600" b="1" dirty="0">
                <a:uFillTx/>
                <a:latin typeface="Meiryo UI" panose="020B0604030504040204" pitchFamily="50" charset="-128"/>
                <a:ea typeface="Meiryo UI" panose="020B0604030504040204" pitchFamily="50" charset="-128"/>
              </a:rPr>
              <a:t>３．アジア大都市内の企業獲得競争への対応</a:t>
            </a:r>
            <a:r>
              <a:rPr kumimoji="1" lang="ja-JP" altLang="en-US" sz="1200" b="1" dirty="0">
                <a:uFillTx/>
                <a:latin typeface="Meiryo UI" panose="020B0604030504040204" pitchFamily="50" charset="-128"/>
                <a:ea typeface="Meiryo UI" panose="020B0604030504040204" pitchFamily="50" charset="-128"/>
              </a:rPr>
              <a:t>（副首都にふさわしい都市機能）</a:t>
            </a:r>
          </a:p>
        </p:txBody>
      </p:sp>
      <p:sp>
        <p:nvSpPr>
          <p:cNvPr id="37" name="正方形/長方形 36"/>
          <p:cNvSpPr/>
          <p:nvPr/>
        </p:nvSpPr>
        <p:spPr>
          <a:xfrm>
            <a:off x="852024" y="6271336"/>
            <a:ext cx="1441910" cy="252000"/>
          </a:xfrm>
          <a:prstGeom prst="rect">
            <a:avLst/>
          </a:prstGeom>
          <a:solidFill>
            <a:schemeClr val="accent1">
              <a:lumMod val="20000"/>
              <a:lumOff val="80000"/>
            </a:schemeClr>
          </a:solidFill>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既存サービス</a:t>
            </a:r>
          </a:p>
        </p:txBody>
      </p:sp>
      <p:sp>
        <p:nvSpPr>
          <p:cNvPr id="39" name="正方形/長方形 38"/>
          <p:cNvSpPr/>
          <p:nvPr/>
        </p:nvSpPr>
        <p:spPr>
          <a:xfrm>
            <a:off x="852024" y="5179488"/>
            <a:ext cx="1441910" cy="252000"/>
          </a:xfrm>
          <a:prstGeom prst="rect">
            <a:avLst/>
          </a:prstGeom>
          <a:solidFill>
            <a:schemeClr val="accent1"/>
          </a:solidFill>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国際化支援</a:t>
            </a:r>
          </a:p>
        </p:txBody>
      </p:sp>
      <p:sp>
        <p:nvSpPr>
          <p:cNvPr id="40" name="正方形/長方形 39"/>
          <p:cNvSpPr/>
          <p:nvPr/>
        </p:nvSpPr>
        <p:spPr>
          <a:xfrm>
            <a:off x="852024" y="5489994"/>
            <a:ext cx="1441910" cy="252000"/>
          </a:xfrm>
          <a:prstGeom prst="rect">
            <a:avLst/>
          </a:prstGeom>
          <a:solidFill>
            <a:schemeClr val="accent1"/>
          </a:solidFill>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事業承継支援</a:t>
            </a:r>
          </a:p>
        </p:txBody>
      </p:sp>
      <p:sp>
        <p:nvSpPr>
          <p:cNvPr id="41" name="正方形/長方形 40"/>
          <p:cNvSpPr/>
          <p:nvPr/>
        </p:nvSpPr>
        <p:spPr>
          <a:xfrm>
            <a:off x="852024" y="5791511"/>
            <a:ext cx="1441910" cy="252000"/>
          </a:xfrm>
          <a:prstGeom prst="rect">
            <a:avLst/>
          </a:prstGeom>
          <a:solidFill>
            <a:schemeClr val="accent1"/>
          </a:solidFill>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創業</a:t>
            </a:r>
            <a:r>
              <a:rPr kumimoji="1" lang="ja-JP" altLang="en-US" sz="1200" b="1" dirty="0">
                <a:solidFill>
                  <a:schemeClr val="tx1"/>
                </a:solidFill>
                <a:latin typeface="Meiryo UI" panose="020B0604030504040204" pitchFamily="50" charset="-128"/>
                <a:ea typeface="Meiryo UI" panose="020B0604030504040204" pitchFamily="50" charset="-128"/>
              </a:rPr>
              <a:t>支援</a:t>
            </a:r>
          </a:p>
        </p:txBody>
      </p:sp>
      <p:sp>
        <p:nvSpPr>
          <p:cNvPr id="5" name="テキスト ボックス 4"/>
          <p:cNvSpPr txBox="1"/>
          <p:nvPr/>
        </p:nvSpPr>
        <p:spPr>
          <a:xfrm>
            <a:off x="1381214" y="5995910"/>
            <a:ext cx="415498" cy="369332"/>
          </a:xfrm>
          <a:prstGeom prst="rect">
            <a:avLst/>
          </a:prstGeom>
        </p:spPr>
        <p:txBody>
          <a:bodyPr wrap="none" rtlCol="0">
            <a:spAutoFit/>
          </a:bodyPr>
          <a:lstStyle/>
          <a:p>
            <a:r>
              <a:rPr kumimoji="1" lang="ja-JP" altLang="en-US" b="1" dirty="0"/>
              <a:t>＋</a:t>
            </a:r>
          </a:p>
        </p:txBody>
      </p:sp>
      <p:sp>
        <p:nvSpPr>
          <p:cNvPr id="42" name="テキスト ボックス 41"/>
          <p:cNvSpPr txBox="1">
            <a:spLocks/>
          </p:cNvSpPr>
          <p:nvPr/>
        </p:nvSpPr>
        <p:spPr>
          <a:xfrm>
            <a:off x="2707785" y="5338269"/>
            <a:ext cx="6096298" cy="923330"/>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1400" dirty="0">
                <a:uFillTx/>
                <a:latin typeface="Meiryo UI" panose="020B0604030504040204" pitchFamily="50" charset="-128"/>
                <a:ea typeface="Meiryo UI" panose="020B0604030504040204" pitchFamily="50" charset="-128"/>
              </a:rPr>
              <a:t>M</a:t>
            </a:r>
            <a:r>
              <a:rPr kumimoji="1" lang="ja-JP" altLang="en-US" sz="1400" dirty="0">
                <a:uFillTx/>
                <a:latin typeface="Meiryo UI" panose="020B0604030504040204" pitchFamily="50" charset="-128"/>
                <a:ea typeface="Meiryo UI" panose="020B0604030504040204" pitchFamily="50" charset="-128"/>
              </a:rPr>
              <a:t>＆</a:t>
            </a:r>
            <a:r>
              <a:rPr kumimoji="1" lang="en-US" altLang="ja-JP" sz="1400" dirty="0">
                <a:uFillTx/>
                <a:latin typeface="Meiryo UI" panose="020B0604030504040204" pitchFamily="50" charset="-128"/>
                <a:ea typeface="Meiryo UI" panose="020B0604030504040204" pitchFamily="50" charset="-128"/>
              </a:rPr>
              <a:t>A</a:t>
            </a:r>
            <a:r>
              <a:rPr kumimoji="1" lang="ja-JP" altLang="en-US" sz="1400" dirty="0">
                <a:uFillTx/>
                <a:latin typeface="Meiryo UI" panose="020B0604030504040204" pitchFamily="50" charset="-128"/>
                <a:ea typeface="Meiryo UI" panose="020B0604030504040204" pitchFamily="50" charset="-128"/>
              </a:rPr>
              <a:t>やアライアンスに踏み込んだ支援</a:t>
            </a:r>
            <a:endParaRPr kumimoji="1" lang="en-US" altLang="ja-JP" sz="1400" dirty="0">
              <a:uFillTx/>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600" dirty="0">
              <a:uFillTx/>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外国企業の対日進出対応のワンストップショップ化</a:t>
            </a:r>
            <a:endParaRPr lang="en-US" altLang="ja-JP" sz="14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海外拠点、イベントのスケールアップ</a:t>
            </a:r>
            <a:endParaRPr kumimoji="1" lang="ja-JP" altLang="en-US" sz="1400" dirty="0">
              <a:uFillTx/>
              <a:latin typeface="Meiryo UI" panose="020B0604030504040204" pitchFamily="50" charset="-128"/>
              <a:ea typeface="Meiryo UI" panose="020B0604030504040204" pitchFamily="50" charset="-128"/>
            </a:endParaRPr>
          </a:p>
        </p:txBody>
      </p:sp>
      <p:sp>
        <p:nvSpPr>
          <p:cNvPr id="43" name="テキスト ボックス 42"/>
          <p:cNvSpPr txBox="1">
            <a:spLocks/>
          </p:cNvSpPr>
          <p:nvPr/>
        </p:nvSpPr>
        <p:spPr>
          <a:xfrm>
            <a:off x="1200879" y="3690063"/>
            <a:ext cx="646331" cy="276999"/>
          </a:xfrm>
          <a:prstGeom prst="rect">
            <a:avLst/>
          </a:prstGeom>
          <a:noFill/>
        </p:spPr>
        <p:txBody>
          <a:bodyPr wrap="none" rtlCol="0">
            <a:spAutoFit/>
          </a:bodyPr>
          <a:lstStyle/>
          <a:p>
            <a:r>
              <a:rPr lang="ja-JP" altLang="en-US" sz="1200" dirty="0">
                <a:uFillTx/>
                <a:latin typeface="HGP創英角ﾎﾟｯﾌﾟ体" panose="040B0A00000000000000" pitchFamily="50" charset="-128"/>
                <a:ea typeface="HGP創英角ﾎﾟｯﾌﾟ体" panose="040B0A00000000000000" pitchFamily="50" charset="-128"/>
              </a:rPr>
              <a:t>大阪市</a:t>
            </a:r>
            <a:endParaRPr kumimoji="1" lang="ja-JP" altLang="en-US" sz="1200" dirty="0">
              <a:uFillTx/>
              <a:latin typeface="HGP創英角ﾎﾟｯﾌﾟ体" panose="040B0A00000000000000" pitchFamily="50" charset="-128"/>
              <a:ea typeface="HGP創英角ﾎﾟｯﾌﾟ体" panose="040B0A00000000000000" pitchFamily="50" charset="-128"/>
            </a:endParaRPr>
          </a:p>
        </p:txBody>
      </p:sp>
      <p:sp>
        <p:nvSpPr>
          <p:cNvPr id="44" name="楕円 18"/>
          <p:cNvSpPr>
            <a:spLocks noChangeAspect="1"/>
          </p:cNvSpPr>
          <p:nvPr/>
        </p:nvSpPr>
        <p:spPr>
          <a:xfrm>
            <a:off x="1869352" y="3614330"/>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uFillTx/>
            </a:endParaRPr>
          </a:p>
        </p:txBody>
      </p:sp>
      <p:sp>
        <p:nvSpPr>
          <p:cNvPr id="46" name="テキスト ボックス 45"/>
          <p:cNvSpPr txBox="1">
            <a:spLocks/>
          </p:cNvSpPr>
          <p:nvPr/>
        </p:nvSpPr>
        <p:spPr>
          <a:xfrm>
            <a:off x="1941858" y="3547334"/>
            <a:ext cx="567784" cy="253916"/>
          </a:xfrm>
          <a:prstGeom prst="rect">
            <a:avLst/>
          </a:prstGeom>
          <a:noFill/>
        </p:spPr>
        <p:txBody>
          <a:bodyPr wrap="none" rtlCol="0">
            <a:spAutoFit/>
          </a:bodyPr>
          <a:lstStyle/>
          <a:p>
            <a:r>
              <a:rPr lang="en-US" altLang="ja-JP" sz="1050" dirty="0">
                <a:latin typeface="HGP創英角ﾎﾟｯﾌﾟ体" panose="040B0A00000000000000" pitchFamily="50" charset="-128"/>
                <a:ea typeface="HGP創英角ﾎﾟｯﾌﾟ体" panose="040B0A00000000000000" pitchFamily="50" charset="-128"/>
              </a:rPr>
              <a:t>MOBIO</a:t>
            </a:r>
            <a:endParaRPr kumimoji="1" lang="ja-JP" altLang="en-US" sz="1050" dirty="0">
              <a:uFillTx/>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07581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47607"/>
            <a:ext cx="2057400" cy="365125"/>
          </a:xfrm>
        </p:spPr>
        <p:txBody>
          <a:bodyPr/>
          <a:lstStyle/>
          <a:p>
            <a:fld id="{517E6CE8-CC5A-4C33-BE98-08A25E237030}" type="slidenum">
              <a:rPr kumimoji="1" lang="ja-JP" altLang="en-US" smtClean="0">
                <a:uFillTx/>
              </a:rPr>
              <a:t>34</a:t>
            </a:fld>
            <a:endParaRPr kumimoji="1" lang="ja-JP" altLang="en-US">
              <a:uFillTx/>
            </a:endParaRPr>
          </a:p>
        </p:txBody>
      </p:sp>
      <p:sp>
        <p:nvSpPr>
          <p:cNvPr id="4" name="タイトル 1"/>
          <p:cNvSpPr txBox="1">
            <a:spLocks/>
          </p:cNvSpPr>
          <p:nvPr/>
        </p:nvSpPr>
        <p:spPr>
          <a:xfrm>
            <a:off x="699815" y="365195"/>
            <a:ext cx="7932999" cy="32590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2000" b="1" dirty="0">
                <a:uFillTx/>
                <a:latin typeface="Meiryo UI" panose="020B0604030504040204" pitchFamily="50" charset="-128"/>
                <a:ea typeface="Meiryo UI" panose="020B0604030504040204" pitchFamily="50" charset="-128"/>
              </a:rPr>
              <a:t>公的機関が提供する（分散する）中小企業支援メニュー</a:t>
            </a:r>
          </a:p>
        </p:txBody>
      </p:sp>
      <p:cxnSp>
        <p:nvCxnSpPr>
          <p:cNvPr id="33" name="直線コネクタ 32"/>
          <p:cNvCxnSpPr/>
          <p:nvPr/>
        </p:nvCxnSpPr>
        <p:spPr>
          <a:xfrm flipH="1">
            <a:off x="1618457" y="4619638"/>
            <a:ext cx="0" cy="648000"/>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H="1">
            <a:off x="3676930" y="4619638"/>
            <a:ext cx="0" cy="648000"/>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H="1">
            <a:off x="4678225" y="4619638"/>
            <a:ext cx="0" cy="648000"/>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H="1">
            <a:off x="5681740" y="4619638"/>
            <a:ext cx="0" cy="648000"/>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flipH="1">
            <a:off x="6735660" y="4619638"/>
            <a:ext cx="0" cy="648000"/>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flipH="1">
            <a:off x="7699432" y="4619638"/>
            <a:ext cx="0" cy="648000"/>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flipH="1">
            <a:off x="2674526" y="4619638"/>
            <a:ext cx="0" cy="648000"/>
          </a:xfrm>
          <a:prstGeom prst="line">
            <a:avLst/>
          </a:prstGeom>
          <a:ln w="38100">
            <a:solidFill>
              <a:schemeClr val="tx1"/>
            </a:solidFill>
          </a:ln>
        </p:spPr>
        <p:style>
          <a:lnRef idx="1">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flipH="1">
            <a:off x="4678225" y="3380319"/>
            <a:ext cx="0" cy="458481"/>
          </a:xfrm>
          <a:prstGeom prst="line">
            <a:avLst/>
          </a:prstGeom>
          <a:ln w="76200">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62" name="円/楕円 61"/>
          <p:cNvSpPr/>
          <p:nvPr/>
        </p:nvSpPr>
        <p:spPr>
          <a:xfrm>
            <a:off x="1188297" y="2692923"/>
            <a:ext cx="6956037" cy="687396"/>
          </a:xfrm>
          <a:prstGeom prst="ellipse">
            <a:avLst/>
          </a:prstGeom>
          <a:effectLst>
            <a:outerShdw blurRad="50800" dist="38100" dir="2700000" algn="tl" rotWithShape="0">
              <a:prstClr val="black">
                <a:alpha val="40000"/>
              </a:prstClr>
            </a:outerShdw>
          </a:effectLst>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rPr>
              <a:t>中小企業経営者</a:t>
            </a:r>
          </a:p>
        </p:txBody>
      </p:sp>
      <p:sp>
        <p:nvSpPr>
          <p:cNvPr id="63" name="角丸四角形 62"/>
          <p:cNvSpPr/>
          <p:nvPr/>
        </p:nvSpPr>
        <p:spPr>
          <a:xfrm>
            <a:off x="2221526" y="5210854"/>
            <a:ext cx="864000" cy="346866"/>
          </a:xfrm>
          <a:prstGeom prst="round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経営課題</a:t>
            </a:r>
          </a:p>
        </p:txBody>
      </p:sp>
      <p:sp>
        <p:nvSpPr>
          <p:cNvPr id="64" name="角丸四角形 63"/>
          <p:cNvSpPr/>
          <p:nvPr/>
        </p:nvSpPr>
        <p:spPr>
          <a:xfrm>
            <a:off x="3233369" y="5210854"/>
            <a:ext cx="864000" cy="346866"/>
          </a:xfrm>
          <a:prstGeom prst="round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販路拡大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5" name="角丸四角形 64"/>
          <p:cNvSpPr/>
          <p:nvPr/>
        </p:nvSpPr>
        <p:spPr>
          <a:xfrm>
            <a:off x="4234316" y="5210854"/>
            <a:ext cx="864000" cy="346866"/>
          </a:xfrm>
          <a:prstGeom prst="round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人材育成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6" name="角丸四角形 65"/>
          <p:cNvSpPr/>
          <p:nvPr/>
        </p:nvSpPr>
        <p:spPr>
          <a:xfrm>
            <a:off x="6283174" y="5210854"/>
            <a:ext cx="864000" cy="346866"/>
          </a:xfrm>
          <a:prstGeom prst="round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事業承継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7" name="角丸四角形 66"/>
          <p:cNvSpPr/>
          <p:nvPr/>
        </p:nvSpPr>
        <p:spPr>
          <a:xfrm>
            <a:off x="5258745" y="5210854"/>
            <a:ext cx="864000" cy="346866"/>
          </a:xfrm>
          <a:prstGeom prst="round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新事業</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8" name="角丸四角形 67"/>
          <p:cNvSpPr/>
          <p:nvPr/>
        </p:nvSpPr>
        <p:spPr>
          <a:xfrm>
            <a:off x="1196759" y="5210854"/>
            <a:ext cx="864000" cy="346866"/>
          </a:xfrm>
          <a:prstGeom prst="round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起業・創業</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9" name="角丸四角形 68"/>
          <p:cNvSpPr/>
          <p:nvPr/>
        </p:nvSpPr>
        <p:spPr>
          <a:xfrm>
            <a:off x="7288797" y="5210854"/>
            <a:ext cx="864000" cy="346866"/>
          </a:xfrm>
          <a:prstGeom prst="round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海外展開</a:t>
            </a:r>
            <a:endPar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0" name="正方形/長方形 69"/>
          <p:cNvSpPr/>
          <p:nvPr/>
        </p:nvSpPr>
        <p:spPr>
          <a:xfrm>
            <a:off x="1200206" y="3940364"/>
            <a:ext cx="6956037" cy="733482"/>
          </a:xfrm>
          <a:prstGeom prst="rect">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中小企業支援機関（司令塔・ワンストップ化・コンシェルジュ機能）</a:t>
            </a:r>
          </a:p>
        </p:txBody>
      </p:sp>
      <p:sp>
        <p:nvSpPr>
          <p:cNvPr id="58" name="テキスト ボックス 57"/>
          <p:cNvSpPr txBox="1"/>
          <p:nvPr/>
        </p:nvSpPr>
        <p:spPr>
          <a:xfrm>
            <a:off x="695665" y="1580989"/>
            <a:ext cx="7912744"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ワンストップ・ショップ化（含む外国企業）によるコンシェルジュ機能（司令塔機能）への期待</a:t>
            </a:r>
          </a:p>
        </p:txBody>
      </p:sp>
      <p:sp>
        <p:nvSpPr>
          <p:cNvPr id="5" name="テキスト ボックス 4"/>
          <p:cNvSpPr txBox="1"/>
          <p:nvPr/>
        </p:nvSpPr>
        <p:spPr>
          <a:xfrm>
            <a:off x="1390304" y="5843730"/>
            <a:ext cx="6575839" cy="584775"/>
          </a:xfrm>
          <a:prstGeom prst="rect">
            <a:avLst/>
          </a:prstGeom>
        </p:spPr>
        <p:txBody>
          <a:bodyPr wrap="none" rtlCol="0">
            <a:spAutoFit/>
          </a:bodyPr>
          <a:lstStyle/>
          <a:p>
            <a:pPr algn="ctr"/>
            <a:r>
              <a:rPr kumimoji="1" lang="ja-JP" altLang="en-US" sz="1600" dirty="0">
                <a:latin typeface="Meiryo UI" panose="020B0604030504040204" pitchFamily="50" charset="-128"/>
                <a:ea typeface="Meiryo UI" panose="020B0604030504040204" pitchFamily="50" charset="-128"/>
              </a:rPr>
              <a:t>経営者の悩みは一つではなく、また経営者自身が気付いていない課題も多い。</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しかし現状は、様々な支援機関が多様なメニューを展開していて、</a:t>
            </a:r>
            <a:r>
              <a:rPr kumimoji="1" lang="ja-JP" altLang="en-US" sz="1600" dirty="0" smtClean="0">
                <a:latin typeface="Meiryo UI" panose="020B0604030504040204" pitchFamily="50" charset="-128"/>
                <a:ea typeface="Meiryo UI" panose="020B0604030504040204" pitchFamily="50" charset="-128"/>
              </a:rPr>
              <a:t>分かりづらい</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8718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a:xfrm>
            <a:off x="3596987" y="4651615"/>
            <a:ext cx="5112000" cy="1653492"/>
          </a:xfrm>
          <a:prstGeom prst="round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590591" y="930433"/>
            <a:ext cx="5112000" cy="1656000"/>
          </a:xfrm>
          <a:prstGeom prst="round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6278" y="6406967"/>
            <a:ext cx="2057400" cy="365125"/>
          </a:xfrm>
        </p:spPr>
        <p:txBody>
          <a:bodyPr/>
          <a:lstStyle/>
          <a:p>
            <a:fld id="{517E6CE8-CC5A-4C33-BE98-08A25E237030}" type="slidenum">
              <a:rPr kumimoji="1" lang="ja-JP" altLang="en-US" smtClean="0">
                <a:uFillTx/>
              </a:rPr>
              <a:t>35</a:t>
            </a:fld>
            <a:endParaRPr kumimoji="1" lang="ja-JP" altLang="en-US">
              <a:uFillTx/>
            </a:endParaRPr>
          </a:p>
        </p:txBody>
      </p:sp>
      <p:sp>
        <p:nvSpPr>
          <p:cNvPr id="5" name="タイトル 1"/>
          <p:cNvSpPr txBox="1">
            <a:spLocks/>
          </p:cNvSpPr>
          <p:nvPr/>
        </p:nvSpPr>
        <p:spPr>
          <a:xfrm>
            <a:off x="1349814" y="244585"/>
            <a:ext cx="6695164" cy="32590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uFillTx/>
                <a:latin typeface="+mj-lt"/>
                <a:ea typeface="+mj-ea"/>
                <a:cs typeface="+mj-cs"/>
              </a:defRPr>
            </a:lvl1pPr>
          </a:lstStyle>
          <a:p>
            <a:pPr algn="ctr"/>
            <a:r>
              <a:rPr lang="ja-JP" altLang="en-US" sz="2000" b="1" dirty="0">
                <a:uFillTx/>
                <a:latin typeface="Meiryo UI" panose="020B0604030504040204" pitchFamily="50" charset="-128"/>
                <a:ea typeface="Meiryo UI" panose="020B0604030504040204" pitchFamily="50" charset="-128"/>
              </a:rPr>
              <a:t>新法人を中小企業支援の中核組織とする</a:t>
            </a:r>
          </a:p>
        </p:txBody>
      </p:sp>
      <p:sp>
        <p:nvSpPr>
          <p:cNvPr id="7" name="角丸四角形 6"/>
          <p:cNvSpPr/>
          <p:nvPr/>
        </p:nvSpPr>
        <p:spPr>
          <a:xfrm>
            <a:off x="485716" y="5297588"/>
            <a:ext cx="1224000" cy="882830"/>
          </a:xfrm>
          <a:prstGeom prst="roundRect">
            <a:avLst/>
          </a:prstGeom>
          <a:solidFill>
            <a:schemeClr val="bg1">
              <a:lumMod val="95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大阪府</a:t>
            </a:r>
          </a:p>
        </p:txBody>
      </p:sp>
      <p:sp>
        <p:nvSpPr>
          <p:cNvPr id="8" name="角丸四角形 7"/>
          <p:cNvSpPr/>
          <p:nvPr/>
        </p:nvSpPr>
        <p:spPr>
          <a:xfrm>
            <a:off x="1822943" y="5297588"/>
            <a:ext cx="1224000" cy="882830"/>
          </a:xfrm>
          <a:prstGeom prst="roundRect">
            <a:avLst/>
          </a:prstGeom>
          <a:solidFill>
            <a:schemeClr val="bg1">
              <a:lumMod val="95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大阪市</a:t>
            </a:r>
          </a:p>
        </p:txBody>
      </p:sp>
      <p:sp>
        <p:nvSpPr>
          <p:cNvPr id="9" name="角丸四角形 8"/>
          <p:cNvSpPr/>
          <p:nvPr/>
        </p:nvSpPr>
        <p:spPr>
          <a:xfrm>
            <a:off x="485717" y="3299496"/>
            <a:ext cx="2592000" cy="882830"/>
          </a:xfrm>
          <a:prstGeom prst="roundRect">
            <a:avLst/>
          </a:prstGeom>
          <a:solidFill>
            <a:schemeClr val="bg1">
              <a:lumMod val="75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1" lang="ja-JP" altLang="en-US" sz="1600" b="1" dirty="0">
                <a:latin typeface="Meiryo UI" panose="020B0604030504040204" pitchFamily="50" charset="-128"/>
                <a:ea typeface="Meiryo UI" panose="020B0604030504040204" pitchFamily="50" charset="-128"/>
              </a:rPr>
              <a:t>大阪国際産業支援センター</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（仮称）</a:t>
            </a:r>
            <a:endParaRPr kumimoji="1" lang="ja-JP" altLang="en-US" sz="16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485717" y="1301405"/>
            <a:ext cx="2592000" cy="882830"/>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中小企業経営者</a:t>
            </a:r>
          </a:p>
        </p:txBody>
      </p:sp>
      <p:sp>
        <p:nvSpPr>
          <p:cNvPr id="12" name="上下矢印 11"/>
          <p:cNvSpPr/>
          <p:nvPr/>
        </p:nvSpPr>
        <p:spPr>
          <a:xfrm>
            <a:off x="1182115" y="2342183"/>
            <a:ext cx="1199204" cy="783710"/>
          </a:xfrm>
          <a:prstGeom prst="upDownArrow">
            <a:avLst>
              <a:gd name="adj1" fmla="val 50000"/>
              <a:gd name="adj2" fmla="val 33891"/>
            </a:avLst>
          </a:prstGeom>
          <a:solidFill>
            <a:schemeClr val="tx1">
              <a:lumMod val="50000"/>
              <a:lumOff val="50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671487" y="1053911"/>
            <a:ext cx="5031104" cy="1400383"/>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１</a:t>
            </a:r>
            <a:r>
              <a:rPr lang="ja-JP" altLang="en-US" sz="1600" b="1" u="sng" dirty="0" smtClean="0">
                <a:latin typeface="Meiryo UI" panose="020B0604030504040204" pitchFamily="50" charset="-128"/>
                <a:ea typeface="Meiryo UI" panose="020B0604030504040204" pitchFamily="50" charset="-128"/>
              </a:rPr>
              <a:t>．ワンストップ</a:t>
            </a:r>
            <a:r>
              <a:rPr lang="ja-JP" altLang="en-US" sz="1600" b="1" u="sng" dirty="0">
                <a:latin typeface="Meiryo UI" panose="020B0604030504040204" pitchFamily="50" charset="-128"/>
                <a:ea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rPr>
              <a:t>ショップ化によるホットな現場情報収集</a:t>
            </a:r>
            <a:endParaRPr lang="en-US" altLang="ja-JP" sz="1600" b="1" u="sng"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rPr>
              <a:t>能力の向上</a:t>
            </a:r>
            <a:endParaRPr lang="en-US" altLang="ja-JP" sz="16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9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rPr>
              <a:t>あらゆる業種</a:t>
            </a:r>
            <a:r>
              <a:rPr lang="ja-JP" altLang="en-US" sz="1600" dirty="0">
                <a:latin typeface="Meiryo UI" panose="020B0604030504040204" pitchFamily="50" charset="-128"/>
                <a:ea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rPr>
              <a:t>課題タイプの</a:t>
            </a:r>
            <a:r>
              <a:rPr lang="ja-JP" altLang="en-US" sz="1600" dirty="0">
                <a:latin typeface="Meiryo UI" panose="020B0604030504040204" pitchFamily="50" charset="-128"/>
                <a:ea typeface="Meiryo UI" panose="020B0604030504040204" pitchFamily="50" charset="-128"/>
              </a:rPr>
              <a:t>ニーズが</a:t>
            </a:r>
            <a:r>
              <a:rPr lang="ja-JP" altLang="en-US" sz="1600" dirty="0" smtClean="0">
                <a:latin typeface="Meiryo UI" panose="020B0604030504040204" pitchFamily="50" charset="-128"/>
                <a:ea typeface="Meiryo UI" panose="020B0604030504040204" pitchFamily="50" charset="-128"/>
              </a:rPr>
              <a:t>集まる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endParaRPr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rPr>
              <a:t>外国語や高度専門課題への対応能力向上</a:t>
            </a:r>
            <a:endParaRPr lang="en-US" altLang="ja-JP" sz="1600" dirty="0">
              <a:latin typeface="Meiryo UI" panose="020B0604030504040204" pitchFamily="50" charset="-128"/>
              <a:ea typeface="Meiryo UI" panose="020B0604030504040204" pitchFamily="50" charset="-128"/>
            </a:endParaRPr>
          </a:p>
        </p:txBody>
      </p:sp>
      <p:sp>
        <p:nvSpPr>
          <p:cNvPr id="20" name="上下矢印 19"/>
          <p:cNvSpPr/>
          <p:nvPr/>
        </p:nvSpPr>
        <p:spPr>
          <a:xfrm rot="2252932">
            <a:off x="1010801" y="4348102"/>
            <a:ext cx="513270" cy="783710"/>
          </a:xfrm>
          <a:prstGeom prst="upDownArrow">
            <a:avLst>
              <a:gd name="adj1" fmla="val 50000"/>
              <a:gd name="adj2" fmla="val 33891"/>
            </a:avLst>
          </a:prstGeom>
          <a:solidFill>
            <a:schemeClr val="tx1">
              <a:lumMod val="50000"/>
              <a:lumOff val="50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1" name="上下矢印 20"/>
          <p:cNvSpPr/>
          <p:nvPr/>
        </p:nvSpPr>
        <p:spPr>
          <a:xfrm rot="19563120">
            <a:off x="2029944" y="4346805"/>
            <a:ext cx="513270" cy="783710"/>
          </a:xfrm>
          <a:prstGeom prst="upDownArrow">
            <a:avLst>
              <a:gd name="adj1" fmla="val 50000"/>
              <a:gd name="adj2" fmla="val 33891"/>
            </a:avLst>
          </a:prstGeom>
          <a:solidFill>
            <a:schemeClr val="tx1">
              <a:lumMod val="50000"/>
              <a:lumOff val="50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rotWithShape="1">
          <a:blip r:embed="rId2"/>
          <a:srcRect l="19756" r="16394"/>
          <a:stretch/>
        </p:blipFill>
        <p:spPr>
          <a:xfrm>
            <a:off x="372496" y="1005401"/>
            <a:ext cx="540000" cy="592008"/>
          </a:xfrm>
          <a:prstGeom prst="rect">
            <a:avLst/>
          </a:prstGeom>
          <a:ln>
            <a:solidFill>
              <a:schemeClr val="bg1">
                <a:lumMod val="50000"/>
              </a:schemeClr>
            </a:solidFill>
          </a:ln>
        </p:spPr>
      </p:pic>
      <p:sp>
        <p:nvSpPr>
          <p:cNvPr id="37" name="正方形/長方形 36"/>
          <p:cNvSpPr/>
          <p:nvPr/>
        </p:nvSpPr>
        <p:spPr>
          <a:xfrm>
            <a:off x="3671487" y="2919769"/>
            <a:ext cx="5031104" cy="1477328"/>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２．企業支援の専門人材とノウハウの蓄積</a:t>
            </a:r>
            <a:endParaRPr lang="en-US" altLang="ja-JP" sz="16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rPr>
              <a:t>企業経験や専門スキルを持つ人材</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プール</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rPr>
              <a:t>組織</a:t>
            </a:r>
            <a:r>
              <a:rPr lang="ja-JP" altLang="en-US" sz="1600" dirty="0" smtClean="0">
                <a:latin typeface="Meiryo UI" panose="020B0604030504040204" pitchFamily="50" charset="-128"/>
                <a:ea typeface="Meiryo UI" panose="020B0604030504040204" pitchFamily="50" charset="-128"/>
              </a:rPr>
              <a:t>としてのスケールメリットの発揮</a:t>
            </a:r>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rPr>
              <a:t>日常の支援活動の延長線上に新しい政策（支援策）ニーズが見える。</a:t>
            </a:r>
            <a:endParaRPr lang="en-US" altLang="ja-JP" b="1" dirty="0">
              <a:latin typeface="Meiryo UI" panose="020B0604030504040204" pitchFamily="50" charset="-128"/>
              <a:ea typeface="Meiryo UI" panose="020B0604030504040204" pitchFamily="50" charset="-128"/>
            </a:endParaRPr>
          </a:p>
        </p:txBody>
      </p:sp>
      <p:sp>
        <p:nvSpPr>
          <p:cNvPr id="38" name="正方形/長方形 37"/>
          <p:cNvSpPr/>
          <p:nvPr/>
        </p:nvSpPr>
        <p:spPr>
          <a:xfrm>
            <a:off x="3671487" y="4870502"/>
            <a:ext cx="5031104" cy="1215717"/>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３．行政職員の</a:t>
            </a:r>
            <a:r>
              <a:rPr lang="ja-JP" altLang="en-US" sz="1400" b="1" u="sng" dirty="0">
                <a:latin typeface="Meiryo UI" panose="020B0604030504040204" pitchFamily="50" charset="-128"/>
                <a:ea typeface="Meiryo UI" panose="020B0604030504040204" pitchFamily="50" charset="-128"/>
              </a:rPr>
              <a:t>スキルアップ</a:t>
            </a:r>
            <a:endParaRPr lang="en-US" altLang="ja-JP" sz="1600" b="1" u="sng" dirty="0">
              <a:latin typeface="Meiryo UI" panose="020B0604030504040204" pitchFamily="50" charset="-128"/>
              <a:ea typeface="Meiryo UI" panose="020B0604030504040204" pitchFamily="50" charset="-128"/>
            </a:endParaRPr>
          </a:p>
          <a:p>
            <a:endParaRPr lang="en-US" altLang="ja-JP" sz="9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rPr>
              <a:t>ビジネス経験のない行政</a:t>
            </a:r>
            <a:r>
              <a:rPr lang="ja-JP" altLang="en-US" sz="1600" dirty="0" smtClean="0">
                <a:latin typeface="Meiryo UI" panose="020B0604030504040204" pitchFamily="50" charset="-128"/>
                <a:ea typeface="Meiryo UI" panose="020B0604030504040204" pitchFamily="50" charset="-128"/>
              </a:rPr>
              <a:t>職員が実地経験を得る場</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rPr>
              <a:t>双方向の出向</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通じた自治体と現場の</a:t>
            </a:r>
            <a:r>
              <a:rPr lang="ja-JP" altLang="en-US" sz="1600" dirty="0">
                <a:latin typeface="Meiryo UI" panose="020B0604030504040204" pitchFamily="50" charset="-128"/>
                <a:ea typeface="Meiryo UI" panose="020B0604030504040204" pitchFamily="50" charset="-128"/>
              </a:rPr>
              <a:t>意思</a:t>
            </a:r>
            <a:r>
              <a:rPr lang="ja-JP" altLang="en-US" sz="1600" dirty="0" smtClean="0">
                <a:latin typeface="Meiryo UI" panose="020B0604030504040204" pitchFamily="50" charset="-128"/>
                <a:ea typeface="Meiryo UI" panose="020B0604030504040204" pitchFamily="50" charset="-128"/>
              </a:rPr>
              <a:t>疎通の向上</a:t>
            </a:r>
            <a:endParaRPr lang="ja-JP" altLang="en-US" sz="1600" dirty="0">
              <a:latin typeface="Meiryo UI" panose="020B0604030504040204" pitchFamily="50" charset="-128"/>
              <a:ea typeface="Meiryo UI" panose="020B0604030504040204" pitchFamily="50" charset="-128"/>
            </a:endParaRPr>
          </a:p>
        </p:txBody>
      </p:sp>
      <p:sp>
        <p:nvSpPr>
          <p:cNvPr id="54" name="角丸四角形 53"/>
          <p:cNvSpPr/>
          <p:nvPr/>
        </p:nvSpPr>
        <p:spPr>
          <a:xfrm>
            <a:off x="3590592" y="2783451"/>
            <a:ext cx="5112000" cy="1719186"/>
          </a:xfrm>
          <a:prstGeom prst="round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 name="左中かっこ 1"/>
          <p:cNvSpPr/>
          <p:nvPr/>
        </p:nvSpPr>
        <p:spPr>
          <a:xfrm>
            <a:off x="3292799" y="1032697"/>
            <a:ext cx="180000" cy="52920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5397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8521" y="6437705"/>
            <a:ext cx="2057400" cy="365125"/>
          </a:xfrm>
        </p:spPr>
        <p:txBody>
          <a:bodyPr/>
          <a:lstStyle/>
          <a:p>
            <a:fld id="{517E6CE8-CC5A-4C33-BE98-08A25E237030}" type="slidenum">
              <a:rPr kumimoji="1" lang="ja-JP" altLang="en-US" smtClean="0">
                <a:uFillTx/>
              </a:rPr>
              <a:t>36</a:t>
            </a:fld>
            <a:endParaRPr kumimoji="1" lang="ja-JP" altLang="en-US">
              <a:uFillTx/>
            </a:endParaRPr>
          </a:p>
        </p:txBody>
      </p:sp>
      <p:sp>
        <p:nvSpPr>
          <p:cNvPr id="5" name="四角形: 角を丸くする 4"/>
          <p:cNvSpPr/>
          <p:nvPr/>
        </p:nvSpPr>
        <p:spPr>
          <a:xfrm>
            <a:off x="1106847" y="5663649"/>
            <a:ext cx="2592000" cy="82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産振機構</a:t>
            </a:r>
            <a:r>
              <a:rPr kumimoji="1" lang="en-US" altLang="ja-JP"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algn="ctr"/>
            <a:endParaRPr kumimoji="1" lang="en-US" altLang="ja-JP" sz="8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貸館や国事業のベーシックなサービス</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6" name="四角形: 角を丸くする 5"/>
          <p:cNvSpPr/>
          <p:nvPr/>
        </p:nvSpPr>
        <p:spPr>
          <a:xfrm>
            <a:off x="1106847" y="4527554"/>
            <a:ext cx="2592000" cy="82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都市型Ｃ</a:t>
            </a:r>
            <a:r>
              <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民間人材を活かした多彩なサービス</a:t>
            </a:r>
            <a:endParaRPr kumimoji="1" lang="ja-JP" altLang="en-US" sz="1200" b="1" dirty="0">
              <a:latin typeface="Meiryo UI" panose="020B0604030504040204" pitchFamily="50" charset="-128"/>
              <a:ea typeface="Meiryo UI" panose="020B0604030504040204" pitchFamily="50" charset="-128"/>
            </a:endParaRPr>
          </a:p>
        </p:txBody>
      </p:sp>
      <p:sp>
        <p:nvSpPr>
          <p:cNvPr id="7" name="四角形: 角を丸くする 6"/>
          <p:cNvSpPr/>
          <p:nvPr/>
        </p:nvSpPr>
        <p:spPr>
          <a:xfrm>
            <a:off x="1106847" y="1351070"/>
            <a:ext cx="2592000" cy="756000"/>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b="1" dirty="0">
                <a:latin typeface="Meiryo UI" panose="020B0604030504040204" pitchFamily="50" charset="-128"/>
                <a:ea typeface="Meiryo UI" panose="020B0604030504040204" pitchFamily="50" charset="-128"/>
              </a:rPr>
              <a:t>国際化支援</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（海外展開・対大阪投資）</a:t>
            </a:r>
            <a:endParaRPr kumimoji="1" lang="ja-JP" altLang="en-US" sz="1600" b="1" dirty="0">
              <a:latin typeface="Meiryo UI" panose="020B0604030504040204" pitchFamily="50" charset="-128"/>
              <a:ea typeface="Meiryo UI" panose="020B0604030504040204" pitchFamily="50" charset="-128"/>
            </a:endParaRPr>
          </a:p>
        </p:txBody>
      </p:sp>
      <p:sp>
        <p:nvSpPr>
          <p:cNvPr id="9" name="四角形: 角を丸くする 8"/>
          <p:cNvSpPr/>
          <p:nvPr/>
        </p:nvSpPr>
        <p:spPr>
          <a:xfrm>
            <a:off x="1106847" y="2255177"/>
            <a:ext cx="2592000" cy="756000"/>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b="1" dirty="0">
                <a:latin typeface="Meiryo UI" panose="020B0604030504040204" pitchFamily="50" charset="-128"/>
                <a:ea typeface="Meiryo UI" panose="020B0604030504040204" pitchFamily="50" charset="-128"/>
              </a:rPr>
              <a:t>事業承継支援</a:t>
            </a:r>
            <a:endParaRPr kumimoji="1" lang="en-US" altLang="ja-JP" sz="1600" b="1" dirty="0">
              <a:latin typeface="Meiryo UI" panose="020B0604030504040204" pitchFamily="50" charset="-128"/>
              <a:ea typeface="Meiryo UI" panose="020B0604030504040204" pitchFamily="50" charset="-128"/>
            </a:endParaRPr>
          </a:p>
        </p:txBody>
      </p:sp>
      <p:sp>
        <p:nvSpPr>
          <p:cNvPr id="10" name="四角形: 角を丸くする 9"/>
          <p:cNvSpPr/>
          <p:nvPr/>
        </p:nvSpPr>
        <p:spPr>
          <a:xfrm>
            <a:off x="1106847" y="3169613"/>
            <a:ext cx="2592000" cy="756000"/>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b="1" dirty="0">
                <a:latin typeface="Meiryo UI" panose="020B0604030504040204" pitchFamily="50" charset="-128"/>
                <a:ea typeface="Meiryo UI" panose="020B0604030504040204" pitchFamily="50" charset="-128"/>
              </a:rPr>
              <a:t>創業支援</a:t>
            </a:r>
            <a:endParaRPr kumimoji="1" lang="en-US" altLang="ja-JP" sz="16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156626" y="5301503"/>
            <a:ext cx="492443" cy="461665"/>
          </a:xfrm>
          <a:prstGeom prst="rect">
            <a:avLst/>
          </a:prstGeom>
        </p:spPr>
        <p:txBody>
          <a:bodyPr wrap="none" rtlCol="0">
            <a:spAutoFit/>
          </a:bodyPr>
          <a:lstStyle/>
          <a:p>
            <a:r>
              <a:rPr kumimoji="1" lang="ja-JP" altLang="en-US" sz="2400" dirty="0"/>
              <a:t>＋</a:t>
            </a:r>
          </a:p>
        </p:txBody>
      </p:sp>
      <p:sp>
        <p:nvSpPr>
          <p:cNvPr id="11" name="テキスト ボックス 10"/>
          <p:cNvSpPr txBox="1"/>
          <p:nvPr/>
        </p:nvSpPr>
        <p:spPr>
          <a:xfrm>
            <a:off x="2156626" y="4008627"/>
            <a:ext cx="492443" cy="461665"/>
          </a:xfrm>
          <a:prstGeom prst="rect">
            <a:avLst/>
          </a:prstGeom>
        </p:spPr>
        <p:txBody>
          <a:bodyPr wrap="none" rtlCol="0">
            <a:spAutoFit/>
          </a:bodyPr>
          <a:lstStyle/>
          <a:p>
            <a:r>
              <a:rPr kumimoji="1" lang="ja-JP" altLang="en-US" sz="2400" dirty="0"/>
              <a:t>＋</a:t>
            </a:r>
          </a:p>
        </p:txBody>
      </p:sp>
      <p:sp>
        <p:nvSpPr>
          <p:cNvPr id="19" name="テキスト ボックス 18"/>
          <p:cNvSpPr txBox="1"/>
          <p:nvPr/>
        </p:nvSpPr>
        <p:spPr>
          <a:xfrm>
            <a:off x="311942" y="718374"/>
            <a:ext cx="3745584" cy="369332"/>
          </a:xfrm>
          <a:prstGeom prst="rect">
            <a:avLst/>
          </a:prstGeom>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中小企業支援機能の</a:t>
            </a:r>
            <a:r>
              <a:rPr kumimoji="1" lang="ja-JP" altLang="en-US" b="1" dirty="0">
                <a:latin typeface="Meiryo UI" panose="020B0604030504040204" pitchFamily="50" charset="-128"/>
                <a:ea typeface="Meiryo UI" panose="020B0604030504040204" pitchFamily="50" charset="-128"/>
              </a:rPr>
              <a:t>進化のプロセス</a:t>
            </a:r>
          </a:p>
        </p:txBody>
      </p:sp>
      <p:cxnSp>
        <p:nvCxnSpPr>
          <p:cNvPr id="21" name="直線コネクタ 20"/>
          <p:cNvCxnSpPr/>
          <p:nvPr/>
        </p:nvCxnSpPr>
        <p:spPr>
          <a:xfrm>
            <a:off x="393401" y="1149031"/>
            <a:ext cx="3501806" cy="0"/>
          </a:xfrm>
          <a:prstGeom prst="line">
            <a:avLst/>
          </a:prstGeom>
          <a:ln>
            <a:solidFill>
              <a:schemeClr val="tx1"/>
            </a:solidFill>
          </a:ln>
        </p:spPr>
        <p:style>
          <a:lnRef idx="1">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2255523" y="199526"/>
            <a:ext cx="4767652" cy="400110"/>
          </a:xfrm>
          <a:prstGeom prst="rect">
            <a:avLst/>
          </a:prstGeom>
        </p:spPr>
        <p:txBody>
          <a:bodyPr wrap="none" rtlCol="0">
            <a:spAutoFit/>
          </a:bodyPr>
          <a:lstStyle/>
          <a:p>
            <a:r>
              <a:rPr lang="ja-JP" altLang="en-US" sz="2000" b="1" dirty="0">
                <a:latin typeface="Meiryo UI" panose="020B0604030504040204" pitchFamily="50" charset="-128"/>
                <a:ea typeface="Meiryo UI" panose="020B0604030504040204" pitchFamily="50" charset="-128"/>
              </a:rPr>
              <a:t>中小企業支援機関における改革の方向性</a:t>
            </a:r>
            <a:endParaRPr kumimoji="1" lang="ja-JP" altLang="en-US" sz="2000" b="1" dirty="0">
              <a:latin typeface="Meiryo UI" panose="020B0604030504040204" pitchFamily="50" charset="-128"/>
              <a:ea typeface="Meiryo UI" panose="020B0604030504040204" pitchFamily="50" charset="-128"/>
            </a:endParaRPr>
          </a:p>
        </p:txBody>
      </p:sp>
      <p:sp>
        <p:nvSpPr>
          <p:cNvPr id="2" name="二等辺三角形 1"/>
          <p:cNvSpPr/>
          <p:nvPr/>
        </p:nvSpPr>
        <p:spPr>
          <a:xfrm rot="5400000">
            <a:off x="2990987" y="2438343"/>
            <a:ext cx="2746536" cy="461665"/>
          </a:xfrm>
          <a:prstGeom prst="triangle">
            <a:avLst>
              <a:gd name="adj" fmla="val 51058"/>
            </a:avLst>
          </a:prstGeom>
          <a:solidFill>
            <a:schemeClr val="bg1">
              <a:lumMod val="75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3517420" y="5253155"/>
            <a:ext cx="1980519" cy="332167"/>
          </a:xfrm>
          <a:prstGeom prst="triangle">
            <a:avLst/>
          </a:prstGeom>
          <a:solidFill>
            <a:schemeClr val="bg1">
              <a:lumMod val="75000"/>
            </a:schemeClr>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73763" y="4629214"/>
            <a:ext cx="4103052" cy="1754326"/>
          </a:xfrm>
          <a:prstGeom prst="rect">
            <a:avLst/>
          </a:prstGeom>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新法人を設立（</a:t>
            </a:r>
            <a:r>
              <a:rPr lang="en-US" altLang="ja-JP" dirty="0">
                <a:latin typeface="Meiryo UI" panose="020B0604030504040204" pitchFamily="50" charset="-128"/>
                <a:ea typeface="Meiryo UI" panose="020B0604030504040204" pitchFamily="50" charset="-128"/>
              </a:rPr>
              <a:t>2019.4</a:t>
            </a:r>
            <a:r>
              <a:rPr lang="ja-JP" altLang="en-US" dirty="0">
                <a:latin typeface="Meiryo UI" panose="020B0604030504040204" pitchFamily="50" charset="-128"/>
                <a:ea typeface="Meiryo UI" panose="020B0604030504040204" pitchFamily="50" charset="-128"/>
              </a:rPr>
              <a:t>月）</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両</a:t>
            </a:r>
            <a:r>
              <a:rPr lang="ja-JP" altLang="en-US" dirty="0" smtClean="0">
                <a:latin typeface="Meiryo UI" panose="020B0604030504040204" pitchFamily="50" charset="-128"/>
                <a:ea typeface="Meiryo UI" panose="020B0604030504040204" pitchFamily="50" charset="-128"/>
              </a:rPr>
              <a:t>法人はともに新法人に統合し、再編</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府市の機能や予算も</a:t>
            </a:r>
            <a:r>
              <a:rPr lang="ja-JP" altLang="en-US" dirty="0" smtClean="0">
                <a:latin typeface="Meiryo UI" panose="020B0604030504040204" pitchFamily="50" charset="-128"/>
                <a:ea typeface="Meiryo UI" panose="020B0604030504040204" pitchFamily="50" charset="-128"/>
              </a:rPr>
              <a:t>棚卸し。なるべく</a:t>
            </a:r>
            <a:r>
              <a:rPr lang="ja-JP" altLang="en-US" dirty="0">
                <a:latin typeface="Meiryo UI" panose="020B0604030504040204" pitchFamily="50" charset="-128"/>
                <a:ea typeface="Meiryo UI" panose="020B0604030504040204" pitchFamily="50" charset="-128"/>
              </a:rPr>
              <a:t>新法人</a:t>
            </a:r>
            <a:r>
              <a:rPr lang="ja-JP" altLang="en-US" dirty="0" smtClean="0">
                <a:latin typeface="Meiryo UI" panose="020B0604030504040204" pitchFamily="50" charset="-128"/>
                <a:ea typeface="Meiryo UI" panose="020B0604030504040204" pitchFamily="50" charset="-128"/>
              </a:rPr>
              <a:t>に業務を移管</a:t>
            </a:r>
            <a:endParaRPr lang="ja-JP" altLang="en-US" dirty="0">
              <a:latin typeface="Meiryo UI" panose="020B0604030504040204" pitchFamily="50" charset="-128"/>
              <a:ea typeface="Meiryo UI" panose="020B0604030504040204" pitchFamily="50" charset="-128"/>
            </a:endParaRPr>
          </a:p>
        </p:txBody>
      </p:sp>
      <p:sp>
        <p:nvSpPr>
          <p:cNvPr id="13" name="正方形/長方形 12"/>
          <p:cNvSpPr/>
          <p:nvPr/>
        </p:nvSpPr>
        <p:spPr>
          <a:xfrm>
            <a:off x="1036030" y="4428979"/>
            <a:ext cx="2733635" cy="2218564"/>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826694" y="4793485"/>
            <a:ext cx="461665" cy="1497096"/>
          </a:xfrm>
          <a:prstGeom prst="rect">
            <a:avLst/>
          </a:prstGeom>
        </p:spPr>
        <p:txBody>
          <a:bodyPr vert="eaVert" wrap="square" rtlCol="0" anchor="ctr">
            <a:spAutoFit/>
          </a:bodyPr>
          <a:lstStyle/>
          <a:p>
            <a:pPr algn="ctr"/>
            <a:r>
              <a:rPr kumimoji="1" lang="ja-JP" altLang="en-US" dirty="0">
                <a:latin typeface="Meiryo UI" panose="020B0604030504040204" pitchFamily="50" charset="-128"/>
                <a:ea typeface="Meiryo UI" panose="020B0604030504040204" pitchFamily="50" charset="-128"/>
              </a:rPr>
              <a:t>新法人に統合</a:t>
            </a:r>
          </a:p>
        </p:txBody>
      </p:sp>
      <p:sp>
        <p:nvSpPr>
          <p:cNvPr id="27" name="正方形/長方形 26"/>
          <p:cNvSpPr/>
          <p:nvPr/>
        </p:nvSpPr>
        <p:spPr>
          <a:xfrm>
            <a:off x="942802" y="1243600"/>
            <a:ext cx="2920091" cy="5517350"/>
          </a:xfrm>
          <a:prstGeom prst="rect">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 xmlns:a16="http://schemas.microsoft.com/office/drawing/2014/main" id="{94CF2760-6A41-4D8C-A023-3BA90ECC4C57}"/>
              </a:ext>
            </a:extLst>
          </p:cNvPr>
          <p:cNvSpPr/>
          <p:nvPr/>
        </p:nvSpPr>
        <p:spPr>
          <a:xfrm>
            <a:off x="4673762" y="1453578"/>
            <a:ext cx="4392159" cy="2466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ts val="2400"/>
              </a:lnSpc>
              <a:buFont typeface="Wingdings" panose="05000000000000000000" pitchFamily="2" charset="2"/>
              <a:buChar char="n"/>
            </a:pPr>
            <a:r>
              <a:rPr kumimoji="1" lang="ja-JP" altLang="en-US" sz="2000" dirty="0" smtClean="0">
                <a:solidFill>
                  <a:schemeClr val="tx1"/>
                </a:solidFill>
                <a:latin typeface="Meiryo UI" panose="020B0604030504040204" pitchFamily="50" charset="-128"/>
                <a:ea typeface="Meiryo UI" panose="020B0604030504040204" pitchFamily="50" charset="-128"/>
              </a:rPr>
              <a:t>経営</a:t>
            </a:r>
            <a:r>
              <a:rPr lang="ja-JP" altLang="en-US" sz="2000" dirty="0">
                <a:solidFill>
                  <a:schemeClr val="tx1"/>
                </a:solidFill>
                <a:latin typeface="Meiryo UI" panose="020B0604030504040204" pitchFamily="50" charset="-128"/>
                <a:ea typeface="Meiryo UI" panose="020B0604030504040204" pitchFamily="50" charset="-128"/>
              </a:rPr>
              <a:t>課題</a:t>
            </a:r>
            <a:r>
              <a:rPr kumimoji="1" lang="ja-JP" altLang="en-US" sz="2000" dirty="0" smtClean="0">
                <a:solidFill>
                  <a:schemeClr val="tx1"/>
                </a:solidFill>
                <a:latin typeface="Meiryo UI" panose="020B0604030504040204" pitchFamily="50" charset="-128"/>
                <a:ea typeface="Meiryo UI" panose="020B0604030504040204" pitchFamily="50" charset="-128"/>
              </a:rPr>
              <a:t>の高度化と専門家への</a:t>
            </a:r>
            <a:r>
              <a:rPr lang="ja-JP" altLang="en-US" sz="2000" dirty="0">
                <a:solidFill>
                  <a:schemeClr val="tx1"/>
                </a:solidFill>
                <a:latin typeface="Meiryo UI" panose="020B0604030504040204" pitchFamily="50" charset="-128"/>
                <a:ea typeface="Meiryo UI" panose="020B0604030504040204" pitchFamily="50" charset="-128"/>
              </a:rPr>
              <a:t>対応</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n"/>
            </a:pPr>
            <a:endParaRPr lang="en-US" altLang="ja-JP" sz="2000" dirty="0" smtClean="0">
              <a:solidFill>
                <a:schemeClr val="tx1"/>
              </a:solidFill>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n"/>
            </a:pPr>
            <a:r>
              <a:rPr lang="ja-JP" altLang="en-US" sz="2000" dirty="0" smtClean="0">
                <a:solidFill>
                  <a:schemeClr val="tx1"/>
                </a:solidFill>
                <a:latin typeface="Meiryo UI" panose="020B0604030504040204" pitchFamily="50" charset="-128"/>
                <a:ea typeface="Meiryo UI" panose="020B0604030504040204" pitchFamily="50" charset="-128"/>
              </a:rPr>
              <a:t>国際化</a:t>
            </a: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n"/>
            </a:pPr>
            <a:endParaRPr lang="en-US" altLang="ja-JP" sz="2000" dirty="0" smtClean="0">
              <a:solidFill>
                <a:schemeClr val="tx1"/>
              </a:solidFill>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n"/>
            </a:pPr>
            <a:r>
              <a:rPr lang="ja-JP" altLang="en-US" sz="2000" dirty="0" smtClean="0">
                <a:solidFill>
                  <a:schemeClr val="tx1"/>
                </a:solidFill>
                <a:latin typeface="Meiryo UI" panose="020B0604030504040204" pitchFamily="50" charset="-128"/>
                <a:ea typeface="Meiryo UI" panose="020B0604030504040204" pitchFamily="50" charset="-128"/>
              </a:rPr>
              <a:t>事業</a:t>
            </a:r>
            <a:r>
              <a:rPr lang="ja-JP" altLang="en-US" sz="2000" dirty="0">
                <a:solidFill>
                  <a:schemeClr val="tx1"/>
                </a:solidFill>
                <a:latin typeface="Meiryo UI" panose="020B0604030504040204" pitchFamily="50" charset="-128"/>
                <a:ea typeface="Meiryo UI" panose="020B0604030504040204" pitchFamily="50" charset="-128"/>
              </a:rPr>
              <a:t>承継・</a:t>
            </a:r>
            <a:r>
              <a:rPr lang="en-US" altLang="ja-JP" sz="2000" dirty="0" smtClean="0">
                <a:solidFill>
                  <a:schemeClr val="tx1"/>
                </a:solidFill>
                <a:latin typeface="Meiryo UI" panose="020B0604030504040204" pitchFamily="50" charset="-128"/>
                <a:ea typeface="Meiryo UI" panose="020B0604030504040204" pitchFamily="50" charset="-128"/>
              </a:rPr>
              <a:t>M&amp;A</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n"/>
            </a:pP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n"/>
            </a:pPr>
            <a:r>
              <a:rPr kumimoji="1" lang="ja-JP" altLang="en-US" sz="2000" dirty="0" smtClean="0">
                <a:solidFill>
                  <a:schemeClr val="tx1"/>
                </a:solidFill>
                <a:latin typeface="Meiryo UI" panose="020B0604030504040204" pitchFamily="50" charset="-128"/>
                <a:ea typeface="Meiryo UI" panose="020B0604030504040204" pitchFamily="50" charset="-128"/>
              </a:rPr>
              <a:t>創業</a:t>
            </a:r>
            <a:r>
              <a:rPr kumimoji="1" lang="ja-JP" altLang="en-US" sz="2000" dirty="0">
                <a:solidFill>
                  <a:schemeClr val="tx1"/>
                </a:solidFill>
                <a:latin typeface="Meiryo UI" panose="020B0604030504040204" pitchFamily="50" charset="-128"/>
                <a:ea typeface="Meiryo UI" panose="020B0604030504040204" pitchFamily="50" charset="-128"/>
              </a:rPr>
              <a:t>・第</a:t>
            </a:r>
            <a:r>
              <a:rPr kumimoji="1" lang="en-US" altLang="ja-JP" sz="2000" dirty="0">
                <a:solidFill>
                  <a:schemeClr val="tx1"/>
                </a:solidFill>
                <a:latin typeface="Meiryo UI" panose="020B0604030504040204" pitchFamily="50" charset="-128"/>
                <a:ea typeface="Meiryo UI" panose="020B0604030504040204" pitchFamily="50" charset="-128"/>
              </a:rPr>
              <a:t>2</a:t>
            </a:r>
            <a:r>
              <a:rPr kumimoji="1" lang="ja-JP" altLang="en-US" sz="2000" dirty="0" smtClean="0">
                <a:solidFill>
                  <a:schemeClr val="tx1"/>
                </a:solidFill>
                <a:latin typeface="Meiryo UI" panose="020B0604030504040204" pitchFamily="50" charset="-128"/>
                <a:ea typeface="Meiryo UI" panose="020B0604030504040204" pitchFamily="50" charset="-128"/>
              </a:rPr>
              <a:t>創業</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 xmlns:a16="http://schemas.microsoft.com/office/drawing/2014/main" id="{D8BA4596-BF67-4A3D-ABFB-074374ABDE02}"/>
              </a:ext>
            </a:extLst>
          </p:cNvPr>
          <p:cNvSpPr/>
          <p:nvPr/>
        </p:nvSpPr>
        <p:spPr>
          <a:xfrm>
            <a:off x="393401" y="1351070"/>
            <a:ext cx="425302" cy="2691373"/>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ステップ２</a:t>
            </a:r>
          </a:p>
        </p:txBody>
      </p:sp>
      <p:sp>
        <p:nvSpPr>
          <p:cNvPr id="23" name="四角形: 角を丸くする 22">
            <a:extLst>
              <a:ext uri="{FF2B5EF4-FFF2-40B4-BE49-F238E27FC236}">
                <a16:creationId xmlns="" xmlns:a16="http://schemas.microsoft.com/office/drawing/2014/main" id="{43B961BF-5438-4D5B-AA72-9458C31477E9}"/>
              </a:ext>
            </a:extLst>
          </p:cNvPr>
          <p:cNvSpPr/>
          <p:nvPr/>
        </p:nvSpPr>
        <p:spPr>
          <a:xfrm>
            <a:off x="386871" y="4428979"/>
            <a:ext cx="425302" cy="2220626"/>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ステップ１</a:t>
            </a:r>
          </a:p>
        </p:txBody>
      </p:sp>
      <p:cxnSp>
        <p:nvCxnSpPr>
          <p:cNvPr id="15" name="直線コネクタ 14"/>
          <p:cNvCxnSpPr/>
          <p:nvPr/>
        </p:nvCxnSpPr>
        <p:spPr>
          <a:xfrm flipV="1">
            <a:off x="466640" y="4239459"/>
            <a:ext cx="8256896" cy="0"/>
          </a:xfrm>
          <a:prstGeom prst="line">
            <a:avLst/>
          </a:prstGeom>
          <a:ln>
            <a:solidFill>
              <a:schemeClr val="tx1"/>
            </a:solidFill>
            <a:prstDash val="dashDot"/>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197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3665E28E-0C64-4BBE-9F74-BC7FC945DEF8}"/>
              </a:ext>
            </a:extLst>
          </p:cNvPr>
          <p:cNvSpPr/>
          <p:nvPr/>
        </p:nvSpPr>
        <p:spPr>
          <a:xfrm>
            <a:off x="2602759" y="2630819"/>
            <a:ext cx="4121641" cy="1323439"/>
          </a:xfrm>
          <a:prstGeom prst="rect">
            <a:avLst/>
          </a:prstGeom>
        </p:spPr>
        <p:txBody>
          <a:bodyPr wrap="none">
            <a:spAutoFit/>
          </a:bodyPr>
          <a:lstStyle/>
          <a:p>
            <a:r>
              <a:rPr lang="en-US" altLang="ja-JP" sz="8000" dirty="0"/>
              <a:t>Appendix</a:t>
            </a:r>
            <a:endParaRPr lang="ja-JP" altLang="en-US" sz="8000" dirty="0"/>
          </a:p>
        </p:txBody>
      </p:sp>
      <p:sp>
        <p:nvSpPr>
          <p:cNvPr id="2" name="スライド番号プレースホルダー 1"/>
          <p:cNvSpPr>
            <a:spLocks noGrp="1"/>
          </p:cNvSpPr>
          <p:nvPr>
            <p:ph type="sldNum" sz="quarter" idx="12"/>
          </p:nvPr>
        </p:nvSpPr>
        <p:spPr/>
        <p:txBody>
          <a:bodyPr/>
          <a:lstStyle/>
          <a:p>
            <a:fld id="{517E6CE8-CC5A-4C33-BE98-08A25E237030}" type="slidenum">
              <a:rPr kumimoji="1" lang="ja-JP" altLang="en-US" smtClean="0">
                <a:uFillTx/>
              </a:rPr>
              <a:t>37</a:t>
            </a:fld>
            <a:endParaRPr kumimoji="1" lang="ja-JP" altLang="en-US">
              <a:uFillTx/>
            </a:endParaRPr>
          </a:p>
        </p:txBody>
      </p:sp>
    </p:spTree>
    <p:extLst>
      <p:ext uri="{BB962C8B-B14F-4D97-AF65-F5344CB8AC3E}">
        <p14:creationId xmlns:p14="http://schemas.microsoft.com/office/powerpoint/2010/main" val="888336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7562042" y="863956"/>
            <a:ext cx="1165250" cy="5848253"/>
          </a:xfrm>
          <a:prstGeom prst="roundRect">
            <a:avLst/>
          </a:prstGeom>
        </p:spPr>
        <p:style>
          <a:lnRef idx="2">
            <a:schemeClr val="dk1"/>
          </a:lnRef>
          <a:fillRef idx="1">
            <a:schemeClr val="lt1"/>
          </a:fillRef>
          <a:effectRef idx="0">
            <a:schemeClr val="dk1"/>
          </a:effectRef>
          <a:fontRef idx="minor">
            <a:schemeClr val="dk1"/>
          </a:fontRef>
        </p:style>
        <p:txBody>
          <a:bodyPr wrap="none" lIns="36000" rIns="36000" rtlCol="0" anchor="ctr"/>
          <a:lstStyle/>
          <a:p>
            <a:r>
              <a:rPr lang="ja-JP" altLang="en-US" sz="1050" b="1" dirty="0" smtClean="0">
                <a:solidFill>
                  <a:schemeClr val="tx1"/>
                </a:solidFill>
                <a:latin typeface="Meiryo UI" panose="020B0604030504040204" pitchFamily="50" charset="-128"/>
                <a:ea typeface="Meiryo UI" panose="020B0604030504040204" pitchFamily="50" charset="-128"/>
              </a:rPr>
              <a:t>＜費用＞</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海外見本市等</a:t>
            </a:r>
            <a:r>
              <a:rPr lang="en-US" altLang="ja-JP" sz="1050" dirty="0" smtClean="0">
                <a:solidFill>
                  <a:schemeClr val="tx1"/>
                </a:solidFill>
                <a:latin typeface="Meiryo UI" panose="020B0604030504040204" pitchFamily="50" charset="-128"/>
                <a:ea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rPr>
              <a:t>府：</a:t>
            </a:r>
            <a:r>
              <a:rPr lang="en-US" altLang="ja-JP" sz="1050" dirty="0" smtClean="0">
                <a:solidFill>
                  <a:schemeClr val="tx1"/>
                </a:solidFill>
                <a:latin typeface="Meiryo UI" panose="020B0604030504040204" pitchFamily="50" charset="-128"/>
                <a:ea typeface="Meiryo UI" panose="020B0604030504040204" pitchFamily="50" charset="-128"/>
              </a:rPr>
              <a:t>14.1</a:t>
            </a:r>
            <a:r>
              <a:rPr lang="ja-JP" altLang="en-US" sz="1050" dirty="0" smtClean="0">
                <a:solidFill>
                  <a:schemeClr val="tx1"/>
                </a:solidFill>
                <a:latin typeface="Meiryo UI" panose="020B0604030504040204" pitchFamily="50" charset="-128"/>
                <a:ea typeface="Meiryo UI" panose="020B0604030504040204" pitchFamily="50" charset="-128"/>
              </a:rPr>
              <a:t>百万円</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貿易投資相談</a:t>
            </a:r>
            <a:r>
              <a:rPr lang="en-US" altLang="ja-JP" sz="1000" dirty="0" smtClean="0">
                <a:solidFill>
                  <a:schemeClr val="tx1"/>
                </a:solidFill>
                <a:latin typeface="Meiryo UI" panose="020B0604030504040204" pitchFamily="50" charset="-128"/>
                <a:ea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rPr>
              <a:t>府：</a:t>
            </a:r>
            <a:r>
              <a:rPr lang="en-US" altLang="ja-JP" sz="1050" dirty="0" smtClean="0">
                <a:solidFill>
                  <a:schemeClr val="tx1"/>
                </a:solidFill>
                <a:latin typeface="Meiryo UI" panose="020B0604030504040204" pitchFamily="50" charset="-128"/>
                <a:ea typeface="Meiryo UI" panose="020B0604030504040204" pitchFamily="50" charset="-128"/>
              </a:rPr>
              <a:t>4.6</a:t>
            </a:r>
            <a:r>
              <a:rPr lang="ja-JP" altLang="en-US" sz="1050" dirty="0" smtClean="0">
                <a:solidFill>
                  <a:schemeClr val="tx1"/>
                </a:solidFill>
                <a:latin typeface="Meiryo UI" panose="020B0604030504040204" pitchFamily="50" charset="-128"/>
                <a:ea typeface="Meiryo UI" panose="020B0604030504040204" pitchFamily="50" charset="-128"/>
              </a:rPr>
              <a:t>百万円</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市：</a:t>
            </a:r>
            <a:r>
              <a:rPr kumimoji="1" lang="en-US" altLang="ja-JP" sz="1050" dirty="0" smtClean="0">
                <a:solidFill>
                  <a:schemeClr val="tx1"/>
                </a:solidFill>
                <a:latin typeface="Meiryo UI" panose="020B0604030504040204" pitchFamily="50" charset="-128"/>
                <a:ea typeface="Meiryo UI" panose="020B0604030504040204" pitchFamily="50" charset="-128"/>
              </a:rPr>
              <a:t>3.6</a:t>
            </a:r>
            <a:r>
              <a:rPr kumimoji="1" lang="ja-JP" altLang="en-US" sz="1050" dirty="0" smtClean="0">
                <a:solidFill>
                  <a:schemeClr val="tx1"/>
                </a:solidFill>
                <a:latin typeface="Meiryo UI" panose="020B0604030504040204" pitchFamily="50" charset="-128"/>
                <a:ea typeface="Meiryo UI" panose="020B0604030504040204" pitchFamily="50" charset="-128"/>
              </a:rPr>
              <a:t>百万円</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pPr lvl="0" algn="ct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プラットフォーム事業</a:t>
            </a:r>
            <a:r>
              <a:rPr lang="en-US" altLang="ja-JP" sz="1050" dirty="0">
                <a:solidFill>
                  <a:schemeClr val="tx1"/>
                </a:solidFill>
                <a:latin typeface="Meiryo UI" panose="020B0604030504040204" pitchFamily="50" charset="-128"/>
                <a:ea typeface="Meiryo UI" panose="020B0604030504040204" pitchFamily="50" charset="-128"/>
              </a:rPr>
              <a:t>]</a:t>
            </a:r>
          </a:p>
          <a:p>
            <a:pPr lvl="0"/>
            <a:r>
              <a:rPr lang="ja-JP" altLang="en-US" sz="1050" dirty="0">
                <a:solidFill>
                  <a:schemeClr val="tx1"/>
                </a:solidFill>
                <a:latin typeface="Meiryo UI" panose="020B0604030504040204" pitchFamily="50" charset="-128"/>
                <a:ea typeface="Meiryo UI" panose="020B0604030504040204" pitchFamily="50" charset="-128"/>
              </a:rPr>
              <a:t>府：</a:t>
            </a:r>
            <a:r>
              <a:rPr lang="en-US" altLang="ja-JP" sz="1050" dirty="0">
                <a:solidFill>
                  <a:schemeClr val="tx1"/>
                </a:solidFill>
                <a:latin typeface="Meiryo UI" panose="020B0604030504040204" pitchFamily="50" charset="-128"/>
                <a:ea typeface="Meiryo UI" panose="020B0604030504040204" pitchFamily="50" charset="-128"/>
              </a:rPr>
              <a:t>4.5</a:t>
            </a:r>
            <a:r>
              <a:rPr lang="ja-JP" altLang="en-US" sz="1050" dirty="0">
                <a:solidFill>
                  <a:schemeClr val="tx1"/>
                </a:solidFill>
                <a:latin typeface="Meiryo UI" panose="020B0604030504040204" pitchFamily="50" charset="-128"/>
                <a:ea typeface="Meiryo UI" panose="020B0604030504040204" pitchFamily="50" charset="-128"/>
              </a:rPr>
              <a:t>百万円</a:t>
            </a:r>
            <a:endParaRPr lang="en-US" altLang="ja-JP" sz="1050" dirty="0">
              <a:solidFill>
                <a:schemeClr val="tx1"/>
              </a:solidFill>
              <a:latin typeface="Meiryo UI" panose="020B0604030504040204" pitchFamily="50" charset="-128"/>
              <a:ea typeface="Meiryo UI" panose="020B0604030504040204" pitchFamily="50" charset="-128"/>
            </a:endParaRP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b="1" dirty="0" smtClean="0">
                <a:solidFill>
                  <a:schemeClr val="tx1"/>
                </a:solidFill>
                <a:latin typeface="Meiryo UI" panose="020B0604030504040204" pitchFamily="50" charset="-128"/>
                <a:ea typeface="Meiryo UI" panose="020B0604030504040204" pitchFamily="50" charset="-128"/>
              </a:rPr>
              <a:t>＜職員</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府：</a:t>
            </a:r>
            <a:r>
              <a:rPr lang="en-US" altLang="ja-JP" sz="1050" dirty="0" smtClean="0">
                <a:solidFill>
                  <a:schemeClr val="tx1"/>
                </a:solidFill>
                <a:latin typeface="Meiryo UI" panose="020B0604030504040204" pitchFamily="50" charset="-128"/>
                <a:ea typeface="Meiryo UI" panose="020B0604030504040204" pitchFamily="50" charset="-128"/>
              </a:rPr>
              <a:t>1</a:t>
            </a:r>
            <a:r>
              <a:rPr lang="ja-JP" altLang="en-US" sz="1050" dirty="0" smtClean="0">
                <a:solidFill>
                  <a:schemeClr val="tx1"/>
                </a:solidFill>
                <a:latin typeface="Meiryo UI" panose="020B0604030504040204" pitchFamily="50" charset="-128"/>
                <a:ea typeface="Meiryo UI" panose="020B0604030504040204" pitchFamily="50" charset="-128"/>
              </a:rPr>
              <a:t>名　</a:t>
            </a:r>
            <a:r>
              <a:rPr lang="ja-JP" altLang="en-US" sz="800" dirty="0" smtClean="0">
                <a:solidFill>
                  <a:schemeClr val="tx1"/>
                </a:solidFill>
                <a:latin typeface="Meiryo UI" panose="020B0604030504040204" pitchFamily="50" charset="-128"/>
                <a:ea typeface="Meiryo UI" panose="020B0604030504040204" pitchFamily="50" charset="-128"/>
              </a:rPr>
              <a:t>派遣（研修）</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2805143" y="4489621"/>
            <a:ext cx="1440000" cy="1595202"/>
          </a:xfrm>
          <a:prstGeom prst="roundRect">
            <a:avLst>
              <a:gd name="adj" fmla="val 9512"/>
            </a:avLst>
          </a:prstGeom>
        </p:spPr>
        <p:style>
          <a:lnRef idx="2">
            <a:schemeClr val="dk1"/>
          </a:lnRef>
          <a:fillRef idx="1">
            <a:schemeClr val="lt1"/>
          </a:fillRef>
          <a:effectRef idx="0">
            <a:schemeClr val="dk1"/>
          </a:effectRef>
          <a:fontRef idx="minor">
            <a:schemeClr val="dk1"/>
          </a:fontRef>
        </p:style>
        <p:txBody>
          <a:bodyPr wrap="none" lIns="36000" rIns="36000" rtlCol="0" anchor="ctr"/>
          <a:lstStyle/>
          <a:p>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＜出捐＞</a:t>
            </a:r>
            <a:endParaRPr lang="en-US" altLang="ja-JP" sz="1050" b="1"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市：</a:t>
            </a:r>
            <a:r>
              <a:rPr lang="en-US" altLang="ja-JP" sz="1050" dirty="0">
                <a:solidFill>
                  <a:schemeClr val="tx1"/>
                </a:solidFill>
                <a:latin typeface="Meiryo UI" panose="020B0604030504040204" pitchFamily="50" charset="-128"/>
                <a:ea typeface="Meiryo UI" panose="020B0604030504040204" pitchFamily="50" charset="-128"/>
              </a:rPr>
              <a:t>0.3</a:t>
            </a:r>
            <a:r>
              <a:rPr kumimoji="1" lang="ja-JP" altLang="en-US" sz="1050" dirty="0">
                <a:solidFill>
                  <a:schemeClr val="tx1"/>
                </a:solidFill>
                <a:latin typeface="Meiryo UI" panose="020B0604030504040204" pitchFamily="50" charset="-128"/>
                <a:ea typeface="Meiryo UI" panose="020B0604030504040204" pitchFamily="50" charset="-128"/>
              </a:rPr>
              <a:t>憶円</a:t>
            </a:r>
            <a:endParaRPr kumimoji="1"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60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＜費用＞</a:t>
            </a:r>
            <a:endParaRPr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市：</a:t>
            </a:r>
            <a:r>
              <a:rPr kumimoji="1" lang="en-US" altLang="ja-JP" sz="1050" dirty="0">
                <a:solidFill>
                  <a:schemeClr val="tx1"/>
                </a:solidFill>
                <a:latin typeface="Meiryo UI" panose="020B0604030504040204" pitchFamily="50" charset="-128"/>
                <a:ea typeface="Meiryo UI" panose="020B0604030504040204" pitchFamily="50" charset="-128"/>
              </a:rPr>
              <a:t>9.1</a:t>
            </a:r>
            <a:r>
              <a:rPr kumimoji="1" lang="ja-JP" altLang="en-US" sz="1050" dirty="0">
                <a:solidFill>
                  <a:schemeClr val="tx1"/>
                </a:solidFill>
                <a:latin typeface="Meiryo UI" panose="020B0604030504040204" pitchFamily="50" charset="-128"/>
                <a:ea typeface="Meiryo UI" panose="020B0604030504040204" pitchFamily="50" charset="-128"/>
              </a:rPr>
              <a:t>億円</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府：</a:t>
            </a:r>
            <a:r>
              <a:rPr lang="en-US" altLang="ja-JP" sz="1050" dirty="0">
                <a:solidFill>
                  <a:schemeClr val="tx1"/>
                </a:solidFill>
                <a:latin typeface="Meiryo UI" panose="020B0604030504040204" pitchFamily="50" charset="-128"/>
                <a:ea typeface="Meiryo UI" panose="020B0604030504040204" pitchFamily="50" charset="-128"/>
              </a:rPr>
              <a:t>0.4</a:t>
            </a:r>
            <a:r>
              <a:rPr lang="ja-JP" altLang="en-US" sz="1050" dirty="0">
                <a:solidFill>
                  <a:schemeClr val="tx1"/>
                </a:solidFill>
                <a:latin typeface="Meiryo UI" panose="020B0604030504040204" pitchFamily="50" charset="-128"/>
                <a:ea typeface="Meiryo UI" panose="020B0604030504040204" pitchFamily="50" charset="-128"/>
              </a:rPr>
              <a:t>億円（</a:t>
            </a:r>
            <a:r>
              <a:rPr lang="en-US" altLang="ja-JP" sz="1050" dirty="0">
                <a:solidFill>
                  <a:schemeClr val="tx1"/>
                </a:solidFill>
                <a:latin typeface="Meiryo UI" panose="020B0604030504040204" pitchFamily="50" charset="-128"/>
                <a:ea typeface="Meiryo UI" panose="020B0604030504040204" pitchFamily="50" charset="-128"/>
              </a:rPr>
              <a:t>JV</a:t>
            </a:r>
            <a:r>
              <a:rPr lang="ja-JP" altLang="en-US" sz="1050" dirty="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60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＜職員＞</a:t>
            </a:r>
            <a:endParaRPr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市派遣：２人</a:t>
            </a:r>
          </a:p>
        </p:txBody>
      </p:sp>
      <p:sp>
        <p:nvSpPr>
          <p:cNvPr id="39" name="角丸四角形 38"/>
          <p:cNvSpPr/>
          <p:nvPr/>
        </p:nvSpPr>
        <p:spPr>
          <a:xfrm>
            <a:off x="2805143" y="4286100"/>
            <a:ext cx="1440000" cy="388513"/>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都市型Ｃ</a:t>
            </a:r>
          </a:p>
        </p:txBody>
      </p:sp>
      <p:sp>
        <p:nvSpPr>
          <p:cNvPr id="20" name="角丸四角形 19"/>
          <p:cNvSpPr/>
          <p:nvPr/>
        </p:nvSpPr>
        <p:spPr>
          <a:xfrm>
            <a:off x="6164687" y="863956"/>
            <a:ext cx="1165250" cy="5857519"/>
          </a:xfrm>
          <a:prstGeom prst="roundRect">
            <a:avLst/>
          </a:prstGeom>
        </p:spPr>
        <p:style>
          <a:lnRef idx="2">
            <a:schemeClr val="dk1"/>
          </a:lnRef>
          <a:fillRef idx="1">
            <a:schemeClr val="lt1"/>
          </a:fillRef>
          <a:effectRef idx="0">
            <a:schemeClr val="dk1"/>
          </a:effectRef>
          <a:fontRef idx="minor">
            <a:schemeClr val="dk1"/>
          </a:fontRef>
        </p:style>
        <p:txBody>
          <a:bodyPr wrap="none" lIns="36000" rIns="36000" rtlCol="0" anchor="ctr"/>
          <a:lstStyle/>
          <a:p>
            <a:r>
              <a:rPr lang="ja-JP" altLang="en-US" sz="1050" b="1" dirty="0">
                <a:solidFill>
                  <a:schemeClr val="tx1"/>
                </a:solidFill>
                <a:latin typeface="Meiryo UI" panose="020B0604030504040204" pitchFamily="50" charset="-128"/>
                <a:ea typeface="Meiryo UI" panose="020B0604030504040204" pitchFamily="50" charset="-128"/>
              </a:rPr>
              <a:t>＜費用＞</a:t>
            </a:r>
            <a:endParaRPr lang="en-US" altLang="ja-JP" sz="1050" b="1" dirty="0">
              <a:solidFill>
                <a:schemeClr val="tx1"/>
              </a:solidFill>
              <a:latin typeface="Meiryo UI" panose="020B0604030504040204" pitchFamily="50" charset="-128"/>
              <a:ea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小規模事業</a:t>
            </a:r>
            <a:r>
              <a:rPr lang="en-US" altLang="ja-JP" sz="1050" dirty="0">
                <a:solidFill>
                  <a:schemeClr val="tx1"/>
                </a:solidFill>
                <a:latin typeface="Meiryo UI" panose="020B0604030504040204" pitchFamily="50" charset="-128"/>
                <a:ea typeface="Meiryo UI" panose="020B0604030504040204" pitchFamily="50" charset="-128"/>
              </a:rPr>
              <a:t>]</a:t>
            </a:r>
          </a:p>
          <a:p>
            <a:r>
              <a:rPr lang="ja-JP" altLang="en-US" sz="1050" dirty="0">
                <a:solidFill>
                  <a:schemeClr val="tx1"/>
                </a:solidFill>
                <a:latin typeface="Meiryo UI" panose="020B0604030504040204" pitchFamily="50" charset="-128"/>
                <a:ea typeface="Meiryo UI" panose="020B0604030504040204" pitchFamily="50" charset="-128"/>
              </a:rPr>
              <a:t>府：</a:t>
            </a:r>
            <a:r>
              <a:rPr lang="en-US" altLang="ja-JP" sz="1050" dirty="0" smtClean="0">
                <a:solidFill>
                  <a:schemeClr val="tx1"/>
                </a:solidFill>
                <a:latin typeface="Meiryo UI" panose="020B0604030504040204" pitchFamily="50" charset="-128"/>
                <a:ea typeface="Meiryo UI" panose="020B0604030504040204" pitchFamily="50" charset="-128"/>
              </a:rPr>
              <a:t>1,981</a:t>
            </a:r>
            <a:r>
              <a:rPr lang="ja-JP" altLang="en-US" sz="1050" dirty="0" smtClean="0">
                <a:solidFill>
                  <a:schemeClr val="tx1"/>
                </a:solidFill>
                <a:latin typeface="Meiryo UI" panose="020B0604030504040204" pitchFamily="50" charset="-128"/>
                <a:ea typeface="Meiryo UI" panose="020B0604030504040204" pitchFamily="50" charset="-128"/>
              </a:rPr>
              <a:t>百万円</a:t>
            </a:r>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rPr>
              <a:t>[O-BIC]</a:t>
            </a:r>
          </a:p>
          <a:p>
            <a:r>
              <a:rPr lang="ja-JP" altLang="en-US" sz="1050" dirty="0">
                <a:solidFill>
                  <a:schemeClr val="tx1"/>
                </a:solidFill>
                <a:latin typeface="Meiryo UI" panose="020B0604030504040204" pitchFamily="50" charset="-128"/>
                <a:ea typeface="Meiryo UI" panose="020B0604030504040204" pitchFamily="50" charset="-128"/>
              </a:rPr>
              <a:t>府：</a:t>
            </a:r>
            <a:r>
              <a:rPr lang="en-US" altLang="ja-JP" sz="1050" dirty="0">
                <a:solidFill>
                  <a:schemeClr val="tx1"/>
                </a:solidFill>
                <a:latin typeface="Meiryo UI" panose="020B0604030504040204" pitchFamily="50" charset="-128"/>
                <a:ea typeface="Meiryo UI" panose="020B0604030504040204" pitchFamily="50" charset="-128"/>
              </a:rPr>
              <a:t>7.6</a:t>
            </a:r>
            <a:r>
              <a:rPr lang="ja-JP" altLang="en-US" sz="1050" dirty="0">
                <a:solidFill>
                  <a:schemeClr val="tx1"/>
                </a:solidFill>
                <a:latin typeface="Meiryo UI" panose="020B0604030504040204" pitchFamily="50" charset="-128"/>
                <a:ea typeface="Meiryo UI" panose="020B0604030504040204" pitchFamily="50" charset="-128"/>
              </a:rPr>
              <a:t>百万円</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市：</a:t>
            </a:r>
            <a:r>
              <a:rPr lang="en-US" altLang="ja-JP" sz="1050" dirty="0">
                <a:solidFill>
                  <a:schemeClr val="tx1"/>
                </a:solidFill>
                <a:latin typeface="Meiryo UI" panose="020B0604030504040204" pitchFamily="50" charset="-128"/>
                <a:ea typeface="Meiryo UI" panose="020B0604030504040204" pitchFamily="50" charset="-128"/>
              </a:rPr>
              <a:t>7.6</a:t>
            </a:r>
            <a:r>
              <a:rPr lang="ja-JP" altLang="en-US" sz="1050" dirty="0">
                <a:solidFill>
                  <a:schemeClr val="tx1"/>
                </a:solidFill>
                <a:latin typeface="Meiryo UI" panose="020B0604030504040204" pitchFamily="50" charset="-128"/>
                <a:ea typeface="Meiryo UI" panose="020B0604030504040204" pitchFamily="50" charset="-128"/>
              </a:rPr>
              <a:t>百万円</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43" name="右矢印 33">
            <a:extLst>
              <a:ext uri="{FF2B5EF4-FFF2-40B4-BE49-F238E27FC236}">
                <a16:creationId xmlns="" xmlns:a16="http://schemas.microsoft.com/office/drawing/2014/main" id="{9875D7F9-656D-4DA6-B49C-8E8E28B85CBD}"/>
              </a:ext>
            </a:extLst>
          </p:cNvPr>
          <p:cNvSpPr/>
          <p:nvPr/>
        </p:nvSpPr>
        <p:spPr>
          <a:xfrm>
            <a:off x="1937042" y="6160978"/>
            <a:ext cx="4212000" cy="216000"/>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右矢印 29"/>
          <p:cNvSpPr/>
          <p:nvPr/>
        </p:nvSpPr>
        <p:spPr>
          <a:xfrm>
            <a:off x="1895956" y="1197263"/>
            <a:ext cx="847242" cy="1008577"/>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右矢印 30"/>
          <p:cNvSpPr/>
          <p:nvPr/>
        </p:nvSpPr>
        <p:spPr>
          <a:xfrm>
            <a:off x="1870695" y="4822261"/>
            <a:ext cx="900537" cy="1008577"/>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右矢印 31"/>
          <p:cNvSpPr/>
          <p:nvPr/>
        </p:nvSpPr>
        <p:spPr>
          <a:xfrm>
            <a:off x="1937042" y="3258586"/>
            <a:ext cx="2520000" cy="144000"/>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右矢印 32"/>
          <p:cNvSpPr/>
          <p:nvPr/>
        </p:nvSpPr>
        <p:spPr>
          <a:xfrm>
            <a:off x="1946216" y="3885897"/>
            <a:ext cx="2556000" cy="396000"/>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右矢印 33"/>
          <p:cNvSpPr/>
          <p:nvPr/>
        </p:nvSpPr>
        <p:spPr>
          <a:xfrm>
            <a:off x="1937042" y="2672495"/>
            <a:ext cx="4212000" cy="468000"/>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右矢印 35"/>
          <p:cNvSpPr/>
          <p:nvPr/>
        </p:nvSpPr>
        <p:spPr>
          <a:xfrm>
            <a:off x="1937041" y="2450604"/>
            <a:ext cx="5625001" cy="288000"/>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右矢印 36"/>
          <p:cNvSpPr/>
          <p:nvPr/>
        </p:nvSpPr>
        <p:spPr>
          <a:xfrm>
            <a:off x="1937041" y="6386581"/>
            <a:ext cx="5625001" cy="216000"/>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右矢印 55"/>
          <p:cNvSpPr/>
          <p:nvPr/>
        </p:nvSpPr>
        <p:spPr>
          <a:xfrm rot="2477759">
            <a:off x="1707169" y="3821273"/>
            <a:ext cx="1476000" cy="144000"/>
          </a:xfrm>
          <a:prstGeom prst="rightArrow">
            <a:avLst>
              <a:gd name="adj1" fmla="val 50000"/>
              <a:gd name="adj2" fmla="val 35631"/>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正方形/長方形 4"/>
          <p:cNvSpPr/>
          <p:nvPr/>
        </p:nvSpPr>
        <p:spPr>
          <a:xfrm>
            <a:off x="257573" y="669700"/>
            <a:ext cx="1725769" cy="2848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6" name="正方形/長方形 5"/>
          <p:cNvSpPr/>
          <p:nvPr/>
        </p:nvSpPr>
        <p:spPr>
          <a:xfrm>
            <a:off x="257573" y="3872986"/>
            <a:ext cx="1725769" cy="2848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7" name="正方形/長方形 6"/>
          <p:cNvSpPr/>
          <p:nvPr/>
        </p:nvSpPr>
        <p:spPr>
          <a:xfrm>
            <a:off x="257573" y="669700"/>
            <a:ext cx="1725769" cy="388513"/>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大阪府商工労働部</a:t>
            </a:r>
          </a:p>
        </p:txBody>
      </p:sp>
      <p:sp>
        <p:nvSpPr>
          <p:cNvPr id="9" name="正方形/長方形 8"/>
          <p:cNvSpPr/>
          <p:nvPr/>
        </p:nvSpPr>
        <p:spPr>
          <a:xfrm>
            <a:off x="257573" y="3872986"/>
            <a:ext cx="1725769" cy="388513"/>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大阪市経済戦略局</a:t>
            </a:r>
          </a:p>
        </p:txBody>
      </p:sp>
      <p:sp>
        <p:nvSpPr>
          <p:cNvPr id="10" name="角丸四角形 9"/>
          <p:cNvSpPr/>
          <p:nvPr/>
        </p:nvSpPr>
        <p:spPr>
          <a:xfrm>
            <a:off x="361927" y="4997009"/>
            <a:ext cx="1483216"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solidFill>
                <a:schemeClr val="tx1"/>
              </a:solidFill>
            </a:endParaRPr>
          </a:p>
        </p:txBody>
      </p:sp>
      <p:sp>
        <p:nvSpPr>
          <p:cNvPr id="11" name="角丸四角形 10"/>
          <p:cNvSpPr/>
          <p:nvPr/>
        </p:nvSpPr>
        <p:spPr>
          <a:xfrm>
            <a:off x="361927" y="4962664"/>
            <a:ext cx="1483216" cy="21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立地交流推進部</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361927" y="5850233"/>
            <a:ext cx="1483216"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solidFill>
                <a:schemeClr val="tx1"/>
              </a:solidFill>
            </a:endParaRPr>
          </a:p>
        </p:txBody>
      </p:sp>
      <p:sp>
        <p:nvSpPr>
          <p:cNvPr id="13" name="角丸四角形 12"/>
          <p:cNvSpPr/>
          <p:nvPr/>
        </p:nvSpPr>
        <p:spPr>
          <a:xfrm>
            <a:off x="361927" y="5815888"/>
            <a:ext cx="1483216" cy="21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産業振興部</a:t>
            </a:r>
          </a:p>
        </p:txBody>
      </p:sp>
      <p:sp>
        <p:nvSpPr>
          <p:cNvPr id="14" name="角丸四角形 13"/>
          <p:cNvSpPr/>
          <p:nvPr/>
        </p:nvSpPr>
        <p:spPr>
          <a:xfrm>
            <a:off x="361927" y="1807739"/>
            <a:ext cx="1483216"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dirty="0">
              <a:solidFill>
                <a:schemeClr val="tx1"/>
              </a:solidFill>
            </a:endParaRPr>
          </a:p>
        </p:txBody>
      </p:sp>
      <p:sp>
        <p:nvSpPr>
          <p:cNvPr id="15" name="角丸四角形 14"/>
          <p:cNvSpPr/>
          <p:nvPr/>
        </p:nvSpPr>
        <p:spPr>
          <a:xfrm>
            <a:off x="361927" y="1700824"/>
            <a:ext cx="1483216" cy="21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成長産業振興室</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6" name="角丸四角形 15"/>
          <p:cNvSpPr/>
          <p:nvPr/>
        </p:nvSpPr>
        <p:spPr>
          <a:xfrm>
            <a:off x="361927" y="2660963"/>
            <a:ext cx="1483216"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solidFill>
                <a:schemeClr val="tx1"/>
              </a:solidFill>
            </a:endParaRPr>
          </a:p>
        </p:txBody>
      </p:sp>
      <p:sp>
        <p:nvSpPr>
          <p:cNvPr id="17" name="角丸四角形 16"/>
          <p:cNvSpPr/>
          <p:nvPr/>
        </p:nvSpPr>
        <p:spPr>
          <a:xfrm>
            <a:off x="361927" y="2554048"/>
            <a:ext cx="1483216" cy="21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中小企業支援室</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50755" y="1082343"/>
            <a:ext cx="1345240" cy="461665"/>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予算　</a:t>
            </a:r>
            <a:r>
              <a:rPr lang="en-US" altLang="ja-JP" sz="1200" dirty="0">
                <a:latin typeface="Meiryo UI" panose="020B0604030504040204" pitchFamily="50" charset="-128"/>
                <a:ea typeface="Meiryo UI" panose="020B0604030504040204" pitchFamily="50" charset="-128"/>
              </a:rPr>
              <a:t>3,181</a:t>
            </a:r>
            <a:r>
              <a:rPr lang="ja-JP" altLang="en-US" sz="1200" dirty="0">
                <a:latin typeface="Meiryo UI" panose="020B0604030504040204" pitchFamily="50" charset="-128"/>
                <a:ea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職員　　　　</a:t>
            </a:r>
            <a:r>
              <a:rPr lang="en-US" altLang="ja-JP" sz="1200" dirty="0" smtClean="0">
                <a:latin typeface="Meiryo UI" panose="020B0604030504040204" pitchFamily="50" charset="-128"/>
                <a:ea typeface="Meiryo UI" panose="020B0604030504040204" pitchFamily="50" charset="-128"/>
              </a:rPr>
              <a:t>558</a:t>
            </a:r>
            <a:r>
              <a:rPr lang="ja-JP" altLang="en-US" sz="1200" dirty="0" smtClean="0">
                <a:latin typeface="Meiryo UI" panose="020B0604030504040204" pitchFamily="50" charset="-128"/>
                <a:ea typeface="Meiryo UI" panose="020B0604030504040204" pitchFamily="50" charset="-128"/>
              </a:rPr>
              <a:t>人</a:t>
            </a:r>
            <a:endParaRPr lang="ja-JP" altLang="en-US" sz="1200" dirty="0">
              <a:latin typeface="Meiryo UI" panose="020B0604030504040204" pitchFamily="50" charset="-128"/>
              <a:ea typeface="Meiryo UI" panose="020B0604030504040204" pitchFamily="50" charset="-128"/>
            </a:endParaRPr>
          </a:p>
        </p:txBody>
      </p:sp>
      <p:sp>
        <p:nvSpPr>
          <p:cNvPr id="23" name="角丸四角形 22"/>
          <p:cNvSpPr/>
          <p:nvPr/>
        </p:nvSpPr>
        <p:spPr>
          <a:xfrm>
            <a:off x="7562043" y="678965"/>
            <a:ext cx="1165250" cy="388513"/>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rPr>
              <a:t>JETRO</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04744" y="6480552"/>
            <a:ext cx="2057400" cy="365125"/>
          </a:xfrm>
        </p:spPr>
        <p:txBody>
          <a:bodyPr/>
          <a:lstStyle/>
          <a:p>
            <a:fld id="{517E6CE8-CC5A-4C33-BE98-08A25E237030}" type="slidenum">
              <a:rPr kumimoji="1" lang="ja-JP" altLang="en-US" smtClean="0">
                <a:solidFill>
                  <a:schemeClr val="tx1"/>
                </a:solidFill>
              </a:rPr>
              <a:t>38</a:t>
            </a:fld>
            <a:endParaRPr kumimoji="1" lang="ja-JP" altLang="en-US">
              <a:solidFill>
                <a:schemeClr val="tx1"/>
              </a:solidFill>
            </a:endParaRPr>
          </a:p>
        </p:txBody>
      </p:sp>
      <p:sp>
        <p:nvSpPr>
          <p:cNvPr id="28" name="角丸四角形 27"/>
          <p:cNvSpPr/>
          <p:nvPr/>
        </p:nvSpPr>
        <p:spPr>
          <a:xfrm>
            <a:off x="4536973" y="3288803"/>
            <a:ext cx="1440000" cy="1831929"/>
          </a:xfrm>
          <a:prstGeom prst="roundRect">
            <a:avLst>
              <a:gd name="adj" fmla="val 9512"/>
            </a:avLst>
          </a:prstGeom>
          <a:noFill/>
        </p:spPr>
        <p:style>
          <a:lnRef idx="2">
            <a:schemeClr val="dk1"/>
          </a:lnRef>
          <a:fillRef idx="1">
            <a:schemeClr val="lt1"/>
          </a:fillRef>
          <a:effectRef idx="0">
            <a:schemeClr val="dk1"/>
          </a:effectRef>
          <a:fontRef idx="minor">
            <a:schemeClr val="dk1"/>
          </a:fontRef>
        </p:style>
        <p:txBody>
          <a:bodyPr wrap="none" lIns="36000" rIns="36000" rtlCol="0" anchor="ctr"/>
          <a:lstStyle/>
          <a:p>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＜出捐＞</a:t>
            </a:r>
            <a:endParaRPr lang="en-US" altLang="ja-JP" sz="1050" b="1"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市：</a:t>
            </a:r>
            <a:r>
              <a:rPr lang="en-US" altLang="ja-JP" sz="1050" dirty="0">
                <a:solidFill>
                  <a:schemeClr val="tx1"/>
                </a:solidFill>
                <a:latin typeface="Meiryo UI" panose="020B0604030504040204" pitchFamily="50" charset="-128"/>
                <a:ea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rPr>
              <a:t>億円　</a:t>
            </a:r>
            <a:r>
              <a:rPr lang="en-US" altLang="ja-JP" sz="1050" dirty="0">
                <a:solidFill>
                  <a:schemeClr val="tx1"/>
                </a:solidFill>
                <a:latin typeface="Meiryo UI" panose="020B0604030504040204" pitchFamily="50" charset="-128"/>
                <a:ea typeface="Meiryo UI" panose="020B0604030504040204" pitchFamily="50" charset="-128"/>
              </a:rPr>
              <a:t>※</a:t>
            </a:r>
          </a:p>
          <a:p>
            <a:r>
              <a:rPr lang="ja-JP" altLang="en-US" sz="1050" dirty="0">
                <a:solidFill>
                  <a:schemeClr val="tx1"/>
                </a:solidFill>
                <a:latin typeface="Meiryo UI" panose="020B0604030504040204" pitchFamily="50" charset="-128"/>
                <a:ea typeface="Meiryo UI" panose="020B0604030504040204" pitchFamily="50" charset="-128"/>
              </a:rPr>
              <a:t>　府：</a:t>
            </a:r>
            <a:r>
              <a:rPr lang="en-US" altLang="ja-JP" sz="1050" dirty="0">
                <a:solidFill>
                  <a:schemeClr val="tx1"/>
                </a:solidFill>
                <a:latin typeface="Meiryo UI" panose="020B0604030504040204" pitchFamily="50" charset="-128"/>
                <a:ea typeface="Meiryo UI" panose="020B0604030504040204" pitchFamily="50" charset="-128"/>
              </a:rPr>
              <a:t>0.1</a:t>
            </a:r>
            <a:r>
              <a:rPr kumimoji="1" lang="ja-JP" altLang="en-US" sz="1050" dirty="0">
                <a:solidFill>
                  <a:schemeClr val="tx1"/>
                </a:solidFill>
                <a:latin typeface="Meiryo UI" panose="020B0604030504040204" pitchFamily="50" charset="-128"/>
                <a:ea typeface="Meiryo UI" panose="020B0604030504040204" pitchFamily="50" charset="-128"/>
              </a:rPr>
              <a:t>憶円</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＜費用＞</a:t>
            </a:r>
            <a:endParaRPr lang="en-US" altLang="ja-JP" sz="1050" b="1"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市</a:t>
            </a:r>
            <a:r>
              <a:rPr kumimoji="1"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 1.0</a:t>
            </a:r>
            <a:r>
              <a:rPr lang="ja-JP" altLang="en-US" sz="1050" dirty="0">
                <a:solidFill>
                  <a:schemeClr val="tx1"/>
                </a:solidFill>
                <a:latin typeface="Meiryo UI" panose="020B0604030504040204" pitchFamily="50" charset="-128"/>
                <a:ea typeface="Meiryo UI" panose="020B0604030504040204" pitchFamily="50" charset="-128"/>
              </a:rPr>
              <a:t>億</a:t>
            </a:r>
            <a:r>
              <a:rPr kumimoji="1" lang="ja-JP" altLang="en-US" sz="1050" dirty="0">
                <a:solidFill>
                  <a:schemeClr val="tx1"/>
                </a:solidFill>
                <a:latin typeface="Meiryo UI" panose="020B0604030504040204" pitchFamily="50" charset="-128"/>
                <a:ea typeface="Meiryo UI" panose="020B0604030504040204" pitchFamily="50" charset="-128"/>
              </a:rPr>
              <a:t>円</a:t>
            </a:r>
            <a:endParaRPr kumimoji="1"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＜職員＞</a:t>
            </a:r>
            <a:endParaRPr lang="en-US" altLang="ja-JP" sz="1050" b="1"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市</a:t>
            </a:r>
            <a:r>
              <a:rPr kumimoji="1" lang="en-US" altLang="ja-JP" sz="1050" dirty="0">
                <a:solidFill>
                  <a:schemeClr val="tx1"/>
                </a:solidFill>
                <a:latin typeface="Meiryo UI" panose="020B0604030504040204" pitchFamily="50" charset="-128"/>
                <a:ea typeface="Meiryo UI" panose="020B0604030504040204" pitchFamily="50" charset="-128"/>
              </a:rPr>
              <a:t>OB</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人</a:t>
            </a:r>
          </a:p>
        </p:txBody>
      </p:sp>
      <p:sp>
        <p:nvSpPr>
          <p:cNvPr id="29" name="角丸四角形 28"/>
          <p:cNvSpPr/>
          <p:nvPr/>
        </p:nvSpPr>
        <p:spPr>
          <a:xfrm>
            <a:off x="4536973" y="3158943"/>
            <a:ext cx="1440000" cy="388513"/>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大阪国際経済振興Ｃ</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 name="角丸四角形 1"/>
          <p:cNvSpPr/>
          <p:nvPr/>
        </p:nvSpPr>
        <p:spPr>
          <a:xfrm>
            <a:off x="2807592" y="873221"/>
            <a:ext cx="1440000" cy="1548000"/>
          </a:xfrm>
          <a:prstGeom prst="roundRect">
            <a:avLst>
              <a:gd name="adj" fmla="val 9512"/>
            </a:avLst>
          </a:prstGeom>
        </p:spPr>
        <p:style>
          <a:lnRef idx="2">
            <a:schemeClr val="dk1"/>
          </a:lnRef>
          <a:fillRef idx="1">
            <a:schemeClr val="lt1"/>
          </a:fillRef>
          <a:effectRef idx="0">
            <a:schemeClr val="dk1"/>
          </a:effectRef>
          <a:fontRef idx="minor">
            <a:schemeClr val="dk1"/>
          </a:fontRef>
        </p:style>
        <p:txBody>
          <a:bodyPr wrap="none" lIns="36000" rIns="36000" rtlCol="0" anchor="ctr"/>
          <a:lstStyle/>
          <a:p>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＜出捐＞</a:t>
            </a:r>
            <a:endParaRPr lang="en-US" altLang="ja-JP" sz="1050" b="1"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府：</a:t>
            </a:r>
            <a:r>
              <a:rPr lang="en-US" altLang="ja-JP" sz="1050" dirty="0">
                <a:solidFill>
                  <a:schemeClr val="tx1"/>
                </a:solidFill>
                <a:latin typeface="Meiryo UI" panose="020B0604030504040204" pitchFamily="50" charset="-128"/>
                <a:ea typeface="Meiryo UI" panose="020B0604030504040204" pitchFamily="50" charset="-128"/>
              </a:rPr>
              <a:t>19.6</a:t>
            </a:r>
            <a:r>
              <a:rPr kumimoji="1" lang="ja-JP" altLang="en-US" sz="1050" dirty="0">
                <a:solidFill>
                  <a:schemeClr val="tx1"/>
                </a:solidFill>
                <a:latin typeface="Meiryo UI" panose="020B0604030504040204" pitchFamily="50" charset="-128"/>
                <a:ea typeface="Meiryo UI" panose="020B0604030504040204" pitchFamily="50" charset="-128"/>
              </a:rPr>
              <a:t>憶円</a:t>
            </a:r>
            <a:endParaRPr kumimoji="1"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70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＜費用＞</a:t>
            </a:r>
            <a:endParaRPr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府：</a:t>
            </a:r>
            <a:r>
              <a:rPr lang="en-US" altLang="ja-JP" sz="1050" dirty="0">
                <a:solidFill>
                  <a:schemeClr val="tx1"/>
                </a:solidFill>
                <a:latin typeface="Meiryo UI" panose="020B0604030504040204" pitchFamily="50" charset="-128"/>
                <a:ea typeface="Meiryo UI" panose="020B0604030504040204" pitchFamily="50" charset="-128"/>
              </a:rPr>
              <a:t>19</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憶円</a:t>
            </a:r>
            <a:endParaRPr kumimoji="1"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700" dirty="0">
              <a:solidFill>
                <a:schemeClr val="tx1"/>
              </a:solidFill>
              <a:latin typeface="Meiryo UI" panose="020B0604030504040204" pitchFamily="50" charset="-128"/>
              <a:ea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＜職員＞</a:t>
            </a:r>
            <a:endParaRPr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府</a:t>
            </a:r>
            <a:r>
              <a:rPr kumimoji="1" lang="en-US" altLang="ja-JP" sz="1050" dirty="0">
                <a:solidFill>
                  <a:schemeClr val="tx1"/>
                </a:solidFill>
                <a:latin typeface="Meiryo UI" panose="020B0604030504040204" pitchFamily="50" charset="-128"/>
                <a:ea typeface="Meiryo UI" panose="020B0604030504040204" pitchFamily="50" charset="-128"/>
              </a:rPr>
              <a:t>OB</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人</a:t>
            </a:r>
          </a:p>
        </p:txBody>
      </p:sp>
      <p:sp>
        <p:nvSpPr>
          <p:cNvPr id="8" name="角丸四角形 7"/>
          <p:cNvSpPr/>
          <p:nvPr/>
        </p:nvSpPr>
        <p:spPr>
          <a:xfrm>
            <a:off x="2807592" y="669700"/>
            <a:ext cx="1440000" cy="388513"/>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産振機構</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53472" y="4361930"/>
            <a:ext cx="1342034"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予算　</a:t>
            </a:r>
            <a:r>
              <a:rPr lang="en-US" altLang="ja-JP" sz="1200" dirty="0">
                <a:latin typeface="Meiryo UI" panose="020B0604030504040204" pitchFamily="50" charset="-128"/>
                <a:ea typeface="Meiryo UI" panose="020B0604030504040204" pitchFamily="50" charset="-128"/>
              </a:rPr>
              <a:t>1,106</a:t>
            </a:r>
            <a:r>
              <a:rPr kumimoji="1" lang="ja-JP" altLang="en-US" sz="1200" dirty="0">
                <a:latin typeface="Meiryo UI" panose="020B0604030504040204" pitchFamily="50" charset="-128"/>
                <a:ea typeface="Meiryo UI" panose="020B0604030504040204" pitchFamily="50" charset="-128"/>
              </a:rPr>
              <a:t>億円</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職員　　　　</a:t>
            </a:r>
            <a:r>
              <a:rPr lang="en-US" altLang="ja-JP" sz="1200" dirty="0">
                <a:latin typeface="Meiryo UI" panose="020B0604030504040204" pitchFamily="50" charset="-128"/>
                <a:ea typeface="Meiryo UI" panose="020B0604030504040204" pitchFamily="50" charset="-128"/>
              </a:rPr>
              <a:t>360</a:t>
            </a:r>
            <a:r>
              <a:rPr lang="ja-JP" altLang="en-US" sz="1200" dirty="0">
                <a:latin typeface="Meiryo UI" panose="020B0604030504040204" pitchFamily="50" charset="-128"/>
                <a:ea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 xmlns:a16="http://schemas.microsoft.com/office/drawing/2014/main" id="{7D213383-C308-44DB-8DCE-5BFE2604B5B3}"/>
              </a:ext>
            </a:extLst>
          </p:cNvPr>
          <p:cNvSpPr txBox="1"/>
          <p:nvPr/>
        </p:nvSpPr>
        <p:spPr>
          <a:xfrm>
            <a:off x="4536973" y="5205168"/>
            <a:ext cx="1438915" cy="626701"/>
          </a:xfrm>
          <a:prstGeom prst="rect">
            <a:avLst/>
          </a:prstGeom>
          <a:noFill/>
        </p:spPr>
        <p:txBody>
          <a:bodyPr wrap="square" lIns="36000" tIns="36000" rIns="36000" bIns="36000" rtlCol="0">
            <a:spAutoFit/>
          </a:bodyPr>
          <a:lstStyle/>
          <a:p>
            <a:pPr marL="108000" indent="-4572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市への出捐金相当の寄付により市の資本関与は解消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08000" indent="-457200"/>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H29.10.1</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付で市外郭団体の指定を解除</a:t>
            </a:r>
          </a:p>
        </p:txBody>
      </p:sp>
      <p:sp>
        <p:nvSpPr>
          <p:cNvPr id="49" name="テキスト ボックス 48"/>
          <p:cNvSpPr txBox="1"/>
          <p:nvPr/>
        </p:nvSpPr>
        <p:spPr>
          <a:xfrm>
            <a:off x="430476" y="5257624"/>
            <a:ext cx="1249060"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予算</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24.9</a:t>
            </a:r>
            <a:r>
              <a:rPr kumimoji="1" lang="ja-JP" altLang="en-US" sz="1100" dirty="0">
                <a:latin typeface="Meiryo UI" panose="020B0604030504040204" pitchFamily="50" charset="-128"/>
                <a:ea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職員　　　　　</a:t>
            </a:r>
            <a:r>
              <a:rPr lang="en-US" altLang="ja-JP" sz="1100" dirty="0">
                <a:latin typeface="Meiryo UI" panose="020B0604030504040204" pitchFamily="50" charset="-128"/>
                <a:ea typeface="Meiryo UI" panose="020B0604030504040204" pitchFamily="50" charset="-128"/>
              </a:rPr>
              <a:t>75</a:t>
            </a:r>
            <a:r>
              <a:rPr lang="ja-JP" altLang="en-US" sz="1100" dirty="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430476" y="6118962"/>
            <a:ext cx="1199367"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予算　　</a:t>
            </a:r>
            <a:r>
              <a:rPr lang="en-US" altLang="ja-JP" sz="1100" dirty="0">
                <a:latin typeface="Meiryo UI" panose="020B0604030504040204" pitchFamily="50" charset="-128"/>
                <a:ea typeface="Meiryo UI" panose="020B0604030504040204" pitchFamily="50" charset="-128"/>
              </a:rPr>
              <a:t>780</a:t>
            </a:r>
            <a:r>
              <a:rPr kumimoji="1" lang="ja-JP" altLang="en-US" sz="1100" dirty="0">
                <a:latin typeface="Meiryo UI" panose="020B0604030504040204" pitchFamily="50" charset="-128"/>
                <a:ea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職員　　　　 </a:t>
            </a:r>
            <a:r>
              <a:rPr lang="en-US" altLang="ja-JP" sz="1100" dirty="0">
                <a:latin typeface="Meiryo UI" panose="020B0604030504040204" pitchFamily="50" charset="-128"/>
                <a:ea typeface="Meiryo UI" panose="020B0604030504040204" pitchFamily="50" charset="-128"/>
              </a:rPr>
              <a:t>67</a:t>
            </a:r>
            <a:r>
              <a:rPr lang="ja-JP" altLang="en-US" sz="1100" dirty="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430476" y="1975670"/>
            <a:ext cx="1249060"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予算　　</a:t>
            </a:r>
            <a:r>
              <a:rPr kumimoji="1" lang="en-US" altLang="ja-JP" sz="1100" dirty="0">
                <a:latin typeface="Meiryo UI" panose="020B0604030504040204" pitchFamily="50" charset="-128"/>
                <a:ea typeface="Meiryo UI" panose="020B0604030504040204" pitchFamily="50" charset="-128"/>
              </a:rPr>
              <a:t>17.9</a:t>
            </a:r>
            <a:r>
              <a:rPr kumimoji="1" lang="ja-JP" altLang="en-US" sz="1100" dirty="0">
                <a:latin typeface="Meiryo UI" panose="020B0604030504040204" pitchFamily="50" charset="-128"/>
                <a:ea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職員　　　　　</a:t>
            </a:r>
            <a:r>
              <a:rPr lang="en-US" altLang="ja-JP" sz="1100" dirty="0">
                <a:latin typeface="Meiryo UI" panose="020B0604030504040204" pitchFamily="50" charset="-128"/>
                <a:ea typeface="Meiryo UI" panose="020B0604030504040204" pitchFamily="50" charset="-128"/>
              </a:rPr>
              <a:t>72</a:t>
            </a:r>
            <a:r>
              <a:rPr lang="ja-JP" altLang="en-US" sz="1100" dirty="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30476" y="2854478"/>
            <a:ext cx="1495922" cy="553998"/>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予算　　</a:t>
            </a:r>
            <a:r>
              <a:rPr kumimoji="1" lang="en-US" altLang="ja-JP" sz="1100" dirty="0">
                <a:latin typeface="Meiryo UI" panose="020B0604030504040204" pitchFamily="50" charset="-128"/>
                <a:ea typeface="Meiryo UI" panose="020B0604030504040204" pitchFamily="50" charset="-128"/>
              </a:rPr>
              <a:t>3,054</a:t>
            </a:r>
            <a:r>
              <a:rPr kumimoji="1" lang="ja-JP" altLang="en-US" sz="1100" dirty="0">
                <a:latin typeface="Meiryo UI" panose="020B0604030504040204" pitchFamily="50" charset="-128"/>
                <a:ea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うち制度融資　</a:t>
            </a:r>
            <a:r>
              <a:rPr lang="en-US" altLang="ja-JP" sz="800" dirty="0">
                <a:latin typeface="Meiryo UI" panose="020B0604030504040204" pitchFamily="50" charset="-128"/>
                <a:ea typeface="Meiryo UI" panose="020B0604030504040204" pitchFamily="50" charset="-128"/>
              </a:rPr>
              <a:t>2,968</a:t>
            </a:r>
            <a:r>
              <a:rPr lang="ja-JP" altLang="en-US" sz="800" dirty="0">
                <a:latin typeface="Meiryo UI" panose="020B0604030504040204" pitchFamily="50" charset="-128"/>
                <a:ea typeface="Meiryo UI" panose="020B0604030504040204" pitchFamily="50" charset="-128"/>
              </a:rPr>
              <a:t>億円）</a:t>
            </a:r>
            <a:endParaRPr lang="en-US" altLang="ja-JP" sz="8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職員　　　　　</a:t>
            </a:r>
            <a:r>
              <a:rPr lang="en-US" altLang="ja-JP" sz="1100" dirty="0" smtClean="0">
                <a:latin typeface="Meiryo UI" panose="020B0604030504040204" pitchFamily="50" charset="-128"/>
                <a:ea typeface="Meiryo UI" panose="020B0604030504040204" pitchFamily="50" charset="-128"/>
              </a:rPr>
              <a:t>109</a:t>
            </a:r>
            <a:r>
              <a:rPr lang="ja-JP" altLang="en-US" sz="1100" dirty="0" smtClean="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 xmlns:a16="http://schemas.microsoft.com/office/drawing/2014/main" id="{0A26C8BB-3BD8-4B40-89F4-E146640536DB}"/>
              </a:ext>
            </a:extLst>
          </p:cNvPr>
          <p:cNvSpPr txBox="1"/>
          <p:nvPr/>
        </p:nvSpPr>
        <p:spPr>
          <a:xfrm>
            <a:off x="1311607" y="115252"/>
            <a:ext cx="6649576" cy="400110"/>
          </a:xfrm>
          <a:prstGeom prst="rect">
            <a:avLst/>
          </a:prstGeom>
          <a:noFill/>
        </p:spPr>
        <p:txBody>
          <a:bodyPr wrap="none" rtlCol="0">
            <a:spAutoFit/>
          </a:bodyPr>
          <a:lstStyle/>
          <a:p>
            <a:pPr algn="ctr"/>
            <a:r>
              <a:rPr lang="ja-JP" altLang="en-US" sz="2000" b="1" dirty="0" smtClean="0">
                <a:latin typeface="Meiryo UI" panose="020B0604030504040204" pitchFamily="50" charset="-128"/>
                <a:ea typeface="Meiryo UI" panose="020B0604030504040204" pitchFamily="50" charset="-128"/>
              </a:rPr>
              <a:t>中小</a:t>
            </a:r>
            <a:r>
              <a:rPr lang="ja-JP" altLang="en-US" sz="2000" b="1" dirty="0">
                <a:latin typeface="Meiryo UI" panose="020B0604030504040204" pitchFamily="50" charset="-128"/>
                <a:ea typeface="Meiryo UI" panose="020B0604030504040204" pitchFamily="50" charset="-128"/>
              </a:rPr>
              <a:t>企業支援機関に対する府</a:t>
            </a:r>
            <a:r>
              <a:rPr lang="ja-JP" altLang="en-US" sz="2000" b="1" dirty="0" smtClean="0">
                <a:latin typeface="Meiryo UI" panose="020B0604030504040204" pitchFamily="50" charset="-128"/>
                <a:ea typeface="Meiryo UI" panose="020B0604030504040204" pitchFamily="50" charset="-128"/>
              </a:rPr>
              <a:t>市の財政</a:t>
            </a:r>
            <a:r>
              <a:rPr lang="ja-JP" altLang="en-US" sz="2000" b="1" dirty="0">
                <a:latin typeface="Meiryo UI" panose="020B0604030504040204" pitchFamily="50" charset="-128"/>
                <a:ea typeface="Meiryo UI" panose="020B0604030504040204" pitchFamily="50" charset="-128"/>
              </a:rPr>
              <a:t>関与及び人的関与</a:t>
            </a:r>
            <a:endParaRPr kumimoji="1" lang="ja-JP" altLang="en-US" sz="2000" b="1" dirty="0">
              <a:latin typeface="Meiryo UI" panose="020B0604030504040204" pitchFamily="50" charset="-128"/>
              <a:ea typeface="Meiryo UI" panose="020B0604030504040204" pitchFamily="50" charset="-128"/>
            </a:endParaRPr>
          </a:p>
        </p:txBody>
      </p:sp>
      <p:sp>
        <p:nvSpPr>
          <p:cNvPr id="45" name="角丸四角形 44"/>
          <p:cNvSpPr/>
          <p:nvPr/>
        </p:nvSpPr>
        <p:spPr>
          <a:xfrm>
            <a:off x="6164687" y="669700"/>
            <a:ext cx="1165250" cy="388513"/>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rPr>
              <a:t>商工会、</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rPr>
              <a:t>商工会議所</a:t>
            </a:r>
            <a:endParaRPr lang="en-US" altLang="ja-JP" sz="11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110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226" y="6469274"/>
            <a:ext cx="2057400" cy="365125"/>
          </a:xfrm>
        </p:spPr>
        <p:txBody>
          <a:bodyPr/>
          <a:lstStyle/>
          <a:p>
            <a:fld id="{517E6CE8-CC5A-4C33-BE98-08A25E237030}" type="slidenum">
              <a:rPr kumimoji="1" lang="ja-JP" altLang="en-US" smtClean="0"/>
              <a:t>39</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85822313"/>
              </p:ext>
            </p:extLst>
          </p:nvPr>
        </p:nvGraphicFramePr>
        <p:xfrm>
          <a:off x="59238" y="893201"/>
          <a:ext cx="9025526" cy="4993221"/>
        </p:xfrm>
        <a:graphic>
          <a:graphicData uri="http://schemas.openxmlformats.org/drawingml/2006/table">
            <a:tbl>
              <a:tblPr firstRow="1" bandRow="1">
                <a:tableStyleId>{5940675A-B579-460E-94D1-54222C63F5DA}</a:tableStyleId>
              </a:tblPr>
              <a:tblGrid>
                <a:gridCol w="1054418">
                  <a:extLst>
                    <a:ext uri="{9D8B030D-6E8A-4147-A177-3AD203B41FA5}">
                      <a16:colId xmlns:a16="http://schemas.microsoft.com/office/drawing/2014/main" xmlns="" val="20000"/>
                    </a:ext>
                  </a:extLst>
                </a:gridCol>
                <a:gridCol w="1356043">
                  <a:extLst>
                    <a:ext uri="{9D8B030D-6E8A-4147-A177-3AD203B41FA5}">
                      <a16:colId xmlns:a16="http://schemas.microsoft.com/office/drawing/2014/main" xmlns="" val="20001"/>
                    </a:ext>
                  </a:extLst>
                </a:gridCol>
                <a:gridCol w="1373505">
                  <a:extLst>
                    <a:ext uri="{9D8B030D-6E8A-4147-A177-3AD203B41FA5}">
                      <a16:colId xmlns:a16="http://schemas.microsoft.com/office/drawing/2014/main" xmlns="" val="20002"/>
                    </a:ext>
                  </a:extLst>
                </a:gridCol>
                <a:gridCol w="1268714">
                  <a:extLst>
                    <a:ext uri="{9D8B030D-6E8A-4147-A177-3AD203B41FA5}">
                      <a16:colId xmlns:a16="http://schemas.microsoft.com/office/drawing/2014/main" xmlns="" val="20003"/>
                    </a:ext>
                  </a:extLst>
                </a:gridCol>
                <a:gridCol w="1435418">
                  <a:extLst>
                    <a:ext uri="{9D8B030D-6E8A-4147-A177-3AD203B41FA5}">
                      <a16:colId xmlns:a16="http://schemas.microsoft.com/office/drawing/2014/main" xmlns="" val="20004"/>
                    </a:ext>
                  </a:extLst>
                </a:gridCol>
                <a:gridCol w="1268714">
                  <a:extLst>
                    <a:ext uri="{9D8B030D-6E8A-4147-A177-3AD203B41FA5}">
                      <a16:colId xmlns:a16="http://schemas.microsoft.com/office/drawing/2014/main" xmlns="" val="20005"/>
                    </a:ext>
                  </a:extLst>
                </a:gridCol>
                <a:gridCol w="1268714">
                  <a:extLst>
                    <a:ext uri="{9D8B030D-6E8A-4147-A177-3AD203B41FA5}">
                      <a16:colId xmlns:a16="http://schemas.microsoft.com/office/drawing/2014/main" xmlns="" val="20006"/>
                    </a:ext>
                  </a:extLst>
                </a:gridCol>
              </a:tblGrid>
              <a:tr h="326579">
                <a:tc rowSpan="2">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R w="12700" cmpd="sng">
                      <a:noFill/>
                    </a:lnR>
                    <a:lnB w="28575" cap="flat" cmpd="sng" algn="ctr">
                      <a:solidFill>
                        <a:schemeClr val="tx1"/>
                      </a:solidFill>
                      <a:prstDash val="solid"/>
                      <a:round/>
                      <a:headEnd type="none" w="med" len="med"/>
                      <a:tailEnd type="none" w="med" len="med"/>
                    </a:lnB>
                  </a:tcPr>
                </a:tc>
                <a:tc gridSpan="3">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gridSpan="3">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4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498035">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出捐・出資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億円</a:t>
                      </a:r>
                      <a:r>
                        <a:rPr kumimoji="1" lang="en-US" altLang="ja-JP" sz="1050" dirty="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財政的関与</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百万円</a:t>
                      </a:r>
                      <a:r>
                        <a:rPr kumimoji="1" lang="en-US" altLang="ja-JP" sz="1050" dirty="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人的関与</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人</a:t>
                      </a:r>
                      <a:r>
                        <a:rPr kumimoji="1" lang="en-US" altLang="ja-JP" sz="105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出捐・出資</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億円</a:t>
                      </a:r>
                      <a:r>
                        <a:rPr kumimoji="1" lang="en-US" altLang="ja-JP" sz="1050" dirty="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財政的関与</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百万円</a:t>
                      </a:r>
                      <a:r>
                        <a:rPr kumimoji="1" lang="en-US" altLang="ja-JP" sz="1050" dirty="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人的関与</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人</a:t>
                      </a:r>
                      <a:r>
                        <a:rPr kumimoji="1" lang="en-US" altLang="ja-JP" sz="105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63410">
                <a:tc>
                  <a:txBody>
                    <a:bodyPr/>
                    <a:lstStyle/>
                    <a:p>
                      <a:r>
                        <a:rPr kumimoji="1" lang="ja-JP" altLang="en-US" sz="14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産振機構</a:t>
                      </a:r>
                    </a:p>
                  </a:txBody>
                  <a:tcPr>
                    <a:lnT w="28575" cap="flat" cmpd="sng" algn="ctr">
                      <a:solidFill>
                        <a:schemeClr val="tx1"/>
                      </a:solidFill>
                      <a:prstDash val="solid"/>
                      <a:round/>
                      <a:headEnd type="none" w="med" len="med"/>
                      <a:tailEnd type="none" w="med" len="med"/>
                    </a:lnT>
                    <a:solidFill>
                      <a:schemeClr val="bg1">
                        <a:lumMod val="65000"/>
                      </a:schemeClr>
                    </a:solidFill>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19.6</a:t>
                      </a:r>
                      <a:r>
                        <a:rPr kumimoji="1" lang="ja-JP" altLang="en-US" sz="1100" b="1" u="sng" dirty="0">
                          <a:solidFill>
                            <a:schemeClr val="tx1"/>
                          </a:solidFill>
                          <a:latin typeface="Meiryo UI" panose="020B0604030504040204" pitchFamily="50" charset="-128"/>
                          <a:ea typeface="Meiryo UI" panose="020B0604030504040204" pitchFamily="50" charset="-128"/>
                        </a:rPr>
                        <a:t>億円</a:t>
                      </a:r>
                      <a:r>
                        <a:rPr kumimoji="1" lang="en-US" altLang="ja-JP" sz="900" b="1" u="none" dirty="0">
                          <a:solidFill>
                            <a:schemeClr val="tx1"/>
                          </a:solidFill>
                          <a:latin typeface="Meiryo UI" panose="020B0604030504040204" pitchFamily="50" charset="-128"/>
                          <a:ea typeface="Meiryo UI" panose="020B0604030504040204" pitchFamily="50" charset="-128"/>
                        </a:rPr>
                        <a:t>[83.5</a:t>
                      </a:r>
                      <a:r>
                        <a:rPr kumimoji="1" lang="ja-JP" altLang="en-US" sz="900" b="1" u="none" dirty="0">
                          <a:solidFill>
                            <a:schemeClr val="tx1"/>
                          </a:solidFill>
                          <a:latin typeface="Meiryo UI" panose="020B0604030504040204" pitchFamily="50" charset="-128"/>
                          <a:ea typeface="Meiryo UI" panose="020B0604030504040204" pitchFamily="50" charset="-128"/>
                        </a:rPr>
                        <a:t>％</a:t>
                      </a:r>
                      <a:r>
                        <a:rPr kumimoji="1" lang="en-US" altLang="ja-JP" sz="900" b="1" u="none" dirty="0">
                          <a:solidFill>
                            <a:schemeClr val="tx1"/>
                          </a:solidFill>
                          <a:latin typeface="Meiryo UI" panose="020B0604030504040204" pitchFamily="50" charset="-128"/>
                          <a:ea typeface="Meiryo UI" panose="020B0604030504040204" pitchFamily="50" charset="-128"/>
                        </a:rPr>
                        <a:t>]</a:t>
                      </a:r>
                      <a:endParaRPr kumimoji="1" lang="en-US" altLang="ja-JP" sz="1050" b="1" u="none"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基本財産</a:t>
                      </a:r>
                      <a:r>
                        <a:rPr kumimoji="1" lang="en-US" altLang="ja-JP" sz="900" dirty="0">
                          <a:solidFill>
                            <a:schemeClr val="tx1"/>
                          </a:solidFill>
                          <a:latin typeface="Meiryo UI" panose="020B0604030504040204" pitchFamily="50" charset="-128"/>
                          <a:ea typeface="Meiryo UI" panose="020B0604030504040204" pitchFamily="50" charset="-128"/>
                        </a:rPr>
                        <a:t>:23.4</a:t>
                      </a:r>
                      <a:r>
                        <a:rPr kumimoji="1" lang="ja-JP" altLang="en-US" sz="900" dirty="0">
                          <a:solidFill>
                            <a:schemeClr val="tx1"/>
                          </a:solidFill>
                          <a:latin typeface="Meiryo UI" panose="020B0604030504040204" pitchFamily="50" charset="-128"/>
                          <a:ea typeface="Meiryo UI" panose="020B0604030504040204" pitchFamily="50" charset="-128"/>
                        </a:rPr>
                        <a:t>億円</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1,912</a:t>
                      </a:r>
                      <a:r>
                        <a:rPr kumimoji="1" lang="ja-JP" altLang="en-US" sz="1100" b="1" u="sng" dirty="0">
                          <a:solidFill>
                            <a:schemeClr val="tx1"/>
                          </a:solidFill>
                          <a:latin typeface="Meiryo UI" panose="020B0604030504040204" pitchFamily="50" charset="-128"/>
                          <a:ea typeface="Meiryo UI" panose="020B0604030504040204" pitchFamily="50" charset="-128"/>
                        </a:rPr>
                        <a:t>百万円</a:t>
                      </a:r>
                    </a:p>
                    <a:p>
                      <a:endParaRPr kumimoji="1" lang="ja-JP" altLang="en-US" sz="1100" b="1" u="sng" dirty="0">
                        <a:solidFill>
                          <a:schemeClr val="tx1"/>
                        </a:solidFill>
                        <a:latin typeface="Meiryo UI" panose="020B0604030504040204" pitchFamily="50" charset="-128"/>
                        <a:ea typeface="Meiryo UI" panose="020B0604030504040204" pitchFamily="50" charset="-128"/>
                      </a:endParaRPr>
                    </a:p>
                    <a:p>
                      <a:r>
                        <a:rPr kumimoji="1" lang="ja-JP" altLang="en-US" sz="1100" b="0" u="none" dirty="0">
                          <a:solidFill>
                            <a:schemeClr val="tx1"/>
                          </a:solidFill>
                          <a:latin typeface="Meiryo UI" panose="020B0604030504040204" pitchFamily="50" charset="-128"/>
                          <a:ea typeface="Meiryo UI" panose="020B0604030504040204" pitchFamily="50" charset="-128"/>
                        </a:rPr>
                        <a:t>・補助金　</a:t>
                      </a:r>
                      <a:r>
                        <a:rPr kumimoji="1" lang="en-US" altLang="ja-JP" sz="1100" b="0" u="none" dirty="0">
                          <a:solidFill>
                            <a:schemeClr val="tx1"/>
                          </a:solidFill>
                          <a:latin typeface="Meiryo UI" panose="020B0604030504040204" pitchFamily="50" charset="-128"/>
                          <a:ea typeface="Meiryo UI" panose="020B0604030504040204" pitchFamily="50" charset="-128"/>
                        </a:rPr>
                        <a:t>174</a:t>
                      </a:r>
                    </a:p>
                    <a:p>
                      <a:r>
                        <a:rPr kumimoji="1" lang="ja-JP" altLang="en-US" sz="1100" b="0" u="none" dirty="0">
                          <a:solidFill>
                            <a:schemeClr val="tx1"/>
                          </a:solidFill>
                          <a:latin typeface="Meiryo UI" panose="020B0604030504040204" pitchFamily="50" charset="-128"/>
                          <a:ea typeface="Meiryo UI" panose="020B0604030504040204" pitchFamily="50" charset="-128"/>
                        </a:rPr>
                        <a:t>・負担金   </a:t>
                      </a:r>
                      <a:r>
                        <a:rPr kumimoji="1" lang="en-US" altLang="ja-JP" sz="1100" b="0" u="none" dirty="0">
                          <a:solidFill>
                            <a:schemeClr val="tx1"/>
                          </a:solidFill>
                          <a:latin typeface="Meiryo UI" panose="020B0604030504040204" pitchFamily="50" charset="-128"/>
                          <a:ea typeface="Meiryo UI" panose="020B0604030504040204" pitchFamily="50" charset="-128"/>
                        </a:rPr>
                        <a:t>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・貸付金 </a:t>
                      </a:r>
                      <a:r>
                        <a:rPr kumimoji="1" lang="en-US" altLang="ja-JP" sz="1100" dirty="0">
                          <a:solidFill>
                            <a:schemeClr val="tx1"/>
                          </a:solidFill>
                          <a:latin typeface="Meiryo UI" panose="020B0604030504040204" pitchFamily="50" charset="-128"/>
                          <a:ea typeface="Meiryo UI" panose="020B0604030504040204" pitchFamily="50" charset="-128"/>
                        </a:rPr>
                        <a:t>1,600</a:t>
                      </a: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kumimoji="1" lang="ja-JP" altLang="en-US" sz="1100" b="1" u="sng" dirty="0">
                          <a:solidFill>
                            <a:schemeClr val="tx1"/>
                          </a:solidFill>
                          <a:latin typeface="Meiryo UI" panose="020B0604030504040204" pitchFamily="50" charset="-128"/>
                          <a:ea typeface="Meiryo UI" panose="020B0604030504040204" pitchFamily="50" charset="-128"/>
                        </a:rPr>
                        <a:t>６人（</a:t>
                      </a:r>
                      <a:r>
                        <a:rPr kumimoji="1" lang="en-US" altLang="ja-JP" sz="1100" b="1" u="sng" dirty="0">
                          <a:solidFill>
                            <a:schemeClr val="tx1"/>
                          </a:solidFill>
                          <a:latin typeface="Meiryo UI" panose="020B0604030504040204" pitchFamily="50" charset="-128"/>
                          <a:ea typeface="Meiryo UI" panose="020B0604030504040204" pitchFamily="50" charset="-128"/>
                        </a:rPr>
                        <a:t>OB</a:t>
                      </a:r>
                      <a:r>
                        <a:rPr kumimoji="1" lang="ja-JP" altLang="en-US" sz="1100" b="1" u="sng" dirty="0">
                          <a:solidFill>
                            <a:schemeClr val="tx1"/>
                          </a:solidFill>
                          <a:latin typeface="Meiryo UI" panose="020B0604030504040204" pitchFamily="50" charset="-128"/>
                          <a:ea typeface="Meiryo UI" panose="020B0604030504040204" pitchFamily="50" charset="-128"/>
                        </a:rPr>
                        <a:t>）</a:t>
                      </a:r>
                      <a:endParaRPr kumimoji="1" lang="en-US" altLang="ja-JP" sz="1050" b="1" u="sng" dirty="0">
                        <a:solidFill>
                          <a:schemeClr val="tx1"/>
                        </a:solidFill>
                        <a:latin typeface="Meiryo UI" panose="020B0604030504040204" pitchFamily="50" charset="-128"/>
                        <a:ea typeface="Meiryo UI" panose="020B0604030504040204" pitchFamily="50" charset="-128"/>
                      </a:endParaRPr>
                    </a:p>
                    <a:p>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1100" b="0" u="none" dirty="0">
                          <a:solidFill>
                            <a:schemeClr val="tx1"/>
                          </a:solidFill>
                          <a:latin typeface="Meiryo UI" panose="020B0604030504040204" pitchFamily="50" charset="-128"/>
                          <a:ea typeface="Meiryo UI" panose="020B0604030504040204" pitchFamily="50" charset="-128"/>
                        </a:rPr>
                        <a:t>・役員ＯＢ　</a:t>
                      </a:r>
                      <a:r>
                        <a:rPr kumimoji="1" lang="en-US" altLang="ja-JP" sz="1100" b="0" u="none" dirty="0">
                          <a:solidFill>
                            <a:schemeClr val="tx1"/>
                          </a:solidFill>
                          <a:latin typeface="Meiryo UI" panose="020B0604030504040204" pitchFamily="50" charset="-128"/>
                          <a:ea typeface="Meiryo UI" panose="020B0604030504040204" pitchFamily="50" charset="-128"/>
                        </a:rPr>
                        <a:t>1</a:t>
                      </a:r>
                      <a:r>
                        <a:rPr kumimoji="1" lang="ja-JP" altLang="en-US" sz="1100" b="0" u="none" dirty="0">
                          <a:solidFill>
                            <a:schemeClr val="tx1"/>
                          </a:solidFill>
                          <a:latin typeface="Meiryo UI" panose="020B0604030504040204" pitchFamily="50" charset="-128"/>
                          <a:ea typeface="Meiryo UI" panose="020B0604030504040204" pitchFamily="50" charset="-128"/>
                        </a:rPr>
                        <a:t>人</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r>
                        <a:rPr kumimoji="1" lang="ja-JP" altLang="en-US" sz="1100" b="0" u="none" dirty="0">
                          <a:solidFill>
                            <a:schemeClr val="tx1"/>
                          </a:solidFill>
                          <a:latin typeface="Meiryo UI" panose="020B0604030504040204" pitchFamily="50" charset="-128"/>
                          <a:ea typeface="Meiryo UI" panose="020B0604030504040204" pitchFamily="50" charset="-128"/>
                        </a:rPr>
                        <a:t>・職員ＯＢ　</a:t>
                      </a:r>
                      <a:r>
                        <a:rPr kumimoji="1" lang="en-US" altLang="ja-JP" sz="1100" b="0" u="none" dirty="0">
                          <a:solidFill>
                            <a:schemeClr val="tx1"/>
                          </a:solidFill>
                          <a:latin typeface="Meiryo UI" panose="020B0604030504040204" pitchFamily="50" charset="-128"/>
                          <a:ea typeface="Meiryo UI" panose="020B0604030504040204" pitchFamily="50" charset="-128"/>
                        </a:rPr>
                        <a:t>5</a:t>
                      </a:r>
                      <a:r>
                        <a:rPr kumimoji="1" lang="ja-JP" altLang="en-US" sz="1100" b="0" u="none" dirty="0">
                          <a:solidFill>
                            <a:schemeClr val="tx1"/>
                          </a:solidFill>
                          <a:latin typeface="Meiryo UI" panose="020B0604030504040204" pitchFamily="50" charset="-128"/>
                          <a:ea typeface="Meiryo UI" panose="020B0604030504040204" pitchFamily="50" charset="-128"/>
                        </a:rPr>
                        <a:t>人</a:t>
                      </a:r>
                      <a:r>
                        <a:rPr kumimoji="1" lang="en-US" altLang="ja-JP" sz="1100" b="0" u="none" dirty="0">
                          <a:solidFill>
                            <a:schemeClr val="tx1"/>
                          </a:solidFill>
                          <a:latin typeface="Meiryo UI" panose="020B0604030504040204" pitchFamily="50" charset="-128"/>
                          <a:ea typeface="Meiryo UI" panose="020B0604030504040204" pitchFamily="50" charset="-128"/>
                        </a:rPr>
                        <a:t>*</a:t>
                      </a:r>
                    </a:p>
                    <a:p>
                      <a:r>
                        <a:rPr kumimoji="1" lang="en-US" altLang="ja-JP" sz="1100" b="0" u="none" dirty="0">
                          <a:solidFill>
                            <a:schemeClr val="tx1"/>
                          </a:solidFill>
                          <a:latin typeface="Meiryo UI" panose="020B0604030504040204" pitchFamily="50" charset="-128"/>
                          <a:ea typeface="Meiryo UI" panose="020B0604030504040204" pitchFamily="50" charset="-128"/>
                        </a:rPr>
                        <a:t>[</a:t>
                      </a:r>
                      <a:r>
                        <a:rPr kumimoji="1" lang="ja-JP" altLang="en-US" sz="1100" b="0" u="none" dirty="0">
                          <a:solidFill>
                            <a:schemeClr val="tx1"/>
                          </a:solidFill>
                          <a:latin typeface="Meiryo UI" panose="020B0604030504040204" pitchFamily="50" charset="-128"/>
                          <a:ea typeface="Meiryo UI" panose="020B0604030504040204" pitchFamily="50" charset="-128"/>
                        </a:rPr>
                        <a:t>全職員：</a:t>
                      </a:r>
                      <a:r>
                        <a:rPr kumimoji="1" lang="en-US" altLang="ja-JP" sz="1100" b="0" u="none" dirty="0">
                          <a:solidFill>
                            <a:schemeClr val="tx1"/>
                          </a:solidFill>
                          <a:latin typeface="Meiryo UI" panose="020B0604030504040204" pitchFamily="50" charset="-128"/>
                          <a:ea typeface="Meiryo UI" panose="020B0604030504040204" pitchFamily="50" charset="-128"/>
                        </a:rPr>
                        <a:t>62</a:t>
                      </a:r>
                      <a:r>
                        <a:rPr kumimoji="1" lang="ja-JP" altLang="en-US" sz="1100" b="0" u="none" dirty="0">
                          <a:solidFill>
                            <a:schemeClr val="tx1"/>
                          </a:solidFill>
                          <a:latin typeface="Meiryo UI" panose="020B0604030504040204" pitchFamily="50" charset="-128"/>
                          <a:ea typeface="Meiryo UI" panose="020B0604030504040204" pitchFamily="50" charset="-128"/>
                        </a:rPr>
                        <a:t>人</a:t>
                      </a:r>
                      <a:r>
                        <a:rPr kumimoji="1" lang="en-US" altLang="ja-JP" sz="1100" b="0" u="none" dirty="0">
                          <a:solidFill>
                            <a:schemeClr val="tx1"/>
                          </a:solidFill>
                          <a:latin typeface="Meiryo UI" panose="020B0604030504040204" pitchFamily="50" charset="-128"/>
                          <a:ea typeface="Meiryo UI" panose="020B0604030504040204" pitchFamily="50" charset="-128"/>
                        </a:rPr>
                        <a:t>]</a:t>
                      </a:r>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923704">
                <a:tc>
                  <a:txBody>
                    <a:bodyPr/>
                    <a:lstStyle/>
                    <a:p>
                      <a:r>
                        <a:rPr kumimoji="1" lang="ja-JP" altLang="en-US" sz="14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都市型</a:t>
                      </a:r>
                      <a:r>
                        <a:rPr kumimoji="1" lang="en-US" altLang="ja-JP" sz="14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a:t>
                      </a:r>
                      <a:endParaRPr kumimoji="1" lang="ja-JP" altLang="en-US" sz="14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kumimoji="1" lang="ja-JP" altLang="en-US" sz="110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tcPr>
                </a:tc>
                <a:tc>
                  <a:txBody>
                    <a:bodyPr/>
                    <a:lstStyle/>
                    <a:p>
                      <a:r>
                        <a:rPr kumimoji="1" lang="en-US" altLang="ja-JP" sz="1050" b="1" u="sng" strike="noStrike" baseline="0" dirty="0" smtClean="0">
                          <a:solidFill>
                            <a:schemeClr val="tx1"/>
                          </a:solidFill>
                          <a:latin typeface="Meiryo UI" panose="020B0604030504040204" pitchFamily="50" charset="-128"/>
                          <a:ea typeface="Meiryo UI" panose="020B0604030504040204" pitchFamily="50" charset="-128"/>
                        </a:rPr>
                        <a:t>41</a:t>
                      </a:r>
                      <a:r>
                        <a:rPr kumimoji="1" lang="ja-JP" altLang="en-US" sz="1050" b="1" u="sng" strike="noStrike" baseline="0" dirty="0" smtClean="0">
                          <a:solidFill>
                            <a:schemeClr val="tx1"/>
                          </a:solidFill>
                          <a:latin typeface="Meiryo UI" panose="020B0604030504040204" pitchFamily="50" charset="-128"/>
                          <a:ea typeface="Meiryo UI" panose="020B0604030504040204" pitchFamily="50" charset="-128"/>
                        </a:rPr>
                        <a:t>百万円</a:t>
                      </a:r>
                    </a:p>
                    <a:p>
                      <a:endParaRPr kumimoji="1" lang="ja-JP" altLang="en-US" sz="1050" b="1" u="sng" strike="noStrike" baseline="0" dirty="0" smtClean="0">
                        <a:solidFill>
                          <a:schemeClr val="tx1"/>
                        </a:solidFill>
                        <a:latin typeface="Meiryo UI" panose="020B0604030504040204" pitchFamily="50" charset="-128"/>
                        <a:ea typeface="Meiryo UI" panose="020B0604030504040204" pitchFamily="50" charset="-128"/>
                      </a:endParaRPr>
                    </a:p>
                    <a:p>
                      <a:r>
                        <a:rPr kumimoji="1" lang="ja-JP" altLang="en-US" sz="1050" b="0" u="none" strike="noStrike" baseline="0" dirty="0" smtClean="0">
                          <a:solidFill>
                            <a:schemeClr val="tx1"/>
                          </a:solidFill>
                          <a:latin typeface="Meiryo UI" panose="020B0604030504040204" pitchFamily="50" charset="-128"/>
                          <a:ea typeface="Meiryo UI" panose="020B0604030504040204" pitchFamily="50" charset="-128"/>
                        </a:rPr>
                        <a:t>・プロ人材戦略拠点</a:t>
                      </a:r>
                      <a:endParaRPr kumimoji="1" lang="en-US" altLang="ja-JP" sz="1050" b="0" u="none" strike="noStrike" baseline="0" dirty="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0.3</a:t>
                      </a:r>
                      <a:r>
                        <a:rPr kumimoji="1" lang="ja-JP" altLang="en-US" sz="1100" b="1" u="sng" dirty="0">
                          <a:solidFill>
                            <a:schemeClr val="tx1"/>
                          </a:solidFill>
                          <a:latin typeface="Meiryo UI" panose="020B0604030504040204" pitchFamily="50" charset="-128"/>
                          <a:ea typeface="Meiryo UI" panose="020B0604030504040204" pitchFamily="50" charset="-128"/>
                        </a:rPr>
                        <a:t>億円 </a:t>
                      </a:r>
                      <a:r>
                        <a:rPr kumimoji="1" lang="en-US" altLang="ja-JP" sz="900" b="1" u="none" dirty="0">
                          <a:solidFill>
                            <a:schemeClr val="tx1"/>
                          </a:solidFill>
                          <a:latin typeface="Meiryo UI" panose="020B0604030504040204" pitchFamily="50" charset="-128"/>
                          <a:ea typeface="Meiryo UI" panose="020B0604030504040204" pitchFamily="50" charset="-128"/>
                        </a:rPr>
                        <a:t>[12.6</a:t>
                      </a:r>
                      <a:r>
                        <a:rPr kumimoji="1" lang="ja-JP" altLang="en-US" sz="900" b="1" u="none" dirty="0">
                          <a:solidFill>
                            <a:schemeClr val="tx1"/>
                          </a:solidFill>
                          <a:latin typeface="Meiryo UI" panose="020B0604030504040204" pitchFamily="50" charset="-128"/>
                          <a:ea typeface="Meiryo UI" panose="020B0604030504040204" pitchFamily="50" charset="-128"/>
                        </a:rPr>
                        <a:t>％</a:t>
                      </a:r>
                      <a:r>
                        <a:rPr kumimoji="1" lang="en-US" altLang="ja-JP" sz="900" b="1" u="none" dirty="0">
                          <a:solidFill>
                            <a:schemeClr val="tx1"/>
                          </a:solidFill>
                          <a:latin typeface="Meiryo UI" panose="020B0604030504040204" pitchFamily="50" charset="-128"/>
                          <a:ea typeface="Meiryo UI" panose="020B0604030504040204" pitchFamily="50" charset="-128"/>
                        </a:rPr>
                        <a:t>]</a:t>
                      </a:r>
                      <a:endParaRPr kumimoji="1" lang="en-US" altLang="ja-JP" sz="1050" b="1" u="none"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基本財産</a:t>
                      </a:r>
                      <a:r>
                        <a:rPr kumimoji="1" lang="en-US" altLang="ja-JP" sz="1000" dirty="0">
                          <a:solidFill>
                            <a:schemeClr val="tx1"/>
                          </a:solidFill>
                          <a:latin typeface="Meiryo UI" panose="020B0604030504040204" pitchFamily="50" charset="-128"/>
                          <a:ea typeface="Meiryo UI" panose="020B0604030504040204" pitchFamily="50" charset="-128"/>
                        </a:rPr>
                        <a:t>:2.0</a:t>
                      </a:r>
                      <a:r>
                        <a:rPr kumimoji="1" lang="ja-JP" altLang="en-US" sz="1000" dirty="0">
                          <a:solidFill>
                            <a:schemeClr val="tx1"/>
                          </a:solidFill>
                          <a:latin typeface="Meiryo UI" panose="020B0604030504040204" pitchFamily="50" charset="-128"/>
                          <a:ea typeface="Meiryo UI" panose="020B0604030504040204" pitchFamily="50" charset="-128"/>
                        </a:rPr>
                        <a:t>憶円</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911</a:t>
                      </a:r>
                      <a:r>
                        <a:rPr kumimoji="1" lang="ja-JP" altLang="en-US" sz="1100" b="1" u="sng" dirty="0">
                          <a:solidFill>
                            <a:schemeClr val="tx1"/>
                          </a:solidFill>
                          <a:latin typeface="Meiryo UI" panose="020B0604030504040204" pitchFamily="50" charset="-128"/>
                          <a:ea typeface="Meiryo UI" panose="020B0604030504040204" pitchFamily="50" charset="-128"/>
                        </a:rPr>
                        <a:t>百万円</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・交付金 </a:t>
                      </a:r>
                      <a:r>
                        <a:rPr kumimoji="1" lang="en-US" altLang="ja-JP" sz="1100" dirty="0">
                          <a:solidFill>
                            <a:schemeClr val="tx1"/>
                          </a:solidFill>
                          <a:latin typeface="Meiryo UI" panose="020B0604030504040204" pitchFamily="50" charset="-128"/>
                          <a:ea typeface="Meiryo UI" panose="020B0604030504040204" pitchFamily="50" charset="-128"/>
                        </a:rPr>
                        <a:t>317</a:t>
                      </a:r>
                    </a:p>
                    <a:p>
                      <a:r>
                        <a:rPr kumimoji="1" lang="ja-JP" altLang="en-US" sz="1100" dirty="0">
                          <a:solidFill>
                            <a:schemeClr val="tx1"/>
                          </a:solidFill>
                          <a:latin typeface="Meiryo UI" panose="020B0604030504040204" pitchFamily="50" charset="-128"/>
                          <a:ea typeface="Meiryo UI" panose="020B0604030504040204" pitchFamily="50" charset="-128"/>
                        </a:rPr>
                        <a:t>・委託料 </a:t>
                      </a:r>
                      <a:r>
                        <a:rPr kumimoji="1" lang="en-US" altLang="ja-JP" sz="1100" dirty="0">
                          <a:solidFill>
                            <a:schemeClr val="tx1"/>
                          </a:solidFill>
                          <a:latin typeface="Meiryo UI" panose="020B0604030504040204" pitchFamily="50" charset="-128"/>
                          <a:ea typeface="Meiryo UI" panose="020B0604030504040204" pitchFamily="50" charset="-128"/>
                        </a:rPr>
                        <a:t>317</a:t>
                      </a:r>
                    </a:p>
                    <a:p>
                      <a:r>
                        <a:rPr kumimoji="1" lang="ja-JP" altLang="en-US" sz="1100" dirty="0">
                          <a:solidFill>
                            <a:schemeClr val="tx1"/>
                          </a:solidFill>
                          <a:latin typeface="Meiryo UI" panose="020B0604030504040204" pitchFamily="50" charset="-128"/>
                          <a:ea typeface="Meiryo UI" panose="020B0604030504040204" pitchFamily="50" charset="-128"/>
                        </a:rPr>
                        <a:t>・代行料 </a:t>
                      </a:r>
                      <a:r>
                        <a:rPr kumimoji="1" lang="en-US" altLang="ja-JP" sz="1100" dirty="0">
                          <a:solidFill>
                            <a:schemeClr val="tx1"/>
                          </a:solidFill>
                          <a:latin typeface="Meiryo UI" panose="020B0604030504040204" pitchFamily="50" charset="-128"/>
                          <a:ea typeface="Meiryo UI" panose="020B0604030504040204" pitchFamily="50" charset="-128"/>
                        </a:rPr>
                        <a:t>277</a:t>
                      </a:r>
                    </a:p>
                  </a:txBody>
                  <a:tcP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b="1" u="sng" dirty="0" smtClean="0">
                          <a:solidFill>
                            <a:schemeClr val="tx1"/>
                          </a:solidFill>
                          <a:latin typeface="Meiryo UI" panose="020B0604030504040204" pitchFamily="50" charset="-128"/>
                          <a:ea typeface="Meiryo UI" panose="020B0604030504040204" pitchFamily="50" charset="-128"/>
                        </a:rPr>
                        <a:t>4</a:t>
                      </a:r>
                      <a:r>
                        <a:rPr kumimoji="1" lang="ja-JP" altLang="en-US" sz="1100" b="1" u="sng" dirty="0" smtClean="0">
                          <a:solidFill>
                            <a:schemeClr val="tx1"/>
                          </a:solidFill>
                          <a:latin typeface="Meiryo UI" panose="020B0604030504040204" pitchFamily="50" charset="-128"/>
                          <a:ea typeface="Meiryo UI" panose="020B0604030504040204" pitchFamily="50" charset="-128"/>
                        </a:rPr>
                        <a:t>人</a:t>
                      </a:r>
                      <a:r>
                        <a:rPr kumimoji="1" lang="ja-JP" altLang="en-US" sz="1100" b="1" u="sng" dirty="0">
                          <a:solidFill>
                            <a:schemeClr val="tx1"/>
                          </a:solidFill>
                          <a:latin typeface="Meiryo UI" panose="020B0604030504040204" pitchFamily="50" charset="-128"/>
                          <a:ea typeface="Meiryo UI" panose="020B0604030504040204" pitchFamily="50" charset="-128"/>
                        </a:rPr>
                        <a:t>（</a:t>
                      </a:r>
                      <a:r>
                        <a:rPr kumimoji="1" lang="ja-JP" altLang="en-US" sz="1100" b="1" u="sng" dirty="0" smtClean="0">
                          <a:solidFill>
                            <a:schemeClr val="tx1"/>
                          </a:solidFill>
                          <a:latin typeface="Meiryo UI" panose="020B0604030504040204" pitchFamily="50" charset="-128"/>
                          <a:ea typeface="Meiryo UI" panose="020B0604030504040204" pitchFamily="50" charset="-128"/>
                        </a:rPr>
                        <a:t>派遣・</a:t>
                      </a:r>
                      <a:r>
                        <a:rPr kumimoji="1" lang="en-US" altLang="ja-JP" sz="1100" b="1" u="sng" dirty="0" smtClean="0">
                          <a:solidFill>
                            <a:schemeClr val="tx1"/>
                          </a:solidFill>
                          <a:latin typeface="Meiryo UI" panose="020B0604030504040204" pitchFamily="50" charset="-128"/>
                          <a:ea typeface="Meiryo UI" panose="020B0604030504040204" pitchFamily="50" charset="-128"/>
                        </a:rPr>
                        <a:t>OB</a:t>
                      </a:r>
                      <a:r>
                        <a:rPr kumimoji="1" lang="ja-JP" altLang="en-US" sz="1100" b="1" u="sng" dirty="0" smtClean="0">
                          <a:solidFill>
                            <a:schemeClr val="tx1"/>
                          </a:solidFill>
                          <a:latin typeface="Meiryo UI" panose="020B0604030504040204" pitchFamily="50" charset="-128"/>
                          <a:ea typeface="Meiryo UI" panose="020B0604030504040204" pitchFamily="50" charset="-128"/>
                        </a:rPr>
                        <a:t>）</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r>
                        <a:rPr kumimoji="1" lang="ja-JP" altLang="en-US" sz="1100" b="0" u="none" dirty="0" smtClean="0">
                          <a:solidFill>
                            <a:schemeClr val="tx1"/>
                          </a:solidFill>
                          <a:latin typeface="Meiryo UI" panose="020B0604030504040204" pitchFamily="50" charset="-128"/>
                          <a:ea typeface="Meiryo UI" panose="020B0604030504040204" pitchFamily="50" charset="-128"/>
                        </a:rPr>
                        <a:t>・派遣　</a:t>
                      </a:r>
                      <a:r>
                        <a:rPr kumimoji="1" lang="en-US" altLang="ja-JP" sz="1100" b="0" u="none" dirty="0" smtClean="0">
                          <a:solidFill>
                            <a:schemeClr val="tx1"/>
                          </a:solidFill>
                          <a:latin typeface="Meiryo UI" panose="020B0604030504040204" pitchFamily="50" charset="-128"/>
                          <a:ea typeface="Meiryo UI" panose="020B0604030504040204" pitchFamily="50" charset="-128"/>
                        </a:rPr>
                        <a:t>2</a:t>
                      </a:r>
                      <a:r>
                        <a:rPr kumimoji="1" lang="ja-JP" altLang="en-US" sz="1100" b="0" u="none" dirty="0" smtClean="0">
                          <a:solidFill>
                            <a:schemeClr val="tx1"/>
                          </a:solidFill>
                          <a:latin typeface="Meiryo UI" panose="020B0604030504040204" pitchFamily="50" charset="-128"/>
                          <a:ea typeface="Meiryo UI" panose="020B0604030504040204" pitchFamily="50" charset="-128"/>
                        </a:rPr>
                        <a:t>人</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r>
                        <a:rPr kumimoji="1" lang="ja-JP" altLang="en-US" sz="1100" b="0" u="none" dirty="0">
                          <a:solidFill>
                            <a:schemeClr val="tx1"/>
                          </a:solidFill>
                          <a:latin typeface="Meiryo UI" panose="020B0604030504040204" pitchFamily="50" charset="-128"/>
                          <a:ea typeface="Meiryo UI" panose="020B0604030504040204" pitchFamily="50" charset="-128"/>
                        </a:rPr>
                        <a:t>・役員</a:t>
                      </a:r>
                      <a:r>
                        <a:rPr kumimoji="1" lang="en-US" altLang="ja-JP" sz="1100" b="0" u="none" dirty="0">
                          <a:solidFill>
                            <a:schemeClr val="tx1"/>
                          </a:solidFill>
                          <a:latin typeface="Meiryo UI" panose="020B0604030504040204" pitchFamily="50" charset="-128"/>
                          <a:ea typeface="Meiryo UI" panose="020B0604030504040204" pitchFamily="50" charset="-128"/>
                        </a:rPr>
                        <a:t>OB</a:t>
                      </a:r>
                      <a:r>
                        <a:rPr kumimoji="1" lang="ja-JP" altLang="en-US" sz="1100" b="0" u="none" dirty="0">
                          <a:solidFill>
                            <a:schemeClr val="tx1"/>
                          </a:solidFill>
                          <a:latin typeface="Meiryo UI" panose="020B0604030504040204" pitchFamily="50" charset="-128"/>
                          <a:ea typeface="Meiryo UI" panose="020B0604030504040204" pitchFamily="50" charset="-128"/>
                        </a:rPr>
                        <a:t>　</a:t>
                      </a:r>
                      <a:r>
                        <a:rPr kumimoji="1" lang="en-US" altLang="ja-JP" sz="1100" b="0" u="none" dirty="0">
                          <a:solidFill>
                            <a:schemeClr val="tx1"/>
                          </a:solidFill>
                          <a:latin typeface="Meiryo UI" panose="020B0604030504040204" pitchFamily="50" charset="-128"/>
                          <a:ea typeface="Meiryo UI" panose="020B0604030504040204" pitchFamily="50" charset="-128"/>
                        </a:rPr>
                        <a:t>1</a:t>
                      </a:r>
                      <a:r>
                        <a:rPr kumimoji="1" lang="ja-JP" altLang="en-US" sz="1100" b="0" u="none" dirty="0">
                          <a:solidFill>
                            <a:schemeClr val="tx1"/>
                          </a:solidFill>
                          <a:latin typeface="Meiryo UI" panose="020B0604030504040204" pitchFamily="50" charset="-128"/>
                          <a:ea typeface="Meiryo UI" panose="020B0604030504040204" pitchFamily="50" charset="-128"/>
                        </a:rPr>
                        <a:t>人</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r>
                        <a:rPr kumimoji="1" lang="ja-JP" altLang="en-US" sz="1100" b="0" u="none" dirty="0">
                          <a:solidFill>
                            <a:schemeClr val="tx1"/>
                          </a:solidFill>
                          <a:latin typeface="Meiryo UI" panose="020B0604030504040204" pitchFamily="50" charset="-128"/>
                          <a:ea typeface="Meiryo UI" panose="020B0604030504040204" pitchFamily="50" charset="-128"/>
                        </a:rPr>
                        <a:t>・職員</a:t>
                      </a:r>
                      <a:r>
                        <a:rPr kumimoji="1" lang="en-US" altLang="ja-JP" sz="1100" b="0" u="none" dirty="0">
                          <a:solidFill>
                            <a:schemeClr val="tx1"/>
                          </a:solidFill>
                          <a:latin typeface="Meiryo UI" panose="020B0604030504040204" pitchFamily="50" charset="-128"/>
                          <a:ea typeface="Meiryo UI" panose="020B0604030504040204" pitchFamily="50" charset="-128"/>
                        </a:rPr>
                        <a:t>OB</a:t>
                      </a:r>
                      <a:r>
                        <a:rPr kumimoji="1" lang="ja-JP" altLang="en-US" sz="1100" b="0" u="none" dirty="0">
                          <a:solidFill>
                            <a:schemeClr val="tx1"/>
                          </a:solidFill>
                          <a:latin typeface="Meiryo UI" panose="020B0604030504040204" pitchFamily="50" charset="-128"/>
                          <a:ea typeface="Meiryo UI" panose="020B0604030504040204" pitchFamily="50" charset="-128"/>
                        </a:rPr>
                        <a:t>　</a:t>
                      </a:r>
                      <a:r>
                        <a:rPr kumimoji="1" lang="en-US" altLang="ja-JP" sz="1100" b="0" u="none" dirty="0">
                          <a:solidFill>
                            <a:schemeClr val="tx1"/>
                          </a:solidFill>
                          <a:latin typeface="Meiryo UI" panose="020B0604030504040204" pitchFamily="50" charset="-128"/>
                          <a:ea typeface="Meiryo UI" panose="020B0604030504040204" pitchFamily="50" charset="-128"/>
                        </a:rPr>
                        <a:t>1</a:t>
                      </a:r>
                      <a:r>
                        <a:rPr kumimoji="1" lang="ja-JP" altLang="en-US" sz="1100" b="0" u="none" dirty="0" smtClean="0">
                          <a:solidFill>
                            <a:schemeClr val="tx1"/>
                          </a:solidFill>
                          <a:latin typeface="Meiryo UI" panose="020B0604030504040204" pitchFamily="50" charset="-128"/>
                          <a:ea typeface="Meiryo UI" panose="020B0604030504040204" pitchFamily="50" charset="-128"/>
                        </a:rPr>
                        <a:t>人</a:t>
                      </a:r>
                      <a:r>
                        <a:rPr kumimoji="1" lang="en-US" altLang="ja-JP" sz="1100" b="0" u="none" dirty="0" smtClean="0">
                          <a:solidFill>
                            <a:schemeClr val="tx1"/>
                          </a:solidFill>
                          <a:latin typeface="Meiryo UI" panose="020B0604030504040204" pitchFamily="50" charset="-128"/>
                          <a:ea typeface="Meiryo UI" panose="020B0604030504040204" pitchFamily="50" charset="-128"/>
                        </a:rPr>
                        <a:t>*</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r>
                        <a:rPr kumimoji="1" lang="en-US" altLang="ja-JP" sz="1000" b="0" u="none" dirty="0">
                          <a:solidFill>
                            <a:schemeClr val="tx1"/>
                          </a:solidFill>
                          <a:latin typeface="Meiryo UI" panose="020B0604030504040204" pitchFamily="50" charset="-128"/>
                          <a:ea typeface="Meiryo UI" panose="020B0604030504040204" pitchFamily="50" charset="-128"/>
                        </a:rPr>
                        <a:t>[</a:t>
                      </a:r>
                      <a:r>
                        <a:rPr kumimoji="1" lang="ja-JP" altLang="en-US" sz="1000" b="0" u="none" dirty="0">
                          <a:solidFill>
                            <a:schemeClr val="tx1"/>
                          </a:solidFill>
                          <a:latin typeface="Meiryo UI" panose="020B0604030504040204" pitchFamily="50" charset="-128"/>
                          <a:ea typeface="Meiryo UI" panose="020B0604030504040204" pitchFamily="50" charset="-128"/>
                        </a:rPr>
                        <a:t>全職員：</a:t>
                      </a:r>
                      <a:r>
                        <a:rPr kumimoji="1" lang="en-US" altLang="ja-JP" sz="1000" b="0" u="none" dirty="0">
                          <a:solidFill>
                            <a:schemeClr val="tx1"/>
                          </a:solidFill>
                          <a:latin typeface="Meiryo UI" panose="020B0604030504040204" pitchFamily="50" charset="-128"/>
                          <a:ea typeface="Meiryo UI" panose="020B0604030504040204" pitchFamily="50" charset="-128"/>
                        </a:rPr>
                        <a:t>56</a:t>
                      </a:r>
                      <a:r>
                        <a:rPr kumimoji="1" lang="ja-JP" altLang="en-US" sz="1000" b="0" u="none" dirty="0">
                          <a:solidFill>
                            <a:schemeClr val="tx1"/>
                          </a:solidFill>
                          <a:latin typeface="Meiryo UI" panose="020B0604030504040204" pitchFamily="50" charset="-128"/>
                          <a:ea typeface="Meiryo UI" panose="020B0604030504040204" pitchFamily="50" charset="-128"/>
                        </a:rPr>
                        <a:t>人</a:t>
                      </a:r>
                      <a:r>
                        <a:rPr kumimoji="1" lang="en-US" altLang="ja-JP" sz="1000" b="0" u="none" dirty="0">
                          <a:solidFill>
                            <a:schemeClr val="tx1"/>
                          </a:solidFill>
                          <a:latin typeface="Meiryo UI" panose="020B0604030504040204" pitchFamily="50" charset="-128"/>
                          <a:ea typeface="Meiryo UI" panose="020B0604030504040204" pitchFamily="50" charset="-128"/>
                        </a:rPr>
                        <a:t>]</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766797">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大阪国際経済振興Ｃ</a:t>
                      </a:r>
                    </a:p>
                  </a:txBody>
                  <a:tcPr>
                    <a:lnT w="28575" cap="flat" cmpd="sng" algn="ctr">
                      <a:solidFill>
                        <a:schemeClr val="tx1"/>
                      </a:solidFill>
                      <a:prstDash val="solid"/>
                      <a:round/>
                      <a:headEnd type="none" w="med" len="med"/>
                      <a:tailEnd type="none" w="med" len="med"/>
                    </a:lnT>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0.1</a:t>
                      </a:r>
                      <a:r>
                        <a:rPr kumimoji="1" lang="ja-JP" altLang="en-US" sz="1100" b="1" u="sng" dirty="0">
                          <a:solidFill>
                            <a:schemeClr val="tx1"/>
                          </a:solidFill>
                          <a:latin typeface="Meiryo UI" panose="020B0604030504040204" pitchFamily="50" charset="-128"/>
                          <a:ea typeface="Meiryo UI" panose="020B0604030504040204" pitchFamily="50" charset="-128"/>
                        </a:rPr>
                        <a:t>億円 </a:t>
                      </a:r>
                      <a:r>
                        <a:rPr kumimoji="1" lang="en-US" altLang="ja-JP" sz="900" b="1" u="none" dirty="0">
                          <a:solidFill>
                            <a:schemeClr val="tx1"/>
                          </a:solidFill>
                          <a:latin typeface="Meiryo UI" panose="020B0604030504040204" pitchFamily="50" charset="-128"/>
                          <a:ea typeface="Meiryo UI" panose="020B0604030504040204" pitchFamily="50" charset="-128"/>
                        </a:rPr>
                        <a:t>[6.2</a:t>
                      </a:r>
                      <a:r>
                        <a:rPr kumimoji="1" lang="ja-JP" altLang="en-US" sz="900" b="1" u="none" dirty="0">
                          <a:solidFill>
                            <a:schemeClr val="tx1"/>
                          </a:solidFill>
                          <a:latin typeface="Meiryo UI" panose="020B0604030504040204" pitchFamily="50" charset="-128"/>
                          <a:ea typeface="Meiryo UI" panose="020B0604030504040204" pitchFamily="50" charset="-128"/>
                        </a:rPr>
                        <a:t>％</a:t>
                      </a:r>
                      <a:r>
                        <a:rPr kumimoji="1" lang="en-US" altLang="ja-JP" sz="900" b="1" u="none" dirty="0">
                          <a:solidFill>
                            <a:schemeClr val="tx1"/>
                          </a:solidFill>
                          <a:latin typeface="Meiryo UI" panose="020B0604030504040204" pitchFamily="50" charset="-128"/>
                          <a:ea typeface="Meiryo UI" panose="020B0604030504040204" pitchFamily="50" charset="-128"/>
                        </a:rPr>
                        <a:t>]</a:t>
                      </a:r>
                      <a:endParaRPr kumimoji="1" lang="en-US" altLang="ja-JP" sz="1050" b="1" u="none"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基本財産</a:t>
                      </a:r>
                      <a:r>
                        <a:rPr kumimoji="1" lang="en-US" altLang="ja-JP" sz="1000" dirty="0">
                          <a:solidFill>
                            <a:schemeClr val="tx1"/>
                          </a:solidFill>
                          <a:latin typeface="Meiryo UI" panose="020B0604030504040204" pitchFamily="50" charset="-128"/>
                          <a:ea typeface="Meiryo UI" panose="020B0604030504040204" pitchFamily="50" charset="-128"/>
                        </a:rPr>
                        <a:t>:1.6</a:t>
                      </a:r>
                      <a:r>
                        <a:rPr kumimoji="1" lang="ja-JP" altLang="en-US" sz="1000" dirty="0">
                          <a:solidFill>
                            <a:schemeClr val="tx1"/>
                          </a:solidFill>
                          <a:latin typeface="Meiryo UI" panose="020B0604030504040204" pitchFamily="50" charset="-128"/>
                          <a:ea typeface="Meiryo UI" panose="020B0604030504040204" pitchFamily="50" charset="-128"/>
                        </a:rPr>
                        <a:t>億円</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1.0</a:t>
                      </a:r>
                      <a:r>
                        <a:rPr kumimoji="1" lang="ja-JP" altLang="en-US" sz="1100" b="1" u="sng" dirty="0">
                          <a:solidFill>
                            <a:schemeClr val="tx1"/>
                          </a:solidFill>
                          <a:latin typeface="Meiryo UI" panose="020B0604030504040204" pitchFamily="50" charset="-128"/>
                          <a:ea typeface="Meiryo UI" panose="020B0604030504040204" pitchFamily="50" charset="-128"/>
                        </a:rPr>
                        <a:t>億円 </a:t>
                      </a:r>
                      <a:r>
                        <a:rPr kumimoji="1" lang="en-US" altLang="ja-JP" sz="900" b="1" u="none" dirty="0">
                          <a:solidFill>
                            <a:schemeClr val="tx1"/>
                          </a:solidFill>
                          <a:latin typeface="Meiryo UI" panose="020B0604030504040204" pitchFamily="50" charset="-128"/>
                          <a:ea typeface="Meiryo UI" panose="020B0604030504040204" pitchFamily="50" charset="-128"/>
                        </a:rPr>
                        <a:t>[61.7</a:t>
                      </a:r>
                      <a:r>
                        <a:rPr kumimoji="1" lang="ja-JP" altLang="en-US" sz="900" b="1" u="none" dirty="0">
                          <a:solidFill>
                            <a:schemeClr val="tx1"/>
                          </a:solidFill>
                          <a:latin typeface="Meiryo UI" panose="020B0604030504040204" pitchFamily="50" charset="-128"/>
                          <a:ea typeface="Meiryo UI" panose="020B0604030504040204" pitchFamily="50" charset="-128"/>
                        </a:rPr>
                        <a:t>％</a:t>
                      </a:r>
                      <a:r>
                        <a:rPr kumimoji="1" lang="en-US" altLang="ja-JP" sz="900" b="1" u="none" dirty="0">
                          <a:solidFill>
                            <a:schemeClr val="tx1"/>
                          </a:solidFill>
                          <a:latin typeface="Meiryo UI" panose="020B0604030504040204" pitchFamily="50" charset="-128"/>
                          <a:ea typeface="Meiryo UI" panose="020B0604030504040204" pitchFamily="50" charset="-128"/>
                        </a:rPr>
                        <a:t>] </a:t>
                      </a:r>
                      <a:r>
                        <a:rPr kumimoji="1" lang="en-US" altLang="ja-JP" sz="800" b="1" u="none" dirty="0">
                          <a:solidFill>
                            <a:schemeClr val="tx1"/>
                          </a:solidFill>
                          <a:latin typeface="Meiryo UI" panose="020B0604030504040204" pitchFamily="50" charset="-128"/>
                          <a:ea typeface="Meiryo UI" panose="020B0604030504040204" pitchFamily="50" charset="-128"/>
                        </a:rPr>
                        <a:t>**</a:t>
                      </a:r>
                      <a:endParaRPr kumimoji="1" lang="en-US" altLang="ja-JP" sz="1050" b="1" u="none"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基本財産</a:t>
                      </a:r>
                      <a:r>
                        <a:rPr kumimoji="1" lang="en-US" altLang="ja-JP" sz="1000" dirty="0">
                          <a:solidFill>
                            <a:schemeClr val="tx1"/>
                          </a:solidFill>
                          <a:latin typeface="Meiryo UI" panose="020B0604030504040204" pitchFamily="50" charset="-128"/>
                          <a:ea typeface="Meiryo UI" panose="020B0604030504040204" pitchFamily="50" charset="-128"/>
                        </a:rPr>
                        <a:t>:1.6</a:t>
                      </a:r>
                      <a:r>
                        <a:rPr kumimoji="1" lang="ja-JP" altLang="en-US" sz="1000" dirty="0">
                          <a:solidFill>
                            <a:schemeClr val="tx1"/>
                          </a:solidFill>
                          <a:latin typeface="Meiryo UI" panose="020B0604030504040204" pitchFamily="50" charset="-128"/>
                          <a:ea typeface="Meiryo UI" panose="020B0604030504040204" pitchFamily="50" charset="-128"/>
                        </a:rPr>
                        <a:t>億円</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96</a:t>
                      </a:r>
                      <a:r>
                        <a:rPr kumimoji="1" lang="ja-JP" altLang="en-US" sz="1100" b="1" u="sng" dirty="0">
                          <a:solidFill>
                            <a:schemeClr val="tx1"/>
                          </a:solidFill>
                          <a:latin typeface="Meiryo UI" panose="020B0604030504040204" pitchFamily="50" charset="-128"/>
                          <a:ea typeface="Meiryo UI" panose="020B0604030504040204" pitchFamily="50" charset="-128"/>
                        </a:rPr>
                        <a:t>百万円</a:t>
                      </a:r>
                      <a:endParaRPr kumimoji="1" lang="en-US" altLang="ja-JP" sz="1100" b="1" u="sng"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4"/>
                  </a:ext>
                </a:extLst>
              </a:tr>
              <a:tr h="674328">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商工会・</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商工会議所</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1,989</a:t>
                      </a:r>
                      <a:r>
                        <a:rPr kumimoji="1" lang="ja-JP" altLang="en-US" sz="1100" b="1" u="sng" dirty="0">
                          <a:solidFill>
                            <a:schemeClr val="tx1"/>
                          </a:solidFill>
                          <a:latin typeface="Meiryo UI" panose="020B0604030504040204" pitchFamily="50" charset="-128"/>
                          <a:ea typeface="Meiryo UI" panose="020B0604030504040204" pitchFamily="50" charset="-128"/>
                        </a:rPr>
                        <a:t>百万円</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・小規模　</a:t>
                      </a:r>
                      <a:r>
                        <a:rPr kumimoji="1" lang="en-US" altLang="ja-JP" sz="1100" dirty="0">
                          <a:solidFill>
                            <a:schemeClr val="tx1"/>
                          </a:solidFill>
                          <a:latin typeface="Meiryo UI" panose="020B0604030504040204" pitchFamily="50" charset="-128"/>
                          <a:ea typeface="Meiryo UI" panose="020B0604030504040204" pitchFamily="50" charset="-128"/>
                        </a:rPr>
                        <a:t>1,981</a:t>
                      </a:r>
                    </a:p>
                    <a:p>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O-BIC</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7.6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noFill/>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7.6</a:t>
                      </a:r>
                      <a:r>
                        <a:rPr kumimoji="1" lang="ja-JP" altLang="en-US" sz="1100" b="1" u="sng" dirty="0">
                          <a:solidFill>
                            <a:schemeClr val="tx1"/>
                          </a:solidFill>
                          <a:latin typeface="Meiryo UI" panose="020B0604030504040204" pitchFamily="50" charset="-128"/>
                          <a:ea typeface="Meiryo UI" panose="020B0604030504040204" pitchFamily="50" charset="-128"/>
                        </a:rPr>
                        <a:t>百万円</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O-BIC</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endParaRPr kumimoji="1" lang="ja-JP" altLang="en-US" sz="11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5"/>
                  </a:ext>
                </a:extLst>
              </a:tr>
              <a:tr h="749816">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JETRO</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en-US" altLang="ja-JP" sz="1100" b="1" u="sng" dirty="0" smtClean="0">
                          <a:solidFill>
                            <a:schemeClr val="tx1"/>
                          </a:solidFill>
                          <a:latin typeface="Meiryo UI" panose="020B0604030504040204" pitchFamily="50" charset="-128"/>
                          <a:ea typeface="Meiryo UI" panose="020B0604030504040204" pitchFamily="50" charset="-128"/>
                        </a:rPr>
                        <a:t>23.2</a:t>
                      </a:r>
                      <a:r>
                        <a:rPr kumimoji="1" lang="ja-JP" altLang="en-US" sz="1100" b="1" u="sng" dirty="0">
                          <a:solidFill>
                            <a:schemeClr val="tx1"/>
                          </a:solidFill>
                          <a:latin typeface="Meiryo UI" panose="020B0604030504040204" pitchFamily="50" charset="-128"/>
                          <a:ea typeface="Meiryo UI" panose="020B0604030504040204" pitchFamily="50" charset="-128"/>
                        </a:rPr>
                        <a:t>百万円</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海外見本市等  </a:t>
                      </a:r>
                      <a:r>
                        <a:rPr kumimoji="1" lang="en-US" altLang="ja-JP" sz="1100" dirty="0">
                          <a:solidFill>
                            <a:schemeClr val="tx1"/>
                          </a:solidFill>
                          <a:latin typeface="Meiryo UI" panose="020B0604030504040204" pitchFamily="50" charset="-128"/>
                          <a:ea typeface="Meiryo UI" panose="020B0604030504040204" pitchFamily="50" charset="-128"/>
                        </a:rPr>
                        <a:t>11.6</a:t>
                      </a:r>
                    </a:p>
                    <a:p>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貿易相談</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4.6</a:t>
                      </a:r>
                    </a:p>
                    <a:p>
                      <a:r>
                        <a:rPr kumimoji="1" lang="ja-JP" altLang="en-US" sz="1100" dirty="0" smtClean="0">
                          <a:solidFill>
                            <a:schemeClr val="tx1"/>
                          </a:solidFill>
                          <a:latin typeface="Meiryo UI" panose="020B0604030504040204" pitchFamily="50" charset="-128"/>
                          <a:ea typeface="Meiryo UI" panose="020B0604030504040204" pitchFamily="50" charset="-128"/>
                        </a:rPr>
                        <a:t>・プラットフォーム　</a:t>
                      </a:r>
                      <a:r>
                        <a:rPr kumimoji="1" lang="en-US" altLang="ja-JP" sz="1100" dirty="0" smtClean="0">
                          <a:solidFill>
                            <a:schemeClr val="tx1"/>
                          </a:solidFill>
                          <a:latin typeface="Meiryo UI" panose="020B0604030504040204" pitchFamily="50" charset="-128"/>
                          <a:ea typeface="Meiryo UI" panose="020B0604030504040204" pitchFamily="50" charset="-128"/>
                        </a:rPr>
                        <a:t>4.5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b="1" u="sng" dirty="0" smtClean="0">
                          <a:solidFill>
                            <a:schemeClr val="tx1"/>
                          </a:solidFill>
                          <a:latin typeface="Meiryo UI" panose="020B0604030504040204" pitchFamily="50" charset="-128"/>
                          <a:ea typeface="Meiryo UI" panose="020B0604030504040204" pitchFamily="50" charset="-128"/>
                        </a:rPr>
                        <a:t>1</a:t>
                      </a:r>
                      <a:r>
                        <a:rPr kumimoji="1" lang="ja-JP" altLang="en-US" sz="1100" b="1" u="sng" dirty="0" smtClean="0">
                          <a:solidFill>
                            <a:schemeClr val="tx1"/>
                          </a:solidFill>
                          <a:latin typeface="Meiryo UI" panose="020B0604030504040204" pitchFamily="50" charset="-128"/>
                          <a:ea typeface="Meiryo UI" panose="020B0604030504040204" pitchFamily="50" charset="-128"/>
                        </a:rPr>
                        <a:t>人派遣（研修</a:t>
                      </a:r>
                      <a:r>
                        <a:rPr kumimoji="1" lang="ja-JP" altLang="en-US" sz="1100" b="0" u="none" dirty="0" smtClean="0">
                          <a:solidFill>
                            <a:schemeClr val="tx1"/>
                          </a:solidFill>
                          <a:latin typeface="Meiryo UI" panose="020B0604030504040204" pitchFamily="50" charset="-128"/>
                          <a:ea typeface="Meiryo UI" panose="020B0604030504040204" pitchFamily="50" charset="-128"/>
                        </a:rPr>
                        <a:t>）</a:t>
                      </a:r>
                      <a:endParaRPr kumimoji="1" lang="ja-JP" altLang="en-US" sz="1100" strike="dblStrike" baseline="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en-US" altLang="ja-JP" sz="1100" b="1" u="sng" dirty="0">
                          <a:solidFill>
                            <a:schemeClr val="tx1"/>
                          </a:solidFill>
                          <a:latin typeface="Meiryo UI" panose="020B0604030504040204" pitchFamily="50" charset="-128"/>
                          <a:ea typeface="Meiryo UI" panose="020B0604030504040204" pitchFamily="50" charset="-128"/>
                        </a:rPr>
                        <a:t>3.6</a:t>
                      </a:r>
                      <a:r>
                        <a:rPr kumimoji="1" lang="ja-JP" altLang="en-US" sz="1100" b="1" u="sng" dirty="0">
                          <a:solidFill>
                            <a:schemeClr val="tx1"/>
                          </a:solidFill>
                          <a:latin typeface="Meiryo UI" panose="020B0604030504040204" pitchFamily="50" charset="-128"/>
                          <a:ea typeface="Meiryo UI" panose="020B0604030504040204" pitchFamily="50" charset="-128"/>
                        </a:rPr>
                        <a:t>百万円</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・貿易相談</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テキスト ボックス 6"/>
          <p:cNvSpPr txBox="1"/>
          <p:nvPr/>
        </p:nvSpPr>
        <p:spPr>
          <a:xfrm>
            <a:off x="38476" y="5982422"/>
            <a:ext cx="5327099" cy="669414"/>
          </a:xfrm>
          <a:prstGeom prst="rect">
            <a:avLst/>
          </a:prstGeom>
          <a:noFill/>
        </p:spPr>
        <p:txBody>
          <a:bodyPr wrap="none" rtlCol="0">
            <a:spAutoFit/>
          </a:bodyPr>
          <a:lstStyle/>
          <a:p>
            <a:r>
              <a:rPr kumimoji="1" lang="ja-JP" altLang="en-US" sz="1050" dirty="0">
                <a:latin typeface="+mj-ea"/>
                <a:ea typeface="+mj-ea"/>
              </a:rPr>
              <a:t>注）財政的関与</a:t>
            </a:r>
            <a:r>
              <a:rPr kumimoji="1" lang="ja-JP" altLang="en-US" sz="1050" dirty="0" smtClean="0">
                <a:latin typeface="+mj-ea"/>
                <a:ea typeface="+mj-ea"/>
              </a:rPr>
              <a:t>は</a:t>
            </a:r>
            <a:r>
              <a:rPr lang="en-US" altLang="ja-JP" sz="1050" dirty="0" smtClean="0">
                <a:latin typeface="+mj-ea"/>
                <a:ea typeface="+mj-ea"/>
              </a:rPr>
              <a:t>2018</a:t>
            </a:r>
            <a:r>
              <a:rPr lang="ja-JP" altLang="en-US" sz="1050" dirty="0" smtClean="0">
                <a:latin typeface="+mj-ea"/>
                <a:ea typeface="+mj-ea"/>
              </a:rPr>
              <a:t>年</a:t>
            </a:r>
            <a:r>
              <a:rPr kumimoji="1" lang="ja-JP" altLang="en-US" sz="1050" dirty="0" smtClean="0">
                <a:latin typeface="+mj-ea"/>
                <a:ea typeface="+mj-ea"/>
              </a:rPr>
              <a:t>度</a:t>
            </a:r>
            <a:r>
              <a:rPr kumimoji="1" lang="ja-JP" altLang="en-US" sz="1050" dirty="0">
                <a:latin typeface="+mj-ea"/>
                <a:ea typeface="+mj-ea"/>
              </a:rPr>
              <a:t>当初</a:t>
            </a:r>
            <a:r>
              <a:rPr kumimoji="1" lang="ja-JP" altLang="en-US" sz="1050" dirty="0" smtClean="0">
                <a:latin typeface="+mj-ea"/>
                <a:ea typeface="+mj-ea"/>
              </a:rPr>
              <a:t>予算、出資</a:t>
            </a:r>
            <a:r>
              <a:rPr kumimoji="1" lang="ja-JP" altLang="en-US" sz="1050" dirty="0">
                <a:latin typeface="+mj-ea"/>
                <a:ea typeface="+mj-ea"/>
              </a:rPr>
              <a:t>と人的関与</a:t>
            </a:r>
            <a:r>
              <a:rPr kumimoji="1" lang="ja-JP" altLang="en-US" sz="1050" dirty="0" smtClean="0">
                <a:latin typeface="+mj-ea"/>
                <a:ea typeface="+mj-ea"/>
              </a:rPr>
              <a:t>は</a:t>
            </a:r>
            <a:r>
              <a:rPr lang="en-US" altLang="ja-JP" sz="1050" dirty="0" smtClean="0">
                <a:latin typeface="+mj-ea"/>
                <a:ea typeface="+mj-ea"/>
              </a:rPr>
              <a:t>2018.</a:t>
            </a:r>
            <a:r>
              <a:rPr kumimoji="1" lang="en-US" altLang="ja-JP" sz="1050" dirty="0" smtClean="0">
                <a:latin typeface="+mj-ea"/>
                <a:ea typeface="+mj-ea"/>
              </a:rPr>
              <a:t>4.1</a:t>
            </a:r>
            <a:r>
              <a:rPr kumimoji="1" lang="ja-JP" altLang="en-US" sz="1050" dirty="0">
                <a:latin typeface="+mj-ea"/>
                <a:ea typeface="+mj-ea"/>
              </a:rPr>
              <a:t>現在</a:t>
            </a:r>
            <a:endParaRPr kumimoji="1" lang="en-US" altLang="ja-JP" sz="1050" dirty="0">
              <a:latin typeface="+mj-ea"/>
              <a:ea typeface="+mj-ea"/>
            </a:endParaRPr>
          </a:p>
          <a:p>
            <a:r>
              <a:rPr lang="ja-JP" altLang="en-US" sz="900" dirty="0">
                <a:latin typeface="+mj-ea"/>
                <a:ea typeface="+mj-ea"/>
                <a:cs typeface="Meiryo UI" panose="020B0604030504040204" pitchFamily="50" charset="-128"/>
              </a:rPr>
              <a:t>　　　</a:t>
            </a:r>
            <a:endParaRPr lang="en-US" altLang="ja-JP" sz="700" dirty="0">
              <a:latin typeface="+mj-ea"/>
              <a:ea typeface="+mj-ea"/>
              <a:cs typeface="Meiryo UI" panose="020B0604030504040204" pitchFamily="50" charset="-128"/>
            </a:endParaRPr>
          </a:p>
          <a:p>
            <a:r>
              <a:rPr lang="en-US" altLang="ja-JP" sz="900" dirty="0">
                <a:latin typeface="+mj-ea"/>
                <a:ea typeface="+mj-ea"/>
                <a:cs typeface="Meiryo UI" panose="020B0604030504040204" pitchFamily="50" charset="-128"/>
              </a:rPr>
              <a:t>  *</a:t>
            </a:r>
            <a:r>
              <a:rPr lang="ja-JP" altLang="en-US" sz="900" dirty="0">
                <a:latin typeface="+mj-ea"/>
                <a:ea typeface="+mj-ea"/>
                <a:cs typeface="Meiryo UI" panose="020B0604030504040204" pitchFamily="50" charset="-128"/>
              </a:rPr>
              <a:t>　  人的関与のうち、職員ＯＢは府市ともに公募採用</a:t>
            </a:r>
            <a:endParaRPr lang="en-US" altLang="ja-JP" sz="900" dirty="0">
              <a:latin typeface="+mj-ea"/>
              <a:ea typeface="+mj-ea"/>
              <a:cs typeface="Meiryo UI" panose="020B0604030504040204" pitchFamily="50" charset="-128"/>
            </a:endParaRPr>
          </a:p>
          <a:p>
            <a:r>
              <a:rPr lang="en-US" altLang="ja-JP" sz="900" dirty="0">
                <a:latin typeface="+mj-ea"/>
                <a:ea typeface="+mj-ea"/>
                <a:cs typeface="Meiryo UI" panose="020B0604030504040204" pitchFamily="50" charset="-128"/>
              </a:rPr>
              <a:t>  **  </a:t>
            </a:r>
            <a:r>
              <a:rPr lang="ja-JP" altLang="en-US" sz="900" dirty="0">
                <a:latin typeface="+mj-ea"/>
                <a:ea typeface="+mj-ea"/>
                <a:cs typeface="Meiryo UI" panose="020B0604030504040204" pitchFamily="50" charset="-128"/>
              </a:rPr>
              <a:t>市への出捐金相当の寄付により市の資本関与は解消し</a:t>
            </a:r>
            <a:r>
              <a:rPr lang="ja-JP" altLang="en-US" sz="900" dirty="0" smtClean="0">
                <a:latin typeface="+mj-ea"/>
                <a:ea typeface="+mj-ea"/>
                <a:cs typeface="Meiryo UI" panose="020B0604030504040204" pitchFamily="50" charset="-128"/>
              </a:rPr>
              <a:t>、</a:t>
            </a:r>
            <a:r>
              <a:rPr lang="en-US" altLang="ja-JP" sz="900" dirty="0">
                <a:latin typeface="+mj-ea"/>
                <a:ea typeface="+mj-ea"/>
                <a:cs typeface="Meiryo UI" panose="020B0604030504040204" pitchFamily="50" charset="-128"/>
              </a:rPr>
              <a:t>2017</a:t>
            </a:r>
            <a:r>
              <a:rPr lang="en-US" altLang="ja-JP" sz="900" dirty="0" smtClean="0">
                <a:latin typeface="+mj-ea"/>
                <a:ea typeface="+mj-ea"/>
                <a:cs typeface="Meiryo UI" panose="020B0604030504040204" pitchFamily="50" charset="-128"/>
              </a:rPr>
              <a:t>.10.1</a:t>
            </a:r>
            <a:r>
              <a:rPr lang="ja-JP" altLang="en-US" sz="900" dirty="0">
                <a:latin typeface="+mj-ea"/>
                <a:ea typeface="+mj-ea"/>
                <a:cs typeface="Meiryo UI" panose="020B0604030504040204" pitchFamily="50" charset="-128"/>
              </a:rPr>
              <a:t>付けで市外郭団体の指定を解除</a:t>
            </a:r>
          </a:p>
        </p:txBody>
      </p:sp>
      <p:sp>
        <p:nvSpPr>
          <p:cNvPr id="14" name="テキスト ボックス 13">
            <a:extLst>
              <a:ext uri="{FF2B5EF4-FFF2-40B4-BE49-F238E27FC236}">
                <a16:creationId xmlns:a16="http://schemas.microsoft.com/office/drawing/2014/main" xmlns="" id="{8AC95893-BFDF-48B9-B847-69A03C338653}"/>
              </a:ext>
            </a:extLst>
          </p:cNvPr>
          <p:cNvSpPr txBox="1"/>
          <p:nvPr/>
        </p:nvSpPr>
        <p:spPr>
          <a:xfrm>
            <a:off x="884807" y="218909"/>
            <a:ext cx="7855034" cy="400110"/>
          </a:xfrm>
          <a:prstGeom prst="rect">
            <a:avLst/>
          </a:prstGeom>
          <a:noFill/>
        </p:spPr>
        <p:txBody>
          <a:bodyPr wrap="none" rtlCol="0">
            <a:spAutoFit/>
          </a:bodyPr>
          <a:lstStyle/>
          <a:p>
            <a:pPr algn="ctr"/>
            <a:r>
              <a:rPr lang="ja-JP" altLang="en-US" sz="2000" b="1" dirty="0" smtClean="0">
                <a:latin typeface="Meiryo UI" panose="020B0604030504040204" pitchFamily="50" charset="-128"/>
                <a:ea typeface="Meiryo UI" panose="020B0604030504040204" pitchFamily="50" charset="-128"/>
              </a:rPr>
              <a:t>中小</a:t>
            </a:r>
            <a:r>
              <a:rPr lang="ja-JP" altLang="en-US" sz="2000" b="1" dirty="0">
                <a:latin typeface="Meiryo UI" panose="020B0604030504040204" pitchFamily="50" charset="-128"/>
                <a:ea typeface="Meiryo UI" panose="020B0604030504040204" pitchFamily="50" charset="-128"/>
              </a:rPr>
              <a:t>企業支援機関に対する府</a:t>
            </a:r>
            <a:r>
              <a:rPr lang="ja-JP" altLang="en-US" sz="2000" b="1" dirty="0" smtClean="0">
                <a:latin typeface="Meiryo UI" panose="020B0604030504040204" pitchFamily="50" charset="-128"/>
                <a:ea typeface="Meiryo UI" panose="020B0604030504040204" pitchFamily="50" charset="-128"/>
              </a:rPr>
              <a:t>市の</a:t>
            </a:r>
            <a:r>
              <a:rPr lang="ja-JP" altLang="en-US" sz="2000" b="1" dirty="0">
                <a:latin typeface="Meiryo UI" panose="020B0604030504040204" pitchFamily="50" charset="-128"/>
                <a:ea typeface="Meiryo UI" panose="020B0604030504040204" pitchFamily="50" charset="-128"/>
              </a:rPr>
              <a:t>財政的関与・人的関与（内訳一覧）</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436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47343" y="6303714"/>
            <a:ext cx="2057400" cy="365125"/>
          </a:xfrm>
        </p:spPr>
        <p:txBody>
          <a:bodyPr/>
          <a:lstStyle/>
          <a:p>
            <a:fld id="{517E6CE8-CC5A-4C33-BE98-08A25E237030}" type="slidenum">
              <a:rPr kumimoji="1" lang="ja-JP" altLang="en-US" smtClean="0">
                <a:uFillTx/>
              </a:rPr>
              <a:t>4</a:t>
            </a:fld>
            <a:endParaRPr kumimoji="1" lang="ja-JP" altLang="en-US">
              <a:uFillTx/>
            </a:endParaRPr>
          </a:p>
        </p:txBody>
      </p:sp>
      <p:sp>
        <p:nvSpPr>
          <p:cNvPr id="5" name="テキスト ボックス 4"/>
          <p:cNvSpPr txBox="1">
            <a:spLocks/>
          </p:cNvSpPr>
          <p:nvPr/>
        </p:nvSpPr>
        <p:spPr>
          <a:xfrm>
            <a:off x="2522127" y="396238"/>
            <a:ext cx="4027064"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第１</a:t>
            </a:r>
            <a:r>
              <a:rPr lang="ja-JP" altLang="en-US" sz="2000" b="1" dirty="0">
                <a:uFillTx/>
                <a:latin typeface="Meiryo UI" panose="020B0604030504040204" pitchFamily="50" charset="-128"/>
                <a:ea typeface="Meiryo UI" panose="020B0604030504040204" pitchFamily="50" charset="-128"/>
              </a:rPr>
              <a:t>章　産振機構と都市型</a:t>
            </a:r>
            <a:r>
              <a:rPr lang="en-US" altLang="ja-JP" sz="2000" b="1" dirty="0">
                <a:uFillTx/>
                <a:latin typeface="Meiryo UI" panose="020B0604030504040204" pitchFamily="50" charset="-128"/>
                <a:ea typeface="Meiryo UI" panose="020B0604030504040204" pitchFamily="50" charset="-128"/>
              </a:rPr>
              <a:t>C</a:t>
            </a:r>
            <a:r>
              <a:rPr lang="ja-JP" altLang="en-US" sz="2000" b="1" dirty="0">
                <a:latin typeface="Meiryo UI" panose="020B0604030504040204" pitchFamily="50" charset="-128"/>
                <a:ea typeface="Meiryo UI" panose="020B0604030504040204" pitchFamily="50" charset="-128"/>
              </a:rPr>
              <a:t>の</a:t>
            </a:r>
            <a:r>
              <a:rPr lang="ja-JP" altLang="en-US" sz="2000" b="1" dirty="0">
                <a:uFillTx/>
                <a:latin typeface="Meiryo UI" panose="020B0604030504040204" pitchFamily="50" charset="-128"/>
                <a:ea typeface="Meiryo UI" panose="020B0604030504040204" pitchFamily="50" charset="-128"/>
              </a:rPr>
              <a:t>現状</a:t>
            </a:r>
            <a:endParaRPr kumimoji="1" lang="ja-JP" altLang="en-US" sz="2000" b="1" dirty="0">
              <a:uFillTx/>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750251" y="1159639"/>
            <a:ext cx="7872117" cy="5509200"/>
          </a:xfrm>
          <a:prstGeom prst="rect">
            <a:avLst/>
          </a:prstGeom>
        </p:spPr>
        <p:txBody>
          <a:bodyPr wrap="square" rtlCol="0">
            <a:spAutoFit/>
          </a:bodyPr>
          <a:lstStyle/>
          <a:p>
            <a:pPr marL="342900" indent="-3429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マイドームおおさか </a:t>
            </a:r>
            <a:r>
              <a:rPr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産振機構</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と産創館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都市型</a:t>
            </a:r>
            <a:r>
              <a:rPr kumimoji="1" lang="en-US" altLang="ja-JP" sz="1600" dirty="0">
                <a:latin typeface="Meiryo UI" panose="020B0604030504040204" pitchFamily="50" charset="-128"/>
                <a:ea typeface="Meiryo UI" panose="020B0604030504040204" pitchFamily="50" charset="-128"/>
              </a:rPr>
              <a:t>C』 </a:t>
            </a:r>
            <a:r>
              <a:rPr kumimoji="1" lang="ja-JP" altLang="en-US" sz="1600" dirty="0">
                <a:latin typeface="Meiryo UI" panose="020B0604030504040204" pitchFamily="50" charset="-128"/>
                <a:ea typeface="Meiryo UI" panose="020B0604030504040204" pitchFamily="50" charset="-128"/>
              </a:rPr>
              <a:t>は、かつて“ハ</a:t>
            </a:r>
            <a:r>
              <a:rPr lang="ja-JP" altLang="en-US" sz="1600" dirty="0">
                <a:latin typeface="Meiryo UI" panose="020B0604030504040204" pitchFamily="50" charset="-128"/>
                <a:ea typeface="Meiryo UI" panose="020B0604030504040204" pitchFamily="50" charset="-128"/>
              </a:rPr>
              <a:t>コ</a:t>
            </a:r>
            <a:r>
              <a:rPr kumimoji="1" lang="ja-JP" altLang="en-US" sz="1600" dirty="0">
                <a:latin typeface="Meiryo UI" panose="020B0604030504040204" pitchFamily="50" charset="-128"/>
                <a:ea typeface="Meiryo UI" panose="020B0604030504040204" pitchFamily="50" charset="-128"/>
              </a:rPr>
              <a:t>モノ”の二重行政の代表</a:t>
            </a:r>
            <a:r>
              <a:rPr lang="ja-JP" altLang="en-US" sz="1600" dirty="0">
                <a:latin typeface="Meiryo UI" panose="020B0604030504040204" pitchFamily="50" charset="-128"/>
                <a:ea typeface="Meiryo UI" panose="020B0604030504040204" pitchFamily="50" charset="-128"/>
              </a:rPr>
              <a:t>例</a:t>
            </a:r>
            <a:r>
              <a:rPr kumimoji="1" lang="ja-JP" altLang="en-US" sz="1600" dirty="0">
                <a:latin typeface="Meiryo UI" panose="020B0604030504040204" pitchFamily="50" charset="-128"/>
                <a:ea typeface="Meiryo UI" panose="020B0604030504040204" pitchFamily="50" charset="-128"/>
              </a:rPr>
              <a:t>とされてきた。</a:t>
            </a:r>
            <a:endParaRPr kumimoji="1"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しかし、その後の</a:t>
            </a:r>
            <a:r>
              <a:rPr lang="ja-JP" altLang="en-US" sz="1600" dirty="0">
                <a:latin typeface="Meiryo UI" panose="020B0604030504040204" pitchFamily="50" charset="-128"/>
                <a:ea typeface="Meiryo UI" panose="020B0604030504040204" pitchFamily="50" charset="-128"/>
              </a:rPr>
              <a:t>改革</a:t>
            </a:r>
            <a:r>
              <a:rPr kumimoji="1" lang="ja-JP" altLang="en-US" sz="1600" dirty="0">
                <a:latin typeface="Meiryo UI" panose="020B0604030504040204" pitchFamily="50" charset="-128"/>
                <a:ea typeface="Meiryo UI" panose="020B0604030504040204" pitchFamily="50" charset="-128"/>
              </a:rPr>
              <a:t>で、両法人はそれぞれの強みを活かして、実績を積んできた。</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　</a:t>
            </a:r>
            <a:r>
              <a:rPr kumimoji="1" lang="ja-JP" altLang="en-US" sz="1600" dirty="0">
                <a:latin typeface="Meiryo UI" panose="020B0604030504040204" pitchFamily="50" charset="-128"/>
                <a:ea typeface="Meiryo UI" panose="020B0604030504040204" pitchFamily="50" charset="-128"/>
              </a:rPr>
              <a:t>産振機構は、主に</a:t>
            </a:r>
            <a:r>
              <a:rPr lang="ja-JP" altLang="en-US" sz="1600" dirty="0">
                <a:latin typeface="Meiryo UI" panose="020B0604030504040204" pitchFamily="50" charset="-128"/>
                <a:ea typeface="Meiryo UI" panose="020B0604030504040204" pitchFamily="50" charset="-128"/>
              </a:rPr>
              <a:t>ものづくりの支援と</a:t>
            </a:r>
            <a:r>
              <a:rPr kumimoji="1" lang="ja-JP" altLang="en-US" sz="1600" dirty="0">
                <a:latin typeface="Meiryo UI" panose="020B0604030504040204" pitchFamily="50" charset="-128"/>
                <a:ea typeface="Meiryo UI" panose="020B0604030504040204" pitchFamily="50" charset="-128"/>
              </a:rPr>
              <a:t>貸館事業で</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　</a:t>
            </a:r>
            <a:r>
              <a:rPr kumimoji="1" lang="ja-JP" altLang="en-US" sz="1600" dirty="0">
                <a:latin typeface="Meiryo UI" panose="020B0604030504040204" pitchFamily="50" charset="-128"/>
                <a:ea typeface="Meiryo UI" panose="020B0604030504040204" pitchFamily="50" charset="-128"/>
              </a:rPr>
              <a:t>都市型</a:t>
            </a:r>
            <a:r>
              <a:rPr kumimoji="1" lang="en-US" altLang="ja-JP" sz="1600" dirty="0">
                <a:latin typeface="Meiryo UI" panose="020B0604030504040204" pitchFamily="50" charset="-128"/>
                <a:ea typeface="Meiryo UI" panose="020B0604030504040204" pitchFamily="50" charset="-128"/>
              </a:rPr>
              <a:t>C</a:t>
            </a:r>
            <a:r>
              <a:rPr kumimoji="1" lang="ja-JP" altLang="en-US" sz="1600" dirty="0">
                <a:latin typeface="Meiryo UI" panose="020B0604030504040204" pitchFamily="50" charset="-128"/>
                <a:ea typeface="Meiryo UI" panose="020B0604030504040204" pitchFamily="50" charset="-128"/>
              </a:rPr>
              <a:t>は、創業・ベンチャー支援などのソフト事業で実績を上げ、</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また、非</a:t>
            </a:r>
            <a:r>
              <a:rPr lang="ja-JP" altLang="en-US" sz="1600" dirty="0">
                <a:latin typeface="Meiryo UI" panose="020B0604030504040204" pitchFamily="50" charset="-128"/>
                <a:ea typeface="Meiryo UI" panose="020B0604030504040204" pitchFamily="50" charset="-128"/>
              </a:rPr>
              <a:t>製造業以外にもサービスを拡張してきた</a:t>
            </a:r>
            <a:endParaRPr kumimoji="1"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この</a:t>
            </a:r>
            <a:r>
              <a:rPr lang="en-US" altLang="ja-JP" sz="1600" dirty="0" smtClean="0">
                <a:latin typeface="Meiryo UI" panose="020B0604030504040204" pitchFamily="50" charset="-128"/>
                <a:ea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rPr>
              <a:t>年間で両法人</a:t>
            </a:r>
            <a:r>
              <a:rPr lang="ja-JP" altLang="en-US" sz="1600" dirty="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、経営をスリム化。また、</a:t>
            </a:r>
            <a:r>
              <a:rPr lang="ja-JP" altLang="en-US" sz="1600" dirty="0">
                <a:latin typeface="Meiryo UI" panose="020B0604030504040204" pitchFamily="50" charset="-128"/>
                <a:ea typeface="Meiryo UI" panose="020B0604030504040204" pitchFamily="50" charset="-128"/>
              </a:rPr>
              <a:t>府市は法人の合理化と自立化を促し、財政面、人材面の関与も</a:t>
            </a:r>
            <a:r>
              <a:rPr lang="ja-JP" altLang="en-US" sz="1600" dirty="0" smtClean="0">
                <a:latin typeface="Meiryo UI" panose="020B0604030504040204" pitchFamily="50" charset="-128"/>
                <a:ea typeface="Meiryo UI" panose="020B0604030504040204" pitchFamily="50" charset="-128"/>
              </a:rPr>
              <a:t>縮小してきた</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　スタッフは合計</a:t>
            </a:r>
            <a:r>
              <a:rPr lang="en-US" altLang="ja-JP" sz="1600" dirty="0">
                <a:latin typeface="Meiryo UI" panose="020B0604030504040204" pitchFamily="50" charset="-128"/>
                <a:ea typeface="Meiryo UI" panose="020B0604030504040204" pitchFamily="50" charset="-128"/>
              </a:rPr>
              <a:t>118</a:t>
            </a:r>
            <a:r>
              <a:rPr lang="ja-JP" altLang="en-US" sz="1600" dirty="0">
                <a:latin typeface="Meiryo UI" panose="020B0604030504040204" pitchFamily="50" charset="-128"/>
                <a:ea typeface="Meiryo UI" panose="020B0604030504040204" pitchFamily="50" charset="-128"/>
              </a:rPr>
              <a:t>名（産振機構　</a:t>
            </a:r>
            <a:r>
              <a:rPr lang="en-US" altLang="ja-JP" sz="1600" dirty="0">
                <a:latin typeface="Meiryo UI" panose="020B0604030504040204" pitchFamily="50" charset="-128"/>
                <a:ea typeface="Meiryo UI" panose="020B0604030504040204" pitchFamily="50" charset="-128"/>
              </a:rPr>
              <a:t>62</a:t>
            </a:r>
            <a:r>
              <a:rPr lang="ja-JP" altLang="en-US" sz="1600" dirty="0">
                <a:latin typeface="Meiryo UI" panose="020B0604030504040204" pitchFamily="50" charset="-128"/>
                <a:ea typeface="Meiryo UI" panose="020B0604030504040204" pitchFamily="50" charset="-128"/>
              </a:rPr>
              <a:t>名、都市型</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56</a:t>
            </a:r>
            <a:r>
              <a:rPr lang="ja-JP" altLang="en-US" sz="1600" dirty="0">
                <a:latin typeface="Meiryo UI" panose="020B0604030504040204" pitchFamily="50" charset="-128"/>
                <a:ea typeface="Meiryo UI" panose="020B0604030504040204" pitchFamily="50" charset="-128"/>
              </a:rPr>
              <a:t>名</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　プロパー</a:t>
            </a:r>
            <a:r>
              <a:rPr lang="ja-JP" altLang="en-US" sz="1600" dirty="0">
                <a:latin typeface="Meiryo UI" panose="020B0604030504040204" pitchFamily="50" charset="-128"/>
                <a:ea typeface="Meiryo UI" panose="020B0604030504040204" pitchFamily="50" charset="-128"/>
              </a:rPr>
              <a:t>は約１割（</a:t>
            </a:r>
            <a:r>
              <a:rPr lang="en-US" altLang="ja-JP" sz="1600" dirty="0">
                <a:latin typeface="Meiryo UI" panose="020B0604030504040204" pitchFamily="50" charset="-128"/>
                <a:ea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rPr>
              <a:t>名</a:t>
            </a:r>
            <a:r>
              <a:rPr lang="ja-JP" altLang="en-US" sz="1600" dirty="0" smtClean="0">
                <a:latin typeface="Meiryo UI" panose="020B0604030504040204" pitchFamily="50" charset="-128"/>
                <a:ea typeface="Meiryo UI" panose="020B0604030504040204" pitchFamily="50" charset="-128"/>
              </a:rPr>
              <a:t>）で、任期付き／非常勤を活用</a:t>
            </a:r>
            <a:endParaRPr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両法人</a:t>
            </a:r>
            <a:r>
              <a:rPr lang="ja-JP" altLang="en-US" sz="1600" dirty="0" smtClean="0">
                <a:latin typeface="Meiryo UI" panose="020B0604030504040204" pitchFamily="50" charset="-128"/>
                <a:ea typeface="Meiryo UI" panose="020B0604030504040204" pitchFamily="50" charset="-128"/>
              </a:rPr>
              <a:t>の“ハコモノ”の稼働率は十分に高い。しかし、提供する支援のメニューと内容はかなり限定的</a:t>
            </a:r>
            <a:endParaRPr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本件</a:t>
            </a:r>
            <a:r>
              <a:rPr lang="ja-JP" altLang="en-US" sz="1600" dirty="0" smtClean="0">
                <a:latin typeface="Meiryo UI" panose="020B0604030504040204" pitchFamily="50" charset="-128"/>
                <a:ea typeface="Meiryo UI" panose="020B0604030504040204" pitchFamily="50" charset="-128"/>
              </a:rPr>
              <a:t>はもはや“ハコモノ”二重</a:t>
            </a:r>
            <a:r>
              <a:rPr lang="ja-JP" altLang="en-US" sz="1600" dirty="0">
                <a:latin typeface="Meiryo UI" panose="020B0604030504040204" pitchFamily="50" charset="-128"/>
                <a:ea typeface="Meiryo UI" panose="020B0604030504040204" pitchFamily="50" charset="-128"/>
              </a:rPr>
              <a:t>行政の</a:t>
            </a:r>
            <a:r>
              <a:rPr lang="ja-JP" altLang="en-US" sz="1600" dirty="0" smtClean="0">
                <a:latin typeface="Meiryo UI" panose="020B0604030504040204" pitchFamily="50" charset="-128"/>
                <a:ea typeface="Meiryo UI" panose="020B0604030504040204" pitchFamily="50" charset="-128"/>
              </a:rPr>
              <a:t>問題ではない。そもそも</a:t>
            </a:r>
            <a:r>
              <a:rPr lang="ja-JP" altLang="en-US" sz="1600" dirty="0">
                <a:latin typeface="Meiryo UI" panose="020B0604030504040204" pitchFamily="50" charset="-128"/>
                <a:ea typeface="Meiryo UI" panose="020B0604030504040204" pitchFamily="50" charset="-128"/>
              </a:rPr>
              <a:t>大都市</a:t>
            </a:r>
            <a:r>
              <a:rPr lang="ja-JP" altLang="en-US" sz="1600" dirty="0" smtClean="0">
                <a:latin typeface="Meiryo UI" panose="020B0604030504040204" pitchFamily="50" charset="-128"/>
                <a:ea typeface="Meiryo UI" panose="020B0604030504040204" pitchFamily="50" charset="-128"/>
              </a:rPr>
              <a:t>大阪として、どの</a:t>
            </a:r>
            <a:r>
              <a:rPr lang="ja-JP" altLang="en-US" sz="1600" dirty="0">
                <a:latin typeface="Meiryo UI" panose="020B0604030504040204" pitchFamily="50" charset="-128"/>
                <a:ea typeface="Meiryo UI" panose="020B0604030504040204" pitchFamily="50" charset="-128"/>
              </a:rPr>
              <a:t>ような中小企業</a:t>
            </a:r>
            <a:r>
              <a:rPr lang="ja-JP" altLang="en-US" sz="1600" dirty="0" smtClean="0">
                <a:latin typeface="Meiryo UI" panose="020B0604030504040204" pitchFamily="50" charset="-128"/>
                <a:ea typeface="Meiryo UI" panose="020B0604030504040204" pitchFamily="50" charset="-128"/>
              </a:rPr>
              <a:t>支援をするべきかという、</a:t>
            </a:r>
            <a:r>
              <a:rPr lang="ja-JP" altLang="en-US" sz="1600" dirty="0">
                <a:latin typeface="Meiryo UI" panose="020B0604030504040204" pitchFamily="50" charset="-128"/>
                <a:ea typeface="Meiryo UI" panose="020B0604030504040204" pitchFamily="50" charset="-128"/>
              </a:rPr>
              <a:t>都市</a:t>
            </a:r>
            <a:r>
              <a:rPr lang="ja-JP" altLang="en-US" sz="1600" dirty="0" smtClean="0">
                <a:latin typeface="Meiryo UI" panose="020B0604030504040204" pitchFamily="50" charset="-128"/>
                <a:ea typeface="Meiryo UI" panose="020B0604030504040204" pitchFamily="50" charset="-128"/>
              </a:rPr>
              <a:t>戦略とあわせて検討すべきテーマ</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支援を受ける側の中小企業</a:t>
            </a:r>
            <a:r>
              <a:rPr lang="ja-JP" altLang="en-US" sz="1600" dirty="0">
                <a:latin typeface="Meiryo UI" panose="020B0604030504040204" pitchFamily="50" charset="-128"/>
                <a:ea typeface="Meiryo UI" panose="020B0604030504040204" pitchFamily="50" charset="-128"/>
              </a:rPr>
              <a:t>や外国企業</a:t>
            </a:r>
            <a:r>
              <a:rPr lang="ja-JP" altLang="en-US" sz="1600" dirty="0" smtClean="0">
                <a:latin typeface="Meiryo UI" panose="020B0604030504040204" pitchFamily="50" charset="-128"/>
                <a:ea typeface="Meiryo UI" panose="020B0604030504040204" pitchFamily="50" charset="-128"/>
              </a:rPr>
              <a:t>が何を求めているのか？</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東京やアジア</a:t>
            </a:r>
            <a:r>
              <a:rPr kumimoji="1" lang="ja-JP" altLang="en-US" sz="1600" dirty="0" smtClean="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大</a:t>
            </a:r>
            <a:r>
              <a:rPr kumimoji="1" lang="ja-JP" altLang="en-US" sz="1600" dirty="0" smtClean="0">
                <a:latin typeface="Meiryo UI" panose="020B0604030504040204" pitchFamily="50" charset="-128"/>
                <a:ea typeface="Meiryo UI" panose="020B0604030504040204" pitchFamily="50" charset="-128"/>
              </a:rPr>
              <a:t>都市</a:t>
            </a:r>
            <a:r>
              <a:rPr kumimoji="1" lang="ja-JP" altLang="en-US" sz="1600" dirty="0">
                <a:latin typeface="Meiryo UI" panose="020B0604030504040204" pitchFamily="50" charset="-128"/>
                <a:ea typeface="Meiryo UI" panose="020B0604030504040204" pitchFamily="50" charset="-128"/>
              </a:rPr>
              <a:t>が提供するサービス・体制と</a:t>
            </a:r>
            <a:r>
              <a:rPr kumimoji="1" lang="ja-JP" altLang="en-US" sz="1600" dirty="0" smtClean="0">
                <a:latin typeface="Meiryo UI" panose="020B0604030504040204" pitchFamily="50" charset="-128"/>
                <a:ea typeface="Meiryo UI" panose="020B0604030504040204" pitchFamily="50" charset="-128"/>
              </a:rPr>
              <a:t>比べてそん色がないか？</a:t>
            </a:r>
            <a:r>
              <a:rPr lang="ja-JP" altLang="en-US" sz="1600" dirty="0">
                <a:latin typeface="Meiryo UI" panose="020B0604030504040204" pitchFamily="50" charset="-128"/>
                <a:ea typeface="Meiryo UI" panose="020B0604030504040204" pitchFamily="50" charset="-128"/>
              </a:rPr>
              <a:t>都市間</a:t>
            </a:r>
            <a:r>
              <a:rPr lang="ja-JP" altLang="en-US" sz="1600" dirty="0" smtClean="0">
                <a:latin typeface="Meiryo UI" panose="020B0604030504040204" pitchFamily="50" charset="-128"/>
                <a:ea typeface="Meiryo UI" panose="020B0604030504040204" pitchFamily="50" charset="-128"/>
              </a:rPr>
              <a:t>競争</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a:t>
            </a:r>
            <a:r>
              <a:rPr lang="ja-JP" altLang="en-US" sz="1600" dirty="0">
                <a:latin typeface="Meiryo UI" panose="020B0604030504040204" pitchFamily="50" charset="-128"/>
                <a:ea typeface="Meiryo UI" panose="020B0604030504040204" pitchFamily="50" charset="-128"/>
              </a:rPr>
              <a:t>視点からみてどうか？</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　今の２法人を単に統合しただけで十分か？</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072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 xmlns:a16="http://schemas.microsoft.com/office/drawing/2014/main" id="{C0DC4886-7D6D-455D-BCA3-58C8FA29721C}"/>
              </a:ext>
            </a:extLst>
          </p:cNvPr>
          <p:cNvSpPr/>
          <p:nvPr/>
        </p:nvSpPr>
        <p:spPr>
          <a:xfrm>
            <a:off x="2357154" y="187508"/>
            <a:ext cx="4782078"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東京都の人材育成事業（企業人材育成事業）</a:t>
            </a:r>
          </a:p>
        </p:txBody>
      </p:sp>
      <p:sp>
        <p:nvSpPr>
          <p:cNvPr id="14" name="テキスト ボックス 13"/>
          <p:cNvSpPr txBox="1"/>
          <p:nvPr/>
        </p:nvSpPr>
        <p:spPr>
          <a:xfrm>
            <a:off x="432149" y="1655736"/>
            <a:ext cx="3989723" cy="4062651"/>
          </a:xfrm>
          <a:prstGeom prst="rect">
            <a:avLst/>
          </a:prstGeom>
        </p:spPr>
        <p:txBody>
          <a:bodyPr wrap="square" rtlCol="0">
            <a:spAutoFit/>
          </a:bodyPr>
          <a:lstStyle/>
          <a:p>
            <a:r>
              <a:rPr kumimoji="1" lang="ja-JP" altLang="en-US" sz="1200" b="1" u="sng" dirty="0">
                <a:latin typeface="Meiryo UI" panose="020B0604030504040204" pitchFamily="50" charset="-128"/>
                <a:ea typeface="Meiryo UI" panose="020B0604030504040204" pitchFamily="50" charset="-128"/>
              </a:rPr>
              <a:t>１．総合支援事業／経営支援研修等事業</a:t>
            </a:r>
            <a:endParaRPr kumimoji="1" lang="en-US" altLang="ja-JP" sz="1200" b="1" u="sng"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中小企業者の人材の育成。支援を図るため、実務担当者向け・階層別の専門知識習得を目的とした研修</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①総合支援事業（経営実務・人材育成研修）</a:t>
            </a:r>
            <a:endParaRPr kumimoji="1" lang="en-US" altLang="ja-JP" sz="1200"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②経営支援研修</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600" b="1" u="sng" dirty="0">
              <a:latin typeface="Meiryo UI" panose="020B0604030504040204" pitchFamily="50" charset="-128"/>
              <a:ea typeface="Meiryo UI" panose="020B0604030504040204" pitchFamily="50" charset="-128"/>
            </a:endParaRPr>
          </a:p>
          <a:p>
            <a:r>
              <a:rPr lang="ja-JP" altLang="en-US" sz="1200" b="1" u="sng" dirty="0">
                <a:latin typeface="Meiryo UI" panose="020B0604030504040204" pitchFamily="50" charset="-128"/>
                <a:ea typeface="Meiryo UI" panose="020B0604030504040204" pitchFamily="50" charset="-128"/>
              </a:rPr>
              <a:t>２．オーダーメード研修事業</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企業の経営資源である「人材」をより効果的に育成し、経営の改善・活性化に</a:t>
            </a:r>
            <a:r>
              <a:rPr lang="ja-JP" altLang="en-US" sz="1200" dirty="0" smtClean="0">
                <a:latin typeface="Meiryo UI" panose="020B0604030504040204" pitchFamily="50" charset="-128"/>
                <a:ea typeface="Meiryo UI" panose="020B0604030504040204" pitchFamily="50" charset="-128"/>
              </a:rPr>
              <a:t>向けたオーダーメード研修</a:t>
            </a:r>
            <a:endParaRPr lang="en-US" altLang="ja-JP" sz="1200" dirty="0">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477320737"/>
              </p:ext>
            </p:extLst>
          </p:nvPr>
        </p:nvGraphicFramePr>
        <p:xfrm>
          <a:off x="736897" y="2679316"/>
          <a:ext cx="3049443" cy="955850"/>
        </p:xfrm>
        <a:graphic>
          <a:graphicData uri="http://schemas.openxmlformats.org/drawingml/2006/table">
            <a:tbl>
              <a:tblPr firstRow="1" bandRow="1">
                <a:tableStyleId>{5940675A-B579-460E-94D1-54222C63F5DA}</a:tableStyleId>
              </a:tblPr>
              <a:tblGrid>
                <a:gridCol w="1337560">
                  <a:extLst>
                    <a:ext uri="{9D8B030D-6E8A-4147-A177-3AD203B41FA5}">
                      <a16:colId xmlns="" xmlns:a16="http://schemas.microsoft.com/office/drawing/2014/main" val="469803021"/>
                    </a:ext>
                  </a:extLst>
                </a:gridCol>
                <a:gridCol w="859809">
                  <a:extLst>
                    <a:ext uri="{9D8B030D-6E8A-4147-A177-3AD203B41FA5}">
                      <a16:colId xmlns="" xmlns:a16="http://schemas.microsoft.com/office/drawing/2014/main" val="1202472589"/>
                    </a:ext>
                  </a:extLst>
                </a:gridCol>
                <a:gridCol w="852074">
                  <a:extLst>
                    <a:ext uri="{9D8B030D-6E8A-4147-A177-3AD203B41FA5}">
                      <a16:colId xmlns="" xmlns:a16="http://schemas.microsoft.com/office/drawing/2014/main" val="20002"/>
                    </a:ext>
                  </a:extLst>
                </a:gridCol>
              </a:tblGrid>
              <a:tr h="135258">
                <a:tc>
                  <a:txBody>
                    <a:bodyPr/>
                    <a:lstStyle/>
                    <a:p>
                      <a:pPr algn="ctr"/>
                      <a:r>
                        <a:rPr kumimoji="1" lang="ja-JP" altLang="en-US" sz="1050" dirty="0">
                          <a:latin typeface="Meiryo UI" panose="020B0604030504040204" pitchFamily="50" charset="-128"/>
                          <a:ea typeface="Meiryo UI" panose="020B0604030504040204" pitchFamily="50" charset="-128"/>
                        </a:rPr>
                        <a:t>内訳</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コース数</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参加者数</a:t>
                      </a:r>
                    </a:p>
                  </a:txBody>
                  <a:tcPr marT="18000" marB="18000">
                    <a:solidFill>
                      <a:schemeClr val="accent1">
                        <a:lumMod val="40000"/>
                        <a:lumOff val="60000"/>
                      </a:schemeClr>
                    </a:solidFill>
                  </a:tcPr>
                </a:tc>
                <a:extLst>
                  <a:ext uri="{0D108BD9-81ED-4DB2-BD59-A6C34878D82A}">
                    <a16:rowId xmlns="" xmlns:a16="http://schemas.microsoft.com/office/drawing/2014/main" val="1281113290"/>
                  </a:ext>
                </a:extLst>
              </a:tr>
              <a:tr h="563810">
                <a:tc>
                  <a:txBody>
                    <a:bodyPr/>
                    <a:lstStyle/>
                    <a:p>
                      <a:r>
                        <a:rPr kumimoji="1" lang="ja-JP" altLang="en-US" sz="1050" dirty="0">
                          <a:latin typeface="Meiryo UI" panose="020B0604030504040204" pitchFamily="50" charset="-128"/>
                          <a:ea typeface="Meiryo UI" panose="020B0604030504040204" pitchFamily="50" charset="-128"/>
                        </a:rPr>
                        <a:t>職種別研修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テーマ別研修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特別研修</a:t>
                      </a:r>
                      <a:endParaRPr kumimoji="1" lang="en-US" altLang="ja-JP"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ja-JP" altLang="en-US" sz="1050" dirty="0">
                          <a:latin typeface="Meiryo UI" panose="020B0604030504040204" pitchFamily="50" charset="-128"/>
                          <a:ea typeface="Meiryo UI" panose="020B0604030504040204" pitchFamily="50" charset="-128"/>
                        </a:rPr>
                        <a:t>１８</a:t>
                      </a:r>
                      <a:endParaRPr kumimoji="1" lang="en-US" altLang="ja-JP" sz="1050" dirty="0">
                        <a:latin typeface="Meiryo UI" panose="020B0604030504040204" pitchFamily="50" charset="-128"/>
                        <a:ea typeface="Meiryo UI" panose="020B0604030504040204" pitchFamily="50" charset="-128"/>
                      </a:endParaRPr>
                    </a:p>
                    <a:p>
                      <a:pPr algn="r"/>
                      <a:r>
                        <a:rPr kumimoji="1" lang="ja-JP" altLang="en-US" sz="1050" dirty="0">
                          <a:latin typeface="Meiryo UI" panose="020B0604030504040204" pitchFamily="50" charset="-128"/>
                          <a:ea typeface="Meiryo UI" panose="020B0604030504040204" pitchFamily="50" charset="-128"/>
                        </a:rPr>
                        <a:t>２２</a:t>
                      </a:r>
                      <a:endParaRPr kumimoji="1" lang="en-US" altLang="ja-JP" sz="1050" dirty="0">
                        <a:latin typeface="Meiryo UI" panose="020B0604030504040204" pitchFamily="50" charset="-128"/>
                        <a:ea typeface="Meiryo UI" panose="020B0604030504040204" pitchFamily="50" charset="-128"/>
                      </a:endParaRPr>
                    </a:p>
                    <a:p>
                      <a:pPr algn="r"/>
                      <a:r>
                        <a:rPr kumimoji="1" lang="ja-JP" altLang="en-US" sz="1050" dirty="0">
                          <a:latin typeface="Meiryo UI" panose="020B0604030504040204" pitchFamily="50" charset="-128"/>
                          <a:ea typeface="Meiryo UI" panose="020B0604030504040204" pitchFamily="50" charset="-128"/>
                        </a:rPr>
                        <a:t>７</a:t>
                      </a: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267</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656</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98</a:t>
                      </a:r>
                      <a:r>
                        <a:rPr kumimoji="1" lang="ja-JP" altLang="en-US" sz="1050" dirty="0">
                          <a:latin typeface="Meiryo UI" panose="020B0604030504040204" pitchFamily="50" charset="-128"/>
                          <a:ea typeface="Meiryo UI" panose="020B0604030504040204" pitchFamily="50" charset="-128"/>
                        </a:rPr>
                        <a:t>名</a:t>
                      </a:r>
                    </a:p>
                  </a:txBody>
                  <a:tcPr marT="18000" marB="18000"/>
                </a:tc>
                <a:extLst>
                  <a:ext uri="{0D108BD9-81ED-4DB2-BD59-A6C34878D82A}">
                    <a16:rowId xmlns="" xmlns:a16="http://schemas.microsoft.com/office/drawing/2014/main" val="929996108"/>
                  </a:ext>
                </a:extLst>
              </a:tr>
              <a:tr h="135258">
                <a:tc>
                  <a:txBody>
                    <a:bodyPr/>
                    <a:lstStyle/>
                    <a:p>
                      <a:pPr algn="ctr"/>
                      <a:r>
                        <a:rPr kumimoji="1" lang="ja-JP" altLang="en-US" sz="1050" dirty="0">
                          <a:latin typeface="Meiryo UI" panose="020B0604030504040204" pitchFamily="50" charset="-128"/>
                          <a:ea typeface="Meiryo UI" panose="020B0604030504040204" pitchFamily="50" charset="-128"/>
                        </a:rPr>
                        <a:t>合  計</a:t>
                      </a:r>
                    </a:p>
                  </a:txBody>
                  <a:tcPr marT="18000" marB="18000"/>
                </a:tc>
                <a:tc>
                  <a:txBody>
                    <a:bodyPr/>
                    <a:lstStyle/>
                    <a:p>
                      <a:pPr algn="r"/>
                      <a:r>
                        <a:rPr kumimoji="1" lang="en-US" altLang="ja-JP" sz="1050" dirty="0" smtClean="0">
                          <a:latin typeface="Meiryo UI" panose="020B0604030504040204" pitchFamily="50" charset="-128"/>
                          <a:ea typeface="Meiryo UI" panose="020B0604030504040204" pitchFamily="50" charset="-128"/>
                        </a:rPr>
                        <a:t>47</a:t>
                      </a:r>
                      <a:endParaRPr kumimoji="1" lang="ja-JP" altLang="en-US"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1050" dirty="0" smtClean="0">
                          <a:latin typeface="Meiryo UI" panose="020B0604030504040204" pitchFamily="50" charset="-128"/>
                          <a:ea typeface="Meiryo UI" panose="020B0604030504040204" pitchFamily="50" charset="-128"/>
                        </a:rPr>
                        <a:t>1,021</a:t>
                      </a:r>
                      <a:r>
                        <a:rPr kumimoji="1" lang="ja-JP" altLang="en-US" sz="1050" dirty="0" smtClean="0">
                          <a:latin typeface="Meiryo UI" panose="020B0604030504040204" pitchFamily="50" charset="-128"/>
                          <a:ea typeface="Meiryo UI" panose="020B0604030504040204" pitchFamily="50" charset="-128"/>
                        </a:rPr>
                        <a:t>名</a:t>
                      </a:r>
                      <a:endParaRPr kumimoji="1" lang="ja-JP" altLang="en-US" sz="1050" dirty="0">
                        <a:latin typeface="Meiryo UI" panose="020B0604030504040204" pitchFamily="50" charset="-128"/>
                        <a:ea typeface="Meiryo UI" panose="020B0604030504040204" pitchFamily="50" charset="-128"/>
                      </a:endParaRPr>
                    </a:p>
                  </a:txBody>
                  <a:tcPr marT="18000" marB="18000"/>
                </a:tc>
                <a:extLst>
                  <a:ext uri="{0D108BD9-81ED-4DB2-BD59-A6C34878D82A}">
                    <a16:rowId xmlns="" xmlns:a16="http://schemas.microsoft.com/office/drawing/2014/main" val="10002"/>
                  </a:ext>
                </a:extLst>
              </a:tr>
            </a:tbl>
          </a:graphicData>
        </a:graphic>
      </p:graphicFrame>
      <p:sp>
        <p:nvSpPr>
          <p:cNvPr id="16" name="テキスト ボックス 15"/>
          <p:cNvSpPr txBox="1"/>
          <p:nvPr/>
        </p:nvSpPr>
        <p:spPr>
          <a:xfrm>
            <a:off x="4685672" y="1655736"/>
            <a:ext cx="4267255" cy="3970318"/>
          </a:xfrm>
          <a:prstGeom prst="rect">
            <a:avLst/>
          </a:prstGeom>
        </p:spPr>
        <p:txBody>
          <a:bodyPr wrap="square" rtlCol="0">
            <a:spAutoFit/>
          </a:bodyPr>
          <a:lstStyle/>
          <a:p>
            <a:r>
              <a:rPr kumimoji="1" lang="ja-JP" altLang="en-US" sz="1200" b="1" u="sng" dirty="0">
                <a:latin typeface="Meiryo UI" panose="020B0604030504040204" pitchFamily="50" charset="-128"/>
                <a:ea typeface="Meiryo UI" panose="020B0604030504040204" pitchFamily="50" charset="-128"/>
              </a:rPr>
              <a:t>３．産業人材の確保・育成事業</a:t>
            </a:r>
            <a:endParaRPr kumimoji="1" lang="en-US" altLang="ja-JP" sz="1200" b="1" u="sng"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①人材確保の総合支援</a:t>
            </a:r>
            <a:endParaRPr lang="en-US" altLang="ja-JP" sz="12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人材に関する課題を抱える中小企業に対し、人材ナビゲーター（</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名）が課題解決に向けた現場支援を実施</a:t>
            </a:r>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②セミナーの開催</a:t>
            </a:r>
            <a:endParaRPr lang="en-US" altLang="ja-JP" sz="1200"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u="sng" dirty="0">
                <a:latin typeface="Meiryo UI" panose="020B0604030504040204" pitchFamily="50" charset="-128"/>
                <a:ea typeface="Meiryo UI" panose="020B0604030504040204" pitchFamily="50" charset="-128"/>
              </a:rPr>
              <a:t>４．ものづくり中小企業魅力体験受入支援事業</a:t>
            </a:r>
            <a:endParaRPr lang="en-US" altLang="ja-JP" sz="1200" b="1" u="sng"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高校生等にインターンシップ体験させるため、魅力体験コーディネーター</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名が、受入企業開拓、学校への情報提供などを実施</a:t>
            </a:r>
            <a:endParaRPr lang="en-US" altLang="ja-JP" sz="1200"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1398053420"/>
              </p:ext>
            </p:extLst>
          </p:nvPr>
        </p:nvGraphicFramePr>
        <p:xfrm>
          <a:off x="736896" y="3923537"/>
          <a:ext cx="3049444" cy="748080"/>
        </p:xfrm>
        <a:graphic>
          <a:graphicData uri="http://schemas.openxmlformats.org/drawingml/2006/table">
            <a:tbl>
              <a:tblPr firstRow="1" bandRow="1">
                <a:tableStyleId>{5940675A-B579-460E-94D1-54222C63F5DA}</a:tableStyleId>
              </a:tblPr>
              <a:tblGrid>
                <a:gridCol w="1362393">
                  <a:extLst>
                    <a:ext uri="{9D8B030D-6E8A-4147-A177-3AD203B41FA5}">
                      <a16:colId xmlns="" xmlns:a16="http://schemas.microsoft.com/office/drawing/2014/main" val="469803021"/>
                    </a:ext>
                  </a:extLst>
                </a:gridCol>
                <a:gridCol w="786315">
                  <a:extLst>
                    <a:ext uri="{9D8B030D-6E8A-4147-A177-3AD203B41FA5}">
                      <a16:colId xmlns="" xmlns:a16="http://schemas.microsoft.com/office/drawing/2014/main" val="1202472589"/>
                    </a:ext>
                  </a:extLst>
                </a:gridCol>
                <a:gridCol w="900736">
                  <a:extLst>
                    <a:ext uri="{9D8B030D-6E8A-4147-A177-3AD203B41FA5}">
                      <a16:colId xmlns="" xmlns:a16="http://schemas.microsoft.com/office/drawing/2014/main" val="20002"/>
                    </a:ext>
                  </a:extLst>
                </a:gridCol>
              </a:tblGrid>
              <a:tr h="135258">
                <a:tc>
                  <a:txBody>
                    <a:bodyPr/>
                    <a:lstStyle/>
                    <a:p>
                      <a:pPr algn="ctr"/>
                      <a:r>
                        <a:rPr kumimoji="1" lang="ja-JP" altLang="en-US" sz="1050" dirty="0">
                          <a:latin typeface="Meiryo UI" panose="020B0604030504040204" pitchFamily="50" charset="-128"/>
                          <a:ea typeface="Meiryo UI" panose="020B0604030504040204" pitchFamily="50" charset="-128"/>
                        </a:rPr>
                        <a:t>内訳</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コース数</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参加者数</a:t>
                      </a:r>
                    </a:p>
                  </a:txBody>
                  <a:tcPr marT="18000" marB="18000">
                    <a:solidFill>
                      <a:schemeClr val="accent1">
                        <a:lumMod val="40000"/>
                        <a:lumOff val="60000"/>
                      </a:schemeClr>
                    </a:solidFill>
                  </a:tcPr>
                </a:tc>
                <a:extLst>
                  <a:ext uri="{0D108BD9-81ED-4DB2-BD59-A6C34878D82A}">
                    <a16:rowId xmlns="" xmlns:a16="http://schemas.microsoft.com/office/drawing/2014/main" val="1281113290"/>
                  </a:ext>
                </a:extLst>
              </a:tr>
              <a:tr h="279642">
                <a:tc>
                  <a:txBody>
                    <a:bodyPr/>
                    <a:lstStyle/>
                    <a:p>
                      <a:r>
                        <a:rPr kumimoji="1" lang="ja-JP" altLang="en-US" sz="1050" dirty="0">
                          <a:latin typeface="Meiryo UI" panose="020B0604030504040204" pitchFamily="50" charset="-128"/>
                          <a:ea typeface="Meiryo UI" panose="020B0604030504040204" pitchFamily="50" charset="-128"/>
                        </a:rPr>
                        <a:t>新入社員研修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若手・中堅社員研修</a:t>
                      </a:r>
                      <a:endParaRPr kumimoji="1" lang="en-US" altLang="ja-JP"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ja-JP" altLang="en-US" sz="1050" dirty="0">
                          <a:latin typeface="Meiryo UI" panose="020B0604030504040204" pitchFamily="50" charset="-128"/>
                          <a:ea typeface="Meiryo UI" panose="020B0604030504040204" pitchFamily="50" charset="-128"/>
                        </a:rPr>
                        <a:t>３</a:t>
                      </a:r>
                      <a:endParaRPr kumimoji="1" lang="en-US" altLang="ja-JP" sz="1050" dirty="0">
                        <a:latin typeface="Meiryo UI" panose="020B0604030504040204" pitchFamily="50" charset="-128"/>
                        <a:ea typeface="Meiryo UI" panose="020B0604030504040204" pitchFamily="50" charset="-128"/>
                      </a:endParaRPr>
                    </a:p>
                    <a:p>
                      <a:pPr algn="r"/>
                      <a:r>
                        <a:rPr kumimoji="1" lang="ja-JP" altLang="en-US" sz="1050" dirty="0">
                          <a:latin typeface="Meiryo UI" panose="020B0604030504040204" pitchFamily="50" charset="-128"/>
                          <a:ea typeface="Meiryo UI" panose="020B0604030504040204" pitchFamily="50" charset="-128"/>
                        </a:rPr>
                        <a:t>２</a:t>
                      </a:r>
                      <a:endParaRPr kumimoji="1" lang="en-US" altLang="ja-JP"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267</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45</a:t>
                      </a:r>
                      <a:r>
                        <a:rPr kumimoji="1" lang="ja-JP" altLang="en-US" sz="1050" dirty="0">
                          <a:latin typeface="Meiryo UI" panose="020B0604030504040204" pitchFamily="50" charset="-128"/>
                          <a:ea typeface="Meiryo UI" panose="020B0604030504040204" pitchFamily="50" charset="-128"/>
                        </a:rPr>
                        <a:t>名</a:t>
                      </a:r>
                    </a:p>
                  </a:txBody>
                  <a:tcPr marT="18000" marB="18000"/>
                </a:tc>
                <a:extLst>
                  <a:ext uri="{0D108BD9-81ED-4DB2-BD59-A6C34878D82A}">
                    <a16:rowId xmlns="" xmlns:a16="http://schemas.microsoft.com/office/drawing/2014/main" val="929996108"/>
                  </a:ext>
                </a:extLst>
              </a:tr>
              <a:tr h="135258">
                <a:tc>
                  <a:txBody>
                    <a:bodyPr/>
                    <a:lstStyle/>
                    <a:p>
                      <a:pPr algn="ctr"/>
                      <a:r>
                        <a:rPr kumimoji="1" lang="ja-JP" altLang="en-US" sz="1050" dirty="0">
                          <a:latin typeface="Meiryo UI" panose="020B0604030504040204" pitchFamily="50" charset="-128"/>
                          <a:ea typeface="Meiryo UI" panose="020B0604030504040204" pitchFamily="50" charset="-128"/>
                        </a:rPr>
                        <a:t>合  計</a:t>
                      </a:r>
                    </a:p>
                  </a:txBody>
                  <a:tcPr marT="18000" marB="18000"/>
                </a:tc>
                <a:tc>
                  <a:txBody>
                    <a:bodyPr/>
                    <a:lstStyle/>
                    <a:p>
                      <a:pPr algn="r"/>
                      <a:r>
                        <a:rPr kumimoji="1" lang="ja-JP" altLang="en-US" sz="1050" dirty="0">
                          <a:latin typeface="Meiryo UI" panose="020B0604030504040204" pitchFamily="50" charset="-128"/>
                          <a:ea typeface="Meiryo UI" panose="020B0604030504040204" pitchFamily="50" charset="-128"/>
                        </a:rPr>
                        <a:t>５</a:t>
                      </a: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312</a:t>
                      </a:r>
                      <a:r>
                        <a:rPr kumimoji="1" lang="ja-JP" altLang="en-US" sz="1050" dirty="0">
                          <a:latin typeface="Meiryo UI" panose="020B0604030504040204" pitchFamily="50" charset="-128"/>
                          <a:ea typeface="Meiryo UI" panose="020B0604030504040204" pitchFamily="50" charset="-128"/>
                        </a:rPr>
                        <a:t>名</a:t>
                      </a:r>
                    </a:p>
                  </a:txBody>
                  <a:tcPr marT="18000" marB="18000"/>
                </a:tc>
                <a:extLst>
                  <a:ext uri="{0D108BD9-81ED-4DB2-BD59-A6C34878D82A}">
                    <a16:rowId xmlns="" xmlns:a16="http://schemas.microsoft.com/office/drawing/2014/main" val="10002"/>
                  </a:ext>
                </a:extLst>
              </a:tr>
            </a:tbl>
          </a:graphicData>
        </a:graphic>
      </p:graphicFrame>
      <p:graphicFrame>
        <p:nvGraphicFramePr>
          <p:cNvPr id="18" name="表 17">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1209387040"/>
              </p:ext>
            </p:extLst>
          </p:nvPr>
        </p:nvGraphicFramePr>
        <p:xfrm>
          <a:off x="583455" y="5736887"/>
          <a:ext cx="2148708" cy="712080"/>
        </p:xfrm>
        <a:graphic>
          <a:graphicData uri="http://schemas.openxmlformats.org/drawingml/2006/table">
            <a:tbl>
              <a:tblPr firstRow="1" bandRow="1">
                <a:tableStyleId>{5940675A-B579-460E-94D1-54222C63F5DA}</a:tableStyleId>
              </a:tblPr>
              <a:tblGrid>
                <a:gridCol w="1362393">
                  <a:extLst>
                    <a:ext uri="{9D8B030D-6E8A-4147-A177-3AD203B41FA5}">
                      <a16:colId xmlns="" xmlns:a16="http://schemas.microsoft.com/office/drawing/2014/main" val="469803021"/>
                    </a:ext>
                  </a:extLst>
                </a:gridCol>
                <a:gridCol w="786315">
                  <a:extLst>
                    <a:ext uri="{9D8B030D-6E8A-4147-A177-3AD203B41FA5}">
                      <a16:colId xmlns="" xmlns:a16="http://schemas.microsoft.com/office/drawing/2014/main" val="1202472589"/>
                    </a:ext>
                  </a:extLst>
                </a:gridCol>
              </a:tblGrid>
              <a:tr h="135258">
                <a:tc>
                  <a:txBody>
                    <a:bodyPr/>
                    <a:lstStyle/>
                    <a:p>
                      <a:pPr algn="ctr"/>
                      <a:r>
                        <a:rPr kumimoji="1" lang="ja-JP" altLang="en-US" sz="1050" dirty="0">
                          <a:latin typeface="Meiryo UI" panose="020B0604030504040204" pitchFamily="50" charset="-128"/>
                          <a:ea typeface="Meiryo UI" panose="020B0604030504040204" pitchFamily="50" charset="-128"/>
                        </a:rPr>
                        <a:t>内訳</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件数</a:t>
                      </a:r>
                    </a:p>
                  </a:txBody>
                  <a:tcPr marT="18000" marB="18000">
                    <a:solidFill>
                      <a:schemeClr val="accent1">
                        <a:lumMod val="40000"/>
                        <a:lumOff val="60000"/>
                      </a:schemeClr>
                    </a:solidFill>
                  </a:tcPr>
                </a:tc>
                <a:extLst>
                  <a:ext uri="{0D108BD9-81ED-4DB2-BD59-A6C34878D82A}">
                    <a16:rowId xmlns="" xmlns:a16="http://schemas.microsoft.com/office/drawing/2014/main" val="1281113290"/>
                  </a:ext>
                </a:extLst>
              </a:tr>
              <a:tr h="279642">
                <a:tc>
                  <a:txBody>
                    <a:bodyPr/>
                    <a:lstStyle/>
                    <a:p>
                      <a:r>
                        <a:rPr kumimoji="1" lang="ja-JP" altLang="en-US" sz="1050" dirty="0">
                          <a:latin typeface="Meiryo UI" panose="020B0604030504040204" pitchFamily="50" charset="-128"/>
                          <a:ea typeface="Meiryo UI" panose="020B0604030504040204" pitchFamily="50" charset="-128"/>
                        </a:rPr>
                        <a:t>実施企業数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実施件数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延べ受講者数</a:t>
                      </a:r>
                      <a:endParaRPr kumimoji="1" lang="en-US" altLang="ja-JP"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33</a:t>
                      </a:r>
                      <a:r>
                        <a:rPr kumimoji="1" lang="ja-JP" altLang="en-US" sz="1050" dirty="0">
                          <a:latin typeface="Meiryo UI" panose="020B0604030504040204" pitchFamily="50" charset="-128"/>
                          <a:ea typeface="Meiryo UI" panose="020B0604030504040204" pitchFamily="50" charset="-128"/>
                        </a:rPr>
                        <a:t>社</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36</a:t>
                      </a:r>
                      <a:r>
                        <a:rPr kumimoji="1" lang="ja-JP" altLang="en-US" sz="1050" dirty="0">
                          <a:latin typeface="Meiryo UI" panose="020B0604030504040204" pitchFamily="50" charset="-128"/>
                          <a:ea typeface="Meiryo UI" panose="020B0604030504040204" pitchFamily="50" charset="-128"/>
                        </a:rPr>
                        <a:t>件</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926</a:t>
                      </a:r>
                      <a:r>
                        <a:rPr kumimoji="1" lang="ja-JP" altLang="en-US" sz="105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a:txBody>
                  <a:tcPr marT="18000" marB="18000"/>
                </a:tc>
                <a:extLst>
                  <a:ext uri="{0D108BD9-81ED-4DB2-BD59-A6C34878D82A}">
                    <a16:rowId xmlns="" xmlns:a16="http://schemas.microsoft.com/office/drawing/2014/main" val="929996108"/>
                  </a:ext>
                </a:extLst>
              </a:tr>
            </a:tbl>
          </a:graphicData>
        </a:graphic>
      </p:graphicFrame>
      <p:graphicFrame>
        <p:nvGraphicFramePr>
          <p:cNvPr id="19" name="表 18">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110552151"/>
              </p:ext>
            </p:extLst>
          </p:nvPr>
        </p:nvGraphicFramePr>
        <p:xfrm>
          <a:off x="4997270" y="3594728"/>
          <a:ext cx="3844291" cy="1068120"/>
        </p:xfrm>
        <a:graphic>
          <a:graphicData uri="http://schemas.openxmlformats.org/drawingml/2006/table">
            <a:tbl>
              <a:tblPr firstRow="1" bandRow="1">
                <a:tableStyleId>{5940675A-B579-460E-94D1-54222C63F5DA}</a:tableStyleId>
              </a:tblPr>
              <a:tblGrid>
                <a:gridCol w="2205355">
                  <a:extLst>
                    <a:ext uri="{9D8B030D-6E8A-4147-A177-3AD203B41FA5}">
                      <a16:colId xmlns="" xmlns:a16="http://schemas.microsoft.com/office/drawing/2014/main" val="469803021"/>
                    </a:ext>
                  </a:extLst>
                </a:gridCol>
                <a:gridCol w="876618">
                  <a:extLst>
                    <a:ext uri="{9D8B030D-6E8A-4147-A177-3AD203B41FA5}">
                      <a16:colId xmlns="" xmlns:a16="http://schemas.microsoft.com/office/drawing/2014/main" val="1202472589"/>
                    </a:ext>
                  </a:extLst>
                </a:gridCol>
                <a:gridCol w="762318">
                  <a:extLst>
                    <a:ext uri="{9D8B030D-6E8A-4147-A177-3AD203B41FA5}">
                      <a16:colId xmlns="" xmlns:a16="http://schemas.microsoft.com/office/drawing/2014/main" val="20002"/>
                    </a:ext>
                  </a:extLst>
                </a:gridCol>
              </a:tblGrid>
              <a:tr h="135258">
                <a:tc>
                  <a:txBody>
                    <a:bodyPr/>
                    <a:lstStyle/>
                    <a:p>
                      <a:pPr algn="ctr"/>
                      <a:r>
                        <a:rPr kumimoji="1" lang="ja-JP" altLang="en-US" sz="1050" dirty="0">
                          <a:latin typeface="Meiryo UI" panose="020B0604030504040204" pitchFamily="50" charset="-128"/>
                          <a:ea typeface="Meiryo UI" panose="020B0604030504040204" pitchFamily="50" charset="-128"/>
                        </a:rPr>
                        <a:t>内訳</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開催回数</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参加者数</a:t>
                      </a:r>
                    </a:p>
                  </a:txBody>
                  <a:tcPr marT="18000" marB="18000">
                    <a:solidFill>
                      <a:schemeClr val="accent1">
                        <a:lumMod val="40000"/>
                        <a:lumOff val="60000"/>
                      </a:schemeClr>
                    </a:solidFill>
                  </a:tcPr>
                </a:tc>
                <a:extLst>
                  <a:ext uri="{0D108BD9-81ED-4DB2-BD59-A6C34878D82A}">
                    <a16:rowId xmlns="" xmlns:a16="http://schemas.microsoft.com/office/drawing/2014/main" val="1281113290"/>
                  </a:ext>
                </a:extLst>
              </a:tr>
              <a:tr h="563810">
                <a:tc>
                  <a:txBody>
                    <a:bodyPr/>
                    <a:lstStyle/>
                    <a:p>
                      <a:r>
                        <a:rPr kumimoji="1" lang="ja-JP" altLang="en-US" sz="1050" dirty="0">
                          <a:latin typeface="Meiryo UI" panose="020B0604030504040204" pitchFamily="50" charset="-128"/>
                          <a:ea typeface="Meiryo UI" panose="020B0604030504040204" pitchFamily="50" charset="-128"/>
                        </a:rPr>
                        <a:t>①経営者向け人材戦略セミナー</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②経営者向け人材定着セミナー</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③実務担当者向けセミナー</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④従業員向け（入門・基礎・応用）</a:t>
                      </a:r>
                      <a:endParaRPr kumimoji="1" lang="en-US" altLang="ja-JP"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回</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回</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8</a:t>
                      </a:r>
                      <a:r>
                        <a:rPr kumimoji="1" lang="ja-JP" altLang="en-US" sz="1050" dirty="0">
                          <a:latin typeface="Meiryo UI" panose="020B0604030504040204" pitchFamily="50" charset="-128"/>
                          <a:ea typeface="Meiryo UI" panose="020B0604030504040204" pitchFamily="50" charset="-128"/>
                        </a:rPr>
                        <a:t>回</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３</a:t>
                      </a:r>
                      <a:r>
                        <a:rPr kumimoji="1" lang="en-US" altLang="ja-JP" sz="1050" dirty="0">
                          <a:latin typeface="Meiryo UI" panose="020B0604030504040204" pitchFamily="50" charset="-128"/>
                          <a:ea typeface="Meiryo UI" panose="020B0604030504040204" pitchFamily="50" charset="-128"/>
                        </a:rPr>
                        <a:t>=9</a:t>
                      </a:r>
                      <a:r>
                        <a:rPr kumimoji="1" lang="ja-JP" altLang="en-US" sz="1050" dirty="0">
                          <a:latin typeface="Meiryo UI" panose="020B0604030504040204" pitchFamily="50" charset="-128"/>
                          <a:ea typeface="Meiryo UI" panose="020B0604030504040204" pitchFamily="50" charset="-128"/>
                        </a:rPr>
                        <a:t>回</a:t>
                      </a: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209</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195</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310</a:t>
                      </a:r>
                      <a:r>
                        <a:rPr kumimoji="1" lang="ja-JP" altLang="en-US" sz="1050" dirty="0">
                          <a:latin typeface="Meiryo UI" panose="020B0604030504040204" pitchFamily="50" charset="-128"/>
                          <a:ea typeface="Meiryo UI" panose="020B0604030504040204" pitchFamily="50" charset="-128"/>
                        </a:rPr>
                        <a:t>名</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259</a:t>
                      </a:r>
                      <a:r>
                        <a:rPr kumimoji="1" lang="ja-JP" altLang="en-US" sz="1050" dirty="0">
                          <a:latin typeface="Meiryo UI" panose="020B0604030504040204" pitchFamily="50" charset="-128"/>
                          <a:ea typeface="Meiryo UI" panose="020B0604030504040204" pitchFamily="50" charset="-128"/>
                        </a:rPr>
                        <a:t>名</a:t>
                      </a:r>
                    </a:p>
                  </a:txBody>
                  <a:tcPr marT="18000" marB="18000"/>
                </a:tc>
                <a:extLst>
                  <a:ext uri="{0D108BD9-81ED-4DB2-BD59-A6C34878D82A}">
                    <a16:rowId xmlns="" xmlns:a16="http://schemas.microsoft.com/office/drawing/2014/main" val="929996108"/>
                  </a:ext>
                </a:extLst>
              </a:tr>
              <a:tr h="135258">
                <a:tc>
                  <a:txBody>
                    <a:bodyPr/>
                    <a:lstStyle/>
                    <a:p>
                      <a:pPr algn="ctr"/>
                      <a:r>
                        <a:rPr kumimoji="1" lang="ja-JP" altLang="en-US" sz="1050" dirty="0">
                          <a:latin typeface="Meiryo UI" panose="020B0604030504040204" pitchFamily="50" charset="-128"/>
                          <a:ea typeface="Meiryo UI" panose="020B0604030504040204" pitchFamily="50" charset="-128"/>
                        </a:rPr>
                        <a:t>合  計</a:t>
                      </a:r>
                    </a:p>
                  </a:txBody>
                  <a:tcPr marT="18000" marB="18000"/>
                </a:tc>
                <a:tc>
                  <a:txBody>
                    <a:bodyPr/>
                    <a:lstStyle/>
                    <a:p>
                      <a:pPr algn="r"/>
                      <a:r>
                        <a:rPr kumimoji="1" lang="en-US" altLang="ja-JP" sz="1050" dirty="0" smtClean="0">
                          <a:latin typeface="Meiryo UI" panose="020B0604030504040204" pitchFamily="50" charset="-128"/>
                          <a:ea typeface="Meiryo UI" panose="020B0604030504040204" pitchFamily="50" charset="-128"/>
                        </a:rPr>
                        <a:t>25</a:t>
                      </a:r>
                      <a:r>
                        <a:rPr kumimoji="1" lang="ja-JP" altLang="en-US" sz="1050" dirty="0" smtClean="0">
                          <a:latin typeface="Meiryo UI" panose="020B0604030504040204" pitchFamily="50" charset="-128"/>
                          <a:ea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973</a:t>
                      </a:r>
                      <a:r>
                        <a:rPr kumimoji="1" lang="ja-JP" altLang="en-US" sz="1050" dirty="0">
                          <a:latin typeface="Meiryo UI" panose="020B0604030504040204" pitchFamily="50" charset="-128"/>
                          <a:ea typeface="Meiryo UI" panose="020B0604030504040204" pitchFamily="50" charset="-128"/>
                        </a:rPr>
                        <a:t>名</a:t>
                      </a:r>
                    </a:p>
                  </a:txBody>
                  <a:tcPr marT="18000" marB="18000"/>
                </a:tc>
                <a:extLst>
                  <a:ext uri="{0D108BD9-81ED-4DB2-BD59-A6C34878D82A}">
                    <a16:rowId xmlns="" xmlns:a16="http://schemas.microsoft.com/office/drawing/2014/main" val="10002"/>
                  </a:ext>
                </a:extLst>
              </a:tr>
            </a:tbl>
          </a:graphicData>
        </a:graphic>
      </p:graphicFrame>
      <p:graphicFrame>
        <p:nvGraphicFramePr>
          <p:cNvPr id="20" name="表 19">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2609953947"/>
              </p:ext>
            </p:extLst>
          </p:nvPr>
        </p:nvGraphicFramePr>
        <p:xfrm>
          <a:off x="4997270" y="2499753"/>
          <a:ext cx="2321799" cy="712080"/>
        </p:xfrm>
        <a:graphic>
          <a:graphicData uri="http://schemas.openxmlformats.org/drawingml/2006/table">
            <a:tbl>
              <a:tblPr firstRow="1" bandRow="1">
                <a:tableStyleId>{5940675A-B579-460E-94D1-54222C63F5DA}</a:tableStyleId>
              </a:tblPr>
              <a:tblGrid>
                <a:gridCol w="1062334">
                  <a:extLst>
                    <a:ext uri="{9D8B030D-6E8A-4147-A177-3AD203B41FA5}">
                      <a16:colId xmlns="" xmlns:a16="http://schemas.microsoft.com/office/drawing/2014/main" val="469803021"/>
                    </a:ext>
                  </a:extLst>
                </a:gridCol>
                <a:gridCol w="1259465">
                  <a:extLst>
                    <a:ext uri="{9D8B030D-6E8A-4147-A177-3AD203B41FA5}">
                      <a16:colId xmlns="" xmlns:a16="http://schemas.microsoft.com/office/drawing/2014/main" val="1202472589"/>
                    </a:ext>
                  </a:extLst>
                </a:gridCol>
              </a:tblGrid>
              <a:tr h="135258">
                <a:tc>
                  <a:txBody>
                    <a:bodyPr/>
                    <a:lstStyle/>
                    <a:p>
                      <a:pPr algn="ctr"/>
                      <a:r>
                        <a:rPr kumimoji="1" lang="ja-JP" altLang="en-US" sz="1050" dirty="0">
                          <a:latin typeface="Meiryo UI" panose="020B0604030504040204" pitchFamily="50" charset="-128"/>
                          <a:ea typeface="Meiryo UI" panose="020B0604030504040204" pitchFamily="50" charset="-128"/>
                        </a:rPr>
                        <a:t>内容</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相談・支援実績</a:t>
                      </a:r>
                    </a:p>
                  </a:txBody>
                  <a:tcPr marT="18000" marB="18000">
                    <a:solidFill>
                      <a:schemeClr val="accent1">
                        <a:lumMod val="40000"/>
                        <a:lumOff val="60000"/>
                      </a:schemeClr>
                    </a:solidFill>
                  </a:tcPr>
                </a:tc>
                <a:extLst>
                  <a:ext uri="{0D108BD9-81ED-4DB2-BD59-A6C34878D82A}">
                    <a16:rowId xmlns="" xmlns:a16="http://schemas.microsoft.com/office/drawing/2014/main" val="1281113290"/>
                  </a:ext>
                </a:extLst>
              </a:tr>
              <a:tr h="279642">
                <a:tc>
                  <a:txBody>
                    <a:bodyPr/>
                    <a:lstStyle/>
                    <a:p>
                      <a:r>
                        <a:rPr kumimoji="1" lang="ja-JP" altLang="en-US" sz="1050" dirty="0">
                          <a:latin typeface="Meiryo UI" panose="020B0604030504040204" pitchFamily="50" charset="-128"/>
                          <a:ea typeface="Meiryo UI" panose="020B0604030504040204" pitchFamily="50" charset="-128"/>
                        </a:rPr>
                        <a:t>採用・確保</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定着・育成</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支援企業数</a:t>
                      </a:r>
                      <a:endParaRPr kumimoji="1" lang="en-US" altLang="ja-JP"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792</a:t>
                      </a:r>
                      <a:r>
                        <a:rPr kumimoji="1" lang="ja-JP" altLang="en-US" sz="1050" dirty="0">
                          <a:latin typeface="Meiryo UI" panose="020B0604030504040204" pitchFamily="50" charset="-128"/>
                          <a:ea typeface="Meiryo UI" panose="020B0604030504040204" pitchFamily="50" charset="-128"/>
                        </a:rPr>
                        <a:t>件</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2,805</a:t>
                      </a:r>
                      <a:r>
                        <a:rPr kumimoji="1" lang="ja-JP" altLang="en-US" sz="1050" dirty="0">
                          <a:latin typeface="Meiryo UI" panose="020B0604030504040204" pitchFamily="50" charset="-128"/>
                          <a:ea typeface="Meiryo UI" panose="020B0604030504040204" pitchFamily="50" charset="-128"/>
                        </a:rPr>
                        <a:t>件</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188</a:t>
                      </a:r>
                      <a:r>
                        <a:rPr kumimoji="1" lang="ja-JP" altLang="en-US" sz="1050" dirty="0">
                          <a:latin typeface="Meiryo UI" panose="020B0604030504040204" pitchFamily="50" charset="-128"/>
                          <a:ea typeface="Meiryo UI" panose="020B0604030504040204" pitchFamily="50" charset="-128"/>
                        </a:rPr>
                        <a:t>社</a:t>
                      </a:r>
                      <a:endParaRPr kumimoji="1" lang="en-US" altLang="ja-JP" sz="1050" dirty="0">
                        <a:latin typeface="Meiryo UI" panose="020B0604030504040204" pitchFamily="50" charset="-128"/>
                        <a:ea typeface="Meiryo UI" panose="020B0604030504040204" pitchFamily="50" charset="-128"/>
                      </a:endParaRPr>
                    </a:p>
                  </a:txBody>
                  <a:tcPr marT="18000" marB="18000"/>
                </a:tc>
                <a:extLst>
                  <a:ext uri="{0D108BD9-81ED-4DB2-BD59-A6C34878D82A}">
                    <a16:rowId xmlns="" xmlns:a16="http://schemas.microsoft.com/office/drawing/2014/main" val="929996108"/>
                  </a:ext>
                </a:extLst>
              </a:tr>
            </a:tbl>
          </a:graphicData>
        </a:graphic>
      </p:graphicFrame>
      <p:sp>
        <p:nvSpPr>
          <p:cNvPr id="21" name="テキスト ボックス 20"/>
          <p:cNvSpPr txBox="1"/>
          <p:nvPr/>
        </p:nvSpPr>
        <p:spPr>
          <a:xfrm>
            <a:off x="1069964" y="743408"/>
            <a:ext cx="7586266" cy="584775"/>
          </a:xfrm>
          <a:prstGeom prst="rect">
            <a:avLst/>
          </a:prstGeom>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後継者問題、中堅職員の育成、人材不足への対応など、中小企業が様々な人材にかかる課題を抱えているなか、東京都公社は</a:t>
            </a:r>
            <a:r>
              <a:rPr kumimoji="1"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億円の事業費を投じて取り組んでいる</a:t>
            </a:r>
            <a:endParaRPr kumimoji="1" lang="ja-JP" altLang="en-US" sz="1600" dirty="0">
              <a:latin typeface="Meiryo UI" panose="020B0604030504040204" pitchFamily="50" charset="-128"/>
              <a:ea typeface="Meiryo UI" panose="020B0604030504040204" pitchFamily="50" charset="-128"/>
            </a:endParaRPr>
          </a:p>
        </p:txBody>
      </p:sp>
      <p:sp>
        <p:nvSpPr>
          <p:cNvPr id="22" name="角丸四角形 21"/>
          <p:cNvSpPr/>
          <p:nvPr/>
        </p:nvSpPr>
        <p:spPr>
          <a:xfrm>
            <a:off x="314106" y="1582991"/>
            <a:ext cx="4107766" cy="3250669"/>
          </a:xfrm>
          <a:prstGeom prst="roundRect">
            <a:avLst>
              <a:gd name="adj" fmla="val 8510"/>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627669" y="4942266"/>
            <a:ext cx="4320000" cy="1569989"/>
          </a:xfrm>
          <a:prstGeom prst="roundRect">
            <a:avLst>
              <a:gd name="adj" fmla="val 8510"/>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 xmlns:a16="http://schemas.microsoft.com/office/drawing/2014/main" id="{97A16311-1015-4EAE-9444-47C51B7B44E0}"/>
              </a:ext>
            </a:extLst>
          </p:cNvPr>
          <p:cNvGraphicFramePr>
            <a:graphicFrameLocks noGrp="1"/>
          </p:cNvGraphicFramePr>
          <p:nvPr>
            <p:extLst>
              <p:ext uri="{D42A27DB-BD31-4B8C-83A1-F6EECF244321}">
                <p14:modId xmlns:p14="http://schemas.microsoft.com/office/powerpoint/2010/main" val="1398331632"/>
              </p:ext>
            </p:extLst>
          </p:nvPr>
        </p:nvGraphicFramePr>
        <p:xfrm>
          <a:off x="4997270" y="5650123"/>
          <a:ext cx="3049444" cy="712080"/>
        </p:xfrm>
        <a:graphic>
          <a:graphicData uri="http://schemas.openxmlformats.org/drawingml/2006/table">
            <a:tbl>
              <a:tblPr firstRow="1" bandRow="1">
                <a:tableStyleId>{5940675A-B579-460E-94D1-54222C63F5DA}</a:tableStyleId>
              </a:tblPr>
              <a:tblGrid>
                <a:gridCol w="1933507">
                  <a:extLst>
                    <a:ext uri="{9D8B030D-6E8A-4147-A177-3AD203B41FA5}">
                      <a16:colId xmlns="" xmlns:a16="http://schemas.microsoft.com/office/drawing/2014/main" val="469803021"/>
                    </a:ext>
                  </a:extLst>
                </a:gridCol>
                <a:gridCol w="1115937">
                  <a:extLst>
                    <a:ext uri="{9D8B030D-6E8A-4147-A177-3AD203B41FA5}">
                      <a16:colId xmlns="" xmlns:a16="http://schemas.microsoft.com/office/drawing/2014/main" val="1202472589"/>
                    </a:ext>
                  </a:extLst>
                </a:gridCol>
              </a:tblGrid>
              <a:tr h="135258">
                <a:tc>
                  <a:txBody>
                    <a:bodyPr/>
                    <a:lstStyle/>
                    <a:p>
                      <a:pPr algn="ctr"/>
                      <a:r>
                        <a:rPr kumimoji="1" lang="ja-JP" altLang="en-US" sz="1050" dirty="0">
                          <a:latin typeface="Meiryo UI" panose="020B0604030504040204" pitchFamily="50" charset="-128"/>
                          <a:ea typeface="Meiryo UI" panose="020B0604030504040204" pitchFamily="50" charset="-128"/>
                        </a:rPr>
                        <a:t>内訳</a:t>
                      </a:r>
                    </a:p>
                  </a:txBody>
                  <a:tcPr marT="18000" marB="18000">
                    <a:solidFill>
                      <a:schemeClr val="accent1">
                        <a:lumMod val="40000"/>
                        <a:lumOff val="6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件数</a:t>
                      </a:r>
                    </a:p>
                  </a:txBody>
                  <a:tcPr marT="18000" marB="18000">
                    <a:solidFill>
                      <a:schemeClr val="accent1">
                        <a:lumMod val="40000"/>
                        <a:lumOff val="60000"/>
                      </a:schemeClr>
                    </a:solidFill>
                  </a:tcPr>
                </a:tc>
                <a:extLst>
                  <a:ext uri="{0D108BD9-81ED-4DB2-BD59-A6C34878D82A}">
                    <a16:rowId xmlns="" xmlns:a16="http://schemas.microsoft.com/office/drawing/2014/main" val="1281113290"/>
                  </a:ext>
                </a:extLst>
              </a:tr>
              <a:tr h="279642">
                <a:tc>
                  <a:txBody>
                    <a:bodyPr/>
                    <a:lstStyle/>
                    <a:p>
                      <a:r>
                        <a:rPr kumimoji="1" lang="ja-JP" altLang="en-US" sz="1050" dirty="0">
                          <a:latin typeface="Meiryo UI" panose="020B0604030504040204" pitchFamily="50" charset="-128"/>
                          <a:ea typeface="Meiryo UI" panose="020B0604030504040204" pitchFamily="50" charset="-128"/>
                        </a:rPr>
                        <a:t>受入協力企業数（累計）</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学校への紹介企業数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受入企業数</a:t>
                      </a:r>
                      <a:endParaRPr kumimoji="1" lang="en-US" altLang="ja-JP" sz="1050" dirty="0">
                        <a:latin typeface="Meiryo UI" panose="020B0604030504040204" pitchFamily="50" charset="-128"/>
                        <a:ea typeface="Meiryo UI" panose="020B0604030504040204" pitchFamily="50" charset="-128"/>
                      </a:endParaRPr>
                    </a:p>
                  </a:txBody>
                  <a:tcPr marT="18000" marB="18000"/>
                </a:tc>
                <a:tc>
                  <a:txBody>
                    <a:bodyPr/>
                    <a:lstStyle/>
                    <a:p>
                      <a:pPr algn="r"/>
                      <a:r>
                        <a:rPr kumimoji="1" lang="en-US" altLang="ja-JP" sz="1050" dirty="0">
                          <a:latin typeface="Meiryo UI" panose="020B0604030504040204" pitchFamily="50" charset="-128"/>
                          <a:ea typeface="Meiryo UI" panose="020B0604030504040204" pitchFamily="50" charset="-128"/>
                        </a:rPr>
                        <a:t>638</a:t>
                      </a:r>
                      <a:r>
                        <a:rPr kumimoji="1" lang="ja-JP" altLang="en-US" sz="1050" dirty="0">
                          <a:latin typeface="Meiryo UI" panose="020B0604030504040204" pitchFamily="50" charset="-128"/>
                          <a:ea typeface="Meiryo UI" panose="020B0604030504040204" pitchFamily="50" charset="-128"/>
                        </a:rPr>
                        <a:t>社</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186</a:t>
                      </a:r>
                      <a:r>
                        <a:rPr kumimoji="1" lang="ja-JP" altLang="en-US" sz="1050" dirty="0">
                          <a:latin typeface="Meiryo UI" panose="020B0604030504040204" pitchFamily="50" charset="-128"/>
                          <a:ea typeface="Meiryo UI" panose="020B0604030504040204" pitchFamily="50" charset="-128"/>
                        </a:rPr>
                        <a:t>社</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266</a:t>
                      </a:r>
                      <a:r>
                        <a:rPr kumimoji="1" lang="ja-JP" altLang="en-US" sz="1050" dirty="0">
                          <a:latin typeface="Meiryo UI" panose="020B0604030504040204" pitchFamily="50" charset="-128"/>
                          <a:ea typeface="Meiryo UI" panose="020B0604030504040204" pitchFamily="50" charset="-128"/>
                        </a:rPr>
                        <a:t>社</a:t>
                      </a:r>
                      <a:endParaRPr kumimoji="1" lang="en-US" altLang="ja-JP" sz="1050" dirty="0">
                        <a:latin typeface="Meiryo UI" panose="020B0604030504040204" pitchFamily="50" charset="-128"/>
                        <a:ea typeface="Meiryo UI" panose="020B0604030504040204" pitchFamily="50" charset="-128"/>
                      </a:endParaRPr>
                    </a:p>
                  </a:txBody>
                  <a:tcPr marT="18000" marB="18000"/>
                </a:tc>
                <a:extLst>
                  <a:ext uri="{0D108BD9-81ED-4DB2-BD59-A6C34878D82A}">
                    <a16:rowId xmlns="" xmlns:a16="http://schemas.microsoft.com/office/drawing/2014/main" val="929996108"/>
                  </a:ext>
                </a:extLst>
              </a:tr>
            </a:tbl>
          </a:graphicData>
        </a:graphic>
      </p:graphicFrame>
      <p:sp>
        <p:nvSpPr>
          <p:cNvPr id="25" name="角丸四角形 24"/>
          <p:cNvSpPr/>
          <p:nvPr/>
        </p:nvSpPr>
        <p:spPr>
          <a:xfrm>
            <a:off x="4627669" y="1582991"/>
            <a:ext cx="4320000" cy="3240000"/>
          </a:xfrm>
          <a:prstGeom prst="roundRect">
            <a:avLst>
              <a:gd name="adj" fmla="val 8510"/>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30026" y="4959988"/>
            <a:ext cx="4107766" cy="1552267"/>
          </a:xfrm>
          <a:prstGeom prst="roundRect">
            <a:avLst>
              <a:gd name="adj" fmla="val 8510"/>
            </a:avLst>
          </a:prstGeom>
          <a:no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819299" y="6448967"/>
            <a:ext cx="2057400" cy="365125"/>
          </a:xfrm>
        </p:spPr>
        <p:txBody>
          <a:bodyPr/>
          <a:lstStyle/>
          <a:p>
            <a:fld id="{517E6CE8-CC5A-4C33-BE98-08A25E237030}" type="slidenum">
              <a:rPr kumimoji="1" lang="ja-JP" altLang="en-US" smtClean="0">
                <a:uFillTx/>
              </a:rPr>
              <a:t>40</a:t>
            </a:fld>
            <a:endParaRPr kumimoji="1" lang="ja-JP" altLang="en-US">
              <a:uFillTx/>
            </a:endParaRPr>
          </a:p>
        </p:txBody>
      </p:sp>
    </p:spTree>
    <p:extLst>
      <p:ext uri="{BB962C8B-B14F-4D97-AF65-F5344CB8AC3E}">
        <p14:creationId xmlns:p14="http://schemas.microsoft.com/office/powerpoint/2010/main" val="238705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53519" y="6450624"/>
            <a:ext cx="2057400" cy="365125"/>
          </a:xfrm>
        </p:spPr>
        <p:txBody>
          <a:bodyPr/>
          <a:lstStyle/>
          <a:p>
            <a:fld id="{517E6CE8-CC5A-4C33-BE98-08A25E237030}" type="slidenum">
              <a:rPr kumimoji="1" lang="ja-JP" altLang="en-US" smtClean="0"/>
              <a:t>5</a:t>
            </a:fld>
            <a:endParaRPr kumimoji="1" lang="ja-JP" altLang="en-US"/>
          </a:p>
        </p:txBody>
      </p:sp>
      <p:pic>
        <p:nvPicPr>
          <p:cNvPr id="4" name="図 3"/>
          <p:cNvPicPr>
            <a:picLocks noChangeAspect="1"/>
          </p:cNvPicPr>
          <p:nvPr/>
        </p:nvPicPr>
        <p:blipFill rotWithShape="1">
          <a:blip r:embed="rId2"/>
          <a:srcRect l="12487" t="11108" b="10719"/>
          <a:stretch/>
        </p:blipFill>
        <p:spPr>
          <a:xfrm>
            <a:off x="141668" y="2177926"/>
            <a:ext cx="8869251" cy="4454300"/>
          </a:xfrm>
          <a:prstGeom prst="rect">
            <a:avLst/>
          </a:prstGeom>
          <a:ln>
            <a:noFill/>
          </a:ln>
          <a:effectLst>
            <a:softEdge rad="112500"/>
          </a:effectLst>
        </p:spPr>
      </p:pic>
      <p:sp>
        <p:nvSpPr>
          <p:cNvPr id="5" name="テキスト ボックス 4"/>
          <p:cNvSpPr txBox="1"/>
          <p:nvPr/>
        </p:nvSpPr>
        <p:spPr>
          <a:xfrm>
            <a:off x="3011640" y="2508100"/>
            <a:ext cx="1786394" cy="307777"/>
          </a:xfrm>
          <a:prstGeom prst="rect">
            <a:avLst/>
          </a:prstGeom>
          <a:noFill/>
        </p:spPr>
        <p:txBody>
          <a:bodyPr wrap="square" rtlCol="0">
            <a:spAutoFit/>
          </a:bodyPr>
          <a:lstStyle/>
          <a:p>
            <a:pPr algn="r"/>
            <a:r>
              <a:rPr lang="ja-JP" altLang="en-US" sz="1050" b="1" u="sng" dirty="0">
                <a:latin typeface="Meiryo UI" panose="020B0604030504040204" pitchFamily="50" charset="-128"/>
                <a:ea typeface="Meiryo UI" panose="020B0604030504040204" pitchFamily="50" charset="-128"/>
              </a:rPr>
              <a:t>大阪イノベーションハブ</a:t>
            </a:r>
            <a:r>
              <a:rPr kumimoji="1" lang="ja-JP" altLang="en-US" sz="1400" b="1" u="sng"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5184402" y="2596421"/>
            <a:ext cx="1040670" cy="307777"/>
          </a:xfrm>
          <a:prstGeom prst="rect">
            <a:avLst/>
          </a:prstGeom>
          <a:noFill/>
        </p:spPr>
        <p:txBody>
          <a:bodyPr wrap="none" rtlCol="0">
            <a:spAutoFit/>
          </a:bodyPr>
          <a:lstStyle/>
          <a:p>
            <a:r>
              <a:rPr lang="ja-JP" altLang="en-US" sz="1400" b="1" u="sng" dirty="0">
                <a:latin typeface="Meiryo UI" panose="020B0604030504040204" pitchFamily="50" charset="-128"/>
                <a:ea typeface="Meiryo UI" panose="020B0604030504040204" pitchFamily="50" charset="-128"/>
              </a:rPr>
              <a:t>■</a:t>
            </a:r>
            <a:r>
              <a:rPr lang="ja-JP" altLang="en-US" sz="1050" b="1" u="sng" dirty="0">
                <a:latin typeface="Meiryo UI" panose="020B0604030504040204" pitchFamily="50" charset="-128"/>
                <a:ea typeface="Meiryo UI" panose="020B0604030504040204" pitchFamily="50" charset="-128"/>
              </a:rPr>
              <a:t>メビック扇町</a:t>
            </a:r>
            <a:endParaRPr kumimoji="1" lang="ja-JP" altLang="en-US" sz="105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85943" y="3598684"/>
            <a:ext cx="1351652" cy="307777"/>
          </a:xfrm>
          <a:prstGeom prst="rect">
            <a:avLst/>
          </a:prstGeom>
          <a:noFill/>
        </p:spPr>
        <p:txBody>
          <a:bodyPr wrap="none" rtlCol="0">
            <a:spAutoFit/>
          </a:bodyPr>
          <a:lstStyle/>
          <a:p>
            <a:pPr algn="r"/>
            <a:r>
              <a:rPr lang="ja-JP" altLang="en-US" sz="1100" b="1" u="sng" dirty="0">
                <a:latin typeface="Meiryo UI" panose="020B0604030504040204" pitchFamily="50" charset="-128"/>
                <a:ea typeface="Meiryo UI" panose="020B0604030504040204" pitchFamily="50" charset="-128"/>
              </a:rPr>
              <a:t>大阪産業創造館</a:t>
            </a:r>
            <a:r>
              <a:rPr lang="ja-JP" altLang="en-US" sz="1400" b="1" u="sng" dirty="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265917" y="3537493"/>
            <a:ext cx="1471878" cy="307777"/>
          </a:xfrm>
          <a:prstGeom prst="rect">
            <a:avLst/>
          </a:prstGeom>
          <a:noFill/>
        </p:spPr>
        <p:txBody>
          <a:bodyPr wrap="none" rtlCol="0">
            <a:spAutoFit/>
          </a:bodyPr>
          <a:lstStyle/>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1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マイドームおおさか</a:t>
            </a:r>
            <a:endParaRPr lang="en-US" altLang="ja-JP" sz="11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264551" y="3791904"/>
            <a:ext cx="841897" cy="276999"/>
          </a:xfrm>
          <a:prstGeom prst="rect">
            <a:avLst/>
          </a:prstGeom>
          <a:noFill/>
        </p:spPr>
        <p:txBody>
          <a:bodyPr wrap="none" rtlCol="0">
            <a:spAutoFit/>
          </a:bodyPr>
          <a:lstStyle/>
          <a:p>
            <a:r>
              <a:rPr lang="en-US" altLang="ja-JP" sz="105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MOBIO</a:t>
            </a:r>
            <a:r>
              <a:rPr lang="ja-JP" altLang="en-US"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458460" y="4821243"/>
            <a:ext cx="1265090" cy="276999"/>
          </a:xfrm>
          <a:prstGeom prst="rect">
            <a:avLst/>
          </a:prstGeom>
          <a:noFill/>
        </p:spPr>
        <p:txBody>
          <a:bodyPr wrap="none" rtlCol="0">
            <a:spAutoFit/>
          </a:bodyPr>
          <a:lstStyle/>
          <a:p>
            <a:r>
              <a:rPr lang="ja-JP" altLang="en-US" sz="1200" b="1" u="sng" dirty="0">
                <a:latin typeface="Meiryo UI" panose="020B0604030504040204" pitchFamily="50" charset="-128"/>
                <a:ea typeface="Meiryo UI" panose="020B0604030504040204" pitchFamily="50" charset="-128"/>
              </a:rPr>
              <a:t>■</a:t>
            </a:r>
            <a:r>
              <a:rPr lang="ja-JP" altLang="en-US" sz="1050" b="1" u="sng" dirty="0">
                <a:latin typeface="Meiryo UI" panose="020B0604030504040204" pitchFamily="50" charset="-128"/>
                <a:ea typeface="Meiryo UI" panose="020B0604030504040204" pitchFamily="50" charset="-128"/>
              </a:rPr>
              <a:t>テクノシーズ泉尾</a:t>
            </a:r>
            <a:endParaRPr kumimoji="1" lang="ja-JP" altLang="en-US" sz="1050" b="1"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62604" y="6161899"/>
            <a:ext cx="849913" cy="276999"/>
          </a:xfrm>
          <a:prstGeom prst="rect">
            <a:avLst/>
          </a:prstGeom>
          <a:noFill/>
        </p:spPr>
        <p:txBody>
          <a:bodyPr wrap="none" rtlCol="0">
            <a:spAutoFit/>
          </a:bodyPr>
          <a:lstStyle/>
          <a:p>
            <a:r>
              <a:rPr kumimoji="1" lang="ja-JP" altLang="en-US" sz="1200" b="1" u="sng" dirty="0">
                <a:latin typeface="Meiryo UI" panose="020B0604030504040204" pitchFamily="50" charset="-128"/>
                <a:ea typeface="Meiryo UI" panose="020B0604030504040204" pitchFamily="50" charset="-128"/>
              </a:rPr>
              <a:t>■</a:t>
            </a:r>
            <a:r>
              <a:rPr kumimoji="1" lang="ja-JP" altLang="en-US" sz="1050" b="1" u="sng" dirty="0">
                <a:latin typeface="Meiryo UI" panose="020B0604030504040204" pitchFamily="50" charset="-128"/>
                <a:ea typeface="Meiryo UI" panose="020B0604030504040204" pitchFamily="50" charset="-128"/>
              </a:rPr>
              <a:t> </a:t>
            </a:r>
            <a:r>
              <a:rPr kumimoji="1" lang="en-US" altLang="ja-JP" sz="1050" b="1" u="sng" dirty="0" err="1">
                <a:latin typeface="Meiryo UI" panose="020B0604030504040204" pitchFamily="50" charset="-128"/>
                <a:ea typeface="Meiryo UI" panose="020B0604030504040204" pitchFamily="50" charset="-128"/>
              </a:rPr>
              <a:t>iMedio</a:t>
            </a:r>
            <a:endParaRPr kumimoji="1" lang="ja-JP" altLang="en-US" sz="1050" b="1" u="sng"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41668" y="2185942"/>
            <a:ext cx="2213904" cy="769441"/>
          </a:xfrm>
          <a:prstGeom prst="rect">
            <a:avLst/>
          </a:prstGeom>
          <a:solidFill>
            <a:schemeClr val="bg1"/>
          </a:solidFill>
          <a:ln>
            <a:solidFill>
              <a:schemeClr val="bg1">
                <a:lumMod val="6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凡例</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拠点マーキング</a:t>
            </a:r>
            <a:endParaRPr kumimoji="1" lang="en-US" altLang="ja-JP" sz="11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1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1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産振機構の拠点</a:t>
            </a:r>
            <a:endParaRPr kumimoji="1" lang="en-US" altLang="ja-JP" sz="11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都市型Ｃの拠点</a:t>
            </a:r>
            <a:endParaRPr kumimoji="1" lang="en-US" altLang="ja-JP"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801074" y="116044"/>
            <a:ext cx="3924472"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大阪の中小企業支援拠点　位置図</a:t>
            </a:r>
            <a:endParaRPr kumimoji="1"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89801" y="539648"/>
            <a:ext cx="8372984" cy="1626975"/>
          </a:xfrm>
          <a:prstGeom prst="rect">
            <a:avLst/>
          </a:prstGeom>
          <a:noFill/>
        </p:spPr>
        <p:txBody>
          <a:bodyPr wrap="square" lIns="36000" tIns="36000" rIns="36000" bIns="36000" rtlCol="0">
            <a:spAutoFit/>
          </a:bodyPr>
          <a:lstStyle/>
          <a:p>
            <a:pPr marL="285750" indent="-285750">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産振機構は、中央区の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マイドーム</a:t>
            </a:r>
            <a:r>
              <a:rPr lang="ja-JP" altLang="en-US" sz="1400" dirty="0">
                <a:latin typeface="Meiryo UI" panose="020B0604030504040204" pitchFamily="50" charset="-128"/>
                <a:ea typeface="Meiryo UI" panose="020B0604030504040204" pitchFamily="50" charset="-128"/>
              </a:rPr>
              <a:t>おおさか</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に本部機能と大型展示機能を持たせ、東大阪市（</a:t>
            </a:r>
            <a:r>
              <a:rPr kumimoji="1" lang="en-US" altLang="ja-JP" sz="1400" dirty="0">
                <a:latin typeface="Meiryo UI" panose="020B0604030504040204" pitchFamily="50" charset="-128"/>
                <a:ea typeface="Meiryo UI" panose="020B0604030504040204" pitchFamily="50" charset="-128"/>
              </a:rPr>
              <a:t>MOBIO</a:t>
            </a:r>
            <a:r>
              <a:rPr kumimoji="1" lang="ja-JP" altLang="en-US" sz="1400" dirty="0">
                <a:latin typeface="Meiryo UI" panose="020B0604030504040204" pitchFamily="50" charset="-128"/>
                <a:ea typeface="Meiryo UI" panose="020B0604030504040204" pitchFamily="50" charset="-128"/>
              </a:rPr>
              <a:t>）に</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ものづくり中小企業をサポートする窓口機能を</a:t>
            </a:r>
            <a:r>
              <a:rPr kumimoji="1" lang="ja-JP" altLang="en-US" sz="1400" dirty="0" smtClean="0">
                <a:latin typeface="Meiryo UI" panose="020B0604030504040204" pitchFamily="50" charset="-128"/>
                <a:ea typeface="Meiryo UI" panose="020B0604030504040204" pitchFamily="50" charset="-128"/>
              </a:rPr>
              <a:t>配置</a:t>
            </a:r>
            <a:r>
              <a:rPr lang="ja-JP" altLang="en-US" sz="1200" dirty="0">
                <a:latin typeface="Meiryo UI" panose="020B0604030504040204" pitchFamily="50" charset="-128"/>
                <a:ea typeface="Meiryo UI" panose="020B0604030504040204" pitchFamily="50" charset="-128"/>
              </a:rPr>
              <a:t>（府ものづくり支援課・民間企業と連携）</a:t>
            </a:r>
          </a:p>
          <a:p>
            <a:pPr marL="285750" indent="-285750">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都市型</a:t>
            </a:r>
            <a:r>
              <a:rPr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は、中央区の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大阪産業創造館</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に本部機能を持たせ、大阪市内の梅田、扇町、南港、大正に、それぞれ機能の異なる拠点を配置</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9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“マイドームおおさか”と“大阪産業創造館”は直線距離で約</a:t>
            </a:r>
            <a:r>
              <a:rPr lang="en-US" altLang="ja-JP" sz="1400" dirty="0">
                <a:latin typeface="Meiryo UI" panose="020B0604030504040204" pitchFamily="50" charset="-128"/>
                <a:ea typeface="Meiryo UI" panose="020B0604030504040204" pitchFamily="50" charset="-128"/>
              </a:rPr>
              <a:t>200</a:t>
            </a:r>
            <a:r>
              <a:rPr lang="ja-JP" altLang="en-US" sz="1400" dirty="0" err="1">
                <a:latin typeface="Meiryo UI" panose="020B0604030504040204" pitchFamily="50" charset="-128"/>
                <a:ea typeface="Meiryo UI" panose="020B0604030504040204" pitchFamily="50" charset="-128"/>
              </a:rPr>
              <a:t>ｍ</a:t>
            </a:r>
            <a:r>
              <a:rPr lang="ja-JP" altLang="en-US" sz="1400" dirty="0">
                <a:latin typeface="Meiryo UI" panose="020B0604030504040204" pitchFamily="50" charset="-128"/>
                <a:ea typeface="Meiryo UI" panose="020B0604030504040204" pitchFamily="50" charset="-128"/>
              </a:rPr>
              <a:t>しかなく、過去には、府市の二重行政</a:t>
            </a:r>
            <a:r>
              <a:rPr lang="ja-JP" altLang="en-US" sz="1400" dirty="0" smtClean="0">
                <a:latin typeface="Meiryo UI" panose="020B0604030504040204" pitchFamily="50" charset="-128"/>
                <a:ea typeface="Meiryo UI" panose="020B0604030504040204" pitchFamily="50" charset="-128"/>
              </a:rPr>
              <a:t>の代表</a:t>
            </a:r>
            <a:r>
              <a:rPr lang="ja-JP" altLang="en-US" sz="1400" dirty="0">
                <a:latin typeface="Meiryo UI" panose="020B0604030504040204" pitchFamily="50" charset="-128"/>
                <a:ea typeface="Meiryo UI" panose="020B0604030504040204" pitchFamily="50" charset="-128"/>
              </a:rPr>
              <a:t>例</a:t>
            </a:r>
            <a:r>
              <a:rPr lang="ja-JP" altLang="en-US" sz="1400" dirty="0" smtClean="0">
                <a:latin typeface="Meiryo UI" panose="020B0604030504040204" pitchFamily="50" charset="-128"/>
                <a:ea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rPr>
              <a:t>されてきた。</a:t>
            </a:r>
            <a:endParaRPr kumimoji="1" lang="ja-JP" altLang="en-US" sz="1400" dirty="0">
              <a:latin typeface="Meiryo UI" panose="020B0604030504040204" pitchFamily="50" charset="-128"/>
              <a:ea typeface="Meiryo UI" panose="020B0604030504040204" pitchFamily="50" charset="-128"/>
            </a:endParaRPr>
          </a:p>
        </p:txBody>
      </p:sp>
      <p:sp>
        <p:nvSpPr>
          <p:cNvPr id="2" name="円/楕円 1"/>
          <p:cNvSpPr/>
          <p:nvPr/>
        </p:nvSpPr>
        <p:spPr>
          <a:xfrm>
            <a:off x="3812148" y="3498856"/>
            <a:ext cx="3096000" cy="4320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414" y="6682380"/>
            <a:ext cx="1581371" cy="133369"/>
          </a:xfrm>
          <a:prstGeom prst="rect">
            <a:avLst/>
          </a:prstGeom>
        </p:spPr>
      </p:pic>
    </p:spTree>
    <p:extLst>
      <p:ext uri="{BB962C8B-B14F-4D97-AF65-F5344CB8AC3E}">
        <p14:creationId xmlns:p14="http://schemas.microsoft.com/office/powerpoint/2010/main" val="35729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317288468"/>
              </p:ext>
            </p:extLst>
          </p:nvPr>
        </p:nvGraphicFramePr>
        <p:xfrm>
          <a:off x="177362" y="350065"/>
          <a:ext cx="8809746" cy="3794760"/>
        </p:xfrm>
        <a:graphic>
          <a:graphicData uri="http://schemas.openxmlformats.org/drawingml/2006/table">
            <a:tbl>
              <a:tblPr firstRow="1" bandRow="1">
                <a:tableStyleId>{5940675A-B579-460E-94D1-54222C63F5DA}</a:tableStyleId>
              </a:tblPr>
              <a:tblGrid>
                <a:gridCol w="1162368">
                  <a:extLst>
                    <a:ext uri="{9D8B030D-6E8A-4147-A177-3AD203B41FA5}">
                      <a16:colId xmlns="" xmlns:a16="http://schemas.microsoft.com/office/drawing/2014/main" val="20000"/>
                    </a:ext>
                  </a:extLst>
                </a:gridCol>
                <a:gridCol w="221039">
                  <a:extLst>
                    <a:ext uri="{9D8B030D-6E8A-4147-A177-3AD203B41FA5}">
                      <a16:colId xmlns="" xmlns:a16="http://schemas.microsoft.com/office/drawing/2014/main" val="20001"/>
                    </a:ext>
                  </a:extLst>
                </a:gridCol>
                <a:gridCol w="3605279">
                  <a:extLst>
                    <a:ext uri="{9D8B030D-6E8A-4147-A177-3AD203B41FA5}">
                      <a16:colId xmlns="" xmlns:a16="http://schemas.microsoft.com/office/drawing/2014/main" val="20002"/>
                    </a:ext>
                  </a:extLst>
                </a:gridCol>
                <a:gridCol w="229258">
                  <a:extLst>
                    <a:ext uri="{9D8B030D-6E8A-4147-A177-3AD203B41FA5}">
                      <a16:colId xmlns="" xmlns:a16="http://schemas.microsoft.com/office/drawing/2014/main" val="20003"/>
                    </a:ext>
                  </a:extLst>
                </a:gridCol>
                <a:gridCol w="3591802">
                  <a:extLst>
                    <a:ext uri="{9D8B030D-6E8A-4147-A177-3AD203B41FA5}">
                      <a16:colId xmlns="" xmlns:a16="http://schemas.microsoft.com/office/drawing/2014/main" val="20004"/>
                    </a:ext>
                  </a:extLst>
                </a:gridCol>
              </a:tblGrid>
              <a:tr h="194802">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gridSpan="2">
                  <a:txBody>
                    <a:body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（公財）大阪産業振興機構</a:t>
                      </a:r>
                    </a:p>
                  </a:txBody>
                  <a:tcPr anchor="ctr">
                    <a:lnR w="12700" cap="flat" cmpd="sng" algn="ctr">
                      <a:solidFill>
                        <a:schemeClr val="bg1"/>
                      </a:solidFill>
                      <a:prstDash val="solid"/>
                      <a:round/>
                      <a:headEnd type="none" w="med" len="med"/>
                      <a:tailEnd type="none" w="med" len="med"/>
                    </a:lnR>
                    <a:solidFill>
                      <a:schemeClr val="tx1">
                        <a:lumMod val="50000"/>
                        <a:lumOff val="50000"/>
                      </a:schemeClr>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gridSpan="2">
                  <a:txBody>
                    <a:body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（公財）大阪市都市型産業振興センター</a:t>
                      </a:r>
                    </a:p>
                  </a:txBody>
                  <a:tcPr anchor="ctr">
                    <a:lnL w="12700" cap="flat" cmpd="sng" algn="ctr">
                      <a:solidFill>
                        <a:schemeClr val="bg1"/>
                      </a:solidFill>
                      <a:prstDash val="solid"/>
                      <a:round/>
                      <a:headEnd type="none" w="med" len="med"/>
                      <a:tailEnd type="none" w="med" len="med"/>
                    </a:lnL>
                    <a:solidFill>
                      <a:schemeClr val="tx1">
                        <a:lumMod val="50000"/>
                        <a:lumOff val="50000"/>
                      </a:schemeClr>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0"/>
                  </a:ext>
                </a:extLst>
              </a:tr>
              <a:tr h="194802">
                <a:tc>
                  <a:txBody>
                    <a:bodyPr/>
                    <a:lstStyle/>
                    <a:p>
                      <a:pPr algn="ctr"/>
                      <a:r>
                        <a:rPr kumimoji="1" lang="ja-JP" altLang="en-US" sz="1100" b="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anchor="ctr">
                    <a:solidFill>
                      <a:schemeClr val="bg1"/>
                    </a:solidFill>
                  </a:tcPr>
                </a:tc>
                <a:tc gridSpan="2">
                  <a:txBody>
                    <a:bodyPr/>
                    <a:lstStyle/>
                    <a:p>
                      <a:pPr algn="ctr"/>
                      <a:r>
                        <a:rPr kumimoji="1" lang="ja-JP" altLang="en-US" sz="1400"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★マイドーム</a:t>
                      </a:r>
                      <a:r>
                        <a:rPr kumimoji="1" lang="ja-JP" altLang="en-US" sz="14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a:t>
                      </a:r>
                    </a:p>
                  </a:txBody>
                  <a:tcPr anchor="ctr">
                    <a:lnB w="12700" cap="flat" cmpd="sng" algn="ctr">
                      <a:noFill/>
                      <a:prstDash val="solid"/>
                      <a:round/>
                      <a:headEnd type="none" w="med" len="med"/>
                      <a:tailEnd type="none" w="med" len="med"/>
                    </a:lnB>
                    <a:solidFill>
                      <a:schemeClr val="accent5">
                        <a:lumMod val="60000"/>
                        <a:lumOff val="40000"/>
                      </a:schemeClr>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gridSpan="2">
                  <a:txBody>
                    <a:bodyPr/>
                    <a:lstStyle/>
                    <a:p>
                      <a:pPr algn="ctr"/>
                      <a:r>
                        <a:rPr kumimoji="1" lang="ja-JP" altLang="en-US" sz="1400" b="1" dirty="0" smtClean="0">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産業創造館</a:t>
                      </a:r>
                    </a:p>
                  </a:txBody>
                  <a:tcPr anchor="ctr">
                    <a:lnB w="12700" cap="flat" cmpd="sng" algn="ctr">
                      <a:noFill/>
                      <a:prstDash val="solid"/>
                      <a:round/>
                      <a:headEnd type="none" w="med" len="med"/>
                      <a:tailEnd type="none" w="med" len="med"/>
                    </a:lnB>
                    <a:solidFill>
                      <a:srgbClr val="CCFF33"/>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1"/>
                  </a:ext>
                </a:extLst>
              </a:tr>
              <a:tr h="303025">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所在地</a:t>
                      </a:r>
                    </a:p>
                  </a:txBody>
                  <a:tcPr anchor="ctr">
                    <a:solidFill>
                      <a:schemeClr val="bg1"/>
                    </a:solidFill>
                  </a:tcPr>
                </a:tc>
                <a:tc rowSpan="5">
                  <a:txBody>
                    <a:bodyPr/>
                    <a:lstStyle/>
                    <a:p>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noFill/>
                      <a:prstDash val="solid"/>
                      <a:round/>
                      <a:headEnd type="none" w="med" len="med"/>
                      <a:tailEnd type="none" w="med" len="med"/>
                    </a:lnT>
                    <a:solidFill>
                      <a:schemeClr val="accent5">
                        <a:lumMod val="60000"/>
                        <a:lumOff val="4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大阪市中央区本町橋</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＊法人本部（法人登記）</a:t>
                      </a:r>
                    </a:p>
                  </a:txBody>
                  <a:tcPr anchor="ctr">
                    <a:solidFill>
                      <a:schemeClr val="bg1"/>
                    </a:solidFill>
                  </a:tcPr>
                </a:tc>
                <a:tc rowSpan="5">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noFill/>
                      <a:prstDash val="solid"/>
                      <a:round/>
                      <a:headEnd type="none" w="med" len="med"/>
                      <a:tailEnd type="none" w="med" len="med"/>
                    </a:lnT>
                    <a:solidFill>
                      <a:srgbClr val="CCFF33"/>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大阪市中央区本町</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1-4-5</a:t>
                      </a: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2"/>
                  </a:ext>
                </a:extLst>
              </a:tr>
              <a:tr h="422071">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面積</a:t>
                      </a:r>
                    </a:p>
                  </a:txBody>
                  <a:tcPr anchor="ctr">
                    <a:solidFill>
                      <a:schemeClr val="bg1"/>
                    </a:solidFill>
                  </a:tcPr>
                </a:tc>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敷地：</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5,419.9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4,012.1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延床：</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30,417.5</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solidFill>
                  </a:tcPr>
                </a:tc>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敷地：</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2,492.8</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1,455.9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延床：</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23,827.6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solidFill>
                  </a:tcPr>
                </a:tc>
                <a:extLst>
                  <a:ext uri="{0D108BD9-81ED-4DB2-BD59-A6C34878D82A}">
                    <a16:rowId xmlns="" xmlns:a16="http://schemas.microsoft.com/office/drawing/2014/main" val="10003"/>
                  </a:ext>
                </a:extLst>
              </a:tr>
              <a:tr h="422071">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権利関係</a:t>
                      </a:r>
                    </a:p>
                  </a:txBody>
                  <a:tcPr anchor="ctr">
                    <a:solidFill>
                      <a:schemeClr val="bg1"/>
                    </a:solidFill>
                  </a:tcPr>
                </a:tc>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土地：府所有（府から賃借）</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建物：府と区分所有（約</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割を法人が所有</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＊ビル管理協定に基づき府有建物部分も管理</a:t>
                      </a:r>
                    </a:p>
                  </a:txBody>
                  <a:tcPr anchor="ctr">
                    <a:solidFill>
                      <a:schemeClr val="bg1"/>
                    </a:solidFill>
                  </a:tcPr>
                </a:tc>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土地・建物とも市所有（公の施設）</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＊産業創造館条例に基づく指定管理</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4"/>
                  </a:ext>
                </a:extLst>
              </a:tr>
              <a:tr h="860375">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入居状況</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〇産振</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機構が</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％を使用</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□産業団体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　大阪府中小企業団体中央会　他７団体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　大阪府商工会連合会　他</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　</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大阪中小企業診断士会　他</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vMerge="1">
                  <a:txBody>
                    <a:bodyPr/>
                    <a:lstStyle/>
                    <a:p>
                      <a:endParaRPr kumimoji="1" lang="ja-JP" altLang="en-US"/>
                    </a:p>
                  </a:txBody>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％を使用</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　大阪市経済戦略局　企業支援課</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　大阪市契約管財局</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□産業団体</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　大阪市商店街総連盟　他５団体</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・地下１階　大阪商工会議所（大阪起業家ミュージアム）</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5"/>
                  </a:ext>
                </a:extLst>
              </a:tr>
              <a:tr h="29220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事業所管</a:t>
                      </a:r>
                    </a:p>
                  </a:txBody>
                  <a:tcPr anchor="ctr">
                    <a:solidFill>
                      <a:schemeClr val="bg1"/>
                    </a:solidFill>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中小企業支援室、成長産業振興室国際ビジネス・企業誘致課</a:t>
                      </a:r>
                    </a:p>
                  </a:txBody>
                  <a:tcPr anchor="ctr">
                    <a:solidFill>
                      <a:schemeClr val="bg1"/>
                    </a:solidFill>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5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産業振興部企業</a:t>
                      </a:r>
                      <a:r>
                        <a:rPr lang="zh-TW" altLang="en-US" sz="105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支援課</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7"/>
                  </a:ext>
                </a:extLst>
              </a:tr>
            </a:tbl>
          </a:graphicData>
        </a:graphic>
      </p:graphicFrame>
      <p:grpSp>
        <p:nvGrpSpPr>
          <p:cNvPr id="13" name="グループ化 12"/>
          <p:cNvGrpSpPr/>
          <p:nvPr/>
        </p:nvGrpSpPr>
        <p:grpSpPr>
          <a:xfrm>
            <a:off x="3735564" y="923259"/>
            <a:ext cx="5076000" cy="936000"/>
            <a:chOff x="3563888" y="1484785"/>
            <a:chExt cx="5057191" cy="936104"/>
          </a:xfrm>
        </p:grpSpPr>
        <p:pic>
          <p:nvPicPr>
            <p:cNvPr id="8" name="図 7" descr="マイドームおおさかの写真の写真"/>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484785"/>
              <a:ext cx="1384783" cy="936104"/>
            </a:xfrm>
            <a:prstGeom prst="rect">
              <a:avLst/>
            </a:prstGeom>
            <a:noFill/>
            <a:ln w="38100">
              <a:noFill/>
            </a:ln>
          </p:spPr>
        </p:pic>
        <p:pic>
          <p:nvPicPr>
            <p:cNvPr id="9" name="図 8" descr="大阪産業創造館"/>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484785"/>
              <a:ext cx="1312775" cy="936104"/>
            </a:xfrm>
            <a:prstGeom prst="rect">
              <a:avLst/>
            </a:prstGeom>
            <a:noFill/>
            <a:ln w="38100">
              <a:noFill/>
            </a:ln>
          </p:spPr>
        </p:pic>
      </p:grpSp>
      <p:sp>
        <p:nvSpPr>
          <p:cNvPr id="3" name="スライド番号プレースホルダー 2"/>
          <p:cNvSpPr>
            <a:spLocks noGrp="1"/>
          </p:cNvSpPr>
          <p:nvPr>
            <p:ph type="sldNum" sz="quarter" idx="12"/>
          </p:nvPr>
        </p:nvSpPr>
        <p:spPr>
          <a:xfrm>
            <a:off x="7124035" y="6571775"/>
            <a:ext cx="2057400" cy="365125"/>
          </a:xfrm>
        </p:spPr>
        <p:txBody>
          <a:bodyPr/>
          <a:lstStyle/>
          <a:p>
            <a:fld id="{EA9D587B-BFA2-4724-8369-2D5E7B051807}" type="slidenum">
              <a:rPr kumimoji="1" lang="ja-JP" altLang="en-US" smtClean="0"/>
              <a:pPr/>
              <a:t>6</a:t>
            </a:fld>
            <a:endParaRPr kumimoji="1" lang="ja-JP" altLang="en-US" dirty="0"/>
          </a:p>
        </p:txBody>
      </p:sp>
      <p:sp>
        <p:nvSpPr>
          <p:cNvPr id="14" name="正方形/長方形 13"/>
          <p:cNvSpPr/>
          <p:nvPr/>
        </p:nvSpPr>
        <p:spPr>
          <a:xfrm>
            <a:off x="3077844" y="-50045"/>
            <a:ext cx="3600666"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産振機構と都市型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C</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の拠点施設</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250136594"/>
              </p:ext>
            </p:extLst>
          </p:nvPr>
        </p:nvGraphicFramePr>
        <p:xfrm>
          <a:off x="48572" y="4281436"/>
          <a:ext cx="9036000" cy="2371680"/>
        </p:xfrm>
        <a:graphic>
          <a:graphicData uri="http://schemas.openxmlformats.org/drawingml/2006/table">
            <a:tbl>
              <a:tblPr>
                <a:tableStyleId>{E8B1032C-EA38-4F05-BA0D-38AFFFC7BED3}</a:tableStyleId>
              </a:tblPr>
              <a:tblGrid>
                <a:gridCol w="684000">
                  <a:extLst>
                    <a:ext uri="{9D8B030D-6E8A-4147-A177-3AD203B41FA5}">
                      <a16:colId xmlns="" xmlns:a16="http://schemas.microsoft.com/office/drawing/2014/main" val="20000"/>
                    </a:ext>
                  </a:extLst>
                </a:gridCol>
                <a:gridCol w="1872000">
                  <a:extLst>
                    <a:ext uri="{9D8B030D-6E8A-4147-A177-3AD203B41FA5}">
                      <a16:colId xmlns="" xmlns:a16="http://schemas.microsoft.com/office/drawing/2014/main" val="20001"/>
                    </a:ext>
                  </a:extLst>
                </a:gridCol>
                <a:gridCol w="1620000">
                  <a:extLst>
                    <a:ext uri="{9D8B030D-6E8A-4147-A177-3AD203B41FA5}">
                      <a16:colId xmlns="" xmlns:a16="http://schemas.microsoft.com/office/drawing/2014/main" val="20005"/>
                    </a:ext>
                  </a:extLst>
                </a:gridCol>
                <a:gridCol w="1620000">
                  <a:extLst>
                    <a:ext uri="{9D8B030D-6E8A-4147-A177-3AD203B41FA5}">
                      <a16:colId xmlns="" xmlns:a16="http://schemas.microsoft.com/office/drawing/2014/main" val="20002"/>
                    </a:ext>
                  </a:extLst>
                </a:gridCol>
                <a:gridCol w="1620000">
                  <a:extLst>
                    <a:ext uri="{9D8B030D-6E8A-4147-A177-3AD203B41FA5}">
                      <a16:colId xmlns="" xmlns:a16="http://schemas.microsoft.com/office/drawing/2014/main" val="20003"/>
                    </a:ext>
                  </a:extLst>
                </a:gridCol>
                <a:gridCol w="1620000">
                  <a:extLst>
                    <a:ext uri="{9D8B030D-6E8A-4147-A177-3AD203B41FA5}">
                      <a16:colId xmlns="" xmlns:a16="http://schemas.microsoft.com/office/drawing/2014/main" val="20004"/>
                    </a:ext>
                  </a:extLst>
                </a:gridCol>
              </a:tblGrid>
              <a:tr h="331960">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★クリエイション</a:t>
                      </a: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・コア東大阪</a:t>
                      </a:r>
                      <a:endParaRPr lang="en-US" altLang="ja-JP"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■テクノシーズ</a:t>
                      </a: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泉尾</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CFF33"/>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イノベーションハブ</a:t>
                      </a:r>
                      <a:endParaRPr lang="en-US" altLang="ja-JP"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OIH)</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CFF33"/>
                    </a:solidFill>
                  </a:tcPr>
                </a:tc>
                <a:tc>
                  <a:txBody>
                    <a:bodyPr/>
                    <a:lstStyle/>
                    <a:p>
                      <a:pPr algn="ctr" fontAlgn="ctr"/>
                      <a:r>
                        <a:rPr lang="ja-JP" altLang="en-US" sz="9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■ｸﾘｴｲﾃｨﾌﾞﾈｯﾄﾜｰｸｾﾝﾀｰ</a:t>
                      </a:r>
                      <a:r>
                        <a:rPr lang="ja-JP" altLang="en-US" sz="9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（メビック扇町）</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CFF33"/>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■ソフト</a:t>
                      </a: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産業プラザ </a:t>
                      </a:r>
                      <a:endParaRPr lang="en-US" altLang="ja-JP"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1"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iMedio</a:t>
                      </a:r>
                      <a:r>
                        <a:rPr lang="ja-JP" altLang="en-US"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CFF33"/>
                    </a:solidFill>
                  </a:tcPr>
                </a:tc>
                <a:extLst>
                  <a:ext uri="{0D108BD9-81ED-4DB2-BD59-A6C34878D82A}">
                    <a16:rowId xmlns="" xmlns:a16="http://schemas.microsoft.com/office/drawing/2014/main" val="10001"/>
                  </a:ext>
                </a:extLst>
              </a:tr>
              <a:tr h="310849">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東大阪市荒本北</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zh-CN"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大正区泉尾</a:t>
                      </a:r>
                      <a:endParaRPr lang="en-US" altLang="zh-CN"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（法人登記）</a:t>
                      </a:r>
                      <a:endParaRPr lang="en-US" altLang="zh-CN"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北区グランフロント大阪</a:t>
                      </a:r>
                      <a:b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ナレッジキャピタルタワー</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 7F</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北区扇町　</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関テレ扇町スクエア</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3F</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住之江区南港北</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ATC-</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ITM</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棟</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6F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521960">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施設概要</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○北館 </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敷地：</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1,340㎡</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延床：</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2,352㎡</a:t>
                      </a: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○南館／敷地：</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4,889㎡</a:t>
                      </a: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延床：</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 </a:t>
                      </a:r>
                      <a:r>
                        <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2,750 ㎡</a:t>
                      </a:r>
                      <a:br>
                        <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貸室： </a:t>
                      </a:r>
                      <a:r>
                        <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 </a:t>
                      </a: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室</a:t>
                      </a:r>
                      <a:b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入居数： </a:t>
                      </a:r>
                      <a:r>
                        <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 </a:t>
                      </a: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 </a:t>
                      </a:r>
                      <a:r>
                        <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 </a:t>
                      </a: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室   </a:t>
                      </a:r>
                      <a:endPar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zh-TW"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2018.3</a:t>
                      </a: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月末現在） </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zh-TW"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a:t>
                      </a:r>
                      <a:r>
                        <a:rPr lang="en-US" altLang="zh-TW"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586.9㎡</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施設：ﾜｰｸｼｮｯﾌﾟﾙｰﾑ、</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58775" marR="0" lvl="1" indent="-3175"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ﾌﾟﾚｾﾞﾝﾙｰﾑ</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641.58 ㎡</a:t>
                      </a:r>
                      <a:b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施設：交流スペース 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延床：</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1,927.35 ㎡</a:t>
                      </a: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貸室 ：</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 </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室</a:t>
                      </a:r>
                      <a:b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入居数：</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 </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 </a:t>
                      </a: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 </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室</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2017.3</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月末現在）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310849">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権利関係</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土地・建物：中小機構所有</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土地：大阪市所有</a:t>
                      </a:r>
                      <a:b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建物：都市型センター所有</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貸主：</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KMO</a:t>
                      </a: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借主：大阪市</a:t>
                      </a: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貸主：関西テレビ</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借主：大阪市</a:t>
                      </a: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貸主：</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ATC</a:t>
                      </a: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借主：大阪市</a:t>
                      </a: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4"/>
                  </a:ext>
                </a:extLst>
              </a:tr>
              <a:tr h="416404">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主な事業等</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・ものづくり企業の販路開拓支援＊東大阪市外郭団体、府立大</a:t>
                      </a: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学等が入居</a:t>
                      </a: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・賃貸工場</a:t>
                      </a: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・イノベーションエコシステム構築</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・国内外ネットワーク構築　等</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・クリエイターネットワーク構築</a:t>
                      </a:r>
                      <a:b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・情報発信、プロモーション</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・マッチング　等</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インキュベーションオフィス運営</a:t>
                      </a:r>
                      <a:br>
                        <a:rPr lang="ja-JP" altLang="en-US" sz="9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・先端技術を活用したプロジェクトの創出　等</a:t>
                      </a:r>
                      <a:endPar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cxnSp>
        <p:nvCxnSpPr>
          <p:cNvPr id="4" name="直線コネクタ 3"/>
          <p:cNvCxnSpPr/>
          <p:nvPr/>
        </p:nvCxnSpPr>
        <p:spPr>
          <a:xfrm flipH="1">
            <a:off x="725714" y="4129585"/>
            <a:ext cx="595086" cy="151851"/>
          </a:xfrm>
          <a:prstGeom prst="line">
            <a:avLst/>
          </a:prstGeom>
          <a:ln>
            <a:solidFill>
              <a:schemeClr val="tx1"/>
            </a:solidFill>
          </a:ln>
        </p:spPr>
        <p:style>
          <a:lnRef idx="1">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H="1">
            <a:off x="2573631" y="4147748"/>
            <a:ext cx="2551866" cy="130765"/>
          </a:xfrm>
          <a:prstGeom prst="line">
            <a:avLst/>
          </a:prstGeom>
          <a:ln>
            <a:solidFill>
              <a:schemeClr val="tx1"/>
            </a:solidFill>
          </a:ln>
        </p:spPr>
        <p:style>
          <a:lnRef idx="1">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H="1" flipV="1">
            <a:off x="8987109" y="4121832"/>
            <a:ext cx="108000" cy="144000"/>
          </a:xfrm>
          <a:prstGeom prst="line">
            <a:avLst/>
          </a:prstGeom>
          <a:ln>
            <a:solidFill>
              <a:schemeClr val="tx1"/>
            </a:solidFill>
          </a:ln>
        </p:spPr>
        <p:style>
          <a:lnRef idx="1">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28575" y="6667500"/>
            <a:ext cx="7869462" cy="230832"/>
          </a:xfrm>
          <a:prstGeom prst="rect">
            <a:avLst/>
          </a:prstGeom>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MOBIO(</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ビジネスセンター</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中小機構が所有・運営する「クリエイション</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・コア東大阪」 内で、産振機構・府</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ものづくり支援課</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・民間企業が共同で運営。</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848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p:cNvGraphicFramePr/>
          <p:nvPr>
            <p:extLst>
              <p:ext uri="{D42A27DB-BD31-4B8C-83A1-F6EECF244321}">
                <p14:modId xmlns:p14="http://schemas.microsoft.com/office/powerpoint/2010/main" val="238416889"/>
              </p:ext>
            </p:extLst>
          </p:nvPr>
        </p:nvGraphicFramePr>
        <p:xfrm>
          <a:off x="5575087" y="3919857"/>
          <a:ext cx="3564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グラフ 41"/>
          <p:cNvGraphicFramePr/>
          <p:nvPr>
            <p:extLst>
              <p:ext uri="{D42A27DB-BD31-4B8C-83A1-F6EECF244321}">
                <p14:modId xmlns:p14="http://schemas.microsoft.com/office/powerpoint/2010/main" val="3974739922"/>
              </p:ext>
            </p:extLst>
          </p:nvPr>
        </p:nvGraphicFramePr>
        <p:xfrm>
          <a:off x="5575087" y="683637"/>
          <a:ext cx="3564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a:spLocks/>
          </p:cNvSpPr>
          <p:nvPr/>
        </p:nvSpPr>
        <p:spPr>
          <a:xfrm>
            <a:off x="2971664" y="28129"/>
            <a:ext cx="3600665"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産振機構と都市型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C</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a:uFillTx/>
                <a:latin typeface="Meiryo UI" panose="020B0604030504040204" pitchFamily="50" charset="-128"/>
                <a:ea typeface="Meiryo UI" panose="020B0604030504040204" pitchFamily="50" charset="-128"/>
                <a:cs typeface="Meiryo UI" panose="020B0604030504040204" pitchFamily="50" charset="-128"/>
              </a:rPr>
              <a:t>経営努力</a:t>
            </a:r>
            <a:endParaRPr kumimoji="1" lang="ja-JP" altLang="en-US" sz="2000" b="1" dirty="0">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a:spLocks/>
          </p:cNvSpPr>
          <p:nvPr/>
        </p:nvSpPr>
        <p:spPr>
          <a:xfrm>
            <a:off x="89405" y="698182"/>
            <a:ext cx="418353" cy="27308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tx1"/>
                </a:solidFill>
                <a:uFillTx/>
                <a:latin typeface="Meiryo UI" panose="020B0604030504040204" pitchFamily="50" charset="-128"/>
                <a:ea typeface="Meiryo UI" panose="020B0604030504040204" pitchFamily="50" charset="-128"/>
              </a:rPr>
              <a:t>★</a:t>
            </a:r>
            <a:endParaRPr lang="en-US" altLang="ja-JP" b="1" dirty="0" smtClean="0">
              <a:solidFill>
                <a:schemeClr val="tx1"/>
              </a:solidFill>
              <a:uFillTx/>
              <a:latin typeface="Meiryo UI" panose="020B0604030504040204" pitchFamily="50" charset="-128"/>
              <a:ea typeface="Meiryo UI" panose="020B0604030504040204" pitchFamily="50" charset="-128"/>
            </a:endParaRPr>
          </a:p>
          <a:p>
            <a:pPr algn="ctr"/>
            <a:r>
              <a:rPr lang="ja-JP" altLang="en-US" b="1" dirty="0" smtClean="0">
                <a:solidFill>
                  <a:schemeClr val="tx1"/>
                </a:solidFill>
                <a:uFillTx/>
                <a:latin typeface="Meiryo UI" panose="020B0604030504040204" pitchFamily="50" charset="-128"/>
                <a:ea typeface="Meiryo UI" panose="020B0604030504040204" pitchFamily="50" charset="-128"/>
              </a:rPr>
              <a:t>産振</a:t>
            </a:r>
            <a:r>
              <a:rPr lang="ja-JP" altLang="en-US" b="1" dirty="0">
                <a:solidFill>
                  <a:schemeClr val="tx1"/>
                </a:solidFill>
                <a:uFillTx/>
                <a:latin typeface="Meiryo UI" panose="020B0604030504040204" pitchFamily="50" charset="-128"/>
                <a:ea typeface="Meiryo UI" panose="020B0604030504040204" pitchFamily="50" charset="-128"/>
              </a:rPr>
              <a:t>機構</a:t>
            </a:r>
            <a:endParaRPr kumimoji="1" lang="ja-JP" altLang="en-US" b="1" dirty="0">
              <a:solidFill>
                <a:schemeClr val="tx1"/>
              </a:solidFill>
              <a:uFillTx/>
              <a:latin typeface="Meiryo UI" panose="020B0604030504040204" pitchFamily="50" charset="-128"/>
              <a:ea typeface="Meiryo UI" panose="020B0604030504040204" pitchFamily="50" charset="-128"/>
            </a:endParaRPr>
          </a:p>
        </p:txBody>
      </p:sp>
      <p:sp>
        <p:nvSpPr>
          <p:cNvPr id="44" name="テキスト ボックス 43"/>
          <p:cNvSpPr txBox="1">
            <a:spLocks/>
          </p:cNvSpPr>
          <p:nvPr/>
        </p:nvSpPr>
        <p:spPr>
          <a:xfrm>
            <a:off x="1791359" y="558785"/>
            <a:ext cx="2504212" cy="307777"/>
          </a:xfrm>
          <a:prstGeom prst="rect">
            <a:avLst/>
          </a:prstGeom>
          <a:noFill/>
        </p:spPr>
        <p:txBody>
          <a:bodyPr wrap="none" rtlCol="0">
            <a:spAutoFit/>
          </a:bodyPr>
          <a:lstStyle/>
          <a:p>
            <a:r>
              <a:rPr kumimoji="1" lang="ja-JP" altLang="en-US" sz="1400" b="1" dirty="0">
                <a:uFillTx/>
                <a:latin typeface="Meiryo UI" panose="020B0604030504040204" pitchFamily="50" charset="-128"/>
                <a:ea typeface="Meiryo UI" panose="020B0604030504040204" pitchFamily="50" charset="-128"/>
              </a:rPr>
              <a:t>業務実績の推移（支援件数）</a:t>
            </a:r>
          </a:p>
        </p:txBody>
      </p:sp>
      <p:sp>
        <p:nvSpPr>
          <p:cNvPr id="45" name="テキスト ボックス 44"/>
          <p:cNvSpPr txBox="1">
            <a:spLocks/>
          </p:cNvSpPr>
          <p:nvPr/>
        </p:nvSpPr>
        <p:spPr>
          <a:xfrm>
            <a:off x="6962611" y="1093419"/>
            <a:ext cx="569387" cy="246221"/>
          </a:xfrm>
          <a:prstGeom prst="rect">
            <a:avLst/>
          </a:prstGeom>
          <a:noFill/>
        </p:spPr>
        <p:txBody>
          <a:bodyPr wrap="none" rtlCol="0">
            <a:spAutoFit/>
          </a:bodyPr>
          <a:lstStyle/>
          <a:p>
            <a:r>
              <a:rPr kumimoji="1" lang="ja-JP" altLang="en-US" sz="1000" dirty="0">
                <a:uFillTx/>
                <a:latin typeface="Meiryo UI" panose="020B0604030504040204" pitchFamily="50" charset="-128"/>
                <a:ea typeface="Meiryo UI" panose="020B0604030504040204" pitchFamily="50" charset="-128"/>
              </a:rPr>
              <a:t>展示場</a:t>
            </a:r>
          </a:p>
        </p:txBody>
      </p:sp>
      <p:sp>
        <p:nvSpPr>
          <p:cNvPr id="46" name="テキスト ボックス 45"/>
          <p:cNvSpPr txBox="1">
            <a:spLocks/>
          </p:cNvSpPr>
          <p:nvPr/>
        </p:nvSpPr>
        <p:spPr>
          <a:xfrm>
            <a:off x="6962611" y="2280655"/>
            <a:ext cx="569387" cy="246221"/>
          </a:xfrm>
          <a:prstGeom prst="rect">
            <a:avLst/>
          </a:prstGeom>
          <a:noFill/>
        </p:spPr>
        <p:txBody>
          <a:bodyPr wrap="none" rtlCol="0">
            <a:spAutoFit/>
          </a:bodyPr>
          <a:lstStyle/>
          <a:p>
            <a:r>
              <a:rPr lang="ja-JP" altLang="en-US" sz="1000" dirty="0">
                <a:uFillTx/>
                <a:latin typeface="Meiryo UI" panose="020B0604030504040204" pitchFamily="50" charset="-128"/>
                <a:ea typeface="Meiryo UI" panose="020B0604030504040204" pitchFamily="50" charset="-128"/>
              </a:rPr>
              <a:t>会議室</a:t>
            </a:r>
            <a:endParaRPr kumimoji="1" lang="ja-JP" altLang="en-US" sz="1000" dirty="0">
              <a:uFillTx/>
              <a:latin typeface="Meiryo UI" panose="020B0604030504040204" pitchFamily="50" charset="-128"/>
              <a:ea typeface="Meiryo UI" panose="020B0604030504040204" pitchFamily="50" charset="-128"/>
            </a:endParaRPr>
          </a:p>
        </p:txBody>
      </p:sp>
      <p:sp>
        <p:nvSpPr>
          <p:cNvPr id="47" name="テキスト ボックス 46"/>
          <p:cNvSpPr txBox="1">
            <a:spLocks/>
          </p:cNvSpPr>
          <p:nvPr/>
        </p:nvSpPr>
        <p:spPr>
          <a:xfrm>
            <a:off x="6560356" y="605629"/>
            <a:ext cx="1606530" cy="307777"/>
          </a:xfrm>
          <a:prstGeom prst="rect">
            <a:avLst/>
          </a:prstGeom>
          <a:noFill/>
        </p:spPr>
        <p:txBody>
          <a:bodyPr wrap="none" rtlCol="0">
            <a:spAutoFit/>
          </a:bodyPr>
          <a:lstStyle/>
          <a:p>
            <a:r>
              <a:rPr kumimoji="1" lang="ja-JP" altLang="en-US" sz="1400" b="1" dirty="0">
                <a:uFillTx/>
                <a:latin typeface="Meiryo UI" panose="020B0604030504040204" pitchFamily="50" charset="-128"/>
                <a:ea typeface="Meiryo UI" panose="020B0604030504040204" pitchFamily="50" charset="-128"/>
              </a:rPr>
              <a:t>貸館稼働率の推移</a:t>
            </a:r>
          </a:p>
        </p:txBody>
      </p:sp>
      <p:sp>
        <p:nvSpPr>
          <p:cNvPr id="50" name="正方形/長方形 49"/>
          <p:cNvSpPr>
            <a:spLocks/>
          </p:cNvSpPr>
          <p:nvPr/>
        </p:nvSpPr>
        <p:spPr>
          <a:xfrm>
            <a:off x="6201351" y="2697940"/>
            <a:ext cx="2661293" cy="400110"/>
          </a:xfrm>
          <a:prstGeom prst="rect">
            <a:avLst/>
          </a:prstGeom>
        </p:spPr>
        <p:txBody>
          <a:bodyPr wrap="square">
            <a:spAutoFit/>
          </a:bodyPr>
          <a:lstStyle/>
          <a:p>
            <a:r>
              <a:rPr lang="ja-JP" altLang="en-US" sz="1000" dirty="0">
                <a:uFillTx/>
                <a:latin typeface="Meiryo UI" panose="020B0604030504040204" pitchFamily="50" charset="-128"/>
                <a:ea typeface="Meiryo UI" panose="020B0604030504040204" pitchFamily="50" charset="-128"/>
              </a:rPr>
              <a:t>マイドームの貸館利用は、好立地とネット申込等のシステムの整備などにより、稼働率は年々向上</a:t>
            </a:r>
          </a:p>
        </p:txBody>
      </p:sp>
      <p:cxnSp>
        <p:nvCxnSpPr>
          <p:cNvPr id="24" name="直線コネクタ 23"/>
          <p:cNvCxnSpPr/>
          <p:nvPr/>
        </p:nvCxnSpPr>
        <p:spPr>
          <a:xfrm>
            <a:off x="154546" y="3650398"/>
            <a:ext cx="8934695"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5" name="角丸四角形 28"/>
          <p:cNvSpPr>
            <a:spLocks/>
          </p:cNvSpPr>
          <p:nvPr/>
        </p:nvSpPr>
        <p:spPr>
          <a:xfrm>
            <a:off x="89405" y="3831370"/>
            <a:ext cx="418353" cy="29241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uFillTx/>
                <a:latin typeface="Meiryo UI" panose="020B0604030504040204" pitchFamily="50" charset="-128"/>
                <a:ea typeface="Meiryo UI" panose="020B0604030504040204" pitchFamily="50" charset="-128"/>
              </a:rPr>
              <a:t>■都市型</a:t>
            </a:r>
            <a:r>
              <a:rPr lang="ja-JP" altLang="en-US" b="1" dirty="0">
                <a:uFillTx/>
                <a:latin typeface="Meiryo UI" panose="020B0604030504040204" pitchFamily="50" charset="-128"/>
                <a:ea typeface="Meiryo UI" panose="020B0604030504040204" pitchFamily="50" charset="-128"/>
              </a:rPr>
              <a:t>Ｃ</a:t>
            </a:r>
            <a:endParaRPr kumimoji="1" lang="ja-JP" altLang="en-US" b="1" dirty="0">
              <a:uFillTx/>
              <a:latin typeface="Meiryo UI" panose="020B0604030504040204" pitchFamily="50" charset="-128"/>
              <a:ea typeface="Meiryo UI" panose="020B0604030504040204" pitchFamily="50" charset="-128"/>
            </a:endParaRPr>
          </a:p>
        </p:txBody>
      </p:sp>
      <p:sp>
        <p:nvSpPr>
          <p:cNvPr id="27" name="テキスト ボックス 26"/>
          <p:cNvSpPr txBox="1">
            <a:spLocks/>
          </p:cNvSpPr>
          <p:nvPr/>
        </p:nvSpPr>
        <p:spPr>
          <a:xfrm>
            <a:off x="1228534" y="3748793"/>
            <a:ext cx="4091185" cy="307777"/>
          </a:xfrm>
          <a:prstGeom prst="rect">
            <a:avLst/>
          </a:prstGeom>
          <a:noFill/>
        </p:spPr>
        <p:txBody>
          <a:bodyPr wrap="none" rtlCol="0">
            <a:spAutoFit/>
          </a:bodyPr>
          <a:lstStyle/>
          <a:p>
            <a:r>
              <a:rPr kumimoji="1" lang="ja-JP" altLang="en-US" sz="1400" b="1" dirty="0">
                <a:uFillTx/>
                <a:latin typeface="Meiryo UI" panose="020B0604030504040204" pitchFamily="50" charset="-128"/>
                <a:ea typeface="Meiryo UI" panose="020B0604030504040204" pitchFamily="50" charset="-128"/>
              </a:rPr>
              <a:t>業務実績の推移（大阪市以外の公募事業の受託）</a:t>
            </a:r>
          </a:p>
        </p:txBody>
      </p:sp>
      <p:sp>
        <p:nvSpPr>
          <p:cNvPr id="29" name="テキスト ボックス 28"/>
          <p:cNvSpPr txBox="1">
            <a:spLocks/>
          </p:cNvSpPr>
          <p:nvPr/>
        </p:nvSpPr>
        <p:spPr>
          <a:xfrm>
            <a:off x="6806318" y="4097817"/>
            <a:ext cx="881973" cy="246221"/>
          </a:xfrm>
          <a:prstGeom prst="rect">
            <a:avLst/>
          </a:prstGeom>
          <a:noFill/>
        </p:spPr>
        <p:txBody>
          <a:bodyPr wrap="none" rtlCol="0">
            <a:spAutoFit/>
          </a:bodyPr>
          <a:lstStyle/>
          <a:p>
            <a:r>
              <a:rPr lang="ja-JP" altLang="en-US" sz="1000" dirty="0">
                <a:uFillTx/>
                <a:latin typeface="Meiryo UI" panose="020B0604030504040204" pitchFamily="50" charset="-128"/>
                <a:ea typeface="Meiryo UI" panose="020B0604030504040204" pitchFamily="50" charset="-128"/>
              </a:rPr>
              <a:t>イベントホール</a:t>
            </a:r>
            <a:endParaRPr kumimoji="1" lang="ja-JP" altLang="en-US" sz="1000" dirty="0">
              <a:uFillTx/>
              <a:latin typeface="Meiryo UI" panose="020B0604030504040204" pitchFamily="50" charset="-128"/>
              <a:ea typeface="Meiryo UI" panose="020B0604030504040204" pitchFamily="50" charset="-128"/>
            </a:endParaRPr>
          </a:p>
        </p:txBody>
      </p:sp>
      <p:sp>
        <p:nvSpPr>
          <p:cNvPr id="31" name="テキスト ボックス 30"/>
          <p:cNvSpPr txBox="1">
            <a:spLocks/>
          </p:cNvSpPr>
          <p:nvPr/>
        </p:nvSpPr>
        <p:spPr>
          <a:xfrm>
            <a:off x="6962611" y="4941713"/>
            <a:ext cx="569387" cy="246221"/>
          </a:xfrm>
          <a:prstGeom prst="rect">
            <a:avLst/>
          </a:prstGeom>
          <a:noFill/>
        </p:spPr>
        <p:txBody>
          <a:bodyPr wrap="none" rtlCol="0">
            <a:spAutoFit/>
          </a:bodyPr>
          <a:lstStyle/>
          <a:p>
            <a:r>
              <a:rPr lang="ja-JP" altLang="en-US" sz="1000" dirty="0">
                <a:uFillTx/>
                <a:latin typeface="Meiryo UI" panose="020B0604030504040204" pitchFamily="50" charset="-128"/>
                <a:ea typeface="Meiryo UI" panose="020B0604030504040204" pitchFamily="50" charset="-128"/>
              </a:rPr>
              <a:t>会議室</a:t>
            </a:r>
            <a:endParaRPr kumimoji="1" lang="ja-JP" altLang="en-US" sz="1000" dirty="0">
              <a:uFillTx/>
              <a:latin typeface="Meiryo UI" panose="020B0604030504040204" pitchFamily="50" charset="-128"/>
              <a:ea typeface="Meiryo UI" panose="020B0604030504040204" pitchFamily="50" charset="-128"/>
            </a:endParaRPr>
          </a:p>
        </p:txBody>
      </p:sp>
      <p:sp>
        <p:nvSpPr>
          <p:cNvPr id="32" name="正方形/長方形 31"/>
          <p:cNvSpPr>
            <a:spLocks/>
          </p:cNvSpPr>
          <p:nvPr/>
        </p:nvSpPr>
        <p:spPr>
          <a:xfrm>
            <a:off x="6191165" y="5895590"/>
            <a:ext cx="2708138" cy="400110"/>
          </a:xfrm>
          <a:prstGeom prst="rect">
            <a:avLst/>
          </a:prstGeom>
        </p:spPr>
        <p:txBody>
          <a:bodyPr wrap="square">
            <a:spAutoFit/>
          </a:bodyPr>
          <a:lstStyle/>
          <a:p>
            <a:r>
              <a:rPr lang="ja-JP" altLang="en-US" sz="1000" dirty="0">
                <a:uFillTx/>
                <a:latin typeface="Meiryo UI" panose="020B0604030504040204" pitchFamily="50" charset="-128"/>
                <a:ea typeface="Meiryo UI" panose="020B0604030504040204" pitchFamily="50" charset="-128"/>
              </a:rPr>
              <a:t>産創館の貸館利用は、好立地と抑えた料金設定により、高い稼働率で推移</a:t>
            </a:r>
          </a:p>
        </p:txBody>
      </p:sp>
      <p:sp>
        <p:nvSpPr>
          <p:cNvPr id="34" name="テキスト ボックス 33"/>
          <p:cNvSpPr txBox="1">
            <a:spLocks/>
          </p:cNvSpPr>
          <p:nvPr/>
        </p:nvSpPr>
        <p:spPr>
          <a:xfrm>
            <a:off x="6560356" y="3762441"/>
            <a:ext cx="1606530" cy="307777"/>
          </a:xfrm>
          <a:prstGeom prst="rect">
            <a:avLst/>
          </a:prstGeom>
          <a:noFill/>
        </p:spPr>
        <p:txBody>
          <a:bodyPr wrap="none" rtlCol="0">
            <a:spAutoFit/>
          </a:bodyPr>
          <a:lstStyle/>
          <a:p>
            <a:r>
              <a:rPr lang="ja-JP" altLang="en-US" sz="1400" b="1" dirty="0">
                <a:uFillTx/>
                <a:latin typeface="Meiryo UI" panose="020B0604030504040204" pitchFamily="50" charset="-128"/>
                <a:ea typeface="Meiryo UI" panose="020B0604030504040204" pitchFamily="50" charset="-128"/>
              </a:rPr>
              <a:t>貸館稼働率</a:t>
            </a:r>
            <a:r>
              <a:rPr kumimoji="1" lang="ja-JP" altLang="en-US" sz="1400" b="1" dirty="0">
                <a:uFillTx/>
                <a:latin typeface="Meiryo UI" panose="020B0604030504040204" pitchFamily="50" charset="-128"/>
                <a:ea typeface="Meiryo UI" panose="020B0604030504040204" pitchFamily="50" charset="-128"/>
              </a:rPr>
              <a:t>の推移</a:t>
            </a:r>
          </a:p>
        </p:txBody>
      </p:sp>
      <p:sp>
        <p:nvSpPr>
          <p:cNvPr id="55" name="正方形/長方形 54"/>
          <p:cNvSpPr>
            <a:spLocks/>
          </p:cNvSpPr>
          <p:nvPr/>
        </p:nvSpPr>
        <p:spPr>
          <a:xfrm>
            <a:off x="558173" y="4110426"/>
            <a:ext cx="5067213" cy="246221"/>
          </a:xfrm>
          <a:prstGeom prst="rect">
            <a:avLst/>
          </a:prstGeom>
        </p:spPr>
        <p:txBody>
          <a:bodyPr wrap="square">
            <a:spAutoFit/>
          </a:bodyPr>
          <a:lstStyle/>
          <a:p>
            <a:r>
              <a:rPr lang="ja-JP" altLang="en-US" sz="1000" dirty="0">
                <a:uFillTx/>
                <a:latin typeface="Meiryo UI" panose="020B0604030504040204" pitchFamily="50" charset="-128"/>
                <a:ea typeface="Meiryo UI" panose="020B0604030504040204" pitchFamily="50" charset="-128"/>
              </a:rPr>
              <a:t>大阪市以外の国、府、他市の公募事業を継続的に受託（</a:t>
            </a:r>
            <a:r>
              <a:rPr lang="en-US" altLang="ja-JP" sz="1000" dirty="0">
                <a:uFillTx/>
                <a:latin typeface="Meiryo UI" panose="020B0604030504040204" pitchFamily="50" charset="-128"/>
                <a:ea typeface="Meiryo UI" panose="020B0604030504040204" pitchFamily="50" charset="-128"/>
              </a:rPr>
              <a:t>2017</a:t>
            </a:r>
            <a:r>
              <a:rPr lang="ja-JP" altLang="en-US" sz="1000" dirty="0">
                <a:uFillTx/>
                <a:latin typeface="Meiryo UI" panose="020B0604030504040204" pitchFamily="50" charset="-128"/>
                <a:ea typeface="Meiryo UI" panose="020B0604030504040204" pitchFamily="50" charset="-128"/>
              </a:rPr>
              <a:t>年は</a:t>
            </a:r>
            <a:r>
              <a:rPr lang="en-US" altLang="ja-JP" sz="1000" dirty="0">
                <a:uFillTx/>
                <a:latin typeface="Meiryo UI" panose="020B0604030504040204" pitchFamily="50" charset="-128"/>
                <a:ea typeface="Meiryo UI" panose="020B0604030504040204" pitchFamily="50" charset="-128"/>
              </a:rPr>
              <a:t>8</a:t>
            </a:r>
            <a:r>
              <a:rPr lang="ja-JP" altLang="en-US" sz="1000" dirty="0">
                <a:uFillTx/>
                <a:latin typeface="Meiryo UI" panose="020B0604030504040204" pitchFamily="50" charset="-128"/>
                <a:ea typeface="Meiryo UI" panose="020B0604030504040204" pitchFamily="50" charset="-128"/>
              </a:rPr>
              <a:t>件で</a:t>
            </a:r>
            <a:r>
              <a:rPr lang="en-US" altLang="ja-JP" sz="1000" dirty="0">
                <a:uFillTx/>
                <a:latin typeface="Meiryo UI" panose="020B0604030504040204" pitchFamily="50" charset="-128"/>
                <a:ea typeface="Meiryo UI" panose="020B0604030504040204" pitchFamily="50" charset="-128"/>
              </a:rPr>
              <a:t>1.1</a:t>
            </a:r>
            <a:r>
              <a:rPr lang="ja-JP" altLang="en-US" sz="1000" dirty="0">
                <a:uFillTx/>
                <a:latin typeface="Meiryo UI" panose="020B0604030504040204" pitchFamily="50" charset="-128"/>
                <a:ea typeface="Meiryo UI" panose="020B0604030504040204" pitchFamily="50" charset="-128"/>
              </a:rPr>
              <a:t>憶円）</a:t>
            </a:r>
          </a:p>
        </p:txBody>
      </p:sp>
      <p:sp>
        <p:nvSpPr>
          <p:cNvPr id="2" name="スライド番号プレースホルダー 1"/>
          <p:cNvSpPr>
            <a:spLocks noGrp="1"/>
          </p:cNvSpPr>
          <p:nvPr>
            <p:ph type="sldNum" sz="quarter" idx="12"/>
          </p:nvPr>
        </p:nvSpPr>
        <p:spPr>
          <a:xfrm>
            <a:off x="7099307" y="6508532"/>
            <a:ext cx="2057400" cy="365125"/>
          </a:xfrm>
        </p:spPr>
        <p:txBody>
          <a:bodyPr/>
          <a:lstStyle/>
          <a:p>
            <a:fld id="{517E6CE8-CC5A-4C33-BE98-08A25E237030}" type="slidenum">
              <a:rPr kumimoji="1" lang="ja-JP" altLang="en-US" smtClean="0">
                <a:uFillTx/>
              </a:rPr>
              <a:t>7</a:t>
            </a:fld>
            <a:endParaRPr kumimoji="1" lang="ja-JP" altLang="en-US" dirty="0">
              <a:uFillTx/>
            </a:endParaRPr>
          </a:p>
        </p:txBody>
      </p:sp>
      <p:graphicFrame>
        <p:nvGraphicFramePr>
          <p:cNvPr id="6" name="グラフ 5"/>
          <p:cNvGraphicFramePr/>
          <p:nvPr>
            <p:extLst>
              <p:ext uri="{D42A27DB-BD31-4B8C-83A1-F6EECF244321}">
                <p14:modId xmlns:p14="http://schemas.microsoft.com/office/powerpoint/2010/main" val="3151165176"/>
              </p:ext>
            </p:extLst>
          </p:nvPr>
        </p:nvGraphicFramePr>
        <p:xfrm>
          <a:off x="522418" y="952301"/>
          <a:ext cx="4623192" cy="2597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表 36">
            <a:extLst>
              <a:ext uri="{FF2B5EF4-FFF2-40B4-BE49-F238E27FC236}">
                <a16:creationId xmlns="" xmlns:a16="http://schemas.microsoft.com/office/drawing/2014/main" id="{A4FED99E-C3EE-43E1-AE82-0F2C41371CB5}"/>
              </a:ext>
            </a:extLst>
          </p:cNvPr>
          <p:cNvGraphicFramePr>
            <a:graphicFrameLocks noGrp="1"/>
          </p:cNvGraphicFramePr>
          <p:nvPr>
            <p:extLst>
              <p:ext uri="{D42A27DB-BD31-4B8C-83A1-F6EECF244321}">
                <p14:modId xmlns:p14="http://schemas.microsoft.com/office/powerpoint/2010/main" val="988432413"/>
              </p:ext>
            </p:extLst>
          </p:nvPr>
        </p:nvGraphicFramePr>
        <p:xfrm>
          <a:off x="570273" y="4383431"/>
          <a:ext cx="4940302" cy="2372074"/>
        </p:xfrm>
        <a:graphic>
          <a:graphicData uri="http://schemas.openxmlformats.org/drawingml/2006/table">
            <a:tbl>
              <a:tblPr firstRow="1" bandRow="1">
                <a:tableStyleId>{5940675A-B579-460E-94D1-54222C63F5DA}</a:tableStyleId>
              </a:tblPr>
              <a:tblGrid>
                <a:gridCol w="495618">
                  <a:extLst>
                    <a:ext uri="{9D8B030D-6E8A-4147-A177-3AD203B41FA5}">
                      <a16:colId xmlns="" xmlns:a16="http://schemas.microsoft.com/office/drawing/2014/main" val="20002"/>
                    </a:ext>
                  </a:extLst>
                </a:gridCol>
                <a:gridCol w="1190943">
                  <a:extLst>
                    <a:ext uri="{9D8B030D-6E8A-4147-A177-3AD203B41FA5}">
                      <a16:colId xmlns="" xmlns:a16="http://schemas.microsoft.com/office/drawing/2014/main" val="20003"/>
                    </a:ext>
                  </a:extLst>
                </a:gridCol>
                <a:gridCol w="1297305">
                  <a:extLst>
                    <a:ext uri="{9D8B030D-6E8A-4147-A177-3AD203B41FA5}">
                      <a16:colId xmlns="" xmlns:a16="http://schemas.microsoft.com/office/drawing/2014/main" val="20004"/>
                    </a:ext>
                  </a:extLst>
                </a:gridCol>
                <a:gridCol w="1232218">
                  <a:extLst>
                    <a:ext uri="{9D8B030D-6E8A-4147-A177-3AD203B41FA5}">
                      <a16:colId xmlns="" xmlns:a16="http://schemas.microsoft.com/office/drawing/2014/main" val="20005"/>
                    </a:ext>
                  </a:extLst>
                </a:gridCol>
                <a:gridCol w="724218">
                  <a:extLst>
                    <a:ext uri="{9D8B030D-6E8A-4147-A177-3AD203B41FA5}">
                      <a16:colId xmlns="" xmlns:a16="http://schemas.microsoft.com/office/drawing/2014/main" val="20006"/>
                    </a:ext>
                  </a:extLst>
                </a:gridCol>
              </a:tblGrid>
              <a:tr h="193183">
                <a:tc>
                  <a:txBody>
                    <a:bodyPr/>
                    <a:lstStyle/>
                    <a:p>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2014</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2015</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2016</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2017</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512294">
                <a:tc>
                  <a:txBody>
                    <a:bodyPr/>
                    <a:lstStyle/>
                    <a:p>
                      <a:r>
                        <a:rPr kumimoji="1" lang="ja-JP" altLang="en-US" sz="1050" dirty="0">
                          <a:latin typeface="Meiryo UI" panose="020B0604030504040204" pitchFamily="50" charset="-128"/>
                          <a:ea typeface="Meiryo UI" panose="020B0604030504040204" pitchFamily="50" charset="-128"/>
                        </a:rPr>
                        <a:t>府</a:t>
                      </a:r>
                    </a:p>
                  </a:txBody>
                  <a:tcPr>
                    <a:lnB w="12700" cap="flat" cmpd="sng" algn="ctr">
                      <a:solidFill>
                        <a:schemeClr val="tx1"/>
                      </a:solidFill>
                      <a:prstDash val="dash"/>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Meiryo UI" panose="020B0604030504040204" pitchFamily="50" charset="-128"/>
                          <a:ea typeface="Meiryo UI" panose="020B0604030504040204" pitchFamily="50" charset="-128"/>
                        </a:rPr>
                        <a:t>大阪起業家スタートアップ</a:t>
                      </a:r>
                      <a:endParaRPr kumimoji="1"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新分野ニッチ市場参入事業</a:t>
                      </a:r>
                    </a:p>
                  </a:txBody>
                  <a:tcPr>
                    <a:lnB w="12700" cap="flat" cmpd="sng" algn="ctr">
                      <a:solidFill>
                        <a:schemeClr val="tx1"/>
                      </a:solidFill>
                      <a:prstDash val="dash"/>
                      <a:round/>
                      <a:headEnd type="none" w="med" len="med"/>
                      <a:tailEnd type="none" w="med" len="med"/>
                    </a:lnB>
                    <a:noFill/>
                  </a:tcPr>
                </a:tc>
                <a:tc>
                  <a:txBody>
                    <a:bodyPr/>
                    <a:lstStyle/>
                    <a:p>
                      <a:endParaRPr kumimoji="1" lang="en-US" altLang="ja-JP" sz="700" dirty="0">
                        <a:solidFill>
                          <a:schemeClr val="tx1"/>
                        </a:solidFill>
                        <a:latin typeface="Meiryo UI" panose="020B0604030504040204" pitchFamily="50" charset="-128"/>
                        <a:ea typeface="Meiryo UI" panose="020B0604030504040204" pitchFamily="50" charset="-128"/>
                      </a:endParaRPr>
                    </a:p>
                    <a:p>
                      <a:endParaRPr kumimoji="1"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プロフェッショナル人材戦略拠点</a:t>
                      </a:r>
                      <a:endParaRPr kumimoji="1"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市町村等創業支援力強化</a:t>
                      </a:r>
                    </a:p>
                    <a:p>
                      <a:r>
                        <a:rPr kumimoji="1" lang="ja-JP" altLang="en-US" sz="700" baseline="0" dirty="0">
                          <a:solidFill>
                            <a:schemeClr val="tx1"/>
                          </a:solidFill>
                          <a:latin typeface="Meiryo UI" panose="020B0604030504040204" pitchFamily="50" charset="-128"/>
                          <a:ea typeface="Meiryo UI" panose="020B0604030504040204" pitchFamily="50" charset="-128"/>
                        </a:rPr>
                        <a:t>健康寿命産業創出</a:t>
                      </a:r>
                    </a:p>
                  </a:txBody>
                  <a:tcPr>
                    <a:lnB w="12700" cap="flat" cmpd="sng" algn="ctr">
                      <a:solidFill>
                        <a:schemeClr val="tx1"/>
                      </a:solidFill>
                      <a:prstDash val="dash"/>
                      <a:round/>
                      <a:headEnd type="none" w="med" len="med"/>
                      <a:tailEnd type="none" w="med" len="med"/>
                    </a:lnB>
                    <a:noFill/>
                  </a:tcPr>
                </a:tc>
                <a:tc>
                  <a:txBody>
                    <a:bodyPr/>
                    <a:lstStyle/>
                    <a:p>
                      <a:endParaRPr kumimoji="1" lang="ja-JP" altLang="en-US" sz="7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tc>
                  <a:txBody>
                    <a:bodyPr/>
                    <a:lstStyle/>
                    <a:p>
                      <a:endParaRPr kumimoji="1" lang="ja-JP" altLang="en-US" sz="7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extLst>
                  <a:ext uri="{0D108BD9-81ED-4DB2-BD59-A6C34878D82A}">
                    <a16:rowId xmlns="" xmlns:a16="http://schemas.microsoft.com/office/drawing/2014/main" val="10004"/>
                  </a:ext>
                </a:extLst>
              </a:tr>
              <a:tr h="269657">
                <a:tc>
                  <a:txBody>
                    <a:bodyPr/>
                    <a:lstStyle/>
                    <a:p>
                      <a:r>
                        <a:rPr kumimoji="1" lang="ja-JP" altLang="en-US" sz="1050" dirty="0">
                          <a:latin typeface="Meiryo UI" panose="020B0604030504040204" pitchFamily="50" charset="-128"/>
                          <a:ea typeface="Meiryo UI" panose="020B0604030504040204" pitchFamily="50" charset="-128"/>
                        </a:rPr>
                        <a:t>機構</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noFill/>
                  </a:tcPr>
                </a:tc>
                <a:tc>
                  <a:txBody>
                    <a:bodyPr/>
                    <a:lstStyle/>
                    <a:p>
                      <a:r>
                        <a:rPr kumimoji="1" lang="ja-JP" altLang="en-US" sz="700" dirty="0">
                          <a:latin typeface="Meiryo UI" panose="020B0604030504040204" pitchFamily="50" charset="-128"/>
                          <a:ea typeface="Meiryo UI" panose="020B0604030504040204" pitchFamily="50" charset="-128"/>
                        </a:rPr>
                        <a:t>よろず支援拠点アシスタント</a:t>
                      </a:r>
                    </a:p>
                  </a:txBody>
                  <a:tcPr>
                    <a:lnT w="12700" cap="flat" cmpd="sng" algn="ctr">
                      <a:solidFill>
                        <a:schemeClr val="tx1"/>
                      </a:solidFill>
                      <a:prstDash val="dash"/>
                      <a:round/>
                      <a:headEnd type="none" w="med" len="med"/>
                      <a:tailEnd type="none" w="med" len="med"/>
                    </a:lnT>
                    <a:noFill/>
                  </a:tcPr>
                </a:tc>
                <a:tc>
                  <a:txBody>
                    <a:bodyPr/>
                    <a:lstStyle/>
                    <a:p>
                      <a:endParaRPr kumimoji="1" lang="en-US" altLang="ja-JP" sz="7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noFill/>
                  </a:tcPr>
                </a:tc>
                <a:tc>
                  <a:txBody>
                    <a:bodyPr/>
                    <a:lstStyle/>
                    <a:p>
                      <a:endParaRPr kumimoji="1" lang="ja-JP" altLang="en-US" sz="7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noFill/>
                  </a:tcPr>
                </a:tc>
                <a:tc>
                  <a:txBody>
                    <a:bodyPr/>
                    <a:lstStyle/>
                    <a:p>
                      <a:endParaRPr kumimoji="1" lang="ja-JP" altLang="en-US" sz="7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noFill/>
                  </a:tcPr>
                </a:tc>
                <a:extLst>
                  <a:ext uri="{0D108BD9-81ED-4DB2-BD59-A6C34878D82A}">
                    <a16:rowId xmlns="" xmlns:a16="http://schemas.microsoft.com/office/drawing/2014/main" val="10005"/>
                  </a:ext>
                </a:extLst>
              </a:tr>
              <a:tr h="441257">
                <a:tc>
                  <a:txBody>
                    <a:bodyPr/>
                    <a:lstStyle/>
                    <a:p>
                      <a:r>
                        <a:rPr kumimoji="1" lang="ja-JP" altLang="en-US" sz="1050" dirty="0">
                          <a:latin typeface="Meiryo UI" panose="020B0604030504040204" pitchFamily="50" charset="-128"/>
                          <a:ea typeface="Meiryo UI" panose="020B0604030504040204" pitchFamily="50" charset="-128"/>
                        </a:rPr>
                        <a:t>他市</a:t>
                      </a:r>
                    </a:p>
                  </a:txBody>
                  <a:tcPr>
                    <a:noFill/>
                  </a:tcPr>
                </a:tc>
                <a:tc>
                  <a:txBody>
                    <a:bodyPr/>
                    <a:lstStyle/>
                    <a:p>
                      <a:r>
                        <a:rPr kumimoji="1" lang="ja-JP" altLang="en-US" sz="700" dirty="0">
                          <a:latin typeface="Meiryo UI" panose="020B0604030504040204" pitchFamily="50" charset="-128"/>
                          <a:ea typeface="Meiryo UI" panose="020B0604030504040204" pitchFamily="50" charset="-128"/>
                        </a:rPr>
                        <a:t>創造的企業創出（高槻）</a:t>
                      </a:r>
                    </a:p>
                  </a:txBody>
                  <a:tcPr>
                    <a:noFill/>
                  </a:tcPr>
                </a:tc>
                <a:tc>
                  <a:txBody>
                    <a:bodyPr/>
                    <a:lstStyle/>
                    <a:p>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中小企業ブランド（八尾）</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産業活性化</a:t>
                      </a:r>
                      <a:r>
                        <a:rPr kumimoji="1" lang="en-US" altLang="ja-JP" sz="700" dirty="0">
                          <a:latin typeface="Meiryo UI" panose="020B0604030504040204" pitchFamily="50" charset="-128"/>
                          <a:ea typeface="Meiryo UI" panose="020B0604030504040204" pitchFamily="50" charset="-128"/>
                        </a:rPr>
                        <a:t>C</a:t>
                      </a:r>
                      <a:r>
                        <a:rPr kumimoji="1" lang="ja-JP" altLang="en-US" sz="700" dirty="0">
                          <a:latin typeface="Meiryo UI" panose="020B0604030504040204" pitchFamily="50" charset="-128"/>
                          <a:ea typeface="Meiryo UI" panose="020B0604030504040204" pitchFamily="50" charset="-128"/>
                        </a:rPr>
                        <a:t>（大東）</a:t>
                      </a:r>
                    </a:p>
                  </a:txBody>
                  <a:tcPr>
                    <a:noFill/>
                  </a:tcPr>
                </a:tc>
                <a:tc>
                  <a:txBody>
                    <a:bodyPr/>
                    <a:lstStyle/>
                    <a:p>
                      <a:endParaRPr kumimoji="1" lang="ja-JP" altLang="en-US" sz="700" dirty="0">
                        <a:latin typeface="Meiryo UI" panose="020B0604030504040204" pitchFamily="50" charset="-128"/>
                        <a:ea typeface="Meiryo UI" panose="020B0604030504040204" pitchFamily="50" charset="-128"/>
                      </a:endParaRPr>
                    </a:p>
                  </a:txBody>
                  <a:tcPr>
                    <a:noFill/>
                  </a:tcPr>
                </a:tc>
                <a:tc>
                  <a:txBody>
                    <a:bodyPr/>
                    <a:lstStyle/>
                    <a:p>
                      <a:endParaRPr kumimoji="1" lang="ja-JP" altLang="en-US" sz="700" dirty="0">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6"/>
                  </a:ext>
                </a:extLst>
              </a:tr>
              <a:tr h="624360">
                <a:tc>
                  <a:txBody>
                    <a:bodyPr/>
                    <a:lstStyle/>
                    <a:p>
                      <a:r>
                        <a:rPr kumimoji="1" lang="ja-JP" altLang="en-US" sz="1050" dirty="0">
                          <a:latin typeface="Meiryo UI" panose="020B0604030504040204" pitchFamily="50" charset="-128"/>
                          <a:ea typeface="Meiryo UI" panose="020B0604030504040204" pitchFamily="50" charset="-128"/>
                        </a:rPr>
                        <a:t>国</a:t>
                      </a:r>
                    </a:p>
                  </a:txBody>
                  <a:tcPr>
                    <a:noFill/>
                  </a:tcPr>
                </a:tc>
                <a:tc>
                  <a:txBody>
                    <a:bodyPr/>
                    <a:lstStyle/>
                    <a:p>
                      <a:r>
                        <a:rPr kumimoji="1" lang="ja-JP" altLang="en-US" sz="700" dirty="0">
                          <a:latin typeface="Meiryo UI" panose="020B0604030504040204" pitchFamily="50" charset="-128"/>
                          <a:ea typeface="Meiryo UI" panose="020B0604030504040204" pitchFamily="50" charset="-128"/>
                        </a:rPr>
                        <a:t>アントレプレナー育生</a:t>
                      </a:r>
                      <a:r>
                        <a:rPr kumimoji="1" lang="ja-JP" altLang="en-US" sz="500" dirty="0">
                          <a:latin typeface="Meiryo UI" panose="020B0604030504040204" pitchFamily="50" charset="-128"/>
                          <a:ea typeface="Meiryo UI" panose="020B0604030504040204" pitchFamily="50" charset="-128"/>
                        </a:rPr>
                        <a:t>（文科）</a:t>
                      </a:r>
                      <a:endParaRPr kumimoji="1" lang="en-US" altLang="ja-JP" sz="700" dirty="0">
                        <a:latin typeface="Meiryo UI" panose="020B0604030504040204" pitchFamily="50" charset="-128"/>
                        <a:ea typeface="Meiryo UI" panose="020B0604030504040204" pitchFamily="50" charset="-128"/>
                      </a:endParaRPr>
                    </a:p>
                    <a:p>
                      <a:endParaRPr kumimoji="1" lang="en-US" altLang="ja-JP" sz="70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女性起業家</a:t>
                      </a:r>
                      <a:r>
                        <a:rPr kumimoji="1" lang="ja-JP" altLang="en-US" sz="700">
                          <a:latin typeface="Meiryo UI" panose="020B0604030504040204" pitchFamily="50" charset="-128"/>
                          <a:ea typeface="Meiryo UI" panose="020B0604030504040204" pitchFamily="50" charset="-128"/>
                        </a:rPr>
                        <a:t>支援（経産）</a:t>
                      </a:r>
                      <a:endParaRPr kumimoji="1" lang="ja-JP" altLang="en-US" sz="700" dirty="0">
                        <a:latin typeface="Meiryo UI" panose="020B0604030504040204" pitchFamily="50" charset="-128"/>
                        <a:ea typeface="Meiryo UI" panose="020B0604030504040204" pitchFamily="50" charset="-128"/>
                      </a:endParaRPr>
                    </a:p>
                  </a:txBody>
                  <a:tcPr>
                    <a:noFill/>
                  </a:tcPr>
                </a:tc>
                <a:tc>
                  <a:txBody>
                    <a:bodyPr/>
                    <a:lstStyle/>
                    <a:p>
                      <a:endParaRPr kumimoji="1" lang="en-US" altLang="ja-JP" sz="700" dirty="0">
                        <a:latin typeface="Meiryo UI" panose="020B0604030504040204" pitchFamily="50" charset="-128"/>
                        <a:ea typeface="Meiryo UI" panose="020B0604030504040204" pitchFamily="50" charset="-128"/>
                      </a:endParaRPr>
                    </a:p>
                    <a:p>
                      <a:r>
                        <a:rPr kumimoji="1" lang="en-US" altLang="ja-JP" sz="700" dirty="0">
                          <a:latin typeface="Meiryo UI" panose="020B0604030504040204" pitchFamily="50" charset="-128"/>
                          <a:ea typeface="Meiryo UI" panose="020B0604030504040204" pitchFamily="50" charset="-128"/>
                        </a:rPr>
                        <a:t>IT</a:t>
                      </a:r>
                      <a:r>
                        <a:rPr kumimoji="1" lang="ja-JP" altLang="en-US" sz="700" dirty="0">
                          <a:latin typeface="Meiryo UI" panose="020B0604030504040204" pitchFamily="50" charset="-128"/>
                          <a:ea typeface="Meiryo UI" panose="020B0604030504040204" pitchFamily="50" charset="-128"/>
                        </a:rPr>
                        <a:t>ベンチャー支援（経産）</a:t>
                      </a:r>
                      <a:endParaRPr kumimoji="1" lang="en-US" altLang="ja-JP" sz="700" strike="dblStrike" baseline="0" dirty="0">
                        <a:solidFill>
                          <a:srgbClr val="FF0000"/>
                        </a:solidFill>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地域イノベ創出促進（近経）</a:t>
                      </a:r>
                      <a:endParaRPr kumimoji="1" lang="en-US" altLang="ja-JP" sz="700" dirty="0">
                        <a:latin typeface="Meiryo UI" panose="020B0604030504040204" pitchFamily="50" charset="-128"/>
                        <a:ea typeface="Meiryo UI" panose="020B0604030504040204" pitchFamily="50" charset="-128"/>
                      </a:endParaRPr>
                    </a:p>
                  </a:txBody>
                  <a:tcPr>
                    <a:noFill/>
                  </a:tcPr>
                </a:tc>
                <a:tc>
                  <a:txBody>
                    <a:bodyPr/>
                    <a:lstStyle/>
                    <a:p>
                      <a:endParaRPr kumimoji="1" lang="en-US" altLang="zh-TW" sz="700" dirty="0">
                        <a:latin typeface="Meiryo UI" panose="020B0604030504040204" pitchFamily="50" charset="-128"/>
                        <a:ea typeface="Meiryo UI" panose="020B0604030504040204" pitchFamily="50" charset="-128"/>
                      </a:endParaRPr>
                    </a:p>
                    <a:p>
                      <a:endParaRPr kumimoji="1" lang="en-US" altLang="zh-TW" sz="700" dirty="0">
                        <a:latin typeface="Meiryo UI" panose="020B0604030504040204" pitchFamily="50" charset="-128"/>
                        <a:ea typeface="Meiryo UI" panose="020B0604030504040204" pitchFamily="50" charset="-128"/>
                      </a:endParaRPr>
                    </a:p>
                    <a:p>
                      <a:endParaRPr kumimoji="1" lang="en-US" altLang="zh-TW" sz="700" dirty="0">
                        <a:latin typeface="Meiryo UI" panose="020B0604030504040204" pitchFamily="50" charset="-128"/>
                        <a:ea typeface="Meiryo UI" panose="020B0604030504040204" pitchFamily="50" charset="-128"/>
                      </a:endParaRPr>
                    </a:p>
                    <a:p>
                      <a:endParaRPr kumimoji="1" lang="zh-TW" altLang="en-US"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ベンチャーエコシステム（同）</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地域中核企業創出（同）</a:t>
                      </a:r>
                      <a:endParaRPr kumimoji="1" lang="en-US" altLang="ja-JP" sz="700" dirty="0">
                        <a:latin typeface="Meiryo UI" panose="020B0604030504040204" pitchFamily="50" charset="-128"/>
                        <a:ea typeface="Meiryo UI" panose="020B0604030504040204" pitchFamily="50" charset="-128"/>
                      </a:endParaRPr>
                    </a:p>
                  </a:txBody>
                  <a:tcPr>
                    <a:noFill/>
                  </a:tcPr>
                </a:tc>
                <a:tc>
                  <a:txBody>
                    <a:bodyPr/>
                    <a:lstStyle/>
                    <a:p>
                      <a:endParaRPr kumimoji="1" lang="en-US" altLang="zh-TW" sz="700" dirty="0">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7"/>
                  </a:ext>
                </a:extLst>
              </a:tr>
            </a:tbl>
          </a:graphicData>
        </a:graphic>
      </p:graphicFrame>
      <p:cxnSp>
        <p:nvCxnSpPr>
          <p:cNvPr id="43" name="直線矢印コネクタ 42">
            <a:extLst>
              <a:ext uri="{FF2B5EF4-FFF2-40B4-BE49-F238E27FC236}">
                <a16:creationId xmlns="" xmlns:a16="http://schemas.microsoft.com/office/drawing/2014/main" id="{72258073-5234-40AD-9348-516E1ADC5265}"/>
              </a:ext>
            </a:extLst>
          </p:cNvPr>
          <p:cNvCxnSpPr/>
          <p:nvPr/>
        </p:nvCxnSpPr>
        <p:spPr>
          <a:xfrm>
            <a:off x="2318194" y="4755862"/>
            <a:ext cx="30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 xmlns:a16="http://schemas.microsoft.com/office/drawing/2014/main" id="{578E15DB-C9D1-434C-9554-A593D0370692}"/>
              </a:ext>
            </a:extLst>
          </p:cNvPr>
          <p:cNvCxnSpPr/>
          <p:nvPr/>
        </p:nvCxnSpPr>
        <p:spPr>
          <a:xfrm>
            <a:off x="2316046" y="4843867"/>
            <a:ext cx="30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 xmlns:a16="http://schemas.microsoft.com/office/drawing/2014/main" id="{D1DD25E2-D415-43CD-BEB8-4D6CD32192F8}"/>
              </a:ext>
            </a:extLst>
          </p:cNvPr>
          <p:cNvCxnSpPr/>
          <p:nvPr/>
        </p:nvCxnSpPr>
        <p:spPr>
          <a:xfrm>
            <a:off x="3574606" y="4946899"/>
            <a:ext cx="183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 xmlns:a16="http://schemas.microsoft.com/office/drawing/2014/main" id="{B1A2C3B9-F8F1-4700-8936-C99185269918}"/>
              </a:ext>
            </a:extLst>
          </p:cNvPr>
          <p:cNvCxnSpPr/>
          <p:nvPr/>
        </p:nvCxnSpPr>
        <p:spPr>
          <a:xfrm>
            <a:off x="2314606" y="5661006"/>
            <a:ext cx="30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 xmlns:a16="http://schemas.microsoft.com/office/drawing/2014/main" id="{E228F97D-CAD6-4C58-964F-8987303398D0}"/>
              </a:ext>
            </a:extLst>
          </p:cNvPr>
          <p:cNvCxnSpPr/>
          <p:nvPr/>
        </p:nvCxnSpPr>
        <p:spPr>
          <a:xfrm>
            <a:off x="3574606" y="5767390"/>
            <a:ext cx="183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 xmlns:a16="http://schemas.microsoft.com/office/drawing/2014/main" id="{16B0485D-A663-47B8-B3A4-C2DC242A21C4}"/>
              </a:ext>
            </a:extLst>
          </p:cNvPr>
          <p:cNvCxnSpPr/>
          <p:nvPr/>
        </p:nvCxnSpPr>
        <p:spPr>
          <a:xfrm>
            <a:off x="2361771" y="6111766"/>
            <a:ext cx="115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 xmlns:a16="http://schemas.microsoft.com/office/drawing/2014/main" id="{CB0807DC-22AE-40D4-99F1-DE047C9B90DB}"/>
              </a:ext>
            </a:extLst>
          </p:cNvPr>
          <p:cNvCxnSpPr/>
          <p:nvPr/>
        </p:nvCxnSpPr>
        <p:spPr>
          <a:xfrm>
            <a:off x="4834606" y="6536169"/>
            <a:ext cx="57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 xmlns:a16="http://schemas.microsoft.com/office/drawing/2014/main" id="{AAA37896-8B9F-4189-8469-DA035B402AEC}"/>
              </a:ext>
            </a:extLst>
          </p:cNvPr>
          <p:cNvCxnSpPr/>
          <p:nvPr/>
        </p:nvCxnSpPr>
        <p:spPr>
          <a:xfrm>
            <a:off x="2314606" y="6432761"/>
            <a:ext cx="30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 xmlns:a16="http://schemas.microsoft.com/office/drawing/2014/main" id="{B987BBD4-3997-4630-AEBE-290A9ABA23D0}"/>
              </a:ext>
            </a:extLst>
          </p:cNvPr>
          <p:cNvCxnSpPr/>
          <p:nvPr/>
        </p:nvCxnSpPr>
        <p:spPr>
          <a:xfrm>
            <a:off x="4824526" y="6644097"/>
            <a:ext cx="57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773996" y="428239"/>
            <a:ext cx="3996000" cy="0"/>
          </a:xfrm>
          <a:prstGeom prst="line">
            <a:avLst/>
          </a:prstGeom>
        </p:spPr>
        <p:style>
          <a:lnRef idx="3">
            <a:schemeClr val="dk1"/>
          </a:lnRef>
          <a:fillRef idx="0">
            <a:schemeClr val="dk1"/>
          </a:fillRef>
          <a:effectRef idx="2">
            <a:schemeClr val="dk1"/>
          </a:effectRef>
          <a:fontRef idx="minor">
            <a:schemeClr val="tx1"/>
          </a:fontRef>
        </p:style>
      </p:cxnSp>
      <p:cxnSp>
        <p:nvCxnSpPr>
          <p:cNvPr id="35" name="直線コネクタ 34"/>
          <p:cNvCxnSpPr/>
          <p:nvPr/>
        </p:nvCxnSpPr>
        <p:spPr>
          <a:xfrm>
            <a:off x="1149610" y="4023060"/>
            <a:ext cx="3996000" cy="0"/>
          </a:xfrm>
          <a:prstGeom prst="line">
            <a:avLst/>
          </a:prstGeom>
        </p:spPr>
        <p:style>
          <a:lnRef idx="3">
            <a:schemeClr val="dk1"/>
          </a:lnRef>
          <a:fillRef idx="0">
            <a:schemeClr val="dk1"/>
          </a:fillRef>
          <a:effectRef idx="2">
            <a:schemeClr val="dk1"/>
          </a:effectRef>
          <a:fontRef idx="minor">
            <a:schemeClr val="tx1"/>
          </a:fontRef>
        </p:style>
      </p:cxnSp>
      <p:cxnSp>
        <p:nvCxnSpPr>
          <p:cNvPr id="36" name="直線コネクタ 35"/>
          <p:cNvCxnSpPr/>
          <p:nvPr/>
        </p:nvCxnSpPr>
        <p:spPr>
          <a:xfrm>
            <a:off x="1801465" y="871707"/>
            <a:ext cx="2484000" cy="0"/>
          </a:xfrm>
          <a:prstGeom prst="line">
            <a:avLst/>
          </a:prstGeom>
        </p:spPr>
        <p:style>
          <a:lnRef idx="3">
            <a:schemeClr val="dk1"/>
          </a:lnRef>
          <a:fillRef idx="0">
            <a:schemeClr val="dk1"/>
          </a:fillRef>
          <a:effectRef idx="2">
            <a:schemeClr val="dk1"/>
          </a:effectRef>
          <a:fontRef idx="minor">
            <a:schemeClr val="tx1"/>
          </a:fontRef>
        </p:style>
      </p:cxnSp>
      <p:cxnSp>
        <p:nvCxnSpPr>
          <p:cNvPr id="38" name="直線コネクタ 37"/>
          <p:cNvCxnSpPr/>
          <p:nvPr/>
        </p:nvCxnSpPr>
        <p:spPr>
          <a:xfrm>
            <a:off x="6535621" y="913406"/>
            <a:ext cx="1656000" cy="0"/>
          </a:xfrm>
          <a:prstGeom prst="line">
            <a:avLst/>
          </a:prstGeom>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a:off x="6535621" y="4044203"/>
            <a:ext cx="1656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085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08949" y="6460533"/>
            <a:ext cx="2057400" cy="365125"/>
          </a:xfrm>
        </p:spPr>
        <p:txBody>
          <a:bodyPr/>
          <a:lstStyle/>
          <a:p>
            <a:fld id="{517E6CE8-CC5A-4C33-BE98-08A25E237030}" type="slidenum">
              <a:rPr kumimoji="1" lang="ja-JP" altLang="en-US" smtClean="0"/>
              <a:t>8</a:t>
            </a:fld>
            <a:endParaRPr kumimoji="1" lang="ja-JP" altLang="en-US" dirty="0"/>
          </a:p>
        </p:txBody>
      </p:sp>
      <p:graphicFrame>
        <p:nvGraphicFramePr>
          <p:cNvPr id="4" name="グラフ 3"/>
          <p:cNvGraphicFramePr/>
          <p:nvPr>
            <p:extLst>
              <p:ext uri="{D42A27DB-BD31-4B8C-83A1-F6EECF244321}">
                <p14:modId xmlns:p14="http://schemas.microsoft.com/office/powerpoint/2010/main" val="3978713638"/>
              </p:ext>
            </p:extLst>
          </p:nvPr>
        </p:nvGraphicFramePr>
        <p:xfrm>
          <a:off x="52836" y="2465233"/>
          <a:ext cx="4364616" cy="3713258"/>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3922690" y="5128913"/>
            <a:ext cx="688009" cy="253916"/>
          </a:xfrm>
          <a:prstGeom prst="rect">
            <a:avLst/>
          </a:prstGeom>
          <a:noFill/>
          <a:ln>
            <a:noFill/>
          </a:ln>
        </p:spPr>
        <p:txBody>
          <a:bodyPr wrap="none" rtlCol="0">
            <a:spAutoFit/>
          </a:bodyPr>
          <a:lstStyle/>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49,325</a:t>
            </a:r>
            <a:endParaRPr lang="ja-JP" altLang="en-US" sz="105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80123" y="5002965"/>
            <a:ext cx="697627" cy="553998"/>
          </a:xfrm>
          <a:prstGeom prst="rect">
            <a:avLst/>
          </a:prstGeom>
          <a:noFill/>
          <a:ln>
            <a:noFill/>
          </a:ln>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府内の</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大阪市外</a:t>
            </a:r>
            <a:endParaRPr lang="en-US" altLang="ja-JP" sz="1000" b="1" dirty="0">
              <a:latin typeface="Meiryo UI" panose="020B0604030504040204" pitchFamily="50" charset="-128"/>
              <a:ea typeface="Meiryo UI" panose="020B0604030504040204" pitchFamily="50" charset="-128"/>
            </a:endParaRPr>
          </a:p>
          <a:p>
            <a:r>
              <a:rPr lang="en-US" altLang="ja-JP" sz="1000" b="1" dirty="0">
                <a:latin typeface="Meiryo UI" panose="020B0604030504040204" pitchFamily="50" charset="-128"/>
                <a:ea typeface="Meiryo UI" panose="020B0604030504040204" pitchFamily="50" charset="-128"/>
              </a:rPr>
              <a:t>23.5</a:t>
            </a:r>
            <a:r>
              <a:rPr kumimoji="1" lang="en-US" altLang="ja-JP"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10744" y="5071205"/>
            <a:ext cx="646331" cy="369332"/>
          </a:xfrm>
          <a:prstGeom prst="rect">
            <a:avLst/>
          </a:prstGeom>
          <a:noFill/>
          <a:ln>
            <a:noFill/>
          </a:ln>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大阪市内</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52.9%</a:t>
            </a:r>
          </a:p>
        </p:txBody>
      </p:sp>
      <p:sp>
        <p:nvSpPr>
          <p:cNvPr id="12" name="テキスト ボックス 11"/>
          <p:cNvSpPr txBox="1"/>
          <p:nvPr/>
        </p:nvSpPr>
        <p:spPr>
          <a:xfrm>
            <a:off x="3216513" y="5071205"/>
            <a:ext cx="559769" cy="369332"/>
          </a:xfrm>
          <a:prstGeom prst="rect">
            <a:avLst/>
          </a:prstGeom>
          <a:noFill/>
          <a:ln>
            <a:noFill/>
          </a:ln>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他府県</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23.6%</a:t>
            </a:r>
          </a:p>
        </p:txBody>
      </p:sp>
      <p:graphicFrame>
        <p:nvGraphicFramePr>
          <p:cNvPr id="13" name="グラフ 12"/>
          <p:cNvGraphicFramePr/>
          <p:nvPr>
            <p:extLst>
              <p:ext uri="{D42A27DB-BD31-4B8C-83A1-F6EECF244321}">
                <p14:modId xmlns:p14="http://schemas.microsoft.com/office/powerpoint/2010/main" val="2543719753"/>
              </p:ext>
            </p:extLst>
          </p:nvPr>
        </p:nvGraphicFramePr>
        <p:xfrm>
          <a:off x="4573111" y="2316991"/>
          <a:ext cx="4726470" cy="3996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8169879" y="5061731"/>
            <a:ext cx="688009" cy="253916"/>
          </a:xfrm>
          <a:prstGeom prst="rect">
            <a:avLst/>
          </a:prstGeom>
          <a:noFill/>
          <a:ln>
            <a:noFill/>
          </a:ln>
        </p:spPr>
        <p:txBody>
          <a:bodyPr wrap="none" rtlCol="0">
            <a:spAutoFit/>
          </a:bodyPr>
          <a:lstStyle/>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49,325</a:t>
            </a:r>
            <a:endParaRPr lang="ja-JP" altLang="en-US" sz="105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786143" y="4512917"/>
            <a:ext cx="121539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非製造業　</a:t>
            </a:r>
            <a:r>
              <a:rPr kumimoji="1" lang="en-US" altLang="ja-JP" sz="1000" b="1" dirty="0">
                <a:latin typeface="Meiryo UI" panose="020B0604030504040204" pitchFamily="50" charset="-128"/>
                <a:ea typeface="Meiryo UI" panose="020B0604030504040204" pitchFamily="50" charset="-128"/>
              </a:rPr>
              <a:t>52.8</a:t>
            </a:r>
            <a:r>
              <a:rPr kumimoji="1" lang="ja-JP" altLang="en-US" sz="1000" b="1" dirty="0">
                <a:latin typeface="Meiryo UI" panose="020B0604030504040204" pitchFamily="50" charset="-128"/>
                <a:ea typeface="Meiryo UI" panose="020B0604030504040204" pitchFamily="50" charset="-128"/>
              </a:rPr>
              <a:t>％</a:t>
            </a:r>
          </a:p>
        </p:txBody>
      </p:sp>
      <p:sp>
        <p:nvSpPr>
          <p:cNvPr id="23" name="テキスト ボックス 22"/>
          <p:cNvSpPr txBox="1"/>
          <p:nvPr/>
        </p:nvSpPr>
        <p:spPr>
          <a:xfrm>
            <a:off x="5593704" y="5030261"/>
            <a:ext cx="559769"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製造業</a:t>
            </a:r>
            <a:endParaRPr kumimoji="1"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47.2</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8" name="正方形/長方形 27"/>
          <p:cNvSpPr/>
          <p:nvPr/>
        </p:nvSpPr>
        <p:spPr>
          <a:xfrm>
            <a:off x="1241982" y="187406"/>
            <a:ext cx="6646370"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産振機構と都市型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C</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の企業情報属性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所在地別と業種別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783710" y="2011619"/>
            <a:ext cx="1005404" cy="338554"/>
          </a:xfrm>
          <a:prstGeom prst="rect">
            <a:avLst/>
          </a:prstGeom>
        </p:spPr>
        <p:txBody>
          <a:bodyPr wrap="none">
            <a:spAutoFit/>
          </a:bodyPr>
          <a:lstStyle/>
          <a:p>
            <a:pPr algn="ct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所在地別</a:t>
            </a:r>
            <a:endParaRPr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567156" y="2011619"/>
            <a:ext cx="800219" cy="338554"/>
          </a:xfrm>
          <a:prstGeom prst="rect">
            <a:avLst/>
          </a:prstGeom>
        </p:spPr>
        <p:txBody>
          <a:bodyPr wrap="none">
            <a:spAutoFit/>
          </a:bodyPr>
          <a:lstStyle/>
          <a:p>
            <a:pPr algn="ct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業種別</a:t>
            </a:r>
            <a:endParaRPr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a:extLst>
              <a:ext uri="{FF2B5EF4-FFF2-40B4-BE49-F238E27FC236}">
                <a16:creationId xmlns="" xmlns:a16="http://schemas.microsoft.com/office/drawing/2014/main" id="{850DE72F-D6AD-47AB-A964-AC9F02123749}"/>
              </a:ext>
            </a:extLst>
          </p:cNvPr>
          <p:cNvCxnSpPr/>
          <p:nvPr/>
        </p:nvCxnSpPr>
        <p:spPr>
          <a:xfrm>
            <a:off x="4623175" y="2430425"/>
            <a:ext cx="0" cy="3780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323075" y="4859871"/>
            <a:ext cx="797902" cy="79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正方形/長方形 32"/>
          <p:cNvSpPr/>
          <p:nvPr/>
        </p:nvSpPr>
        <p:spPr>
          <a:xfrm>
            <a:off x="6603925" y="4818927"/>
            <a:ext cx="1512000" cy="79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971835" y="979160"/>
            <a:ext cx="7202552" cy="584775"/>
          </a:xfrm>
          <a:prstGeom prst="rect">
            <a:avLst/>
          </a:prstGeom>
          <a:noFill/>
          <a:ln w="19050">
            <a:noFill/>
          </a:ln>
        </p:spPr>
        <p:txBody>
          <a:bodyPr wrap="square" rtlCol="0">
            <a:spAutoFit/>
          </a:bodyPr>
          <a:lstStyle/>
          <a:p>
            <a:pPr marL="171450" indent="-1714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は、産振機構の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の登録事業者規模を持ち、非製造業にも広く浸透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産振機構ともに、大阪市内の企業が中心</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486061" y="3559799"/>
            <a:ext cx="688009" cy="253916"/>
          </a:xfrm>
          <a:prstGeom prst="rect">
            <a:avLst/>
          </a:prstGeom>
          <a:noFill/>
        </p:spPr>
        <p:txBody>
          <a:bodyPr wrap="none" rtlCol="0">
            <a:spAutoFit/>
          </a:bodyPr>
          <a:lstStyle/>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28,162</a:t>
            </a:r>
            <a:endParaRPr lang="ja-JP" altLang="en-US" sz="105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75308" y="3502091"/>
            <a:ext cx="646331" cy="369332"/>
          </a:xfrm>
          <a:prstGeom prst="rect">
            <a:avLst/>
          </a:prstGeom>
          <a:noFill/>
          <a:ln>
            <a:noFill/>
          </a:ln>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大阪市内</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47%</a:t>
            </a:r>
            <a:endParaRPr kumimoji="1" lang="ja-JP" altLang="en-US" sz="9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961428" y="3368593"/>
            <a:ext cx="314958" cy="636328"/>
          </a:xfrm>
          <a:prstGeom prst="rect">
            <a:avLst/>
          </a:prstGeom>
          <a:noFill/>
          <a:ln>
            <a:noFill/>
          </a:ln>
        </p:spPr>
        <p:txBody>
          <a:bodyPr vert="eaVert" wrap="none" rtlCol="0">
            <a:spAutoFit/>
          </a:bodyPr>
          <a:lstStyle/>
          <a:p>
            <a:r>
              <a:rPr lang="ja-JP" altLang="en-US" sz="800" dirty="0">
                <a:latin typeface="Meiryo UI" panose="020B0604030504040204" pitchFamily="50" charset="-128"/>
                <a:ea typeface="Meiryo UI" panose="020B0604030504040204" pitchFamily="50" charset="-128"/>
              </a:rPr>
              <a:t>他府県</a:t>
            </a:r>
            <a:r>
              <a:rPr lang="en-US" altLang="ja-JP" sz="800" dirty="0">
                <a:latin typeface="Meiryo UI" panose="020B0604030504040204" pitchFamily="50" charset="-128"/>
                <a:ea typeface="Meiryo UI" panose="020B0604030504040204" pitchFamily="50" charset="-128"/>
              </a:rPr>
              <a:t>14</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365623" y="3433851"/>
            <a:ext cx="697627" cy="553998"/>
          </a:xfrm>
          <a:prstGeom prst="rect">
            <a:avLst/>
          </a:prstGeom>
          <a:noFill/>
          <a:ln>
            <a:noFill/>
          </a:ln>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府内の</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大阪市外</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37%</a:t>
            </a:r>
          </a:p>
        </p:txBody>
      </p:sp>
      <p:sp>
        <p:nvSpPr>
          <p:cNvPr id="40" name="テキスト ボックス 39"/>
          <p:cNvSpPr txBox="1"/>
          <p:nvPr/>
        </p:nvSpPr>
        <p:spPr>
          <a:xfrm>
            <a:off x="6838496" y="3611460"/>
            <a:ext cx="688009" cy="253916"/>
          </a:xfrm>
          <a:prstGeom prst="rect">
            <a:avLst/>
          </a:prstGeom>
          <a:noFill/>
        </p:spPr>
        <p:txBody>
          <a:bodyPr wrap="none" rtlCol="0">
            <a:spAutoFit/>
          </a:bodyPr>
          <a:lstStyle/>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28,162</a:t>
            </a:r>
            <a:endParaRPr lang="ja-JP" altLang="en-US" sz="105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473771" y="3556683"/>
            <a:ext cx="559769"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製造業</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66.3%</a:t>
            </a:r>
            <a:endParaRPr kumimoji="1" lang="ja-JP" altLang="en-US" sz="900" dirty="0">
              <a:latin typeface="Meiryo UI" panose="020B0604030504040204" pitchFamily="50" charset="-128"/>
              <a:ea typeface="Meiryo UI" panose="020B0604030504040204" pitchFamily="50" charset="-128"/>
            </a:endParaRPr>
          </a:p>
        </p:txBody>
      </p:sp>
      <p:sp>
        <p:nvSpPr>
          <p:cNvPr id="42" name="正方形/長方形 41"/>
          <p:cNvSpPr/>
          <p:nvPr/>
        </p:nvSpPr>
        <p:spPr>
          <a:xfrm>
            <a:off x="1355206" y="3299461"/>
            <a:ext cx="648000" cy="79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正方形/長方形 42"/>
          <p:cNvSpPr/>
          <p:nvPr/>
        </p:nvSpPr>
        <p:spPr>
          <a:xfrm>
            <a:off x="6311577" y="3345349"/>
            <a:ext cx="468000" cy="79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テキスト ボックス 43"/>
          <p:cNvSpPr txBox="1"/>
          <p:nvPr/>
        </p:nvSpPr>
        <p:spPr>
          <a:xfrm>
            <a:off x="6196763" y="2895339"/>
            <a:ext cx="697627" cy="400110"/>
          </a:xfrm>
          <a:prstGeom prst="rect">
            <a:avLst/>
          </a:prstGeom>
          <a:noFill/>
        </p:spPr>
        <p:txBody>
          <a:bodyPr wrap="none" rtlCol="0">
            <a:spAutoFit/>
          </a:bodyPr>
          <a:lstStyle/>
          <a:p>
            <a:pPr algn="ctr"/>
            <a:r>
              <a:rPr kumimoji="1" lang="ja-JP" altLang="en-US" sz="1000" b="1" dirty="0">
                <a:latin typeface="Meiryo UI" panose="020B0604030504040204" pitchFamily="50" charset="-128"/>
                <a:ea typeface="Meiryo UI" panose="020B0604030504040204" pitchFamily="50" charset="-128"/>
              </a:rPr>
              <a:t>非製造業</a:t>
            </a:r>
            <a:endParaRPr kumimoji="1" lang="en-US" altLang="ja-JP" sz="1000" b="1" dirty="0">
              <a:latin typeface="Meiryo UI" panose="020B0604030504040204" pitchFamily="50" charset="-128"/>
              <a:ea typeface="Meiryo UI" panose="020B0604030504040204" pitchFamily="50" charset="-128"/>
            </a:endParaRPr>
          </a:p>
          <a:p>
            <a:pPr algn="ctr"/>
            <a:r>
              <a:rPr kumimoji="1" lang="en-US" altLang="ja-JP" sz="1000" b="1" dirty="0">
                <a:latin typeface="Meiryo UI" panose="020B0604030504040204" pitchFamily="50" charset="-128"/>
                <a:ea typeface="Meiryo UI" panose="020B0604030504040204" pitchFamily="50" charset="-128"/>
              </a:rPr>
              <a:t>33.7</a:t>
            </a:r>
            <a:r>
              <a:rPr kumimoji="1" lang="ja-JP" altLang="en-US" sz="1000" b="1" dirty="0">
                <a:latin typeface="Meiryo UI" panose="020B0604030504040204" pitchFamily="50" charset="-128"/>
                <a:ea typeface="Meiryo UI" panose="020B0604030504040204" pitchFamily="50" charset="-128"/>
              </a:rPr>
              <a:t>％</a:t>
            </a:r>
          </a:p>
        </p:txBody>
      </p:sp>
      <p:sp>
        <p:nvSpPr>
          <p:cNvPr id="45" name="テキスト ボックス 44"/>
          <p:cNvSpPr txBox="1"/>
          <p:nvPr/>
        </p:nvSpPr>
        <p:spPr>
          <a:xfrm>
            <a:off x="87162" y="6402629"/>
            <a:ext cx="8491427" cy="400110"/>
          </a:xfrm>
          <a:prstGeom prst="rect">
            <a:avLst/>
          </a:prstGeom>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注）　両法人とも</a:t>
            </a:r>
            <a:r>
              <a:rPr lang="en-US" altLang="ja-JP" sz="1000" dirty="0">
                <a:latin typeface="Meiryo UI" panose="020B0604030504040204" pitchFamily="50" charset="-128"/>
                <a:ea typeface="Meiryo UI" panose="020B0604030504040204" pitchFamily="50" charset="-128"/>
              </a:rPr>
              <a:t>2017</a:t>
            </a:r>
            <a:r>
              <a:rPr kumimoji="1" lang="ja-JP" altLang="en-US" sz="1000" dirty="0">
                <a:latin typeface="Meiryo UI" panose="020B0604030504040204" pitchFamily="50" charset="-128"/>
                <a:ea typeface="Meiryo UI" panose="020B0604030504040204" pitchFamily="50" charset="-128"/>
              </a:rPr>
              <a:t>年度の数値</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産振機構は</a:t>
            </a:r>
            <a:r>
              <a:rPr lang="ja-JP" altLang="en-US" sz="1000" dirty="0">
                <a:latin typeface="Meiryo UI" panose="020B0604030504040204" pitchFamily="50" charset="-128"/>
                <a:ea typeface="Meiryo UI" panose="020B0604030504040204" pitchFamily="50" charset="-128"/>
              </a:rPr>
              <a:t>全事業（国からの受託事業を含む）の利用者数</a:t>
            </a:r>
            <a:r>
              <a:rPr kumimoji="1" lang="ja-JP" altLang="en-US" sz="1000" dirty="0">
                <a:latin typeface="Meiryo UI" panose="020B0604030504040204" pitchFamily="50" charset="-128"/>
                <a:ea typeface="Meiryo UI" panose="020B0604030504040204" pitchFamily="50" charset="-128"/>
              </a:rPr>
              <a:t>、都市型</a:t>
            </a:r>
            <a:r>
              <a:rPr lang="ja-JP" altLang="en-US" sz="1000" dirty="0">
                <a:latin typeface="Meiryo UI" panose="020B0604030504040204" pitchFamily="50" charset="-128"/>
                <a:ea typeface="Meiryo UI" panose="020B0604030504040204" pitchFamily="50" charset="-128"/>
              </a:rPr>
              <a:t>Ｃ</a:t>
            </a:r>
            <a:r>
              <a:rPr kumimoji="1" lang="ja-JP" altLang="en-US" sz="1000" dirty="0">
                <a:latin typeface="Meiryo UI" panose="020B0604030504040204" pitchFamily="50" charset="-128"/>
                <a:ea typeface="Meiryo UI" panose="020B0604030504040204" pitchFamily="50" charset="-128"/>
              </a:rPr>
              <a:t>は</a:t>
            </a:r>
            <a:r>
              <a:rPr lang="ja-JP" altLang="en-US" sz="1000" dirty="0">
                <a:latin typeface="Meiryo UI" panose="020B0604030504040204" pitchFamily="50" charset="-128"/>
                <a:ea typeface="Meiryo UI" panose="020B0604030504040204" pitchFamily="50" charset="-128"/>
              </a:rPr>
              <a:t>大阪産業創造館事業における利用者数であり、単純比較ができないことに注意</a:t>
            </a:r>
            <a:endParaRPr kumimoji="1" lang="ja-JP" altLang="en-US" sz="1000" dirty="0">
              <a:latin typeface="Meiryo UI" panose="020B0604030504040204" pitchFamily="50" charset="-128"/>
              <a:ea typeface="Meiryo UI" panose="020B0604030504040204" pitchFamily="50" charset="-128"/>
            </a:endParaRPr>
          </a:p>
        </p:txBody>
      </p:sp>
      <p:sp>
        <p:nvSpPr>
          <p:cNvPr id="20" name="角丸四角形 19"/>
          <p:cNvSpPr/>
          <p:nvPr/>
        </p:nvSpPr>
        <p:spPr>
          <a:xfrm>
            <a:off x="84073" y="3200757"/>
            <a:ext cx="382137" cy="972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chemeClr val="tx1"/>
                </a:solidFill>
              </a:rPr>
              <a:t>産振機構</a:t>
            </a:r>
            <a:endParaRPr kumimoji="1" lang="ja-JP" altLang="en-US" sz="1600" dirty="0">
              <a:solidFill>
                <a:schemeClr val="tx1"/>
              </a:solidFill>
            </a:endParaRPr>
          </a:p>
        </p:txBody>
      </p:sp>
      <p:cxnSp>
        <p:nvCxnSpPr>
          <p:cNvPr id="24" name="直線コネクタ 23"/>
          <p:cNvCxnSpPr/>
          <p:nvPr/>
        </p:nvCxnSpPr>
        <p:spPr>
          <a:xfrm flipV="1">
            <a:off x="99026" y="4321659"/>
            <a:ext cx="8237104" cy="0"/>
          </a:xfrm>
          <a:prstGeom prst="line">
            <a:avLst/>
          </a:prstGeom>
          <a:ln>
            <a:solidFill>
              <a:schemeClr val="tx1"/>
            </a:solidFill>
            <a:prstDash val="dash"/>
          </a:ln>
        </p:spPr>
        <p:style>
          <a:lnRef idx="1">
            <a:schemeClr val="accent1"/>
          </a:lnRef>
          <a:fillRef idx="0">
            <a:schemeClr val="accent1"/>
          </a:fillRef>
          <a:effectRef idx="1">
            <a:schemeClr val="accent1"/>
          </a:effectRef>
          <a:fontRef idx="minor">
            <a:schemeClr val="tx1"/>
          </a:fontRef>
        </p:style>
      </p:cxnSp>
      <p:sp>
        <p:nvSpPr>
          <p:cNvPr id="47" name="角丸四角形 46"/>
          <p:cNvSpPr/>
          <p:nvPr/>
        </p:nvSpPr>
        <p:spPr>
          <a:xfrm>
            <a:off x="84073" y="4769871"/>
            <a:ext cx="382137" cy="972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8" name="角丸四角形 47"/>
          <p:cNvSpPr/>
          <p:nvPr/>
        </p:nvSpPr>
        <p:spPr>
          <a:xfrm>
            <a:off x="4780294" y="3255349"/>
            <a:ext cx="382137" cy="972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9" name="角丸四角形 48"/>
          <p:cNvSpPr/>
          <p:nvPr/>
        </p:nvSpPr>
        <p:spPr>
          <a:xfrm>
            <a:off x="4780294" y="4742575"/>
            <a:ext cx="382137" cy="972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角丸四角形 33"/>
          <p:cNvSpPr/>
          <p:nvPr/>
        </p:nvSpPr>
        <p:spPr>
          <a:xfrm>
            <a:off x="4768021" y="3261560"/>
            <a:ext cx="382137" cy="9720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chemeClr val="tx1"/>
                </a:solidFill>
              </a:rPr>
              <a:t>産振機構</a:t>
            </a:r>
            <a:endParaRPr kumimoji="1" lang="ja-JP" altLang="en-US" sz="1600" dirty="0">
              <a:solidFill>
                <a:schemeClr val="tx1"/>
              </a:solidFill>
            </a:endParaRPr>
          </a:p>
        </p:txBody>
      </p:sp>
    </p:spTree>
    <p:extLst>
      <p:ext uri="{BB962C8B-B14F-4D97-AF65-F5344CB8AC3E}">
        <p14:creationId xmlns:p14="http://schemas.microsoft.com/office/powerpoint/2010/main" val="110347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p:cNvGraphicFramePr/>
          <p:nvPr>
            <p:extLst>
              <p:ext uri="{D42A27DB-BD31-4B8C-83A1-F6EECF244321}">
                <p14:modId xmlns:p14="http://schemas.microsoft.com/office/powerpoint/2010/main" val="1973024127"/>
              </p:ext>
            </p:extLst>
          </p:nvPr>
        </p:nvGraphicFramePr>
        <p:xfrm>
          <a:off x="2785372" y="1680168"/>
          <a:ext cx="3354487" cy="5204892"/>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7086600" y="6462659"/>
            <a:ext cx="2057400" cy="365125"/>
          </a:xfrm>
        </p:spPr>
        <p:txBody>
          <a:bodyPr/>
          <a:lstStyle/>
          <a:p>
            <a:fld id="{517E6CE8-CC5A-4C33-BE98-08A25E237030}" type="slidenum">
              <a:rPr kumimoji="1" lang="ja-JP" altLang="en-US" smtClean="0">
                <a:uFillTx/>
              </a:rPr>
              <a:t>9</a:t>
            </a:fld>
            <a:endParaRPr kumimoji="1" lang="ja-JP" altLang="en-US">
              <a:uFillTx/>
            </a:endParaRPr>
          </a:p>
        </p:txBody>
      </p:sp>
      <p:graphicFrame>
        <p:nvGraphicFramePr>
          <p:cNvPr id="21" name="表 20"/>
          <p:cNvGraphicFramePr>
            <a:graphicFrameLocks noGrp="1"/>
          </p:cNvGraphicFramePr>
          <p:nvPr>
            <p:extLst>
              <p:ext uri="{D42A27DB-BD31-4B8C-83A1-F6EECF244321}">
                <p14:modId xmlns:p14="http://schemas.microsoft.com/office/powerpoint/2010/main" val="1469465500"/>
              </p:ext>
            </p:extLst>
          </p:nvPr>
        </p:nvGraphicFramePr>
        <p:xfrm>
          <a:off x="6335785" y="1942402"/>
          <a:ext cx="2367692" cy="4773454"/>
        </p:xfrm>
        <a:graphic>
          <a:graphicData uri="http://schemas.openxmlformats.org/drawingml/2006/table">
            <a:tbl>
              <a:tblPr firstRow="1" bandRow="1">
                <a:tableStyleId>{5940675A-B579-460E-94D1-54222C63F5DA}</a:tableStyleId>
              </a:tblPr>
              <a:tblGrid>
                <a:gridCol w="1710149">
                  <a:extLst>
                    <a:ext uri="{9D8B030D-6E8A-4147-A177-3AD203B41FA5}">
                      <a16:colId xmlns="" xmlns:a16="http://schemas.microsoft.com/office/drawing/2014/main" val="20000"/>
                    </a:ext>
                  </a:extLst>
                </a:gridCol>
                <a:gridCol w="657543">
                  <a:extLst>
                    <a:ext uri="{9D8B030D-6E8A-4147-A177-3AD203B41FA5}">
                      <a16:colId xmlns="" xmlns:a16="http://schemas.microsoft.com/office/drawing/2014/main" val="20001"/>
                    </a:ext>
                  </a:extLst>
                </a:gridCol>
              </a:tblGrid>
              <a:tr h="377596">
                <a:tc>
                  <a:txBody>
                    <a:bodyPr/>
                    <a:lstStyle/>
                    <a:p>
                      <a:pPr algn="ctr"/>
                      <a:r>
                        <a:rPr kumimoji="1" lang="ja-JP" altLang="en-US" sz="1000" b="1" dirty="0">
                          <a:solidFill>
                            <a:schemeClr val="bg1"/>
                          </a:solidFill>
                          <a:uFillTx/>
                          <a:latin typeface="Meiryo UI" panose="020B0604030504040204" pitchFamily="50" charset="-128"/>
                          <a:ea typeface="Meiryo UI" panose="020B0604030504040204" pitchFamily="50" charset="-128"/>
                        </a:rPr>
                        <a:t>主な事業</a:t>
                      </a:r>
                    </a:p>
                  </a:txBody>
                  <a:tcPr>
                    <a:solidFill>
                      <a:schemeClr val="tx1">
                        <a:lumMod val="75000"/>
                        <a:lumOff val="25000"/>
                      </a:schemeClr>
                    </a:solidFill>
                  </a:tcPr>
                </a:tc>
                <a:tc>
                  <a:txBody>
                    <a:bodyPr/>
                    <a:lstStyle/>
                    <a:p>
                      <a:pPr algn="ctr"/>
                      <a:r>
                        <a:rPr kumimoji="1" lang="ja-JP" altLang="en-US" sz="1000" b="1" dirty="0">
                          <a:solidFill>
                            <a:schemeClr val="bg1"/>
                          </a:solidFill>
                          <a:uFillTx/>
                          <a:latin typeface="Meiryo UI" panose="020B0604030504040204" pitchFamily="50" charset="-128"/>
                          <a:ea typeface="Meiryo UI" panose="020B0604030504040204" pitchFamily="50" charset="-128"/>
                        </a:rPr>
                        <a:t>事業費</a:t>
                      </a:r>
                      <a:endParaRPr kumimoji="1" lang="en-US" altLang="ja-JP" sz="1000" b="1" dirty="0">
                        <a:solidFill>
                          <a:schemeClr val="bg1"/>
                        </a:solidFill>
                        <a:uFillTx/>
                        <a:latin typeface="Meiryo UI" panose="020B0604030504040204" pitchFamily="50" charset="-128"/>
                        <a:ea typeface="Meiryo UI" panose="020B0604030504040204" pitchFamily="50" charset="-128"/>
                      </a:endParaRPr>
                    </a:p>
                    <a:p>
                      <a:pPr algn="ctr"/>
                      <a:r>
                        <a:rPr kumimoji="1" lang="ja-JP" altLang="en-US" sz="700" b="1" dirty="0">
                          <a:solidFill>
                            <a:schemeClr val="bg1"/>
                          </a:solidFill>
                          <a:uFillTx/>
                          <a:latin typeface="Meiryo UI" panose="020B0604030504040204" pitchFamily="50" charset="-128"/>
                          <a:ea typeface="Meiryo UI" panose="020B0604030504040204" pitchFamily="50" charset="-128"/>
                        </a:rPr>
                        <a:t>（百万円）</a:t>
                      </a:r>
                    </a:p>
                  </a:txBody>
                  <a:tcPr>
                    <a:solidFill>
                      <a:schemeClr val="tx1">
                        <a:lumMod val="75000"/>
                        <a:lumOff val="25000"/>
                      </a:schemeClr>
                    </a:solidFill>
                  </a:tcPr>
                </a:tc>
                <a:extLst>
                  <a:ext uri="{0D108BD9-81ED-4DB2-BD59-A6C34878D82A}">
                    <a16:rowId xmlns="" xmlns:a16="http://schemas.microsoft.com/office/drawing/2014/main" val="10000"/>
                  </a:ext>
                </a:extLst>
              </a:tr>
              <a:tr h="628302">
                <a:tc>
                  <a:txBody>
                    <a:bodyPr/>
                    <a:lstStyle/>
                    <a:p>
                      <a:r>
                        <a:rPr kumimoji="1" lang="en-US" altLang="ja-JP" sz="1000" b="1" dirty="0">
                          <a:uFillTx/>
                          <a:latin typeface="Meiryo UI" panose="020B0604030504040204" pitchFamily="50" charset="-128"/>
                          <a:ea typeface="Meiryo UI" panose="020B0604030504040204" pitchFamily="50" charset="-128"/>
                        </a:rPr>
                        <a:t>【</a:t>
                      </a:r>
                      <a:r>
                        <a:rPr kumimoji="1" lang="ja-JP" altLang="en-US" sz="1000" b="1" dirty="0">
                          <a:uFillTx/>
                          <a:latin typeface="Meiryo UI" panose="020B0604030504040204" pitchFamily="50" charset="-128"/>
                          <a:ea typeface="Meiryo UI" panose="020B0604030504040204" pitchFamily="50" charset="-128"/>
                        </a:rPr>
                        <a:t>施設管理（代行料）</a:t>
                      </a:r>
                      <a:r>
                        <a:rPr kumimoji="1" lang="en-US" altLang="ja-JP" sz="1000" b="1" dirty="0">
                          <a:uFillTx/>
                          <a:latin typeface="Meiryo UI" panose="020B0604030504040204" pitchFamily="50" charset="-128"/>
                          <a:ea typeface="Meiryo UI" panose="020B0604030504040204" pitchFamily="50" charset="-128"/>
                        </a:rPr>
                        <a:t>】</a:t>
                      </a:r>
                    </a:p>
                    <a:p>
                      <a:r>
                        <a:rPr kumimoji="1" lang="ja-JP" altLang="en-US" sz="1000" dirty="0">
                          <a:uFillTx/>
                          <a:latin typeface="Meiryo UI" panose="020B0604030504040204" pitchFamily="50" charset="-128"/>
                          <a:ea typeface="Meiryo UI" panose="020B0604030504040204" pitchFamily="50" charset="-128"/>
                        </a:rPr>
                        <a:t>産創館管理運営事業</a:t>
                      </a:r>
                    </a:p>
                  </a:txBody>
                  <a:tcPr anchor="ctr">
                    <a:solidFill>
                      <a:schemeClr val="accent1">
                        <a:lumMod val="40000"/>
                        <a:lumOff val="60000"/>
                      </a:schemeClr>
                    </a:solidFill>
                  </a:tcPr>
                </a:tc>
                <a:tc>
                  <a:txBody>
                    <a:bodyPr/>
                    <a:lstStyle/>
                    <a:p>
                      <a:pPr algn="r"/>
                      <a:r>
                        <a:rPr kumimoji="1" lang="en-US" altLang="ja-JP" sz="1000" dirty="0">
                          <a:uFillTx/>
                          <a:latin typeface="Meiryo UI" panose="020B0604030504040204" pitchFamily="50" charset="-128"/>
                          <a:ea typeface="Meiryo UI" panose="020B0604030504040204" pitchFamily="50" charset="-128"/>
                        </a:rPr>
                        <a:t>277.2</a:t>
                      </a:r>
                      <a:endParaRPr kumimoji="1" lang="ja-JP" altLang="en-US" sz="1000" dirty="0">
                        <a:uFillTx/>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 xmlns:a16="http://schemas.microsoft.com/office/drawing/2014/main" val="10001"/>
                  </a:ext>
                </a:extLst>
              </a:tr>
              <a:tr h="653834">
                <a:tc>
                  <a:txBody>
                    <a:bodyPr/>
                    <a:lstStyle/>
                    <a:p>
                      <a:r>
                        <a:rPr kumimoji="1" lang="en-US" altLang="ja-JP" sz="1000" b="1" dirty="0">
                          <a:solidFill>
                            <a:schemeClr val="tx1"/>
                          </a:solidFill>
                          <a:uFillTx/>
                          <a:latin typeface="Meiryo UI" panose="020B0604030504040204" pitchFamily="50" charset="-128"/>
                          <a:ea typeface="Meiryo UI" panose="020B0604030504040204" pitchFamily="50" charset="-128"/>
                        </a:rPr>
                        <a:t>【</a:t>
                      </a:r>
                      <a:r>
                        <a:rPr kumimoji="1" lang="ja-JP" altLang="en-US" sz="1000" b="1" dirty="0">
                          <a:solidFill>
                            <a:schemeClr val="tx1"/>
                          </a:solidFill>
                          <a:uFillTx/>
                          <a:latin typeface="Meiryo UI" panose="020B0604030504040204" pitchFamily="50" charset="-128"/>
                          <a:ea typeface="Meiryo UI" panose="020B0604030504040204" pitchFamily="50" charset="-128"/>
                        </a:rPr>
                        <a:t>自主事業</a:t>
                      </a:r>
                      <a:r>
                        <a:rPr kumimoji="1" lang="en-US" altLang="ja-JP" sz="1000" b="1" dirty="0">
                          <a:solidFill>
                            <a:schemeClr val="tx1"/>
                          </a:solidFill>
                          <a:uFillTx/>
                          <a:latin typeface="Meiryo UI" panose="020B0604030504040204" pitchFamily="50" charset="-128"/>
                          <a:ea typeface="Meiryo UI" panose="020B0604030504040204" pitchFamily="50" charset="-128"/>
                        </a:rPr>
                        <a:t>】</a:t>
                      </a:r>
                    </a:p>
                    <a:p>
                      <a:r>
                        <a:rPr kumimoji="1" lang="ja-JP" altLang="en-US" sz="1000" dirty="0">
                          <a:solidFill>
                            <a:schemeClr val="tx1"/>
                          </a:solidFill>
                          <a:uFillTx/>
                          <a:latin typeface="Meiryo UI" panose="020B0604030504040204" pitchFamily="50" charset="-128"/>
                          <a:ea typeface="Meiryo UI" panose="020B0604030504040204" pitchFamily="50" charset="-128"/>
                        </a:rPr>
                        <a:t>ナレッジフロンティア</a:t>
                      </a:r>
                      <a:r>
                        <a:rPr kumimoji="1" lang="en-US" altLang="ja-JP" sz="1000" dirty="0">
                          <a:solidFill>
                            <a:schemeClr val="tx1"/>
                          </a:solidFill>
                          <a:uFillTx/>
                          <a:latin typeface="Meiryo UI" panose="020B0604030504040204" pitchFamily="50" charset="-128"/>
                          <a:ea typeface="Meiryo UI" panose="020B0604030504040204" pitchFamily="50" charset="-128"/>
                        </a:rPr>
                        <a:t>PJ</a:t>
                      </a:r>
                    </a:p>
                    <a:p>
                      <a:r>
                        <a:rPr kumimoji="1" lang="ja-JP" altLang="en-US" sz="1000" dirty="0">
                          <a:solidFill>
                            <a:schemeClr val="tx1"/>
                          </a:solidFill>
                          <a:uFillTx/>
                          <a:latin typeface="Meiryo UI" panose="020B0604030504040204" pitchFamily="50" charset="-128"/>
                          <a:ea typeface="Meiryo UI" panose="020B0604030504040204" pitchFamily="50" charset="-128"/>
                        </a:rPr>
                        <a:t>テクノシーズ泉尾</a:t>
                      </a:r>
                      <a:r>
                        <a:rPr kumimoji="1" lang="ja-JP" altLang="en-US" sz="800" dirty="0">
                          <a:solidFill>
                            <a:schemeClr val="tx1"/>
                          </a:solidFill>
                          <a:uFillTx/>
                          <a:latin typeface="Meiryo UI" panose="020B0604030504040204" pitchFamily="50" charset="-128"/>
                          <a:ea typeface="Meiryo UI" panose="020B0604030504040204" pitchFamily="50" charset="-128"/>
                        </a:rPr>
                        <a:t>（貸工場）</a:t>
                      </a:r>
                      <a:r>
                        <a:rPr kumimoji="1" lang="ja-JP" altLang="en-US" sz="900" dirty="0">
                          <a:solidFill>
                            <a:schemeClr val="tx1"/>
                          </a:solidFill>
                          <a:uFillTx/>
                          <a:latin typeface="Meiryo UI" panose="020B0604030504040204" pitchFamily="50" charset="-128"/>
                          <a:ea typeface="Meiryo UI" panose="020B0604030504040204" pitchFamily="50" charset="-128"/>
                        </a:rPr>
                        <a:t>等</a:t>
                      </a:r>
                      <a:endParaRPr kumimoji="1" lang="en-US" altLang="ja-JP" sz="1050" baseline="0" dirty="0">
                        <a:solidFill>
                          <a:schemeClr val="tx1"/>
                        </a:solidFill>
                        <a:uFillTx/>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1"/>
                    </a:solidFill>
                  </a:tcPr>
                </a:tc>
                <a:tc>
                  <a:txBody>
                    <a:bodyPr/>
                    <a:lstStyle/>
                    <a:p>
                      <a:pPr algn="r"/>
                      <a:r>
                        <a:rPr lang="en-US" altLang="ja-JP" sz="1000" dirty="0">
                          <a:latin typeface="Meiryo UI" panose="020B0604030504040204" pitchFamily="50" charset="-128"/>
                          <a:ea typeface="Meiryo UI" panose="020B0604030504040204" pitchFamily="50" charset="-128"/>
                        </a:rPr>
                        <a:t>73.4</a:t>
                      </a:r>
                      <a:endParaRPr lang="ja-JP" altLang="en-US" sz="100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 xmlns:a16="http://schemas.microsoft.com/office/drawing/2014/main" val="10002"/>
                  </a:ext>
                </a:extLst>
              </a:tr>
              <a:tr h="1143440">
                <a:tc>
                  <a:txBody>
                    <a:bodyPr/>
                    <a:lstStyle/>
                    <a:p>
                      <a:r>
                        <a:rPr kumimoji="1" lang="en-US" altLang="ja-JP" sz="1000" b="1" dirty="0">
                          <a:solidFill>
                            <a:schemeClr val="tx1"/>
                          </a:solidFill>
                          <a:uFillTx/>
                          <a:latin typeface="Meiryo UI" panose="020B0604030504040204" pitchFamily="50" charset="-128"/>
                          <a:ea typeface="Meiryo UI" panose="020B0604030504040204" pitchFamily="50" charset="-128"/>
                        </a:rPr>
                        <a:t>【</a:t>
                      </a:r>
                      <a:r>
                        <a:rPr kumimoji="1" lang="ja-JP" altLang="en-US" sz="1000" b="1" dirty="0">
                          <a:solidFill>
                            <a:schemeClr val="tx1"/>
                          </a:solidFill>
                          <a:uFillTx/>
                          <a:latin typeface="Meiryo UI" panose="020B0604030504040204" pitchFamily="50" charset="-128"/>
                          <a:ea typeface="Meiryo UI" panose="020B0604030504040204" pitchFamily="50" charset="-128"/>
                        </a:rPr>
                        <a:t>他公募（委託料）</a:t>
                      </a:r>
                      <a:r>
                        <a:rPr kumimoji="1" lang="en-US" altLang="ja-JP" sz="1000" b="1" dirty="0">
                          <a:solidFill>
                            <a:schemeClr val="tx1"/>
                          </a:solidFill>
                          <a:uFillTx/>
                          <a:latin typeface="Meiryo UI" panose="020B0604030504040204" pitchFamily="50" charset="-128"/>
                          <a:ea typeface="Meiryo UI" panose="020B0604030504040204" pitchFamily="50" charset="-128"/>
                        </a:rPr>
                        <a:t>】</a:t>
                      </a:r>
                    </a:p>
                    <a:p>
                      <a:r>
                        <a:rPr kumimoji="1" lang="ja-JP" altLang="en-US" sz="1000" dirty="0">
                          <a:solidFill>
                            <a:schemeClr val="tx1"/>
                          </a:solidFill>
                          <a:uFillTx/>
                          <a:latin typeface="Meiryo UI" panose="020B0604030504040204" pitchFamily="50" charset="-128"/>
                          <a:ea typeface="Meiryo UI" panose="020B0604030504040204" pitchFamily="50" charset="-128"/>
                        </a:rPr>
                        <a:t>プロ人材戦略拠点 </a:t>
                      </a:r>
                      <a:r>
                        <a:rPr kumimoji="1" lang="en-US" altLang="ja-JP" sz="1000" dirty="0">
                          <a:solidFill>
                            <a:schemeClr val="tx1"/>
                          </a:solidFill>
                          <a:uFillTx/>
                          <a:latin typeface="Meiryo UI" panose="020B0604030504040204" pitchFamily="50" charset="-128"/>
                          <a:ea typeface="Meiryo UI" panose="020B0604030504040204" pitchFamily="50" charset="-128"/>
                        </a:rPr>
                        <a:t>【</a:t>
                      </a:r>
                      <a:r>
                        <a:rPr kumimoji="1" lang="ja-JP" altLang="en-US" sz="1000" dirty="0">
                          <a:solidFill>
                            <a:schemeClr val="tx1"/>
                          </a:solidFill>
                          <a:uFillTx/>
                          <a:latin typeface="Meiryo UI" panose="020B0604030504040204" pitchFamily="50" charset="-128"/>
                          <a:ea typeface="Meiryo UI" panose="020B0604030504040204" pitchFamily="50" charset="-128"/>
                        </a:rPr>
                        <a:t>府</a:t>
                      </a:r>
                      <a:r>
                        <a:rPr kumimoji="1" lang="en-US" altLang="ja-JP" sz="1000" dirty="0">
                          <a:solidFill>
                            <a:schemeClr val="tx1"/>
                          </a:solidFill>
                          <a:uFillTx/>
                          <a:latin typeface="Meiryo UI" panose="020B0604030504040204" pitchFamily="50" charset="-128"/>
                          <a:ea typeface="Meiryo UI" panose="020B0604030504040204" pitchFamily="50" charset="-128"/>
                        </a:rPr>
                        <a:t>】</a:t>
                      </a:r>
                    </a:p>
                    <a:p>
                      <a:r>
                        <a:rPr kumimoji="1" lang="ja-JP" altLang="en-US" sz="1000" dirty="0">
                          <a:solidFill>
                            <a:schemeClr val="tx1"/>
                          </a:solidFill>
                          <a:uFillTx/>
                          <a:latin typeface="Meiryo UI" panose="020B0604030504040204" pitchFamily="50" charset="-128"/>
                          <a:ea typeface="Meiryo UI" panose="020B0604030504040204" pitchFamily="50" charset="-128"/>
                        </a:rPr>
                        <a:t>女性起業家支援（国）</a:t>
                      </a:r>
                    </a:p>
                    <a:p>
                      <a:r>
                        <a:rPr kumimoji="1" lang="zh-TW" altLang="en-US" sz="1000" dirty="0">
                          <a:solidFill>
                            <a:schemeClr val="tx1"/>
                          </a:solidFill>
                          <a:uFillTx/>
                          <a:latin typeface="Meiryo UI" panose="020B0604030504040204" pitchFamily="50" charset="-128"/>
                          <a:ea typeface="Meiryo UI" panose="020B0604030504040204" pitchFamily="50" charset="-128"/>
                        </a:rPr>
                        <a:t>創造的企業創出（高槻）</a:t>
                      </a:r>
                    </a:p>
                    <a:p>
                      <a:r>
                        <a:rPr kumimoji="1" lang="ja-JP" altLang="en-US" sz="1000" dirty="0">
                          <a:solidFill>
                            <a:schemeClr val="tx1"/>
                          </a:solidFill>
                          <a:uFillTx/>
                          <a:latin typeface="Meiryo UI" panose="020B0604030504040204" pitchFamily="50" charset="-128"/>
                          <a:ea typeface="Meiryo UI" panose="020B0604030504040204" pitchFamily="50" charset="-128"/>
                        </a:rPr>
                        <a:t>ベンチャーエコシステム（国）</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r>
                        <a:rPr kumimoji="1" lang="ja-JP" altLang="en-US" sz="1000" dirty="0">
                          <a:solidFill>
                            <a:schemeClr val="tx1"/>
                          </a:solidFill>
                          <a:uFillTx/>
                          <a:latin typeface="Meiryo UI" panose="020B0604030504040204" pitchFamily="50" charset="-128"/>
                          <a:ea typeface="Meiryo UI" panose="020B0604030504040204" pitchFamily="50" charset="-128"/>
                        </a:rPr>
                        <a:t>その他</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pPr algn="r"/>
                      <a:endParaRPr kumimoji="1" lang="en-US" altLang="ja-JP" sz="1000" dirty="0">
                        <a:uFillTx/>
                        <a:latin typeface="Meiryo UI" panose="020B0604030504040204" pitchFamily="50" charset="-128"/>
                        <a:ea typeface="Meiryo UI" panose="020B0604030504040204" pitchFamily="50" charset="-128"/>
                      </a:endParaRPr>
                    </a:p>
                    <a:p>
                      <a:pPr algn="r"/>
                      <a:r>
                        <a:rPr kumimoji="1" lang="en-US" altLang="ja-JP" sz="1000" dirty="0" smtClean="0">
                          <a:uFillTx/>
                          <a:latin typeface="Meiryo UI" panose="020B0604030504040204" pitchFamily="50" charset="-128"/>
                          <a:ea typeface="Meiryo UI" panose="020B0604030504040204" pitchFamily="50" charset="-128"/>
                        </a:rPr>
                        <a:t>40.7</a:t>
                      </a:r>
                      <a:endParaRPr kumimoji="1" lang="en-US" altLang="ja-JP" sz="1000" dirty="0">
                        <a:uFillTx/>
                        <a:latin typeface="Meiryo UI" panose="020B0604030504040204" pitchFamily="50" charset="-128"/>
                        <a:ea typeface="Meiryo UI" panose="020B0604030504040204" pitchFamily="50" charset="-128"/>
                      </a:endParaRPr>
                    </a:p>
                    <a:p>
                      <a:pPr algn="r"/>
                      <a:r>
                        <a:rPr kumimoji="1" lang="en-US" altLang="ja-JP" sz="1000" dirty="0">
                          <a:uFillTx/>
                          <a:latin typeface="Meiryo UI" panose="020B0604030504040204" pitchFamily="50" charset="-128"/>
                          <a:ea typeface="Meiryo UI" panose="020B0604030504040204" pitchFamily="50" charset="-128"/>
                        </a:rPr>
                        <a:t>14.0</a:t>
                      </a:r>
                    </a:p>
                    <a:p>
                      <a:pPr algn="r"/>
                      <a:r>
                        <a:rPr kumimoji="1" lang="en-US" altLang="ja-JP" sz="1000" dirty="0">
                          <a:uFillTx/>
                          <a:latin typeface="Meiryo UI" panose="020B0604030504040204" pitchFamily="50" charset="-128"/>
                          <a:ea typeface="Meiryo UI" panose="020B0604030504040204" pitchFamily="50" charset="-128"/>
                        </a:rPr>
                        <a:t>5.0</a:t>
                      </a:r>
                    </a:p>
                    <a:p>
                      <a:pPr algn="r"/>
                      <a:r>
                        <a:rPr kumimoji="1" lang="en-US" altLang="ja-JP" sz="1000" dirty="0">
                          <a:uFillTx/>
                          <a:latin typeface="Meiryo UI" panose="020B0604030504040204" pitchFamily="50" charset="-128"/>
                          <a:ea typeface="Meiryo UI" panose="020B0604030504040204" pitchFamily="50" charset="-128"/>
                        </a:rPr>
                        <a:t>3.0</a:t>
                      </a:r>
                    </a:p>
                    <a:p>
                      <a:pPr algn="r"/>
                      <a:r>
                        <a:rPr kumimoji="1" lang="en-US" altLang="ja-JP" sz="1000" dirty="0">
                          <a:uFillTx/>
                          <a:latin typeface="Meiryo UI" panose="020B0604030504040204" pitchFamily="50" charset="-128"/>
                          <a:ea typeface="Meiryo UI" panose="020B0604030504040204" pitchFamily="50" charset="-128"/>
                        </a:rPr>
                        <a:t>62.4</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 xmlns:a16="http://schemas.microsoft.com/office/drawing/2014/main" val="10003"/>
                  </a:ext>
                </a:extLst>
              </a:tr>
              <a:tr h="1005624">
                <a:tc>
                  <a:txBody>
                    <a:bodyPr/>
                    <a:lstStyle/>
                    <a:p>
                      <a:r>
                        <a:rPr kumimoji="1" lang="en-US" altLang="ja-JP" sz="1000" b="1" dirty="0">
                          <a:solidFill>
                            <a:schemeClr val="tx1"/>
                          </a:solidFill>
                          <a:uFillTx/>
                          <a:latin typeface="Meiryo UI" panose="020B0604030504040204" pitchFamily="50" charset="-128"/>
                          <a:ea typeface="Meiryo UI" panose="020B0604030504040204" pitchFamily="50" charset="-128"/>
                        </a:rPr>
                        <a:t>【</a:t>
                      </a:r>
                      <a:r>
                        <a:rPr kumimoji="1" lang="ja-JP" altLang="en-US" sz="1000" b="1" dirty="0">
                          <a:solidFill>
                            <a:schemeClr val="tx1"/>
                          </a:solidFill>
                          <a:uFillTx/>
                          <a:latin typeface="Meiryo UI" panose="020B0604030504040204" pitchFamily="50" charset="-128"/>
                          <a:ea typeface="Meiryo UI" panose="020B0604030504040204" pitchFamily="50" charset="-128"/>
                        </a:rPr>
                        <a:t>市公募（委託料）</a:t>
                      </a:r>
                      <a:r>
                        <a:rPr kumimoji="1" lang="en-US" altLang="ja-JP" sz="1000" b="1" dirty="0">
                          <a:solidFill>
                            <a:schemeClr val="tx1"/>
                          </a:solidFill>
                          <a:uFillTx/>
                          <a:latin typeface="Meiryo UI" panose="020B0604030504040204" pitchFamily="50" charset="-128"/>
                          <a:ea typeface="Meiryo UI" panose="020B0604030504040204" pitchFamily="50" charset="-128"/>
                        </a:rPr>
                        <a:t>】</a:t>
                      </a:r>
                    </a:p>
                    <a:p>
                      <a:r>
                        <a:rPr kumimoji="1" lang="ja-JP" altLang="en-US" sz="1000" dirty="0">
                          <a:solidFill>
                            <a:schemeClr val="tx1"/>
                          </a:solidFill>
                          <a:uFillTx/>
                          <a:latin typeface="Meiryo UI" panose="020B0604030504040204" pitchFamily="50" charset="-128"/>
                          <a:ea typeface="Meiryo UI" panose="020B0604030504040204" pitchFamily="50" charset="-128"/>
                        </a:rPr>
                        <a:t>大阪イノハブ</a:t>
                      </a:r>
                    </a:p>
                    <a:p>
                      <a:r>
                        <a:rPr kumimoji="1" lang="ja-JP" altLang="en-US" sz="1000" dirty="0">
                          <a:solidFill>
                            <a:schemeClr val="tx1"/>
                          </a:solidFill>
                          <a:uFillTx/>
                          <a:latin typeface="Meiryo UI" panose="020B0604030504040204" pitchFamily="50" charset="-128"/>
                          <a:ea typeface="Meiryo UI" panose="020B0604030504040204" pitchFamily="50" charset="-128"/>
                        </a:rPr>
                        <a:t>イメディオ（インキュ施設等）大阪トップランナー育成</a:t>
                      </a:r>
                    </a:p>
                    <a:p>
                      <a:r>
                        <a:rPr kumimoji="1" lang="ja-JP" altLang="en-US" sz="1000" dirty="0">
                          <a:solidFill>
                            <a:schemeClr val="tx1"/>
                          </a:solidFill>
                          <a:uFillTx/>
                          <a:latin typeface="Meiryo UI" panose="020B0604030504040204" pitchFamily="50" charset="-128"/>
                          <a:ea typeface="Meiryo UI" panose="020B0604030504040204" pitchFamily="50" charset="-128"/>
                        </a:rPr>
                        <a:t>メビック扇町</a:t>
                      </a:r>
                      <a:r>
                        <a:rPr kumimoji="1" lang="ja-JP" altLang="en-US" sz="800" dirty="0">
                          <a:solidFill>
                            <a:schemeClr val="tx1"/>
                          </a:solidFill>
                          <a:uFillTx/>
                          <a:latin typeface="Meiryo UI" panose="020B0604030504040204" pitchFamily="50" charset="-128"/>
                          <a:ea typeface="Meiryo UI" panose="020B0604030504040204" pitchFamily="50" charset="-128"/>
                        </a:rPr>
                        <a:t>（クリエイティブ産業）</a:t>
                      </a:r>
                      <a:endParaRPr kumimoji="1" lang="en-US" altLang="ja-JP" sz="1000" dirty="0">
                        <a:solidFill>
                          <a:schemeClr val="tx1"/>
                        </a:solidFill>
                        <a:uFillTx/>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pPr algn="r"/>
                      <a:endParaRPr kumimoji="1" lang="en-US" altLang="ja-JP" sz="1000" dirty="0">
                        <a:uFillTx/>
                        <a:latin typeface="Meiryo UI" panose="020B0604030504040204" pitchFamily="50" charset="-128"/>
                        <a:ea typeface="Meiryo UI" panose="020B0604030504040204" pitchFamily="50" charset="-128"/>
                      </a:endParaRPr>
                    </a:p>
                    <a:p>
                      <a:pPr algn="r"/>
                      <a:r>
                        <a:rPr kumimoji="1" lang="en-US" altLang="ja-JP" sz="1000" dirty="0">
                          <a:uFillTx/>
                          <a:latin typeface="Meiryo UI" panose="020B0604030504040204" pitchFamily="50" charset="-128"/>
                          <a:ea typeface="Meiryo UI" panose="020B0604030504040204" pitchFamily="50" charset="-128"/>
                        </a:rPr>
                        <a:t>104.5</a:t>
                      </a:r>
                    </a:p>
                    <a:p>
                      <a:pPr algn="r"/>
                      <a:r>
                        <a:rPr kumimoji="1" lang="en-US" altLang="ja-JP" sz="1000" dirty="0">
                          <a:uFillTx/>
                          <a:latin typeface="Meiryo UI" panose="020B0604030504040204" pitchFamily="50" charset="-128"/>
                          <a:ea typeface="Meiryo UI" panose="020B0604030504040204" pitchFamily="50" charset="-128"/>
                        </a:rPr>
                        <a:t>81.0</a:t>
                      </a:r>
                    </a:p>
                    <a:p>
                      <a:pPr algn="r"/>
                      <a:r>
                        <a:rPr kumimoji="1" lang="en-US" altLang="ja-JP" sz="1000" dirty="0">
                          <a:uFillTx/>
                          <a:latin typeface="Meiryo UI" panose="020B0604030504040204" pitchFamily="50" charset="-128"/>
                          <a:ea typeface="Meiryo UI" panose="020B0604030504040204" pitchFamily="50" charset="-128"/>
                        </a:rPr>
                        <a:t>70.6</a:t>
                      </a:r>
                    </a:p>
                    <a:p>
                      <a:pPr algn="r"/>
                      <a:r>
                        <a:rPr kumimoji="1" lang="en-US" altLang="ja-JP" sz="1000" dirty="0">
                          <a:uFillTx/>
                          <a:latin typeface="Meiryo UI" panose="020B0604030504040204" pitchFamily="50" charset="-128"/>
                          <a:ea typeface="Meiryo UI" panose="020B0604030504040204" pitchFamily="50" charset="-128"/>
                        </a:rPr>
                        <a:t>60.9</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 xmlns:a16="http://schemas.microsoft.com/office/drawing/2014/main" val="10004"/>
                  </a:ext>
                </a:extLst>
              </a:tr>
              <a:tr h="964658">
                <a:tc>
                  <a:txBody>
                    <a:bodyPr/>
                    <a:lstStyle/>
                    <a:p>
                      <a:r>
                        <a:rPr kumimoji="1" lang="en-US" altLang="ja-JP" sz="1000" b="1" dirty="0">
                          <a:solidFill>
                            <a:schemeClr val="tx1"/>
                          </a:solidFill>
                          <a:uFillTx/>
                          <a:latin typeface="Meiryo UI" panose="020B0604030504040204" pitchFamily="50" charset="-128"/>
                          <a:ea typeface="Meiryo UI" panose="020B0604030504040204" pitchFamily="50" charset="-128"/>
                        </a:rPr>
                        <a:t>【</a:t>
                      </a:r>
                      <a:r>
                        <a:rPr kumimoji="1" lang="ja-JP" altLang="en-US" sz="1000" b="1" dirty="0">
                          <a:solidFill>
                            <a:schemeClr val="tx1"/>
                          </a:solidFill>
                          <a:uFillTx/>
                          <a:latin typeface="Meiryo UI" panose="020B0604030504040204" pitchFamily="50" charset="-128"/>
                          <a:ea typeface="Meiryo UI" panose="020B0604030504040204" pitchFamily="50" charset="-128"/>
                        </a:rPr>
                        <a:t>産創館事業（交付金）</a:t>
                      </a:r>
                      <a:r>
                        <a:rPr kumimoji="1" lang="en-US" altLang="ja-JP" sz="1000" b="1" dirty="0">
                          <a:solidFill>
                            <a:schemeClr val="tx1"/>
                          </a:solidFill>
                          <a:uFillTx/>
                          <a:latin typeface="Meiryo UI" panose="020B0604030504040204" pitchFamily="50" charset="-128"/>
                          <a:ea typeface="Meiryo UI" panose="020B0604030504040204" pitchFamily="50" charset="-128"/>
                        </a:rPr>
                        <a:t>】</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r>
                        <a:rPr kumimoji="1" lang="ja-JP" altLang="en-US" sz="1000" dirty="0">
                          <a:solidFill>
                            <a:schemeClr val="tx1"/>
                          </a:solidFill>
                          <a:uFillTx/>
                          <a:latin typeface="Meiryo UI" panose="020B0604030504040204" pitchFamily="50" charset="-128"/>
                          <a:ea typeface="Meiryo UI" panose="020B0604030504040204" pitchFamily="50" charset="-128"/>
                        </a:rPr>
                        <a:t>創業支援事業</a:t>
                      </a:r>
                    </a:p>
                    <a:p>
                      <a:r>
                        <a:rPr kumimoji="1" lang="ja-JP" altLang="en-US" sz="800" dirty="0">
                          <a:solidFill>
                            <a:schemeClr val="tx1"/>
                          </a:solidFill>
                          <a:uFillTx/>
                          <a:latin typeface="Meiryo UI" panose="020B0604030504040204" pitchFamily="50" charset="-128"/>
                          <a:ea typeface="Meiryo UI" panose="020B0604030504040204" pitchFamily="50" charset="-128"/>
                        </a:rPr>
                        <a:t>新事業創出・経営革新支援事業</a:t>
                      </a:r>
                      <a:endParaRPr kumimoji="1" lang="en-US" altLang="ja-JP" sz="800" dirty="0">
                        <a:solidFill>
                          <a:schemeClr val="tx1"/>
                        </a:solidFill>
                        <a:uFillTx/>
                        <a:latin typeface="Meiryo UI" panose="020B0604030504040204" pitchFamily="50" charset="-128"/>
                        <a:ea typeface="Meiryo UI" panose="020B0604030504040204" pitchFamily="50" charset="-128"/>
                      </a:endParaRPr>
                    </a:p>
                    <a:p>
                      <a:r>
                        <a:rPr kumimoji="1" lang="ja-JP" altLang="en-US" sz="1000" dirty="0">
                          <a:solidFill>
                            <a:schemeClr val="tx1"/>
                          </a:solidFill>
                          <a:uFillTx/>
                          <a:latin typeface="Meiryo UI" panose="020B0604030504040204" pitchFamily="50" charset="-128"/>
                          <a:ea typeface="Meiryo UI" panose="020B0604030504040204" pitchFamily="50" charset="-128"/>
                        </a:rPr>
                        <a:t>コンサルティング事業　</a:t>
                      </a:r>
                    </a:p>
                    <a:p>
                      <a:r>
                        <a:rPr kumimoji="1" lang="ja-JP" altLang="en-US" sz="1000" dirty="0">
                          <a:solidFill>
                            <a:schemeClr val="tx1"/>
                          </a:solidFill>
                          <a:uFillTx/>
                          <a:latin typeface="Meiryo UI" panose="020B0604030504040204" pitchFamily="50" charset="-128"/>
                          <a:ea typeface="Meiryo UI" panose="020B0604030504040204" pitchFamily="50" charset="-128"/>
                        </a:rPr>
                        <a:t>プロモーション事業　等</a:t>
                      </a:r>
                      <a:endParaRPr kumimoji="1" lang="en-US" altLang="ja-JP" sz="1000" dirty="0">
                        <a:solidFill>
                          <a:schemeClr val="tx1"/>
                        </a:solidFill>
                        <a:uFillTx/>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a:r>
                        <a:rPr kumimoji="1" lang="en-US" altLang="ja-JP" sz="1000" dirty="0">
                          <a:uFillTx/>
                          <a:latin typeface="Meiryo UI" panose="020B0604030504040204" pitchFamily="50" charset="-128"/>
                          <a:ea typeface="Meiryo UI" panose="020B0604030504040204" pitchFamily="50" charset="-128"/>
                        </a:rPr>
                        <a:t>317.2</a:t>
                      </a:r>
                      <a:endParaRPr kumimoji="1" lang="ja-JP" altLang="en-US" sz="1000" dirty="0">
                        <a:uFillTx/>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5"/>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684257161"/>
              </p:ext>
            </p:extLst>
          </p:nvPr>
        </p:nvGraphicFramePr>
        <p:xfrm>
          <a:off x="416584" y="1966574"/>
          <a:ext cx="2208848" cy="4749283"/>
        </p:xfrm>
        <a:graphic>
          <a:graphicData uri="http://schemas.openxmlformats.org/drawingml/2006/table">
            <a:tbl>
              <a:tblPr firstRow="1" bandRow="1">
                <a:tableStyleId>{5940675A-B579-460E-94D1-54222C63F5DA}</a:tableStyleId>
              </a:tblPr>
              <a:tblGrid>
                <a:gridCol w="724218">
                  <a:extLst>
                    <a:ext uri="{9D8B030D-6E8A-4147-A177-3AD203B41FA5}">
                      <a16:colId xmlns="" xmlns:a16="http://schemas.microsoft.com/office/drawing/2014/main" val="20000"/>
                    </a:ext>
                  </a:extLst>
                </a:gridCol>
                <a:gridCol w="1484630">
                  <a:extLst>
                    <a:ext uri="{9D8B030D-6E8A-4147-A177-3AD203B41FA5}">
                      <a16:colId xmlns="" xmlns:a16="http://schemas.microsoft.com/office/drawing/2014/main" val="20001"/>
                    </a:ext>
                  </a:extLst>
                </a:gridCol>
              </a:tblGrid>
              <a:tr h="370540">
                <a:tc>
                  <a:txBody>
                    <a:bodyPr/>
                    <a:lstStyle/>
                    <a:p>
                      <a:pPr algn="ctr"/>
                      <a:r>
                        <a:rPr kumimoji="1" lang="zh-TW" altLang="en-US" sz="1000" b="1" dirty="0">
                          <a:solidFill>
                            <a:schemeClr val="bg1"/>
                          </a:solidFill>
                          <a:uFillTx/>
                          <a:latin typeface="Meiryo UI" panose="020B0604030504040204" pitchFamily="50" charset="-128"/>
                          <a:ea typeface="Meiryo UI" panose="020B0604030504040204" pitchFamily="50" charset="-128"/>
                        </a:rPr>
                        <a:t>事業費</a:t>
                      </a:r>
                    </a:p>
                    <a:p>
                      <a:pPr algn="ctr"/>
                      <a:r>
                        <a:rPr kumimoji="1" lang="zh-TW" altLang="en-US" sz="800" b="1" dirty="0">
                          <a:solidFill>
                            <a:schemeClr val="bg1"/>
                          </a:solidFill>
                          <a:uFillTx/>
                          <a:latin typeface="Meiryo UI" panose="020B0604030504040204" pitchFamily="50" charset="-128"/>
                          <a:ea typeface="Meiryo UI" panose="020B0604030504040204" pitchFamily="50" charset="-128"/>
                        </a:rPr>
                        <a:t>（百万円）</a:t>
                      </a:r>
                    </a:p>
                  </a:txBody>
                  <a:tcPr>
                    <a:solidFill>
                      <a:schemeClr val="tx1">
                        <a:lumMod val="75000"/>
                        <a:lumOff val="25000"/>
                      </a:schemeClr>
                    </a:solidFill>
                  </a:tcPr>
                </a:tc>
                <a:tc>
                  <a:txBody>
                    <a:bodyPr/>
                    <a:lstStyle/>
                    <a:p>
                      <a:pPr algn="ctr"/>
                      <a:r>
                        <a:rPr kumimoji="1" lang="ja-JP" altLang="en-US" sz="1000" b="1" dirty="0">
                          <a:solidFill>
                            <a:schemeClr val="bg1"/>
                          </a:solidFill>
                          <a:uFillTx/>
                          <a:latin typeface="Meiryo UI" panose="020B0604030504040204" pitchFamily="50" charset="-128"/>
                          <a:ea typeface="Meiryo UI" panose="020B0604030504040204" pitchFamily="50" charset="-128"/>
                        </a:rPr>
                        <a:t>主な事業</a:t>
                      </a:r>
                    </a:p>
                  </a:txBody>
                  <a:tcPr>
                    <a:solidFill>
                      <a:schemeClr val="tx1">
                        <a:lumMod val="75000"/>
                        <a:lumOff val="25000"/>
                      </a:schemeClr>
                    </a:solidFill>
                  </a:tcPr>
                </a:tc>
                <a:extLst>
                  <a:ext uri="{0D108BD9-81ED-4DB2-BD59-A6C34878D82A}">
                    <a16:rowId xmlns="" xmlns:a16="http://schemas.microsoft.com/office/drawing/2014/main" val="10000"/>
                  </a:ext>
                </a:extLst>
              </a:tr>
              <a:tr h="638790">
                <a:tc>
                  <a:txBody>
                    <a:bodyPr/>
                    <a:lstStyle/>
                    <a:p>
                      <a:pPr algn="r"/>
                      <a:endParaRPr kumimoji="1" lang="en-US" altLang="ja-JP" sz="1000" dirty="0">
                        <a:solidFill>
                          <a:schemeClr val="tx1"/>
                        </a:solidFill>
                        <a:uFillTx/>
                        <a:latin typeface="Meiryo UI" panose="020B0604030504040204" pitchFamily="50" charset="-128"/>
                        <a:ea typeface="Meiryo UI" panose="020B0604030504040204" pitchFamily="50" charset="-128"/>
                      </a:endParaRPr>
                    </a:p>
                    <a:p>
                      <a:pPr algn="r"/>
                      <a:r>
                        <a:rPr kumimoji="1" lang="en-US" altLang="ja-JP" sz="1000" dirty="0">
                          <a:solidFill>
                            <a:schemeClr val="tx1"/>
                          </a:solidFill>
                          <a:uFillTx/>
                          <a:latin typeface="Meiryo UI" panose="020B0604030504040204" pitchFamily="50" charset="-128"/>
                          <a:ea typeface="Meiryo UI" panose="020B0604030504040204" pitchFamily="50" charset="-128"/>
                        </a:rPr>
                        <a:t>2130.0</a:t>
                      </a:r>
                    </a:p>
                    <a:p>
                      <a:pPr algn="r"/>
                      <a:r>
                        <a:rPr kumimoji="1" lang="en-US" altLang="ja-JP" sz="1000" dirty="0">
                          <a:solidFill>
                            <a:schemeClr val="tx1"/>
                          </a:solidFill>
                          <a:uFillTx/>
                          <a:latin typeface="Meiryo UI" panose="020B0604030504040204" pitchFamily="50" charset="-128"/>
                          <a:ea typeface="Meiryo UI" panose="020B0604030504040204" pitchFamily="50" charset="-128"/>
                        </a:rPr>
                        <a:t>35.1</a:t>
                      </a:r>
                      <a:endParaRPr kumimoji="1" lang="ja-JP" altLang="en-US" sz="1000" dirty="0">
                        <a:solidFill>
                          <a:schemeClr val="tx1"/>
                        </a:solidFill>
                        <a:uFillTx/>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en-US" altLang="ja-JP" sz="1000" b="1" dirty="0">
                          <a:solidFill>
                            <a:schemeClr val="tx1"/>
                          </a:solidFill>
                          <a:uFillTx/>
                          <a:latin typeface="Meiryo UI" panose="020B0604030504040204" pitchFamily="50" charset="-128"/>
                          <a:ea typeface="Meiryo UI" panose="020B0604030504040204" pitchFamily="50" charset="-128"/>
                        </a:rPr>
                        <a:t>【</a:t>
                      </a:r>
                      <a:r>
                        <a:rPr kumimoji="1" lang="ja-JP" altLang="en-US" sz="1000" b="1" dirty="0">
                          <a:solidFill>
                            <a:schemeClr val="tx1"/>
                          </a:solidFill>
                          <a:uFillTx/>
                          <a:latin typeface="Meiryo UI" panose="020B0604030504040204" pitchFamily="50" charset="-128"/>
                          <a:ea typeface="Meiryo UI" panose="020B0604030504040204" pitchFamily="50" charset="-128"/>
                        </a:rPr>
                        <a:t>貸付</a:t>
                      </a:r>
                      <a:r>
                        <a:rPr kumimoji="1" lang="ja-JP" altLang="en-US" sz="1000" b="1" dirty="0" smtClean="0">
                          <a:solidFill>
                            <a:schemeClr val="tx1"/>
                          </a:solidFill>
                          <a:uFillTx/>
                          <a:latin typeface="Meiryo UI" panose="020B0604030504040204" pitchFamily="50" charset="-128"/>
                          <a:ea typeface="Meiryo UI" panose="020B0604030504040204" pitchFamily="50" charset="-128"/>
                        </a:rPr>
                        <a:t>・債権管理</a:t>
                      </a:r>
                      <a:r>
                        <a:rPr kumimoji="1" lang="en-US" altLang="ja-JP" sz="1000" b="1" dirty="0" smtClean="0">
                          <a:solidFill>
                            <a:schemeClr val="tx1"/>
                          </a:solidFill>
                          <a:uFillTx/>
                          <a:latin typeface="Meiryo UI" panose="020B0604030504040204" pitchFamily="50" charset="-128"/>
                          <a:ea typeface="Meiryo UI" panose="020B0604030504040204" pitchFamily="50" charset="-128"/>
                        </a:rPr>
                        <a:t>】</a:t>
                      </a:r>
                      <a:endParaRPr kumimoji="1" lang="en-US" altLang="ja-JP" sz="1000" b="1" dirty="0">
                        <a:solidFill>
                          <a:schemeClr val="tx1"/>
                        </a:solidFill>
                        <a:uFillTx/>
                        <a:latin typeface="Meiryo UI" panose="020B0604030504040204" pitchFamily="50" charset="-128"/>
                        <a:ea typeface="Meiryo UI" panose="020B0604030504040204" pitchFamily="50" charset="-128"/>
                      </a:endParaRPr>
                    </a:p>
                    <a:p>
                      <a:r>
                        <a:rPr kumimoji="1" lang="ja-JP" altLang="en-US" sz="1000" dirty="0">
                          <a:solidFill>
                            <a:schemeClr val="tx1"/>
                          </a:solidFill>
                          <a:uFillTx/>
                          <a:latin typeface="Meiryo UI" panose="020B0604030504040204" pitchFamily="50" charset="-128"/>
                          <a:ea typeface="Meiryo UI" panose="020B0604030504040204" pitchFamily="50" charset="-128"/>
                        </a:rPr>
                        <a:t>設備貸与</a:t>
                      </a:r>
                      <a:endParaRPr kumimoji="1" lang="en-US" altLang="ja-JP" sz="1000" dirty="0">
                        <a:solidFill>
                          <a:schemeClr val="tx1"/>
                        </a:solidFill>
                        <a:uFillTx/>
                        <a:latin typeface="Meiryo UI" panose="020B0604030504040204" pitchFamily="50" charset="-128"/>
                        <a:ea typeface="Meiryo UI" panose="020B0604030504040204" pitchFamily="50" charset="-128"/>
                      </a:endParaRPr>
                    </a:p>
                    <a:p>
                      <a:r>
                        <a:rPr kumimoji="1" lang="ja-JP" altLang="en-US" sz="1000" dirty="0">
                          <a:solidFill>
                            <a:schemeClr val="tx1"/>
                          </a:solidFill>
                          <a:uFillTx/>
                          <a:latin typeface="Meiryo UI" panose="020B0604030504040204" pitchFamily="50" charset="-128"/>
                          <a:ea typeface="Meiryo UI" panose="020B0604030504040204" pitchFamily="50" charset="-128"/>
                        </a:rPr>
                        <a:t>金融新戦略</a:t>
                      </a:r>
                      <a:endParaRPr kumimoji="1" lang="en-US" altLang="ja-JP" sz="1000" dirty="0">
                        <a:solidFill>
                          <a:schemeClr val="tx1"/>
                        </a:solidFill>
                        <a:uFillTx/>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 xmlns:a16="http://schemas.microsoft.com/office/drawing/2014/main" val="10001"/>
                  </a:ext>
                </a:extLst>
              </a:tr>
              <a:tr h="571145">
                <a:tc>
                  <a:txBody>
                    <a:bodyPr/>
                    <a:lstStyle/>
                    <a:p>
                      <a:pPr algn="r"/>
                      <a:endParaRPr kumimoji="1" lang="en-US" altLang="ja-JP" sz="1000" u="none" dirty="0">
                        <a:solidFill>
                          <a:schemeClr val="tx1"/>
                        </a:solidFill>
                        <a:uFillTx/>
                        <a:latin typeface="Meiryo UI" panose="020B0604030504040204" pitchFamily="50" charset="-128"/>
                        <a:ea typeface="Meiryo UI" panose="020B0604030504040204" pitchFamily="50" charset="-128"/>
                      </a:endParaRPr>
                    </a:p>
                    <a:p>
                      <a:pPr algn="r"/>
                      <a:r>
                        <a:rPr kumimoji="1" lang="en-US" altLang="ja-JP" sz="1000" u="none" dirty="0" smtClean="0">
                          <a:solidFill>
                            <a:schemeClr val="tx1"/>
                          </a:solidFill>
                          <a:uFillTx/>
                          <a:latin typeface="Meiryo UI" panose="020B0604030504040204" pitchFamily="50" charset="-128"/>
                          <a:ea typeface="Meiryo UI" panose="020B0604030504040204" pitchFamily="50" charset="-128"/>
                        </a:rPr>
                        <a:t>840.9</a:t>
                      </a:r>
                      <a:endParaRPr kumimoji="1" lang="en-US" altLang="ja-JP" sz="1000" u="none" dirty="0">
                        <a:solidFill>
                          <a:schemeClr val="tx1"/>
                        </a:solidFill>
                        <a:uFillTx/>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r>
                        <a:rPr kumimoji="1" lang="en-US" altLang="ja-JP" sz="1000" b="1" dirty="0">
                          <a:solidFill>
                            <a:schemeClr val="tx1"/>
                          </a:solidFill>
                          <a:uFillTx/>
                          <a:latin typeface="Meiryo UI" panose="020B0604030504040204" pitchFamily="50" charset="-128"/>
                          <a:ea typeface="Meiryo UI" panose="020B0604030504040204" pitchFamily="50" charset="-128"/>
                        </a:rPr>
                        <a:t>【</a:t>
                      </a:r>
                      <a:r>
                        <a:rPr kumimoji="1" lang="ja-JP" altLang="en-US" sz="1000" b="1" dirty="0" smtClean="0">
                          <a:solidFill>
                            <a:schemeClr val="tx1"/>
                          </a:solidFill>
                          <a:uFillTx/>
                          <a:latin typeface="Meiryo UI" panose="020B0604030504040204" pitchFamily="50" charset="-128"/>
                          <a:ea typeface="Meiryo UI" panose="020B0604030504040204" pitchFamily="50" charset="-128"/>
                        </a:rPr>
                        <a:t>貸館</a:t>
                      </a:r>
                      <a:r>
                        <a:rPr kumimoji="1" lang="ja-JP" altLang="en-US" sz="1000" b="0" dirty="0" smtClean="0">
                          <a:solidFill>
                            <a:schemeClr val="tx1"/>
                          </a:solidFill>
                          <a:uFillTx/>
                          <a:latin typeface="Meiryo UI" panose="020B0604030504040204" pitchFamily="50" charset="-128"/>
                          <a:ea typeface="Meiryo UI" panose="020B0604030504040204" pitchFamily="50" charset="-128"/>
                        </a:rPr>
                        <a:t>（自主事業）</a:t>
                      </a:r>
                      <a:r>
                        <a:rPr kumimoji="1" lang="en-US" altLang="ja-JP" sz="1000" b="0" dirty="0" smtClean="0">
                          <a:solidFill>
                            <a:schemeClr val="tx1"/>
                          </a:solidFill>
                          <a:uFillTx/>
                          <a:latin typeface="Meiryo UI" panose="020B0604030504040204" pitchFamily="50" charset="-128"/>
                          <a:ea typeface="Meiryo UI" panose="020B0604030504040204" pitchFamily="50" charset="-128"/>
                        </a:rPr>
                        <a:t>】</a:t>
                      </a:r>
                      <a:endParaRPr kumimoji="1" lang="en-US" altLang="ja-JP" sz="1000" b="0" dirty="0">
                        <a:solidFill>
                          <a:schemeClr val="tx1"/>
                        </a:solidFill>
                        <a:uFillTx/>
                        <a:latin typeface="Meiryo UI" panose="020B0604030504040204" pitchFamily="50" charset="-128"/>
                        <a:ea typeface="Meiryo UI" panose="020B0604030504040204" pitchFamily="50" charset="-128"/>
                      </a:endParaRPr>
                    </a:p>
                    <a:p>
                      <a:r>
                        <a:rPr kumimoji="1" lang="ja-JP" altLang="en-US" sz="900" dirty="0" smtClean="0">
                          <a:solidFill>
                            <a:schemeClr val="tx1"/>
                          </a:solidFill>
                          <a:uFillTx/>
                          <a:latin typeface="Meiryo UI" panose="020B0604030504040204" pitchFamily="50" charset="-128"/>
                          <a:ea typeface="Meiryo UI" panose="020B0604030504040204" pitchFamily="50" charset="-128"/>
                        </a:rPr>
                        <a:t>マイドームおおさか管理</a:t>
                      </a:r>
                      <a:r>
                        <a:rPr kumimoji="1" lang="ja-JP" altLang="en-US" sz="900" dirty="0">
                          <a:solidFill>
                            <a:schemeClr val="tx1"/>
                          </a:solidFill>
                          <a:uFillTx/>
                          <a:latin typeface="Meiryo UI" panose="020B0604030504040204" pitchFamily="50" charset="-128"/>
                          <a:ea typeface="Meiryo UI" panose="020B0604030504040204" pitchFamily="50" charset="-128"/>
                        </a:rPr>
                        <a:t>運営</a:t>
                      </a:r>
                      <a:endParaRPr kumimoji="1" lang="en-US" altLang="ja-JP" sz="900" dirty="0">
                        <a:solidFill>
                          <a:schemeClr val="tx1"/>
                        </a:solidFill>
                        <a:uFillTx/>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 xmlns:a16="http://schemas.microsoft.com/office/drawing/2014/main" val="10002"/>
                  </a:ext>
                </a:extLst>
              </a:tr>
              <a:tr h="710201">
                <a:tc>
                  <a:txBody>
                    <a:bodyPr/>
                    <a:lstStyle/>
                    <a:p>
                      <a:pPr algn="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p>
                      <a:pPr algn="r"/>
                      <a:r>
                        <a:rPr kumimoji="1" lang="en-US" altLang="ja-JP" sz="1000" dirty="0" smtClean="0">
                          <a:solidFill>
                            <a:schemeClr val="tx1"/>
                          </a:solidFill>
                          <a:uFillTx/>
                          <a:latin typeface="Meiryo UI" panose="020B0604030504040204" pitchFamily="50" charset="-128"/>
                          <a:ea typeface="Meiryo UI" panose="020B0604030504040204" pitchFamily="50" charset="-128"/>
                        </a:rPr>
                        <a:t>13.2</a:t>
                      </a:r>
                    </a:p>
                    <a:p>
                      <a:pPr algn="r"/>
                      <a:r>
                        <a:rPr kumimoji="1" lang="en-US" altLang="ja-JP" sz="1000" u="none" dirty="0" smtClean="0">
                          <a:solidFill>
                            <a:schemeClr val="tx1"/>
                          </a:solidFill>
                          <a:uFillTx/>
                          <a:latin typeface="Meiryo UI" panose="020B0604030504040204" pitchFamily="50" charset="-128"/>
                          <a:ea typeface="Meiryo UI" panose="020B0604030504040204" pitchFamily="50" charset="-128"/>
                        </a:rPr>
                        <a:t>42.9</a:t>
                      </a:r>
                    </a:p>
                    <a:p>
                      <a:pPr algn="r"/>
                      <a:r>
                        <a:rPr kumimoji="1" lang="en-US" altLang="ja-JP" sz="1000" u="none" dirty="0" smtClean="0">
                          <a:solidFill>
                            <a:schemeClr val="tx1"/>
                          </a:solidFill>
                          <a:uFillTx/>
                          <a:latin typeface="Meiryo UI" panose="020B0604030504040204" pitchFamily="50" charset="-128"/>
                          <a:ea typeface="Meiryo UI" panose="020B0604030504040204" pitchFamily="50" charset="-128"/>
                        </a:rPr>
                        <a:t>8.9</a:t>
                      </a:r>
                    </a:p>
                  </a:txBody>
                  <a:tcPr anchor="ctr">
                    <a:lnB w="12700" cap="flat" cmpd="sng" algn="ctr">
                      <a:solidFill>
                        <a:schemeClr val="tx1"/>
                      </a:solidFill>
                      <a:prstDash val="dash"/>
                      <a:round/>
                      <a:headEnd type="none" w="med" len="med"/>
                      <a:tailEnd type="none" w="med" len="med"/>
                    </a:lnB>
                    <a:solidFill>
                      <a:schemeClr val="accent1"/>
                    </a:solidFill>
                  </a:tcPr>
                </a:tc>
                <a:tc>
                  <a:txBody>
                    <a:bodyPr/>
                    <a:lstStyle/>
                    <a:p>
                      <a:r>
                        <a:rPr kumimoji="1" lang="en-US" altLang="ja-JP" sz="1000" b="1" dirty="0" smtClean="0">
                          <a:solidFill>
                            <a:schemeClr val="tx1"/>
                          </a:solidFill>
                          <a:uFillTx/>
                          <a:latin typeface="Meiryo UI" panose="020B0604030504040204" pitchFamily="50" charset="-128"/>
                          <a:ea typeface="Meiryo UI" panose="020B0604030504040204" pitchFamily="50" charset="-128"/>
                        </a:rPr>
                        <a:t>【</a:t>
                      </a:r>
                      <a:r>
                        <a:rPr kumimoji="1" lang="ja-JP" altLang="en-US" sz="1000" b="1" dirty="0" smtClean="0">
                          <a:solidFill>
                            <a:schemeClr val="tx1"/>
                          </a:solidFill>
                          <a:uFillTx/>
                          <a:latin typeface="Meiryo UI" panose="020B0604030504040204" pitchFamily="50" charset="-128"/>
                          <a:ea typeface="Meiryo UI" panose="020B0604030504040204" pitchFamily="50" charset="-128"/>
                        </a:rPr>
                        <a:t>自主事業</a:t>
                      </a:r>
                      <a:r>
                        <a:rPr kumimoji="1" lang="en-US" altLang="ja-JP" sz="1000" b="1" dirty="0" smtClean="0">
                          <a:solidFill>
                            <a:schemeClr val="tx1"/>
                          </a:solidFill>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000" dirty="0" smtClean="0">
                          <a:solidFill>
                            <a:schemeClr val="tx1"/>
                          </a:solidFill>
                          <a:uFillTx/>
                          <a:latin typeface="Meiryo UI" panose="020B0604030504040204" pitchFamily="50" charset="-128"/>
                          <a:ea typeface="Meiryo UI" panose="020B0604030504040204" pitchFamily="50" charset="-128"/>
                        </a:rPr>
                        <a:t>オープンイノベーション</a:t>
                      </a: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000" dirty="0" smtClean="0">
                          <a:solidFill>
                            <a:schemeClr val="tx1"/>
                          </a:solidFill>
                          <a:uFillTx/>
                          <a:latin typeface="Meiryo UI" panose="020B0604030504040204" pitchFamily="50" charset="-128"/>
                          <a:ea typeface="Meiryo UI" panose="020B0604030504040204" pitchFamily="50" charset="-128"/>
                        </a:rPr>
                        <a:t>出資法人</a:t>
                      </a:r>
                      <a:r>
                        <a:rPr kumimoji="1" lang="en-US" altLang="ja-JP" sz="1000" dirty="0" smtClean="0">
                          <a:solidFill>
                            <a:schemeClr val="tx1"/>
                          </a:solidFill>
                          <a:uFillTx/>
                          <a:latin typeface="Meiryo UI" panose="020B0604030504040204" pitchFamily="50" charset="-128"/>
                          <a:ea typeface="Meiryo UI" panose="020B0604030504040204" pitchFamily="50" charset="-128"/>
                        </a:rPr>
                        <a:t>CMS</a:t>
                      </a:r>
                      <a:r>
                        <a:rPr kumimoji="1" lang="ja-JP" altLang="en-US" sz="1000" dirty="0" smtClean="0">
                          <a:solidFill>
                            <a:schemeClr val="tx1"/>
                          </a:solidFill>
                          <a:uFillTx/>
                          <a:latin typeface="Meiryo UI" panose="020B0604030504040204" pitchFamily="50" charset="-128"/>
                          <a:ea typeface="Meiryo UI" panose="020B0604030504040204" pitchFamily="50" charset="-128"/>
                        </a:rPr>
                        <a:t>事業</a:t>
                      </a: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000" dirty="0" smtClean="0">
                          <a:solidFill>
                            <a:schemeClr val="tx1"/>
                          </a:solidFill>
                          <a:uFillTx/>
                          <a:latin typeface="Meiryo UI" panose="020B0604030504040204" pitchFamily="50" charset="-128"/>
                          <a:ea typeface="Meiryo UI" panose="020B0604030504040204" pitchFamily="50" charset="-128"/>
                        </a:rPr>
                        <a:t>展示商談会事業</a:t>
                      </a: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 xmlns:a16="http://schemas.microsoft.com/office/drawing/2014/main" val="10003"/>
                  </a:ext>
                </a:extLst>
              </a:tr>
              <a:tr h="1235823">
                <a:tc>
                  <a:txBody>
                    <a:bodyPr/>
                    <a:lstStyle/>
                    <a:p>
                      <a:pPr algn="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p>
                      <a:pPr algn="r"/>
                      <a:r>
                        <a:rPr kumimoji="1" lang="en-US" altLang="ja-JP" sz="1000" dirty="0" smtClean="0">
                          <a:solidFill>
                            <a:schemeClr val="tx1"/>
                          </a:solidFill>
                          <a:uFillTx/>
                          <a:latin typeface="Meiryo UI" panose="020B0604030504040204" pitchFamily="50" charset="-128"/>
                          <a:ea typeface="Meiryo UI" panose="020B0604030504040204" pitchFamily="50" charset="-128"/>
                        </a:rPr>
                        <a:t>32.0</a:t>
                      </a:r>
                    </a:p>
                    <a:p>
                      <a:pPr algn="r"/>
                      <a:r>
                        <a:rPr kumimoji="1" lang="en-US" altLang="ja-JP" sz="1000" dirty="0" smtClean="0">
                          <a:solidFill>
                            <a:schemeClr val="tx1"/>
                          </a:solidFill>
                          <a:uFillTx/>
                          <a:latin typeface="Meiryo UI" panose="020B0604030504040204" pitchFamily="50" charset="-128"/>
                          <a:ea typeface="Meiryo UI" panose="020B0604030504040204" pitchFamily="50" charset="-128"/>
                        </a:rPr>
                        <a:t>57.4</a:t>
                      </a:r>
                    </a:p>
                    <a:p>
                      <a:pPr algn="r"/>
                      <a:r>
                        <a:rPr kumimoji="1" lang="en-US" altLang="ja-JP" sz="1000" dirty="0" smtClean="0">
                          <a:solidFill>
                            <a:schemeClr val="tx1"/>
                          </a:solidFill>
                          <a:uFillTx/>
                          <a:latin typeface="Meiryo UI" panose="020B0604030504040204" pitchFamily="50" charset="-128"/>
                          <a:ea typeface="Meiryo UI" panose="020B0604030504040204" pitchFamily="50" charset="-128"/>
                        </a:rPr>
                        <a:t>19.1</a:t>
                      </a:r>
                    </a:p>
                    <a:p>
                      <a:pPr algn="r"/>
                      <a:r>
                        <a:rPr kumimoji="1" lang="en-US" altLang="ja-JP" sz="1000" dirty="0" smtClean="0">
                          <a:solidFill>
                            <a:schemeClr val="tx1"/>
                          </a:solidFill>
                          <a:uFillTx/>
                          <a:latin typeface="Meiryo UI" panose="020B0604030504040204" pitchFamily="50" charset="-128"/>
                          <a:ea typeface="Meiryo UI" panose="020B0604030504040204" pitchFamily="50" charset="-128"/>
                        </a:rPr>
                        <a:t>14.6</a:t>
                      </a:r>
                    </a:p>
                    <a:p>
                      <a:pPr algn="r"/>
                      <a:r>
                        <a:rPr kumimoji="1" lang="en-US" altLang="ja-JP" sz="1000" u="none" dirty="0" smtClean="0">
                          <a:solidFill>
                            <a:schemeClr val="tx1"/>
                          </a:solidFill>
                          <a:uFillTx/>
                          <a:latin typeface="Meiryo UI" panose="020B0604030504040204" pitchFamily="50" charset="-128"/>
                          <a:ea typeface="Meiryo UI" panose="020B0604030504040204" pitchFamily="50" charset="-128"/>
                        </a:rPr>
                        <a:t>9.8</a:t>
                      </a:r>
                    </a:p>
                    <a:p>
                      <a:pPr algn="r"/>
                      <a:r>
                        <a:rPr kumimoji="1" lang="en-US" altLang="ja-JP" sz="1000" u="none" dirty="0" smtClean="0">
                          <a:solidFill>
                            <a:schemeClr val="tx1"/>
                          </a:solidFill>
                          <a:uFillTx/>
                          <a:latin typeface="Meiryo UI" panose="020B0604030504040204" pitchFamily="50" charset="-128"/>
                          <a:ea typeface="Meiryo UI" panose="020B0604030504040204" pitchFamily="50" charset="-128"/>
                        </a:rPr>
                        <a:t>4.0</a:t>
                      </a: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en-US" altLang="ja-JP" sz="1000" b="1" dirty="0" smtClean="0">
                          <a:solidFill>
                            <a:schemeClr val="tx1"/>
                          </a:solidFill>
                          <a:uFillTx/>
                          <a:latin typeface="Meiryo UI" panose="020B0604030504040204" pitchFamily="50" charset="-128"/>
                          <a:ea typeface="Meiryo UI" panose="020B0604030504040204" pitchFamily="50" charset="-128"/>
                        </a:rPr>
                        <a:t>【</a:t>
                      </a:r>
                      <a:r>
                        <a:rPr kumimoji="1" lang="ja-JP" altLang="en-US" sz="1000" b="1" dirty="0" smtClean="0">
                          <a:solidFill>
                            <a:schemeClr val="tx1"/>
                          </a:solidFill>
                          <a:uFillTx/>
                          <a:latin typeface="Meiryo UI" panose="020B0604030504040204" pitchFamily="50" charset="-128"/>
                          <a:ea typeface="Meiryo UI" panose="020B0604030504040204" pitchFamily="50" charset="-128"/>
                        </a:rPr>
                        <a:t>補助金</a:t>
                      </a:r>
                      <a:r>
                        <a:rPr kumimoji="1" lang="en-US" altLang="ja-JP" sz="1000" b="1" dirty="0" smtClean="0">
                          <a:solidFill>
                            <a:schemeClr val="tx1"/>
                          </a:solidFill>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FontTx/>
                        <a:buNone/>
                        <a:defRPr>
                          <a:uFillTx/>
                        </a:defRPr>
                      </a:pPr>
                      <a:r>
                        <a:rPr kumimoji="1" lang="zh-CN" altLang="en-US" sz="1000" u="none" dirty="0" smtClean="0">
                          <a:solidFill>
                            <a:schemeClr val="tx1"/>
                          </a:solidFill>
                          <a:uFillTx/>
                          <a:latin typeface="Meiryo UI" panose="020B0604030504040204" pitchFamily="50" charset="-128"/>
                          <a:ea typeface="Meiryo UI" panose="020B0604030504040204" pitchFamily="50" charset="-128"/>
                        </a:rPr>
                        <a:t>外国特許支援（国）</a:t>
                      </a:r>
                    </a:p>
                    <a:p>
                      <a:pPr marL="0" marR="0" lvl="0" indent="0" algn="l" defTabSz="914400" rtl="0" eaLnBrk="1" fontAlgn="auto" latinLnBrk="0" hangingPunct="1">
                        <a:lnSpc>
                          <a:spcPct val="100000"/>
                        </a:lnSpc>
                        <a:spcBef>
                          <a:spcPts val="0"/>
                        </a:spcBef>
                        <a:spcAft>
                          <a:spcPts val="0"/>
                        </a:spcAft>
                        <a:buFontTx/>
                        <a:buNone/>
                        <a:defRPr>
                          <a:uFillTx/>
                        </a:defRPr>
                      </a:pPr>
                      <a:r>
                        <a:rPr kumimoji="1" lang="ja-JP" altLang="en-US" sz="1000" dirty="0" smtClean="0">
                          <a:solidFill>
                            <a:schemeClr val="tx1"/>
                          </a:solidFill>
                          <a:uFillTx/>
                          <a:latin typeface="Meiryo UI" panose="020B0604030504040204" pitchFamily="50" charset="-128"/>
                          <a:ea typeface="Meiryo UI" panose="020B0604030504040204" pitchFamily="50" charset="-128"/>
                        </a:rPr>
                        <a:t>取引あっせん事業</a:t>
                      </a: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p>
                      <a:r>
                        <a:rPr kumimoji="1" lang="ja-JP" altLang="en-US" sz="1000" dirty="0" smtClean="0">
                          <a:solidFill>
                            <a:schemeClr val="tx1"/>
                          </a:solidFill>
                          <a:uFillTx/>
                          <a:latin typeface="Meiryo UI" panose="020B0604030504040204" pitchFamily="50" charset="-128"/>
                          <a:ea typeface="Meiryo UI" panose="020B0604030504040204" pitchFamily="50" charset="-128"/>
                        </a:rPr>
                        <a:t>ビジネスマッチングサポート</a:t>
                      </a:r>
                    </a:p>
                    <a:p>
                      <a:r>
                        <a:rPr kumimoji="1" lang="ja-JP" altLang="en-US" sz="1000" dirty="0" smtClean="0">
                          <a:solidFill>
                            <a:schemeClr val="tx1"/>
                          </a:solidFill>
                          <a:uFillTx/>
                          <a:latin typeface="Meiryo UI" panose="020B0604030504040204" pitchFamily="50" charset="-128"/>
                          <a:ea typeface="Meiryo UI" panose="020B0604030504040204" pitchFamily="50" charset="-128"/>
                        </a:rPr>
                        <a:t>ものづくり</a:t>
                      </a:r>
                      <a:r>
                        <a:rPr kumimoji="1" lang="en-US" altLang="ja-JP" sz="1000" dirty="0" smtClean="0">
                          <a:solidFill>
                            <a:schemeClr val="tx1"/>
                          </a:solidFill>
                          <a:uFillTx/>
                          <a:latin typeface="Meiryo UI" panose="020B0604030504040204" pitchFamily="50" charset="-128"/>
                          <a:ea typeface="Meiryo UI" panose="020B0604030504040204" pitchFamily="50" charset="-128"/>
                        </a:rPr>
                        <a:t>B2B</a:t>
                      </a:r>
                      <a:r>
                        <a:rPr kumimoji="1" lang="ja-JP" altLang="en-US" sz="1000" dirty="0" smtClean="0">
                          <a:solidFill>
                            <a:schemeClr val="tx1"/>
                          </a:solidFill>
                          <a:uFillTx/>
                          <a:latin typeface="Meiryo UI" panose="020B0604030504040204" pitchFamily="50" charset="-128"/>
                          <a:ea typeface="Meiryo UI" panose="020B0604030504040204" pitchFamily="50" charset="-128"/>
                        </a:rPr>
                        <a:t>ネットワーク</a:t>
                      </a:r>
                    </a:p>
                    <a:p>
                      <a:r>
                        <a:rPr kumimoji="1" lang="ja-JP" altLang="en-US" sz="1000" dirty="0" smtClean="0">
                          <a:solidFill>
                            <a:schemeClr val="tx1"/>
                          </a:solidFill>
                          <a:uFillTx/>
                          <a:latin typeface="Meiryo UI" panose="020B0604030504040204" pitchFamily="50" charset="-128"/>
                          <a:ea typeface="Meiryo UI" panose="020B0604030504040204" pitchFamily="50" charset="-128"/>
                        </a:rPr>
                        <a:t>大規模企業・広域商談</a:t>
                      </a: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p>
                      <a:r>
                        <a:rPr kumimoji="1" lang="ja-JP" altLang="en-US" sz="1000" u="none" dirty="0" smtClean="0">
                          <a:solidFill>
                            <a:schemeClr val="tx1"/>
                          </a:solidFill>
                          <a:uFillTx/>
                          <a:latin typeface="Meiryo UI" panose="020B0604030504040204" pitchFamily="50" charset="-128"/>
                          <a:ea typeface="Meiryo UI" panose="020B0604030504040204" pitchFamily="50" charset="-128"/>
                        </a:rPr>
                        <a:t>下請取引適正化</a:t>
                      </a:r>
                      <a:endParaRPr kumimoji="1" lang="en-US" altLang="ja-JP" sz="1000" u="none" dirty="0" smtClean="0">
                        <a:solidFill>
                          <a:schemeClr val="tx1"/>
                        </a:solidFill>
                        <a:uFillTx/>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 xmlns:a16="http://schemas.microsoft.com/office/drawing/2014/main" val="10004"/>
                  </a:ext>
                </a:extLst>
              </a:tr>
              <a:tr h="555809">
                <a:tc>
                  <a:txBody>
                    <a:bodyPr/>
                    <a:lstStyle/>
                    <a:p>
                      <a:pPr algn="r"/>
                      <a:endParaRPr kumimoji="1" lang="en-US" altLang="ja-JP" sz="1000" dirty="0" smtClean="0">
                        <a:solidFill>
                          <a:schemeClr val="tx1"/>
                        </a:solidFill>
                        <a:uFillTx/>
                        <a:latin typeface="Meiryo UI" panose="020B0604030504040204" pitchFamily="50" charset="-128"/>
                        <a:ea typeface="Meiryo UI" panose="020B0604030504040204" pitchFamily="50" charset="-128"/>
                      </a:endParaRPr>
                    </a:p>
                    <a:p>
                      <a:pPr algn="r"/>
                      <a:r>
                        <a:rPr kumimoji="1" lang="en-US" altLang="ja-JP" sz="1000" dirty="0" smtClean="0">
                          <a:solidFill>
                            <a:schemeClr val="tx1"/>
                          </a:solidFill>
                          <a:uFillTx/>
                          <a:latin typeface="Meiryo UI" panose="020B0604030504040204" pitchFamily="50" charset="-128"/>
                          <a:ea typeface="Meiryo UI" panose="020B0604030504040204" pitchFamily="50" charset="-128"/>
                        </a:rPr>
                        <a:t>95.9</a:t>
                      </a:r>
                    </a:p>
                    <a:p>
                      <a:pPr algn="r"/>
                      <a:r>
                        <a:rPr kumimoji="1" lang="en-US" altLang="ja-JP" sz="1000" dirty="0" smtClean="0">
                          <a:solidFill>
                            <a:schemeClr val="tx1"/>
                          </a:solidFill>
                          <a:uFillTx/>
                          <a:latin typeface="Meiryo UI" panose="020B0604030504040204" pitchFamily="50" charset="-128"/>
                          <a:ea typeface="Meiryo UI" panose="020B0604030504040204" pitchFamily="50" charset="-128"/>
                        </a:rPr>
                        <a:t>70.0</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u="none" dirty="0" smtClean="0">
                          <a:solidFill>
                            <a:schemeClr val="tx1"/>
                          </a:solidFill>
                          <a:uFillTx/>
                          <a:latin typeface="Meiryo UI" panose="020B0604030504040204" pitchFamily="50" charset="-128"/>
                          <a:ea typeface="Meiryo UI" panose="020B0604030504040204" pitchFamily="50" charset="-128"/>
                        </a:rPr>
                        <a:t>【</a:t>
                      </a:r>
                      <a:r>
                        <a:rPr kumimoji="1" lang="ja-JP" altLang="en-US" sz="1000" b="1" u="none" dirty="0" smtClean="0">
                          <a:solidFill>
                            <a:schemeClr val="tx1"/>
                          </a:solidFill>
                          <a:uFillTx/>
                          <a:latin typeface="Meiryo UI" panose="020B0604030504040204" pitchFamily="50" charset="-128"/>
                          <a:ea typeface="Meiryo UI" panose="020B0604030504040204" pitchFamily="50" charset="-128"/>
                        </a:rPr>
                        <a:t>委託料</a:t>
                      </a:r>
                      <a:r>
                        <a:rPr kumimoji="1" lang="en-US" altLang="ja-JP" sz="1000" u="none" dirty="0" smtClean="0">
                          <a:solidFill>
                            <a:schemeClr val="tx1"/>
                          </a:solidFill>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uFillTx/>
                          <a:latin typeface="Meiryo UI" panose="020B0604030504040204" pitchFamily="50" charset="-128"/>
                          <a:ea typeface="Meiryo UI" panose="020B0604030504040204" pitchFamily="50" charset="-128"/>
                        </a:rPr>
                        <a:t>よろず支援拠点（国）事業承継事業（国）</a:t>
                      </a:r>
                      <a:endParaRPr kumimoji="1" lang="en-US" altLang="ja-JP" sz="1000" u="none" dirty="0" smtClean="0">
                        <a:solidFill>
                          <a:schemeClr val="tx1"/>
                        </a:solidFill>
                        <a:uFillTx/>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r>
              <a:tr h="666975">
                <a:tc>
                  <a:txBody>
                    <a:bodyPr/>
                    <a:lstStyle/>
                    <a:p>
                      <a:pPr algn="r"/>
                      <a:endParaRPr kumimoji="1" lang="en-US" altLang="ja-JP" sz="1000" u="none" dirty="0" smtClean="0">
                        <a:solidFill>
                          <a:schemeClr val="tx1"/>
                        </a:solidFill>
                        <a:uFillTx/>
                        <a:latin typeface="Meiryo UI" panose="020B0604030504040204" pitchFamily="50" charset="-128"/>
                        <a:ea typeface="Meiryo UI" panose="020B0604030504040204" pitchFamily="50" charset="-128"/>
                      </a:endParaRPr>
                    </a:p>
                    <a:p>
                      <a:pPr algn="r"/>
                      <a:r>
                        <a:rPr kumimoji="1" lang="en-US" altLang="ja-JP" sz="1000" u="none" dirty="0" smtClean="0">
                          <a:solidFill>
                            <a:schemeClr val="tx1"/>
                          </a:solidFill>
                          <a:uFillTx/>
                          <a:latin typeface="Meiryo UI" panose="020B0604030504040204" pitchFamily="50" charset="-128"/>
                          <a:ea typeface="Meiryo UI" panose="020B0604030504040204" pitchFamily="50" charset="-128"/>
                        </a:rPr>
                        <a:t>12.7</a:t>
                      </a:r>
                    </a:p>
                    <a:p>
                      <a:pPr algn="r"/>
                      <a:r>
                        <a:rPr kumimoji="1" lang="en-US" altLang="ja-JP" sz="1000" u="none" dirty="0" smtClean="0">
                          <a:solidFill>
                            <a:schemeClr val="tx1"/>
                          </a:solidFill>
                          <a:uFillTx/>
                          <a:latin typeface="Meiryo UI" panose="020B0604030504040204" pitchFamily="50" charset="-128"/>
                          <a:ea typeface="Meiryo UI" panose="020B0604030504040204" pitchFamily="50" charset="-128"/>
                        </a:rPr>
                        <a:t>21.7</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en-US" altLang="ja-JP" sz="1000" b="1" u="none" dirty="0" smtClean="0">
                          <a:solidFill>
                            <a:schemeClr val="tx1"/>
                          </a:solidFill>
                          <a:uFillTx/>
                          <a:latin typeface="Meiryo UI" panose="020B0604030504040204" pitchFamily="50" charset="-128"/>
                          <a:ea typeface="Meiryo UI" panose="020B0604030504040204" pitchFamily="50" charset="-128"/>
                        </a:rPr>
                        <a:t>【</a:t>
                      </a:r>
                      <a:r>
                        <a:rPr kumimoji="1" lang="ja-JP" altLang="en-US" sz="1000" b="1" u="none" dirty="0" smtClean="0">
                          <a:solidFill>
                            <a:schemeClr val="tx1"/>
                          </a:solidFill>
                          <a:uFillTx/>
                          <a:latin typeface="Meiryo UI" panose="020B0604030504040204" pitchFamily="50" charset="-128"/>
                          <a:ea typeface="Meiryo UI" panose="020B0604030504040204" pitchFamily="50" charset="-128"/>
                        </a:rPr>
                        <a:t>負担金</a:t>
                      </a:r>
                      <a:r>
                        <a:rPr kumimoji="1" lang="en-US" altLang="ja-JP" sz="1000" b="1" u="none" dirty="0" smtClean="0">
                          <a:solidFill>
                            <a:schemeClr val="tx1"/>
                          </a:solidFill>
                          <a:uFillTx/>
                          <a:latin typeface="Meiryo UI" panose="020B0604030504040204" pitchFamily="50" charset="-128"/>
                          <a:ea typeface="Meiryo UI" panose="020B0604030504040204" pitchFamily="50" charset="-128"/>
                        </a:rPr>
                        <a:t>】</a:t>
                      </a:r>
                    </a:p>
                    <a:p>
                      <a:r>
                        <a:rPr kumimoji="1" lang="ja-JP" altLang="en-US" sz="1000" u="none" dirty="0" smtClean="0">
                          <a:solidFill>
                            <a:schemeClr val="tx1"/>
                          </a:solidFill>
                          <a:uFillTx/>
                          <a:latin typeface="Meiryo UI" panose="020B0604030504040204" pitchFamily="50" charset="-128"/>
                          <a:ea typeface="Meiryo UI" panose="020B0604030504040204" pitchFamily="50" charset="-128"/>
                        </a:rPr>
                        <a:t>国際ビジネスサポート</a:t>
                      </a:r>
                      <a:r>
                        <a:rPr kumimoji="1" lang="en-US" altLang="ja-JP" sz="1000" u="none" dirty="0" smtClean="0">
                          <a:solidFill>
                            <a:schemeClr val="tx1"/>
                          </a:solidFill>
                          <a:uFillTx/>
                          <a:latin typeface="Meiryo UI" panose="020B0604030504040204" pitchFamily="50" charset="-128"/>
                          <a:ea typeface="Meiryo UI" panose="020B0604030504040204" pitchFamily="50" charset="-128"/>
                        </a:rPr>
                        <a:t>C</a:t>
                      </a:r>
                    </a:p>
                    <a:p>
                      <a:r>
                        <a:rPr kumimoji="1" lang="ja-JP" altLang="en-US" sz="1000" u="none" dirty="0" smtClean="0">
                          <a:solidFill>
                            <a:schemeClr val="tx1"/>
                          </a:solidFill>
                          <a:uFillTx/>
                          <a:latin typeface="Meiryo UI" panose="020B0604030504040204" pitchFamily="50" charset="-128"/>
                          <a:ea typeface="Meiryo UI" panose="020B0604030504040204" pitchFamily="50" charset="-128"/>
                        </a:rPr>
                        <a:t>上海事務所管理運営</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5"/>
                  </a:ext>
                </a:extLst>
              </a:tr>
            </a:tbl>
          </a:graphicData>
        </a:graphic>
      </p:graphicFrame>
      <p:sp>
        <p:nvSpPr>
          <p:cNvPr id="53" name="テキスト ボックス 52"/>
          <p:cNvSpPr txBox="1">
            <a:spLocks/>
          </p:cNvSpPr>
          <p:nvPr/>
        </p:nvSpPr>
        <p:spPr>
          <a:xfrm>
            <a:off x="2625432" y="29280"/>
            <a:ext cx="4333238" cy="400110"/>
          </a:xfrm>
          <a:prstGeom prst="rect">
            <a:avLst/>
          </a:prstGeom>
          <a:noFill/>
        </p:spPr>
        <p:txBody>
          <a:bodyPr wrap="none" rtlCol="0">
            <a:spAutoFit/>
          </a:bodyPr>
          <a:lstStyle/>
          <a:p>
            <a:r>
              <a:rPr kumimoji="1" lang="ja-JP" altLang="en-US" sz="2000" b="1" dirty="0">
                <a:uFillTx/>
                <a:latin typeface="Meiryo UI" panose="020B0604030504040204" pitchFamily="50" charset="-128"/>
                <a:ea typeface="Meiryo UI" panose="020B0604030504040204" pitchFamily="50" charset="-128"/>
              </a:rPr>
              <a:t>事業費の内訳</a:t>
            </a:r>
            <a:r>
              <a:rPr kumimoji="1" lang="ja-JP" altLang="en-US" sz="1600" b="1" dirty="0">
                <a:uFillTx/>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2018</a:t>
            </a:r>
            <a:r>
              <a:rPr kumimoji="1" lang="ja-JP" altLang="en-US" sz="1600" b="1" dirty="0">
                <a:uFillTx/>
                <a:latin typeface="Meiryo UI" panose="020B0604030504040204" pitchFamily="50" charset="-128"/>
                <a:ea typeface="Meiryo UI" panose="020B0604030504040204" pitchFamily="50" charset="-128"/>
              </a:rPr>
              <a:t>年度予算：</a:t>
            </a:r>
            <a:r>
              <a:rPr lang="ja-JP" altLang="en-US" sz="1600" b="1" dirty="0">
                <a:uFillTx/>
                <a:latin typeface="Meiryo UI" panose="020B0604030504040204" pitchFamily="50" charset="-128"/>
                <a:ea typeface="Meiryo UI" panose="020B0604030504040204" pitchFamily="50" charset="-128"/>
              </a:rPr>
              <a:t>百万円</a:t>
            </a:r>
            <a:r>
              <a:rPr kumimoji="1" lang="ja-JP" altLang="en-US" sz="1600" b="1" dirty="0">
                <a:uFillTx/>
                <a:latin typeface="Meiryo UI" panose="020B0604030504040204" pitchFamily="50" charset="-128"/>
                <a:ea typeface="Meiryo UI" panose="020B0604030504040204" pitchFamily="50" charset="-128"/>
              </a:rPr>
              <a:t>）</a:t>
            </a:r>
          </a:p>
        </p:txBody>
      </p:sp>
      <p:cxnSp>
        <p:nvCxnSpPr>
          <p:cNvPr id="58" name="直線コネクタ 57"/>
          <p:cNvCxnSpPr/>
          <p:nvPr/>
        </p:nvCxnSpPr>
        <p:spPr>
          <a:xfrm flipV="1">
            <a:off x="243274" y="1328239"/>
            <a:ext cx="42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4903959" y="1336047"/>
            <a:ext cx="4109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a:spLocks/>
          </p:cNvSpPr>
          <p:nvPr/>
        </p:nvSpPr>
        <p:spPr>
          <a:xfrm>
            <a:off x="1757044" y="1008757"/>
            <a:ext cx="1005403" cy="338554"/>
          </a:xfrm>
          <a:prstGeom prst="rect">
            <a:avLst/>
          </a:prstGeom>
          <a:noFill/>
        </p:spPr>
        <p:txBody>
          <a:bodyPr wrap="none" rtlCol="0">
            <a:spAutoFit/>
          </a:bodyPr>
          <a:lstStyle/>
          <a:p>
            <a:r>
              <a:rPr lang="ja-JP" altLang="en-US" sz="1600" b="1" dirty="0">
                <a:uFillTx/>
                <a:latin typeface="Meiryo UI" panose="020B0604030504040204" pitchFamily="50" charset="-128"/>
                <a:ea typeface="Meiryo UI" panose="020B0604030504040204" pitchFamily="50" charset="-128"/>
              </a:rPr>
              <a:t>産振機構</a:t>
            </a:r>
            <a:endParaRPr kumimoji="1" lang="ja-JP" altLang="en-US" sz="1600" b="1" dirty="0">
              <a:uFillTx/>
              <a:latin typeface="Meiryo UI" panose="020B0604030504040204" pitchFamily="50" charset="-128"/>
              <a:ea typeface="Meiryo UI" panose="020B0604030504040204" pitchFamily="50" charset="-128"/>
            </a:endParaRPr>
          </a:p>
        </p:txBody>
      </p:sp>
      <p:sp>
        <p:nvSpPr>
          <p:cNvPr id="61" name="テキスト ボックス 60"/>
          <p:cNvSpPr txBox="1">
            <a:spLocks/>
          </p:cNvSpPr>
          <p:nvPr/>
        </p:nvSpPr>
        <p:spPr>
          <a:xfrm>
            <a:off x="6464484" y="991119"/>
            <a:ext cx="1005403" cy="338554"/>
          </a:xfrm>
          <a:prstGeom prst="rect">
            <a:avLst/>
          </a:prstGeom>
          <a:noFill/>
        </p:spPr>
        <p:txBody>
          <a:bodyPr wrap="none" rtlCol="0">
            <a:spAutoFit/>
          </a:bodyPr>
          <a:lstStyle/>
          <a:p>
            <a:r>
              <a:rPr lang="ja-JP" altLang="en-US" sz="1600" b="1" dirty="0">
                <a:uFillTx/>
                <a:latin typeface="Meiryo UI" panose="020B0604030504040204" pitchFamily="50" charset="-128"/>
                <a:ea typeface="Meiryo UI" panose="020B0604030504040204" pitchFamily="50" charset="-128"/>
              </a:rPr>
              <a:t>都市型Ｃ</a:t>
            </a:r>
            <a:endParaRPr kumimoji="1" lang="ja-JP" altLang="en-US" sz="1600" b="1" dirty="0">
              <a:uFillTx/>
              <a:latin typeface="Meiryo UI" panose="020B0604030504040204" pitchFamily="50" charset="-128"/>
              <a:ea typeface="Meiryo UI" panose="020B0604030504040204" pitchFamily="50" charset="-128"/>
            </a:endParaRPr>
          </a:p>
        </p:txBody>
      </p:sp>
      <p:sp>
        <p:nvSpPr>
          <p:cNvPr id="6" name="正方形/長方形 5"/>
          <p:cNvSpPr>
            <a:spLocks/>
          </p:cNvSpPr>
          <p:nvPr/>
        </p:nvSpPr>
        <p:spPr>
          <a:xfrm>
            <a:off x="3166630" y="3279672"/>
            <a:ext cx="1063112" cy="738664"/>
          </a:xfrm>
          <a:prstGeom prst="rect">
            <a:avLst/>
          </a:prstGeom>
        </p:spPr>
        <p:txBody>
          <a:bodyPr wrap="none">
            <a:spAutoFit/>
          </a:bodyPr>
          <a:lstStyle/>
          <a:p>
            <a:pPr algn="ctr"/>
            <a:r>
              <a:rPr lang="ja-JP" altLang="en-US" sz="1050" b="1" dirty="0">
                <a:uFillTx/>
                <a:latin typeface="Meiryo UI" panose="020B0604030504040204" pitchFamily="50" charset="-128"/>
                <a:ea typeface="Meiryo UI" panose="020B0604030504040204" pitchFamily="50" charset="-128"/>
              </a:rPr>
              <a:t>貸付・</a:t>
            </a:r>
            <a:r>
              <a:rPr lang="ja-JP" altLang="en-US" sz="1050" b="1" dirty="0">
                <a:latin typeface="Meiryo UI" panose="020B0604030504040204" pitchFamily="50" charset="-128"/>
                <a:ea typeface="Meiryo UI" panose="020B0604030504040204" pitchFamily="50" charset="-128"/>
              </a:rPr>
              <a:t>債権管理</a:t>
            </a:r>
            <a:endParaRPr lang="en-US" altLang="ja-JP" sz="1050" b="1" dirty="0">
              <a:latin typeface="Meiryo UI" panose="020B0604030504040204" pitchFamily="50" charset="-128"/>
              <a:ea typeface="Meiryo UI" panose="020B0604030504040204" pitchFamily="50" charset="-128"/>
            </a:endParaRPr>
          </a:p>
          <a:p>
            <a:pPr algn="ctr"/>
            <a:r>
              <a:rPr lang="en-US" altLang="ja-JP" sz="1050" b="1" dirty="0" smtClean="0">
                <a:uFillTx/>
                <a:latin typeface="Meiryo UI" panose="020B0604030504040204" pitchFamily="50" charset="-128"/>
                <a:ea typeface="Meiryo UI" panose="020B0604030504040204" pitchFamily="50" charset="-128"/>
              </a:rPr>
              <a:t>2,286</a:t>
            </a:r>
            <a:endParaRPr lang="en-US" altLang="ja-JP" sz="1050" b="1" dirty="0">
              <a:uFillTx/>
              <a:latin typeface="Meiryo UI" panose="020B0604030504040204" pitchFamily="50" charset="-128"/>
              <a:ea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uFillTx/>
                <a:latin typeface="Meiryo UI" panose="020B0604030504040204" pitchFamily="50" charset="-128"/>
                <a:ea typeface="Meiryo UI" panose="020B0604030504040204" pitchFamily="50" charset="-128"/>
              </a:rPr>
              <a:t>（</a:t>
            </a:r>
            <a:r>
              <a:rPr lang="en-US" altLang="ja-JP" sz="1050" b="1" dirty="0">
                <a:uFillTx/>
                <a:latin typeface="Meiryo UI" panose="020B0604030504040204" pitchFamily="50" charset="-128"/>
                <a:ea typeface="Meiryo UI" panose="020B0604030504040204" pitchFamily="50" charset="-128"/>
              </a:rPr>
              <a:t>61</a:t>
            </a:r>
            <a:r>
              <a:rPr lang="ja-JP" altLang="en-US" sz="1050" b="1" dirty="0">
                <a:uFillTx/>
                <a:latin typeface="Meiryo UI" panose="020B0604030504040204" pitchFamily="50" charset="-128"/>
                <a:ea typeface="Meiryo UI" panose="020B0604030504040204" pitchFamily="50" charset="-128"/>
              </a:rPr>
              <a:t>％）</a:t>
            </a:r>
            <a:endParaRPr lang="en-US" altLang="ja-JP" sz="900" b="1" dirty="0">
              <a:uFillTx/>
              <a:latin typeface="Meiryo UI" panose="020B0604030504040204" pitchFamily="50" charset="-128"/>
              <a:ea typeface="Meiryo UI" panose="020B0604030504040204" pitchFamily="50" charset="-128"/>
            </a:endParaRPr>
          </a:p>
        </p:txBody>
      </p:sp>
      <p:sp>
        <p:nvSpPr>
          <p:cNvPr id="28" name="正方形/長方形 27"/>
          <p:cNvSpPr>
            <a:spLocks/>
          </p:cNvSpPr>
          <p:nvPr/>
        </p:nvSpPr>
        <p:spPr>
          <a:xfrm>
            <a:off x="3139378" y="6165780"/>
            <a:ext cx="1117615" cy="415498"/>
          </a:xfrm>
          <a:prstGeom prst="rect">
            <a:avLst/>
          </a:prstGeom>
        </p:spPr>
        <p:txBody>
          <a:bodyPr wrap="none">
            <a:spAutoFit/>
          </a:bodyPr>
          <a:lstStyle/>
          <a:p>
            <a:pPr algn="ctr"/>
            <a:r>
              <a:rPr lang="ja-JP" altLang="en-US" sz="1050" b="1" dirty="0">
                <a:latin typeface="Meiryo UI" panose="020B0604030504040204" pitchFamily="50" charset="-128"/>
                <a:ea typeface="Meiryo UI" panose="020B0604030504040204" pitchFamily="50" charset="-128"/>
              </a:rPr>
              <a:t>ソフト事業</a:t>
            </a:r>
            <a:r>
              <a:rPr lang="ja-JP" altLang="en-US" sz="1050" b="1" dirty="0">
                <a:uFillTx/>
                <a:latin typeface="Meiryo UI" panose="020B0604030504040204" pitchFamily="50" charset="-128"/>
                <a:ea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rPr>
              <a:t>610</a:t>
            </a: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uFillTx/>
                <a:latin typeface="Meiryo UI" panose="020B0604030504040204" pitchFamily="50" charset="-128"/>
                <a:ea typeface="Meiryo UI" panose="020B0604030504040204" pitchFamily="50" charset="-128"/>
              </a:rPr>
              <a:t>（</a:t>
            </a:r>
            <a:r>
              <a:rPr lang="en-US" altLang="ja-JP" sz="1050" b="1" dirty="0">
                <a:uFillTx/>
                <a:latin typeface="Meiryo UI" panose="020B0604030504040204" pitchFamily="50" charset="-128"/>
                <a:ea typeface="Meiryo UI" panose="020B0604030504040204" pitchFamily="50" charset="-128"/>
              </a:rPr>
              <a:t>16</a:t>
            </a:r>
            <a:r>
              <a:rPr lang="ja-JP" altLang="en-US" sz="1050" b="1" dirty="0">
                <a:uFillTx/>
                <a:latin typeface="Meiryo UI" panose="020B0604030504040204" pitchFamily="50" charset="-128"/>
                <a:ea typeface="Meiryo UI" panose="020B0604030504040204" pitchFamily="50" charset="-128"/>
              </a:rPr>
              <a:t>％）</a:t>
            </a:r>
            <a:endParaRPr lang="en-US" altLang="ja-JP" sz="1050" b="1" dirty="0">
              <a:uFillTx/>
              <a:latin typeface="Meiryo UI" panose="020B0604030504040204" pitchFamily="50" charset="-128"/>
              <a:ea typeface="Meiryo UI" panose="020B0604030504040204" pitchFamily="50" charset="-128"/>
            </a:endParaRPr>
          </a:p>
        </p:txBody>
      </p:sp>
      <p:sp>
        <p:nvSpPr>
          <p:cNvPr id="32" name="正方形/長方形 31"/>
          <p:cNvSpPr>
            <a:spLocks/>
          </p:cNvSpPr>
          <p:nvPr/>
        </p:nvSpPr>
        <p:spPr>
          <a:xfrm>
            <a:off x="3275612" y="5123202"/>
            <a:ext cx="817853" cy="415498"/>
          </a:xfrm>
          <a:prstGeom prst="rect">
            <a:avLst/>
          </a:prstGeom>
        </p:spPr>
        <p:txBody>
          <a:bodyPr wrap="none">
            <a:spAutoFit/>
          </a:bodyPr>
          <a:lstStyle/>
          <a:p>
            <a:pPr algn="ctr"/>
            <a:r>
              <a:rPr lang="ja-JP" altLang="en-US" sz="1050" b="1" dirty="0">
                <a:uFillTx/>
                <a:latin typeface="Meiryo UI" panose="020B0604030504040204" pitchFamily="50" charset="-128"/>
                <a:ea typeface="Meiryo UI" panose="020B0604030504040204" pitchFamily="50" charset="-128"/>
              </a:rPr>
              <a:t>貸館　</a:t>
            </a:r>
            <a:r>
              <a:rPr lang="en-US" altLang="ja-JP" sz="1050" b="1" dirty="0" smtClean="0">
                <a:latin typeface="Meiryo UI" panose="020B0604030504040204" pitchFamily="50" charset="-128"/>
                <a:ea typeface="Meiryo UI" panose="020B0604030504040204" pitchFamily="50" charset="-128"/>
              </a:rPr>
              <a:t>841</a:t>
            </a: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23</a:t>
            </a:r>
            <a:r>
              <a:rPr lang="ja-JP" altLang="en-US" sz="1050" b="1" dirty="0">
                <a:latin typeface="Meiryo UI" panose="020B0604030504040204" pitchFamily="50" charset="-128"/>
                <a:ea typeface="Meiryo UI" panose="020B0604030504040204" pitchFamily="50" charset="-128"/>
              </a:rPr>
              <a:t>％）</a:t>
            </a:r>
            <a:endParaRPr lang="en-US" altLang="ja-JP" sz="1050" b="1" dirty="0">
              <a:uFillTx/>
              <a:latin typeface="Meiryo UI" panose="020B0604030504040204" pitchFamily="50" charset="-128"/>
              <a:ea typeface="Meiryo UI" panose="020B0604030504040204" pitchFamily="50" charset="-128"/>
            </a:endParaRPr>
          </a:p>
        </p:txBody>
      </p:sp>
      <p:sp>
        <p:nvSpPr>
          <p:cNvPr id="23" name="テキスト ボックス 22"/>
          <p:cNvSpPr txBox="1">
            <a:spLocks/>
          </p:cNvSpPr>
          <p:nvPr/>
        </p:nvSpPr>
        <p:spPr>
          <a:xfrm>
            <a:off x="4686215" y="5037398"/>
            <a:ext cx="1116011" cy="276999"/>
          </a:xfrm>
          <a:prstGeom prst="rect">
            <a:avLst/>
          </a:prstGeom>
          <a:noFill/>
        </p:spPr>
        <p:txBody>
          <a:bodyPr wrap="none" rtlCol="0">
            <a:spAutoFit/>
          </a:bodyPr>
          <a:lstStyle/>
          <a:p>
            <a:pPr algn="ctr"/>
            <a:r>
              <a:rPr kumimoji="1" lang="en-US" altLang="ja-JP" sz="1200" b="1" u="sng" dirty="0">
                <a:uFillTx/>
                <a:latin typeface="Meiryo UI" panose="020B0604030504040204" pitchFamily="50" charset="-128"/>
                <a:ea typeface="Meiryo UI" panose="020B0604030504040204" pitchFamily="50" charset="-128"/>
              </a:rPr>
              <a:t>1,109</a:t>
            </a:r>
            <a:r>
              <a:rPr kumimoji="1" lang="ja-JP" altLang="en-US" sz="1200" b="1" u="sng" dirty="0">
                <a:uFillTx/>
                <a:latin typeface="Meiryo UI" panose="020B0604030504040204" pitchFamily="50" charset="-128"/>
                <a:ea typeface="Meiryo UI" panose="020B0604030504040204" pitchFamily="50" charset="-128"/>
              </a:rPr>
              <a:t>百万円</a:t>
            </a:r>
            <a:endParaRPr kumimoji="1" lang="en-US" altLang="ja-JP" sz="1200" b="1" u="sng" dirty="0">
              <a:uFillTx/>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2598833" y="6748366"/>
            <a:ext cx="37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4255253" y="5698938"/>
            <a:ext cx="399168" cy="90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flipV="1">
            <a:off x="4266114" y="4766118"/>
            <a:ext cx="358324" cy="614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a:spLocks/>
          </p:cNvSpPr>
          <p:nvPr/>
        </p:nvSpPr>
        <p:spPr>
          <a:xfrm>
            <a:off x="3140181" y="1847595"/>
            <a:ext cx="1116011" cy="276999"/>
          </a:xfrm>
          <a:prstGeom prst="rect">
            <a:avLst/>
          </a:prstGeom>
          <a:noFill/>
        </p:spPr>
        <p:txBody>
          <a:bodyPr wrap="none" rtlCol="0">
            <a:spAutoFit/>
          </a:bodyPr>
          <a:lstStyle/>
          <a:p>
            <a:pPr algn="ctr"/>
            <a:r>
              <a:rPr kumimoji="1" lang="en-US" altLang="ja-JP" sz="1200" b="1" u="sng" dirty="0">
                <a:uFillTx/>
                <a:latin typeface="Meiryo UI" panose="020B0604030504040204" pitchFamily="50" charset="-128"/>
                <a:ea typeface="Meiryo UI" panose="020B0604030504040204" pitchFamily="50" charset="-128"/>
              </a:rPr>
              <a:t>3,737</a:t>
            </a:r>
            <a:r>
              <a:rPr kumimoji="1" lang="ja-JP" altLang="en-US" sz="1200" b="1" u="sng" dirty="0">
                <a:uFillTx/>
                <a:latin typeface="Meiryo UI" panose="020B0604030504040204" pitchFamily="50" charset="-128"/>
                <a:ea typeface="Meiryo UI" panose="020B0604030504040204" pitchFamily="50" charset="-128"/>
              </a:rPr>
              <a:t>百万円</a:t>
            </a:r>
            <a:endParaRPr kumimoji="1" lang="en-US" altLang="ja-JP" sz="1200" b="1" u="sng" dirty="0">
              <a:uFillTx/>
              <a:latin typeface="Meiryo UI" panose="020B0604030504040204" pitchFamily="50" charset="-128"/>
              <a:ea typeface="Meiryo UI" panose="020B0604030504040204" pitchFamily="50" charset="-128"/>
            </a:endParaRPr>
          </a:p>
        </p:txBody>
      </p:sp>
      <p:sp>
        <p:nvSpPr>
          <p:cNvPr id="62" name="テキスト ボックス 61"/>
          <p:cNvSpPr txBox="1">
            <a:spLocks/>
          </p:cNvSpPr>
          <p:nvPr/>
        </p:nvSpPr>
        <p:spPr>
          <a:xfrm>
            <a:off x="5811052" y="1376708"/>
            <a:ext cx="2304248"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ソフト事業が全体の</a:t>
            </a:r>
            <a:r>
              <a:rPr lang="en-US" altLang="ja-JP" sz="1200" dirty="0">
                <a:latin typeface="Meiryo UI" panose="020B0604030504040204" pitchFamily="50" charset="-128"/>
                <a:ea typeface="Meiryo UI" panose="020B0604030504040204" pitchFamily="50" charset="-128"/>
              </a:rPr>
              <a:t>3/4</a:t>
            </a:r>
          </a:p>
        </p:txBody>
      </p:sp>
      <p:sp>
        <p:nvSpPr>
          <p:cNvPr id="36" name="正方形/長方形 35"/>
          <p:cNvSpPr>
            <a:spLocks/>
          </p:cNvSpPr>
          <p:nvPr/>
        </p:nvSpPr>
        <p:spPr>
          <a:xfrm>
            <a:off x="4835294" y="5346485"/>
            <a:ext cx="817853" cy="415498"/>
          </a:xfrm>
          <a:prstGeom prst="rect">
            <a:avLst/>
          </a:prstGeom>
        </p:spPr>
        <p:txBody>
          <a:bodyPr wrap="none">
            <a:spAutoFit/>
          </a:bodyPr>
          <a:lstStyle/>
          <a:p>
            <a:pPr algn="ctr"/>
            <a:r>
              <a:rPr lang="ja-JP" altLang="en-US" sz="1050" b="1" dirty="0">
                <a:uFillTx/>
                <a:latin typeface="Meiryo UI" panose="020B0604030504040204" pitchFamily="50" charset="-128"/>
                <a:ea typeface="Meiryo UI" panose="020B0604030504040204" pitchFamily="50" charset="-128"/>
              </a:rPr>
              <a:t>貸館　</a:t>
            </a:r>
            <a:r>
              <a:rPr lang="en-US" altLang="ja-JP" sz="1050" b="1" dirty="0">
                <a:uFillTx/>
                <a:latin typeface="Meiryo UI" panose="020B0604030504040204" pitchFamily="50" charset="-128"/>
                <a:ea typeface="Meiryo UI" panose="020B0604030504040204" pitchFamily="50" charset="-128"/>
              </a:rPr>
              <a:t>277</a:t>
            </a:r>
          </a:p>
          <a:p>
            <a:pPr algn="ct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25</a:t>
            </a:r>
            <a:r>
              <a:rPr lang="ja-JP" altLang="en-US" sz="1050" b="1" dirty="0">
                <a:latin typeface="Meiryo UI" panose="020B0604030504040204" pitchFamily="50" charset="-128"/>
                <a:ea typeface="Meiryo UI" panose="020B0604030504040204" pitchFamily="50" charset="-128"/>
              </a:rPr>
              <a:t>％）</a:t>
            </a:r>
            <a:endParaRPr lang="en-US" altLang="ja-JP" sz="1050" b="1" dirty="0">
              <a:uFillTx/>
              <a:latin typeface="Meiryo UI" panose="020B0604030504040204" pitchFamily="50" charset="-128"/>
              <a:ea typeface="Meiryo UI" panose="020B0604030504040204" pitchFamily="50" charset="-128"/>
            </a:endParaRPr>
          </a:p>
        </p:txBody>
      </p:sp>
      <p:sp>
        <p:nvSpPr>
          <p:cNvPr id="37" name="正方形/長方形 36"/>
          <p:cNvSpPr>
            <a:spLocks/>
          </p:cNvSpPr>
          <p:nvPr/>
        </p:nvSpPr>
        <p:spPr>
          <a:xfrm>
            <a:off x="4685413" y="6103632"/>
            <a:ext cx="1117614" cy="415498"/>
          </a:xfrm>
          <a:prstGeom prst="rect">
            <a:avLst/>
          </a:prstGeom>
        </p:spPr>
        <p:txBody>
          <a:bodyPr wrap="none">
            <a:spAutoFit/>
          </a:bodyPr>
          <a:lstStyle/>
          <a:p>
            <a:pPr algn="ctr"/>
            <a:r>
              <a:rPr lang="ja-JP" altLang="en-US" sz="1050" b="1" dirty="0">
                <a:latin typeface="Meiryo UI" panose="020B0604030504040204" pitchFamily="50" charset="-128"/>
                <a:ea typeface="Meiryo UI" panose="020B0604030504040204" pitchFamily="50" charset="-128"/>
              </a:rPr>
              <a:t>ソフト事業</a:t>
            </a:r>
            <a:r>
              <a:rPr lang="ja-JP" altLang="en-US" sz="1050" b="1" dirty="0">
                <a:uFillTx/>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832</a:t>
            </a:r>
          </a:p>
          <a:p>
            <a:pPr algn="ct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75%</a:t>
            </a:r>
            <a:r>
              <a:rPr lang="ja-JP" altLang="en-US" sz="1050" b="1" dirty="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p:txBody>
      </p:sp>
      <p:sp>
        <p:nvSpPr>
          <p:cNvPr id="56" name="テキスト ボックス 55"/>
          <p:cNvSpPr txBox="1">
            <a:spLocks/>
          </p:cNvSpPr>
          <p:nvPr/>
        </p:nvSpPr>
        <p:spPr>
          <a:xfrm>
            <a:off x="175034" y="1354274"/>
            <a:ext cx="4418483" cy="461665"/>
          </a:xfrm>
          <a:prstGeom prst="rect">
            <a:avLst/>
          </a:prstGeom>
          <a:noFill/>
        </p:spPr>
        <p:txBody>
          <a:bodyPr wrap="square" rtlCol="0">
            <a:spAutoFit/>
          </a:bodyPr>
          <a:lstStyle/>
          <a:p>
            <a:r>
              <a:rPr lang="ja-JP" altLang="en-US" sz="1200" dirty="0">
                <a:uFillTx/>
                <a:latin typeface="Meiryo UI" panose="020B0604030504040204" pitchFamily="50" charset="-128"/>
                <a:ea typeface="Meiryo UI" panose="020B0604030504040204" pitchFamily="50" charset="-128"/>
              </a:rPr>
              <a:t>設備貸与等の資金支援事業を除くと貸館事業の比率が高く、ソフト事業は</a:t>
            </a:r>
            <a:r>
              <a:rPr lang="en-US" altLang="ja-JP" sz="1200" dirty="0">
                <a:latin typeface="Meiryo UI" panose="020B0604030504040204" pitchFamily="50" charset="-128"/>
                <a:ea typeface="Meiryo UI" panose="020B0604030504040204" pitchFamily="50" charset="-128"/>
              </a:rPr>
              <a:t>6.1</a:t>
            </a:r>
            <a:r>
              <a:rPr lang="ja-JP" altLang="en-US" sz="1200" dirty="0">
                <a:uFillTx/>
                <a:latin typeface="Meiryo UI" panose="020B0604030504040204" pitchFamily="50" charset="-128"/>
                <a:ea typeface="Meiryo UI" panose="020B0604030504040204" pitchFamily="50" charset="-128"/>
              </a:rPr>
              <a:t>億円で全体の</a:t>
            </a:r>
            <a:r>
              <a:rPr lang="en-US" altLang="ja-JP" sz="1200" dirty="0">
                <a:uFillTx/>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で、</a:t>
            </a:r>
            <a:r>
              <a:rPr lang="ja-JP" altLang="en-US" sz="1200" dirty="0">
                <a:uFillTx/>
                <a:latin typeface="Meiryo UI" panose="020B0604030504040204" pitchFamily="50" charset="-128"/>
                <a:ea typeface="Meiryo UI" panose="020B0604030504040204" pitchFamily="50" charset="-128"/>
              </a:rPr>
              <a:t>ソフト事業は都市型</a:t>
            </a:r>
            <a:r>
              <a:rPr lang="en-US" altLang="ja-JP" sz="1200" dirty="0">
                <a:uFillTx/>
                <a:latin typeface="Meiryo UI" panose="020B0604030504040204" pitchFamily="50" charset="-128"/>
                <a:ea typeface="Meiryo UI" panose="020B0604030504040204" pitchFamily="50" charset="-128"/>
              </a:rPr>
              <a:t>C</a:t>
            </a:r>
            <a:r>
              <a:rPr lang="ja-JP" altLang="en-US" sz="1200" dirty="0">
                <a:uFillTx/>
                <a:latin typeface="Meiryo UI" panose="020B0604030504040204" pitchFamily="50" charset="-128"/>
                <a:ea typeface="Meiryo UI" panose="020B0604030504040204" pitchFamily="50" charset="-128"/>
              </a:rPr>
              <a:t>より</a:t>
            </a:r>
            <a:r>
              <a:rPr lang="ja-JP" altLang="en-US" sz="1200" dirty="0">
                <a:latin typeface="Meiryo UI" panose="020B0604030504040204" pitchFamily="50" charset="-128"/>
                <a:ea typeface="Meiryo UI" panose="020B0604030504040204" pitchFamily="50" charset="-128"/>
              </a:rPr>
              <a:t>も少ない。</a:t>
            </a:r>
            <a:endParaRPr lang="en-US" altLang="ja-JP" sz="1200" dirty="0">
              <a:uFillTx/>
              <a:latin typeface="Meiryo UI" panose="020B0604030504040204" pitchFamily="50" charset="-128"/>
              <a:ea typeface="Meiryo UI" panose="020B0604030504040204" pitchFamily="50" charset="-128"/>
            </a:endParaRPr>
          </a:p>
        </p:txBody>
      </p:sp>
      <p:sp>
        <p:nvSpPr>
          <p:cNvPr id="33" name="テキスト ボックス 32"/>
          <p:cNvSpPr txBox="1">
            <a:spLocks/>
          </p:cNvSpPr>
          <p:nvPr/>
        </p:nvSpPr>
        <p:spPr>
          <a:xfrm>
            <a:off x="889853" y="462134"/>
            <a:ext cx="759112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両法人予算総額は</a:t>
            </a:r>
            <a:r>
              <a:rPr lang="en-US" altLang="ja-JP" sz="1400" dirty="0">
                <a:latin typeface="Meiryo UI" panose="020B0604030504040204" pitchFamily="50" charset="-128"/>
                <a:ea typeface="Meiryo UI" panose="020B0604030504040204" pitchFamily="50" charset="-128"/>
              </a:rPr>
              <a:t>48.5</a:t>
            </a:r>
            <a:r>
              <a:rPr lang="ja-JP" altLang="en-US" sz="1400" dirty="0">
                <a:latin typeface="Meiryo UI" panose="020B0604030504040204" pitchFamily="50" charset="-128"/>
                <a:ea typeface="Meiryo UI" panose="020B0604030504040204" pitchFamily="50" charset="-128"/>
              </a:rPr>
              <a:t>億円（うち資金支援が</a:t>
            </a:r>
            <a:r>
              <a:rPr lang="en-US" altLang="ja-JP" sz="1400" dirty="0">
                <a:latin typeface="Meiryo UI" panose="020B0604030504040204" pitchFamily="50" charset="-128"/>
                <a:ea typeface="Meiryo UI" panose="020B0604030504040204" pitchFamily="50" charset="-128"/>
              </a:rPr>
              <a:t>22.9</a:t>
            </a:r>
            <a:r>
              <a:rPr lang="ja-JP" altLang="en-US" sz="1400" dirty="0">
                <a:latin typeface="Meiryo UI" panose="020B0604030504040204" pitchFamily="50" charset="-128"/>
                <a:ea typeface="Meiryo UI" panose="020B0604030504040204" pitchFamily="50" charset="-128"/>
              </a:rPr>
              <a:t>億円（産振機構）、貸館事業が</a:t>
            </a:r>
            <a:r>
              <a:rPr lang="en-US" altLang="ja-JP" sz="1400" dirty="0">
                <a:latin typeface="Meiryo UI" panose="020B0604030504040204" pitchFamily="50" charset="-128"/>
                <a:ea typeface="Meiryo UI" panose="020B0604030504040204" pitchFamily="50" charset="-128"/>
              </a:rPr>
              <a:t>11.2</a:t>
            </a:r>
            <a:r>
              <a:rPr lang="ja-JP" altLang="en-US" sz="1400" dirty="0">
                <a:latin typeface="Meiryo UI" panose="020B0604030504040204" pitchFamily="50" charset="-128"/>
                <a:ea typeface="Meiryo UI" panose="020B0604030504040204" pitchFamily="50" charset="-128"/>
              </a:rPr>
              <a:t>憶円）</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そのうち経営</a:t>
            </a:r>
            <a:r>
              <a:rPr lang="ja-JP" altLang="en-US" sz="1400" dirty="0">
                <a:latin typeface="Meiryo UI" panose="020B0604030504040204" pitchFamily="50" charset="-128"/>
                <a:ea typeface="Meiryo UI" panose="020B0604030504040204" pitchFamily="50" charset="-128"/>
              </a:rPr>
              <a:t>支援等のソフト事業は</a:t>
            </a:r>
            <a:r>
              <a:rPr lang="en-US" altLang="ja-JP" sz="1400" dirty="0">
                <a:latin typeface="Meiryo UI" panose="020B0604030504040204" pitchFamily="50" charset="-128"/>
                <a:ea typeface="Meiryo UI" panose="020B0604030504040204" pitchFamily="50" charset="-128"/>
              </a:rPr>
              <a:t>14.4</a:t>
            </a:r>
            <a:r>
              <a:rPr lang="ja-JP" altLang="en-US" sz="1400" dirty="0">
                <a:latin typeface="Meiryo UI" panose="020B0604030504040204" pitchFamily="50" charset="-128"/>
                <a:ea typeface="Meiryo UI" panose="020B0604030504040204" pitchFamily="50" charset="-128"/>
              </a:rPr>
              <a:t>億円（約３割）に留まる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flipH="1" flipV="1">
            <a:off x="2636453" y="2985433"/>
            <a:ext cx="455219" cy="179232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2611353" y="3568927"/>
            <a:ext cx="468000" cy="219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798881" y="2387064"/>
            <a:ext cx="500918" cy="29855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5818002" y="2950297"/>
            <a:ext cx="515123" cy="278058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2652230" y="2124594"/>
            <a:ext cx="446244" cy="1819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flipV="1">
            <a:off x="4292178" y="2145905"/>
            <a:ext cx="362243" cy="320058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22362</TotalTime>
  <Words>6945</Words>
  <Application>Microsoft Office PowerPoint</Application>
  <PresentationFormat>画面に合わせる (4:3)</PresentationFormat>
  <Paragraphs>1947</Paragraphs>
  <Slides>40</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HGPｺﾞｼｯｸM</vt:lpstr>
      <vt:lpstr>HGP創英角ｺﾞｼｯｸUB</vt:lpstr>
      <vt:lpstr>HGP創英角ﾎﾟｯﾌﾟ体</vt:lpstr>
      <vt:lpstr>Meiryo UI</vt:lpstr>
      <vt:lpstr>ＭＳ Ｐゴシック</vt:lpstr>
      <vt:lpstr>新細明體</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2018-06-28T03:25:59Z</cp:lastPrinted>
  <dcterms:created xsi:type="dcterms:W3CDTF">2018-04-06T04:51:47Z</dcterms:created>
  <dcterms:modified xsi:type="dcterms:W3CDTF">2018-07-12T07:13:02Z</dcterms:modified>
</cp:coreProperties>
</file>