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0" r:id="rId2"/>
    <p:sldId id="261" r:id="rId3"/>
    <p:sldId id="264" r:id="rId4"/>
    <p:sldId id="263" r:id="rId5"/>
  </p:sldIdLst>
  <p:sldSz cx="9144000" cy="6858000" type="screen4x3"/>
  <p:notesSz cx="6646863" cy="97774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79725" cy="488950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765550" y="0"/>
            <a:ext cx="2879725" cy="488950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BC323697-FF9B-4510-9D8A-C758E2ECFCE1}" type="datetimeFigureOut">
              <a:rPr kumimoji="1" lang="ja-JP" altLang="en-US" smtClean="0"/>
              <a:t>2017/1/31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879475" y="733425"/>
            <a:ext cx="4887913" cy="366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65164" y="4645026"/>
            <a:ext cx="5316537" cy="4398963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286875"/>
            <a:ext cx="2879725" cy="488950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765550" y="9286875"/>
            <a:ext cx="2879725" cy="488950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FD57E2B7-9376-4F0C-ACB0-3CCC5EDC1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6933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7E2B7-9376-4F0C-ACB0-3CCC5EDC1675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6019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1D46-4868-4600-8E89-E02234307230}" type="datetimeFigureOut">
              <a:rPr kumimoji="1" lang="ja-JP" altLang="en-US" smtClean="0"/>
              <a:t>2017/1/31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A41CB-AB83-443F-A64B-B7CB2E503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706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1D46-4868-4600-8E89-E02234307230}" type="datetimeFigureOut">
              <a:rPr kumimoji="1" lang="ja-JP" altLang="en-US" smtClean="0"/>
              <a:t>2017/1/31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A41CB-AB83-443F-A64B-B7CB2E503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0039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1D46-4868-4600-8E89-E02234307230}" type="datetimeFigureOut">
              <a:rPr kumimoji="1" lang="ja-JP" altLang="en-US" smtClean="0"/>
              <a:t>2017/1/31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A41CB-AB83-443F-A64B-B7CB2E503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5118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1D46-4868-4600-8E89-E02234307230}" type="datetimeFigureOut">
              <a:rPr kumimoji="1" lang="ja-JP" altLang="en-US" smtClean="0"/>
              <a:t>2017/1/31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A41CB-AB83-443F-A64B-B7CB2E503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8084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1D46-4868-4600-8E89-E02234307230}" type="datetimeFigureOut">
              <a:rPr kumimoji="1" lang="ja-JP" altLang="en-US" smtClean="0"/>
              <a:t>2017/1/31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A41CB-AB83-443F-A64B-B7CB2E503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5660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1D46-4868-4600-8E89-E02234307230}" type="datetimeFigureOut">
              <a:rPr kumimoji="1" lang="ja-JP" altLang="en-US" smtClean="0"/>
              <a:t>2017/1/31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A41CB-AB83-443F-A64B-B7CB2E503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25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1D46-4868-4600-8E89-E02234307230}" type="datetimeFigureOut">
              <a:rPr kumimoji="1" lang="ja-JP" altLang="en-US" smtClean="0"/>
              <a:t>2017/1/31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A41CB-AB83-443F-A64B-B7CB2E503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1773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1D46-4868-4600-8E89-E02234307230}" type="datetimeFigureOut">
              <a:rPr kumimoji="1" lang="ja-JP" altLang="en-US" smtClean="0"/>
              <a:t>2017/1/31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A41CB-AB83-443F-A64B-B7CB2E503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9530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1D46-4868-4600-8E89-E02234307230}" type="datetimeFigureOut">
              <a:rPr kumimoji="1" lang="ja-JP" altLang="en-US" smtClean="0"/>
              <a:t>2017/1/31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A41CB-AB83-443F-A64B-B7CB2E503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2638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1D46-4868-4600-8E89-E02234307230}" type="datetimeFigureOut">
              <a:rPr kumimoji="1" lang="ja-JP" altLang="en-US" smtClean="0"/>
              <a:t>2017/1/31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A41CB-AB83-443F-A64B-B7CB2E503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1396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1D46-4868-4600-8E89-E02234307230}" type="datetimeFigureOut">
              <a:rPr kumimoji="1" lang="ja-JP" altLang="en-US" smtClean="0"/>
              <a:t>2017/1/31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A41CB-AB83-443F-A64B-B7CB2E503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8553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41D46-4868-4600-8E89-E02234307230}" type="datetimeFigureOut">
              <a:rPr kumimoji="1" lang="ja-JP" altLang="en-US" smtClean="0"/>
              <a:t>2017/1/31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A41CB-AB83-443F-A64B-B7CB2E503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3405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253901" y="188640"/>
            <a:ext cx="8712968" cy="6120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b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2000" b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副首都</a:t>
            </a:r>
            <a:r>
              <a:rPr kumimoji="1" lang="ja-JP" altLang="en-US" sz="2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推進本部会議　提出資料</a:t>
            </a:r>
            <a:endParaRPr kumimoji="1" lang="ja-JP" altLang="en-US" sz="2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620192" y="260648"/>
            <a:ext cx="2232248" cy="43204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特別顧問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猪瀬直樹</a:t>
            </a:r>
            <a:endParaRPr kumimoji="1" lang="ja-JP" altLang="en-US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42620" y="980728"/>
            <a:ext cx="8712968" cy="33123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25000"/>
              </a:lnSpc>
            </a:pPr>
            <a:r>
              <a:rPr kumimoji="1"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１．フィランソロピーによる第</a:t>
            </a:r>
            <a:r>
              <a:rPr kumimoji="1" lang="en-US" altLang="ja-JP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kumimoji="1"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の動脈は、</a:t>
            </a:r>
            <a:endParaRPr kumimoji="1"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25000"/>
              </a:lnSpc>
            </a:pP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いわば、</a:t>
            </a:r>
            <a:r>
              <a:rPr kumimoji="1"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市民一人ひとりが自らの選択により行う、社会課題解決に向けた投資</a:t>
            </a:r>
            <a:endParaRPr kumimoji="1"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25000"/>
              </a:lnSpc>
            </a:pPr>
            <a:endParaRPr kumimoji="1"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25000"/>
              </a:lnSpc>
            </a:pPr>
            <a:endParaRPr lang="en-US" altLang="ja-JP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25000"/>
              </a:lnSpc>
            </a:pPr>
            <a:endParaRPr kumimoji="1"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25000"/>
              </a:lnSpc>
            </a:pPr>
            <a:endParaRPr kumimoji="1"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3200"/>
              </a:lnSpc>
            </a:pPr>
            <a:endParaRPr kumimoji="1"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kumimoji="1" lang="ja-JP" altLang="en-US" sz="2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42620" y="4437112"/>
            <a:ext cx="8712968" cy="20162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50000"/>
              </a:lnSpc>
            </a:pP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r>
              <a:rPr kumimoji="1"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．そのためには、</a:t>
            </a:r>
            <a:endParaRPr kumimoji="1"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◆まず、「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大阪のフィランソロピーが変わる」ことの実体をつくること</a:t>
            </a:r>
            <a:endParaRPr lang="en-US" altLang="ja-JP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ct val="150000"/>
              </a:lnSpc>
            </a:pP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◆それを世界に対し「フィランソロピー国際拠点都市・大阪」としてみせる</a:t>
            </a:r>
            <a:endParaRPr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ct val="150000"/>
              </a:lnSpc>
            </a:pP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◆そうした動きをインパクトとして、フィランソロピーの流れを大阪に呼び込む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kumimoji="1"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下矢印 7"/>
          <p:cNvSpPr/>
          <p:nvPr/>
        </p:nvSpPr>
        <p:spPr>
          <a:xfrm>
            <a:off x="3473768" y="3140968"/>
            <a:ext cx="954216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21147" y="3251592"/>
            <a:ext cx="8822853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世界から第２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の動脈（フィランソロピー・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キャピタル）を民都・大阪に取り込むことが、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大阪の非営利セクターだけでなく、大阪経済を活性化につながる</a:t>
            </a:r>
            <a:endParaRPr lang="ja-JP" altLang="en-US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93155" y="1868631"/>
            <a:ext cx="83553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世界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の個人寄附額は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年間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兆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円を超える規模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（アメリカ　約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27.3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兆円、イギリス　約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1.8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兆円、日本　約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7,400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億円）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・日本でもクラウドファンディング市場が拡大</a:t>
            </a:r>
            <a:r>
              <a:rPr kumimoji="1"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(2015</a:t>
            </a:r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　約</a:t>
            </a:r>
            <a:r>
              <a:rPr kumimoji="1"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350</a:t>
            </a:r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億円⇒</a:t>
            </a:r>
            <a:r>
              <a:rPr kumimoji="1"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2016</a:t>
            </a:r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　約</a:t>
            </a:r>
            <a:r>
              <a:rPr kumimoji="1"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480</a:t>
            </a:r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</a:t>
            </a:r>
            <a:r>
              <a:rPr kumimoji="1"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kumimoji="1"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</a:p>
        </p:txBody>
      </p:sp>
      <p:sp>
        <p:nvSpPr>
          <p:cNvPr id="10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902896" y="6347117"/>
            <a:ext cx="2133600" cy="538267"/>
          </a:xfrm>
        </p:spPr>
        <p:txBody>
          <a:bodyPr/>
          <a:lstStyle/>
          <a:p>
            <a:pPr>
              <a:defRPr/>
            </a:pPr>
            <a:fld id="{DD7C60A7-2620-4D4B-9161-D11F1ECC757A}" type="slidenum">
              <a:rPr lang="ja-JP" altLang="en-US" sz="1500" smtClean="0"/>
              <a:pPr>
                <a:defRPr/>
              </a:pPr>
              <a:t>1</a:t>
            </a:fld>
            <a:endParaRPr lang="ja-JP" altLang="en-US" sz="1500" dirty="0"/>
          </a:p>
        </p:txBody>
      </p:sp>
    </p:spTree>
    <p:extLst>
      <p:ext uri="{BB962C8B-B14F-4D97-AF65-F5344CB8AC3E}">
        <p14:creationId xmlns:p14="http://schemas.microsoft.com/office/powerpoint/2010/main" val="2190153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267982" y="476672"/>
            <a:ext cx="8712968" cy="35283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３．実現に向けた３つのアクション</a:t>
            </a:r>
            <a:endParaRPr kumimoji="1"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038090" y="4293096"/>
            <a:ext cx="5766158" cy="1015663"/>
          </a:xfrm>
          <a:prstGeom prst="rect">
            <a:avLst/>
          </a:prstGeom>
          <a:noFill/>
          <a:ln w="15875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新たな産業や市場が生まれるイノベーション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25000"/>
              </a:lnSpc>
            </a:pP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法人の設立・運営のコーディネイトや、評価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チェックする機関、</a:t>
            </a:r>
            <a:endParaRPr lang="en-US" altLang="ja-JP" sz="15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25000"/>
              </a:lnSpc>
            </a:pP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世界のフィランソロピーと日本の非営利セクターをつなげる動きなど</a:t>
            </a:r>
            <a:endParaRPr lang="en-US" altLang="ja-JP" sz="15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76436" y="5596498"/>
            <a:ext cx="854809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●大阪のアクションが世界にインパクトを与え、第２の動脈を大阪に集める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25000"/>
              </a:lnSpc>
            </a:pP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●非営利セクターの発展が新たなイノベーションを起こし大阪の経済も活性化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88033" y="908720"/>
            <a:ext cx="87484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(1)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大阪のフィランソロピーが変わるアクション　⇒新たな組織体制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の設置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フィランソロピー会議にとどまらない民主導の持続可能な組織</a:t>
            </a:r>
            <a:endParaRPr lang="en-US" altLang="ja-JP" sz="15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大阪の非営利セクターの資源の結集・活用や、休眠預金活用法の活用・分配拠点も視野に</a:t>
            </a:r>
            <a:r>
              <a:rPr lang="en-US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・公益庁の創設や内閣府公益認定等委員会の移転、世界への発信等を検討する府・市の組織</a:t>
            </a:r>
            <a:endParaRPr lang="en-US" altLang="ja-JP" sz="15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791920" y="6271770"/>
            <a:ext cx="2244576" cy="757630"/>
          </a:xfrm>
        </p:spPr>
        <p:txBody>
          <a:bodyPr/>
          <a:lstStyle/>
          <a:p>
            <a:pPr>
              <a:defRPr/>
            </a:pPr>
            <a:fld id="{DD7C60A7-2620-4D4B-9161-D11F1ECC757A}" type="slidenum">
              <a:rPr lang="ja-JP" altLang="en-US" sz="1500" smtClean="0"/>
              <a:pPr>
                <a:defRPr/>
              </a:pPr>
              <a:t>2</a:t>
            </a:fld>
            <a:endParaRPr lang="ja-JP" altLang="en-US" sz="1500" dirty="0"/>
          </a:p>
        </p:txBody>
      </p:sp>
      <p:sp>
        <p:nvSpPr>
          <p:cNvPr id="3" name="右カーブ矢印 2"/>
          <p:cNvSpPr/>
          <p:nvPr/>
        </p:nvSpPr>
        <p:spPr>
          <a:xfrm>
            <a:off x="323528" y="4102150"/>
            <a:ext cx="432048" cy="2063154"/>
          </a:xfrm>
          <a:prstGeom prst="curvedRightArrow">
            <a:avLst>
              <a:gd name="adj1" fmla="val 56103"/>
              <a:gd name="adj2" fmla="val 113244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23528" y="2420888"/>
            <a:ext cx="874846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世界に大阪をみせるためのアクション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⇒民都・大阪が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「フィランソロピー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都市宣言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　　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23527" y="2924944"/>
            <a:ext cx="87484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に呼び込むためのアクション　⇒大阪に拠点等を誘致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非営利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組織の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アジア・太平洋拠点誘致</a:t>
            </a:r>
            <a:r>
              <a:rPr lang="ja-JP" altLang="en-US" sz="15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</a:t>
            </a:r>
            <a:r>
              <a:rPr lang="ja-JP" altLang="en-US" sz="1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「フィランソロピー版ダボス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会議」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の大阪開催など</a:t>
            </a:r>
            <a:endParaRPr lang="en-US" altLang="ja-JP" sz="15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6377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179510" y="218364"/>
            <a:ext cx="8814857" cy="58749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25000"/>
              </a:lnSpc>
            </a:pP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</a:t>
            </a:r>
            <a:r>
              <a:rPr kumimoji="1"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．</a:t>
            </a:r>
            <a:r>
              <a:rPr kumimoji="1" lang="en-US" altLang="ja-JP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2025</a:t>
            </a:r>
            <a:r>
              <a:rPr kumimoji="1"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日本万国博覧会とフィランソロピー</a:t>
            </a:r>
            <a:endParaRPr kumimoji="1"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25000"/>
              </a:lnSpc>
            </a:pPr>
            <a:endParaRPr lang="en-US" altLang="ja-JP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25000"/>
              </a:lnSpc>
            </a:pPr>
            <a:endParaRPr lang="en-US" altLang="ja-JP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25000"/>
              </a:lnSpc>
            </a:pPr>
            <a:endParaRPr kumimoji="1"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25000"/>
              </a:lnSpc>
            </a:pP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25000"/>
              </a:lnSpc>
            </a:pPr>
            <a:endParaRPr kumimoji="1" lang="en-US" altLang="ja-JP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25000"/>
              </a:lnSpc>
            </a:pPr>
            <a:endParaRPr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25000"/>
              </a:lnSpc>
            </a:pPr>
            <a:endParaRPr kumimoji="1" lang="en-US" altLang="ja-JP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25000"/>
              </a:lnSpc>
            </a:pPr>
            <a:endParaRPr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25000"/>
              </a:lnSpc>
            </a:pPr>
            <a:endParaRPr kumimoji="1" lang="en-US" altLang="ja-JP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25000"/>
              </a:lnSpc>
            </a:pPr>
            <a:endParaRPr kumimoji="1"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25000"/>
              </a:lnSpc>
            </a:pPr>
            <a:endParaRPr kumimoji="1"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25000"/>
              </a:lnSpc>
            </a:pP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25000"/>
              </a:lnSpc>
            </a:pPr>
            <a:endParaRPr lang="en-US" altLang="ja-JP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25000"/>
              </a:lnSpc>
            </a:pPr>
            <a:endParaRPr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25000"/>
              </a:lnSpc>
            </a:pP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endParaRPr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791920" y="6271770"/>
            <a:ext cx="2244576" cy="757630"/>
          </a:xfrm>
        </p:spPr>
        <p:txBody>
          <a:bodyPr/>
          <a:lstStyle/>
          <a:p>
            <a:pPr>
              <a:defRPr/>
            </a:pPr>
            <a:fld id="{DD7C60A7-2620-4D4B-9161-D11F1ECC757A}" type="slidenum">
              <a:rPr lang="ja-JP" altLang="en-US" sz="1500" smtClean="0"/>
              <a:pPr>
                <a:defRPr/>
              </a:pPr>
              <a:t>3</a:t>
            </a:fld>
            <a:endParaRPr lang="ja-JP" altLang="en-US" sz="15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79512" y="908720"/>
            <a:ext cx="8814857" cy="29469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これまでも、数多くの非営利セクターが参画し、万博をけん引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25000"/>
              </a:lnSpc>
            </a:pP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1970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年大阪万博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生活産業館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((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財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万国博共同出資協会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4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ガス・パビリオン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((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社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日本瓦斯協会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等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25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2005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年愛知万博：世界の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NGO/NPO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が集う「市民パビリオン」、ﾜﾝﾀﾞｰﾎｲｰﾙ展・覧・車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((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社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日本自動車工業会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25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2010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年上海万博：国際赤十字や世界水会議などの国際機関が出展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25000"/>
              </a:lnSpc>
            </a:pP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フィランソロピー活性化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に向けた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アクションの中で、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25000"/>
              </a:lnSpc>
            </a:pP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「</a:t>
            </a:r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2025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　日本万国博覧会」に向けた、非営利セクターのアイデア導入や参画などを図り、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25000"/>
              </a:lnSpc>
            </a:pP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大阪から世界に向けたフィランソロピーの発信につなげる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25000"/>
              </a:lnSpc>
            </a:pP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大かっこ 5"/>
          <p:cNvSpPr/>
          <p:nvPr/>
        </p:nvSpPr>
        <p:spPr>
          <a:xfrm>
            <a:off x="410476" y="1268760"/>
            <a:ext cx="8409996" cy="852919"/>
          </a:xfrm>
          <a:prstGeom prst="bracketPair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下矢印 13"/>
          <p:cNvSpPr/>
          <p:nvPr/>
        </p:nvSpPr>
        <p:spPr>
          <a:xfrm>
            <a:off x="3275856" y="3717032"/>
            <a:ext cx="936105" cy="21602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51520" y="4077072"/>
            <a:ext cx="8568952" cy="209288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>
              <a:lnSpc>
                <a:spcPct val="125000"/>
              </a:lnSpc>
            </a:pP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万博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開催後（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2025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年以降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）は、「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万博の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レガシーを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つなぎ・活かし・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拡げる」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25000"/>
              </a:lnSpc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大阪が民主導でフィランソロピー活性化に向けた組織を立ち上げることで、</a:t>
            </a:r>
          </a:p>
          <a:p>
            <a:pPr>
              <a:lnSpc>
                <a:spcPct val="125000"/>
              </a:lnSpc>
            </a:pPr>
            <a:r>
              <a:rPr lang="ja-JP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　休眠預金のみならず、万博のレガシーを</a:t>
            </a:r>
            <a:r>
              <a:rPr lang="ja-JP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引き継ぎ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、拡げる</a:t>
            </a:r>
            <a:r>
              <a:rPr lang="ja-JP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組織</a:t>
            </a:r>
            <a:r>
              <a:rPr lang="ja-JP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にも</a:t>
            </a:r>
            <a:r>
              <a:rPr lang="ja-JP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つな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が</a:t>
            </a:r>
            <a:r>
              <a:rPr lang="ja-JP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る</a:t>
            </a:r>
            <a:endParaRPr lang="ja-JP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25000"/>
              </a:lnSpc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1990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　花博では、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公財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国際花と緑の博覧会記念協会が基本理念を継承・発展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25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2005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　愛知万博では、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一財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地球産業文化研究所が愛・地球博理念継承発展事業を継承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25000"/>
              </a:lnSpc>
            </a:pP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大かっこ 12"/>
          <p:cNvSpPr/>
          <p:nvPr/>
        </p:nvSpPr>
        <p:spPr>
          <a:xfrm>
            <a:off x="562876" y="5229200"/>
            <a:ext cx="7105468" cy="582380"/>
          </a:xfrm>
          <a:prstGeom prst="bracketPair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8066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267982" y="332655"/>
            <a:ext cx="8712968" cy="504056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25000"/>
              </a:lnSpc>
            </a:pP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５</a:t>
            </a:r>
            <a:r>
              <a:rPr kumimoji="1"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．</a:t>
            </a:r>
            <a:r>
              <a:rPr kumimoji="1" lang="en-US" altLang="ja-JP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IR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</a:t>
            </a:r>
            <a:r>
              <a:rPr kumimoji="1"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フィランソロピー</a:t>
            </a:r>
            <a:endParaRPr kumimoji="1"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25000"/>
              </a:lnSpc>
            </a:pPr>
            <a:r>
              <a:rPr kumimoji="1"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25000"/>
              </a:lnSpc>
            </a:pPr>
            <a:endParaRPr kumimoji="1"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25000"/>
              </a:lnSpc>
            </a:pPr>
            <a:endParaRPr kumimoji="1"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25000"/>
              </a:lnSpc>
            </a:pPr>
            <a:endParaRPr kumimoji="1"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25000"/>
              </a:lnSpc>
            </a:pPr>
            <a:endParaRPr lang="en-US" altLang="ja-JP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25000"/>
              </a:lnSpc>
            </a:pPr>
            <a:endParaRPr kumimoji="1"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25000"/>
              </a:lnSpc>
            </a:pPr>
            <a:endParaRPr kumimoji="1"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25000"/>
              </a:lnSpc>
            </a:pPr>
            <a:endParaRPr kumimoji="1"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25000"/>
              </a:lnSpc>
            </a:pPr>
            <a:endParaRPr kumimoji="1"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25000"/>
              </a:lnSpc>
            </a:pP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25000"/>
              </a:lnSpc>
            </a:pPr>
            <a:endParaRPr lang="en-US" altLang="ja-JP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25000"/>
              </a:lnSpc>
            </a:pPr>
            <a:endParaRPr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25000"/>
              </a:lnSpc>
            </a:pP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endParaRPr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791920" y="6271770"/>
            <a:ext cx="2244576" cy="757630"/>
          </a:xfrm>
        </p:spPr>
        <p:txBody>
          <a:bodyPr/>
          <a:lstStyle/>
          <a:p>
            <a:pPr>
              <a:defRPr/>
            </a:pPr>
            <a:fld id="{DD7C60A7-2620-4D4B-9161-D11F1ECC757A}" type="slidenum">
              <a:rPr lang="ja-JP" altLang="en-US" sz="1500" smtClean="0"/>
              <a:pPr>
                <a:defRPr/>
              </a:pPr>
              <a:t>4</a:t>
            </a:fld>
            <a:endParaRPr lang="ja-JP" altLang="en-US" sz="15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31540" y="4365104"/>
            <a:ext cx="8208912" cy="78483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IR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による地域貢献・社会貢献と、大阪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におけるフィランソロピー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活性化の動きとを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25000"/>
              </a:lnSpc>
            </a:pP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うまく連動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させること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で、大阪が日本のフィランソロピーの中心都市として、世界に発信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67544" y="836712"/>
            <a:ext cx="8136904" cy="1626187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txBody>
          <a:bodyPr wrap="square" tIns="108000" bIns="108000" rtlCol="0" anchor="ctr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IR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（統合型リゾート）により、民間公益活動の増進を行うのは世界では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一般的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（事例）</a:t>
            </a:r>
            <a:endParaRPr lang="en-US" altLang="ja-JP" sz="15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5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ラスベガス：地域コミュニティに寄附するためのファンド設立や、教育支援団体への寄附</a:t>
            </a:r>
            <a:endParaRPr lang="en-US" altLang="ja-JP" sz="15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5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マカオ  　 ：奨学金の提供や、文化・スポーツイベントに対する補助、各種社会団体に対する寄附</a:t>
            </a:r>
            <a:endParaRPr lang="en-US" altLang="ja-JP" sz="15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5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シンガポール：教育機関に対する寄附、子ども支援のチャリティ･プログラムを実施　　　　　　　　　　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  <a:endParaRPr lang="en-US" altLang="ja-JP" sz="15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78184" y="5733256"/>
            <a:ext cx="8358312" cy="78483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>
              <a:lnSpc>
                <a:spcPct val="125000"/>
              </a:lnSpc>
            </a:pP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◆万博・</a:t>
            </a:r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IR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世界の注目を集めるこの機をとらえ、大阪のフィランソロピーを世界に発信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25000"/>
              </a:lnSpc>
            </a:pP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◆世界に更なるインパクトを与え、より大きな相乗効果につなげる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右カーブ矢印 12"/>
          <p:cNvSpPr/>
          <p:nvPr/>
        </p:nvSpPr>
        <p:spPr>
          <a:xfrm>
            <a:off x="395536" y="5484229"/>
            <a:ext cx="288032" cy="800601"/>
          </a:xfrm>
          <a:prstGeom prst="curvedRightArrow">
            <a:avLst>
              <a:gd name="adj1" fmla="val 56103"/>
              <a:gd name="adj2" fmla="val 113244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483768" y="2462899"/>
            <a:ext cx="1474353" cy="397160"/>
          </a:xfrm>
          <a:prstGeom prst="rect">
            <a:avLst/>
          </a:prstGeom>
          <a:noFill/>
          <a:ln w="19050">
            <a:noFill/>
            <a:prstDash val="dash"/>
          </a:ln>
        </p:spPr>
        <p:txBody>
          <a:bodyPr wrap="square" rtlCol="0" anchor="ctr" anchorCtr="0">
            <a:spAutoFit/>
          </a:bodyPr>
          <a:lstStyle/>
          <a:p>
            <a:pPr>
              <a:lnSpc>
                <a:spcPct val="110000"/>
              </a:lnSpc>
            </a:pP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5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日本の事例</a:t>
            </a:r>
            <a:endParaRPr lang="en-US" altLang="ja-JP" sz="13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417144" y="2644750"/>
            <a:ext cx="6763368" cy="1000274"/>
          </a:xfrm>
          <a:prstGeom prst="rect">
            <a:avLst/>
          </a:prstGeom>
          <a:noFill/>
          <a:ln w="19050">
            <a:noFill/>
            <a:prstDash val="dash"/>
          </a:ln>
        </p:spPr>
        <p:txBody>
          <a:bodyPr wrap="square" rtlCol="0" anchor="ctr" anchorCtr="0">
            <a:spAutoFit/>
          </a:bodyPr>
          <a:lstStyle/>
          <a:p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3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3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toto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スポーツ振興</a:t>
            </a:r>
            <a:r>
              <a:rPr lang="ja-JP" altLang="en-US" sz="13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くじ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：日本スポーツ振興センターによるスポーツ振興事業など、</a:t>
            </a: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ジャンボ宝くじ等　：日本宝くじ協会による社会貢献広報事業など、</a:t>
            </a: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競馬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JRA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よる取組みや、馬主により設立された法人による社会貢献事業など、</a:t>
            </a: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競艇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ja-JP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日本財団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による活動など、</a:t>
            </a:r>
            <a:r>
              <a:rPr lang="ja-JP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競輪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ja-JP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車両</a:t>
            </a:r>
            <a:r>
              <a:rPr lang="ja-JP" altLang="ja-JP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競技公益資金記念</a:t>
            </a:r>
            <a:r>
              <a:rPr lang="ja-JP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財団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による助成事業など　</a:t>
            </a:r>
            <a:endParaRPr lang="en-US" altLang="ja-JP" sz="13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下矢印 1"/>
          <p:cNvSpPr/>
          <p:nvPr/>
        </p:nvSpPr>
        <p:spPr>
          <a:xfrm>
            <a:off x="1259631" y="2777513"/>
            <a:ext cx="618937" cy="7234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11560" y="3683458"/>
            <a:ext cx="8208912" cy="39780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>
              <a:lnSpc>
                <a:spcPct val="125000"/>
              </a:lnSpc>
            </a:pP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フィランソロピー（社会課題の解決に向けた投資）と親和性がある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537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3515</TotalTime>
  <Words>226</Words>
  <Application>Microsoft Office PowerPoint</Application>
  <PresentationFormat>画面に合わせる (4:3)</PresentationFormat>
  <Paragraphs>106</Paragraphs>
  <Slides>4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Batchadmin</dc:creator>
  <cp:lastModifiedBy>HOSTNAME</cp:lastModifiedBy>
  <cp:revision>150</cp:revision>
  <cp:lastPrinted>2017-01-25T07:18:51Z</cp:lastPrinted>
  <dcterms:created xsi:type="dcterms:W3CDTF">2016-04-15T01:06:11Z</dcterms:created>
  <dcterms:modified xsi:type="dcterms:W3CDTF">2017-01-31T08:46:22Z</dcterms:modified>
</cp:coreProperties>
</file>