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7_&#34276;&#20117;&#12486;&#12524;&#12527;&#12540;&#12463;&#29992;\&#12493;&#12479;\&#20303;&#23429;&#22303;&#22320;&#32113;&#35336;&#35519;&#26619;&#38306;&#20418;\e010_1%20&#12398;&#12467;&#12500;&#1254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7_&#34276;&#20117;&#12486;&#12524;&#12527;&#12540;&#12463;&#29992;\&#12493;&#12479;\&#20303;&#23429;&#22303;&#22320;&#32113;&#35336;&#35519;&#26619;&#38306;&#20418;\e010_1%20&#12398;&#12467;&#12500;&#125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21450;&#12403;&#31532;&#65298;&#22238;\&#12493;&#12479;\&#20303;&#23429;&#22303;&#22320;&#32113;&#35336;&#35519;&#26619;&#38306;&#20418;\e010_1%20&#12398;&#12467;&#12500;&#125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21450;&#12403;&#31532;&#65298;&#22238;\&#12493;&#12479;\&#20303;&#23429;&#22303;&#22320;&#32113;&#35336;&#35519;&#26619;&#38306;&#20418;\e010_1%20&#12398;&#12467;&#12500;&#1254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ocal_FujiiYu\INetCache\IE\9ZJ6OYS2\e010_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1_&#34276;&#20117;&#12486;&#12524;&#12527;&#12540;&#12463;&#29992;\&#12493;&#12479;\&#20303;&#23429;&#22303;&#22320;&#32113;&#35336;&#35519;&#26619;&#38306;&#20418;\e010_1%20&#12398;&#12467;&#12500;&#1254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H30&#65289;\&#22823;&#38442;&#24220;&#35519;&#26619;&#32080;&#26524;\&#22823;&#38442;&#24220;&#12510;&#12531;&#12471;&#12519;&#12531;&#32207;&#21512;&#35519;&#26619;&#65288;H30&#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H30&#65289;\&#22823;&#38442;&#24220;&#35519;&#26619;&#32080;&#26524;\&#22823;&#38442;&#24220;&#12510;&#12531;&#12471;&#12519;&#12531;&#32207;&#21512;&#35519;&#26619;&#65288;H30&#65289;.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５'!$E$6</c:f>
              <c:strCache>
                <c:ptCount val="1"/>
                <c:pt idx="0">
                  <c:v>1970年以前</c:v>
                </c:pt>
              </c:strCache>
            </c:strRef>
          </c:tx>
          <c:spPr>
            <a:solidFill>
              <a:schemeClr val="tx1"/>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５'!$E$7:$E$46</c:f>
              <c:numCache>
                <c:formatCode>#,##0_);\(#,##0\)</c:formatCode>
                <c:ptCount val="39"/>
                <c:pt idx="0">
                  <c:v>1080</c:v>
                </c:pt>
                <c:pt idx="1">
                  <c:v>2200</c:v>
                </c:pt>
                <c:pt idx="2">
                  <c:v>70</c:v>
                </c:pt>
                <c:pt idx="3">
                  <c:v>1330</c:v>
                </c:pt>
                <c:pt idx="4">
                  <c:v>120</c:v>
                </c:pt>
                <c:pt idx="5">
                  <c:v>260</c:v>
                </c:pt>
                <c:pt idx="6">
                  <c:v>20</c:v>
                </c:pt>
                <c:pt idx="7">
                  <c:v>160</c:v>
                </c:pt>
                <c:pt idx="8">
                  <c:v>0</c:v>
                </c:pt>
                <c:pt idx="9">
                  <c:v>0</c:v>
                </c:pt>
                <c:pt idx="10">
                  <c:v>20</c:v>
                </c:pt>
                <c:pt idx="11">
                  <c:v>0</c:v>
                </c:pt>
                <c:pt idx="12">
                  <c:v>80</c:v>
                </c:pt>
                <c:pt idx="13">
                  <c:v>0</c:v>
                </c:pt>
                <c:pt idx="14">
                  <c:v>0</c:v>
                </c:pt>
                <c:pt idx="15">
                  <c:v>240</c:v>
                </c:pt>
                <c:pt idx="16">
                  <c:v>10</c:v>
                </c:pt>
                <c:pt idx="17" formatCode="0_);[Red]\(0\)">
                  <c:v>24.630540750000002</c:v>
                </c:pt>
                <c:pt idx="18">
                  <c:v>0</c:v>
                </c:pt>
                <c:pt idx="19">
                  <c:v>10</c:v>
                </c:pt>
                <c:pt idx="20">
                  <c:v>70</c:v>
                </c:pt>
                <c:pt idx="21">
                  <c:v>0</c:v>
                </c:pt>
                <c:pt idx="22">
                  <c:v>40</c:v>
                </c:pt>
                <c:pt idx="23">
                  <c:v>0</c:v>
                </c:pt>
                <c:pt idx="24">
                  <c:v>0</c:v>
                </c:pt>
                <c:pt idx="25">
                  <c:v>20</c:v>
                </c:pt>
                <c:pt idx="26">
                  <c:v>10</c:v>
                </c:pt>
                <c:pt idx="27">
                  <c:v>0</c:v>
                </c:pt>
                <c:pt idx="28">
                  <c:v>40</c:v>
                </c:pt>
                <c:pt idx="29">
                  <c:v>20</c:v>
                </c:pt>
                <c:pt idx="30">
                  <c:v>20</c:v>
                </c:pt>
                <c:pt idx="31">
                  <c:v>0</c:v>
                </c:pt>
                <c:pt idx="32" formatCode="0_);[Red]\(0\)">
                  <c:v>0</c:v>
                </c:pt>
                <c:pt idx="33">
                  <c:v>0</c:v>
                </c:pt>
                <c:pt idx="34" formatCode="0_);[Red]\(0\)">
                  <c:v>0</c:v>
                </c:pt>
                <c:pt idx="35" formatCode="0_);[Red]\(0\)">
                  <c:v>0</c:v>
                </c:pt>
                <c:pt idx="36" formatCode="0_);[Red]\(0\)">
                  <c:v>0</c:v>
                </c:pt>
                <c:pt idx="37" formatCode="0_);[Red]\(0\)">
                  <c:v>0</c:v>
                </c:pt>
                <c:pt idx="38" formatCode="0_);[Red]\(0\)">
                  <c:v>0</c:v>
                </c:pt>
              </c:numCache>
            </c:numRef>
          </c:val>
          <c:extLst>
            <c:ext xmlns:c16="http://schemas.microsoft.com/office/drawing/2014/chart" uri="{C3380CC4-5D6E-409C-BE32-E72D297353CC}">
              <c16:uniqueId val="{00000000-3758-4401-9D14-93626E27461A}"/>
            </c:ext>
          </c:extLst>
        </c:ser>
        <c:ser>
          <c:idx val="1"/>
          <c:order val="1"/>
          <c:tx>
            <c:strRef>
              <c:f>'グラフ用 ５'!$F$6</c:f>
              <c:strCache>
                <c:ptCount val="1"/>
                <c:pt idx="0">
                  <c:v>1971～1980年</c:v>
                </c:pt>
              </c:strCache>
            </c:strRef>
          </c:tx>
          <c:spPr>
            <a:pattFill prst="pct30">
              <a:fgClr>
                <a:schemeClr val="bg1"/>
              </a:fgClr>
              <a:bgClr>
                <a:srgbClr val="FF0000"/>
              </a:bgClr>
            </a:patt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５'!$F$7:$F$46</c:f>
              <c:numCache>
                <c:formatCode>#,##0_);\(#,##0\)</c:formatCode>
                <c:ptCount val="39"/>
                <c:pt idx="0">
                  <c:v>11200</c:v>
                </c:pt>
                <c:pt idx="1">
                  <c:v>8300</c:v>
                </c:pt>
                <c:pt idx="2">
                  <c:v>6680</c:v>
                </c:pt>
                <c:pt idx="3">
                  <c:v>7560</c:v>
                </c:pt>
                <c:pt idx="4">
                  <c:v>5390</c:v>
                </c:pt>
                <c:pt idx="5">
                  <c:v>6220</c:v>
                </c:pt>
                <c:pt idx="6">
                  <c:v>2740</c:v>
                </c:pt>
                <c:pt idx="7">
                  <c:v>3140</c:v>
                </c:pt>
                <c:pt idx="8">
                  <c:v>990</c:v>
                </c:pt>
                <c:pt idx="9">
                  <c:v>1430</c:v>
                </c:pt>
                <c:pt idx="10">
                  <c:v>4220</c:v>
                </c:pt>
                <c:pt idx="11">
                  <c:v>660</c:v>
                </c:pt>
                <c:pt idx="12">
                  <c:v>390</c:v>
                </c:pt>
                <c:pt idx="13">
                  <c:v>510</c:v>
                </c:pt>
                <c:pt idx="14">
                  <c:v>250</c:v>
                </c:pt>
                <c:pt idx="15">
                  <c:v>1250</c:v>
                </c:pt>
                <c:pt idx="16">
                  <c:v>250</c:v>
                </c:pt>
                <c:pt idx="17" formatCode="0_);[Red]\(0\)">
                  <c:v>1691.9673499400005</c:v>
                </c:pt>
                <c:pt idx="18">
                  <c:v>270</c:v>
                </c:pt>
                <c:pt idx="19">
                  <c:v>10</c:v>
                </c:pt>
                <c:pt idx="20">
                  <c:v>110</c:v>
                </c:pt>
                <c:pt idx="21">
                  <c:v>490</c:v>
                </c:pt>
                <c:pt idx="22">
                  <c:v>280</c:v>
                </c:pt>
                <c:pt idx="23">
                  <c:v>300</c:v>
                </c:pt>
                <c:pt idx="24">
                  <c:v>300</c:v>
                </c:pt>
                <c:pt idx="25">
                  <c:v>60</c:v>
                </c:pt>
                <c:pt idx="26">
                  <c:v>180</c:v>
                </c:pt>
                <c:pt idx="27">
                  <c:v>110</c:v>
                </c:pt>
                <c:pt idx="28">
                  <c:v>120</c:v>
                </c:pt>
                <c:pt idx="29">
                  <c:v>130</c:v>
                </c:pt>
                <c:pt idx="30">
                  <c:v>230</c:v>
                </c:pt>
                <c:pt idx="31">
                  <c:v>110</c:v>
                </c:pt>
                <c:pt idx="32" formatCode="0_);[Red]\(0\)">
                  <c:v>0</c:v>
                </c:pt>
                <c:pt idx="33">
                  <c:v>100</c:v>
                </c:pt>
                <c:pt idx="34" formatCode="0_);[Red]\(0\)">
                  <c:v>0</c:v>
                </c:pt>
                <c:pt idx="35" formatCode="0_);[Red]\(0\)">
                  <c:v>18.234537190000001</c:v>
                </c:pt>
                <c:pt idx="36" formatCode="0_);[Red]\(0\)">
                  <c:v>0</c:v>
                </c:pt>
                <c:pt idx="37" formatCode="0_);[Red]\(0\)">
                  <c:v>0</c:v>
                </c:pt>
                <c:pt idx="38" formatCode="0_);[Red]\(0\)">
                  <c:v>0</c:v>
                </c:pt>
              </c:numCache>
            </c:numRef>
          </c:val>
          <c:extLst>
            <c:ext xmlns:c16="http://schemas.microsoft.com/office/drawing/2014/chart" uri="{C3380CC4-5D6E-409C-BE32-E72D297353CC}">
              <c16:uniqueId val="{00000001-3758-4401-9D14-93626E27461A}"/>
            </c:ext>
          </c:extLst>
        </c:ser>
        <c:ser>
          <c:idx val="2"/>
          <c:order val="2"/>
          <c:tx>
            <c:strRef>
              <c:f>'グラフ用 ５'!$G$6</c:f>
              <c:strCache>
                <c:ptCount val="1"/>
                <c:pt idx="0">
                  <c:v>1981～1990年</c:v>
                </c:pt>
              </c:strCache>
            </c:strRef>
          </c:tx>
          <c:spPr>
            <a:solidFill>
              <a:schemeClr val="accent3"/>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５'!$G$7:$G$46</c:f>
              <c:numCache>
                <c:formatCode>#,##0_);\(#,##0\)</c:formatCode>
                <c:ptCount val="39"/>
                <c:pt idx="0">
                  <c:v>10460</c:v>
                </c:pt>
                <c:pt idx="1">
                  <c:v>6100</c:v>
                </c:pt>
                <c:pt idx="2">
                  <c:v>7370</c:v>
                </c:pt>
                <c:pt idx="3">
                  <c:v>3430</c:v>
                </c:pt>
                <c:pt idx="4">
                  <c:v>5570</c:v>
                </c:pt>
                <c:pt idx="5">
                  <c:v>3260</c:v>
                </c:pt>
                <c:pt idx="6">
                  <c:v>4460</c:v>
                </c:pt>
                <c:pt idx="7">
                  <c:v>3540</c:v>
                </c:pt>
                <c:pt idx="8">
                  <c:v>2100</c:v>
                </c:pt>
                <c:pt idx="9">
                  <c:v>2700</c:v>
                </c:pt>
                <c:pt idx="10">
                  <c:v>2060</c:v>
                </c:pt>
                <c:pt idx="11">
                  <c:v>3550</c:v>
                </c:pt>
                <c:pt idx="12">
                  <c:v>2020</c:v>
                </c:pt>
                <c:pt idx="13">
                  <c:v>600</c:v>
                </c:pt>
                <c:pt idx="14">
                  <c:v>1570</c:v>
                </c:pt>
                <c:pt idx="15">
                  <c:v>1720</c:v>
                </c:pt>
                <c:pt idx="16">
                  <c:v>2450</c:v>
                </c:pt>
                <c:pt idx="17" formatCode="0_);[Red]\(0\)">
                  <c:v>1300.3920188800012</c:v>
                </c:pt>
                <c:pt idx="18">
                  <c:v>1390</c:v>
                </c:pt>
                <c:pt idx="19">
                  <c:v>1390</c:v>
                </c:pt>
                <c:pt idx="20">
                  <c:v>730</c:v>
                </c:pt>
                <c:pt idx="21">
                  <c:v>1310</c:v>
                </c:pt>
                <c:pt idx="22">
                  <c:v>1350</c:v>
                </c:pt>
                <c:pt idx="23">
                  <c:v>750</c:v>
                </c:pt>
                <c:pt idx="24">
                  <c:v>760</c:v>
                </c:pt>
                <c:pt idx="25">
                  <c:v>1010</c:v>
                </c:pt>
                <c:pt idx="26">
                  <c:v>250</c:v>
                </c:pt>
                <c:pt idx="27">
                  <c:v>60</c:v>
                </c:pt>
                <c:pt idx="28">
                  <c:v>570</c:v>
                </c:pt>
                <c:pt idx="29">
                  <c:v>10</c:v>
                </c:pt>
                <c:pt idx="30">
                  <c:v>20</c:v>
                </c:pt>
                <c:pt idx="31">
                  <c:v>480</c:v>
                </c:pt>
                <c:pt idx="32" formatCode="0_);[Red]\(0\)">
                  <c:v>16.33834951</c:v>
                </c:pt>
                <c:pt idx="33">
                  <c:v>150</c:v>
                </c:pt>
                <c:pt idx="34" formatCode="0_);[Red]\(0\)">
                  <c:v>0</c:v>
                </c:pt>
                <c:pt idx="35" formatCode="0_);[Red]\(0\)">
                  <c:v>160.75184100000001</c:v>
                </c:pt>
                <c:pt idx="36" formatCode="0_);[Red]\(0\)">
                  <c:v>294.54661755000006</c:v>
                </c:pt>
                <c:pt idx="37" formatCode="0_);[Red]\(0\)">
                  <c:v>95.656642640000001</c:v>
                </c:pt>
                <c:pt idx="38" formatCode="0_);[Red]\(0\)">
                  <c:v>0</c:v>
                </c:pt>
              </c:numCache>
            </c:numRef>
          </c:val>
          <c:extLst>
            <c:ext xmlns:c16="http://schemas.microsoft.com/office/drawing/2014/chart" uri="{C3380CC4-5D6E-409C-BE32-E72D297353CC}">
              <c16:uniqueId val="{00000002-3758-4401-9D14-93626E27461A}"/>
            </c:ext>
          </c:extLst>
        </c:ser>
        <c:ser>
          <c:idx val="3"/>
          <c:order val="3"/>
          <c:tx>
            <c:strRef>
              <c:f>'グラフ用 ５'!$H$6</c:f>
              <c:strCache>
                <c:ptCount val="1"/>
                <c:pt idx="0">
                  <c:v>1991～2000年</c:v>
                </c:pt>
              </c:strCache>
            </c:strRef>
          </c:tx>
          <c:spPr>
            <a:solidFill>
              <a:schemeClr val="accent4"/>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５'!$H$7:$H$46</c:f>
              <c:numCache>
                <c:formatCode>#,##0_);\(#,##0\)</c:formatCode>
                <c:ptCount val="39"/>
                <c:pt idx="0">
                  <c:v>9990</c:v>
                </c:pt>
                <c:pt idx="1">
                  <c:v>10900</c:v>
                </c:pt>
                <c:pt idx="2">
                  <c:v>6280</c:v>
                </c:pt>
                <c:pt idx="3">
                  <c:v>5440</c:v>
                </c:pt>
                <c:pt idx="4">
                  <c:v>5560</c:v>
                </c:pt>
                <c:pt idx="5">
                  <c:v>2740</c:v>
                </c:pt>
                <c:pt idx="6">
                  <c:v>3630</c:v>
                </c:pt>
                <c:pt idx="7">
                  <c:v>2560</c:v>
                </c:pt>
                <c:pt idx="8">
                  <c:v>5170</c:v>
                </c:pt>
                <c:pt idx="9">
                  <c:v>1520</c:v>
                </c:pt>
                <c:pt idx="10">
                  <c:v>540</c:v>
                </c:pt>
                <c:pt idx="11">
                  <c:v>1160</c:v>
                </c:pt>
                <c:pt idx="12">
                  <c:v>2520</c:v>
                </c:pt>
                <c:pt idx="13">
                  <c:v>3570</c:v>
                </c:pt>
                <c:pt idx="14">
                  <c:v>1020</c:v>
                </c:pt>
                <c:pt idx="15">
                  <c:v>970</c:v>
                </c:pt>
                <c:pt idx="16">
                  <c:v>720</c:v>
                </c:pt>
                <c:pt idx="17" formatCode="0_);[Red]\(0\)">
                  <c:v>320.19702962999997</c:v>
                </c:pt>
                <c:pt idx="18">
                  <c:v>80</c:v>
                </c:pt>
                <c:pt idx="19">
                  <c:v>1720</c:v>
                </c:pt>
                <c:pt idx="20">
                  <c:v>2280</c:v>
                </c:pt>
                <c:pt idx="21">
                  <c:v>700</c:v>
                </c:pt>
                <c:pt idx="22">
                  <c:v>740</c:v>
                </c:pt>
                <c:pt idx="23">
                  <c:v>2000</c:v>
                </c:pt>
                <c:pt idx="24">
                  <c:v>560</c:v>
                </c:pt>
                <c:pt idx="25">
                  <c:v>930</c:v>
                </c:pt>
                <c:pt idx="26">
                  <c:v>800</c:v>
                </c:pt>
                <c:pt idx="27">
                  <c:v>1660</c:v>
                </c:pt>
                <c:pt idx="28">
                  <c:v>270</c:v>
                </c:pt>
                <c:pt idx="29">
                  <c:v>700</c:v>
                </c:pt>
                <c:pt idx="30">
                  <c:v>470</c:v>
                </c:pt>
                <c:pt idx="31">
                  <c:v>520</c:v>
                </c:pt>
                <c:pt idx="32" formatCode="0_);[Red]\(0\)">
                  <c:v>850.55525396999906</c:v>
                </c:pt>
                <c:pt idx="33">
                  <c:v>230</c:v>
                </c:pt>
                <c:pt idx="34" formatCode="0_);[Red]\(0\)">
                  <c:v>397.67541952000005</c:v>
                </c:pt>
                <c:pt idx="35" formatCode="0_);[Red]\(0\)">
                  <c:v>244.72668330000002</c:v>
                </c:pt>
                <c:pt idx="36" formatCode="0_);[Red]\(0\)">
                  <c:v>0</c:v>
                </c:pt>
                <c:pt idx="37" formatCode="0_);[Red]\(0\)">
                  <c:v>0</c:v>
                </c:pt>
                <c:pt idx="38" formatCode="0_);[Red]\(0\)">
                  <c:v>0</c:v>
                </c:pt>
              </c:numCache>
            </c:numRef>
          </c:val>
          <c:extLst>
            <c:ext xmlns:c16="http://schemas.microsoft.com/office/drawing/2014/chart" uri="{C3380CC4-5D6E-409C-BE32-E72D297353CC}">
              <c16:uniqueId val="{00000003-3758-4401-9D14-93626E27461A}"/>
            </c:ext>
          </c:extLst>
        </c:ser>
        <c:ser>
          <c:idx val="4"/>
          <c:order val="4"/>
          <c:tx>
            <c:strRef>
              <c:f>'グラフ用 ５'!$I$6</c:f>
              <c:strCache>
                <c:ptCount val="1"/>
                <c:pt idx="0">
                  <c:v>2001～2010年</c:v>
                </c:pt>
              </c:strCache>
            </c:strRef>
          </c:tx>
          <c:spPr>
            <a:solidFill>
              <a:schemeClr val="accent5"/>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５'!$I$7:$I$46</c:f>
              <c:numCache>
                <c:formatCode>#,##0_);\(#,##0\)</c:formatCode>
                <c:ptCount val="39"/>
                <c:pt idx="0">
                  <c:v>15060</c:v>
                </c:pt>
                <c:pt idx="1">
                  <c:v>15400</c:v>
                </c:pt>
                <c:pt idx="2">
                  <c:v>11220</c:v>
                </c:pt>
                <c:pt idx="3">
                  <c:v>7510</c:v>
                </c:pt>
                <c:pt idx="4">
                  <c:v>4060</c:v>
                </c:pt>
                <c:pt idx="5">
                  <c:v>8480</c:v>
                </c:pt>
                <c:pt idx="6">
                  <c:v>6200</c:v>
                </c:pt>
                <c:pt idx="7">
                  <c:v>4420</c:v>
                </c:pt>
                <c:pt idx="8">
                  <c:v>2520</c:v>
                </c:pt>
                <c:pt idx="9">
                  <c:v>4210</c:v>
                </c:pt>
                <c:pt idx="10">
                  <c:v>3200</c:v>
                </c:pt>
                <c:pt idx="11">
                  <c:v>1740</c:v>
                </c:pt>
                <c:pt idx="12">
                  <c:v>2220</c:v>
                </c:pt>
                <c:pt idx="13">
                  <c:v>540</c:v>
                </c:pt>
                <c:pt idx="14">
                  <c:v>1970</c:v>
                </c:pt>
                <c:pt idx="15">
                  <c:v>530</c:v>
                </c:pt>
                <c:pt idx="16">
                  <c:v>620</c:v>
                </c:pt>
                <c:pt idx="17" formatCode="0_);[Red]\(0\)">
                  <c:v>890.72077957999977</c:v>
                </c:pt>
                <c:pt idx="18">
                  <c:v>1020</c:v>
                </c:pt>
                <c:pt idx="19">
                  <c:v>560</c:v>
                </c:pt>
                <c:pt idx="20">
                  <c:v>400</c:v>
                </c:pt>
                <c:pt idx="21">
                  <c:v>860</c:v>
                </c:pt>
                <c:pt idx="22">
                  <c:v>1110</c:v>
                </c:pt>
                <c:pt idx="23">
                  <c:v>200</c:v>
                </c:pt>
                <c:pt idx="24">
                  <c:v>1280</c:v>
                </c:pt>
                <c:pt idx="25">
                  <c:v>470</c:v>
                </c:pt>
                <c:pt idx="26">
                  <c:v>210</c:v>
                </c:pt>
                <c:pt idx="27">
                  <c:v>50</c:v>
                </c:pt>
                <c:pt idx="28">
                  <c:v>700</c:v>
                </c:pt>
                <c:pt idx="29">
                  <c:v>770</c:v>
                </c:pt>
                <c:pt idx="30">
                  <c:v>660</c:v>
                </c:pt>
                <c:pt idx="31">
                  <c:v>260</c:v>
                </c:pt>
                <c:pt idx="32" formatCode="0_);[Red]\(0\)">
                  <c:v>16.33834951</c:v>
                </c:pt>
                <c:pt idx="33">
                  <c:v>40</c:v>
                </c:pt>
                <c:pt idx="34" formatCode="0_);[Red]\(0\)">
                  <c:v>94.260329400000003</c:v>
                </c:pt>
                <c:pt idx="35" formatCode="0_);[Red]\(0\)">
                  <c:v>32.630224439999999</c:v>
                </c:pt>
                <c:pt idx="36" formatCode="0_);[Red]\(0\)">
                  <c:v>0</c:v>
                </c:pt>
                <c:pt idx="37" formatCode="0_);[Red]\(0\)">
                  <c:v>0</c:v>
                </c:pt>
                <c:pt idx="38" formatCode="0_);[Red]\(0\)">
                  <c:v>0</c:v>
                </c:pt>
              </c:numCache>
            </c:numRef>
          </c:val>
          <c:extLst>
            <c:ext xmlns:c16="http://schemas.microsoft.com/office/drawing/2014/chart" uri="{C3380CC4-5D6E-409C-BE32-E72D297353CC}">
              <c16:uniqueId val="{00000004-3758-4401-9D14-93626E27461A}"/>
            </c:ext>
          </c:extLst>
        </c:ser>
        <c:ser>
          <c:idx val="5"/>
          <c:order val="5"/>
          <c:tx>
            <c:strRef>
              <c:f>'グラフ用 ５'!$J$6</c:f>
              <c:strCache>
                <c:ptCount val="1"/>
                <c:pt idx="0">
                  <c:v>2011～2018年9月</c:v>
                </c:pt>
              </c:strCache>
            </c:strRef>
          </c:tx>
          <c:spPr>
            <a:solidFill>
              <a:schemeClr val="accent6"/>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５'!$J$7:$J$46</c:f>
              <c:numCache>
                <c:formatCode>#,##0_);\(#,##0\)</c:formatCode>
                <c:ptCount val="39"/>
                <c:pt idx="0">
                  <c:v>7790</c:v>
                </c:pt>
                <c:pt idx="1">
                  <c:v>3700</c:v>
                </c:pt>
                <c:pt idx="2">
                  <c:v>4640</c:v>
                </c:pt>
                <c:pt idx="3">
                  <c:v>1010</c:v>
                </c:pt>
                <c:pt idx="4">
                  <c:v>3310</c:v>
                </c:pt>
                <c:pt idx="5">
                  <c:v>2340</c:v>
                </c:pt>
                <c:pt idx="6">
                  <c:v>2100</c:v>
                </c:pt>
                <c:pt idx="7">
                  <c:v>1110</c:v>
                </c:pt>
                <c:pt idx="8">
                  <c:v>1030</c:v>
                </c:pt>
                <c:pt idx="9">
                  <c:v>1870</c:v>
                </c:pt>
                <c:pt idx="10">
                  <c:v>940</c:v>
                </c:pt>
                <c:pt idx="11">
                  <c:v>850</c:v>
                </c:pt>
                <c:pt idx="12">
                  <c:v>560</c:v>
                </c:pt>
                <c:pt idx="13">
                  <c:v>50</c:v>
                </c:pt>
                <c:pt idx="14">
                  <c:v>320</c:v>
                </c:pt>
                <c:pt idx="15">
                  <c:v>70</c:v>
                </c:pt>
                <c:pt idx="16">
                  <c:v>450</c:v>
                </c:pt>
                <c:pt idx="17" formatCode="0_);[Red]\(0\)">
                  <c:v>255.85602525999997</c:v>
                </c:pt>
                <c:pt idx="18">
                  <c:v>1130</c:v>
                </c:pt>
                <c:pt idx="19">
                  <c:v>100</c:v>
                </c:pt>
                <c:pt idx="20">
                  <c:v>120</c:v>
                </c:pt>
                <c:pt idx="21">
                  <c:v>300</c:v>
                </c:pt>
                <c:pt idx="22">
                  <c:v>40</c:v>
                </c:pt>
                <c:pt idx="23">
                  <c:v>30</c:v>
                </c:pt>
                <c:pt idx="24">
                  <c:v>110</c:v>
                </c:pt>
                <c:pt idx="25">
                  <c:v>120</c:v>
                </c:pt>
                <c:pt idx="26">
                  <c:v>550</c:v>
                </c:pt>
                <c:pt idx="27">
                  <c:v>30</c:v>
                </c:pt>
                <c:pt idx="28">
                  <c:v>20</c:v>
                </c:pt>
                <c:pt idx="29">
                  <c:v>0</c:v>
                </c:pt>
                <c:pt idx="30">
                  <c:v>20</c:v>
                </c:pt>
                <c:pt idx="31">
                  <c:v>40</c:v>
                </c:pt>
                <c:pt idx="32" formatCode="0_);[Red]\(0\)">
                  <c:v>38.443175320000002</c:v>
                </c:pt>
                <c:pt idx="33">
                  <c:v>0</c:v>
                </c:pt>
                <c:pt idx="34" formatCode="0_);[Red]\(0\)">
                  <c:v>0</c:v>
                </c:pt>
                <c:pt idx="35" formatCode="0_);[Red]\(0\)">
                  <c:v>16.075184100000001</c:v>
                </c:pt>
                <c:pt idx="36" formatCode="0_);[Red]\(0\)">
                  <c:v>0</c:v>
                </c:pt>
                <c:pt idx="37" formatCode="0_);[Red]\(0\)">
                  <c:v>0</c:v>
                </c:pt>
                <c:pt idx="38" formatCode="0_);[Red]\(0\)">
                  <c:v>23.81242722</c:v>
                </c:pt>
              </c:numCache>
            </c:numRef>
          </c:val>
          <c:extLst>
            <c:ext xmlns:c16="http://schemas.microsoft.com/office/drawing/2014/chart" uri="{C3380CC4-5D6E-409C-BE32-E72D297353CC}">
              <c16:uniqueId val="{00000005-3758-4401-9D14-93626E27461A}"/>
            </c:ext>
          </c:extLst>
        </c:ser>
        <c:dLbls>
          <c:showLegendKey val="0"/>
          <c:showVal val="0"/>
          <c:showCatName val="0"/>
          <c:showSerName val="0"/>
          <c:showPercent val="0"/>
          <c:showBubbleSize val="0"/>
        </c:dLbls>
        <c:gapWidth val="150"/>
        <c:overlap val="100"/>
        <c:axId val="1088945792"/>
        <c:axId val="1033659536"/>
      </c:barChart>
      <c:catAx>
        <c:axId val="10889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ysClr val="windowText" lastClr="000000"/>
                </a:solidFill>
                <a:latin typeface="+mn-lt"/>
                <a:ea typeface="+mn-ea"/>
                <a:cs typeface="+mn-cs"/>
              </a:defRPr>
            </a:pPr>
            <a:endParaRPr lang="ja-JP"/>
          </a:p>
        </c:txPr>
        <c:crossAx val="1033659536"/>
        <c:crosses val="autoZero"/>
        <c:auto val="1"/>
        <c:lblAlgn val="ctr"/>
        <c:lblOffset val="100"/>
        <c:noMultiLvlLbl val="0"/>
      </c:catAx>
      <c:valAx>
        <c:axId val="1033659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088945792"/>
        <c:crosses val="autoZero"/>
        <c:crossBetween val="between"/>
      </c:valAx>
      <c:spPr>
        <a:noFill/>
        <a:ln>
          <a:noFill/>
        </a:ln>
        <a:effectLst/>
      </c:spPr>
    </c:plotArea>
    <c:legend>
      <c:legendPos val="tr"/>
      <c:layout>
        <c:manualLayout>
          <c:xMode val="edge"/>
          <c:yMode val="edge"/>
          <c:x val="0.78091029823650981"/>
          <c:y val="2.4720312267503625E-2"/>
          <c:w val="0.20766483740323244"/>
          <c:h val="0.28706835696217425"/>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５'!$E$6</c:f>
              <c:strCache>
                <c:ptCount val="1"/>
                <c:pt idx="0">
                  <c:v>1970年以前</c:v>
                </c:pt>
              </c:strCache>
            </c:strRef>
          </c:tx>
          <c:spPr>
            <a:solidFill>
              <a:schemeClr val="tx1"/>
            </a:solidFill>
            <a:ln>
              <a:noFill/>
            </a:ln>
            <a:effectLst/>
          </c:spPr>
          <c:invertIfNegative val="0"/>
          <c:cat>
            <c:strRef>
              <c:f>'グラフ用 ５'!$D$7</c:f>
              <c:strCache>
                <c:ptCount val="1"/>
                <c:pt idx="0">
                  <c:v>大阪市</c:v>
                </c:pt>
              </c:strCache>
            </c:strRef>
          </c:cat>
          <c:val>
            <c:numRef>
              <c:f>'グラフ用 ５'!$E$7</c:f>
              <c:numCache>
                <c:formatCode>#,##0_);\(#,##0\)</c:formatCode>
                <c:ptCount val="1"/>
                <c:pt idx="0">
                  <c:v>3700</c:v>
                </c:pt>
              </c:numCache>
            </c:numRef>
          </c:val>
          <c:extLst>
            <c:ext xmlns:c16="http://schemas.microsoft.com/office/drawing/2014/chart" uri="{C3380CC4-5D6E-409C-BE32-E72D297353CC}">
              <c16:uniqueId val="{00000000-2994-4510-B268-898987B65E6D}"/>
            </c:ext>
          </c:extLst>
        </c:ser>
        <c:ser>
          <c:idx val="1"/>
          <c:order val="1"/>
          <c:tx>
            <c:strRef>
              <c:f>'グラフ用 ５'!$F$6</c:f>
              <c:strCache>
                <c:ptCount val="1"/>
                <c:pt idx="0">
                  <c:v>1971～1980年</c:v>
                </c:pt>
              </c:strCache>
            </c:strRef>
          </c:tx>
          <c:spPr>
            <a:pattFill prst="pct30">
              <a:fgClr>
                <a:schemeClr val="bg1"/>
              </a:fgClr>
              <a:bgClr>
                <a:srgbClr val="FF0000"/>
              </a:bgClr>
            </a:pattFill>
            <a:ln>
              <a:noFill/>
            </a:ln>
            <a:effectLst/>
          </c:spPr>
          <c:invertIfNegative val="0"/>
          <c:cat>
            <c:strRef>
              <c:f>'グラフ用 ５'!$D$7</c:f>
              <c:strCache>
                <c:ptCount val="1"/>
                <c:pt idx="0">
                  <c:v>大阪市</c:v>
                </c:pt>
              </c:strCache>
            </c:strRef>
          </c:cat>
          <c:val>
            <c:numRef>
              <c:f>'グラフ用 ５'!$F$7</c:f>
              <c:numCache>
                <c:formatCode>#,##0_);\(#,##0\)</c:formatCode>
                <c:ptCount val="1"/>
                <c:pt idx="0">
                  <c:v>43800</c:v>
                </c:pt>
              </c:numCache>
            </c:numRef>
          </c:val>
          <c:extLst>
            <c:ext xmlns:c16="http://schemas.microsoft.com/office/drawing/2014/chart" uri="{C3380CC4-5D6E-409C-BE32-E72D297353CC}">
              <c16:uniqueId val="{00000001-2994-4510-B268-898987B65E6D}"/>
            </c:ext>
          </c:extLst>
        </c:ser>
        <c:ser>
          <c:idx val="2"/>
          <c:order val="2"/>
          <c:tx>
            <c:strRef>
              <c:f>'グラフ用 ５'!$G$6</c:f>
              <c:strCache>
                <c:ptCount val="1"/>
                <c:pt idx="0">
                  <c:v>1981～1990年</c:v>
                </c:pt>
              </c:strCache>
            </c:strRef>
          </c:tx>
          <c:spPr>
            <a:solidFill>
              <a:schemeClr val="accent3"/>
            </a:solidFill>
            <a:ln>
              <a:noFill/>
            </a:ln>
            <a:effectLst/>
          </c:spPr>
          <c:invertIfNegative val="0"/>
          <c:cat>
            <c:strRef>
              <c:f>'グラフ用 ５'!$D$7</c:f>
              <c:strCache>
                <c:ptCount val="1"/>
                <c:pt idx="0">
                  <c:v>大阪市</c:v>
                </c:pt>
              </c:strCache>
            </c:strRef>
          </c:cat>
          <c:val>
            <c:numRef>
              <c:f>'グラフ用 ５'!$G$7</c:f>
              <c:numCache>
                <c:formatCode>#,##0_);\(#,##0\)</c:formatCode>
                <c:ptCount val="1"/>
                <c:pt idx="0">
                  <c:v>53500</c:v>
                </c:pt>
              </c:numCache>
            </c:numRef>
          </c:val>
          <c:extLst>
            <c:ext xmlns:c16="http://schemas.microsoft.com/office/drawing/2014/chart" uri="{C3380CC4-5D6E-409C-BE32-E72D297353CC}">
              <c16:uniqueId val="{00000002-2994-4510-B268-898987B65E6D}"/>
            </c:ext>
          </c:extLst>
        </c:ser>
        <c:ser>
          <c:idx val="3"/>
          <c:order val="3"/>
          <c:tx>
            <c:strRef>
              <c:f>'グラフ用 ５'!$H$6</c:f>
              <c:strCache>
                <c:ptCount val="1"/>
                <c:pt idx="0">
                  <c:v>1991～2000年</c:v>
                </c:pt>
              </c:strCache>
            </c:strRef>
          </c:tx>
          <c:spPr>
            <a:solidFill>
              <a:schemeClr val="accent4"/>
            </a:solidFill>
            <a:ln>
              <a:noFill/>
            </a:ln>
            <a:effectLst/>
          </c:spPr>
          <c:invertIfNegative val="0"/>
          <c:cat>
            <c:strRef>
              <c:f>'グラフ用 ５'!$D$7</c:f>
              <c:strCache>
                <c:ptCount val="1"/>
                <c:pt idx="0">
                  <c:v>大阪市</c:v>
                </c:pt>
              </c:strCache>
            </c:strRef>
          </c:cat>
          <c:val>
            <c:numRef>
              <c:f>'グラフ用 ５'!$H$7</c:f>
              <c:numCache>
                <c:formatCode>#,##0_);\(#,##0\)</c:formatCode>
                <c:ptCount val="1"/>
                <c:pt idx="0">
                  <c:v>40900</c:v>
                </c:pt>
              </c:numCache>
            </c:numRef>
          </c:val>
          <c:extLst>
            <c:ext xmlns:c16="http://schemas.microsoft.com/office/drawing/2014/chart" uri="{C3380CC4-5D6E-409C-BE32-E72D297353CC}">
              <c16:uniqueId val="{00000003-2994-4510-B268-898987B65E6D}"/>
            </c:ext>
          </c:extLst>
        </c:ser>
        <c:ser>
          <c:idx val="4"/>
          <c:order val="4"/>
          <c:tx>
            <c:strRef>
              <c:f>'グラフ用 ５'!$I$6</c:f>
              <c:strCache>
                <c:ptCount val="1"/>
                <c:pt idx="0">
                  <c:v>2001～2010年</c:v>
                </c:pt>
              </c:strCache>
            </c:strRef>
          </c:tx>
          <c:spPr>
            <a:solidFill>
              <a:schemeClr val="accent5"/>
            </a:solidFill>
            <a:ln>
              <a:noFill/>
            </a:ln>
            <a:effectLst/>
          </c:spPr>
          <c:invertIfNegative val="0"/>
          <c:cat>
            <c:strRef>
              <c:f>'グラフ用 ５'!$D$7</c:f>
              <c:strCache>
                <c:ptCount val="1"/>
                <c:pt idx="0">
                  <c:v>大阪市</c:v>
                </c:pt>
              </c:strCache>
            </c:strRef>
          </c:cat>
          <c:val>
            <c:numRef>
              <c:f>'グラフ用 ５'!$I$7</c:f>
              <c:numCache>
                <c:formatCode>#,##0_);\(#,##0\)</c:formatCode>
                <c:ptCount val="1"/>
                <c:pt idx="0">
                  <c:v>69700</c:v>
                </c:pt>
              </c:numCache>
            </c:numRef>
          </c:val>
          <c:extLst>
            <c:ext xmlns:c16="http://schemas.microsoft.com/office/drawing/2014/chart" uri="{C3380CC4-5D6E-409C-BE32-E72D297353CC}">
              <c16:uniqueId val="{00000004-2994-4510-B268-898987B65E6D}"/>
            </c:ext>
          </c:extLst>
        </c:ser>
        <c:ser>
          <c:idx val="5"/>
          <c:order val="5"/>
          <c:tx>
            <c:strRef>
              <c:f>'グラフ用 ５'!$J$6</c:f>
              <c:strCache>
                <c:ptCount val="1"/>
                <c:pt idx="0">
                  <c:v>2011～2018年9月</c:v>
                </c:pt>
              </c:strCache>
            </c:strRef>
          </c:tx>
          <c:spPr>
            <a:solidFill>
              <a:schemeClr val="accent6"/>
            </a:solidFill>
            <a:ln>
              <a:noFill/>
            </a:ln>
            <a:effectLst/>
          </c:spPr>
          <c:invertIfNegative val="0"/>
          <c:cat>
            <c:strRef>
              <c:f>'グラフ用 ５'!$D$7</c:f>
              <c:strCache>
                <c:ptCount val="1"/>
                <c:pt idx="0">
                  <c:v>大阪市</c:v>
                </c:pt>
              </c:strCache>
            </c:strRef>
          </c:cat>
          <c:val>
            <c:numRef>
              <c:f>'グラフ用 ５'!$J$7</c:f>
              <c:numCache>
                <c:formatCode>#,##0_);\(#,##0\)</c:formatCode>
                <c:ptCount val="1"/>
                <c:pt idx="0">
                  <c:v>37700</c:v>
                </c:pt>
              </c:numCache>
            </c:numRef>
          </c:val>
          <c:extLst>
            <c:ext xmlns:c16="http://schemas.microsoft.com/office/drawing/2014/chart" uri="{C3380CC4-5D6E-409C-BE32-E72D297353CC}">
              <c16:uniqueId val="{00000005-2994-4510-B268-898987B65E6D}"/>
            </c:ext>
          </c:extLst>
        </c:ser>
        <c:dLbls>
          <c:showLegendKey val="0"/>
          <c:showVal val="0"/>
          <c:showCatName val="0"/>
          <c:showSerName val="0"/>
          <c:showPercent val="0"/>
          <c:showBubbleSize val="0"/>
        </c:dLbls>
        <c:gapWidth val="150"/>
        <c:overlap val="100"/>
        <c:axId val="1003184016"/>
        <c:axId val="1033637072"/>
      </c:barChart>
      <c:catAx>
        <c:axId val="100318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3637072"/>
        <c:crosses val="autoZero"/>
        <c:auto val="1"/>
        <c:lblAlgn val="ctr"/>
        <c:lblOffset val="100"/>
        <c:noMultiLvlLbl val="0"/>
      </c:catAx>
      <c:valAx>
        <c:axId val="1033637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03184016"/>
        <c:crosses val="autoZero"/>
        <c:crossBetween val="between"/>
        <c:majorUnit val="30000"/>
        <c:minorUnit val="10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4'!$E$6</c:f>
              <c:strCache>
                <c:ptCount val="1"/>
                <c:pt idx="0">
                  <c:v>1970年以前</c:v>
                </c:pt>
              </c:strCache>
            </c:strRef>
          </c:tx>
          <c:spPr>
            <a:solidFill>
              <a:schemeClr val="tx1"/>
            </a:solidFill>
            <a:ln>
              <a:noFill/>
            </a:ln>
            <a:effectLst/>
          </c:spPr>
          <c:invertIfNegative val="0"/>
          <c:cat>
            <c:strRef>
              <c:f>'グラフ用 4'!$D$7:$D$46</c:f>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extLst/>
            </c:strRef>
          </c:cat>
          <c:val>
            <c:numRef>
              <c:f>'グラフ用 4'!$E$7:$E$46</c:f>
              <c:numCache>
                <c:formatCode>#,##0_);\(#,##0\)</c:formatCode>
                <c:ptCount val="39"/>
                <c:pt idx="0">
                  <c:v>1080</c:v>
                </c:pt>
                <c:pt idx="1">
                  <c:v>2200</c:v>
                </c:pt>
                <c:pt idx="2">
                  <c:v>1330</c:v>
                </c:pt>
                <c:pt idx="3">
                  <c:v>70</c:v>
                </c:pt>
                <c:pt idx="4">
                  <c:v>260</c:v>
                </c:pt>
                <c:pt idx="5">
                  <c:v>120</c:v>
                </c:pt>
                <c:pt idx="6">
                  <c:v>20</c:v>
                </c:pt>
                <c:pt idx="7">
                  <c:v>160</c:v>
                </c:pt>
                <c:pt idx="8">
                  <c:v>20</c:v>
                </c:pt>
                <c:pt idx="9" formatCode="0_);[Red]\(0\)">
                  <c:v>24.630540750000002</c:v>
                </c:pt>
                <c:pt idx="10">
                  <c:v>240</c:v>
                </c:pt>
                <c:pt idx="11">
                  <c:v>0</c:v>
                </c:pt>
                <c:pt idx="12">
                  <c:v>0</c:v>
                </c:pt>
                <c:pt idx="13">
                  <c:v>0</c:v>
                </c:pt>
                <c:pt idx="14">
                  <c:v>0</c:v>
                </c:pt>
                <c:pt idx="15">
                  <c:v>0</c:v>
                </c:pt>
                <c:pt idx="16">
                  <c:v>80</c:v>
                </c:pt>
                <c:pt idx="17">
                  <c:v>40</c:v>
                </c:pt>
                <c:pt idx="18">
                  <c:v>0</c:v>
                </c:pt>
                <c:pt idx="19">
                  <c:v>0</c:v>
                </c:pt>
                <c:pt idx="20">
                  <c:v>0</c:v>
                </c:pt>
                <c:pt idx="21">
                  <c:v>10</c:v>
                </c:pt>
                <c:pt idx="22">
                  <c:v>0</c:v>
                </c:pt>
                <c:pt idx="23">
                  <c:v>20</c:v>
                </c:pt>
                <c:pt idx="24">
                  <c:v>10</c:v>
                </c:pt>
                <c:pt idx="25">
                  <c:v>70</c:v>
                </c:pt>
                <c:pt idx="26">
                  <c:v>40</c:v>
                </c:pt>
                <c:pt idx="27">
                  <c:v>20</c:v>
                </c:pt>
                <c:pt idx="28">
                  <c:v>0</c:v>
                </c:pt>
                <c:pt idx="29">
                  <c:v>0</c:v>
                </c:pt>
                <c:pt idx="30">
                  <c:v>0</c:v>
                </c:pt>
                <c:pt idx="31">
                  <c:v>20</c:v>
                </c:pt>
                <c:pt idx="32">
                  <c:v>10</c:v>
                </c:pt>
                <c:pt idx="33" formatCode="0_);[Red]\(0\)">
                  <c:v>0</c:v>
                </c:pt>
                <c:pt idx="34" formatCode="0_);[Red]\(0\)">
                  <c:v>0</c:v>
                </c:pt>
                <c:pt idx="35" formatCode="0_);[Red]\(0\)">
                  <c:v>0</c:v>
                </c:pt>
                <c:pt idx="36" formatCode="0_);[Red]\(0\)">
                  <c:v>0</c:v>
                </c:pt>
                <c:pt idx="37" formatCode="0_);[Red]\(0\)">
                  <c:v>0</c:v>
                </c:pt>
                <c:pt idx="38" formatCode="0_);[Red]\(0\)">
                  <c:v>0</c:v>
                </c:pt>
              </c:numCache>
              <c:extLst/>
            </c:numRef>
          </c:val>
          <c:extLst>
            <c:ext xmlns:c16="http://schemas.microsoft.com/office/drawing/2014/chart" uri="{C3380CC4-5D6E-409C-BE32-E72D297353CC}">
              <c16:uniqueId val="{00000000-293C-4A50-9245-7DA41E7BB0EA}"/>
            </c:ext>
          </c:extLst>
        </c:ser>
        <c:ser>
          <c:idx val="1"/>
          <c:order val="1"/>
          <c:tx>
            <c:strRef>
              <c:f>'グラフ用 4'!$F$6</c:f>
              <c:strCache>
                <c:ptCount val="1"/>
                <c:pt idx="0">
                  <c:v>1971～1980年</c:v>
                </c:pt>
              </c:strCache>
            </c:strRef>
          </c:tx>
          <c:spPr>
            <a:pattFill prst="pct30">
              <a:fgClr>
                <a:schemeClr val="bg1"/>
              </a:fgClr>
              <a:bgClr>
                <a:srgbClr val="FF0000"/>
              </a:bgClr>
            </a:pattFill>
            <a:ln>
              <a:noFill/>
            </a:ln>
            <a:effectLst/>
          </c:spPr>
          <c:invertIfNegative val="0"/>
          <c:cat>
            <c:strRef>
              <c:f>'グラフ用 4'!$D$7:$D$46</c:f>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extLst/>
            </c:strRef>
          </c:cat>
          <c:val>
            <c:numRef>
              <c:f>'グラフ用 4'!$F$7:$F$46</c:f>
              <c:numCache>
                <c:formatCode>#,##0_);\(#,##0\)</c:formatCode>
                <c:ptCount val="39"/>
                <c:pt idx="0">
                  <c:v>11200</c:v>
                </c:pt>
                <c:pt idx="1">
                  <c:v>8300</c:v>
                </c:pt>
                <c:pt idx="2">
                  <c:v>7560</c:v>
                </c:pt>
                <c:pt idx="3">
                  <c:v>6680</c:v>
                </c:pt>
                <c:pt idx="4">
                  <c:v>6220</c:v>
                </c:pt>
                <c:pt idx="5">
                  <c:v>5390</c:v>
                </c:pt>
                <c:pt idx="6">
                  <c:v>4220</c:v>
                </c:pt>
                <c:pt idx="7">
                  <c:v>3140</c:v>
                </c:pt>
                <c:pt idx="8">
                  <c:v>2740</c:v>
                </c:pt>
                <c:pt idx="9" formatCode="0_);[Red]\(0\)">
                  <c:v>1691.9673499400005</c:v>
                </c:pt>
                <c:pt idx="10">
                  <c:v>1250</c:v>
                </c:pt>
                <c:pt idx="11">
                  <c:v>1430</c:v>
                </c:pt>
                <c:pt idx="12">
                  <c:v>990</c:v>
                </c:pt>
                <c:pt idx="13">
                  <c:v>660</c:v>
                </c:pt>
                <c:pt idx="14">
                  <c:v>510</c:v>
                </c:pt>
                <c:pt idx="15">
                  <c:v>490</c:v>
                </c:pt>
                <c:pt idx="16">
                  <c:v>390</c:v>
                </c:pt>
                <c:pt idx="17">
                  <c:v>280</c:v>
                </c:pt>
                <c:pt idx="18">
                  <c:v>300</c:v>
                </c:pt>
                <c:pt idx="19">
                  <c:v>300</c:v>
                </c:pt>
                <c:pt idx="20">
                  <c:v>270</c:v>
                </c:pt>
                <c:pt idx="21">
                  <c:v>250</c:v>
                </c:pt>
                <c:pt idx="22">
                  <c:v>250</c:v>
                </c:pt>
                <c:pt idx="23">
                  <c:v>230</c:v>
                </c:pt>
                <c:pt idx="24">
                  <c:v>180</c:v>
                </c:pt>
                <c:pt idx="25">
                  <c:v>110</c:v>
                </c:pt>
                <c:pt idx="26">
                  <c:v>120</c:v>
                </c:pt>
                <c:pt idx="27">
                  <c:v>130</c:v>
                </c:pt>
                <c:pt idx="28">
                  <c:v>110</c:v>
                </c:pt>
                <c:pt idx="29">
                  <c:v>110</c:v>
                </c:pt>
                <c:pt idx="30">
                  <c:v>100</c:v>
                </c:pt>
                <c:pt idx="31">
                  <c:v>60</c:v>
                </c:pt>
                <c:pt idx="32">
                  <c:v>10</c:v>
                </c:pt>
                <c:pt idx="33" formatCode="0_);[Red]\(0\)">
                  <c:v>18.234537190000001</c:v>
                </c:pt>
                <c:pt idx="34" formatCode="0_);[Red]\(0\)">
                  <c:v>0</c:v>
                </c:pt>
                <c:pt idx="35" formatCode="0_);[Red]\(0\)">
                  <c:v>0</c:v>
                </c:pt>
                <c:pt idx="36" formatCode="0_);[Red]\(0\)">
                  <c:v>0</c:v>
                </c:pt>
                <c:pt idx="37" formatCode="0_);[Red]\(0\)">
                  <c:v>0</c:v>
                </c:pt>
                <c:pt idx="38" formatCode="0_);[Red]\(0\)">
                  <c:v>0</c:v>
                </c:pt>
              </c:numCache>
              <c:extLst/>
            </c:numRef>
          </c:val>
          <c:extLst>
            <c:ext xmlns:c16="http://schemas.microsoft.com/office/drawing/2014/chart" uri="{C3380CC4-5D6E-409C-BE32-E72D297353CC}">
              <c16:uniqueId val="{00000001-293C-4A50-9245-7DA41E7BB0EA}"/>
            </c:ext>
          </c:extLst>
        </c:ser>
        <c:dLbls>
          <c:showLegendKey val="0"/>
          <c:showVal val="0"/>
          <c:showCatName val="0"/>
          <c:showSerName val="0"/>
          <c:showPercent val="0"/>
          <c:showBubbleSize val="0"/>
        </c:dLbls>
        <c:gapWidth val="219"/>
        <c:overlap val="100"/>
        <c:axId val="1504362335"/>
        <c:axId val="1504379391"/>
        <c:extLst>
          <c:ext xmlns:c15="http://schemas.microsoft.com/office/drawing/2012/chart" uri="{02D57815-91ED-43cb-92C2-25804820EDAC}">
            <c15:filteredBarSeries>
              <c15:ser>
                <c:idx val="2"/>
                <c:order val="2"/>
                <c:tx>
                  <c:strRef>
                    <c:extLst>
                      <c:ext uri="{02D57815-91ED-43cb-92C2-25804820EDAC}">
                        <c15:formulaRef>
                          <c15:sqref>'グラフ用 4'!$G$6</c15:sqref>
                        </c15:formulaRef>
                      </c:ext>
                    </c:extLst>
                    <c:strCache>
                      <c:ptCount val="1"/>
                      <c:pt idx="0">
                        <c:v>1981～1990年</c:v>
                      </c:pt>
                    </c:strCache>
                  </c:strRef>
                </c:tx>
                <c:spPr>
                  <a:solidFill>
                    <a:schemeClr val="accent3"/>
                  </a:solidFill>
                  <a:ln>
                    <a:noFill/>
                  </a:ln>
                  <a:effectLst/>
                </c:spPr>
                <c:invertIfNegative val="0"/>
                <c:cat>
                  <c:strRef>
                    <c:extLst>
                      <c:ex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c:ext uri="{02D57815-91ED-43cb-92C2-25804820EDAC}">
                        <c15:formulaRef>
                          <c15:sqref>'グラフ用 4'!$G$7:$G$46</c15:sqref>
                        </c15:formulaRef>
                      </c:ext>
                    </c:extLst>
                    <c:numCache>
                      <c:formatCode>#,##0_);\(#,##0\)</c:formatCode>
                      <c:ptCount val="39"/>
                      <c:pt idx="0">
                        <c:v>10460</c:v>
                      </c:pt>
                      <c:pt idx="1">
                        <c:v>6100</c:v>
                      </c:pt>
                      <c:pt idx="2">
                        <c:v>3430</c:v>
                      </c:pt>
                      <c:pt idx="3">
                        <c:v>7370</c:v>
                      </c:pt>
                      <c:pt idx="4">
                        <c:v>3260</c:v>
                      </c:pt>
                      <c:pt idx="5">
                        <c:v>5570</c:v>
                      </c:pt>
                      <c:pt idx="6">
                        <c:v>2060</c:v>
                      </c:pt>
                      <c:pt idx="7">
                        <c:v>3540</c:v>
                      </c:pt>
                      <c:pt idx="8">
                        <c:v>4460</c:v>
                      </c:pt>
                      <c:pt idx="9" formatCode="0_);[Red]\(0\)">
                        <c:v>1300.3920188800012</c:v>
                      </c:pt>
                      <c:pt idx="10">
                        <c:v>1720</c:v>
                      </c:pt>
                      <c:pt idx="11">
                        <c:v>2700</c:v>
                      </c:pt>
                      <c:pt idx="12">
                        <c:v>2100</c:v>
                      </c:pt>
                      <c:pt idx="13">
                        <c:v>3550</c:v>
                      </c:pt>
                      <c:pt idx="14">
                        <c:v>600</c:v>
                      </c:pt>
                      <c:pt idx="15">
                        <c:v>1310</c:v>
                      </c:pt>
                      <c:pt idx="16">
                        <c:v>2020</c:v>
                      </c:pt>
                      <c:pt idx="17">
                        <c:v>1350</c:v>
                      </c:pt>
                      <c:pt idx="18">
                        <c:v>750</c:v>
                      </c:pt>
                      <c:pt idx="19">
                        <c:v>760</c:v>
                      </c:pt>
                      <c:pt idx="20">
                        <c:v>1390</c:v>
                      </c:pt>
                      <c:pt idx="21">
                        <c:v>2450</c:v>
                      </c:pt>
                      <c:pt idx="22">
                        <c:v>1570</c:v>
                      </c:pt>
                      <c:pt idx="23">
                        <c:v>20</c:v>
                      </c:pt>
                      <c:pt idx="24">
                        <c:v>250</c:v>
                      </c:pt>
                      <c:pt idx="25">
                        <c:v>730</c:v>
                      </c:pt>
                      <c:pt idx="26">
                        <c:v>570</c:v>
                      </c:pt>
                      <c:pt idx="27">
                        <c:v>10</c:v>
                      </c:pt>
                      <c:pt idx="28">
                        <c:v>480</c:v>
                      </c:pt>
                      <c:pt idx="29">
                        <c:v>60</c:v>
                      </c:pt>
                      <c:pt idx="30">
                        <c:v>150</c:v>
                      </c:pt>
                      <c:pt idx="31">
                        <c:v>1010</c:v>
                      </c:pt>
                      <c:pt idx="32">
                        <c:v>1390</c:v>
                      </c:pt>
                      <c:pt idx="33" formatCode="0_);[Red]\(0\)">
                        <c:v>160.75184100000001</c:v>
                      </c:pt>
                      <c:pt idx="34" formatCode="0_);[Red]\(0\)">
                        <c:v>294.54661755000006</c:v>
                      </c:pt>
                      <c:pt idx="35" formatCode="0_);[Red]\(0\)">
                        <c:v>16.33834951</c:v>
                      </c:pt>
                      <c:pt idx="36" formatCode="0_);[Red]\(0\)">
                        <c:v>95.656642640000001</c:v>
                      </c:pt>
                      <c:pt idx="37" formatCode="0_);[Red]\(0\)">
                        <c:v>0</c:v>
                      </c:pt>
                      <c:pt idx="38" formatCode="0_);[Red]\(0\)">
                        <c:v>0</c:v>
                      </c:pt>
                    </c:numCache>
                  </c:numRef>
                </c:val>
                <c:extLst>
                  <c:ext xmlns:c16="http://schemas.microsoft.com/office/drawing/2014/chart" uri="{C3380CC4-5D6E-409C-BE32-E72D297353CC}">
                    <c16:uniqueId val="{00000002-293C-4A50-9245-7DA41E7BB0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'グラフ用 4'!$H$6</c15:sqref>
                        </c15:formulaRef>
                      </c:ext>
                    </c:extLst>
                    <c:strCache>
                      <c:ptCount val="1"/>
                      <c:pt idx="0">
                        <c:v>1991～2000年</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4'!$H$7:$H$46</c15:sqref>
                        </c15:formulaRef>
                      </c:ext>
                    </c:extLst>
                    <c:numCache>
                      <c:formatCode>#,##0_);\(#,##0\)</c:formatCode>
                      <c:ptCount val="39"/>
                      <c:pt idx="0">
                        <c:v>9990</c:v>
                      </c:pt>
                      <c:pt idx="1">
                        <c:v>10900</c:v>
                      </c:pt>
                      <c:pt idx="2">
                        <c:v>5440</c:v>
                      </c:pt>
                      <c:pt idx="3">
                        <c:v>6280</c:v>
                      </c:pt>
                      <c:pt idx="4">
                        <c:v>2740</c:v>
                      </c:pt>
                      <c:pt idx="5">
                        <c:v>5560</c:v>
                      </c:pt>
                      <c:pt idx="6">
                        <c:v>540</c:v>
                      </c:pt>
                      <c:pt idx="7">
                        <c:v>2560</c:v>
                      </c:pt>
                      <c:pt idx="8">
                        <c:v>3630</c:v>
                      </c:pt>
                      <c:pt idx="9" formatCode="0_);[Red]\(0\)">
                        <c:v>320.19702962999997</c:v>
                      </c:pt>
                      <c:pt idx="10">
                        <c:v>970</c:v>
                      </c:pt>
                      <c:pt idx="11">
                        <c:v>1520</c:v>
                      </c:pt>
                      <c:pt idx="12">
                        <c:v>5170</c:v>
                      </c:pt>
                      <c:pt idx="13">
                        <c:v>1160</c:v>
                      </c:pt>
                      <c:pt idx="14">
                        <c:v>3570</c:v>
                      </c:pt>
                      <c:pt idx="15">
                        <c:v>700</c:v>
                      </c:pt>
                      <c:pt idx="16">
                        <c:v>2520</c:v>
                      </c:pt>
                      <c:pt idx="17">
                        <c:v>740</c:v>
                      </c:pt>
                      <c:pt idx="18">
                        <c:v>2000</c:v>
                      </c:pt>
                      <c:pt idx="19">
                        <c:v>560</c:v>
                      </c:pt>
                      <c:pt idx="20">
                        <c:v>80</c:v>
                      </c:pt>
                      <c:pt idx="21">
                        <c:v>720</c:v>
                      </c:pt>
                      <c:pt idx="22">
                        <c:v>1020</c:v>
                      </c:pt>
                      <c:pt idx="23">
                        <c:v>470</c:v>
                      </c:pt>
                      <c:pt idx="24">
                        <c:v>800</c:v>
                      </c:pt>
                      <c:pt idx="25">
                        <c:v>2280</c:v>
                      </c:pt>
                      <c:pt idx="26">
                        <c:v>270</c:v>
                      </c:pt>
                      <c:pt idx="27">
                        <c:v>700</c:v>
                      </c:pt>
                      <c:pt idx="28">
                        <c:v>520</c:v>
                      </c:pt>
                      <c:pt idx="29">
                        <c:v>1660</c:v>
                      </c:pt>
                      <c:pt idx="30">
                        <c:v>230</c:v>
                      </c:pt>
                      <c:pt idx="31">
                        <c:v>930</c:v>
                      </c:pt>
                      <c:pt idx="32">
                        <c:v>1720</c:v>
                      </c:pt>
                      <c:pt idx="33" formatCode="0_);[Red]\(0\)">
                        <c:v>244.72668330000002</c:v>
                      </c:pt>
                      <c:pt idx="34" formatCode="0_);[Red]\(0\)">
                        <c:v>0</c:v>
                      </c:pt>
                      <c:pt idx="35" formatCode="0_);[Red]\(0\)">
                        <c:v>850.55525396999906</c:v>
                      </c:pt>
                      <c:pt idx="36" formatCode="0_);[Red]\(0\)">
                        <c:v>0</c:v>
                      </c:pt>
                      <c:pt idx="37" formatCode="0_);[Red]\(0\)">
                        <c:v>397.67541952000005</c:v>
                      </c:pt>
                      <c:pt idx="38" formatCode="0_);[Red]\(0\)">
                        <c:v>0</c:v>
                      </c:pt>
                    </c:numCache>
                  </c:numRef>
                </c:val>
                <c:extLst xmlns:c15="http://schemas.microsoft.com/office/drawing/2012/chart">
                  <c:ext xmlns:c16="http://schemas.microsoft.com/office/drawing/2014/chart" uri="{C3380CC4-5D6E-409C-BE32-E72D297353CC}">
                    <c16:uniqueId val="{00000003-293C-4A50-9245-7DA41E7BB0E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'グラフ用 4'!$I$6</c15:sqref>
                        </c15:formulaRef>
                      </c:ext>
                    </c:extLst>
                    <c:strCache>
                      <c:ptCount val="1"/>
                      <c:pt idx="0">
                        <c:v>2001～2010年</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4'!$I$7:$I$46</c15:sqref>
                        </c15:formulaRef>
                      </c:ext>
                    </c:extLst>
                    <c:numCache>
                      <c:formatCode>#,##0_);\(#,##0\)</c:formatCode>
                      <c:ptCount val="39"/>
                      <c:pt idx="0">
                        <c:v>15060</c:v>
                      </c:pt>
                      <c:pt idx="1">
                        <c:v>15400</c:v>
                      </c:pt>
                      <c:pt idx="2">
                        <c:v>7510</c:v>
                      </c:pt>
                      <c:pt idx="3">
                        <c:v>11220</c:v>
                      </c:pt>
                      <c:pt idx="4">
                        <c:v>8480</c:v>
                      </c:pt>
                      <c:pt idx="5">
                        <c:v>4060</c:v>
                      </c:pt>
                      <c:pt idx="6">
                        <c:v>3200</c:v>
                      </c:pt>
                      <c:pt idx="7">
                        <c:v>4420</c:v>
                      </c:pt>
                      <c:pt idx="8">
                        <c:v>6200</c:v>
                      </c:pt>
                      <c:pt idx="9" formatCode="0_);[Red]\(0\)">
                        <c:v>890.72077957999977</c:v>
                      </c:pt>
                      <c:pt idx="10">
                        <c:v>530</c:v>
                      </c:pt>
                      <c:pt idx="11">
                        <c:v>4210</c:v>
                      </c:pt>
                      <c:pt idx="12">
                        <c:v>2520</c:v>
                      </c:pt>
                      <c:pt idx="13">
                        <c:v>1740</c:v>
                      </c:pt>
                      <c:pt idx="14">
                        <c:v>540</c:v>
                      </c:pt>
                      <c:pt idx="15">
                        <c:v>860</c:v>
                      </c:pt>
                      <c:pt idx="16">
                        <c:v>2220</c:v>
                      </c:pt>
                      <c:pt idx="17">
                        <c:v>1110</c:v>
                      </c:pt>
                      <c:pt idx="18">
                        <c:v>200</c:v>
                      </c:pt>
                      <c:pt idx="19">
                        <c:v>1280</c:v>
                      </c:pt>
                      <c:pt idx="20">
                        <c:v>1020</c:v>
                      </c:pt>
                      <c:pt idx="21">
                        <c:v>620</c:v>
                      </c:pt>
                      <c:pt idx="22">
                        <c:v>1970</c:v>
                      </c:pt>
                      <c:pt idx="23">
                        <c:v>660</c:v>
                      </c:pt>
                      <c:pt idx="24">
                        <c:v>210</c:v>
                      </c:pt>
                      <c:pt idx="25">
                        <c:v>400</c:v>
                      </c:pt>
                      <c:pt idx="26">
                        <c:v>700</c:v>
                      </c:pt>
                      <c:pt idx="27">
                        <c:v>770</c:v>
                      </c:pt>
                      <c:pt idx="28">
                        <c:v>260</c:v>
                      </c:pt>
                      <c:pt idx="29">
                        <c:v>50</c:v>
                      </c:pt>
                      <c:pt idx="30">
                        <c:v>40</c:v>
                      </c:pt>
                      <c:pt idx="31">
                        <c:v>470</c:v>
                      </c:pt>
                      <c:pt idx="32">
                        <c:v>560</c:v>
                      </c:pt>
                      <c:pt idx="33" formatCode="0_);[Red]\(0\)">
                        <c:v>32.630224439999999</c:v>
                      </c:pt>
                      <c:pt idx="34" formatCode="0_);[Red]\(0\)">
                        <c:v>0</c:v>
                      </c:pt>
                      <c:pt idx="35" formatCode="0_);[Red]\(0\)">
                        <c:v>16.33834951</c:v>
                      </c:pt>
                      <c:pt idx="36" formatCode="0_);[Red]\(0\)">
                        <c:v>0</c:v>
                      </c:pt>
                      <c:pt idx="37" formatCode="0_);[Red]\(0\)">
                        <c:v>94.260329400000003</c:v>
                      </c:pt>
                      <c:pt idx="38" formatCode="0_);[Red]\(0\)">
                        <c:v>0</c:v>
                      </c:pt>
                    </c:numCache>
                  </c:numRef>
                </c:val>
                <c:extLst xmlns:c15="http://schemas.microsoft.com/office/drawing/2012/chart">
                  <c:ext xmlns:c16="http://schemas.microsoft.com/office/drawing/2014/chart" uri="{C3380CC4-5D6E-409C-BE32-E72D297353CC}">
                    <c16:uniqueId val="{00000004-293C-4A50-9245-7DA41E7BB0E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'グラフ用 4'!$J$6</c15:sqref>
                        </c15:formulaRef>
                      </c:ext>
                    </c:extLst>
                    <c:strCache>
                      <c:ptCount val="1"/>
                      <c:pt idx="0">
                        <c:v>2011～2018年9月</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4'!$J$7:$J$46</c15:sqref>
                        </c15:formulaRef>
                      </c:ext>
                    </c:extLst>
                    <c:numCache>
                      <c:formatCode>#,##0_);\(#,##0\)</c:formatCode>
                      <c:ptCount val="39"/>
                      <c:pt idx="0">
                        <c:v>7790</c:v>
                      </c:pt>
                      <c:pt idx="1">
                        <c:v>3700</c:v>
                      </c:pt>
                      <c:pt idx="2">
                        <c:v>1010</c:v>
                      </c:pt>
                      <c:pt idx="3">
                        <c:v>4640</c:v>
                      </c:pt>
                      <c:pt idx="4">
                        <c:v>2340</c:v>
                      </c:pt>
                      <c:pt idx="5">
                        <c:v>3310</c:v>
                      </c:pt>
                      <c:pt idx="6">
                        <c:v>940</c:v>
                      </c:pt>
                      <c:pt idx="7">
                        <c:v>1110</c:v>
                      </c:pt>
                      <c:pt idx="8">
                        <c:v>2100</c:v>
                      </c:pt>
                      <c:pt idx="9" formatCode="0_);[Red]\(0\)">
                        <c:v>255.85602525999997</c:v>
                      </c:pt>
                      <c:pt idx="10">
                        <c:v>70</c:v>
                      </c:pt>
                      <c:pt idx="11">
                        <c:v>1870</c:v>
                      </c:pt>
                      <c:pt idx="12">
                        <c:v>1030</c:v>
                      </c:pt>
                      <c:pt idx="13">
                        <c:v>850</c:v>
                      </c:pt>
                      <c:pt idx="14">
                        <c:v>50</c:v>
                      </c:pt>
                      <c:pt idx="15">
                        <c:v>300</c:v>
                      </c:pt>
                      <c:pt idx="16">
                        <c:v>560</c:v>
                      </c:pt>
                      <c:pt idx="17">
                        <c:v>40</c:v>
                      </c:pt>
                      <c:pt idx="18">
                        <c:v>30</c:v>
                      </c:pt>
                      <c:pt idx="19">
                        <c:v>110</c:v>
                      </c:pt>
                      <c:pt idx="20">
                        <c:v>1130</c:v>
                      </c:pt>
                      <c:pt idx="21">
                        <c:v>450</c:v>
                      </c:pt>
                      <c:pt idx="22">
                        <c:v>320</c:v>
                      </c:pt>
                      <c:pt idx="23">
                        <c:v>20</c:v>
                      </c:pt>
                      <c:pt idx="24">
                        <c:v>550</c:v>
                      </c:pt>
                      <c:pt idx="25">
                        <c:v>120</c:v>
                      </c:pt>
                      <c:pt idx="26">
                        <c:v>20</c:v>
                      </c:pt>
                      <c:pt idx="27">
                        <c:v>0</c:v>
                      </c:pt>
                      <c:pt idx="28">
                        <c:v>40</c:v>
                      </c:pt>
                      <c:pt idx="29">
                        <c:v>30</c:v>
                      </c:pt>
                      <c:pt idx="30">
                        <c:v>0</c:v>
                      </c:pt>
                      <c:pt idx="31">
                        <c:v>120</c:v>
                      </c:pt>
                      <c:pt idx="32">
                        <c:v>100</c:v>
                      </c:pt>
                      <c:pt idx="33" formatCode="0_);[Red]\(0\)">
                        <c:v>16.075184100000001</c:v>
                      </c:pt>
                      <c:pt idx="34" formatCode="0_);[Red]\(0\)">
                        <c:v>0</c:v>
                      </c:pt>
                      <c:pt idx="35" formatCode="0_);[Red]\(0\)">
                        <c:v>38.443175320000002</c:v>
                      </c:pt>
                      <c:pt idx="36" formatCode="0_);[Red]\(0\)">
                        <c:v>0</c:v>
                      </c:pt>
                      <c:pt idx="37" formatCode="0_);[Red]\(0\)">
                        <c:v>0</c:v>
                      </c:pt>
                      <c:pt idx="38" formatCode="0_);[Red]\(0\)">
                        <c:v>23.81242722</c:v>
                      </c:pt>
                    </c:numCache>
                  </c:numRef>
                </c:val>
                <c:extLst xmlns:c15="http://schemas.microsoft.com/office/drawing/2012/chart">
                  <c:ext xmlns:c16="http://schemas.microsoft.com/office/drawing/2014/chart" uri="{C3380CC4-5D6E-409C-BE32-E72D297353CC}">
                    <c16:uniqueId val="{00000005-293C-4A50-9245-7DA41E7BB0E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'グラフ用 4'!$K$6</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4'!$K$7:$K$46</c15:sqref>
                        </c15:formulaRef>
                      </c:ext>
                    </c:extLst>
                    <c:numCache>
                      <c:formatCode>General</c:formatCode>
                      <c:ptCount val="39"/>
                      <c:pt idx="9">
                        <c:v>0</c:v>
                      </c:pt>
                      <c:pt idx="33">
                        <c:v>0</c:v>
                      </c:pt>
                      <c:pt idx="34">
                        <c:v>0</c:v>
                      </c:pt>
                      <c:pt idx="35">
                        <c:v>0</c:v>
                      </c:pt>
                      <c:pt idx="36">
                        <c:v>0</c:v>
                      </c:pt>
                      <c:pt idx="37">
                        <c:v>0</c:v>
                      </c:pt>
                      <c:pt idx="38">
                        <c:v>0</c:v>
                      </c:pt>
                    </c:numCache>
                  </c:numRef>
                </c:val>
                <c:extLst xmlns:c15="http://schemas.microsoft.com/office/drawing/2012/chart">
                  <c:ext xmlns:c16="http://schemas.microsoft.com/office/drawing/2014/chart" uri="{C3380CC4-5D6E-409C-BE32-E72D297353CC}">
                    <c16:uniqueId val="{00000006-293C-4A50-9245-7DA41E7BB0E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'グラフ用 4'!$L$6</c15:sqref>
                        </c15:formulaRef>
                      </c:ext>
                    </c:extLst>
                    <c:strCache>
                      <c:ptCount val="1"/>
                      <c:pt idx="0">
                        <c:v>1980年以前合計</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4'!$L$7:$L$46</c15:sqref>
                        </c15:formulaRef>
                      </c:ext>
                    </c:extLst>
                    <c:numCache>
                      <c:formatCode>#,##0_);\(#,##0\)</c:formatCode>
                      <c:ptCount val="39"/>
                      <c:pt idx="0">
                        <c:v>12280</c:v>
                      </c:pt>
                      <c:pt idx="1">
                        <c:v>10500</c:v>
                      </c:pt>
                      <c:pt idx="2">
                        <c:v>8890</c:v>
                      </c:pt>
                      <c:pt idx="3">
                        <c:v>6750</c:v>
                      </c:pt>
                      <c:pt idx="4">
                        <c:v>6480</c:v>
                      </c:pt>
                      <c:pt idx="5">
                        <c:v>5510</c:v>
                      </c:pt>
                      <c:pt idx="6">
                        <c:v>4240</c:v>
                      </c:pt>
                      <c:pt idx="7">
                        <c:v>3300</c:v>
                      </c:pt>
                      <c:pt idx="8">
                        <c:v>2760</c:v>
                      </c:pt>
                      <c:pt idx="9">
                        <c:v>1716.5978906900004</c:v>
                      </c:pt>
                      <c:pt idx="10">
                        <c:v>1490</c:v>
                      </c:pt>
                      <c:pt idx="11">
                        <c:v>1430</c:v>
                      </c:pt>
                      <c:pt idx="12">
                        <c:v>990</c:v>
                      </c:pt>
                      <c:pt idx="13">
                        <c:v>660</c:v>
                      </c:pt>
                      <c:pt idx="14">
                        <c:v>510</c:v>
                      </c:pt>
                      <c:pt idx="15">
                        <c:v>490</c:v>
                      </c:pt>
                      <c:pt idx="16">
                        <c:v>470</c:v>
                      </c:pt>
                      <c:pt idx="17">
                        <c:v>320</c:v>
                      </c:pt>
                      <c:pt idx="18">
                        <c:v>300</c:v>
                      </c:pt>
                      <c:pt idx="19">
                        <c:v>300</c:v>
                      </c:pt>
                      <c:pt idx="20">
                        <c:v>270</c:v>
                      </c:pt>
                      <c:pt idx="21">
                        <c:v>260</c:v>
                      </c:pt>
                      <c:pt idx="22">
                        <c:v>250</c:v>
                      </c:pt>
                      <c:pt idx="23">
                        <c:v>250</c:v>
                      </c:pt>
                      <c:pt idx="24">
                        <c:v>190</c:v>
                      </c:pt>
                      <c:pt idx="25">
                        <c:v>180</c:v>
                      </c:pt>
                      <c:pt idx="26">
                        <c:v>160</c:v>
                      </c:pt>
                      <c:pt idx="27">
                        <c:v>150</c:v>
                      </c:pt>
                      <c:pt idx="28">
                        <c:v>110</c:v>
                      </c:pt>
                      <c:pt idx="29">
                        <c:v>110</c:v>
                      </c:pt>
                      <c:pt idx="30">
                        <c:v>100</c:v>
                      </c:pt>
                      <c:pt idx="31">
                        <c:v>80</c:v>
                      </c:pt>
                      <c:pt idx="32">
                        <c:v>20</c:v>
                      </c:pt>
                      <c:pt idx="33">
                        <c:v>18.234537190000001</c:v>
                      </c:pt>
                      <c:pt idx="34">
                        <c:v>0</c:v>
                      </c:pt>
                      <c:pt idx="35">
                        <c:v>0</c:v>
                      </c:pt>
                      <c:pt idx="36">
                        <c:v>0</c:v>
                      </c:pt>
                      <c:pt idx="37">
                        <c:v>0</c:v>
                      </c:pt>
                      <c:pt idx="38">
                        <c:v>0</c:v>
                      </c:pt>
                    </c:numCache>
                  </c:numRef>
                </c:val>
                <c:extLst xmlns:c15="http://schemas.microsoft.com/office/drawing/2012/chart">
                  <c:ext xmlns:c16="http://schemas.microsoft.com/office/drawing/2014/chart" uri="{C3380CC4-5D6E-409C-BE32-E72D297353CC}">
                    <c16:uniqueId val="{00000007-293C-4A50-9245-7DA41E7BB0EA}"/>
                  </c:ext>
                </c:extLst>
              </c15:ser>
            </c15:filteredBarSeries>
          </c:ext>
        </c:extLst>
      </c:barChart>
      <c:catAx>
        <c:axId val="150436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79391"/>
        <c:crosses val="autoZero"/>
        <c:auto val="1"/>
        <c:lblAlgn val="ctr"/>
        <c:lblOffset val="100"/>
        <c:noMultiLvlLbl val="0"/>
      </c:catAx>
      <c:valAx>
        <c:axId val="1504379391"/>
        <c:scaling>
          <c:orientation val="minMax"/>
          <c:max val="13000"/>
          <c:min val="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62335"/>
        <c:crosses val="autoZero"/>
        <c:crossBetween val="between"/>
        <c:majorUnit val="1000"/>
        <c:minorUnit val="500"/>
      </c:valAx>
      <c:spPr>
        <a:noFill/>
        <a:ln>
          <a:noFill/>
        </a:ln>
        <a:effectLst/>
      </c:spPr>
    </c:plotArea>
    <c:legend>
      <c:legendPos val="tr"/>
      <c:layout>
        <c:manualLayout>
          <c:xMode val="edge"/>
          <c:yMode val="edge"/>
          <c:x val="0.80880995291684066"/>
          <c:y val="1.8835105434339309E-2"/>
          <c:w val="0.14237830805066615"/>
          <c:h val="0.14345990435235478"/>
        </c:manualLayout>
      </c:layout>
      <c:overlay val="1"/>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'グラフ用 4'!$E$6</c:f>
              <c:strCache>
                <c:ptCount val="1"/>
                <c:pt idx="0">
                  <c:v>1970年以前</c:v>
                </c:pt>
              </c:strCache>
            </c:strRef>
          </c:tx>
          <c:spPr>
            <a:solidFill>
              <a:schemeClr val="tx1"/>
            </a:solidFill>
            <a:ln>
              <a:noFill/>
            </a:ln>
            <a:effectLst/>
          </c:spPr>
          <c:invertIfNegative val="0"/>
          <c:cat>
            <c:strRef>
              <c:f>'グラフ用 4'!$D$7</c:f>
              <c:strCache>
                <c:ptCount val="1"/>
                <c:pt idx="0">
                  <c:v>大阪市</c:v>
                </c:pt>
              </c:strCache>
            </c:strRef>
          </c:cat>
          <c:val>
            <c:numRef>
              <c:f>'グラフ用 4'!$E$7</c:f>
              <c:numCache>
                <c:formatCode>#,##0_);\(#,##0\)</c:formatCode>
                <c:ptCount val="1"/>
                <c:pt idx="0">
                  <c:v>3700</c:v>
                </c:pt>
              </c:numCache>
            </c:numRef>
          </c:val>
          <c:extLst>
            <c:ext xmlns:c16="http://schemas.microsoft.com/office/drawing/2014/chart" uri="{C3380CC4-5D6E-409C-BE32-E72D297353CC}">
              <c16:uniqueId val="{00000000-7505-4D76-B155-7421355EFCA0}"/>
            </c:ext>
          </c:extLst>
        </c:ser>
        <c:ser>
          <c:idx val="1"/>
          <c:order val="1"/>
          <c:tx>
            <c:strRef>
              <c:f>'グラフ用 4'!$F$6</c:f>
              <c:strCache>
                <c:ptCount val="1"/>
                <c:pt idx="0">
                  <c:v>1971～1980年</c:v>
                </c:pt>
              </c:strCache>
            </c:strRef>
          </c:tx>
          <c:spPr>
            <a:pattFill prst="pct30">
              <a:fgClr>
                <a:srgbClr val="FF0000"/>
              </a:fgClr>
              <a:bgClr>
                <a:schemeClr val="bg1"/>
              </a:bgClr>
            </a:pattFill>
            <a:ln>
              <a:noFill/>
            </a:ln>
            <a:effectLst/>
          </c:spPr>
          <c:invertIfNegative val="0"/>
          <c:dPt>
            <c:idx val="0"/>
            <c:invertIfNegative val="0"/>
            <c:bubble3D val="0"/>
            <c:spPr>
              <a:pattFill prst="pct30">
                <a:fgClr>
                  <a:schemeClr val="bg1"/>
                </a:fgClr>
                <a:bgClr>
                  <a:srgbClr val="FF0000"/>
                </a:bgClr>
              </a:pattFill>
              <a:ln>
                <a:noFill/>
              </a:ln>
              <a:effectLst/>
            </c:spPr>
            <c:extLst>
              <c:ext xmlns:c16="http://schemas.microsoft.com/office/drawing/2014/chart" uri="{C3380CC4-5D6E-409C-BE32-E72D297353CC}">
                <c16:uniqueId val="{00000002-7505-4D76-B155-7421355EFCA0}"/>
              </c:ext>
            </c:extLst>
          </c:dPt>
          <c:cat>
            <c:strRef>
              <c:f>'グラフ用 4'!$D$7</c:f>
              <c:strCache>
                <c:ptCount val="1"/>
                <c:pt idx="0">
                  <c:v>大阪市</c:v>
                </c:pt>
              </c:strCache>
            </c:strRef>
          </c:cat>
          <c:val>
            <c:numRef>
              <c:f>'グラフ用 4'!$F$7</c:f>
              <c:numCache>
                <c:formatCode>#,##0_);\(#,##0\)</c:formatCode>
                <c:ptCount val="1"/>
                <c:pt idx="0">
                  <c:v>43800</c:v>
                </c:pt>
              </c:numCache>
            </c:numRef>
          </c:val>
          <c:extLst>
            <c:ext xmlns:c16="http://schemas.microsoft.com/office/drawing/2014/chart" uri="{C3380CC4-5D6E-409C-BE32-E72D297353CC}">
              <c16:uniqueId val="{00000001-7505-4D76-B155-7421355EFCA0}"/>
            </c:ext>
          </c:extLst>
        </c:ser>
        <c:dLbls>
          <c:showLegendKey val="0"/>
          <c:showVal val="0"/>
          <c:showCatName val="0"/>
          <c:showSerName val="0"/>
          <c:showPercent val="0"/>
          <c:showBubbleSize val="0"/>
        </c:dLbls>
        <c:gapWidth val="150"/>
        <c:overlap val="100"/>
        <c:axId val="1504452063"/>
        <c:axId val="1504445823"/>
      </c:barChart>
      <c:catAx>
        <c:axId val="150445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45823"/>
        <c:crosses val="autoZero"/>
        <c:auto val="1"/>
        <c:lblAlgn val="ctr"/>
        <c:lblOffset val="100"/>
        <c:noMultiLvlLbl val="0"/>
      </c:catAx>
      <c:valAx>
        <c:axId val="1504445823"/>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52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1755586755073"/>
          <c:y val="3.0260294125822991E-2"/>
          <c:w val="0.90466133897441925"/>
          <c:h val="0.78218703826907943"/>
        </c:manualLayout>
      </c:layout>
      <c:barChart>
        <c:barDir val="col"/>
        <c:grouping val="clustered"/>
        <c:varyColors val="0"/>
        <c:ser>
          <c:idx val="0"/>
          <c:order val="0"/>
          <c:tx>
            <c:strRef>
              <c:f>グラフ用２!$F$4</c:f>
              <c:strCache>
                <c:ptCount val="1"/>
                <c:pt idx="0">
                  <c:v>１～２階建</c:v>
                </c:pt>
              </c:strCache>
            </c:strRef>
          </c:tx>
          <c:spPr>
            <a:solidFill>
              <a:schemeClr val="accent1"/>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グラフ用２!$G$4:$L$4</c:f>
              <c:numCache>
                <c:formatCode>#,##0_);\(#,##0\)</c:formatCode>
                <c:ptCount val="6"/>
                <c:pt idx="0">
                  <c:v>500</c:v>
                </c:pt>
                <c:pt idx="1">
                  <c:v>400</c:v>
                </c:pt>
                <c:pt idx="2">
                  <c:v>300</c:v>
                </c:pt>
                <c:pt idx="3">
                  <c:v>600</c:v>
                </c:pt>
                <c:pt idx="4">
                  <c:v>500</c:v>
                </c:pt>
                <c:pt idx="5">
                  <c:v>600</c:v>
                </c:pt>
              </c:numCache>
            </c:numRef>
          </c:val>
          <c:extLst>
            <c:ext xmlns:c16="http://schemas.microsoft.com/office/drawing/2014/chart" uri="{C3380CC4-5D6E-409C-BE32-E72D297353CC}">
              <c16:uniqueId val="{00000000-C71C-447E-A9D3-F66C1F8B52FA}"/>
            </c:ext>
          </c:extLst>
        </c:ser>
        <c:ser>
          <c:idx val="1"/>
          <c:order val="1"/>
          <c:tx>
            <c:strRef>
              <c:f>グラフ用２!$F$5</c:f>
              <c:strCache>
                <c:ptCount val="1"/>
                <c:pt idx="0">
                  <c:v>３～５階建</c:v>
                </c:pt>
              </c:strCache>
            </c:strRef>
          </c:tx>
          <c:spPr>
            <a:solidFill>
              <a:schemeClr val="accent2"/>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グラフ用２!$G$5:$L$5</c:f>
              <c:numCache>
                <c:formatCode>#,##0_);\(#,##0\)</c:formatCode>
                <c:ptCount val="6"/>
                <c:pt idx="0">
                  <c:v>5700</c:v>
                </c:pt>
                <c:pt idx="1">
                  <c:v>24600</c:v>
                </c:pt>
                <c:pt idx="2">
                  <c:v>18400</c:v>
                </c:pt>
                <c:pt idx="3">
                  <c:v>12700</c:v>
                </c:pt>
                <c:pt idx="4">
                  <c:v>6200</c:v>
                </c:pt>
                <c:pt idx="5">
                  <c:v>4100</c:v>
                </c:pt>
              </c:numCache>
            </c:numRef>
          </c:val>
          <c:extLst>
            <c:ext xmlns:c16="http://schemas.microsoft.com/office/drawing/2014/chart" uri="{C3380CC4-5D6E-409C-BE32-E72D297353CC}">
              <c16:uniqueId val="{00000001-C71C-447E-A9D3-F66C1F8B52FA}"/>
            </c:ext>
          </c:extLst>
        </c:ser>
        <c:ser>
          <c:idx val="2"/>
          <c:order val="2"/>
          <c:tx>
            <c:strRef>
              <c:f>グラフ用２!$F$6</c:f>
              <c:strCache>
                <c:ptCount val="1"/>
                <c:pt idx="0">
                  <c:v>６～10階建</c:v>
                </c:pt>
              </c:strCache>
            </c:strRef>
          </c:tx>
          <c:spPr>
            <a:solidFill>
              <a:schemeClr val="accent3"/>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グラフ用２!$G$6:$L$6</c:f>
              <c:numCache>
                <c:formatCode>#,##0_);\(#,##0\)</c:formatCode>
                <c:ptCount val="6"/>
                <c:pt idx="0">
                  <c:v>2000</c:v>
                </c:pt>
                <c:pt idx="1">
                  <c:v>37400</c:v>
                </c:pt>
                <c:pt idx="2">
                  <c:v>45900</c:v>
                </c:pt>
                <c:pt idx="3">
                  <c:v>46500</c:v>
                </c:pt>
                <c:pt idx="4">
                  <c:v>38400</c:v>
                </c:pt>
                <c:pt idx="5">
                  <c:v>13600</c:v>
                </c:pt>
              </c:numCache>
            </c:numRef>
          </c:val>
          <c:extLst>
            <c:ext xmlns:c16="http://schemas.microsoft.com/office/drawing/2014/chart" uri="{C3380CC4-5D6E-409C-BE32-E72D297353CC}">
              <c16:uniqueId val="{00000002-C71C-447E-A9D3-F66C1F8B52FA}"/>
            </c:ext>
          </c:extLst>
        </c:ser>
        <c:ser>
          <c:idx val="3"/>
          <c:order val="3"/>
          <c:tx>
            <c:strRef>
              <c:f>グラフ用２!$F$7</c:f>
              <c:strCache>
                <c:ptCount val="1"/>
                <c:pt idx="0">
                  <c:v>11階建以上</c:v>
                </c:pt>
              </c:strCache>
            </c:strRef>
          </c:tx>
          <c:spPr>
            <a:solidFill>
              <a:schemeClr val="tx1"/>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グラフ用２!$G$7:$L$7</c:f>
              <c:numCache>
                <c:formatCode>#,##0_);\(#,##0\)</c:formatCode>
                <c:ptCount val="6"/>
                <c:pt idx="0">
                  <c:v>1400</c:v>
                </c:pt>
                <c:pt idx="1">
                  <c:v>47100</c:v>
                </c:pt>
                <c:pt idx="2">
                  <c:v>64000</c:v>
                </c:pt>
                <c:pt idx="3">
                  <c:v>60900</c:v>
                </c:pt>
                <c:pt idx="4">
                  <c:v>124100</c:v>
                </c:pt>
                <c:pt idx="5">
                  <c:v>54600</c:v>
                </c:pt>
              </c:numCache>
            </c:numRef>
          </c:val>
          <c:extLst>
            <c:ext xmlns:c16="http://schemas.microsoft.com/office/drawing/2014/chart" uri="{C3380CC4-5D6E-409C-BE32-E72D297353CC}">
              <c16:uniqueId val="{00000003-C71C-447E-A9D3-F66C1F8B52FA}"/>
            </c:ext>
          </c:extLst>
        </c:ser>
        <c:dLbls>
          <c:showLegendKey val="0"/>
          <c:showVal val="0"/>
          <c:showCatName val="0"/>
          <c:showSerName val="0"/>
          <c:showPercent val="0"/>
          <c:showBubbleSize val="0"/>
        </c:dLbls>
        <c:gapWidth val="219"/>
        <c:overlap val="-27"/>
        <c:axId val="1442652320"/>
        <c:axId val="1396400192"/>
      </c:barChart>
      <c:catAx>
        <c:axId val="14426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400192"/>
        <c:crosses val="autoZero"/>
        <c:auto val="1"/>
        <c:lblAlgn val="ctr"/>
        <c:lblOffset val="100"/>
        <c:noMultiLvlLbl val="0"/>
      </c:catAx>
      <c:valAx>
        <c:axId val="139640019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2652320"/>
        <c:crosses val="autoZero"/>
        <c:crossBetween val="between"/>
      </c:valAx>
      <c:spPr>
        <a:noFill/>
        <a:ln>
          <a:noFill/>
        </a:ln>
        <a:effectLst/>
      </c:spPr>
    </c:plotArea>
    <c:legend>
      <c:legendPos val="t"/>
      <c:layout>
        <c:manualLayout>
          <c:xMode val="edge"/>
          <c:yMode val="edge"/>
          <c:x val="0.12988796256407314"/>
          <c:y val="3.0260294125822991E-2"/>
          <c:w val="0.81432573807493203"/>
          <c:h val="5.6738448602638929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グラフ用２!$F$12</c:f>
              <c:strCache>
                <c:ptCount val="1"/>
                <c:pt idx="0">
                  <c:v>１～２階建</c:v>
                </c:pt>
              </c:strCache>
            </c:strRef>
          </c:tx>
          <c:spPr>
            <a:solidFill>
              <a:schemeClr val="accent1"/>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グラフ用２!$G$12:$L$12</c:f>
              <c:numCache>
                <c:formatCode>0.0%</c:formatCode>
                <c:ptCount val="6"/>
                <c:pt idx="0">
                  <c:v>5.2083333333333336E-2</c:v>
                </c:pt>
                <c:pt idx="1">
                  <c:v>3.6529680365296802E-3</c:v>
                </c:pt>
                <c:pt idx="2">
                  <c:v>2.3328149300155523E-3</c:v>
                </c:pt>
                <c:pt idx="3">
                  <c:v>4.9710024855012429E-3</c:v>
                </c:pt>
                <c:pt idx="4">
                  <c:v>2.9550827423167848E-3</c:v>
                </c:pt>
                <c:pt idx="5">
                  <c:v>8.23045267489712E-3</c:v>
                </c:pt>
              </c:numCache>
            </c:numRef>
          </c:val>
          <c:extLst>
            <c:ext xmlns:c16="http://schemas.microsoft.com/office/drawing/2014/chart" uri="{C3380CC4-5D6E-409C-BE32-E72D297353CC}">
              <c16:uniqueId val="{00000000-DA8E-4AC9-B066-8F5912505E16}"/>
            </c:ext>
          </c:extLst>
        </c:ser>
        <c:ser>
          <c:idx val="1"/>
          <c:order val="1"/>
          <c:tx>
            <c:strRef>
              <c:f>グラフ用２!$F$13</c:f>
              <c:strCache>
                <c:ptCount val="1"/>
                <c:pt idx="0">
                  <c:v>３～５階建</c:v>
                </c:pt>
              </c:strCache>
            </c:strRef>
          </c:tx>
          <c:spPr>
            <a:solidFill>
              <a:schemeClr val="accent2"/>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グラフ用２!$G$13:$L$13</c:f>
              <c:numCache>
                <c:formatCode>0.0%</c:formatCode>
                <c:ptCount val="6"/>
                <c:pt idx="0">
                  <c:v>0.59375</c:v>
                </c:pt>
                <c:pt idx="1">
                  <c:v>0.22465753424657534</c:v>
                </c:pt>
                <c:pt idx="2">
                  <c:v>0.14307931570762053</c:v>
                </c:pt>
                <c:pt idx="3">
                  <c:v>0.10521955260977631</c:v>
                </c:pt>
                <c:pt idx="4">
                  <c:v>3.664302600472813E-2</c:v>
                </c:pt>
                <c:pt idx="5">
                  <c:v>5.6241426611796985E-2</c:v>
                </c:pt>
              </c:numCache>
            </c:numRef>
          </c:val>
          <c:extLst>
            <c:ext xmlns:c16="http://schemas.microsoft.com/office/drawing/2014/chart" uri="{C3380CC4-5D6E-409C-BE32-E72D297353CC}">
              <c16:uniqueId val="{00000001-DA8E-4AC9-B066-8F5912505E16}"/>
            </c:ext>
          </c:extLst>
        </c:ser>
        <c:ser>
          <c:idx val="2"/>
          <c:order val="2"/>
          <c:tx>
            <c:strRef>
              <c:f>グラフ用２!$F$14</c:f>
              <c:strCache>
                <c:ptCount val="1"/>
                <c:pt idx="0">
                  <c:v>６～10階建</c:v>
                </c:pt>
              </c:strCache>
            </c:strRef>
          </c:tx>
          <c:spPr>
            <a:solidFill>
              <a:schemeClr val="accent3"/>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グラフ用２!$G$14:$L$14</c:f>
              <c:numCache>
                <c:formatCode>0.0%</c:formatCode>
                <c:ptCount val="6"/>
                <c:pt idx="0">
                  <c:v>0.20833333333333334</c:v>
                </c:pt>
                <c:pt idx="1">
                  <c:v>0.34155251141552512</c:v>
                </c:pt>
                <c:pt idx="2">
                  <c:v>0.3569206842923795</c:v>
                </c:pt>
                <c:pt idx="3">
                  <c:v>0.38525269262634632</c:v>
                </c:pt>
                <c:pt idx="4">
                  <c:v>0.22695035460992907</c:v>
                </c:pt>
                <c:pt idx="5">
                  <c:v>0.18655692729766804</c:v>
                </c:pt>
              </c:numCache>
            </c:numRef>
          </c:val>
          <c:extLst>
            <c:ext xmlns:c16="http://schemas.microsoft.com/office/drawing/2014/chart" uri="{C3380CC4-5D6E-409C-BE32-E72D297353CC}">
              <c16:uniqueId val="{00000002-DA8E-4AC9-B066-8F5912505E16}"/>
            </c:ext>
          </c:extLst>
        </c:ser>
        <c:ser>
          <c:idx val="3"/>
          <c:order val="3"/>
          <c:tx>
            <c:strRef>
              <c:f>グラフ用２!$F$15</c:f>
              <c:strCache>
                <c:ptCount val="1"/>
                <c:pt idx="0">
                  <c:v>11階建以上</c:v>
                </c:pt>
              </c:strCache>
            </c:strRef>
          </c:tx>
          <c:spPr>
            <a:solidFill>
              <a:schemeClr val="tx1"/>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グラフ用２!$G$15:$L$15</c:f>
              <c:numCache>
                <c:formatCode>0.0%</c:formatCode>
                <c:ptCount val="6"/>
                <c:pt idx="0">
                  <c:v>0.14583333333333334</c:v>
                </c:pt>
                <c:pt idx="1">
                  <c:v>0.43013698630136987</c:v>
                </c:pt>
                <c:pt idx="2">
                  <c:v>0.49766718506998447</c:v>
                </c:pt>
                <c:pt idx="3">
                  <c:v>0.50455675227837615</c:v>
                </c:pt>
                <c:pt idx="4">
                  <c:v>0.73345153664302598</c:v>
                </c:pt>
                <c:pt idx="5">
                  <c:v>0.74897119341563789</c:v>
                </c:pt>
              </c:numCache>
            </c:numRef>
          </c:val>
          <c:extLst>
            <c:ext xmlns:c16="http://schemas.microsoft.com/office/drawing/2014/chart" uri="{C3380CC4-5D6E-409C-BE32-E72D297353CC}">
              <c16:uniqueId val="{00000003-DA8E-4AC9-B066-8F5912505E16}"/>
            </c:ext>
          </c:extLst>
        </c:ser>
        <c:dLbls>
          <c:showLegendKey val="0"/>
          <c:showVal val="0"/>
          <c:showCatName val="0"/>
          <c:showSerName val="0"/>
          <c:showPercent val="0"/>
          <c:showBubbleSize val="0"/>
        </c:dLbls>
        <c:gapWidth val="150"/>
        <c:overlap val="100"/>
        <c:axId val="76518944"/>
        <c:axId val="78451680"/>
      </c:barChart>
      <c:catAx>
        <c:axId val="7651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451680"/>
        <c:crosses val="autoZero"/>
        <c:auto val="1"/>
        <c:lblAlgn val="ctr"/>
        <c:lblOffset val="100"/>
        <c:noMultiLvlLbl val="0"/>
      </c:catAx>
      <c:valAx>
        <c:axId val="7845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65189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48280117680778E-2"/>
          <c:y val="0.14008381360217859"/>
          <c:w val="0.58805528422948916"/>
          <c:h val="0.71724295577774266"/>
        </c:manualLayout>
      </c:layout>
      <c:barChart>
        <c:barDir val="col"/>
        <c:grouping val="stacked"/>
        <c:varyColors val="0"/>
        <c:ser>
          <c:idx val="6"/>
          <c:order val="0"/>
          <c:tx>
            <c:strRef>
              <c:f>大阪府!$M$24</c:f>
              <c:strCache>
                <c:ptCount val="1"/>
                <c:pt idx="0">
                  <c:v>不明</c:v>
                </c:pt>
              </c:strCache>
            </c:strRef>
          </c:tx>
          <c:spPr>
            <a:solidFill>
              <a:schemeClr val="tx1"/>
            </a:solidFill>
            <a:ln>
              <a:solidFill>
                <a:schemeClr val="tx1"/>
              </a:solidFill>
            </a:ln>
            <a:effectLst/>
          </c:spPr>
          <c:invertIfNegative val="0"/>
          <c:dLbls>
            <c:dLbl>
              <c:idx val="0"/>
              <c:layout>
                <c:manualLayout>
                  <c:x val="5.8333333333333362E-2"/>
                  <c:y val="-2.777777777777777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0C0-4596-AF37-9787BAAEE0E2}"/>
                </c:ext>
              </c:extLst>
            </c:dLbl>
            <c:dLbl>
              <c:idx val="1"/>
              <c:delete val="1"/>
              <c:extLst>
                <c:ext xmlns:c15="http://schemas.microsoft.com/office/drawing/2012/chart" uri="{CE6537A1-D6FC-4f65-9D91-7224C49458BB}"/>
                <c:ext xmlns:c16="http://schemas.microsoft.com/office/drawing/2014/chart" uri="{C3380CC4-5D6E-409C-BE32-E72D297353CC}">
                  <c16:uniqueId val="{00000001-00C0-4596-AF37-9787BAAEE0E2}"/>
                </c:ext>
              </c:extLst>
            </c:dLbl>
            <c:dLbl>
              <c:idx val="2"/>
              <c:delete val="1"/>
              <c:extLst>
                <c:ext xmlns:c15="http://schemas.microsoft.com/office/drawing/2012/chart" uri="{CE6537A1-D6FC-4f65-9D91-7224C49458BB}"/>
                <c:ext xmlns:c16="http://schemas.microsoft.com/office/drawing/2014/chart" uri="{C3380CC4-5D6E-409C-BE32-E72D297353CC}">
                  <c16:uniqueId val="{00000002-00C0-4596-AF37-9787BAAEE0E2}"/>
                </c:ext>
              </c:extLst>
            </c:dLbl>
            <c:dLbl>
              <c:idx val="3"/>
              <c:delete val="1"/>
              <c:extLst>
                <c:ext xmlns:c15="http://schemas.microsoft.com/office/drawing/2012/chart" uri="{CE6537A1-D6FC-4f65-9D91-7224C49458BB}"/>
                <c:ext xmlns:c16="http://schemas.microsoft.com/office/drawing/2014/chart" uri="{C3380CC4-5D6E-409C-BE32-E72D297353CC}">
                  <c16:uniqueId val="{00000003-00C0-4596-AF37-9787BAAEE0E2}"/>
                </c:ext>
              </c:extLst>
            </c:dLbl>
            <c:dLbl>
              <c:idx val="4"/>
              <c:delete val="1"/>
              <c:extLst>
                <c:ext xmlns:c15="http://schemas.microsoft.com/office/drawing/2012/chart" uri="{CE6537A1-D6FC-4f65-9D91-7224C49458BB}"/>
                <c:ext xmlns:c16="http://schemas.microsoft.com/office/drawing/2014/chart" uri="{C3380CC4-5D6E-409C-BE32-E72D297353CC}">
                  <c16:uniqueId val="{00000004-00C0-4596-AF37-9787BAAEE0E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大阪府!$N$24:$R$24</c:f>
              <c:numCache>
                <c:formatCode>0.0_ </c:formatCode>
                <c:ptCount val="5"/>
                <c:pt idx="0">
                  <c:v>2.8571428571428572</c:v>
                </c:pt>
                <c:pt idx="1">
                  <c:v>0</c:v>
                </c:pt>
                <c:pt idx="2">
                  <c:v>0</c:v>
                </c:pt>
                <c:pt idx="3">
                  <c:v>0</c:v>
                </c:pt>
                <c:pt idx="4">
                  <c:v>0</c:v>
                </c:pt>
              </c:numCache>
            </c:numRef>
          </c:val>
          <c:extLst>
            <c:ext xmlns:c16="http://schemas.microsoft.com/office/drawing/2014/chart" uri="{C3380CC4-5D6E-409C-BE32-E72D297353CC}">
              <c16:uniqueId val="{00000005-00C0-4596-AF37-9787BAAEE0E2}"/>
            </c:ext>
          </c:extLst>
        </c:ser>
        <c:ser>
          <c:idx val="5"/>
          <c:order val="1"/>
          <c:tx>
            <c:strRef>
              <c:f>大阪府!$M$23</c:f>
              <c:strCache>
                <c:ptCount val="1"/>
                <c:pt idx="0">
                  <c:v>70歳代以上</c:v>
                </c:pt>
              </c:strCache>
            </c:strRef>
          </c:tx>
          <c:spPr>
            <a:pattFill prst="narVert">
              <a:fgClr>
                <a:schemeClr val="tx1"/>
              </a:fgClr>
              <a:bgClr>
                <a:schemeClr val="bg1"/>
              </a:bgClr>
            </a:pattFill>
            <a:ln>
              <a:solidFill>
                <a:schemeClr val="tx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大阪府!$N$23:$R$23</c:f>
              <c:numCache>
                <c:formatCode>0.0_ </c:formatCode>
                <c:ptCount val="5"/>
                <c:pt idx="0">
                  <c:v>34.285714285714285</c:v>
                </c:pt>
                <c:pt idx="1">
                  <c:v>52.173913043478258</c:v>
                </c:pt>
                <c:pt idx="2">
                  <c:v>27.27272727272727</c:v>
                </c:pt>
                <c:pt idx="3">
                  <c:v>9.8039215686274517</c:v>
                </c:pt>
                <c:pt idx="4">
                  <c:v>0</c:v>
                </c:pt>
              </c:numCache>
            </c:numRef>
          </c:val>
          <c:extLst>
            <c:ext xmlns:c16="http://schemas.microsoft.com/office/drawing/2014/chart" uri="{C3380CC4-5D6E-409C-BE32-E72D297353CC}">
              <c16:uniqueId val="{00000007-00C0-4596-AF37-9787BAAEE0E2}"/>
            </c:ext>
          </c:extLst>
        </c:ser>
        <c:ser>
          <c:idx val="4"/>
          <c:order val="2"/>
          <c:tx>
            <c:strRef>
              <c:f>大阪府!$M$22</c:f>
              <c:strCache>
                <c:ptCount val="1"/>
                <c:pt idx="0">
                  <c:v>60歳代</c:v>
                </c:pt>
              </c:strCache>
            </c:strRef>
          </c:tx>
          <c:spPr>
            <a:pattFill prst="pct50">
              <a:fgClr>
                <a:schemeClr val="tx1"/>
              </a:fgClr>
              <a:bgClr>
                <a:schemeClr val="bg1"/>
              </a:bgClr>
            </a:patt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大阪府!$N$22:$R$22</c:f>
              <c:numCache>
                <c:formatCode>0.0_ </c:formatCode>
                <c:ptCount val="5"/>
                <c:pt idx="0">
                  <c:v>31.428571428571427</c:v>
                </c:pt>
                <c:pt idx="1">
                  <c:v>26.086956521739129</c:v>
                </c:pt>
                <c:pt idx="2">
                  <c:v>22.727272727272727</c:v>
                </c:pt>
                <c:pt idx="3">
                  <c:v>21.568627450980394</c:v>
                </c:pt>
                <c:pt idx="4">
                  <c:v>13.636363636363635</c:v>
                </c:pt>
              </c:numCache>
            </c:numRef>
          </c:val>
          <c:extLst>
            <c:ext xmlns:c16="http://schemas.microsoft.com/office/drawing/2014/chart" uri="{C3380CC4-5D6E-409C-BE32-E72D297353CC}">
              <c16:uniqueId val="{00000008-00C0-4596-AF37-9787BAAEE0E2}"/>
            </c:ext>
          </c:extLst>
        </c:ser>
        <c:ser>
          <c:idx val="3"/>
          <c:order val="3"/>
          <c:tx>
            <c:strRef>
              <c:f>大阪府!$M$21</c:f>
              <c:strCache>
                <c:ptCount val="1"/>
                <c:pt idx="0">
                  <c:v>50歳代</c:v>
                </c:pt>
              </c:strCache>
            </c:strRef>
          </c:tx>
          <c:spPr>
            <a:pattFill prst="ltUpDiag">
              <a:fgClr>
                <a:schemeClr val="tx1"/>
              </a:fgClr>
              <a:bgClr>
                <a:schemeClr val="bg1"/>
              </a:bgClr>
            </a:pattFill>
            <a:ln>
              <a:solidFill>
                <a:schemeClr val="tx1"/>
              </a:solidFill>
            </a:ln>
            <a:effectLst/>
          </c:spPr>
          <c:invertIfNegative val="0"/>
          <c:dLbls>
            <c:dLbl>
              <c:idx val="2"/>
              <c:layout>
                <c:manualLayout>
                  <c:x val="1.8656716417909537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大阪府!$N$21:$R$21</c:f>
              <c:numCache>
                <c:formatCode>0.0_ </c:formatCode>
                <c:ptCount val="5"/>
                <c:pt idx="0">
                  <c:v>11.428571428571429</c:v>
                </c:pt>
                <c:pt idx="1">
                  <c:v>13.043478260869565</c:v>
                </c:pt>
                <c:pt idx="2">
                  <c:v>36.363636363636367</c:v>
                </c:pt>
                <c:pt idx="3">
                  <c:v>29.411764705882355</c:v>
                </c:pt>
                <c:pt idx="4">
                  <c:v>13.636363636363635</c:v>
                </c:pt>
              </c:numCache>
            </c:numRef>
          </c:val>
          <c:extLst>
            <c:ext xmlns:c16="http://schemas.microsoft.com/office/drawing/2014/chart" uri="{C3380CC4-5D6E-409C-BE32-E72D297353CC}">
              <c16:uniqueId val="{0000000A-00C0-4596-AF37-9787BAAEE0E2}"/>
            </c:ext>
          </c:extLst>
        </c:ser>
        <c:ser>
          <c:idx val="2"/>
          <c:order val="4"/>
          <c:tx>
            <c:strRef>
              <c:f>大阪府!$M$20</c:f>
              <c:strCache>
                <c:ptCount val="1"/>
                <c:pt idx="0">
                  <c:v>40歳代</c:v>
                </c:pt>
              </c:strCache>
            </c:strRef>
          </c:tx>
          <c:spPr>
            <a:pattFill prst="pct5">
              <a:fgClr>
                <a:schemeClr val="tx1"/>
              </a:fgClr>
              <a:bgClr>
                <a:schemeClr val="bg1"/>
              </a:bgClr>
            </a:pattFill>
            <a:ln>
              <a:solidFill>
                <a:schemeClr val="tx1"/>
              </a:solidFill>
            </a:ln>
            <a:effectLst/>
          </c:spPr>
          <c:invertIfNegative val="0"/>
          <c:dLbls>
            <c:dLbl>
              <c:idx val="1"/>
              <c:layout>
                <c:manualLayout>
                  <c:x val="0.05"/>
                  <c:y val="-9.25925925925925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大阪府!$N$20:$R$20</c:f>
              <c:numCache>
                <c:formatCode>0.0_ </c:formatCode>
                <c:ptCount val="5"/>
                <c:pt idx="0">
                  <c:v>17.142857142857142</c:v>
                </c:pt>
                <c:pt idx="1">
                  <c:v>4.3478260869565215</c:v>
                </c:pt>
                <c:pt idx="2">
                  <c:v>9.0909090909090917</c:v>
                </c:pt>
                <c:pt idx="3">
                  <c:v>37.254901960784316</c:v>
                </c:pt>
                <c:pt idx="4">
                  <c:v>40.909090909090914</c:v>
                </c:pt>
              </c:numCache>
            </c:numRef>
          </c:val>
          <c:extLst>
            <c:ext xmlns:c16="http://schemas.microsoft.com/office/drawing/2014/chart" uri="{C3380CC4-5D6E-409C-BE32-E72D297353CC}">
              <c16:uniqueId val="{0000000C-00C0-4596-AF37-9787BAAEE0E2}"/>
            </c:ext>
          </c:extLst>
        </c:ser>
        <c:ser>
          <c:idx val="1"/>
          <c:order val="5"/>
          <c:tx>
            <c:strRef>
              <c:f>大阪府!$M$19</c:f>
              <c:strCache>
                <c:ptCount val="1"/>
                <c:pt idx="0">
                  <c:v>30歳代</c:v>
                </c:pt>
              </c:strCache>
            </c:strRef>
          </c:tx>
          <c:spPr>
            <a:solidFill>
              <a:schemeClr val="tx1">
                <a:lumMod val="65000"/>
                <a:lumOff val="35000"/>
              </a:schemeClr>
            </a:solidFill>
            <a:ln>
              <a:solidFill>
                <a:schemeClr val="tx1"/>
              </a:solidFill>
            </a:ln>
            <a:effectLst/>
          </c:spPr>
          <c:invertIfNegative val="0"/>
          <c:dLbls>
            <c:dLbl>
              <c:idx val="0"/>
              <c:layout>
                <c:manualLayout>
                  <c:x val="6.388888888888887E-2"/>
                  <c:y val="9.25925925925925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0C0-4596-AF37-9787BAAEE0E2}"/>
                </c:ext>
              </c:extLst>
            </c:dLbl>
            <c:dLbl>
              <c:idx val="2"/>
              <c:layout>
                <c:manualLayout>
                  <c:x val="5.277777777777777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0C0-4596-AF37-9787BAAEE0E2}"/>
                </c:ext>
              </c:extLst>
            </c:dLbl>
            <c:dLbl>
              <c:idx val="3"/>
              <c:layout>
                <c:manualLayout>
                  <c:x val="5.833333333333333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大阪府!$N$19:$R$19</c:f>
              <c:numCache>
                <c:formatCode>0.0_ </c:formatCode>
                <c:ptCount val="5"/>
                <c:pt idx="0">
                  <c:v>2.8571428571428572</c:v>
                </c:pt>
                <c:pt idx="1">
                  <c:v>4.3478260869565215</c:v>
                </c:pt>
                <c:pt idx="2">
                  <c:v>4.5454545454545459</c:v>
                </c:pt>
                <c:pt idx="3">
                  <c:v>1.9607843137254901</c:v>
                </c:pt>
                <c:pt idx="4">
                  <c:v>31.818181818181817</c:v>
                </c:pt>
              </c:numCache>
            </c:numRef>
          </c:val>
          <c:extLst>
            <c:ext xmlns:c16="http://schemas.microsoft.com/office/drawing/2014/chart" uri="{C3380CC4-5D6E-409C-BE32-E72D297353CC}">
              <c16:uniqueId val="{00000010-00C0-4596-AF37-9787BAAEE0E2}"/>
            </c:ext>
          </c:extLst>
        </c:ser>
        <c:ser>
          <c:idx val="0"/>
          <c:order val="6"/>
          <c:tx>
            <c:strRef>
              <c:f>大阪府!$M$18</c:f>
              <c:strCache>
                <c:ptCount val="1"/>
                <c:pt idx="0">
                  <c:v>30歳未満</c:v>
                </c:pt>
              </c:strCache>
            </c:strRef>
          </c:tx>
          <c:spPr>
            <a:solidFill>
              <a:schemeClr val="accent1"/>
            </a:solidFill>
            <a:ln>
              <a:noFill/>
            </a:ln>
            <a:effectLst/>
          </c:spPr>
          <c:invertIfNegative val="0"/>
          <c:dLbls>
            <c:delete val="1"/>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大阪府!$N$18:$R$18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11-00C0-4596-AF37-9787BAAEE0E2}"/>
            </c:ext>
          </c:extLst>
        </c:ser>
        <c:dLbls>
          <c:dLblPos val="ctr"/>
          <c:showLegendKey val="0"/>
          <c:showVal val="1"/>
          <c:showCatName val="0"/>
          <c:showSerName val="0"/>
          <c:showPercent val="0"/>
          <c:showBubbleSize val="0"/>
        </c:dLbls>
        <c:gapWidth val="150"/>
        <c:overlap val="100"/>
        <c:axId val="595925808"/>
        <c:axId val="595919568"/>
      </c:barChart>
      <c:catAx>
        <c:axId val="595925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800"/>
                  <a:t>N=35</a:t>
                </a:r>
                <a:r>
                  <a:rPr lang="en-US" altLang="ja-JP" sz="800" baseline="0"/>
                  <a:t>                   N=23                      N=22                    N=51                     N=22</a:t>
                </a:r>
                <a:endParaRPr lang="ja-JP" altLang="en-US" sz="800"/>
              </a:p>
            </c:rich>
          </c:tx>
          <c:layout>
            <c:manualLayout>
              <c:xMode val="edge"/>
              <c:yMode val="edge"/>
              <c:x val="0.10042287873382036"/>
              <c:y val="0.908624622406598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95919568"/>
        <c:crosses val="autoZero"/>
        <c:auto val="1"/>
        <c:lblAlgn val="ctr"/>
        <c:lblOffset val="100"/>
        <c:noMultiLvlLbl val="0"/>
      </c:catAx>
      <c:valAx>
        <c:axId val="595919568"/>
        <c:scaling>
          <c:orientation val="minMax"/>
          <c:max val="100"/>
        </c:scaling>
        <c:delete val="0"/>
        <c:axPos val="l"/>
        <c:minorGridlines>
          <c:spPr>
            <a:ln w="9525" cap="flat" cmpd="sng" algn="ctr">
              <a:solidFill>
                <a:schemeClr val="tx1">
                  <a:lumMod val="5000"/>
                  <a:lumOff val="95000"/>
                </a:schemeClr>
              </a:solidFill>
              <a:round/>
            </a:ln>
            <a:effectLst/>
          </c:spPr>
        </c:minorGridlines>
        <c:numFmt formatCode="General" sourceLinked="0"/>
        <c:majorTickMark val="in"/>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5925808"/>
        <c:crosses val="autoZero"/>
        <c:crossBetween val="between"/>
      </c:valAx>
      <c:spPr>
        <a:noFill/>
        <a:ln>
          <a:solidFill>
            <a:schemeClr val="tx1"/>
          </a:solidFill>
        </a:ln>
        <a:effectLst/>
      </c:spPr>
    </c:plotArea>
    <c:legend>
      <c:legendPos val="r"/>
      <c:legendEntry>
        <c:idx val="0"/>
        <c:delete val="1"/>
      </c:legendEntry>
      <c:layout>
        <c:manualLayout>
          <c:xMode val="edge"/>
          <c:yMode val="edge"/>
          <c:x val="0.64941013238870371"/>
          <c:y val="0.14664837442093501"/>
          <c:w val="0.14837414613381747"/>
          <c:h val="0.489222264775885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00" normalizeH="0" baseline="0">
                <a:solidFill>
                  <a:sysClr val="windowText" lastClr="000000"/>
                </a:solidFill>
                <a:latin typeface="+mn-lt"/>
                <a:ea typeface="+mn-ea"/>
                <a:cs typeface="+mn-cs"/>
              </a:defRPr>
            </a:pPr>
            <a:r>
              <a:rPr lang="ja-JP" sz="1050" b="1" dirty="0">
                <a:solidFill>
                  <a:sysClr val="windowText" lastClr="000000"/>
                </a:solidFill>
                <a:latin typeface="+mn-ea"/>
                <a:ea typeface="+mn-ea"/>
              </a:rPr>
              <a:t>世帯主</a:t>
            </a:r>
            <a:r>
              <a:rPr lang="ja-JP" altLang="en-US" sz="1050" b="1" dirty="0">
                <a:solidFill>
                  <a:sysClr val="windowText" lastClr="000000"/>
                </a:solidFill>
                <a:latin typeface="+mn-ea"/>
                <a:ea typeface="+mn-ea"/>
              </a:rPr>
              <a:t>の</a:t>
            </a:r>
            <a:r>
              <a:rPr lang="ja-JP" sz="1050" b="1" dirty="0">
                <a:solidFill>
                  <a:sysClr val="windowText" lastClr="000000"/>
                </a:solidFill>
                <a:latin typeface="+mn-ea"/>
                <a:ea typeface="+mn-ea"/>
              </a:rPr>
              <a:t>年齢</a:t>
            </a:r>
            <a:r>
              <a:rPr lang="ja-JP" altLang="en-US" sz="1050" b="1" dirty="0">
                <a:solidFill>
                  <a:sysClr val="windowText" lastClr="000000"/>
                </a:solidFill>
                <a:latin typeface="+mn-ea"/>
                <a:ea typeface="+mn-ea"/>
              </a:rPr>
              <a:t>の割合（大阪府）</a:t>
            </a:r>
            <a:endParaRPr lang="ja-JP" sz="1050" b="1" dirty="0">
              <a:solidFill>
                <a:sysClr val="windowText" lastClr="000000"/>
              </a:solidFill>
              <a:latin typeface="+mn-ea"/>
              <a:ea typeface="+mn-ea"/>
            </a:endParaRPr>
          </a:p>
        </c:rich>
      </c:tx>
      <c:layout>
        <c:manualLayout>
          <c:xMode val="edge"/>
          <c:yMode val="edge"/>
          <c:x val="0.16044772535554827"/>
          <c:y val="2.861525300707442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00" normalizeH="0" baseline="0">
              <a:solidFill>
                <a:sysClr val="windowText" lastClr="000000"/>
              </a:solidFill>
              <a:latin typeface="+mn-lt"/>
              <a:ea typeface="+mn-ea"/>
              <a:cs typeface="+mn-cs"/>
            </a:defRPr>
          </a:pPr>
          <a:endParaRPr lang="ja-JP"/>
        </a:p>
      </c:txPr>
    </c:title>
    <c:autoTitleDeleted val="0"/>
    <c:plotArea>
      <c:layout/>
      <c:pieChart>
        <c:varyColors val="1"/>
        <c:ser>
          <c:idx val="0"/>
          <c:order val="0"/>
          <c:spPr>
            <a:solidFill>
              <a:schemeClr val="bg2">
                <a:lumMod val="90000"/>
              </a:schemeClr>
            </a:solidFill>
            <a:ln w="12700">
              <a:solidFill>
                <a:schemeClr val="tx1"/>
              </a:solidFill>
            </a:ln>
            <a:effectLst/>
          </c:spPr>
          <c:dPt>
            <c:idx val="0"/>
            <c:bubble3D val="0"/>
            <c:spPr>
              <a:solidFill>
                <a:schemeClr val="bg2">
                  <a:lumMod val="90000"/>
                </a:schemeClr>
              </a:solidFill>
              <a:ln w="12700">
                <a:solidFill>
                  <a:schemeClr val="tx1"/>
                </a:solidFill>
              </a:ln>
              <a:effectLst/>
            </c:spPr>
            <c:extLst>
              <c:ext xmlns:c16="http://schemas.microsoft.com/office/drawing/2014/chart" uri="{C3380CC4-5D6E-409C-BE32-E72D297353CC}">
                <c16:uniqueId val="{00000001-4E85-47F0-923C-DD4A117644A8}"/>
              </c:ext>
            </c:extLst>
          </c:dPt>
          <c:dPt>
            <c:idx val="1"/>
            <c:bubble3D val="0"/>
            <c:spPr>
              <a:solidFill>
                <a:schemeClr val="accent2"/>
              </a:solidFill>
              <a:ln w="12700">
                <a:solidFill>
                  <a:schemeClr val="tx1"/>
                </a:solidFill>
              </a:ln>
              <a:effectLst/>
            </c:spPr>
            <c:extLst>
              <c:ext xmlns:c16="http://schemas.microsoft.com/office/drawing/2014/chart" uri="{C3380CC4-5D6E-409C-BE32-E72D297353CC}">
                <c16:uniqueId val="{00000003-4E85-47F0-923C-DD4A117644A8}"/>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4E85-47F0-923C-DD4A117644A8}"/>
              </c:ext>
            </c:extLst>
          </c:dPt>
          <c:dPt>
            <c:idx val="3"/>
            <c:bubble3D val="0"/>
            <c:spPr>
              <a:solidFill>
                <a:srgbClr val="FFC000"/>
              </a:solidFill>
              <a:ln w="12700">
                <a:solidFill>
                  <a:schemeClr val="tx1"/>
                </a:solidFill>
              </a:ln>
              <a:effectLst/>
            </c:spPr>
            <c:extLst>
              <c:ext xmlns:c16="http://schemas.microsoft.com/office/drawing/2014/chart" uri="{C3380CC4-5D6E-409C-BE32-E72D297353CC}">
                <c16:uniqueId val="{00000007-4E85-47F0-923C-DD4A117644A8}"/>
              </c:ext>
            </c:extLst>
          </c:dPt>
          <c:dPt>
            <c:idx val="4"/>
            <c:bubble3D val="0"/>
            <c:spPr>
              <a:solidFill>
                <a:schemeClr val="accent5"/>
              </a:solidFill>
              <a:ln w="12700">
                <a:solidFill>
                  <a:schemeClr val="tx1"/>
                </a:solidFill>
              </a:ln>
              <a:effectLst/>
            </c:spPr>
            <c:extLst>
              <c:ext xmlns:c16="http://schemas.microsoft.com/office/drawing/2014/chart" uri="{C3380CC4-5D6E-409C-BE32-E72D297353CC}">
                <c16:uniqueId val="{00000009-4E85-47F0-923C-DD4A117644A8}"/>
              </c:ext>
            </c:extLst>
          </c:dPt>
          <c:dPt>
            <c:idx val="5"/>
            <c:bubble3D val="0"/>
            <c:spPr>
              <a:solidFill>
                <a:schemeClr val="accent6"/>
              </a:solidFill>
              <a:ln w="12700">
                <a:solidFill>
                  <a:schemeClr val="tx1"/>
                </a:solidFill>
              </a:ln>
              <a:effectLst/>
            </c:spPr>
            <c:extLst>
              <c:ext xmlns:c16="http://schemas.microsoft.com/office/drawing/2014/chart" uri="{C3380CC4-5D6E-409C-BE32-E72D297353CC}">
                <c16:uniqueId val="{0000000B-4E85-47F0-923C-DD4A117644A8}"/>
              </c:ext>
            </c:extLst>
          </c:dPt>
          <c:dPt>
            <c:idx val="6"/>
            <c:bubble3D val="0"/>
            <c:spPr>
              <a:solidFill>
                <a:schemeClr val="bg2">
                  <a:lumMod val="90000"/>
                </a:schemeClr>
              </a:solidFill>
              <a:ln w="12700">
                <a:solidFill>
                  <a:schemeClr val="tx1"/>
                </a:solidFill>
              </a:ln>
              <a:effectLst/>
            </c:spPr>
            <c:extLst>
              <c:ext xmlns:c16="http://schemas.microsoft.com/office/drawing/2014/chart" uri="{C3380CC4-5D6E-409C-BE32-E72D297353CC}">
                <c16:uniqueId val="{0000000D-4E85-47F0-923C-DD4A117644A8}"/>
              </c:ext>
            </c:extLst>
          </c:dPt>
          <c:dLbls>
            <c:dLbl>
              <c:idx val="0"/>
              <c:delete val="1"/>
              <c:extLst>
                <c:ext xmlns:c15="http://schemas.microsoft.com/office/drawing/2012/chart" uri="{CE6537A1-D6FC-4f65-9D91-7224C49458BB}"/>
                <c:ext xmlns:c16="http://schemas.microsoft.com/office/drawing/2014/chart" uri="{C3380CC4-5D6E-409C-BE32-E72D297353CC}">
                  <c16:uniqueId val="{00000001-4E85-47F0-923C-DD4A117644A8}"/>
                </c:ext>
              </c:extLst>
            </c:dLbl>
            <c:dLbl>
              <c:idx val="1"/>
              <c:layout>
                <c:manualLayout>
                  <c:x val="0.16424753836463499"/>
                  <c:y val="0.1392446884422318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E85-47F0-923C-DD4A117644A8}"/>
                </c:ext>
              </c:extLst>
            </c:dLbl>
            <c:dLbl>
              <c:idx val="4"/>
              <c:layout>
                <c:manualLayout>
                  <c:x val="0.16850760903484774"/>
                  <c:y val="-0.13031108538025088"/>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E85-47F0-923C-DD4A117644A8}"/>
                </c:ext>
              </c:extLst>
            </c:dLbl>
            <c:dLbl>
              <c:idx val="5"/>
              <c:layout>
                <c:manualLayout>
                  <c:x val="0.1861943926997513"/>
                  <c:y val="0.24216183870999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800855974695621"/>
                      <c:h val="0.2469065127392886"/>
                    </c:manualLayout>
                  </c15:layout>
                </c:ext>
                <c:ext xmlns:c16="http://schemas.microsoft.com/office/drawing/2014/chart" uri="{C3380CC4-5D6E-409C-BE32-E72D297353CC}">
                  <c16:uniqueId val="{0000000B-4E85-47F0-923C-DD4A117644A8}"/>
                </c:ext>
              </c:extLst>
            </c:dLbl>
            <c:dLbl>
              <c:idx val="6"/>
              <c:layout>
                <c:manualLayout>
                  <c:x val="0.15947957720899517"/>
                  <c:y val="1.1994947825634735E-2"/>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fld id="{B7CF1A90-E9B4-44B7-80E7-DE01474CDC66}" type="CATEGORYNAME">
                      <a:rPr lang="ja-JP" altLang="en-US" smtClean="0"/>
                      <a:pPr>
                        <a:defRPr b="0">
                          <a:solidFill>
                            <a:sysClr val="windowText" lastClr="000000"/>
                          </a:solidFill>
                        </a:defRPr>
                      </a:pPr>
                      <a:t>[分類名]</a:t>
                    </a:fld>
                    <a:r>
                      <a:rPr lang="ja-JP" altLang="en-US" dirty="0"/>
                      <a:t> </a:t>
                    </a:r>
                    <a:fld id="{F178F6E2-BE70-4595-A09F-8965F7BE3A18}" type="PERCENTAGE">
                      <a:rPr lang="en-US" altLang="ja-JP" baseline="0" smtClean="0"/>
                      <a:pPr>
                        <a:defRPr b="0">
                          <a:solidFill>
                            <a:sysClr val="windowText" lastClr="000000"/>
                          </a:solidFill>
                        </a:defRPr>
                      </a:pPr>
                      <a:t>[パーセンテージ]</a:t>
                    </a:fld>
                    <a:endParaRPr lang="ja-JP" altLang="en-US"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4E85-47F0-923C-DD4A11764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15:layout/>
              </c:ext>
            </c:extLst>
          </c:dLbls>
          <c:cat>
            <c:strRef>
              <c:f>大阪府!$D$6:$D$12</c:f>
              <c:strCache>
                <c:ptCount val="7"/>
                <c:pt idx="0">
                  <c:v>30歳未満</c:v>
                </c:pt>
                <c:pt idx="1">
                  <c:v>30歳代</c:v>
                </c:pt>
                <c:pt idx="2">
                  <c:v>40歳代</c:v>
                </c:pt>
                <c:pt idx="3">
                  <c:v>50歳代</c:v>
                </c:pt>
                <c:pt idx="4">
                  <c:v>60歳代</c:v>
                </c:pt>
                <c:pt idx="5">
                  <c:v>70歳代以上</c:v>
                </c:pt>
                <c:pt idx="6">
                  <c:v>不明</c:v>
                </c:pt>
              </c:strCache>
            </c:strRef>
          </c:cat>
          <c:val>
            <c:numRef>
              <c:f>大阪府!$E$6:$E$12</c:f>
              <c:numCache>
                <c:formatCode>General</c:formatCode>
                <c:ptCount val="7"/>
                <c:pt idx="0">
                  <c:v>0</c:v>
                </c:pt>
                <c:pt idx="1">
                  <c:v>11</c:v>
                </c:pt>
                <c:pt idx="2">
                  <c:v>39</c:v>
                </c:pt>
                <c:pt idx="3">
                  <c:v>35</c:v>
                </c:pt>
                <c:pt idx="4">
                  <c:v>37</c:v>
                </c:pt>
                <c:pt idx="5">
                  <c:v>36</c:v>
                </c:pt>
                <c:pt idx="6">
                  <c:v>1</c:v>
                </c:pt>
              </c:numCache>
            </c:numRef>
          </c:val>
          <c:extLst>
            <c:ext xmlns:c16="http://schemas.microsoft.com/office/drawing/2014/chart" uri="{C3380CC4-5D6E-409C-BE32-E72D297353CC}">
              <c16:uniqueId val="{0000000E-4E85-47F0-923C-DD4A117644A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baseline="0">
                <a:solidFill>
                  <a:schemeClr val="tx1"/>
                </a:solidFill>
                <a:latin typeface="+mn-lt"/>
                <a:ea typeface="+mn-ea"/>
                <a:cs typeface="+mn-cs"/>
              </a:defRPr>
            </a:pPr>
            <a:r>
              <a:rPr lang="ja-JP" altLang="en-US" sz="1050" b="1" dirty="0">
                <a:solidFill>
                  <a:schemeClr val="tx1"/>
                </a:solidFill>
              </a:rPr>
              <a:t>世帯主の年齢の割合（全国）</a:t>
            </a:r>
            <a:endParaRPr lang="ja-JP" sz="1050" b="1" dirty="0">
              <a:solidFill>
                <a:schemeClr val="tx1"/>
              </a:solidFill>
            </a:endParaRPr>
          </a:p>
        </c:rich>
      </c:tx>
      <c:layout>
        <c:manualLayout>
          <c:xMode val="edge"/>
          <c:yMode val="edge"/>
          <c:x val="0.1929121277301773"/>
          <c:y val="3.4019306311573426E-2"/>
        </c:manualLayout>
      </c:layout>
      <c:overlay val="0"/>
      <c:spPr>
        <a:noFill/>
        <a:ln>
          <a:noFill/>
        </a:ln>
        <a:effectLst/>
      </c:spPr>
      <c:txPr>
        <a:bodyPr rot="0" spcFirstLastPara="1" vertOverflow="ellipsis" vert="horz" wrap="square" anchor="ctr" anchorCtr="1"/>
        <a:lstStyle/>
        <a:p>
          <a:pPr>
            <a:defRPr sz="1050" b="1" i="0" u="none" strike="noStrike" kern="1200" cap="all" baseline="0">
              <a:solidFill>
                <a:schemeClr val="tx1"/>
              </a:solidFill>
              <a:latin typeface="+mn-lt"/>
              <a:ea typeface="+mn-ea"/>
              <a:cs typeface="+mn-cs"/>
            </a:defRPr>
          </a:pPr>
          <a:endParaRPr lang="ja-JP"/>
        </a:p>
      </c:txPr>
    </c:title>
    <c:autoTitleDeleted val="0"/>
    <c:plotArea>
      <c:layout/>
      <c:pieChart>
        <c:varyColors val="1"/>
        <c:ser>
          <c:idx val="0"/>
          <c:order val="0"/>
          <c:spPr>
            <a:ln>
              <a:solidFill>
                <a:schemeClr val="tx1"/>
              </a:solidFill>
            </a:ln>
          </c:spPr>
          <c:dPt>
            <c:idx val="0"/>
            <c:bubble3D val="0"/>
            <c:spPr>
              <a:solidFill>
                <a:schemeClr val="accent1"/>
              </a:solidFill>
              <a:ln>
                <a:solidFill>
                  <a:schemeClr val="tx1">
                    <a:alpha val="98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965-4A1F-9D9F-E693E5DEC1CD}"/>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965-4A1F-9D9F-E693E5DEC1CD}"/>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965-4A1F-9D9F-E693E5DEC1CD}"/>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965-4A1F-9D9F-E693E5DEC1CD}"/>
              </c:ext>
            </c:extLst>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965-4A1F-9D9F-E693E5DEC1CD}"/>
              </c:ext>
            </c:extLst>
          </c:dPt>
          <c:dPt>
            <c:idx val="5"/>
            <c:bubble3D val="0"/>
            <c:spPr>
              <a:solidFill>
                <a:schemeClr val="accent6"/>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965-4A1F-9D9F-E693E5DEC1CD}"/>
              </c:ext>
            </c:extLst>
          </c:dPt>
          <c:dPt>
            <c:idx val="6"/>
            <c:bubble3D val="0"/>
            <c:spPr>
              <a:solidFill>
                <a:schemeClr val="accent1">
                  <a:lumMod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965-4A1F-9D9F-E693E5DEC1CD}"/>
              </c:ext>
            </c:extLst>
          </c:dPt>
          <c:dLbls>
            <c:dLbl>
              <c:idx val="0"/>
              <c:layout>
                <c:manualLayout>
                  <c:x val="7.8115077040225883E-2"/>
                  <c:y val="1.851833624963545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54617ADE-8818-4B68-8F06-027268E7E423}" type="CATEGORYNAME">
                      <a:rPr lang="ja-JP" altLang="en-US" sz="900" b="0">
                        <a:solidFill>
                          <a:schemeClr val="tx1"/>
                        </a:solidFill>
                      </a:rPr>
                      <a:pPr>
                        <a:defRPr sz="900" b="0">
                          <a:solidFill>
                            <a:schemeClr val="tx1"/>
                          </a:solidFill>
                        </a:defRPr>
                      </a:pPr>
                      <a:t>[分類名]</a:t>
                    </a:fld>
                    <a:r>
                      <a:rPr lang="ja-JP" altLang="en-US" sz="900" b="0" baseline="0">
                        <a:solidFill>
                          <a:schemeClr val="tx1"/>
                        </a:solidFill>
                      </a:rPr>
                      <a:t> </a:t>
                    </a:r>
                    <a:r>
                      <a:rPr lang="en-US" altLang="ja-JP" sz="900" b="0" baseline="0">
                        <a:solidFill>
                          <a:schemeClr val="tx1"/>
                        </a:solidFill>
                      </a:rPr>
                      <a:t>1%</a:t>
                    </a:r>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4601288652739426"/>
                      <c:h val="0.14931430446194224"/>
                    </c:manualLayout>
                  </c15:layout>
                  <c15:dlblFieldTable/>
                  <c15:showDataLabelsRange val="0"/>
                </c:ext>
                <c:ext xmlns:c16="http://schemas.microsoft.com/office/drawing/2014/chart" uri="{C3380CC4-5D6E-409C-BE32-E72D297353CC}">
                  <c16:uniqueId val="{00000001-3965-4A1F-9D9F-E693E5DEC1CD}"/>
                </c:ext>
              </c:extLst>
            </c:dLbl>
            <c:dLbl>
              <c:idx val="1"/>
              <c:layout>
                <c:manualLayout>
                  <c:x val="0.15799668143010168"/>
                  <c:y val="7.886827751608913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fld id="{B7E2FC98-FCB0-482F-87BC-2F7A90B92A10}" type="CATEGORYNAME">
                      <a:rPr lang="ja-JP" altLang="en-US" sz="900" b="0"/>
                      <a:pPr>
                        <a:defRPr sz="900" b="0">
                          <a:solidFill>
                            <a:sysClr val="windowText" lastClr="000000"/>
                          </a:solidFill>
                        </a:defRPr>
                      </a:pPr>
                      <a:t>[分類名]</a:t>
                    </a:fld>
                    <a:r>
                      <a:rPr lang="ja-JP" altLang="en-US" sz="900" b="0"/>
                      <a:t> </a:t>
                    </a:r>
                    <a:fld id="{9922C923-75E7-4FE1-AA2A-F5A61233B9DB}" type="PERCENTAGE">
                      <a:rPr lang="en-US" altLang="ja-JP" sz="900" b="0" baseline="0"/>
                      <a:pPr>
                        <a:defRPr sz="900" b="0">
                          <a:solidFill>
                            <a:sysClr val="windowText" lastClr="000000"/>
                          </a:solidFill>
                        </a:defRPr>
                      </a:pPr>
                      <a:t>[パーセンテージ]</a:t>
                    </a:fld>
                    <a:endParaRPr lang="ja-JP" altLang="en-US" sz="900" b="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942415551603295"/>
                      <c:h val="0.14787034039234154"/>
                    </c:manualLayout>
                  </c15:layout>
                  <c15:dlblFieldTable/>
                  <c15:showDataLabelsRange val="0"/>
                </c:ext>
                <c:ext xmlns:c16="http://schemas.microsoft.com/office/drawing/2014/chart" uri="{C3380CC4-5D6E-409C-BE32-E72D297353CC}">
                  <c16:uniqueId val="{00000003-3965-4A1F-9D9F-E693E5DEC1CD}"/>
                </c:ext>
              </c:extLst>
            </c:dLbl>
            <c:dLbl>
              <c:idx val="2"/>
              <c:layout>
                <c:manualLayout>
                  <c:x val="-0.17994251282294477"/>
                  <c:y val="0.1203704875347842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965-4A1F-9D9F-E693E5DEC1CD}"/>
                </c:ext>
              </c:extLst>
            </c:dLbl>
            <c:dLbl>
              <c:idx val="3"/>
              <c:layout>
                <c:manualLayout>
                  <c:x val="-0.15328945053701107"/>
                  <c:y val="-0.19440617185175438"/>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965-4A1F-9D9F-E693E5DEC1CD}"/>
                </c:ext>
              </c:extLst>
            </c:dLbl>
            <c:dLbl>
              <c:idx val="4"/>
              <c:layout>
                <c:manualLayout>
                  <c:x val="0.17106366574831997"/>
                  <c:y val="-0.1435565082428378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3965-4A1F-9D9F-E693E5DEC1CD}"/>
                </c:ext>
              </c:extLst>
            </c:dLbl>
            <c:dLbl>
              <c:idx val="5"/>
              <c:layout>
                <c:manualLayout>
                  <c:x val="0.19695689352813187"/>
                  <c:y val="0.2102742233374048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042875233953798"/>
                      <c:h val="0.22349192800694617"/>
                    </c:manualLayout>
                  </c15:layout>
                </c:ext>
                <c:ext xmlns:c16="http://schemas.microsoft.com/office/drawing/2014/chart" uri="{C3380CC4-5D6E-409C-BE32-E72D297353CC}">
                  <c16:uniqueId val="{0000000B-3965-4A1F-9D9F-E693E5DEC1CD}"/>
                </c:ext>
              </c:extLst>
            </c:dLbl>
            <c:dLbl>
              <c:idx val="6"/>
              <c:layout>
                <c:manualLayout>
                  <c:x val="-0.23104004295748637"/>
                  <c:y val="2.1937223146090565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fld id="{BD4DF63C-1B9C-4684-AB9A-A1CC966F842B}" type="CATEGORYNAME">
                      <a:rPr lang="ja-JP" altLang="en-US" sz="900" b="0"/>
                      <a:pPr>
                        <a:defRPr sz="900" b="0">
                          <a:solidFill>
                            <a:sysClr val="windowText" lastClr="000000"/>
                          </a:solidFill>
                        </a:defRPr>
                      </a:pPr>
                      <a:t>[分類名]</a:t>
                    </a:fld>
                    <a:r>
                      <a:rPr lang="ja-JP" altLang="en-US" sz="900" b="0"/>
                      <a:t> </a:t>
                    </a:r>
                    <a:fld id="{808DDD9B-BD62-4149-B6E4-0DB0D122D365}" type="PERCENTAGE">
                      <a:rPr lang="en-US" altLang="ja-JP" sz="900" b="0" baseline="0"/>
                      <a:pPr>
                        <a:defRPr sz="900" b="0">
                          <a:solidFill>
                            <a:sysClr val="windowText" lastClr="000000"/>
                          </a:solidFill>
                        </a:defRPr>
                      </a:pPr>
                      <a:t>[パーセンテージ]</a:t>
                    </a:fld>
                    <a:endParaRPr lang="ja-JP" altLang="en-US" sz="900" b="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559126193676802"/>
                      <c:h val="0.14787037037037035"/>
                    </c:manualLayout>
                  </c15:layout>
                  <c15:dlblFieldTable/>
                  <c15:showDataLabelsRange val="0"/>
                </c:ext>
                <c:ext xmlns:c16="http://schemas.microsoft.com/office/drawing/2014/chart" uri="{C3380CC4-5D6E-409C-BE32-E72D297353CC}">
                  <c16:uniqueId val="{0000000D-3965-4A1F-9D9F-E693E5DEC1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国!$A$4:$A$10</c:f>
              <c:strCache>
                <c:ptCount val="7"/>
                <c:pt idx="0">
                  <c:v>30歳未満</c:v>
                </c:pt>
                <c:pt idx="1">
                  <c:v>30歳代</c:v>
                </c:pt>
                <c:pt idx="2">
                  <c:v>40歳代</c:v>
                </c:pt>
                <c:pt idx="3">
                  <c:v>50歳代</c:v>
                </c:pt>
                <c:pt idx="4">
                  <c:v>60歳代</c:v>
                </c:pt>
                <c:pt idx="5">
                  <c:v>70歳代以上</c:v>
                </c:pt>
                <c:pt idx="6">
                  <c:v>不明</c:v>
                </c:pt>
              </c:strCache>
            </c:strRef>
          </c:cat>
          <c:val>
            <c:numRef>
              <c:f>国!$B$4:$B$10</c:f>
              <c:numCache>
                <c:formatCode>General</c:formatCode>
                <c:ptCount val="7"/>
                <c:pt idx="0">
                  <c:v>0.5</c:v>
                </c:pt>
                <c:pt idx="1">
                  <c:v>6.6</c:v>
                </c:pt>
                <c:pt idx="2">
                  <c:v>18.899999999999999</c:v>
                </c:pt>
                <c:pt idx="3">
                  <c:v>24.3</c:v>
                </c:pt>
                <c:pt idx="4">
                  <c:v>27</c:v>
                </c:pt>
                <c:pt idx="5">
                  <c:v>22.2</c:v>
                </c:pt>
                <c:pt idx="6">
                  <c:v>0.6</c:v>
                </c:pt>
              </c:numCache>
            </c:numRef>
          </c:val>
          <c:extLst>
            <c:ext xmlns:c16="http://schemas.microsoft.com/office/drawing/2014/chart" uri="{C3380CC4-5D6E-409C-BE32-E72D297353CC}">
              <c16:uniqueId val="{0000000E-3965-4A1F-9D9F-E693E5DEC1CD}"/>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0.71667</cdr:x>
      <cdr:y>0.68967</cdr:y>
    </cdr:from>
    <cdr:to>
      <cdr:x>1</cdr:x>
      <cdr:y>1</cdr:y>
    </cdr:to>
    <cdr:sp macro="" textlink="">
      <cdr:nvSpPr>
        <cdr:cNvPr id="2" name="テキスト ボックス 1"/>
        <cdr:cNvSpPr txBox="1"/>
      </cdr:nvSpPr>
      <cdr:spPr>
        <a:xfrm xmlns:a="http://schemas.openxmlformats.org/drawingml/2006/main">
          <a:off x="1809704" y="1277025"/>
          <a:ext cx="715452" cy="5746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N=159</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0.35274</cdr:x>
      <cdr:y>0.20086</cdr:y>
    </cdr:from>
    <cdr:to>
      <cdr:x>0.49438</cdr:x>
      <cdr:y>0.26045</cdr:y>
    </cdr:to>
    <cdr:cxnSp macro="">
      <cdr:nvCxnSpPr>
        <cdr:cNvPr id="3" name="直線コネクタ 2">
          <a:extLst xmlns:a="http://schemas.openxmlformats.org/drawingml/2006/main">
            <a:ext uri="{FF2B5EF4-FFF2-40B4-BE49-F238E27FC236}">
              <a16:creationId xmlns:a16="http://schemas.microsoft.com/office/drawing/2014/main" id="{A5F5B306-1EA4-45EB-ABE3-5C9E594D759B}"/>
            </a:ext>
          </a:extLst>
        </cdr:cNvPr>
        <cdr:cNvCxnSpPr/>
      </cdr:nvCxnSpPr>
      <cdr:spPr>
        <a:xfrm xmlns:a="http://schemas.openxmlformats.org/drawingml/2006/main">
          <a:off x="976887" y="469299"/>
          <a:ext cx="392274" cy="13922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0.55591</cdr:x>
      <cdr:y>0.27639</cdr:y>
    </cdr:from>
    <cdr:to>
      <cdr:x>0.71111</cdr:x>
      <cdr:y>0.29062</cdr:y>
    </cdr:to>
    <cdr:cxnSp macro="">
      <cdr:nvCxnSpPr>
        <cdr:cNvPr id="7" name="直線コネクタ 6">
          <a:extLst xmlns:a="http://schemas.openxmlformats.org/drawingml/2006/main">
            <a:ext uri="{FF2B5EF4-FFF2-40B4-BE49-F238E27FC236}">
              <a16:creationId xmlns:a16="http://schemas.microsoft.com/office/drawing/2014/main" id="{32263D34-AC9D-4060-A0E9-A83A1D185EF3}"/>
            </a:ext>
          </a:extLst>
        </cdr:cNvPr>
        <cdr:cNvCxnSpPr/>
      </cdr:nvCxnSpPr>
      <cdr:spPr>
        <a:xfrm xmlns:a="http://schemas.openxmlformats.org/drawingml/2006/main" flipV="1">
          <a:off x="1432825" y="600981"/>
          <a:ext cx="400013" cy="309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84735-F30F-40F2-BF75-2719DF6308AE}" type="datetimeFigureOut">
              <a:rPr kumimoji="1" lang="ja-JP" altLang="en-US" smtClean="0"/>
              <a:t>2021/6/15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C8F68-E7A2-4483-B612-9AA5E8ED48F3}" type="slidenum">
              <a:rPr kumimoji="1" lang="ja-JP" altLang="en-US" smtClean="0"/>
              <a:t>‹#›</a:t>
            </a:fld>
            <a:endParaRPr kumimoji="1" lang="ja-JP" altLang="en-US"/>
          </a:p>
        </p:txBody>
      </p:sp>
    </p:spTree>
    <p:extLst>
      <p:ext uri="{BB962C8B-B14F-4D97-AF65-F5344CB8AC3E}">
        <p14:creationId xmlns:p14="http://schemas.microsoft.com/office/powerpoint/2010/main" val="948214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2</a:t>
            </a:fld>
            <a:endParaRPr kumimoji="1" lang="ja-JP" altLang="en-US"/>
          </a:p>
        </p:txBody>
      </p:sp>
    </p:spTree>
    <p:extLst>
      <p:ext uri="{BB962C8B-B14F-4D97-AF65-F5344CB8AC3E}">
        <p14:creationId xmlns:p14="http://schemas.microsoft.com/office/powerpoint/2010/main" val="44205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7721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236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925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21947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88950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5148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6463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6237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458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09646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90915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9906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8696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95048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8352" y="2194807"/>
            <a:ext cx="7700682" cy="3416320"/>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大阪府内の人口、世帯数等の推計、</a:t>
            </a: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マンションの状況及びこれまでの取組み</a:t>
            </a: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30720" y="321972"/>
            <a:ext cx="1728314" cy="461665"/>
          </a:xfrm>
          <a:prstGeom prst="rect">
            <a:avLst/>
          </a:prstGeom>
          <a:noFill/>
          <a:ln>
            <a:solidFill>
              <a:schemeClr val="tx1"/>
            </a:solidFill>
          </a:ln>
        </p:spPr>
        <p:txBody>
          <a:bodyPr wrap="square" rtlCol="0">
            <a:spAutoFit/>
          </a:bodyPr>
          <a:lstStyle/>
          <a:p>
            <a:pPr algn="ctr"/>
            <a:r>
              <a:rPr kumimoji="1" lang="ja-JP" altLang="en-US" sz="2400" dirty="0" smtClean="0"/>
              <a:t>参考資料</a:t>
            </a:r>
            <a:r>
              <a:rPr kumimoji="1" lang="ja-JP" altLang="en-US" sz="2400" dirty="0"/>
              <a:t>４</a:t>
            </a:r>
          </a:p>
        </p:txBody>
      </p:sp>
    </p:spTree>
    <p:extLst>
      <p:ext uri="{BB962C8B-B14F-4D97-AF65-F5344CB8AC3E}">
        <p14:creationId xmlns:p14="http://schemas.microsoft.com/office/powerpoint/2010/main" val="177110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大阪府分譲マンション管理建替えサポートシステム推進協議会の取組み</a:t>
            </a:r>
          </a:p>
        </p:txBody>
      </p:sp>
      <p:sp>
        <p:nvSpPr>
          <p:cNvPr id="33" name="角丸四角形 32"/>
          <p:cNvSpPr/>
          <p:nvPr/>
        </p:nvSpPr>
        <p:spPr>
          <a:xfrm>
            <a:off x="161401" y="932788"/>
            <a:ext cx="8763658" cy="5622228"/>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marL="92028"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○マンションの管理や改修、建替えなどに係る</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情報の提供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アドバイザーの派遣</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などにより、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区分所有者や管理組合への支援を実施。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メンバー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地方公共団体（大阪府、３１市町）、（公財）マンション管理センター大阪支部、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（公社）大阪府</a:t>
            </a:r>
            <a:r>
              <a:rPr kumimoji="1" lang="ja-JP" altLang="en-US" sz="1400" dirty="0">
                <a:solidFill>
                  <a:prstClr val="black"/>
                </a:solidFill>
                <a:latin typeface="Meiryo UI" panose="020B0604030504040204" pitchFamily="50" charset="-128"/>
                <a:ea typeface="Meiryo UI" panose="020B0604030504040204" pitchFamily="50" charset="-128"/>
              </a:rPr>
              <a:t>建築士会、（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一社）大阪府建築士事務所協会、（一社）再開発コーディネーター協会、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（公社）日本建築家協会近畿支部、大阪司法書士会、大阪弁護士会、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（独）住宅金融支援機構近畿支店、（一社）大阪府マンション管理士会、大阪府住宅供給公社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事務局</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大阪府</a:t>
            </a:r>
          </a:p>
          <a:p>
            <a:pPr marL="92028">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主な取組み</a:t>
            </a: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・アドバイザー派遣（無料）　　　　　　</a:t>
            </a:r>
            <a:endParaRPr lang="en-US" altLang="ja-JP" sz="1400" b="1" u="sng" dirty="0">
              <a:solidFill>
                <a:srgbClr val="FF0000"/>
              </a:solidFill>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・セミナー開催</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・マンション登録制度</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（管理状況を毎年無料分析、セミナー開催等の各種情報提供、マンション管理ガイドブック贈呈）</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マンション関連法の改正を踏まえ、協議会体制等の再構築を検討中</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マンション管理ガイドブック「そぉなんや！マンションシリーズ」は分野ごとに７巻作成</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61401" y="748121"/>
            <a:ext cx="7952289" cy="369332"/>
          </a:xfrm>
          <a:prstGeom prst="rect">
            <a:avLst/>
          </a:prstGeom>
          <a:solidFill>
            <a:srgbClr val="4F81BD"/>
          </a:solidFill>
          <a:effectLst/>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大阪府分譲マンション管理・建替えサポートシステム推進協議会の設置（</a:t>
            </a:r>
            <a:r>
              <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H15</a:t>
            </a: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5" name="図 8" descr="vol3(大規模修繕).pdf - Adobe Acrobat Reader DC"/>
          <p:cNvPicPr>
            <a:picLocks noChangeAspect="1"/>
          </p:cNvPicPr>
          <p:nvPr/>
        </p:nvPicPr>
        <p:blipFill>
          <a:blip r:embed="rId2" cstate="print">
            <a:extLst>
              <a:ext uri="{28A0092B-C50C-407E-A947-70E740481C1C}">
                <a14:useLocalDpi xmlns:a14="http://schemas.microsoft.com/office/drawing/2010/main" val="0"/>
              </a:ext>
            </a:extLst>
          </a:blip>
          <a:srcRect l="38188" t="17819" r="30499" b="1729"/>
          <a:stretch>
            <a:fillRect/>
          </a:stretch>
        </p:blipFill>
        <p:spPr bwMode="auto">
          <a:xfrm>
            <a:off x="2667112" y="4739145"/>
            <a:ext cx="12366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6" descr="vol1(管理組合・規約).pdf - Adobe Acrobat Reader DC"/>
          <p:cNvPicPr>
            <a:picLocks noChangeAspect="1"/>
          </p:cNvPicPr>
          <p:nvPr/>
        </p:nvPicPr>
        <p:blipFill>
          <a:blip r:embed="rId3" cstate="print">
            <a:extLst>
              <a:ext uri="{28A0092B-C50C-407E-A947-70E740481C1C}">
                <a14:useLocalDpi xmlns:a14="http://schemas.microsoft.com/office/drawing/2010/main" val="0"/>
              </a:ext>
            </a:extLst>
          </a:blip>
          <a:srcRect l="38181" t="17424" r="30611" b="2403"/>
          <a:stretch>
            <a:fillRect/>
          </a:stretch>
        </p:blipFill>
        <p:spPr bwMode="auto">
          <a:xfrm>
            <a:off x="191076" y="4739145"/>
            <a:ext cx="1229521"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7" descr="vol2(マンション管理).pdf - Adobe Acrobat Reader DC"/>
          <p:cNvPicPr>
            <a:picLocks noChangeAspect="1"/>
          </p:cNvPicPr>
          <p:nvPr/>
        </p:nvPicPr>
        <p:blipFill>
          <a:blip r:embed="rId4" cstate="print">
            <a:extLst>
              <a:ext uri="{28A0092B-C50C-407E-A947-70E740481C1C}">
                <a14:useLocalDpi xmlns:a14="http://schemas.microsoft.com/office/drawing/2010/main" val="0"/>
              </a:ext>
            </a:extLst>
          </a:blip>
          <a:srcRect l="38499" t="17819" r="30499" b="266"/>
          <a:stretch>
            <a:fillRect/>
          </a:stretch>
        </p:blipFill>
        <p:spPr bwMode="auto">
          <a:xfrm>
            <a:off x="1443031" y="4739145"/>
            <a:ext cx="120164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1" descr="vol5(災害への備え).pdf - Adobe Acrobat Reader DC"/>
          <p:cNvPicPr>
            <a:picLocks noChangeAspect="1"/>
          </p:cNvPicPr>
          <p:nvPr/>
        </p:nvPicPr>
        <p:blipFill>
          <a:blip r:embed="rId5" cstate="print">
            <a:extLst>
              <a:ext uri="{28A0092B-C50C-407E-A947-70E740481C1C}">
                <a14:useLocalDpi xmlns:a14="http://schemas.microsoft.com/office/drawing/2010/main" val="0"/>
              </a:ext>
            </a:extLst>
          </a:blip>
          <a:srcRect l="38188" t="17819" r="31100" b="1729"/>
          <a:stretch>
            <a:fillRect/>
          </a:stretch>
        </p:blipFill>
        <p:spPr bwMode="auto">
          <a:xfrm>
            <a:off x="5178954" y="4739145"/>
            <a:ext cx="1212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4" descr="vol7(法律）.pdf - Adobe Acrobat Reader DC"/>
          <p:cNvPicPr>
            <a:picLocks noChangeAspect="1"/>
          </p:cNvPicPr>
          <p:nvPr/>
        </p:nvPicPr>
        <p:blipFill>
          <a:blip r:embed="rId6" cstate="print">
            <a:extLst>
              <a:ext uri="{28A0092B-C50C-407E-A947-70E740481C1C}">
                <a14:useLocalDpi xmlns:a14="http://schemas.microsoft.com/office/drawing/2010/main" val="0"/>
              </a:ext>
            </a:extLst>
          </a:blip>
          <a:srcRect l="38188" t="17819" r="30313" b="897"/>
          <a:stretch>
            <a:fillRect/>
          </a:stretch>
        </p:blipFill>
        <p:spPr bwMode="auto">
          <a:xfrm>
            <a:off x="7640865" y="4739145"/>
            <a:ext cx="1244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0" descr="vol4(建替え).pdf - Adobe Acrobat Reader DC"/>
          <p:cNvPicPr>
            <a:picLocks noChangeAspect="1"/>
          </p:cNvPicPr>
          <p:nvPr/>
        </p:nvPicPr>
        <p:blipFill>
          <a:blip r:embed="rId7" cstate="print">
            <a:extLst>
              <a:ext uri="{28A0092B-C50C-407E-A947-70E740481C1C}">
                <a14:useLocalDpi xmlns:a14="http://schemas.microsoft.com/office/drawing/2010/main" val="0"/>
              </a:ext>
            </a:extLst>
          </a:blip>
          <a:srcRect l="38333" t="17819" r="30499" b="1729"/>
          <a:stretch>
            <a:fillRect/>
          </a:stretch>
        </p:blipFill>
        <p:spPr bwMode="auto">
          <a:xfrm>
            <a:off x="3926208" y="4739145"/>
            <a:ext cx="12303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3" descr="vol6(組合運営ポイント).pdf - Adobe Acrobat Reader DC"/>
          <p:cNvPicPr>
            <a:picLocks noChangeAspect="1"/>
          </p:cNvPicPr>
          <p:nvPr/>
        </p:nvPicPr>
        <p:blipFill>
          <a:blip r:embed="rId8" cstate="print">
            <a:extLst>
              <a:ext uri="{28A0092B-C50C-407E-A947-70E740481C1C}">
                <a14:useLocalDpi xmlns:a14="http://schemas.microsoft.com/office/drawing/2010/main" val="0"/>
              </a:ext>
            </a:extLst>
          </a:blip>
          <a:srcRect l="38380" t="17818" r="30695" b="896"/>
          <a:stretch>
            <a:fillRect/>
          </a:stretch>
        </p:blipFill>
        <p:spPr bwMode="auto">
          <a:xfrm>
            <a:off x="6414238" y="4739145"/>
            <a:ext cx="1204195" cy="17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Tree>
    <p:extLst>
      <p:ext uri="{BB962C8B-B14F-4D97-AF65-F5344CB8AC3E}">
        <p14:creationId xmlns:p14="http://schemas.microsoft.com/office/powerpoint/2010/main" val="334582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64761" y="2024493"/>
            <a:ext cx="6919480" cy="4128750"/>
          </a:xfrm>
          <a:prstGeom prst="rect">
            <a:avLst/>
          </a:prstGeom>
        </p:spPr>
      </p:pic>
      <p:grpSp>
        <p:nvGrpSpPr>
          <p:cNvPr id="22" name="グループ化 21">
            <a:extLst>
              <a:ext uri="{FF2B5EF4-FFF2-40B4-BE49-F238E27FC236}">
                <a16:creationId xmlns:a16="http://schemas.microsoft.com/office/drawing/2014/main" id="{3F68457A-2505-49F1-ACF6-BC80B5A5AAF3}"/>
              </a:ext>
            </a:extLst>
          </p:cNvPr>
          <p:cNvGrpSpPr/>
          <p:nvPr/>
        </p:nvGrpSpPr>
        <p:grpSpPr>
          <a:xfrm>
            <a:off x="3371975" y="1993474"/>
            <a:ext cx="2691759" cy="393187"/>
            <a:chOff x="3533825" y="3967565"/>
            <a:chExt cx="2643186" cy="372766"/>
          </a:xfrm>
        </p:grpSpPr>
        <p:sp>
          <p:nvSpPr>
            <p:cNvPr id="23" name="直線コネクタ 2">
              <a:extLst>
                <a:ext uri="{FF2B5EF4-FFF2-40B4-BE49-F238E27FC236}">
                  <a16:creationId xmlns:a16="http://schemas.microsoft.com/office/drawing/2014/main" id="{732DC5D8-D8DB-4E7D-A3D6-9F23FA932408}"/>
                </a:ext>
              </a:extLst>
            </p:cNvPr>
            <p:cNvSpPr>
              <a:spLocks noChangeShapeType="1"/>
            </p:cNvSpPr>
            <p:nvPr/>
          </p:nvSpPr>
          <p:spPr bwMode="auto">
            <a:xfrm>
              <a:off x="4765726"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36" tIns="45718" rIns="91436" bIns="45718" numCol="1" anchor="t" anchorCtr="0" compatLnSpc="1">
              <a:prstTxWarp prst="textNoShape">
                <a:avLst/>
              </a:prstTxWarp>
            </a:bodyPr>
            <a:lstStyle/>
            <a:p>
              <a:pPr defTabSz="914379">
                <a:defRPr/>
              </a:pPr>
              <a:endParaRPr lang="ja-JP" altLang="en-US" dirty="0">
                <a:solidFill>
                  <a:prstClr val="black"/>
                </a:solidFill>
                <a:latin typeface="Calibri"/>
                <a:ea typeface="ＭＳ Ｐゴシック" panose="020B0600070205080204" pitchFamily="50" charset="-128"/>
              </a:endParaRPr>
            </a:p>
          </p:txBody>
        </p:sp>
        <p:sp>
          <p:nvSpPr>
            <p:cNvPr id="24" name="直線コネクタ 4">
              <a:extLst>
                <a:ext uri="{FF2B5EF4-FFF2-40B4-BE49-F238E27FC236}">
                  <a16:creationId xmlns:a16="http://schemas.microsoft.com/office/drawing/2014/main" id="{4A94B993-2B30-4713-994C-3621A84AB8C4}"/>
                </a:ext>
              </a:extLst>
            </p:cNvPr>
            <p:cNvSpPr>
              <a:spLocks noChangeShapeType="1"/>
            </p:cNvSpPr>
            <p:nvPr/>
          </p:nvSpPr>
          <p:spPr bwMode="auto">
            <a:xfrm>
              <a:off x="4075161"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36" tIns="45718" rIns="91436" bIns="45718" numCol="1" anchor="t" anchorCtr="0" compatLnSpc="1">
              <a:prstTxWarp prst="textNoShape">
                <a:avLst/>
              </a:prstTxWarp>
            </a:bodyPr>
            <a:lstStyle/>
            <a:p>
              <a:pPr defTabSz="914379">
                <a:defRPr/>
              </a:pPr>
              <a:endParaRPr lang="ja-JP" altLang="en-US" dirty="0">
                <a:solidFill>
                  <a:prstClr val="black"/>
                </a:solidFill>
                <a:latin typeface="Calibri"/>
                <a:ea typeface="ＭＳ Ｐゴシック" panose="020B0600070205080204" pitchFamily="50" charset="-128"/>
              </a:endParaRPr>
            </a:p>
          </p:txBody>
        </p:sp>
        <p:sp>
          <p:nvSpPr>
            <p:cNvPr id="25" name="テキスト ボックス 9">
              <a:extLst>
                <a:ext uri="{FF2B5EF4-FFF2-40B4-BE49-F238E27FC236}">
                  <a16:creationId xmlns:a16="http://schemas.microsoft.com/office/drawing/2014/main" id="{8F497E3C-5138-4281-9721-CB3B7D70D54F}"/>
                </a:ext>
              </a:extLst>
            </p:cNvPr>
            <p:cNvSpPr txBox="1">
              <a:spLocks noChangeArrowheads="1"/>
            </p:cNvSpPr>
            <p:nvPr/>
          </p:nvSpPr>
          <p:spPr bwMode="auto">
            <a:xfrm>
              <a:off x="3533825"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defTabSz="914379" fontAlgn="base">
                <a:spcBef>
                  <a:spcPct val="0"/>
                </a:spcBef>
                <a:spcAft>
                  <a:spcPct val="0"/>
                </a:spcAft>
                <a:defRPr/>
              </a:pPr>
              <a:r>
                <a:rPr lang="ja-JP" altLang="ja-JP" sz="800" dirty="0">
                  <a:solidFill>
                    <a:srgbClr val="000000"/>
                  </a:solidFill>
                  <a:latin typeface="HG丸ｺﾞｼｯｸM-PRO" pitchFamily="50" charset="-128"/>
                  <a:ea typeface="HG丸ｺﾞｼｯｸM-PRO" pitchFamily="50" charset="-128"/>
                  <a:cs typeface="Times New Roman" pitchFamily="18" charset="0"/>
                </a:rPr>
                <a:t>これまで</a:t>
              </a:r>
              <a:endParaRPr lang="ja-JP" altLang="ja-JP" dirty="0">
                <a:solidFill>
                  <a:prstClr val="black"/>
                </a:solidFill>
                <a:latin typeface="Arial" pitchFamily="34" charset="0"/>
                <a:ea typeface="ＭＳ Ｐゴシック" pitchFamily="50" charset="-128"/>
                <a:cs typeface="ＭＳ Ｐゴシック" pitchFamily="50" charset="-128"/>
              </a:endParaRPr>
            </a:p>
          </p:txBody>
        </p:sp>
        <p:sp>
          <p:nvSpPr>
            <p:cNvPr id="26" name="テキスト ボックス 10">
              <a:extLst>
                <a:ext uri="{FF2B5EF4-FFF2-40B4-BE49-F238E27FC236}">
                  <a16:creationId xmlns:a16="http://schemas.microsoft.com/office/drawing/2014/main" id="{40080D46-6A3B-488E-AA4A-ADAA8809F0CF}"/>
                </a:ext>
              </a:extLst>
            </p:cNvPr>
            <p:cNvSpPr txBox="1">
              <a:spLocks noChangeArrowheads="1"/>
            </p:cNvSpPr>
            <p:nvPr/>
          </p:nvSpPr>
          <p:spPr bwMode="auto">
            <a:xfrm>
              <a:off x="5388024"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defTabSz="914379" fontAlgn="base">
                <a:spcBef>
                  <a:spcPct val="0"/>
                </a:spcBef>
                <a:spcAft>
                  <a:spcPct val="0"/>
                </a:spcAft>
                <a:defRPr/>
              </a:pPr>
              <a:r>
                <a:rPr lang="ja-JP" altLang="ja-JP" sz="800" dirty="0">
                  <a:solidFill>
                    <a:srgbClr val="000000"/>
                  </a:solidFill>
                  <a:latin typeface="HG丸ｺﾞｼｯｸM-PRO" pitchFamily="50" charset="-128"/>
                  <a:ea typeface="HG丸ｺﾞｼｯｸM-PRO" pitchFamily="50" charset="-128"/>
                  <a:cs typeface="Times New Roman" pitchFamily="18" charset="0"/>
                </a:rPr>
                <a:t>これから</a:t>
              </a:r>
              <a:endParaRPr lang="ja-JP" altLang="ja-JP" dirty="0">
                <a:solidFill>
                  <a:prstClr val="black"/>
                </a:solidFill>
                <a:latin typeface="Arial" pitchFamily="34" charset="0"/>
                <a:ea typeface="ＭＳ Ｐゴシック" pitchFamily="50" charset="-128"/>
                <a:cs typeface="ＭＳ Ｐゴシック" pitchFamily="50" charset="-128"/>
              </a:endParaRPr>
            </a:p>
          </p:txBody>
        </p:sp>
      </p:grpSp>
      <p:sp>
        <p:nvSpPr>
          <p:cNvPr id="27" name="Text Box 3">
            <a:extLst>
              <a:ext uri="{FF2B5EF4-FFF2-40B4-BE49-F238E27FC236}">
                <a16:creationId xmlns:a16="http://schemas.microsoft.com/office/drawing/2014/main" id="{5154883C-8B9C-4E2C-BD5B-4D7A30D4ED60}"/>
              </a:ext>
            </a:extLst>
          </p:cNvPr>
          <p:cNvSpPr txBox="1">
            <a:spLocks noChangeArrowheads="1"/>
          </p:cNvSpPr>
          <p:nvPr/>
        </p:nvSpPr>
        <p:spPr bwMode="auto">
          <a:xfrm>
            <a:off x="964762" y="1922946"/>
            <a:ext cx="720053" cy="14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0" lvl="1" defTabSz="914379" fontAlgn="base">
              <a:lnSpc>
                <a:spcPct val="80000"/>
              </a:lnSpc>
              <a:spcBef>
                <a:spcPct val="0"/>
              </a:spcBef>
              <a:spcAft>
                <a:spcPct val="0"/>
              </a:spcAft>
              <a:defRPr/>
            </a:pPr>
            <a:r>
              <a:rPr lang="ja-JP" altLang="en-US" sz="1000" dirty="0">
                <a:solidFill>
                  <a:prstClr val="black"/>
                </a:solidFill>
                <a:latin typeface="Calibri"/>
                <a:ea typeface="ＭＳ Ｐゴシック" panose="020B0600070205080204" pitchFamily="50" charset="-128"/>
                <a:cs typeface="Meiryo UI" panose="020B0604030504040204" pitchFamily="50" charset="-128"/>
              </a:rPr>
              <a:t>（万人）</a:t>
            </a:r>
            <a:endParaRPr lang="ja-JP" altLang="ja-JP" sz="100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178AA22E-FCB1-45B3-87A6-15F3CBAFE844}"/>
              </a:ext>
            </a:extLst>
          </p:cNvPr>
          <p:cNvSpPr txBox="1"/>
          <p:nvPr/>
        </p:nvSpPr>
        <p:spPr>
          <a:xfrm>
            <a:off x="251687" y="6111622"/>
            <a:ext cx="8640627" cy="461665"/>
          </a:xfrm>
          <a:prstGeom prst="rect">
            <a:avLst/>
          </a:prstGeom>
          <a:noFill/>
        </p:spPr>
        <p:txBody>
          <a:bodyPr wrap="square" rtlCol="0">
            <a:spAutoFit/>
          </a:bodyPr>
          <a:lstStyle/>
          <a:p>
            <a:pPr lvl="0">
              <a:defRPr/>
            </a:pP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rPr>
              <a:t>年以降は「大阪府人口ビジョン（</a:t>
            </a:r>
            <a:r>
              <a:rPr lang="en-US" altLang="ja-JP" sz="800" dirty="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月）」及び「大阪府の将来推計人口について（</a:t>
            </a:r>
            <a:r>
              <a:rPr lang="en-US" altLang="ja-JP" sz="800" dirty="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月）」における大阪府の人口推計（ケース２）に基づく</a:t>
            </a:r>
            <a:endParaRPr lang="en-US" altLang="ja-JP" sz="800" dirty="0">
              <a:latin typeface="Meiryo UI" panose="020B0604030504040204" pitchFamily="50" charset="-128"/>
              <a:ea typeface="Meiryo UI" panose="020B0604030504040204" pitchFamily="50" charset="-128"/>
            </a:endParaRPr>
          </a:p>
          <a:p>
            <a:pPr lvl="0">
              <a:defRPr/>
            </a:pPr>
            <a:r>
              <a:rPr lang="ja-JP" altLang="en-US" sz="800" dirty="0">
                <a:latin typeface="Meiryo UI" panose="020B0604030504040204" pitchFamily="50" charset="-128"/>
                <a:ea typeface="Meiryo UI" panose="020B0604030504040204" pitchFamily="50" charset="-128"/>
              </a:rPr>
              <a:t>　　　大阪府政策企画部推計。）</a:t>
            </a:r>
            <a:endParaRPr lang="en-US" altLang="ja-JP" sz="800" dirty="0">
              <a:latin typeface="Meiryo UI" panose="020B0604030504040204" pitchFamily="50" charset="-128"/>
              <a:ea typeface="Meiryo UI" panose="020B0604030504040204" pitchFamily="50" charset="-128"/>
            </a:endParaRPr>
          </a:p>
          <a:p>
            <a:pPr lvl="0">
              <a:defRPr/>
            </a:pPr>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687" y="735349"/>
            <a:ext cx="8640627" cy="1077218"/>
          </a:xfrm>
          <a:prstGeom prst="rect">
            <a:avLst/>
          </a:prstGeom>
          <a:ln w="19050">
            <a:solidFill>
              <a:schemeClr val="tx1"/>
            </a:solidFill>
            <a:prstDash val="sysDash"/>
          </a:ln>
        </p:spPr>
        <p:txBody>
          <a:bodyPr wrap="square">
            <a:spAutoFit/>
          </a:bodyPr>
          <a:lstStyle/>
          <a:p>
            <a:pPr marL="179996" indent="-457189" algn="just" defTabSz="914379">
              <a:defRPr/>
            </a:pPr>
            <a:r>
              <a:rPr lang="ja-JP" altLang="en-US" sz="1600" dirty="0">
                <a:solidFill>
                  <a:prstClr val="black"/>
                </a:solidFill>
                <a:latin typeface="Meiryo UI"/>
                <a:ea typeface="Meiryo UI"/>
              </a:rPr>
              <a:t>○</a:t>
            </a:r>
            <a:r>
              <a:rPr lang="ja-JP" altLang="ja-JP" sz="1600" dirty="0">
                <a:solidFill>
                  <a:prstClr val="black"/>
                </a:solidFill>
                <a:latin typeface="Meiryo UI"/>
                <a:ea typeface="Meiryo UI"/>
              </a:rPr>
              <a:t>大阪府の人口は</a:t>
            </a: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2010</a:t>
            </a:r>
            <a:r>
              <a:rPr lang="ja-JP" altLang="en-US" sz="1600" dirty="0">
                <a:solidFill>
                  <a:prstClr val="black"/>
                </a:solidFill>
                <a:latin typeface="Meiryo UI"/>
                <a:ea typeface="Meiryo UI"/>
              </a:rPr>
              <a:t>年をピークに減少期へ突入。</a:t>
            </a:r>
            <a:r>
              <a:rPr lang="en-US" altLang="ja-JP" sz="1600" dirty="0">
                <a:solidFill>
                  <a:prstClr val="black"/>
                </a:solidFill>
                <a:latin typeface="Meiryo UI"/>
                <a:ea typeface="Meiryo UI"/>
              </a:rPr>
              <a:t>2015</a:t>
            </a:r>
            <a:r>
              <a:rPr lang="ja-JP" altLang="ja-JP" sz="1600" dirty="0">
                <a:solidFill>
                  <a:prstClr val="black"/>
                </a:solidFill>
                <a:latin typeface="Meiryo UI"/>
                <a:ea typeface="Meiryo UI"/>
              </a:rPr>
              <a:t>年は</a:t>
            </a:r>
            <a:r>
              <a:rPr lang="ja-JP" altLang="en-US" sz="1600" dirty="0">
                <a:solidFill>
                  <a:prstClr val="black"/>
                </a:solidFill>
                <a:latin typeface="Meiryo UI"/>
                <a:ea typeface="Meiryo UI"/>
              </a:rPr>
              <a:t>、約３万人減少し</a:t>
            </a:r>
            <a:r>
              <a:rPr lang="en-US" altLang="ja-JP" sz="1600" dirty="0">
                <a:solidFill>
                  <a:prstClr val="black"/>
                </a:solidFill>
                <a:latin typeface="Meiryo UI"/>
                <a:ea typeface="Meiryo UI"/>
              </a:rPr>
              <a:t>884</a:t>
            </a:r>
            <a:r>
              <a:rPr lang="ja-JP" altLang="ja-JP" sz="1600" dirty="0">
                <a:solidFill>
                  <a:prstClr val="black"/>
                </a:solidFill>
                <a:latin typeface="Meiryo UI"/>
                <a:ea typeface="Meiryo UI"/>
              </a:rPr>
              <a:t>万人</a:t>
            </a:r>
            <a:endParaRPr lang="en-US" altLang="ja-JP" sz="1600" dirty="0">
              <a:solidFill>
                <a:prstClr val="black"/>
              </a:solidFill>
              <a:latin typeface="Meiryo UI"/>
              <a:ea typeface="Meiryo UI"/>
            </a:endParaRPr>
          </a:p>
          <a:p>
            <a:pPr marL="179996" indent="-457189" algn="just" defTabSz="914379">
              <a:defRPr/>
            </a:pP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2015</a:t>
            </a:r>
            <a:r>
              <a:rPr lang="ja-JP" altLang="en-US" sz="1600" dirty="0">
                <a:solidFill>
                  <a:prstClr val="black"/>
                </a:solidFill>
                <a:latin typeface="Meiryo UI"/>
                <a:ea typeface="Meiryo UI"/>
              </a:rPr>
              <a:t>年からの</a:t>
            </a:r>
            <a:r>
              <a:rPr lang="en-US" altLang="ja-JP" sz="1600" dirty="0">
                <a:solidFill>
                  <a:prstClr val="black"/>
                </a:solidFill>
                <a:latin typeface="Meiryo UI"/>
                <a:ea typeface="Meiryo UI"/>
              </a:rPr>
              <a:t>30</a:t>
            </a:r>
            <a:r>
              <a:rPr lang="ja-JP" altLang="ja-JP" sz="1600" dirty="0">
                <a:solidFill>
                  <a:prstClr val="black"/>
                </a:solidFill>
                <a:latin typeface="Meiryo UI"/>
                <a:ea typeface="Meiryo UI"/>
              </a:rPr>
              <a:t>年間</a:t>
            </a:r>
            <a:r>
              <a:rPr lang="ja-JP" altLang="en-US" sz="1600" dirty="0">
                <a:solidFill>
                  <a:prstClr val="black"/>
                </a:solidFill>
                <a:latin typeface="Meiryo UI"/>
                <a:ea typeface="Meiryo UI"/>
              </a:rPr>
              <a:t>で</a:t>
            </a:r>
            <a:r>
              <a:rPr lang="en-US" altLang="ja-JP" sz="1600" dirty="0">
                <a:solidFill>
                  <a:prstClr val="black"/>
                </a:solidFill>
                <a:latin typeface="Meiryo UI"/>
                <a:ea typeface="Meiryo UI"/>
              </a:rPr>
              <a:t>136</a:t>
            </a:r>
            <a:r>
              <a:rPr lang="ja-JP" altLang="ja-JP" sz="1600" dirty="0">
                <a:solidFill>
                  <a:prstClr val="black"/>
                </a:solidFill>
                <a:latin typeface="Meiryo UI"/>
                <a:ea typeface="Meiryo UI"/>
              </a:rPr>
              <a:t>万人の急激な減少</a:t>
            </a: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15.4</a:t>
            </a:r>
            <a:r>
              <a:rPr lang="ja-JP" altLang="en-US" sz="1600" dirty="0">
                <a:solidFill>
                  <a:prstClr val="black"/>
                </a:solidFill>
                <a:latin typeface="Meiryo UI"/>
                <a:ea typeface="Meiryo UI"/>
              </a:rPr>
              <a:t>％）が</a:t>
            </a:r>
            <a:r>
              <a:rPr lang="ja-JP" altLang="ja-JP" sz="1600" dirty="0">
                <a:solidFill>
                  <a:prstClr val="black"/>
                </a:solidFill>
                <a:latin typeface="Meiryo UI"/>
                <a:ea typeface="Meiryo UI"/>
              </a:rPr>
              <a:t>見込</a:t>
            </a:r>
            <a:r>
              <a:rPr lang="ja-JP" altLang="en-US" sz="1600" dirty="0">
                <a:solidFill>
                  <a:prstClr val="black"/>
                </a:solidFill>
                <a:latin typeface="Meiryo UI"/>
                <a:ea typeface="Meiryo UI"/>
              </a:rPr>
              <a:t>まれ、</a:t>
            </a:r>
            <a:r>
              <a:rPr lang="en-US" altLang="ja-JP" sz="1600" dirty="0">
                <a:solidFill>
                  <a:prstClr val="black"/>
                </a:solidFill>
                <a:latin typeface="Meiryo UI"/>
                <a:ea typeface="Meiryo UI"/>
              </a:rPr>
              <a:t>2045</a:t>
            </a:r>
            <a:r>
              <a:rPr lang="ja-JP" altLang="en-US" sz="1600" dirty="0">
                <a:solidFill>
                  <a:prstClr val="black"/>
                </a:solidFill>
                <a:latin typeface="Meiryo UI"/>
                <a:ea typeface="Meiryo UI"/>
              </a:rPr>
              <a:t>年には</a:t>
            </a:r>
            <a:r>
              <a:rPr lang="en-US" altLang="ja-JP" sz="1600" dirty="0">
                <a:solidFill>
                  <a:prstClr val="black"/>
                </a:solidFill>
                <a:latin typeface="Meiryo UI"/>
                <a:ea typeface="Meiryo UI"/>
              </a:rPr>
              <a:t>748</a:t>
            </a:r>
            <a:r>
              <a:rPr lang="ja-JP" altLang="en-US" sz="1600" dirty="0">
                <a:solidFill>
                  <a:prstClr val="black"/>
                </a:solidFill>
                <a:latin typeface="Meiryo UI"/>
                <a:ea typeface="Meiryo UI"/>
              </a:rPr>
              <a:t>万人</a:t>
            </a:r>
            <a:endParaRPr lang="en-US" altLang="ja-JP" sz="1600" dirty="0">
              <a:solidFill>
                <a:prstClr val="black"/>
              </a:solidFill>
              <a:latin typeface="Meiryo UI"/>
              <a:ea typeface="Meiryo UI"/>
            </a:endParaRPr>
          </a:p>
          <a:p>
            <a:pPr marL="179996" indent="-457189" algn="just" defTabSz="914379">
              <a:defRPr/>
            </a:pPr>
            <a:r>
              <a:rPr lang="ja-JP" altLang="en-US" sz="1600" dirty="0">
                <a:latin typeface="Meiryo UI"/>
                <a:ea typeface="Meiryo UI"/>
                <a:cs typeface="Meiryo UI" panose="020B0604030504040204" pitchFamily="50" charset="-128"/>
              </a:rPr>
              <a:t>○人口ビジョンの値と</a:t>
            </a:r>
            <a:r>
              <a:rPr lang="ja-JP" altLang="en-US" sz="1600" dirty="0">
                <a:solidFill>
                  <a:prstClr val="black"/>
                </a:solidFill>
                <a:latin typeface="Meiryo UI"/>
                <a:ea typeface="Meiryo UI"/>
                <a:cs typeface="Meiryo UI" panose="020B0604030504040204" pitchFamily="50" charset="-128"/>
              </a:rPr>
              <a:t>比べると、</a:t>
            </a:r>
            <a:r>
              <a:rPr lang="en-US" altLang="ja-JP" sz="1600" dirty="0">
                <a:solidFill>
                  <a:prstClr val="black"/>
                </a:solidFill>
                <a:latin typeface="Meiryo UI"/>
                <a:ea typeface="Meiryo UI"/>
                <a:cs typeface="Meiryo UI" panose="020B0604030504040204" pitchFamily="50" charset="-128"/>
              </a:rPr>
              <a:t>2040</a:t>
            </a:r>
            <a:r>
              <a:rPr lang="ja-JP" altLang="en-US" sz="1600" dirty="0">
                <a:solidFill>
                  <a:prstClr val="black"/>
                </a:solidFill>
                <a:latin typeface="Meiryo UI"/>
                <a:ea typeface="Meiryo UI"/>
                <a:cs typeface="Meiryo UI" panose="020B0604030504040204" pitchFamily="50" charset="-128"/>
              </a:rPr>
              <a:t>年時点の総人口が約</a:t>
            </a:r>
            <a:r>
              <a:rPr lang="en-US" altLang="ja-JP" sz="1600" dirty="0">
                <a:solidFill>
                  <a:prstClr val="black"/>
                </a:solidFill>
                <a:latin typeface="Meiryo UI"/>
                <a:ea typeface="Meiryo UI"/>
                <a:cs typeface="Meiryo UI" panose="020B0604030504040204" pitchFamily="50" charset="-128"/>
              </a:rPr>
              <a:t>26</a:t>
            </a:r>
            <a:r>
              <a:rPr lang="ja-JP" altLang="en-US" sz="1600" dirty="0">
                <a:solidFill>
                  <a:prstClr val="black"/>
                </a:solidFill>
                <a:latin typeface="Meiryo UI"/>
                <a:ea typeface="Meiryo UI"/>
                <a:cs typeface="Meiryo UI" panose="020B0604030504040204" pitchFamily="50" charset="-128"/>
              </a:rPr>
              <a:t>万人の上振れとなるなど、</a:t>
            </a:r>
            <a:r>
              <a:rPr lang="ja-JP" altLang="en-US" sz="1600" b="1" u="sng" dirty="0">
                <a:solidFill>
                  <a:srgbClr val="FF0000"/>
                </a:solidFill>
                <a:latin typeface="Meiryo UI"/>
                <a:ea typeface="Meiryo UI"/>
                <a:cs typeface="Meiryo UI" panose="020B0604030504040204" pitchFamily="50" charset="-128"/>
              </a:rPr>
              <a:t>減少傾向は若干緩やかになっているものの、依然として人口減少は継続</a:t>
            </a:r>
            <a:endParaRPr lang="en-US" altLang="ja-JP" sz="1600" dirty="0">
              <a:solidFill>
                <a:prstClr val="black"/>
              </a:solidFill>
              <a:latin typeface="Meiryo UI"/>
              <a:ea typeface="Meiryo UI"/>
              <a:cs typeface="Meiryo UI" panose="020B0604030504040204" pitchFamily="50" charset="-128"/>
            </a:endParaRPr>
          </a:p>
        </p:txBody>
      </p:sp>
      <p:cxnSp>
        <p:nvCxnSpPr>
          <p:cNvPr id="5" name="直線コネクタ 4"/>
          <p:cNvCxnSpPr/>
          <p:nvPr/>
        </p:nvCxnSpPr>
        <p:spPr>
          <a:xfrm>
            <a:off x="6336036" y="2160236"/>
            <a:ext cx="0" cy="32354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78" y="134"/>
            <a:ext cx="9143646" cy="4975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府内の総人口の変化</a:t>
            </a:r>
          </a:p>
        </p:txBody>
      </p:sp>
      <p:sp>
        <p:nvSpPr>
          <p:cNvPr id="3" name="テキスト ボックス 2">
            <a:extLst>
              <a:ext uri="{FF2B5EF4-FFF2-40B4-BE49-F238E27FC236}">
                <a16:creationId xmlns:a16="http://schemas.microsoft.com/office/drawing/2014/main" id="{A6903536-0F8B-4B37-AA81-B86D24224F5D}"/>
              </a:ext>
            </a:extLst>
          </p:cNvPr>
          <p:cNvSpPr txBox="1"/>
          <p:nvPr/>
        </p:nvSpPr>
        <p:spPr>
          <a:xfrm>
            <a:off x="8655537" y="6412334"/>
            <a:ext cx="415498" cy="369332"/>
          </a:xfrm>
          <a:prstGeom prst="rect">
            <a:avLst/>
          </a:prstGeom>
          <a:noFill/>
          <a:ln>
            <a:solidFill>
              <a:schemeClr val="tx1"/>
            </a:solidFill>
          </a:ln>
        </p:spPr>
        <p:txBody>
          <a:bodyPr wrap="none" rtlCol="0">
            <a:spAutoFit/>
          </a:bodyPr>
          <a:lstStyle/>
          <a:p>
            <a:r>
              <a:rPr kumimoji="1" lang="ja-JP" altLang="en-US" dirty="0"/>
              <a:t>１</a:t>
            </a:r>
          </a:p>
        </p:txBody>
      </p:sp>
    </p:spTree>
    <p:extLst>
      <p:ext uri="{BB962C8B-B14F-4D97-AF65-F5344CB8AC3E}">
        <p14:creationId xmlns:p14="http://schemas.microsoft.com/office/powerpoint/2010/main" val="39381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FF94E7E-1DD1-44BC-8BDE-C3F06AC3BEF3}"/>
              </a:ext>
            </a:extLst>
          </p:cNvPr>
          <p:cNvSpPr/>
          <p:nvPr/>
        </p:nvSpPr>
        <p:spPr>
          <a:xfrm>
            <a:off x="251687" y="682239"/>
            <a:ext cx="8640626" cy="566756"/>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t" anchorCtr="0"/>
          <a:lstStyle/>
          <a:p>
            <a:pPr lvl="0">
              <a:defRPr/>
            </a:pPr>
            <a:r>
              <a:rPr lang="ja-JP" altLang="en-US" sz="1600" dirty="0">
                <a:solidFill>
                  <a:prstClr val="black"/>
                </a:solidFill>
                <a:latin typeface="Meiryo UI" pitchFamily="50" charset="-128"/>
                <a:ea typeface="Meiryo UI" pitchFamily="50" charset="-128"/>
                <a:cs typeface="Meiryo UI" pitchFamily="50" charset="-128"/>
              </a:rPr>
              <a:t>〇</a:t>
            </a:r>
            <a:r>
              <a:rPr lang="ja-JP" altLang="en-US" sz="1600" b="1" u="sng" dirty="0">
                <a:solidFill>
                  <a:srgbClr val="FF0000"/>
                </a:solidFill>
                <a:latin typeface="Meiryo UI" pitchFamily="50" charset="-128"/>
                <a:ea typeface="Meiryo UI" pitchFamily="50" charset="-128"/>
                <a:cs typeface="Meiryo UI" pitchFamily="50" charset="-128"/>
              </a:rPr>
              <a:t>高齢者世帯（世帯主</a:t>
            </a:r>
            <a:r>
              <a:rPr lang="en-US" altLang="ja-JP" sz="1600" b="1" u="sng" dirty="0">
                <a:solidFill>
                  <a:srgbClr val="FF0000"/>
                </a:solidFill>
                <a:latin typeface="Meiryo UI" pitchFamily="50" charset="-128"/>
                <a:ea typeface="Meiryo UI" pitchFamily="50" charset="-128"/>
                <a:cs typeface="Meiryo UI" pitchFamily="50" charset="-128"/>
              </a:rPr>
              <a:t>65</a:t>
            </a:r>
            <a:r>
              <a:rPr lang="ja-JP" altLang="en-US" sz="1600" b="1" u="sng" dirty="0">
                <a:solidFill>
                  <a:srgbClr val="FF0000"/>
                </a:solidFill>
                <a:latin typeface="Meiryo UI" pitchFamily="50" charset="-128"/>
                <a:ea typeface="Meiryo UI" pitchFamily="50" charset="-128"/>
                <a:cs typeface="Meiryo UI" pitchFamily="50" charset="-128"/>
              </a:rPr>
              <a:t>歳以上世帯）</a:t>
            </a:r>
            <a:r>
              <a:rPr lang="ja-JP" altLang="en-US" sz="1600" dirty="0">
                <a:solidFill>
                  <a:prstClr val="black"/>
                </a:solidFill>
                <a:latin typeface="Meiryo UI" pitchFamily="50" charset="-128"/>
                <a:ea typeface="Meiryo UI" pitchFamily="50" charset="-128"/>
                <a:cs typeface="Meiryo UI" pitchFamily="50" charset="-128"/>
              </a:rPr>
              <a:t>の割合は、増加し続け、</a:t>
            </a:r>
            <a:r>
              <a:rPr lang="en-US" altLang="ja-JP" sz="1600" b="1" u="sng" dirty="0">
                <a:solidFill>
                  <a:srgbClr val="FF0000"/>
                </a:solidFill>
                <a:latin typeface="Meiryo UI" pitchFamily="50" charset="-128"/>
                <a:ea typeface="Meiryo UI" pitchFamily="50" charset="-128"/>
                <a:cs typeface="Meiryo UI" pitchFamily="50" charset="-128"/>
              </a:rPr>
              <a:t>2035</a:t>
            </a:r>
            <a:r>
              <a:rPr lang="ja-JP" altLang="en-US" sz="1600" b="1" u="sng" dirty="0">
                <a:solidFill>
                  <a:srgbClr val="FF0000"/>
                </a:solidFill>
                <a:latin typeface="Meiryo UI" pitchFamily="50" charset="-128"/>
                <a:ea typeface="Meiryo UI" pitchFamily="50" charset="-128"/>
                <a:cs typeface="Meiryo UI" pitchFamily="50" charset="-128"/>
              </a:rPr>
              <a:t>年には４割を超える</a:t>
            </a:r>
            <a:r>
              <a:rPr lang="ja-JP" altLang="en-US" sz="1600" dirty="0">
                <a:solidFill>
                  <a:prstClr val="black"/>
                </a:solidFill>
                <a:latin typeface="Meiryo UI" pitchFamily="50" charset="-128"/>
                <a:ea typeface="Meiryo UI" pitchFamily="50" charset="-128"/>
                <a:cs typeface="Meiryo UI" pitchFamily="50" charset="-128"/>
              </a:rPr>
              <a:t>見込み</a:t>
            </a:r>
          </a:p>
          <a:p>
            <a:pPr lvl="0">
              <a:defRPr/>
            </a:pPr>
            <a:r>
              <a:rPr lang="ja-JP" altLang="en-US" sz="1600" dirty="0">
                <a:solidFill>
                  <a:prstClr val="black"/>
                </a:solidFill>
                <a:latin typeface="Meiryo UI" pitchFamily="50" charset="-128"/>
                <a:ea typeface="Meiryo UI" pitchFamily="50" charset="-128"/>
                <a:cs typeface="Meiryo UI" pitchFamily="50" charset="-128"/>
              </a:rPr>
              <a:t>〇世帯主</a:t>
            </a:r>
            <a:r>
              <a:rPr lang="en-US" altLang="ja-JP" sz="1600" dirty="0">
                <a:solidFill>
                  <a:prstClr val="black"/>
                </a:solidFill>
                <a:latin typeface="Meiryo UI" pitchFamily="50" charset="-128"/>
                <a:ea typeface="Meiryo UI" pitchFamily="50" charset="-128"/>
                <a:cs typeface="Meiryo UI" pitchFamily="50" charset="-128"/>
              </a:rPr>
              <a:t>75</a:t>
            </a:r>
            <a:r>
              <a:rPr lang="ja-JP" altLang="en-US" sz="1600" dirty="0">
                <a:solidFill>
                  <a:prstClr val="black"/>
                </a:solidFill>
                <a:latin typeface="Meiryo UI" pitchFamily="50" charset="-128"/>
                <a:ea typeface="Meiryo UI" pitchFamily="50" charset="-128"/>
                <a:cs typeface="Meiryo UI" pitchFamily="50" charset="-128"/>
              </a:rPr>
              <a:t>歳以上世帯の割合は、</a:t>
            </a:r>
            <a:r>
              <a:rPr lang="en-US" altLang="ja-JP" sz="1600" dirty="0">
                <a:solidFill>
                  <a:prstClr val="black"/>
                </a:solidFill>
                <a:latin typeface="Meiryo UI" pitchFamily="50" charset="-128"/>
                <a:ea typeface="Meiryo UI" pitchFamily="50" charset="-128"/>
                <a:cs typeface="Meiryo UI" pitchFamily="50" charset="-128"/>
              </a:rPr>
              <a:t>1995</a:t>
            </a:r>
            <a:r>
              <a:rPr lang="ja-JP" altLang="en-US" sz="1600" dirty="0">
                <a:solidFill>
                  <a:prstClr val="black"/>
                </a:solidFill>
                <a:latin typeface="Meiryo UI" pitchFamily="50" charset="-128"/>
                <a:ea typeface="Meiryo UI" pitchFamily="50" charset="-128"/>
                <a:cs typeface="Meiryo UI" pitchFamily="50" charset="-128"/>
              </a:rPr>
              <a:t>年の約</a:t>
            </a:r>
            <a:r>
              <a:rPr lang="en-US" altLang="ja-JP" sz="1600" dirty="0">
                <a:solidFill>
                  <a:prstClr val="black"/>
                </a:solidFill>
                <a:latin typeface="Meiryo UI" pitchFamily="50" charset="-128"/>
                <a:ea typeface="Meiryo UI" pitchFamily="50" charset="-128"/>
                <a:cs typeface="Meiryo UI" pitchFamily="50" charset="-128"/>
              </a:rPr>
              <a:t>5</a:t>
            </a:r>
            <a:r>
              <a:rPr lang="ja-JP" altLang="en-US" sz="1600" dirty="0">
                <a:solidFill>
                  <a:prstClr val="black"/>
                </a:solidFill>
                <a:latin typeface="Meiryo UI" pitchFamily="50" charset="-128"/>
                <a:ea typeface="Meiryo UI" pitchFamily="50" charset="-128"/>
                <a:cs typeface="Meiryo UI" pitchFamily="50" charset="-128"/>
              </a:rPr>
              <a:t>％から、</a:t>
            </a:r>
            <a:r>
              <a:rPr lang="en-US" altLang="ja-JP" sz="1600" dirty="0">
                <a:solidFill>
                  <a:prstClr val="black"/>
                </a:solidFill>
                <a:latin typeface="Meiryo UI" pitchFamily="50" charset="-128"/>
                <a:ea typeface="Meiryo UI" pitchFamily="50" charset="-128"/>
                <a:cs typeface="Meiryo UI" pitchFamily="50" charset="-128"/>
              </a:rPr>
              <a:t>2025</a:t>
            </a:r>
            <a:r>
              <a:rPr lang="ja-JP" altLang="en-US" sz="1600" dirty="0">
                <a:solidFill>
                  <a:prstClr val="black"/>
                </a:solidFill>
                <a:latin typeface="Meiryo UI" pitchFamily="50" charset="-128"/>
                <a:ea typeface="Meiryo UI" pitchFamily="50" charset="-128"/>
                <a:cs typeface="Meiryo UI" pitchFamily="50" charset="-128"/>
              </a:rPr>
              <a:t>年には約</a:t>
            </a:r>
            <a:r>
              <a:rPr lang="en-US" altLang="ja-JP" sz="1600" dirty="0">
                <a:solidFill>
                  <a:prstClr val="black"/>
                </a:solidFill>
                <a:latin typeface="Meiryo UI" pitchFamily="50" charset="-128"/>
                <a:ea typeface="Meiryo UI" pitchFamily="50" charset="-128"/>
                <a:cs typeface="Meiryo UI" pitchFamily="50" charset="-128"/>
              </a:rPr>
              <a:t>23</a:t>
            </a:r>
            <a:r>
              <a:rPr lang="ja-JP" altLang="en-US" sz="1600" dirty="0">
                <a:solidFill>
                  <a:prstClr val="black"/>
                </a:solidFill>
                <a:latin typeface="Meiryo UI" pitchFamily="50" charset="-128"/>
                <a:ea typeface="Meiryo UI" pitchFamily="50" charset="-128"/>
                <a:cs typeface="Meiryo UI" pitchFamily="50" charset="-128"/>
              </a:rPr>
              <a:t>％まで上昇する見込み</a:t>
            </a:r>
            <a:endParaRPr lang="en-US" altLang="ja-JP" sz="1600" dirty="0">
              <a:solidFill>
                <a:prstClr val="black"/>
              </a:solidFill>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85F6966F-064D-4ABF-B909-118FAA64BF43}"/>
              </a:ext>
            </a:extLst>
          </p:cNvPr>
          <p:cNvSpPr txBox="1"/>
          <p:nvPr/>
        </p:nvSpPr>
        <p:spPr>
          <a:xfrm>
            <a:off x="106532" y="6305157"/>
            <a:ext cx="8317094"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年以降は大阪府政策企画部推計。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38384081"/>
              </p:ext>
            </p:extLst>
          </p:nvPr>
        </p:nvGraphicFramePr>
        <p:xfrm>
          <a:off x="467701" y="5219631"/>
          <a:ext cx="8069148" cy="1057233"/>
        </p:xfrm>
        <a:graphic>
          <a:graphicData uri="http://schemas.openxmlformats.org/drawingml/2006/table">
            <a:tbl>
              <a:tblPr/>
              <a:tblGrid>
                <a:gridCol w="756482">
                  <a:extLst>
                    <a:ext uri="{9D8B030D-6E8A-4147-A177-3AD203B41FA5}">
                      <a16:colId xmlns:a16="http://schemas.microsoft.com/office/drawing/2014/main" val="2631055863"/>
                    </a:ext>
                  </a:extLst>
                </a:gridCol>
                <a:gridCol w="718180">
                  <a:extLst>
                    <a:ext uri="{9D8B030D-6E8A-4147-A177-3AD203B41FA5}">
                      <a16:colId xmlns:a16="http://schemas.microsoft.com/office/drawing/2014/main" val="3484958456"/>
                    </a:ext>
                  </a:extLst>
                </a:gridCol>
                <a:gridCol w="714988">
                  <a:extLst>
                    <a:ext uri="{9D8B030D-6E8A-4147-A177-3AD203B41FA5}">
                      <a16:colId xmlns:a16="http://schemas.microsoft.com/office/drawing/2014/main" val="3617975128"/>
                    </a:ext>
                  </a:extLst>
                </a:gridCol>
                <a:gridCol w="714988">
                  <a:extLst>
                    <a:ext uri="{9D8B030D-6E8A-4147-A177-3AD203B41FA5}">
                      <a16:colId xmlns:a16="http://schemas.microsoft.com/office/drawing/2014/main" val="3913556770"/>
                    </a:ext>
                  </a:extLst>
                </a:gridCol>
                <a:gridCol w="714988">
                  <a:extLst>
                    <a:ext uri="{9D8B030D-6E8A-4147-A177-3AD203B41FA5}">
                      <a16:colId xmlns:a16="http://schemas.microsoft.com/office/drawing/2014/main" val="964750876"/>
                    </a:ext>
                  </a:extLst>
                </a:gridCol>
                <a:gridCol w="714988">
                  <a:extLst>
                    <a:ext uri="{9D8B030D-6E8A-4147-A177-3AD203B41FA5}">
                      <a16:colId xmlns:a16="http://schemas.microsoft.com/office/drawing/2014/main" val="2644306303"/>
                    </a:ext>
                  </a:extLst>
                </a:gridCol>
                <a:gridCol w="794785">
                  <a:extLst>
                    <a:ext uri="{9D8B030D-6E8A-4147-A177-3AD203B41FA5}">
                      <a16:colId xmlns:a16="http://schemas.microsoft.com/office/drawing/2014/main" val="2899016695"/>
                    </a:ext>
                  </a:extLst>
                </a:gridCol>
                <a:gridCol w="794785">
                  <a:extLst>
                    <a:ext uri="{9D8B030D-6E8A-4147-A177-3AD203B41FA5}">
                      <a16:colId xmlns:a16="http://schemas.microsoft.com/office/drawing/2014/main" val="2978340785"/>
                    </a:ext>
                  </a:extLst>
                </a:gridCol>
                <a:gridCol w="714988">
                  <a:extLst>
                    <a:ext uri="{9D8B030D-6E8A-4147-A177-3AD203B41FA5}">
                      <a16:colId xmlns:a16="http://schemas.microsoft.com/office/drawing/2014/main" val="3302742658"/>
                    </a:ext>
                  </a:extLst>
                </a:gridCol>
                <a:gridCol w="714988">
                  <a:extLst>
                    <a:ext uri="{9D8B030D-6E8A-4147-A177-3AD203B41FA5}">
                      <a16:colId xmlns:a16="http://schemas.microsoft.com/office/drawing/2014/main" val="4116013056"/>
                    </a:ext>
                  </a:extLst>
                </a:gridCol>
                <a:gridCol w="714988">
                  <a:extLst>
                    <a:ext uri="{9D8B030D-6E8A-4147-A177-3AD203B41FA5}">
                      <a16:colId xmlns:a16="http://schemas.microsoft.com/office/drawing/2014/main" val="1588364526"/>
                    </a:ext>
                  </a:extLst>
                </a:gridCol>
              </a:tblGrid>
              <a:tr h="171443">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20777"/>
                  </a:ext>
                </a:extLst>
              </a:tr>
              <a:tr h="342887">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 65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歳以上</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の世帯数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558,561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746,118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962,439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1,180,112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1,383,508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1,501,242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1,497,254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1,506,577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1,549,845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1,632,619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294104"/>
                  </a:ext>
                </a:extLst>
              </a:tr>
              <a:tr h="352411">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 75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歳以上</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の世帯数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181,705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249,472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358,542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487,270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624,948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924,228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921,849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861,096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845,822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68939676"/>
                  </a:ext>
                </a:extLst>
              </a:tr>
              <a:tr h="190492">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総世帯数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3,270,397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3,454,840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3,590,593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3,823,279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3,918,441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3,997,179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4,010,141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3,961,742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3,867,459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3,744,821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403301"/>
                  </a:ext>
                </a:extLst>
              </a:tr>
            </a:tbl>
          </a:graphicData>
        </a:graphic>
      </p:graphicFrame>
      <p:sp>
        <p:nvSpPr>
          <p:cNvPr id="9" name="テキスト ボックス 8">
            <a:extLst>
              <a:ext uri="{FF2B5EF4-FFF2-40B4-BE49-F238E27FC236}">
                <a16:creationId xmlns:a16="http://schemas.microsoft.com/office/drawing/2014/main" id="{85F6966F-064D-4ABF-B909-118FAA64BF43}"/>
              </a:ext>
            </a:extLst>
          </p:cNvPr>
          <p:cNvSpPr txBox="1"/>
          <p:nvPr/>
        </p:nvSpPr>
        <p:spPr>
          <a:xfrm>
            <a:off x="4648941" y="1396635"/>
            <a:ext cx="466208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割合の算出においては、不詳を除く。四捨五入のため合計値は必ずしも一致しない。</a:t>
            </a:r>
          </a:p>
        </p:txBody>
      </p:sp>
      <p:sp>
        <p:nvSpPr>
          <p:cNvPr id="10" name="Text Box 3">
            <a:extLst>
              <a:ext uri="{FF2B5EF4-FFF2-40B4-BE49-F238E27FC236}">
                <a16:creationId xmlns:a16="http://schemas.microsoft.com/office/drawing/2014/main" id="{4AB1A007-5434-4AEE-ACC5-51F4DFE9A326}"/>
              </a:ext>
            </a:extLst>
          </p:cNvPr>
          <p:cNvSpPr txBox="1">
            <a:spLocks noChangeArrowheads="1"/>
          </p:cNvSpPr>
          <p:nvPr/>
        </p:nvSpPr>
        <p:spPr bwMode="auto">
          <a:xfrm>
            <a:off x="307931" y="1394748"/>
            <a:ext cx="2895970" cy="2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266694" indent="-266694"/>
            <a:r>
              <a:rPr lang="ja-JP" altLang="en-US" sz="1400" dirty="0">
                <a:solidFill>
                  <a:prstClr val="black"/>
                </a:solidFill>
                <a:latin typeface="Meiryo UI"/>
                <a:ea typeface="Meiryo UI"/>
                <a:cs typeface="Meiryo UI" panose="020B0604030504040204" pitchFamily="50" charset="-128"/>
              </a:rPr>
              <a:t>◇世帯数と高齢者世帯割合</a:t>
            </a:r>
          </a:p>
        </p:txBody>
      </p:sp>
      <p:pic>
        <p:nvPicPr>
          <p:cNvPr id="11" name="図 10"/>
          <p:cNvPicPr>
            <a:picLocks noChangeAspect="1"/>
          </p:cNvPicPr>
          <p:nvPr/>
        </p:nvPicPr>
        <p:blipFill>
          <a:blip r:embed="rId3"/>
          <a:stretch>
            <a:fillRect/>
          </a:stretch>
        </p:blipFill>
        <p:spPr>
          <a:xfrm>
            <a:off x="611713" y="1608307"/>
            <a:ext cx="8352605" cy="3583031"/>
          </a:xfrm>
          <a:prstGeom prst="rect">
            <a:avLst/>
          </a:prstGeom>
        </p:spPr>
      </p:pic>
      <p:sp>
        <p:nvSpPr>
          <p:cNvPr id="14" name="正方形/長方形 1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府内の世帯数と高齢者世帯の割合</a:t>
            </a:r>
          </a:p>
        </p:txBody>
      </p:sp>
      <p:sp>
        <p:nvSpPr>
          <p:cNvPr id="16" name="テキスト ボックス 15">
            <a:extLst>
              <a:ext uri="{FF2B5EF4-FFF2-40B4-BE49-F238E27FC236}">
                <a16:creationId xmlns:a16="http://schemas.microsoft.com/office/drawing/2014/main" id="{F0889CD0-2EC4-4F0A-9A25-3CCB555E5C15}"/>
              </a:ext>
            </a:extLst>
          </p:cNvPr>
          <p:cNvSpPr txBox="1"/>
          <p:nvPr/>
        </p:nvSpPr>
        <p:spPr>
          <a:xfrm>
            <a:off x="8655536" y="6412334"/>
            <a:ext cx="415498" cy="369332"/>
          </a:xfrm>
          <a:prstGeom prst="rect">
            <a:avLst/>
          </a:prstGeom>
          <a:noFill/>
          <a:ln>
            <a:solidFill>
              <a:schemeClr val="tx1"/>
            </a:solidFill>
          </a:ln>
        </p:spPr>
        <p:txBody>
          <a:bodyPr wrap="none" rtlCol="0">
            <a:spAutoFit/>
          </a:bodyPr>
          <a:lstStyle/>
          <a:p>
            <a:r>
              <a:rPr kumimoji="1" lang="ja-JP" altLang="en-US" dirty="0"/>
              <a:t>２</a:t>
            </a:r>
          </a:p>
        </p:txBody>
      </p:sp>
    </p:spTree>
    <p:extLst>
      <p:ext uri="{BB962C8B-B14F-4D97-AF65-F5344CB8AC3E}">
        <p14:creationId xmlns:p14="http://schemas.microsoft.com/office/powerpoint/2010/main" val="53923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FF94E7E-1DD1-44BC-8BDE-C3F06AC3BEF3}"/>
              </a:ext>
            </a:extLst>
          </p:cNvPr>
          <p:cNvSpPr/>
          <p:nvPr/>
        </p:nvSpPr>
        <p:spPr>
          <a:xfrm>
            <a:off x="251687" y="671569"/>
            <a:ext cx="8683090" cy="944933"/>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nchorCtr="0"/>
          <a:lstStyle/>
          <a:p>
            <a:pPr lvl="0">
              <a:defRPr/>
            </a:pPr>
            <a:r>
              <a:rPr lang="ja-JP" altLang="en-US" sz="1600" dirty="0">
                <a:solidFill>
                  <a:prstClr val="black"/>
                </a:solidFill>
                <a:latin typeface="Meiryo UI" pitchFamily="50" charset="-128"/>
                <a:ea typeface="Meiryo UI" pitchFamily="50" charset="-128"/>
                <a:cs typeface="Meiryo UI" pitchFamily="50" charset="-128"/>
              </a:rPr>
              <a:t>〇高齢者世帯数と高齢者世帯における単独世帯（高齢単独世帯）数は、</a:t>
            </a:r>
            <a:r>
              <a:rPr lang="en-US" altLang="ja-JP" sz="1600" b="1" u="sng" dirty="0">
                <a:solidFill>
                  <a:srgbClr val="FF0000"/>
                </a:solidFill>
                <a:latin typeface="Meiryo UI" pitchFamily="50" charset="-128"/>
                <a:ea typeface="Meiryo UI" pitchFamily="50" charset="-128"/>
                <a:cs typeface="Meiryo UI" pitchFamily="50" charset="-128"/>
              </a:rPr>
              <a:t>2020</a:t>
            </a:r>
            <a:r>
              <a:rPr lang="ja-JP" altLang="en-US" sz="1600" b="1" u="sng" dirty="0">
                <a:solidFill>
                  <a:srgbClr val="FF0000"/>
                </a:solidFill>
                <a:latin typeface="Meiryo UI" pitchFamily="50" charset="-128"/>
                <a:ea typeface="Meiryo UI" pitchFamily="50" charset="-128"/>
                <a:cs typeface="Meiryo UI" pitchFamily="50" charset="-128"/>
              </a:rPr>
              <a:t>年以降も緩やかに</a:t>
            </a:r>
            <a:endParaRPr lang="en-US" altLang="ja-JP" sz="1600" b="1" u="sng" dirty="0">
              <a:solidFill>
                <a:srgbClr val="FF0000"/>
              </a:solidFill>
              <a:latin typeface="Meiryo UI" pitchFamily="50" charset="-128"/>
              <a:ea typeface="Meiryo UI" pitchFamily="50" charset="-128"/>
              <a:cs typeface="Meiryo UI" pitchFamily="50" charset="-128"/>
            </a:endParaRPr>
          </a:p>
          <a:p>
            <a:pPr lvl="0">
              <a:defRPr/>
            </a:pPr>
            <a:r>
              <a:rPr lang="ja-JP" altLang="en-US" sz="1600" b="1" dirty="0">
                <a:solidFill>
                  <a:srgbClr val="FF0000"/>
                </a:solidFill>
                <a:latin typeface="Meiryo UI" pitchFamily="50" charset="-128"/>
                <a:ea typeface="Meiryo UI" pitchFamily="50" charset="-128"/>
                <a:cs typeface="Meiryo UI" pitchFamily="50" charset="-128"/>
              </a:rPr>
              <a:t>　 </a:t>
            </a:r>
            <a:r>
              <a:rPr lang="ja-JP" altLang="en-US" sz="1600" b="1" u="sng" dirty="0">
                <a:solidFill>
                  <a:srgbClr val="FF0000"/>
                </a:solidFill>
                <a:latin typeface="Meiryo UI" pitchFamily="50" charset="-128"/>
                <a:ea typeface="Meiryo UI" pitchFamily="50" charset="-128"/>
                <a:cs typeface="Meiryo UI" pitchFamily="50" charset="-128"/>
              </a:rPr>
              <a:t>増加する見込み</a:t>
            </a:r>
            <a:endParaRPr lang="en-US" altLang="ja-JP" sz="1600" b="1" u="sng" dirty="0">
              <a:solidFill>
                <a:srgbClr val="FF0000"/>
              </a:solidFill>
              <a:latin typeface="Meiryo UI" pitchFamily="50" charset="-128"/>
              <a:ea typeface="Meiryo UI" pitchFamily="50" charset="-128"/>
              <a:cs typeface="Meiryo UI" pitchFamily="50" charset="-128"/>
            </a:endParaRPr>
          </a:p>
          <a:p>
            <a:pPr lvl="0">
              <a:defRPr/>
            </a:pPr>
            <a:r>
              <a:rPr lang="ja-JP" altLang="en-US" sz="1600" dirty="0">
                <a:solidFill>
                  <a:prstClr val="black"/>
                </a:solidFill>
                <a:latin typeface="Meiryo UI" pitchFamily="50" charset="-128"/>
                <a:ea typeface="Meiryo UI" pitchFamily="50" charset="-128"/>
                <a:cs typeface="Meiryo UI" pitchFamily="50" charset="-128"/>
              </a:rPr>
              <a:t>〇</a:t>
            </a:r>
            <a:r>
              <a:rPr lang="ja-JP" altLang="en-US" sz="1600" b="1" u="sng" dirty="0">
                <a:solidFill>
                  <a:srgbClr val="FF0000"/>
                </a:solidFill>
                <a:latin typeface="Meiryo UI" pitchFamily="50" charset="-128"/>
                <a:ea typeface="Meiryo UI" pitchFamily="50" charset="-128"/>
                <a:cs typeface="Meiryo UI" pitchFamily="50" charset="-128"/>
              </a:rPr>
              <a:t>高齢者世帯における高齢単独世帯の割合</a:t>
            </a:r>
            <a:r>
              <a:rPr lang="ja-JP" altLang="en-US" sz="1600" dirty="0">
                <a:solidFill>
                  <a:prstClr val="black"/>
                </a:solidFill>
                <a:latin typeface="Meiryo UI" pitchFamily="50" charset="-128"/>
                <a:ea typeface="Meiryo UI" pitchFamily="50" charset="-128"/>
                <a:cs typeface="Meiryo UI" pitchFamily="50" charset="-128"/>
              </a:rPr>
              <a:t>は、増加し続け、</a:t>
            </a:r>
            <a:r>
              <a:rPr lang="en-US" altLang="ja-JP" sz="1600" b="1" u="sng" dirty="0">
                <a:solidFill>
                  <a:srgbClr val="FF0000"/>
                </a:solidFill>
                <a:latin typeface="Meiryo UI" pitchFamily="50" charset="-128"/>
                <a:ea typeface="Meiryo UI" pitchFamily="50" charset="-128"/>
                <a:cs typeface="Meiryo UI" pitchFamily="50" charset="-128"/>
              </a:rPr>
              <a:t>2020</a:t>
            </a:r>
            <a:r>
              <a:rPr lang="ja-JP" altLang="en-US" sz="1600" b="1" u="sng" dirty="0">
                <a:solidFill>
                  <a:srgbClr val="FF0000"/>
                </a:solidFill>
                <a:latin typeface="Meiryo UI" pitchFamily="50" charset="-128"/>
                <a:ea typeface="Meiryo UI" pitchFamily="50" charset="-128"/>
                <a:cs typeface="Meiryo UI" pitchFamily="50" charset="-128"/>
              </a:rPr>
              <a:t>年には４割以上</a:t>
            </a:r>
            <a:r>
              <a:rPr lang="ja-JP" altLang="en-US" sz="1600" dirty="0">
                <a:solidFill>
                  <a:prstClr val="black"/>
                </a:solidFill>
                <a:latin typeface="Meiryo UI" pitchFamily="50" charset="-128"/>
                <a:ea typeface="Meiryo UI" pitchFamily="50" charset="-128"/>
                <a:cs typeface="Meiryo UI" pitchFamily="50" charset="-128"/>
              </a:rPr>
              <a:t>となる見込み</a:t>
            </a:r>
          </a:p>
        </p:txBody>
      </p:sp>
      <p:sp>
        <p:nvSpPr>
          <p:cNvPr id="13" name="テキスト ボックス 12">
            <a:extLst>
              <a:ext uri="{FF2B5EF4-FFF2-40B4-BE49-F238E27FC236}">
                <a16:creationId xmlns:a16="http://schemas.microsoft.com/office/drawing/2014/main" id="{85F6966F-064D-4ABF-B909-118FAA64BF43}"/>
              </a:ext>
            </a:extLst>
          </p:cNvPr>
          <p:cNvSpPr txBox="1"/>
          <p:nvPr/>
        </p:nvSpPr>
        <p:spPr>
          <a:xfrm>
            <a:off x="251688" y="6152721"/>
            <a:ext cx="5040365"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年以降は大阪府政策企画部推計。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3">
            <a:extLst>
              <a:ext uri="{FF2B5EF4-FFF2-40B4-BE49-F238E27FC236}">
                <a16:creationId xmlns:a16="http://schemas.microsoft.com/office/drawing/2014/main" id="{4AB1A007-5434-4AEE-ACC5-51F4DFE9A326}"/>
              </a:ext>
            </a:extLst>
          </p:cNvPr>
          <p:cNvSpPr txBox="1">
            <a:spLocks noChangeArrowheads="1"/>
          </p:cNvSpPr>
          <p:nvPr/>
        </p:nvSpPr>
        <p:spPr bwMode="auto">
          <a:xfrm>
            <a:off x="307931" y="1744433"/>
            <a:ext cx="5416152" cy="2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266694" indent="-266694"/>
            <a:r>
              <a:rPr lang="ja-JP" altLang="en-US" sz="1400" dirty="0">
                <a:solidFill>
                  <a:prstClr val="black"/>
                </a:solidFill>
                <a:latin typeface="Meiryo UI"/>
                <a:ea typeface="Meiryo UI"/>
                <a:cs typeface="Meiryo UI" panose="020B0604030504040204" pitchFamily="50" charset="-128"/>
              </a:rPr>
              <a:t>◇高齢者（世帯主</a:t>
            </a:r>
            <a:r>
              <a:rPr lang="en-US" altLang="ja-JP" sz="1400" dirty="0">
                <a:solidFill>
                  <a:prstClr val="black"/>
                </a:solidFill>
                <a:latin typeface="Meiryo UI"/>
                <a:ea typeface="Meiryo UI"/>
                <a:cs typeface="Meiryo UI" panose="020B0604030504040204" pitchFamily="50" charset="-128"/>
              </a:rPr>
              <a:t>65</a:t>
            </a:r>
            <a:r>
              <a:rPr lang="ja-JP" altLang="en-US" sz="1400" dirty="0">
                <a:solidFill>
                  <a:prstClr val="black"/>
                </a:solidFill>
                <a:latin typeface="Meiryo UI"/>
                <a:ea typeface="Meiryo UI"/>
                <a:cs typeface="Meiryo UI" panose="020B0604030504040204" pitchFamily="50" charset="-128"/>
              </a:rPr>
              <a:t>歳以上）世帯数と単独世帯数・単独世帯割合</a:t>
            </a:r>
          </a:p>
        </p:txBody>
      </p:sp>
      <p:pic>
        <p:nvPicPr>
          <p:cNvPr id="3" name="図 2"/>
          <p:cNvPicPr>
            <a:picLocks noChangeAspect="1"/>
          </p:cNvPicPr>
          <p:nvPr/>
        </p:nvPicPr>
        <p:blipFill>
          <a:blip r:embed="rId3"/>
          <a:stretch>
            <a:fillRect/>
          </a:stretch>
        </p:blipFill>
        <p:spPr>
          <a:xfrm>
            <a:off x="409435" y="2052776"/>
            <a:ext cx="8449461" cy="4078419"/>
          </a:xfrm>
          <a:prstGeom prst="rect">
            <a:avLst/>
          </a:prstGeom>
        </p:spPr>
      </p:pic>
      <p:sp>
        <p:nvSpPr>
          <p:cNvPr id="11" name="正方形/長方形 10"/>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府内の高齢者世帯と単独世帯数・単独世帯割合</a:t>
            </a:r>
          </a:p>
        </p:txBody>
      </p:sp>
      <p:sp>
        <p:nvSpPr>
          <p:cNvPr id="10" name="テキスト ボックス 9">
            <a:extLst>
              <a:ext uri="{FF2B5EF4-FFF2-40B4-BE49-F238E27FC236}">
                <a16:creationId xmlns:a16="http://schemas.microsoft.com/office/drawing/2014/main" id="{F65F9723-E04F-4624-9932-5B9BE09BBC54}"/>
              </a:ext>
            </a:extLst>
          </p:cNvPr>
          <p:cNvSpPr txBox="1"/>
          <p:nvPr/>
        </p:nvSpPr>
        <p:spPr>
          <a:xfrm>
            <a:off x="8651147" y="6412334"/>
            <a:ext cx="415498" cy="369332"/>
          </a:xfrm>
          <a:prstGeom prst="rect">
            <a:avLst/>
          </a:prstGeom>
          <a:noFill/>
          <a:ln>
            <a:solidFill>
              <a:schemeClr val="tx1"/>
            </a:solidFill>
          </a:ln>
        </p:spPr>
        <p:txBody>
          <a:bodyPr wrap="none" rtlCol="0">
            <a:spAutoFit/>
          </a:bodyPr>
          <a:lstStyle/>
          <a:p>
            <a:r>
              <a:rPr kumimoji="1" lang="ja-JP" altLang="en-US" dirty="0"/>
              <a:t>３</a:t>
            </a:r>
          </a:p>
        </p:txBody>
      </p:sp>
    </p:spTree>
    <p:extLst>
      <p:ext uri="{BB962C8B-B14F-4D97-AF65-F5344CB8AC3E}">
        <p14:creationId xmlns:p14="http://schemas.microsoft.com/office/powerpoint/2010/main" val="4975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19075" y="629463"/>
            <a:ext cx="8887750" cy="5609259"/>
            <a:chOff x="219075" y="890720"/>
            <a:chExt cx="8887750" cy="5609259"/>
          </a:xfrm>
        </p:grpSpPr>
        <p:pic>
          <p:nvPicPr>
            <p:cNvPr id="3" name="図 2"/>
            <p:cNvPicPr>
              <a:picLocks noChangeAspect="1"/>
            </p:cNvPicPr>
            <p:nvPr/>
          </p:nvPicPr>
          <p:blipFill>
            <a:blip r:embed="rId2"/>
            <a:stretch>
              <a:fillRect/>
            </a:stretch>
          </p:blipFill>
          <p:spPr>
            <a:xfrm>
              <a:off x="219075" y="890720"/>
              <a:ext cx="8887750" cy="5609259"/>
            </a:xfrm>
            <a:prstGeom prst="rect">
              <a:avLst/>
            </a:prstGeom>
          </p:spPr>
        </p:pic>
        <p:sp>
          <p:nvSpPr>
            <p:cNvPr id="2" name="正方形/長方形 1"/>
            <p:cNvSpPr/>
            <p:nvPr/>
          </p:nvSpPr>
          <p:spPr>
            <a:xfrm>
              <a:off x="2540000" y="2622550"/>
              <a:ext cx="374650" cy="222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大阪府のマンションストック数</a:t>
            </a:r>
          </a:p>
        </p:txBody>
      </p:sp>
      <p:sp>
        <p:nvSpPr>
          <p:cNvPr id="9" name="正方形/長方形 8"/>
          <p:cNvSpPr/>
          <p:nvPr/>
        </p:nvSpPr>
        <p:spPr>
          <a:xfrm>
            <a:off x="296214" y="667430"/>
            <a:ext cx="8567102" cy="57683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〇マンションストック数は</a:t>
            </a:r>
            <a:r>
              <a:rPr kumimoji="1" lang="ja-JP" altLang="en-US" b="1" u="sng" dirty="0">
                <a:solidFill>
                  <a:srgbClr val="FF0000"/>
                </a:solidFill>
              </a:rPr>
              <a:t>約８０万戸</a:t>
            </a:r>
            <a:endParaRPr kumimoji="1" lang="en-US" altLang="ja-JP" b="1" u="sng" dirty="0">
              <a:solidFill>
                <a:srgbClr val="FF0000"/>
              </a:solidFill>
            </a:endParaRPr>
          </a:p>
          <a:p>
            <a:r>
              <a:rPr kumimoji="1" lang="ja-JP" altLang="en-US" dirty="0">
                <a:solidFill>
                  <a:schemeClr val="tx1"/>
                </a:solidFill>
              </a:rPr>
              <a:t>○</a:t>
            </a:r>
            <a:r>
              <a:rPr kumimoji="1" lang="ja-JP" altLang="en-US" b="1" u="sng" dirty="0">
                <a:solidFill>
                  <a:srgbClr val="FF0000"/>
                </a:solidFill>
              </a:rPr>
              <a:t>築４０年を超える</a:t>
            </a:r>
            <a:r>
              <a:rPr kumimoji="1" lang="ja-JP" altLang="en-US" dirty="0">
                <a:solidFill>
                  <a:schemeClr val="tx1"/>
                </a:solidFill>
              </a:rPr>
              <a:t>マンションストック数は</a:t>
            </a:r>
            <a:r>
              <a:rPr kumimoji="1" lang="ja-JP" altLang="en-US" b="1" u="sng" dirty="0">
                <a:solidFill>
                  <a:srgbClr val="FF0000"/>
                </a:solidFill>
              </a:rPr>
              <a:t>約１５万戸</a:t>
            </a:r>
          </a:p>
        </p:txBody>
      </p:sp>
      <p:sp>
        <p:nvSpPr>
          <p:cNvPr id="6" name="テキスト ボックス 5">
            <a:extLst>
              <a:ext uri="{FF2B5EF4-FFF2-40B4-BE49-F238E27FC236}">
                <a16:creationId xmlns:a16="http://schemas.microsoft.com/office/drawing/2014/main" id="{EBF80594-34B2-48C7-8EF3-675BBE66B33F}"/>
              </a:ext>
            </a:extLst>
          </p:cNvPr>
          <p:cNvSpPr txBox="1"/>
          <p:nvPr/>
        </p:nvSpPr>
        <p:spPr>
          <a:xfrm>
            <a:off x="507635" y="6135078"/>
            <a:ext cx="7307954" cy="461665"/>
          </a:xfrm>
          <a:prstGeom prst="rect">
            <a:avLst/>
          </a:prstGeom>
          <a:noFill/>
        </p:spPr>
        <p:txBody>
          <a:bodyPr wrap="square" rtlCol="0">
            <a:spAutoFit/>
          </a:bodyPr>
          <a:lstStyle/>
          <a:p>
            <a:r>
              <a:rPr kumimoji="1" lang="en-US" altLang="ja-JP" sz="800" dirty="0"/>
              <a:t>※</a:t>
            </a:r>
            <a:r>
              <a:rPr lang="ja-JP" altLang="en-US" sz="800" dirty="0"/>
              <a:t>ストック戸数は、新規供給戸数の累計等を基に、各年末時点の戸数を推計した</a:t>
            </a:r>
            <a:endParaRPr lang="en-US" altLang="ja-JP" sz="800" dirty="0"/>
          </a:p>
          <a:p>
            <a:r>
              <a:rPr lang="en-US" altLang="ja-JP" sz="800" dirty="0"/>
              <a:t>※</a:t>
            </a:r>
            <a:r>
              <a:rPr lang="ja-JP" altLang="en-US" sz="800" dirty="0"/>
              <a:t>ここでいうマンションとは、中高層（</a:t>
            </a:r>
            <a:r>
              <a:rPr lang="en-US" altLang="ja-JP" sz="800" dirty="0"/>
              <a:t>3</a:t>
            </a:r>
            <a:r>
              <a:rPr lang="ja-JP" altLang="en-US" sz="800" dirty="0"/>
              <a:t>階建て以上）・分譲・共同建てで、鉄筋コンクリート、鉄骨鉄筋コンクリートまたは鉄骨造の住宅をいう</a:t>
            </a:r>
            <a:endParaRPr lang="en-US" altLang="ja-JP" sz="800" dirty="0"/>
          </a:p>
          <a:p>
            <a:r>
              <a:rPr kumimoji="1" lang="ja-JP" altLang="en-US" sz="800" dirty="0"/>
              <a:t>出典：国土交通省</a:t>
            </a:r>
            <a:r>
              <a:rPr kumimoji="1" lang="zh-TW" altLang="en-US" sz="800" dirty="0">
                <a:latin typeface="游ゴシック" panose="020B0400000000000000" pitchFamily="50" charset="-128"/>
                <a:ea typeface="游ゴシック" panose="020B0400000000000000" pitchFamily="50" charset="-128"/>
              </a:rPr>
              <a:t>「建築着工統計」、</a:t>
            </a:r>
            <a:r>
              <a:rPr kumimoji="1" lang="ja-JP" altLang="en-US" sz="800" dirty="0">
                <a:latin typeface="游ゴシック" panose="020B0400000000000000" pitchFamily="50" charset="-128"/>
                <a:ea typeface="游ゴシック" panose="020B0400000000000000" pitchFamily="50" charset="-128"/>
              </a:rPr>
              <a:t>国土交通省</a:t>
            </a:r>
            <a:r>
              <a:rPr kumimoji="1" lang="zh-TW" altLang="en-US" sz="800" dirty="0">
                <a:latin typeface="游ゴシック" panose="020B0400000000000000" pitchFamily="50" charset="-128"/>
                <a:ea typeface="游ゴシック" panose="020B0400000000000000" pitchFamily="50" charset="-128"/>
              </a:rPr>
              <a:t>「住宅着工統計」</a:t>
            </a:r>
            <a:r>
              <a:rPr kumimoji="1" lang="ja-JP" altLang="en-US" sz="800" dirty="0"/>
              <a:t>をもとに大阪府住宅まちづくり部居住企画課作成</a:t>
            </a:r>
            <a:endParaRPr kumimoji="1" lang="en-US" altLang="ja-JP" sz="800" dirty="0"/>
          </a:p>
        </p:txBody>
      </p:sp>
      <p:sp>
        <p:nvSpPr>
          <p:cNvPr id="12" name="テキスト ボックス 11">
            <a:extLst>
              <a:ext uri="{FF2B5EF4-FFF2-40B4-BE49-F238E27FC236}">
                <a16:creationId xmlns:a16="http://schemas.microsoft.com/office/drawing/2014/main" id="{C47CD6A4-C675-4E63-B745-954051ECBBA6}"/>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４</a:t>
            </a:r>
          </a:p>
        </p:txBody>
      </p:sp>
    </p:spTree>
    <p:extLst>
      <p:ext uri="{BB962C8B-B14F-4D97-AF65-F5344CB8AC3E}">
        <p14:creationId xmlns:p14="http://schemas.microsoft.com/office/powerpoint/2010/main" val="131778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a:extLst>
              <a:ext uri="{FF2B5EF4-FFF2-40B4-BE49-F238E27FC236}">
                <a16:creationId xmlns:a16="http://schemas.microsoft.com/office/drawing/2014/main" id="{BAE29D1A-2E0C-41D7-A4CA-D76B44CC4A70}"/>
              </a:ext>
            </a:extLst>
          </p:cNvPr>
          <p:cNvSpPr/>
          <p:nvPr/>
        </p:nvSpPr>
        <p:spPr>
          <a:xfrm>
            <a:off x="1617658"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43A5F6D-7E03-4C80-8420-5FF8D1A01A7A}"/>
              </a:ext>
            </a:extLst>
          </p:cNvPr>
          <p:cNvSpPr/>
          <p:nvPr/>
        </p:nvSpPr>
        <p:spPr>
          <a:xfrm>
            <a:off x="1974053"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C3540203-BD4B-4B21-A243-309B5B1FB879}"/>
              </a:ext>
            </a:extLst>
          </p:cNvPr>
          <p:cNvSpPr/>
          <p:nvPr/>
        </p:nvSpPr>
        <p:spPr>
          <a:xfrm>
            <a:off x="2148678"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F5859C5-D2A5-44F0-9DBA-1504A151E5E6}"/>
              </a:ext>
            </a:extLst>
          </p:cNvPr>
          <p:cNvSpPr/>
          <p:nvPr/>
        </p:nvSpPr>
        <p:spPr>
          <a:xfrm>
            <a:off x="2324097" y="5489790"/>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9F9E8B5F-1C4E-4094-8040-20EBD5A7CB22}"/>
              </a:ext>
            </a:extLst>
          </p:cNvPr>
          <p:cNvSpPr/>
          <p:nvPr/>
        </p:nvSpPr>
        <p:spPr>
          <a:xfrm>
            <a:off x="2860673" y="5489790"/>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F75CCC79-E98D-43F2-B105-8D600B2EB005}"/>
              </a:ext>
            </a:extLst>
          </p:cNvPr>
          <p:cNvSpPr/>
          <p:nvPr/>
        </p:nvSpPr>
        <p:spPr>
          <a:xfrm>
            <a:off x="2683667"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520EE4EF-55A9-41AB-A8F3-EDC0E97C0DDD}"/>
              </a:ext>
            </a:extLst>
          </p:cNvPr>
          <p:cNvSpPr/>
          <p:nvPr/>
        </p:nvSpPr>
        <p:spPr>
          <a:xfrm>
            <a:off x="3213097"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CC5E6043-355B-493B-BFFB-5C1313706ACF}"/>
              </a:ext>
            </a:extLst>
          </p:cNvPr>
          <p:cNvSpPr/>
          <p:nvPr/>
        </p:nvSpPr>
        <p:spPr>
          <a:xfrm>
            <a:off x="722199" y="5487869"/>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07383E79-0805-4CF5-8757-A2D4244E77A4}"/>
              </a:ext>
            </a:extLst>
          </p:cNvPr>
          <p:cNvSpPr/>
          <p:nvPr/>
        </p:nvSpPr>
        <p:spPr>
          <a:xfrm>
            <a:off x="1797046" y="5487869"/>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6214" y="710973"/>
            <a:ext cx="8567102" cy="66790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政令市、中核市、茨木市、和泉市、箕面市が１万戸以上</a:t>
            </a:r>
            <a:endParaRPr kumimoji="1" lang="en-US" altLang="ja-JP" b="1" u="sng" dirty="0">
              <a:solidFill>
                <a:srgbClr val="FF0000"/>
              </a:solidFill>
            </a:endParaRPr>
          </a:p>
          <a:p>
            <a:r>
              <a:rPr kumimoji="1" lang="ja-JP" altLang="en-US" dirty="0">
                <a:solidFill>
                  <a:schemeClr val="tx1"/>
                </a:solidFill>
              </a:rPr>
              <a:t>〇市町村ごとでばらつきが大きい</a:t>
            </a:r>
          </a:p>
        </p:txBody>
      </p:sp>
      <p:sp>
        <p:nvSpPr>
          <p:cNvPr id="33" name="テキスト ボックス 32">
            <a:extLst>
              <a:ext uri="{FF2B5EF4-FFF2-40B4-BE49-F238E27FC236}">
                <a16:creationId xmlns:a16="http://schemas.microsoft.com/office/drawing/2014/main" id="{3D16C564-353E-4C59-ABBC-1DB07D206BC2}"/>
              </a:ext>
            </a:extLst>
          </p:cNvPr>
          <p:cNvSpPr txBox="1"/>
          <p:nvPr/>
        </p:nvSpPr>
        <p:spPr>
          <a:xfrm>
            <a:off x="342513" y="6002359"/>
            <a:ext cx="3304268"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en-US" altLang="ja-JP" sz="800" dirty="0"/>
          </a:p>
        </p:txBody>
      </p:sp>
      <p:sp>
        <p:nvSpPr>
          <p:cNvPr id="30" name="テキスト ボックス 29">
            <a:extLst>
              <a:ext uri="{FF2B5EF4-FFF2-40B4-BE49-F238E27FC236}">
                <a16:creationId xmlns:a16="http://schemas.microsoft.com/office/drawing/2014/main" id="{CEEB83B9-A0C0-4724-9183-7F897B3A44E8}"/>
              </a:ext>
            </a:extLst>
          </p:cNvPr>
          <p:cNvSpPr txBox="1"/>
          <p:nvPr/>
        </p:nvSpPr>
        <p:spPr>
          <a:xfrm>
            <a:off x="8641051" y="6412334"/>
            <a:ext cx="415498" cy="369332"/>
          </a:xfrm>
          <a:prstGeom prst="rect">
            <a:avLst/>
          </a:prstGeom>
          <a:noFill/>
          <a:ln>
            <a:solidFill>
              <a:schemeClr val="tx1"/>
            </a:solidFill>
          </a:ln>
        </p:spPr>
        <p:txBody>
          <a:bodyPr wrap="none" rtlCol="0">
            <a:spAutoFit/>
          </a:bodyPr>
          <a:lstStyle/>
          <a:p>
            <a:r>
              <a:rPr kumimoji="1" lang="ja-JP" altLang="en-US" dirty="0"/>
              <a:t>５</a:t>
            </a:r>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1028499" y="1402479"/>
            <a:ext cx="607859" cy="261610"/>
          </a:xfrm>
          <a:prstGeom prst="rect">
            <a:avLst/>
          </a:prstGeom>
          <a:noFill/>
        </p:spPr>
        <p:txBody>
          <a:bodyPr wrap="none" rtlCol="0">
            <a:spAutoFit/>
          </a:bodyPr>
          <a:lstStyle/>
          <a:p>
            <a:r>
              <a:rPr kumimoji="1" lang="ja-JP" altLang="en-US" sz="1050" dirty="0"/>
              <a:t>（戸）</a:t>
            </a:r>
          </a:p>
        </p:txBody>
      </p:sp>
      <p:graphicFrame>
        <p:nvGraphicFramePr>
          <p:cNvPr id="85" name="グラフ 84">
            <a:extLst>
              <a:ext uri="{FF2B5EF4-FFF2-40B4-BE49-F238E27FC236}">
                <a16:creationId xmlns:a16="http://schemas.microsoft.com/office/drawing/2014/main" id="{10A820CC-B2BD-47B4-9CD0-9BF56867B080}"/>
              </a:ext>
            </a:extLst>
          </p:cNvPr>
          <p:cNvGraphicFramePr>
            <a:graphicFrameLocks/>
          </p:cNvGraphicFramePr>
          <p:nvPr>
            <p:extLst>
              <p:ext uri="{D42A27DB-BD31-4B8C-83A1-F6EECF244321}">
                <p14:modId xmlns:p14="http://schemas.microsoft.com/office/powerpoint/2010/main" val="1944721312"/>
              </p:ext>
            </p:extLst>
          </p:nvPr>
        </p:nvGraphicFramePr>
        <p:xfrm>
          <a:off x="1082040" y="1525853"/>
          <a:ext cx="7781274" cy="4623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6" name="グラフ 85">
            <a:extLst>
              <a:ext uri="{FF2B5EF4-FFF2-40B4-BE49-F238E27FC236}">
                <a16:creationId xmlns:a16="http://schemas.microsoft.com/office/drawing/2014/main" id="{7BFA8304-ECEC-4385-8075-137EDE47F229}"/>
              </a:ext>
            </a:extLst>
          </p:cNvPr>
          <p:cNvGraphicFramePr>
            <a:graphicFrameLocks/>
          </p:cNvGraphicFramePr>
          <p:nvPr>
            <p:extLst>
              <p:ext uri="{D42A27DB-BD31-4B8C-83A1-F6EECF244321}">
                <p14:modId xmlns:p14="http://schemas.microsoft.com/office/powerpoint/2010/main" val="4082147076"/>
              </p:ext>
            </p:extLst>
          </p:nvPr>
        </p:nvGraphicFramePr>
        <p:xfrm>
          <a:off x="119991" y="1535378"/>
          <a:ext cx="885850" cy="4388699"/>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a:extLst>
              <a:ext uri="{FF2B5EF4-FFF2-40B4-BE49-F238E27FC236}">
                <a16:creationId xmlns:a16="http://schemas.microsoft.com/office/drawing/2014/main" id="{5A3FE19F-0C69-4D6A-92E3-F27BA707E0C1}"/>
              </a:ext>
            </a:extLst>
          </p:cNvPr>
          <p:cNvCxnSpPr>
            <a:cxnSpLocks/>
          </p:cNvCxnSpPr>
          <p:nvPr/>
        </p:nvCxnSpPr>
        <p:spPr>
          <a:xfrm flipH="1">
            <a:off x="857250" y="5420619"/>
            <a:ext cx="7413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C4001735-FB66-40FA-899C-5935F9E840FA}"/>
              </a:ext>
            </a:extLst>
          </p:cNvPr>
          <p:cNvSpPr txBox="1"/>
          <p:nvPr/>
        </p:nvSpPr>
        <p:spPr>
          <a:xfrm>
            <a:off x="104815" y="1402479"/>
            <a:ext cx="607859" cy="261610"/>
          </a:xfrm>
          <a:prstGeom prst="rect">
            <a:avLst/>
          </a:prstGeom>
          <a:noFill/>
        </p:spPr>
        <p:txBody>
          <a:bodyPr wrap="none" rtlCol="0">
            <a:spAutoFit/>
          </a:bodyPr>
          <a:lstStyle/>
          <a:p>
            <a:r>
              <a:rPr kumimoji="1" lang="ja-JP" altLang="en-US" sz="1050" dirty="0"/>
              <a:t>（戸）</a:t>
            </a:r>
          </a:p>
        </p:txBody>
      </p:sp>
      <p:cxnSp>
        <p:nvCxnSpPr>
          <p:cNvPr id="41" name="直線コネクタ 40">
            <a:extLst>
              <a:ext uri="{FF2B5EF4-FFF2-40B4-BE49-F238E27FC236}">
                <a16:creationId xmlns:a16="http://schemas.microsoft.com/office/drawing/2014/main" id="{A43FEB9D-B019-4C2D-91AA-471B7E8A675C}"/>
              </a:ext>
            </a:extLst>
          </p:cNvPr>
          <p:cNvCxnSpPr/>
          <p:nvPr/>
        </p:nvCxnSpPr>
        <p:spPr>
          <a:xfrm flipV="1">
            <a:off x="857250" y="1664089"/>
            <a:ext cx="722327" cy="2931497"/>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CED3863C-C546-4A5A-934E-792A8EB68799}"/>
              </a:ext>
            </a:extLst>
          </p:cNvPr>
          <p:cNvGrpSpPr/>
          <p:nvPr/>
        </p:nvGrpSpPr>
        <p:grpSpPr>
          <a:xfrm>
            <a:off x="7995256" y="3129837"/>
            <a:ext cx="582987" cy="945931"/>
            <a:chOff x="8280327" y="3429000"/>
            <a:chExt cx="582987" cy="945931"/>
          </a:xfrm>
        </p:grpSpPr>
        <p:sp>
          <p:nvSpPr>
            <p:cNvPr id="88" name="正方形/長方形 87">
              <a:extLst>
                <a:ext uri="{FF2B5EF4-FFF2-40B4-BE49-F238E27FC236}">
                  <a16:creationId xmlns:a16="http://schemas.microsoft.com/office/drawing/2014/main" id="{10F0E7FB-4A58-47ED-9A88-E8D034DB0ED7}"/>
                </a:ext>
              </a:extLst>
            </p:cNvPr>
            <p:cNvSpPr/>
            <p:nvPr/>
          </p:nvSpPr>
          <p:spPr>
            <a:xfrm>
              <a:off x="8286750" y="3429000"/>
              <a:ext cx="576564"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DEEBEE7A-4A55-4D01-8C26-B36345543507}"/>
                </a:ext>
              </a:extLst>
            </p:cNvPr>
            <p:cNvGrpSpPr/>
            <p:nvPr/>
          </p:nvGrpSpPr>
          <p:grpSpPr>
            <a:xfrm>
              <a:off x="8280327" y="3519951"/>
              <a:ext cx="582987" cy="854980"/>
              <a:chOff x="194707" y="2571247"/>
              <a:chExt cx="582987" cy="854980"/>
            </a:xfrm>
          </p:grpSpPr>
          <p:sp>
            <p:nvSpPr>
              <p:cNvPr id="82" name="正方形/長方形 81">
                <a:extLst>
                  <a:ext uri="{FF2B5EF4-FFF2-40B4-BE49-F238E27FC236}">
                    <a16:creationId xmlns:a16="http://schemas.microsoft.com/office/drawing/2014/main" id="{92F1FDEF-10C9-43A4-9499-F3501BA01D45}"/>
                  </a:ext>
                </a:extLst>
              </p:cNvPr>
              <p:cNvSpPr/>
              <p:nvPr/>
            </p:nvSpPr>
            <p:spPr>
              <a:xfrm>
                <a:off x="533261" y="2571247"/>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788B76E7-930F-482D-B33C-EB5970BF5173}"/>
                  </a:ext>
                </a:extLst>
              </p:cNvPr>
              <p:cNvSpPr/>
              <p:nvPr/>
            </p:nvSpPr>
            <p:spPr>
              <a:xfrm>
                <a:off x="295413" y="2571248"/>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EAFE179-2CB4-4359-A789-0F7B0FF92693}"/>
                  </a:ext>
                </a:extLst>
              </p:cNvPr>
              <p:cNvSpPr txBox="1"/>
              <p:nvPr/>
            </p:nvSpPr>
            <p:spPr>
              <a:xfrm>
                <a:off x="194707" y="2949173"/>
                <a:ext cx="338554" cy="477054"/>
              </a:xfrm>
              <a:prstGeom prst="rect">
                <a:avLst/>
              </a:prstGeom>
              <a:noFill/>
            </p:spPr>
            <p:txBody>
              <a:bodyPr vert="eaVert" wrap="none" rtlCol="0">
                <a:spAutoFit/>
              </a:bodyPr>
              <a:lstStyle/>
              <a:p>
                <a:r>
                  <a:rPr kumimoji="1" lang="ja-JP" altLang="en-US" sz="1000" dirty="0"/>
                  <a:t>政令市</a:t>
                </a:r>
              </a:p>
            </p:txBody>
          </p:sp>
          <p:sp>
            <p:nvSpPr>
              <p:cNvPr id="84" name="テキスト ボックス 83">
                <a:extLst>
                  <a:ext uri="{FF2B5EF4-FFF2-40B4-BE49-F238E27FC236}">
                    <a16:creationId xmlns:a16="http://schemas.microsoft.com/office/drawing/2014/main" id="{17F5FADE-F5A1-4DBF-9B62-B50C42682993}"/>
                  </a:ext>
                </a:extLst>
              </p:cNvPr>
              <p:cNvSpPr txBox="1"/>
              <p:nvPr/>
            </p:nvSpPr>
            <p:spPr>
              <a:xfrm>
                <a:off x="439140" y="2949173"/>
                <a:ext cx="338554" cy="477054"/>
              </a:xfrm>
              <a:prstGeom prst="rect">
                <a:avLst/>
              </a:prstGeom>
              <a:noFill/>
            </p:spPr>
            <p:txBody>
              <a:bodyPr vert="eaVert" wrap="none" rtlCol="0">
                <a:spAutoFit/>
              </a:bodyPr>
              <a:lstStyle/>
              <a:p>
                <a:r>
                  <a:rPr kumimoji="1" lang="ja-JP" altLang="en-US" sz="1000" dirty="0"/>
                  <a:t>中核市</a:t>
                </a:r>
              </a:p>
            </p:txBody>
          </p:sp>
        </p:grpSp>
      </p:grpSp>
      <p:cxnSp>
        <p:nvCxnSpPr>
          <p:cNvPr id="34" name="直線コネクタ 33">
            <a:extLst>
              <a:ext uri="{FF2B5EF4-FFF2-40B4-BE49-F238E27FC236}">
                <a16:creationId xmlns:a16="http://schemas.microsoft.com/office/drawing/2014/main" id="{6AFE8D8C-CD71-45C5-BC4C-C7FDB6981782}"/>
              </a:ext>
            </a:extLst>
          </p:cNvPr>
          <p:cNvCxnSpPr/>
          <p:nvPr/>
        </p:nvCxnSpPr>
        <p:spPr>
          <a:xfrm>
            <a:off x="3538124" y="1582527"/>
            <a:ext cx="0" cy="45543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矢印: 右 34">
            <a:extLst>
              <a:ext uri="{FF2B5EF4-FFF2-40B4-BE49-F238E27FC236}">
                <a16:creationId xmlns:a16="http://schemas.microsoft.com/office/drawing/2014/main" id="{599C16A8-B7B8-474B-AF5E-F596AD59CD36}"/>
              </a:ext>
            </a:extLst>
          </p:cNvPr>
          <p:cNvSpPr/>
          <p:nvPr/>
        </p:nvSpPr>
        <p:spPr>
          <a:xfrm flipH="1">
            <a:off x="2524067" y="1436447"/>
            <a:ext cx="1014057" cy="52663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r>
              <a:rPr kumimoji="1" lang="ja-JP" altLang="en-US" sz="1200" b="1" dirty="0"/>
              <a:t>万戸以上</a:t>
            </a:r>
          </a:p>
        </p:txBody>
      </p:sp>
      <p:sp>
        <p:nvSpPr>
          <p:cNvPr id="90" name="テキスト ボックス 89">
            <a:extLst>
              <a:ext uri="{FF2B5EF4-FFF2-40B4-BE49-F238E27FC236}">
                <a16:creationId xmlns:a16="http://schemas.microsoft.com/office/drawing/2014/main" id="{B92D582B-CBE6-4880-AF89-08B6EE0E3DC7}"/>
              </a:ext>
            </a:extLst>
          </p:cNvPr>
          <p:cNvSpPr txBox="1"/>
          <p:nvPr/>
        </p:nvSpPr>
        <p:spPr>
          <a:xfrm>
            <a:off x="339160" y="6265349"/>
            <a:ext cx="6604565" cy="338554"/>
          </a:xfrm>
          <a:prstGeom prst="rect">
            <a:avLst/>
          </a:prstGeom>
          <a:noFill/>
        </p:spPr>
        <p:txBody>
          <a:bodyPr wrap="square" rtlCol="0">
            <a:spAutoFit/>
          </a:bodyPr>
          <a:lstStyle/>
          <a:p>
            <a:r>
              <a:rPr kumimoji="1" lang="ja-JP" altLang="en-US" sz="800" dirty="0"/>
              <a:t>出典：１　市については、総務省「平成</a:t>
            </a:r>
            <a:r>
              <a:rPr kumimoji="1" lang="en-US" altLang="ja-JP" sz="800" dirty="0"/>
              <a:t>30</a:t>
            </a:r>
            <a:r>
              <a:rPr kumimoji="1" lang="ja-JP" altLang="en-US" sz="800" dirty="0"/>
              <a:t>年住宅土地統計調査」第１０－１表をもとに大阪府住宅まちづくり部居住企画課作成</a:t>
            </a:r>
            <a:endParaRPr kumimoji="1" lang="en-US" altLang="ja-JP" sz="800" dirty="0"/>
          </a:p>
          <a:p>
            <a:r>
              <a:rPr kumimoji="1" lang="ja-JP" altLang="en-US" sz="800" dirty="0"/>
              <a:t>　　　２　町については、平成</a:t>
            </a:r>
            <a:r>
              <a:rPr kumimoji="1" lang="en-US" altLang="ja-JP" sz="800" dirty="0"/>
              <a:t>30</a:t>
            </a:r>
            <a:r>
              <a:rPr kumimoji="1" lang="ja-JP" altLang="en-US" sz="800" dirty="0"/>
              <a:t>年住宅土地統計調査大阪府独自集計より大阪府住宅まちづくり部居住企画課作成</a:t>
            </a:r>
            <a:endParaRPr kumimoji="1" lang="en-US" altLang="ja-JP" sz="800" dirty="0"/>
          </a:p>
        </p:txBody>
      </p:sp>
      <p:sp>
        <p:nvSpPr>
          <p:cNvPr id="32" name="正方形/長方形 31">
            <a:extLst>
              <a:ext uri="{FF2B5EF4-FFF2-40B4-BE49-F238E27FC236}">
                <a16:creationId xmlns:a16="http://schemas.microsoft.com/office/drawing/2014/main" id="{A49024C3-69C9-4305-9838-0080A4D48C06}"/>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大阪府内の市町村別のマンション戸数</a:t>
            </a:r>
          </a:p>
        </p:txBody>
      </p:sp>
    </p:spTree>
    <p:extLst>
      <p:ext uri="{BB962C8B-B14F-4D97-AF65-F5344CB8AC3E}">
        <p14:creationId xmlns:p14="http://schemas.microsoft.com/office/powerpoint/2010/main" val="249467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7CAF4A27-AFB0-467D-A400-328CDFAB3DB1}"/>
              </a:ext>
            </a:extLst>
          </p:cNvPr>
          <p:cNvSpPr/>
          <p:nvPr/>
        </p:nvSpPr>
        <p:spPr>
          <a:xfrm>
            <a:off x="1962127"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92A5185-9752-4FC8-8E55-94B7E2D194B8}"/>
              </a:ext>
            </a:extLst>
          </p:cNvPr>
          <p:cNvSpPr/>
          <p:nvPr/>
        </p:nvSpPr>
        <p:spPr>
          <a:xfrm>
            <a:off x="2147364"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68EE504-5001-4E9F-9D15-C5D7ACE8A20B}"/>
              </a:ext>
            </a:extLst>
          </p:cNvPr>
          <p:cNvSpPr/>
          <p:nvPr/>
        </p:nvSpPr>
        <p:spPr>
          <a:xfrm>
            <a:off x="2512664"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B32E7D2C-C8C3-4C42-9908-3AC735A67A7E}"/>
              </a:ext>
            </a:extLst>
          </p:cNvPr>
          <p:cNvSpPr/>
          <p:nvPr/>
        </p:nvSpPr>
        <p:spPr>
          <a:xfrm>
            <a:off x="2873527"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D938861-79AB-4938-994D-55D27C6616FE}"/>
              </a:ext>
            </a:extLst>
          </p:cNvPr>
          <p:cNvSpPr/>
          <p:nvPr/>
        </p:nvSpPr>
        <p:spPr>
          <a:xfrm>
            <a:off x="3059991"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80BA0AD-B91F-4263-A948-21FCA23629E2}"/>
              </a:ext>
            </a:extLst>
          </p:cNvPr>
          <p:cNvSpPr/>
          <p:nvPr/>
        </p:nvSpPr>
        <p:spPr>
          <a:xfrm>
            <a:off x="3605380"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7C1C838-5F75-40A9-AC5A-B30DB2912A97}"/>
              </a:ext>
            </a:extLst>
          </p:cNvPr>
          <p:cNvSpPr/>
          <p:nvPr/>
        </p:nvSpPr>
        <p:spPr>
          <a:xfrm>
            <a:off x="1784015"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68AF3F3B-C7F2-4B3D-9478-ADC7C9C6091A}"/>
              </a:ext>
            </a:extLst>
          </p:cNvPr>
          <p:cNvSpPr/>
          <p:nvPr/>
        </p:nvSpPr>
        <p:spPr>
          <a:xfrm>
            <a:off x="817931"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B6C1F70-F354-4A79-B0D6-5A90D9D1AFD4}"/>
              </a:ext>
            </a:extLst>
          </p:cNvPr>
          <p:cNvSpPr/>
          <p:nvPr/>
        </p:nvSpPr>
        <p:spPr>
          <a:xfrm>
            <a:off x="1602238"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a:t>
            </a:r>
            <a:r>
              <a:rPr kumimoji="1" lang="en-US" altLang="ja-JP" sz="2000" b="1" dirty="0">
                <a:latin typeface="Meiryo UI" panose="020B0604030504040204" pitchFamily="50" charset="-128"/>
                <a:ea typeface="Meiryo UI" panose="020B0604030504040204" pitchFamily="50" charset="-128"/>
              </a:rPr>
              <a:t>1980</a:t>
            </a:r>
            <a:r>
              <a:rPr kumimoji="1" lang="ja-JP" altLang="en-US" sz="2000" b="1" dirty="0">
                <a:latin typeface="Meiryo UI" panose="020B0604030504040204" pitchFamily="50" charset="-128"/>
                <a:ea typeface="Meiryo UI" panose="020B0604030504040204" pitchFamily="50" charset="-128"/>
              </a:rPr>
              <a:t>年以前のマンション戸数</a:t>
            </a:r>
          </a:p>
        </p:txBody>
      </p:sp>
      <p:sp>
        <p:nvSpPr>
          <p:cNvPr id="9" name="正方形/長方形 8"/>
          <p:cNvSpPr/>
          <p:nvPr/>
        </p:nvSpPr>
        <p:spPr>
          <a:xfrm>
            <a:off x="296214" y="687387"/>
            <a:ext cx="8567102" cy="684235"/>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a:t>
            </a:r>
            <a:r>
              <a:rPr kumimoji="1" lang="ja-JP" altLang="en-US" b="1" u="sng" dirty="0">
                <a:solidFill>
                  <a:srgbClr val="FF0000"/>
                </a:solidFill>
              </a:rPr>
              <a:t>１９８０年以前</a:t>
            </a:r>
            <a:r>
              <a:rPr kumimoji="1" lang="ja-JP" altLang="en-US" dirty="0">
                <a:solidFill>
                  <a:schemeClr val="tx1"/>
                </a:solidFill>
              </a:rPr>
              <a:t>のマンションは、</a:t>
            </a:r>
            <a:r>
              <a:rPr kumimoji="1" lang="ja-JP" altLang="en-US" b="1" u="sng" dirty="0">
                <a:solidFill>
                  <a:srgbClr val="FF0000"/>
                </a:solidFill>
              </a:rPr>
              <a:t>多い順から大阪市、吹田市、堺市、枚方市、　</a:t>
            </a:r>
            <a:endParaRPr kumimoji="1" lang="en-US" altLang="ja-JP" b="1" u="sng" dirty="0">
              <a:solidFill>
                <a:srgbClr val="FF0000"/>
              </a:solidFill>
            </a:endParaRPr>
          </a:p>
          <a:p>
            <a:r>
              <a:rPr kumimoji="1" lang="ja-JP" altLang="en-US" b="1" dirty="0">
                <a:solidFill>
                  <a:srgbClr val="FF0000"/>
                </a:solidFill>
              </a:rPr>
              <a:t>　</a:t>
            </a:r>
            <a:r>
              <a:rPr kumimoji="1" lang="ja-JP" altLang="en-US" b="1" u="sng" dirty="0">
                <a:solidFill>
                  <a:srgbClr val="FF0000"/>
                </a:solidFill>
              </a:rPr>
              <a:t>豊中市、茨木市、東大阪市、箕面市、寝屋川市、高槻市</a:t>
            </a: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39160" y="6232885"/>
            <a:ext cx="6604565" cy="338554"/>
          </a:xfrm>
          <a:prstGeom prst="rect">
            <a:avLst/>
          </a:prstGeom>
          <a:noFill/>
        </p:spPr>
        <p:txBody>
          <a:bodyPr wrap="square" rtlCol="0">
            <a:spAutoFit/>
          </a:bodyPr>
          <a:lstStyle/>
          <a:p>
            <a:r>
              <a:rPr kumimoji="1" lang="ja-JP" altLang="en-US" sz="800" dirty="0"/>
              <a:t>出典：１　市については、総務省「平成</a:t>
            </a:r>
            <a:r>
              <a:rPr kumimoji="1" lang="en-US" altLang="ja-JP" sz="800" dirty="0"/>
              <a:t>30</a:t>
            </a:r>
            <a:r>
              <a:rPr kumimoji="1" lang="ja-JP" altLang="en-US" sz="800" dirty="0"/>
              <a:t>年住宅土地統計調査」第１０－１表をもとに大阪府住宅まちづくり部居住企画課作成</a:t>
            </a:r>
            <a:endParaRPr kumimoji="1" lang="en-US" altLang="ja-JP" sz="800" dirty="0"/>
          </a:p>
          <a:p>
            <a:r>
              <a:rPr kumimoji="1" lang="ja-JP" altLang="en-US" sz="800" dirty="0"/>
              <a:t>　　　２　町については、平成</a:t>
            </a:r>
            <a:r>
              <a:rPr kumimoji="1" lang="en-US" altLang="ja-JP" sz="800" dirty="0"/>
              <a:t>30</a:t>
            </a:r>
            <a:r>
              <a:rPr kumimoji="1" lang="ja-JP" altLang="en-US" sz="800" dirty="0"/>
              <a:t>年住宅土地統計調査大阪府独自集計より大阪府住宅まちづくり部居住企画課作成</a:t>
            </a:r>
            <a:endParaRPr kumimoji="1" lang="en-US" altLang="ja-JP" sz="800" dirty="0"/>
          </a:p>
        </p:txBody>
      </p:sp>
      <p:sp>
        <p:nvSpPr>
          <p:cNvPr id="33" name="テキスト ボックス 32">
            <a:extLst>
              <a:ext uri="{FF2B5EF4-FFF2-40B4-BE49-F238E27FC236}">
                <a16:creationId xmlns:a16="http://schemas.microsoft.com/office/drawing/2014/main" id="{3D16C564-353E-4C59-ABBC-1DB07D206BC2}"/>
              </a:ext>
            </a:extLst>
          </p:cNvPr>
          <p:cNvSpPr txBox="1"/>
          <p:nvPr/>
        </p:nvSpPr>
        <p:spPr>
          <a:xfrm>
            <a:off x="339160" y="5960358"/>
            <a:ext cx="4556895"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en-US" altLang="ja-JP" sz="800" dirty="0"/>
          </a:p>
        </p:txBody>
      </p:sp>
      <p:sp>
        <p:nvSpPr>
          <p:cNvPr id="28" name="テキスト ボックス 27">
            <a:extLst>
              <a:ext uri="{FF2B5EF4-FFF2-40B4-BE49-F238E27FC236}">
                <a16:creationId xmlns:a16="http://schemas.microsoft.com/office/drawing/2014/main" id="{48C14425-D07F-4A44-9976-D6319FACC341}"/>
              </a:ext>
            </a:extLst>
          </p:cNvPr>
          <p:cNvSpPr txBox="1"/>
          <p:nvPr/>
        </p:nvSpPr>
        <p:spPr>
          <a:xfrm>
            <a:off x="8644064" y="6412334"/>
            <a:ext cx="415498" cy="369332"/>
          </a:xfrm>
          <a:prstGeom prst="rect">
            <a:avLst/>
          </a:prstGeom>
          <a:noFill/>
          <a:ln>
            <a:solidFill>
              <a:schemeClr val="tx1"/>
            </a:solidFill>
          </a:ln>
        </p:spPr>
        <p:txBody>
          <a:bodyPr wrap="none" rtlCol="0">
            <a:spAutoFit/>
          </a:bodyPr>
          <a:lstStyle/>
          <a:p>
            <a:r>
              <a:rPr kumimoji="1" lang="ja-JP" altLang="en-US" dirty="0"/>
              <a:t>６</a:t>
            </a:r>
          </a:p>
        </p:txBody>
      </p:sp>
      <p:graphicFrame>
        <p:nvGraphicFramePr>
          <p:cNvPr id="34" name="グラフ 33"/>
          <p:cNvGraphicFramePr>
            <a:graphicFrameLocks/>
          </p:cNvGraphicFramePr>
          <p:nvPr>
            <p:extLst>
              <p:ext uri="{D42A27DB-BD31-4B8C-83A1-F6EECF244321}">
                <p14:modId xmlns:p14="http://schemas.microsoft.com/office/powerpoint/2010/main" val="2466131266"/>
              </p:ext>
            </p:extLst>
          </p:nvPr>
        </p:nvGraphicFramePr>
        <p:xfrm>
          <a:off x="1064559" y="1599700"/>
          <a:ext cx="7995003" cy="4496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3419906618"/>
              </p:ext>
            </p:extLst>
          </p:nvPr>
        </p:nvGraphicFramePr>
        <p:xfrm>
          <a:off x="281836" y="1561469"/>
          <a:ext cx="818526" cy="430707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グループ化 2">
            <a:extLst>
              <a:ext uri="{FF2B5EF4-FFF2-40B4-BE49-F238E27FC236}">
                <a16:creationId xmlns:a16="http://schemas.microsoft.com/office/drawing/2014/main" id="{23A45614-2384-420D-91C8-489DA8F53B2A}"/>
              </a:ext>
            </a:extLst>
          </p:cNvPr>
          <p:cNvGrpSpPr/>
          <p:nvPr/>
        </p:nvGrpSpPr>
        <p:grpSpPr>
          <a:xfrm>
            <a:off x="8146802" y="2519144"/>
            <a:ext cx="582987" cy="1195863"/>
            <a:chOff x="8076317" y="2455712"/>
            <a:chExt cx="582987" cy="1195863"/>
          </a:xfrm>
        </p:grpSpPr>
        <p:sp>
          <p:nvSpPr>
            <p:cNvPr id="36" name="正方形/長方形 35">
              <a:extLst>
                <a:ext uri="{FF2B5EF4-FFF2-40B4-BE49-F238E27FC236}">
                  <a16:creationId xmlns:a16="http://schemas.microsoft.com/office/drawing/2014/main" id="{1D1AA032-91DA-4DBB-83DE-4E56E174CD41}"/>
                </a:ext>
              </a:extLst>
            </p:cNvPr>
            <p:cNvSpPr/>
            <p:nvPr/>
          </p:nvSpPr>
          <p:spPr>
            <a:xfrm>
              <a:off x="8076317" y="2455712"/>
              <a:ext cx="582987" cy="11958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46ED53D-7429-437D-B13D-525E95D44E80}"/>
                </a:ext>
              </a:extLst>
            </p:cNvPr>
            <p:cNvSpPr/>
            <p:nvPr/>
          </p:nvSpPr>
          <p:spPr>
            <a:xfrm>
              <a:off x="8414871" y="2760484"/>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DF0DA79-DD7B-4850-8672-02A693C33643}"/>
                </a:ext>
              </a:extLst>
            </p:cNvPr>
            <p:cNvSpPr/>
            <p:nvPr/>
          </p:nvSpPr>
          <p:spPr>
            <a:xfrm>
              <a:off x="8177023" y="2760485"/>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B4CFAEF-3BC4-4238-BFB3-277ACAC3E3FF}"/>
                </a:ext>
              </a:extLst>
            </p:cNvPr>
            <p:cNvSpPr txBox="1"/>
            <p:nvPr/>
          </p:nvSpPr>
          <p:spPr>
            <a:xfrm>
              <a:off x="8076317" y="3138410"/>
              <a:ext cx="338554" cy="477054"/>
            </a:xfrm>
            <a:prstGeom prst="rect">
              <a:avLst/>
            </a:prstGeom>
            <a:noFill/>
          </p:spPr>
          <p:txBody>
            <a:bodyPr vert="eaVert" wrap="none" rtlCol="0">
              <a:spAutoFit/>
            </a:bodyPr>
            <a:lstStyle/>
            <a:p>
              <a:r>
                <a:rPr kumimoji="1" lang="ja-JP" altLang="en-US" sz="1000" dirty="0"/>
                <a:t>政令市</a:t>
              </a:r>
            </a:p>
          </p:txBody>
        </p:sp>
        <p:sp>
          <p:nvSpPr>
            <p:cNvPr id="32" name="テキスト ボックス 31">
              <a:extLst>
                <a:ext uri="{FF2B5EF4-FFF2-40B4-BE49-F238E27FC236}">
                  <a16:creationId xmlns:a16="http://schemas.microsoft.com/office/drawing/2014/main" id="{E140E603-EBE4-4A16-A3BD-44D20BCCD397}"/>
                </a:ext>
              </a:extLst>
            </p:cNvPr>
            <p:cNvSpPr txBox="1"/>
            <p:nvPr/>
          </p:nvSpPr>
          <p:spPr>
            <a:xfrm>
              <a:off x="8320750" y="3138410"/>
              <a:ext cx="338554" cy="477054"/>
            </a:xfrm>
            <a:prstGeom prst="rect">
              <a:avLst/>
            </a:prstGeom>
            <a:noFill/>
          </p:spPr>
          <p:txBody>
            <a:bodyPr vert="eaVert" wrap="none" rtlCol="0">
              <a:spAutoFit/>
            </a:bodyPr>
            <a:lstStyle/>
            <a:p>
              <a:r>
                <a:rPr kumimoji="1" lang="ja-JP" altLang="en-US" sz="1000" dirty="0"/>
                <a:t>中核市</a:t>
              </a:r>
            </a:p>
          </p:txBody>
        </p:sp>
        <p:sp>
          <p:nvSpPr>
            <p:cNvPr id="35" name="テキスト ボックス 34">
              <a:extLst>
                <a:ext uri="{FF2B5EF4-FFF2-40B4-BE49-F238E27FC236}">
                  <a16:creationId xmlns:a16="http://schemas.microsoft.com/office/drawing/2014/main" id="{EC4C69C3-A6A9-47F4-A845-A6F401D6C3ED}"/>
                </a:ext>
              </a:extLst>
            </p:cNvPr>
            <p:cNvSpPr txBox="1"/>
            <p:nvPr/>
          </p:nvSpPr>
          <p:spPr>
            <a:xfrm>
              <a:off x="8145460" y="2455712"/>
              <a:ext cx="184731" cy="253916"/>
            </a:xfrm>
            <a:prstGeom prst="rect">
              <a:avLst/>
            </a:prstGeom>
            <a:noFill/>
          </p:spPr>
          <p:txBody>
            <a:bodyPr wrap="none" rtlCol="0">
              <a:spAutoFit/>
            </a:bodyPr>
            <a:lstStyle/>
            <a:p>
              <a:endParaRPr kumimoji="1" lang="ja-JP" altLang="en-US" sz="1050" b="1" dirty="0"/>
            </a:p>
          </p:txBody>
        </p:sp>
      </p:grpSp>
    </p:spTree>
    <p:extLst>
      <p:ext uri="{BB962C8B-B14F-4D97-AF65-F5344CB8AC3E}">
        <p14:creationId xmlns:p14="http://schemas.microsoft.com/office/powerpoint/2010/main" val="2910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大阪府内の建築時期別・階数別のマンション戸数</a:t>
            </a:r>
          </a:p>
        </p:txBody>
      </p:sp>
      <p:sp>
        <p:nvSpPr>
          <p:cNvPr id="9" name="正方形/長方形 8"/>
          <p:cNvSpPr/>
          <p:nvPr/>
        </p:nvSpPr>
        <p:spPr>
          <a:xfrm>
            <a:off x="296214" y="750887"/>
            <a:ext cx="8567102" cy="86003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○１９７１年以降、</a:t>
            </a:r>
            <a:r>
              <a:rPr kumimoji="1" lang="ja-JP" altLang="en-US" b="1" u="sng" dirty="0">
                <a:solidFill>
                  <a:srgbClr val="FF0000"/>
                </a:solidFill>
              </a:rPr>
              <a:t>１１階建以上の大規模なマンションが一番多く、その割合は</a:t>
            </a:r>
            <a:endParaRPr kumimoji="1" lang="en-US" altLang="ja-JP" b="1" u="sng" dirty="0">
              <a:solidFill>
                <a:srgbClr val="FF0000"/>
              </a:solidFill>
            </a:endParaRPr>
          </a:p>
          <a:p>
            <a:r>
              <a:rPr kumimoji="1" lang="ja-JP" altLang="en-US" b="1" dirty="0">
                <a:solidFill>
                  <a:srgbClr val="FF0000"/>
                </a:solidFill>
              </a:rPr>
              <a:t>　</a:t>
            </a:r>
            <a:r>
              <a:rPr kumimoji="1" lang="ja-JP" altLang="en-US" b="1" u="sng" dirty="0">
                <a:solidFill>
                  <a:srgbClr val="FF0000"/>
                </a:solidFill>
              </a:rPr>
              <a:t>増加傾向</a:t>
            </a:r>
            <a:r>
              <a:rPr kumimoji="1" lang="ja-JP" altLang="en-US" dirty="0">
                <a:solidFill>
                  <a:schemeClr val="tx1"/>
                </a:solidFill>
              </a:rPr>
              <a:t>にある</a:t>
            </a:r>
            <a:endParaRPr kumimoji="1" lang="en-US" altLang="ja-JP" dirty="0">
              <a:solidFill>
                <a:schemeClr val="tx1"/>
              </a:solidFill>
            </a:endParaRP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67292" y="6363631"/>
            <a:ext cx="5416868" cy="215444"/>
          </a:xfrm>
          <a:prstGeom prst="rect">
            <a:avLst/>
          </a:prstGeom>
          <a:noFill/>
        </p:spPr>
        <p:txBody>
          <a:bodyPr wrap="none" rtlCol="0">
            <a:spAutoFit/>
          </a:bodyPr>
          <a:lstStyle/>
          <a:p>
            <a:r>
              <a:rPr kumimoji="1" lang="ja-JP" altLang="en-US" sz="800" dirty="0"/>
              <a:t>出典：総務省「平成３０年住宅土地統計調査　第１０－１表」　をもとに大阪府住宅まちづくり部居住企画課作成</a:t>
            </a:r>
            <a:endParaRPr kumimoji="1" lang="en-US" altLang="ja-JP" sz="800" dirty="0"/>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296214" y="1780461"/>
            <a:ext cx="607859" cy="261610"/>
          </a:xfrm>
          <a:prstGeom prst="rect">
            <a:avLst/>
          </a:prstGeom>
          <a:noFill/>
        </p:spPr>
        <p:txBody>
          <a:bodyPr wrap="none" rtlCol="0">
            <a:spAutoFit/>
          </a:bodyPr>
          <a:lstStyle/>
          <a:p>
            <a:r>
              <a:rPr kumimoji="1" lang="ja-JP" altLang="en-US" sz="1050" dirty="0"/>
              <a:t>（戸）</a:t>
            </a:r>
          </a:p>
        </p:txBody>
      </p:sp>
      <p:graphicFrame>
        <p:nvGraphicFramePr>
          <p:cNvPr id="20" name="グラフ 19">
            <a:extLst>
              <a:ext uri="{FF2B5EF4-FFF2-40B4-BE49-F238E27FC236}">
                <a16:creationId xmlns:a16="http://schemas.microsoft.com/office/drawing/2014/main" id="{BFCB8B17-ECC5-4C30-A495-F8CA400034AD}"/>
              </a:ext>
            </a:extLst>
          </p:cNvPr>
          <p:cNvGraphicFramePr>
            <a:graphicFrameLocks/>
          </p:cNvGraphicFramePr>
          <p:nvPr>
            <p:extLst>
              <p:ext uri="{D42A27DB-BD31-4B8C-83A1-F6EECF244321}">
                <p14:modId xmlns:p14="http://schemas.microsoft.com/office/powerpoint/2010/main" val="4216993813"/>
              </p:ext>
            </p:extLst>
          </p:nvPr>
        </p:nvGraphicFramePr>
        <p:xfrm>
          <a:off x="367292" y="2042071"/>
          <a:ext cx="4113268" cy="3777227"/>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3D16C564-353E-4C59-ABBC-1DB07D206BC2}"/>
              </a:ext>
            </a:extLst>
          </p:cNvPr>
          <p:cNvSpPr txBox="1"/>
          <p:nvPr/>
        </p:nvSpPr>
        <p:spPr>
          <a:xfrm>
            <a:off x="367292" y="6088530"/>
            <a:ext cx="3547617"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ja-JP" altLang="en-US" sz="500" dirty="0"/>
          </a:p>
        </p:txBody>
      </p:sp>
      <p:sp>
        <p:nvSpPr>
          <p:cNvPr id="11" name="テキスト ボックス 10">
            <a:extLst>
              <a:ext uri="{FF2B5EF4-FFF2-40B4-BE49-F238E27FC236}">
                <a16:creationId xmlns:a16="http://schemas.microsoft.com/office/drawing/2014/main" id="{6FDA70EA-2370-4EA0-A5F6-13CA170C5110}"/>
              </a:ext>
            </a:extLst>
          </p:cNvPr>
          <p:cNvSpPr txBox="1"/>
          <p:nvPr/>
        </p:nvSpPr>
        <p:spPr>
          <a:xfrm>
            <a:off x="-88506" y="5222064"/>
            <a:ext cx="992579" cy="253916"/>
          </a:xfrm>
          <a:prstGeom prst="rect">
            <a:avLst/>
          </a:prstGeom>
          <a:noFill/>
        </p:spPr>
        <p:txBody>
          <a:bodyPr wrap="none" rtlCol="0">
            <a:spAutoFit/>
          </a:bodyPr>
          <a:lstStyle/>
          <a:p>
            <a:r>
              <a:rPr kumimoji="1" lang="ja-JP" altLang="en-US" sz="1050" dirty="0"/>
              <a:t>（建築時期）</a:t>
            </a:r>
          </a:p>
        </p:txBody>
      </p:sp>
      <p:graphicFrame>
        <p:nvGraphicFramePr>
          <p:cNvPr id="12" name="グラフ 11">
            <a:extLst>
              <a:ext uri="{FF2B5EF4-FFF2-40B4-BE49-F238E27FC236}">
                <a16:creationId xmlns:a16="http://schemas.microsoft.com/office/drawing/2014/main" id="{BCAEEB85-2412-4253-87A7-4845E106BA17}"/>
              </a:ext>
            </a:extLst>
          </p:cNvPr>
          <p:cNvGraphicFramePr>
            <a:graphicFrameLocks/>
          </p:cNvGraphicFramePr>
          <p:nvPr>
            <p:extLst>
              <p:ext uri="{D42A27DB-BD31-4B8C-83A1-F6EECF244321}">
                <p14:modId xmlns:p14="http://schemas.microsoft.com/office/powerpoint/2010/main" val="4252541981"/>
              </p:ext>
            </p:extLst>
          </p:nvPr>
        </p:nvGraphicFramePr>
        <p:xfrm>
          <a:off x="4572000" y="2089150"/>
          <a:ext cx="3877056" cy="3822029"/>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55E2C354-544D-45BC-86CF-8C999D6BF662}"/>
              </a:ext>
            </a:extLst>
          </p:cNvPr>
          <p:cNvSpPr txBox="1"/>
          <p:nvPr/>
        </p:nvSpPr>
        <p:spPr>
          <a:xfrm>
            <a:off x="8187997" y="5222064"/>
            <a:ext cx="992579" cy="253916"/>
          </a:xfrm>
          <a:prstGeom prst="rect">
            <a:avLst/>
          </a:prstGeom>
          <a:noFill/>
        </p:spPr>
        <p:txBody>
          <a:bodyPr wrap="none" rtlCol="0">
            <a:spAutoFit/>
          </a:bodyPr>
          <a:lstStyle/>
          <a:p>
            <a:r>
              <a:rPr kumimoji="1" lang="ja-JP" altLang="en-US" sz="1050" dirty="0"/>
              <a:t>（建築時期）</a:t>
            </a:r>
          </a:p>
        </p:txBody>
      </p:sp>
      <p:sp>
        <p:nvSpPr>
          <p:cNvPr id="6" name="矢印: 右 5">
            <a:extLst>
              <a:ext uri="{FF2B5EF4-FFF2-40B4-BE49-F238E27FC236}">
                <a16:creationId xmlns:a16="http://schemas.microsoft.com/office/drawing/2014/main" id="{001E7109-879E-49D5-BB84-63D96A403FF9}"/>
              </a:ext>
            </a:extLst>
          </p:cNvPr>
          <p:cNvSpPr/>
          <p:nvPr/>
        </p:nvSpPr>
        <p:spPr>
          <a:xfrm rot="1831415">
            <a:off x="5192206" y="3334195"/>
            <a:ext cx="3021193" cy="587892"/>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649655-ADBF-4416-A3C9-6EDAFADCC65C}"/>
              </a:ext>
            </a:extLst>
          </p:cNvPr>
          <p:cNvSpPr txBox="1"/>
          <p:nvPr/>
        </p:nvSpPr>
        <p:spPr>
          <a:xfrm>
            <a:off x="1359871" y="1809460"/>
            <a:ext cx="21900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建築時期別・階数別のマンション戸数</a:t>
            </a:r>
            <a:endParaRPr kumimoji="1" lang="ja-JP" altLang="en-US" sz="1050" dirty="0"/>
          </a:p>
        </p:txBody>
      </p:sp>
      <p:sp>
        <p:nvSpPr>
          <p:cNvPr id="18" name="テキスト ボックス 17">
            <a:extLst>
              <a:ext uri="{FF2B5EF4-FFF2-40B4-BE49-F238E27FC236}">
                <a16:creationId xmlns:a16="http://schemas.microsoft.com/office/drawing/2014/main" id="{9980D1BB-F394-4357-8F4C-9B31818AA6DF}"/>
              </a:ext>
            </a:extLst>
          </p:cNvPr>
          <p:cNvSpPr txBox="1"/>
          <p:nvPr/>
        </p:nvSpPr>
        <p:spPr>
          <a:xfrm>
            <a:off x="5473139" y="1809460"/>
            <a:ext cx="245932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建築時期別・階数別のマンション戸数割合</a:t>
            </a:r>
            <a:endParaRPr kumimoji="1" lang="ja-JP" altLang="en-US" sz="1050" dirty="0"/>
          </a:p>
        </p:txBody>
      </p:sp>
      <p:sp>
        <p:nvSpPr>
          <p:cNvPr id="19" name="テキスト ボックス 18">
            <a:extLst>
              <a:ext uri="{FF2B5EF4-FFF2-40B4-BE49-F238E27FC236}">
                <a16:creationId xmlns:a16="http://schemas.microsoft.com/office/drawing/2014/main" id="{1D200CAD-9678-4CED-ACA7-6A08E6F0AB7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７</a:t>
            </a:r>
          </a:p>
        </p:txBody>
      </p:sp>
    </p:spTree>
    <p:extLst>
      <p:ext uri="{BB962C8B-B14F-4D97-AF65-F5344CB8AC3E}">
        <p14:creationId xmlns:p14="http://schemas.microsoft.com/office/powerpoint/2010/main" val="33516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大阪府のマンションの世帯主年齢の状況</a:t>
            </a:r>
          </a:p>
        </p:txBody>
      </p:sp>
      <p:sp>
        <p:nvSpPr>
          <p:cNvPr id="9" name="正方形/長方形 8"/>
          <p:cNvSpPr/>
          <p:nvPr/>
        </p:nvSpPr>
        <p:spPr>
          <a:xfrm>
            <a:off x="288449" y="642846"/>
            <a:ext cx="8567102" cy="56788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〇大阪府内のマンションの</a:t>
            </a:r>
            <a:r>
              <a:rPr kumimoji="1" lang="ja-JP" altLang="en-US" b="1" u="sng" dirty="0">
                <a:solidFill>
                  <a:srgbClr val="FF0000"/>
                </a:solidFill>
              </a:rPr>
              <a:t>世帯主の約半数は６０歳代以上</a:t>
            </a:r>
            <a:endParaRPr kumimoji="1" lang="en-US" altLang="ja-JP" dirty="0">
              <a:solidFill>
                <a:schemeClr val="tx1"/>
              </a:solidFill>
            </a:endParaRPr>
          </a:p>
          <a:p>
            <a:r>
              <a:rPr kumimoji="1" lang="ja-JP" altLang="en-US" dirty="0">
                <a:solidFill>
                  <a:schemeClr val="tx1"/>
                </a:solidFill>
              </a:rPr>
              <a:t>○</a:t>
            </a:r>
            <a:r>
              <a:rPr kumimoji="1" lang="ja-JP" altLang="en-US" b="1" u="sng" spc="-140" dirty="0">
                <a:solidFill>
                  <a:srgbClr val="FF0000"/>
                </a:solidFill>
              </a:rPr>
              <a:t>昭和５４年以前のマンションは全国より早く世代交代や売買等</a:t>
            </a:r>
            <a:r>
              <a:rPr kumimoji="1" lang="ja-JP" altLang="en-US" spc="-140" dirty="0">
                <a:solidFill>
                  <a:schemeClr val="tx1"/>
                </a:solidFill>
              </a:rPr>
              <a:t>している可能性がある</a:t>
            </a:r>
            <a:endParaRPr kumimoji="1" lang="en-US" altLang="ja-JP" spc="-140" dirty="0">
              <a:solidFill>
                <a:schemeClr val="tx1"/>
              </a:solidFill>
            </a:endParaRPr>
          </a:p>
        </p:txBody>
      </p:sp>
      <p:grpSp>
        <p:nvGrpSpPr>
          <p:cNvPr id="64" name="グループ化 63"/>
          <p:cNvGrpSpPr/>
          <p:nvPr/>
        </p:nvGrpSpPr>
        <p:grpSpPr>
          <a:xfrm>
            <a:off x="4244481" y="3350704"/>
            <a:ext cx="5957608" cy="3430962"/>
            <a:chOff x="191285" y="135235"/>
            <a:chExt cx="5582770" cy="3391741"/>
          </a:xfrm>
        </p:grpSpPr>
        <p:graphicFrame>
          <p:nvGraphicFramePr>
            <p:cNvPr id="65" name="グラフ 64"/>
            <p:cNvGraphicFramePr>
              <a:graphicFrameLocks noChangeAspect="1"/>
            </p:cNvGraphicFramePr>
            <p:nvPr/>
          </p:nvGraphicFramePr>
          <p:xfrm>
            <a:off x="191285" y="135235"/>
            <a:ext cx="5582770" cy="3391741"/>
          </p:xfrm>
          <a:graphic>
            <a:graphicData uri="http://schemas.openxmlformats.org/drawingml/2006/chart">
              <c:chart xmlns:c="http://schemas.openxmlformats.org/drawingml/2006/chart" xmlns:r="http://schemas.openxmlformats.org/officeDocument/2006/relationships" r:id="rId2"/>
            </a:graphicData>
          </a:graphic>
        </p:graphicFrame>
        <p:sp>
          <p:nvSpPr>
            <p:cNvPr id="66" name="テキスト ボックス 8"/>
            <p:cNvSpPr txBox="1"/>
            <p:nvPr/>
          </p:nvSpPr>
          <p:spPr>
            <a:xfrm>
              <a:off x="3617800" y="3060807"/>
              <a:ext cx="645460" cy="2829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t>（完成年次）</a:t>
              </a:r>
              <a:endParaRPr kumimoji="1" lang="en-US" altLang="ja-JP" sz="600" dirty="0"/>
            </a:p>
            <a:p>
              <a:endParaRPr kumimoji="1" lang="ja-JP" altLang="en-US" sz="1100" dirty="0"/>
            </a:p>
          </p:txBody>
        </p:sp>
      </p:grpSp>
      <p:pic>
        <p:nvPicPr>
          <p:cNvPr id="63" name="図 62"/>
          <p:cNvPicPr>
            <a:picLocks noChangeAspect="1"/>
          </p:cNvPicPr>
          <p:nvPr/>
        </p:nvPicPr>
        <p:blipFill>
          <a:blip r:embed="rId3"/>
          <a:stretch>
            <a:fillRect/>
          </a:stretch>
        </p:blipFill>
        <p:spPr>
          <a:xfrm>
            <a:off x="4306830" y="1230053"/>
            <a:ext cx="4512230" cy="2368062"/>
          </a:xfrm>
          <a:prstGeom prst="rect">
            <a:avLst/>
          </a:prstGeom>
        </p:spPr>
      </p:pic>
      <p:sp>
        <p:nvSpPr>
          <p:cNvPr id="32" name="テキスト ボックス 31">
            <a:extLst>
              <a:ext uri="{FF2B5EF4-FFF2-40B4-BE49-F238E27FC236}">
                <a16:creationId xmlns:a16="http://schemas.microsoft.com/office/drawing/2014/main" id="{18EC4FB2-B3E0-47DE-8600-0C5D7167175C}"/>
              </a:ext>
            </a:extLst>
          </p:cNvPr>
          <p:cNvSpPr txBox="1"/>
          <p:nvPr/>
        </p:nvSpPr>
        <p:spPr>
          <a:xfrm>
            <a:off x="0" y="5706417"/>
            <a:ext cx="4414482" cy="954107"/>
          </a:xfrm>
          <a:prstGeom prst="rect">
            <a:avLst/>
          </a:prstGeom>
          <a:noFill/>
        </p:spPr>
        <p:txBody>
          <a:bodyPr wrap="squar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endParaRPr kumimoji="1" lang="en-US" altLang="ja-JP" sz="800" dirty="0"/>
          </a:p>
          <a:p>
            <a:r>
              <a:rPr kumimoji="1" lang="ja-JP" altLang="en-US" sz="800" dirty="0"/>
              <a:t>出典：１　完成年次別世帯主の年齢の割合（全国）については、国土交通省「平成</a:t>
            </a:r>
            <a:r>
              <a:rPr kumimoji="1" lang="en-US" altLang="ja-JP" sz="800" dirty="0"/>
              <a:t>30 </a:t>
            </a:r>
            <a:r>
              <a:rPr kumimoji="1" lang="ja-JP" altLang="en-US" sz="800" dirty="0"/>
              <a:t>年度</a:t>
            </a:r>
            <a:endParaRPr kumimoji="1" lang="en-US" altLang="ja-JP" sz="800" dirty="0"/>
          </a:p>
          <a:p>
            <a:r>
              <a:rPr kumimoji="1" lang="ja-JP" altLang="en-US" sz="800" dirty="0"/>
              <a:t>　　　　　マンション総合調査結果報告書」</a:t>
            </a:r>
            <a:endParaRPr kumimoji="1" lang="en-US" altLang="ja-JP" sz="800" dirty="0"/>
          </a:p>
          <a:p>
            <a:r>
              <a:rPr kumimoji="1" lang="ja-JP" altLang="en-US" sz="800" dirty="0"/>
              <a:t>　　　２　世帯主年齢の割合（全国）については、国土交通省「平成</a:t>
            </a:r>
            <a:r>
              <a:rPr kumimoji="1" lang="en-US" altLang="ja-JP" sz="800" dirty="0"/>
              <a:t>30</a:t>
            </a:r>
            <a:r>
              <a:rPr kumimoji="1" lang="ja-JP" altLang="en-US" sz="800" dirty="0"/>
              <a:t>年度マンション総合</a:t>
            </a:r>
            <a:endParaRPr kumimoji="1" lang="en-US" altLang="ja-JP" sz="800" dirty="0"/>
          </a:p>
          <a:p>
            <a:r>
              <a:rPr kumimoji="1" lang="ja-JP" altLang="en-US" sz="800" dirty="0"/>
              <a:t>　　　　　調査報告書」をもとに大阪府住宅まちづくり部居住企画課作成</a:t>
            </a:r>
            <a:endParaRPr kumimoji="1" lang="en-US" altLang="ja-JP" sz="800" dirty="0"/>
          </a:p>
          <a:p>
            <a:r>
              <a:rPr kumimoji="1" lang="ja-JP" altLang="en-US" sz="800" dirty="0"/>
              <a:t>　　　３　大阪府データについては国土交通省「平成</a:t>
            </a:r>
            <a:r>
              <a:rPr kumimoji="1" lang="en-US" altLang="ja-JP" sz="800" dirty="0"/>
              <a:t>30</a:t>
            </a:r>
            <a:r>
              <a:rPr kumimoji="1" lang="ja-JP" altLang="en-US" sz="800" dirty="0"/>
              <a:t>年度マンション総合調査」の大阪府</a:t>
            </a:r>
            <a:endParaRPr kumimoji="1" lang="en-US" altLang="ja-JP" sz="800" dirty="0"/>
          </a:p>
          <a:p>
            <a:r>
              <a:rPr kumimoji="1" lang="ja-JP" altLang="en-US" sz="800" dirty="0"/>
              <a:t>　　　　　内データをもとに大阪府住宅まちづくり部居住企画課作成</a:t>
            </a:r>
            <a:endParaRPr kumimoji="1" lang="en-US" altLang="ja-JP" sz="800" dirty="0"/>
          </a:p>
        </p:txBody>
      </p:sp>
      <p:sp>
        <p:nvSpPr>
          <p:cNvPr id="68" name="正方形/長方形 67"/>
          <p:cNvSpPr/>
          <p:nvPr/>
        </p:nvSpPr>
        <p:spPr>
          <a:xfrm>
            <a:off x="5519599" y="1230053"/>
            <a:ext cx="1897380" cy="12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5081484" y="1217971"/>
            <a:ext cx="2608406" cy="253916"/>
          </a:xfrm>
          <a:prstGeom prst="rect">
            <a:avLst/>
          </a:prstGeom>
          <a:noFill/>
        </p:spPr>
        <p:txBody>
          <a:bodyPr wrap="none" rtlCol="0">
            <a:spAutoFit/>
          </a:bodyPr>
          <a:lstStyle/>
          <a:p>
            <a:r>
              <a:rPr kumimoji="1" lang="ja-JP" altLang="en-US" sz="1050" b="1" dirty="0"/>
              <a:t>完成年次別世帯主の年齢の割合（全国）</a:t>
            </a:r>
          </a:p>
        </p:txBody>
      </p:sp>
      <p:sp>
        <p:nvSpPr>
          <p:cNvPr id="69" name="テキスト ボックス 68"/>
          <p:cNvSpPr txBox="1"/>
          <p:nvPr/>
        </p:nvSpPr>
        <p:spPr>
          <a:xfrm>
            <a:off x="5081484" y="3597014"/>
            <a:ext cx="2743059" cy="253916"/>
          </a:xfrm>
          <a:prstGeom prst="rect">
            <a:avLst/>
          </a:prstGeom>
          <a:noFill/>
        </p:spPr>
        <p:txBody>
          <a:bodyPr wrap="none" rtlCol="0">
            <a:spAutoFit/>
          </a:bodyPr>
          <a:lstStyle/>
          <a:p>
            <a:r>
              <a:rPr kumimoji="1" lang="ja-JP" altLang="en-US" sz="1050" b="1" dirty="0"/>
              <a:t>完成年次別世帯主の年齢の割合（大阪府）</a:t>
            </a:r>
          </a:p>
        </p:txBody>
      </p:sp>
      <p:grpSp>
        <p:nvGrpSpPr>
          <p:cNvPr id="24" name="グループ化 23"/>
          <p:cNvGrpSpPr/>
          <p:nvPr/>
        </p:nvGrpSpPr>
        <p:grpSpPr>
          <a:xfrm>
            <a:off x="280091" y="3494941"/>
            <a:ext cx="3019351" cy="2214029"/>
            <a:chOff x="3930507" y="4292126"/>
            <a:chExt cx="2525156" cy="1851646"/>
          </a:xfrm>
        </p:grpSpPr>
        <p:grpSp>
          <p:nvGrpSpPr>
            <p:cNvPr id="25" name="グループ化 24"/>
            <p:cNvGrpSpPr/>
            <p:nvPr/>
          </p:nvGrpSpPr>
          <p:grpSpPr>
            <a:xfrm>
              <a:off x="3930507" y="4292126"/>
              <a:ext cx="2525156" cy="1851646"/>
              <a:chOff x="3930507" y="4428383"/>
              <a:chExt cx="2525156" cy="1851646"/>
            </a:xfrm>
          </p:grpSpPr>
          <p:graphicFrame>
            <p:nvGraphicFramePr>
              <p:cNvPr id="28" name="グラフ 27"/>
              <p:cNvGraphicFramePr/>
              <p:nvPr/>
            </p:nvGraphicFramePr>
            <p:xfrm>
              <a:off x="3930507" y="4428383"/>
              <a:ext cx="2525156" cy="1851646"/>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直線コネクタ 28"/>
              <p:cNvCxnSpPr/>
              <p:nvPr/>
            </p:nvCxnSpPr>
            <p:spPr>
              <a:xfrm>
                <a:off x="5170250" y="4728592"/>
                <a:ext cx="23083" cy="780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5036344" y="5510213"/>
                <a:ext cx="157163" cy="7000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円弧 25"/>
            <p:cNvSpPr/>
            <p:nvPr/>
          </p:nvSpPr>
          <p:spPr>
            <a:xfrm rot="20228317">
              <a:off x="4834518" y="4701114"/>
              <a:ext cx="298301" cy="72008"/>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rot="11730517">
              <a:off x="4819185" y="5971278"/>
              <a:ext cx="298301" cy="72008"/>
            </a:xfrm>
            <a:prstGeom prst="arc">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70" name="グラフ 69"/>
          <p:cNvGraphicFramePr>
            <a:graphicFrameLocks/>
          </p:cNvGraphicFramePr>
          <p:nvPr>
            <p:extLst>
              <p:ext uri="{D42A27DB-BD31-4B8C-83A1-F6EECF244321}">
                <p14:modId xmlns:p14="http://schemas.microsoft.com/office/powerpoint/2010/main" val="3053936709"/>
              </p:ext>
            </p:extLst>
          </p:nvPr>
        </p:nvGraphicFramePr>
        <p:xfrm>
          <a:off x="324940" y="1221938"/>
          <a:ext cx="2769463" cy="2336438"/>
        </p:xfrm>
        <a:graphic>
          <a:graphicData uri="http://schemas.openxmlformats.org/drawingml/2006/chart">
            <c:chart xmlns:c="http://schemas.openxmlformats.org/drawingml/2006/chart" xmlns:r="http://schemas.openxmlformats.org/officeDocument/2006/relationships" r:id="rId5"/>
          </a:graphicData>
        </a:graphic>
      </p:graphicFrame>
      <p:cxnSp>
        <p:nvCxnSpPr>
          <p:cNvPr id="72" name="直線コネクタ 71"/>
          <p:cNvCxnSpPr/>
          <p:nvPr/>
        </p:nvCxnSpPr>
        <p:spPr>
          <a:xfrm flipV="1">
            <a:off x="1768393" y="1731757"/>
            <a:ext cx="116590" cy="9127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フリーフォーム 74"/>
          <p:cNvSpPr/>
          <p:nvPr/>
        </p:nvSpPr>
        <p:spPr>
          <a:xfrm>
            <a:off x="1669667" y="1807654"/>
            <a:ext cx="50800" cy="1543050"/>
          </a:xfrm>
          <a:custGeom>
            <a:avLst/>
            <a:gdLst>
              <a:gd name="connsiteX0" fmla="*/ 0 w 50800"/>
              <a:gd name="connsiteY0" fmla="*/ 0 h 1543050"/>
              <a:gd name="connsiteX1" fmla="*/ 50800 w 50800"/>
              <a:gd name="connsiteY1" fmla="*/ 749300 h 1543050"/>
              <a:gd name="connsiteX2" fmla="*/ 31750 w 50800"/>
              <a:gd name="connsiteY2" fmla="*/ 1543050 h 1543050"/>
              <a:gd name="connsiteX3" fmla="*/ 31750 w 508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50800" h="1543050">
                <a:moveTo>
                  <a:pt x="0" y="0"/>
                </a:moveTo>
                <a:lnTo>
                  <a:pt x="50800" y="749300"/>
                </a:lnTo>
                <a:lnTo>
                  <a:pt x="31750" y="1543050"/>
                </a:lnTo>
                <a:lnTo>
                  <a:pt x="31750" y="154305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p:nvPr/>
        </p:nvCxnSpPr>
        <p:spPr>
          <a:xfrm flipV="1">
            <a:off x="5081484" y="4367006"/>
            <a:ext cx="438115" cy="234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798364" y="4363831"/>
            <a:ext cx="419100" cy="698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6496864" y="5062331"/>
            <a:ext cx="4191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195364" y="5516356"/>
            <a:ext cx="425450" cy="438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5118914" y="1925431"/>
            <a:ext cx="40068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5798364" y="1950831"/>
            <a:ext cx="419100" cy="495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496864" y="2439781"/>
            <a:ext cx="419100" cy="263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195364" y="2703306"/>
            <a:ext cx="42545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楕円 110"/>
          <p:cNvSpPr/>
          <p:nvPr/>
        </p:nvSpPr>
        <p:spPr>
          <a:xfrm>
            <a:off x="4836283" y="1526915"/>
            <a:ext cx="282631" cy="282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4810883" y="3967004"/>
            <a:ext cx="282631" cy="282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3C06232B-2B25-4D3B-8BA0-F8EAA516DE29}"/>
              </a:ext>
            </a:extLst>
          </p:cNvPr>
          <p:cNvSpPr txBox="1"/>
          <p:nvPr/>
        </p:nvSpPr>
        <p:spPr>
          <a:xfrm>
            <a:off x="8647802" y="6412334"/>
            <a:ext cx="415498" cy="369332"/>
          </a:xfrm>
          <a:prstGeom prst="rect">
            <a:avLst/>
          </a:prstGeom>
          <a:noFill/>
          <a:ln>
            <a:solidFill>
              <a:schemeClr val="tx1"/>
            </a:solidFill>
          </a:ln>
        </p:spPr>
        <p:txBody>
          <a:bodyPr wrap="none" rtlCol="0">
            <a:spAutoFit/>
          </a:bodyPr>
          <a:lstStyle/>
          <a:p>
            <a:r>
              <a:rPr kumimoji="1" lang="ja-JP" altLang="en-US" dirty="0"/>
              <a:t>８</a:t>
            </a:r>
          </a:p>
        </p:txBody>
      </p:sp>
    </p:spTree>
    <p:extLst>
      <p:ext uri="{BB962C8B-B14F-4D97-AF65-F5344CB8AC3E}">
        <p14:creationId xmlns:p14="http://schemas.microsoft.com/office/powerpoint/2010/main" val="3332957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1566</Words>
  <Application>Microsoft Office PowerPoint</Application>
  <PresentationFormat>画面に合わせる (4:3)</PresentationFormat>
  <Paragraphs>176</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HG丸ｺﾞｼｯｸM-PRO</vt:lpstr>
      <vt:lpstr>Meiryo UI</vt:lpstr>
      <vt:lpstr>ＭＳ Ｐゴシック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7</cp:revision>
  <dcterms:created xsi:type="dcterms:W3CDTF">2021-05-19T05:07:47Z</dcterms:created>
  <dcterms:modified xsi:type="dcterms:W3CDTF">2021-06-15T05:07:01Z</dcterms:modified>
</cp:coreProperties>
</file>